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2.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2.svg" ContentType="image/svg+xml"/>
  <Override PartName="/ppt/media/image34.svg" ContentType="image/svg+xml"/>
  <Override PartName="/ppt/media/image35.svg" ContentType="image/svg+xml"/>
  <Override PartName="/ppt/media/image37.svg" ContentType="image/svg+xml"/>
  <Override PartName="/ppt/media/image38.svg" ContentType="image/svg+xml"/>
  <Override PartName="/ppt/media/image39.svg" ContentType="image/svg+xml"/>
  <Override PartName="/ppt/media/image4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351" r:id="rId6"/>
    <p:sldId id="259" r:id="rId7"/>
    <p:sldId id="308" r:id="rId8"/>
    <p:sldId id="283" r:id="rId9"/>
    <p:sldId id="823" r:id="rId10"/>
    <p:sldId id="331" r:id="rId11"/>
    <p:sldId id="965" r:id="rId12"/>
    <p:sldId id="824" r:id="rId13"/>
    <p:sldId id="966" r:id="rId14"/>
    <p:sldId id="968" r:id="rId15"/>
    <p:sldId id="969" r:id="rId16"/>
    <p:sldId id="970" r:id="rId17"/>
    <p:sldId id="971" r:id="rId18"/>
    <p:sldId id="972" r:id="rId19"/>
    <p:sldId id="973" r:id="rId20"/>
    <p:sldId id="974" r:id="rId21"/>
    <p:sldId id="975" r:id="rId22"/>
    <p:sldId id="976" r:id="rId23"/>
    <p:sldId id="977" r:id="rId24"/>
    <p:sldId id="978" r:id="rId25"/>
    <p:sldId id="979" r:id="rId26"/>
    <p:sldId id="980" r:id="rId27"/>
    <p:sldId id="981" r:id="rId28"/>
    <p:sldId id="982" r:id="rId29"/>
    <p:sldId id="983" r:id="rId30"/>
    <p:sldId id="984" r:id="rId31"/>
    <p:sldId id="985" r:id="rId32"/>
    <p:sldId id="986" r:id="rId33"/>
    <p:sldId id="987" r:id="rId34"/>
    <p:sldId id="993" r:id="rId35"/>
    <p:sldId id="989" r:id="rId36"/>
    <p:sldId id="990" r:id="rId37"/>
    <p:sldId id="995" r:id="rId38"/>
    <p:sldId id="996" r:id="rId39"/>
    <p:sldId id="997" r:id="rId40"/>
    <p:sldId id="998" r:id="rId41"/>
    <p:sldId id="999" r:id="rId42"/>
    <p:sldId id="1000" r:id="rId43"/>
    <p:sldId id="1002" r:id="rId44"/>
    <p:sldId id="1003" r:id="rId45"/>
    <p:sldId id="1005" r:id="rId46"/>
    <p:sldId id="1006" r:id="rId47"/>
    <p:sldId id="1007" r:id="rId48"/>
    <p:sldId id="1008" r:id="rId49"/>
    <p:sldId id="1009" r:id="rId50"/>
    <p:sldId id="1010" r:id="rId51"/>
    <p:sldId id="1011" r:id="rId52"/>
    <p:sldId id="1012" r:id="rId53"/>
    <p:sldId id="281" r:id="rId54"/>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2"/>
  <p:cmAuthor id="2" name="liuyue" initials="l"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7F7F"/>
    <a:srgbClr val="F495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2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8" Type="http://schemas.openxmlformats.org/officeDocument/2006/relationships/commentAuthors" Target="commentAuthors.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3" y="1279287"/>
            <a:ext cx="6140578"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tags" Target="../tags/tag2.xml"/><Relationship Id="rId3" Type="http://schemas.openxmlformats.org/officeDocument/2006/relationships/image" Target="../media/image4.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560"/>
            <a:ext cx="9144000" cy="2388017"/>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668"/>
            <a:ext cx="9144000" cy="165605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835" indent="0" algn="ctr">
              <a:buNone/>
              <a:defRPr sz="1600"/>
            </a:lvl7pPr>
            <a:lvl8pPr marL="3201035" indent="0" algn="ctr">
              <a:buNone/>
              <a:defRPr sz="1600"/>
            </a:lvl8pPr>
            <a:lvl9pPr marL="3658235"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89"/>
            <a:ext cx="10515600" cy="581285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2037"/>
            <a:ext cx="4368800" cy="308410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5" y="3802117"/>
            <a:ext cx="4511964" cy="431856"/>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5" y="4386017"/>
            <a:ext cx="4511964" cy="22849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8668"/>
            <a:ext cx="4488039" cy="1537136"/>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10037"/>
            <a:ext cx="10515600" cy="2853236"/>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90267"/>
            <a:ext cx="10515600" cy="1500449"/>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835" indent="0">
              <a:buNone/>
              <a:defRPr sz="1600">
                <a:solidFill>
                  <a:schemeClr val="tx1">
                    <a:tint val="75000"/>
                  </a:schemeClr>
                </a:solidFill>
              </a:defRPr>
            </a:lvl7pPr>
            <a:lvl8pPr marL="3201035" indent="0">
              <a:buNone/>
              <a:defRPr sz="1600">
                <a:solidFill>
                  <a:schemeClr val="tx1">
                    <a:tint val="75000"/>
                  </a:schemeClr>
                </a:solidFill>
              </a:defRPr>
            </a:lvl8pPr>
            <a:lvl9pPr marL="3658235"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E:\素材\春\7487b691a84a44a3f609339749de9c08.png7487b691a84a44a3f609339749de9c08"/>
          <p:cNvPicPr>
            <a:picLocks noChangeAspect="1"/>
          </p:cNvPicPr>
          <p:nvPr userDrawn="1"/>
        </p:nvPicPr>
        <p:blipFill>
          <a:blip r:embed="rId2"/>
          <a:srcRect l="12584" b="827"/>
          <a:stretch>
            <a:fillRect/>
          </a:stretch>
        </p:blipFill>
        <p:spPr>
          <a:xfrm>
            <a:off x="77893" y="366607"/>
            <a:ext cx="4628727" cy="6495627"/>
          </a:xfrm>
          <a:prstGeom prst="rect">
            <a:avLst/>
          </a:prstGeom>
        </p:spPr>
      </p:pic>
      <p:grpSp>
        <p:nvGrpSpPr>
          <p:cNvPr id="39" name="组合 38"/>
          <p:cNvGrpSpPr>
            <a:grpSpLocks noChangeAspect="1"/>
          </p:cNvGrpSpPr>
          <p:nvPr userDrawn="1"/>
        </p:nvGrpSpPr>
        <p:grpSpPr>
          <a:xfrm>
            <a:off x="9056615" y="6082803"/>
            <a:ext cx="528000" cy="528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userDrawn="1"/>
        </p:nvGrpSpPr>
        <p:grpSpPr>
          <a:xfrm>
            <a:off x="8310287" y="6082803"/>
            <a:ext cx="528000" cy="528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userDrawn="1"/>
        </p:nvGrpSpPr>
        <p:grpSpPr>
          <a:xfrm>
            <a:off x="9802943" y="6082803"/>
            <a:ext cx="528000" cy="528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userDrawn="1"/>
        </p:nvGrpSpPr>
        <p:grpSpPr>
          <a:xfrm>
            <a:off x="10549271" y="6082803"/>
            <a:ext cx="528000" cy="528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userDrawn="1"/>
        </p:nvGrpSpPr>
        <p:grpSpPr>
          <a:xfrm>
            <a:off x="11295601" y="6082803"/>
            <a:ext cx="528000" cy="528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userDrawn="1"/>
        </p:nvPicPr>
        <p:blipFill>
          <a:blip r:embed="rId3"/>
          <a:stretch>
            <a:fillRect/>
          </a:stretch>
        </p:blipFill>
        <p:spPr>
          <a:xfrm>
            <a:off x="6571065" y="-739801"/>
            <a:ext cx="8046301" cy="3520256"/>
          </a:xfrm>
          <a:prstGeom prst="rect">
            <a:avLst/>
          </a:prstGeom>
        </p:spPr>
      </p:pic>
      <p:pic>
        <p:nvPicPr>
          <p:cNvPr id="9" name="图片 8" descr="852"/>
          <p:cNvPicPr>
            <a:picLocks noChangeAspect="1"/>
          </p:cNvPicPr>
          <p:nvPr userDrawn="1"/>
        </p:nvPicPr>
        <p:blipFill>
          <a:blip r:embed="rId4"/>
          <a:stretch>
            <a:fillRect/>
          </a:stretch>
        </p:blipFill>
        <p:spPr>
          <a:xfrm>
            <a:off x="9585113" y="4289213"/>
            <a:ext cx="1308100" cy="11861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53" presetClass="entr" presetSubtype="16" fill="hold" nodeType="with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childTnLst>
                                </p:cTn>
                              </p:par>
                              <p:par>
                                <p:cTn id="27" presetID="53" presetClass="entr" presetSubtype="16"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500" fill="hold"/>
                                        <p:tgtEl>
                                          <p:spTgt spid="45"/>
                                        </p:tgtEl>
                                        <p:attrNameLst>
                                          <p:attrName>ppt_w</p:attrName>
                                        </p:attrNameLst>
                                      </p:cBhvr>
                                      <p:tavLst>
                                        <p:tav tm="0">
                                          <p:val>
                                            <p:fltVal val="0"/>
                                          </p:val>
                                        </p:tav>
                                        <p:tav tm="100000">
                                          <p:val>
                                            <p:strVal val="#ppt_w"/>
                                          </p:val>
                                        </p:tav>
                                      </p:tavLst>
                                    </p:anim>
                                    <p:anim calcmode="lin" valueType="num">
                                      <p:cBhvr>
                                        <p:cTn id="30" dur="500" fill="hold"/>
                                        <p:tgtEl>
                                          <p:spTgt spid="45"/>
                                        </p:tgtEl>
                                        <p:attrNameLst>
                                          <p:attrName>ppt_h</p:attrName>
                                        </p:attrNameLst>
                                      </p:cBhvr>
                                      <p:tavLst>
                                        <p:tav tm="0">
                                          <p:val>
                                            <p:fltVal val="0"/>
                                          </p:val>
                                        </p:tav>
                                        <p:tav tm="100000">
                                          <p:val>
                                            <p:strVal val="#ppt_h"/>
                                          </p:val>
                                        </p:tav>
                                      </p:tavLst>
                                    </p:anim>
                                    <p:animEffect transition="in" filter="fade">
                                      <p:cBhvr>
                                        <p:cTn id="31" dur="500"/>
                                        <p:tgtEl>
                                          <p:spTgt spid="45"/>
                                        </p:tgtEl>
                                      </p:cBhvr>
                                    </p:animEffect>
                                  </p:childTnLst>
                                </p:cTn>
                              </p:par>
                              <p:par>
                                <p:cTn id="32" presetID="53" presetClass="entr" presetSubtype="16" fill="hold" nodeType="with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p:cTn id="34" dur="500" fill="hold"/>
                                        <p:tgtEl>
                                          <p:spTgt spid="49"/>
                                        </p:tgtEl>
                                        <p:attrNameLst>
                                          <p:attrName>ppt_w</p:attrName>
                                        </p:attrNameLst>
                                      </p:cBhvr>
                                      <p:tavLst>
                                        <p:tav tm="0">
                                          <p:val>
                                            <p:fltVal val="0"/>
                                          </p:val>
                                        </p:tav>
                                        <p:tav tm="100000">
                                          <p:val>
                                            <p:strVal val="#ppt_w"/>
                                          </p:val>
                                        </p:tav>
                                      </p:tavLst>
                                    </p:anim>
                                    <p:anim calcmode="lin" valueType="num">
                                      <p:cBhvr>
                                        <p:cTn id="35" dur="500" fill="hold"/>
                                        <p:tgtEl>
                                          <p:spTgt spid="49"/>
                                        </p:tgtEl>
                                        <p:attrNameLst>
                                          <p:attrName>ppt_h</p:attrName>
                                        </p:attrNameLst>
                                      </p:cBhvr>
                                      <p:tavLst>
                                        <p:tav tm="0">
                                          <p:val>
                                            <p:fltVal val="0"/>
                                          </p:val>
                                        </p:tav>
                                        <p:tav tm="100000">
                                          <p:val>
                                            <p:strVal val="#ppt_h"/>
                                          </p:val>
                                        </p:tav>
                                      </p:tavLst>
                                    </p:anim>
                                    <p:animEffect transition="in" filter="fade">
                                      <p:cBhvr>
                                        <p:cTn id="36" dur="500"/>
                                        <p:tgtEl>
                                          <p:spTgt spid="49"/>
                                        </p:tgtEl>
                                      </p:cBhvr>
                                    </p:animEffect>
                                  </p:childTnLst>
                                </p:cTn>
                              </p:par>
                              <p:par>
                                <p:cTn id="37" presetID="53" presetClass="entr" presetSubtype="16" fill="hold" nodeType="with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ppt_w</p:attrName>
                                        </p:attrNameLst>
                                      </p:cBhvr>
                                      <p:tavLst>
                                        <p:tav tm="0">
                                          <p:val>
                                            <p:fltVal val="0"/>
                                          </p:val>
                                        </p:tav>
                                        <p:tav tm="100000">
                                          <p:val>
                                            <p:strVal val="#ppt_w"/>
                                          </p:val>
                                        </p:tav>
                                      </p:tavLst>
                                    </p:anim>
                                    <p:anim calcmode="lin" valueType="num">
                                      <p:cBhvr>
                                        <p:cTn id="40" dur="500" fill="hold"/>
                                        <p:tgtEl>
                                          <p:spTgt spid="53"/>
                                        </p:tgtEl>
                                        <p:attrNameLst>
                                          <p:attrName>ppt_h</p:attrName>
                                        </p:attrNameLst>
                                      </p:cBhvr>
                                      <p:tavLst>
                                        <p:tav tm="0">
                                          <p:val>
                                            <p:fltVal val="0"/>
                                          </p:val>
                                        </p:tav>
                                        <p:tav tm="100000">
                                          <p:val>
                                            <p:strVal val="#ppt_h"/>
                                          </p:val>
                                        </p:tav>
                                      </p:tavLst>
                                    </p:anim>
                                    <p:animEffect transition="in" filter="fade">
                                      <p:cBhvr>
                                        <p:cTn id="41" dur="500"/>
                                        <p:tgtEl>
                                          <p:spTgt spid="53"/>
                                        </p:tgtEl>
                                      </p:cBhvr>
                                    </p:animEffect>
                                  </p:childTnLst>
                                </p:cTn>
                              </p:par>
                            </p:childTnLst>
                          </p:cTn>
                        </p:par>
                        <p:par>
                          <p:cTn id="42" fill="hold">
                            <p:stCondLst>
                              <p:cond delay="2500"/>
                            </p:stCondLst>
                            <p:childTnLst>
                              <p:par>
                                <p:cTn id="43" presetID="17" presetClass="entr" presetSubtype="10"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89"/>
            <a:ext cx="10515600" cy="1325795"/>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5" y="1778749"/>
            <a:ext cx="4873575"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5" y="2665845"/>
            <a:ext cx="4873575"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9" y="1778749"/>
            <a:ext cx="4897576" cy="824056"/>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835" indent="0">
              <a:buNone/>
              <a:defRPr sz="1800"/>
            </a:lvl7pPr>
            <a:lvl8pPr marL="3201035" indent="0">
              <a:buNone/>
              <a:defRPr sz="1800"/>
            </a:lvl8pPr>
            <a:lvl9pPr marL="3658235"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9" y="2665845"/>
            <a:ext cx="4897576" cy="352490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pic>
        <p:nvPicPr>
          <p:cNvPr id="7" name="图片 6" descr="阿发是否"/>
          <p:cNvPicPr/>
          <p:nvPr userDrawn="1">
            <p:custDataLst>
              <p:tags r:id="rId2"/>
            </p:custDataLst>
          </p:nvPr>
        </p:nvPicPr>
        <p:blipFill>
          <a:blip r:embed="rId3"/>
          <a:stretch>
            <a:fillRect/>
          </a:stretch>
        </p:blipFill>
        <p:spPr>
          <a:xfrm>
            <a:off x="631199" y="1326811"/>
            <a:ext cx="10935955" cy="4210731"/>
          </a:xfrm>
          <a:prstGeom prst="rect">
            <a:avLst/>
          </a:prstGeom>
        </p:spPr>
      </p:pic>
      <p:pic>
        <p:nvPicPr>
          <p:cNvPr id="8" name="图片 7" descr="水果蛋糕"/>
          <p:cNvPicPr/>
          <p:nvPr userDrawn="1">
            <p:custDataLst>
              <p:tags r:id="rId4"/>
            </p:custDataLst>
          </p:nvPr>
        </p:nvPicPr>
        <p:blipFill>
          <a:blip r:embed="rId5"/>
          <a:srcRect t="-693" b="-923"/>
          <a:stretch>
            <a:fillRect/>
          </a:stretch>
        </p:blipFill>
        <p:spPr>
          <a:xfrm>
            <a:off x="1536700" y="2025897"/>
            <a:ext cx="2687507" cy="2812556"/>
          </a:xfrm>
          <a:prstGeom prst="rect">
            <a:avLst/>
          </a:prstGeom>
        </p:spPr>
      </p:pic>
      <p:sp>
        <p:nvSpPr>
          <p:cNvPr id="9" name="标题 8"/>
          <p:cNvSpPr>
            <a:spLocks noGrp="1"/>
          </p:cNvSpPr>
          <p:nvPr>
            <p:ph type="title"/>
          </p:nvPr>
        </p:nvSpPr>
        <p:spPr>
          <a:xfrm>
            <a:off x="5181600" y="1765300"/>
            <a:ext cx="5605780" cy="1600200"/>
          </a:xfrm>
        </p:spPr>
        <p:txBody>
          <a:bodyPr anchor="b"/>
          <a:lstStyle>
            <a:lvl1pPr algn="ctr">
              <a:defRPr sz="3200" b="1">
                <a:solidFill>
                  <a:schemeClr val="bg1"/>
                </a:solidFill>
                <a:latin typeface="Microsoft YaHei Bold" panose="020B0503020204020204" charset="-122"/>
                <a:ea typeface="Microsoft YaHei Bold" panose="020B0503020204020204" charset="-122"/>
              </a:defRPr>
            </a:lvl1pPr>
          </a:lstStyle>
          <a:p>
            <a:r>
              <a:rPr lang="zh-CN" altLang="en-US"/>
              <a:t>单击此处编辑母版标题样式</a:t>
            </a:r>
            <a:endParaRPr lang="zh-CN" altLang="en-US"/>
          </a:p>
        </p:txBody>
      </p:sp>
      <p:sp>
        <p:nvSpPr>
          <p:cNvPr id="10" name="文本占位符 9"/>
          <p:cNvSpPr>
            <a:spLocks noGrp="1"/>
          </p:cNvSpPr>
          <p:nvPr>
            <p:ph type="body" sz="half" idx="2"/>
          </p:nvPr>
        </p:nvSpPr>
        <p:spPr>
          <a:xfrm>
            <a:off x="5181600" y="3365500"/>
            <a:ext cx="5605780" cy="1917700"/>
          </a:xfrm>
        </p:spPr>
        <p:txBody>
          <a:bodyPr/>
          <a:lstStyle>
            <a:lvl1pPr marL="0" indent="0" algn="ctr">
              <a:buNone/>
              <a:defRPr sz="2000">
                <a:solidFill>
                  <a:schemeClr val="bg1"/>
                </a:solidFill>
                <a:latin typeface="Microsoft YaHei Regular" panose="020B0503020204020204" charset="-122"/>
                <a:ea typeface="Microsoft YaHei Regular" panose="020B0503020204020204" charset="-122"/>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80"/>
            <a:ext cx="4165349" cy="160048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81"/>
            <a:ext cx="6172200" cy="54047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835" indent="0">
              <a:buNone/>
              <a:defRPr sz="2000"/>
            </a:lvl7pPr>
            <a:lvl8pPr marL="3201035" indent="0">
              <a:buNone/>
              <a:defRPr sz="2000"/>
            </a:lvl8pPr>
            <a:lvl9pPr marL="3658235" indent="0">
              <a:buNone/>
              <a:defRPr sz="2000"/>
            </a:lvl9pPr>
          </a:lstStyle>
          <a:p>
            <a:endParaRPr lang="zh-CN" altLang="en-US"/>
          </a:p>
        </p:txBody>
      </p:sp>
      <p:sp>
        <p:nvSpPr>
          <p:cNvPr id="4" name="文本占位符 3"/>
          <p:cNvSpPr>
            <a:spLocks noGrp="1"/>
          </p:cNvSpPr>
          <p:nvPr>
            <p:ph type="body" sz="half" idx="2"/>
          </p:nvPr>
        </p:nvSpPr>
        <p:spPr>
          <a:xfrm>
            <a:off x="839788" y="2057760"/>
            <a:ext cx="4165349" cy="3812255"/>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835" indent="0">
              <a:buNone/>
              <a:defRPr sz="1400"/>
            </a:lvl7pPr>
            <a:lvl8pPr marL="3201035" indent="0">
              <a:buNone/>
              <a:defRPr sz="1400"/>
            </a:lvl8pPr>
            <a:lvl9pPr marL="3658235"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shingle">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89"/>
            <a:ext cx="10515600" cy="132579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944"/>
            <a:ext cx="10515600" cy="43521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7463"/>
            <a:ext cx="2743200" cy="365189"/>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7463"/>
            <a:ext cx="4114800" cy="36518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7463"/>
            <a:ext cx="2743200" cy="365189"/>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2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2" Type="http://schemas.openxmlformats.org/officeDocument/2006/relationships/slideLayout" Target="../slideLayouts/slideLayout8.xml"/><Relationship Id="rId11" Type="http://schemas.openxmlformats.org/officeDocument/2006/relationships/image" Target="../media/image9.png"/><Relationship Id="rId10" Type="http://schemas.openxmlformats.org/officeDocument/2006/relationships/tags" Target="../tags/tag40.xml"/><Relationship Id="rId1" Type="http://schemas.openxmlformats.org/officeDocument/2006/relationships/tags" Target="../tags/tag3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2.xml"/><Relationship Id="rId1" Type="http://schemas.openxmlformats.org/officeDocument/2006/relationships/tags" Target="../tags/tag4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17.svg"/><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17.svg"/><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image" Target="../media/image19.svg"/><Relationship Id="rId6" Type="http://schemas.openxmlformats.org/officeDocument/2006/relationships/image" Target="../media/image18.png"/><Relationship Id="rId5" Type="http://schemas.openxmlformats.org/officeDocument/2006/relationships/tags" Target="../tags/tag46.xml"/><Relationship Id="rId4" Type="http://schemas.openxmlformats.org/officeDocument/2006/relationships/tags" Target="../tags/tag45.xml"/><Relationship Id="rId39" Type="http://schemas.openxmlformats.org/officeDocument/2006/relationships/notesSlide" Target="../notesSlides/notesSlide15.xml"/><Relationship Id="rId38" Type="http://schemas.openxmlformats.org/officeDocument/2006/relationships/slideLayout" Target="../slideLayouts/slideLayout8.xml"/><Relationship Id="rId37" Type="http://schemas.openxmlformats.org/officeDocument/2006/relationships/tags" Target="../tags/tag70.xml"/><Relationship Id="rId36" Type="http://schemas.openxmlformats.org/officeDocument/2006/relationships/tags" Target="../tags/tag69.xml"/><Relationship Id="rId35" Type="http://schemas.openxmlformats.org/officeDocument/2006/relationships/tags" Target="../tags/tag68.xml"/><Relationship Id="rId34" Type="http://schemas.openxmlformats.org/officeDocument/2006/relationships/image" Target="../media/image25.svg"/><Relationship Id="rId33" Type="http://schemas.openxmlformats.org/officeDocument/2006/relationships/image" Target="../media/image24.png"/><Relationship Id="rId32" Type="http://schemas.openxmlformats.org/officeDocument/2006/relationships/tags" Target="../tags/tag67.xml"/><Relationship Id="rId31" Type="http://schemas.openxmlformats.org/officeDocument/2006/relationships/tags" Target="../tags/tag66.xml"/><Relationship Id="rId30" Type="http://schemas.openxmlformats.org/officeDocument/2006/relationships/tags" Target="../tags/tag65.xml"/><Relationship Id="rId3" Type="http://schemas.openxmlformats.org/officeDocument/2006/relationships/tags" Target="../tags/tag44.xml"/><Relationship Id="rId29" Type="http://schemas.openxmlformats.org/officeDocument/2006/relationships/tags" Target="../tags/tag64.xml"/><Relationship Id="rId28" Type="http://schemas.openxmlformats.org/officeDocument/2006/relationships/tags" Target="../tags/tag63.xml"/><Relationship Id="rId27" Type="http://schemas.openxmlformats.org/officeDocument/2006/relationships/tags" Target="../tags/tag62.xml"/><Relationship Id="rId26" Type="http://schemas.openxmlformats.org/officeDocument/2006/relationships/tags" Target="../tags/tag61.xml"/><Relationship Id="rId25" Type="http://schemas.openxmlformats.org/officeDocument/2006/relationships/image" Target="../media/image23.svg"/><Relationship Id="rId24" Type="http://schemas.openxmlformats.org/officeDocument/2006/relationships/image" Target="../media/image22.png"/><Relationship Id="rId23" Type="http://schemas.openxmlformats.org/officeDocument/2006/relationships/tags" Target="../tags/tag60.xml"/><Relationship Id="rId22" Type="http://schemas.openxmlformats.org/officeDocument/2006/relationships/tags" Target="../tags/tag59.xml"/><Relationship Id="rId21" Type="http://schemas.openxmlformats.org/officeDocument/2006/relationships/tags" Target="../tags/tag58.xml"/><Relationship Id="rId20" Type="http://schemas.openxmlformats.org/officeDocument/2006/relationships/tags" Target="../tags/tag57.xml"/><Relationship Id="rId2" Type="http://schemas.openxmlformats.org/officeDocument/2006/relationships/tags" Target="../tags/tag43.xml"/><Relationship Id="rId19" Type="http://schemas.openxmlformats.org/officeDocument/2006/relationships/tags" Target="../tags/tag56.xml"/><Relationship Id="rId18" Type="http://schemas.openxmlformats.org/officeDocument/2006/relationships/tags" Target="../tags/tag55.xml"/><Relationship Id="rId17" Type="http://schemas.openxmlformats.org/officeDocument/2006/relationships/tags" Target="../tags/tag54.xml"/><Relationship Id="rId16" Type="http://schemas.openxmlformats.org/officeDocument/2006/relationships/image" Target="../media/image21.svg"/><Relationship Id="rId15" Type="http://schemas.openxmlformats.org/officeDocument/2006/relationships/image" Target="../media/image20.png"/><Relationship Id="rId14" Type="http://schemas.openxmlformats.org/officeDocument/2006/relationships/tags" Target="../tags/tag53.xml"/><Relationship Id="rId13" Type="http://schemas.openxmlformats.org/officeDocument/2006/relationships/tags" Target="../tags/tag52.xml"/><Relationship Id="rId12" Type="http://schemas.openxmlformats.org/officeDocument/2006/relationships/tags" Target="../tags/tag51.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17.svg"/><Relationship Id="rId1" Type="http://schemas.openxmlformats.org/officeDocument/2006/relationships/image" Target="../media/image16.png"/></Relationships>
</file>

<file path=ppt/slides/_rels/slide21.xml.rels><?xml version="1.0" encoding="UTF-8" standalone="yes"?>
<Relationships xmlns="http://schemas.openxmlformats.org/package/2006/relationships"><Relationship Id="rId9" Type="http://schemas.openxmlformats.org/officeDocument/2006/relationships/image" Target="../media/image27.svg"/><Relationship Id="rId8" Type="http://schemas.openxmlformats.org/officeDocument/2006/relationships/image" Target="../media/image26.png"/><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1" Type="http://schemas.openxmlformats.org/officeDocument/2006/relationships/slideLayout" Target="../slideLayouts/slideLayout8.xml"/><Relationship Id="rId30" Type="http://schemas.openxmlformats.org/officeDocument/2006/relationships/image" Target="../media/image17.svg"/><Relationship Id="rId3" Type="http://schemas.openxmlformats.org/officeDocument/2006/relationships/tags" Target="../tags/tag73.xml"/><Relationship Id="rId29" Type="http://schemas.openxmlformats.org/officeDocument/2006/relationships/image" Target="../media/image16.png"/><Relationship Id="rId28" Type="http://schemas.openxmlformats.org/officeDocument/2006/relationships/tags" Target="../tags/tag92.xml"/><Relationship Id="rId27" Type="http://schemas.openxmlformats.org/officeDocument/2006/relationships/image" Target="../media/image31.svg"/><Relationship Id="rId26" Type="http://schemas.openxmlformats.org/officeDocument/2006/relationships/image" Target="../media/image30.png"/><Relationship Id="rId25" Type="http://schemas.openxmlformats.org/officeDocument/2006/relationships/tags" Target="../tags/tag91.xml"/><Relationship Id="rId24" Type="http://schemas.openxmlformats.org/officeDocument/2006/relationships/tags" Target="../tags/tag90.xml"/><Relationship Id="rId23" Type="http://schemas.openxmlformats.org/officeDocument/2006/relationships/tags" Target="../tags/tag89.xml"/><Relationship Id="rId22" Type="http://schemas.openxmlformats.org/officeDocument/2006/relationships/tags" Target="../tags/tag88.xml"/><Relationship Id="rId21" Type="http://schemas.openxmlformats.org/officeDocument/2006/relationships/tags" Target="../tags/tag87.xml"/><Relationship Id="rId20" Type="http://schemas.openxmlformats.org/officeDocument/2006/relationships/tags" Target="../tags/tag86.xml"/><Relationship Id="rId2" Type="http://schemas.openxmlformats.org/officeDocument/2006/relationships/tags" Target="../tags/tag72.xml"/><Relationship Id="rId19" Type="http://schemas.openxmlformats.org/officeDocument/2006/relationships/tags" Target="../tags/tag85.xml"/><Relationship Id="rId18" Type="http://schemas.openxmlformats.org/officeDocument/2006/relationships/image" Target="../media/image29.svg"/><Relationship Id="rId17" Type="http://schemas.openxmlformats.org/officeDocument/2006/relationships/image" Target="../media/image28.png"/><Relationship Id="rId16" Type="http://schemas.openxmlformats.org/officeDocument/2006/relationships/tags" Target="../tags/tag84.xml"/><Relationship Id="rId15" Type="http://schemas.openxmlformats.org/officeDocument/2006/relationships/tags" Target="../tags/tag83.xml"/><Relationship Id="rId14" Type="http://schemas.openxmlformats.org/officeDocument/2006/relationships/tags" Target="../tags/tag82.xml"/><Relationship Id="rId13" Type="http://schemas.openxmlformats.org/officeDocument/2006/relationships/tags" Target="../tags/tag81.xml"/><Relationship Id="rId12" Type="http://schemas.openxmlformats.org/officeDocument/2006/relationships/tags" Target="../tags/tag80.xml"/><Relationship Id="rId11" Type="http://schemas.openxmlformats.org/officeDocument/2006/relationships/tags" Target="../tags/tag79.xml"/><Relationship Id="rId10" Type="http://schemas.openxmlformats.org/officeDocument/2006/relationships/tags" Target="../tags/tag78.xml"/><Relationship Id="rId1" Type="http://schemas.openxmlformats.org/officeDocument/2006/relationships/tags" Target="../tags/tag71.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xml"/><Relationship Id="rId2" Type="http://schemas.openxmlformats.org/officeDocument/2006/relationships/image" Target="../media/image17.svg"/><Relationship Id="rId1" Type="http://schemas.openxmlformats.org/officeDocument/2006/relationships/image" Target="../media/image16.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image" Target="../media/image17.svg"/><Relationship Id="rId1" Type="http://schemas.openxmlformats.org/officeDocument/2006/relationships/image" Target="../media/image16.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image" Target="../media/image17.svg"/><Relationship Id="rId1"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94.xml"/><Relationship Id="rId1" Type="http://schemas.openxmlformats.org/officeDocument/2006/relationships/tags" Target="../tags/tag9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31.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image" Target="../media/image19.svg"/><Relationship Id="rId6" Type="http://schemas.openxmlformats.org/officeDocument/2006/relationships/image" Target="../media/image18.png"/><Relationship Id="rId5" Type="http://schemas.openxmlformats.org/officeDocument/2006/relationships/tags" Target="../tags/tag98.xml"/><Relationship Id="rId4" Type="http://schemas.openxmlformats.org/officeDocument/2006/relationships/tags" Target="../tags/tag97.xml"/><Relationship Id="rId39" Type="http://schemas.openxmlformats.org/officeDocument/2006/relationships/notesSlide" Target="../notesSlides/notesSlide25.xml"/><Relationship Id="rId38" Type="http://schemas.openxmlformats.org/officeDocument/2006/relationships/slideLayout" Target="../slideLayouts/slideLayout8.xml"/><Relationship Id="rId37" Type="http://schemas.openxmlformats.org/officeDocument/2006/relationships/tags" Target="../tags/tag122.xml"/><Relationship Id="rId36" Type="http://schemas.openxmlformats.org/officeDocument/2006/relationships/tags" Target="../tags/tag121.xml"/><Relationship Id="rId35" Type="http://schemas.openxmlformats.org/officeDocument/2006/relationships/tags" Target="../tags/tag120.xml"/><Relationship Id="rId34" Type="http://schemas.openxmlformats.org/officeDocument/2006/relationships/image" Target="../media/image25.svg"/><Relationship Id="rId33" Type="http://schemas.openxmlformats.org/officeDocument/2006/relationships/image" Target="../media/image24.png"/><Relationship Id="rId32" Type="http://schemas.openxmlformats.org/officeDocument/2006/relationships/tags" Target="../tags/tag119.xml"/><Relationship Id="rId31" Type="http://schemas.openxmlformats.org/officeDocument/2006/relationships/tags" Target="../tags/tag118.xml"/><Relationship Id="rId30" Type="http://schemas.openxmlformats.org/officeDocument/2006/relationships/tags" Target="../tags/tag117.xml"/><Relationship Id="rId3" Type="http://schemas.openxmlformats.org/officeDocument/2006/relationships/tags" Target="../tags/tag96.xml"/><Relationship Id="rId29" Type="http://schemas.openxmlformats.org/officeDocument/2006/relationships/tags" Target="../tags/tag116.xml"/><Relationship Id="rId28" Type="http://schemas.openxmlformats.org/officeDocument/2006/relationships/tags" Target="../tags/tag115.xml"/><Relationship Id="rId27" Type="http://schemas.openxmlformats.org/officeDocument/2006/relationships/tags" Target="../tags/tag114.xml"/><Relationship Id="rId26" Type="http://schemas.openxmlformats.org/officeDocument/2006/relationships/tags" Target="../tags/tag113.xml"/><Relationship Id="rId25" Type="http://schemas.openxmlformats.org/officeDocument/2006/relationships/image" Target="../media/image23.svg"/><Relationship Id="rId24" Type="http://schemas.openxmlformats.org/officeDocument/2006/relationships/image" Target="../media/image22.png"/><Relationship Id="rId23" Type="http://schemas.openxmlformats.org/officeDocument/2006/relationships/tags" Target="../tags/tag112.xml"/><Relationship Id="rId22" Type="http://schemas.openxmlformats.org/officeDocument/2006/relationships/tags" Target="../tags/tag111.xml"/><Relationship Id="rId21" Type="http://schemas.openxmlformats.org/officeDocument/2006/relationships/tags" Target="../tags/tag110.xml"/><Relationship Id="rId20" Type="http://schemas.openxmlformats.org/officeDocument/2006/relationships/tags" Target="../tags/tag109.xml"/><Relationship Id="rId2" Type="http://schemas.openxmlformats.org/officeDocument/2006/relationships/tags" Target="../tags/tag95.xml"/><Relationship Id="rId19" Type="http://schemas.openxmlformats.org/officeDocument/2006/relationships/tags" Target="../tags/tag108.xml"/><Relationship Id="rId18" Type="http://schemas.openxmlformats.org/officeDocument/2006/relationships/tags" Target="../tags/tag107.xml"/><Relationship Id="rId17" Type="http://schemas.openxmlformats.org/officeDocument/2006/relationships/tags" Target="../tags/tag106.xml"/><Relationship Id="rId16" Type="http://schemas.openxmlformats.org/officeDocument/2006/relationships/image" Target="../media/image21.svg"/><Relationship Id="rId15" Type="http://schemas.openxmlformats.org/officeDocument/2006/relationships/image" Target="../media/image20.png"/><Relationship Id="rId14" Type="http://schemas.openxmlformats.org/officeDocument/2006/relationships/tags" Target="../tags/tag105.xml"/><Relationship Id="rId13" Type="http://schemas.openxmlformats.org/officeDocument/2006/relationships/tags" Target="../tags/tag104.xml"/><Relationship Id="rId12" Type="http://schemas.openxmlformats.org/officeDocument/2006/relationships/tags" Target="../tags/tag103.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image" Target="../media/image16.png"/></Relationships>
</file>

<file path=ppt/slides/_rels/slide32.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6" Type="http://schemas.openxmlformats.org/officeDocument/2006/relationships/slideLayout" Target="../slideLayouts/slideLayout8.xml"/><Relationship Id="rId45" Type="http://schemas.openxmlformats.org/officeDocument/2006/relationships/image" Target="../media/image16.png"/><Relationship Id="rId44" Type="http://schemas.openxmlformats.org/officeDocument/2006/relationships/tags" Target="../tags/tag154.xml"/><Relationship Id="rId43" Type="http://schemas.openxmlformats.org/officeDocument/2006/relationships/tags" Target="../tags/tag153.xml"/><Relationship Id="rId42" Type="http://schemas.openxmlformats.org/officeDocument/2006/relationships/tags" Target="../tags/tag152.xml"/><Relationship Id="rId41" Type="http://schemas.openxmlformats.org/officeDocument/2006/relationships/tags" Target="../tags/tag151.xml"/><Relationship Id="rId40" Type="http://schemas.openxmlformats.org/officeDocument/2006/relationships/tags" Target="../tags/tag150.xml"/><Relationship Id="rId4" Type="http://schemas.openxmlformats.org/officeDocument/2006/relationships/tags" Target="../tags/tag126.xml"/><Relationship Id="rId39" Type="http://schemas.openxmlformats.org/officeDocument/2006/relationships/tags" Target="../tags/tag149.xml"/><Relationship Id="rId38" Type="http://schemas.openxmlformats.org/officeDocument/2006/relationships/tags" Target="../tags/tag148.xml"/><Relationship Id="rId37" Type="http://schemas.openxmlformats.org/officeDocument/2006/relationships/tags" Target="../tags/tag147.xml"/><Relationship Id="rId36" Type="http://schemas.openxmlformats.org/officeDocument/2006/relationships/tags" Target="../tags/tag146.xml"/><Relationship Id="rId35" Type="http://schemas.openxmlformats.org/officeDocument/2006/relationships/tags" Target="../tags/tag145.xml"/><Relationship Id="rId34" Type="http://schemas.openxmlformats.org/officeDocument/2006/relationships/tags" Target="../tags/tag144.xml"/><Relationship Id="rId33" Type="http://schemas.openxmlformats.org/officeDocument/2006/relationships/image" Target="../media/image39.svg"/><Relationship Id="rId32" Type="http://schemas.openxmlformats.org/officeDocument/2006/relationships/image" Target="../media/image14.png"/><Relationship Id="rId31" Type="http://schemas.openxmlformats.org/officeDocument/2006/relationships/tags" Target="../tags/tag143.xml"/><Relationship Id="rId30" Type="http://schemas.openxmlformats.org/officeDocument/2006/relationships/image" Target="../media/image38.svg"/><Relationship Id="rId3" Type="http://schemas.openxmlformats.org/officeDocument/2006/relationships/tags" Target="../tags/tag125.xml"/><Relationship Id="rId29" Type="http://schemas.openxmlformats.org/officeDocument/2006/relationships/image" Target="../media/image13.png"/><Relationship Id="rId28" Type="http://schemas.openxmlformats.org/officeDocument/2006/relationships/tags" Target="../tags/tag142.xml"/><Relationship Id="rId27" Type="http://schemas.openxmlformats.org/officeDocument/2006/relationships/image" Target="../media/image37.svg"/><Relationship Id="rId26" Type="http://schemas.openxmlformats.org/officeDocument/2006/relationships/image" Target="../media/image36.png"/><Relationship Id="rId25" Type="http://schemas.openxmlformats.org/officeDocument/2006/relationships/tags" Target="../tags/tag141.xml"/><Relationship Id="rId24" Type="http://schemas.openxmlformats.org/officeDocument/2006/relationships/image" Target="../media/image35.svg"/><Relationship Id="rId23" Type="http://schemas.openxmlformats.org/officeDocument/2006/relationships/image" Target="../media/image15.png"/><Relationship Id="rId22" Type="http://schemas.openxmlformats.org/officeDocument/2006/relationships/tags" Target="../tags/tag140.xml"/><Relationship Id="rId21" Type="http://schemas.openxmlformats.org/officeDocument/2006/relationships/image" Target="../media/image34.svg"/><Relationship Id="rId20" Type="http://schemas.openxmlformats.org/officeDocument/2006/relationships/image" Target="../media/image33.png"/><Relationship Id="rId2" Type="http://schemas.openxmlformats.org/officeDocument/2006/relationships/tags" Target="../tags/tag124.xml"/><Relationship Id="rId19" Type="http://schemas.openxmlformats.org/officeDocument/2006/relationships/tags" Target="../tags/tag139.xml"/><Relationship Id="rId18" Type="http://schemas.openxmlformats.org/officeDocument/2006/relationships/image" Target="../media/image32.svg"/><Relationship Id="rId17" Type="http://schemas.openxmlformats.org/officeDocument/2006/relationships/image" Target="../media/image10.png"/><Relationship Id="rId16" Type="http://schemas.openxmlformats.org/officeDocument/2006/relationships/tags" Target="../tags/tag138.xml"/><Relationship Id="rId15" Type="http://schemas.openxmlformats.org/officeDocument/2006/relationships/tags" Target="../tags/tag137.xml"/><Relationship Id="rId14" Type="http://schemas.openxmlformats.org/officeDocument/2006/relationships/tags" Target="../tags/tag136.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tags" Target="../tags/tag123.xml"/></Relationships>
</file>

<file path=ppt/slides/_rels/slide33.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0" Type="http://schemas.openxmlformats.org/officeDocument/2006/relationships/slideLayout" Target="../slideLayouts/slideLayout8.xml"/><Relationship Id="rId4" Type="http://schemas.openxmlformats.org/officeDocument/2006/relationships/tags" Target="../tags/tag156.xml"/><Relationship Id="rId39" Type="http://schemas.openxmlformats.org/officeDocument/2006/relationships/tags" Target="../tags/tag183.xml"/><Relationship Id="rId38" Type="http://schemas.openxmlformats.org/officeDocument/2006/relationships/image" Target="../media/image31.svg"/><Relationship Id="rId37" Type="http://schemas.openxmlformats.org/officeDocument/2006/relationships/image" Target="../media/image30.png"/><Relationship Id="rId36" Type="http://schemas.openxmlformats.org/officeDocument/2006/relationships/tags" Target="../tags/tag182.xml"/><Relationship Id="rId35" Type="http://schemas.openxmlformats.org/officeDocument/2006/relationships/tags" Target="../tags/tag181.xml"/><Relationship Id="rId34" Type="http://schemas.openxmlformats.org/officeDocument/2006/relationships/tags" Target="../tags/tag180.xml"/><Relationship Id="rId33" Type="http://schemas.openxmlformats.org/officeDocument/2006/relationships/tags" Target="../tags/tag179.xml"/><Relationship Id="rId32" Type="http://schemas.openxmlformats.org/officeDocument/2006/relationships/tags" Target="../tags/tag178.xml"/><Relationship Id="rId31" Type="http://schemas.openxmlformats.org/officeDocument/2006/relationships/tags" Target="../tags/tag177.xml"/><Relationship Id="rId30" Type="http://schemas.openxmlformats.org/officeDocument/2006/relationships/tags" Target="../tags/tag176.xml"/><Relationship Id="rId3" Type="http://schemas.openxmlformats.org/officeDocument/2006/relationships/tags" Target="../tags/tag155.xml"/><Relationship Id="rId29" Type="http://schemas.openxmlformats.org/officeDocument/2006/relationships/image" Target="../media/image29.svg"/><Relationship Id="rId28" Type="http://schemas.openxmlformats.org/officeDocument/2006/relationships/image" Target="../media/image28.png"/><Relationship Id="rId27" Type="http://schemas.openxmlformats.org/officeDocument/2006/relationships/tags" Target="../tags/tag175.xml"/><Relationship Id="rId26" Type="http://schemas.openxmlformats.org/officeDocument/2006/relationships/tags" Target="../tags/tag174.xml"/><Relationship Id="rId25" Type="http://schemas.openxmlformats.org/officeDocument/2006/relationships/tags" Target="../tags/tag173.xml"/><Relationship Id="rId24" Type="http://schemas.openxmlformats.org/officeDocument/2006/relationships/tags" Target="../tags/tag172.xml"/><Relationship Id="rId23" Type="http://schemas.openxmlformats.org/officeDocument/2006/relationships/tags" Target="../tags/tag171.xml"/><Relationship Id="rId22" Type="http://schemas.openxmlformats.org/officeDocument/2006/relationships/tags" Target="../tags/tag170.xml"/><Relationship Id="rId21" Type="http://schemas.openxmlformats.org/officeDocument/2006/relationships/tags" Target="../tags/tag169.xml"/><Relationship Id="rId20" Type="http://schemas.openxmlformats.org/officeDocument/2006/relationships/image" Target="../media/image27.svg"/><Relationship Id="rId2" Type="http://schemas.openxmlformats.org/officeDocument/2006/relationships/image" Target="../media/image17.svg"/><Relationship Id="rId19" Type="http://schemas.openxmlformats.org/officeDocument/2006/relationships/image" Target="../media/image26.png"/><Relationship Id="rId18" Type="http://schemas.openxmlformats.org/officeDocument/2006/relationships/tags" Target="../tags/tag168.xml"/><Relationship Id="rId17" Type="http://schemas.openxmlformats.org/officeDocument/2006/relationships/tags" Target="../tags/tag167.xml"/><Relationship Id="rId16" Type="http://schemas.openxmlformats.org/officeDocument/2006/relationships/tags" Target="../tags/tag166.xml"/><Relationship Id="rId15" Type="http://schemas.openxmlformats.org/officeDocument/2006/relationships/tags" Target="../tags/tag165.xml"/><Relationship Id="rId14" Type="http://schemas.openxmlformats.org/officeDocument/2006/relationships/tags" Target="../tags/tag164.xml"/><Relationship Id="rId13" Type="http://schemas.openxmlformats.org/officeDocument/2006/relationships/tags" Target="../tags/tag163.xml"/><Relationship Id="rId12" Type="http://schemas.openxmlformats.org/officeDocument/2006/relationships/tags" Target="../tags/tag162.xml"/><Relationship Id="rId11" Type="http://schemas.openxmlformats.org/officeDocument/2006/relationships/image" Target="../media/image41.svg"/><Relationship Id="rId10" Type="http://schemas.openxmlformats.org/officeDocument/2006/relationships/image" Target="../media/image40.png"/><Relationship Id="rId1" Type="http://schemas.openxmlformats.org/officeDocument/2006/relationships/image" Target="../media/image16.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xml"/><Relationship Id="rId2" Type="http://schemas.openxmlformats.org/officeDocument/2006/relationships/image" Target="../media/image17.svg"/><Relationship Id="rId1" Type="http://schemas.openxmlformats.org/officeDocument/2006/relationships/image" Target="../media/image16.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xml"/><Relationship Id="rId2" Type="http://schemas.openxmlformats.org/officeDocument/2006/relationships/image" Target="../media/image17.svg"/><Relationship Id="rId1" Type="http://schemas.openxmlformats.org/officeDocument/2006/relationships/image" Target="../media/image16.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1.xml"/><Relationship Id="rId2" Type="http://schemas.openxmlformats.org/officeDocument/2006/relationships/image" Target="../media/image17.svg"/><Relationship Id="rId1" Type="http://schemas.openxmlformats.org/officeDocument/2006/relationships/image" Target="../media/image16.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image" Target="../media/image17.svg"/><Relationship Id="rId1" Type="http://schemas.openxmlformats.org/officeDocument/2006/relationships/image" Target="../media/image16.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1.xml"/><Relationship Id="rId2" Type="http://schemas.openxmlformats.org/officeDocument/2006/relationships/image" Target="../media/image17.svg"/><Relationship Id="rId1" Type="http://schemas.openxmlformats.org/officeDocument/2006/relationships/image" Target="../media/image16.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85.xml"/><Relationship Id="rId1" Type="http://schemas.openxmlformats.org/officeDocument/2006/relationships/tags" Target="../tags/tag18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1.xml"/><Relationship Id="rId2" Type="http://schemas.openxmlformats.org/officeDocument/2006/relationships/image" Target="../media/image17.svg"/><Relationship Id="rId1" Type="http://schemas.openxmlformats.org/officeDocument/2006/relationships/image" Target="../media/image16.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xml"/><Relationship Id="rId2" Type="http://schemas.openxmlformats.org/officeDocument/2006/relationships/image" Target="../media/image17.svg"/><Relationship Id="rId1" Type="http://schemas.openxmlformats.org/officeDocument/2006/relationships/image" Target="../media/image16.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1.xml"/><Relationship Id="rId2" Type="http://schemas.openxmlformats.org/officeDocument/2006/relationships/image" Target="../media/image17.svg"/><Relationship Id="rId1" Type="http://schemas.openxmlformats.org/officeDocument/2006/relationships/image" Target="../media/image16.pn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1.xml"/><Relationship Id="rId2" Type="http://schemas.openxmlformats.org/officeDocument/2006/relationships/image" Target="../media/image17.svg"/><Relationship Id="rId1" Type="http://schemas.openxmlformats.org/officeDocument/2006/relationships/image" Target="../media/image16.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1.xml"/><Relationship Id="rId2" Type="http://schemas.openxmlformats.org/officeDocument/2006/relationships/image" Target="../media/image17.svg"/><Relationship Id="rId1" Type="http://schemas.openxmlformats.org/officeDocument/2006/relationships/image" Target="../media/image16.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1.xml"/><Relationship Id="rId2" Type="http://schemas.openxmlformats.org/officeDocument/2006/relationships/image" Target="../media/image17.svg"/><Relationship Id="rId1" Type="http://schemas.openxmlformats.org/officeDocument/2006/relationships/image" Target="../media/image16.png"/></Relationships>
</file>

<file path=ppt/slides/_rels/slide48.xml.rels><?xml version="1.0" encoding="UTF-8" standalone="yes"?>
<Relationships xmlns="http://schemas.openxmlformats.org/package/2006/relationships"><Relationship Id="rId9" Type="http://schemas.openxmlformats.org/officeDocument/2006/relationships/image" Target="../media/image27.svg"/><Relationship Id="rId8" Type="http://schemas.openxmlformats.org/officeDocument/2006/relationships/image" Target="../media/image26.png"/><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1" Type="http://schemas.openxmlformats.org/officeDocument/2006/relationships/slideLayout" Target="../slideLayouts/slideLayout8.xml"/><Relationship Id="rId30" Type="http://schemas.openxmlformats.org/officeDocument/2006/relationships/image" Target="../media/image17.svg"/><Relationship Id="rId3" Type="http://schemas.openxmlformats.org/officeDocument/2006/relationships/tags" Target="../tags/tag188.xml"/><Relationship Id="rId29" Type="http://schemas.openxmlformats.org/officeDocument/2006/relationships/image" Target="../media/image16.png"/><Relationship Id="rId28" Type="http://schemas.openxmlformats.org/officeDocument/2006/relationships/tags" Target="../tags/tag207.xml"/><Relationship Id="rId27" Type="http://schemas.openxmlformats.org/officeDocument/2006/relationships/image" Target="../media/image31.svg"/><Relationship Id="rId26" Type="http://schemas.openxmlformats.org/officeDocument/2006/relationships/image" Target="../media/image30.png"/><Relationship Id="rId25" Type="http://schemas.openxmlformats.org/officeDocument/2006/relationships/tags" Target="../tags/tag206.xml"/><Relationship Id="rId24" Type="http://schemas.openxmlformats.org/officeDocument/2006/relationships/tags" Target="../tags/tag205.xml"/><Relationship Id="rId23" Type="http://schemas.openxmlformats.org/officeDocument/2006/relationships/tags" Target="../tags/tag204.xml"/><Relationship Id="rId22" Type="http://schemas.openxmlformats.org/officeDocument/2006/relationships/tags" Target="../tags/tag203.xml"/><Relationship Id="rId21" Type="http://schemas.openxmlformats.org/officeDocument/2006/relationships/tags" Target="../tags/tag202.xml"/><Relationship Id="rId20" Type="http://schemas.openxmlformats.org/officeDocument/2006/relationships/tags" Target="../tags/tag201.xml"/><Relationship Id="rId2" Type="http://schemas.openxmlformats.org/officeDocument/2006/relationships/tags" Target="../tags/tag187.xml"/><Relationship Id="rId19" Type="http://schemas.openxmlformats.org/officeDocument/2006/relationships/tags" Target="../tags/tag200.xml"/><Relationship Id="rId18" Type="http://schemas.openxmlformats.org/officeDocument/2006/relationships/image" Target="../media/image29.svg"/><Relationship Id="rId17" Type="http://schemas.openxmlformats.org/officeDocument/2006/relationships/image" Target="../media/image28.png"/><Relationship Id="rId16" Type="http://schemas.openxmlformats.org/officeDocument/2006/relationships/tags" Target="../tags/tag199.xml"/><Relationship Id="rId15" Type="http://schemas.openxmlformats.org/officeDocument/2006/relationships/tags" Target="../tags/tag198.xml"/><Relationship Id="rId14" Type="http://schemas.openxmlformats.org/officeDocument/2006/relationships/tags" Target="../tags/tag197.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tags" Target="../tags/tag186.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1.xml"/><Relationship Id="rId2" Type="http://schemas.openxmlformats.org/officeDocument/2006/relationships/image" Target="../media/image17.svg"/><Relationship Id="rId1" Type="http://schemas.openxmlformats.org/officeDocument/2006/relationships/image" Target="../media/image16.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1.xml"/><Relationship Id="rId2" Type="http://schemas.openxmlformats.org/officeDocument/2006/relationships/image" Target="../media/image17.svg"/><Relationship Id="rId1" Type="http://schemas.openxmlformats.org/officeDocument/2006/relationships/image" Target="../media/image16.png"/></Relationships>
</file>

<file path=ppt/slides/_rels/slide5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1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xml"/><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4" Type="http://schemas.openxmlformats.org/officeDocument/2006/relationships/slideLayout" Target="../slideLayouts/slideLayout8.xml"/><Relationship Id="rId33" Type="http://schemas.openxmlformats.org/officeDocument/2006/relationships/image" Target="../media/image9.png"/><Relationship Id="rId32" Type="http://schemas.openxmlformats.org/officeDocument/2006/relationships/image" Target="../media/image15.png"/><Relationship Id="rId31" Type="http://schemas.openxmlformats.org/officeDocument/2006/relationships/tags" Target="../tags/tag30.xml"/><Relationship Id="rId30" Type="http://schemas.openxmlformats.org/officeDocument/2006/relationships/tags" Target="../tags/tag29.xml"/><Relationship Id="rId3" Type="http://schemas.openxmlformats.org/officeDocument/2006/relationships/tags" Target="../tags/tag7.xml"/><Relationship Id="rId29" Type="http://schemas.openxmlformats.org/officeDocument/2006/relationships/tags" Target="../tags/tag28.xml"/><Relationship Id="rId28" Type="http://schemas.openxmlformats.org/officeDocument/2006/relationships/tags" Target="../tags/tag27.xml"/><Relationship Id="rId27" Type="http://schemas.openxmlformats.org/officeDocument/2006/relationships/tags" Target="../tags/tag26.xml"/><Relationship Id="rId26" Type="http://schemas.openxmlformats.org/officeDocument/2006/relationships/image" Target="../media/image14.png"/><Relationship Id="rId25" Type="http://schemas.openxmlformats.org/officeDocument/2006/relationships/tags" Target="../tags/tag25.xml"/><Relationship Id="rId24" Type="http://schemas.openxmlformats.org/officeDocument/2006/relationships/image" Target="../media/image13.png"/><Relationship Id="rId23" Type="http://schemas.openxmlformats.org/officeDocument/2006/relationships/tags" Target="../tags/tag24.xml"/><Relationship Id="rId22" Type="http://schemas.openxmlformats.org/officeDocument/2006/relationships/image" Target="../media/image12.svg"/><Relationship Id="rId21" Type="http://schemas.openxmlformats.org/officeDocument/2006/relationships/image" Target="../media/image11.png"/><Relationship Id="rId20" Type="http://schemas.openxmlformats.org/officeDocument/2006/relationships/tags" Target="../tags/tag23.xml"/><Relationship Id="rId2" Type="http://schemas.openxmlformats.org/officeDocument/2006/relationships/tags" Target="../tags/tag6.xml"/><Relationship Id="rId19" Type="http://schemas.openxmlformats.org/officeDocument/2006/relationships/image" Target="../media/image10.png"/><Relationship Id="rId18" Type="http://schemas.openxmlformats.org/officeDocument/2006/relationships/tags" Target="../tags/tag22.xml"/><Relationship Id="rId17" Type="http://schemas.openxmlformats.org/officeDocument/2006/relationships/tags" Target="../tags/tag21.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00197" y="2644538"/>
            <a:ext cx="4703792" cy="1568450"/>
          </a:xfrm>
          <a:prstGeom prst="rect">
            <a:avLst/>
          </a:prstGeom>
          <a:noFill/>
        </p:spPr>
        <p:txBody>
          <a:bodyPr wrap="square" rtlCol="0">
            <a:spAutoFit/>
          </a:bodyPr>
          <a:lstStyle/>
          <a:p>
            <a:pPr algn="ctr"/>
            <a:r>
              <a:rPr lang="zh-CN" altLang="en-US" sz="6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儿科护理</a:t>
            </a:r>
            <a:endParaRPr lang="zh-CN" altLang="en-US" sz="495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a:p>
            <a:pPr algn="ctr"/>
            <a:r>
              <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（第二版）</a:t>
            </a:r>
            <a:endParaRPr lang="zh-CN" altLang="en-US" sz="36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9">
        <p:comb/>
      </p:transition>
    </mc:Choice>
    <mc:Fallback>
      <p:transition>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617220" y="2219960"/>
            <a:ext cx="334645" cy="3712845"/>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 name="等腰三角形 6"/>
          <p:cNvSpPr/>
          <p:nvPr>
            <p:custDataLst>
              <p:tags r:id="rId2"/>
            </p:custDataLst>
          </p:nvPr>
        </p:nvSpPr>
        <p:spPr>
          <a:xfrm rot="5400000">
            <a:off x="831215" y="3744595"/>
            <a:ext cx="495300" cy="254000"/>
          </a:xfrm>
          <a:prstGeom prst="triangle">
            <a:avLst/>
          </a:prstGeom>
          <a:solidFill>
            <a:srgbClr val="FA8024"/>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 name="等腰三角形 7"/>
          <p:cNvSpPr/>
          <p:nvPr>
            <p:custDataLst>
              <p:tags r:id="rId3"/>
            </p:custDataLst>
          </p:nvPr>
        </p:nvSpPr>
        <p:spPr>
          <a:xfrm rot="5400000">
            <a:off x="718820" y="3744595"/>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5" name="文本框 44"/>
          <p:cNvSpPr txBox="1"/>
          <p:nvPr>
            <p:custDataLst>
              <p:tags r:id="rId4"/>
            </p:custDataLst>
          </p:nvPr>
        </p:nvSpPr>
        <p:spPr>
          <a:xfrm flipH="1">
            <a:off x="1275715" y="2327910"/>
            <a:ext cx="4058285" cy="3604895"/>
          </a:xfrm>
          <a:prstGeom prst="rect">
            <a:avLst/>
          </a:prstGeom>
          <a:noFill/>
        </p:spPr>
        <p:txBody>
          <a:bodyPr wrap="square" bIns="46990" rtlCol="0">
            <a:noAutofit/>
          </a:bodyPr>
          <a:p>
            <a:pPr indent="-457200" algn="just" fontAlgn="auto">
              <a:lnSpc>
                <a:spcPct val="130000"/>
              </a:lnSpc>
              <a:spcAft>
                <a:spcPts val="1000"/>
              </a:spcAft>
            </a:pPr>
            <a:r>
              <a:rPr lang="zh-CN" altLang="en-US" spc="150">
                <a:solidFill>
                  <a:schemeClr val="tx1">
                    <a:lumMod val="75000"/>
                    <a:lumOff val="25000"/>
                  </a:schemeClr>
                </a:solidFill>
                <a:uFillTx/>
                <a:latin typeface="Microsoft YaHei Regular" panose="020B0503020204020204" charset="-122"/>
                <a:ea typeface="Microsoft YaHei Regular" panose="020B0503020204020204" charset="-122"/>
              </a:rPr>
              <a:t>新生儿及婴幼儿的肾小球滤过率低、肾小管的再吸收和排泄功能均不够成熟，浓缩和稀释功能差，故给予过量的水分和溶质不能迅速有效地排出，且其对钠的调节幅度有限。在负荷过重的情况下，较易发生水钠潴留或脱水、酸中毒。小儿肾功能一般要到1～1.5岁才达成人水平，由于新生儿对药物排泄功能差，应慎重选择用药种类及剂量。</a:t>
            </a:r>
            <a:endParaRPr lang="zh-CN" altLang="en-US" spc="150">
              <a:solidFill>
                <a:schemeClr val="tx1">
                  <a:lumMod val="75000"/>
                  <a:lumOff val="25000"/>
                </a:schemeClr>
              </a:solidFill>
              <a:uFillTx/>
              <a:latin typeface="Microsoft YaHei Regular" panose="020B0503020204020204" charset="-122"/>
              <a:ea typeface="Microsoft YaHei Regular" panose="020B0503020204020204" charset="-122"/>
            </a:endParaRPr>
          </a:p>
        </p:txBody>
      </p:sp>
      <p:sp>
        <p:nvSpPr>
          <p:cNvPr id="44" name="文本框 43"/>
          <p:cNvSpPr txBox="1"/>
          <p:nvPr>
            <p:custDataLst>
              <p:tags r:id="rId5"/>
            </p:custDataLst>
          </p:nvPr>
        </p:nvSpPr>
        <p:spPr>
          <a:xfrm flipH="1">
            <a:off x="1276350" y="1692910"/>
            <a:ext cx="3959225" cy="421640"/>
          </a:xfrm>
          <a:prstGeom prst="rect">
            <a:avLst/>
          </a:prstGeom>
          <a:noFill/>
        </p:spPr>
        <p:txBody>
          <a:bodyPr wrap="square" bIns="0" rtlCol="0">
            <a:normAutofit/>
          </a:bodyPr>
          <a:p>
            <a:pPr algn="l"/>
            <a:r>
              <a:rPr lang="zh-CN" altLang="en-US" sz="2000" b="1" spc="100">
                <a:solidFill>
                  <a:srgbClr val="FA8024"/>
                </a:solidFill>
                <a:uFillTx/>
                <a:latin typeface="Microsoft YaHei Bold" panose="020B0503020204020204" charset="-122"/>
                <a:ea typeface="Microsoft YaHei Bold" panose="020B0503020204020204" charset="-122"/>
              </a:rPr>
              <a:t>1. 肾功能</a:t>
            </a:r>
            <a:endParaRPr lang="zh-CN" altLang="en-US" sz="2000" b="1" spc="100">
              <a:solidFill>
                <a:srgbClr val="FA8024"/>
              </a:solidFill>
              <a:uFillTx/>
              <a:latin typeface="Microsoft YaHei Bold" panose="020B0503020204020204" charset="-122"/>
              <a:ea typeface="Microsoft YaHei Bold" panose="020B0503020204020204" charset="-122"/>
            </a:endParaRPr>
          </a:p>
        </p:txBody>
      </p:sp>
      <p:sp>
        <p:nvSpPr>
          <p:cNvPr id="9" name="矩形 8"/>
          <p:cNvSpPr/>
          <p:nvPr>
            <p:custDataLst>
              <p:tags r:id="rId6"/>
            </p:custDataLst>
          </p:nvPr>
        </p:nvSpPr>
        <p:spPr>
          <a:xfrm>
            <a:off x="5551170" y="2219960"/>
            <a:ext cx="334645" cy="3712845"/>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 name="等腰三角形 9"/>
          <p:cNvSpPr/>
          <p:nvPr>
            <p:custDataLst>
              <p:tags r:id="rId7"/>
            </p:custDataLst>
          </p:nvPr>
        </p:nvSpPr>
        <p:spPr>
          <a:xfrm rot="5400000">
            <a:off x="5765165" y="3744595"/>
            <a:ext cx="495300" cy="254000"/>
          </a:xfrm>
          <a:prstGeom prst="triangle">
            <a:avLst/>
          </a:prstGeom>
          <a:solidFill>
            <a:srgbClr val="885EFB"/>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等腰三角形 10"/>
          <p:cNvSpPr/>
          <p:nvPr>
            <p:custDataLst>
              <p:tags r:id="rId8"/>
            </p:custDataLst>
          </p:nvPr>
        </p:nvSpPr>
        <p:spPr>
          <a:xfrm rot="5400000">
            <a:off x="5652770" y="3744595"/>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1" name="文本框 30"/>
          <p:cNvSpPr txBox="1"/>
          <p:nvPr>
            <p:custDataLst>
              <p:tags r:id="rId9"/>
            </p:custDataLst>
          </p:nvPr>
        </p:nvSpPr>
        <p:spPr>
          <a:xfrm flipH="1">
            <a:off x="6224270" y="1692910"/>
            <a:ext cx="3959860" cy="421640"/>
          </a:xfrm>
          <a:prstGeom prst="rect">
            <a:avLst/>
          </a:prstGeom>
          <a:noFill/>
        </p:spPr>
        <p:txBody>
          <a:bodyPr wrap="square" bIns="0" rtlCol="0">
            <a:normAutofit/>
          </a:bodyPr>
          <a:p>
            <a:pPr algn="l"/>
            <a:r>
              <a:rPr lang="zh-CN" altLang="en-US" sz="2000" b="1" spc="100">
                <a:solidFill>
                  <a:srgbClr val="885EFB"/>
                </a:solidFill>
                <a:uFillTx/>
                <a:latin typeface="Microsoft YaHei Bold" panose="020B0503020204020204" charset="-122"/>
                <a:ea typeface="Microsoft YaHei Bold" panose="020B0503020204020204" charset="-122"/>
              </a:rPr>
              <a:t>2. 尿液特点</a:t>
            </a:r>
            <a:endParaRPr lang="zh-CN" altLang="en-US" sz="2000" b="1" spc="100">
              <a:solidFill>
                <a:srgbClr val="885EFB"/>
              </a:solidFill>
              <a:uFillTx/>
              <a:latin typeface="Microsoft YaHei Bold" panose="020B0503020204020204" charset="-122"/>
              <a:ea typeface="Microsoft YaHei Bold" panose="020B0503020204020204" charset="-122"/>
            </a:endParaRPr>
          </a:p>
        </p:txBody>
      </p:sp>
      <p:sp>
        <p:nvSpPr>
          <p:cNvPr id="32" name="文本框 31"/>
          <p:cNvSpPr txBox="1"/>
          <p:nvPr>
            <p:custDataLst>
              <p:tags r:id="rId10"/>
            </p:custDataLst>
          </p:nvPr>
        </p:nvSpPr>
        <p:spPr>
          <a:xfrm flipH="1">
            <a:off x="6224270" y="2327910"/>
            <a:ext cx="5194300" cy="3604895"/>
          </a:xfrm>
          <a:prstGeom prst="rect">
            <a:avLst/>
          </a:prstGeom>
          <a:noFill/>
        </p:spPr>
        <p:txBody>
          <a:bodyPr wrap="square" bIns="46990" rtlCol="0">
            <a:noAutofit/>
          </a:bodyPr>
          <a:p>
            <a:pPr indent="-457200" algn="just" fontAlgn="auto">
              <a:lnSpc>
                <a:spcPct val="130000"/>
              </a:lnSpc>
              <a:spcAft>
                <a:spcPts val="1000"/>
              </a:spcAft>
            </a:pPr>
            <a:r>
              <a:rPr lang="zh-CN" altLang="en-US">
                <a:solidFill>
                  <a:schemeClr val="tx1">
                    <a:lumMod val="75000"/>
                    <a:lumOff val="25000"/>
                  </a:schemeClr>
                </a:solidFill>
                <a:uFillTx/>
                <a:latin typeface="Microsoft YaHei" panose="020B0503020204020204" charset="-122"/>
                <a:ea typeface="Microsoft YaHei Regular" panose="020B0503020204020204" charset="-122"/>
              </a:rPr>
              <a:t>生后头几天尿色较深，稍混浊，放置后有红褐色沉淀，为尿酸盐结晶。正常婴幼儿尿液淡黄透明，但在寒冷季节放置后可出现乳白色沉淀，此为盐类结晶而使尿液变混。新生儿尿中可有微量蛋白，正常小儿新鲜尿液离心后沉渣镜检，红细胞＜3个/HP，白细胞＜5个/HP，一般无管型。12小时尿沉渣计数（Addis 计数），蛋白质含量＜50mg，红细胞＜50万，白细胞＜100万，管型＜5 000个。尿比重随年龄逐渐升高，新生儿为1.006～1.008，1岁后接近成人水平为 1.011～1.025。</a:t>
            </a:r>
            <a:endParaRPr lang="zh-CN" altLang="en-US">
              <a:solidFill>
                <a:schemeClr val="tx1">
                  <a:lumMod val="75000"/>
                  <a:lumOff val="25000"/>
                </a:schemeClr>
              </a:solidFill>
              <a:uFillTx/>
              <a:latin typeface="Microsoft YaHei" panose="020B0503020204020204" charset="-122"/>
              <a:ea typeface="Microsoft YaHei Regular" panose="020B0503020204020204" charset="-122"/>
            </a:endParaRPr>
          </a:p>
        </p:txBody>
      </p:sp>
      <p:grpSp>
        <p:nvGrpSpPr>
          <p:cNvPr id="5" name="组合 4"/>
          <p:cNvGrpSpPr/>
          <p:nvPr/>
        </p:nvGrpSpPr>
        <p:grpSpPr>
          <a:xfrm>
            <a:off x="296545" y="307340"/>
            <a:ext cx="11490325" cy="539750"/>
            <a:chOff x="467" y="409"/>
            <a:chExt cx="18095" cy="850"/>
          </a:xfrm>
        </p:grpSpPr>
        <p:sp>
          <p:nvSpPr>
            <p:cNvPr id="12" name="文本框 11"/>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二、生理特点</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3" name="组合 12"/>
            <p:cNvGrpSpPr/>
            <p:nvPr/>
          </p:nvGrpSpPr>
          <p:grpSpPr>
            <a:xfrm>
              <a:off x="467" y="494"/>
              <a:ext cx="1416" cy="680"/>
              <a:chOff x="467" y="579"/>
              <a:chExt cx="1416" cy="680"/>
            </a:xfrm>
          </p:grpSpPr>
          <p:sp>
            <p:nvSpPr>
              <p:cNvPr id="22" name="对角圆角矩形 21"/>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3" name="图片 22"/>
              <p:cNvPicPr/>
              <p:nvPr/>
            </p:nvPicPr>
            <p:blipFill>
              <a:blip r:embed="rId1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105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二</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74055" y="3253105"/>
            <a:ext cx="4458335"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急性肾小球肾炎</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772285"/>
            <a:ext cx="10440000" cy="3600000"/>
          </a:xfrm>
          <a:prstGeom prst="roundRect">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70" y="2338480"/>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急性肾小球肾炎（acute glomerulo nephritis，AGN）简称急性肾炎，是一组急性起病，临床上具有水肿、尿少、血尿、高血压表现的疾病。多数于急性溶血性链球菌感染后1～3周发病，是儿童期最常见的非化脓性肾炎。常见于5～10岁的小儿，男多于女，男女之比约为2 : 1，一般预后良好。</a:t>
            </a:r>
            <a:endParaRPr sz="2000" dirty="0">
              <a:solidFill>
                <a:schemeClr val="bg1"/>
              </a:solidFill>
              <a:latin typeface="Times New Roman Regular" panose="02020603050405020304" charset="0"/>
              <a:ea typeface="微软雅黑" panose="020B0503020204020204" charset="-122"/>
              <a:cs typeface="Times New Roman Regular"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2584450"/>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rPr>
              <a:t>本病与链球菌感染后所致的机体免疫反应有关。最常见的病因是A组β溶血性链球菌引起急性上呼吸道感染或皮肤感染后的一种免疫复合物性肾小球肾炎。</a:t>
            </a:r>
            <a:endPar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rPr>
              <a:t>本病主要由于致肾炎链球菌（抗原）刺激机体产生相应抗体，并形成抗原抗体复合物，沉积于肾小球基膜并激活补体，引起一系列免疫损伤和炎症，使肾小球毛细血管管腔变窄，甚至阻塞，导致肾小球血流量减少，滤过率下降，体内水、钠潴留。肾小球基底膜因免疫损伤而断裂，血浆蛋白、红细胞、白细胞通过肾小球毛细血管壁渗出到肾小球囊内，从而出现一系列临床症状。</a:t>
            </a:r>
            <a:endPar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【病因及发病机制】</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133794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rPr>
              <a:t>临床主要表现为水肿（从眼睑、面部开始渐延及全身）、少尿、血尿、高血压。患儿于扁桃腺炎、脓疱病等感染后1～3周突然发作，出现乏力、头痛、发热、厌食、腹痛或嗜睡。少数患儿可在1～2周内出现严重的合并症，如严重循环充血、高血压脑病、急性肾功能衰竭等。</a:t>
            </a:r>
            <a:endPar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18" name="矩形 17"/>
          <p:cNvSpPr/>
          <p:nvPr/>
        </p:nvSpPr>
        <p:spPr>
          <a:xfrm>
            <a:off x="1415415" y="1419225"/>
            <a:ext cx="706247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875665" y="1356360"/>
            <a:ext cx="5400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38"/>
          <p:cNvGrpSpPr/>
          <p:nvPr/>
        </p:nvGrpSpPr>
        <p:grpSpPr bwMode="auto">
          <a:xfrm>
            <a:off x="6946061" y="2684190"/>
            <a:ext cx="753441" cy="225030"/>
            <a:chOff x="7244862" y="2564012"/>
            <a:chExt cx="1005315" cy="299674"/>
          </a:xfrm>
        </p:grpSpPr>
        <p:cxnSp>
          <p:nvCxnSpPr>
            <p:cNvPr id="83" name="Straight Connector 39"/>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nvGrpSpPr>
        <p:grpSpPr bwMode="auto">
          <a:xfrm flipH="1">
            <a:off x="4475066" y="2684190"/>
            <a:ext cx="753441" cy="225030"/>
            <a:chOff x="7244862" y="2564012"/>
            <a:chExt cx="1005315" cy="299674"/>
          </a:xfrm>
        </p:grpSpPr>
        <p:cxnSp>
          <p:nvCxnSpPr>
            <p:cNvPr id="86" name="Straight Connector 42"/>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nvGrpSpPr>
        <p:grpSpPr bwMode="auto">
          <a:xfrm rot="1354404" flipV="1">
            <a:off x="6362832" y="4135576"/>
            <a:ext cx="753441" cy="225031"/>
            <a:chOff x="7244862" y="2564012"/>
            <a:chExt cx="1005315" cy="299674"/>
          </a:xfrm>
        </p:grpSpPr>
        <p:cxnSp>
          <p:nvCxnSpPr>
            <p:cNvPr id="89" name="Straight Connector 45"/>
            <p:cNvCxnSpPr/>
            <p:nvPr/>
          </p:nvCxnSpPr>
          <p:spPr>
            <a:xfrm flipV="1">
              <a:off x="7243091" y="2565176"/>
              <a:ext cx="393867" cy="299673"/>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nvCxnSpPr>
          <p:spPr>
            <a:xfrm>
              <a:off x="7642763" y="2565315"/>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5" name="Text Placeholder 2"/>
          <p:cNvSpPr txBox="1"/>
          <p:nvPr/>
        </p:nvSpPr>
        <p:spPr>
          <a:xfrm>
            <a:off x="7870190" y="1691005"/>
            <a:ext cx="323469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3. 高血压</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6" name="TextBox 52"/>
          <p:cNvSpPr txBox="1"/>
          <p:nvPr/>
        </p:nvSpPr>
        <p:spPr>
          <a:xfrm>
            <a:off x="7871460" y="2111375"/>
            <a:ext cx="3275965" cy="953770"/>
          </a:xfrm>
          <a:prstGeom prst="rect">
            <a:avLst/>
          </a:prstGeom>
          <a:noFill/>
        </p:spPr>
        <p:txBody>
          <a:bodyPr wrap="square" lIns="0" tIns="0" rIns="0" bIns="0">
            <a:sp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血压一般为轻度至中度增高，于病程1～2周后随着尿量的增多而降至正常。</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98" name="Text Placeholder 2"/>
          <p:cNvSpPr txBox="1"/>
          <p:nvPr/>
        </p:nvSpPr>
        <p:spPr>
          <a:xfrm>
            <a:off x="7103745" y="4324350"/>
            <a:ext cx="349885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2. 水肿、少尿</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9" name="TextBox 55"/>
          <p:cNvSpPr txBox="1"/>
          <p:nvPr/>
        </p:nvSpPr>
        <p:spPr>
          <a:xfrm>
            <a:off x="7103110" y="4782820"/>
            <a:ext cx="4144010" cy="1137285"/>
          </a:xfrm>
          <a:prstGeom prst="rect">
            <a:avLst/>
          </a:prstGeom>
          <a:noFill/>
        </p:spPr>
        <p:txBody>
          <a:bodyPr wrap="square" lIns="0" tIns="0" rIns="0" bIns="0">
            <a:no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轻者仅眼睑、面部浮肿，重者全身水肿，呈非凹陷性。水肿一般2～3周内随着尿量的增多而消退。</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1" name="Text Placeholder 2"/>
          <p:cNvSpPr txBox="1"/>
          <p:nvPr/>
        </p:nvSpPr>
        <p:spPr>
          <a:xfrm>
            <a:off x="1605915" y="1929130"/>
            <a:ext cx="2764790" cy="361315"/>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1. 血尿</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2" name="TextBox 58"/>
          <p:cNvSpPr txBox="1"/>
          <p:nvPr/>
        </p:nvSpPr>
        <p:spPr>
          <a:xfrm>
            <a:off x="693420" y="2348865"/>
            <a:ext cx="3677285" cy="1078865"/>
          </a:xfrm>
          <a:prstGeom prst="rect">
            <a:avLst/>
          </a:prstGeom>
          <a:noFill/>
        </p:spPr>
        <p:txBody>
          <a:bodyPr wrap="square" lIns="0" tIns="0" rIns="0" bIns="0">
            <a:spAutoFit/>
          </a:bodyPr>
          <a:lstStyle/>
          <a:p>
            <a:pPr algn="r" defTabSz="1087755">
              <a:lnSpc>
                <a:spcPct val="130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为初期症状，起病时几乎均有血尿，肉眼或镜下血尿。肉眼血尿呈浓茶色</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a:p>
            <a:pPr algn="r" defTabSz="1087755">
              <a:lnSpc>
                <a:spcPct val="130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或烟灰水样，也可呈洗肉水样。</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nvGrpSpPr>
          <p:cNvPr id="106" name="Group 1"/>
          <p:cNvGrpSpPr/>
          <p:nvPr/>
        </p:nvGrpSpPr>
        <p:grpSpPr bwMode="auto">
          <a:xfrm>
            <a:off x="4615517" y="2454397"/>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08"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09"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10"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11"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sp>
            <p:nvSpPr>
              <p:cNvPr id="112"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grpSp>
        <p:sp>
          <p:nvSpPr>
            <p:cNvPr id="35857" name="Shape 1094"/>
            <p:cNvSpPr/>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59" name="Shape 1090"/>
            <p:cNvSpPr/>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60" name="Shape 1687"/>
            <p:cNvSpPr/>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grpSp>
      <p:sp>
        <p:nvSpPr>
          <p:cNvPr id="18" name="矩形 17"/>
          <p:cNvSpPr/>
          <p:nvPr/>
        </p:nvSpPr>
        <p:spPr>
          <a:xfrm>
            <a:off x="1348105" y="586740"/>
            <a:ext cx="712978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（一）典型表现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52387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anim calcmode="lin" valueType="num">
                                      <p:cBhvr>
                                        <p:cTn id="8" dur="500" fill="hold"/>
                                        <p:tgtEl>
                                          <p:spTgt spid="106"/>
                                        </p:tgtEl>
                                        <p:attrNameLst>
                                          <p:attrName>ppt_x</p:attrName>
                                        </p:attrNameLst>
                                      </p:cBhvr>
                                      <p:tavLst>
                                        <p:tav tm="0">
                                          <p:val>
                                            <p:strVal val="#ppt_x"/>
                                          </p:val>
                                        </p:tav>
                                        <p:tav tm="100000">
                                          <p:val>
                                            <p:strVal val="#ppt_x"/>
                                          </p:val>
                                        </p:tav>
                                      </p:tavLst>
                                    </p:anim>
                                    <p:anim calcmode="lin" valueType="num">
                                      <p:cBhvr>
                                        <p:cTn id="9" dur="450" decel="100000" fill="hold"/>
                                        <p:tgtEl>
                                          <p:spTgt spid="106"/>
                                        </p:tgtEl>
                                        <p:attrNameLst>
                                          <p:attrName>ppt_y</p:attrName>
                                        </p:attrNameLst>
                                      </p:cBhvr>
                                      <p:tavLst>
                                        <p:tav tm="0">
                                          <p:val>
                                            <p:strVal val="#ppt_y+1"/>
                                          </p:val>
                                        </p:tav>
                                        <p:tav tm="100000">
                                          <p:val>
                                            <p:strVal val="#ppt_y-.03"/>
                                          </p:val>
                                        </p:tav>
                                      </p:tavLst>
                                    </p:anim>
                                    <p:anim calcmode="lin" valueType="num">
                                      <p:cBhvr>
                                        <p:cTn id="10"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85"/>
                                        </p:tgtEl>
                                        <p:attrNameLst>
                                          <p:attrName>style.visibility</p:attrName>
                                        </p:attrNameLst>
                                      </p:cBhvr>
                                      <p:to>
                                        <p:strVal val="visible"/>
                                      </p:to>
                                    </p:set>
                                    <p:animEffect transition="in" filter="wipe(right)">
                                      <p:cBhvr>
                                        <p:cTn id="14" dur="500"/>
                                        <p:tgtEl>
                                          <p:spTgt spid="8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left)">
                                      <p:cBhvr>
                                        <p:cTn id="18" dur="500"/>
                                        <p:tgtEl>
                                          <p:spTgt spid="8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88"/>
                                        </p:tgtEl>
                                        <p:attrNameLst>
                                          <p:attrName>style.visibility</p:attrName>
                                        </p:attrNameLst>
                                      </p:cBhvr>
                                      <p:to>
                                        <p:strVal val="visible"/>
                                      </p:to>
                                    </p:set>
                                    <p:animEffect transition="in" filter="wipe(up)">
                                      <p:cBhvr>
                                        <p:cTn id="22" dur="500"/>
                                        <p:tgtEl>
                                          <p:spTgt spid="88"/>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38"/>
          <p:cNvGrpSpPr/>
          <p:nvPr/>
        </p:nvGrpSpPr>
        <p:grpSpPr bwMode="auto">
          <a:xfrm>
            <a:off x="7077506" y="2684190"/>
            <a:ext cx="753441" cy="225030"/>
            <a:chOff x="7244862" y="2564012"/>
            <a:chExt cx="1005315" cy="299674"/>
          </a:xfrm>
        </p:grpSpPr>
        <p:cxnSp>
          <p:nvCxnSpPr>
            <p:cNvPr id="83" name="Straight Connector 39"/>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nvGrpSpPr>
        <p:grpSpPr bwMode="auto">
          <a:xfrm flipH="1">
            <a:off x="4606511" y="2684190"/>
            <a:ext cx="753441" cy="225030"/>
            <a:chOff x="7244862" y="2564012"/>
            <a:chExt cx="1005315" cy="299674"/>
          </a:xfrm>
        </p:grpSpPr>
        <p:cxnSp>
          <p:nvCxnSpPr>
            <p:cNvPr id="86" name="Straight Connector 42"/>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nvGrpSpPr>
        <p:grpSpPr bwMode="auto">
          <a:xfrm rot="20245596" flipH="1" flipV="1">
            <a:off x="4809706" y="4182565"/>
            <a:ext cx="1159856" cy="226060"/>
            <a:chOff x="7243091" y="2563482"/>
            <a:chExt cx="1006166" cy="301367"/>
          </a:xfrm>
        </p:grpSpPr>
        <p:cxnSp>
          <p:nvCxnSpPr>
            <p:cNvPr id="89" name="Straight Connector 45"/>
            <p:cNvCxnSpPr/>
            <p:nvPr/>
          </p:nvCxnSpPr>
          <p:spPr>
            <a:xfrm flipV="1">
              <a:off x="7243091" y="2563482"/>
              <a:ext cx="439584" cy="301367"/>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nvCxnSpPr>
          <p:spPr>
            <a:xfrm>
              <a:off x="7682975" y="2563622"/>
              <a:ext cx="566282" cy="1693"/>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5" name="Text Placeholder 2"/>
          <p:cNvSpPr txBox="1"/>
          <p:nvPr/>
        </p:nvSpPr>
        <p:spPr>
          <a:xfrm>
            <a:off x="8001635" y="1691005"/>
            <a:ext cx="323469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3. 急性肾功能不全</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6" name="TextBox 52"/>
          <p:cNvSpPr txBox="1"/>
          <p:nvPr/>
        </p:nvSpPr>
        <p:spPr>
          <a:xfrm>
            <a:off x="8002905" y="2111375"/>
            <a:ext cx="3275965" cy="1590040"/>
          </a:xfrm>
          <a:prstGeom prst="rect">
            <a:avLst/>
          </a:prstGeom>
          <a:noFill/>
        </p:spPr>
        <p:txBody>
          <a:bodyPr wrap="square" lIns="0" tIns="0" rIns="0" bIns="0">
            <a:sp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患者出现少尿或无尿，引起暂时性氮质血症、电解质紊乱和代谢性酸中毒，一般持续 3 ～ 5 日，在尿量逐渐增多后，病情好转。若持续数周仍不改善则预后差。</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98" name="Text Placeholder 2"/>
          <p:cNvSpPr txBox="1"/>
          <p:nvPr/>
        </p:nvSpPr>
        <p:spPr>
          <a:xfrm>
            <a:off x="1941830" y="4719320"/>
            <a:ext cx="349885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2. 高血压脑病</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9" name="TextBox 55"/>
          <p:cNvSpPr txBox="1"/>
          <p:nvPr/>
        </p:nvSpPr>
        <p:spPr>
          <a:xfrm>
            <a:off x="1546860" y="5177155"/>
            <a:ext cx="3893820" cy="1137285"/>
          </a:xfrm>
          <a:prstGeom prst="rect">
            <a:avLst/>
          </a:prstGeom>
          <a:noFill/>
        </p:spPr>
        <p:txBody>
          <a:bodyPr wrap="square" lIns="0" tIns="0" rIns="0" bIns="0">
            <a:no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血压急剧增高，导致脑血管痉挛或脑血管充血扩张至脑水肿。表现为剧烈头痛，恶心呕吐，视物模糊或一过性失明，严重者出现惊厥、昏迷。</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1" name="Text Placeholder 2"/>
          <p:cNvSpPr txBox="1"/>
          <p:nvPr/>
        </p:nvSpPr>
        <p:spPr>
          <a:xfrm>
            <a:off x="1737360" y="1783080"/>
            <a:ext cx="2764790" cy="361315"/>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1. 循环充血</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2" name="TextBox 58"/>
          <p:cNvSpPr txBox="1"/>
          <p:nvPr/>
        </p:nvSpPr>
        <p:spPr>
          <a:xfrm>
            <a:off x="959485" y="2202815"/>
            <a:ext cx="3542665" cy="2157730"/>
          </a:xfrm>
          <a:prstGeom prst="rect">
            <a:avLst/>
          </a:prstGeom>
          <a:noFill/>
        </p:spPr>
        <p:txBody>
          <a:bodyPr wrap="square" lIns="0" tIns="0" rIns="0" bIns="0">
            <a:spAutoFit/>
          </a:bodyPr>
          <a:lstStyle/>
          <a:p>
            <a:pPr algn="r" defTabSz="1087755">
              <a:lnSpc>
                <a:spcPct val="130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由于水钠潴留、血浆容量增加而出现循环充血。表现为气促、发绀、端坐呼吸，咳粉红色泡沫样痰，心率加快，有时可闻及奔马律。病人可出现肝大、颈静脉怒张、静脉压增高等。</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nvGrpSpPr>
          <p:cNvPr id="106" name="Group 1"/>
          <p:cNvGrpSpPr/>
          <p:nvPr/>
        </p:nvGrpSpPr>
        <p:grpSpPr bwMode="auto">
          <a:xfrm>
            <a:off x="4746962" y="2454397"/>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08"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09"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10"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11"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sp>
            <p:nvSpPr>
              <p:cNvPr id="112"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grpSp>
        <p:sp>
          <p:nvSpPr>
            <p:cNvPr id="35857" name="Shape 1094"/>
            <p:cNvSpPr/>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59" name="Shape 1090"/>
            <p:cNvSpPr/>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60" name="Shape 1687"/>
            <p:cNvSpPr/>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grpSp>
      <p:sp>
        <p:nvSpPr>
          <p:cNvPr id="18" name="矩形 17"/>
          <p:cNvSpPr/>
          <p:nvPr/>
        </p:nvSpPr>
        <p:spPr>
          <a:xfrm>
            <a:off x="1348105" y="586740"/>
            <a:ext cx="712978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（二）严重表现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52387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anim calcmode="lin" valueType="num">
                                      <p:cBhvr>
                                        <p:cTn id="8" dur="500" fill="hold"/>
                                        <p:tgtEl>
                                          <p:spTgt spid="106"/>
                                        </p:tgtEl>
                                        <p:attrNameLst>
                                          <p:attrName>ppt_x</p:attrName>
                                        </p:attrNameLst>
                                      </p:cBhvr>
                                      <p:tavLst>
                                        <p:tav tm="0">
                                          <p:val>
                                            <p:strVal val="#ppt_x"/>
                                          </p:val>
                                        </p:tav>
                                        <p:tav tm="100000">
                                          <p:val>
                                            <p:strVal val="#ppt_x"/>
                                          </p:val>
                                        </p:tav>
                                      </p:tavLst>
                                    </p:anim>
                                    <p:anim calcmode="lin" valueType="num">
                                      <p:cBhvr>
                                        <p:cTn id="9" dur="450" decel="100000" fill="hold"/>
                                        <p:tgtEl>
                                          <p:spTgt spid="106"/>
                                        </p:tgtEl>
                                        <p:attrNameLst>
                                          <p:attrName>ppt_y</p:attrName>
                                        </p:attrNameLst>
                                      </p:cBhvr>
                                      <p:tavLst>
                                        <p:tav tm="0">
                                          <p:val>
                                            <p:strVal val="#ppt_y+1"/>
                                          </p:val>
                                        </p:tav>
                                        <p:tav tm="100000">
                                          <p:val>
                                            <p:strVal val="#ppt_y-.03"/>
                                          </p:val>
                                        </p:tav>
                                      </p:tavLst>
                                    </p:anim>
                                    <p:anim calcmode="lin" valueType="num">
                                      <p:cBhvr>
                                        <p:cTn id="10"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85"/>
                                        </p:tgtEl>
                                        <p:attrNameLst>
                                          <p:attrName>style.visibility</p:attrName>
                                        </p:attrNameLst>
                                      </p:cBhvr>
                                      <p:to>
                                        <p:strVal val="visible"/>
                                      </p:to>
                                    </p:set>
                                    <p:animEffect transition="in" filter="wipe(right)">
                                      <p:cBhvr>
                                        <p:cTn id="14" dur="500"/>
                                        <p:tgtEl>
                                          <p:spTgt spid="8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left)">
                                      <p:cBhvr>
                                        <p:cTn id="18" dur="500"/>
                                        <p:tgtEl>
                                          <p:spTgt spid="8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88"/>
                                        </p:tgtEl>
                                        <p:attrNameLst>
                                          <p:attrName>style.visibility</p:attrName>
                                        </p:attrNameLst>
                                      </p:cBhvr>
                                      <p:to>
                                        <p:strVal val="visible"/>
                                      </p:to>
                                    </p:set>
                                    <p:animEffect transition="in" filter="wipe(up)">
                                      <p:cBhvr>
                                        <p:cTn id="22" dur="500"/>
                                        <p:tgtEl>
                                          <p:spTgt spid="88"/>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133794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rPr>
              <a:t>尿常规镜检见大量红细胞、少量白细胞，尿蛋白阳性（多在+～+++之间）。可有透明、颗粒或红细胞管型。血检中红细胞计数及血红蛋白常有轻度降低，白细胞轻度升高或正常（若升高明显提示有感染存在），血沉增快，抗“O”增高，血清总补体、C3 均降低，重症病人可有暂时性的氮质血症。</a:t>
            </a:r>
            <a:endPar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5665" y="1356360"/>
            <a:ext cx="7602220" cy="539750"/>
            <a:chOff x="1379" y="2136"/>
            <a:chExt cx="11972" cy="850"/>
          </a:xfrm>
        </p:grpSpPr>
        <p:sp>
          <p:nvSpPr>
            <p:cNvPr id="18" name="矩形 17"/>
            <p:cNvSpPr/>
            <p:nvPr/>
          </p:nvSpPr>
          <p:spPr>
            <a:xfrm>
              <a:off x="2229" y="2235"/>
              <a:ext cx="11122"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【实验室检查】</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9" y="2136"/>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38"/>
          <p:cNvGrpSpPr/>
          <p:nvPr/>
        </p:nvGrpSpPr>
        <p:grpSpPr bwMode="auto">
          <a:xfrm>
            <a:off x="6946061" y="2684190"/>
            <a:ext cx="753441" cy="225030"/>
            <a:chOff x="7244862" y="2564012"/>
            <a:chExt cx="1005315" cy="299674"/>
          </a:xfrm>
        </p:grpSpPr>
        <p:cxnSp>
          <p:nvCxnSpPr>
            <p:cNvPr id="83" name="Straight Connector 39"/>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nvGrpSpPr>
        <p:grpSpPr bwMode="auto">
          <a:xfrm flipH="1">
            <a:off x="4475066" y="2684190"/>
            <a:ext cx="753441" cy="225030"/>
            <a:chOff x="7244862" y="2564012"/>
            <a:chExt cx="1005315" cy="299674"/>
          </a:xfrm>
        </p:grpSpPr>
        <p:cxnSp>
          <p:nvCxnSpPr>
            <p:cNvPr id="86" name="Straight Connector 42"/>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nvGrpSpPr>
        <p:grpSpPr bwMode="auto">
          <a:xfrm rot="1354404" flipV="1">
            <a:off x="6362832" y="4135576"/>
            <a:ext cx="753441" cy="225031"/>
            <a:chOff x="7244862" y="2564012"/>
            <a:chExt cx="1005315" cy="299674"/>
          </a:xfrm>
        </p:grpSpPr>
        <p:cxnSp>
          <p:nvCxnSpPr>
            <p:cNvPr id="89" name="Straight Connector 45"/>
            <p:cNvCxnSpPr/>
            <p:nvPr/>
          </p:nvCxnSpPr>
          <p:spPr>
            <a:xfrm flipV="1">
              <a:off x="7243091" y="2565176"/>
              <a:ext cx="393867" cy="299673"/>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nvCxnSpPr>
          <p:spPr>
            <a:xfrm>
              <a:off x="7642763" y="2565315"/>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91" name="Group 47"/>
          <p:cNvGrpSpPr/>
          <p:nvPr/>
        </p:nvGrpSpPr>
        <p:grpSpPr bwMode="auto">
          <a:xfrm rot="-1354404" flipH="1" flipV="1">
            <a:off x="5084484" y="4135576"/>
            <a:ext cx="753441" cy="225031"/>
            <a:chOff x="7244862" y="2564012"/>
            <a:chExt cx="1005315" cy="299674"/>
          </a:xfrm>
        </p:grpSpPr>
        <p:cxnSp>
          <p:nvCxnSpPr>
            <p:cNvPr id="92" name="Straight Connector 48"/>
            <p:cNvCxnSpPr/>
            <p:nvPr/>
          </p:nvCxnSpPr>
          <p:spPr>
            <a:xfrm flipV="1">
              <a:off x="7245168" y="2564320"/>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49"/>
            <p:cNvCxnSpPr/>
            <p:nvPr/>
          </p:nvCxnSpPr>
          <p:spPr>
            <a:xfrm>
              <a:off x="7644838" y="2564460"/>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5" name="Text Placeholder 2"/>
          <p:cNvSpPr txBox="1"/>
          <p:nvPr/>
        </p:nvSpPr>
        <p:spPr>
          <a:xfrm>
            <a:off x="7870190" y="1928495"/>
            <a:ext cx="323469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4. 中医中药治疗</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6" name="TextBox 52"/>
          <p:cNvSpPr txBox="1"/>
          <p:nvPr/>
        </p:nvSpPr>
        <p:spPr>
          <a:xfrm>
            <a:off x="7871460" y="2348865"/>
            <a:ext cx="3570605" cy="635635"/>
          </a:xfrm>
          <a:prstGeom prst="rect">
            <a:avLst/>
          </a:prstGeom>
          <a:noFill/>
        </p:spPr>
        <p:txBody>
          <a:bodyPr wrap="square" lIns="0" tIns="0" rIns="0" bIns="0">
            <a:sp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祛邪扶正，宣肺利火，清热凉血，解毒利湿。</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98" name="Text Placeholder 2"/>
          <p:cNvSpPr txBox="1"/>
          <p:nvPr/>
        </p:nvSpPr>
        <p:spPr>
          <a:xfrm>
            <a:off x="7103745" y="4324350"/>
            <a:ext cx="349885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3. 并发症的治疗</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9" name="TextBox 55"/>
          <p:cNvSpPr txBox="1"/>
          <p:nvPr/>
        </p:nvSpPr>
        <p:spPr>
          <a:xfrm>
            <a:off x="7103110" y="4782820"/>
            <a:ext cx="4144010" cy="635635"/>
          </a:xfrm>
          <a:prstGeom prst="rect">
            <a:avLst/>
          </a:prstGeom>
          <a:noFill/>
        </p:spPr>
        <p:txBody>
          <a:bodyPr wrap="square" lIns="0" tIns="0" rIns="0" bIns="0">
            <a:sp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如对心力衰竭、高血压脑病、急性肾功能衰竭等的治疗。</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1" name="Text Placeholder 2"/>
          <p:cNvSpPr txBox="1"/>
          <p:nvPr/>
        </p:nvSpPr>
        <p:spPr>
          <a:xfrm>
            <a:off x="1605915" y="1929130"/>
            <a:ext cx="2764790" cy="361315"/>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1. 一般治疗</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2" name="TextBox 58"/>
          <p:cNvSpPr txBox="1"/>
          <p:nvPr/>
        </p:nvSpPr>
        <p:spPr>
          <a:xfrm>
            <a:off x="1252220" y="2348865"/>
            <a:ext cx="3118485" cy="635635"/>
          </a:xfrm>
          <a:prstGeom prst="rect">
            <a:avLst/>
          </a:prstGeom>
          <a:noFill/>
        </p:spPr>
        <p:txBody>
          <a:bodyPr wrap="square" lIns="0" tIns="0" rIns="0" bIns="0">
            <a:spAutoFit/>
          </a:bodyPr>
          <a:lstStyle/>
          <a:p>
            <a:pPr algn="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休息，低盐饮食，控制感染，清除病灶。</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4" name="Text Placeholder 2"/>
          <p:cNvSpPr txBox="1"/>
          <p:nvPr/>
        </p:nvSpPr>
        <p:spPr>
          <a:xfrm>
            <a:off x="2303145" y="4320540"/>
            <a:ext cx="2764790" cy="34798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2. 对症治疗</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5" name="TextBox 61"/>
          <p:cNvSpPr txBox="1"/>
          <p:nvPr/>
        </p:nvSpPr>
        <p:spPr>
          <a:xfrm>
            <a:off x="1606550" y="4765040"/>
            <a:ext cx="3461385" cy="539115"/>
          </a:xfrm>
          <a:prstGeom prst="rect">
            <a:avLst/>
          </a:prstGeom>
          <a:noFill/>
        </p:spPr>
        <p:txBody>
          <a:bodyPr wrap="square" lIns="0" tIns="0" rIns="0" bIns="0">
            <a:noAutofit/>
          </a:bodyPr>
          <a:lstStyle/>
          <a:p>
            <a:pPr algn="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利尿、降压。</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nvGrpSpPr>
          <p:cNvPr id="106" name="Group 1"/>
          <p:cNvGrpSpPr/>
          <p:nvPr/>
        </p:nvGrpSpPr>
        <p:grpSpPr bwMode="auto">
          <a:xfrm>
            <a:off x="4615517" y="2454397"/>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08"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09"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10"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11"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sp>
            <p:nvSpPr>
              <p:cNvPr id="112"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grpSp>
        <p:sp>
          <p:nvSpPr>
            <p:cNvPr id="35857" name="Shape 1094"/>
            <p:cNvSpPr/>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58" name="Freeform 62"/>
            <p:cNvSpPr>
              <a:spLocks noEditPoints="1"/>
            </p:cNvSpPr>
            <p:nvPr/>
          </p:nvSpPr>
          <p:spPr bwMode="auto">
            <a:xfrm>
              <a:off x="5477986" y="3065772"/>
              <a:ext cx="320256" cy="360553"/>
            </a:xfrm>
            <a:custGeom>
              <a:avLst/>
              <a:gdLst>
                <a:gd name="T0" fmla="*/ 300240 w 320"/>
                <a:gd name="T1" fmla="*/ 0 h 360"/>
                <a:gd name="T2" fmla="*/ 256205 w 320"/>
                <a:gd name="T3" fmla="*/ 0 h 360"/>
                <a:gd name="T4" fmla="*/ 240192 w 320"/>
                <a:gd name="T5" fmla="*/ 20031 h 360"/>
                <a:gd name="T6" fmla="*/ 240192 w 320"/>
                <a:gd name="T7" fmla="*/ 360553 h 360"/>
                <a:gd name="T8" fmla="*/ 320256 w 320"/>
                <a:gd name="T9" fmla="*/ 360553 h 360"/>
                <a:gd name="T10" fmla="*/ 320256 w 320"/>
                <a:gd name="T11" fmla="*/ 20031 h 360"/>
                <a:gd name="T12" fmla="*/ 300240 w 320"/>
                <a:gd name="T13" fmla="*/ 0 h 360"/>
                <a:gd name="T14" fmla="*/ 180144 w 320"/>
                <a:gd name="T15" fmla="*/ 120184 h 360"/>
                <a:gd name="T16" fmla="*/ 136109 w 320"/>
                <a:gd name="T17" fmla="*/ 120184 h 360"/>
                <a:gd name="T18" fmla="*/ 120096 w 320"/>
                <a:gd name="T19" fmla="*/ 140215 h 360"/>
                <a:gd name="T20" fmla="*/ 120096 w 320"/>
                <a:gd name="T21" fmla="*/ 360553 h 360"/>
                <a:gd name="T22" fmla="*/ 200160 w 320"/>
                <a:gd name="T23" fmla="*/ 360553 h 360"/>
                <a:gd name="T24" fmla="*/ 200160 w 320"/>
                <a:gd name="T25" fmla="*/ 140215 h 360"/>
                <a:gd name="T26" fmla="*/ 180144 w 320"/>
                <a:gd name="T27" fmla="*/ 120184 h 360"/>
                <a:gd name="T28" fmla="*/ 60048 w 320"/>
                <a:gd name="T29" fmla="*/ 240369 h 360"/>
                <a:gd name="T30" fmla="*/ 16013 w 320"/>
                <a:gd name="T31" fmla="*/ 240369 h 360"/>
                <a:gd name="T32" fmla="*/ 0 w 320"/>
                <a:gd name="T33" fmla="*/ 260399 h 360"/>
                <a:gd name="T34" fmla="*/ 0 w 320"/>
                <a:gd name="T35" fmla="*/ 360553 h 360"/>
                <a:gd name="T36" fmla="*/ 80064 w 320"/>
                <a:gd name="T37" fmla="*/ 360553 h 360"/>
                <a:gd name="T38" fmla="*/ 80064 w 320"/>
                <a:gd name="T39" fmla="*/ 260399 h 360"/>
                <a:gd name="T40" fmla="*/ 60048 w 320"/>
                <a:gd name="T41" fmla="*/ 240369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5859" name="Shape 1090"/>
            <p:cNvSpPr/>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60" name="Shape 1687"/>
            <p:cNvSpPr/>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grpSp>
      <p:grpSp>
        <p:nvGrpSpPr>
          <p:cNvPr id="3" name="组合 2"/>
          <p:cNvGrpSpPr/>
          <p:nvPr/>
        </p:nvGrpSpPr>
        <p:grpSpPr>
          <a:xfrm>
            <a:off x="875665" y="664210"/>
            <a:ext cx="7602220" cy="539750"/>
            <a:chOff x="1379" y="2136"/>
            <a:chExt cx="11972" cy="850"/>
          </a:xfrm>
        </p:grpSpPr>
        <p:sp>
          <p:nvSpPr>
            <p:cNvPr id="18" name="矩形 17"/>
            <p:cNvSpPr/>
            <p:nvPr/>
          </p:nvSpPr>
          <p:spPr>
            <a:xfrm>
              <a:off x="2229" y="2235"/>
              <a:ext cx="11122"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【治疗原则】</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9" y="2136"/>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anim calcmode="lin" valueType="num">
                                      <p:cBhvr>
                                        <p:cTn id="8" dur="500" fill="hold"/>
                                        <p:tgtEl>
                                          <p:spTgt spid="106"/>
                                        </p:tgtEl>
                                        <p:attrNameLst>
                                          <p:attrName>ppt_x</p:attrName>
                                        </p:attrNameLst>
                                      </p:cBhvr>
                                      <p:tavLst>
                                        <p:tav tm="0">
                                          <p:val>
                                            <p:strVal val="#ppt_x"/>
                                          </p:val>
                                        </p:tav>
                                        <p:tav tm="100000">
                                          <p:val>
                                            <p:strVal val="#ppt_x"/>
                                          </p:val>
                                        </p:tav>
                                      </p:tavLst>
                                    </p:anim>
                                    <p:anim calcmode="lin" valueType="num">
                                      <p:cBhvr>
                                        <p:cTn id="9" dur="450" decel="100000" fill="hold"/>
                                        <p:tgtEl>
                                          <p:spTgt spid="106"/>
                                        </p:tgtEl>
                                        <p:attrNameLst>
                                          <p:attrName>ppt_y</p:attrName>
                                        </p:attrNameLst>
                                      </p:cBhvr>
                                      <p:tavLst>
                                        <p:tav tm="0">
                                          <p:val>
                                            <p:strVal val="#ppt_y+1"/>
                                          </p:val>
                                        </p:tav>
                                        <p:tav tm="100000">
                                          <p:val>
                                            <p:strVal val="#ppt_y-.03"/>
                                          </p:val>
                                        </p:tav>
                                      </p:tavLst>
                                    </p:anim>
                                    <p:anim calcmode="lin" valueType="num">
                                      <p:cBhvr>
                                        <p:cTn id="10"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85"/>
                                        </p:tgtEl>
                                        <p:attrNameLst>
                                          <p:attrName>style.visibility</p:attrName>
                                        </p:attrNameLst>
                                      </p:cBhvr>
                                      <p:to>
                                        <p:strVal val="visible"/>
                                      </p:to>
                                    </p:set>
                                    <p:animEffect transition="in" filter="wipe(right)">
                                      <p:cBhvr>
                                        <p:cTn id="14" dur="500"/>
                                        <p:tgtEl>
                                          <p:spTgt spid="8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left)">
                                      <p:cBhvr>
                                        <p:cTn id="18" dur="500"/>
                                        <p:tgtEl>
                                          <p:spTgt spid="8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91"/>
                                        </p:tgtEl>
                                        <p:attrNameLst>
                                          <p:attrName>style.visibility</p:attrName>
                                        </p:attrNameLst>
                                      </p:cBhvr>
                                      <p:to>
                                        <p:strVal val="visible"/>
                                      </p:to>
                                    </p:set>
                                    <p:animEffect transition="in" filter="wipe(up)">
                                      <p:cBhvr>
                                        <p:cTn id="22" dur="500"/>
                                        <p:tgtEl>
                                          <p:spTgt spid="91"/>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88"/>
                                        </p:tgtEl>
                                        <p:attrNameLst>
                                          <p:attrName>style.visibility</p:attrName>
                                        </p:attrNameLst>
                                      </p:cBhvr>
                                      <p:to>
                                        <p:strVal val="visible"/>
                                      </p:to>
                                    </p:set>
                                    <p:animEffect transition="in" filter="wipe(up)">
                                      <p:cBhvr>
                                        <p:cTn id="26"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708025" y="359410"/>
            <a:ext cx="7602220" cy="539750"/>
            <a:chOff x="1379" y="2136"/>
            <a:chExt cx="11972" cy="850"/>
          </a:xfrm>
        </p:grpSpPr>
        <p:sp>
          <p:nvSpPr>
            <p:cNvPr id="18" name="矩形 17"/>
            <p:cNvSpPr/>
            <p:nvPr/>
          </p:nvSpPr>
          <p:spPr>
            <a:xfrm>
              <a:off x="2229" y="2235"/>
              <a:ext cx="11122"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【护理评估】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9" y="2136"/>
              <a:ext cx="850" cy="850"/>
            </a:xfrm>
            <a:prstGeom prst="rect">
              <a:avLst/>
            </a:prstGeom>
          </p:spPr>
        </p:pic>
      </p:grpSp>
      <p:grpSp>
        <p:nvGrpSpPr>
          <p:cNvPr id="9" name="组合 8"/>
          <p:cNvGrpSpPr/>
          <p:nvPr/>
        </p:nvGrpSpPr>
        <p:grpSpPr>
          <a:xfrm>
            <a:off x="581660" y="1102995"/>
            <a:ext cx="2519680" cy="5549265"/>
            <a:chOff x="1100" y="1737"/>
            <a:chExt cx="3968" cy="8739"/>
          </a:xfrm>
        </p:grpSpPr>
        <p:sp>
          <p:nvSpPr>
            <p:cNvPr id="45" name="同心圆 44"/>
            <p:cNvSpPr/>
            <p:nvPr>
              <p:custDataLst>
                <p:tags r:id="rId2"/>
              </p:custDataLst>
            </p:nvPr>
          </p:nvSpPr>
          <p:spPr>
            <a:xfrm>
              <a:off x="2248" y="2110"/>
              <a:ext cx="1816" cy="1801"/>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6" name="空心弧 45"/>
            <p:cNvSpPr/>
            <p:nvPr>
              <p:custDataLst>
                <p:tags r:id="rId3"/>
              </p:custDataLst>
            </p:nvPr>
          </p:nvSpPr>
          <p:spPr>
            <a:xfrm>
              <a:off x="2246" y="2118"/>
              <a:ext cx="1819" cy="1784"/>
            </a:xfrm>
            <a:prstGeom prst="blockArc">
              <a:avLst>
                <a:gd name="adj1" fmla="val 2978845"/>
                <a:gd name="adj2" fmla="val 30243"/>
                <a:gd name="adj3" fmla="val 3845"/>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7" name="椭圆 46"/>
            <p:cNvSpPr/>
            <p:nvPr>
              <p:custDataLst>
                <p:tags r:id="rId4"/>
              </p:custDataLst>
            </p:nvPr>
          </p:nvSpPr>
          <p:spPr>
            <a:xfrm>
              <a:off x="2758" y="1737"/>
              <a:ext cx="795" cy="795"/>
            </a:xfrm>
            <a:prstGeom prst="ellips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6" name="图片 65" descr="343435383037343b343532333834333bb9a4d7f7"/>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2929" y="1908"/>
              <a:ext cx="454" cy="454"/>
            </a:xfrm>
            <a:prstGeom prst="rect">
              <a:avLst/>
            </a:prstGeom>
            <a:effectLst/>
          </p:spPr>
        </p:pic>
        <p:sp>
          <p:nvSpPr>
            <p:cNvPr id="73" name="文本框 72"/>
            <p:cNvSpPr txBox="1"/>
            <p:nvPr>
              <p:custDataLst>
                <p:tags r:id="rId8"/>
              </p:custDataLst>
            </p:nvPr>
          </p:nvSpPr>
          <p:spPr>
            <a:xfrm>
              <a:off x="2756" y="2757"/>
              <a:ext cx="800" cy="508"/>
            </a:xfrm>
            <a:prstGeom prst="rect">
              <a:avLst/>
            </a:prstGeom>
            <a:noFill/>
          </p:spPr>
          <p:txBody>
            <a:bodyPr wrap="square" bIns="0" rtlCol="0">
              <a:normAutofit fontScale="90000"/>
            </a:bodyPr>
            <a:p>
              <a:r>
                <a:rPr lang="en-US" altLang="zh-CN" sz="2000" spc="300">
                  <a:solidFill>
                    <a:srgbClr val="56CA95"/>
                  </a:solidFill>
                  <a:uFillTx/>
                  <a:latin typeface="思源黑体 CN Bold" panose="020B0800000000000000" charset="-122"/>
                  <a:ea typeface="思源黑体 CN Bold" panose="020B0800000000000000" charset="-122"/>
                </a:rPr>
                <a:t>01</a:t>
              </a:r>
              <a:endParaRPr lang="en-US" altLang="zh-CN" sz="2000" spc="300">
                <a:solidFill>
                  <a:srgbClr val="56CA95"/>
                </a:solidFill>
                <a:uFillTx/>
                <a:latin typeface="思源黑体 CN Bold" panose="020B0800000000000000" charset="-122"/>
                <a:ea typeface="思源黑体 CN Bold" panose="020B0800000000000000" charset="-122"/>
              </a:endParaRPr>
            </a:p>
          </p:txBody>
        </p:sp>
        <p:sp>
          <p:nvSpPr>
            <p:cNvPr id="78" name="等腰三角形 77"/>
            <p:cNvSpPr/>
            <p:nvPr>
              <p:custDataLst>
                <p:tags r:id="rId9"/>
              </p:custDataLst>
            </p:nvPr>
          </p:nvSpPr>
          <p:spPr>
            <a:xfrm flipV="1">
              <a:off x="3013" y="3954"/>
              <a:ext cx="285" cy="285"/>
            </a:xfrm>
            <a:prstGeom prst="triangl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2" name="文本框 91"/>
            <p:cNvSpPr txBox="1"/>
            <p:nvPr>
              <p:custDataLst>
                <p:tags r:id="rId10"/>
              </p:custDataLst>
            </p:nvPr>
          </p:nvSpPr>
          <p:spPr>
            <a:xfrm>
              <a:off x="1860" y="4403"/>
              <a:ext cx="2591" cy="567"/>
            </a:xfrm>
            <a:prstGeom prst="rect">
              <a:avLst/>
            </a:prstGeom>
            <a:noFill/>
          </p:spPr>
          <p:txBody>
            <a:bodyPr wrap="square" bIns="0" rtlCol="0">
              <a:noAutofit/>
            </a:bodyPr>
            <a:p>
              <a:pPr algn="ctr">
                <a:lnSpc>
                  <a:spcPct val="110000"/>
                </a:lnSpc>
                <a:spcBef>
                  <a:spcPts val="0"/>
                </a:spcBef>
                <a:spcAft>
                  <a:spcPts val="0"/>
                </a:spcAft>
              </a:pPr>
              <a:r>
                <a:rPr lang="zh-CN" altLang="en-US" b="1">
                  <a:solidFill>
                    <a:srgbClr val="56CA95"/>
                  </a:solidFill>
                  <a:uFillTx/>
                  <a:latin typeface="Microsoft YaHei Bold" panose="020B0503020204020204" charset="-122"/>
                  <a:ea typeface="Microsoft YaHei Bold" panose="020B0503020204020204" charset="-122"/>
                </a:rPr>
                <a:t>健康史</a:t>
              </a:r>
              <a:endParaRPr lang="zh-CN" altLang="en-US" b="1">
                <a:solidFill>
                  <a:srgbClr val="56CA95"/>
                </a:solidFill>
                <a:uFillTx/>
                <a:latin typeface="Microsoft YaHei Bold" panose="020B0503020204020204" charset="-122"/>
                <a:ea typeface="Microsoft YaHei Bold" panose="020B0503020204020204" charset="-122"/>
              </a:endParaRPr>
            </a:p>
          </p:txBody>
        </p:sp>
        <p:sp>
          <p:nvSpPr>
            <p:cNvPr id="2" name="文本框 1"/>
            <p:cNvSpPr txBox="1"/>
            <p:nvPr/>
          </p:nvSpPr>
          <p:spPr>
            <a:xfrm>
              <a:off x="1100" y="5244"/>
              <a:ext cx="3969" cy="5233"/>
            </a:xfrm>
            <a:prstGeom prst="rect">
              <a:avLst/>
            </a:prstGeom>
            <a:noFill/>
          </p:spPr>
          <p:txBody>
            <a:bodyPr wrap="square" rtlCol="0" anchor="t">
              <a:noAutofit/>
            </a:bodyPr>
            <a:p>
              <a:pPr algn="just">
                <a:lnSpc>
                  <a:spcPct val="115000"/>
                </a:lnSpc>
                <a:spcBef>
                  <a:spcPts val="0"/>
                </a:spcBef>
                <a:spcAft>
                  <a:spcPts val="0"/>
                </a:spcAft>
              </a:pPr>
              <a:r>
                <a:rPr lang="zh-CN" altLang="en-US" sz="1600">
                  <a:latin typeface="Microsoft YaHei Regular" panose="020B0503020204020204" charset="-122"/>
                  <a:ea typeface="Microsoft YaHei Regular" panose="020B0503020204020204" charset="-122"/>
                  <a:cs typeface="Microsoft YaHei Regular" panose="020B0503020204020204" charset="-122"/>
                </a:rPr>
                <a:t>询问患儿病前1～3周有无上呼吸道感染或皮肤感染史。若主要症状为水肿或血尿，应了解水肿开始的时间、持续时间、发生部位、发展顺序及程度。了解患儿24小时排尿次数及尿量，观察尿的颜色。询问目前药物治疗情况，用药的种类、剂量、次数、副作用等。</a:t>
              </a:r>
              <a:endParaRPr lang="zh-CN" altLang="en-US" sz="1600">
                <a:latin typeface="Microsoft YaHei Regular" panose="020B0503020204020204" charset="-122"/>
                <a:ea typeface="Microsoft YaHei Regular" panose="020B0503020204020204" charset="-122"/>
                <a:cs typeface="Microsoft YaHei Regular" panose="020B0503020204020204" charset="-122"/>
              </a:endParaRPr>
            </a:p>
          </p:txBody>
        </p:sp>
      </p:grpSp>
      <p:grpSp>
        <p:nvGrpSpPr>
          <p:cNvPr id="10" name="组合 9"/>
          <p:cNvGrpSpPr/>
          <p:nvPr/>
        </p:nvGrpSpPr>
        <p:grpSpPr>
          <a:xfrm>
            <a:off x="3364865" y="1102995"/>
            <a:ext cx="2519680" cy="5549265"/>
            <a:chOff x="5837" y="1737"/>
            <a:chExt cx="3968" cy="8739"/>
          </a:xfrm>
        </p:grpSpPr>
        <p:sp>
          <p:nvSpPr>
            <p:cNvPr id="50" name="同心圆 49"/>
            <p:cNvSpPr/>
            <p:nvPr>
              <p:custDataLst>
                <p:tags r:id="rId11"/>
              </p:custDataLst>
            </p:nvPr>
          </p:nvSpPr>
          <p:spPr>
            <a:xfrm>
              <a:off x="6914" y="2110"/>
              <a:ext cx="1816" cy="1801"/>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1" name="空心弧 50"/>
            <p:cNvSpPr/>
            <p:nvPr>
              <p:custDataLst>
                <p:tags r:id="rId12"/>
              </p:custDataLst>
            </p:nvPr>
          </p:nvSpPr>
          <p:spPr>
            <a:xfrm>
              <a:off x="6912" y="2118"/>
              <a:ext cx="1819" cy="1784"/>
            </a:xfrm>
            <a:prstGeom prst="blockArc">
              <a:avLst>
                <a:gd name="adj1" fmla="val 9179172"/>
                <a:gd name="adj2" fmla="val 992305"/>
                <a:gd name="adj3" fmla="val 4035"/>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2" name="椭圆 51"/>
            <p:cNvSpPr/>
            <p:nvPr>
              <p:custDataLst>
                <p:tags r:id="rId13"/>
              </p:custDataLst>
            </p:nvPr>
          </p:nvSpPr>
          <p:spPr>
            <a:xfrm>
              <a:off x="7424" y="1737"/>
              <a:ext cx="795" cy="795"/>
            </a:xfrm>
            <a:prstGeom prst="ellipse">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7" name="图片 66" descr="343435383037343b343532333834323bbdb1b1a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595" y="1908"/>
              <a:ext cx="454" cy="454"/>
            </a:xfrm>
            <a:prstGeom prst="rect">
              <a:avLst/>
            </a:prstGeom>
            <a:effectLst/>
          </p:spPr>
        </p:pic>
        <p:sp>
          <p:nvSpPr>
            <p:cNvPr id="72" name="文本框 71"/>
            <p:cNvSpPr txBox="1"/>
            <p:nvPr>
              <p:custDataLst>
                <p:tags r:id="rId17"/>
              </p:custDataLst>
            </p:nvPr>
          </p:nvSpPr>
          <p:spPr>
            <a:xfrm>
              <a:off x="7422" y="2757"/>
              <a:ext cx="800" cy="508"/>
            </a:xfrm>
            <a:prstGeom prst="rect">
              <a:avLst/>
            </a:prstGeom>
            <a:noFill/>
          </p:spPr>
          <p:txBody>
            <a:bodyPr wrap="square" bIns="0" rtlCol="0">
              <a:normAutofit fontScale="90000"/>
            </a:bodyPr>
            <a:p>
              <a:r>
                <a:rPr lang="en-US" altLang="zh-CN" sz="2000" spc="300">
                  <a:solidFill>
                    <a:srgbClr val="FFBA55"/>
                  </a:solidFill>
                  <a:uFillTx/>
                  <a:latin typeface="思源黑体 CN Bold" panose="020B0800000000000000" charset="-122"/>
                  <a:ea typeface="思源黑体 CN Bold" panose="020B0800000000000000" charset="-122"/>
                </a:rPr>
                <a:t>02</a:t>
              </a:r>
              <a:endParaRPr lang="en-US" altLang="zh-CN" sz="2000" spc="300">
                <a:solidFill>
                  <a:srgbClr val="FFBA55"/>
                </a:solidFill>
                <a:uFillTx/>
                <a:latin typeface="思源黑体 CN Bold" panose="020B0800000000000000" charset="-122"/>
                <a:ea typeface="思源黑体 CN Bold" panose="020B0800000000000000" charset="-122"/>
              </a:endParaRPr>
            </a:p>
          </p:txBody>
        </p:sp>
        <p:sp>
          <p:nvSpPr>
            <p:cNvPr id="79" name="等腰三角形 78"/>
            <p:cNvSpPr/>
            <p:nvPr>
              <p:custDataLst>
                <p:tags r:id="rId18"/>
              </p:custDataLst>
            </p:nvPr>
          </p:nvSpPr>
          <p:spPr>
            <a:xfrm flipV="1">
              <a:off x="7679" y="3954"/>
              <a:ext cx="285" cy="285"/>
            </a:xfrm>
            <a:prstGeom prst="triangle">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5" name="文本框 94"/>
            <p:cNvSpPr txBox="1"/>
            <p:nvPr>
              <p:custDataLst>
                <p:tags r:id="rId19"/>
              </p:custDataLst>
            </p:nvPr>
          </p:nvSpPr>
          <p:spPr>
            <a:xfrm>
              <a:off x="6526" y="4403"/>
              <a:ext cx="2591" cy="568"/>
            </a:xfrm>
            <a:prstGeom prst="rect">
              <a:avLst/>
            </a:prstGeom>
            <a:noFill/>
          </p:spPr>
          <p:txBody>
            <a:bodyPr wrap="square" bIns="0" rtlCol="0">
              <a:noAutofit/>
            </a:bodyPr>
            <a:p>
              <a:pPr algn="ctr">
                <a:lnSpc>
                  <a:spcPct val="110000"/>
                </a:lnSpc>
                <a:spcBef>
                  <a:spcPts val="0"/>
                </a:spcBef>
                <a:spcAft>
                  <a:spcPts val="0"/>
                </a:spcAft>
              </a:pPr>
              <a:r>
                <a:rPr lang="zh-CN" altLang="en-US" b="1">
                  <a:solidFill>
                    <a:srgbClr val="FFBA55"/>
                  </a:solidFill>
                  <a:uFillTx/>
                  <a:latin typeface="Microsoft YaHei Bold" panose="020B0503020204020204" charset="-122"/>
                  <a:ea typeface="Microsoft YaHei Bold" panose="020B0503020204020204" charset="-122"/>
                </a:rPr>
                <a:t>症状及体征</a:t>
              </a:r>
              <a:endParaRPr lang="zh-CN" altLang="en-US" b="1">
                <a:solidFill>
                  <a:srgbClr val="FFBA55"/>
                </a:solidFill>
                <a:uFillTx/>
                <a:latin typeface="Microsoft YaHei Bold" panose="020B0503020204020204" charset="-122"/>
                <a:ea typeface="Microsoft YaHei Bold" panose="020B0503020204020204" charset="-122"/>
              </a:endParaRPr>
            </a:p>
          </p:txBody>
        </p:sp>
        <p:sp>
          <p:nvSpPr>
            <p:cNvPr id="5" name="文本框 4"/>
            <p:cNvSpPr txBox="1"/>
            <p:nvPr/>
          </p:nvSpPr>
          <p:spPr>
            <a:xfrm>
              <a:off x="5837" y="5244"/>
              <a:ext cx="3969" cy="5233"/>
            </a:xfrm>
            <a:prstGeom prst="rect">
              <a:avLst/>
            </a:prstGeom>
            <a:noFill/>
          </p:spPr>
          <p:txBody>
            <a:bodyPr wrap="square" rtlCol="0" anchor="t">
              <a:noAutofit/>
            </a:bodyPr>
            <a:p>
              <a:pPr algn="just">
                <a:lnSpc>
                  <a:spcPct val="115000"/>
                </a:lnSpc>
                <a:spcBef>
                  <a:spcPts val="0"/>
                </a:spcBef>
                <a:spcAft>
                  <a:spcPts val="0"/>
                </a:spcAft>
              </a:pPr>
              <a:r>
                <a:rPr lang="zh-CN" altLang="en-US">
                  <a:latin typeface="Microsoft YaHei Regular" panose="020B0503020204020204" charset="-122"/>
                  <a:ea typeface="Microsoft YaHei Regular" panose="020B0503020204020204" charset="-122"/>
                  <a:cs typeface="Microsoft YaHei Regular" panose="020B0503020204020204" charset="-122"/>
                </a:rPr>
                <a:t>测量生命体征、体重、腹围。全面评估患儿总体情况，包括神志，水肿的部位及程度，按压皮肤有无凹陷痕迹，有无颈静脉怒张，肺部有无啰音及胸腔积液征，心率有无增快及有无奔马律。</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grpSp>
      <p:grpSp>
        <p:nvGrpSpPr>
          <p:cNvPr id="11" name="组合 10"/>
          <p:cNvGrpSpPr/>
          <p:nvPr/>
        </p:nvGrpSpPr>
        <p:grpSpPr>
          <a:xfrm>
            <a:off x="6148070" y="1102995"/>
            <a:ext cx="2519680" cy="5549265"/>
            <a:chOff x="10528" y="1737"/>
            <a:chExt cx="3968" cy="8739"/>
          </a:xfrm>
        </p:grpSpPr>
        <p:sp>
          <p:nvSpPr>
            <p:cNvPr id="55" name="同心圆 54"/>
            <p:cNvSpPr/>
            <p:nvPr>
              <p:custDataLst>
                <p:tags r:id="rId20"/>
              </p:custDataLst>
            </p:nvPr>
          </p:nvSpPr>
          <p:spPr>
            <a:xfrm>
              <a:off x="11605" y="2110"/>
              <a:ext cx="1816" cy="1801"/>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6" name="空心弧 55"/>
            <p:cNvSpPr/>
            <p:nvPr>
              <p:custDataLst>
                <p:tags r:id="rId21"/>
              </p:custDataLst>
            </p:nvPr>
          </p:nvSpPr>
          <p:spPr>
            <a:xfrm>
              <a:off x="11603" y="2118"/>
              <a:ext cx="1819" cy="1784"/>
            </a:xfrm>
            <a:prstGeom prst="blockArc">
              <a:avLst>
                <a:gd name="adj1" fmla="val 10742613"/>
                <a:gd name="adj2" fmla="val 7776146"/>
                <a:gd name="adj3" fmla="val 4038"/>
              </a:avLst>
            </a:prstGeom>
            <a:solidFill>
              <a:srgbClr val="F18870"/>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7" name="椭圆 56"/>
            <p:cNvSpPr/>
            <p:nvPr>
              <p:custDataLst>
                <p:tags r:id="rId22"/>
              </p:custDataLst>
            </p:nvPr>
          </p:nvSpPr>
          <p:spPr>
            <a:xfrm>
              <a:off x="12115" y="1737"/>
              <a:ext cx="795" cy="795"/>
            </a:xfrm>
            <a:prstGeom prst="ellipse">
              <a:avLst/>
            </a:prstGeom>
            <a:solidFill>
              <a:srgbClr val="F18870"/>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8" name="图片 67" descr="343435383037343b343533303738313bb1e3c0fbccf9"/>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12286" y="1908"/>
              <a:ext cx="454" cy="454"/>
            </a:xfrm>
            <a:prstGeom prst="rect">
              <a:avLst/>
            </a:prstGeom>
            <a:effectLst/>
          </p:spPr>
        </p:pic>
        <p:sp>
          <p:nvSpPr>
            <p:cNvPr id="74" name="文本框 73"/>
            <p:cNvSpPr txBox="1"/>
            <p:nvPr>
              <p:custDataLst>
                <p:tags r:id="rId26"/>
              </p:custDataLst>
            </p:nvPr>
          </p:nvSpPr>
          <p:spPr>
            <a:xfrm>
              <a:off x="12113" y="2757"/>
              <a:ext cx="800" cy="508"/>
            </a:xfrm>
            <a:prstGeom prst="rect">
              <a:avLst/>
            </a:prstGeom>
            <a:noFill/>
          </p:spPr>
          <p:txBody>
            <a:bodyPr wrap="square" bIns="0" rtlCol="0">
              <a:normAutofit fontScale="90000"/>
            </a:bodyPr>
            <a:p>
              <a:r>
                <a:rPr lang="en-US" altLang="zh-CN" sz="2000" spc="300">
                  <a:solidFill>
                    <a:srgbClr val="F18870"/>
                  </a:solidFill>
                  <a:uFillTx/>
                  <a:latin typeface="思源黑体 CN Bold" panose="020B0800000000000000" charset="-122"/>
                  <a:ea typeface="思源黑体 CN Bold" panose="020B0800000000000000" charset="-122"/>
                </a:rPr>
                <a:t>03</a:t>
              </a:r>
              <a:endParaRPr lang="en-US" altLang="zh-CN" sz="2000" spc="300">
                <a:solidFill>
                  <a:srgbClr val="F18870"/>
                </a:solidFill>
                <a:uFillTx/>
                <a:latin typeface="思源黑体 CN Bold" panose="020B0800000000000000" charset="-122"/>
                <a:ea typeface="思源黑体 CN Bold" panose="020B0800000000000000" charset="-122"/>
              </a:endParaRPr>
            </a:p>
          </p:txBody>
        </p:sp>
        <p:sp>
          <p:nvSpPr>
            <p:cNvPr id="80" name="等腰三角形 79"/>
            <p:cNvSpPr/>
            <p:nvPr>
              <p:custDataLst>
                <p:tags r:id="rId27"/>
              </p:custDataLst>
            </p:nvPr>
          </p:nvSpPr>
          <p:spPr>
            <a:xfrm flipV="1">
              <a:off x="12370" y="3954"/>
              <a:ext cx="285" cy="285"/>
            </a:xfrm>
            <a:prstGeom prst="triangle">
              <a:avLst/>
            </a:prstGeom>
            <a:solidFill>
              <a:srgbClr val="F18870"/>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8" name="文本框 97"/>
            <p:cNvSpPr txBox="1"/>
            <p:nvPr>
              <p:custDataLst>
                <p:tags r:id="rId28"/>
              </p:custDataLst>
            </p:nvPr>
          </p:nvSpPr>
          <p:spPr>
            <a:xfrm>
              <a:off x="10528" y="4403"/>
              <a:ext cx="3969" cy="567"/>
            </a:xfrm>
            <a:prstGeom prst="rect">
              <a:avLst/>
            </a:prstGeom>
            <a:noFill/>
          </p:spPr>
          <p:txBody>
            <a:bodyPr wrap="square" bIns="0" rtlCol="0">
              <a:noAutofit/>
            </a:bodyPr>
            <a:p>
              <a:pPr algn="ctr">
                <a:lnSpc>
                  <a:spcPct val="110000"/>
                </a:lnSpc>
                <a:spcBef>
                  <a:spcPts val="0"/>
                </a:spcBef>
                <a:spcAft>
                  <a:spcPts val="0"/>
                </a:spcAft>
              </a:pPr>
              <a:r>
                <a:rPr lang="zh-CN" altLang="en-US" b="1">
                  <a:solidFill>
                    <a:srgbClr val="F18870"/>
                  </a:solidFill>
                  <a:uFillTx/>
                  <a:latin typeface="Microsoft YaHei Bold" panose="020B0503020204020204" charset="-122"/>
                  <a:ea typeface="Microsoft YaHei Bold" panose="020B0503020204020204" charset="-122"/>
                </a:rPr>
                <a:t>社会—心理因素</a:t>
              </a:r>
              <a:endParaRPr lang="zh-CN" altLang="en-US" b="1">
                <a:solidFill>
                  <a:srgbClr val="F18870"/>
                </a:solidFill>
                <a:uFillTx/>
                <a:latin typeface="Microsoft YaHei Bold" panose="020B0503020204020204" charset="-122"/>
                <a:ea typeface="Microsoft YaHei Bold" panose="020B0503020204020204" charset="-122"/>
              </a:endParaRPr>
            </a:p>
          </p:txBody>
        </p:sp>
        <p:sp>
          <p:nvSpPr>
            <p:cNvPr id="6" name="文本框 5"/>
            <p:cNvSpPr txBox="1"/>
            <p:nvPr/>
          </p:nvSpPr>
          <p:spPr>
            <a:xfrm>
              <a:off x="10528" y="5244"/>
              <a:ext cx="3969" cy="5233"/>
            </a:xfrm>
            <a:prstGeom prst="rect">
              <a:avLst/>
            </a:prstGeom>
            <a:noFill/>
          </p:spPr>
          <p:txBody>
            <a:bodyPr wrap="square" rtlCol="0" anchor="t">
              <a:noAutofit/>
            </a:bodyPr>
            <a:p>
              <a:pPr algn="just">
                <a:lnSpc>
                  <a:spcPct val="115000"/>
                </a:lnSpc>
                <a:spcBef>
                  <a:spcPts val="0"/>
                </a:spcBef>
                <a:spcAft>
                  <a:spcPts val="0"/>
                </a:spcAft>
              </a:pPr>
              <a:r>
                <a:rPr lang="zh-CN" altLang="en-US">
                  <a:latin typeface="Microsoft YaHei Regular" panose="020B0503020204020204" charset="-122"/>
                  <a:ea typeface="Microsoft YaHei Regular" panose="020B0503020204020204" charset="-122"/>
                  <a:cs typeface="Microsoft YaHei Regular" panose="020B0503020204020204" charset="-122"/>
                </a:rPr>
                <a:t>年龄较小患儿，往往对于卧床休息难以配合，年长儿由于需要休学、长期休息等原因会产生焦虑、悲观等情绪。护理人员应评估患儿及家长对本病的了解程度、目前的心理状态及对护理的要求。</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grpSp>
      <p:grpSp>
        <p:nvGrpSpPr>
          <p:cNvPr id="8" name="组合 7"/>
          <p:cNvGrpSpPr/>
          <p:nvPr/>
        </p:nvGrpSpPr>
        <p:grpSpPr>
          <a:xfrm>
            <a:off x="8931275" y="1102995"/>
            <a:ext cx="2519680" cy="5549265"/>
            <a:chOff x="15346" y="1737"/>
            <a:chExt cx="3968" cy="8739"/>
          </a:xfrm>
        </p:grpSpPr>
        <p:sp>
          <p:nvSpPr>
            <p:cNvPr id="60" name="同心圆 59"/>
            <p:cNvSpPr/>
            <p:nvPr>
              <p:custDataLst>
                <p:tags r:id="rId29"/>
              </p:custDataLst>
            </p:nvPr>
          </p:nvSpPr>
          <p:spPr>
            <a:xfrm>
              <a:off x="16422" y="2110"/>
              <a:ext cx="1816" cy="1801"/>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61" name="空心弧 60"/>
            <p:cNvSpPr/>
            <p:nvPr>
              <p:custDataLst>
                <p:tags r:id="rId30"/>
              </p:custDataLst>
            </p:nvPr>
          </p:nvSpPr>
          <p:spPr>
            <a:xfrm>
              <a:off x="16421" y="2118"/>
              <a:ext cx="1819" cy="1784"/>
            </a:xfrm>
            <a:prstGeom prst="blockArc">
              <a:avLst>
                <a:gd name="adj1" fmla="val 13339247"/>
                <a:gd name="adj2" fmla="val 10649446"/>
                <a:gd name="adj3" fmla="val 4777"/>
              </a:avLst>
            </a:prstGeom>
            <a:solidFill>
              <a:srgbClr val="EC5F7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62" name="椭圆 61"/>
            <p:cNvSpPr/>
            <p:nvPr>
              <p:custDataLst>
                <p:tags r:id="rId31"/>
              </p:custDataLst>
            </p:nvPr>
          </p:nvSpPr>
          <p:spPr>
            <a:xfrm>
              <a:off x="16933" y="1737"/>
              <a:ext cx="795" cy="795"/>
            </a:xfrm>
            <a:prstGeom prst="ellipse">
              <a:avLst/>
            </a:prstGeom>
            <a:solidFill>
              <a:srgbClr val="EC5F7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9" name="图片 68" descr="343435383037343b343532333835303bb9f1d7d3"/>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17103" y="1908"/>
              <a:ext cx="454" cy="454"/>
            </a:xfrm>
            <a:prstGeom prst="rect">
              <a:avLst/>
            </a:prstGeom>
            <a:effectLst/>
          </p:spPr>
        </p:pic>
        <p:sp>
          <p:nvSpPr>
            <p:cNvPr id="75" name="文本框 74"/>
            <p:cNvSpPr txBox="1"/>
            <p:nvPr>
              <p:custDataLst>
                <p:tags r:id="rId35"/>
              </p:custDataLst>
            </p:nvPr>
          </p:nvSpPr>
          <p:spPr>
            <a:xfrm>
              <a:off x="16930" y="2757"/>
              <a:ext cx="800" cy="508"/>
            </a:xfrm>
            <a:prstGeom prst="rect">
              <a:avLst/>
            </a:prstGeom>
            <a:noFill/>
          </p:spPr>
          <p:txBody>
            <a:bodyPr wrap="square" bIns="0" rtlCol="0">
              <a:normAutofit fontScale="90000"/>
            </a:bodyPr>
            <a:p>
              <a:r>
                <a:rPr lang="en-US" altLang="zh-CN" sz="2000" spc="300">
                  <a:solidFill>
                    <a:srgbClr val="EC5F74"/>
                  </a:solidFill>
                  <a:uFillTx/>
                  <a:latin typeface="思源黑体 CN Bold" panose="020B0800000000000000" charset="-122"/>
                  <a:ea typeface="思源黑体 CN Bold" panose="020B0800000000000000" charset="-122"/>
                </a:rPr>
                <a:t>04</a:t>
              </a:r>
              <a:endParaRPr lang="en-US" altLang="zh-CN" sz="2000" spc="300">
                <a:solidFill>
                  <a:srgbClr val="EC5F74"/>
                </a:solidFill>
                <a:uFillTx/>
                <a:latin typeface="思源黑体 CN Bold" panose="020B0800000000000000" charset="-122"/>
                <a:ea typeface="思源黑体 CN Bold" panose="020B0800000000000000" charset="-122"/>
              </a:endParaRPr>
            </a:p>
          </p:txBody>
        </p:sp>
        <p:sp>
          <p:nvSpPr>
            <p:cNvPr id="81" name="等腰三角形 80"/>
            <p:cNvSpPr/>
            <p:nvPr>
              <p:custDataLst>
                <p:tags r:id="rId36"/>
              </p:custDataLst>
            </p:nvPr>
          </p:nvSpPr>
          <p:spPr>
            <a:xfrm flipV="1">
              <a:off x="17188" y="3954"/>
              <a:ext cx="285" cy="285"/>
            </a:xfrm>
            <a:prstGeom prst="triangle">
              <a:avLst/>
            </a:prstGeom>
            <a:solidFill>
              <a:srgbClr val="EC5F7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1" name="文本框 100"/>
            <p:cNvSpPr txBox="1"/>
            <p:nvPr>
              <p:custDataLst>
                <p:tags r:id="rId37"/>
              </p:custDataLst>
            </p:nvPr>
          </p:nvSpPr>
          <p:spPr>
            <a:xfrm>
              <a:off x="15346" y="4403"/>
              <a:ext cx="3969" cy="567"/>
            </a:xfrm>
            <a:prstGeom prst="rect">
              <a:avLst/>
            </a:prstGeom>
            <a:noFill/>
          </p:spPr>
          <p:txBody>
            <a:bodyPr wrap="square" bIns="0" rtlCol="0">
              <a:noAutofit/>
            </a:bodyPr>
            <a:p>
              <a:pPr algn="ctr">
                <a:lnSpc>
                  <a:spcPct val="110000"/>
                </a:lnSpc>
                <a:spcBef>
                  <a:spcPts val="0"/>
                </a:spcBef>
                <a:spcAft>
                  <a:spcPts val="0"/>
                </a:spcAft>
              </a:pPr>
              <a:r>
                <a:rPr lang="zh-CN" altLang="en-US" b="1">
                  <a:solidFill>
                    <a:srgbClr val="EC5F74"/>
                  </a:solidFill>
                  <a:uFillTx/>
                  <a:latin typeface="Microsoft YaHei Bold" panose="020B0503020204020204" charset="-122"/>
                  <a:ea typeface="Microsoft YaHei Bold" panose="020B0503020204020204" charset="-122"/>
                </a:rPr>
                <a:t>实验室检查结果</a:t>
              </a:r>
              <a:endParaRPr lang="zh-CN" altLang="en-US" b="1">
                <a:solidFill>
                  <a:srgbClr val="EC5F74"/>
                </a:solidFill>
                <a:uFillTx/>
                <a:latin typeface="Microsoft YaHei Bold" panose="020B0503020204020204" charset="-122"/>
                <a:ea typeface="Microsoft YaHei Bold" panose="020B0503020204020204" charset="-122"/>
              </a:endParaRPr>
            </a:p>
          </p:txBody>
        </p:sp>
        <p:sp>
          <p:nvSpPr>
            <p:cNvPr id="7" name="文本框 6"/>
            <p:cNvSpPr txBox="1"/>
            <p:nvPr/>
          </p:nvSpPr>
          <p:spPr>
            <a:xfrm>
              <a:off x="15346" y="5244"/>
              <a:ext cx="3969" cy="5233"/>
            </a:xfrm>
            <a:prstGeom prst="rect">
              <a:avLst/>
            </a:prstGeom>
            <a:noFill/>
          </p:spPr>
          <p:txBody>
            <a:bodyPr wrap="square" rtlCol="0" anchor="t">
              <a:noAutofit/>
            </a:bodyPr>
            <a:p>
              <a:pPr algn="just">
                <a:lnSpc>
                  <a:spcPct val="115000"/>
                </a:lnSpc>
                <a:spcBef>
                  <a:spcPts val="0"/>
                </a:spcBef>
                <a:spcAft>
                  <a:spcPts val="0"/>
                </a:spcAft>
              </a:pPr>
              <a:r>
                <a:rPr lang="zh-CN" altLang="en-US">
                  <a:latin typeface="Microsoft YaHei Regular" panose="020B0503020204020204" charset="-122"/>
                  <a:ea typeface="Microsoft YaHei Regular" panose="020B0503020204020204" charset="-122"/>
                  <a:cs typeface="Microsoft YaHei Regular" panose="020B0503020204020204" charset="-122"/>
                </a:rPr>
                <a:t>及时采集标本进行有关检查，注意评估尿常规检查结果，有无血尿、蛋白，有无低补体血症，血浆尿素氮、肌酐升高提示肾功能不全。</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zh-CN" altLang="en-US" sz="4000" b="1" dirty="0">
                <a:solidFill>
                  <a:srgbClr val="FF7F7F"/>
                </a:solidFill>
                <a:latin typeface="微软雅黑" panose="020B0503020204020204" charset="-122"/>
                <a:ea typeface="微软雅黑" panose="020B0503020204020204" charset="-122"/>
              </a:rPr>
              <a:t> </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绪论</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单元一</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儿童的生长发育</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小儿营养与营养紊乱患儿的护理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儿童身心保健</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rPr>
                <a:t>儿科护理技术</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新生儿与新生儿疾病患儿的护理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六</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呼吸系统疾病患儿的护理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七</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6" name="组合 15"/>
          <p:cNvGrpSpPr/>
          <p:nvPr/>
        </p:nvGrpSpPr>
        <p:grpSpPr>
          <a:xfrm>
            <a:off x="3539490" y="5870575"/>
            <a:ext cx="7469505" cy="510540"/>
            <a:chOff x="5072" y="5952"/>
            <a:chExt cx="6799" cy="804"/>
          </a:xfrm>
        </p:grpSpPr>
        <p:sp>
          <p:nvSpPr>
            <p:cNvPr id="17"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消化系统疾病患儿的护理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8"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八</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38"/>
          <p:cNvGrpSpPr/>
          <p:nvPr/>
        </p:nvGrpSpPr>
        <p:grpSpPr bwMode="auto">
          <a:xfrm>
            <a:off x="7077506" y="2684190"/>
            <a:ext cx="753441" cy="225030"/>
            <a:chOff x="7244862" y="2564012"/>
            <a:chExt cx="1005315" cy="299674"/>
          </a:xfrm>
        </p:grpSpPr>
        <p:cxnSp>
          <p:nvCxnSpPr>
            <p:cNvPr id="83" name="Straight Connector 39"/>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nvGrpSpPr>
        <p:grpSpPr bwMode="auto">
          <a:xfrm flipH="1">
            <a:off x="4606511" y="2684190"/>
            <a:ext cx="753441" cy="225030"/>
            <a:chOff x="7244862" y="2564012"/>
            <a:chExt cx="1005315" cy="299674"/>
          </a:xfrm>
        </p:grpSpPr>
        <p:cxnSp>
          <p:nvCxnSpPr>
            <p:cNvPr id="86" name="Straight Connector 42"/>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nvGrpSpPr>
        <p:grpSpPr bwMode="auto">
          <a:xfrm rot="20245596" flipH="1" flipV="1">
            <a:off x="4809706" y="4182565"/>
            <a:ext cx="1159856" cy="226060"/>
            <a:chOff x="7243091" y="2563482"/>
            <a:chExt cx="1006166" cy="301367"/>
          </a:xfrm>
        </p:grpSpPr>
        <p:cxnSp>
          <p:nvCxnSpPr>
            <p:cNvPr id="89" name="Straight Connector 45"/>
            <p:cNvCxnSpPr/>
            <p:nvPr/>
          </p:nvCxnSpPr>
          <p:spPr>
            <a:xfrm flipV="1">
              <a:off x="7243091" y="2563482"/>
              <a:ext cx="439584" cy="301367"/>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nvCxnSpPr>
          <p:spPr>
            <a:xfrm>
              <a:off x="7682975" y="2563622"/>
              <a:ext cx="566282" cy="1693"/>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5" name="Text Placeholder 2"/>
          <p:cNvSpPr txBox="1"/>
          <p:nvPr/>
        </p:nvSpPr>
        <p:spPr>
          <a:xfrm>
            <a:off x="8001635" y="2231390"/>
            <a:ext cx="323469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3. 知识缺乏</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6" name="TextBox 52"/>
          <p:cNvSpPr txBox="1"/>
          <p:nvPr/>
        </p:nvSpPr>
        <p:spPr>
          <a:xfrm>
            <a:off x="8002905" y="2651760"/>
            <a:ext cx="3275965" cy="317500"/>
          </a:xfrm>
          <a:prstGeom prst="rect">
            <a:avLst/>
          </a:prstGeom>
          <a:noFill/>
        </p:spPr>
        <p:txBody>
          <a:bodyPr wrap="square" lIns="0" tIns="0" rIns="0" bIns="0">
            <a:sp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家长缺乏有关护理的知识。</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98" name="Text Placeholder 2"/>
          <p:cNvSpPr txBox="1"/>
          <p:nvPr/>
        </p:nvSpPr>
        <p:spPr>
          <a:xfrm>
            <a:off x="1941830" y="4719320"/>
            <a:ext cx="349885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2. 潜在并发症</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9" name="TextBox 55"/>
          <p:cNvSpPr txBox="1"/>
          <p:nvPr/>
        </p:nvSpPr>
        <p:spPr>
          <a:xfrm>
            <a:off x="2675890" y="5177155"/>
            <a:ext cx="2764790" cy="1137285"/>
          </a:xfrm>
          <a:prstGeom prst="rect">
            <a:avLst/>
          </a:prstGeom>
          <a:noFill/>
        </p:spPr>
        <p:txBody>
          <a:bodyPr wrap="square" lIns="0" tIns="0" rIns="0" bIns="0">
            <a:noAutofit/>
          </a:bodyPr>
          <a:lstStyle/>
          <a:p>
            <a:pPr algn="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高血压脑病、急性循环充血、肾功能不全。</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1" name="Text Placeholder 2"/>
          <p:cNvSpPr txBox="1"/>
          <p:nvPr/>
        </p:nvSpPr>
        <p:spPr>
          <a:xfrm>
            <a:off x="1737360" y="1783080"/>
            <a:ext cx="2764790" cy="361315"/>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1. 体液过多</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2" name="TextBox 58"/>
          <p:cNvSpPr txBox="1"/>
          <p:nvPr/>
        </p:nvSpPr>
        <p:spPr>
          <a:xfrm>
            <a:off x="1551940" y="2202815"/>
            <a:ext cx="2950210" cy="718820"/>
          </a:xfrm>
          <a:prstGeom prst="rect">
            <a:avLst/>
          </a:prstGeom>
          <a:noFill/>
        </p:spPr>
        <p:txBody>
          <a:bodyPr wrap="square" lIns="0" tIns="0" rIns="0" bIns="0">
            <a:spAutoFit/>
          </a:bodyPr>
          <a:lstStyle/>
          <a:p>
            <a:pPr algn="r" defTabSz="1087755">
              <a:lnSpc>
                <a:spcPct val="130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与肾小球滤过率下降，水钠潴留有关。</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nvGrpSpPr>
          <p:cNvPr id="106" name="Group 1"/>
          <p:cNvGrpSpPr/>
          <p:nvPr/>
        </p:nvGrpSpPr>
        <p:grpSpPr bwMode="auto">
          <a:xfrm>
            <a:off x="4746962" y="2454397"/>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08"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09"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10"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11"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sp>
            <p:nvSpPr>
              <p:cNvPr id="112"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grpSp>
        <p:sp>
          <p:nvSpPr>
            <p:cNvPr id="35857" name="Shape 1094"/>
            <p:cNvSpPr/>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59" name="Shape 1090"/>
            <p:cNvSpPr/>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60" name="Shape 1687"/>
            <p:cNvSpPr/>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grpSp>
      <p:grpSp>
        <p:nvGrpSpPr>
          <p:cNvPr id="2" name="组合 1"/>
          <p:cNvGrpSpPr/>
          <p:nvPr/>
        </p:nvGrpSpPr>
        <p:grpSpPr>
          <a:xfrm>
            <a:off x="870585" y="523875"/>
            <a:ext cx="7607300" cy="539750"/>
            <a:chOff x="1371" y="825"/>
            <a:chExt cx="11980" cy="850"/>
          </a:xfrm>
        </p:grpSpPr>
        <p:sp>
          <p:nvSpPr>
            <p:cNvPr id="18" name="矩形 17"/>
            <p:cNvSpPr/>
            <p:nvPr/>
          </p:nvSpPr>
          <p:spPr>
            <a:xfrm>
              <a:off x="2123" y="924"/>
              <a:ext cx="11228"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【护理诊断】</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825"/>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anim calcmode="lin" valueType="num">
                                      <p:cBhvr>
                                        <p:cTn id="8" dur="500" fill="hold"/>
                                        <p:tgtEl>
                                          <p:spTgt spid="106"/>
                                        </p:tgtEl>
                                        <p:attrNameLst>
                                          <p:attrName>ppt_x</p:attrName>
                                        </p:attrNameLst>
                                      </p:cBhvr>
                                      <p:tavLst>
                                        <p:tav tm="0">
                                          <p:val>
                                            <p:strVal val="#ppt_x"/>
                                          </p:val>
                                        </p:tav>
                                        <p:tav tm="100000">
                                          <p:val>
                                            <p:strVal val="#ppt_x"/>
                                          </p:val>
                                        </p:tav>
                                      </p:tavLst>
                                    </p:anim>
                                    <p:anim calcmode="lin" valueType="num">
                                      <p:cBhvr>
                                        <p:cTn id="9" dur="450" decel="100000" fill="hold"/>
                                        <p:tgtEl>
                                          <p:spTgt spid="106"/>
                                        </p:tgtEl>
                                        <p:attrNameLst>
                                          <p:attrName>ppt_y</p:attrName>
                                        </p:attrNameLst>
                                      </p:cBhvr>
                                      <p:tavLst>
                                        <p:tav tm="0">
                                          <p:val>
                                            <p:strVal val="#ppt_y+1"/>
                                          </p:val>
                                        </p:tav>
                                        <p:tav tm="100000">
                                          <p:val>
                                            <p:strVal val="#ppt_y-.03"/>
                                          </p:val>
                                        </p:tav>
                                      </p:tavLst>
                                    </p:anim>
                                    <p:anim calcmode="lin" valueType="num">
                                      <p:cBhvr>
                                        <p:cTn id="10"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85"/>
                                        </p:tgtEl>
                                        <p:attrNameLst>
                                          <p:attrName>style.visibility</p:attrName>
                                        </p:attrNameLst>
                                      </p:cBhvr>
                                      <p:to>
                                        <p:strVal val="visible"/>
                                      </p:to>
                                    </p:set>
                                    <p:animEffect transition="in" filter="wipe(right)">
                                      <p:cBhvr>
                                        <p:cTn id="14" dur="500"/>
                                        <p:tgtEl>
                                          <p:spTgt spid="8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left)">
                                      <p:cBhvr>
                                        <p:cTn id="18" dur="500"/>
                                        <p:tgtEl>
                                          <p:spTgt spid="8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88"/>
                                        </p:tgtEl>
                                        <p:attrNameLst>
                                          <p:attrName>style.visibility</p:attrName>
                                        </p:attrNameLst>
                                      </p:cBhvr>
                                      <p:to>
                                        <p:strVal val="visible"/>
                                      </p:to>
                                    </p:set>
                                    <p:animEffect transition="in" filter="wipe(up)">
                                      <p:cBhvr>
                                        <p:cTn id="22"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8" name="直接连接符 17"/>
          <p:cNvCxnSpPr/>
          <p:nvPr>
            <p:custDataLst>
              <p:tags r:id="rId1"/>
            </p:custDataLst>
          </p:nvPr>
        </p:nvCxnSpPr>
        <p:spPr>
          <a:xfrm>
            <a:off x="485775" y="3684270"/>
            <a:ext cx="11220450" cy="0"/>
          </a:xfrm>
          <a:prstGeom prst="line">
            <a:avLst/>
          </a:prstGeom>
          <a:ln w="15875">
            <a:gradFill>
              <a:gsLst>
                <a:gs pos="100000">
                  <a:srgbClr val="FFFFFF"/>
                </a:gs>
                <a:gs pos="0">
                  <a:srgbClr val="FFFFFF"/>
                </a:gs>
                <a:gs pos="76000">
                  <a:srgbClr val="7578EC">
                    <a:lumMod val="60000"/>
                    <a:lumOff val="40000"/>
                  </a:srgbClr>
                </a:gs>
                <a:gs pos="29000">
                  <a:srgbClr val="7578EC">
                    <a:lumMod val="40000"/>
                    <a:lumOff val="60000"/>
                  </a:srgbClr>
                </a:gs>
                <a:gs pos="52000">
                  <a:srgbClr val="F18703">
                    <a:alpha val="45000"/>
                  </a:srgbClr>
                </a:gs>
              </a:gsLst>
              <a:lin ang="0" scaled="1"/>
              <a:tileRect/>
            </a:gradFill>
          </a:ln>
        </p:spPr>
        <p:style>
          <a:lnRef idx="1">
            <a:srgbClr val="7578EC"/>
          </a:lnRef>
          <a:fillRef idx="0">
            <a:srgbClr val="7578EC"/>
          </a:fillRef>
          <a:effectRef idx="0">
            <a:srgbClr val="7578EC"/>
          </a:effectRef>
          <a:fontRef idx="minor">
            <a:srgbClr val="000000"/>
          </a:fontRef>
        </p:style>
      </p:cxnSp>
      <p:grpSp>
        <p:nvGrpSpPr>
          <p:cNvPr id="5" name="组合 4"/>
          <p:cNvGrpSpPr/>
          <p:nvPr/>
        </p:nvGrpSpPr>
        <p:grpSpPr>
          <a:xfrm>
            <a:off x="4625340" y="1322070"/>
            <a:ext cx="2879725" cy="2902585"/>
            <a:chOff x="8303" y="2082"/>
            <a:chExt cx="4535" cy="4571"/>
          </a:xfrm>
        </p:grpSpPr>
        <p:grpSp>
          <p:nvGrpSpPr>
            <p:cNvPr id="4" name="组合 3"/>
            <p:cNvGrpSpPr/>
            <p:nvPr/>
          </p:nvGrpSpPr>
          <p:grpSpPr>
            <a:xfrm>
              <a:off x="9721" y="4953"/>
              <a:ext cx="1700" cy="1700"/>
              <a:chOff x="8748" y="4953"/>
              <a:chExt cx="1700" cy="1700"/>
            </a:xfrm>
          </p:grpSpPr>
          <p:sp>
            <p:nvSpPr>
              <p:cNvPr id="33" name="椭圆 32"/>
              <p:cNvSpPr/>
              <p:nvPr>
                <p:custDataLst>
                  <p:tags r:id="rId2"/>
                </p:custDataLst>
              </p:nvPr>
            </p:nvSpPr>
            <p:spPr>
              <a:xfrm>
                <a:off x="8748" y="4953"/>
                <a:ext cx="1701" cy="1701"/>
              </a:xfrm>
              <a:prstGeom prst="ellipse">
                <a:avLst/>
              </a:prstGeom>
              <a:solidFill>
                <a:srgbClr val="F7B802">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4" name="椭圆 33"/>
              <p:cNvSpPr/>
              <p:nvPr>
                <p:custDataLst>
                  <p:tags r:id="rId3"/>
                </p:custDataLst>
              </p:nvPr>
            </p:nvSpPr>
            <p:spPr>
              <a:xfrm>
                <a:off x="8843" y="5048"/>
                <a:ext cx="1511" cy="1511"/>
              </a:xfrm>
              <a:prstGeom prst="ellipse">
                <a:avLst/>
              </a:prstGeom>
              <a:solidFill>
                <a:srgbClr val="F7B802">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5" name="椭圆 34"/>
              <p:cNvSpPr/>
              <p:nvPr>
                <p:custDataLst>
                  <p:tags r:id="rId4"/>
                </p:custDataLst>
              </p:nvPr>
            </p:nvSpPr>
            <p:spPr>
              <a:xfrm>
                <a:off x="8955" y="5160"/>
                <a:ext cx="1287" cy="1287"/>
              </a:xfrm>
              <a:prstGeom prst="ellipse">
                <a:avLst/>
              </a:prstGeom>
              <a:solidFill>
                <a:srgbClr val="F7B802">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6" name="椭圆 35"/>
              <p:cNvSpPr/>
              <p:nvPr>
                <p:custDataLst>
                  <p:tags r:id="rId5"/>
                </p:custDataLst>
              </p:nvPr>
            </p:nvSpPr>
            <p:spPr>
              <a:xfrm>
                <a:off x="9043" y="5247"/>
                <a:ext cx="1112" cy="1112"/>
              </a:xfrm>
              <a:prstGeom prst="ellipse">
                <a:avLst/>
              </a:prstGeom>
              <a:solidFill>
                <a:srgbClr val="F7B802">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7" name="椭圆 36"/>
              <p:cNvSpPr/>
              <p:nvPr>
                <p:custDataLst>
                  <p:tags r:id="rId6"/>
                </p:custDataLst>
              </p:nvPr>
            </p:nvSpPr>
            <p:spPr>
              <a:xfrm>
                <a:off x="9149" y="5352"/>
                <a:ext cx="899" cy="899"/>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8" name="图片 67" descr="333438303937363b333438313039323bcfeec4bfbcc6bbae"/>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9315" y="5518"/>
                <a:ext cx="567" cy="567"/>
              </a:xfrm>
              <a:prstGeom prst="rect">
                <a:avLst/>
              </a:prstGeom>
            </p:spPr>
          </p:pic>
        </p:grpSp>
        <p:sp>
          <p:nvSpPr>
            <p:cNvPr id="73" name="文本框 72"/>
            <p:cNvSpPr txBox="1"/>
            <p:nvPr>
              <p:custDataLst>
                <p:tags r:id="rId10"/>
              </p:custDataLst>
            </p:nvPr>
          </p:nvSpPr>
          <p:spPr>
            <a:xfrm>
              <a:off x="8303" y="2082"/>
              <a:ext cx="4535" cy="2590"/>
            </a:xfrm>
            <a:prstGeom prst="rect">
              <a:avLst/>
            </a:prstGeom>
            <a:noFill/>
          </p:spPr>
          <p:txBody>
            <a:bodyPr wrap="square" bIns="0" rtlCol="0" anchor="b" anchorCtr="0">
              <a:noAutofit/>
            </a:bodyPr>
            <a:p>
              <a:pPr algn="ctr">
                <a:lnSpc>
                  <a:spcPct val="150000"/>
                </a:lnSpc>
              </a:pPr>
              <a:r>
                <a:rPr lang="zh-CN" altLang="en-US" b="1">
                  <a:solidFill>
                    <a:srgbClr val="F7B802"/>
                  </a:solidFill>
                  <a:uFillTx/>
                  <a:latin typeface="Microsoft YaHei Bold" panose="020B0503020204020204" charset="-122"/>
                  <a:ea typeface="Microsoft YaHei Bold" panose="020B0503020204020204" charset="-122"/>
                </a:rPr>
                <a:t>（2）</a:t>
              </a:r>
              <a:endParaRPr lang="zh-CN" altLang="en-US" b="1">
                <a:solidFill>
                  <a:srgbClr val="F7B802"/>
                </a:solidFill>
                <a:uFillTx/>
                <a:latin typeface="Microsoft YaHei Bold" panose="020B0503020204020204" charset="-122"/>
                <a:ea typeface="Microsoft YaHei Bold" panose="020B0503020204020204" charset="-122"/>
              </a:endParaRPr>
            </a:p>
            <a:p>
              <a:pPr algn="ctr">
                <a:lnSpc>
                  <a:spcPct val="150000"/>
                </a:lnSpc>
              </a:pPr>
              <a:r>
                <a:rPr lang="zh-CN" altLang="en-US" b="1">
                  <a:solidFill>
                    <a:srgbClr val="F7B802"/>
                  </a:solidFill>
                  <a:uFillTx/>
                  <a:latin typeface="Microsoft YaHei Bold" panose="020B0503020204020204" charset="-122"/>
                  <a:ea typeface="Microsoft YaHei Bold" panose="020B0503020204020204" charset="-122"/>
                </a:rPr>
                <a:t>住院期间高血压脑病、严重循环充血、肾功能不全等情况被及时发现和处理。</a:t>
              </a:r>
              <a:endParaRPr lang="zh-CN" altLang="en-US" b="1">
                <a:solidFill>
                  <a:srgbClr val="F7B802"/>
                </a:solidFill>
                <a:uFillTx/>
                <a:latin typeface="Microsoft YaHei Bold" panose="020B0503020204020204" charset="-122"/>
                <a:ea typeface="Microsoft YaHei Bold" panose="020B0503020204020204" charset="-122"/>
              </a:endParaRPr>
            </a:p>
          </p:txBody>
        </p:sp>
      </p:grpSp>
      <p:grpSp>
        <p:nvGrpSpPr>
          <p:cNvPr id="3" name="组合 2"/>
          <p:cNvGrpSpPr/>
          <p:nvPr/>
        </p:nvGrpSpPr>
        <p:grpSpPr>
          <a:xfrm>
            <a:off x="1405255" y="3145155"/>
            <a:ext cx="2879725" cy="2265680"/>
            <a:chOff x="5549" y="4953"/>
            <a:chExt cx="4535" cy="3568"/>
          </a:xfrm>
        </p:grpSpPr>
        <p:grpSp>
          <p:nvGrpSpPr>
            <p:cNvPr id="2" name="组合 1"/>
            <p:cNvGrpSpPr/>
            <p:nvPr/>
          </p:nvGrpSpPr>
          <p:grpSpPr>
            <a:xfrm>
              <a:off x="6967" y="4953"/>
              <a:ext cx="1700" cy="1700"/>
              <a:chOff x="5994" y="4953"/>
              <a:chExt cx="1700" cy="1700"/>
            </a:xfrm>
          </p:grpSpPr>
          <p:sp>
            <p:nvSpPr>
              <p:cNvPr id="28" name="椭圆 27"/>
              <p:cNvSpPr/>
              <p:nvPr>
                <p:custDataLst>
                  <p:tags r:id="rId11"/>
                </p:custDataLst>
              </p:nvPr>
            </p:nvSpPr>
            <p:spPr>
              <a:xfrm>
                <a:off x="5994" y="4953"/>
                <a:ext cx="1701" cy="1701"/>
              </a:xfrm>
              <a:prstGeom prst="ellipse">
                <a:avLst/>
              </a:prstGeom>
              <a:solidFill>
                <a:srgbClr val="7578EC">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9" name="椭圆 28"/>
              <p:cNvSpPr/>
              <p:nvPr>
                <p:custDataLst>
                  <p:tags r:id="rId12"/>
                </p:custDataLst>
              </p:nvPr>
            </p:nvSpPr>
            <p:spPr>
              <a:xfrm>
                <a:off x="6089" y="5048"/>
                <a:ext cx="1511" cy="1511"/>
              </a:xfrm>
              <a:prstGeom prst="ellipse">
                <a:avLst/>
              </a:prstGeom>
              <a:solidFill>
                <a:srgbClr val="7578EC">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0" name="椭圆 29"/>
              <p:cNvSpPr/>
              <p:nvPr>
                <p:custDataLst>
                  <p:tags r:id="rId13"/>
                </p:custDataLst>
              </p:nvPr>
            </p:nvSpPr>
            <p:spPr>
              <a:xfrm>
                <a:off x="6201" y="5160"/>
                <a:ext cx="1287" cy="1287"/>
              </a:xfrm>
              <a:prstGeom prst="ellipse">
                <a:avLst/>
              </a:prstGeom>
              <a:solidFill>
                <a:srgbClr val="7578EC">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1" name="椭圆 30"/>
              <p:cNvSpPr/>
              <p:nvPr>
                <p:custDataLst>
                  <p:tags r:id="rId14"/>
                </p:custDataLst>
              </p:nvPr>
            </p:nvSpPr>
            <p:spPr>
              <a:xfrm>
                <a:off x="6289" y="5247"/>
                <a:ext cx="1112" cy="1112"/>
              </a:xfrm>
              <a:prstGeom prst="ellipse">
                <a:avLst/>
              </a:prstGeom>
              <a:solidFill>
                <a:srgbClr val="7578EC">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2" name="椭圆 31"/>
              <p:cNvSpPr/>
              <p:nvPr>
                <p:custDataLst>
                  <p:tags r:id="rId15"/>
                </p:custDataLst>
              </p:nvPr>
            </p:nvSpPr>
            <p:spPr>
              <a:xfrm>
                <a:off x="6395" y="5354"/>
                <a:ext cx="899" cy="899"/>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7" name="图片 66" descr="333438303937363b333438313037383bcafdbeddb7d6cef6"/>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6561" y="5518"/>
                <a:ext cx="567" cy="567"/>
              </a:xfrm>
              <a:prstGeom prst="rect">
                <a:avLst/>
              </a:prstGeom>
            </p:spPr>
          </p:pic>
        </p:grpSp>
        <p:sp>
          <p:nvSpPr>
            <p:cNvPr id="75" name="文本框 74"/>
            <p:cNvSpPr txBox="1"/>
            <p:nvPr>
              <p:custDataLst>
                <p:tags r:id="rId19"/>
              </p:custDataLst>
            </p:nvPr>
          </p:nvSpPr>
          <p:spPr>
            <a:xfrm>
              <a:off x="5549" y="6974"/>
              <a:ext cx="4535" cy="1547"/>
            </a:xfrm>
            <a:prstGeom prst="rect">
              <a:avLst/>
            </a:prstGeom>
            <a:noFill/>
          </p:spPr>
          <p:txBody>
            <a:bodyPr wrap="square" bIns="0" rtlCol="0">
              <a:noAutofit/>
            </a:bodyPr>
            <a:p>
              <a:pPr algn="ctr">
                <a:lnSpc>
                  <a:spcPct val="150000"/>
                </a:lnSpc>
              </a:pPr>
              <a:r>
                <a:rPr lang="zh-CN" altLang="en-US" b="1">
                  <a:solidFill>
                    <a:srgbClr val="7578EC"/>
                  </a:solidFill>
                  <a:uFillTx/>
                  <a:latin typeface="Microsoft YaHei Bold" panose="020B0503020204020204" charset="-122"/>
                  <a:ea typeface="Microsoft YaHei Bold" panose="020B0503020204020204" charset="-122"/>
                </a:rPr>
                <a:t>（1）</a:t>
              </a:r>
              <a:endParaRPr lang="zh-CN" altLang="en-US" b="1">
                <a:solidFill>
                  <a:srgbClr val="7578EC"/>
                </a:solidFill>
                <a:uFillTx/>
                <a:latin typeface="Microsoft YaHei Bold" panose="020B0503020204020204" charset="-122"/>
                <a:ea typeface="Microsoft YaHei Bold" panose="020B0503020204020204" charset="-122"/>
              </a:endParaRPr>
            </a:p>
            <a:p>
              <a:pPr algn="ctr">
                <a:lnSpc>
                  <a:spcPct val="150000"/>
                </a:lnSpc>
              </a:pPr>
              <a:r>
                <a:rPr lang="zh-CN" altLang="en-US" b="1">
                  <a:solidFill>
                    <a:srgbClr val="7578EC"/>
                  </a:solidFill>
                  <a:uFillTx/>
                  <a:latin typeface="Microsoft YaHei Bold" panose="020B0503020204020204" charset="-122"/>
                  <a:ea typeface="Microsoft YaHei Bold" panose="020B0503020204020204" charset="-122"/>
                </a:rPr>
                <a:t>患儿尿量增加，水肿消失。</a:t>
              </a:r>
              <a:endParaRPr lang="zh-CN" altLang="en-US" b="1">
                <a:solidFill>
                  <a:srgbClr val="7578EC"/>
                </a:solidFill>
                <a:uFillTx/>
                <a:latin typeface="Microsoft YaHei Bold" panose="020B0503020204020204" charset="-122"/>
                <a:ea typeface="Microsoft YaHei Bold" panose="020B0503020204020204" charset="-122"/>
              </a:endParaRPr>
            </a:p>
          </p:txBody>
        </p:sp>
      </p:grpSp>
      <p:grpSp>
        <p:nvGrpSpPr>
          <p:cNvPr id="7" name="组合 6"/>
          <p:cNvGrpSpPr/>
          <p:nvPr/>
        </p:nvGrpSpPr>
        <p:grpSpPr>
          <a:xfrm>
            <a:off x="7845425" y="3145155"/>
            <a:ext cx="2879725" cy="2947670"/>
            <a:chOff x="11059" y="4953"/>
            <a:chExt cx="4535" cy="4642"/>
          </a:xfrm>
        </p:grpSpPr>
        <p:grpSp>
          <p:nvGrpSpPr>
            <p:cNvPr id="6" name="组合 5"/>
            <p:cNvGrpSpPr/>
            <p:nvPr/>
          </p:nvGrpSpPr>
          <p:grpSpPr>
            <a:xfrm>
              <a:off x="12477" y="4953"/>
              <a:ext cx="1700" cy="1700"/>
              <a:chOff x="11504" y="4953"/>
              <a:chExt cx="1700" cy="1700"/>
            </a:xfrm>
          </p:grpSpPr>
          <p:sp>
            <p:nvSpPr>
              <p:cNvPr id="38" name="椭圆 37"/>
              <p:cNvSpPr/>
              <p:nvPr>
                <p:custDataLst>
                  <p:tags r:id="rId20"/>
                </p:custDataLst>
              </p:nvPr>
            </p:nvSpPr>
            <p:spPr>
              <a:xfrm>
                <a:off x="11504" y="4953"/>
                <a:ext cx="1701" cy="1701"/>
              </a:xfrm>
              <a:prstGeom prst="ellipse">
                <a:avLst/>
              </a:prstGeom>
              <a:solidFill>
                <a:srgbClr val="F18703">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9" name="椭圆 38"/>
              <p:cNvSpPr/>
              <p:nvPr>
                <p:custDataLst>
                  <p:tags r:id="rId21"/>
                </p:custDataLst>
              </p:nvPr>
            </p:nvSpPr>
            <p:spPr>
              <a:xfrm>
                <a:off x="11599" y="5048"/>
                <a:ext cx="1511" cy="1511"/>
              </a:xfrm>
              <a:prstGeom prst="ellipse">
                <a:avLst/>
              </a:prstGeom>
              <a:solidFill>
                <a:srgbClr val="F18703">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0" name="椭圆 39"/>
              <p:cNvSpPr/>
              <p:nvPr>
                <p:custDataLst>
                  <p:tags r:id="rId22"/>
                </p:custDataLst>
              </p:nvPr>
            </p:nvSpPr>
            <p:spPr>
              <a:xfrm>
                <a:off x="11711" y="5160"/>
                <a:ext cx="1287" cy="1287"/>
              </a:xfrm>
              <a:prstGeom prst="ellipse">
                <a:avLst/>
              </a:prstGeom>
              <a:solidFill>
                <a:srgbClr val="F18703">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1" name="椭圆 40"/>
              <p:cNvSpPr/>
              <p:nvPr>
                <p:custDataLst>
                  <p:tags r:id="rId23"/>
                </p:custDataLst>
              </p:nvPr>
            </p:nvSpPr>
            <p:spPr>
              <a:xfrm>
                <a:off x="11799" y="5247"/>
                <a:ext cx="1112" cy="1112"/>
              </a:xfrm>
              <a:prstGeom prst="ellipse">
                <a:avLst/>
              </a:prstGeom>
              <a:solidFill>
                <a:srgbClr val="F18703">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2" name="椭圆 41"/>
              <p:cNvSpPr/>
              <p:nvPr>
                <p:custDataLst>
                  <p:tags r:id="rId24"/>
                </p:custDataLst>
              </p:nvPr>
            </p:nvSpPr>
            <p:spPr>
              <a:xfrm>
                <a:off x="11905" y="5354"/>
                <a:ext cx="899" cy="899"/>
              </a:xfrm>
              <a:prstGeom prst="ellipse">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9" name="图片 68" descr="333438303937363b333438313038303bd7e9d6afbcdcb9b9"/>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12071" y="5520"/>
                <a:ext cx="567" cy="567"/>
              </a:xfrm>
              <a:prstGeom prst="rect">
                <a:avLst/>
              </a:prstGeom>
            </p:spPr>
          </p:pic>
        </p:grpSp>
        <p:sp>
          <p:nvSpPr>
            <p:cNvPr id="77" name="文本框 76"/>
            <p:cNvSpPr txBox="1"/>
            <p:nvPr>
              <p:custDataLst>
                <p:tags r:id="rId28"/>
              </p:custDataLst>
            </p:nvPr>
          </p:nvSpPr>
          <p:spPr>
            <a:xfrm>
              <a:off x="11059" y="6974"/>
              <a:ext cx="4535" cy="2621"/>
            </a:xfrm>
            <a:prstGeom prst="rect">
              <a:avLst/>
            </a:prstGeom>
            <a:noFill/>
          </p:spPr>
          <p:txBody>
            <a:bodyPr wrap="square" bIns="0" rtlCol="0">
              <a:noAutofit/>
            </a:bodyPr>
            <a:p>
              <a:pPr algn="ctr">
                <a:lnSpc>
                  <a:spcPct val="150000"/>
                </a:lnSpc>
              </a:pPr>
              <a:r>
                <a:rPr lang="zh-CN" altLang="en-US" b="1">
                  <a:solidFill>
                    <a:srgbClr val="F18703"/>
                  </a:solidFill>
                  <a:uFillTx/>
                  <a:latin typeface="Microsoft YaHei Bold" panose="020B0503020204020204" charset="-122"/>
                  <a:ea typeface="Microsoft YaHei Bold" panose="020B0503020204020204" charset="-122"/>
                </a:rPr>
                <a:t>（3）</a:t>
              </a:r>
              <a:endParaRPr lang="zh-CN" altLang="en-US" b="1">
                <a:solidFill>
                  <a:srgbClr val="F18703"/>
                </a:solidFill>
                <a:uFillTx/>
                <a:latin typeface="Microsoft YaHei Bold" panose="020B0503020204020204" charset="-122"/>
                <a:ea typeface="Microsoft YaHei Bold" panose="020B0503020204020204" charset="-122"/>
              </a:endParaRPr>
            </a:p>
            <a:p>
              <a:pPr algn="ctr">
                <a:lnSpc>
                  <a:spcPct val="150000"/>
                </a:lnSpc>
              </a:pPr>
              <a:r>
                <a:rPr lang="zh-CN" altLang="en-US" b="1">
                  <a:solidFill>
                    <a:srgbClr val="F18703"/>
                  </a:solidFill>
                  <a:uFillTx/>
                  <a:latin typeface="Microsoft YaHei Bold" panose="020B0503020204020204" charset="-122"/>
                  <a:ea typeface="Microsoft YaHei Bold" panose="020B0503020204020204" charset="-122"/>
                </a:rPr>
                <a:t>患儿及家长理解休息和饮食调整的重要性，配合治疗和护理。</a:t>
              </a:r>
              <a:endParaRPr lang="zh-CN" altLang="en-US" b="1">
                <a:solidFill>
                  <a:srgbClr val="F18703"/>
                </a:solidFill>
                <a:uFillTx/>
                <a:latin typeface="Microsoft YaHei Bold" panose="020B0503020204020204" charset="-122"/>
                <a:ea typeface="Microsoft YaHei Bold" panose="020B0503020204020204" charset="-122"/>
              </a:endParaRPr>
            </a:p>
          </p:txBody>
        </p:sp>
      </p:grpSp>
      <p:sp>
        <p:nvSpPr>
          <p:cNvPr id="8" name="矩形 7"/>
          <p:cNvSpPr/>
          <p:nvPr/>
        </p:nvSpPr>
        <p:spPr>
          <a:xfrm>
            <a:off x="1348105" y="586740"/>
            <a:ext cx="712978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【护理目标】</a:t>
            </a:r>
            <a:endParaRPr lang="zh-CN" altLang="en-US" sz="2000" b="1">
              <a:solidFill>
                <a:srgbClr val="FF7F7F"/>
              </a:solidFill>
              <a:latin typeface="微软雅黑" panose="020B0503020204020204" charset="-122"/>
              <a:ea typeface="微软雅黑" panose="020B0503020204020204" charset="-122"/>
            </a:endParaRPr>
          </a:p>
        </p:txBody>
      </p:sp>
      <p:pic>
        <p:nvPicPr>
          <p:cNvPr id="9" name="图片 8" descr="3b32313534373033343be8af95e58982"/>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870585" y="52387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92225"/>
            <a:ext cx="10440035" cy="536321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1. 休息</a:t>
            </a:r>
            <a:r>
              <a:rPr dirty="0">
                <a:latin typeface="Times New Roman Regular" panose="02020603050405020304" charset="0"/>
                <a:ea typeface="微软雅黑" panose="020B0503020204020204" charset="-122"/>
                <a:cs typeface="Times New Roman Regular" panose="02020603050405020304" charset="0"/>
              </a:rPr>
              <a:t>　急性期嘱患儿卧床 1 ～ 2 周，避免打闹，幼儿则要多加照顾，避免哭闹。待水肿消退、血压下降、肉眼血尿消失后可在室内轻度活动，随症状好转、尿量增多可逐渐增加活动量。血沉恢复正常可以上学，但不要参加体育活动。Addis 计数正常后可以恢复到健康时的正常生活。</a:t>
            </a:r>
            <a:endParaRPr dirty="0">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2. 饮食护理</a:t>
            </a:r>
            <a:r>
              <a:rPr dirty="0">
                <a:latin typeface="Times New Roman Regular" panose="02020603050405020304" charset="0"/>
                <a:ea typeface="微软雅黑" panose="020B0503020204020204" charset="-122"/>
                <a:cs typeface="Times New Roman Regular" panose="02020603050405020304" charset="0"/>
              </a:rPr>
              <a:t>　急性期应给予高糖、高维生素、适量脂肪的低盐低蛋白饮食。食物中氯化钠限于 1 ～ 2 g / d，水肿消退后 3 ～ 5 g / d。水肿严重、尿少者应限制水的摄入，每日水的摄入量等于前一天液体排出量加 500 mL。有氮质血症时，蛋白质摄入量应少于 0.5 g /（kg·d）。</a:t>
            </a:r>
            <a:endParaRPr dirty="0">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3. 腰部保暖</a:t>
            </a:r>
            <a:r>
              <a:rPr dirty="0">
                <a:latin typeface="Times New Roman Regular" panose="02020603050405020304" charset="0"/>
                <a:ea typeface="微软雅黑" panose="020B0503020204020204" charset="-122"/>
                <a:cs typeface="Times New Roman Regular" panose="02020603050405020304" charset="0"/>
              </a:rPr>
              <a:t>　有助于促进血液循环，解除肾血管痉挛，增加肾血流量和尿量，以减轻水肿。</a:t>
            </a:r>
            <a:endParaRPr dirty="0">
              <a:latin typeface="Times New Roman Regular" panose="02020603050405020304" charset="0"/>
              <a:ea typeface="微软雅黑" panose="020B0503020204020204" charset="-122"/>
              <a:cs typeface="Times New Roman Regular" panose="02020603050405020304" charset="0"/>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endParaRPr dirty="0">
              <a:latin typeface="Times New Roman Regular" panose="02020603050405020304" charset="0"/>
              <a:ea typeface="微软雅黑" panose="020B0503020204020204" charset="-122"/>
              <a:cs typeface="Times New Roman Regular" panose="02020603050405020304" charset="0"/>
            </a:endParaRPr>
          </a:p>
        </p:txBody>
      </p:sp>
      <p:sp>
        <p:nvSpPr>
          <p:cNvPr id="18" name="矩形 17"/>
          <p:cNvSpPr/>
          <p:nvPr/>
        </p:nvSpPr>
        <p:spPr>
          <a:xfrm>
            <a:off x="1348105" y="323850"/>
            <a:ext cx="712978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1855" y="1292225"/>
            <a:ext cx="10443845" cy="536321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4. 严密观察病情</a:t>
            </a:r>
            <a:endParaRPr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（1）急性病期，每日或隔日在同时间、同磅秤、同条件（空腹、排空小便、脱去外套、鞋）“三同”的情况下测量体重，准确记录 24 小时液体出入量，了解水肿增减情况，为临床治疗提供依据。</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（2）观察血压的变化：每日在定时间、定体位、定部位、定血压计“四定”的情况下测量血压 1 ～ 2 次，高血压患儿应随时监测。</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（3）记录每次小便外观，有无持续血尿或混浊。根据医嘱要求正确留取尿标本送检，盛尿容器须清洁勿混入大便。</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（4）观察是否有合并症的发生，如呕吐、视力障碍、活动障碍、搐搦发作、严重头痛、呼吸困难、嗜睡、躁动等，有情况及时报告医生。</a:t>
            </a:r>
            <a:endParaRPr dirty="0">
              <a:latin typeface="Microsoft YaHei Regular" panose="020B0503020204020204" charset="-122"/>
              <a:ea typeface="Microsoft YaHei Regular" panose="020B0503020204020204" charset="-122"/>
              <a:cs typeface="Microsoft YaHei Regular" panose="020B0503020204020204" charset="-122"/>
            </a:endParaRPr>
          </a:p>
        </p:txBody>
      </p:sp>
      <p:sp>
        <p:nvSpPr>
          <p:cNvPr id="18" name="矩形 17"/>
          <p:cNvSpPr/>
          <p:nvPr/>
        </p:nvSpPr>
        <p:spPr>
          <a:xfrm>
            <a:off x="1348105" y="323850"/>
            <a:ext cx="712978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1855" y="1292225"/>
            <a:ext cx="10443845" cy="536321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5. 预防感染</a:t>
            </a:r>
            <a:endParaRPr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Microsoft YaHei" panose="020B0503020204020204" charset="-122"/>
                <a:ea typeface="Microsoft YaHei" panose="020B0503020204020204" charset="-122"/>
                <a:cs typeface="Microsoft YaHei" panose="020B0503020204020204" charset="-122"/>
              </a:rPr>
              <a:t>（1）避免患儿与发热、上呼吸道感染等其他感染病患儿同住一室。</a:t>
            </a:r>
            <a:endParaRPr dirty="0">
              <a:solidFill>
                <a:schemeClr val="tx1">
                  <a:lumMod val="85000"/>
                  <a:lumOff val="15000"/>
                </a:schemeClr>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Microsoft YaHei" panose="020B0503020204020204" charset="-122"/>
                <a:ea typeface="Microsoft YaHei" panose="020B0503020204020204" charset="-122"/>
                <a:cs typeface="Microsoft YaHei" panose="020B0503020204020204" charset="-122"/>
              </a:rPr>
              <a:t>（2）加强口腔护理，保持皮肤干燥和清洁，避免患儿受凉或过热。</a:t>
            </a:r>
            <a:endParaRPr dirty="0">
              <a:solidFill>
                <a:schemeClr val="tx1">
                  <a:lumMod val="85000"/>
                  <a:lumOff val="15000"/>
                </a:schemeClr>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6. 健康教育</a:t>
            </a:r>
            <a:endParaRPr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Microsoft YaHei" panose="020B0503020204020204" charset="-122"/>
                <a:ea typeface="Microsoft YaHei" panose="020B0503020204020204" charset="-122"/>
                <a:cs typeface="Microsoft YaHei" panose="020B0503020204020204" charset="-122"/>
              </a:rPr>
              <a:t>（1）向患儿及家长宣教本病是急性链球菌感染后免疫性疾病，无特异疗法，主要是休息及对症治疗，彻底清除感染灶，大多预后良好。给予患儿及家长心理上的支持。</a:t>
            </a:r>
            <a:endParaRPr dirty="0">
              <a:solidFill>
                <a:schemeClr val="tx1">
                  <a:lumMod val="85000"/>
                  <a:lumOff val="15000"/>
                </a:schemeClr>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Microsoft YaHei" panose="020B0503020204020204" charset="-122"/>
                <a:ea typeface="Microsoft YaHei" panose="020B0503020204020204" charset="-122"/>
                <a:cs typeface="Microsoft YaHei" panose="020B0503020204020204" charset="-122"/>
              </a:rPr>
              <a:t>（2）为患儿制订整体护理计划，向家长讲解有关的检查、治疗、护理的要求，以取得支持和配合。</a:t>
            </a:r>
            <a:endParaRPr dirty="0">
              <a:solidFill>
                <a:schemeClr val="tx1">
                  <a:lumMod val="85000"/>
                  <a:lumOff val="15000"/>
                </a:schemeClr>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Microsoft YaHei" panose="020B0503020204020204" charset="-122"/>
                <a:ea typeface="Microsoft YaHei" panose="020B0503020204020204" charset="-122"/>
                <a:cs typeface="Microsoft YaHei" panose="020B0503020204020204" charset="-122"/>
              </a:rPr>
              <a:t>（3）因病程较长，应主动为年长儿安排一定的文娱活动和文化学习。允许患儿做某些决定，参与其护理，如洗澡、饮食等可进行选择，帮助其愉快地度过治疗期。</a:t>
            </a:r>
            <a:endParaRPr dirty="0">
              <a:solidFill>
                <a:schemeClr val="tx1">
                  <a:lumMod val="85000"/>
                  <a:lumOff val="15000"/>
                </a:schemeClr>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Microsoft YaHei" panose="020B0503020204020204" charset="-122"/>
                <a:ea typeface="Microsoft YaHei" panose="020B0503020204020204" charset="-122"/>
                <a:cs typeface="Microsoft YaHei" panose="020B0503020204020204" charset="-122"/>
              </a:rPr>
              <a:t>（4）患儿出院后 1 ～ 2 个月适当限制活动，定期查尿常规，随访时间一般为半年。嘱平时注意锻炼身体，增强体质，避免或减少上呼吸道感染是预防本病的重要措施。</a:t>
            </a:r>
            <a:endParaRPr dirty="0">
              <a:solidFill>
                <a:schemeClr val="tx1">
                  <a:lumMod val="85000"/>
                  <a:lumOff val="15000"/>
                </a:schemeClr>
              </a:solidFill>
              <a:latin typeface="Microsoft YaHei" panose="020B0503020204020204" charset="-122"/>
              <a:ea typeface="Microsoft YaHei" panose="020B0503020204020204" charset="-122"/>
              <a:cs typeface="Microsoft YaHei" panose="020B0503020204020204" charset="-122"/>
            </a:endParaRPr>
          </a:p>
        </p:txBody>
      </p:sp>
      <p:sp>
        <p:nvSpPr>
          <p:cNvPr id="18" name="矩形 17"/>
          <p:cNvSpPr/>
          <p:nvPr/>
        </p:nvSpPr>
        <p:spPr>
          <a:xfrm>
            <a:off x="1348105" y="323850"/>
            <a:ext cx="712978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105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三</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74055" y="3253105"/>
            <a:ext cx="4458335"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原发性肾病综合征</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772285"/>
            <a:ext cx="10440000" cy="3600000"/>
          </a:xfrm>
          <a:prstGeom prst="roundRect">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70" y="2338480"/>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肾病综合征（nephrotic syndrome，NS）是以肾小球基底膜通透性增高为主要病变的一组临床综合征。典型病例具有四大临床特点：大量蛋白尿、低蛋白血症、高度水肿及高胆固醇血症。多发于 2 ～ 5 岁儿童，且男孩多于女孩，病程较长。</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肾病综合征按病因可分为</a:t>
            </a:r>
            <a:r>
              <a:rPr sz="2000" b="1" dirty="0">
                <a:solidFill>
                  <a:srgbClr val="FFFF00"/>
                </a:solidFill>
                <a:latin typeface="Microsoft YaHei Bold" panose="020B0503020204020204" charset="-122"/>
                <a:ea typeface="Microsoft YaHei Bold" panose="020B0503020204020204" charset="-122"/>
                <a:cs typeface="Microsoft YaHei Bold" panose="020B0503020204020204" charset="-122"/>
                <a:sym typeface="+mn-ea"/>
              </a:rPr>
              <a:t>原发性、继发性</a:t>
            </a: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和</a:t>
            </a:r>
            <a:r>
              <a:rPr sz="2000" b="1" dirty="0">
                <a:solidFill>
                  <a:srgbClr val="FFFF00"/>
                </a:solidFill>
                <a:latin typeface="Microsoft YaHei Bold" panose="020B0503020204020204" charset="-122"/>
                <a:ea typeface="Microsoft YaHei Bold" panose="020B0503020204020204" charset="-122"/>
                <a:cs typeface="Microsoft YaHei Bold" panose="020B0503020204020204" charset="-122"/>
                <a:sym typeface="+mn-ea"/>
              </a:rPr>
              <a:t>先天性</a:t>
            </a: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三大类，其中 90% 以上为原发性，</a:t>
            </a:r>
            <a:r>
              <a:rPr sz="2000" b="1" dirty="0">
                <a:solidFill>
                  <a:srgbClr val="FFFF00"/>
                </a:solidFill>
                <a:latin typeface="Microsoft YaHei Bold" panose="020B0503020204020204" charset="-122"/>
                <a:ea typeface="Microsoft YaHei Bold" panose="020B0503020204020204" charset="-122"/>
                <a:cs typeface="Microsoft YaHei Bold" panose="020B0503020204020204" charset="-122"/>
                <a:sym typeface="+mn-ea"/>
              </a:rPr>
              <a:t>原发性又分为单纯性肾病和肾炎性肾病</a:t>
            </a: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2218055"/>
            <a:ext cx="10440000" cy="1753235"/>
          </a:xfrm>
          <a:prstGeom prst="rect">
            <a:avLst/>
          </a:prstGeom>
        </p:spPr>
        <p:txBody>
          <a:bodyPr wrap="square">
            <a:sp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rPr>
              <a:t>目前病因尚不明，可能与机体免疫功能紊乱有关。免疫功能紊乱使肾小球基底膜通透性增加，血浆蛋白大量滤出，漏入尿中而出现大量蛋白尿；因大量血浆蛋白从尿中丢失导致低蛋白血症，血浆胶体渗透压下降，水和电解质渗透到组织间隙，有效循环血量减少，肾素—血管紧张素—醛固酮系统激活，造成水、钠潴留，加重水肿。低蛋白血症刺激肝脏合成大量脂蛋白增多，血脂增高。</a:t>
            </a:r>
            <a:endParaRPr dirty="0">
              <a:solidFill>
                <a:schemeClr val="tx1">
                  <a:lumMod val="85000"/>
                  <a:lumOff val="15000"/>
                </a:schemeClr>
              </a:solidFill>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875665" y="1356360"/>
            <a:ext cx="7602220" cy="539750"/>
            <a:chOff x="1379" y="2136"/>
            <a:chExt cx="11972" cy="850"/>
          </a:xfrm>
        </p:grpSpPr>
        <p:sp>
          <p:nvSpPr>
            <p:cNvPr id="18" name="矩形 17"/>
            <p:cNvSpPr/>
            <p:nvPr/>
          </p:nvSpPr>
          <p:spPr>
            <a:xfrm>
              <a:off x="2229" y="2235"/>
              <a:ext cx="11122" cy="751"/>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【病因及发病机制】</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9" y="2136"/>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22655" y="1880207"/>
            <a:ext cx="4679950" cy="2879131"/>
            <a:chOff x="4157" y="3295"/>
            <a:chExt cx="7370" cy="4534"/>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737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7" y="3843"/>
              <a:ext cx="5376" cy="725"/>
            </a:xfrm>
            <a:prstGeom prst="rect">
              <a:avLst/>
            </a:prstGeom>
          </p:spPr>
          <p:txBody>
            <a:bodyPr wrap="square">
              <a:spAutoFit/>
            </a:bodyPr>
            <a:lstStyle/>
            <a:p>
              <a:pPr algn="just">
                <a:defRPr/>
              </a:pPr>
              <a:r>
                <a:rPr lang="zh-CN" altLang="en-US" sz="2400" b="1" dirty="0">
                  <a:solidFill>
                    <a:schemeClr val="tx1">
                      <a:lumMod val="85000"/>
                      <a:lumOff val="15000"/>
                    </a:schemeClr>
                  </a:solidFill>
                  <a:uFillTx/>
                  <a:latin typeface="Microsoft YaHei Bold" panose="020B0503020204020204" charset="-122"/>
                  <a:ea typeface="Microsoft YaHei Bold" panose="020B0503020204020204" charset="-122"/>
                </a:rPr>
                <a:t>1. 单纯性肾病</a:t>
              </a:r>
              <a:endParaRPr lang="zh-CN" altLang="en-US" sz="2400" b="1" dirty="0">
                <a:solidFill>
                  <a:schemeClr val="tx1">
                    <a:lumMod val="85000"/>
                    <a:lumOff val="15000"/>
                  </a:schemeClr>
                </a:solidFill>
                <a:uFillTx/>
                <a:latin typeface="Microsoft YaHei Bold" panose="020B0503020204020204" charset="-122"/>
                <a:ea typeface="Microsoft YaHei Bold" panose="020B0503020204020204" charset="-122"/>
              </a:endParaRPr>
            </a:p>
          </p:txBody>
        </p:sp>
        <p:sp>
          <p:nvSpPr>
            <p:cNvPr id="151" name="文本框 164"/>
            <p:cNvSpPr txBox="1"/>
            <p:nvPr/>
          </p:nvSpPr>
          <p:spPr>
            <a:xfrm>
              <a:off x="4157" y="4853"/>
              <a:ext cx="7370" cy="2976"/>
            </a:xfrm>
            <a:prstGeom prst="rect">
              <a:avLst/>
            </a:prstGeom>
            <a:noFill/>
          </p:spPr>
          <p:txBody>
            <a:bodyPr wrap="square">
              <a:spAutoFit/>
            </a:bodyPr>
            <a:lstStyle/>
            <a:p>
              <a:pPr algn="just">
                <a:lnSpc>
                  <a:spcPct val="130000"/>
                </a:lnSpc>
                <a:defRPr/>
              </a:pPr>
              <a:r>
                <a:rPr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rPr>
                <a:t>发病年龄多为 2 ～ 7 岁，主要表现为全身凹陷性水肿，以颜面、下肢、阴囊为明显，严重者可腹水或胸腔积液，由于高度水肿，皮肤发亮，出现白纹、紫纹。尿量减少，颜色变深。</a:t>
              </a:r>
              <a:endParaRPr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6511290" y="1880207"/>
            <a:ext cx="4680020" cy="2519081"/>
            <a:chOff x="6967" y="3295"/>
            <a:chExt cx="7373" cy="3967"/>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737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717" y="3782"/>
              <a:ext cx="5622" cy="803"/>
            </a:xfrm>
            <a:prstGeom prst="rect">
              <a:avLst/>
            </a:prstGeom>
          </p:spPr>
          <p:txBody>
            <a:bodyPr wrap="square">
              <a:noAutofit/>
            </a:bodyPr>
            <a:lstStyle/>
            <a:p>
              <a:pPr algn="just">
                <a:defRPr/>
              </a:pPr>
              <a:r>
                <a:rPr lang="zh-CN" altLang="en-US" sz="2400" b="1" dirty="0">
                  <a:solidFill>
                    <a:schemeClr val="tx1">
                      <a:lumMod val="85000"/>
                      <a:lumOff val="15000"/>
                    </a:schemeClr>
                  </a:solidFill>
                  <a:latin typeface="微软雅黑" panose="020B0503020204020204" charset="-122"/>
                  <a:ea typeface="微软雅黑" panose="020B0503020204020204" charset="-122"/>
                </a:rPr>
                <a:t>2. 肾炎性肾病</a:t>
              </a:r>
              <a:endParaRPr lang="zh-CN" altLang="en-US" sz="2400" b="1" dirty="0">
                <a:solidFill>
                  <a:schemeClr val="tx1">
                    <a:lumMod val="85000"/>
                    <a:lumOff val="1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7373" cy="2409"/>
            </a:xfrm>
            <a:prstGeom prst="rect">
              <a:avLst/>
            </a:prstGeom>
            <a:noFill/>
          </p:spPr>
          <p:txBody>
            <a:bodyPr wrap="square">
              <a:sp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发病年龄多在学龄期，水肿一般不严重。除有肾病四大特征外，另有明显血尿、高血压、血清补体降低、不同程度氮质血症四项中的一项或多项。</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875665" y="509270"/>
            <a:ext cx="7602220" cy="539750"/>
            <a:chOff x="1379" y="2136"/>
            <a:chExt cx="11972" cy="850"/>
          </a:xfrm>
        </p:grpSpPr>
        <p:sp>
          <p:nvSpPr>
            <p:cNvPr id="18" name="矩形 17"/>
            <p:cNvSpPr/>
            <p:nvPr/>
          </p:nvSpPr>
          <p:spPr>
            <a:xfrm>
              <a:off x="2229" y="2235"/>
              <a:ext cx="11122"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【临床表现】</a:t>
              </a:r>
              <a:endParaRPr lang="zh-CN" altLang="en-US" sz="2000" b="1">
                <a:solidFill>
                  <a:srgbClr val="FF7F7F"/>
                </a:solidFill>
                <a:latin typeface="微软雅黑" panose="020B0503020204020204" charset="-122"/>
                <a:ea typeface="微软雅黑" panose="020B0503020204020204" charset="-122"/>
              </a:endParaRPr>
            </a:p>
          </p:txBody>
        </p:sp>
        <p:pic>
          <p:nvPicPr>
            <p:cNvPr id="5" name="图片 4" descr="3b32313534373033343be8af95e58982"/>
            <p:cNvPicPr>
              <a:picLocks noChangeAspect="1"/>
            </p:cNvPicPr>
            <p:nvPr/>
          </p:nvPicPr>
          <p:blipFill>
            <a:blip r:embed="rId1"/>
            <a:stretch>
              <a:fillRect/>
            </a:stretch>
          </p:blipFill>
          <p:spPr>
            <a:xfrm>
              <a:off x="1379" y="2136"/>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22655" y="1880207"/>
            <a:ext cx="4679950" cy="2159666"/>
            <a:chOff x="4157" y="3295"/>
            <a:chExt cx="7370" cy="3401"/>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737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907" y="3843"/>
              <a:ext cx="5376" cy="725"/>
            </a:xfrm>
            <a:prstGeom prst="rect">
              <a:avLst/>
            </a:prstGeom>
          </p:spPr>
          <p:txBody>
            <a:bodyPr wrap="square">
              <a:spAutoFit/>
            </a:bodyPr>
            <a:lstStyle/>
            <a:p>
              <a:pPr algn="just">
                <a:defRPr/>
              </a:pPr>
              <a:r>
                <a:rPr lang="zh-CN" altLang="en-US" sz="2400" b="1" dirty="0">
                  <a:solidFill>
                    <a:schemeClr val="tx1">
                      <a:lumMod val="85000"/>
                      <a:lumOff val="15000"/>
                    </a:schemeClr>
                  </a:solidFill>
                  <a:uFillTx/>
                  <a:latin typeface="Microsoft YaHei Bold" panose="020B0503020204020204" charset="-122"/>
                  <a:ea typeface="Microsoft YaHei Bold" panose="020B0503020204020204" charset="-122"/>
                </a:rPr>
                <a:t>1. 尿液检查</a:t>
              </a:r>
              <a:endParaRPr lang="zh-CN" altLang="en-US" sz="2400" b="1" dirty="0">
                <a:solidFill>
                  <a:schemeClr val="tx1">
                    <a:lumMod val="85000"/>
                    <a:lumOff val="15000"/>
                  </a:schemeClr>
                </a:solidFill>
                <a:uFillTx/>
                <a:latin typeface="Microsoft YaHei Bold" panose="020B0503020204020204" charset="-122"/>
                <a:ea typeface="Microsoft YaHei Bold" panose="020B0503020204020204" charset="-122"/>
              </a:endParaRPr>
            </a:p>
          </p:txBody>
        </p:sp>
        <p:sp>
          <p:nvSpPr>
            <p:cNvPr id="151" name="文本框 164"/>
            <p:cNvSpPr txBox="1"/>
            <p:nvPr/>
          </p:nvSpPr>
          <p:spPr>
            <a:xfrm>
              <a:off x="4157" y="4853"/>
              <a:ext cx="7370" cy="1843"/>
            </a:xfrm>
            <a:prstGeom prst="rect">
              <a:avLst/>
            </a:prstGeom>
            <a:noFill/>
          </p:spPr>
          <p:txBody>
            <a:bodyPr wrap="square">
              <a:spAutoFit/>
            </a:bodyPr>
            <a:lstStyle/>
            <a:p>
              <a:pPr algn="just">
                <a:lnSpc>
                  <a:spcPct val="130000"/>
                </a:lnSpc>
                <a:defRPr/>
              </a:pPr>
              <a:r>
                <a:rPr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rPr>
                <a:t>蛋白定性为“+++ ～ ++++”，定量＞0.1g /（kg·d），尿中无红细胞或暂时性的血尿，少尿。</a:t>
              </a:r>
              <a:endParaRPr kern="0" dirty="0">
                <a:solidFill>
                  <a:schemeClr val="tx1">
                    <a:lumMod val="85000"/>
                    <a:lumOff val="15000"/>
                  </a:schemeClr>
                </a:solidFill>
                <a:uFillTx/>
                <a:latin typeface="Microsoft YaHei"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6511290" y="1880207"/>
            <a:ext cx="4680020" cy="2159666"/>
            <a:chOff x="6967" y="3295"/>
            <a:chExt cx="7373" cy="3401"/>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lumMod val="85000"/>
                      <a:lumOff val="15000"/>
                    </a:schemeClr>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737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717" y="3782"/>
              <a:ext cx="5622" cy="803"/>
            </a:xfrm>
            <a:prstGeom prst="rect">
              <a:avLst/>
            </a:prstGeom>
          </p:spPr>
          <p:txBody>
            <a:bodyPr wrap="square">
              <a:noAutofit/>
            </a:bodyPr>
            <a:lstStyle/>
            <a:p>
              <a:pPr algn="just">
                <a:defRPr/>
              </a:pPr>
              <a:r>
                <a:rPr lang="zh-CN" altLang="en-US" sz="2400" b="1" dirty="0">
                  <a:solidFill>
                    <a:schemeClr val="tx1">
                      <a:lumMod val="85000"/>
                      <a:lumOff val="15000"/>
                    </a:schemeClr>
                  </a:solidFill>
                  <a:latin typeface="微软雅黑" panose="020B0503020204020204" charset="-122"/>
                  <a:ea typeface="微软雅黑" panose="020B0503020204020204" charset="-122"/>
                </a:rPr>
                <a:t>2. 血液检查</a:t>
              </a:r>
              <a:endParaRPr lang="zh-CN" altLang="en-US" sz="2400" b="1" dirty="0">
                <a:solidFill>
                  <a:schemeClr val="tx1">
                    <a:lumMod val="85000"/>
                    <a:lumOff val="15000"/>
                  </a:schemeClr>
                </a:solidFill>
                <a:latin typeface="微软雅黑" panose="020B0503020204020204" charset="-122"/>
                <a:ea typeface="微软雅黑" panose="020B0503020204020204" charset="-122"/>
              </a:endParaRPr>
            </a:p>
          </p:txBody>
        </p:sp>
        <p:sp>
          <p:nvSpPr>
            <p:cNvPr id="152" name="文本框 165"/>
            <p:cNvSpPr txBox="1"/>
            <p:nvPr/>
          </p:nvSpPr>
          <p:spPr>
            <a:xfrm>
              <a:off x="6967" y="4853"/>
              <a:ext cx="7373" cy="1843"/>
            </a:xfrm>
            <a:prstGeom prst="rect">
              <a:avLst/>
            </a:prstGeom>
            <a:noFill/>
          </p:spPr>
          <p:txBody>
            <a:bodyPr wrap="square">
              <a:spAutoFit/>
            </a:bodyPr>
            <a:lstStyle/>
            <a:p>
              <a:pPr algn="just">
                <a:lnSpc>
                  <a:spcPct val="130000"/>
                </a:lnSpc>
                <a:defRPr/>
              </a:pPr>
              <a:r>
                <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rPr>
                <a:t>血浆总蛋白明显下降，白蛋白低于 30 g / L，球蛋白正常或增加，白、球蛋白比例倒置。血胆固醇增高，血沉明显增快。</a:t>
              </a:r>
              <a:endParaRPr lang="zh-CN" altLang="en-US" kern="0"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875665" y="509270"/>
            <a:ext cx="7602220" cy="539750"/>
            <a:chOff x="1379" y="2136"/>
            <a:chExt cx="11972" cy="850"/>
          </a:xfrm>
        </p:grpSpPr>
        <p:sp>
          <p:nvSpPr>
            <p:cNvPr id="18" name="矩形 17"/>
            <p:cNvSpPr/>
            <p:nvPr/>
          </p:nvSpPr>
          <p:spPr>
            <a:xfrm>
              <a:off x="2229" y="2235"/>
              <a:ext cx="11122"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【实验室检查】</a:t>
              </a:r>
              <a:endParaRPr lang="zh-CN" altLang="en-US" sz="2000" b="1">
                <a:solidFill>
                  <a:srgbClr val="FF7F7F"/>
                </a:solidFill>
                <a:latin typeface="微软雅黑" panose="020B0503020204020204" charset="-122"/>
                <a:ea typeface="微软雅黑" panose="020B0503020204020204" charset="-122"/>
              </a:endParaRPr>
            </a:p>
          </p:txBody>
        </p:sp>
        <p:pic>
          <p:nvPicPr>
            <p:cNvPr id="5" name="图片 4" descr="3b32313534373033343be8af95e58982"/>
            <p:cNvPicPr>
              <a:picLocks noChangeAspect="1"/>
            </p:cNvPicPr>
            <p:nvPr/>
          </p:nvPicPr>
          <p:blipFill>
            <a:blip r:embed="rId1"/>
            <a:stretch>
              <a:fillRect/>
            </a:stretch>
          </p:blipFill>
          <p:spPr>
            <a:xfrm>
              <a:off x="1379" y="2136"/>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4390" y="2377440"/>
            <a:ext cx="1794510" cy="2103755"/>
          </a:xfrm>
          <a:prstGeom prst="rect">
            <a:avLst/>
          </a:prstGeom>
        </p:spPr>
      </p:pic>
      <p:sp>
        <p:nvSpPr>
          <p:cNvPr id="19" name="TextBox 33"/>
          <p:cNvSpPr txBox="1"/>
          <p:nvPr/>
        </p:nvSpPr>
        <p:spPr>
          <a:xfrm>
            <a:off x="664990" y="631555"/>
            <a:ext cx="3135312" cy="706755"/>
          </a:xfrm>
          <a:prstGeom prst="rect">
            <a:avLst/>
          </a:prstGeom>
          <a:noFill/>
        </p:spPr>
        <p:txBody>
          <a:bodyPr>
            <a:spAutoFit/>
          </a:bodyPr>
          <a:lstStyle/>
          <a:p>
            <a:pPr>
              <a:defRPr/>
            </a:pPr>
            <a:r>
              <a:rPr lang="zh-CN" altLang="en-US" sz="4000" dirty="0">
                <a:solidFill>
                  <a:srgbClr val="FF7F7F"/>
                </a:solidFill>
                <a:latin typeface="微软雅黑" panose="020B0503020204020204" charset="-122"/>
                <a:ea typeface="微软雅黑" panose="020B0503020204020204" charset="-122"/>
              </a:rPr>
              <a:t>目录</a:t>
            </a:r>
            <a:r>
              <a:rPr lang="zh-CN" altLang="en-US" sz="4000" b="1" dirty="0">
                <a:solidFill>
                  <a:srgbClr val="FF7F7F"/>
                </a:solidFill>
                <a:latin typeface="微软雅黑" panose="020B0503020204020204" charset="-122"/>
                <a:ea typeface="微软雅黑" panose="020B0503020204020204" charset="-122"/>
              </a:rPr>
              <a:t> </a:t>
            </a:r>
            <a:r>
              <a:rPr lang="en-US" altLang="zh-CN" sz="2000" dirty="0">
                <a:solidFill>
                  <a:srgbClr val="FF7F7F"/>
                </a:solidFill>
                <a:latin typeface="微软雅黑" panose="020B0503020204020204" charset="-122"/>
                <a:ea typeface="微软雅黑" panose="020B0503020204020204" charset="-122"/>
                <a:cs typeface="Arial" panose="020B0604020202020204" pitchFamily="34" charset="0"/>
              </a:rPr>
              <a:t>Contents</a:t>
            </a:r>
            <a:endParaRPr lang="en-US" altLang="zh-CN" sz="2000" dirty="0">
              <a:solidFill>
                <a:srgbClr val="FF7F7F"/>
              </a:solidFill>
              <a:latin typeface="微软雅黑" panose="020B0503020204020204" charset="-122"/>
              <a:ea typeface="微软雅黑" panose="020B0503020204020204" charset="-122"/>
              <a:cs typeface="Arial" panose="020B0604020202020204" pitchFamily="34" charset="0"/>
            </a:endParaRPr>
          </a:p>
        </p:txBody>
      </p:sp>
      <p:grpSp>
        <p:nvGrpSpPr>
          <p:cNvPr id="9" name="组合 8"/>
          <p:cNvGrpSpPr/>
          <p:nvPr/>
        </p:nvGrpSpPr>
        <p:grpSpPr>
          <a:xfrm>
            <a:off x="3539490" y="1381125"/>
            <a:ext cx="7469505" cy="510540"/>
            <a:chOff x="5072" y="2085"/>
            <a:chExt cx="6799" cy="804"/>
          </a:xfrm>
        </p:grpSpPr>
        <p:sp>
          <p:nvSpPr>
            <p:cNvPr id="50" name="圆角矩形 3"/>
            <p:cNvSpPr/>
            <p:nvPr/>
          </p:nvSpPr>
          <p:spPr>
            <a:xfrm>
              <a:off x="6433" y="2085"/>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泌尿系统疾病患儿的护理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1" name="圆角矩形 1"/>
            <p:cNvSpPr/>
            <p:nvPr/>
          </p:nvSpPr>
          <p:spPr>
            <a:xfrm>
              <a:off x="5072" y="2085"/>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rPr>
                <a:t>单元</a:t>
              </a:r>
              <a:r>
                <a:rPr lang="zh-CN" altLang="en-US" sz="2000" dirty="0">
                  <a:solidFill>
                    <a:schemeClr val="bg1"/>
                  </a:solidFill>
                  <a:latin typeface="Microsoft YaHei" panose="020B0503020204020204" charset="-122"/>
                  <a:ea typeface="Microsoft YaHei" panose="020B0503020204020204" charset="-122"/>
                </a:rPr>
                <a:t>九</a:t>
              </a:r>
              <a:endParaRPr lang="zh-CN" altLang="en-US" sz="2000" dirty="0">
                <a:solidFill>
                  <a:schemeClr val="bg1"/>
                </a:solidFill>
                <a:latin typeface="Microsoft YaHei" panose="020B0503020204020204" charset="-122"/>
                <a:ea typeface="Microsoft YaHei" panose="020B0503020204020204" charset="-122"/>
              </a:endParaRPr>
            </a:p>
          </p:txBody>
        </p:sp>
      </p:grpSp>
      <p:grpSp>
        <p:nvGrpSpPr>
          <p:cNvPr id="8" name="组合 7"/>
          <p:cNvGrpSpPr/>
          <p:nvPr/>
        </p:nvGrpSpPr>
        <p:grpSpPr>
          <a:xfrm>
            <a:off x="3539490" y="2022475"/>
            <a:ext cx="7469505" cy="510540"/>
            <a:chOff x="5072" y="3374"/>
            <a:chExt cx="6799" cy="804"/>
          </a:xfrm>
        </p:grpSpPr>
        <p:sp>
          <p:nvSpPr>
            <p:cNvPr id="52" name="圆角矩形 3"/>
            <p:cNvSpPr/>
            <p:nvPr/>
          </p:nvSpPr>
          <p:spPr>
            <a:xfrm>
              <a:off x="6433" y="3374"/>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循环系统疾病患儿的护理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3" name="圆角矩形 1"/>
            <p:cNvSpPr/>
            <p:nvPr/>
          </p:nvSpPr>
          <p:spPr>
            <a:xfrm>
              <a:off x="5072" y="3374"/>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a:t>
              </a:r>
              <a:r>
                <a:rPr lang="zh-CN" altLang="en-US" sz="2000" dirty="0">
                  <a:solidFill>
                    <a:schemeClr val="bg1"/>
                  </a:solidFill>
                  <a:latin typeface="Microsoft YaHei" panose="020B0503020204020204" charset="-122"/>
                  <a:ea typeface="Microsoft YaHei" panose="020B0503020204020204" charset="-122"/>
                  <a:sym typeface="+mn-ea"/>
                </a:rPr>
                <a:t>十</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7" name="组合 6"/>
          <p:cNvGrpSpPr/>
          <p:nvPr/>
        </p:nvGrpSpPr>
        <p:grpSpPr>
          <a:xfrm>
            <a:off x="3539490" y="2663825"/>
            <a:ext cx="7469505" cy="510540"/>
            <a:chOff x="5072" y="4663"/>
            <a:chExt cx="6799" cy="804"/>
          </a:xfrm>
        </p:grpSpPr>
        <p:sp>
          <p:nvSpPr>
            <p:cNvPr id="54" name="圆角矩形 3"/>
            <p:cNvSpPr/>
            <p:nvPr/>
          </p:nvSpPr>
          <p:spPr>
            <a:xfrm>
              <a:off x="6433" y="4663"/>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造血系统疾病患儿的护理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5" name="圆角矩形 1"/>
            <p:cNvSpPr/>
            <p:nvPr/>
          </p:nvSpPr>
          <p:spPr>
            <a:xfrm>
              <a:off x="5072" y="4663"/>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一</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6" name="组合 5"/>
          <p:cNvGrpSpPr/>
          <p:nvPr/>
        </p:nvGrpSpPr>
        <p:grpSpPr>
          <a:xfrm>
            <a:off x="3539490" y="3305175"/>
            <a:ext cx="7469505" cy="510540"/>
            <a:chOff x="5072" y="5952"/>
            <a:chExt cx="6799" cy="804"/>
          </a:xfrm>
        </p:grpSpPr>
        <p:sp>
          <p:nvSpPr>
            <p:cNvPr id="56"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神经系统疾病患儿的护理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57"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lstStyle/>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二</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5" name="组合 4"/>
          <p:cNvGrpSpPr/>
          <p:nvPr/>
        </p:nvGrpSpPr>
        <p:grpSpPr>
          <a:xfrm>
            <a:off x="3539490" y="3946525"/>
            <a:ext cx="7469505" cy="510540"/>
            <a:chOff x="5072" y="6757"/>
            <a:chExt cx="6799" cy="804"/>
          </a:xfrm>
        </p:grpSpPr>
        <p:sp>
          <p:nvSpPr>
            <p:cNvPr id="3"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免疫缺陷病和结缔组织疾病患儿的护理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4"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三</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0" name="组合 9"/>
          <p:cNvGrpSpPr/>
          <p:nvPr/>
        </p:nvGrpSpPr>
        <p:grpSpPr>
          <a:xfrm>
            <a:off x="3539490" y="4587875"/>
            <a:ext cx="7469505" cy="510540"/>
            <a:chOff x="5072" y="5952"/>
            <a:chExt cx="6799" cy="804"/>
          </a:xfrm>
        </p:grpSpPr>
        <p:sp>
          <p:nvSpPr>
            <p:cNvPr id="11" name="圆角矩形 3"/>
            <p:cNvSpPr/>
            <p:nvPr/>
          </p:nvSpPr>
          <p:spPr>
            <a:xfrm>
              <a:off x="6433" y="5952"/>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传染病和寄生虫病患儿的护理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2" name="圆角矩形 1"/>
            <p:cNvSpPr/>
            <p:nvPr/>
          </p:nvSpPr>
          <p:spPr>
            <a:xfrm>
              <a:off x="5072" y="5952"/>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四</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grpSp>
        <p:nvGrpSpPr>
          <p:cNvPr id="13" name="组合 12"/>
          <p:cNvGrpSpPr/>
          <p:nvPr/>
        </p:nvGrpSpPr>
        <p:grpSpPr>
          <a:xfrm>
            <a:off x="3539490" y="5229225"/>
            <a:ext cx="7469505" cy="510540"/>
            <a:chOff x="5072" y="6757"/>
            <a:chExt cx="6799" cy="804"/>
          </a:xfrm>
        </p:grpSpPr>
        <p:sp>
          <p:nvSpPr>
            <p:cNvPr id="14" name="圆角矩形 3"/>
            <p:cNvSpPr/>
            <p:nvPr/>
          </p:nvSpPr>
          <p:spPr>
            <a:xfrm>
              <a:off x="6433" y="6757"/>
              <a:ext cx="5438" cy="805"/>
            </a:xfrm>
            <a:custGeom>
              <a:avLst/>
              <a:gdLst/>
              <a:ahLst/>
              <a:cxnLst/>
              <a:rect l="l" t="t" r="r" b="b"/>
              <a:pathLst>
                <a:path w="3374954" h="511044">
                  <a:moveTo>
                    <a:pt x="0" y="0"/>
                  </a:moveTo>
                  <a:lnTo>
                    <a:pt x="3312637" y="0"/>
                  </a:lnTo>
                  <a:cubicBezTo>
                    <a:pt x="3347054" y="0"/>
                    <a:pt x="3374954" y="27900"/>
                    <a:pt x="3374954" y="62317"/>
                  </a:cubicBezTo>
                  <a:lnTo>
                    <a:pt x="3374954" y="448727"/>
                  </a:lnTo>
                  <a:cubicBezTo>
                    <a:pt x="3374954" y="483144"/>
                    <a:pt x="3347054" y="511044"/>
                    <a:pt x="3312637" y="511044"/>
                  </a:cubicBezTo>
                  <a:lnTo>
                    <a:pt x="0" y="511044"/>
                  </a:lnTo>
                  <a:lnTo>
                    <a:pt x="255522" y="255522"/>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99828"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急性中毒与常见急症患儿的护理</a:t>
              </a:r>
              <a:endParaRPr lang="zh-CN" altLang="en-US" sz="2000" dirty="0">
                <a:solidFill>
                  <a:schemeClr val="bg1"/>
                </a:solidFill>
                <a:latin typeface="Microsoft YaHei" panose="020B0503020204020204" charset="-122"/>
                <a:ea typeface="Microsoft YaHei" panose="020B0503020204020204" charset="-122"/>
              </a:endParaRPr>
            </a:p>
          </p:txBody>
        </p:sp>
        <p:sp>
          <p:nvSpPr>
            <p:cNvPr id="15" name="圆角矩形 1"/>
            <p:cNvSpPr/>
            <p:nvPr/>
          </p:nvSpPr>
          <p:spPr>
            <a:xfrm>
              <a:off x="5072" y="6757"/>
              <a:ext cx="1587" cy="805"/>
            </a:xfrm>
            <a:custGeom>
              <a:avLst/>
              <a:gdLst/>
              <a:ahLst/>
              <a:cxnLst/>
              <a:rect l="l" t="t" r="r" b="b"/>
              <a:pathLst>
                <a:path w="1008112" h="511044">
                  <a:moveTo>
                    <a:pt x="62317" y="0"/>
                  </a:moveTo>
                  <a:lnTo>
                    <a:pt x="432048" y="0"/>
                  </a:lnTo>
                  <a:lnTo>
                    <a:pt x="576064" y="0"/>
                  </a:lnTo>
                  <a:lnTo>
                    <a:pt x="752590" y="0"/>
                  </a:lnTo>
                  <a:lnTo>
                    <a:pt x="1008112" y="255522"/>
                  </a:lnTo>
                  <a:lnTo>
                    <a:pt x="752590" y="511044"/>
                  </a:lnTo>
                  <a:lnTo>
                    <a:pt x="576064" y="511044"/>
                  </a:lnTo>
                  <a:lnTo>
                    <a:pt x="432048" y="511044"/>
                  </a:lnTo>
                  <a:lnTo>
                    <a:pt x="62317" y="511044"/>
                  </a:lnTo>
                  <a:cubicBezTo>
                    <a:pt x="27900" y="511044"/>
                    <a:pt x="0" y="483144"/>
                    <a:pt x="0" y="448727"/>
                  </a:cubicBezTo>
                  <a:lnTo>
                    <a:pt x="0" y="62317"/>
                  </a:lnTo>
                  <a:cubicBezTo>
                    <a:pt x="0" y="27900"/>
                    <a:pt x="27900" y="0"/>
                    <a:pt x="6231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28" tIns="49914" rIns="323983" bIns="49914" rtlCol="0" anchor="ctr"/>
            <a:p>
              <a:pPr algn="ctr"/>
              <a:r>
                <a:rPr lang="zh-CN" altLang="en-US" sz="2000" dirty="0">
                  <a:solidFill>
                    <a:schemeClr val="bg1"/>
                  </a:solidFill>
                  <a:latin typeface="Microsoft YaHei" panose="020B0503020204020204" charset="-122"/>
                  <a:ea typeface="Microsoft YaHei" panose="020B0503020204020204" charset="-122"/>
                  <a:sym typeface="+mn-ea"/>
                </a:rPr>
                <a:t>单元十</a:t>
              </a:r>
              <a:r>
                <a:rPr lang="zh-CN" altLang="en-US" sz="2000" dirty="0">
                  <a:solidFill>
                    <a:schemeClr val="bg1"/>
                  </a:solidFill>
                  <a:latin typeface="Microsoft YaHei" panose="020B0503020204020204" charset="-122"/>
                  <a:ea typeface="Microsoft YaHei" panose="020B0503020204020204" charset="-122"/>
                  <a:sym typeface="+mn-ea"/>
                </a:rPr>
                <a:t>五</a:t>
              </a:r>
              <a:endParaRPr lang="zh-CN" altLang="en-US" sz="2000" dirty="0">
                <a:solidFill>
                  <a:schemeClr val="bg1"/>
                </a:solidFill>
                <a:latin typeface="Microsoft YaHei" panose="020B0503020204020204" charset="-122"/>
                <a:ea typeface="Microsoft YaHei"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9" advTm="6646">
        <p:comb/>
      </p:transition>
    </mc:Choice>
    <mc:Fallback>
      <p:transition advTm="6646">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1180" y="2092297"/>
            <a:ext cx="2667635" cy="3309667"/>
            <a:chOff x="4157" y="3295"/>
            <a:chExt cx="4201" cy="5212"/>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518" y="4066"/>
              <a:ext cx="2840"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1. 一般治疗</a:t>
              </a:r>
              <a:endParaRPr lang="zh-CN" altLang="en-US" sz="18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3969" cy="3654"/>
            </a:xfrm>
            <a:prstGeom prst="rect">
              <a:avLst/>
            </a:prstGeom>
            <a:noFill/>
          </p:spPr>
          <p:txBody>
            <a:bodyPr wrap="square">
              <a:no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利尿消肿，合理饮食及生活制度的安排。</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3340100" y="2092297"/>
            <a:ext cx="2667643" cy="3238546"/>
            <a:chOff x="6967" y="3295"/>
            <a:chExt cx="4202" cy="5100"/>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285" y="4066"/>
              <a:ext cx="2884"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2. 特异治疗</a:t>
              </a:r>
              <a:endParaRPr lang="zh-CN" altLang="en-US" sz="1800" b="1" dirty="0">
                <a:solidFill>
                  <a:schemeClr val="tx1"/>
                </a:solidFill>
                <a:latin typeface="微软雅黑" panose="020B0503020204020204" charset="-122"/>
                <a:ea typeface="微软雅黑" panose="020B0503020204020204" charset="-122"/>
              </a:endParaRPr>
            </a:p>
          </p:txBody>
        </p:sp>
        <p:sp>
          <p:nvSpPr>
            <p:cNvPr id="152" name="文本框 165"/>
            <p:cNvSpPr txBox="1"/>
            <p:nvPr/>
          </p:nvSpPr>
          <p:spPr>
            <a:xfrm>
              <a:off x="6967" y="4853"/>
              <a:ext cx="3969" cy="3542"/>
            </a:xfrm>
            <a:prstGeom prst="rect">
              <a:avLst/>
            </a:prstGeom>
            <a:noFill/>
          </p:spPr>
          <p:txBody>
            <a:bodyPr wrap="square">
              <a:no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包括激素、免疫抑制剂等的应用。</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6129020" y="2092297"/>
            <a:ext cx="2666373" cy="3015658"/>
            <a:chOff x="9780" y="3295"/>
            <a:chExt cx="4200" cy="4749"/>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1031" y="4066"/>
              <a:ext cx="2949"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3. 防治感染</a:t>
              </a:r>
              <a:endParaRPr lang="zh-CN" altLang="en-US" sz="1800" b="1" dirty="0">
                <a:solidFill>
                  <a:schemeClr val="tx1"/>
                </a:solidFill>
                <a:latin typeface="微软雅黑" panose="020B0503020204020204" charset="-122"/>
                <a:ea typeface="微软雅黑" panose="020B0503020204020204" charset="-122"/>
              </a:endParaRPr>
            </a:p>
          </p:txBody>
        </p:sp>
        <p:sp>
          <p:nvSpPr>
            <p:cNvPr id="153" name="文本框 166"/>
            <p:cNvSpPr txBox="1"/>
            <p:nvPr/>
          </p:nvSpPr>
          <p:spPr>
            <a:xfrm>
              <a:off x="9780" y="4853"/>
              <a:ext cx="3969" cy="3191"/>
            </a:xfrm>
            <a:prstGeom prst="rect">
              <a:avLst/>
            </a:prstGeom>
            <a:noFill/>
          </p:spPr>
          <p:txBody>
            <a:bodyPr wrap="square">
              <a:no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主要是注意口腔、皮肤等个人卫生清洁，避免到公共场所，避免感冒，</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增强抵抗力。</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5" name="组合 4"/>
          <p:cNvGrpSpPr/>
          <p:nvPr/>
        </p:nvGrpSpPr>
        <p:grpSpPr>
          <a:xfrm>
            <a:off x="8917305" y="2092297"/>
            <a:ext cx="2666373" cy="3239181"/>
            <a:chOff x="12592" y="3295"/>
            <a:chExt cx="4200" cy="5101"/>
          </a:xfrm>
        </p:grpSpPr>
        <p:sp>
          <p:nvSpPr>
            <p:cNvPr id="140" name="Freeform 12"/>
            <p:cNvSpPr/>
            <p:nvPr/>
          </p:nvSpPr>
          <p:spPr bwMode="auto">
            <a:xfrm>
              <a:off x="12592"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41" name="组合 140"/>
            <p:cNvGrpSpPr/>
            <p:nvPr/>
          </p:nvGrpSpPr>
          <p:grpSpPr>
            <a:xfrm>
              <a:off x="12857" y="3366"/>
              <a:ext cx="1350" cy="900"/>
              <a:chOff x="6640116" y="1695061"/>
              <a:chExt cx="857250" cy="571500"/>
            </a:xfrm>
            <a:solidFill>
              <a:schemeClr val="bg1"/>
            </a:solidFill>
          </p:grpSpPr>
          <p:sp>
            <p:nvSpPr>
              <p:cNvPr id="142" name="Freeform 13"/>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3" name="Freeform 14"/>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4" name="Freeform 15"/>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5" name="Freeform 16"/>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6" name="Freeform 17"/>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7" name="Freeform 18"/>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8" name="Freeform 19"/>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49" name="直接连接符 148"/>
            <p:cNvCxnSpPr/>
            <p:nvPr/>
          </p:nvCxnSpPr>
          <p:spPr>
            <a:xfrm>
              <a:off x="12592"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0" name="矩形 149"/>
            <p:cNvSpPr/>
            <p:nvPr/>
          </p:nvSpPr>
          <p:spPr>
            <a:xfrm>
              <a:off x="13908" y="4066"/>
              <a:ext cx="2884"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4. 中医中药治疗</a:t>
              </a:r>
              <a:endParaRPr lang="zh-CN" altLang="en-US" sz="1800" b="1" dirty="0">
                <a:solidFill>
                  <a:schemeClr val="tx1"/>
                </a:solidFill>
                <a:latin typeface="微软雅黑" panose="020B0503020204020204" charset="-122"/>
                <a:ea typeface="微软雅黑" panose="020B0503020204020204" charset="-122"/>
              </a:endParaRPr>
            </a:p>
          </p:txBody>
        </p:sp>
        <p:sp>
          <p:nvSpPr>
            <p:cNvPr id="154" name="文本框 167"/>
            <p:cNvSpPr txBox="1"/>
            <p:nvPr/>
          </p:nvSpPr>
          <p:spPr>
            <a:xfrm>
              <a:off x="12592" y="4853"/>
              <a:ext cx="3969" cy="3543"/>
            </a:xfrm>
            <a:prstGeom prst="rect">
              <a:avLst/>
            </a:prstGeom>
            <a:noFill/>
          </p:spPr>
          <p:txBody>
            <a:bodyPr wrap="square">
              <a:no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根据激素的使用给予滋阴降火、温补肾阳等中药调理。</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6" name="组合 5"/>
          <p:cNvGrpSpPr/>
          <p:nvPr/>
        </p:nvGrpSpPr>
        <p:grpSpPr>
          <a:xfrm>
            <a:off x="875665" y="509270"/>
            <a:ext cx="7602220" cy="539750"/>
            <a:chOff x="1379" y="2136"/>
            <a:chExt cx="11972" cy="850"/>
          </a:xfrm>
        </p:grpSpPr>
        <p:sp>
          <p:nvSpPr>
            <p:cNvPr id="18" name="矩形 17"/>
            <p:cNvSpPr/>
            <p:nvPr/>
          </p:nvSpPr>
          <p:spPr>
            <a:xfrm>
              <a:off x="2229" y="2235"/>
              <a:ext cx="11122"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【治疗原则】</a:t>
              </a:r>
              <a:endParaRPr lang="zh-CN" altLang="en-US" sz="2000" b="1">
                <a:solidFill>
                  <a:srgbClr val="FF7F7F"/>
                </a:solidFill>
                <a:latin typeface="微软雅黑" panose="020B0503020204020204" charset="-122"/>
                <a:ea typeface="微软雅黑" panose="020B0503020204020204" charset="-122"/>
              </a:endParaRPr>
            </a:p>
          </p:txBody>
        </p:sp>
        <p:pic>
          <p:nvPicPr>
            <p:cNvPr id="7" name="图片 6" descr="3b32313534373033343be8af95e58982"/>
            <p:cNvPicPr>
              <a:picLocks noChangeAspect="1"/>
            </p:cNvPicPr>
            <p:nvPr/>
          </p:nvPicPr>
          <p:blipFill>
            <a:blip r:embed="rId1"/>
            <a:stretch>
              <a:fillRect/>
            </a:stretch>
          </p:blipFill>
          <p:spPr>
            <a:xfrm>
              <a:off x="1379" y="2136"/>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708025" y="359410"/>
            <a:ext cx="7602220" cy="539750"/>
            <a:chOff x="1379" y="2136"/>
            <a:chExt cx="11972" cy="850"/>
          </a:xfrm>
        </p:grpSpPr>
        <p:sp>
          <p:nvSpPr>
            <p:cNvPr id="18" name="矩形 17"/>
            <p:cNvSpPr/>
            <p:nvPr/>
          </p:nvSpPr>
          <p:spPr>
            <a:xfrm>
              <a:off x="2229" y="2235"/>
              <a:ext cx="11122"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【护理评估】</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stretch>
              <a:fillRect/>
            </a:stretch>
          </p:blipFill>
          <p:spPr>
            <a:xfrm>
              <a:off x="1379" y="2136"/>
              <a:ext cx="850" cy="850"/>
            </a:xfrm>
            <a:prstGeom prst="rect">
              <a:avLst/>
            </a:prstGeom>
          </p:spPr>
        </p:pic>
      </p:grpSp>
      <p:grpSp>
        <p:nvGrpSpPr>
          <p:cNvPr id="9" name="组合 8"/>
          <p:cNvGrpSpPr/>
          <p:nvPr/>
        </p:nvGrpSpPr>
        <p:grpSpPr>
          <a:xfrm>
            <a:off x="581660" y="1102995"/>
            <a:ext cx="2519680" cy="5549265"/>
            <a:chOff x="1100" y="1737"/>
            <a:chExt cx="3968" cy="8739"/>
          </a:xfrm>
        </p:grpSpPr>
        <p:sp>
          <p:nvSpPr>
            <p:cNvPr id="45" name="同心圆 44"/>
            <p:cNvSpPr/>
            <p:nvPr>
              <p:custDataLst>
                <p:tags r:id="rId2"/>
              </p:custDataLst>
            </p:nvPr>
          </p:nvSpPr>
          <p:spPr>
            <a:xfrm>
              <a:off x="2248" y="2110"/>
              <a:ext cx="1816" cy="1801"/>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6" name="空心弧 45"/>
            <p:cNvSpPr/>
            <p:nvPr>
              <p:custDataLst>
                <p:tags r:id="rId3"/>
              </p:custDataLst>
            </p:nvPr>
          </p:nvSpPr>
          <p:spPr>
            <a:xfrm>
              <a:off x="2246" y="2118"/>
              <a:ext cx="1819" cy="1784"/>
            </a:xfrm>
            <a:prstGeom prst="blockArc">
              <a:avLst>
                <a:gd name="adj1" fmla="val 2978845"/>
                <a:gd name="adj2" fmla="val 30243"/>
                <a:gd name="adj3" fmla="val 3845"/>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7" name="椭圆 46"/>
            <p:cNvSpPr/>
            <p:nvPr>
              <p:custDataLst>
                <p:tags r:id="rId4"/>
              </p:custDataLst>
            </p:nvPr>
          </p:nvSpPr>
          <p:spPr>
            <a:xfrm>
              <a:off x="2758" y="1737"/>
              <a:ext cx="795" cy="795"/>
            </a:xfrm>
            <a:prstGeom prst="ellips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6" name="图片 65" descr="343435383037343b343532333834333bb9a4d7f7"/>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2929" y="1908"/>
              <a:ext cx="454" cy="454"/>
            </a:xfrm>
            <a:prstGeom prst="rect">
              <a:avLst/>
            </a:prstGeom>
            <a:effectLst/>
          </p:spPr>
        </p:pic>
        <p:sp>
          <p:nvSpPr>
            <p:cNvPr id="73" name="文本框 72"/>
            <p:cNvSpPr txBox="1"/>
            <p:nvPr>
              <p:custDataLst>
                <p:tags r:id="rId8"/>
              </p:custDataLst>
            </p:nvPr>
          </p:nvSpPr>
          <p:spPr>
            <a:xfrm>
              <a:off x="2756" y="2757"/>
              <a:ext cx="800" cy="508"/>
            </a:xfrm>
            <a:prstGeom prst="rect">
              <a:avLst/>
            </a:prstGeom>
            <a:noFill/>
          </p:spPr>
          <p:txBody>
            <a:bodyPr wrap="square" bIns="0" rtlCol="0">
              <a:normAutofit fontScale="90000"/>
            </a:bodyPr>
            <a:p>
              <a:r>
                <a:rPr lang="en-US" altLang="zh-CN" sz="2000" spc="300">
                  <a:solidFill>
                    <a:srgbClr val="56CA95"/>
                  </a:solidFill>
                  <a:uFillTx/>
                  <a:latin typeface="思源黑体 CN Bold" panose="020B0800000000000000" charset="-122"/>
                  <a:ea typeface="思源黑体 CN Bold" panose="020B0800000000000000" charset="-122"/>
                </a:rPr>
                <a:t>01</a:t>
              </a:r>
              <a:endParaRPr lang="en-US" altLang="zh-CN" sz="2000" spc="300">
                <a:solidFill>
                  <a:srgbClr val="56CA95"/>
                </a:solidFill>
                <a:uFillTx/>
                <a:latin typeface="思源黑体 CN Bold" panose="020B0800000000000000" charset="-122"/>
                <a:ea typeface="思源黑体 CN Bold" panose="020B0800000000000000" charset="-122"/>
              </a:endParaRPr>
            </a:p>
          </p:txBody>
        </p:sp>
        <p:sp>
          <p:nvSpPr>
            <p:cNvPr id="78" name="等腰三角形 77"/>
            <p:cNvSpPr/>
            <p:nvPr>
              <p:custDataLst>
                <p:tags r:id="rId9"/>
              </p:custDataLst>
            </p:nvPr>
          </p:nvSpPr>
          <p:spPr>
            <a:xfrm flipV="1">
              <a:off x="3013" y="3954"/>
              <a:ext cx="285" cy="285"/>
            </a:xfrm>
            <a:prstGeom prst="triangl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2" name="文本框 91"/>
            <p:cNvSpPr txBox="1"/>
            <p:nvPr>
              <p:custDataLst>
                <p:tags r:id="rId10"/>
              </p:custDataLst>
            </p:nvPr>
          </p:nvSpPr>
          <p:spPr>
            <a:xfrm>
              <a:off x="1860" y="4403"/>
              <a:ext cx="2591" cy="567"/>
            </a:xfrm>
            <a:prstGeom prst="rect">
              <a:avLst/>
            </a:prstGeom>
            <a:noFill/>
          </p:spPr>
          <p:txBody>
            <a:bodyPr wrap="square" bIns="0" rtlCol="0">
              <a:noAutofit/>
            </a:bodyPr>
            <a:p>
              <a:pPr algn="ctr">
                <a:lnSpc>
                  <a:spcPct val="110000"/>
                </a:lnSpc>
                <a:spcBef>
                  <a:spcPts val="0"/>
                </a:spcBef>
                <a:spcAft>
                  <a:spcPts val="0"/>
                </a:spcAft>
              </a:pPr>
              <a:r>
                <a:rPr lang="zh-CN" altLang="en-US" b="1">
                  <a:solidFill>
                    <a:srgbClr val="56CA95"/>
                  </a:solidFill>
                  <a:uFillTx/>
                  <a:latin typeface="Microsoft YaHei Bold" panose="020B0503020204020204" charset="-122"/>
                  <a:ea typeface="Microsoft YaHei Bold" panose="020B0503020204020204" charset="-122"/>
                </a:rPr>
                <a:t>健康史</a:t>
              </a:r>
              <a:endParaRPr lang="zh-CN" altLang="en-US" b="1">
                <a:solidFill>
                  <a:srgbClr val="56CA95"/>
                </a:solidFill>
                <a:uFillTx/>
                <a:latin typeface="Microsoft YaHei Bold" panose="020B0503020204020204" charset="-122"/>
                <a:ea typeface="Microsoft YaHei Bold" panose="020B0503020204020204" charset="-122"/>
              </a:endParaRPr>
            </a:p>
          </p:txBody>
        </p:sp>
        <p:sp>
          <p:nvSpPr>
            <p:cNvPr id="2" name="文本框 1"/>
            <p:cNvSpPr txBox="1"/>
            <p:nvPr/>
          </p:nvSpPr>
          <p:spPr>
            <a:xfrm>
              <a:off x="1100" y="5244"/>
              <a:ext cx="3969" cy="5233"/>
            </a:xfrm>
            <a:prstGeom prst="rect">
              <a:avLst/>
            </a:prstGeom>
            <a:noFill/>
          </p:spPr>
          <p:txBody>
            <a:bodyPr wrap="square" rtlCol="0" anchor="t">
              <a:noAutofit/>
            </a:bodyPr>
            <a:p>
              <a:pPr algn="just">
                <a:lnSpc>
                  <a:spcPct val="115000"/>
                </a:lnSpc>
                <a:spcBef>
                  <a:spcPts val="0"/>
                </a:spcBef>
                <a:spcAft>
                  <a:spcPts val="0"/>
                </a:spcAft>
              </a:pPr>
              <a:r>
                <a:rPr lang="zh-CN" altLang="en-US">
                  <a:latin typeface="Microsoft YaHei Regular" panose="020B0503020204020204" charset="-122"/>
                  <a:ea typeface="Microsoft YaHei Regular" panose="020B0503020204020204" charset="-122"/>
                  <a:cs typeface="Microsoft YaHei Regular" panose="020B0503020204020204" charset="-122"/>
                </a:rPr>
                <a:t>应注意评估患儿起病的急缓。有无诱因，如感染或劳累，病程长短，是首次发病还是复发等。了解饮食情况，水肿的部位及程度，尿量多少，病后曾做过哪些检查，是否明确诊断，用药情况，是否应用激素治疗及治疗效果等。</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grpSp>
      <p:grpSp>
        <p:nvGrpSpPr>
          <p:cNvPr id="10" name="组合 9"/>
          <p:cNvGrpSpPr/>
          <p:nvPr/>
        </p:nvGrpSpPr>
        <p:grpSpPr>
          <a:xfrm>
            <a:off x="3364865" y="1102995"/>
            <a:ext cx="2519680" cy="5549265"/>
            <a:chOff x="5837" y="1737"/>
            <a:chExt cx="3968" cy="8739"/>
          </a:xfrm>
        </p:grpSpPr>
        <p:sp>
          <p:nvSpPr>
            <p:cNvPr id="50" name="同心圆 49"/>
            <p:cNvSpPr/>
            <p:nvPr>
              <p:custDataLst>
                <p:tags r:id="rId11"/>
              </p:custDataLst>
            </p:nvPr>
          </p:nvSpPr>
          <p:spPr>
            <a:xfrm>
              <a:off x="6914" y="2110"/>
              <a:ext cx="1816" cy="1801"/>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1" name="空心弧 50"/>
            <p:cNvSpPr/>
            <p:nvPr>
              <p:custDataLst>
                <p:tags r:id="rId12"/>
              </p:custDataLst>
            </p:nvPr>
          </p:nvSpPr>
          <p:spPr>
            <a:xfrm>
              <a:off x="6912" y="2118"/>
              <a:ext cx="1819" cy="1784"/>
            </a:xfrm>
            <a:prstGeom prst="blockArc">
              <a:avLst>
                <a:gd name="adj1" fmla="val 9179172"/>
                <a:gd name="adj2" fmla="val 992305"/>
                <a:gd name="adj3" fmla="val 4035"/>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2" name="椭圆 51"/>
            <p:cNvSpPr/>
            <p:nvPr>
              <p:custDataLst>
                <p:tags r:id="rId13"/>
              </p:custDataLst>
            </p:nvPr>
          </p:nvSpPr>
          <p:spPr>
            <a:xfrm>
              <a:off x="7424" y="1737"/>
              <a:ext cx="795" cy="795"/>
            </a:xfrm>
            <a:prstGeom prst="ellipse">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7" name="图片 66" descr="343435383037343b343532333834323bbdb1b1a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595" y="1908"/>
              <a:ext cx="454" cy="454"/>
            </a:xfrm>
            <a:prstGeom prst="rect">
              <a:avLst/>
            </a:prstGeom>
            <a:effectLst/>
          </p:spPr>
        </p:pic>
        <p:sp>
          <p:nvSpPr>
            <p:cNvPr id="72" name="文本框 71"/>
            <p:cNvSpPr txBox="1"/>
            <p:nvPr>
              <p:custDataLst>
                <p:tags r:id="rId17"/>
              </p:custDataLst>
            </p:nvPr>
          </p:nvSpPr>
          <p:spPr>
            <a:xfrm>
              <a:off x="7422" y="2757"/>
              <a:ext cx="800" cy="508"/>
            </a:xfrm>
            <a:prstGeom prst="rect">
              <a:avLst/>
            </a:prstGeom>
            <a:noFill/>
          </p:spPr>
          <p:txBody>
            <a:bodyPr wrap="square" bIns="0" rtlCol="0">
              <a:normAutofit fontScale="90000"/>
            </a:bodyPr>
            <a:p>
              <a:r>
                <a:rPr lang="en-US" altLang="zh-CN" sz="2000" spc="300">
                  <a:solidFill>
                    <a:srgbClr val="FFBA55"/>
                  </a:solidFill>
                  <a:uFillTx/>
                  <a:latin typeface="思源黑体 CN Bold" panose="020B0800000000000000" charset="-122"/>
                  <a:ea typeface="思源黑体 CN Bold" panose="020B0800000000000000" charset="-122"/>
                </a:rPr>
                <a:t>02</a:t>
              </a:r>
              <a:endParaRPr lang="en-US" altLang="zh-CN" sz="2000" spc="300">
                <a:solidFill>
                  <a:srgbClr val="FFBA55"/>
                </a:solidFill>
                <a:uFillTx/>
                <a:latin typeface="思源黑体 CN Bold" panose="020B0800000000000000" charset="-122"/>
                <a:ea typeface="思源黑体 CN Bold" panose="020B0800000000000000" charset="-122"/>
              </a:endParaRPr>
            </a:p>
          </p:txBody>
        </p:sp>
        <p:sp>
          <p:nvSpPr>
            <p:cNvPr id="79" name="等腰三角形 78"/>
            <p:cNvSpPr/>
            <p:nvPr>
              <p:custDataLst>
                <p:tags r:id="rId18"/>
              </p:custDataLst>
            </p:nvPr>
          </p:nvSpPr>
          <p:spPr>
            <a:xfrm flipV="1">
              <a:off x="7679" y="3954"/>
              <a:ext cx="285" cy="285"/>
            </a:xfrm>
            <a:prstGeom prst="triangle">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5" name="文本框 94"/>
            <p:cNvSpPr txBox="1"/>
            <p:nvPr>
              <p:custDataLst>
                <p:tags r:id="rId19"/>
              </p:custDataLst>
            </p:nvPr>
          </p:nvSpPr>
          <p:spPr>
            <a:xfrm>
              <a:off x="6526" y="4403"/>
              <a:ext cx="2591" cy="568"/>
            </a:xfrm>
            <a:prstGeom prst="rect">
              <a:avLst/>
            </a:prstGeom>
            <a:noFill/>
          </p:spPr>
          <p:txBody>
            <a:bodyPr wrap="square" bIns="0" rtlCol="0">
              <a:noAutofit/>
            </a:bodyPr>
            <a:p>
              <a:pPr algn="ctr">
                <a:lnSpc>
                  <a:spcPct val="110000"/>
                </a:lnSpc>
                <a:spcBef>
                  <a:spcPts val="0"/>
                </a:spcBef>
                <a:spcAft>
                  <a:spcPts val="0"/>
                </a:spcAft>
              </a:pPr>
              <a:r>
                <a:rPr lang="zh-CN" altLang="en-US" b="1">
                  <a:solidFill>
                    <a:srgbClr val="FFBA55"/>
                  </a:solidFill>
                  <a:uFillTx/>
                  <a:latin typeface="Microsoft YaHei Bold" panose="020B0503020204020204" charset="-122"/>
                  <a:ea typeface="Microsoft YaHei Bold" panose="020B0503020204020204" charset="-122"/>
                </a:rPr>
                <a:t>症状及体征</a:t>
              </a:r>
              <a:endParaRPr lang="zh-CN" altLang="en-US" b="1">
                <a:solidFill>
                  <a:srgbClr val="FFBA55"/>
                </a:solidFill>
                <a:uFillTx/>
                <a:latin typeface="Microsoft YaHei Bold" panose="020B0503020204020204" charset="-122"/>
                <a:ea typeface="Microsoft YaHei Bold" panose="020B0503020204020204" charset="-122"/>
              </a:endParaRPr>
            </a:p>
          </p:txBody>
        </p:sp>
        <p:sp>
          <p:nvSpPr>
            <p:cNvPr id="5" name="文本框 4"/>
            <p:cNvSpPr txBox="1"/>
            <p:nvPr/>
          </p:nvSpPr>
          <p:spPr>
            <a:xfrm>
              <a:off x="5837" y="5244"/>
              <a:ext cx="3969" cy="5233"/>
            </a:xfrm>
            <a:prstGeom prst="rect">
              <a:avLst/>
            </a:prstGeom>
            <a:noFill/>
          </p:spPr>
          <p:txBody>
            <a:bodyPr wrap="square" rtlCol="0" anchor="t">
              <a:noAutofit/>
            </a:bodyPr>
            <a:p>
              <a:pPr algn="just">
                <a:lnSpc>
                  <a:spcPct val="115000"/>
                </a:lnSpc>
                <a:spcBef>
                  <a:spcPts val="0"/>
                </a:spcBef>
                <a:spcAft>
                  <a:spcPts val="0"/>
                </a:spcAft>
              </a:pPr>
              <a:r>
                <a:rPr lang="zh-CN" altLang="en-US">
                  <a:latin typeface="Microsoft YaHei Regular" panose="020B0503020204020204" charset="-122"/>
                  <a:ea typeface="Microsoft YaHei Regular" panose="020B0503020204020204" charset="-122"/>
                  <a:cs typeface="Microsoft YaHei Regular" panose="020B0503020204020204" charset="-122"/>
                </a:rPr>
                <a:t>体检应注意血压、腹围、体重等。确定水肿的范围与程度，指压后皮肤是否具有凹陷性。还应注意有无感染的征象，如呼吸道、皮肤等。</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grpSp>
      <p:grpSp>
        <p:nvGrpSpPr>
          <p:cNvPr id="11" name="组合 10"/>
          <p:cNvGrpSpPr/>
          <p:nvPr/>
        </p:nvGrpSpPr>
        <p:grpSpPr>
          <a:xfrm>
            <a:off x="6148070" y="1102995"/>
            <a:ext cx="2519680" cy="5549265"/>
            <a:chOff x="10528" y="1737"/>
            <a:chExt cx="3968" cy="8739"/>
          </a:xfrm>
        </p:grpSpPr>
        <p:sp>
          <p:nvSpPr>
            <p:cNvPr id="55" name="同心圆 54"/>
            <p:cNvSpPr/>
            <p:nvPr>
              <p:custDataLst>
                <p:tags r:id="rId20"/>
              </p:custDataLst>
            </p:nvPr>
          </p:nvSpPr>
          <p:spPr>
            <a:xfrm>
              <a:off x="11605" y="2110"/>
              <a:ext cx="1816" cy="1801"/>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6" name="空心弧 55"/>
            <p:cNvSpPr/>
            <p:nvPr>
              <p:custDataLst>
                <p:tags r:id="rId21"/>
              </p:custDataLst>
            </p:nvPr>
          </p:nvSpPr>
          <p:spPr>
            <a:xfrm>
              <a:off x="11603" y="2118"/>
              <a:ext cx="1819" cy="1784"/>
            </a:xfrm>
            <a:prstGeom prst="blockArc">
              <a:avLst>
                <a:gd name="adj1" fmla="val 10742613"/>
                <a:gd name="adj2" fmla="val 7776146"/>
                <a:gd name="adj3" fmla="val 4038"/>
              </a:avLst>
            </a:prstGeom>
            <a:solidFill>
              <a:srgbClr val="F18870"/>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57" name="椭圆 56"/>
            <p:cNvSpPr/>
            <p:nvPr>
              <p:custDataLst>
                <p:tags r:id="rId22"/>
              </p:custDataLst>
            </p:nvPr>
          </p:nvSpPr>
          <p:spPr>
            <a:xfrm>
              <a:off x="12115" y="1737"/>
              <a:ext cx="795" cy="795"/>
            </a:xfrm>
            <a:prstGeom prst="ellipse">
              <a:avLst/>
            </a:prstGeom>
            <a:solidFill>
              <a:srgbClr val="F18870"/>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8" name="图片 67" descr="343435383037343b343533303738313bb1e3c0fbccf9"/>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12286" y="1908"/>
              <a:ext cx="454" cy="454"/>
            </a:xfrm>
            <a:prstGeom prst="rect">
              <a:avLst/>
            </a:prstGeom>
            <a:effectLst/>
          </p:spPr>
        </p:pic>
        <p:sp>
          <p:nvSpPr>
            <p:cNvPr id="74" name="文本框 73"/>
            <p:cNvSpPr txBox="1"/>
            <p:nvPr>
              <p:custDataLst>
                <p:tags r:id="rId26"/>
              </p:custDataLst>
            </p:nvPr>
          </p:nvSpPr>
          <p:spPr>
            <a:xfrm>
              <a:off x="12113" y="2757"/>
              <a:ext cx="800" cy="508"/>
            </a:xfrm>
            <a:prstGeom prst="rect">
              <a:avLst/>
            </a:prstGeom>
            <a:noFill/>
          </p:spPr>
          <p:txBody>
            <a:bodyPr wrap="square" bIns="0" rtlCol="0">
              <a:normAutofit fontScale="90000"/>
            </a:bodyPr>
            <a:p>
              <a:r>
                <a:rPr lang="en-US" altLang="zh-CN" sz="2000" spc="300">
                  <a:solidFill>
                    <a:srgbClr val="F18870"/>
                  </a:solidFill>
                  <a:uFillTx/>
                  <a:latin typeface="思源黑体 CN Bold" panose="020B0800000000000000" charset="-122"/>
                  <a:ea typeface="思源黑体 CN Bold" panose="020B0800000000000000" charset="-122"/>
                </a:rPr>
                <a:t>03</a:t>
              </a:r>
              <a:endParaRPr lang="en-US" altLang="zh-CN" sz="2000" spc="300">
                <a:solidFill>
                  <a:srgbClr val="F18870"/>
                </a:solidFill>
                <a:uFillTx/>
                <a:latin typeface="思源黑体 CN Bold" panose="020B0800000000000000" charset="-122"/>
                <a:ea typeface="思源黑体 CN Bold" panose="020B0800000000000000" charset="-122"/>
              </a:endParaRPr>
            </a:p>
          </p:txBody>
        </p:sp>
        <p:sp>
          <p:nvSpPr>
            <p:cNvPr id="80" name="等腰三角形 79"/>
            <p:cNvSpPr/>
            <p:nvPr>
              <p:custDataLst>
                <p:tags r:id="rId27"/>
              </p:custDataLst>
            </p:nvPr>
          </p:nvSpPr>
          <p:spPr>
            <a:xfrm flipV="1">
              <a:off x="12370" y="3954"/>
              <a:ext cx="285" cy="285"/>
            </a:xfrm>
            <a:prstGeom prst="triangle">
              <a:avLst/>
            </a:prstGeom>
            <a:solidFill>
              <a:srgbClr val="F18870"/>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8" name="文本框 97"/>
            <p:cNvSpPr txBox="1"/>
            <p:nvPr>
              <p:custDataLst>
                <p:tags r:id="rId28"/>
              </p:custDataLst>
            </p:nvPr>
          </p:nvSpPr>
          <p:spPr>
            <a:xfrm>
              <a:off x="10528" y="4403"/>
              <a:ext cx="3969" cy="567"/>
            </a:xfrm>
            <a:prstGeom prst="rect">
              <a:avLst/>
            </a:prstGeom>
            <a:noFill/>
          </p:spPr>
          <p:txBody>
            <a:bodyPr wrap="square" bIns="0" rtlCol="0">
              <a:noAutofit/>
            </a:bodyPr>
            <a:p>
              <a:pPr algn="ctr">
                <a:lnSpc>
                  <a:spcPct val="110000"/>
                </a:lnSpc>
                <a:spcBef>
                  <a:spcPts val="0"/>
                </a:spcBef>
                <a:spcAft>
                  <a:spcPts val="0"/>
                </a:spcAft>
              </a:pPr>
              <a:r>
                <a:rPr lang="zh-CN" altLang="en-US" b="1">
                  <a:solidFill>
                    <a:srgbClr val="F18870"/>
                  </a:solidFill>
                  <a:uFillTx/>
                  <a:latin typeface="Microsoft YaHei Bold" panose="020B0503020204020204" charset="-122"/>
                  <a:ea typeface="Microsoft YaHei Bold" panose="020B0503020204020204" charset="-122"/>
                </a:rPr>
                <a:t>社会—心理因素</a:t>
              </a:r>
              <a:endParaRPr lang="zh-CN" altLang="en-US" b="1">
                <a:solidFill>
                  <a:srgbClr val="F18870"/>
                </a:solidFill>
                <a:uFillTx/>
                <a:latin typeface="Microsoft YaHei Bold" panose="020B0503020204020204" charset="-122"/>
                <a:ea typeface="Microsoft YaHei Bold" panose="020B0503020204020204" charset="-122"/>
              </a:endParaRPr>
            </a:p>
          </p:txBody>
        </p:sp>
        <p:sp>
          <p:nvSpPr>
            <p:cNvPr id="6" name="文本框 5"/>
            <p:cNvSpPr txBox="1"/>
            <p:nvPr/>
          </p:nvSpPr>
          <p:spPr>
            <a:xfrm>
              <a:off x="10528" y="5244"/>
              <a:ext cx="3969" cy="5233"/>
            </a:xfrm>
            <a:prstGeom prst="rect">
              <a:avLst/>
            </a:prstGeom>
            <a:noFill/>
          </p:spPr>
          <p:txBody>
            <a:bodyPr wrap="square" rtlCol="0" anchor="t">
              <a:noAutofit/>
            </a:bodyPr>
            <a:p>
              <a:pPr algn="just">
                <a:lnSpc>
                  <a:spcPct val="115000"/>
                </a:lnSpc>
                <a:spcBef>
                  <a:spcPts val="0"/>
                </a:spcBef>
                <a:spcAft>
                  <a:spcPts val="0"/>
                </a:spcAft>
              </a:pPr>
              <a:r>
                <a:rPr lang="zh-CN" altLang="en-US">
                  <a:latin typeface="Microsoft YaHei Regular" panose="020B0503020204020204" charset="-122"/>
                  <a:ea typeface="Microsoft YaHei Regular" panose="020B0503020204020204" charset="-122"/>
                  <a:cs typeface="Microsoft YaHei Regular" panose="020B0503020204020204" charset="-122"/>
                </a:rPr>
                <a:t>由于本病病程长、易复发，对首次发病的患儿及家长应了解其对本病的认识程度。注意评估复发的患儿对治疗是否有信心，家长对由于长期应用皮质激素造成形象改变有无焦虑情绪及对治疗的顺从性如何。</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grpSp>
      <p:grpSp>
        <p:nvGrpSpPr>
          <p:cNvPr id="8" name="组合 7"/>
          <p:cNvGrpSpPr/>
          <p:nvPr/>
        </p:nvGrpSpPr>
        <p:grpSpPr>
          <a:xfrm>
            <a:off x="8931275" y="1102995"/>
            <a:ext cx="2519680" cy="5549265"/>
            <a:chOff x="15346" y="1737"/>
            <a:chExt cx="3968" cy="8739"/>
          </a:xfrm>
        </p:grpSpPr>
        <p:sp>
          <p:nvSpPr>
            <p:cNvPr id="60" name="同心圆 59"/>
            <p:cNvSpPr/>
            <p:nvPr>
              <p:custDataLst>
                <p:tags r:id="rId29"/>
              </p:custDataLst>
            </p:nvPr>
          </p:nvSpPr>
          <p:spPr>
            <a:xfrm>
              <a:off x="16422" y="2110"/>
              <a:ext cx="1816" cy="1801"/>
            </a:xfrm>
            <a:prstGeom prst="donut">
              <a:avLst>
                <a:gd name="adj" fmla="val 4151"/>
              </a:avLst>
            </a:prstGeom>
            <a:solidFill>
              <a:srgbClr val="000000">
                <a:alpha val="11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61" name="空心弧 60"/>
            <p:cNvSpPr/>
            <p:nvPr>
              <p:custDataLst>
                <p:tags r:id="rId30"/>
              </p:custDataLst>
            </p:nvPr>
          </p:nvSpPr>
          <p:spPr>
            <a:xfrm>
              <a:off x="16421" y="2118"/>
              <a:ext cx="1819" cy="1784"/>
            </a:xfrm>
            <a:prstGeom prst="blockArc">
              <a:avLst>
                <a:gd name="adj1" fmla="val 13339247"/>
                <a:gd name="adj2" fmla="val 10649446"/>
                <a:gd name="adj3" fmla="val 4777"/>
              </a:avLst>
            </a:prstGeom>
            <a:solidFill>
              <a:srgbClr val="EC5F7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62" name="椭圆 61"/>
            <p:cNvSpPr/>
            <p:nvPr>
              <p:custDataLst>
                <p:tags r:id="rId31"/>
              </p:custDataLst>
            </p:nvPr>
          </p:nvSpPr>
          <p:spPr>
            <a:xfrm>
              <a:off x="16933" y="1737"/>
              <a:ext cx="795" cy="795"/>
            </a:xfrm>
            <a:prstGeom prst="ellipse">
              <a:avLst/>
            </a:prstGeom>
            <a:solidFill>
              <a:srgbClr val="EC5F7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9" name="图片 68" descr="343435383037343b343532333835303bb9f1d7d3"/>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17103" y="1908"/>
              <a:ext cx="454" cy="454"/>
            </a:xfrm>
            <a:prstGeom prst="rect">
              <a:avLst/>
            </a:prstGeom>
            <a:effectLst/>
          </p:spPr>
        </p:pic>
        <p:sp>
          <p:nvSpPr>
            <p:cNvPr id="75" name="文本框 74"/>
            <p:cNvSpPr txBox="1"/>
            <p:nvPr>
              <p:custDataLst>
                <p:tags r:id="rId35"/>
              </p:custDataLst>
            </p:nvPr>
          </p:nvSpPr>
          <p:spPr>
            <a:xfrm>
              <a:off x="16930" y="2757"/>
              <a:ext cx="800" cy="508"/>
            </a:xfrm>
            <a:prstGeom prst="rect">
              <a:avLst/>
            </a:prstGeom>
            <a:noFill/>
          </p:spPr>
          <p:txBody>
            <a:bodyPr wrap="square" bIns="0" rtlCol="0">
              <a:normAutofit fontScale="90000"/>
            </a:bodyPr>
            <a:p>
              <a:r>
                <a:rPr lang="en-US" altLang="zh-CN" sz="2000" spc="300">
                  <a:solidFill>
                    <a:srgbClr val="EC5F74"/>
                  </a:solidFill>
                  <a:uFillTx/>
                  <a:latin typeface="思源黑体 CN Bold" panose="020B0800000000000000" charset="-122"/>
                  <a:ea typeface="思源黑体 CN Bold" panose="020B0800000000000000" charset="-122"/>
                </a:rPr>
                <a:t>04</a:t>
              </a:r>
              <a:endParaRPr lang="en-US" altLang="zh-CN" sz="2000" spc="300">
                <a:solidFill>
                  <a:srgbClr val="EC5F74"/>
                </a:solidFill>
                <a:uFillTx/>
                <a:latin typeface="思源黑体 CN Bold" panose="020B0800000000000000" charset="-122"/>
                <a:ea typeface="思源黑体 CN Bold" panose="020B0800000000000000" charset="-122"/>
              </a:endParaRPr>
            </a:p>
          </p:txBody>
        </p:sp>
        <p:sp>
          <p:nvSpPr>
            <p:cNvPr id="81" name="等腰三角形 80"/>
            <p:cNvSpPr/>
            <p:nvPr>
              <p:custDataLst>
                <p:tags r:id="rId36"/>
              </p:custDataLst>
            </p:nvPr>
          </p:nvSpPr>
          <p:spPr>
            <a:xfrm flipV="1">
              <a:off x="17188" y="3954"/>
              <a:ext cx="285" cy="285"/>
            </a:xfrm>
            <a:prstGeom prst="triangle">
              <a:avLst/>
            </a:prstGeom>
            <a:solidFill>
              <a:srgbClr val="EC5F7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1" name="文本框 100"/>
            <p:cNvSpPr txBox="1"/>
            <p:nvPr>
              <p:custDataLst>
                <p:tags r:id="rId37"/>
              </p:custDataLst>
            </p:nvPr>
          </p:nvSpPr>
          <p:spPr>
            <a:xfrm>
              <a:off x="15346" y="4403"/>
              <a:ext cx="3969" cy="567"/>
            </a:xfrm>
            <a:prstGeom prst="rect">
              <a:avLst/>
            </a:prstGeom>
            <a:noFill/>
          </p:spPr>
          <p:txBody>
            <a:bodyPr wrap="square" bIns="0" rtlCol="0">
              <a:noAutofit/>
            </a:bodyPr>
            <a:p>
              <a:pPr algn="ctr">
                <a:lnSpc>
                  <a:spcPct val="110000"/>
                </a:lnSpc>
                <a:spcBef>
                  <a:spcPts val="0"/>
                </a:spcBef>
                <a:spcAft>
                  <a:spcPts val="0"/>
                </a:spcAft>
              </a:pPr>
              <a:r>
                <a:rPr lang="zh-CN" altLang="en-US" b="1">
                  <a:solidFill>
                    <a:srgbClr val="EC5F74"/>
                  </a:solidFill>
                  <a:uFillTx/>
                  <a:latin typeface="Microsoft YaHei Bold" panose="020B0503020204020204" charset="-122"/>
                  <a:ea typeface="Microsoft YaHei Bold" panose="020B0503020204020204" charset="-122"/>
                </a:rPr>
                <a:t>实验室检查结果</a:t>
              </a:r>
              <a:endParaRPr lang="zh-CN" altLang="en-US" b="1">
                <a:solidFill>
                  <a:srgbClr val="EC5F74"/>
                </a:solidFill>
                <a:uFillTx/>
                <a:latin typeface="Microsoft YaHei Bold" panose="020B0503020204020204" charset="-122"/>
                <a:ea typeface="Microsoft YaHei Bold" panose="020B0503020204020204" charset="-122"/>
              </a:endParaRPr>
            </a:p>
          </p:txBody>
        </p:sp>
        <p:sp>
          <p:nvSpPr>
            <p:cNvPr id="7" name="文本框 6"/>
            <p:cNvSpPr txBox="1"/>
            <p:nvPr/>
          </p:nvSpPr>
          <p:spPr>
            <a:xfrm>
              <a:off x="15346" y="5244"/>
              <a:ext cx="3969" cy="5233"/>
            </a:xfrm>
            <a:prstGeom prst="rect">
              <a:avLst/>
            </a:prstGeom>
            <a:noFill/>
          </p:spPr>
          <p:txBody>
            <a:bodyPr wrap="square" rtlCol="0" anchor="t">
              <a:noAutofit/>
            </a:bodyPr>
            <a:p>
              <a:pPr algn="just">
                <a:lnSpc>
                  <a:spcPct val="115000"/>
                </a:lnSpc>
                <a:spcBef>
                  <a:spcPts val="0"/>
                </a:spcBef>
                <a:spcAft>
                  <a:spcPts val="0"/>
                </a:spcAft>
              </a:pPr>
              <a:r>
                <a:rPr lang="zh-CN" altLang="en-US">
                  <a:latin typeface="Microsoft YaHei Regular" panose="020B0503020204020204" charset="-122"/>
                  <a:ea typeface="Microsoft YaHei Regular" panose="020B0503020204020204" charset="-122"/>
                  <a:cs typeface="Microsoft YaHei Regular" panose="020B0503020204020204" charset="-122"/>
                </a:rPr>
                <a:t>及时采集标本进行尿常规检查，尿蛋白定性多为“+++”以上，尿沉渣镜检有无红细胞。患儿 24 小时尿蛋白定量是否大于 0.1 g / kg，以了解蛋白尿的程度。分析血清蛋白、胆固醇结果。了解血液高凝指标有无异常，了解肾活检组织病理类型。</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flipH="1">
            <a:off x="4655820" y="2078990"/>
            <a:ext cx="2879725" cy="2879725"/>
          </a:xfrm>
          <a:prstGeom prst="ellipse">
            <a:avLst/>
          </a:prstGeom>
          <a:solidFill>
            <a:srgbClr val="FEFF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7" name="椭圆 6"/>
          <p:cNvSpPr/>
          <p:nvPr>
            <p:custDataLst>
              <p:tags r:id="rId2"/>
            </p:custDataLst>
          </p:nvPr>
        </p:nvSpPr>
        <p:spPr>
          <a:xfrm>
            <a:off x="4884420" y="4366895"/>
            <a:ext cx="647700" cy="647700"/>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8" name="椭圆 7"/>
          <p:cNvSpPr/>
          <p:nvPr>
            <p:custDataLst>
              <p:tags r:id="rId3"/>
            </p:custDataLst>
          </p:nvPr>
        </p:nvSpPr>
        <p:spPr>
          <a:xfrm>
            <a:off x="4300220" y="3059430"/>
            <a:ext cx="647700" cy="647700"/>
          </a:xfrm>
          <a:prstGeom prst="ellipse">
            <a:avLst/>
          </a:prstGeom>
          <a:solidFill>
            <a:srgbClr val="FE909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 name="椭圆 8"/>
          <p:cNvSpPr/>
          <p:nvPr>
            <p:custDataLst>
              <p:tags r:id="rId4"/>
            </p:custDataLst>
          </p:nvPr>
        </p:nvSpPr>
        <p:spPr>
          <a:xfrm>
            <a:off x="6654165" y="4366895"/>
            <a:ext cx="647700" cy="647700"/>
          </a:xfrm>
          <a:prstGeom prst="ellipse">
            <a:avLst/>
          </a:prstGeom>
          <a:solidFill>
            <a:srgbClr val="FF5F81"/>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 name="椭圆 9"/>
          <p:cNvSpPr/>
          <p:nvPr>
            <p:custDataLst>
              <p:tags r:id="rId5"/>
            </p:custDataLst>
          </p:nvPr>
        </p:nvSpPr>
        <p:spPr>
          <a:xfrm>
            <a:off x="5003165" y="1883410"/>
            <a:ext cx="647700" cy="647700"/>
          </a:xfrm>
          <a:prstGeom prst="ellipse">
            <a:avLst/>
          </a:prstGeom>
          <a:solidFill>
            <a:srgbClr val="D18CE5"/>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椭圆 10"/>
          <p:cNvSpPr/>
          <p:nvPr>
            <p:custDataLst>
              <p:tags r:id="rId6"/>
            </p:custDataLst>
          </p:nvPr>
        </p:nvSpPr>
        <p:spPr>
          <a:xfrm>
            <a:off x="6654165" y="1883410"/>
            <a:ext cx="647700" cy="647700"/>
          </a:xfrm>
          <a:prstGeom prst="ellipse">
            <a:avLst/>
          </a:prstGeom>
          <a:solidFill>
            <a:srgbClr val="FFC606"/>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3" name="文本框 12"/>
          <p:cNvSpPr txBox="1"/>
          <p:nvPr>
            <p:custDataLst>
              <p:tags r:id="rId7"/>
            </p:custDataLst>
          </p:nvPr>
        </p:nvSpPr>
        <p:spPr>
          <a:xfrm>
            <a:off x="536575" y="2008505"/>
            <a:ext cx="4119245" cy="629920"/>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与低蛋白血症、水钠潴留等有关。</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14" name="文本框 13"/>
          <p:cNvSpPr txBox="1"/>
          <p:nvPr>
            <p:custDataLst>
              <p:tags r:id="rId8"/>
            </p:custDataLst>
          </p:nvPr>
        </p:nvSpPr>
        <p:spPr>
          <a:xfrm>
            <a:off x="1380490" y="3196590"/>
            <a:ext cx="2865120" cy="380365"/>
          </a:xfrm>
          <a:prstGeom prst="rect">
            <a:avLst/>
          </a:prstGeom>
          <a:noFill/>
        </p:spPr>
        <p:txBody>
          <a:bodyPr wrap="square" bIns="0" rtlCol="0">
            <a:scene3d>
              <a:camera prst="orthographicFront"/>
              <a:lightRig rig="threePt" dir="t"/>
            </a:scene3d>
          </a:bodyPr>
          <a:p>
            <a:pPr algn="r"/>
            <a:r>
              <a:rPr lang="zh-CN" altLang="en-US" sz="2000" b="1" spc="100">
                <a:solidFill>
                  <a:srgbClr val="FE909F">
                    <a:lumMod val="75000"/>
                  </a:srgbClr>
                </a:solidFill>
                <a:effectLst/>
                <a:uFillTx/>
                <a:latin typeface="Microsoft YaHei Bold" panose="020B0503020204020204" charset="-122"/>
                <a:ea typeface="Microsoft YaHei Bold" panose="020B0503020204020204" charset="-122"/>
                <a:cs typeface="Microsoft YaHei Bold" panose="020B0503020204020204" charset="-122"/>
              </a:rPr>
              <a:t>5. 自我形象紊乱</a:t>
            </a:r>
            <a:endParaRPr lang="zh-CN" altLang="en-US" sz="2000" b="1" spc="100">
              <a:solidFill>
                <a:srgbClr val="FE909F">
                  <a:lumMod val="75000"/>
                </a:srgbClr>
              </a:solidFill>
              <a:effectLst/>
              <a:uFillTx/>
              <a:latin typeface="Microsoft YaHei Bold" panose="020B0503020204020204" charset="-122"/>
              <a:ea typeface="Microsoft YaHei Bold" panose="020B0503020204020204" charset="-122"/>
              <a:cs typeface="Microsoft YaHei Bold" panose="020B0503020204020204" charset="-122"/>
            </a:endParaRPr>
          </a:p>
        </p:txBody>
      </p:sp>
      <p:sp>
        <p:nvSpPr>
          <p:cNvPr id="15" name="文本框 14"/>
          <p:cNvSpPr txBox="1"/>
          <p:nvPr>
            <p:custDataLst>
              <p:tags r:id="rId9"/>
            </p:custDataLst>
          </p:nvPr>
        </p:nvSpPr>
        <p:spPr>
          <a:xfrm>
            <a:off x="964565" y="3677920"/>
            <a:ext cx="3281045" cy="869950"/>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sym typeface="+mn-ea"/>
              </a:rPr>
              <a:t>与长期应用皮质激素有关。</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sym typeface="+mn-ea"/>
            </a:endParaRPr>
          </a:p>
        </p:txBody>
      </p:sp>
      <p:sp>
        <p:nvSpPr>
          <p:cNvPr id="16" name="文本框 15"/>
          <p:cNvSpPr txBox="1"/>
          <p:nvPr>
            <p:custDataLst>
              <p:tags r:id="rId10"/>
            </p:custDataLst>
          </p:nvPr>
        </p:nvSpPr>
        <p:spPr>
          <a:xfrm>
            <a:off x="2900045" y="5078730"/>
            <a:ext cx="2642235" cy="380365"/>
          </a:xfrm>
          <a:prstGeom prst="rect">
            <a:avLst/>
          </a:prstGeom>
          <a:noFill/>
        </p:spPr>
        <p:txBody>
          <a:bodyPr wrap="square" bIns="0" rtlCol="0">
            <a:scene3d>
              <a:camera prst="orthographicFront"/>
              <a:lightRig rig="threePt" dir="t"/>
            </a:scene3d>
          </a:bodyPr>
          <a:p>
            <a:pPr algn="r"/>
            <a:r>
              <a:rPr lang="zh-CN" altLang="en-US" sz="2000" b="1" spc="100">
                <a:solidFill>
                  <a:srgbClr val="51DBFF">
                    <a:lumMod val="75000"/>
                  </a:srgbClr>
                </a:solidFill>
                <a:effectLst/>
                <a:uFillTx/>
                <a:latin typeface="Microsoft YaHei Bold" panose="020B0503020204020204" charset="-122"/>
                <a:ea typeface="Microsoft YaHei Bold" panose="020B0503020204020204" charset="-122"/>
              </a:rPr>
              <a:t>4. 潜在并发症</a:t>
            </a:r>
            <a:endParaRPr lang="zh-CN" altLang="en-US" sz="2000" b="1" spc="100">
              <a:solidFill>
                <a:srgbClr val="51DBFF">
                  <a:lumMod val="75000"/>
                </a:srgbClr>
              </a:solidFill>
              <a:effectLst/>
              <a:uFillTx/>
              <a:latin typeface="Microsoft YaHei Bold" panose="020B0503020204020204" charset="-122"/>
              <a:ea typeface="Microsoft YaHei Bold" panose="020B0503020204020204" charset="-122"/>
            </a:endParaRPr>
          </a:p>
        </p:txBody>
      </p:sp>
      <p:sp>
        <p:nvSpPr>
          <p:cNvPr id="17" name="文本框 16"/>
          <p:cNvSpPr txBox="1"/>
          <p:nvPr>
            <p:custDataLst>
              <p:tags r:id="rId11"/>
            </p:custDataLst>
          </p:nvPr>
        </p:nvSpPr>
        <p:spPr>
          <a:xfrm>
            <a:off x="1765300" y="5560060"/>
            <a:ext cx="3776980" cy="629285"/>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药物的副作用、电解质紊乱等。</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18" name="文本框 17"/>
          <p:cNvSpPr txBox="1"/>
          <p:nvPr>
            <p:custDataLst>
              <p:tags r:id="rId12"/>
            </p:custDataLst>
          </p:nvPr>
        </p:nvSpPr>
        <p:spPr>
          <a:xfrm>
            <a:off x="7592695" y="1550035"/>
            <a:ext cx="4064000" cy="380365"/>
          </a:xfrm>
          <a:prstGeom prst="rect">
            <a:avLst/>
          </a:prstGeom>
          <a:noFill/>
        </p:spPr>
        <p:txBody>
          <a:bodyPr wrap="square" bIns="0" rtlCol="0">
            <a:scene3d>
              <a:camera prst="orthographicFront"/>
              <a:lightRig rig="threePt" dir="t"/>
            </a:scene3d>
          </a:bodyPr>
          <a:p>
            <a:pPr algn="l"/>
            <a:r>
              <a:rPr lang="zh-CN" altLang="en-US" sz="2000" b="1" spc="100">
                <a:solidFill>
                  <a:srgbClr val="FFC606"/>
                </a:solidFill>
                <a:effectLst/>
                <a:uFillTx/>
                <a:latin typeface="Microsoft YaHei Bold" panose="020B0503020204020204" charset="-122"/>
                <a:ea typeface="Microsoft YaHei Bold" panose="020B0503020204020204" charset="-122"/>
              </a:rPr>
              <a:t>2. 营养失调，低于机体需要量</a:t>
            </a:r>
            <a:endParaRPr lang="zh-CN" altLang="en-US" sz="2000" b="1" spc="100">
              <a:solidFill>
                <a:srgbClr val="FFC606"/>
              </a:solidFill>
              <a:effectLst/>
              <a:uFillTx/>
              <a:latin typeface="Microsoft YaHei Bold" panose="020B0503020204020204" charset="-122"/>
              <a:ea typeface="Microsoft YaHei Bold" panose="020B0503020204020204" charset="-122"/>
            </a:endParaRPr>
          </a:p>
        </p:txBody>
      </p:sp>
      <p:sp>
        <p:nvSpPr>
          <p:cNvPr id="19" name="文本框 18"/>
          <p:cNvSpPr txBox="1"/>
          <p:nvPr>
            <p:custDataLst>
              <p:tags r:id="rId13"/>
            </p:custDataLst>
          </p:nvPr>
        </p:nvSpPr>
        <p:spPr>
          <a:xfrm>
            <a:off x="7714615" y="2031365"/>
            <a:ext cx="3721100" cy="1028065"/>
          </a:xfrm>
          <a:prstGeom prst="rect">
            <a:avLst/>
          </a:prstGeom>
          <a:noFill/>
        </p:spPr>
        <p:txBody>
          <a:bodyPr wrap="square" rtlCol="0">
            <a:noAutofit/>
            <a:scene3d>
              <a:camera prst="orthographicFront"/>
              <a:lightRig rig="threePt" dir="t"/>
            </a:scene3d>
          </a:bodyPr>
          <a:p>
            <a:pPr algn="just" fontAlgn="auto">
              <a:lnSpc>
                <a:spcPct val="130000"/>
              </a:lnSpc>
              <a:spcAft>
                <a:spcPts val="1000"/>
              </a:spcAft>
            </a:pPr>
            <a:r>
              <a:rPr lang="zh-CN" altLang="en-US">
                <a:solidFill>
                  <a:schemeClr val="tx1">
                    <a:lumMod val="75000"/>
                    <a:lumOff val="25000"/>
                  </a:schemeClr>
                </a:solidFill>
                <a:effectLst/>
                <a:uFillTx/>
                <a:latin typeface="Microsoft YaHei" panose="020B0503020204020204" charset="-122"/>
                <a:ea typeface="Microsoft YaHei Regular" panose="020B0503020204020204" charset="-122"/>
              </a:rPr>
              <a:t>与大量蛋白尿、摄入量减少及肠道吸收障碍有关。</a:t>
            </a:r>
            <a:endParaRPr lang="zh-CN" altLang="en-US">
              <a:solidFill>
                <a:schemeClr val="tx1">
                  <a:lumMod val="75000"/>
                  <a:lumOff val="25000"/>
                </a:schemeClr>
              </a:solidFill>
              <a:effectLst/>
              <a:uFillTx/>
              <a:latin typeface="Microsoft YaHei" panose="020B0503020204020204" charset="-122"/>
              <a:ea typeface="Microsoft YaHei Regular" panose="020B0503020204020204" charset="-122"/>
            </a:endParaRPr>
          </a:p>
        </p:txBody>
      </p:sp>
      <p:sp>
        <p:nvSpPr>
          <p:cNvPr id="20" name="文本框 19"/>
          <p:cNvSpPr txBox="1"/>
          <p:nvPr>
            <p:custDataLst>
              <p:tags r:id="rId14"/>
            </p:custDataLst>
          </p:nvPr>
        </p:nvSpPr>
        <p:spPr>
          <a:xfrm>
            <a:off x="7367270" y="4699000"/>
            <a:ext cx="2642235" cy="380365"/>
          </a:xfrm>
          <a:prstGeom prst="rect">
            <a:avLst/>
          </a:prstGeom>
          <a:noFill/>
        </p:spPr>
        <p:txBody>
          <a:bodyPr wrap="square" bIns="0" rtlCol="0">
            <a:scene3d>
              <a:camera prst="orthographicFront"/>
              <a:lightRig rig="threePt" dir="t"/>
            </a:scene3d>
          </a:bodyPr>
          <a:p>
            <a:pPr algn="l"/>
            <a:r>
              <a:rPr lang="zh-CN" altLang="en-US" sz="2000" b="1" spc="100">
                <a:solidFill>
                  <a:srgbClr val="FF5F81"/>
                </a:solidFill>
                <a:effectLst/>
                <a:uFillTx/>
                <a:latin typeface="Microsoft YaHei Bold" panose="020B0503020204020204" charset="-122"/>
                <a:ea typeface="Microsoft YaHei Bold" panose="020B0503020204020204" charset="-122"/>
              </a:rPr>
              <a:t>3. 有感染的危险</a:t>
            </a:r>
            <a:endParaRPr lang="zh-CN" altLang="en-US" sz="2000" b="1" spc="100">
              <a:solidFill>
                <a:srgbClr val="FF5F81"/>
              </a:solidFill>
              <a:effectLst/>
              <a:uFillTx/>
              <a:latin typeface="Microsoft YaHei Bold" panose="020B0503020204020204" charset="-122"/>
              <a:ea typeface="Microsoft YaHei Bold" panose="020B0503020204020204" charset="-122"/>
            </a:endParaRPr>
          </a:p>
        </p:txBody>
      </p:sp>
      <p:sp>
        <p:nvSpPr>
          <p:cNvPr id="21" name="文本框 20"/>
          <p:cNvSpPr txBox="1"/>
          <p:nvPr>
            <p:custDataLst>
              <p:tags r:id="rId15"/>
            </p:custDataLst>
          </p:nvPr>
        </p:nvSpPr>
        <p:spPr>
          <a:xfrm>
            <a:off x="7301230" y="5244465"/>
            <a:ext cx="4135120" cy="65214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与抵抗力下降、激素等的应用有关。</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pic>
        <p:nvPicPr>
          <p:cNvPr id="27" name="图片 26" descr="333438343933313b333437363734333bcfc2d4d8"/>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flipH="1">
            <a:off x="5064125" y="4546600"/>
            <a:ext cx="288290" cy="288290"/>
          </a:xfrm>
          <a:prstGeom prst="rect">
            <a:avLst/>
          </a:prstGeom>
        </p:spPr>
      </p:pic>
      <p:pic>
        <p:nvPicPr>
          <p:cNvPr id="28" name="图片 27" descr="333438343933313b333437363734343bc1c1b5e3"/>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5237480" y="2570480"/>
            <a:ext cx="1716405" cy="1716405"/>
          </a:xfrm>
          <a:prstGeom prst="rect">
            <a:avLst/>
          </a:prstGeom>
        </p:spPr>
      </p:pic>
      <p:pic>
        <p:nvPicPr>
          <p:cNvPr id="29" name="图片 28" descr="333438343933313b333437363735303bb6d4bbb0"/>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flipH="1">
            <a:off x="5182870" y="2063115"/>
            <a:ext cx="288290" cy="288290"/>
          </a:xfrm>
          <a:prstGeom prst="rect">
            <a:avLst/>
          </a:prstGeom>
        </p:spPr>
      </p:pic>
      <p:pic>
        <p:nvPicPr>
          <p:cNvPr id="30" name="图片 29" descr="333438343933313b333437363735333bcec4bcfebcd0"/>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flipH="1">
            <a:off x="6833870" y="4546600"/>
            <a:ext cx="288290" cy="288290"/>
          </a:xfrm>
          <a:prstGeom prst="rect">
            <a:avLst/>
          </a:prstGeom>
        </p:spPr>
      </p:pic>
      <p:pic>
        <p:nvPicPr>
          <p:cNvPr id="31" name="图片 30" descr="333438343933313b333437363735343bcec4b5b5"/>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flipH="1">
            <a:off x="4479925" y="3239135"/>
            <a:ext cx="288290" cy="288290"/>
          </a:xfrm>
          <a:prstGeom prst="rect">
            <a:avLst/>
          </a:prstGeom>
        </p:spPr>
      </p:pic>
      <p:pic>
        <p:nvPicPr>
          <p:cNvPr id="32" name="图片 31" descr="333438343933313b333437363735363bc8d5c0fa"/>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flipH="1">
            <a:off x="6833870" y="2063115"/>
            <a:ext cx="288290" cy="288290"/>
          </a:xfrm>
          <a:prstGeom prst="rect">
            <a:avLst/>
          </a:prstGeom>
        </p:spPr>
      </p:pic>
      <p:grpSp>
        <p:nvGrpSpPr>
          <p:cNvPr id="2" name="组合 1"/>
          <p:cNvGrpSpPr/>
          <p:nvPr/>
        </p:nvGrpSpPr>
        <p:grpSpPr>
          <a:xfrm>
            <a:off x="1578610" y="1521460"/>
            <a:ext cx="3077210" cy="421005"/>
            <a:chOff x="5081" y="1877"/>
            <a:chExt cx="4846" cy="663"/>
          </a:xfrm>
        </p:grpSpPr>
        <p:sp>
          <p:nvSpPr>
            <p:cNvPr id="12" name="文本框 11"/>
            <p:cNvSpPr txBox="1"/>
            <p:nvPr>
              <p:custDataLst>
                <p:tags r:id="rId34"/>
              </p:custDataLst>
            </p:nvPr>
          </p:nvSpPr>
          <p:spPr>
            <a:xfrm>
              <a:off x="5081" y="1877"/>
              <a:ext cx="4846" cy="599"/>
            </a:xfrm>
            <a:prstGeom prst="rect">
              <a:avLst/>
            </a:prstGeom>
            <a:noFill/>
          </p:spPr>
          <p:txBody>
            <a:bodyPr wrap="square" bIns="0" rtlCol="0">
              <a:scene3d>
                <a:camera prst="orthographicFront"/>
                <a:lightRig rig="threePt" dir="t"/>
              </a:scene3d>
            </a:bodyPr>
            <a:p>
              <a:pPr algn="r"/>
              <a:r>
                <a:rPr lang="zh-CN" altLang="en-US" sz="2000" b="1" spc="100">
                  <a:solidFill>
                    <a:srgbClr val="D18CE5">
                      <a:lumMod val="75000"/>
                    </a:srgbClr>
                  </a:solidFill>
                  <a:effectLst/>
                  <a:uFillTx/>
                  <a:latin typeface="Microsoft YaHei Bold" panose="020B0503020204020204" charset="-122"/>
                  <a:ea typeface="Microsoft YaHei Bold" panose="020B0503020204020204" charset="-122"/>
                </a:rPr>
                <a:t>1. 体液过多</a:t>
              </a:r>
              <a:endParaRPr lang="zh-CN" altLang="en-US" sz="2000" b="1" spc="100">
                <a:solidFill>
                  <a:srgbClr val="D18CE5">
                    <a:lumMod val="75000"/>
                  </a:srgbClr>
                </a:solidFill>
                <a:effectLst/>
                <a:uFillTx/>
                <a:latin typeface="Microsoft YaHei Bold" panose="020B0503020204020204" charset="-122"/>
                <a:ea typeface="Microsoft YaHei Bold" panose="020B0503020204020204" charset="-122"/>
              </a:endParaRPr>
            </a:p>
          </p:txBody>
        </p:sp>
        <p:cxnSp>
          <p:nvCxnSpPr>
            <p:cNvPr id="35" name="直接箭头连接符 34"/>
            <p:cNvCxnSpPr/>
            <p:nvPr>
              <p:custDataLst>
                <p:tags r:id="rId35"/>
              </p:custDataLst>
            </p:nvPr>
          </p:nvCxnSpPr>
          <p:spPr>
            <a:xfrm flipH="1">
              <a:off x="7689" y="2540"/>
              <a:ext cx="2129" cy="0"/>
            </a:xfrm>
            <a:prstGeom prst="straightConnector1">
              <a:avLst/>
            </a:prstGeom>
            <a:ln>
              <a:solidFill>
                <a:srgbClr val="D18CE5"/>
              </a:solidFill>
              <a:tailEnd type="arrow" w="med" len="med"/>
            </a:ln>
          </p:spPr>
          <p:style>
            <a:lnRef idx="3">
              <a:srgbClr val="D18CE5"/>
            </a:lnRef>
            <a:fillRef idx="0">
              <a:srgbClr val="D18CE5"/>
            </a:fillRef>
            <a:effectRef idx="2">
              <a:srgbClr val="D18CE5"/>
            </a:effectRef>
            <a:fontRef idx="minor">
              <a:srgbClr val="000000"/>
            </a:fontRef>
          </p:style>
        </p:cxnSp>
      </p:grpSp>
      <p:cxnSp>
        <p:nvCxnSpPr>
          <p:cNvPr id="36" name="直接箭头连接符 35"/>
          <p:cNvCxnSpPr/>
          <p:nvPr>
            <p:custDataLst>
              <p:tags r:id="rId36"/>
            </p:custDataLst>
          </p:nvPr>
        </p:nvCxnSpPr>
        <p:spPr>
          <a:xfrm flipH="1">
            <a:off x="2085340" y="3578860"/>
            <a:ext cx="2160270" cy="0"/>
          </a:xfrm>
          <a:prstGeom prst="straightConnector1">
            <a:avLst/>
          </a:prstGeom>
          <a:ln>
            <a:solidFill>
              <a:srgbClr val="FE909F"/>
            </a:solidFill>
            <a:tailEnd type="arrow" w="med" len="med"/>
          </a:ln>
        </p:spPr>
        <p:style>
          <a:lnRef idx="3">
            <a:srgbClr val="FE909F"/>
          </a:lnRef>
          <a:fillRef idx="0">
            <a:srgbClr val="FE909F"/>
          </a:fillRef>
          <a:effectRef idx="2">
            <a:srgbClr val="FE909F"/>
          </a:effectRef>
          <a:fontRef idx="minor">
            <a:srgbClr val="000000"/>
          </a:fontRef>
        </p:style>
      </p:cxnSp>
      <p:cxnSp>
        <p:nvCxnSpPr>
          <p:cNvPr id="37" name="直接箭头连接符 36"/>
          <p:cNvCxnSpPr/>
          <p:nvPr>
            <p:custDataLst>
              <p:tags r:id="rId37"/>
            </p:custDataLst>
          </p:nvPr>
        </p:nvCxnSpPr>
        <p:spPr>
          <a:xfrm flipH="1">
            <a:off x="3382010" y="5461000"/>
            <a:ext cx="2160270" cy="0"/>
          </a:xfrm>
          <a:prstGeom prst="straightConnector1">
            <a:avLst/>
          </a:prstGeom>
          <a:ln>
            <a:solidFill>
              <a:srgbClr val="51DBFF"/>
            </a:solidFill>
            <a:tailEnd type="arrow" w="med" len="med"/>
          </a:ln>
        </p:spPr>
        <p:style>
          <a:lnRef idx="3">
            <a:srgbClr val="51DBFF"/>
          </a:lnRef>
          <a:fillRef idx="0">
            <a:srgbClr val="51DBFF"/>
          </a:fillRef>
          <a:effectRef idx="2">
            <a:srgbClr val="51DBFF"/>
          </a:effectRef>
          <a:fontRef idx="minor">
            <a:srgbClr val="000000"/>
          </a:fontRef>
        </p:style>
      </p:cxnSp>
      <p:cxnSp>
        <p:nvCxnSpPr>
          <p:cNvPr id="39" name="直接箭头连接符 38"/>
          <p:cNvCxnSpPr/>
          <p:nvPr>
            <p:custDataLst>
              <p:tags r:id="rId38"/>
            </p:custDataLst>
          </p:nvPr>
        </p:nvCxnSpPr>
        <p:spPr>
          <a:xfrm>
            <a:off x="7367270" y="5079365"/>
            <a:ext cx="2160270" cy="0"/>
          </a:xfrm>
          <a:prstGeom prst="straightConnector1">
            <a:avLst/>
          </a:prstGeom>
          <a:ln>
            <a:solidFill>
              <a:srgbClr val="FF5F81"/>
            </a:solidFill>
            <a:tailEnd type="arrow" w="med" len="med"/>
          </a:ln>
        </p:spPr>
        <p:style>
          <a:lnRef idx="3">
            <a:srgbClr val="FF5F81"/>
          </a:lnRef>
          <a:fillRef idx="0">
            <a:srgbClr val="FF5F81"/>
          </a:fillRef>
          <a:effectRef idx="2">
            <a:srgbClr val="FF5F81"/>
          </a:effectRef>
          <a:fontRef idx="minor">
            <a:srgbClr val="000000"/>
          </a:fontRef>
        </p:style>
      </p:cxnSp>
      <p:cxnSp>
        <p:nvCxnSpPr>
          <p:cNvPr id="40" name="直接箭头连接符 39"/>
          <p:cNvCxnSpPr/>
          <p:nvPr>
            <p:custDataLst>
              <p:tags r:id="rId39"/>
            </p:custDataLst>
          </p:nvPr>
        </p:nvCxnSpPr>
        <p:spPr>
          <a:xfrm>
            <a:off x="7592695" y="1932305"/>
            <a:ext cx="2160270" cy="0"/>
          </a:xfrm>
          <a:prstGeom prst="straightConnector1">
            <a:avLst/>
          </a:prstGeom>
          <a:ln>
            <a:solidFill>
              <a:srgbClr val="FFC606"/>
            </a:solidFill>
            <a:tailEnd type="arrow" w="med" len="med"/>
          </a:ln>
        </p:spPr>
        <p:style>
          <a:lnRef idx="3">
            <a:srgbClr val="FFC606"/>
          </a:lnRef>
          <a:fillRef idx="0">
            <a:srgbClr val="FFC606"/>
          </a:fillRef>
          <a:effectRef idx="2">
            <a:srgbClr val="FFC606"/>
          </a:effectRef>
          <a:fontRef idx="minor">
            <a:srgbClr val="000000"/>
          </a:fontRef>
        </p:style>
      </p:cxnSp>
      <p:sp>
        <p:nvSpPr>
          <p:cNvPr id="41" name="弧形 40"/>
          <p:cNvSpPr/>
          <p:nvPr>
            <p:custDataLst>
              <p:tags r:id="rId40"/>
            </p:custDataLst>
          </p:nvPr>
        </p:nvSpPr>
        <p:spPr>
          <a:xfrm>
            <a:off x="4475480" y="1898650"/>
            <a:ext cx="3239770" cy="3239770"/>
          </a:xfrm>
          <a:prstGeom prst="arc">
            <a:avLst>
              <a:gd name="adj1" fmla="val 18963927"/>
              <a:gd name="adj2" fmla="val 2456163"/>
            </a:avLst>
          </a:prstGeom>
          <a:ln>
            <a:solidFill>
              <a:srgbClr val="FFC606"/>
            </a:solidFill>
          </a:ln>
        </p:spPr>
        <p:style>
          <a:lnRef idx="1">
            <a:srgbClr val="FFC606"/>
          </a:lnRef>
          <a:fillRef idx="0">
            <a:srgbClr val="FFC606"/>
          </a:fillRef>
          <a:effectRef idx="0">
            <a:srgbClr val="FFC606"/>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2" name="弧形 41"/>
          <p:cNvSpPr/>
          <p:nvPr>
            <p:custDataLst>
              <p:tags r:id="rId41"/>
            </p:custDataLst>
          </p:nvPr>
        </p:nvSpPr>
        <p:spPr>
          <a:xfrm>
            <a:off x="4475480" y="1898650"/>
            <a:ext cx="3239770" cy="3239770"/>
          </a:xfrm>
          <a:prstGeom prst="arc">
            <a:avLst>
              <a:gd name="adj1" fmla="val 3506136"/>
              <a:gd name="adj2" fmla="val 6790626"/>
            </a:avLst>
          </a:prstGeom>
          <a:ln>
            <a:solidFill>
              <a:srgbClr val="FF5F81"/>
            </a:solidFill>
          </a:ln>
        </p:spPr>
        <p:style>
          <a:lnRef idx="1">
            <a:srgbClr val="FF5F81"/>
          </a:lnRef>
          <a:fillRef idx="0">
            <a:srgbClr val="FF5F81"/>
          </a:fillRef>
          <a:effectRef idx="0">
            <a:srgbClr val="FF5F81"/>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3" name="弧形 42"/>
          <p:cNvSpPr/>
          <p:nvPr>
            <p:custDataLst>
              <p:tags r:id="rId42"/>
            </p:custDataLst>
          </p:nvPr>
        </p:nvSpPr>
        <p:spPr>
          <a:xfrm flipH="1">
            <a:off x="4475480" y="1898650"/>
            <a:ext cx="3239770" cy="3239770"/>
          </a:xfrm>
          <a:prstGeom prst="arc">
            <a:avLst>
              <a:gd name="adj1" fmla="val 18963927"/>
              <a:gd name="adj2" fmla="val 20551412"/>
            </a:avLst>
          </a:prstGeom>
          <a:ln>
            <a:solidFill>
              <a:srgbClr val="FE909F"/>
            </a:solidFill>
          </a:ln>
        </p:spPr>
        <p:style>
          <a:lnRef idx="1">
            <a:srgbClr val="FE909F"/>
          </a:lnRef>
          <a:fillRef idx="0">
            <a:srgbClr val="FE909F"/>
          </a:fillRef>
          <a:effectRef idx="0">
            <a:srgbClr val="FE909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4" name="弧形 43"/>
          <p:cNvSpPr/>
          <p:nvPr>
            <p:custDataLst>
              <p:tags r:id="rId43"/>
            </p:custDataLst>
          </p:nvPr>
        </p:nvSpPr>
        <p:spPr>
          <a:xfrm flipH="1">
            <a:off x="4475480" y="1898650"/>
            <a:ext cx="3239770" cy="3239770"/>
          </a:xfrm>
          <a:prstGeom prst="arc">
            <a:avLst>
              <a:gd name="adj1" fmla="val 468088"/>
              <a:gd name="adj2" fmla="val 2429709"/>
            </a:avLst>
          </a:prstGeom>
          <a:ln>
            <a:solidFill>
              <a:srgbClr val="51DBFF"/>
            </a:solidFill>
          </a:ln>
        </p:spPr>
        <p:style>
          <a:lnRef idx="1">
            <a:srgbClr val="51DBFF"/>
          </a:lnRef>
          <a:fillRef idx="0">
            <a:srgbClr val="51DBFF"/>
          </a:fillRef>
          <a:effectRef idx="0">
            <a:srgbClr val="51DBF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5" name="弧形 44"/>
          <p:cNvSpPr/>
          <p:nvPr>
            <p:custDataLst>
              <p:tags r:id="rId44"/>
            </p:custDataLst>
          </p:nvPr>
        </p:nvSpPr>
        <p:spPr>
          <a:xfrm flipH="1">
            <a:off x="4475480" y="1898650"/>
            <a:ext cx="3239770" cy="3239770"/>
          </a:xfrm>
          <a:prstGeom prst="arc">
            <a:avLst>
              <a:gd name="adj1" fmla="val 15062435"/>
              <a:gd name="adj2" fmla="val 17175853"/>
            </a:avLst>
          </a:prstGeom>
          <a:ln>
            <a:solidFill>
              <a:srgbClr val="D18CE5"/>
            </a:solidFill>
          </a:ln>
        </p:spPr>
        <p:style>
          <a:lnRef idx="1">
            <a:srgbClr val="D18CE5"/>
          </a:lnRef>
          <a:fillRef idx="0">
            <a:srgbClr val="D18CE5"/>
          </a:fillRef>
          <a:effectRef idx="0">
            <a:srgbClr val="D18CE5"/>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3" name="矩形 2"/>
          <p:cNvSpPr/>
          <p:nvPr/>
        </p:nvSpPr>
        <p:spPr>
          <a:xfrm>
            <a:off x="1312545" y="468630"/>
            <a:ext cx="712978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【护理诊断】</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45"/>
          <a:stretch>
            <a:fillRect/>
          </a:stretch>
        </p:blipFill>
        <p:spPr>
          <a:xfrm>
            <a:off x="835025" y="40576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3" name="组合 52"/>
          <p:cNvGrpSpPr/>
          <p:nvPr/>
        </p:nvGrpSpPr>
        <p:grpSpPr>
          <a:xfrm>
            <a:off x="870585" y="523875"/>
            <a:ext cx="7607300" cy="539750"/>
            <a:chOff x="1371" y="825"/>
            <a:chExt cx="11980" cy="850"/>
          </a:xfrm>
        </p:grpSpPr>
        <p:sp>
          <p:nvSpPr>
            <p:cNvPr id="8" name="矩形 7"/>
            <p:cNvSpPr/>
            <p:nvPr/>
          </p:nvSpPr>
          <p:spPr>
            <a:xfrm>
              <a:off x="2123" y="875"/>
              <a:ext cx="11228"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【护理目标】</a:t>
              </a:r>
              <a:endParaRPr lang="zh-CN" altLang="en-US" sz="2000" b="1">
                <a:solidFill>
                  <a:srgbClr val="FF7F7F"/>
                </a:solidFill>
                <a:latin typeface="微软雅黑" panose="020B0503020204020204" charset="-122"/>
                <a:ea typeface="微软雅黑" panose="020B0503020204020204" charset="-122"/>
              </a:endParaRPr>
            </a:p>
          </p:txBody>
        </p:sp>
        <p:pic>
          <p:nvPicPr>
            <p:cNvPr id="9" name="图片 8"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825"/>
              <a:ext cx="858" cy="850"/>
            </a:xfrm>
            <a:prstGeom prst="rect">
              <a:avLst/>
            </a:prstGeom>
          </p:spPr>
        </p:pic>
      </p:grpSp>
      <p:cxnSp>
        <p:nvCxnSpPr>
          <p:cNvPr id="10" name="直接连接符 9"/>
          <p:cNvCxnSpPr/>
          <p:nvPr>
            <p:custDataLst>
              <p:tags r:id="rId3"/>
            </p:custDataLst>
          </p:nvPr>
        </p:nvCxnSpPr>
        <p:spPr>
          <a:xfrm>
            <a:off x="485775" y="3684270"/>
            <a:ext cx="11220450" cy="0"/>
          </a:xfrm>
          <a:prstGeom prst="line">
            <a:avLst/>
          </a:prstGeom>
          <a:ln w="15875">
            <a:gradFill>
              <a:gsLst>
                <a:gs pos="100000">
                  <a:srgbClr val="FFFFFF"/>
                </a:gs>
                <a:gs pos="0">
                  <a:srgbClr val="FFFFFF"/>
                </a:gs>
                <a:gs pos="76000">
                  <a:srgbClr val="7578EC">
                    <a:lumMod val="60000"/>
                    <a:lumOff val="40000"/>
                  </a:srgbClr>
                </a:gs>
                <a:gs pos="29000">
                  <a:srgbClr val="7578EC">
                    <a:lumMod val="40000"/>
                    <a:lumOff val="60000"/>
                  </a:srgbClr>
                </a:gs>
                <a:gs pos="52000">
                  <a:srgbClr val="F18703">
                    <a:alpha val="45000"/>
                  </a:srgbClr>
                </a:gs>
              </a:gsLst>
              <a:lin ang="0" scaled="1"/>
              <a:tileRect/>
            </a:gradFill>
          </a:ln>
        </p:spPr>
        <p:style>
          <a:lnRef idx="1">
            <a:srgbClr val="7578EC"/>
          </a:lnRef>
          <a:fillRef idx="0">
            <a:srgbClr val="7578EC"/>
          </a:fillRef>
          <a:effectRef idx="0">
            <a:srgbClr val="7578EC"/>
          </a:effectRef>
          <a:fontRef idx="minor">
            <a:srgbClr val="000000"/>
          </a:fontRef>
        </p:style>
      </p:cxnSp>
      <p:grpSp>
        <p:nvGrpSpPr>
          <p:cNvPr id="60" name="组合 59"/>
          <p:cNvGrpSpPr/>
          <p:nvPr/>
        </p:nvGrpSpPr>
        <p:grpSpPr>
          <a:xfrm>
            <a:off x="8791575" y="1262380"/>
            <a:ext cx="2520950" cy="2962275"/>
            <a:chOff x="14253" y="1988"/>
            <a:chExt cx="3970" cy="4665"/>
          </a:xfrm>
        </p:grpSpPr>
        <p:grpSp>
          <p:nvGrpSpPr>
            <p:cNvPr id="57" name="组合 56"/>
            <p:cNvGrpSpPr/>
            <p:nvPr/>
          </p:nvGrpSpPr>
          <p:grpSpPr>
            <a:xfrm>
              <a:off x="15671" y="4953"/>
              <a:ext cx="1700" cy="1700"/>
              <a:chOff x="12882" y="4953"/>
              <a:chExt cx="1700" cy="1700"/>
            </a:xfrm>
          </p:grpSpPr>
          <p:sp>
            <p:nvSpPr>
              <p:cNvPr id="44" name="椭圆 43"/>
              <p:cNvSpPr/>
              <p:nvPr>
                <p:custDataLst>
                  <p:tags r:id="rId4"/>
                </p:custDataLst>
              </p:nvPr>
            </p:nvSpPr>
            <p:spPr>
              <a:xfrm>
                <a:off x="12882" y="4953"/>
                <a:ext cx="1701" cy="1701"/>
              </a:xfrm>
              <a:prstGeom prst="ellipse">
                <a:avLst/>
              </a:prstGeom>
              <a:solidFill>
                <a:srgbClr val="F35B06">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5" name="椭圆 44"/>
              <p:cNvSpPr/>
              <p:nvPr>
                <p:custDataLst>
                  <p:tags r:id="rId5"/>
                </p:custDataLst>
              </p:nvPr>
            </p:nvSpPr>
            <p:spPr>
              <a:xfrm>
                <a:off x="12977" y="5048"/>
                <a:ext cx="1511" cy="1511"/>
              </a:xfrm>
              <a:prstGeom prst="ellipse">
                <a:avLst/>
              </a:prstGeom>
              <a:solidFill>
                <a:srgbClr val="F35B06">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8" name="椭圆 47"/>
              <p:cNvSpPr/>
              <p:nvPr>
                <p:custDataLst>
                  <p:tags r:id="rId6"/>
                </p:custDataLst>
              </p:nvPr>
            </p:nvSpPr>
            <p:spPr>
              <a:xfrm>
                <a:off x="13089" y="5160"/>
                <a:ext cx="1287" cy="1287"/>
              </a:xfrm>
              <a:prstGeom prst="ellipse">
                <a:avLst/>
              </a:prstGeom>
              <a:solidFill>
                <a:srgbClr val="F35B06">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2" name="椭圆 51"/>
              <p:cNvSpPr/>
              <p:nvPr>
                <p:custDataLst>
                  <p:tags r:id="rId7"/>
                </p:custDataLst>
              </p:nvPr>
            </p:nvSpPr>
            <p:spPr>
              <a:xfrm>
                <a:off x="13177" y="5247"/>
                <a:ext cx="1112" cy="1112"/>
              </a:xfrm>
              <a:prstGeom prst="ellipse">
                <a:avLst/>
              </a:prstGeom>
              <a:solidFill>
                <a:srgbClr val="F35B06">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1" name="椭圆 60"/>
              <p:cNvSpPr/>
              <p:nvPr>
                <p:custDataLst>
                  <p:tags r:id="rId8"/>
                </p:custDataLst>
              </p:nvPr>
            </p:nvSpPr>
            <p:spPr>
              <a:xfrm>
                <a:off x="13283" y="5354"/>
                <a:ext cx="899" cy="899"/>
              </a:xfrm>
              <a:prstGeom prst="ellipse">
                <a:avLst/>
              </a:prstGeom>
              <a:solidFill>
                <a:srgbClr val="F35B06"/>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47" name="图片 46" descr="333438303937363b333438313037333bcad0b3a1bebad5f9"/>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13449" y="5520"/>
                <a:ext cx="567" cy="567"/>
              </a:xfrm>
              <a:prstGeom prst="rect">
                <a:avLst/>
              </a:prstGeom>
            </p:spPr>
          </p:pic>
        </p:grpSp>
        <p:sp>
          <p:nvSpPr>
            <p:cNvPr id="72" name="文本框 71"/>
            <p:cNvSpPr txBox="1"/>
            <p:nvPr>
              <p:custDataLst>
                <p:tags r:id="rId12"/>
              </p:custDataLst>
            </p:nvPr>
          </p:nvSpPr>
          <p:spPr>
            <a:xfrm>
              <a:off x="14253" y="1988"/>
              <a:ext cx="3970" cy="2481"/>
            </a:xfrm>
            <a:prstGeom prst="rect">
              <a:avLst/>
            </a:prstGeom>
            <a:noFill/>
          </p:spPr>
          <p:txBody>
            <a:bodyPr wrap="square" bIns="0" rtlCol="0" anchor="b" anchorCtr="0">
              <a:noAutofit/>
            </a:bodyPr>
            <a:p>
              <a:pPr algn="ctr">
                <a:lnSpc>
                  <a:spcPct val="150000"/>
                </a:lnSpc>
              </a:pPr>
              <a:r>
                <a:rPr lang="zh-CN" altLang="en-US">
                  <a:solidFill>
                    <a:srgbClr val="F35B06"/>
                  </a:solidFill>
                  <a:uFillTx/>
                  <a:latin typeface="Microsoft YaHei Bold" panose="020B0503020204020204" charset="-122"/>
                  <a:ea typeface="Microsoft YaHei Bold" panose="020B0503020204020204" charset="-122"/>
                </a:rPr>
                <a:t>（4）</a:t>
              </a:r>
              <a:endParaRPr lang="zh-CN" altLang="en-US">
                <a:solidFill>
                  <a:srgbClr val="F35B06"/>
                </a:solidFill>
                <a:uFillTx/>
                <a:latin typeface="Microsoft YaHei Bold" panose="020B0503020204020204" charset="-122"/>
                <a:ea typeface="Microsoft YaHei Bold" panose="020B0503020204020204" charset="-122"/>
              </a:endParaRPr>
            </a:p>
            <a:p>
              <a:pPr algn="ctr">
                <a:lnSpc>
                  <a:spcPct val="150000"/>
                </a:lnSpc>
              </a:pPr>
              <a:r>
                <a:rPr lang="zh-CN" altLang="en-US">
                  <a:solidFill>
                    <a:srgbClr val="F35B06"/>
                  </a:solidFill>
                  <a:uFillTx/>
                  <a:latin typeface="Microsoft YaHei Bold" panose="020B0503020204020204" charset="-122"/>
                  <a:ea typeface="Microsoft YaHei Bold" panose="020B0503020204020204" charset="-122"/>
                </a:rPr>
                <a:t>患儿能重新认识患病后的自我及身体形态，适应角色的转变。</a:t>
              </a:r>
              <a:endParaRPr lang="zh-CN" altLang="en-US">
                <a:solidFill>
                  <a:srgbClr val="F35B06"/>
                </a:solidFill>
                <a:uFillTx/>
                <a:latin typeface="Microsoft YaHei Bold" panose="020B0503020204020204" charset="-122"/>
                <a:ea typeface="Microsoft YaHei Bold" panose="020B0503020204020204" charset="-122"/>
              </a:endParaRPr>
            </a:p>
          </p:txBody>
        </p:sp>
      </p:grpSp>
      <p:grpSp>
        <p:nvGrpSpPr>
          <p:cNvPr id="63" name="组合 62"/>
          <p:cNvGrpSpPr/>
          <p:nvPr/>
        </p:nvGrpSpPr>
        <p:grpSpPr>
          <a:xfrm>
            <a:off x="3400425" y="1407160"/>
            <a:ext cx="2519680" cy="2817495"/>
            <a:chOff x="5355" y="2216"/>
            <a:chExt cx="3968" cy="4437"/>
          </a:xfrm>
        </p:grpSpPr>
        <p:grpSp>
          <p:nvGrpSpPr>
            <p:cNvPr id="55" name="组合 54"/>
            <p:cNvGrpSpPr/>
            <p:nvPr/>
          </p:nvGrpSpPr>
          <p:grpSpPr>
            <a:xfrm rot="0">
              <a:off x="6490" y="4953"/>
              <a:ext cx="1700" cy="1700"/>
              <a:chOff x="7372" y="4953"/>
              <a:chExt cx="1700" cy="1700"/>
            </a:xfrm>
          </p:grpSpPr>
          <p:sp>
            <p:nvSpPr>
              <p:cNvPr id="16" name="椭圆 15"/>
              <p:cNvSpPr/>
              <p:nvPr>
                <p:custDataLst>
                  <p:tags r:id="rId13"/>
                </p:custDataLst>
              </p:nvPr>
            </p:nvSpPr>
            <p:spPr>
              <a:xfrm>
                <a:off x="7372" y="4953"/>
                <a:ext cx="1701" cy="1701"/>
              </a:xfrm>
              <a:prstGeom prst="ellipse">
                <a:avLst/>
              </a:prstGeom>
              <a:solidFill>
                <a:srgbClr val="F7B802">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7" name="椭圆 16"/>
              <p:cNvSpPr/>
              <p:nvPr>
                <p:custDataLst>
                  <p:tags r:id="rId14"/>
                </p:custDataLst>
              </p:nvPr>
            </p:nvSpPr>
            <p:spPr>
              <a:xfrm>
                <a:off x="7467" y="5048"/>
                <a:ext cx="1511" cy="1511"/>
              </a:xfrm>
              <a:prstGeom prst="ellipse">
                <a:avLst/>
              </a:prstGeom>
              <a:solidFill>
                <a:srgbClr val="F7B802">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9" name="椭圆 18"/>
              <p:cNvSpPr/>
              <p:nvPr>
                <p:custDataLst>
                  <p:tags r:id="rId15"/>
                </p:custDataLst>
              </p:nvPr>
            </p:nvSpPr>
            <p:spPr>
              <a:xfrm>
                <a:off x="7579" y="5160"/>
                <a:ext cx="1287" cy="1287"/>
              </a:xfrm>
              <a:prstGeom prst="ellipse">
                <a:avLst/>
              </a:prstGeom>
              <a:solidFill>
                <a:srgbClr val="F7B802">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0" name="椭圆 19"/>
              <p:cNvSpPr/>
              <p:nvPr>
                <p:custDataLst>
                  <p:tags r:id="rId16"/>
                </p:custDataLst>
              </p:nvPr>
            </p:nvSpPr>
            <p:spPr>
              <a:xfrm>
                <a:off x="7667" y="5247"/>
                <a:ext cx="1112" cy="1112"/>
              </a:xfrm>
              <a:prstGeom prst="ellipse">
                <a:avLst/>
              </a:prstGeom>
              <a:solidFill>
                <a:srgbClr val="F7B802">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1" name="椭圆 20"/>
              <p:cNvSpPr/>
              <p:nvPr>
                <p:custDataLst>
                  <p:tags r:id="rId17"/>
                </p:custDataLst>
              </p:nvPr>
            </p:nvSpPr>
            <p:spPr>
              <a:xfrm>
                <a:off x="7773" y="5352"/>
                <a:ext cx="899" cy="899"/>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43" name="图片 42" descr="333438303937363b333438313039323bcfeec4bfbcc6bbae"/>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7939" y="5518"/>
                <a:ext cx="567" cy="567"/>
              </a:xfrm>
              <a:prstGeom prst="rect">
                <a:avLst/>
              </a:prstGeom>
            </p:spPr>
          </p:pic>
        </p:grpSp>
        <p:sp>
          <p:nvSpPr>
            <p:cNvPr id="49" name="文本框 48"/>
            <p:cNvSpPr txBox="1"/>
            <p:nvPr>
              <p:custDataLst>
                <p:tags r:id="rId21"/>
              </p:custDataLst>
            </p:nvPr>
          </p:nvSpPr>
          <p:spPr>
            <a:xfrm>
              <a:off x="5355" y="2216"/>
              <a:ext cx="3969" cy="2253"/>
            </a:xfrm>
            <a:prstGeom prst="rect">
              <a:avLst/>
            </a:prstGeom>
            <a:noFill/>
          </p:spPr>
          <p:txBody>
            <a:bodyPr wrap="square" bIns="0" rtlCol="0" anchor="b" anchorCtr="0">
              <a:normAutofit lnSpcReduction="10000"/>
            </a:bodyPr>
            <a:p>
              <a:pPr algn="ctr">
                <a:lnSpc>
                  <a:spcPct val="150000"/>
                </a:lnSpc>
              </a:pPr>
              <a:r>
                <a:rPr lang="zh-CN" altLang="en-US">
                  <a:solidFill>
                    <a:srgbClr val="F7B802"/>
                  </a:solidFill>
                  <a:uFillTx/>
                  <a:latin typeface="Microsoft YaHei Bold" panose="020B0503020204020204" charset="-122"/>
                  <a:ea typeface="Microsoft YaHei Bold" panose="020B0503020204020204" charset="-122"/>
                </a:rPr>
                <a:t>（2）</a:t>
              </a:r>
              <a:endParaRPr lang="zh-CN" altLang="en-US">
                <a:solidFill>
                  <a:srgbClr val="F7B802"/>
                </a:solidFill>
                <a:uFillTx/>
                <a:latin typeface="Microsoft YaHei Bold" panose="020B0503020204020204" charset="-122"/>
                <a:ea typeface="Microsoft YaHei Bold" panose="020B0503020204020204" charset="-122"/>
              </a:endParaRPr>
            </a:p>
            <a:p>
              <a:pPr algn="ctr">
                <a:lnSpc>
                  <a:spcPct val="150000"/>
                </a:lnSpc>
              </a:pPr>
              <a:r>
                <a:rPr lang="zh-CN" altLang="en-US">
                  <a:solidFill>
                    <a:srgbClr val="F7B802"/>
                  </a:solidFill>
                  <a:uFillTx/>
                  <a:latin typeface="Microsoft YaHei Bold" panose="020B0503020204020204" charset="-122"/>
                  <a:ea typeface="Microsoft YaHei Bold" panose="020B0503020204020204" charset="-122"/>
                </a:rPr>
                <a:t>治疗用药期间无感染、损伤的发生。</a:t>
              </a:r>
              <a:endParaRPr lang="zh-CN" altLang="en-US">
                <a:solidFill>
                  <a:srgbClr val="F7B802"/>
                </a:solidFill>
                <a:uFillTx/>
                <a:latin typeface="Microsoft YaHei Bold" panose="020B0503020204020204" charset="-122"/>
                <a:ea typeface="Microsoft YaHei Bold" panose="020B0503020204020204" charset="-122"/>
              </a:endParaRPr>
            </a:p>
          </p:txBody>
        </p:sp>
      </p:grpSp>
      <p:grpSp>
        <p:nvGrpSpPr>
          <p:cNvPr id="62" name="组合 61"/>
          <p:cNvGrpSpPr/>
          <p:nvPr/>
        </p:nvGrpSpPr>
        <p:grpSpPr>
          <a:xfrm>
            <a:off x="833120" y="3145155"/>
            <a:ext cx="2520315" cy="2824480"/>
            <a:chOff x="1720" y="4953"/>
            <a:chExt cx="3969" cy="4448"/>
          </a:xfrm>
        </p:grpSpPr>
        <p:grpSp>
          <p:nvGrpSpPr>
            <p:cNvPr id="54" name="组合 53"/>
            <p:cNvGrpSpPr/>
            <p:nvPr/>
          </p:nvGrpSpPr>
          <p:grpSpPr>
            <a:xfrm>
              <a:off x="2571" y="4953"/>
              <a:ext cx="1700" cy="1700"/>
              <a:chOff x="4617" y="4953"/>
              <a:chExt cx="1700" cy="1700"/>
            </a:xfrm>
          </p:grpSpPr>
          <p:sp>
            <p:nvSpPr>
              <p:cNvPr id="11" name="椭圆 10"/>
              <p:cNvSpPr/>
              <p:nvPr>
                <p:custDataLst>
                  <p:tags r:id="rId22"/>
                </p:custDataLst>
              </p:nvPr>
            </p:nvSpPr>
            <p:spPr>
              <a:xfrm>
                <a:off x="4617" y="4953"/>
                <a:ext cx="1701" cy="1701"/>
              </a:xfrm>
              <a:prstGeom prst="ellipse">
                <a:avLst/>
              </a:prstGeom>
              <a:solidFill>
                <a:srgbClr val="7578EC">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2" name="椭圆 11"/>
              <p:cNvSpPr/>
              <p:nvPr>
                <p:custDataLst>
                  <p:tags r:id="rId23"/>
                </p:custDataLst>
              </p:nvPr>
            </p:nvSpPr>
            <p:spPr>
              <a:xfrm>
                <a:off x="4712" y="5048"/>
                <a:ext cx="1511" cy="1511"/>
              </a:xfrm>
              <a:prstGeom prst="ellipse">
                <a:avLst/>
              </a:prstGeom>
              <a:solidFill>
                <a:srgbClr val="7578EC">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3" name="椭圆 12"/>
              <p:cNvSpPr/>
              <p:nvPr>
                <p:custDataLst>
                  <p:tags r:id="rId24"/>
                </p:custDataLst>
              </p:nvPr>
            </p:nvSpPr>
            <p:spPr>
              <a:xfrm>
                <a:off x="4824" y="5160"/>
                <a:ext cx="1287" cy="1287"/>
              </a:xfrm>
              <a:prstGeom prst="ellipse">
                <a:avLst/>
              </a:prstGeom>
              <a:solidFill>
                <a:srgbClr val="7578EC">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4" name="椭圆 13"/>
              <p:cNvSpPr/>
              <p:nvPr>
                <p:custDataLst>
                  <p:tags r:id="rId25"/>
                </p:custDataLst>
              </p:nvPr>
            </p:nvSpPr>
            <p:spPr>
              <a:xfrm>
                <a:off x="4912" y="5247"/>
                <a:ext cx="1112" cy="1112"/>
              </a:xfrm>
              <a:prstGeom prst="ellipse">
                <a:avLst/>
              </a:prstGeom>
              <a:solidFill>
                <a:srgbClr val="7578EC">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5" name="椭圆 14"/>
              <p:cNvSpPr/>
              <p:nvPr>
                <p:custDataLst>
                  <p:tags r:id="rId26"/>
                </p:custDataLst>
              </p:nvPr>
            </p:nvSpPr>
            <p:spPr>
              <a:xfrm>
                <a:off x="5018" y="5354"/>
                <a:ext cx="899" cy="899"/>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27" name="图片 26" descr="333438303937363b333438313037383bcafdbeddb7d6cef6"/>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5184" y="5518"/>
                <a:ext cx="567" cy="567"/>
              </a:xfrm>
              <a:prstGeom prst="rect">
                <a:avLst/>
              </a:prstGeom>
            </p:spPr>
          </p:pic>
        </p:grpSp>
        <p:sp>
          <p:nvSpPr>
            <p:cNvPr id="50" name="文本框 49"/>
            <p:cNvSpPr txBox="1"/>
            <p:nvPr>
              <p:custDataLst>
                <p:tags r:id="rId30"/>
              </p:custDataLst>
            </p:nvPr>
          </p:nvSpPr>
          <p:spPr>
            <a:xfrm>
              <a:off x="1720" y="7046"/>
              <a:ext cx="3969" cy="2355"/>
            </a:xfrm>
            <a:prstGeom prst="rect">
              <a:avLst/>
            </a:prstGeom>
            <a:noFill/>
          </p:spPr>
          <p:txBody>
            <a:bodyPr wrap="square" bIns="0" rtlCol="0">
              <a:noAutofit/>
            </a:bodyPr>
            <a:p>
              <a:pPr algn="ctr">
                <a:lnSpc>
                  <a:spcPct val="150000"/>
                </a:lnSpc>
              </a:pPr>
              <a:r>
                <a:rPr lang="zh-CN" altLang="en-US" b="1">
                  <a:solidFill>
                    <a:srgbClr val="7578EC"/>
                  </a:solidFill>
                  <a:uFillTx/>
                  <a:latin typeface="Microsoft YaHei Bold" panose="020B0503020204020204" charset="-122"/>
                  <a:ea typeface="Microsoft YaHei Bold" panose="020B0503020204020204" charset="-122"/>
                </a:rPr>
                <a:t>（1）</a:t>
              </a:r>
              <a:endParaRPr lang="zh-CN" altLang="en-US" b="1">
                <a:solidFill>
                  <a:srgbClr val="7578EC"/>
                </a:solidFill>
                <a:uFillTx/>
                <a:latin typeface="Microsoft YaHei Bold" panose="020B0503020204020204" charset="-122"/>
                <a:ea typeface="Microsoft YaHei Bold" panose="020B0503020204020204" charset="-122"/>
              </a:endParaRPr>
            </a:p>
            <a:p>
              <a:pPr algn="ctr">
                <a:lnSpc>
                  <a:spcPct val="150000"/>
                </a:lnSpc>
              </a:pPr>
              <a:r>
                <a:rPr lang="zh-CN" altLang="en-US" b="1">
                  <a:solidFill>
                    <a:srgbClr val="7578EC"/>
                  </a:solidFill>
                  <a:uFillTx/>
                  <a:latin typeface="Microsoft YaHei Bold" panose="020B0503020204020204" charset="-122"/>
                  <a:ea typeface="Microsoft YaHei Bold" panose="020B0503020204020204" charset="-122"/>
                </a:rPr>
                <a:t>患儿尿量增加，水肿消失，腹水控制。</a:t>
              </a:r>
              <a:endParaRPr lang="zh-CN" altLang="en-US" b="1">
                <a:solidFill>
                  <a:srgbClr val="7578EC"/>
                </a:solidFill>
                <a:uFillTx/>
                <a:latin typeface="Microsoft YaHei Bold" panose="020B0503020204020204" charset="-122"/>
                <a:ea typeface="Microsoft YaHei Bold" panose="020B0503020204020204" charset="-122"/>
              </a:endParaRPr>
            </a:p>
          </p:txBody>
        </p:sp>
      </p:grpSp>
      <p:grpSp>
        <p:nvGrpSpPr>
          <p:cNvPr id="58" name="组合 57"/>
          <p:cNvGrpSpPr/>
          <p:nvPr/>
        </p:nvGrpSpPr>
        <p:grpSpPr>
          <a:xfrm>
            <a:off x="6107430" y="3145155"/>
            <a:ext cx="2705735" cy="2823845"/>
            <a:chOff x="9254" y="4953"/>
            <a:chExt cx="4261" cy="4447"/>
          </a:xfrm>
        </p:grpSpPr>
        <p:grpSp>
          <p:nvGrpSpPr>
            <p:cNvPr id="56" name="组合 55"/>
            <p:cNvGrpSpPr/>
            <p:nvPr/>
          </p:nvGrpSpPr>
          <p:grpSpPr>
            <a:xfrm>
              <a:off x="10533" y="4953"/>
              <a:ext cx="1700" cy="1700"/>
              <a:chOff x="10127" y="4953"/>
              <a:chExt cx="1700" cy="1700"/>
            </a:xfrm>
          </p:grpSpPr>
          <p:sp>
            <p:nvSpPr>
              <p:cNvPr id="22" name="椭圆 21"/>
              <p:cNvSpPr/>
              <p:nvPr>
                <p:custDataLst>
                  <p:tags r:id="rId31"/>
                </p:custDataLst>
              </p:nvPr>
            </p:nvSpPr>
            <p:spPr>
              <a:xfrm>
                <a:off x="10127" y="4953"/>
                <a:ext cx="1701" cy="1701"/>
              </a:xfrm>
              <a:prstGeom prst="ellipse">
                <a:avLst/>
              </a:prstGeom>
              <a:solidFill>
                <a:srgbClr val="F18703">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3" name="椭圆 22"/>
              <p:cNvSpPr/>
              <p:nvPr>
                <p:custDataLst>
                  <p:tags r:id="rId32"/>
                </p:custDataLst>
              </p:nvPr>
            </p:nvSpPr>
            <p:spPr>
              <a:xfrm>
                <a:off x="10222" y="5048"/>
                <a:ext cx="1511" cy="1511"/>
              </a:xfrm>
              <a:prstGeom prst="ellipse">
                <a:avLst/>
              </a:prstGeom>
              <a:solidFill>
                <a:srgbClr val="F18703">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4" name="椭圆 23"/>
              <p:cNvSpPr/>
              <p:nvPr>
                <p:custDataLst>
                  <p:tags r:id="rId33"/>
                </p:custDataLst>
              </p:nvPr>
            </p:nvSpPr>
            <p:spPr>
              <a:xfrm>
                <a:off x="10334" y="5160"/>
                <a:ext cx="1287" cy="1287"/>
              </a:xfrm>
              <a:prstGeom prst="ellipse">
                <a:avLst/>
              </a:prstGeom>
              <a:solidFill>
                <a:srgbClr val="F18703">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5" name="椭圆 24"/>
              <p:cNvSpPr/>
              <p:nvPr>
                <p:custDataLst>
                  <p:tags r:id="rId34"/>
                </p:custDataLst>
              </p:nvPr>
            </p:nvSpPr>
            <p:spPr>
              <a:xfrm>
                <a:off x="10422" y="5247"/>
                <a:ext cx="1112" cy="1112"/>
              </a:xfrm>
              <a:prstGeom prst="ellipse">
                <a:avLst/>
              </a:prstGeom>
              <a:solidFill>
                <a:srgbClr val="F18703">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6" name="椭圆 25"/>
              <p:cNvSpPr/>
              <p:nvPr>
                <p:custDataLst>
                  <p:tags r:id="rId35"/>
                </p:custDataLst>
              </p:nvPr>
            </p:nvSpPr>
            <p:spPr>
              <a:xfrm>
                <a:off x="10528" y="5354"/>
                <a:ext cx="899" cy="899"/>
              </a:xfrm>
              <a:prstGeom prst="ellipse">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46" name="图片 45" descr="333438303937363b333438313038303bd7e9d6afbcdcb9b9"/>
              <p:cNvPicPr>
                <a:picLocks noChangeAspect="1"/>
              </p:cNvPicPr>
              <p:nvPr>
                <p:custDataLst>
                  <p:tags r:id="rId36"/>
                </p:custDataLst>
              </p:nvPr>
            </p:nvPicPr>
            <p:blipFill>
              <a:blip r:embed="rId37">
                <a:extLst>
                  <a:ext uri="{96DAC541-7B7A-43D3-8B79-37D633B846F1}">
                    <asvg:svgBlip xmlns:asvg="http://schemas.microsoft.com/office/drawing/2016/SVG/main" r:embed="rId38"/>
                  </a:ext>
                </a:extLst>
              </a:blip>
              <a:stretch>
                <a:fillRect/>
              </a:stretch>
            </p:blipFill>
            <p:spPr>
              <a:xfrm>
                <a:off x="10694" y="5520"/>
                <a:ext cx="567" cy="567"/>
              </a:xfrm>
              <a:prstGeom prst="rect">
                <a:avLst/>
              </a:prstGeom>
            </p:spPr>
          </p:pic>
        </p:grpSp>
        <p:sp>
          <p:nvSpPr>
            <p:cNvPr id="51" name="文本框 50"/>
            <p:cNvSpPr txBox="1"/>
            <p:nvPr>
              <p:custDataLst>
                <p:tags r:id="rId39"/>
              </p:custDataLst>
            </p:nvPr>
          </p:nvSpPr>
          <p:spPr>
            <a:xfrm>
              <a:off x="9254" y="7046"/>
              <a:ext cx="4261" cy="2354"/>
            </a:xfrm>
            <a:prstGeom prst="rect">
              <a:avLst/>
            </a:prstGeom>
            <a:noFill/>
          </p:spPr>
          <p:txBody>
            <a:bodyPr wrap="square" bIns="0" rtlCol="0">
              <a:normAutofit lnSpcReduction="20000"/>
            </a:bodyPr>
            <a:p>
              <a:pPr algn="ctr">
                <a:lnSpc>
                  <a:spcPct val="150000"/>
                </a:lnSpc>
              </a:pPr>
              <a:r>
                <a:rPr lang="zh-CN" altLang="en-US" b="1">
                  <a:solidFill>
                    <a:srgbClr val="F18703"/>
                  </a:solidFill>
                  <a:uFillTx/>
                  <a:latin typeface="Microsoft YaHei Bold" panose="020B0503020204020204" charset="-122"/>
                  <a:ea typeface="Microsoft YaHei Bold" panose="020B0503020204020204" charset="-122"/>
                </a:rPr>
                <a:t>（3）</a:t>
              </a:r>
              <a:endParaRPr lang="zh-CN" altLang="en-US" b="1">
                <a:solidFill>
                  <a:srgbClr val="F18703"/>
                </a:solidFill>
                <a:uFillTx/>
                <a:latin typeface="Microsoft YaHei Bold" panose="020B0503020204020204" charset="-122"/>
                <a:ea typeface="Microsoft YaHei Bold" panose="020B0503020204020204" charset="-122"/>
              </a:endParaRPr>
            </a:p>
            <a:p>
              <a:pPr algn="ctr">
                <a:lnSpc>
                  <a:spcPct val="150000"/>
                </a:lnSpc>
              </a:pPr>
              <a:r>
                <a:rPr lang="zh-CN" altLang="en-US" b="1">
                  <a:solidFill>
                    <a:srgbClr val="F18703"/>
                  </a:solidFill>
                  <a:uFillTx/>
                  <a:latin typeface="Microsoft YaHei Bold" panose="020B0503020204020204" charset="-122"/>
                  <a:ea typeface="Microsoft YaHei Bold" panose="020B0503020204020204" charset="-122"/>
                </a:rPr>
                <a:t>患儿及家长有治愈疾病的信心，配合治疗和护理。</a:t>
              </a:r>
              <a:endParaRPr lang="zh-CN" altLang="en-US" b="1">
                <a:solidFill>
                  <a:srgbClr val="F18703"/>
                </a:solidFill>
                <a:uFillTx/>
                <a:latin typeface="Microsoft YaHei Bold" panose="020B0503020204020204" charset="-122"/>
                <a:ea typeface="Microsoft YaHei Bold"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92225"/>
            <a:ext cx="10440035" cy="536321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1. 水肿的护理</a:t>
            </a:r>
            <a:endParaRPr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（1）严重水肿时，宜卧床休息，或取半坐位以利呼吸。</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（2）在皮肤骨突或受压处给予支托。男孩有阴囊水肿时，可用贝尔维氏架桥支托，侧卧时，于两腿间放软枕，避免压迫。</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（3）每日在“三同”（同时间、同磅秤 / 软尺、同条件）的情况下，测量体重及腹围，并严格记录出入液量。在“四定”（定时间、定体位、定部位、定血压计）的情况下测量血压。</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（4）急性期限制盐、水摄入，采用低盐饮食。</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（5）行胸腔放液穿刺术者，应注意引流量的多少及穿刺部位的清洁消毒。</a:t>
            </a:r>
            <a:endParaRPr dirty="0">
              <a:latin typeface="Microsoft YaHei Regular" panose="020B0503020204020204" charset="-122"/>
              <a:ea typeface="Microsoft YaHei Regular" panose="020B0503020204020204" charset="-122"/>
              <a:cs typeface="Microsoft YaHei Regular" panose="020B0503020204020204" charset="-122"/>
            </a:endParaRPr>
          </a:p>
        </p:txBody>
      </p:sp>
      <p:sp>
        <p:nvSpPr>
          <p:cNvPr id="18" name="矩形 17"/>
          <p:cNvSpPr/>
          <p:nvPr/>
        </p:nvSpPr>
        <p:spPr>
          <a:xfrm>
            <a:off x="1348105" y="323850"/>
            <a:ext cx="712978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92225"/>
            <a:ext cx="10440035" cy="5363210"/>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2. 预防感染</a:t>
            </a:r>
            <a:endParaRPr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（1）避免患儿与发热、上呼吸道感染等其他感染性疾病患儿同住一室。</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（2）加强口腔护理，保持皮肤干燥和清洁。避免行股静脉穿刺及臀部肌内注射。必要时，加强消毒，严格无菌操作规程。</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（3）当患儿使用类固醇药物时，常可掩盖感染症状，必须提高警惕，及早识别。</a:t>
            </a:r>
            <a:endParaRPr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3. 饮食护理　</a:t>
            </a:r>
            <a:r>
              <a:rPr dirty="0">
                <a:solidFill>
                  <a:schemeClr val="tx1"/>
                </a:solidFill>
                <a:latin typeface="Microsoft YaHei" panose="020B0503020204020204" charset="-122"/>
                <a:ea typeface="Microsoft YaHei" panose="020B0503020204020204" charset="-122"/>
                <a:cs typeface="Microsoft YaHei Bold" panose="020B0503020204020204" charset="-122"/>
              </a:rPr>
              <a:t>供给患儿适量优质蛋白（蛋类、乳类、鱼和家禽类）、高热量、高维生素及低盐饮食，尽快纠正低蛋白血症。遵循少量多餐的原则，调整食物的色、香、味及种类，提高患儿食欲。当患儿水肿消退、尿量正常后不必过分限制食盐。注意补充含钙及维生素Ｄ的食物。制作床头饮食护理卡，以提示任何接近患儿的家长及亲友了解其特别的饮食需要。</a:t>
            </a:r>
            <a:endParaRPr dirty="0">
              <a:solidFill>
                <a:schemeClr val="tx1"/>
              </a:solidFill>
              <a:latin typeface="Microsoft YaHei" panose="020B0503020204020204" charset="-122"/>
              <a:ea typeface="Microsoft YaHei" panose="020B0503020204020204" charset="-122"/>
              <a:cs typeface="Microsoft YaHei Bold" panose="020B0503020204020204" charset="-122"/>
            </a:endParaRPr>
          </a:p>
        </p:txBody>
      </p:sp>
      <p:sp>
        <p:nvSpPr>
          <p:cNvPr id="18" name="矩形 17"/>
          <p:cNvSpPr/>
          <p:nvPr/>
        </p:nvSpPr>
        <p:spPr>
          <a:xfrm>
            <a:off x="1348105" y="323850"/>
            <a:ext cx="712978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92225"/>
            <a:ext cx="10440035" cy="5154295"/>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4. 用药的护理</a:t>
            </a:r>
            <a:endParaRPr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1）服用类固醇药物，患儿会出现库欣综合征，如向心性肥胖、痤疮、多毛、食欲及体重增加、腹胀、血压高、骨质疏松症、兴奋失眠等。故应有意让患儿多照镜子，了解自己身体的变化，并告之患儿及父母，这些改变随治疗停止后即会消失。嘱患儿每餐不食过饱，兴奋躁动时加以引导，防止意外受伤。坚持饭后服药或喝牛奶后服用，避免引起消化道溃疡。</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2）当患儿对类固醇药物产生依赖、耐药或出现严重副作用时，通常使用免疫抑制剂。该药可产生严重的合并症，如白细胞减少、毛发脱落、膀胱炎、不孕症（长期使用），故用药前一定要征得患儿父母的同意，使其提前做好心理准备，减轻患儿的不安，并加强对症护理。</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（3）用利尿剂时，应及时补充钾的耗损。给予高钾食物，如橘子汁、香蕉、牛奶、番茄汁、葡萄汁，若排尿量正常，可口服补充氯化钾。同时，静脉补充白蛋白，减少低血容量休克的发生。</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p:txBody>
      </p:sp>
      <p:sp>
        <p:nvSpPr>
          <p:cNvPr id="18" name="矩形 17"/>
          <p:cNvSpPr/>
          <p:nvPr/>
        </p:nvSpPr>
        <p:spPr>
          <a:xfrm>
            <a:off x="1348105" y="323850"/>
            <a:ext cx="712978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92225"/>
            <a:ext cx="10440035" cy="5154295"/>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5. 病情观察</a:t>
            </a:r>
            <a:endParaRPr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（1）严密观测患儿体重、尿量的增减，了解体内液体的动态平衡。</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（2）观察患儿精神、食欲、小便颜色、水肿部位皮肤状况及生命体征的变化，防止感染的发生。</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（3）观察所有药物的副作用，有情况及时报告医生。</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endParaRPr dirty="0">
              <a:solidFill>
                <a:schemeClr val="tx1"/>
              </a:solidFill>
              <a:latin typeface="Microsoft YaHei" panose="020B0503020204020204" charset="-122"/>
              <a:ea typeface="Microsoft YaHei" panose="020B0503020204020204" charset="-122"/>
              <a:cs typeface="Microsoft YaHei" panose="020B0503020204020204" charset="-122"/>
            </a:endParaRPr>
          </a:p>
        </p:txBody>
      </p:sp>
      <p:sp>
        <p:nvSpPr>
          <p:cNvPr id="18" name="矩形 17"/>
          <p:cNvSpPr/>
          <p:nvPr/>
        </p:nvSpPr>
        <p:spPr>
          <a:xfrm>
            <a:off x="1348105" y="323850"/>
            <a:ext cx="712978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92225"/>
            <a:ext cx="10440035" cy="5154295"/>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6. 健康教育</a:t>
            </a:r>
            <a:endParaRPr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（1）帮助患儿熟悉病区环境及住院规则，介绍患儿与病区内疾病较稳定或处于恢复期的病友认识，以增强治病信心，避免焦虑、忧郁。</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（2）与患儿及父母交谈，了解患儿的思想状况，鼓励其说出心中的担忧，及时解答有关疑难，使患儿及父母心理稳定，主动积极配合治疗、护理。</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（3）组织病区健康宣教活动，让患儿及家长了解本病发生、发展、治疗及疾病的转归过程，引导患儿重新认识患病后的自我及身体形态，适应角色的转变。</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4）开辟病区娱乐室，引导恢复期患儿做有益的游戏，分散其注意力，如下棋、猜谜、讲故事、读书等，必要时组织去公园散步。允许患儿一起进餐，以增强食欲，同时要注意安全，防止跌倒，睡觉时加床档保护。</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p:txBody>
      </p:sp>
      <p:sp>
        <p:nvSpPr>
          <p:cNvPr id="18" name="矩形 17"/>
          <p:cNvSpPr/>
          <p:nvPr/>
        </p:nvSpPr>
        <p:spPr>
          <a:xfrm>
            <a:off x="1348105" y="323850"/>
            <a:ext cx="712978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105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a:t>
            </a:r>
            <a:r>
              <a:rPr lang="zh-CN" altLang="en-US" sz="2800" b="0">
                <a:solidFill>
                  <a:schemeClr val="lt1"/>
                </a:solidFill>
                <a:latin typeface="Microsoft YaHei" panose="020B0503020204020204" charset="-122"/>
                <a:ea typeface="Microsoft YaHei" panose="020B0503020204020204" charset="-122"/>
              </a:rPr>
              <a:t>四</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74055" y="3253105"/>
            <a:ext cx="4458335"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尿路感染</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194560" y="3243649"/>
            <a:ext cx="7802880" cy="706755"/>
          </a:xfrm>
          <a:prstGeom prst="rect">
            <a:avLst/>
          </a:prstGeom>
          <a:noFill/>
        </p:spPr>
        <p:txBody>
          <a:bodyPr wrap="none" rtlCol="0" anchor="ctr" anchorCtr="0">
            <a:spAutoFit/>
          </a:bodyPr>
          <a:lstStyle/>
          <a:p>
            <a:pPr algn="ctr"/>
            <a:r>
              <a:rPr lang="zh-CN" altLang="en-US" sz="4000" b="1">
                <a:solidFill>
                  <a:srgbClr val="FF7F7F"/>
                </a:solidFill>
                <a:latin typeface="微软雅黑" panose="020B0503020204020204" charset="-122"/>
                <a:ea typeface="微软雅黑" panose="020B0503020204020204" charset="-122"/>
              </a:rPr>
              <a:t>单元九　泌尿系统疾病患儿的护理</a:t>
            </a:r>
            <a:endParaRPr lang="zh-CN" altLang="en-US" sz="4000" b="1">
              <a:solidFill>
                <a:srgbClr val="FF7F7F"/>
              </a:solidFill>
              <a:latin typeface="微软雅黑" panose="020B0503020204020204" charset="-122"/>
              <a:ea typeface="微软雅黑" panose="020B0503020204020204" charset="-122"/>
            </a:endParaRPr>
          </a:p>
        </p:txBody>
      </p:sp>
      <p:grpSp>
        <p:nvGrpSpPr>
          <p:cNvPr id="4" name="组合 3"/>
          <p:cNvGrpSpPr/>
          <p:nvPr/>
        </p:nvGrpSpPr>
        <p:grpSpPr>
          <a:xfrm>
            <a:off x="5427069" y="2173333"/>
            <a:ext cx="1337863" cy="816800"/>
            <a:chOff x="7304087" y="2314113"/>
            <a:chExt cx="1001487" cy="611434"/>
          </a:xfrm>
        </p:grpSpPr>
        <p:sp>
          <p:nvSpPr>
            <p:cNvPr id="5" name="对角圆角矩形 4"/>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p:cNvSpPr txBox="1"/>
          <p:nvPr/>
        </p:nvSpPr>
        <p:spPr>
          <a:xfrm>
            <a:off x="1728470" y="4207510"/>
            <a:ext cx="8735060" cy="1014730"/>
          </a:xfrm>
          <a:prstGeom prst="rect">
            <a:avLst/>
          </a:prstGeom>
          <a:noFill/>
        </p:spPr>
        <p:txBody>
          <a:bodyPr wrap="square" rtlCol="0">
            <a:spAutoFit/>
          </a:bodyPr>
          <a:lstStyle/>
          <a:p>
            <a:pPr lvl="0" algn="ctr">
              <a:lnSpc>
                <a:spcPct val="125000"/>
              </a:lnSpc>
              <a:spcBef>
                <a:spcPts val="0"/>
              </a:spcBef>
              <a:spcAft>
                <a:spcPts val="0"/>
              </a:spcAft>
            </a:pPr>
            <a:r>
              <a:rPr lang="zh-CN" sz="1600" dirty="0">
                <a:solidFill>
                  <a:schemeClr val="tx1">
                    <a:lumMod val="85000"/>
                    <a:lumOff val="15000"/>
                  </a:schemeClr>
                </a:solidFill>
                <a:latin typeface="微软雅黑" panose="020B0503020204020204" charset="-122"/>
                <a:ea typeface="微软雅黑" panose="020B0503020204020204" charset="-122"/>
                <a:cs typeface="+mn-ea"/>
                <a:sym typeface="+mn-ea"/>
              </a:rPr>
              <a:t>小儿泌尿系统疾病的特点：①急性期或极期病情重、变化大，容易出现并发症；②病程较长且可迁延，病情每因感染或劳累而反复，患者经济负担较重；③少数病情不见好转，出现临床危象或死于慢性肾功能衰竭。故尤应对泌尿系统疾病患儿及其家属做好心理护理和健康指导。</a:t>
            </a:r>
            <a:endParaRPr lang="zh-CN" sz="1600"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2762">
        <p:comb/>
      </p:transition>
    </mc:Choice>
    <mc:Fallback>
      <p:transition advTm="276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30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453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1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890270" y="1772285"/>
            <a:ext cx="10440000" cy="3600000"/>
          </a:xfrm>
          <a:prstGeom prst="roundRect">
            <a:avLst/>
          </a:prstGeom>
          <a:solidFill>
            <a:srgbClr val="FF7F7F"/>
          </a:solidFill>
          <a:ln>
            <a:solidFill>
              <a:srgbClr val="FF7F7F"/>
            </a:solidFill>
          </a:ln>
        </p:spPr>
        <p:style>
          <a:lnRef idx="2">
            <a:schemeClr val="accent1">
              <a:lumMod val="75000"/>
            </a:schemeClr>
          </a:lnRef>
          <a:fillRef idx="1">
            <a:schemeClr val="accent1"/>
          </a:fillRef>
          <a:effectRef idx="0">
            <a:srgbClr val="FFFFFF"/>
          </a:effectRef>
          <a:fontRef idx="minor">
            <a:schemeClr val="lt1"/>
          </a:fontRef>
        </p:style>
        <p:txBody>
          <a:bodyPr rtlCol="0" anchor="ctr" anchorCtr="0"/>
          <a:p>
            <a:pPr algn="ctr"/>
            <a:endParaRPr lang="zh-CN" altLang="en-US"/>
          </a:p>
        </p:txBody>
      </p:sp>
      <p:sp>
        <p:nvSpPr>
          <p:cNvPr id="3" name="泪滴形 2"/>
          <p:cNvSpPr/>
          <p:nvPr/>
        </p:nvSpPr>
        <p:spPr>
          <a:xfrm>
            <a:off x="8232140" y="0"/>
            <a:ext cx="3960000" cy="3960000"/>
          </a:xfrm>
          <a:prstGeom prst="teardrop">
            <a:avLst/>
          </a:prstGeom>
          <a:solidFill>
            <a:srgbClr val="FF7F7F">
              <a:alpha val="5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250270" y="2338480"/>
            <a:ext cx="9720000" cy="2467610"/>
          </a:xfrm>
          <a:prstGeom prst="rect">
            <a:avLst/>
          </a:prstGeom>
        </p:spPr>
        <p:txBody>
          <a:bodyPr wrap="square" anchor="ctr" anchorCtr="0">
            <a:noAutofit/>
          </a:bodyPr>
          <a:lstStyle/>
          <a:p>
            <a:pPr indent="508000" algn="just" fontAlgn="auto">
              <a:lnSpc>
                <a:spcPct val="150000"/>
              </a:lnSpc>
              <a:spcAft>
                <a:spcPts val="0"/>
              </a:spcAft>
              <a:buClrTx/>
              <a:buSzTx/>
              <a:buFontTx/>
              <a:extLst>
                <a:ext uri="{35155182-B16C-46BC-9424-99874614C6A1}">
                  <wpsdc:indentchars xmlns:wpsdc="http://www.wps.cn/officeDocument/2017/drawingmlCustomData" val="200" checksum="282533468"/>
                </a:ext>
              </a:extLst>
            </a:pP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尿路感染（urinary tract infection，UTI）是指</a:t>
            </a:r>
            <a:r>
              <a:rPr sz="2000" b="1" dirty="0">
                <a:solidFill>
                  <a:srgbClr val="FFFF00"/>
                </a:solidFill>
                <a:latin typeface="Microsoft YaHei Bold" panose="020B0503020204020204" charset="-122"/>
                <a:ea typeface="Microsoft YaHei Bold" panose="020B0503020204020204" charset="-122"/>
                <a:cs typeface="Microsoft YaHei Bold" panose="020B0503020204020204" charset="-122"/>
                <a:sym typeface="+mn-ea"/>
              </a:rPr>
              <a:t>病原体直接侵入尿路，在尿液中生长繁殖，并侵犯尿路黏膜或组织而引起损伤。</a:t>
            </a:r>
            <a:r>
              <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是小儿时期的常见病。因感染可累及肾盂、肾实质、膀胱和尿道，且临床难以定位，故统称尿路感染。年龄越小，局限性和特征性症状越不明显，容易漏诊。若诊断及时，治疗恰当，则预后良好。</a:t>
            </a:r>
            <a:endParaRPr sz="2000" b="1"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92225"/>
            <a:ext cx="10440035" cy="5154295"/>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1. 致病菌和感染途径</a:t>
            </a:r>
            <a:r>
              <a:rPr lang="en-US" b="1" dirty="0">
                <a:solidFill>
                  <a:srgbClr val="FF7F7F"/>
                </a:solidFill>
                <a:latin typeface="Microsoft YaHei Bold" panose="020B0503020204020204" charset="-122"/>
                <a:ea typeface="Microsoft YaHei Bold" panose="020B0503020204020204" charset="-122"/>
                <a:cs typeface="Microsoft YaHei Bold" panose="020B0503020204020204" charset="-122"/>
              </a:rPr>
              <a:t>    </a:t>
            </a:r>
            <a:r>
              <a:rPr dirty="0">
                <a:solidFill>
                  <a:schemeClr val="tx1"/>
                </a:solidFill>
                <a:latin typeface="Microsoft YaHei" panose="020B0503020204020204" charset="-122"/>
                <a:ea typeface="Microsoft YaHei" panose="020B0503020204020204" charset="-122"/>
                <a:cs typeface="Microsoft YaHei" panose="020B0503020204020204" charset="-122"/>
              </a:rPr>
              <a:t>尿路感染的致病菌 80% ～ 90% 由肠道杆菌所致，常见为大肠埃希菌，其次为变形杆菌、克雷白杆菌，少数为粪链球菌和金黄色葡萄球菌。感染途径为以下几种。</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（1）上行感染：是婴幼儿期最常见的感染途径。致病菌从尿道、膀胱、输尿管而达肾脏引起感染，多见于女孩。</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（2）血行感染：病原菌从局部病灶或全身感染通过血液循环到达肾脏。多见于新生儿及婴幼儿，继发于败血症或体内化脓性病灶引起的菌血症。致病菌以毒力强的金黄色葡萄球菌为主。</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（3）淋巴感染：肠道有淋巴管与肾脏相通，肠道感染可引起尿路感染。</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（4）直接感染：由肾邻近器官和组织感染直接蔓延而成。</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p:txBody>
      </p:sp>
      <p:sp>
        <p:nvSpPr>
          <p:cNvPr id="18" name="矩形 17"/>
          <p:cNvSpPr/>
          <p:nvPr/>
        </p:nvSpPr>
        <p:spPr>
          <a:xfrm>
            <a:off x="1348105" y="323850"/>
            <a:ext cx="712978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【病因及发病机制】</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92225"/>
            <a:ext cx="10440035" cy="5154295"/>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2. 易感因素</a:t>
            </a:r>
            <a:r>
              <a:rPr lang="en-US" b="1" dirty="0">
                <a:solidFill>
                  <a:srgbClr val="FF7F7F"/>
                </a:solidFill>
                <a:latin typeface="Microsoft YaHei Bold" panose="020B0503020204020204" charset="-122"/>
                <a:ea typeface="Microsoft YaHei Bold" panose="020B0503020204020204" charset="-122"/>
                <a:cs typeface="Microsoft YaHei Bold" panose="020B0503020204020204" charset="-122"/>
              </a:rPr>
              <a:t>    </a:t>
            </a:r>
            <a:r>
              <a:rPr dirty="0">
                <a:solidFill>
                  <a:schemeClr val="tx1"/>
                </a:solidFill>
                <a:latin typeface="Microsoft YaHei" panose="020B0503020204020204" charset="-122"/>
                <a:ea typeface="Microsoft YaHei" panose="020B0503020204020204" charset="-122"/>
                <a:cs typeface="Microsoft YaHei" panose="020B0503020204020204" charset="-122"/>
              </a:rPr>
              <a:t>小儿尿路感染之所以常见的原因如下。</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1）解剖生理特点：小儿输尿管道长而弯曲，管壁肌肉及弹力纤维发育不全，易于扩张而发生尿潴留和感染。女孩尿道短，尿道黏膜皱襞柔嫩，尿道口接近肛门；男孩由于阴茎的包皮过长，积聚污垢，故均易引起上行感染。</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（2）先天畸形：先天性泌尿系统畸形可使尿流不畅，滞留的尿液使细菌得以在尿路长时间停留，导致感染。</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（3）膀胱输尿管尿液反流：由于膀胱三角区和输尿管终末段肌肉发育缺陷，易出现膀胱输尿管尿液反流。此与尿路感染关系密切，常使尿路感染迁延或多次复发，是导致肾实质损害的重要因素。</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（4）发病诱因：机体抵抗力降低是导致本病的主要条件。此外，尿道和膀胱异物、留置导尿、尿路损伤等，均可成为诱发因素。</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p:txBody>
      </p:sp>
      <p:sp>
        <p:nvSpPr>
          <p:cNvPr id="18" name="矩形 17"/>
          <p:cNvSpPr/>
          <p:nvPr/>
        </p:nvSpPr>
        <p:spPr>
          <a:xfrm>
            <a:off x="1348105" y="323850"/>
            <a:ext cx="712978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【病因及发病机制】</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92225"/>
            <a:ext cx="10440035" cy="5154295"/>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1. 急性感染</a:t>
            </a:r>
            <a:r>
              <a:rPr lang="en-US" b="1" dirty="0">
                <a:solidFill>
                  <a:srgbClr val="FF7F7F"/>
                </a:solidFill>
                <a:latin typeface="Microsoft YaHei Bold" panose="020B0503020204020204" charset="-122"/>
                <a:ea typeface="Microsoft YaHei Bold" panose="020B0503020204020204" charset="-122"/>
                <a:cs typeface="Microsoft YaHei Bold" panose="020B0503020204020204" charset="-122"/>
              </a:rPr>
              <a:t>    </a:t>
            </a:r>
            <a:endParaRPr lang="en-US"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（1）新生儿期：多由血行感染所致，症状轻重不一，以全身症状为主，可有发热或体温不升、拒奶、皮肤苍白、体重不增、黄疸、腹泻、嗜睡和惊厥等，尿培养阳性。</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（2）婴幼儿期：仍以全身症状为主，可突发高热，伴有胃肠道和神经系统症状，甚至出现惊厥。部分患儿仅有排尿时哭闹，尿布有臭味。</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3）儿童期：年长儿的症状常与成人相似，上尿路感染以发热、寒战、腹痛、呕吐等全身症状较为突出常见，有腰痛、肾区叩痛。下尿路感染则有尿路刺激征，如尿频、尿急、尿痛或排尿困难，少数伴血尿或遗尿。</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2. 慢性感染</a:t>
            </a:r>
            <a:r>
              <a:rPr dirty="0">
                <a:solidFill>
                  <a:schemeClr val="tx1"/>
                </a:solidFill>
                <a:latin typeface="Microsoft YaHei" panose="020B0503020204020204" charset="-122"/>
                <a:ea typeface="Microsoft YaHei" panose="020B0503020204020204" charset="-122"/>
                <a:cs typeface="Microsoft YaHei" panose="020B0503020204020204" charset="-122"/>
              </a:rPr>
              <a:t>　慢性感染指病程超过 6 个月，病情迁延，肾功能受损久不恢复者。分为慢性肾盂肾炎和慢性膀胱炎。表现为反复发作的尿路刺激症状，脓尿或细菌尿，全身症状有乏力、间歇性低热、腰酸、贫血、体重减轻及肾功能减退等。</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p:txBody>
      </p:sp>
      <p:sp>
        <p:nvSpPr>
          <p:cNvPr id="18" name="矩形 17"/>
          <p:cNvSpPr/>
          <p:nvPr/>
        </p:nvSpPr>
        <p:spPr>
          <a:xfrm>
            <a:off x="1348105" y="323850"/>
            <a:ext cx="712978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【临床表现病因及发病机制】</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92225"/>
            <a:ext cx="10440035" cy="5154295"/>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1. 尿常规　</a:t>
            </a:r>
            <a:r>
              <a:rPr dirty="0">
                <a:solidFill>
                  <a:schemeClr val="tx1"/>
                </a:solidFill>
                <a:latin typeface="Microsoft YaHei" panose="020B0503020204020204" charset="-122"/>
                <a:ea typeface="Microsoft YaHei" panose="020B0503020204020204" charset="-122"/>
                <a:cs typeface="Microsoft YaHei" panose="020B0503020204020204" charset="-122"/>
              </a:rPr>
              <a:t>清晨中段尿离心后镜检，沉渣中白细胞＞ 10 个 / HP。如出现白细胞管型，有助于肾炎的诊断。肾盂乳头处炎症及膀胱炎时可出现血尿。</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2. 尿培养及菌落计数　</a:t>
            </a:r>
            <a:r>
              <a:rPr dirty="0">
                <a:solidFill>
                  <a:schemeClr val="tx1"/>
                </a:solidFill>
                <a:latin typeface="Microsoft YaHei" panose="020B0503020204020204" charset="-122"/>
                <a:ea typeface="Microsoft YaHei" panose="020B0503020204020204" charset="-122"/>
                <a:cs typeface="Microsoft YaHei" panose="020B0503020204020204" charset="-122"/>
              </a:rPr>
              <a:t>中段尿培养尿内细菌数≥ 105/ mL 可确诊，104 ～ 105/ mL为可疑，＜ 104/ mL 为污染。但菌落少于 105/ mL 而症状明显，两次培养出同一细菌者，有诊断价值。通过耻骨上膀胱穿刺获取的尿培养，只要发现有细菌生长，即有诊断意义。</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3. 影像学检查</a:t>
            </a:r>
            <a:endParaRPr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（1）X 线检查：如排泄性膀胱尿道造影（VCUG），用以检查膀胱输尿管反流情况。静脉肾盂造影（IVP），观察肾脏的轮廓、输尿管和膀胱的外形。</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（2）超声波检查：检查肾脏大小、形态方面变化及尿路梗阻情况。</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（3）核素肾图检查：主要用于检测肾脏瘢痕性损伤。</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p:txBody>
      </p:sp>
      <p:sp>
        <p:nvSpPr>
          <p:cNvPr id="18" name="矩形 17"/>
          <p:cNvSpPr/>
          <p:nvPr/>
        </p:nvSpPr>
        <p:spPr>
          <a:xfrm>
            <a:off x="1348105" y="323850"/>
            <a:ext cx="712978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【实验室检查】</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92225"/>
            <a:ext cx="10440035" cy="5154295"/>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（1）休息和多饮水。</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（2）正确地选用有效的抗菌药物，减少复发的危险性。选用氨苄西林、头孢氨苄、头孢唑啉钠、头孢三嗪噻肟、磺胺药、喹诺酮类等。</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（3）用药疗程：急性感染第一次发作，疗程多为 10 ～ 14 天。再发性尿路感染（包括复发性及再感染），急性发作用药 2 周左右，总疗程 6 ～ 8 周。多次复发或慢性感染，急性感染控制后改用小剂量长程抑菌治疗，疗程 6 ～ 12 个月。</a:t>
            </a:r>
            <a:endParaRPr dirty="0">
              <a:latin typeface="Microsoft YaHei Regular" panose="020B0503020204020204" charset="-122"/>
              <a:ea typeface="Microsoft YaHei Regular" panose="020B0503020204020204" charset="-122"/>
              <a:cs typeface="Microsoft YaHei Regular" panose="020B0503020204020204" charset="-122"/>
            </a:endParaRPr>
          </a:p>
        </p:txBody>
      </p:sp>
      <p:sp>
        <p:nvSpPr>
          <p:cNvPr id="18" name="矩形 17"/>
          <p:cNvSpPr/>
          <p:nvPr/>
        </p:nvSpPr>
        <p:spPr>
          <a:xfrm>
            <a:off x="1348105" y="323850"/>
            <a:ext cx="712978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【治疗原则】</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1180" y="2092297"/>
            <a:ext cx="2667635" cy="3309667"/>
            <a:chOff x="4157" y="3295"/>
            <a:chExt cx="4201" cy="5212"/>
          </a:xfrm>
        </p:grpSpPr>
        <p:sp>
          <p:nvSpPr>
            <p:cNvPr id="106" name="Freeform 12"/>
            <p:cNvSpPr/>
            <p:nvPr/>
          </p:nvSpPr>
          <p:spPr bwMode="auto">
            <a:xfrm>
              <a:off x="415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07" name="组合 106"/>
            <p:cNvGrpSpPr/>
            <p:nvPr/>
          </p:nvGrpSpPr>
          <p:grpSpPr>
            <a:xfrm>
              <a:off x="4422" y="3366"/>
              <a:ext cx="1350" cy="900"/>
              <a:chOff x="1283891" y="1695061"/>
              <a:chExt cx="857250" cy="571500"/>
            </a:xfrm>
            <a:solidFill>
              <a:schemeClr val="bg1"/>
            </a:solidFill>
          </p:grpSpPr>
          <p:sp>
            <p:nvSpPr>
              <p:cNvPr id="108" name="Freeform 13"/>
              <p:cNvSpPr/>
              <p:nvPr/>
            </p:nvSpPr>
            <p:spPr bwMode="auto">
              <a:xfrm>
                <a:off x="1283891"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nvGrpSpPr>
              <p:cNvPr id="109" name="组合 108"/>
              <p:cNvGrpSpPr/>
              <p:nvPr/>
            </p:nvGrpSpPr>
            <p:grpSpPr>
              <a:xfrm>
                <a:off x="1320404" y="1695061"/>
                <a:ext cx="820737" cy="522685"/>
                <a:chOff x="1320404" y="1695061"/>
                <a:chExt cx="820737" cy="522685"/>
              </a:xfrm>
              <a:grpFill/>
            </p:grpSpPr>
            <p:sp>
              <p:nvSpPr>
                <p:cNvPr id="110" name="Freeform 14"/>
                <p:cNvSpPr/>
                <p:nvPr/>
              </p:nvSpPr>
              <p:spPr bwMode="auto">
                <a:xfrm>
                  <a:off x="1910954"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1" name="Freeform 15"/>
                <p:cNvSpPr/>
                <p:nvPr/>
              </p:nvSpPr>
              <p:spPr bwMode="auto">
                <a:xfrm>
                  <a:off x="1637904"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2" name="Freeform 16"/>
                <p:cNvSpPr/>
                <p:nvPr/>
              </p:nvSpPr>
              <p:spPr bwMode="auto">
                <a:xfrm>
                  <a:off x="1391842"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3" name="Freeform 17"/>
                <p:cNvSpPr/>
                <p:nvPr/>
              </p:nvSpPr>
              <p:spPr bwMode="auto">
                <a:xfrm>
                  <a:off x="1320404" y="2114161"/>
                  <a:ext cx="474663"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4" name="Freeform 18"/>
                <p:cNvSpPr/>
                <p:nvPr/>
              </p:nvSpPr>
              <p:spPr bwMode="auto">
                <a:xfrm>
                  <a:off x="1512491"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15" name="Freeform 19"/>
                <p:cNvSpPr/>
                <p:nvPr/>
              </p:nvSpPr>
              <p:spPr bwMode="auto">
                <a:xfrm>
                  <a:off x="1823641"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grpSp>
        <p:cxnSp>
          <p:nvCxnSpPr>
            <p:cNvPr id="116" name="直接连接符 115"/>
            <p:cNvCxnSpPr/>
            <p:nvPr/>
          </p:nvCxnSpPr>
          <p:spPr>
            <a:xfrm>
              <a:off x="415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5518" y="4066"/>
              <a:ext cx="2840"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1. 健康史</a:t>
              </a:r>
              <a:endParaRPr lang="zh-CN" altLang="en-US" sz="1800" b="1" dirty="0">
                <a:solidFill>
                  <a:schemeClr val="tx1"/>
                </a:solidFill>
                <a:latin typeface="微软雅黑" panose="020B0503020204020204" charset="-122"/>
                <a:ea typeface="微软雅黑" panose="020B0503020204020204" charset="-122"/>
              </a:endParaRPr>
            </a:p>
          </p:txBody>
        </p:sp>
        <p:sp>
          <p:nvSpPr>
            <p:cNvPr id="151" name="文本框 164"/>
            <p:cNvSpPr txBox="1"/>
            <p:nvPr/>
          </p:nvSpPr>
          <p:spPr>
            <a:xfrm>
              <a:off x="4157" y="4853"/>
              <a:ext cx="3969" cy="3654"/>
            </a:xfrm>
            <a:prstGeom prst="rect">
              <a:avLst/>
            </a:prstGeom>
            <a:noFill/>
          </p:spPr>
          <p:txBody>
            <a:bodyPr wrap="square">
              <a:no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收集患儿有无发热、腹胀、排尿哭闹等表现，注意女孩有无蛲虫病，男孩有无包皮过长等。</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3" name="组合 2"/>
          <p:cNvGrpSpPr/>
          <p:nvPr/>
        </p:nvGrpSpPr>
        <p:grpSpPr>
          <a:xfrm>
            <a:off x="3340100" y="2092297"/>
            <a:ext cx="2667643" cy="3238546"/>
            <a:chOff x="6967" y="3295"/>
            <a:chExt cx="4202" cy="5100"/>
          </a:xfrm>
        </p:grpSpPr>
        <p:sp>
          <p:nvSpPr>
            <p:cNvPr id="118" name="Freeform 12"/>
            <p:cNvSpPr/>
            <p:nvPr/>
          </p:nvSpPr>
          <p:spPr bwMode="auto">
            <a:xfrm>
              <a:off x="6967"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19" name="组合 118"/>
            <p:cNvGrpSpPr/>
            <p:nvPr/>
          </p:nvGrpSpPr>
          <p:grpSpPr>
            <a:xfrm>
              <a:off x="7235" y="3366"/>
              <a:ext cx="1347" cy="900"/>
              <a:chOff x="3069828" y="1695061"/>
              <a:chExt cx="855664" cy="571500"/>
            </a:xfrm>
            <a:solidFill>
              <a:schemeClr val="bg1"/>
            </a:solidFill>
          </p:grpSpPr>
          <p:sp>
            <p:nvSpPr>
              <p:cNvPr id="120" name="Freeform 13"/>
              <p:cNvSpPr/>
              <p:nvPr/>
            </p:nvSpPr>
            <p:spPr bwMode="auto">
              <a:xfrm>
                <a:off x="3069828"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1" name="Freeform 14"/>
              <p:cNvSpPr/>
              <p:nvPr/>
            </p:nvSpPr>
            <p:spPr bwMode="auto">
              <a:xfrm>
                <a:off x="3695304" y="1695061"/>
                <a:ext cx="119063"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2" name="Freeform 15"/>
              <p:cNvSpPr/>
              <p:nvPr/>
            </p:nvSpPr>
            <p:spPr bwMode="auto">
              <a:xfrm>
                <a:off x="3423842" y="1715302"/>
                <a:ext cx="141287"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3" name="Freeform 16"/>
              <p:cNvSpPr/>
              <p:nvPr/>
            </p:nvSpPr>
            <p:spPr bwMode="auto">
              <a:xfrm>
                <a:off x="3176191" y="1798645"/>
                <a:ext cx="188912"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4" name="Freeform 17"/>
              <p:cNvSpPr/>
              <p:nvPr/>
            </p:nvSpPr>
            <p:spPr bwMode="auto">
              <a:xfrm>
                <a:off x="3104753"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5" name="Freeform 18"/>
              <p:cNvSpPr/>
              <p:nvPr/>
            </p:nvSpPr>
            <p:spPr bwMode="auto">
              <a:xfrm>
                <a:off x="329842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26" name="Freeform 19"/>
              <p:cNvSpPr/>
              <p:nvPr/>
            </p:nvSpPr>
            <p:spPr bwMode="auto">
              <a:xfrm>
                <a:off x="3609579" y="1815314"/>
                <a:ext cx="315913"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27" name="直接连接符 126"/>
            <p:cNvCxnSpPr/>
            <p:nvPr/>
          </p:nvCxnSpPr>
          <p:spPr>
            <a:xfrm>
              <a:off x="6967"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矩形 127"/>
            <p:cNvSpPr/>
            <p:nvPr/>
          </p:nvSpPr>
          <p:spPr>
            <a:xfrm>
              <a:off x="8285" y="4066"/>
              <a:ext cx="2884"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2. 症状及体征</a:t>
              </a:r>
              <a:endParaRPr lang="zh-CN" altLang="en-US" sz="1800" b="1" dirty="0">
                <a:solidFill>
                  <a:schemeClr val="tx1"/>
                </a:solidFill>
                <a:latin typeface="微软雅黑" panose="020B0503020204020204" charset="-122"/>
                <a:ea typeface="微软雅黑" panose="020B0503020204020204" charset="-122"/>
              </a:endParaRPr>
            </a:p>
          </p:txBody>
        </p:sp>
        <p:sp>
          <p:nvSpPr>
            <p:cNvPr id="152" name="文本框 165"/>
            <p:cNvSpPr txBox="1"/>
            <p:nvPr/>
          </p:nvSpPr>
          <p:spPr>
            <a:xfrm>
              <a:off x="6967" y="4853"/>
              <a:ext cx="3969" cy="3542"/>
            </a:xfrm>
            <a:prstGeom prst="rect">
              <a:avLst/>
            </a:prstGeom>
            <a:noFill/>
          </p:spPr>
          <p:txBody>
            <a:bodyPr wrap="square">
              <a:no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查体时注意体温改变，肾区叩痛等。</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4" name="组合 3"/>
          <p:cNvGrpSpPr/>
          <p:nvPr/>
        </p:nvGrpSpPr>
        <p:grpSpPr>
          <a:xfrm>
            <a:off x="6129020" y="2092297"/>
            <a:ext cx="2666373" cy="3015658"/>
            <a:chOff x="9780" y="3295"/>
            <a:chExt cx="4200" cy="4749"/>
          </a:xfrm>
        </p:grpSpPr>
        <p:sp>
          <p:nvSpPr>
            <p:cNvPr id="129" name="Freeform 12"/>
            <p:cNvSpPr/>
            <p:nvPr/>
          </p:nvSpPr>
          <p:spPr bwMode="auto">
            <a:xfrm>
              <a:off x="9780"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rgbClr val="FF7F7F"/>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30" name="组合 129"/>
            <p:cNvGrpSpPr/>
            <p:nvPr/>
          </p:nvGrpSpPr>
          <p:grpSpPr>
            <a:xfrm>
              <a:off x="10047" y="3366"/>
              <a:ext cx="1347" cy="900"/>
              <a:chOff x="4855766" y="1695061"/>
              <a:chExt cx="855662" cy="571500"/>
            </a:xfrm>
            <a:solidFill>
              <a:schemeClr val="bg1"/>
            </a:solidFill>
          </p:grpSpPr>
          <p:sp>
            <p:nvSpPr>
              <p:cNvPr id="131" name="Freeform 13"/>
              <p:cNvSpPr/>
              <p:nvPr/>
            </p:nvSpPr>
            <p:spPr bwMode="auto">
              <a:xfrm>
                <a:off x="4855766" y="1720064"/>
                <a:ext cx="842962"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2" name="Freeform 14"/>
              <p:cNvSpPr/>
              <p:nvPr/>
            </p:nvSpPr>
            <p:spPr bwMode="auto">
              <a:xfrm>
                <a:off x="5481242"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3" name="Freeform 15"/>
              <p:cNvSpPr/>
              <p:nvPr/>
            </p:nvSpPr>
            <p:spPr bwMode="auto">
              <a:xfrm>
                <a:off x="5208192"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4" name="Freeform 16"/>
              <p:cNvSpPr/>
              <p:nvPr/>
            </p:nvSpPr>
            <p:spPr bwMode="auto">
              <a:xfrm>
                <a:off x="4962129" y="1798645"/>
                <a:ext cx="187325"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5" name="Freeform 17"/>
              <p:cNvSpPr/>
              <p:nvPr/>
            </p:nvSpPr>
            <p:spPr bwMode="auto">
              <a:xfrm>
                <a:off x="4890691" y="2114161"/>
                <a:ext cx="474662"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6" name="Freeform 18"/>
              <p:cNvSpPr/>
              <p:nvPr/>
            </p:nvSpPr>
            <p:spPr bwMode="auto">
              <a:xfrm>
                <a:off x="5082778"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37" name="Freeform 19"/>
              <p:cNvSpPr/>
              <p:nvPr/>
            </p:nvSpPr>
            <p:spPr bwMode="auto">
              <a:xfrm>
                <a:off x="5393928"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38" name="直接连接符 137"/>
            <p:cNvCxnSpPr/>
            <p:nvPr/>
          </p:nvCxnSpPr>
          <p:spPr>
            <a:xfrm>
              <a:off x="9780"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10509" y="4066"/>
              <a:ext cx="3471"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3. 社会—心理状况</a:t>
              </a:r>
              <a:endParaRPr lang="zh-CN" altLang="en-US" sz="1800" b="1" dirty="0">
                <a:solidFill>
                  <a:schemeClr val="tx1"/>
                </a:solidFill>
                <a:latin typeface="微软雅黑" panose="020B0503020204020204" charset="-122"/>
                <a:ea typeface="微软雅黑" panose="020B0503020204020204" charset="-122"/>
              </a:endParaRPr>
            </a:p>
          </p:txBody>
        </p:sp>
        <p:sp>
          <p:nvSpPr>
            <p:cNvPr id="153" name="文本框 166"/>
            <p:cNvSpPr txBox="1"/>
            <p:nvPr/>
          </p:nvSpPr>
          <p:spPr>
            <a:xfrm>
              <a:off x="9780" y="4853"/>
              <a:ext cx="3969" cy="3191"/>
            </a:xfrm>
            <a:prstGeom prst="rect">
              <a:avLst/>
            </a:prstGeom>
            <a:noFill/>
          </p:spPr>
          <p:txBody>
            <a:bodyPr wrap="square">
              <a:no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注意评估家长及患儿对本病的认识程度。</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5" name="组合 4"/>
          <p:cNvGrpSpPr/>
          <p:nvPr/>
        </p:nvGrpSpPr>
        <p:grpSpPr>
          <a:xfrm>
            <a:off x="8917305" y="2092297"/>
            <a:ext cx="2666373" cy="3239181"/>
            <a:chOff x="12592" y="3295"/>
            <a:chExt cx="4200" cy="5101"/>
          </a:xfrm>
        </p:grpSpPr>
        <p:sp>
          <p:nvSpPr>
            <p:cNvPr id="140" name="Freeform 12"/>
            <p:cNvSpPr/>
            <p:nvPr/>
          </p:nvSpPr>
          <p:spPr bwMode="auto">
            <a:xfrm>
              <a:off x="12592" y="3295"/>
              <a:ext cx="1750" cy="1352"/>
            </a:xfrm>
            <a:custGeom>
              <a:avLst/>
              <a:gdLst>
                <a:gd name="T0" fmla="*/ 2147483646 w 1999"/>
                <a:gd name="T1" fmla="*/ 2147483646 h 2057"/>
                <a:gd name="T2" fmla="*/ 2147483646 w 1999"/>
                <a:gd name="T3" fmla="*/ 2147483646 h 2057"/>
                <a:gd name="T4" fmla="*/ 2147483646 w 1999"/>
                <a:gd name="T5" fmla="*/ 2147483646 h 2057"/>
                <a:gd name="T6" fmla="*/ 2147483646 w 1999"/>
                <a:gd name="T7" fmla="*/ 2147483646 h 2057"/>
                <a:gd name="T8" fmla="*/ 2147483646 w 1999"/>
                <a:gd name="T9" fmla="*/ 2147483646 h 2057"/>
                <a:gd name="T10" fmla="*/ 2147483646 w 1999"/>
                <a:gd name="T11" fmla="*/ 2147483646 h 2057"/>
                <a:gd name="T12" fmla="*/ 2147483646 w 1999"/>
                <a:gd name="T13" fmla="*/ 2147483646 h 2057"/>
                <a:gd name="T14" fmla="*/ 2147483646 w 1999"/>
                <a:gd name="T15" fmla="*/ 2147483646 h 2057"/>
                <a:gd name="T16" fmla="*/ 2147483646 w 1999"/>
                <a:gd name="T17" fmla="*/ 2147483646 h 2057"/>
                <a:gd name="T18" fmla="*/ 2147483646 w 1999"/>
                <a:gd name="T19" fmla="*/ 2147483646 h 2057"/>
                <a:gd name="T20" fmla="*/ 2147483646 w 1999"/>
                <a:gd name="T21" fmla="*/ 2147483646 h 2057"/>
                <a:gd name="T22" fmla="*/ 2147483646 w 1999"/>
                <a:gd name="T23" fmla="*/ 2147483646 h 2057"/>
                <a:gd name="T24" fmla="*/ 2147483646 w 1999"/>
                <a:gd name="T25" fmla="*/ 2147483646 h 2057"/>
                <a:gd name="T26" fmla="*/ 2147483646 w 1999"/>
                <a:gd name="T27" fmla="*/ 2147483646 h 2057"/>
                <a:gd name="T28" fmla="*/ 2147483646 w 1999"/>
                <a:gd name="T29" fmla="*/ 2147483646 h 2057"/>
                <a:gd name="T30" fmla="*/ 2147483646 w 1999"/>
                <a:gd name="T31" fmla="*/ 2147483646 h 2057"/>
                <a:gd name="T32" fmla="*/ 2147483646 w 1999"/>
                <a:gd name="T33" fmla="*/ 2147483646 h 2057"/>
                <a:gd name="T34" fmla="*/ 2147483646 w 1999"/>
                <a:gd name="T35" fmla="*/ 2147483646 h 2057"/>
                <a:gd name="T36" fmla="*/ 2147483646 w 1999"/>
                <a:gd name="T37" fmla="*/ 2147483646 h 2057"/>
                <a:gd name="T38" fmla="*/ 2147483646 w 1999"/>
                <a:gd name="T39" fmla="*/ 2147483646 h 2057"/>
                <a:gd name="T40" fmla="*/ 2147483646 w 1999"/>
                <a:gd name="T41" fmla="*/ 2147483646 h 2057"/>
                <a:gd name="T42" fmla="*/ 2147483646 w 1999"/>
                <a:gd name="T43" fmla="*/ 2147483646 h 2057"/>
                <a:gd name="T44" fmla="*/ 2147483646 w 1999"/>
                <a:gd name="T45" fmla="*/ 2147483646 h 2057"/>
                <a:gd name="T46" fmla="*/ 2147483646 w 1999"/>
                <a:gd name="T47" fmla="*/ 2147483646 h 2057"/>
                <a:gd name="T48" fmla="*/ 2147483646 w 1999"/>
                <a:gd name="T49" fmla="*/ 2147483646 h 2057"/>
                <a:gd name="T50" fmla="*/ 2147483646 w 1999"/>
                <a:gd name="T51" fmla="*/ 2147483646 h 2057"/>
                <a:gd name="T52" fmla="*/ 2147483646 w 1999"/>
                <a:gd name="T53" fmla="*/ 2147483646 h 2057"/>
                <a:gd name="T54" fmla="*/ 2147483646 w 1999"/>
                <a:gd name="T55" fmla="*/ 2147483646 h 2057"/>
                <a:gd name="T56" fmla="*/ 2147483646 w 1999"/>
                <a:gd name="T57" fmla="*/ 2147483646 h 2057"/>
                <a:gd name="T58" fmla="*/ 2147483646 w 1999"/>
                <a:gd name="T59" fmla="*/ 2147483646 h 2057"/>
                <a:gd name="T60" fmla="*/ 2147483646 w 1999"/>
                <a:gd name="T61" fmla="*/ 2147483646 h 2057"/>
                <a:gd name="T62" fmla="*/ 2147483646 w 1999"/>
                <a:gd name="T63" fmla="*/ 2147483646 h 2057"/>
                <a:gd name="T64" fmla="*/ 2147483646 w 1999"/>
                <a:gd name="T65" fmla="*/ 2147483646 h 2057"/>
                <a:gd name="T66" fmla="*/ 2147483646 w 1999"/>
                <a:gd name="T67" fmla="*/ 2147483646 h 2057"/>
                <a:gd name="T68" fmla="*/ 2147483646 w 1999"/>
                <a:gd name="T69" fmla="*/ 2147483646 h 2057"/>
                <a:gd name="T70" fmla="*/ 2147483646 w 1999"/>
                <a:gd name="T71" fmla="*/ 2147483646 h 2057"/>
                <a:gd name="T72" fmla="*/ 2147483646 w 1999"/>
                <a:gd name="T73" fmla="*/ 2147483646 h 2057"/>
                <a:gd name="T74" fmla="*/ 2147483646 w 1999"/>
                <a:gd name="T75" fmla="*/ 2147483646 h 2057"/>
                <a:gd name="T76" fmla="*/ 2147483646 w 1999"/>
                <a:gd name="T77" fmla="*/ 2147483646 h 2057"/>
                <a:gd name="T78" fmla="*/ 2147483646 w 1999"/>
                <a:gd name="T79" fmla="*/ 2147483646 h 2057"/>
                <a:gd name="T80" fmla="*/ 2147483646 w 1999"/>
                <a:gd name="T81" fmla="*/ 2147483646 h 2057"/>
                <a:gd name="T82" fmla="*/ 2147483646 w 1999"/>
                <a:gd name="T83" fmla="*/ 2147483646 h 2057"/>
                <a:gd name="T84" fmla="*/ 2147483646 w 1999"/>
                <a:gd name="T85" fmla="*/ 2147483646 h 2057"/>
                <a:gd name="T86" fmla="*/ 2147483646 w 1999"/>
                <a:gd name="T87" fmla="*/ 2147483646 h 2057"/>
                <a:gd name="T88" fmla="*/ 2147483646 w 1999"/>
                <a:gd name="T89" fmla="*/ 2147483646 h 2057"/>
                <a:gd name="T90" fmla="*/ 2147483646 w 1999"/>
                <a:gd name="T91" fmla="*/ 2147483646 h 2057"/>
                <a:gd name="T92" fmla="*/ 2147483646 w 1999"/>
                <a:gd name="T93" fmla="*/ 2147483646 h 2057"/>
                <a:gd name="T94" fmla="*/ 2147483646 w 1999"/>
                <a:gd name="T95" fmla="*/ 2147483646 h 2057"/>
                <a:gd name="T96" fmla="*/ 2147483646 w 1999"/>
                <a:gd name="T97" fmla="*/ 2147483646 h 2057"/>
                <a:gd name="T98" fmla="*/ 2147483646 w 1999"/>
                <a:gd name="T99" fmla="*/ 2147483646 h 2057"/>
                <a:gd name="T100" fmla="*/ 2147483646 w 1999"/>
                <a:gd name="T101" fmla="*/ 2147483646 h 2057"/>
                <a:gd name="T102" fmla="*/ 2147483646 w 1999"/>
                <a:gd name="T103" fmla="*/ 2147483646 h 2057"/>
                <a:gd name="T104" fmla="*/ 2147483646 w 1999"/>
                <a:gd name="T105" fmla="*/ 2147483646 h 2057"/>
                <a:gd name="T106" fmla="*/ 2147483646 w 1999"/>
                <a:gd name="T107" fmla="*/ 2147483646 h 2057"/>
                <a:gd name="T108" fmla="*/ 0 w 1999"/>
                <a:gd name="T109" fmla="*/ 2147483646 h 2057"/>
                <a:gd name="T110" fmla="*/ 2147483646 w 1999"/>
                <a:gd name="T111" fmla="*/ 2147483646 h 2057"/>
                <a:gd name="T112" fmla="*/ 2147483646 w 1999"/>
                <a:gd name="T113" fmla="*/ 2147483646 h 2057"/>
                <a:gd name="T114" fmla="*/ 2147483646 w 1999"/>
                <a:gd name="T115" fmla="*/ 2147483646 h 2057"/>
                <a:gd name="T116" fmla="*/ 2147483646 w 1999"/>
                <a:gd name="T117" fmla="*/ 2147483646 h 2057"/>
                <a:gd name="T118" fmla="*/ 2147483646 w 1999"/>
                <a:gd name="T119" fmla="*/ 2147483646 h 20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99"/>
                <a:gd name="T181" fmla="*/ 0 h 2057"/>
                <a:gd name="T182" fmla="*/ 1999 w 1999"/>
                <a:gd name="T183" fmla="*/ 2057 h 20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99" h="2057">
                  <a:moveTo>
                    <a:pt x="230" y="1472"/>
                  </a:moveTo>
                  <a:lnTo>
                    <a:pt x="230" y="1472"/>
                  </a:lnTo>
                  <a:lnTo>
                    <a:pt x="230" y="1452"/>
                  </a:lnTo>
                  <a:lnTo>
                    <a:pt x="232" y="1401"/>
                  </a:lnTo>
                  <a:lnTo>
                    <a:pt x="238" y="1322"/>
                  </a:lnTo>
                  <a:lnTo>
                    <a:pt x="244" y="1273"/>
                  </a:lnTo>
                  <a:lnTo>
                    <a:pt x="251" y="1219"/>
                  </a:lnTo>
                  <a:lnTo>
                    <a:pt x="263" y="1160"/>
                  </a:lnTo>
                  <a:lnTo>
                    <a:pt x="277" y="1098"/>
                  </a:lnTo>
                  <a:lnTo>
                    <a:pt x="292" y="1034"/>
                  </a:lnTo>
                  <a:lnTo>
                    <a:pt x="312" y="966"/>
                  </a:lnTo>
                  <a:lnTo>
                    <a:pt x="337" y="895"/>
                  </a:lnTo>
                  <a:lnTo>
                    <a:pt x="364" y="823"/>
                  </a:lnTo>
                  <a:lnTo>
                    <a:pt x="397" y="751"/>
                  </a:lnTo>
                  <a:lnTo>
                    <a:pt x="417" y="714"/>
                  </a:lnTo>
                  <a:lnTo>
                    <a:pt x="436" y="677"/>
                  </a:lnTo>
                  <a:lnTo>
                    <a:pt x="456" y="642"/>
                  </a:lnTo>
                  <a:lnTo>
                    <a:pt x="479" y="605"/>
                  </a:lnTo>
                  <a:lnTo>
                    <a:pt x="502" y="570"/>
                  </a:lnTo>
                  <a:lnTo>
                    <a:pt x="528" y="535"/>
                  </a:lnTo>
                  <a:lnTo>
                    <a:pt x="555" y="500"/>
                  </a:lnTo>
                  <a:lnTo>
                    <a:pt x="582" y="467"/>
                  </a:lnTo>
                  <a:lnTo>
                    <a:pt x="611" y="432"/>
                  </a:lnTo>
                  <a:lnTo>
                    <a:pt x="643" y="399"/>
                  </a:lnTo>
                  <a:lnTo>
                    <a:pt x="676" y="368"/>
                  </a:lnTo>
                  <a:lnTo>
                    <a:pt x="711" y="337"/>
                  </a:lnTo>
                  <a:lnTo>
                    <a:pt x="748" y="306"/>
                  </a:lnTo>
                  <a:lnTo>
                    <a:pt x="787" y="276"/>
                  </a:lnTo>
                  <a:lnTo>
                    <a:pt x="825" y="247"/>
                  </a:lnTo>
                  <a:lnTo>
                    <a:pt x="868" y="220"/>
                  </a:lnTo>
                  <a:lnTo>
                    <a:pt x="911" y="195"/>
                  </a:lnTo>
                  <a:lnTo>
                    <a:pt x="958" y="169"/>
                  </a:lnTo>
                  <a:lnTo>
                    <a:pt x="1005" y="146"/>
                  </a:lnTo>
                  <a:lnTo>
                    <a:pt x="1055" y="125"/>
                  </a:lnTo>
                  <a:lnTo>
                    <a:pt x="1108" y="103"/>
                  </a:lnTo>
                  <a:lnTo>
                    <a:pt x="1162" y="84"/>
                  </a:lnTo>
                  <a:lnTo>
                    <a:pt x="1219" y="68"/>
                  </a:lnTo>
                  <a:lnTo>
                    <a:pt x="1277" y="53"/>
                  </a:lnTo>
                  <a:lnTo>
                    <a:pt x="1337" y="39"/>
                  </a:lnTo>
                  <a:lnTo>
                    <a:pt x="1400" y="27"/>
                  </a:lnTo>
                  <a:lnTo>
                    <a:pt x="1466" y="18"/>
                  </a:lnTo>
                  <a:lnTo>
                    <a:pt x="1534" y="10"/>
                  </a:lnTo>
                  <a:lnTo>
                    <a:pt x="1604" y="4"/>
                  </a:lnTo>
                  <a:lnTo>
                    <a:pt x="1676" y="2"/>
                  </a:lnTo>
                  <a:lnTo>
                    <a:pt x="1752" y="0"/>
                  </a:lnTo>
                  <a:lnTo>
                    <a:pt x="1830" y="2"/>
                  </a:lnTo>
                  <a:lnTo>
                    <a:pt x="1911" y="6"/>
                  </a:lnTo>
                  <a:lnTo>
                    <a:pt x="1993" y="12"/>
                  </a:lnTo>
                  <a:lnTo>
                    <a:pt x="1995" y="29"/>
                  </a:lnTo>
                  <a:lnTo>
                    <a:pt x="1999" y="76"/>
                  </a:lnTo>
                  <a:lnTo>
                    <a:pt x="1999" y="109"/>
                  </a:lnTo>
                  <a:lnTo>
                    <a:pt x="1999" y="148"/>
                  </a:lnTo>
                  <a:lnTo>
                    <a:pt x="1997" y="193"/>
                  </a:lnTo>
                  <a:lnTo>
                    <a:pt x="1993" y="243"/>
                  </a:lnTo>
                  <a:lnTo>
                    <a:pt x="1987" y="298"/>
                  </a:lnTo>
                  <a:lnTo>
                    <a:pt x="1980" y="356"/>
                  </a:lnTo>
                  <a:lnTo>
                    <a:pt x="1968" y="417"/>
                  </a:lnTo>
                  <a:lnTo>
                    <a:pt x="1952" y="481"/>
                  </a:lnTo>
                  <a:lnTo>
                    <a:pt x="1933" y="547"/>
                  </a:lnTo>
                  <a:lnTo>
                    <a:pt x="1909" y="615"/>
                  </a:lnTo>
                  <a:lnTo>
                    <a:pt x="1882" y="685"/>
                  </a:lnTo>
                  <a:lnTo>
                    <a:pt x="1865" y="720"/>
                  </a:lnTo>
                  <a:lnTo>
                    <a:pt x="1849" y="755"/>
                  </a:lnTo>
                  <a:lnTo>
                    <a:pt x="1830" y="790"/>
                  </a:lnTo>
                  <a:lnTo>
                    <a:pt x="1808" y="825"/>
                  </a:lnTo>
                  <a:lnTo>
                    <a:pt x="1787" y="860"/>
                  </a:lnTo>
                  <a:lnTo>
                    <a:pt x="1764" y="895"/>
                  </a:lnTo>
                  <a:lnTo>
                    <a:pt x="1738" y="929"/>
                  </a:lnTo>
                  <a:lnTo>
                    <a:pt x="1713" y="964"/>
                  </a:lnTo>
                  <a:lnTo>
                    <a:pt x="1684" y="999"/>
                  </a:lnTo>
                  <a:lnTo>
                    <a:pt x="1653" y="1032"/>
                  </a:lnTo>
                  <a:lnTo>
                    <a:pt x="1621" y="1065"/>
                  </a:lnTo>
                  <a:lnTo>
                    <a:pt x="1588" y="1096"/>
                  </a:lnTo>
                  <a:lnTo>
                    <a:pt x="1551" y="1129"/>
                  </a:lnTo>
                  <a:lnTo>
                    <a:pt x="1514" y="1160"/>
                  </a:lnTo>
                  <a:lnTo>
                    <a:pt x="1474" y="1189"/>
                  </a:lnTo>
                  <a:lnTo>
                    <a:pt x="1433" y="1220"/>
                  </a:lnTo>
                  <a:lnTo>
                    <a:pt x="1388" y="1248"/>
                  </a:lnTo>
                  <a:lnTo>
                    <a:pt x="1341" y="1277"/>
                  </a:lnTo>
                  <a:lnTo>
                    <a:pt x="1293" y="1302"/>
                  </a:lnTo>
                  <a:lnTo>
                    <a:pt x="1242" y="1328"/>
                  </a:lnTo>
                  <a:lnTo>
                    <a:pt x="1187" y="1353"/>
                  </a:lnTo>
                  <a:lnTo>
                    <a:pt x="1133" y="1376"/>
                  </a:lnTo>
                  <a:lnTo>
                    <a:pt x="1075" y="1398"/>
                  </a:lnTo>
                  <a:lnTo>
                    <a:pt x="1014" y="1419"/>
                  </a:lnTo>
                  <a:lnTo>
                    <a:pt x="950" y="1438"/>
                  </a:lnTo>
                  <a:lnTo>
                    <a:pt x="884" y="1456"/>
                  </a:lnTo>
                  <a:lnTo>
                    <a:pt x="816" y="1472"/>
                  </a:lnTo>
                  <a:lnTo>
                    <a:pt x="744" y="1487"/>
                  </a:lnTo>
                  <a:lnTo>
                    <a:pt x="670" y="1499"/>
                  </a:lnTo>
                  <a:lnTo>
                    <a:pt x="592" y="1510"/>
                  </a:lnTo>
                  <a:lnTo>
                    <a:pt x="512" y="1520"/>
                  </a:lnTo>
                  <a:lnTo>
                    <a:pt x="430" y="1528"/>
                  </a:lnTo>
                  <a:lnTo>
                    <a:pt x="345" y="1532"/>
                  </a:lnTo>
                  <a:lnTo>
                    <a:pt x="255" y="1536"/>
                  </a:lnTo>
                  <a:lnTo>
                    <a:pt x="230" y="1586"/>
                  </a:lnTo>
                  <a:lnTo>
                    <a:pt x="203" y="1641"/>
                  </a:lnTo>
                  <a:lnTo>
                    <a:pt x="172" y="1711"/>
                  </a:lnTo>
                  <a:lnTo>
                    <a:pt x="156" y="1750"/>
                  </a:lnTo>
                  <a:lnTo>
                    <a:pt x="142" y="1791"/>
                  </a:lnTo>
                  <a:lnTo>
                    <a:pt x="127" y="1834"/>
                  </a:lnTo>
                  <a:lnTo>
                    <a:pt x="115" y="1876"/>
                  </a:lnTo>
                  <a:lnTo>
                    <a:pt x="103" y="1919"/>
                  </a:lnTo>
                  <a:lnTo>
                    <a:pt x="96" y="1962"/>
                  </a:lnTo>
                  <a:lnTo>
                    <a:pt x="92" y="2003"/>
                  </a:lnTo>
                  <a:lnTo>
                    <a:pt x="90" y="2044"/>
                  </a:lnTo>
                  <a:lnTo>
                    <a:pt x="0" y="2057"/>
                  </a:lnTo>
                  <a:lnTo>
                    <a:pt x="18" y="1991"/>
                  </a:lnTo>
                  <a:lnTo>
                    <a:pt x="39" y="1919"/>
                  </a:lnTo>
                  <a:lnTo>
                    <a:pt x="66" y="1832"/>
                  </a:lnTo>
                  <a:lnTo>
                    <a:pt x="101" y="1736"/>
                  </a:lnTo>
                  <a:lnTo>
                    <a:pt x="119" y="1688"/>
                  </a:lnTo>
                  <a:lnTo>
                    <a:pt x="140" y="1639"/>
                  </a:lnTo>
                  <a:lnTo>
                    <a:pt x="162" y="1592"/>
                  </a:lnTo>
                  <a:lnTo>
                    <a:pt x="183" y="1547"/>
                  </a:lnTo>
                  <a:lnTo>
                    <a:pt x="207" y="1507"/>
                  </a:lnTo>
                  <a:lnTo>
                    <a:pt x="230" y="1472"/>
                  </a:lnTo>
                  <a:close/>
                </a:path>
              </a:pathLst>
            </a:custGeom>
            <a:solidFill>
              <a:schemeClr val="bg1">
                <a:lumMod val="75000"/>
              </a:schemeClr>
            </a:solidFill>
            <a:ln>
              <a:noFill/>
            </a:ln>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nvGrpSpPr>
            <p:cNvPr id="141" name="组合 140"/>
            <p:cNvGrpSpPr/>
            <p:nvPr/>
          </p:nvGrpSpPr>
          <p:grpSpPr>
            <a:xfrm>
              <a:off x="12857" y="3366"/>
              <a:ext cx="1350" cy="900"/>
              <a:chOff x="6640116" y="1695061"/>
              <a:chExt cx="857250" cy="571500"/>
            </a:xfrm>
            <a:solidFill>
              <a:schemeClr val="bg1"/>
            </a:solidFill>
          </p:grpSpPr>
          <p:sp>
            <p:nvSpPr>
              <p:cNvPr id="142" name="Freeform 13"/>
              <p:cNvSpPr/>
              <p:nvPr/>
            </p:nvSpPr>
            <p:spPr bwMode="auto">
              <a:xfrm>
                <a:off x="6640116" y="1720064"/>
                <a:ext cx="844550" cy="546497"/>
              </a:xfrm>
              <a:custGeom>
                <a:avLst/>
                <a:gdLst>
                  <a:gd name="T0" fmla="*/ 11 w 1518"/>
                  <a:gd name="T1" fmla="*/ 1308 h 1310"/>
                  <a:gd name="T2" fmla="*/ 97 w 1518"/>
                  <a:gd name="T3" fmla="*/ 1168 h 1310"/>
                  <a:gd name="T4" fmla="*/ 128 w 1518"/>
                  <a:gd name="T5" fmla="*/ 1124 h 1310"/>
                  <a:gd name="T6" fmla="*/ 206 w 1518"/>
                  <a:gd name="T7" fmla="*/ 1022 h 1310"/>
                  <a:gd name="T8" fmla="*/ 290 w 1518"/>
                  <a:gd name="T9" fmla="*/ 925 h 1310"/>
                  <a:gd name="T10" fmla="*/ 335 w 1518"/>
                  <a:gd name="T11" fmla="*/ 876 h 1310"/>
                  <a:gd name="T12" fmla="*/ 428 w 1518"/>
                  <a:gd name="T13" fmla="*/ 783 h 1310"/>
                  <a:gd name="T14" fmla="*/ 525 w 1518"/>
                  <a:gd name="T15" fmla="*/ 695 h 1310"/>
                  <a:gd name="T16" fmla="*/ 677 w 1518"/>
                  <a:gd name="T17" fmla="*/ 567 h 1310"/>
                  <a:gd name="T18" fmla="*/ 782 w 1518"/>
                  <a:gd name="T19" fmla="*/ 485 h 1310"/>
                  <a:gd name="T20" fmla="*/ 998 w 1518"/>
                  <a:gd name="T21" fmla="*/ 331 h 1310"/>
                  <a:gd name="T22" fmla="*/ 1111 w 1518"/>
                  <a:gd name="T23" fmla="*/ 257 h 1310"/>
                  <a:gd name="T24" fmla="*/ 1308 w 1518"/>
                  <a:gd name="T25" fmla="*/ 141 h 1310"/>
                  <a:gd name="T26" fmla="*/ 1510 w 1518"/>
                  <a:gd name="T27" fmla="*/ 30 h 1310"/>
                  <a:gd name="T28" fmla="*/ 1518 w 1518"/>
                  <a:gd name="T29" fmla="*/ 20 h 1310"/>
                  <a:gd name="T30" fmla="*/ 1516 w 1518"/>
                  <a:gd name="T31" fmla="*/ 8 h 1310"/>
                  <a:gd name="T32" fmla="*/ 1508 w 1518"/>
                  <a:gd name="T33" fmla="*/ 0 h 1310"/>
                  <a:gd name="T34" fmla="*/ 1496 w 1518"/>
                  <a:gd name="T35" fmla="*/ 0 h 1310"/>
                  <a:gd name="T36" fmla="*/ 1444 w 1518"/>
                  <a:gd name="T37" fmla="*/ 26 h 1310"/>
                  <a:gd name="T38" fmla="*/ 1343 w 1518"/>
                  <a:gd name="T39" fmla="*/ 78 h 1310"/>
                  <a:gd name="T40" fmla="*/ 1195 w 1518"/>
                  <a:gd name="T41" fmla="*/ 168 h 1310"/>
                  <a:gd name="T42" fmla="*/ 1097 w 1518"/>
                  <a:gd name="T43" fmla="*/ 228 h 1310"/>
                  <a:gd name="T44" fmla="*/ 872 w 1518"/>
                  <a:gd name="T45" fmla="*/ 380 h 1310"/>
                  <a:gd name="T46" fmla="*/ 658 w 1518"/>
                  <a:gd name="T47" fmla="*/ 544 h 1310"/>
                  <a:gd name="T48" fmla="*/ 554 w 1518"/>
                  <a:gd name="T49" fmla="*/ 629 h 1310"/>
                  <a:gd name="T50" fmla="*/ 455 w 1518"/>
                  <a:gd name="T51" fmla="*/ 717 h 1310"/>
                  <a:gd name="T52" fmla="*/ 360 w 1518"/>
                  <a:gd name="T53" fmla="*/ 810 h 1310"/>
                  <a:gd name="T54" fmla="*/ 268 w 1518"/>
                  <a:gd name="T55" fmla="*/ 906 h 1310"/>
                  <a:gd name="T56" fmla="*/ 228 w 1518"/>
                  <a:gd name="T57" fmla="*/ 952 h 1310"/>
                  <a:gd name="T58" fmla="*/ 150 w 1518"/>
                  <a:gd name="T59" fmla="*/ 1050 h 1310"/>
                  <a:gd name="T60" fmla="*/ 113 w 1518"/>
                  <a:gd name="T61" fmla="*/ 1100 h 1310"/>
                  <a:gd name="T62" fmla="*/ 48 w 1518"/>
                  <a:gd name="T63" fmla="*/ 1198 h 1310"/>
                  <a:gd name="T64" fmla="*/ 21 w 1518"/>
                  <a:gd name="T65" fmla="*/ 1248 h 1310"/>
                  <a:gd name="T66" fmla="*/ 0 w 1518"/>
                  <a:gd name="T67" fmla="*/ 1303 h 1310"/>
                  <a:gd name="T68" fmla="*/ 0 w 1518"/>
                  <a:gd name="T69" fmla="*/ 1307 h 1310"/>
                  <a:gd name="T70" fmla="*/ 8 w 1518"/>
                  <a:gd name="T71" fmla="*/ 1310 h 1310"/>
                  <a:gd name="T72" fmla="*/ 11 w 1518"/>
                  <a:gd name="T73" fmla="*/ 1308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8" h="1310">
                    <a:moveTo>
                      <a:pt x="11" y="1308"/>
                    </a:moveTo>
                    <a:lnTo>
                      <a:pt x="11" y="1308"/>
                    </a:lnTo>
                    <a:lnTo>
                      <a:pt x="68" y="1215"/>
                    </a:lnTo>
                    <a:lnTo>
                      <a:pt x="97" y="1168"/>
                    </a:lnTo>
                    <a:lnTo>
                      <a:pt x="128" y="1124"/>
                    </a:lnTo>
                    <a:lnTo>
                      <a:pt x="128" y="1124"/>
                    </a:lnTo>
                    <a:lnTo>
                      <a:pt x="165" y="1071"/>
                    </a:lnTo>
                    <a:lnTo>
                      <a:pt x="206" y="1022"/>
                    </a:lnTo>
                    <a:lnTo>
                      <a:pt x="247" y="972"/>
                    </a:lnTo>
                    <a:lnTo>
                      <a:pt x="290" y="925"/>
                    </a:lnTo>
                    <a:lnTo>
                      <a:pt x="290" y="925"/>
                    </a:lnTo>
                    <a:lnTo>
                      <a:pt x="335" y="876"/>
                    </a:lnTo>
                    <a:lnTo>
                      <a:pt x="381" y="830"/>
                    </a:lnTo>
                    <a:lnTo>
                      <a:pt x="428" y="783"/>
                    </a:lnTo>
                    <a:lnTo>
                      <a:pt x="477" y="738"/>
                    </a:lnTo>
                    <a:lnTo>
                      <a:pt x="525" y="695"/>
                    </a:lnTo>
                    <a:lnTo>
                      <a:pt x="576" y="651"/>
                    </a:lnTo>
                    <a:lnTo>
                      <a:pt x="677" y="567"/>
                    </a:lnTo>
                    <a:lnTo>
                      <a:pt x="677" y="567"/>
                    </a:lnTo>
                    <a:lnTo>
                      <a:pt x="782" y="485"/>
                    </a:lnTo>
                    <a:lnTo>
                      <a:pt x="889" y="407"/>
                    </a:lnTo>
                    <a:lnTo>
                      <a:pt x="998" y="331"/>
                    </a:lnTo>
                    <a:lnTo>
                      <a:pt x="1111" y="257"/>
                    </a:lnTo>
                    <a:lnTo>
                      <a:pt x="1111" y="257"/>
                    </a:lnTo>
                    <a:lnTo>
                      <a:pt x="1208" y="197"/>
                    </a:lnTo>
                    <a:lnTo>
                      <a:pt x="1308" y="141"/>
                    </a:lnTo>
                    <a:lnTo>
                      <a:pt x="1510" y="30"/>
                    </a:lnTo>
                    <a:lnTo>
                      <a:pt x="1510" y="30"/>
                    </a:lnTo>
                    <a:lnTo>
                      <a:pt x="1514" y="24"/>
                    </a:lnTo>
                    <a:lnTo>
                      <a:pt x="1518" y="20"/>
                    </a:lnTo>
                    <a:lnTo>
                      <a:pt x="1518" y="14"/>
                    </a:lnTo>
                    <a:lnTo>
                      <a:pt x="1516" y="8"/>
                    </a:lnTo>
                    <a:lnTo>
                      <a:pt x="1514" y="4"/>
                    </a:lnTo>
                    <a:lnTo>
                      <a:pt x="1508" y="0"/>
                    </a:lnTo>
                    <a:lnTo>
                      <a:pt x="1502" y="0"/>
                    </a:lnTo>
                    <a:lnTo>
                      <a:pt x="1496" y="0"/>
                    </a:lnTo>
                    <a:lnTo>
                      <a:pt x="1496" y="0"/>
                    </a:lnTo>
                    <a:lnTo>
                      <a:pt x="1444" y="26"/>
                    </a:lnTo>
                    <a:lnTo>
                      <a:pt x="1393" y="51"/>
                    </a:lnTo>
                    <a:lnTo>
                      <a:pt x="1343" y="78"/>
                    </a:lnTo>
                    <a:lnTo>
                      <a:pt x="1292" y="108"/>
                    </a:lnTo>
                    <a:lnTo>
                      <a:pt x="1195" y="168"/>
                    </a:lnTo>
                    <a:lnTo>
                      <a:pt x="1097" y="228"/>
                    </a:lnTo>
                    <a:lnTo>
                      <a:pt x="1097" y="228"/>
                    </a:lnTo>
                    <a:lnTo>
                      <a:pt x="985" y="304"/>
                    </a:lnTo>
                    <a:lnTo>
                      <a:pt x="872" y="380"/>
                    </a:lnTo>
                    <a:lnTo>
                      <a:pt x="763" y="462"/>
                    </a:lnTo>
                    <a:lnTo>
                      <a:pt x="658" y="544"/>
                    </a:lnTo>
                    <a:lnTo>
                      <a:pt x="658" y="544"/>
                    </a:lnTo>
                    <a:lnTo>
                      <a:pt x="554" y="629"/>
                    </a:lnTo>
                    <a:lnTo>
                      <a:pt x="504" y="672"/>
                    </a:lnTo>
                    <a:lnTo>
                      <a:pt x="455" y="717"/>
                    </a:lnTo>
                    <a:lnTo>
                      <a:pt x="407" y="763"/>
                    </a:lnTo>
                    <a:lnTo>
                      <a:pt x="360" y="810"/>
                    </a:lnTo>
                    <a:lnTo>
                      <a:pt x="313" y="857"/>
                    </a:lnTo>
                    <a:lnTo>
                      <a:pt x="268" y="906"/>
                    </a:lnTo>
                    <a:lnTo>
                      <a:pt x="268" y="906"/>
                    </a:lnTo>
                    <a:lnTo>
                      <a:pt x="228" y="952"/>
                    </a:lnTo>
                    <a:lnTo>
                      <a:pt x="187" y="1001"/>
                    </a:lnTo>
                    <a:lnTo>
                      <a:pt x="150" y="1050"/>
                    </a:lnTo>
                    <a:lnTo>
                      <a:pt x="113" y="1100"/>
                    </a:lnTo>
                    <a:lnTo>
                      <a:pt x="113" y="1100"/>
                    </a:lnTo>
                    <a:lnTo>
                      <a:pt x="80" y="1147"/>
                    </a:lnTo>
                    <a:lnTo>
                      <a:pt x="48" y="1198"/>
                    </a:lnTo>
                    <a:lnTo>
                      <a:pt x="35" y="1223"/>
                    </a:lnTo>
                    <a:lnTo>
                      <a:pt x="21" y="1248"/>
                    </a:lnTo>
                    <a:lnTo>
                      <a:pt x="10" y="1275"/>
                    </a:lnTo>
                    <a:lnTo>
                      <a:pt x="0" y="1303"/>
                    </a:lnTo>
                    <a:lnTo>
                      <a:pt x="0" y="1303"/>
                    </a:lnTo>
                    <a:lnTo>
                      <a:pt x="0" y="1307"/>
                    </a:lnTo>
                    <a:lnTo>
                      <a:pt x="4" y="1310"/>
                    </a:lnTo>
                    <a:lnTo>
                      <a:pt x="8" y="1310"/>
                    </a:lnTo>
                    <a:lnTo>
                      <a:pt x="11" y="1308"/>
                    </a:lnTo>
                    <a:lnTo>
                      <a:pt x="11" y="1308"/>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3" name="Freeform 14"/>
              <p:cNvSpPr/>
              <p:nvPr/>
            </p:nvSpPr>
            <p:spPr bwMode="auto">
              <a:xfrm>
                <a:off x="7267179" y="1695061"/>
                <a:ext cx="117475" cy="122635"/>
              </a:xfrm>
              <a:custGeom>
                <a:avLst/>
                <a:gdLst>
                  <a:gd name="T0" fmla="*/ 196 w 212"/>
                  <a:gd name="T1" fmla="*/ 0 h 294"/>
                  <a:gd name="T2" fmla="*/ 196 w 212"/>
                  <a:gd name="T3" fmla="*/ 0 h 294"/>
                  <a:gd name="T4" fmla="*/ 181 w 212"/>
                  <a:gd name="T5" fmla="*/ 14 h 294"/>
                  <a:gd name="T6" fmla="*/ 163 w 212"/>
                  <a:gd name="T7" fmla="*/ 25 h 294"/>
                  <a:gd name="T8" fmla="*/ 150 w 212"/>
                  <a:gd name="T9" fmla="*/ 41 h 294"/>
                  <a:gd name="T10" fmla="*/ 134 w 212"/>
                  <a:gd name="T11" fmla="*/ 57 h 294"/>
                  <a:gd name="T12" fmla="*/ 109 w 212"/>
                  <a:gd name="T13" fmla="*/ 90 h 294"/>
                  <a:gd name="T14" fmla="*/ 85 w 212"/>
                  <a:gd name="T15" fmla="*/ 125 h 294"/>
                  <a:gd name="T16" fmla="*/ 64 w 212"/>
                  <a:gd name="T17" fmla="*/ 162 h 294"/>
                  <a:gd name="T18" fmla="*/ 44 w 212"/>
                  <a:gd name="T19" fmla="*/ 199 h 294"/>
                  <a:gd name="T20" fmla="*/ 23 w 212"/>
                  <a:gd name="T21" fmla="*/ 236 h 294"/>
                  <a:gd name="T22" fmla="*/ 2 w 212"/>
                  <a:gd name="T23" fmla="*/ 271 h 294"/>
                  <a:gd name="T24" fmla="*/ 2 w 212"/>
                  <a:gd name="T25" fmla="*/ 271 h 294"/>
                  <a:gd name="T26" fmla="*/ 0 w 212"/>
                  <a:gd name="T27" fmla="*/ 277 h 294"/>
                  <a:gd name="T28" fmla="*/ 0 w 212"/>
                  <a:gd name="T29" fmla="*/ 282 h 294"/>
                  <a:gd name="T30" fmla="*/ 4 w 212"/>
                  <a:gd name="T31" fmla="*/ 288 h 294"/>
                  <a:gd name="T32" fmla="*/ 7 w 212"/>
                  <a:gd name="T33" fmla="*/ 292 h 294"/>
                  <a:gd name="T34" fmla="*/ 11 w 212"/>
                  <a:gd name="T35" fmla="*/ 294 h 294"/>
                  <a:gd name="T36" fmla="*/ 17 w 212"/>
                  <a:gd name="T37" fmla="*/ 294 h 294"/>
                  <a:gd name="T38" fmla="*/ 23 w 212"/>
                  <a:gd name="T39" fmla="*/ 292 h 294"/>
                  <a:gd name="T40" fmla="*/ 27 w 212"/>
                  <a:gd name="T41" fmla="*/ 288 h 294"/>
                  <a:gd name="T42" fmla="*/ 27 w 212"/>
                  <a:gd name="T43" fmla="*/ 288 h 294"/>
                  <a:gd name="T44" fmla="*/ 48 w 212"/>
                  <a:gd name="T45" fmla="*/ 253 h 294"/>
                  <a:gd name="T46" fmla="*/ 68 w 212"/>
                  <a:gd name="T47" fmla="*/ 216 h 294"/>
                  <a:gd name="T48" fmla="*/ 107 w 212"/>
                  <a:gd name="T49" fmla="*/ 146 h 294"/>
                  <a:gd name="T50" fmla="*/ 130 w 212"/>
                  <a:gd name="T51" fmla="*/ 111 h 294"/>
                  <a:gd name="T52" fmla="*/ 153 w 212"/>
                  <a:gd name="T53" fmla="*/ 78 h 294"/>
                  <a:gd name="T54" fmla="*/ 179 w 212"/>
                  <a:gd name="T55" fmla="*/ 47 h 294"/>
                  <a:gd name="T56" fmla="*/ 208 w 212"/>
                  <a:gd name="T57" fmla="*/ 18 h 294"/>
                  <a:gd name="T58" fmla="*/ 208 w 212"/>
                  <a:gd name="T59" fmla="*/ 18 h 294"/>
                  <a:gd name="T60" fmla="*/ 210 w 212"/>
                  <a:gd name="T61" fmla="*/ 16 h 294"/>
                  <a:gd name="T62" fmla="*/ 212 w 212"/>
                  <a:gd name="T63" fmla="*/ 12 h 294"/>
                  <a:gd name="T64" fmla="*/ 212 w 212"/>
                  <a:gd name="T65" fmla="*/ 8 h 294"/>
                  <a:gd name="T66" fmla="*/ 210 w 212"/>
                  <a:gd name="T67" fmla="*/ 4 h 294"/>
                  <a:gd name="T68" fmla="*/ 208 w 212"/>
                  <a:gd name="T69" fmla="*/ 2 h 294"/>
                  <a:gd name="T70" fmla="*/ 204 w 212"/>
                  <a:gd name="T71" fmla="*/ 0 h 294"/>
                  <a:gd name="T72" fmla="*/ 200 w 212"/>
                  <a:gd name="T73" fmla="*/ 0 h 294"/>
                  <a:gd name="T74" fmla="*/ 196 w 212"/>
                  <a:gd name="T75" fmla="*/ 0 h 294"/>
                  <a:gd name="T76" fmla="*/ 196 w 212"/>
                  <a:gd name="T7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294">
                    <a:moveTo>
                      <a:pt x="196" y="0"/>
                    </a:moveTo>
                    <a:lnTo>
                      <a:pt x="196" y="0"/>
                    </a:lnTo>
                    <a:lnTo>
                      <a:pt x="181" y="14"/>
                    </a:lnTo>
                    <a:lnTo>
                      <a:pt x="163" y="25"/>
                    </a:lnTo>
                    <a:lnTo>
                      <a:pt x="150" y="41"/>
                    </a:lnTo>
                    <a:lnTo>
                      <a:pt x="134" y="57"/>
                    </a:lnTo>
                    <a:lnTo>
                      <a:pt x="109" y="90"/>
                    </a:lnTo>
                    <a:lnTo>
                      <a:pt x="85" y="125"/>
                    </a:lnTo>
                    <a:lnTo>
                      <a:pt x="64" y="162"/>
                    </a:lnTo>
                    <a:lnTo>
                      <a:pt x="44" y="199"/>
                    </a:lnTo>
                    <a:lnTo>
                      <a:pt x="23" y="236"/>
                    </a:lnTo>
                    <a:lnTo>
                      <a:pt x="2" y="271"/>
                    </a:lnTo>
                    <a:lnTo>
                      <a:pt x="2" y="271"/>
                    </a:lnTo>
                    <a:lnTo>
                      <a:pt x="0" y="277"/>
                    </a:lnTo>
                    <a:lnTo>
                      <a:pt x="0" y="282"/>
                    </a:lnTo>
                    <a:lnTo>
                      <a:pt x="4" y="288"/>
                    </a:lnTo>
                    <a:lnTo>
                      <a:pt x="7" y="292"/>
                    </a:lnTo>
                    <a:lnTo>
                      <a:pt x="11" y="294"/>
                    </a:lnTo>
                    <a:lnTo>
                      <a:pt x="17" y="294"/>
                    </a:lnTo>
                    <a:lnTo>
                      <a:pt x="23" y="292"/>
                    </a:lnTo>
                    <a:lnTo>
                      <a:pt x="27" y="288"/>
                    </a:lnTo>
                    <a:lnTo>
                      <a:pt x="27" y="288"/>
                    </a:lnTo>
                    <a:lnTo>
                      <a:pt x="48" y="253"/>
                    </a:lnTo>
                    <a:lnTo>
                      <a:pt x="68" y="216"/>
                    </a:lnTo>
                    <a:lnTo>
                      <a:pt x="107" y="146"/>
                    </a:lnTo>
                    <a:lnTo>
                      <a:pt x="130" y="111"/>
                    </a:lnTo>
                    <a:lnTo>
                      <a:pt x="153" y="78"/>
                    </a:lnTo>
                    <a:lnTo>
                      <a:pt x="179" y="47"/>
                    </a:lnTo>
                    <a:lnTo>
                      <a:pt x="208" y="18"/>
                    </a:lnTo>
                    <a:lnTo>
                      <a:pt x="208" y="18"/>
                    </a:lnTo>
                    <a:lnTo>
                      <a:pt x="210" y="16"/>
                    </a:lnTo>
                    <a:lnTo>
                      <a:pt x="212" y="12"/>
                    </a:lnTo>
                    <a:lnTo>
                      <a:pt x="212" y="8"/>
                    </a:lnTo>
                    <a:lnTo>
                      <a:pt x="210" y="4"/>
                    </a:lnTo>
                    <a:lnTo>
                      <a:pt x="208" y="2"/>
                    </a:lnTo>
                    <a:lnTo>
                      <a:pt x="204" y="0"/>
                    </a:lnTo>
                    <a:lnTo>
                      <a:pt x="200" y="0"/>
                    </a:lnTo>
                    <a:lnTo>
                      <a:pt x="196" y="0"/>
                    </a:lnTo>
                    <a:lnTo>
                      <a:pt x="196"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4" name="Freeform 15"/>
              <p:cNvSpPr/>
              <p:nvPr/>
            </p:nvSpPr>
            <p:spPr bwMode="auto">
              <a:xfrm>
                <a:off x="6994129" y="1715302"/>
                <a:ext cx="142875" cy="244078"/>
              </a:xfrm>
              <a:custGeom>
                <a:avLst/>
                <a:gdLst>
                  <a:gd name="T0" fmla="*/ 242 w 257"/>
                  <a:gd name="T1" fmla="*/ 4 h 584"/>
                  <a:gd name="T2" fmla="*/ 242 w 257"/>
                  <a:gd name="T3" fmla="*/ 4 h 584"/>
                  <a:gd name="T4" fmla="*/ 209 w 257"/>
                  <a:gd name="T5" fmla="*/ 70 h 584"/>
                  <a:gd name="T6" fmla="*/ 175 w 257"/>
                  <a:gd name="T7" fmla="*/ 138 h 584"/>
                  <a:gd name="T8" fmla="*/ 113 w 257"/>
                  <a:gd name="T9" fmla="*/ 272 h 584"/>
                  <a:gd name="T10" fmla="*/ 113 w 257"/>
                  <a:gd name="T11" fmla="*/ 272 h 584"/>
                  <a:gd name="T12" fmla="*/ 80 w 257"/>
                  <a:gd name="T13" fmla="*/ 344 h 584"/>
                  <a:gd name="T14" fmla="*/ 51 w 257"/>
                  <a:gd name="T15" fmla="*/ 416 h 584"/>
                  <a:gd name="T16" fmla="*/ 24 w 257"/>
                  <a:gd name="T17" fmla="*/ 488 h 584"/>
                  <a:gd name="T18" fmla="*/ 12 w 257"/>
                  <a:gd name="T19" fmla="*/ 525 h 584"/>
                  <a:gd name="T20" fmla="*/ 2 w 257"/>
                  <a:gd name="T21" fmla="*/ 564 h 584"/>
                  <a:gd name="T22" fmla="*/ 2 w 257"/>
                  <a:gd name="T23" fmla="*/ 564 h 584"/>
                  <a:gd name="T24" fmla="*/ 0 w 257"/>
                  <a:gd name="T25" fmla="*/ 570 h 584"/>
                  <a:gd name="T26" fmla="*/ 2 w 257"/>
                  <a:gd name="T27" fmla="*/ 576 h 584"/>
                  <a:gd name="T28" fmla="*/ 6 w 257"/>
                  <a:gd name="T29" fmla="*/ 580 h 584"/>
                  <a:gd name="T30" fmla="*/ 12 w 257"/>
                  <a:gd name="T31" fmla="*/ 582 h 584"/>
                  <a:gd name="T32" fmla="*/ 18 w 257"/>
                  <a:gd name="T33" fmla="*/ 584 h 584"/>
                  <a:gd name="T34" fmla="*/ 22 w 257"/>
                  <a:gd name="T35" fmla="*/ 582 h 584"/>
                  <a:gd name="T36" fmla="*/ 26 w 257"/>
                  <a:gd name="T37" fmla="*/ 580 h 584"/>
                  <a:gd name="T38" fmla="*/ 29 w 257"/>
                  <a:gd name="T39" fmla="*/ 574 h 584"/>
                  <a:gd name="T40" fmla="*/ 29 w 257"/>
                  <a:gd name="T41" fmla="*/ 574 h 584"/>
                  <a:gd name="T42" fmla="*/ 39 w 257"/>
                  <a:gd name="T43" fmla="*/ 537 h 584"/>
                  <a:gd name="T44" fmla="*/ 51 w 257"/>
                  <a:gd name="T45" fmla="*/ 502 h 584"/>
                  <a:gd name="T46" fmla="*/ 76 w 257"/>
                  <a:gd name="T47" fmla="*/ 432 h 584"/>
                  <a:gd name="T48" fmla="*/ 103 w 257"/>
                  <a:gd name="T49" fmla="*/ 364 h 584"/>
                  <a:gd name="T50" fmla="*/ 135 w 257"/>
                  <a:gd name="T51" fmla="*/ 296 h 584"/>
                  <a:gd name="T52" fmla="*/ 135 w 257"/>
                  <a:gd name="T53" fmla="*/ 296 h 584"/>
                  <a:gd name="T54" fmla="*/ 168 w 257"/>
                  <a:gd name="T55" fmla="*/ 226 h 584"/>
                  <a:gd name="T56" fmla="*/ 201 w 257"/>
                  <a:gd name="T57" fmla="*/ 156 h 584"/>
                  <a:gd name="T58" fmla="*/ 216 w 257"/>
                  <a:gd name="T59" fmla="*/ 120 h 584"/>
                  <a:gd name="T60" fmla="*/ 232 w 257"/>
                  <a:gd name="T61" fmla="*/ 84 h 584"/>
                  <a:gd name="T62" fmla="*/ 245 w 257"/>
                  <a:gd name="T63" fmla="*/ 48 h 584"/>
                  <a:gd name="T64" fmla="*/ 257 w 257"/>
                  <a:gd name="T65" fmla="*/ 11 h 584"/>
                  <a:gd name="T66" fmla="*/ 257 w 257"/>
                  <a:gd name="T67" fmla="*/ 11 h 584"/>
                  <a:gd name="T68" fmla="*/ 255 w 257"/>
                  <a:gd name="T69" fmla="*/ 6 h 584"/>
                  <a:gd name="T70" fmla="*/ 251 w 257"/>
                  <a:gd name="T71" fmla="*/ 2 h 584"/>
                  <a:gd name="T72" fmla="*/ 247 w 257"/>
                  <a:gd name="T73" fmla="*/ 0 h 584"/>
                  <a:gd name="T74" fmla="*/ 244 w 257"/>
                  <a:gd name="T75" fmla="*/ 2 h 584"/>
                  <a:gd name="T76" fmla="*/ 242 w 257"/>
                  <a:gd name="T77" fmla="*/ 4 h 584"/>
                  <a:gd name="T78" fmla="*/ 242 w 257"/>
                  <a:gd name="T79"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584">
                    <a:moveTo>
                      <a:pt x="242" y="4"/>
                    </a:moveTo>
                    <a:lnTo>
                      <a:pt x="242" y="4"/>
                    </a:lnTo>
                    <a:lnTo>
                      <a:pt x="209" y="70"/>
                    </a:lnTo>
                    <a:lnTo>
                      <a:pt x="175" y="138"/>
                    </a:lnTo>
                    <a:lnTo>
                      <a:pt x="113" y="272"/>
                    </a:lnTo>
                    <a:lnTo>
                      <a:pt x="113" y="272"/>
                    </a:lnTo>
                    <a:lnTo>
                      <a:pt x="80" y="344"/>
                    </a:lnTo>
                    <a:lnTo>
                      <a:pt x="51" y="416"/>
                    </a:lnTo>
                    <a:lnTo>
                      <a:pt x="24" y="488"/>
                    </a:lnTo>
                    <a:lnTo>
                      <a:pt x="12" y="525"/>
                    </a:lnTo>
                    <a:lnTo>
                      <a:pt x="2" y="564"/>
                    </a:lnTo>
                    <a:lnTo>
                      <a:pt x="2" y="564"/>
                    </a:lnTo>
                    <a:lnTo>
                      <a:pt x="0" y="570"/>
                    </a:lnTo>
                    <a:lnTo>
                      <a:pt x="2" y="576"/>
                    </a:lnTo>
                    <a:lnTo>
                      <a:pt x="6" y="580"/>
                    </a:lnTo>
                    <a:lnTo>
                      <a:pt x="12" y="582"/>
                    </a:lnTo>
                    <a:lnTo>
                      <a:pt x="18" y="584"/>
                    </a:lnTo>
                    <a:lnTo>
                      <a:pt x="22" y="582"/>
                    </a:lnTo>
                    <a:lnTo>
                      <a:pt x="26" y="580"/>
                    </a:lnTo>
                    <a:lnTo>
                      <a:pt x="29" y="574"/>
                    </a:lnTo>
                    <a:lnTo>
                      <a:pt x="29" y="574"/>
                    </a:lnTo>
                    <a:lnTo>
                      <a:pt x="39" y="537"/>
                    </a:lnTo>
                    <a:lnTo>
                      <a:pt x="51" y="502"/>
                    </a:lnTo>
                    <a:lnTo>
                      <a:pt x="76" y="432"/>
                    </a:lnTo>
                    <a:lnTo>
                      <a:pt x="103" y="364"/>
                    </a:lnTo>
                    <a:lnTo>
                      <a:pt x="135" y="296"/>
                    </a:lnTo>
                    <a:lnTo>
                      <a:pt x="135" y="296"/>
                    </a:lnTo>
                    <a:lnTo>
                      <a:pt x="168" y="226"/>
                    </a:lnTo>
                    <a:lnTo>
                      <a:pt x="201" y="156"/>
                    </a:lnTo>
                    <a:lnTo>
                      <a:pt x="216" y="120"/>
                    </a:lnTo>
                    <a:lnTo>
                      <a:pt x="232" y="84"/>
                    </a:lnTo>
                    <a:lnTo>
                      <a:pt x="245" y="48"/>
                    </a:lnTo>
                    <a:lnTo>
                      <a:pt x="257" y="11"/>
                    </a:lnTo>
                    <a:lnTo>
                      <a:pt x="257" y="11"/>
                    </a:lnTo>
                    <a:lnTo>
                      <a:pt x="255" y="6"/>
                    </a:lnTo>
                    <a:lnTo>
                      <a:pt x="251" y="2"/>
                    </a:lnTo>
                    <a:lnTo>
                      <a:pt x="247" y="0"/>
                    </a:lnTo>
                    <a:lnTo>
                      <a:pt x="244" y="2"/>
                    </a:lnTo>
                    <a:lnTo>
                      <a:pt x="242" y="4"/>
                    </a:lnTo>
                    <a:lnTo>
                      <a:pt x="242" y="4"/>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5" name="Freeform 16"/>
              <p:cNvSpPr/>
              <p:nvPr/>
            </p:nvSpPr>
            <p:spPr bwMode="auto">
              <a:xfrm>
                <a:off x="6746479" y="1798645"/>
                <a:ext cx="188913" cy="340519"/>
              </a:xfrm>
              <a:custGeom>
                <a:avLst/>
                <a:gdLst>
                  <a:gd name="T0" fmla="*/ 325 w 338"/>
                  <a:gd name="T1" fmla="*/ 0 h 816"/>
                  <a:gd name="T2" fmla="*/ 325 w 338"/>
                  <a:gd name="T3" fmla="*/ 0 h 816"/>
                  <a:gd name="T4" fmla="*/ 305 w 338"/>
                  <a:gd name="T5" fmla="*/ 18 h 816"/>
                  <a:gd name="T6" fmla="*/ 286 w 338"/>
                  <a:gd name="T7" fmla="*/ 35 h 816"/>
                  <a:gd name="T8" fmla="*/ 268 w 338"/>
                  <a:gd name="T9" fmla="*/ 55 h 816"/>
                  <a:gd name="T10" fmla="*/ 251 w 338"/>
                  <a:gd name="T11" fmla="*/ 76 h 816"/>
                  <a:gd name="T12" fmla="*/ 235 w 338"/>
                  <a:gd name="T13" fmla="*/ 98 h 816"/>
                  <a:gd name="T14" fmla="*/ 219 w 338"/>
                  <a:gd name="T15" fmla="*/ 121 h 816"/>
                  <a:gd name="T16" fmla="*/ 192 w 338"/>
                  <a:gd name="T17" fmla="*/ 170 h 816"/>
                  <a:gd name="T18" fmla="*/ 169 w 338"/>
                  <a:gd name="T19" fmla="*/ 218 h 816"/>
                  <a:gd name="T20" fmla="*/ 146 w 338"/>
                  <a:gd name="T21" fmla="*/ 269 h 816"/>
                  <a:gd name="T22" fmla="*/ 126 w 338"/>
                  <a:gd name="T23" fmla="*/ 319 h 816"/>
                  <a:gd name="T24" fmla="*/ 109 w 338"/>
                  <a:gd name="T25" fmla="*/ 366 h 816"/>
                  <a:gd name="T26" fmla="*/ 109 w 338"/>
                  <a:gd name="T27" fmla="*/ 366 h 816"/>
                  <a:gd name="T28" fmla="*/ 89 w 338"/>
                  <a:gd name="T29" fmla="*/ 419 h 816"/>
                  <a:gd name="T30" fmla="*/ 72 w 338"/>
                  <a:gd name="T31" fmla="*/ 471 h 816"/>
                  <a:gd name="T32" fmla="*/ 54 w 338"/>
                  <a:gd name="T33" fmla="*/ 526 h 816"/>
                  <a:gd name="T34" fmla="*/ 40 w 338"/>
                  <a:gd name="T35" fmla="*/ 580 h 816"/>
                  <a:gd name="T36" fmla="*/ 27 w 338"/>
                  <a:gd name="T37" fmla="*/ 635 h 816"/>
                  <a:gd name="T38" fmla="*/ 15 w 338"/>
                  <a:gd name="T39" fmla="*/ 689 h 816"/>
                  <a:gd name="T40" fmla="*/ 7 w 338"/>
                  <a:gd name="T41" fmla="*/ 744 h 816"/>
                  <a:gd name="T42" fmla="*/ 0 w 338"/>
                  <a:gd name="T43" fmla="*/ 800 h 816"/>
                  <a:gd name="T44" fmla="*/ 0 w 338"/>
                  <a:gd name="T45" fmla="*/ 800 h 816"/>
                  <a:gd name="T46" fmla="*/ 0 w 338"/>
                  <a:gd name="T47" fmla="*/ 806 h 816"/>
                  <a:gd name="T48" fmla="*/ 3 w 338"/>
                  <a:gd name="T49" fmla="*/ 812 h 816"/>
                  <a:gd name="T50" fmla="*/ 7 w 338"/>
                  <a:gd name="T51" fmla="*/ 814 h 816"/>
                  <a:gd name="T52" fmla="*/ 13 w 338"/>
                  <a:gd name="T53" fmla="*/ 816 h 816"/>
                  <a:gd name="T54" fmla="*/ 19 w 338"/>
                  <a:gd name="T55" fmla="*/ 816 h 816"/>
                  <a:gd name="T56" fmla="*/ 25 w 338"/>
                  <a:gd name="T57" fmla="*/ 814 h 816"/>
                  <a:gd name="T58" fmla="*/ 29 w 338"/>
                  <a:gd name="T59" fmla="*/ 808 h 816"/>
                  <a:gd name="T60" fmla="*/ 31 w 338"/>
                  <a:gd name="T61" fmla="*/ 802 h 816"/>
                  <a:gd name="T62" fmla="*/ 31 w 338"/>
                  <a:gd name="T63" fmla="*/ 802 h 816"/>
                  <a:gd name="T64" fmla="*/ 37 w 338"/>
                  <a:gd name="T65" fmla="*/ 750 h 816"/>
                  <a:gd name="T66" fmla="*/ 46 w 338"/>
                  <a:gd name="T67" fmla="*/ 697 h 816"/>
                  <a:gd name="T68" fmla="*/ 56 w 338"/>
                  <a:gd name="T69" fmla="*/ 645 h 816"/>
                  <a:gd name="T70" fmla="*/ 70 w 338"/>
                  <a:gd name="T71" fmla="*/ 592 h 816"/>
                  <a:gd name="T72" fmla="*/ 83 w 338"/>
                  <a:gd name="T73" fmla="*/ 541 h 816"/>
                  <a:gd name="T74" fmla="*/ 99 w 338"/>
                  <a:gd name="T75" fmla="*/ 489 h 816"/>
                  <a:gd name="T76" fmla="*/ 114 w 338"/>
                  <a:gd name="T77" fmla="*/ 438 h 816"/>
                  <a:gd name="T78" fmla="*/ 132 w 338"/>
                  <a:gd name="T79" fmla="*/ 388 h 816"/>
                  <a:gd name="T80" fmla="*/ 132 w 338"/>
                  <a:gd name="T81" fmla="*/ 388 h 816"/>
                  <a:gd name="T82" fmla="*/ 151 w 338"/>
                  <a:gd name="T83" fmla="*/ 337 h 816"/>
                  <a:gd name="T84" fmla="*/ 171 w 338"/>
                  <a:gd name="T85" fmla="*/ 286 h 816"/>
                  <a:gd name="T86" fmla="*/ 192 w 338"/>
                  <a:gd name="T87" fmla="*/ 238 h 816"/>
                  <a:gd name="T88" fmla="*/ 218 w 338"/>
                  <a:gd name="T89" fmla="*/ 189 h 816"/>
                  <a:gd name="T90" fmla="*/ 243 w 338"/>
                  <a:gd name="T91" fmla="*/ 142 h 816"/>
                  <a:gd name="T92" fmla="*/ 272 w 338"/>
                  <a:gd name="T93" fmla="*/ 98 h 816"/>
                  <a:gd name="T94" fmla="*/ 301 w 338"/>
                  <a:gd name="T95" fmla="*/ 53 h 816"/>
                  <a:gd name="T96" fmla="*/ 336 w 338"/>
                  <a:gd name="T97" fmla="*/ 10 h 816"/>
                  <a:gd name="T98" fmla="*/ 336 w 338"/>
                  <a:gd name="T99" fmla="*/ 10 h 816"/>
                  <a:gd name="T100" fmla="*/ 338 w 338"/>
                  <a:gd name="T101" fmla="*/ 8 h 816"/>
                  <a:gd name="T102" fmla="*/ 338 w 338"/>
                  <a:gd name="T103" fmla="*/ 6 h 816"/>
                  <a:gd name="T104" fmla="*/ 334 w 338"/>
                  <a:gd name="T105" fmla="*/ 2 h 816"/>
                  <a:gd name="T106" fmla="*/ 330 w 338"/>
                  <a:gd name="T107" fmla="*/ 0 h 816"/>
                  <a:gd name="T108" fmla="*/ 325 w 338"/>
                  <a:gd name="T109" fmla="*/ 0 h 816"/>
                  <a:gd name="T110" fmla="*/ 325 w 338"/>
                  <a:gd name="T111"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 h="816">
                    <a:moveTo>
                      <a:pt x="325" y="0"/>
                    </a:moveTo>
                    <a:lnTo>
                      <a:pt x="325" y="0"/>
                    </a:lnTo>
                    <a:lnTo>
                      <a:pt x="305" y="18"/>
                    </a:lnTo>
                    <a:lnTo>
                      <a:pt x="286" y="35"/>
                    </a:lnTo>
                    <a:lnTo>
                      <a:pt x="268" y="55"/>
                    </a:lnTo>
                    <a:lnTo>
                      <a:pt x="251" y="76"/>
                    </a:lnTo>
                    <a:lnTo>
                      <a:pt x="235" y="98"/>
                    </a:lnTo>
                    <a:lnTo>
                      <a:pt x="219" y="121"/>
                    </a:lnTo>
                    <a:lnTo>
                      <a:pt x="192" y="170"/>
                    </a:lnTo>
                    <a:lnTo>
                      <a:pt x="169" y="218"/>
                    </a:lnTo>
                    <a:lnTo>
                      <a:pt x="146" y="269"/>
                    </a:lnTo>
                    <a:lnTo>
                      <a:pt x="126" y="319"/>
                    </a:lnTo>
                    <a:lnTo>
                      <a:pt x="109" y="366"/>
                    </a:lnTo>
                    <a:lnTo>
                      <a:pt x="109" y="366"/>
                    </a:lnTo>
                    <a:lnTo>
                      <a:pt x="89" y="419"/>
                    </a:lnTo>
                    <a:lnTo>
                      <a:pt x="72" y="471"/>
                    </a:lnTo>
                    <a:lnTo>
                      <a:pt x="54" y="526"/>
                    </a:lnTo>
                    <a:lnTo>
                      <a:pt x="40" y="580"/>
                    </a:lnTo>
                    <a:lnTo>
                      <a:pt x="27" y="635"/>
                    </a:lnTo>
                    <a:lnTo>
                      <a:pt x="15" y="689"/>
                    </a:lnTo>
                    <a:lnTo>
                      <a:pt x="7" y="744"/>
                    </a:lnTo>
                    <a:lnTo>
                      <a:pt x="0" y="800"/>
                    </a:lnTo>
                    <a:lnTo>
                      <a:pt x="0" y="800"/>
                    </a:lnTo>
                    <a:lnTo>
                      <a:pt x="0" y="806"/>
                    </a:lnTo>
                    <a:lnTo>
                      <a:pt x="3" y="812"/>
                    </a:lnTo>
                    <a:lnTo>
                      <a:pt x="7" y="814"/>
                    </a:lnTo>
                    <a:lnTo>
                      <a:pt x="13" y="816"/>
                    </a:lnTo>
                    <a:lnTo>
                      <a:pt x="19" y="816"/>
                    </a:lnTo>
                    <a:lnTo>
                      <a:pt x="25" y="814"/>
                    </a:lnTo>
                    <a:lnTo>
                      <a:pt x="29" y="808"/>
                    </a:lnTo>
                    <a:lnTo>
                      <a:pt x="31" y="802"/>
                    </a:lnTo>
                    <a:lnTo>
                      <a:pt x="31" y="802"/>
                    </a:lnTo>
                    <a:lnTo>
                      <a:pt x="37" y="750"/>
                    </a:lnTo>
                    <a:lnTo>
                      <a:pt x="46" y="697"/>
                    </a:lnTo>
                    <a:lnTo>
                      <a:pt x="56" y="645"/>
                    </a:lnTo>
                    <a:lnTo>
                      <a:pt x="70" y="592"/>
                    </a:lnTo>
                    <a:lnTo>
                      <a:pt x="83" y="541"/>
                    </a:lnTo>
                    <a:lnTo>
                      <a:pt x="99" y="489"/>
                    </a:lnTo>
                    <a:lnTo>
                      <a:pt x="114" y="438"/>
                    </a:lnTo>
                    <a:lnTo>
                      <a:pt x="132" y="388"/>
                    </a:lnTo>
                    <a:lnTo>
                      <a:pt x="132" y="388"/>
                    </a:lnTo>
                    <a:lnTo>
                      <a:pt x="151" y="337"/>
                    </a:lnTo>
                    <a:lnTo>
                      <a:pt x="171" y="286"/>
                    </a:lnTo>
                    <a:lnTo>
                      <a:pt x="192" y="238"/>
                    </a:lnTo>
                    <a:lnTo>
                      <a:pt x="218" y="189"/>
                    </a:lnTo>
                    <a:lnTo>
                      <a:pt x="243" y="142"/>
                    </a:lnTo>
                    <a:lnTo>
                      <a:pt x="272" y="98"/>
                    </a:lnTo>
                    <a:lnTo>
                      <a:pt x="301" y="53"/>
                    </a:lnTo>
                    <a:lnTo>
                      <a:pt x="336" y="10"/>
                    </a:lnTo>
                    <a:lnTo>
                      <a:pt x="336" y="10"/>
                    </a:lnTo>
                    <a:lnTo>
                      <a:pt x="338" y="8"/>
                    </a:lnTo>
                    <a:lnTo>
                      <a:pt x="338" y="6"/>
                    </a:lnTo>
                    <a:lnTo>
                      <a:pt x="334" y="2"/>
                    </a:lnTo>
                    <a:lnTo>
                      <a:pt x="330" y="0"/>
                    </a:lnTo>
                    <a:lnTo>
                      <a:pt x="325" y="0"/>
                    </a:lnTo>
                    <a:lnTo>
                      <a:pt x="325" y="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6" name="Freeform 17"/>
              <p:cNvSpPr/>
              <p:nvPr/>
            </p:nvSpPr>
            <p:spPr bwMode="auto">
              <a:xfrm>
                <a:off x="6675041" y="2114161"/>
                <a:ext cx="476250" cy="103585"/>
              </a:xfrm>
              <a:custGeom>
                <a:avLst/>
                <a:gdLst>
                  <a:gd name="T0" fmla="*/ 4 w 854"/>
                  <a:gd name="T1" fmla="*/ 250 h 250"/>
                  <a:gd name="T2" fmla="*/ 4 w 854"/>
                  <a:gd name="T3" fmla="*/ 250 h 250"/>
                  <a:gd name="T4" fmla="*/ 14 w 854"/>
                  <a:gd name="T5" fmla="*/ 250 h 250"/>
                  <a:gd name="T6" fmla="*/ 25 w 854"/>
                  <a:gd name="T7" fmla="*/ 250 h 250"/>
                  <a:gd name="T8" fmla="*/ 49 w 854"/>
                  <a:gd name="T9" fmla="*/ 248 h 250"/>
                  <a:gd name="T10" fmla="*/ 95 w 854"/>
                  <a:gd name="T11" fmla="*/ 238 h 250"/>
                  <a:gd name="T12" fmla="*/ 95 w 854"/>
                  <a:gd name="T13" fmla="*/ 238 h 250"/>
                  <a:gd name="T14" fmla="*/ 212 w 854"/>
                  <a:gd name="T15" fmla="*/ 215 h 250"/>
                  <a:gd name="T16" fmla="*/ 212 w 854"/>
                  <a:gd name="T17" fmla="*/ 215 h 250"/>
                  <a:gd name="T18" fmla="*/ 331 w 854"/>
                  <a:gd name="T19" fmla="*/ 189 h 250"/>
                  <a:gd name="T20" fmla="*/ 448 w 854"/>
                  <a:gd name="T21" fmla="*/ 162 h 250"/>
                  <a:gd name="T22" fmla="*/ 448 w 854"/>
                  <a:gd name="T23" fmla="*/ 162 h 250"/>
                  <a:gd name="T24" fmla="*/ 559 w 854"/>
                  <a:gd name="T25" fmla="*/ 133 h 250"/>
                  <a:gd name="T26" fmla="*/ 613 w 854"/>
                  <a:gd name="T27" fmla="*/ 115 h 250"/>
                  <a:gd name="T28" fmla="*/ 670 w 854"/>
                  <a:gd name="T29" fmla="*/ 98 h 250"/>
                  <a:gd name="T30" fmla="*/ 670 w 854"/>
                  <a:gd name="T31" fmla="*/ 98 h 250"/>
                  <a:gd name="T32" fmla="*/ 718 w 854"/>
                  <a:gd name="T33" fmla="*/ 80 h 250"/>
                  <a:gd name="T34" fmla="*/ 769 w 854"/>
                  <a:gd name="T35" fmla="*/ 63 h 250"/>
                  <a:gd name="T36" fmla="*/ 769 w 854"/>
                  <a:gd name="T37" fmla="*/ 63 h 250"/>
                  <a:gd name="T38" fmla="*/ 790 w 854"/>
                  <a:gd name="T39" fmla="*/ 53 h 250"/>
                  <a:gd name="T40" fmla="*/ 816 w 854"/>
                  <a:gd name="T41" fmla="*/ 45 h 250"/>
                  <a:gd name="T42" fmla="*/ 825 w 854"/>
                  <a:gd name="T43" fmla="*/ 39 h 250"/>
                  <a:gd name="T44" fmla="*/ 837 w 854"/>
                  <a:gd name="T45" fmla="*/ 34 h 250"/>
                  <a:gd name="T46" fmla="*/ 845 w 854"/>
                  <a:gd name="T47" fmla="*/ 26 h 250"/>
                  <a:gd name="T48" fmla="*/ 853 w 854"/>
                  <a:gd name="T49" fmla="*/ 16 h 250"/>
                  <a:gd name="T50" fmla="*/ 853 w 854"/>
                  <a:gd name="T51" fmla="*/ 16 h 250"/>
                  <a:gd name="T52" fmla="*/ 854 w 854"/>
                  <a:gd name="T53" fmla="*/ 12 h 250"/>
                  <a:gd name="T54" fmla="*/ 853 w 854"/>
                  <a:gd name="T55" fmla="*/ 6 h 250"/>
                  <a:gd name="T56" fmla="*/ 851 w 854"/>
                  <a:gd name="T57" fmla="*/ 2 h 250"/>
                  <a:gd name="T58" fmla="*/ 845 w 854"/>
                  <a:gd name="T59" fmla="*/ 0 h 250"/>
                  <a:gd name="T60" fmla="*/ 845 w 854"/>
                  <a:gd name="T61" fmla="*/ 0 h 250"/>
                  <a:gd name="T62" fmla="*/ 835 w 854"/>
                  <a:gd name="T63" fmla="*/ 0 h 250"/>
                  <a:gd name="T64" fmla="*/ 825 w 854"/>
                  <a:gd name="T65" fmla="*/ 2 h 250"/>
                  <a:gd name="T66" fmla="*/ 804 w 854"/>
                  <a:gd name="T67" fmla="*/ 10 h 250"/>
                  <a:gd name="T68" fmla="*/ 767 w 854"/>
                  <a:gd name="T69" fmla="*/ 30 h 250"/>
                  <a:gd name="T70" fmla="*/ 767 w 854"/>
                  <a:gd name="T71" fmla="*/ 30 h 250"/>
                  <a:gd name="T72" fmla="*/ 716 w 854"/>
                  <a:gd name="T73" fmla="*/ 49 h 250"/>
                  <a:gd name="T74" fmla="*/ 668 w 854"/>
                  <a:gd name="T75" fmla="*/ 67 h 250"/>
                  <a:gd name="T76" fmla="*/ 668 w 854"/>
                  <a:gd name="T77" fmla="*/ 67 h 250"/>
                  <a:gd name="T78" fmla="*/ 609 w 854"/>
                  <a:gd name="T79" fmla="*/ 86 h 250"/>
                  <a:gd name="T80" fmla="*/ 549 w 854"/>
                  <a:gd name="T81" fmla="*/ 104 h 250"/>
                  <a:gd name="T82" fmla="*/ 430 w 854"/>
                  <a:gd name="T83" fmla="*/ 135 h 250"/>
                  <a:gd name="T84" fmla="*/ 430 w 854"/>
                  <a:gd name="T85" fmla="*/ 135 h 250"/>
                  <a:gd name="T86" fmla="*/ 313 w 854"/>
                  <a:gd name="T87" fmla="*/ 162 h 250"/>
                  <a:gd name="T88" fmla="*/ 197 w 854"/>
                  <a:gd name="T89" fmla="*/ 187 h 250"/>
                  <a:gd name="T90" fmla="*/ 197 w 854"/>
                  <a:gd name="T91" fmla="*/ 187 h 250"/>
                  <a:gd name="T92" fmla="*/ 90 w 854"/>
                  <a:gd name="T93" fmla="*/ 213 h 250"/>
                  <a:gd name="T94" fmla="*/ 90 w 854"/>
                  <a:gd name="T95" fmla="*/ 213 h 250"/>
                  <a:gd name="T96" fmla="*/ 45 w 854"/>
                  <a:gd name="T97" fmla="*/ 222 h 250"/>
                  <a:gd name="T98" fmla="*/ 22 w 854"/>
                  <a:gd name="T99" fmla="*/ 230 h 250"/>
                  <a:gd name="T100" fmla="*/ 10 w 854"/>
                  <a:gd name="T101" fmla="*/ 236 h 250"/>
                  <a:gd name="T102" fmla="*/ 0 w 854"/>
                  <a:gd name="T103" fmla="*/ 242 h 250"/>
                  <a:gd name="T104" fmla="*/ 0 w 854"/>
                  <a:gd name="T105" fmla="*/ 242 h 250"/>
                  <a:gd name="T106" fmla="*/ 0 w 854"/>
                  <a:gd name="T107" fmla="*/ 244 h 250"/>
                  <a:gd name="T108" fmla="*/ 0 w 854"/>
                  <a:gd name="T109" fmla="*/ 246 h 250"/>
                  <a:gd name="T110" fmla="*/ 0 w 854"/>
                  <a:gd name="T111" fmla="*/ 248 h 250"/>
                  <a:gd name="T112" fmla="*/ 4 w 854"/>
                  <a:gd name="T113" fmla="*/ 250 h 250"/>
                  <a:gd name="T114" fmla="*/ 4 w 854"/>
                  <a:gd name="T11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4" h="250">
                    <a:moveTo>
                      <a:pt x="4" y="250"/>
                    </a:moveTo>
                    <a:lnTo>
                      <a:pt x="4" y="250"/>
                    </a:lnTo>
                    <a:lnTo>
                      <a:pt x="14" y="250"/>
                    </a:lnTo>
                    <a:lnTo>
                      <a:pt x="25" y="250"/>
                    </a:lnTo>
                    <a:lnTo>
                      <a:pt x="49" y="248"/>
                    </a:lnTo>
                    <a:lnTo>
                      <a:pt x="95" y="238"/>
                    </a:lnTo>
                    <a:lnTo>
                      <a:pt x="95" y="238"/>
                    </a:lnTo>
                    <a:lnTo>
                      <a:pt x="212" y="215"/>
                    </a:lnTo>
                    <a:lnTo>
                      <a:pt x="212" y="215"/>
                    </a:lnTo>
                    <a:lnTo>
                      <a:pt x="331" y="189"/>
                    </a:lnTo>
                    <a:lnTo>
                      <a:pt x="448" y="162"/>
                    </a:lnTo>
                    <a:lnTo>
                      <a:pt x="448" y="162"/>
                    </a:lnTo>
                    <a:lnTo>
                      <a:pt x="559" y="133"/>
                    </a:lnTo>
                    <a:lnTo>
                      <a:pt x="613" y="115"/>
                    </a:lnTo>
                    <a:lnTo>
                      <a:pt x="670" y="98"/>
                    </a:lnTo>
                    <a:lnTo>
                      <a:pt x="670" y="98"/>
                    </a:lnTo>
                    <a:lnTo>
                      <a:pt x="718" y="80"/>
                    </a:lnTo>
                    <a:lnTo>
                      <a:pt x="769" y="63"/>
                    </a:lnTo>
                    <a:lnTo>
                      <a:pt x="769" y="63"/>
                    </a:lnTo>
                    <a:lnTo>
                      <a:pt x="790" y="53"/>
                    </a:lnTo>
                    <a:lnTo>
                      <a:pt x="816" y="45"/>
                    </a:lnTo>
                    <a:lnTo>
                      <a:pt x="825" y="39"/>
                    </a:lnTo>
                    <a:lnTo>
                      <a:pt x="837" y="34"/>
                    </a:lnTo>
                    <a:lnTo>
                      <a:pt x="845" y="26"/>
                    </a:lnTo>
                    <a:lnTo>
                      <a:pt x="853" y="16"/>
                    </a:lnTo>
                    <a:lnTo>
                      <a:pt x="853" y="16"/>
                    </a:lnTo>
                    <a:lnTo>
                      <a:pt x="854" y="12"/>
                    </a:lnTo>
                    <a:lnTo>
                      <a:pt x="853" y="6"/>
                    </a:lnTo>
                    <a:lnTo>
                      <a:pt x="851" y="2"/>
                    </a:lnTo>
                    <a:lnTo>
                      <a:pt x="845" y="0"/>
                    </a:lnTo>
                    <a:lnTo>
                      <a:pt x="845" y="0"/>
                    </a:lnTo>
                    <a:lnTo>
                      <a:pt x="835" y="0"/>
                    </a:lnTo>
                    <a:lnTo>
                      <a:pt x="825" y="2"/>
                    </a:lnTo>
                    <a:lnTo>
                      <a:pt x="804" y="10"/>
                    </a:lnTo>
                    <a:lnTo>
                      <a:pt x="767" y="30"/>
                    </a:lnTo>
                    <a:lnTo>
                      <a:pt x="767" y="30"/>
                    </a:lnTo>
                    <a:lnTo>
                      <a:pt x="716" y="49"/>
                    </a:lnTo>
                    <a:lnTo>
                      <a:pt x="668" y="67"/>
                    </a:lnTo>
                    <a:lnTo>
                      <a:pt x="668" y="67"/>
                    </a:lnTo>
                    <a:lnTo>
                      <a:pt x="609" y="86"/>
                    </a:lnTo>
                    <a:lnTo>
                      <a:pt x="549" y="104"/>
                    </a:lnTo>
                    <a:lnTo>
                      <a:pt x="430" y="135"/>
                    </a:lnTo>
                    <a:lnTo>
                      <a:pt x="430" y="135"/>
                    </a:lnTo>
                    <a:lnTo>
                      <a:pt x="313" y="162"/>
                    </a:lnTo>
                    <a:lnTo>
                      <a:pt x="197" y="187"/>
                    </a:lnTo>
                    <a:lnTo>
                      <a:pt x="197" y="187"/>
                    </a:lnTo>
                    <a:lnTo>
                      <a:pt x="90" y="213"/>
                    </a:lnTo>
                    <a:lnTo>
                      <a:pt x="90" y="213"/>
                    </a:lnTo>
                    <a:lnTo>
                      <a:pt x="45" y="222"/>
                    </a:lnTo>
                    <a:lnTo>
                      <a:pt x="22" y="230"/>
                    </a:lnTo>
                    <a:lnTo>
                      <a:pt x="10" y="236"/>
                    </a:lnTo>
                    <a:lnTo>
                      <a:pt x="0" y="242"/>
                    </a:lnTo>
                    <a:lnTo>
                      <a:pt x="0" y="242"/>
                    </a:lnTo>
                    <a:lnTo>
                      <a:pt x="0" y="244"/>
                    </a:lnTo>
                    <a:lnTo>
                      <a:pt x="0" y="246"/>
                    </a:lnTo>
                    <a:lnTo>
                      <a:pt x="0" y="248"/>
                    </a:lnTo>
                    <a:lnTo>
                      <a:pt x="4" y="250"/>
                    </a:lnTo>
                    <a:lnTo>
                      <a:pt x="4" y="25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7" name="Freeform 18"/>
              <p:cNvSpPr/>
              <p:nvPr/>
            </p:nvSpPr>
            <p:spPr bwMode="auto">
              <a:xfrm>
                <a:off x="6868716" y="1948664"/>
                <a:ext cx="438150" cy="100013"/>
              </a:xfrm>
              <a:custGeom>
                <a:avLst/>
                <a:gdLst>
                  <a:gd name="T0" fmla="*/ 9 w 788"/>
                  <a:gd name="T1" fmla="*/ 240 h 240"/>
                  <a:gd name="T2" fmla="*/ 9 w 788"/>
                  <a:gd name="T3" fmla="*/ 240 h 240"/>
                  <a:gd name="T4" fmla="*/ 107 w 788"/>
                  <a:gd name="T5" fmla="*/ 203 h 240"/>
                  <a:gd name="T6" fmla="*/ 157 w 788"/>
                  <a:gd name="T7" fmla="*/ 187 h 240"/>
                  <a:gd name="T8" fmla="*/ 206 w 788"/>
                  <a:gd name="T9" fmla="*/ 172 h 240"/>
                  <a:gd name="T10" fmla="*/ 206 w 788"/>
                  <a:gd name="T11" fmla="*/ 172 h 240"/>
                  <a:gd name="T12" fmla="*/ 258 w 788"/>
                  <a:gd name="T13" fmla="*/ 160 h 240"/>
                  <a:gd name="T14" fmla="*/ 309 w 788"/>
                  <a:gd name="T15" fmla="*/ 148 h 240"/>
                  <a:gd name="T16" fmla="*/ 412 w 788"/>
                  <a:gd name="T17" fmla="*/ 127 h 240"/>
                  <a:gd name="T18" fmla="*/ 412 w 788"/>
                  <a:gd name="T19" fmla="*/ 127 h 240"/>
                  <a:gd name="T20" fmla="*/ 515 w 788"/>
                  <a:gd name="T21" fmla="*/ 106 h 240"/>
                  <a:gd name="T22" fmla="*/ 566 w 788"/>
                  <a:gd name="T23" fmla="*/ 96 h 240"/>
                  <a:gd name="T24" fmla="*/ 618 w 788"/>
                  <a:gd name="T25" fmla="*/ 82 h 240"/>
                  <a:gd name="T26" fmla="*/ 618 w 788"/>
                  <a:gd name="T27" fmla="*/ 82 h 240"/>
                  <a:gd name="T28" fmla="*/ 659 w 788"/>
                  <a:gd name="T29" fmla="*/ 70 h 240"/>
                  <a:gd name="T30" fmla="*/ 700 w 788"/>
                  <a:gd name="T31" fmla="*/ 57 h 240"/>
                  <a:gd name="T32" fmla="*/ 700 w 788"/>
                  <a:gd name="T33" fmla="*/ 57 h 240"/>
                  <a:gd name="T34" fmla="*/ 722 w 788"/>
                  <a:gd name="T35" fmla="*/ 51 h 240"/>
                  <a:gd name="T36" fmla="*/ 745 w 788"/>
                  <a:gd name="T37" fmla="*/ 43 h 240"/>
                  <a:gd name="T38" fmla="*/ 766 w 788"/>
                  <a:gd name="T39" fmla="*/ 34 h 240"/>
                  <a:gd name="T40" fmla="*/ 776 w 788"/>
                  <a:gd name="T41" fmla="*/ 26 h 240"/>
                  <a:gd name="T42" fmla="*/ 784 w 788"/>
                  <a:gd name="T43" fmla="*/ 20 h 240"/>
                  <a:gd name="T44" fmla="*/ 784 w 788"/>
                  <a:gd name="T45" fmla="*/ 20 h 240"/>
                  <a:gd name="T46" fmla="*/ 788 w 788"/>
                  <a:gd name="T47" fmla="*/ 12 h 240"/>
                  <a:gd name="T48" fmla="*/ 788 w 788"/>
                  <a:gd name="T49" fmla="*/ 6 h 240"/>
                  <a:gd name="T50" fmla="*/ 782 w 788"/>
                  <a:gd name="T51" fmla="*/ 2 h 240"/>
                  <a:gd name="T52" fmla="*/ 776 w 788"/>
                  <a:gd name="T53" fmla="*/ 0 h 240"/>
                  <a:gd name="T54" fmla="*/ 776 w 788"/>
                  <a:gd name="T55" fmla="*/ 0 h 240"/>
                  <a:gd name="T56" fmla="*/ 766 w 788"/>
                  <a:gd name="T57" fmla="*/ 0 h 240"/>
                  <a:gd name="T58" fmla="*/ 757 w 788"/>
                  <a:gd name="T59" fmla="*/ 4 h 240"/>
                  <a:gd name="T60" fmla="*/ 737 w 788"/>
                  <a:gd name="T61" fmla="*/ 10 h 240"/>
                  <a:gd name="T62" fmla="*/ 698 w 788"/>
                  <a:gd name="T63" fmla="*/ 28 h 240"/>
                  <a:gd name="T64" fmla="*/ 698 w 788"/>
                  <a:gd name="T65" fmla="*/ 28 h 240"/>
                  <a:gd name="T66" fmla="*/ 644 w 788"/>
                  <a:gd name="T67" fmla="*/ 45 h 240"/>
                  <a:gd name="T68" fmla="*/ 589 w 788"/>
                  <a:gd name="T69" fmla="*/ 59 h 240"/>
                  <a:gd name="T70" fmla="*/ 589 w 788"/>
                  <a:gd name="T71" fmla="*/ 59 h 240"/>
                  <a:gd name="T72" fmla="*/ 539 w 788"/>
                  <a:gd name="T73" fmla="*/ 72 h 240"/>
                  <a:gd name="T74" fmla="*/ 486 w 788"/>
                  <a:gd name="T75" fmla="*/ 84 h 240"/>
                  <a:gd name="T76" fmla="*/ 383 w 788"/>
                  <a:gd name="T77" fmla="*/ 106 h 240"/>
                  <a:gd name="T78" fmla="*/ 383 w 788"/>
                  <a:gd name="T79" fmla="*/ 106 h 240"/>
                  <a:gd name="T80" fmla="*/ 286 w 788"/>
                  <a:gd name="T81" fmla="*/ 125 h 240"/>
                  <a:gd name="T82" fmla="*/ 237 w 788"/>
                  <a:gd name="T83" fmla="*/ 135 h 240"/>
                  <a:gd name="T84" fmla="*/ 186 w 788"/>
                  <a:gd name="T85" fmla="*/ 148 h 240"/>
                  <a:gd name="T86" fmla="*/ 138 w 788"/>
                  <a:gd name="T87" fmla="*/ 162 h 240"/>
                  <a:gd name="T88" fmla="*/ 89 w 788"/>
                  <a:gd name="T89" fmla="*/ 179 h 240"/>
                  <a:gd name="T90" fmla="*/ 44 w 788"/>
                  <a:gd name="T91" fmla="*/ 201 h 240"/>
                  <a:gd name="T92" fmla="*/ 23 w 788"/>
                  <a:gd name="T93" fmla="*/ 215 h 240"/>
                  <a:gd name="T94" fmla="*/ 1 w 788"/>
                  <a:gd name="T95" fmla="*/ 226 h 240"/>
                  <a:gd name="T96" fmla="*/ 1 w 788"/>
                  <a:gd name="T97" fmla="*/ 226 h 240"/>
                  <a:gd name="T98" fmla="*/ 0 w 788"/>
                  <a:gd name="T99" fmla="*/ 228 h 240"/>
                  <a:gd name="T100" fmla="*/ 0 w 788"/>
                  <a:gd name="T101" fmla="*/ 232 h 240"/>
                  <a:gd name="T102" fmla="*/ 0 w 788"/>
                  <a:gd name="T103" fmla="*/ 236 h 240"/>
                  <a:gd name="T104" fmla="*/ 5 w 788"/>
                  <a:gd name="T105" fmla="*/ 240 h 240"/>
                  <a:gd name="T106" fmla="*/ 9 w 788"/>
                  <a:gd name="T107" fmla="*/ 240 h 240"/>
                  <a:gd name="T108" fmla="*/ 9 w 788"/>
                  <a:gd name="T10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8" h="240">
                    <a:moveTo>
                      <a:pt x="9" y="240"/>
                    </a:moveTo>
                    <a:lnTo>
                      <a:pt x="9" y="240"/>
                    </a:lnTo>
                    <a:lnTo>
                      <a:pt x="107" y="203"/>
                    </a:lnTo>
                    <a:lnTo>
                      <a:pt x="157" y="187"/>
                    </a:lnTo>
                    <a:lnTo>
                      <a:pt x="206" y="172"/>
                    </a:lnTo>
                    <a:lnTo>
                      <a:pt x="206" y="172"/>
                    </a:lnTo>
                    <a:lnTo>
                      <a:pt x="258" y="160"/>
                    </a:lnTo>
                    <a:lnTo>
                      <a:pt x="309" y="148"/>
                    </a:lnTo>
                    <a:lnTo>
                      <a:pt x="412" y="127"/>
                    </a:lnTo>
                    <a:lnTo>
                      <a:pt x="412" y="127"/>
                    </a:lnTo>
                    <a:lnTo>
                      <a:pt x="515" y="106"/>
                    </a:lnTo>
                    <a:lnTo>
                      <a:pt x="566" y="96"/>
                    </a:lnTo>
                    <a:lnTo>
                      <a:pt x="618" y="82"/>
                    </a:lnTo>
                    <a:lnTo>
                      <a:pt x="618" y="82"/>
                    </a:lnTo>
                    <a:lnTo>
                      <a:pt x="659" y="70"/>
                    </a:lnTo>
                    <a:lnTo>
                      <a:pt x="700" y="57"/>
                    </a:lnTo>
                    <a:lnTo>
                      <a:pt x="700" y="57"/>
                    </a:lnTo>
                    <a:lnTo>
                      <a:pt x="722" y="51"/>
                    </a:lnTo>
                    <a:lnTo>
                      <a:pt x="745" y="43"/>
                    </a:lnTo>
                    <a:lnTo>
                      <a:pt x="766" y="34"/>
                    </a:lnTo>
                    <a:lnTo>
                      <a:pt x="776" y="26"/>
                    </a:lnTo>
                    <a:lnTo>
                      <a:pt x="784" y="20"/>
                    </a:lnTo>
                    <a:lnTo>
                      <a:pt x="784" y="20"/>
                    </a:lnTo>
                    <a:lnTo>
                      <a:pt x="788" y="12"/>
                    </a:lnTo>
                    <a:lnTo>
                      <a:pt x="788" y="6"/>
                    </a:lnTo>
                    <a:lnTo>
                      <a:pt x="782" y="2"/>
                    </a:lnTo>
                    <a:lnTo>
                      <a:pt x="776" y="0"/>
                    </a:lnTo>
                    <a:lnTo>
                      <a:pt x="776" y="0"/>
                    </a:lnTo>
                    <a:lnTo>
                      <a:pt x="766" y="0"/>
                    </a:lnTo>
                    <a:lnTo>
                      <a:pt x="757" y="4"/>
                    </a:lnTo>
                    <a:lnTo>
                      <a:pt x="737" y="10"/>
                    </a:lnTo>
                    <a:lnTo>
                      <a:pt x="698" y="28"/>
                    </a:lnTo>
                    <a:lnTo>
                      <a:pt x="698" y="28"/>
                    </a:lnTo>
                    <a:lnTo>
                      <a:pt x="644" y="45"/>
                    </a:lnTo>
                    <a:lnTo>
                      <a:pt x="589" y="59"/>
                    </a:lnTo>
                    <a:lnTo>
                      <a:pt x="589" y="59"/>
                    </a:lnTo>
                    <a:lnTo>
                      <a:pt x="539" y="72"/>
                    </a:lnTo>
                    <a:lnTo>
                      <a:pt x="486" y="84"/>
                    </a:lnTo>
                    <a:lnTo>
                      <a:pt x="383" y="106"/>
                    </a:lnTo>
                    <a:lnTo>
                      <a:pt x="383" y="106"/>
                    </a:lnTo>
                    <a:lnTo>
                      <a:pt x="286" y="125"/>
                    </a:lnTo>
                    <a:lnTo>
                      <a:pt x="237" y="135"/>
                    </a:lnTo>
                    <a:lnTo>
                      <a:pt x="186" y="148"/>
                    </a:lnTo>
                    <a:lnTo>
                      <a:pt x="138" y="162"/>
                    </a:lnTo>
                    <a:lnTo>
                      <a:pt x="89" y="179"/>
                    </a:lnTo>
                    <a:lnTo>
                      <a:pt x="44" y="201"/>
                    </a:lnTo>
                    <a:lnTo>
                      <a:pt x="23" y="215"/>
                    </a:lnTo>
                    <a:lnTo>
                      <a:pt x="1" y="226"/>
                    </a:lnTo>
                    <a:lnTo>
                      <a:pt x="1" y="226"/>
                    </a:lnTo>
                    <a:lnTo>
                      <a:pt x="0" y="228"/>
                    </a:lnTo>
                    <a:lnTo>
                      <a:pt x="0" y="232"/>
                    </a:lnTo>
                    <a:lnTo>
                      <a:pt x="0" y="236"/>
                    </a:lnTo>
                    <a:lnTo>
                      <a:pt x="5" y="240"/>
                    </a:lnTo>
                    <a:lnTo>
                      <a:pt x="9" y="240"/>
                    </a:lnTo>
                    <a:lnTo>
                      <a:pt x="9" y="240"/>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sp>
            <p:nvSpPr>
              <p:cNvPr id="148" name="Freeform 19"/>
              <p:cNvSpPr/>
              <p:nvPr/>
            </p:nvSpPr>
            <p:spPr bwMode="auto">
              <a:xfrm>
                <a:off x="7179866" y="1815314"/>
                <a:ext cx="317500" cy="52388"/>
              </a:xfrm>
              <a:custGeom>
                <a:avLst/>
                <a:gdLst>
                  <a:gd name="T0" fmla="*/ 6 w 570"/>
                  <a:gd name="T1" fmla="*/ 127 h 127"/>
                  <a:gd name="T2" fmla="*/ 6 w 570"/>
                  <a:gd name="T3" fmla="*/ 127 h 127"/>
                  <a:gd name="T4" fmla="*/ 41 w 570"/>
                  <a:gd name="T5" fmla="*/ 127 h 127"/>
                  <a:gd name="T6" fmla="*/ 74 w 570"/>
                  <a:gd name="T7" fmla="*/ 125 h 127"/>
                  <a:gd name="T8" fmla="*/ 107 w 570"/>
                  <a:gd name="T9" fmla="*/ 121 h 127"/>
                  <a:gd name="T10" fmla="*/ 142 w 570"/>
                  <a:gd name="T11" fmla="*/ 115 h 127"/>
                  <a:gd name="T12" fmla="*/ 208 w 570"/>
                  <a:gd name="T13" fmla="*/ 103 h 127"/>
                  <a:gd name="T14" fmla="*/ 274 w 570"/>
                  <a:gd name="T15" fmla="*/ 92 h 127"/>
                  <a:gd name="T16" fmla="*/ 274 w 570"/>
                  <a:gd name="T17" fmla="*/ 92 h 127"/>
                  <a:gd name="T18" fmla="*/ 346 w 570"/>
                  <a:gd name="T19" fmla="*/ 78 h 127"/>
                  <a:gd name="T20" fmla="*/ 418 w 570"/>
                  <a:gd name="T21" fmla="*/ 64 h 127"/>
                  <a:gd name="T22" fmla="*/ 489 w 570"/>
                  <a:gd name="T23" fmla="*/ 47 h 127"/>
                  <a:gd name="T24" fmla="*/ 559 w 570"/>
                  <a:gd name="T25" fmla="*/ 29 h 127"/>
                  <a:gd name="T26" fmla="*/ 559 w 570"/>
                  <a:gd name="T27" fmla="*/ 29 h 127"/>
                  <a:gd name="T28" fmla="*/ 564 w 570"/>
                  <a:gd name="T29" fmla="*/ 26 h 127"/>
                  <a:gd name="T30" fmla="*/ 568 w 570"/>
                  <a:gd name="T31" fmla="*/ 22 h 127"/>
                  <a:gd name="T32" fmla="*/ 570 w 570"/>
                  <a:gd name="T33" fmla="*/ 16 h 127"/>
                  <a:gd name="T34" fmla="*/ 570 w 570"/>
                  <a:gd name="T35" fmla="*/ 10 h 127"/>
                  <a:gd name="T36" fmla="*/ 568 w 570"/>
                  <a:gd name="T37" fmla="*/ 6 h 127"/>
                  <a:gd name="T38" fmla="*/ 564 w 570"/>
                  <a:gd name="T39" fmla="*/ 2 h 127"/>
                  <a:gd name="T40" fmla="*/ 561 w 570"/>
                  <a:gd name="T41" fmla="*/ 0 h 127"/>
                  <a:gd name="T42" fmla="*/ 553 w 570"/>
                  <a:gd name="T43" fmla="*/ 0 h 127"/>
                  <a:gd name="T44" fmla="*/ 553 w 570"/>
                  <a:gd name="T45" fmla="*/ 0 h 127"/>
                  <a:gd name="T46" fmla="*/ 487 w 570"/>
                  <a:gd name="T47" fmla="*/ 18 h 127"/>
                  <a:gd name="T48" fmla="*/ 418 w 570"/>
                  <a:gd name="T49" fmla="*/ 35 h 127"/>
                  <a:gd name="T50" fmla="*/ 352 w 570"/>
                  <a:gd name="T51" fmla="*/ 49 h 127"/>
                  <a:gd name="T52" fmla="*/ 284 w 570"/>
                  <a:gd name="T53" fmla="*/ 62 h 127"/>
                  <a:gd name="T54" fmla="*/ 284 w 570"/>
                  <a:gd name="T55" fmla="*/ 62 h 127"/>
                  <a:gd name="T56" fmla="*/ 214 w 570"/>
                  <a:gd name="T57" fmla="*/ 74 h 127"/>
                  <a:gd name="T58" fmla="*/ 144 w 570"/>
                  <a:gd name="T59" fmla="*/ 84 h 127"/>
                  <a:gd name="T60" fmla="*/ 74 w 570"/>
                  <a:gd name="T61" fmla="*/ 96 h 127"/>
                  <a:gd name="T62" fmla="*/ 39 w 570"/>
                  <a:gd name="T63" fmla="*/ 103 h 127"/>
                  <a:gd name="T64" fmla="*/ 6 w 570"/>
                  <a:gd name="T65" fmla="*/ 113 h 127"/>
                  <a:gd name="T66" fmla="*/ 6 w 570"/>
                  <a:gd name="T67" fmla="*/ 113 h 127"/>
                  <a:gd name="T68" fmla="*/ 2 w 570"/>
                  <a:gd name="T69" fmla="*/ 115 h 127"/>
                  <a:gd name="T70" fmla="*/ 0 w 570"/>
                  <a:gd name="T71" fmla="*/ 121 h 127"/>
                  <a:gd name="T72" fmla="*/ 2 w 570"/>
                  <a:gd name="T73" fmla="*/ 125 h 127"/>
                  <a:gd name="T74" fmla="*/ 6 w 570"/>
                  <a:gd name="T75" fmla="*/ 127 h 127"/>
                  <a:gd name="T76" fmla="*/ 6 w 570"/>
                  <a:gd name="T7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0" h="127">
                    <a:moveTo>
                      <a:pt x="6" y="127"/>
                    </a:moveTo>
                    <a:lnTo>
                      <a:pt x="6" y="127"/>
                    </a:lnTo>
                    <a:lnTo>
                      <a:pt x="41" y="127"/>
                    </a:lnTo>
                    <a:lnTo>
                      <a:pt x="74" y="125"/>
                    </a:lnTo>
                    <a:lnTo>
                      <a:pt x="107" y="121"/>
                    </a:lnTo>
                    <a:lnTo>
                      <a:pt x="142" y="115"/>
                    </a:lnTo>
                    <a:lnTo>
                      <a:pt x="208" y="103"/>
                    </a:lnTo>
                    <a:lnTo>
                      <a:pt x="274" y="92"/>
                    </a:lnTo>
                    <a:lnTo>
                      <a:pt x="274" y="92"/>
                    </a:lnTo>
                    <a:lnTo>
                      <a:pt x="346" y="78"/>
                    </a:lnTo>
                    <a:lnTo>
                      <a:pt x="418" y="64"/>
                    </a:lnTo>
                    <a:lnTo>
                      <a:pt x="489" y="47"/>
                    </a:lnTo>
                    <a:lnTo>
                      <a:pt x="559" y="29"/>
                    </a:lnTo>
                    <a:lnTo>
                      <a:pt x="559" y="29"/>
                    </a:lnTo>
                    <a:lnTo>
                      <a:pt x="564" y="26"/>
                    </a:lnTo>
                    <a:lnTo>
                      <a:pt x="568" y="22"/>
                    </a:lnTo>
                    <a:lnTo>
                      <a:pt x="570" y="16"/>
                    </a:lnTo>
                    <a:lnTo>
                      <a:pt x="570" y="10"/>
                    </a:lnTo>
                    <a:lnTo>
                      <a:pt x="568" y="6"/>
                    </a:lnTo>
                    <a:lnTo>
                      <a:pt x="564" y="2"/>
                    </a:lnTo>
                    <a:lnTo>
                      <a:pt x="561" y="0"/>
                    </a:lnTo>
                    <a:lnTo>
                      <a:pt x="553" y="0"/>
                    </a:lnTo>
                    <a:lnTo>
                      <a:pt x="553" y="0"/>
                    </a:lnTo>
                    <a:lnTo>
                      <a:pt x="487" y="18"/>
                    </a:lnTo>
                    <a:lnTo>
                      <a:pt x="418" y="35"/>
                    </a:lnTo>
                    <a:lnTo>
                      <a:pt x="352" y="49"/>
                    </a:lnTo>
                    <a:lnTo>
                      <a:pt x="284" y="62"/>
                    </a:lnTo>
                    <a:lnTo>
                      <a:pt x="284" y="62"/>
                    </a:lnTo>
                    <a:lnTo>
                      <a:pt x="214" y="74"/>
                    </a:lnTo>
                    <a:lnTo>
                      <a:pt x="144" y="84"/>
                    </a:lnTo>
                    <a:lnTo>
                      <a:pt x="74" y="96"/>
                    </a:lnTo>
                    <a:lnTo>
                      <a:pt x="39" y="103"/>
                    </a:lnTo>
                    <a:lnTo>
                      <a:pt x="6" y="113"/>
                    </a:lnTo>
                    <a:lnTo>
                      <a:pt x="6" y="113"/>
                    </a:lnTo>
                    <a:lnTo>
                      <a:pt x="2" y="115"/>
                    </a:lnTo>
                    <a:lnTo>
                      <a:pt x="0" y="121"/>
                    </a:lnTo>
                    <a:lnTo>
                      <a:pt x="2" y="125"/>
                    </a:lnTo>
                    <a:lnTo>
                      <a:pt x="6" y="127"/>
                    </a:lnTo>
                    <a:lnTo>
                      <a:pt x="6" y="127"/>
                    </a:lnTo>
                    <a:close/>
                  </a:path>
                </a:pathLst>
              </a:custGeom>
              <a:grpFill/>
              <a:ln>
                <a:noFill/>
              </a:ln>
            </p:spPr>
            <p:txBody>
              <a:bodyPr/>
              <a:lstStyle/>
              <a:p>
                <a:pPr>
                  <a:defRPr/>
                </a:pPr>
                <a:endParaRPr lang="zh-CN" altLang="en-US" sz="1800">
                  <a:solidFill>
                    <a:schemeClr val="tx1"/>
                  </a:solidFill>
                  <a:latin typeface="微软雅黑" panose="020B0503020204020204" charset="-122"/>
                  <a:ea typeface="微软雅黑" panose="020B0503020204020204" charset="-122"/>
                </a:endParaRPr>
              </a:p>
            </p:txBody>
          </p:sp>
        </p:grpSp>
        <p:cxnSp>
          <p:nvCxnSpPr>
            <p:cNvPr id="149" name="直接连接符 148"/>
            <p:cNvCxnSpPr/>
            <p:nvPr/>
          </p:nvCxnSpPr>
          <p:spPr>
            <a:xfrm>
              <a:off x="12592" y="4647"/>
              <a:ext cx="396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50" name="矩形 149"/>
            <p:cNvSpPr/>
            <p:nvPr/>
          </p:nvSpPr>
          <p:spPr>
            <a:xfrm>
              <a:off x="13908" y="4066"/>
              <a:ext cx="2884" cy="580"/>
            </a:xfrm>
            <a:prstGeom prst="rect">
              <a:avLst/>
            </a:prstGeom>
          </p:spPr>
          <p:txBody>
            <a:bodyPr wrap="square">
              <a:spAutoFit/>
            </a:bodyPr>
            <a:lstStyle/>
            <a:p>
              <a:pPr algn="just">
                <a:defRPr/>
              </a:pPr>
              <a:r>
                <a:rPr lang="zh-CN" altLang="en-US" sz="1800" b="1" dirty="0">
                  <a:solidFill>
                    <a:schemeClr val="tx1"/>
                  </a:solidFill>
                  <a:latin typeface="微软雅黑" panose="020B0503020204020204" charset="-122"/>
                  <a:ea typeface="微软雅黑" panose="020B0503020204020204" charset="-122"/>
                </a:rPr>
                <a:t>4. 实验室结果</a:t>
              </a:r>
              <a:endParaRPr lang="zh-CN" altLang="en-US" sz="1800" b="1" dirty="0">
                <a:solidFill>
                  <a:schemeClr val="tx1"/>
                </a:solidFill>
                <a:latin typeface="微软雅黑" panose="020B0503020204020204" charset="-122"/>
                <a:ea typeface="微软雅黑" panose="020B0503020204020204" charset="-122"/>
              </a:endParaRPr>
            </a:p>
          </p:txBody>
        </p:sp>
        <p:sp>
          <p:nvSpPr>
            <p:cNvPr id="154" name="文本框 167"/>
            <p:cNvSpPr txBox="1"/>
            <p:nvPr/>
          </p:nvSpPr>
          <p:spPr>
            <a:xfrm>
              <a:off x="12592" y="4853"/>
              <a:ext cx="3969" cy="3543"/>
            </a:xfrm>
            <a:prstGeom prst="rect">
              <a:avLst/>
            </a:prstGeom>
            <a:noFill/>
          </p:spPr>
          <p:txBody>
            <a:bodyPr wrap="square">
              <a:noAutofit/>
            </a:bodyPr>
            <a:lstStyle/>
            <a:p>
              <a:pPr algn="just">
                <a:lnSpc>
                  <a:spcPct val="130000"/>
                </a:lnSpc>
                <a:defRPr/>
              </a:pPr>
              <a:r>
                <a:rPr lang="zh-CN" altLang="en-US" kern="0" dirty="0">
                  <a:solidFill>
                    <a:schemeClr val="tx1"/>
                  </a:solidFill>
                  <a:latin typeface="微软雅黑" panose="020B0503020204020204" charset="-122"/>
                  <a:ea typeface="微软雅黑" panose="020B0503020204020204" charset="-122"/>
                  <a:cs typeface="Arial" panose="020B0604020202020204" pitchFamily="34" charset="0"/>
                </a:rPr>
                <a:t>分析尿常规结果及中段尿培养细菌计数情况。了解 B 型超声检查及X 线检查结果等。</a:t>
              </a:r>
              <a:endParaRPr lang="zh-CN" altLang="en-US" kern="0" dirty="0">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6" name="组合 5"/>
          <p:cNvGrpSpPr/>
          <p:nvPr/>
        </p:nvGrpSpPr>
        <p:grpSpPr>
          <a:xfrm>
            <a:off x="875665" y="509270"/>
            <a:ext cx="7602220" cy="539750"/>
            <a:chOff x="1379" y="2136"/>
            <a:chExt cx="11972" cy="850"/>
          </a:xfrm>
        </p:grpSpPr>
        <p:sp>
          <p:nvSpPr>
            <p:cNvPr id="18" name="矩形 17"/>
            <p:cNvSpPr/>
            <p:nvPr/>
          </p:nvSpPr>
          <p:spPr>
            <a:xfrm>
              <a:off x="2229" y="2235"/>
              <a:ext cx="11122"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【护理评估】</a:t>
              </a:r>
              <a:endParaRPr lang="zh-CN" altLang="en-US" sz="2000" b="1">
                <a:solidFill>
                  <a:srgbClr val="FF7F7F"/>
                </a:solidFill>
                <a:latin typeface="微软雅黑" panose="020B0503020204020204" charset="-122"/>
                <a:ea typeface="微软雅黑" panose="020B0503020204020204" charset="-122"/>
              </a:endParaRPr>
            </a:p>
          </p:txBody>
        </p:sp>
        <p:pic>
          <p:nvPicPr>
            <p:cNvPr id="7" name="图片 6" descr="3b32313534373033343be8af95e58982"/>
            <p:cNvPicPr>
              <a:picLocks noChangeAspect="1"/>
            </p:cNvPicPr>
            <p:nvPr/>
          </p:nvPicPr>
          <p:blipFill>
            <a:blip r:embed="rId1"/>
            <a:stretch>
              <a:fillRect/>
            </a:stretch>
          </p:blipFill>
          <p:spPr>
            <a:xfrm>
              <a:off x="1379" y="2136"/>
              <a:ext cx="850"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2293">
        <p:comb/>
      </p:transition>
    </mc:Choice>
    <mc:Fallback>
      <p:transition advTm="2293">
        <p:comb/>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38"/>
          <p:cNvGrpSpPr/>
          <p:nvPr/>
        </p:nvGrpSpPr>
        <p:grpSpPr bwMode="auto">
          <a:xfrm>
            <a:off x="7077506" y="2684190"/>
            <a:ext cx="753441" cy="225030"/>
            <a:chOff x="7244862" y="2564012"/>
            <a:chExt cx="1005315" cy="299674"/>
          </a:xfrm>
        </p:grpSpPr>
        <p:cxnSp>
          <p:nvCxnSpPr>
            <p:cNvPr id="83" name="Straight Connector 39"/>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nvGrpSpPr>
        <p:grpSpPr bwMode="auto">
          <a:xfrm flipH="1">
            <a:off x="4606511" y="2684190"/>
            <a:ext cx="753441" cy="225030"/>
            <a:chOff x="7244862" y="2564012"/>
            <a:chExt cx="1005315" cy="299674"/>
          </a:xfrm>
        </p:grpSpPr>
        <p:cxnSp>
          <p:nvCxnSpPr>
            <p:cNvPr id="86" name="Straight Connector 42"/>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nvGrpSpPr>
        <p:grpSpPr bwMode="auto">
          <a:xfrm rot="20245596" flipH="1" flipV="1">
            <a:off x="4809706" y="4182565"/>
            <a:ext cx="1159856" cy="226060"/>
            <a:chOff x="7243091" y="2563482"/>
            <a:chExt cx="1006166" cy="301367"/>
          </a:xfrm>
        </p:grpSpPr>
        <p:cxnSp>
          <p:nvCxnSpPr>
            <p:cNvPr id="89" name="Straight Connector 45"/>
            <p:cNvCxnSpPr/>
            <p:nvPr/>
          </p:nvCxnSpPr>
          <p:spPr>
            <a:xfrm flipV="1">
              <a:off x="7243091" y="2563482"/>
              <a:ext cx="439584" cy="301367"/>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nvCxnSpPr>
          <p:spPr>
            <a:xfrm>
              <a:off x="7682975" y="2563622"/>
              <a:ext cx="566282" cy="1693"/>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sp>
        <p:nvSpPr>
          <p:cNvPr id="95" name="Text Placeholder 2"/>
          <p:cNvSpPr txBox="1"/>
          <p:nvPr/>
        </p:nvSpPr>
        <p:spPr>
          <a:xfrm>
            <a:off x="8001635" y="1934210"/>
            <a:ext cx="2824480" cy="65913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3. 营养失调，低于机体需要量</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6" name="TextBox 52"/>
          <p:cNvSpPr txBox="1"/>
          <p:nvPr/>
        </p:nvSpPr>
        <p:spPr>
          <a:xfrm>
            <a:off x="8002905" y="2651760"/>
            <a:ext cx="3275965" cy="317500"/>
          </a:xfrm>
          <a:prstGeom prst="rect">
            <a:avLst/>
          </a:prstGeom>
          <a:noFill/>
        </p:spPr>
        <p:txBody>
          <a:bodyPr wrap="square" lIns="0" tIns="0" rIns="0" bIns="0">
            <a:spAutoFit/>
          </a:bodyPr>
          <a:lstStyle/>
          <a:p>
            <a:pP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与摄入不足、消耗增加有关。</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98" name="Text Placeholder 2"/>
          <p:cNvSpPr txBox="1"/>
          <p:nvPr/>
        </p:nvSpPr>
        <p:spPr>
          <a:xfrm>
            <a:off x="1941830" y="4719320"/>
            <a:ext cx="3498850" cy="361950"/>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2. 排尿异常</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9" name="TextBox 55"/>
          <p:cNvSpPr txBox="1"/>
          <p:nvPr/>
        </p:nvSpPr>
        <p:spPr>
          <a:xfrm>
            <a:off x="2675890" y="5177155"/>
            <a:ext cx="2764790" cy="1137285"/>
          </a:xfrm>
          <a:prstGeom prst="rect">
            <a:avLst/>
          </a:prstGeom>
          <a:noFill/>
        </p:spPr>
        <p:txBody>
          <a:bodyPr wrap="square" lIns="0" tIns="0" rIns="0" bIns="0">
            <a:noAutofit/>
          </a:bodyPr>
          <a:lstStyle/>
          <a:p>
            <a:pPr algn="r" defTabSz="1087755">
              <a:lnSpc>
                <a:spcPct val="115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与膀胱、尿道炎症有关。</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sp>
        <p:nvSpPr>
          <p:cNvPr id="101" name="Text Placeholder 2"/>
          <p:cNvSpPr txBox="1"/>
          <p:nvPr/>
        </p:nvSpPr>
        <p:spPr>
          <a:xfrm>
            <a:off x="1737360" y="1783080"/>
            <a:ext cx="2764790" cy="361315"/>
          </a:xfrm>
          <a:prstGeom prst="rect">
            <a:avLst/>
          </a:prstGeom>
          <a:noFill/>
        </p:spPr>
        <p:txBody>
          <a:bodyPr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rPr>
              <a:t>1. 体温过高</a:t>
            </a:r>
            <a:endParaRPr lang="zh-CN" altLang="en-US" sz="2000"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2" name="TextBox 58"/>
          <p:cNvSpPr txBox="1"/>
          <p:nvPr/>
        </p:nvSpPr>
        <p:spPr>
          <a:xfrm>
            <a:off x="1551940" y="2202815"/>
            <a:ext cx="2950210" cy="359410"/>
          </a:xfrm>
          <a:prstGeom prst="rect">
            <a:avLst/>
          </a:prstGeom>
          <a:noFill/>
        </p:spPr>
        <p:txBody>
          <a:bodyPr wrap="square" lIns="0" tIns="0" rIns="0" bIns="0">
            <a:spAutoFit/>
          </a:bodyPr>
          <a:lstStyle/>
          <a:p>
            <a:pPr algn="r" defTabSz="1087755">
              <a:lnSpc>
                <a:spcPct val="130000"/>
              </a:lnSpc>
              <a:spcBef>
                <a:spcPts val="0"/>
              </a:spcBef>
              <a:spcAft>
                <a:spcPts val="0"/>
              </a:spcAft>
              <a:defRPr/>
            </a:pPr>
            <a:r>
              <a:rPr lang="zh-CN" altLang="en-US" dirty="0">
                <a:solidFill>
                  <a:schemeClr val="tx1"/>
                </a:solidFill>
                <a:latin typeface="微软雅黑" panose="020B0503020204020204" charset="-122"/>
                <a:ea typeface="微软雅黑" panose="020B0503020204020204" charset="-122"/>
                <a:cs typeface="Open Sans" panose="020B0606030504020204" pitchFamily="34" charset="0"/>
              </a:rPr>
              <a:t>与细菌感染有关。</a:t>
            </a:r>
            <a:endParaRPr lang="zh-CN" altLang="en-US" dirty="0">
              <a:solidFill>
                <a:schemeClr val="tx1"/>
              </a:solidFill>
              <a:latin typeface="微软雅黑" panose="020B0503020204020204" charset="-122"/>
              <a:ea typeface="微软雅黑" panose="020B0503020204020204" charset="-122"/>
              <a:cs typeface="Open Sans" panose="020B0606030504020204" pitchFamily="34" charset="0"/>
            </a:endParaRPr>
          </a:p>
        </p:txBody>
      </p:sp>
      <p:grpSp>
        <p:nvGrpSpPr>
          <p:cNvPr id="106" name="Group 1"/>
          <p:cNvGrpSpPr/>
          <p:nvPr/>
        </p:nvGrpSpPr>
        <p:grpSpPr bwMode="auto">
          <a:xfrm>
            <a:off x="4746962" y="2454397"/>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08"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09"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10"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11"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sp>
            <p:nvSpPr>
              <p:cNvPr id="112"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grpSp>
        <p:sp>
          <p:nvSpPr>
            <p:cNvPr id="35857" name="Shape 1094"/>
            <p:cNvSpPr/>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59" name="Shape 1090"/>
            <p:cNvSpPr/>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60" name="Shape 1687"/>
            <p:cNvSpPr/>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grpSp>
      <p:grpSp>
        <p:nvGrpSpPr>
          <p:cNvPr id="2" name="组合 1"/>
          <p:cNvGrpSpPr/>
          <p:nvPr/>
        </p:nvGrpSpPr>
        <p:grpSpPr>
          <a:xfrm>
            <a:off x="870585" y="523875"/>
            <a:ext cx="7607300" cy="539750"/>
            <a:chOff x="1371" y="825"/>
            <a:chExt cx="11980" cy="850"/>
          </a:xfrm>
        </p:grpSpPr>
        <p:sp>
          <p:nvSpPr>
            <p:cNvPr id="18" name="矩形 17"/>
            <p:cNvSpPr/>
            <p:nvPr/>
          </p:nvSpPr>
          <p:spPr>
            <a:xfrm>
              <a:off x="2123" y="924"/>
              <a:ext cx="11228" cy="751"/>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【护理诊断】</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371" y="825"/>
              <a:ext cx="858" cy="85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anim calcmode="lin" valueType="num">
                                      <p:cBhvr>
                                        <p:cTn id="8" dur="500" fill="hold"/>
                                        <p:tgtEl>
                                          <p:spTgt spid="106"/>
                                        </p:tgtEl>
                                        <p:attrNameLst>
                                          <p:attrName>ppt_x</p:attrName>
                                        </p:attrNameLst>
                                      </p:cBhvr>
                                      <p:tavLst>
                                        <p:tav tm="0">
                                          <p:val>
                                            <p:strVal val="#ppt_x"/>
                                          </p:val>
                                        </p:tav>
                                        <p:tav tm="100000">
                                          <p:val>
                                            <p:strVal val="#ppt_x"/>
                                          </p:val>
                                        </p:tav>
                                      </p:tavLst>
                                    </p:anim>
                                    <p:anim calcmode="lin" valueType="num">
                                      <p:cBhvr>
                                        <p:cTn id="9" dur="450" decel="100000" fill="hold"/>
                                        <p:tgtEl>
                                          <p:spTgt spid="106"/>
                                        </p:tgtEl>
                                        <p:attrNameLst>
                                          <p:attrName>ppt_y</p:attrName>
                                        </p:attrNameLst>
                                      </p:cBhvr>
                                      <p:tavLst>
                                        <p:tav tm="0">
                                          <p:val>
                                            <p:strVal val="#ppt_y+1"/>
                                          </p:val>
                                        </p:tav>
                                        <p:tav tm="100000">
                                          <p:val>
                                            <p:strVal val="#ppt_y-.03"/>
                                          </p:val>
                                        </p:tav>
                                      </p:tavLst>
                                    </p:anim>
                                    <p:anim calcmode="lin" valueType="num">
                                      <p:cBhvr>
                                        <p:cTn id="10"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85"/>
                                        </p:tgtEl>
                                        <p:attrNameLst>
                                          <p:attrName>style.visibility</p:attrName>
                                        </p:attrNameLst>
                                      </p:cBhvr>
                                      <p:to>
                                        <p:strVal val="visible"/>
                                      </p:to>
                                    </p:set>
                                    <p:animEffect transition="in" filter="wipe(right)">
                                      <p:cBhvr>
                                        <p:cTn id="14" dur="500"/>
                                        <p:tgtEl>
                                          <p:spTgt spid="85"/>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animEffect transition="in" filter="wipe(left)">
                                      <p:cBhvr>
                                        <p:cTn id="18" dur="500"/>
                                        <p:tgtEl>
                                          <p:spTgt spid="8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88"/>
                                        </p:tgtEl>
                                        <p:attrNameLst>
                                          <p:attrName>style.visibility</p:attrName>
                                        </p:attrNameLst>
                                      </p:cBhvr>
                                      <p:to>
                                        <p:strVal val="visible"/>
                                      </p:to>
                                    </p:set>
                                    <p:animEffect transition="in" filter="wipe(up)">
                                      <p:cBhvr>
                                        <p:cTn id="22"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8" name="直接连接符 17"/>
          <p:cNvCxnSpPr/>
          <p:nvPr>
            <p:custDataLst>
              <p:tags r:id="rId1"/>
            </p:custDataLst>
          </p:nvPr>
        </p:nvCxnSpPr>
        <p:spPr>
          <a:xfrm>
            <a:off x="485775" y="3684270"/>
            <a:ext cx="11220450" cy="0"/>
          </a:xfrm>
          <a:prstGeom prst="line">
            <a:avLst/>
          </a:prstGeom>
          <a:ln w="15875">
            <a:gradFill>
              <a:gsLst>
                <a:gs pos="100000">
                  <a:srgbClr val="FFFFFF"/>
                </a:gs>
                <a:gs pos="0">
                  <a:srgbClr val="FFFFFF"/>
                </a:gs>
                <a:gs pos="76000">
                  <a:srgbClr val="7578EC">
                    <a:lumMod val="60000"/>
                    <a:lumOff val="40000"/>
                  </a:srgbClr>
                </a:gs>
                <a:gs pos="29000">
                  <a:srgbClr val="7578EC">
                    <a:lumMod val="40000"/>
                    <a:lumOff val="60000"/>
                  </a:srgbClr>
                </a:gs>
                <a:gs pos="52000">
                  <a:srgbClr val="F18703">
                    <a:alpha val="45000"/>
                  </a:srgbClr>
                </a:gs>
              </a:gsLst>
              <a:lin ang="0" scaled="1"/>
              <a:tileRect/>
            </a:gradFill>
          </a:ln>
        </p:spPr>
        <p:style>
          <a:lnRef idx="1">
            <a:srgbClr val="7578EC"/>
          </a:lnRef>
          <a:fillRef idx="0">
            <a:srgbClr val="7578EC"/>
          </a:fillRef>
          <a:effectRef idx="0">
            <a:srgbClr val="7578EC"/>
          </a:effectRef>
          <a:fontRef idx="minor">
            <a:srgbClr val="000000"/>
          </a:fontRef>
        </p:style>
      </p:cxnSp>
      <p:grpSp>
        <p:nvGrpSpPr>
          <p:cNvPr id="5" name="组合 4"/>
          <p:cNvGrpSpPr/>
          <p:nvPr/>
        </p:nvGrpSpPr>
        <p:grpSpPr>
          <a:xfrm>
            <a:off x="4625340" y="1322070"/>
            <a:ext cx="2879725" cy="2902585"/>
            <a:chOff x="8303" y="2082"/>
            <a:chExt cx="4535" cy="4571"/>
          </a:xfrm>
        </p:grpSpPr>
        <p:grpSp>
          <p:nvGrpSpPr>
            <p:cNvPr id="4" name="组合 3"/>
            <p:cNvGrpSpPr/>
            <p:nvPr/>
          </p:nvGrpSpPr>
          <p:grpSpPr>
            <a:xfrm>
              <a:off x="9721" y="4953"/>
              <a:ext cx="1700" cy="1700"/>
              <a:chOff x="8748" y="4953"/>
              <a:chExt cx="1700" cy="1700"/>
            </a:xfrm>
          </p:grpSpPr>
          <p:sp>
            <p:nvSpPr>
              <p:cNvPr id="33" name="椭圆 32"/>
              <p:cNvSpPr/>
              <p:nvPr>
                <p:custDataLst>
                  <p:tags r:id="rId2"/>
                </p:custDataLst>
              </p:nvPr>
            </p:nvSpPr>
            <p:spPr>
              <a:xfrm>
                <a:off x="8748" y="4953"/>
                <a:ext cx="1701" cy="1701"/>
              </a:xfrm>
              <a:prstGeom prst="ellipse">
                <a:avLst/>
              </a:prstGeom>
              <a:solidFill>
                <a:srgbClr val="F7B802">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4" name="椭圆 33"/>
              <p:cNvSpPr/>
              <p:nvPr>
                <p:custDataLst>
                  <p:tags r:id="rId3"/>
                </p:custDataLst>
              </p:nvPr>
            </p:nvSpPr>
            <p:spPr>
              <a:xfrm>
                <a:off x="8843" y="5048"/>
                <a:ext cx="1511" cy="1511"/>
              </a:xfrm>
              <a:prstGeom prst="ellipse">
                <a:avLst/>
              </a:prstGeom>
              <a:solidFill>
                <a:srgbClr val="F7B802">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5" name="椭圆 34"/>
              <p:cNvSpPr/>
              <p:nvPr>
                <p:custDataLst>
                  <p:tags r:id="rId4"/>
                </p:custDataLst>
              </p:nvPr>
            </p:nvSpPr>
            <p:spPr>
              <a:xfrm>
                <a:off x="8955" y="5160"/>
                <a:ext cx="1287" cy="1287"/>
              </a:xfrm>
              <a:prstGeom prst="ellipse">
                <a:avLst/>
              </a:prstGeom>
              <a:solidFill>
                <a:srgbClr val="F7B802">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6" name="椭圆 35"/>
              <p:cNvSpPr/>
              <p:nvPr>
                <p:custDataLst>
                  <p:tags r:id="rId5"/>
                </p:custDataLst>
              </p:nvPr>
            </p:nvSpPr>
            <p:spPr>
              <a:xfrm>
                <a:off x="9043" y="5247"/>
                <a:ext cx="1112" cy="1112"/>
              </a:xfrm>
              <a:prstGeom prst="ellipse">
                <a:avLst/>
              </a:prstGeom>
              <a:solidFill>
                <a:srgbClr val="F7B802">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7" name="椭圆 36"/>
              <p:cNvSpPr/>
              <p:nvPr>
                <p:custDataLst>
                  <p:tags r:id="rId6"/>
                </p:custDataLst>
              </p:nvPr>
            </p:nvSpPr>
            <p:spPr>
              <a:xfrm>
                <a:off x="9149" y="5352"/>
                <a:ext cx="899" cy="899"/>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8" name="图片 67" descr="333438303937363b333438313039323bcfeec4bfbcc6bbae"/>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9315" y="5518"/>
                <a:ext cx="567" cy="567"/>
              </a:xfrm>
              <a:prstGeom prst="rect">
                <a:avLst/>
              </a:prstGeom>
            </p:spPr>
          </p:pic>
        </p:grpSp>
        <p:sp>
          <p:nvSpPr>
            <p:cNvPr id="73" name="文本框 72"/>
            <p:cNvSpPr txBox="1"/>
            <p:nvPr>
              <p:custDataLst>
                <p:tags r:id="rId10"/>
              </p:custDataLst>
            </p:nvPr>
          </p:nvSpPr>
          <p:spPr>
            <a:xfrm>
              <a:off x="8303" y="2082"/>
              <a:ext cx="4535" cy="2590"/>
            </a:xfrm>
            <a:prstGeom prst="rect">
              <a:avLst/>
            </a:prstGeom>
            <a:noFill/>
          </p:spPr>
          <p:txBody>
            <a:bodyPr wrap="square" bIns="0" rtlCol="0" anchor="b" anchorCtr="0">
              <a:noAutofit/>
            </a:bodyPr>
            <a:p>
              <a:pPr algn="ctr">
                <a:lnSpc>
                  <a:spcPct val="150000"/>
                </a:lnSpc>
              </a:pPr>
              <a:r>
                <a:rPr lang="zh-CN" altLang="en-US" b="1">
                  <a:solidFill>
                    <a:srgbClr val="F7B802"/>
                  </a:solidFill>
                  <a:uFillTx/>
                  <a:latin typeface="Microsoft YaHei Bold" panose="020B0503020204020204" charset="-122"/>
                  <a:ea typeface="Microsoft YaHei Bold" panose="020B0503020204020204" charset="-122"/>
                </a:rPr>
                <a:t>（2）</a:t>
              </a:r>
              <a:endParaRPr lang="zh-CN" altLang="en-US" b="1">
                <a:solidFill>
                  <a:srgbClr val="F7B802"/>
                </a:solidFill>
                <a:uFillTx/>
                <a:latin typeface="Microsoft YaHei Bold" panose="020B0503020204020204" charset="-122"/>
                <a:ea typeface="Microsoft YaHei Bold" panose="020B0503020204020204" charset="-122"/>
              </a:endParaRPr>
            </a:p>
            <a:p>
              <a:pPr algn="ctr">
                <a:lnSpc>
                  <a:spcPct val="150000"/>
                </a:lnSpc>
              </a:pPr>
              <a:r>
                <a:rPr lang="zh-CN" altLang="en-US" b="1">
                  <a:solidFill>
                    <a:srgbClr val="F7B802"/>
                  </a:solidFill>
                  <a:uFillTx/>
                  <a:latin typeface="Microsoft YaHei Bold" panose="020B0503020204020204" charset="-122"/>
                  <a:ea typeface="Microsoft YaHei Bold" panose="020B0503020204020204" charset="-122"/>
                </a:rPr>
                <a:t>家长及年长儿能学会留取中段尿标本的方法，以便追踪观察。</a:t>
              </a:r>
              <a:endParaRPr lang="zh-CN" altLang="en-US" b="1">
                <a:solidFill>
                  <a:srgbClr val="F7B802"/>
                </a:solidFill>
                <a:uFillTx/>
                <a:latin typeface="Microsoft YaHei Bold" panose="020B0503020204020204" charset="-122"/>
                <a:ea typeface="Microsoft YaHei Bold" panose="020B0503020204020204" charset="-122"/>
              </a:endParaRPr>
            </a:p>
          </p:txBody>
        </p:sp>
      </p:grpSp>
      <p:grpSp>
        <p:nvGrpSpPr>
          <p:cNvPr id="3" name="组合 2"/>
          <p:cNvGrpSpPr/>
          <p:nvPr/>
        </p:nvGrpSpPr>
        <p:grpSpPr>
          <a:xfrm>
            <a:off x="1405255" y="3145155"/>
            <a:ext cx="2879725" cy="2265680"/>
            <a:chOff x="5549" y="4953"/>
            <a:chExt cx="4535" cy="3568"/>
          </a:xfrm>
        </p:grpSpPr>
        <p:grpSp>
          <p:nvGrpSpPr>
            <p:cNvPr id="2" name="组合 1"/>
            <p:cNvGrpSpPr/>
            <p:nvPr/>
          </p:nvGrpSpPr>
          <p:grpSpPr>
            <a:xfrm>
              <a:off x="6967" y="4953"/>
              <a:ext cx="1700" cy="1700"/>
              <a:chOff x="5994" y="4953"/>
              <a:chExt cx="1700" cy="1700"/>
            </a:xfrm>
          </p:grpSpPr>
          <p:sp>
            <p:nvSpPr>
              <p:cNvPr id="28" name="椭圆 27"/>
              <p:cNvSpPr/>
              <p:nvPr>
                <p:custDataLst>
                  <p:tags r:id="rId11"/>
                </p:custDataLst>
              </p:nvPr>
            </p:nvSpPr>
            <p:spPr>
              <a:xfrm>
                <a:off x="5994" y="4953"/>
                <a:ext cx="1701" cy="1701"/>
              </a:xfrm>
              <a:prstGeom prst="ellipse">
                <a:avLst/>
              </a:prstGeom>
              <a:solidFill>
                <a:srgbClr val="7578EC">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29" name="椭圆 28"/>
              <p:cNvSpPr/>
              <p:nvPr>
                <p:custDataLst>
                  <p:tags r:id="rId12"/>
                </p:custDataLst>
              </p:nvPr>
            </p:nvSpPr>
            <p:spPr>
              <a:xfrm>
                <a:off x="6089" y="5048"/>
                <a:ext cx="1511" cy="1511"/>
              </a:xfrm>
              <a:prstGeom prst="ellipse">
                <a:avLst/>
              </a:prstGeom>
              <a:solidFill>
                <a:srgbClr val="7578EC">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0" name="椭圆 29"/>
              <p:cNvSpPr/>
              <p:nvPr>
                <p:custDataLst>
                  <p:tags r:id="rId13"/>
                </p:custDataLst>
              </p:nvPr>
            </p:nvSpPr>
            <p:spPr>
              <a:xfrm>
                <a:off x="6201" y="5160"/>
                <a:ext cx="1287" cy="1287"/>
              </a:xfrm>
              <a:prstGeom prst="ellipse">
                <a:avLst/>
              </a:prstGeom>
              <a:solidFill>
                <a:srgbClr val="7578EC">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1" name="椭圆 30"/>
              <p:cNvSpPr/>
              <p:nvPr>
                <p:custDataLst>
                  <p:tags r:id="rId14"/>
                </p:custDataLst>
              </p:nvPr>
            </p:nvSpPr>
            <p:spPr>
              <a:xfrm>
                <a:off x="6289" y="5247"/>
                <a:ext cx="1112" cy="1112"/>
              </a:xfrm>
              <a:prstGeom prst="ellipse">
                <a:avLst/>
              </a:prstGeom>
              <a:solidFill>
                <a:srgbClr val="7578EC">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2" name="椭圆 31"/>
              <p:cNvSpPr/>
              <p:nvPr>
                <p:custDataLst>
                  <p:tags r:id="rId15"/>
                </p:custDataLst>
              </p:nvPr>
            </p:nvSpPr>
            <p:spPr>
              <a:xfrm>
                <a:off x="6395" y="5354"/>
                <a:ext cx="899" cy="899"/>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7" name="图片 66" descr="333438303937363b333438313037383bcafdbeddb7d6cef6"/>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6561" y="5518"/>
                <a:ext cx="567" cy="567"/>
              </a:xfrm>
              <a:prstGeom prst="rect">
                <a:avLst/>
              </a:prstGeom>
            </p:spPr>
          </p:pic>
        </p:grpSp>
        <p:sp>
          <p:nvSpPr>
            <p:cNvPr id="75" name="文本框 74"/>
            <p:cNvSpPr txBox="1"/>
            <p:nvPr>
              <p:custDataLst>
                <p:tags r:id="rId19"/>
              </p:custDataLst>
            </p:nvPr>
          </p:nvSpPr>
          <p:spPr>
            <a:xfrm>
              <a:off x="5549" y="6974"/>
              <a:ext cx="4535" cy="1547"/>
            </a:xfrm>
            <a:prstGeom prst="rect">
              <a:avLst/>
            </a:prstGeom>
            <a:noFill/>
          </p:spPr>
          <p:txBody>
            <a:bodyPr wrap="square" bIns="0" rtlCol="0">
              <a:noAutofit/>
            </a:bodyPr>
            <a:p>
              <a:pPr algn="ctr">
                <a:lnSpc>
                  <a:spcPct val="150000"/>
                </a:lnSpc>
              </a:pPr>
              <a:r>
                <a:rPr lang="zh-CN" altLang="en-US" b="1">
                  <a:solidFill>
                    <a:srgbClr val="7578EC"/>
                  </a:solidFill>
                  <a:uFillTx/>
                  <a:latin typeface="Microsoft YaHei Bold" panose="020B0503020204020204" charset="-122"/>
                  <a:ea typeface="Microsoft YaHei Bold" panose="020B0503020204020204" charset="-122"/>
                </a:rPr>
                <a:t>（1）</a:t>
              </a:r>
              <a:endParaRPr lang="zh-CN" altLang="en-US" b="1">
                <a:solidFill>
                  <a:srgbClr val="7578EC"/>
                </a:solidFill>
                <a:uFillTx/>
                <a:latin typeface="Microsoft YaHei Bold" panose="020B0503020204020204" charset="-122"/>
                <a:ea typeface="Microsoft YaHei Bold" panose="020B0503020204020204" charset="-122"/>
              </a:endParaRPr>
            </a:p>
            <a:p>
              <a:pPr algn="ctr">
                <a:lnSpc>
                  <a:spcPct val="150000"/>
                </a:lnSpc>
              </a:pPr>
              <a:r>
                <a:rPr lang="zh-CN" altLang="en-US" b="1">
                  <a:solidFill>
                    <a:srgbClr val="7578EC"/>
                  </a:solidFill>
                  <a:uFillTx/>
                  <a:latin typeface="Microsoft YaHei Bold" panose="020B0503020204020204" charset="-122"/>
                  <a:ea typeface="Microsoft YaHei Bold" panose="020B0503020204020204" charset="-122"/>
                </a:rPr>
                <a:t>24 小时内体温降至正常。</a:t>
              </a:r>
              <a:endParaRPr lang="zh-CN" altLang="en-US" b="1">
                <a:solidFill>
                  <a:srgbClr val="7578EC"/>
                </a:solidFill>
                <a:uFillTx/>
                <a:latin typeface="Microsoft YaHei Bold" panose="020B0503020204020204" charset="-122"/>
                <a:ea typeface="Microsoft YaHei Bold" panose="020B0503020204020204" charset="-122"/>
              </a:endParaRPr>
            </a:p>
          </p:txBody>
        </p:sp>
      </p:grpSp>
      <p:grpSp>
        <p:nvGrpSpPr>
          <p:cNvPr id="7" name="组合 6"/>
          <p:cNvGrpSpPr/>
          <p:nvPr/>
        </p:nvGrpSpPr>
        <p:grpSpPr>
          <a:xfrm>
            <a:off x="7845425" y="3145155"/>
            <a:ext cx="2879725" cy="2947670"/>
            <a:chOff x="11059" y="4953"/>
            <a:chExt cx="4535" cy="4642"/>
          </a:xfrm>
        </p:grpSpPr>
        <p:grpSp>
          <p:nvGrpSpPr>
            <p:cNvPr id="6" name="组合 5"/>
            <p:cNvGrpSpPr/>
            <p:nvPr/>
          </p:nvGrpSpPr>
          <p:grpSpPr>
            <a:xfrm>
              <a:off x="12477" y="4953"/>
              <a:ext cx="1700" cy="1700"/>
              <a:chOff x="11504" y="4953"/>
              <a:chExt cx="1700" cy="1700"/>
            </a:xfrm>
          </p:grpSpPr>
          <p:sp>
            <p:nvSpPr>
              <p:cNvPr id="38" name="椭圆 37"/>
              <p:cNvSpPr/>
              <p:nvPr>
                <p:custDataLst>
                  <p:tags r:id="rId20"/>
                </p:custDataLst>
              </p:nvPr>
            </p:nvSpPr>
            <p:spPr>
              <a:xfrm>
                <a:off x="11504" y="4953"/>
                <a:ext cx="1701" cy="1701"/>
              </a:xfrm>
              <a:prstGeom prst="ellipse">
                <a:avLst/>
              </a:prstGeom>
              <a:solidFill>
                <a:srgbClr val="F18703">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39" name="椭圆 38"/>
              <p:cNvSpPr/>
              <p:nvPr>
                <p:custDataLst>
                  <p:tags r:id="rId21"/>
                </p:custDataLst>
              </p:nvPr>
            </p:nvSpPr>
            <p:spPr>
              <a:xfrm>
                <a:off x="11599" y="5048"/>
                <a:ext cx="1511" cy="1511"/>
              </a:xfrm>
              <a:prstGeom prst="ellipse">
                <a:avLst/>
              </a:prstGeom>
              <a:solidFill>
                <a:srgbClr val="F18703">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0" name="椭圆 39"/>
              <p:cNvSpPr/>
              <p:nvPr>
                <p:custDataLst>
                  <p:tags r:id="rId22"/>
                </p:custDataLst>
              </p:nvPr>
            </p:nvSpPr>
            <p:spPr>
              <a:xfrm>
                <a:off x="11711" y="5160"/>
                <a:ext cx="1287" cy="1287"/>
              </a:xfrm>
              <a:prstGeom prst="ellipse">
                <a:avLst/>
              </a:prstGeom>
              <a:solidFill>
                <a:srgbClr val="F18703">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1" name="椭圆 40"/>
              <p:cNvSpPr/>
              <p:nvPr>
                <p:custDataLst>
                  <p:tags r:id="rId23"/>
                </p:custDataLst>
              </p:nvPr>
            </p:nvSpPr>
            <p:spPr>
              <a:xfrm>
                <a:off x="11799" y="5247"/>
                <a:ext cx="1112" cy="1112"/>
              </a:xfrm>
              <a:prstGeom prst="ellipse">
                <a:avLst/>
              </a:prstGeom>
              <a:solidFill>
                <a:srgbClr val="F18703">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2" name="椭圆 41"/>
              <p:cNvSpPr/>
              <p:nvPr>
                <p:custDataLst>
                  <p:tags r:id="rId24"/>
                </p:custDataLst>
              </p:nvPr>
            </p:nvSpPr>
            <p:spPr>
              <a:xfrm>
                <a:off x="11905" y="5354"/>
                <a:ext cx="899" cy="899"/>
              </a:xfrm>
              <a:prstGeom prst="ellipse">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69" name="图片 68" descr="333438303937363b333438313038303bd7e9d6afbcdcb9b9"/>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12071" y="5520"/>
                <a:ext cx="567" cy="567"/>
              </a:xfrm>
              <a:prstGeom prst="rect">
                <a:avLst/>
              </a:prstGeom>
            </p:spPr>
          </p:pic>
        </p:grpSp>
        <p:sp>
          <p:nvSpPr>
            <p:cNvPr id="77" name="文本框 76"/>
            <p:cNvSpPr txBox="1"/>
            <p:nvPr>
              <p:custDataLst>
                <p:tags r:id="rId28"/>
              </p:custDataLst>
            </p:nvPr>
          </p:nvSpPr>
          <p:spPr>
            <a:xfrm>
              <a:off x="11059" y="6974"/>
              <a:ext cx="4535" cy="2621"/>
            </a:xfrm>
            <a:prstGeom prst="rect">
              <a:avLst/>
            </a:prstGeom>
            <a:noFill/>
          </p:spPr>
          <p:txBody>
            <a:bodyPr wrap="square" bIns="0" rtlCol="0">
              <a:noAutofit/>
            </a:bodyPr>
            <a:p>
              <a:pPr algn="ctr">
                <a:lnSpc>
                  <a:spcPct val="150000"/>
                </a:lnSpc>
              </a:pPr>
              <a:r>
                <a:rPr lang="zh-CN" altLang="en-US" b="1">
                  <a:solidFill>
                    <a:srgbClr val="F18703"/>
                  </a:solidFill>
                  <a:uFillTx/>
                  <a:latin typeface="Microsoft YaHei Bold" panose="020B0503020204020204" charset="-122"/>
                  <a:ea typeface="Microsoft YaHei Bold" panose="020B0503020204020204" charset="-122"/>
                </a:rPr>
                <a:t>（3）</a:t>
              </a:r>
              <a:endParaRPr lang="zh-CN" altLang="en-US" b="1">
                <a:solidFill>
                  <a:srgbClr val="F18703"/>
                </a:solidFill>
                <a:uFillTx/>
                <a:latin typeface="Microsoft YaHei Bold" panose="020B0503020204020204" charset="-122"/>
                <a:ea typeface="Microsoft YaHei Bold" panose="020B0503020204020204" charset="-122"/>
              </a:endParaRPr>
            </a:p>
            <a:p>
              <a:pPr algn="ctr">
                <a:lnSpc>
                  <a:spcPct val="150000"/>
                </a:lnSpc>
              </a:pPr>
              <a:r>
                <a:rPr lang="zh-CN" altLang="en-US" b="1">
                  <a:solidFill>
                    <a:srgbClr val="F18703"/>
                  </a:solidFill>
                  <a:uFillTx/>
                  <a:latin typeface="Microsoft YaHei Bold" panose="020B0503020204020204" charset="-122"/>
                  <a:ea typeface="Microsoft YaHei Bold" panose="020B0503020204020204" charset="-122"/>
                </a:rPr>
                <a:t>家长及年长儿能理解坚持正确服药的重要性，防止复发与再感染。</a:t>
              </a:r>
              <a:endParaRPr lang="zh-CN" altLang="en-US" b="1">
                <a:solidFill>
                  <a:srgbClr val="F18703"/>
                </a:solidFill>
                <a:uFillTx/>
                <a:latin typeface="Microsoft YaHei Bold" panose="020B0503020204020204" charset="-122"/>
                <a:ea typeface="Microsoft YaHei Bold" panose="020B0503020204020204" charset="-122"/>
              </a:endParaRPr>
            </a:p>
          </p:txBody>
        </p:sp>
      </p:grpSp>
      <p:sp>
        <p:nvSpPr>
          <p:cNvPr id="8" name="矩形 7"/>
          <p:cNvSpPr/>
          <p:nvPr/>
        </p:nvSpPr>
        <p:spPr>
          <a:xfrm>
            <a:off x="1348105" y="586740"/>
            <a:ext cx="7129780" cy="476885"/>
          </a:xfrm>
          <a:prstGeom prst="rect">
            <a:avLst/>
          </a:prstGeom>
        </p:spPr>
        <p:txBody>
          <a:bodyPr wrap="square" anchor="ctr" anchorCtr="0">
            <a:noAutofit/>
          </a:bodyPr>
          <a:p>
            <a:r>
              <a:rPr lang="zh-CN" altLang="en-US" sz="2000" b="1">
                <a:solidFill>
                  <a:srgbClr val="FF7F7F"/>
                </a:solidFill>
                <a:latin typeface="微软雅黑" panose="020B0503020204020204" charset="-122"/>
                <a:ea typeface="微软雅黑" panose="020B0503020204020204" charset="-122"/>
              </a:rPr>
              <a:t>【护理目标】</a:t>
            </a:r>
            <a:endParaRPr lang="zh-CN" altLang="en-US" sz="2000" b="1">
              <a:solidFill>
                <a:srgbClr val="FF7F7F"/>
              </a:solidFill>
              <a:latin typeface="微软雅黑" panose="020B0503020204020204" charset="-122"/>
              <a:ea typeface="微软雅黑" panose="020B0503020204020204" charset="-122"/>
            </a:endParaRPr>
          </a:p>
        </p:txBody>
      </p:sp>
      <p:pic>
        <p:nvPicPr>
          <p:cNvPr id="9" name="图片 8" descr="3b32313534373033343be8af95e58982"/>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870585" y="52387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92225"/>
            <a:ext cx="10440035" cy="5154295"/>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1. 休息　</a:t>
            </a:r>
            <a:r>
              <a:rPr dirty="0">
                <a:solidFill>
                  <a:schemeClr val="tx1"/>
                </a:solidFill>
                <a:latin typeface="Microsoft YaHei" panose="020B0503020204020204" charset="-122"/>
                <a:ea typeface="Microsoft YaHei" panose="020B0503020204020204" charset="-122"/>
                <a:cs typeface="Microsoft YaHei Bold" panose="020B0503020204020204" charset="-122"/>
              </a:rPr>
              <a:t>急性期需卧床休息，鼓励患儿大量饮水使尿量增多，促进细菌和细菌毒素排出。多饮水还可降低肾髓质及乳头部组织的渗透压，抑制细菌生长繁殖。</a:t>
            </a:r>
            <a:endParaRPr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2. 对症护理</a:t>
            </a:r>
            <a:endParaRPr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（1）高热患儿立即退热，加强皮肤护理，保持内衣干燥。</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solidFill>
                  <a:schemeClr val="tx1"/>
                </a:solidFill>
                <a:latin typeface="Microsoft YaHei" panose="020B0503020204020204" charset="-122"/>
                <a:ea typeface="Microsoft YaHei" panose="020B0503020204020204" charset="-122"/>
                <a:cs typeface="Microsoft YaHei" panose="020B0503020204020204" charset="-122"/>
              </a:rPr>
              <a:t>（2）头痛、腰痛的患儿遵医嘱应用解痛剂缓解症状，尿道刺激症状明显者，可用热敷法，酌情应用 654-2 等抗胆碱药。每次大小便后及时清洗，保持外阴部清洁干燥。</a:t>
            </a:r>
            <a:endParaRPr dirty="0">
              <a:solidFill>
                <a:schemeClr val="tx1"/>
              </a:solidFill>
              <a:latin typeface="Microsoft YaHei" panose="020B0503020204020204" charset="-122"/>
              <a:ea typeface="Microsoft YaHei" panose="020B0503020204020204" charset="-122"/>
              <a:cs typeface="Microsoft YaHei"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3. 加强营养　</a:t>
            </a:r>
            <a:r>
              <a:rPr dirty="0">
                <a:solidFill>
                  <a:schemeClr val="tx1"/>
                </a:solidFill>
                <a:latin typeface="Microsoft YaHei" panose="020B0503020204020204" charset="-122"/>
                <a:ea typeface="Microsoft YaHei" panose="020B0503020204020204" charset="-122"/>
                <a:cs typeface="Microsoft YaHei Bold" panose="020B0503020204020204" charset="-122"/>
              </a:rPr>
              <a:t>根据患儿食欲、食量及其嗜好，设法增进食欲。食物应易于消化，含足够热量、丰富的蛋白质和维生素，以增强机体抵抗力。发热患儿宜给予流质或半流质食物。</a:t>
            </a:r>
            <a:endParaRPr dirty="0">
              <a:solidFill>
                <a:schemeClr val="tx1"/>
              </a:solidFill>
              <a:latin typeface="Microsoft YaHei" panose="020B0503020204020204" charset="-122"/>
              <a:ea typeface="Microsoft YaHei"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4. 保持尿标本清洁　</a:t>
            </a:r>
            <a:r>
              <a:rPr dirty="0">
                <a:solidFill>
                  <a:schemeClr val="tx1"/>
                </a:solidFill>
                <a:latin typeface="Microsoft YaHei" panose="020B0503020204020204" charset="-122"/>
                <a:ea typeface="Microsoft YaHei" panose="020B0503020204020204" charset="-122"/>
                <a:cs typeface="Microsoft YaHei Bold" panose="020B0503020204020204" charset="-122"/>
              </a:rPr>
              <a:t>取尿标本时，常规清洁消毒外阴，取中段尿，婴幼儿则用无菌尿袋收集尿标本。送检尿标本时要避免污染。</a:t>
            </a:r>
            <a:endParaRPr dirty="0">
              <a:solidFill>
                <a:schemeClr val="tx1"/>
              </a:solidFill>
              <a:latin typeface="Microsoft YaHei" panose="020B0503020204020204" charset="-122"/>
              <a:ea typeface="Microsoft YaHei" panose="020B0503020204020204" charset="-122"/>
              <a:cs typeface="Microsoft YaHei Bold" panose="020B0503020204020204" charset="-122"/>
            </a:endParaRPr>
          </a:p>
        </p:txBody>
      </p:sp>
      <p:sp>
        <p:nvSpPr>
          <p:cNvPr id="18" name="矩形 17"/>
          <p:cNvSpPr/>
          <p:nvPr/>
        </p:nvSpPr>
        <p:spPr>
          <a:xfrm>
            <a:off x="1348105" y="323850"/>
            <a:ext cx="712978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229928" y="2135519"/>
            <a:ext cx="3071245" cy="3071245"/>
          </a:xfrm>
          <a:prstGeom prst="ellipse">
            <a:avLst/>
          </a:prstGeom>
          <a:noFill/>
          <a:ln w="28575">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sp>
        <p:nvSpPr>
          <p:cNvPr id="5" name="椭圆 4"/>
          <p:cNvSpPr/>
          <p:nvPr/>
        </p:nvSpPr>
        <p:spPr>
          <a:xfrm>
            <a:off x="3658870" y="2319020"/>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1</a:t>
            </a:r>
            <a:endParaRPr lang="en-US" altLang="zh-CN" sz="2025">
              <a:solidFill>
                <a:schemeClr val="bg1"/>
              </a:solidFill>
              <a:latin typeface="微软雅黑" panose="020B0503020204020204" charset="-122"/>
              <a:ea typeface="微软雅黑" panose="020B0503020204020204" charset="-122"/>
            </a:endParaRPr>
          </a:p>
        </p:txBody>
      </p:sp>
      <p:sp>
        <p:nvSpPr>
          <p:cNvPr id="6" name="矩形 5"/>
          <p:cNvSpPr/>
          <p:nvPr/>
        </p:nvSpPr>
        <p:spPr>
          <a:xfrm>
            <a:off x="4274820" y="2410460"/>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知识目标</a:t>
            </a:r>
            <a:endParaRPr lang="zh-CN" altLang="en-US" sz="1755" b="1">
              <a:solidFill>
                <a:srgbClr val="FF7F7F"/>
              </a:solidFill>
              <a:latin typeface="微软雅黑" panose="020B0503020204020204" charset="-122"/>
              <a:ea typeface="微软雅黑" panose="020B0503020204020204" charset="-122"/>
            </a:endParaRPr>
          </a:p>
        </p:txBody>
      </p:sp>
      <p:sp>
        <p:nvSpPr>
          <p:cNvPr id="13" name="矩形 12"/>
          <p:cNvSpPr/>
          <p:nvPr/>
        </p:nvSpPr>
        <p:spPr>
          <a:xfrm>
            <a:off x="5351780" y="1205230"/>
            <a:ext cx="6263640" cy="1671320"/>
          </a:xfrm>
          <a:prstGeom prst="rect">
            <a:avLst/>
          </a:prstGeom>
        </p:spPr>
        <p:txBody>
          <a:bodyPr wrap="square" anchor="b" anchorCtr="0">
            <a:noAutofit/>
          </a:bodyPr>
          <a:lstStyle/>
          <a:p>
            <a:pPr marL="342900" indent="-342900" algn="just">
              <a:lnSpc>
                <a:spcPct val="110000"/>
              </a:lnSpc>
              <a:spcBef>
                <a:spcPts val="0"/>
              </a:spcBef>
              <a:spcAft>
                <a:spcPts val="0"/>
              </a:spcAft>
              <a:buAutoNum type="arabicPeriod"/>
            </a:pPr>
            <a:r>
              <a:rPr sz="1600" dirty="0">
                <a:solidFill>
                  <a:schemeClr val="tx1">
                    <a:lumMod val="50000"/>
                    <a:lumOff val="50000"/>
                  </a:schemeClr>
                </a:solidFill>
                <a:latin typeface="微软雅黑" panose="020B0503020204020204" charset="-122"/>
                <a:ea typeface="微软雅黑" panose="020B0503020204020204" charset="-122"/>
                <a:cs typeface="+mn-ea"/>
              </a:rPr>
              <a:t>掌握泌尿系统常见病、多发病的临床表现、护理诊断及护理措施。</a:t>
            </a:r>
            <a:endParaRPr sz="16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a:lnSpc>
                <a:spcPct val="110000"/>
              </a:lnSpc>
              <a:spcBef>
                <a:spcPts val="0"/>
              </a:spcBef>
              <a:spcAft>
                <a:spcPts val="0"/>
              </a:spcAft>
              <a:buAutoNum type="arabicPeriod"/>
            </a:pPr>
            <a:r>
              <a:rPr sz="1600" dirty="0">
                <a:solidFill>
                  <a:schemeClr val="tx1">
                    <a:lumMod val="50000"/>
                    <a:lumOff val="50000"/>
                  </a:schemeClr>
                </a:solidFill>
                <a:latin typeface="微软雅黑" panose="020B0503020204020204" charset="-122"/>
                <a:ea typeface="微软雅黑" panose="020B0503020204020204" charset="-122"/>
                <a:cs typeface="+mn-ea"/>
              </a:rPr>
              <a:t>熟悉小儿泌尿系统解剖生理特点及治疗原则。</a:t>
            </a:r>
            <a:endParaRPr sz="16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a:lnSpc>
                <a:spcPct val="110000"/>
              </a:lnSpc>
              <a:spcBef>
                <a:spcPts val="0"/>
              </a:spcBef>
              <a:spcAft>
                <a:spcPts val="0"/>
              </a:spcAft>
              <a:buAutoNum type="arabicPeriod"/>
            </a:pPr>
            <a:r>
              <a:rPr sz="1600" dirty="0">
                <a:solidFill>
                  <a:schemeClr val="tx1">
                    <a:lumMod val="50000"/>
                    <a:lumOff val="50000"/>
                  </a:schemeClr>
                </a:solidFill>
                <a:latin typeface="微软雅黑" panose="020B0503020204020204" charset="-122"/>
                <a:ea typeface="微软雅黑" panose="020B0503020204020204" charset="-122"/>
                <a:cs typeface="+mn-ea"/>
              </a:rPr>
              <a:t>了解急性肾小球肾炎、尿路感染患儿的病因。</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8" name="椭圆 7"/>
          <p:cNvSpPr/>
          <p:nvPr/>
        </p:nvSpPr>
        <p:spPr>
          <a:xfrm>
            <a:off x="4015105" y="3435350"/>
            <a:ext cx="544830" cy="54483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2</a:t>
            </a:r>
            <a:endParaRPr lang="en-US" altLang="zh-CN" sz="2025">
              <a:solidFill>
                <a:schemeClr val="bg1"/>
              </a:solidFill>
              <a:latin typeface="微软雅黑" panose="020B0503020204020204" charset="-122"/>
              <a:ea typeface="微软雅黑" panose="020B0503020204020204" charset="-122"/>
            </a:endParaRPr>
          </a:p>
        </p:txBody>
      </p:sp>
      <p:sp>
        <p:nvSpPr>
          <p:cNvPr id="3" name="矩形 2"/>
          <p:cNvSpPr/>
          <p:nvPr/>
        </p:nvSpPr>
        <p:spPr>
          <a:xfrm>
            <a:off x="4631055" y="3526790"/>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能力目标</a:t>
            </a:r>
            <a:endParaRPr lang="zh-CN" altLang="en-US" sz="1755" b="1">
              <a:solidFill>
                <a:srgbClr val="FF7F7F"/>
              </a:solidFill>
              <a:latin typeface="微软雅黑" panose="020B0503020204020204" charset="-122"/>
              <a:ea typeface="微软雅黑" panose="020B0503020204020204" charset="-122"/>
            </a:endParaRPr>
          </a:p>
        </p:txBody>
      </p:sp>
      <p:sp>
        <p:nvSpPr>
          <p:cNvPr id="14" name="矩形 13"/>
          <p:cNvSpPr/>
          <p:nvPr/>
        </p:nvSpPr>
        <p:spPr>
          <a:xfrm>
            <a:off x="5779135" y="3244850"/>
            <a:ext cx="5349240" cy="925830"/>
          </a:xfrm>
          <a:prstGeom prst="rect">
            <a:avLst/>
          </a:prstGeom>
        </p:spPr>
        <p:txBody>
          <a:bodyPr wrap="square" anchor="ctr" anchorCtr="0">
            <a:noAutofit/>
          </a:bodyPr>
          <a:lstStyle/>
          <a:p>
            <a:pPr indent="0" algn="just">
              <a:lnSpc>
                <a:spcPct val="110000"/>
              </a:lnSpc>
              <a:spcBef>
                <a:spcPct val="0"/>
              </a:spcBef>
              <a:spcAft>
                <a:spcPct val="0"/>
              </a:spcAft>
              <a:buNone/>
            </a:pPr>
            <a:r>
              <a:rPr sz="1600" dirty="0">
                <a:solidFill>
                  <a:schemeClr val="tx1">
                    <a:lumMod val="50000"/>
                    <a:lumOff val="50000"/>
                  </a:schemeClr>
                </a:solidFill>
                <a:latin typeface="微软雅黑" panose="020B0503020204020204" charset="-122"/>
                <a:ea typeface="微软雅黑" panose="020B0503020204020204" charset="-122"/>
                <a:cs typeface="+mn-ea"/>
              </a:rPr>
              <a:t>能正确评估原发性肾病综合征患儿总体情况，制订切实周密的护理计划。</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4" name="椭圆 3"/>
          <p:cNvSpPr/>
          <p:nvPr/>
        </p:nvSpPr>
        <p:spPr>
          <a:xfrm>
            <a:off x="3658870" y="4465638"/>
            <a:ext cx="544830" cy="54483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solidFill>
                  <a:schemeClr val="bg1"/>
                </a:solidFill>
                <a:latin typeface="微软雅黑" panose="020B0503020204020204" charset="-122"/>
                <a:ea typeface="微软雅黑" panose="020B0503020204020204" charset="-122"/>
              </a:rPr>
              <a:t>3</a:t>
            </a:r>
            <a:endParaRPr lang="en-US" altLang="zh-CN" sz="2025">
              <a:solidFill>
                <a:schemeClr val="bg1"/>
              </a:solidFill>
              <a:latin typeface="微软雅黑" panose="020B0503020204020204" charset="-122"/>
              <a:ea typeface="微软雅黑" panose="020B0503020204020204" charset="-122"/>
            </a:endParaRPr>
          </a:p>
        </p:txBody>
      </p:sp>
      <p:sp>
        <p:nvSpPr>
          <p:cNvPr id="7" name="矩形 6"/>
          <p:cNvSpPr/>
          <p:nvPr/>
        </p:nvSpPr>
        <p:spPr>
          <a:xfrm>
            <a:off x="4274820" y="4557078"/>
            <a:ext cx="1076960" cy="361950"/>
          </a:xfrm>
          <a:prstGeom prst="rect">
            <a:avLst/>
          </a:prstGeom>
        </p:spPr>
        <p:txBody>
          <a:bodyPr wrap="none">
            <a:spAutoFit/>
          </a:bodyPr>
          <a:lstStyle/>
          <a:p>
            <a:pPr algn="l"/>
            <a:r>
              <a:rPr lang="zh-CN" altLang="en-US" sz="1755" b="1">
                <a:solidFill>
                  <a:srgbClr val="FF7F7F"/>
                </a:solidFill>
                <a:latin typeface="微软雅黑" panose="020B0503020204020204" charset="-122"/>
                <a:ea typeface="微软雅黑" panose="020B0503020204020204" charset="-122"/>
              </a:rPr>
              <a:t>素质目标</a:t>
            </a:r>
            <a:endParaRPr lang="zh-CN" altLang="en-US" sz="1755" b="1">
              <a:solidFill>
                <a:srgbClr val="FF7F7F"/>
              </a:solidFill>
              <a:latin typeface="微软雅黑" panose="020B0503020204020204" charset="-122"/>
              <a:ea typeface="微软雅黑" panose="020B0503020204020204" charset="-122"/>
            </a:endParaRPr>
          </a:p>
        </p:txBody>
      </p:sp>
      <p:sp>
        <p:nvSpPr>
          <p:cNvPr id="15" name="矩形 14"/>
          <p:cNvSpPr/>
          <p:nvPr/>
        </p:nvSpPr>
        <p:spPr>
          <a:xfrm>
            <a:off x="5438140" y="4575810"/>
            <a:ext cx="5348605" cy="590550"/>
          </a:xfrm>
          <a:prstGeom prst="rect">
            <a:avLst/>
          </a:prstGeom>
        </p:spPr>
        <p:txBody>
          <a:bodyPr wrap="square" anchor="t" anchorCtr="0">
            <a:noAutofit/>
          </a:bodyPr>
          <a:lstStyle/>
          <a:p>
            <a:r>
              <a:rPr sz="1600" dirty="0">
                <a:solidFill>
                  <a:schemeClr val="tx1">
                    <a:lumMod val="50000"/>
                    <a:lumOff val="50000"/>
                  </a:schemeClr>
                </a:solidFill>
                <a:latin typeface="微软雅黑" panose="020B0503020204020204" charset="-122"/>
                <a:ea typeface="微软雅黑" panose="020B0503020204020204" charset="-122"/>
                <a:cs typeface="+mn-ea"/>
              </a:rPr>
              <a:t>具备乐观、开朗、平和的心态，宽容豁达的胸怀，良好的言行举止。</a:t>
            </a:r>
            <a:endParaRPr sz="1600" dirty="0">
              <a:solidFill>
                <a:schemeClr val="tx1">
                  <a:lumMod val="50000"/>
                  <a:lumOff val="50000"/>
                </a:schemeClr>
              </a:solidFill>
              <a:latin typeface="微软雅黑" panose="020B0503020204020204" charset="-122"/>
              <a:ea typeface="微软雅黑" panose="020B0503020204020204" charset="-122"/>
              <a:cs typeface="+mn-ea"/>
            </a:endParaRPr>
          </a:p>
        </p:txBody>
      </p:sp>
      <p:grpSp>
        <p:nvGrpSpPr>
          <p:cNvPr id="17" name="组合 16"/>
          <p:cNvGrpSpPr/>
          <p:nvPr/>
        </p:nvGrpSpPr>
        <p:grpSpPr>
          <a:xfrm>
            <a:off x="1263603" y="2672023"/>
            <a:ext cx="1998236" cy="1998236"/>
            <a:chOff x="959845" y="2687828"/>
            <a:chExt cx="2960503" cy="2960503"/>
          </a:xfrm>
        </p:grpSpPr>
        <p:sp>
          <p:nvSpPr>
            <p:cNvPr id="16" name="椭圆 15"/>
            <p:cNvSpPr/>
            <p:nvPr/>
          </p:nvSpPr>
          <p:spPr>
            <a:xfrm>
              <a:off x="959845" y="2687828"/>
              <a:ext cx="2960503" cy="2960503"/>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en-US" altLang="zh-CN" sz="3375">
                <a:gradFill>
                  <a:gsLst>
                    <a:gs pos="100000">
                      <a:schemeClr val="bg1"/>
                    </a:gs>
                    <a:gs pos="28000">
                      <a:schemeClr val="accent1">
                        <a:lumMod val="5000"/>
                        <a:lumOff val="95000"/>
                      </a:schemeClr>
                    </a:gs>
                    <a:gs pos="70000">
                      <a:srgbClr val="FFC000"/>
                    </a:gs>
                  </a:gsLst>
                  <a:lin ang="5400000" scaled="1"/>
                </a:gradFill>
                <a:latin typeface="微软雅黑" panose="020B0503020204020204" charset="-122"/>
                <a:ea typeface="微软雅黑" panose="020B0503020204020204" charset="-122"/>
              </a:endParaRPr>
            </a:p>
          </p:txBody>
        </p:sp>
        <p:pic>
          <p:nvPicPr>
            <p:cNvPr id="21" name="图片 20"/>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1448254" y="3505200"/>
              <a:ext cx="2073747" cy="1403042"/>
            </a:xfrm>
            <a:prstGeom prst="rect">
              <a:avLst/>
            </a:prstGeom>
          </p:spPr>
        </p:pic>
      </p:grpSp>
      <p:grpSp>
        <p:nvGrpSpPr>
          <p:cNvPr id="18" name="组合 17"/>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b="0">
                  <a:solidFill>
                    <a:srgbClr val="FF7F7F"/>
                  </a:solidFill>
                  <a:latin typeface="微软雅黑" panose="020B0503020204020204" charset="-122"/>
                  <a:ea typeface="微软雅黑" panose="020B0503020204020204" charset="-122"/>
                </a:rPr>
                <a:t>学习目标</a:t>
              </a:r>
              <a:endParaRPr lang="zh-CN" altLang="en-US" sz="2400" b="0">
                <a:solidFill>
                  <a:srgbClr val="FF7F7F"/>
                </a:solidFill>
                <a:latin typeface="微软雅黑" panose="020B0503020204020204" charset="-122"/>
                <a:ea typeface="微软雅黑" panose="020B0503020204020204" charset="-122"/>
              </a:endParaRPr>
            </a:p>
          </p:txBody>
        </p:sp>
        <p:grpSp>
          <p:nvGrpSpPr>
            <p:cNvPr id="12" name="组合 11"/>
            <p:cNvGrpSpPr/>
            <p:nvPr/>
          </p:nvGrpSpPr>
          <p:grpSpPr>
            <a:xfrm>
              <a:off x="467" y="494"/>
              <a:ext cx="1416" cy="680"/>
              <a:chOff x="467" y="579"/>
              <a:chExt cx="1416" cy="680"/>
            </a:xfrm>
          </p:grpSpPr>
          <p:sp>
            <p:nvSpPr>
              <p:cNvPr id="25" name="对角圆角矩形 24"/>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6" name="图片 25"/>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2902">
        <p:comb/>
      </p:transition>
    </mc:Choice>
    <mc:Fallback>
      <p:transition advTm="29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36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5665" y="1292225"/>
            <a:ext cx="10440035" cy="5154295"/>
          </a:xfrm>
          <a:prstGeom prst="rect">
            <a:avLst/>
          </a:prstGeom>
        </p:spPr>
        <p:txBody>
          <a:bodyPr wrap="square">
            <a:noAutofit/>
          </a:bodyPr>
          <a:lstStyle/>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5. 病情观察</a:t>
            </a:r>
            <a:endParaRPr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1）指导正确用药，观察药物的副作用。口服大剂量抗菌药物后，容易出现恶心、呕吐、食欲减退，饭后服药可减轻胃肠道副作用。服用磺胺药时嘱多饮水，防止尿结晶，注意有无血尿、药物热及药物疹等副作用。注意尿的酸碱度，服用维生素 C 或氯化铵使尿 pH 在 5 左右，造成不利于细菌繁殖的条件，有利于控制感染。</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（2）急性感染控制后，应定期复查尿常规和尿培养，作追踪观察，防止发展为慢性病变。</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b="1" dirty="0">
                <a:solidFill>
                  <a:srgbClr val="FF7F7F"/>
                </a:solidFill>
                <a:latin typeface="Microsoft YaHei Bold" panose="020B0503020204020204" charset="-122"/>
                <a:ea typeface="Microsoft YaHei Bold" panose="020B0503020204020204" charset="-122"/>
                <a:cs typeface="Microsoft YaHei Bold" panose="020B0503020204020204" charset="-122"/>
              </a:rPr>
              <a:t>6. 健康教育</a:t>
            </a:r>
            <a:endParaRPr b="1" dirty="0">
              <a:solidFill>
                <a:srgbClr val="FF7F7F"/>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（1）指导家长为婴儿勤换尿布，并用开水烫洗晒干。幼儿不穿开裆裤，女婴经常水洗外阴部，且清洗时从前向后清洗和擦洗，单独使用洁具。</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（2）根治蛲虫病，减少感染因素和局部刺激。有先天畸形者，应进行手术治疗。</a:t>
            </a:r>
            <a:endParaRPr dirty="0">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0"/>
              </a:spcAft>
              <a:buClrTx/>
              <a:buSzTx/>
              <a:buFontTx/>
              <a:extLst>
                <a:ext uri="{35155182-B16C-46BC-9424-99874614C6A1}">
                  <wpsdc:indentchars xmlns:wpsdc="http://www.wps.cn/officeDocument/2017/drawingmlCustomData" val="200" checksum="59296752"/>
                </a:ext>
              </a:extLst>
            </a:pPr>
            <a:r>
              <a:rPr dirty="0">
                <a:latin typeface="Microsoft YaHei Regular" panose="020B0503020204020204" charset="-122"/>
                <a:ea typeface="Microsoft YaHei Regular" panose="020B0503020204020204" charset="-122"/>
                <a:cs typeface="Microsoft YaHei Regular" panose="020B0503020204020204" charset="-122"/>
              </a:rPr>
              <a:t>（3）认真完成抗生素的疗程，防止复发与再感染。在停用抗菌药物后第 2 周、第 6 周，去医院做清洁中段尿培养，进行随访。</a:t>
            </a:r>
            <a:endParaRPr dirty="0">
              <a:latin typeface="Microsoft YaHei Regular" panose="020B0503020204020204" charset="-122"/>
              <a:ea typeface="Microsoft YaHei Regular" panose="020B0503020204020204" charset="-122"/>
              <a:cs typeface="Microsoft YaHei Regular" panose="020B0503020204020204" charset="-122"/>
            </a:endParaRPr>
          </a:p>
        </p:txBody>
      </p:sp>
      <p:sp>
        <p:nvSpPr>
          <p:cNvPr id="18" name="矩形 17"/>
          <p:cNvSpPr/>
          <p:nvPr/>
        </p:nvSpPr>
        <p:spPr>
          <a:xfrm>
            <a:off x="1348105" y="323850"/>
            <a:ext cx="7129780" cy="476885"/>
          </a:xfrm>
          <a:prstGeom prst="rect">
            <a:avLst/>
          </a:prstGeom>
        </p:spPr>
        <p:txBody>
          <a:bodyPr wrap="square" anchor="ctr" anchorCtr="0">
            <a:noAutofit/>
          </a:bodyPr>
          <a:lstStyle/>
          <a:p>
            <a:r>
              <a:rPr lang="zh-CN" altLang="en-US" sz="2000" b="1">
                <a:solidFill>
                  <a:srgbClr val="FF7F7F"/>
                </a:solidFill>
                <a:latin typeface="微软雅黑" panose="020B0503020204020204" charset="-122"/>
                <a:ea typeface="微软雅黑" panose="020B0503020204020204" charset="-122"/>
              </a:rPr>
              <a:t>【护理措施】</a:t>
            </a:r>
            <a:endParaRPr lang="zh-CN" altLang="en-US" sz="2000" b="1">
              <a:solidFill>
                <a:srgbClr val="FF7F7F"/>
              </a:solidFill>
              <a:latin typeface="微软雅黑" panose="020B0503020204020204" charset="-122"/>
              <a:ea typeface="微软雅黑" panose="020B0503020204020204" charset="-122"/>
            </a:endParaRPr>
          </a:p>
        </p:txBody>
      </p:sp>
      <p:pic>
        <p:nvPicPr>
          <p:cNvPr id="4" name="图片 3" descr="3b32313534373033343be8af95e5898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0585" y="260985"/>
            <a:ext cx="544830" cy="5397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E:\素材\春\7487b691a84a44a3f609339749de9c08.png7487b691a84a44a3f609339749de9c08"/>
          <p:cNvPicPr>
            <a:picLocks noChangeAspect="1"/>
          </p:cNvPicPr>
          <p:nvPr/>
        </p:nvPicPr>
        <p:blipFill>
          <a:blip r:embed="rId1"/>
          <a:srcRect l="12184" b="995"/>
          <a:stretch>
            <a:fillRect/>
          </a:stretch>
        </p:blipFill>
        <p:spPr>
          <a:xfrm>
            <a:off x="1566545" y="1132840"/>
            <a:ext cx="3487420" cy="4863465"/>
          </a:xfrm>
          <a:prstGeom prst="rect">
            <a:avLst/>
          </a:prstGeom>
        </p:spPr>
      </p:pic>
      <p:sp>
        <p:nvSpPr>
          <p:cNvPr id="3" name="文本框 2"/>
          <p:cNvSpPr txBox="1"/>
          <p:nvPr/>
        </p:nvSpPr>
        <p:spPr>
          <a:xfrm>
            <a:off x="4982087" y="2767728"/>
            <a:ext cx="4703792" cy="1322070"/>
          </a:xfrm>
          <a:prstGeom prst="rect">
            <a:avLst/>
          </a:prstGeom>
          <a:noFill/>
        </p:spPr>
        <p:txBody>
          <a:bodyPr wrap="square" rtlCol="0">
            <a:spAutoFit/>
          </a:bodyPr>
          <a:lstStyle/>
          <a:p>
            <a:r>
              <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rPr>
              <a:t>谢谢观看</a:t>
            </a:r>
            <a:endParaRPr lang="zh-CN" altLang="en-US" sz="8000" dirty="0">
              <a:solidFill>
                <a:srgbClr val="FF7F7F"/>
              </a:solidFill>
              <a:effectLst>
                <a:outerShdw blurRad="38100" dist="38100" dir="2700000" algn="tl">
                  <a:srgbClr val="000000">
                    <a:alpha val="43137"/>
                  </a:srgbClr>
                </a:outerShdw>
              </a:effectLst>
              <a:latin typeface="方正大标宋简体" panose="02000000000000000000" charset="-122"/>
              <a:ea typeface="方正大标宋简体" panose="02000000000000000000" charset="-122"/>
            </a:endParaRPr>
          </a:p>
        </p:txBody>
      </p:sp>
      <p:grpSp>
        <p:nvGrpSpPr>
          <p:cNvPr id="39" name="组合 38"/>
          <p:cNvGrpSpPr>
            <a:grpSpLocks noChangeAspect="1"/>
          </p:cNvGrpSpPr>
          <p:nvPr/>
        </p:nvGrpSpPr>
        <p:grpSpPr>
          <a:xfrm>
            <a:off x="8316461" y="5419352"/>
            <a:ext cx="396000" cy="396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p:nvGrpSpPr>
        <p:grpSpPr>
          <a:xfrm>
            <a:off x="7756715" y="5419352"/>
            <a:ext cx="396000" cy="396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p:nvGrpSpPr>
        <p:grpSpPr>
          <a:xfrm>
            <a:off x="8876207" y="5419352"/>
            <a:ext cx="396000" cy="396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p:nvGrpSpPr>
        <p:grpSpPr>
          <a:xfrm>
            <a:off x="9435953" y="5419352"/>
            <a:ext cx="396000" cy="396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p:nvGrpSpPr>
        <p:grpSpPr>
          <a:xfrm>
            <a:off x="9995701" y="5419352"/>
            <a:ext cx="396000" cy="396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p:nvPicPr>
        <p:blipFill>
          <a:blip r:embed="rId2"/>
          <a:stretch>
            <a:fillRect/>
          </a:stretch>
        </p:blipFill>
        <p:spPr>
          <a:xfrm>
            <a:off x="6396419" y="232549"/>
            <a:ext cx="6034726" cy="2640192"/>
          </a:xfrm>
          <a:prstGeom prst="rect">
            <a:avLst/>
          </a:prstGeom>
        </p:spPr>
      </p:pic>
      <p:pic>
        <p:nvPicPr>
          <p:cNvPr id="6" name="图片 5" descr="852"/>
          <p:cNvPicPr>
            <a:picLocks noChangeAspect="1"/>
          </p:cNvPicPr>
          <p:nvPr/>
        </p:nvPicPr>
        <p:blipFill>
          <a:blip r:embed="rId3"/>
          <a:stretch>
            <a:fillRect/>
          </a:stretch>
        </p:blipFill>
        <p:spPr>
          <a:xfrm>
            <a:off x="8607425" y="396875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Tm="6365">
        <p:comb/>
      </p:transition>
    </mc:Choice>
    <mc:Fallback>
      <p:transition advTm="636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1000" fill="hold"/>
                                        <p:tgtEl>
                                          <p:spTgt spid="35"/>
                                        </p:tgtEl>
                                        <p:attrNameLst>
                                          <p:attrName>ppt_w</p:attrName>
                                        </p:attrNameLst>
                                      </p:cBhvr>
                                      <p:tavLst>
                                        <p:tav tm="0">
                                          <p:val>
                                            <p:strVal val="#ppt_w+.3"/>
                                          </p:val>
                                        </p:tav>
                                        <p:tav tm="100000">
                                          <p:val>
                                            <p:strVal val="#ppt_w"/>
                                          </p:val>
                                        </p:tav>
                                      </p:tavLst>
                                    </p:anim>
                                    <p:anim calcmode="lin" valueType="num">
                                      <p:cBhvr>
                                        <p:cTn id="8" dur="1000" fill="hold"/>
                                        <p:tgtEl>
                                          <p:spTgt spid="35"/>
                                        </p:tgtEl>
                                        <p:attrNameLst>
                                          <p:attrName>ppt_h</p:attrName>
                                        </p:attrNameLst>
                                      </p:cBhvr>
                                      <p:tavLst>
                                        <p:tav tm="0">
                                          <p:val>
                                            <p:strVal val="#ppt_h"/>
                                          </p:val>
                                        </p:tav>
                                        <p:tav tm="100000">
                                          <p:val>
                                            <p:strVal val="#ppt_h"/>
                                          </p:val>
                                        </p:tav>
                                      </p:tavLst>
                                    </p:anim>
                                    <p:animEffect transition="in" filter="fade">
                                      <p:cBhvr>
                                        <p:cTn id="9" dur="1000"/>
                                        <p:tgtEl>
                                          <p:spTgt spid="3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childTnLst>
                          </p:cTn>
                        </p:par>
                        <p:par>
                          <p:cTn id="24" fill="hold">
                            <p:stCondLst>
                              <p:cond delay="2650"/>
                            </p:stCondLst>
                            <p:childTnLst>
                              <p:par>
                                <p:cTn id="25" presetID="53" presetClass="entr" presetSubtype="16"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53" presetClass="entr" presetSubtype="16"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par>
                                <p:cTn id="40" presetID="53" presetClass="entr" presetSubtype="16" fill="hold" nodeType="with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par>
                                <p:cTn id="45" presetID="53" presetClass="entr" presetSubtype="16" fill="hold" nodeType="with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Effect transition="in" filter="fade">
                                      <p:cBhvr>
                                        <p:cTn id="49" dur="500"/>
                                        <p:tgtEl>
                                          <p:spTgt spid="53"/>
                                        </p:tgtEl>
                                      </p:cBhvr>
                                    </p:animEffect>
                                  </p:childTnLst>
                                </p:cTn>
                              </p:par>
                            </p:childTnLst>
                          </p:cTn>
                        </p:par>
                        <p:par>
                          <p:cTn id="50" fill="hold">
                            <p:stCondLst>
                              <p:cond delay="3150"/>
                            </p:stCondLst>
                            <p:childTnLst>
                              <p:par>
                                <p:cTn id="51" presetID="17" presetClass="entr" presetSubtype="10"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966470" y="1214755"/>
            <a:ext cx="10259695" cy="5107305"/>
            <a:chOff x="1655" y="1912"/>
            <a:chExt cx="16157" cy="8043"/>
          </a:xfrm>
        </p:grpSpPr>
        <p:sp>
          <p:nvSpPr>
            <p:cNvPr id="2" name="矩形 1"/>
            <p:cNvSpPr/>
            <p:nvPr/>
          </p:nvSpPr>
          <p:spPr>
            <a:xfrm>
              <a:off x="1938" y="2225"/>
              <a:ext cx="15591" cy="7419"/>
            </a:xfrm>
            <a:prstGeom prst="rect">
              <a:avLst/>
            </a:prstGeom>
          </p:spPr>
          <p:txBody>
            <a:bodyPr wrap="square" anchor="ctr" anchorCtr="0">
              <a:noAutofit/>
            </a:bodyPr>
            <a:lstStyle/>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一个肾病患儿的心声——你就是双翼的天使“护士长：第一次见到你的印象是身子有些微胖，却挂着一脸笑容。记得刚来时我很自卑，甚至消极认为这是我治病的最后一站。初二下学期，因突如其来的肾病改变了我的一切，父亲带着我四处求医，几乎试遍了所有的方法，病情却逐渐加重到必须靠透析来维持生命。 你很快洞察到我的心思，每天忙完工作后专门抽时间来给我讲解饮食、治疗原则、休息活动等注意事项，给我规定得很死！我很不情愿，后来才明白了你的良苦用心。当我有情绪波动时，你总是能第一时间觉察到，及时给予我安慰、引导，还给我买水果、买书、打饭……每次做完理疗，你都打来热水给我擦背，无微不至的照顾，让我深深感动，我觉得还是要坚强地活着，与病魔斗争。</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457200" algn="just" fontAlgn="auto">
                <a:lnSpc>
                  <a:spcPct val="150000"/>
                </a:lnSpc>
                <a:spcAft>
                  <a:spcPts val="600"/>
                </a:spcAft>
                <a:extLst>
                  <a:ext uri="{35155182-B16C-46BC-9424-99874614C6A1}">
                    <wpsdc:indentchars xmlns:wpsdc="http://www.wps.cn/officeDocument/2017/drawingmlCustomData" val="200" checksum="59296752"/>
                  </a:ext>
                </a:extLst>
              </a:pPr>
              <a:r>
                <a:rPr dirty="0">
                  <a:solidFill>
                    <a:schemeClr val="tx1">
                      <a:lumMod val="50000"/>
                      <a:lumOff val="50000"/>
                    </a:schemeClr>
                  </a:solidFill>
                  <a:latin typeface="微软雅黑" panose="020B0503020204020204" charset="-122"/>
                  <a:ea typeface="微软雅黑" panose="020B0503020204020204" charset="-122"/>
                  <a:cs typeface="+mn-ea"/>
                </a:rPr>
                <a:t>一个月后，我的水肿消退了，各项指标好转，得知消息的你比我还高兴。如今我已出院了，却总也忘不了你的精心呵护，忘不了你的关爱，忘不了你每次回家时都会来看我一眼才放心。不是姐姐，胜似我的亲姐姐，你就是双翼的天使！”</a:t>
              </a:r>
              <a:endParaRPr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3" name="圆角矩形 2"/>
            <p:cNvSpPr/>
            <p:nvPr/>
          </p:nvSpPr>
          <p:spPr>
            <a:xfrm>
              <a:off x="1655" y="1912"/>
              <a:ext cx="16157" cy="8043"/>
            </a:xfrm>
            <a:prstGeom prst="roundRect">
              <a:avLst>
                <a:gd name="adj" fmla="val 4701"/>
              </a:avLst>
            </a:prstGeom>
            <a:noFill/>
            <a:ln>
              <a:solidFill>
                <a:srgbClr val="FF7F7F"/>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护理情境</a:t>
              </a:r>
              <a:endParaRPr lang="zh-CN" altLang="en-US" sz="2400" b="0">
                <a:solidFill>
                  <a:srgbClr val="FF7F7F"/>
                </a:solidFill>
                <a:latin typeface="微软雅黑" panose="020B0503020204020204" charset="-122"/>
                <a:ea typeface="微软雅黑" panose="020B0503020204020204" charset="-122"/>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347470" y="1478280"/>
            <a:ext cx="9540875" cy="1283970"/>
          </a:xfrm>
          <a:prstGeom prst="rect">
            <a:avLst/>
          </a:prstGeom>
        </p:spPr>
        <p:txBody>
          <a:bodyPr wrap="square">
            <a:noAutofit/>
          </a:bodyPr>
          <a:lstStyle/>
          <a:p>
            <a:pPr>
              <a:lnSpc>
                <a:spcPct val="150000"/>
              </a:lnSpc>
            </a:pPr>
            <a:r>
              <a:rPr lang="zh-CN" altLang="en-US" b="1">
                <a:solidFill>
                  <a:srgbClr val="FF7F7F"/>
                </a:solidFill>
                <a:latin typeface="Microsoft YaHei Bold" panose="020B0503020204020204" charset="-122"/>
                <a:ea typeface="Microsoft YaHei Bold" panose="020B0503020204020204" charset="-122"/>
              </a:rPr>
              <a:t>情境思考</a:t>
            </a:r>
            <a:endParaRPr lang="zh-CN" altLang="en-US" b="1">
              <a:solidFill>
                <a:srgbClr val="FF7F7F"/>
              </a:solidFill>
              <a:latin typeface="Microsoft YaHei Bold" panose="020B0503020204020204" charset="-122"/>
              <a:ea typeface="Microsoft YaHei Bold" panose="020B0503020204020204" charset="-122"/>
            </a:endParaRPr>
          </a:p>
          <a:p>
            <a:pPr>
              <a:lnSpc>
                <a:spcPct val="150000"/>
              </a:lnSpc>
            </a:pPr>
            <a:r>
              <a:rPr lang="zh-CN" altLang="en-US" b="1">
                <a:solidFill>
                  <a:srgbClr val="FF7F7F"/>
                </a:solidFill>
                <a:latin typeface="宋体" charset="0"/>
                <a:ea typeface="宋体" charset="0"/>
              </a:rPr>
              <a:t>1. 根据患儿临床表现列出患儿目前存在的护理问题并制订出相应的护理计划。</a:t>
            </a:r>
            <a:endParaRPr lang="zh-CN" altLang="en-US" b="1">
              <a:solidFill>
                <a:srgbClr val="FF7F7F"/>
              </a:solidFill>
              <a:latin typeface="宋体" charset="0"/>
              <a:ea typeface="宋体" charset="0"/>
            </a:endParaRPr>
          </a:p>
          <a:p>
            <a:pPr>
              <a:lnSpc>
                <a:spcPct val="150000"/>
              </a:lnSpc>
            </a:pPr>
            <a:r>
              <a:rPr lang="zh-CN" altLang="en-US" b="1">
                <a:solidFill>
                  <a:srgbClr val="FF7F7F"/>
                </a:solidFill>
                <a:latin typeface="宋体" charset="0"/>
                <a:ea typeface="宋体" charset="0"/>
              </a:rPr>
              <a:t>2. 如何对患儿家长实施心理护理，促其更好地配合临床治疗和护理？</a:t>
            </a:r>
            <a:endParaRPr lang="zh-CN" altLang="en-US" b="1">
              <a:solidFill>
                <a:srgbClr val="FF7F7F"/>
              </a:solidFill>
              <a:latin typeface="宋体" charset="0"/>
              <a:ea typeface="宋体" charset="0"/>
            </a:endParaRPr>
          </a:p>
        </p:txBody>
      </p:sp>
      <p:grpSp>
        <p:nvGrpSpPr>
          <p:cNvPr id="9" name="组合 8"/>
          <p:cNvGrpSpPr/>
          <p:nvPr/>
        </p:nvGrpSpPr>
        <p:grpSpPr>
          <a:xfrm>
            <a:off x="296545" y="259715"/>
            <a:ext cx="11490325" cy="539750"/>
            <a:chOff x="467" y="409"/>
            <a:chExt cx="18095" cy="850"/>
          </a:xfrm>
        </p:grpSpPr>
        <p:sp>
          <p:nvSpPr>
            <p:cNvPr id="23" name="文本框 22"/>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护理情境</a:t>
              </a:r>
              <a:endParaRPr lang="zh-CN" altLang="en-US" sz="2400" b="0">
                <a:solidFill>
                  <a:srgbClr val="FF7F7F"/>
                </a:solidFill>
                <a:latin typeface="微软雅黑" panose="020B0503020204020204" charset="-122"/>
                <a:ea typeface="微软雅黑" panose="020B0503020204020204" charset="-122"/>
              </a:endParaRPr>
            </a:p>
          </p:txBody>
        </p:sp>
        <p:grpSp>
          <p:nvGrpSpPr>
            <p:cNvPr id="6" name="组合 5"/>
            <p:cNvGrpSpPr/>
            <p:nvPr/>
          </p:nvGrpSpPr>
          <p:grpSpPr>
            <a:xfrm>
              <a:off x="467" y="494"/>
              <a:ext cx="1416" cy="680"/>
              <a:chOff x="467" y="579"/>
              <a:chExt cx="1416" cy="680"/>
            </a:xfrm>
          </p:grpSpPr>
          <p:sp>
            <p:nvSpPr>
              <p:cNvPr id="7" name="对角圆角矩形 6"/>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8" name="图片 7"/>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9" advTm="5102">
        <p:comb/>
      </p:transition>
    </mc:Choice>
    <mc:Fallback>
      <p:transition advTm="5102">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custDataLst>
              <p:tags r:id="rId1"/>
            </p:custDataLst>
          </p:nvPr>
        </p:nvSpPr>
        <p:spPr>
          <a:xfrm>
            <a:off x="5901055" y="2181225"/>
            <a:ext cx="4204335" cy="1071880"/>
          </a:xfrm>
        </p:spPr>
        <p:txBody>
          <a:bodyPr/>
          <a:p>
            <a:r>
              <a:rPr lang="zh-CN" altLang="en-US" sz="2800" b="0">
                <a:solidFill>
                  <a:schemeClr val="lt1"/>
                </a:solidFill>
                <a:latin typeface="Microsoft YaHei" panose="020B0503020204020204" charset="-122"/>
                <a:ea typeface="Microsoft YaHei" panose="020B0503020204020204" charset="-122"/>
              </a:rPr>
              <a:t>任务一</a:t>
            </a:r>
            <a:endParaRPr lang="zh-CN" altLang="en-US" sz="2800" b="0">
              <a:solidFill>
                <a:schemeClr val="lt1"/>
              </a:solidFill>
              <a:latin typeface="Microsoft YaHei" panose="020B0503020204020204" charset="-122"/>
              <a:ea typeface="Microsoft YaHei" panose="020B0503020204020204" charset="-122"/>
            </a:endParaRPr>
          </a:p>
        </p:txBody>
      </p:sp>
      <p:sp>
        <p:nvSpPr>
          <p:cNvPr id="2" name="文本占位符 1"/>
          <p:cNvSpPr>
            <a:spLocks noGrp="1"/>
          </p:cNvSpPr>
          <p:nvPr>
            <p:ph type="body" sz="half" idx="2"/>
          </p:nvPr>
        </p:nvSpPr>
        <p:spPr>
          <a:xfrm>
            <a:off x="5774055" y="3253105"/>
            <a:ext cx="4458335" cy="1199515"/>
          </a:xfrm>
        </p:spPr>
        <p:txBody>
          <a:bodyPr>
            <a:noAutofit/>
          </a:bodyPr>
          <a:p>
            <a:pPr>
              <a:lnSpc>
                <a:spcPct val="100000"/>
              </a:lnSpc>
            </a:pPr>
            <a:r>
              <a:rPr lang="zh-CN" altLang="en-US" sz="4000" b="1">
                <a:latin typeface="Microsoft YaHei Bold" panose="020B0503020204020204" charset="-122"/>
                <a:ea typeface="Microsoft YaHei Bold" panose="020B0503020204020204" charset="-122"/>
              </a:rPr>
              <a:t>小儿泌尿系统解剖生理特点</a:t>
            </a:r>
            <a:endParaRPr lang="zh-CN" altLang="en-US" sz="4000" b="1">
              <a:latin typeface="Microsoft YaHei Bold" panose="020B0503020204020204" charset="-122"/>
              <a:ea typeface="Microsoft YaHei Bold" panose="020B0503020204020204" charset="-122"/>
            </a:endParaRPr>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custDataLst>
              <p:tags r:id="rId1"/>
            </p:custDataLst>
          </p:nvPr>
        </p:nvSpPr>
        <p:spPr>
          <a:xfrm>
            <a:off x="2028825" y="1524000"/>
            <a:ext cx="2610485" cy="380365"/>
          </a:xfrm>
          <a:prstGeom prst="rect">
            <a:avLst/>
          </a:prstGeom>
          <a:noFill/>
        </p:spPr>
        <p:txBody>
          <a:bodyPr wrap="square" bIns="0" rtlCol="0">
            <a:scene3d>
              <a:camera prst="orthographicFront"/>
              <a:lightRig rig="threePt" dir="t"/>
            </a:scene3d>
          </a:bodyPr>
          <a:p>
            <a:pPr algn="r"/>
            <a:r>
              <a:rPr lang="zh-CN" altLang="en-US" sz="2000" b="1" spc="300">
                <a:solidFill>
                  <a:srgbClr val="FE909F"/>
                </a:solidFill>
                <a:effectLst/>
                <a:uFillTx/>
                <a:latin typeface="Microsoft YaHei Bold" panose="020B0503020204020204" charset="-122"/>
                <a:ea typeface="Microsoft YaHei Bold" panose="020B0503020204020204" charset="-122"/>
              </a:rPr>
              <a:t>1. 肾脏</a:t>
            </a:r>
            <a:endParaRPr lang="zh-CN" altLang="en-US" sz="2000" b="1" spc="300">
              <a:solidFill>
                <a:srgbClr val="FE909F"/>
              </a:solidFill>
              <a:effectLst/>
              <a:uFillTx/>
              <a:latin typeface="Microsoft YaHei Bold" panose="020B0503020204020204" charset="-122"/>
              <a:ea typeface="Microsoft YaHei Bold" panose="020B0503020204020204" charset="-122"/>
            </a:endParaRPr>
          </a:p>
        </p:txBody>
      </p:sp>
      <p:sp>
        <p:nvSpPr>
          <p:cNvPr id="13" name="文本框 12"/>
          <p:cNvSpPr txBox="1"/>
          <p:nvPr>
            <p:custDataLst>
              <p:tags r:id="rId2"/>
            </p:custDataLst>
          </p:nvPr>
        </p:nvSpPr>
        <p:spPr>
          <a:xfrm>
            <a:off x="575945" y="2004060"/>
            <a:ext cx="3836670" cy="1931035"/>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z="1600" spc="150">
                <a:solidFill>
                  <a:schemeClr val="tx1">
                    <a:lumMod val="75000"/>
                    <a:lumOff val="25000"/>
                  </a:schemeClr>
                </a:solidFill>
                <a:effectLst/>
                <a:uFillTx/>
                <a:latin typeface="Microsoft YaHei Regular" panose="020B0503020204020204" charset="-122"/>
                <a:ea typeface="Microsoft YaHei Regular" panose="020B0503020204020204" charset="-122"/>
              </a:rPr>
              <a:t>小儿年龄愈小，肾脏相对愈大。由于婴儿期腰部较短，肝脏位置偏低，故肾脏位置也低，加之腹壁肌肉薄而松弛，2岁以内健康小儿腹部触诊时容易扪及。肾脏表面呈分叶状，2～4 岁时分叶消失。</a:t>
            </a:r>
            <a:endParaRPr lang="zh-CN" altLang="en-US" sz="1600"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16" name="文本框 15"/>
          <p:cNvSpPr txBox="1"/>
          <p:nvPr>
            <p:custDataLst>
              <p:tags r:id="rId3"/>
            </p:custDataLst>
          </p:nvPr>
        </p:nvSpPr>
        <p:spPr>
          <a:xfrm>
            <a:off x="1360170" y="4164965"/>
            <a:ext cx="3105150" cy="380365"/>
          </a:xfrm>
          <a:prstGeom prst="rect">
            <a:avLst/>
          </a:prstGeom>
          <a:noFill/>
        </p:spPr>
        <p:txBody>
          <a:bodyPr wrap="square" bIns="0" rtlCol="0">
            <a:scene3d>
              <a:camera prst="orthographicFront"/>
              <a:lightRig rig="threePt" dir="t"/>
            </a:scene3d>
          </a:bodyPr>
          <a:p>
            <a:pPr algn="r"/>
            <a:r>
              <a:rPr lang="zh-CN" altLang="en-US" sz="2000" b="1" spc="300">
                <a:solidFill>
                  <a:srgbClr val="51DBFF"/>
                </a:solidFill>
                <a:effectLst/>
                <a:uFillTx/>
                <a:latin typeface="Microsoft YaHei Bold" panose="020B0503020204020204" charset="-122"/>
                <a:ea typeface="Microsoft YaHei Bold" panose="020B0503020204020204" charset="-122"/>
              </a:rPr>
              <a:t>3. 膀胱</a:t>
            </a:r>
            <a:endParaRPr lang="zh-CN" altLang="en-US" sz="2000" b="1" spc="300">
              <a:solidFill>
                <a:srgbClr val="51DBFF"/>
              </a:solidFill>
              <a:effectLst/>
              <a:uFillTx/>
              <a:latin typeface="Microsoft YaHei Bold" panose="020B0503020204020204" charset="-122"/>
              <a:ea typeface="Microsoft YaHei Bold" panose="020B0503020204020204" charset="-122"/>
            </a:endParaRPr>
          </a:p>
        </p:txBody>
      </p:sp>
      <p:sp>
        <p:nvSpPr>
          <p:cNvPr id="17" name="文本框 16"/>
          <p:cNvSpPr txBox="1"/>
          <p:nvPr>
            <p:custDataLst>
              <p:tags r:id="rId4"/>
            </p:custDataLst>
          </p:nvPr>
        </p:nvSpPr>
        <p:spPr>
          <a:xfrm>
            <a:off x="575310" y="4645025"/>
            <a:ext cx="3870325" cy="1325245"/>
          </a:xfrm>
          <a:prstGeom prst="rect">
            <a:avLst/>
          </a:prstGeom>
          <a:noFill/>
        </p:spPr>
        <p:txBody>
          <a:bodyPr wrap="square" rtlCol="0">
            <a:noAutofit/>
            <a:scene3d>
              <a:camera prst="orthographicFront"/>
              <a:lightRig rig="threePt" dir="t"/>
            </a:scene3d>
          </a:bodyPr>
          <a:p>
            <a:pPr algn="r" fontAlgn="auto">
              <a:lnSpc>
                <a:spcPct val="130000"/>
              </a:lnSpc>
              <a:spcAft>
                <a:spcPts val="1000"/>
              </a:spcAft>
            </a:pPr>
            <a:r>
              <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rPr>
              <a:t>婴儿的膀胱位置较高，膀胱充盈时易升入腹腔，触诊时容易扪到，随年龄增长逐渐降至盆腔内。</a:t>
            </a:r>
            <a:endParaRPr lang="zh-CN" altLang="en-US"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sp>
        <p:nvSpPr>
          <p:cNvPr id="18" name="文本框 17"/>
          <p:cNvSpPr txBox="1"/>
          <p:nvPr>
            <p:custDataLst>
              <p:tags r:id="rId5"/>
            </p:custDataLst>
          </p:nvPr>
        </p:nvSpPr>
        <p:spPr>
          <a:xfrm>
            <a:off x="7597140" y="1751965"/>
            <a:ext cx="3239770" cy="380365"/>
          </a:xfrm>
          <a:prstGeom prst="rect">
            <a:avLst/>
          </a:prstGeom>
          <a:noFill/>
        </p:spPr>
        <p:txBody>
          <a:bodyPr wrap="square" bIns="0" rtlCol="0">
            <a:scene3d>
              <a:camera prst="orthographicFront"/>
              <a:lightRig rig="threePt" dir="t"/>
            </a:scene3d>
          </a:bodyPr>
          <a:p>
            <a:pPr algn="l"/>
            <a:r>
              <a:rPr lang="zh-CN" altLang="en-US" sz="2000" b="1" spc="300">
                <a:solidFill>
                  <a:srgbClr val="D18CE5"/>
                </a:solidFill>
                <a:effectLst/>
                <a:uFillTx/>
                <a:latin typeface="Microsoft YaHei Bold" panose="020B0503020204020204" charset="-122"/>
                <a:ea typeface="Microsoft YaHei Bold" panose="020B0503020204020204" charset="-122"/>
              </a:rPr>
              <a:t>2. 肾盂和输尿管</a:t>
            </a:r>
            <a:endParaRPr lang="zh-CN" altLang="en-US" sz="2000" b="1" spc="300">
              <a:solidFill>
                <a:srgbClr val="D18CE5"/>
              </a:solidFill>
              <a:effectLst/>
              <a:uFillTx/>
              <a:latin typeface="Microsoft YaHei Bold" panose="020B0503020204020204" charset="-122"/>
              <a:ea typeface="Microsoft YaHei Bold" panose="020B0503020204020204" charset="-122"/>
            </a:endParaRPr>
          </a:p>
        </p:txBody>
      </p:sp>
      <p:sp>
        <p:nvSpPr>
          <p:cNvPr id="19" name="文本框 18"/>
          <p:cNvSpPr txBox="1"/>
          <p:nvPr>
            <p:custDataLst>
              <p:tags r:id="rId6"/>
            </p:custDataLst>
          </p:nvPr>
        </p:nvSpPr>
        <p:spPr>
          <a:xfrm>
            <a:off x="7757795" y="2232025"/>
            <a:ext cx="3855085" cy="1398270"/>
          </a:xfrm>
          <a:prstGeom prst="rect">
            <a:avLst/>
          </a:prstGeom>
          <a:noFill/>
        </p:spPr>
        <p:txBody>
          <a:bodyPr wrap="square" rtlCol="0">
            <a:noAutofit/>
            <a:scene3d>
              <a:camera prst="orthographicFront"/>
              <a:lightRig rig="threePt" dir="t"/>
            </a:scene3d>
          </a:bodyPr>
          <a:p>
            <a:pPr indent="0" algn="l" fontAlgn="auto">
              <a:lnSpc>
                <a:spcPct val="130000"/>
              </a:lnSpc>
              <a:spcAft>
                <a:spcPts val="400"/>
              </a:spcAft>
            </a:pPr>
            <a:r>
              <a:rPr lang="zh-CN" altLang="en-US" sz="1700">
                <a:solidFill>
                  <a:schemeClr val="tx1">
                    <a:lumMod val="75000"/>
                    <a:lumOff val="25000"/>
                  </a:schemeClr>
                </a:solidFill>
                <a:effectLst/>
                <a:uFillTx/>
                <a:latin typeface="Microsoft YaHei" panose="020B0503020204020204" charset="-122"/>
                <a:ea typeface="Microsoft YaHei Regular" panose="020B0503020204020204" charset="-122"/>
              </a:rPr>
              <a:t>婴幼儿的肾盂和输尿管较长而弯曲，管壁肌肉及弹力纤维组织发育不良，容易扩张、受压及扭曲而导致梗阻，造成尿潴留而诱发感染。</a:t>
            </a:r>
            <a:endParaRPr lang="zh-CN" altLang="en-US" sz="1700">
              <a:solidFill>
                <a:schemeClr val="tx1">
                  <a:lumMod val="75000"/>
                  <a:lumOff val="25000"/>
                </a:schemeClr>
              </a:solidFill>
              <a:effectLst/>
              <a:uFillTx/>
              <a:latin typeface="Microsoft YaHei" panose="020B0503020204020204" charset="-122"/>
              <a:ea typeface="Microsoft YaHei Regular" panose="020B0503020204020204" charset="-122"/>
            </a:endParaRPr>
          </a:p>
        </p:txBody>
      </p:sp>
      <p:sp>
        <p:nvSpPr>
          <p:cNvPr id="20" name="文本框 19"/>
          <p:cNvSpPr txBox="1"/>
          <p:nvPr>
            <p:custDataLst>
              <p:tags r:id="rId7"/>
            </p:custDataLst>
          </p:nvPr>
        </p:nvSpPr>
        <p:spPr>
          <a:xfrm>
            <a:off x="7705725" y="4231640"/>
            <a:ext cx="2775585" cy="380365"/>
          </a:xfrm>
          <a:prstGeom prst="rect">
            <a:avLst/>
          </a:prstGeom>
          <a:noFill/>
        </p:spPr>
        <p:txBody>
          <a:bodyPr wrap="square" bIns="0" rtlCol="0">
            <a:scene3d>
              <a:camera prst="orthographicFront"/>
              <a:lightRig rig="threePt" dir="t"/>
            </a:scene3d>
          </a:bodyPr>
          <a:p>
            <a:pPr algn="l"/>
            <a:r>
              <a:rPr lang="zh-CN" altLang="en-US" sz="2000" b="1" spc="300">
                <a:solidFill>
                  <a:srgbClr val="FFC606"/>
                </a:solidFill>
                <a:effectLst/>
                <a:uFillTx/>
                <a:latin typeface="Microsoft YaHei Bold" panose="020B0503020204020204" charset="-122"/>
                <a:ea typeface="Microsoft YaHei Bold" panose="020B0503020204020204" charset="-122"/>
              </a:rPr>
              <a:t>4. 尿道</a:t>
            </a:r>
            <a:endParaRPr lang="zh-CN" altLang="en-US" sz="2000" b="1" spc="300">
              <a:solidFill>
                <a:srgbClr val="FFC606"/>
              </a:solidFill>
              <a:effectLst/>
              <a:uFillTx/>
              <a:latin typeface="Microsoft YaHei Bold" panose="020B0503020204020204" charset="-122"/>
              <a:ea typeface="Microsoft YaHei Bold" panose="020B0503020204020204" charset="-122"/>
            </a:endParaRPr>
          </a:p>
        </p:txBody>
      </p:sp>
      <p:sp>
        <p:nvSpPr>
          <p:cNvPr id="21" name="文本框 20"/>
          <p:cNvSpPr txBox="1"/>
          <p:nvPr>
            <p:custDataLst>
              <p:tags r:id="rId8"/>
            </p:custDataLst>
          </p:nvPr>
        </p:nvSpPr>
        <p:spPr>
          <a:xfrm>
            <a:off x="7676515" y="4711700"/>
            <a:ext cx="3943350" cy="170624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600" spc="150">
                <a:solidFill>
                  <a:schemeClr val="tx1">
                    <a:lumMod val="75000"/>
                    <a:lumOff val="25000"/>
                  </a:schemeClr>
                </a:solidFill>
                <a:effectLst/>
                <a:uFillTx/>
                <a:latin typeface="Microsoft YaHei Regular" panose="020B0503020204020204" charset="-122"/>
                <a:ea typeface="Microsoft YaHei Regular" panose="020B0503020204020204" charset="-122"/>
              </a:rPr>
              <a:t>新生女婴的尿道短，仅长1cm（性成熟期3～5cm），外口暴露且接近肛门，易受细菌侵染，故上行性感染比男婴多。男婴尿道较长，但常有包茎，积垢时也易引起细菌上行性感染。</a:t>
            </a:r>
            <a:endParaRPr lang="zh-CN" altLang="en-US" sz="1600" spc="150">
              <a:solidFill>
                <a:schemeClr val="tx1">
                  <a:lumMod val="75000"/>
                  <a:lumOff val="25000"/>
                </a:schemeClr>
              </a:solidFill>
              <a:effectLst/>
              <a:uFillTx/>
              <a:latin typeface="Microsoft YaHei Regular" panose="020B0503020204020204" charset="-122"/>
              <a:ea typeface="Microsoft YaHei Regular" panose="020B0503020204020204" charset="-122"/>
            </a:endParaRPr>
          </a:p>
        </p:txBody>
      </p:sp>
      <p:cxnSp>
        <p:nvCxnSpPr>
          <p:cNvPr id="35" name="直接箭头连接符 34"/>
          <p:cNvCxnSpPr/>
          <p:nvPr>
            <p:custDataLst>
              <p:tags r:id="rId9"/>
            </p:custDataLst>
          </p:nvPr>
        </p:nvCxnSpPr>
        <p:spPr>
          <a:xfrm flipH="1">
            <a:off x="2479040" y="1963103"/>
            <a:ext cx="2160270" cy="0"/>
          </a:xfrm>
          <a:prstGeom prst="straightConnector1">
            <a:avLst/>
          </a:prstGeom>
          <a:ln>
            <a:solidFill>
              <a:srgbClr val="FE909F"/>
            </a:solidFill>
            <a:tailEnd type="arrow" w="med" len="med"/>
          </a:ln>
        </p:spPr>
        <p:style>
          <a:lnRef idx="3">
            <a:srgbClr val="D18CE5"/>
          </a:lnRef>
          <a:fillRef idx="0">
            <a:srgbClr val="D18CE5"/>
          </a:fillRef>
          <a:effectRef idx="2">
            <a:srgbClr val="D18CE5"/>
          </a:effectRef>
          <a:fontRef idx="minor">
            <a:srgbClr val="000000"/>
          </a:fontRef>
        </p:style>
      </p:cxnSp>
      <p:cxnSp>
        <p:nvCxnSpPr>
          <p:cNvPr id="37" name="直接箭头连接符 36"/>
          <p:cNvCxnSpPr/>
          <p:nvPr>
            <p:custDataLst>
              <p:tags r:id="rId10"/>
            </p:custDataLst>
          </p:nvPr>
        </p:nvCxnSpPr>
        <p:spPr>
          <a:xfrm flipH="1">
            <a:off x="2305050" y="4613910"/>
            <a:ext cx="2160270" cy="0"/>
          </a:xfrm>
          <a:prstGeom prst="straightConnector1">
            <a:avLst/>
          </a:prstGeom>
          <a:ln>
            <a:solidFill>
              <a:srgbClr val="51DBFF"/>
            </a:solidFill>
            <a:tailEnd type="arrow" w="med" len="med"/>
          </a:ln>
        </p:spPr>
        <p:style>
          <a:lnRef idx="3">
            <a:srgbClr val="51DBFF"/>
          </a:lnRef>
          <a:fillRef idx="0">
            <a:srgbClr val="51DBFF"/>
          </a:fillRef>
          <a:effectRef idx="2">
            <a:srgbClr val="51DBFF"/>
          </a:effectRef>
          <a:fontRef idx="minor">
            <a:srgbClr val="000000"/>
          </a:fontRef>
        </p:style>
      </p:cxnSp>
      <p:cxnSp>
        <p:nvCxnSpPr>
          <p:cNvPr id="39" name="直接箭头连接符 38"/>
          <p:cNvCxnSpPr/>
          <p:nvPr>
            <p:custDataLst>
              <p:tags r:id="rId11"/>
            </p:custDataLst>
          </p:nvPr>
        </p:nvCxnSpPr>
        <p:spPr>
          <a:xfrm>
            <a:off x="7705725" y="4680585"/>
            <a:ext cx="2160270" cy="0"/>
          </a:xfrm>
          <a:prstGeom prst="straightConnector1">
            <a:avLst/>
          </a:prstGeom>
          <a:ln>
            <a:solidFill>
              <a:srgbClr val="FFC606"/>
            </a:solidFill>
            <a:tailEnd type="arrow" w="med" len="med"/>
          </a:ln>
        </p:spPr>
        <p:style>
          <a:lnRef idx="3">
            <a:srgbClr val="FF5F81"/>
          </a:lnRef>
          <a:fillRef idx="0">
            <a:srgbClr val="FF5F81"/>
          </a:fillRef>
          <a:effectRef idx="2">
            <a:srgbClr val="FF5F81"/>
          </a:effectRef>
          <a:fontRef idx="minor">
            <a:srgbClr val="000000"/>
          </a:fontRef>
        </p:style>
      </p:cxnSp>
      <p:cxnSp>
        <p:nvCxnSpPr>
          <p:cNvPr id="40" name="直接箭头连接符 39"/>
          <p:cNvCxnSpPr/>
          <p:nvPr>
            <p:custDataLst>
              <p:tags r:id="rId12"/>
            </p:custDataLst>
          </p:nvPr>
        </p:nvCxnSpPr>
        <p:spPr>
          <a:xfrm>
            <a:off x="7597140" y="2191068"/>
            <a:ext cx="2160270" cy="0"/>
          </a:xfrm>
          <a:prstGeom prst="straightConnector1">
            <a:avLst/>
          </a:prstGeom>
          <a:ln>
            <a:solidFill>
              <a:srgbClr val="D18CE5"/>
            </a:solidFill>
            <a:tailEnd type="arrow" w="med" len="med"/>
          </a:ln>
        </p:spPr>
        <p:style>
          <a:lnRef idx="3">
            <a:srgbClr val="FFC606"/>
          </a:lnRef>
          <a:fillRef idx="0">
            <a:srgbClr val="FFC606"/>
          </a:fillRef>
          <a:effectRef idx="2">
            <a:srgbClr val="FFC606"/>
          </a:effectRef>
          <a:fontRef idx="minor">
            <a:srgbClr val="000000"/>
          </a:fontRef>
        </p:style>
      </p:cxnSp>
      <p:grpSp>
        <p:nvGrpSpPr>
          <p:cNvPr id="5" name="组合 4"/>
          <p:cNvGrpSpPr/>
          <p:nvPr/>
        </p:nvGrpSpPr>
        <p:grpSpPr>
          <a:xfrm>
            <a:off x="4465320" y="1898650"/>
            <a:ext cx="3239770" cy="3255010"/>
            <a:chOff x="7048" y="2966"/>
            <a:chExt cx="5102" cy="5126"/>
          </a:xfrm>
        </p:grpSpPr>
        <p:sp>
          <p:nvSpPr>
            <p:cNvPr id="3" name="椭圆 2"/>
            <p:cNvSpPr/>
            <p:nvPr>
              <p:custDataLst>
                <p:tags r:id="rId13"/>
              </p:custDataLst>
            </p:nvPr>
          </p:nvSpPr>
          <p:spPr>
            <a:xfrm flipH="1">
              <a:off x="7332" y="3274"/>
              <a:ext cx="4535" cy="4535"/>
            </a:xfrm>
            <a:prstGeom prst="ellipse">
              <a:avLst/>
            </a:prstGeom>
            <a:solidFill>
              <a:srgbClr val="FEFF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6" name="椭圆 5"/>
            <p:cNvSpPr/>
            <p:nvPr>
              <p:custDataLst>
                <p:tags r:id="rId14"/>
              </p:custDataLst>
            </p:nvPr>
          </p:nvSpPr>
          <p:spPr>
            <a:xfrm>
              <a:off x="7692" y="6877"/>
              <a:ext cx="1020" cy="1020"/>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9" name="椭圆 8"/>
            <p:cNvSpPr/>
            <p:nvPr>
              <p:custDataLst>
                <p:tags r:id="rId15"/>
              </p:custDataLst>
            </p:nvPr>
          </p:nvSpPr>
          <p:spPr>
            <a:xfrm>
              <a:off x="10479" y="6877"/>
              <a:ext cx="1020" cy="1020"/>
            </a:xfrm>
            <a:prstGeom prst="ellipse">
              <a:avLst/>
            </a:prstGeom>
            <a:solidFill>
              <a:srgbClr val="FFC606"/>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0" name="椭圆 9"/>
            <p:cNvSpPr/>
            <p:nvPr>
              <p:custDataLst>
                <p:tags r:id="rId16"/>
              </p:custDataLst>
            </p:nvPr>
          </p:nvSpPr>
          <p:spPr>
            <a:xfrm>
              <a:off x="7879" y="2966"/>
              <a:ext cx="1020" cy="1020"/>
            </a:xfrm>
            <a:prstGeom prst="ellipse">
              <a:avLst/>
            </a:prstGeom>
            <a:solidFill>
              <a:srgbClr val="FE909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11" name="椭圆 10"/>
            <p:cNvSpPr/>
            <p:nvPr>
              <p:custDataLst>
                <p:tags r:id="rId17"/>
              </p:custDataLst>
            </p:nvPr>
          </p:nvSpPr>
          <p:spPr>
            <a:xfrm>
              <a:off x="10479" y="2966"/>
              <a:ext cx="1020" cy="1020"/>
            </a:xfrm>
            <a:prstGeom prst="ellipse">
              <a:avLst/>
            </a:prstGeom>
            <a:solidFill>
              <a:srgbClr val="D18CE5"/>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pic>
          <p:nvPicPr>
            <p:cNvPr id="27" name="图片 26" descr="333438343933313b333437363734333bcfc2d4d8"/>
            <p:cNvPicPr>
              <a:picLocks noChangeAspect="1"/>
            </p:cNvPicPr>
            <p:nvPr>
              <p:custDataLst>
                <p:tags r:id="rId18"/>
              </p:custDataLst>
            </p:nvPr>
          </p:nvPicPr>
          <p:blipFill>
            <a:blip r:embed="rId19"/>
            <a:stretch>
              <a:fillRect/>
            </a:stretch>
          </p:blipFill>
          <p:spPr>
            <a:xfrm flipH="1">
              <a:off x="7975" y="7160"/>
              <a:ext cx="454" cy="454"/>
            </a:xfrm>
            <a:prstGeom prst="rect">
              <a:avLst/>
            </a:prstGeom>
          </p:spPr>
        </p:pic>
        <p:pic>
          <p:nvPicPr>
            <p:cNvPr id="28" name="图片 27" descr="333438343933313b333437363734343bc1c1b5e3"/>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8248" y="4048"/>
              <a:ext cx="2703" cy="2703"/>
            </a:xfrm>
            <a:prstGeom prst="rect">
              <a:avLst/>
            </a:prstGeom>
          </p:spPr>
        </p:pic>
        <p:pic>
          <p:nvPicPr>
            <p:cNvPr id="31" name="图片 30" descr="333438343933313b333437363735343bcec4b5b5"/>
            <p:cNvPicPr>
              <a:picLocks noChangeAspect="1"/>
            </p:cNvPicPr>
            <p:nvPr>
              <p:custDataLst>
                <p:tags r:id="rId23"/>
              </p:custDataLst>
            </p:nvPr>
          </p:nvPicPr>
          <p:blipFill>
            <a:blip r:embed="rId24"/>
            <a:stretch>
              <a:fillRect/>
            </a:stretch>
          </p:blipFill>
          <p:spPr>
            <a:xfrm flipH="1">
              <a:off x="8162" y="3249"/>
              <a:ext cx="454" cy="454"/>
            </a:xfrm>
            <a:prstGeom prst="rect">
              <a:avLst/>
            </a:prstGeom>
          </p:spPr>
        </p:pic>
        <p:pic>
          <p:nvPicPr>
            <p:cNvPr id="32" name="图片 31" descr="333438343933313b333437363735363bc8d5c0fa"/>
            <p:cNvPicPr>
              <a:picLocks noChangeAspect="1"/>
            </p:cNvPicPr>
            <p:nvPr>
              <p:custDataLst>
                <p:tags r:id="rId25"/>
              </p:custDataLst>
            </p:nvPr>
          </p:nvPicPr>
          <p:blipFill>
            <a:blip r:embed="rId26"/>
            <a:stretch>
              <a:fillRect/>
            </a:stretch>
          </p:blipFill>
          <p:spPr>
            <a:xfrm flipH="1">
              <a:off x="10762" y="7160"/>
              <a:ext cx="454" cy="454"/>
            </a:xfrm>
            <a:prstGeom prst="rect">
              <a:avLst/>
            </a:prstGeom>
          </p:spPr>
        </p:pic>
        <p:sp>
          <p:nvSpPr>
            <p:cNvPr id="41" name="弧形 40"/>
            <p:cNvSpPr/>
            <p:nvPr>
              <p:custDataLst>
                <p:tags r:id="rId27"/>
              </p:custDataLst>
            </p:nvPr>
          </p:nvSpPr>
          <p:spPr>
            <a:xfrm>
              <a:off x="7048" y="2990"/>
              <a:ext cx="5102" cy="5102"/>
            </a:xfrm>
            <a:prstGeom prst="arc">
              <a:avLst>
                <a:gd name="adj1" fmla="val 18963927"/>
                <a:gd name="adj2" fmla="val 2456163"/>
              </a:avLst>
            </a:prstGeom>
            <a:ln>
              <a:solidFill>
                <a:srgbClr val="D18CE5"/>
              </a:solidFill>
            </a:ln>
          </p:spPr>
          <p:style>
            <a:lnRef idx="1">
              <a:srgbClr val="FFC606"/>
            </a:lnRef>
            <a:fillRef idx="0">
              <a:srgbClr val="FFC606"/>
            </a:fillRef>
            <a:effectRef idx="0">
              <a:srgbClr val="FFC606"/>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2" name="弧形 41"/>
            <p:cNvSpPr/>
            <p:nvPr>
              <p:custDataLst>
                <p:tags r:id="rId28"/>
              </p:custDataLst>
            </p:nvPr>
          </p:nvSpPr>
          <p:spPr>
            <a:xfrm>
              <a:off x="7048" y="2990"/>
              <a:ext cx="5102" cy="5102"/>
            </a:xfrm>
            <a:prstGeom prst="arc">
              <a:avLst>
                <a:gd name="adj1" fmla="val 4124403"/>
                <a:gd name="adj2" fmla="val 6790626"/>
              </a:avLst>
            </a:prstGeom>
            <a:ln>
              <a:solidFill>
                <a:srgbClr val="FFC606"/>
              </a:solidFill>
            </a:ln>
          </p:spPr>
          <p:style>
            <a:lnRef idx="1">
              <a:srgbClr val="FF5F81"/>
            </a:lnRef>
            <a:fillRef idx="0">
              <a:srgbClr val="FF5F81"/>
            </a:fillRef>
            <a:effectRef idx="0">
              <a:srgbClr val="FF5F81"/>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3" name="弧形 42"/>
            <p:cNvSpPr/>
            <p:nvPr>
              <p:custDataLst>
                <p:tags r:id="rId29"/>
              </p:custDataLst>
            </p:nvPr>
          </p:nvSpPr>
          <p:spPr>
            <a:xfrm flipH="1">
              <a:off x="7048" y="2990"/>
              <a:ext cx="5102" cy="5102"/>
            </a:xfrm>
            <a:prstGeom prst="arc">
              <a:avLst>
                <a:gd name="adj1" fmla="val 18963927"/>
                <a:gd name="adj2" fmla="val 2412404"/>
              </a:avLst>
            </a:prstGeom>
            <a:ln>
              <a:solidFill>
                <a:srgbClr val="51DBFF"/>
              </a:solidFill>
            </a:ln>
          </p:spPr>
          <p:style>
            <a:lnRef idx="1">
              <a:srgbClr val="FE909F"/>
            </a:lnRef>
            <a:fillRef idx="0">
              <a:srgbClr val="FE909F"/>
            </a:fillRef>
            <a:effectRef idx="0">
              <a:srgbClr val="FE909F"/>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sp>
          <p:nvSpPr>
            <p:cNvPr id="45" name="弧形 44"/>
            <p:cNvSpPr/>
            <p:nvPr>
              <p:custDataLst>
                <p:tags r:id="rId30"/>
              </p:custDataLst>
            </p:nvPr>
          </p:nvSpPr>
          <p:spPr>
            <a:xfrm flipH="1">
              <a:off x="7048" y="2990"/>
              <a:ext cx="5102" cy="5102"/>
            </a:xfrm>
            <a:prstGeom prst="arc">
              <a:avLst>
                <a:gd name="adj1" fmla="val 15062435"/>
                <a:gd name="adj2" fmla="val 17175853"/>
              </a:avLst>
            </a:prstGeom>
            <a:ln>
              <a:solidFill>
                <a:srgbClr val="FE909F"/>
              </a:solidFill>
            </a:ln>
          </p:spPr>
          <p:style>
            <a:lnRef idx="1">
              <a:srgbClr val="D18CE5"/>
            </a:lnRef>
            <a:fillRef idx="0">
              <a:srgbClr val="D18CE5"/>
            </a:fillRef>
            <a:effectRef idx="0">
              <a:srgbClr val="D18CE5"/>
            </a:effectRef>
            <a:fontRef idx="minor">
              <a:srgbClr val="000000"/>
            </a:fontRef>
          </p:style>
          <p:txBody>
            <a:bodyPr rtlCol="0" anchor="ctr"/>
            <a:p>
              <a:pPr algn="ctr"/>
              <a:endParaRPr lang="zh-CN" altLang="en-US">
                <a:solidFill>
                  <a:srgbClr val="000000"/>
                </a:solidFill>
                <a:latin typeface="Arial" panose="020B0604020202020204" pitchFamily="34" charset="0"/>
                <a:ea typeface="微软雅黑" panose="020B0503020204020204" charset="-122"/>
              </a:endParaRPr>
            </a:p>
          </p:txBody>
        </p:sp>
        <p:pic>
          <p:nvPicPr>
            <p:cNvPr id="14" name="图片 13" descr="333438343933313b333437363735303bb6d4bbb0"/>
            <p:cNvPicPr>
              <a:picLocks noChangeAspect="1"/>
            </p:cNvPicPr>
            <p:nvPr>
              <p:custDataLst>
                <p:tags r:id="rId31"/>
              </p:custDataLst>
            </p:nvPr>
          </p:nvPicPr>
          <p:blipFill>
            <a:blip r:embed="rId32"/>
            <a:stretch>
              <a:fillRect/>
            </a:stretch>
          </p:blipFill>
          <p:spPr>
            <a:xfrm flipH="1">
              <a:off x="10762" y="3249"/>
              <a:ext cx="454" cy="454"/>
            </a:xfrm>
            <a:prstGeom prst="rect">
              <a:avLst/>
            </a:prstGeom>
          </p:spPr>
        </p:pic>
      </p:grpSp>
      <p:grpSp>
        <p:nvGrpSpPr>
          <p:cNvPr id="7" name="组合 6"/>
          <p:cNvGrpSpPr/>
          <p:nvPr/>
        </p:nvGrpSpPr>
        <p:grpSpPr>
          <a:xfrm>
            <a:off x="296545" y="307340"/>
            <a:ext cx="11490325" cy="539750"/>
            <a:chOff x="467" y="409"/>
            <a:chExt cx="18095" cy="850"/>
          </a:xfrm>
        </p:grpSpPr>
        <p:sp>
          <p:nvSpPr>
            <p:cNvPr id="8" name="文本框 7"/>
            <p:cNvSpPr txBox="1"/>
            <p:nvPr/>
          </p:nvSpPr>
          <p:spPr>
            <a:xfrm>
              <a:off x="2122" y="409"/>
              <a:ext cx="16441" cy="850"/>
            </a:xfrm>
            <a:prstGeom prst="rect">
              <a:avLst/>
            </a:prstGeom>
            <a:noFill/>
          </p:spPr>
          <p:txBody>
            <a:bodyPr wrap="square" rtlCol="0" anchor="ctr" anchorCtr="0">
              <a:noAutofit/>
            </a:bodyPr>
            <a:p>
              <a:pPr>
                <a:lnSpc>
                  <a:spcPct val="100000"/>
                </a:lnSpc>
              </a:pPr>
              <a:r>
                <a:rPr lang="zh-CN" altLang="en-US" sz="2400">
                  <a:solidFill>
                    <a:srgbClr val="FF7F7F"/>
                  </a:solidFill>
                  <a:latin typeface="微软雅黑" panose="020B0503020204020204" charset="-122"/>
                  <a:ea typeface="微软雅黑" panose="020B0503020204020204" charset="-122"/>
                  <a:sym typeface="+mn-ea"/>
                </a:rPr>
                <a:t>一、解剖特点</a:t>
              </a:r>
              <a:endParaRPr lang="zh-CN" altLang="en-US" sz="2400">
                <a:solidFill>
                  <a:srgbClr val="FF7F7F"/>
                </a:solidFill>
                <a:latin typeface="微软雅黑" panose="020B0503020204020204" charset="-122"/>
                <a:ea typeface="微软雅黑" panose="020B0503020204020204" charset="-122"/>
                <a:sym typeface="+mn-ea"/>
              </a:endParaRPr>
            </a:p>
          </p:txBody>
        </p:sp>
        <p:grpSp>
          <p:nvGrpSpPr>
            <p:cNvPr id="15" name="组合 14"/>
            <p:cNvGrpSpPr/>
            <p:nvPr/>
          </p:nvGrpSpPr>
          <p:grpSpPr>
            <a:xfrm>
              <a:off x="467" y="494"/>
              <a:ext cx="1416" cy="680"/>
              <a:chOff x="467" y="579"/>
              <a:chExt cx="1416" cy="680"/>
            </a:xfrm>
          </p:grpSpPr>
          <p:sp>
            <p:nvSpPr>
              <p:cNvPr id="22" name="对角圆角矩形 21"/>
              <p:cNvSpPr/>
              <p:nvPr/>
            </p:nvSpPr>
            <p:spPr>
              <a:xfrm>
                <a:off x="467" y="579"/>
                <a:ext cx="1417" cy="680"/>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p>
                <a:pPr algn="ctr"/>
                <a:endParaRPr lang="zh-CN" altLang="en-US" sz="2025" b="0">
                  <a:latin typeface="微软雅黑" panose="020B0503020204020204" charset="-122"/>
                  <a:ea typeface="微软雅黑" panose="020B0503020204020204" charset="-122"/>
                </a:endParaRPr>
              </a:p>
            </p:txBody>
          </p:sp>
          <p:pic>
            <p:nvPicPr>
              <p:cNvPr id="23" name="图片 22"/>
              <p:cNvPicPr/>
              <p:nvPr/>
            </p:nvPicPr>
            <p:blipFill>
              <a:blip r:embed="rId33" cstate="print">
                <a:biLevel thresh="25000"/>
                <a:extLst>
                  <a:ext uri="{28A0092B-C50C-407E-A947-70E740481C1C}">
                    <a14:useLocalDpi xmlns:a14="http://schemas.microsoft.com/office/drawing/2010/main" val="0"/>
                  </a:ext>
                </a:extLst>
              </a:blip>
              <a:stretch>
                <a:fillRect/>
              </a:stretch>
            </p:blipFill>
            <p:spPr>
              <a:xfrm>
                <a:off x="892" y="692"/>
                <a:ext cx="567" cy="454"/>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SUBTYPE" val="w"/>
  <p:tag name="KSO_WM_TEMPLATE_CATEGORY" val="chip"/>
  <p:tag name="KSO_WM_TEMPLATE_INDEX" val="20224336"/>
  <p:tag name="KSO_WM_UNIT_TYPE" val="i"/>
  <p:tag name="KSO_WM_UNIT_INDEX" val="1"/>
  <p:tag name="KSO_WM_UNIT_ID" val="chip20224336_3*i*1"/>
  <p:tag name="KSO_WM_BEAUTIFY_FLAG" val="#wm#"/>
  <p:tag name="KSO_WM_TAG_VERSION" val="1.0"/>
  <p:tag name="KSO_WM_CHIP_GROUPID" val="62de4dd4c23dfd8dd4a1be7b"/>
  <p:tag name="KSO_WM_CHIP_XID" val="62de4e76c23dfd8dd4a1d44e"/>
  <p:tag name="KSO_WM_UNIT_DEC_AREA_ID" val="2a77d4e3180648de83dbae2847fea6a1"/>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7d4bb807654440cf9bf6c6ef752f5663"/>
</p:tagLst>
</file>

<file path=ppt/tags/tag10.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67_3*q_h_f*1_3_1"/>
  <p:tag name="KSO_WM_TEMPLATE_CATEGORY" val="diagram"/>
  <p:tag name="KSO_WM_TEMPLATE_INDEX" val="20227967"/>
  <p:tag name="KSO_WM_UNIT_LAYERLEVEL" val="1_1_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67_6*l_h_i*1_3_3"/>
  <p:tag name="KSO_WM_TEMPLATE_CATEGORY" val="diagram"/>
  <p:tag name="KSO_WM_TEMPLATE_INDEX" val="20228067"/>
  <p:tag name="KSO_WM_UNIT_LAYERLEVEL" val="1_1_1"/>
  <p:tag name="KSO_WM_TAG_VERSION" val="1.0"/>
  <p:tag name="KSO_WM_BEAUTIFY_FLAG" val="#wm#"/>
</p:tagLst>
</file>

<file path=ppt/tags/tag10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7_6*l_h_a*1_3_1"/>
  <p:tag name="KSO_WM_TEMPLATE_CATEGORY" val="diagram"/>
  <p:tag name="KSO_WM_TEMPLATE_INDEX" val="20228067"/>
  <p:tag name="KSO_WM_UNIT_LAYERLEVEL" val="1_1_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67_6*l_h_i*1_4_1"/>
  <p:tag name="KSO_WM_TEMPLATE_CATEGORY" val="diagram"/>
  <p:tag name="KSO_WM_TEMPLATE_INDEX" val="20228067"/>
  <p:tag name="KSO_WM_UNIT_LAYERLEVEL" val="1_1_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67_6*l_h_i*1_4_4"/>
  <p:tag name="KSO_WM_TEMPLATE_CATEGORY" val="diagram"/>
  <p:tag name="KSO_WM_TEMPLATE_INDEX" val="20228067"/>
  <p:tag name="KSO_WM_UNIT_LAYERLEVEL" val="1_1_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8067_6*l_h_i*1_4_5"/>
  <p:tag name="KSO_WM_TEMPLATE_CATEGORY" val="diagram"/>
  <p:tag name="KSO_WM_TEMPLATE_INDEX" val="20228067"/>
  <p:tag name="KSO_WM_UNIT_LAYERLEVEL" val="1_1_1"/>
  <p:tag name="KSO_WM_TAG_VERSION" val="1.0"/>
  <p:tag name="KSO_WM_BEAUTIFY_FLAG" val="#wm#"/>
</p:tagLst>
</file>

<file path=ppt/tags/tag10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67_6*l_h_x*1_4_1"/>
  <p:tag name="KSO_WM_TEMPLATE_CATEGORY" val="diagram"/>
  <p:tag name="KSO_WM_TEMPLATE_INDEX" val="20228067"/>
  <p:tag name="KSO_WM_UNIT_LAYERLEVEL" val="1_1_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8067_6*l_h_i*1_4_2"/>
  <p:tag name="KSO_WM_TEMPLATE_CATEGORY" val="diagram"/>
  <p:tag name="KSO_WM_TEMPLATE_INDEX" val="20228067"/>
  <p:tag name="KSO_WM_UNIT_LAYERLEVEL" val="1_1_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67_6*l_h_i*1_4_3"/>
  <p:tag name="KSO_WM_TEMPLATE_CATEGORY" val="diagram"/>
  <p:tag name="KSO_WM_TEMPLATE_INDEX" val="20228067"/>
  <p:tag name="KSO_WM_UNIT_LAYERLEVEL" val="1_1_1"/>
  <p:tag name="KSO_WM_TAG_VERSION" val="1.0"/>
  <p:tag name="KSO_WM_BEAUTIFY_FLAG" val="#wm#"/>
</p:tagLst>
</file>

<file path=ppt/tags/tag10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7_6*l_h_a*1_4_1"/>
  <p:tag name="KSO_WM_TEMPLATE_CATEGORY" val="diagram"/>
  <p:tag name="KSO_WM_TEMPLATE_INDEX" val="20228067"/>
  <p:tag name="KSO_WM_UNIT_LAYERLEVEL" val="1_1_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67_6*l_h_i*1_5_1"/>
  <p:tag name="KSO_WM_TEMPLATE_CATEGORY" val="diagram"/>
  <p:tag name="KSO_WM_TEMPLATE_INDEX" val="20228067"/>
  <p:tag name="KSO_WM_UNIT_LAYERLEVEL" val="1_1_1"/>
  <p:tag name="KSO_WM_TAG_VERSION" val="1.0"/>
  <p:tag name="KSO_WM_BEAUTIFY_FLAG" val="#wm#"/>
</p:tagLst>
</file>

<file path=ppt/tags/tag11.xml><?xml version="1.0" encoding="utf-8"?>
<p:tagLst xmlns:p="http://schemas.openxmlformats.org/presentationml/2006/main">
  <p:tag name="KSO_WM_UNIT_TEXT_FILL_FORE_SCHEMECOLOR_INDEX_BRIGHTNESS" val="-0.25"/>
  <p:tag name="KSO_WM_UNIT_TEXT_FILL_FORE_SCHEMECOLOR_INDEX" val="9"/>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67_3*q_h_a*1_4_1"/>
  <p:tag name="KSO_WM_TEMPLATE_CATEGORY" val="diagram"/>
  <p:tag name="KSO_WM_TEMPLATE_INDEX" val="20227967"/>
  <p:tag name="KSO_WM_UNIT_LAYERLEVEL" val="1_1_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067_6*l_h_i*1_5_3"/>
  <p:tag name="KSO_WM_TEMPLATE_CATEGORY" val="diagram"/>
  <p:tag name="KSO_WM_TEMPLATE_INDEX" val="20228067"/>
  <p:tag name="KSO_WM_UNIT_LAYERLEVEL" val="1_1_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8067_6*l_h_i*1_5_4"/>
  <p:tag name="KSO_WM_TEMPLATE_CATEGORY" val="diagram"/>
  <p:tag name="KSO_WM_TEMPLATE_INDEX" val="20228067"/>
  <p:tag name="KSO_WM_UNIT_LAYERLEVEL" val="1_1_1"/>
  <p:tag name="KSO_WM_TAG_VERSION" val="1.0"/>
  <p:tag name="KSO_WM_BEAUTIFY_FLAG" val="#wm#"/>
</p:tagLst>
</file>

<file path=ppt/tags/tag112.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067_6*l_h_x*1_5_1"/>
  <p:tag name="KSO_WM_TEMPLATE_CATEGORY" val="diagram"/>
  <p:tag name="KSO_WM_TEMPLATE_INDEX" val="20228067"/>
  <p:tag name="KSO_WM_UNIT_LAYERLEVEL" val="1_1_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228067_6*l_h_i*1_5_2"/>
  <p:tag name="KSO_WM_TEMPLATE_CATEGORY" val="diagram"/>
  <p:tag name="KSO_WM_TEMPLATE_INDEX" val="20228067"/>
  <p:tag name="KSO_WM_UNIT_LAYERLEVEL" val="1_1_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228067_6*l_h_i*1_5_5"/>
  <p:tag name="KSO_WM_TEMPLATE_CATEGORY" val="diagram"/>
  <p:tag name="KSO_WM_TEMPLATE_INDEX" val="20228067"/>
  <p:tag name="KSO_WM_UNIT_LAYERLEVEL" val="1_1_1"/>
  <p:tag name="KSO_WM_TAG_VERSION" val="1.0"/>
  <p:tag name="KSO_WM_BEAUTIFY_FLAG" val="#wm#"/>
</p:tagLst>
</file>

<file path=ppt/tags/tag11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67_6*l_h_a*1_5_1"/>
  <p:tag name="KSO_WM_TEMPLATE_CATEGORY" val="diagram"/>
  <p:tag name="KSO_WM_TEMPLATE_INDEX" val="20228067"/>
  <p:tag name="KSO_WM_UNIT_LAYERLEVEL" val="1_1_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28067_6*l_h_i*1_6_1"/>
  <p:tag name="KSO_WM_TEMPLATE_CATEGORY" val="diagram"/>
  <p:tag name="KSO_WM_TEMPLATE_INDEX" val="20228067"/>
  <p:tag name="KSO_WM_UNIT_LAYERLEVEL" val="1_1_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28067_6*l_h_i*1_6_3"/>
  <p:tag name="KSO_WM_TEMPLATE_CATEGORY" val="diagram"/>
  <p:tag name="KSO_WM_TEMPLATE_INDEX" val="20228067"/>
  <p:tag name="KSO_WM_UNIT_LAYERLEVEL" val="1_1_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20228067_6*l_h_i*1_6_4"/>
  <p:tag name="KSO_WM_TEMPLATE_CATEGORY" val="diagram"/>
  <p:tag name="KSO_WM_TEMPLATE_INDEX" val="20228067"/>
  <p:tag name="KSO_WM_UNIT_LAYERLEVEL" val="1_1_1"/>
  <p:tag name="KSO_WM_TAG_VERSION" val="1.0"/>
  <p:tag name="KSO_WM_BEAUTIFY_FLAG" val="#wm#"/>
</p:tagLst>
</file>

<file path=ppt/tags/tag11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228067_6*l_h_x*1_6_1"/>
  <p:tag name="KSO_WM_TEMPLATE_CATEGORY" val="diagram"/>
  <p:tag name="KSO_WM_TEMPLATE_INDEX" val="20228067"/>
  <p:tag name="KSO_WM_UNIT_LAYERLEVEL" val="1_1_1"/>
  <p:tag name="KSO_WM_TAG_VERSION" val="1.0"/>
  <p:tag name="KSO_WM_BEAUTIFY_FLAG" val="#wm#"/>
</p:tagLst>
</file>

<file path=ppt/tags/tag12.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67_3*q_h_f*1_4_1"/>
  <p:tag name="KSO_WM_TEMPLATE_CATEGORY" val="diagram"/>
  <p:tag name="KSO_WM_TEMPLATE_INDEX" val="20227967"/>
  <p:tag name="KSO_WM_UNIT_LAYERLEVEL" val="1_1_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2"/>
  <p:tag name="KSO_WM_UNIT_ID" val="diagram20228067_6*l_h_i*1_6_2"/>
  <p:tag name="KSO_WM_TEMPLATE_CATEGORY" val="diagram"/>
  <p:tag name="KSO_WM_TEMPLATE_INDEX" val="20228067"/>
  <p:tag name="KSO_WM_UNIT_LAYERLEVEL" val="1_1_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5"/>
  <p:tag name="KSO_WM_UNIT_ID" val="diagram20228067_6*l_h_i*1_6_5"/>
  <p:tag name="KSO_WM_TEMPLATE_CATEGORY" val="diagram"/>
  <p:tag name="KSO_WM_TEMPLATE_INDEX" val="20228067"/>
  <p:tag name="KSO_WM_UNIT_LAYERLEVEL" val="1_1_1"/>
  <p:tag name="KSO_WM_TAG_VERSION" val="1.0"/>
  <p:tag name="KSO_WM_BEAUTIFY_FLAG" val="#wm#"/>
</p:tagLst>
</file>

<file path=ppt/tags/tag12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28067_6*l_h_a*1_6_1"/>
  <p:tag name="KSO_WM_TEMPLATE_CATEGORY" val="diagram"/>
  <p:tag name="KSO_WM_TEMPLATE_INDEX" val="20228067"/>
  <p:tag name="KSO_WM_UNIT_LAYERLEVEL" val="1_1_1"/>
  <p:tag name="KSO_WM_TAG_VERSION" val="1.0"/>
  <p:tag name="KSO_WM_BEAUTIFY_FLAG" val="#wm#"/>
</p:tagLst>
</file>

<file path=ppt/tags/tag123.xml><?xml version="1.0" encoding="utf-8"?>
<p:tagLst xmlns:p="http://schemas.openxmlformats.org/presentationml/2006/main">
  <p:tag name="KSO_WM_UNIT_FILL_FORE_SCHEMECOLOR_INDEX_BRIGHTNESS" val="0"/>
  <p:tag name="KSO_WM_UNIT_FILL_FORE_SCHEMECOLOR_INDEX" val="1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67_4*q_i*1_1"/>
  <p:tag name="KSO_WM_TEMPLATE_CATEGORY" val="diagram"/>
  <p:tag name="KSO_WM_TEMPLATE_INDEX" val="20227967"/>
  <p:tag name="KSO_WM_UNIT_LAYERLEVEL" val="1_1"/>
  <p:tag name="KSO_WM_TAG_VERSION" val="1.0"/>
  <p:tag name="KSO_WM_BEAUTIFY_FLAG" val="#wm#"/>
</p:tagLst>
</file>

<file path=ppt/tags/tag124.xml><?xml version="1.0" encoding="utf-8"?>
<p:tagLst xmlns:p="http://schemas.openxmlformats.org/presentationml/2006/main">
  <p:tag name="KSO_WM_UNIT_FILL_FORE_SCHEMECOLOR_INDEX_BRIGHTNESS" val="0"/>
  <p:tag name="KSO_WM_UNIT_FILL_FORE_SCHEMECOLOR_INDEX" val="5"/>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4*q_h_i*1_1_2"/>
  <p:tag name="KSO_WM_TEMPLATE_CATEGORY" val="diagram"/>
  <p:tag name="KSO_WM_TEMPLATE_INDEX" val="20227967"/>
  <p:tag name="KSO_WM_UNIT_LAYERLEVEL" val="1_1_1"/>
  <p:tag name="KSO_WM_TAG_VERSION" val="1.0"/>
  <p:tag name="KSO_WM_BEAUTIFY_FLAG" val="#wm#"/>
</p:tagLst>
</file>

<file path=ppt/tags/tag125.xml><?xml version="1.0" encoding="utf-8"?>
<p:tagLst xmlns:p="http://schemas.openxmlformats.org/presentationml/2006/main">
  <p:tag name="KSO_WM_UNIT_FILL_FORE_SCHEMECOLOR_INDEX_BRIGHTNESS" val="0"/>
  <p:tag name="KSO_WM_UNIT_FILL_FORE_SCHEMECOLOR_INDEX" val="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7967_4*q_h_i*1_2_2"/>
  <p:tag name="KSO_WM_TEMPLATE_CATEGORY" val="diagram"/>
  <p:tag name="KSO_WM_TEMPLATE_INDEX" val="20227967"/>
  <p:tag name="KSO_WM_UNIT_LAYERLEVEL" val="1_1_1"/>
  <p:tag name="KSO_WM_TAG_VERSION" val="1.0"/>
  <p:tag name="KSO_WM_BEAUTIFY_FLAG" val="#wm#"/>
</p:tagLst>
</file>

<file path=ppt/tags/tag126.xml><?xml version="1.0" encoding="utf-8"?>
<p:tagLst xmlns:p="http://schemas.openxmlformats.org/presentationml/2006/main">
  <p:tag name="KSO_WM_UNIT_FILL_FORE_SCHEMECOLOR_INDEX_BRIGHTNESS" val="0"/>
  <p:tag name="KSO_WM_UNIT_FILL_FORE_SCHEMECOLOR_INDEX" val="9"/>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227967_4*q_h_i*1_5_2"/>
  <p:tag name="KSO_WM_TEMPLATE_CATEGORY" val="diagram"/>
  <p:tag name="KSO_WM_TEMPLATE_INDEX" val="20227967"/>
  <p:tag name="KSO_WM_UNIT_LAYERLEVEL" val="1_1_1"/>
  <p:tag name="KSO_WM_TAG_VERSION" val="1.0"/>
  <p:tag name="KSO_WM_BEAUTIFY_FLAG" val="#wm#"/>
</p:tagLst>
</file>

<file path=ppt/tags/tag127.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7967_4*q_h_i*1_3_2"/>
  <p:tag name="KSO_WM_TEMPLATE_CATEGORY" val="diagram"/>
  <p:tag name="KSO_WM_TEMPLATE_INDEX" val="20227967"/>
  <p:tag name="KSO_WM_UNIT_LAYERLEVEL" val="1_1_1"/>
  <p:tag name="KSO_WM_TAG_VERSION" val="1.0"/>
  <p:tag name="KSO_WM_BEAUTIFY_FLAG" val="#wm#"/>
</p:tagLst>
</file>

<file path=ppt/tags/tag128.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7967_4*q_h_i*1_4_2"/>
  <p:tag name="KSO_WM_TEMPLATE_CATEGORY" val="diagram"/>
  <p:tag name="KSO_WM_TEMPLATE_INDEX" val="20227967"/>
  <p:tag name="KSO_WM_UNIT_LAYERLEVEL" val="1_1_1"/>
  <p:tag name="KSO_WM_TAG_VERSION" val="1.0"/>
  <p:tag name="KSO_WM_BEAUTIFY_FLAG" val="#wm#"/>
</p:tagLst>
</file>

<file path=ppt/tags/tag129.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67_4*q_h_f*1_3_1"/>
  <p:tag name="KSO_WM_TEMPLATE_CATEGORY" val="diagram"/>
  <p:tag name="KSO_WM_TEMPLATE_INDEX" val="20227967"/>
  <p:tag name="KSO_WM_UNIT_LAYERLEVEL" val="1_1_1"/>
  <p:tag name="KSO_WM_TAG_VERSION" val="1.0"/>
  <p:tag name="KSO_WM_BEAUTIFY_FLAG" val="#wm#"/>
</p:tagLst>
</file>

<file path=ppt/tags/tag13.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7967_3*q_h_i*1_2_1"/>
  <p:tag name="KSO_WM_TEMPLATE_CATEGORY" val="diagram"/>
  <p:tag name="KSO_WM_TEMPLATE_INDEX" val="20227967"/>
  <p:tag name="KSO_WM_UNIT_LAYERLEVEL" val="1_1_1"/>
  <p:tag name="KSO_WM_TAG_VERSION" val="1.0"/>
  <p:tag name="KSO_WM_BEAUTIFY_FLAG" val="#wm#"/>
</p:tagLst>
</file>

<file path=ppt/tags/tag130.xml><?xml version="1.0" encoding="utf-8"?>
<p:tagLst xmlns:p="http://schemas.openxmlformats.org/presentationml/2006/main">
  <p:tag name="KSO_WM_UNIT_TEXT_FILL_FORE_SCHEMECOLOR_INDEX_BRIGHTNESS" val="-0.25"/>
  <p:tag name="KSO_WM_UNIT_TEXT_FILL_FORE_SCHEMECOLOR_INDEX" val="6"/>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67_4*q_h_a*1_2_1"/>
  <p:tag name="KSO_WM_TEMPLATE_CATEGORY" val="diagram"/>
  <p:tag name="KSO_WM_TEMPLATE_INDEX" val="20227967"/>
  <p:tag name="KSO_WM_UNIT_LAYERLEVEL" val="1_1_1"/>
  <p:tag name="KSO_WM_TAG_VERSION" val="1.0"/>
  <p:tag name="KSO_WM_BEAUTIFY_FLAG" val="#wm#"/>
</p:tagLst>
</file>

<file path=ppt/tags/tag131.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67_4*q_h_f*1_2_1"/>
  <p:tag name="KSO_WM_TEMPLATE_CATEGORY" val="diagram"/>
  <p:tag name="KSO_WM_TEMPLATE_INDEX" val="20227967"/>
  <p:tag name="KSO_WM_UNIT_LAYERLEVEL" val="1_1_1"/>
  <p:tag name="KSO_WM_TAG_VERSION" val="1.0"/>
  <p:tag name="KSO_WM_BEAUTIFY_FLAG" val="#wm#"/>
</p:tagLst>
</file>

<file path=ppt/tags/tag132.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4*q_h_a*1_1_1"/>
  <p:tag name="KSO_WM_TEMPLATE_CATEGORY" val="diagram"/>
  <p:tag name="KSO_WM_TEMPLATE_INDEX" val="20227967"/>
  <p:tag name="KSO_WM_UNIT_LAYERLEVEL" val="1_1_1"/>
  <p:tag name="KSO_WM_TAG_VERSION" val="1.0"/>
  <p:tag name="KSO_WM_BEAUTIFY_FLAG" val="#wm#"/>
</p:tagLst>
</file>

<file path=ppt/tags/tag133.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67_4*q_h_f*1_1_1"/>
  <p:tag name="KSO_WM_TEMPLATE_CATEGORY" val="diagram"/>
  <p:tag name="KSO_WM_TEMPLATE_INDEX" val="20227967"/>
  <p:tag name="KSO_WM_UNIT_LAYERLEVEL" val="1_1_1"/>
  <p:tag name="KSO_WM_TAG_VERSION" val="1.0"/>
  <p:tag name="KSO_WM_BEAUTIFY_FLAG" val="#wm#"/>
</p:tagLst>
</file>

<file path=ppt/tags/tag134.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67_4*q_h_a*1_4_1"/>
  <p:tag name="KSO_WM_TEMPLATE_CATEGORY" val="diagram"/>
  <p:tag name="KSO_WM_TEMPLATE_INDEX" val="20227967"/>
  <p:tag name="KSO_WM_UNIT_LAYERLEVEL" val="1_1_1"/>
  <p:tag name="KSO_WM_TAG_VERSION" val="1.0"/>
  <p:tag name="KSO_WM_BEAUTIFY_FLAG" val="#wm#"/>
</p:tagLst>
</file>

<file path=ppt/tags/tag135.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67_4*q_h_f*1_4_1"/>
  <p:tag name="KSO_WM_TEMPLATE_CATEGORY" val="diagram"/>
  <p:tag name="KSO_WM_TEMPLATE_INDEX" val="20227967"/>
  <p:tag name="KSO_WM_UNIT_LAYERLEVEL" val="1_1_1"/>
  <p:tag name="KSO_WM_TAG_VERSION" val="1.0"/>
  <p:tag name="KSO_WM_BEAUTIFY_FLAG" val="#wm#"/>
</p:tagLst>
</file>

<file path=ppt/tags/tag136.xml><?xml version="1.0" encoding="utf-8"?>
<p:tagLst xmlns:p="http://schemas.openxmlformats.org/presentationml/2006/main">
  <p:tag name="KSO_WM_UNIT_TEXT_FILL_FORE_SCHEMECOLOR_INDEX_BRIGHTNESS" val="-0.25"/>
  <p:tag name="KSO_WM_UNIT_TEXT_FILL_FORE_SCHEMECOLOR_INDEX" val="9"/>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67_4*q_h_a*1_5_1"/>
  <p:tag name="KSO_WM_TEMPLATE_CATEGORY" val="diagram"/>
  <p:tag name="KSO_WM_TEMPLATE_INDEX" val="20227967"/>
  <p:tag name="KSO_WM_UNIT_LAYERLEVEL" val="1_1_1"/>
  <p:tag name="KSO_WM_TAG_VERSION" val="1.0"/>
  <p:tag name="KSO_WM_BEAUTIFY_FLAG" val="#wm#"/>
</p:tagLst>
</file>

<file path=ppt/tags/tag137.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227967_4*q_h_f*1_5_1"/>
  <p:tag name="KSO_WM_TEMPLATE_CATEGORY" val="diagram"/>
  <p:tag name="KSO_WM_TEMPLATE_INDEX" val="20227967"/>
  <p:tag name="KSO_WM_UNIT_LAYERLEVEL" val="1_1_1"/>
  <p:tag name="KSO_WM_TAG_VERSION" val="1.0"/>
  <p:tag name="KSO_WM_BEAUTIFY_FLAG" val="#wm#"/>
</p:tagLst>
</file>

<file path=ppt/tags/tag138.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4*q_h_x*1_1_1"/>
  <p:tag name="KSO_WM_TEMPLATE_CATEGORY" val="diagram"/>
  <p:tag name="KSO_WM_TEMPLATE_INDEX" val="20227967"/>
  <p:tag name="KSO_WM_UNIT_LAYERLEVEL" val="1_1_1"/>
  <p:tag name="KSO_WM_TAG_VERSION" val="1.0"/>
  <p:tag name="KSO_WM_BEAUTIFY_FLAG" val="#wm#"/>
</p:tagLst>
</file>

<file path=ppt/tags/tag139.xml><?xml version="1.0" encoding="utf-8"?>
<p:tagLst xmlns:p="http://schemas.openxmlformats.org/presentationml/2006/main">
  <p:tag name="KSO_WM_UNIT_VALUE" val="476*47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67_4*q_x*1_1"/>
  <p:tag name="KSO_WM_TEMPLATE_CATEGORY" val="diagram"/>
  <p:tag name="KSO_WM_TEMPLATE_INDEX" val="20227967"/>
  <p:tag name="KSO_WM_UNIT_LAYERLEVEL" val="1_1"/>
  <p:tag name="KSO_WM_TAG_VERSION" val="1.0"/>
  <p:tag name="KSO_WM_BEAUTIFY_FLAG" val="#wm#"/>
</p:tagLst>
</file>

<file path=ppt/tags/tag14.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7967_3*q_h_i*1_1_1"/>
  <p:tag name="KSO_WM_TEMPLATE_CATEGORY" val="diagram"/>
  <p:tag name="KSO_WM_TEMPLATE_INDEX" val="20227967"/>
  <p:tag name="KSO_WM_UNIT_LAYERLEVEL" val="1_1_1"/>
  <p:tag name="KSO_WM_TAG_VERSION" val="1.0"/>
  <p:tag name="KSO_WM_BEAUTIFY_FLAG" val="#wm#"/>
</p:tagLst>
</file>

<file path=ppt/tags/tag140.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7967_4*q_h_x*1_3_1"/>
  <p:tag name="KSO_WM_TEMPLATE_CATEGORY" val="diagram"/>
  <p:tag name="KSO_WM_TEMPLATE_INDEX" val="20227967"/>
  <p:tag name="KSO_WM_UNIT_LAYERLEVEL" val="1_1_1"/>
  <p:tag name="KSO_WM_TAG_VERSION" val="1.0"/>
  <p:tag name="KSO_WM_BEAUTIFY_FLAG" val="#wm#"/>
</p:tagLst>
</file>

<file path=ppt/tags/tag141.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7967_4*q_h_x*1_5_1"/>
  <p:tag name="KSO_WM_TEMPLATE_CATEGORY" val="diagram"/>
  <p:tag name="KSO_WM_TEMPLATE_INDEX" val="20227967"/>
  <p:tag name="KSO_WM_UNIT_LAYERLEVEL" val="1_1_1"/>
  <p:tag name="KSO_WM_TAG_VERSION" val="1.0"/>
  <p:tag name="KSO_WM_BEAUTIFY_FLAG" val="#wm#"/>
</p:tagLst>
</file>

<file path=ppt/tags/tag142.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7967_4*q_h_x*1_2_1"/>
  <p:tag name="KSO_WM_TEMPLATE_CATEGORY" val="diagram"/>
  <p:tag name="KSO_WM_TEMPLATE_INDEX" val="20227967"/>
  <p:tag name="KSO_WM_UNIT_LAYERLEVEL" val="1_1_1"/>
  <p:tag name="KSO_WM_TAG_VERSION" val="1.0"/>
  <p:tag name="KSO_WM_BEAUTIFY_FLAG" val="#wm#"/>
</p:tagLst>
</file>

<file path=ppt/tags/tag143.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7967_4*q_h_x*1_4_1"/>
  <p:tag name="KSO_WM_TEMPLATE_CATEGORY" val="diagram"/>
  <p:tag name="KSO_WM_TEMPLATE_INDEX" val="20227967"/>
  <p:tag name="KSO_WM_UNIT_LAYERLEVEL" val="1_1_1"/>
  <p:tag name="KSO_WM_TAG_VERSION" val="1.0"/>
  <p:tag name="KSO_WM_BEAUTIFY_FLAG" val="#wm#"/>
</p:tagLst>
</file>

<file path=ppt/tags/tag144.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67_4*q_h_a*1_3_1"/>
  <p:tag name="KSO_WM_TEMPLATE_CATEGORY" val="diagram"/>
  <p:tag name="KSO_WM_TEMPLATE_INDEX" val="20227967"/>
  <p:tag name="KSO_WM_UNIT_LAYERLEVEL" val="1_1_1"/>
  <p:tag name="KSO_WM_TAG_VERSION" val="1.0"/>
  <p:tag name="KSO_WM_BEAUTIFY_FLAG" val="#wm#"/>
</p:tagLst>
</file>

<file path=ppt/tags/tag145.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7967_4*q_h_i*1_3_1"/>
  <p:tag name="KSO_WM_TEMPLATE_CATEGORY" val="diagram"/>
  <p:tag name="KSO_WM_TEMPLATE_INDEX" val="20227967"/>
  <p:tag name="KSO_WM_UNIT_LAYERLEVEL" val="1_1_1"/>
  <p:tag name="KSO_WM_TAG_VERSION" val="1.0"/>
  <p:tag name="KSO_WM_BEAUTIFY_FLAG" val="#wm#"/>
</p:tagLst>
</file>

<file path=ppt/tags/tag146.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7967_4*q_h_i*1_2_1"/>
  <p:tag name="KSO_WM_TEMPLATE_CATEGORY" val="diagram"/>
  <p:tag name="KSO_WM_TEMPLATE_INDEX" val="20227967"/>
  <p:tag name="KSO_WM_UNIT_LAYERLEVEL" val="1_1_1"/>
  <p:tag name="KSO_WM_TAG_VERSION" val="1.0"/>
  <p:tag name="KSO_WM_BEAUTIFY_FLAG" val="#wm#"/>
</p:tagLst>
</file>

<file path=ppt/tags/tag147.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7967_4*q_h_i*1_1_1"/>
  <p:tag name="KSO_WM_TEMPLATE_CATEGORY" val="diagram"/>
  <p:tag name="KSO_WM_TEMPLATE_INDEX" val="20227967"/>
  <p:tag name="KSO_WM_UNIT_LAYERLEVEL" val="1_1_1"/>
  <p:tag name="KSO_WM_TAG_VERSION" val="1.0"/>
  <p:tag name="KSO_WM_BEAUTIFY_FLAG" val="#wm#"/>
</p:tagLst>
</file>

<file path=ppt/tags/tag148.xml><?xml version="1.0" encoding="utf-8"?>
<p:tagLst xmlns:p="http://schemas.openxmlformats.org/presentationml/2006/main">
  <p:tag name="KSO_WM_UNIT_LINE_FORE_SCHEMECOLOR_INDEX_BRIGHTNESS" val="0"/>
  <p:tag name="KSO_WM_UNIT_LINE_FORE_SCHEMECOLOR_INDEX" val="9"/>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7967_4*q_h_i*1_5_1"/>
  <p:tag name="KSO_WM_TEMPLATE_CATEGORY" val="diagram"/>
  <p:tag name="KSO_WM_TEMPLATE_INDEX" val="20227967"/>
  <p:tag name="KSO_WM_UNIT_LAYERLEVEL" val="1_1_1"/>
  <p:tag name="KSO_WM_TAG_VERSION" val="1.0"/>
  <p:tag name="KSO_WM_BEAUTIFY_FLAG" val="#wm#"/>
</p:tagLst>
</file>

<file path=ppt/tags/tag149.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7967_4*q_h_i*1_4_1"/>
  <p:tag name="KSO_WM_TEMPLATE_CATEGORY" val="diagram"/>
  <p:tag name="KSO_WM_TEMPLATE_INDEX" val="20227967"/>
  <p:tag name="KSO_WM_UNIT_LAYERLEVEL" val="1_1_1"/>
  <p:tag name="KSO_WM_TAG_VERSION" val="1.0"/>
  <p:tag name="KSO_WM_BEAUTIFY_FLAG" val="#wm#"/>
</p:tagLst>
</file>

<file path=ppt/tags/tag15.xml><?xml version="1.0" encoding="utf-8"?>
<p:tagLst xmlns:p="http://schemas.openxmlformats.org/presentationml/2006/main">
  <p:tag name="KSO_WM_UNIT_LINE_FORE_SCHEMECOLOR_INDEX_BRIGHTNESS" val="0"/>
  <p:tag name="KSO_WM_UNIT_LINE_FORE_SCHEMECOLOR_INDEX" val="9"/>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7967_3*q_h_i*1_4_1"/>
  <p:tag name="KSO_WM_TEMPLATE_CATEGORY" val="diagram"/>
  <p:tag name="KSO_WM_TEMPLATE_INDEX" val="20227967"/>
  <p:tag name="KSO_WM_UNIT_LAYERLEVEL" val="1_1_1"/>
  <p:tag name="KSO_WM_TAG_VERSION" val="1.0"/>
  <p:tag name="KSO_WM_BEAUTIFY_FLAG" val="#wm#"/>
</p:tagLst>
</file>

<file path=ppt/tags/tag150.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4*q_i*1_2"/>
  <p:tag name="KSO_WM_TEMPLATE_CATEGORY" val="diagram"/>
  <p:tag name="KSO_WM_TEMPLATE_INDEX" val="20227967"/>
  <p:tag name="KSO_WM_UNIT_LAYERLEVEL" val="1_1"/>
  <p:tag name="KSO_WM_TAG_VERSION" val="1.0"/>
  <p:tag name="KSO_WM_BEAUTIFY_FLAG" val="#wm#"/>
</p:tagLst>
</file>

<file path=ppt/tags/tag151.xml><?xml version="1.0" encoding="utf-8"?>
<p:tagLst xmlns:p="http://schemas.openxmlformats.org/presentationml/2006/main">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4*q_i*1_3"/>
  <p:tag name="KSO_WM_TEMPLATE_CATEGORY" val="diagram"/>
  <p:tag name="KSO_WM_TEMPLATE_INDEX" val="20227967"/>
  <p:tag name="KSO_WM_UNIT_LAYERLEVEL" val="1_1"/>
  <p:tag name="KSO_WM_TAG_VERSION" val="1.0"/>
  <p:tag name="KSO_WM_BEAUTIFY_FLAG" val="#wm#"/>
</p:tagLst>
</file>

<file path=ppt/tags/tag152.xml><?xml version="1.0" encoding="utf-8"?>
<p:tagLst xmlns:p="http://schemas.openxmlformats.org/presentationml/2006/main">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67_4*q_i*1_4"/>
  <p:tag name="KSO_WM_TEMPLATE_CATEGORY" val="diagram"/>
  <p:tag name="KSO_WM_TEMPLATE_INDEX" val="20227967"/>
  <p:tag name="KSO_WM_UNIT_LAYERLEVEL" val="1_1"/>
  <p:tag name="KSO_WM_TAG_VERSION" val="1.0"/>
  <p:tag name="KSO_WM_BEAUTIFY_FLAG" val="#wm#"/>
</p:tagLst>
</file>

<file path=ppt/tags/tag153.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67_4*q_i*1_5"/>
  <p:tag name="KSO_WM_TEMPLATE_CATEGORY" val="diagram"/>
  <p:tag name="KSO_WM_TEMPLATE_INDEX" val="20227967"/>
  <p:tag name="KSO_WM_UNIT_LAYERLEVEL" val="1_1"/>
  <p:tag name="KSO_WM_TAG_VERSION" val="1.0"/>
  <p:tag name="KSO_WM_BEAUTIFY_FLAG" val="#wm#"/>
</p:tagLst>
</file>

<file path=ppt/tags/tag154.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67_4*q_i*1_6"/>
  <p:tag name="KSO_WM_TEMPLATE_CATEGORY" val="diagram"/>
  <p:tag name="KSO_WM_TEMPLATE_INDEX" val="20227967"/>
  <p:tag name="KSO_WM_UNIT_LAYERLEVEL" val="1_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59_4*l_i*1_1"/>
  <p:tag name="KSO_WM_TEMPLATE_CATEGORY" val="diagram"/>
  <p:tag name="KSO_WM_TEMPLATE_INDEX" val="20228059"/>
  <p:tag name="KSO_WM_UNIT_LAYERLEVEL" val="1_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59_4*l_h_i*1_4_1"/>
  <p:tag name="KSO_WM_TEMPLATE_CATEGORY" val="diagram"/>
  <p:tag name="KSO_WM_TEMPLATE_INDEX" val="20228059"/>
  <p:tag name="KSO_WM_UNIT_LAYERLEVEL" val="1_1_1"/>
  <p:tag name="KSO_WM_TAG_VERSION" val="1.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59_4*l_h_i*1_4_2"/>
  <p:tag name="KSO_WM_TEMPLATE_CATEGORY" val="diagram"/>
  <p:tag name="KSO_WM_TEMPLATE_INDEX" val="20228059"/>
  <p:tag name="KSO_WM_UNIT_LAYERLEVEL" val="1_1_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59_4*l_h_i*1_4_3"/>
  <p:tag name="KSO_WM_TEMPLATE_CATEGORY" val="diagram"/>
  <p:tag name="KSO_WM_TEMPLATE_INDEX" val="20228059"/>
  <p:tag name="KSO_WM_UNIT_LAYERLEVEL" val="1_1_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59_4*l_h_i*1_4_4"/>
  <p:tag name="KSO_WM_TEMPLATE_CATEGORY" val="diagram"/>
  <p:tag name="KSO_WM_TEMPLATE_INDEX" val="20228059"/>
  <p:tag name="KSO_WM_UNIT_LAYERLEVEL" val="1_1_1"/>
  <p:tag name="KSO_WM_TAG_VERSION" val="1.0"/>
  <p:tag name="KSO_WM_BEAUTIFY_FLAG" val="#wm#"/>
</p:tagLst>
</file>

<file path=ppt/tags/tag16.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7967_3*q_h_i*1_3_1"/>
  <p:tag name="KSO_WM_TEMPLATE_CATEGORY" val="diagram"/>
  <p:tag name="KSO_WM_TEMPLATE_INDEX" val="20227967"/>
  <p:tag name="KSO_WM_UNIT_LAYERLEVEL" val="1_1_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8059_4*l_h_i*1_4_5"/>
  <p:tag name="KSO_WM_TEMPLATE_CATEGORY" val="diagram"/>
  <p:tag name="KSO_WM_TEMPLATE_INDEX" val="20228059"/>
  <p:tag name="KSO_WM_UNIT_LAYERLEVEL" val="1_1_1"/>
  <p:tag name="KSO_WM_TAG_VERSION" val="1.0"/>
  <p:tag name="KSO_WM_BEAUTIFY_FLAG" val="#wm#"/>
</p:tagLst>
</file>

<file path=ppt/tags/tag161.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59_4*l_h_x*1_4_1"/>
  <p:tag name="KSO_WM_TEMPLATE_CATEGORY" val="diagram"/>
  <p:tag name="KSO_WM_TEMPLATE_INDEX" val="20228059"/>
  <p:tag name="KSO_WM_UNIT_LAYERLEVEL" val="1_1_1"/>
  <p:tag name="KSO_WM_TAG_VERSION" val="1.0"/>
  <p:tag name="KSO_WM_BEAUTIFY_FLAG" val="#wm#"/>
</p:tagLst>
</file>

<file path=ppt/tags/tag16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59_4*l_h_a*1_4_1"/>
  <p:tag name="KSO_WM_TEMPLATE_CATEGORY" val="diagram"/>
  <p:tag name="KSO_WM_TEMPLATE_INDEX" val="20228059"/>
  <p:tag name="KSO_WM_UNIT_LAYERLEVEL" val="1_1_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9_4*l_h_i*1_2_1"/>
  <p:tag name="KSO_WM_TEMPLATE_CATEGORY" val="diagram"/>
  <p:tag name="KSO_WM_TEMPLATE_INDEX" val="20228059"/>
  <p:tag name="KSO_WM_UNIT_LAYERLEVEL" val="1_1_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9_4*l_h_i*1_2_2"/>
  <p:tag name="KSO_WM_TEMPLATE_CATEGORY" val="diagram"/>
  <p:tag name="KSO_WM_TEMPLATE_INDEX" val="20228059"/>
  <p:tag name="KSO_WM_UNIT_LAYERLEVEL" val="1_1_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9_4*l_h_i*1_2_3"/>
  <p:tag name="KSO_WM_TEMPLATE_CATEGORY" val="diagram"/>
  <p:tag name="KSO_WM_TEMPLATE_INDEX" val="20228059"/>
  <p:tag name="KSO_WM_UNIT_LAYERLEVEL" val="1_1_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9_4*l_h_i*1_2_4"/>
  <p:tag name="KSO_WM_TEMPLATE_CATEGORY" val="diagram"/>
  <p:tag name="KSO_WM_TEMPLATE_INDEX" val="20228059"/>
  <p:tag name="KSO_WM_UNIT_LAYERLEVEL" val="1_1_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9_4*l_h_i*1_2_5"/>
  <p:tag name="KSO_WM_TEMPLATE_CATEGORY" val="diagram"/>
  <p:tag name="KSO_WM_TEMPLATE_INDEX" val="20228059"/>
  <p:tag name="KSO_WM_UNIT_LAYERLEVEL" val="1_1_1"/>
  <p:tag name="KSO_WM_TAG_VERSION" val="1.0"/>
  <p:tag name="KSO_WM_BEAUTIFY_FLAG" val="#wm#"/>
</p:tagLst>
</file>

<file path=ppt/tags/tag168.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9_4*l_h_x*1_2_1"/>
  <p:tag name="KSO_WM_TEMPLATE_CATEGORY" val="diagram"/>
  <p:tag name="KSO_WM_TEMPLATE_INDEX" val="20228059"/>
  <p:tag name="KSO_WM_UNIT_LAYERLEVEL" val="1_1_1"/>
  <p:tag name="KSO_WM_TAG_VERSION" val="1.0"/>
  <p:tag name="KSO_WM_BEAUTIFY_FLAG" val="#wm#"/>
</p:tagLst>
</file>

<file path=ppt/tags/tag16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9_4*l_h_a*1_2_1"/>
  <p:tag name="KSO_WM_TEMPLATE_CATEGORY" val="diagram"/>
  <p:tag name="KSO_WM_TEMPLATE_INDEX" val="20228059"/>
  <p:tag name="KSO_WM_UNIT_LAYERLEVEL" val="1_1_1"/>
  <p:tag name="KSO_WM_TAG_VERSION" val="1.0"/>
  <p:tag name="KSO_WM_BEAUTIFY_FLAG" val="#wm#"/>
</p:tagLst>
</file>

<file path=ppt/tags/tag17.xml><?xml version="1.0" encoding="utf-8"?>
<p:tagLst xmlns:p="http://schemas.openxmlformats.org/presentationml/2006/main">
  <p:tag name="KSO_WM_UNIT_FILL_FORE_SCHEMECOLOR_INDEX_BRIGHTNESS" val="0"/>
  <p:tag name="KSO_WM_UNIT_FILL_FORE_SCHEMECOLOR_INDEX" val="1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67_3*q_i*1_1"/>
  <p:tag name="KSO_WM_TEMPLATE_CATEGORY" val="diagram"/>
  <p:tag name="KSO_WM_TEMPLATE_INDEX" val="20227967"/>
  <p:tag name="KSO_WM_UNIT_LAYERLEVEL" val="1_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9_4*l_h_i*1_1_1"/>
  <p:tag name="KSO_WM_TEMPLATE_CATEGORY" val="diagram"/>
  <p:tag name="KSO_WM_TEMPLATE_INDEX" val="20228059"/>
  <p:tag name="KSO_WM_UNIT_LAYERLEVEL" val="1_1_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9_4*l_h_i*1_1_2"/>
  <p:tag name="KSO_WM_TEMPLATE_CATEGORY" val="diagram"/>
  <p:tag name="KSO_WM_TEMPLATE_INDEX" val="20228059"/>
  <p:tag name="KSO_WM_UNIT_LAYERLEVEL" val="1_1_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9_4*l_h_i*1_1_3"/>
  <p:tag name="KSO_WM_TEMPLATE_CATEGORY" val="diagram"/>
  <p:tag name="KSO_WM_TEMPLATE_INDEX" val="20228059"/>
  <p:tag name="KSO_WM_UNIT_LAYERLEVEL" val="1_1_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9_4*l_h_i*1_1_4"/>
  <p:tag name="KSO_WM_TEMPLATE_CATEGORY" val="diagram"/>
  <p:tag name="KSO_WM_TEMPLATE_INDEX" val="20228059"/>
  <p:tag name="KSO_WM_UNIT_LAYERLEVEL" val="1_1_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9_4*l_h_i*1_1_5"/>
  <p:tag name="KSO_WM_TEMPLATE_CATEGORY" val="diagram"/>
  <p:tag name="KSO_WM_TEMPLATE_INDEX" val="20228059"/>
  <p:tag name="KSO_WM_UNIT_LAYERLEVEL" val="1_1_1"/>
  <p:tag name="KSO_WM_TAG_VERSION" val="1.0"/>
  <p:tag name="KSO_WM_BEAUTIFY_FLAG" val="#wm#"/>
</p:tagLst>
</file>

<file path=ppt/tags/tag175.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9_4*l_h_x*1_1_1"/>
  <p:tag name="KSO_WM_TEMPLATE_CATEGORY" val="diagram"/>
  <p:tag name="KSO_WM_TEMPLATE_INDEX" val="20228059"/>
  <p:tag name="KSO_WM_UNIT_LAYERLEVEL" val="1_1_1"/>
  <p:tag name="KSO_WM_TAG_VERSION" val="1.0"/>
  <p:tag name="KSO_WM_BEAUTIFY_FLAG" val="#wm#"/>
</p:tagLst>
</file>

<file path=ppt/tags/tag17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9_4*l_h_a*1_1_1"/>
  <p:tag name="KSO_WM_TEMPLATE_CATEGORY" val="diagram"/>
  <p:tag name="KSO_WM_TEMPLATE_INDEX" val="20228059"/>
  <p:tag name="KSO_WM_UNIT_LAYERLEVEL" val="1_1_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59_4*l_h_i*1_3_1"/>
  <p:tag name="KSO_WM_TEMPLATE_CATEGORY" val="diagram"/>
  <p:tag name="KSO_WM_TEMPLATE_INDEX" val="20228059"/>
  <p:tag name="KSO_WM_UNIT_LAYERLEVEL" val="1_1_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59_4*l_h_i*1_3_2"/>
  <p:tag name="KSO_WM_TEMPLATE_CATEGORY" val="diagram"/>
  <p:tag name="KSO_WM_TEMPLATE_INDEX" val="20228059"/>
  <p:tag name="KSO_WM_UNIT_LAYERLEVEL" val="1_1_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59_4*l_h_i*1_3_3"/>
  <p:tag name="KSO_WM_TEMPLATE_CATEGORY" val="diagram"/>
  <p:tag name="KSO_WM_TEMPLATE_INDEX" val="20228059"/>
  <p:tag name="KSO_WM_UNIT_LAYERLEVEL" val="1_1_1"/>
  <p:tag name="KSO_WM_TAG_VERSION" val="1.0"/>
  <p:tag name="KSO_WM_BEAUTIFY_FLAG" val="#wm#"/>
</p:tagLst>
</file>

<file path=ppt/tags/tag18.xml><?xml version="1.0" encoding="utf-8"?>
<p:tagLst xmlns:p="http://schemas.openxmlformats.org/presentationml/2006/main">
  <p:tag name="KSO_WM_UNIT_FILL_FORE_SCHEMECOLOR_INDEX_BRIGHTNESS" val="0"/>
  <p:tag name="KSO_WM_UNIT_FILL_FORE_SCHEMECOLOR_INDEX" val="5"/>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3*q_h_i*1_1_2"/>
  <p:tag name="KSO_WM_TEMPLATE_CATEGORY" val="diagram"/>
  <p:tag name="KSO_WM_TEMPLATE_INDEX" val="20227967"/>
  <p:tag name="KSO_WM_UNIT_LAYERLEVEL" val="1_1_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59_4*l_h_i*1_3_4"/>
  <p:tag name="KSO_WM_TEMPLATE_CATEGORY" val="diagram"/>
  <p:tag name="KSO_WM_TEMPLATE_INDEX" val="20228059"/>
  <p:tag name="KSO_WM_UNIT_LAYERLEVEL" val="1_1_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59_4*l_h_i*1_3_5"/>
  <p:tag name="KSO_WM_TEMPLATE_CATEGORY" val="diagram"/>
  <p:tag name="KSO_WM_TEMPLATE_INDEX" val="20228059"/>
  <p:tag name="KSO_WM_UNIT_LAYERLEVEL" val="1_1_1"/>
  <p:tag name="KSO_WM_TAG_VERSION" val="1.0"/>
  <p:tag name="KSO_WM_BEAUTIFY_FLAG" val="#wm#"/>
</p:tagLst>
</file>

<file path=ppt/tags/tag182.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59_4*l_h_x*1_3_1"/>
  <p:tag name="KSO_WM_TEMPLATE_CATEGORY" val="diagram"/>
  <p:tag name="KSO_WM_TEMPLATE_INDEX" val="20228059"/>
  <p:tag name="KSO_WM_UNIT_LAYERLEVEL" val="1_1_1"/>
  <p:tag name="KSO_WM_TAG_VERSION" val="1.0"/>
  <p:tag name="KSO_WM_BEAUTIFY_FLAG" val="#wm#"/>
</p:tagLst>
</file>

<file path=ppt/tags/tag18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59_4*l_h_a*1_3_1"/>
  <p:tag name="KSO_WM_TEMPLATE_CATEGORY" val="diagram"/>
  <p:tag name="KSO_WM_TEMPLATE_INDEX" val="20228059"/>
  <p:tag name="KSO_WM_UNIT_LAYERLEVEL" val="1_1_1"/>
  <p:tag name="KSO_WM_TAG_VERSION" val="1.0"/>
  <p:tag name="KSO_WM_BEAUTIFY_FLAG" val="#wm#"/>
</p:tagLst>
</file>

<file path=ppt/tags/tag184.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185.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59_3*l_i*1_1"/>
  <p:tag name="KSO_WM_TEMPLATE_CATEGORY" val="diagram"/>
  <p:tag name="KSO_WM_TEMPLATE_INDEX" val="20228059"/>
  <p:tag name="KSO_WM_UNIT_LAYERLEVEL" val="1_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9_3*l_h_i*1_2_1"/>
  <p:tag name="KSO_WM_TEMPLATE_CATEGORY" val="diagram"/>
  <p:tag name="KSO_WM_TEMPLATE_INDEX" val="20228059"/>
  <p:tag name="KSO_WM_UNIT_LAYERLEVEL" val="1_1_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9_3*l_h_i*1_2_2"/>
  <p:tag name="KSO_WM_TEMPLATE_CATEGORY" val="diagram"/>
  <p:tag name="KSO_WM_TEMPLATE_INDEX" val="20228059"/>
  <p:tag name="KSO_WM_UNIT_LAYERLEVEL" val="1_1_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9_3*l_h_i*1_2_3"/>
  <p:tag name="KSO_WM_TEMPLATE_CATEGORY" val="diagram"/>
  <p:tag name="KSO_WM_TEMPLATE_INDEX" val="20228059"/>
  <p:tag name="KSO_WM_UNIT_LAYERLEVEL" val="1_1_1"/>
  <p:tag name="KSO_WM_TAG_VERSION" val="1.0"/>
  <p:tag name="KSO_WM_BEAUTIFY_FLAG" val="#wm#"/>
</p:tagLst>
</file>

<file path=ppt/tags/tag19.xml><?xml version="1.0" encoding="utf-8"?>
<p:tagLst xmlns:p="http://schemas.openxmlformats.org/presentationml/2006/main">
  <p:tag name="KSO_WM_UNIT_FILL_FORE_SCHEMECOLOR_INDEX_BRIGHTNESS" val="0"/>
  <p:tag name="KSO_WM_UNIT_FILL_FORE_SCHEMECOLOR_INDEX" val="9"/>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7967_3*q_h_i*1_4_2"/>
  <p:tag name="KSO_WM_TEMPLATE_CATEGORY" val="diagram"/>
  <p:tag name="KSO_WM_TEMPLATE_INDEX" val="20227967"/>
  <p:tag name="KSO_WM_UNIT_LAYERLEVEL" val="1_1_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9_3*l_h_i*1_2_4"/>
  <p:tag name="KSO_WM_TEMPLATE_CATEGORY" val="diagram"/>
  <p:tag name="KSO_WM_TEMPLATE_INDEX" val="20228059"/>
  <p:tag name="KSO_WM_UNIT_LAYERLEVEL" val="1_1_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9_3*l_h_i*1_2_5"/>
  <p:tag name="KSO_WM_TEMPLATE_CATEGORY" val="diagram"/>
  <p:tag name="KSO_WM_TEMPLATE_INDEX" val="20228059"/>
  <p:tag name="KSO_WM_UNIT_LAYERLEVEL" val="1_1_1"/>
  <p:tag name="KSO_WM_TAG_VERSION" val="1.0"/>
  <p:tag name="KSO_WM_BEAUTIFY_FLAG" val="#wm#"/>
</p:tagLst>
</file>

<file path=ppt/tags/tag192.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9_3*l_h_x*1_2_1"/>
  <p:tag name="KSO_WM_TEMPLATE_CATEGORY" val="diagram"/>
  <p:tag name="KSO_WM_TEMPLATE_INDEX" val="20228059"/>
  <p:tag name="KSO_WM_UNIT_LAYERLEVEL" val="1_1_1"/>
  <p:tag name="KSO_WM_TAG_VERSION" val="1.0"/>
  <p:tag name="KSO_WM_BEAUTIFY_FLAG" val="#wm#"/>
</p:tagLst>
</file>

<file path=ppt/tags/tag19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9_3*l_h_a*1_2_1"/>
  <p:tag name="KSO_WM_TEMPLATE_CATEGORY" val="diagram"/>
  <p:tag name="KSO_WM_TEMPLATE_INDEX" val="20228059"/>
  <p:tag name="KSO_WM_UNIT_LAYERLEVEL" val="1_1_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9_3*l_h_i*1_1_1"/>
  <p:tag name="KSO_WM_TEMPLATE_CATEGORY" val="diagram"/>
  <p:tag name="KSO_WM_TEMPLATE_INDEX" val="20228059"/>
  <p:tag name="KSO_WM_UNIT_LAYERLEVEL" val="1_1_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9_3*l_h_i*1_1_2"/>
  <p:tag name="KSO_WM_TEMPLATE_CATEGORY" val="diagram"/>
  <p:tag name="KSO_WM_TEMPLATE_INDEX" val="20228059"/>
  <p:tag name="KSO_WM_UNIT_LAYERLEVEL" val="1_1_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9_3*l_h_i*1_1_3"/>
  <p:tag name="KSO_WM_TEMPLATE_CATEGORY" val="diagram"/>
  <p:tag name="KSO_WM_TEMPLATE_INDEX" val="20228059"/>
  <p:tag name="KSO_WM_UNIT_LAYERLEVEL" val="1_1_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9_3*l_h_i*1_1_4"/>
  <p:tag name="KSO_WM_TEMPLATE_CATEGORY" val="diagram"/>
  <p:tag name="KSO_WM_TEMPLATE_INDEX" val="20228059"/>
  <p:tag name="KSO_WM_UNIT_LAYERLEVEL" val="1_1_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9_3*l_h_i*1_1_5"/>
  <p:tag name="KSO_WM_TEMPLATE_CATEGORY" val="diagram"/>
  <p:tag name="KSO_WM_TEMPLATE_INDEX" val="20228059"/>
  <p:tag name="KSO_WM_UNIT_LAYERLEVEL" val="1_1_1"/>
  <p:tag name="KSO_WM_TAG_VERSION" val="1.0"/>
  <p:tag name="KSO_WM_BEAUTIFY_FLAG" val="#wm#"/>
</p:tagLst>
</file>

<file path=ppt/tags/tag199.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9_3*l_h_x*1_1_1"/>
  <p:tag name="KSO_WM_TEMPLATE_CATEGORY" val="diagram"/>
  <p:tag name="KSO_WM_TEMPLATE_INDEX" val="20228059"/>
  <p:tag name="KSO_WM_UNIT_LAYERLEVEL" val="1_1_1"/>
  <p:tag name="KSO_WM_TAG_VERSION" val="1.0"/>
  <p:tag name="KSO_WM_BEAUTIFY_FLAG" val="#wm#"/>
</p:tagLst>
</file>

<file path=ppt/tags/tag2.xml><?xml version="1.0" encoding="utf-8"?>
<p:tagLst xmlns:p="http://schemas.openxmlformats.org/presentationml/2006/main">
  <p:tag name="KSO_WM_UNIT_SUBTYPE" val="r"/>
  <p:tag name="KSO_WM_TEMPLATE_CATEGORY" val="chip"/>
  <p:tag name="KSO_WM_TEMPLATE_INDEX" val="20224336"/>
  <p:tag name="KSO_WM_UNIT_TYPE" val="i"/>
  <p:tag name="KSO_WM_UNIT_INDEX" val="1"/>
  <p:tag name="KSO_WM_UNIT_ID" val="chip20224336_4*i*1"/>
  <p:tag name="KSO_WM_BEAUTIFY_FLAG" val="#wm#"/>
  <p:tag name="KSO_WM_TAG_VERSION" val="1.0"/>
  <p:tag name="KSO_WM_CHIP_GROUPID" val="62de4dd4c23dfd8dd4a1be7b"/>
  <p:tag name="KSO_WM_CHIP_XID" val="62de4e76c23dfd8dd4a1d48c"/>
  <p:tag name="KSO_WM_UNIT_DEC_AREA_ID" val="d5fc19d695a34766b98b5ee3a878b396"/>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61325fbc65c4eb6af04c971a54a6158"/>
</p:tagLst>
</file>

<file path=ppt/tags/tag20.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7967_3*q_h_i*1_2_2"/>
  <p:tag name="KSO_WM_TEMPLATE_CATEGORY" val="diagram"/>
  <p:tag name="KSO_WM_TEMPLATE_INDEX" val="20227967"/>
  <p:tag name="KSO_WM_UNIT_LAYERLEVEL" val="1_1_1"/>
  <p:tag name="KSO_WM_TAG_VERSION" val="1.0"/>
  <p:tag name="KSO_WM_BEAUTIFY_FLAG" val="#wm#"/>
</p:tagLst>
</file>

<file path=ppt/tags/tag20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9_3*l_h_a*1_1_1"/>
  <p:tag name="KSO_WM_TEMPLATE_CATEGORY" val="diagram"/>
  <p:tag name="KSO_WM_TEMPLATE_INDEX" val="20228059"/>
  <p:tag name="KSO_WM_UNIT_LAYERLEVEL" val="1_1_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59_3*l_h_i*1_3_1"/>
  <p:tag name="KSO_WM_TEMPLATE_CATEGORY" val="diagram"/>
  <p:tag name="KSO_WM_TEMPLATE_INDEX" val="20228059"/>
  <p:tag name="KSO_WM_UNIT_LAYERLEVEL" val="1_1_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59_3*l_h_i*1_3_2"/>
  <p:tag name="KSO_WM_TEMPLATE_CATEGORY" val="diagram"/>
  <p:tag name="KSO_WM_TEMPLATE_INDEX" val="20228059"/>
  <p:tag name="KSO_WM_UNIT_LAYERLEVEL" val="1_1_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59_3*l_h_i*1_3_3"/>
  <p:tag name="KSO_WM_TEMPLATE_CATEGORY" val="diagram"/>
  <p:tag name="KSO_WM_TEMPLATE_INDEX" val="20228059"/>
  <p:tag name="KSO_WM_UNIT_LAYERLEVEL" val="1_1_1"/>
  <p:tag name="KSO_WM_TAG_VERSION" val="1.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59_3*l_h_i*1_3_4"/>
  <p:tag name="KSO_WM_TEMPLATE_CATEGORY" val="diagram"/>
  <p:tag name="KSO_WM_TEMPLATE_INDEX" val="20228059"/>
  <p:tag name="KSO_WM_UNIT_LAYERLEVEL" val="1_1_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59_3*l_h_i*1_3_5"/>
  <p:tag name="KSO_WM_TEMPLATE_CATEGORY" val="diagram"/>
  <p:tag name="KSO_WM_TEMPLATE_INDEX" val="20228059"/>
  <p:tag name="KSO_WM_UNIT_LAYERLEVEL" val="1_1_1"/>
  <p:tag name="KSO_WM_TAG_VERSION" val="1.0"/>
  <p:tag name="KSO_WM_BEAUTIFY_FLAG" val="#wm#"/>
</p:tagLst>
</file>

<file path=ppt/tags/tag206.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59_3*l_h_x*1_3_1"/>
  <p:tag name="KSO_WM_TEMPLATE_CATEGORY" val="diagram"/>
  <p:tag name="KSO_WM_TEMPLATE_INDEX" val="20228059"/>
  <p:tag name="KSO_WM_UNIT_LAYERLEVEL" val="1_1_1"/>
  <p:tag name="KSO_WM_TAG_VERSION" val="1.0"/>
  <p:tag name="KSO_WM_BEAUTIFY_FLAG" val="#wm#"/>
</p:tagLst>
</file>

<file path=ppt/tags/tag20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59_3*l_h_a*1_3_1"/>
  <p:tag name="KSO_WM_TEMPLATE_CATEGORY" val="diagram"/>
  <p:tag name="KSO_WM_TEMPLATE_INDEX" val="20228059"/>
  <p:tag name="KSO_WM_UNIT_LAYERLEVEL" val="1_1_1"/>
  <p:tag name="KSO_WM_TAG_VERSION" val="1.0"/>
  <p:tag name="KSO_WM_BEAUTIFY_FLAG" val="#wm#"/>
</p:tagLst>
</file>

<file path=ppt/tags/tag21.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7967_3*q_h_i*1_3_2"/>
  <p:tag name="KSO_WM_TEMPLATE_CATEGORY" val="diagram"/>
  <p:tag name="KSO_WM_TEMPLATE_INDEX" val="20227967"/>
  <p:tag name="KSO_WM_UNIT_LAYERLEVEL" val="1_1_1"/>
  <p:tag name="KSO_WM_TAG_VERSION" val="1.0"/>
  <p:tag name="KSO_WM_BEAUTIFY_FLAG" val="#wm#"/>
</p:tagLst>
</file>

<file path=ppt/tags/tag22.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3*q_h_x*1_1_1"/>
  <p:tag name="KSO_WM_TEMPLATE_CATEGORY" val="diagram"/>
  <p:tag name="KSO_WM_TEMPLATE_INDEX" val="20227967"/>
  <p:tag name="KSO_WM_UNIT_LAYERLEVEL" val="1_1_1"/>
  <p:tag name="KSO_WM_TAG_VERSION" val="1.0"/>
  <p:tag name="KSO_WM_BEAUTIFY_FLAG" val="#wm#"/>
</p:tagLst>
</file>

<file path=ppt/tags/tag23.xml><?xml version="1.0" encoding="utf-8"?>
<p:tagLst xmlns:p="http://schemas.openxmlformats.org/presentationml/2006/main">
  <p:tag name="KSO_WM_UNIT_VALUE" val="476*47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67_3*q_x*1_1"/>
  <p:tag name="KSO_WM_TEMPLATE_CATEGORY" val="diagram"/>
  <p:tag name="KSO_WM_TEMPLATE_INDEX" val="20227967"/>
  <p:tag name="KSO_WM_UNIT_LAYERLEVEL" val="1_1"/>
  <p:tag name="KSO_WM_TAG_VERSION" val="1.0"/>
  <p:tag name="KSO_WM_BEAUTIFY_FLAG" val="#wm#"/>
</p:tagLst>
</file>

<file path=ppt/tags/tag2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7967_3*q_h_x*1_2_1"/>
  <p:tag name="KSO_WM_TEMPLATE_CATEGORY" val="diagram"/>
  <p:tag name="KSO_WM_TEMPLATE_INDEX" val="20227967"/>
  <p:tag name="KSO_WM_UNIT_LAYERLEVEL" val="1_1_1"/>
  <p:tag name="KSO_WM_TAG_VERSION" val="1.0"/>
  <p:tag name="KSO_WM_BEAUTIFY_FLAG" val="#wm#"/>
</p:tagLst>
</file>

<file path=ppt/tags/tag2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7967_3*q_h_x*1_4_1"/>
  <p:tag name="KSO_WM_TEMPLATE_CATEGORY" val="diagram"/>
  <p:tag name="KSO_WM_TEMPLATE_INDEX" val="20227967"/>
  <p:tag name="KSO_WM_UNIT_LAYERLEVEL" val="1_1_1"/>
  <p:tag name="KSO_WM_TAG_VERSION" val="1.0"/>
  <p:tag name="KSO_WM_BEAUTIFY_FLAG" val="#wm#"/>
</p:tagLst>
</file>

<file path=ppt/tags/tag26.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3*q_i*1_2"/>
  <p:tag name="KSO_WM_TEMPLATE_CATEGORY" val="diagram"/>
  <p:tag name="KSO_WM_TEMPLATE_INDEX" val="20227967"/>
  <p:tag name="KSO_WM_UNIT_LAYERLEVEL" val="1_1"/>
  <p:tag name="KSO_WM_TAG_VERSION" val="1.0"/>
  <p:tag name="KSO_WM_BEAUTIFY_FLAG" val="#wm#"/>
</p:tagLst>
</file>

<file path=ppt/tags/tag27.xml><?xml version="1.0" encoding="utf-8"?>
<p:tagLst xmlns:p="http://schemas.openxmlformats.org/presentationml/2006/main">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3*q_i*1_3"/>
  <p:tag name="KSO_WM_TEMPLATE_CATEGORY" val="diagram"/>
  <p:tag name="KSO_WM_TEMPLATE_INDEX" val="20227967"/>
  <p:tag name="KSO_WM_UNIT_LAYERLEVEL" val="1_1"/>
  <p:tag name="KSO_WM_TAG_VERSION" val="1.0"/>
  <p:tag name="KSO_WM_BEAUTIFY_FLAG" val="#wm#"/>
</p:tagLst>
</file>

<file path=ppt/tags/tag28.xml><?xml version="1.0" encoding="utf-8"?>
<p:tagLst xmlns:p="http://schemas.openxmlformats.org/presentationml/2006/main">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67_3*q_i*1_4"/>
  <p:tag name="KSO_WM_TEMPLATE_CATEGORY" val="diagram"/>
  <p:tag name="KSO_WM_TEMPLATE_INDEX" val="20227967"/>
  <p:tag name="KSO_WM_UNIT_LAYERLEVEL" val="1_1"/>
  <p:tag name="KSO_WM_TAG_VERSION" val="1.0"/>
  <p:tag name="KSO_WM_BEAUTIFY_FLAG" val="#wm#"/>
</p:tagLst>
</file>

<file path=ppt/tags/tag29.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67_3*q_i*1_5"/>
  <p:tag name="KSO_WM_TEMPLATE_CATEGORY" val="diagram"/>
  <p:tag name="KSO_WM_TEMPLATE_INDEX" val="20227967"/>
  <p:tag name="KSO_WM_UNIT_LAYERLEVEL" val="1_1"/>
  <p:tag name="KSO_WM_TAG_VERSION" val="1.0"/>
  <p:tag name="KSO_WM_BEAUTIFY_FLAG" val="#wm#"/>
</p:tagLst>
</file>

<file path=ppt/tags/tag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30.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7967_3*q_h_x*1_3_1"/>
  <p:tag name="KSO_WM_TEMPLATE_CATEGORY" val="diagram"/>
  <p:tag name="KSO_WM_TEMPLATE_INDEX" val="20227967"/>
  <p:tag name="KSO_WM_UNIT_LAYERLEVEL" val="1_1_1"/>
  <p:tag name="KSO_WM_TAG_VERSION" val="1.0"/>
  <p:tag name="KSO_WM_BEAUTIFY_FLAG" val="#wm#"/>
</p:tagLst>
</file>

<file path=ppt/tags/tag3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1_3*l_h_i*1_1_2"/>
  <p:tag name="KSO_WM_TEMPLATE_CATEGORY" val="diagram"/>
  <p:tag name="KSO_WM_TEMPLATE_INDEX" val="20228041"/>
  <p:tag name="KSO_WM_UNIT_LAYERLEVEL" val="1_1_1"/>
  <p:tag name="KSO_WM_TAG_VERSION" val="1.0"/>
  <p:tag name="KSO_WM_BEAUTIFY_FLAG" val="#wm#"/>
</p:tagLst>
</file>

<file path=ppt/tags/tag3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1_3*l_h_i*1_1_3"/>
  <p:tag name="KSO_WM_TEMPLATE_CATEGORY" val="diagram"/>
  <p:tag name="KSO_WM_TEMPLATE_INDEX" val="20228041"/>
  <p:tag name="KSO_WM_UNIT_LAYERLEVEL" val="1_1_1"/>
  <p:tag name="KSO_WM_TAG_VERSION" val="1.0"/>
  <p:tag name="KSO_WM_BEAUTIFY_FLAG" val="#wm#"/>
</p:tagLst>
</file>

<file path=ppt/tags/tag3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41_3*l_h_i*1_1_4"/>
  <p:tag name="KSO_WM_TEMPLATE_CATEGORY" val="diagram"/>
  <p:tag name="KSO_WM_TEMPLATE_INDEX" val="20228041"/>
  <p:tag name="KSO_WM_UNIT_LAYERLEVEL" val="1_1_1"/>
  <p:tag name="KSO_WM_TAG_VERSION" val="1.0"/>
  <p:tag name="KSO_WM_BEAUTIFY_FLAG" val="#wm#"/>
</p:tagLst>
</file>

<file path=ppt/tags/tag34.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1_3*l_h_f*1_1_1"/>
  <p:tag name="KSO_WM_TEMPLATE_CATEGORY" val="diagram"/>
  <p:tag name="KSO_WM_TEMPLATE_INDEX" val="20228041"/>
  <p:tag name="KSO_WM_UNIT_LAYERLEVEL" val="1_1_1"/>
  <p:tag name="KSO_WM_TAG_VERSION" val="1.0"/>
  <p:tag name="KSO_WM_BEAUTIFY_FLAG" val="#wm#"/>
</p:tagLst>
</file>

<file path=ppt/tags/tag3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1_3*l_h_a*1_1_1"/>
  <p:tag name="KSO_WM_TEMPLATE_CATEGORY" val="diagram"/>
  <p:tag name="KSO_WM_TEMPLATE_INDEX" val="20228041"/>
  <p:tag name="KSO_WM_UNIT_LAYERLEVEL" val="1_1_1"/>
  <p:tag name="KSO_WM_TAG_VERSION" val="1.0"/>
  <p:tag name="KSO_WM_BEAUTIFY_FLAG" val="#wm#"/>
</p:tagLst>
</file>

<file path=ppt/tags/tag3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1_3*l_h_i*1_2_2"/>
  <p:tag name="KSO_WM_TEMPLATE_CATEGORY" val="diagram"/>
  <p:tag name="KSO_WM_TEMPLATE_INDEX" val="20228041"/>
  <p:tag name="KSO_WM_UNIT_LAYERLEVEL" val="1_1_1"/>
  <p:tag name="KSO_WM_TAG_VERSION" val="1.0"/>
  <p:tag name="KSO_WM_BEAUTIFY_FLAG" val="#wm#"/>
</p:tagLst>
</file>

<file path=ppt/tags/tag37.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1_3*l_h_i*1_2_3"/>
  <p:tag name="KSO_WM_TEMPLATE_CATEGORY" val="diagram"/>
  <p:tag name="KSO_WM_TEMPLATE_INDEX" val="20228041"/>
  <p:tag name="KSO_WM_UNIT_LAYERLEVEL" val="1_1_1"/>
  <p:tag name="KSO_WM_TAG_VERSION" val="1.0"/>
  <p:tag name="KSO_WM_BEAUTIFY_FLAG" val="#wm#"/>
</p:tagLst>
</file>

<file path=ppt/tags/tag3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41_3*l_h_i*1_2_4"/>
  <p:tag name="KSO_WM_TEMPLATE_CATEGORY" val="diagram"/>
  <p:tag name="KSO_WM_TEMPLATE_INDEX" val="20228041"/>
  <p:tag name="KSO_WM_UNIT_LAYERLEVEL" val="1_1_1"/>
  <p:tag name="KSO_WM_TAG_VERSION" val="1.0"/>
  <p:tag name="KSO_WM_BEAUTIFY_FLAG" val="#wm#"/>
</p:tagLst>
</file>

<file path=ppt/tags/tag39.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1_3*l_h_a*1_2_1"/>
  <p:tag name="KSO_WM_TEMPLATE_CATEGORY" val="diagram"/>
  <p:tag name="KSO_WM_TEMPLATE_INDEX" val="20228041"/>
  <p:tag name="KSO_WM_UNIT_LAYERLEVEL" val="1_1_1"/>
  <p:tag name="KSO_WM_TAG_VERSION" val="1.0"/>
  <p:tag name="KSO_WM_BEAUTIFY_FLAG" val="#wm#"/>
</p:tagLst>
</file>

<file path=ppt/tags/tag4.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40.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41_3*l_h_f*1_2_1"/>
  <p:tag name="KSO_WM_TEMPLATE_CATEGORY" val="diagram"/>
  <p:tag name="KSO_WM_TEMPLATE_INDEX" val="20228041"/>
  <p:tag name="KSO_WM_UNIT_LAYERLEVEL" val="1_1_1"/>
  <p:tag name="KSO_WM_TAG_VERSION" val="1.0"/>
  <p:tag name="KSO_WM_BEAUTIFY_FLAG" val="#wm#"/>
</p:tagLst>
</file>

<file path=ppt/tags/tag41.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42.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7_6*l_h_i*1_3_1"/>
  <p:tag name="KSO_WM_TEMPLATE_CATEGORY" val="diagram"/>
  <p:tag name="KSO_WM_TEMPLATE_INDEX" val="20228067"/>
  <p:tag name="KSO_WM_UNIT_LAYERLEVEL" val="1_1_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67_6*l_h_i*1_3_4"/>
  <p:tag name="KSO_WM_TEMPLATE_CATEGORY" val="diagram"/>
  <p:tag name="KSO_WM_TEMPLATE_INDEX" val="20228067"/>
  <p:tag name="KSO_WM_UNIT_LAYERLEVEL" val="1_1_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67_6*l_h_i*1_3_5"/>
  <p:tag name="KSO_WM_TEMPLATE_CATEGORY" val="diagram"/>
  <p:tag name="KSO_WM_TEMPLATE_INDEX" val="20228067"/>
  <p:tag name="KSO_WM_UNIT_LAYERLEVEL" val="1_1_1"/>
  <p:tag name="KSO_WM_TAG_VERSION" val="1.0"/>
  <p:tag name="KSO_WM_BEAUTIFY_FLAG" val="#wm#"/>
</p:tagLst>
</file>

<file path=ppt/tags/tag4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67_6*l_h_x*1_3_1"/>
  <p:tag name="KSO_WM_TEMPLATE_CATEGORY" val="diagram"/>
  <p:tag name="KSO_WM_TEMPLATE_INDEX" val="20228067"/>
  <p:tag name="KSO_WM_UNIT_LAYERLEVEL" val="1_1_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067_6*l_h_i*1_3_2"/>
  <p:tag name="KSO_WM_TEMPLATE_CATEGORY" val="diagram"/>
  <p:tag name="KSO_WM_TEMPLATE_INDEX" val="20228067"/>
  <p:tag name="KSO_WM_UNIT_LAYERLEVEL" val="1_1_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67_6*l_h_i*1_3_3"/>
  <p:tag name="KSO_WM_TEMPLATE_CATEGORY" val="diagram"/>
  <p:tag name="KSO_WM_TEMPLATE_INDEX" val="20228067"/>
  <p:tag name="KSO_WM_UNIT_LAYERLEVEL" val="1_1_1"/>
  <p:tag name="KSO_WM_TAG_VERSION" val="1.0"/>
  <p:tag name="KSO_WM_BEAUTIFY_FLAG" val="#wm#"/>
</p:tagLst>
</file>

<file path=ppt/tags/tag4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7_6*l_h_a*1_3_1"/>
  <p:tag name="KSO_WM_TEMPLATE_CATEGORY" val="diagram"/>
  <p:tag name="KSO_WM_TEMPLATE_INDEX" val="20228067"/>
  <p:tag name="KSO_WM_UNIT_LAYERLEVEL" val="1_1_1"/>
  <p:tag name="KSO_WM_TAG_VERSION" val="1.0"/>
  <p:tag name="KSO_WM_BEAUTIFY_FLAG" val="#wm#"/>
</p:tagLst>
</file>

<file path=ppt/tags/tag5.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67_3*q_h_a*1_2_1"/>
  <p:tag name="KSO_WM_TEMPLATE_CATEGORY" val="diagram"/>
  <p:tag name="KSO_WM_TEMPLATE_INDEX" val="20227967"/>
  <p:tag name="KSO_WM_UNIT_LAYERLEVEL" val="1_1_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67_6*l_h_i*1_4_1"/>
  <p:tag name="KSO_WM_TEMPLATE_CATEGORY" val="diagram"/>
  <p:tag name="KSO_WM_TEMPLATE_INDEX" val="20228067"/>
  <p:tag name="KSO_WM_UNIT_LAYERLEVEL" val="1_1_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67_6*l_h_i*1_4_4"/>
  <p:tag name="KSO_WM_TEMPLATE_CATEGORY" val="diagram"/>
  <p:tag name="KSO_WM_TEMPLATE_INDEX" val="20228067"/>
  <p:tag name="KSO_WM_UNIT_LAYERLEVEL" val="1_1_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8067_6*l_h_i*1_4_5"/>
  <p:tag name="KSO_WM_TEMPLATE_CATEGORY" val="diagram"/>
  <p:tag name="KSO_WM_TEMPLATE_INDEX" val="20228067"/>
  <p:tag name="KSO_WM_UNIT_LAYERLEVEL" val="1_1_1"/>
  <p:tag name="KSO_WM_TAG_VERSION" val="1.0"/>
  <p:tag name="KSO_WM_BEAUTIFY_FLAG" val="#wm#"/>
</p:tagLst>
</file>

<file path=ppt/tags/tag53.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67_6*l_h_x*1_4_1"/>
  <p:tag name="KSO_WM_TEMPLATE_CATEGORY" val="diagram"/>
  <p:tag name="KSO_WM_TEMPLATE_INDEX" val="20228067"/>
  <p:tag name="KSO_WM_UNIT_LAYERLEVEL" val="1_1_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8067_6*l_h_i*1_4_2"/>
  <p:tag name="KSO_WM_TEMPLATE_CATEGORY" val="diagram"/>
  <p:tag name="KSO_WM_TEMPLATE_INDEX" val="20228067"/>
  <p:tag name="KSO_WM_UNIT_LAYERLEVEL" val="1_1_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67_6*l_h_i*1_4_3"/>
  <p:tag name="KSO_WM_TEMPLATE_CATEGORY" val="diagram"/>
  <p:tag name="KSO_WM_TEMPLATE_INDEX" val="20228067"/>
  <p:tag name="KSO_WM_UNIT_LAYERLEVEL" val="1_1_1"/>
  <p:tag name="KSO_WM_TAG_VERSION" val="1.0"/>
  <p:tag name="KSO_WM_BEAUTIFY_FLAG" val="#wm#"/>
</p:tagLst>
</file>

<file path=ppt/tags/tag5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7_6*l_h_a*1_4_1"/>
  <p:tag name="KSO_WM_TEMPLATE_CATEGORY" val="diagram"/>
  <p:tag name="KSO_WM_TEMPLATE_INDEX" val="20228067"/>
  <p:tag name="KSO_WM_UNIT_LAYERLEVEL" val="1_1_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67_6*l_h_i*1_5_1"/>
  <p:tag name="KSO_WM_TEMPLATE_CATEGORY" val="diagram"/>
  <p:tag name="KSO_WM_TEMPLATE_INDEX" val="20228067"/>
  <p:tag name="KSO_WM_UNIT_LAYERLEVEL" val="1_1_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067_6*l_h_i*1_5_3"/>
  <p:tag name="KSO_WM_TEMPLATE_CATEGORY" val="diagram"/>
  <p:tag name="KSO_WM_TEMPLATE_INDEX" val="20228067"/>
  <p:tag name="KSO_WM_UNIT_LAYERLEVEL" val="1_1_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8067_6*l_h_i*1_5_4"/>
  <p:tag name="KSO_WM_TEMPLATE_CATEGORY" val="diagram"/>
  <p:tag name="KSO_WM_TEMPLATE_INDEX" val="20228067"/>
  <p:tag name="KSO_WM_UNIT_LAYERLEVEL" val="1_1_1"/>
  <p:tag name="KSO_WM_TAG_VERSION" val="1.0"/>
  <p:tag name="KSO_WM_BEAUTIFY_FLAG" val="#wm#"/>
</p:tagLst>
</file>

<file path=ppt/tags/tag6.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67_3*q_h_f*1_2_1"/>
  <p:tag name="KSO_WM_TEMPLATE_CATEGORY" val="diagram"/>
  <p:tag name="KSO_WM_TEMPLATE_INDEX" val="20227967"/>
  <p:tag name="KSO_WM_UNIT_LAYERLEVEL" val="1_1_1"/>
  <p:tag name="KSO_WM_TAG_VERSION" val="1.0"/>
  <p:tag name="KSO_WM_BEAUTIFY_FLAG" val="#wm#"/>
</p:tagLst>
</file>

<file path=ppt/tags/tag60.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067_6*l_h_x*1_5_1"/>
  <p:tag name="KSO_WM_TEMPLATE_CATEGORY" val="diagram"/>
  <p:tag name="KSO_WM_TEMPLATE_INDEX" val="20228067"/>
  <p:tag name="KSO_WM_UNIT_LAYERLEVEL" val="1_1_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228067_6*l_h_i*1_5_2"/>
  <p:tag name="KSO_WM_TEMPLATE_CATEGORY" val="diagram"/>
  <p:tag name="KSO_WM_TEMPLATE_INDEX" val="20228067"/>
  <p:tag name="KSO_WM_UNIT_LAYERLEVEL" val="1_1_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228067_6*l_h_i*1_5_5"/>
  <p:tag name="KSO_WM_TEMPLATE_CATEGORY" val="diagram"/>
  <p:tag name="KSO_WM_TEMPLATE_INDEX" val="20228067"/>
  <p:tag name="KSO_WM_UNIT_LAYERLEVEL" val="1_1_1"/>
  <p:tag name="KSO_WM_TAG_VERSION" val="1.0"/>
  <p:tag name="KSO_WM_BEAUTIFY_FLAG" val="#wm#"/>
</p:tagLst>
</file>

<file path=ppt/tags/tag6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67_6*l_h_a*1_5_1"/>
  <p:tag name="KSO_WM_TEMPLATE_CATEGORY" val="diagram"/>
  <p:tag name="KSO_WM_TEMPLATE_INDEX" val="20228067"/>
  <p:tag name="KSO_WM_UNIT_LAYERLEVEL" val="1_1_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28067_6*l_h_i*1_6_1"/>
  <p:tag name="KSO_WM_TEMPLATE_CATEGORY" val="diagram"/>
  <p:tag name="KSO_WM_TEMPLATE_INDEX" val="20228067"/>
  <p:tag name="KSO_WM_UNIT_LAYERLEVEL" val="1_1_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28067_6*l_h_i*1_6_3"/>
  <p:tag name="KSO_WM_TEMPLATE_CATEGORY" val="diagram"/>
  <p:tag name="KSO_WM_TEMPLATE_INDEX" val="20228067"/>
  <p:tag name="KSO_WM_UNIT_LAYERLEVEL" val="1_1_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20228067_6*l_h_i*1_6_4"/>
  <p:tag name="KSO_WM_TEMPLATE_CATEGORY" val="diagram"/>
  <p:tag name="KSO_WM_TEMPLATE_INDEX" val="20228067"/>
  <p:tag name="KSO_WM_UNIT_LAYERLEVEL" val="1_1_1"/>
  <p:tag name="KSO_WM_TAG_VERSION" val="1.0"/>
  <p:tag name="KSO_WM_BEAUTIFY_FLAG" val="#wm#"/>
</p:tagLst>
</file>

<file path=ppt/tags/tag67.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228067_6*l_h_x*1_6_1"/>
  <p:tag name="KSO_WM_TEMPLATE_CATEGORY" val="diagram"/>
  <p:tag name="KSO_WM_TEMPLATE_INDEX" val="20228067"/>
  <p:tag name="KSO_WM_UNIT_LAYERLEVEL" val="1_1_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2"/>
  <p:tag name="KSO_WM_UNIT_ID" val="diagram20228067_6*l_h_i*1_6_2"/>
  <p:tag name="KSO_WM_TEMPLATE_CATEGORY" val="diagram"/>
  <p:tag name="KSO_WM_TEMPLATE_INDEX" val="20228067"/>
  <p:tag name="KSO_WM_UNIT_LAYERLEVEL" val="1_1_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5"/>
  <p:tag name="KSO_WM_UNIT_ID" val="diagram20228067_6*l_h_i*1_6_5"/>
  <p:tag name="KSO_WM_TEMPLATE_CATEGORY" val="diagram"/>
  <p:tag name="KSO_WM_TEMPLATE_INDEX" val="20228067"/>
  <p:tag name="KSO_WM_UNIT_LAYERLEVEL" val="1_1_1"/>
  <p:tag name="KSO_WM_TAG_VERSION" val="1.0"/>
  <p:tag name="KSO_WM_BEAUTIFY_FLAG" val="#wm#"/>
</p:tagLst>
</file>

<file path=ppt/tags/tag7.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3*q_h_a*1_1_1"/>
  <p:tag name="KSO_WM_TEMPLATE_CATEGORY" val="diagram"/>
  <p:tag name="KSO_WM_TEMPLATE_INDEX" val="20227967"/>
  <p:tag name="KSO_WM_UNIT_LAYERLEVEL" val="1_1_1"/>
  <p:tag name="KSO_WM_TAG_VERSION" val="1.0"/>
  <p:tag name="KSO_WM_BEAUTIFY_FLAG" val="#wm#"/>
</p:tagLst>
</file>

<file path=ppt/tags/tag7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28067_6*l_h_a*1_6_1"/>
  <p:tag name="KSO_WM_TEMPLATE_CATEGORY" val="diagram"/>
  <p:tag name="KSO_WM_TEMPLATE_INDEX" val="20228067"/>
  <p:tag name="KSO_WM_UNIT_LAYERLEVEL" val="1_1_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59_3*l_i*1_1"/>
  <p:tag name="KSO_WM_TEMPLATE_CATEGORY" val="diagram"/>
  <p:tag name="KSO_WM_TEMPLATE_INDEX" val="20228059"/>
  <p:tag name="KSO_WM_UNIT_LAYERLEVEL" val="1_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9_3*l_h_i*1_2_1"/>
  <p:tag name="KSO_WM_TEMPLATE_CATEGORY" val="diagram"/>
  <p:tag name="KSO_WM_TEMPLATE_INDEX" val="20228059"/>
  <p:tag name="KSO_WM_UNIT_LAYERLEVEL" val="1_1_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9_3*l_h_i*1_2_2"/>
  <p:tag name="KSO_WM_TEMPLATE_CATEGORY" val="diagram"/>
  <p:tag name="KSO_WM_TEMPLATE_INDEX" val="20228059"/>
  <p:tag name="KSO_WM_UNIT_LAYERLEVEL" val="1_1_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9_3*l_h_i*1_2_3"/>
  <p:tag name="KSO_WM_TEMPLATE_CATEGORY" val="diagram"/>
  <p:tag name="KSO_WM_TEMPLATE_INDEX" val="20228059"/>
  <p:tag name="KSO_WM_UNIT_LAYERLEVEL" val="1_1_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9_3*l_h_i*1_2_4"/>
  <p:tag name="KSO_WM_TEMPLATE_CATEGORY" val="diagram"/>
  <p:tag name="KSO_WM_TEMPLATE_INDEX" val="20228059"/>
  <p:tag name="KSO_WM_UNIT_LAYERLEVEL" val="1_1_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9_3*l_h_i*1_2_5"/>
  <p:tag name="KSO_WM_TEMPLATE_CATEGORY" val="diagram"/>
  <p:tag name="KSO_WM_TEMPLATE_INDEX" val="20228059"/>
  <p:tag name="KSO_WM_UNIT_LAYERLEVEL" val="1_1_1"/>
  <p:tag name="KSO_WM_TAG_VERSION" val="1.0"/>
  <p:tag name="KSO_WM_BEAUTIFY_FLAG" val="#wm#"/>
</p:tagLst>
</file>

<file path=ppt/tags/tag77.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9_3*l_h_x*1_2_1"/>
  <p:tag name="KSO_WM_TEMPLATE_CATEGORY" val="diagram"/>
  <p:tag name="KSO_WM_TEMPLATE_INDEX" val="20228059"/>
  <p:tag name="KSO_WM_UNIT_LAYERLEVEL" val="1_1_1"/>
  <p:tag name="KSO_WM_TAG_VERSION" val="1.0"/>
  <p:tag name="KSO_WM_BEAUTIFY_FLAG" val="#wm#"/>
</p:tagLst>
</file>

<file path=ppt/tags/tag7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9_3*l_h_a*1_2_1"/>
  <p:tag name="KSO_WM_TEMPLATE_CATEGORY" val="diagram"/>
  <p:tag name="KSO_WM_TEMPLATE_INDEX" val="20228059"/>
  <p:tag name="KSO_WM_UNIT_LAYERLEVEL" val="1_1_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9_3*l_h_i*1_1_1"/>
  <p:tag name="KSO_WM_TEMPLATE_CATEGORY" val="diagram"/>
  <p:tag name="KSO_WM_TEMPLATE_INDEX" val="20228059"/>
  <p:tag name="KSO_WM_UNIT_LAYERLEVEL" val="1_1_1"/>
  <p:tag name="KSO_WM_TAG_VERSION" val="1.0"/>
  <p:tag name="KSO_WM_BEAUTIFY_FLAG" val="#wm#"/>
</p:tagLst>
</file>

<file path=ppt/tags/tag8.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67_3*q_h_f*1_1_1"/>
  <p:tag name="KSO_WM_TEMPLATE_CATEGORY" val="diagram"/>
  <p:tag name="KSO_WM_TEMPLATE_INDEX" val="20227967"/>
  <p:tag name="KSO_WM_UNIT_LAYERLEVEL" val="1_1_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9_3*l_h_i*1_1_2"/>
  <p:tag name="KSO_WM_TEMPLATE_CATEGORY" val="diagram"/>
  <p:tag name="KSO_WM_TEMPLATE_INDEX" val="20228059"/>
  <p:tag name="KSO_WM_UNIT_LAYERLEVEL" val="1_1_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9_3*l_h_i*1_1_3"/>
  <p:tag name="KSO_WM_TEMPLATE_CATEGORY" val="diagram"/>
  <p:tag name="KSO_WM_TEMPLATE_INDEX" val="20228059"/>
  <p:tag name="KSO_WM_UNIT_LAYERLEVEL" val="1_1_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9_3*l_h_i*1_1_4"/>
  <p:tag name="KSO_WM_TEMPLATE_CATEGORY" val="diagram"/>
  <p:tag name="KSO_WM_TEMPLATE_INDEX" val="20228059"/>
  <p:tag name="KSO_WM_UNIT_LAYERLEVEL" val="1_1_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9_3*l_h_i*1_1_5"/>
  <p:tag name="KSO_WM_TEMPLATE_CATEGORY" val="diagram"/>
  <p:tag name="KSO_WM_TEMPLATE_INDEX" val="20228059"/>
  <p:tag name="KSO_WM_UNIT_LAYERLEVEL" val="1_1_1"/>
  <p:tag name="KSO_WM_TAG_VERSION" val="1.0"/>
  <p:tag name="KSO_WM_BEAUTIFY_FLAG" val="#wm#"/>
</p:tagLst>
</file>

<file path=ppt/tags/tag84.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9_3*l_h_x*1_1_1"/>
  <p:tag name="KSO_WM_TEMPLATE_CATEGORY" val="diagram"/>
  <p:tag name="KSO_WM_TEMPLATE_INDEX" val="20228059"/>
  <p:tag name="KSO_WM_UNIT_LAYERLEVEL" val="1_1_1"/>
  <p:tag name="KSO_WM_TAG_VERSION" val="1.0"/>
  <p:tag name="KSO_WM_BEAUTIFY_FLAG" val="#wm#"/>
</p:tagLst>
</file>

<file path=ppt/tags/tag8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9_3*l_h_a*1_1_1"/>
  <p:tag name="KSO_WM_TEMPLATE_CATEGORY" val="diagram"/>
  <p:tag name="KSO_WM_TEMPLATE_INDEX" val="20228059"/>
  <p:tag name="KSO_WM_UNIT_LAYERLEVEL" val="1_1_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59_3*l_h_i*1_3_1"/>
  <p:tag name="KSO_WM_TEMPLATE_CATEGORY" val="diagram"/>
  <p:tag name="KSO_WM_TEMPLATE_INDEX" val="20228059"/>
  <p:tag name="KSO_WM_UNIT_LAYERLEVEL" val="1_1_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59_3*l_h_i*1_3_2"/>
  <p:tag name="KSO_WM_TEMPLATE_CATEGORY" val="diagram"/>
  <p:tag name="KSO_WM_TEMPLATE_INDEX" val="20228059"/>
  <p:tag name="KSO_WM_UNIT_LAYERLEVEL" val="1_1_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59_3*l_h_i*1_3_3"/>
  <p:tag name="KSO_WM_TEMPLATE_CATEGORY" val="diagram"/>
  <p:tag name="KSO_WM_TEMPLATE_INDEX" val="20228059"/>
  <p:tag name="KSO_WM_UNIT_LAYERLEVEL" val="1_1_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59_3*l_h_i*1_3_4"/>
  <p:tag name="KSO_WM_TEMPLATE_CATEGORY" val="diagram"/>
  <p:tag name="KSO_WM_TEMPLATE_INDEX" val="20228059"/>
  <p:tag name="KSO_WM_UNIT_LAYERLEVEL" val="1_1_1"/>
  <p:tag name="KSO_WM_TAG_VERSION" val="1.0"/>
  <p:tag name="KSO_WM_BEAUTIFY_FLAG" val="#wm#"/>
</p:tagLst>
</file>

<file path=ppt/tags/tag9.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67_3*q_h_a*1_3_1"/>
  <p:tag name="KSO_WM_TEMPLATE_CATEGORY" val="diagram"/>
  <p:tag name="KSO_WM_TEMPLATE_INDEX" val="20227967"/>
  <p:tag name="KSO_WM_UNIT_LAYERLEVEL" val="1_1_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59_3*l_h_i*1_3_5"/>
  <p:tag name="KSO_WM_TEMPLATE_CATEGORY" val="diagram"/>
  <p:tag name="KSO_WM_TEMPLATE_INDEX" val="20228059"/>
  <p:tag name="KSO_WM_UNIT_LAYERLEVEL" val="1_1_1"/>
  <p:tag name="KSO_WM_TAG_VERSION" val="1.0"/>
  <p:tag name="KSO_WM_BEAUTIFY_FLAG" val="#wm#"/>
</p:tagLst>
</file>

<file path=ppt/tags/tag91.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59_3*l_h_x*1_3_1"/>
  <p:tag name="KSO_WM_TEMPLATE_CATEGORY" val="diagram"/>
  <p:tag name="KSO_WM_TEMPLATE_INDEX" val="20228059"/>
  <p:tag name="KSO_WM_UNIT_LAYERLEVEL" val="1_1_1"/>
  <p:tag name="KSO_WM_TAG_VERSION" val="1.0"/>
  <p:tag name="KSO_WM_BEAUTIFY_FLAG" val="#wm#"/>
</p:tagLst>
</file>

<file path=ppt/tags/tag9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59_3*l_h_a*1_3_1"/>
  <p:tag name="KSO_WM_TEMPLATE_CATEGORY" val="diagram"/>
  <p:tag name="KSO_WM_TEMPLATE_INDEX" val="20228059"/>
  <p:tag name="KSO_WM_UNIT_LAYERLEVEL" val="1_1_1"/>
  <p:tag name="KSO_WM_TAG_VERSION" val="1.0"/>
  <p:tag name="KSO_WM_BEAUTIFY_FLAG" val="#wm#"/>
</p:tagLst>
</file>

<file path=ppt/tags/tag9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4336_7*a*1"/>
  <p:tag name="KSO_WM_TEMPLATE_CATEGORY" val="custom"/>
  <p:tag name="KSO_WM_TEMPLATE_INDEX" val="20224336"/>
  <p:tag name="KSO_WM_UNIT_LAYERLEVEL" val="1"/>
  <p:tag name="KSO_WM_TAG_VERSION" val="1.0"/>
  <p:tag name="KSO_WM_BEAUTIFY_FLAG" val="#wm#"/>
  <p:tag name="KSO_WM_UNIT_DEFAULT_FONT" val="54;60;2"/>
  <p:tag name="KSO_WM_UNIT_BLOCK" val="0"/>
  <p:tag name="KSO_WM_UNIT_DEC_AREA_ID" val="114c7dce51ce433c9b1f059057f70fc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7ed280ad0d8f4ceba335330b501f8006"/>
  <p:tag name="KSO_WM_UNIT_TEXT_FILL_FORE_SCHEMECOLOR_INDEX_BRIGHTNESS" val="0"/>
  <p:tag name="KSO_WM_UNIT_TEXT_FILL_FORE_SCHEMECOLOR_INDEX" val="5"/>
  <p:tag name="KSO_WM_UNIT_TEXT_FILL_TYPE" val="1"/>
</p:tagLst>
</file>

<file path=ppt/tags/tag94.xml><?xml version="1.0" encoding="utf-8"?>
<p:tagLst xmlns:p="http://schemas.openxmlformats.org/presentationml/2006/main">
  <p:tag name="KSO_WM_BEAUTIFY_FLAG" val="#wm#"/>
  <p:tag name="KSO_WM_TEMPLATE_CATEGORY" val="custom"/>
  <p:tag name="KSO_WM_TEMPLATE_INDEX" val="20224336"/>
  <p:tag name="KSO_WM_SLIDE_ID" val="custom20224336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9-13T11:53:25&quot;,&quot;margin&quot;:{&quot;bottom&quot;:5.7733297348022461,&quot;left&quot;:9.6164531707763672,&quot;right&quot;:1.1486663818359375,&quot;top&quot;:5.773322105407714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2e9eff7295c1bf6da690df3"/>
  <p:tag name="KSO_WM_TEMPLATE_ASSEMBLE_GROUPID" val="62de4dd4c23dfd8dd4a1be7b"/>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7_6*l_h_i*1_3_1"/>
  <p:tag name="KSO_WM_TEMPLATE_CATEGORY" val="diagram"/>
  <p:tag name="KSO_WM_TEMPLATE_INDEX" val="20228067"/>
  <p:tag name="KSO_WM_UNIT_LAYERLEVEL" val="1_1_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67_6*l_h_i*1_3_4"/>
  <p:tag name="KSO_WM_TEMPLATE_CATEGORY" val="diagram"/>
  <p:tag name="KSO_WM_TEMPLATE_INDEX" val="20228067"/>
  <p:tag name="KSO_WM_UNIT_LAYERLEVEL" val="1_1_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67_6*l_h_i*1_3_5"/>
  <p:tag name="KSO_WM_TEMPLATE_CATEGORY" val="diagram"/>
  <p:tag name="KSO_WM_TEMPLATE_INDEX" val="20228067"/>
  <p:tag name="KSO_WM_UNIT_LAYERLEVEL" val="1_1_1"/>
  <p:tag name="KSO_WM_TAG_VERSION" val="1.0"/>
  <p:tag name="KSO_WM_BEAUTIFY_FLAG" val="#wm#"/>
</p:tagLst>
</file>

<file path=ppt/tags/tag98.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67_6*l_h_x*1_3_1"/>
  <p:tag name="KSO_WM_TEMPLATE_CATEGORY" val="diagram"/>
  <p:tag name="KSO_WM_TEMPLATE_INDEX" val="20228067"/>
  <p:tag name="KSO_WM_UNIT_LAYERLEVEL" val="1_1_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067_6*l_h_i*1_3_2"/>
  <p:tag name="KSO_WM_TEMPLATE_CATEGORY" val="diagram"/>
  <p:tag name="KSO_WM_TEMPLATE_INDEX" val="20228067"/>
  <p:tag name="KSO_WM_UNIT_LAYERLEVEL" val="1_1_1"/>
  <p:tag name="KSO_WM_TAG_VERSION" val="1.0"/>
  <p:tag name="KSO_WM_BEAUTIFY_FLAG" val="#wm#"/>
</p:tagLst>
</file>

<file path=ppt/theme/theme1.xml><?xml version="1.0" encoding="utf-8"?>
<a:theme xmlns:a="http://schemas.openxmlformats.org/drawingml/2006/main" name="Office 主题">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9845</Words>
  <Application>WPS 演示</Application>
  <PresentationFormat>全屏显示(16:9)</PresentationFormat>
  <Paragraphs>540</Paragraphs>
  <Slides>51</Slides>
  <Notes>25</Notes>
  <HiddenSlides>0</HiddenSlides>
  <MMClips>1</MMClips>
  <ScaleCrop>false</ScaleCrop>
  <HeadingPairs>
    <vt:vector size="6" baseType="variant">
      <vt:variant>
        <vt:lpstr>已用的字体</vt:lpstr>
      </vt:variant>
      <vt:variant>
        <vt:i4>34</vt:i4>
      </vt:variant>
      <vt:variant>
        <vt:lpstr>主题</vt:lpstr>
      </vt:variant>
      <vt:variant>
        <vt:i4>1</vt:i4>
      </vt:variant>
      <vt:variant>
        <vt:lpstr>幻灯片标题</vt:lpstr>
      </vt:variant>
      <vt:variant>
        <vt:i4>51</vt:i4>
      </vt:variant>
    </vt:vector>
  </HeadingPairs>
  <TitlesOfParts>
    <vt:vector size="86" baseType="lpstr">
      <vt:lpstr>Arial</vt:lpstr>
      <vt:lpstr>宋体</vt:lpstr>
      <vt:lpstr>Wingdings</vt:lpstr>
      <vt:lpstr>Microsoft YaHei Bold</vt:lpstr>
      <vt:lpstr>Microsoft YaHei Regular</vt:lpstr>
      <vt:lpstr>Lato Regular</vt:lpstr>
      <vt:lpstr>Thonburi</vt:lpstr>
      <vt:lpstr>Lato Hairline</vt:lpstr>
      <vt:lpstr>Lato Light</vt:lpstr>
      <vt:lpstr>方正大标宋简体</vt:lpstr>
      <vt:lpstr>微软雅黑</vt:lpstr>
      <vt:lpstr>Microsoft YaHei</vt:lpstr>
      <vt:lpstr>宋体</vt:lpstr>
      <vt:lpstr>汉仪书宋二KW</vt:lpstr>
      <vt:lpstr>Arial Unicode MS</vt:lpstr>
      <vt:lpstr>Calibri Light</vt:lpstr>
      <vt:lpstr>Helvetica Neue</vt:lpstr>
      <vt:lpstr>Calibri</vt:lpstr>
      <vt:lpstr>Times New Roman Regular</vt:lpstr>
      <vt:lpstr>Clear Sans</vt:lpstr>
      <vt:lpstr>苹方-简</vt:lpstr>
      <vt:lpstr>Open Sans</vt:lpstr>
      <vt:lpstr>思源黑体 CN Bold</vt:lpstr>
      <vt:lpstr>黑体</vt:lpstr>
      <vt:lpstr>思源黑体 CN Regular</vt:lpstr>
      <vt:lpstr>思源黑体 CN Light</vt:lpstr>
      <vt:lpstr>思源黑体 CN Normal</vt:lpstr>
      <vt:lpstr>思源黑体 CN Heavy</vt:lpstr>
      <vt:lpstr>Helvetica Light</vt:lpstr>
      <vt:lpstr>宋体-简</vt:lpstr>
      <vt:lpstr>Helvetica Light</vt:lpstr>
      <vt:lpstr>思源黑体 CN Bold</vt:lpstr>
      <vt:lpstr>思源黑体 CN Heavy</vt:lpstr>
      <vt:lpstr>Microsoft YaHei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任务一</vt:lpstr>
      <vt:lpstr>PowerPoint 演示文稿</vt:lpstr>
      <vt:lpstr>PowerPoint 演示文稿</vt:lpstr>
      <vt:lpstr>任务一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六月</cp:lastModifiedBy>
  <cp:revision>25</cp:revision>
  <dcterms:created xsi:type="dcterms:W3CDTF">2023-09-12T03:38:37Z</dcterms:created>
  <dcterms:modified xsi:type="dcterms:W3CDTF">2023-09-12T03:38:37Z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2052-6.0.2.8225</vt:lpwstr>
  </property>
  <property fmtid="{D5CDD505-2E9C-101B-9397-08002B2CF9AE}" pid="3" name="ICV">
    <vt:lpwstr>CE45673BFB202B2712B1FF6496E1409B_43</vt:lpwstr>
  </property>
</Properties>
</file>