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3.svg" ContentType="image/svg+xml"/>
  <Override PartName="/ppt/media/image17.svg" ContentType="image/svg+xml"/>
  <Override PartName="/ppt/media/image18.svg" ContentType="image/svg+xml"/>
  <Override PartName="/ppt/media/image20.svg" ContentType="image/svg+xml"/>
  <Override PartName="/ppt/media/image21.svg" ContentType="image/svg+xml"/>
  <Override PartName="/ppt/media/image23.svg" ContentType="image/svg+xml"/>
  <Override PartName="/ppt/media/image24.svg" ContentType="image/svg+xml"/>
  <Override PartName="/ppt/media/image25.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351" r:id="rId6"/>
    <p:sldId id="259" r:id="rId7"/>
    <p:sldId id="308" r:id="rId8"/>
    <p:sldId id="283" r:id="rId9"/>
    <p:sldId id="823" r:id="rId10"/>
    <p:sldId id="331" r:id="rId11"/>
    <p:sldId id="825" r:id="rId12"/>
    <p:sldId id="965" r:id="rId13"/>
    <p:sldId id="966" r:id="rId14"/>
    <p:sldId id="967" r:id="rId15"/>
    <p:sldId id="968" r:id="rId16"/>
    <p:sldId id="969" r:id="rId17"/>
    <p:sldId id="970" r:id="rId18"/>
    <p:sldId id="971" r:id="rId19"/>
    <p:sldId id="972" r:id="rId20"/>
    <p:sldId id="579" r:id="rId21"/>
    <p:sldId id="974" r:id="rId22"/>
    <p:sldId id="975" r:id="rId23"/>
    <p:sldId id="976" r:id="rId24"/>
    <p:sldId id="977" r:id="rId25"/>
    <p:sldId id="978" r:id="rId26"/>
    <p:sldId id="973" r:id="rId27"/>
    <p:sldId id="979" r:id="rId28"/>
    <p:sldId id="980" r:id="rId29"/>
    <p:sldId id="981" r:id="rId30"/>
    <p:sldId id="827" r:id="rId31"/>
    <p:sldId id="982" r:id="rId32"/>
    <p:sldId id="983" r:id="rId33"/>
    <p:sldId id="984" r:id="rId34"/>
    <p:sldId id="985" r:id="rId35"/>
    <p:sldId id="988" r:id="rId36"/>
    <p:sldId id="987" r:id="rId37"/>
    <p:sldId id="989" r:id="rId38"/>
    <p:sldId id="990" r:id="rId39"/>
    <p:sldId id="991" r:id="rId40"/>
    <p:sldId id="992" r:id="rId41"/>
    <p:sldId id="993" r:id="rId42"/>
    <p:sldId id="994" r:id="rId43"/>
    <p:sldId id="684" r:id="rId44"/>
    <p:sldId id="831" r:id="rId45"/>
    <p:sldId id="826" r:id="rId46"/>
    <p:sldId id="995" r:id="rId47"/>
    <p:sldId id="997" r:id="rId48"/>
    <p:sldId id="998" r:id="rId49"/>
    <p:sldId id="999" r:id="rId50"/>
    <p:sldId id="1000" r:id="rId51"/>
    <p:sldId id="1001" r:id="rId52"/>
    <p:sldId id="1002" r:id="rId53"/>
    <p:sldId id="1003" r:id="rId54"/>
    <p:sldId id="1004" r:id="rId55"/>
    <p:sldId id="1005" r:id="rId56"/>
    <p:sldId id="1006" r:id="rId57"/>
    <p:sldId id="1007" r:id="rId58"/>
    <p:sldId id="1008" r:id="rId59"/>
    <p:sldId id="1009" r:id="rId60"/>
    <p:sldId id="1010" r:id="rId61"/>
    <p:sldId id="1011" r:id="rId62"/>
    <p:sldId id="1012" r:id="rId63"/>
    <p:sldId id="1013" r:id="rId64"/>
    <p:sldId id="1014" r:id="rId65"/>
    <p:sldId id="1015" r:id="rId66"/>
    <p:sldId id="1016" r:id="rId67"/>
    <p:sldId id="1017" r:id="rId68"/>
    <p:sldId id="1018" r:id="rId69"/>
    <p:sldId id="1019" r:id="rId70"/>
    <p:sldId id="1020" r:id="rId71"/>
    <p:sldId id="1021" r:id="rId72"/>
    <p:sldId id="1022" r:id="rId73"/>
    <p:sldId id="1023" r:id="rId74"/>
    <p:sldId id="1024" r:id="rId75"/>
    <p:sldId id="1025" r:id="rId76"/>
    <p:sldId id="281" r:id="rId77"/>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2"/>
  <p:cmAuthor id="2" name="liuyue" initials="l"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7F7F"/>
    <a:srgbClr val="F495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2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1" Type="http://schemas.openxmlformats.org/officeDocument/2006/relationships/commentAuthors" Target="commentAuthors.xml"/><Relationship Id="rId80" Type="http://schemas.openxmlformats.org/officeDocument/2006/relationships/tableStyles" Target="tableStyles.xml"/><Relationship Id="rId8" Type="http://schemas.openxmlformats.org/officeDocument/2006/relationships/slide" Target="slides/slide5.xml"/><Relationship Id="rId79" Type="http://schemas.openxmlformats.org/officeDocument/2006/relationships/viewProps" Target="viewProps.xml"/><Relationship Id="rId78" Type="http://schemas.openxmlformats.org/officeDocument/2006/relationships/presProps" Target="presProps.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3" y="1279287"/>
            <a:ext cx="6140578"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tags" Target="../tags/tag2.xml"/><Relationship Id="rId3" Type="http://schemas.openxmlformats.org/officeDocument/2006/relationships/image" Target="../media/image4.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560"/>
            <a:ext cx="9144000" cy="2388017"/>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668"/>
            <a:ext cx="9144000" cy="165605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835" indent="0" algn="ctr">
              <a:buNone/>
              <a:defRPr sz="1600"/>
            </a:lvl7pPr>
            <a:lvl8pPr marL="3201035" indent="0" algn="ctr">
              <a:buNone/>
              <a:defRPr sz="1600"/>
            </a:lvl8pPr>
            <a:lvl9pPr marL="3658235"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89"/>
            <a:ext cx="10515600" cy="581285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2037"/>
            <a:ext cx="4368800" cy="308410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5" y="3802117"/>
            <a:ext cx="4511964" cy="431856"/>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5" y="4386017"/>
            <a:ext cx="4511964" cy="22849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8668"/>
            <a:ext cx="4488039" cy="1537136"/>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10037"/>
            <a:ext cx="10515600" cy="2853236"/>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90267"/>
            <a:ext cx="10515600" cy="1500449"/>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835" indent="0">
              <a:buNone/>
              <a:defRPr sz="1600">
                <a:solidFill>
                  <a:schemeClr val="tx1">
                    <a:tint val="75000"/>
                  </a:schemeClr>
                </a:solidFill>
              </a:defRPr>
            </a:lvl7pPr>
            <a:lvl8pPr marL="3201035" indent="0">
              <a:buNone/>
              <a:defRPr sz="1600">
                <a:solidFill>
                  <a:schemeClr val="tx1">
                    <a:tint val="75000"/>
                  </a:schemeClr>
                </a:solidFill>
              </a:defRPr>
            </a:lvl8pPr>
            <a:lvl9pPr marL="3658235"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E:\素材\春\7487b691a84a44a3f609339749de9c08.png7487b691a84a44a3f609339749de9c08"/>
          <p:cNvPicPr>
            <a:picLocks noChangeAspect="1"/>
          </p:cNvPicPr>
          <p:nvPr userDrawn="1"/>
        </p:nvPicPr>
        <p:blipFill>
          <a:blip r:embed="rId2"/>
          <a:srcRect l="12584" b="827"/>
          <a:stretch>
            <a:fillRect/>
          </a:stretch>
        </p:blipFill>
        <p:spPr>
          <a:xfrm>
            <a:off x="77893" y="366607"/>
            <a:ext cx="4628727" cy="6495627"/>
          </a:xfrm>
          <a:prstGeom prst="rect">
            <a:avLst/>
          </a:prstGeom>
        </p:spPr>
      </p:pic>
      <p:grpSp>
        <p:nvGrpSpPr>
          <p:cNvPr id="39" name="组合 38"/>
          <p:cNvGrpSpPr>
            <a:grpSpLocks noChangeAspect="1"/>
          </p:cNvGrpSpPr>
          <p:nvPr userDrawn="1"/>
        </p:nvGrpSpPr>
        <p:grpSpPr>
          <a:xfrm>
            <a:off x="9056615" y="6082803"/>
            <a:ext cx="528000" cy="528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userDrawn="1"/>
        </p:nvGrpSpPr>
        <p:grpSpPr>
          <a:xfrm>
            <a:off x="8310287" y="6082803"/>
            <a:ext cx="528000" cy="528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userDrawn="1"/>
        </p:nvGrpSpPr>
        <p:grpSpPr>
          <a:xfrm>
            <a:off x="9802943" y="6082803"/>
            <a:ext cx="528000" cy="528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userDrawn="1"/>
        </p:nvGrpSpPr>
        <p:grpSpPr>
          <a:xfrm>
            <a:off x="10549271" y="6082803"/>
            <a:ext cx="528000" cy="528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userDrawn="1"/>
        </p:nvGrpSpPr>
        <p:grpSpPr>
          <a:xfrm>
            <a:off x="11295601" y="6082803"/>
            <a:ext cx="528000" cy="528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userDrawn="1"/>
        </p:nvPicPr>
        <p:blipFill>
          <a:blip r:embed="rId3"/>
          <a:stretch>
            <a:fillRect/>
          </a:stretch>
        </p:blipFill>
        <p:spPr>
          <a:xfrm>
            <a:off x="6571065" y="-739801"/>
            <a:ext cx="8046301" cy="3520256"/>
          </a:xfrm>
          <a:prstGeom prst="rect">
            <a:avLst/>
          </a:prstGeom>
        </p:spPr>
      </p:pic>
      <p:pic>
        <p:nvPicPr>
          <p:cNvPr id="9" name="图片 8" descr="852"/>
          <p:cNvPicPr>
            <a:picLocks noChangeAspect="1"/>
          </p:cNvPicPr>
          <p:nvPr userDrawn="1"/>
        </p:nvPicPr>
        <p:blipFill>
          <a:blip r:embed="rId4"/>
          <a:stretch>
            <a:fillRect/>
          </a:stretch>
        </p:blipFill>
        <p:spPr>
          <a:xfrm>
            <a:off x="9585113" y="4289213"/>
            <a:ext cx="1308100" cy="11861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53" presetClass="entr" presetSubtype="16" fill="hold" nodeType="with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childTnLst>
                                </p:cTn>
                              </p:par>
                              <p:par>
                                <p:cTn id="27" presetID="53" presetClass="entr" presetSubtype="16"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500" fill="hold"/>
                                        <p:tgtEl>
                                          <p:spTgt spid="45"/>
                                        </p:tgtEl>
                                        <p:attrNameLst>
                                          <p:attrName>ppt_w</p:attrName>
                                        </p:attrNameLst>
                                      </p:cBhvr>
                                      <p:tavLst>
                                        <p:tav tm="0">
                                          <p:val>
                                            <p:fltVal val="0"/>
                                          </p:val>
                                        </p:tav>
                                        <p:tav tm="100000">
                                          <p:val>
                                            <p:strVal val="#ppt_w"/>
                                          </p:val>
                                        </p:tav>
                                      </p:tavLst>
                                    </p:anim>
                                    <p:anim calcmode="lin" valueType="num">
                                      <p:cBhvr>
                                        <p:cTn id="30" dur="500" fill="hold"/>
                                        <p:tgtEl>
                                          <p:spTgt spid="45"/>
                                        </p:tgtEl>
                                        <p:attrNameLst>
                                          <p:attrName>ppt_h</p:attrName>
                                        </p:attrNameLst>
                                      </p:cBhvr>
                                      <p:tavLst>
                                        <p:tav tm="0">
                                          <p:val>
                                            <p:fltVal val="0"/>
                                          </p:val>
                                        </p:tav>
                                        <p:tav tm="100000">
                                          <p:val>
                                            <p:strVal val="#ppt_h"/>
                                          </p:val>
                                        </p:tav>
                                      </p:tavLst>
                                    </p:anim>
                                    <p:animEffect transition="in" filter="fade">
                                      <p:cBhvr>
                                        <p:cTn id="31" dur="500"/>
                                        <p:tgtEl>
                                          <p:spTgt spid="45"/>
                                        </p:tgtEl>
                                      </p:cBhvr>
                                    </p:animEffect>
                                  </p:childTnLst>
                                </p:cTn>
                              </p:par>
                              <p:par>
                                <p:cTn id="32" presetID="53" presetClass="entr" presetSubtype="16" fill="hold" nodeType="with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p:cTn id="34" dur="500" fill="hold"/>
                                        <p:tgtEl>
                                          <p:spTgt spid="49"/>
                                        </p:tgtEl>
                                        <p:attrNameLst>
                                          <p:attrName>ppt_w</p:attrName>
                                        </p:attrNameLst>
                                      </p:cBhvr>
                                      <p:tavLst>
                                        <p:tav tm="0">
                                          <p:val>
                                            <p:fltVal val="0"/>
                                          </p:val>
                                        </p:tav>
                                        <p:tav tm="100000">
                                          <p:val>
                                            <p:strVal val="#ppt_w"/>
                                          </p:val>
                                        </p:tav>
                                      </p:tavLst>
                                    </p:anim>
                                    <p:anim calcmode="lin" valueType="num">
                                      <p:cBhvr>
                                        <p:cTn id="35" dur="500" fill="hold"/>
                                        <p:tgtEl>
                                          <p:spTgt spid="49"/>
                                        </p:tgtEl>
                                        <p:attrNameLst>
                                          <p:attrName>ppt_h</p:attrName>
                                        </p:attrNameLst>
                                      </p:cBhvr>
                                      <p:tavLst>
                                        <p:tav tm="0">
                                          <p:val>
                                            <p:fltVal val="0"/>
                                          </p:val>
                                        </p:tav>
                                        <p:tav tm="100000">
                                          <p:val>
                                            <p:strVal val="#ppt_h"/>
                                          </p:val>
                                        </p:tav>
                                      </p:tavLst>
                                    </p:anim>
                                    <p:animEffect transition="in" filter="fade">
                                      <p:cBhvr>
                                        <p:cTn id="36" dur="500"/>
                                        <p:tgtEl>
                                          <p:spTgt spid="49"/>
                                        </p:tgtEl>
                                      </p:cBhvr>
                                    </p:animEffect>
                                  </p:childTnLst>
                                </p:cTn>
                              </p:par>
                              <p:par>
                                <p:cTn id="37" presetID="53" presetClass="entr" presetSubtype="16" fill="hold" nodeType="with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ppt_w</p:attrName>
                                        </p:attrNameLst>
                                      </p:cBhvr>
                                      <p:tavLst>
                                        <p:tav tm="0">
                                          <p:val>
                                            <p:fltVal val="0"/>
                                          </p:val>
                                        </p:tav>
                                        <p:tav tm="100000">
                                          <p:val>
                                            <p:strVal val="#ppt_w"/>
                                          </p:val>
                                        </p:tav>
                                      </p:tavLst>
                                    </p:anim>
                                    <p:anim calcmode="lin" valueType="num">
                                      <p:cBhvr>
                                        <p:cTn id="40" dur="500" fill="hold"/>
                                        <p:tgtEl>
                                          <p:spTgt spid="53"/>
                                        </p:tgtEl>
                                        <p:attrNameLst>
                                          <p:attrName>ppt_h</p:attrName>
                                        </p:attrNameLst>
                                      </p:cBhvr>
                                      <p:tavLst>
                                        <p:tav tm="0">
                                          <p:val>
                                            <p:fltVal val="0"/>
                                          </p:val>
                                        </p:tav>
                                        <p:tav tm="100000">
                                          <p:val>
                                            <p:strVal val="#ppt_h"/>
                                          </p:val>
                                        </p:tav>
                                      </p:tavLst>
                                    </p:anim>
                                    <p:animEffect transition="in" filter="fade">
                                      <p:cBhvr>
                                        <p:cTn id="41" dur="500"/>
                                        <p:tgtEl>
                                          <p:spTgt spid="53"/>
                                        </p:tgtEl>
                                      </p:cBhvr>
                                    </p:animEffect>
                                  </p:childTnLst>
                                </p:cTn>
                              </p:par>
                            </p:childTnLst>
                          </p:cTn>
                        </p:par>
                        <p:par>
                          <p:cTn id="42" fill="hold">
                            <p:stCondLst>
                              <p:cond delay="2500"/>
                            </p:stCondLst>
                            <p:childTnLst>
                              <p:par>
                                <p:cTn id="43" presetID="17" presetClass="entr" presetSubtype="10"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89"/>
            <a:ext cx="10515600" cy="1325795"/>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5" y="1778749"/>
            <a:ext cx="4873575"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5" y="2665845"/>
            <a:ext cx="4873575"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9" y="1778749"/>
            <a:ext cx="4897576"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9" y="2665845"/>
            <a:ext cx="4897576"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pic>
        <p:nvPicPr>
          <p:cNvPr id="7" name="图片 6" descr="阿发是否"/>
          <p:cNvPicPr/>
          <p:nvPr userDrawn="1">
            <p:custDataLst>
              <p:tags r:id="rId2"/>
            </p:custDataLst>
          </p:nvPr>
        </p:nvPicPr>
        <p:blipFill>
          <a:blip r:embed="rId3"/>
          <a:stretch>
            <a:fillRect/>
          </a:stretch>
        </p:blipFill>
        <p:spPr>
          <a:xfrm>
            <a:off x="631199" y="1326811"/>
            <a:ext cx="10935955" cy="4210731"/>
          </a:xfrm>
          <a:prstGeom prst="rect">
            <a:avLst/>
          </a:prstGeom>
        </p:spPr>
      </p:pic>
      <p:pic>
        <p:nvPicPr>
          <p:cNvPr id="8" name="图片 7" descr="水果蛋糕"/>
          <p:cNvPicPr/>
          <p:nvPr userDrawn="1">
            <p:custDataLst>
              <p:tags r:id="rId4"/>
            </p:custDataLst>
          </p:nvPr>
        </p:nvPicPr>
        <p:blipFill>
          <a:blip r:embed="rId5"/>
          <a:srcRect t="-693" b="-923"/>
          <a:stretch>
            <a:fillRect/>
          </a:stretch>
        </p:blipFill>
        <p:spPr>
          <a:xfrm>
            <a:off x="1536700" y="2025897"/>
            <a:ext cx="2687507" cy="2812556"/>
          </a:xfrm>
          <a:prstGeom prst="rect">
            <a:avLst/>
          </a:prstGeom>
        </p:spPr>
      </p:pic>
      <p:sp>
        <p:nvSpPr>
          <p:cNvPr id="9" name="标题 8"/>
          <p:cNvSpPr>
            <a:spLocks noGrp="1"/>
          </p:cNvSpPr>
          <p:nvPr>
            <p:ph type="title"/>
          </p:nvPr>
        </p:nvSpPr>
        <p:spPr>
          <a:xfrm>
            <a:off x="5181600" y="1765300"/>
            <a:ext cx="5605780" cy="1600200"/>
          </a:xfrm>
        </p:spPr>
        <p:txBody>
          <a:bodyPr anchor="b"/>
          <a:lstStyle>
            <a:lvl1pPr algn="ctr">
              <a:defRPr sz="3200" b="1">
                <a:solidFill>
                  <a:schemeClr val="bg1"/>
                </a:solidFill>
                <a:latin typeface="Microsoft YaHei Bold" panose="020B0503020204020204" charset="-122"/>
                <a:ea typeface="Microsoft YaHei Bold" panose="020B0503020204020204" charset="-122"/>
              </a:defRPr>
            </a:lvl1pPr>
          </a:lstStyle>
          <a:p>
            <a:r>
              <a:rPr lang="zh-CN" altLang="en-US"/>
              <a:t>单击此处编辑母版标题样式</a:t>
            </a:r>
            <a:endParaRPr lang="zh-CN" altLang="en-US"/>
          </a:p>
        </p:txBody>
      </p:sp>
      <p:sp>
        <p:nvSpPr>
          <p:cNvPr id="10" name="文本占位符 9"/>
          <p:cNvSpPr>
            <a:spLocks noGrp="1"/>
          </p:cNvSpPr>
          <p:nvPr>
            <p:ph type="body" sz="half" idx="2"/>
          </p:nvPr>
        </p:nvSpPr>
        <p:spPr>
          <a:xfrm>
            <a:off x="5181600" y="3365500"/>
            <a:ext cx="5605780" cy="1917700"/>
          </a:xfrm>
        </p:spPr>
        <p:txBody>
          <a:bodyPr/>
          <a:lstStyle>
            <a:lvl1pPr marL="0" indent="0" algn="ctr">
              <a:buNone/>
              <a:defRPr sz="2000">
                <a:solidFill>
                  <a:schemeClr val="bg1"/>
                </a:solidFill>
                <a:latin typeface="Microsoft YaHei Regular" panose="020B0503020204020204" charset="-122"/>
                <a:ea typeface="Microsoft YaHei Regular" panose="020B0503020204020204" charset="-122"/>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80"/>
            <a:ext cx="4165349" cy="160048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81"/>
            <a:ext cx="6172200" cy="54047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835" indent="0">
              <a:buNone/>
              <a:defRPr sz="2000"/>
            </a:lvl7pPr>
            <a:lvl8pPr marL="3201035" indent="0">
              <a:buNone/>
              <a:defRPr sz="2000"/>
            </a:lvl8pPr>
            <a:lvl9pPr marL="3658235" indent="0">
              <a:buNone/>
              <a:defRPr sz="2000"/>
            </a:lvl9pPr>
          </a:lstStyle>
          <a:p>
            <a:endParaRPr lang="zh-CN" altLang="en-US"/>
          </a:p>
        </p:txBody>
      </p:sp>
      <p:sp>
        <p:nvSpPr>
          <p:cNvPr id="4" name="文本占位符 3"/>
          <p:cNvSpPr>
            <a:spLocks noGrp="1"/>
          </p:cNvSpPr>
          <p:nvPr>
            <p:ph type="body" sz="half" idx="2"/>
          </p:nvPr>
        </p:nvSpPr>
        <p:spPr>
          <a:xfrm>
            <a:off x="839788" y="2057760"/>
            <a:ext cx="4165349" cy="3812255"/>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shingle">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89"/>
            <a:ext cx="10515600" cy="132579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944"/>
            <a:ext cx="10515600" cy="43521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7463"/>
            <a:ext cx="2743200" cy="365189"/>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7463"/>
            <a:ext cx="4114800" cy="36518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7463"/>
            <a:ext cx="2743200" cy="365189"/>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2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9.pn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9.png"/><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9.png"/><Relationship Id="rId1" Type="http://schemas.openxmlformats.org/officeDocument/2006/relationships/tags" Target="../tags/tag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9.png"/><Relationship Id="rId1" Type="http://schemas.openxmlformats.org/officeDocument/2006/relationships/tags" Target="../tags/tag9.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9.png"/><Relationship Id="rId1" Type="http://schemas.openxmlformats.org/officeDocument/2006/relationships/tags" Target="../tags/tag10.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9.png"/><Relationship Id="rId1" Type="http://schemas.openxmlformats.org/officeDocument/2006/relationships/tags" Target="../tags/tag1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3.xml"/><Relationship Id="rId1" Type="http://schemas.openxmlformats.org/officeDocument/2006/relationships/tags" Target="../tags/tag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tags" Target="../tags/tag14.xml"/><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tags" Target="../tags/tag15.xml"/><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tags" Target="../tags/tag16.xml"/><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tags" Target="../tags/tag17.xml"/><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tags" Target="../tags/tag18.xm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tags" Target="../tags/tag19.xml"/><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6" Type="http://schemas.openxmlformats.org/officeDocument/2006/relationships/notesSlide" Target="../notesSlides/notesSlide15.xml"/><Relationship Id="rId35" Type="http://schemas.openxmlformats.org/officeDocument/2006/relationships/slideLayout" Target="../slideLayouts/slideLayout1.xml"/><Relationship Id="rId34" Type="http://schemas.openxmlformats.org/officeDocument/2006/relationships/image" Target="../media/image16.png"/><Relationship Id="rId33" Type="http://schemas.openxmlformats.org/officeDocument/2006/relationships/tags" Target="../tags/tag45.xml"/><Relationship Id="rId32" Type="http://schemas.openxmlformats.org/officeDocument/2006/relationships/tags" Target="../tags/tag44.xml"/><Relationship Id="rId31" Type="http://schemas.openxmlformats.org/officeDocument/2006/relationships/tags" Target="../tags/tag43.xml"/><Relationship Id="rId30" Type="http://schemas.openxmlformats.org/officeDocument/2006/relationships/tags" Target="../tags/tag42.xml"/><Relationship Id="rId3" Type="http://schemas.openxmlformats.org/officeDocument/2006/relationships/tags" Target="../tags/tag20.xml"/><Relationship Id="rId29" Type="http://schemas.openxmlformats.org/officeDocument/2006/relationships/tags" Target="../tags/tag41.xml"/><Relationship Id="rId28" Type="http://schemas.openxmlformats.org/officeDocument/2006/relationships/image" Target="../media/image15.png"/><Relationship Id="rId27" Type="http://schemas.openxmlformats.org/officeDocument/2006/relationships/tags" Target="../tags/tag40.xml"/><Relationship Id="rId26" Type="http://schemas.openxmlformats.org/officeDocument/2006/relationships/image" Target="../media/image14.png"/><Relationship Id="rId25" Type="http://schemas.openxmlformats.org/officeDocument/2006/relationships/tags" Target="../tags/tag39.xml"/><Relationship Id="rId24" Type="http://schemas.openxmlformats.org/officeDocument/2006/relationships/image" Target="../media/image13.svg"/><Relationship Id="rId23" Type="http://schemas.openxmlformats.org/officeDocument/2006/relationships/image" Target="../media/image12.png"/><Relationship Id="rId22" Type="http://schemas.openxmlformats.org/officeDocument/2006/relationships/tags" Target="../tags/tag38.xml"/><Relationship Id="rId21" Type="http://schemas.openxmlformats.org/officeDocument/2006/relationships/image" Target="../media/image11.png"/><Relationship Id="rId20" Type="http://schemas.openxmlformats.org/officeDocument/2006/relationships/tags" Target="../tags/tag37.xml"/><Relationship Id="rId2" Type="http://schemas.openxmlformats.org/officeDocument/2006/relationships/image" Target="../media/image10.png"/><Relationship Id="rId19" Type="http://schemas.openxmlformats.org/officeDocument/2006/relationships/tags" Target="../tags/tag36.xml"/><Relationship Id="rId18" Type="http://schemas.openxmlformats.org/officeDocument/2006/relationships/tags" Target="../tags/tag35.xml"/><Relationship Id="rId17" Type="http://schemas.openxmlformats.org/officeDocument/2006/relationships/tags" Target="../tags/tag34.xml"/><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7.xml"/><Relationship Id="rId1" Type="http://schemas.openxmlformats.org/officeDocument/2006/relationships/tags" Target="../tags/tag4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tags" Target="../tags/tag48.xml"/><Relationship Id="rId1" Type="http://schemas.openxmlformats.org/officeDocument/2006/relationships/image" Target="../media/image9.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tags" Target="../tags/tag49.xml"/><Relationship Id="rId1" Type="http://schemas.openxmlformats.org/officeDocument/2006/relationships/image" Target="../media/image9.pn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tags" Target="../tags/tag50.xml"/><Relationship Id="rId1" Type="http://schemas.openxmlformats.org/officeDocument/2006/relationships/image" Target="../media/image9.png"/></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tags" Target="../tags/tag51.xml"/><Relationship Id="rId1" Type="http://schemas.openxmlformats.org/officeDocument/2006/relationships/image" Target="../media/image9.pn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tags" Target="../tags/tag52.xml"/><Relationship Id="rId1" Type="http://schemas.openxmlformats.org/officeDocument/2006/relationships/image" Target="../media/image9.png"/></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tags" Target="../tags/tag53.xml"/><Relationship Id="rId1" Type="http://schemas.openxmlformats.org/officeDocument/2006/relationships/image" Target="../media/image9.png"/></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tags" Target="../tags/tag54.xml"/><Relationship Id="rId1" Type="http://schemas.openxmlformats.org/officeDocument/2006/relationships/image" Target="../media/image9.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xml"/><Relationship Id="rId2" Type="http://schemas.openxmlformats.org/officeDocument/2006/relationships/image" Target="../media/image17.svg"/><Relationship Id="rId1" Type="http://schemas.openxmlformats.org/officeDocument/2006/relationships/image" Target="../media/image10.png"/></Relationships>
</file>

<file path=ppt/slides/_rels/slide42.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6" Type="http://schemas.openxmlformats.org/officeDocument/2006/relationships/slideLayout" Target="../slideLayouts/slideLayout8.xml"/><Relationship Id="rId45" Type="http://schemas.openxmlformats.org/officeDocument/2006/relationships/image" Target="../media/image10.png"/><Relationship Id="rId44" Type="http://schemas.openxmlformats.org/officeDocument/2006/relationships/tags" Target="../tags/tag86.xml"/><Relationship Id="rId43" Type="http://schemas.openxmlformats.org/officeDocument/2006/relationships/tags" Target="../tags/tag85.xml"/><Relationship Id="rId42" Type="http://schemas.openxmlformats.org/officeDocument/2006/relationships/tags" Target="../tags/tag84.xml"/><Relationship Id="rId41" Type="http://schemas.openxmlformats.org/officeDocument/2006/relationships/tags" Target="../tags/tag83.xml"/><Relationship Id="rId40" Type="http://schemas.openxmlformats.org/officeDocument/2006/relationships/tags" Target="../tags/tag82.xml"/><Relationship Id="rId4" Type="http://schemas.openxmlformats.org/officeDocument/2006/relationships/tags" Target="../tags/tag58.xml"/><Relationship Id="rId39" Type="http://schemas.openxmlformats.org/officeDocument/2006/relationships/tags" Target="../tags/tag81.xml"/><Relationship Id="rId38" Type="http://schemas.openxmlformats.org/officeDocument/2006/relationships/tags" Target="../tags/tag80.xml"/><Relationship Id="rId37" Type="http://schemas.openxmlformats.org/officeDocument/2006/relationships/tags" Target="../tags/tag79.xml"/><Relationship Id="rId36" Type="http://schemas.openxmlformats.org/officeDocument/2006/relationships/tags" Target="../tags/tag78.xml"/><Relationship Id="rId35" Type="http://schemas.openxmlformats.org/officeDocument/2006/relationships/tags" Target="../tags/tag77.xml"/><Relationship Id="rId34" Type="http://schemas.openxmlformats.org/officeDocument/2006/relationships/tags" Target="../tags/tag76.xml"/><Relationship Id="rId33" Type="http://schemas.openxmlformats.org/officeDocument/2006/relationships/image" Target="../media/image25.svg"/><Relationship Id="rId32" Type="http://schemas.openxmlformats.org/officeDocument/2006/relationships/image" Target="../media/image15.png"/><Relationship Id="rId31" Type="http://schemas.openxmlformats.org/officeDocument/2006/relationships/tags" Target="../tags/tag75.xml"/><Relationship Id="rId30" Type="http://schemas.openxmlformats.org/officeDocument/2006/relationships/image" Target="../media/image24.svg"/><Relationship Id="rId3" Type="http://schemas.openxmlformats.org/officeDocument/2006/relationships/tags" Target="../tags/tag57.xml"/><Relationship Id="rId29" Type="http://schemas.openxmlformats.org/officeDocument/2006/relationships/image" Target="../media/image14.png"/><Relationship Id="rId28" Type="http://schemas.openxmlformats.org/officeDocument/2006/relationships/tags" Target="../tags/tag74.xml"/><Relationship Id="rId27" Type="http://schemas.openxmlformats.org/officeDocument/2006/relationships/image" Target="../media/image23.svg"/><Relationship Id="rId26" Type="http://schemas.openxmlformats.org/officeDocument/2006/relationships/image" Target="../media/image22.png"/><Relationship Id="rId25" Type="http://schemas.openxmlformats.org/officeDocument/2006/relationships/tags" Target="../tags/tag73.xml"/><Relationship Id="rId24" Type="http://schemas.openxmlformats.org/officeDocument/2006/relationships/image" Target="../media/image21.svg"/><Relationship Id="rId23" Type="http://schemas.openxmlformats.org/officeDocument/2006/relationships/image" Target="../media/image16.png"/><Relationship Id="rId22" Type="http://schemas.openxmlformats.org/officeDocument/2006/relationships/tags" Target="../tags/tag72.xml"/><Relationship Id="rId21" Type="http://schemas.openxmlformats.org/officeDocument/2006/relationships/image" Target="../media/image20.svg"/><Relationship Id="rId20" Type="http://schemas.openxmlformats.org/officeDocument/2006/relationships/image" Target="../media/image19.png"/><Relationship Id="rId2" Type="http://schemas.openxmlformats.org/officeDocument/2006/relationships/tags" Target="../tags/tag56.xml"/><Relationship Id="rId19" Type="http://schemas.openxmlformats.org/officeDocument/2006/relationships/tags" Target="../tags/tag71.xml"/><Relationship Id="rId18" Type="http://schemas.openxmlformats.org/officeDocument/2006/relationships/image" Target="../media/image18.svg"/><Relationship Id="rId17" Type="http://schemas.openxmlformats.org/officeDocument/2006/relationships/image" Target="../media/image11.png"/><Relationship Id="rId16" Type="http://schemas.openxmlformats.org/officeDocument/2006/relationships/tags" Target="../tags/tag70.xml"/><Relationship Id="rId15" Type="http://schemas.openxmlformats.org/officeDocument/2006/relationships/tags" Target="../tags/tag69.xml"/><Relationship Id="rId14" Type="http://schemas.openxmlformats.org/officeDocument/2006/relationships/tags" Target="../tags/tag68.xml"/><Relationship Id="rId13" Type="http://schemas.openxmlformats.org/officeDocument/2006/relationships/tags" Target="../tags/tag67.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tags" Target="../tags/tag55.xml"/></Relationships>
</file>

<file path=ppt/slides/_rels/slide43.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image" Target="../media/image26.png"/><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7" Type="http://schemas.openxmlformats.org/officeDocument/2006/relationships/slideLayout" Target="../slideLayouts/slideLayout8.xml"/><Relationship Id="rId16" Type="http://schemas.openxmlformats.org/officeDocument/2006/relationships/image" Target="../media/image10.png"/><Relationship Id="rId15" Type="http://schemas.openxmlformats.org/officeDocument/2006/relationships/image" Target="../media/image28.png"/><Relationship Id="rId14" Type="http://schemas.openxmlformats.org/officeDocument/2006/relationships/tags" Target="../tags/tag98.xml"/><Relationship Id="rId13" Type="http://schemas.openxmlformats.org/officeDocument/2006/relationships/tags" Target="../tags/tag97.xml"/><Relationship Id="rId12" Type="http://schemas.openxmlformats.org/officeDocument/2006/relationships/tags" Target="../tags/tag96.xml"/><Relationship Id="rId11" Type="http://schemas.openxmlformats.org/officeDocument/2006/relationships/tags" Target="../tags/tag95.xml"/><Relationship Id="rId10" Type="http://schemas.openxmlformats.org/officeDocument/2006/relationships/image" Target="../media/image27.png"/><Relationship Id="rId1" Type="http://schemas.openxmlformats.org/officeDocument/2006/relationships/tags" Target="../tags/tag87.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00.xml"/><Relationship Id="rId1" Type="http://schemas.openxmlformats.org/officeDocument/2006/relationships/tags" Target="../tags/tag9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53.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1" Type="http://schemas.openxmlformats.org/officeDocument/2006/relationships/slideLayout" Target="../slideLayouts/slideLayout8.xml"/><Relationship Id="rId40" Type="http://schemas.openxmlformats.org/officeDocument/2006/relationships/image" Target="../media/image10.png"/><Relationship Id="rId4" Type="http://schemas.openxmlformats.org/officeDocument/2006/relationships/tags" Target="../tags/tag104.xml"/><Relationship Id="rId39" Type="http://schemas.openxmlformats.org/officeDocument/2006/relationships/image" Target="../media/image42.svg"/><Relationship Id="rId38" Type="http://schemas.openxmlformats.org/officeDocument/2006/relationships/image" Target="../media/image41.png"/><Relationship Id="rId37" Type="http://schemas.openxmlformats.org/officeDocument/2006/relationships/tags" Target="../tags/tag125.xml"/><Relationship Id="rId36" Type="http://schemas.openxmlformats.org/officeDocument/2006/relationships/tags" Target="../tags/tag124.xml"/><Relationship Id="rId35" Type="http://schemas.openxmlformats.org/officeDocument/2006/relationships/tags" Target="../tags/tag123.xml"/><Relationship Id="rId34" Type="http://schemas.openxmlformats.org/officeDocument/2006/relationships/image" Target="../media/image40.svg"/><Relationship Id="rId33" Type="http://schemas.openxmlformats.org/officeDocument/2006/relationships/image" Target="../media/image39.png"/><Relationship Id="rId32" Type="http://schemas.openxmlformats.org/officeDocument/2006/relationships/tags" Target="../tags/tag122.xml"/><Relationship Id="rId31" Type="http://schemas.openxmlformats.org/officeDocument/2006/relationships/tags" Target="../tags/tag121.xml"/><Relationship Id="rId30" Type="http://schemas.openxmlformats.org/officeDocument/2006/relationships/tags" Target="../tags/tag120.xml"/><Relationship Id="rId3" Type="http://schemas.openxmlformats.org/officeDocument/2006/relationships/tags" Target="../tags/tag103.xml"/><Relationship Id="rId29" Type="http://schemas.openxmlformats.org/officeDocument/2006/relationships/image" Target="../media/image38.svg"/><Relationship Id="rId28" Type="http://schemas.openxmlformats.org/officeDocument/2006/relationships/image" Target="../media/image37.png"/><Relationship Id="rId27" Type="http://schemas.openxmlformats.org/officeDocument/2006/relationships/tags" Target="../tags/tag119.xml"/><Relationship Id="rId26" Type="http://schemas.openxmlformats.org/officeDocument/2006/relationships/tags" Target="../tags/tag118.xml"/><Relationship Id="rId25" Type="http://schemas.openxmlformats.org/officeDocument/2006/relationships/tags" Target="../tags/tag117.xml"/><Relationship Id="rId24" Type="http://schemas.openxmlformats.org/officeDocument/2006/relationships/image" Target="../media/image36.svg"/><Relationship Id="rId23" Type="http://schemas.openxmlformats.org/officeDocument/2006/relationships/image" Target="../media/image35.png"/><Relationship Id="rId22" Type="http://schemas.openxmlformats.org/officeDocument/2006/relationships/tags" Target="../tags/tag116.xml"/><Relationship Id="rId21" Type="http://schemas.openxmlformats.org/officeDocument/2006/relationships/image" Target="../media/image34.svg"/><Relationship Id="rId20" Type="http://schemas.openxmlformats.org/officeDocument/2006/relationships/image" Target="../media/image33.png"/><Relationship Id="rId2" Type="http://schemas.openxmlformats.org/officeDocument/2006/relationships/tags" Target="../tags/tag102.xml"/><Relationship Id="rId19" Type="http://schemas.openxmlformats.org/officeDocument/2006/relationships/tags" Target="../tags/tag115.xml"/><Relationship Id="rId18" Type="http://schemas.openxmlformats.org/officeDocument/2006/relationships/tags" Target="../tags/tag114.xml"/><Relationship Id="rId17" Type="http://schemas.openxmlformats.org/officeDocument/2006/relationships/image" Target="../media/image32.svg"/><Relationship Id="rId16" Type="http://schemas.openxmlformats.org/officeDocument/2006/relationships/image" Target="../media/image31.png"/><Relationship Id="rId15" Type="http://schemas.openxmlformats.org/officeDocument/2006/relationships/tags" Target="../tags/tag113.xml"/><Relationship Id="rId14" Type="http://schemas.openxmlformats.org/officeDocument/2006/relationships/image" Target="../media/image30.svg"/><Relationship Id="rId13" Type="http://schemas.openxmlformats.org/officeDocument/2006/relationships/image" Target="../media/image29.png"/><Relationship Id="rId12" Type="http://schemas.openxmlformats.org/officeDocument/2006/relationships/tags" Target="../tags/tag112.xml"/><Relationship Id="rId11" Type="http://schemas.openxmlformats.org/officeDocument/2006/relationships/tags" Target="../tags/tag111.xml"/><Relationship Id="rId10" Type="http://schemas.openxmlformats.org/officeDocument/2006/relationships/tags" Target="../tags/tag110.xml"/><Relationship Id="rId1" Type="http://schemas.openxmlformats.org/officeDocument/2006/relationships/tags" Target="../tags/tag101.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27.xml"/><Relationship Id="rId1" Type="http://schemas.openxmlformats.org/officeDocument/2006/relationships/tags" Target="../tags/tag126.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1.xml"/><Relationship Id="rId2" Type="http://schemas.openxmlformats.org/officeDocument/2006/relationships/image" Target="../media/image43.png"/><Relationship Id="rId1" Type="http://schemas.openxmlformats.org/officeDocument/2006/relationships/image" Target="../media/image9.png"/></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66.xml.rels><?xml version="1.0" encoding="UTF-8" standalone="yes"?>
<Relationships xmlns="http://schemas.openxmlformats.org/package/2006/relationships"><Relationship Id="rId5" Type="http://schemas.openxmlformats.org/officeDocument/2006/relationships/notesSlide" Target="../notesSlides/notesSlide51.xml"/><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44.png"/></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1.xml"/><Relationship Id="rId2" Type="http://schemas.openxmlformats.org/officeDocument/2006/relationships/image" Target="../media/image17.svg"/><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4.xml.rels><?xml version="1.0" encoding="UTF-8" standalone="yes"?>
<Relationships xmlns="http://schemas.openxmlformats.org/package/2006/relationships"><Relationship Id="rId5" Type="http://schemas.openxmlformats.org/officeDocument/2006/relationships/notesSlide" Target="../notesSlides/notesSlide59.xml"/><Relationship Id="rId4" Type="http://schemas.openxmlformats.org/officeDocument/2006/relationships/slideLayout" Target="../slideLayouts/slideLayout1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xml"/><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9.png"/><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00197" y="2644538"/>
            <a:ext cx="4703792" cy="1568450"/>
          </a:xfrm>
          <a:prstGeom prst="rect">
            <a:avLst/>
          </a:prstGeom>
          <a:noFill/>
        </p:spPr>
        <p:txBody>
          <a:bodyPr wrap="square" rtlCol="0">
            <a:spAutoFit/>
          </a:bodyPr>
          <a:lstStyle/>
          <a:p>
            <a:pPr algn="ctr"/>
            <a:r>
              <a:rPr lang="zh-CN" altLang="en-US" sz="6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儿科护理</a:t>
            </a:r>
            <a:endParaRPr lang="zh-CN" altLang="en-US" sz="495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a:p>
            <a:pPr algn="ctr"/>
            <a:r>
              <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（第二版）</a:t>
            </a:r>
            <a:endPar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9">
        <p:comb/>
      </p:transition>
    </mc:Choice>
    <mc:Fallback>
      <p:transition>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flipH="1">
            <a:off x="1121410" y="2314575"/>
            <a:ext cx="10079990" cy="2780665"/>
          </a:xfrm>
          <a:prstGeom prst="rect">
            <a:avLst/>
          </a:prstGeom>
          <a:noFill/>
        </p:spPr>
        <p:txBody>
          <a:bodyPr wrap="square" rtlCol="0" anchor="ctr" anchorCtr="0">
            <a:noAutofit/>
          </a:bodyPr>
          <a:p>
            <a:pPr indent="546100" algn="just" fontAlgn="auto">
              <a:lnSpc>
                <a:spcPct val="150000"/>
              </a:lnSpc>
              <a:spcAft>
                <a:spcPts val="1000"/>
              </a:spcAft>
              <a:extLst>
                <a:ext uri="{35155182-B16C-46BC-9424-99874614C6A1}">
                  <wpsdc:indentchars xmlns:wpsdc="http://www.wps.cn/officeDocument/2017/drawingmlCustomData" val="200" checksum="1164949499"/>
                </a:ext>
              </a:extLst>
            </a:pPr>
            <a:r>
              <a:rPr lang="zh-CN" altLang="en-US" sz="2000" spc="150">
                <a:solidFill>
                  <a:schemeClr val="tx1"/>
                </a:solidFill>
                <a:latin typeface="Microsoft YaHei Regular" panose="020B0503020204020204" charset="-122"/>
                <a:ea typeface="Microsoft YaHei Regular" panose="020B0503020204020204" charset="-122"/>
              </a:rPr>
              <a:t>新生儿和婴儿的食管下端贲门括约肌发育不够成熟，控制能力差，常发生胃食管反流，一般在8～10个月时症状逐渐消失。新生儿食管长约10cm，1岁时11～12cm，5岁时16cm，学龄儿童20～25cm。新生儿食管具有与成年人相同的3个狭窄部位，其中通过膈部的狭窄相对较窄。 婴儿胃呈水平位，幽门括约肌发育良好而贲门括约肌发育不成熟，婴儿吸奶时常同时吸入空气，易发生溢奶和呕吐。新生儿胃容量为30～60mL，1～3个月为90～150mL，1岁时为250～300 mL，5 岁时为700～850mL，故较小婴儿宜少量多次喂哺，但由于哺乳后不久幽门开放，胃内容物逐渐进入十二指肠，故实际进食量常超过上述胃容量。胃排空时间因食物种类不同而异：稠厚含乳凝块的乳汁排空慢；水的排空时间为1.5～2小时；母乳2～3小时；牛乳为3～4小时。早产儿胃排空更慢，易发生胃潴留。</a:t>
            </a:r>
            <a:endParaRPr lang="zh-CN" altLang="en-US" sz="2000" spc="150">
              <a:solidFill>
                <a:schemeClr val="tx1"/>
              </a:solidFill>
              <a:latin typeface="Microsoft YaHei Regular" panose="020B0503020204020204" charset="-122"/>
              <a:ea typeface="Microsoft YaHei Regular" panose="020B0503020204020204" charset="-122"/>
            </a:endParaRPr>
          </a:p>
        </p:txBody>
      </p:sp>
      <p:grpSp>
        <p:nvGrpSpPr>
          <p:cNvPr id="9" name="组合 8"/>
          <p:cNvGrpSpPr/>
          <p:nvPr/>
        </p:nvGrpSpPr>
        <p:grpSpPr>
          <a:xfrm>
            <a:off x="354965" y="37655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二、食管、胃</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2" name="组合 1"/>
            <p:cNvGrpSpPr/>
            <p:nvPr/>
          </p:nvGrpSpPr>
          <p:grpSpPr>
            <a:xfrm>
              <a:off x="467" y="494"/>
              <a:ext cx="1416" cy="680"/>
              <a:chOff x="467" y="579"/>
              <a:chExt cx="1416" cy="680"/>
            </a:xfrm>
          </p:grpSpPr>
          <p:sp>
            <p:nvSpPr>
              <p:cNvPr id="4" name="对角圆角矩形 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7" name="图片 16"/>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flipH="1">
            <a:off x="1121410" y="2314575"/>
            <a:ext cx="10079990" cy="2780665"/>
          </a:xfrm>
          <a:prstGeom prst="rect">
            <a:avLst/>
          </a:prstGeom>
          <a:noFill/>
        </p:spPr>
        <p:txBody>
          <a:bodyPr wrap="square" rtlCol="0" anchor="ctr" anchorCtr="0">
            <a:noAutofit/>
          </a:bodyPr>
          <a:p>
            <a:pPr indent="546100" algn="just" fontAlgn="auto">
              <a:lnSpc>
                <a:spcPct val="150000"/>
              </a:lnSpc>
              <a:spcAft>
                <a:spcPts val="1000"/>
              </a:spcAft>
              <a:extLst>
                <a:ext uri="{35155182-B16C-46BC-9424-99874614C6A1}">
                  <wpsdc:indentchars xmlns:wpsdc="http://www.wps.cn/officeDocument/2017/drawingmlCustomData" val="200" checksum="1164949499"/>
                </a:ext>
              </a:extLst>
            </a:pPr>
            <a:r>
              <a:rPr lang="zh-CN" altLang="en-US" sz="2000" spc="150">
                <a:solidFill>
                  <a:schemeClr val="tx1"/>
                </a:solidFill>
                <a:latin typeface="Microsoft YaHei Regular" panose="020B0503020204020204" charset="-122"/>
                <a:ea typeface="Microsoft YaHei Regular" panose="020B0503020204020204" charset="-122"/>
              </a:rPr>
              <a:t>小儿肠管相对成人长，一般为身长的 5 倍至 7 倍，分泌面积及吸收面积较大，有利于消化吸收；但因肠系膜长而且柔软，固定性差，肠活动度大，易发生肠套叠和肠扭转。早产儿肠乳糖活性低，肠蠕动协调能力差，肠壁屏障功能差，因此，易发生乳糖吸收不良、细菌经肠黏膜吸收引起全身性感染和粪便滞留或功能性肠梗阻。</a:t>
            </a:r>
            <a:endParaRPr lang="zh-CN" altLang="en-US" sz="2000" spc="150">
              <a:solidFill>
                <a:schemeClr val="tx1"/>
              </a:solidFill>
              <a:latin typeface="Microsoft YaHei Regular" panose="020B0503020204020204" charset="-122"/>
              <a:ea typeface="Microsoft YaHei Regular" panose="020B0503020204020204" charset="-122"/>
            </a:endParaRPr>
          </a:p>
        </p:txBody>
      </p:sp>
      <p:grpSp>
        <p:nvGrpSpPr>
          <p:cNvPr id="9" name="组合 8"/>
          <p:cNvGrpSpPr/>
          <p:nvPr/>
        </p:nvGrpSpPr>
        <p:grpSpPr>
          <a:xfrm>
            <a:off x="354965" y="37655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三、肠</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2" name="组合 1"/>
            <p:cNvGrpSpPr/>
            <p:nvPr/>
          </p:nvGrpSpPr>
          <p:grpSpPr>
            <a:xfrm>
              <a:off x="467" y="494"/>
              <a:ext cx="1416" cy="680"/>
              <a:chOff x="467" y="579"/>
              <a:chExt cx="1416" cy="680"/>
            </a:xfrm>
          </p:grpSpPr>
          <p:sp>
            <p:nvSpPr>
              <p:cNvPr id="4" name="对角圆角矩形 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7" name="图片 16"/>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flipH="1">
            <a:off x="1121410" y="2314575"/>
            <a:ext cx="10079990" cy="2780665"/>
          </a:xfrm>
          <a:prstGeom prst="rect">
            <a:avLst/>
          </a:prstGeom>
          <a:noFill/>
        </p:spPr>
        <p:txBody>
          <a:bodyPr wrap="square" rtlCol="0" anchor="ctr" anchorCtr="0">
            <a:noAutofit/>
          </a:bodyPr>
          <a:p>
            <a:pPr indent="546100" algn="just" fontAlgn="auto">
              <a:lnSpc>
                <a:spcPct val="150000"/>
              </a:lnSpc>
              <a:spcAft>
                <a:spcPts val="1000"/>
              </a:spcAft>
              <a:extLst>
                <a:ext uri="{35155182-B16C-46BC-9424-99874614C6A1}">
                  <wpsdc:indentchars xmlns:wpsdc="http://www.wps.cn/officeDocument/2017/drawingmlCustomData" val="200" checksum="1164949499"/>
                </a:ext>
              </a:extLst>
            </a:pPr>
            <a:r>
              <a:rPr lang="zh-CN" altLang="en-US" sz="2000" spc="150">
                <a:solidFill>
                  <a:schemeClr val="tx1"/>
                </a:solidFill>
                <a:latin typeface="Microsoft YaHei Regular" panose="020B0503020204020204" charset="-122"/>
                <a:ea typeface="Microsoft YaHei Regular" panose="020B0503020204020204" charset="-122"/>
              </a:rPr>
              <a:t>年龄越小肝相对越大，正常婴幼儿肝可在右肋下触及 1 ～ 2 cm，柔软、无压痛，4 ～ 5 岁后逐渐进入肋缘内。小儿肝血管丰富，肝细胞再生能力强，不易发生肝硬变，但在各种不利因素的影响（如感染、缺氧、中毒等情况）下，肝细胞易发生肿胀、脂肪浸润、变性坏死、纤维增生而肿大，影响其正常生理功能。婴儿期胆汁分泌较少，对脂肪的消化、吸收功能较差。</a:t>
            </a:r>
            <a:endParaRPr lang="zh-CN" altLang="en-US" sz="2000" spc="150">
              <a:solidFill>
                <a:schemeClr val="tx1"/>
              </a:solidFill>
              <a:latin typeface="Microsoft YaHei Regular" panose="020B0503020204020204" charset="-122"/>
              <a:ea typeface="Microsoft YaHei Regular" panose="020B0503020204020204" charset="-122"/>
            </a:endParaRPr>
          </a:p>
        </p:txBody>
      </p:sp>
      <p:grpSp>
        <p:nvGrpSpPr>
          <p:cNvPr id="9" name="组合 8"/>
          <p:cNvGrpSpPr/>
          <p:nvPr/>
        </p:nvGrpSpPr>
        <p:grpSpPr>
          <a:xfrm>
            <a:off x="354965" y="37655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四、肝</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2" name="组合 1"/>
            <p:cNvGrpSpPr/>
            <p:nvPr/>
          </p:nvGrpSpPr>
          <p:grpSpPr>
            <a:xfrm>
              <a:off x="467" y="494"/>
              <a:ext cx="1416" cy="680"/>
              <a:chOff x="467" y="579"/>
              <a:chExt cx="1416" cy="680"/>
            </a:xfrm>
          </p:grpSpPr>
          <p:sp>
            <p:nvSpPr>
              <p:cNvPr id="4" name="对角圆角矩形 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7" name="图片 16"/>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flipH="1">
            <a:off x="1121410" y="2314575"/>
            <a:ext cx="10079990" cy="2780665"/>
          </a:xfrm>
          <a:prstGeom prst="rect">
            <a:avLst/>
          </a:prstGeom>
          <a:noFill/>
        </p:spPr>
        <p:txBody>
          <a:bodyPr wrap="square" rtlCol="0" anchor="ctr" anchorCtr="0">
            <a:noAutofit/>
          </a:bodyPr>
          <a:p>
            <a:pPr indent="546100" algn="just" fontAlgn="auto">
              <a:lnSpc>
                <a:spcPct val="150000"/>
              </a:lnSpc>
              <a:spcAft>
                <a:spcPts val="1000"/>
              </a:spcAft>
              <a:extLst>
                <a:ext uri="{35155182-B16C-46BC-9424-99874614C6A1}">
                  <wpsdc:indentchars xmlns:wpsdc="http://www.wps.cn/officeDocument/2017/drawingmlCustomData" val="200" checksum="1164949499"/>
                </a:ext>
              </a:extLst>
            </a:pPr>
            <a:r>
              <a:rPr lang="zh-CN" altLang="en-US" sz="2000" spc="150">
                <a:solidFill>
                  <a:schemeClr val="tx1"/>
                </a:solidFill>
                <a:latin typeface="Microsoft YaHei Regular" panose="020B0503020204020204" charset="-122"/>
                <a:ea typeface="Microsoft YaHei Regular" panose="020B0503020204020204" charset="-122"/>
              </a:rPr>
              <a:t>婴儿出生时胰液分泌量少，3 ～ 4 个月时增多。6 个月以内小儿的胰淀粉酶活性较低，1 岁后才开始接近成人，故不宜过早地（生后 3 个月以前）喂淀粉类食物。新生儿及较小婴儿胰脂肪酶和胰蛋白酶的活性均较低，对脂肪和蛋白质的消化和吸收功能不够完善。</a:t>
            </a:r>
            <a:endParaRPr lang="zh-CN" altLang="en-US" sz="2000" spc="150">
              <a:solidFill>
                <a:schemeClr val="tx1"/>
              </a:solidFill>
              <a:latin typeface="Microsoft YaHei Regular" panose="020B0503020204020204" charset="-122"/>
              <a:ea typeface="Microsoft YaHei Regular" panose="020B0503020204020204" charset="-122"/>
            </a:endParaRPr>
          </a:p>
        </p:txBody>
      </p:sp>
      <p:grpSp>
        <p:nvGrpSpPr>
          <p:cNvPr id="9" name="组合 8"/>
          <p:cNvGrpSpPr/>
          <p:nvPr/>
        </p:nvGrpSpPr>
        <p:grpSpPr>
          <a:xfrm>
            <a:off x="354965" y="37655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五、胰腺</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2" name="组合 1"/>
            <p:cNvGrpSpPr/>
            <p:nvPr/>
          </p:nvGrpSpPr>
          <p:grpSpPr>
            <a:xfrm>
              <a:off x="467" y="494"/>
              <a:ext cx="1416" cy="680"/>
              <a:chOff x="467" y="579"/>
              <a:chExt cx="1416" cy="680"/>
            </a:xfrm>
          </p:grpSpPr>
          <p:sp>
            <p:nvSpPr>
              <p:cNvPr id="4" name="对角圆角矩形 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7" name="图片 16"/>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flipH="1">
            <a:off x="1121410" y="2314575"/>
            <a:ext cx="10079990" cy="2780665"/>
          </a:xfrm>
          <a:prstGeom prst="rect">
            <a:avLst/>
          </a:prstGeom>
          <a:noFill/>
        </p:spPr>
        <p:txBody>
          <a:bodyPr wrap="square" rtlCol="0" anchor="ctr" anchorCtr="0">
            <a:noAutofit/>
          </a:bodyPr>
          <a:p>
            <a:pPr indent="546100" algn="just" fontAlgn="auto">
              <a:lnSpc>
                <a:spcPct val="150000"/>
              </a:lnSpc>
              <a:spcAft>
                <a:spcPts val="1000"/>
              </a:spcAft>
              <a:extLst>
                <a:ext uri="{35155182-B16C-46BC-9424-99874614C6A1}">
                  <wpsdc:indentchars xmlns:wpsdc="http://www.wps.cn/officeDocument/2017/drawingmlCustomData" val="200" checksum="1164949499"/>
                </a:ext>
              </a:extLst>
            </a:pPr>
            <a:r>
              <a:rPr lang="zh-CN" altLang="en-US" sz="2000" spc="150">
                <a:solidFill>
                  <a:schemeClr val="tx1"/>
                </a:solidFill>
                <a:latin typeface="Microsoft YaHei Regular" panose="020B0503020204020204" charset="-122"/>
                <a:ea typeface="Microsoft YaHei Regular" panose="020B0503020204020204" charset="-122"/>
              </a:rPr>
              <a:t>胎儿消化道内无细菌，出生后数小时细菌侵入胃肠道，主要分布在结肠和直肠。而肠道菌群受食物成分影响，母乳喂养儿以双歧杆菌为主，人工喂养儿和混合喂养儿肠内的大肠埃希菌、嗜酸杆菌、双歧杆菌及肠球菌所占比例几乎相等。正常肠道菌群对侵入肠道的致病菌有一定的拮抗作用。消化道功能紊乱时，肠道细菌大量繁殖可进入小肠甚至胃内而致病。婴幼儿肠道正常菌群脆弱，易受许多内外界因素影响而致菌群失调，引起消化功能紊乱。</a:t>
            </a:r>
            <a:endParaRPr lang="zh-CN" altLang="en-US" sz="2000" spc="150">
              <a:solidFill>
                <a:schemeClr val="tx1"/>
              </a:solidFill>
              <a:latin typeface="Microsoft YaHei Regular" panose="020B0503020204020204" charset="-122"/>
              <a:ea typeface="Microsoft YaHei Regular" panose="020B0503020204020204" charset="-122"/>
            </a:endParaRPr>
          </a:p>
        </p:txBody>
      </p:sp>
      <p:grpSp>
        <p:nvGrpSpPr>
          <p:cNvPr id="9" name="组合 8"/>
          <p:cNvGrpSpPr/>
          <p:nvPr/>
        </p:nvGrpSpPr>
        <p:grpSpPr>
          <a:xfrm>
            <a:off x="354965" y="37655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六、肠道细菌</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2" name="组合 1"/>
            <p:cNvGrpSpPr/>
            <p:nvPr/>
          </p:nvGrpSpPr>
          <p:grpSpPr>
            <a:xfrm>
              <a:off x="467" y="494"/>
              <a:ext cx="1416" cy="680"/>
              <a:chOff x="467" y="579"/>
              <a:chExt cx="1416" cy="680"/>
            </a:xfrm>
          </p:grpSpPr>
          <p:sp>
            <p:nvSpPr>
              <p:cNvPr id="4" name="对角圆角矩形 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7" name="图片 16"/>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flipH="1">
            <a:off x="1121410" y="2314575"/>
            <a:ext cx="10079990" cy="2780665"/>
          </a:xfrm>
          <a:prstGeom prst="rect">
            <a:avLst/>
          </a:prstGeom>
          <a:noFill/>
        </p:spPr>
        <p:txBody>
          <a:bodyPr wrap="square" rtlCol="0" anchor="ctr" anchorCtr="0">
            <a:noAutofit/>
          </a:bodyPr>
          <a:p>
            <a:pPr indent="546100" algn="just" fontAlgn="auto">
              <a:lnSpc>
                <a:spcPct val="130000"/>
              </a:lnSpc>
              <a:spcBef>
                <a:spcPts val="0"/>
              </a:spcBef>
              <a:spcAft>
                <a:spcPts val="1000"/>
              </a:spcAft>
              <a:extLst>
                <a:ext uri="{35155182-B16C-46BC-9424-99874614C6A1}">
                  <wpsdc:indentchars xmlns:wpsdc="http://www.wps.cn/officeDocument/2017/drawingmlCustomData" val="200" checksum="1164949499"/>
                </a:ext>
              </a:extLst>
            </a:pPr>
            <a:r>
              <a:rPr lang="zh-CN" altLang="en-US" sz="2000" spc="150">
                <a:solidFill>
                  <a:schemeClr val="tx1"/>
                </a:solidFill>
                <a:latin typeface="Microsoft YaHei Regular" panose="020B0503020204020204" charset="-122"/>
                <a:ea typeface="Microsoft YaHei Regular" panose="020B0503020204020204" charset="-122"/>
              </a:rPr>
              <a:t>小儿大脑皮层功能发育不完善，进食时常引起胃—结肠反射，产生便意，排便次数多于成人，每日1～7次；大便的颜色和密度亦存在个体差异。</a:t>
            </a:r>
            <a:endParaRPr lang="zh-CN" altLang="en-US" sz="2000" spc="150">
              <a:solidFill>
                <a:schemeClr val="tx1"/>
              </a:solidFill>
              <a:latin typeface="Microsoft YaHei Regular" panose="020B0503020204020204" charset="-122"/>
              <a:ea typeface="Microsoft YaHei Regular" panose="020B0503020204020204" charset="-122"/>
            </a:endParaRPr>
          </a:p>
          <a:p>
            <a:pPr indent="546100" algn="just" fontAlgn="auto">
              <a:lnSpc>
                <a:spcPct val="130000"/>
              </a:lnSpc>
              <a:spcBef>
                <a:spcPts val="0"/>
              </a:spcBef>
              <a:spcAft>
                <a:spcPts val="1000"/>
              </a:spcAft>
              <a:extLst>
                <a:ext uri="{35155182-B16C-46BC-9424-99874614C6A1}">
                  <wpsdc:indentchars xmlns:wpsdc="http://www.wps.cn/officeDocument/2017/drawingmlCustomData" val="200" checksum="1164949499"/>
                </a:ext>
              </a:extLst>
            </a:pPr>
            <a:r>
              <a:rPr lang="zh-CN" altLang="en-US" sz="2000" spc="150">
                <a:solidFill>
                  <a:schemeClr val="tx1"/>
                </a:solidFill>
                <a:latin typeface="Microsoft YaHei Regular" panose="020B0503020204020204" charset="-122"/>
                <a:ea typeface="Microsoft YaHei Regular" panose="020B0503020204020204" charset="-122"/>
              </a:rPr>
              <a:t>1. 胎粪　新生儿最初排出的胎粪为墨绿色、黏稠、无臭味，是由胎儿肠道脱落的上皮细胞、消化液及吞入的羊水组成，多数新生儿出生后 12 小时内开始排便，2～3 天逐渐过渡为糊状黄色粪便。如果 24 小时内无胎粪排出，应注意检查有无肛门闭锁等消化道畸形。</a:t>
            </a:r>
            <a:endParaRPr lang="zh-CN" altLang="en-US" sz="2000" spc="150">
              <a:solidFill>
                <a:schemeClr val="tx1"/>
              </a:solidFill>
              <a:latin typeface="Microsoft YaHei Regular" panose="020B0503020204020204" charset="-122"/>
              <a:ea typeface="Microsoft YaHei Regular" panose="020B0503020204020204" charset="-122"/>
            </a:endParaRPr>
          </a:p>
          <a:p>
            <a:pPr indent="546100" algn="just" fontAlgn="auto">
              <a:lnSpc>
                <a:spcPct val="130000"/>
              </a:lnSpc>
              <a:spcBef>
                <a:spcPts val="0"/>
              </a:spcBef>
              <a:spcAft>
                <a:spcPts val="1000"/>
              </a:spcAft>
              <a:extLst>
                <a:ext uri="{35155182-B16C-46BC-9424-99874614C6A1}">
                  <wpsdc:indentchars xmlns:wpsdc="http://www.wps.cn/officeDocument/2017/drawingmlCustomData" val="200" checksum="1164949499"/>
                </a:ext>
              </a:extLst>
            </a:pPr>
            <a:r>
              <a:rPr lang="zh-CN" altLang="en-US" sz="2000" spc="150">
                <a:solidFill>
                  <a:schemeClr val="tx1"/>
                </a:solidFill>
                <a:latin typeface="Microsoft YaHei Regular" panose="020B0503020204020204" charset="-122"/>
                <a:ea typeface="Microsoft YaHei Regular" panose="020B0503020204020204" charset="-122"/>
              </a:rPr>
              <a:t>2. 人乳喂养儿粪便　粪便呈黄色或金黄色均匀糊状，偶有细小乳凝块，不臭，呈酸性反应，每日排便 2～4 次。</a:t>
            </a:r>
            <a:endParaRPr lang="zh-CN" altLang="en-US" sz="2000" spc="150">
              <a:solidFill>
                <a:schemeClr val="tx1"/>
              </a:solidFill>
              <a:latin typeface="Microsoft YaHei Regular" panose="020B0503020204020204" charset="-122"/>
              <a:ea typeface="Microsoft YaHei Regular" panose="020B0503020204020204" charset="-122"/>
            </a:endParaRPr>
          </a:p>
          <a:p>
            <a:pPr indent="546100" algn="just" fontAlgn="auto">
              <a:lnSpc>
                <a:spcPct val="130000"/>
              </a:lnSpc>
              <a:spcBef>
                <a:spcPts val="0"/>
              </a:spcBef>
              <a:spcAft>
                <a:spcPts val="1000"/>
              </a:spcAft>
              <a:extLst>
                <a:ext uri="{35155182-B16C-46BC-9424-99874614C6A1}">
                  <wpsdc:indentchars xmlns:wpsdc="http://www.wps.cn/officeDocument/2017/drawingmlCustomData" val="200" checksum="1164949499"/>
                </a:ext>
              </a:extLst>
            </a:pPr>
            <a:r>
              <a:rPr lang="zh-CN" altLang="en-US" sz="2000" spc="150">
                <a:solidFill>
                  <a:schemeClr val="tx1"/>
                </a:solidFill>
                <a:latin typeface="Microsoft YaHei Regular" panose="020B0503020204020204" charset="-122"/>
                <a:ea typeface="Microsoft YaHei Regular" panose="020B0503020204020204" charset="-122"/>
              </a:rPr>
              <a:t>3. 牛羊乳喂养儿粪便　粪便呈淡黄色或灰黄色，较干稠，有臭味，易发生便秘，每日 1～2 次，一般在添加辅食后次数减少，接近成人，每日 1 次。</a:t>
            </a:r>
            <a:endParaRPr lang="zh-CN" altLang="en-US" sz="2000" spc="150">
              <a:solidFill>
                <a:schemeClr val="tx1"/>
              </a:solidFill>
              <a:latin typeface="Microsoft YaHei Regular" panose="020B0503020204020204" charset="-122"/>
              <a:ea typeface="Microsoft YaHei Regular" panose="020B0503020204020204" charset="-122"/>
            </a:endParaRPr>
          </a:p>
          <a:p>
            <a:pPr indent="546100" algn="just" fontAlgn="auto">
              <a:lnSpc>
                <a:spcPct val="130000"/>
              </a:lnSpc>
              <a:spcBef>
                <a:spcPts val="0"/>
              </a:spcBef>
              <a:spcAft>
                <a:spcPts val="1000"/>
              </a:spcAft>
              <a:extLst>
                <a:ext uri="{35155182-B16C-46BC-9424-99874614C6A1}">
                  <wpsdc:indentchars xmlns:wpsdc="http://www.wps.cn/officeDocument/2017/drawingmlCustomData" val="200" checksum="1164949499"/>
                </a:ext>
              </a:extLst>
            </a:pPr>
            <a:r>
              <a:rPr lang="zh-CN" altLang="en-US" sz="2000" spc="150">
                <a:solidFill>
                  <a:schemeClr val="tx1"/>
                </a:solidFill>
                <a:latin typeface="Microsoft YaHei Regular" panose="020B0503020204020204" charset="-122"/>
                <a:ea typeface="Microsoft YaHei Regular" panose="020B0503020204020204" charset="-122"/>
              </a:rPr>
              <a:t>4. 混合喂养儿粪便　人乳加牛乳喂养儿的粪便与单纯牛乳喂养儿的粪便相似，但较软，色黄。添加谷类、蛋、肉、蔬菜、水果等辅食后，粪便性状逐渐接近成人。</a:t>
            </a:r>
            <a:endParaRPr lang="zh-CN" altLang="en-US" sz="2000" spc="150">
              <a:solidFill>
                <a:schemeClr val="tx1"/>
              </a:solidFill>
              <a:latin typeface="Microsoft YaHei Regular" panose="020B0503020204020204" charset="-122"/>
              <a:ea typeface="Microsoft YaHei Regular" panose="020B0503020204020204" charset="-122"/>
            </a:endParaRPr>
          </a:p>
        </p:txBody>
      </p:sp>
      <p:grpSp>
        <p:nvGrpSpPr>
          <p:cNvPr id="9" name="组合 8"/>
          <p:cNvGrpSpPr/>
          <p:nvPr/>
        </p:nvGrpSpPr>
        <p:grpSpPr>
          <a:xfrm>
            <a:off x="354965" y="37655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七、健康小儿粪便</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2" name="组合 1"/>
            <p:cNvGrpSpPr/>
            <p:nvPr/>
          </p:nvGrpSpPr>
          <p:grpSpPr>
            <a:xfrm>
              <a:off x="467" y="494"/>
              <a:ext cx="1416" cy="680"/>
              <a:chOff x="467" y="579"/>
              <a:chExt cx="1416" cy="680"/>
            </a:xfrm>
          </p:grpSpPr>
          <p:sp>
            <p:nvSpPr>
              <p:cNvPr id="4" name="对角圆角矩形 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7" name="图片 16"/>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25820" y="174307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二</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92115" y="2814955"/>
            <a:ext cx="5072380" cy="922020"/>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口炎</a:t>
            </a:r>
            <a:endParaRPr lang="zh-CN" altLang="en-US" sz="4000" b="1">
              <a:latin typeface="Microsoft YaHei Bold" panose="020B0503020204020204" charset="-122"/>
              <a:ea typeface="Microsoft YaHei Bold" panose="020B0503020204020204" charset="-122"/>
            </a:endParaRPr>
          </a:p>
        </p:txBody>
      </p:sp>
      <p:sp>
        <p:nvSpPr>
          <p:cNvPr id="4" name="文本框 3"/>
          <p:cNvSpPr txBox="1"/>
          <p:nvPr/>
        </p:nvSpPr>
        <p:spPr>
          <a:xfrm>
            <a:off x="4864100" y="4192270"/>
            <a:ext cx="6327775" cy="645160"/>
          </a:xfrm>
          <a:prstGeom prst="rect">
            <a:avLst/>
          </a:prstGeom>
          <a:noFill/>
        </p:spPr>
        <p:txBody>
          <a:bodyPr wrap="square" rtlCol="0" anchor="t">
            <a:spAutoFit/>
          </a:bodyPr>
          <a:p>
            <a:pPr algn="ctr"/>
            <a:r>
              <a:rPr lang="zh-CN" altLang="en-US">
                <a:solidFill>
                  <a:schemeClr val="bg1"/>
                </a:solidFill>
                <a:latin typeface="Microsoft YaHei Regular" panose="020B0503020204020204" charset="-122"/>
                <a:ea typeface="Microsoft YaHei Regular" panose="020B0503020204020204" charset="-122"/>
                <a:cs typeface="Microsoft YaHei Regular" panose="020B0503020204020204" charset="-122"/>
              </a:rPr>
              <a:t>口腔黏膜的炎症称口炎，多由病毒、细菌、真菌或螺旋体引起，也可因口腔黏膜局部受理化因素刺激而发生。</a:t>
            </a:r>
            <a:endParaRPr lang="zh-CN" altLang="en-US">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772285"/>
            <a:ext cx="10440000" cy="3600000"/>
          </a:xfrm>
          <a:prstGeom prst="roundRect">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70" y="2338480"/>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bg1"/>
                </a:solidFill>
                <a:latin typeface="Times New Roman Regular" panose="02020603050405020304" charset="0"/>
                <a:ea typeface="微软雅黑" panose="020B0503020204020204" charset="-122"/>
                <a:cs typeface="Times New Roman Regular" panose="02020603050405020304" charset="0"/>
              </a:rPr>
              <a:t>口腔黏膜的炎症称口炎，多由病毒、细菌、真菌或螺旋体引起，也可因口腔黏膜局部受理化因素刺激而发生。如病变仅局限于舌、齿龈、口角，也可称为舌炎、齿龈炎或口角炎。本病多见于婴幼儿。可单独发病或继发于急性感染、腹泻、营养不良、久病体弱、B 族维生素和维生素 C 缺乏等全身性疾病。食具消毒不严，口腔不卫生或由于各种疾病导致机体抵抗力下降等因素均有利口炎的发生。</a:t>
            </a:r>
            <a:endParaRPr sz="2000" dirty="0">
              <a:solidFill>
                <a:schemeClr val="bg1"/>
              </a:solidFill>
              <a:latin typeface="Times New Roman Regular" panose="02020603050405020304" charset="0"/>
              <a:ea typeface="微软雅黑" panose="020B0503020204020204" charset="-122"/>
              <a:cs typeface="Times New Roman Regular"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一、鹅口疮</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47" name="文本框 46"/>
          <p:cNvSpPr txBox="1"/>
          <p:nvPr>
            <p:custDataLst>
              <p:tags r:id="rId2"/>
            </p:custDataLst>
          </p:nvPr>
        </p:nvSpPr>
        <p:spPr>
          <a:xfrm flipH="1">
            <a:off x="876300" y="3429000"/>
            <a:ext cx="10440035" cy="2167890"/>
          </a:xfrm>
          <a:prstGeom prst="rect">
            <a:avLst/>
          </a:prstGeom>
          <a:noFill/>
        </p:spPr>
        <p:txBody>
          <a:bodyPr wrap="square" bIns="46990" rtlCol="0">
            <a:noAutofit/>
          </a:bodyPr>
          <a:p>
            <a:pPr indent="508000" algn="just" fontAlgn="auto">
              <a:lnSpc>
                <a:spcPct val="150000"/>
              </a:lnSpc>
              <a:spcAft>
                <a:spcPts val="1000"/>
              </a:spcAft>
              <a:extLst>
                <a:ext uri="{35155182-B16C-46BC-9424-99874614C6A1}">
                  <wpsdc:indentchars xmlns:wpsdc="http://www.wps.cn/officeDocument/2017/drawingmlCustomData" val="200" checksum="282533468"/>
                </a:ext>
              </a:extLst>
            </a:pPr>
            <a:r>
              <a:rPr lang="zh-CN" altLang="en-US" sz="20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本病特征是在口腔黏膜表面出现白色或灰白色乳凝块状物，略高于黏膜表面，粗糙无光，最常见于颊黏膜，其次是舌、齿龈、上腭，甚至蔓延到咽部。起初呈点状或小片状，可逐渐融合成片，形似乳凝块，不易拭去，强行擦拭剥离时，局部黏膜潮红、粗糙，可有溢血。患处不痛、不流涎，一般无全身症状，不影响进食，偶可累及食管、肠道、喉、气管、肺等，出现呕吐、吞咽困难、声音嘶哑或呼吸困难。</a:t>
            </a:r>
            <a:endParaRPr lang="zh-CN" altLang="en-US" sz="20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p:txBody>
      </p:sp>
      <p:grpSp>
        <p:nvGrpSpPr>
          <p:cNvPr id="27" name="组合 26"/>
          <p:cNvGrpSpPr/>
          <p:nvPr/>
        </p:nvGrpSpPr>
        <p:grpSpPr>
          <a:xfrm>
            <a:off x="875665" y="2614295"/>
            <a:ext cx="10441305" cy="539750"/>
            <a:chOff x="1379" y="1104"/>
            <a:chExt cx="16443" cy="850"/>
          </a:xfrm>
        </p:grpSpPr>
        <p:sp>
          <p:nvSpPr>
            <p:cNvPr id="25" name="矩形 24"/>
            <p:cNvSpPr/>
            <p:nvPr/>
          </p:nvSpPr>
          <p:spPr>
            <a:xfrm>
              <a:off x="2229" y="1203"/>
              <a:ext cx="15593"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26" name="图片 25" descr="3b32313534373033343be8af95e58982"/>
            <p:cNvPicPr>
              <a:picLocks noChangeAspect="1"/>
            </p:cNvPicPr>
            <p:nvPr/>
          </p:nvPicPr>
          <p:blipFill>
            <a:blip r:embed="rId3"/>
            <a:stretch>
              <a:fillRect/>
            </a:stretch>
          </p:blipFill>
          <p:spPr>
            <a:xfrm>
              <a:off x="1379" y="1104"/>
              <a:ext cx="850" cy="850"/>
            </a:xfrm>
            <a:prstGeom prst="rect">
              <a:avLst/>
            </a:prstGeom>
          </p:spPr>
        </p:pic>
      </p:grpSp>
      <p:sp>
        <p:nvSpPr>
          <p:cNvPr id="2" name="文本框 1"/>
          <p:cNvSpPr txBox="1"/>
          <p:nvPr/>
        </p:nvSpPr>
        <p:spPr>
          <a:xfrm>
            <a:off x="876300" y="1033780"/>
            <a:ext cx="10440000" cy="1014730"/>
          </a:xfrm>
          <a:prstGeom prst="rect">
            <a:avLst/>
          </a:prstGeom>
          <a:noFill/>
        </p:spPr>
        <p:txBody>
          <a:bodyPr wrap="square" rtlCol="0" anchor="t">
            <a:spAutoFit/>
          </a:bodyPr>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latin typeface="Microsoft YaHei Regular" panose="020B0503020204020204" charset="-122"/>
                <a:ea typeface="Microsoft YaHei Regular" panose="020B0503020204020204" charset="-122"/>
              </a:rPr>
              <a:t>鹅口疮又名雪口病，为白色念珠菌感染所致。多见于新生儿、营养不良、腹泻、长期应用广谱抗生素或激素的患儿。使用污染的奶具或新生儿在出生时经产道时均可导致感染。</a:t>
            </a:r>
            <a:endParaRPr lang="zh-CN" altLang="en-US" sz="2000">
              <a:latin typeface="Microsoft YaHei Regular" panose="020B0503020204020204" charset="-122"/>
              <a:ea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一、鹅口疮</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47" name="文本框 46"/>
          <p:cNvSpPr txBox="1"/>
          <p:nvPr>
            <p:custDataLst>
              <p:tags r:id="rId2"/>
            </p:custDataLst>
          </p:nvPr>
        </p:nvSpPr>
        <p:spPr>
          <a:xfrm flipH="1">
            <a:off x="876300" y="2435860"/>
            <a:ext cx="10440035" cy="2167890"/>
          </a:xfrm>
          <a:prstGeom prst="rect">
            <a:avLst/>
          </a:prstGeom>
          <a:noFill/>
        </p:spPr>
        <p:txBody>
          <a:bodyPr wrap="square" bIns="46990" rtlCol="0">
            <a:noAutofit/>
          </a:bodyPr>
          <a:p>
            <a:pPr indent="508000" algn="just" fontAlgn="auto">
              <a:lnSpc>
                <a:spcPct val="150000"/>
              </a:lnSpc>
              <a:spcAft>
                <a:spcPts val="1000"/>
              </a:spcAft>
              <a:extLst>
                <a:ext uri="{35155182-B16C-46BC-9424-99874614C6A1}">
                  <wpsdc:indentchars xmlns:wpsdc="http://www.wps.cn/officeDocument/2017/drawingmlCustomData" val="200" checksum="282533468"/>
                </a:ext>
              </a:extLst>
            </a:pPr>
            <a:r>
              <a:rPr lang="zh-CN" altLang="en-US" sz="20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1. 保持口腔清洁　哺乳前后用 2% 碳酸氢钠溶液清洁口腔。</a:t>
            </a:r>
            <a:endParaRPr lang="zh-CN" altLang="en-US" sz="20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1000"/>
              </a:spcAft>
              <a:extLst>
                <a:ext uri="{35155182-B16C-46BC-9424-99874614C6A1}">
                  <wpsdc:indentchars xmlns:wpsdc="http://www.wps.cn/officeDocument/2017/drawingmlCustomData" val="200" checksum="282533468"/>
                </a:ext>
              </a:extLst>
            </a:pPr>
            <a:r>
              <a:rPr lang="zh-CN" altLang="en-US" sz="20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2. 局部用药　局部可涂疮疹净抑制病毒，也可喷西瓜霜、锡类散等中药；疼痛重者进食前在局部涂 2% 利多卡因。为预防继发感染可涂 2.5% ～ 5% 金霉素鱼肝油混悬溶液。每日 2 ～ 3 次。</a:t>
            </a:r>
            <a:endParaRPr lang="zh-CN" altLang="en-US" sz="20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p:txBody>
      </p:sp>
      <p:grpSp>
        <p:nvGrpSpPr>
          <p:cNvPr id="27" name="组合 26"/>
          <p:cNvGrpSpPr/>
          <p:nvPr/>
        </p:nvGrpSpPr>
        <p:grpSpPr>
          <a:xfrm>
            <a:off x="875665" y="1621155"/>
            <a:ext cx="10441305" cy="539750"/>
            <a:chOff x="1379" y="1104"/>
            <a:chExt cx="16443" cy="850"/>
          </a:xfrm>
        </p:grpSpPr>
        <p:sp>
          <p:nvSpPr>
            <p:cNvPr id="25" name="矩形 24"/>
            <p:cNvSpPr/>
            <p:nvPr/>
          </p:nvSpPr>
          <p:spPr>
            <a:xfrm>
              <a:off x="2229" y="1203"/>
              <a:ext cx="15593"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【治疗原则】</a:t>
              </a:r>
              <a:endParaRPr lang="zh-CN" altLang="en-US" sz="2000" b="1">
                <a:solidFill>
                  <a:srgbClr val="FF7F7F"/>
                </a:solidFill>
                <a:latin typeface="微软雅黑" panose="020B0503020204020204" charset="-122"/>
                <a:ea typeface="微软雅黑" panose="020B0503020204020204" charset="-122"/>
              </a:endParaRPr>
            </a:p>
          </p:txBody>
        </p:sp>
        <p:pic>
          <p:nvPicPr>
            <p:cNvPr id="26" name="图片 25" descr="3b32313534373033343be8af95e58982"/>
            <p:cNvPicPr>
              <a:picLocks noChangeAspect="1"/>
            </p:cNvPicPr>
            <p:nvPr/>
          </p:nvPicPr>
          <p:blipFill>
            <a:blip r:embed="rId3"/>
            <a:stretch>
              <a:fillRect/>
            </a:stretch>
          </p:blipFill>
          <p:spPr>
            <a:xfrm>
              <a:off x="1379" y="1104"/>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zh-CN" altLang="en-US" sz="4000" b="1" dirty="0">
                <a:solidFill>
                  <a:srgbClr val="FF7F7F"/>
                </a:solidFill>
                <a:latin typeface="微软雅黑" panose="020B0503020204020204" charset="-122"/>
                <a:ea typeface="微软雅黑" panose="020B0503020204020204" charset="-122"/>
              </a:rPr>
              <a:t> </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绪论</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单元一</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儿童的生长发育</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小儿营养与营养紊乱患儿的护理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儿童身心保健</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rPr>
                <a:t>儿科护理技术</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新生儿与新生儿疾病患儿的护理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六</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呼吸系统疾病患儿的护理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七</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6" name="组合 15"/>
          <p:cNvGrpSpPr/>
          <p:nvPr/>
        </p:nvGrpSpPr>
        <p:grpSpPr>
          <a:xfrm>
            <a:off x="3539490" y="5870575"/>
            <a:ext cx="7469505" cy="510540"/>
            <a:chOff x="5072" y="5952"/>
            <a:chExt cx="6799" cy="804"/>
          </a:xfrm>
        </p:grpSpPr>
        <p:sp>
          <p:nvSpPr>
            <p:cNvPr id="17"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消化系统疾病患儿的护理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8"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八</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二、疱疹性口炎</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47" name="文本框 46"/>
          <p:cNvSpPr txBox="1"/>
          <p:nvPr>
            <p:custDataLst>
              <p:tags r:id="rId2"/>
            </p:custDataLst>
          </p:nvPr>
        </p:nvSpPr>
        <p:spPr>
          <a:xfrm flipH="1">
            <a:off x="876300" y="3429000"/>
            <a:ext cx="10440035" cy="2167890"/>
          </a:xfrm>
          <a:prstGeom prst="rect">
            <a:avLst/>
          </a:prstGeom>
          <a:noFill/>
        </p:spPr>
        <p:txBody>
          <a:bodyPr wrap="square" bIns="46990" rtlCol="0">
            <a:noAutofit/>
          </a:bodyPr>
          <a:p>
            <a:pPr indent="508000" algn="just" fontAlgn="auto">
              <a:lnSpc>
                <a:spcPct val="150000"/>
              </a:lnSpc>
              <a:spcAft>
                <a:spcPts val="1000"/>
              </a:spcAft>
              <a:extLst>
                <a:ext uri="{35155182-B16C-46BC-9424-99874614C6A1}">
                  <wpsdc:indentchars xmlns:wpsdc="http://www.wps.cn/officeDocument/2017/drawingmlCustomData" val="200" checksum="282533468"/>
                </a:ext>
              </a:extLst>
            </a:pPr>
            <a:r>
              <a:rPr lang="zh-CN" altLang="en-US" sz="20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有低热或高热（体温 38 ～ 40℃），牙龈红肿，触之易出血，在牙龈、舌、唇内和颊黏膜等口腔黏膜上可见单个、一簇或几簇小水疱，迅速破裂后形成浅表溃疡，上面覆盖白色膜样渗出物。多个小溃疡可融合成不规则的较大溃疡，周围黏膜充血，有时累及上腭及咽部。口唇可红肿裂开，近口角及唇周皮肤可有疱疹，局部疼痛，出现流涎、拒食、烦躁，颌下淋巴结常肿大。病程较长，发热可持续 5 ～ 7 天；溃疡 10 ～ 14 天愈合；淋巴结肿大 2 ～ 3 周后消退。本病须与疱疹性咽峡炎鉴别，后者多由柯萨奇病毒引起，常发生于夏秋季，疱疹主要在咽部和软腭，有时可见于舌，但不累及齿龈和颊黏膜。</a:t>
            </a:r>
            <a:endParaRPr lang="zh-CN" altLang="en-US" sz="20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p:txBody>
      </p:sp>
      <p:grpSp>
        <p:nvGrpSpPr>
          <p:cNvPr id="27" name="组合 26"/>
          <p:cNvGrpSpPr/>
          <p:nvPr/>
        </p:nvGrpSpPr>
        <p:grpSpPr>
          <a:xfrm>
            <a:off x="875665" y="2614295"/>
            <a:ext cx="10441305" cy="539750"/>
            <a:chOff x="1379" y="1104"/>
            <a:chExt cx="16443" cy="850"/>
          </a:xfrm>
        </p:grpSpPr>
        <p:sp>
          <p:nvSpPr>
            <p:cNvPr id="25" name="矩形 24"/>
            <p:cNvSpPr/>
            <p:nvPr/>
          </p:nvSpPr>
          <p:spPr>
            <a:xfrm>
              <a:off x="2229" y="1203"/>
              <a:ext cx="15593"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26" name="图片 25" descr="3b32313534373033343be8af95e58982"/>
            <p:cNvPicPr>
              <a:picLocks noChangeAspect="1"/>
            </p:cNvPicPr>
            <p:nvPr/>
          </p:nvPicPr>
          <p:blipFill>
            <a:blip r:embed="rId3"/>
            <a:stretch>
              <a:fillRect/>
            </a:stretch>
          </p:blipFill>
          <p:spPr>
            <a:xfrm>
              <a:off x="1379" y="1104"/>
              <a:ext cx="850" cy="850"/>
            </a:xfrm>
            <a:prstGeom prst="rect">
              <a:avLst/>
            </a:prstGeom>
          </p:spPr>
        </p:pic>
      </p:grpSp>
      <p:sp>
        <p:nvSpPr>
          <p:cNvPr id="2" name="文本框 1"/>
          <p:cNvSpPr txBox="1"/>
          <p:nvPr/>
        </p:nvSpPr>
        <p:spPr>
          <a:xfrm>
            <a:off x="876300" y="1033780"/>
            <a:ext cx="10440000" cy="1014730"/>
          </a:xfrm>
          <a:prstGeom prst="rect">
            <a:avLst/>
          </a:prstGeom>
          <a:noFill/>
        </p:spPr>
        <p:txBody>
          <a:bodyPr wrap="square" rtlCol="0" anchor="t">
            <a:spAutoFit/>
          </a:bodyPr>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latin typeface="Microsoft YaHei Regular" panose="020B0503020204020204" charset="-122"/>
                <a:ea typeface="Microsoft YaHei Regular" panose="020B0503020204020204" charset="-122"/>
              </a:rPr>
              <a:t>疱疹性口炎也称疱疹性牙龈口炎，由单纯疱疹病毒感染引起，全年可发病，1 ～ 3岁小儿多见，传染性强，在卫生条件差的家庭和集体托幼机构感染容易传播。</a:t>
            </a:r>
            <a:endParaRPr lang="zh-CN" altLang="en-US" sz="2000">
              <a:latin typeface="Microsoft YaHei Regular" panose="020B0503020204020204" charset="-122"/>
              <a:ea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二、疱疹性口炎</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47" name="文本框 46"/>
          <p:cNvSpPr txBox="1"/>
          <p:nvPr>
            <p:custDataLst>
              <p:tags r:id="rId2"/>
            </p:custDataLst>
          </p:nvPr>
        </p:nvSpPr>
        <p:spPr>
          <a:xfrm flipH="1">
            <a:off x="876300" y="2435860"/>
            <a:ext cx="10440035" cy="2167890"/>
          </a:xfrm>
          <a:prstGeom prst="rect">
            <a:avLst/>
          </a:prstGeom>
          <a:noFill/>
        </p:spPr>
        <p:txBody>
          <a:bodyPr wrap="square" bIns="46990" rtlCol="0">
            <a:noAutofit/>
          </a:bodyPr>
          <a:p>
            <a:pPr indent="508000" algn="just" fontAlgn="auto">
              <a:lnSpc>
                <a:spcPct val="150000"/>
              </a:lnSpc>
              <a:spcAft>
                <a:spcPts val="1000"/>
              </a:spcAft>
              <a:extLst>
                <a:ext uri="{35155182-B16C-46BC-9424-99874614C6A1}">
                  <wpsdc:indentchars xmlns:wpsdc="http://www.wps.cn/officeDocument/2017/drawingmlCustomData" val="200" checksum="282533468"/>
                </a:ext>
              </a:extLst>
            </a:pPr>
            <a:r>
              <a:rPr lang="zh-CN" altLang="en-US" sz="20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（1）重视口腔卫生，多饮水，禁用刺激性药物和食物。</a:t>
            </a:r>
            <a:endParaRPr lang="zh-CN" altLang="en-US" sz="20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1000"/>
              </a:spcAft>
              <a:extLst>
                <a:ext uri="{35155182-B16C-46BC-9424-99874614C6A1}">
                  <wpsdc:indentchars xmlns:wpsdc="http://www.wps.cn/officeDocument/2017/drawingmlCustomData" val="200" checksum="282533468"/>
                </a:ext>
              </a:extLst>
            </a:pPr>
            <a:r>
              <a:rPr lang="zh-CN" altLang="en-US" sz="20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（2）局部处理：局部涂锡类散、冰硼散等中药；疼痛重者进食前在局部涂2% 利多卡因。</a:t>
            </a:r>
            <a:endParaRPr lang="zh-CN" altLang="en-US" sz="20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1000"/>
              </a:spcAft>
              <a:extLst>
                <a:ext uri="{35155182-B16C-46BC-9424-99874614C6A1}">
                  <wpsdc:indentchars xmlns:wpsdc="http://www.wps.cn/officeDocument/2017/drawingmlCustomData" val="200" checksum="282533468"/>
                </a:ext>
              </a:extLst>
            </a:pPr>
            <a:r>
              <a:rPr lang="zh-CN" altLang="en-US" sz="20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（3）对症处理：发热者用退热剂。</a:t>
            </a:r>
            <a:endParaRPr lang="zh-CN" altLang="en-US" sz="20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p:txBody>
      </p:sp>
      <p:grpSp>
        <p:nvGrpSpPr>
          <p:cNvPr id="27" name="组合 26"/>
          <p:cNvGrpSpPr/>
          <p:nvPr/>
        </p:nvGrpSpPr>
        <p:grpSpPr>
          <a:xfrm>
            <a:off x="875665" y="1621155"/>
            <a:ext cx="10441305" cy="539750"/>
            <a:chOff x="1379" y="1104"/>
            <a:chExt cx="16443" cy="850"/>
          </a:xfrm>
        </p:grpSpPr>
        <p:sp>
          <p:nvSpPr>
            <p:cNvPr id="25" name="矩形 24"/>
            <p:cNvSpPr/>
            <p:nvPr/>
          </p:nvSpPr>
          <p:spPr>
            <a:xfrm>
              <a:off x="2229" y="1203"/>
              <a:ext cx="15593"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【治疗原则】</a:t>
              </a:r>
              <a:endParaRPr lang="zh-CN" altLang="en-US" sz="2000" b="1">
                <a:solidFill>
                  <a:srgbClr val="FF7F7F"/>
                </a:solidFill>
                <a:latin typeface="微软雅黑" panose="020B0503020204020204" charset="-122"/>
                <a:ea typeface="微软雅黑" panose="020B0503020204020204" charset="-122"/>
              </a:endParaRPr>
            </a:p>
          </p:txBody>
        </p:sp>
        <p:pic>
          <p:nvPicPr>
            <p:cNvPr id="26" name="图片 25" descr="3b32313534373033343be8af95e58982"/>
            <p:cNvPicPr>
              <a:picLocks noChangeAspect="1"/>
            </p:cNvPicPr>
            <p:nvPr/>
          </p:nvPicPr>
          <p:blipFill>
            <a:blip r:embed="rId3"/>
            <a:stretch>
              <a:fillRect/>
            </a:stretch>
          </p:blipFill>
          <p:spPr>
            <a:xfrm>
              <a:off x="1379" y="1104"/>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三、溃疡性口炎</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47" name="文本框 46"/>
          <p:cNvSpPr txBox="1"/>
          <p:nvPr>
            <p:custDataLst>
              <p:tags r:id="rId2"/>
            </p:custDataLst>
          </p:nvPr>
        </p:nvSpPr>
        <p:spPr>
          <a:xfrm flipH="1">
            <a:off x="876300" y="3633470"/>
            <a:ext cx="10440035" cy="2167890"/>
          </a:xfrm>
          <a:prstGeom prst="rect">
            <a:avLst/>
          </a:prstGeom>
          <a:noFill/>
        </p:spPr>
        <p:txBody>
          <a:bodyPr wrap="square" bIns="46990" rtlCol="0">
            <a:noAutofit/>
          </a:bodyPr>
          <a:p>
            <a:pPr indent="508000" algn="just" fontAlgn="auto">
              <a:lnSpc>
                <a:spcPct val="150000"/>
              </a:lnSpc>
              <a:spcAft>
                <a:spcPts val="1000"/>
              </a:spcAft>
              <a:extLst>
                <a:ext uri="{35155182-B16C-46BC-9424-99874614C6A1}">
                  <wpsdc:indentchars xmlns:wpsdc="http://www.wps.cn/officeDocument/2017/drawingmlCustomData" val="200" checksum="282533468"/>
                </a:ext>
              </a:extLst>
            </a:pPr>
            <a:r>
              <a:rPr lang="zh-CN" altLang="en-US" sz="20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口腔各部位均可发生，常见于舌、唇内及颊黏膜处，可蔓延到唇及咽喉部。开始时口腔黏膜充血水肿，随后形成大小不等的糜烂或溃疡，上有纤维素性炎性分泌物形成的假膜，呈灰白色或黄色，边界清楚，易拭去，露出溢血的创面，但不久又被假膜覆盖，涂片染色可见大量细菌。局部疼痛，流涎，拒食，烦躁，常有发热，可达 39 ～ 40℃，局部淋巴结肿大，白细胞总数和中性粒细胞增多。严重者可出现脱水和酸中毒。</a:t>
            </a:r>
            <a:endParaRPr lang="zh-CN" altLang="en-US" sz="20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p:txBody>
      </p:sp>
      <p:grpSp>
        <p:nvGrpSpPr>
          <p:cNvPr id="27" name="组合 26"/>
          <p:cNvGrpSpPr/>
          <p:nvPr/>
        </p:nvGrpSpPr>
        <p:grpSpPr>
          <a:xfrm>
            <a:off x="875665" y="2818765"/>
            <a:ext cx="10441305" cy="539750"/>
            <a:chOff x="1379" y="1104"/>
            <a:chExt cx="16443" cy="850"/>
          </a:xfrm>
        </p:grpSpPr>
        <p:sp>
          <p:nvSpPr>
            <p:cNvPr id="25" name="矩形 24"/>
            <p:cNvSpPr/>
            <p:nvPr/>
          </p:nvSpPr>
          <p:spPr>
            <a:xfrm>
              <a:off x="2229" y="1203"/>
              <a:ext cx="15593"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26" name="图片 25" descr="3b32313534373033343be8af95e58982"/>
            <p:cNvPicPr>
              <a:picLocks noChangeAspect="1"/>
            </p:cNvPicPr>
            <p:nvPr/>
          </p:nvPicPr>
          <p:blipFill>
            <a:blip r:embed="rId3"/>
            <a:stretch>
              <a:fillRect/>
            </a:stretch>
          </p:blipFill>
          <p:spPr>
            <a:xfrm>
              <a:off x="1379" y="1104"/>
              <a:ext cx="850" cy="850"/>
            </a:xfrm>
            <a:prstGeom prst="rect">
              <a:avLst/>
            </a:prstGeom>
          </p:spPr>
        </p:pic>
      </p:grpSp>
      <p:sp>
        <p:nvSpPr>
          <p:cNvPr id="2" name="文本框 1"/>
          <p:cNvSpPr txBox="1"/>
          <p:nvPr/>
        </p:nvSpPr>
        <p:spPr>
          <a:xfrm>
            <a:off x="876300" y="1033780"/>
            <a:ext cx="10440000" cy="1476375"/>
          </a:xfrm>
          <a:prstGeom prst="rect">
            <a:avLst/>
          </a:prstGeom>
          <a:noFill/>
        </p:spPr>
        <p:txBody>
          <a:bodyPr wrap="square" rtlCol="0" anchor="t">
            <a:spAutoFit/>
          </a:bodyPr>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latin typeface="Microsoft YaHei Regular" panose="020B0503020204020204" charset="-122"/>
                <a:ea typeface="Microsoft YaHei Regular" panose="020B0503020204020204" charset="-122"/>
              </a:rPr>
              <a:t>溃疡性口炎主要是由链球菌、金黄色葡萄球菌、肺炎链球菌、绿脓杆菌或大肠埃希菌等感染引起的口腔炎症，多见于婴幼儿。常发生于急性感染、长期腹泻等机体抵抗力降低时，口腔不洁更利于细菌繁殖而致病。</a:t>
            </a:r>
            <a:endParaRPr lang="zh-CN" altLang="en-US" sz="2000">
              <a:latin typeface="Microsoft YaHei Regular" panose="020B0503020204020204" charset="-122"/>
              <a:ea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三、溃疡性口炎</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47" name="文本框 46"/>
          <p:cNvSpPr txBox="1"/>
          <p:nvPr>
            <p:custDataLst>
              <p:tags r:id="rId2"/>
            </p:custDataLst>
          </p:nvPr>
        </p:nvSpPr>
        <p:spPr>
          <a:xfrm flipH="1">
            <a:off x="876300" y="2435860"/>
            <a:ext cx="10440035" cy="2167890"/>
          </a:xfrm>
          <a:prstGeom prst="rect">
            <a:avLst/>
          </a:prstGeom>
          <a:noFill/>
        </p:spPr>
        <p:txBody>
          <a:bodyPr wrap="square" bIns="46990" rtlCol="0">
            <a:noAutofit/>
          </a:bodyPr>
          <a:p>
            <a:pPr indent="508000" algn="just" fontAlgn="auto">
              <a:lnSpc>
                <a:spcPct val="150000"/>
              </a:lnSpc>
              <a:spcAft>
                <a:spcPts val="1000"/>
              </a:spcAft>
              <a:extLst>
                <a:ext uri="{35155182-B16C-46BC-9424-99874614C6A1}">
                  <wpsdc:indentchars xmlns:wpsdc="http://www.wps.cn/officeDocument/2017/drawingmlCustomData" val="200" checksum="282533468"/>
                </a:ext>
              </a:extLst>
            </a:pPr>
            <a:r>
              <a:rPr lang="zh-CN" altLang="en-US" sz="20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（1）控制感染，选用有效抗生素。</a:t>
            </a:r>
            <a:endParaRPr lang="zh-CN" altLang="en-US" sz="20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1000"/>
              </a:spcAft>
              <a:extLst>
                <a:ext uri="{35155182-B16C-46BC-9424-99874614C6A1}">
                  <wpsdc:indentchars xmlns:wpsdc="http://www.wps.cn/officeDocument/2017/drawingmlCustomData" val="200" checksum="282533468"/>
                </a:ext>
              </a:extLst>
            </a:pPr>
            <a:r>
              <a:rPr lang="zh-CN" altLang="en-US" sz="20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（2）做好口腔清洁及局部处理，溃疡面涂 5% 金霉素鱼肝油、锡类散等。</a:t>
            </a:r>
            <a:endParaRPr lang="zh-CN" altLang="en-US" sz="20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1000"/>
              </a:spcAft>
              <a:extLst>
                <a:ext uri="{35155182-B16C-46BC-9424-99874614C6A1}">
                  <wpsdc:indentchars xmlns:wpsdc="http://www.wps.cn/officeDocument/2017/drawingmlCustomData" val="200" checksum="282533468"/>
                </a:ext>
              </a:extLst>
            </a:pPr>
            <a:r>
              <a:rPr lang="zh-CN" altLang="en-US" sz="20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（3）注意水分和营养的补充。</a:t>
            </a:r>
            <a:endParaRPr lang="zh-CN" altLang="en-US" sz="20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p:txBody>
      </p:sp>
      <p:grpSp>
        <p:nvGrpSpPr>
          <p:cNvPr id="27" name="组合 26"/>
          <p:cNvGrpSpPr/>
          <p:nvPr/>
        </p:nvGrpSpPr>
        <p:grpSpPr>
          <a:xfrm>
            <a:off x="875665" y="1621155"/>
            <a:ext cx="10441305" cy="539750"/>
            <a:chOff x="1379" y="1104"/>
            <a:chExt cx="16443" cy="850"/>
          </a:xfrm>
        </p:grpSpPr>
        <p:sp>
          <p:nvSpPr>
            <p:cNvPr id="25" name="矩形 24"/>
            <p:cNvSpPr/>
            <p:nvPr/>
          </p:nvSpPr>
          <p:spPr>
            <a:xfrm>
              <a:off x="2229" y="1203"/>
              <a:ext cx="15593"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【治疗原则】</a:t>
              </a:r>
              <a:endParaRPr lang="zh-CN" altLang="en-US" sz="2000" b="1">
                <a:solidFill>
                  <a:srgbClr val="FF7F7F"/>
                </a:solidFill>
                <a:latin typeface="微软雅黑" panose="020B0503020204020204" charset="-122"/>
                <a:ea typeface="微软雅黑" panose="020B0503020204020204" charset="-122"/>
              </a:endParaRPr>
            </a:p>
          </p:txBody>
        </p:sp>
        <p:pic>
          <p:nvPicPr>
            <p:cNvPr id="26" name="图片 25" descr="3b32313534373033343be8af95e58982"/>
            <p:cNvPicPr>
              <a:picLocks noChangeAspect="1"/>
            </p:cNvPicPr>
            <p:nvPr/>
          </p:nvPicPr>
          <p:blipFill>
            <a:blip r:embed="rId3"/>
            <a:stretch>
              <a:fillRect/>
            </a:stretch>
          </p:blipFill>
          <p:spPr>
            <a:xfrm>
              <a:off x="1379" y="1104"/>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四、口炎的护理</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grpSp>
        <p:nvGrpSpPr>
          <p:cNvPr id="27" name="组合 26"/>
          <p:cNvGrpSpPr/>
          <p:nvPr/>
        </p:nvGrpSpPr>
        <p:grpSpPr>
          <a:xfrm>
            <a:off x="875665" y="1226820"/>
            <a:ext cx="7602220" cy="539750"/>
            <a:chOff x="1379" y="1104"/>
            <a:chExt cx="11972" cy="850"/>
          </a:xfrm>
        </p:grpSpPr>
        <p:sp>
          <p:nvSpPr>
            <p:cNvPr id="25" name="矩形 24"/>
            <p:cNvSpPr/>
            <p:nvPr/>
          </p:nvSpPr>
          <p:spPr>
            <a:xfrm>
              <a:off x="2229" y="1203"/>
              <a:ext cx="11122"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【护理评估】</a:t>
              </a:r>
              <a:endParaRPr lang="zh-CN" altLang="en-US" sz="2000" b="1">
                <a:solidFill>
                  <a:srgbClr val="FF7F7F"/>
                </a:solidFill>
                <a:latin typeface="微软雅黑" panose="020B0503020204020204" charset="-122"/>
                <a:ea typeface="微软雅黑" panose="020B0503020204020204" charset="-122"/>
              </a:endParaRPr>
            </a:p>
          </p:txBody>
        </p:sp>
        <p:pic>
          <p:nvPicPr>
            <p:cNvPr id="26" name="图片 25" descr="3b32313534373033343be8af95e58982"/>
            <p:cNvPicPr>
              <a:picLocks noChangeAspect="1"/>
            </p:cNvPicPr>
            <p:nvPr/>
          </p:nvPicPr>
          <p:blipFill>
            <a:blip r:embed="rId2"/>
            <a:stretch>
              <a:fillRect/>
            </a:stretch>
          </p:blipFill>
          <p:spPr>
            <a:xfrm>
              <a:off x="1379" y="1104"/>
              <a:ext cx="850" cy="850"/>
            </a:xfrm>
            <a:prstGeom prst="rect">
              <a:avLst/>
            </a:prstGeom>
          </p:spPr>
        </p:pic>
      </p:grpSp>
      <p:sp>
        <p:nvSpPr>
          <p:cNvPr id="2" name="文本框 1"/>
          <p:cNvSpPr txBox="1"/>
          <p:nvPr>
            <p:custDataLst>
              <p:tags r:id="rId3"/>
            </p:custDataLst>
          </p:nvPr>
        </p:nvSpPr>
        <p:spPr>
          <a:xfrm>
            <a:off x="2028825" y="1976755"/>
            <a:ext cx="2610485" cy="380365"/>
          </a:xfrm>
          <a:prstGeom prst="rect">
            <a:avLst/>
          </a:prstGeom>
          <a:noFill/>
        </p:spPr>
        <p:txBody>
          <a:bodyPr wrap="square" bIns="0" rtlCol="0">
            <a:scene3d>
              <a:camera prst="orthographicFront"/>
              <a:lightRig rig="threePt" dir="t"/>
            </a:scene3d>
          </a:bodyPr>
          <a:p>
            <a:pPr algn="r"/>
            <a:r>
              <a:rPr lang="zh-CN" altLang="en-US" sz="2000" b="1" spc="300">
                <a:solidFill>
                  <a:srgbClr val="FE909F"/>
                </a:solidFill>
                <a:effectLst/>
                <a:uFillTx/>
                <a:latin typeface="Microsoft YaHei Bold" panose="020B0503020204020204" charset="-122"/>
                <a:ea typeface="Microsoft YaHei Bold" panose="020B0503020204020204" charset="-122"/>
              </a:rPr>
              <a:t>1. 健康史</a:t>
            </a:r>
            <a:endParaRPr lang="zh-CN" altLang="en-US" sz="2000" b="1" spc="300">
              <a:solidFill>
                <a:srgbClr val="FE909F"/>
              </a:solidFill>
              <a:effectLst/>
              <a:uFillTx/>
              <a:latin typeface="Microsoft YaHei Bold" panose="020B0503020204020204" charset="-122"/>
              <a:ea typeface="Microsoft YaHei Bold" panose="020B0503020204020204" charset="-122"/>
            </a:endParaRPr>
          </a:p>
        </p:txBody>
      </p:sp>
      <p:sp>
        <p:nvSpPr>
          <p:cNvPr id="4" name="文本框 3"/>
          <p:cNvSpPr txBox="1"/>
          <p:nvPr>
            <p:custDataLst>
              <p:tags r:id="rId4"/>
            </p:custDataLst>
          </p:nvPr>
        </p:nvSpPr>
        <p:spPr>
          <a:xfrm>
            <a:off x="180340" y="2456815"/>
            <a:ext cx="4250690" cy="1264920"/>
          </a:xfrm>
          <a:prstGeom prst="rect">
            <a:avLst/>
          </a:prstGeom>
          <a:noFill/>
        </p:spPr>
        <p:txBody>
          <a:bodyPr wrap="square" rtlCol="0">
            <a:noAutofit/>
            <a:scene3d>
              <a:camera prst="orthographicFront"/>
              <a:lightRig rig="threePt" dir="t"/>
            </a:scene3d>
          </a:bodyPr>
          <a:p>
            <a:pPr indent="0" algn="r" fontAlgn="auto">
              <a:lnSpc>
                <a:spcPct val="12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评估患儿家长有无乳具消毒的习惯，有无不适当地擦拭患儿口腔或饮食冷热是否合适。患儿有无感染、营养不良等全身性疾病，有无长期使用广谱抗生素及肾上腺糖皮质激素史。</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18" name="文本框 17"/>
          <p:cNvSpPr txBox="1"/>
          <p:nvPr>
            <p:custDataLst>
              <p:tags r:id="rId5"/>
            </p:custDataLst>
          </p:nvPr>
        </p:nvSpPr>
        <p:spPr>
          <a:xfrm>
            <a:off x="1360170" y="4369435"/>
            <a:ext cx="3105150" cy="380365"/>
          </a:xfrm>
          <a:prstGeom prst="rect">
            <a:avLst/>
          </a:prstGeom>
          <a:noFill/>
        </p:spPr>
        <p:txBody>
          <a:bodyPr wrap="square" bIns="0" rtlCol="0">
            <a:scene3d>
              <a:camera prst="orthographicFront"/>
              <a:lightRig rig="threePt" dir="t"/>
            </a:scene3d>
          </a:bodyPr>
          <a:p>
            <a:pPr algn="r"/>
            <a:r>
              <a:rPr lang="zh-CN" altLang="en-US" sz="2000" b="1" spc="300">
                <a:solidFill>
                  <a:srgbClr val="51DBFF"/>
                </a:solidFill>
                <a:effectLst/>
                <a:uFillTx/>
                <a:latin typeface="Microsoft YaHei Bold" panose="020B0503020204020204" charset="-122"/>
                <a:ea typeface="Microsoft YaHei Bold" panose="020B0503020204020204" charset="-122"/>
              </a:rPr>
              <a:t>4. 辅助检查</a:t>
            </a:r>
            <a:endParaRPr lang="zh-CN" altLang="en-US" sz="2000" b="1" spc="300">
              <a:solidFill>
                <a:srgbClr val="51DBFF"/>
              </a:solidFill>
              <a:effectLst/>
              <a:uFillTx/>
              <a:latin typeface="Microsoft YaHei Bold" panose="020B0503020204020204" charset="-122"/>
              <a:ea typeface="Microsoft YaHei Bold" panose="020B0503020204020204" charset="-122"/>
            </a:endParaRPr>
          </a:p>
        </p:txBody>
      </p:sp>
      <p:sp>
        <p:nvSpPr>
          <p:cNvPr id="28" name="文本框 27"/>
          <p:cNvSpPr txBox="1"/>
          <p:nvPr>
            <p:custDataLst>
              <p:tags r:id="rId6"/>
            </p:custDataLst>
          </p:nvPr>
        </p:nvSpPr>
        <p:spPr>
          <a:xfrm>
            <a:off x="1385570" y="4849495"/>
            <a:ext cx="3060000" cy="1325245"/>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必要时对口腔黏膜渗出物进行涂片检查，结合血常规做出病原学诊断。</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29" name="文本框 28"/>
          <p:cNvSpPr txBox="1"/>
          <p:nvPr>
            <p:custDataLst>
              <p:tags r:id="rId7"/>
            </p:custDataLst>
          </p:nvPr>
        </p:nvSpPr>
        <p:spPr>
          <a:xfrm>
            <a:off x="7597140" y="1956435"/>
            <a:ext cx="3239770" cy="380365"/>
          </a:xfrm>
          <a:prstGeom prst="rect">
            <a:avLst/>
          </a:prstGeom>
          <a:noFill/>
        </p:spPr>
        <p:txBody>
          <a:bodyPr wrap="square" bIns="0" rtlCol="0">
            <a:scene3d>
              <a:camera prst="orthographicFront"/>
              <a:lightRig rig="threePt" dir="t"/>
            </a:scene3d>
          </a:bodyPr>
          <a:p>
            <a:pPr algn="l"/>
            <a:r>
              <a:rPr lang="zh-CN" altLang="en-US" sz="2000" b="1" spc="300">
                <a:solidFill>
                  <a:srgbClr val="D18CE5"/>
                </a:solidFill>
                <a:effectLst/>
                <a:uFillTx/>
                <a:latin typeface="Microsoft YaHei Bold" panose="020B0503020204020204" charset="-122"/>
                <a:ea typeface="Microsoft YaHei Bold" panose="020B0503020204020204" charset="-122"/>
              </a:rPr>
              <a:t>2. 身体评估</a:t>
            </a:r>
            <a:endParaRPr lang="zh-CN" altLang="en-US" sz="2000" b="1" spc="300">
              <a:solidFill>
                <a:srgbClr val="D18CE5"/>
              </a:solidFill>
              <a:effectLst/>
              <a:uFillTx/>
              <a:latin typeface="Microsoft YaHei Bold" panose="020B0503020204020204" charset="-122"/>
              <a:ea typeface="Microsoft YaHei Bold" panose="020B0503020204020204" charset="-122"/>
            </a:endParaRPr>
          </a:p>
        </p:txBody>
      </p:sp>
      <p:sp>
        <p:nvSpPr>
          <p:cNvPr id="30" name="文本框 29"/>
          <p:cNvSpPr txBox="1"/>
          <p:nvPr>
            <p:custDataLst>
              <p:tags r:id="rId8"/>
            </p:custDataLst>
          </p:nvPr>
        </p:nvSpPr>
        <p:spPr>
          <a:xfrm>
            <a:off x="7757795" y="2436495"/>
            <a:ext cx="3444240" cy="1398270"/>
          </a:xfrm>
          <a:prstGeom prst="rect">
            <a:avLst/>
          </a:prstGeom>
          <a:noFill/>
        </p:spPr>
        <p:txBody>
          <a:bodyPr wrap="square" rtlCol="0">
            <a:noAutofit/>
            <a:scene3d>
              <a:camera prst="orthographicFront"/>
              <a:lightRig rig="threePt" dir="t"/>
            </a:scene3d>
          </a:bodyPr>
          <a:p>
            <a:pPr indent="0" algn="l" fontAlgn="auto">
              <a:lnSpc>
                <a:spcPct val="130000"/>
              </a:lnSpc>
              <a:spcAft>
                <a:spcPts val="400"/>
              </a:spcAft>
            </a:pPr>
            <a:r>
              <a:rPr lang="zh-CN" altLang="en-US">
                <a:solidFill>
                  <a:schemeClr val="tx1">
                    <a:lumMod val="75000"/>
                    <a:lumOff val="25000"/>
                  </a:schemeClr>
                </a:solidFill>
                <a:effectLst/>
                <a:uFillTx/>
                <a:latin typeface="Microsoft YaHei" panose="020B0503020204020204" charset="-122"/>
                <a:ea typeface="Microsoft YaHei Regular" panose="020B0503020204020204" charset="-122"/>
              </a:rPr>
              <a:t>患儿是否有烦躁、哭闹、发热、拒乳等症状。</a:t>
            </a:r>
            <a:endParaRPr lang="zh-CN" altLang="en-US">
              <a:solidFill>
                <a:schemeClr val="tx1">
                  <a:lumMod val="75000"/>
                  <a:lumOff val="25000"/>
                </a:schemeClr>
              </a:solidFill>
              <a:effectLst/>
              <a:uFillTx/>
              <a:latin typeface="Microsoft YaHei" panose="020B0503020204020204" charset="-122"/>
              <a:ea typeface="Microsoft YaHei Regular" panose="020B0503020204020204" charset="-122"/>
            </a:endParaRPr>
          </a:p>
        </p:txBody>
      </p:sp>
      <p:sp>
        <p:nvSpPr>
          <p:cNvPr id="33" name="文本框 32"/>
          <p:cNvSpPr txBox="1"/>
          <p:nvPr>
            <p:custDataLst>
              <p:tags r:id="rId9"/>
            </p:custDataLst>
          </p:nvPr>
        </p:nvSpPr>
        <p:spPr>
          <a:xfrm>
            <a:off x="7705725" y="4436110"/>
            <a:ext cx="2775585" cy="380365"/>
          </a:xfrm>
          <a:prstGeom prst="rect">
            <a:avLst/>
          </a:prstGeom>
          <a:noFill/>
        </p:spPr>
        <p:txBody>
          <a:bodyPr wrap="square" bIns="0" rtlCol="0">
            <a:scene3d>
              <a:camera prst="orthographicFront"/>
              <a:lightRig rig="threePt" dir="t"/>
            </a:scene3d>
          </a:bodyPr>
          <a:p>
            <a:pPr algn="l"/>
            <a:r>
              <a:rPr lang="zh-CN" altLang="en-US" sz="2000" b="1" spc="300">
                <a:solidFill>
                  <a:srgbClr val="FFC606"/>
                </a:solidFill>
                <a:effectLst/>
                <a:uFillTx/>
                <a:latin typeface="Microsoft YaHei Bold" panose="020B0503020204020204" charset="-122"/>
                <a:ea typeface="Microsoft YaHei Bold" panose="020B0503020204020204" charset="-122"/>
              </a:rPr>
              <a:t>3. 心理—社会状况</a:t>
            </a:r>
            <a:endParaRPr lang="zh-CN" altLang="en-US" sz="2000" b="1" spc="300">
              <a:solidFill>
                <a:srgbClr val="FFC606"/>
              </a:solidFill>
              <a:effectLst/>
              <a:uFillTx/>
              <a:latin typeface="Microsoft YaHei Bold" panose="020B0503020204020204" charset="-122"/>
              <a:ea typeface="Microsoft YaHei Bold" panose="020B0503020204020204" charset="-122"/>
            </a:endParaRPr>
          </a:p>
        </p:txBody>
      </p:sp>
      <p:sp>
        <p:nvSpPr>
          <p:cNvPr id="34" name="文本框 33"/>
          <p:cNvSpPr txBox="1"/>
          <p:nvPr>
            <p:custDataLst>
              <p:tags r:id="rId10"/>
            </p:custDataLst>
          </p:nvPr>
        </p:nvSpPr>
        <p:spPr>
          <a:xfrm>
            <a:off x="7676515" y="4916170"/>
            <a:ext cx="3060000" cy="132524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评估家长对本病的病因、临床表现、预后和护理知识的了解程度。</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cxnSp>
        <p:nvCxnSpPr>
          <p:cNvPr id="35" name="直接箭头连接符 34"/>
          <p:cNvCxnSpPr/>
          <p:nvPr>
            <p:custDataLst>
              <p:tags r:id="rId11"/>
            </p:custDataLst>
          </p:nvPr>
        </p:nvCxnSpPr>
        <p:spPr>
          <a:xfrm flipH="1">
            <a:off x="2479040" y="2415858"/>
            <a:ext cx="2160270" cy="0"/>
          </a:xfrm>
          <a:prstGeom prst="straightConnector1">
            <a:avLst/>
          </a:prstGeom>
          <a:ln>
            <a:solidFill>
              <a:srgbClr val="FE909F"/>
            </a:solidFill>
            <a:tailEnd type="arrow" w="med" len="med"/>
          </a:ln>
        </p:spPr>
        <p:style>
          <a:lnRef idx="3">
            <a:srgbClr val="D18CE5"/>
          </a:lnRef>
          <a:fillRef idx="0">
            <a:srgbClr val="D18CE5"/>
          </a:fillRef>
          <a:effectRef idx="2">
            <a:srgbClr val="D18CE5"/>
          </a:effectRef>
          <a:fontRef idx="minor">
            <a:srgbClr val="000000"/>
          </a:fontRef>
        </p:style>
      </p:cxnSp>
      <p:cxnSp>
        <p:nvCxnSpPr>
          <p:cNvPr id="37" name="直接箭头连接符 36"/>
          <p:cNvCxnSpPr/>
          <p:nvPr>
            <p:custDataLst>
              <p:tags r:id="rId12"/>
            </p:custDataLst>
          </p:nvPr>
        </p:nvCxnSpPr>
        <p:spPr>
          <a:xfrm flipH="1">
            <a:off x="2305050" y="4818380"/>
            <a:ext cx="2160270" cy="0"/>
          </a:xfrm>
          <a:prstGeom prst="straightConnector1">
            <a:avLst/>
          </a:prstGeom>
          <a:ln>
            <a:solidFill>
              <a:srgbClr val="51DBFF"/>
            </a:solidFill>
            <a:tailEnd type="arrow" w="med" len="med"/>
          </a:ln>
        </p:spPr>
        <p:style>
          <a:lnRef idx="3">
            <a:srgbClr val="51DBFF"/>
          </a:lnRef>
          <a:fillRef idx="0">
            <a:srgbClr val="51DBFF"/>
          </a:fillRef>
          <a:effectRef idx="2">
            <a:srgbClr val="51DBFF"/>
          </a:effectRef>
          <a:fontRef idx="minor">
            <a:srgbClr val="000000"/>
          </a:fontRef>
        </p:style>
      </p:cxnSp>
      <p:cxnSp>
        <p:nvCxnSpPr>
          <p:cNvPr id="39" name="直接箭头连接符 38"/>
          <p:cNvCxnSpPr/>
          <p:nvPr>
            <p:custDataLst>
              <p:tags r:id="rId13"/>
            </p:custDataLst>
          </p:nvPr>
        </p:nvCxnSpPr>
        <p:spPr>
          <a:xfrm>
            <a:off x="7705725" y="4885055"/>
            <a:ext cx="2160270" cy="0"/>
          </a:xfrm>
          <a:prstGeom prst="straightConnector1">
            <a:avLst/>
          </a:prstGeom>
          <a:ln>
            <a:solidFill>
              <a:srgbClr val="FFC606"/>
            </a:solidFill>
            <a:tailEnd type="arrow" w="med" len="med"/>
          </a:ln>
        </p:spPr>
        <p:style>
          <a:lnRef idx="3">
            <a:srgbClr val="FF5F81"/>
          </a:lnRef>
          <a:fillRef idx="0">
            <a:srgbClr val="FF5F81"/>
          </a:fillRef>
          <a:effectRef idx="2">
            <a:srgbClr val="FF5F81"/>
          </a:effectRef>
          <a:fontRef idx="minor">
            <a:srgbClr val="000000"/>
          </a:fontRef>
        </p:style>
      </p:cxnSp>
      <p:cxnSp>
        <p:nvCxnSpPr>
          <p:cNvPr id="40" name="直接箭头连接符 39"/>
          <p:cNvCxnSpPr/>
          <p:nvPr>
            <p:custDataLst>
              <p:tags r:id="rId14"/>
            </p:custDataLst>
          </p:nvPr>
        </p:nvCxnSpPr>
        <p:spPr>
          <a:xfrm>
            <a:off x="7597140" y="2395538"/>
            <a:ext cx="2160270" cy="0"/>
          </a:xfrm>
          <a:prstGeom prst="straightConnector1">
            <a:avLst/>
          </a:prstGeom>
          <a:ln>
            <a:solidFill>
              <a:srgbClr val="D18CE5"/>
            </a:solidFill>
            <a:tailEnd type="arrow" w="med" len="med"/>
          </a:ln>
        </p:spPr>
        <p:style>
          <a:lnRef idx="3">
            <a:srgbClr val="FFC606"/>
          </a:lnRef>
          <a:fillRef idx="0">
            <a:srgbClr val="FFC606"/>
          </a:fillRef>
          <a:effectRef idx="2">
            <a:srgbClr val="FFC606"/>
          </a:effectRef>
          <a:fontRef idx="minor">
            <a:srgbClr val="000000"/>
          </a:fontRef>
        </p:style>
      </p:cxnSp>
      <p:grpSp>
        <p:nvGrpSpPr>
          <p:cNvPr id="36" name="组合 35"/>
          <p:cNvGrpSpPr/>
          <p:nvPr/>
        </p:nvGrpSpPr>
        <p:grpSpPr>
          <a:xfrm>
            <a:off x="4465320" y="2103120"/>
            <a:ext cx="3239770" cy="3255010"/>
            <a:chOff x="7048" y="2966"/>
            <a:chExt cx="5102" cy="5126"/>
          </a:xfrm>
        </p:grpSpPr>
        <p:sp>
          <p:nvSpPr>
            <p:cNvPr id="38" name="椭圆 37"/>
            <p:cNvSpPr/>
            <p:nvPr>
              <p:custDataLst>
                <p:tags r:id="rId15"/>
              </p:custDataLst>
            </p:nvPr>
          </p:nvSpPr>
          <p:spPr>
            <a:xfrm flipH="1">
              <a:off x="7332" y="3274"/>
              <a:ext cx="4535" cy="4535"/>
            </a:xfrm>
            <a:prstGeom prst="ellipse">
              <a:avLst/>
            </a:prstGeom>
            <a:solidFill>
              <a:srgbClr val="FEFF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1" name="椭圆 40"/>
            <p:cNvSpPr/>
            <p:nvPr>
              <p:custDataLst>
                <p:tags r:id="rId16"/>
              </p:custDataLst>
            </p:nvPr>
          </p:nvSpPr>
          <p:spPr>
            <a:xfrm>
              <a:off x="7692" y="6877"/>
              <a:ext cx="1020" cy="1020"/>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2" name="椭圆 41"/>
            <p:cNvSpPr/>
            <p:nvPr>
              <p:custDataLst>
                <p:tags r:id="rId17"/>
              </p:custDataLst>
            </p:nvPr>
          </p:nvSpPr>
          <p:spPr>
            <a:xfrm>
              <a:off x="10479" y="6877"/>
              <a:ext cx="1020" cy="1020"/>
            </a:xfrm>
            <a:prstGeom prst="ellipse">
              <a:avLst/>
            </a:prstGeom>
            <a:solidFill>
              <a:srgbClr val="FFC606"/>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3" name="椭圆 42"/>
            <p:cNvSpPr/>
            <p:nvPr>
              <p:custDataLst>
                <p:tags r:id="rId18"/>
              </p:custDataLst>
            </p:nvPr>
          </p:nvSpPr>
          <p:spPr>
            <a:xfrm>
              <a:off x="7879" y="2966"/>
              <a:ext cx="1020" cy="1020"/>
            </a:xfrm>
            <a:prstGeom prst="ellipse">
              <a:avLst/>
            </a:prstGeom>
            <a:solidFill>
              <a:srgbClr val="FE909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8" name="椭圆 47"/>
            <p:cNvSpPr/>
            <p:nvPr>
              <p:custDataLst>
                <p:tags r:id="rId19"/>
              </p:custDataLst>
            </p:nvPr>
          </p:nvSpPr>
          <p:spPr>
            <a:xfrm>
              <a:off x="10479" y="2966"/>
              <a:ext cx="1020" cy="1020"/>
            </a:xfrm>
            <a:prstGeom prst="ellipse">
              <a:avLst/>
            </a:prstGeom>
            <a:solidFill>
              <a:srgbClr val="D18CE5"/>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49" name="图片 48" descr="333438343933313b333437363734333bcfc2d4d8"/>
            <p:cNvPicPr>
              <a:picLocks noChangeAspect="1"/>
            </p:cNvPicPr>
            <p:nvPr>
              <p:custDataLst>
                <p:tags r:id="rId20"/>
              </p:custDataLst>
            </p:nvPr>
          </p:nvPicPr>
          <p:blipFill>
            <a:blip r:embed="rId21"/>
            <a:stretch>
              <a:fillRect/>
            </a:stretch>
          </p:blipFill>
          <p:spPr>
            <a:xfrm flipH="1">
              <a:off x="7975" y="7160"/>
              <a:ext cx="454" cy="454"/>
            </a:xfrm>
            <a:prstGeom prst="rect">
              <a:avLst/>
            </a:prstGeom>
          </p:spPr>
        </p:pic>
        <p:pic>
          <p:nvPicPr>
            <p:cNvPr id="50" name="图片 49" descr="333438343933313b333437363734343bc1c1b5e3"/>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8248" y="4048"/>
              <a:ext cx="2703" cy="2703"/>
            </a:xfrm>
            <a:prstGeom prst="rect">
              <a:avLst/>
            </a:prstGeom>
          </p:spPr>
        </p:pic>
        <p:pic>
          <p:nvPicPr>
            <p:cNvPr id="51" name="图片 50" descr="333438343933313b333437363735343bcec4b5b5"/>
            <p:cNvPicPr>
              <a:picLocks noChangeAspect="1"/>
            </p:cNvPicPr>
            <p:nvPr>
              <p:custDataLst>
                <p:tags r:id="rId25"/>
              </p:custDataLst>
            </p:nvPr>
          </p:nvPicPr>
          <p:blipFill>
            <a:blip r:embed="rId26"/>
            <a:stretch>
              <a:fillRect/>
            </a:stretch>
          </p:blipFill>
          <p:spPr>
            <a:xfrm flipH="1">
              <a:off x="8162" y="3249"/>
              <a:ext cx="454" cy="454"/>
            </a:xfrm>
            <a:prstGeom prst="rect">
              <a:avLst/>
            </a:prstGeom>
          </p:spPr>
        </p:pic>
        <p:pic>
          <p:nvPicPr>
            <p:cNvPr id="52" name="图片 51" descr="333438343933313b333437363735363bc8d5c0fa"/>
            <p:cNvPicPr>
              <a:picLocks noChangeAspect="1"/>
            </p:cNvPicPr>
            <p:nvPr>
              <p:custDataLst>
                <p:tags r:id="rId27"/>
              </p:custDataLst>
            </p:nvPr>
          </p:nvPicPr>
          <p:blipFill>
            <a:blip r:embed="rId28"/>
            <a:stretch>
              <a:fillRect/>
            </a:stretch>
          </p:blipFill>
          <p:spPr>
            <a:xfrm flipH="1">
              <a:off x="10762" y="7160"/>
              <a:ext cx="454" cy="454"/>
            </a:xfrm>
            <a:prstGeom prst="rect">
              <a:avLst/>
            </a:prstGeom>
          </p:spPr>
        </p:pic>
        <p:sp>
          <p:nvSpPr>
            <p:cNvPr id="53" name="弧形 52"/>
            <p:cNvSpPr/>
            <p:nvPr>
              <p:custDataLst>
                <p:tags r:id="rId29"/>
              </p:custDataLst>
            </p:nvPr>
          </p:nvSpPr>
          <p:spPr>
            <a:xfrm>
              <a:off x="7048" y="2990"/>
              <a:ext cx="5102" cy="5102"/>
            </a:xfrm>
            <a:prstGeom prst="arc">
              <a:avLst>
                <a:gd name="adj1" fmla="val 18963927"/>
                <a:gd name="adj2" fmla="val 2456163"/>
              </a:avLst>
            </a:prstGeom>
            <a:ln>
              <a:solidFill>
                <a:srgbClr val="D18CE5"/>
              </a:solidFill>
            </a:ln>
          </p:spPr>
          <p:style>
            <a:lnRef idx="1">
              <a:srgbClr val="FFC606"/>
            </a:lnRef>
            <a:fillRef idx="0">
              <a:srgbClr val="FFC606"/>
            </a:fillRef>
            <a:effectRef idx="0">
              <a:srgbClr val="FFC606"/>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4" name="弧形 53"/>
            <p:cNvSpPr/>
            <p:nvPr>
              <p:custDataLst>
                <p:tags r:id="rId30"/>
              </p:custDataLst>
            </p:nvPr>
          </p:nvSpPr>
          <p:spPr>
            <a:xfrm>
              <a:off x="7048" y="2990"/>
              <a:ext cx="5102" cy="5102"/>
            </a:xfrm>
            <a:prstGeom prst="arc">
              <a:avLst>
                <a:gd name="adj1" fmla="val 4124403"/>
                <a:gd name="adj2" fmla="val 6790626"/>
              </a:avLst>
            </a:prstGeom>
            <a:ln>
              <a:solidFill>
                <a:srgbClr val="FFC606"/>
              </a:solidFill>
            </a:ln>
          </p:spPr>
          <p:style>
            <a:lnRef idx="1">
              <a:srgbClr val="FF5F81"/>
            </a:lnRef>
            <a:fillRef idx="0">
              <a:srgbClr val="FF5F81"/>
            </a:fillRef>
            <a:effectRef idx="0">
              <a:srgbClr val="FF5F81"/>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5" name="弧形 54"/>
            <p:cNvSpPr/>
            <p:nvPr>
              <p:custDataLst>
                <p:tags r:id="rId31"/>
              </p:custDataLst>
            </p:nvPr>
          </p:nvSpPr>
          <p:spPr>
            <a:xfrm flipH="1">
              <a:off x="7048" y="2990"/>
              <a:ext cx="5102" cy="5102"/>
            </a:xfrm>
            <a:prstGeom prst="arc">
              <a:avLst>
                <a:gd name="adj1" fmla="val 18963927"/>
                <a:gd name="adj2" fmla="val 2412404"/>
              </a:avLst>
            </a:prstGeom>
            <a:ln>
              <a:solidFill>
                <a:srgbClr val="51DBFF"/>
              </a:solidFill>
            </a:ln>
          </p:spPr>
          <p:style>
            <a:lnRef idx="1">
              <a:srgbClr val="FE909F"/>
            </a:lnRef>
            <a:fillRef idx="0">
              <a:srgbClr val="FE909F"/>
            </a:fillRef>
            <a:effectRef idx="0">
              <a:srgbClr val="FE909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6" name="弧形 55"/>
            <p:cNvSpPr/>
            <p:nvPr>
              <p:custDataLst>
                <p:tags r:id="rId32"/>
              </p:custDataLst>
            </p:nvPr>
          </p:nvSpPr>
          <p:spPr>
            <a:xfrm flipH="1">
              <a:off x="7048" y="2990"/>
              <a:ext cx="5102" cy="5102"/>
            </a:xfrm>
            <a:prstGeom prst="arc">
              <a:avLst>
                <a:gd name="adj1" fmla="val 15062435"/>
                <a:gd name="adj2" fmla="val 17175853"/>
              </a:avLst>
            </a:prstGeom>
            <a:ln>
              <a:solidFill>
                <a:srgbClr val="FE909F"/>
              </a:solidFill>
            </a:ln>
          </p:spPr>
          <p:style>
            <a:lnRef idx="1">
              <a:srgbClr val="D18CE5"/>
            </a:lnRef>
            <a:fillRef idx="0">
              <a:srgbClr val="D18CE5"/>
            </a:fillRef>
            <a:effectRef idx="0">
              <a:srgbClr val="D18CE5"/>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pic>
          <p:nvPicPr>
            <p:cNvPr id="57" name="图片 56" descr="333438343933313b333437363735303bb6d4bbb0"/>
            <p:cNvPicPr>
              <a:picLocks noChangeAspect="1"/>
            </p:cNvPicPr>
            <p:nvPr>
              <p:custDataLst>
                <p:tags r:id="rId33"/>
              </p:custDataLst>
            </p:nvPr>
          </p:nvPicPr>
          <p:blipFill>
            <a:blip r:embed="rId34"/>
            <a:stretch>
              <a:fillRect/>
            </a:stretch>
          </p:blipFill>
          <p:spPr>
            <a:xfrm flipH="1">
              <a:off x="10762" y="3249"/>
              <a:ext cx="454" cy="45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086610"/>
            <a:ext cx="10440000" cy="133794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1. 口腔黏膜改变</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与感染有关。</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2. 疼痛</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与口腔黏膜炎症有关。</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3. 体温过高</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与感染有关。</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【护理诊断】</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四、口炎的护理</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
        <p:nvSpPr>
          <p:cNvPr id="3" name="矩形 2"/>
          <p:cNvSpPr/>
          <p:nvPr/>
        </p:nvSpPr>
        <p:spPr>
          <a:xfrm>
            <a:off x="875665" y="4552950"/>
            <a:ext cx="10440000" cy="1337945"/>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（1）保持口腔清洁，促进口腔破溃黏膜愈合，减轻疼痛。</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（2）养成良好的卫生习惯，增加机体抵抗能力。</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（3）患儿及家长能够配合治疗和护理。</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5" name="矩形 4"/>
          <p:cNvSpPr/>
          <p:nvPr/>
        </p:nvSpPr>
        <p:spPr>
          <a:xfrm>
            <a:off x="1415415" y="3885565"/>
            <a:ext cx="706247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【护理目标】</a:t>
            </a:r>
            <a:endParaRPr lang="zh-CN" altLang="en-US" sz="2000" b="1">
              <a:solidFill>
                <a:srgbClr val="FF7F7F"/>
              </a:solidFill>
              <a:latin typeface="微软雅黑" panose="020B0503020204020204" charset="-122"/>
              <a:ea typeface="微软雅黑" panose="020B0503020204020204" charset="-122"/>
            </a:endParaRPr>
          </a:p>
        </p:txBody>
      </p:sp>
      <p:pic>
        <p:nvPicPr>
          <p:cNvPr id="10" name="图片 9" descr="3b32313534373033343be8af95e58982"/>
          <p:cNvPicPr>
            <a:picLocks noChangeAspect="1"/>
          </p:cNvPicPr>
          <p:nvPr/>
        </p:nvPicPr>
        <p:blipFill>
          <a:blip r:embed="rId2"/>
          <a:stretch>
            <a:fillRect/>
          </a:stretch>
        </p:blipFill>
        <p:spPr>
          <a:xfrm>
            <a:off x="875665" y="382270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3"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2625" y="1697962"/>
            <a:ext cx="3246120" cy="3958012"/>
            <a:chOff x="4157" y="3295"/>
            <a:chExt cx="5112" cy="6233"/>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510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6" y="3922"/>
              <a:ext cx="3363" cy="680"/>
            </a:xfrm>
            <a:prstGeom prst="rect">
              <a:avLst/>
            </a:prstGeom>
          </p:spPr>
          <p:txBody>
            <a:bodyPr wrap="square">
              <a:noAutofit/>
            </a:bodyPr>
            <a:lstStyle/>
            <a:p>
              <a:pPr algn="just">
                <a:defRPr/>
              </a:pPr>
              <a:r>
                <a:rPr lang="zh-CN" altLang="en-US" sz="2000" b="1" dirty="0">
                  <a:solidFill>
                    <a:schemeClr val="tx1"/>
                  </a:solidFill>
                  <a:latin typeface="微软雅黑" panose="020B0503020204020204" charset="-122"/>
                  <a:ea typeface="微软雅黑" panose="020B0503020204020204" charset="-122"/>
                </a:rPr>
                <a:t>1. 口腔护理</a:t>
              </a:r>
              <a:endParaRPr lang="zh-CN" altLang="en-US" sz="20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5102" cy="4675"/>
            </a:xfrm>
            <a:prstGeom prst="rect">
              <a:avLst/>
            </a:prstGeom>
            <a:noFill/>
          </p:spPr>
          <p:txBody>
            <a:bodyPr wrap="square">
              <a:sp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溃疡性口炎用 3% 过氧化氢溶液或 0.1% 利凡诺溶液清洗溃疡面，年长儿可用含漱剂。鼓励多饮水，进食后漱口，保持口腔黏膜湿润和清洁。对流涎者，及时清除流出物，保持皮肤干燥、清洁，避免引起皮肤湿疹及糜烂。</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4399280" y="1697962"/>
            <a:ext cx="3240405" cy="2879131"/>
            <a:chOff x="6967" y="3295"/>
            <a:chExt cx="5105" cy="4534"/>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718" y="3922"/>
              <a:ext cx="3354" cy="680"/>
            </a:xfrm>
            <a:prstGeom prst="rect">
              <a:avLst/>
            </a:prstGeom>
          </p:spPr>
          <p:txBody>
            <a:bodyPr wrap="square">
              <a:noAutofit/>
            </a:bodyPr>
            <a:lstStyle/>
            <a:p>
              <a:pPr algn="just">
                <a:defRPr/>
              </a:pPr>
              <a:r>
                <a:rPr lang="zh-CN" altLang="en-US" sz="2000" b="1" dirty="0">
                  <a:solidFill>
                    <a:schemeClr val="tx1"/>
                  </a:solidFill>
                  <a:latin typeface="微软雅黑" panose="020B0503020204020204" charset="-122"/>
                  <a:ea typeface="微软雅黑" panose="020B0503020204020204" charset="-122"/>
                </a:rPr>
                <a:t>2. 局部涂药</a:t>
              </a:r>
              <a:endParaRPr lang="zh-CN" altLang="en-US" sz="2000" b="1" dirty="0">
                <a:solidFill>
                  <a:schemeClr val="tx1"/>
                </a:solidFill>
                <a:latin typeface="微软雅黑" panose="020B0503020204020204" charset="-122"/>
                <a:ea typeface="微软雅黑" panose="020B0503020204020204" charset="-122"/>
              </a:endParaRPr>
            </a:p>
          </p:txBody>
        </p:sp>
        <p:sp>
          <p:nvSpPr>
            <p:cNvPr id="152" name="文本框 165"/>
            <p:cNvSpPr txBox="1"/>
            <p:nvPr/>
          </p:nvSpPr>
          <p:spPr>
            <a:xfrm>
              <a:off x="6967" y="4853"/>
              <a:ext cx="5104" cy="2976"/>
            </a:xfrm>
            <a:prstGeom prst="rect">
              <a:avLst/>
            </a:prstGeom>
            <a:noFill/>
          </p:spPr>
          <p:txBody>
            <a:bodyPr wrap="square">
              <a:sp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应根据不同病情选用有效的药物进行涂抹，为了确保治疗效果达到用药目的，涂药后嘱患儿闭口 10 分钟，不可立即漱口、饮水或进食。</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8115935" y="1697962"/>
            <a:ext cx="3240405" cy="3958010"/>
            <a:chOff x="9780" y="3295"/>
            <a:chExt cx="5105" cy="6233"/>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530" y="3922"/>
              <a:ext cx="3353" cy="680"/>
            </a:xfrm>
            <a:prstGeom prst="rect">
              <a:avLst/>
            </a:prstGeom>
          </p:spPr>
          <p:txBody>
            <a:bodyPr wrap="square">
              <a:noAutofit/>
            </a:bodyPr>
            <a:lstStyle/>
            <a:p>
              <a:pPr algn="just">
                <a:defRPr/>
              </a:pPr>
              <a:r>
                <a:rPr lang="zh-CN" altLang="en-US" sz="2000" b="1" dirty="0">
                  <a:solidFill>
                    <a:schemeClr val="tx1"/>
                  </a:solidFill>
                  <a:latin typeface="微软雅黑" panose="020B0503020204020204" charset="-122"/>
                  <a:ea typeface="微软雅黑" panose="020B0503020204020204" charset="-122"/>
                </a:rPr>
                <a:t>3. 饮食护理</a:t>
              </a:r>
              <a:endParaRPr lang="zh-CN" altLang="en-US" sz="2000" b="1" dirty="0">
                <a:solidFill>
                  <a:schemeClr val="tx1"/>
                </a:solidFill>
                <a:latin typeface="微软雅黑" panose="020B0503020204020204" charset="-122"/>
                <a:ea typeface="微软雅黑" panose="020B0503020204020204" charset="-122"/>
              </a:endParaRPr>
            </a:p>
          </p:txBody>
        </p:sp>
        <p:sp>
          <p:nvSpPr>
            <p:cNvPr id="153" name="文本框 166"/>
            <p:cNvSpPr txBox="1"/>
            <p:nvPr/>
          </p:nvSpPr>
          <p:spPr>
            <a:xfrm>
              <a:off x="9780" y="4853"/>
              <a:ext cx="5105" cy="4675"/>
            </a:xfrm>
            <a:prstGeom prst="rect">
              <a:avLst/>
            </a:prstGeom>
            <a:noFill/>
          </p:spPr>
          <p:txBody>
            <a:bodyPr wrap="square">
              <a:sp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以高能量、高蛋白、含丰富维生素的温凉流质或半流质食物为宜，因口腔黏膜糜烂、溃疡引起疼痛影响进食者，在进食前局部涂 2% 利多卡因，同时避免摄入刺激性食物。对不能进食者，应给予肠道外营养，以确保能量与水分供给。</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6" name="组合 5"/>
          <p:cNvGrpSpPr/>
          <p:nvPr/>
        </p:nvGrpSpPr>
        <p:grpSpPr>
          <a:xfrm>
            <a:off x="682625" y="381635"/>
            <a:ext cx="7602220" cy="539750"/>
            <a:chOff x="1379" y="2136"/>
            <a:chExt cx="11972" cy="850"/>
          </a:xfrm>
        </p:grpSpPr>
        <p:sp>
          <p:nvSpPr>
            <p:cNvPr id="18" name="矩形 17"/>
            <p:cNvSpPr/>
            <p:nvPr/>
          </p:nvSpPr>
          <p:spPr>
            <a:xfrm>
              <a:off x="2229" y="2235"/>
              <a:ext cx="11122"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5" name="图片 4" descr="3b32313534373033343be8af95e58982"/>
            <p:cNvPicPr>
              <a:picLocks noChangeAspect="1"/>
            </p:cNvPicPr>
            <p:nvPr/>
          </p:nvPicPr>
          <p:blipFill>
            <a:blip r:embed="rId1"/>
            <a:stretch>
              <a:fillRect/>
            </a:stretch>
          </p:blipFill>
          <p:spPr>
            <a:xfrm>
              <a:off x="1379" y="2136"/>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2625" y="1697962"/>
            <a:ext cx="3246120" cy="1799616"/>
            <a:chOff x="4157" y="3295"/>
            <a:chExt cx="5112" cy="2834"/>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510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6" y="3922"/>
              <a:ext cx="3363" cy="680"/>
            </a:xfrm>
            <a:prstGeom prst="rect">
              <a:avLst/>
            </a:prstGeom>
          </p:spPr>
          <p:txBody>
            <a:bodyPr wrap="square">
              <a:noAutofit/>
            </a:bodyPr>
            <a:lstStyle/>
            <a:p>
              <a:pPr algn="just">
                <a:defRPr/>
              </a:pPr>
              <a:r>
                <a:rPr lang="zh-CN" altLang="en-US" sz="2000" b="1" dirty="0">
                  <a:solidFill>
                    <a:schemeClr val="tx1"/>
                  </a:solidFill>
                  <a:latin typeface="微软雅黑" panose="020B0503020204020204" charset="-122"/>
                  <a:ea typeface="微软雅黑" panose="020B0503020204020204" charset="-122"/>
                </a:rPr>
                <a:t>4. 食具专用</a:t>
              </a:r>
              <a:endParaRPr lang="zh-CN" altLang="en-US" sz="20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5102" cy="1276"/>
            </a:xfrm>
            <a:prstGeom prst="rect">
              <a:avLst/>
            </a:prstGeom>
            <a:noFill/>
          </p:spPr>
          <p:txBody>
            <a:bodyPr wrap="square">
              <a:sp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患儿使用的食具应煮沸消毒或压力灭菌消毒。</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4399280" y="1697962"/>
            <a:ext cx="3240405" cy="2519081"/>
            <a:chOff x="6967" y="3295"/>
            <a:chExt cx="5105" cy="3967"/>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718" y="3922"/>
              <a:ext cx="3354" cy="680"/>
            </a:xfrm>
            <a:prstGeom prst="rect">
              <a:avLst/>
            </a:prstGeom>
          </p:spPr>
          <p:txBody>
            <a:bodyPr wrap="square">
              <a:noAutofit/>
            </a:bodyPr>
            <a:lstStyle/>
            <a:p>
              <a:pPr algn="just">
                <a:defRPr/>
              </a:pPr>
              <a:r>
                <a:rPr lang="zh-CN" altLang="en-US" sz="2000" b="1" dirty="0">
                  <a:solidFill>
                    <a:schemeClr val="tx1"/>
                  </a:solidFill>
                  <a:latin typeface="微软雅黑" panose="020B0503020204020204" charset="-122"/>
                  <a:ea typeface="微软雅黑" panose="020B0503020204020204" charset="-122"/>
                </a:rPr>
                <a:t>5. 监测体温</a:t>
              </a:r>
              <a:endParaRPr lang="zh-CN" altLang="en-US" sz="2000" b="1" dirty="0">
                <a:solidFill>
                  <a:schemeClr val="tx1"/>
                </a:solidFill>
                <a:latin typeface="微软雅黑" panose="020B0503020204020204" charset="-122"/>
                <a:ea typeface="微软雅黑" panose="020B0503020204020204" charset="-122"/>
              </a:endParaRPr>
            </a:p>
          </p:txBody>
        </p:sp>
        <p:sp>
          <p:nvSpPr>
            <p:cNvPr id="152" name="文本框 165"/>
            <p:cNvSpPr txBox="1"/>
            <p:nvPr/>
          </p:nvSpPr>
          <p:spPr>
            <a:xfrm>
              <a:off x="6967" y="4853"/>
              <a:ext cx="5104" cy="2409"/>
            </a:xfrm>
            <a:prstGeom prst="rect">
              <a:avLst/>
            </a:prstGeom>
            <a:noFill/>
          </p:spPr>
          <p:txBody>
            <a:bodyPr wrap="square">
              <a:sp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体温超过 38℃时，予以松解衣服、置冷水袋或冰袋等物理降温，必要时给予药物降温。同时做好皮肤护理。</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8115935" y="1697962"/>
            <a:ext cx="3240405" cy="3958010"/>
            <a:chOff x="9780" y="3295"/>
            <a:chExt cx="5105" cy="6233"/>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530" y="3922"/>
              <a:ext cx="3353" cy="680"/>
            </a:xfrm>
            <a:prstGeom prst="rect">
              <a:avLst/>
            </a:prstGeom>
          </p:spPr>
          <p:txBody>
            <a:bodyPr wrap="square">
              <a:noAutofit/>
            </a:bodyPr>
            <a:lstStyle/>
            <a:p>
              <a:pPr algn="just">
                <a:defRPr/>
              </a:pPr>
              <a:r>
                <a:rPr lang="zh-CN" altLang="en-US" sz="2000" b="1" dirty="0">
                  <a:solidFill>
                    <a:schemeClr val="tx1"/>
                  </a:solidFill>
                  <a:latin typeface="微软雅黑" panose="020B0503020204020204" charset="-122"/>
                  <a:ea typeface="微软雅黑" panose="020B0503020204020204" charset="-122"/>
                </a:rPr>
                <a:t>6. 健康教育</a:t>
              </a:r>
              <a:endParaRPr lang="zh-CN" altLang="en-US" sz="2000" b="1" dirty="0">
                <a:solidFill>
                  <a:schemeClr val="tx1"/>
                </a:solidFill>
                <a:latin typeface="微软雅黑" panose="020B0503020204020204" charset="-122"/>
                <a:ea typeface="微软雅黑" panose="020B0503020204020204" charset="-122"/>
              </a:endParaRPr>
            </a:p>
          </p:txBody>
        </p:sp>
        <p:sp>
          <p:nvSpPr>
            <p:cNvPr id="153" name="文本框 166"/>
            <p:cNvSpPr txBox="1"/>
            <p:nvPr/>
          </p:nvSpPr>
          <p:spPr>
            <a:xfrm>
              <a:off x="9780" y="4853"/>
              <a:ext cx="5105" cy="4675"/>
            </a:xfrm>
            <a:prstGeom prst="rect">
              <a:avLst/>
            </a:prstGeom>
            <a:noFill/>
          </p:spPr>
          <p:txBody>
            <a:bodyPr wrap="square">
              <a:sp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向家长讲解口炎发生的原因、影响因素及护理。指导食具专用，做好清洁消毒工作。纠正患儿吮指、不刷牙等不良习惯，培养其养成良好的卫生习惯。宣传均衡营养对提高机体抵抗力的重要性，避免偏食、挑食，培养良好的饮食习惯。</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6" name="组合 5"/>
          <p:cNvGrpSpPr/>
          <p:nvPr/>
        </p:nvGrpSpPr>
        <p:grpSpPr>
          <a:xfrm>
            <a:off x="682625" y="381635"/>
            <a:ext cx="7602220" cy="539750"/>
            <a:chOff x="1379" y="2136"/>
            <a:chExt cx="11972" cy="850"/>
          </a:xfrm>
        </p:grpSpPr>
        <p:sp>
          <p:nvSpPr>
            <p:cNvPr id="18" name="矩形 17"/>
            <p:cNvSpPr/>
            <p:nvPr/>
          </p:nvSpPr>
          <p:spPr>
            <a:xfrm>
              <a:off x="2229" y="2235"/>
              <a:ext cx="11122"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5" name="图片 4" descr="3b32313534373033343be8af95e58982"/>
            <p:cNvPicPr>
              <a:picLocks noChangeAspect="1"/>
            </p:cNvPicPr>
            <p:nvPr/>
          </p:nvPicPr>
          <p:blipFill>
            <a:blip r:embed="rId1"/>
            <a:stretch>
              <a:fillRect/>
            </a:stretch>
          </p:blipFill>
          <p:spPr>
            <a:xfrm>
              <a:off x="1379" y="2136"/>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25820" y="223964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三</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92115" y="3311525"/>
            <a:ext cx="5072380" cy="922020"/>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小儿腹泻</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772285"/>
            <a:ext cx="10440000" cy="3600000"/>
          </a:xfrm>
          <a:prstGeom prst="roundRect">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70" y="2338480"/>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bg1"/>
                </a:solidFill>
                <a:latin typeface="Times New Roman Regular" panose="02020603050405020304" charset="0"/>
                <a:ea typeface="微软雅黑" panose="020B0503020204020204" charset="-122"/>
                <a:cs typeface="Times New Roman Regular" panose="02020603050405020304" charset="0"/>
              </a:rPr>
              <a:t>小儿腹泻或称腹泻病，是由多病原、多因素引起的以腹泻和电解质紊乱为主的一组消化道临床综合征。是儿科常见疾病之一，发病年龄以 2 岁以下为主，其中 1 岁以下约占 50%。一年四季均可发病，但夏秋季发病率最高。是导致小儿营养不良、生长发育障碍的主要原因之一。</a:t>
            </a:r>
            <a:endParaRPr sz="2000" dirty="0">
              <a:solidFill>
                <a:schemeClr val="bg1"/>
              </a:solidFill>
              <a:latin typeface="Times New Roman Regular" panose="02020603050405020304" charset="0"/>
              <a:ea typeface="微软雅黑" panose="020B0503020204020204" charset="-122"/>
              <a:cs typeface="Times New Roman Regular"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zh-CN" altLang="en-US" sz="4000" b="1" dirty="0">
                <a:solidFill>
                  <a:srgbClr val="FF7F7F"/>
                </a:solidFill>
                <a:latin typeface="微软雅黑" panose="020B0503020204020204" charset="-122"/>
                <a:ea typeface="微软雅黑" panose="020B0503020204020204" charset="-122"/>
              </a:rPr>
              <a:t> </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泌尿系统疾病患儿的护理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a:t>
              </a:r>
              <a:r>
                <a:rPr lang="zh-CN" altLang="en-US" sz="2000" dirty="0">
                  <a:solidFill>
                    <a:schemeClr val="bg1"/>
                  </a:solidFill>
                  <a:latin typeface="Microsoft YaHei" panose="020B0503020204020204" charset="-122"/>
                  <a:ea typeface="Microsoft YaHei" panose="020B0503020204020204" charset="-122"/>
                </a:rPr>
                <a:t>九</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循环系统疾病患儿的护理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十</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造血系统疾病患儿的护理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一</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神经系统疾病患儿的护理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免疫缺陷病和结缔组织疾病患儿的护理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传染病和寄生虫病患儿的护理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急性中毒与常见急症患儿的护理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【病因】</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47" name="文本框 46"/>
          <p:cNvSpPr txBox="1"/>
          <p:nvPr>
            <p:custDataLst>
              <p:tags r:id="rId2"/>
            </p:custDataLst>
          </p:nvPr>
        </p:nvSpPr>
        <p:spPr>
          <a:xfrm flipH="1">
            <a:off x="876300" y="2435860"/>
            <a:ext cx="10440035" cy="3547745"/>
          </a:xfrm>
          <a:prstGeom prst="rect">
            <a:avLst/>
          </a:prstGeom>
          <a:noFill/>
        </p:spPr>
        <p:txBody>
          <a:bodyPr wrap="square" bIns="46990" rtlCol="0">
            <a:noAutofit/>
          </a:bodyPr>
          <a:p>
            <a:pPr indent="482600" algn="just" fontAlgn="auto">
              <a:lnSpc>
                <a:spcPct val="150000"/>
              </a:lnSpc>
              <a:spcAft>
                <a:spcPts val="0"/>
              </a:spcAft>
              <a:extLst>
                <a:ext uri="{35155182-B16C-46BC-9424-99874614C6A1}">
                  <wpsdc:indentchars xmlns:wpsdc="http://www.wps.cn/officeDocument/2017/drawingmlCustomData" val="200" checksum="2980959856"/>
                </a:ext>
              </a:extLst>
            </a:pPr>
            <a:r>
              <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婴幼儿易患腹泻，与下列因素有关。</a:t>
            </a:r>
            <a:endPar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a:p>
            <a:pPr indent="482600" algn="just" fontAlgn="auto">
              <a:lnSpc>
                <a:spcPct val="150000"/>
              </a:lnSpc>
              <a:spcAft>
                <a:spcPts val="0"/>
              </a:spcAft>
              <a:extLst>
                <a:ext uri="{35155182-B16C-46BC-9424-99874614C6A1}">
                  <wpsdc:indentchars xmlns:wpsdc="http://www.wps.cn/officeDocument/2017/drawingmlCustomData" val="200" checksum="2980959856"/>
                </a:ext>
              </a:extLst>
            </a:pPr>
            <a:r>
              <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（1）消化系统特点：婴幼儿消化系统发育不良，胃酸和消化酶分泌不足，对营养物质的需求相对较多。因此，在受到不良因素影响时，易引起消化功能紊乱。</a:t>
            </a:r>
            <a:endPar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a:p>
            <a:pPr indent="482600" algn="just" fontAlgn="auto">
              <a:lnSpc>
                <a:spcPct val="150000"/>
              </a:lnSpc>
              <a:spcAft>
                <a:spcPts val="0"/>
              </a:spcAft>
              <a:extLst>
                <a:ext uri="{35155182-B16C-46BC-9424-99874614C6A1}">
                  <wpsdc:indentchars xmlns:wpsdc="http://www.wps.cn/officeDocument/2017/drawingmlCustomData" val="200" checksum="2980959856"/>
                </a:ext>
              </a:extLst>
            </a:pPr>
            <a:r>
              <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（2）机体防御能力较差：婴儿血清免疫球蛋白、胃肠道 SIgA 水平及胃内酸度均较低，对感染的防御能力差。</a:t>
            </a:r>
            <a:endPar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a:p>
            <a:pPr indent="482600" algn="just" fontAlgn="auto">
              <a:lnSpc>
                <a:spcPct val="150000"/>
              </a:lnSpc>
              <a:spcAft>
                <a:spcPts val="0"/>
              </a:spcAft>
              <a:extLst>
                <a:ext uri="{35155182-B16C-46BC-9424-99874614C6A1}">
                  <wpsdc:indentchars xmlns:wpsdc="http://www.wps.cn/officeDocument/2017/drawingmlCustomData" val="200" checksum="2980959856"/>
                </a:ext>
              </a:extLst>
            </a:pPr>
            <a:r>
              <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（3）人工喂养：由于不能从母乳中得到 SIgA、乳铁蛋白等体液因子、巨噬细胞和粒细胞等有很强抗肠道感染作用的成分，加上食物、食具易被污染等因素，人工喂养儿肠道感染发生率明显高于母乳喂养儿。</a:t>
            </a:r>
            <a:endPar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p:txBody>
      </p:sp>
      <p:grpSp>
        <p:nvGrpSpPr>
          <p:cNvPr id="27" name="组合 26"/>
          <p:cNvGrpSpPr/>
          <p:nvPr/>
        </p:nvGrpSpPr>
        <p:grpSpPr>
          <a:xfrm>
            <a:off x="875665" y="1620520"/>
            <a:ext cx="10441305" cy="540385"/>
            <a:chOff x="1379" y="1103"/>
            <a:chExt cx="16443" cy="851"/>
          </a:xfrm>
        </p:grpSpPr>
        <p:sp>
          <p:nvSpPr>
            <p:cNvPr id="25" name="矩形 24"/>
            <p:cNvSpPr/>
            <p:nvPr/>
          </p:nvSpPr>
          <p:spPr>
            <a:xfrm>
              <a:off x="2229" y="1103"/>
              <a:ext cx="15593" cy="8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1. 易感因素</a:t>
              </a:r>
              <a:endParaRPr lang="zh-CN" altLang="en-US" sz="2000" b="1">
                <a:solidFill>
                  <a:srgbClr val="FF7F7F"/>
                </a:solidFill>
                <a:latin typeface="微软雅黑" panose="020B0503020204020204" charset="-122"/>
                <a:ea typeface="微软雅黑" panose="020B0503020204020204" charset="-122"/>
              </a:endParaRPr>
            </a:p>
          </p:txBody>
        </p:sp>
        <p:pic>
          <p:nvPicPr>
            <p:cNvPr id="26" name="图片 25" descr="3b32313534373033343be8af95e58982"/>
            <p:cNvPicPr>
              <a:picLocks noChangeAspect="1"/>
            </p:cNvPicPr>
            <p:nvPr/>
          </p:nvPicPr>
          <p:blipFill>
            <a:blip r:embed="rId3"/>
            <a:stretch>
              <a:fillRect/>
            </a:stretch>
          </p:blipFill>
          <p:spPr>
            <a:xfrm>
              <a:off x="1379" y="1104"/>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【病因】</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47" name="文本框 46"/>
          <p:cNvSpPr txBox="1"/>
          <p:nvPr>
            <p:custDataLst>
              <p:tags r:id="rId2"/>
            </p:custDataLst>
          </p:nvPr>
        </p:nvSpPr>
        <p:spPr>
          <a:xfrm flipH="1">
            <a:off x="876300" y="2435860"/>
            <a:ext cx="10440035" cy="3547745"/>
          </a:xfrm>
          <a:prstGeom prst="rect">
            <a:avLst/>
          </a:prstGeom>
          <a:noFill/>
        </p:spPr>
        <p:txBody>
          <a:bodyPr wrap="square" bIns="46990" rtlCol="0">
            <a:noAutofit/>
          </a:bodyPr>
          <a:p>
            <a:pPr indent="482600" algn="just" fontAlgn="auto">
              <a:lnSpc>
                <a:spcPct val="150000"/>
              </a:lnSpc>
              <a:spcAft>
                <a:spcPts val="0"/>
              </a:spcAft>
              <a:extLst>
                <a:ext uri="{35155182-B16C-46BC-9424-99874614C6A1}">
                  <wpsdc:indentchars xmlns:wpsdc="http://www.wps.cn/officeDocument/2017/drawingmlCustomData" val="200" checksum="2980959856"/>
                </a:ext>
              </a:extLst>
            </a:pPr>
            <a:r>
              <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（1）肠道内感染：可由病毒、细菌、真菌、寄生虫等引起。①病毒感染。②细菌感染。③真菌感染。④寄生虫性感染。</a:t>
            </a:r>
            <a:endPar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a:p>
            <a:pPr indent="482600" algn="just" fontAlgn="auto">
              <a:lnSpc>
                <a:spcPct val="150000"/>
              </a:lnSpc>
              <a:spcAft>
                <a:spcPts val="0"/>
              </a:spcAft>
              <a:extLst>
                <a:ext uri="{35155182-B16C-46BC-9424-99874614C6A1}">
                  <wpsdc:indentchars xmlns:wpsdc="http://www.wps.cn/officeDocument/2017/drawingmlCustomData" val="200" checksum="2980959856"/>
                </a:ext>
              </a:extLst>
            </a:pPr>
            <a:r>
              <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（2）肠道外感染：如中耳炎、上呼吸道感染、肺炎、泌尿系统感染、皮肤感染或急性传染病时也可引起腹泻，主要原因为发热及毒素作用使消化功能紊乱或肠道外感染的病原也同时感染了肠道。</a:t>
            </a:r>
            <a:endPar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p:txBody>
      </p:sp>
      <p:grpSp>
        <p:nvGrpSpPr>
          <p:cNvPr id="27" name="组合 26"/>
          <p:cNvGrpSpPr/>
          <p:nvPr/>
        </p:nvGrpSpPr>
        <p:grpSpPr>
          <a:xfrm>
            <a:off x="875665" y="1620520"/>
            <a:ext cx="10441305" cy="540385"/>
            <a:chOff x="1379" y="1103"/>
            <a:chExt cx="16443" cy="851"/>
          </a:xfrm>
        </p:grpSpPr>
        <p:sp>
          <p:nvSpPr>
            <p:cNvPr id="25" name="矩形 24"/>
            <p:cNvSpPr/>
            <p:nvPr/>
          </p:nvSpPr>
          <p:spPr>
            <a:xfrm>
              <a:off x="2229" y="1103"/>
              <a:ext cx="15593" cy="8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2. 感染因素</a:t>
              </a:r>
              <a:endParaRPr lang="zh-CN" altLang="en-US" sz="2000" b="1">
                <a:solidFill>
                  <a:srgbClr val="FF7F7F"/>
                </a:solidFill>
                <a:latin typeface="微软雅黑" panose="020B0503020204020204" charset="-122"/>
                <a:ea typeface="微软雅黑" panose="020B0503020204020204" charset="-122"/>
              </a:endParaRPr>
            </a:p>
          </p:txBody>
        </p:sp>
        <p:pic>
          <p:nvPicPr>
            <p:cNvPr id="26" name="图片 25" descr="3b32313534373033343be8af95e58982"/>
            <p:cNvPicPr>
              <a:picLocks noChangeAspect="1"/>
            </p:cNvPicPr>
            <p:nvPr/>
          </p:nvPicPr>
          <p:blipFill>
            <a:blip r:embed="rId3"/>
            <a:stretch>
              <a:fillRect/>
            </a:stretch>
          </p:blipFill>
          <p:spPr>
            <a:xfrm>
              <a:off x="1379" y="1104"/>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【病因】</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47" name="文本框 46"/>
          <p:cNvSpPr txBox="1"/>
          <p:nvPr>
            <p:custDataLst>
              <p:tags r:id="rId2"/>
            </p:custDataLst>
          </p:nvPr>
        </p:nvSpPr>
        <p:spPr>
          <a:xfrm flipH="1">
            <a:off x="876300" y="2435860"/>
            <a:ext cx="10440035" cy="3547745"/>
          </a:xfrm>
          <a:prstGeom prst="rect">
            <a:avLst/>
          </a:prstGeom>
          <a:noFill/>
        </p:spPr>
        <p:txBody>
          <a:bodyPr wrap="square" bIns="46990" rtlCol="0">
            <a:noAutofit/>
          </a:bodyPr>
          <a:p>
            <a:pPr indent="482600" algn="just" fontAlgn="auto">
              <a:lnSpc>
                <a:spcPct val="150000"/>
              </a:lnSpc>
              <a:spcAft>
                <a:spcPts val="0"/>
              </a:spcAft>
              <a:extLst>
                <a:ext uri="{35155182-B16C-46BC-9424-99874614C6A1}">
                  <wpsdc:indentchars xmlns:wpsdc="http://www.wps.cn/officeDocument/2017/drawingmlCustomData" val="200" checksum="2980959856"/>
                </a:ext>
              </a:extLst>
            </a:pPr>
            <a:r>
              <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1）饮食因素：由喂养时间不定时、饮食量不当、食物过多或过少、食物成分不适宜等引起，如过早给予淀粉、脂肪类食品和果糖，或进食过多果汁引起高渗性腹泻等；对牛奶或某些食物成分过敏或不耐受，也可出现腹泻。</a:t>
            </a:r>
            <a:endPar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a:p>
            <a:pPr indent="482600" algn="just" fontAlgn="auto">
              <a:lnSpc>
                <a:spcPct val="150000"/>
              </a:lnSpc>
              <a:spcAft>
                <a:spcPts val="0"/>
              </a:spcAft>
              <a:extLst>
                <a:ext uri="{35155182-B16C-46BC-9424-99874614C6A1}">
                  <wpsdc:indentchars xmlns:wpsdc="http://www.wps.cn/officeDocument/2017/drawingmlCustomData" val="200" checksum="2980959856"/>
                </a:ext>
              </a:extLst>
            </a:pPr>
            <a:r>
              <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（2）气候因素：腹部受凉导致肠蠕动亢进，天气过热消化液分泌减少，口渴饮奶过多等均可诱发消化功能紊乱而引起腹泻。</a:t>
            </a:r>
            <a:endPar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p:txBody>
      </p:sp>
      <p:grpSp>
        <p:nvGrpSpPr>
          <p:cNvPr id="27" name="组合 26"/>
          <p:cNvGrpSpPr/>
          <p:nvPr/>
        </p:nvGrpSpPr>
        <p:grpSpPr>
          <a:xfrm>
            <a:off x="875665" y="1620520"/>
            <a:ext cx="10441305" cy="540385"/>
            <a:chOff x="1379" y="1103"/>
            <a:chExt cx="16443" cy="851"/>
          </a:xfrm>
        </p:grpSpPr>
        <p:sp>
          <p:nvSpPr>
            <p:cNvPr id="25" name="矩形 24"/>
            <p:cNvSpPr/>
            <p:nvPr/>
          </p:nvSpPr>
          <p:spPr>
            <a:xfrm>
              <a:off x="2229" y="1103"/>
              <a:ext cx="15593" cy="8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3. 非感染性因素</a:t>
              </a:r>
              <a:endParaRPr lang="zh-CN" altLang="en-US" sz="2000" b="1">
                <a:solidFill>
                  <a:srgbClr val="FF7F7F"/>
                </a:solidFill>
                <a:latin typeface="微软雅黑" panose="020B0503020204020204" charset="-122"/>
                <a:ea typeface="微软雅黑" panose="020B0503020204020204" charset="-122"/>
              </a:endParaRPr>
            </a:p>
          </p:txBody>
        </p:sp>
        <p:pic>
          <p:nvPicPr>
            <p:cNvPr id="26" name="图片 25" descr="3b32313534373033343be8af95e58982"/>
            <p:cNvPicPr>
              <a:picLocks noChangeAspect="1"/>
            </p:cNvPicPr>
            <p:nvPr/>
          </p:nvPicPr>
          <p:blipFill>
            <a:blip r:embed="rId3"/>
            <a:stretch>
              <a:fillRect/>
            </a:stretch>
          </p:blipFill>
          <p:spPr>
            <a:xfrm>
              <a:off x="1379" y="1104"/>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【发病机制】</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47" name="文本框 46"/>
          <p:cNvSpPr txBox="1"/>
          <p:nvPr>
            <p:custDataLst>
              <p:tags r:id="rId2"/>
            </p:custDataLst>
          </p:nvPr>
        </p:nvSpPr>
        <p:spPr>
          <a:xfrm flipH="1">
            <a:off x="876300" y="3633470"/>
            <a:ext cx="10440035" cy="2167890"/>
          </a:xfrm>
          <a:prstGeom prst="rect">
            <a:avLst/>
          </a:prstGeom>
          <a:noFill/>
        </p:spPr>
        <p:txBody>
          <a:bodyPr wrap="square" bIns="46990" rtlCol="0">
            <a:no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1）轮状病毒侵入肠道后，侵犯小肠黏膜上皮细胞，使之发生变性、坏死、绒毛肿胀、脱落，同时也造成肠黏膜细胞双糖分泌不足、活力下降，致使小肠黏膜吸收水分和电解质的功能受损，食物中双糖类成分消化不全积滞在肠腔内，肠腔的渗透压增高，出现水样便。</a:t>
            </a:r>
            <a:endParaRPr lang="zh-CN" altLang="en-US">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（2）产生肠毒素性的细菌（如产毒性大肠埃希菌）病原体侵入肠道后，在肠腔内繁殖并产生肠毒素，抑制小肠绒毛上皮细胞吸收 Na+ 和水，促进 Cl- 的分泌，使小肠液增加，导致水样便。</a:t>
            </a:r>
            <a:endParaRPr lang="zh-CN" altLang="en-US">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3）各种侵袭性细菌（如侵袭性大肠埃希菌、沙门氏菌、空肠弯曲菌、耶尔森菌、金黄色葡萄球菌等）可直接侵袭小肠或结肠肠壁，使肠黏膜充血、水肿、炎症细胞浸润、引起渗出和溃疡等病变，出现黏液性脓血便。</a:t>
            </a:r>
            <a:endParaRPr lang="zh-CN" altLang="en-US">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p:txBody>
      </p:sp>
      <p:grpSp>
        <p:nvGrpSpPr>
          <p:cNvPr id="27" name="组合 26"/>
          <p:cNvGrpSpPr/>
          <p:nvPr/>
        </p:nvGrpSpPr>
        <p:grpSpPr>
          <a:xfrm>
            <a:off x="875665" y="2818765"/>
            <a:ext cx="10441305" cy="539750"/>
            <a:chOff x="1379" y="1104"/>
            <a:chExt cx="16443" cy="850"/>
          </a:xfrm>
        </p:grpSpPr>
        <p:sp>
          <p:nvSpPr>
            <p:cNvPr id="25" name="矩形 24"/>
            <p:cNvSpPr/>
            <p:nvPr/>
          </p:nvSpPr>
          <p:spPr>
            <a:xfrm>
              <a:off x="2229" y="1203"/>
              <a:ext cx="15593"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1. 感染性腹泻</a:t>
              </a:r>
              <a:endParaRPr lang="zh-CN" altLang="en-US" sz="2000" b="1">
                <a:solidFill>
                  <a:srgbClr val="FF7F7F"/>
                </a:solidFill>
                <a:latin typeface="微软雅黑" panose="020B0503020204020204" charset="-122"/>
                <a:ea typeface="微软雅黑" panose="020B0503020204020204" charset="-122"/>
              </a:endParaRPr>
            </a:p>
          </p:txBody>
        </p:sp>
        <p:pic>
          <p:nvPicPr>
            <p:cNvPr id="26" name="图片 25" descr="3b32313534373033343be8af95e58982"/>
            <p:cNvPicPr>
              <a:picLocks noChangeAspect="1"/>
            </p:cNvPicPr>
            <p:nvPr/>
          </p:nvPicPr>
          <p:blipFill>
            <a:blip r:embed="rId3"/>
            <a:stretch>
              <a:fillRect/>
            </a:stretch>
          </p:blipFill>
          <p:spPr>
            <a:xfrm>
              <a:off x="1379" y="1104"/>
              <a:ext cx="850" cy="850"/>
            </a:xfrm>
            <a:prstGeom prst="rect">
              <a:avLst/>
            </a:prstGeom>
          </p:spPr>
        </p:pic>
      </p:grpSp>
      <p:sp>
        <p:nvSpPr>
          <p:cNvPr id="2" name="文本框 1"/>
          <p:cNvSpPr txBox="1"/>
          <p:nvPr/>
        </p:nvSpPr>
        <p:spPr>
          <a:xfrm>
            <a:off x="876300" y="1033780"/>
            <a:ext cx="10440000" cy="1337945"/>
          </a:xfrm>
          <a:prstGeom prst="rect">
            <a:avLst/>
          </a:prstGeom>
          <a:noFill/>
        </p:spPr>
        <p:txBody>
          <a:bodyPr wrap="square" rtlCol="0" anchor="t">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rPr>
              <a:t>导致腹泻发生的机制包括肠腔内存在大量不能吸收的具有</a:t>
            </a:r>
            <a:r>
              <a:rPr lang="zh-CN" altLang="en-US" b="1">
                <a:solidFill>
                  <a:srgbClr val="FF7F7F"/>
                </a:solidFill>
                <a:latin typeface="Microsoft YaHei Bold" panose="020B0503020204020204" charset="-122"/>
                <a:ea typeface="Microsoft YaHei Bold" panose="020B0503020204020204" charset="-122"/>
              </a:rPr>
              <a:t>渗透活性的物质</a:t>
            </a:r>
            <a:r>
              <a:rPr lang="zh-CN" altLang="en-US">
                <a:latin typeface="Microsoft YaHei Regular" panose="020B0503020204020204" charset="-122"/>
                <a:ea typeface="Microsoft YaHei Regular" panose="020B0503020204020204" charset="-122"/>
              </a:rPr>
              <a:t>、</a:t>
            </a:r>
            <a:r>
              <a:rPr lang="zh-CN" altLang="en-US" b="1">
                <a:solidFill>
                  <a:srgbClr val="FF7F7F"/>
                </a:solidFill>
                <a:latin typeface="Microsoft YaHei Bold" panose="020B0503020204020204" charset="-122"/>
                <a:ea typeface="Microsoft YaHei Bold" panose="020B0503020204020204" charset="-122"/>
              </a:rPr>
              <a:t>肠腔内电解质分泌过多</a:t>
            </a:r>
            <a:r>
              <a:rPr lang="zh-CN" altLang="en-US">
                <a:latin typeface="Microsoft YaHei Regular" panose="020B0503020204020204" charset="-122"/>
                <a:ea typeface="Microsoft YaHei Regular" panose="020B0503020204020204" charset="-122"/>
              </a:rPr>
              <a:t>、</a:t>
            </a:r>
            <a:r>
              <a:rPr lang="zh-CN" altLang="en-US" b="1">
                <a:solidFill>
                  <a:srgbClr val="FF7F7F"/>
                </a:solidFill>
                <a:latin typeface="Microsoft YaHei Bold" panose="020B0503020204020204" charset="-122"/>
                <a:ea typeface="Microsoft YaHei Bold" panose="020B0503020204020204" charset="-122"/>
              </a:rPr>
              <a:t>炎症所致的液体大量渗出</a:t>
            </a:r>
            <a:r>
              <a:rPr lang="zh-CN" altLang="en-US">
                <a:latin typeface="Microsoft YaHei Regular" panose="020B0503020204020204" charset="-122"/>
                <a:ea typeface="Microsoft YaHei Regular" panose="020B0503020204020204" charset="-122"/>
              </a:rPr>
              <a:t>以及肠道运动功能异常，据此可将腹泻分为</a:t>
            </a:r>
            <a:r>
              <a:rPr lang="zh-CN" altLang="en-US" b="1">
                <a:latin typeface="Microsoft YaHei Bold" panose="020B0503020204020204" charset="-122"/>
                <a:ea typeface="Microsoft YaHei Bold" panose="020B0503020204020204" charset="-122"/>
              </a:rPr>
              <a:t>渗透性</a:t>
            </a:r>
            <a:r>
              <a:rPr lang="zh-CN" altLang="en-US">
                <a:latin typeface="Microsoft YaHei Regular" panose="020B0503020204020204" charset="-122"/>
                <a:ea typeface="Microsoft YaHei Regular" panose="020B0503020204020204" charset="-122"/>
              </a:rPr>
              <a:t>、</a:t>
            </a:r>
            <a:r>
              <a:rPr lang="zh-CN" altLang="en-US" b="1">
                <a:latin typeface="Microsoft YaHei Bold" panose="020B0503020204020204" charset="-122"/>
                <a:ea typeface="Microsoft YaHei Bold" panose="020B0503020204020204" charset="-122"/>
              </a:rPr>
              <a:t>分泌性</a:t>
            </a:r>
            <a:r>
              <a:rPr lang="zh-CN" altLang="en-US">
                <a:latin typeface="Microsoft YaHei Regular" panose="020B0503020204020204" charset="-122"/>
                <a:ea typeface="Microsoft YaHei Regular" panose="020B0503020204020204" charset="-122"/>
              </a:rPr>
              <a:t>、</a:t>
            </a:r>
            <a:r>
              <a:rPr lang="zh-CN" altLang="en-US" b="1">
                <a:latin typeface="Microsoft YaHei Bold" panose="020B0503020204020204" charset="-122"/>
                <a:ea typeface="Microsoft YaHei Bold" panose="020B0503020204020204" charset="-122"/>
              </a:rPr>
              <a:t>渗出性</a:t>
            </a:r>
            <a:r>
              <a:rPr lang="zh-CN" altLang="en-US">
                <a:latin typeface="Microsoft YaHei Regular" panose="020B0503020204020204" charset="-122"/>
                <a:ea typeface="Microsoft YaHei Regular" panose="020B0503020204020204" charset="-122"/>
              </a:rPr>
              <a:t>和</a:t>
            </a:r>
            <a:r>
              <a:rPr lang="zh-CN" altLang="en-US" b="1">
                <a:latin typeface="Microsoft YaHei Bold" panose="020B0503020204020204" charset="-122"/>
                <a:ea typeface="Microsoft YaHei Bold" panose="020B0503020204020204" charset="-122"/>
              </a:rPr>
              <a:t>肠道功能异常性</a:t>
            </a:r>
            <a:r>
              <a:rPr lang="zh-CN" altLang="en-US">
                <a:latin typeface="Microsoft YaHei Regular" panose="020B0503020204020204" charset="-122"/>
                <a:ea typeface="Microsoft YaHei Regular" panose="020B0503020204020204" charset="-122"/>
              </a:rPr>
              <a:t> 4 种类型。临床上不少腹泻是多种机制共同作用的结果。</a:t>
            </a:r>
            <a:endParaRPr lang="zh-CN" altLang="en-US">
              <a:latin typeface="Microsoft YaHei Regular" panose="020B0503020204020204" charset="-122"/>
              <a:ea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【发病机制】</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47" name="文本框 46"/>
          <p:cNvSpPr txBox="1"/>
          <p:nvPr>
            <p:custDataLst>
              <p:tags r:id="rId2"/>
            </p:custDataLst>
          </p:nvPr>
        </p:nvSpPr>
        <p:spPr>
          <a:xfrm flipH="1">
            <a:off x="876300" y="2435860"/>
            <a:ext cx="10574655" cy="3547745"/>
          </a:xfrm>
          <a:prstGeom prst="rect">
            <a:avLst/>
          </a:prstGeom>
          <a:noFill/>
        </p:spPr>
        <p:txBody>
          <a:bodyPr wrap="square" bIns="46990" rtlCol="0">
            <a:noAutofit/>
          </a:bodyPr>
          <a:p>
            <a:pPr indent="482600" algn="just" fontAlgn="auto">
              <a:lnSpc>
                <a:spcPct val="150000"/>
              </a:lnSpc>
              <a:spcAft>
                <a:spcPts val="0"/>
              </a:spcAft>
              <a:extLst>
                <a:ext uri="{35155182-B16C-46BC-9424-99874614C6A1}">
                  <wpsdc:indentchars xmlns:wpsdc="http://www.wps.cn/officeDocument/2017/drawingmlCustomData" val="200" checksum="2980959856"/>
                </a:ext>
              </a:extLst>
            </a:pPr>
            <a:r>
              <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主要由于饮食不当、气候突变等使正常消化过程发生障碍，食物不能充分消化和吸收而发酵、腐败，产生的短链有机酸使肠腔内渗透压增加，腐败性毒性产物刺激肠壁，使肠蠕动亢进而发生腹泻，进而发生脱水和电解质紊乱。毒性产物被吸收进入血液循环后，可出现不同程度的中毒症状。</a:t>
            </a:r>
            <a:endPar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p:txBody>
      </p:sp>
      <p:grpSp>
        <p:nvGrpSpPr>
          <p:cNvPr id="27" name="组合 26"/>
          <p:cNvGrpSpPr/>
          <p:nvPr/>
        </p:nvGrpSpPr>
        <p:grpSpPr>
          <a:xfrm>
            <a:off x="875665" y="1620520"/>
            <a:ext cx="10441305" cy="540385"/>
            <a:chOff x="1379" y="1103"/>
            <a:chExt cx="16443" cy="851"/>
          </a:xfrm>
        </p:grpSpPr>
        <p:sp>
          <p:nvSpPr>
            <p:cNvPr id="25" name="矩形 24"/>
            <p:cNvSpPr/>
            <p:nvPr/>
          </p:nvSpPr>
          <p:spPr>
            <a:xfrm>
              <a:off x="2229" y="1103"/>
              <a:ext cx="15593" cy="8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2. 非感染性腹泻</a:t>
              </a:r>
              <a:endParaRPr lang="zh-CN" altLang="en-US" sz="2000" b="1">
                <a:solidFill>
                  <a:srgbClr val="FF7F7F"/>
                </a:solidFill>
                <a:latin typeface="微软雅黑" panose="020B0503020204020204" charset="-122"/>
                <a:ea typeface="微软雅黑" panose="020B0503020204020204" charset="-122"/>
              </a:endParaRPr>
            </a:p>
          </p:txBody>
        </p:sp>
        <p:pic>
          <p:nvPicPr>
            <p:cNvPr id="26" name="图片 25" descr="3b32313534373033343be8af95e58982"/>
            <p:cNvPicPr>
              <a:picLocks noChangeAspect="1"/>
            </p:cNvPicPr>
            <p:nvPr/>
          </p:nvPicPr>
          <p:blipFill>
            <a:blip r:embed="rId3"/>
            <a:stretch>
              <a:fillRect/>
            </a:stretch>
          </p:blipFill>
          <p:spPr>
            <a:xfrm>
              <a:off x="1379" y="1104"/>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【临床表现】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47" name="文本框 46"/>
          <p:cNvSpPr txBox="1"/>
          <p:nvPr>
            <p:custDataLst>
              <p:tags r:id="rId2"/>
            </p:custDataLst>
          </p:nvPr>
        </p:nvSpPr>
        <p:spPr>
          <a:xfrm flipH="1">
            <a:off x="876300" y="2435860"/>
            <a:ext cx="10574655" cy="3547745"/>
          </a:xfrm>
          <a:prstGeom prst="rect">
            <a:avLst/>
          </a:prstGeom>
          <a:noFill/>
        </p:spPr>
        <p:txBody>
          <a:bodyPr wrap="square" bIns="46990" rtlCol="0">
            <a:noAutofit/>
          </a:bodyPr>
          <a:p>
            <a:pPr indent="482600" algn="just" fontAlgn="auto">
              <a:lnSpc>
                <a:spcPct val="150000"/>
              </a:lnSpc>
              <a:spcAft>
                <a:spcPts val="0"/>
              </a:spcAft>
              <a:extLst>
                <a:ext uri="{35155182-B16C-46BC-9424-99874614C6A1}">
                  <wpsdc:indentchars xmlns:wpsdc="http://www.wps.cn/officeDocument/2017/drawingmlCustomData" val="200" checksum="2980959856"/>
                </a:ext>
              </a:extLst>
            </a:pPr>
            <a:r>
              <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（1）轻型腹泻：多由饮食因素或肠道外感染引起。主要表现为食欲不振、腹泻，偶有恶心或呕吐。一天大便可达 10 次左右，每次大便量少、呈黄色或黄绿色、粪质不多，水分略多时大便呈蛋花汤样。大便镜检可见大量脂肪球和少量白细胞。</a:t>
            </a:r>
            <a:endPar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a:p>
            <a:pPr indent="482600" algn="just" fontAlgn="auto">
              <a:lnSpc>
                <a:spcPct val="150000"/>
              </a:lnSpc>
              <a:spcAft>
                <a:spcPts val="0"/>
              </a:spcAft>
              <a:extLst>
                <a:ext uri="{35155182-B16C-46BC-9424-99874614C6A1}">
                  <wpsdc:indentchars xmlns:wpsdc="http://www.wps.cn/officeDocument/2017/drawingmlCustomData" val="200" checksum="2980959856"/>
                </a:ext>
              </a:extLst>
            </a:pPr>
            <a:r>
              <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2）重型腹泻：多为肠道内感染所致。起病常比较急，也可由轻型逐渐加重而致。除有较重的胃肠道症状外，还有脱水、电解质紊乱及发热等明显的全身症状。①胃肠道症状：食欲低下，常伴有呕吐，严重者可吐咖啡样液体。大便次数明显增多。每天10 次至数十次，呈黄绿色水样便或蛋花汤样便，可有少量黏液，大便镜检可见脂肪球及少量白细胞。②水、电解质和酸碱平衡紊乱：主要表现为等渗、低渗性脱水，代谢性酸中毒，低钾血症以及低钙、低镁、低磷血症。</a:t>
            </a:r>
            <a:endPar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p:txBody>
      </p:sp>
      <p:grpSp>
        <p:nvGrpSpPr>
          <p:cNvPr id="27" name="组合 26"/>
          <p:cNvGrpSpPr/>
          <p:nvPr/>
        </p:nvGrpSpPr>
        <p:grpSpPr>
          <a:xfrm>
            <a:off x="875665" y="1620520"/>
            <a:ext cx="10441305" cy="540385"/>
            <a:chOff x="1379" y="1103"/>
            <a:chExt cx="16443" cy="851"/>
          </a:xfrm>
        </p:grpSpPr>
        <p:sp>
          <p:nvSpPr>
            <p:cNvPr id="25" name="矩形 24"/>
            <p:cNvSpPr/>
            <p:nvPr/>
          </p:nvSpPr>
          <p:spPr>
            <a:xfrm>
              <a:off x="2229" y="1103"/>
              <a:ext cx="15593" cy="8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1. 腹泻共同的临床表现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26" name="图片 25" descr="3b32313534373033343be8af95e58982"/>
            <p:cNvPicPr>
              <a:picLocks noChangeAspect="1"/>
            </p:cNvPicPr>
            <p:nvPr/>
          </p:nvPicPr>
          <p:blipFill>
            <a:blip r:embed="rId3"/>
            <a:stretch>
              <a:fillRect/>
            </a:stretch>
          </p:blipFill>
          <p:spPr>
            <a:xfrm>
              <a:off x="1379" y="1104"/>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【临床表现】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47" name="文本框 46"/>
          <p:cNvSpPr txBox="1"/>
          <p:nvPr>
            <p:custDataLst>
              <p:tags r:id="rId2"/>
            </p:custDataLst>
          </p:nvPr>
        </p:nvSpPr>
        <p:spPr>
          <a:xfrm flipH="1">
            <a:off x="876300" y="2435860"/>
            <a:ext cx="10574655" cy="3547745"/>
          </a:xfrm>
          <a:prstGeom prst="rect">
            <a:avLst/>
          </a:prstGeom>
          <a:noFill/>
        </p:spPr>
        <p:txBody>
          <a:bodyPr wrap="square" bIns="46990" rtlCol="0">
            <a:noAutofit/>
          </a:bodyPr>
          <a:p>
            <a:pPr indent="482600" algn="just" fontAlgn="auto">
              <a:lnSpc>
                <a:spcPct val="150000"/>
              </a:lnSpc>
              <a:spcAft>
                <a:spcPts val="0"/>
              </a:spcAft>
              <a:extLst>
                <a:ext uri="{35155182-B16C-46BC-9424-99874614C6A1}">
                  <wpsdc:indentchars xmlns:wpsdc="http://www.wps.cn/officeDocument/2017/drawingmlCustomData" val="200" checksum="2980959856"/>
                </a:ext>
              </a:extLst>
            </a:pPr>
            <a:r>
              <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（1）轮状病毒肠炎：好发于秋、冬季，以秋季流行为主，故又称秋季腹泻。多见于 6 个月至 2 岁的婴幼儿，起病急，常伴有发热和上呼吸道感染症状，一般无明显中毒症状。大便呈蛋花汤样，腥臭，有较多黏液。</a:t>
            </a:r>
            <a:endPar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a:p>
            <a:pPr indent="482600" algn="just" fontAlgn="auto">
              <a:lnSpc>
                <a:spcPct val="150000"/>
              </a:lnSpc>
              <a:spcAft>
                <a:spcPts val="0"/>
              </a:spcAft>
              <a:extLst>
                <a:ext uri="{35155182-B16C-46BC-9424-99874614C6A1}">
                  <wpsdc:indentchars xmlns:wpsdc="http://www.wps.cn/officeDocument/2017/drawingmlCustomData" val="200" checksum="2980959856"/>
                </a:ext>
              </a:extLst>
            </a:pPr>
            <a:r>
              <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（2）大肠埃希菌肠炎：多发生在 5 ～ 8 月气温较高季节。起病较慢，大便呈黄色或黄绿色稀便，伴有少量的泡沫及黏液，多伴有恶心，呕吐，腹痛，腹胀。</a:t>
            </a:r>
            <a:endPar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a:p>
            <a:pPr indent="482600" algn="just" fontAlgn="auto">
              <a:lnSpc>
                <a:spcPct val="150000"/>
              </a:lnSpc>
              <a:spcAft>
                <a:spcPts val="0"/>
              </a:spcAft>
              <a:extLst>
                <a:ext uri="{35155182-B16C-46BC-9424-99874614C6A1}">
                  <wpsdc:indentchars xmlns:wpsdc="http://www.wps.cn/officeDocument/2017/drawingmlCustomData" val="200" checksum="2980959856"/>
                </a:ext>
              </a:extLst>
            </a:pPr>
            <a:r>
              <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rPr>
              <a:t>（3）抗生素诱发性肠炎：多持续用药后肠道菌群失调而继发肠道内耐药的金黄色葡萄球菌、铜绿假单胞菌（绿脓杆菌）、变形杆菌、梭状芽孢杆菌和白色念珠菌等大量繁殖引起肠炎。起病急，多见于体弱、长期应用肾上腺皮质激素和免疫功能低下者。病情严重者可有全身中毒症状和水、电解质紊乱。大便为暗绿色水样，黏液多。</a:t>
            </a:r>
            <a:endParaRPr lang="zh-CN" altLang="en-US" sz="1900">
              <a:solidFill>
                <a:schemeClr val="tx1">
                  <a:lumMod val="85000"/>
                  <a:lumOff val="15000"/>
                </a:schemeClr>
              </a:solidFill>
              <a:uFillTx/>
              <a:latin typeface="Microsoft YaHei" panose="020B0503020204020204" charset="-122"/>
              <a:ea typeface="Microsoft YaHei Regular" panose="020B0503020204020204" charset="-122"/>
              <a:cs typeface="Microsoft YaHei Regular" panose="020B0503020204020204" charset="-122"/>
            </a:endParaRPr>
          </a:p>
        </p:txBody>
      </p:sp>
      <p:grpSp>
        <p:nvGrpSpPr>
          <p:cNvPr id="27" name="组合 26"/>
          <p:cNvGrpSpPr/>
          <p:nvPr/>
        </p:nvGrpSpPr>
        <p:grpSpPr>
          <a:xfrm>
            <a:off x="875665" y="1620520"/>
            <a:ext cx="10441305" cy="540385"/>
            <a:chOff x="1379" y="1103"/>
            <a:chExt cx="16443" cy="851"/>
          </a:xfrm>
        </p:grpSpPr>
        <p:sp>
          <p:nvSpPr>
            <p:cNvPr id="25" name="矩形 24"/>
            <p:cNvSpPr/>
            <p:nvPr/>
          </p:nvSpPr>
          <p:spPr>
            <a:xfrm>
              <a:off x="2229" y="1103"/>
              <a:ext cx="15593" cy="8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2. 几种常见类型肠炎的临床特点</a:t>
              </a:r>
              <a:endParaRPr lang="zh-CN" altLang="en-US" sz="2000" b="1">
                <a:solidFill>
                  <a:srgbClr val="FF7F7F"/>
                </a:solidFill>
                <a:latin typeface="微软雅黑" panose="020B0503020204020204" charset="-122"/>
                <a:ea typeface="微软雅黑" panose="020B0503020204020204" charset="-122"/>
              </a:endParaRPr>
            </a:p>
          </p:txBody>
        </p:sp>
        <p:pic>
          <p:nvPicPr>
            <p:cNvPr id="26" name="图片 25" descr="3b32313534373033343be8af95e58982"/>
            <p:cNvPicPr>
              <a:picLocks noChangeAspect="1"/>
            </p:cNvPicPr>
            <p:nvPr/>
          </p:nvPicPr>
          <p:blipFill>
            <a:blip r:embed="rId3"/>
            <a:stretch>
              <a:fillRect/>
            </a:stretch>
          </p:blipFill>
          <p:spPr>
            <a:xfrm>
              <a:off x="1379" y="1104"/>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92202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病程 2 周至 2 个月为迁延性腹泻，病程超过 2 个月为慢性腹泻。以人工喂养儿、营养不良儿多见，多与营养不良和急性期治疗不彻底有关。</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3. 迁延性腹泻和慢性腹泻</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【临床表现】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
        <p:nvSpPr>
          <p:cNvPr id="3" name="矩形 2"/>
          <p:cNvSpPr/>
          <p:nvPr/>
        </p:nvSpPr>
        <p:spPr>
          <a:xfrm>
            <a:off x="875665" y="4684395"/>
            <a:ext cx="10440000" cy="922020"/>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多见于出生 6 个月以内的婴儿，小儿虚胖，生后不久即出现腹泻，但除大便次数增多外，无其他症状，食欲好，生长发育正常。添加辅食后，大便即逐渐转为正常。</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5" name="矩形 4"/>
          <p:cNvSpPr/>
          <p:nvPr/>
        </p:nvSpPr>
        <p:spPr>
          <a:xfrm>
            <a:off x="1415415" y="3885565"/>
            <a:ext cx="706247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4. 生理性腹泻</a:t>
            </a:r>
            <a:endParaRPr lang="zh-CN" altLang="en-US" sz="2000" b="1">
              <a:solidFill>
                <a:srgbClr val="FF7F7F"/>
              </a:solidFill>
              <a:latin typeface="微软雅黑" panose="020B0503020204020204" charset="-122"/>
              <a:ea typeface="微软雅黑" panose="020B0503020204020204" charset="-122"/>
            </a:endParaRPr>
          </a:p>
        </p:txBody>
      </p:sp>
      <p:pic>
        <p:nvPicPr>
          <p:cNvPr id="10" name="图片 9" descr="3b32313534373033343be8af95e58982"/>
          <p:cNvPicPr>
            <a:picLocks noChangeAspect="1"/>
          </p:cNvPicPr>
          <p:nvPr/>
        </p:nvPicPr>
        <p:blipFill>
          <a:blip r:embed="rId2"/>
          <a:stretch>
            <a:fillRect/>
          </a:stretch>
        </p:blipFill>
        <p:spPr>
          <a:xfrm>
            <a:off x="875665" y="382270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3"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92202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强调继续进食，根据疾病的特殊病理生理状况、个体消化吸收功能和平时的饮食习惯进行合理调整，以满足生理需要，补充疾病消耗，缩短腹泻后的康复时间。</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1. 调整饮食</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【治疗原则】</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
        <p:nvSpPr>
          <p:cNvPr id="3" name="矩形 2"/>
          <p:cNvSpPr/>
          <p:nvPr/>
        </p:nvSpPr>
        <p:spPr>
          <a:xfrm>
            <a:off x="875665" y="4684395"/>
            <a:ext cx="10440000" cy="1337945"/>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病毒性肠炎以饮食疗法和支持疗法为主，不需应用抗菌药。其他肠炎应对因选药。如大肠埃希菌可选用庆大霉素、硫酸阿米卡星（硫酸丁胺卡那霉素）、黄连素；抗生素诱发性肠炎应停用原来的抗生素，可选用万古霉素等。</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5" name="矩形 4"/>
          <p:cNvSpPr/>
          <p:nvPr/>
        </p:nvSpPr>
        <p:spPr>
          <a:xfrm>
            <a:off x="1415415" y="3885565"/>
            <a:ext cx="706247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2. 控制感染</a:t>
            </a:r>
            <a:endParaRPr lang="zh-CN" altLang="en-US" sz="2000" b="1">
              <a:solidFill>
                <a:srgbClr val="FF7F7F"/>
              </a:solidFill>
              <a:latin typeface="微软雅黑" panose="020B0503020204020204" charset="-122"/>
              <a:ea typeface="微软雅黑" panose="020B0503020204020204" charset="-122"/>
            </a:endParaRPr>
          </a:p>
        </p:txBody>
      </p:sp>
      <p:pic>
        <p:nvPicPr>
          <p:cNvPr id="10" name="图片 9" descr="3b32313534373033343be8af95e58982"/>
          <p:cNvPicPr>
            <a:picLocks noChangeAspect="1"/>
          </p:cNvPicPr>
          <p:nvPr/>
        </p:nvPicPr>
        <p:blipFill>
          <a:blip r:embed="rId2"/>
          <a:stretch>
            <a:fillRect/>
          </a:stretch>
        </p:blipFill>
        <p:spPr>
          <a:xfrm>
            <a:off x="875665" y="382270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3"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299974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（1）口服补液：近年来世界卫生组织推荐用口服补液盐溶液（oral rehydration salts，ORS 液）给急性腹泻脱水患儿进行口服补液疗法，经临床应用已取得良好效果。</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（2）静脉补液：用于中、重度脱水，吐泻频繁或腹胀的患儿。</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（3）纠正酸中毒：重度酸中毒或经补液后仍有酸中毒症状者，应补充碳酸氢钠或乳酸钠碱性溶液。</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（4）纠正低钾血症：一般按每日 3 ～ 4 mmol / kg 补给，缺钾症状明显者可增至4 ～ 6 mmol / kg，轻度脱水时可分次口服，中、重度脱水予静脉滴入。</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（5）纠正低钙或低镁血症：静脉缓注 10% 葡萄糖酸钙或深部肌内注射 25% 硫酸镁。</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3. 纠正水、电解质紊乱和酸碱失衡</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【治疗原则】</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194560" y="3243649"/>
            <a:ext cx="7802880" cy="706755"/>
          </a:xfrm>
          <a:prstGeom prst="rect">
            <a:avLst/>
          </a:prstGeom>
          <a:noFill/>
        </p:spPr>
        <p:txBody>
          <a:bodyPr wrap="none" rtlCol="0" anchor="ctr" anchorCtr="0">
            <a:spAutoFit/>
          </a:bodyPr>
          <a:lstStyle/>
          <a:p>
            <a:pPr algn="ctr"/>
            <a:r>
              <a:rPr lang="zh-CN" altLang="en-US" sz="4000" b="1">
                <a:solidFill>
                  <a:srgbClr val="FF7F7F"/>
                </a:solidFill>
                <a:latin typeface="微软雅黑" panose="020B0503020204020204" charset="-122"/>
                <a:ea typeface="微软雅黑" panose="020B0503020204020204" charset="-122"/>
              </a:rPr>
              <a:t>单元</a:t>
            </a:r>
            <a:r>
              <a:rPr lang="zh-CN" altLang="en-US" sz="4000" b="1">
                <a:solidFill>
                  <a:srgbClr val="FF7F7F"/>
                </a:solidFill>
                <a:latin typeface="微软雅黑" panose="020B0503020204020204" charset="-122"/>
                <a:ea typeface="微软雅黑" panose="020B0503020204020204" charset="-122"/>
              </a:rPr>
              <a:t>八　消化系统疾病患儿的护理</a:t>
            </a:r>
            <a:endParaRPr lang="zh-CN" altLang="en-US" sz="4000" b="1">
              <a:solidFill>
                <a:srgbClr val="FF7F7F"/>
              </a:solidFill>
              <a:latin typeface="微软雅黑" panose="020B0503020204020204" charset="-122"/>
              <a:ea typeface="微软雅黑" panose="020B0503020204020204" charset="-122"/>
            </a:endParaRPr>
          </a:p>
        </p:txBody>
      </p:sp>
      <p:grpSp>
        <p:nvGrpSpPr>
          <p:cNvPr id="4" name="组合 3"/>
          <p:cNvGrpSpPr/>
          <p:nvPr/>
        </p:nvGrpSpPr>
        <p:grpSpPr>
          <a:xfrm>
            <a:off x="5427069" y="2173333"/>
            <a:ext cx="1337863" cy="816800"/>
            <a:chOff x="7304087" y="2314113"/>
            <a:chExt cx="1001487" cy="611434"/>
          </a:xfrm>
        </p:grpSpPr>
        <p:sp>
          <p:nvSpPr>
            <p:cNvPr id="5" name="对角圆角矩形 4"/>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p:cNvSpPr txBox="1"/>
          <p:nvPr/>
        </p:nvSpPr>
        <p:spPr>
          <a:xfrm>
            <a:off x="1923415" y="4207510"/>
            <a:ext cx="8345170" cy="1322070"/>
          </a:xfrm>
          <a:prstGeom prst="rect">
            <a:avLst/>
          </a:prstGeom>
          <a:noFill/>
        </p:spPr>
        <p:txBody>
          <a:bodyPr wrap="square" rtlCol="0">
            <a:spAutoFit/>
          </a:bodyPr>
          <a:lstStyle/>
          <a:p>
            <a:pPr lvl="0" algn="ctr">
              <a:lnSpc>
                <a:spcPct val="125000"/>
              </a:lnSpc>
              <a:spcBef>
                <a:spcPts val="0"/>
              </a:spcBef>
              <a:spcAft>
                <a:spcPts val="0"/>
              </a:spcAft>
            </a:pPr>
            <a:r>
              <a:rPr lang="zh-CN" sz="1600" dirty="0">
                <a:solidFill>
                  <a:schemeClr val="tx1">
                    <a:lumMod val="85000"/>
                    <a:lumOff val="15000"/>
                  </a:schemeClr>
                </a:solidFill>
                <a:latin typeface="微软雅黑" panose="020B0503020204020204" charset="-122"/>
                <a:ea typeface="微软雅黑" panose="020B0503020204020204" charset="-122"/>
                <a:cs typeface="+mn-ea"/>
                <a:sym typeface="+mn-ea"/>
              </a:rPr>
              <a:t>消化系统疾病是小儿最常见的疾病之一，此类疾病往往对营养物质的摄取、消化和吸收造成影响。由于小儿的消化功能尚不完善，极易发生消化紊乱和水、电解质以及酸碱平衡紊乱，从而造成慢性营养障碍，甚至影响小儿的生长发育，也造成机体抵抗力下降而导致感染，因此，应全面评估消化系统疾病对消化系统功能以及小儿身心方面的影响，加强护理。</a:t>
            </a:r>
            <a:endParaRPr lang="zh-CN" sz="1600"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2762">
        <p:comb/>
      </p:transition>
    </mc:Choice>
    <mc:Fallback>
      <p:transition advTm="276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30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453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1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92202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腹胀明显者用肛管排气或肌内注射新斯的明。呕吐严重者可针刺足三里、内关或肌内注射氯丙嗪等。对于腹泻时间较长的患儿可结合采用捏脊疗法。</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4. 对症治疗</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【治疗原则】</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92225"/>
            <a:ext cx="10440035" cy="4043045"/>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1. 病史</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评估患儿的喂养方式、次数及量，添加辅食及断奶情况。注意有无不洁饮食史和食物过敏史，是否长期使用抗生素。询问患儿腹泻开始时间，大便次数、颜色、性状、量、气味，有无发热、呕吐、腹胀、腹痛、里急后重等不适。</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2. 身体状况</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评估患儿生命体征，如神志、体温、脉搏、呼吸、皮肤、黏膜情况和营养状态；记录 24 小时出入量，测量患儿体重以及前囟、眼窝、皮肤弹性、循环情况和尿量等，评估脱水的程度和性质；检查肛周皮肤有无发红、发炎和破损。</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3. 心理—社会状况</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评估家长的心理状态及对疾病的认识程度，有无缺乏小儿喂养、饮食卫生和疾病护理等方面知识，评估患儿家庭居住环境条件、经济状况、家长文化程度等。</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4. 辅助检查</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了解血常规、大便常规及培养和血生化等化验结果。</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348105" y="323850"/>
            <a:ext cx="712978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【护理评估】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flipH="1">
            <a:off x="4655820" y="2078990"/>
            <a:ext cx="2879725" cy="2879725"/>
          </a:xfrm>
          <a:prstGeom prst="ellipse">
            <a:avLst/>
          </a:prstGeom>
          <a:solidFill>
            <a:srgbClr val="FEFF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 name="椭圆 6"/>
          <p:cNvSpPr/>
          <p:nvPr>
            <p:custDataLst>
              <p:tags r:id="rId2"/>
            </p:custDataLst>
          </p:nvPr>
        </p:nvSpPr>
        <p:spPr>
          <a:xfrm>
            <a:off x="4884420" y="4366895"/>
            <a:ext cx="647700" cy="647700"/>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 name="椭圆 7"/>
          <p:cNvSpPr/>
          <p:nvPr>
            <p:custDataLst>
              <p:tags r:id="rId3"/>
            </p:custDataLst>
          </p:nvPr>
        </p:nvSpPr>
        <p:spPr>
          <a:xfrm>
            <a:off x="4300220" y="3059430"/>
            <a:ext cx="647700" cy="647700"/>
          </a:xfrm>
          <a:prstGeom prst="ellipse">
            <a:avLst/>
          </a:prstGeom>
          <a:solidFill>
            <a:srgbClr val="FE909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 name="椭圆 8"/>
          <p:cNvSpPr/>
          <p:nvPr>
            <p:custDataLst>
              <p:tags r:id="rId4"/>
            </p:custDataLst>
          </p:nvPr>
        </p:nvSpPr>
        <p:spPr>
          <a:xfrm>
            <a:off x="6654165" y="4366895"/>
            <a:ext cx="647700" cy="647700"/>
          </a:xfrm>
          <a:prstGeom prst="ellipse">
            <a:avLst/>
          </a:prstGeom>
          <a:solidFill>
            <a:srgbClr val="FF5F81"/>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 name="椭圆 9"/>
          <p:cNvSpPr/>
          <p:nvPr>
            <p:custDataLst>
              <p:tags r:id="rId5"/>
            </p:custDataLst>
          </p:nvPr>
        </p:nvSpPr>
        <p:spPr>
          <a:xfrm>
            <a:off x="5003165" y="1883410"/>
            <a:ext cx="647700" cy="647700"/>
          </a:xfrm>
          <a:prstGeom prst="ellipse">
            <a:avLst/>
          </a:prstGeom>
          <a:solidFill>
            <a:srgbClr val="D18CE5"/>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椭圆 10"/>
          <p:cNvSpPr/>
          <p:nvPr>
            <p:custDataLst>
              <p:tags r:id="rId6"/>
            </p:custDataLst>
          </p:nvPr>
        </p:nvSpPr>
        <p:spPr>
          <a:xfrm>
            <a:off x="6654165" y="1883410"/>
            <a:ext cx="647700" cy="647700"/>
          </a:xfrm>
          <a:prstGeom prst="ellipse">
            <a:avLst/>
          </a:prstGeom>
          <a:solidFill>
            <a:srgbClr val="FFC606"/>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3" name="文本框 12"/>
          <p:cNvSpPr txBox="1"/>
          <p:nvPr>
            <p:custDataLst>
              <p:tags r:id="rId7"/>
            </p:custDataLst>
          </p:nvPr>
        </p:nvSpPr>
        <p:spPr>
          <a:xfrm>
            <a:off x="834390" y="2008505"/>
            <a:ext cx="3821430" cy="629920"/>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与腹泻、呕吐引起胃肠道液体丢失过多和摄入量不足有关。</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14" name="文本框 13"/>
          <p:cNvSpPr txBox="1"/>
          <p:nvPr>
            <p:custDataLst>
              <p:tags r:id="rId8"/>
            </p:custDataLst>
          </p:nvPr>
        </p:nvSpPr>
        <p:spPr>
          <a:xfrm>
            <a:off x="285750" y="3196590"/>
            <a:ext cx="3959860" cy="380365"/>
          </a:xfrm>
          <a:prstGeom prst="rect">
            <a:avLst/>
          </a:prstGeom>
          <a:noFill/>
        </p:spPr>
        <p:txBody>
          <a:bodyPr wrap="square" bIns="0" rtlCol="0">
            <a:scene3d>
              <a:camera prst="orthographicFront"/>
              <a:lightRig rig="threePt" dir="t"/>
            </a:scene3d>
          </a:bodyPr>
          <a:p>
            <a:pPr algn="r"/>
            <a:r>
              <a:rPr lang="zh-CN" altLang="en-US" sz="2000" b="1" spc="100">
                <a:solidFill>
                  <a:srgbClr val="FE909F">
                    <a:lumMod val="75000"/>
                  </a:srgbClr>
                </a:solidFill>
                <a:effectLst/>
                <a:uFillTx/>
                <a:latin typeface="Microsoft YaHei Bold" panose="020B0503020204020204" charset="-122"/>
                <a:ea typeface="Microsoft YaHei Bold" panose="020B0503020204020204" charset="-122"/>
                <a:cs typeface="Microsoft YaHei Bold" panose="020B0503020204020204" charset="-122"/>
              </a:rPr>
              <a:t>1. 营养失调，低于机体需要量</a:t>
            </a:r>
            <a:endParaRPr lang="zh-CN" altLang="en-US" sz="2000" b="1" spc="100">
              <a:solidFill>
                <a:srgbClr val="FE909F">
                  <a:lumMod val="75000"/>
                </a:srgbClr>
              </a:solidFill>
              <a:effectLst/>
              <a:uFillTx/>
              <a:latin typeface="Microsoft YaHei Bold" panose="020B0503020204020204" charset="-122"/>
              <a:ea typeface="Microsoft YaHei Bold" panose="020B0503020204020204" charset="-122"/>
              <a:cs typeface="Microsoft YaHei Bold" panose="020B0503020204020204" charset="-122"/>
            </a:endParaRPr>
          </a:p>
        </p:txBody>
      </p:sp>
      <p:sp>
        <p:nvSpPr>
          <p:cNvPr id="15" name="文本框 14"/>
          <p:cNvSpPr txBox="1"/>
          <p:nvPr>
            <p:custDataLst>
              <p:tags r:id="rId9"/>
            </p:custDataLst>
          </p:nvPr>
        </p:nvSpPr>
        <p:spPr>
          <a:xfrm>
            <a:off x="536575" y="3677920"/>
            <a:ext cx="3709035" cy="869950"/>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sym typeface="+mn-ea"/>
              </a:rPr>
              <a:t>与腹泻、呕吐致营养物质丢失过多和摄入量不足有关。</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sym typeface="+mn-ea"/>
            </a:endParaRPr>
          </a:p>
        </p:txBody>
      </p:sp>
      <p:sp>
        <p:nvSpPr>
          <p:cNvPr id="16" name="文本框 15"/>
          <p:cNvSpPr txBox="1"/>
          <p:nvPr>
            <p:custDataLst>
              <p:tags r:id="rId10"/>
            </p:custDataLst>
          </p:nvPr>
        </p:nvSpPr>
        <p:spPr>
          <a:xfrm>
            <a:off x="2900045" y="5078730"/>
            <a:ext cx="2642235" cy="380365"/>
          </a:xfrm>
          <a:prstGeom prst="rect">
            <a:avLst/>
          </a:prstGeom>
          <a:noFill/>
        </p:spPr>
        <p:txBody>
          <a:bodyPr wrap="square" bIns="0" rtlCol="0">
            <a:scene3d>
              <a:camera prst="orthographicFront"/>
              <a:lightRig rig="threePt" dir="t"/>
            </a:scene3d>
          </a:bodyPr>
          <a:p>
            <a:pPr algn="r"/>
            <a:r>
              <a:rPr lang="zh-CN" altLang="en-US" sz="2000" b="1" spc="100">
                <a:solidFill>
                  <a:srgbClr val="51DBFF">
                    <a:lumMod val="75000"/>
                  </a:srgbClr>
                </a:solidFill>
                <a:effectLst/>
                <a:uFillTx/>
                <a:latin typeface="Microsoft YaHei Bold" panose="020B0503020204020204" charset="-122"/>
                <a:ea typeface="Microsoft YaHei Bold" panose="020B0503020204020204" charset="-122"/>
              </a:rPr>
              <a:t>5. 知识缺乏</a:t>
            </a:r>
            <a:endParaRPr lang="zh-CN" altLang="en-US" sz="2000" b="1" spc="100">
              <a:solidFill>
                <a:srgbClr val="51DBFF">
                  <a:lumMod val="75000"/>
                </a:srgbClr>
              </a:solidFill>
              <a:effectLst/>
              <a:uFillTx/>
              <a:latin typeface="Microsoft YaHei Bold" panose="020B0503020204020204" charset="-122"/>
              <a:ea typeface="Microsoft YaHei Bold" panose="020B0503020204020204" charset="-122"/>
            </a:endParaRPr>
          </a:p>
        </p:txBody>
      </p:sp>
      <p:sp>
        <p:nvSpPr>
          <p:cNvPr id="17" name="文本框 16"/>
          <p:cNvSpPr txBox="1"/>
          <p:nvPr>
            <p:custDataLst>
              <p:tags r:id="rId11"/>
            </p:custDataLst>
          </p:nvPr>
        </p:nvSpPr>
        <p:spPr>
          <a:xfrm>
            <a:off x="1577975" y="5560060"/>
            <a:ext cx="3964305" cy="629285"/>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患儿家长缺乏合理喂养知识、卫生知识以及腹泻患儿护理知识。</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18" name="文本框 17"/>
          <p:cNvSpPr txBox="1"/>
          <p:nvPr>
            <p:custDataLst>
              <p:tags r:id="rId12"/>
            </p:custDataLst>
          </p:nvPr>
        </p:nvSpPr>
        <p:spPr>
          <a:xfrm>
            <a:off x="7592695" y="1550035"/>
            <a:ext cx="2190750" cy="380365"/>
          </a:xfrm>
          <a:prstGeom prst="rect">
            <a:avLst/>
          </a:prstGeom>
          <a:noFill/>
        </p:spPr>
        <p:txBody>
          <a:bodyPr wrap="square" bIns="0" rtlCol="0">
            <a:scene3d>
              <a:camera prst="orthographicFront"/>
              <a:lightRig rig="threePt" dir="t"/>
            </a:scene3d>
          </a:bodyPr>
          <a:p>
            <a:pPr algn="l"/>
            <a:r>
              <a:rPr lang="zh-CN" altLang="en-US" sz="2000" b="1" spc="100">
                <a:solidFill>
                  <a:srgbClr val="FFC606"/>
                </a:solidFill>
                <a:effectLst/>
                <a:uFillTx/>
                <a:latin typeface="Microsoft YaHei Bold" panose="020B0503020204020204" charset="-122"/>
                <a:ea typeface="Microsoft YaHei Bold" panose="020B0503020204020204" charset="-122"/>
              </a:rPr>
              <a:t>3. 体温过高</a:t>
            </a:r>
            <a:endParaRPr lang="zh-CN" altLang="en-US" sz="2000" b="1" spc="100">
              <a:solidFill>
                <a:srgbClr val="FFC606"/>
              </a:solidFill>
              <a:effectLst/>
              <a:uFillTx/>
              <a:latin typeface="Microsoft YaHei Bold" panose="020B0503020204020204" charset="-122"/>
              <a:ea typeface="Microsoft YaHei Bold" panose="020B0503020204020204" charset="-122"/>
            </a:endParaRPr>
          </a:p>
        </p:txBody>
      </p:sp>
      <p:sp>
        <p:nvSpPr>
          <p:cNvPr id="19" name="文本框 18"/>
          <p:cNvSpPr txBox="1"/>
          <p:nvPr>
            <p:custDataLst>
              <p:tags r:id="rId13"/>
            </p:custDataLst>
          </p:nvPr>
        </p:nvSpPr>
        <p:spPr>
          <a:xfrm>
            <a:off x="7714615" y="2031365"/>
            <a:ext cx="3721100" cy="1028065"/>
          </a:xfrm>
          <a:prstGeom prst="rect">
            <a:avLst/>
          </a:prstGeom>
          <a:noFill/>
        </p:spPr>
        <p:txBody>
          <a:bodyPr wrap="square" rtlCol="0">
            <a:noAutofit/>
            <a:scene3d>
              <a:camera prst="orthographicFront"/>
              <a:lightRig rig="threePt" dir="t"/>
            </a:scene3d>
          </a:bodyPr>
          <a:p>
            <a:pPr algn="just" fontAlgn="auto">
              <a:lnSpc>
                <a:spcPct val="130000"/>
              </a:lnSpc>
              <a:spcAft>
                <a:spcPts val="1000"/>
              </a:spcAft>
            </a:pPr>
            <a:r>
              <a:rPr lang="zh-CN" altLang="en-US">
                <a:solidFill>
                  <a:schemeClr val="tx1">
                    <a:lumMod val="75000"/>
                    <a:lumOff val="25000"/>
                  </a:schemeClr>
                </a:solidFill>
                <a:effectLst/>
                <a:uFillTx/>
                <a:latin typeface="Microsoft YaHei" panose="020B0503020204020204" charset="-122"/>
                <a:ea typeface="Microsoft YaHei Regular" panose="020B0503020204020204" charset="-122"/>
              </a:rPr>
              <a:t>与肠道感染有关。</a:t>
            </a:r>
            <a:endParaRPr lang="zh-CN" altLang="en-US">
              <a:solidFill>
                <a:schemeClr val="tx1">
                  <a:lumMod val="75000"/>
                  <a:lumOff val="25000"/>
                </a:schemeClr>
              </a:solidFill>
              <a:effectLst/>
              <a:uFillTx/>
              <a:latin typeface="Microsoft YaHei" panose="020B0503020204020204" charset="-122"/>
              <a:ea typeface="Microsoft YaHei Regular" panose="020B0503020204020204" charset="-122"/>
            </a:endParaRPr>
          </a:p>
        </p:txBody>
      </p:sp>
      <p:sp>
        <p:nvSpPr>
          <p:cNvPr id="20" name="文本框 19"/>
          <p:cNvSpPr txBox="1"/>
          <p:nvPr>
            <p:custDataLst>
              <p:tags r:id="rId14"/>
            </p:custDataLst>
          </p:nvPr>
        </p:nvSpPr>
        <p:spPr>
          <a:xfrm>
            <a:off x="7367270" y="4699000"/>
            <a:ext cx="3821430" cy="380365"/>
          </a:xfrm>
          <a:prstGeom prst="rect">
            <a:avLst/>
          </a:prstGeom>
          <a:noFill/>
        </p:spPr>
        <p:txBody>
          <a:bodyPr wrap="square" bIns="0" rtlCol="0">
            <a:scene3d>
              <a:camera prst="orthographicFront"/>
              <a:lightRig rig="threePt" dir="t"/>
            </a:scene3d>
          </a:bodyPr>
          <a:p>
            <a:pPr algn="l"/>
            <a:r>
              <a:rPr lang="zh-CN" altLang="en-US" sz="2000" b="1" spc="100">
                <a:solidFill>
                  <a:srgbClr val="FF5F81"/>
                </a:solidFill>
                <a:effectLst/>
                <a:uFillTx/>
                <a:latin typeface="Microsoft YaHei Bold" panose="020B0503020204020204" charset="-122"/>
                <a:ea typeface="Microsoft YaHei Bold" panose="020B0503020204020204" charset="-122"/>
              </a:rPr>
              <a:t>4. 有皮肤完整性受损的危险</a:t>
            </a:r>
            <a:endParaRPr lang="zh-CN" altLang="en-US" sz="2000" b="1" spc="100">
              <a:solidFill>
                <a:srgbClr val="FF5F81"/>
              </a:solidFill>
              <a:effectLst/>
              <a:uFillTx/>
              <a:latin typeface="Microsoft YaHei Bold" panose="020B0503020204020204" charset="-122"/>
              <a:ea typeface="Microsoft YaHei Bold" panose="020B0503020204020204" charset="-122"/>
            </a:endParaRPr>
          </a:p>
        </p:txBody>
      </p:sp>
      <p:sp>
        <p:nvSpPr>
          <p:cNvPr id="21" name="文本框 20"/>
          <p:cNvSpPr txBox="1"/>
          <p:nvPr>
            <p:custDataLst>
              <p:tags r:id="rId15"/>
            </p:custDataLst>
          </p:nvPr>
        </p:nvSpPr>
        <p:spPr>
          <a:xfrm>
            <a:off x="7301230" y="5244465"/>
            <a:ext cx="4135120" cy="65214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与大便次数增多刺激臀部皮肤有关。</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pic>
        <p:nvPicPr>
          <p:cNvPr id="27" name="图片 26" descr="333438343933313b333437363734333bcfc2d4d8"/>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flipH="1">
            <a:off x="5064125" y="4546600"/>
            <a:ext cx="288290" cy="288290"/>
          </a:xfrm>
          <a:prstGeom prst="rect">
            <a:avLst/>
          </a:prstGeom>
        </p:spPr>
      </p:pic>
      <p:pic>
        <p:nvPicPr>
          <p:cNvPr id="28" name="图片 27" descr="333438343933313b333437363734343bc1c1b5e3"/>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5237480" y="2570480"/>
            <a:ext cx="1716405" cy="1716405"/>
          </a:xfrm>
          <a:prstGeom prst="rect">
            <a:avLst/>
          </a:prstGeom>
        </p:spPr>
      </p:pic>
      <p:pic>
        <p:nvPicPr>
          <p:cNvPr id="29" name="图片 28" descr="333438343933313b333437363735303bb6d4bbb0"/>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flipH="1">
            <a:off x="5182870" y="2063115"/>
            <a:ext cx="288290" cy="288290"/>
          </a:xfrm>
          <a:prstGeom prst="rect">
            <a:avLst/>
          </a:prstGeom>
        </p:spPr>
      </p:pic>
      <p:pic>
        <p:nvPicPr>
          <p:cNvPr id="30" name="图片 29" descr="333438343933313b333437363735333bcec4bcfebcd0"/>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flipH="1">
            <a:off x="6833870" y="4546600"/>
            <a:ext cx="288290" cy="288290"/>
          </a:xfrm>
          <a:prstGeom prst="rect">
            <a:avLst/>
          </a:prstGeom>
        </p:spPr>
      </p:pic>
      <p:pic>
        <p:nvPicPr>
          <p:cNvPr id="31" name="图片 30" descr="333438343933313b333437363735343bcec4b5b5"/>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flipH="1">
            <a:off x="4479925" y="3239135"/>
            <a:ext cx="288290" cy="288290"/>
          </a:xfrm>
          <a:prstGeom prst="rect">
            <a:avLst/>
          </a:prstGeom>
        </p:spPr>
      </p:pic>
      <p:pic>
        <p:nvPicPr>
          <p:cNvPr id="32" name="图片 31" descr="333438343933313b333437363735363bc8d5c0fa"/>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flipH="1">
            <a:off x="6833870" y="2063115"/>
            <a:ext cx="288290" cy="288290"/>
          </a:xfrm>
          <a:prstGeom prst="rect">
            <a:avLst/>
          </a:prstGeom>
        </p:spPr>
      </p:pic>
      <p:grpSp>
        <p:nvGrpSpPr>
          <p:cNvPr id="2" name="组合 1"/>
          <p:cNvGrpSpPr/>
          <p:nvPr/>
        </p:nvGrpSpPr>
        <p:grpSpPr>
          <a:xfrm>
            <a:off x="1578610" y="1521460"/>
            <a:ext cx="3077210" cy="421005"/>
            <a:chOff x="5081" y="1877"/>
            <a:chExt cx="4846" cy="663"/>
          </a:xfrm>
        </p:grpSpPr>
        <p:sp>
          <p:nvSpPr>
            <p:cNvPr id="12" name="文本框 11"/>
            <p:cNvSpPr txBox="1"/>
            <p:nvPr>
              <p:custDataLst>
                <p:tags r:id="rId34"/>
              </p:custDataLst>
            </p:nvPr>
          </p:nvSpPr>
          <p:spPr>
            <a:xfrm>
              <a:off x="5081" y="1877"/>
              <a:ext cx="4846" cy="599"/>
            </a:xfrm>
            <a:prstGeom prst="rect">
              <a:avLst/>
            </a:prstGeom>
            <a:noFill/>
          </p:spPr>
          <p:txBody>
            <a:bodyPr wrap="square" bIns="0" rtlCol="0">
              <a:scene3d>
                <a:camera prst="orthographicFront"/>
                <a:lightRig rig="threePt" dir="t"/>
              </a:scene3d>
            </a:bodyPr>
            <a:p>
              <a:pPr algn="r"/>
              <a:r>
                <a:rPr lang="zh-CN" altLang="en-US" sz="2000" b="1" spc="100">
                  <a:solidFill>
                    <a:srgbClr val="D18CE5">
                      <a:lumMod val="75000"/>
                    </a:srgbClr>
                  </a:solidFill>
                  <a:effectLst/>
                  <a:uFillTx/>
                  <a:latin typeface="Microsoft YaHei Bold" panose="020B0503020204020204" charset="-122"/>
                  <a:ea typeface="Microsoft YaHei Bold" panose="020B0503020204020204" charset="-122"/>
                </a:rPr>
                <a:t>2. 体液不足</a:t>
              </a:r>
              <a:endParaRPr lang="zh-CN" altLang="en-US" sz="2000" b="1" spc="100">
                <a:solidFill>
                  <a:srgbClr val="D18CE5">
                    <a:lumMod val="75000"/>
                  </a:srgbClr>
                </a:solidFill>
                <a:effectLst/>
                <a:uFillTx/>
                <a:latin typeface="Microsoft YaHei Bold" panose="020B0503020204020204" charset="-122"/>
                <a:ea typeface="Microsoft YaHei Bold" panose="020B0503020204020204" charset="-122"/>
              </a:endParaRPr>
            </a:p>
          </p:txBody>
        </p:sp>
        <p:cxnSp>
          <p:nvCxnSpPr>
            <p:cNvPr id="35" name="直接箭头连接符 34"/>
            <p:cNvCxnSpPr/>
            <p:nvPr>
              <p:custDataLst>
                <p:tags r:id="rId35"/>
              </p:custDataLst>
            </p:nvPr>
          </p:nvCxnSpPr>
          <p:spPr>
            <a:xfrm flipH="1">
              <a:off x="7689" y="2540"/>
              <a:ext cx="2129" cy="0"/>
            </a:xfrm>
            <a:prstGeom prst="straightConnector1">
              <a:avLst/>
            </a:prstGeom>
            <a:ln>
              <a:solidFill>
                <a:srgbClr val="D18CE5"/>
              </a:solidFill>
              <a:tailEnd type="arrow" w="med" len="med"/>
            </a:ln>
          </p:spPr>
          <p:style>
            <a:lnRef idx="3">
              <a:srgbClr val="D18CE5"/>
            </a:lnRef>
            <a:fillRef idx="0">
              <a:srgbClr val="D18CE5"/>
            </a:fillRef>
            <a:effectRef idx="2">
              <a:srgbClr val="D18CE5"/>
            </a:effectRef>
            <a:fontRef idx="minor">
              <a:srgbClr val="000000"/>
            </a:fontRef>
          </p:style>
        </p:cxnSp>
      </p:grpSp>
      <p:cxnSp>
        <p:nvCxnSpPr>
          <p:cNvPr id="36" name="直接箭头连接符 35"/>
          <p:cNvCxnSpPr/>
          <p:nvPr>
            <p:custDataLst>
              <p:tags r:id="rId36"/>
            </p:custDataLst>
          </p:nvPr>
        </p:nvCxnSpPr>
        <p:spPr>
          <a:xfrm flipH="1">
            <a:off x="2085340" y="3578860"/>
            <a:ext cx="2160270" cy="0"/>
          </a:xfrm>
          <a:prstGeom prst="straightConnector1">
            <a:avLst/>
          </a:prstGeom>
          <a:ln>
            <a:solidFill>
              <a:srgbClr val="FE909F"/>
            </a:solidFill>
            <a:tailEnd type="arrow" w="med" len="med"/>
          </a:ln>
        </p:spPr>
        <p:style>
          <a:lnRef idx="3">
            <a:srgbClr val="FE909F"/>
          </a:lnRef>
          <a:fillRef idx="0">
            <a:srgbClr val="FE909F"/>
          </a:fillRef>
          <a:effectRef idx="2">
            <a:srgbClr val="FE909F"/>
          </a:effectRef>
          <a:fontRef idx="minor">
            <a:srgbClr val="000000"/>
          </a:fontRef>
        </p:style>
      </p:cxnSp>
      <p:cxnSp>
        <p:nvCxnSpPr>
          <p:cNvPr id="37" name="直接箭头连接符 36"/>
          <p:cNvCxnSpPr/>
          <p:nvPr>
            <p:custDataLst>
              <p:tags r:id="rId37"/>
            </p:custDataLst>
          </p:nvPr>
        </p:nvCxnSpPr>
        <p:spPr>
          <a:xfrm flipH="1">
            <a:off x="3382010" y="5461000"/>
            <a:ext cx="2160270" cy="0"/>
          </a:xfrm>
          <a:prstGeom prst="straightConnector1">
            <a:avLst/>
          </a:prstGeom>
          <a:ln>
            <a:solidFill>
              <a:srgbClr val="51DBFF"/>
            </a:solidFill>
            <a:tailEnd type="arrow" w="med" len="med"/>
          </a:ln>
        </p:spPr>
        <p:style>
          <a:lnRef idx="3">
            <a:srgbClr val="51DBFF"/>
          </a:lnRef>
          <a:fillRef idx="0">
            <a:srgbClr val="51DBFF"/>
          </a:fillRef>
          <a:effectRef idx="2">
            <a:srgbClr val="51DBFF"/>
          </a:effectRef>
          <a:fontRef idx="minor">
            <a:srgbClr val="000000"/>
          </a:fontRef>
        </p:style>
      </p:cxnSp>
      <p:cxnSp>
        <p:nvCxnSpPr>
          <p:cNvPr id="39" name="直接箭头连接符 38"/>
          <p:cNvCxnSpPr/>
          <p:nvPr>
            <p:custDataLst>
              <p:tags r:id="rId38"/>
            </p:custDataLst>
          </p:nvPr>
        </p:nvCxnSpPr>
        <p:spPr>
          <a:xfrm>
            <a:off x="7367270" y="5079365"/>
            <a:ext cx="2160270" cy="0"/>
          </a:xfrm>
          <a:prstGeom prst="straightConnector1">
            <a:avLst/>
          </a:prstGeom>
          <a:ln>
            <a:solidFill>
              <a:srgbClr val="FF5F81"/>
            </a:solidFill>
            <a:tailEnd type="arrow" w="med" len="med"/>
          </a:ln>
        </p:spPr>
        <p:style>
          <a:lnRef idx="3">
            <a:srgbClr val="FF5F81"/>
          </a:lnRef>
          <a:fillRef idx="0">
            <a:srgbClr val="FF5F81"/>
          </a:fillRef>
          <a:effectRef idx="2">
            <a:srgbClr val="FF5F81"/>
          </a:effectRef>
          <a:fontRef idx="minor">
            <a:srgbClr val="000000"/>
          </a:fontRef>
        </p:style>
      </p:cxnSp>
      <p:cxnSp>
        <p:nvCxnSpPr>
          <p:cNvPr id="40" name="直接箭头连接符 39"/>
          <p:cNvCxnSpPr/>
          <p:nvPr>
            <p:custDataLst>
              <p:tags r:id="rId39"/>
            </p:custDataLst>
          </p:nvPr>
        </p:nvCxnSpPr>
        <p:spPr>
          <a:xfrm>
            <a:off x="7592695" y="1932305"/>
            <a:ext cx="2160270" cy="0"/>
          </a:xfrm>
          <a:prstGeom prst="straightConnector1">
            <a:avLst/>
          </a:prstGeom>
          <a:ln>
            <a:solidFill>
              <a:srgbClr val="FFC606"/>
            </a:solidFill>
            <a:tailEnd type="arrow" w="med" len="med"/>
          </a:ln>
        </p:spPr>
        <p:style>
          <a:lnRef idx="3">
            <a:srgbClr val="FFC606"/>
          </a:lnRef>
          <a:fillRef idx="0">
            <a:srgbClr val="FFC606"/>
          </a:fillRef>
          <a:effectRef idx="2">
            <a:srgbClr val="FFC606"/>
          </a:effectRef>
          <a:fontRef idx="minor">
            <a:srgbClr val="000000"/>
          </a:fontRef>
        </p:style>
      </p:cxnSp>
      <p:sp>
        <p:nvSpPr>
          <p:cNvPr id="41" name="弧形 40"/>
          <p:cNvSpPr/>
          <p:nvPr>
            <p:custDataLst>
              <p:tags r:id="rId40"/>
            </p:custDataLst>
          </p:nvPr>
        </p:nvSpPr>
        <p:spPr>
          <a:xfrm>
            <a:off x="4475480" y="1898650"/>
            <a:ext cx="3239770" cy="3239770"/>
          </a:xfrm>
          <a:prstGeom prst="arc">
            <a:avLst>
              <a:gd name="adj1" fmla="val 18963927"/>
              <a:gd name="adj2" fmla="val 2456163"/>
            </a:avLst>
          </a:prstGeom>
          <a:ln>
            <a:solidFill>
              <a:srgbClr val="FFC606"/>
            </a:solidFill>
          </a:ln>
        </p:spPr>
        <p:style>
          <a:lnRef idx="1">
            <a:srgbClr val="FFC606"/>
          </a:lnRef>
          <a:fillRef idx="0">
            <a:srgbClr val="FFC606"/>
          </a:fillRef>
          <a:effectRef idx="0">
            <a:srgbClr val="FFC606"/>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2" name="弧形 41"/>
          <p:cNvSpPr/>
          <p:nvPr>
            <p:custDataLst>
              <p:tags r:id="rId41"/>
            </p:custDataLst>
          </p:nvPr>
        </p:nvSpPr>
        <p:spPr>
          <a:xfrm>
            <a:off x="4475480" y="1898650"/>
            <a:ext cx="3239770" cy="3239770"/>
          </a:xfrm>
          <a:prstGeom prst="arc">
            <a:avLst>
              <a:gd name="adj1" fmla="val 3506136"/>
              <a:gd name="adj2" fmla="val 6790626"/>
            </a:avLst>
          </a:prstGeom>
          <a:ln>
            <a:solidFill>
              <a:srgbClr val="FF5F81"/>
            </a:solidFill>
          </a:ln>
        </p:spPr>
        <p:style>
          <a:lnRef idx="1">
            <a:srgbClr val="FF5F81"/>
          </a:lnRef>
          <a:fillRef idx="0">
            <a:srgbClr val="FF5F81"/>
          </a:fillRef>
          <a:effectRef idx="0">
            <a:srgbClr val="FF5F81"/>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3" name="弧形 42"/>
          <p:cNvSpPr/>
          <p:nvPr>
            <p:custDataLst>
              <p:tags r:id="rId42"/>
            </p:custDataLst>
          </p:nvPr>
        </p:nvSpPr>
        <p:spPr>
          <a:xfrm flipH="1">
            <a:off x="4475480" y="1898650"/>
            <a:ext cx="3239770" cy="3239770"/>
          </a:xfrm>
          <a:prstGeom prst="arc">
            <a:avLst>
              <a:gd name="adj1" fmla="val 18963927"/>
              <a:gd name="adj2" fmla="val 20551412"/>
            </a:avLst>
          </a:prstGeom>
          <a:ln>
            <a:solidFill>
              <a:srgbClr val="FE909F"/>
            </a:solidFill>
          </a:ln>
        </p:spPr>
        <p:style>
          <a:lnRef idx="1">
            <a:srgbClr val="FE909F"/>
          </a:lnRef>
          <a:fillRef idx="0">
            <a:srgbClr val="FE909F"/>
          </a:fillRef>
          <a:effectRef idx="0">
            <a:srgbClr val="FE909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4" name="弧形 43"/>
          <p:cNvSpPr/>
          <p:nvPr>
            <p:custDataLst>
              <p:tags r:id="rId43"/>
            </p:custDataLst>
          </p:nvPr>
        </p:nvSpPr>
        <p:spPr>
          <a:xfrm flipH="1">
            <a:off x="4475480" y="1898650"/>
            <a:ext cx="3239770" cy="3239770"/>
          </a:xfrm>
          <a:prstGeom prst="arc">
            <a:avLst>
              <a:gd name="adj1" fmla="val 468088"/>
              <a:gd name="adj2" fmla="val 2429709"/>
            </a:avLst>
          </a:prstGeom>
          <a:ln>
            <a:solidFill>
              <a:srgbClr val="51DBFF"/>
            </a:solidFill>
          </a:ln>
        </p:spPr>
        <p:style>
          <a:lnRef idx="1">
            <a:srgbClr val="51DBFF"/>
          </a:lnRef>
          <a:fillRef idx="0">
            <a:srgbClr val="51DBFF"/>
          </a:fillRef>
          <a:effectRef idx="0">
            <a:srgbClr val="51DB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5" name="弧形 44"/>
          <p:cNvSpPr/>
          <p:nvPr>
            <p:custDataLst>
              <p:tags r:id="rId44"/>
            </p:custDataLst>
          </p:nvPr>
        </p:nvSpPr>
        <p:spPr>
          <a:xfrm flipH="1">
            <a:off x="4475480" y="1898650"/>
            <a:ext cx="3239770" cy="3239770"/>
          </a:xfrm>
          <a:prstGeom prst="arc">
            <a:avLst>
              <a:gd name="adj1" fmla="val 15062435"/>
              <a:gd name="adj2" fmla="val 17175853"/>
            </a:avLst>
          </a:prstGeom>
          <a:ln>
            <a:solidFill>
              <a:srgbClr val="D18CE5"/>
            </a:solidFill>
          </a:ln>
        </p:spPr>
        <p:style>
          <a:lnRef idx="1">
            <a:srgbClr val="D18CE5"/>
          </a:lnRef>
          <a:fillRef idx="0">
            <a:srgbClr val="D18CE5"/>
          </a:fillRef>
          <a:effectRef idx="0">
            <a:srgbClr val="D18CE5"/>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3" name="矩形 2"/>
          <p:cNvSpPr/>
          <p:nvPr/>
        </p:nvSpPr>
        <p:spPr>
          <a:xfrm>
            <a:off x="1312545" y="468630"/>
            <a:ext cx="712978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【护理诊断】</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45"/>
          <a:stretch>
            <a:fillRect/>
          </a:stretch>
        </p:blipFill>
        <p:spPr>
          <a:xfrm>
            <a:off x="835025" y="40576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121410" y="3393440"/>
            <a:ext cx="10079990" cy="1529080"/>
            <a:chOff x="1766" y="4947"/>
            <a:chExt cx="15874" cy="2408"/>
          </a:xfrm>
        </p:grpSpPr>
        <p:sp>
          <p:nvSpPr>
            <p:cNvPr id="12" name="文本框 11"/>
            <p:cNvSpPr txBox="1"/>
            <p:nvPr>
              <p:custDataLst>
                <p:tags r:id="rId1"/>
              </p:custDataLst>
            </p:nvPr>
          </p:nvSpPr>
          <p:spPr>
            <a:xfrm flipH="1">
              <a:off x="2726" y="5645"/>
              <a:ext cx="14914" cy="1710"/>
            </a:xfrm>
            <a:prstGeom prst="rect">
              <a:avLst/>
            </a:prstGeom>
            <a:noFill/>
          </p:spPr>
          <p:txBody>
            <a:bodyPr wrap="square" rtlCol="0">
              <a:noAutofit/>
            </a:bodyPr>
            <a:p>
              <a:pPr algn="just" fontAlgn="auto">
                <a:lnSpc>
                  <a:spcPct val="130000"/>
                </a:lnSpc>
                <a:spcAft>
                  <a:spcPts val="1000"/>
                </a:spcAft>
              </a:pPr>
              <a:r>
                <a:rPr lang="zh-CN" altLang="en-US" spc="150">
                  <a:solidFill>
                    <a:schemeClr val="tx1"/>
                  </a:solidFill>
                  <a:latin typeface="Microsoft YaHei Regular" panose="020B0503020204020204" charset="-122"/>
                  <a:ea typeface="Microsoft YaHei Regular" panose="020B0503020204020204" charset="-122"/>
                </a:rPr>
                <a:t>脱水、电解质紊乱得以纠正，体重恢复正常，尿量正常。</a:t>
              </a:r>
              <a:endParaRPr lang="zh-CN" altLang="en-US" spc="150">
                <a:solidFill>
                  <a:schemeClr val="tx1"/>
                </a:solidFill>
                <a:latin typeface="Microsoft YaHei Regular" panose="020B0503020204020204" charset="-122"/>
                <a:ea typeface="Microsoft YaHei Regular" panose="020B0503020204020204" charset="-122"/>
              </a:endParaRPr>
            </a:p>
          </p:txBody>
        </p:sp>
        <p:grpSp>
          <p:nvGrpSpPr>
            <p:cNvPr id="7" name="组合 6"/>
            <p:cNvGrpSpPr/>
            <p:nvPr/>
          </p:nvGrpSpPr>
          <p:grpSpPr>
            <a:xfrm>
              <a:off x="1766" y="4947"/>
              <a:ext cx="4864" cy="663"/>
              <a:chOff x="3413" y="4947"/>
              <a:chExt cx="4864" cy="663"/>
            </a:xfrm>
          </p:grpSpPr>
          <p:sp>
            <p:nvSpPr>
              <p:cNvPr id="15" name="文本框 14"/>
              <p:cNvSpPr txBox="1"/>
              <p:nvPr>
                <p:custDataLst>
                  <p:tags r:id="rId2"/>
                </p:custDataLst>
              </p:nvPr>
            </p:nvSpPr>
            <p:spPr>
              <a:xfrm>
                <a:off x="4365" y="4947"/>
                <a:ext cx="3214" cy="628"/>
              </a:xfrm>
              <a:prstGeom prst="rect">
                <a:avLst/>
              </a:prstGeom>
              <a:noFill/>
            </p:spPr>
            <p:txBody>
              <a:bodyPr wrap="square" bIns="0" rtlCol="0">
                <a:noAutofit/>
              </a:bodyPr>
              <a:p>
                <a:pPr algn="l"/>
                <a:r>
                  <a:rPr lang="en-US" altLang="zh-CN" sz="2000" b="1">
                    <a:solidFill>
                      <a:schemeClr val="tx2">
                        <a:lumMod val="60000"/>
                        <a:lumOff val="40000"/>
                      </a:schemeClr>
                    </a:solidFill>
                    <a:uFillTx/>
                    <a:latin typeface="Microsoft YaHei Bold" panose="020B0503020204020204" charset="-122"/>
                    <a:ea typeface="Microsoft YaHei Bold" panose="020B0503020204020204" charset="-122"/>
                  </a:rPr>
                  <a:t>（2）</a:t>
                </a:r>
                <a:endParaRPr lang="en-US" altLang="zh-CN" sz="2000" b="1">
                  <a:solidFill>
                    <a:schemeClr val="tx2">
                      <a:lumMod val="60000"/>
                      <a:lumOff val="40000"/>
                    </a:schemeClr>
                  </a:solidFill>
                  <a:uFillTx/>
                  <a:latin typeface="Microsoft YaHei Bold" panose="020B0503020204020204" charset="-122"/>
                  <a:ea typeface="Microsoft YaHei Bold" panose="020B0503020204020204" charset="-122"/>
                </a:endParaRPr>
              </a:p>
            </p:txBody>
          </p:sp>
          <p:cxnSp>
            <p:nvCxnSpPr>
              <p:cNvPr id="22" name="直接连接符 21"/>
              <p:cNvCxnSpPr/>
              <p:nvPr>
                <p:custDataLst>
                  <p:tags r:id="rId3"/>
                </p:custDataLst>
              </p:nvPr>
            </p:nvCxnSpPr>
            <p:spPr>
              <a:xfrm>
                <a:off x="3413" y="5610"/>
                <a:ext cx="4864" cy="0"/>
              </a:xfrm>
              <a:prstGeom prst="line">
                <a:avLst/>
              </a:prstGeom>
              <a:ln w="38100">
                <a:solidFill>
                  <a:srgbClr val="7578EC">
                    <a:alpha val="70000"/>
                  </a:srgbClr>
                </a:solidFill>
                <a:headEnd type="triangle"/>
                <a:tailEnd type="none"/>
              </a:ln>
            </p:spPr>
            <p:style>
              <a:lnRef idx="1">
                <a:srgbClr val="7578EC"/>
              </a:lnRef>
              <a:fillRef idx="0">
                <a:srgbClr val="7578EC"/>
              </a:fillRef>
              <a:effectRef idx="0">
                <a:srgbClr val="7578EC"/>
              </a:effectRef>
              <a:fontRef idx="minor">
                <a:srgbClr val="000000"/>
              </a:fontRef>
            </p:style>
          </p:cxnSp>
          <p:pic>
            <p:nvPicPr>
              <p:cNvPr id="43" name="图片 42" descr="343435383037343b343532333834333bb9a4d7f7"/>
              <p:cNvPicPr>
                <a:picLocks noChangeAspect="1"/>
              </p:cNvPicPr>
              <p:nvPr>
                <p:custDataLst>
                  <p:tags r:id="rId4"/>
                </p:custDataLst>
              </p:nvPr>
            </p:nvPicPr>
            <p:blipFill>
              <a:blip r:embed="rId5"/>
              <a:stretch>
                <a:fillRect/>
              </a:stretch>
            </p:blipFill>
            <p:spPr>
              <a:xfrm>
                <a:off x="3729" y="4952"/>
                <a:ext cx="587" cy="587"/>
              </a:xfrm>
              <a:prstGeom prst="rect">
                <a:avLst/>
              </a:prstGeom>
            </p:spPr>
          </p:pic>
        </p:grpSp>
      </p:grpSp>
      <p:grpSp>
        <p:nvGrpSpPr>
          <p:cNvPr id="11" name="组合 10"/>
          <p:cNvGrpSpPr/>
          <p:nvPr/>
        </p:nvGrpSpPr>
        <p:grpSpPr>
          <a:xfrm>
            <a:off x="1121410" y="1850390"/>
            <a:ext cx="10079990" cy="1294765"/>
            <a:chOff x="2841" y="1718"/>
            <a:chExt cx="15874" cy="2039"/>
          </a:xfrm>
        </p:grpSpPr>
        <p:sp>
          <p:nvSpPr>
            <p:cNvPr id="5" name="文本框 4"/>
            <p:cNvSpPr txBox="1"/>
            <p:nvPr>
              <p:custDataLst>
                <p:tags r:id="rId6"/>
              </p:custDataLst>
            </p:nvPr>
          </p:nvSpPr>
          <p:spPr>
            <a:xfrm flipH="1">
              <a:off x="3801" y="2449"/>
              <a:ext cx="14914" cy="1308"/>
            </a:xfrm>
            <a:prstGeom prst="rect">
              <a:avLst/>
            </a:prstGeom>
            <a:noFill/>
          </p:spPr>
          <p:txBody>
            <a:bodyPr wrap="square" rtlCol="0">
              <a:noAutofit/>
            </a:bodyPr>
            <a:p>
              <a:pPr algn="just" fontAlgn="auto">
                <a:lnSpc>
                  <a:spcPct val="130000"/>
                </a:lnSpc>
                <a:spcAft>
                  <a:spcPts val="1000"/>
                </a:spcAft>
              </a:pPr>
              <a:r>
                <a:rPr lang="zh-CN" altLang="en-US" spc="150">
                  <a:solidFill>
                    <a:schemeClr val="tx1"/>
                  </a:solidFill>
                  <a:latin typeface="Microsoft YaHei Regular" panose="020B0503020204020204" charset="-122"/>
                  <a:ea typeface="Microsoft YaHei Regular" panose="020B0503020204020204" charset="-122"/>
                </a:rPr>
                <a:t>患儿腹泻、呕吐次数逐渐减少至停止，大便性状恢复正常。</a:t>
              </a:r>
              <a:endParaRPr lang="zh-CN" altLang="en-US" spc="150">
                <a:solidFill>
                  <a:schemeClr val="tx1"/>
                </a:solidFill>
                <a:latin typeface="Microsoft YaHei Regular" panose="020B0503020204020204" charset="-122"/>
                <a:ea typeface="Microsoft YaHei Regular" panose="020B0503020204020204" charset="-122"/>
              </a:endParaRPr>
            </a:p>
          </p:txBody>
        </p:sp>
        <p:grpSp>
          <p:nvGrpSpPr>
            <p:cNvPr id="3" name="组合 2"/>
            <p:cNvGrpSpPr/>
            <p:nvPr/>
          </p:nvGrpSpPr>
          <p:grpSpPr>
            <a:xfrm>
              <a:off x="2841" y="1718"/>
              <a:ext cx="4864" cy="696"/>
              <a:chOff x="4441" y="1718"/>
              <a:chExt cx="4864" cy="696"/>
            </a:xfrm>
          </p:grpSpPr>
          <p:sp>
            <p:nvSpPr>
              <p:cNvPr id="6" name="文本框 5"/>
              <p:cNvSpPr txBox="1"/>
              <p:nvPr>
                <p:custDataLst>
                  <p:tags r:id="rId7"/>
                </p:custDataLst>
              </p:nvPr>
            </p:nvSpPr>
            <p:spPr>
              <a:xfrm>
                <a:off x="5392" y="1751"/>
                <a:ext cx="2683" cy="628"/>
              </a:xfrm>
              <a:prstGeom prst="rect">
                <a:avLst/>
              </a:prstGeom>
              <a:noFill/>
            </p:spPr>
            <p:txBody>
              <a:bodyPr wrap="square" bIns="0" rtlCol="0">
                <a:noAutofit/>
              </a:bodyPr>
              <a:p>
                <a:pPr algn="l"/>
                <a:r>
                  <a:rPr lang="en-US" altLang="zh-CN" sz="2000" b="1">
                    <a:solidFill>
                      <a:schemeClr val="tx2">
                        <a:lumMod val="60000"/>
                        <a:lumOff val="40000"/>
                      </a:schemeClr>
                    </a:solidFill>
                    <a:uFillTx/>
                    <a:latin typeface="Microsoft YaHei Bold" panose="020B0503020204020204" charset="-122"/>
                    <a:ea typeface="Microsoft YaHei Bold" panose="020B0503020204020204" charset="-122"/>
                  </a:rPr>
                  <a:t>（1）</a:t>
                </a:r>
                <a:endParaRPr lang="en-US" altLang="zh-CN" sz="2000" b="1">
                  <a:solidFill>
                    <a:schemeClr val="tx2">
                      <a:lumMod val="60000"/>
                      <a:lumOff val="40000"/>
                    </a:schemeClr>
                  </a:solidFill>
                  <a:uFillTx/>
                  <a:latin typeface="Microsoft YaHei Bold" panose="020B0503020204020204" charset="-122"/>
                  <a:ea typeface="Microsoft YaHei Bold" panose="020B0503020204020204" charset="-122"/>
                </a:endParaRPr>
              </a:p>
            </p:txBody>
          </p:sp>
          <p:cxnSp>
            <p:nvCxnSpPr>
              <p:cNvPr id="8" name="直接连接符 7"/>
              <p:cNvCxnSpPr/>
              <p:nvPr>
                <p:custDataLst>
                  <p:tags r:id="rId8"/>
                </p:custDataLst>
              </p:nvPr>
            </p:nvCxnSpPr>
            <p:spPr>
              <a:xfrm>
                <a:off x="4441" y="2414"/>
                <a:ext cx="4864" cy="0"/>
              </a:xfrm>
              <a:prstGeom prst="line">
                <a:avLst/>
              </a:prstGeom>
              <a:ln w="38100">
                <a:solidFill>
                  <a:srgbClr val="7578EC">
                    <a:alpha val="70000"/>
                  </a:srgbClr>
                </a:solidFill>
                <a:headEnd type="triangle"/>
                <a:tailEnd type="none"/>
              </a:ln>
            </p:spPr>
            <p:style>
              <a:lnRef idx="1">
                <a:srgbClr val="7578EC"/>
              </a:lnRef>
              <a:fillRef idx="0">
                <a:srgbClr val="7578EC"/>
              </a:fillRef>
              <a:effectRef idx="0">
                <a:srgbClr val="7578EC"/>
              </a:effectRef>
              <a:fontRef idx="minor">
                <a:srgbClr val="000000"/>
              </a:fontRef>
            </p:style>
          </p:cxnSp>
          <p:pic>
            <p:nvPicPr>
              <p:cNvPr id="44" name="图片 43" descr="343435383037343b343532333834343bb4f2bfd7bbfa"/>
              <p:cNvPicPr>
                <a:picLocks noChangeAspect="1"/>
              </p:cNvPicPr>
              <p:nvPr>
                <p:custDataLst>
                  <p:tags r:id="rId9"/>
                </p:custDataLst>
              </p:nvPr>
            </p:nvPicPr>
            <p:blipFill>
              <a:blip r:embed="rId10"/>
              <a:stretch>
                <a:fillRect/>
              </a:stretch>
            </p:blipFill>
            <p:spPr>
              <a:xfrm>
                <a:off x="4806" y="1718"/>
                <a:ext cx="587" cy="587"/>
              </a:xfrm>
              <a:prstGeom prst="rect">
                <a:avLst/>
              </a:prstGeom>
            </p:spPr>
          </p:pic>
        </p:grpSp>
      </p:grpSp>
      <p:grpSp>
        <p:nvGrpSpPr>
          <p:cNvPr id="14" name="组合 13"/>
          <p:cNvGrpSpPr/>
          <p:nvPr/>
        </p:nvGrpSpPr>
        <p:grpSpPr>
          <a:xfrm>
            <a:off x="1121410" y="5010150"/>
            <a:ext cx="10079990" cy="1299210"/>
            <a:chOff x="2781" y="8143"/>
            <a:chExt cx="15874" cy="2046"/>
          </a:xfrm>
        </p:grpSpPr>
        <p:sp>
          <p:nvSpPr>
            <p:cNvPr id="24" name="文本框 23"/>
            <p:cNvSpPr txBox="1"/>
            <p:nvPr>
              <p:custDataLst>
                <p:tags r:id="rId11"/>
              </p:custDataLst>
            </p:nvPr>
          </p:nvSpPr>
          <p:spPr>
            <a:xfrm flipH="1">
              <a:off x="3741" y="8881"/>
              <a:ext cx="14914" cy="1308"/>
            </a:xfrm>
            <a:prstGeom prst="rect">
              <a:avLst/>
            </a:prstGeom>
            <a:noFill/>
          </p:spPr>
          <p:txBody>
            <a:bodyPr wrap="square" rtlCol="0">
              <a:noAutofit/>
            </a:bodyPr>
            <a:p>
              <a:pPr algn="just" fontAlgn="auto">
                <a:lnSpc>
                  <a:spcPct val="130000"/>
                </a:lnSpc>
                <a:spcAft>
                  <a:spcPts val="1000"/>
                </a:spcAft>
              </a:pPr>
              <a:r>
                <a:rPr lang="zh-CN" altLang="en-US" spc="150">
                  <a:solidFill>
                    <a:schemeClr val="tx1"/>
                  </a:solidFill>
                  <a:latin typeface="Microsoft YaHei Regular" panose="020B0503020204020204" charset="-122"/>
                  <a:ea typeface="Microsoft YaHei Regular" panose="020B0503020204020204" charset="-122"/>
                </a:rPr>
                <a:t>患儿体温逐渐恢复正常，皮肤保持完整，无破损；家长能在医护人员指导下正确护理患儿。</a:t>
              </a:r>
              <a:endParaRPr lang="zh-CN" altLang="en-US" spc="150">
                <a:solidFill>
                  <a:schemeClr val="tx1"/>
                </a:solidFill>
                <a:latin typeface="Microsoft YaHei Regular" panose="020B0503020204020204" charset="-122"/>
                <a:ea typeface="Microsoft YaHei Regular" panose="020B0503020204020204" charset="-122"/>
              </a:endParaRPr>
            </a:p>
          </p:txBody>
        </p:sp>
        <p:grpSp>
          <p:nvGrpSpPr>
            <p:cNvPr id="10" name="组合 9"/>
            <p:cNvGrpSpPr/>
            <p:nvPr/>
          </p:nvGrpSpPr>
          <p:grpSpPr>
            <a:xfrm>
              <a:off x="2781" y="8143"/>
              <a:ext cx="4864" cy="699"/>
              <a:chOff x="4381" y="8143"/>
              <a:chExt cx="4864" cy="699"/>
            </a:xfrm>
          </p:grpSpPr>
          <p:sp>
            <p:nvSpPr>
              <p:cNvPr id="25" name="文本框 24"/>
              <p:cNvSpPr txBox="1"/>
              <p:nvPr>
                <p:custDataLst>
                  <p:tags r:id="rId12"/>
                </p:custDataLst>
              </p:nvPr>
            </p:nvSpPr>
            <p:spPr>
              <a:xfrm>
                <a:off x="5340" y="8143"/>
                <a:ext cx="2674" cy="628"/>
              </a:xfrm>
              <a:prstGeom prst="rect">
                <a:avLst/>
              </a:prstGeom>
              <a:noFill/>
            </p:spPr>
            <p:txBody>
              <a:bodyPr wrap="square" bIns="0" rtlCol="0">
                <a:noAutofit/>
              </a:bodyPr>
              <a:p>
                <a:pPr algn="l"/>
                <a:r>
                  <a:rPr lang="en-US" altLang="zh-CN" sz="2000" b="1">
                    <a:solidFill>
                      <a:schemeClr val="tx2">
                        <a:lumMod val="60000"/>
                        <a:lumOff val="40000"/>
                      </a:schemeClr>
                    </a:solidFill>
                    <a:uFillTx/>
                    <a:latin typeface="Microsoft YaHei Bold" panose="020B0503020204020204" charset="-122"/>
                    <a:ea typeface="Microsoft YaHei Bold" panose="020B0503020204020204" charset="-122"/>
                  </a:rPr>
                  <a:t>（3）</a:t>
                </a:r>
                <a:endParaRPr lang="en-US" altLang="zh-CN" sz="2000" b="1">
                  <a:solidFill>
                    <a:schemeClr val="tx2">
                      <a:lumMod val="60000"/>
                      <a:lumOff val="40000"/>
                    </a:schemeClr>
                  </a:solidFill>
                  <a:uFillTx/>
                  <a:latin typeface="Microsoft YaHei Bold" panose="020B0503020204020204" charset="-122"/>
                  <a:ea typeface="Microsoft YaHei Bold" panose="020B0503020204020204" charset="-122"/>
                </a:endParaRPr>
              </a:p>
            </p:txBody>
          </p:sp>
          <p:cxnSp>
            <p:nvCxnSpPr>
              <p:cNvPr id="26" name="直接连接符 25"/>
              <p:cNvCxnSpPr/>
              <p:nvPr>
                <p:custDataLst>
                  <p:tags r:id="rId13"/>
                </p:custDataLst>
              </p:nvPr>
            </p:nvCxnSpPr>
            <p:spPr>
              <a:xfrm>
                <a:off x="4381" y="8842"/>
                <a:ext cx="4864" cy="0"/>
              </a:xfrm>
              <a:prstGeom prst="line">
                <a:avLst/>
              </a:prstGeom>
              <a:ln w="38100">
                <a:solidFill>
                  <a:srgbClr val="7578EC">
                    <a:alpha val="70000"/>
                  </a:srgbClr>
                </a:solidFill>
                <a:headEnd type="triangle"/>
                <a:tailEnd type="none"/>
              </a:ln>
            </p:spPr>
            <p:style>
              <a:lnRef idx="1">
                <a:srgbClr val="7578EC"/>
              </a:lnRef>
              <a:fillRef idx="0">
                <a:srgbClr val="7578EC"/>
              </a:fillRef>
              <a:effectRef idx="0">
                <a:srgbClr val="7578EC"/>
              </a:effectRef>
              <a:fontRef idx="minor">
                <a:srgbClr val="000000"/>
              </a:fontRef>
            </p:style>
          </p:cxnSp>
          <p:pic>
            <p:nvPicPr>
              <p:cNvPr id="47" name="图片 46" descr="343435383037343b343532333835383bd7cac1cfb4fc"/>
              <p:cNvPicPr>
                <a:picLocks noChangeAspect="1"/>
              </p:cNvPicPr>
              <p:nvPr>
                <p:custDataLst>
                  <p:tags r:id="rId14"/>
                </p:custDataLst>
              </p:nvPr>
            </p:nvPicPr>
            <p:blipFill>
              <a:blip r:embed="rId15"/>
              <a:stretch>
                <a:fillRect/>
              </a:stretch>
            </p:blipFill>
            <p:spPr>
              <a:xfrm>
                <a:off x="4753" y="8143"/>
                <a:ext cx="587" cy="587"/>
              </a:xfrm>
              <a:prstGeom prst="rect">
                <a:avLst/>
              </a:prstGeom>
            </p:spPr>
          </p:pic>
        </p:grpSp>
      </p:grpSp>
      <p:sp>
        <p:nvSpPr>
          <p:cNvPr id="18" name="矩形 17"/>
          <p:cNvSpPr/>
          <p:nvPr/>
        </p:nvSpPr>
        <p:spPr>
          <a:xfrm>
            <a:off x="1415415" y="763905"/>
            <a:ext cx="706247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【护理目标】</a:t>
            </a:r>
            <a:endParaRPr lang="zh-CN" altLang="en-US" sz="2000" b="1">
              <a:solidFill>
                <a:srgbClr val="FF7F7F"/>
              </a:solidFill>
              <a:latin typeface="微软雅黑" panose="020B0503020204020204" charset="-122"/>
              <a:ea typeface="微软雅黑" panose="020B0503020204020204" charset="-122"/>
            </a:endParaRPr>
          </a:p>
        </p:txBody>
      </p:sp>
      <p:pic>
        <p:nvPicPr>
          <p:cNvPr id="16" name="图片 15" descr="3b32313534373033343be8af95e58982"/>
          <p:cNvPicPr>
            <a:picLocks noChangeAspect="1"/>
          </p:cNvPicPr>
          <p:nvPr/>
        </p:nvPicPr>
        <p:blipFill>
          <a:blip r:embed="rId16"/>
          <a:stretch>
            <a:fillRect/>
          </a:stretch>
        </p:blipFill>
        <p:spPr>
          <a:xfrm>
            <a:off x="875665" y="70104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50673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严格执行消毒隔离措施，做好床边隔离，护理患儿前后要认真洗手，防止交叉感染。</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1. 严格消毒隔离，防止感染传播</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
        <p:nvSpPr>
          <p:cNvPr id="3" name="矩形 2"/>
          <p:cNvSpPr/>
          <p:nvPr/>
        </p:nvSpPr>
        <p:spPr>
          <a:xfrm>
            <a:off x="875665" y="4684395"/>
            <a:ext cx="10440000" cy="1753235"/>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腹泻患儿存在着消化功能紊乱，根据患儿病情，合理安排饮食，达到减轻胃肠道负担，恢复消化功能目的。故腹泻患儿除严重呕吐需暂禁食 4 ～ 6 小时外，均应继续进食。母乳喂养者继续哺乳，暂停辅食；人工喂养者，可喂以等量米汤或稀释的牛奶，腹泻次数减少后，给予半流质食物，如粥、面条等，少量多餐，病情好转后逐步过渡到正常饮食。</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5" name="矩形 4"/>
          <p:cNvSpPr/>
          <p:nvPr/>
        </p:nvSpPr>
        <p:spPr>
          <a:xfrm>
            <a:off x="1415415" y="3885565"/>
            <a:ext cx="706247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2. 调整饮食</a:t>
            </a:r>
            <a:endParaRPr lang="zh-CN" altLang="en-US" sz="2000" b="1">
              <a:solidFill>
                <a:srgbClr val="FF7F7F"/>
              </a:solidFill>
              <a:latin typeface="微软雅黑" panose="020B0503020204020204" charset="-122"/>
              <a:ea typeface="微软雅黑" panose="020B0503020204020204" charset="-122"/>
            </a:endParaRPr>
          </a:p>
        </p:txBody>
      </p:sp>
      <p:pic>
        <p:nvPicPr>
          <p:cNvPr id="10" name="图片 9" descr="3b32313534373033343be8af95e58982"/>
          <p:cNvPicPr>
            <a:picLocks noChangeAspect="1"/>
          </p:cNvPicPr>
          <p:nvPr/>
        </p:nvPicPr>
        <p:blipFill>
          <a:blip r:embed="rId2"/>
          <a:stretch>
            <a:fillRect/>
          </a:stretch>
        </p:blipFill>
        <p:spPr>
          <a:xfrm>
            <a:off x="875665" y="382270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3" grpId="0"/>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424624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（1）口服补液盐，简称 ORS 液，由氯化钠 3.5 g、碳酸氢钠 2.5 g、氯化钾 1.5 g、葡萄糖 20 g 加水至 1 000 mL 配制而成。ORS 液用于腹泻时预防脱水及纠正轻、中度脱水。轻度脱水需 50 ～ 80 mL / kg，中度脱水需 80 ～ 100 mL / kg，于 8 ～ 12 小时内将累计损失量补足；脱水纠正后，可将 ORS 液用等量水稀释按病情需要随时口服。有明显腹胀、休克、心功能不全或其他严重并发症者及新生儿不宜口服补液。</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（2）静脉补液：①建立静脉通道，保证液体按计划输入，特别是重度脱水者，必须尽快补充血容量；②按照先盐后糖、先浓后淡、先快后慢、见尿补钾原则，补钾浓度应小于 0.3%，每日补钾总量静脉滴注时间不应短于 6 ～ 8 小时，严禁直接静脉推注；③每小时巡回记录输液量，必须根据病情调整输液速度，了解补液后第 1 次排尿时间，以估计疗效。</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（3）准确记录 24 小时出入量。</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3. 根据病情，补充液体</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424624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（1）观察生命体征：对体温过高的患儿应多喂水，擦干汗液，及时更衣，给予头部冰敷等物理降温措施，做好口腔护理及皮肤护理。</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（2）观察排便情况：观察记录大便次数、颜色、气味、性状、量，及时送检，采集标本时注意应采集黏液脓血部分，为输液方案和治疗提供可靠依据。</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（3）密切观察代谢性酸中毒、低钾血症等表现。</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（4）判断脱水程度：通过观察患儿的神志、精神、皮肤弹性、前囟、眼眶、机体温度及尿量等表现，估计患儿脱水的程度，同时要动态观察经过补充液体后脱水症状是否得到改善。</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（5）臀部护理：选用柔软布类尿布，勤更换，每次便后用温水清洗臀部并擦干，皮肤发红处涂以 5% 鞣酸软膏或 40% 氧化锌油并按摩片刻，促进局部血液循环。避免使用不透气塑料布或橡皮布，防止尿布皮炎发生。</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4. 严密观察病情</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299974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（1）指导合理喂养：宣传母乳喂养的优点，避免在夏季断奶。按时逐步添加辅食，切忌几种辅食同时添加，防止过食、偏食及饮食结构突然变动。</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（2）注意饮食卫生：培养良好的卫生习惯，注意食物清洁卫生、新鲜，食具要消毒。教育小儿饭前便后洗手，勤剪指甲。</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（3）增强体质：发现营养不良、佝偻病时及早治疗，适当户外活动。</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（4）注意气候变化：防止受凉或过热，冬天注意保暖，夏天多饮水。</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（5）避免长期滥用广谱抗生素，以免造成菌群失调。</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grpSp>
        <p:nvGrpSpPr>
          <p:cNvPr id="3" name="组合 2"/>
          <p:cNvGrpSpPr/>
          <p:nvPr/>
        </p:nvGrpSpPr>
        <p:grpSpPr>
          <a:xfrm>
            <a:off x="875665" y="1356360"/>
            <a:ext cx="7602220" cy="539750"/>
            <a:chOff x="1379" y="2136"/>
            <a:chExt cx="11972" cy="850"/>
          </a:xfrm>
        </p:grpSpPr>
        <p:sp>
          <p:nvSpPr>
            <p:cNvPr id="18" name="矩形 17"/>
            <p:cNvSpPr/>
            <p:nvPr/>
          </p:nvSpPr>
          <p:spPr>
            <a:xfrm>
              <a:off x="2229" y="2235"/>
              <a:ext cx="11122"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5. 健康教育</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2"/>
            <a:stretch>
              <a:fillRect/>
            </a:stretch>
          </p:blipFill>
          <p:spPr>
            <a:xfrm>
              <a:off x="1379" y="2136"/>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25820" y="174307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四</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91798" y="2814955"/>
            <a:ext cx="507238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急性坏死性肠炎</a:t>
            </a:r>
            <a:endParaRPr lang="zh-CN" altLang="en-US" sz="4000" b="1">
              <a:latin typeface="Microsoft YaHei Bold" panose="020B0503020204020204" charset="-122"/>
              <a:ea typeface="Microsoft YaHei Bold" panose="020B0503020204020204" charset="-122"/>
            </a:endParaRPr>
          </a:p>
        </p:txBody>
      </p:sp>
      <p:sp>
        <p:nvSpPr>
          <p:cNvPr id="4" name="文本框 3"/>
          <p:cNvSpPr txBox="1"/>
          <p:nvPr/>
        </p:nvSpPr>
        <p:spPr>
          <a:xfrm>
            <a:off x="5149850" y="3846830"/>
            <a:ext cx="5756910" cy="922020"/>
          </a:xfrm>
          <a:prstGeom prst="rect">
            <a:avLst/>
          </a:prstGeom>
          <a:noFill/>
        </p:spPr>
        <p:txBody>
          <a:bodyPr wrap="square" rtlCol="0" anchor="t">
            <a:spAutoFit/>
          </a:bodyPr>
          <a:p>
            <a:pPr algn="ctr"/>
            <a:r>
              <a:rPr lang="zh-CN" altLang="en-US">
                <a:solidFill>
                  <a:schemeClr val="bg1"/>
                </a:solidFill>
                <a:latin typeface="Microsoft YaHei Regular" panose="020B0503020204020204" charset="-122"/>
                <a:ea typeface="Microsoft YaHei Regular" panose="020B0503020204020204" charset="-122"/>
                <a:cs typeface="Microsoft YaHei Regular" panose="020B0503020204020204" charset="-122"/>
              </a:rPr>
              <a:t>急性坏死性肠炎发病急骤，主要病变为小肠急性出血性坏死性炎症。本病全年均可发生，以春夏季多见，各年龄小儿均可患病，以 3～9 岁小儿发病率最高。</a:t>
            </a:r>
            <a:endParaRPr lang="zh-CN" altLang="en-US">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p:spTree>
    <p:custDataLst>
      <p:tags r:id="rId2"/>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2399665"/>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病因尚未完全明确，与肠道非特异性感染及机体过敏反应有关。多数人认为与 C 型产气荚膜梭状芽孢及所产生的肠毒素有关，此毒素可引起组织坏死。</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新生儿坏死性小肠结肠炎的发病有增加的趋势，可能与低出生体重儿存活率提高有关。其致病因素主要为肠道内细菌的作用，其次与缺氧缺血、红细胞增多症、喂食高渗溶液等所致的肠黏膜损伤以及与肠道中含有碳水化合物等酶解物的发酵等因素有关。</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549400" y="1419225"/>
            <a:ext cx="6928485"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【病因和发病机制】</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229928" y="2135519"/>
            <a:ext cx="3071245" cy="3071245"/>
          </a:xfrm>
          <a:prstGeom prst="ellipse">
            <a:avLst/>
          </a:prstGeom>
          <a:noFill/>
          <a:ln w="28575">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
        <p:nvSpPr>
          <p:cNvPr id="5" name="椭圆 4"/>
          <p:cNvSpPr/>
          <p:nvPr/>
        </p:nvSpPr>
        <p:spPr>
          <a:xfrm>
            <a:off x="3658870" y="2319020"/>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1</a:t>
            </a:r>
            <a:endParaRPr lang="en-US" altLang="zh-CN" sz="2025">
              <a:solidFill>
                <a:schemeClr val="bg1"/>
              </a:solidFill>
              <a:latin typeface="微软雅黑" panose="020B0503020204020204" charset="-122"/>
              <a:ea typeface="微软雅黑" panose="020B0503020204020204" charset="-122"/>
            </a:endParaRPr>
          </a:p>
        </p:txBody>
      </p:sp>
      <p:sp>
        <p:nvSpPr>
          <p:cNvPr id="6" name="矩形 5"/>
          <p:cNvSpPr/>
          <p:nvPr/>
        </p:nvSpPr>
        <p:spPr>
          <a:xfrm>
            <a:off x="4274820" y="2410460"/>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知识目标</a:t>
            </a:r>
            <a:endParaRPr lang="zh-CN" altLang="en-US" sz="1755" b="1">
              <a:solidFill>
                <a:srgbClr val="FF7F7F"/>
              </a:solidFill>
              <a:latin typeface="微软雅黑" panose="020B0503020204020204" charset="-122"/>
              <a:ea typeface="微软雅黑" panose="020B0503020204020204" charset="-122"/>
            </a:endParaRPr>
          </a:p>
        </p:txBody>
      </p:sp>
      <p:sp>
        <p:nvSpPr>
          <p:cNvPr id="13" name="矩形 12"/>
          <p:cNvSpPr/>
          <p:nvPr/>
        </p:nvSpPr>
        <p:spPr>
          <a:xfrm>
            <a:off x="5351780" y="1205230"/>
            <a:ext cx="6068695" cy="1671320"/>
          </a:xfrm>
          <a:prstGeom prst="rect">
            <a:avLst/>
          </a:prstGeom>
        </p:spPr>
        <p:txBody>
          <a:bodyPr wrap="square" anchor="b" anchorCtr="0">
            <a:noAutofit/>
          </a:bodyPr>
          <a:lstStyle/>
          <a:p>
            <a:pPr marL="342900" indent="-342900" algn="just">
              <a:lnSpc>
                <a:spcPct val="110000"/>
              </a:lnSpc>
              <a:spcBef>
                <a:spcPts val="0"/>
              </a:spcBef>
              <a:spcAft>
                <a:spcPts val="0"/>
              </a:spcAft>
              <a:buAutoNum type="arabicPeriod"/>
            </a:pPr>
            <a:r>
              <a:rPr sz="1600" dirty="0">
                <a:solidFill>
                  <a:schemeClr val="tx1">
                    <a:lumMod val="50000"/>
                    <a:lumOff val="50000"/>
                  </a:schemeClr>
                </a:solidFill>
                <a:latin typeface="微软雅黑" panose="020B0503020204020204" charset="-122"/>
                <a:ea typeface="微软雅黑" panose="020B0503020204020204" charset="-122"/>
                <a:cs typeface="+mn-ea"/>
              </a:rPr>
              <a:t>掌握小儿腹泻的健康史，身体状况，护理诊断与护理措施；三种口炎的身体状况和护理措施；小儿腹泻的液体疗法及其护理。</a:t>
            </a:r>
            <a:endParaRPr sz="16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a:lnSpc>
                <a:spcPct val="110000"/>
              </a:lnSpc>
              <a:spcBef>
                <a:spcPts val="0"/>
              </a:spcBef>
              <a:spcAft>
                <a:spcPts val="0"/>
              </a:spcAft>
              <a:buAutoNum type="arabicPeriod"/>
            </a:pPr>
            <a:r>
              <a:rPr sz="1600" dirty="0">
                <a:solidFill>
                  <a:schemeClr val="tx1">
                    <a:lumMod val="50000"/>
                    <a:lumOff val="50000"/>
                  </a:schemeClr>
                </a:solidFill>
                <a:latin typeface="微软雅黑" panose="020B0503020204020204" charset="-122"/>
                <a:ea typeface="微软雅黑" panose="020B0503020204020204" charset="-122"/>
                <a:cs typeface="+mn-ea"/>
              </a:rPr>
              <a:t>熟悉儿童消化系统解剖生理特点，口炎和小儿腹泻的治疗原则。</a:t>
            </a:r>
            <a:endParaRPr sz="16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a:lnSpc>
                <a:spcPct val="110000"/>
              </a:lnSpc>
              <a:spcBef>
                <a:spcPts val="0"/>
              </a:spcBef>
              <a:spcAft>
                <a:spcPts val="0"/>
              </a:spcAft>
              <a:buAutoNum type="arabicPeriod"/>
            </a:pPr>
            <a:r>
              <a:rPr sz="1600" dirty="0">
                <a:solidFill>
                  <a:schemeClr val="tx1">
                    <a:lumMod val="50000"/>
                    <a:lumOff val="50000"/>
                  </a:schemeClr>
                </a:solidFill>
                <a:latin typeface="微软雅黑" panose="020B0503020204020204" charset="-122"/>
                <a:ea typeface="微软雅黑" panose="020B0503020204020204" charset="-122"/>
                <a:cs typeface="+mn-ea"/>
              </a:rPr>
              <a:t>了解儿童液体平衡特点，小儿腹泻的发病机制和辅助检查。</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8" name="椭圆 7"/>
          <p:cNvSpPr/>
          <p:nvPr/>
        </p:nvSpPr>
        <p:spPr>
          <a:xfrm>
            <a:off x="4015105" y="3435350"/>
            <a:ext cx="544830" cy="54483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2</a:t>
            </a:r>
            <a:endParaRPr lang="en-US" altLang="zh-CN" sz="2025">
              <a:solidFill>
                <a:schemeClr val="bg1"/>
              </a:solidFill>
              <a:latin typeface="微软雅黑" panose="020B0503020204020204" charset="-122"/>
              <a:ea typeface="微软雅黑" panose="020B0503020204020204" charset="-122"/>
            </a:endParaRPr>
          </a:p>
        </p:txBody>
      </p:sp>
      <p:sp>
        <p:nvSpPr>
          <p:cNvPr id="3" name="矩形 2"/>
          <p:cNvSpPr/>
          <p:nvPr/>
        </p:nvSpPr>
        <p:spPr>
          <a:xfrm>
            <a:off x="4631055" y="3526790"/>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能力目标</a:t>
            </a:r>
            <a:endParaRPr lang="zh-CN" altLang="en-US" sz="1755" b="1">
              <a:solidFill>
                <a:srgbClr val="FF7F7F"/>
              </a:solidFill>
              <a:latin typeface="微软雅黑" panose="020B0503020204020204" charset="-122"/>
              <a:ea typeface="微软雅黑" panose="020B0503020204020204" charset="-122"/>
            </a:endParaRPr>
          </a:p>
        </p:txBody>
      </p:sp>
      <p:sp>
        <p:nvSpPr>
          <p:cNvPr id="14" name="矩形 13"/>
          <p:cNvSpPr/>
          <p:nvPr/>
        </p:nvSpPr>
        <p:spPr>
          <a:xfrm>
            <a:off x="5779135" y="3244850"/>
            <a:ext cx="5679440" cy="925830"/>
          </a:xfrm>
          <a:prstGeom prst="rect">
            <a:avLst/>
          </a:prstGeom>
        </p:spPr>
        <p:txBody>
          <a:bodyPr wrap="square" anchor="ctr" anchorCtr="0">
            <a:noAutofit/>
          </a:bodyPr>
          <a:lstStyle/>
          <a:p>
            <a:pPr marL="342900" indent="-342900" algn="just">
              <a:lnSpc>
                <a:spcPct val="110000"/>
              </a:lnSpc>
              <a:spcBef>
                <a:spcPct val="0"/>
              </a:spcBef>
              <a:spcAft>
                <a:spcPct val="0"/>
              </a:spcAft>
              <a:buAutoNum type="arabicPeriod"/>
            </a:pPr>
            <a:r>
              <a:rPr sz="1600" dirty="0">
                <a:solidFill>
                  <a:schemeClr val="tx1">
                    <a:lumMod val="50000"/>
                    <a:lumOff val="50000"/>
                  </a:schemeClr>
                </a:solidFill>
                <a:latin typeface="微软雅黑" panose="020B0503020204020204" charset="-122"/>
                <a:ea typeface="微软雅黑" panose="020B0503020204020204" charset="-122"/>
                <a:cs typeface="+mn-ea"/>
              </a:rPr>
              <a:t>能正确评估小儿腹泻和急性坏死性肠炎的病因并制订护理计划。</a:t>
            </a:r>
            <a:endParaRPr sz="16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a:lnSpc>
                <a:spcPct val="110000"/>
              </a:lnSpc>
              <a:spcBef>
                <a:spcPct val="0"/>
              </a:spcBef>
              <a:spcAft>
                <a:spcPct val="0"/>
              </a:spcAft>
              <a:buAutoNum type="arabicPeriod"/>
            </a:pPr>
            <a:r>
              <a:rPr sz="1600" dirty="0">
                <a:solidFill>
                  <a:schemeClr val="tx1">
                    <a:lumMod val="50000"/>
                    <a:lumOff val="50000"/>
                  </a:schemeClr>
                </a:solidFill>
                <a:latin typeface="微软雅黑" panose="020B0503020204020204" charset="-122"/>
                <a:ea typeface="微软雅黑" panose="020B0503020204020204" charset="-122"/>
                <a:cs typeface="+mn-ea"/>
              </a:rPr>
              <a:t>会运用护理程序的方法对重型腹泻的患儿实施整体护理。</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4" name="椭圆 3"/>
          <p:cNvSpPr/>
          <p:nvPr/>
        </p:nvSpPr>
        <p:spPr>
          <a:xfrm>
            <a:off x="3658870" y="4465638"/>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3</a:t>
            </a:r>
            <a:endParaRPr lang="en-US" altLang="zh-CN" sz="2025">
              <a:solidFill>
                <a:schemeClr val="bg1"/>
              </a:solidFill>
              <a:latin typeface="微软雅黑" panose="020B0503020204020204" charset="-122"/>
              <a:ea typeface="微软雅黑" panose="020B0503020204020204" charset="-122"/>
            </a:endParaRPr>
          </a:p>
        </p:txBody>
      </p:sp>
      <p:sp>
        <p:nvSpPr>
          <p:cNvPr id="7" name="矩形 6"/>
          <p:cNvSpPr/>
          <p:nvPr/>
        </p:nvSpPr>
        <p:spPr>
          <a:xfrm>
            <a:off x="4274820" y="4557078"/>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素质目标</a:t>
            </a:r>
            <a:endParaRPr lang="zh-CN" altLang="en-US" sz="1755" b="1">
              <a:solidFill>
                <a:srgbClr val="FF7F7F"/>
              </a:solidFill>
              <a:latin typeface="微软雅黑" panose="020B0503020204020204" charset="-122"/>
              <a:ea typeface="微软雅黑" panose="020B0503020204020204" charset="-122"/>
            </a:endParaRPr>
          </a:p>
        </p:txBody>
      </p:sp>
      <p:sp>
        <p:nvSpPr>
          <p:cNvPr id="15" name="矩形 14"/>
          <p:cNvSpPr/>
          <p:nvPr/>
        </p:nvSpPr>
        <p:spPr>
          <a:xfrm>
            <a:off x="5438140" y="4575810"/>
            <a:ext cx="5348605" cy="590550"/>
          </a:xfrm>
          <a:prstGeom prst="rect">
            <a:avLst/>
          </a:prstGeom>
        </p:spPr>
        <p:txBody>
          <a:bodyPr wrap="square" anchor="t" anchorCtr="0">
            <a:noAutofit/>
          </a:bodyPr>
          <a:lstStyle/>
          <a:p>
            <a:r>
              <a:rPr sz="1600" dirty="0">
                <a:solidFill>
                  <a:schemeClr val="tx1">
                    <a:lumMod val="50000"/>
                    <a:lumOff val="50000"/>
                  </a:schemeClr>
                </a:solidFill>
                <a:latin typeface="微软雅黑" panose="020B0503020204020204" charset="-122"/>
                <a:ea typeface="微软雅黑" panose="020B0503020204020204" charset="-122"/>
                <a:cs typeface="+mn-ea"/>
              </a:rPr>
              <a:t>具有良好的沟通和交往能力及语言表达能力。</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grpSp>
        <p:nvGrpSpPr>
          <p:cNvPr id="17" name="组合 16"/>
          <p:cNvGrpSpPr/>
          <p:nvPr/>
        </p:nvGrpSpPr>
        <p:grpSpPr>
          <a:xfrm>
            <a:off x="1263603" y="2672023"/>
            <a:ext cx="1998236" cy="1998236"/>
            <a:chOff x="959845" y="2687828"/>
            <a:chExt cx="2960503" cy="2960503"/>
          </a:xfrm>
        </p:grpSpPr>
        <p:sp>
          <p:nvSpPr>
            <p:cNvPr id="16" name="椭圆 15"/>
            <p:cNvSpPr/>
            <p:nvPr/>
          </p:nvSpPr>
          <p:spPr>
            <a:xfrm>
              <a:off x="959845" y="2687828"/>
              <a:ext cx="2960503" cy="2960503"/>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en-US" altLang="zh-CN" sz="3375">
                <a:gradFill>
                  <a:gsLst>
                    <a:gs pos="100000">
                      <a:schemeClr val="bg1"/>
                    </a:gs>
                    <a:gs pos="28000">
                      <a:schemeClr val="accent1">
                        <a:lumMod val="5000"/>
                        <a:lumOff val="95000"/>
                      </a:schemeClr>
                    </a:gs>
                    <a:gs pos="70000">
                      <a:srgbClr val="FFC000"/>
                    </a:gs>
                  </a:gsLst>
                  <a:lin ang="5400000" scaled="1"/>
                </a:gradFill>
                <a:latin typeface="微软雅黑" panose="020B0503020204020204" charset="-122"/>
                <a:ea typeface="微软雅黑" panose="020B0503020204020204" charset="-122"/>
              </a:endParaRPr>
            </a:p>
          </p:txBody>
        </p:sp>
        <p:pic>
          <p:nvPicPr>
            <p:cNvPr id="21" name="图片 20"/>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1448254" y="3505200"/>
              <a:ext cx="2073747" cy="1403042"/>
            </a:xfrm>
            <a:prstGeom prst="rect">
              <a:avLst/>
            </a:prstGeom>
          </p:spPr>
        </p:pic>
      </p:grpSp>
      <p:grpSp>
        <p:nvGrpSpPr>
          <p:cNvPr id="18" name="组合 17"/>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b="0">
                  <a:solidFill>
                    <a:srgbClr val="FF7F7F"/>
                  </a:solidFill>
                  <a:latin typeface="微软雅黑" panose="020B0503020204020204" charset="-122"/>
                  <a:ea typeface="微软雅黑" panose="020B0503020204020204" charset="-122"/>
                </a:rPr>
                <a:t>学习目标</a:t>
              </a:r>
              <a:endParaRPr lang="zh-CN" altLang="en-US" sz="2400" b="0">
                <a:solidFill>
                  <a:srgbClr val="FF7F7F"/>
                </a:solidFill>
                <a:latin typeface="微软雅黑" panose="020B0503020204020204" charset="-122"/>
                <a:ea typeface="微软雅黑" panose="020B0503020204020204" charset="-122"/>
              </a:endParaRPr>
            </a:p>
          </p:txBody>
        </p:sp>
        <p:grpSp>
          <p:nvGrpSpPr>
            <p:cNvPr id="12" name="组合 11"/>
            <p:cNvGrpSpPr/>
            <p:nvPr/>
          </p:nvGrpSpPr>
          <p:grpSpPr>
            <a:xfrm>
              <a:off x="467" y="494"/>
              <a:ext cx="1416" cy="680"/>
              <a:chOff x="467" y="579"/>
              <a:chExt cx="1416" cy="680"/>
            </a:xfrm>
          </p:grpSpPr>
          <p:sp>
            <p:nvSpPr>
              <p:cNvPr id="25" name="对角圆角矩形 24"/>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6" name="图片 25"/>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902">
        <p:comb/>
      </p:transition>
    </mc:Choice>
    <mc:Fallback>
      <p:transition advTm="29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36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4246245"/>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一般无前驱症状，起病急骤。常以腹痛为首发，腹痛突然发作为持续性钝痛伴阵发性加剧，呕吐发生在腹痛同时或稍后。以后出现腹泻和便血，起初为黄色稀便，后为暗红色糊状便，重者呈赤豆汤样血水便，具特殊腐败腥臭，但不伴里急后重感。可有发热，病情严重者体温高达 40℃，出现腹胀、肠鸣音消失等腹部体征。重症病例可出现水、电解质紊乱和中毒性休克。新生儿坏死性小肠结肠炎则以腹胀、呕吐、血便为主要表现，其中最常见的是腹胀。病情大多发展迅速，感染中毒症状严重。</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实验室检查常可发现周围血中白细胞总数和粒细胞增多，重者血小板明显减少，大便隐血阳性。X 线腹部平片检查早期可发现小肠充气，肠管扩张，肠蠕动减弱。其后肠管僵直，肠壁增厚，肠间隙增宽，可见液平面。</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549400" y="1419225"/>
            <a:ext cx="6928485"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1476375"/>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应根据病情轻重及发展情况具体处理，以抢救休克，改善中毒症状，控制感染，支持疗法，纠正水、电解质紊乱，减轻消化道负担并促进其恢复正常功能为原则。如出现完全性肠梗阻、肠穿孔、大量肠出血等，应考虑手术治疗。</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549400" y="1419225"/>
            <a:ext cx="6928485"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【治疗原则】</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38"/>
          <p:cNvGrpSpPr/>
          <p:nvPr/>
        </p:nvGrpSpPr>
        <p:grpSpPr bwMode="auto">
          <a:xfrm>
            <a:off x="6946061" y="2684190"/>
            <a:ext cx="753441" cy="225030"/>
            <a:chOff x="7244862" y="2564012"/>
            <a:chExt cx="1005315" cy="299674"/>
          </a:xfrm>
        </p:grpSpPr>
        <p:cxnSp>
          <p:nvCxnSpPr>
            <p:cNvPr id="83" name="Straight Connector 39"/>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nvGrpSpPr>
        <p:grpSpPr bwMode="auto">
          <a:xfrm flipH="1">
            <a:off x="4475066" y="2684190"/>
            <a:ext cx="753441" cy="225030"/>
            <a:chOff x="7244862" y="2564012"/>
            <a:chExt cx="1005315" cy="299674"/>
          </a:xfrm>
        </p:grpSpPr>
        <p:cxnSp>
          <p:nvCxnSpPr>
            <p:cNvPr id="86" name="Straight Connector 42"/>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nvGrpSpPr>
        <p:grpSpPr bwMode="auto">
          <a:xfrm rot="1354404" flipV="1">
            <a:off x="6362832" y="4135576"/>
            <a:ext cx="753441" cy="225031"/>
            <a:chOff x="7244862" y="2564012"/>
            <a:chExt cx="1005315" cy="299674"/>
          </a:xfrm>
        </p:grpSpPr>
        <p:cxnSp>
          <p:nvCxnSpPr>
            <p:cNvPr id="89" name="Straight Connector 45"/>
            <p:cNvCxnSpPr/>
            <p:nvPr/>
          </p:nvCxnSpPr>
          <p:spPr>
            <a:xfrm flipV="1">
              <a:off x="7243091" y="2565176"/>
              <a:ext cx="393867" cy="299673"/>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nvCxnSpPr>
          <p:spPr>
            <a:xfrm>
              <a:off x="7642763" y="2565315"/>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91" name="Group 47"/>
          <p:cNvGrpSpPr/>
          <p:nvPr/>
        </p:nvGrpSpPr>
        <p:grpSpPr bwMode="auto">
          <a:xfrm rot="-1354404" flipH="1" flipV="1">
            <a:off x="5084484" y="4135576"/>
            <a:ext cx="753441" cy="225031"/>
            <a:chOff x="7244862" y="2564012"/>
            <a:chExt cx="1005315" cy="299674"/>
          </a:xfrm>
        </p:grpSpPr>
        <p:cxnSp>
          <p:nvCxnSpPr>
            <p:cNvPr id="92" name="Straight Connector 48"/>
            <p:cNvCxnSpPr/>
            <p:nvPr/>
          </p:nvCxnSpPr>
          <p:spPr>
            <a:xfrm flipV="1">
              <a:off x="7245168" y="2564320"/>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49"/>
            <p:cNvCxnSpPr/>
            <p:nvPr/>
          </p:nvCxnSpPr>
          <p:spPr>
            <a:xfrm>
              <a:off x="7644838" y="2564460"/>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5" name="Text Placeholder 2"/>
          <p:cNvSpPr txBox="1"/>
          <p:nvPr/>
        </p:nvSpPr>
        <p:spPr>
          <a:xfrm>
            <a:off x="7870190" y="1691005"/>
            <a:ext cx="323469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4. 辅助检查</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6" name="TextBox 52"/>
          <p:cNvSpPr txBox="1"/>
          <p:nvPr/>
        </p:nvSpPr>
        <p:spPr>
          <a:xfrm>
            <a:off x="7871460" y="2111375"/>
            <a:ext cx="3242945" cy="953770"/>
          </a:xfrm>
          <a:prstGeom prst="rect">
            <a:avLst/>
          </a:prstGeom>
          <a:noFill/>
        </p:spPr>
        <p:txBody>
          <a:bodyPr wrap="square" lIns="0" tIns="0" rIns="0" bIns="0">
            <a:sp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了解血常规、血小板、大便常规、大便隐血化验、X 线腹部平片等结果。</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98" name="Text Placeholder 2"/>
          <p:cNvSpPr txBox="1"/>
          <p:nvPr/>
        </p:nvSpPr>
        <p:spPr>
          <a:xfrm>
            <a:off x="7103745" y="4324350"/>
            <a:ext cx="349885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3. 心理—社会状况</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9" name="TextBox 55"/>
          <p:cNvSpPr txBox="1"/>
          <p:nvPr/>
        </p:nvSpPr>
        <p:spPr>
          <a:xfrm>
            <a:off x="7103110" y="4782820"/>
            <a:ext cx="3117850" cy="953770"/>
          </a:xfrm>
          <a:prstGeom prst="rect">
            <a:avLst/>
          </a:prstGeom>
          <a:noFill/>
        </p:spPr>
        <p:txBody>
          <a:bodyPr wrap="square" lIns="0" tIns="0" rIns="0" bIns="0">
            <a:sp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评估家长对疾病的认识程度，有无缺乏小儿喂养、饮食卫生和疾病护理等方面知识。</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1" name="Text Placeholder 2"/>
          <p:cNvSpPr txBox="1"/>
          <p:nvPr/>
        </p:nvSpPr>
        <p:spPr>
          <a:xfrm>
            <a:off x="1605915" y="1929130"/>
            <a:ext cx="2764790" cy="361315"/>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1. 健康史</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2" name="TextBox 58"/>
          <p:cNvSpPr txBox="1"/>
          <p:nvPr/>
        </p:nvSpPr>
        <p:spPr>
          <a:xfrm>
            <a:off x="1252220" y="2348865"/>
            <a:ext cx="3118485" cy="1271905"/>
          </a:xfrm>
          <a:prstGeom prst="rect">
            <a:avLst/>
          </a:prstGeom>
          <a:noFill/>
        </p:spPr>
        <p:txBody>
          <a:bodyPr wrap="square" lIns="0" tIns="0" rIns="0" bIns="0">
            <a:spAutoFit/>
          </a:bodyPr>
          <a:lstStyle/>
          <a:p>
            <a:pPr algn="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评估患儿腹痛、腹胀、呕吐、血便情况。询问腹泻开始时间，大便次数、性状、颜色、量，呕吐次数，腹胀等不适。</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4" name="Text Placeholder 2"/>
          <p:cNvSpPr txBox="1"/>
          <p:nvPr/>
        </p:nvSpPr>
        <p:spPr>
          <a:xfrm>
            <a:off x="2303145" y="4320540"/>
            <a:ext cx="2764790" cy="34798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2. 身体状况</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5" name="TextBox 61"/>
          <p:cNvSpPr txBox="1"/>
          <p:nvPr/>
        </p:nvSpPr>
        <p:spPr>
          <a:xfrm>
            <a:off x="2303145" y="4765040"/>
            <a:ext cx="2764790" cy="1028065"/>
          </a:xfrm>
          <a:prstGeom prst="rect">
            <a:avLst/>
          </a:prstGeom>
          <a:noFill/>
        </p:spPr>
        <p:txBody>
          <a:bodyPr wrap="square" lIns="0" tIns="0" rIns="0" bIns="0">
            <a:noAutofit/>
          </a:bodyPr>
          <a:lstStyle/>
          <a:p>
            <a:pPr algn="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评估患儿生命体征，如神志、体温、脉搏、呼吸、腹胀、呕吐、血便等情况。</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nvGrpSpPr>
          <p:cNvPr id="106" name="Group 1"/>
          <p:cNvGrpSpPr/>
          <p:nvPr/>
        </p:nvGrpSpPr>
        <p:grpSpPr bwMode="auto">
          <a:xfrm>
            <a:off x="4615517" y="2454397"/>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08"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09"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10"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11"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sp>
            <p:nvSpPr>
              <p:cNvPr id="112"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grpSp>
        <p:sp>
          <p:nvSpPr>
            <p:cNvPr id="35857" name="Shape 1094"/>
            <p:cNvSpPr/>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58" name="Freeform 62"/>
            <p:cNvSpPr>
              <a:spLocks noEditPoints="1"/>
            </p:cNvSpPr>
            <p:nvPr/>
          </p:nvSpPr>
          <p:spPr bwMode="auto">
            <a:xfrm>
              <a:off x="5477986" y="3065772"/>
              <a:ext cx="320256" cy="360553"/>
            </a:xfrm>
            <a:custGeom>
              <a:avLst/>
              <a:gdLst>
                <a:gd name="T0" fmla="*/ 300240 w 320"/>
                <a:gd name="T1" fmla="*/ 0 h 360"/>
                <a:gd name="T2" fmla="*/ 256205 w 320"/>
                <a:gd name="T3" fmla="*/ 0 h 360"/>
                <a:gd name="T4" fmla="*/ 240192 w 320"/>
                <a:gd name="T5" fmla="*/ 20031 h 360"/>
                <a:gd name="T6" fmla="*/ 240192 w 320"/>
                <a:gd name="T7" fmla="*/ 360553 h 360"/>
                <a:gd name="T8" fmla="*/ 320256 w 320"/>
                <a:gd name="T9" fmla="*/ 360553 h 360"/>
                <a:gd name="T10" fmla="*/ 320256 w 320"/>
                <a:gd name="T11" fmla="*/ 20031 h 360"/>
                <a:gd name="T12" fmla="*/ 300240 w 320"/>
                <a:gd name="T13" fmla="*/ 0 h 360"/>
                <a:gd name="T14" fmla="*/ 180144 w 320"/>
                <a:gd name="T15" fmla="*/ 120184 h 360"/>
                <a:gd name="T16" fmla="*/ 136109 w 320"/>
                <a:gd name="T17" fmla="*/ 120184 h 360"/>
                <a:gd name="T18" fmla="*/ 120096 w 320"/>
                <a:gd name="T19" fmla="*/ 140215 h 360"/>
                <a:gd name="T20" fmla="*/ 120096 w 320"/>
                <a:gd name="T21" fmla="*/ 360553 h 360"/>
                <a:gd name="T22" fmla="*/ 200160 w 320"/>
                <a:gd name="T23" fmla="*/ 360553 h 360"/>
                <a:gd name="T24" fmla="*/ 200160 w 320"/>
                <a:gd name="T25" fmla="*/ 140215 h 360"/>
                <a:gd name="T26" fmla="*/ 180144 w 320"/>
                <a:gd name="T27" fmla="*/ 120184 h 360"/>
                <a:gd name="T28" fmla="*/ 60048 w 320"/>
                <a:gd name="T29" fmla="*/ 240369 h 360"/>
                <a:gd name="T30" fmla="*/ 16013 w 320"/>
                <a:gd name="T31" fmla="*/ 240369 h 360"/>
                <a:gd name="T32" fmla="*/ 0 w 320"/>
                <a:gd name="T33" fmla="*/ 260399 h 360"/>
                <a:gd name="T34" fmla="*/ 0 w 320"/>
                <a:gd name="T35" fmla="*/ 360553 h 360"/>
                <a:gd name="T36" fmla="*/ 80064 w 320"/>
                <a:gd name="T37" fmla="*/ 360553 h 360"/>
                <a:gd name="T38" fmla="*/ 80064 w 320"/>
                <a:gd name="T39" fmla="*/ 260399 h 360"/>
                <a:gd name="T40" fmla="*/ 60048 w 320"/>
                <a:gd name="T41" fmla="*/ 240369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5859" name="Shape 1090"/>
            <p:cNvSpPr/>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60" name="Shape 1687"/>
            <p:cNvSpPr/>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grpSp>
      <p:grpSp>
        <p:nvGrpSpPr>
          <p:cNvPr id="3" name="组合 2"/>
          <p:cNvGrpSpPr/>
          <p:nvPr/>
        </p:nvGrpSpPr>
        <p:grpSpPr>
          <a:xfrm>
            <a:off x="875665" y="655320"/>
            <a:ext cx="7602220" cy="539750"/>
            <a:chOff x="1379" y="2136"/>
            <a:chExt cx="11972" cy="850"/>
          </a:xfrm>
        </p:grpSpPr>
        <p:sp>
          <p:nvSpPr>
            <p:cNvPr id="18" name="矩形 17"/>
            <p:cNvSpPr/>
            <p:nvPr/>
          </p:nvSpPr>
          <p:spPr>
            <a:xfrm>
              <a:off x="2529" y="2235"/>
              <a:ext cx="10822"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【护理评估】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9" y="2136"/>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anim calcmode="lin" valueType="num">
                                      <p:cBhvr>
                                        <p:cTn id="8" dur="500" fill="hold"/>
                                        <p:tgtEl>
                                          <p:spTgt spid="106"/>
                                        </p:tgtEl>
                                        <p:attrNameLst>
                                          <p:attrName>ppt_x</p:attrName>
                                        </p:attrNameLst>
                                      </p:cBhvr>
                                      <p:tavLst>
                                        <p:tav tm="0">
                                          <p:val>
                                            <p:strVal val="#ppt_x"/>
                                          </p:val>
                                        </p:tav>
                                        <p:tav tm="100000">
                                          <p:val>
                                            <p:strVal val="#ppt_x"/>
                                          </p:val>
                                        </p:tav>
                                      </p:tavLst>
                                    </p:anim>
                                    <p:anim calcmode="lin" valueType="num">
                                      <p:cBhvr>
                                        <p:cTn id="9" dur="450" decel="100000" fill="hold"/>
                                        <p:tgtEl>
                                          <p:spTgt spid="106"/>
                                        </p:tgtEl>
                                        <p:attrNameLst>
                                          <p:attrName>ppt_y</p:attrName>
                                        </p:attrNameLst>
                                      </p:cBhvr>
                                      <p:tavLst>
                                        <p:tav tm="0">
                                          <p:val>
                                            <p:strVal val="#ppt_y+1"/>
                                          </p:val>
                                        </p:tav>
                                        <p:tav tm="100000">
                                          <p:val>
                                            <p:strVal val="#ppt_y-.03"/>
                                          </p:val>
                                        </p:tav>
                                      </p:tavLst>
                                    </p:anim>
                                    <p:anim calcmode="lin" valueType="num">
                                      <p:cBhvr>
                                        <p:cTn id="10"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85"/>
                                        </p:tgtEl>
                                        <p:attrNameLst>
                                          <p:attrName>style.visibility</p:attrName>
                                        </p:attrNameLst>
                                      </p:cBhvr>
                                      <p:to>
                                        <p:strVal val="visible"/>
                                      </p:to>
                                    </p:set>
                                    <p:animEffect transition="in" filter="wipe(right)">
                                      <p:cBhvr>
                                        <p:cTn id="14" dur="500"/>
                                        <p:tgtEl>
                                          <p:spTgt spid="8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left)">
                                      <p:cBhvr>
                                        <p:cTn id="18" dur="500"/>
                                        <p:tgtEl>
                                          <p:spTgt spid="8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91"/>
                                        </p:tgtEl>
                                        <p:attrNameLst>
                                          <p:attrName>style.visibility</p:attrName>
                                        </p:attrNameLst>
                                      </p:cBhvr>
                                      <p:to>
                                        <p:strVal val="visible"/>
                                      </p:to>
                                    </p:set>
                                    <p:animEffect transition="in" filter="wipe(up)">
                                      <p:cBhvr>
                                        <p:cTn id="22" dur="500"/>
                                        <p:tgtEl>
                                          <p:spTgt spid="91"/>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88"/>
                                        </p:tgtEl>
                                        <p:attrNameLst>
                                          <p:attrName>style.visibility</p:attrName>
                                        </p:attrNameLst>
                                      </p:cBhvr>
                                      <p:to>
                                        <p:strVal val="visible"/>
                                      </p:to>
                                    </p:set>
                                    <p:animEffect transition="in" filter="wipe(up)">
                                      <p:cBhvr>
                                        <p:cTn id="26"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文本框 57"/>
          <p:cNvSpPr txBox="1"/>
          <p:nvPr>
            <p:custDataLst>
              <p:tags r:id="rId1"/>
            </p:custDataLst>
          </p:nvPr>
        </p:nvSpPr>
        <p:spPr>
          <a:xfrm>
            <a:off x="2689860" y="1651000"/>
            <a:ext cx="1670050" cy="421640"/>
          </a:xfrm>
          <a:prstGeom prst="rect">
            <a:avLst/>
          </a:prstGeom>
          <a:noFill/>
        </p:spPr>
        <p:txBody>
          <a:bodyPr wrap="square" bIns="0" rtlCol="0">
            <a:noAutofit/>
          </a:bodyPr>
          <a:p>
            <a:pPr algn="ctr"/>
            <a:r>
              <a:rPr lang="zh-CN" altLang="en-US" sz="2000" b="1">
                <a:solidFill>
                  <a:srgbClr val="FD868E"/>
                </a:solidFill>
                <a:uFillTx/>
                <a:latin typeface="Microsoft YaHei Bold" panose="020B0503020204020204" charset="-122"/>
                <a:ea typeface="Microsoft YaHei Bold" panose="020B0503020204020204" charset="-122"/>
              </a:rPr>
              <a:t>1. 体温过高</a:t>
            </a:r>
            <a:endParaRPr lang="zh-CN" altLang="en-US" sz="2000" b="1">
              <a:solidFill>
                <a:srgbClr val="FD868E"/>
              </a:solidFill>
              <a:uFillTx/>
              <a:latin typeface="Microsoft YaHei Bold" panose="020B0503020204020204" charset="-122"/>
              <a:ea typeface="Microsoft YaHei Bold" panose="020B0503020204020204" charset="-122"/>
            </a:endParaRPr>
          </a:p>
        </p:txBody>
      </p:sp>
      <p:sp>
        <p:nvSpPr>
          <p:cNvPr id="66" name="文本框 65"/>
          <p:cNvSpPr txBox="1"/>
          <p:nvPr>
            <p:custDataLst>
              <p:tags r:id="rId2"/>
            </p:custDataLst>
          </p:nvPr>
        </p:nvSpPr>
        <p:spPr>
          <a:xfrm>
            <a:off x="1160780" y="2096135"/>
            <a:ext cx="3199130" cy="572135"/>
          </a:xfrm>
          <a:prstGeom prst="rect">
            <a:avLst/>
          </a:prstGeom>
          <a:noFill/>
        </p:spPr>
        <p:txBody>
          <a:bodyPr wrap="square" bIns="46990" rtlCol="0">
            <a:noAutofit/>
          </a:bodyPr>
          <a:p>
            <a:pPr indent="-457200" algn="r" fontAlgn="auto">
              <a:lnSpc>
                <a:spcPct val="130000"/>
              </a:lnSpc>
              <a:spcAft>
                <a:spcPts val="1000"/>
              </a:spcAft>
            </a:pPr>
            <a:r>
              <a:rPr lang="zh-CN" altLang="en-US">
                <a:solidFill>
                  <a:schemeClr val="tx1">
                    <a:lumMod val="85000"/>
                    <a:lumOff val="15000"/>
                  </a:schemeClr>
                </a:solidFill>
                <a:uFillTx/>
                <a:latin typeface="Microsoft YaHei Regular" panose="020B0503020204020204" charset="-122"/>
                <a:ea typeface="Microsoft YaHei Regular" panose="020B0503020204020204" charset="-122"/>
              </a:rPr>
              <a:t>与毒素侵入有关。</a:t>
            </a:r>
            <a:endParaRPr lang="zh-CN" altLang="en-US">
              <a:solidFill>
                <a:schemeClr val="tx1">
                  <a:lumMod val="85000"/>
                  <a:lumOff val="15000"/>
                </a:schemeClr>
              </a:solidFill>
              <a:uFillTx/>
              <a:latin typeface="Microsoft YaHei Regular" panose="020B0503020204020204" charset="-122"/>
              <a:ea typeface="Microsoft YaHei Regular" panose="020B0503020204020204" charset="-122"/>
            </a:endParaRPr>
          </a:p>
        </p:txBody>
      </p:sp>
      <p:sp>
        <p:nvSpPr>
          <p:cNvPr id="59" name="文本框 58"/>
          <p:cNvSpPr txBox="1"/>
          <p:nvPr>
            <p:custDataLst>
              <p:tags r:id="rId3"/>
            </p:custDataLst>
          </p:nvPr>
        </p:nvSpPr>
        <p:spPr>
          <a:xfrm>
            <a:off x="1959610" y="3337560"/>
            <a:ext cx="1670050" cy="421640"/>
          </a:xfrm>
          <a:prstGeom prst="rect">
            <a:avLst/>
          </a:prstGeom>
          <a:noFill/>
        </p:spPr>
        <p:txBody>
          <a:bodyPr wrap="square" bIns="0" rtlCol="0">
            <a:noAutofit/>
          </a:bodyPr>
          <a:p>
            <a:pPr algn="r"/>
            <a:r>
              <a:rPr lang="zh-CN" altLang="en-US" sz="2000" b="1">
                <a:solidFill>
                  <a:srgbClr val="DF6979"/>
                </a:solidFill>
                <a:uFillTx/>
                <a:latin typeface="Microsoft YaHei Bold" panose="020B0503020204020204" charset="-122"/>
                <a:ea typeface="Microsoft YaHei Bold" panose="020B0503020204020204" charset="-122"/>
              </a:rPr>
              <a:t>2. 疼痛</a:t>
            </a:r>
            <a:endParaRPr lang="zh-CN" altLang="en-US" sz="2000" b="1">
              <a:solidFill>
                <a:srgbClr val="DF6979"/>
              </a:solidFill>
              <a:uFillTx/>
              <a:latin typeface="Microsoft YaHei Bold" panose="020B0503020204020204" charset="-122"/>
              <a:ea typeface="Microsoft YaHei Bold" panose="020B0503020204020204" charset="-122"/>
            </a:endParaRPr>
          </a:p>
        </p:txBody>
      </p:sp>
      <p:sp>
        <p:nvSpPr>
          <p:cNvPr id="60" name="文本框 59"/>
          <p:cNvSpPr txBox="1"/>
          <p:nvPr>
            <p:custDataLst>
              <p:tags r:id="rId4"/>
            </p:custDataLst>
          </p:nvPr>
        </p:nvSpPr>
        <p:spPr>
          <a:xfrm>
            <a:off x="875030" y="3782695"/>
            <a:ext cx="2754630" cy="572135"/>
          </a:xfrm>
          <a:prstGeom prst="rect">
            <a:avLst/>
          </a:prstGeom>
          <a:noFill/>
        </p:spPr>
        <p:txBody>
          <a:bodyPr wrap="square" bIns="46990" rtlCol="0">
            <a:noAutofit/>
          </a:bodyPr>
          <a:p>
            <a:pPr indent="-457200" algn="r" fontAlgn="auto">
              <a:lnSpc>
                <a:spcPct val="130000"/>
              </a:lnSpc>
              <a:spcAft>
                <a:spcPts val="1000"/>
              </a:spcAft>
            </a:pPr>
            <a:r>
              <a:rPr lang="zh-CN" altLang="en-US">
                <a:solidFill>
                  <a:schemeClr val="tx1">
                    <a:lumMod val="85000"/>
                    <a:lumOff val="15000"/>
                  </a:schemeClr>
                </a:solidFill>
                <a:uFillTx/>
                <a:latin typeface="Microsoft YaHei Regular" panose="020B0503020204020204" charset="-122"/>
                <a:ea typeface="Microsoft YaHei Regular" panose="020B0503020204020204" charset="-122"/>
              </a:rPr>
              <a:t>与肠壁组织坏死有关。</a:t>
            </a:r>
            <a:endParaRPr lang="zh-CN" altLang="en-US">
              <a:solidFill>
                <a:schemeClr val="tx1">
                  <a:lumMod val="85000"/>
                  <a:lumOff val="15000"/>
                </a:schemeClr>
              </a:solidFill>
              <a:uFillTx/>
              <a:latin typeface="Microsoft YaHei Regular" panose="020B0503020204020204" charset="-122"/>
              <a:ea typeface="Microsoft YaHei Regular" panose="020B0503020204020204" charset="-122"/>
            </a:endParaRPr>
          </a:p>
        </p:txBody>
      </p:sp>
      <p:sp>
        <p:nvSpPr>
          <p:cNvPr id="63" name="文本框 62"/>
          <p:cNvSpPr txBox="1"/>
          <p:nvPr>
            <p:custDataLst>
              <p:tags r:id="rId5"/>
            </p:custDataLst>
          </p:nvPr>
        </p:nvSpPr>
        <p:spPr>
          <a:xfrm>
            <a:off x="7966075" y="1526540"/>
            <a:ext cx="1998345" cy="735965"/>
          </a:xfrm>
          <a:prstGeom prst="rect">
            <a:avLst/>
          </a:prstGeom>
          <a:noFill/>
        </p:spPr>
        <p:txBody>
          <a:bodyPr wrap="square" bIns="0" rtlCol="0">
            <a:noAutofit/>
          </a:bodyPr>
          <a:p>
            <a:pPr algn="l"/>
            <a:r>
              <a:rPr lang="zh-CN" altLang="en-US" sz="2000" b="1">
                <a:solidFill>
                  <a:srgbClr val="F49534"/>
                </a:solidFill>
                <a:uFillTx/>
                <a:latin typeface="Microsoft YaHei Bold" panose="020B0503020204020204" charset="-122"/>
                <a:ea typeface="Microsoft YaHei Bold" panose="020B0503020204020204" charset="-122"/>
              </a:rPr>
              <a:t>5. 潜在并发症：</a:t>
            </a:r>
            <a:endParaRPr lang="zh-CN" altLang="en-US" sz="2000" b="1">
              <a:solidFill>
                <a:srgbClr val="F49534"/>
              </a:solidFill>
              <a:uFillTx/>
              <a:latin typeface="Microsoft YaHei Bold" panose="020B0503020204020204" charset="-122"/>
              <a:ea typeface="Microsoft YaHei Bold" panose="020B0503020204020204" charset="-122"/>
            </a:endParaRPr>
          </a:p>
          <a:p>
            <a:pPr algn="l"/>
            <a:r>
              <a:rPr lang="zh-CN" altLang="en-US" sz="2000" b="1">
                <a:solidFill>
                  <a:srgbClr val="F49534"/>
                </a:solidFill>
                <a:uFillTx/>
                <a:latin typeface="Microsoft YaHei Bold" panose="020B0503020204020204" charset="-122"/>
                <a:ea typeface="Microsoft YaHei Bold" panose="020B0503020204020204" charset="-122"/>
              </a:rPr>
              <a:t>中毒性休克</a:t>
            </a:r>
            <a:endParaRPr lang="zh-CN" altLang="en-US" sz="2000" b="1">
              <a:solidFill>
                <a:srgbClr val="F49534"/>
              </a:solidFill>
              <a:uFillTx/>
              <a:latin typeface="Microsoft YaHei Bold" panose="020B0503020204020204" charset="-122"/>
              <a:ea typeface="Microsoft YaHei Bold" panose="020B0503020204020204" charset="-122"/>
            </a:endParaRPr>
          </a:p>
        </p:txBody>
      </p:sp>
      <p:sp>
        <p:nvSpPr>
          <p:cNvPr id="64" name="文本框 63"/>
          <p:cNvSpPr txBox="1"/>
          <p:nvPr>
            <p:custDataLst>
              <p:tags r:id="rId6"/>
            </p:custDataLst>
          </p:nvPr>
        </p:nvSpPr>
        <p:spPr>
          <a:xfrm>
            <a:off x="7966710" y="2286000"/>
            <a:ext cx="2306955" cy="572135"/>
          </a:xfrm>
          <a:prstGeom prst="rect">
            <a:avLst/>
          </a:prstGeom>
          <a:noFill/>
        </p:spPr>
        <p:txBody>
          <a:bodyPr wrap="square" bIns="46990" rtlCol="0">
            <a:noAutofit/>
          </a:bodyPr>
          <a:p>
            <a:pPr indent="-457200" fontAlgn="auto">
              <a:lnSpc>
                <a:spcPct val="130000"/>
              </a:lnSpc>
              <a:spcAft>
                <a:spcPts val="1000"/>
              </a:spcAft>
            </a:pPr>
            <a:r>
              <a:rPr lang="zh-CN" altLang="en-US" spc="150">
                <a:solidFill>
                  <a:schemeClr val="tx1">
                    <a:lumMod val="85000"/>
                    <a:lumOff val="15000"/>
                  </a:schemeClr>
                </a:solidFill>
                <a:uFillTx/>
                <a:latin typeface="Microsoft YaHei Regular" panose="020B0503020204020204" charset="-122"/>
                <a:ea typeface="Microsoft YaHei Regular" panose="020B0503020204020204" charset="-122"/>
              </a:rPr>
              <a:t>与肠壁坏死和毒素吸收有关。</a:t>
            </a:r>
            <a:endParaRPr lang="zh-CN" altLang="en-US" spc="150">
              <a:solidFill>
                <a:schemeClr val="tx1">
                  <a:lumMod val="85000"/>
                  <a:lumOff val="15000"/>
                </a:schemeClr>
              </a:solidFill>
              <a:uFillTx/>
              <a:latin typeface="Microsoft YaHei Regular" panose="020B0503020204020204" charset="-122"/>
              <a:ea typeface="Microsoft YaHei Regular" panose="020B0503020204020204" charset="-122"/>
            </a:endParaRPr>
          </a:p>
        </p:txBody>
      </p:sp>
      <p:sp>
        <p:nvSpPr>
          <p:cNvPr id="65" name="文本框 64"/>
          <p:cNvSpPr txBox="1"/>
          <p:nvPr>
            <p:custDataLst>
              <p:tags r:id="rId7"/>
            </p:custDataLst>
          </p:nvPr>
        </p:nvSpPr>
        <p:spPr>
          <a:xfrm>
            <a:off x="8611235" y="3658870"/>
            <a:ext cx="1670050" cy="421640"/>
          </a:xfrm>
          <a:prstGeom prst="rect">
            <a:avLst/>
          </a:prstGeom>
          <a:noFill/>
        </p:spPr>
        <p:txBody>
          <a:bodyPr wrap="square" bIns="0" rtlCol="0">
            <a:noAutofit/>
          </a:bodyPr>
          <a:p>
            <a:pPr algn="l"/>
            <a:r>
              <a:rPr lang="zh-CN" altLang="en-US" sz="2000" b="1">
                <a:solidFill>
                  <a:schemeClr val="accent5">
                    <a:lumMod val="75000"/>
                  </a:schemeClr>
                </a:solidFill>
                <a:uFillTx/>
                <a:latin typeface="Microsoft YaHei Bold" panose="020B0503020204020204" charset="-122"/>
                <a:ea typeface="Microsoft YaHei Bold" panose="020B0503020204020204" charset="-122"/>
              </a:rPr>
              <a:t>4. 体液不足</a:t>
            </a:r>
            <a:endParaRPr lang="zh-CN" altLang="en-US" sz="2000" b="1">
              <a:solidFill>
                <a:schemeClr val="accent5">
                  <a:lumMod val="75000"/>
                </a:schemeClr>
              </a:solidFill>
              <a:uFillTx/>
              <a:latin typeface="Microsoft YaHei Bold" panose="020B0503020204020204" charset="-122"/>
              <a:ea typeface="Microsoft YaHei Bold" panose="020B0503020204020204" charset="-122"/>
            </a:endParaRPr>
          </a:p>
        </p:txBody>
      </p:sp>
      <p:sp>
        <p:nvSpPr>
          <p:cNvPr id="67" name="文本框 66"/>
          <p:cNvSpPr txBox="1"/>
          <p:nvPr>
            <p:custDataLst>
              <p:tags r:id="rId8"/>
            </p:custDataLst>
          </p:nvPr>
        </p:nvSpPr>
        <p:spPr>
          <a:xfrm>
            <a:off x="8611235" y="4104005"/>
            <a:ext cx="2490470" cy="827405"/>
          </a:xfrm>
          <a:prstGeom prst="rect">
            <a:avLst/>
          </a:prstGeom>
          <a:noFill/>
        </p:spPr>
        <p:txBody>
          <a:bodyPr wrap="square" bIns="46990" rtlCol="0">
            <a:noAutofit/>
          </a:bodyPr>
          <a:p>
            <a:pPr indent="-457200" fontAlgn="auto">
              <a:lnSpc>
                <a:spcPct val="130000"/>
              </a:lnSpc>
              <a:spcAft>
                <a:spcPts val="1000"/>
              </a:spcAft>
            </a:pPr>
            <a:r>
              <a:rPr lang="zh-CN" altLang="en-US">
                <a:solidFill>
                  <a:schemeClr val="tx1">
                    <a:lumMod val="85000"/>
                    <a:lumOff val="15000"/>
                  </a:schemeClr>
                </a:solidFill>
                <a:uFillTx/>
                <a:latin typeface="Microsoft YaHei Regular" panose="020B0503020204020204" charset="-122"/>
                <a:ea typeface="Microsoft YaHei Regular" panose="020B0503020204020204" charset="-122"/>
              </a:rPr>
              <a:t>与液体丢失过多及补充不足有关。</a:t>
            </a:r>
            <a:endParaRPr lang="zh-CN" altLang="en-US">
              <a:solidFill>
                <a:schemeClr val="tx1">
                  <a:lumMod val="85000"/>
                  <a:lumOff val="15000"/>
                </a:schemeClr>
              </a:solidFill>
              <a:uFillTx/>
              <a:latin typeface="Microsoft YaHei Regular" panose="020B0503020204020204" charset="-122"/>
              <a:ea typeface="Microsoft YaHei Regular" panose="020B0503020204020204" charset="-122"/>
            </a:endParaRPr>
          </a:p>
        </p:txBody>
      </p:sp>
      <p:sp>
        <p:nvSpPr>
          <p:cNvPr id="68" name="文本框 67"/>
          <p:cNvSpPr txBox="1"/>
          <p:nvPr>
            <p:custDataLst>
              <p:tags r:id="rId9"/>
            </p:custDataLst>
          </p:nvPr>
        </p:nvSpPr>
        <p:spPr>
          <a:xfrm>
            <a:off x="5380673" y="5687060"/>
            <a:ext cx="1670050" cy="421640"/>
          </a:xfrm>
          <a:prstGeom prst="rect">
            <a:avLst/>
          </a:prstGeom>
          <a:noFill/>
        </p:spPr>
        <p:txBody>
          <a:bodyPr wrap="square" bIns="0" rtlCol="0">
            <a:noAutofit/>
          </a:bodyPr>
          <a:p>
            <a:pPr algn="ctr"/>
            <a:r>
              <a:rPr lang="zh-CN" altLang="en-US" sz="2000" b="1">
                <a:solidFill>
                  <a:srgbClr val="EEC8DF">
                    <a:lumMod val="90000"/>
                  </a:srgbClr>
                </a:solidFill>
                <a:uFillTx/>
                <a:latin typeface="Microsoft YaHei Bold" panose="020B0503020204020204" charset="-122"/>
                <a:ea typeface="Microsoft YaHei Bold" panose="020B0503020204020204" charset="-122"/>
              </a:rPr>
              <a:t>3. 腹泻</a:t>
            </a:r>
            <a:endParaRPr lang="zh-CN" altLang="en-US" sz="2000" b="1">
              <a:solidFill>
                <a:srgbClr val="EEC8DF">
                  <a:lumMod val="90000"/>
                </a:srgbClr>
              </a:solidFill>
              <a:uFillTx/>
              <a:latin typeface="Microsoft YaHei Bold" panose="020B0503020204020204" charset="-122"/>
              <a:ea typeface="Microsoft YaHei Bold" panose="020B0503020204020204" charset="-122"/>
            </a:endParaRPr>
          </a:p>
        </p:txBody>
      </p:sp>
      <p:sp>
        <p:nvSpPr>
          <p:cNvPr id="69" name="文本框 68"/>
          <p:cNvSpPr txBox="1"/>
          <p:nvPr>
            <p:custDataLst>
              <p:tags r:id="rId10"/>
            </p:custDataLst>
          </p:nvPr>
        </p:nvSpPr>
        <p:spPr>
          <a:xfrm>
            <a:off x="4585335" y="6105525"/>
            <a:ext cx="3261360" cy="477520"/>
          </a:xfrm>
          <a:prstGeom prst="rect">
            <a:avLst/>
          </a:prstGeom>
          <a:noFill/>
        </p:spPr>
        <p:txBody>
          <a:bodyPr wrap="square" bIns="46990" rtlCol="0">
            <a:noAutofit/>
          </a:bodyPr>
          <a:p>
            <a:pPr indent="-457200" algn="ctr" fontAlgn="auto">
              <a:lnSpc>
                <a:spcPct val="130000"/>
              </a:lnSpc>
              <a:spcAft>
                <a:spcPts val="1000"/>
              </a:spcAft>
            </a:pPr>
            <a:r>
              <a:rPr lang="zh-CN" altLang="en-US">
                <a:solidFill>
                  <a:schemeClr val="tx1">
                    <a:lumMod val="85000"/>
                    <a:lumOff val="15000"/>
                  </a:schemeClr>
                </a:solidFill>
                <a:uFillTx/>
                <a:latin typeface="Microsoft YaHei Regular" panose="020B0503020204020204" charset="-122"/>
                <a:ea typeface="Microsoft YaHei Regular" panose="020B0503020204020204" charset="-122"/>
              </a:rPr>
              <a:t>与肠道炎症有关。</a:t>
            </a:r>
            <a:endParaRPr lang="zh-CN" altLang="en-US">
              <a:solidFill>
                <a:schemeClr val="tx1">
                  <a:lumMod val="85000"/>
                  <a:lumOff val="15000"/>
                </a:schemeClr>
              </a:solidFill>
              <a:uFillTx/>
              <a:latin typeface="Microsoft YaHei Regular" panose="020B0503020204020204" charset="-122"/>
              <a:ea typeface="Microsoft YaHei Regular" panose="020B0503020204020204" charset="-122"/>
            </a:endParaRPr>
          </a:p>
        </p:txBody>
      </p:sp>
      <p:sp>
        <p:nvSpPr>
          <p:cNvPr id="44" name="六边形 43"/>
          <p:cNvSpPr/>
          <p:nvPr>
            <p:custDataLst>
              <p:tags r:id="rId11"/>
            </p:custDataLst>
          </p:nvPr>
        </p:nvSpPr>
        <p:spPr>
          <a:xfrm rot="17760000">
            <a:off x="5340350" y="4119245"/>
            <a:ext cx="1660525" cy="1495425"/>
          </a:xfrm>
          <a:prstGeom prst="hexagon">
            <a:avLst/>
          </a:prstGeom>
          <a:solidFill>
            <a:srgbClr val="EEC8DF">
              <a:lumMod val="90000"/>
            </a:srgbClr>
          </a:solidFill>
          <a:ln>
            <a:noFill/>
          </a:ln>
        </p:spPr>
        <p:style>
          <a:lnRef idx="2">
            <a:srgbClr val="FD868E">
              <a:shade val="50000"/>
            </a:srgbClr>
          </a:lnRef>
          <a:fillRef idx="1">
            <a:srgbClr val="FD868E"/>
          </a:fillRef>
          <a:effectRef idx="0">
            <a:srgbClr val="FD868E"/>
          </a:effectRef>
          <a:fontRef idx="minor">
            <a:srgbClr val="F7FBF8"/>
          </a:fontRef>
        </p:style>
        <p:txBody>
          <a:bodyPr rtlCol="0" anchor="ctr"/>
          <a:p>
            <a:pPr algn="ctr"/>
            <a:endParaRPr lang="zh-CN" altLang="en-US">
              <a:solidFill>
                <a:srgbClr val="F7FBF8"/>
              </a:solidFill>
              <a:latin typeface="Arial" panose="020B0604020202020204" pitchFamily="34" charset="0"/>
              <a:ea typeface="微软雅黑" panose="020B0503020204020204" charset="-122"/>
            </a:endParaRPr>
          </a:p>
        </p:txBody>
      </p:sp>
      <p:pic>
        <p:nvPicPr>
          <p:cNvPr id="35" name="图片 34" descr="未标题-1"/>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rot="17760000">
            <a:off x="5550535" y="4285933"/>
            <a:ext cx="1240155" cy="1162050"/>
          </a:xfrm>
          <a:prstGeom prst="rect">
            <a:avLst/>
          </a:prstGeom>
        </p:spPr>
      </p:pic>
      <p:pic>
        <p:nvPicPr>
          <p:cNvPr id="71" name="图片 70" descr="333639373138363b343435303739393bbbe1bcc6cafdbedd"/>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5984875" y="4681220"/>
            <a:ext cx="371475" cy="371475"/>
          </a:xfrm>
          <a:prstGeom prst="rect">
            <a:avLst/>
          </a:prstGeom>
        </p:spPr>
      </p:pic>
      <p:sp>
        <p:nvSpPr>
          <p:cNvPr id="14" name="六边形 13"/>
          <p:cNvSpPr/>
          <p:nvPr>
            <p:custDataLst>
              <p:tags r:id="rId18"/>
            </p:custDataLst>
          </p:nvPr>
        </p:nvSpPr>
        <p:spPr>
          <a:xfrm rot="16800000">
            <a:off x="6196965" y="1489710"/>
            <a:ext cx="1660525" cy="1495425"/>
          </a:xfrm>
          <a:prstGeom prst="hexagon">
            <a:avLst/>
          </a:prstGeom>
          <a:solidFill>
            <a:srgbClr val="F49534"/>
          </a:solidFill>
          <a:ln>
            <a:noFill/>
          </a:ln>
        </p:spPr>
        <p:style>
          <a:lnRef idx="2">
            <a:srgbClr val="FD868E">
              <a:shade val="50000"/>
            </a:srgbClr>
          </a:lnRef>
          <a:fillRef idx="1">
            <a:srgbClr val="FD868E"/>
          </a:fillRef>
          <a:effectRef idx="0">
            <a:srgbClr val="FD868E"/>
          </a:effectRef>
          <a:fontRef idx="minor">
            <a:srgbClr val="F7FBF8"/>
          </a:fontRef>
        </p:style>
        <p:txBody>
          <a:bodyPr rtlCol="0" anchor="ctr"/>
          <a:p>
            <a:pPr algn="ctr"/>
            <a:endParaRPr lang="zh-CN" altLang="en-US">
              <a:solidFill>
                <a:srgbClr val="F7FBF8"/>
              </a:solidFill>
              <a:latin typeface="Arial" panose="020B0604020202020204" pitchFamily="34" charset="0"/>
              <a:ea typeface="微软雅黑" panose="020B0503020204020204" charset="-122"/>
            </a:endParaRPr>
          </a:p>
        </p:txBody>
      </p:sp>
      <p:pic>
        <p:nvPicPr>
          <p:cNvPr id="11" name="图片 10" descr="未标题-1"/>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rot="16800000">
            <a:off x="6407150" y="1656080"/>
            <a:ext cx="1240155" cy="1162050"/>
          </a:xfrm>
          <a:prstGeom prst="rect">
            <a:avLst/>
          </a:prstGeom>
        </p:spPr>
      </p:pic>
      <p:pic>
        <p:nvPicPr>
          <p:cNvPr id="73" name="图片 72" descr="333639373138363b343435303830323bb9a4d7f7d7f7b7e7"/>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rot="21420000">
            <a:off x="6841490" y="2051368"/>
            <a:ext cx="371475" cy="371475"/>
          </a:xfrm>
          <a:prstGeom prst="rect">
            <a:avLst/>
          </a:prstGeom>
        </p:spPr>
      </p:pic>
      <p:sp>
        <p:nvSpPr>
          <p:cNvPr id="2" name="六边形 1"/>
          <p:cNvSpPr/>
          <p:nvPr>
            <p:custDataLst>
              <p:tags r:id="rId25"/>
            </p:custDataLst>
          </p:nvPr>
        </p:nvSpPr>
        <p:spPr>
          <a:xfrm rot="15600000">
            <a:off x="4431665" y="1511935"/>
            <a:ext cx="1660525" cy="1495425"/>
          </a:xfrm>
          <a:prstGeom prst="hexagon">
            <a:avLst/>
          </a:prstGeom>
          <a:solidFill>
            <a:srgbClr val="FD868E"/>
          </a:solidFill>
          <a:ln>
            <a:noFill/>
          </a:ln>
        </p:spPr>
        <p:style>
          <a:lnRef idx="2">
            <a:srgbClr val="FD868E">
              <a:shade val="50000"/>
            </a:srgbClr>
          </a:lnRef>
          <a:fillRef idx="1">
            <a:srgbClr val="FD868E"/>
          </a:fillRef>
          <a:effectRef idx="0">
            <a:srgbClr val="FD868E"/>
          </a:effectRef>
          <a:fontRef idx="minor">
            <a:srgbClr val="F7FBF8"/>
          </a:fontRef>
        </p:style>
        <p:txBody>
          <a:bodyPr rtlCol="0" anchor="ctr"/>
          <a:p>
            <a:pPr algn="ctr"/>
            <a:endParaRPr lang="zh-CN" altLang="en-US">
              <a:solidFill>
                <a:srgbClr val="F7FBF8"/>
              </a:solidFill>
              <a:latin typeface="Arial" panose="020B0604020202020204" pitchFamily="34" charset="0"/>
              <a:ea typeface="微软雅黑" panose="020B0503020204020204" charset="-122"/>
            </a:endParaRPr>
          </a:p>
        </p:txBody>
      </p:sp>
      <p:pic>
        <p:nvPicPr>
          <p:cNvPr id="10" name="图片 9" descr="未标题-1"/>
          <p:cNvPicPr>
            <a:picLocks noChangeAspect="1"/>
          </p:cNvPicPr>
          <p:nvPr>
            <p:custDataLst>
              <p:tags r:id="rId26"/>
            </p:custDataLst>
          </p:nvPr>
        </p:nvPicPr>
        <p:blipFill>
          <a:blip r:embed="rId13">
            <a:extLst>
              <a:ext uri="{96DAC541-7B7A-43D3-8B79-37D633B846F1}">
                <asvg:svgBlip xmlns:asvg="http://schemas.microsoft.com/office/drawing/2016/SVG/main" r:embed="rId14"/>
              </a:ext>
            </a:extLst>
          </a:blip>
          <a:stretch>
            <a:fillRect/>
          </a:stretch>
        </p:blipFill>
        <p:spPr>
          <a:xfrm rot="15600000">
            <a:off x="4633595" y="1692275"/>
            <a:ext cx="1240155" cy="1162050"/>
          </a:xfrm>
          <a:prstGeom prst="rect">
            <a:avLst/>
          </a:prstGeom>
        </p:spPr>
      </p:pic>
      <p:pic>
        <p:nvPicPr>
          <p:cNvPr id="74" name="图片 73" descr="333639373138363b343435303830393bc8d5b3a3cac2ceef"/>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5067935" y="2087880"/>
            <a:ext cx="371475" cy="371475"/>
          </a:xfrm>
          <a:prstGeom prst="rect">
            <a:avLst/>
          </a:prstGeom>
        </p:spPr>
      </p:pic>
      <p:sp>
        <p:nvSpPr>
          <p:cNvPr id="21" name="六边形 20"/>
          <p:cNvSpPr/>
          <p:nvPr>
            <p:custDataLst>
              <p:tags r:id="rId30"/>
            </p:custDataLst>
          </p:nvPr>
        </p:nvSpPr>
        <p:spPr>
          <a:xfrm rot="15180000">
            <a:off x="3913505" y="3098165"/>
            <a:ext cx="1660525" cy="1495425"/>
          </a:xfrm>
          <a:prstGeom prst="hexagon">
            <a:avLst/>
          </a:prstGeom>
          <a:solidFill>
            <a:srgbClr val="DF6979"/>
          </a:solidFill>
          <a:ln>
            <a:noFill/>
          </a:ln>
        </p:spPr>
        <p:style>
          <a:lnRef idx="2">
            <a:srgbClr val="FD868E">
              <a:shade val="50000"/>
            </a:srgbClr>
          </a:lnRef>
          <a:fillRef idx="1">
            <a:srgbClr val="FD868E"/>
          </a:fillRef>
          <a:effectRef idx="0">
            <a:srgbClr val="FD868E"/>
          </a:effectRef>
          <a:fontRef idx="minor">
            <a:srgbClr val="F7FBF8"/>
          </a:fontRef>
        </p:style>
        <p:txBody>
          <a:bodyPr rtlCol="0" anchor="ctr"/>
          <a:p>
            <a:pPr algn="ctr"/>
            <a:endParaRPr lang="zh-CN" altLang="en-US">
              <a:solidFill>
                <a:srgbClr val="F7FBF8"/>
              </a:solidFill>
              <a:latin typeface="Arial" panose="020B0604020202020204" pitchFamily="34" charset="0"/>
              <a:ea typeface="微软雅黑" panose="020B0503020204020204" charset="-122"/>
            </a:endParaRPr>
          </a:p>
        </p:txBody>
      </p:sp>
      <p:pic>
        <p:nvPicPr>
          <p:cNvPr id="38" name="图片 37" descr="未标题-1"/>
          <p:cNvPicPr>
            <a:picLocks noChangeAspect="1"/>
          </p:cNvPicPr>
          <p:nvPr>
            <p:custDataLst>
              <p:tags r:id="rId31"/>
            </p:custDataLst>
          </p:nvPr>
        </p:nvPicPr>
        <p:blipFill>
          <a:blip r:embed="rId13">
            <a:extLst>
              <a:ext uri="{96DAC541-7B7A-43D3-8B79-37D633B846F1}">
                <asvg:svgBlip xmlns:asvg="http://schemas.microsoft.com/office/drawing/2016/SVG/main" r:embed="rId14"/>
              </a:ext>
            </a:extLst>
          </a:blip>
          <a:stretch>
            <a:fillRect/>
          </a:stretch>
        </p:blipFill>
        <p:spPr>
          <a:xfrm rot="15180000">
            <a:off x="4123690" y="3264535"/>
            <a:ext cx="1240155" cy="1162050"/>
          </a:xfrm>
          <a:prstGeom prst="rect">
            <a:avLst/>
          </a:prstGeom>
        </p:spPr>
      </p:pic>
      <p:pic>
        <p:nvPicPr>
          <p:cNvPr id="75" name="图片 74" descr="333639373138363b343435303832363bb2bfc3c5c1aacfb5"/>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rot="21360000">
            <a:off x="4558030" y="3660140"/>
            <a:ext cx="371475" cy="371475"/>
          </a:xfrm>
          <a:prstGeom prst="rect">
            <a:avLst/>
          </a:prstGeom>
        </p:spPr>
      </p:pic>
      <p:sp>
        <p:nvSpPr>
          <p:cNvPr id="28" name="六边形 27"/>
          <p:cNvSpPr/>
          <p:nvPr>
            <p:custDataLst>
              <p:tags r:id="rId35"/>
            </p:custDataLst>
          </p:nvPr>
        </p:nvSpPr>
        <p:spPr>
          <a:xfrm rot="17220000">
            <a:off x="6666230" y="3097530"/>
            <a:ext cx="1660525" cy="1495425"/>
          </a:xfrm>
          <a:prstGeom prst="hexagon">
            <a:avLst/>
          </a:prstGeom>
          <a:solidFill>
            <a:srgbClr val="F7FBF8">
              <a:lumMod val="75000"/>
            </a:srgbClr>
          </a:solidFill>
          <a:ln>
            <a:noFill/>
          </a:ln>
        </p:spPr>
        <p:style>
          <a:lnRef idx="2">
            <a:srgbClr val="FD868E">
              <a:shade val="50000"/>
            </a:srgbClr>
          </a:lnRef>
          <a:fillRef idx="1">
            <a:srgbClr val="FD868E"/>
          </a:fillRef>
          <a:effectRef idx="0">
            <a:srgbClr val="FD868E"/>
          </a:effectRef>
          <a:fontRef idx="minor">
            <a:srgbClr val="F7FBF8"/>
          </a:fontRef>
        </p:style>
        <p:txBody>
          <a:bodyPr rtlCol="0" anchor="ctr"/>
          <a:p>
            <a:pPr algn="ctr"/>
            <a:endParaRPr lang="zh-CN" altLang="en-US">
              <a:solidFill>
                <a:srgbClr val="F7FBF8"/>
              </a:solidFill>
              <a:latin typeface="Arial" panose="020B0604020202020204" pitchFamily="34" charset="0"/>
              <a:ea typeface="微软雅黑" panose="020B0503020204020204" charset="-122"/>
            </a:endParaRPr>
          </a:p>
        </p:txBody>
      </p:sp>
      <p:pic>
        <p:nvPicPr>
          <p:cNvPr id="12" name="图片 11" descr="未标题-1"/>
          <p:cNvPicPr>
            <a:picLocks noChangeAspect="1"/>
          </p:cNvPicPr>
          <p:nvPr>
            <p:custDataLst>
              <p:tags r:id="rId36"/>
            </p:custDataLst>
          </p:nvPr>
        </p:nvPicPr>
        <p:blipFill>
          <a:blip r:embed="rId13">
            <a:extLst>
              <a:ext uri="{96DAC541-7B7A-43D3-8B79-37D633B846F1}">
                <asvg:svgBlip xmlns:asvg="http://schemas.microsoft.com/office/drawing/2016/SVG/main" r:embed="rId14"/>
              </a:ext>
            </a:extLst>
          </a:blip>
          <a:stretch>
            <a:fillRect/>
          </a:stretch>
        </p:blipFill>
        <p:spPr>
          <a:xfrm rot="17220000">
            <a:off x="6876415" y="3264535"/>
            <a:ext cx="1240155" cy="1162050"/>
          </a:xfrm>
          <a:prstGeom prst="rect">
            <a:avLst/>
          </a:prstGeom>
        </p:spPr>
      </p:pic>
      <p:pic>
        <p:nvPicPr>
          <p:cNvPr id="76" name="图片 75" descr="333639373138363b343435303832353bd7cabdf0b7e7cfd5"/>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rot="21420000">
            <a:off x="7310755" y="3659823"/>
            <a:ext cx="371475" cy="371475"/>
          </a:xfrm>
          <a:prstGeom prst="rect">
            <a:avLst/>
          </a:prstGeom>
        </p:spPr>
      </p:pic>
      <p:grpSp>
        <p:nvGrpSpPr>
          <p:cNvPr id="3" name="组合 2"/>
          <p:cNvGrpSpPr/>
          <p:nvPr/>
        </p:nvGrpSpPr>
        <p:grpSpPr>
          <a:xfrm>
            <a:off x="875665" y="518160"/>
            <a:ext cx="7602220" cy="539750"/>
            <a:chOff x="1379" y="2136"/>
            <a:chExt cx="11972" cy="850"/>
          </a:xfrm>
        </p:grpSpPr>
        <p:sp>
          <p:nvSpPr>
            <p:cNvPr id="18" name="矩形 17"/>
            <p:cNvSpPr/>
            <p:nvPr/>
          </p:nvSpPr>
          <p:spPr>
            <a:xfrm>
              <a:off x="2529" y="2235"/>
              <a:ext cx="10822"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【护理诊断】</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40"/>
            <a:stretch>
              <a:fillRect/>
            </a:stretch>
          </p:blipFill>
          <p:spPr>
            <a:xfrm>
              <a:off x="1379" y="2136"/>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1938020"/>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（1）患儿体温逐渐恢复直至正常。</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（2）患儿腹痛、腹胀、腹泻、呕吐症状等症状在短期内好转。</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（3）患儿排便次数逐渐减少至正常。</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（4）无潜在并发症。</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549400" y="1419225"/>
            <a:ext cx="6928485"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【护理目标】</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1938020"/>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1. 监测体温</a:t>
            </a: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将患儿安置在适宜的床单位，根据监测的体温结果给予相应的物理降温或药物降温。</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2. 减轻腹胀、腹痛</a:t>
            </a: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如腹胀明显立即行胃肠减压，做好胃肠减压护理。观察腹胀消退情况及引流物色、质、量，腹痛时酌情给予适当的对症处理。</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549400" y="1419225"/>
            <a:ext cx="6928485"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3322955"/>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3. 密切观察病情</a:t>
            </a: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①当病人表现为脉搏细数、血压下降、末梢循环衰竭等中毒性休克时，立即通知医生组织抢救。应迅速补充有效循环量，改善微循环，纠正脱水、电解质紊乱及酸中毒，补充热量及营养。②当发现有完全性肠梗阻、肠穿孔、肠出血等，应立即与医生取得联系。如考虑手术者，做好术前准备。③观察大便情况：仔细观察、记录大便的次数、性质、颜色、量，了解大便变化过程。及时、正确留取大便标本送检。每次便后用温水洗净臀部，涂上油膏等，减少大便对皮肤刺激，保持臀部皮肤的完整性。④观察呕吐情况：如患儿呕吐，头应偏向一侧，及时清除呕吐物，保持皮肤及床单清洁。记录呕吐物的色、质及量。</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549400" y="1419225"/>
            <a:ext cx="6928485"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4246245"/>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4. 补液的护理</a:t>
            </a:r>
            <a:r>
              <a:rPr sz="2000" dirty="0">
                <a:latin typeface="Times New Roman Regular" panose="02020603050405020304" charset="0"/>
                <a:ea typeface="微软雅黑" panose="020B0503020204020204" charset="-122"/>
                <a:cs typeface="Times New Roman Regular" panose="02020603050405020304" charset="0"/>
              </a:rPr>
              <a:t>　保持药物及液体进入，建立良好的静脉通路，合理安排补液速度；准确记录 24 小时出入量。</a:t>
            </a:r>
            <a:endParaRPr sz="2000" dirty="0">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5. 饮食的护理</a:t>
            </a:r>
            <a:r>
              <a:rPr sz="2000" dirty="0">
                <a:latin typeface="Times New Roman Regular" panose="02020603050405020304" charset="0"/>
                <a:ea typeface="微软雅黑" panose="020B0503020204020204" charset="-122"/>
                <a:cs typeface="Times New Roman Regular" panose="02020603050405020304" charset="0"/>
              </a:rPr>
              <a:t>　①立即禁食，过早进食可使症状复发。②肠胀气明显者行胃肠减压，胃肠减压期间做好口腔护理。③恢复期特别要注意食物的种类和性质，从流质食物逐渐过渡到正常饮食。新生儿患儿恢复喂养从水开始，再用稀释奶，逐渐增加奶量和浓度。禁食较久者在控制败血症的基础上，给予静脉高营养液。在调整饮食期间继续观察腹部及大便情况，发现异常立即与医生取得联系。</a:t>
            </a:r>
            <a:endParaRPr sz="2000" dirty="0">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6. 健康教育</a:t>
            </a:r>
            <a:r>
              <a:rPr sz="2000" dirty="0">
                <a:latin typeface="Times New Roman Regular" panose="02020603050405020304" charset="0"/>
                <a:ea typeface="微软雅黑" panose="020B0503020204020204" charset="-122"/>
                <a:cs typeface="Times New Roman Regular" panose="02020603050405020304" charset="0"/>
              </a:rPr>
              <a:t>　帮助家长掌握有关饮食的控制、皮肤和口腔卫生等护理知识，并使患儿及家长了解病情，取得他们的理解和配合。</a:t>
            </a:r>
            <a:endParaRPr sz="2000" dirty="0">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549400" y="1419225"/>
            <a:ext cx="6928485"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25820" y="174307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五</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92115" y="2814955"/>
            <a:ext cx="5072380" cy="922020"/>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小儿液体疗法</a:t>
            </a:r>
            <a:endParaRPr lang="zh-CN" altLang="en-US" sz="4000" b="1">
              <a:latin typeface="Microsoft YaHei Bold" panose="020B0503020204020204" charset="-122"/>
              <a:ea typeface="Microsoft YaHei Bold" panose="020B0503020204020204" charset="-122"/>
            </a:endParaRPr>
          </a:p>
        </p:txBody>
      </p:sp>
      <p:sp>
        <p:nvSpPr>
          <p:cNvPr id="4" name="文本框 3"/>
          <p:cNvSpPr txBox="1"/>
          <p:nvPr/>
        </p:nvSpPr>
        <p:spPr>
          <a:xfrm>
            <a:off x="5149850" y="3846830"/>
            <a:ext cx="5756910" cy="1198880"/>
          </a:xfrm>
          <a:prstGeom prst="rect">
            <a:avLst/>
          </a:prstGeom>
          <a:noFill/>
        </p:spPr>
        <p:txBody>
          <a:bodyPr wrap="square" rtlCol="0" anchor="t">
            <a:spAutoFit/>
          </a:bodyPr>
          <a:p>
            <a:pPr algn="ctr"/>
            <a:r>
              <a:rPr lang="zh-CN" altLang="en-US">
                <a:solidFill>
                  <a:schemeClr val="bg1"/>
                </a:solidFill>
                <a:latin typeface="Microsoft YaHei Regular" panose="020B0503020204020204" charset="-122"/>
                <a:ea typeface="Microsoft YaHei Regular" panose="020B0503020204020204" charset="-122"/>
                <a:cs typeface="Microsoft YaHei Regular" panose="020B0503020204020204" charset="-122"/>
              </a:rPr>
              <a:t>体液是人体的重要组成部分，保持体液平衡是维持生命所必需的条件。体液平衡包括维持水、电解质、酸碱度和渗透压的正常，主要依赖于神经、内分泌系统和肺、肾脏等器官的正常调节功能。</a:t>
            </a:r>
            <a:endParaRPr lang="zh-CN" altLang="en-US">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p:spTree>
    <p:custDataLst>
      <p:tags r:id="rId2"/>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133794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体液由血浆、间质液、细胞内液 3 部分组成，前两者合称为细胞外液。细胞内液和血浆液量相对稳定，但间质液量变化较大。年龄越小，体液总量相对越多，间质液量所占的比例也越大（见表 8-1）。因此，小儿发生急性脱水时，由于细胞外液首先丢失，故脱水症状可在短期内立即出现。</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30020"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1. 体液的总量和分布</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一、小儿体液平衡特点</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
        <p:nvSpPr>
          <p:cNvPr id="3" name="矩形 2"/>
          <p:cNvSpPr/>
          <p:nvPr/>
        </p:nvSpPr>
        <p:spPr>
          <a:xfrm>
            <a:off x="875665" y="4684395"/>
            <a:ext cx="10440000" cy="922020"/>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小儿体液电解质成分与成人相似，新生儿出生后数日内血钾、氯、磷和乳酸偏高，血钠、钙和碳酸氢盐偏低。</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5" name="矩形 4"/>
          <p:cNvSpPr/>
          <p:nvPr/>
        </p:nvSpPr>
        <p:spPr>
          <a:xfrm>
            <a:off x="1430020" y="3885565"/>
            <a:ext cx="706247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2. 体液的电解质组成</a:t>
            </a:r>
            <a:endParaRPr lang="zh-CN" altLang="en-US" sz="2000" b="1">
              <a:solidFill>
                <a:srgbClr val="FF7F7F"/>
              </a:solidFill>
              <a:latin typeface="微软雅黑" panose="020B0503020204020204" charset="-122"/>
              <a:ea typeface="微软雅黑" panose="020B0503020204020204" charset="-122"/>
            </a:endParaRPr>
          </a:p>
        </p:txBody>
      </p:sp>
      <p:pic>
        <p:nvPicPr>
          <p:cNvPr id="10" name="图片 9" descr="3b32313534373033343be8af95e58982"/>
          <p:cNvPicPr>
            <a:picLocks noChangeAspect="1"/>
          </p:cNvPicPr>
          <p:nvPr/>
        </p:nvPicPr>
        <p:blipFill>
          <a:blip r:embed="rId2"/>
          <a:stretch>
            <a:fillRect/>
          </a:stretch>
        </p:blipFill>
        <p:spPr>
          <a:xfrm>
            <a:off x="875665" y="382270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3"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966470" y="1214755"/>
            <a:ext cx="10259695" cy="5107305"/>
            <a:chOff x="1655" y="1912"/>
            <a:chExt cx="16157" cy="8043"/>
          </a:xfrm>
        </p:grpSpPr>
        <p:sp>
          <p:nvSpPr>
            <p:cNvPr id="2" name="矩形 1"/>
            <p:cNvSpPr/>
            <p:nvPr/>
          </p:nvSpPr>
          <p:spPr>
            <a:xfrm>
              <a:off x="1938" y="2225"/>
              <a:ext cx="15591" cy="7419"/>
            </a:xfrm>
            <a:prstGeom prst="rect">
              <a:avLst/>
            </a:prstGeom>
          </p:spPr>
          <p:txBody>
            <a:bodyPr wrap="square" anchor="ctr" anchorCtr="0">
              <a:noAutofit/>
            </a:bodyPr>
            <a:lstStyle/>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患儿，女，2 天，因“皮肤、巩膜黄染 1 天”由产科送入院。</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患儿皮肤、巩膜轻度黄染，色鲜明，呼吸平顺，吃奶可，无吐奶及溢奶，解墨绿色大便，小便正常。患儿系孕 2 产 1，孕 39 周于顺产出生，出生体重2 740 g 羊水Ⅰ度混浊，脐带无缠绕胎盘、胎膜娩出完整，阿氏评分 10 分。患儿出生后吃奶可，刺激反应可，呼吸平顺。生后第一日查患儿皮肤巩膜红润，吃奶可，呼吸平顺，TCB：91 ～ 86 umo1/L（头—胸），第二日查患儿皮肤巩膜轻度黄染，色鲜明，吃奶可，肌张力正常，TCB：121 ～ 173 umol/L（头—胸），查新生儿胆红素：总胆红素 166 umol/L，间接胆红素 156.2 umol/L。母亲 ABO血型 O 型，RH 血型阳性。</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查体：体温：36.6 ℃，脉搏：141次/分，呼吸：40次/分，身长：50cm，体重：2.71kg</a:t>
              </a:r>
              <a:r>
                <a:rPr lang="zh-CN" dirty="0">
                  <a:solidFill>
                    <a:schemeClr val="tx1">
                      <a:lumMod val="50000"/>
                      <a:lumOff val="50000"/>
                    </a:schemeClr>
                  </a:solidFill>
                  <a:latin typeface="微软雅黑" panose="020B0503020204020204" charset="-122"/>
                  <a:ea typeface="微软雅黑" panose="020B0503020204020204" charset="-122"/>
                  <a:cs typeface="+mn-ea"/>
                </a:rPr>
                <a:t>。</a:t>
              </a:r>
              <a:endParaRPr lang="zh-CN"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3" name="圆角矩形 2"/>
            <p:cNvSpPr/>
            <p:nvPr/>
          </p:nvSpPr>
          <p:spPr>
            <a:xfrm>
              <a:off x="1655" y="1912"/>
              <a:ext cx="16157" cy="8043"/>
            </a:xfrm>
            <a:prstGeom prst="roundRect">
              <a:avLst>
                <a:gd name="adj" fmla="val 4701"/>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护理情境</a:t>
              </a:r>
              <a:endParaRPr lang="zh-CN" altLang="en-US" sz="2400" b="0">
                <a:solidFill>
                  <a:srgbClr val="FF7F7F"/>
                </a:solidFill>
                <a:latin typeface="微软雅黑" panose="020B0503020204020204" charset="-122"/>
                <a:ea typeface="微软雅黑" panose="020B0503020204020204" charset="-122"/>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一、小儿体液平衡特点</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11" name="图片 10"/>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809625" y="1988185"/>
            <a:ext cx="10572750" cy="288226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299974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水的需要量相对较大，交换率高。体内水的出入量与体液保持动态平衡，即水的摄入量大致等于排泄量。每日所需水量与热量消耗成正比。小儿由于新陈代谢旺盛，排泄水的速度也较成人快。年龄越小，出入水量相对越多。婴儿每日水的交换量为细胞外液量的 1 / 2，而成人仅为 1 / 7，故婴儿体内水的交换率比成人快 3 ～ 4 倍。此外，小儿体表面积相对较大，呼吸频率快，因此小儿年龄越小，水的需要量相对越大，不显性失水相对越多，对缺水的耐受力也越差，在病理情况下较成人更易发生脱水。</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（2）体液平衡调节功能不成熟，肾脏的浓缩和稀释功能对于体液平衡调节起着重要作用。</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30020"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3. 水代谢的特点</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一、小儿体液平衡特点</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3181985"/>
            <a:ext cx="10440000" cy="175323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 脱水程度　脱水程度即患病后累计的体液损失量。判断脱水程度，一是依据损失体液占体重的百分比来表示：①轻度脱水，失水量为体重的 5% 以下；②中度脱水，失水量为体重的 5% ～ 10%；③重度脱水，失水量为体重的 10% 以上。二是根据前囟、眼窝、皮肤弹性、循环情况和尿量等临床表现综合估计。</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30020" y="2383155"/>
            <a:ext cx="9885045"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（一）脱水</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二、水、电解质和酸碱平衡紊乱</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2320290"/>
            <a:ext cx="540000" cy="540000"/>
          </a:xfrm>
          <a:prstGeom prst="rect">
            <a:avLst/>
          </a:prstGeom>
        </p:spPr>
      </p:pic>
      <p:sp>
        <p:nvSpPr>
          <p:cNvPr id="3" name="矩形 2"/>
          <p:cNvSpPr/>
          <p:nvPr/>
        </p:nvSpPr>
        <p:spPr>
          <a:xfrm>
            <a:off x="875665" y="1066165"/>
            <a:ext cx="10440000" cy="922020"/>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脱水是指体液总量尤其是细胞外液量的减少，由于水的摄入量不足和（或）损失量过多所致。脱水时除水分丢失外，同时伴有钠、钾和其他电解质的丢失。</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175323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 脱水的性质　不同的病因引起的脱水，水和电解质丢失的比例不同，可导致体液渗透压的不同改变。据此，将脱水分为等渗性脱水、低渗性脱水和高渗性脱水三种。其中以等渗性脱水最为常见，其次为低渗性脱水，高渗性脱水最少见。钠是构成细胞外液渗透压的主要成分，所以常用血清钠来判定细胞外液的渗透压。</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30020" y="1419225"/>
            <a:ext cx="9885045"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sym typeface="+mn-ea"/>
              </a:rPr>
              <a:t>（一）脱水</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二、水、电解质和酸碱平衡紊乱</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175323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正常血清钾浓度为 3.5 ～ 5.5 mmol / L，当血清钾低于 3.5 mmol / L 时称为低钾血症。产生低钾血症的主要原因有：①胃肠道失钾过多，如呕吐、腹泻、长期胃肠引流；②肾排钾过多，如长期应用脱水剂、利尿剂、肾上腺皮质激素等；③钾摄入不足，如长期禁食等；④其他途径失钾，如透析治疗不当、烧伤等；⑤钾在细胞内外分布异常，如碱中毒、胰岛素治疗、周期性麻痹等。</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30020" y="1419225"/>
            <a:ext cx="9885045"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sym typeface="+mn-ea"/>
              </a:rPr>
              <a:t>（二）低钾血症</a:t>
            </a:r>
            <a:endParaRPr lang="zh-CN" altLang="en-US" sz="2000" b="1">
              <a:solidFill>
                <a:srgbClr val="FF7F7F"/>
              </a:solidFill>
              <a:latin typeface="微软雅黑" panose="020B0503020204020204" charset="-122"/>
              <a:ea typeface="微软雅黑" panose="020B0503020204020204" charset="-122"/>
              <a:sym typeface="+mn-ea"/>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二、水、电解质和酸碱平衡紊乱</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133794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主要有神经肌肉应激性降低，四肢乏力，腱反射减弱或消失，腹胀，肠鸣音减弱或消失；重症时出现肌肉缓解性瘫痪、呼吸肌麻痹、心跳增快心律失常；心电图表现 T 波低平、双相或倒置，ST 段下降、Q-T 间期延长、出现 U 波等；严重时出现心搏骤停。</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30020"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二、水、电解质和酸碱平衡紊乱</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
        <p:nvSpPr>
          <p:cNvPr id="3" name="矩形 2"/>
          <p:cNvSpPr/>
          <p:nvPr/>
        </p:nvSpPr>
        <p:spPr>
          <a:xfrm>
            <a:off x="875665" y="4684395"/>
            <a:ext cx="10440000" cy="1337945"/>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主要治疗原发病及补充钾盐。低钾血症一般采用补氯化钾，每日氯化钾剂量为3 ～ 4 mmol / kg（相当于氯化钾 200 ～ 300 mg / kg），分次口服即可；重者须静脉点滴，液体中钾的浓度不能超过 0.3%，每日给钾总量通过静脉滴注时间不应短于 6 ～ 8 小时。切忌静脉推注，以免发生心肌抑制而导致死亡。</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5" name="矩形 4"/>
          <p:cNvSpPr/>
          <p:nvPr/>
        </p:nvSpPr>
        <p:spPr>
          <a:xfrm>
            <a:off x="1430020" y="3885565"/>
            <a:ext cx="706247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【治疗原则】</a:t>
            </a:r>
            <a:endParaRPr lang="zh-CN" altLang="en-US" sz="2000" b="1">
              <a:solidFill>
                <a:srgbClr val="FF7F7F"/>
              </a:solidFill>
              <a:latin typeface="微软雅黑" panose="020B0503020204020204" charset="-122"/>
              <a:ea typeface="微软雅黑" panose="020B0503020204020204" charset="-122"/>
            </a:endParaRPr>
          </a:p>
        </p:txBody>
      </p:sp>
      <p:pic>
        <p:nvPicPr>
          <p:cNvPr id="10" name="图片 9" descr="3b32313534373033343be8af95e58982"/>
          <p:cNvPicPr>
            <a:picLocks noChangeAspect="1"/>
          </p:cNvPicPr>
          <p:nvPr/>
        </p:nvPicPr>
        <p:blipFill>
          <a:blip r:embed="rId2"/>
          <a:stretch>
            <a:fillRect/>
          </a:stretch>
        </p:blipFill>
        <p:spPr>
          <a:xfrm>
            <a:off x="875665" y="382270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3" grpId="0"/>
      <p:bldP spid="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矩形 1"/>
              <p:cNvSpPr/>
              <p:nvPr/>
            </p:nvSpPr>
            <p:spPr>
              <a:xfrm>
                <a:off x="875665" y="2218055"/>
                <a:ext cx="10440000" cy="383984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正常人细胞外液 pH 值为 7.35 ～ 7.45，pH ＜ 7.30 为酸中毒，pH ＞ 7.45 为碱中毒。发生酸碱平衡紊乱时，如果机体通过体内缓冲系统以及肺、肾的调节，使血液的 pH 仍保持在正常范围时则称为代偿性酸中毒或碱中毒，临床上以代谢性酸中毒为最常见。</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1. 代谢性酸中毒</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代谢性酸中毒主要由于</a:t>
                </a:r>
                <a14:m>
                  <m:oMath xmlns:m="http://schemas.openxmlformats.org/officeDocument/2006/math">
                    <m:d>
                      <m:dPr>
                        <m:begChr m:val="["/>
                        <m:endChr m:val="]"/>
                        <m:ctrlPr>
                          <a:rPr lang="en-US" i="1" dirty="0">
                            <a:solidFill>
                              <a:schemeClr val="tx1">
                                <a:lumMod val="85000"/>
                                <a:lumOff val="15000"/>
                              </a:schemeClr>
                            </a:solidFill>
                            <a:latin typeface="DejaVu Math TeX Gyre" panose="02000503000000000000" charset="0"/>
                            <a:ea typeface="微软雅黑" panose="020B0503020204020204" charset="-122"/>
                            <a:cs typeface="DejaVu Math TeX Gyre" panose="02000503000000000000" charset="0"/>
                          </a:rPr>
                        </m:ctrlPr>
                      </m:dPr>
                      <m:e>
                        <m:sSup>
                          <m:sSupPr>
                            <m:ctrlPr>
                              <a:rPr lang="en-US" i="1" dirty="0">
                                <a:solidFill>
                                  <a:schemeClr val="tx1">
                                    <a:lumMod val="85000"/>
                                    <a:lumOff val="15000"/>
                                  </a:schemeClr>
                                </a:solidFill>
                                <a:latin typeface="DejaVu Math TeX Gyre" panose="02000503000000000000" charset="0"/>
                                <a:ea typeface="微软雅黑" panose="020B0503020204020204" charset="-122"/>
                                <a:cs typeface="DejaVu Math TeX Gyre" panose="02000503000000000000" charset="0"/>
                              </a:rPr>
                            </m:ctrlPr>
                          </m:sSupPr>
                          <m:e>
                            <m:r>
                              <a:rPr lang="en-US" i="1" dirty="0">
                                <a:solidFill>
                                  <a:schemeClr val="tx1">
                                    <a:lumMod val="85000"/>
                                    <a:lumOff val="15000"/>
                                  </a:schemeClr>
                                </a:solidFill>
                                <a:latin typeface="DejaVu Math TeX Gyre" panose="02000503000000000000" charset="0"/>
                                <a:ea typeface="微软雅黑" panose="020B0503020204020204" charset="-122"/>
                                <a:cs typeface="DejaVu Math TeX Gyre" panose="02000503000000000000" charset="0"/>
                              </a:rPr>
                              <m:t>𝐻</m:t>
                            </m:r>
                          </m:e>
                          <m:sup>
                            <m:r>
                              <a:rPr lang="en-US" i="1" dirty="0">
                                <a:solidFill>
                                  <a:schemeClr val="tx1">
                                    <a:lumMod val="85000"/>
                                    <a:lumOff val="15000"/>
                                  </a:schemeClr>
                                </a:solidFill>
                                <a:latin typeface="DejaVu Math TeX Gyre" panose="02000503000000000000" charset="0"/>
                                <a:ea typeface="微软雅黑" panose="020B0503020204020204" charset="-122"/>
                                <a:cs typeface="DejaVu Math TeX Gyre" panose="02000503000000000000" charset="0"/>
                              </a:rPr>
                              <m:t>+</m:t>
                            </m:r>
                          </m:sup>
                        </m:sSup>
                      </m:e>
                    </m:d>
                  </m:oMath>
                </a14:m>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增加或</a:t>
                </a:r>
                <a14:m>
                  <m:oMath xmlns:m="http://schemas.openxmlformats.org/officeDocument/2006/math">
                    <m:d>
                      <m:dPr>
                        <m:begChr m:val="["/>
                        <m:endChr m:val="]"/>
                        <m:ctrlPr>
                          <a:rPr lang="en-US" i="1" dirty="0">
                            <a:solidFill>
                              <a:schemeClr val="tx1">
                                <a:lumMod val="85000"/>
                                <a:lumOff val="15000"/>
                              </a:schemeClr>
                            </a:solidFill>
                            <a:latin typeface="DejaVu Math TeX Gyre" panose="02000503000000000000" charset="0"/>
                            <a:ea typeface="微软雅黑" panose="020B0503020204020204" charset="-122"/>
                            <a:cs typeface="DejaVu Math TeX Gyre" panose="02000503000000000000" charset="0"/>
                          </a:rPr>
                        </m:ctrlPr>
                      </m:dPr>
                      <m:e>
                        <m:sSubSup>
                          <m:sSubSupPr>
                            <m:ctrlPr>
                              <a:rPr lang="en-US" i="1" dirty="0">
                                <a:solidFill>
                                  <a:schemeClr val="tx1">
                                    <a:lumMod val="85000"/>
                                    <a:lumOff val="15000"/>
                                  </a:schemeClr>
                                </a:solidFill>
                                <a:latin typeface="DejaVu Math TeX Gyre" panose="02000503000000000000" charset="0"/>
                                <a:ea typeface="微软雅黑" panose="020B0503020204020204" charset="-122"/>
                                <a:cs typeface="DejaVu Math TeX Gyre" panose="02000503000000000000" charset="0"/>
                              </a:rPr>
                            </m:ctrlPr>
                          </m:sSubSupPr>
                          <m:e>
                            <m:r>
                              <a:rPr lang="en-US" i="1" dirty="0">
                                <a:solidFill>
                                  <a:schemeClr val="tx1">
                                    <a:lumMod val="85000"/>
                                    <a:lumOff val="15000"/>
                                  </a:schemeClr>
                                </a:solidFill>
                                <a:latin typeface="DejaVu Math TeX Gyre" panose="02000503000000000000" charset="0"/>
                                <a:ea typeface="微软雅黑" panose="020B0503020204020204" charset="-122"/>
                                <a:cs typeface="DejaVu Math TeX Gyre" panose="02000503000000000000" charset="0"/>
                              </a:rPr>
                              <m:t>𝐻𝐶𝑂</m:t>
                            </m:r>
                          </m:e>
                          <m:sub>
                            <m:r>
                              <a:rPr lang="en-US" i="1" dirty="0">
                                <a:solidFill>
                                  <a:schemeClr val="tx1">
                                    <a:lumMod val="85000"/>
                                    <a:lumOff val="15000"/>
                                  </a:schemeClr>
                                </a:solidFill>
                                <a:latin typeface="DejaVu Math TeX Gyre" panose="02000503000000000000" charset="0"/>
                                <a:ea typeface="微软雅黑" panose="020B0503020204020204" charset="-122"/>
                                <a:cs typeface="DejaVu Math TeX Gyre" panose="02000503000000000000" charset="0"/>
                              </a:rPr>
                              <m:t>3</m:t>
                            </m:r>
                          </m:sub>
                          <m:sup>
                            <m:r>
                              <a:rPr lang="en-US" i="1" dirty="0">
                                <a:solidFill>
                                  <a:schemeClr val="tx1">
                                    <a:lumMod val="85000"/>
                                    <a:lumOff val="15000"/>
                                  </a:schemeClr>
                                </a:solidFill>
                                <a:latin typeface="DejaVu Math TeX Gyre" panose="02000503000000000000" charset="0"/>
                                <a:ea typeface="微软雅黑" panose="020B0503020204020204" charset="-122"/>
                                <a:cs typeface="DejaVu Math TeX Gyre" panose="02000503000000000000" charset="0"/>
                              </a:rPr>
                              <m:t>−</m:t>
                            </m:r>
                          </m:sup>
                        </m:sSubSup>
                      </m:e>
                    </m:d>
                  </m:oMath>
                </a14:m>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丢失所致。发生原因有：①碱性物质经消化道或肾脏大量丢失，如腹泻、肾小管酸中毒等；②酸性代谢产物产生过多或排出障碍，如饥饿性酮症、糖尿病酮症、肾功能衰竭及各种原因所致的乳酸血症等；③摄入酸性物质过多，如长期应用水杨酸制剂或复合氨基酸等。</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2. 代谢性碱中毒</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代谢性碱中毒是由于体内固定酸丢失或</a:t>
                </a:r>
                <a14:m>
                  <m:oMath xmlns:m="http://schemas.openxmlformats.org/officeDocument/2006/math">
                    <m:d>
                      <m:dPr>
                        <m:begChr m:val="["/>
                        <m:endChr m:val="]"/>
                        <m:ctrlPr>
                          <a:rPr lang="en-US" i="1" dirty="0">
                            <a:solidFill>
                              <a:schemeClr val="tx1">
                                <a:lumMod val="85000"/>
                                <a:lumOff val="15000"/>
                              </a:schemeClr>
                            </a:solidFill>
                            <a:latin typeface="DejaVu Math TeX Gyre" panose="02000503000000000000" charset="0"/>
                            <a:ea typeface="微软雅黑" panose="020B0503020204020204" charset="-122"/>
                            <a:cs typeface="DejaVu Math TeX Gyre" panose="02000503000000000000" charset="0"/>
                          </a:rPr>
                        </m:ctrlPr>
                      </m:dPr>
                      <m:e>
                        <m:sSubSup>
                          <m:sSubSupPr>
                            <m:ctrlPr>
                              <a:rPr lang="en-US" i="1" dirty="0">
                                <a:solidFill>
                                  <a:schemeClr val="tx1">
                                    <a:lumMod val="85000"/>
                                    <a:lumOff val="15000"/>
                                  </a:schemeClr>
                                </a:solidFill>
                                <a:latin typeface="DejaVu Math TeX Gyre" panose="02000503000000000000" charset="0"/>
                                <a:ea typeface="微软雅黑" panose="020B0503020204020204" charset="-122"/>
                                <a:cs typeface="DejaVu Math TeX Gyre" panose="02000503000000000000" charset="0"/>
                              </a:rPr>
                            </m:ctrlPr>
                          </m:sSubSupPr>
                          <m:e>
                            <m:r>
                              <a:rPr lang="en-US" i="1" dirty="0">
                                <a:solidFill>
                                  <a:schemeClr val="tx1">
                                    <a:lumMod val="85000"/>
                                    <a:lumOff val="15000"/>
                                  </a:schemeClr>
                                </a:solidFill>
                                <a:latin typeface="DejaVu Math TeX Gyre" panose="02000503000000000000" charset="0"/>
                                <a:ea typeface="微软雅黑" panose="020B0503020204020204" charset="-122"/>
                                <a:cs typeface="DejaVu Math TeX Gyre" panose="02000503000000000000" charset="0"/>
                              </a:rPr>
                              <m:t>𝐻𝐶𝑂</m:t>
                            </m:r>
                          </m:e>
                          <m:sub>
                            <m:r>
                              <a:rPr lang="en-US" i="1" dirty="0">
                                <a:solidFill>
                                  <a:schemeClr val="tx1">
                                    <a:lumMod val="85000"/>
                                    <a:lumOff val="15000"/>
                                  </a:schemeClr>
                                </a:solidFill>
                                <a:latin typeface="DejaVu Math TeX Gyre" panose="02000503000000000000" charset="0"/>
                                <a:ea typeface="微软雅黑" panose="020B0503020204020204" charset="-122"/>
                                <a:cs typeface="DejaVu Math TeX Gyre" panose="02000503000000000000" charset="0"/>
                              </a:rPr>
                              <m:t>3</m:t>
                            </m:r>
                          </m:sub>
                          <m:sup>
                            <m:r>
                              <a:rPr lang="en-US" i="1" dirty="0">
                                <a:solidFill>
                                  <a:schemeClr val="tx1">
                                    <a:lumMod val="85000"/>
                                    <a:lumOff val="15000"/>
                                  </a:schemeClr>
                                </a:solidFill>
                                <a:latin typeface="DejaVu Math TeX Gyre" panose="02000503000000000000" charset="0"/>
                                <a:ea typeface="微软雅黑" panose="020B0503020204020204" charset="-122"/>
                                <a:cs typeface="DejaVu Math TeX Gyre" panose="02000503000000000000" charset="0"/>
                              </a:rPr>
                              <m:t>−</m:t>
                            </m:r>
                          </m:sup>
                        </m:sSubSup>
                      </m:e>
                    </m:d>
                  </m:oMath>
                </a14:m>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蓄积所致。见于严重呕吐、低血钾、使用过量碱性药物等。</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mc:Choice>
        <mc:Fallback>
          <p:sp>
            <p:nvSpPr>
              <p:cNvPr id="2" name="矩形 1"/>
              <p:cNvSpPr>
                <a:spLocks noRot="1" noChangeAspect="1" noMove="1" noResize="1" noEditPoints="1" noAdjustHandles="1" noChangeArrowheads="1" noChangeShapeType="1" noTextEdit="1"/>
              </p:cNvSpPr>
              <p:nvPr/>
            </p:nvSpPr>
            <p:spPr>
              <a:xfrm>
                <a:off x="875665" y="2218055"/>
                <a:ext cx="10440000" cy="3839845"/>
              </a:xfrm>
              <a:prstGeom prst="rect">
                <a:avLst/>
              </a:prstGeom>
              <a:blipFill rotWithShape="1">
                <a:blip r:embed="rId1"/>
                <a:stretch>
                  <a:fillRect r="6"/>
                </a:stretch>
              </a:blipFill>
            </p:spPr>
            <p:txBody>
              <a:bodyPr/>
              <a:lstStyle/>
              <a:p>
                <a:r>
                  <a:rPr lang="zh-CN" altLang="en-US">
                    <a:noFill/>
                  </a:rPr>
                  <a:t> </a:t>
                </a:r>
              </a:p>
            </p:txBody>
          </p:sp>
        </mc:Fallback>
      </mc:AlternateContent>
      <p:sp>
        <p:nvSpPr>
          <p:cNvPr id="18" name="矩形 17"/>
          <p:cNvSpPr/>
          <p:nvPr/>
        </p:nvSpPr>
        <p:spPr>
          <a:xfrm>
            <a:off x="1430020" y="1419225"/>
            <a:ext cx="9885045"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sym typeface="+mn-ea"/>
              </a:rPr>
              <a:t>（三）酸碱平衡紊乱</a:t>
            </a:r>
            <a:endParaRPr lang="zh-CN" altLang="en-US" sz="2000" b="1">
              <a:solidFill>
                <a:srgbClr val="FF7F7F"/>
              </a:solidFill>
              <a:latin typeface="微软雅黑" panose="020B0503020204020204" charset="-122"/>
              <a:ea typeface="微软雅黑" panose="020B0503020204020204" charset="-122"/>
              <a:sym typeface="+mn-ea"/>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二、水、电解质和酸碱平衡紊乱</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3"/>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299974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3. 呼吸性酸中毒</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呼吸性酸中毒是由于通气、换气障碍使 CO</a:t>
            </a:r>
            <a:r>
              <a:rPr baseline="-25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排出障碍，导致体内CO</a:t>
            </a:r>
            <a:r>
              <a:rPr baseline="-25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潴留、碳酸增高所致。常见于呼吸道梗阻，如喉头水肿、异物、重症肺炎、呼吸肌麻痹和呼吸中枢受抑制（如脑炎、吗啡过量）等。临床表现因原发病而异，血中 CO</a:t>
            </a:r>
            <a:r>
              <a:rPr baseline="-25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CP升高，pH 值降低，血钾增高。治疗主要针对原发病，改善呼吸功能。</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4. 呼吸性碱中毒</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碱中毒是由于换气过度或使 CO</a:t>
            </a:r>
            <a:r>
              <a:rPr baseline="-25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大量排出而致碳酸减少所致。见于剧烈哭闹、人工呼吸器使用不当、高热、脑炎、脑膜炎等。临床表现为呼吸深快、肌张力增高、手足搐搦、血CO</a:t>
            </a:r>
            <a:r>
              <a:rPr baseline="-25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CP降低、pH值升高。治疗主要针对原发疾病，改善呼吸功能，有手足搐搦症者补充钙剂。</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30020" y="1419225"/>
            <a:ext cx="9885045"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sym typeface="+mn-ea"/>
              </a:rPr>
              <a:t>（三）酸碱平衡紊乱</a:t>
            </a:r>
            <a:endParaRPr lang="zh-CN" altLang="en-US" sz="2000" b="1">
              <a:solidFill>
                <a:srgbClr val="FF7F7F"/>
              </a:solidFill>
              <a:latin typeface="微软雅黑" panose="020B0503020204020204" charset="-122"/>
              <a:ea typeface="微软雅黑" panose="020B0503020204020204" charset="-122"/>
              <a:sym typeface="+mn-ea"/>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二、水、电解质和酸碱平衡紊乱</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单圆角矩形 2"/>
          <p:cNvSpPr/>
          <p:nvPr/>
        </p:nvSpPr>
        <p:spPr>
          <a:xfrm>
            <a:off x="1061085" y="1739900"/>
            <a:ext cx="10079990" cy="3869690"/>
          </a:xfrm>
          <a:prstGeom prst="round1Rect">
            <a:avLst/>
          </a:prstGeom>
          <a:noFill/>
          <a:ln w="44450">
            <a:solidFill>
              <a:srgbClr val="FF7F7F"/>
            </a:solidFill>
            <a:prstDash val="dash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2" name="矩形 1"/>
          <p:cNvSpPr/>
          <p:nvPr/>
        </p:nvSpPr>
        <p:spPr>
          <a:xfrm>
            <a:off x="1421085" y="2705465"/>
            <a:ext cx="9360000" cy="1938020"/>
          </a:xfrm>
          <a:prstGeom prst="rect">
            <a:avLst/>
          </a:prstGeom>
        </p:spPr>
        <p:txBody>
          <a:bodyPr wrap="square" anchor="ctr" anchorCtr="0">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液体疗法的目的是纠正水、电解质和酸碱平衡紊乱，以恢复机体的正常生理功能。补液方案应根据病史、临床表现及必要的实验室检查结果，综合分析水和电解质紊乱的程度、性质而定。首先确定补液的总量、组成、步骤和速度。补液总量包括补充累计损失量、补充继续损失量及供给生理需要量三个方面。</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三、小儿液体疗法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38"/>
          <p:cNvGrpSpPr/>
          <p:nvPr/>
        </p:nvGrpSpPr>
        <p:grpSpPr bwMode="auto">
          <a:xfrm>
            <a:off x="6946061" y="2684190"/>
            <a:ext cx="753441" cy="225030"/>
            <a:chOff x="7244862" y="2564012"/>
            <a:chExt cx="1005315" cy="299674"/>
          </a:xfrm>
        </p:grpSpPr>
        <p:cxnSp>
          <p:nvCxnSpPr>
            <p:cNvPr id="83" name="Straight Connector 39"/>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nvGrpSpPr>
        <p:grpSpPr bwMode="auto">
          <a:xfrm flipH="1">
            <a:off x="4475066" y="2684190"/>
            <a:ext cx="753441" cy="225030"/>
            <a:chOff x="7244862" y="2564012"/>
            <a:chExt cx="1005315" cy="299674"/>
          </a:xfrm>
        </p:grpSpPr>
        <p:cxnSp>
          <p:nvCxnSpPr>
            <p:cNvPr id="86" name="Straight Connector 42"/>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nvGrpSpPr>
        <p:grpSpPr bwMode="auto">
          <a:xfrm rot="1354404" flipV="1">
            <a:off x="6362832" y="4135576"/>
            <a:ext cx="753441" cy="225031"/>
            <a:chOff x="7244862" y="2564012"/>
            <a:chExt cx="1005315" cy="299674"/>
          </a:xfrm>
        </p:grpSpPr>
        <p:cxnSp>
          <p:nvCxnSpPr>
            <p:cNvPr id="89" name="Straight Connector 45"/>
            <p:cNvCxnSpPr/>
            <p:nvPr/>
          </p:nvCxnSpPr>
          <p:spPr>
            <a:xfrm flipV="1">
              <a:off x="7243091" y="2565176"/>
              <a:ext cx="393867" cy="299673"/>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nvCxnSpPr>
          <p:spPr>
            <a:xfrm>
              <a:off x="7642763" y="2565315"/>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5" name="Text Placeholder 2"/>
          <p:cNvSpPr txBox="1"/>
          <p:nvPr/>
        </p:nvSpPr>
        <p:spPr>
          <a:xfrm>
            <a:off x="7870190" y="1691005"/>
            <a:ext cx="323469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2. 补液种类</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6" name="TextBox 52"/>
          <p:cNvSpPr txBox="1"/>
          <p:nvPr/>
        </p:nvSpPr>
        <p:spPr>
          <a:xfrm>
            <a:off x="7871460" y="2111375"/>
            <a:ext cx="3677285" cy="1908175"/>
          </a:xfrm>
          <a:prstGeom prst="rect">
            <a:avLst/>
          </a:prstGeom>
          <a:noFill/>
        </p:spPr>
        <p:txBody>
          <a:bodyPr wrap="square" lIns="0" tIns="0" rIns="0" bIns="0">
            <a:sp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根据脱水性质而定。低渗性脱水补充高渗溶液，等渗性脱水补充等渗溶液，高渗性脱水补充低渗溶液。若临床判断脱水性质有困难，可先按等渗性脱水处理。有条件者最好测血钠含量，以确定脱水性质。</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98" name="Text Placeholder 2"/>
          <p:cNvSpPr txBox="1"/>
          <p:nvPr/>
        </p:nvSpPr>
        <p:spPr>
          <a:xfrm>
            <a:off x="7103745" y="4324350"/>
            <a:ext cx="349885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3. 补液速度</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9" name="TextBox 55"/>
          <p:cNvSpPr txBox="1"/>
          <p:nvPr/>
        </p:nvSpPr>
        <p:spPr>
          <a:xfrm>
            <a:off x="7103110" y="4782820"/>
            <a:ext cx="4144010" cy="1903095"/>
          </a:xfrm>
          <a:prstGeom prst="rect">
            <a:avLst/>
          </a:prstGeom>
          <a:noFill/>
        </p:spPr>
        <p:txBody>
          <a:bodyPr wrap="square" lIns="0" tIns="0" rIns="0" bIns="0">
            <a:no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累计损失量应在开始输液的8～12小时内补足，滴速约为每小时8～10 mL/kg。重度脱水或有循环衰竭者，应首先静脉推注或快速静脉滴入以扩充血容量，改善血液循环及肾功能，一般用2 : 1等张含钠液（2份生理盐水+1份1.4%碳酸氢钠）。</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1" name="Text Placeholder 2"/>
          <p:cNvSpPr txBox="1"/>
          <p:nvPr/>
        </p:nvSpPr>
        <p:spPr>
          <a:xfrm>
            <a:off x="1605915" y="1929130"/>
            <a:ext cx="2764790" cy="361315"/>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1. 补液量</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2" name="TextBox 58"/>
          <p:cNvSpPr txBox="1"/>
          <p:nvPr/>
        </p:nvSpPr>
        <p:spPr>
          <a:xfrm>
            <a:off x="693420" y="2348865"/>
            <a:ext cx="3677285" cy="1798320"/>
          </a:xfrm>
          <a:prstGeom prst="rect">
            <a:avLst/>
          </a:prstGeom>
          <a:noFill/>
        </p:spPr>
        <p:txBody>
          <a:bodyPr wrap="square" lIns="0" tIns="0" rIns="0" bIns="0">
            <a:spAutoFit/>
          </a:bodyPr>
          <a:lstStyle/>
          <a:p>
            <a:pPr algn="r" defTabSz="1087755">
              <a:lnSpc>
                <a:spcPct val="130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根据脱水严重程度而定。原则上轻度脱水补 50 mL / kg，中度脱水补</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a:p>
            <a:pPr algn="r" defTabSz="1087755">
              <a:lnSpc>
                <a:spcPct val="130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50 ～ 100 mL / kg，重度脱水补 100 ～ 200 mL / kg。实际应用时一般先按上述量的 2 / 3量给予。</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nvGrpSpPr>
          <p:cNvPr id="106" name="Group 1"/>
          <p:cNvGrpSpPr/>
          <p:nvPr/>
        </p:nvGrpSpPr>
        <p:grpSpPr bwMode="auto">
          <a:xfrm>
            <a:off x="4615517" y="2454397"/>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08"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09"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10"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11"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sp>
            <p:nvSpPr>
              <p:cNvPr id="112"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grpSp>
        <p:sp>
          <p:nvSpPr>
            <p:cNvPr id="35857" name="Shape 1094"/>
            <p:cNvSpPr/>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59" name="Shape 1090"/>
            <p:cNvSpPr/>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60" name="Shape 1687"/>
            <p:cNvSpPr/>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grpSp>
      <p:sp>
        <p:nvSpPr>
          <p:cNvPr id="18" name="矩形 17"/>
          <p:cNvSpPr/>
          <p:nvPr/>
        </p:nvSpPr>
        <p:spPr>
          <a:xfrm>
            <a:off x="1348105" y="323850"/>
            <a:ext cx="712978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（一）补充累积损失量</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
        <p:nvSpPr>
          <p:cNvPr id="2" name="矩形 1"/>
          <p:cNvSpPr/>
          <p:nvPr/>
        </p:nvSpPr>
        <p:spPr>
          <a:xfrm>
            <a:off x="870585" y="1054100"/>
            <a:ext cx="10440035" cy="578485"/>
          </a:xfrm>
          <a:prstGeom prst="rect">
            <a:avLst/>
          </a:prstGeom>
        </p:spPr>
        <p:txBody>
          <a:bodyPr wrap="square">
            <a:noAutofit/>
          </a:bodyPr>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tx1"/>
                </a:solidFill>
                <a:latin typeface="Times New Roman Regular" panose="02020603050405020304" charset="0"/>
                <a:ea typeface="微软雅黑" panose="020B0503020204020204" charset="-122"/>
                <a:cs typeface="Times New Roman Regular" panose="02020603050405020304" charset="0"/>
              </a:rPr>
              <a:t>补充累积损失量是指补充发病后至补液时所损失的水和电解质量。</a:t>
            </a:r>
            <a:endParaRPr sz="2000" b="1" dirty="0">
              <a:solidFill>
                <a:schemeClr val="tx1"/>
              </a:solidFill>
              <a:latin typeface="Times New Roman Regular" panose="02020603050405020304" charset="0"/>
              <a:ea typeface="微软雅黑" panose="020B0503020204020204" charset="-122"/>
              <a:cs typeface="Times New Roman Regular"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anim calcmode="lin" valueType="num">
                                      <p:cBhvr>
                                        <p:cTn id="8" dur="500" fill="hold"/>
                                        <p:tgtEl>
                                          <p:spTgt spid="106"/>
                                        </p:tgtEl>
                                        <p:attrNameLst>
                                          <p:attrName>ppt_x</p:attrName>
                                        </p:attrNameLst>
                                      </p:cBhvr>
                                      <p:tavLst>
                                        <p:tav tm="0">
                                          <p:val>
                                            <p:strVal val="#ppt_x"/>
                                          </p:val>
                                        </p:tav>
                                        <p:tav tm="100000">
                                          <p:val>
                                            <p:strVal val="#ppt_x"/>
                                          </p:val>
                                        </p:tav>
                                      </p:tavLst>
                                    </p:anim>
                                    <p:anim calcmode="lin" valueType="num">
                                      <p:cBhvr>
                                        <p:cTn id="9" dur="450" decel="100000" fill="hold"/>
                                        <p:tgtEl>
                                          <p:spTgt spid="106"/>
                                        </p:tgtEl>
                                        <p:attrNameLst>
                                          <p:attrName>ppt_y</p:attrName>
                                        </p:attrNameLst>
                                      </p:cBhvr>
                                      <p:tavLst>
                                        <p:tav tm="0">
                                          <p:val>
                                            <p:strVal val="#ppt_y+1"/>
                                          </p:val>
                                        </p:tav>
                                        <p:tav tm="100000">
                                          <p:val>
                                            <p:strVal val="#ppt_y-.03"/>
                                          </p:val>
                                        </p:tav>
                                      </p:tavLst>
                                    </p:anim>
                                    <p:anim calcmode="lin" valueType="num">
                                      <p:cBhvr>
                                        <p:cTn id="10"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85"/>
                                        </p:tgtEl>
                                        <p:attrNameLst>
                                          <p:attrName>style.visibility</p:attrName>
                                        </p:attrNameLst>
                                      </p:cBhvr>
                                      <p:to>
                                        <p:strVal val="visible"/>
                                      </p:to>
                                    </p:set>
                                    <p:animEffect transition="in" filter="wipe(right)">
                                      <p:cBhvr>
                                        <p:cTn id="14" dur="500"/>
                                        <p:tgtEl>
                                          <p:spTgt spid="8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left)">
                                      <p:cBhvr>
                                        <p:cTn id="18" dur="500"/>
                                        <p:tgtEl>
                                          <p:spTgt spid="8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88"/>
                                        </p:tgtEl>
                                        <p:attrNameLst>
                                          <p:attrName>style.visibility</p:attrName>
                                        </p:attrNameLst>
                                      </p:cBhvr>
                                      <p:to>
                                        <p:strVal val="visible"/>
                                      </p:to>
                                    </p:set>
                                    <p:animEffect transition="in" filter="wipe(up)">
                                      <p:cBhvr>
                                        <p:cTn id="22" dur="500"/>
                                        <p:tgtEl>
                                          <p:spTgt spid="88"/>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up)">
                                      <p:cBhvr>
                                        <p:cTn id="32"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347470" y="5086985"/>
            <a:ext cx="9540875" cy="1283970"/>
          </a:xfrm>
          <a:prstGeom prst="rect">
            <a:avLst/>
          </a:prstGeom>
        </p:spPr>
        <p:txBody>
          <a:bodyPr wrap="square">
            <a:noAutofit/>
          </a:bodyPr>
          <a:lstStyle/>
          <a:p>
            <a:pPr>
              <a:lnSpc>
                <a:spcPct val="150000"/>
              </a:lnSpc>
            </a:pPr>
            <a:r>
              <a:rPr lang="zh-CN" altLang="en-US" b="1">
                <a:solidFill>
                  <a:srgbClr val="FF7F7F"/>
                </a:solidFill>
                <a:latin typeface="Microsoft YaHei Bold" panose="020B0503020204020204" charset="-122"/>
                <a:ea typeface="Microsoft YaHei Bold" panose="020B0503020204020204" charset="-122"/>
              </a:rPr>
              <a:t>情境思考</a:t>
            </a:r>
            <a:endParaRPr lang="zh-CN" altLang="en-US" b="1">
              <a:solidFill>
                <a:srgbClr val="FF7F7F"/>
              </a:solidFill>
              <a:latin typeface="Microsoft YaHei Bold" panose="020B0503020204020204" charset="-122"/>
              <a:ea typeface="Microsoft YaHei Bold" panose="020B0503020204020204" charset="-122"/>
            </a:endParaRPr>
          </a:p>
          <a:p>
            <a:pPr>
              <a:lnSpc>
                <a:spcPct val="150000"/>
              </a:lnSpc>
            </a:pPr>
            <a:r>
              <a:rPr lang="zh-CN" altLang="en-US" b="1">
                <a:solidFill>
                  <a:srgbClr val="FF7F7F"/>
                </a:solidFill>
                <a:latin typeface="宋体" charset="0"/>
                <a:ea typeface="宋体" charset="0"/>
              </a:rPr>
              <a:t>1. 请根据患儿的临床表现列出目前存在的护理问题。</a:t>
            </a:r>
            <a:endParaRPr lang="zh-CN" altLang="en-US" b="1">
              <a:solidFill>
                <a:srgbClr val="FF7F7F"/>
              </a:solidFill>
              <a:latin typeface="宋体" charset="0"/>
              <a:ea typeface="宋体" charset="0"/>
            </a:endParaRPr>
          </a:p>
          <a:p>
            <a:pPr>
              <a:lnSpc>
                <a:spcPct val="150000"/>
              </a:lnSpc>
            </a:pPr>
            <a:r>
              <a:rPr lang="zh-CN" altLang="en-US" b="1">
                <a:solidFill>
                  <a:srgbClr val="FF7F7F"/>
                </a:solidFill>
                <a:latin typeface="宋体" charset="0"/>
                <a:ea typeface="宋体" charset="0"/>
              </a:rPr>
              <a:t>2. 根据整体护理的要求为患儿制订相应的护理计划。</a:t>
            </a:r>
            <a:endParaRPr lang="zh-CN" altLang="en-US" b="1">
              <a:solidFill>
                <a:srgbClr val="FF7F7F"/>
              </a:solidFill>
              <a:latin typeface="宋体" charset="0"/>
              <a:ea typeface="宋体" charset="0"/>
            </a:endParaRPr>
          </a:p>
        </p:txBody>
      </p:sp>
      <p:grpSp>
        <p:nvGrpSpPr>
          <p:cNvPr id="10" name="组合 9"/>
          <p:cNvGrpSpPr/>
          <p:nvPr/>
        </p:nvGrpSpPr>
        <p:grpSpPr>
          <a:xfrm>
            <a:off x="966470" y="1214755"/>
            <a:ext cx="10259695" cy="3667760"/>
            <a:chOff x="1655" y="1912"/>
            <a:chExt cx="16157" cy="5776"/>
          </a:xfrm>
        </p:grpSpPr>
        <p:sp>
          <p:nvSpPr>
            <p:cNvPr id="2" name="矩形 1"/>
            <p:cNvSpPr/>
            <p:nvPr/>
          </p:nvSpPr>
          <p:spPr>
            <a:xfrm>
              <a:off x="1938" y="2958"/>
              <a:ext cx="15591" cy="3685"/>
            </a:xfrm>
            <a:prstGeom prst="rect">
              <a:avLst/>
            </a:prstGeom>
          </p:spPr>
          <p:txBody>
            <a:bodyPr wrap="square" anchor="ctr" anchorCtr="0">
              <a:noAutofit/>
            </a:bodyPr>
            <a:lstStyle/>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sym typeface="+mn-ea"/>
                </a:rPr>
                <a:t>患儿，男，7月，因“排水样便6天，发热3天”由急诊科送入院。</a:t>
              </a:r>
              <a:endParaRPr dirty="0">
                <a:solidFill>
                  <a:schemeClr val="tx1">
                    <a:lumMod val="50000"/>
                    <a:lumOff val="50000"/>
                  </a:schemeClr>
                </a:solidFill>
                <a:latin typeface="微软雅黑" panose="020B0503020204020204" charset="-122"/>
                <a:ea typeface="微软雅黑" panose="020B0503020204020204" charset="-122"/>
                <a:cs typeface="+mn-ea"/>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sym typeface="+mn-ea"/>
                </a:rPr>
                <a:t>患儿于6天前无明显诱因下开始出现排水样便，7～8次 / 日，为黄绿色，无泡沫，无黏液血便，伴有呕吐，均为胃内容物，非喷射状，约10～15次 / 日，偶有鼻塞，流涕，无咳嗽，3天前出现发热，峰值39.1℃，精神食欲差，睡眠可，小便减少，体重较前减轻 0.5kg。</a:t>
              </a:r>
              <a:endParaRPr dirty="0">
                <a:solidFill>
                  <a:schemeClr val="tx1">
                    <a:lumMod val="50000"/>
                    <a:lumOff val="50000"/>
                  </a:schemeClr>
                </a:solidFill>
                <a:latin typeface="微软雅黑" panose="020B0503020204020204" charset="-122"/>
                <a:ea typeface="微软雅黑" panose="020B0503020204020204" charset="-122"/>
                <a:cs typeface="+mn-ea"/>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sym typeface="+mn-ea"/>
                </a:rPr>
                <a:t>查体：体温：38.4℃。脉搏：120次/分。呼吸：35次/分。身高：74cm。体重：9kg。精神萎靡，皮肤干燥，弹性差，毛细血管回流征 3秒。</a:t>
              </a:r>
              <a:endParaRPr dirty="0">
                <a:solidFill>
                  <a:schemeClr val="tx1">
                    <a:lumMod val="50000"/>
                    <a:lumOff val="50000"/>
                  </a:schemeClr>
                </a:solidFill>
                <a:latin typeface="微软雅黑" panose="020B0503020204020204" charset="-122"/>
                <a:ea typeface="微软雅黑" panose="020B0503020204020204" charset="-122"/>
                <a:cs typeface="+mn-ea"/>
                <a:sym typeface="+mn-ea"/>
              </a:endParaRPr>
            </a:p>
            <a:p>
              <a:pPr indent="457200" algn="just" fontAlgn="auto">
                <a:lnSpc>
                  <a:spcPct val="130000"/>
                </a:lnSpc>
                <a:spcAft>
                  <a:spcPts val="600"/>
                </a:spcAft>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sym typeface="+mn-ea"/>
                </a:rPr>
                <a:t>辅助检查：白细胞计数 9.3×109/L、中性粒细胞百分比 41.1%，淋巴细胞百分比47.5%、红细胞计数4.41×1012/L、血红蛋白113 g/L、血小板计数361×109/L、快速 C 反应蛋白 5.3 mg/L，超敏 C 反应蛋白 3.3 mg/L。</a:t>
              </a:r>
              <a:endParaRPr dirty="0">
                <a:solidFill>
                  <a:schemeClr val="tx1">
                    <a:lumMod val="50000"/>
                    <a:lumOff val="50000"/>
                  </a:schemeClr>
                </a:solidFill>
                <a:latin typeface="微软雅黑" panose="020B0503020204020204" charset="-122"/>
                <a:ea typeface="微软雅黑" panose="020B0503020204020204" charset="-122"/>
                <a:cs typeface="+mn-ea"/>
                <a:sym typeface="+mn-ea"/>
              </a:endParaRPr>
            </a:p>
          </p:txBody>
        </p:sp>
        <p:sp>
          <p:nvSpPr>
            <p:cNvPr id="3" name="圆角矩形 2"/>
            <p:cNvSpPr/>
            <p:nvPr/>
          </p:nvSpPr>
          <p:spPr>
            <a:xfrm>
              <a:off x="1655" y="1912"/>
              <a:ext cx="16157" cy="5776"/>
            </a:xfrm>
            <a:prstGeom prst="roundRect">
              <a:avLst>
                <a:gd name="adj" fmla="val 4701"/>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护理情境</a:t>
              </a:r>
              <a:endParaRPr lang="zh-CN" altLang="en-US" sz="2400" b="0">
                <a:solidFill>
                  <a:srgbClr val="FF7F7F"/>
                </a:solidFill>
                <a:latin typeface="微软雅黑" panose="020B0503020204020204" charset="-122"/>
                <a:ea typeface="微软雅黑" panose="020B0503020204020204" charset="-122"/>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133794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补充继续损失量是指补液开始后，因呕吐、腹泻等继续损失的液体量。应按实际损失量补充，但腹泻患儿的大便量较难准确计算，一般根据次数和量的多少大致估计，适当增减。补充继续损失量的液体种类，一般用 1 / 3 ～ 1 / 2 张含钠液，于 24 小时内静脉缓慢滴入。</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30020"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（二）补充继续损失量</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三、小儿液体疗法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
        <p:nvSpPr>
          <p:cNvPr id="3" name="矩形 2"/>
          <p:cNvSpPr/>
          <p:nvPr/>
        </p:nvSpPr>
        <p:spPr>
          <a:xfrm>
            <a:off x="875665" y="4684395"/>
            <a:ext cx="10440000" cy="922020"/>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小儿每日生理需要量为 60 ～ 80 mL / kg。钠、钾、氯各需 1 ～ 2 mmol / kg。这部分液体应尽量口服补充，口服有困难者，给予生理维持液（1 / 5 张含钠液 +0.15% 氯化钾），于 24 小时内均匀滴入。</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5" name="矩形 4"/>
          <p:cNvSpPr/>
          <p:nvPr/>
        </p:nvSpPr>
        <p:spPr>
          <a:xfrm>
            <a:off x="1430020" y="3885565"/>
            <a:ext cx="706247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（三）供给生理需要量</a:t>
            </a:r>
            <a:endParaRPr lang="zh-CN" altLang="en-US" sz="2000" b="1">
              <a:solidFill>
                <a:srgbClr val="FF7F7F"/>
              </a:solidFill>
              <a:latin typeface="微软雅黑" panose="020B0503020204020204" charset="-122"/>
              <a:ea typeface="微软雅黑" panose="020B0503020204020204" charset="-122"/>
            </a:endParaRPr>
          </a:p>
        </p:txBody>
      </p:sp>
      <p:pic>
        <p:nvPicPr>
          <p:cNvPr id="10" name="图片 9" descr="3b32313534373033343be8af95e58982"/>
          <p:cNvPicPr>
            <a:picLocks noChangeAspect="1"/>
          </p:cNvPicPr>
          <p:nvPr/>
        </p:nvPicPr>
        <p:blipFill>
          <a:blip r:embed="rId2"/>
          <a:stretch>
            <a:fillRect/>
          </a:stretch>
        </p:blipFill>
        <p:spPr>
          <a:xfrm>
            <a:off x="875665" y="382270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3" grpId="0"/>
      <p:bldP spid="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2625" y="1697327"/>
            <a:ext cx="3239770" cy="4280596"/>
            <a:chOff x="4157" y="3294"/>
            <a:chExt cx="5102" cy="6741"/>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510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6" y="3294"/>
              <a:ext cx="3350" cy="1308"/>
            </a:xfrm>
            <a:prstGeom prst="rect">
              <a:avLst/>
            </a:prstGeom>
          </p:spPr>
          <p:txBody>
            <a:bodyPr wrap="square">
              <a:noAutofit/>
            </a:bodyPr>
            <a:lstStyle/>
            <a:p>
              <a:pPr algn="just">
                <a:defRPr/>
              </a:pPr>
              <a:r>
                <a:rPr lang="zh-CN" altLang="en-US" sz="2000" b="1" dirty="0">
                  <a:solidFill>
                    <a:schemeClr val="tx1"/>
                  </a:solidFill>
                  <a:latin typeface="微软雅黑" panose="020B0503020204020204" charset="-122"/>
                  <a:ea typeface="微软雅黑" panose="020B0503020204020204" charset="-122"/>
                </a:rPr>
                <a:t>1. 营养不良伴腹泻时液体疗法</a:t>
              </a:r>
              <a:endParaRPr lang="zh-CN" altLang="en-US" sz="20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5102" cy="5182"/>
            </a:xfrm>
            <a:prstGeom prst="rect">
              <a:avLst/>
            </a:prstGeom>
            <a:noFill/>
          </p:spPr>
          <p:txBody>
            <a:bodyPr wrap="square">
              <a:spAutoFit/>
            </a:bodyPr>
            <a:lstStyle/>
            <a:p>
              <a:pPr algn="just">
                <a:lnSpc>
                  <a:spcPct val="130000"/>
                </a:lnSpc>
                <a:defRPr/>
              </a:pPr>
              <a:r>
                <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rPr>
                <a:t>营养不良时体液总量相对较多，机体平时处于偏低渗状态，腹泻时大多为低渗性脱水。估计脱水程度时应防止估计偏高，补液量应减少1/3，用2/3张含钠液缓慢滴注。为补充热量及防止低血糖，可静脉滴注10%～15%葡萄糖溶液。为纠正低蛋白血症，可少量多次输血浆，同时还要注意及时补充钾、钙、镁等。</a:t>
              </a:r>
              <a:endPar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4399280" y="1696692"/>
            <a:ext cx="3240405" cy="3961822"/>
            <a:chOff x="6967" y="3293"/>
            <a:chExt cx="5105" cy="6239"/>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718" y="3293"/>
              <a:ext cx="3354" cy="1309"/>
            </a:xfrm>
            <a:prstGeom prst="rect">
              <a:avLst/>
            </a:prstGeom>
          </p:spPr>
          <p:txBody>
            <a:bodyPr wrap="square">
              <a:noAutofit/>
            </a:bodyPr>
            <a:lstStyle/>
            <a:p>
              <a:pPr algn="just">
                <a:defRPr/>
              </a:pPr>
              <a:r>
                <a:rPr lang="zh-CN" altLang="en-US" sz="2000" b="1" dirty="0">
                  <a:solidFill>
                    <a:schemeClr val="tx1"/>
                  </a:solidFill>
                  <a:latin typeface="微软雅黑" panose="020B0503020204020204" charset="-122"/>
                  <a:ea typeface="微软雅黑" panose="020B0503020204020204" charset="-122"/>
                </a:rPr>
                <a:t>2. 急性感染时液体疗法</a:t>
              </a:r>
              <a:endParaRPr lang="zh-CN" altLang="en-US" sz="2000" b="1" dirty="0">
                <a:solidFill>
                  <a:schemeClr val="tx1"/>
                </a:solidFill>
                <a:latin typeface="微软雅黑" panose="020B0503020204020204" charset="-122"/>
                <a:ea typeface="微软雅黑" panose="020B0503020204020204" charset="-122"/>
              </a:endParaRPr>
            </a:p>
          </p:txBody>
        </p:sp>
        <p:sp>
          <p:nvSpPr>
            <p:cNvPr id="152" name="文本框 165"/>
            <p:cNvSpPr txBox="1"/>
            <p:nvPr/>
          </p:nvSpPr>
          <p:spPr>
            <a:xfrm>
              <a:off x="6967" y="4853"/>
              <a:ext cx="5104" cy="4679"/>
            </a:xfrm>
            <a:prstGeom prst="rect">
              <a:avLst/>
            </a:prstGeom>
            <a:noFill/>
          </p:spPr>
          <p:txBody>
            <a:bodyPr wrap="square">
              <a:spAutoFit/>
            </a:bodyPr>
            <a:lstStyle/>
            <a:p>
              <a:pPr algn="just">
                <a:lnSpc>
                  <a:spcPct val="130000"/>
                </a:lnSpc>
                <a:defRPr/>
              </a:pPr>
              <a:r>
                <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rPr>
                <a:t>急性感染时，因常伴有高热、多汗、呼吸加快，热能消耗增加和热量不足，而出现高渗性脱水和代谢性酸中毒。对这些患儿应注意补充热量，静脉滴注葡萄糖 3 ～ 5 g /（kg·d）或 1 / 4 张溶液，可防止酮症。一般病例，只要纠正脱水，酸中毒可逐步自然纠正。呕吐、腹泻引起严重酸中毒可用 5% 碳酸氢钠溶液。</a:t>
              </a:r>
              <a:endPar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8115935" y="1697327"/>
            <a:ext cx="3660610" cy="4920685"/>
            <a:chOff x="9780" y="3294"/>
            <a:chExt cx="5767" cy="7749"/>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530" y="3294"/>
              <a:ext cx="3353" cy="1308"/>
            </a:xfrm>
            <a:prstGeom prst="rect">
              <a:avLst/>
            </a:prstGeom>
          </p:spPr>
          <p:txBody>
            <a:bodyPr wrap="square">
              <a:noAutofit/>
            </a:bodyPr>
            <a:lstStyle/>
            <a:p>
              <a:pPr algn="just">
                <a:defRPr/>
              </a:pPr>
              <a:r>
                <a:rPr lang="zh-CN" altLang="en-US" sz="2000" b="1" dirty="0">
                  <a:solidFill>
                    <a:schemeClr val="tx1"/>
                  </a:solidFill>
                  <a:latin typeface="微软雅黑" panose="020B0503020204020204" charset="-122"/>
                  <a:ea typeface="微软雅黑" panose="020B0503020204020204" charset="-122"/>
                </a:rPr>
                <a:t>3. 新生儿的液体疗法</a:t>
              </a:r>
              <a:endParaRPr lang="zh-CN" altLang="en-US" sz="2000" b="1" dirty="0">
                <a:solidFill>
                  <a:schemeClr val="tx1"/>
                </a:solidFill>
                <a:latin typeface="微软雅黑" panose="020B0503020204020204" charset="-122"/>
                <a:ea typeface="微软雅黑" panose="020B0503020204020204" charset="-122"/>
              </a:endParaRPr>
            </a:p>
          </p:txBody>
        </p:sp>
        <p:sp>
          <p:nvSpPr>
            <p:cNvPr id="153" name="文本框 166"/>
            <p:cNvSpPr txBox="1"/>
            <p:nvPr/>
          </p:nvSpPr>
          <p:spPr>
            <a:xfrm>
              <a:off x="9780" y="4853"/>
              <a:ext cx="5767" cy="6190"/>
            </a:xfrm>
            <a:prstGeom prst="rect">
              <a:avLst/>
            </a:prstGeom>
            <a:noFill/>
          </p:spPr>
          <p:txBody>
            <a:bodyPr wrap="square">
              <a:spAutoFit/>
            </a:bodyPr>
            <a:lstStyle/>
            <a:p>
              <a:pPr algn="just">
                <a:lnSpc>
                  <a:spcPct val="130000"/>
                </a:lnSpc>
                <a:defRPr/>
              </a:pPr>
              <a:r>
                <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rPr>
                <a:t>新生儿对水、电解质和酸碱平衡的调节功能差，对钠和氯的排泄功能低，如氯化钠入量较多，易出现水肿；如氯过多，易引起酸中毒。由于新生儿的生理特点，液体疗法时应慎重，新生儿正常时血钾即偏高，生后几天内短时间输液，可不必给钾盐。生后10天内如有明显缺钾时，应注意肾功能及尿量情况，每日给钾总量为2～3mmol/kg，浓度不超过 0.15%，滴入速度宜慢，新生儿补液速度，除急需扩充血容量者外，一般每小时不应超过10mL/kg。</a:t>
              </a:r>
              <a:endPar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四、几种特殊情况下的液体疗法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75665" y="1254760"/>
            <a:ext cx="10440035" cy="858520"/>
            <a:chOff x="1443" y="2347"/>
            <a:chExt cx="16441" cy="1352"/>
          </a:xfrm>
        </p:grpSpPr>
        <p:sp>
          <p:nvSpPr>
            <p:cNvPr id="106" name="Freeform 12"/>
            <p:cNvSpPr/>
            <p:nvPr/>
          </p:nvSpPr>
          <p:spPr bwMode="auto">
            <a:xfrm>
              <a:off x="1443" y="2347"/>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7" name="组合 106"/>
            <p:cNvGrpSpPr/>
            <p:nvPr/>
          </p:nvGrpSpPr>
          <p:grpSpPr>
            <a:xfrm rot="0">
              <a:off x="1708" y="2418"/>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1443" y="3699"/>
              <a:ext cx="16441"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3193" y="2817"/>
              <a:ext cx="14691" cy="861"/>
            </a:xfrm>
            <a:prstGeom prst="rect">
              <a:avLst/>
            </a:prstGeom>
          </p:spPr>
          <p:txBody>
            <a:bodyPr wrap="square" anchor="ctr" anchorCtr="0">
              <a:noAutofit/>
            </a:bodyPr>
            <a:lstStyle/>
            <a:p>
              <a:pPr algn="just">
                <a:defRPr/>
              </a:pPr>
              <a:r>
                <a:rPr lang="zh-CN" altLang="en-US" sz="2400" b="1" dirty="0">
                  <a:solidFill>
                    <a:srgbClr val="FF7F7F"/>
                  </a:solidFill>
                  <a:latin typeface="微软雅黑" panose="020B0503020204020204" charset="-122"/>
                  <a:ea typeface="微软雅黑" panose="020B0503020204020204" charset="-122"/>
                </a:rPr>
                <a:t>（一）补液前的准备阶段</a:t>
              </a:r>
              <a:endParaRPr lang="zh-CN" altLang="en-US" sz="2400" b="1" dirty="0">
                <a:solidFill>
                  <a:srgbClr val="FF7F7F"/>
                </a:solidFill>
                <a:latin typeface="微软雅黑" panose="020B0503020204020204" charset="-122"/>
                <a:ea typeface="微软雅黑" panose="020B0503020204020204" charset="-122"/>
              </a:endParaRPr>
            </a:p>
          </p:txBody>
        </p:sp>
      </p:grpSp>
      <p:sp>
        <p:nvSpPr>
          <p:cNvPr id="151" name="文本框 164"/>
          <p:cNvSpPr txBox="1"/>
          <p:nvPr/>
        </p:nvSpPr>
        <p:spPr>
          <a:xfrm>
            <a:off x="875665" y="2482850"/>
            <a:ext cx="10440035" cy="2584450"/>
          </a:xfrm>
          <a:prstGeom prst="rect">
            <a:avLst/>
          </a:prstGeom>
          <a:noFill/>
        </p:spPr>
        <p:txBody>
          <a:bodyPr wrap="square">
            <a:spAutoFit/>
          </a:bodyPr>
          <a:lstStyle/>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（1）补液开始前应全面了解患儿的病史、病情、补液目的及其临床意义。应以高度责任心，迅速认真地做好补液的各项准备工作。 </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（2）熟悉常用液体的种类、成分及配制方法。</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3）向家长及患儿解释治疗目的，以利于配合。对家长应解释治疗的原因、液体疗法需要的时间及可能发生的情况，使其了解整个治疗过程，并指导家长参与治疗过程。对年长患儿也应做好鼓励和解释工作，以消除其恐惧心理。</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nvGrpSpPr>
          <p:cNvPr id="16" name="组合 15"/>
          <p:cNvGrpSpPr/>
          <p:nvPr/>
        </p:nvGrpSpPr>
        <p:grpSpPr>
          <a:xfrm>
            <a:off x="35496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五、小儿液体疗法的护理</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75665" y="1254760"/>
            <a:ext cx="10440035" cy="858520"/>
            <a:chOff x="1443" y="2347"/>
            <a:chExt cx="16441" cy="1352"/>
          </a:xfrm>
        </p:grpSpPr>
        <p:sp>
          <p:nvSpPr>
            <p:cNvPr id="106" name="Freeform 12"/>
            <p:cNvSpPr/>
            <p:nvPr/>
          </p:nvSpPr>
          <p:spPr bwMode="auto">
            <a:xfrm>
              <a:off x="1443" y="2347"/>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7" name="组合 106"/>
            <p:cNvGrpSpPr/>
            <p:nvPr/>
          </p:nvGrpSpPr>
          <p:grpSpPr>
            <a:xfrm rot="0">
              <a:off x="1708" y="2418"/>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1443" y="3699"/>
              <a:ext cx="16441"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3193" y="2817"/>
              <a:ext cx="14691" cy="861"/>
            </a:xfrm>
            <a:prstGeom prst="rect">
              <a:avLst/>
            </a:prstGeom>
          </p:spPr>
          <p:txBody>
            <a:bodyPr wrap="square" anchor="ctr" anchorCtr="0">
              <a:noAutofit/>
            </a:bodyPr>
            <a:lstStyle/>
            <a:p>
              <a:pPr algn="just">
                <a:defRPr/>
              </a:pPr>
              <a:r>
                <a:rPr lang="zh-CN" altLang="en-US" sz="2400" b="1" dirty="0">
                  <a:solidFill>
                    <a:srgbClr val="FF7F7F"/>
                  </a:solidFill>
                  <a:latin typeface="微软雅黑" panose="020B0503020204020204" charset="-122"/>
                  <a:ea typeface="微软雅黑" panose="020B0503020204020204" charset="-122"/>
                </a:rPr>
                <a:t>（二）补液阶段</a:t>
              </a:r>
              <a:endParaRPr lang="zh-CN" altLang="en-US" sz="2400" b="1" dirty="0">
                <a:solidFill>
                  <a:srgbClr val="FF7F7F"/>
                </a:solidFill>
                <a:latin typeface="微软雅黑" panose="020B0503020204020204" charset="-122"/>
                <a:ea typeface="微软雅黑" panose="020B0503020204020204" charset="-122"/>
              </a:endParaRPr>
            </a:p>
          </p:txBody>
        </p:sp>
      </p:grpSp>
      <p:sp>
        <p:nvSpPr>
          <p:cNvPr id="151" name="文本框 164"/>
          <p:cNvSpPr txBox="1"/>
          <p:nvPr/>
        </p:nvSpPr>
        <p:spPr>
          <a:xfrm>
            <a:off x="875665" y="2482850"/>
            <a:ext cx="10440035" cy="2584450"/>
          </a:xfrm>
          <a:prstGeom prst="rect">
            <a:avLst/>
          </a:prstGeom>
          <a:noFill/>
        </p:spPr>
        <p:txBody>
          <a:bodyPr wrap="square">
            <a:spAutoFit/>
          </a:bodyPr>
          <a:lstStyle/>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（1）维持静脉输液，严格掌握输液速度，明确每小时输入量，计算出每分钟输液滴数。有条件最好使用输液泵，以便更精确地控制输液速度。</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（2）密切观察病情变化。</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（3）准确记录液体出入量：24 小时液体入量包括静脉输液量、口服液体量及食物中含水量；液体出量包括尿量、呕吐量、大便丢失的水分和不显性失水。计算并记录 24小时液体出入量，是液体疗法时护理工作的重要内容。</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nvGrpSpPr>
          <p:cNvPr id="16" name="组合 15"/>
          <p:cNvGrpSpPr/>
          <p:nvPr/>
        </p:nvGrpSpPr>
        <p:grpSpPr>
          <a:xfrm>
            <a:off x="35496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五、小儿液体疗法的护理</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E:\素材\春\7487b691a84a44a3f609339749de9c08.png7487b691a84a44a3f609339749de9c08"/>
          <p:cNvPicPr>
            <a:picLocks noChangeAspect="1"/>
          </p:cNvPicPr>
          <p:nvPr/>
        </p:nvPicPr>
        <p:blipFill>
          <a:blip r:embed="rId1"/>
          <a:srcRect l="12184" b="995"/>
          <a:stretch>
            <a:fillRect/>
          </a:stretch>
        </p:blipFill>
        <p:spPr>
          <a:xfrm>
            <a:off x="1566545" y="1132840"/>
            <a:ext cx="3487420" cy="4863465"/>
          </a:xfrm>
          <a:prstGeom prst="rect">
            <a:avLst/>
          </a:prstGeom>
        </p:spPr>
      </p:pic>
      <p:sp>
        <p:nvSpPr>
          <p:cNvPr id="3" name="文本框 2"/>
          <p:cNvSpPr txBox="1"/>
          <p:nvPr/>
        </p:nvSpPr>
        <p:spPr>
          <a:xfrm>
            <a:off x="4982087" y="2767728"/>
            <a:ext cx="4703792" cy="1322070"/>
          </a:xfrm>
          <a:prstGeom prst="rect">
            <a:avLst/>
          </a:prstGeom>
          <a:noFill/>
        </p:spPr>
        <p:txBody>
          <a:bodyPr wrap="square" rtlCol="0">
            <a:spAutoFit/>
          </a:bodyPr>
          <a:lstStyle/>
          <a:p>
            <a:r>
              <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谢谢观看</a:t>
            </a:r>
            <a:endPar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grpSp>
        <p:nvGrpSpPr>
          <p:cNvPr id="39" name="组合 38"/>
          <p:cNvGrpSpPr>
            <a:grpSpLocks noChangeAspect="1"/>
          </p:cNvGrpSpPr>
          <p:nvPr/>
        </p:nvGrpSpPr>
        <p:grpSpPr>
          <a:xfrm>
            <a:off x="8316461" y="5419352"/>
            <a:ext cx="396000" cy="396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p:nvGrpSpPr>
        <p:grpSpPr>
          <a:xfrm>
            <a:off x="7756715" y="5419352"/>
            <a:ext cx="396000" cy="396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p:nvGrpSpPr>
        <p:grpSpPr>
          <a:xfrm>
            <a:off x="8876207" y="5419352"/>
            <a:ext cx="396000" cy="396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p:nvGrpSpPr>
        <p:grpSpPr>
          <a:xfrm>
            <a:off x="9435953" y="5419352"/>
            <a:ext cx="396000" cy="396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p:nvGrpSpPr>
        <p:grpSpPr>
          <a:xfrm>
            <a:off x="9995701" y="5419352"/>
            <a:ext cx="396000" cy="396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p:nvPicPr>
        <p:blipFill>
          <a:blip r:embed="rId2"/>
          <a:stretch>
            <a:fillRect/>
          </a:stretch>
        </p:blipFill>
        <p:spPr>
          <a:xfrm>
            <a:off x="6396419" y="232549"/>
            <a:ext cx="6034726" cy="2640192"/>
          </a:xfrm>
          <a:prstGeom prst="rect">
            <a:avLst/>
          </a:prstGeom>
        </p:spPr>
      </p:pic>
      <p:pic>
        <p:nvPicPr>
          <p:cNvPr id="6" name="图片 5" descr="852"/>
          <p:cNvPicPr>
            <a:picLocks noChangeAspect="1"/>
          </p:cNvPicPr>
          <p:nvPr/>
        </p:nvPicPr>
        <p:blipFill>
          <a:blip r:embed="rId3"/>
          <a:stretch>
            <a:fillRect/>
          </a:stretch>
        </p:blipFill>
        <p:spPr>
          <a:xfrm>
            <a:off x="8607425" y="396875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6365">
        <p:comb/>
      </p:transition>
    </mc:Choice>
    <mc:Fallback>
      <p:transition advTm="636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childTnLst>
                          </p:cTn>
                        </p:par>
                        <p:par>
                          <p:cTn id="24" fill="hold">
                            <p:stCondLst>
                              <p:cond delay="2650"/>
                            </p:stCondLst>
                            <p:childTnLst>
                              <p:par>
                                <p:cTn id="25" presetID="53" presetClass="entr" presetSubtype="16"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53" presetClass="entr" presetSubtype="16"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par>
                                <p:cTn id="40" presetID="53" presetClass="entr" presetSubtype="16" fill="hold" nodeType="with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par>
                                <p:cTn id="45" presetID="53" presetClass="entr" presetSubtype="16" fill="hold" nodeType="with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Effect transition="in" filter="fade">
                                      <p:cBhvr>
                                        <p:cTn id="49" dur="500"/>
                                        <p:tgtEl>
                                          <p:spTgt spid="53"/>
                                        </p:tgtEl>
                                      </p:cBhvr>
                                    </p:animEffect>
                                  </p:childTnLst>
                                </p:cTn>
                              </p:par>
                            </p:childTnLst>
                          </p:cTn>
                        </p:par>
                        <p:par>
                          <p:cTn id="50" fill="hold">
                            <p:stCondLst>
                              <p:cond delay="3150"/>
                            </p:stCondLst>
                            <p:childTnLst>
                              <p:par>
                                <p:cTn id="51" presetID="17" presetClass="entr" presetSubtype="10"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任务一</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14365" y="3253105"/>
            <a:ext cx="459359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小儿消化系统解剖生理特点</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flipH="1">
            <a:off x="1121410" y="2314575"/>
            <a:ext cx="10079990" cy="2780665"/>
          </a:xfrm>
          <a:prstGeom prst="rect">
            <a:avLst/>
          </a:prstGeom>
          <a:noFill/>
        </p:spPr>
        <p:txBody>
          <a:bodyPr wrap="square" rtlCol="0">
            <a:noAutofit/>
          </a:bodyPr>
          <a:p>
            <a:pPr indent="546100" algn="just" fontAlgn="auto">
              <a:lnSpc>
                <a:spcPct val="150000"/>
              </a:lnSpc>
              <a:spcAft>
                <a:spcPts val="1000"/>
              </a:spcAft>
              <a:extLst>
                <a:ext uri="{35155182-B16C-46BC-9424-99874614C6A1}">
                  <wpsdc:indentchars xmlns:wpsdc="http://www.wps.cn/officeDocument/2017/drawingmlCustomData" val="200" checksum="1164949499"/>
                </a:ext>
              </a:extLst>
            </a:pPr>
            <a:r>
              <a:rPr lang="zh-CN" altLang="en-US" sz="2000" spc="150">
                <a:solidFill>
                  <a:schemeClr val="tx1"/>
                </a:solidFill>
                <a:latin typeface="Microsoft YaHei Regular" panose="020B0503020204020204" charset="-122"/>
                <a:ea typeface="Microsoft YaHei Regular" panose="020B0503020204020204" charset="-122"/>
              </a:rPr>
              <a:t>足月新生儿出生时两颊脂肪垫发育良好，已具有较好的吸吮、吞咽功能，早产儿则吸吮和吞咽功能均较差。新生儿及婴幼儿出生时唾液腺发育不够完善，唾液中淀粉酶分泌不足，导致口腔黏膜干燥，易受损伤和发生局部感染。3 个月以下小儿唾液中淀粉酶含量低，不宜喂淀粉类食物；5 ～ 6 个月时唾液分泌明显增多，但由于婴儿口底浅，不能及时吞咽所分泌的全部唾液，常发生生理性流涎。</a:t>
            </a:r>
            <a:endParaRPr lang="zh-CN" altLang="en-US" sz="2000" spc="150">
              <a:solidFill>
                <a:schemeClr val="tx1"/>
              </a:solidFill>
              <a:latin typeface="Microsoft YaHei Regular" panose="020B0503020204020204" charset="-122"/>
              <a:ea typeface="Microsoft YaHei Regular" panose="020B0503020204020204" charset="-122"/>
            </a:endParaRPr>
          </a:p>
        </p:txBody>
      </p:sp>
      <p:grpSp>
        <p:nvGrpSpPr>
          <p:cNvPr id="9" name="组合 8"/>
          <p:cNvGrpSpPr/>
          <p:nvPr/>
        </p:nvGrpSpPr>
        <p:grpSpPr>
          <a:xfrm>
            <a:off x="354965" y="37655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一、口腔</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2" name="组合 1"/>
            <p:cNvGrpSpPr/>
            <p:nvPr/>
          </p:nvGrpSpPr>
          <p:grpSpPr>
            <a:xfrm>
              <a:off x="467" y="494"/>
              <a:ext cx="1416" cy="680"/>
              <a:chOff x="467" y="579"/>
              <a:chExt cx="1416" cy="680"/>
            </a:xfrm>
          </p:grpSpPr>
          <p:sp>
            <p:nvSpPr>
              <p:cNvPr id="4" name="对角圆角矩形 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7" name="图片 16"/>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SUBTYPE" val="w"/>
  <p:tag name="KSO_WM_TEMPLATE_CATEGORY" val="chip"/>
  <p:tag name="KSO_WM_TEMPLATE_INDEX" val="20224336"/>
  <p:tag name="KSO_WM_UNIT_TYPE" val="i"/>
  <p:tag name="KSO_WM_UNIT_INDEX" val="1"/>
  <p:tag name="KSO_WM_UNIT_ID" val="chip20224336_3*i*1"/>
  <p:tag name="KSO_WM_BEAUTIFY_FLAG" val="#wm#"/>
  <p:tag name="KSO_WM_TAG_VERSION" val="1.0"/>
  <p:tag name="KSO_WM_CHIP_GROUPID" val="62de4dd4c23dfd8dd4a1be7b"/>
  <p:tag name="KSO_WM_CHIP_XID" val="62de4e76c23dfd8dd4a1d44e"/>
  <p:tag name="KSO_WM_UNIT_DEC_AREA_ID" val="2a77d4e3180648de83dbae2847fea6a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7d4bb807654440cf9bf6c6ef752f5663"/>
</p:tagLst>
</file>

<file path=ppt/tags/tag1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27925_3*n_h_h_f*1_2_1_1"/>
  <p:tag name="KSO_WM_TEMPLATE_CATEGORY" val="diagram"/>
  <p:tag name="KSO_WM_TEMPLATE_INDEX" val="20227925"/>
  <p:tag name="KSO_WM_UNIT_LAYERLEVEL" val="1_1_1_1"/>
  <p:tag name="KSO_WM_TAG_VERSION" val="1.0"/>
  <p:tag name="KSO_WM_BEAUTIFY_FLAG" val="#wm#"/>
</p:tagLst>
</file>

<file path=ppt/tags/tag100.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10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35_3*l_h_a*1_2_1"/>
  <p:tag name="KSO_WM_TEMPLATE_CATEGORY" val="diagram"/>
  <p:tag name="KSO_WM_TEMPLATE_INDEX" val="20228035"/>
  <p:tag name="KSO_WM_UNIT_LAYERLEVEL" val="1_1_1"/>
  <p:tag name="KSO_WM_TAG_VERSION" val="1.0"/>
  <p:tag name="KSO_WM_BEAUTIFY_FLAG" val="#wm#"/>
</p:tagLst>
</file>

<file path=ppt/tags/tag102.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35_3*l_h_f*1_2_1"/>
  <p:tag name="KSO_WM_TEMPLATE_CATEGORY" val="diagram"/>
  <p:tag name="KSO_WM_TEMPLATE_INDEX" val="20228035"/>
  <p:tag name="KSO_WM_UNIT_LAYERLEVEL" val="1_1_1"/>
  <p:tag name="KSO_WM_TAG_VERSION" val="1.0"/>
  <p:tag name="KSO_WM_BEAUTIFY_FLAG" val="#wm#"/>
</p:tagLst>
</file>

<file path=ppt/tags/tag10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35_3*l_h_a*1_3_1"/>
  <p:tag name="KSO_WM_TEMPLATE_CATEGORY" val="diagram"/>
  <p:tag name="KSO_WM_TEMPLATE_INDEX" val="20228035"/>
  <p:tag name="KSO_WM_UNIT_LAYERLEVEL" val="1_1_1"/>
  <p:tag name="KSO_WM_TAG_VERSION" val="1.0"/>
  <p:tag name="KSO_WM_BEAUTIFY_FLAG" val="#wm#"/>
</p:tagLst>
</file>

<file path=ppt/tags/tag104.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35_3*l_h_f*1_3_1"/>
  <p:tag name="KSO_WM_TEMPLATE_CATEGORY" val="diagram"/>
  <p:tag name="KSO_WM_TEMPLATE_INDEX" val="20228035"/>
  <p:tag name="KSO_WM_UNIT_LAYERLEVEL" val="1_1_1"/>
  <p:tag name="KSO_WM_TAG_VERSION" val="1.0"/>
  <p:tag name="KSO_WM_BEAUTIFY_FLAG" val="#wm#"/>
</p:tagLst>
</file>

<file path=ppt/tags/tag10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35_3*l_h_a*1_1_1"/>
  <p:tag name="KSO_WM_TEMPLATE_CATEGORY" val="diagram"/>
  <p:tag name="KSO_WM_TEMPLATE_INDEX" val="20228035"/>
  <p:tag name="KSO_WM_UNIT_LAYERLEVEL" val="1_1_1"/>
  <p:tag name="KSO_WM_TAG_VERSION" val="1.0"/>
  <p:tag name="KSO_WM_BEAUTIFY_FLAG" val="#wm#"/>
</p:tagLst>
</file>

<file path=ppt/tags/tag106.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35_3*l_h_f*1_1_1"/>
  <p:tag name="KSO_WM_TEMPLATE_CATEGORY" val="diagram"/>
  <p:tag name="KSO_WM_TEMPLATE_INDEX" val="20228035"/>
  <p:tag name="KSO_WM_UNIT_LAYERLEVEL" val="1_1_1"/>
  <p:tag name="KSO_WM_TAG_VERSION" val="1.0"/>
  <p:tag name="KSO_WM_BEAUTIFY_FLAG" val="#wm#"/>
</p:tagLst>
</file>

<file path=ppt/tags/tag10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35_3*l_h_a*1_5_1"/>
  <p:tag name="KSO_WM_TEMPLATE_CATEGORY" val="diagram"/>
  <p:tag name="KSO_WM_TEMPLATE_INDEX" val="20228035"/>
  <p:tag name="KSO_WM_UNIT_LAYERLEVEL" val="1_1_1"/>
  <p:tag name="KSO_WM_TAG_VERSION" val="1.0"/>
  <p:tag name="KSO_WM_BEAUTIFY_FLAG" val="#wm#"/>
</p:tagLst>
</file>

<file path=ppt/tags/tag108.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8035_3*l_h_f*1_5_1"/>
  <p:tag name="KSO_WM_TEMPLATE_CATEGORY" val="diagram"/>
  <p:tag name="KSO_WM_TEMPLATE_INDEX" val="20228035"/>
  <p:tag name="KSO_WM_UNIT_LAYERLEVEL" val="1_1_1"/>
  <p:tag name="KSO_WM_TAG_VERSION" val="1.0"/>
  <p:tag name="KSO_WM_BEAUTIFY_FLAG" val="#wm#"/>
</p:tagLst>
</file>

<file path=ppt/tags/tag109.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35_3*l_h_a*1_4_1"/>
  <p:tag name="KSO_WM_TEMPLATE_CATEGORY" val="diagram"/>
  <p:tag name="KSO_WM_TEMPLATE_INDEX" val="20228035"/>
  <p:tag name="KSO_WM_UNIT_LAYERLEVEL" val="1_1_1"/>
  <p:tag name="KSO_WM_TAG_VERSION" val="1.0"/>
  <p:tag name="KSO_WM_BEAUTIFY_FLAG" val="#wm#"/>
</p:tagLst>
</file>

<file path=ppt/tags/tag1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27925_3*n_h_h_f*1_2_1_1"/>
  <p:tag name="KSO_WM_TEMPLATE_CATEGORY" val="diagram"/>
  <p:tag name="KSO_WM_TEMPLATE_INDEX" val="20227925"/>
  <p:tag name="KSO_WM_UNIT_LAYERLEVEL" val="1_1_1_1"/>
  <p:tag name="KSO_WM_TAG_VERSION" val="1.0"/>
  <p:tag name="KSO_WM_BEAUTIFY_FLAG" val="#wm#"/>
</p:tagLst>
</file>

<file path=ppt/tags/tag110.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35_3*l_h_f*1_4_1"/>
  <p:tag name="KSO_WM_TEMPLATE_CATEGORY" val="diagram"/>
  <p:tag name="KSO_WM_TEMPLATE_INDEX" val="20228035"/>
  <p:tag name="KSO_WM_UNIT_LAYERLEVEL" val="1_1_1"/>
  <p:tag name="KSO_WM_TAG_VERSION" val="1.0"/>
  <p:tag name="KSO_WM_BEAUTIFY_FLAG" val="#wm#"/>
</p:tagLst>
</file>

<file path=ppt/tags/tag111.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35_3*l_h_i*1_4_1"/>
  <p:tag name="KSO_WM_TEMPLATE_CATEGORY" val="diagram"/>
  <p:tag name="KSO_WM_TEMPLATE_INDEX" val="20228035"/>
  <p:tag name="KSO_WM_UNIT_LAYERLEVEL" val="1_1_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35_3*l_h_i*1_4_2"/>
  <p:tag name="KSO_WM_TEMPLATE_CATEGORY" val="diagram"/>
  <p:tag name="KSO_WM_TEMPLATE_INDEX" val="20228035"/>
  <p:tag name="KSO_WM_UNIT_LAYERLEVEL" val="1_1_1"/>
  <p:tag name="KSO_WM_TAG_VERSION" val="1.0"/>
  <p:tag name="KSO_WM_BEAUTIFY_FLAG" val="#wm#"/>
</p:tagLst>
</file>

<file path=ppt/tags/tag113.xml><?xml version="1.0" encoding="utf-8"?>
<p:tagLst xmlns:p="http://schemas.openxmlformats.org/presentationml/2006/main">
  <p:tag name="KSO_WM_UNIT_VALUE" val="103*103"/>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35_3*l_h_x*1_4_1"/>
  <p:tag name="KSO_WM_TEMPLATE_CATEGORY" val="diagram"/>
  <p:tag name="KSO_WM_TEMPLATE_INDEX" val="20228035"/>
  <p:tag name="KSO_WM_UNIT_LAYERLEVEL" val="1_1_1"/>
  <p:tag name="KSO_WM_TAG_VERSION" val="1.0"/>
  <p:tag name="KSO_WM_BEAUTIFY_FLAG" val="#wm#"/>
</p:tagLst>
</file>

<file path=ppt/tags/tag114.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35_3*l_h_i*1_1_1"/>
  <p:tag name="KSO_WM_TEMPLATE_CATEGORY" val="diagram"/>
  <p:tag name="KSO_WM_TEMPLATE_INDEX" val="20228035"/>
  <p:tag name="KSO_WM_UNIT_LAYERLEVEL" val="1_1_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35_3*l_h_i*1_1_2"/>
  <p:tag name="KSO_WM_TEMPLATE_CATEGORY" val="diagram"/>
  <p:tag name="KSO_WM_TEMPLATE_INDEX" val="20228035"/>
  <p:tag name="KSO_WM_UNIT_LAYERLEVEL" val="1_1_1"/>
  <p:tag name="KSO_WM_TAG_VERSION" val="1.0"/>
  <p:tag name="KSO_WM_BEAUTIFY_FLAG" val="#wm#"/>
</p:tagLst>
</file>

<file path=ppt/tags/tag116.xml><?xml version="1.0" encoding="utf-8"?>
<p:tagLst xmlns:p="http://schemas.openxmlformats.org/presentationml/2006/main">
  <p:tag name="KSO_WM_UNIT_VALUE" val="103*10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35_3*l_h_x*1_1_1"/>
  <p:tag name="KSO_WM_TEMPLATE_CATEGORY" val="diagram"/>
  <p:tag name="KSO_WM_TEMPLATE_INDEX" val="20228035"/>
  <p:tag name="KSO_WM_UNIT_LAYERLEVEL" val="1_1_1"/>
  <p:tag name="KSO_WM_TAG_VERSION" val="1.0"/>
  <p:tag name="KSO_WM_BEAUTIFY_FLAG" val="#wm#"/>
</p:tagLst>
</file>

<file path=ppt/tags/tag117.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35_3*l_h_i*1_2_1"/>
  <p:tag name="KSO_WM_TEMPLATE_CATEGORY" val="diagram"/>
  <p:tag name="KSO_WM_TEMPLATE_INDEX" val="20228035"/>
  <p:tag name="KSO_WM_UNIT_LAYERLEVEL" val="1_1_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35_3*l_h_i*1_2_2"/>
  <p:tag name="KSO_WM_TEMPLATE_CATEGORY" val="diagram"/>
  <p:tag name="KSO_WM_TEMPLATE_INDEX" val="20228035"/>
  <p:tag name="KSO_WM_UNIT_LAYERLEVEL" val="1_1_1"/>
  <p:tag name="KSO_WM_TAG_VERSION" val="1.0"/>
  <p:tag name="KSO_WM_BEAUTIFY_FLAG" val="#wm#"/>
</p:tagLst>
</file>

<file path=ppt/tags/tag119.xml><?xml version="1.0" encoding="utf-8"?>
<p:tagLst xmlns:p="http://schemas.openxmlformats.org/presentationml/2006/main">
  <p:tag name="KSO_WM_UNIT_VALUE" val="103*103"/>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35_3*l_h_x*1_2_1"/>
  <p:tag name="KSO_WM_TEMPLATE_CATEGORY" val="diagram"/>
  <p:tag name="KSO_WM_TEMPLATE_INDEX" val="20228035"/>
  <p:tag name="KSO_WM_UNIT_LAYERLEVEL" val="1_1_1"/>
  <p:tag name="KSO_WM_TAG_VERSION" val="1.0"/>
  <p:tag name="KSO_WM_BEAUTIFY_FLAG" val="#wm#"/>
</p:tagLst>
</file>

<file path=ppt/tags/tag12.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120.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35_3*l_h_i*1_3_1"/>
  <p:tag name="KSO_WM_TEMPLATE_CATEGORY" val="diagram"/>
  <p:tag name="KSO_WM_TEMPLATE_INDEX" val="20228035"/>
  <p:tag name="KSO_WM_UNIT_LAYERLEVEL" val="1_1_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35_3*l_h_i*1_3_2"/>
  <p:tag name="KSO_WM_TEMPLATE_CATEGORY" val="diagram"/>
  <p:tag name="KSO_WM_TEMPLATE_INDEX" val="20228035"/>
  <p:tag name="KSO_WM_UNIT_LAYERLEVEL" val="1_1_1"/>
  <p:tag name="KSO_WM_TAG_VERSION" val="1.0"/>
  <p:tag name="KSO_WM_BEAUTIFY_FLAG" val="#wm#"/>
</p:tagLst>
</file>

<file path=ppt/tags/tag122.xml><?xml version="1.0" encoding="utf-8"?>
<p:tagLst xmlns:p="http://schemas.openxmlformats.org/presentationml/2006/main">
  <p:tag name="KSO_WM_UNIT_VALUE" val="103*103"/>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35_3*l_h_x*1_3_1"/>
  <p:tag name="KSO_WM_TEMPLATE_CATEGORY" val="diagram"/>
  <p:tag name="KSO_WM_TEMPLATE_INDEX" val="20228035"/>
  <p:tag name="KSO_WM_UNIT_LAYERLEVEL" val="1_1_1"/>
  <p:tag name="KSO_WM_TAG_VERSION" val="1.0"/>
  <p:tag name="KSO_WM_BEAUTIFY_FLAG" val="#wm#"/>
</p:tagLst>
</file>

<file path=ppt/tags/tag123.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35_3*l_h_i*1_5_1"/>
  <p:tag name="KSO_WM_TEMPLATE_CATEGORY" val="diagram"/>
  <p:tag name="KSO_WM_TEMPLATE_INDEX" val="20228035"/>
  <p:tag name="KSO_WM_UNIT_LAYERLEVEL" val="1_1_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35_3*l_h_i*1_5_2"/>
  <p:tag name="KSO_WM_TEMPLATE_CATEGORY" val="diagram"/>
  <p:tag name="KSO_WM_TEMPLATE_INDEX" val="20228035"/>
  <p:tag name="KSO_WM_UNIT_LAYERLEVEL" val="1_1_1"/>
  <p:tag name="KSO_WM_TAG_VERSION" val="1.0"/>
  <p:tag name="KSO_WM_BEAUTIFY_FLAG" val="#wm#"/>
</p:tagLst>
</file>

<file path=ppt/tags/tag125.xml><?xml version="1.0" encoding="utf-8"?>
<p:tagLst xmlns:p="http://schemas.openxmlformats.org/presentationml/2006/main">
  <p:tag name="KSO_WM_UNIT_VALUE" val="103*103"/>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035_3*l_h_x*1_5_1"/>
  <p:tag name="KSO_WM_TEMPLATE_CATEGORY" val="diagram"/>
  <p:tag name="KSO_WM_TEMPLATE_INDEX" val="20228035"/>
  <p:tag name="KSO_WM_UNIT_LAYERLEVEL" val="1_1_1"/>
  <p:tag name="KSO_WM_TAG_VERSION" val="1.0"/>
  <p:tag name="KSO_WM_BEAUTIFY_FLAG" val="#wm#"/>
</p:tagLst>
</file>

<file path=ppt/tags/tag126.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127.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13.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14.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1_3*l_h_f*1_3_1"/>
  <p:tag name="KSO_WM_TEMPLATE_CATEGORY" val="diagram"/>
  <p:tag name="KSO_WM_TEMPLATE_INDEX" val="20228041"/>
  <p:tag name="KSO_WM_UNIT_LAYERLEVEL" val="1_1_1"/>
  <p:tag name="KSO_WM_TAG_VERSION" val="1.0"/>
  <p:tag name="KSO_WM_BEAUTIFY_FLAG" val="#wm#"/>
</p:tagLst>
</file>

<file path=ppt/tags/tag15.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1_3*l_h_f*1_3_1"/>
  <p:tag name="KSO_WM_TEMPLATE_CATEGORY" val="diagram"/>
  <p:tag name="KSO_WM_TEMPLATE_INDEX" val="20228041"/>
  <p:tag name="KSO_WM_UNIT_LAYERLEVEL" val="1_1_1"/>
  <p:tag name="KSO_WM_TAG_VERSION" val="1.0"/>
  <p:tag name="KSO_WM_BEAUTIFY_FLAG" val="#wm#"/>
</p:tagLst>
</file>

<file path=ppt/tags/tag16.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1_3*l_h_f*1_3_1"/>
  <p:tag name="KSO_WM_TEMPLATE_CATEGORY" val="diagram"/>
  <p:tag name="KSO_WM_TEMPLATE_INDEX" val="20228041"/>
  <p:tag name="KSO_WM_UNIT_LAYERLEVEL" val="1_1_1"/>
  <p:tag name="KSO_WM_TAG_VERSION" val="1.0"/>
  <p:tag name="KSO_WM_BEAUTIFY_FLAG" val="#wm#"/>
</p:tagLst>
</file>

<file path=ppt/tags/tag17.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1_3*l_h_f*1_3_1"/>
  <p:tag name="KSO_WM_TEMPLATE_CATEGORY" val="diagram"/>
  <p:tag name="KSO_WM_TEMPLATE_INDEX" val="20228041"/>
  <p:tag name="KSO_WM_UNIT_LAYERLEVEL" val="1_1_1"/>
  <p:tag name="KSO_WM_TAG_VERSION" val="1.0"/>
  <p:tag name="KSO_WM_BEAUTIFY_FLAG" val="#wm#"/>
</p:tagLst>
</file>

<file path=ppt/tags/tag18.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1_3*l_h_f*1_3_1"/>
  <p:tag name="KSO_WM_TEMPLATE_CATEGORY" val="diagram"/>
  <p:tag name="KSO_WM_TEMPLATE_INDEX" val="20228041"/>
  <p:tag name="KSO_WM_UNIT_LAYERLEVEL" val="1_1_1"/>
  <p:tag name="KSO_WM_TAG_VERSION" val="1.0"/>
  <p:tag name="KSO_WM_BEAUTIFY_FLAG" val="#wm#"/>
</p:tagLst>
</file>

<file path=ppt/tags/tag19.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1_3*l_h_f*1_3_1"/>
  <p:tag name="KSO_WM_TEMPLATE_CATEGORY" val="diagram"/>
  <p:tag name="KSO_WM_TEMPLATE_INDEX" val="20228041"/>
  <p:tag name="KSO_WM_UNIT_LAYERLEVEL" val="1_1_1"/>
  <p:tag name="KSO_WM_TAG_VERSION" val="1.0"/>
  <p:tag name="KSO_WM_BEAUTIFY_FLAG" val="#wm#"/>
</p:tagLst>
</file>

<file path=ppt/tags/tag2.xml><?xml version="1.0" encoding="utf-8"?>
<p:tagLst xmlns:p="http://schemas.openxmlformats.org/presentationml/2006/main">
  <p:tag name="KSO_WM_UNIT_SUBTYPE" val="r"/>
  <p:tag name="KSO_WM_TEMPLATE_CATEGORY" val="chip"/>
  <p:tag name="KSO_WM_TEMPLATE_INDEX" val="20224336"/>
  <p:tag name="KSO_WM_UNIT_TYPE" val="i"/>
  <p:tag name="KSO_WM_UNIT_INDEX" val="1"/>
  <p:tag name="KSO_WM_UNIT_ID" val="chip20224336_4*i*1"/>
  <p:tag name="KSO_WM_BEAUTIFY_FLAG" val="#wm#"/>
  <p:tag name="KSO_WM_TAG_VERSION" val="1.0"/>
  <p:tag name="KSO_WM_CHIP_GROUPID" val="62de4dd4c23dfd8dd4a1be7b"/>
  <p:tag name="KSO_WM_CHIP_XID" val="62de4e76c23dfd8dd4a1d48c"/>
  <p:tag name="KSO_WM_UNIT_DEC_AREA_ID" val="d5fc19d695a34766b98b5ee3a878b396"/>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61325fbc65c4eb6af04c971a54a6158"/>
</p:tagLst>
</file>

<file path=ppt/tags/tag20.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67_3*q_h_a*1_2_1"/>
  <p:tag name="KSO_WM_TEMPLATE_CATEGORY" val="diagram"/>
  <p:tag name="KSO_WM_TEMPLATE_INDEX" val="20227967"/>
  <p:tag name="KSO_WM_UNIT_LAYERLEVEL" val="1_1_1"/>
  <p:tag name="KSO_WM_TAG_VERSION" val="1.0"/>
  <p:tag name="KSO_WM_BEAUTIFY_FLAG" val="#wm#"/>
</p:tagLst>
</file>

<file path=ppt/tags/tag21.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67_3*q_h_f*1_2_1"/>
  <p:tag name="KSO_WM_TEMPLATE_CATEGORY" val="diagram"/>
  <p:tag name="KSO_WM_TEMPLATE_INDEX" val="20227967"/>
  <p:tag name="KSO_WM_UNIT_LAYERLEVEL" val="1_1_1"/>
  <p:tag name="KSO_WM_TAG_VERSION" val="1.0"/>
  <p:tag name="KSO_WM_BEAUTIFY_FLAG" val="#wm#"/>
</p:tagLst>
</file>

<file path=ppt/tags/tag22.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3*q_h_a*1_1_1"/>
  <p:tag name="KSO_WM_TEMPLATE_CATEGORY" val="diagram"/>
  <p:tag name="KSO_WM_TEMPLATE_INDEX" val="20227967"/>
  <p:tag name="KSO_WM_UNIT_LAYERLEVEL" val="1_1_1"/>
  <p:tag name="KSO_WM_TAG_VERSION" val="1.0"/>
  <p:tag name="KSO_WM_BEAUTIFY_FLAG" val="#wm#"/>
</p:tagLst>
</file>

<file path=ppt/tags/tag23.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67_3*q_h_f*1_1_1"/>
  <p:tag name="KSO_WM_TEMPLATE_CATEGORY" val="diagram"/>
  <p:tag name="KSO_WM_TEMPLATE_INDEX" val="20227967"/>
  <p:tag name="KSO_WM_UNIT_LAYERLEVEL" val="1_1_1"/>
  <p:tag name="KSO_WM_TAG_VERSION" val="1.0"/>
  <p:tag name="KSO_WM_BEAUTIFY_FLAG" val="#wm#"/>
</p:tagLst>
</file>

<file path=ppt/tags/tag24.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67_3*q_h_a*1_3_1"/>
  <p:tag name="KSO_WM_TEMPLATE_CATEGORY" val="diagram"/>
  <p:tag name="KSO_WM_TEMPLATE_INDEX" val="20227967"/>
  <p:tag name="KSO_WM_UNIT_LAYERLEVEL" val="1_1_1"/>
  <p:tag name="KSO_WM_TAG_VERSION" val="1.0"/>
  <p:tag name="KSO_WM_BEAUTIFY_FLAG" val="#wm#"/>
</p:tagLst>
</file>

<file path=ppt/tags/tag25.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67_3*q_h_f*1_3_1"/>
  <p:tag name="KSO_WM_TEMPLATE_CATEGORY" val="diagram"/>
  <p:tag name="KSO_WM_TEMPLATE_INDEX" val="20227967"/>
  <p:tag name="KSO_WM_UNIT_LAYERLEVEL" val="1_1_1"/>
  <p:tag name="KSO_WM_TAG_VERSION" val="1.0"/>
  <p:tag name="KSO_WM_BEAUTIFY_FLAG" val="#wm#"/>
</p:tagLst>
</file>

<file path=ppt/tags/tag26.xml><?xml version="1.0" encoding="utf-8"?>
<p:tagLst xmlns:p="http://schemas.openxmlformats.org/presentationml/2006/main">
  <p:tag name="KSO_WM_UNIT_TEXT_FILL_FORE_SCHEMECOLOR_INDEX_BRIGHTNESS" val="-0.25"/>
  <p:tag name="KSO_WM_UNIT_TEXT_FILL_FORE_SCHEMECOLOR_INDEX" val="9"/>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67_3*q_h_a*1_4_1"/>
  <p:tag name="KSO_WM_TEMPLATE_CATEGORY" val="diagram"/>
  <p:tag name="KSO_WM_TEMPLATE_INDEX" val="20227967"/>
  <p:tag name="KSO_WM_UNIT_LAYERLEVEL" val="1_1_1"/>
  <p:tag name="KSO_WM_TAG_VERSION" val="1.0"/>
  <p:tag name="KSO_WM_BEAUTIFY_FLAG" val="#wm#"/>
</p:tagLst>
</file>

<file path=ppt/tags/tag27.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67_3*q_h_f*1_4_1"/>
  <p:tag name="KSO_WM_TEMPLATE_CATEGORY" val="diagram"/>
  <p:tag name="KSO_WM_TEMPLATE_INDEX" val="20227967"/>
  <p:tag name="KSO_WM_UNIT_LAYERLEVEL" val="1_1_1"/>
  <p:tag name="KSO_WM_TAG_VERSION" val="1.0"/>
  <p:tag name="KSO_WM_BEAUTIFY_FLAG" val="#wm#"/>
</p:tagLst>
</file>

<file path=ppt/tags/tag28.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7967_3*q_h_i*1_2_1"/>
  <p:tag name="KSO_WM_TEMPLATE_CATEGORY" val="diagram"/>
  <p:tag name="KSO_WM_TEMPLATE_INDEX" val="20227967"/>
  <p:tag name="KSO_WM_UNIT_LAYERLEVEL" val="1_1_1"/>
  <p:tag name="KSO_WM_TAG_VERSION" val="1.0"/>
  <p:tag name="KSO_WM_BEAUTIFY_FLAG" val="#wm#"/>
</p:tagLst>
</file>

<file path=ppt/tags/tag29.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7967_3*q_h_i*1_1_1"/>
  <p:tag name="KSO_WM_TEMPLATE_CATEGORY" val="diagram"/>
  <p:tag name="KSO_WM_TEMPLATE_INDEX" val="20227967"/>
  <p:tag name="KSO_WM_UNIT_LAYERLEVEL" val="1_1_1"/>
  <p:tag name="KSO_WM_TAG_VERSION" val="1.0"/>
  <p:tag name="KSO_WM_BEAUTIFY_FLAG" val="#wm#"/>
</p:tagLst>
</file>

<file path=ppt/tags/tag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30.xml><?xml version="1.0" encoding="utf-8"?>
<p:tagLst xmlns:p="http://schemas.openxmlformats.org/presentationml/2006/main">
  <p:tag name="KSO_WM_UNIT_LINE_FORE_SCHEMECOLOR_INDEX_BRIGHTNESS" val="0"/>
  <p:tag name="KSO_WM_UNIT_LINE_FORE_SCHEMECOLOR_INDEX" val="9"/>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7967_3*q_h_i*1_4_1"/>
  <p:tag name="KSO_WM_TEMPLATE_CATEGORY" val="diagram"/>
  <p:tag name="KSO_WM_TEMPLATE_INDEX" val="20227967"/>
  <p:tag name="KSO_WM_UNIT_LAYERLEVEL" val="1_1_1"/>
  <p:tag name="KSO_WM_TAG_VERSION" val="1.0"/>
  <p:tag name="KSO_WM_BEAUTIFY_FLAG" val="#wm#"/>
</p:tagLst>
</file>

<file path=ppt/tags/tag31.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7967_3*q_h_i*1_3_1"/>
  <p:tag name="KSO_WM_TEMPLATE_CATEGORY" val="diagram"/>
  <p:tag name="KSO_WM_TEMPLATE_INDEX" val="20227967"/>
  <p:tag name="KSO_WM_UNIT_LAYERLEVEL" val="1_1_1"/>
  <p:tag name="KSO_WM_TAG_VERSION" val="1.0"/>
  <p:tag name="KSO_WM_BEAUTIFY_FLAG" val="#wm#"/>
</p:tagLst>
</file>

<file path=ppt/tags/tag32.xml><?xml version="1.0" encoding="utf-8"?>
<p:tagLst xmlns:p="http://schemas.openxmlformats.org/presentationml/2006/main">
  <p:tag name="KSO_WM_UNIT_FILL_FORE_SCHEMECOLOR_INDEX_BRIGHTNESS" val="0"/>
  <p:tag name="KSO_WM_UNIT_FILL_FORE_SCHEMECOLOR_INDEX" val="1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67_3*q_i*1_1"/>
  <p:tag name="KSO_WM_TEMPLATE_CATEGORY" val="diagram"/>
  <p:tag name="KSO_WM_TEMPLATE_INDEX" val="20227967"/>
  <p:tag name="KSO_WM_UNIT_LAYERLEVEL" val="1_1"/>
  <p:tag name="KSO_WM_TAG_VERSION" val="1.0"/>
  <p:tag name="KSO_WM_BEAUTIFY_FLAG" val="#wm#"/>
</p:tagLst>
</file>

<file path=ppt/tags/tag33.xml><?xml version="1.0" encoding="utf-8"?>
<p:tagLst xmlns:p="http://schemas.openxmlformats.org/presentationml/2006/main">
  <p:tag name="KSO_WM_UNIT_FILL_FORE_SCHEMECOLOR_INDEX_BRIGHTNESS" val="0"/>
  <p:tag name="KSO_WM_UNIT_FILL_FORE_SCHEMECOLOR_INDEX" val="5"/>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3*q_h_i*1_1_2"/>
  <p:tag name="KSO_WM_TEMPLATE_CATEGORY" val="diagram"/>
  <p:tag name="KSO_WM_TEMPLATE_INDEX" val="20227967"/>
  <p:tag name="KSO_WM_UNIT_LAYERLEVEL" val="1_1_1"/>
  <p:tag name="KSO_WM_TAG_VERSION" val="1.0"/>
  <p:tag name="KSO_WM_BEAUTIFY_FLAG" val="#wm#"/>
</p:tagLst>
</file>

<file path=ppt/tags/tag34.xml><?xml version="1.0" encoding="utf-8"?>
<p:tagLst xmlns:p="http://schemas.openxmlformats.org/presentationml/2006/main">
  <p:tag name="KSO_WM_UNIT_FILL_FORE_SCHEMECOLOR_INDEX_BRIGHTNESS" val="0"/>
  <p:tag name="KSO_WM_UNIT_FILL_FORE_SCHEMECOLOR_INDEX" val="9"/>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7967_3*q_h_i*1_4_2"/>
  <p:tag name="KSO_WM_TEMPLATE_CATEGORY" val="diagram"/>
  <p:tag name="KSO_WM_TEMPLATE_INDEX" val="20227967"/>
  <p:tag name="KSO_WM_UNIT_LAYERLEVEL" val="1_1_1"/>
  <p:tag name="KSO_WM_TAG_VERSION" val="1.0"/>
  <p:tag name="KSO_WM_BEAUTIFY_FLAG" val="#wm#"/>
</p:tagLst>
</file>

<file path=ppt/tags/tag35.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7967_3*q_h_i*1_2_2"/>
  <p:tag name="KSO_WM_TEMPLATE_CATEGORY" val="diagram"/>
  <p:tag name="KSO_WM_TEMPLATE_INDEX" val="20227967"/>
  <p:tag name="KSO_WM_UNIT_LAYERLEVEL" val="1_1_1"/>
  <p:tag name="KSO_WM_TAG_VERSION" val="1.0"/>
  <p:tag name="KSO_WM_BEAUTIFY_FLAG" val="#wm#"/>
</p:tagLst>
</file>

<file path=ppt/tags/tag36.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7967_3*q_h_i*1_3_2"/>
  <p:tag name="KSO_WM_TEMPLATE_CATEGORY" val="diagram"/>
  <p:tag name="KSO_WM_TEMPLATE_INDEX" val="20227967"/>
  <p:tag name="KSO_WM_UNIT_LAYERLEVEL" val="1_1_1"/>
  <p:tag name="KSO_WM_TAG_VERSION" val="1.0"/>
  <p:tag name="KSO_WM_BEAUTIFY_FLAG" val="#wm#"/>
</p:tagLst>
</file>

<file path=ppt/tags/tag37.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3*q_h_x*1_1_1"/>
  <p:tag name="KSO_WM_TEMPLATE_CATEGORY" val="diagram"/>
  <p:tag name="KSO_WM_TEMPLATE_INDEX" val="20227967"/>
  <p:tag name="KSO_WM_UNIT_LAYERLEVEL" val="1_1_1"/>
  <p:tag name="KSO_WM_TAG_VERSION" val="1.0"/>
  <p:tag name="KSO_WM_BEAUTIFY_FLAG" val="#wm#"/>
</p:tagLst>
</file>

<file path=ppt/tags/tag38.xml><?xml version="1.0" encoding="utf-8"?>
<p:tagLst xmlns:p="http://schemas.openxmlformats.org/presentationml/2006/main">
  <p:tag name="KSO_WM_UNIT_VALUE" val="476*47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67_3*q_x*1_1"/>
  <p:tag name="KSO_WM_TEMPLATE_CATEGORY" val="diagram"/>
  <p:tag name="KSO_WM_TEMPLATE_INDEX" val="20227967"/>
  <p:tag name="KSO_WM_UNIT_LAYERLEVEL" val="1_1"/>
  <p:tag name="KSO_WM_TAG_VERSION" val="1.0"/>
  <p:tag name="KSO_WM_BEAUTIFY_FLAG" val="#wm#"/>
</p:tagLst>
</file>

<file path=ppt/tags/tag3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7967_3*q_h_x*1_2_1"/>
  <p:tag name="KSO_WM_TEMPLATE_CATEGORY" val="diagram"/>
  <p:tag name="KSO_WM_TEMPLATE_INDEX" val="20227967"/>
  <p:tag name="KSO_WM_UNIT_LAYERLEVEL" val="1_1_1"/>
  <p:tag name="KSO_WM_TAG_VERSION" val="1.0"/>
  <p:tag name="KSO_WM_BEAUTIFY_FLAG" val="#wm#"/>
</p:tagLst>
</file>

<file path=ppt/tags/tag4.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40.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7967_3*q_h_x*1_4_1"/>
  <p:tag name="KSO_WM_TEMPLATE_CATEGORY" val="diagram"/>
  <p:tag name="KSO_WM_TEMPLATE_INDEX" val="20227967"/>
  <p:tag name="KSO_WM_UNIT_LAYERLEVEL" val="1_1_1"/>
  <p:tag name="KSO_WM_TAG_VERSION" val="1.0"/>
  <p:tag name="KSO_WM_BEAUTIFY_FLAG" val="#wm#"/>
</p:tagLst>
</file>

<file path=ppt/tags/tag41.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3*q_i*1_2"/>
  <p:tag name="KSO_WM_TEMPLATE_CATEGORY" val="diagram"/>
  <p:tag name="KSO_WM_TEMPLATE_INDEX" val="20227967"/>
  <p:tag name="KSO_WM_UNIT_LAYERLEVEL" val="1_1"/>
  <p:tag name="KSO_WM_TAG_VERSION" val="1.0"/>
  <p:tag name="KSO_WM_BEAUTIFY_FLAG" val="#wm#"/>
</p:tagLst>
</file>

<file path=ppt/tags/tag42.xml><?xml version="1.0" encoding="utf-8"?>
<p:tagLst xmlns:p="http://schemas.openxmlformats.org/presentationml/2006/main">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3*q_i*1_3"/>
  <p:tag name="KSO_WM_TEMPLATE_CATEGORY" val="diagram"/>
  <p:tag name="KSO_WM_TEMPLATE_INDEX" val="20227967"/>
  <p:tag name="KSO_WM_UNIT_LAYERLEVEL" val="1_1"/>
  <p:tag name="KSO_WM_TAG_VERSION" val="1.0"/>
  <p:tag name="KSO_WM_BEAUTIFY_FLAG" val="#wm#"/>
</p:tagLst>
</file>

<file path=ppt/tags/tag43.xml><?xml version="1.0" encoding="utf-8"?>
<p:tagLst xmlns:p="http://schemas.openxmlformats.org/presentationml/2006/main">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67_3*q_i*1_4"/>
  <p:tag name="KSO_WM_TEMPLATE_CATEGORY" val="diagram"/>
  <p:tag name="KSO_WM_TEMPLATE_INDEX" val="20227967"/>
  <p:tag name="KSO_WM_UNIT_LAYERLEVEL" val="1_1"/>
  <p:tag name="KSO_WM_TAG_VERSION" val="1.0"/>
  <p:tag name="KSO_WM_BEAUTIFY_FLAG" val="#wm#"/>
</p:tagLst>
</file>

<file path=ppt/tags/tag44.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67_3*q_i*1_5"/>
  <p:tag name="KSO_WM_TEMPLATE_CATEGORY" val="diagram"/>
  <p:tag name="KSO_WM_TEMPLATE_INDEX" val="20227967"/>
  <p:tag name="KSO_WM_UNIT_LAYERLEVEL" val="1_1"/>
  <p:tag name="KSO_WM_TAG_VERSION" val="1.0"/>
  <p:tag name="KSO_WM_BEAUTIFY_FLAG" val="#wm#"/>
</p:tagLst>
</file>

<file path=ppt/tags/tag4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7967_3*q_h_x*1_3_1"/>
  <p:tag name="KSO_WM_TEMPLATE_CATEGORY" val="diagram"/>
  <p:tag name="KSO_WM_TEMPLATE_INDEX" val="20227967"/>
  <p:tag name="KSO_WM_UNIT_LAYERLEVEL" val="1_1_1"/>
  <p:tag name="KSO_WM_TAG_VERSION" val="1.0"/>
  <p:tag name="KSO_WM_BEAUTIFY_FLAG" val="#wm#"/>
</p:tagLst>
</file>

<file path=ppt/tags/tag46.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47.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48.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1_3*l_h_f*1_3_1"/>
  <p:tag name="KSO_WM_TEMPLATE_CATEGORY" val="diagram"/>
  <p:tag name="KSO_WM_TEMPLATE_INDEX" val="20228041"/>
  <p:tag name="KSO_WM_UNIT_LAYERLEVEL" val="1_1_1"/>
  <p:tag name="KSO_WM_TAG_VERSION" val="1.0"/>
  <p:tag name="KSO_WM_BEAUTIFY_FLAG" val="#wm#"/>
</p:tagLst>
</file>

<file path=ppt/tags/tag49.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1_3*l_h_f*1_3_1"/>
  <p:tag name="KSO_WM_TEMPLATE_CATEGORY" val="diagram"/>
  <p:tag name="KSO_WM_TEMPLATE_INDEX" val="20228041"/>
  <p:tag name="KSO_WM_UNIT_LAYERLEVEL" val="1_1_1"/>
  <p:tag name="KSO_WM_TAG_VERSION" val="1.0"/>
  <p:tag name="KSO_WM_BEAUTIFY_FLAG" val="#wm#"/>
</p:tagLst>
</file>

<file path=ppt/tags/tag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27925_3*n_h_h_f*1_2_1_1"/>
  <p:tag name="KSO_WM_TEMPLATE_CATEGORY" val="diagram"/>
  <p:tag name="KSO_WM_TEMPLATE_INDEX" val="20227925"/>
  <p:tag name="KSO_WM_UNIT_LAYERLEVEL" val="1_1_1_1"/>
  <p:tag name="KSO_WM_TAG_VERSION" val="1.0"/>
  <p:tag name="KSO_WM_BEAUTIFY_FLAG" val="#wm#"/>
</p:tagLst>
</file>

<file path=ppt/tags/tag50.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1_3*l_h_f*1_3_1"/>
  <p:tag name="KSO_WM_TEMPLATE_CATEGORY" val="diagram"/>
  <p:tag name="KSO_WM_TEMPLATE_INDEX" val="20228041"/>
  <p:tag name="KSO_WM_UNIT_LAYERLEVEL" val="1_1_1"/>
  <p:tag name="KSO_WM_TAG_VERSION" val="1.0"/>
  <p:tag name="KSO_WM_BEAUTIFY_FLAG" val="#wm#"/>
</p:tagLst>
</file>

<file path=ppt/tags/tag51.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1_3*l_h_f*1_3_1"/>
  <p:tag name="KSO_WM_TEMPLATE_CATEGORY" val="diagram"/>
  <p:tag name="KSO_WM_TEMPLATE_INDEX" val="20228041"/>
  <p:tag name="KSO_WM_UNIT_LAYERLEVEL" val="1_1_1"/>
  <p:tag name="KSO_WM_TAG_VERSION" val="1.0"/>
  <p:tag name="KSO_WM_BEAUTIFY_FLAG" val="#wm#"/>
</p:tagLst>
</file>

<file path=ppt/tags/tag52.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1_3*l_h_f*1_3_1"/>
  <p:tag name="KSO_WM_TEMPLATE_CATEGORY" val="diagram"/>
  <p:tag name="KSO_WM_TEMPLATE_INDEX" val="20228041"/>
  <p:tag name="KSO_WM_UNIT_LAYERLEVEL" val="1_1_1"/>
  <p:tag name="KSO_WM_TAG_VERSION" val="1.0"/>
  <p:tag name="KSO_WM_BEAUTIFY_FLAG" val="#wm#"/>
</p:tagLst>
</file>

<file path=ppt/tags/tag53.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1_3*l_h_f*1_3_1"/>
  <p:tag name="KSO_WM_TEMPLATE_CATEGORY" val="diagram"/>
  <p:tag name="KSO_WM_TEMPLATE_INDEX" val="20228041"/>
  <p:tag name="KSO_WM_UNIT_LAYERLEVEL" val="1_1_1"/>
  <p:tag name="KSO_WM_TAG_VERSION" val="1.0"/>
  <p:tag name="KSO_WM_BEAUTIFY_FLAG" val="#wm#"/>
</p:tagLst>
</file>

<file path=ppt/tags/tag54.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1_3*l_h_f*1_3_1"/>
  <p:tag name="KSO_WM_TEMPLATE_CATEGORY" val="diagram"/>
  <p:tag name="KSO_WM_TEMPLATE_INDEX" val="20228041"/>
  <p:tag name="KSO_WM_UNIT_LAYERLEVEL" val="1_1_1"/>
  <p:tag name="KSO_WM_TAG_VERSION" val="1.0"/>
  <p:tag name="KSO_WM_BEAUTIFY_FLAG" val="#wm#"/>
</p:tagLst>
</file>

<file path=ppt/tags/tag55.xml><?xml version="1.0" encoding="utf-8"?>
<p:tagLst xmlns:p="http://schemas.openxmlformats.org/presentationml/2006/main">
  <p:tag name="KSO_WM_UNIT_FILL_FORE_SCHEMECOLOR_INDEX_BRIGHTNESS" val="0"/>
  <p:tag name="KSO_WM_UNIT_FILL_FORE_SCHEMECOLOR_INDEX" val="1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67_4*q_i*1_1"/>
  <p:tag name="KSO_WM_TEMPLATE_CATEGORY" val="diagram"/>
  <p:tag name="KSO_WM_TEMPLATE_INDEX" val="20227967"/>
  <p:tag name="KSO_WM_UNIT_LAYERLEVEL" val="1_1"/>
  <p:tag name="KSO_WM_TAG_VERSION" val="1.0"/>
  <p:tag name="KSO_WM_BEAUTIFY_FLAG" val="#wm#"/>
</p:tagLst>
</file>

<file path=ppt/tags/tag56.xml><?xml version="1.0" encoding="utf-8"?>
<p:tagLst xmlns:p="http://schemas.openxmlformats.org/presentationml/2006/main">
  <p:tag name="KSO_WM_UNIT_FILL_FORE_SCHEMECOLOR_INDEX_BRIGHTNESS" val="0"/>
  <p:tag name="KSO_WM_UNIT_FILL_FORE_SCHEMECOLOR_INDEX" val="5"/>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4*q_h_i*1_1_2"/>
  <p:tag name="KSO_WM_TEMPLATE_CATEGORY" val="diagram"/>
  <p:tag name="KSO_WM_TEMPLATE_INDEX" val="20227967"/>
  <p:tag name="KSO_WM_UNIT_LAYERLEVEL" val="1_1_1"/>
  <p:tag name="KSO_WM_TAG_VERSION" val="1.0"/>
  <p:tag name="KSO_WM_BEAUTIFY_FLAG" val="#wm#"/>
</p:tagLst>
</file>

<file path=ppt/tags/tag57.xml><?xml version="1.0" encoding="utf-8"?>
<p:tagLst xmlns:p="http://schemas.openxmlformats.org/presentationml/2006/main">
  <p:tag name="KSO_WM_UNIT_FILL_FORE_SCHEMECOLOR_INDEX_BRIGHTNESS" val="0"/>
  <p:tag name="KSO_WM_UNIT_FILL_FORE_SCHEMECOLOR_INDEX" val="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7967_4*q_h_i*1_2_2"/>
  <p:tag name="KSO_WM_TEMPLATE_CATEGORY" val="diagram"/>
  <p:tag name="KSO_WM_TEMPLATE_INDEX" val="20227967"/>
  <p:tag name="KSO_WM_UNIT_LAYERLEVEL" val="1_1_1"/>
  <p:tag name="KSO_WM_TAG_VERSION" val="1.0"/>
  <p:tag name="KSO_WM_BEAUTIFY_FLAG" val="#wm#"/>
</p:tagLst>
</file>

<file path=ppt/tags/tag58.xml><?xml version="1.0" encoding="utf-8"?>
<p:tagLst xmlns:p="http://schemas.openxmlformats.org/presentationml/2006/main">
  <p:tag name="KSO_WM_UNIT_FILL_FORE_SCHEMECOLOR_INDEX_BRIGHTNESS" val="0"/>
  <p:tag name="KSO_WM_UNIT_FILL_FORE_SCHEMECOLOR_INDEX" val="9"/>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227967_4*q_h_i*1_5_2"/>
  <p:tag name="KSO_WM_TEMPLATE_CATEGORY" val="diagram"/>
  <p:tag name="KSO_WM_TEMPLATE_INDEX" val="20227967"/>
  <p:tag name="KSO_WM_UNIT_LAYERLEVEL" val="1_1_1"/>
  <p:tag name="KSO_WM_TAG_VERSION" val="1.0"/>
  <p:tag name="KSO_WM_BEAUTIFY_FLAG" val="#wm#"/>
</p:tagLst>
</file>

<file path=ppt/tags/tag59.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7967_4*q_h_i*1_3_2"/>
  <p:tag name="KSO_WM_TEMPLATE_CATEGORY" val="diagram"/>
  <p:tag name="KSO_WM_TEMPLATE_INDEX" val="20227967"/>
  <p:tag name="KSO_WM_UNIT_LAYERLEVEL" val="1_1_1"/>
  <p:tag name="KSO_WM_TAG_VERSION" val="1.0"/>
  <p:tag name="KSO_WM_BEAUTIFY_FLAG" val="#wm#"/>
</p:tagLst>
</file>

<file path=ppt/tags/tag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27925_3*n_h_h_f*1_2_1_1"/>
  <p:tag name="KSO_WM_TEMPLATE_CATEGORY" val="diagram"/>
  <p:tag name="KSO_WM_TEMPLATE_INDEX" val="20227925"/>
  <p:tag name="KSO_WM_UNIT_LAYERLEVEL" val="1_1_1_1"/>
  <p:tag name="KSO_WM_TAG_VERSION" val="1.0"/>
  <p:tag name="KSO_WM_BEAUTIFY_FLAG" val="#wm#"/>
</p:tagLst>
</file>

<file path=ppt/tags/tag60.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7967_4*q_h_i*1_4_2"/>
  <p:tag name="KSO_WM_TEMPLATE_CATEGORY" val="diagram"/>
  <p:tag name="KSO_WM_TEMPLATE_INDEX" val="20227967"/>
  <p:tag name="KSO_WM_UNIT_LAYERLEVEL" val="1_1_1"/>
  <p:tag name="KSO_WM_TAG_VERSION" val="1.0"/>
  <p:tag name="KSO_WM_BEAUTIFY_FLAG" val="#wm#"/>
</p:tagLst>
</file>

<file path=ppt/tags/tag61.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67_4*q_h_f*1_3_1"/>
  <p:tag name="KSO_WM_TEMPLATE_CATEGORY" val="diagram"/>
  <p:tag name="KSO_WM_TEMPLATE_INDEX" val="20227967"/>
  <p:tag name="KSO_WM_UNIT_LAYERLEVEL" val="1_1_1"/>
  <p:tag name="KSO_WM_TAG_VERSION" val="1.0"/>
  <p:tag name="KSO_WM_BEAUTIFY_FLAG" val="#wm#"/>
</p:tagLst>
</file>

<file path=ppt/tags/tag62.xml><?xml version="1.0" encoding="utf-8"?>
<p:tagLst xmlns:p="http://schemas.openxmlformats.org/presentationml/2006/main">
  <p:tag name="KSO_WM_UNIT_TEXT_FILL_FORE_SCHEMECOLOR_INDEX_BRIGHTNESS" val="-0.25"/>
  <p:tag name="KSO_WM_UNIT_TEXT_FILL_FORE_SCHEMECOLOR_INDEX" val="6"/>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67_4*q_h_a*1_2_1"/>
  <p:tag name="KSO_WM_TEMPLATE_CATEGORY" val="diagram"/>
  <p:tag name="KSO_WM_TEMPLATE_INDEX" val="20227967"/>
  <p:tag name="KSO_WM_UNIT_LAYERLEVEL" val="1_1_1"/>
  <p:tag name="KSO_WM_TAG_VERSION" val="1.0"/>
  <p:tag name="KSO_WM_BEAUTIFY_FLAG" val="#wm#"/>
</p:tagLst>
</file>

<file path=ppt/tags/tag63.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67_4*q_h_f*1_2_1"/>
  <p:tag name="KSO_WM_TEMPLATE_CATEGORY" val="diagram"/>
  <p:tag name="KSO_WM_TEMPLATE_INDEX" val="20227967"/>
  <p:tag name="KSO_WM_UNIT_LAYERLEVEL" val="1_1_1"/>
  <p:tag name="KSO_WM_TAG_VERSION" val="1.0"/>
  <p:tag name="KSO_WM_BEAUTIFY_FLAG" val="#wm#"/>
</p:tagLst>
</file>

<file path=ppt/tags/tag64.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4*q_h_a*1_1_1"/>
  <p:tag name="KSO_WM_TEMPLATE_CATEGORY" val="diagram"/>
  <p:tag name="KSO_WM_TEMPLATE_INDEX" val="20227967"/>
  <p:tag name="KSO_WM_UNIT_LAYERLEVEL" val="1_1_1"/>
  <p:tag name="KSO_WM_TAG_VERSION" val="1.0"/>
  <p:tag name="KSO_WM_BEAUTIFY_FLAG" val="#wm#"/>
</p:tagLst>
</file>

<file path=ppt/tags/tag65.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67_4*q_h_f*1_1_1"/>
  <p:tag name="KSO_WM_TEMPLATE_CATEGORY" val="diagram"/>
  <p:tag name="KSO_WM_TEMPLATE_INDEX" val="20227967"/>
  <p:tag name="KSO_WM_UNIT_LAYERLEVEL" val="1_1_1"/>
  <p:tag name="KSO_WM_TAG_VERSION" val="1.0"/>
  <p:tag name="KSO_WM_BEAUTIFY_FLAG" val="#wm#"/>
</p:tagLst>
</file>

<file path=ppt/tags/tag66.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67_4*q_h_a*1_4_1"/>
  <p:tag name="KSO_WM_TEMPLATE_CATEGORY" val="diagram"/>
  <p:tag name="KSO_WM_TEMPLATE_INDEX" val="20227967"/>
  <p:tag name="KSO_WM_UNIT_LAYERLEVEL" val="1_1_1"/>
  <p:tag name="KSO_WM_TAG_VERSION" val="1.0"/>
  <p:tag name="KSO_WM_BEAUTIFY_FLAG" val="#wm#"/>
</p:tagLst>
</file>

<file path=ppt/tags/tag67.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67_4*q_h_f*1_4_1"/>
  <p:tag name="KSO_WM_TEMPLATE_CATEGORY" val="diagram"/>
  <p:tag name="KSO_WM_TEMPLATE_INDEX" val="20227967"/>
  <p:tag name="KSO_WM_UNIT_LAYERLEVEL" val="1_1_1"/>
  <p:tag name="KSO_WM_TAG_VERSION" val="1.0"/>
  <p:tag name="KSO_WM_BEAUTIFY_FLAG" val="#wm#"/>
</p:tagLst>
</file>

<file path=ppt/tags/tag68.xml><?xml version="1.0" encoding="utf-8"?>
<p:tagLst xmlns:p="http://schemas.openxmlformats.org/presentationml/2006/main">
  <p:tag name="KSO_WM_UNIT_TEXT_FILL_FORE_SCHEMECOLOR_INDEX_BRIGHTNESS" val="-0.25"/>
  <p:tag name="KSO_WM_UNIT_TEXT_FILL_FORE_SCHEMECOLOR_INDEX" val="9"/>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67_4*q_h_a*1_5_1"/>
  <p:tag name="KSO_WM_TEMPLATE_CATEGORY" val="diagram"/>
  <p:tag name="KSO_WM_TEMPLATE_INDEX" val="20227967"/>
  <p:tag name="KSO_WM_UNIT_LAYERLEVEL" val="1_1_1"/>
  <p:tag name="KSO_WM_TAG_VERSION" val="1.0"/>
  <p:tag name="KSO_WM_BEAUTIFY_FLAG" val="#wm#"/>
</p:tagLst>
</file>

<file path=ppt/tags/tag69.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227967_4*q_h_f*1_5_1"/>
  <p:tag name="KSO_WM_TEMPLATE_CATEGORY" val="diagram"/>
  <p:tag name="KSO_WM_TEMPLATE_INDEX" val="20227967"/>
  <p:tag name="KSO_WM_UNIT_LAYERLEVEL" val="1_1_1"/>
  <p:tag name="KSO_WM_TAG_VERSION" val="1.0"/>
  <p:tag name="KSO_WM_BEAUTIFY_FLAG" val="#wm#"/>
</p:tagLst>
</file>

<file path=ppt/tags/tag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27925_3*n_h_h_f*1_2_1_1"/>
  <p:tag name="KSO_WM_TEMPLATE_CATEGORY" val="diagram"/>
  <p:tag name="KSO_WM_TEMPLATE_INDEX" val="20227925"/>
  <p:tag name="KSO_WM_UNIT_LAYERLEVEL" val="1_1_1_1"/>
  <p:tag name="KSO_WM_TAG_VERSION" val="1.0"/>
  <p:tag name="KSO_WM_BEAUTIFY_FLAG" val="#wm#"/>
</p:tagLst>
</file>

<file path=ppt/tags/tag70.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4*q_h_x*1_1_1"/>
  <p:tag name="KSO_WM_TEMPLATE_CATEGORY" val="diagram"/>
  <p:tag name="KSO_WM_TEMPLATE_INDEX" val="20227967"/>
  <p:tag name="KSO_WM_UNIT_LAYERLEVEL" val="1_1_1"/>
  <p:tag name="KSO_WM_TAG_VERSION" val="1.0"/>
  <p:tag name="KSO_WM_BEAUTIFY_FLAG" val="#wm#"/>
</p:tagLst>
</file>

<file path=ppt/tags/tag71.xml><?xml version="1.0" encoding="utf-8"?>
<p:tagLst xmlns:p="http://schemas.openxmlformats.org/presentationml/2006/main">
  <p:tag name="KSO_WM_UNIT_VALUE" val="476*47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67_4*q_x*1_1"/>
  <p:tag name="KSO_WM_TEMPLATE_CATEGORY" val="diagram"/>
  <p:tag name="KSO_WM_TEMPLATE_INDEX" val="20227967"/>
  <p:tag name="KSO_WM_UNIT_LAYERLEVEL" val="1_1"/>
  <p:tag name="KSO_WM_TAG_VERSION" val="1.0"/>
  <p:tag name="KSO_WM_BEAUTIFY_FLAG" val="#wm#"/>
</p:tagLst>
</file>

<file path=ppt/tags/tag72.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7967_4*q_h_x*1_3_1"/>
  <p:tag name="KSO_WM_TEMPLATE_CATEGORY" val="diagram"/>
  <p:tag name="KSO_WM_TEMPLATE_INDEX" val="20227967"/>
  <p:tag name="KSO_WM_UNIT_LAYERLEVEL" val="1_1_1"/>
  <p:tag name="KSO_WM_TAG_VERSION" val="1.0"/>
  <p:tag name="KSO_WM_BEAUTIFY_FLAG" val="#wm#"/>
</p:tagLst>
</file>

<file path=ppt/tags/tag73.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7967_4*q_h_x*1_5_1"/>
  <p:tag name="KSO_WM_TEMPLATE_CATEGORY" val="diagram"/>
  <p:tag name="KSO_WM_TEMPLATE_INDEX" val="20227967"/>
  <p:tag name="KSO_WM_UNIT_LAYERLEVEL" val="1_1_1"/>
  <p:tag name="KSO_WM_TAG_VERSION" val="1.0"/>
  <p:tag name="KSO_WM_BEAUTIFY_FLAG" val="#wm#"/>
</p:tagLst>
</file>

<file path=ppt/tags/tag7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7967_4*q_h_x*1_2_1"/>
  <p:tag name="KSO_WM_TEMPLATE_CATEGORY" val="diagram"/>
  <p:tag name="KSO_WM_TEMPLATE_INDEX" val="20227967"/>
  <p:tag name="KSO_WM_UNIT_LAYERLEVEL" val="1_1_1"/>
  <p:tag name="KSO_WM_TAG_VERSION" val="1.0"/>
  <p:tag name="KSO_WM_BEAUTIFY_FLAG" val="#wm#"/>
</p:tagLst>
</file>

<file path=ppt/tags/tag7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7967_4*q_h_x*1_4_1"/>
  <p:tag name="KSO_WM_TEMPLATE_CATEGORY" val="diagram"/>
  <p:tag name="KSO_WM_TEMPLATE_INDEX" val="20227967"/>
  <p:tag name="KSO_WM_UNIT_LAYERLEVEL" val="1_1_1"/>
  <p:tag name="KSO_WM_TAG_VERSION" val="1.0"/>
  <p:tag name="KSO_WM_BEAUTIFY_FLAG" val="#wm#"/>
</p:tagLst>
</file>

<file path=ppt/tags/tag76.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67_4*q_h_a*1_3_1"/>
  <p:tag name="KSO_WM_TEMPLATE_CATEGORY" val="diagram"/>
  <p:tag name="KSO_WM_TEMPLATE_INDEX" val="20227967"/>
  <p:tag name="KSO_WM_UNIT_LAYERLEVEL" val="1_1_1"/>
  <p:tag name="KSO_WM_TAG_VERSION" val="1.0"/>
  <p:tag name="KSO_WM_BEAUTIFY_FLAG" val="#wm#"/>
</p:tagLst>
</file>

<file path=ppt/tags/tag77.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7967_4*q_h_i*1_3_1"/>
  <p:tag name="KSO_WM_TEMPLATE_CATEGORY" val="diagram"/>
  <p:tag name="KSO_WM_TEMPLATE_INDEX" val="20227967"/>
  <p:tag name="KSO_WM_UNIT_LAYERLEVEL" val="1_1_1"/>
  <p:tag name="KSO_WM_TAG_VERSION" val="1.0"/>
  <p:tag name="KSO_WM_BEAUTIFY_FLAG" val="#wm#"/>
</p:tagLst>
</file>

<file path=ppt/tags/tag78.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7967_4*q_h_i*1_2_1"/>
  <p:tag name="KSO_WM_TEMPLATE_CATEGORY" val="diagram"/>
  <p:tag name="KSO_WM_TEMPLATE_INDEX" val="20227967"/>
  <p:tag name="KSO_WM_UNIT_LAYERLEVEL" val="1_1_1"/>
  <p:tag name="KSO_WM_TAG_VERSION" val="1.0"/>
  <p:tag name="KSO_WM_BEAUTIFY_FLAG" val="#wm#"/>
</p:tagLst>
</file>

<file path=ppt/tags/tag79.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7967_4*q_h_i*1_1_1"/>
  <p:tag name="KSO_WM_TEMPLATE_CATEGORY" val="diagram"/>
  <p:tag name="KSO_WM_TEMPLATE_INDEX" val="20227967"/>
  <p:tag name="KSO_WM_UNIT_LAYERLEVEL" val="1_1_1"/>
  <p:tag name="KSO_WM_TAG_VERSION" val="1.0"/>
  <p:tag name="KSO_WM_BEAUTIFY_FLAG" val="#wm#"/>
</p:tagLst>
</file>

<file path=ppt/tags/tag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27925_3*n_h_h_f*1_2_1_1"/>
  <p:tag name="KSO_WM_TEMPLATE_CATEGORY" val="diagram"/>
  <p:tag name="KSO_WM_TEMPLATE_INDEX" val="20227925"/>
  <p:tag name="KSO_WM_UNIT_LAYERLEVEL" val="1_1_1_1"/>
  <p:tag name="KSO_WM_TAG_VERSION" val="1.0"/>
  <p:tag name="KSO_WM_BEAUTIFY_FLAG" val="#wm#"/>
</p:tagLst>
</file>

<file path=ppt/tags/tag80.xml><?xml version="1.0" encoding="utf-8"?>
<p:tagLst xmlns:p="http://schemas.openxmlformats.org/presentationml/2006/main">
  <p:tag name="KSO_WM_UNIT_LINE_FORE_SCHEMECOLOR_INDEX_BRIGHTNESS" val="0"/>
  <p:tag name="KSO_WM_UNIT_LINE_FORE_SCHEMECOLOR_INDEX" val="9"/>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7967_4*q_h_i*1_5_1"/>
  <p:tag name="KSO_WM_TEMPLATE_CATEGORY" val="diagram"/>
  <p:tag name="KSO_WM_TEMPLATE_INDEX" val="20227967"/>
  <p:tag name="KSO_WM_UNIT_LAYERLEVEL" val="1_1_1"/>
  <p:tag name="KSO_WM_TAG_VERSION" val="1.0"/>
  <p:tag name="KSO_WM_BEAUTIFY_FLAG" val="#wm#"/>
</p:tagLst>
</file>

<file path=ppt/tags/tag81.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7967_4*q_h_i*1_4_1"/>
  <p:tag name="KSO_WM_TEMPLATE_CATEGORY" val="diagram"/>
  <p:tag name="KSO_WM_TEMPLATE_INDEX" val="20227967"/>
  <p:tag name="KSO_WM_UNIT_LAYERLEVEL" val="1_1_1"/>
  <p:tag name="KSO_WM_TAG_VERSION" val="1.0"/>
  <p:tag name="KSO_WM_BEAUTIFY_FLAG" val="#wm#"/>
</p:tagLst>
</file>

<file path=ppt/tags/tag82.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4*q_i*1_2"/>
  <p:tag name="KSO_WM_TEMPLATE_CATEGORY" val="diagram"/>
  <p:tag name="KSO_WM_TEMPLATE_INDEX" val="20227967"/>
  <p:tag name="KSO_WM_UNIT_LAYERLEVEL" val="1_1"/>
  <p:tag name="KSO_WM_TAG_VERSION" val="1.0"/>
  <p:tag name="KSO_WM_BEAUTIFY_FLAG" val="#wm#"/>
</p:tagLst>
</file>

<file path=ppt/tags/tag83.xml><?xml version="1.0" encoding="utf-8"?>
<p:tagLst xmlns:p="http://schemas.openxmlformats.org/presentationml/2006/main">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4*q_i*1_3"/>
  <p:tag name="KSO_WM_TEMPLATE_CATEGORY" val="diagram"/>
  <p:tag name="KSO_WM_TEMPLATE_INDEX" val="20227967"/>
  <p:tag name="KSO_WM_UNIT_LAYERLEVEL" val="1_1"/>
  <p:tag name="KSO_WM_TAG_VERSION" val="1.0"/>
  <p:tag name="KSO_WM_BEAUTIFY_FLAG" val="#wm#"/>
</p:tagLst>
</file>

<file path=ppt/tags/tag84.xml><?xml version="1.0" encoding="utf-8"?>
<p:tagLst xmlns:p="http://schemas.openxmlformats.org/presentationml/2006/main">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67_4*q_i*1_4"/>
  <p:tag name="KSO_WM_TEMPLATE_CATEGORY" val="diagram"/>
  <p:tag name="KSO_WM_TEMPLATE_INDEX" val="20227967"/>
  <p:tag name="KSO_WM_UNIT_LAYERLEVEL" val="1_1"/>
  <p:tag name="KSO_WM_TAG_VERSION" val="1.0"/>
  <p:tag name="KSO_WM_BEAUTIFY_FLAG" val="#wm#"/>
</p:tagLst>
</file>

<file path=ppt/tags/tag85.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67_4*q_i*1_5"/>
  <p:tag name="KSO_WM_TEMPLATE_CATEGORY" val="diagram"/>
  <p:tag name="KSO_WM_TEMPLATE_INDEX" val="20227967"/>
  <p:tag name="KSO_WM_UNIT_LAYERLEVEL" val="1_1"/>
  <p:tag name="KSO_WM_TAG_VERSION" val="1.0"/>
  <p:tag name="KSO_WM_BEAUTIFY_FLAG" val="#wm#"/>
</p:tagLst>
</file>

<file path=ppt/tags/tag86.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67_4*q_i*1_6"/>
  <p:tag name="KSO_WM_TEMPLATE_CATEGORY" val="diagram"/>
  <p:tag name="KSO_WM_TEMPLATE_INDEX" val="20227967"/>
  <p:tag name="KSO_WM_UNIT_LAYERLEVEL" val="1_1"/>
  <p:tag name="KSO_WM_TAG_VERSION" val="1.0"/>
  <p:tag name="KSO_WM_BEAUTIFY_FLAG" val="#wm#"/>
</p:tagLst>
</file>

<file path=ppt/tags/tag8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227925_3*n_h_h_f*1_2_2_1"/>
  <p:tag name="KSO_WM_TEMPLATE_CATEGORY" val="diagram"/>
  <p:tag name="KSO_WM_TEMPLATE_INDEX" val="20227925"/>
  <p:tag name="KSO_WM_UNIT_LAYERLEVEL" val="1_1_1_1"/>
  <p:tag name="KSO_WM_TAG_VERSION" val="1.0"/>
  <p:tag name="KSO_WM_BEAUTIFY_FLAG" val="#wm#"/>
</p:tagLst>
</file>

<file path=ppt/tags/tag88.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27925_3*n_h_h_a*1_2_2_1"/>
  <p:tag name="KSO_WM_TEMPLATE_CATEGORY" val="diagram"/>
  <p:tag name="KSO_WM_TEMPLATE_INDEX" val="20227925"/>
  <p:tag name="KSO_WM_UNIT_LAYERLEVEL" val="1_1_1_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7925_3*n_h_h_i*1_2_2_2"/>
  <p:tag name="KSO_WM_TEMPLATE_CATEGORY" val="diagram"/>
  <p:tag name="KSO_WM_TEMPLATE_INDEX" val="20227925"/>
  <p:tag name="KSO_WM_UNIT_LAYERLEVEL" val="1_1_1_1"/>
  <p:tag name="KSO_WM_TAG_VERSION" val="1.0"/>
  <p:tag name="KSO_WM_BEAUTIFY_FLAG" val="#wm#"/>
</p:tagLst>
</file>

<file path=ppt/tags/tag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27925_3*n_h_h_f*1_2_1_1"/>
  <p:tag name="KSO_WM_TEMPLATE_CATEGORY" val="diagram"/>
  <p:tag name="KSO_WM_TEMPLATE_INDEX" val="20227925"/>
  <p:tag name="KSO_WM_UNIT_LAYERLEVEL" val="1_1_1_1"/>
  <p:tag name="KSO_WM_TAG_VERSION" val="1.0"/>
  <p:tag name="KSO_WM_BEAUTIFY_FLAG" val="#wm#"/>
</p:tagLst>
</file>

<file path=ppt/tags/tag90.xml><?xml version="1.0" encoding="utf-8"?>
<p:tagLst xmlns:p="http://schemas.openxmlformats.org/presentationml/2006/main">
  <p:tag name="KSO_WM_UNIT_VALUE" val="103*10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2"/>
  <p:tag name="KSO_WM_UNIT_ID" val="diagram20227925_3*n_h_h_x*1_2_2_2"/>
  <p:tag name="KSO_WM_TEMPLATE_CATEGORY" val="diagram"/>
  <p:tag name="KSO_WM_TEMPLATE_INDEX" val="20227925"/>
  <p:tag name="KSO_WM_UNIT_LAYERLEVEL" val="1_1_1_1"/>
  <p:tag name="KSO_WM_TAG_VERSION" val="1.0"/>
  <p:tag name="KSO_WM_BEAUTIFY_FLAG" val="#wm#"/>
</p:tagLst>
</file>

<file path=ppt/tags/tag9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27925_3*n_h_h_f*1_2_1_1"/>
  <p:tag name="KSO_WM_TEMPLATE_CATEGORY" val="diagram"/>
  <p:tag name="KSO_WM_TEMPLATE_INDEX" val="20227925"/>
  <p:tag name="KSO_WM_UNIT_LAYERLEVEL" val="1_1_1_1"/>
  <p:tag name="KSO_WM_TAG_VERSION" val="1.0"/>
  <p:tag name="KSO_WM_BEAUTIFY_FLAG" val="#wm#"/>
</p:tagLst>
</file>

<file path=ppt/tags/tag92.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27925_3*n_h_h_a*1_2_1_1"/>
  <p:tag name="KSO_WM_TEMPLATE_CATEGORY" val="diagram"/>
  <p:tag name="KSO_WM_TEMPLATE_INDEX" val="20227925"/>
  <p:tag name="KSO_WM_UNIT_LAYERLEVEL" val="1_1_1_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7925_3*n_h_h_i*1_2_1_2"/>
  <p:tag name="KSO_WM_TEMPLATE_CATEGORY" val="diagram"/>
  <p:tag name="KSO_WM_TEMPLATE_INDEX" val="20227925"/>
  <p:tag name="KSO_WM_UNIT_LAYERLEVEL" val="1_1_1_1"/>
  <p:tag name="KSO_WM_TAG_VERSION" val="1.0"/>
  <p:tag name="KSO_WM_BEAUTIFY_FLAG" val="#wm#"/>
</p:tagLst>
</file>

<file path=ppt/tags/tag94.xml><?xml version="1.0" encoding="utf-8"?>
<p:tagLst xmlns:p="http://schemas.openxmlformats.org/presentationml/2006/main">
  <p:tag name="KSO_WM_UNIT_VALUE" val="103*10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2"/>
  <p:tag name="KSO_WM_UNIT_ID" val="diagram20227925_3*n_h_h_x*1_2_1_2"/>
  <p:tag name="KSO_WM_TEMPLATE_CATEGORY" val="diagram"/>
  <p:tag name="KSO_WM_TEMPLATE_INDEX" val="20227925"/>
  <p:tag name="KSO_WM_UNIT_LAYERLEVEL" val="1_1_1_1"/>
  <p:tag name="KSO_WM_TAG_VERSION" val="1.0"/>
  <p:tag name="KSO_WM_BEAUTIFY_FLAG" val="#wm#"/>
</p:tagLst>
</file>

<file path=ppt/tags/tag9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227925_3*n_h_h_f*1_2_3_1"/>
  <p:tag name="KSO_WM_TEMPLATE_CATEGORY" val="diagram"/>
  <p:tag name="KSO_WM_TEMPLATE_INDEX" val="20227925"/>
  <p:tag name="KSO_WM_UNIT_LAYERLEVEL" val="1_1_1_1"/>
  <p:tag name="KSO_WM_TAG_VERSION" val="1.0"/>
  <p:tag name="KSO_WM_BEAUTIFY_FLAG" val="#wm#"/>
</p:tagLst>
</file>

<file path=ppt/tags/tag96.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227925_3*n_h_h_a*1_2_3_1"/>
  <p:tag name="KSO_WM_TEMPLATE_CATEGORY" val="diagram"/>
  <p:tag name="KSO_WM_TEMPLATE_INDEX" val="20227925"/>
  <p:tag name="KSO_WM_UNIT_LAYERLEVEL" val="1_1_1_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7925_3*n_h_h_i*1_2_3_2"/>
  <p:tag name="KSO_WM_TEMPLATE_CATEGORY" val="diagram"/>
  <p:tag name="KSO_WM_TEMPLATE_INDEX" val="20227925"/>
  <p:tag name="KSO_WM_UNIT_LAYERLEVEL" val="1_1_1_1"/>
  <p:tag name="KSO_WM_TAG_VERSION" val="1.0"/>
  <p:tag name="KSO_WM_BEAUTIFY_FLAG" val="#wm#"/>
</p:tagLst>
</file>

<file path=ppt/tags/tag98.xml><?xml version="1.0" encoding="utf-8"?>
<p:tagLst xmlns:p="http://schemas.openxmlformats.org/presentationml/2006/main">
  <p:tag name="KSO_WM_UNIT_VALUE" val="103*10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27925_3*n_h_h_x*1_2_3_1"/>
  <p:tag name="KSO_WM_TEMPLATE_CATEGORY" val="diagram"/>
  <p:tag name="KSO_WM_TEMPLATE_INDEX" val="20227925"/>
  <p:tag name="KSO_WM_UNIT_LAYERLEVEL" val="1_1_1_1"/>
  <p:tag name="KSO_WM_TAG_VERSION" val="1.0"/>
  <p:tag name="KSO_WM_BEAUTIFY_FLAG" val="#wm#"/>
</p:tagLst>
</file>

<file path=ppt/tags/tag99.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heme/theme1.xml><?xml version="1.0" encoding="utf-8"?>
<a:theme xmlns:a="http://schemas.openxmlformats.org/drawingml/2006/main" name="Office 主题">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15528</Words>
  <Application>WPS 文字</Application>
  <PresentationFormat>全屏显示(16:9)</PresentationFormat>
  <Paragraphs>657</Paragraphs>
  <Slides>74</Slides>
  <Notes>25</Notes>
  <HiddenSlides>0</HiddenSlides>
  <MMClips>1</MMClips>
  <ScaleCrop>false</ScaleCrop>
  <HeadingPairs>
    <vt:vector size="6" baseType="variant">
      <vt:variant>
        <vt:lpstr>已用的字体</vt:lpstr>
      </vt:variant>
      <vt:variant>
        <vt:i4>37</vt:i4>
      </vt:variant>
      <vt:variant>
        <vt:lpstr>主题</vt:lpstr>
      </vt:variant>
      <vt:variant>
        <vt:i4>1</vt:i4>
      </vt:variant>
      <vt:variant>
        <vt:lpstr>幻灯片标题</vt:lpstr>
      </vt:variant>
      <vt:variant>
        <vt:i4>74</vt:i4>
      </vt:variant>
    </vt:vector>
  </HeadingPairs>
  <TitlesOfParts>
    <vt:vector size="112" baseType="lpstr">
      <vt:lpstr>Arial</vt:lpstr>
      <vt:lpstr>宋体</vt:lpstr>
      <vt:lpstr>Wingdings</vt:lpstr>
      <vt:lpstr>Microsoft YaHei Bold</vt:lpstr>
      <vt:lpstr>Microsoft YaHei Regular</vt:lpstr>
      <vt:lpstr>Lato Regular</vt:lpstr>
      <vt:lpstr>Thonburi</vt:lpstr>
      <vt:lpstr>Lato Hairline</vt:lpstr>
      <vt:lpstr>Lato Light</vt:lpstr>
      <vt:lpstr>方正大标宋简体</vt:lpstr>
      <vt:lpstr>微软雅黑</vt:lpstr>
      <vt:lpstr>Microsoft YaHei</vt:lpstr>
      <vt:lpstr>宋体</vt:lpstr>
      <vt:lpstr>汉仪书宋二KW</vt:lpstr>
      <vt:lpstr>Arial Unicode MS</vt:lpstr>
      <vt:lpstr>Calibri Light</vt:lpstr>
      <vt:lpstr>Helvetica Neue</vt:lpstr>
      <vt:lpstr>Calibri</vt:lpstr>
      <vt:lpstr>Times New Roman Regular</vt:lpstr>
      <vt:lpstr>Clear Sans</vt:lpstr>
      <vt:lpstr>苹方-简</vt:lpstr>
      <vt:lpstr>Open Sans</vt:lpstr>
      <vt:lpstr>思源黑体 CN Bold</vt:lpstr>
      <vt:lpstr>黑体</vt:lpstr>
      <vt:lpstr>思源黑体 CN Regular</vt:lpstr>
      <vt:lpstr>思源黑体 CN Light</vt:lpstr>
      <vt:lpstr>思源黑体 CN Normal</vt:lpstr>
      <vt:lpstr>思源黑体 CN Heavy</vt:lpstr>
      <vt:lpstr>Helvetica Light</vt:lpstr>
      <vt:lpstr>宋体-简</vt:lpstr>
      <vt:lpstr>Helvetica Light</vt:lpstr>
      <vt:lpstr>思源黑体 CN Bold</vt:lpstr>
      <vt:lpstr>思源黑体 CN Heavy</vt:lpstr>
      <vt:lpstr>MiSans</vt:lpstr>
      <vt:lpstr>MiSans</vt:lpstr>
      <vt:lpstr>Microsoft YaHei Light</vt:lpstr>
      <vt:lpstr>DejaVu Math TeX Gyre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六月</cp:lastModifiedBy>
  <cp:revision>24</cp:revision>
  <dcterms:created xsi:type="dcterms:W3CDTF">2023-09-11T09:14:47Z</dcterms:created>
  <dcterms:modified xsi:type="dcterms:W3CDTF">2023-09-11T09:14:47Z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2052-6.0.2.8225</vt:lpwstr>
  </property>
  <property fmtid="{D5CDD505-2E9C-101B-9397-08002B2CF9AE}" pid="3" name="ICV">
    <vt:lpwstr>9B19D51D1C67D7330ABFFE64AFDAF51F_43</vt:lpwstr>
  </property>
</Properties>
</file>