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1.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media/image44.svg" ContentType="image/svg+xml"/>
  <Override PartName="/ppt/media/image46.svg" ContentType="image/svg+xml"/>
  <Override PartName="/ppt/media/image48.svg" ContentType="image/svg+xml"/>
  <Override PartName="/ppt/media/image50.svg" ContentType="image/svg+xml"/>
  <Override PartName="/ppt/media/image52.svg" ContentType="image/svg+xml"/>
  <Override PartName="/ppt/media/image54.svg" ContentType="image/svg+xml"/>
  <Override PartName="/ppt/media/image56.svg" ContentType="image/svg+xml"/>
  <Override PartName="/ppt/media/image58.svg" ContentType="image/svg+xml"/>
  <Override PartName="/ppt/media/image60.svg" ContentType="image/svg+xml"/>
  <Override PartName="/ppt/media/image62.svg" ContentType="image/svg+xml"/>
  <Override PartName="/ppt/media/image64.svg" ContentType="image/svg+xml"/>
  <Override PartName="/ppt/media/image66.svg" ContentType="image/svg+xml"/>
  <Override PartName="/ppt/media/image68.svg" ContentType="image/svg+xml"/>
  <Override PartName="/ppt/media/image70.svg" ContentType="image/svg+xml"/>
  <Override PartName="/ppt/media/image7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351" r:id="rId6"/>
    <p:sldId id="259" r:id="rId7"/>
    <p:sldId id="308" r:id="rId8"/>
    <p:sldId id="283" r:id="rId9"/>
    <p:sldId id="823" r:id="rId10"/>
    <p:sldId id="331" r:id="rId11"/>
    <p:sldId id="965" r:id="rId12"/>
    <p:sldId id="966" r:id="rId13"/>
    <p:sldId id="967" r:id="rId14"/>
    <p:sldId id="968" r:id="rId15"/>
    <p:sldId id="970" r:id="rId16"/>
    <p:sldId id="971" r:id="rId17"/>
    <p:sldId id="972" r:id="rId18"/>
    <p:sldId id="973" r:id="rId19"/>
    <p:sldId id="974" r:id="rId20"/>
    <p:sldId id="976" r:id="rId21"/>
    <p:sldId id="977" r:id="rId22"/>
    <p:sldId id="984" r:id="rId23"/>
    <p:sldId id="988" r:id="rId24"/>
    <p:sldId id="979" r:id="rId25"/>
    <p:sldId id="980" r:id="rId26"/>
    <p:sldId id="981" r:id="rId27"/>
    <p:sldId id="982" r:id="rId28"/>
    <p:sldId id="983" r:id="rId29"/>
    <p:sldId id="985" r:id="rId30"/>
    <p:sldId id="986" r:id="rId31"/>
    <p:sldId id="987" r:id="rId32"/>
    <p:sldId id="989" r:id="rId33"/>
    <p:sldId id="990" r:id="rId34"/>
    <p:sldId id="991" r:id="rId35"/>
    <p:sldId id="992" r:id="rId36"/>
    <p:sldId id="994" r:id="rId37"/>
    <p:sldId id="993" r:id="rId38"/>
    <p:sldId id="995" r:id="rId39"/>
    <p:sldId id="996" r:id="rId40"/>
    <p:sldId id="997" r:id="rId41"/>
    <p:sldId id="998" r:id="rId42"/>
    <p:sldId id="999" r:id="rId43"/>
    <p:sldId id="1001" r:id="rId44"/>
    <p:sldId id="1000" r:id="rId45"/>
    <p:sldId id="1002" r:id="rId46"/>
    <p:sldId id="975" r:id="rId47"/>
    <p:sldId id="1004" r:id="rId48"/>
    <p:sldId id="1005" r:id="rId49"/>
    <p:sldId id="1006" r:id="rId50"/>
    <p:sldId id="1007" r:id="rId51"/>
    <p:sldId id="1008" r:id="rId52"/>
    <p:sldId id="579" r:id="rId53"/>
    <p:sldId id="1009" r:id="rId54"/>
    <p:sldId id="1010" r:id="rId55"/>
    <p:sldId id="281" r:id="rId56"/>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2"/>
  <p:cmAuthor id="2" name="liuyue" initials="l"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7F7F"/>
    <a:srgbClr val="F495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23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0" Type="http://schemas.openxmlformats.org/officeDocument/2006/relationships/commentAuthors" Target="commentAuthors.xml"/><Relationship Id="rId6" Type="http://schemas.openxmlformats.org/officeDocument/2006/relationships/slide" Target="slides/slide3.xml"/><Relationship Id="rId59" Type="http://schemas.openxmlformats.org/officeDocument/2006/relationships/tableStyles" Target="tableStyles.xml"/><Relationship Id="rId58" Type="http://schemas.openxmlformats.org/officeDocument/2006/relationships/viewProps" Target="viewProps.xml"/><Relationship Id="rId57" Type="http://schemas.openxmlformats.org/officeDocument/2006/relationships/presProps" Target="presProps.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3" y="1279287"/>
            <a:ext cx="6140578"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tags" Target="../tags/tag2.xml"/><Relationship Id="rId3" Type="http://schemas.openxmlformats.org/officeDocument/2006/relationships/image" Target="../media/image4.pn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560"/>
            <a:ext cx="9144000" cy="2388017"/>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668"/>
            <a:ext cx="9144000" cy="165605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835" indent="0" algn="ctr">
              <a:buNone/>
              <a:defRPr sz="1600"/>
            </a:lvl7pPr>
            <a:lvl8pPr marL="3201035" indent="0" algn="ctr">
              <a:buNone/>
              <a:defRPr sz="1600"/>
            </a:lvl8pPr>
            <a:lvl9pPr marL="3658235"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89"/>
            <a:ext cx="10515600" cy="581285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2037"/>
            <a:ext cx="4368800" cy="308410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5" y="3802117"/>
            <a:ext cx="4511964" cy="431856"/>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5" y="4386017"/>
            <a:ext cx="4511964" cy="22849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8668"/>
            <a:ext cx="4488039" cy="1537136"/>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10037"/>
            <a:ext cx="10515600" cy="2853236"/>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90267"/>
            <a:ext cx="10515600" cy="1500449"/>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835" indent="0">
              <a:buNone/>
              <a:defRPr sz="1600">
                <a:solidFill>
                  <a:schemeClr val="tx1">
                    <a:tint val="75000"/>
                  </a:schemeClr>
                </a:solidFill>
              </a:defRPr>
            </a:lvl7pPr>
            <a:lvl8pPr marL="3201035" indent="0">
              <a:buNone/>
              <a:defRPr sz="1600">
                <a:solidFill>
                  <a:schemeClr val="tx1">
                    <a:tint val="75000"/>
                  </a:schemeClr>
                </a:solidFill>
              </a:defRPr>
            </a:lvl8pPr>
            <a:lvl9pPr marL="3658235"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E:\素材\春\7487b691a84a44a3f609339749de9c08.png7487b691a84a44a3f609339749de9c08"/>
          <p:cNvPicPr>
            <a:picLocks noChangeAspect="1"/>
          </p:cNvPicPr>
          <p:nvPr userDrawn="1"/>
        </p:nvPicPr>
        <p:blipFill>
          <a:blip r:embed="rId2"/>
          <a:srcRect l="12584" b="827"/>
          <a:stretch>
            <a:fillRect/>
          </a:stretch>
        </p:blipFill>
        <p:spPr>
          <a:xfrm>
            <a:off x="77893" y="366607"/>
            <a:ext cx="4628727" cy="6495627"/>
          </a:xfrm>
          <a:prstGeom prst="rect">
            <a:avLst/>
          </a:prstGeom>
        </p:spPr>
      </p:pic>
      <p:grpSp>
        <p:nvGrpSpPr>
          <p:cNvPr id="39" name="组合 38"/>
          <p:cNvGrpSpPr>
            <a:grpSpLocks noChangeAspect="1"/>
          </p:cNvGrpSpPr>
          <p:nvPr userDrawn="1"/>
        </p:nvGrpSpPr>
        <p:grpSpPr>
          <a:xfrm>
            <a:off x="9056615" y="6082803"/>
            <a:ext cx="528000" cy="528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userDrawn="1"/>
        </p:nvGrpSpPr>
        <p:grpSpPr>
          <a:xfrm>
            <a:off x="8310287" y="6082803"/>
            <a:ext cx="528000" cy="528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userDrawn="1"/>
        </p:nvGrpSpPr>
        <p:grpSpPr>
          <a:xfrm>
            <a:off x="9802943" y="6082803"/>
            <a:ext cx="528000" cy="528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userDrawn="1"/>
        </p:nvGrpSpPr>
        <p:grpSpPr>
          <a:xfrm>
            <a:off x="10549271" y="6082803"/>
            <a:ext cx="528000" cy="528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userDrawn="1"/>
        </p:nvGrpSpPr>
        <p:grpSpPr>
          <a:xfrm>
            <a:off x="11295601" y="6082803"/>
            <a:ext cx="528000" cy="528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userDrawn="1"/>
        </p:nvPicPr>
        <p:blipFill>
          <a:blip r:embed="rId3"/>
          <a:stretch>
            <a:fillRect/>
          </a:stretch>
        </p:blipFill>
        <p:spPr>
          <a:xfrm>
            <a:off x="6571065" y="-739801"/>
            <a:ext cx="8046301" cy="3520256"/>
          </a:xfrm>
          <a:prstGeom prst="rect">
            <a:avLst/>
          </a:prstGeom>
        </p:spPr>
      </p:pic>
      <p:pic>
        <p:nvPicPr>
          <p:cNvPr id="9" name="图片 8" descr="852"/>
          <p:cNvPicPr>
            <a:picLocks noChangeAspect="1"/>
          </p:cNvPicPr>
          <p:nvPr userDrawn="1"/>
        </p:nvPicPr>
        <p:blipFill>
          <a:blip r:embed="rId4"/>
          <a:stretch>
            <a:fillRect/>
          </a:stretch>
        </p:blipFill>
        <p:spPr>
          <a:xfrm>
            <a:off x="9585113" y="4289213"/>
            <a:ext cx="1308100" cy="11861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3"/>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par>
                                <p:cTn id="22" presetID="53" presetClass="entr" presetSubtype="16" fill="hold" nodeType="with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childTnLst>
                                </p:cTn>
                              </p:par>
                              <p:par>
                                <p:cTn id="27" presetID="53" presetClass="entr" presetSubtype="16"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p:cTn id="29" dur="500" fill="hold"/>
                                        <p:tgtEl>
                                          <p:spTgt spid="45"/>
                                        </p:tgtEl>
                                        <p:attrNameLst>
                                          <p:attrName>ppt_w</p:attrName>
                                        </p:attrNameLst>
                                      </p:cBhvr>
                                      <p:tavLst>
                                        <p:tav tm="0">
                                          <p:val>
                                            <p:fltVal val="0"/>
                                          </p:val>
                                        </p:tav>
                                        <p:tav tm="100000">
                                          <p:val>
                                            <p:strVal val="#ppt_w"/>
                                          </p:val>
                                        </p:tav>
                                      </p:tavLst>
                                    </p:anim>
                                    <p:anim calcmode="lin" valueType="num">
                                      <p:cBhvr>
                                        <p:cTn id="30" dur="500" fill="hold"/>
                                        <p:tgtEl>
                                          <p:spTgt spid="45"/>
                                        </p:tgtEl>
                                        <p:attrNameLst>
                                          <p:attrName>ppt_h</p:attrName>
                                        </p:attrNameLst>
                                      </p:cBhvr>
                                      <p:tavLst>
                                        <p:tav tm="0">
                                          <p:val>
                                            <p:fltVal val="0"/>
                                          </p:val>
                                        </p:tav>
                                        <p:tav tm="100000">
                                          <p:val>
                                            <p:strVal val="#ppt_h"/>
                                          </p:val>
                                        </p:tav>
                                      </p:tavLst>
                                    </p:anim>
                                    <p:animEffect transition="in" filter="fade">
                                      <p:cBhvr>
                                        <p:cTn id="31" dur="500"/>
                                        <p:tgtEl>
                                          <p:spTgt spid="45"/>
                                        </p:tgtEl>
                                      </p:cBhvr>
                                    </p:animEffect>
                                  </p:childTnLst>
                                </p:cTn>
                              </p:par>
                              <p:par>
                                <p:cTn id="32" presetID="53" presetClass="entr" presetSubtype="16" fill="hold" nodeType="with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p:cTn id="34" dur="500" fill="hold"/>
                                        <p:tgtEl>
                                          <p:spTgt spid="49"/>
                                        </p:tgtEl>
                                        <p:attrNameLst>
                                          <p:attrName>ppt_w</p:attrName>
                                        </p:attrNameLst>
                                      </p:cBhvr>
                                      <p:tavLst>
                                        <p:tav tm="0">
                                          <p:val>
                                            <p:fltVal val="0"/>
                                          </p:val>
                                        </p:tav>
                                        <p:tav tm="100000">
                                          <p:val>
                                            <p:strVal val="#ppt_w"/>
                                          </p:val>
                                        </p:tav>
                                      </p:tavLst>
                                    </p:anim>
                                    <p:anim calcmode="lin" valueType="num">
                                      <p:cBhvr>
                                        <p:cTn id="35" dur="500" fill="hold"/>
                                        <p:tgtEl>
                                          <p:spTgt spid="49"/>
                                        </p:tgtEl>
                                        <p:attrNameLst>
                                          <p:attrName>ppt_h</p:attrName>
                                        </p:attrNameLst>
                                      </p:cBhvr>
                                      <p:tavLst>
                                        <p:tav tm="0">
                                          <p:val>
                                            <p:fltVal val="0"/>
                                          </p:val>
                                        </p:tav>
                                        <p:tav tm="100000">
                                          <p:val>
                                            <p:strVal val="#ppt_h"/>
                                          </p:val>
                                        </p:tav>
                                      </p:tavLst>
                                    </p:anim>
                                    <p:animEffect transition="in" filter="fade">
                                      <p:cBhvr>
                                        <p:cTn id="36" dur="500"/>
                                        <p:tgtEl>
                                          <p:spTgt spid="49"/>
                                        </p:tgtEl>
                                      </p:cBhvr>
                                    </p:animEffect>
                                  </p:childTnLst>
                                </p:cTn>
                              </p:par>
                              <p:par>
                                <p:cTn id="37" presetID="53" presetClass="entr" presetSubtype="16" fill="hold" nodeType="withEffect">
                                  <p:stCondLst>
                                    <p:cond delay="0"/>
                                  </p:stCondLst>
                                  <p:childTnLst>
                                    <p:set>
                                      <p:cBhvr>
                                        <p:cTn id="38" dur="1" fill="hold">
                                          <p:stCondLst>
                                            <p:cond delay="0"/>
                                          </p:stCondLst>
                                        </p:cTn>
                                        <p:tgtEl>
                                          <p:spTgt spid="53"/>
                                        </p:tgtEl>
                                        <p:attrNameLst>
                                          <p:attrName>style.visibility</p:attrName>
                                        </p:attrNameLst>
                                      </p:cBhvr>
                                      <p:to>
                                        <p:strVal val="visible"/>
                                      </p:to>
                                    </p:set>
                                    <p:anim calcmode="lin" valueType="num">
                                      <p:cBhvr>
                                        <p:cTn id="39" dur="500" fill="hold"/>
                                        <p:tgtEl>
                                          <p:spTgt spid="53"/>
                                        </p:tgtEl>
                                        <p:attrNameLst>
                                          <p:attrName>ppt_w</p:attrName>
                                        </p:attrNameLst>
                                      </p:cBhvr>
                                      <p:tavLst>
                                        <p:tav tm="0">
                                          <p:val>
                                            <p:fltVal val="0"/>
                                          </p:val>
                                        </p:tav>
                                        <p:tav tm="100000">
                                          <p:val>
                                            <p:strVal val="#ppt_w"/>
                                          </p:val>
                                        </p:tav>
                                      </p:tavLst>
                                    </p:anim>
                                    <p:anim calcmode="lin" valueType="num">
                                      <p:cBhvr>
                                        <p:cTn id="40" dur="500" fill="hold"/>
                                        <p:tgtEl>
                                          <p:spTgt spid="53"/>
                                        </p:tgtEl>
                                        <p:attrNameLst>
                                          <p:attrName>ppt_h</p:attrName>
                                        </p:attrNameLst>
                                      </p:cBhvr>
                                      <p:tavLst>
                                        <p:tav tm="0">
                                          <p:val>
                                            <p:fltVal val="0"/>
                                          </p:val>
                                        </p:tav>
                                        <p:tav tm="100000">
                                          <p:val>
                                            <p:strVal val="#ppt_h"/>
                                          </p:val>
                                        </p:tav>
                                      </p:tavLst>
                                    </p:anim>
                                    <p:animEffect transition="in" filter="fade">
                                      <p:cBhvr>
                                        <p:cTn id="41" dur="500"/>
                                        <p:tgtEl>
                                          <p:spTgt spid="53"/>
                                        </p:tgtEl>
                                      </p:cBhvr>
                                    </p:animEffect>
                                  </p:childTnLst>
                                </p:cTn>
                              </p:par>
                            </p:childTnLst>
                          </p:cTn>
                        </p:par>
                        <p:par>
                          <p:cTn id="42" fill="hold">
                            <p:stCondLst>
                              <p:cond delay="2500"/>
                            </p:stCondLst>
                            <p:childTnLst>
                              <p:par>
                                <p:cTn id="43" presetID="17" presetClass="entr" presetSubtype="10"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89"/>
            <a:ext cx="10515600" cy="1325795"/>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5" y="1778749"/>
            <a:ext cx="4873575" cy="824056"/>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835" indent="0">
              <a:buNone/>
              <a:defRPr sz="1800"/>
            </a:lvl7pPr>
            <a:lvl8pPr marL="3201035" indent="0">
              <a:buNone/>
              <a:defRPr sz="1800"/>
            </a:lvl8pPr>
            <a:lvl9pPr marL="3658235"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5" y="2665845"/>
            <a:ext cx="4873575" cy="352490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9" y="1778749"/>
            <a:ext cx="4897576" cy="824056"/>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835" indent="0">
              <a:buNone/>
              <a:defRPr sz="1800"/>
            </a:lvl7pPr>
            <a:lvl8pPr marL="3201035" indent="0">
              <a:buNone/>
              <a:defRPr sz="1800"/>
            </a:lvl8pPr>
            <a:lvl9pPr marL="3658235"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9" y="2665845"/>
            <a:ext cx="4897576" cy="352490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pic>
        <p:nvPicPr>
          <p:cNvPr id="7" name="图片 6" descr="阿发是否"/>
          <p:cNvPicPr/>
          <p:nvPr userDrawn="1">
            <p:custDataLst>
              <p:tags r:id="rId2"/>
            </p:custDataLst>
          </p:nvPr>
        </p:nvPicPr>
        <p:blipFill>
          <a:blip r:embed="rId3"/>
          <a:stretch>
            <a:fillRect/>
          </a:stretch>
        </p:blipFill>
        <p:spPr>
          <a:xfrm>
            <a:off x="631199" y="1326811"/>
            <a:ext cx="10935955" cy="4210731"/>
          </a:xfrm>
          <a:prstGeom prst="rect">
            <a:avLst/>
          </a:prstGeom>
        </p:spPr>
      </p:pic>
      <p:pic>
        <p:nvPicPr>
          <p:cNvPr id="8" name="图片 7" descr="水果蛋糕"/>
          <p:cNvPicPr/>
          <p:nvPr userDrawn="1">
            <p:custDataLst>
              <p:tags r:id="rId4"/>
            </p:custDataLst>
          </p:nvPr>
        </p:nvPicPr>
        <p:blipFill>
          <a:blip r:embed="rId5"/>
          <a:srcRect t="-693" b="-923"/>
          <a:stretch>
            <a:fillRect/>
          </a:stretch>
        </p:blipFill>
        <p:spPr>
          <a:xfrm>
            <a:off x="1536700" y="2025897"/>
            <a:ext cx="2687507" cy="2812556"/>
          </a:xfrm>
          <a:prstGeom prst="rect">
            <a:avLst/>
          </a:prstGeom>
        </p:spPr>
      </p:pic>
      <p:sp>
        <p:nvSpPr>
          <p:cNvPr id="9" name="标题 8"/>
          <p:cNvSpPr>
            <a:spLocks noGrp="1"/>
          </p:cNvSpPr>
          <p:nvPr>
            <p:ph type="title"/>
          </p:nvPr>
        </p:nvSpPr>
        <p:spPr>
          <a:xfrm>
            <a:off x="5181600" y="1765300"/>
            <a:ext cx="5605780" cy="1600200"/>
          </a:xfrm>
        </p:spPr>
        <p:txBody>
          <a:bodyPr anchor="b"/>
          <a:lstStyle>
            <a:lvl1pPr algn="ctr">
              <a:defRPr sz="3200" b="1">
                <a:solidFill>
                  <a:schemeClr val="bg1"/>
                </a:solidFill>
                <a:latin typeface="Microsoft YaHei Bold" panose="020B0503020204020204" charset="-122"/>
                <a:ea typeface="Microsoft YaHei Bold" panose="020B0503020204020204" charset="-122"/>
              </a:defRPr>
            </a:lvl1pPr>
          </a:lstStyle>
          <a:p>
            <a:r>
              <a:rPr lang="zh-CN" altLang="en-US"/>
              <a:t>单击此处编辑母版标题样式</a:t>
            </a:r>
            <a:endParaRPr lang="zh-CN" altLang="en-US"/>
          </a:p>
        </p:txBody>
      </p:sp>
      <p:sp>
        <p:nvSpPr>
          <p:cNvPr id="10" name="文本占位符 9"/>
          <p:cNvSpPr>
            <a:spLocks noGrp="1"/>
          </p:cNvSpPr>
          <p:nvPr>
            <p:ph type="body" sz="half" idx="2"/>
          </p:nvPr>
        </p:nvSpPr>
        <p:spPr>
          <a:xfrm>
            <a:off x="5181600" y="3365500"/>
            <a:ext cx="5605780" cy="1917700"/>
          </a:xfrm>
        </p:spPr>
        <p:txBody>
          <a:bodyPr/>
          <a:lstStyle>
            <a:lvl1pPr marL="0" indent="0" algn="ctr">
              <a:buNone/>
              <a:defRPr sz="2000">
                <a:solidFill>
                  <a:schemeClr val="bg1"/>
                </a:solidFill>
                <a:latin typeface="Microsoft YaHei Regular" panose="020B0503020204020204" charset="-122"/>
                <a:ea typeface="Microsoft YaHei Regular" panose="020B0503020204020204" charset="-122"/>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835" indent="0">
              <a:buNone/>
              <a:defRPr sz="1400"/>
            </a:lvl7pPr>
            <a:lvl8pPr marL="3201035" indent="0">
              <a:buNone/>
              <a:defRPr sz="1400"/>
            </a:lvl8pPr>
            <a:lvl9pPr marL="3658235"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80"/>
            <a:ext cx="4165349" cy="160048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81"/>
            <a:ext cx="6172200" cy="540479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835" indent="0">
              <a:buNone/>
              <a:defRPr sz="2000"/>
            </a:lvl7pPr>
            <a:lvl8pPr marL="3201035" indent="0">
              <a:buNone/>
              <a:defRPr sz="2000"/>
            </a:lvl8pPr>
            <a:lvl9pPr marL="3658235" indent="0">
              <a:buNone/>
              <a:defRPr sz="2000"/>
            </a:lvl9pPr>
          </a:lstStyle>
          <a:p>
            <a:endParaRPr lang="zh-CN" altLang="en-US"/>
          </a:p>
        </p:txBody>
      </p:sp>
      <p:sp>
        <p:nvSpPr>
          <p:cNvPr id="4" name="文本占位符 3"/>
          <p:cNvSpPr>
            <a:spLocks noGrp="1"/>
          </p:cNvSpPr>
          <p:nvPr>
            <p:ph type="body" sz="half" idx="2"/>
          </p:nvPr>
        </p:nvSpPr>
        <p:spPr>
          <a:xfrm>
            <a:off x="839788" y="2057760"/>
            <a:ext cx="4165349" cy="3812255"/>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835" indent="0">
              <a:buNone/>
              <a:defRPr sz="1400"/>
            </a:lvl7pPr>
            <a:lvl8pPr marL="3201035" indent="0">
              <a:buNone/>
              <a:defRPr sz="1400"/>
            </a:lvl8pPr>
            <a:lvl9pPr marL="3658235"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shingle">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89"/>
            <a:ext cx="10515600" cy="132579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944"/>
            <a:ext cx="10515600" cy="43521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7463"/>
            <a:ext cx="2743200" cy="365189"/>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7463"/>
            <a:ext cx="4114800" cy="365189"/>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7463"/>
            <a:ext cx="2743200" cy="365189"/>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2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4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11.svg"/><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9.png"/><Relationship Id="rId2" Type="http://schemas.openxmlformats.org/officeDocument/2006/relationships/image" Target="../media/image11.svg"/><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11.svg"/><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11.svg"/><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11.svg"/><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11.svg"/><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6.xml"/><Relationship Id="rId1" Type="http://schemas.openxmlformats.org/officeDocument/2006/relationships/tags" Target="../tags/tag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xml"/><Relationship Id="rId2" Type="http://schemas.openxmlformats.org/officeDocument/2006/relationships/image" Target="../media/image11.svg"/><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10.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11.svg"/><Relationship Id="rId1" Type="http://schemas.openxmlformats.org/officeDocument/2006/relationships/image" Target="../media/image10.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10.png"/></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1.xml"/><Relationship Id="rId4" Type="http://schemas.openxmlformats.org/officeDocument/2006/relationships/image" Target="../media/image14.png"/><Relationship Id="rId3" Type="http://schemas.openxmlformats.org/officeDocument/2006/relationships/image" Target="../media/image9.png"/><Relationship Id="rId2" Type="http://schemas.openxmlformats.org/officeDocument/2006/relationships/image" Target="../media/image11.svg"/><Relationship Id="rId1" Type="http://schemas.openxmlformats.org/officeDocument/2006/relationships/image" Target="../media/image10.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11.svg"/><Relationship Id="rId1" Type="http://schemas.openxmlformats.org/officeDocument/2006/relationships/image" Target="../media/image10.pn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11.svg"/><Relationship Id="rId1" Type="http://schemas.openxmlformats.org/officeDocument/2006/relationships/image" Target="../media/image10.png"/></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11.svg"/><Relationship Id="rId1"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1.xml"/><Relationship Id="rId4" Type="http://schemas.openxmlformats.org/officeDocument/2006/relationships/image" Target="../media/image15.png"/><Relationship Id="rId3" Type="http://schemas.openxmlformats.org/officeDocument/2006/relationships/image" Target="../media/image9.png"/><Relationship Id="rId2" Type="http://schemas.openxmlformats.org/officeDocument/2006/relationships/image" Target="../media/image11.svg"/><Relationship Id="rId1" Type="http://schemas.openxmlformats.org/officeDocument/2006/relationships/image" Target="../media/image10.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11.svg"/><Relationship Id="rId1" Type="http://schemas.openxmlformats.org/officeDocument/2006/relationships/image" Target="../media/image10.pn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11.svg"/><Relationship Id="rId1" Type="http://schemas.openxmlformats.org/officeDocument/2006/relationships/image" Target="../media/image10.png"/></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11.svg"/><Relationship Id="rId1" Type="http://schemas.openxmlformats.org/officeDocument/2006/relationships/image" Target="../media/image10.png"/></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1.xml"/><Relationship Id="rId4" Type="http://schemas.openxmlformats.org/officeDocument/2006/relationships/image" Target="../media/image16.png"/><Relationship Id="rId3" Type="http://schemas.openxmlformats.org/officeDocument/2006/relationships/image" Target="../media/image9.png"/><Relationship Id="rId2" Type="http://schemas.openxmlformats.org/officeDocument/2006/relationships/image" Target="../media/image11.svg"/><Relationship Id="rId1" Type="http://schemas.openxmlformats.org/officeDocument/2006/relationships/image" Target="../media/image10.png"/></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11.svg"/><Relationship Id="rId1" Type="http://schemas.openxmlformats.org/officeDocument/2006/relationships/image" Target="../media/image10.png"/></Relationships>
</file>

<file path=ppt/slides/_rels/slide36.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4" Type="http://schemas.openxmlformats.org/officeDocument/2006/relationships/notesSlide" Target="../notesSlides/notesSlide34.xml"/><Relationship Id="rId43" Type="http://schemas.openxmlformats.org/officeDocument/2006/relationships/slideLayout" Target="../slideLayouts/slideLayout1.xml"/><Relationship Id="rId42" Type="http://schemas.openxmlformats.org/officeDocument/2006/relationships/image" Target="../media/image26.svg"/><Relationship Id="rId41" Type="http://schemas.openxmlformats.org/officeDocument/2006/relationships/image" Target="../media/image25.png"/><Relationship Id="rId40" Type="http://schemas.openxmlformats.org/officeDocument/2006/relationships/tags" Target="../tags/tag36.xml"/><Relationship Id="rId4" Type="http://schemas.openxmlformats.org/officeDocument/2006/relationships/tags" Target="../tags/tag8.xml"/><Relationship Id="rId39" Type="http://schemas.openxmlformats.org/officeDocument/2006/relationships/tags" Target="../tags/tag35.xml"/><Relationship Id="rId38" Type="http://schemas.openxmlformats.org/officeDocument/2006/relationships/tags" Target="../tags/tag34.xml"/><Relationship Id="rId37" Type="http://schemas.openxmlformats.org/officeDocument/2006/relationships/tags" Target="../tags/tag33.xml"/><Relationship Id="rId36" Type="http://schemas.openxmlformats.org/officeDocument/2006/relationships/tags" Target="../tags/tag32.xml"/><Relationship Id="rId35" Type="http://schemas.openxmlformats.org/officeDocument/2006/relationships/tags" Target="../tags/tag31.xml"/><Relationship Id="rId34" Type="http://schemas.openxmlformats.org/officeDocument/2006/relationships/image" Target="../media/image24.svg"/><Relationship Id="rId33" Type="http://schemas.openxmlformats.org/officeDocument/2006/relationships/image" Target="../media/image23.png"/><Relationship Id="rId32" Type="http://schemas.openxmlformats.org/officeDocument/2006/relationships/tags" Target="../tags/tag30.xml"/><Relationship Id="rId31" Type="http://schemas.openxmlformats.org/officeDocument/2006/relationships/tags" Target="../tags/tag29.xml"/><Relationship Id="rId30" Type="http://schemas.openxmlformats.org/officeDocument/2006/relationships/tags" Target="../tags/tag28.xml"/><Relationship Id="rId3" Type="http://schemas.openxmlformats.org/officeDocument/2006/relationships/tags" Target="../tags/tag7.xml"/><Relationship Id="rId29" Type="http://schemas.openxmlformats.org/officeDocument/2006/relationships/tags" Target="../tags/tag27.xml"/><Relationship Id="rId28" Type="http://schemas.openxmlformats.org/officeDocument/2006/relationships/tags" Target="../tags/tag26.xml"/><Relationship Id="rId27" Type="http://schemas.openxmlformats.org/officeDocument/2006/relationships/tags" Target="../tags/tag25.xml"/><Relationship Id="rId26" Type="http://schemas.openxmlformats.org/officeDocument/2006/relationships/image" Target="../media/image22.svg"/><Relationship Id="rId25" Type="http://schemas.openxmlformats.org/officeDocument/2006/relationships/image" Target="../media/image21.png"/><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image" Target="../media/image11.svg"/><Relationship Id="rId19" Type="http://schemas.openxmlformats.org/officeDocument/2006/relationships/tags" Target="../tags/tag19.xml"/><Relationship Id="rId18" Type="http://schemas.openxmlformats.org/officeDocument/2006/relationships/image" Target="../media/image20.svg"/><Relationship Id="rId17" Type="http://schemas.openxmlformats.org/officeDocument/2006/relationships/image" Target="../media/image19.png"/><Relationship Id="rId16" Type="http://schemas.openxmlformats.org/officeDocument/2006/relationships/tags" Target="../tags/tag18.xml"/><Relationship Id="rId15" Type="http://schemas.openxmlformats.org/officeDocument/2006/relationships/tags" Target="../tags/tag17.xml"/><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image" Target="../media/image18.svg"/><Relationship Id="rId1" Type="http://schemas.openxmlformats.org/officeDocument/2006/relationships/image" Target="../media/image10.png"/></Relationships>
</file>

<file path=ppt/slides/_rels/slide37.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8" Type="http://schemas.openxmlformats.org/officeDocument/2006/relationships/notesSlide" Target="../notesSlides/notesSlide35.xml"/><Relationship Id="rId47" Type="http://schemas.openxmlformats.org/officeDocument/2006/relationships/slideLayout" Target="../slideLayouts/slideLayout1.xml"/><Relationship Id="rId46" Type="http://schemas.openxmlformats.org/officeDocument/2006/relationships/tags" Target="../tags/tag68.xml"/><Relationship Id="rId45" Type="http://schemas.openxmlformats.org/officeDocument/2006/relationships/tags" Target="../tags/tag67.xml"/><Relationship Id="rId44" Type="http://schemas.openxmlformats.org/officeDocument/2006/relationships/tags" Target="../tags/tag66.xml"/><Relationship Id="rId43" Type="http://schemas.openxmlformats.org/officeDocument/2006/relationships/tags" Target="../tags/tag65.xml"/><Relationship Id="rId42" Type="http://schemas.openxmlformats.org/officeDocument/2006/relationships/tags" Target="../tags/tag64.xml"/><Relationship Id="rId41" Type="http://schemas.openxmlformats.org/officeDocument/2006/relationships/tags" Target="../tags/tag63.xml"/><Relationship Id="rId40" Type="http://schemas.openxmlformats.org/officeDocument/2006/relationships/tags" Target="../tags/tag62.xml"/><Relationship Id="rId4" Type="http://schemas.openxmlformats.org/officeDocument/2006/relationships/tags" Target="../tags/tag38.xml"/><Relationship Id="rId39" Type="http://schemas.openxmlformats.org/officeDocument/2006/relationships/tags" Target="../tags/tag61.xml"/><Relationship Id="rId38" Type="http://schemas.openxmlformats.org/officeDocument/2006/relationships/tags" Target="../tags/tag60.xml"/><Relationship Id="rId37" Type="http://schemas.openxmlformats.org/officeDocument/2006/relationships/tags" Target="../tags/tag59.xml"/><Relationship Id="rId36" Type="http://schemas.openxmlformats.org/officeDocument/2006/relationships/tags" Target="../tags/tag58.xml"/><Relationship Id="rId35" Type="http://schemas.openxmlformats.org/officeDocument/2006/relationships/image" Target="../media/image38.svg"/><Relationship Id="rId34" Type="http://schemas.openxmlformats.org/officeDocument/2006/relationships/image" Target="../media/image37.png"/><Relationship Id="rId33" Type="http://schemas.openxmlformats.org/officeDocument/2006/relationships/tags" Target="../tags/tag57.xml"/><Relationship Id="rId32" Type="http://schemas.openxmlformats.org/officeDocument/2006/relationships/image" Target="../media/image36.svg"/><Relationship Id="rId31" Type="http://schemas.openxmlformats.org/officeDocument/2006/relationships/image" Target="../media/image35.png"/><Relationship Id="rId30" Type="http://schemas.openxmlformats.org/officeDocument/2006/relationships/tags" Target="../tags/tag56.xml"/><Relationship Id="rId3" Type="http://schemas.openxmlformats.org/officeDocument/2006/relationships/tags" Target="../tags/tag37.xml"/><Relationship Id="rId29" Type="http://schemas.openxmlformats.org/officeDocument/2006/relationships/image" Target="../media/image34.svg"/><Relationship Id="rId28" Type="http://schemas.openxmlformats.org/officeDocument/2006/relationships/image" Target="../media/image33.png"/><Relationship Id="rId27" Type="http://schemas.openxmlformats.org/officeDocument/2006/relationships/tags" Target="../tags/tag55.xml"/><Relationship Id="rId26" Type="http://schemas.openxmlformats.org/officeDocument/2006/relationships/image" Target="../media/image32.svg"/><Relationship Id="rId25" Type="http://schemas.openxmlformats.org/officeDocument/2006/relationships/image" Target="../media/image31.png"/><Relationship Id="rId24" Type="http://schemas.openxmlformats.org/officeDocument/2006/relationships/tags" Target="../tags/tag54.xml"/><Relationship Id="rId23" Type="http://schemas.openxmlformats.org/officeDocument/2006/relationships/image" Target="../media/image30.svg"/><Relationship Id="rId22" Type="http://schemas.openxmlformats.org/officeDocument/2006/relationships/image" Target="../media/image29.png"/><Relationship Id="rId21" Type="http://schemas.openxmlformats.org/officeDocument/2006/relationships/tags" Target="../tags/tag53.xml"/><Relationship Id="rId20" Type="http://schemas.openxmlformats.org/officeDocument/2006/relationships/image" Target="../media/image28.svg"/><Relationship Id="rId2" Type="http://schemas.openxmlformats.org/officeDocument/2006/relationships/image" Target="../media/image11.svg"/><Relationship Id="rId19" Type="http://schemas.openxmlformats.org/officeDocument/2006/relationships/image" Target="../media/image27.png"/><Relationship Id="rId18" Type="http://schemas.openxmlformats.org/officeDocument/2006/relationships/tags" Target="../tags/tag52.xml"/><Relationship Id="rId17" Type="http://schemas.openxmlformats.org/officeDocument/2006/relationships/tags" Target="../tags/tag51.xml"/><Relationship Id="rId16" Type="http://schemas.openxmlformats.org/officeDocument/2006/relationships/tags" Target="../tags/tag50.xml"/><Relationship Id="rId15" Type="http://schemas.openxmlformats.org/officeDocument/2006/relationships/tags" Target="../tags/tag49.xml"/><Relationship Id="rId14" Type="http://schemas.openxmlformats.org/officeDocument/2006/relationships/tags" Target="../tags/tag48.xml"/><Relationship Id="rId13" Type="http://schemas.openxmlformats.org/officeDocument/2006/relationships/tags" Target="../tags/tag47.xml"/><Relationship Id="rId12" Type="http://schemas.openxmlformats.org/officeDocument/2006/relationships/tags" Target="../tags/tag46.xml"/><Relationship Id="rId11" Type="http://schemas.openxmlformats.org/officeDocument/2006/relationships/tags" Target="../tags/tag45.xml"/><Relationship Id="rId10" Type="http://schemas.openxmlformats.org/officeDocument/2006/relationships/tags" Target="../tags/tag44.xml"/><Relationship Id="rId1" Type="http://schemas.openxmlformats.org/officeDocument/2006/relationships/image" Target="../media/image10.png"/></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11.svg"/><Relationship Id="rId1" Type="http://schemas.openxmlformats.org/officeDocument/2006/relationships/image" Target="../media/image10.png"/></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11.svg"/><Relationship Id="rId1"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40.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image" Target="../media/image40.svg"/><Relationship Id="rId53" Type="http://schemas.openxmlformats.org/officeDocument/2006/relationships/slideLayout" Target="../slideLayouts/slideLayout8.xml"/><Relationship Id="rId52" Type="http://schemas.openxmlformats.org/officeDocument/2006/relationships/image" Target="../media/image11.svg"/><Relationship Id="rId51" Type="http://schemas.openxmlformats.org/officeDocument/2006/relationships/image" Target="../media/image10.png"/><Relationship Id="rId50" Type="http://schemas.openxmlformats.org/officeDocument/2006/relationships/tags" Target="../tags/tag108.xml"/><Relationship Id="rId5" Type="http://schemas.openxmlformats.org/officeDocument/2006/relationships/image" Target="../media/image39.png"/><Relationship Id="rId49" Type="http://schemas.openxmlformats.org/officeDocument/2006/relationships/tags" Target="../tags/tag107.xml"/><Relationship Id="rId48" Type="http://schemas.openxmlformats.org/officeDocument/2006/relationships/tags" Target="../tags/tag106.xml"/><Relationship Id="rId47" Type="http://schemas.openxmlformats.org/officeDocument/2006/relationships/tags" Target="../tags/tag105.xml"/><Relationship Id="rId46" Type="http://schemas.openxmlformats.org/officeDocument/2006/relationships/tags" Target="../tags/tag104.xml"/><Relationship Id="rId45" Type="http://schemas.openxmlformats.org/officeDocument/2006/relationships/tags" Target="../tags/tag103.xml"/><Relationship Id="rId44" Type="http://schemas.openxmlformats.org/officeDocument/2006/relationships/tags" Target="../tags/tag102.xml"/><Relationship Id="rId43" Type="http://schemas.openxmlformats.org/officeDocument/2006/relationships/tags" Target="../tags/tag101.xml"/><Relationship Id="rId42" Type="http://schemas.openxmlformats.org/officeDocument/2006/relationships/tags" Target="../tags/tag100.xml"/><Relationship Id="rId41" Type="http://schemas.openxmlformats.org/officeDocument/2006/relationships/tags" Target="../tags/tag99.xml"/><Relationship Id="rId40" Type="http://schemas.openxmlformats.org/officeDocument/2006/relationships/image" Target="../media/image44.svg"/><Relationship Id="rId4" Type="http://schemas.openxmlformats.org/officeDocument/2006/relationships/tags" Target="../tags/tag72.xml"/><Relationship Id="rId39" Type="http://schemas.openxmlformats.org/officeDocument/2006/relationships/image" Target="../media/image43.png"/><Relationship Id="rId38" Type="http://schemas.openxmlformats.org/officeDocument/2006/relationships/tags" Target="../tags/tag98.xml"/><Relationship Id="rId37" Type="http://schemas.openxmlformats.org/officeDocument/2006/relationships/tags" Target="../tags/tag97.xml"/><Relationship Id="rId36" Type="http://schemas.openxmlformats.org/officeDocument/2006/relationships/tags" Target="../tags/tag96.xml"/><Relationship Id="rId35" Type="http://schemas.openxmlformats.org/officeDocument/2006/relationships/tags" Target="../tags/tag95.xml"/><Relationship Id="rId34" Type="http://schemas.openxmlformats.org/officeDocument/2006/relationships/tags" Target="../tags/tag94.xml"/><Relationship Id="rId33" Type="http://schemas.openxmlformats.org/officeDocument/2006/relationships/tags" Target="../tags/tag93.xml"/><Relationship Id="rId32" Type="http://schemas.openxmlformats.org/officeDocument/2006/relationships/image" Target="../media/image22.svg"/><Relationship Id="rId31" Type="http://schemas.openxmlformats.org/officeDocument/2006/relationships/image" Target="../media/image21.png"/><Relationship Id="rId30" Type="http://schemas.openxmlformats.org/officeDocument/2006/relationships/tags" Target="../tags/tag92.xml"/><Relationship Id="rId3" Type="http://schemas.openxmlformats.org/officeDocument/2006/relationships/tags" Target="../tags/tag71.xml"/><Relationship Id="rId29" Type="http://schemas.openxmlformats.org/officeDocument/2006/relationships/tags" Target="../tags/tag91.xml"/><Relationship Id="rId28" Type="http://schemas.openxmlformats.org/officeDocument/2006/relationships/tags" Target="../tags/tag90.xml"/><Relationship Id="rId27" Type="http://schemas.openxmlformats.org/officeDocument/2006/relationships/tags" Target="../tags/tag89.xml"/><Relationship Id="rId26" Type="http://schemas.openxmlformats.org/officeDocument/2006/relationships/tags" Target="../tags/tag88.xml"/><Relationship Id="rId25" Type="http://schemas.openxmlformats.org/officeDocument/2006/relationships/tags" Target="../tags/tag87.xml"/><Relationship Id="rId24" Type="http://schemas.openxmlformats.org/officeDocument/2006/relationships/tags" Target="../tags/tag86.xml"/><Relationship Id="rId23" Type="http://schemas.openxmlformats.org/officeDocument/2006/relationships/tags" Target="../tags/tag85.xml"/><Relationship Id="rId22" Type="http://schemas.openxmlformats.org/officeDocument/2006/relationships/tags" Target="../tags/tag84.xml"/><Relationship Id="rId21" Type="http://schemas.openxmlformats.org/officeDocument/2006/relationships/tags" Target="../tags/tag83.xml"/><Relationship Id="rId20" Type="http://schemas.openxmlformats.org/officeDocument/2006/relationships/tags" Target="../tags/tag82.xml"/><Relationship Id="rId2" Type="http://schemas.openxmlformats.org/officeDocument/2006/relationships/tags" Target="../tags/tag70.xml"/><Relationship Id="rId19" Type="http://schemas.openxmlformats.org/officeDocument/2006/relationships/tags" Target="../tags/tag81.xml"/><Relationship Id="rId18" Type="http://schemas.openxmlformats.org/officeDocument/2006/relationships/image" Target="../media/image18.svg"/><Relationship Id="rId17" Type="http://schemas.openxmlformats.org/officeDocument/2006/relationships/image" Target="../media/image17.png"/><Relationship Id="rId16" Type="http://schemas.openxmlformats.org/officeDocument/2006/relationships/tags" Target="../tags/tag80.xml"/><Relationship Id="rId15" Type="http://schemas.openxmlformats.org/officeDocument/2006/relationships/tags" Target="../tags/tag79.xml"/><Relationship Id="rId14" Type="http://schemas.openxmlformats.org/officeDocument/2006/relationships/tags" Target="../tags/tag78.xml"/><Relationship Id="rId13" Type="http://schemas.openxmlformats.org/officeDocument/2006/relationships/tags" Target="../tags/tag77.xml"/><Relationship Id="rId12" Type="http://schemas.openxmlformats.org/officeDocument/2006/relationships/image" Target="../media/image42.svg"/><Relationship Id="rId11" Type="http://schemas.openxmlformats.org/officeDocument/2006/relationships/image" Target="../media/image41.png"/><Relationship Id="rId10" Type="http://schemas.openxmlformats.org/officeDocument/2006/relationships/tags" Target="../tags/tag76.xml"/><Relationship Id="rId1" Type="http://schemas.openxmlformats.org/officeDocument/2006/relationships/tags" Target="../tags/tag69.xml"/></Relationships>
</file>

<file path=ppt/slides/_rels/slide41.xml.rels><?xml version="1.0" encoding="UTF-8" standalone="yes"?>
<Relationships xmlns="http://schemas.openxmlformats.org/package/2006/relationships"><Relationship Id="rId9" Type="http://schemas.openxmlformats.org/officeDocument/2006/relationships/image" Target="../media/image46.svg"/><Relationship Id="rId8" Type="http://schemas.openxmlformats.org/officeDocument/2006/relationships/image" Target="../media/image45.png"/><Relationship Id="rId7" Type="http://schemas.openxmlformats.org/officeDocument/2006/relationships/tags" Target="../tags/tag115.xml"/><Relationship Id="rId6" Type="http://schemas.openxmlformats.org/officeDocument/2006/relationships/tags" Target="../tags/tag114.xml"/><Relationship Id="rId5" Type="http://schemas.openxmlformats.org/officeDocument/2006/relationships/tags" Target="../tags/tag113.xml"/><Relationship Id="rId48" Type="http://schemas.openxmlformats.org/officeDocument/2006/relationships/slideLayout" Target="../slideLayouts/slideLayout8.xml"/><Relationship Id="rId47" Type="http://schemas.openxmlformats.org/officeDocument/2006/relationships/image" Target="../media/image11.svg"/><Relationship Id="rId46" Type="http://schemas.openxmlformats.org/officeDocument/2006/relationships/image" Target="../media/image10.png"/><Relationship Id="rId45" Type="http://schemas.openxmlformats.org/officeDocument/2006/relationships/image" Target="../media/image54.svg"/><Relationship Id="rId44" Type="http://schemas.openxmlformats.org/officeDocument/2006/relationships/image" Target="../media/image53.png"/><Relationship Id="rId43" Type="http://schemas.openxmlformats.org/officeDocument/2006/relationships/tags" Target="../tags/tag143.xml"/><Relationship Id="rId42" Type="http://schemas.openxmlformats.org/officeDocument/2006/relationships/tags" Target="../tags/tag142.xml"/><Relationship Id="rId41" Type="http://schemas.openxmlformats.org/officeDocument/2006/relationships/tags" Target="../tags/tag141.xml"/><Relationship Id="rId40" Type="http://schemas.openxmlformats.org/officeDocument/2006/relationships/tags" Target="../tags/tag140.xml"/><Relationship Id="rId4" Type="http://schemas.openxmlformats.org/officeDocument/2006/relationships/tags" Target="../tags/tag112.xml"/><Relationship Id="rId39" Type="http://schemas.openxmlformats.org/officeDocument/2006/relationships/tags" Target="../tags/tag139.xml"/><Relationship Id="rId38" Type="http://schemas.openxmlformats.org/officeDocument/2006/relationships/tags" Target="../tags/tag138.xml"/><Relationship Id="rId37" Type="http://schemas.openxmlformats.org/officeDocument/2006/relationships/tags" Target="../tags/tag137.xml"/><Relationship Id="rId36" Type="http://schemas.openxmlformats.org/officeDocument/2006/relationships/image" Target="../media/image52.svg"/><Relationship Id="rId35" Type="http://schemas.openxmlformats.org/officeDocument/2006/relationships/image" Target="../media/image51.png"/><Relationship Id="rId34" Type="http://schemas.openxmlformats.org/officeDocument/2006/relationships/tags" Target="../tags/tag136.xml"/><Relationship Id="rId33" Type="http://schemas.openxmlformats.org/officeDocument/2006/relationships/tags" Target="../tags/tag135.xml"/><Relationship Id="rId32" Type="http://schemas.openxmlformats.org/officeDocument/2006/relationships/tags" Target="../tags/tag134.xml"/><Relationship Id="rId31" Type="http://schemas.openxmlformats.org/officeDocument/2006/relationships/tags" Target="../tags/tag133.xml"/><Relationship Id="rId30" Type="http://schemas.openxmlformats.org/officeDocument/2006/relationships/tags" Target="../tags/tag132.xml"/><Relationship Id="rId3" Type="http://schemas.openxmlformats.org/officeDocument/2006/relationships/tags" Target="../tags/tag111.xml"/><Relationship Id="rId29" Type="http://schemas.openxmlformats.org/officeDocument/2006/relationships/tags" Target="../tags/tag131.xml"/><Relationship Id="rId28" Type="http://schemas.openxmlformats.org/officeDocument/2006/relationships/tags" Target="../tags/tag130.xml"/><Relationship Id="rId27" Type="http://schemas.openxmlformats.org/officeDocument/2006/relationships/image" Target="../media/image50.svg"/><Relationship Id="rId26" Type="http://schemas.openxmlformats.org/officeDocument/2006/relationships/image" Target="../media/image49.png"/><Relationship Id="rId25" Type="http://schemas.openxmlformats.org/officeDocument/2006/relationships/tags" Target="../tags/tag129.xml"/><Relationship Id="rId24" Type="http://schemas.openxmlformats.org/officeDocument/2006/relationships/tags" Target="../tags/tag128.xml"/><Relationship Id="rId23" Type="http://schemas.openxmlformats.org/officeDocument/2006/relationships/tags" Target="../tags/tag127.xml"/><Relationship Id="rId22" Type="http://schemas.openxmlformats.org/officeDocument/2006/relationships/tags" Target="../tags/tag126.xml"/><Relationship Id="rId21" Type="http://schemas.openxmlformats.org/officeDocument/2006/relationships/tags" Target="../tags/tag125.xml"/><Relationship Id="rId20" Type="http://schemas.openxmlformats.org/officeDocument/2006/relationships/tags" Target="../tags/tag124.xml"/><Relationship Id="rId2" Type="http://schemas.openxmlformats.org/officeDocument/2006/relationships/tags" Target="../tags/tag110.xml"/><Relationship Id="rId19" Type="http://schemas.openxmlformats.org/officeDocument/2006/relationships/tags" Target="../tags/tag123.xml"/><Relationship Id="rId18" Type="http://schemas.openxmlformats.org/officeDocument/2006/relationships/image" Target="../media/image48.svg"/><Relationship Id="rId17" Type="http://schemas.openxmlformats.org/officeDocument/2006/relationships/image" Target="../media/image47.png"/><Relationship Id="rId16" Type="http://schemas.openxmlformats.org/officeDocument/2006/relationships/tags" Target="../tags/tag122.xml"/><Relationship Id="rId15" Type="http://schemas.openxmlformats.org/officeDocument/2006/relationships/tags" Target="../tags/tag121.xml"/><Relationship Id="rId14" Type="http://schemas.openxmlformats.org/officeDocument/2006/relationships/tags" Target="../tags/tag120.xml"/><Relationship Id="rId13" Type="http://schemas.openxmlformats.org/officeDocument/2006/relationships/tags" Target="../tags/tag119.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tags" Target="../tags/tag109.xml"/></Relationships>
</file>

<file path=ppt/slides/_rels/slide42.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tags" Target="../tags/tag147.xml"/><Relationship Id="rId39" Type="http://schemas.openxmlformats.org/officeDocument/2006/relationships/slideLayout" Target="../slideLayouts/slideLayout8.xml"/><Relationship Id="rId38" Type="http://schemas.openxmlformats.org/officeDocument/2006/relationships/image" Target="../media/image11.svg"/><Relationship Id="rId37" Type="http://schemas.openxmlformats.org/officeDocument/2006/relationships/image" Target="../media/image10.png"/><Relationship Id="rId36" Type="http://schemas.openxmlformats.org/officeDocument/2006/relationships/tags" Target="../tags/tag169.xml"/><Relationship Id="rId35" Type="http://schemas.openxmlformats.org/officeDocument/2006/relationships/tags" Target="../tags/tag168.xml"/><Relationship Id="rId34" Type="http://schemas.openxmlformats.org/officeDocument/2006/relationships/image" Target="../media/image64.svg"/><Relationship Id="rId33" Type="http://schemas.openxmlformats.org/officeDocument/2006/relationships/image" Target="../media/image63.png"/><Relationship Id="rId32" Type="http://schemas.openxmlformats.org/officeDocument/2006/relationships/tags" Target="../tags/tag167.xml"/><Relationship Id="rId31" Type="http://schemas.openxmlformats.org/officeDocument/2006/relationships/tags" Target="../tags/tag166.xml"/><Relationship Id="rId30" Type="http://schemas.openxmlformats.org/officeDocument/2006/relationships/tags" Target="../tags/tag165.xml"/><Relationship Id="rId3" Type="http://schemas.openxmlformats.org/officeDocument/2006/relationships/tags" Target="../tags/tag146.xml"/><Relationship Id="rId29" Type="http://schemas.openxmlformats.org/officeDocument/2006/relationships/tags" Target="../tags/tag164.xml"/><Relationship Id="rId28" Type="http://schemas.openxmlformats.org/officeDocument/2006/relationships/tags" Target="../tags/tag163.xml"/><Relationship Id="rId27" Type="http://schemas.openxmlformats.org/officeDocument/2006/relationships/image" Target="../media/image62.svg"/><Relationship Id="rId26" Type="http://schemas.openxmlformats.org/officeDocument/2006/relationships/image" Target="../media/image61.png"/><Relationship Id="rId25" Type="http://schemas.openxmlformats.org/officeDocument/2006/relationships/tags" Target="../tags/tag162.xml"/><Relationship Id="rId24" Type="http://schemas.openxmlformats.org/officeDocument/2006/relationships/tags" Target="../tags/tag161.xml"/><Relationship Id="rId23" Type="http://schemas.openxmlformats.org/officeDocument/2006/relationships/tags" Target="../tags/tag160.xml"/><Relationship Id="rId22" Type="http://schemas.openxmlformats.org/officeDocument/2006/relationships/tags" Target="../tags/tag159.xml"/><Relationship Id="rId21" Type="http://schemas.openxmlformats.org/officeDocument/2006/relationships/tags" Target="../tags/tag158.xml"/><Relationship Id="rId20" Type="http://schemas.openxmlformats.org/officeDocument/2006/relationships/image" Target="../media/image60.svg"/><Relationship Id="rId2" Type="http://schemas.openxmlformats.org/officeDocument/2006/relationships/tags" Target="../tags/tag145.xml"/><Relationship Id="rId19" Type="http://schemas.openxmlformats.org/officeDocument/2006/relationships/image" Target="../media/image59.png"/><Relationship Id="rId18" Type="http://schemas.openxmlformats.org/officeDocument/2006/relationships/tags" Target="../tags/tag157.xml"/><Relationship Id="rId17" Type="http://schemas.openxmlformats.org/officeDocument/2006/relationships/tags" Target="../tags/tag156.xml"/><Relationship Id="rId16" Type="http://schemas.openxmlformats.org/officeDocument/2006/relationships/tags" Target="../tags/tag155.xml"/><Relationship Id="rId15" Type="http://schemas.openxmlformats.org/officeDocument/2006/relationships/tags" Target="../tags/tag154.xml"/><Relationship Id="rId14" Type="http://schemas.openxmlformats.org/officeDocument/2006/relationships/tags" Target="../tags/tag153.xml"/><Relationship Id="rId13" Type="http://schemas.openxmlformats.org/officeDocument/2006/relationships/image" Target="../media/image58.svg"/><Relationship Id="rId12" Type="http://schemas.openxmlformats.org/officeDocument/2006/relationships/image" Target="../media/image57.png"/><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tags" Target="../tags/tag144.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71.xml"/><Relationship Id="rId1" Type="http://schemas.openxmlformats.org/officeDocument/2006/relationships/tags" Target="../tags/tag17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1.xml"/><Relationship Id="rId2" Type="http://schemas.openxmlformats.org/officeDocument/2006/relationships/image" Target="../media/image11.svg"/><Relationship Id="rId1" Type="http://schemas.openxmlformats.org/officeDocument/2006/relationships/image" Target="../media/image10.png"/></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1.xml"/><Relationship Id="rId2" Type="http://schemas.openxmlformats.org/officeDocument/2006/relationships/image" Target="../media/image11.svg"/><Relationship Id="rId1" Type="http://schemas.openxmlformats.org/officeDocument/2006/relationships/image" Target="../media/image10.png"/></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1.xml"/><Relationship Id="rId2" Type="http://schemas.openxmlformats.org/officeDocument/2006/relationships/image" Target="../media/image11.svg"/><Relationship Id="rId1" Type="http://schemas.openxmlformats.org/officeDocument/2006/relationships/image" Target="../media/image10.png"/></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1.xml"/><Relationship Id="rId2" Type="http://schemas.openxmlformats.org/officeDocument/2006/relationships/image" Target="../media/image11.svg"/><Relationship Id="rId1" Type="http://schemas.openxmlformats.org/officeDocument/2006/relationships/image" Target="../media/image10.png"/></Relationships>
</file>

<file path=ppt/slides/_rels/slide49.xml.rels><?xml version="1.0" encoding="UTF-8" standalone="yes"?>
<Relationships xmlns="http://schemas.openxmlformats.org/package/2006/relationships"><Relationship Id="rId9" Type="http://schemas.openxmlformats.org/officeDocument/2006/relationships/tags" Target="../tags/tag180.xml"/><Relationship Id="rId8" Type="http://schemas.openxmlformats.org/officeDocument/2006/relationships/tags" Target="../tags/tag179.xml"/><Relationship Id="rId7" Type="http://schemas.openxmlformats.org/officeDocument/2006/relationships/tags" Target="../tags/tag178.xml"/><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5" Type="http://schemas.openxmlformats.org/officeDocument/2006/relationships/slideLayout" Target="../slideLayouts/slideLayout8.xml"/><Relationship Id="rId34" Type="http://schemas.openxmlformats.org/officeDocument/2006/relationships/image" Target="../media/image11.svg"/><Relationship Id="rId33" Type="http://schemas.openxmlformats.org/officeDocument/2006/relationships/image" Target="../media/image10.png"/><Relationship Id="rId32" Type="http://schemas.openxmlformats.org/officeDocument/2006/relationships/image" Target="../media/image31.png"/><Relationship Id="rId31" Type="http://schemas.openxmlformats.org/officeDocument/2006/relationships/tags" Target="../tags/tag197.xml"/><Relationship Id="rId30" Type="http://schemas.openxmlformats.org/officeDocument/2006/relationships/tags" Target="../tags/tag196.xml"/><Relationship Id="rId3" Type="http://schemas.openxmlformats.org/officeDocument/2006/relationships/tags" Target="../tags/tag174.xml"/><Relationship Id="rId29" Type="http://schemas.openxmlformats.org/officeDocument/2006/relationships/tags" Target="../tags/tag195.xml"/><Relationship Id="rId28" Type="http://schemas.openxmlformats.org/officeDocument/2006/relationships/tags" Target="../tags/tag194.xml"/><Relationship Id="rId27" Type="http://schemas.openxmlformats.org/officeDocument/2006/relationships/tags" Target="../tags/tag193.xml"/><Relationship Id="rId26" Type="http://schemas.openxmlformats.org/officeDocument/2006/relationships/image" Target="../media/image37.png"/><Relationship Id="rId25" Type="http://schemas.openxmlformats.org/officeDocument/2006/relationships/tags" Target="../tags/tag192.xml"/><Relationship Id="rId24" Type="http://schemas.openxmlformats.org/officeDocument/2006/relationships/image" Target="../media/image35.png"/><Relationship Id="rId23" Type="http://schemas.openxmlformats.org/officeDocument/2006/relationships/tags" Target="../tags/tag191.xml"/><Relationship Id="rId22" Type="http://schemas.openxmlformats.org/officeDocument/2006/relationships/image" Target="../media/image66.svg"/><Relationship Id="rId21" Type="http://schemas.openxmlformats.org/officeDocument/2006/relationships/image" Target="../media/image65.png"/><Relationship Id="rId20" Type="http://schemas.openxmlformats.org/officeDocument/2006/relationships/tags" Target="../tags/tag190.xml"/><Relationship Id="rId2" Type="http://schemas.openxmlformats.org/officeDocument/2006/relationships/tags" Target="../tags/tag173.xml"/><Relationship Id="rId19" Type="http://schemas.openxmlformats.org/officeDocument/2006/relationships/image" Target="../media/image27.png"/><Relationship Id="rId18" Type="http://schemas.openxmlformats.org/officeDocument/2006/relationships/tags" Target="../tags/tag189.xml"/><Relationship Id="rId17" Type="http://schemas.openxmlformats.org/officeDocument/2006/relationships/tags" Target="../tags/tag188.xml"/><Relationship Id="rId16" Type="http://schemas.openxmlformats.org/officeDocument/2006/relationships/tags" Target="../tags/tag187.xml"/><Relationship Id="rId15" Type="http://schemas.openxmlformats.org/officeDocument/2006/relationships/tags" Target="../tags/tag186.xml"/><Relationship Id="rId14" Type="http://schemas.openxmlformats.org/officeDocument/2006/relationships/tags" Target="../tags/tag185.xml"/><Relationship Id="rId13" Type="http://schemas.openxmlformats.org/officeDocument/2006/relationships/tags" Target="../tags/tag184.xml"/><Relationship Id="rId12" Type="http://schemas.openxmlformats.org/officeDocument/2006/relationships/tags" Target="../tags/tag183.xml"/><Relationship Id="rId11" Type="http://schemas.openxmlformats.org/officeDocument/2006/relationships/tags" Target="../tags/tag182.xml"/><Relationship Id="rId10" Type="http://schemas.openxmlformats.org/officeDocument/2006/relationships/tags" Target="../tags/tag181.xml"/><Relationship Id="rId1" Type="http://schemas.openxmlformats.org/officeDocument/2006/relationships/tags" Target="../tags/tag172.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50.xml.rels><?xml version="1.0" encoding="UTF-8" standalone="yes"?>
<Relationships xmlns="http://schemas.openxmlformats.org/package/2006/relationships"><Relationship Id="rId9" Type="http://schemas.openxmlformats.org/officeDocument/2006/relationships/tags" Target="../tags/tag206.xml"/><Relationship Id="rId8" Type="http://schemas.openxmlformats.org/officeDocument/2006/relationships/tags" Target="../tags/tag205.xml"/><Relationship Id="rId7" Type="http://schemas.openxmlformats.org/officeDocument/2006/relationships/tags" Target="../tags/tag204.xml"/><Relationship Id="rId6" Type="http://schemas.openxmlformats.org/officeDocument/2006/relationships/tags" Target="../tags/tag203.xml"/><Relationship Id="rId5" Type="http://schemas.openxmlformats.org/officeDocument/2006/relationships/tags" Target="../tags/tag202.xml"/><Relationship Id="rId4" Type="http://schemas.openxmlformats.org/officeDocument/2006/relationships/tags" Target="../tags/tag201.xml"/><Relationship Id="rId3" Type="http://schemas.openxmlformats.org/officeDocument/2006/relationships/tags" Target="../tags/tag200.xml"/><Relationship Id="rId28" Type="http://schemas.openxmlformats.org/officeDocument/2006/relationships/notesSlide" Target="../notesSlides/notesSlide43.xml"/><Relationship Id="rId27" Type="http://schemas.openxmlformats.org/officeDocument/2006/relationships/slideLayout" Target="../slideLayouts/slideLayout1.xml"/><Relationship Id="rId26" Type="http://schemas.openxmlformats.org/officeDocument/2006/relationships/image" Target="../media/image11.svg"/><Relationship Id="rId25" Type="http://schemas.openxmlformats.org/officeDocument/2006/relationships/image" Target="../media/image10.png"/><Relationship Id="rId24" Type="http://schemas.openxmlformats.org/officeDocument/2006/relationships/image" Target="../media/image72.svg"/><Relationship Id="rId23" Type="http://schemas.openxmlformats.org/officeDocument/2006/relationships/image" Target="../media/image71.png"/><Relationship Id="rId22" Type="http://schemas.openxmlformats.org/officeDocument/2006/relationships/image" Target="../media/image70.svg"/><Relationship Id="rId21" Type="http://schemas.openxmlformats.org/officeDocument/2006/relationships/image" Target="../media/image69.png"/><Relationship Id="rId20" Type="http://schemas.openxmlformats.org/officeDocument/2006/relationships/image" Target="../media/image68.svg"/><Relationship Id="rId2" Type="http://schemas.openxmlformats.org/officeDocument/2006/relationships/tags" Target="../tags/tag199.xml"/><Relationship Id="rId19" Type="http://schemas.openxmlformats.org/officeDocument/2006/relationships/image" Target="../media/image67.png"/><Relationship Id="rId18" Type="http://schemas.openxmlformats.org/officeDocument/2006/relationships/tags" Target="../tags/tag215.xml"/><Relationship Id="rId17" Type="http://schemas.openxmlformats.org/officeDocument/2006/relationships/tags" Target="../tags/tag214.xml"/><Relationship Id="rId16" Type="http://schemas.openxmlformats.org/officeDocument/2006/relationships/tags" Target="../tags/tag213.xml"/><Relationship Id="rId15" Type="http://schemas.openxmlformats.org/officeDocument/2006/relationships/tags" Target="../tags/tag212.xml"/><Relationship Id="rId14" Type="http://schemas.openxmlformats.org/officeDocument/2006/relationships/tags" Target="../tags/tag211.xml"/><Relationship Id="rId13" Type="http://schemas.openxmlformats.org/officeDocument/2006/relationships/tags" Target="../tags/tag210.xml"/><Relationship Id="rId12" Type="http://schemas.openxmlformats.org/officeDocument/2006/relationships/tags" Target="../tags/tag209.xml"/><Relationship Id="rId11" Type="http://schemas.openxmlformats.org/officeDocument/2006/relationships/tags" Target="../tags/tag208.xml"/><Relationship Id="rId10" Type="http://schemas.openxmlformats.org/officeDocument/2006/relationships/tags" Target="../tags/tag207.xml"/><Relationship Id="rId1" Type="http://schemas.openxmlformats.org/officeDocument/2006/relationships/tags" Target="../tags/tag198.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46.xml"/><Relationship Id="rId4" Type="http://schemas.openxmlformats.org/officeDocument/2006/relationships/slideLayout" Target="../slideLayouts/slideLayout1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xml"/><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100197" y="2644538"/>
            <a:ext cx="4703792" cy="1568450"/>
          </a:xfrm>
          <a:prstGeom prst="rect">
            <a:avLst/>
          </a:prstGeom>
          <a:noFill/>
        </p:spPr>
        <p:txBody>
          <a:bodyPr wrap="square" rtlCol="0">
            <a:spAutoFit/>
          </a:bodyPr>
          <a:lstStyle/>
          <a:p>
            <a:pPr algn="ctr"/>
            <a:r>
              <a:rPr lang="zh-CN" altLang="en-US" sz="6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儿科护理</a:t>
            </a:r>
            <a:endParaRPr lang="zh-CN" altLang="en-US" sz="495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a:p>
            <a:pPr algn="ctr"/>
            <a:r>
              <a:rPr lang="zh-CN" altLang="en-US" sz="36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（第二版）</a:t>
            </a:r>
            <a:endParaRPr lang="zh-CN" altLang="en-US" sz="36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9">
        <p:comb/>
      </p:transition>
    </mc:Choice>
    <mc:Fallback>
      <p:transition>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129790"/>
            <a:ext cx="10440035" cy="410718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Times New Roman Regular" panose="02020603050405020304" charset="0"/>
                <a:ea typeface="微软雅黑" panose="020B0503020204020204" charset="-122"/>
                <a:cs typeface="Times New Roman Regular" panose="02020603050405020304" charset="0"/>
              </a:rPr>
              <a:t>胎儿时期的营养代谢和气体交换是以弥散方式通过脐血管和胎盘在母体之间进行的。由胎盘来的含氧较多的动脉血经脐静脉进入胎儿体内，至肝脏下缘分成两支：</a:t>
            </a:r>
            <a:r>
              <a:rPr b="1" dirty="0">
                <a:solidFill>
                  <a:srgbClr val="F49534"/>
                </a:solidFill>
                <a:latin typeface="Microsoft YaHei Bold" panose="020B0503020204020204" charset="-122"/>
                <a:ea typeface="Microsoft YaHei Bold" panose="020B0503020204020204" charset="-122"/>
                <a:cs typeface="Times New Roman Regular" panose="02020603050405020304" charset="0"/>
              </a:rPr>
              <a:t>一支入肝与门静脉汇合，再经肝静脉入下腔静脉；另一支经静脉导管直接进入下腔静脉，与来自下半身的静脉血混合（以动脉血为主），共同流入右心房。</a:t>
            </a:r>
            <a:r>
              <a:rPr dirty="0">
                <a:latin typeface="Times New Roman Regular" panose="02020603050405020304" charset="0"/>
                <a:ea typeface="微软雅黑" panose="020B0503020204020204" charset="-122"/>
                <a:cs typeface="Times New Roman Regular" panose="02020603050405020304" charset="0"/>
              </a:rPr>
              <a:t>由于下腔静脉瓣的阻隔，使来自下腔静脉的血进入右心房后，约1/3经卵圆孔流入左心房， 再经左心室流入升主动脉，主要供应心、脑和上肢；其余的流入右心室。 从上腔静脉回流的、来自上半身的静脉血进入右心房后绝大部分流入右心室，与来自下腔静脉的血一起进入肺动脉。由于胎儿的肺处于压缩状态，故到肺动脉的血液只有极少量流入肺，经肺静脉回到左心房；而约 80% 血液经动脉导管与来自升主动脉的血汇合后流入降主动脉（以静脉血为主），供应腹腔脏器和下肢，最后经脐动脉回流至胎盘进行氧气和物质交换，如图 10-1 所示。</a:t>
            </a:r>
            <a:endParaRPr dirty="0">
              <a:latin typeface="Times New Roman Regular" panose="02020603050405020304" charset="0"/>
              <a:ea typeface="微软雅黑" panose="020B0503020204020204" charset="-122"/>
              <a:cs typeface="Times New Roman Regular" panose="02020603050405020304" charset="0"/>
            </a:endParaRPr>
          </a:p>
        </p:txBody>
      </p:sp>
      <p:grpSp>
        <p:nvGrpSpPr>
          <p:cNvPr id="3" name="组合 2"/>
          <p:cNvGrpSpPr/>
          <p:nvPr/>
        </p:nvGrpSpPr>
        <p:grpSpPr>
          <a:xfrm>
            <a:off x="870585" y="1327150"/>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1. 胎儿血液循环</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71" y="2090"/>
              <a:ext cx="858" cy="850"/>
            </a:xfrm>
            <a:prstGeom prst="rect">
              <a:avLst/>
            </a:prstGeom>
          </p:spPr>
        </p:pic>
      </p:gr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二、胎儿血液循环和出生后的改变</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129790"/>
            <a:ext cx="7137400" cy="410718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Times New Roman Regular" panose="02020603050405020304" charset="0"/>
              </a:rPr>
              <a:t>①胎儿的营养代谢和气体交换是通过脐血管和胎盘来完成的；</a:t>
            </a:r>
            <a:endParaRPr dirty="0">
              <a:latin typeface="Microsoft YaHei Regular" panose="020B0503020204020204" charset="-122"/>
              <a:ea typeface="Microsoft YaHei Regular"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Times New Roman Regular" panose="02020603050405020304" charset="0"/>
              </a:rPr>
              <a:t>②除脐静脉内是氧合血外，其他都是混合血；</a:t>
            </a:r>
            <a:endParaRPr dirty="0">
              <a:latin typeface="Microsoft YaHei Regular" panose="020B0503020204020204" charset="-122"/>
              <a:ea typeface="Microsoft YaHei Regular"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Times New Roman Regular" panose="02020603050405020304" charset="0"/>
              </a:rPr>
              <a:t>③卵圆孔和动静脉导管均正常开放；</a:t>
            </a:r>
            <a:endParaRPr dirty="0">
              <a:latin typeface="Microsoft YaHei Regular" panose="020B0503020204020204" charset="-122"/>
              <a:ea typeface="Microsoft YaHei Regular"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Times New Roman Regular" panose="02020603050405020304" charset="0"/>
              </a:rPr>
              <a:t>④左、右心室都向全身输送血液，但上半身血氧含量高于下半身；</a:t>
            </a:r>
            <a:endParaRPr dirty="0">
              <a:latin typeface="Microsoft YaHei Regular" panose="020B0503020204020204" charset="-122"/>
              <a:ea typeface="Microsoft YaHei Regular"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Times New Roman Regular" panose="02020603050405020304" charset="0"/>
              </a:rPr>
              <a:t>⑤只有体循环而无肺循环，肺动脉压力高于主动脉压力。</a:t>
            </a:r>
            <a:endParaRPr dirty="0">
              <a:latin typeface="Microsoft YaHei Regular" panose="020B0503020204020204" charset="-122"/>
              <a:ea typeface="Microsoft YaHei Regular" panose="020B0503020204020204" charset="-122"/>
              <a:cs typeface="Times New Roman Regular" panose="02020603050405020304" charset="0"/>
            </a:endParaRPr>
          </a:p>
        </p:txBody>
      </p:sp>
      <p:grpSp>
        <p:nvGrpSpPr>
          <p:cNvPr id="3" name="组合 2"/>
          <p:cNvGrpSpPr/>
          <p:nvPr/>
        </p:nvGrpSpPr>
        <p:grpSpPr>
          <a:xfrm>
            <a:off x="870585" y="1327150"/>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胎儿血液循环的特点：</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71" y="2090"/>
              <a:ext cx="858" cy="850"/>
            </a:xfrm>
            <a:prstGeom prst="rect">
              <a:avLst/>
            </a:prstGeom>
          </p:spPr>
        </p:pic>
      </p:gr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二、胎儿血液循环和出生后的改变</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5" name="图片 4"/>
          <p:cNvPicPr>
            <a:picLocks noChangeAspect="1"/>
          </p:cNvPicPr>
          <p:nvPr/>
        </p:nvPicPr>
        <p:blipFill>
          <a:blip r:embed="rId4"/>
          <a:stretch>
            <a:fillRect/>
          </a:stretch>
        </p:blipFill>
        <p:spPr>
          <a:xfrm>
            <a:off x="8013065" y="1327150"/>
            <a:ext cx="3488055" cy="492696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70585" y="1327150"/>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2. 出生后血液循环的改变</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71" y="2090"/>
              <a:ext cx="858" cy="850"/>
            </a:xfrm>
            <a:prstGeom prst="rect">
              <a:avLst/>
            </a:prstGeom>
          </p:spPr>
        </p:pic>
      </p:gr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二、胎儿血液循环和出生后的改变</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grpSp>
        <p:nvGrpSpPr>
          <p:cNvPr id="5" name="组合 4"/>
          <p:cNvGrpSpPr/>
          <p:nvPr/>
        </p:nvGrpSpPr>
        <p:grpSpPr>
          <a:xfrm>
            <a:off x="551180" y="2355187"/>
            <a:ext cx="2700020" cy="2879131"/>
            <a:chOff x="4157" y="3295"/>
            <a:chExt cx="4252" cy="4534"/>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772" y="4066"/>
              <a:ext cx="2586" cy="580"/>
            </a:xfrm>
            <a:prstGeom prst="rect">
              <a:avLst/>
            </a:prstGeom>
          </p:spPr>
          <p:txBody>
            <a:bodyPr wrap="square">
              <a:spAutoFit/>
            </a:bodyPr>
            <a:p>
              <a:pPr algn="just">
                <a:defRPr/>
              </a:pPr>
              <a:r>
                <a:rPr lang="zh-CN" altLang="en-US" sz="1800" b="1" dirty="0">
                  <a:solidFill>
                    <a:schemeClr val="tx1"/>
                  </a:solidFill>
                  <a:latin typeface="微软雅黑" panose="020B0503020204020204" charset="-122"/>
                  <a:ea typeface="微软雅黑" panose="020B0503020204020204" charset="-122"/>
                </a:rPr>
                <a:t>（1）</a:t>
              </a:r>
              <a:endParaRPr lang="zh-CN" altLang="en-US" sz="1800" b="1" dirty="0">
                <a:solidFill>
                  <a:schemeClr val="tx1"/>
                </a:solidFill>
                <a:latin typeface="微软雅黑" panose="020B0503020204020204" charset="-122"/>
                <a:ea typeface="微软雅黑" panose="020B0503020204020204" charset="-122"/>
              </a:endParaRPr>
            </a:p>
          </p:txBody>
        </p:sp>
        <p:sp>
          <p:nvSpPr>
            <p:cNvPr id="151" name="文本框 164"/>
            <p:cNvSpPr txBox="1"/>
            <p:nvPr/>
          </p:nvSpPr>
          <p:spPr>
            <a:xfrm>
              <a:off x="4157" y="4853"/>
              <a:ext cx="4252" cy="2976"/>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脐血管结扎：胎盘血液循环停止，伴随着呼吸的建立，气体交换在肺脏进行。脐动脉变成膀胱韧带，脐静脉变成肝圆韧带。</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0" name="组合 9"/>
          <p:cNvGrpSpPr/>
          <p:nvPr/>
        </p:nvGrpSpPr>
        <p:grpSpPr>
          <a:xfrm>
            <a:off x="3340100" y="2355187"/>
            <a:ext cx="2700020" cy="3958011"/>
            <a:chOff x="6967" y="3295"/>
            <a:chExt cx="4253" cy="6233"/>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582" y="4066"/>
              <a:ext cx="2587" cy="580"/>
            </a:xfrm>
            <a:prstGeom prst="rect">
              <a:avLst/>
            </a:prstGeom>
          </p:spPr>
          <p:txBody>
            <a:bodyPr wrap="square">
              <a:spAutoFit/>
            </a:bodyPr>
            <a:p>
              <a:pPr algn="just">
                <a:defRPr/>
              </a:pPr>
              <a:r>
                <a:rPr lang="zh-CN" altLang="en-US" b="1" dirty="0">
                  <a:latin typeface="微软雅黑" panose="020B0503020204020204" charset="-122"/>
                  <a:ea typeface="微软雅黑" panose="020B0503020204020204" charset="-122"/>
                  <a:sym typeface="+mn-ea"/>
                </a:rPr>
                <a:t>（</a:t>
              </a:r>
              <a:r>
                <a:rPr lang="en-US" altLang="zh-CN" b="1" dirty="0">
                  <a:latin typeface="微软雅黑" panose="020B0503020204020204" charset="-122"/>
                  <a:ea typeface="微软雅黑" panose="020B0503020204020204" charset="-122"/>
                  <a:sym typeface="+mn-ea"/>
                </a:rPr>
                <a:t>2</a:t>
              </a:r>
              <a:r>
                <a:rPr lang="zh-CN" altLang="en-US" b="1" dirty="0">
                  <a:latin typeface="微软雅黑" panose="020B0503020204020204" charset="-122"/>
                  <a:ea typeface="微软雅黑" panose="020B0503020204020204" charset="-122"/>
                  <a:sym typeface="+mn-ea"/>
                </a:rPr>
                <a:t>）</a:t>
              </a:r>
              <a:endParaRPr lang="zh-CN" altLang="en-US" sz="1800" b="1" dirty="0">
                <a:solidFill>
                  <a:schemeClr val="tx1"/>
                </a:solidFill>
                <a:latin typeface="微软雅黑" panose="020B0503020204020204" charset="-122"/>
                <a:ea typeface="微软雅黑" panose="020B0503020204020204" charset="-122"/>
              </a:endParaRPr>
            </a:p>
          </p:txBody>
        </p:sp>
        <p:sp>
          <p:nvSpPr>
            <p:cNvPr id="152" name="文本框 165"/>
            <p:cNvSpPr txBox="1"/>
            <p:nvPr/>
          </p:nvSpPr>
          <p:spPr>
            <a:xfrm>
              <a:off x="6967" y="4853"/>
              <a:ext cx="4253" cy="4675"/>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卵圆孔关闭：肺泡扩张，肺循环阻力下降，流入肺的血液增多，肺静脉回流至左心房的血量也增多，左心房压力增高，卵圆孔发生功能上的关闭，至生后5～7个月形成解剖上的关闭。</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1" name="组合 10"/>
          <p:cNvGrpSpPr/>
          <p:nvPr/>
        </p:nvGrpSpPr>
        <p:grpSpPr>
          <a:xfrm>
            <a:off x="6129020" y="2355187"/>
            <a:ext cx="2699385" cy="3238546"/>
            <a:chOff x="9780" y="3295"/>
            <a:chExt cx="4252" cy="5100"/>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394" y="4066"/>
              <a:ext cx="2586" cy="580"/>
            </a:xfrm>
            <a:prstGeom prst="rect">
              <a:avLst/>
            </a:prstGeom>
          </p:spPr>
          <p:txBody>
            <a:bodyPr wrap="square">
              <a:spAutoFit/>
            </a:bodyPr>
            <a:p>
              <a:pPr algn="just">
                <a:defRPr/>
              </a:pPr>
              <a:r>
                <a:rPr lang="zh-CN" altLang="en-US" b="1" dirty="0">
                  <a:latin typeface="微软雅黑" panose="020B0503020204020204" charset="-122"/>
                  <a:ea typeface="微软雅黑" panose="020B0503020204020204" charset="-122"/>
                  <a:sym typeface="+mn-ea"/>
                </a:rPr>
                <a:t>（</a:t>
              </a:r>
              <a:r>
                <a:rPr lang="en-US" altLang="zh-CN" b="1" dirty="0">
                  <a:latin typeface="微软雅黑" panose="020B0503020204020204" charset="-122"/>
                  <a:ea typeface="微软雅黑" panose="020B0503020204020204" charset="-122"/>
                  <a:sym typeface="+mn-ea"/>
                </a:rPr>
                <a:t>3</a:t>
              </a:r>
              <a:r>
                <a:rPr lang="zh-CN" altLang="en-US" b="1" dirty="0">
                  <a:latin typeface="微软雅黑" panose="020B0503020204020204" charset="-122"/>
                  <a:ea typeface="微软雅黑" panose="020B0503020204020204" charset="-122"/>
                  <a:sym typeface="+mn-ea"/>
                </a:rPr>
                <a:t>）</a:t>
              </a:r>
              <a:endParaRPr lang="zh-CN" altLang="en-US" sz="1800" b="1" dirty="0">
                <a:solidFill>
                  <a:schemeClr val="tx1"/>
                </a:solidFill>
                <a:latin typeface="微软雅黑" panose="020B0503020204020204" charset="-122"/>
                <a:ea typeface="微软雅黑" panose="020B0503020204020204" charset="-122"/>
              </a:endParaRPr>
            </a:p>
          </p:txBody>
        </p:sp>
        <p:sp>
          <p:nvSpPr>
            <p:cNvPr id="153" name="文本框 166"/>
            <p:cNvSpPr txBox="1"/>
            <p:nvPr/>
          </p:nvSpPr>
          <p:spPr>
            <a:xfrm>
              <a:off x="9780" y="4853"/>
              <a:ext cx="4252" cy="3542"/>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动脉导管关闭：肺循环压力降低和体循环压力升高致动脉导管的血液逐渐减少，最后停止，形成功能上的关闭，1 岁以内形成解剖上的关闭。</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2" name="组合 11"/>
          <p:cNvGrpSpPr/>
          <p:nvPr/>
        </p:nvGrpSpPr>
        <p:grpSpPr>
          <a:xfrm>
            <a:off x="8917305" y="2355187"/>
            <a:ext cx="2700020" cy="1799615"/>
            <a:chOff x="12592" y="3295"/>
            <a:chExt cx="4253" cy="2834"/>
          </a:xfrm>
        </p:grpSpPr>
        <p:sp>
          <p:nvSpPr>
            <p:cNvPr id="140" name="Freeform 12"/>
            <p:cNvSpPr/>
            <p:nvPr/>
          </p:nvSpPr>
          <p:spPr bwMode="auto">
            <a:xfrm>
              <a:off x="12592"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41" name="组合 140"/>
            <p:cNvGrpSpPr/>
            <p:nvPr/>
          </p:nvGrpSpPr>
          <p:grpSpPr>
            <a:xfrm>
              <a:off x="12857" y="3366"/>
              <a:ext cx="1350" cy="900"/>
              <a:chOff x="6640116" y="1695061"/>
              <a:chExt cx="857250" cy="571500"/>
            </a:xfrm>
            <a:solidFill>
              <a:schemeClr val="bg1"/>
            </a:solidFill>
          </p:grpSpPr>
          <p:sp>
            <p:nvSpPr>
              <p:cNvPr id="142" name="Freeform 13"/>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3" name="Freeform 14"/>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4" name="Freeform 15"/>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5" name="Freeform 16"/>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6" name="Freeform 17"/>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7" name="Freeform 18"/>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8" name="Freeform 19"/>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49" name="直接连接符 148"/>
            <p:cNvCxnSpPr/>
            <p:nvPr/>
          </p:nvCxnSpPr>
          <p:spPr>
            <a:xfrm>
              <a:off x="12592"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50" name="矩形 149"/>
            <p:cNvSpPr/>
            <p:nvPr/>
          </p:nvSpPr>
          <p:spPr>
            <a:xfrm>
              <a:off x="14207" y="4066"/>
              <a:ext cx="2585" cy="580"/>
            </a:xfrm>
            <a:prstGeom prst="rect">
              <a:avLst/>
            </a:prstGeom>
          </p:spPr>
          <p:txBody>
            <a:bodyPr wrap="square">
              <a:spAutoFit/>
            </a:bodyPr>
            <a:p>
              <a:pPr algn="just">
                <a:defRPr/>
              </a:pPr>
              <a:r>
                <a:rPr lang="zh-CN" altLang="en-US" b="1" dirty="0">
                  <a:latin typeface="微软雅黑" panose="020B0503020204020204" charset="-122"/>
                  <a:ea typeface="微软雅黑" panose="020B0503020204020204" charset="-122"/>
                  <a:sym typeface="+mn-ea"/>
                </a:rPr>
                <a:t>（</a:t>
              </a:r>
              <a:r>
                <a:rPr lang="en-US" altLang="zh-CN" b="1" dirty="0">
                  <a:latin typeface="微软雅黑" panose="020B0503020204020204" charset="-122"/>
                  <a:ea typeface="微软雅黑" panose="020B0503020204020204" charset="-122"/>
                  <a:sym typeface="+mn-ea"/>
                </a:rPr>
                <a:t>4</a:t>
              </a:r>
              <a:r>
                <a:rPr lang="zh-CN" altLang="en-US" b="1" dirty="0">
                  <a:latin typeface="微软雅黑" panose="020B0503020204020204" charset="-122"/>
                  <a:ea typeface="微软雅黑" panose="020B0503020204020204" charset="-122"/>
                  <a:sym typeface="+mn-ea"/>
                </a:rPr>
                <a:t>）</a:t>
              </a:r>
              <a:endParaRPr lang="zh-CN" altLang="en-US" sz="1800" b="1" dirty="0">
                <a:solidFill>
                  <a:schemeClr val="tx1"/>
                </a:solidFill>
                <a:latin typeface="微软雅黑" panose="020B0503020204020204" charset="-122"/>
                <a:ea typeface="微软雅黑" panose="020B0503020204020204" charset="-122"/>
              </a:endParaRPr>
            </a:p>
          </p:txBody>
        </p:sp>
        <p:sp>
          <p:nvSpPr>
            <p:cNvPr id="154" name="文本框 167"/>
            <p:cNvSpPr txBox="1"/>
            <p:nvPr/>
          </p:nvSpPr>
          <p:spPr>
            <a:xfrm>
              <a:off x="12592" y="4853"/>
              <a:ext cx="4253" cy="1276"/>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大、小循环建立，动静脉血各行其道。</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129790"/>
            <a:ext cx="10440035" cy="410718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新生儿心脏相对比成人大，在整个小儿时期，心脏重量的增长速度并非均等。1 岁时心脏重量为出生时的 2 倍，5 岁时为 4 倍，9 岁时为 6 倍，青春期后达到成人水平。出生时小儿心脏呈球形，以后逐渐变成长椭圆形。小儿心脏的位置随年龄增长而改变，新生儿心脏位置较高并呈横位，心尖搏动位于左侧第 4 肋间隙、锁骨中线外，心尖部分主要为右心室；2 岁以后，横位心脏逐渐变成斜位，心尖搏动下移至第 5 肋间隙，心尖部分主要为左心室。</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1327150"/>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1. 心脏的大小、形态和位置</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71" y="2090"/>
              <a:ext cx="858" cy="850"/>
            </a:xfrm>
            <a:prstGeom prst="rect">
              <a:avLst/>
            </a:prstGeom>
          </p:spPr>
        </p:pic>
      </p:gr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三、小儿心脏、心率、血压的特点</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129790"/>
            <a:ext cx="10440035" cy="410718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由于小儿新陈代谢旺盛以及交感神经兴奋性较高等因素，年龄越小心率越快，随着年龄的增长心率逐渐变慢。新生儿平均 120 ～ 140 次 / 分，1 岁以内 110 ～ 130次 / 分，2 ～ 3 岁 100 ～ 120 次 / 分，4 ～ 7 岁 80 ～ 100 次 / 分，8 ～ 14 岁 70 ～ 90 次 / 分。</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1327150"/>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2. 心率</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71" y="2090"/>
              <a:ext cx="858" cy="850"/>
            </a:xfrm>
            <a:prstGeom prst="rect">
              <a:avLst/>
            </a:prstGeom>
          </p:spPr>
        </p:pic>
      </p:gr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三、小儿心脏、心率、血压的特点</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129790"/>
            <a:ext cx="10440035" cy="410718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由于小儿心搏出量较少、动脉壁的弹性较好和血管口径相对较大等因素，使得小儿血压偏低，但随着年龄的增长而逐渐升高。新生儿收缩压为60～70mmHg（8.0～9.3kPa），1岁70～80mmHg（9.3 ～ 10.7 kPa），2 岁以后收缩压可按公式计算，收缩压（mmHg）＝年龄 ×2 + 80 mmHg，舒张压为收缩压的 2 / 3。收缩压高于此标准 20 mmHg 为高血压，低于此标准 20 mmHg 为低血压。</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1327150"/>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3. 血压</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71" y="2090"/>
              <a:ext cx="858" cy="850"/>
            </a:xfrm>
            <a:prstGeom prst="rect">
              <a:avLst/>
            </a:prstGeom>
          </p:spPr>
        </p:pic>
      </p:gr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三、小儿心脏、心率、血压的特点</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二</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744210" y="3253105"/>
            <a:ext cx="453390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先天性心脏病</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90270" y="1370330"/>
            <a:ext cx="10440035" cy="4404360"/>
          </a:xfrm>
          <a:prstGeom prst="roundRect">
            <a:avLst>
              <a:gd name="adj" fmla="val 13855"/>
            </a:avLst>
          </a:prstGeom>
          <a:solidFill>
            <a:srgbClr val="FF7F7F"/>
          </a:solidFill>
          <a:ln>
            <a:solidFill>
              <a:srgbClr val="FF7F7F"/>
            </a:solid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3" name="泪滴形 2"/>
          <p:cNvSpPr/>
          <p:nvPr/>
        </p:nvSpPr>
        <p:spPr>
          <a:xfrm>
            <a:off x="8232140" y="0"/>
            <a:ext cx="3960000" cy="3960000"/>
          </a:xfrm>
          <a:prstGeom prst="teardrop">
            <a:avLst/>
          </a:prstGeom>
          <a:solidFill>
            <a:srgbClr val="FF7F7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250270" y="2338480"/>
            <a:ext cx="9720000" cy="246761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rgbClr val="FFFF00"/>
                </a:solidFill>
                <a:latin typeface="Microsoft YaHei Bold" panose="020B0503020204020204" charset="-122"/>
                <a:ea typeface="Microsoft YaHei Bold" panose="020B0503020204020204" charset="-122"/>
                <a:cs typeface="Microsoft YaHei Bold" panose="020B0503020204020204" charset="-122"/>
                <a:sym typeface="+mn-ea"/>
              </a:rPr>
              <a:t>先天性心脏病</a:t>
            </a: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（congenital heart disease，CHD）简称先心病，是胎儿时期心脏及大血管发育异常而导致的先天畸形，是小儿最常见的心脏病。虽然引起先心病的病因尚未完全明确，但心血管畸形的发生主要由遗传和环境因素及其相互作用所致。加强对孕妇的保健，尤其是在妊娠早期积极预防病毒感染性疾病，避免与发病有关的一些高危因素，对预防小儿先心病具有重要意义。先心病的发生率为活产婴儿的 5‰～8‰，严重心脏畸形大多在出生后数周或数月后死亡。近年来，由于医学技术的不断进步与发展，许多常见的先心病得到及时准确诊断与根治，先心病的预后大为改观。</a:t>
            </a:r>
            <a:endPar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258445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任何影响胎儿心脏发育的因素都可以使心脏的某一部分出现发育停滞和异常。这类因素大体可分为遗传和环境因素两类。遗传因素包括染色体易位与畸变，单基因或多基因突变，先天性代谢紊乱等。与心血管畸形相关性较强的环境因素主要为：①早期宫内感染，如风疹、流行性感冒、腮腺炎和柯萨奇病毒感染等；②孕母有与大剂量的放射线接触和服用药物史（抗癌药、降糖药、抗癫痫药物等）；③孕妇患代谢紊乱性疾病，如糖尿病、高钙血症等；④引起子宫内缺氧的慢性疾病；⑤妊娠早期酗酒、吸食毒品等。</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【病因】</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38"/>
          <p:cNvGrpSpPr/>
          <p:nvPr/>
        </p:nvGrpSpPr>
        <p:grpSpPr bwMode="auto">
          <a:xfrm>
            <a:off x="6946061" y="2684190"/>
            <a:ext cx="753441" cy="225030"/>
            <a:chOff x="7244862" y="2564012"/>
            <a:chExt cx="1005315" cy="299674"/>
          </a:xfrm>
        </p:grpSpPr>
        <p:cxnSp>
          <p:nvCxnSpPr>
            <p:cNvPr id="83" name="Straight Connector 39"/>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40"/>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5" name="Group 41"/>
          <p:cNvGrpSpPr/>
          <p:nvPr/>
        </p:nvGrpSpPr>
        <p:grpSpPr bwMode="auto">
          <a:xfrm flipH="1">
            <a:off x="4475066" y="2684190"/>
            <a:ext cx="753441" cy="225030"/>
            <a:chOff x="7244862" y="2564012"/>
            <a:chExt cx="1005315" cy="299674"/>
          </a:xfrm>
        </p:grpSpPr>
        <p:cxnSp>
          <p:nvCxnSpPr>
            <p:cNvPr id="86" name="Straight Connector 42"/>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43"/>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8" name="Group 44"/>
          <p:cNvGrpSpPr/>
          <p:nvPr/>
        </p:nvGrpSpPr>
        <p:grpSpPr bwMode="auto">
          <a:xfrm rot="1354404" flipV="1">
            <a:off x="6362832" y="4135576"/>
            <a:ext cx="753441" cy="225031"/>
            <a:chOff x="7244862" y="2564012"/>
            <a:chExt cx="1005315" cy="299674"/>
          </a:xfrm>
        </p:grpSpPr>
        <p:cxnSp>
          <p:nvCxnSpPr>
            <p:cNvPr id="89" name="Straight Connector 45"/>
            <p:cNvCxnSpPr/>
            <p:nvPr/>
          </p:nvCxnSpPr>
          <p:spPr>
            <a:xfrm flipV="1">
              <a:off x="7243091" y="2565176"/>
              <a:ext cx="393867" cy="299673"/>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46"/>
            <p:cNvCxnSpPr/>
            <p:nvPr/>
          </p:nvCxnSpPr>
          <p:spPr>
            <a:xfrm>
              <a:off x="7642763" y="2565315"/>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sp>
        <p:nvSpPr>
          <p:cNvPr id="95" name="Text Placeholder 2"/>
          <p:cNvSpPr txBox="1"/>
          <p:nvPr/>
        </p:nvSpPr>
        <p:spPr>
          <a:xfrm>
            <a:off x="7870190" y="1691005"/>
            <a:ext cx="323469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3. 无分流型（无发绀型）</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6" name="TextBox 52"/>
          <p:cNvSpPr txBox="1"/>
          <p:nvPr/>
        </p:nvSpPr>
        <p:spPr>
          <a:xfrm>
            <a:off x="7871460" y="2111375"/>
            <a:ext cx="3587115" cy="1590040"/>
          </a:xfrm>
          <a:prstGeom prst="rect">
            <a:avLst/>
          </a:prstGeom>
          <a:noFill/>
        </p:spPr>
        <p:txBody>
          <a:bodyPr wrap="square" lIns="0" tIns="0" rIns="0" bIns="0">
            <a:spAutoFit/>
          </a:bodyPr>
          <a:lstStyle/>
          <a:p>
            <a:pPr algn="just"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常见疾病有主动脉缩窄、肺动脉狭窄等。此类畸形在心脏左、右两侧或动、静脉之间没有异常分流或通路存在，故无发绀现象，只有发生心衰时才发生发绀。</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98" name="Text Placeholder 2"/>
          <p:cNvSpPr txBox="1"/>
          <p:nvPr/>
        </p:nvSpPr>
        <p:spPr>
          <a:xfrm>
            <a:off x="7103745" y="4324350"/>
            <a:ext cx="349885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2. 右向左分流型（发绀型）</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9" name="TextBox 55"/>
          <p:cNvSpPr txBox="1"/>
          <p:nvPr/>
        </p:nvSpPr>
        <p:spPr>
          <a:xfrm>
            <a:off x="7103110" y="4782820"/>
            <a:ext cx="4353560" cy="1635125"/>
          </a:xfrm>
          <a:prstGeom prst="rect">
            <a:avLst/>
          </a:prstGeom>
          <a:noFill/>
        </p:spPr>
        <p:txBody>
          <a:bodyPr wrap="square" lIns="0" tIns="0" rIns="0" bIns="0">
            <a:no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此类为先心病中最严重的一组，常见疾病有法洛四联症、大动脉错位等。此类畸形的存在致右心压力增高并超过左心而使血液从右向左分流，或大动脉起源异常时，致大量回心静脉血进入体循环，引起全身持续性发绀。</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1" name="Text Placeholder 2"/>
          <p:cNvSpPr txBox="1"/>
          <p:nvPr/>
        </p:nvSpPr>
        <p:spPr>
          <a:xfrm>
            <a:off x="693420" y="1929130"/>
            <a:ext cx="3677285" cy="361315"/>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1. 左向右分流型（潜伏发绀型）</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2" name="TextBox 58"/>
          <p:cNvSpPr txBox="1"/>
          <p:nvPr/>
        </p:nvSpPr>
        <p:spPr>
          <a:xfrm>
            <a:off x="693420" y="2348865"/>
            <a:ext cx="3677285" cy="3596640"/>
          </a:xfrm>
          <a:prstGeom prst="rect">
            <a:avLst/>
          </a:prstGeom>
          <a:noFill/>
        </p:spPr>
        <p:txBody>
          <a:bodyPr wrap="square" lIns="0" tIns="0" rIns="0" bIns="0">
            <a:spAutoFit/>
          </a:bodyPr>
          <a:lstStyle/>
          <a:p>
            <a:pPr algn="r" defTabSz="1087755">
              <a:lnSpc>
                <a:spcPct val="130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常见的先心病类型有</a:t>
            </a:r>
            <a:r>
              <a:rPr lang="zh-CN" altLang="en-US" b="1" dirty="0">
                <a:solidFill>
                  <a:srgbClr val="F49534"/>
                </a:solidFill>
                <a:latin typeface="Microsoft YaHei Bold" panose="020B0503020204020204" charset="-122"/>
                <a:ea typeface="Microsoft YaHei Bold" panose="020B0503020204020204" charset="-122"/>
                <a:cs typeface="Open Sans" panose="020B0606030504020204" pitchFamily="34" charset="0"/>
              </a:rPr>
              <a:t>室间隔缺损</a:t>
            </a: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a:t>
            </a:r>
            <a:r>
              <a:rPr lang="zh-CN" altLang="en-US" b="1" dirty="0">
                <a:solidFill>
                  <a:srgbClr val="F49534"/>
                </a:solidFill>
                <a:latin typeface="Microsoft YaHei Bold" panose="020B0503020204020204" charset="-122"/>
                <a:ea typeface="Microsoft YaHei Bold" panose="020B0503020204020204" charset="-122"/>
                <a:cs typeface="Open Sans" panose="020B0606030504020204" pitchFamily="34" charset="0"/>
              </a:rPr>
              <a:t>房间隔缺损</a:t>
            </a: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和</a:t>
            </a:r>
            <a:r>
              <a:rPr lang="zh-CN" altLang="en-US" b="1" dirty="0">
                <a:solidFill>
                  <a:srgbClr val="F49534"/>
                </a:solidFill>
                <a:latin typeface="Microsoft YaHei Bold" panose="020B0503020204020204" charset="-122"/>
                <a:ea typeface="Microsoft YaHei Bold" panose="020B0503020204020204" charset="-122"/>
                <a:cs typeface="Open Sans" panose="020B0606030504020204" pitchFamily="34" charset="0"/>
              </a:rPr>
              <a:t>动脉导管未闭</a:t>
            </a: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等。此类畸形主要在左、右心之间或主、肺动脉之间有异常通路。正常情况下，由于体循环压力高于肺循环，左心压力高于右心，血液从左向右分流而不出现发绀。当屏气、剧烈哭闹或病理情况致肺动脉和右心室压力增高并超过左心压力时，则使氧含量低的血液自右向左分流而出现暂时性发绀。</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nvGrpSpPr>
          <p:cNvPr id="106" name="Group 1"/>
          <p:cNvGrpSpPr/>
          <p:nvPr/>
        </p:nvGrpSpPr>
        <p:grpSpPr bwMode="auto">
          <a:xfrm>
            <a:off x="4615517" y="2454397"/>
            <a:ext cx="2954248" cy="2878959"/>
            <a:chOff x="4121518" y="1915221"/>
            <a:chExt cx="3939219" cy="3837413"/>
          </a:xfrm>
        </p:grpSpPr>
        <p:grpSp>
          <p:nvGrpSpPr>
            <p:cNvPr id="35856" name="Group 52"/>
            <p:cNvGrpSpPr/>
            <p:nvPr/>
          </p:nvGrpSpPr>
          <p:grpSpPr bwMode="auto">
            <a:xfrm>
              <a:off x="4121518" y="1915221"/>
              <a:ext cx="3939219" cy="3837413"/>
              <a:chOff x="3160707" y="1634350"/>
              <a:chExt cx="2825746" cy="2752719"/>
            </a:xfrm>
          </p:grpSpPr>
          <p:sp>
            <p:nvSpPr>
              <p:cNvPr id="107"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08"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09"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10"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11"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sp>
            <p:nvSpPr>
              <p:cNvPr id="112"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grpSp>
        <p:sp>
          <p:nvSpPr>
            <p:cNvPr id="35857" name="Shape 1094"/>
            <p:cNvSpPr/>
            <p:nvPr/>
          </p:nvSpPr>
          <p:spPr bwMode="auto">
            <a:xfrm>
              <a:off x="4568684" y="3131690"/>
              <a:ext cx="376996" cy="269235"/>
            </a:xfrm>
            <a:custGeom>
              <a:avLst/>
              <a:gdLst>
                <a:gd name="T0" fmla="*/ 188498 w 21600"/>
                <a:gd name="T1" fmla="*/ 134618 h 21600"/>
                <a:gd name="T2" fmla="*/ 188498 w 21600"/>
                <a:gd name="T3" fmla="*/ 134618 h 21600"/>
                <a:gd name="T4" fmla="*/ 188498 w 21600"/>
                <a:gd name="T5" fmla="*/ 134618 h 21600"/>
                <a:gd name="T6" fmla="*/ 188498 w 21600"/>
                <a:gd name="T7" fmla="*/ 13461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59" name="Shape 1090"/>
            <p:cNvSpPr/>
            <p:nvPr/>
          </p:nvSpPr>
          <p:spPr bwMode="auto">
            <a:xfrm>
              <a:off x="6331218" y="3128517"/>
              <a:ext cx="396184" cy="336517"/>
            </a:xfrm>
            <a:custGeom>
              <a:avLst/>
              <a:gdLst>
                <a:gd name="T0" fmla="*/ 198092 w 21600"/>
                <a:gd name="T1" fmla="*/ 168259 h 21600"/>
                <a:gd name="T2" fmla="*/ 198092 w 21600"/>
                <a:gd name="T3" fmla="*/ 168259 h 21600"/>
                <a:gd name="T4" fmla="*/ 198092 w 21600"/>
                <a:gd name="T5" fmla="*/ 168259 h 21600"/>
                <a:gd name="T6" fmla="*/ 198092 w 21600"/>
                <a:gd name="T7" fmla="*/ 1682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60" name="Shape 1687"/>
            <p:cNvSpPr/>
            <p:nvPr/>
          </p:nvSpPr>
          <p:spPr bwMode="auto">
            <a:xfrm>
              <a:off x="7266129" y="3116104"/>
              <a:ext cx="361315" cy="361342"/>
            </a:xfrm>
            <a:custGeom>
              <a:avLst/>
              <a:gdLst>
                <a:gd name="T0" fmla="*/ 180658 w 21600"/>
                <a:gd name="T1" fmla="*/ 180671 h 21600"/>
                <a:gd name="T2" fmla="*/ 180658 w 21600"/>
                <a:gd name="T3" fmla="*/ 180671 h 21600"/>
                <a:gd name="T4" fmla="*/ 180658 w 21600"/>
                <a:gd name="T5" fmla="*/ 180671 h 21600"/>
                <a:gd name="T6" fmla="*/ 180658 w 21600"/>
                <a:gd name="T7" fmla="*/ 18067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grpSp>
      <p:sp>
        <p:nvSpPr>
          <p:cNvPr id="18" name="矩形 17"/>
          <p:cNvSpPr/>
          <p:nvPr/>
        </p:nvSpPr>
        <p:spPr>
          <a:xfrm>
            <a:off x="1348105" y="323850"/>
            <a:ext cx="712978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【分类】</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70585" y="26098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anim calcmode="lin" valueType="num">
                                      <p:cBhvr>
                                        <p:cTn id="8" dur="500" fill="hold"/>
                                        <p:tgtEl>
                                          <p:spTgt spid="106"/>
                                        </p:tgtEl>
                                        <p:attrNameLst>
                                          <p:attrName>ppt_x</p:attrName>
                                        </p:attrNameLst>
                                      </p:cBhvr>
                                      <p:tavLst>
                                        <p:tav tm="0">
                                          <p:val>
                                            <p:strVal val="#ppt_x"/>
                                          </p:val>
                                        </p:tav>
                                        <p:tav tm="100000">
                                          <p:val>
                                            <p:strVal val="#ppt_x"/>
                                          </p:val>
                                        </p:tav>
                                      </p:tavLst>
                                    </p:anim>
                                    <p:anim calcmode="lin" valueType="num">
                                      <p:cBhvr>
                                        <p:cTn id="9" dur="450" decel="100000" fill="hold"/>
                                        <p:tgtEl>
                                          <p:spTgt spid="106"/>
                                        </p:tgtEl>
                                        <p:attrNameLst>
                                          <p:attrName>ppt_y</p:attrName>
                                        </p:attrNameLst>
                                      </p:cBhvr>
                                      <p:tavLst>
                                        <p:tav tm="0">
                                          <p:val>
                                            <p:strVal val="#ppt_y+1"/>
                                          </p:val>
                                        </p:tav>
                                        <p:tav tm="100000">
                                          <p:val>
                                            <p:strVal val="#ppt_y-.03"/>
                                          </p:val>
                                        </p:tav>
                                      </p:tavLst>
                                    </p:anim>
                                    <p:anim calcmode="lin" valueType="num">
                                      <p:cBhvr>
                                        <p:cTn id="10" dur="1" accel="100000" fill="hold">
                                          <p:stCondLst>
                                            <p:cond delay="499"/>
                                          </p:stCondLst>
                                        </p:cTn>
                                        <p:tgtEl>
                                          <p:spTgt spid="106"/>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85"/>
                                        </p:tgtEl>
                                        <p:attrNameLst>
                                          <p:attrName>style.visibility</p:attrName>
                                        </p:attrNameLst>
                                      </p:cBhvr>
                                      <p:to>
                                        <p:strVal val="visible"/>
                                      </p:to>
                                    </p:set>
                                    <p:animEffect transition="in" filter="wipe(right)">
                                      <p:cBhvr>
                                        <p:cTn id="14" dur="500"/>
                                        <p:tgtEl>
                                          <p:spTgt spid="85"/>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wipe(left)">
                                      <p:cBhvr>
                                        <p:cTn id="18" dur="500"/>
                                        <p:tgtEl>
                                          <p:spTgt spid="82"/>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88"/>
                                        </p:tgtEl>
                                        <p:attrNameLst>
                                          <p:attrName>style.visibility</p:attrName>
                                        </p:attrNameLst>
                                      </p:cBhvr>
                                      <p:to>
                                        <p:strVal val="visible"/>
                                      </p:to>
                                    </p:set>
                                    <p:animEffect transition="in" filter="wipe(up)">
                                      <p:cBhvr>
                                        <p:cTn id="22" dur="500"/>
                                        <p:tgtEl>
                                          <p:spTgt spid="88"/>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34390" y="2377440"/>
            <a:ext cx="1794510" cy="2103755"/>
          </a:xfrm>
          <a:prstGeom prst="rect">
            <a:avLst/>
          </a:prstGeom>
        </p:spPr>
      </p:pic>
      <p:sp>
        <p:nvSpPr>
          <p:cNvPr id="19" name="TextBox 33"/>
          <p:cNvSpPr txBox="1"/>
          <p:nvPr/>
        </p:nvSpPr>
        <p:spPr>
          <a:xfrm>
            <a:off x="664990" y="631555"/>
            <a:ext cx="3135312" cy="706755"/>
          </a:xfrm>
          <a:prstGeom prst="rect">
            <a:avLst/>
          </a:prstGeom>
          <a:noFill/>
        </p:spPr>
        <p:txBody>
          <a:bodyPr>
            <a:spAutoFit/>
          </a:bodyPr>
          <a:lstStyle/>
          <a:p>
            <a:pPr>
              <a:defRPr/>
            </a:pPr>
            <a:r>
              <a:rPr lang="zh-CN" altLang="en-US" sz="4000" dirty="0">
                <a:solidFill>
                  <a:srgbClr val="FF7F7F"/>
                </a:solidFill>
                <a:latin typeface="微软雅黑" panose="020B0503020204020204" charset="-122"/>
                <a:ea typeface="微软雅黑" panose="020B0503020204020204" charset="-122"/>
              </a:rPr>
              <a:t>目录</a:t>
            </a:r>
            <a:r>
              <a:rPr lang="zh-CN" altLang="en-US" sz="4000" b="1" dirty="0">
                <a:solidFill>
                  <a:srgbClr val="FF7F7F"/>
                </a:solidFill>
                <a:latin typeface="微软雅黑" panose="020B0503020204020204" charset="-122"/>
                <a:ea typeface="微软雅黑" panose="020B0503020204020204" charset="-122"/>
              </a:rPr>
              <a:t> </a:t>
            </a:r>
            <a:r>
              <a:rPr lang="en-US" altLang="zh-CN" sz="2000" dirty="0">
                <a:solidFill>
                  <a:srgbClr val="FF7F7F"/>
                </a:solidFill>
                <a:latin typeface="微软雅黑" panose="020B0503020204020204" charset="-122"/>
                <a:ea typeface="微软雅黑" panose="020B0503020204020204" charset="-122"/>
                <a:cs typeface="Arial" panose="020B0604020202020204" pitchFamily="34" charset="0"/>
              </a:rPr>
              <a:t>Contents</a:t>
            </a:r>
            <a:endParaRPr lang="en-US" altLang="zh-CN" sz="2000" dirty="0">
              <a:solidFill>
                <a:srgbClr val="FF7F7F"/>
              </a:solidFill>
              <a:latin typeface="微软雅黑" panose="020B0503020204020204" charset="-122"/>
              <a:ea typeface="微软雅黑" panose="020B0503020204020204" charset="-122"/>
              <a:cs typeface="Arial" panose="020B0604020202020204" pitchFamily="34" charset="0"/>
            </a:endParaRPr>
          </a:p>
        </p:txBody>
      </p:sp>
      <p:grpSp>
        <p:nvGrpSpPr>
          <p:cNvPr id="9" name="组合 8"/>
          <p:cNvGrpSpPr/>
          <p:nvPr/>
        </p:nvGrpSpPr>
        <p:grpSpPr>
          <a:xfrm>
            <a:off x="3539490" y="1381125"/>
            <a:ext cx="7469505" cy="510540"/>
            <a:chOff x="5072" y="2085"/>
            <a:chExt cx="6799" cy="804"/>
          </a:xfrm>
        </p:grpSpPr>
        <p:sp>
          <p:nvSpPr>
            <p:cNvPr id="50" name="圆角矩形 3"/>
            <p:cNvSpPr/>
            <p:nvPr/>
          </p:nvSpPr>
          <p:spPr>
            <a:xfrm>
              <a:off x="6433" y="2085"/>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绪论</a:t>
              </a:r>
              <a:endParaRPr lang="zh-CN" altLang="en-US" sz="2000" dirty="0">
                <a:solidFill>
                  <a:schemeClr val="bg1"/>
                </a:solidFill>
                <a:latin typeface="Microsoft YaHei" panose="020B0503020204020204" charset="-122"/>
                <a:ea typeface="Microsoft YaHei" panose="020B0503020204020204" charset="-122"/>
              </a:endParaRPr>
            </a:p>
          </p:txBody>
        </p:sp>
        <p:sp>
          <p:nvSpPr>
            <p:cNvPr id="51" name="圆角矩形 1"/>
            <p:cNvSpPr/>
            <p:nvPr/>
          </p:nvSpPr>
          <p:spPr>
            <a:xfrm>
              <a:off x="5072" y="2085"/>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单元一</a:t>
              </a:r>
              <a:endParaRPr lang="zh-CN" altLang="en-US" sz="2000" dirty="0">
                <a:solidFill>
                  <a:schemeClr val="bg1"/>
                </a:solidFill>
                <a:latin typeface="Microsoft YaHei" panose="020B0503020204020204" charset="-122"/>
                <a:ea typeface="Microsoft YaHei" panose="020B0503020204020204" charset="-122"/>
              </a:endParaRPr>
            </a:p>
          </p:txBody>
        </p:sp>
      </p:grpSp>
      <p:grpSp>
        <p:nvGrpSpPr>
          <p:cNvPr id="8" name="组合 7"/>
          <p:cNvGrpSpPr/>
          <p:nvPr/>
        </p:nvGrpSpPr>
        <p:grpSpPr>
          <a:xfrm>
            <a:off x="3539490" y="2022475"/>
            <a:ext cx="7469505" cy="510540"/>
            <a:chOff x="5072" y="3374"/>
            <a:chExt cx="6799" cy="804"/>
          </a:xfrm>
        </p:grpSpPr>
        <p:sp>
          <p:nvSpPr>
            <p:cNvPr id="52" name="圆角矩形 3"/>
            <p:cNvSpPr/>
            <p:nvPr/>
          </p:nvSpPr>
          <p:spPr>
            <a:xfrm>
              <a:off x="6433" y="3374"/>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儿童的生长发育</a:t>
              </a:r>
              <a:endParaRPr lang="zh-CN" altLang="en-US" sz="2000" dirty="0">
                <a:solidFill>
                  <a:schemeClr val="bg1"/>
                </a:solidFill>
                <a:latin typeface="Microsoft YaHei" panose="020B0503020204020204" charset="-122"/>
                <a:ea typeface="Microsoft YaHei" panose="020B0503020204020204" charset="-122"/>
              </a:endParaRPr>
            </a:p>
          </p:txBody>
        </p:sp>
        <p:sp>
          <p:nvSpPr>
            <p:cNvPr id="53" name="圆角矩形 1"/>
            <p:cNvSpPr/>
            <p:nvPr/>
          </p:nvSpPr>
          <p:spPr>
            <a:xfrm>
              <a:off x="5072" y="3374"/>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二</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7" name="组合 6"/>
          <p:cNvGrpSpPr/>
          <p:nvPr/>
        </p:nvGrpSpPr>
        <p:grpSpPr>
          <a:xfrm>
            <a:off x="3539490" y="2663825"/>
            <a:ext cx="7469505" cy="510540"/>
            <a:chOff x="5072" y="4663"/>
            <a:chExt cx="6799" cy="804"/>
          </a:xfrm>
        </p:grpSpPr>
        <p:sp>
          <p:nvSpPr>
            <p:cNvPr id="54" name="圆角矩形 3"/>
            <p:cNvSpPr/>
            <p:nvPr/>
          </p:nvSpPr>
          <p:spPr>
            <a:xfrm>
              <a:off x="6433" y="4663"/>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小儿营养与营养紊乱患儿的护理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5" name="圆角矩形 1"/>
            <p:cNvSpPr/>
            <p:nvPr/>
          </p:nvSpPr>
          <p:spPr>
            <a:xfrm>
              <a:off x="5072" y="4663"/>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三</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6" name="组合 5"/>
          <p:cNvGrpSpPr/>
          <p:nvPr/>
        </p:nvGrpSpPr>
        <p:grpSpPr>
          <a:xfrm>
            <a:off x="3539490" y="3305175"/>
            <a:ext cx="7469505" cy="510540"/>
            <a:chOff x="5072" y="5952"/>
            <a:chExt cx="6799" cy="804"/>
          </a:xfrm>
        </p:grpSpPr>
        <p:sp>
          <p:nvSpPr>
            <p:cNvPr id="56"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儿童身心保健</a:t>
              </a:r>
              <a:endParaRPr lang="zh-CN" altLang="en-US" sz="2000" dirty="0">
                <a:solidFill>
                  <a:schemeClr val="bg1"/>
                </a:solidFill>
                <a:latin typeface="Microsoft YaHei" panose="020B0503020204020204" charset="-122"/>
                <a:ea typeface="Microsoft YaHei" panose="020B0503020204020204" charset="-122"/>
              </a:endParaRPr>
            </a:p>
          </p:txBody>
        </p:sp>
        <p:sp>
          <p:nvSpPr>
            <p:cNvPr id="57"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四</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5" name="组合 4"/>
          <p:cNvGrpSpPr/>
          <p:nvPr/>
        </p:nvGrpSpPr>
        <p:grpSpPr>
          <a:xfrm>
            <a:off x="3539490" y="3946525"/>
            <a:ext cx="7469505" cy="510540"/>
            <a:chOff x="5072" y="6757"/>
            <a:chExt cx="6799" cy="804"/>
          </a:xfrm>
        </p:grpSpPr>
        <p:sp>
          <p:nvSpPr>
            <p:cNvPr id="3"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rPr>
                <a:t>儿科护理技术</a:t>
              </a:r>
              <a:endParaRPr lang="zh-CN" altLang="en-US" sz="2000" dirty="0">
                <a:solidFill>
                  <a:schemeClr val="bg1"/>
                </a:solidFill>
                <a:latin typeface="Microsoft YaHei" panose="020B0503020204020204" charset="-122"/>
                <a:ea typeface="Microsoft YaHei" panose="020B0503020204020204" charset="-122"/>
              </a:endParaRPr>
            </a:p>
          </p:txBody>
        </p:sp>
        <p:sp>
          <p:nvSpPr>
            <p:cNvPr id="4"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五</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0" name="组合 9"/>
          <p:cNvGrpSpPr/>
          <p:nvPr/>
        </p:nvGrpSpPr>
        <p:grpSpPr>
          <a:xfrm>
            <a:off x="3539490" y="4587875"/>
            <a:ext cx="7469505" cy="510540"/>
            <a:chOff x="5072" y="5952"/>
            <a:chExt cx="6799" cy="804"/>
          </a:xfrm>
        </p:grpSpPr>
        <p:sp>
          <p:nvSpPr>
            <p:cNvPr id="11"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新生儿与新生儿疾病患儿的护理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2"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六</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3" name="组合 12"/>
          <p:cNvGrpSpPr/>
          <p:nvPr/>
        </p:nvGrpSpPr>
        <p:grpSpPr>
          <a:xfrm>
            <a:off x="3539490" y="5229225"/>
            <a:ext cx="7469505" cy="510540"/>
            <a:chOff x="5072" y="6757"/>
            <a:chExt cx="6799" cy="804"/>
          </a:xfrm>
        </p:grpSpPr>
        <p:sp>
          <p:nvSpPr>
            <p:cNvPr id="14"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呼吸系统疾病患儿的护理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5"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七</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6" name="组合 15"/>
          <p:cNvGrpSpPr/>
          <p:nvPr/>
        </p:nvGrpSpPr>
        <p:grpSpPr>
          <a:xfrm>
            <a:off x="3539490" y="5870575"/>
            <a:ext cx="7469505" cy="510540"/>
            <a:chOff x="5072" y="5952"/>
            <a:chExt cx="6799" cy="804"/>
          </a:xfrm>
        </p:grpSpPr>
        <p:sp>
          <p:nvSpPr>
            <p:cNvPr id="17"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消化系统疾病患儿的护理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8"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八</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6646">
        <p:comb/>
      </p:transition>
    </mc:Choice>
    <mc:Fallback>
      <p:transition advTm="6646">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6305" y="1212822"/>
            <a:ext cx="10440035" cy="2742612"/>
            <a:chOff x="4157" y="3295"/>
            <a:chExt cx="16441" cy="4319"/>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771" y="3965"/>
              <a:ext cx="14352" cy="680"/>
            </a:xfrm>
            <a:prstGeom prst="rect">
              <a:avLst/>
            </a:prstGeom>
          </p:spPr>
          <p:txBody>
            <a:bodyPr wrap="square">
              <a:noAutofit/>
            </a:bodyPr>
            <a:lstStyle/>
            <a:p>
              <a:pPr algn="just">
                <a:defRPr/>
              </a:pPr>
              <a:r>
                <a:rPr lang="zh-CN" altLang="en-US" sz="2000" b="1">
                  <a:solidFill>
                    <a:srgbClr val="FF7F7F"/>
                  </a:solidFill>
                  <a:latin typeface="微软雅黑" panose="020B0503020204020204" charset="-122"/>
                  <a:ea typeface="微软雅黑" panose="020B0503020204020204" charset="-122"/>
                  <a:sym typeface="+mn-ea"/>
                </a:rPr>
                <a:t>（一）室间隔缺损（ventricular septal defect，VSD）</a:t>
              </a:r>
              <a:endParaRPr lang="zh-CN" altLang="en-US" sz="2000" b="1" dirty="0">
                <a:solidFill>
                  <a:srgbClr val="FF7F7F"/>
                </a:solidFill>
                <a:latin typeface="微软雅黑" panose="020B0503020204020204" charset="-122"/>
                <a:ea typeface="微软雅黑" panose="020B0503020204020204" charset="-122"/>
                <a:sym typeface="+mn-ea"/>
              </a:endParaRPr>
            </a:p>
          </p:txBody>
        </p:sp>
        <p:sp>
          <p:nvSpPr>
            <p:cNvPr id="151" name="文本框 164"/>
            <p:cNvSpPr txBox="1"/>
            <p:nvPr/>
          </p:nvSpPr>
          <p:spPr>
            <a:xfrm>
              <a:off x="4157" y="4853"/>
              <a:ext cx="16441" cy="2761"/>
            </a:xfrm>
            <a:prstGeom prst="rect">
              <a:avLst/>
            </a:prstGeom>
            <a:noFill/>
          </p:spPr>
          <p:txBody>
            <a:bodyPr wrap="square">
              <a:spAutoFit/>
            </a:bodyPr>
            <a:lstStyle/>
            <a:p>
              <a:pPr indent="457200" algn="just" fontAlgn="auto">
                <a:lnSpc>
                  <a:spcPct val="150000"/>
                </a:lnSpc>
                <a:spcAft>
                  <a:spcPts val="0"/>
                </a:spcAft>
                <a:buClrTx/>
                <a:buSzTx/>
                <a:buFontTx/>
              </a:pPr>
              <a:r>
                <a:rPr dirty="0">
                  <a:latin typeface="Microsoft YaHei Regular" panose="020B0503020204020204" charset="-122"/>
                  <a:ea typeface="Microsoft YaHei Regular" panose="020B0503020204020204" charset="-122"/>
                  <a:cs typeface="Microsoft YaHei Regular" panose="020B0503020204020204" charset="-122"/>
                  <a:sym typeface="+mn-ea"/>
                </a:rPr>
                <a:t>室间隔缺损是最常见的先心病，发病率占先心病的 25% ～ 40%。可单独存在，也可与其他心脏畸形同时存在。缺损可只有一个，也可同时存在几个缺损。根据缺损位置的不同，可分 4 种类型：膜部（最常见）、漏斗部、三尖瓣后方、室间隔肌部（较少见）。根据缺损的大小可分为小型缺损（缺损＜ 0.5 cm）、中型缺损（缺损 0.5 ～ 1.5 cm）、大型缺损（缺损＞ 1.5 cm）。</a:t>
              </a:r>
              <a:endParaRPr lang="zh-CN" altLang="en-US" kern="0" dirty="0">
                <a:solidFill>
                  <a:schemeClr val="tx1">
                    <a:lumMod val="75000"/>
                    <a:lumOff val="25000"/>
                  </a:schemeClr>
                </a:solidFill>
                <a:latin typeface="Microsoft YaHei Regular" panose="020B0503020204020204" charset="-122"/>
                <a:ea typeface="Microsoft YaHei Regular" panose="020B0503020204020204" charset="-122"/>
                <a:cs typeface="Microsoft YaHei Regular" panose="020B0503020204020204" charset="-122"/>
                <a:sym typeface="+mn-ea"/>
              </a:endParaRPr>
            </a:p>
          </p:txBody>
        </p:sp>
      </p:grpSp>
      <p:grpSp>
        <p:nvGrpSpPr>
          <p:cNvPr id="3" name="组合 2"/>
          <p:cNvGrpSpPr/>
          <p:nvPr/>
        </p:nvGrpSpPr>
        <p:grpSpPr>
          <a:xfrm>
            <a:off x="916305" y="4133187"/>
            <a:ext cx="10440120" cy="1911382"/>
            <a:chOff x="6967" y="3295"/>
            <a:chExt cx="16445" cy="3010"/>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582" y="3925"/>
              <a:ext cx="14830" cy="721"/>
            </a:xfrm>
            <a:prstGeom prst="rect">
              <a:avLst/>
            </a:prstGeom>
          </p:spPr>
          <p:txBody>
            <a:bodyPr wrap="square">
              <a:noAutofit/>
            </a:bodyPr>
            <a:lstStyle/>
            <a:p>
              <a:pPr algn="l">
                <a:defRPr/>
              </a:pPr>
              <a:r>
                <a:rPr lang="zh-CN" altLang="en-US" sz="2000" b="1">
                  <a:solidFill>
                    <a:srgbClr val="FF7F7F"/>
                  </a:solidFill>
                  <a:latin typeface="微软雅黑" panose="020B0503020204020204" charset="-122"/>
                  <a:ea typeface="微软雅黑" panose="020B0503020204020204" charset="-122"/>
                  <a:sym typeface="+mn-ea"/>
                </a:rPr>
                <a:t>（二）房间隔缺损（atrial septal defect，ASD）</a:t>
              </a:r>
              <a:endParaRPr lang="zh-CN" altLang="en-US" sz="2000" b="1" dirty="0">
                <a:solidFill>
                  <a:schemeClr val="tx1">
                    <a:lumMod val="75000"/>
                    <a:lumOff val="25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16445" cy="1452"/>
            </a:xfrm>
            <a:prstGeom prst="rect">
              <a:avLst/>
            </a:prstGeom>
            <a:noFill/>
          </p:spPr>
          <p:txBody>
            <a:bodyPr wrap="square">
              <a:spAutoFit/>
            </a:bodyPr>
            <a:lstStyle/>
            <a:p>
              <a:pPr indent="457200" algn="just" fontAlgn="auto">
                <a:lnSpc>
                  <a:spcPct val="150000"/>
                </a:lnSpc>
                <a:spcAft>
                  <a:spcPts val="0"/>
                </a:spcAft>
                <a:buClrTx/>
                <a:buSzTx/>
                <a:buFontTx/>
              </a:pPr>
              <a:r>
                <a:rPr dirty="0">
                  <a:latin typeface="Microsoft YaHei Regular" panose="020B0503020204020204" charset="-122"/>
                  <a:ea typeface="Microsoft YaHei Regular" panose="020B0503020204020204" charset="-122"/>
                  <a:cs typeface="Microsoft YaHei Regular" panose="020B0503020204020204" charset="-122"/>
                  <a:sym typeface="+mn-ea"/>
                </a:rPr>
                <a:t>房间隔缺损发病率占先心病的 20% ～ 30%，女孩多见。根据解剖病变的不同可分为卵圆孔未闭、第一孔未闭型缺损、第二孔未闭型缺损，以后者常见。</a:t>
              </a:r>
              <a:endParaRPr lang="zh-CN" altLang="en-US" kern="0" dirty="0">
                <a:solidFill>
                  <a:schemeClr val="tx1">
                    <a:lumMod val="75000"/>
                    <a:lumOff val="25000"/>
                  </a:schemeClr>
                </a:solidFill>
                <a:latin typeface="Microsoft YaHei Regular" panose="020B0503020204020204" charset="-122"/>
                <a:ea typeface="Microsoft YaHei Regular" panose="020B0503020204020204" charset="-122"/>
                <a:cs typeface="Microsoft YaHei Regular" panose="020B0503020204020204" charset="-122"/>
                <a:sym typeface="+mn-ea"/>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一、常见的先天性心脏病</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6305" y="1212822"/>
            <a:ext cx="10440035" cy="2327315"/>
            <a:chOff x="4157" y="3295"/>
            <a:chExt cx="16441" cy="3665"/>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453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771" y="3965"/>
              <a:ext cx="14352" cy="680"/>
            </a:xfrm>
            <a:prstGeom prst="rect">
              <a:avLst/>
            </a:prstGeom>
          </p:spPr>
          <p:txBody>
            <a:bodyPr wrap="square">
              <a:noAutofit/>
            </a:bodyPr>
            <a:lstStyle/>
            <a:p>
              <a:pPr algn="just">
                <a:defRPr/>
              </a:pPr>
              <a:r>
                <a:rPr lang="zh-CN" altLang="en-US" sz="2000" b="1">
                  <a:solidFill>
                    <a:srgbClr val="FF7F7F"/>
                  </a:solidFill>
                  <a:latin typeface="微软雅黑" panose="020B0503020204020204" charset="-122"/>
                  <a:ea typeface="微软雅黑" panose="020B0503020204020204" charset="-122"/>
                  <a:sym typeface="+mn-ea"/>
                </a:rPr>
                <a:t>（三）动脉导管未闭（patent ductus arteriosus，PDA）</a:t>
              </a:r>
              <a:endParaRPr lang="zh-CN" altLang="en-US" sz="2000" b="1">
                <a:solidFill>
                  <a:srgbClr val="FF7F7F"/>
                </a:solidFill>
                <a:latin typeface="微软雅黑" panose="020B0503020204020204" charset="-122"/>
                <a:ea typeface="微软雅黑" panose="020B0503020204020204" charset="-122"/>
                <a:sym typeface="+mn-ea"/>
              </a:endParaRPr>
            </a:p>
          </p:txBody>
        </p:sp>
        <p:sp>
          <p:nvSpPr>
            <p:cNvPr id="151" name="文本框 164"/>
            <p:cNvSpPr txBox="1"/>
            <p:nvPr/>
          </p:nvSpPr>
          <p:spPr>
            <a:xfrm>
              <a:off x="4157" y="4853"/>
              <a:ext cx="16441" cy="2107"/>
            </a:xfrm>
            <a:prstGeom prst="rect">
              <a:avLst/>
            </a:prstGeom>
            <a:noFill/>
          </p:spPr>
          <p:txBody>
            <a:bodyPr wrap="square">
              <a:spAutoFit/>
            </a:bodyPr>
            <a:lstStyle/>
            <a:p>
              <a:pPr indent="457200" algn="just" fontAlgn="auto">
                <a:lnSpc>
                  <a:spcPct val="150000"/>
                </a:lnSpc>
                <a:spcAft>
                  <a:spcPts val="0"/>
                </a:spcAft>
                <a:buClrTx/>
                <a:buSzTx/>
                <a:buFontTx/>
              </a:pPr>
              <a:r>
                <a:rPr dirty="0">
                  <a:latin typeface="Microsoft YaHei Regular" panose="020B0503020204020204" charset="-122"/>
                  <a:ea typeface="Microsoft YaHei Regular" panose="020B0503020204020204" charset="-122"/>
                  <a:cs typeface="Microsoft YaHei Regular" panose="020B0503020204020204" charset="-122"/>
                  <a:sym typeface="+mn-ea"/>
                </a:rPr>
                <a:t>动脉导管未闭发病率占先心病的 15% ～ 20%，女多于男。动脉导管多于生后 3 个月左右解剖上完全关闭。若持续开放并出现左向右分流者即为动脉导管未闭。根据未闭动脉导管的大小、形态和长短分为管型、漏斗型及窗型 3 型。</a:t>
              </a:r>
              <a:endParaRPr dirty="0">
                <a:latin typeface="Microsoft YaHei Regular" panose="020B0503020204020204" charset="-122"/>
                <a:ea typeface="Microsoft YaHei Regular" panose="020B0503020204020204" charset="-122"/>
                <a:cs typeface="Microsoft YaHei Regular" panose="020B0503020204020204" charset="-122"/>
                <a:sym typeface="+mn-ea"/>
              </a:endParaRPr>
            </a:p>
          </p:txBody>
        </p:sp>
      </p:grpSp>
      <p:grpSp>
        <p:nvGrpSpPr>
          <p:cNvPr id="3" name="组合 2"/>
          <p:cNvGrpSpPr/>
          <p:nvPr/>
        </p:nvGrpSpPr>
        <p:grpSpPr>
          <a:xfrm>
            <a:off x="916305" y="4133187"/>
            <a:ext cx="10440120" cy="2327314"/>
            <a:chOff x="6967" y="3295"/>
            <a:chExt cx="16445" cy="3665"/>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75000"/>
                      <a:lumOff val="2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453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582" y="3925"/>
              <a:ext cx="14830" cy="721"/>
            </a:xfrm>
            <a:prstGeom prst="rect">
              <a:avLst/>
            </a:prstGeom>
          </p:spPr>
          <p:txBody>
            <a:bodyPr wrap="square">
              <a:noAutofit/>
            </a:bodyPr>
            <a:lstStyle/>
            <a:p>
              <a:pPr algn="l">
                <a:defRPr/>
              </a:pPr>
              <a:r>
                <a:rPr lang="zh-CN" altLang="en-US" sz="2000" b="1">
                  <a:solidFill>
                    <a:srgbClr val="FF7F7F"/>
                  </a:solidFill>
                  <a:latin typeface="微软雅黑" panose="020B0503020204020204" charset="-122"/>
                  <a:ea typeface="微软雅黑" panose="020B0503020204020204" charset="-122"/>
                  <a:sym typeface="+mn-ea"/>
                </a:rPr>
                <a:t>（四）法洛四联症（tetralogy of fallot，TOF）</a:t>
              </a:r>
              <a:endParaRPr lang="zh-CN" altLang="en-US" sz="2000" b="1">
                <a:solidFill>
                  <a:srgbClr val="FF7F7F"/>
                </a:solidFill>
                <a:latin typeface="微软雅黑" panose="020B0503020204020204" charset="-122"/>
                <a:ea typeface="微软雅黑" panose="020B0503020204020204" charset="-122"/>
                <a:sym typeface="+mn-ea"/>
              </a:endParaRPr>
            </a:p>
          </p:txBody>
        </p:sp>
        <p:sp>
          <p:nvSpPr>
            <p:cNvPr id="152" name="文本框 165"/>
            <p:cNvSpPr txBox="1"/>
            <p:nvPr/>
          </p:nvSpPr>
          <p:spPr>
            <a:xfrm>
              <a:off x="6967" y="4853"/>
              <a:ext cx="16445" cy="2107"/>
            </a:xfrm>
            <a:prstGeom prst="rect">
              <a:avLst/>
            </a:prstGeom>
            <a:noFill/>
          </p:spPr>
          <p:txBody>
            <a:bodyPr wrap="square">
              <a:spAutoFit/>
            </a:bodyPr>
            <a:lstStyle/>
            <a:p>
              <a:pPr indent="457200" algn="just" fontAlgn="auto">
                <a:lnSpc>
                  <a:spcPct val="150000"/>
                </a:lnSpc>
                <a:spcAft>
                  <a:spcPts val="0"/>
                </a:spcAft>
                <a:buClrTx/>
                <a:buSzTx/>
                <a:buFontTx/>
              </a:pPr>
              <a:r>
                <a:rPr dirty="0">
                  <a:latin typeface="Microsoft YaHei Regular" panose="020B0503020204020204" charset="-122"/>
                  <a:ea typeface="Microsoft YaHei Regular" panose="020B0503020204020204" charset="-122"/>
                  <a:cs typeface="Microsoft YaHei Regular" panose="020B0503020204020204" charset="-122"/>
                  <a:sym typeface="+mn-ea"/>
                </a:rPr>
                <a:t>法洛四联症是存活婴儿中最常见的发绀型先心病，发病率占先心病的 10% ～ 15%。它主要由 4 种畸形组成：肺动脉狭窄（漏斗部多见）、室间隔缺损、主动脉骑跨、右心室肥厚。其中以肺动脉狭窄最主要。</a:t>
              </a:r>
              <a:endParaRPr dirty="0">
                <a:latin typeface="Microsoft YaHei Regular" panose="020B0503020204020204" charset="-122"/>
                <a:ea typeface="Microsoft YaHei Regular" panose="020B0503020204020204" charset="-122"/>
                <a:cs typeface="Microsoft YaHei Regular" panose="020B0503020204020204" charset="-122"/>
                <a:sym typeface="+mn-ea"/>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一、常见的先天性心脏病</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7062470" cy="299974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室间隔缺损主要是左、右心室之间有一异常通道。 由于左心室压力高于右心室，分流是自左向右，所以一般无发绀。分流致肺循环血量增加，使左心房和左心室负荷加重。随着病情的发展或分流量大时，产生肺动脉高压。此时自左向右分流减少，最后出现双向或反向分流而出现发绀。当肺动脉高压显著时，产生自右向左分流，出现持久性发绀，如图 10-2 所示。</a:t>
            </a:r>
            <a:r>
              <a:rPr b="1" dirty="0">
                <a:solidFill>
                  <a:srgbClr val="F49534"/>
                </a:solidFill>
                <a:latin typeface="Microsoft YaHei Bold" panose="020B0503020204020204" charset="-122"/>
                <a:ea typeface="Microsoft YaHei Bold" panose="020B0503020204020204" charset="-122"/>
                <a:cs typeface="Times New Roman Regular" panose="02020603050405020304" charset="0"/>
              </a:rPr>
              <a:t>缺损小者，可无症状。缺损大者，出现持久性发绀，又称为艾森曼格综合征。</a:t>
            </a:r>
            <a:endParaRPr b="1" dirty="0">
              <a:solidFill>
                <a:srgbClr val="F49534"/>
              </a:solidFill>
              <a:latin typeface="Microsoft YaHei Bold" panose="020B0503020204020204" charset="-122"/>
              <a:ea typeface="Microsoft YaHei Bold" panose="020B0503020204020204" charset="-122"/>
              <a:cs typeface="Times New Roman Regular" panose="02020603050405020304" charset="0"/>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【病理生理】</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8026400" y="1896110"/>
            <a:ext cx="3289300" cy="3441700"/>
          </a:xfrm>
          <a:prstGeom prst="rect">
            <a:avLst/>
          </a:prstGeom>
        </p:spPr>
      </p:pic>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（一）室间隔缺损（ventricular septal defect，VSD）</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341503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取决于缺损的大小和肺循环的阻力。小型缺损，患儿无明显症状，生长发育正常，胸廓无畸形，多于体检时发现胸骨左缘 3 ～ 4 肋间闻及响亮粗糙的全收缩期杂音，肺动脉第二音正常或稍增强。中、大型缺损，在新生儿后期及婴儿期即可出现症状，表现为喂养困难，吸吮时气急、苍白、多汗，生长发育落后，易反复呼吸道感染及心力衰竭。体检可见心前区隆起，心界扩大，胸骨左缘第 3 ～ 4 肋间可闻及Ⅲ～Ⅳ级粗糙的全收缩期杂音，向心前区传导，可触及收缩期震颤，肺动脉第二音增强。肺动脉高压者右心室肥大较明显，肺动脉第二音显著亢进而心脏杂音较轻，当出现右向左分流时，患儿出现活动能力的下降、发绀和杵状指。</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latin typeface="Microsoft YaHei Bold" panose="020B0503020204020204" charset="-122"/>
                <a:ea typeface="Microsoft YaHei Bold" panose="020B0503020204020204" charset="-122"/>
                <a:cs typeface="Microsoft YaHei Regular" panose="020B0503020204020204" charset="-122"/>
              </a:rPr>
              <a:t>并发症：</a:t>
            </a:r>
            <a:r>
              <a:rPr b="1" dirty="0">
                <a:solidFill>
                  <a:srgbClr val="F49534"/>
                </a:solidFill>
                <a:latin typeface="Microsoft YaHei Bold" panose="020B0503020204020204" charset="-122"/>
                <a:ea typeface="Microsoft YaHei Bold" panose="020B0503020204020204" charset="-122"/>
                <a:cs typeface="Microsoft YaHei Regular" panose="020B0503020204020204" charset="-122"/>
              </a:rPr>
              <a:t>支气管炎、支气管肺炎、心力衰竭、肺水肿、心内膜炎</a:t>
            </a:r>
            <a:r>
              <a:rPr dirty="0">
                <a:latin typeface="Microsoft YaHei Regular" panose="020B0503020204020204" charset="-122"/>
                <a:ea typeface="Microsoft YaHei Regular" panose="020B0503020204020204" charset="-122"/>
                <a:cs typeface="Microsoft YaHei Regular" panose="020B0503020204020204" charset="-122"/>
              </a:rPr>
              <a:t>。</a:t>
            </a:r>
            <a:endParaRPr dirty="0">
              <a:latin typeface="Microsoft YaHei Regular" panose="020B0503020204020204" charset="-122"/>
              <a:ea typeface="Microsoft YaHei Regular" panose="020B0503020204020204" charset="-122"/>
              <a:cs typeface="Microsoft YaHei Regular" panose="020B0503020204020204" charset="-122"/>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【临床表现】</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（一）室间隔缺损（ventricular septal defect，VSD）</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70585" y="1254125"/>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【辅助检查】</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71" y="2090"/>
              <a:ext cx="858" cy="850"/>
            </a:xfrm>
            <a:prstGeom prst="rect">
              <a:avLst/>
            </a:prstGeom>
          </p:spPr>
        </p:pic>
      </p:grpSp>
      <p:grpSp>
        <p:nvGrpSpPr>
          <p:cNvPr id="5" name="组合 4"/>
          <p:cNvGrpSpPr/>
          <p:nvPr/>
        </p:nvGrpSpPr>
        <p:grpSpPr>
          <a:xfrm>
            <a:off x="551180" y="2238347"/>
            <a:ext cx="2667635" cy="2519081"/>
            <a:chOff x="4157" y="3295"/>
            <a:chExt cx="4201" cy="3967"/>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772" y="4066"/>
              <a:ext cx="2586" cy="580"/>
            </a:xfrm>
            <a:prstGeom prst="rect">
              <a:avLst/>
            </a:prstGeom>
          </p:spPr>
          <p:txBody>
            <a:bodyPr wrap="square">
              <a:spAutoFit/>
            </a:bodyPr>
            <a:p>
              <a:pPr algn="just">
                <a:defRPr/>
              </a:pPr>
              <a:r>
                <a:rPr lang="zh-CN" altLang="en-US" sz="1800" b="1" dirty="0">
                  <a:solidFill>
                    <a:schemeClr val="tx1"/>
                  </a:solidFill>
                  <a:latin typeface="微软雅黑" panose="020B0503020204020204" charset="-122"/>
                  <a:ea typeface="微软雅黑" panose="020B0503020204020204" charset="-122"/>
                </a:rPr>
                <a:t>1. 心电图</a:t>
              </a:r>
              <a:endParaRPr lang="zh-CN" altLang="en-US" sz="1800" b="1" dirty="0">
                <a:solidFill>
                  <a:schemeClr val="tx1"/>
                </a:solidFill>
                <a:latin typeface="微软雅黑" panose="020B0503020204020204" charset="-122"/>
                <a:ea typeface="微软雅黑" panose="020B0503020204020204" charset="-122"/>
              </a:endParaRPr>
            </a:p>
          </p:txBody>
        </p:sp>
        <p:sp>
          <p:nvSpPr>
            <p:cNvPr id="151" name="文本框 164"/>
            <p:cNvSpPr txBox="1"/>
            <p:nvPr/>
          </p:nvSpPr>
          <p:spPr>
            <a:xfrm>
              <a:off x="4157" y="4853"/>
              <a:ext cx="3969" cy="2409"/>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小型缺损者基本正常；中型缺损者左心室肥大；大型缺损者左、右心室肥大。</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0" name="组合 9"/>
          <p:cNvGrpSpPr/>
          <p:nvPr/>
        </p:nvGrpSpPr>
        <p:grpSpPr>
          <a:xfrm>
            <a:off x="3340100" y="2238347"/>
            <a:ext cx="2667643" cy="3958011"/>
            <a:chOff x="6967" y="3295"/>
            <a:chExt cx="4202" cy="6233"/>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582" y="4066"/>
              <a:ext cx="2587" cy="580"/>
            </a:xfrm>
            <a:prstGeom prst="rect">
              <a:avLst/>
            </a:prstGeom>
          </p:spPr>
          <p:txBody>
            <a:bodyPr wrap="square">
              <a:spAutoFit/>
            </a:bodyPr>
            <a:p>
              <a:pPr algn="just">
                <a:defRPr/>
              </a:pPr>
              <a:r>
                <a:rPr b="1" dirty="0">
                  <a:latin typeface="微软雅黑" panose="020B0503020204020204" charset="-122"/>
                  <a:ea typeface="微软雅黑" panose="020B0503020204020204" charset="-122"/>
                  <a:sym typeface="+mn-ea"/>
                </a:rPr>
                <a:t>2.X 线检查</a:t>
              </a:r>
              <a:endParaRPr b="1" dirty="0">
                <a:latin typeface="微软雅黑" panose="020B0503020204020204" charset="-122"/>
                <a:ea typeface="微软雅黑" panose="020B0503020204020204" charset="-122"/>
                <a:sym typeface="+mn-ea"/>
              </a:endParaRPr>
            </a:p>
          </p:txBody>
        </p:sp>
        <p:sp>
          <p:nvSpPr>
            <p:cNvPr id="152" name="文本框 165"/>
            <p:cNvSpPr txBox="1"/>
            <p:nvPr/>
          </p:nvSpPr>
          <p:spPr>
            <a:xfrm>
              <a:off x="6967" y="4853"/>
              <a:ext cx="3969" cy="4675"/>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小型缺损者无明显改变；中、大型缺损者肺血增多，心影增大，肺动脉段凸出，搏动强烈，肺门阴影扩大，以左心室增大为主，左心房也常增大，晚期右心室可增大。</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1" name="组合 10"/>
          <p:cNvGrpSpPr/>
          <p:nvPr/>
        </p:nvGrpSpPr>
        <p:grpSpPr>
          <a:xfrm>
            <a:off x="6129020" y="2238347"/>
            <a:ext cx="2666373" cy="2519081"/>
            <a:chOff x="9780" y="3295"/>
            <a:chExt cx="4200" cy="3967"/>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394" y="4066"/>
              <a:ext cx="2586" cy="580"/>
            </a:xfrm>
            <a:prstGeom prst="rect">
              <a:avLst/>
            </a:prstGeom>
          </p:spPr>
          <p:txBody>
            <a:bodyPr wrap="square">
              <a:spAutoFit/>
            </a:bodyPr>
            <a:p>
              <a:pPr algn="just">
                <a:defRPr/>
              </a:pPr>
              <a:r>
                <a:rPr b="1" dirty="0">
                  <a:latin typeface="微软雅黑" panose="020B0503020204020204" charset="-122"/>
                  <a:ea typeface="微软雅黑" panose="020B0503020204020204" charset="-122"/>
                  <a:sym typeface="+mn-ea"/>
                </a:rPr>
                <a:t>3. 超声心动图</a:t>
              </a:r>
              <a:endParaRPr b="1" dirty="0">
                <a:latin typeface="微软雅黑" panose="020B0503020204020204" charset="-122"/>
                <a:ea typeface="微软雅黑" panose="020B0503020204020204" charset="-122"/>
                <a:sym typeface="+mn-ea"/>
              </a:endParaRPr>
            </a:p>
          </p:txBody>
        </p:sp>
        <p:sp>
          <p:nvSpPr>
            <p:cNvPr id="153" name="文本框 166"/>
            <p:cNvSpPr txBox="1"/>
            <p:nvPr/>
          </p:nvSpPr>
          <p:spPr>
            <a:xfrm>
              <a:off x="9780" y="4853"/>
              <a:ext cx="3970" cy="2409"/>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多普勒彩色血流显像可直接见到分流的位置、方向和大小，能确诊多个缺损的存在。</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2" name="组合 11"/>
          <p:cNvGrpSpPr/>
          <p:nvPr/>
        </p:nvGrpSpPr>
        <p:grpSpPr>
          <a:xfrm>
            <a:off x="8917305" y="2238347"/>
            <a:ext cx="2666373" cy="3598595"/>
            <a:chOff x="12592" y="3295"/>
            <a:chExt cx="4200" cy="5667"/>
          </a:xfrm>
        </p:grpSpPr>
        <p:sp>
          <p:nvSpPr>
            <p:cNvPr id="140" name="Freeform 12"/>
            <p:cNvSpPr/>
            <p:nvPr/>
          </p:nvSpPr>
          <p:spPr bwMode="auto">
            <a:xfrm>
              <a:off x="12592"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41" name="组合 140"/>
            <p:cNvGrpSpPr/>
            <p:nvPr/>
          </p:nvGrpSpPr>
          <p:grpSpPr>
            <a:xfrm>
              <a:off x="12857" y="3366"/>
              <a:ext cx="1350" cy="900"/>
              <a:chOff x="6640116" y="1695061"/>
              <a:chExt cx="857250" cy="571500"/>
            </a:xfrm>
            <a:solidFill>
              <a:schemeClr val="bg1"/>
            </a:solidFill>
          </p:grpSpPr>
          <p:sp>
            <p:nvSpPr>
              <p:cNvPr id="142" name="Freeform 13"/>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3" name="Freeform 14"/>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4" name="Freeform 15"/>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5" name="Freeform 16"/>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6" name="Freeform 17"/>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7" name="Freeform 18"/>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8" name="Freeform 19"/>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49" name="直接连接符 148"/>
            <p:cNvCxnSpPr/>
            <p:nvPr/>
          </p:nvCxnSpPr>
          <p:spPr>
            <a:xfrm>
              <a:off x="12592"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50" name="矩形 149"/>
            <p:cNvSpPr/>
            <p:nvPr/>
          </p:nvSpPr>
          <p:spPr>
            <a:xfrm>
              <a:off x="14207" y="4066"/>
              <a:ext cx="2585" cy="580"/>
            </a:xfrm>
            <a:prstGeom prst="rect">
              <a:avLst/>
            </a:prstGeom>
          </p:spPr>
          <p:txBody>
            <a:bodyPr wrap="square">
              <a:spAutoFit/>
            </a:bodyPr>
            <a:p>
              <a:pPr algn="just">
                <a:defRPr/>
              </a:pPr>
              <a:r>
                <a:rPr b="1" dirty="0">
                  <a:latin typeface="微软雅黑" panose="020B0503020204020204" charset="-122"/>
                  <a:ea typeface="微软雅黑" panose="020B0503020204020204" charset="-122"/>
                  <a:sym typeface="+mn-ea"/>
                </a:rPr>
                <a:t>4. 心导管检查</a:t>
              </a:r>
              <a:endParaRPr b="1" dirty="0">
                <a:latin typeface="微软雅黑" panose="020B0503020204020204" charset="-122"/>
                <a:ea typeface="微软雅黑" panose="020B0503020204020204" charset="-122"/>
                <a:sym typeface="+mn-ea"/>
              </a:endParaRPr>
            </a:p>
          </p:txBody>
        </p:sp>
        <p:sp>
          <p:nvSpPr>
            <p:cNvPr id="154" name="文本框 167"/>
            <p:cNvSpPr txBox="1"/>
            <p:nvPr/>
          </p:nvSpPr>
          <p:spPr>
            <a:xfrm>
              <a:off x="12592" y="4853"/>
              <a:ext cx="3969" cy="4109"/>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对于合并有其他心脏畸形或重度肺动脉高压，以及对解剖有疑点者，须做右心导管检查。如右心室的血氧含量比右心房高 1% 容积，即有诊断意义。</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（一）室间隔缺损（ventricular septal defect，VSD）</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175323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小型缺损大部分在 5 岁以内关闭，尤其是 1 岁以内，膜部和肌部的小型缺损自然闭合率为 35% ～ 80%，故不主张手术。为预防细菌性心内膜炎，应在拔牙、做扁桃体或其他手术时预防性使用抗生素，并定期随访。大中型缺损有难以控制的心衰，肺动脉压力持续升高超过体循环的 1 / 2，或肺循环血量与体循环血量之比大于 2 : 1 时，应及时手术修补。现在介入性治疗也可应用于室间隔缺损。</a:t>
            </a:r>
            <a:endParaRPr dirty="0">
              <a:latin typeface="Microsoft YaHei Regular" panose="020B0503020204020204" charset="-122"/>
              <a:ea typeface="Microsoft YaHei Regular" panose="020B0503020204020204" charset="-122"/>
              <a:cs typeface="Microsoft YaHei Regular" panose="020B0503020204020204" charset="-122"/>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【治疗要点】</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（一）室间隔缺损（ventricular septal defect，VSD）</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129790"/>
            <a:ext cx="7131685" cy="410718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生后肺循环血量增加，左心房压力超过右心房，分流自左向右，分流量的大小取决于缺损的大小和两侧心室的顺应性。分流造成右心房和右心室负荷过重而产生右心房和右心室的增大，肺循环血量增多和体循环血量减少。分流量大时产生肺动脉压力升高，晚期肺动脉高压显著时，则可产生右向左分流，出现持续性发绀。第一孔未闭型伴二尖瓣关闭不全时左心室也增大，如图10-3所示。</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1327150"/>
            <a:ext cx="10444480" cy="539750"/>
            <a:chOff x="1371" y="2090"/>
            <a:chExt cx="16448" cy="850"/>
          </a:xfrm>
        </p:grpSpPr>
        <p:sp>
          <p:nvSpPr>
            <p:cNvPr id="18" name="矩形 17"/>
            <p:cNvSpPr/>
            <p:nvPr/>
          </p:nvSpPr>
          <p:spPr>
            <a:xfrm>
              <a:off x="2452" y="2189"/>
              <a:ext cx="15367"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【病理生理】</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71" y="2090"/>
              <a:ext cx="858" cy="850"/>
            </a:xfrm>
            <a:prstGeom prst="rect">
              <a:avLst/>
            </a:prstGeom>
          </p:spPr>
        </p:pic>
      </p:gr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（二）房间隔缺损（atrial septal defect，ASD）</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5" name="图片 4"/>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8101965" y="2129790"/>
            <a:ext cx="3213100" cy="3276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129790"/>
            <a:ext cx="10440035" cy="410718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随缺损的大小而不同。缺损小者可无症状，只在体检时发现胸骨左缘第 2、3 肋间有收缩期杂音。缺损大者，因体循环血量减少而表现为活动后气促、乏力，易患呼吸道感染及生长发育迟缓，当哭闹、患肺炎或心衰时右心房压力超过左心房而出现暂时性发绀。体检见体格瘦小，心前区隆起，心尖搏动弥散，心浊音界扩大，胸骨左缘第 2、3 肋间可闻及Ⅱ～Ⅲ级收缩期喷射性杂音，肺动脉第二音增强或亢进，且固定分裂。</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latin typeface="Microsoft YaHei Bold" panose="020B0503020204020204" charset="-122"/>
                <a:ea typeface="Microsoft YaHei Bold" panose="020B0503020204020204" charset="-122"/>
                <a:cs typeface="Microsoft YaHei Regular" panose="020B0503020204020204" charset="-122"/>
              </a:rPr>
              <a:t>并发症：</a:t>
            </a:r>
            <a:r>
              <a:rPr b="1" dirty="0">
                <a:solidFill>
                  <a:srgbClr val="F49534"/>
                </a:solidFill>
                <a:latin typeface="Microsoft YaHei Bold" panose="020B0503020204020204" charset="-122"/>
                <a:ea typeface="Microsoft YaHei Bold" panose="020B0503020204020204" charset="-122"/>
                <a:cs typeface="Microsoft YaHei Regular" panose="020B0503020204020204" charset="-122"/>
              </a:rPr>
              <a:t>肺炎，中年期可合并心律失常、肺动脉高压和心力衰竭</a:t>
            </a:r>
            <a:r>
              <a:rPr dirty="0">
                <a:latin typeface="Microsoft YaHei Regular" panose="020B0503020204020204" charset="-122"/>
                <a:ea typeface="Microsoft YaHei Regular" panose="020B0503020204020204" charset="-122"/>
                <a:cs typeface="Microsoft YaHei Regular" panose="020B0503020204020204" charset="-122"/>
              </a:rPr>
              <a:t>。</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1327150"/>
            <a:ext cx="10444480" cy="539750"/>
            <a:chOff x="1371" y="2090"/>
            <a:chExt cx="16448" cy="850"/>
          </a:xfrm>
        </p:grpSpPr>
        <p:sp>
          <p:nvSpPr>
            <p:cNvPr id="18" name="矩形 17"/>
            <p:cNvSpPr/>
            <p:nvPr/>
          </p:nvSpPr>
          <p:spPr>
            <a:xfrm>
              <a:off x="2452" y="2189"/>
              <a:ext cx="15367"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【临床表现】</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71" y="2090"/>
              <a:ext cx="858" cy="850"/>
            </a:xfrm>
            <a:prstGeom prst="rect">
              <a:avLst/>
            </a:prstGeom>
          </p:spPr>
        </p:pic>
      </p:gr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（二）房间隔缺损（atrial septal defect，ASD）</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70585" y="1254125"/>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【辅助检查】</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71" y="2090"/>
              <a:ext cx="858" cy="850"/>
            </a:xfrm>
            <a:prstGeom prst="rect">
              <a:avLst/>
            </a:prstGeom>
          </p:spPr>
        </p:pic>
      </p:grpSp>
      <p:grpSp>
        <p:nvGrpSpPr>
          <p:cNvPr id="5" name="组合 4"/>
          <p:cNvGrpSpPr/>
          <p:nvPr/>
        </p:nvGrpSpPr>
        <p:grpSpPr>
          <a:xfrm>
            <a:off x="551180" y="2238347"/>
            <a:ext cx="2667635" cy="3238546"/>
            <a:chOff x="4157" y="3295"/>
            <a:chExt cx="4201" cy="5100"/>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772" y="4066"/>
              <a:ext cx="2586" cy="580"/>
            </a:xfrm>
            <a:prstGeom prst="rect">
              <a:avLst/>
            </a:prstGeom>
          </p:spPr>
          <p:txBody>
            <a:bodyPr wrap="square">
              <a:spAutoFit/>
            </a:bodyPr>
            <a:p>
              <a:pPr algn="just">
                <a:defRPr/>
              </a:pPr>
              <a:r>
                <a:rPr lang="zh-CN" altLang="en-US" sz="1800" b="1" dirty="0">
                  <a:solidFill>
                    <a:schemeClr val="tx1"/>
                  </a:solidFill>
                  <a:latin typeface="微软雅黑" panose="020B0503020204020204" charset="-122"/>
                  <a:ea typeface="微软雅黑" panose="020B0503020204020204" charset="-122"/>
                </a:rPr>
                <a:t>1. 心电图</a:t>
              </a:r>
              <a:endParaRPr lang="zh-CN" altLang="en-US" sz="1800" b="1" dirty="0">
                <a:solidFill>
                  <a:schemeClr val="tx1"/>
                </a:solidFill>
                <a:latin typeface="微软雅黑" panose="020B0503020204020204" charset="-122"/>
                <a:ea typeface="微软雅黑" panose="020B0503020204020204" charset="-122"/>
              </a:endParaRPr>
            </a:p>
          </p:txBody>
        </p:sp>
        <p:sp>
          <p:nvSpPr>
            <p:cNvPr id="151" name="文本框 164"/>
            <p:cNvSpPr txBox="1"/>
            <p:nvPr/>
          </p:nvSpPr>
          <p:spPr>
            <a:xfrm>
              <a:off x="4157" y="4853"/>
              <a:ext cx="3969" cy="3542"/>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典型表现为电轴右偏和不完全性右束支传导阻滞，部分病例有右心房、右心室肥大。第一孔未闭伴二尖瓣关闭不全者，则左心室也增大。</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0" name="组合 9"/>
          <p:cNvGrpSpPr/>
          <p:nvPr/>
        </p:nvGrpSpPr>
        <p:grpSpPr>
          <a:xfrm>
            <a:off x="3340100" y="2238347"/>
            <a:ext cx="2667643" cy="3598596"/>
            <a:chOff x="6967" y="3295"/>
            <a:chExt cx="4202" cy="5667"/>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582" y="4066"/>
              <a:ext cx="2587" cy="580"/>
            </a:xfrm>
            <a:prstGeom prst="rect">
              <a:avLst/>
            </a:prstGeom>
          </p:spPr>
          <p:txBody>
            <a:bodyPr wrap="square">
              <a:spAutoFit/>
            </a:bodyPr>
            <a:p>
              <a:pPr algn="just">
                <a:defRPr/>
              </a:pPr>
              <a:r>
                <a:rPr b="1" dirty="0">
                  <a:latin typeface="微软雅黑" panose="020B0503020204020204" charset="-122"/>
                  <a:ea typeface="微软雅黑" panose="020B0503020204020204" charset="-122"/>
                  <a:sym typeface="+mn-ea"/>
                </a:rPr>
                <a:t>2.X 线检查</a:t>
              </a:r>
              <a:endParaRPr b="1" dirty="0">
                <a:latin typeface="微软雅黑" panose="020B0503020204020204" charset="-122"/>
                <a:ea typeface="微软雅黑" panose="020B0503020204020204" charset="-122"/>
                <a:sym typeface="+mn-ea"/>
              </a:endParaRPr>
            </a:p>
          </p:txBody>
        </p:sp>
        <p:sp>
          <p:nvSpPr>
            <p:cNvPr id="152" name="文本框 165"/>
            <p:cNvSpPr txBox="1"/>
            <p:nvPr/>
          </p:nvSpPr>
          <p:spPr>
            <a:xfrm>
              <a:off x="6967" y="4853"/>
              <a:ext cx="3969" cy="4109"/>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心脏外形呈轻度至中度扩大，以右心房和右心室增大为主。肺动脉段凸出，肺门血管影增粗，可见“肺门舞蹈”征，肺野充血，主动脉影缩小。</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1" name="组合 10"/>
          <p:cNvGrpSpPr/>
          <p:nvPr/>
        </p:nvGrpSpPr>
        <p:grpSpPr>
          <a:xfrm>
            <a:off x="6129020" y="2238347"/>
            <a:ext cx="2666373" cy="2159666"/>
            <a:chOff x="9780" y="3295"/>
            <a:chExt cx="4200" cy="3401"/>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394" y="4066"/>
              <a:ext cx="2586" cy="580"/>
            </a:xfrm>
            <a:prstGeom prst="rect">
              <a:avLst/>
            </a:prstGeom>
          </p:spPr>
          <p:txBody>
            <a:bodyPr wrap="square">
              <a:spAutoFit/>
            </a:bodyPr>
            <a:p>
              <a:pPr algn="just">
                <a:defRPr/>
              </a:pPr>
              <a:r>
                <a:rPr b="1" dirty="0">
                  <a:latin typeface="微软雅黑" panose="020B0503020204020204" charset="-122"/>
                  <a:ea typeface="微软雅黑" panose="020B0503020204020204" charset="-122"/>
                  <a:sym typeface="+mn-ea"/>
                </a:rPr>
                <a:t>3. 超声心动图</a:t>
              </a:r>
              <a:endParaRPr b="1" dirty="0">
                <a:latin typeface="微软雅黑" panose="020B0503020204020204" charset="-122"/>
                <a:ea typeface="微软雅黑" panose="020B0503020204020204" charset="-122"/>
                <a:sym typeface="+mn-ea"/>
              </a:endParaRPr>
            </a:p>
          </p:txBody>
        </p:sp>
        <p:sp>
          <p:nvSpPr>
            <p:cNvPr id="153" name="文本框 166"/>
            <p:cNvSpPr txBox="1"/>
            <p:nvPr/>
          </p:nvSpPr>
          <p:spPr>
            <a:xfrm>
              <a:off x="9780" y="4853"/>
              <a:ext cx="3970" cy="1843"/>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多普勒彩色血流显像可显示分流的位置、方向，且能估计分流的大小。</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2" name="组合 11"/>
          <p:cNvGrpSpPr/>
          <p:nvPr/>
        </p:nvGrpSpPr>
        <p:grpSpPr>
          <a:xfrm>
            <a:off x="8917305" y="2238347"/>
            <a:ext cx="2666373" cy="2879130"/>
            <a:chOff x="12592" y="3295"/>
            <a:chExt cx="4200" cy="4534"/>
          </a:xfrm>
        </p:grpSpPr>
        <p:sp>
          <p:nvSpPr>
            <p:cNvPr id="140" name="Freeform 12"/>
            <p:cNvSpPr/>
            <p:nvPr/>
          </p:nvSpPr>
          <p:spPr bwMode="auto">
            <a:xfrm>
              <a:off x="12592"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41" name="组合 140"/>
            <p:cNvGrpSpPr/>
            <p:nvPr/>
          </p:nvGrpSpPr>
          <p:grpSpPr>
            <a:xfrm>
              <a:off x="12857" y="3366"/>
              <a:ext cx="1350" cy="900"/>
              <a:chOff x="6640116" y="1695061"/>
              <a:chExt cx="857250" cy="571500"/>
            </a:xfrm>
            <a:solidFill>
              <a:schemeClr val="bg1"/>
            </a:solidFill>
          </p:grpSpPr>
          <p:sp>
            <p:nvSpPr>
              <p:cNvPr id="142" name="Freeform 13"/>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3" name="Freeform 14"/>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4" name="Freeform 15"/>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5" name="Freeform 16"/>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6" name="Freeform 17"/>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7" name="Freeform 18"/>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8" name="Freeform 19"/>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49" name="直接连接符 148"/>
            <p:cNvCxnSpPr/>
            <p:nvPr/>
          </p:nvCxnSpPr>
          <p:spPr>
            <a:xfrm>
              <a:off x="12592"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50" name="矩形 149"/>
            <p:cNvSpPr/>
            <p:nvPr/>
          </p:nvSpPr>
          <p:spPr>
            <a:xfrm>
              <a:off x="14207" y="4066"/>
              <a:ext cx="2585" cy="580"/>
            </a:xfrm>
            <a:prstGeom prst="rect">
              <a:avLst/>
            </a:prstGeom>
          </p:spPr>
          <p:txBody>
            <a:bodyPr wrap="square">
              <a:spAutoFit/>
            </a:bodyPr>
            <a:p>
              <a:pPr algn="just">
                <a:defRPr/>
              </a:pPr>
              <a:r>
                <a:rPr b="1" dirty="0">
                  <a:latin typeface="微软雅黑" panose="020B0503020204020204" charset="-122"/>
                  <a:ea typeface="微软雅黑" panose="020B0503020204020204" charset="-122"/>
                  <a:sym typeface="+mn-ea"/>
                </a:rPr>
                <a:t>4. 心导管检查</a:t>
              </a:r>
              <a:endParaRPr b="1" dirty="0">
                <a:latin typeface="微软雅黑" panose="020B0503020204020204" charset="-122"/>
                <a:ea typeface="微软雅黑" panose="020B0503020204020204" charset="-122"/>
                <a:sym typeface="+mn-ea"/>
              </a:endParaRPr>
            </a:p>
          </p:txBody>
        </p:sp>
        <p:sp>
          <p:nvSpPr>
            <p:cNvPr id="154" name="文本框 167"/>
            <p:cNvSpPr txBox="1"/>
            <p:nvPr/>
          </p:nvSpPr>
          <p:spPr>
            <a:xfrm>
              <a:off x="12592" y="4853"/>
              <a:ext cx="3969" cy="2976"/>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对本病诊断有很大价值。若右心房平均血氧含量较上、下腔静脉血氧含量增高达 2% 容积时，即可证明有本畸形存在。</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（二）房间隔缺损（atrial septal defect，ASD）</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129790"/>
            <a:ext cx="10440035" cy="410718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小型缺损在 1 岁内有自然闭合的可能。较大缺损影响生长发育者宜于学龄前做修补术，也可行心导管介入治疗关闭缺损。</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1327150"/>
            <a:ext cx="10444480" cy="539750"/>
            <a:chOff x="1371" y="2090"/>
            <a:chExt cx="16448" cy="850"/>
          </a:xfrm>
        </p:grpSpPr>
        <p:sp>
          <p:nvSpPr>
            <p:cNvPr id="18" name="矩形 17"/>
            <p:cNvSpPr/>
            <p:nvPr/>
          </p:nvSpPr>
          <p:spPr>
            <a:xfrm>
              <a:off x="2452" y="2189"/>
              <a:ext cx="15367"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【治疗要点】</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71" y="2090"/>
              <a:ext cx="858" cy="850"/>
            </a:xfrm>
            <a:prstGeom prst="rect">
              <a:avLst/>
            </a:prstGeom>
          </p:spPr>
        </p:pic>
      </p:gr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（二）房间隔缺损（atrial septal defect，ASD）</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34390" y="2377440"/>
            <a:ext cx="1794510" cy="2103755"/>
          </a:xfrm>
          <a:prstGeom prst="rect">
            <a:avLst/>
          </a:prstGeom>
        </p:spPr>
      </p:pic>
      <p:sp>
        <p:nvSpPr>
          <p:cNvPr id="19" name="TextBox 33"/>
          <p:cNvSpPr txBox="1"/>
          <p:nvPr/>
        </p:nvSpPr>
        <p:spPr>
          <a:xfrm>
            <a:off x="664990" y="631555"/>
            <a:ext cx="3135312" cy="706755"/>
          </a:xfrm>
          <a:prstGeom prst="rect">
            <a:avLst/>
          </a:prstGeom>
          <a:noFill/>
        </p:spPr>
        <p:txBody>
          <a:bodyPr>
            <a:spAutoFit/>
          </a:bodyPr>
          <a:lstStyle/>
          <a:p>
            <a:pPr>
              <a:defRPr/>
            </a:pPr>
            <a:r>
              <a:rPr lang="zh-CN" altLang="en-US" sz="4000" dirty="0">
                <a:solidFill>
                  <a:srgbClr val="FF7F7F"/>
                </a:solidFill>
                <a:latin typeface="微软雅黑" panose="020B0503020204020204" charset="-122"/>
                <a:ea typeface="微软雅黑" panose="020B0503020204020204" charset="-122"/>
              </a:rPr>
              <a:t>目录</a:t>
            </a:r>
            <a:r>
              <a:rPr lang="zh-CN" altLang="en-US" sz="4000" b="1" dirty="0">
                <a:solidFill>
                  <a:srgbClr val="FF7F7F"/>
                </a:solidFill>
                <a:latin typeface="微软雅黑" panose="020B0503020204020204" charset="-122"/>
                <a:ea typeface="微软雅黑" panose="020B0503020204020204" charset="-122"/>
              </a:rPr>
              <a:t> </a:t>
            </a:r>
            <a:r>
              <a:rPr lang="en-US" altLang="zh-CN" sz="2000" dirty="0">
                <a:solidFill>
                  <a:srgbClr val="FF7F7F"/>
                </a:solidFill>
                <a:latin typeface="微软雅黑" panose="020B0503020204020204" charset="-122"/>
                <a:ea typeface="微软雅黑" panose="020B0503020204020204" charset="-122"/>
                <a:cs typeface="Arial" panose="020B0604020202020204" pitchFamily="34" charset="0"/>
              </a:rPr>
              <a:t>Contents</a:t>
            </a:r>
            <a:endParaRPr lang="en-US" altLang="zh-CN" sz="2000" dirty="0">
              <a:solidFill>
                <a:srgbClr val="FF7F7F"/>
              </a:solidFill>
              <a:latin typeface="微软雅黑" panose="020B0503020204020204" charset="-122"/>
              <a:ea typeface="微软雅黑" panose="020B0503020204020204" charset="-122"/>
              <a:cs typeface="Arial" panose="020B0604020202020204" pitchFamily="34" charset="0"/>
            </a:endParaRPr>
          </a:p>
        </p:txBody>
      </p:sp>
      <p:grpSp>
        <p:nvGrpSpPr>
          <p:cNvPr id="9" name="组合 8"/>
          <p:cNvGrpSpPr/>
          <p:nvPr/>
        </p:nvGrpSpPr>
        <p:grpSpPr>
          <a:xfrm>
            <a:off x="3539490" y="1381125"/>
            <a:ext cx="7469505" cy="510540"/>
            <a:chOff x="5072" y="2085"/>
            <a:chExt cx="6799" cy="804"/>
          </a:xfrm>
        </p:grpSpPr>
        <p:sp>
          <p:nvSpPr>
            <p:cNvPr id="50" name="圆角矩形 3"/>
            <p:cNvSpPr/>
            <p:nvPr/>
          </p:nvSpPr>
          <p:spPr>
            <a:xfrm>
              <a:off x="6433" y="2085"/>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泌尿系统疾病患儿的护理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1" name="圆角矩形 1"/>
            <p:cNvSpPr/>
            <p:nvPr/>
          </p:nvSpPr>
          <p:spPr>
            <a:xfrm>
              <a:off x="5072" y="2085"/>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单元</a:t>
              </a:r>
              <a:r>
                <a:rPr lang="zh-CN" altLang="en-US" sz="2000" dirty="0">
                  <a:solidFill>
                    <a:schemeClr val="bg1"/>
                  </a:solidFill>
                  <a:latin typeface="Microsoft YaHei" panose="020B0503020204020204" charset="-122"/>
                  <a:ea typeface="Microsoft YaHei" panose="020B0503020204020204" charset="-122"/>
                </a:rPr>
                <a:t>九</a:t>
              </a:r>
              <a:endParaRPr lang="zh-CN" altLang="en-US" sz="2000" dirty="0">
                <a:solidFill>
                  <a:schemeClr val="bg1"/>
                </a:solidFill>
                <a:latin typeface="Microsoft YaHei" panose="020B0503020204020204" charset="-122"/>
                <a:ea typeface="Microsoft YaHei" panose="020B0503020204020204" charset="-122"/>
              </a:endParaRPr>
            </a:p>
          </p:txBody>
        </p:sp>
      </p:grpSp>
      <p:grpSp>
        <p:nvGrpSpPr>
          <p:cNvPr id="8" name="组合 7"/>
          <p:cNvGrpSpPr/>
          <p:nvPr/>
        </p:nvGrpSpPr>
        <p:grpSpPr>
          <a:xfrm>
            <a:off x="3539490" y="2022475"/>
            <a:ext cx="7469505" cy="510540"/>
            <a:chOff x="5072" y="3374"/>
            <a:chExt cx="6799" cy="804"/>
          </a:xfrm>
        </p:grpSpPr>
        <p:sp>
          <p:nvSpPr>
            <p:cNvPr id="52" name="圆角矩形 3"/>
            <p:cNvSpPr/>
            <p:nvPr/>
          </p:nvSpPr>
          <p:spPr>
            <a:xfrm>
              <a:off x="6433" y="3374"/>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循环系统疾病患儿的护理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3" name="圆角矩形 1"/>
            <p:cNvSpPr/>
            <p:nvPr/>
          </p:nvSpPr>
          <p:spPr>
            <a:xfrm>
              <a:off x="5072" y="3374"/>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十</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7" name="组合 6"/>
          <p:cNvGrpSpPr/>
          <p:nvPr/>
        </p:nvGrpSpPr>
        <p:grpSpPr>
          <a:xfrm>
            <a:off x="3539490" y="2663825"/>
            <a:ext cx="7469505" cy="510540"/>
            <a:chOff x="5072" y="4663"/>
            <a:chExt cx="6799" cy="804"/>
          </a:xfrm>
        </p:grpSpPr>
        <p:sp>
          <p:nvSpPr>
            <p:cNvPr id="54" name="圆角矩形 3"/>
            <p:cNvSpPr/>
            <p:nvPr/>
          </p:nvSpPr>
          <p:spPr>
            <a:xfrm>
              <a:off x="6433" y="4663"/>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造血系统疾病患儿的护理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5" name="圆角矩形 1"/>
            <p:cNvSpPr/>
            <p:nvPr/>
          </p:nvSpPr>
          <p:spPr>
            <a:xfrm>
              <a:off x="5072" y="4663"/>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一</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6" name="组合 5"/>
          <p:cNvGrpSpPr/>
          <p:nvPr/>
        </p:nvGrpSpPr>
        <p:grpSpPr>
          <a:xfrm>
            <a:off x="3539490" y="3305175"/>
            <a:ext cx="7469505" cy="510540"/>
            <a:chOff x="5072" y="5952"/>
            <a:chExt cx="6799" cy="804"/>
          </a:xfrm>
        </p:grpSpPr>
        <p:sp>
          <p:nvSpPr>
            <p:cNvPr id="56"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神经系统疾病患儿的护理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7"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二</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5" name="组合 4"/>
          <p:cNvGrpSpPr/>
          <p:nvPr/>
        </p:nvGrpSpPr>
        <p:grpSpPr>
          <a:xfrm>
            <a:off x="3539490" y="3946525"/>
            <a:ext cx="7469505" cy="510540"/>
            <a:chOff x="5072" y="6757"/>
            <a:chExt cx="6799" cy="804"/>
          </a:xfrm>
        </p:grpSpPr>
        <p:sp>
          <p:nvSpPr>
            <p:cNvPr id="3"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免疫缺陷病和结缔组织疾病患儿的护理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4"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三</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0" name="组合 9"/>
          <p:cNvGrpSpPr/>
          <p:nvPr/>
        </p:nvGrpSpPr>
        <p:grpSpPr>
          <a:xfrm>
            <a:off x="3539490" y="4587875"/>
            <a:ext cx="7469505" cy="510540"/>
            <a:chOff x="5072" y="5952"/>
            <a:chExt cx="6799" cy="804"/>
          </a:xfrm>
        </p:grpSpPr>
        <p:sp>
          <p:nvSpPr>
            <p:cNvPr id="11"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传染病和寄生虫病患儿的护理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2"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四</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3" name="组合 12"/>
          <p:cNvGrpSpPr/>
          <p:nvPr/>
        </p:nvGrpSpPr>
        <p:grpSpPr>
          <a:xfrm>
            <a:off x="3539490" y="5229225"/>
            <a:ext cx="7469505" cy="510540"/>
            <a:chOff x="5072" y="6757"/>
            <a:chExt cx="6799" cy="804"/>
          </a:xfrm>
        </p:grpSpPr>
        <p:sp>
          <p:nvSpPr>
            <p:cNvPr id="14"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急性中毒与常见急症患儿的护理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5"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五</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6646">
        <p:comb/>
      </p:transition>
    </mc:Choice>
    <mc:Fallback>
      <p:transition advTm="6646">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129790"/>
            <a:ext cx="6950075" cy="410718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由于主动脉血流入肺动脉，周围动脉舒张压下降而致脉压差增大。分流量的大小与导管的粗细及主、肺动脉间的压力差有关。由于主动脉压力高于肺动脉，无论收缩期或舒张期血液均自主动脉向肺动脉分流，肺循环血量增加，左心室舒张期负荷过重，出现左心房和左心室肥大。分流量大者，长期高压冲击造成肺动脉压力增高，致右心室肥大和衰竭。当肺动脉压力超过主动脉时，产生右向左分流，造成下半身发绀，左上肢轻度发绀，右上肢正常，称差异性发绀，如图10-4 所示。</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1327150"/>
            <a:ext cx="10444480" cy="539750"/>
            <a:chOff x="1371" y="2090"/>
            <a:chExt cx="16448" cy="850"/>
          </a:xfrm>
        </p:grpSpPr>
        <p:sp>
          <p:nvSpPr>
            <p:cNvPr id="18" name="矩形 17"/>
            <p:cNvSpPr/>
            <p:nvPr/>
          </p:nvSpPr>
          <p:spPr>
            <a:xfrm>
              <a:off x="2452" y="2189"/>
              <a:ext cx="15367"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【病理生理】</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71" y="2090"/>
              <a:ext cx="858" cy="850"/>
            </a:xfrm>
            <a:prstGeom prst="rect">
              <a:avLst/>
            </a:prstGeom>
          </p:spPr>
        </p:pic>
      </p:gr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（三）动脉导管未闭（patent ductus arteriosus，PDA）</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5" name="图片 4"/>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7975600" y="2129790"/>
            <a:ext cx="3340100" cy="34417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129790"/>
            <a:ext cx="10440035" cy="410718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取决于动脉导管的粗细。导管口径较细者，临床可无症状，仅在体检时发现心脏杂音。导管口径粗、分流量大者，影响生长发育。患儿疲劳无力、多汗，易合并呼吸道感染表现为气急、咳嗽等。合并重度肺动脉高压时产生右向左分流，患儿出现差异性发绀。若扩大的肺动脉压迫喉返神经可引起声音嘶哑。</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体检见患儿多消瘦，轻度胸廓畸形，心前区隆起，心尖搏动增强，胸骨左缘第 2、3 肋间可闻及粗糙响亮的连续性机器样杂音，占据整个收缩期及舒张期，向左上和腋下传导，可伴有震颤，肺动脉第二音增强或亢进。婴幼儿期及合并肺动脉高压或心力衰竭时，主动脉与肺动脉舒张期压力差小，可仅有收缩期杂音。由于肺动脉分流使动脉舒张压降低，收缩压多正常，脉压差增大，可有水冲脉、毛细血管搏动和股动脉枪击音等周围血管征。</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latin typeface="Microsoft YaHei Bold" panose="020B0503020204020204" charset="-122"/>
                <a:ea typeface="Microsoft YaHei Bold" panose="020B0503020204020204" charset="-122"/>
                <a:cs typeface="Microsoft YaHei Regular" panose="020B0503020204020204" charset="-122"/>
              </a:rPr>
              <a:t>并发症：</a:t>
            </a:r>
            <a:r>
              <a:rPr b="1" dirty="0">
                <a:solidFill>
                  <a:srgbClr val="F49534"/>
                </a:solidFill>
                <a:latin typeface="Microsoft YaHei Bold" panose="020B0503020204020204" charset="-122"/>
                <a:ea typeface="Microsoft YaHei Bold" panose="020B0503020204020204" charset="-122"/>
                <a:cs typeface="Microsoft YaHei Regular" panose="020B0503020204020204" charset="-122"/>
              </a:rPr>
              <a:t>充血性心力衰竭、心内膜炎、肺血管的病变</a:t>
            </a:r>
            <a:r>
              <a:rPr dirty="0">
                <a:latin typeface="Microsoft YaHei Regular" panose="020B0503020204020204" charset="-122"/>
                <a:ea typeface="Microsoft YaHei Regular" panose="020B0503020204020204" charset="-122"/>
                <a:cs typeface="Microsoft YaHei Regular" panose="020B0503020204020204" charset="-122"/>
              </a:rPr>
              <a:t>。</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1327150"/>
            <a:ext cx="10444480" cy="539750"/>
            <a:chOff x="1371" y="2090"/>
            <a:chExt cx="16448" cy="850"/>
          </a:xfrm>
        </p:grpSpPr>
        <p:sp>
          <p:nvSpPr>
            <p:cNvPr id="18" name="矩形 17"/>
            <p:cNvSpPr/>
            <p:nvPr/>
          </p:nvSpPr>
          <p:spPr>
            <a:xfrm>
              <a:off x="2452" y="2189"/>
              <a:ext cx="15367"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【临床表现】</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71" y="2090"/>
              <a:ext cx="858" cy="850"/>
            </a:xfrm>
            <a:prstGeom prst="rect">
              <a:avLst/>
            </a:prstGeom>
          </p:spPr>
        </p:pic>
      </p:gr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（三）动脉导管未闭（patent ductus arteriosus，PDA）</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70585" y="1254125"/>
            <a:ext cx="7606665" cy="539750"/>
            <a:chOff x="1371" y="2090"/>
            <a:chExt cx="11979" cy="850"/>
          </a:xfrm>
        </p:grpSpPr>
        <p:sp>
          <p:nvSpPr>
            <p:cNvPr id="18" name="矩形 17"/>
            <p:cNvSpPr/>
            <p:nvPr/>
          </p:nvSpPr>
          <p:spPr>
            <a:xfrm>
              <a:off x="2452" y="2189"/>
              <a:ext cx="10899"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【辅助检查】</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71" y="2090"/>
              <a:ext cx="858" cy="850"/>
            </a:xfrm>
            <a:prstGeom prst="rect">
              <a:avLst/>
            </a:prstGeom>
          </p:spPr>
        </p:pic>
      </p:grpSp>
      <p:grpSp>
        <p:nvGrpSpPr>
          <p:cNvPr id="5" name="组合 4"/>
          <p:cNvGrpSpPr/>
          <p:nvPr/>
        </p:nvGrpSpPr>
        <p:grpSpPr>
          <a:xfrm>
            <a:off x="551180" y="2238347"/>
            <a:ext cx="2667635" cy="2879131"/>
            <a:chOff x="4157" y="3295"/>
            <a:chExt cx="4201" cy="4534"/>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772" y="4066"/>
              <a:ext cx="2586" cy="580"/>
            </a:xfrm>
            <a:prstGeom prst="rect">
              <a:avLst/>
            </a:prstGeom>
          </p:spPr>
          <p:txBody>
            <a:bodyPr wrap="square">
              <a:spAutoFit/>
            </a:bodyPr>
            <a:p>
              <a:pPr algn="just">
                <a:defRPr/>
              </a:pPr>
              <a:r>
                <a:rPr lang="zh-CN" altLang="en-US" sz="1800" b="1" dirty="0">
                  <a:solidFill>
                    <a:schemeClr val="tx1"/>
                  </a:solidFill>
                  <a:latin typeface="微软雅黑" panose="020B0503020204020204" charset="-122"/>
                  <a:ea typeface="微软雅黑" panose="020B0503020204020204" charset="-122"/>
                </a:rPr>
                <a:t>1. 心电图</a:t>
              </a:r>
              <a:endParaRPr lang="zh-CN" altLang="en-US" sz="1800" b="1" dirty="0">
                <a:solidFill>
                  <a:schemeClr val="tx1"/>
                </a:solidFill>
                <a:latin typeface="微软雅黑" panose="020B0503020204020204" charset="-122"/>
                <a:ea typeface="微软雅黑" panose="020B0503020204020204" charset="-122"/>
              </a:endParaRPr>
            </a:p>
          </p:txBody>
        </p:sp>
        <p:sp>
          <p:nvSpPr>
            <p:cNvPr id="151" name="文本框 164"/>
            <p:cNvSpPr txBox="1"/>
            <p:nvPr/>
          </p:nvSpPr>
          <p:spPr>
            <a:xfrm>
              <a:off x="4157" y="4853"/>
              <a:ext cx="3969" cy="2976"/>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导管细者心电图正常。导管粗和分流量大者表现为左房室肥大，合并肺动脉高压时右室也肥大。</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0" name="组合 9"/>
          <p:cNvGrpSpPr/>
          <p:nvPr/>
        </p:nvGrpSpPr>
        <p:grpSpPr>
          <a:xfrm>
            <a:off x="3340100" y="2238347"/>
            <a:ext cx="2667643" cy="3958011"/>
            <a:chOff x="6967" y="3295"/>
            <a:chExt cx="4202" cy="6233"/>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582" y="4066"/>
              <a:ext cx="2587" cy="580"/>
            </a:xfrm>
            <a:prstGeom prst="rect">
              <a:avLst/>
            </a:prstGeom>
          </p:spPr>
          <p:txBody>
            <a:bodyPr wrap="square">
              <a:spAutoFit/>
            </a:bodyPr>
            <a:p>
              <a:pPr algn="just">
                <a:defRPr/>
              </a:pPr>
              <a:r>
                <a:rPr b="1" dirty="0">
                  <a:latin typeface="微软雅黑" panose="020B0503020204020204" charset="-122"/>
                  <a:ea typeface="微软雅黑" panose="020B0503020204020204" charset="-122"/>
                  <a:sym typeface="+mn-ea"/>
                </a:rPr>
                <a:t>2.X 线检查</a:t>
              </a:r>
              <a:endParaRPr b="1" dirty="0">
                <a:latin typeface="微软雅黑" panose="020B0503020204020204" charset="-122"/>
                <a:ea typeface="微软雅黑" panose="020B0503020204020204" charset="-122"/>
                <a:sym typeface="+mn-ea"/>
              </a:endParaRPr>
            </a:p>
          </p:txBody>
        </p:sp>
        <p:sp>
          <p:nvSpPr>
            <p:cNvPr id="152" name="文本框 165"/>
            <p:cNvSpPr txBox="1"/>
            <p:nvPr/>
          </p:nvSpPr>
          <p:spPr>
            <a:xfrm>
              <a:off x="6967" y="4853"/>
              <a:ext cx="3969" cy="4675"/>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导管细者无异常。导管粗和分流量大者表现为左房室增大，肺动脉段凸出，肺门血管影增粗，肺野充血，并有肺门“舞蹈”征。肺动脉高压时右室也增大，主动脉弓有所增大。</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1" name="组合 10"/>
          <p:cNvGrpSpPr/>
          <p:nvPr/>
        </p:nvGrpSpPr>
        <p:grpSpPr>
          <a:xfrm>
            <a:off x="6129020" y="2238347"/>
            <a:ext cx="2666373" cy="2519081"/>
            <a:chOff x="9780" y="3295"/>
            <a:chExt cx="4200" cy="3967"/>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394" y="4066"/>
              <a:ext cx="2586" cy="580"/>
            </a:xfrm>
            <a:prstGeom prst="rect">
              <a:avLst/>
            </a:prstGeom>
          </p:spPr>
          <p:txBody>
            <a:bodyPr wrap="square">
              <a:spAutoFit/>
            </a:bodyPr>
            <a:p>
              <a:pPr algn="just">
                <a:defRPr/>
              </a:pPr>
              <a:r>
                <a:rPr b="1" dirty="0">
                  <a:latin typeface="微软雅黑" panose="020B0503020204020204" charset="-122"/>
                  <a:ea typeface="微软雅黑" panose="020B0503020204020204" charset="-122"/>
                  <a:sym typeface="+mn-ea"/>
                </a:rPr>
                <a:t>3. 超声心动图</a:t>
              </a:r>
              <a:endParaRPr b="1" dirty="0">
                <a:latin typeface="微软雅黑" panose="020B0503020204020204" charset="-122"/>
                <a:ea typeface="微软雅黑" panose="020B0503020204020204" charset="-122"/>
                <a:sym typeface="+mn-ea"/>
              </a:endParaRPr>
            </a:p>
          </p:txBody>
        </p:sp>
        <p:sp>
          <p:nvSpPr>
            <p:cNvPr id="153" name="文本框 166"/>
            <p:cNvSpPr txBox="1"/>
            <p:nvPr/>
          </p:nvSpPr>
          <p:spPr>
            <a:xfrm>
              <a:off x="9780" y="4853"/>
              <a:ext cx="3970" cy="2409"/>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多普勒彩色血流显像可直接见到分流的方向和大小，导管的粗细和位置。</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2" name="组合 11"/>
          <p:cNvGrpSpPr/>
          <p:nvPr/>
        </p:nvGrpSpPr>
        <p:grpSpPr>
          <a:xfrm>
            <a:off x="8917305" y="2238347"/>
            <a:ext cx="2666373" cy="3598595"/>
            <a:chOff x="12592" y="3295"/>
            <a:chExt cx="4200" cy="5667"/>
          </a:xfrm>
        </p:grpSpPr>
        <p:sp>
          <p:nvSpPr>
            <p:cNvPr id="140" name="Freeform 12"/>
            <p:cNvSpPr/>
            <p:nvPr/>
          </p:nvSpPr>
          <p:spPr bwMode="auto">
            <a:xfrm>
              <a:off x="12592"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p>
              <a:endParaRPr lang="zh-CN" altLang="en-US" sz="1800">
                <a:solidFill>
                  <a:schemeClr val="tx1"/>
                </a:solidFill>
                <a:latin typeface="微软雅黑" panose="020B0503020204020204" charset="-122"/>
                <a:ea typeface="微软雅黑" panose="020B0503020204020204" charset="-122"/>
              </a:endParaRPr>
            </a:p>
          </p:txBody>
        </p:sp>
        <p:grpSp>
          <p:nvGrpSpPr>
            <p:cNvPr id="141" name="组合 140"/>
            <p:cNvGrpSpPr/>
            <p:nvPr/>
          </p:nvGrpSpPr>
          <p:grpSpPr>
            <a:xfrm>
              <a:off x="12857" y="3366"/>
              <a:ext cx="1350" cy="900"/>
              <a:chOff x="6640116" y="1695061"/>
              <a:chExt cx="857250" cy="571500"/>
            </a:xfrm>
            <a:solidFill>
              <a:schemeClr val="bg1"/>
            </a:solidFill>
          </p:grpSpPr>
          <p:sp>
            <p:nvSpPr>
              <p:cNvPr id="142" name="Freeform 13"/>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3" name="Freeform 14"/>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4" name="Freeform 15"/>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5" name="Freeform 16"/>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6" name="Freeform 17"/>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7" name="Freeform 18"/>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8" name="Freeform 19"/>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49" name="直接连接符 148"/>
            <p:cNvCxnSpPr/>
            <p:nvPr/>
          </p:nvCxnSpPr>
          <p:spPr>
            <a:xfrm>
              <a:off x="12592"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50" name="矩形 149"/>
            <p:cNvSpPr/>
            <p:nvPr/>
          </p:nvSpPr>
          <p:spPr>
            <a:xfrm>
              <a:off x="14207" y="4066"/>
              <a:ext cx="2585" cy="580"/>
            </a:xfrm>
            <a:prstGeom prst="rect">
              <a:avLst/>
            </a:prstGeom>
          </p:spPr>
          <p:txBody>
            <a:bodyPr wrap="square">
              <a:spAutoFit/>
            </a:bodyPr>
            <a:p>
              <a:pPr algn="just">
                <a:defRPr/>
              </a:pPr>
              <a:r>
                <a:rPr b="1" dirty="0">
                  <a:latin typeface="微软雅黑" panose="020B0503020204020204" charset="-122"/>
                  <a:ea typeface="微软雅黑" panose="020B0503020204020204" charset="-122"/>
                  <a:sym typeface="+mn-ea"/>
                </a:rPr>
                <a:t>4. 心导管检查</a:t>
              </a:r>
              <a:endParaRPr b="1" dirty="0">
                <a:latin typeface="微软雅黑" panose="020B0503020204020204" charset="-122"/>
                <a:ea typeface="微软雅黑" panose="020B0503020204020204" charset="-122"/>
                <a:sym typeface="+mn-ea"/>
              </a:endParaRPr>
            </a:p>
          </p:txBody>
        </p:sp>
        <p:sp>
          <p:nvSpPr>
            <p:cNvPr id="154" name="文本框 167"/>
            <p:cNvSpPr txBox="1"/>
            <p:nvPr/>
          </p:nvSpPr>
          <p:spPr>
            <a:xfrm>
              <a:off x="12592" y="4853"/>
              <a:ext cx="3969" cy="4109"/>
            </a:xfrm>
            <a:prstGeom prst="rect">
              <a:avLst/>
            </a:prstGeom>
            <a:noFill/>
          </p:spPr>
          <p:txBody>
            <a:bodyPr wrap="square">
              <a:spAutoFit/>
            </a:bodyPr>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典型病例无须做心导管检查。如临床杂音不典型，或疑合并有其他畸形时，行心导管检查可进一步明确分流的部位，是否有肺动脉高压以及估计动脉导管的粗细。</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6" name="组合 15"/>
          <p:cNvGrpSpPr/>
          <p:nvPr/>
        </p:nvGrpSpPr>
        <p:grpSpPr>
          <a:xfrm>
            <a:off x="296545" y="307340"/>
            <a:ext cx="11490325" cy="539750"/>
            <a:chOff x="467" y="409"/>
            <a:chExt cx="18095" cy="850"/>
          </a:xfrm>
        </p:grpSpPr>
        <p:sp>
          <p:nvSpPr>
            <p:cNvPr id="17" name="文本框 16"/>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（三）动脉导管未闭（patent ductus arteriosus，PDA）</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9" name="组合 18"/>
            <p:cNvGrpSpPr/>
            <p:nvPr/>
          </p:nvGrpSpPr>
          <p:grpSpPr>
            <a:xfrm>
              <a:off x="467" y="494"/>
              <a:ext cx="1416" cy="680"/>
              <a:chOff x="467" y="579"/>
              <a:chExt cx="1416" cy="680"/>
            </a:xfrm>
          </p:grpSpPr>
          <p:sp>
            <p:nvSpPr>
              <p:cNvPr id="20" name="对角圆角矩形 19"/>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1" name="图片 20"/>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129790"/>
            <a:ext cx="10440035" cy="410718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对早产儿动脉导管未闭可于生后一周内应用消炎痛，以促使导管平滑肌收缩而关闭导管。目前介入性治疗已成为首选治疗方法，也可于学龄前选用手术治疗，必要时任何年龄均可手术。严重肺动脉高压晚期发生艾森曼格综合征时为手术治疗禁忌证。</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1327150"/>
            <a:ext cx="10444480" cy="539750"/>
            <a:chOff x="1371" y="2090"/>
            <a:chExt cx="16448" cy="850"/>
          </a:xfrm>
        </p:grpSpPr>
        <p:sp>
          <p:nvSpPr>
            <p:cNvPr id="18" name="矩形 17"/>
            <p:cNvSpPr/>
            <p:nvPr/>
          </p:nvSpPr>
          <p:spPr>
            <a:xfrm>
              <a:off x="2452" y="2189"/>
              <a:ext cx="15367"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【治疗要点】</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71" y="2090"/>
              <a:ext cx="858" cy="850"/>
            </a:xfrm>
            <a:prstGeom prst="rect">
              <a:avLst/>
            </a:prstGeom>
          </p:spPr>
        </p:pic>
      </p:gr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（三）动脉导管未闭（patent ductus arteriosus，PDA）</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129790"/>
            <a:ext cx="6101715" cy="410718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由于肺动脉狭窄，血液进入肺循环受阻，右心室代偿性肥厚，压力增高；狭窄严重时，右心室压力超过左心室，右向左分流，血液大部分进入骑跨的主动脉。由于主动脉骑跨于两心室之上，主动脉除接受左心室的血液外，还直接接受一部分来自右心室的静脉血，因而出现发绀，如图 10-5 所示。</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由于肺动脉狭窄，肺循环进行气体交换的血流减少，加重发绀的程度。在动脉导管关闭前，肺循环血流量减少的程度轻，随着动脉导管关闭和漏斗部狭窄加重，发绀日益明显。</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1327150"/>
            <a:ext cx="10444480" cy="539750"/>
            <a:chOff x="1371" y="2090"/>
            <a:chExt cx="16448" cy="850"/>
          </a:xfrm>
        </p:grpSpPr>
        <p:sp>
          <p:nvSpPr>
            <p:cNvPr id="18" name="矩形 17"/>
            <p:cNvSpPr/>
            <p:nvPr/>
          </p:nvSpPr>
          <p:spPr>
            <a:xfrm>
              <a:off x="2452" y="2189"/>
              <a:ext cx="15367"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【病理生理】</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71" y="2090"/>
              <a:ext cx="858" cy="850"/>
            </a:xfrm>
            <a:prstGeom prst="rect">
              <a:avLst/>
            </a:prstGeom>
          </p:spPr>
        </p:pic>
      </p:gr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（四）法洛四联症（tetralogy of fallot，TOF）</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pic>
        <p:nvPicPr>
          <p:cNvPr id="10" name="图片 9"/>
          <p:cNvPicPr>
            <a:picLocks noChangeAspect="1"/>
          </p:cNvPicPr>
          <p:nvPr/>
        </p:nvPicPr>
        <p:blipFill>
          <a:blip r:embed="rId4"/>
          <a:stretch>
            <a:fillRect/>
          </a:stretch>
        </p:blipFill>
        <p:spPr>
          <a:xfrm>
            <a:off x="7187565" y="1866900"/>
            <a:ext cx="4127500" cy="37338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129790"/>
            <a:ext cx="10440035" cy="410718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发绀为主要表现。其程度及出现早晚与肺动脉狭窄程度成正比。出生时发绀多不明显，3 ～ 6 个月后渐明显。肺动脉狭窄严重者出生不久即有发绀，以唇、球结合膜、口腔黏膜、耳垂、指（趾）等毛细血管丰富的部位明显。由于血氧含量下降致患儿活动耐力差，稍一活动即出现气急和发绀加重。</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1327150"/>
            <a:ext cx="10444480" cy="539750"/>
            <a:chOff x="1371" y="2090"/>
            <a:chExt cx="16448" cy="850"/>
          </a:xfrm>
        </p:grpSpPr>
        <p:sp>
          <p:nvSpPr>
            <p:cNvPr id="18" name="矩形 17"/>
            <p:cNvSpPr/>
            <p:nvPr/>
          </p:nvSpPr>
          <p:spPr>
            <a:xfrm>
              <a:off x="2452" y="2189"/>
              <a:ext cx="15367"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【临床表现】</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71" y="2090"/>
              <a:ext cx="858" cy="850"/>
            </a:xfrm>
            <a:prstGeom prst="rect">
              <a:avLst/>
            </a:prstGeom>
          </p:spPr>
        </p:pic>
      </p:gr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（四）法洛四联症（tetralogy of fallot，TOF）</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70585" y="367030"/>
            <a:ext cx="10444480" cy="539750"/>
            <a:chOff x="1371" y="2090"/>
            <a:chExt cx="16448" cy="850"/>
          </a:xfrm>
        </p:grpSpPr>
        <p:sp>
          <p:nvSpPr>
            <p:cNvPr id="18" name="矩形 17"/>
            <p:cNvSpPr/>
            <p:nvPr/>
          </p:nvSpPr>
          <p:spPr>
            <a:xfrm>
              <a:off x="2452" y="2189"/>
              <a:ext cx="15367"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【临床表现】</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71" y="2090"/>
              <a:ext cx="858" cy="850"/>
            </a:xfrm>
            <a:prstGeom prst="rect">
              <a:avLst/>
            </a:prstGeom>
          </p:spPr>
        </p:pic>
      </p:grpSp>
      <p:sp>
        <p:nvSpPr>
          <p:cNvPr id="5" name="同侧圆角矩形 4"/>
          <p:cNvSpPr/>
          <p:nvPr>
            <p:custDataLst>
              <p:tags r:id="rId3"/>
            </p:custDataLst>
          </p:nvPr>
        </p:nvSpPr>
        <p:spPr>
          <a:xfrm>
            <a:off x="403860" y="2148840"/>
            <a:ext cx="2160270" cy="4339590"/>
          </a:xfrm>
          <a:prstGeom prst="round2SameRect">
            <a:avLst>
              <a:gd name="adj1" fmla="val 8305"/>
              <a:gd name="adj2" fmla="val 0"/>
            </a:avLst>
          </a:prstGeom>
          <a:solidFill>
            <a:srgbClr val="FFFFFF"/>
          </a:solidFill>
          <a:ln>
            <a:gradFill>
              <a:gsLst>
                <a:gs pos="0">
                  <a:srgbClr val="6096E6"/>
                </a:gs>
                <a:gs pos="100000">
                  <a:srgbClr val="6096E6">
                    <a:alpha val="2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19" name="同侧圆角矩形 18"/>
          <p:cNvSpPr/>
          <p:nvPr>
            <p:custDataLst>
              <p:tags r:id="rId4"/>
            </p:custDataLst>
          </p:nvPr>
        </p:nvSpPr>
        <p:spPr>
          <a:xfrm flipV="1">
            <a:off x="403860" y="6438265"/>
            <a:ext cx="2160270" cy="65405"/>
          </a:xfrm>
          <a:prstGeom prst="round2SameRect">
            <a:avLst>
              <a:gd name="adj1" fmla="val 50000"/>
              <a:gd name="adj2" fmla="val 0"/>
            </a:avLst>
          </a:prstGeom>
          <a:solidFill>
            <a:srgbClr val="6096E6"/>
          </a:solidFill>
          <a:ln>
            <a:no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41" name="文本框 40"/>
          <p:cNvSpPr txBox="1"/>
          <p:nvPr>
            <p:custDataLst>
              <p:tags r:id="rId5"/>
            </p:custDataLst>
          </p:nvPr>
        </p:nvSpPr>
        <p:spPr>
          <a:xfrm>
            <a:off x="494030" y="2929255"/>
            <a:ext cx="1979930" cy="3377565"/>
          </a:xfrm>
          <a:prstGeom prst="rect">
            <a:avLst/>
          </a:prstGeom>
          <a:noFill/>
        </p:spPr>
        <p:txBody>
          <a:bodyPr wrap="square" rtlCol="0">
            <a:noAutofit/>
          </a:bodyPr>
          <a:p>
            <a:pPr algn="just" fontAlgn="auto">
              <a:lnSpc>
                <a:spcPct val="130000"/>
              </a:lnSpc>
              <a:spcAft>
                <a:spcPts val="1000"/>
              </a:spcAft>
            </a:pPr>
            <a:r>
              <a:rPr lang="zh-CN" altLang="en-US" sz="1600">
                <a:solidFill>
                  <a:srgbClr val="000000">
                    <a:lumMod val="65000"/>
                    <a:lumOff val="35000"/>
                  </a:srgbClr>
                </a:solidFill>
                <a:uFillTx/>
                <a:latin typeface="Microsoft YaHei" panose="020B0503020204020204" charset="-122"/>
                <a:ea typeface="Microsoft YaHei Regular" panose="020B0503020204020204" charset="-122"/>
                <a:sym typeface="微软雅黑" panose="020B0503020204020204" charset="-122"/>
              </a:rPr>
              <a:t>2 岁以下患儿多见，常在晨起吃奶、大便、哭闹时出现阵发性呼吸困难、烦躁和发绀加重，严重者会突然昏厥、抽搐。每次发作数分钟至数小时，常能自行缓解。年长儿常诉头晕、头痛。</a:t>
            </a:r>
            <a:endParaRPr lang="zh-CN" altLang="en-US" sz="1600">
              <a:solidFill>
                <a:srgbClr val="000000">
                  <a:lumMod val="65000"/>
                  <a:lumOff val="3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79" name="文本框 78"/>
          <p:cNvSpPr txBox="1"/>
          <p:nvPr>
            <p:custDataLst>
              <p:tags r:id="rId6"/>
            </p:custDataLst>
          </p:nvPr>
        </p:nvSpPr>
        <p:spPr>
          <a:xfrm>
            <a:off x="494030" y="2576195"/>
            <a:ext cx="1979930" cy="353060"/>
          </a:xfrm>
          <a:prstGeom prst="rect">
            <a:avLst/>
          </a:prstGeom>
          <a:noFill/>
        </p:spPr>
        <p:txBody>
          <a:bodyPr wrap="square" bIns="0" rtlCol="0">
            <a:noAutofit/>
          </a:bodyPr>
          <a:p>
            <a:pPr algn="ctr"/>
            <a:r>
              <a:rPr lang="zh-CN" altLang="en-US" b="1">
                <a:solidFill>
                  <a:srgbClr val="6096E6"/>
                </a:solidFill>
                <a:uFillTx/>
                <a:latin typeface="Microsoft YaHei Bold" panose="020B0503020204020204" charset="-122"/>
                <a:ea typeface="Microsoft YaHei Bold" panose="020B0503020204020204" charset="-122"/>
              </a:rPr>
              <a:t>缺氧发作：</a:t>
            </a:r>
            <a:endParaRPr lang="zh-CN" altLang="en-US" b="1">
              <a:solidFill>
                <a:srgbClr val="6096E6"/>
              </a:solidFill>
              <a:uFillTx/>
              <a:latin typeface="Microsoft YaHei Bold" panose="020B0503020204020204" charset="-122"/>
              <a:ea typeface="Microsoft YaHei Bold" panose="020B0503020204020204" charset="-122"/>
            </a:endParaRPr>
          </a:p>
        </p:txBody>
      </p:sp>
      <p:grpSp>
        <p:nvGrpSpPr>
          <p:cNvPr id="10" name="组合 9"/>
          <p:cNvGrpSpPr/>
          <p:nvPr/>
        </p:nvGrpSpPr>
        <p:grpSpPr>
          <a:xfrm rot="0">
            <a:off x="1221740" y="1873250"/>
            <a:ext cx="524510" cy="524510"/>
            <a:chOff x="2211" y="5686"/>
            <a:chExt cx="826" cy="826"/>
          </a:xfrm>
        </p:grpSpPr>
        <p:sp>
          <p:nvSpPr>
            <p:cNvPr id="42" name="椭圆 41"/>
            <p:cNvSpPr/>
            <p:nvPr>
              <p:custDataLst>
                <p:tags r:id="rId7"/>
              </p:custDataLst>
            </p:nvPr>
          </p:nvSpPr>
          <p:spPr>
            <a:xfrm>
              <a:off x="2211" y="5686"/>
              <a:ext cx="827" cy="827"/>
            </a:xfrm>
            <a:prstGeom prst="ellipse">
              <a:avLst/>
            </a:prstGeom>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87" name="图片 86" descr="32313538333935363b32313538333933383bcae9bcdc"/>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2398" y="5873"/>
              <a:ext cx="454" cy="454"/>
            </a:xfrm>
            <a:prstGeom prst="rect">
              <a:avLst/>
            </a:prstGeom>
          </p:spPr>
        </p:pic>
      </p:grpSp>
      <p:sp>
        <p:nvSpPr>
          <p:cNvPr id="20" name="同侧圆角矩形 19"/>
          <p:cNvSpPr/>
          <p:nvPr>
            <p:custDataLst>
              <p:tags r:id="rId11"/>
            </p:custDataLst>
          </p:nvPr>
        </p:nvSpPr>
        <p:spPr>
          <a:xfrm>
            <a:off x="2693670" y="1273175"/>
            <a:ext cx="2160270" cy="5215255"/>
          </a:xfrm>
          <a:prstGeom prst="round2SameRect">
            <a:avLst>
              <a:gd name="adj1" fmla="val 8305"/>
              <a:gd name="adj2" fmla="val 0"/>
            </a:avLst>
          </a:prstGeom>
          <a:solidFill>
            <a:srgbClr val="FFFFFF"/>
          </a:solidFill>
          <a:ln>
            <a:gradFill>
              <a:gsLst>
                <a:gs pos="0">
                  <a:srgbClr val="58B6E5"/>
                </a:gs>
                <a:gs pos="100000">
                  <a:srgbClr val="58B6E5">
                    <a:alpha val="2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36" name="同侧圆角矩形 35"/>
          <p:cNvSpPr/>
          <p:nvPr>
            <p:custDataLst>
              <p:tags r:id="rId12"/>
            </p:custDataLst>
          </p:nvPr>
        </p:nvSpPr>
        <p:spPr>
          <a:xfrm flipV="1">
            <a:off x="2693670" y="6438265"/>
            <a:ext cx="2160270" cy="65405"/>
          </a:xfrm>
          <a:prstGeom prst="round2SameRect">
            <a:avLst>
              <a:gd name="adj1" fmla="val 50000"/>
              <a:gd name="adj2" fmla="val 0"/>
            </a:avLst>
          </a:prstGeom>
          <a:solidFill>
            <a:srgbClr val="58B6E5"/>
          </a:solidFill>
          <a:ln>
            <a:no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34" name="文本框 33"/>
          <p:cNvSpPr txBox="1"/>
          <p:nvPr>
            <p:custDataLst>
              <p:tags r:id="rId13"/>
            </p:custDataLst>
          </p:nvPr>
        </p:nvSpPr>
        <p:spPr>
          <a:xfrm>
            <a:off x="2990215" y="1594485"/>
            <a:ext cx="1567180" cy="353060"/>
          </a:xfrm>
          <a:prstGeom prst="rect">
            <a:avLst/>
          </a:prstGeom>
          <a:noFill/>
        </p:spPr>
        <p:txBody>
          <a:bodyPr wrap="square" bIns="0" rtlCol="0">
            <a:noAutofit/>
          </a:bodyPr>
          <a:p>
            <a:pPr algn="ctr"/>
            <a:r>
              <a:rPr lang="zh-CN" altLang="en-US" b="1">
                <a:solidFill>
                  <a:srgbClr val="58B6E5"/>
                </a:solidFill>
                <a:uFillTx/>
                <a:latin typeface="Microsoft YaHei Bold" panose="020B0503020204020204" charset="-122"/>
                <a:ea typeface="Microsoft YaHei Bold" panose="020B0503020204020204" charset="-122"/>
              </a:rPr>
              <a:t>蹲踞症状：</a:t>
            </a:r>
            <a:endParaRPr lang="zh-CN" altLang="en-US" b="1">
              <a:solidFill>
                <a:srgbClr val="58B6E5"/>
              </a:solidFill>
              <a:uFillTx/>
              <a:latin typeface="Microsoft YaHei Bold" panose="020B0503020204020204" charset="-122"/>
              <a:ea typeface="Microsoft YaHei Bold" panose="020B0503020204020204" charset="-122"/>
            </a:endParaRPr>
          </a:p>
        </p:txBody>
      </p:sp>
      <p:sp>
        <p:nvSpPr>
          <p:cNvPr id="80" name="文本框 79"/>
          <p:cNvSpPr txBox="1"/>
          <p:nvPr>
            <p:custDataLst>
              <p:tags r:id="rId14"/>
            </p:custDataLst>
          </p:nvPr>
        </p:nvSpPr>
        <p:spPr>
          <a:xfrm>
            <a:off x="2783205" y="1995170"/>
            <a:ext cx="1979930" cy="4329430"/>
          </a:xfrm>
          <a:prstGeom prst="rect">
            <a:avLst/>
          </a:prstGeom>
          <a:noFill/>
        </p:spPr>
        <p:txBody>
          <a:bodyPr wrap="square" rtlCol="0">
            <a:noAutofit/>
          </a:bodyPr>
          <a:p>
            <a:pPr lvl="0" algn="just">
              <a:lnSpc>
                <a:spcPct val="120000"/>
              </a:lnSpc>
              <a:spcBef>
                <a:spcPts val="0"/>
              </a:spcBef>
              <a:spcAft>
                <a:spcPts val="1000"/>
              </a:spcAft>
              <a:buClrTx/>
              <a:buSzTx/>
              <a:buFontTx/>
            </a:pPr>
            <a:r>
              <a:rPr lang="zh-CN" altLang="en-US" sz="1600" spc="150">
                <a:solidFill>
                  <a:srgbClr val="000000">
                    <a:lumMod val="65000"/>
                    <a:lumOff val="35000"/>
                  </a:srgbClr>
                </a:solidFill>
                <a:uFillTx/>
                <a:latin typeface="Microsoft YaHei" panose="020B0503020204020204" charset="-122"/>
                <a:ea typeface="Microsoft YaHei Regular" panose="020B0503020204020204" charset="-122"/>
                <a:sym typeface="微软雅黑" panose="020B0503020204020204" charset="-122"/>
              </a:rPr>
              <a:t>婴儿期喜膝胸卧位。年长儿多有蹲踞现象，每于行走或活动时，常因气急主动下蹲片刻。蹲踞时下肢受压，体循环阻力增加，右向左分流减少，肺循环增加，同时下肢屈曲，静脉回心血量减少，减轻了右心负荷，右向左分流减少，从而缺氧症状暂时得以缓解。</a:t>
            </a:r>
            <a:endParaRPr lang="zh-CN" altLang="en-US" sz="1600" spc="150">
              <a:solidFill>
                <a:srgbClr val="000000">
                  <a:lumMod val="65000"/>
                  <a:lumOff val="35000"/>
                </a:srgbClr>
              </a:solidFill>
              <a:uFillTx/>
              <a:latin typeface="Microsoft YaHei" panose="020B0503020204020204" charset="-122"/>
              <a:ea typeface="Microsoft YaHei Regular" panose="020B0503020204020204" charset="-122"/>
              <a:sym typeface="微软雅黑" panose="020B0503020204020204" charset="-122"/>
            </a:endParaRPr>
          </a:p>
        </p:txBody>
      </p:sp>
      <p:grpSp>
        <p:nvGrpSpPr>
          <p:cNvPr id="15" name="组合 14"/>
          <p:cNvGrpSpPr/>
          <p:nvPr/>
        </p:nvGrpSpPr>
        <p:grpSpPr>
          <a:xfrm rot="0">
            <a:off x="3511550" y="1000760"/>
            <a:ext cx="524510" cy="524510"/>
            <a:chOff x="5384" y="6245"/>
            <a:chExt cx="826" cy="826"/>
          </a:xfrm>
        </p:grpSpPr>
        <p:sp>
          <p:nvSpPr>
            <p:cNvPr id="81" name="椭圆 80"/>
            <p:cNvSpPr/>
            <p:nvPr>
              <p:custDataLst>
                <p:tags r:id="rId15"/>
              </p:custDataLst>
            </p:nvPr>
          </p:nvSpPr>
          <p:spPr>
            <a:xfrm>
              <a:off x="5384" y="6245"/>
              <a:ext cx="827" cy="827"/>
            </a:xfrm>
            <a:prstGeom prst="ellipse">
              <a:avLst/>
            </a:pr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88" name="图片 87" descr="32313538333935363b32313538333935323bd3cabcfe"/>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5571" y="6432"/>
              <a:ext cx="454" cy="454"/>
            </a:xfrm>
            <a:prstGeom prst="rect">
              <a:avLst/>
            </a:prstGeom>
          </p:spPr>
        </p:pic>
      </p:grpSp>
      <p:sp>
        <p:nvSpPr>
          <p:cNvPr id="37" name="同侧圆角矩形 36"/>
          <p:cNvSpPr/>
          <p:nvPr>
            <p:custDataLst>
              <p:tags r:id="rId19"/>
            </p:custDataLst>
          </p:nvPr>
        </p:nvSpPr>
        <p:spPr>
          <a:xfrm>
            <a:off x="4983480" y="3429000"/>
            <a:ext cx="2160270" cy="3059430"/>
          </a:xfrm>
          <a:prstGeom prst="round2SameRect">
            <a:avLst>
              <a:gd name="adj1" fmla="val 8305"/>
              <a:gd name="adj2" fmla="val 0"/>
            </a:avLst>
          </a:prstGeom>
          <a:solidFill>
            <a:srgbClr val="FFFFFF"/>
          </a:solidFill>
          <a:ln>
            <a:gradFill>
              <a:gsLst>
                <a:gs pos="0">
                  <a:srgbClr val="56CA95"/>
                </a:gs>
                <a:gs pos="100000">
                  <a:srgbClr val="56CA95">
                    <a:alpha val="2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71" name="同侧圆角矩形 70"/>
          <p:cNvSpPr/>
          <p:nvPr>
            <p:custDataLst>
              <p:tags r:id="rId20"/>
            </p:custDataLst>
          </p:nvPr>
        </p:nvSpPr>
        <p:spPr>
          <a:xfrm flipV="1">
            <a:off x="4983480" y="6438265"/>
            <a:ext cx="2160270" cy="65405"/>
          </a:xfrm>
          <a:prstGeom prst="round2SameRect">
            <a:avLst>
              <a:gd name="adj1" fmla="val 50000"/>
              <a:gd name="adj2" fmla="val 0"/>
            </a:avLst>
          </a:prstGeom>
          <a:solidFill>
            <a:srgbClr val="56CA95"/>
          </a:solidFill>
          <a:ln>
            <a:no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29" name="文本框 28"/>
          <p:cNvSpPr txBox="1"/>
          <p:nvPr>
            <p:custDataLst>
              <p:tags r:id="rId21"/>
            </p:custDataLst>
          </p:nvPr>
        </p:nvSpPr>
        <p:spPr>
          <a:xfrm>
            <a:off x="5267325" y="3853180"/>
            <a:ext cx="1592580" cy="353060"/>
          </a:xfrm>
          <a:prstGeom prst="rect">
            <a:avLst/>
          </a:prstGeom>
          <a:noFill/>
        </p:spPr>
        <p:txBody>
          <a:bodyPr wrap="square" bIns="0" rtlCol="0">
            <a:noAutofit/>
          </a:bodyPr>
          <a:p>
            <a:pPr algn="ctr"/>
            <a:r>
              <a:rPr lang="zh-CN" altLang="en-US" b="1">
                <a:solidFill>
                  <a:srgbClr val="56CA95"/>
                </a:solidFill>
                <a:uFillTx/>
                <a:latin typeface="Microsoft YaHei Bold" panose="020B0503020204020204" charset="-122"/>
                <a:ea typeface="Microsoft YaHei Bold" panose="020B0503020204020204" charset="-122"/>
              </a:rPr>
              <a:t>杵状指（趾）：</a:t>
            </a:r>
            <a:endParaRPr lang="zh-CN" altLang="en-US" b="1">
              <a:solidFill>
                <a:srgbClr val="56CA95"/>
              </a:solidFill>
              <a:uFillTx/>
              <a:latin typeface="Microsoft YaHei Bold" panose="020B0503020204020204" charset="-122"/>
              <a:ea typeface="Microsoft YaHei Bold" panose="020B0503020204020204" charset="-122"/>
            </a:endParaRPr>
          </a:p>
        </p:txBody>
      </p:sp>
      <p:sp>
        <p:nvSpPr>
          <p:cNvPr id="32" name="文本框 31"/>
          <p:cNvSpPr txBox="1"/>
          <p:nvPr>
            <p:custDataLst>
              <p:tags r:id="rId22"/>
            </p:custDataLst>
          </p:nvPr>
        </p:nvSpPr>
        <p:spPr>
          <a:xfrm>
            <a:off x="5073650" y="4205605"/>
            <a:ext cx="1979930" cy="2117725"/>
          </a:xfrm>
          <a:prstGeom prst="rect">
            <a:avLst/>
          </a:prstGeom>
          <a:noFill/>
        </p:spPr>
        <p:txBody>
          <a:bodyPr wrap="square" rtlCol="0">
            <a:noAutofit/>
          </a:bodyPr>
          <a:p>
            <a:pPr algn="just" fontAlgn="auto">
              <a:lnSpc>
                <a:spcPct val="120000"/>
              </a:lnSpc>
              <a:spcBef>
                <a:spcPts val="0"/>
              </a:spcBef>
              <a:spcAft>
                <a:spcPts val="1000"/>
              </a:spcAft>
            </a:pPr>
            <a:r>
              <a:rPr lang="zh-CN" altLang="en-US" sz="1600" spc="150">
                <a:solidFill>
                  <a:srgbClr val="000000">
                    <a:lumMod val="65000"/>
                    <a:lumOff val="35000"/>
                  </a:srgbClr>
                </a:solidFill>
                <a:uFillTx/>
                <a:latin typeface="Microsoft YaHei" panose="020B0503020204020204" charset="-122"/>
                <a:ea typeface="Microsoft YaHei Regular" panose="020B0503020204020204" charset="-122"/>
                <a:sym typeface="微软雅黑" panose="020B0503020204020204" charset="-122"/>
              </a:rPr>
              <a:t>由于长期缺氧，指、趾端毛细血管扩张增生，局部软组织和骨组织也增生肥大，指（趾）末端膨大如鼓槌状。</a:t>
            </a:r>
            <a:endParaRPr lang="zh-CN" altLang="en-US" sz="1600" spc="150">
              <a:solidFill>
                <a:srgbClr val="000000">
                  <a:lumMod val="65000"/>
                  <a:lumOff val="35000"/>
                </a:srgbClr>
              </a:solidFill>
              <a:uFillTx/>
              <a:latin typeface="Microsoft YaHei" panose="020B0503020204020204" charset="-122"/>
              <a:ea typeface="Microsoft YaHei Regular" panose="020B0503020204020204" charset="-122"/>
              <a:sym typeface="微软雅黑" panose="020B0503020204020204" charset="-122"/>
            </a:endParaRPr>
          </a:p>
        </p:txBody>
      </p:sp>
      <p:grpSp>
        <p:nvGrpSpPr>
          <p:cNvPr id="16" name="组合 15"/>
          <p:cNvGrpSpPr/>
          <p:nvPr/>
        </p:nvGrpSpPr>
        <p:grpSpPr>
          <a:xfrm rot="0">
            <a:off x="5801360" y="3157220"/>
            <a:ext cx="524510" cy="524510"/>
            <a:chOff x="8862" y="5787"/>
            <a:chExt cx="826" cy="826"/>
          </a:xfrm>
        </p:grpSpPr>
        <p:sp>
          <p:nvSpPr>
            <p:cNvPr id="82" name="椭圆 81"/>
            <p:cNvSpPr/>
            <p:nvPr>
              <p:custDataLst>
                <p:tags r:id="rId23"/>
              </p:custDataLst>
            </p:nvPr>
          </p:nvSpPr>
          <p:spPr>
            <a:xfrm>
              <a:off x="8862" y="5787"/>
              <a:ext cx="827" cy="827"/>
            </a:xfrm>
            <a:prstGeom prst="ellipse">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89" name="图片 88" descr="32313538333935363b32313538333935343bbadab0e5"/>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9049" y="5974"/>
              <a:ext cx="454" cy="454"/>
            </a:xfrm>
            <a:prstGeom prst="rect">
              <a:avLst/>
            </a:prstGeom>
          </p:spPr>
        </p:pic>
      </p:grpSp>
      <p:sp>
        <p:nvSpPr>
          <p:cNvPr id="72" name="同侧圆角矩形 71"/>
          <p:cNvSpPr/>
          <p:nvPr>
            <p:custDataLst>
              <p:tags r:id="rId27"/>
            </p:custDataLst>
          </p:nvPr>
        </p:nvSpPr>
        <p:spPr>
          <a:xfrm>
            <a:off x="7273290" y="1866265"/>
            <a:ext cx="2160270" cy="4622165"/>
          </a:xfrm>
          <a:prstGeom prst="round2SameRect">
            <a:avLst>
              <a:gd name="adj1" fmla="val 8305"/>
              <a:gd name="adj2" fmla="val 0"/>
            </a:avLst>
          </a:prstGeom>
          <a:solidFill>
            <a:srgbClr val="FFFFFF"/>
          </a:solidFill>
          <a:ln>
            <a:gradFill>
              <a:gsLst>
                <a:gs pos="0">
                  <a:srgbClr val="FFBA55"/>
                </a:gs>
                <a:gs pos="100000">
                  <a:srgbClr val="FFBA55">
                    <a:alpha val="2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78" name="同侧圆角矩形 77"/>
          <p:cNvSpPr/>
          <p:nvPr>
            <p:custDataLst>
              <p:tags r:id="rId28"/>
            </p:custDataLst>
          </p:nvPr>
        </p:nvSpPr>
        <p:spPr>
          <a:xfrm flipV="1">
            <a:off x="7273290" y="6438265"/>
            <a:ext cx="2160270" cy="65405"/>
          </a:xfrm>
          <a:prstGeom prst="round2SameRect">
            <a:avLst>
              <a:gd name="adj1" fmla="val 50000"/>
              <a:gd name="adj2" fmla="val 0"/>
            </a:avLst>
          </a:prstGeom>
          <a:solidFill>
            <a:srgbClr val="FFBA55"/>
          </a:solidFill>
          <a:ln>
            <a:no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21" name="文本框 20"/>
          <p:cNvSpPr txBox="1"/>
          <p:nvPr>
            <p:custDataLst>
              <p:tags r:id="rId29"/>
            </p:custDataLst>
          </p:nvPr>
        </p:nvSpPr>
        <p:spPr>
          <a:xfrm>
            <a:off x="7530783" y="2287270"/>
            <a:ext cx="1645285" cy="353060"/>
          </a:xfrm>
          <a:prstGeom prst="rect">
            <a:avLst/>
          </a:prstGeom>
          <a:noFill/>
        </p:spPr>
        <p:txBody>
          <a:bodyPr wrap="square" bIns="0" rtlCol="0">
            <a:noAutofit/>
          </a:bodyPr>
          <a:p>
            <a:pPr algn="ctr"/>
            <a:r>
              <a:rPr lang="zh-CN" altLang="en-US" b="1">
                <a:solidFill>
                  <a:srgbClr val="FFBA55"/>
                </a:solidFill>
                <a:uFillTx/>
                <a:latin typeface="Microsoft YaHei Bold" panose="020B0503020204020204" charset="-122"/>
                <a:ea typeface="Microsoft YaHei Bold" panose="020B0503020204020204" charset="-122"/>
              </a:rPr>
              <a:t>体检：</a:t>
            </a:r>
            <a:endParaRPr lang="zh-CN" altLang="en-US" b="1">
              <a:solidFill>
                <a:srgbClr val="FFBA55"/>
              </a:solidFill>
              <a:uFillTx/>
              <a:latin typeface="Microsoft YaHei Bold" panose="020B0503020204020204" charset="-122"/>
              <a:ea typeface="Microsoft YaHei Bold" panose="020B0503020204020204" charset="-122"/>
            </a:endParaRPr>
          </a:p>
        </p:txBody>
      </p:sp>
      <p:sp>
        <p:nvSpPr>
          <p:cNvPr id="25" name="文本框 24"/>
          <p:cNvSpPr txBox="1"/>
          <p:nvPr>
            <p:custDataLst>
              <p:tags r:id="rId30"/>
            </p:custDataLst>
          </p:nvPr>
        </p:nvSpPr>
        <p:spPr>
          <a:xfrm>
            <a:off x="7363460" y="2640330"/>
            <a:ext cx="1979930" cy="3677285"/>
          </a:xfrm>
          <a:prstGeom prst="rect">
            <a:avLst/>
          </a:prstGeom>
          <a:noFill/>
        </p:spPr>
        <p:txBody>
          <a:bodyPr wrap="square" rtlCol="0">
            <a:noAutofit/>
          </a:bodyPr>
          <a:p>
            <a:pPr algn="just" fontAlgn="auto">
              <a:lnSpc>
                <a:spcPct val="130000"/>
              </a:lnSpc>
              <a:spcAft>
                <a:spcPts val="1000"/>
              </a:spcAft>
            </a:pPr>
            <a:r>
              <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sym typeface="微软雅黑" panose="020B0503020204020204" charset="-122"/>
              </a:rPr>
              <a:t>生长发育迟缓。心前区稍隆起，胸骨左缘第 2 ～ 4 肋间可闻及Ⅱ～Ⅲ级喷射性收缩期杂音，以第 3 肋间最响，其响度取决于肺动脉狭窄程度。狭窄重，杂音轻而短。肺动脉第二音减弱或消失。</a:t>
            </a:r>
            <a:endPar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sym typeface="微软雅黑" panose="020B0503020204020204" charset="-122"/>
            </a:endParaRPr>
          </a:p>
        </p:txBody>
      </p:sp>
      <p:grpSp>
        <p:nvGrpSpPr>
          <p:cNvPr id="22" name="组合 21"/>
          <p:cNvGrpSpPr/>
          <p:nvPr/>
        </p:nvGrpSpPr>
        <p:grpSpPr>
          <a:xfrm rot="0">
            <a:off x="8091170" y="1595120"/>
            <a:ext cx="524510" cy="524510"/>
            <a:chOff x="12317" y="5249"/>
            <a:chExt cx="826" cy="826"/>
          </a:xfrm>
        </p:grpSpPr>
        <p:sp>
          <p:nvSpPr>
            <p:cNvPr id="83" name="椭圆 82"/>
            <p:cNvSpPr/>
            <p:nvPr>
              <p:custDataLst>
                <p:tags r:id="rId31"/>
              </p:custDataLst>
            </p:nvPr>
          </p:nvSpPr>
          <p:spPr>
            <a:xfrm>
              <a:off x="12317" y="5249"/>
              <a:ext cx="827" cy="827"/>
            </a:xfrm>
            <a:prstGeom prst="ellipse">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90" name="图片 89" descr="32313538333935363b32313538333934303bcae9b1be"/>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12504" y="5436"/>
              <a:ext cx="454" cy="454"/>
            </a:xfrm>
            <a:prstGeom prst="rect">
              <a:avLst/>
            </a:prstGeom>
          </p:spPr>
        </p:pic>
      </p:grpSp>
      <p:sp>
        <p:nvSpPr>
          <p:cNvPr id="11" name="同侧圆角矩形 10"/>
          <p:cNvSpPr/>
          <p:nvPr>
            <p:custDataLst>
              <p:tags r:id="rId35"/>
            </p:custDataLst>
          </p:nvPr>
        </p:nvSpPr>
        <p:spPr>
          <a:xfrm>
            <a:off x="9563100" y="4544060"/>
            <a:ext cx="2160270" cy="1944370"/>
          </a:xfrm>
          <a:prstGeom prst="round2SameRect">
            <a:avLst>
              <a:gd name="adj1" fmla="val 8305"/>
              <a:gd name="adj2" fmla="val 0"/>
            </a:avLst>
          </a:prstGeom>
          <a:solidFill>
            <a:srgbClr val="FFFFFF"/>
          </a:solidFill>
          <a:ln>
            <a:gradFill>
              <a:gsLst>
                <a:gs pos="0">
                  <a:srgbClr val="FFBA55"/>
                </a:gs>
                <a:gs pos="100000">
                  <a:srgbClr val="FFBA55">
                    <a:alpha val="2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12" name="同侧圆角矩形 11"/>
          <p:cNvSpPr/>
          <p:nvPr>
            <p:custDataLst>
              <p:tags r:id="rId36"/>
            </p:custDataLst>
          </p:nvPr>
        </p:nvSpPr>
        <p:spPr>
          <a:xfrm flipV="1">
            <a:off x="9563100" y="6438265"/>
            <a:ext cx="2160270" cy="65405"/>
          </a:xfrm>
          <a:prstGeom prst="round2SameRect">
            <a:avLst>
              <a:gd name="adj1" fmla="val 50000"/>
              <a:gd name="adj2" fmla="val 0"/>
            </a:avLst>
          </a:prstGeom>
          <a:solidFill>
            <a:srgbClr val="F18870"/>
          </a:solidFill>
          <a:ln>
            <a:noFill/>
          </a:ln>
          <a:effectLst/>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rgbClr val="FFFFFF"/>
              </a:solidFill>
              <a:latin typeface="Arial" panose="020B0604020202020204" pitchFamily="34" charset="0"/>
              <a:ea typeface="微软雅黑" panose="020B0503020204020204" charset="-122"/>
              <a:sym typeface="微软雅黑" panose="020B0503020204020204" charset="-122"/>
            </a:endParaRPr>
          </a:p>
        </p:txBody>
      </p:sp>
      <p:sp>
        <p:nvSpPr>
          <p:cNvPr id="17" name="文本框 16"/>
          <p:cNvSpPr txBox="1"/>
          <p:nvPr>
            <p:custDataLst>
              <p:tags r:id="rId37"/>
            </p:custDataLst>
          </p:nvPr>
        </p:nvSpPr>
        <p:spPr>
          <a:xfrm>
            <a:off x="9820275" y="4972685"/>
            <a:ext cx="1645285" cy="353060"/>
          </a:xfrm>
          <a:prstGeom prst="rect">
            <a:avLst/>
          </a:prstGeom>
          <a:noFill/>
        </p:spPr>
        <p:txBody>
          <a:bodyPr wrap="square" bIns="0" rtlCol="0">
            <a:noAutofit/>
          </a:bodyPr>
          <a:p>
            <a:pPr algn="ctr"/>
            <a:r>
              <a:rPr lang="zh-CN" altLang="en-US" b="1">
                <a:solidFill>
                  <a:srgbClr val="F18870"/>
                </a:solidFill>
                <a:uFillTx/>
                <a:latin typeface="Microsoft YaHei Bold" panose="020B0503020204020204" charset="-122"/>
                <a:ea typeface="Microsoft YaHei Bold" panose="020B0503020204020204" charset="-122"/>
              </a:rPr>
              <a:t>并发症：</a:t>
            </a:r>
            <a:endParaRPr lang="zh-CN" altLang="en-US" b="1">
              <a:solidFill>
                <a:srgbClr val="F18870"/>
              </a:solidFill>
              <a:uFillTx/>
              <a:latin typeface="Microsoft YaHei Bold" panose="020B0503020204020204" charset="-122"/>
              <a:ea typeface="Microsoft YaHei Bold" panose="020B0503020204020204" charset="-122"/>
            </a:endParaRPr>
          </a:p>
        </p:txBody>
      </p:sp>
      <p:sp>
        <p:nvSpPr>
          <p:cNvPr id="13" name="文本框 12"/>
          <p:cNvSpPr txBox="1"/>
          <p:nvPr>
            <p:custDataLst>
              <p:tags r:id="rId38"/>
            </p:custDataLst>
          </p:nvPr>
        </p:nvSpPr>
        <p:spPr>
          <a:xfrm>
            <a:off x="9652635" y="5325745"/>
            <a:ext cx="1979930" cy="992505"/>
          </a:xfrm>
          <a:prstGeom prst="rect">
            <a:avLst/>
          </a:prstGeom>
          <a:noFill/>
        </p:spPr>
        <p:txBody>
          <a:bodyPr wrap="square" rtlCol="0">
            <a:noAutofit/>
          </a:bodyPr>
          <a:p>
            <a:pPr algn="just" fontAlgn="auto">
              <a:lnSpc>
                <a:spcPct val="130000"/>
              </a:lnSpc>
              <a:spcAft>
                <a:spcPts val="1000"/>
              </a:spcAft>
            </a:pPr>
            <a:r>
              <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sym typeface="微软雅黑" panose="020B0503020204020204" charset="-122"/>
              </a:rPr>
              <a:t>脑血栓（最常见）、脑脓肿、心内膜炎。</a:t>
            </a:r>
            <a:endParaRPr lang="zh-CN" altLang="en-US" sz="1600" spc="150">
              <a:solidFill>
                <a:srgbClr val="000000">
                  <a:lumMod val="65000"/>
                  <a:lumOff val="35000"/>
                </a:srgbClr>
              </a:solidFill>
              <a:uFillTx/>
              <a:latin typeface="Microsoft YaHei Regular" panose="020B0503020204020204" charset="-122"/>
              <a:ea typeface="Microsoft YaHei Regular" panose="020B0503020204020204" charset="-122"/>
              <a:sym typeface="微软雅黑" panose="020B0503020204020204" charset="-122"/>
            </a:endParaRPr>
          </a:p>
        </p:txBody>
      </p:sp>
      <p:grpSp>
        <p:nvGrpSpPr>
          <p:cNvPr id="14" name="组合 13"/>
          <p:cNvGrpSpPr/>
          <p:nvPr/>
        </p:nvGrpSpPr>
        <p:grpSpPr>
          <a:xfrm rot="0">
            <a:off x="10380345" y="4275455"/>
            <a:ext cx="524510" cy="524510"/>
            <a:chOff x="15788" y="4709"/>
            <a:chExt cx="826" cy="826"/>
          </a:xfrm>
        </p:grpSpPr>
        <p:sp>
          <p:nvSpPr>
            <p:cNvPr id="84" name="椭圆 83"/>
            <p:cNvSpPr/>
            <p:nvPr>
              <p:custDataLst>
                <p:tags r:id="rId39"/>
              </p:custDataLst>
            </p:nvPr>
          </p:nvSpPr>
          <p:spPr>
            <a:xfrm>
              <a:off x="15788" y="4709"/>
              <a:ext cx="827" cy="827"/>
            </a:xfrm>
            <a:prstGeom prst="ellipse">
              <a:avLst/>
            </a:prstGeom>
            <a:solidFill>
              <a:srgbClr val="F18870"/>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91" name="图片 90" descr="32313538333935363b32313538333934333bb6d4bbb0"/>
            <p:cNvPicPr>
              <a:picLocks noChangeAspect="1"/>
            </p:cNvPicPr>
            <p:nvPr>
              <p:custDataLst>
                <p:tags r:id="rId40"/>
              </p:custDataLst>
            </p:nvPr>
          </p:nvPicPr>
          <p:blipFill>
            <a:blip r:embed="rId41">
              <a:extLst>
                <a:ext uri="{96DAC541-7B7A-43D3-8B79-37D633B846F1}">
                  <asvg:svgBlip xmlns:asvg="http://schemas.microsoft.com/office/drawing/2016/SVG/main" r:embed="rId42"/>
                </a:ext>
              </a:extLst>
            </a:blip>
            <a:stretch>
              <a:fillRect/>
            </a:stretch>
          </p:blipFill>
          <p:spPr>
            <a:xfrm>
              <a:off x="15975" y="4896"/>
              <a:ext cx="454" cy="454"/>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70585" y="367030"/>
            <a:ext cx="10444480" cy="539750"/>
            <a:chOff x="1371" y="2090"/>
            <a:chExt cx="16448" cy="850"/>
          </a:xfrm>
        </p:grpSpPr>
        <p:sp>
          <p:nvSpPr>
            <p:cNvPr id="18" name="矩形 17"/>
            <p:cNvSpPr/>
            <p:nvPr/>
          </p:nvSpPr>
          <p:spPr>
            <a:xfrm>
              <a:off x="2452" y="2189"/>
              <a:ext cx="15367"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【辅助检查】</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71" y="2090"/>
              <a:ext cx="858" cy="850"/>
            </a:xfrm>
            <a:prstGeom prst="rect">
              <a:avLst/>
            </a:prstGeom>
          </p:spPr>
        </p:pic>
      </p:grpSp>
      <p:sp>
        <p:nvSpPr>
          <p:cNvPr id="6" name="椭圆 5"/>
          <p:cNvSpPr/>
          <p:nvPr>
            <p:custDataLst>
              <p:tags r:id="rId3"/>
            </p:custDataLst>
          </p:nvPr>
        </p:nvSpPr>
        <p:spPr>
          <a:xfrm flipH="1">
            <a:off x="4655820" y="2078990"/>
            <a:ext cx="2879725" cy="2879725"/>
          </a:xfrm>
          <a:prstGeom prst="ellipse">
            <a:avLst/>
          </a:prstGeom>
          <a:solidFill>
            <a:srgbClr val="FEFF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 name="椭圆 6"/>
          <p:cNvSpPr/>
          <p:nvPr>
            <p:custDataLst>
              <p:tags r:id="rId4"/>
            </p:custDataLst>
          </p:nvPr>
        </p:nvSpPr>
        <p:spPr>
          <a:xfrm>
            <a:off x="4884420" y="4366895"/>
            <a:ext cx="647700" cy="647700"/>
          </a:xfrm>
          <a:prstGeom prst="ellipse">
            <a:avLst/>
          </a:prstGeom>
          <a:solidFill>
            <a:srgbClr val="51DB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 name="椭圆 7"/>
          <p:cNvSpPr/>
          <p:nvPr>
            <p:custDataLst>
              <p:tags r:id="rId5"/>
            </p:custDataLst>
          </p:nvPr>
        </p:nvSpPr>
        <p:spPr>
          <a:xfrm>
            <a:off x="4300220" y="3059430"/>
            <a:ext cx="647700" cy="647700"/>
          </a:xfrm>
          <a:prstGeom prst="ellipse">
            <a:avLst/>
          </a:prstGeom>
          <a:solidFill>
            <a:srgbClr val="FE909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 name="椭圆 8"/>
          <p:cNvSpPr/>
          <p:nvPr>
            <p:custDataLst>
              <p:tags r:id="rId6"/>
            </p:custDataLst>
          </p:nvPr>
        </p:nvSpPr>
        <p:spPr>
          <a:xfrm>
            <a:off x="6654165" y="4366895"/>
            <a:ext cx="647700" cy="647700"/>
          </a:xfrm>
          <a:prstGeom prst="ellipse">
            <a:avLst/>
          </a:prstGeom>
          <a:solidFill>
            <a:srgbClr val="FF5F81"/>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 name="椭圆 1"/>
          <p:cNvSpPr/>
          <p:nvPr>
            <p:custDataLst>
              <p:tags r:id="rId7"/>
            </p:custDataLst>
          </p:nvPr>
        </p:nvSpPr>
        <p:spPr>
          <a:xfrm>
            <a:off x="5003165" y="1883410"/>
            <a:ext cx="647700" cy="647700"/>
          </a:xfrm>
          <a:prstGeom prst="ellipse">
            <a:avLst/>
          </a:prstGeom>
          <a:solidFill>
            <a:srgbClr val="D18CE5"/>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3" name="椭圆 22"/>
          <p:cNvSpPr/>
          <p:nvPr>
            <p:custDataLst>
              <p:tags r:id="rId8"/>
            </p:custDataLst>
          </p:nvPr>
        </p:nvSpPr>
        <p:spPr>
          <a:xfrm>
            <a:off x="6654165" y="1883410"/>
            <a:ext cx="647700" cy="647700"/>
          </a:xfrm>
          <a:prstGeom prst="ellipse">
            <a:avLst/>
          </a:prstGeom>
          <a:solidFill>
            <a:srgbClr val="FFC606"/>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4" name="文本框 23"/>
          <p:cNvSpPr txBox="1"/>
          <p:nvPr>
            <p:custDataLst>
              <p:tags r:id="rId9"/>
            </p:custDataLst>
          </p:nvPr>
        </p:nvSpPr>
        <p:spPr>
          <a:xfrm>
            <a:off x="668020" y="1687195"/>
            <a:ext cx="4119245" cy="629920"/>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z="1600">
                <a:solidFill>
                  <a:schemeClr val="tx1">
                    <a:lumMod val="75000"/>
                    <a:lumOff val="25000"/>
                  </a:schemeClr>
                </a:solidFill>
                <a:effectLst/>
                <a:uFillTx/>
                <a:latin typeface="Microsoft YaHei Regular" panose="020B0503020204020204" charset="-122"/>
                <a:ea typeface="Microsoft YaHei Regular" panose="020B0503020204020204" charset="-122"/>
              </a:rPr>
              <a:t>心脏大小正常或稍大。典型者为靴形心，是由右心室肥大使心尖圆钝上翘和漏斗部狭窄使心腰凹陷所致。肺门血管影缩小，肺纹理减少，透亮度增加。</a:t>
            </a:r>
            <a:endParaRPr lang="zh-CN" altLang="en-US" sz="160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26" name="文本框 25"/>
          <p:cNvSpPr txBox="1"/>
          <p:nvPr>
            <p:custDataLst>
              <p:tags r:id="rId10"/>
            </p:custDataLst>
          </p:nvPr>
        </p:nvSpPr>
        <p:spPr>
          <a:xfrm>
            <a:off x="1380490" y="3167380"/>
            <a:ext cx="2865120" cy="380365"/>
          </a:xfrm>
          <a:prstGeom prst="rect">
            <a:avLst/>
          </a:prstGeom>
          <a:noFill/>
        </p:spPr>
        <p:txBody>
          <a:bodyPr wrap="square" bIns="0" rtlCol="0">
            <a:scene3d>
              <a:camera prst="orthographicFront"/>
              <a:lightRig rig="threePt" dir="t"/>
            </a:scene3d>
          </a:bodyPr>
          <a:p>
            <a:pPr algn="r"/>
            <a:r>
              <a:rPr lang="zh-CN" altLang="en-US" sz="2000" b="1" spc="100">
                <a:solidFill>
                  <a:srgbClr val="FE909F">
                    <a:lumMod val="75000"/>
                  </a:srgbClr>
                </a:solidFill>
                <a:effectLst/>
                <a:uFillTx/>
                <a:latin typeface="Microsoft YaHei Bold" panose="020B0503020204020204" charset="-122"/>
                <a:ea typeface="Microsoft YaHei Bold" panose="020B0503020204020204" charset="-122"/>
                <a:cs typeface="Microsoft YaHei Bold" panose="020B0503020204020204" charset="-122"/>
              </a:rPr>
              <a:t>1. 心电图</a:t>
            </a:r>
            <a:endParaRPr lang="zh-CN" altLang="en-US" sz="2000" b="1" spc="100">
              <a:solidFill>
                <a:srgbClr val="FE909F">
                  <a:lumMod val="75000"/>
                </a:srgbClr>
              </a:solidFill>
              <a:effectLst/>
              <a:uFillTx/>
              <a:latin typeface="Microsoft YaHei Bold" panose="020B0503020204020204" charset="-122"/>
              <a:ea typeface="Microsoft YaHei Bold" panose="020B0503020204020204" charset="-122"/>
              <a:cs typeface="Microsoft YaHei Bold" panose="020B0503020204020204" charset="-122"/>
            </a:endParaRPr>
          </a:p>
        </p:txBody>
      </p:sp>
      <p:sp>
        <p:nvSpPr>
          <p:cNvPr id="27" name="文本框 26"/>
          <p:cNvSpPr txBox="1"/>
          <p:nvPr>
            <p:custDataLst>
              <p:tags r:id="rId11"/>
            </p:custDataLst>
          </p:nvPr>
        </p:nvSpPr>
        <p:spPr>
          <a:xfrm>
            <a:off x="664845" y="3677920"/>
            <a:ext cx="3580765" cy="523875"/>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z="1600">
                <a:solidFill>
                  <a:schemeClr val="tx1">
                    <a:lumMod val="75000"/>
                    <a:lumOff val="25000"/>
                  </a:schemeClr>
                </a:solidFill>
                <a:effectLst/>
                <a:uFillTx/>
                <a:latin typeface="Microsoft YaHei Regular" panose="020B0503020204020204" charset="-122"/>
                <a:ea typeface="Microsoft YaHei Regular" panose="020B0503020204020204" charset="-122"/>
                <a:sym typeface="+mn-ea"/>
              </a:rPr>
              <a:t>电轴右偏，右室肥大，右房可肥大。</a:t>
            </a:r>
            <a:endParaRPr lang="zh-CN" altLang="en-US" sz="1600">
              <a:solidFill>
                <a:schemeClr val="tx1">
                  <a:lumMod val="75000"/>
                  <a:lumOff val="25000"/>
                </a:schemeClr>
              </a:solidFill>
              <a:effectLst/>
              <a:uFillTx/>
              <a:latin typeface="Microsoft YaHei Regular" panose="020B0503020204020204" charset="-122"/>
              <a:ea typeface="Microsoft YaHei Regular" panose="020B0503020204020204" charset="-122"/>
              <a:sym typeface="+mn-ea"/>
            </a:endParaRPr>
          </a:p>
        </p:txBody>
      </p:sp>
      <p:sp>
        <p:nvSpPr>
          <p:cNvPr id="28" name="文本框 27"/>
          <p:cNvSpPr txBox="1"/>
          <p:nvPr>
            <p:custDataLst>
              <p:tags r:id="rId12"/>
            </p:custDataLst>
          </p:nvPr>
        </p:nvSpPr>
        <p:spPr>
          <a:xfrm>
            <a:off x="2900045" y="5078730"/>
            <a:ext cx="2642235" cy="380365"/>
          </a:xfrm>
          <a:prstGeom prst="rect">
            <a:avLst/>
          </a:prstGeom>
          <a:noFill/>
        </p:spPr>
        <p:txBody>
          <a:bodyPr wrap="square" bIns="0" rtlCol="0">
            <a:scene3d>
              <a:camera prst="orthographicFront"/>
              <a:lightRig rig="threePt" dir="t"/>
            </a:scene3d>
          </a:bodyPr>
          <a:p>
            <a:pPr algn="r"/>
            <a:r>
              <a:rPr lang="zh-CN" altLang="en-US" sz="2000" b="1" spc="100">
                <a:solidFill>
                  <a:srgbClr val="51DBFF">
                    <a:lumMod val="75000"/>
                  </a:srgbClr>
                </a:solidFill>
                <a:effectLst/>
                <a:uFillTx/>
                <a:latin typeface="Microsoft YaHei Bold" panose="020B0503020204020204" charset="-122"/>
                <a:ea typeface="Microsoft YaHei Bold" panose="020B0503020204020204" charset="-122"/>
              </a:rPr>
              <a:t>5. 血液检查</a:t>
            </a:r>
            <a:endParaRPr lang="zh-CN" altLang="en-US" sz="2000" b="1" spc="100">
              <a:solidFill>
                <a:srgbClr val="51DBFF">
                  <a:lumMod val="75000"/>
                </a:srgbClr>
              </a:solidFill>
              <a:effectLst/>
              <a:uFillTx/>
              <a:latin typeface="Microsoft YaHei Bold" panose="020B0503020204020204" charset="-122"/>
              <a:ea typeface="Microsoft YaHei Bold" panose="020B0503020204020204" charset="-122"/>
            </a:endParaRPr>
          </a:p>
        </p:txBody>
      </p:sp>
      <p:sp>
        <p:nvSpPr>
          <p:cNvPr id="30" name="文本框 29"/>
          <p:cNvSpPr txBox="1"/>
          <p:nvPr>
            <p:custDataLst>
              <p:tags r:id="rId13"/>
            </p:custDataLst>
          </p:nvPr>
        </p:nvSpPr>
        <p:spPr>
          <a:xfrm>
            <a:off x="1765300" y="5560060"/>
            <a:ext cx="3776980" cy="629285"/>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z="1600">
                <a:solidFill>
                  <a:schemeClr val="tx1">
                    <a:lumMod val="75000"/>
                    <a:lumOff val="25000"/>
                  </a:schemeClr>
                </a:solidFill>
                <a:effectLst/>
                <a:uFillTx/>
                <a:latin typeface="Microsoft YaHei Regular" panose="020B0503020204020204" charset="-122"/>
                <a:ea typeface="Microsoft YaHei Regular" panose="020B0503020204020204" charset="-122"/>
              </a:rPr>
              <a:t>周围血红细胞计数增多，血红蛋白和红细胞压积增高。</a:t>
            </a:r>
            <a:endParaRPr lang="zh-CN" altLang="en-US" sz="160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31" name="文本框 30"/>
          <p:cNvSpPr txBox="1"/>
          <p:nvPr>
            <p:custDataLst>
              <p:tags r:id="rId14"/>
            </p:custDataLst>
          </p:nvPr>
        </p:nvSpPr>
        <p:spPr>
          <a:xfrm>
            <a:off x="7592695" y="1550035"/>
            <a:ext cx="2190750" cy="380365"/>
          </a:xfrm>
          <a:prstGeom prst="rect">
            <a:avLst/>
          </a:prstGeom>
          <a:noFill/>
        </p:spPr>
        <p:txBody>
          <a:bodyPr wrap="square" bIns="0" rtlCol="0">
            <a:scene3d>
              <a:camera prst="orthographicFront"/>
              <a:lightRig rig="threePt" dir="t"/>
            </a:scene3d>
          </a:bodyPr>
          <a:p>
            <a:pPr algn="l"/>
            <a:r>
              <a:rPr lang="zh-CN" altLang="en-US" sz="2000" b="1" spc="100">
                <a:solidFill>
                  <a:srgbClr val="FFC606"/>
                </a:solidFill>
                <a:effectLst/>
                <a:uFillTx/>
                <a:latin typeface="Microsoft YaHei Bold" panose="020B0503020204020204" charset="-122"/>
                <a:ea typeface="Microsoft YaHei Bold" panose="020B0503020204020204" charset="-122"/>
              </a:rPr>
              <a:t>3. 超声心动图</a:t>
            </a:r>
            <a:endParaRPr lang="zh-CN" altLang="en-US" sz="2000" b="1" spc="100">
              <a:solidFill>
                <a:srgbClr val="FFC606"/>
              </a:solidFill>
              <a:effectLst/>
              <a:uFillTx/>
              <a:latin typeface="Microsoft YaHei Bold" panose="020B0503020204020204" charset="-122"/>
              <a:ea typeface="Microsoft YaHei Bold" panose="020B0503020204020204" charset="-122"/>
            </a:endParaRPr>
          </a:p>
        </p:txBody>
      </p:sp>
      <p:sp>
        <p:nvSpPr>
          <p:cNvPr id="33" name="文本框 32"/>
          <p:cNvSpPr txBox="1"/>
          <p:nvPr>
            <p:custDataLst>
              <p:tags r:id="rId15"/>
            </p:custDataLst>
          </p:nvPr>
        </p:nvSpPr>
        <p:spPr>
          <a:xfrm>
            <a:off x="7714615" y="2031365"/>
            <a:ext cx="3721100" cy="1028065"/>
          </a:xfrm>
          <a:prstGeom prst="rect">
            <a:avLst/>
          </a:prstGeom>
          <a:noFill/>
        </p:spPr>
        <p:txBody>
          <a:bodyPr wrap="square" rtlCol="0">
            <a:noAutofit/>
            <a:scene3d>
              <a:camera prst="orthographicFront"/>
              <a:lightRig rig="threePt" dir="t"/>
            </a:scene3d>
          </a:bodyPr>
          <a:p>
            <a:pPr algn="just" fontAlgn="auto">
              <a:lnSpc>
                <a:spcPct val="130000"/>
              </a:lnSpc>
              <a:spcAft>
                <a:spcPts val="1000"/>
              </a:spcAft>
            </a:pPr>
            <a:r>
              <a:rPr lang="zh-CN" altLang="en-US" sz="1600">
                <a:solidFill>
                  <a:schemeClr val="tx1">
                    <a:lumMod val="75000"/>
                    <a:lumOff val="25000"/>
                  </a:schemeClr>
                </a:solidFill>
                <a:effectLst/>
                <a:uFillTx/>
                <a:latin typeface="Microsoft YaHei" panose="020B0503020204020204" charset="-122"/>
                <a:ea typeface="Microsoft YaHei Regular" panose="020B0503020204020204" charset="-122"/>
              </a:rPr>
              <a:t>多普勒彩色血流显像可见右心室直接将血液注入骑跨的主动脉。</a:t>
            </a:r>
            <a:endParaRPr lang="zh-CN" altLang="en-US" sz="1600">
              <a:solidFill>
                <a:schemeClr val="tx1">
                  <a:lumMod val="75000"/>
                  <a:lumOff val="25000"/>
                </a:schemeClr>
              </a:solidFill>
              <a:effectLst/>
              <a:uFillTx/>
              <a:latin typeface="Microsoft YaHei" panose="020B0503020204020204" charset="-122"/>
              <a:ea typeface="Microsoft YaHei Regular" panose="020B0503020204020204" charset="-122"/>
            </a:endParaRPr>
          </a:p>
        </p:txBody>
      </p:sp>
      <p:sp>
        <p:nvSpPr>
          <p:cNvPr id="35" name="文本框 34"/>
          <p:cNvSpPr txBox="1"/>
          <p:nvPr>
            <p:custDataLst>
              <p:tags r:id="rId16"/>
            </p:custDataLst>
          </p:nvPr>
        </p:nvSpPr>
        <p:spPr>
          <a:xfrm>
            <a:off x="7493000" y="4447540"/>
            <a:ext cx="2642235" cy="380365"/>
          </a:xfrm>
          <a:prstGeom prst="rect">
            <a:avLst/>
          </a:prstGeom>
          <a:noFill/>
        </p:spPr>
        <p:txBody>
          <a:bodyPr wrap="square" bIns="0" rtlCol="0">
            <a:scene3d>
              <a:camera prst="orthographicFront"/>
              <a:lightRig rig="threePt" dir="t"/>
            </a:scene3d>
          </a:bodyPr>
          <a:p>
            <a:pPr algn="l"/>
            <a:r>
              <a:rPr lang="zh-CN" altLang="en-US" sz="2000" b="1" spc="100">
                <a:solidFill>
                  <a:srgbClr val="FF5F81"/>
                </a:solidFill>
                <a:effectLst/>
                <a:uFillTx/>
                <a:latin typeface="Microsoft YaHei Bold" panose="020B0503020204020204" charset="-122"/>
                <a:ea typeface="Microsoft YaHei Bold" panose="020B0503020204020204" charset="-122"/>
              </a:rPr>
              <a:t>4. 心导管检查</a:t>
            </a:r>
            <a:endParaRPr lang="zh-CN" altLang="en-US" sz="2000" b="1" spc="100">
              <a:solidFill>
                <a:srgbClr val="FF5F81"/>
              </a:solidFill>
              <a:effectLst/>
              <a:uFillTx/>
              <a:latin typeface="Microsoft YaHei Bold" panose="020B0503020204020204" charset="-122"/>
              <a:ea typeface="Microsoft YaHei Bold" panose="020B0503020204020204" charset="-122"/>
            </a:endParaRPr>
          </a:p>
        </p:txBody>
      </p:sp>
      <p:sp>
        <p:nvSpPr>
          <p:cNvPr id="38" name="文本框 37"/>
          <p:cNvSpPr txBox="1"/>
          <p:nvPr>
            <p:custDataLst>
              <p:tags r:id="rId17"/>
            </p:custDataLst>
          </p:nvPr>
        </p:nvSpPr>
        <p:spPr>
          <a:xfrm>
            <a:off x="7426960" y="4993005"/>
            <a:ext cx="4135120" cy="652145"/>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z="1600">
                <a:solidFill>
                  <a:schemeClr val="tx1">
                    <a:lumMod val="75000"/>
                    <a:lumOff val="25000"/>
                  </a:schemeClr>
                </a:solidFill>
                <a:effectLst/>
                <a:uFillTx/>
                <a:latin typeface="Microsoft YaHei Regular" panose="020B0503020204020204" charset="-122"/>
                <a:ea typeface="Microsoft YaHei Regular" panose="020B0503020204020204" charset="-122"/>
              </a:rPr>
              <a:t>若导管自右心室直接插进主动脉，即可证明主动脉右移；如导管自右心室插进左心室，则显示室间隔缺损的存在；若心导管自肺动脉撤回至右心室时，收缩压突然增高而舒张压降低，则为肺动脉瓣狭窄的指征。</a:t>
            </a:r>
            <a:endParaRPr lang="zh-CN" altLang="en-US" sz="160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pic>
        <p:nvPicPr>
          <p:cNvPr id="39" name="图片 38" descr="333438343933313b333437363734333bcfc2d4d8"/>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flipH="1">
            <a:off x="5064125" y="4546600"/>
            <a:ext cx="288290" cy="288290"/>
          </a:xfrm>
          <a:prstGeom prst="rect">
            <a:avLst/>
          </a:prstGeom>
        </p:spPr>
      </p:pic>
      <p:pic>
        <p:nvPicPr>
          <p:cNvPr id="40" name="图片 39" descr="333438343933313b333437363734343bc1c1b5e3"/>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5237480" y="2570480"/>
            <a:ext cx="1716405" cy="1716405"/>
          </a:xfrm>
          <a:prstGeom prst="rect">
            <a:avLst/>
          </a:prstGeom>
        </p:spPr>
      </p:pic>
      <p:pic>
        <p:nvPicPr>
          <p:cNvPr id="43" name="图片 42" descr="333438343933313b333437363735303bb6d4bbb0"/>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flipH="1">
            <a:off x="5182870" y="2063115"/>
            <a:ext cx="288290" cy="288290"/>
          </a:xfrm>
          <a:prstGeom prst="rect">
            <a:avLst/>
          </a:prstGeom>
        </p:spPr>
      </p:pic>
      <p:pic>
        <p:nvPicPr>
          <p:cNvPr id="44" name="图片 43" descr="333438343933313b333437363735333bcec4bcfebcd0"/>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flipH="1">
            <a:off x="6833870" y="4546600"/>
            <a:ext cx="288290" cy="288290"/>
          </a:xfrm>
          <a:prstGeom prst="rect">
            <a:avLst/>
          </a:prstGeom>
        </p:spPr>
      </p:pic>
      <p:pic>
        <p:nvPicPr>
          <p:cNvPr id="45" name="图片 44" descr="333438343933313b333437363735343bcec4b5b5"/>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flipH="1">
            <a:off x="4479925" y="3239135"/>
            <a:ext cx="288290" cy="288290"/>
          </a:xfrm>
          <a:prstGeom prst="rect">
            <a:avLst/>
          </a:prstGeom>
        </p:spPr>
      </p:pic>
      <p:pic>
        <p:nvPicPr>
          <p:cNvPr id="46" name="图片 45" descr="333438343933313b333437363735363bc8d5c0fa"/>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flipH="1">
            <a:off x="6833870" y="2063115"/>
            <a:ext cx="288290" cy="288290"/>
          </a:xfrm>
          <a:prstGeom prst="rect">
            <a:avLst/>
          </a:prstGeom>
        </p:spPr>
      </p:pic>
      <p:grpSp>
        <p:nvGrpSpPr>
          <p:cNvPr id="47" name="组合 46"/>
          <p:cNvGrpSpPr/>
          <p:nvPr/>
        </p:nvGrpSpPr>
        <p:grpSpPr>
          <a:xfrm>
            <a:off x="1710055" y="1200150"/>
            <a:ext cx="3077210" cy="421005"/>
            <a:chOff x="5081" y="1877"/>
            <a:chExt cx="4846" cy="663"/>
          </a:xfrm>
        </p:grpSpPr>
        <p:sp>
          <p:nvSpPr>
            <p:cNvPr id="48" name="文本框 47"/>
            <p:cNvSpPr txBox="1"/>
            <p:nvPr>
              <p:custDataLst>
                <p:tags r:id="rId36"/>
              </p:custDataLst>
            </p:nvPr>
          </p:nvSpPr>
          <p:spPr>
            <a:xfrm>
              <a:off x="5081" y="1877"/>
              <a:ext cx="4846" cy="599"/>
            </a:xfrm>
            <a:prstGeom prst="rect">
              <a:avLst/>
            </a:prstGeom>
            <a:noFill/>
          </p:spPr>
          <p:txBody>
            <a:bodyPr wrap="square" bIns="0" rtlCol="0">
              <a:scene3d>
                <a:camera prst="orthographicFront"/>
                <a:lightRig rig="threePt" dir="t"/>
              </a:scene3d>
            </a:bodyPr>
            <a:p>
              <a:pPr algn="r"/>
              <a:r>
                <a:rPr lang="zh-CN" altLang="en-US" sz="2000" b="1" spc="100">
                  <a:solidFill>
                    <a:srgbClr val="D18CE5">
                      <a:lumMod val="75000"/>
                    </a:srgbClr>
                  </a:solidFill>
                  <a:effectLst/>
                  <a:uFillTx/>
                  <a:latin typeface="Microsoft YaHei Bold" panose="020B0503020204020204" charset="-122"/>
                  <a:ea typeface="Microsoft YaHei Bold" panose="020B0503020204020204" charset="-122"/>
                </a:rPr>
                <a:t>2. X 线检查</a:t>
              </a:r>
              <a:endParaRPr lang="zh-CN" altLang="en-US" sz="2000" b="1" spc="100">
                <a:solidFill>
                  <a:srgbClr val="D18CE5">
                    <a:lumMod val="75000"/>
                  </a:srgbClr>
                </a:solidFill>
                <a:effectLst/>
                <a:uFillTx/>
                <a:latin typeface="Microsoft YaHei Bold" panose="020B0503020204020204" charset="-122"/>
                <a:ea typeface="Microsoft YaHei Bold" panose="020B0503020204020204" charset="-122"/>
              </a:endParaRPr>
            </a:p>
          </p:txBody>
        </p:sp>
        <p:cxnSp>
          <p:nvCxnSpPr>
            <p:cNvPr id="49" name="直接箭头连接符 48"/>
            <p:cNvCxnSpPr/>
            <p:nvPr>
              <p:custDataLst>
                <p:tags r:id="rId37"/>
              </p:custDataLst>
            </p:nvPr>
          </p:nvCxnSpPr>
          <p:spPr>
            <a:xfrm flipH="1">
              <a:off x="7689" y="2540"/>
              <a:ext cx="2129" cy="0"/>
            </a:xfrm>
            <a:prstGeom prst="straightConnector1">
              <a:avLst/>
            </a:prstGeom>
            <a:ln>
              <a:solidFill>
                <a:srgbClr val="D18CE5"/>
              </a:solidFill>
              <a:tailEnd type="arrow" w="med" len="med"/>
            </a:ln>
          </p:spPr>
          <p:style>
            <a:lnRef idx="3">
              <a:srgbClr val="D18CE5"/>
            </a:lnRef>
            <a:fillRef idx="0">
              <a:srgbClr val="D18CE5"/>
            </a:fillRef>
            <a:effectRef idx="2">
              <a:srgbClr val="D18CE5"/>
            </a:effectRef>
            <a:fontRef idx="minor">
              <a:srgbClr val="000000"/>
            </a:fontRef>
          </p:style>
        </p:cxnSp>
      </p:grpSp>
      <p:cxnSp>
        <p:nvCxnSpPr>
          <p:cNvPr id="50" name="直接箭头连接符 49"/>
          <p:cNvCxnSpPr/>
          <p:nvPr>
            <p:custDataLst>
              <p:tags r:id="rId38"/>
            </p:custDataLst>
          </p:nvPr>
        </p:nvCxnSpPr>
        <p:spPr>
          <a:xfrm flipH="1">
            <a:off x="2085340" y="3578860"/>
            <a:ext cx="2160270" cy="0"/>
          </a:xfrm>
          <a:prstGeom prst="straightConnector1">
            <a:avLst/>
          </a:prstGeom>
          <a:ln>
            <a:solidFill>
              <a:srgbClr val="FE909F"/>
            </a:solidFill>
            <a:tailEnd type="arrow" w="med" len="med"/>
          </a:ln>
        </p:spPr>
        <p:style>
          <a:lnRef idx="3">
            <a:srgbClr val="FE909F"/>
          </a:lnRef>
          <a:fillRef idx="0">
            <a:srgbClr val="FE909F"/>
          </a:fillRef>
          <a:effectRef idx="2">
            <a:srgbClr val="FE909F"/>
          </a:effectRef>
          <a:fontRef idx="minor">
            <a:srgbClr val="000000"/>
          </a:fontRef>
        </p:style>
      </p:cxnSp>
      <p:cxnSp>
        <p:nvCxnSpPr>
          <p:cNvPr id="51" name="直接箭头连接符 50"/>
          <p:cNvCxnSpPr/>
          <p:nvPr>
            <p:custDataLst>
              <p:tags r:id="rId39"/>
            </p:custDataLst>
          </p:nvPr>
        </p:nvCxnSpPr>
        <p:spPr>
          <a:xfrm flipH="1">
            <a:off x="3382010" y="5461000"/>
            <a:ext cx="2160270" cy="0"/>
          </a:xfrm>
          <a:prstGeom prst="straightConnector1">
            <a:avLst/>
          </a:prstGeom>
          <a:ln>
            <a:solidFill>
              <a:srgbClr val="51DBFF"/>
            </a:solidFill>
            <a:tailEnd type="arrow" w="med" len="med"/>
          </a:ln>
        </p:spPr>
        <p:style>
          <a:lnRef idx="3">
            <a:srgbClr val="51DBFF"/>
          </a:lnRef>
          <a:fillRef idx="0">
            <a:srgbClr val="51DBFF"/>
          </a:fillRef>
          <a:effectRef idx="2">
            <a:srgbClr val="51DBFF"/>
          </a:effectRef>
          <a:fontRef idx="minor">
            <a:srgbClr val="000000"/>
          </a:fontRef>
        </p:style>
      </p:cxnSp>
      <p:cxnSp>
        <p:nvCxnSpPr>
          <p:cNvPr id="52" name="直接箭头连接符 51"/>
          <p:cNvCxnSpPr/>
          <p:nvPr>
            <p:custDataLst>
              <p:tags r:id="rId40"/>
            </p:custDataLst>
          </p:nvPr>
        </p:nvCxnSpPr>
        <p:spPr>
          <a:xfrm>
            <a:off x="7493000" y="4827905"/>
            <a:ext cx="2160270" cy="0"/>
          </a:xfrm>
          <a:prstGeom prst="straightConnector1">
            <a:avLst/>
          </a:prstGeom>
          <a:ln>
            <a:solidFill>
              <a:srgbClr val="FF5F81"/>
            </a:solidFill>
            <a:tailEnd type="arrow" w="med" len="med"/>
          </a:ln>
        </p:spPr>
        <p:style>
          <a:lnRef idx="3">
            <a:srgbClr val="FF5F81"/>
          </a:lnRef>
          <a:fillRef idx="0">
            <a:srgbClr val="FF5F81"/>
          </a:fillRef>
          <a:effectRef idx="2">
            <a:srgbClr val="FF5F81"/>
          </a:effectRef>
          <a:fontRef idx="minor">
            <a:srgbClr val="000000"/>
          </a:fontRef>
        </p:style>
      </p:cxnSp>
      <p:cxnSp>
        <p:nvCxnSpPr>
          <p:cNvPr id="53" name="直接箭头连接符 52"/>
          <p:cNvCxnSpPr/>
          <p:nvPr>
            <p:custDataLst>
              <p:tags r:id="rId41"/>
            </p:custDataLst>
          </p:nvPr>
        </p:nvCxnSpPr>
        <p:spPr>
          <a:xfrm>
            <a:off x="7592695" y="1932305"/>
            <a:ext cx="2160270" cy="0"/>
          </a:xfrm>
          <a:prstGeom prst="straightConnector1">
            <a:avLst/>
          </a:prstGeom>
          <a:ln>
            <a:solidFill>
              <a:srgbClr val="FFC606"/>
            </a:solidFill>
            <a:tailEnd type="arrow" w="med" len="med"/>
          </a:ln>
        </p:spPr>
        <p:style>
          <a:lnRef idx="3">
            <a:srgbClr val="FFC606"/>
          </a:lnRef>
          <a:fillRef idx="0">
            <a:srgbClr val="FFC606"/>
          </a:fillRef>
          <a:effectRef idx="2">
            <a:srgbClr val="FFC606"/>
          </a:effectRef>
          <a:fontRef idx="minor">
            <a:srgbClr val="000000"/>
          </a:fontRef>
        </p:style>
      </p:cxnSp>
      <p:sp>
        <p:nvSpPr>
          <p:cNvPr id="54" name="弧形 53"/>
          <p:cNvSpPr/>
          <p:nvPr>
            <p:custDataLst>
              <p:tags r:id="rId42"/>
            </p:custDataLst>
          </p:nvPr>
        </p:nvSpPr>
        <p:spPr>
          <a:xfrm>
            <a:off x="4475480" y="1898650"/>
            <a:ext cx="3239770" cy="3239770"/>
          </a:xfrm>
          <a:prstGeom prst="arc">
            <a:avLst>
              <a:gd name="adj1" fmla="val 18963927"/>
              <a:gd name="adj2" fmla="val 2456163"/>
            </a:avLst>
          </a:prstGeom>
          <a:ln>
            <a:solidFill>
              <a:srgbClr val="FFC606"/>
            </a:solidFill>
          </a:ln>
        </p:spPr>
        <p:style>
          <a:lnRef idx="1">
            <a:srgbClr val="FFC606"/>
          </a:lnRef>
          <a:fillRef idx="0">
            <a:srgbClr val="FFC606"/>
          </a:fillRef>
          <a:effectRef idx="0">
            <a:srgbClr val="FFC606"/>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5" name="弧形 54"/>
          <p:cNvSpPr/>
          <p:nvPr>
            <p:custDataLst>
              <p:tags r:id="rId43"/>
            </p:custDataLst>
          </p:nvPr>
        </p:nvSpPr>
        <p:spPr>
          <a:xfrm>
            <a:off x="4602480" y="2025650"/>
            <a:ext cx="3239770" cy="3239770"/>
          </a:xfrm>
          <a:prstGeom prst="arc">
            <a:avLst>
              <a:gd name="adj1" fmla="val 3506136"/>
              <a:gd name="adj2" fmla="val 6790626"/>
            </a:avLst>
          </a:prstGeom>
          <a:ln>
            <a:solidFill>
              <a:srgbClr val="FF5F81"/>
            </a:solidFill>
          </a:ln>
        </p:spPr>
        <p:style>
          <a:lnRef idx="1">
            <a:srgbClr val="FF5F81"/>
          </a:lnRef>
          <a:fillRef idx="0">
            <a:srgbClr val="FF5F81"/>
          </a:fillRef>
          <a:effectRef idx="0">
            <a:srgbClr val="FF5F81"/>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6" name="弧形 55"/>
          <p:cNvSpPr/>
          <p:nvPr>
            <p:custDataLst>
              <p:tags r:id="rId44"/>
            </p:custDataLst>
          </p:nvPr>
        </p:nvSpPr>
        <p:spPr>
          <a:xfrm flipH="1">
            <a:off x="4729480" y="2152650"/>
            <a:ext cx="3239770" cy="3239770"/>
          </a:xfrm>
          <a:prstGeom prst="arc">
            <a:avLst>
              <a:gd name="adj1" fmla="val 18963927"/>
              <a:gd name="adj2" fmla="val 20551412"/>
            </a:avLst>
          </a:prstGeom>
          <a:ln>
            <a:solidFill>
              <a:srgbClr val="FE909F"/>
            </a:solidFill>
          </a:ln>
        </p:spPr>
        <p:style>
          <a:lnRef idx="1">
            <a:srgbClr val="FE909F"/>
          </a:lnRef>
          <a:fillRef idx="0">
            <a:srgbClr val="FE909F"/>
          </a:fillRef>
          <a:effectRef idx="0">
            <a:srgbClr val="FE909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7" name="弧形 56"/>
          <p:cNvSpPr/>
          <p:nvPr>
            <p:custDataLst>
              <p:tags r:id="rId45"/>
            </p:custDataLst>
          </p:nvPr>
        </p:nvSpPr>
        <p:spPr>
          <a:xfrm flipH="1">
            <a:off x="4856480" y="2279650"/>
            <a:ext cx="3239770" cy="3239770"/>
          </a:xfrm>
          <a:prstGeom prst="arc">
            <a:avLst>
              <a:gd name="adj1" fmla="val 468088"/>
              <a:gd name="adj2" fmla="val 2429709"/>
            </a:avLst>
          </a:prstGeom>
          <a:ln>
            <a:solidFill>
              <a:srgbClr val="51DBFF"/>
            </a:solidFill>
          </a:ln>
        </p:spPr>
        <p:style>
          <a:lnRef idx="1">
            <a:srgbClr val="51DBFF"/>
          </a:lnRef>
          <a:fillRef idx="0">
            <a:srgbClr val="51DBFF"/>
          </a:fillRef>
          <a:effectRef idx="0">
            <a:srgbClr val="51DB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8" name="弧形 57"/>
          <p:cNvSpPr/>
          <p:nvPr>
            <p:custDataLst>
              <p:tags r:id="rId46"/>
            </p:custDataLst>
          </p:nvPr>
        </p:nvSpPr>
        <p:spPr>
          <a:xfrm flipH="1">
            <a:off x="4983480" y="2406650"/>
            <a:ext cx="3239770" cy="3239770"/>
          </a:xfrm>
          <a:prstGeom prst="arc">
            <a:avLst>
              <a:gd name="adj1" fmla="val 15062435"/>
              <a:gd name="adj2" fmla="val 17175853"/>
            </a:avLst>
          </a:prstGeom>
          <a:ln>
            <a:solidFill>
              <a:srgbClr val="D18CE5"/>
            </a:solidFill>
          </a:ln>
        </p:spPr>
        <p:style>
          <a:lnRef idx="1">
            <a:srgbClr val="D18CE5"/>
          </a:lnRef>
          <a:fillRef idx="0">
            <a:srgbClr val="D18CE5"/>
          </a:fillRef>
          <a:effectRef idx="0">
            <a:srgbClr val="D18CE5"/>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129790"/>
            <a:ext cx="10440035" cy="410718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以手术根治为主。年龄一般在 2 岁以上。如肺血管发育较差不宜做根治手术，则以姑息分流手术为主，待年长后一般情况改善时再做根治术。</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1327150"/>
            <a:ext cx="10444480" cy="539750"/>
            <a:chOff x="1371" y="2090"/>
            <a:chExt cx="16448" cy="850"/>
          </a:xfrm>
        </p:grpSpPr>
        <p:sp>
          <p:nvSpPr>
            <p:cNvPr id="18" name="矩形 17"/>
            <p:cNvSpPr/>
            <p:nvPr/>
          </p:nvSpPr>
          <p:spPr>
            <a:xfrm>
              <a:off x="2452" y="2189"/>
              <a:ext cx="15367"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【治疗要点】</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71" y="2090"/>
              <a:ext cx="858" cy="850"/>
            </a:xfrm>
            <a:prstGeom prst="rect">
              <a:avLst/>
            </a:prstGeom>
          </p:spPr>
        </p:pic>
      </p:gr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（四）法洛四联症（tetralogy of fallot，TOF）</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2625" y="2047212"/>
            <a:ext cx="3239770" cy="3958012"/>
            <a:chOff x="4157" y="3295"/>
            <a:chExt cx="5102" cy="6233"/>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510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906" y="4066"/>
              <a:ext cx="2452" cy="580"/>
            </a:xfrm>
            <a:prstGeom prst="rect">
              <a:avLst/>
            </a:prstGeom>
          </p:spPr>
          <p:txBody>
            <a:bodyPr wrap="square">
              <a:spAutoFit/>
            </a:bodyPr>
            <a:lstStyle/>
            <a:p>
              <a:pPr algn="just">
                <a:defRPr/>
              </a:pPr>
              <a:r>
                <a:rPr lang="zh-CN" altLang="en-US" sz="1800" b="1" dirty="0">
                  <a:solidFill>
                    <a:schemeClr val="tx1"/>
                  </a:solidFill>
                  <a:latin typeface="微软雅黑" panose="020B0503020204020204" charset="-122"/>
                  <a:ea typeface="微软雅黑" panose="020B0503020204020204" charset="-122"/>
                </a:rPr>
                <a:t>1. 健康史</a:t>
              </a:r>
              <a:endParaRPr lang="zh-CN" altLang="en-US" sz="1800" b="1" dirty="0">
                <a:solidFill>
                  <a:schemeClr val="tx1"/>
                </a:solidFill>
                <a:latin typeface="微软雅黑" panose="020B0503020204020204" charset="-122"/>
                <a:ea typeface="微软雅黑" panose="020B0503020204020204" charset="-122"/>
              </a:endParaRPr>
            </a:p>
          </p:txBody>
        </p:sp>
        <p:sp>
          <p:nvSpPr>
            <p:cNvPr id="151" name="文本框 164"/>
            <p:cNvSpPr txBox="1"/>
            <p:nvPr/>
          </p:nvSpPr>
          <p:spPr>
            <a:xfrm>
              <a:off x="4157" y="4853"/>
              <a:ext cx="5102" cy="4675"/>
            </a:xfrm>
            <a:prstGeom prst="rect">
              <a:avLst/>
            </a:prstGeom>
            <a:noFill/>
          </p:spPr>
          <p:txBody>
            <a:bodyPr wrap="square">
              <a:spAutoFit/>
            </a:bodyPr>
            <a:lstStyle/>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应注意了解母亲妊娠史，有无接触放射线，是否患有代谢性疾病等与先心病的发生密切相关的因素；了解出现先心病症状的时间、程度；观察患儿的发育情况以及有无耐力下降、反复呼吸道感染或有无发绀、蹲踞现象等。</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4399280" y="2047212"/>
            <a:ext cx="3240405" cy="4318062"/>
            <a:chOff x="6967" y="3295"/>
            <a:chExt cx="5105" cy="6800"/>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718" y="4066"/>
              <a:ext cx="3354" cy="580"/>
            </a:xfrm>
            <a:prstGeom prst="rect">
              <a:avLst/>
            </a:prstGeom>
          </p:spPr>
          <p:txBody>
            <a:bodyPr wrap="square">
              <a:spAutoFit/>
            </a:bodyPr>
            <a:lstStyle/>
            <a:p>
              <a:pPr algn="just">
                <a:defRPr/>
              </a:pPr>
              <a:r>
                <a:rPr lang="zh-CN" altLang="en-US" sz="1800" b="1" dirty="0">
                  <a:solidFill>
                    <a:schemeClr val="tx1"/>
                  </a:solidFill>
                  <a:latin typeface="微软雅黑" panose="020B0503020204020204" charset="-122"/>
                  <a:ea typeface="微软雅黑" panose="020B0503020204020204" charset="-122"/>
                </a:rPr>
                <a:t>2. 症状及体征</a:t>
              </a:r>
              <a:endParaRPr lang="zh-CN" altLang="en-US" sz="1800" b="1" dirty="0">
                <a:solidFill>
                  <a:schemeClr val="tx1"/>
                </a:solidFill>
                <a:latin typeface="微软雅黑" panose="020B0503020204020204" charset="-122"/>
                <a:ea typeface="微软雅黑" panose="020B0503020204020204" charset="-122"/>
              </a:endParaRPr>
            </a:p>
          </p:txBody>
        </p:sp>
        <p:sp>
          <p:nvSpPr>
            <p:cNvPr id="152" name="文本框 165"/>
            <p:cNvSpPr txBox="1"/>
            <p:nvPr/>
          </p:nvSpPr>
          <p:spPr>
            <a:xfrm>
              <a:off x="6967" y="4853"/>
              <a:ext cx="5104" cy="5242"/>
            </a:xfrm>
            <a:prstGeom prst="rect">
              <a:avLst/>
            </a:prstGeom>
            <a:noFill/>
          </p:spPr>
          <p:txBody>
            <a:bodyPr wrap="square">
              <a:spAutoFit/>
            </a:bodyPr>
            <a:lstStyle/>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不同类型及严重程度的先心病临床表现不一，体检时要注意观察患儿的精神状态、生长发育情况，皮肤发绀程度以及有无心力衰竭表现，注意听诊心脏杂音位置、时间、程度等，除此之外还要了解 X 线、心电图、超声心动图、心导管等辅助检查结果。</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8115935" y="2047212"/>
            <a:ext cx="3240405" cy="3238545"/>
            <a:chOff x="9780" y="3295"/>
            <a:chExt cx="5105" cy="5100"/>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51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530" y="4066"/>
              <a:ext cx="3353" cy="580"/>
            </a:xfrm>
            <a:prstGeom prst="rect">
              <a:avLst/>
            </a:prstGeom>
          </p:spPr>
          <p:txBody>
            <a:bodyPr wrap="square">
              <a:spAutoFit/>
            </a:bodyPr>
            <a:lstStyle/>
            <a:p>
              <a:pPr algn="just">
                <a:defRPr/>
              </a:pPr>
              <a:r>
                <a:rPr lang="zh-CN" altLang="en-US" sz="1800" b="1" dirty="0">
                  <a:solidFill>
                    <a:schemeClr val="tx1"/>
                  </a:solidFill>
                  <a:latin typeface="微软雅黑" panose="020B0503020204020204" charset="-122"/>
                  <a:ea typeface="微软雅黑" panose="020B0503020204020204" charset="-122"/>
                </a:rPr>
                <a:t>3. 社会—心理因素</a:t>
              </a:r>
              <a:endParaRPr lang="zh-CN" altLang="en-US" sz="1800" b="1" dirty="0">
                <a:solidFill>
                  <a:schemeClr val="tx1"/>
                </a:solidFill>
                <a:latin typeface="微软雅黑" panose="020B0503020204020204" charset="-122"/>
                <a:ea typeface="微软雅黑" panose="020B0503020204020204" charset="-122"/>
              </a:endParaRPr>
            </a:p>
          </p:txBody>
        </p:sp>
        <p:sp>
          <p:nvSpPr>
            <p:cNvPr id="153" name="文本框 166"/>
            <p:cNvSpPr txBox="1"/>
            <p:nvPr/>
          </p:nvSpPr>
          <p:spPr>
            <a:xfrm>
              <a:off x="9780" y="4853"/>
              <a:ext cx="5105" cy="3542"/>
            </a:xfrm>
            <a:prstGeom prst="rect">
              <a:avLst/>
            </a:prstGeom>
            <a:noFill/>
          </p:spPr>
          <p:txBody>
            <a:bodyPr wrap="square">
              <a:spAutoFit/>
            </a:bodyPr>
            <a:lstStyle/>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评估患儿是否有因患先心病而出现各种心理问题，如焦虑、恐惧、自卑等，了解家长有无因对本病知识缺乏或担心其预后以及经济原因而出现各种心理问题。</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5" name="组合 4"/>
          <p:cNvGrpSpPr/>
          <p:nvPr/>
        </p:nvGrpSpPr>
        <p:grpSpPr>
          <a:xfrm>
            <a:off x="870585" y="1201420"/>
            <a:ext cx="10444480" cy="539750"/>
            <a:chOff x="1371" y="2090"/>
            <a:chExt cx="16448" cy="850"/>
          </a:xfrm>
        </p:grpSpPr>
        <p:sp>
          <p:nvSpPr>
            <p:cNvPr id="18" name="矩形 17"/>
            <p:cNvSpPr/>
            <p:nvPr/>
          </p:nvSpPr>
          <p:spPr>
            <a:xfrm>
              <a:off x="2452" y="2189"/>
              <a:ext cx="15367"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【护理评估】</a:t>
              </a:r>
              <a:endParaRPr lang="zh-CN" altLang="en-US" sz="2000" b="1">
                <a:solidFill>
                  <a:srgbClr val="FF7F7F"/>
                </a:solidFill>
                <a:latin typeface="微软雅黑" panose="020B0503020204020204" charset="-122"/>
                <a:ea typeface="微软雅黑" panose="020B0503020204020204" charset="-122"/>
              </a:endParaRPr>
            </a:p>
          </p:txBody>
        </p:sp>
        <p:pic>
          <p:nvPicPr>
            <p:cNvPr id="6" name="图片 5"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71" y="2090"/>
              <a:ext cx="858" cy="850"/>
            </a:xfrm>
            <a:prstGeom prst="rect">
              <a:avLst/>
            </a:prstGeom>
          </p:spPr>
        </p:pic>
      </p:grpSp>
      <p:grpSp>
        <p:nvGrpSpPr>
          <p:cNvPr id="9" name="组合 8"/>
          <p:cNvGrpSpPr/>
          <p:nvPr/>
        </p:nvGrpSpPr>
        <p:grpSpPr>
          <a:xfrm>
            <a:off x="340360"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二、先天性心脏病患儿的护理</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7" name="组合 6"/>
            <p:cNvGrpSpPr/>
            <p:nvPr/>
          </p:nvGrpSpPr>
          <p:grpSpPr>
            <a:xfrm>
              <a:off x="467" y="494"/>
              <a:ext cx="1416" cy="680"/>
              <a:chOff x="467" y="579"/>
              <a:chExt cx="1416" cy="680"/>
            </a:xfrm>
          </p:grpSpPr>
          <p:sp>
            <p:nvSpPr>
              <p:cNvPr id="8" name="对角圆角矩形 7"/>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10" name="图片 9"/>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194560" y="3243649"/>
            <a:ext cx="7802880" cy="706755"/>
          </a:xfrm>
          <a:prstGeom prst="rect">
            <a:avLst/>
          </a:prstGeom>
          <a:noFill/>
        </p:spPr>
        <p:txBody>
          <a:bodyPr wrap="none" rtlCol="0" anchor="ctr" anchorCtr="0">
            <a:spAutoFit/>
          </a:bodyPr>
          <a:lstStyle/>
          <a:p>
            <a:pPr algn="ctr"/>
            <a:r>
              <a:rPr lang="zh-CN" altLang="en-US" sz="4000" b="1">
                <a:solidFill>
                  <a:srgbClr val="FF7F7F"/>
                </a:solidFill>
                <a:latin typeface="微软雅黑" panose="020B0503020204020204" charset="-122"/>
                <a:ea typeface="微软雅黑" panose="020B0503020204020204" charset="-122"/>
              </a:rPr>
              <a:t>单元十　循环系统疾病患儿的护理</a:t>
            </a:r>
            <a:endParaRPr lang="zh-CN" altLang="en-US" sz="4000" b="1">
              <a:solidFill>
                <a:srgbClr val="FF7F7F"/>
              </a:solidFill>
              <a:latin typeface="微软雅黑" panose="020B0503020204020204" charset="-122"/>
              <a:ea typeface="微软雅黑" panose="020B0503020204020204" charset="-122"/>
            </a:endParaRPr>
          </a:p>
        </p:txBody>
      </p:sp>
      <p:grpSp>
        <p:nvGrpSpPr>
          <p:cNvPr id="4" name="组合 3"/>
          <p:cNvGrpSpPr/>
          <p:nvPr/>
        </p:nvGrpSpPr>
        <p:grpSpPr>
          <a:xfrm>
            <a:off x="5427069" y="2173333"/>
            <a:ext cx="1337863" cy="816800"/>
            <a:chOff x="7304087" y="2314113"/>
            <a:chExt cx="1001487" cy="611434"/>
          </a:xfrm>
        </p:grpSpPr>
        <p:sp>
          <p:nvSpPr>
            <p:cNvPr id="5" name="对角圆角矩形 4"/>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3" name="文本框 2"/>
          <p:cNvSpPr txBox="1"/>
          <p:nvPr/>
        </p:nvSpPr>
        <p:spPr>
          <a:xfrm>
            <a:off x="1728470" y="4207510"/>
            <a:ext cx="8735060" cy="1322070"/>
          </a:xfrm>
          <a:prstGeom prst="rect">
            <a:avLst/>
          </a:prstGeom>
          <a:noFill/>
        </p:spPr>
        <p:txBody>
          <a:bodyPr wrap="square" rtlCol="0">
            <a:spAutoFit/>
          </a:bodyPr>
          <a:lstStyle/>
          <a:p>
            <a:pPr lvl="0" algn="ctr">
              <a:lnSpc>
                <a:spcPct val="125000"/>
              </a:lnSpc>
              <a:spcBef>
                <a:spcPts val="0"/>
              </a:spcBef>
              <a:spcAft>
                <a:spcPts val="0"/>
              </a:spcAft>
            </a:pPr>
            <a:r>
              <a:rPr lang="zh-CN" sz="1600" dirty="0">
                <a:solidFill>
                  <a:schemeClr val="tx1">
                    <a:lumMod val="85000"/>
                    <a:lumOff val="15000"/>
                  </a:schemeClr>
                </a:solidFill>
                <a:latin typeface="微软雅黑" panose="020B0503020204020204" charset="-122"/>
                <a:ea typeface="微软雅黑" panose="020B0503020204020204" charset="-122"/>
                <a:cs typeface="+mn-ea"/>
                <a:sym typeface="+mn-ea"/>
              </a:rPr>
              <a:t>小儿循环系统疾病的特点：①不同年龄阶段的小儿心脏、心率及血压各具不同特点；②心血管畸形的发生主要由遗传和环境因素及其相互作用所致，妊娠早期加强保健工作对预防先天性心脏病的发生具有重大意义；③先天性心脏病会不同程度影响孩子的生长发育，降低抵抗力，病情严重的，甚至会威胁到患儿生命。对于先天性心脏病最为稳妥的建议是，早发现、早诊断、早治疗。</a:t>
            </a:r>
            <a:endParaRPr lang="zh-CN" sz="1600"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2762">
        <p:comb/>
      </p:transition>
    </mc:Choice>
    <mc:Fallback>
      <p:transition advTm="276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30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4530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1+#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1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fill="hold"/>
                                        <p:tgtEl>
                                          <p:spTgt spid="3"/>
                                        </p:tgtEl>
                                        <p:attrNameLst>
                                          <p:attrName>ppt_x</p:attrName>
                                        </p:attrNameLst>
                                      </p:cBhvr>
                                      <p:tavLst>
                                        <p:tav tm="0">
                                          <p:val>
                                            <p:strVal val="#ppt_x"/>
                                          </p:val>
                                        </p:tav>
                                        <p:tav tm="100000">
                                          <p:val>
                                            <p:strVal val="#ppt_x"/>
                                          </p:val>
                                        </p:tav>
                                      </p:tavLst>
                                    </p:anim>
                                    <p:anim calcmode="lin" valueType="num">
                                      <p:cBhvr additive="base">
                                        <p:cTn id="16"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2" name="椭圆 141"/>
          <p:cNvSpPr/>
          <p:nvPr>
            <p:custDataLst>
              <p:tags r:id="rId1"/>
            </p:custDataLst>
          </p:nvPr>
        </p:nvSpPr>
        <p:spPr>
          <a:xfrm>
            <a:off x="673735" y="1905000"/>
            <a:ext cx="658495" cy="658495"/>
          </a:xfrm>
          <a:prstGeom prst="ellipse">
            <a:avLst/>
          </a:prstGeom>
          <a:solidFill>
            <a:srgbClr val="6096E6">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3" name="椭圆 142"/>
          <p:cNvSpPr/>
          <p:nvPr>
            <p:custDataLst>
              <p:tags r:id="rId2"/>
            </p:custDataLst>
          </p:nvPr>
        </p:nvSpPr>
        <p:spPr>
          <a:xfrm>
            <a:off x="722630" y="1953895"/>
            <a:ext cx="560705" cy="560705"/>
          </a:xfrm>
          <a:prstGeom prst="ellipse">
            <a:avLst/>
          </a:prstGeom>
          <a:solidFill>
            <a:srgbClr val="6096E6">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4" name="椭圆 143"/>
          <p:cNvSpPr/>
          <p:nvPr>
            <p:custDataLst>
              <p:tags r:id="rId3"/>
            </p:custDataLst>
          </p:nvPr>
        </p:nvSpPr>
        <p:spPr>
          <a:xfrm>
            <a:off x="774700" y="2005965"/>
            <a:ext cx="456565" cy="456565"/>
          </a:xfrm>
          <a:prstGeom prst="ellipse">
            <a:avLst/>
          </a:prstGeom>
          <a:solidFill>
            <a:srgbClr val="6096E6"/>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145" name="图片 144" descr="32313538333935363b32313538333933373bcae9bcae"/>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841375" y="2073275"/>
            <a:ext cx="323850" cy="323850"/>
          </a:xfrm>
          <a:prstGeom prst="rect">
            <a:avLst/>
          </a:prstGeom>
        </p:spPr>
      </p:pic>
      <p:sp>
        <p:nvSpPr>
          <p:cNvPr id="150" name="椭圆 149"/>
          <p:cNvSpPr/>
          <p:nvPr>
            <p:custDataLst>
              <p:tags r:id="rId7"/>
            </p:custDataLst>
          </p:nvPr>
        </p:nvSpPr>
        <p:spPr>
          <a:xfrm>
            <a:off x="673100" y="3602990"/>
            <a:ext cx="658495" cy="658495"/>
          </a:xfrm>
          <a:prstGeom prst="ellipse">
            <a:avLst/>
          </a:prstGeom>
          <a:solidFill>
            <a:srgbClr val="58B6E5">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1" name="椭圆 150"/>
          <p:cNvSpPr/>
          <p:nvPr>
            <p:custDataLst>
              <p:tags r:id="rId8"/>
            </p:custDataLst>
          </p:nvPr>
        </p:nvSpPr>
        <p:spPr>
          <a:xfrm>
            <a:off x="721995" y="3651885"/>
            <a:ext cx="560705" cy="560705"/>
          </a:xfrm>
          <a:prstGeom prst="ellipse">
            <a:avLst/>
          </a:prstGeom>
          <a:solidFill>
            <a:srgbClr val="58B6E5">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2" name="椭圆 151"/>
          <p:cNvSpPr/>
          <p:nvPr>
            <p:custDataLst>
              <p:tags r:id="rId9"/>
            </p:custDataLst>
          </p:nvPr>
        </p:nvSpPr>
        <p:spPr>
          <a:xfrm>
            <a:off x="774065" y="3703320"/>
            <a:ext cx="456565" cy="456565"/>
          </a:xfrm>
          <a:prstGeom prst="ellipse">
            <a:avLst/>
          </a:pr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153" name="图片 152" descr="32313538333935363b32313538333935333bbfceb1ed"/>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858520" y="3787775"/>
            <a:ext cx="288290" cy="288290"/>
          </a:xfrm>
          <a:prstGeom prst="rect">
            <a:avLst/>
          </a:prstGeom>
        </p:spPr>
      </p:pic>
      <p:sp>
        <p:nvSpPr>
          <p:cNvPr id="154" name="椭圆 153"/>
          <p:cNvSpPr/>
          <p:nvPr>
            <p:custDataLst>
              <p:tags r:id="rId13"/>
            </p:custDataLst>
          </p:nvPr>
        </p:nvSpPr>
        <p:spPr>
          <a:xfrm>
            <a:off x="673735" y="5253990"/>
            <a:ext cx="658495" cy="658495"/>
          </a:xfrm>
          <a:prstGeom prst="ellipse">
            <a:avLst/>
          </a:prstGeom>
          <a:solidFill>
            <a:srgbClr val="56CA95">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5" name="椭圆 154"/>
          <p:cNvSpPr/>
          <p:nvPr>
            <p:custDataLst>
              <p:tags r:id="rId14"/>
            </p:custDataLst>
          </p:nvPr>
        </p:nvSpPr>
        <p:spPr>
          <a:xfrm>
            <a:off x="722630" y="5302885"/>
            <a:ext cx="560705" cy="560705"/>
          </a:xfrm>
          <a:prstGeom prst="ellipse">
            <a:avLst/>
          </a:prstGeom>
          <a:solidFill>
            <a:srgbClr val="56CA95">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6" name="椭圆 155"/>
          <p:cNvSpPr/>
          <p:nvPr>
            <p:custDataLst>
              <p:tags r:id="rId15"/>
            </p:custDataLst>
          </p:nvPr>
        </p:nvSpPr>
        <p:spPr>
          <a:xfrm>
            <a:off x="774700" y="5354955"/>
            <a:ext cx="456565" cy="456565"/>
          </a:xfrm>
          <a:prstGeom prst="ellipse">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157" name="图片 156" descr="32313538333935363b32313538333933383bcae9bcdc"/>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859155" y="5438775"/>
            <a:ext cx="288290" cy="288290"/>
          </a:xfrm>
          <a:prstGeom prst="rect">
            <a:avLst/>
          </a:prstGeom>
        </p:spPr>
      </p:pic>
      <p:sp>
        <p:nvSpPr>
          <p:cNvPr id="166" name="圆角矩形 165"/>
          <p:cNvSpPr/>
          <p:nvPr>
            <p:custDataLst>
              <p:tags r:id="rId19"/>
            </p:custDataLst>
          </p:nvPr>
        </p:nvSpPr>
        <p:spPr>
          <a:xfrm>
            <a:off x="1572260" y="1509395"/>
            <a:ext cx="4221480" cy="1449070"/>
          </a:xfrm>
          <a:prstGeom prst="roundRect">
            <a:avLst/>
          </a:prstGeom>
          <a:solidFill>
            <a:srgbClr val="FFFFFF"/>
          </a:solidFill>
          <a:ln>
            <a:gradFill>
              <a:gsLst>
                <a:gs pos="59000">
                  <a:srgbClr val="6096E6">
                    <a:lumMod val="5000"/>
                    <a:lumOff val="95000"/>
                  </a:srgbClr>
                </a:gs>
                <a:gs pos="0">
                  <a:srgbClr val="6096E6">
                    <a:lumMod val="40000"/>
                    <a:lumOff val="60000"/>
                  </a:srgbClr>
                </a:gs>
                <a:gs pos="100000">
                  <a:srgbClr val="6096E6">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69" name="圆角矩形 168"/>
          <p:cNvSpPr/>
          <p:nvPr>
            <p:custDataLst>
              <p:tags r:id="rId20"/>
            </p:custDataLst>
          </p:nvPr>
        </p:nvSpPr>
        <p:spPr>
          <a:xfrm>
            <a:off x="1572260" y="3207385"/>
            <a:ext cx="4221480" cy="1449070"/>
          </a:xfrm>
          <a:prstGeom prst="roundRect">
            <a:avLst/>
          </a:prstGeom>
          <a:solidFill>
            <a:srgbClr val="FFFFFF"/>
          </a:solidFill>
          <a:ln>
            <a:gradFill>
              <a:gsLst>
                <a:gs pos="59000">
                  <a:srgbClr val="6096E6">
                    <a:lumMod val="5000"/>
                    <a:lumOff val="95000"/>
                  </a:srgbClr>
                </a:gs>
                <a:gs pos="0">
                  <a:srgbClr val="58B6E5">
                    <a:lumMod val="40000"/>
                    <a:lumOff val="60000"/>
                  </a:srgbClr>
                </a:gs>
                <a:gs pos="100000">
                  <a:srgbClr val="58B6E5">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70" name="文本框 169"/>
          <p:cNvSpPr txBox="1"/>
          <p:nvPr>
            <p:custDataLst>
              <p:tags r:id="rId21"/>
            </p:custDataLst>
          </p:nvPr>
        </p:nvSpPr>
        <p:spPr>
          <a:xfrm>
            <a:off x="1740535" y="3413125"/>
            <a:ext cx="1829435" cy="360000"/>
          </a:xfrm>
          <a:prstGeom prst="rect">
            <a:avLst/>
          </a:prstGeom>
          <a:noFill/>
        </p:spPr>
        <p:txBody>
          <a:bodyPr wrap="square" bIns="0" rtlCol="0"/>
          <a:p>
            <a:r>
              <a:rPr lang="zh-CN" altLang="en-US" b="1">
                <a:solidFill>
                  <a:srgbClr val="58B6E5"/>
                </a:solidFill>
                <a:uFillTx/>
                <a:latin typeface="Microsoft YaHei Bold" panose="020B0503020204020204" charset="-122"/>
                <a:ea typeface="Microsoft YaHei Bold" panose="020B0503020204020204" charset="-122"/>
              </a:rPr>
              <a:t>2. 生长发育迟缓</a:t>
            </a:r>
            <a:endParaRPr lang="zh-CN" altLang="en-US" b="1">
              <a:solidFill>
                <a:srgbClr val="58B6E5"/>
              </a:solidFill>
              <a:uFillTx/>
              <a:latin typeface="Microsoft YaHei Bold" panose="020B0503020204020204" charset="-122"/>
              <a:ea typeface="Microsoft YaHei Bold" panose="020B0503020204020204" charset="-122"/>
            </a:endParaRPr>
          </a:p>
        </p:txBody>
      </p:sp>
      <p:sp>
        <p:nvSpPr>
          <p:cNvPr id="171" name="文本框 170"/>
          <p:cNvSpPr txBox="1"/>
          <p:nvPr>
            <p:custDataLst>
              <p:tags r:id="rId22"/>
            </p:custDataLst>
          </p:nvPr>
        </p:nvSpPr>
        <p:spPr>
          <a:xfrm>
            <a:off x="1740535" y="3798570"/>
            <a:ext cx="4053205" cy="838200"/>
          </a:xfrm>
          <a:prstGeom prst="rect">
            <a:avLst/>
          </a:prstGeom>
          <a:noFill/>
        </p:spPr>
        <p:txBody>
          <a:bodyPr wrap="square" rtlCol="0">
            <a:noAutofit/>
          </a:bodyPr>
          <a:p>
            <a:pPr fontAlgn="auto">
              <a:lnSpc>
                <a:spcPct val="125000"/>
              </a:lnSpc>
              <a:spcBef>
                <a:spcPts val="0"/>
              </a:spcBef>
              <a:spcAft>
                <a:spcPts val="1000"/>
              </a:spcAft>
            </a:pP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与体循环血量减少或血氧饱和度下降影响生长发育有关。</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172" name="圆角矩形 171"/>
          <p:cNvSpPr/>
          <p:nvPr>
            <p:custDataLst>
              <p:tags r:id="rId23"/>
            </p:custDataLst>
          </p:nvPr>
        </p:nvSpPr>
        <p:spPr>
          <a:xfrm>
            <a:off x="1572260" y="4858385"/>
            <a:ext cx="4221480" cy="1449070"/>
          </a:xfrm>
          <a:prstGeom prst="roundRect">
            <a:avLst/>
          </a:prstGeom>
          <a:solidFill>
            <a:srgbClr val="FFFFFF"/>
          </a:solidFill>
          <a:ln>
            <a:gradFill>
              <a:gsLst>
                <a:gs pos="59000">
                  <a:srgbClr val="6096E6">
                    <a:lumMod val="5000"/>
                    <a:lumOff val="95000"/>
                  </a:srgbClr>
                </a:gs>
                <a:gs pos="0">
                  <a:srgbClr val="56CA95">
                    <a:lumMod val="40000"/>
                    <a:lumOff val="60000"/>
                  </a:srgbClr>
                </a:gs>
                <a:gs pos="100000">
                  <a:srgbClr val="56CA95">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84" name="燕尾形 183"/>
          <p:cNvSpPr/>
          <p:nvPr>
            <p:custDataLst>
              <p:tags r:id="rId24"/>
            </p:custDataLst>
          </p:nvPr>
        </p:nvSpPr>
        <p:spPr>
          <a:xfrm>
            <a:off x="1572260" y="4749165"/>
            <a:ext cx="1149985" cy="210820"/>
          </a:xfrm>
          <a:prstGeom prst="chevron">
            <a:avLst/>
          </a:prstGeom>
          <a:gradFill rotWithShape="0">
            <a:gsLst>
              <a:gs pos="0">
                <a:srgbClr val="56CA95">
                  <a:lumMod val="20000"/>
                  <a:lumOff val="80000"/>
                </a:srgbClr>
              </a:gs>
              <a:gs pos="100000">
                <a:srgbClr val="56CA95"/>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85" name="燕尾形 184"/>
          <p:cNvSpPr/>
          <p:nvPr>
            <p:custDataLst>
              <p:tags r:id="rId25"/>
            </p:custDataLst>
          </p:nvPr>
        </p:nvSpPr>
        <p:spPr>
          <a:xfrm>
            <a:off x="1572260" y="3098165"/>
            <a:ext cx="1149985" cy="210820"/>
          </a:xfrm>
          <a:prstGeom prst="chevron">
            <a:avLst/>
          </a:prstGeom>
          <a:gradFill rotWithShape="0">
            <a:gsLst>
              <a:gs pos="0">
                <a:srgbClr val="58B6E5">
                  <a:lumMod val="20000"/>
                  <a:lumOff val="80000"/>
                </a:srgbClr>
              </a:gs>
              <a:gs pos="100000">
                <a:srgbClr val="58B6E5"/>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86" name="燕尾形 185"/>
          <p:cNvSpPr/>
          <p:nvPr>
            <p:custDataLst>
              <p:tags r:id="rId26"/>
            </p:custDataLst>
          </p:nvPr>
        </p:nvSpPr>
        <p:spPr>
          <a:xfrm>
            <a:off x="1572260" y="1400175"/>
            <a:ext cx="1149985" cy="210820"/>
          </a:xfrm>
          <a:prstGeom prst="chevron">
            <a:avLst/>
          </a:prstGeom>
          <a:gradFill rotWithShape="0">
            <a:gsLst>
              <a:gs pos="0">
                <a:srgbClr val="6096E6">
                  <a:lumMod val="20000"/>
                  <a:lumOff val="80000"/>
                </a:srgbClr>
              </a:gs>
              <a:gs pos="100000">
                <a:srgbClr val="6096E6"/>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6" name="椭圆 145"/>
          <p:cNvSpPr/>
          <p:nvPr>
            <p:custDataLst>
              <p:tags r:id="rId27"/>
            </p:custDataLst>
          </p:nvPr>
        </p:nvSpPr>
        <p:spPr>
          <a:xfrm>
            <a:off x="6174740" y="2462530"/>
            <a:ext cx="658495" cy="658495"/>
          </a:xfrm>
          <a:prstGeom prst="ellipse">
            <a:avLst/>
          </a:prstGeom>
          <a:solidFill>
            <a:srgbClr val="FFBA55">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7" name="椭圆 146"/>
          <p:cNvSpPr/>
          <p:nvPr>
            <p:custDataLst>
              <p:tags r:id="rId28"/>
            </p:custDataLst>
          </p:nvPr>
        </p:nvSpPr>
        <p:spPr>
          <a:xfrm>
            <a:off x="6223635" y="2511425"/>
            <a:ext cx="560705" cy="560705"/>
          </a:xfrm>
          <a:prstGeom prst="ellipse">
            <a:avLst/>
          </a:prstGeom>
          <a:solidFill>
            <a:srgbClr val="FFBA55">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8" name="椭圆 147"/>
          <p:cNvSpPr/>
          <p:nvPr>
            <p:custDataLst>
              <p:tags r:id="rId29"/>
            </p:custDataLst>
          </p:nvPr>
        </p:nvSpPr>
        <p:spPr>
          <a:xfrm>
            <a:off x="6275705" y="2563495"/>
            <a:ext cx="456565" cy="456565"/>
          </a:xfrm>
          <a:prstGeom prst="ellipse">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149" name="图片 148" descr="32313538333935363b32313538333935343bbadab0e5"/>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6360160" y="2630170"/>
            <a:ext cx="288290" cy="288290"/>
          </a:xfrm>
          <a:prstGeom prst="rect">
            <a:avLst/>
          </a:prstGeom>
        </p:spPr>
      </p:pic>
      <p:sp>
        <p:nvSpPr>
          <p:cNvPr id="175" name="圆角矩形 174"/>
          <p:cNvSpPr/>
          <p:nvPr>
            <p:custDataLst>
              <p:tags r:id="rId33"/>
            </p:custDataLst>
          </p:nvPr>
        </p:nvSpPr>
        <p:spPr>
          <a:xfrm>
            <a:off x="7297420" y="2066925"/>
            <a:ext cx="4221480" cy="1449070"/>
          </a:xfrm>
          <a:prstGeom prst="roundRect">
            <a:avLst/>
          </a:prstGeom>
          <a:solidFill>
            <a:srgbClr val="FFFFFF"/>
          </a:solidFill>
          <a:ln>
            <a:gradFill>
              <a:gsLst>
                <a:gs pos="59000">
                  <a:srgbClr val="6096E6">
                    <a:lumMod val="5000"/>
                    <a:lumOff val="95000"/>
                  </a:srgbClr>
                </a:gs>
                <a:gs pos="0">
                  <a:srgbClr val="FFBA55">
                    <a:lumMod val="40000"/>
                    <a:lumOff val="60000"/>
                  </a:srgbClr>
                </a:gs>
                <a:gs pos="100000">
                  <a:srgbClr val="FFBA55">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87" name="燕尾形 186"/>
          <p:cNvSpPr/>
          <p:nvPr>
            <p:custDataLst>
              <p:tags r:id="rId34"/>
            </p:custDataLst>
          </p:nvPr>
        </p:nvSpPr>
        <p:spPr>
          <a:xfrm>
            <a:off x="7297420" y="1957705"/>
            <a:ext cx="1149985" cy="210820"/>
          </a:xfrm>
          <a:prstGeom prst="chevron">
            <a:avLst/>
          </a:prstGeom>
          <a:gradFill rotWithShape="0">
            <a:gsLst>
              <a:gs pos="0">
                <a:srgbClr val="FFBA55">
                  <a:lumMod val="20000"/>
                  <a:lumOff val="80000"/>
                </a:srgbClr>
              </a:gs>
              <a:gs pos="100000">
                <a:srgbClr val="FFBA55"/>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8" name="椭圆 157"/>
          <p:cNvSpPr/>
          <p:nvPr>
            <p:custDataLst>
              <p:tags r:id="rId35"/>
            </p:custDataLst>
          </p:nvPr>
        </p:nvSpPr>
        <p:spPr>
          <a:xfrm>
            <a:off x="6174105" y="4503420"/>
            <a:ext cx="658495" cy="658495"/>
          </a:xfrm>
          <a:prstGeom prst="ellipse">
            <a:avLst/>
          </a:prstGeom>
          <a:solidFill>
            <a:srgbClr val="F18870">
              <a:alpha val="18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9" name="椭圆 158"/>
          <p:cNvSpPr/>
          <p:nvPr>
            <p:custDataLst>
              <p:tags r:id="rId36"/>
            </p:custDataLst>
          </p:nvPr>
        </p:nvSpPr>
        <p:spPr>
          <a:xfrm>
            <a:off x="6223000" y="4552315"/>
            <a:ext cx="560705" cy="560705"/>
          </a:xfrm>
          <a:prstGeom prst="ellipse">
            <a:avLst/>
          </a:prstGeom>
          <a:solidFill>
            <a:srgbClr val="F18870">
              <a:alpha val="46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60" name="椭圆 159"/>
          <p:cNvSpPr/>
          <p:nvPr>
            <p:custDataLst>
              <p:tags r:id="rId37"/>
            </p:custDataLst>
          </p:nvPr>
        </p:nvSpPr>
        <p:spPr>
          <a:xfrm>
            <a:off x="6275070" y="4604385"/>
            <a:ext cx="456565" cy="456565"/>
          </a:xfrm>
          <a:prstGeom prst="ellipse">
            <a:avLst/>
          </a:prstGeom>
          <a:solidFill>
            <a:srgbClr val="F18870"/>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161" name="图片 160" descr="32313538333935363b32313538333935303bb1cabcc7b1be"/>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6359525" y="4688205"/>
            <a:ext cx="288290" cy="288290"/>
          </a:xfrm>
          <a:prstGeom prst="rect">
            <a:avLst/>
          </a:prstGeom>
        </p:spPr>
      </p:pic>
      <p:sp>
        <p:nvSpPr>
          <p:cNvPr id="178" name="圆角矩形 177"/>
          <p:cNvSpPr/>
          <p:nvPr>
            <p:custDataLst>
              <p:tags r:id="rId41"/>
            </p:custDataLst>
          </p:nvPr>
        </p:nvSpPr>
        <p:spPr>
          <a:xfrm>
            <a:off x="7297420" y="4107815"/>
            <a:ext cx="4221480" cy="1449070"/>
          </a:xfrm>
          <a:prstGeom prst="roundRect">
            <a:avLst/>
          </a:prstGeom>
          <a:solidFill>
            <a:srgbClr val="FFFFFF"/>
          </a:solidFill>
          <a:ln>
            <a:gradFill>
              <a:gsLst>
                <a:gs pos="59000">
                  <a:srgbClr val="6096E6">
                    <a:lumMod val="5000"/>
                    <a:lumOff val="95000"/>
                  </a:srgbClr>
                </a:gs>
                <a:gs pos="0">
                  <a:srgbClr val="F18870">
                    <a:lumMod val="40000"/>
                    <a:lumOff val="60000"/>
                  </a:srgbClr>
                </a:gs>
                <a:gs pos="100000">
                  <a:srgbClr val="F18870">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88" name="燕尾形 187"/>
          <p:cNvSpPr/>
          <p:nvPr>
            <p:custDataLst>
              <p:tags r:id="rId42"/>
            </p:custDataLst>
          </p:nvPr>
        </p:nvSpPr>
        <p:spPr>
          <a:xfrm>
            <a:off x="7297420" y="3998595"/>
            <a:ext cx="1149985" cy="210820"/>
          </a:xfrm>
          <a:prstGeom prst="chevron">
            <a:avLst/>
          </a:prstGeom>
          <a:gradFill rotWithShape="0">
            <a:gsLst>
              <a:gs pos="0">
                <a:srgbClr val="F18870">
                  <a:lumMod val="20000"/>
                  <a:lumOff val="80000"/>
                </a:srgbClr>
              </a:gs>
              <a:gs pos="100000">
                <a:srgbClr val="F18870"/>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 name="文本框 1"/>
          <p:cNvSpPr txBox="1"/>
          <p:nvPr>
            <p:custDataLst>
              <p:tags r:id="rId43"/>
            </p:custDataLst>
          </p:nvPr>
        </p:nvSpPr>
        <p:spPr>
          <a:xfrm>
            <a:off x="1740535" y="5039995"/>
            <a:ext cx="1829435" cy="360000"/>
          </a:xfrm>
          <a:prstGeom prst="rect">
            <a:avLst/>
          </a:prstGeom>
          <a:noFill/>
        </p:spPr>
        <p:txBody>
          <a:bodyPr wrap="square" bIns="0" rtlCol="0"/>
          <a:p>
            <a:r>
              <a:rPr lang="zh-CN" altLang="en-US" b="1">
                <a:solidFill>
                  <a:srgbClr val="56CA95"/>
                </a:solidFill>
                <a:uFillTx/>
                <a:latin typeface="Microsoft YaHei Bold" panose="020B0503020204020204" charset="-122"/>
                <a:ea typeface="Microsoft YaHei Bold" panose="020B0503020204020204" charset="-122"/>
              </a:rPr>
              <a:t>3. 有感染的危险</a:t>
            </a:r>
            <a:endParaRPr lang="zh-CN" altLang="en-US" b="1">
              <a:solidFill>
                <a:srgbClr val="56CA95"/>
              </a:solidFill>
              <a:uFillTx/>
              <a:latin typeface="Microsoft YaHei Bold" panose="020B0503020204020204" charset="-122"/>
              <a:ea typeface="Microsoft YaHei Bold" panose="020B0503020204020204" charset="-122"/>
            </a:endParaRPr>
          </a:p>
        </p:txBody>
      </p:sp>
      <p:sp>
        <p:nvSpPr>
          <p:cNvPr id="3" name="文本框 2"/>
          <p:cNvSpPr txBox="1"/>
          <p:nvPr>
            <p:custDataLst>
              <p:tags r:id="rId44"/>
            </p:custDataLst>
          </p:nvPr>
        </p:nvSpPr>
        <p:spPr>
          <a:xfrm>
            <a:off x="1740535" y="5425440"/>
            <a:ext cx="4053205" cy="838200"/>
          </a:xfrm>
          <a:prstGeom prst="rect">
            <a:avLst/>
          </a:prstGeom>
          <a:noFill/>
        </p:spPr>
        <p:txBody>
          <a:bodyPr wrap="square" rtlCol="0">
            <a:noAutofit/>
          </a:bodyPr>
          <a:p>
            <a:pPr fontAlgn="auto">
              <a:lnSpc>
                <a:spcPct val="125000"/>
              </a:lnSpc>
              <a:spcBef>
                <a:spcPts val="0"/>
              </a:spcBef>
              <a:spcAft>
                <a:spcPts val="1000"/>
              </a:spcAft>
            </a:pP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与肺血增多及心内缺损易致心内膜损伤有关。</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4" name="文本框 3"/>
          <p:cNvSpPr txBox="1"/>
          <p:nvPr>
            <p:custDataLst>
              <p:tags r:id="rId45"/>
            </p:custDataLst>
          </p:nvPr>
        </p:nvSpPr>
        <p:spPr>
          <a:xfrm>
            <a:off x="1740535" y="1706245"/>
            <a:ext cx="1829435" cy="360000"/>
          </a:xfrm>
          <a:prstGeom prst="rect">
            <a:avLst/>
          </a:prstGeom>
          <a:noFill/>
        </p:spPr>
        <p:txBody>
          <a:bodyPr wrap="square" bIns="0" rtlCol="0"/>
          <a:p>
            <a:r>
              <a:rPr lang="zh-CN" altLang="en-US" b="1">
                <a:solidFill>
                  <a:srgbClr val="6096E6"/>
                </a:solidFill>
                <a:uFillTx/>
                <a:latin typeface="Microsoft YaHei Bold" panose="020B0503020204020204" charset="-122"/>
                <a:ea typeface="Microsoft YaHei Bold" panose="020B0503020204020204" charset="-122"/>
              </a:rPr>
              <a:t>1. 活动无耐力</a:t>
            </a:r>
            <a:endParaRPr lang="zh-CN" altLang="en-US" b="1">
              <a:solidFill>
                <a:srgbClr val="6096E6"/>
              </a:solidFill>
              <a:uFillTx/>
              <a:latin typeface="Microsoft YaHei Bold" panose="020B0503020204020204" charset="-122"/>
              <a:ea typeface="Microsoft YaHei Bold" panose="020B0503020204020204" charset="-122"/>
            </a:endParaRPr>
          </a:p>
        </p:txBody>
      </p:sp>
      <p:sp>
        <p:nvSpPr>
          <p:cNvPr id="5" name="文本框 4"/>
          <p:cNvSpPr txBox="1"/>
          <p:nvPr>
            <p:custDataLst>
              <p:tags r:id="rId46"/>
            </p:custDataLst>
          </p:nvPr>
        </p:nvSpPr>
        <p:spPr>
          <a:xfrm>
            <a:off x="1740535" y="2091690"/>
            <a:ext cx="4053205" cy="838200"/>
          </a:xfrm>
          <a:prstGeom prst="rect">
            <a:avLst/>
          </a:prstGeom>
          <a:noFill/>
        </p:spPr>
        <p:txBody>
          <a:bodyPr wrap="square" rtlCol="0">
            <a:noAutofit/>
          </a:bodyPr>
          <a:p>
            <a:pPr fontAlgn="auto">
              <a:lnSpc>
                <a:spcPct val="125000"/>
              </a:lnSpc>
              <a:spcBef>
                <a:spcPts val="0"/>
              </a:spcBef>
              <a:spcAft>
                <a:spcPts val="1000"/>
              </a:spcAft>
            </a:pP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与体循环血量减少或血氧饱和度下降有关。</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6" name="文本框 5"/>
          <p:cNvSpPr txBox="1"/>
          <p:nvPr>
            <p:custDataLst>
              <p:tags r:id="rId47"/>
            </p:custDataLst>
          </p:nvPr>
        </p:nvSpPr>
        <p:spPr>
          <a:xfrm>
            <a:off x="7465695" y="2238375"/>
            <a:ext cx="1829435" cy="360000"/>
          </a:xfrm>
          <a:prstGeom prst="rect">
            <a:avLst/>
          </a:prstGeom>
          <a:noFill/>
        </p:spPr>
        <p:txBody>
          <a:bodyPr wrap="square" bIns="0" rtlCol="0"/>
          <a:p>
            <a:r>
              <a:rPr lang="zh-CN" altLang="en-US" b="1">
                <a:solidFill>
                  <a:srgbClr val="FFBA55"/>
                </a:solidFill>
                <a:uFillTx/>
                <a:latin typeface="Microsoft YaHei Bold" panose="020B0503020204020204" charset="-122"/>
                <a:ea typeface="Microsoft YaHei Bold" panose="020B0503020204020204" charset="-122"/>
              </a:rPr>
              <a:t>4. 潜在并发症</a:t>
            </a:r>
            <a:endParaRPr lang="zh-CN" altLang="en-US" b="1">
              <a:solidFill>
                <a:srgbClr val="FFBA55"/>
              </a:solidFill>
              <a:uFillTx/>
              <a:latin typeface="Microsoft YaHei Bold" panose="020B0503020204020204" charset="-122"/>
              <a:ea typeface="Microsoft YaHei Bold" panose="020B0503020204020204" charset="-122"/>
            </a:endParaRPr>
          </a:p>
        </p:txBody>
      </p:sp>
      <p:sp>
        <p:nvSpPr>
          <p:cNvPr id="7" name="文本框 6"/>
          <p:cNvSpPr txBox="1"/>
          <p:nvPr>
            <p:custDataLst>
              <p:tags r:id="rId48"/>
            </p:custDataLst>
          </p:nvPr>
        </p:nvSpPr>
        <p:spPr>
          <a:xfrm>
            <a:off x="7465695" y="2581910"/>
            <a:ext cx="4053205" cy="838200"/>
          </a:xfrm>
          <a:prstGeom prst="rect">
            <a:avLst/>
          </a:prstGeom>
          <a:noFill/>
        </p:spPr>
        <p:txBody>
          <a:bodyPr wrap="square" rtlCol="0">
            <a:noAutofit/>
          </a:bodyPr>
          <a:p>
            <a:pPr fontAlgn="auto">
              <a:lnSpc>
                <a:spcPct val="125000"/>
              </a:lnSpc>
              <a:spcBef>
                <a:spcPts val="0"/>
              </a:spcBef>
              <a:spcAft>
                <a:spcPts val="1000"/>
              </a:spcAft>
            </a:pP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心力衰竭、感染性心内膜炎、脑血栓。</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sp>
        <p:nvSpPr>
          <p:cNvPr id="8" name="文本框 7"/>
          <p:cNvSpPr txBox="1"/>
          <p:nvPr>
            <p:custDataLst>
              <p:tags r:id="rId49"/>
            </p:custDataLst>
          </p:nvPr>
        </p:nvSpPr>
        <p:spPr>
          <a:xfrm>
            <a:off x="7465695" y="4293235"/>
            <a:ext cx="1829435" cy="360000"/>
          </a:xfrm>
          <a:prstGeom prst="rect">
            <a:avLst/>
          </a:prstGeom>
          <a:noFill/>
        </p:spPr>
        <p:txBody>
          <a:bodyPr wrap="square" bIns="0" rtlCol="0"/>
          <a:p>
            <a:r>
              <a:rPr lang="zh-CN" altLang="en-US" b="1">
                <a:solidFill>
                  <a:srgbClr val="F18870"/>
                </a:solidFill>
                <a:uFillTx/>
                <a:latin typeface="Microsoft YaHei Bold" panose="020B0503020204020204" charset="-122"/>
                <a:ea typeface="Microsoft YaHei Bold" panose="020B0503020204020204" charset="-122"/>
              </a:rPr>
              <a:t>5. 焦虑</a:t>
            </a:r>
            <a:endParaRPr lang="zh-CN" altLang="en-US" b="1">
              <a:solidFill>
                <a:srgbClr val="F18870"/>
              </a:solidFill>
              <a:uFillTx/>
              <a:latin typeface="Microsoft YaHei Bold" panose="020B0503020204020204" charset="-122"/>
              <a:ea typeface="Microsoft YaHei Bold" panose="020B0503020204020204" charset="-122"/>
            </a:endParaRPr>
          </a:p>
        </p:txBody>
      </p:sp>
      <p:sp>
        <p:nvSpPr>
          <p:cNvPr id="9" name="文本框 8"/>
          <p:cNvSpPr txBox="1"/>
          <p:nvPr>
            <p:custDataLst>
              <p:tags r:id="rId50"/>
            </p:custDataLst>
          </p:nvPr>
        </p:nvSpPr>
        <p:spPr>
          <a:xfrm>
            <a:off x="7465695" y="4636770"/>
            <a:ext cx="4053205" cy="838200"/>
          </a:xfrm>
          <a:prstGeom prst="rect">
            <a:avLst/>
          </a:prstGeom>
          <a:noFill/>
        </p:spPr>
        <p:txBody>
          <a:bodyPr wrap="square" rtlCol="0">
            <a:noAutofit/>
          </a:bodyPr>
          <a:p>
            <a:pPr fontAlgn="auto">
              <a:lnSpc>
                <a:spcPct val="125000"/>
              </a:lnSpc>
              <a:spcBef>
                <a:spcPts val="0"/>
              </a:spcBef>
              <a:spcAft>
                <a:spcPts val="1000"/>
              </a:spcAft>
            </a:pPr>
            <a:r>
              <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rPr>
              <a:t>与疾病的威胁和对手术担忧有关。</a:t>
            </a:r>
            <a:endParaRPr lang="zh-CN" altLang="en-US" sz="1600">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charset="-122"/>
            </a:endParaRPr>
          </a:p>
        </p:txBody>
      </p:sp>
      <p:grpSp>
        <p:nvGrpSpPr>
          <p:cNvPr id="10" name="组合 9"/>
          <p:cNvGrpSpPr/>
          <p:nvPr/>
        </p:nvGrpSpPr>
        <p:grpSpPr>
          <a:xfrm>
            <a:off x="870585" y="367030"/>
            <a:ext cx="10444480" cy="539750"/>
            <a:chOff x="1371" y="2090"/>
            <a:chExt cx="16448" cy="850"/>
          </a:xfrm>
        </p:grpSpPr>
        <p:sp>
          <p:nvSpPr>
            <p:cNvPr id="18" name="矩形 17"/>
            <p:cNvSpPr/>
            <p:nvPr/>
          </p:nvSpPr>
          <p:spPr>
            <a:xfrm>
              <a:off x="2452" y="2189"/>
              <a:ext cx="15367"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【护理诊断】</a:t>
              </a:r>
              <a:endParaRPr lang="zh-CN" altLang="en-US" sz="2000" b="1">
                <a:solidFill>
                  <a:srgbClr val="FF7F7F"/>
                </a:solidFill>
                <a:latin typeface="微软雅黑" panose="020B0503020204020204" charset="-122"/>
                <a:ea typeface="微软雅黑" panose="020B0503020204020204" charset="-122"/>
              </a:endParaRPr>
            </a:p>
          </p:txBody>
        </p:sp>
        <p:pic>
          <p:nvPicPr>
            <p:cNvPr id="11" name="图片 10" descr="3b32313534373033343be8af95e58982"/>
            <p:cNvPicPr>
              <a:picLocks noChangeAspect="1"/>
            </p:cNvPicPr>
            <p:nvPr/>
          </p:nvPicPr>
          <p:blipFill>
            <a:blip r:embed="rId51">
              <a:extLst>
                <a:ext uri="{96DAC541-7B7A-43D3-8B79-37D633B846F1}">
                  <asvg:svgBlip xmlns:asvg="http://schemas.microsoft.com/office/drawing/2016/SVG/main" r:embed="rId52"/>
                </a:ext>
              </a:extLst>
            </a:blip>
            <a:stretch>
              <a:fillRect/>
            </a:stretch>
          </p:blipFill>
          <p:spPr>
            <a:xfrm>
              <a:off x="1371" y="2090"/>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custDataLst>
              <p:tags r:id="rId1"/>
            </p:custDataLst>
          </p:nvPr>
        </p:nvCxnSpPr>
        <p:spPr>
          <a:xfrm>
            <a:off x="4834890" y="4352290"/>
            <a:ext cx="0" cy="1604645"/>
          </a:xfrm>
          <a:prstGeom prst="line">
            <a:avLst/>
          </a:prstGeom>
          <a:ln w="22225">
            <a:solidFill>
              <a:srgbClr val="0078FF"/>
            </a:solidFill>
            <a:tailEnd type="oval"/>
          </a:ln>
        </p:spPr>
        <p:style>
          <a:lnRef idx="1">
            <a:srgbClr val="00ECC2"/>
          </a:lnRef>
          <a:fillRef idx="0">
            <a:srgbClr val="00ECC2"/>
          </a:fillRef>
          <a:effectRef idx="0">
            <a:srgbClr val="00ECC2"/>
          </a:effectRef>
          <a:fontRef idx="minor">
            <a:srgbClr val="000000"/>
          </a:fontRef>
        </p:style>
      </p:cxnSp>
      <p:cxnSp>
        <p:nvCxnSpPr>
          <p:cNvPr id="4" name="直接连接符 3"/>
          <p:cNvCxnSpPr/>
          <p:nvPr>
            <p:custDataLst>
              <p:tags r:id="rId2"/>
            </p:custDataLst>
          </p:nvPr>
        </p:nvCxnSpPr>
        <p:spPr>
          <a:xfrm>
            <a:off x="3595370" y="4361815"/>
            <a:ext cx="1240155" cy="0"/>
          </a:xfrm>
          <a:prstGeom prst="line">
            <a:avLst/>
          </a:prstGeom>
          <a:ln w="22225">
            <a:solidFill>
              <a:srgbClr val="0078FF"/>
            </a:solidFill>
            <a:headEnd type="oval"/>
          </a:ln>
        </p:spPr>
        <p:style>
          <a:lnRef idx="1">
            <a:srgbClr val="00ECC2"/>
          </a:lnRef>
          <a:fillRef idx="0">
            <a:srgbClr val="00ECC2"/>
          </a:fillRef>
          <a:effectRef idx="0">
            <a:srgbClr val="00ECC2"/>
          </a:effectRef>
          <a:fontRef idx="minor">
            <a:srgbClr val="000000"/>
          </a:fontRef>
        </p:style>
      </p:cxnSp>
      <p:sp>
        <p:nvSpPr>
          <p:cNvPr id="5" name="文本框 4"/>
          <p:cNvSpPr txBox="1"/>
          <p:nvPr>
            <p:custDataLst>
              <p:tags r:id="rId3"/>
            </p:custDataLst>
          </p:nvPr>
        </p:nvSpPr>
        <p:spPr>
          <a:xfrm>
            <a:off x="2961005" y="4648835"/>
            <a:ext cx="1796415" cy="836930"/>
          </a:xfrm>
          <a:prstGeom prst="rect">
            <a:avLst/>
          </a:prstGeom>
          <a:noFill/>
        </p:spPr>
        <p:txBody>
          <a:bodyPr wrap="square" rtlCol="0">
            <a:noAutofit/>
          </a:bodyPr>
          <a:p>
            <a:pPr algn="just" fontAlgn="auto">
              <a:lnSpc>
                <a:spcPct val="130000"/>
              </a:lnSpc>
              <a:spcBef>
                <a:spcPts val="0"/>
              </a:spcBef>
              <a:spcAft>
                <a:spcPts val="1000"/>
              </a:spcAft>
            </a:pPr>
            <a:r>
              <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rPr>
              <a:t>（2）患儿营养充足，可满足生长发育的需要。</a:t>
            </a:r>
            <a:endPar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endParaRPr>
          </a:p>
        </p:txBody>
      </p:sp>
      <p:sp>
        <p:nvSpPr>
          <p:cNvPr id="21" name="五边形 20"/>
          <p:cNvSpPr/>
          <p:nvPr>
            <p:custDataLst>
              <p:tags r:id="rId4"/>
            </p:custDataLst>
          </p:nvPr>
        </p:nvSpPr>
        <p:spPr>
          <a:xfrm>
            <a:off x="3558540" y="3725545"/>
            <a:ext cx="1532255" cy="523240"/>
          </a:xfrm>
          <a:prstGeom prst="homePlate">
            <a:avLst/>
          </a:prstGeom>
          <a:noFill/>
          <a:ln w="22225">
            <a:solidFill>
              <a:srgbClr val="0078FF"/>
            </a:solidFill>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22" name="椭圆 21"/>
          <p:cNvSpPr/>
          <p:nvPr>
            <p:custDataLst>
              <p:tags r:id="rId5"/>
            </p:custDataLst>
          </p:nvPr>
        </p:nvSpPr>
        <p:spPr>
          <a:xfrm>
            <a:off x="3770630" y="3520440"/>
            <a:ext cx="973455" cy="973455"/>
          </a:xfrm>
          <a:prstGeom prst="ellipse">
            <a:avLst/>
          </a:prstGeom>
          <a:solidFill>
            <a:srgbClr val="0078FF"/>
          </a:solidFill>
          <a:ln>
            <a:noFill/>
          </a:ln>
          <a:effectLst>
            <a:outerShdw blurRad="50800" dist="38100" dir="2700000" algn="tl" rotWithShape="0">
              <a:srgbClr val="000000">
                <a:lumMod val="50000"/>
                <a:lumOff val="50000"/>
                <a:alpha val="40000"/>
              </a:srgbClr>
            </a:outerShdw>
          </a:effectLst>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23" name="椭圆 22"/>
          <p:cNvSpPr/>
          <p:nvPr>
            <p:custDataLst>
              <p:tags r:id="rId6"/>
            </p:custDataLst>
          </p:nvPr>
        </p:nvSpPr>
        <p:spPr>
          <a:xfrm>
            <a:off x="3502660" y="3940810"/>
            <a:ext cx="116840" cy="116840"/>
          </a:xfrm>
          <a:prstGeom prst="ellipse">
            <a:avLst/>
          </a:prstGeom>
          <a:solidFill>
            <a:srgbClr val="0078FF">
              <a:lumMod val="75000"/>
            </a:srgbClr>
          </a:solidFill>
          <a:ln w="19050" cmpd="sng">
            <a:solidFill>
              <a:srgbClr val="FFFFFF"/>
            </a:solidFill>
            <a:prstDash val="solid"/>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pic>
        <p:nvPicPr>
          <p:cNvPr id="24" name="图片 23" descr="32313537353836363b32313537353834373bcebbd6c3"/>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4018915" y="3756660"/>
            <a:ext cx="501650" cy="501650"/>
          </a:xfrm>
          <a:prstGeom prst="rect">
            <a:avLst/>
          </a:prstGeom>
        </p:spPr>
      </p:pic>
      <p:cxnSp>
        <p:nvCxnSpPr>
          <p:cNvPr id="26" name="直接连接符 25"/>
          <p:cNvCxnSpPr/>
          <p:nvPr>
            <p:custDataLst>
              <p:tags r:id="rId10"/>
            </p:custDataLst>
          </p:nvPr>
        </p:nvCxnSpPr>
        <p:spPr>
          <a:xfrm>
            <a:off x="2704465" y="2840355"/>
            <a:ext cx="0" cy="1604645"/>
          </a:xfrm>
          <a:prstGeom prst="line">
            <a:avLst/>
          </a:prstGeom>
          <a:ln w="22225">
            <a:solidFill>
              <a:srgbClr val="00ECC2"/>
            </a:solidFill>
            <a:tailEnd type="oval"/>
          </a:ln>
        </p:spPr>
        <p:style>
          <a:lnRef idx="1">
            <a:srgbClr val="00ECC2"/>
          </a:lnRef>
          <a:fillRef idx="0">
            <a:srgbClr val="00ECC2"/>
          </a:fillRef>
          <a:effectRef idx="0">
            <a:srgbClr val="00ECC2"/>
          </a:effectRef>
          <a:fontRef idx="minor">
            <a:srgbClr val="000000"/>
          </a:fontRef>
        </p:style>
      </p:cxnSp>
      <p:sp>
        <p:nvSpPr>
          <p:cNvPr id="29" name="文本框 28"/>
          <p:cNvSpPr txBox="1"/>
          <p:nvPr>
            <p:custDataLst>
              <p:tags r:id="rId11"/>
            </p:custDataLst>
          </p:nvPr>
        </p:nvSpPr>
        <p:spPr>
          <a:xfrm>
            <a:off x="789305" y="3136900"/>
            <a:ext cx="1837690" cy="836930"/>
          </a:xfrm>
          <a:prstGeom prst="rect">
            <a:avLst/>
          </a:prstGeom>
          <a:noFill/>
        </p:spPr>
        <p:txBody>
          <a:bodyPr wrap="square" rtlCol="0">
            <a:noAutofit/>
          </a:bodyPr>
          <a:p>
            <a:pPr algn="just" fontAlgn="auto">
              <a:lnSpc>
                <a:spcPct val="130000"/>
              </a:lnSpc>
              <a:spcBef>
                <a:spcPts val="0"/>
              </a:spcBef>
              <a:spcAft>
                <a:spcPts val="1000"/>
              </a:spcAft>
            </a:pPr>
            <a:r>
              <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rPr>
              <a:t>（1）患儿活动耐力增强，能满足基本生活需要。</a:t>
            </a:r>
            <a:endPar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endParaRPr>
          </a:p>
        </p:txBody>
      </p:sp>
      <p:cxnSp>
        <p:nvCxnSpPr>
          <p:cNvPr id="31" name="直接连接符 30"/>
          <p:cNvCxnSpPr/>
          <p:nvPr>
            <p:custDataLst>
              <p:tags r:id="rId12"/>
            </p:custDataLst>
          </p:nvPr>
        </p:nvCxnSpPr>
        <p:spPr>
          <a:xfrm>
            <a:off x="1464945" y="2849880"/>
            <a:ext cx="1240155" cy="0"/>
          </a:xfrm>
          <a:prstGeom prst="line">
            <a:avLst/>
          </a:prstGeom>
          <a:ln w="22225">
            <a:solidFill>
              <a:srgbClr val="00ECC2"/>
            </a:solidFill>
            <a:headEnd type="oval"/>
          </a:ln>
        </p:spPr>
        <p:style>
          <a:lnRef idx="1">
            <a:srgbClr val="00ECC2"/>
          </a:lnRef>
          <a:fillRef idx="0">
            <a:srgbClr val="00ECC2"/>
          </a:fillRef>
          <a:effectRef idx="0">
            <a:srgbClr val="00ECC2"/>
          </a:effectRef>
          <a:fontRef idx="minor">
            <a:srgbClr val="000000"/>
          </a:fontRef>
        </p:style>
      </p:cxnSp>
      <p:sp>
        <p:nvSpPr>
          <p:cNvPr id="32" name="五边形 31"/>
          <p:cNvSpPr/>
          <p:nvPr>
            <p:custDataLst>
              <p:tags r:id="rId13"/>
            </p:custDataLst>
          </p:nvPr>
        </p:nvSpPr>
        <p:spPr>
          <a:xfrm>
            <a:off x="1428115" y="2213610"/>
            <a:ext cx="1532255" cy="523240"/>
          </a:xfrm>
          <a:prstGeom prst="homePlate">
            <a:avLst/>
          </a:prstGeom>
          <a:noFill/>
          <a:ln w="22225">
            <a:solidFill>
              <a:srgbClr val="00ECC2"/>
            </a:solidFill>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33" name="椭圆 32"/>
          <p:cNvSpPr/>
          <p:nvPr>
            <p:custDataLst>
              <p:tags r:id="rId14"/>
            </p:custDataLst>
          </p:nvPr>
        </p:nvSpPr>
        <p:spPr>
          <a:xfrm>
            <a:off x="1640205" y="2000885"/>
            <a:ext cx="973455" cy="973455"/>
          </a:xfrm>
          <a:prstGeom prst="ellipse">
            <a:avLst/>
          </a:prstGeom>
          <a:solidFill>
            <a:srgbClr val="00ECC2"/>
          </a:solidFill>
          <a:ln>
            <a:noFill/>
          </a:ln>
          <a:effectLst>
            <a:outerShdw blurRad="50800" dist="38100" dir="2700000" algn="tl" rotWithShape="0">
              <a:srgbClr val="000000">
                <a:lumMod val="50000"/>
                <a:lumOff val="50000"/>
                <a:alpha val="40000"/>
              </a:srgbClr>
            </a:outerShdw>
          </a:effectLst>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34" name="椭圆 33"/>
          <p:cNvSpPr/>
          <p:nvPr>
            <p:custDataLst>
              <p:tags r:id="rId15"/>
            </p:custDataLst>
          </p:nvPr>
        </p:nvSpPr>
        <p:spPr>
          <a:xfrm>
            <a:off x="1372235" y="2428875"/>
            <a:ext cx="116840" cy="116840"/>
          </a:xfrm>
          <a:prstGeom prst="ellipse">
            <a:avLst/>
          </a:prstGeom>
          <a:solidFill>
            <a:srgbClr val="00ECC2">
              <a:lumMod val="75000"/>
            </a:srgbClr>
          </a:solidFill>
          <a:ln w="19050" cmpd="sng">
            <a:solidFill>
              <a:srgbClr val="FFFFFF"/>
            </a:solidFill>
            <a:prstDash val="solid"/>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pic>
        <p:nvPicPr>
          <p:cNvPr id="35" name="图片 34" descr="32313537353836363b32313537353834393bb0ecb9abc9f3c5fa"/>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888490" y="2237105"/>
            <a:ext cx="501650" cy="501650"/>
          </a:xfrm>
          <a:prstGeom prst="rect">
            <a:avLst/>
          </a:prstGeom>
        </p:spPr>
      </p:pic>
      <p:cxnSp>
        <p:nvCxnSpPr>
          <p:cNvPr id="38" name="直接连接符 37"/>
          <p:cNvCxnSpPr/>
          <p:nvPr>
            <p:custDataLst>
              <p:tags r:id="rId19"/>
            </p:custDataLst>
          </p:nvPr>
        </p:nvCxnSpPr>
        <p:spPr>
          <a:xfrm>
            <a:off x="6939280" y="2861945"/>
            <a:ext cx="0" cy="1604645"/>
          </a:xfrm>
          <a:prstGeom prst="line">
            <a:avLst/>
          </a:prstGeom>
          <a:ln w="22225">
            <a:solidFill>
              <a:srgbClr val="FFD75F"/>
            </a:solidFill>
            <a:tailEnd type="oval"/>
          </a:ln>
        </p:spPr>
        <p:style>
          <a:lnRef idx="1">
            <a:srgbClr val="00ECC2"/>
          </a:lnRef>
          <a:fillRef idx="0">
            <a:srgbClr val="00ECC2"/>
          </a:fillRef>
          <a:effectRef idx="0">
            <a:srgbClr val="00ECC2"/>
          </a:effectRef>
          <a:fontRef idx="minor">
            <a:srgbClr val="000000"/>
          </a:fontRef>
        </p:style>
      </p:cxnSp>
      <p:cxnSp>
        <p:nvCxnSpPr>
          <p:cNvPr id="39" name="直接连接符 38"/>
          <p:cNvCxnSpPr/>
          <p:nvPr>
            <p:custDataLst>
              <p:tags r:id="rId20"/>
            </p:custDataLst>
          </p:nvPr>
        </p:nvCxnSpPr>
        <p:spPr>
          <a:xfrm>
            <a:off x="5699760" y="2871470"/>
            <a:ext cx="1240155" cy="0"/>
          </a:xfrm>
          <a:prstGeom prst="line">
            <a:avLst/>
          </a:prstGeom>
          <a:ln w="22225">
            <a:solidFill>
              <a:srgbClr val="FFD75F"/>
            </a:solidFill>
            <a:headEnd type="oval"/>
          </a:ln>
        </p:spPr>
        <p:style>
          <a:lnRef idx="1">
            <a:srgbClr val="00ECC2"/>
          </a:lnRef>
          <a:fillRef idx="0">
            <a:srgbClr val="00ECC2"/>
          </a:fillRef>
          <a:effectRef idx="0">
            <a:srgbClr val="00ECC2"/>
          </a:effectRef>
          <a:fontRef idx="minor">
            <a:srgbClr val="000000"/>
          </a:fontRef>
        </p:style>
      </p:cxnSp>
      <p:sp>
        <p:nvSpPr>
          <p:cNvPr id="40" name="文本框 39"/>
          <p:cNvSpPr txBox="1"/>
          <p:nvPr>
            <p:custDataLst>
              <p:tags r:id="rId21"/>
            </p:custDataLst>
          </p:nvPr>
        </p:nvSpPr>
        <p:spPr>
          <a:xfrm>
            <a:off x="5140325" y="3158490"/>
            <a:ext cx="1721485" cy="836930"/>
          </a:xfrm>
          <a:prstGeom prst="rect">
            <a:avLst/>
          </a:prstGeom>
          <a:noFill/>
        </p:spPr>
        <p:txBody>
          <a:bodyPr wrap="square" rtlCol="0">
            <a:noAutofit/>
          </a:bodyPr>
          <a:p>
            <a:pPr algn="just" fontAlgn="auto">
              <a:lnSpc>
                <a:spcPct val="130000"/>
              </a:lnSpc>
              <a:spcBef>
                <a:spcPts val="0"/>
              </a:spcBef>
              <a:spcAft>
                <a:spcPts val="1000"/>
              </a:spcAft>
            </a:pPr>
            <a:r>
              <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rPr>
              <a:t>（3）患儿不发生感染。</a:t>
            </a:r>
            <a:endPar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endParaRPr>
          </a:p>
        </p:txBody>
      </p:sp>
      <p:sp>
        <p:nvSpPr>
          <p:cNvPr id="42" name="五边形 41"/>
          <p:cNvSpPr/>
          <p:nvPr>
            <p:custDataLst>
              <p:tags r:id="rId22"/>
            </p:custDataLst>
          </p:nvPr>
        </p:nvSpPr>
        <p:spPr>
          <a:xfrm>
            <a:off x="5698490" y="2239645"/>
            <a:ext cx="1532255" cy="523240"/>
          </a:xfrm>
          <a:prstGeom prst="homePlate">
            <a:avLst/>
          </a:prstGeom>
          <a:noFill/>
          <a:ln w="22225">
            <a:solidFill>
              <a:srgbClr val="FFD75F"/>
            </a:solidFill>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43" name="椭圆 42"/>
          <p:cNvSpPr/>
          <p:nvPr>
            <p:custDataLst>
              <p:tags r:id="rId23"/>
            </p:custDataLst>
          </p:nvPr>
        </p:nvSpPr>
        <p:spPr>
          <a:xfrm>
            <a:off x="5888355" y="2022475"/>
            <a:ext cx="973455" cy="973455"/>
          </a:xfrm>
          <a:prstGeom prst="ellipse">
            <a:avLst/>
          </a:prstGeom>
          <a:solidFill>
            <a:srgbClr val="FFD75F">
              <a:lumMod val="75000"/>
            </a:srgbClr>
          </a:solidFill>
          <a:ln>
            <a:noFill/>
          </a:ln>
          <a:effectLst>
            <a:outerShdw blurRad="50800" dist="38100" dir="2700000" algn="tl" rotWithShape="0">
              <a:srgbClr val="000000">
                <a:lumMod val="50000"/>
                <a:lumOff val="50000"/>
                <a:alpha val="40000"/>
              </a:srgbClr>
            </a:outerShdw>
          </a:effectLst>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45" name="椭圆 44"/>
          <p:cNvSpPr/>
          <p:nvPr>
            <p:custDataLst>
              <p:tags r:id="rId24"/>
            </p:custDataLst>
          </p:nvPr>
        </p:nvSpPr>
        <p:spPr>
          <a:xfrm>
            <a:off x="5633085" y="2451100"/>
            <a:ext cx="116840" cy="116840"/>
          </a:xfrm>
          <a:prstGeom prst="ellipse">
            <a:avLst/>
          </a:prstGeom>
          <a:solidFill>
            <a:srgbClr val="FFD75F">
              <a:lumMod val="75000"/>
            </a:srgbClr>
          </a:solidFill>
          <a:ln w="19050" cmpd="sng">
            <a:solidFill>
              <a:srgbClr val="FFFFFF"/>
            </a:solidFill>
            <a:prstDash val="solid"/>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pic>
        <p:nvPicPr>
          <p:cNvPr id="46" name="图片 45" descr="32313537353836363b32313537353835313bcdbcb2e1"/>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6136640" y="2258695"/>
            <a:ext cx="501650" cy="501650"/>
          </a:xfrm>
          <a:prstGeom prst="rect">
            <a:avLst/>
          </a:prstGeom>
        </p:spPr>
      </p:pic>
      <p:cxnSp>
        <p:nvCxnSpPr>
          <p:cNvPr id="48" name="直接连接符 47"/>
          <p:cNvCxnSpPr/>
          <p:nvPr>
            <p:custDataLst>
              <p:tags r:id="rId28"/>
            </p:custDataLst>
          </p:nvPr>
        </p:nvCxnSpPr>
        <p:spPr>
          <a:xfrm>
            <a:off x="9116695" y="4349115"/>
            <a:ext cx="0" cy="1604645"/>
          </a:xfrm>
          <a:prstGeom prst="line">
            <a:avLst/>
          </a:prstGeom>
          <a:ln w="22225">
            <a:solidFill>
              <a:srgbClr val="FF8A25"/>
            </a:solidFill>
            <a:tailEnd type="oval"/>
          </a:ln>
        </p:spPr>
        <p:style>
          <a:lnRef idx="1">
            <a:srgbClr val="00ECC2"/>
          </a:lnRef>
          <a:fillRef idx="0">
            <a:srgbClr val="00ECC2"/>
          </a:fillRef>
          <a:effectRef idx="0">
            <a:srgbClr val="00ECC2"/>
          </a:effectRef>
          <a:fontRef idx="minor">
            <a:srgbClr val="000000"/>
          </a:fontRef>
        </p:style>
      </p:cxnSp>
      <p:cxnSp>
        <p:nvCxnSpPr>
          <p:cNvPr id="49" name="直接连接符 48"/>
          <p:cNvCxnSpPr/>
          <p:nvPr>
            <p:custDataLst>
              <p:tags r:id="rId29"/>
            </p:custDataLst>
          </p:nvPr>
        </p:nvCxnSpPr>
        <p:spPr>
          <a:xfrm>
            <a:off x="7876540" y="4358640"/>
            <a:ext cx="1240155" cy="0"/>
          </a:xfrm>
          <a:prstGeom prst="line">
            <a:avLst/>
          </a:prstGeom>
          <a:ln w="22225">
            <a:solidFill>
              <a:srgbClr val="FF8A25"/>
            </a:solidFill>
            <a:headEnd type="oval"/>
          </a:ln>
        </p:spPr>
        <p:style>
          <a:lnRef idx="1">
            <a:srgbClr val="00ECC2"/>
          </a:lnRef>
          <a:fillRef idx="0">
            <a:srgbClr val="00ECC2"/>
          </a:fillRef>
          <a:effectRef idx="0">
            <a:srgbClr val="00ECC2"/>
          </a:effectRef>
          <a:fontRef idx="minor">
            <a:srgbClr val="000000"/>
          </a:fontRef>
        </p:style>
      </p:cxnSp>
      <p:sp>
        <p:nvSpPr>
          <p:cNvPr id="50" name="文本框 49"/>
          <p:cNvSpPr txBox="1"/>
          <p:nvPr>
            <p:custDataLst>
              <p:tags r:id="rId30"/>
            </p:custDataLst>
          </p:nvPr>
        </p:nvSpPr>
        <p:spPr>
          <a:xfrm>
            <a:off x="7290435" y="4645660"/>
            <a:ext cx="1721485" cy="1308100"/>
          </a:xfrm>
          <a:prstGeom prst="rect">
            <a:avLst/>
          </a:prstGeom>
          <a:noFill/>
        </p:spPr>
        <p:txBody>
          <a:bodyPr wrap="square" rtlCol="0">
            <a:noAutofit/>
          </a:bodyPr>
          <a:p>
            <a:pPr algn="just" fontAlgn="auto">
              <a:lnSpc>
                <a:spcPct val="130000"/>
              </a:lnSpc>
              <a:spcBef>
                <a:spcPts val="0"/>
              </a:spcBef>
              <a:spcAft>
                <a:spcPts val="1000"/>
              </a:spcAft>
            </a:pPr>
            <a:r>
              <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rPr>
              <a:t>（4）患儿不发生并发症或发生后能及时发现并适当处理。</a:t>
            </a:r>
            <a:endPar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endParaRPr>
          </a:p>
        </p:txBody>
      </p:sp>
      <p:sp>
        <p:nvSpPr>
          <p:cNvPr id="52" name="五边形 51"/>
          <p:cNvSpPr/>
          <p:nvPr>
            <p:custDataLst>
              <p:tags r:id="rId31"/>
            </p:custDataLst>
          </p:nvPr>
        </p:nvSpPr>
        <p:spPr>
          <a:xfrm>
            <a:off x="7813040" y="3722370"/>
            <a:ext cx="1532255" cy="523240"/>
          </a:xfrm>
          <a:prstGeom prst="homePlate">
            <a:avLst/>
          </a:prstGeom>
          <a:noFill/>
          <a:ln w="22225">
            <a:solidFill>
              <a:srgbClr val="FF8A25"/>
            </a:solidFill>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53" name="椭圆 52"/>
          <p:cNvSpPr/>
          <p:nvPr>
            <p:custDataLst>
              <p:tags r:id="rId32"/>
            </p:custDataLst>
          </p:nvPr>
        </p:nvSpPr>
        <p:spPr>
          <a:xfrm>
            <a:off x="8025130" y="3509645"/>
            <a:ext cx="973455" cy="973455"/>
          </a:xfrm>
          <a:prstGeom prst="ellipse">
            <a:avLst/>
          </a:prstGeom>
          <a:solidFill>
            <a:srgbClr val="FF8A25"/>
          </a:solidFill>
          <a:ln>
            <a:noFill/>
          </a:ln>
          <a:effectLst>
            <a:outerShdw blurRad="50800" dist="38100" dir="2700000" algn="tl" rotWithShape="0">
              <a:srgbClr val="000000">
                <a:lumMod val="50000"/>
                <a:lumOff val="50000"/>
                <a:alpha val="40000"/>
              </a:srgbClr>
            </a:outerShdw>
          </a:effectLst>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54" name="椭圆 53"/>
          <p:cNvSpPr/>
          <p:nvPr>
            <p:custDataLst>
              <p:tags r:id="rId33"/>
            </p:custDataLst>
          </p:nvPr>
        </p:nvSpPr>
        <p:spPr>
          <a:xfrm>
            <a:off x="7757160" y="3937635"/>
            <a:ext cx="116840" cy="116840"/>
          </a:xfrm>
          <a:prstGeom prst="ellipse">
            <a:avLst/>
          </a:prstGeom>
          <a:solidFill>
            <a:srgbClr val="FF8A25">
              <a:lumMod val="75000"/>
            </a:srgbClr>
          </a:solidFill>
          <a:ln w="19050" cmpd="sng">
            <a:solidFill>
              <a:srgbClr val="FFFFFF"/>
            </a:solidFill>
            <a:prstDash val="solid"/>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pic>
        <p:nvPicPr>
          <p:cNvPr id="55" name="图片 54" descr="32313537353836363b32313537353835353bb4f2d3a1bbfa"/>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8261350" y="3745865"/>
            <a:ext cx="501650" cy="501650"/>
          </a:xfrm>
          <a:prstGeom prst="rect">
            <a:avLst/>
          </a:prstGeom>
        </p:spPr>
      </p:pic>
      <p:cxnSp>
        <p:nvCxnSpPr>
          <p:cNvPr id="57" name="直接连接符 56"/>
          <p:cNvCxnSpPr/>
          <p:nvPr>
            <p:custDataLst>
              <p:tags r:id="rId37"/>
            </p:custDataLst>
          </p:nvPr>
        </p:nvCxnSpPr>
        <p:spPr>
          <a:xfrm>
            <a:off x="11235055" y="2838450"/>
            <a:ext cx="0" cy="1604645"/>
          </a:xfrm>
          <a:prstGeom prst="line">
            <a:avLst/>
          </a:prstGeom>
          <a:ln w="22225">
            <a:solidFill>
              <a:srgbClr val="ED6E68"/>
            </a:solidFill>
            <a:tailEnd type="oval"/>
          </a:ln>
        </p:spPr>
        <p:style>
          <a:lnRef idx="1">
            <a:srgbClr val="00ECC2"/>
          </a:lnRef>
          <a:fillRef idx="0">
            <a:srgbClr val="00ECC2"/>
          </a:fillRef>
          <a:effectRef idx="0">
            <a:srgbClr val="00ECC2"/>
          </a:effectRef>
          <a:fontRef idx="minor">
            <a:srgbClr val="000000"/>
          </a:fontRef>
        </p:style>
      </p:cxnSp>
      <p:cxnSp>
        <p:nvCxnSpPr>
          <p:cNvPr id="58" name="直接连接符 57"/>
          <p:cNvCxnSpPr/>
          <p:nvPr>
            <p:custDataLst>
              <p:tags r:id="rId38"/>
            </p:custDataLst>
          </p:nvPr>
        </p:nvCxnSpPr>
        <p:spPr>
          <a:xfrm>
            <a:off x="9951720" y="2847975"/>
            <a:ext cx="1283970" cy="0"/>
          </a:xfrm>
          <a:prstGeom prst="line">
            <a:avLst/>
          </a:prstGeom>
          <a:ln w="22225">
            <a:solidFill>
              <a:srgbClr val="ED6E68"/>
            </a:solidFill>
            <a:headEnd type="oval"/>
          </a:ln>
        </p:spPr>
        <p:style>
          <a:lnRef idx="1">
            <a:srgbClr val="00ECC2"/>
          </a:lnRef>
          <a:fillRef idx="0">
            <a:srgbClr val="00ECC2"/>
          </a:fillRef>
          <a:effectRef idx="0">
            <a:srgbClr val="00ECC2"/>
          </a:effectRef>
          <a:fontRef idx="minor">
            <a:srgbClr val="000000"/>
          </a:fontRef>
        </p:style>
      </p:cxnSp>
      <p:sp>
        <p:nvSpPr>
          <p:cNvPr id="59" name="文本框 58"/>
          <p:cNvSpPr txBox="1"/>
          <p:nvPr>
            <p:custDataLst>
              <p:tags r:id="rId39"/>
            </p:custDataLst>
          </p:nvPr>
        </p:nvSpPr>
        <p:spPr>
          <a:xfrm>
            <a:off x="9436100" y="3134995"/>
            <a:ext cx="1721485" cy="1997075"/>
          </a:xfrm>
          <a:prstGeom prst="rect">
            <a:avLst/>
          </a:prstGeom>
          <a:noFill/>
        </p:spPr>
        <p:txBody>
          <a:bodyPr wrap="square" rtlCol="0">
            <a:noAutofit/>
          </a:bodyPr>
          <a:p>
            <a:pPr algn="just" fontAlgn="auto">
              <a:lnSpc>
                <a:spcPct val="130000"/>
              </a:lnSpc>
              <a:spcBef>
                <a:spcPts val="0"/>
              </a:spcBef>
              <a:spcAft>
                <a:spcPts val="1000"/>
              </a:spcAft>
            </a:pPr>
            <a:r>
              <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rPr>
              <a:t>（5）患儿及家长能获得本病的有关知识和心理支持，并积极配合诊断、检查和治疗。</a:t>
            </a:r>
            <a:endParaRPr lang="zh-CN" altLang="en-US" sz="1600">
              <a:solidFill>
                <a:srgbClr val="000000">
                  <a:lumMod val="85000"/>
                  <a:lumOff val="15000"/>
                </a:srgbClr>
              </a:solidFill>
              <a:uFillTx/>
              <a:latin typeface="Microsoft YaHei" panose="020B0503020204020204" charset="-122"/>
              <a:ea typeface="Microsoft YaHei Regular" panose="020B0503020204020204" charset="-122"/>
              <a:cs typeface="思源黑体 CN Regular" panose="020B0500000000000000" charset="-122"/>
              <a:sym typeface="微软雅黑" panose="020B0503020204020204" charset="-122"/>
            </a:endParaRPr>
          </a:p>
        </p:txBody>
      </p:sp>
      <p:sp>
        <p:nvSpPr>
          <p:cNvPr id="79" name="五边形 78"/>
          <p:cNvSpPr/>
          <p:nvPr>
            <p:custDataLst>
              <p:tags r:id="rId40"/>
            </p:custDataLst>
          </p:nvPr>
        </p:nvSpPr>
        <p:spPr>
          <a:xfrm>
            <a:off x="9958705" y="2211705"/>
            <a:ext cx="1532255" cy="523240"/>
          </a:xfrm>
          <a:prstGeom prst="homePlate">
            <a:avLst/>
          </a:prstGeom>
          <a:noFill/>
          <a:ln w="22225">
            <a:solidFill>
              <a:srgbClr val="ED6E68"/>
            </a:solidFill>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88" name="椭圆 87"/>
          <p:cNvSpPr/>
          <p:nvPr>
            <p:custDataLst>
              <p:tags r:id="rId41"/>
            </p:custDataLst>
          </p:nvPr>
        </p:nvSpPr>
        <p:spPr>
          <a:xfrm>
            <a:off x="10170795" y="1998980"/>
            <a:ext cx="973455" cy="973455"/>
          </a:xfrm>
          <a:prstGeom prst="ellipse">
            <a:avLst/>
          </a:prstGeom>
          <a:solidFill>
            <a:srgbClr val="ED6E68"/>
          </a:solidFill>
          <a:ln>
            <a:noFill/>
          </a:ln>
          <a:effectLst>
            <a:outerShdw blurRad="50800" dist="38100" dir="2700000" algn="tl" rotWithShape="0">
              <a:srgbClr val="000000">
                <a:lumMod val="50000"/>
                <a:lumOff val="50000"/>
                <a:alpha val="40000"/>
              </a:srgbClr>
            </a:outerShdw>
          </a:effectLst>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sp>
        <p:nvSpPr>
          <p:cNvPr id="90" name="椭圆 89"/>
          <p:cNvSpPr/>
          <p:nvPr>
            <p:custDataLst>
              <p:tags r:id="rId42"/>
            </p:custDataLst>
          </p:nvPr>
        </p:nvSpPr>
        <p:spPr>
          <a:xfrm>
            <a:off x="9902825" y="2426970"/>
            <a:ext cx="116840" cy="116840"/>
          </a:xfrm>
          <a:prstGeom prst="ellipse">
            <a:avLst/>
          </a:prstGeom>
          <a:solidFill>
            <a:srgbClr val="ED6E68">
              <a:lumMod val="75000"/>
            </a:srgbClr>
          </a:solidFill>
          <a:ln w="19050" cmpd="sng">
            <a:solidFill>
              <a:srgbClr val="FFFFFF"/>
            </a:solidFill>
            <a:prstDash val="solid"/>
          </a:ln>
        </p:spPr>
        <p:style>
          <a:lnRef idx="2">
            <a:srgbClr val="00ECC2">
              <a:shade val="50000"/>
            </a:srgbClr>
          </a:lnRef>
          <a:fillRef idx="1">
            <a:srgbClr val="00ECC2"/>
          </a:fillRef>
          <a:effectRef idx="0">
            <a:srgbClr val="00ECC2"/>
          </a:effectRef>
          <a:fontRef idx="minor">
            <a:srgbClr val="FFFFFF"/>
          </a:fontRef>
        </p:style>
        <p:txBody>
          <a:bodyPr rtlCol="0" anchor="ctr"/>
          <a:p>
            <a:pPr algn="ctr"/>
            <a:endParaRPr lang="zh-CN" altLang="en-US">
              <a:solidFill>
                <a:srgbClr val="FFFFFF"/>
              </a:solidFill>
              <a:latin typeface="思源黑体 CN Bold" charset="0"/>
              <a:ea typeface="微软雅黑" panose="020B0503020204020204" charset="-122"/>
              <a:cs typeface="思源黑体 CN Bold" panose="020B0800000000000000" charset="-122"/>
            </a:endParaRPr>
          </a:p>
        </p:txBody>
      </p:sp>
      <p:pic>
        <p:nvPicPr>
          <p:cNvPr id="91" name="图片 90" descr="32313537353836363b32313537353835373bcec4bcfebcd0"/>
          <p:cNvPicPr>
            <a:picLocks noChangeAspect="1"/>
          </p:cNvPicPr>
          <p:nvPr>
            <p:custDataLst>
              <p:tags r:id="rId43"/>
            </p:custDataLst>
          </p:nvPr>
        </p:nvPicPr>
        <p:blipFill>
          <a:blip r:embed="rId44">
            <a:extLst>
              <a:ext uri="{96DAC541-7B7A-43D3-8B79-37D633B846F1}">
                <asvg:svgBlip xmlns:asvg="http://schemas.microsoft.com/office/drawing/2016/SVG/main" r:embed="rId45"/>
              </a:ext>
            </a:extLst>
          </a:blip>
          <a:stretch>
            <a:fillRect/>
          </a:stretch>
        </p:blipFill>
        <p:spPr>
          <a:xfrm>
            <a:off x="10407015" y="2235200"/>
            <a:ext cx="501650" cy="501650"/>
          </a:xfrm>
          <a:prstGeom prst="rect">
            <a:avLst/>
          </a:prstGeom>
        </p:spPr>
      </p:pic>
      <p:grpSp>
        <p:nvGrpSpPr>
          <p:cNvPr id="10" name="组合 9"/>
          <p:cNvGrpSpPr/>
          <p:nvPr/>
        </p:nvGrpSpPr>
        <p:grpSpPr>
          <a:xfrm>
            <a:off x="870585" y="367030"/>
            <a:ext cx="10444480" cy="539750"/>
            <a:chOff x="1371" y="2090"/>
            <a:chExt cx="16448" cy="850"/>
          </a:xfrm>
        </p:grpSpPr>
        <p:sp>
          <p:nvSpPr>
            <p:cNvPr id="18" name="矩形 17"/>
            <p:cNvSpPr/>
            <p:nvPr/>
          </p:nvSpPr>
          <p:spPr>
            <a:xfrm>
              <a:off x="2452" y="2189"/>
              <a:ext cx="15367"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【护理目标】</a:t>
              </a:r>
              <a:endParaRPr lang="zh-CN" altLang="en-US" sz="2000" b="1">
                <a:solidFill>
                  <a:srgbClr val="FF7F7F"/>
                </a:solidFill>
                <a:latin typeface="微软雅黑" panose="020B0503020204020204" charset="-122"/>
                <a:ea typeface="微软雅黑" panose="020B0503020204020204" charset="-122"/>
              </a:endParaRPr>
            </a:p>
          </p:txBody>
        </p:sp>
        <p:pic>
          <p:nvPicPr>
            <p:cNvPr id="11" name="图片 10" descr="3b32313534373033343be8af95e58982"/>
            <p:cNvPicPr>
              <a:picLocks noChangeAspect="1"/>
            </p:cNvPicPr>
            <p:nvPr/>
          </p:nvPicPr>
          <p:blipFill>
            <a:blip r:embed="rId46">
              <a:extLst>
                <a:ext uri="{96DAC541-7B7A-43D3-8B79-37D633B846F1}">
                  <asvg:svgBlip xmlns:asvg="http://schemas.microsoft.com/office/drawing/2016/SVG/main" r:embed="rId47"/>
                </a:ext>
              </a:extLst>
            </a:blip>
            <a:stretch>
              <a:fillRect/>
            </a:stretch>
          </p:blipFill>
          <p:spPr>
            <a:xfrm>
              <a:off x="1371" y="2090"/>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4" name="直接连接符 3"/>
          <p:cNvCxnSpPr/>
          <p:nvPr>
            <p:custDataLst>
              <p:tags r:id="rId1"/>
            </p:custDataLst>
          </p:nvPr>
        </p:nvCxnSpPr>
        <p:spPr>
          <a:xfrm>
            <a:off x="494665" y="3684905"/>
            <a:ext cx="11202670" cy="0"/>
          </a:xfrm>
          <a:prstGeom prst="line">
            <a:avLst/>
          </a:prstGeom>
          <a:ln w="15875" cmpd="sng">
            <a:solidFill>
              <a:srgbClr val="FFFFFF">
                <a:lumMod val="75000"/>
              </a:srgbClr>
            </a:solidFill>
            <a:prstDash val="solid"/>
          </a:ln>
        </p:spPr>
        <p:style>
          <a:lnRef idx="1">
            <a:srgbClr val="5674D6"/>
          </a:lnRef>
          <a:fillRef idx="0">
            <a:srgbClr val="5674D6"/>
          </a:fillRef>
          <a:effectRef idx="0">
            <a:srgbClr val="5674D6"/>
          </a:effectRef>
          <a:fontRef idx="minor">
            <a:srgbClr val="000000"/>
          </a:fontRef>
        </p:style>
      </p:cxnSp>
      <p:grpSp>
        <p:nvGrpSpPr>
          <p:cNvPr id="20" name="组合 19"/>
          <p:cNvGrpSpPr/>
          <p:nvPr/>
        </p:nvGrpSpPr>
        <p:grpSpPr>
          <a:xfrm>
            <a:off x="746125" y="1920240"/>
            <a:ext cx="2622550" cy="4724400"/>
            <a:chOff x="1945" y="3024"/>
            <a:chExt cx="4130" cy="7440"/>
          </a:xfrm>
        </p:grpSpPr>
        <p:sp>
          <p:nvSpPr>
            <p:cNvPr id="8" name="同侧圆角矩形 7"/>
            <p:cNvSpPr/>
            <p:nvPr>
              <p:custDataLst>
                <p:tags r:id="rId2"/>
              </p:custDataLst>
            </p:nvPr>
          </p:nvSpPr>
          <p:spPr>
            <a:xfrm>
              <a:off x="3448" y="3024"/>
              <a:ext cx="1125" cy="2791"/>
            </a:xfrm>
            <a:prstGeom prst="round2SameRect">
              <a:avLst>
                <a:gd name="adj1" fmla="val 50000"/>
                <a:gd name="adj2" fmla="val 0"/>
              </a:avLst>
            </a:prstGeom>
            <a:solidFill>
              <a:srgbClr val="5674D6">
                <a:lumMod val="60000"/>
                <a:lumOff val="4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5" name="椭圆 14"/>
            <p:cNvSpPr/>
            <p:nvPr>
              <p:custDataLst>
                <p:tags r:id="rId3"/>
              </p:custDataLst>
            </p:nvPr>
          </p:nvSpPr>
          <p:spPr>
            <a:xfrm>
              <a:off x="3577" y="3208"/>
              <a:ext cx="866" cy="866"/>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pic>
          <p:nvPicPr>
            <p:cNvPr id="3" name="图片 2" descr="343439383331313b343532303032383bbfcdbba7b9dcc0ed"/>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3746" y="3376"/>
              <a:ext cx="529" cy="529"/>
            </a:xfrm>
            <a:prstGeom prst="rect">
              <a:avLst/>
            </a:prstGeom>
          </p:spPr>
        </p:pic>
        <p:sp>
          <p:nvSpPr>
            <p:cNvPr id="62" name="TextBox 19"/>
            <p:cNvSpPr txBox="1"/>
            <p:nvPr>
              <p:custDataLst>
                <p:tags r:id="rId7"/>
              </p:custDataLst>
            </p:nvPr>
          </p:nvSpPr>
          <p:spPr>
            <a:xfrm>
              <a:off x="1945" y="6902"/>
              <a:ext cx="4130" cy="3562"/>
            </a:xfrm>
            <a:prstGeom prst="rect">
              <a:avLst/>
            </a:prstGeom>
            <a:noFill/>
          </p:spPr>
          <p:txBody>
            <a:bodyPr wrap="square" rtlCol="0">
              <a:noAutofit/>
            </a:bodyPr>
            <a:lstStyle/>
            <a:p>
              <a:pPr lvl="0" algn="just">
                <a:lnSpc>
                  <a:spcPct val="130000"/>
                </a:lnSpc>
                <a:spcAft>
                  <a:spcPts val="1000"/>
                </a:spcAft>
                <a:buClrTx/>
                <a:buSzTx/>
                <a:buFontTx/>
              </a:pPr>
              <a:r>
                <a:rPr lang="zh-CN" altLang="en-US" sz="1600">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rPr>
                <a:t>保证充足的睡眠，根据病情安排适当的活动量，以减轻心脏负荷，重症患儿应严格卧床休息。各种治疗与护理操作应尽量集中进行，避免患儿情绪激动和大哭大闹。</a:t>
              </a:r>
              <a:endParaRPr lang="zh-CN" altLang="en-US" sz="1600">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81" name="文本框 80"/>
            <p:cNvSpPr txBox="1"/>
            <p:nvPr>
              <p:custDataLst>
                <p:tags r:id="rId8"/>
              </p:custDataLst>
            </p:nvPr>
          </p:nvSpPr>
          <p:spPr>
            <a:xfrm>
              <a:off x="1945" y="6058"/>
              <a:ext cx="4130" cy="758"/>
            </a:xfrm>
            <a:prstGeom prst="rect">
              <a:avLst/>
            </a:prstGeom>
            <a:noFill/>
          </p:spPr>
          <p:txBody>
            <a:bodyPr wrap="square" bIns="0" rtlCol="0" anchor="t" anchorCtr="0">
              <a:noAutofit/>
            </a:bodyPr>
            <a:lstStyle/>
            <a:p>
              <a:pPr algn="ctr">
                <a:lnSpc>
                  <a:spcPct val="100000"/>
                </a:lnSpc>
              </a:pPr>
              <a:r>
                <a:rPr lang="zh-CN" altLang="en-US" b="1">
                  <a:solidFill>
                    <a:srgbClr val="5674D6">
                      <a:lumMod val="50000"/>
                    </a:srgbClr>
                  </a:solidFill>
                  <a:uFillTx/>
                  <a:latin typeface="Microsoft YaHei Bold" panose="020B0503020204020204" charset="-122"/>
                  <a:ea typeface="Microsoft YaHei Bold" panose="020B0503020204020204" charset="-122"/>
                  <a:cs typeface="思源黑体 CN Light" panose="020B0500000000000000" charset="-122"/>
                </a:rPr>
                <a:t>1. 建立合理的生活制度</a:t>
              </a:r>
              <a:endParaRPr lang="zh-CN" altLang="en-US" b="1">
                <a:solidFill>
                  <a:srgbClr val="5674D6">
                    <a:lumMod val="50000"/>
                  </a:srgbClr>
                </a:solidFill>
                <a:uFillTx/>
                <a:latin typeface="Microsoft YaHei Bold" panose="020B0503020204020204" charset="-122"/>
                <a:ea typeface="Microsoft YaHei Bold" panose="020B0503020204020204" charset="-122"/>
                <a:cs typeface="思源黑体 CN Light" panose="020B0500000000000000" charset="-122"/>
              </a:endParaRPr>
            </a:p>
          </p:txBody>
        </p:sp>
      </p:grpSp>
      <p:grpSp>
        <p:nvGrpSpPr>
          <p:cNvPr id="22" name="组合 21"/>
          <p:cNvGrpSpPr/>
          <p:nvPr/>
        </p:nvGrpSpPr>
        <p:grpSpPr>
          <a:xfrm>
            <a:off x="2703830" y="1066800"/>
            <a:ext cx="2622550" cy="4389755"/>
            <a:chOff x="4792" y="1680"/>
            <a:chExt cx="4130" cy="6913"/>
          </a:xfrm>
        </p:grpSpPr>
        <p:sp>
          <p:nvSpPr>
            <p:cNvPr id="9" name="同侧圆角矩形 8"/>
            <p:cNvSpPr/>
            <p:nvPr>
              <p:custDataLst>
                <p:tags r:id="rId9"/>
              </p:custDataLst>
            </p:nvPr>
          </p:nvSpPr>
          <p:spPr>
            <a:xfrm rot="10800000">
              <a:off x="6295" y="5803"/>
              <a:ext cx="1125" cy="2791"/>
            </a:xfrm>
            <a:prstGeom prst="round2SameRect">
              <a:avLst>
                <a:gd name="adj1" fmla="val 50000"/>
                <a:gd name="adj2" fmla="val 0"/>
              </a:avLst>
            </a:prstGeom>
            <a:solidFill>
              <a:srgbClr val="3EC7EF">
                <a:lumMod val="60000"/>
                <a:lumOff val="4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21" name="椭圆 20"/>
            <p:cNvSpPr/>
            <p:nvPr>
              <p:custDataLst>
                <p:tags r:id="rId10"/>
              </p:custDataLst>
            </p:nvPr>
          </p:nvSpPr>
          <p:spPr>
            <a:xfrm>
              <a:off x="6424" y="7601"/>
              <a:ext cx="866" cy="866"/>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pic>
          <p:nvPicPr>
            <p:cNvPr id="5" name="图片 4" descr="343439383331313b343532303033323bd3a6d3c3b9dcc0ed"/>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600" y="7747"/>
              <a:ext cx="514" cy="514"/>
            </a:xfrm>
            <a:prstGeom prst="rect">
              <a:avLst/>
            </a:prstGeom>
          </p:spPr>
        </p:pic>
        <p:sp>
          <p:nvSpPr>
            <p:cNvPr id="40" name="TextBox 19"/>
            <p:cNvSpPr txBox="1"/>
            <p:nvPr>
              <p:custDataLst>
                <p:tags r:id="rId14"/>
              </p:custDataLst>
            </p:nvPr>
          </p:nvSpPr>
          <p:spPr>
            <a:xfrm>
              <a:off x="4792" y="2524"/>
              <a:ext cx="4130" cy="3024"/>
            </a:xfrm>
            <a:prstGeom prst="rect">
              <a:avLst/>
            </a:prstGeom>
            <a:noFill/>
          </p:spPr>
          <p:txBody>
            <a:bodyPr wrap="square" rtlCol="0">
              <a:noAutofit/>
            </a:bodyPr>
            <a:lstStyle/>
            <a:p>
              <a:pPr lvl="0" algn="just">
                <a:lnSpc>
                  <a:spcPct val="130000"/>
                </a:lnSpc>
                <a:spcAft>
                  <a:spcPts val="1000"/>
                </a:spcAft>
                <a:buClrTx/>
                <a:buSzTx/>
                <a:buFontTx/>
              </a:pPr>
              <a:r>
                <a:rPr lang="zh-CN" altLang="en-US" sz="1600">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rPr>
                <a:t>给予高热量、高蛋白质、富含维生素的饮食，心功能不全有水钠潴留者采用无盐或低盐饮食。喂养应耐心，对喂养困难者可少量多餐，避免呛咳。</a:t>
              </a:r>
              <a:endParaRPr lang="zh-CN" altLang="en-US" sz="1600">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41" name="文本框 40"/>
            <p:cNvSpPr txBox="1"/>
            <p:nvPr>
              <p:custDataLst>
                <p:tags r:id="rId15"/>
              </p:custDataLst>
            </p:nvPr>
          </p:nvSpPr>
          <p:spPr>
            <a:xfrm>
              <a:off x="4793" y="1680"/>
              <a:ext cx="4129" cy="758"/>
            </a:xfrm>
            <a:prstGeom prst="rect">
              <a:avLst/>
            </a:prstGeom>
            <a:noFill/>
          </p:spPr>
          <p:txBody>
            <a:bodyPr wrap="square" bIns="0" rtlCol="0" anchor="t" anchorCtr="0">
              <a:noAutofit/>
            </a:bodyPr>
            <a:lstStyle/>
            <a:p>
              <a:pPr algn="ctr">
                <a:lnSpc>
                  <a:spcPct val="100000"/>
                </a:lnSpc>
              </a:pPr>
              <a:r>
                <a:rPr lang="zh-CN" altLang="en-US" b="1">
                  <a:solidFill>
                    <a:srgbClr val="3EC7EF">
                      <a:lumMod val="50000"/>
                    </a:srgbClr>
                  </a:solidFill>
                  <a:uFillTx/>
                  <a:latin typeface="Microsoft YaHei Bold" panose="020B0503020204020204" charset="-122"/>
                  <a:ea typeface="Microsoft YaHei Bold" panose="020B0503020204020204" charset="-122"/>
                  <a:cs typeface="思源黑体 CN Light" panose="020B0500000000000000" charset="-122"/>
                </a:rPr>
                <a:t>2. 供给充足营养</a:t>
              </a:r>
              <a:endParaRPr lang="zh-CN" altLang="en-US" b="1">
                <a:solidFill>
                  <a:srgbClr val="3EC7EF">
                    <a:lumMod val="50000"/>
                  </a:srgbClr>
                </a:solidFill>
                <a:uFillTx/>
                <a:latin typeface="Microsoft YaHei Bold" panose="020B0503020204020204" charset="-122"/>
                <a:ea typeface="Microsoft YaHei Bold" panose="020B0503020204020204" charset="-122"/>
                <a:cs typeface="思源黑体 CN Light" panose="020B0500000000000000" charset="-122"/>
              </a:endParaRPr>
            </a:p>
          </p:txBody>
        </p:sp>
      </p:grpSp>
      <p:grpSp>
        <p:nvGrpSpPr>
          <p:cNvPr id="23" name="组合 22"/>
          <p:cNvGrpSpPr/>
          <p:nvPr/>
        </p:nvGrpSpPr>
        <p:grpSpPr>
          <a:xfrm>
            <a:off x="4661535" y="1920240"/>
            <a:ext cx="2622550" cy="4723130"/>
            <a:chOff x="7638" y="3024"/>
            <a:chExt cx="4130" cy="7438"/>
          </a:xfrm>
        </p:grpSpPr>
        <p:sp>
          <p:nvSpPr>
            <p:cNvPr id="10" name="同侧圆角矩形 9"/>
            <p:cNvSpPr/>
            <p:nvPr>
              <p:custDataLst>
                <p:tags r:id="rId16"/>
              </p:custDataLst>
            </p:nvPr>
          </p:nvSpPr>
          <p:spPr>
            <a:xfrm>
              <a:off x="9141" y="3024"/>
              <a:ext cx="1125" cy="2791"/>
            </a:xfrm>
            <a:prstGeom prst="round2SameRect">
              <a:avLst>
                <a:gd name="adj1" fmla="val 50000"/>
                <a:gd name="adj2" fmla="val 0"/>
              </a:avLst>
            </a:prstGeom>
            <a:solidFill>
              <a:srgbClr val="D9C9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7" name="椭圆 16"/>
            <p:cNvSpPr/>
            <p:nvPr>
              <p:custDataLst>
                <p:tags r:id="rId17"/>
              </p:custDataLst>
            </p:nvPr>
          </p:nvSpPr>
          <p:spPr>
            <a:xfrm>
              <a:off x="9270" y="3208"/>
              <a:ext cx="866" cy="866"/>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pic>
          <p:nvPicPr>
            <p:cNvPr id="7" name="图片 6" descr="343439383331313b343532303033333bb1a8bcdbb9a4bedf"/>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9439" y="3376"/>
              <a:ext cx="529" cy="529"/>
            </a:xfrm>
            <a:prstGeom prst="rect">
              <a:avLst/>
            </a:prstGeom>
          </p:spPr>
        </p:pic>
        <p:sp>
          <p:nvSpPr>
            <p:cNvPr id="42" name="TextBox 19"/>
            <p:cNvSpPr txBox="1"/>
            <p:nvPr>
              <p:custDataLst>
                <p:tags r:id="rId21"/>
              </p:custDataLst>
            </p:nvPr>
          </p:nvSpPr>
          <p:spPr>
            <a:xfrm>
              <a:off x="7638" y="6902"/>
              <a:ext cx="4130" cy="3561"/>
            </a:xfrm>
            <a:prstGeom prst="rect">
              <a:avLst/>
            </a:prstGeom>
            <a:noFill/>
          </p:spPr>
          <p:txBody>
            <a:bodyPr wrap="square" rtlCol="0">
              <a:noAutofit/>
            </a:bodyPr>
            <a:lstStyle/>
            <a:p>
              <a:pPr lvl="0" algn="just">
                <a:lnSpc>
                  <a:spcPct val="130000"/>
                </a:lnSpc>
                <a:spcAft>
                  <a:spcPts val="1000"/>
                </a:spcAft>
                <a:buClrTx/>
                <a:buSzTx/>
                <a:buFontTx/>
              </a:pPr>
              <a:r>
                <a:rPr lang="zh-CN" altLang="en-US" sz="1600">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rPr>
                <a:t>严密观察患儿的体温变化，避免因受凉引起呼吸系统感染。注意保护性隔离，严格执行无菌操作，以免交叉感染。一旦发生感染，应积极治疗。</a:t>
              </a:r>
              <a:endParaRPr lang="zh-CN" altLang="en-US" sz="1600">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43" name="文本框 42"/>
            <p:cNvSpPr txBox="1"/>
            <p:nvPr>
              <p:custDataLst>
                <p:tags r:id="rId22"/>
              </p:custDataLst>
            </p:nvPr>
          </p:nvSpPr>
          <p:spPr>
            <a:xfrm>
              <a:off x="7638" y="6058"/>
              <a:ext cx="4130" cy="758"/>
            </a:xfrm>
            <a:prstGeom prst="rect">
              <a:avLst/>
            </a:prstGeom>
            <a:noFill/>
          </p:spPr>
          <p:txBody>
            <a:bodyPr wrap="square" bIns="0" rtlCol="0" anchor="t" anchorCtr="0">
              <a:noAutofit/>
            </a:bodyPr>
            <a:lstStyle/>
            <a:p>
              <a:pPr algn="ctr">
                <a:lnSpc>
                  <a:spcPct val="100000"/>
                </a:lnSpc>
              </a:pPr>
              <a:r>
                <a:rPr lang="zh-CN" altLang="en-US" b="1">
                  <a:solidFill>
                    <a:srgbClr val="D9C9FF">
                      <a:lumMod val="25000"/>
                    </a:srgbClr>
                  </a:solidFill>
                  <a:uFillTx/>
                  <a:latin typeface="Microsoft YaHei Bold" panose="020B0503020204020204" charset="-122"/>
                  <a:ea typeface="Microsoft YaHei Bold" panose="020B0503020204020204" charset="-122"/>
                  <a:cs typeface="思源黑体 CN Light" panose="020B0500000000000000" charset="-122"/>
                </a:rPr>
                <a:t>3. 预防感染</a:t>
              </a:r>
              <a:endParaRPr lang="zh-CN" altLang="en-US" b="1">
                <a:solidFill>
                  <a:srgbClr val="D9C9FF">
                    <a:lumMod val="25000"/>
                  </a:srgbClr>
                </a:solidFill>
                <a:uFillTx/>
                <a:latin typeface="Microsoft YaHei Bold" panose="020B0503020204020204" charset="-122"/>
                <a:ea typeface="Microsoft YaHei Bold" panose="020B0503020204020204" charset="-122"/>
                <a:cs typeface="思源黑体 CN Light" panose="020B0500000000000000" charset="-122"/>
              </a:endParaRPr>
            </a:p>
          </p:txBody>
        </p:sp>
      </p:grpSp>
      <p:grpSp>
        <p:nvGrpSpPr>
          <p:cNvPr id="24" name="组合 23"/>
          <p:cNvGrpSpPr/>
          <p:nvPr/>
        </p:nvGrpSpPr>
        <p:grpSpPr>
          <a:xfrm>
            <a:off x="6619240" y="1185545"/>
            <a:ext cx="2700020" cy="4278630"/>
            <a:chOff x="10421" y="1867"/>
            <a:chExt cx="4252" cy="6738"/>
          </a:xfrm>
        </p:grpSpPr>
        <p:sp>
          <p:nvSpPr>
            <p:cNvPr id="11" name="同侧圆角矩形 10"/>
            <p:cNvSpPr/>
            <p:nvPr>
              <p:custDataLst>
                <p:tags r:id="rId23"/>
              </p:custDataLst>
            </p:nvPr>
          </p:nvSpPr>
          <p:spPr>
            <a:xfrm rot="10800000">
              <a:off x="11985" y="5815"/>
              <a:ext cx="1125" cy="2791"/>
            </a:xfrm>
            <a:prstGeom prst="round2SameRect">
              <a:avLst>
                <a:gd name="adj1" fmla="val 50000"/>
                <a:gd name="adj2" fmla="val 0"/>
              </a:avLst>
            </a:prstGeom>
            <a:solidFill>
              <a:srgbClr val="FFC6D6">
                <a:alpha val="81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9" name="椭圆 18"/>
            <p:cNvSpPr/>
            <p:nvPr>
              <p:custDataLst>
                <p:tags r:id="rId24"/>
              </p:custDataLst>
            </p:nvPr>
          </p:nvSpPr>
          <p:spPr>
            <a:xfrm>
              <a:off x="12114" y="7601"/>
              <a:ext cx="866" cy="866"/>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pic>
          <p:nvPicPr>
            <p:cNvPr id="6" name="图片 5" descr="343439383331313b343532303032323bb2fac6b7d5b9cabe"/>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12261" y="7747"/>
              <a:ext cx="573" cy="573"/>
            </a:xfrm>
            <a:prstGeom prst="rect">
              <a:avLst/>
            </a:prstGeom>
          </p:spPr>
        </p:pic>
        <p:sp>
          <p:nvSpPr>
            <p:cNvPr id="44" name="TextBox 19"/>
            <p:cNvSpPr txBox="1"/>
            <p:nvPr>
              <p:custDataLst>
                <p:tags r:id="rId28"/>
              </p:custDataLst>
            </p:nvPr>
          </p:nvSpPr>
          <p:spPr>
            <a:xfrm>
              <a:off x="10421" y="2925"/>
              <a:ext cx="4252" cy="2627"/>
            </a:xfrm>
            <a:prstGeom prst="rect">
              <a:avLst/>
            </a:prstGeom>
            <a:noFill/>
          </p:spPr>
          <p:txBody>
            <a:bodyPr wrap="square" rtlCol="0">
              <a:noAutofit/>
            </a:bodyPr>
            <a:lstStyle/>
            <a:p>
              <a:pPr lvl="0" algn="just">
                <a:lnSpc>
                  <a:spcPct val="130000"/>
                </a:lnSpc>
                <a:spcAft>
                  <a:spcPts val="1000"/>
                </a:spcAft>
                <a:buClrTx/>
                <a:buSzTx/>
                <a:buFontTx/>
              </a:pPr>
              <a:r>
                <a:rPr lang="zh-CN" altLang="en-US" sz="1600">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rPr>
                <a:t>防止法洛四联症患儿因活动、哭闹、便秘引起缺氧发作，一旦发生应将患儿置于膝胸卧位，同时给予氧气吸入，并及时报告医生进行抢救。</a:t>
              </a:r>
              <a:endParaRPr lang="zh-CN" altLang="en-US" sz="1600">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45" name="文本框 44"/>
            <p:cNvSpPr txBox="1"/>
            <p:nvPr>
              <p:custDataLst>
                <p:tags r:id="rId29"/>
              </p:custDataLst>
            </p:nvPr>
          </p:nvSpPr>
          <p:spPr>
            <a:xfrm>
              <a:off x="10421" y="1867"/>
              <a:ext cx="4252" cy="967"/>
            </a:xfrm>
            <a:prstGeom prst="rect">
              <a:avLst/>
            </a:prstGeom>
            <a:noFill/>
          </p:spPr>
          <p:txBody>
            <a:bodyPr wrap="square" bIns="0" rtlCol="0" anchor="t" anchorCtr="0">
              <a:noAutofit/>
            </a:bodyPr>
            <a:lstStyle/>
            <a:p>
              <a:pPr algn="ctr">
                <a:lnSpc>
                  <a:spcPct val="100000"/>
                </a:lnSpc>
              </a:pPr>
              <a:r>
                <a:rPr lang="zh-CN" altLang="en-US" b="1">
                  <a:solidFill>
                    <a:srgbClr val="FD89AA">
                      <a:lumMod val="50000"/>
                    </a:srgbClr>
                  </a:solidFill>
                  <a:uFillTx/>
                  <a:latin typeface="Microsoft YaHei Bold" panose="020B0503020204020204" charset="-122"/>
                  <a:ea typeface="Microsoft YaHei Bold" panose="020B0503020204020204" charset="-122"/>
                  <a:cs typeface="思源黑体 CN Light" panose="020B0500000000000000" charset="-122"/>
                </a:rPr>
                <a:t>4. 严密观察病情，防止发生并发症</a:t>
              </a:r>
              <a:endParaRPr lang="zh-CN" altLang="en-US" b="1">
                <a:solidFill>
                  <a:srgbClr val="FD89AA">
                    <a:lumMod val="50000"/>
                  </a:srgbClr>
                </a:solidFill>
                <a:uFillTx/>
                <a:latin typeface="Microsoft YaHei Bold" panose="020B0503020204020204" charset="-122"/>
                <a:ea typeface="Microsoft YaHei Bold" panose="020B0503020204020204" charset="-122"/>
                <a:cs typeface="思源黑体 CN Light" panose="020B0500000000000000" charset="-122"/>
              </a:endParaRPr>
            </a:p>
          </p:txBody>
        </p:sp>
      </p:grpSp>
      <p:grpSp>
        <p:nvGrpSpPr>
          <p:cNvPr id="25" name="组合 24"/>
          <p:cNvGrpSpPr/>
          <p:nvPr/>
        </p:nvGrpSpPr>
        <p:grpSpPr>
          <a:xfrm>
            <a:off x="8589645" y="1920240"/>
            <a:ext cx="2661920" cy="4044950"/>
            <a:chOff x="13307" y="3024"/>
            <a:chExt cx="4192" cy="6370"/>
          </a:xfrm>
        </p:grpSpPr>
        <p:sp>
          <p:nvSpPr>
            <p:cNvPr id="12" name="同侧圆角矩形 11"/>
            <p:cNvSpPr/>
            <p:nvPr>
              <p:custDataLst>
                <p:tags r:id="rId30"/>
              </p:custDataLst>
            </p:nvPr>
          </p:nvSpPr>
          <p:spPr>
            <a:xfrm>
              <a:off x="14841" y="3024"/>
              <a:ext cx="1125" cy="2791"/>
            </a:xfrm>
            <a:prstGeom prst="round2SameRect">
              <a:avLst>
                <a:gd name="adj1" fmla="val 50000"/>
                <a:gd name="adj2" fmla="val 0"/>
              </a:avLst>
            </a:prstGeom>
            <a:solidFill>
              <a:srgbClr val="FDAFC4">
                <a:alpha val="8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sp>
          <p:nvSpPr>
            <p:cNvPr id="18" name="椭圆 17"/>
            <p:cNvSpPr/>
            <p:nvPr>
              <p:custDataLst>
                <p:tags r:id="rId31"/>
              </p:custDataLst>
            </p:nvPr>
          </p:nvSpPr>
          <p:spPr>
            <a:xfrm>
              <a:off x="14970" y="3208"/>
              <a:ext cx="866" cy="866"/>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latin typeface="Arial" panose="020B0604020202020204" pitchFamily="34" charset="0"/>
                <a:ea typeface="微软雅黑" panose="020B0503020204020204" charset="-122"/>
              </a:endParaRPr>
            </a:p>
          </p:txBody>
        </p:sp>
        <p:pic>
          <p:nvPicPr>
            <p:cNvPr id="2" name="图片 1" descr="343439383331313b343532303032343bb7a2b2bcb9dcc0ed"/>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15139" y="3376"/>
              <a:ext cx="529" cy="529"/>
            </a:xfrm>
            <a:prstGeom prst="rect">
              <a:avLst/>
            </a:prstGeom>
          </p:spPr>
        </p:pic>
        <p:sp>
          <p:nvSpPr>
            <p:cNvPr id="46" name="TextBox 19"/>
            <p:cNvSpPr txBox="1"/>
            <p:nvPr>
              <p:custDataLst>
                <p:tags r:id="rId35"/>
              </p:custDataLst>
            </p:nvPr>
          </p:nvSpPr>
          <p:spPr>
            <a:xfrm>
              <a:off x="13338" y="6902"/>
              <a:ext cx="4130" cy="2492"/>
            </a:xfrm>
            <a:prstGeom prst="rect">
              <a:avLst/>
            </a:prstGeom>
            <a:noFill/>
          </p:spPr>
          <p:txBody>
            <a:bodyPr wrap="square" rtlCol="0">
              <a:noAutofit/>
            </a:bodyPr>
            <a:lstStyle/>
            <a:p>
              <a:pPr lvl="0" algn="just">
                <a:lnSpc>
                  <a:spcPct val="130000"/>
                </a:lnSpc>
                <a:spcAft>
                  <a:spcPts val="1000"/>
                </a:spcAft>
                <a:buClrTx/>
                <a:buSzTx/>
                <a:buFontTx/>
              </a:pPr>
              <a:r>
                <a:rPr lang="zh-CN" altLang="en-US" sz="1600">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rPr>
                <a:t>对先心病患儿要态度和蔼，做好疾病的解释以取得理解与配合。</a:t>
              </a:r>
              <a:endParaRPr lang="zh-CN" altLang="en-US" sz="1600">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charset="-122"/>
              </a:endParaRPr>
            </a:p>
          </p:txBody>
        </p:sp>
        <p:sp>
          <p:nvSpPr>
            <p:cNvPr id="49" name="文本框 48"/>
            <p:cNvSpPr txBox="1"/>
            <p:nvPr>
              <p:custDataLst>
                <p:tags r:id="rId36"/>
              </p:custDataLst>
            </p:nvPr>
          </p:nvSpPr>
          <p:spPr>
            <a:xfrm>
              <a:off x="13307" y="6058"/>
              <a:ext cx="4192" cy="758"/>
            </a:xfrm>
            <a:prstGeom prst="rect">
              <a:avLst/>
            </a:prstGeom>
            <a:noFill/>
          </p:spPr>
          <p:txBody>
            <a:bodyPr wrap="square" bIns="0" rtlCol="0" anchor="t" anchorCtr="0">
              <a:noAutofit/>
            </a:bodyPr>
            <a:lstStyle/>
            <a:p>
              <a:pPr algn="ctr">
                <a:lnSpc>
                  <a:spcPct val="100000"/>
                </a:lnSpc>
              </a:pPr>
              <a:r>
                <a:rPr lang="zh-CN" altLang="en-US" b="1">
                  <a:solidFill>
                    <a:srgbClr val="FDAFC4">
                      <a:lumMod val="25000"/>
                    </a:srgbClr>
                  </a:solidFill>
                  <a:uFillTx/>
                  <a:latin typeface="Microsoft YaHei Bold" panose="020B0503020204020204" charset="-122"/>
                  <a:ea typeface="Microsoft YaHei Bold" panose="020B0503020204020204" charset="-122"/>
                  <a:cs typeface="思源黑体 CN Light" panose="020B0500000000000000" charset="-122"/>
                </a:rPr>
                <a:t>5. 心理护理及健康教育</a:t>
              </a:r>
              <a:endParaRPr lang="zh-CN" altLang="en-US" b="1">
                <a:solidFill>
                  <a:srgbClr val="FDAFC4">
                    <a:lumMod val="25000"/>
                  </a:srgbClr>
                </a:solidFill>
                <a:uFillTx/>
                <a:latin typeface="Microsoft YaHei Bold" panose="020B0503020204020204" charset="-122"/>
                <a:ea typeface="Microsoft YaHei Bold" panose="020B0503020204020204" charset="-122"/>
                <a:cs typeface="思源黑体 CN Light" panose="020B0500000000000000" charset="-122"/>
              </a:endParaRPr>
            </a:p>
          </p:txBody>
        </p:sp>
      </p:grpSp>
      <p:grpSp>
        <p:nvGrpSpPr>
          <p:cNvPr id="13" name="组合 12"/>
          <p:cNvGrpSpPr/>
          <p:nvPr/>
        </p:nvGrpSpPr>
        <p:grpSpPr>
          <a:xfrm>
            <a:off x="870585" y="367030"/>
            <a:ext cx="10444480" cy="539750"/>
            <a:chOff x="1371" y="2090"/>
            <a:chExt cx="16448" cy="850"/>
          </a:xfrm>
        </p:grpSpPr>
        <p:sp>
          <p:nvSpPr>
            <p:cNvPr id="14" name="矩形 13"/>
            <p:cNvSpPr/>
            <p:nvPr/>
          </p:nvSpPr>
          <p:spPr>
            <a:xfrm>
              <a:off x="2452" y="2189"/>
              <a:ext cx="15367"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16" name="图片 15" descr="3b32313534373033343be8af95e58982"/>
            <p:cNvPicPr>
              <a:picLocks noChangeAspect="1"/>
            </p:cNvPicPr>
            <p:nvPr/>
          </p:nvPicPr>
          <p:blipFill>
            <a:blip r:embed="rId37">
              <a:extLst>
                <a:ext uri="{96DAC541-7B7A-43D3-8B79-37D633B846F1}">
                  <asvg:svgBlip xmlns:asvg="http://schemas.microsoft.com/office/drawing/2016/SVG/main" r:embed="rId38"/>
                </a:ext>
              </a:extLst>
            </a:blip>
            <a:stretch>
              <a:fillRect/>
            </a:stretch>
          </p:blipFill>
          <p:spPr>
            <a:xfrm>
              <a:off x="1371" y="2090"/>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三</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744210" y="3253105"/>
            <a:ext cx="453390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病毒性心肌炎</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90270" y="1772285"/>
            <a:ext cx="10440000" cy="3600000"/>
          </a:xfrm>
          <a:prstGeom prst="roundRect">
            <a:avLst/>
          </a:prstGeom>
          <a:solidFill>
            <a:srgbClr val="FF7F7F"/>
          </a:solidFill>
          <a:ln>
            <a:solidFill>
              <a:srgbClr val="FF7F7F"/>
            </a:solid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3" name="泪滴形 2"/>
          <p:cNvSpPr/>
          <p:nvPr/>
        </p:nvSpPr>
        <p:spPr>
          <a:xfrm>
            <a:off x="8232140" y="0"/>
            <a:ext cx="3960000" cy="3960000"/>
          </a:xfrm>
          <a:prstGeom prst="teardrop">
            <a:avLst/>
          </a:prstGeom>
          <a:solidFill>
            <a:srgbClr val="FF7F7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250270" y="2338480"/>
            <a:ext cx="9720000" cy="246761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病毒性心肌炎（viral myocarditis，VM）是病毒侵犯心脏引起心肌局灶性或弥漫性的炎性病变，除心肌炎外，部分病例可伴有心包炎和心内膜炎。本病临床表现轻重不一，轻者预后良好，重者可以发生心力衰竭，甚至死亡。</a:t>
            </a:r>
            <a:endPar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129790"/>
            <a:ext cx="10440035" cy="410718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引起心肌炎的病毒种类有很多，以柯萨奇病毒最常见。本病的发病机制尚不完全清楚，一般认为与病毒直接侵犯心肌细胞有关，也与病毒感染后的变态反应和自身免疫有关。</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1327150"/>
            <a:ext cx="10444480" cy="539750"/>
            <a:chOff x="1371" y="2090"/>
            <a:chExt cx="16448" cy="850"/>
          </a:xfrm>
        </p:grpSpPr>
        <p:sp>
          <p:nvSpPr>
            <p:cNvPr id="18" name="矩形 17"/>
            <p:cNvSpPr/>
            <p:nvPr/>
          </p:nvSpPr>
          <p:spPr>
            <a:xfrm>
              <a:off x="2452" y="2189"/>
              <a:ext cx="15367"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【病因】</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71" y="2090"/>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129790"/>
            <a:ext cx="10440035" cy="410718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病毒性心肌炎临床表现轻重悬殊，轻症患儿可无症状，重者起病急，常暴发心源性休克或充血性心力衰竭，在数小时或数天内死亡，也有患者迁延未愈，遗留心肌损害。典型病例在心肌症状出现前数日或 2 周内有呼吸道或肠道感染，可伴有发热、咽痛、腹泻、皮疹等症状，继之出现心脏症状。主要表现为疲乏无力、食欲不振、恶心、呕吐、心前区不适、心悸等。体检发现第一心音低钝，可有奔马律，心动过缓或过速，若合并心包炎时可听到心包摩擦音。</a:t>
            </a:r>
            <a:endParaRPr dirty="0">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0585" y="1327150"/>
            <a:ext cx="10444480" cy="539750"/>
            <a:chOff x="1371" y="2090"/>
            <a:chExt cx="16448" cy="850"/>
          </a:xfrm>
        </p:grpSpPr>
        <p:sp>
          <p:nvSpPr>
            <p:cNvPr id="18" name="矩形 17"/>
            <p:cNvSpPr/>
            <p:nvPr/>
          </p:nvSpPr>
          <p:spPr>
            <a:xfrm>
              <a:off x="2452" y="2189"/>
              <a:ext cx="15367"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【临床表现】</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71" y="2090"/>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2625" y="2047212"/>
            <a:ext cx="10633075" cy="3157900"/>
            <a:chOff x="4157" y="3295"/>
            <a:chExt cx="16745" cy="4973"/>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510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906" y="3765"/>
              <a:ext cx="3352" cy="751"/>
            </a:xfrm>
            <a:prstGeom prst="rect">
              <a:avLst/>
            </a:prstGeom>
          </p:spPr>
          <p:txBody>
            <a:bodyPr wrap="square">
              <a:noAutofit/>
            </a:bodyPr>
            <a:lstStyle/>
            <a:p>
              <a:pPr algn="just">
                <a:defRPr/>
              </a:pPr>
              <a:r>
                <a:rPr lang="zh-CN" altLang="en-US" sz="2000" b="1" dirty="0">
                  <a:solidFill>
                    <a:schemeClr val="tx1"/>
                  </a:solidFill>
                  <a:latin typeface="微软雅黑" panose="020B0503020204020204" charset="-122"/>
                  <a:ea typeface="微软雅黑" panose="020B0503020204020204" charset="-122"/>
                </a:rPr>
                <a:t>1. 实验室检查</a:t>
              </a:r>
              <a:endParaRPr lang="zh-CN" altLang="en-US" sz="2000" b="1" dirty="0">
                <a:solidFill>
                  <a:schemeClr val="tx1"/>
                </a:solidFill>
                <a:latin typeface="微软雅黑" panose="020B0503020204020204" charset="-122"/>
                <a:ea typeface="微软雅黑" panose="020B0503020204020204" charset="-122"/>
              </a:endParaRPr>
            </a:p>
          </p:txBody>
        </p:sp>
        <p:sp>
          <p:nvSpPr>
            <p:cNvPr id="151" name="文本框 164"/>
            <p:cNvSpPr txBox="1"/>
            <p:nvPr/>
          </p:nvSpPr>
          <p:spPr>
            <a:xfrm>
              <a:off x="4157" y="4853"/>
              <a:ext cx="16745" cy="3415"/>
            </a:xfrm>
            <a:prstGeom prst="rect">
              <a:avLst/>
            </a:prstGeom>
            <a:noFill/>
          </p:spPr>
          <p:txBody>
            <a:bodyPr wrap="square">
              <a:spAutoFit/>
            </a:bodyPr>
            <a:lstStyle/>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血象及血沉：急性期白细胞总数轻度增高，以中性粒细胞为主；部分病例血沉轻度或中度增快。</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血清心肌酶谱测定：病程早期血清肌酸激酶及同工酶、乳酸脱氢酶及同工酶、谷草转氨酶均增高。心肌肌钙蛋白 T 升高具有高度的特异性。</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a:p>
              <a:pPr indent="457200" algn="just" fontAlgn="auto">
                <a:lnSpc>
                  <a:spcPct val="150000"/>
                </a:lnSpc>
                <a:defRPr/>
                <a:extLst>
                  <a:ext uri="{35155182-B16C-46BC-9424-99874614C6A1}">
                    <wpsdc:indentchars xmlns:wpsdc="http://www.wps.cn/officeDocument/2017/drawingmlCustomData" val="200" checksum="59296752"/>
                  </a:ext>
                </a:extLst>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病毒检测：疾病早期可通过咽拭子、粪便、血液及心包液来分离病毒，也可通过PCR 技术检测病毒核酸。</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11" name="组合 10"/>
          <p:cNvGrpSpPr/>
          <p:nvPr/>
        </p:nvGrpSpPr>
        <p:grpSpPr>
          <a:xfrm>
            <a:off x="870585" y="880110"/>
            <a:ext cx="10444480" cy="539750"/>
            <a:chOff x="1371" y="2090"/>
            <a:chExt cx="16448" cy="850"/>
          </a:xfrm>
        </p:grpSpPr>
        <p:sp>
          <p:nvSpPr>
            <p:cNvPr id="12" name="矩形 11"/>
            <p:cNvSpPr/>
            <p:nvPr/>
          </p:nvSpPr>
          <p:spPr>
            <a:xfrm>
              <a:off x="2452" y="2189"/>
              <a:ext cx="15367"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【辅助检查】</a:t>
              </a:r>
              <a:endParaRPr lang="zh-CN" altLang="en-US" sz="2000" b="1">
                <a:solidFill>
                  <a:srgbClr val="FF7F7F"/>
                </a:solidFill>
                <a:latin typeface="微软雅黑" panose="020B0503020204020204" charset="-122"/>
                <a:ea typeface="微软雅黑" panose="020B0503020204020204" charset="-122"/>
              </a:endParaRPr>
            </a:p>
          </p:txBody>
        </p:sp>
        <p:pic>
          <p:nvPicPr>
            <p:cNvPr id="13" name="图片 12"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71" y="2090"/>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64235" y="1896717"/>
            <a:ext cx="4679950" cy="2327308"/>
            <a:chOff x="4157" y="3295"/>
            <a:chExt cx="7370" cy="3665"/>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737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907" y="3843"/>
              <a:ext cx="5376" cy="628"/>
            </a:xfrm>
            <a:prstGeom prst="rect">
              <a:avLst/>
            </a:prstGeom>
          </p:spPr>
          <p:txBody>
            <a:bodyPr wrap="square">
              <a:spAutoFit/>
            </a:bodyPr>
            <a:lstStyle/>
            <a:p>
              <a:pPr algn="just">
                <a:defRPr/>
              </a:pPr>
              <a:r>
                <a:rPr lang="zh-CN" altLang="en-US" sz="2000" b="1" dirty="0">
                  <a:solidFill>
                    <a:schemeClr val="tx1">
                      <a:lumMod val="85000"/>
                      <a:lumOff val="15000"/>
                    </a:schemeClr>
                  </a:solidFill>
                  <a:uFillTx/>
                  <a:latin typeface="Microsoft YaHei Bold" panose="020B0503020204020204" charset="-122"/>
                  <a:ea typeface="Microsoft YaHei Bold" panose="020B0503020204020204" charset="-122"/>
                </a:rPr>
                <a:t>2. 心电图检查</a:t>
              </a:r>
              <a:endParaRPr lang="zh-CN" altLang="en-US" sz="2000" b="1" dirty="0">
                <a:solidFill>
                  <a:schemeClr val="tx1">
                    <a:lumMod val="85000"/>
                    <a:lumOff val="15000"/>
                  </a:schemeClr>
                </a:solidFill>
                <a:uFillTx/>
                <a:latin typeface="Microsoft YaHei Bold" panose="020B0503020204020204" charset="-122"/>
                <a:ea typeface="Microsoft YaHei Bold" panose="020B0503020204020204" charset="-122"/>
              </a:endParaRPr>
            </a:p>
          </p:txBody>
        </p:sp>
        <p:sp>
          <p:nvSpPr>
            <p:cNvPr id="151" name="文本框 164"/>
            <p:cNvSpPr txBox="1"/>
            <p:nvPr/>
          </p:nvSpPr>
          <p:spPr>
            <a:xfrm>
              <a:off x="4157" y="4853"/>
              <a:ext cx="7370" cy="2107"/>
            </a:xfrm>
            <a:prstGeom prst="rect">
              <a:avLst/>
            </a:prstGeom>
            <a:noFill/>
          </p:spPr>
          <p:txBody>
            <a:bodyPr wrap="square">
              <a:spAutoFit/>
            </a:bodyPr>
            <a:lstStyle/>
            <a:p>
              <a:pPr algn="just">
                <a:lnSpc>
                  <a:spcPct val="150000"/>
                </a:lnSpc>
                <a:defRPr/>
              </a:pPr>
              <a:r>
                <a:rPr kern="0" dirty="0">
                  <a:solidFill>
                    <a:schemeClr val="tx1">
                      <a:lumMod val="85000"/>
                      <a:lumOff val="15000"/>
                    </a:schemeClr>
                  </a:solidFill>
                  <a:uFillTx/>
                  <a:latin typeface="Microsoft YaHei" panose="020B0503020204020204" charset="-122"/>
                  <a:ea typeface="微软雅黑" panose="020B0503020204020204" charset="-122"/>
                  <a:cs typeface="Arial" panose="020B0604020202020204" pitchFamily="34" charset="0"/>
                </a:rPr>
                <a:t>常呈 QRS 波低电压，ST 段偏移，T 波倒置、平坦或低平，QT 时间延长，也可见各种心律失常。</a:t>
              </a:r>
              <a:endParaRPr kern="0" dirty="0">
                <a:solidFill>
                  <a:schemeClr val="tx1">
                    <a:lumMod val="85000"/>
                    <a:lumOff val="15000"/>
                  </a:schemeClr>
                </a:solidFill>
                <a:uFillTx/>
                <a:latin typeface="Microsoft YaHei"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6452870" y="1896717"/>
            <a:ext cx="4680020" cy="1911377"/>
            <a:chOff x="6967" y="3295"/>
            <a:chExt cx="7373" cy="3010"/>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737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717" y="3782"/>
              <a:ext cx="5622" cy="803"/>
            </a:xfrm>
            <a:prstGeom prst="rect">
              <a:avLst/>
            </a:prstGeom>
          </p:spPr>
          <p:txBody>
            <a:bodyPr wrap="square">
              <a:noAutofit/>
            </a:bodyPr>
            <a:lstStyle/>
            <a:p>
              <a:pPr algn="just">
                <a:defRPr/>
              </a:pPr>
              <a:r>
                <a:rPr lang="zh-CN" altLang="en-US" sz="2000" b="1" dirty="0">
                  <a:solidFill>
                    <a:schemeClr val="tx1">
                      <a:lumMod val="85000"/>
                      <a:lumOff val="15000"/>
                    </a:schemeClr>
                  </a:solidFill>
                  <a:latin typeface="微软雅黑" panose="020B0503020204020204" charset="-122"/>
                  <a:ea typeface="微软雅黑" panose="020B0503020204020204" charset="-122"/>
                </a:rPr>
                <a:t>3.X 线检查</a:t>
              </a:r>
              <a:endParaRPr lang="zh-CN" altLang="en-US" sz="2000" b="1" dirty="0">
                <a:solidFill>
                  <a:schemeClr val="tx1">
                    <a:lumMod val="85000"/>
                    <a:lumOff val="15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7373" cy="1452"/>
            </a:xfrm>
            <a:prstGeom prst="rect">
              <a:avLst/>
            </a:prstGeom>
            <a:noFill/>
          </p:spPr>
          <p:txBody>
            <a:bodyPr wrap="square">
              <a:spAutoFit/>
            </a:bodyPr>
            <a:lstStyle/>
            <a:p>
              <a:pPr algn="just">
                <a:lnSpc>
                  <a:spcPct val="15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可见心影呈轻度或重度扩大、肺瘀血、肺水肿，少数有胸腔少量积液。</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5" name="组合 4"/>
          <p:cNvGrpSpPr/>
          <p:nvPr/>
        </p:nvGrpSpPr>
        <p:grpSpPr>
          <a:xfrm>
            <a:off x="870585" y="880110"/>
            <a:ext cx="10444480" cy="539750"/>
            <a:chOff x="1371" y="2090"/>
            <a:chExt cx="16448" cy="850"/>
          </a:xfrm>
        </p:grpSpPr>
        <p:sp>
          <p:nvSpPr>
            <p:cNvPr id="18" name="矩形 17"/>
            <p:cNvSpPr/>
            <p:nvPr/>
          </p:nvSpPr>
          <p:spPr>
            <a:xfrm>
              <a:off x="2452" y="2189"/>
              <a:ext cx="15367"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【辅助检查】</a:t>
              </a:r>
              <a:endParaRPr lang="zh-CN" altLang="en-US" sz="2000" b="1">
                <a:solidFill>
                  <a:srgbClr val="FF7F7F"/>
                </a:solidFill>
                <a:latin typeface="微软雅黑" panose="020B0503020204020204" charset="-122"/>
                <a:ea typeface="微软雅黑" panose="020B0503020204020204" charset="-122"/>
              </a:endParaRPr>
            </a:p>
          </p:txBody>
        </p:sp>
        <p:pic>
          <p:nvPicPr>
            <p:cNvPr id="6" name="图片 5"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71" y="2090"/>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custDataLst>
              <p:tags r:id="rId1"/>
            </p:custDataLst>
          </p:nvPr>
        </p:nvSpPr>
        <p:spPr>
          <a:xfrm>
            <a:off x="1735455" y="1772285"/>
            <a:ext cx="2610485" cy="380365"/>
          </a:xfrm>
          <a:prstGeom prst="rect">
            <a:avLst/>
          </a:prstGeom>
          <a:noFill/>
        </p:spPr>
        <p:txBody>
          <a:bodyPr wrap="square" bIns="0" rtlCol="0">
            <a:scene3d>
              <a:camera prst="orthographicFront"/>
              <a:lightRig rig="threePt" dir="t"/>
            </a:scene3d>
          </a:bodyPr>
          <a:p>
            <a:pPr algn="r"/>
            <a:r>
              <a:rPr lang="zh-CN" altLang="en-US" sz="2000" b="1" spc="300">
                <a:solidFill>
                  <a:srgbClr val="FE909F"/>
                </a:solidFill>
                <a:effectLst/>
                <a:uFillTx/>
                <a:latin typeface="Microsoft YaHei Bold" panose="020B0503020204020204" charset="-122"/>
                <a:ea typeface="Microsoft YaHei Bold" panose="020B0503020204020204" charset="-122"/>
              </a:rPr>
              <a:t>1. 卧床休息</a:t>
            </a:r>
            <a:endParaRPr lang="zh-CN" altLang="en-US" sz="2000" b="1" spc="300">
              <a:solidFill>
                <a:srgbClr val="FE909F"/>
              </a:solidFill>
              <a:effectLst/>
              <a:uFillTx/>
              <a:latin typeface="Microsoft YaHei Bold" panose="020B0503020204020204" charset="-122"/>
              <a:ea typeface="Microsoft YaHei Bold" panose="020B0503020204020204" charset="-122"/>
            </a:endParaRPr>
          </a:p>
        </p:txBody>
      </p:sp>
      <p:sp>
        <p:nvSpPr>
          <p:cNvPr id="13" name="文本框 12"/>
          <p:cNvSpPr txBox="1"/>
          <p:nvPr>
            <p:custDataLst>
              <p:tags r:id="rId2"/>
            </p:custDataLst>
          </p:nvPr>
        </p:nvSpPr>
        <p:spPr>
          <a:xfrm>
            <a:off x="1285940" y="2252345"/>
            <a:ext cx="3060000" cy="1264920"/>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减轻心脏负担及减少耗氧量。</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16" name="文本框 15"/>
          <p:cNvSpPr txBox="1"/>
          <p:nvPr>
            <p:custDataLst>
              <p:tags r:id="rId3"/>
            </p:custDataLst>
          </p:nvPr>
        </p:nvSpPr>
        <p:spPr>
          <a:xfrm>
            <a:off x="1240790" y="4164965"/>
            <a:ext cx="3105150" cy="380365"/>
          </a:xfrm>
          <a:prstGeom prst="rect">
            <a:avLst/>
          </a:prstGeom>
          <a:noFill/>
        </p:spPr>
        <p:txBody>
          <a:bodyPr wrap="square" bIns="0" rtlCol="0">
            <a:scene3d>
              <a:camera prst="orthographicFront"/>
              <a:lightRig rig="threePt" dir="t"/>
            </a:scene3d>
          </a:bodyPr>
          <a:p>
            <a:pPr algn="r"/>
            <a:r>
              <a:rPr lang="zh-CN" altLang="en-US" sz="2000" b="1" spc="300">
                <a:solidFill>
                  <a:srgbClr val="51DBFF"/>
                </a:solidFill>
                <a:effectLst/>
                <a:uFillTx/>
                <a:latin typeface="Microsoft YaHei Bold" panose="020B0503020204020204" charset="-122"/>
                <a:ea typeface="Microsoft YaHei Bold" panose="020B0503020204020204" charset="-122"/>
              </a:rPr>
              <a:t>4. 对症及支持治疗</a:t>
            </a:r>
            <a:endParaRPr lang="zh-CN" altLang="en-US" sz="2000" b="1" spc="300">
              <a:solidFill>
                <a:srgbClr val="51DBFF"/>
              </a:solidFill>
              <a:effectLst/>
              <a:uFillTx/>
              <a:latin typeface="Microsoft YaHei Bold" panose="020B0503020204020204" charset="-122"/>
              <a:ea typeface="Microsoft YaHei Bold" panose="020B0503020204020204" charset="-122"/>
            </a:endParaRPr>
          </a:p>
        </p:txBody>
      </p:sp>
      <p:sp>
        <p:nvSpPr>
          <p:cNvPr id="17" name="文本框 16"/>
          <p:cNvSpPr txBox="1"/>
          <p:nvPr>
            <p:custDataLst>
              <p:tags r:id="rId4"/>
            </p:custDataLst>
          </p:nvPr>
        </p:nvSpPr>
        <p:spPr>
          <a:xfrm>
            <a:off x="1285940" y="4645025"/>
            <a:ext cx="3060000" cy="1325245"/>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保护心肌和清除自由基的药物治疗，控制心力衰竭和救治心源性休克。</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18" name="文本框 17"/>
          <p:cNvSpPr txBox="1"/>
          <p:nvPr>
            <p:custDataLst>
              <p:tags r:id="rId5"/>
            </p:custDataLst>
          </p:nvPr>
        </p:nvSpPr>
        <p:spPr>
          <a:xfrm>
            <a:off x="7806690" y="1751965"/>
            <a:ext cx="3239770" cy="380365"/>
          </a:xfrm>
          <a:prstGeom prst="rect">
            <a:avLst/>
          </a:prstGeom>
          <a:noFill/>
        </p:spPr>
        <p:txBody>
          <a:bodyPr wrap="square" bIns="0" rtlCol="0">
            <a:scene3d>
              <a:camera prst="orthographicFront"/>
              <a:lightRig rig="threePt" dir="t"/>
            </a:scene3d>
          </a:bodyPr>
          <a:p>
            <a:pPr algn="l"/>
            <a:r>
              <a:rPr lang="zh-CN" altLang="en-US" sz="2000" b="1" spc="300">
                <a:solidFill>
                  <a:srgbClr val="D18CE5"/>
                </a:solidFill>
                <a:effectLst/>
                <a:uFillTx/>
                <a:latin typeface="Microsoft YaHei Bold" panose="020B0503020204020204" charset="-122"/>
                <a:ea typeface="Microsoft YaHei Bold" panose="020B0503020204020204" charset="-122"/>
              </a:rPr>
              <a:t>2. 应用肾上腺皮质激素</a:t>
            </a:r>
            <a:endParaRPr lang="zh-CN" altLang="en-US" sz="2000" b="1" spc="300">
              <a:solidFill>
                <a:srgbClr val="D18CE5"/>
              </a:solidFill>
              <a:effectLst/>
              <a:uFillTx/>
              <a:latin typeface="Microsoft YaHei Bold" panose="020B0503020204020204" charset="-122"/>
              <a:ea typeface="Microsoft YaHei Bold" panose="020B0503020204020204" charset="-122"/>
            </a:endParaRPr>
          </a:p>
        </p:txBody>
      </p:sp>
      <p:sp>
        <p:nvSpPr>
          <p:cNvPr id="19" name="文本框 18"/>
          <p:cNvSpPr txBox="1"/>
          <p:nvPr>
            <p:custDataLst>
              <p:tags r:id="rId6"/>
            </p:custDataLst>
          </p:nvPr>
        </p:nvSpPr>
        <p:spPr>
          <a:xfrm>
            <a:off x="7806690" y="2232025"/>
            <a:ext cx="3060000" cy="1398270"/>
          </a:xfrm>
          <a:prstGeom prst="rect">
            <a:avLst/>
          </a:prstGeom>
          <a:noFill/>
        </p:spPr>
        <p:txBody>
          <a:bodyPr wrap="square" rtlCol="0">
            <a:noAutofit/>
            <a:scene3d>
              <a:camera prst="orthographicFront"/>
              <a:lightRig rig="threePt" dir="t"/>
            </a:scene3d>
          </a:bodyPr>
          <a:p>
            <a:pPr indent="0" algn="l" fontAlgn="auto">
              <a:lnSpc>
                <a:spcPct val="130000"/>
              </a:lnSpc>
              <a:spcAft>
                <a:spcPts val="400"/>
              </a:spcAft>
            </a:pPr>
            <a:r>
              <a:rPr lang="zh-CN" altLang="en-US">
                <a:solidFill>
                  <a:schemeClr val="tx1">
                    <a:lumMod val="75000"/>
                    <a:lumOff val="25000"/>
                  </a:schemeClr>
                </a:solidFill>
                <a:effectLst/>
                <a:uFillTx/>
                <a:latin typeface="Microsoft YaHei" panose="020B0503020204020204" charset="-122"/>
                <a:ea typeface="Microsoft YaHei Regular" panose="020B0503020204020204" charset="-122"/>
              </a:rPr>
              <a:t>有改善心肌功能、减轻心肌炎性反应和抗休克作用。</a:t>
            </a:r>
            <a:endParaRPr lang="zh-CN" altLang="en-US">
              <a:solidFill>
                <a:schemeClr val="tx1">
                  <a:lumMod val="75000"/>
                  <a:lumOff val="25000"/>
                </a:schemeClr>
              </a:solidFill>
              <a:effectLst/>
              <a:uFillTx/>
              <a:latin typeface="Microsoft YaHei" panose="020B0503020204020204" charset="-122"/>
              <a:ea typeface="Microsoft YaHei Regular" panose="020B0503020204020204" charset="-122"/>
            </a:endParaRPr>
          </a:p>
        </p:txBody>
      </p:sp>
      <p:sp>
        <p:nvSpPr>
          <p:cNvPr id="20" name="文本框 19"/>
          <p:cNvSpPr txBox="1"/>
          <p:nvPr>
            <p:custDataLst>
              <p:tags r:id="rId7"/>
            </p:custDataLst>
          </p:nvPr>
        </p:nvSpPr>
        <p:spPr>
          <a:xfrm>
            <a:off x="7806690" y="4231640"/>
            <a:ext cx="3196590" cy="380365"/>
          </a:xfrm>
          <a:prstGeom prst="rect">
            <a:avLst/>
          </a:prstGeom>
          <a:noFill/>
        </p:spPr>
        <p:txBody>
          <a:bodyPr wrap="square" bIns="0" rtlCol="0">
            <a:scene3d>
              <a:camera prst="orthographicFront"/>
              <a:lightRig rig="threePt" dir="t"/>
            </a:scene3d>
          </a:bodyPr>
          <a:p>
            <a:pPr algn="l"/>
            <a:r>
              <a:rPr lang="zh-CN" altLang="en-US" sz="2000" b="1" spc="300">
                <a:solidFill>
                  <a:srgbClr val="FFC606"/>
                </a:solidFill>
                <a:effectLst/>
                <a:uFillTx/>
                <a:latin typeface="Microsoft YaHei Bold" panose="020B0503020204020204" charset="-122"/>
                <a:ea typeface="Microsoft YaHei Bold" panose="020B0503020204020204" charset="-122"/>
              </a:rPr>
              <a:t>3. 免疫球蛋白的应用</a:t>
            </a:r>
            <a:endParaRPr lang="zh-CN" altLang="en-US" sz="2000" b="1" spc="300">
              <a:solidFill>
                <a:srgbClr val="FFC606"/>
              </a:solidFill>
              <a:effectLst/>
              <a:uFillTx/>
              <a:latin typeface="Microsoft YaHei Bold" panose="020B0503020204020204" charset="-122"/>
              <a:ea typeface="Microsoft YaHei Bold" panose="020B0503020204020204" charset="-122"/>
            </a:endParaRPr>
          </a:p>
        </p:txBody>
      </p:sp>
      <p:sp>
        <p:nvSpPr>
          <p:cNvPr id="21" name="文本框 20"/>
          <p:cNvSpPr txBox="1"/>
          <p:nvPr>
            <p:custDataLst>
              <p:tags r:id="rId8"/>
            </p:custDataLst>
          </p:nvPr>
        </p:nvSpPr>
        <p:spPr>
          <a:xfrm>
            <a:off x="7806690" y="4711700"/>
            <a:ext cx="3060000" cy="1325245"/>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多用于重症病例。</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cxnSp>
        <p:nvCxnSpPr>
          <p:cNvPr id="35" name="直接箭头连接符 34"/>
          <p:cNvCxnSpPr/>
          <p:nvPr>
            <p:custDataLst>
              <p:tags r:id="rId9"/>
            </p:custDataLst>
          </p:nvPr>
        </p:nvCxnSpPr>
        <p:spPr>
          <a:xfrm flipH="1">
            <a:off x="2185670" y="2211388"/>
            <a:ext cx="2160270" cy="0"/>
          </a:xfrm>
          <a:prstGeom prst="straightConnector1">
            <a:avLst/>
          </a:prstGeom>
          <a:ln>
            <a:solidFill>
              <a:srgbClr val="FE909F"/>
            </a:solidFill>
            <a:tailEnd type="arrow" w="med" len="med"/>
          </a:ln>
        </p:spPr>
        <p:style>
          <a:lnRef idx="3">
            <a:srgbClr val="D18CE5"/>
          </a:lnRef>
          <a:fillRef idx="0">
            <a:srgbClr val="D18CE5"/>
          </a:fillRef>
          <a:effectRef idx="2">
            <a:srgbClr val="D18CE5"/>
          </a:effectRef>
          <a:fontRef idx="minor">
            <a:srgbClr val="000000"/>
          </a:fontRef>
        </p:style>
      </p:cxnSp>
      <p:cxnSp>
        <p:nvCxnSpPr>
          <p:cNvPr id="37" name="直接箭头连接符 36"/>
          <p:cNvCxnSpPr/>
          <p:nvPr>
            <p:custDataLst>
              <p:tags r:id="rId10"/>
            </p:custDataLst>
          </p:nvPr>
        </p:nvCxnSpPr>
        <p:spPr>
          <a:xfrm flipH="1">
            <a:off x="2185670" y="4613910"/>
            <a:ext cx="2160270" cy="0"/>
          </a:xfrm>
          <a:prstGeom prst="straightConnector1">
            <a:avLst/>
          </a:prstGeom>
          <a:ln>
            <a:solidFill>
              <a:srgbClr val="51DBFF"/>
            </a:solidFill>
            <a:tailEnd type="arrow" w="med" len="med"/>
          </a:ln>
        </p:spPr>
        <p:style>
          <a:lnRef idx="3">
            <a:srgbClr val="51DBFF"/>
          </a:lnRef>
          <a:fillRef idx="0">
            <a:srgbClr val="51DBFF"/>
          </a:fillRef>
          <a:effectRef idx="2">
            <a:srgbClr val="51DBFF"/>
          </a:effectRef>
          <a:fontRef idx="minor">
            <a:srgbClr val="000000"/>
          </a:fontRef>
        </p:style>
      </p:cxnSp>
      <p:cxnSp>
        <p:nvCxnSpPr>
          <p:cNvPr id="39" name="直接箭头连接符 38"/>
          <p:cNvCxnSpPr/>
          <p:nvPr>
            <p:custDataLst>
              <p:tags r:id="rId11"/>
            </p:custDataLst>
          </p:nvPr>
        </p:nvCxnSpPr>
        <p:spPr>
          <a:xfrm>
            <a:off x="7806690" y="4680585"/>
            <a:ext cx="2160270" cy="0"/>
          </a:xfrm>
          <a:prstGeom prst="straightConnector1">
            <a:avLst/>
          </a:prstGeom>
          <a:ln>
            <a:solidFill>
              <a:srgbClr val="FFC606"/>
            </a:solidFill>
            <a:tailEnd type="arrow" w="med" len="med"/>
          </a:ln>
        </p:spPr>
        <p:style>
          <a:lnRef idx="3">
            <a:srgbClr val="FF5F81"/>
          </a:lnRef>
          <a:fillRef idx="0">
            <a:srgbClr val="FF5F81"/>
          </a:fillRef>
          <a:effectRef idx="2">
            <a:srgbClr val="FF5F81"/>
          </a:effectRef>
          <a:fontRef idx="minor">
            <a:srgbClr val="000000"/>
          </a:fontRef>
        </p:style>
      </p:cxnSp>
      <p:cxnSp>
        <p:nvCxnSpPr>
          <p:cNvPr id="40" name="直接箭头连接符 39"/>
          <p:cNvCxnSpPr/>
          <p:nvPr>
            <p:custDataLst>
              <p:tags r:id="rId12"/>
            </p:custDataLst>
          </p:nvPr>
        </p:nvCxnSpPr>
        <p:spPr>
          <a:xfrm>
            <a:off x="7806690" y="2191068"/>
            <a:ext cx="2160270" cy="0"/>
          </a:xfrm>
          <a:prstGeom prst="straightConnector1">
            <a:avLst/>
          </a:prstGeom>
          <a:ln>
            <a:solidFill>
              <a:srgbClr val="D18CE5"/>
            </a:solidFill>
            <a:tailEnd type="arrow" w="med" len="med"/>
          </a:ln>
        </p:spPr>
        <p:style>
          <a:lnRef idx="3">
            <a:srgbClr val="FFC606"/>
          </a:lnRef>
          <a:fillRef idx="0">
            <a:srgbClr val="FFC606"/>
          </a:fillRef>
          <a:effectRef idx="2">
            <a:srgbClr val="FFC606"/>
          </a:effectRef>
          <a:fontRef idx="minor">
            <a:srgbClr val="000000"/>
          </a:fontRef>
        </p:style>
      </p:cxnSp>
      <p:grpSp>
        <p:nvGrpSpPr>
          <p:cNvPr id="5" name="组合 4"/>
          <p:cNvGrpSpPr/>
          <p:nvPr/>
        </p:nvGrpSpPr>
        <p:grpSpPr>
          <a:xfrm>
            <a:off x="4465320" y="1898650"/>
            <a:ext cx="3239770" cy="3255010"/>
            <a:chOff x="7048" y="2966"/>
            <a:chExt cx="5102" cy="5126"/>
          </a:xfrm>
        </p:grpSpPr>
        <p:sp>
          <p:nvSpPr>
            <p:cNvPr id="3" name="椭圆 2"/>
            <p:cNvSpPr/>
            <p:nvPr>
              <p:custDataLst>
                <p:tags r:id="rId13"/>
              </p:custDataLst>
            </p:nvPr>
          </p:nvSpPr>
          <p:spPr>
            <a:xfrm flipH="1">
              <a:off x="7332" y="3274"/>
              <a:ext cx="4535" cy="4535"/>
            </a:xfrm>
            <a:prstGeom prst="ellipse">
              <a:avLst/>
            </a:prstGeom>
            <a:solidFill>
              <a:srgbClr val="FEFF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6" name="椭圆 5"/>
            <p:cNvSpPr/>
            <p:nvPr>
              <p:custDataLst>
                <p:tags r:id="rId14"/>
              </p:custDataLst>
            </p:nvPr>
          </p:nvSpPr>
          <p:spPr>
            <a:xfrm>
              <a:off x="7692" y="6877"/>
              <a:ext cx="1020" cy="1020"/>
            </a:xfrm>
            <a:prstGeom prst="ellipse">
              <a:avLst/>
            </a:prstGeom>
            <a:solidFill>
              <a:srgbClr val="51DB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 name="椭圆 8"/>
            <p:cNvSpPr/>
            <p:nvPr>
              <p:custDataLst>
                <p:tags r:id="rId15"/>
              </p:custDataLst>
            </p:nvPr>
          </p:nvSpPr>
          <p:spPr>
            <a:xfrm>
              <a:off x="10479" y="6877"/>
              <a:ext cx="1020" cy="1020"/>
            </a:xfrm>
            <a:prstGeom prst="ellipse">
              <a:avLst/>
            </a:prstGeom>
            <a:solidFill>
              <a:srgbClr val="FFC606"/>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0" name="椭圆 9"/>
            <p:cNvSpPr/>
            <p:nvPr>
              <p:custDataLst>
                <p:tags r:id="rId16"/>
              </p:custDataLst>
            </p:nvPr>
          </p:nvSpPr>
          <p:spPr>
            <a:xfrm>
              <a:off x="7879" y="2966"/>
              <a:ext cx="1020" cy="1020"/>
            </a:xfrm>
            <a:prstGeom prst="ellipse">
              <a:avLst/>
            </a:prstGeom>
            <a:solidFill>
              <a:srgbClr val="FE909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椭圆 10"/>
            <p:cNvSpPr/>
            <p:nvPr>
              <p:custDataLst>
                <p:tags r:id="rId17"/>
              </p:custDataLst>
            </p:nvPr>
          </p:nvSpPr>
          <p:spPr>
            <a:xfrm>
              <a:off x="10479" y="2966"/>
              <a:ext cx="1020" cy="1020"/>
            </a:xfrm>
            <a:prstGeom prst="ellipse">
              <a:avLst/>
            </a:prstGeom>
            <a:solidFill>
              <a:srgbClr val="D18CE5"/>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27" name="图片 26" descr="333438343933313b333437363734333bcfc2d4d8"/>
            <p:cNvPicPr>
              <a:picLocks noChangeAspect="1"/>
            </p:cNvPicPr>
            <p:nvPr>
              <p:custDataLst>
                <p:tags r:id="rId18"/>
              </p:custDataLst>
            </p:nvPr>
          </p:nvPicPr>
          <p:blipFill>
            <a:blip r:embed="rId19"/>
            <a:stretch>
              <a:fillRect/>
            </a:stretch>
          </p:blipFill>
          <p:spPr>
            <a:xfrm flipH="1">
              <a:off x="7975" y="7160"/>
              <a:ext cx="454" cy="454"/>
            </a:xfrm>
            <a:prstGeom prst="rect">
              <a:avLst/>
            </a:prstGeom>
          </p:spPr>
        </p:pic>
        <p:pic>
          <p:nvPicPr>
            <p:cNvPr id="28" name="图片 27" descr="333438343933313b333437363734343bc1c1b5e3"/>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8248" y="4048"/>
              <a:ext cx="2703" cy="2703"/>
            </a:xfrm>
            <a:prstGeom prst="rect">
              <a:avLst/>
            </a:prstGeom>
          </p:spPr>
        </p:pic>
        <p:pic>
          <p:nvPicPr>
            <p:cNvPr id="31" name="图片 30" descr="333438343933313b333437363735343bcec4b5b5"/>
            <p:cNvPicPr>
              <a:picLocks noChangeAspect="1"/>
            </p:cNvPicPr>
            <p:nvPr>
              <p:custDataLst>
                <p:tags r:id="rId23"/>
              </p:custDataLst>
            </p:nvPr>
          </p:nvPicPr>
          <p:blipFill>
            <a:blip r:embed="rId24"/>
            <a:stretch>
              <a:fillRect/>
            </a:stretch>
          </p:blipFill>
          <p:spPr>
            <a:xfrm flipH="1">
              <a:off x="8162" y="3249"/>
              <a:ext cx="454" cy="454"/>
            </a:xfrm>
            <a:prstGeom prst="rect">
              <a:avLst/>
            </a:prstGeom>
          </p:spPr>
        </p:pic>
        <p:pic>
          <p:nvPicPr>
            <p:cNvPr id="32" name="图片 31" descr="333438343933313b333437363735363bc8d5c0fa"/>
            <p:cNvPicPr>
              <a:picLocks noChangeAspect="1"/>
            </p:cNvPicPr>
            <p:nvPr>
              <p:custDataLst>
                <p:tags r:id="rId25"/>
              </p:custDataLst>
            </p:nvPr>
          </p:nvPicPr>
          <p:blipFill>
            <a:blip r:embed="rId26"/>
            <a:stretch>
              <a:fillRect/>
            </a:stretch>
          </p:blipFill>
          <p:spPr>
            <a:xfrm flipH="1">
              <a:off x="10762" y="7160"/>
              <a:ext cx="454" cy="454"/>
            </a:xfrm>
            <a:prstGeom prst="rect">
              <a:avLst/>
            </a:prstGeom>
          </p:spPr>
        </p:pic>
        <p:sp>
          <p:nvSpPr>
            <p:cNvPr id="41" name="弧形 40"/>
            <p:cNvSpPr/>
            <p:nvPr>
              <p:custDataLst>
                <p:tags r:id="rId27"/>
              </p:custDataLst>
            </p:nvPr>
          </p:nvSpPr>
          <p:spPr>
            <a:xfrm>
              <a:off x="7048" y="2990"/>
              <a:ext cx="5102" cy="5102"/>
            </a:xfrm>
            <a:prstGeom prst="arc">
              <a:avLst>
                <a:gd name="adj1" fmla="val 18963927"/>
                <a:gd name="adj2" fmla="val 2456163"/>
              </a:avLst>
            </a:prstGeom>
            <a:ln>
              <a:solidFill>
                <a:srgbClr val="D18CE5"/>
              </a:solidFill>
            </a:ln>
          </p:spPr>
          <p:style>
            <a:lnRef idx="1">
              <a:srgbClr val="FFC606"/>
            </a:lnRef>
            <a:fillRef idx="0">
              <a:srgbClr val="FFC606"/>
            </a:fillRef>
            <a:effectRef idx="0">
              <a:srgbClr val="FFC606"/>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2" name="弧形 41"/>
            <p:cNvSpPr/>
            <p:nvPr>
              <p:custDataLst>
                <p:tags r:id="rId28"/>
              </p:custDataLst>
            </p:nvPr>
          </p:nvSpPr>
          <p:spPr>
            <a:xfrm>
              <a:off x="7048" y="2990"/>
              <a:ext cx="5102" cy="5102"/>
            </a:xfrm>
            <a:prstGeom prst="arc">
              <a:avLst>
                <a:gd name="adj1" fmla="val 4124403"/>
                <a:gd name="adj2" fmla="val 6790626"/>
              </a:avLst>
            </a:prstGeom>
            <a:ln>
              <a:solidFill>
                <a:srgbClr val="FFC606"/>
              </a:solidFill>
            </a:ln>
          </p:spPr>
          <p:style>
            <a:lnRef idx="1">
              <a:srgbClr val="FF5F81"/>
            </a:lnRef>
            <a:fillRef idx="0">
              <a:srgbClr val="FF5F81"/>
            </a:fillRef>
            <a:effectRef idx="0">
              <a:srgbClr val="FF5F81"/>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3" name="弧形 42"/>
            <p:cNvSpPr/>
            <p:nvPr>
              <p:custDataLst>
                <p:tags r:id="rId29"/>
              </p:custDataLst>
            </p:nvPr>
          </p:nvSpPr>
          <p:spPr>
            <a:xfrm flipH="1">
              <a:off x="7048" y="2990"/>
              <a:ext cx="5102" cy="5102"/>
            </a:xfrm>
            <a:prstGeom prst="arc">
              <a:avLst>
                <a:gd name="adj1" fmla="val 18963927"/>
                <a:gd name="adj2" fmla="val 2412404"/>
              </a:avLst>
            </a:prstGeom>
            <a:ln>
              <a:solidFill>
                <a:srgbClr val="51DBFF"/>
              </a:solidFill>
            </a:ln>
          </p:spPr>
          <p:style>
            <a:lnRef idx="1">
              <a:srgbClr val="FE909F"/>
            </a:lnRef>
            <a:fillRef idx="0">
              <a:srgbClr val="FE909F"/>
            </a:fillRef>
            <a:effectRef idx="0">
              <a:srgbClr val="FE909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5" name="弧形 44"/>
            <p:cNvSpPr/>
            <p:nvPr>
              <p:custDataLst>
                <p:tags r:id="rId30"/>
              </p:custDataLst>
            </p:nvPr>
          </p:nvSpPr>
          <p:spPr>
            <a:xfrm flipH="1">
              <a:off x="7048" y="2990"/>
              <a:ext cx="5102" cy="5102"/>
            </a:xfrm>
            <a:prstGeom prst="arc">
              <a:avLst>
                <a:gd name="adj1" fmla="val 15062435"/>
                <a:gd name="adj2" fmla="val 17175853"/>
              </a:avLst>
            </a:prstGeom>
            <a:ln>
              <a:solidFill>
                <a:srgbClr val="FE909F"/>
              </a:solidFill>
            </a:ln>
          </p:spPr>
          <p:style>
            <a:lnRef idx="1">
              <a:srgbClr val="D18CE5"/>
            </a:lnRef>
            <a:fillRef idx="0">
              <a:srgbClr val="D18CE5"/>
            </a:fillRef>
            <a:effectRef idx="0">
              <a:srgbClr val="D18CE5"/>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pic>
          <p:nvPicPr>
            <p:cNvPr id="14" name="图片 13" descr="333438343933313b333437363735303bb6d4bbb0"/>
            <p:cNvPicPr>
              <a:picLocks noChangeAspect="1"/>
            </p:cNvPicPr>
            <p:nvPr>
              <p:custDataLst>
                <p:tags r:id="rId31"/>
              </p:custDataLst>
            </p:nvPr>
          </p:nvPicPr>
          <p:blipFill>
            <a:blip r:embed="rId32"/>
            <a:stretch>
              <a:fillRect/>
            </a:stretch>
          </p:blipFill>
          <p:spPr>
            <a:xfrm flipH="1">
              <a:off x="10762" y="3249"/>
              <a:ext cx="454" cy="454"/>
            </a:xfrm>
            <a:prstGeom prst="rect">
              <a:avLst/>
            </a:prstGeom>
          </p:spPr>
        </p:pic>
      </p:grpSp>
      <p:grpSp>
        <p:nvGrpSpPr>
          <p:cNvPr id="2" name="组合 1"/>
          <p:cNvGrpSpPr/>
          <p:nvPr/>
        </p:nvGrpSpPr>
        <p:grpSpPr>
          <a:xfrm>
            <a:off x="870585" y="698500"/>
            <a:ext cx="10444480" cy="539750"/>
            <a:chOff x="1371" y="2090"/>
            <a:chExt cx="16448" cy="850"/>
          </a:xfrm>
        </p:grpSpPr>
        <p:sp>
          <p:nvSpPr>
            <p:cNvPr id="4" name="矩形 3"/>
            <p:cNvSpPr/>
            <p:nvPr/>
          </p:nvSpPr>
          <p:spPr>
            <a:xfrm>
              <a:off x="2452" y="2189"/>
              <a:ext cx="15367"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【治疗原则】</a:t>
              </a:r>
              <a:endParaRPr lang="zh-CN" altLang="en-US" sz="2000" b="1">
                <a:solidFill>
                  <a:srgbClr val="FF7F7F"/>
                </a:solidFill>
                <a:latin typeface="微软雅黑" panose="020B0503020204020204" charset="-122"/>
                <a:ea typeface="微软雅黑" panose="020B0503020204020204" charset="-122"/>
              </a:endParaRPr>
            </a:p>
          </p:txBody>
        </p:sp>
        <p:pic>
          <p:nvPicPr>
            <p:cNvPr id="24" name="图片 23" descr="3b32313534373033343be8af95e58982"/>
            <p:cNvPicPr>
              <a:picLocks noChangeAspect="1"/>
            </p:cNvPicPr>
            <p:nvPr/>
          </p:nvPicPr>
          <p:blipFill>
            <a:blip r:embed="rId33">
              <a:extLst>
                <a:ext uri="{96DAC541-7B7A-43D3-8B79-37D633B846F1}">
                  <asvg:svgBlip xmlns:asvg="http://schemas.microsoft.com/office/drawing/2016/SVG/main" r:embed="rId34"/>
                </a:ext>
              </a:extLst>
            </a:blip>
            <a:stretch>
              <a:fillRect/>
            </a:stretch>
          </p:blipFill>
          <p:spPr>
            <a:xfrm>
              <a:off x="1371" y="2090"/>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229928" y="2135519"/>
            <a:ext cx="3071245" cy="3071245"/>
          </a:xfrm>
          <a:prstGeom prst="ellipse">
            <a:avLst/>
          </a:prstGeom>
          <a:noFill/>
          <a:ln w="28575">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
        <p:nvSpPr>
          <p:cNvPr id="5" name="椭圆 4"/>
          <p:cNvSpPr/>
          <p:nvPr/>
        </p:nvSpPr>
        <p:spPr>
          <a:xfrm>
            <a:off x="3658870" y="2319020"/>
            <a:ext cx="544830" cy="544830"/>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1</a:t>
            </a:r>
            <a:endParaRPr lang="en-US" altLang="zh-CN" sz="2025">
              <a:solidFill>
                <a:schemeClr val="bg1"/>
              </a:solidFill>
              <a:latin typeface="微软雅黑" panose="020B0503020204020204" charset="-122"/>
              <a:ea typeface="微软雅黑" panose="020B0503020204020204" charset="-122"/>
            </a:endParaRPr>
          </a:p>
        </p:txBody>
      </p:sp>
      <p:sp>
        <p:nvSpPr>
          <p:cNvPr id="6" name="矩形 5"/>
          <p:cNvSpPr/>
          <p:nvPr/>
        </p:nvSpPr>
        <p:spPr>
          <a:xfrm>
            <a:off x="4274820" y="2410460"/>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知识目标</a:t>
            </a:r>
            <a:endParaRPr lang="zh-CN" altLang="en-US" sz="1755" b="1">
              <a:solidFill>
                <a:srgbClr val="FF7F7F"/>
              </a:solidFill>
              <a:latin typeface="微软雅黑" panose="020B0503020204020204" charset="-122"/>
              <a:ea typeface="微软雅黑" panose="020B0503020204020204" charset="-122"/>
            </a:endParaRPr>
          </a:p>
        </p:txBody>
      </p:sp>
      <p:sp>
        <p:nvSpPr>
          <p:cNvPr id="13" name="矩形 12"/>
          <p:cNvSpPr/>
          <p:nvPr/>
        </p:nvSpPr>
        <p:spPr>
          <a:xfrm>
            <a:off x="5351780" y="1205230"/>
            <a:ext cx="6218555" cy="1671320"/>
          </a:xfrm>
          <a:prstGeom prst="rect">
            <a:avLst/>
          </a:prstGeom>
        </p:spPr>
        <p:txBody>
          <a:bodyPr wrap="square" anchor="b" anchorCtr="0">
            <a:noAutofit/>
          </a:bodyPr>
          <a:lstStyle/>
          <a:p>
            <a:pPr marL="342900" indent="-342900" algn="just">
              <a:lnSpc>
                <a:spcPct val="110000"/>
              </a:lnSpc>
              <a:spcBef>
                <a:spcPts val="0"/>
              </a:spcBef>
              <a:spcAft>
                <a:spcPts val="0"/>
              </a:spcAft>
              <a:buAutoNum type="arabicPeriod"/>
            </a:pPr>
            <a:r>
              <a:rPr sz="1600" dirty="0">
                <a:solidFill>
                  <a:schemeClr val="tx1"/>
                </a:solidFill>
                <a:latin typeface="微软雅黑" panose="020B0503020204020204" charset="-122"/>
                <a:ea typeface="微软雅黑" panose="020B0503020204020204" charset="-122"/>
                <a:cs typeface="+mn-ea"/>
              </a:rPr>
              <a:t>掌握临床常见的先天性心脏病的临床表现、辅助检查及治疗要点。</a:t>
            </a:r>
            <a:endParaRPr sz="1600" dirty="0">
              <a:solidFill>
                <a:schemeClr val="tx1"/>
              </a:solidFill>
              <a:latin typeface="微软雅黑" panose="020B0503020204020204" charset="-122"/>
              <a:ea typeface="微软雅黑" panose="020B0503020204020204" charset="-122"/>
              <a:cs typeface="+mn-ea"/>
            </a:endParaRPr>
          </a:p>
          <a:p>
            <a:pPr marL="342900" indent="-342900" algn="just">
              <a:lnSpc>
                <a:spcPct val="110000"/>
              </a:lnSpc>
              <a:spcBef>
                <a:spcPts val="0"/>
              </a:spcBef>
              <a:spcAft>
                <a:spcPts val="0"/>
              </a:spcAft>
              <a:buAutoNum type="arabicPeriod"/>
            </a:pPr>
            <a:r>
              <a:rPr sz="1600" dirty="0">
                <a:solidFill>
                  <a:schemeClr val="tx1"/>
                </a:solidFill>
                <a:latin typeface="微软雅黑" panose="020B0503020204020204" charset="-122"/>
                <a:ea typeface="微软雅黑" panose="020B0503020204020204" charset="-122"/>
                <a:cs typeface="+mn-ea"/>
              </a:rPr>
              <a:t>熟悉正常胎儿的血液循环及出生后的改变，以及正常各年龄小儿心脏、心率、血压的特点。</a:t>
            </a:r>
            <a:endParaRPr sz="1600" dirty="0">
              <a:solidFill>
                <a:schemeClr val="tx1"/>
              </a:solidFill>
              <a:latin typeface="微软雅黑" panose="020B0503020204020204" charset="-122"/>
              <a:ea typeface="微软雅黑" panose="020B0503020204020204" charset="-122"/>
              <a:cs typeface="+mn-ea"/>
            </a:endParaRPr>
          </a:p>
          <a:p>
            <a:pPr marL="342900" indent="-342900" algn="just">
              <a:lnSpc>
                <a:spcPct val="110000"/>
              </a:lnSpc>
              <a:spcBef>
                <a:spcPts val="0"/>
              </a:spcBef>
              <a:spcAft>
                <a:spcPts val="0"/>
              </a:spcAft>
              <a:buAutoNum type="arabicPeriod"/>
            </a:pPr>
            <a:r>
              <a:rPr sz="1600" dirty="0">
                <a:solidFill>
                  <a:schemeClr val="tx1"/>
                </a:solidFill>
                <a:latin typeface="微软雅黑" panose="020B0503020204020204" charset="-122"/>
                <a:ea typeface="微软雅黑" panose="020B0503020204020204" charset="-122"/>
                <a:cs typeface="+mn-ea"/>
              </a:rPr>
              <a:t>了解心脏胚胎发育过程及与先天性心脏病的关系。</a:t>
            </a:r>
            <a:endParaRPr sz="1600" dirty="0">
              <a:solidFill>
                <a:schemeClr val="tx1"/>
              </a:solidFill>
              <a:latin typeface="微软雅黑" panose="020B0503020204020204" charset="-122"/>
              <a:ea typeface="微软雅黑" panose="020B0503020204020204" charset="-122"/>
              <a:cs typeface="+mn-ea"/>
            </a:endParaRPr>
          </a:p>
        </p:txBody>
      </p:sp>
      <p:sp>
        <p:nvSpPr>
          <p:cNvPr id="8" name="椭圆 7"/>
          <p:cNvSpPr/>
          <p:nvPr/>
        </p:nvSpPr>
        <p:spPr>
          <a:xfrm>
            <a:off x="4015105" y="3435350"/>
            <a:ext cx="544830" cy="54483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2</a:t>
            </a:r>
            <a:endParaRPr lang="en-US" altLang="zh-CN" sz="2025">
              <a:solidFill>
                <a:schemeClr val="bg1"/>
              </a:solidFill>
              <a:latin typeface="微软雅黑" panose="020B0503020204020204" charset="-122"/>
              <a:ea typeface="微软雅黑" panose="020B0503020204020204" charset="-122"/>
            </a:endParaRPr>
          </a:p>
        </p:txBody>
      </p:sp>
      <p:sp>
        <p:nvSpPr>
          <p:cNvPr id="3" name="矩形 2"/>
          <p:cNvSpPr/>
          <p:nvPr/>
        </p:nvSpPr>
        <p:spPr>
          <a:xfrm>
            <a:off x="4631055" y="3526790"/>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能力目标</a:t>
            </a:r>
            <a:endParaRPr lang="zh-CN" altLang="en-US" sz="1755" b="1">
              <a:solidFill>
                <a:srgbClr val="FF7F7F"/>
              </a:solidFill>
              <a:latin typeface="微软雅黑" panose="020B0503020204020204" charset="-122"/>
              <a:ea typeface="微软雅黑" panose="020B0503020204020204" charset="-122"/>
            </a:endParaRPr>
          </a:p>
        </p:txBody>
      </p:sp>
      <p:sp>
        <p:nvSpPr>
          <p:cNvPr id="14" name="矩形 13"/>
          <p:cNvSpPr/>
          <p:nvPr/>
        </p:nvSpPr>
        <p:spPr>
          <a:xfrm>
            <a:off x="5779135" y="3244850"/>
            <a:ext cx="5349240" cy="925830"/>
          </a:xfrm>
          <a:prstGeom prst="rect">
            <a:avLst/>
          </a:prstGeom>
        </p:spPr>
        <p:txBody>
          <a:bodyPr wrap="square" anchor="ctr" anchorCtr="0">
            <a:noAutofit/>
          </a:bodyPr>
          <a:lstStyle/>
          <a:p>
            <a:pPr indent="0" algn="just">
              <a:lnSpc>
                <a:spcPct val="110000"/>
              </a:lnSpc>
              <a:spcBef>
                <a:spcPct val="0"/>
              </a:spcBef>
              <a:spcAft>
                <a:spcPct val="0"/>
              </a:spcAft>
              <a:buNone/>
            </a:pPr>
            <a:r>
              <a:rPr sz="1600" dirty="0">
                <a:solidFill>
                  <a:schemeClr val="tx1"/>
                </a:solidFill>
                <a:latin typeface="微软雅黑" panose="020B0503020204020204" charset="-122"/>
                <a:ea typeface="微软雅黑" panose="020B0503020204020204" charset="-122"/>
                <a:cs typeface="+mn-ea"/>
              </a:rPr>
              <a:t>能运用所学知识对病毒性心肌炎提出护理诊断，制订护理计划并实施护理措施。</a:t>
            </a:r>
            <a:endParaRPr sz="1600" dirty="0">
              <a:solidFill>
                <a:schemeClr val="tx1"/>
              </a:solidFill>
              <a:latin typeface="微软雅黑" panose="020B0503020204020204" charset="-122"/>
              <a:ea typeface="微软雅黑" panose="020B0503020204020204" charset="-122"/>
              <a:cs typeface="+mn-ea"/>
            </a:endParaRPr>
          </a:p>
        </p:txBody>
      </p:sp>
      <p:sp>
        <p:nvSpPr>
          <p:cNvPr id="4" name="椭圆 3"/>
          <p:cNvSpPr/>
          <p:nvPr/>
        </p:nvSpPr>
        <p:spPr>
          <a:xfrm>
            <a:off x="3658870" y="4465638"/>
            <a:ext cx="544830" cy="544830"/>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3</a:t>
            </a:r>
            <a:endParaRPr lang="en-US" altLang="zh-CN" sz="2025">
              <a:solidFill>
                <a:schemeClr val="bg1"/>
              </a:solidFill>
              <a:latin typeface="微软雅黑" panose="020B0503020204020204" charset="-122"/>
              <a:ea typeface="微软雅黑" panose="020B0503020204020204" charset="-122"/>
            </a:endParaRPr>
          </a:p>
        </p:txBody>
      </p:sp>
      <p:sp>
        <p:nvSpPr>
          <p:cNvPr id="7" name="矩形 6"/>
          <p:cNvSpPr/>
          <p:nvPr/>
        </p:nvSpPr>
        <p:spPr>
          <a:xfrm>
            <a:off x="4274820" y="4557078"/>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素质目标</a:t>
            </a:r>
            <a:endParaRPr lang="zh-CN" altLang="en-US" sz="1755" b="1">
              <a:solidFill>
                <a:srgbClr val="FF7F7F"/>
              </a:solidFill>
              <a:latin typeface="微软雅黑" panose="020B0503020204020204" charset="-122"/>
              <a:ea typeface="微软雅黑" panose="020B0503020204020204" charset="-122"/>
            </a:endParaRPr>
          </a:p>
        </p:txBody>
      </p:sp>
      <p:sp>
        <p:nvSpPr>
          <p:cNvPr id="15" name="矩形 14"/>
          <p:cNvSpPr/>
          <p:nvPr/>
        </p:nvSpPr>
        <p:spPr>
          <a:xfrm>
            <a:off x="5438140" y="4575810"/>
            <a:ext cx="5348605" cy="590550"/>
          </a:xfrm>
          <a:prstGeom prst="rect">
            <a:avLst/>
          </a:prstGeom>
        </p:spPr>
        <p:txBody>
          <a:bodyPr wrap="square" anchor="t" anchorCtr="0">
            <a:noAutofit/>
          </a:bodyPr>
          <a:lstStyle/>
          <a:p>
            <a:r>
              <a:rPr sz="1600" dirty="0">
                <a:solidFill>
                  <a:schemeClr val="tx1"/>
                </a:solidFill>
                <a:latin typeface="微软雅黑" panose="020B0503020204020204" charset="-122"/>
                <a:ea typeface="微软雅黑" panose="020B0503020204020204" charset="-122"/>
                <a:cs typeface="+mn-ea"/>
              </a:rPr>
              <a:t>具备独立工作时的应急快速反应能力。</a:t>
            </a:r>
            <a:endParaRPr sz="1600" dirty="0">
              <a:solidFill>
                <a:schemeClr val="tx1"/>
              </a:solidFill>
              <a:latin typeface="微软雅黑" panose="020B0503020204020204" charset="-122"/>
              <a:ea typeface="微软雅黑" panose="020B0503020204020204" charset="-122"/>
              <a:cs typeface="+mn-ea"/>
            </a:endParaRPr>
          </a:p>
        </p:txBody>
      </p:sp>
      <p:grpSp>
        <p:nvGrpSpPr>
          <p:cNvPr id="17" name="组合 16"/>
          <p:cNvGrpSpPr/>
          <p:nvPr/>
        </p:nvGrpSpPr>
        <p:grpSpPr>
          <a:xfrm>
            <a:off x="1263603" y="2672023"/>
            <a:ext cx="1998236" cy="1998236"/>
            <a:chOff x="959845" y="2687828"/>
            <a:chExt cx="2960503" cy="2960503"/>
          </a:xfrm>
        </p:grpSpPr>
        <p:sp>
          <p:nvSpPr>
            <p:cNvPr id="16" name="椭圆 15"/>
            <p:cNvSpPr/>
            <p:nvPr/>
          </p:nvSpPr>
          <p:spPr>
            <a:xfrm>
              <a:off x="959845" y="2687828"/>
              <a:ext cx="2960503" cy="2960503"/>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en-US" altLang="zh-CN" sz="3375">
                <a:gradFill>
                  <a:gsLst>
                    <a:gs pos="100000">
                      <a:schemeClr val="bg1"/>
                    </a:gs>
                    <a:gs pos="28000">
                      <a:schemeClr val="accent1">
                        <a:lumMod val="5000"/>
                        <a:lumOff val="95000"/>
                      </a:schemeClr>
                    </a:gs>
                    <a:gs pos="70000">
                      <a:srgbClr val="FFC000"/>
                    </a:gs>
                  </a:gsLst>
                  <a:lin ang="5400000" scaled="1"/>
                </a:gradFill>
                <a:latin typeface="微软雅黑" panose="020B0503020204020204" charset="-122"/>
                <a:ea typeface="微软雅黑" panose="020B0503020204020204" charset="-122"/>
              </a:endParaRPr>
            </a:p>
          </p:txBody>
        </p:sp>
        <p:pic>
          <p:nvPicPr>
            <p:cNvPr id="21" name="图片 20"/>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1448254" y="3505200"/>
              <a:ext cx="2073747" cy="1403042"/>
            </a:xfrm>
            <a:prstGeom prst="rect">
              <a:avLst/>
            </a:prstGeom>
          </p:spPr>
        </p:pic>
      </p:grpSp>
      <p:grpSp>
        <p:nvGrpSpPr>
          <p:cNvPr id="18" name="组合 17"/>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b="0">
                  <a:solidFill>
                    <a:srgbClr val="FF7F7F"/>
                  </a:solidFill>
                  <a:latin typeface="微软雅黑" panose="020B0503020204020204" charset="-122"/>
                  <a:ea typeface="微软雅黑" panose="020B0503020204020204" charset="-122"/>
                </a:rPr>
                <a:t>学习目标</a:t>
              </a:r>
              <a:endParaRPr lang="zh-CN" altLang="en-US" sz="2400" b="0">
                <a:solidFill>
                  <a:srgbClr val="FF7F7F"/>
                </a:solidFill>
                <a:latin typeface="微软雅黑" panose="020B0503020204020204" charset="-122"/>
                <a:ea typeface="微软雅黑" panose="020B0503020204020204" charset="-122"/>
              </a:endParaRPr>
            </a:p>
          </p:txBody>
        </p:sp>
        <p:grpSp>
          <p:nvGrpSpPr>
            <p:cNvPr id="12" name="组合 11"/>
            <p:cNvGrpSpPr/>
            <p:nvPr/>
          </p:nvGrpSpPr>
          <p:grpSpPr>
            <a:xfrm>
              <a:off x="467" y="494"/>
              <a:ext cx="1416" cy="680"/>
              <a:chOff x="467" y="579"/>
              <a:chExt cx="1416" cy="680"/>
            </a:xfrm>
          </p:grpSpPr>
          <p:sp>
            <p:nvSpPr>
              <p:cNvPr id="25" name="对角圆角矩形 24"/>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6" name="图片 25"/>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902">
        <p:comb/>
      </p:transition>
    </mc:Choice>
    <mc:Fallback>
      <p:transition advTm="29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style.rotation</p:attrName>
                                        </p:attrNameLst>
                                      </p:cBhvr>
                                      <p:tavLst>
                                        <p:tav tm="0">
                                          <p:val>
                                            <p:fltVal val="360"/>
                                          </p:val>
                                        </p:tav>
                                        <p:tav tm="100000">
                                          <p:val>
                                            <p:fltVal val="0"/>
                                          </p:val>
                                        </p:tav>
                                      </p:tavLst>
                                    </p:anim>
                                    <p:animEffect transition="in" filter="fade">
                                      <p:cBhvr>
                                        <p:cTn id="10" dur="500"/>
                                        <p:tgtEl>
                                          <p:spTgt spid="1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custDataLst>
              <p:tags r:id="rId1"/>
            </p:custDataLst>
          </p:nvPr>
        </p:nvSpPr>
        <p:spPr>
          <a:xfrm>
            <a:off x="9370378" y="1830705"/>
            <a:ext cx="945515" cy="928370"/>
          </a:xfrm>
          <a:prstGeom prst="ellipse">
            <a:avLst/>
          </a:prstGeom>
          <a:gradFill>
            <a:gsLst>
              <a:gs pos="0">
                <a:srgbClr val="00D6D6">
                  <a:lumMod val="20000"/>
                  <a:lumOff val="80000"/>
                </a:srgbClr>
              </a:gs>
              <a:gs pos="100000">
                <a:srgbClr val="00D6D6"/>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 name="椭圆 2"/>
          <p:cNvSpPr/>
          <p:nvPr>
            <p:custDataLst>
              <p:tags r:id="rId2"/>
            </p:custDataLst>
          </p:nvPr>
        </p:nvSpPr>
        <p:spPr>
          <a:xfrm>
            <a:off x="2317433" y="1837055"/>
            <a:ext cx="945515" cy="928370"/>
          </a:xfrm>
          <a:prstGeom prst="ellipse">
            <a:avLst/>
          </a:prstGeom>
          <a:gradFill>
            <a:gsLst>
              <a:gs pos="0">
                <a:srgbClr val="FA8024">
                  <a:lumMod val="20000"/>
                  <a:lumOff val="80000"/>
                </a:srgbClr>
              </a:gs>
              <a:gs pos="100000">
                <a:srgbClr val="FA8024"/>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2" name="矩形 11"/>
          <p:cNvSpPr/>
          <p:nvPr>
            <p:custDataLst>
              <p:tags r:id="rId3"/>
            </p:custDataLst>
          </p:nvPr>
        </p:nvSpPr>
        <p:spPr>
          <a:xfrm>
            <a:off x="7911465" y="1878965"/>
            <a:ext cx="334645" cy="3712845"/>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3" name="等腰三角形 12"/>
          <p:cNvSpPr/>
          <p:nvPr>
            <p:custDataLst>
              <p:tags r:id="rId4"/>
            </p:custDataLst>
          </p:nvPr>
        </p:nvSpPr>
        <p:spPr>
          <a:xfrm rot="5400000">
            <a:off x="8125460" y="3403600"/>
            <a:ext cx="495300" cy="254000"/>
          </a:xfrm>
          <a:prstGeom prst="triangle">
            <a:avLst/>
          </a:prstGeom>
          <a:solidFill>
            <a:srgbClr val="00D6D6"/>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 name="等腰三角形 13"/>
          <p:cNvSpPr/>
          <p:nvPr>
            <p:custDataLst>
              <p:tags r:id="rId5"/>
            </p:custDataLst>
          </p:nvPr>
        </p:nvSpPr>
        <p:spPr>
          <a:xfrm rot="5400000">
            <a:off x="8013065" y="3403600"/>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6" name="文本框 45"/>
          <p:cNvSpPr txBox="1"/>
          <p:nvPr>
            <p:custDataLst>
              <p:tags r:id="rId6"/>
            </p:custDataLst>
          </p:nvPr>
        </p:nvSpPr>
        <p:spPr>
          <a:xfrm flipH="1">
            <a:off x="8608695" y="2861310"/>
            <a:ext cx="2468880" cy="421640"/>
          </a:xfrm>
          <a:prstGeom prst="rect">
            <a:avLst/>
          </a:prstGeom>
          <a:noFill/>
        </p:spPr>
        <p:txBody>
          <a:bodyPr wrap="square" bIns="0" rtlCol="0">
            <a:normAutofit/>
          </a:bodyPr>
          <a:p>
            <a:pPr algn="ctr"/>
            <a:r>
              <a:rPr lang="zh-CN" altLang="en-US" sz="2000" b="1" spc="100">
                <a:solidFill>
                  <a:srgbClr val="00D6D6"/>
                </a:solidFill>
                <a:uFillTx/>
                <a:latin typeface="Microsoft YaHei Bold" panose="020B0503020204020204" charset="-122"/>
                <a:ea typeface="Microsoft YaHei Bold" panose="020B0503020204020204" charset="-122"/>
              </a:rPr>
              <a:t>3. 社会—心理因素</a:t>
            </a:r>
            <a:endParaRPr lang="zh-CN" altLang="en-US" sz="2000" b="1" spc="100">
              <a:solidFill>
                <a:srgbClr val="00D6D6"/>
              </a:solidFill>
              <a:uFillTx/>
              <a:latin typeface="Microsoft YaHei Bold" panose="020B0503020204020204" charset="-122"/>
              <a:ea typeface="Microsoft YaHei Bold" panose="020B0503020204020204" charset="-122"/>
            </a:endParaRPr>
          </a:p>
        </p:txBody>
      </p:sp>
      <p:sp>
        <p:nvSpPr>
          <p:cNvPr id="47" name="文本框 46"/>
          <p:cNvSpPr txBox="1"/>
          <p:nvPr>
            <p:custDataLst>
              <p:tags r:id="rId7"/>
            </p:custDataLst>
          </p:nvPr>
        </p:nvSpPr>
        <p:spPr>
          <a:xfrm flipH="1">
            <a:off x="8503920" y="3306445"/>
            <a:ext cx="2807970" cy="2984500"/>
          </a:xfrm>
          <a:prstGeom prst="rect">
            <a:avLst/>
          </a:prstGeom>
          <a:noFill/>
        </p:spPr>
        <p:txBody>
          <a:bodyPr wrap="square" bIns="46990" rtlCol="0">
            <a:noAutofit/>
          </a:bodyPr>
          <a:p>
            <a:pPr indent="-457200" algn="just" fontAlgn="auto">
              <a:lnSpc>
                <a:spcPct val="130000"/>
              </a:lnSpc>
              <a:spcAft>
                <a:spcPts val="1000"/>
              </a:spcAft>
            </a:pPr>
            <a:r>
              <a:rPr lang="zh-CN" altLang="en-US">
                <a:solidFill>
                  <a:schemeClr val="tx1">
                    <a:lumMod val="75000"/>
                    <a:lumOff val="25000"/>
                  </a:schemeClr>
                </a:solidFill>
                <a:uFillTx/>
                <a:latin typeface="Microsoft YaHei" panose="020B0503020204020204" charset="-122"/>
                <a:ea typeface="Microsoft YaHei Regular" panose="020B0503020204020204" charset="-122"/>
                <a:cs typeface="Microsoft YaHei Regular" panose="020B0503020204020204" charset="-122"/>
              </a:rPr>
              <a:t>由于本病轻型没有明显自觉症状，且多伴有前驱病毒感染史，首次发病患儿家长往往容易忽视，故对患儿及家长应做好此病的解释工作，并强调卧床休息对此病的重要意义，使其积极配合。</a:t>
            </a:r>
            <a:endParaRPr lang="zh-CN" altLang="en-US">
              <a:solidFill>
                <a:schemeClr val="tx1">
                  <a:lumMod val="75000"/>
                  <a:lumOff val="25000"/>
                </a:schemeClr>
              </a:solidFill>
              <a:uFillTx/>
              <a:latin typeface="Microsoft YaHei" panose="020B0503020204020204" charset="-122"/>
              <a:ea typeface="Microsoft YaHei Regular" panose="020B0503020204020204" charset="-122"/>
              <a:cs typeface="Microsoft YaHei Regular" panose="020B0503020204020204" charset="-122"/>
            </a:endParaRPr>
          </a:p>
        </p:txBody>
      </p:sp>
      <p:sp>
        <p:nvSpPr>
          <p:cNvPr id="10" name="矩形 9"/>
          <p:cNvSpPr/>
          <p:nvPr>
            <p:custDataLst>
              <p:tags r:id="rId8"/>
            </p:custDataLst>
          </p:nvPr>
        </p:nvSpPr>
        <p:spPr>
          <a:xfrm>
            <a:off x="865505" y="1884680"/>
            <a:ext cx="334645" cy="3712845"/>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等腰三角形 10"/>
          <p:cNvSpPr/>
          <p:nvPr>
            <p:custDataLst>
              <p:tags r:id="rId9"/>
            </p:custDataLst>
          </p:nvPr>
        </p:nvSpPr>
        <p:spPr>
          <a:xfrm rot="5400000">
            <a:off x="1079500" y="3409315"/>
            <a:ext cx="495300" cy="254000"/>
          </a:xfrm>
          <a:prstGeom prst="triangle">
            <a:avLst/>
          </a:prstGeom>
          <a:solidFill>
            <a:srgbClr val="FA8024"/>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 name="等腰三角形 14"/>
          <p:cNvSpPr/>
          <p:nvPr>
            <p:custDataLst>
              <p:tags r:id="rId10"/>
            </p:custDataLst>
          </p:nvPr>
        </p:nvSpPr>
        <p:spPr>
          <a:xfrm rot="5400000">
            <a:off x="967105" y="3409315"/>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5" name="文本框 44"/>
          <p:cNvSpPr txBox="1"/>
          <p:nvPr>
            <p:custDataLst>
              <p:tags r:id="rId11"/>
            </p:custDataLst>
          </p:nvPr>
        </p:nvSpPr>
        <p:spPr>
          <a:xfrm flipH="1">
            <a:off x="1450658" y="3307080"/>
            <a:ext cx="2808000" cy="1291590"/>
          </a:xfrm>
          <a:prstGeom prst="rect">
            <a:avLst/>
          </a:prstGeom>
          <a:noFill/>
        </p:spPr>
        <p:txBody>
          <a:bodyPr wrap="square" bIns="46990" rtlCol="0">
            <a:noAutofit/>
          </a:bodyPr>
          <a:p>
            <a:pPr indent="-457200" algn="just" fontAlgn="auto">
              <a:lnSpc>
                <a:spcPct val="130000"/>
              </a:lnSpc>
              <a:spcAft>
                <a:spcPts val="1000"/>
              </a:spcAft>
            </a:pPr>
            <a:r>
              <a:rPr lang="zh-CN" altLang="en-US" spc="150">
                <a:solidFill>
                  <a:schemeClr val="tx1">
                    <a:lumMod val="75000"/>
                    <a:lumOff val="25000"/>
                  </a:schemeClr>
                </a:solidFill>
                <a:uFillTx/>
                <a:latin typeface="Microsoft YaHei Regular" panose="020B0503020204020204" charset="-122"/>
                <a:ea typeface="Microsoft YaHei Regular" panose="020B0503020204020204" charset="-122"/>
                <a:cs typeface="Microsoft YaHei Regular" panose="020B0503020204020204" charset="-122"/>
              </a:rPr>
              <a:t>应注意评估患儿在起病前数日或2周内有无病毒感染史，尤其是肠道和呼吸道的病毒感染。</a:t>
            </a:r>
            <a:endParaRPr lang="zh-CN" altLang="en-US" spc="150">
              <a:solidFill>
                <a:schemeClr val="tx1">
                  <a:lumMod val="75000"/>
                  <a:lumOff val="25000"/>
                </a:schemeClr>
              </a:solidFill>
              <a:uFillTx/>
              <a:latin typeface="Microsoft YaHei Regular" panose="020B0503020204020204" charset="-122"/>
              <a:ea typeface="Microsoft YaHei Regular" panose="020B0503020204020204" charset="-122"/>
              <a:cs typeface="Microsoft YaHei Regular" panose="020B0503020204020204" charset="-122"/>
            </a:endParaRPr>
          </a:p>
        </p:txBody>
      </p:sp>
      <p:sp>
        <p:nvSpPr>
          <p:cNvPr id="44" name="文本框 43"/>
          <p:cNvSpPr txBox="1"/>
          <p:nvPr>
            <p:custDataLst>
              <p:tags r:id="rId12"/>
            </p:custDataLst>
          </p:nvPr>
        </p:nvSpPr>
        <p:spPr>
          <a:xfrm flipH="1">
            <a:off x="1555750" y="2861945"/>
            <a:ext cx="2468880" cy="421640"/>
          </a:xfrm>
          <a:prstGeom prst="rect">
            <a:avLst/>
          </a:prstGeom>
          <a:noFill/>
        </p:spPr>
        <p:txBody>
          <a:bodyPr wrap="square" bIns="0" rtlCol="0">
            <a:normAutofit/>
          </a:bodyPr>
          <a:p>
            <a:pPr algn="ctr"/>
            <a:r>
              <a:rPr lang="zh-CN" altLang="en-US" sz="2000" b="1" spc="100">
                <a:solidFill>
                  <a:srgbClr val="FA8024"/>
                </a:solidFill>
                <a:uFillTx/>
                <a:latin typeface="Microsoft YaHei Bold" panose="020B0503020204020204" charset="-122"/>
                <a:ea typeface="Microsoft YaHei Bold" panose="020B0503020204020204" charset="-122"/>
              </a:rPr>
              <a:t>1. 健康史</a:t>
            </a:r>
            <a:endParaRPr lang="zh-CN" altLang="en-US" sz="2000" b="1" spc="100">
              <a:solidFill>
                <a:srgbClr val="FA8024"/>
              </a:solidFill>
              <a:uFillTx/>
              <a:latin typeface="Microsoft YaHei Bold" panose="020B0503020204020204" charset="-122"/>
              <a:ea typeface="Microsoft YaHei Bold" panose="020B0503020204020204" charset="-122"/>
            </a:endParaRPr>
          </a:p>
        </p:txBody>
      </p:sp>
      <p:sp>
        <p:nvSpPr>
          <p:cNvPr id="16" name="椭圆 15"/>
          <p:cNvSpPr/>
          <p:nvPr>
            <p:custDataLst>
              <p:tags r:id="rId13"/>
            </p:custDataLst>
          </p:nvPr>
        </p:nvSpPr>
        <p:spPr>
          <a:xfrm>
            <a:off x="5836603" y="1866265"/>
            <a:ext cx="945515" cy="928370"/>
          </a:xfrm>
          <a:prstGeom prst="ellipse">
            <a:avLst/>
          </a:prstGeom>
          <a:gradFill>
            <a:gsLst>
              <a:gs pos="0">
                <a:srgbClr val="885EFB">
                  <a:lumMod val="20000"/>
                  <a:lumOff val="80000"/>
                </a:srgbClr>
              </a:gs>
              <a:gs pos="100000">
                <a:srgbClr val="885EFB"/>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7" name="矩形 16"/>
          <p:cNvSpPr/>
          <p:nvPr>
            <p:custDataLst>
              <p:tags r:id="rId14"/>
            </p:custDataLst>
          </p:nvPr>
        </p:nvSpPr>
        <p:spPr>
          <a:xfrm>
            <a:off x="4370070" y="1884680"/>
            <a:ext cx="334645" cy="3712845"/>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9" name="等腰三角形 18"/>
          <p:cNvSpPr/>
          <p:nvPr>
            <p:custDataLst>
              <p:tags r:id="rId15"/>
            </p:custDataLst>
          </p:nvPr>
        </p:nvSpPr>
        <p:spPr>
          <a:xfrm rot="5400000">
            <a:off x="4584065" y="3409315"/>
            <a:ext cx="495300" cy="254000"/>
          </a:xfrm>
          <a:prstGeom prst="triangle">
            <a:avLst/>
          </a:prstGeom>
          <a:solidFill>
            <a:srgbClr val="885EFB"/>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0" name="等腰三角形 19"/>
          <p:cNvSpPr/>
          <p:nvPr>
            <p:custDataLst>
              <p:tags r:id="rId16"/>
            </p:custDataLst>
          </p:nvPr>
        </p:nvSpPr>
        <p:spPr>
          <a:xfrm rot="5400000">
            <a:off x="4471670" y="3409315"/>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1" name="文本框 30"/>
          <p:cNvSpPr txBox="1"/>
          <p:nvPr>
            <p:custDataLst>
              <p:tags r:id="rId17"/>
            </p:custDataLst>
          </p:nvPr>
        </p:nvSpPr>
        <p:spPr>
          <a:xfrm flipH="1">
            <a:off x="5074920" y="2861945"/>
            <a:ext cx="2468880" cy="421640"/>
          </a:xfrm>
          <a:prstGeom prst="rect">
            <a:avLst/>
          </a:prstGeom>
          <a:noFill/>
        </p:spPr>
        <p:txBody>
          <a:bodyPr wrap="square" bIns="0" rtlCol="0">
            <a:normAutofit/>
          </a:bodyPr>
          <a:p>
            <a:pPr algn="ctr"/>
            <a:r>
              <a:rPr lang="zh-CN" altLang="en-US" sz="2000" b="1" spc="100">
                <a:solidFill>
                  <a:srgbClr val="885EFB"/>
                </a:solidFill>
                <a:uFillTx/>
                <a:latin typeface="Microsoft YaHei Bold" panose="020B0503020204020204" charset="-122"/>
                <a:ea typeface="Microsoft YaHei Bold" panose="020B0503020204020204" charset="-122"/>
              </a:rPr>
              <a:t>2. 症状及体征</a:t>
            </a:r>
            <a:endParaRPr lang="zh-CN" altLang="en-US" sz="2000" b="1" spc="100">
              <a:solidFill>
                <a:srgbClr val="885EFB"/>
              </a:solidFill>
              <a:uFillTx/>
              <a:latin typeface="Microsoft YaHei Bold" panose="020B0503020204020204" charset="-122"/>
              <a:ea typeface="Microsoft YaHei Bold" panose="020B0503020204020204" charset="-122"/>
            </a:endParaRPr>
          </a:p>
        </p:txBody>
      </p:sp>
      <p:sp>
        <p:nvSpPr>
          <p:cNvPr id="32" name="文本框 31"/>
          <p:cNvSpPr txBox="1"/>
          <p:nvPr>
            <p:custDataLst>
              <p:tags r:id="rId18"/>
            </p:custDataLst>
          </p:nvPr>
        </p:nvSpPr>
        <p:spPr>
          <a:xfrm flipH="1">
            <a:off x="4970145" y="3307080"/>
            <a:ext cx="2808000" cy="3307080"/>
          </a:xfrm>
          <a:prstGeom prst="rect">
            <a:avLst/>
          </a:prstGeom>
          <a:noFill/>
        </p:spPr>
        <p:txBody>
          <a:bodyPr wrap="square" bIns="46990" rtlCol="0">
            <a:noAutofit/>
          </a:bodyPr>
          <a:p>
            <a:pPr indent="-457200" algn="just" fontAlgn="auto">
              <a:lnSpc>
                <a:spcPct val="130000"/>
              </a:lnSpc>
              <a:spcAft>
                <a:spcPts val="1000"/>
              </a:spcAft>
            </a:pPr>
            <a:r>
              <a:rPr lang="zh-CN" altLang="en-US">
                <a:solidFill>
                  <a:schemeClr val="tx1">
                    <a:lumMod val="75000"/>
                    <a:lumOff val="25000"/>
                  </a:schemeClr>
                </a:solidFill>
                <a:uFillTx/>
                <a:latin typeface="Microsoft YaHei" panose="020B0503020204020204" charset="-122"/>
                <a:ea typeface="Microsoft YaHei Regular" panose="020B0503020204020204" charset="-122"/>
                <a:cs typeface="Microsoft YaHei Regular" panose="020B0503020204020204" charset="-122"/>
              </a:rPr>
              <a:t>观察有无发热、咽痛、腹泻、皮疹等病毒感染症状，以及疲乏无力、食欲不振、心前区不适、心悸等心肌受累时的临床表现，重症患者可出现心力衰竭或心源性休克等表现。了解血液检查、X 线、心电图等辅助检查结果。</a:t>
            </a:r>
            <a:endParaRPr lang="zh-CN" altLang="en-US">
              <a:solidFill>
                <a:schemeClr val="tx1">
                  <a:lumMod val="75000"/>
                  <a:lumOff val="25000"/>
                </a:schemeClr>
              </a:solidFill>
              <a:uFillTx/>
              <a:latin typeface="Microsoft YaHei" panose="020B0503020204020204" charset="-122"/>
              <a:ea typeface="Microsoft YaHei Regular" panose="020B0503020204020204" charset="-122"/>
              <a:cs typeface="Microsoft YaHei Regular" panose="020B0503020204020204" charset="-122"/>
            </a:endParaRPr>
          </a:p>
        </p:txBody>
      </p:sp>
      <p:pic>
        <p:nvPicPr>
          <p:cNvPr id="21" name="图片 20" descr="343435333336333b333635363132373be8a1a3e69c8d"/>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2610190" y="2121240"/>
            <a:ext cx="360000" cy="360000"/>
          </a:xfrm>
          <a:prstGeom prst="rect">
            <a:avLst/>
          </a:prstGeom>
        </p:spPr>
      </p:pic>
      <p:pic>
        <p:nvPicPr>
          <p:cNvPr id="22" name="图片 21" descr="333530363731333b333530343632343be79da1e79ca0"/>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6129360" y="2150450"/>
            <a:ext cx="360000" cy="360000"/>
          </a:xfrm>
          <a:prstGeom prst="rect">
            <a:avLst/>
          </a:prstGeom>
        </p:spPr>
      </p:pic>
      <p:pic>
        <p:nvPicPr>
          <p:cNvPr id="24" name="图片 23" descr="333530363731313b333530343731343be58fa3e88594e7a791"/>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9663135" y="2114890"/>
            <a:ext cx="360000" cy="360000"/>
          </a:xfrm>
          <a:prstGeom prst="rect">
            <a:avLst/>
          </a:prstGeom>
        </p:spPr>
      </p:pic>
      <p:grpSp>
        <p:nvGrpSpPr>
          <p:cNvPr id="2" name="组合 1"/>
          <p:cNvGrpSpPr/>
          <p:nvPr/>
        </p:nvGrpSpPr>
        <p:grpSpPr>
          <a:xfrm>
            <a:off x="870585" y="698500"/>
            <a:ext cx="10444480" cy="539750"/>
            <a:chOff x="1371" y="2090"/>
            <a:chExt cx="16448" cy="850"/>
          </a:xfrm>
        </p:grpSpPr>
        <p:sp>
          <p:nvSpPr>
            <p:cNvPr id="4" name="矩形 3"/>
            <p:cNvSpPr/>
            <p:nvPr/>
          </p:nvSpPr>
          <p:spPr>
            <a:xfrm>
              <a:off x="2452" y="2189"/>
              <a:ext cx="15367"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【护理评估】</a:t>
              </a:r>
              <a:endParaRPr lang="zh-CN" altLang="en-US" sz="2000" b="1">
                <a:solidFill>
                  <a:srgbClr val="FF7F7F"/>
                </a:solidFill>
                <a:latin typeface="微软雅黑" panose="020B0503020204020204" charset="-122"/>
                <a:ea typeface="微软雅黑" panose="020B0503020204020204" charset="-122"/>
              </a:endParaRPr>
            </a:p>
          </p:txBody>
        </p:sp>
        <p:pic>
          <p:nvPicPr>
            <p:cNvPr id="18" name="图片 17" descr="3b32313534373033343be8af95e58982"/>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1371" y="2090"/>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148205"/>
            <a:ext cx="10440000" cy="92202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1. 活动无耐力</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与心肌收缩力下降，组织供氧不足有关。</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2. 潜在并发症</a:t>
            </a: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　心律失常、心力衰竭、心源性休克。</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134937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【护理诊断】</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286510"/>
            <a:ext cx="540000" cy="540000"/>
          </a:xfrm>
          <a:prstGeom prst="rect">
            <a:avLst/>
          </a:prstGeom>
        </p:spPr>
      </p:pic>
      <p:sp>
        <p:nvSpPr>
          <p:cNvPr id="3" name="矩形 2"/>
          <p:cNvSpPr/>
          <p:nvPr/>
        </p:nvSpPr>
        <p:spPr>
          <a:xfrm>
            <a:off x="875665" y="4561840"/>
            <a:ext cx="10440000" cy="922020"/>
          </a:xfrm>
          <a:prstGeom prst="rect">
            <a:avLst/>
          </a:prstGeom>
        </p:spPr>
        <p:txBody>
          <a:bodyPr wrap="square">
            <a:spAutoFit/>
          </a:bodyPr>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（1）患儿无缺氧症状，活动自如。</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rPr>
              <a:t>（2）患儿无潜在并发症发生或发生后能及时发现和治疗。</a:t>
            </a:r>
            <a:endParaRPr dirty="0">
              <a:solidFill>
                <a:schemeClr val="tx1">
                  <a:lumMod val="85000"/>
                  <a:lumOff val="15000"/>
                </a:schemeClr>
              </a:solidFill>
              <a:latin typeface="Times New Roman Regular" panose="02020603050405020304" charset="0"/>
              <a:ea typeface="微软雅黑" panose="020B0503020204020204" charset="-122"/>
              <a:cs typeface="Times New Roman Regular" panose="02020603050405020304" charset="0"/>
            </a:endParaRPr>
          </a:p>
        </p:txBody>
      </p:sp>
      <p:sp>
        <p:nvSpPr>
          <p:cNvPr id="5" name="矩形 4"/>
          <p:cNvSpPr/>
          <p:nvPr/>
        </p:nvSpPr>
        <p:spPr>
          <a:xfrm>
            <a:off x="1415415" y="3763010"/>
            <a:ext cx="706247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【护理目标】</a:t>
            </a:r>
            <a:endParaRPr lang="zh-CN" altLang="en-US" sz="2000" b="1">
              <a:solidFill>
                <a:srgbClr val="FF7F7F"/>
              </a:solidFill>
              <a:latin typeface="微软雅黑" panose="020B0503020204020204" charset="-122"/>
              <a:ea typeface="微软雅黑" panose="020B0503020204020204" charset="-122"/>
            </a:endParaRPr>
          </a:p>
        </p:txBody>
      </p:sp>
      <p:pic>
        <p:nvPicPr>
          <p:cNvPr id="10" name="图片 9" descr="3b32313534373033343be8af95e58982"/>
          <p:cNvPicPr>
            <a:picLocks noChangeAspect="1"/>
          </p:cNvPicPr>
          <p:nvPr/>
        </p:nvPicPr>
        <p:blipFill>
          <a:blip r:embed="rId1"/>
          <a:stretch>
            <a:fillRect/>
          </a:stretch>
        </p:blipFill>
        <p:spPr>
          <a:xfrm>
            <a:off x="875665" y="3700145"/>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3" grpId="0"/>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876935"/>
            <a:ext cx="10440000" cy="590804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1.休息，减轻心脏负担</a:t>
            </a:r>
            <a:r>
              <a:rPr dirty="0">
                <a:latin typeface="Times New Roman Regular" panose="02020603050405020304" charset="0"/>
                <a:ea typeface="微软雅黑" panose="020B0503020204020204" charset="-122"/>
                <a:cs typeface="Times New Roman Regular" panose="02020603050405020304" charset="0"/>
              </a:rPr>
              <a:t>　急性期卧床休息至体温稳定后3～4周，恢复期限制活动量，一般总休息时间不少于半年。重症患儿应延长卧床时间，待情况好转后逐渐开始活动。</a:t>
            </a:r>
            <a:endParaRPr dirty="0">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2. 严密观察病情，及时发现和处理并发症</a:t>
            </a:r>
            <a:endParaRPr b="1" dirty="0">
              <a:solidFill>
                <a:srgbClr val="FF7F7F"/>
              </a:solidFill>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Times New Roman Regular" panose="02020603050405020304" charset="0"/>
                <a:ea typeface="微软雅黑" panose="020B0503020204020204" charset="-122"/>
                <a:cs typeface="Times New Roman Regular" panose="02020603050405020304" charset="0"/>
              </a:rPr>
              <a:t>（1）观察和记录患儿精神状态、面色、心率、心律、呼吸、体温和血压变化，有明显心律紊乱者应连续心电监护，并及时报告医生，采取处理措施。</a:t>
            </a:r>
            <a:endParaRPr dirty="0">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Times New Roman Regular" panose="02020603050405020304" charset="0"/>
                <a:ea typeface="微软雅黑" panose="020B0503020204020204" charset="-122"/>
                <a:cs typeface="Times New Roman Regular" panose="02020603050405020304" charset="0"/>
              </a:rPr>
              <a:t>（2）胸闷、气促、心悸时应休息，必要时给予氧气吸入；有心力衰竭者应将患儿置于半卧位，并保持安静，遵医嘱给予强心药（地高辛或毛花苷丙），静脉给药时应注意点滴速度不要过快，以免加重心脏负担。使用洋地黄时剂量应偏小，因为患心肌炎时对洋地黄制剂比较敏感，容易中毒。重症患儿加用利尿剂时，要注意保持电解质平衡。若患儿出现烦躁不安时可遵医嘱给予镇静剂。</a:t>
            </a:r>
            <a:endParaRPr dirty="0">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Times New Roman Regular" panose="02020603050405020304" charset="0"/>
                <a:ea typeface="微软雅黑" panose="020B0503020204020204" charset="-122"/>
                <a:cs typeface="Times New Roman Regular" panose="02020603050405020304" charset="0"/>
              </a:rPr>
              <a:t>（3）心源性休克时应遵医嘱静脉大剂量滴注肾上腺皮质激素或维生素 C；使用血管活性药物和扩张血管药时，应使用输液泵以准确控制速度，以避免血压过大的波动。</a:t>
            </a:r>
            <a:endParaRPr dirty="0">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Times New Roman Regular" panose="02020603050405020304" charset="0"/>
                <a:ea typeface="微软雅黑" panose="020B0503020204020204" charset="-122"/>
                <a:cs typeface="Times New Roman Regular" panose="02020603050405020304" charset="0"/>
              </a:rPr>
              <a:t>3. 健康教育</a:t>
            </a:r>
            <a:r>
              <a:rPr dirty="0">
                <a:latin typeface="Times New Roman Regular" panose="02020603050405020304" charset="0"/>
                <a:ea typeface="微软雅黑" panose="020B0503020204020204" charset="-122"/>
                <a:cs typeface="Times New Roman Regular" panose="02020603050405020304" charset="0"/>
              </a:rPr>
              <a:t>　介绍本病的治疗过程和预后，以减轻患儿及家长的焦虑和恐惧心理；强调休息对心肌炎恢复的重要性；积极预防呼吸道和消化道感染；介绍出院带药的药名、剂量、用法及其副作用；定期门诊复查。</a:t>
            </a:r>
            <a:endParaRPr dirty="0">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415415" y="39941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33655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E:\素材\春\7487b691a84a44a3f609339749de9c08.png7487b691a84a44a3f609339749de9c08"/>
          <p:cNvPicPr>
            <a:picLocks noChangeAspect="1"/>
          </p:cNvPicPr>
          <p:nvPr/>
        </p:nvPicPr>
        <p:blipFill>
          <a:blip r:embed="rId1"/>
          <a:srcRect l="12184" b="995"/>
          <a:stretch>
            <a:fillRect/>
          </a:stretch>
        </p:blipFill>
        <p:spPr>
          <a:xfrm>
            <a:off x="1566545" y="1132840"/>
            <a:ext cx="3487420" cy="4863465"/>
          </a:xfrm>
          <a:prstGeom prst="rect">
            <a:avLst/>
          </a:prstGeom>
        </p:spPr>
      </p:pic>
      <p:sp>
        <p:nvSpPr>
          <p:cNvPr id="3" name="文本框 2"/>
          <p:cNvSpPr txBox="1"/>
          <p:nvPr/>
        </p:nvSpPr>
        <p:spPr>
          <a:xfrm>
            <a:off x="4982087" y="2767728"/>
            <a:ext cx="4703792" cy="1322070"/>
          </a:xfrm>
          <a:prstGeom prst="rect">
            <a:avLst/>
          </a:prstGeom>
          <a:noFill/>
        </p:spPr>
        <p:txBody>
          <a:bodyPr wrap="square" rtlCol="0">
            <a:spAutoFit/>
          </a:bodyPr>
          <a:lstStyle/>
          <a:p>
            <a:r>
              <a:rPr lang="zh-CN" altLang="en-US" sz="8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谢谢观看</a:t>
            </a:r>
            <a:endParaRPr lang="zh-CN" altLang="en-US" sz="8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p:txBody>
      </p:sp>
      <p:grpSp>
        <p:nvGrpSpPr>
          <p:cNvPr id="39" name="组合 38"/>
          <p:cNvGrpSpPr>
            <a:grpSpLocks noChangeAspect="1"/>
          </p:cNvGrpSpPr>
          <p:nvPr/>
        </p:nvGrpSpPr>
        <p:grpSpPr>
          <a:xfrm>
            <a:off x="8316461" y="5419352"/>
            <a:ext cx="396000" cy="396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p:nvGrpSpPr>
        <p:grpSpPr>
          <a:xfrm>
            <a:off x="7756715" y="5419352"/>
            <a:ext cx="396000" cy="396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p:nvGrpSpPr>
        <p:grpSpPr>
          <a:xfrm>
            <a:off x="8876207" y="5419352"/>
            <a:ext cx="396000" cy="396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p:nvGrpSpPr>
        <p:grpSpPr>
          <a:xfrm>
            <a:off x="9435953" y="5419352"/>
            <a:ext cx="396000" cy="396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p:nvGrpSpPr>
        <p:grpSpPr>
          <a:xfrm>
            <a:off x="9995701" y="5419352"/>
            <a:ext cx="396000" cy="396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p:nvPicPr>
        <p:blipFill>
          <a:blip r:embed="rId2"/>
          <a:stretch>
            <a:fillRect/>
          </a:stretch>
        </p:blipFill>
        <p:spPr>
          <a:xfrm>
            <a:off x="6396419" y="232549"/>
            <a:ext cx="6034726" cy="2640192"/>
          </a:xfrm>
          <a:prstGeom prst="rect">
            <a:avLst/>
          </a:prstGeom>
        </p:spPr>
      </p:pic>
      <p:pic>
        <p:nvPicPr>
          <p:cNvPr id="6" name="图片 5" descr="852"/>
          <p:cNvPicPr>
            <a:picLocks noChangeAspect="1"/>
          </p:cNvPicPr>
          <p:nvPr/>
        </p:nvPicPr>
        <p:blipFill>
          <a:blip r:embed="rId3"/>
          <a:stretch>
            <a:fillRect/>
          </a:stretch>
        </p:blipFill>
        <p:spPr>
          <a:xfrm>
            <a:off x="8607425" y="3968750"/>
            <a:ext cx="981075" cy="8896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6365">
        <p:comb/>
      </p:transition>
    </mc:Choice>
    <mc:Fallback>
      <p:transition advTm="636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3"/>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 calcmode="lin" valueType="num">
                                      <p:cBhvr>
                                        <p:cTn id="2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gtEl>
                                      </p:cBhvr>
                                    </p:animEffect>
                                  </p:childTnLst>
                                </p:cTn>
                              </p:par>
                            </p:childTnLst>
                          </p:cTn>
                        </p:par>
                        <p:par>
                          <p:cTn id="24" fill="hold">
                            <p:stCondLst>
                              <p:cond delay="2650"/>
                            </p:stCondLst>
                            <p:childTnLst>
                              <p:par>
                                <p:cTn id="25" presetID="53" presetClass="entr" presetSubtype="16"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53"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53" presetClass="entr" presetSubtype="16"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par>
                                <p:cTn id="40" presetID="53" presetClass="entr" presetSubtype="16" fill="hold" nodeType="with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p:cTn id="42" dur="500" fill="hold"/>
                                        <p:tgtEl>
                                          <p:spTgt spid="49"/>
                                        </p:tgtEl>
                                        <p:attrNameLst>
                                          <p:attrName>ppt_w</p:attrName>
                                        </p:attrNameLst>
                                      </p:cBhvr>
                                      <p:tavLst>
                                        <p:tav tm="0">
                                          <p:val>
                                            <p:fltVal val="0"/>
                                          </p:val>
                                        </p:tav>
                                        <p:tav tm="100000">
                                          <p:val>
                                            <p:strVal val="#ppt_w"/>
                                          </p:val>
                                        </p:tav>
                                      </p:tavLst>
                                    </p:anim>
                                    <p:anim calcmode="lin" valueType="num">
                                      <p:cBhvr>
                                        <p:cTn id="43" dur="500" fill="hold"/>
                                        <p:tgtEl>
                                          <p:spTgt spid="49"/>
                                        </p:tgtEl>
                                        <p:attrNameLst>
                                          <p:attrName>ppt_h</p:attrName>
                                        </p:attrNameLst>
                                      </p:cBhvr>
                                      <p:tavLst>
                                        <p:tav tm="0">
                                          <p:val>
                                            <p:fltVal val="0"/>
                                          </p:val>
                                        </p:tav>
                                        <p:tav tm="100000">
                                          <p:val>
                                            <p:strVal val="#ppt_h"/>
                                          </p:val>
                                        </p:tav>
                                      </p:tavLst>
                                    </p:anim>
                                    <p:animEffect transition="in" filter="fade">
                                      <p:cBhvr>
                                        <p:cTn id="44" dur="500"/>
                                        <p:tgtEl>
                                          <p:spTgt spid="49"/>
                                        </p:tgtEl>
                                      </p:cBhvr>
                                    </p:animEffect>
                                  </p:childTnLst>
                                </p:cTn>
                              </p:par>
                              <p:par>
                                <p:cTn id="45" presetID="53" presetClass="entr" presetSubtype="16" fill="hold" nodeType="with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fltVal val="0"/>
                                          </p:val>
                                        </p:tav>
                                        <p:tav tm="100000">
                                          <p:val>
                                            <p:strVal val="#ppt_w"/>
                                          </p:val>
                                        </p:tav>
                                      </p:tavLst>
                                    </p:anim>
                                    <p:anim calcmode="lin" valueType="num">
                                      <p:cBhvr>
                                        <p:cTn id="48" dur="500" fill="hold"/>
                                        <p:tgtEl>
                                          <p:spTgt spid="53"/>
                                        </p:tgtEl>
                                        <p:attrNameLst>
                                          <p:attrName>ppt_h</p:attrName>
                                        </p:attrNameLst>
                                      </p:cBhvr>
                                      <p:tavLst>
                                        <p:tav tm="0">
                                          <p:val>
                                            <p:fltVal val="0"/>
                                          </p:val>
                                        </p:tav>
                                        <p:tav tm="100000">
                                          <p:val>
                                            <p:strVal val="#ppt_h"/>
                                          </p:val>
                                        </p:tav>
                                      </p:tavLst>
                                    </p:anim>
                                    <p:animEffect transition="in" filter="fade">
                                      <p:cBhvr>
                                        <p:cTn id="49" dur="500"/>
                                        <p:tgtEl>
                                          <p:spTgt spid="53"/>
                                        </p:tgtEl>
                                      </p:cBhvr>
                                    </p:animEffect>
                                  </p:childTnLst>
                                </p:cTn>
                              </p:par>
                            </p:childTnLst>
                          </p:cTn>
                        </p:par>
                        <p:par>
                          <p:cTn id="50" fill="hold">
                            <p:stCondLst>
                              <p:cond delay="3150"/>
                            </p:stCondLst>
                            <p:childTnLst>
                              <p:par>
                                <p:cTn id="51" presetID="17" presetClass="entr" presetSubtype="10"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fill="hold"/>
                                        <p:tgtEl>
                                          <p:spTgt spid="6"/>
                                        </p:tgtEl>
                                        <p:attrNameLst>
                                          <p:attrName>ppt_w</p:attrName>
                                        </p:attrNameLst>
                                      </p:cBhvr>
                                      <p:tavLst>
                                        <p:tav tm="0">
                                          <p:val>
                                            <p:fltVal val="0"/>
                                          </p:val>
                                        </p:tav>
                                        <p:tav tm="100000">
                                          <p:val>
                                            <p:strVal val="#ppt_w"/>
                                          </p:val>
                                        </p:tav>
                                      </p:tavLst>
                                    </p:anim>
                                    <p:anim calcmode="lin" valueType="num">
                                      <p:cBhvr>
                                        <p:cTn id="54"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966470" y="1214755"/>
            <a:ext cx="10259695" cy="5107305"/>
            <a:chOff x="1655" y="1912"/>
            <a:chExt cx="16157" cy="8043"/>
          </a:xfrm>
        </p:grpSpPr>
        <p:sp>
          <p:nvSpPr>
            <p:cNvPr id="2" name="矩形 1"/>
            <p:cNvSpPr/>
            <p:nvPr/>
          </p:nvSpPr>
          <p:spPr>
            <a:xfrm>
              <a:off x="1938" y="2225"/>
              <a:ext cx="15591" cy="7419"/>
            </a:xfrm>
            <a:prstGeom prst="rect">
              <a:avLst/>
            </a:prstGeom>
          </p:spPr>
          <p:txBody>
            <a:bodyPr wrap="square" anchor="ctr" anchorCtr="0">
              <a:noAutofit/>
            </a:bodyPr>
            <a:lstStyle/>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charset="-122"/>
                  <a:ea typeface="微软雅黑" panose="020B0503020204020204" charset="-122"/>
                  <a:cs typeface="+mn-ea"/>
                </a:rPr>
                <a:t>下面是一个先天性心脏病患儿写给护士姐姐的信。</a:t>
              </a:r>
              <a:endParaRPr dirty="0">
                <a:solidFill>
                  <a:schemeClr val="tx1"/>
                </a:solidFill>
                <a:latin typeface="微软雅黑" panose="020B0503020204020204" charset="-122"/>
                <a:ea typeface="微软雅黑" panose="020B0503020204020204" charset="-122"/>
                <a:cs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charset="-122"/>
                  <a:ea typeface="微软雅黑" panose="020B0503020204020204" charset="-122"/>
                  <a:cs typeface="+mn-ea"/>
                </a:rPr>
                <a:t>天使姐姐 : 你还记得我吗 ? 在你的鼓励下，我终于回到了同伴中间。</a:t>
              </a:r>
              <a:endParaRPr dirty="0">
                <a:solidFill>
                  <a:schemeClr val="tx1"/>
                </a:solidFill>
                <a:latin typeface="微软雅黑" panose="020B0503020204020204" charset="-122"/>
                <a:ea typeface="微软雅黑" panose="020B0503020204020204" charset="-122"/>
                <a:cs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charset="-122"/>
                  <a:ea typeface="微软雅黑" panose="020B0503020204020204" charset="-122"/>
                  <a:cs typeface="+mn-ea"/>
                </a:rPr>
                <a:t>我知道我从小就跟别人不一样，因为生病使我经常进出医院。平时如果爬楼梯过快或者跑一下，我也会感到憋气，全身无力。所以，我也不能和小伙伴们一起玩耍、游戏，害怕见到他们，他们居然送我一个“娇气包”的绰号；家里也因为给我看病负债累累，这导致我性格孤僻、自卑，不愿与人交流。</a:t>
              </a:r>
              <a:endParaRPr dirty="0">
                <a:solidFill>
                  <a:schemeClr val="tx1"/>
                </a:solidFill>
                <a:latin typeface="微软雅黑" panose="020B0503020204020204" charset="-122"/>
                <a:ea typeface="微软雅黑" panose="020B0503020204020204" charset="-122"/>
                <a:cs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charset="-122"/>
                  <a:ea typeface="微软雅黑" panose="020B0503020204020204" charset="-122"/>
                  <a:cs typeface="+mn-ea"/>
                </a:rPr>
                <a:t>从我进病房的第一天起，你就特别关注我。记得刚开始你每次跟我讲话，我都不搭理你，可你不厌其烦，不断地给予我安慰、鼓励。有时我向你发脾气，你也总是对我笑脸相迎，关心开导我。渐渐地，我关闭的心门慢慢打开了，我终于懂得有些事情是我无法选择的，我学会了欣然接受，坦然面对。</a:t>
              </a:r>
              <a:endParaRPr dirty="0">
                <a:solidFill>
                  <a:schemeClr val="tx1"/>
                </a:solidFill>
                <a:latin typeface="微软雅黑" panose="020B0503020204020204" charset="-122"/>
                <a:ea typeface="微软雅黑" panose="020B0503020204020204" charset="-122"/>
                <a:cs typeface="+mn-ea"/>
              </a:endParaRPr>
            </a:p>
          </p:txBody>
        </p:sp>
        <p:sp>
          <p:nvSpPr>
            <p:cNvPr id="3" name="圆角矩形 2"/>
            <p:cNvSpPr/>
            <p:nvPr/>
          </p:nvSpPr>
          <p:spPr>
            <a:xfrm>
              <a:off x="1655" y="1912"/>
              <a:ext cx="16157" cy="8043"/>
            </a:xfrm>
            <a:prstGeom prst="roundRect">
              <a:avLst>
                <a:gd name="adj" fmla="val 4701"/>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护理情境</a:t>
              </a:r>
              <a:endParaRPr lang="zh-CN" altLang="en-US" sz="2400" b="0">
                <a:solidFill>
                  <a:srgbClr val="FF7F7F"/>
                </a:solidFill>
                <a:latin typeface="微软雅黑" panose="020B0503020204020204" charset="-122"/>
                <a:ea typeface="微软雅黑" panose="020B0503020204020204" charset="-122"/>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347470" y="5086985"/>
            <a:ext cx="9540875" cy="1283970"/>
          </a:xfrm>
          <a:prstGeom prst="rect">
            <a:avLst/>
          </a:prstGeom>
        </p:spPr>
        <p:txBody>
          <a:bodyPr wrap="square">
            <a:noAutofit/>
          </a:bodyPr>
          <a:lstStyle/>
          <a:p>
            <a:pPr>
              <a:lnSpc>
                <a:spcPct val="150000"/>
              </a:lnSpc>
            </a:pPr>
            <a:r>
              <a:rPr lang="zh-CN" altLang="en-US" b="1">
                <a:solidFill>
                  <a:srgbClr val="FF7F7F"/>
                </a:solidFill>
                <a:latin typeface="Microsoft YaHei Bold" panose="020B0503020204020204" charset="-122"/>
                <a:ea typeface="Microsoft YaHei Bold" panose="020B0503020204020204" charset="-122"/>
              </a:rPr>
              <a:t>情境思考</a:t>
            </a:r>
            <a:endParaRPr lang="zh-CN" altLang="en-US" b="1">
              <a:solidFill>
                <a:srgbClr val="FF7F7F"/>
              </a:solidFill>
              <a:latin typeface="Microsoft YaHei Bold" panose="020B0503020204020204" charset="-122"/>
              <a:ea typeface="Microsoft YaHei Bold" panose="020B0503020204020204" charset="-122"/>
            </a:endParaRPr>
          </a:p>
          <a:p>
            <a:pPr>
              <a:lnSpc>
                <a:spcPct val="150000"/>
              </a:lnSpc>
            </a:pPr>
            <a:r>
              <a:rPr lang="zh-CN" altLang="en-US" b="1">
                <a:solidFill>
                  <a:srgbClr val="FF7F7F"/>
                </a:solidFill>
                <a:latin typeface="宋体" charset="0"/>
                <a:ea typeface="宋体" charset="0"/>
              </a:rPr>
              <a:t>1. 请学生分组讨论，应如何做好先天性心脏病患儿的心理护理 ?</a:t>
            </a:r>
            <a:endParaRPr lang="zh-CN" altLang="en-US" b="1">
              <a:solidFill>
                <a:srgbClr val="FF7F7F"/>
              </a:solidFill>
              <a:latin typeface="宋体" charset="0"/>
              <a:ea typeface="宋体" charset="0"/>
            </a:endParaRPr>
          </a:p>
          <a:p>
            <a:pPr>
              <a:lnSpc>
                <a:spcPct val="150000"/>
              </a:lnSpc>
            </a:pPr>
            <a:r>
              <a:rPr lang="zh-CN" altLang="en-US" b="1">
                <a:solidFill>
                  <a:srgbClr val="FF7F7F"/>
                </a:solidFill>
                <a:latin typeface="宋体" charset="0"/>
                <a:ea typeface="宋体" charset="0"/>
              </a:rPr>
              <a:t>2. 先天性心脏病患儿应如何调整好生活起居 ?</a:t>
            </a:r>
            <a:endParaRPr lang="zh-CN" altLang="en-US" b="1">
              <a:solidFill>
                <a:srgbClr val="FF7F7F"/>
              </a:solidFill>
              <a:latin typeface="宋体" charset="0"/>
              <a:ea typeface="宋体" charset="0"/>
            </a:endParaRPr>
          </a:p>
        </p:txBody>
      </p:sp>
      <p:grpSp>
        <p:nvGrpSpPr>
          <p:cNvPr id="10" name="组合 9"/>
          <p:cNvGrpSpPr/>
          <p:nvPr/>
        </p:nvGrpSpPr>
        <p:grpSpPr>
          <a:xfrm>
            <a:off x="966470" y="1214755"/>
            <a:ext cx="10259695" cy="3667760"/>
            <a:chOff x="1655" y="1912"/>
            <a:chExt cx="16157" cy="5776"/>
          </a:xfrm>
        </p:grpSpPr>
        <p:sp>
          <p:nvSpPr>
            <p:cNvPr id="2" name="矩形 1"/>
            <p:cNvSpPr/>
            <p:nvPr/>
          </p:nvSpPr>
          <p:spPr>
            <a:xfrm>
              <a:off x="1938" y="2958"/>
              <a:ext cx="15591" cy="3685"/>
            </a:xfrm>
            <a:prstGeom prst="rect">
              <a:avLst/>
            </a:prstGeom>
          </p:spPr>
          <p:txBody>
            <a:bodyPr wrap="square" anchor="ctr" anchorCtr="0">
              <a:noAutofit/>
            </a:bodyPr>
            <a:lstStyle/>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charset="-122"/>
                  <a:ea typeface="微软雅黑" panose="020B0503020204020204" charset="-122"/>
                  <a:cs typeface="+mn-ea"/>
                  <a:sym typeface="+mn-ea"/>
                </a:rPr>
                <a:t>现在我已出院了，虽然我的病没有完全治愈，但我现在整个人都变了，我不再封闭自己，也不再自卑了，还能主动跟小伙伴们交往，也有了自信了。</a:t>
              </a:r>
              <a:endParaRPr dirty="0">
                <a:solidFill>
                  <a:schemeClr val="tx1"/>
                </a:solidFill>
                <a:latin typeface="微软雅黑" panose="020B0503020204020204" charset="-122"/>
                <a:ea typeface="微软雅黑" panose="020B0503020204020204" charset="-122"/>
                <a:cs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solidFill>
                  <a:latin typeface="微软雅黑" panose="020B0503020204020204" charset="-122"/>
                  <a:ea typeface="微软雅黑" panose="020B0503020204020204" charset="-122"/>
                  <a:cs typeface="+mn-ea"/>
                  <a:sym typeface="+mn-ea"/>
                </a:rPr>
                <a:t>天使姐姐，谢谢你 !</a:t>
              </a:r>
              <a:endParaRPr dirty="0">
                <a:solidFill>
                  <a:schemeClr val="tx1"/>
                </a:solidFill>
                <a:latin typeface="微软雅黑" panose="020B0503020204020204" charset="-122"/>
                <a:ea typeface="微软雅黑" panose="020B0503020204020204" charset="-122"/>
                <a:cs typeface="+mn-ea"/>
                <a:sym typeface="+mn-ea"/>
              </a:endParaRPr>
            </a:p>
          </p:txBody>
        </p:sp>
        <p:sp>
          <p:nvSpPr>
            <p:cNvPr id="3" name="圆角矩形 2"/>
            <p:cNvSpPr/>
            <p:nvPr/>
          </p:nvSpPr>
          <p:spPr>
            <a:xfrm>
              <a:off x="1655" y="1912"/>
              <a:ext cx="16157" cy="5776"/>
            </a:xfrm>
            <a:prstGeom prst="roundRect">
              <a:avLst>
                <a:gd name="adj" fmla="val 4701"/>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护理情境</a:t>
              </a:r>
              <a:endParaRPr lang="zh-CN" altLang="en-US" sz="2400" b="0">
                <a:solidFill>
                  <a:srgbClr val="FF7F7F"/>
                </a:solidFill>
                <a:latin typeface="微软雅黑" panose="020B0503020204020204" charset="-122"/>
                <a:ea typeface="微软雅黑" panose="020B0503020204020204" charset="-122"/>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867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任务一</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744210" y="3253105"/>
            <a:ext cx="4533900"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小儿循环系统解剖生理特点</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90270" y="1772285"/>
            <a:ext cx="10440000" cy="3600000"/>
          </a:xfrm>
          <a:prstGeom prst="roundRect">
            <a:avLst/>
          </a:prstGeom>
          <a:solidFill>
            <a:srgbClr val="FF7F7F"/>
          </a:solidFill>
          <a:ln>
            <a:solidFill>
              <a:srgbClr val="FF7F7F"/>
            </a:solid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3" name="泪滴形 2"/>
          <p:cNvSpPr/>
          <p:nvPr/>
        </p:nvSpPr>
        <p:spPr>
          <a:xfrm>
            <a:off x="8232140" y="0"/>
            <a:ext cx="3960000" cy="3960000"/>
          </a:xfrm>
          <a:prstGeom prst="teardrop">
            <a:avLst/>
          </a:prstGeom>
          <a:solidFill>
            <a:srgbClr val="FF7F7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250270" y="2338480"/>
            <a:ext cx="9720000" cy="246761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原始心脏始于胚胎第 2 周，是一个纵直管道；在胚胎第 4 周开始有循环作用，第 8 周房、室间隔完全形成，心脏形成四个腔，即左右心房和左右心室。心脏胚胎发育的关键时期是胚胎第 2 ～ 8 周，此期极易受到各种不利因素的影响而发生心血管畸形。</a:t>
            </a:r>
            <a:endPar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endParaRPr>
          </a:p>
        </p:txBody>
      </p:sp>
      <p:grpSp>
        <p:nvGrpSpPr>
          <p:cNvPr id="9" name="组合 8"/>
          <p:cNvGrpSpPr/>
          <p:nvPr/>
        </p:nvGrpSpPr>
        <p:grpSpPr>
          <a:xfrm>
            <a:off x="357505" y="35115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一、心脏的胚胎发育</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KSO_WM_UNIT_SUBTYPE" val="w"/>
  <p:tag name="KSO_WM_TEMPLATE_CATEGORY" val="chip"/>
  <p:tag name="KSO_WM_TEMPLATE_INDEX" val="20224336"/>
  <p:tag name="KSO_WM_UNIT_TYPE" val="i"/>
  <p:tag name="KSO_WM_UNIT_INDEX" val="1"/>
  <p:tag name="KSO_WM_UNIT_ID" val="chip20224336_3*i*1"/>
  <p:tag name="KSO_WM_BEAUTIFY_FLAG" val="#wm#"/>
  <p:tag name="KSO_WM_TAG_VERSION" val="1.0"/>
  <p:tag name="KSO_WM_CHIP_GROUPID" val="62de4dd4c23dfd8dd4a1be7b"/>
  <p:tag name="KSO_WM_CHIP_XID" val="62de4e76c23dfd8dd4a1d44e"/>
  <p:tag name="KSO_WM_UNIT_DEC_AREA_ID" val="2a77d4e3180648de83dbae2847fea6a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7d4bb807654440cf9bf6c6ef752f5663"/>
</p:tagLst>
</file>

<file path=ppt/tags/tag1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0_5*l_h_a*1_1_1"/>
  <p:tag name="KSO_WM_TEMPLATE_CATEGORY" val="diagram"/>
  <p:tag name="KSO_WM_TEMPLATE_INDEX" val="20228070"/>
  <p:tag name="KSO_WM_UNIT_LAYERLEVEL" val="1_1_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58_5*l_h_i*1_5_2"/>
  <p:tag name="KSO_WM_TEMPLATE_CATEGORY" val="diagram"/>
  <p:tag name="KSO_WM_TEMPLATE_INDEX" val="20228058"/>
  <p:tag name="KSO_WM_UNIT_LAYERLEVEL" val="1_1_1"/>
  <p:tag name="KSO_WM_TAG_VERSION" val="1.0"/>
  <p:tag name="KSO_WM_BEAUTIFY_FLAG" val="#wm#"/>
</p:tagLst>
</file>

<file path=ppt/tags/tag10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58_5*l_h_a*1_3_1"/>
  <p:tag name="KSO_WM_TEMPLATE_CATEGORY" val="diagram"/>
  <p:tag name="KSO_WM_TEMPLATE_INDEX" val="20228058"/>
  <p:tag name="KSO_WM_UNIT_LAYERLEVEL" val="1_1_1"/>
  <p:tag name="KSO_WM_TAG_VERSION" val="1.0"/>
  <p:tag name="KSO_WM_BEAUTIFY_FLAG" val="#wm#"/>
</p:tagLst>
</file>

<file path=ppt/tags/tag10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58_5*l_h_f*1_3_1"/>
  <p:tag name="KSO_WM_TEMPLATE_CATEGORY" val="diagram"/>
  <p:tag name="KSO_WM_TEMPLATE_INDEX" val="20228058"/>
  <p:tag name="KSO_WM_UNIT_LAYERLEVEL" val="1_1_1"/>
  <p:tag name="KSO_WM_TAG_VERSION" val="1.0"/>
  <p:tag name="KSO_WM_BEAUTIFY_FLAG" val="#wm#"/>
</p:tagLst>
</file>

<file path=ppt/tags/tag10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8_5*l_h_a*1_1_1"/>
  <p:tag name="KSO_WM_TEMPLATE_CATEGORY" val="diagram"/>
  <p:tag name="KSO_WM_TEMPLATE_INDEX" val="20228058"/>
  <p:tag name="KSO_WM_UNIT_LAYERLEVEL" val="1_1_1"/>
  <p:tag name="KSO_WM_TAG_VERSION" val="1.0"/>
  <p:tag name="KSO_WM_BEAUTIFY_FLAG" val="#wm#"/>
</p:tagLst>
</file>

<file path=ppt/tags/tag10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8_5*l_h_f*1_1_1"/>
  <p:tag name="KSO_WM_TEMPLATE_CATEGORY" val="diagram"/>
  <p:tag name="KSO_WM_TEMPLATE_INDEX" val="20228058"/>
  <p:tag name="KSO_WM_UNIT_LAYERLEVEL" val="1_1_1"/>
  <p:tag name="KSO_WM_TAG_VERSION" val="1.0"/>
  <p:tag name="KSO_WM_BEAUTIFY_FLAG" val="#wm#"/>
</p:tagLst>
</file>

<file path=ppt/tags/tag10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58_5*l_h_a*1_4_1"/>
  <p:tag name="KSO_WM_TEMPLATE_CATEGORY" val="diagram"/>
  <p:tag name="KSO_WM_TEMPLATE_INDEX" val="20228058"/>
  <p:tag name="KSO_WM_UNIT_LAYERLEVEL" val="1_1_1"/>
  <p:tag name="KSO_WM_TAG_VERSION" val="1.0"/>
  <p:tag name="KSO_WM_BEAUTIFY_FLAG" val="#wm#"/>
</p:tagLst>
</file>

<file path=ppt/tags/tag10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58_5*l_h_f*1_4_1"/>
  <p:tag name="KSO_WM_TEMPLATE_CATEGORY" val="diagram"/>
  <p:tag name="KSO_WM_TEMPLATE_INDEX" val="20228058"/>
  <p:tag name="KSO_WM_UNIT_LAYERLEVEL" val="1_1_1"/>
  <p:tag name="KSO_WM_TAG_VERSION" val="1.0"/>
  <p:tag name="KSO_WM_BEAUTIFY_FLAG" val="#wm#"/>
</p:tagLst>
</file>

<file path=ppt/tags/tag10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58_5*l_h_a*1_5_1"/>
  <p:tag name="KSO_WM_TEMPLATE_CATEGORY" val="diagram"/>
  <p:tag name="KSO_WM_TEMPLATE_INDEX" val="20228058"/>
  <p:tag name="KSO_WM_UNIT_LAYERLEVEL" val="1_1_1"/>
  <p:tag name="KSO_WM_TAG_VERSION" val="1.0"/>
  <p:tag name="KSO_WM_BEAUTIFY_FLAG" val="#wm#"/>
</p:tagLst>
</file>

<file path=ppt/tags/tag10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8058_5*l_h_f*1_5_1"/>
  <p:tag name="KSO_WM_TEMPLATE_CATEGORY" val="diagram"/>
  <p:tag name="KSO_WM_TEMPLATE_INDEX" val="20228058"/>
  <p:tag name="KSO_WM_UNIT_LAYERLEVEL" val="1_1_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26_5*l_h_i*1_2_1"/>
  <p:tag name="KSO_WM_TEMPLATE_CATEGORY" val="diagram"/>
  <p:tag name="KSO_WM_TEMPLATE_INDEX" val="20227926"/>
  <p:tag name="KSO_WM_UNIT_LAYERLEVEL" val="1_1_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0_5*l_h_i*1_1_3"/>
  <p:tag name="KSO_WM_TEMPLATE_CATEGORY" val="diagram"/>
  <p:tag name="KSO_WM_TEMPLATE_INDEX" val="20228070"/>
  <p:tag name="KSO_WM_UNIT_LAYERLEVEL" val="1_1_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26_5*l_h_i*1_2_2"/>
  <p:tag name="KSO_WM_TEMPLATE_CATEGORY" val="diagram"/>
  <p:tag name="KSO_WM_TEMPLATE_INDEX" val="20227926"/>
  <p:tag name="KSO_WM_UNIT_LAYERLEVEL" val="1_1_1"/>
  <p:tag name="KSO_WM_TAG_VERSION" val="1.0"/>
  <p:tag name="KSO_WM_BEAUTIFY_FLAG" val="#wm#"/>
</p:tagLst>
</file>

<file path=ppt/tags/tag111.xml><?xml version="1.0" encoding="utf-8"?>
<p:tagLst xmlns:p="http://schemas.openxmlformats.org/presentationml/2006/main">
  <p:tag name="KSO_WM_UNIT_SUBTYPE" val="a"/>
  <p:tag name="KSO_WM_UNIT_PRESET_TEXT" val="单击此处输入正文请尽量言简意赅"/>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26_5*l_h_f*1_2_1"/>
  <p:tag name="KSO_WM_TEMPLATE_CATEGORY" val="diagram"/>
  <p:tag name="KSO_WM_TEMPLATE_INDEX" val="20227926"/>
  <p:tag name="KSO_WM_UNIT_LAYERLEVEL" val="1_1_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26_5*l_h_i*1_2_3"/>
  <p:tag name="KSO_WM_TEMPLATE_CATEGORY" val="diagram"/>
  <p:tag name="KSO_WM_TEMPLATE_INDEX" val="20227926"/>
  <p:tag name="KSO_WM_UNIT_LAYERLEVEL" val="1_1_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26_5*l_h_i*1_2_4"/>
  <p:tag name="KSO_WM_TEMPLATE_CATEGORY" val="diagram"/>
  <p:tag name="KSO_WM_TEMPLATE_INDEX" val="20227926"/>
  <p:tag name="KSO_WM_UNIT_LAYERLEVEL" val="1_1_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7926_5*l_h_i*1_2_5"/>
  <p:tag name="KSO_WM_TEMPLATE_CATEGORY" val="diagram"/>
  <p:tag name="KSO_WM_TEMPLATE_INDEX" val="20227926"/>
  <p:tag name="KSO_WM_UNIT_LAYERLEVEL" val="1_1_1"/>
  <p:tag name="KSO_WM_TAG_VERSION" val="1.0"/>
  <p:tag name="KSO_WM_BEAUTIFY_FLAG" val="#wm#"/>
</p:tagLst>
</file>

<file path=ppt/tags/tag115.xml><?xml version="1.0" encoding="utf-8"?>
<p:tagLst xmlns:p="http://schemas.openxmlformats.org/presentationml/2006/main">
  <p:tag name="KSO_WM_UNIT_VALUE" val="139*13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26_5*l_h_x*1_2_1"/>
  <p:tag name="KSO_WM_TEMPLATE_CATEGORY" val="diagram"/>
  <p:tag name="KSO_WM_TEMPLATE_INDEX" val="20227926"/>
  <p:tag name="KSO_WM_UNIT_LAYERLEVEL" val="1_1_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26_5*l_h_i*1_1_1"/>
  <p:tag name="KSO_WM_TEMPLATE_CATEGORY" val="diagram"/>
  <p:tag name="KSO_WM_TEMPLATE_INDEX" val="20227926"/>
  <p:tag name="KSO_WM_UNIT_LAYERLEVEL" val="1_1_1"/>
  <p:tag name="KSO_WM_TAG_VERSION" val="1.0"/>
  <p:tag name="KSO_WM_BEAUTIFY_FLAG" val="#wm#"/>
</p:tagLst>
</file>

<file path=ppt/tags/tag117.xml><?xml version="1.0" encoding="utf-8"?>
<p:tagLst xmlns:p="http://schemas.openxmlformats.org/presentationml/2006/main">
  <p:tag name="KSO_WM_UNIT_SUBTYPE" val="a"/>
  <p:tag name="KSO_WM_UNIT_PRESET_TEXT" val="单击此处输入正文请尽量言简意赅"/>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26_5*l_h_f*1_1_1"/>
  <p:tag name="KSO_WM_TEMPLATE_CATEGORY" val="diagram"/>
  <p:tag name="KSO_WM_TEMPLATE_INDEX" val="20227926"/>
  <p:tag name="KSO_WM_UNIT_LAYERLEVEL" val="1_1_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26_5*l_h_i*1_1_2"/>
  <p:tag name="KSO_WM_TEMPLATE_CATEGORY" val="diagram"/>
  <p:tag name="KSO_WM_TEMPLATE_INDEX" val="20227926"/>
  <p:tag name="KSO_WM_UNIT_LAYERLEVEL" val="1_1_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26_5*l_h_i*1_1_3"/>
  <p:tag name="KSO_WM_TEMPLATE_CATEGORY" val="diagram"/>
  <p:tag name="KSO_WM_TEMPLATE_INDEX" val="20227926"/>
  <p:tag name="KSO_WM_UNIT_LAYERLEVEL" val="1_1_1"/>
  <p:tag name="KSO_WM_TAG_VERSION" val="1.0"/>
  <p:tag name="KSO_WM_BEAUTIFY_FLAG" val="#wm#"/>
</p:tagLst>
</file>

<file path=ppt/tags/tag12.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70_5*l_h_x*1_1_1"/>
  <p:tag name="KSO_WM_TEMPLATE_CATEGORY" val="diagram"/>
  <p:tag name="KSO_WM_TEMPLATE_INDEX" val="20228070"/>
  <p:tag name="KSO_WM_UNIT_LAYERLEVEL" val="1_1_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26_5*l_h_i*1_1_4"/>
  <p:tag name="KSO_WM_TEMPLATE_CATEGORY" val="diagram"/>
  <p:tag name="KSO_WM_TEMPLATE_INDEX" val="20227926"/>
  <p:tag name="KSO_WM_UNIT_LAYERLEVEL" val="1_1_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7926_5*l_h_i*1_1_5"/>
  <p:tag name="KSO_WM_TEMPLATE_CATEGORY" val="diagram"/>
  <p:tag name="KSO_WM_TEMPLATE_INDEX" val="20227926"/>
  <p:tag name="KSO_WM_UNIT_LAYERLEVEL" val="1_1_1"/>
  <p:tag name="KSO_WM_TAG_VERSION" val="1.0"/>
  <p:tag name="KSO_WM_BEAUTIFY_FLAG" val="#wm#"/>
</p:tagLst>
</file>

<file path=ppt/tags/tag122.xml><?xml version="1.0" encoding="utf-8"?>
<p:tagLst xmlns:p="http://schemas.openxmlformats.org/presentationml/2006/main">
  <p:tag name="KSO_WM_UNIT_VALUE" val="139*13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26_5*l_h_x*1_1_1"/>
  <p:tag name="KSO_WM_TEMPLATE_CATEGORY" val="diagram"/>
  <p:tag name="KSO_WM_TEMPLATE_INDEX" val="20227926"/>
  <p:tag name="KSO_WM_UNIT_LAYERLEVEL" val="1_1_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26_5*l_h_i*1_3_1"/>
  <p:tag name="KSO_WM_TEMPLATE_CATEGORY" val="diagram"/>
  <p:tag name="KSO_WM_TEMPLATE_INDEX" val="20227926"/>
  <p:tag name="KSO_WM_UNIT_LAYERLEVEL" val="1_1_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26_5*l_h_i*1_3_2"/>
  <p:tag name="KSO_WM_TEMPLATE_CATEGORY" val="diagram"/>
  <p:tag name="KSO_WM_TEMPLATE_INDEX" val="20227926"/>
  <p:tag name="KSO_WM_UNIT_LAYERLEVEL" val="1_1_1"/>
  <p:tag name="KSO_WM_TAG_VERSION" val="1.0"/>
  <p:tag name="KSO_WM_BEAUTIFY_FLAG" val="#wm#"/>
</p:tagLst>
</file>

<file path=ppt/tags/tag125.xml><?xml version="1.0" encoding="utf-8"?>
<p:tagLst xmlns:p="http://schemas.openxmlformats.org/presentationml/2006/main">
  <p:tag name="KSO_WM_UNIT_SUBTYPE" val="a"/>
  <p:tag name="KSO_WM_UNIT_PRESET_TEXT" val="单击此处输入正文请尽量言简意赅"/>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26_5*l_h_f*1_3_1"/>
  <p:tag name="KSO_WM_TEMPLATE_CATEGORY" val="diagram"/>
  <p:tag name="KSO_WM_TEMPLATE_INDEX" val="20227926"/>
  <p:tag name="KSO_WM_UNIT_LAYERLEVEL" val="1_1_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26_5*l_h_i*1_3_3"/>
  <p:tag name="KSO_WM_TEMPLATE_CATEGORY" val="diagram"/>
  <p:tag name="KSO_WM_TEMPLATE_INDEX" val="20227926"/>
  <p:tag name="KSO_WM_UNIT_LAYERLEVEL" val="1_1_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26_5*l_h_i*1_3_4"/>
  <p:tag name="KSO_WM_TEMPLATE_CATEGORY" val="diagram"/>
  <p:tag name="KSO_WM_TEMPLATE_INDEX" val="20227926"/>
  <p:tag name="KSO_WM_UNIT_LAYERLEVEL" val="1_1_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7926_5*l_h_i*1_3_5"/>
  <p:tag name="KSO_WM_TEMPLATE_CATEGORY" val="diagram"/>
  <p:tag name="KSO_WM_TEMPLATE_INDEX" val="20227926"/>
  <p:tag name="KSO_WM_UNIT_LAYERLEVEL" val="1_1_1"/>
  <p:tag name="KSO_WM_TAG_VERSION" val="1.0"/>
  <p:tag name="KSO_WM_BEAUTIFY_FLAG" val="#wm#"/>
</p:tagLst>
</file>

<file path=ppt/tags/tag129.xml><?xml version="1.0" encoding="utf-8"?>
<p:tagLst xmlns:p="http://schemas.openxmlformats.org/presentationml/2006/main">
  <p:tag name="KSO_WM_UNIT_VALUE" val="139*13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26_5*l_h_x*1_3_1"/>
  <p:tag name="KSO_WM_TEMPLATE_CATEGORY" val="diagram"/>
  <p:tag name="KSO_WM_TEMPLATE_INDEX" val="20227926"/>
  <p:tag name="KSO_WM_UNIT_LAYERLEVEL" val="1_1_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0_5*l_h_i*1_2_1"/>
  <p:tag name="KSO_WM_TEMPLATE_CATEGORY" val="diagram"/>
  <p:tag name="KSO_WM_TEMPLATE_INDEX" val="20228070"/>
  <p:tag name="KSO_WM_UNIT_LAYERLEVEL" val="1_1_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26_5*l_h_i*1_4_1"/>
  <p:tag name="KSO_WM_TEMPLATE_CATEGORY" val="diagram"/>
  <p:tag name="KSO_WM_TEMPLATE_INDEX" val="20227926"/>
  <p:tag name="KSO_WM_UNIT_LAYERLEVEL" val="1_1_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26_5*l_h_i*1_4_2"/>
  <p:tag name="KSO_WM_TEMPLATE_CATEGORY" val="diagram"/>
  <p:tag name="KSO_WM_TEMPLATE_INDEX" val="20227926"/>
  <p:tag name="KSO_WM_UNIT_LAYERLEVEL" val="1_1_1"/>
  <p:tag name="KSO_WM_TAG_VERSION" val="1.0"/>
  <p:tag name="KSO_WM_BEAUTIFY_FLAG" val="#wm#"/>
</p:tagLst>
</file>

<file path=ppt/tags/tag132.xml><?xml version="1.0" encoding="utf-8"?>
<p:tagLst xmlns:p="http://schemas.openxmlformats.org/presentationml/2006/main">
  <p:tag name="KSO_WM_UNIT_SUBTYPE" val="a"/>
  <p:tag name="KSO_WM_UNIT_PRESET_TEXT" val="单击此处输入正文请尽量言简意赅"/>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26_5*l_h_f*1_4_1"/>
  <p:tag name="KSO_WM_TEMPLATE_CATEGORY" val="diagram"/>
  <p:tag name="KSO_WM_TEMPLATE_INDEX" val="20227926"/>
  <p:tag name="KSO_WM_UNIT_LAYERLEVEL" val="1_1_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26_5*l_h_i*1_4_3"/>
  <p:tag name="KSO_WM_TEMPLATE_CATEGORY" val="diagram"/>
  <p:tag name="KSO_WM_TEMPLATE_INDEX" val="20227926"/>
  <p:tag name="KSO_WM_UNIT_LAYERLEVEL" val="1_1_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7926_5*l_h_i*1_4_4"/>
  <p:tag name="KSO_WM_TEMPLATE_CATEGORY" val="diagram"/>
  <p:tag name="KSO_WM_TEMPLATE_INDEX" val="20227926"/>
  <p:tag name="KSO_WM_UNIT_LAYERLEVEL" val="1_1_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7926_5*l_h_i*1_4_5"/>
  <p:tag name="KSO_WM_TEMPLATE_CATEGORY" val="diagram"/>
  <p:tag name="KSO_WM_TEMPLATE_INDEX" val="20227926"/>
  <p:tag name="KSO_WM_UNIT_LAYERLEVEL" val="1_1_1"/>
  <p:tag name="KSO_WM_TAG_VERSION" val="1.0"/>
  <p:tag name="KSO_WM_BEAUTIFY_FLAG" val="#wm#"/>
</p:tagLst>
</file>

<file path=ppt/tags/tag136.xml><?xml version="1.0" encoding="utf-8"?>
<p:tagLst xmlns:p="http://schemas.openxmlformats.org/presentationml/2006/main">
  <p:tag name="KSO_WM_UNIT_VALUE" val="139*139"/>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7926_5*l_h_x*1_4_1"/>
  <p:tag name="KSO_WM_TEMPLATE_CATEGORY" val="diagram"/>
  <p:tag name="KSO_WM_TEMPLATE_INDEX" val="20227926"/>
  <p:tag name="KSO_WM_UNIT_LAYERLEVEL" val="1_1_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7926_5*l_h_i*1_5_1"/>
  <p:tag name="KSO_WM_TEMPLATE_CATEGORY" val="diagram"/>
  <p:tag name="KSO_WM_TEMPLATE_INDEX" val="20227926"/>
  <p:tag name="KSO_WM_UNIT_LAYERLEVEL" val="1_1_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7926_5*l_h_i*1_5_2"/>
  <p:tag name="KSO_WM_TEMPLATE_CATEGORY" val="diagram"/>
  <p:tag name="KSO_WM_TEMPLATE_INDEX" val="20227926"/>
  <p:tag name="KSO_WM_UNIT_LAYERLEVEL" val="1_1_1"/>
  <p:tag name="KSO_WM_TAG_VERSION" val="1.0"/>
  <p:tag name="KSO_WM_BEAUTIFY_FLAG" val="#wm#"/>
</p:tagLst>
</file>

<file path=ppt/tags/tag139.xml><?xml version="1.0" encoding="utf-8"?>
<p:tagLst xmlns:p="http://schemas.openxmlformats.org/presentationml/2006/main">
  <p:tag name="KSO_WM_UNIT_SUBTYPE" val="a"/>
  <p:tag name="KSO_WM_UNIT_PRESET_TEXT" val="单击此处输入正文请尽量言简意赅"/>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7926_5*l_h_f*1_5_1"/>
  <p:tag name="KSO_WM_TEMPLATE_CATEGORY" val="diagram"/>
  <p:tag name="KSO_WM_TEMPLATE_INDEX" val="20227926"/>
  <p:tag name="KSO_WM_UNIT_LAYERLEVEL" val="1_1_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0_5*l_h_i*1_2_2"/>
  <p:tag name="KSO_WM_TEMPLATE_CATEGORY" val="diagram"/>
  <p:tag name="KSO_WM_TEMPLATE_INDEX" val="20228070"/>
  <p:tag name="KSO_WM_UNIT_LAYERLEVEL" val="1_1_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7926_5*l_h_i*1_5_3"/>
  <p:tag name="KSO_WM_TEMPLATE_CATEGORY" val="diagram"/>
  <p:tag name="KSO_WM_TEMPLATE_INDEX" val="20227926"/>
  <p:tag name="KSO_WM_UNIT_LAYERLEVEL" val="1_1_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27926_5*l_h_i*1_5_4"/>
  <p:tag name="KSO_WM_TEMPLATE_CATEGORY" val="diagram"/>
  <p:tag name="KSO_WM_TEMPLATE_INDEX" val="20227926"/>
  <p:tag name="KSO_WM_UNIT_LAYERLEVEL" val="1_1_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227926_5*l_h_i*1_5_5"/>
  <p:tag name="KSO_WM_TEMPLATE_CATEGORY" val="diagram"/>
  <p:tag name="KSO_WM_TEMPLATE_INDEX" val="20227926"/>
  <p:tag name="KSO_WM_UNIT_LAYERLEVEL" val="1_1_1"/>
  <p:tag name="KSO_WM_TAG_VERSION" val="1.0"/>
  <p:tag name="KSO_WM_BEAUTIFY_FLAG" val="#wm#"/>
</p:tagLst>
</file>

<file path=ppt/tags/tag143.xml><?xml version="1.0" encoding="utf-8"?>
<p:tagLst xmlns:p="http://schemas.openxmlformats.org/presentationml/2006/main">
  <p:tag name="KSO_WM_UNIT_VALUE" val="139*139"/>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7926_5*l_h_x*1_5_1"/>
  <p:tag name="KSO_WM_TEMPLATE_CATEGORY" val="diagram"/>
  <p:tag name="KSO_WM_TEMPLATE_INDEX" val="20227926"/>
  <p:tag name="KSO_WM_UNIT_LAYERLEVEL" val="1_1_1"/>
  <p:tag name="KSO_WM_TAG_VERSION" val="1.0"/>
  <p:tag name="KSO_WM_BEAUTIFY_FLAG" val="#wm#"/>
</p:tagLst>
</file>

<file path=ppt/tags/tag144.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i"/>
  <p:tag name="KSO_WM_UNIT_INDEX" val="1_1"/>
  <p:tag name="KSO_WM_UNIT_ID" val="diagram20227935_5*l_i*1_1"/>
  <p:tag name="KSO_WM_UNIT_LAYERLEVEL" val="1_1"/>
</p:tagLst>
</file>

<file path=ppt/tags/tag145.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1_1"/>
  <p:tag name="KSO_WM_UNIT_ID" val="diagram20227935_5*l_h_i*1_1_1"/>
  <p:tag name="KSO_WM_UNIT_LAYERLEVEL" val="1_1_1"/>
</p:tagLst>
</file>

<file path=ppt/tags/tag146.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1_2"/>
  <p:tag name="KSO_WM_UNIT_ID" val="diagram20227935_5*l_h_i*1_1_2"/>
  <p:tag name="KSO_WM_UNIT_LAYERLEVEL" val="1_1_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3*93"/>
  <p:tag name="KSO_WM_DIAGRAM_GROUP_CODE" val="l1-1"/>
  <p:tag name="KSO_WM_UNIT_TYPE" val="l_h_x"/>
  <p:tag name="KSO_WM_UNIT_INDEX" val="1_1_1"/>
  <p:tag name="KSO_WM_UNIT_ID" val="diagram20227935_5*l_h_x*1_1_1"/>
  <p:tag name="KSO_WM_UNIT_LAYERLEVEL" val="1_1_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1_1"/>
  <p:tag name="KSO_WM_UNIT_ID" val="diagram20227935_5*l_h_f*1_1_1"/>
  <p:tag name="KSO_WM_UNIT_LAYERLEVEL" val="1_1_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ID" val="diagram20227935_5*l_h_a*1_1_1"/>
  <p:tag name="KSO_WM_UNIT_LAYERLEVEL" val="1_1_1"/>
</p:tagLst>
</file>

<file path=ppt/tags/tag1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0_5*l_h_a*1_2_1"/>
  <p:tag name="KSO_WM_TEMPLATE_CATEGORY" val="diagram"/>
  <p:tag name="KSO_WM_TEMPLATE_INDEX" val="20228070"/>
  <p:tag name="KSO_WM_UNIT_LAYERLEVEL" val="1_1_1"/>
  <p:tag name="KSO_WM_TAG_VERSION" val="1.0"/>
  <p:tag name="KSO_WM_BEAUTIFY_FLAG" val="#wm#"/>
</p:tagLst>
</file>

<file path=ppt/tags/tag150.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2_1"/>
  <p:tag name="KSO_WM_UNIT_ID" val="diagram20227935_5*l_h_i*1_2_1"/>
  <p:tag name="KSO_WM_UNIT_LAYERLEVEL" val="1_1_1"/>
</p:tagLst>
</file>

<file path=ppt/tags/tag151.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2_2"/>
  <p:tag name="KSO_WM_UNIT_ID" val="diagram20227935_5*l_h_i*1_2_2"/>
  <p:tag name="KSO_WM_UNIT_LAYERLEVEL" val="1_1_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1*91"/>
  <p:tag name="KSO_WM_DIAGRAM_GROUP_CODE" val="l1-1"/>
  <p:tag name="KSO_WM_UNIT_TYPE" val="l_h_x"/>
  <p:tag name="KSO_WM_UNIT_INDEX" val="1_2_1"/>
  <p:tag name="KSO_WM_UNIT_ID" val="diagram20227935_5*l_h_x*1_2_1"/>
  <p:tag name="KSO_WM_UNIT_LAYERLEVEL" val="1_1_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2_1"/>
  <p:tag name="KSO_WM_UNIT_ID" val="diagram20227935_5*l_h_f*1_2_1"/>
  <p:tag name="KSO_WM_UNIT_LAYERLEVEL" val="1_1_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2_1"/>
  <p:tag name="KSO_WM_UNIT_ID" val="diagram20227935_5*l_h_a*1_2_1"/>
  <p:tag name="KSO_WM_UNIT_LAYERLEVEL" val="1_1_1"/>
</p:tagLst>
</file>

<file path=ppt/tags/tag155.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3_1"/>
  <p:tag name="KSO_WM_UNIT_ID" val="diagram20227935_5*l_h_i*1_3_1"/>
  <p:tag name="KSO_WM_UNIT_LAYERLEVEL" val="1_1_1"/>
</p:tagLst>
</file>

<file path=ppt/tags/tag156.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3_2"/>
  <p:tag name="KSO_WM_UNIT_ID" val="diagram20227935_5*l_h_i*1_3_2"/>
  <p:tag name="KSO_WM_UNIT_LAYERLEVEL" val="1_1_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3*93"/>
  <p:tag name="KSO_WM_DIAGRAM_GROUP_CODE" val="l1-1"/>
  <p:tag name="KSO_WM_UNIT_TYPE" val="l_h_x"/>
  <p:tag name="KSO_WM_UNIT_INDEX" val="1_3_1"/>
  <p:tag name="KSO_WM_UNIT_ID" val="diagram20227935_5*l_h_x*1_3_1"/>
  <p:tag name="KSO_WM_UNIT_LAYERLEVEL" val="1_1_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3_1"/>
  <p:tag name="KSO_WM_UNIT_ID" val="diagram20227935_5*l_h_f*1_3_1"/>
  <p:tag name="KSO_WM_UNIT_LAYERLEVEL" val="1_1_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3_1"/>
  <p:tag name="KSO_WM_UNIT_ID" val="diagram20227935_5*l_h_a*1_3_1"/>
  <p:tag name="KSO_WM_UNIT_LAYERLEVEL" val="1_1_1"/>
</p:tagLst>
</file>

<file path=ppt/tags/tag16.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0_5*l_h_f*1_2_1"/>
  <p:tag name="KSO_WM_TEMPLATE_CATEGORY" val="diagram"/>
  <p:tag name="KSO_WM_TEMPLATE_INDEX" val="20228070"/>
  <p:tag name="KSO_WM_UNIT_LAYERLEVEL" val="1_1_1"/>
  <p:tag name="KSO_WM_TAG_VERSION" val="1.0"/>
  <p:tag name="KSO_WM_BEAUTIFY_FLAG" val="#wm#"/>
</p:tagLst>
</file>

<file path=ppt/tags/tag160.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4_1"/>
  <p:tag name="KSO_WM_UNIT_ID" val="diagram20227935_5*l_h_i*1_4_1"/>
  <p:tag name="KSO_WM_UNIT_LAYERLEVEL" val="1_1_1"/>
</p:tagLst>
</file>

<file path=ppt/tags/tag161.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4_2"/>
  <p:tag name="KSO_WM_UNIT_ID" val="diagram20227935_5*l_h_i*1_4_2"/>
  <p:tag name="KSO_WM_UNIT_LAYERLEVEL" val="1_1_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101*101"/>
  <p:tag name="KSO_WM_DIAGRAM_GROUP_CODE" val="l1-1"/>
  <p:tag name="KSO_WM_UNIT_TYPE" val="l_h_x"/>
  <p:tag name="KSO_WM_UNIT_INDEX" val="1_4_1"/>
  <p:tag name="KSO_WM_UNIT_ID" val="diagram20227935_5*l_h_x*1_4_1"/>
  <p:tag name="KSO_WM_UNIT_LAYERLEVEL" val="1_1_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4_1"/>
  <p:tag name="KSO_WM_UNIT_ID" val="diagram20227935_5*l_h_f*1_4_1"/>
  <p:tag name="KSO_WM_UNIT_LAYERLEVEL" val="1_1_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4_1"/>
  <p:tag name="KSO_WM_UNIT_ID" val="diagram20227935_5*l_h_a*1_4_1"/>
  <p:tag name="KSO_WM_UNIT_LAYERLEVEL" val="1_1_1"/>
</p:tagLst>
</file>

<file path=ppt/tags/tag165.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5_1"/>
  <p:tag name="KSO_WM_UNIT_ID" val="diagram20227935_5*l_h_i*1_5_1"/>
  <p:tag name="KSO_WM_UNIT_LAYERLEVEL" val="1_1_1"/>
</p:tagLst>
</file>

<file path=ppt/tags/tag166.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5_2"/>
  <p:tag name="KSO_WM_UNIT_ID" val="diagram20227935_5*l_h_i*1_5_2"/>
  <p:tag name="KSO_WM_UNIT_LAYERLEVEL" val="1_1_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3*93"/>
  <p:tag name="KSO_WM_DIAGRAM_GROUP_CODE" val="l1-1"/>
  <p:tag name="KSO_WM_UNIT_TYPE" val="l_h_x"/>
  <p:tag name="KSO_WM_UNIT_INDEX" val="1_5_1"/>
  <p:tag name="KSO_WM_UNIT_ID" val="diagram20227935_5*l_h_x*1_5_1"/>
  <p:tag name="KSO_WM_UNIT_LAYERLEVEL" val="1_1_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SUBTYPE" val="a"/>
  <p:tag name="KSO_WM_UNIT_PRESET_TEXT" val="单击此处输入你的正文字是您思想的"/>
  <p:tag name="KSO_WM_UNIT_NOCLEAR" val="0"/>
  <p:tag name="KSO_WM_UNIT_VALUE" val="20"/>
  <p:tag name="KSO_WM_DIAGRAM_GROUP_CODE" val="l1-1"/>
  <p:tag name="KSO_WM_UNIT_TYPE" val="l_h_f"/>
  <p:tag name="KSO_WM_UNIT_INDEX" val="1_5_1"/>
  <p:tag name="KSO_WM_UNIT_ID" val="diagram20227935_5*l_h_f*1_5_1"/>
  <p:tag name="KSO_WM_UNIT_LAYERLEVEL" val="1_1_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5_1"/>
  <p:tag name="KSO_WM_UNIT_ID" val="diagram20227935_5*l_h_a*1_5_1"/>
  <p:tag name="KSO_WM_UNIT_LAYERLEVEL" val="1_1_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70_5*l_h_i*1_2_4"/>
  <p:tag name="KSO_WM_TEMPLATE_CATEGORY" val="diagram"/>
  <p:tag name="KSO_WM_TEMPLATE_INDEX" val="20228070"/>
  <p:tag name="KSO_WM_UNIT_LAYERLEVEL" val="1_1_1"/>
  <p:tag name="KSO_WM_TAG_VERSION" val="1.0"/>
  <p:tag name="KSO_WM_BEAUTIFY_FLAG" val="#wm#"/>
</p:tagLst>
</file>

<file path=ppt/tags/tag170.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171.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172.xml><?xml version="1.0" encoding="utf-8"?>
<p:tagLst xmlns:p="http://schemas.openxmlformats.org/presentationml/2006/main">
  <p:tag name="KSO_WM_UNIT_TEXT_FILL_FORE_SCHEMECOLOR_INDEX_BRIGHTNESS" val="-0.25"/>
  <p:tag name="KSO_WM_UNIT_TEXT_FILL_FORE_SCHEMECOLOR_INDEX" val="7"/>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67_3*q_h_a*1_2_1"/>
  <p:tag name="KSO_WM_TEMPLATE_CATEGORY" val="diagram"/>
  <p:tag name="KSO_WM_TEMPLATE_INDEX" val="20227967"/>
  <p:tag name="KSO_WM_UNIT_LAYERLEVEL" val="1_1_1"/>
  <p:tag name="KSO_WM_TAG_VERSION" val="1.0"/>
  <p:tag name="KSO_WM_BEAUTIFY_FLAG" val="#wm#"/>
</p:tagLst>
</file>

<file path=ppt/tags/tag173.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67_3*q_h_f*1_2_1"/>
  <p:tag name="KSO_WM_TEMPLATE_CATEGORY" val="diagram"/>
  <p:tag name="KSO_WM_TEMPLATE_INDEX" val="20227967"/>
  <p:tag name="KSO_WM_UNIT_LAYERLEVEL" val="1_1_1"/>
  <p:tag name="KSO_WM_TAG_VERSION" val="1.0"/>
  <p:tag name="KSO_WM_BEAUTIFY_FLAG" val="#wm#"/>
</p:tagLst>
</file>

<file path=ppt/tags/tag174.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67_3*q_h_a*1_1_1"/>
  <p:tag name="KSO_WM_TEMPLATE_CATEGORY" val="diagram"/>
  <p:tag name="KSO_WM_TEMPLATE_INDEX" val="20227967"/>
  <p:tag name="KSO_WM_UNIT_LAYERLEVEL" val="1_1_1"/>
  <p:tag name="KSO_WM_TAG_VERSION" val="1.0"/>
  <p:tag name="KSO_WM_BEAUTIFY_FLAG" val="#wm#"/>
</p:tagLst>
</file>

<file path=ppt/tags/tag175.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67_3*q_h_f*1_1_1"/>
  <p:tag name="KSO_WM_TEMPLATE_CATEGORY" val="diagram"/>
  <p:tag name="KSO_WM_TEMPLATE_INDEX" val="20227967"/>
  <p:tag name="KSO_WM_UNIT_LAYERLEVEL" val="1_1_1"/>
  <p:tag name="KSO_WM_TAG_VERSION" val="1.0"/>
  <p:tag name="KSO_WM_BEAUTIFY_FLAG" val="#wm#"/>
</p:tagLst>
</file>

<file path=ppt/tags/tag176.xml><?xml version="1.0" encoding="utf-8"?>
<p:tagLst xmlns:p="http://schemas.openxmlformats.org/presentationml/2006/main">
  <p:tag name="KSO_WM_UNIT_TEXT_FILL_FORE_SCHEMECOLOR_INDEX_BRIGHTNESS" val="-0.25"/>
  <p:tag name="KSO_WM_UNIT_TEXT_FILL_FORE_SCHEMECOLOR_INDEX" val="8"/>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67_3*q_h_a*1_3_1"/>
  <p:tag name="KSO_WM_TEMPLATE_CATEGORY" val="diagram"/>
  <p:tag name="KSO_WM_TEMPLATE_INDEX" val="20227967"/>
  <p:tag name="KSO_WM_UNIT_LAYERLEVEL" val="1_1_1"/>
  <p:tag name="KSO_WM_TAG_VERSION" val="1.0"/>
  <p:tag name="KSO_WM_BEAUTIFY_FLAG" val="#wm#"/>
</p:tagLst>
</file>

<file path=ppt/tags/tag177.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67_3*q_h_f*1_3_1"/>
  <p:tag name="KSO_WM_TEMPLATE_CATEGORY" val="diagram"/>
  <p:tag name="KSO_WM_TEMPLATE_INDEX" val="20227967"/>
  <p:tag name="KSO_WM_UNIT_LAYERLEVEL" val="1_1_1"/>
  <p:tag name="KSO_WM_TAG_VERSION" val="1.0"/>
  <p:tag name="KSO_WM_BEAUTIFY_FLAG" val="#wm#"/>
</p:tagLst>
</file>

<file path=ppt/tags/tag178.xml><?xml version="1.0" encoding="utf-8"?>
<p:tagLst xmlns:p="http://schemas.openxmlformats.org/presentationml/2006/main">
  <p:tag name="KSO_WM_UNIT_TEXT_FILL_FORE_SCHEMECOLOR_INDEX_BRIGHTNESS" val="-0.25"/>
  <p:tag name="KSO_WM_UNIT_TEXT_FILL_FORE_SCHEMECOLOR_INDEX" val="9"/>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67_3*q_h_a*1_4_1"/>
  <p:tag name="KSO_WM_TEMPLATE_CATEGORY" val="diagram"/>
  <p:tag name="KSO_WM_TEMPLATE_INDEX" val="20227967"/>
  <p:tag name="KSO_WM_UNIT_LAYERLEVEL" val="1_1_1"/>
  <p:tag name="KSO_WM_TAG_VERSION" val="1.0"/>
  <p:tag name="KSO_WM_BEAUTIFY_FLAG" val="#wm#"/>
</p:tagLst>
</file>

<file path=ppt/tags/tag179.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67_3*q_h_f*1_4_1"/>
  <p:tag name="KSO_WM_TEMPLATE_CATEGORY" val="diagram"/>
  <p:tag name="KSO_WM_TEMPLATE_INDEX" val="20227967"/>
  <p:tag name="KSO_WM_UNIT_LAYERLEVEL" val="1_1_1"/>
  <p:tag name="KSO_WM_TAG_VERSION" val="1.0"/>
  <p:tag name="KSO_WM_BEAUTIFY_FLAG" val="#wm#"/>
</p:tagLst>
</file>

<file path=ppt/tags/tag18.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70_5*l_h_x*1_2_1"/>
  <p:tag name="KSO_WM_TEMPLATE_CATEGORY" val="diagram"/>
  <p:tag name="KSO_WM_TEMPLATE_INDEX" val="20228070"/>
  <p:tag name="KSO_WM_UNIT_LAYERLEVEL" val="1_1_1"/>
  <p:tag name="KSO_WM_TAG_VERSION" val="1.0"/>
  <p:tag name="KSO_WM_BEAUTIFY_FLAG" val="#wm#"/>
</p:tagLst>
</file>

<file path=ppt/tags/tag180.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7967_3*q_h_i*1_2_1"/>
  <p:tag name="KSO_WM_TEMPLATE_CATEGORY" val="diagram"/>
  <p:tag name="KSO_WM_TEMPLATE_INDEX" val="20227967"/>
  <p:tag name="KSO_WM_UNIT_LAYERLEVEL" val="1_1_1"/>
  <p:tag name="KSO_WM_TAG_VERSION" val="1.0"/>
  <p:tag name="KSO_WM_BEAUTIFY_FLAG" val="#wm#"/>
</p:tagLst>
</file>

<file path=ppt/tags/tag181.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7967_3*q_h_i*1_1_1"/>
  <p:tag name="KSO_WM_TEMPLATE_CATEGORY" val="diagram"/>
  <p:tag name="KSO_WM_TEMPLATE_INDEX" val="20227967"/>
  <p:tag name="KSO_WM_UNIT_LAYERLEVEL" val="1_1_1"/>
  <p:tag name="KSO_WM_TAG_VERSION" val="1.0"/>
  <p:tag name="KSO_WM_BEAUTIFY_FLAG" val="#wm#"/>
</p:tagLst>
</file>

<file path=ppt/tags/tag182.xml><?xml version="1.0" encoding="utf-8"?>
<p:tagLst xmlns:p="http://schemas.openxmlformats.org/presentationml/2006/main">
  <p:tag name="KSO_WM_UNIT_LINE_FORE_SCHEMECOLOR_INDEX_BRIGHTNESS" val="0"/>
  <p:tag name="KSO_WM_UNIT_LINE_FORE_SCHEMECOLOR_INDEX" val="9"/>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7967_3*q_h_i*1_4_1"/>
  <p:tag name="KSO_WM_TEMPLATE_CATEGORY" val="diagram"/>
  <p:tag name="KSO_WM_TEMPLATE_INDEX" val="20227967"/>
  <p:tag name="KSO_WM_UNIT_LAYERLEVEL" val="1_1_1"/>
  <p:tag name="KSO_WM_TAG_VERSION" val="1.0"/>
  <p:tag name="KSO_WM_BEAUTIFY_FLAG" val="#wm#"/>
</p:tagLst>
</file>

<file path=ppt/tags/tag183.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7967_3*q_h_i*1_3_1"/>
  <p:tag name="KSO_WM_TEMPLATE_CATEGORY" val="diagram"/>
  <p:tag name="KSO_WM_TEMPLATE_INDEX" val="20227967"/>
  <p:tag name="KSO_WM_UNIT_LAYERLEVEL" val="1_1_1"/>
  <p:tag name="KSO_WM_TAG_VERSION" val="1.0"/>
  <p:tag name="KSO_WM_BEAUTIFY_FLAG" val="#wm#"/>
</p:tagLst>
</file>

<file path=ppt/tags/tag184.xml><?xml version="1.0" encoding="utf-8"?>
<p:tagLst xmlns:p="http://schemas.openxmlformats.org/presentationml/2006/main">
  <p:tag name="KSO_WM_UNIT_FILL_FORE_SCHEMECOLOR_INDEX_BRIGHTNESS" val="0"/>
  <p:tag name="KSO_WM_UNIT_FILL_FORE_SCHEMECOLOR_INDEX" val="1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67_3*q_i*1_1"/>
  <p:tag name="KSO_WM_TEMPLATE_CATEGORY" val="diagram"/>
  <p:tag name="KSO_WM_TEMPLATE_INDEX" val="20227967"/>
  <p:tag name="KSO_WM_UNIT_LAYERLEVEL" val="1_1"/>
  <p:tag name="KSO_WM_TAG_VERSION" val="1.0"/>
  <p:tag name="KSO_WM_BEAUTIFY_FLAG" val="#wm#"/>
</p:tagLst>
</file>

<file path=ppt/tags/tag185.xml><?xml version="1.0" encoding="utf-8"?>
<p:tagLst xmlns:p="http://schemas.openxmlformats.org/presentationml/2006/main">
  <p:tag name="KSO_WM_UNIT_FILL_FORE_SCHEMECOLOR_INDEX_BRIGHTNESS" val="0"/>
  <p:tag name="KSO_WM_UNIT_FILL_FORE_SCHEMECOLOR_INDEX" val="5"/>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7967_3*q_h_i*1_1_2"/>
  <p:tag name="KSO_WM_TEMPLATE_CATEGORY" val="diagram"/>
  <p:tag name="KSO_WM_TEMPLATE_INDEX" val="20227967"/>
  <p:tag name="KSO_WM_UNIT_LAYERLEVEL" val="1_1_1"/>
  <p:tag name="KSO_WM_TAG_VERSION" val="1.0"/>
  <p:tag name="KSO_WM_BEAUTIFY_FLAG" val="#wm#"/>
</p:tagLst>
</file>

<file path=ppt/tags/tag186.xml><?xml version="1.0" encoding="utf-8"?>
<p:tagLst xmlns:p="http://schemas.openxmlformats.org/presentationml/2006/main">
  <p:tag name="KSO_WM_UNIT_FILL_FORE_SCHEMECOLOR_INDEX_BRIGHTNESS" val="0"/>
  <p:tag name="KSO_WM_UNIT_FILL_FORE_SCHEMECOLOR_INDEX" val="9"/>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27967_3*q_h_i*1_4_2"/>
  <p:tag name="KSO_WM_TEMPLATE_CATEGORY" val="diagram"/>
  <p:tag name="KSO_WM_TEMPLATE_INDEX" val="20227967"/>
  <p:tag name="KSO_WM_UNIT_LAYERLEVEL" val="1_1_1"/>
  <p:tag name="KSO_WM_TAG_VERSION" val="1.0"/>
  <p:tag name="KSO_WM_BEAUTIFY_FLAG" val="#wm#"/>
</p:tagLst>
</file>

<file path=ppt/tags/tag187.xml><?xml version="1.0" encoding="utf-8"?>
<p:tagLst xmlns:p="http://schemas.openxmlformats.org/presentationml/2006/main">
  <p:tag name="KSO_WM_UNIT_FILL_FORE_SCHEMECOLOR_INDEX_BRIGHTNESS" val="0"/>
  <p:tag name="KSO_WM_UNIT_FILL_FORE_SCHEMECOLOR_INDEX" val="7"/>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7967_3*q_h_i*1_2_2"/>
  <p:tag name="KSO_WM_TEMPLATE_CATEGORY" val="diagram"/>
  <p:tag name="KSO_WM_TEMPLATE_INDEX" val="20227967"/>
  <p:tag name="KSO_WM_UNIT_LAYERLEVEL" val="1_1_1"/>
  <p:tag name="KSO_WM_TAG_VERSION" val="1.0"/>
  <p:tag name="KSO_WM_BEAUTIFY_FLAG" val="#wm#"/>
</p:tagLst>
</file>

<file path=ppt/tags/tag188.xml><?xml version="1.0" encoding="utf-8"?>
<p:tagLst xmlns:p="http://schemas.openxmlformats.org/presentationml/2006/main">
  <p:tag name="KSO_WM_UNIT_FILL_FORE_SCHEMECOLOR_INDEX_BRIGHTNESS" val="0"/>
  <p:tag name="KSO_WM_UNIT_FILL_FORE_SCHEMECOLOR_INDEX" val="8"/>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7967_3*q_h_i*1_3_2"/>
  <p:tag name="KSO_WM_TEMPLATE_CATEGORY" val="diagram"/>
  <p:tag name="KSO_WM_TEMPLATE_INDEX" val="20227967"/>
  <p:tag name="KSO_WM_UNIT_LAYERLEVEL" val="1_1_1"/>
  <p:tag name="KSO_WM_TAG_VERSION" val="1.0"/>
  <p:tag name="KSO_WM_BEAUTIFY_FLAG" val="#wm#"/>
</p:tagLst>
</file>

<file path=ppt/tags/tag189.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7967_3*q_h_x*1_1_1"/>
  <p:tag name="KSO_WM_TEMPLATE_CATEGORY" val="diagram"/>
  <p:tag name="KSO_WM_TEMPLATE_INDEX" val="20227967"/>
  <p:tag name="KSO_WM_UNIT_LAYERLEVEL" val="1_1_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0_5*l_h_i*1_3_1"/>
  <p:tag name="KSO_WM_TEMPLATE_CATEGORY" val="diagram"/>
  <p:tag name="KSO_WM_TEMPLATE_INDEX" val="20228070"/>
  <p:tag name="KSO_WM_UNIT_LAYERLEVEL" val="1_1_1"/>
  <p:tag name="KSO_WM_TAG_VERSION" val="1.0"/>
  <p:tag name="KSO_WM_BEAUTIFY_FLAG" val="#wm#"/>
</p:tagLst>
</file>

<file path=ppt/tags/tag190.xml><?xml version="1.0" encoding="utf-8"?>
<p:tagLst xmlns:p="http://schemas.openxmlformats.org/presentationml/2006/main">
  <p:tag name="KSO_WM_UNIT_VALUE" val="476*47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67_3*q_x*1_1"/>
  <p:tag name="KSO_WM_TEMPLATE_CATEGORY" val="diagram"/>
  <p:tag name="KSO_WM_TEMPLATE_INDEX" val="20227967"/>
  <p:tag name="KSO_WM_UNIT_LAYERLEVEL" val="1_1"/>
  <p:tag name="KSO_WM_TAG_VERSION" val="1.0"/>
  <p:tag name="KSO_WM_BEAUTIFY_FLAG" val="#wm#"/>
</p:tagLst>
</file>

<file path=ppt/tags/tag191.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7967_3*q_h_x*1_2_1"/>
  <p:tag name="KSO_WM_TEMPLATE_CATEGORY" val="diagram"/>
  <p:tag name="KSO_WM_TEMPLATE_INDEX" val="20227967"/>
  <p:tag name="KSO_WM_UNIT_LAYERLEVEL" val="1_1_1"/>
  <p:tag name="KSO_WM_TAG_VERSION" val="1.0"/>
  <p:tag name="KSO_WM_BEAUTIFY_FLAG" val="#wm#"/>
</p:tagLst>
</file>

<file path=ppt/tags/tag192.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7967_3*q_h_x*1_4_1"/>
  <p:tag name="KSO_WM_TEMPLATE_CATEGORY" val="diagram"/>
  <p:tag name="KSO_WM_TEMPLATE_INDEX" val="20227967"/>
  <p:tag name="KSO_WM_UNIT_LAYERLEVEL" val="1_1_1"/>
  <p:tag name="KSO_WM_TAG_VERSION" val="1.0"/>
  <p:tag name="KSO_WM_BEAUTIFY_FLAG" val="#wm#"/>
</p:tagLst>
</file>

<file path=ppt/tags/tag193.xml><?xml version="1.0" encoding="utf-8"?>
<p:tagLst xmlns:p="http://schemas.openxmlformats.org/presentationml/2006/main">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67_3*q_i*1_2"/>
  <p:tag name="KSO_WM_TEMPLATE_CATEGORY" val="diagram"/>
  <p:tag name="KSO_WM_TEMPLATE_INDEX" val="20227967"/>
  <p:tag name="KSO_WM_UNIT_LAYERLEVEL" val="1_1"/>
  <p:tag name="KSO_WM_TAG_VERSION" val="1.0"/>
  <p:tag name="KSO_WM_BEAUTIFY_FLAG" val="#wm#"/>
</p:tagLst>
</file>

<file path=ppt/tags/tag194.xml><?xml version="1.0" encoding="utf-8"?>
<p:tagLst xmlns:p="http://schemas.openxmlformats.org/presentationml/2006/main">
  <p:tag name="KSO_WM_UNIT_LINE_FORE_SCHEMECOLOR_INDEX_BRIGHTNESS" val="0"/>
  <p:tag name="KSO_WM_UNIT_LINE_FORE_SCHEMECOLOR_INDEX" val="9"/>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67_3*q_i*1_3"/>
  <p:tag name="KSO_WM_TEMPLATE_CATEGORY" val="diagram"/>
  <p:tag name="KSO_WM_TEMPLATE_INDEX" val="20227967"/>
  <p:tag name="KSO_WM_UNIT_LAYERLEVEL" val="1_1"/>
  <p:tag name="KSO_WM_TAG_VERSION" val="1.0"/>
  <p:tag name="KSO_WM_BEAUTIFY_FLAG" val="#wm#"/>
</p:tagLst>
</file>

<file path=ppt/tags/tag195.xml><?xml version="1.0" encoding="utf-8"?>
<p:tagLst xmlns:p="http://schemas.openxmlformats.org/presentationml/2006/main">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67_3*q_i*1_4"/>
  <p:tag name="KSO_WM_TEMPLATE_CATEGORY" val="diagram"/>
  <p:tag name="KSO_WM_TEMPLATE_INDEX" val="20227967"/>
  <p:tag name="KSO_WM_UNIT_LAYERLEVEL" val="1_1"/>
  <p:tag name="KSO_WM_TAG_VERSION" val="1.0"/>
  <p:tag name="KSO_WM_BEAUTIFY_FLAG" val="#wm#"/>
</p:tagLst>
</file>

<file path=ppt/tags/tag196.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67_3*q_i*1_5"/>
  <p:tag name="KSO_WM_TEMPLATE_CATEGORY" val="diagram"/>
  <p:tag name="KSO_WM_TEMPLATE_INDEX" val="20227967"/>
  <p:tag name="KSO_WM_UNIT_LAYERLEVEL" val="1_1"/>
  <p:tag name="KSO_WM_TAG_VERSION" val="1.0"/>
  <p:tag name="KSO_WM_BEAUTIFY_FLAG" val="#wm#"/>
</p:tagLst>
</file>

<file path=ppt/tags/tag197.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7967_3*q_h_x*1_3_1"/>
  <p:tag name="KSO_WM_TEMPLATE_CATEGORY" val="diagram"/>
  <p:tag name="KSO_WM_TEMPLATE_INDEX" val="20227967"/>
  <p:tag name="KSO_WM_UNIT_LAYERLEVEL" val="1_1_1"/>
  <p:tag name="KSO_WM_TAG_VERSION" val="1.0"/>
  <p:tag name="KSO_WM_BEAUTIFY_FLAG" val="#wm#"/>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41_3*l_h_i*1_3_1"/>
  <p:tag name="KSO_WM_TEMPLATE_CATEGORY" val="diagram"/>
  <p:tag name="KSO_WM_TEMPLATE_INDEX" val="20228041"/>
  <p:tag name="KSO_WM_UNIT_LAYERLEVEL" val="1_1_1"/>
  <p:tag name="KSO_WM_TAG_VERSION" val="1.0"/>
  <p:tag name="KSO_WM_BEAUTIFY_FLAG" val="#wm#"/>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1_3*l_h_i*1_1_1"/>
  <p:tag name="KSO_WM_TEMPLATE_CATEGORY" val="diagram"/>
  <p:tag name="KSO_WM_TEMPLATE_INDEX" val="20228041"/>
  <p:tag name="KSO_WM_UNIT_LAYERLEVEL" val="1_1_1"/>
  <p:tag name="KSO_WM_TAG_VERSION" val="1.0"/>
  <p:tag name="KSO_WM_BEAUTIFY_FLAG" val="#wm#"/>
</p:tagLst>
</file>

<file path=ppt/tags/tag2.xml><?xml version="1.0" encoding="utf-8"?>
<p:tagLst xmlns:p="http://schemas.openxmlformats.org/presentationml/2006/main">
  <p:tag name="KSO_WM_UNIT_SUBTYPE" val="r"/>
  <p:tag name="KSO_WM_TEMPLATE_CATEGORY" val="chip"/>
  <p:tag name="KSO_WM_TEMPLATE_INDEX" val="20224336"/>
  <p:tag name="KSO_WM_UNIT_TYPE" val="i"/>
  <p:tag name="KSO_WM_UNIT_INDEX" val="1"/>
  <p:tag name="KSO_WM_UNIT_ID" val="chip20224336_4*i*1"/>
  <p:tag name="KSO_WM_BEAUTIFY_FLAG" val="#wm#"/>
  <p:tag name="KSO_WM_TAG_VERSION" val="1.0"/>
  <p:tag name="KSO_WM_CHIP_GROUPID" val="62de4dd4c23dfd8dd4a1be7b"/>
  <p:tag name="KSO_WM_CHIP_XID" val="62de4e76c23dfd8dd4a1d48c"/>
  <p:tag name="KSO_WM_UNIT_DEC_AREA_ID" val="d5fc19d695a34766b98b5ee3a878b396"/>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61325fbc65c4eb6af04c971a54a6158"/>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0_5*l_h_i*1_3_2"/>
  <p:tag name="KSO_WM_TEMPLATE_CATEGORY" val="diagram"/>
  <p:tag name="KSO_WM_TEMPLATE_INDEX" val="20228070"/>
  <p:tag name="KSO_WM_UNIT_LAYERLEVEL" val="1_1_1"/>
  <p:tag name="KSO_WM_TAG_VERSION" val="1.0"/>
  <p:tag name="KSO_WM_BEAUTIFY_FLAG" val="#wm#"/>
</p:tagLst>
</file>

<file path=ppt/tags/tag20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41_3*l_h_i*1_3_2"/>
  <p:tag name="KSO_WM_TEMPLATE_CATEGORY" val="diagram"/>
  <p:tag name="KSO_WM_TEMPLATE_INDEX" val="20228041"/>
  <p:tag name="KSO_WM_UNIT_LAYERLEVEL" val="1_1_1"/>
  <p:tag name="KSO_WM_TAG_VERSION" val="1.0"/>
  <p:tag name="KSO_WM_BEAUTIFY_FLAG" val="#wm#"/>
</p:tagLst>
</file>

<file path=ppt/tags/tag201.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41_3*l_h_i*1_3_3"/>
  <p:tag name="KSO_WM_TEMPLATE_CATEGORY" val="diagram"/>
  <p:tag name="KSO_WM_TEMPLATE_INDEX" val="20228041"/>
  <p:tag name="KSO_WM_UNIT_LAYERLEVEL" val="1_1_1"/>
  <p:tag name="KSO_WM_TAG_VERSION" val="1.0"/>
  <p:tag name="KSO_WM_BEAUTIFY_FLAG" val="#wm#"/>
</p:tagLst>
</file>

<file path=ppt/tags/tag20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41_3*l_h_i*1_3_4"/>
  <p:tag name="KSO_WM_TEMPLATE_CATEGORY" val="diagram"/>
  <p:tag name="KSO_WM_TEMPLATE_INDEX" val="20228041"/>
  <p:tag name="KSO_WM_UNIT_LAYERLEVEL" val="1_1_1"/>
  <p:tag name="KSO_WM_TAG_VERSION" val="1.0"/>
  <p:tag name="KSO_WM_BEAUTIFY_FLAG" val="#wm#"/>
</p:tagLst>
</file>

<file path=ppt/tags/tag20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41_3*l_h_a*1_3_1"/>
  <p:tag name="KSO_WM_TEMPLATE_CATEGORY" val="diagram"/>
  <p:tag name="KSO_WM_TEMPLATE_INDEX" val="20228041"/>
  <p:tag name="KSO_WM_UNIT_LAYERLEVEL" val="1_1_1"/>
  <p:tag name="KSO_WM_TAG_VERSION" val="1.0"/>
  <p:tag name="KSO_WM_BEAUTIFY_FLAG" val="#wm#"/>
</p:tagLst>
</file>

<file path=ppt/tags/tag204.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41_3*l_h_f*1_3_1"/>
  <p:tag name="KSO_WM_TEMPLATE_CATEGORY" val="diagram"/>
  <p:tag name="KSO_WM_TEMPLATE_INDEX" val="20228041"/>
  <p:tag name="KSO_WM_UNIT_LAYERLEVEL" val="1_1_1"/>
  <p:tag name="KSO_WM_TAG_VERSION" val="1.0"/>
  <p:tag name="KSO_WM_BEAUTIFY_FLAG" val="#wm#"/>
</p:tagLst>
</file>

<file path=ppt/tags/tag20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1_3*l_h_i*1_1_2"/>
  <p:tag name="KSO_WM_TEMPLATE_CATEGORY" val="diagram"/>
  <p:tag name="KSO_WM_TEMPLATE_INDEX" val="20228041"/>
  <p:tag name="KSO_WM_UNIT_LAYERLEVEL" val="1_1_1"/>
  <p:tag name="KSO_WM_TAG_VERSION" val="1.0"/>
  <p:tag name="KSO_WM_BEAUTIFY_FLAG" val="#wm#"/>
</p:tagLst>
</file>

<file path=ppt/tags/tag206.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1_3*l_h_i*1_1_3"/>
  <p:tag name="KSO_WM_TEMPLATE_CATEGORY" val="diagram"/>
  <p:tag name="KSO_WM_TEMPLATE_INDEX" val="20228041"/>
  <p:tag name="KSO_WM_UNIT_LAYERLEVEL" val="1_1_1"/>
  <p:tag name="KSO_WM_TAG_VERSION" val="1.0"/>
  <p:tag name="KSO_WM_BEAUTIFY_FLAG" val="#wm#"/>
</p:tagLst>
</file>

<file path=ppt/tags/tag20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41_3*l_h_i*1_1_4"/>
  <p:tag name="KSO_WM_TEMPLATE_CATEGORY" val="diagram"/>
  <p:tag name="KSO_WM_TEMPLATE_INDEX" val="20228041"/>
  <p:tag name="KSO_WM_UNIT_LAYERLEVEL" val="1_1_1"/>
  <p:tag name="KSO_WM_TAG_VERSION" val="1.0"/>
  <p:tag name="KSO_WM_BEAUTIFY_FLAG" val="#wm#"/>
</p:tagLst>
</file>

<file path=ppt/tags/tag208.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41_3*l_h_f*1_1_1"/>
  <p:tag name="KSO_WM_TEMPLATE_CATEGORY" val="diagram"/>
  <p:tag name="KSO_WM_TEMPLATE_INDEX" val="20228041"/>
  <p:tag name="KSO_WM_UNIT_LAYERLEVEL" val="1_1_1"/>
  <p:tag name="KSO_WM_TAG_VERSION" val="1.0"/>
  <p:tag name="KSO_WM_BEAUTIFY_FLAG" val="#wm#"/>
</p:tagLst>
</file>

<file path=ppt/tags/tag209.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1_3*l_h_a*1_1_1"/>
  <p:tag name="KSO_WM_TEMPLATE_CATEGORY" val="diagram"/>
  <p:tag name="KSO_WM_TEMPLATE_INDEX" val="20228041"/>
  <p:tag name="KSO_WM_UNIT_LAYERLEVEL" val="1_1_1"/>
  <p:tag name="KSO_WM_TAG_VERSION" val="1.0"/>
  <p:tag name="KSO_WM_BEAUTIFY_FLAG" val="#wm#"/>
</p:tagLst>
</file>

<file path=ppt/tags/tag2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0_5*l_h_a*1_3_1"/>
  <p:tag name="KSO_WM_TEMPLATE_CATEGORY" val="diagram"/>
  <p:tag name="KSO_WM_TEMPLATE_INDEX" val="20228070"/>
  <p:tag name="KSO_WM_UNIT_LAYERLEVEL" val="1_1_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1_3*l_h_i*1_2_1"/>
  <p:tag name="KSO_WM_TEMPLATE_CATEGORY" val="diagram"/>
  <p:tag name="KSO_WM_TEMPLATE_INDEX" val="20228041"/>
  <p:tag name="KSO_WM_UNIT_LAYERLEVEL" val="1_1_1"/>
  <p:tag name="KSO_WM_TAG_VERSION" val="1.0"/>
  <p:tag name="KSO_WM_BEAUTIFY_FLAG" val="#wm#"/>
</p:tagLst>
</file>

<file path=ppt/tags/tag21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1_3*l_h_i*1_2_2"/>
  <p:tag name="KSO_WM_TEMPLATE_CATEGORY" val="diagram"/>
  <p:tag name="KSO_WM_TEMPLATE_INDEX" val="20228041"/>
  <p:tag name="KSO_WM_UNIT_LAYERLEVEL" val="1_1_1"/>
  <p:tag name="KSO_WM_TAG_VERSION" val="1.0"/>
  <p:tag name="KSO_WM_BEAUTIFY_FLAG" val="#wm#"/>
</p:tagLst>
</file>

<file path=ppt/tags/tag212.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1_3*l_h_i*1_2_3"/>
  <p:tag name="KSO_WM_TEMPLATE_CATEGORY" val="diagram"/>
  <p:tag name="KSO_WM_TEMPLATE_INDEX" val="20228041"/>
  <p:tag name="KSO_WM_UNIT_LAYERLEVEL" val="1_1_1"/>
  <p:tag name="KSO_WM_TAG_VERSION" val="1.0"/>
  <p:tag name="KSO_WM_BEAUTIFY_FLAG" val="#wm#"/>
</p:tagLst>
</file>

<file path=ppt/tags/tag21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41_3*l_h_i*1_2_4"/>
  <p:tag name="KSO_WM_TEMPLATE_CATEGORY" val="diagram"/>
  <p:tag name="KSO_WM_TEMPLATE_INDEX" val="20228041"/>
  <p:tag name="KSO_WM_UNIT_LAYERLEVEL" val="1_1_1"/>
  <p:tag name="KSO_WM_TAG_VERSION" val="1.0"/>
  <p:tag name="KSO_WM_BEAUTIFY_FLAG" val="#wm#"/>
</p:tagLst>
</file>

<file path=ppt/tags/tag214.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1_3*l_h_a*1_2_1"/>
  <p:tag name="KSO_WM_TEMPLATE_CATEGORY" val="diagram"/>
  <p:tag name="KSO_WM_TEMPLATE_INDEX" val="20228041"/>
  <p:tag name="KSO_WM_UNIT_LAYERLEVEL" val="1_1_1"/>
  <p:tag name="KSO_WM_TAG_VERSION" val="1.0"/>
  <p:tag name="KSO_WM_BEAUTIFY_FLAG" val="#wm#"/>
</p:tagLst>
</file>

<file path=ppt/tags/tag215.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41_3*l_h_f*1_2_1"/>
  <p:tag name="KSO_WM_TEMPLATE_CATEGORY" val="diagram"/>
  <p:tag name="KSO_WM_TEMPLATE_INDEX" val="20228041"/>
  <p:tag name="KSO_WM_UNIT_LAYERLEVEL" val="1_1_1"/>
  <p:tag name="KSO_WM_TAG_VERSION" val="1.0"/>
  <p:tag name="KSO_WM_BEAUTIFY_FLAG" val="#wm#"/>
</p:tagLst>
</file>

<file path=ppt/tags/tag22.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70_5*l_h_f*1_3_1"/>
  <p:tag name="KSO_WM_TEMPLATE_CATEGORY" val="diagram"/>
  <p:tag name="KSO_WM_TEMPLATE_INDEX" val="20228070"/>
  <p:tag name="KSO_WM_UNIT_LAYERLEVEL" val="1_1_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70_5*l_h_i*1_3_4"/>
  <p:tag name="KSO_WM_TEMPLATE_CATEGORY" val="diagram"/>
  <p:tag name="KSO_WM_TEMPLATE_INDEX" val="20228070"/>
  <p:tag name="KSO_WM_UNIT_LAYERLEVEL" val="1_1_1"/>
  <p:tag name="KSO_WM_TAG_VERSION" val="1.0"/>
  <p:tag name="KSO_WM_BEAUTIFY_FLAG" val="#wm#"/>
</p:tagLst>
</file>

<file path=ppt/tags/tag24.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70_5*l_h_x*1_3_1"/>
  <p:tag name="KSO_WM_TEMPLATE_CATEGORY" val="diagram"/>
  <p:tag name="KSO_WM_TEMPLATE_INDEX" val="20228070"/>
  <p:tag name="KSO_WM_UNIT_LAYERLEVEL" val="1_1_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0_5*l_h_i*1_4_1"/>
  <p:tag name="KSO_WM_TEMPLATE_CATEGORY" val="diagram"/>
  <p:tag name="KSO_WM_TEMPLATE_INDEX" val="20228070"/>
  <p:tag name="KSO_WM_UNIT_LAYERLEVEL" val="1_1_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0_5*l_h_i*1_4_2"/>
  <p:tag name="KSO_WM_TEMPLATE_CATEGORY" val="diagram"/>
  <p:tag name="KSO_WM_TEMPLATE_INDEX" val="20228070"/>
  <p:tag name="KSO_WM_UNIT_LAYERLEVEL" val="1_1_1"/>
  <p:tag name="KSO_WM_TAG_VERSION" val="1.0"/>
  <p:tag name="KSO_WM_BEAUTIFY_FLAG" val="#wm#"/>
</p:tagLst>
</file>

<file path=ppt/tags/tag2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70_5*l_h_a*1_4_1"/>
  <p:tag name="KSO_WM_TEMPLATE_CATEGORY" val="diagram"/>
  <p:tag name="KSO_WM_TEMPLATE_INDEX" val="20228070"/>
  <p:tag name="KSO_WM_UNIT_LAYERLEVEL" val="1_1_1"/>
  <p:tag name="KSO_WM_TAG_VERSION" val="1.0"/>
  <p:tag name="KSO_WM_BEAUTIFY_FLAG" val="#wm#"/>
</p:tagLst>
</file>

<file path=ppt/tags/tag2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70_5*l_h_f*1_4_1"/>
  <p:tag name="KSO_WM_TEMPLATE_CATEGORY" val="diagram"/>
  <p:tag name="KSO_WM_TEMPLATE_INDEX" val="20228070"/>
  <p:tag name="KSO_WM_UNIT_LAYERLEVEL" val="1_1_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70_5*l_h_i*1_4_4"/>
  <p:tag name="KSO_WM_TEMPLATE_CATEGORY" val="diagram"/>
  <p:tag name="KSO_WM_TEMPLATE_INDEX" val="20228070"/>
  <p:tag name="KSO_WM_UNIT_LAYERLEVEL" val="1_1_1"/>
  <p:tag name="KSO_WM_TAG_VERSION" val="1.0"/>
  <p:tag name="KSO_WM_BEAUTIFY_FLAG" val="#wm#"/>
</p:tagLst>
</file>

<file path=ppt/tags/tag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30.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70_5*l_h_x*1_4_1"/>
  <p:tag name="KSO_WM_TEMPLATE_CATEGORY" val="diagram"/>
  <p:tag name="KSO_WM_TEMPLATE_INDEX" val="20228070"/>
  <p:tag name="KSO_WM_UNIT_LAYERLEVEL" val="1_1_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70_5*l_h_i*1_5_1"/>
  <p:tag name="KSO_WM_TEMPLATE_CATEGORY" val="diagram"/>
  <p:tag name="KSO_WM_TEMPLATE_INDEX" val="20228070"/>
  <p:tag name="KSO_WM_UNIT_LAYERLEVEL" val="1_1_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70_5*l_h_i*1_5_2"/>
  <p:tag name="KSO_WM_TEMPLATE_CATEGORY" val="diagram"/>
  <p:tag name="KSO_WM_TEMPLATE_INDEX" val="20228070"/>
  <p:tag name="KSO_WM_UNIT_LAYERLEVEL" val="1_1_1"/>
  <p:tag name="KSO_WM_TAG_VERSION" val="1.0"/>
  <p:tag name="KSO_WM_BEAUTIFY_FLAG" val="#wm#"/>
</p:tagLst>
</file>

<file path=ppt/tags/tag3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70_5*l_h_a*1_5_1"/>
  <p:tag name="KSO_WM_TEMPLATE_CATEGORY" val="diagram"/>
  <p:tag name="KSO_WM_TEMPLATE_INDEX" val="20228070"/>
  <p:tag name="KSO_WM_UNIT_LAYERLEVEL" val="1_1_1"/>
  <p:tag name="KSO_WM_TAG_VERSION" val="1.0"/>
  <p:tag name="KSO_WM_BEAUTIFY_FLAG" val="#wm#"/>
</p:tagLst>
</file>

<file path=ppt/tags/tag3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8070_5*l_h_f*1_5_1"/>
  <p:tag name="KSO_WM_TEMPLATE_CATEGORY" val="diagram"/>
  <p:tag name="KSO_WM_TEMPLATE_INDEX" val="20228070"/>
  <p:tag name="KSO_WM_UNIT_LAYERLEVEL" val="1_1_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28070_5*l_h_i*1_5_4"/>
  <p:tag name="KSO_WM_TEMPLATE_CATEGORY" val="diagram"/>
  <p:tag name="KSO_WM_TEMPLATE_INDEX" val="20228070"/>
  <p:tag name="KSO_WM_UNIT_LAYERLEVEL" val="1_1_1"/>
  <p:tag name="KSO_WM_TAG_VERSION" val="1.0"/>
  <p:tag name="KSO_WM_BEAUTIFY_FLAG" val="#wm#"/>
</p:tagLst>
</file>

<file path=ppt/tags/tag36.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8070_5*l_h_x*1_5_1"/>
  <p:tag name="KSO_WM_TEMPLATE_CATEGORY" val="diagram"/>
  <p:tag name="KSO_WM_TEMPLATE_INDEX" val="20228070"/>
  <p:tag name="KSO_WM_UNIT_LAYERLEVEL" val="1_1_1"/>
  <p:tag name="KSO_WM_TAG_VERSION" val="1.0"/>
  <p:tag name="KSO_WM_BEAUTIFY_FLAG" val="#wm#"/>
</p:tagLst>
</file>

<file path=ppt/tags/tag37.xml><?xml version="1.0" encoding="utf-8"?>
<p:tagLst xmlns:p="http://schemas.openxmlformats.org/presentationml/2006/main">
  <p:tag name="KSO_WM_UNIT_FILL_FORE_SCHEMECOLOR_INDEX_BRIGHTNESS" val="0"/>
  <p:tag name="KSO_WM_UNIT_FILL_FORE_SCHEMECOLOR_INDEX" val="1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67_4*q_i*1_1"/>
  <p:tag name="KSO_WM_TEMPLATE_CATEGORY" val="diagram"/>
  <p:tag name="KSO_WM_TEMPLATE_INDEX" val="20227967"/>
  <p:tag name="KSO_WM_UNIT_LAYERLEVEL" val="1_1"/>
  <p:tag name="KSO_WM_TAG_VERSION" val="1.0"/>
  <p:tag name="KSO_WM_BEAUTIFY_FLAG" val="#wm#"/>
</p:tagLst>
</file>

<file path=ppt/tags/tag38.xml><?xml version="1.0" encoding="utf-8"?>
<p:tagLst xmlns:p="http://schemas.openxmlformats.org/presentationml/2006/main">
  <p:tag name="KSO_WM_UNIT_FILL_FORE_SCHEMECOLOR_INDEX_BRIGHTNESS" val="0"/>
  <p:tag name="KSO_WM_UNIT_FILL_FORE_SCHEMECOLOR_INDEX" val="5"/>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7967_4*q_h_i*1_1_2"/>
  <p:tag name="KSO_WM_TEMPLATE_CATEGORY" val="diagram"/>
  <p:tag name="KSO_WM_TEMPLATE_INDEX" val="20227967"/>
  <p:tag name="KSO_WM_UNIT_LAYERLEVEL" val="1_1_1"/>
  <p:tag name="KSO_WM_TAG_VERSION" val="1.0"/>
  <p:tag name="KSO_WM_BEAUTIFY_FLAG" val="#wm#"/>
</p:tagLst>
</file>

<file path=ppt/tags/tag39.xml><?xml version="1.0" encoding="utf-8"?>
<p:tagLst xmlns:p="http://schemas.openxmlformats.org/presentationml/2006/main">
  <p:tag name="KSO_WM_UNIT_FILL_FORE_SCHEMECOLOR_INDEX_BRIGHTNESS" val="0"/>
  <p:tag name="KSO_WM_UNIT_FILL_FORE_SCHEMECOLOR_INDEX" val="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7967_4*q_h_i*1_2_2"/>
  <p:tag name="KSO_WM_TEMPLATE_CATEGORY" val="diagram"/>
  <p:tag name="KSO_WM_TEMPLATE_INDEX" val="20227967"/>
  <p:tag name="KSO_WM_UNIT_LAYERLEVEL" val="1_1_1"/>
  <p:tag name="KSO_WM_TAG_VERSION" val="1.0"/>
  <p:tag name="KSO_WM_BEAUTIFY_FLAG" val="#wm#"/>
</p:tagLst>
</file>

<file path=ppt/tags/tag4.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40.xml><?xml version="1.0" encoding="utf-8"?>
<p:tagLst xmlns:p="http://schemas.openxmlformats.org/presentationml/2006/main">
  <p:tag name="KSO_WM_UNIT_FILL_FORE_SCHEMECOLOR_INDEX_BRIGHTNESS" val="0"/>
  <p:tag name="KSO_WM_UNIT_FILL_FORE_SCHEMECOLOR_INDEX" val="9"/>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227967_4*q_h_i*1_5_2"/>
  <p:tag name="KSO_WM_TEMPLATE_CATEGORY" val="diagram"/>
  <p:tag name="KSO_WM_TEMPLATE_INDEX" val="20227967"/>
  <p:tag name="KSO_WM_UNIT_LAYERLEVEL" val="1_1_1"/>
  <p:tag name="KSO_WM_TAG_VERSION" val="1.0"/>
  <p:tag name="KSO_WM_BEAUTIFY_FLAG" val="#wm#"/>
</p:tagLst>
</file>

<file path=ppt/tags/tag41.xml><?xml version="1.0" encoding="utf-8"?>
<p:tagLst xmlns:p="http://schemas.openxmlformats.org/presentationml/2006/main">
  <p:tag name="KSO_WM_UNIT_FILL_FORE_SCHEMECOLOR_INDEX_BRIGHTNESS" val="0"/>
  <p:tag name="KSO_WM_UNIT_FILL_FORE_SCHEMECOLOR_INDEX" val="7"/>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7967_4*q_h_i*1_3_2"/>
  <p:tag name="KSO_WM_TEMPLATE_CATEGORY" val="diagram"/>
  <p:tag name="KSO_WM_TEMPLATE_INDEX" val="20227967"/>
  <p:tag name="KSO_WM_UNIT_LAYERLEVEL" val="1_1_1"/>
  <p:tag name="KSO_WM_TAG_VERSION" val="1.0"/>
  <p:tag name="KSO_WM_BEAUTIFY_FLAG" val="#wm#"/>
</p:tagLst>
</file>

<file path=ppt/tags/tag42.xml><?xml version="1.0" encoding="utf-8"?>
<p:tagLst xmlns:p="http://schemas.openxmlformats.org/presentationml/2006/main">
  <p:tag name="KSO_WM_UNIT_FILL_FORE_SCHEMECOLOR_INDEX_BRIGHTNESS" val="0"/>
  <p:tag name="KSO_WM_UNIT_FILL_FORE_SCHEMECOLOR_INDEX" val="8"/>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27967_4*q_h_i*1_4_2"/>
  <p:tag name="KSO_WM_TEMPLATE_CATEGORY" val="diagram"/>
  <p:tag name="KSO_WM_TEMPLATE_INDEX" val="20227967"/>
  <p:tag name="KSO_WM_UNIT_LAYERLEVEL" val="1_1_1"/>
  <p:tag name="KSO_WM_TAG_VERSION" val="1.0"/>
  <p:tag name="KSO_WM_BEAUTIFY_FLAG" val="#wm#"/>
</p:tagLst>
</file>

<file path=ppt/tags/tag43.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67_4*q_h_f*1_3_1"/>
  <p:tag name="KSO_WM_TEMPLATE_CATEGORY" val="diagram"/>
  <p:tag name="KSO_WM_TEMPLATE_INDEX" val="20227967"/>
  <p:tag name="KSO_WM_UNIT_LAYERLEVEL" val="1_1_1"/>
  <p:tag name="KSO_WM_TAG_VERSION" val="1.0"/>
  <p:tag name="KSO_WM_BEAUTIFY_FLAG" val="#wm#"/>
</p:tagLst>
</file>

<file path=ppt/tags/tag44.xml><?xml version="1.0" encoding="utf-8"?>
<p:tagLst xmlns:p="http://schemas.openxmlformats.org/presentationml/2006/main">
  <p:tag name="KSO_WM_UNIT_TEXT_FILL_FORE_SCHEMECOLOR_INDEX_BRIGHTNESS" val="-0.25"/>
  <p:tag name="KSO_WM_UNIT_TEXT_FILL_FORE_SCHEMECOLOR_INDEX" val="6"/>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67_4*q_h_a*1_2_1"/>
  <p:tag name="KSO_WM_TEMPLATE_CATEGORY" val="diagram"/>
  <p:tag name="KSO_WM_TEMPLATE_INDEX" val="20227967"/>
  <p:tag name="KSO_WM_UNIT_LAYERLEVEL" val="1_1_1"/>
  <p:tag name="KSO_WM_TAG_VERSION" val="1.0"/>
  <p:tag name="KSO_WM_BEAUTIFY_FLAG" val="#wm#"/>
</p:tagLst>
</file>

<file path=ppt/tags/tag45.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67_4*q_h_f*1_2_1"/>
  <p:tag name="KSO_WM_TEMPLATE_CATEGORY" val="diagram"/>
  <p:tag name="KSO_WM_TEMPLATE_INDEX" val="20227967"/>
  <p:tag name="KSO_WM_UNIT_LAYERLEVEL" val="1_1_1"/>
  <p:tag name="KSO_WM_TAG_VERSION" val="1.0"/>
  <p:tag name="KSO_WM_BEAUTIFY_FLAG" val="#wm#"/>
</p:tagLst>
</file>

<file path=ppt/tags/tag46.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67_4*q_h_a*1_1_1"/>
  <p:tag name="KSO_WM_TEMPLATE_CATEGORY" val="diagram"/>
  <p:tag name="KSO_WM_TEMPLATE_INDEX" val="20227967"/>
  <p:tag name="KSO_WM_UNIT_LAYERLEVEL" val="1_1_1"/>
  <p:tag name="KSO_WM_TAG_VERSION" val="1.0"/>
  <p:tag name="KSO_WM_BEAUTIFY_FLAG" val="#wm#"/>
</p:tagLst>
</file>

<file path=ppt/tags/tag47.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67_4*q_h_f*1_1_1"/>
  <p:tag name="KSO_WM_TEMPLATE_CATEGORY" val="diagram"/>
  <p:tag name="KSO_WM_TEMPLATE_INDEX" val="20227967"/>
  <p:tag name="KSO_WM_UNIT_LAYERLEVEL" val="1_1_1"/>
  <p:tag name="KSO_WM_TAG_VERSION" val="1.0"/>
  <p:tag name="KSO_WM_BEAUTIFY_FLAG" val="#wm#"/>
</p:tagLst>
</file>

<file path=ppt/tags/tag48.xml><?xml version="1.0" encoding="utf-8"?>
<p:tagLst xmlns:p="http://schemas.openxmlformats.org/presentationml/2006/main">
  <p:tag name="KSO_WM_UNIT_TEXT_FILL_FORE_SCHEMECOLOR_INDEX_BRIGHTNESS" val="-0.25"/>
  <p:tag name="KSO_WM_UNIT_TEXT_FILL_FORE_SCHEMECOLOR_INDEX" val="8"/>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67_4*q_h_a*1_4_1"/>
  <p:tag name="KSO_WM_TEMPLATE_CATEGORY" val="diagram"/>
  <p:tag name="KSO_WM_TEMPLATE_INDEX" val="20227967"/>
  <p:tag name="KSO_WM_UNIT_LAYERLEVEL" val="1_1_1"/>
  <p:tag name="KSO_WM_TAG_VERSION" val="1.0"/>
  <p:tag name="KSO_WM_BEAUTIFY_FLAG" val="#wm#"/>
</p:tagLst>
</file>

<file path=ppt/tags/tag49.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67_4*q_h_f*1_4_1"/>
  <p:tag name="KSO_WM_TEMPLATE_CATEGORY" val="diagram"/>
  <p:tag name="KSO_WM_TEMPLATE_INDEX" val="20227967"/>
  <p:tag name="KSO_WM_UNIT_LAYERLEVEL" val="1_1_1"/>
  <p:tag name="KSO_WM_TAG_VERSION" val="1.0"/>
  <p:tag name="KSO_WM_BEAUTIFY_FLAG" val="#wm#"/>
</p:tagLst>
</file>

<file path=ppt/tags/tag5.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50.xml><?xml version="1.0" encoding="utf-8"?>
<p:tagLst xmlns:p="http://schemas.openxmlformats.org/presentationml/2006/main">
  <p:tag name="KSO_WM_UNIT_TEXT_FILL_FORE_SCHEMECOLOR_INDEX_BRIGHTNESS" val="-0.25"/>
  <p:tag name="KSO_WM_UNIT_TEXT_FILL_FORE_SCHEMECOLOR_INDEX" val="9"/>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7967_4*q_h_a*1_5_1"/>
  <p:tag name="KSO_WM_TEMPLATE_CATEGORY" val="diagram"/>
  <p:tag name="KSO_WM_TEMPLATE_INDEX" val="20227967"/>
  <p:tag name="KSO_WM_UNIT_LAYERLEVEL" val="1_1_1"/>
  <p:tag name="KSO_WM_TAG_VERSION" val="1.0"/>
  <p:tag name="KSO_WM_BEAUTIFY_FLAG" val="#wm#"/>
</p:tagLst>
</file>

<file path=ppt/tags/tag51.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227967_4*q_h_f*1_5_1"/>
  <p:tag name="KSO_WM_TEMPLATE_CATEGORY" val="diagram"/>
  <p:tag name="KSO_WM_TEMPLATE_INDEX" val="20227967"/>
  <p:tag name="KSO_WM_UNIT_LAYERLEVEL" val="1_1_1"/>
  <p:tag name="KSO_WM_TAG_VERSION" val="1.0"/>
  <p:tag name="KSO_WM_BEAUTIFY_FLAG" val="#wm#"/>
</p:tagLst>
</file>

<file path=ppt/tags/tag52.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7967_4*q_h_x*1_1_1"/>
  <p:tag name="KSO_WM_TEMPLATE_CATEGORY" val="diagram"/>
  <p:tag name="KSO_WM_TEMPLATE_INDEX" val="20227967"/>
  <p:tag name="KSO_WM_UNIT_LAYERLEVEL" val="1_1_1"/>
  <p:tag name="KSO_WM_TAG_VERSION" val="1.0"/>
  <p:tag name="KSO_WM_BEAUTIFY_FLAG" val="#wm#"/>
</p:tagLst>
</file>

<file path=ppt/tags/tag53.xml><?xml version="1.0" encoding="utf-8"?>
<p:tagLst xmlns:p="http://schemas.openxmlformats.org/presentationml/2006/main">
  <p:tag name="KSO_WM_UNIT_VALUE" val="476*47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67_4*q_x*1_1"/>
  <p:tag name="KSO_WM_TEMPLATE_CATEGORY" val="diagram"/>
  <p:tag name="KSO_WM_TEMPLATE_INDEX" val="20227967"/>
  <p:tag name="KSO_WM_UNIT_LAYERLEVEL" val="1_1"/>
  <p:tag name="KSO_WM_TAG_VERSION" val="1.0"/>
  <p:tag name="KSO_WM_BEAUTIFY_FLAG" val="#wm#"/>
</p:tagLst>
</file>

<file path=ppt/tags/tag54.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7967_4*q_h_x*1_3_1"/>
  <p:tag name="KSO_WM_TEMPLATE_CATEGORY" val="diagram"/>
  <p:tag name="KSO_WM_TEMPLATE_INDEX" val="20227967"/>
  <p:tag name="KSO_WM_UNIT_LAYERLEVEL" val="1_1_1"/>
  <p:tag name="KSO_WM_TAG_VERSION" val="1.0"/>
  <p:tag name="KSO_WM_BEAUTIFY_FLAG" val="#wm#"/>
</p:tagLst>
</file>

<file path=ppt/tags/tag55.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27967_4*q_h_x*1_5_1"/>
  <p:tag name="KSO_WM_TEMPLATE_CATEGORY" val="diagram"/>
  <p:tag name="KSO_WM_TEMPLATE_INDEX" val="20227967"/>
  <p:tag name="KSO_WM_UNIT_LAYERLEVEL" val="1_1_1"/>
  <p:tag name="KSO_WM_TAG_VERSION" val="1.0"/>
  <p:tag name="KSO_WM_BEAUTIFY_FLAG" val="#wm#"/>
</p:tagLst>
</file>

<file path=ppt/tags/tag56.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7967_4*q_h_x*1_2_1"/>
  <p:tag name="KSO_WM_TEMPLATE_CATEGORY" val="diagram"/>
  <p:tag name="KSO_WM_TEMPLATE_INDEX" val="20227967"/>
  <p:tag name="KSO_WM_UNIT_LAYERLEVEL" val="1_1_1"/>
  <p:tag name="KSO_WM_TAG_VERSION" val="1.0"/>
  <p:tag name="KSO_WM_BEAUTIFY_FLAG" val="#wm#"/>
</p:tagLst>
</file>

<file path=ppt/tags/tag57.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7967_4*q_h_x*1_4_1"/>
  <p:tag name="KSO_WM_TEMPLATE_CATEGORY" val="diagram"/>
  <p:tag name="KSO_WM_TEMPLATE_INDEX" val="20227967"/>
  <p:tag name="KSO_WM_UNIT_LAYERLEVEL" val="1_1_1"/>
  <p:tag name="KSO_WM_TAG_VERSION" val="1.0"/>
  <p:tag name="KSO_WM_BEAUTIFY_FLAG" val="#wm#"/>
</p:tagLst>
</file>

<file path=ppt/tags/tag58.xml><?xml version="1.0" encoding="utf-8"?>
<p:tagLst xmlns:p="http://schemas.openxmlformats.org/presentationml/2006/main">
  <p:tag name="KSO_WM_UNIT_TEXT_FILL_FORE_SCHEMECOLOR_INDEX_BRIGHTNESS" val="-0.25"/>
  <p:tag name="KSO_WM_UNIT_TEXT_FILL_FORE_SCHEMECOLOR_INDEX" val="7"/>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67_4*q_h_a*1_3_1"/>
  <p:tag name="KSO_WM_TEMPLATE_CATEGORY" val="diagram"/>
  <p:tag name="KSO_WM_TEMPLATE_INDEX" val="20227967"/>
  <p:tag name="KSO_WM_UNIT_LAYERLEVEL" val="1_1_1"/>
  <p:tag name="KSO_WM_TAG_VERSION" val="1.0"/>
  <p:tag name="KSO_WM_BEAUTIFY_FLAG" val="#wm#"/>
</p:tagLst>
</file>

<file path=ppt/tags/tag59.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7967_4*q_h_i*1_3_1"/>
  <p:tag name="KSO_WM_TEMPLATE_CATEGORY" val="diagram"/>
  <p:tag name="KSO_WM_TEMPLATE_INDEX" val="20227967"/>
  <p:tag name="KSO_WM_UNIT_LAYERLEVEL" val="1_1_1"/>
  <p:tag name="KSO_WM_TAG_VERSION" val="1.0"/>
  <p:tag name="KSO_WM_BEAUTIFY_FLAG" val="#wm#"/>
</p:tagLst>
</file>

<file path=ppt/tags/tag6.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60.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7967_4*q_h_i*1_2_1"/>
  <p:tag name="KSO_WM_TEMPLATE_CATEGORY" val="diagram"/>
  <p:tag name="KSO_WM_TEMPLATE_INDEX" val="20227967"/>
  <p:tag name="KSO_WM_UNIT_LAYERLEVEL" val="1_1_1"/>
  <p:tag name="KSO_WM_TAG_VERSION" val="1.0"/>
  <p:tag name="KSO_WM_BEAUTIFY_FLAG" val="#wm#"/>
</p:tagLst>
</file>

<file path=ppt/tags/tag61.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7967_4*q_h_i*1_1_1"/>
  <p:tag name="KSO_WM_TEMPLATE_CATEGORY" val="diagram"/>
  <p:tag name="KSO_WM_TEMPLATE_INDEX" val="20227967"/>
  <p:tag name="KSO_WM_UNIT_LAYERLEVEL" val="1_1_1"/>
  <p:tag name="KSO_WM_TAG_VERSION" val="1.0"/>
  <p:tag name="KSO_WM_BEAUTIFY_FLAG" val="#wm#"/>
</p:tagLst>
</file>

<file path=ppt/tags/tag62.xml><?xml version="1.0" encoding="utf-8"?>
<p:tagLst xmlns:p="http://schemas.openxmlformats.org/presentationml/2006/main">
  <p:tag name="KSO_WM_UNIT_LINE_FORE_SCHEMECOLOR_INDEX_BRIGHTNESS" val="0"/>
  <p:tag name="KSO_WM_UNIT_LINE_FORE_SCHEMECOLOR_INDEX" val="9"/>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27967_4*q_h_i*1_5_1"/>
  <p:tag name="KSO_WM_TEMPLATE_CATEGORY" val="diagram"/>
  <p:tag name="KSO_WM_TEMPLATE_INDEX" val="20227967"/>
  <p:tag name="KSO_WM_UNIT_LAYERLEVEL" val="1_1_1"/>
  <p:tag name="KSO_WM_TAG_VERSION" val="1.0"/>
  <p:tag name="KSO_WM_BEAUTIFY_FLAG" val="#wm#"/>
</p:tagLst>
</file>

<file path=ppt/tags/tag63.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7967_4*q_h_i*1_4_1"/>
  <p:tag name="KSO_WM_TEMPLATE_CATEGORY" val="diagram"/>
  <p:tag name="KSO_WM_TEMPLATE_INDEX" val="20227967"/>
  <p:tag name="KSO_WM_UNIT_LAYERLEVEL" val="1_1_1"/>
  <p:tag name="KSO_WM_TAG_VERSION" val="1.0"/>
  <p:tag name="KSO_WM_BEAUTIFY_FLAG" val="#wm#"/>
</p:tagLst>
</file>

<file path=ppt/tags/tag64.xml><?xml version="1.0" encoding="utf-8"?>
<p:tagLst xmlns:p="http://schemas.openxmlformats.org/presentationml/2006/main">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67_4*q_i*1_2"/>
  <p:tag name="KSO_WM_TEMPLATE_CATEGORY" val="diagram"/>
  <p:tag name="KSO_WM_TEMPLATE_INDEX" val="20227967"/>
  <p:tag name="KSO_WM_UNIT_LAYERLEVEL" val="1_1"/>
  <p:tag name="KSO_WM_TAG_VERSION" val="1.0"/>
  <p:tag name="KSO_WM_BEAUTIFY_FLAG" val="#wm#"/>
</p:tagLst>
</file>

<file path=ppt/tags/tag65.xml><?xml version="1.0" encoding="utf-8"?>
<p:tagLst xmlns:p="http://schemas.openxmlformats.org/presentationml/2006/main">
  <p:tag name="KSO_WM_UNIT_LINE_FORE_SCHEMECOLOR_INDEX_BRIGHTNESS" val="0"/>
  <p:tag name="KSO_WM_UNIT_LINE_FORE_SCHEMECOLOR_INDEX" val="9"/>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67_4*q_i*1_3"/>
  <p:tag name="KSO_WM_TEMPLATE_CATEGORY" val="diagram"/>
  <p:tag name="KSO_WM_TEMPLATE_INDEX" val="20227967"/>
  <p:tag name="KSO_WM_UNIT_LAYERLEVEL" val="1_1"/>
  <p:tag name="KSO_WM_TAG_VERSION" val="1.0"/>
  <p:tag name="KSO_WM_BEAUTIFY_FLAG" val="#wm#"/>
</p:tagLst>
</file>

<file path=ppt/tags/tag66.xml><?xml version="1.0" encoding="utf-8"?>
<p:tagLst xmlns:p="http://schemas.openxmlformats.org/presentationml/2006/main">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67_4*q_i*1_4"/>
  <p:tag name="KSO_WM_TEMPLATE_CATEGORY" val="diagram"/>
  <p:tag name="KSO_WM_TEMPLATE_INDEX" val="20227967"/>
  <p:tag name="KSO_WM_UNIT_LAYERLEVEL" val="1_1"/>
  <p:tag name="KSO_WM_TAG_VERSION" val="1.0"/>
  <p:tag name="KSO_WM_BEAUTIFY_FLAG" val="#wm#"/>
</p:tagLst>
</file>

<file path=ppt/tags/tag67.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67_4*q_i*1_5"/>
  <p:tag name="KSO_WM_TEMPLATE_CATEGORY" val="diagram"/>
  <p:tag name="KSO_WM_TEMPLATE_INDEX" val="20227967"/>
  <p:tag name="KSO_WM_UNIT_LAYERLEVEL" val="1_1"/>
  <p:tag name="KSO_WM_TAG_VERSION" val="1.0"/>
  <p:tag name="KSO_WM_BEAUTIFY_FLAG" val="#wm#"/>
</p:tagLst>
</file>

<file path=ppt/tags/tag68.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67_4*q_i*1_6"/>
  <p:tag name="KSO_WM_TEMPLATE_CATEGORY" val="diagram"/>
  <p:tag name="KSO_WM_TEMPLATE_INDEX" val="20227967"/>
  <p:tag name="KSO_WM_UNIT_LAYERLEVEL" val="1_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58_5*l_h_i*1_1_3"/>
  <p:tag name="KSO_WM_TEMPLATE_CATEGORY" val="diagram"/>
  <p:tag name="KSO_WM_TEMPLATE_INDEX" val="20228058"/>
  <p:tag name="KSO_WM_UNIT_LAYERLEVEL" val="1_1_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0_5*l_h_i*1_1_1"/>
  <p:tag name="KSO_WM_TEMPLATE_CATEGORY" val="diagram"/>
  <p:tag name="KSO_WM_TEMPLATE_INDEX" val="20228070"/>
  <p:tag name="KSO_WM_UNIT_LAYERLEVEL" val="1_1_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58_5*l_h_i*1_1_4"/>
  <p:tag name="KSO_WM_TEMPLATE_CATEGORY" val="diagram"/>
  <p:tag name="KSO_WM_TEMPLATE_INDEX" val="20228058"/>
  <p:tag name="KSO_WM_UNIT_LAYERLEVEL" val="1_1_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58_5*l_h_i*1_1_5"/>
  <p:tag name="KSO_WM_TEMPLATE_CATEGORY" val="diagram"/>
  <p:tag name="KSO_WM_TEMPLATE_INDEX" val="20228058"/>
  <p:tag name="KSO_WM_UNIT_LAYERLEVEL" val="1_1_1"/>
  <p:tag name="KSO_WM_TAG_VERSION" val="1.0"/>
  <p:tag name="KSO_WM_BEAUTIFY_FLAG" val="#wm#"/>
</p:tagLst>
</file>

<file path=ppt/tags/tag72.xml><?xml version="1.0" encoding="utf-8"?>
<p:tagLst xmlns:p="http://schemas.openxmlformats.org/presentationml/2006/main">
  <p:tag name="KSO_WM_UNIT_VALUE" val="90*9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58_5*l_h_x*1_1_1"/>
  <p:tag name="KSO_WM_TEMPLATE_CATEGORY" val="diagram"/>
  <p:tag name="KSO_WM_TEMPLATE_INDEX" val="20228058"/>
  <p:tag name="KSO_WM_UNIT_LAYERLEVEL" val="1_1_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8_5*l_h_i*1_2_3"/>
  <p:tag name="KSO_WM_TEMPLATE_CATEGORY" val="diagram"/>
  <p:tag name="KSO_WM_TEMPLATE_INDEX" val="20228058"/>
  <p:tag name="KSO_WM_UNIT_LAYERLEVEL" val="1_1_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58_5*l_h_i*1_2_4"/>
  <p:tag name="KSO_WM_TEMPLATE_CATEGORY" val="diagram"/>
  <p:tag name="KSO_WM_TEMPLATE_INDEX" val="20228058"/>
  <p:tag name="KSO_WM_UNIT_LAYERLEVEL" val="1_1_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58_5*l_h_i*1_2_5"/>
  <p:tag name="KSO_WM_TEMPLATE_CATEGORY" val="diagram"/>
  <p:tag name="KSO_WM_TEMPLATE_INDEX" val="20228058"/>
  <p:tag name="KSO_WM_UNIT_LAYERLEVEL" val="1_1_1"/>
  <p:tag name="KSO_WM_TAG_VERSION" val="1.0"/>
  <p:tag name="KSO_WM_BEAUTIFY_FLAG" val="#wm#"/>
</p:tagLst>
</file>

<file path=ppt/tags/tag76.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8_5*l_h_x*1_2_1"/>
  <p:tag name="KSO_WM_TEMPLATE_CATEGORY" val="diagram"/>
  <p:tag name="KSO_WM_TEMPLATE_INDEX" val="20228058"/>
  <p:tag name="KSO_WM_UNIT_LAYERLEVEL" val="1_1_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58_5*l_h_i*1_3_3"/>
  <p:tag name="KSO_WM_TEMPLATE_CATEGORY" val="diagram"/>
  <p:tag name="KSO_WM_TEMPLATE_INDEX" val="20228058"/>
  <p:tag name="KSO_WM_UNIT_LAYERLEVEL" val="1_1_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58_5*l_h_i*1_3_4"/>
  <p:tag name="KSO_WM_TEMPLATE_CATEGORY" val="diagram"/>
  <p:tag name="KSO_WM_TEMPLATE_INDEX" val="20228058"/>
  <p:tag name="KSO_WM_UNIT_LAYERLEVEL" val="1_1_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58_5*l_h_i*1_3_5"/>
  <p:tag name="KSO_WM_TEMPLATE_CATEGORY" val="diagram"/>
  <p:tag name="KSO_WM_TEMPLATE_INDEX" val="20228058"/>
  <p:tag name="KSO_WM_UNIT_LAYERLEVEL" val="1_1_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0_5*l_h_i*1_1_2"/>
  <p:tag name="KSO_WM_TEMPLATE_CATEGORY" val="diagram"/>
  <p:tag name="KSO_WM_TEMPLATE_INDEX" val="20228070"/>
  <p:tag name="KSO_WM_UNIT_LAYERLEVEL" val="1_1_1"/>
  <p:tag name="KSO_WM_TAG_VERSION" val="1.0"/>
  <p:tag name="KSO_WM_BEAUTIFY_FLAG" val="#wm#"/>
</p:tagLst>
</file>

<file path=ppt/tags/tag80.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58_5*l_h_x*1_3_1"/>
  <p:tag name="KSO_WM_TEMPLATE_CATEGORY" val="diagram"/>
  <p:tag name="KSO_WM_TEMPLATE_INDEX" val="20228058"/>
  <p:tag name="KSO_WM_UNIT_LAYERLEVEL" val="1_1_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8_5*l_h_i*1_1_1"/>
  <p:tag name="KSO_WM_TEMPLATE_CATEGORY" val="diagram"/>
  <p:tag name="KSO_WM_TEMPLATE_INDEX" val="20228058"/>
  <p:tag name="KSO_WM_UNIT_LAYERLEVEL" val="1_1_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8_5*l_h_i*1_2_1"/>
  <p:tag name="KSO_WM_TEMPLATE_CATEGORY" val="diagram"/>
  <p:tag name="KSO_WM_TEMPLATE_INDEX" val="20228058"/>
  <p:tag name="KSO_WM_UNIT_LAYERLEVEL" val="1_1_1"/>
  <p:tag name="KSO_WM_TAG_VERSION" val="1.0"/>
  <p:tag name="KSO_WM_BEAUTIFY_FLAG" val="#wm#"/>
</p:tagLst>
</file>

<file path=ppt/tags/tag8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8_5*l_h_a*1_2_1"/>
  <p:tag name="KSO_WM_TEMPLATE_CATEGORY" val="diagram"/>
  <p:tag name="KSO_WM_TEMPLATE_INDEX" val="20228058"/>
  <p:tag name="KSO_WM_UNIT_LAYERLEVEL" val="1_1_1"/>
  <p:tag name="KSO_WM_TAG_VERSION" val="1.0"/>
  <p:tag name="KSO_WM_BEAUTIFY_FLAG" val="#wm#"/>
</p:tagLst>
</file>

<file path=ppt/tags/tag8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58_5*l_h_f*1_2_1"/>
  <p:tag name="KSO_WM_TEMPLATE_CATEGORY" val="diagram"/>
  <p:tag name="KSO_WM_TEMPLATE_INDEX" val="20228058"/>
  <p:tag name="KSO_WM_UNIT_LAYERLEVEL" val="1_1_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58_5*l_h_i*1_3_1"/>
  <p:tag name="KSO_WM_TEMPLATE_CATEGORY" val="diagram"/>
  <p:tag name="KSO_WM_TEMPLATE_INDEX" val="20228058"/>
  <p:tag name="KSO_WM_UNIT_LAYERLEVEL" val="1_1_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58_5*l_h_i*1_3_2"/>
  <p:tag name="KSO_WM_TEMPLATE_CATEGORY" val="diagram"/>
  <p:tag name="KSO_WM_TEMPLATE_INDEX" val="20228058"/>
  <p:tag name="KSO_WM_UNIT_LAYERLEVEL" val="1_1_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8_5*l_h_i*1_2_2"/>
  <p:tag name="KSO_WM_TEMPLATE_CATEGORY" val="diagram"/>
  <p:tag name="KSO_WM_TEMPLATE_INDEX" val="20228058"/>
  <p:tag name="KSO_WM_UNIT_LAYERLEVEL" val="1_1_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8_5*l_h_i*1_1_2"/>
  <p:tag name="KSO_WM_TEMPLATE_CATEGORY" val="diagram"/>
  <p:tag name="KSO_WM_TEMPLATE_INDEX" val="20228058"/>
  <p:tag name="KSO_WM_UNIT_LAYERLEVEL" val="1_1_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58_5*l_h_i*1_4_3"/>
  <p:tag name="KSO_WM_TEMPLATE_CATEGORY" val="diagram"/>
  <p:tag name="KSO_WM_TEMPLATE_INDEX" val="20228058"/>
  <p:tag name="KSO_WM_UNIT_LAYERLEVEL" val="1_1_1"/>
  <p:tag name="KSO_WM_TAG_VERSION" val="1.0"/>
  <p:tag name="KSO_WM_BEAUTIFY_FLAG" val="#wm#"/>
</p:tagLst>
</file>

<file path=ppt/tags/tag9.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0_5*l_h_f*1_1_1"/>
  <p:tag name="KSO_WM_TEMPLATE_CATEGORY" val="diagram"/>
  <p:tag name="KSO_WM_TEMPLATE_INDEX" val="20228070"/>
  <p:tag name="KSO_WM_UNIT_LAYERLEVEL" val="1_1_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58_5*l_h_i*1_4_4"/>
  <p:tag name="KSO_WM_TEMPLATE_CATEGORY" val="diagram"/>
  <p:tag name="KSO_WM_TEMPLATE_INDEX" val="20228058"/>
  <p:tag name="KSO_WM_UNIT_LAYERLEVEL" val="1_1_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8058_5*l_h_i*1_4_5"/>
  <p:tag name="KSO_WM_TEMPLATE_CATEGORY" val="diagram"/>
  <p:tag name="KSO_WM_TEMPLATE_INDEX" val="20228058"/>
  <p:tag name="KSO_WM_UNIT_LAYERLEVEL" val="1_1_1"/>
  <p:tag name="KSO_WM_TAG_VERSION" val="1.0"/>
  <p:tag name="KSO_WM_BEAUTIFY_FLAG" val="#wm#"/>
</p:tagLst>
</file>

<file path=ppt/tags/tag92.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58_5*l_h_x*1_4_1"/>
  <p:tag name="KSO_WM_TEMPLATE_CATEGORY" val="diagram"/>
  <p:tag name="KSO_WM_TEMPLATE_INDEX" val="20228058"/>
  <p:tag name="KSO_WM_UNIT_LAYERLEVEL" val="1_1_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58_5*l_h_i*1_4_1"/>
  <p:tag name="KSO_WM_TEMPLATE_CATEGORY" val="diagram"/>
  <p:tag name="KSO_WM_TEMPLATE_INDEX" val="20228058"/>
  <p:tag name="KSO_WM_UNIT_LAYERLEVEL" val="1_1_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58_5*l_h_i*1_4_2"/>
  <p:tag name="KSO_WM_TEMPLATE_CATEGORY" val="diagram"/>
  <p:tag name="KSO_WM_TEMPLATE_INDEX" val="20228058"/>
  <p:tag name="KSO_WM_UNIT_LAYERLEVEL" val="1_1_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8058_5*l_h_i*1_5_3"/>
  <p:tag name="KSO_WM_TEMPLATE_CATEGORY" val="diagram"/>
  <p:tag name="KSO_WM_TEMPLATE_INDEX" val="20228058"/>
  <p:tag name="KSO_WM_UNIT_LAYERLEVEL" val="1_1_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28058_5*l_h_i*1_5_4"/>
  <p:tag name="KSO_WM_TEMPLATE_CATEGORY" val="diagram"/>
  <p:tag name="KSO_WM_TEMPLATE_INDEX" val="20228058"/>
  <p:tag name="KSO_WM_UNIT_LAYERLEVEL" val="1_1_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228058_5*l_h_i*1_5_5"/>
  <p:tag name="KSO_WM_TEMPLATE_CATEGORY" val="diagram"/>
  <p:tag name="KSO_WM_TEMPLATE_INDEX" val="20228058"/>
  <p:tag name="KSO_WM_UNIT_LAYERLEVEL" val="1_1_1"/>
  <p:tag name="KSO_WM_TAG_VERSION" val="1.0"/>
  <p:tag name="KSO_WM_BEAUTIFY_FLAG" val="#wm#"/>
</p:tagLst>
</file>

<file path=ppt/tags/tag98.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8058_5*l_h_x*1_5_1"/>
  <p:tag name="KSO_WM_TEMPLATE_CATEGORY" val="diagram"/>
  <p:tag name="KSO_WM_TEMPLATE_INDEX" val="20228058"/>
  <p:tag name="KSO_WM_UNIT_LAYERLEVEL" val="1_1_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58_5*l_h_i*1_5_1"/>
  <p:tag name="KSO_WM_TEMPLATE_CATEGORY" val="diagram"/>
  <p:tag name="KSO_WM_TEMPLATE_INDEX" val="20228058"/>
  <p:tag name="KSO_WM_UNIT_LAYERLEVEL" val="1_1_1"/>
  <p:tag name="KSO_WM_TAG_VERSION" val="1.0"/>
  <p:tag name="KSO_WM_BEAUTIFY_FLAG" val="#wm#"/>
</p:tagLst>
</file>

<file path=ppt/theme/theme1.xml><?xml version="1.0" encoding="utf-8"?>
<a:theme xmlns:a="http://schemas.openxmlformats.org/drawingml/2006/main" name="Office 主题">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11009</Words>
  <Application>WPS 演示</Application>
  <PresentationFormat>全屏显示(16:9)</PresentationFormat>
  <Paragraphs>553</Paragraphs>
  <Slides>53</Slides>
  <Notes>25</Notes>
  <HiddenSlides>0</HiddenSlides>
  <MMClips>1</MMClips>
  <ScaleCrop>false</ScaleCrop>
  <HeadingPairs>
    <vt:vector size="6" baseType="variant">
      <vt:variant>
        <vt:lpstr>已用的字体</vt:lpstr>
      </vt:variant>
      <vt:variant>
        <vt:i4>51</vt:i4>
      </vt:variant>
      <vt:variant>
        <vt:lpstr>主题</vt:lpstr>
      </vt:variant>
      <vt:variant>
        <vt:i4>1</vt:i4>
      </vt:variant>
      <vt:variant>
        <vt:lpstr>幻灯片标题</vt:lpstr>
      </vt:variant>
      <vt:variant>
        <vt:i4>53</vt:i4>
      </vt:variant>
    </vt:vector>
  </HeadingPairs>
  <TitlesOfParts>
    <vt:vector size="105" baseType="lpstr">
      <vt:lpstr>Arial</vt:lpstr>
      <vt:lpstr>宋体</vt:lpstr>
      <vt:lpstr>Wingdings</vt:lpstr>
      <vt:lpstr>Microsoft YaHei Bold</vt:lpstr>
      <vt:lpstr>Microsoft YaHei Regular</vt:lpstr>
      <vt:lpstr>Lato Regular</vt:lpstr>
      <vt:lpstr>Thonburi</vt:lpstr>
      <vt:lpstr>Lato Hairline</vt:lpstr>
      <vt:lpstr>Lato Light</vt:lpstr>
      <vt:lpstr>方正大标宋简体</vt:lpstr>
      <vt:lpstr>微软雅黑</vt:lpstr>
      <vt:lpstr>Microsoft YaHei</vt:lpstr>
      <vt:lpstr>宋体</vt:lpstr>
      <vt:lpstr>汉仪书宋二KW</vt:lpstr>
      <vt:lpstr>Arial Unicode MS</vt:lpstr>
      <vt:lpstr>Calibri Light</vt:lpstr>
      <vt:lpstr>Helvetica Neue</vt:lpstr>
      <vt:lpstr>Calibri</vt:lpstr>
      <vt:lpstr>Times New Roman Regular</vt:lpstr>
      <vt:lpstr>Clear Sans</vt:lpstr>
      <vt:lpstr>苹方-简</vt:lpstr>
      <vt:lpstr>Open Sans</vt:lpstr>
      <vt:lpstr>思源黑体 CN Bold</vt:lpstr>
      <vt:lpstr>黑体</vt:lpstr>
      <vt:lpstr>思源黑体 CN Regular</vt:lpstr>
      <vt:lpstr>思源黑体 CN Light</vt:lpstr>
      <vt:lpstr>思源黑体 CN Normal</vt:lpstr>
      <vt:lpstr>思源黑体 CN Heavy</vt:lpstr>
      <vt:lpstr>Helvetica Light</vt:lpstr>
      <vt:lpstr>宋体-简</vt:lpstr>
      <vt:lpstr>Helvetica Light</vt:lpstr>
      <vt:lpstr>思源黑体 CN Bold</vt:lpstr>
      <vt:lpstr>思源黑体 CN Heavy</vt:lpstr>
      <vt:lpstr>Microsoft YaHei Light</vt:lpstr>
      <vt:lpstr>时尚中黑简体</vt:lpstr>
      <vt:lpstr>迷你简剪纸 Regular</vt:lpstr>
      <vt:lpstr>汉仪PP体简</vt:lpstr>
      <vt:lpstr>汉仪霹雳体简</vt:lpstr>
      <vt:lpstr>汉仪黑棋体简</vt:lpstr>
      <vt:lpstr>方正字迹-童体毛笔简体</vt:lpstr>
      <vt:lpstr>方正细圆简体</vt:lpstr>
      <vt:lpstr>方正矢量冯简体</vt:lpstr>
      <vt:lpstr>汉仪君黑</vt:lpstr>
      <vt:lpstr>MiSans</vt:lpstr>
      <vt:lpstr>MiSans Bold</vt:lpstr>
      <vt:lpstr>MiSans</vt:lpstr>
      <vt:lpstr>锐字工房卡布奇诺细简1.0</vt:lpstr>
      <vt:lpstr>庞门正道轻松体</vt:lpstr>
      <vt:lpstr>Source Han Sans SC Medium</vt:lpstr>
      <vt:lpstr>汉仪琥珀体简</vt:lpstr>
      <vt:lpstr>方正稚艺繁体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六月</cp:lastModifiedBy>
  <cp:revision>25</cp:revision>
  <dcterms:created xsi:type="dcterms:W3CDTF">2023-09-12T07:44:32Z</dcterms:created>
  <dcterms:modified xsi:type="dcterms:W3CDTF">2023-09-12T07:44:32Z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2052-6.0.2.8225</vt:lpwstr>
  </property>
  <property fmtid="{D5CDD505-2E9C-101B-9397-08002B2CF9AE}" pid="3" name="ICV">
    <vt:lpwstr>E08BC238D6FD4BC3B91600651DEF5D83_43</vt:lpwstr>
  </property>
</Properties>
</file>