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823" r:id="rId9"/>
    <p:sldId id="331" r:id="rId10"/>
    <p:sldId id="966" r:id="rId11"/>
    <p:sldId id="1147" r:id="rId12"/>
    <p:sldId id="965" r:id="rId13"/>
    <p:sldId id="1149" r:id="rId14"/>
    <p:sldId id="1150" r:id="rId15"/>
    <p:sldId id="1148" r:id="rId16"/>
    <p:sldId id="1151" r:id="rId17"/>
    <p:sldId id="1152" r:id="rId18"/>
    <p:sldId id="1153" r:id="rId19"/>
    <p:sldId id="1154" r:id="rId20"/>
    <p:sldId id="1155" r:id="rId21"/>
    <p:sldId id="1156" r:id="rId22"/>
    <p:sldId id="1157" r:id="rId23"/>
    <p:sldId id="1158" r:id="rId24"/>
    <p:sldId id="1159" r:id="rId25"/>
    <p:sldId id="1160" r:id="rId26"/>
    <p:sldId id="973" r:id="rId27"/>
    <p:sldId id="1161" r:id="rId28"/>
    <p:sldId id="968" r:id="rId29"/>
    <p:sldId id="1162" r:id="rId30"/>
    <p:sldId id="1163" r:id="rId31"/>
    <p:sldId id="1164" r:id="rId32"/>
    <p:sldId id="1166" r:id="rId33"/>
    <p:sldId id="1167" r:id="rId34"/>
    <p:sldId id="1168" r:id="rId35"/>
    <p:sldId id="1169" r:id="rId36"/>
    <p:sldId id="1170" r:id="rId37"/>
    <p:sldId id="281" r:id="rId3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9" Type="http://schemas.openxmlformats.org/officeDocument/2006/relationships/image" Target="../media/image15.svg"/><Relationship Id="rId8" Type="http://schemas.openxmlformats.org/officeDocument/2006/relationships/image" Target="../media/image14.png"/><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3" Type="http://schemas.openxmlformats.org/officeDocument/2006/relationships/notesSlide" Target="../notesSlides/notesSlide13.xml"/><Relationship Id="rId42" Type="http://schemas.openxmlformats.org/officeDocument/2006/relationships/slideLayout" Target="../slideLayouts/slideLayout1.xml"/><Relationship Id="rId41" Type="http://schemas.openxmlformats.org/officeDocument/2006/relationships/image" Target="../media/image23.svg"/><Relationship Id="rId40" Type="http://schemas.openxmlformats.org/officeDocument/2006/relationships/image" Target="../media/image22.png"/><Relationship Id="rId4" Type="http://schemas.openxmlformats.org/officeDocument/2006/relationships/tags" Target="../tags/tag9.xml"/><Relationship Id="rId39" Type="http://schemas.openxmlformats.org/officeDocument/2006/relationships/tags" Target="../tags/tag36.xml"/><Relationship Id="rId38" Type="http://schemas.openxmlformats.org/officeDocument/2006/relationships/tags" Target="../tags/tag35.xml"/><Relationship Id="rId37" Type="http://schemas.openxmlformats.org/officeDocument/2006/relationships/tags" Target="../tags/tag34.xml"/><Relationship Id="rId36" Type="http://schemas.openxmlformats.org/officeDocument/2006/relationships/tags" Target="../tags/tag33.xml"/><Relationship Id="rId35" Type="http://schemas.openxmlformats.org/officeDocument/2006/relationships/tags" Target="../tags/tag32.xml"/><Relationship Id="rId34" Type="http://schemas.openxmlformats.org/officeDocument/2006/relationships/tags" Target="../tags/tag31.xml"/><Relationship Id="rId33" Type="http://schemas.openxmlformats.org/officeDocument/2006/relationships/image" Target="../media/image21.svg"/><Relationship Id="rId32" Type="http://schemas.openxmlformats.org/officeDocument/2006/relationships/image" Target="../media/image20.png"/><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8.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image" Target="../media/image19.svg"/><Relationship Id="rId24" Type="http://schemas.openxmlformats.org/officeDocument/2006/relationships/image" Target="../media/image18.png"/><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image" Target="../media/image10.png"/><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image" Target="../media/image17.svg"/><Relationship Id="rId16" Type="http://schemas.openxmlformats.org/officeDocument/2006/relationships/image" Target="../media/image16.png"/><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8.xml"/><Relationship Id="rId1" Type="http://schemas.openxmlformats.org/officeDocument/2006/relationships/tags" Target="../tags/tag3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7" Type="http://schemas.openxmlformats.org/officeDocument/2006/relationships/notesSlide" Target="../notesSlides/notesSlide24.xml"/><Relationship Id="rId46" Type="http://schemas.openxmlformats.org/officeDocument/2006/relationships/slideLayout" Target="../slideLayouts/slideLayout1.xml"/><Relationship Id="rId45" Type="http://schemas.openxmlformats.org/officeDocument/2006/relationships/tags" Target="../tags/tag70.xml"/><Relationship Id="rId44" Type="http://schemas.openxmlformats.org/officeDocument/2006/relationships/tags" Target="../tags/tag69.xml"/><Relationship Id="rId43" Type="http://schemas.openxmlformats.org/officeDocument/2006/relationships/tags" Target="../tags/tag68.xml"/><Relationship Id="rId42" Type="http://schemas.openxmlformats.org/officeDocument/2006/relationships/tags" Target="../tags/tag67.xml"/><Relationship Id="rId41" Type="http://schemas.openxmlformats.org/officeDocument/2006/relationships/tags" Target="../tags/tag66.xml"/><Relationship Id="rId40" Type="http://schemas.openxmlformats.org/officeDocument/2006/relationships/tags" Target="../tags/tag65.xml"/><Relationship Id="rId4" Type="http://schemas.openxmlformats.org/officeDocument/2006/relationships/tags" Target="../tags/tag41.xml"/><Relationship Id="rId39" Type="http://schemas.openxmlformats.org/officeDocument/2006/relationships/tags" Target="../tags/tag64.xml"/><Relationship Id="rId38" Type="http://schemas.openxmlformats.org/officeDocument/2006/relationships/tags" Target="../tags/tag63.xml"/><Relationship Id="rId37" Type="http://schemas.openxmlformats.org/officeDocument/2006/relationships/tags" Target="../tags/tag62.xml"/><Relationship Id="rId36" Type="http://schemas.openxmlformats.org/officeDocument/2006/relationships/tags" Target="../tags/tag61.xml"/><Relationship Id="rId35" Type="http://schemas.openxmlformats.org/officeDocument/2006/relationships/tags" Target="../tags/tag60.xml"/><Relationship Id="rId34" Type="http://schemas.openxmlformats.org/officeDocument/2006/relationships/image" Target="../media/image35.svg"/><Relationship Id="rId33" Type="http://schemas.openxmlformats.org/officeDocument/2006/relationships/image" Target="../media/image34.png"/><Relationship Id="rId32" Type="http://schemas.openxmlformats.org/officeDocument/2006/relationships/tags" Target="../tags/tag59.xml"/><Relationship Id="rId31" Type="http://schemas.openxmlformats.org/officeDocument/2006/relationships/image" Target="../media/image33.svg"/><Relationship Id="rId30" Type="http://schemas.openxmlformats.org/officeDocument/2006/relationships/image" Target="../media/image32.png"/><Relationship Id="rId3" Type="http://schemas.openxmlformats.org/officeDocument/2006/relationships/tags" Target="../tags/tag40.xml"/><Relationship Id="rId29" Type="http://schemas.openxmlformats.org/officeDocument/2006/relationships/tags" Target="../tags/tag58.xml"/><Relationship Id="rId28" Type="http://schemas.openxmlformats.org/officeDocument/2006/relationships/image" Target="../media/image31.svg"/><Relationship Id="rId27" Type="http://schemas.openxmlformats.org/officeDocument/2006/relationships/image" Target="../media/image30.png"/><Relationship Id="rId26" Type="http://schemas.openxmlformats.org/officeDocument/2006/relationships/tags" Target="../tags/tag57.xml"/><Relationship Id="rId25" Type="http://schemas.openxmlformats.org/officeDocument/2006/relationships/image" Target="../media/image29.svg"/><Relationship Id="rId24" Type="http://schemas.openxmlformats.org/officeDocument/2006/relationships/image" Target="../media/image28.png"/><Relationship Id="rId23" Type="http://schemas.openxmlformats.org/officeDocument/2006/relationships/tags" Target="../tags/tag56.xml"/><Relationship Id="rId22" Type="http://schemas.openxmlformats.org/officeDocument/2006/relationships/image" Target="../media/image27.svg"/><Relationship Id="rId21" Type="http://schemas.openxmlformats.org/officeDocument/2006/relationships/image" Target="../media/image26.png"/><Relationship Id="rId20" Type="http://schemas.openxmlformats.org/officeDocument/2006/relationships/tags" Target="../tags/tag55.xml"/><Relationship Id="rId2" Type="http://schemas.openxmlformats.org/officeDocument/2006/relationships/tags" Target="../tags/tag39.xml"/><Relationship Id="rId19" Type="http://schemas.openxmlformats.org/officeDocument/2006/relationships/image" Target="../media/image25.svg"/><Relationship Id="rId18" Type="http://schemas.openxmlformats.org/officeDocument/2006/relationships/image" Target="../media/image24.png"/><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618615"/>
            <a:ext cx="10440035" cy="390779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448435" y="2338480"/>
            <a:ext cx="4087495"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小儿血液有明显的年龄特点，如图 11-1 所示。</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357505" y="3511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二、血液特点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4" name="图片 3"/>
          <p:cNvPicPr>
            <a:picLocks noChangeAspect="1"/>
          </p:cNvPicPr>
          <p:nvPr/>
        </p:nvPicPr>
        <p:blipFill>
          <a:blip r:embed="rId2"/>
          <a:stretch>
            <a:fillRect/>
          </a:stretch>
        </p:blipFill>
        <p:spPr>
          <a:xfrm>
            <a:off x="5803900" y="2105435"/>
            <a:ext cx="4914900" cy="2933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0745" y="956310"/>
            <a:ext cx="10440035" cy="5543550"/>
          </a:xfrm>
          <a:prstGeom prst="rect">
            <a:avLst/>
          </a:prstGeom>
        </p:spPr>
        <p:txBody>
          <a:bodyPr wrap="square">
            <a:noAutofit/>
          </a:bodyPr>
          <a:lstStyle/>
          <a:p>
            <a:pPr indent="508000" algn="just" fontAlgn="auto">
              <a:lnSpc>
                <a:spcPct val="150000"/>
              </a:lnSpc>
              <a:spcAft>
                <a:spcPts val="0"/>
              </a:spcAft>
              <a:buClrTx/>
              <a:buSzTx/>
              <a:buFontTx/>
            </a:pPr>
            <a:r>
              <a:rPr lang="zh-CN" altLang="en-US" b="1">
                <a:solidFill>
                  <a:srgbClr val="FF7F7F"/>
                </a:solidFill>
                <a:latin typeface="微软雅黑" panose="020B0503020204020204" charset="-122"/>
                <a:ea typeface="微软雅黑" panose="020B0503020204020204" charset="-122"/>
                <a:sym typeface="+mn-ea"/>
              </a:rPr>
              <a:t>1. 红细胞数和血红蛋白量</a:t>
            </a:r>
            <a:r>
              <a:rPr lang="en-US" altLang="zh-CN" b="1">
                <a:solidFill>
                  <a:srgbClr val="FF7F7F"/>
                </a:solidFill>
                <a:latin typeface="微软雅黑" panose="020B0503020204020204" charset="-122"/>
                <a:ea typeface="微软雅黑" panose="020B0503020204020204" charset="-122"/>
                <a:sym typeface="+mn-ea"/>
              </a:rPr>
              <a:t>    </a:t>
            </a:r>
            <a:r>
              <a:rPr dirty="0">
                <a:latin typeface="Microsoft YaHei Regular" panose="020B0503020204020204" charset="-122"/>
                <a:ea typeface="Microsoft YaHei Regular" panose="020B0503020204020204" charset="-122"/>
                <a:cs typeface="Microsoft YaHei Regular" panose="020B0503020204020204" charset="-122"/>
              </a:rPr>
              <a:t>胎儿期由于氧能量相对较低，处于相对缺氧状态，加上来自母体及胎盘的生血刺激，红细胞数和血红蛋白含量较高，出生时红细胞数可达（5～7）×1012 / L，血红蛋白量为 150 ～ 220 g / L。生后 2 ～ 3 个月时红细胞数降至 3×1012 / L，血红蛋白量降至 100 g / L 左右，出现轻度贫血，称为“生理性贫血”。3 个月以后，红细胞数和血红蛋白量又缓慢增加。</a:t>
            </a:r>
            <a:endParaRPr dirty="0">
              <a:latin typeface="Microsoft YaHei Regular" panose="020B0503020204020204" charset="-122"/>
              <a:ea typeface="Microsoft YaHei Regular" panose="020B0503020204020204" charset="-122"/>
              <a:cs typeface="Microsoft YaHei Regular" panose="020B0503020204020204" charset="-122"/>
            </a:endParaRPr>
          </a:p>
          <a:p>
            <a:pPr indent="508000" algn="just" fontAlgn="auto">
              <a:lnSpc>
                <a:spcPct val="150000"/>
              </a:lnSpc>
              <a:spcAft>
                <a:spcPts val="0"/>
              </a:spcAft>
              <a:buClrTx/>
              <a:buSzTx/>
              <a:buFontTx/>
            </a:pPr>
            <a:r>
              <a:rPr lang="zh-CN" altLang="en-US" b="1">
                <a:solidFill>
                  <a:srgbClr val="FF7F7F"/>
                </a:solidFill>
                <a:latin typeface="微软雅黑" panose="020B0503020204020204" charset="-122"/>
                <a:ea typeface="微软雅黑" panose="020B0503020204020204" charset="-122"/>
                <a:sym typeface="+mn-ea"/>
              </a:rPr>
              <a:t>2. 白细胞计数及分类</a:t>
            </a:r>
            <a:r>
              <a:rPr lang="en-US" altLang="zh-CN" b="1">
                <a:solidFill>
                  <a:srgbClr val="FF7F7F"/>
                </a:solidFill>
                <a:latin typeface="微软雅黑" panose="020B0503020204020204" charset="-122"/>
                <a:ea typeface="微软雅黑" panose="020B0503020204020204" charset="-122"/>
                <a:sym typeface="+mn-ea"/>
              </a:rPr>
              <a:t>    </a:t>
            </a:r>
            <a:r>
              <a:rPr dirty="0">
                <a:latin typeface="Microsoft YaHei Regular" panose="020B0503020204020204" charset="-122"/>
                <a:ea typeface="Microsoft YaHei Regular" panose="020B0503020204020204" charset="-122"/>
                <a:cs typeface="Microsoft YaHei Regular" panose="020B0503020204020204" charset="-122"/>
                <a:sym typeface="+mn-ea"/>
              </a:rPr>
              <a:t>（1）白细胞总数：出生时为（15 ～ 20）×109 / L，婴儿期白细胞数维持在 10×109 / L 左右，8 岁以后接近成人水平。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sym typeface="+mn-ea"/>
              </a:rPr>
              <a:t>（2）白细胞分类：出生时中性粒细胞占 60% ～ 65%，淋巴细胞占 30% ～ 35%，生后 4 ～ 6 天时两者比例约相等；以后淋巴细胞约占 60%，中性粒细胞约占 35%，至 4 ～ 6岁时两者比例约相等，7 岁后白细胞分类与成人相似。</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血小板数</a:t>
            </a:r>
            <a:r>
              <a:rPr dirty="0">
                <a:latin typeface="Microsoft YaHei Regular" panose="020B0503020204020204" charset="-122"/>
                <a:ea typeface="Microsoft YaHei Regular" panose="020B0503020204020204" charset="-122"/>
                <a:cs typeface="Microsoft YaHei Regular" panose="020B0503020204020204" charset="-122"/>
              </a:rPr>
              <a:t>　血小板数与成人相似，为（150 ～ 250）×109 / L。</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血红蛋白的种类</a:t>
            </a:r>
            <a:r>
              <a:rPr dirty="0">
                <a:latin typeface="Microsoft YaHei Regular" panose="020B0503020204020204" charset="-122"/>
                <a:ea typeface="Microsoft YaHei Regular" panose="020B0503020204020204" charset="-122"/>
                <a:cs typeface="Microsoft YaHei Regular" panose="020B0503020204020204" charset="-122"/>
              </a:rPr>
              <a:t>　胚胎期的血红蛋白为 Gower 1、Gower 2 和 Portland，胎儿期的血红蛋白为 HbF，出生后 HbF 迅速为 HbA 所代替。</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血容量</a:t>
            </a:r>
            <a:r>
              <a:rPr dirty="0">
                <a:latin typeface="Microsoft YaHei Regular" panose="020B0503020204020204" charset="-122"/>
                <a:ea typeface="Microsoft YaHei Regular" panose="020B0503020204020204" charset="-122"/>
                <a:cs typeface="Microsoft YaHei Regular" panose="020B0503020204020204" charset="-122"/>
              </a:rPr>
              <a:t>　小儿血容量相对比成人高，新生儿约占体重的 10%，平均为 300 mL，儿童占体重的 8% ～ 10%。</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二、血液特点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549265" y="3253105"/>
            <a:ext cx="492379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小儿贫血</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426210"/>
            <a:ext cx="10440035" cy="3225800"/>
          </a:xfrm>
          <a:prstGeom prst="roundRect">
            <a:avLst>
              <a:gd name="adj" fmla="val 11850"/>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18050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贫血（anemia）是指末梢血中单位容积内红细胞数或血红蛋白（Hb）量低于正常。是小儿时期常见的一种症状或综合征。我国小儿血液学会议将新生儿期血红蛋白（Hb）＜ 145 g / L，1 ～ 4 个月 Hb ＜ 90 g / L，4 ～ 6 个月 Hb ＜ 100 g / L 者定为贫血。临床上根据血红蛋白量和红细胞数降低程度的不同而将贫血分为轻度、中度、重度、极重度四度（见表 11-1）。</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357505" y="3511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一、概述</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10" name="图片 9"/>
          <p:cNvPicPr>
            <a:picLocks noChangeAspect="1"/>
          </p:cNvPicPr>
          <p:nvPr/>
        </p:nvPicPr>
        <p:blipFill>
          <a:blip r:embed="rId2"/>
          <a:stretch>
            <a:fillRect/>
          </a:stretch>
        </p:blipFill>
        <p:spPr>
          <a:xfrm>
            <a:off x="890270" y="4781550"/>
            <a:ext cx="10465435" cy="18853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878330"/>
            <a:ext cx="10440035" cy="3784600"/>
          </a:xfrm>
          <a:prstGeom prst="roundRect">
            <a:avLst>
              <a:gd name="adj" fmla="val 11850"/>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53660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营养性缺铁性贫血（nutritional iron defi ciency anemia，NIDA）是小儿贫血中最常见的一种类型，尤以婴幼儿的发病率最高。在我国，农村高于城市，南方高于北方，多见于 6 个月至 3 岁的婴幼儿。临床主要特点为小细胞低色素性贫血，故又称为营养性小细胞性贫血。营养性缺铁性贫血是由于从食物中获取的铁不能满足小儿的生理需要而使体内储存铁减少，致使血红蛋白形成减少的一种贫血。临床上常有面色苍白、食欲减退、精神不振或注意力不集中等表现。此病严重影响小儿的生长发育。</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357505" y="3511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二、营养性缺铁性贫血</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侧圆角矩形 4"/>
          <p:cNvSpPr/>
          <p:nvPr>
            <p:custDataLst>
              <p:tags r:id="rId1"/>
            </p:custDataLst>
          </p:nvPr>
        </p:nvSpPr>
        <p:spPr>
          <a:xfrm>
            <a:off x="403860" y="1594485"/>
            <a:ext cx="2160270" cy="4893945"/>
          </a:xfrm>
          <a:prstGeom prst="round2SameRect">
            <a:avLst>
              <a:gd name="adj1" fmla="val 8305"/>
              <a:gd name="adj2" fmla="val 0"/>
            </a:avLst>
          </a:prstGeom>
          <a:solidFill>
            <a:srgbClr val="FFFFFF"/>
          </a:solidFill>
          <a:ln>
            <a:gradFill>
              <a:gsLst>
                <a:gs pos="0">
                  <a:srgbClr val="6096E6"/>
                </a:gs>
                <a:gs pos="100000">
                  <a:srgbClr val="6096E6">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grpSp>
        <p:nvGrpSpPr>
          <p:cNvPr id="3" name="组合 2"/>
          <p:cNvGrpSpPr/>
          <p:nvPr/>
        </p:nvGrpSpPr>
        <p:grpSpPr>
          <a:xfrm>
            <a:off x="870585" y="36703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2"/>
            <a:stretch>
              <a:fillRect/>
            </a:stretch>
          </p:blipFill>
          <p:spPr>
            <a:xfrm>
              <a:off x="1371" y="2090"/>
              <a:ext cx="858" cy="850"/>
            </a:xfrm>
            <a:prstGeom prst="rect">
              <a:avLst/>
            </a:prstGeom>
          </p:spPr>
        </p:pic>
      </p:grpSp>
      <p:sp>
        <p:nvSpPr>
          <p:cNvPr id="19" name="同侧圆角矩形 18"/>
          <p:cNvSpPr/>
          <p:nvPr>
            <p:custDataLst>
              <p:tags r:id="rId3"/>
            </p:custDataLst>
          </p:nvPr>
        </p:nvSpPr>
        <p:spPr>
          <a:xfrm flipV="1">
            <a:off x="403860" y="6438265"/>
            <a:ext cx="2160270" cy="65405"/>
          </a:xfrm>
          <a:prstGeom prst="round2SameRect">
            <a:avLst>
              <a:gd name="adj1" fmla="val 50000"/>
              <a:gd name="adj2" fmla="val 0"/>
            </a:avLst>
          </a:prstGeom>
          <a:solidFill>
            <a:srgbClr val="6096E6"/>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41" name="文本框 40"/>
          <p:cNvSpPr txBox="1"/>
          <p:nvPr>
            <p:custDataLst>
              <p:tags r:id="rId4"/>
            </p:custDataLst>
          </p:nvPr>
        </p:nvSpPr>
        <p:spPr>
          <a:xfrm>
            <a:off x="494030" y="2448560"/>
            <a:ext cx="1979930" cy="3858260"/>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母乳中铁的吸收率高达50%，胎儿期最后3个月从母体获得的铁最多，每日约4mg，足够足月儿生后4～5个月之需。如因早产、双胎、胎儿失血和母患严重缺铁性贫血等均可使胎儿储铁减少。</a:t>
            </a:r>
            <a:endPar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9" name="文本框 78"/>
          <p:cNvSpPr txBox="1"/>
          <p:nvPr>
            <p:custDataLst>
              <p:tags r:id="rId5"/>
            </p:custDataLst>
          </p:nvPr>
        </p:nvSpPr>
        <p:spPr>
          <a:xfrm>
            <a:off x="494030" y="2088515"/>
            <a:ext cx="1979930" cy="353060"/>
          </a:xfrm>
          <a:prstGeom prst="rect">
            <a:avLst/>
          </a:prstGeom>
          <a:noFill/>
        </p:spPr>
        <p:txBody>
          <a:bodyPr wrap="square" bIns="0" rtlCol="0">
            <a:noAutofit/>
          </a:bodyPr>
          <a:p>
            <a:pPr algn="ctr"/>
            <a:r>
              <a:rPr lang="zh-CN" altLang="en-US" b="1">
                <a:solidFill>
                  <a:srgbClr val="6096E6"/>
                </a:solidFill>
                <a:uFillTx/>
                <a:latin typeface="Microsoft YaHei Bold" panose="020B0503020204020204" charset="-122"/>
                <a:ea typeface="Microsoft YaHei Bold" panose="020B0503020204020204" charset="-122"/>
              </a:rPr>
              <a:t>1. 铁的储存不足</a:t>
            </a:r>
            <a:endParaRPr lang="zh-CN" altLang="en-US" b="1">
              <a:solidFill>
                <a:srgbClr val="6096E6"/>
              </a:solidFill>
              <a:uFillTx/>
              <a:latin typeface="Microsoft YaHei Bold" panose="020B0503020204020204" charset="-122"/>
              <a:ea typeface="Microsoft YaHei Bold" panose="020B0503020204020204" charset="-122"/>
            </a:endParaRPr>
          </a:p>
        </p:txBody>
      </p:sp>
      <p:grpSp>
        <p:nvGrpSpPr>
          <p:cNvPr id="10" name="组合 9"/>
          <p:cNvGrpSpPr/>
          <p:nvPr/>
        </p:nvGrpSpPr>
        <p:grpSpPr>
          <a:xfrm rot="0">
            <a:off x="1221740" y="1385570"/>
            <a:ext cx="524510" cy="524510"/>
            <a:chOff x="2211" y="5686"/>
            <a:chExt cx="826" cy="826"/>
          </a:xfrm>
        </p:grpSpPr>
        <p:sp>
          <p:nvSpPr>
            <p:cNvPr id="42" name="椭圆 41"/>
            <p:cNvSpPr/>
            <p:nvPr>
              <p:custDataLst>
                <p:tags r:id="rId6"/>
              </p:custDataLst>
            </p:nvPr>
          </p:nvSpPr>
          <p:spPr>
            <a:xfrm>
              <a:off x="2211" y="5686"/>
              <a:ext cx="827" cy="827"/>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7" name="图片 86" descr="32313538333935363b32313538333933383bcae9bcdc"/>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398" y="5873"/>
              <a:ext cx="454" cy="454"/>
            </a:xfrm>
            <a:prstGeom prst="rect">
              <a:avLst/>
            </a:prstGeom>
          </p:spPr>
        </p:pic>
      </p:grpSp>
      <p:sp>
        <p:nvSpPr>
          <p:cNvPr id="20" name="同侧圆角矩形 19"/>
          <p:cNvSpPr/>
          <p:nvPr>
            <p:custDataLst>
              <p:tags r:id="rId10"/>
            </p:custDataLst>
          </p:nvPr>
        </p:nvSpPr>
        <p:spPr>
          <a:xfrm>
            <a:off x="2693670" y="3429635"/>
            <a:ext cx="2160270" cy="3058795"/>
          </a:xfrm>
          <a:prstGeom prst="round2SameRect">
            <a:avLst>
              <a:gd name="adj1" fmla="val 8305"/>
              <a:gd name="adj2" fmla="val 0"/>
            </a:avLst>
          </a:prstGeom>
          <a:solidFill>
            <a:srgbClr val="FFFFFF"/>
          </a:solidFill>
          <a:ln>
            <a:gradFill>
              <a:gsLst>
                <a:gs pos="0">
                  <a:srgbClr val="58B6E5"/>
                </a:gs>
                <a:gs pos="100000">
                  <a:srgbClr val="58B6E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36" name="同侧圆角矩形 35"/>
          <p:cNvSpPr/>
          <p:nvPr>
            <p:custDataLst>
              <p:tags r:id="rId11"/>
            </p:custDataLst>
          </p:nvPr>
        </p:nvSpPr>
        <p:spPr>
          <a:xfrm flipV="1">
            <a:off x="2693670" y="6438265"/>
            <a:ext cx="2160270" cy="65405"/>
          </a:xfrm>
          <a:prstGeom prst="round2SameRect">
            <a:avLst>
              <a:gd name="adj1" fmla="val 50000"/>
              <a:gd name="adj2" fmla="val 0"/>
            </a:avLst>
          </a:prstGeom>
          <a:solidFill>
            <a:srgbClr val="58B6E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34" name="文本框 33"/>
          <p:cNvSpPr txBox="1"/>
          <p:nvPr>
            <p:custDataLst>
              <p:tags r:id="rId12"/>
            </p:custDataLst>
          </p:nvPr>
        </p:nvSpPr>
        <p:spPr>
          <a:xfrm>
            <a:off x="2784475" y="3743325"/>
            <a:ext cx="1978660" cy="353060"/>
          </a:xfrm>
          <a:prstGeom prst="rect">
            <a:avLst/>
          </a:prstGeom>
          <a:noFill/>
        </p:spPr>
        <p:txBody>
          <a:bodyPr wrap="square" bIns="0" rtlCol="0">
            <a:noAutofit/>
          </a:bodyPr>
          <a:p>
            <a:pPr algn="ctr"/>
            <a:r>
              <a:rPr lang="zh-CN" altLang="en-US" b="1">
                <a:solidFill>
                  <a:srgbClr val="58B6E5"/>
                </a:solidFill>
                <a:uFillTx/>
                <a:latin typeface="Microsoft YaHei Bold" panose="020B0503020204020204" charset="-122"/>
                <a:ea typeface="Microsoft YaHei Bold" panose="020B0503020204020204" charset="-122"/>
              </a:rPr>
              <a:t>2. 铁摄入不足</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80" name="文本框 79"/>
          <p:cNvSpPr txBox="1"/>
          <p:nvPr>
            <p:custDataLst>
              <p:tags r:id="rId13"/>
            </p:custDataLst>
          </p:nvPr>
        </p:nvSpPr>
        <p:spPr>
          <a:xfrm>
            <a:off x="2783205" y="4276090"/>
            <a:ext cx="1979930" cy="2048510"/>
          </a:xfrm>
          <a:prstGeom prst="rect">
            <a:avLst/>
          </a:prstGeom>
          <a:noFill/>
        </p:spPr>
        <p:txBody>
          <a:bodyPr wrap="square" rtlCol="0">
            <a:noAutofit/>
          </a:bodyPr>
          <a:p>
            <a:pPr lvl="0" algn="just">
              <a:lnSpc>
                <a:spcPct val="120000"/>
              </a:lnSpc>
              <a:spcBef>
                <a:spcPts val="0"/>
              </a:spcBef>
              <a:spcAft>
                <a:spcPts val="1000"/>
              </a:spcAft>
              <a:buClrTx/>
              <a:buSzTx/>
              <a:buFontTx/>
            </a:pPr>
            <a:r>
              <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这是导致婴儿缺铁的主要原因。如婴儿长期以乳类喂养，未及时添加含铁丰富的食物，年长儿偏食等。</a:t>
            </a:r>
            <a:endPar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5" name="组合 14"/>
          <p:cNvGrpSpPr/>
          <p:nvPr/>
        </p:nvGrpSpPr>
        <p:grpSpPr>
          <a:xfrm rot="0">
            <a:off x="3511550" y="3149600"/>
            <a:ext cx="524510" cy="524510"/>
            <a:chOff x="5384" y="6245"/>
            <a:chExt cx="826" cy="826"/>
          </a:xfrm>
        </p:grpSpPr>
        <p:sp>
          <p:nvSpPr>
            <p:cNvPr id="81" name="椭圆 80"/>
            <p:cNvSpPr/>
            <p:nvPr>
              <p:custDataLst>
                <p:tags r:id="rId14"/>
              </p:custDataLst>
            </p:nvPr>
          </p:nvSpPr>
          <p:spPr>
            <a:xfrm>
              <a:off x="5384" y="6245"/>
              <a:ext cx="827" cy="827"/>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8" name="图片 87" descr="32313538333935363b32313538333935323bd3cabcfe"/>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571" y="6432"/>
              <a:ext cx="454" cy="454"/>
            </a:xfrm>
            <a:prstGeom prst="rect">
              <a:avLst/>
            </a:prstGeom>
          </p:spPr>
        </p:pic>
      </p:grpSp>
      <p:sp>
        <p:nvSpPr>
          <p:cNvPr id="37" name="同侧圆角矩形 36"/>
          <p:cNvSpPr/>
          <p:nvPr>
            <p:custDataLst>
              <p:tags r:id="rId18"/>
            </p:custDataLst>
          </p:nvPr>
        </p:nvSpPr>
        <p:spPr>
          <a:xfrm>
            <a:off x="4983480" y="2917825"/>
            <a:ext cx="2160270" cy="3570605"/>
          </a:xfrm>
          <a:prstGeom prst="round2SameRect">
            <a:avLst>
              <a:gd name="adj1" fmla="val 8305"/>
              <a:gd name="adj2" fmla="val 0"/>
            </a:avLst>
          </a:prstGeom>
          <a:solidFill>
            <a:srgbClr val="FFFFFF"/>
          </a:solidFill>
          <a:ln>
            <a:gradFill>
              <a:gsLst>
                <a:gs pos="0">
                  <a:srgbClr val="56CA95"/>
                </a:gs>
                <a:gs pos="100000">
                  <a:srgbClr val="56CA9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71" name="同侧圆角矩形 70"/>
          <p:cNvSpPr/>
          <p:nvPr>
            <p:custDataLst>
              <p:tags r:id="rId19"/>
            </p:custDataLst>
          </p:nvPr>
        </p:nvSpPr>
        <p:spPr>
          <a:xfrm flipV="1">
            <a:off x="4983480" y="6438265"/>
            <a:ext cx="2160270" cy="65405"/>
          </a:xfrm>
          <a:prstGeom prst="round2SameRect">
            <a:avLst>
              <a:gd name="adj1" fmla="val 50000"/>
              <a:gd name="adj2" fmla="val 0"/>
            </a:avLst>
          </a:prstGeom>
          <a:solidFill>
            <a:srgbClr val="56CA9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9" name="文本框 28"/>
          <p:cNvSpPr txBox="1"/>
          <p:nvPr>
            <p:custDataLst>
              <p:tags r:id="rId20"/>
            </p:custDataLst>
          </p:nvPr>
        </p:nvSpPr>
        <p:spPr>
          <a:xfrm>
            <a:off x="5097145" y="3335020"/>
            <a:ext cx="1932940" cy="353060"/>
          </a:xfrm>
          <a:prstGeom prst="rect">
            <a:avLst/>
          </a:prstGeom>
          <a:noFill/>
        </p:spPr>
        <p:txBody>
          <a:bodyPr wrap="square" bIns="0" rtlCol="0">
            <a:noAutofit/>
          </a:bodyPr>
          <a:p>
            <a:pPr algn="ctr"/>
            <a:r>
              <a:rPr lang="zh-CN" altLang="en-US" b="1">
                <a:solidFill>
                  <a:srgbClr val="56CA95"/>
                </a:solidFill>
                <a:uFillTx/>
                <a:latin typeface="Microsoft YaHei Bold" panose="020B0503020204020204" charset="-122"/>
                <a:ea typeface="Microsoft YaHei Bold" panose="020B0503020204020204" charset="-122"/>
              </a:rPr>
              <a:t>3. 生长发育快</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21"/>
            </p:custDataLst>
          </p:nvPr>
        </p:nvSpPr>
        <p:spPr>
          <a:xfrm>
            <a:off x="5073650" y="3786505"/>
            <a:ext cx="1979930" cy="2536825"/>
          </a:xfrm>
          <a:prstGeom prst="rect">
            <a:avLst/>
          </a:prstGeom>
          <a:noFill/>
        </p:spPr>
        <p:txBody>
          <a:bodyPr wrap="square" rtlCol="0">
            <a:noAutofit/>
          </a:bodyPr>
          <a:p>
            <a:pPr algn="just" fontAlgn="auto">
              <a:lnSpc>
                <a:spcPct val="120000"/>
              </a:lnSpc>
              <a:spcBef>
                <a:spcPts val="0"/>
              </a:spcBef>
              <a:spcAft>
                <a:spcPts val="1000"/>
              </a:spcAft>
            </a:pPr>
            <a:r>
              <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婴儿期生长发育较快，早产儿体重增加更快，随体重增加血容量也增加较快，如不添加含铁丰富的食物，婴儿尤其是早产儿很易缺铁。</a:t>
            </a:r>
            <a:endPar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6" name="组合 15"/>
          <p:cNvGrpSpPr/>
          <p:nvPr/>
        </p:nvGrpSpPr>
        <p:grpSpPr>
          <a:xfrm rot="0">
            <a:off x="5801360" y="2639060"/>
            <a:ext cx="524510" cy="524510"/>
            <a:chOff x="8862" y="5787"/>
            <a:chExt cx="826" cy="826"/>
          </a:xfrm>
        </p:grpSpPr>
        <p:sp>
          <p:nvSpPr>
            <p:cNvPr id="82" name="椭圆 81"/>
            <p:cNvSpPr/>
            <p:nvPr>
              <p:custDataLst>
                <p:tags r:id="rId22"/>
              </p:custDataLst>
            </p:nvPr>
          </p:nvSpPr>
          <p:spPr>
            <a:xfrm>
              <a:off x="8862" y="5787"/>
              <a:ext cx="827" cy="827"/>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9" name="图片 88" descr="32313538333935363b32313538333935343bbadab0e5"/>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049" y="5974"/>
              <a:ext cx="454" cy="454"/>
            </a:xfrm>
            <a:prstGeom prst="rect">
              <a:avLst/>
            </a:prstGeom>
          </p:spPr>
        </p:pic>
      </p:grpSp>
      <p:sp>
        <p:nvSpPr>
          <p:cNvPr id="72" name="同侧圆角矩形 71"/>
          <p:cNvSpPr/>
          <p:nvPr>
            <p:custDataLst>
              <p:tags r:id="rId26"/>
            </p:custDataLst>
          </p:nvPr>
        </p:nvSpPr>
        <p:spPr>
          <a:xfrm>
            <a:off x="7273290" y="3429635"/>
            <a:ext cx="2160270" cy="3058795"/>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78" name="同侧圆角矩形 77"/>
          <p:cNvSpPr/>
          <p:nvPr>
            <p:custDataLst>
              <p:tags r:id="rId27"/>
            </p:custDataLst>
          </p:nvPr>
        </p:nvSpPr>
        <p:spPr>
          <a:xfrm flipV="1">
            <a:off x="7273290" y="6438265"/>
            <a:ext cx="2160270" cy="65405"/>
          </a:xfrm>
          <a:prstGeom prst="round2SameRect">
            <a:avLst>
              <a:gd name="adj1" fmla="val 50000"/>
              <a:gd name="adj2" fmla="val 0"/>
            </a:avLst>
          </a:prstGeom>
          <a:solidFill>
            <a:srgbClr val="FFBA5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1" name="文本框 20"/>
          <p:cNvSpPr txBox="1"/>
          <p:nvPr>
            <p:custDataLst>
              <p:tags r:id="rId28"/>
            </p:custDataLst>
          </p:nvPr>
        </p:nvSpPr>
        <p:spPr>
          <a:xfrm>
            <a:off x="7359650" y="3825875"/>
            <a:ext cx="1988820" cy="598170"/>
          </a:xfrm>
          <a:prstGeom prst="rect">
            <a:avLst/>
          </a:prstGeom>
          <a:noFill/>
        </p:spPr>
        <p:txBody>
          <a:bodyPr wrap="square" bIns="0" rtlCol="0">
            <a:noAutofit/>
          </a:bodyPr>
          <a:p>
            <a:pPr algn="ctr"/>
            <a:r>
              <a:rPr lang="zh-CN" altLang="en-US" b="1">
                <a:solidFill>
                  <a:srgbClr val="FFBA55"/>
                </a:solidFill>
                <a:uFillTx/>
                <a:latin typeface="Microsoft YaHei Bold" panose="020B0503020204020204" charset="-122"/>
                <a:ea typeface="Microsoft YaHei Bold" panose="020B0503020204020204" charset="-122"/>
              </a:rPr>
              <a:t>4. 铁的吸收和利用障碍</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25" name="文本框 24"/>
          <p:cNvSpPr txBox="1"/>
          <p:nvPr>
            <p:custDataLst>
              <p:tags r:id="rId29"/>
            </p:custDataLst>
          </p:nvPr>
        </p:nvSpPr>
        <p:spPr>
          <a:xfrm>
            <a:off x="7363460" y="4544060"/>
            <a:ext cx="1979930" cy="1773555"/>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慢性腹泻、消化道畸形、反复感染及不合理的食物搭配等均可影响铁的吸收和利用。</a:t>
            </a:r>
            <a:endPar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22" name="组合 21"/>
          <p:cNvGrpSpPr/>
          <p:nvPr/>
        </p:nvGrpSpPr>
        <p:grpSpPr>
          <a:xfrm rot="0">
            <a:off x="8091170" y="3149600"/>
            <a:ext cx="524510" cy="524510"/>
            <a:chOff x="12317" y="5249"/>
            <a:chExt cx="826" cy="826"/>
          </a:xfrm>
        </p:grpSpPr>
        <p:sp>
          <p:nvSpPr>
            <p:cNvPr id="83" name="椭圆 82"/>
            <p:cNvSpPr/>
            <p:nvPr>
              <p:custDataLst>
                <p:tags r:id="rId30"/>
              </p:custDataLst>
            </p:nvPr>
          </p:nvSpPr>
          <p:spPr>
            <a:xfrm>
              <a:off x="12317" y="5249"/>
              <a:ext cx="827" cy="827"/>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90" name="图片 89"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12504" y="5436"/>
              <a:ext cx="454" cy="454"/>
            </a:xfrm>
            <a:prstGeom prst="rect">
              <a:avLst/>
            </a:prstGeom>
          </p:spPr>
        </p:pic>
      </p:grpSp>
      <p:sp>
        <p:nvSpPr>
          <p:cNvPr id="11" name="同侧圆角矩形 10"/>
          <p:cNvSpPr/>
          <p:nvPr>
            <p:custDataLst>
              <p:tags r:id="rId34"/>
            </p:custDataLst>
          </p:nvPr>
        </p:nvSpPr>
        <p:spPr>
          <a:xfrm>
            <a:off x="9563100" y="1792605"/>
            <a:ext cx="2160270" cy="4695825"/>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2" name="同侧圆角矩形 11"/>
          <p:cNvSpPr/>
          <p:nvPr>
            <p:custDataLst>
              <p:tags r:id="rId35"/>
            </p:custDataLst>
          </p:nvPr>
        </p:nvSpPr>
        <p:spPr>
          <a:xfrm flipV="1">
            <a:off x="9563100" y="6438265"/>
            <a:ext cx="2160270" cy="65405"/>
          </a:xfrm>
          <a:prstGeom prst="round2SameRect">
            <a:avLst>
              <a:gd name="adj1" fmla="val 50000"/>
              <a:gd name="adj2" fmla="val 0"/>
            </a:avLst>
          </a:prstGeom>
          <a:solidFill>
            <a:srgbClr val="F18870"/>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36"/>
            </p:custDataLst>
          </p:nvPr>
        </p:nvSpPr>
        <p:spPr>
          <a:xfrm>
            <a:off x="9653905" y="2244725"/>
            <a:ext cx="1978660" cy="353060"/>
          </a:xfrm>
          <a:prstGeom prst="rect">
            <a:avLst/>
          </a:prstGeom>
          <a:noFill/>
        </p:spPr>
        <p:txBody>
          <a:bodyPr wrap="square" bIns="0" rtlCol="0">
            <a:noAutofit/>
          </a:bodyPr>
          <a:p>
            <a:pPr algn="ctr"/>
            <a:r>
              <a:rPr lang="zh-CN" altLang="en-US" b="1">
                <a:solidFill>
                  <a:srgbClr val="F18870"/>
                </a:solidFill>
                <a:uFillTx/>
                <a:latin typeface="Microsoft YaHei Bold" panose="020B0503020204020204" charset="-122"/>
                <a:ea typeface="Microsoft YaHei Bold" panose="020B0503020204020204" charset="-122"/>
              </a:rPr>
              <a:t>5. 铁的丢失过多</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13" name="文本框 12"/>
          <p:cNvSpPr txBox="1"/>
          <p:nvPr>
            <p:custDataLst>
              <p:tags r:id="rId37"/>
            </p:custDataLst>
          </p:nvPr>
        </p:nvSpPr>
        <p:spPr>
          <a:xfrm>
            <a:off x="9652635" y="2757805"/>
            <a:ext cx="1979930" cy="3560445"/>
          </a:xfrm>
          <a:prstGeom prst="rect">
            <a:avLst/>
          </a:prstGeom>
          <a:noFill/>
        </p:spPr>
        <p:txBody>
          <a:bodyPr wrap="square" rtlCol="0">
            <a:noAutofit/>
          </a:bodyPr>
          <a:p>
            <a:pPr algn="just" fontAlgn="auto">
              <a:lnSpc>
                <a:spcPct val="130000"/>
              </a:lnSpc>
              <a:spcAft>
                <a:spcPts val="1000"/>
              </a:spcAft>
            </a:pPr>
            <a:r>
              <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婴儿直接食用不经加热处理的鲜牛奶，有可能因对蛋白过敏而发生小量肠出血，长期小量失血可致缺铁。此外，肠息肉、梅克尔憩室、膈疝、钩虫病等所致失血均可导致铁丢失。</a:t>
            </a:r>
            <a:endParaRPr lang="zh-CN" altLang="en-US" sz="17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4" name="组合 13"/>
          <p:cNvGrpSpPr/>
          <p:nvPr/>
        </p:nvGrpSpPr>
        <p:grpSpPr>
          <a:xfrm rot="0">
            <a:off x="10380345" y="1547495"/>
            <a:ext cx="524510" cy="524510"/>
            <a:chOff x="15788" y="4709"/>
            <a:chExt cx="826" cy="826"/>
          </a:xfrm>
        </p:grpSpPr>
        <p:sp>
          <p:nvSpPr>
            <p:cNvPr id="84" name="椭圆 83"/>
            <p:cNvSpPr/>
            <p:nvPr>
              <p:custDataLst>
                <p:tags r:id="rId38"/>
              </p:custDataLst>
            </p:nvPr>
          </p:nvSpPr>
          <p:spPr>
            <a:xfrm>
              <a:off x="15788" y="4709"/>
              <a:ext cx="827" cy="827"/>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91" name="图片 90" descr="32313538333935363b32313538333934333bb6d4bbb0"/>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15975" y="4896"/>
              <a:ext cx="454" cy="4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一般表现</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587115" cy="1271905"/>
          </a:xfrm>
          <a:prstGeom prst="rect">
            <a:avLst/>
          </a:prstGeom>
          <a:noFill/>
        </p:spPr>
        <p:txBody>
          <a:bodyPr wrap="square" lIns="0" tIns="0" rIns="0" bIns="0">
            <a:spAutoFit/>
          </a:bodyPr>
          <a:lstStyle/>
          <a:p>
            <a:pPr algn="just"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皮肤黏膜逐渐苍白，以唇、口腔黏膜及甲床最为明显。不爱活动，易疲劳。年长儿可诉头晕、眼前发黑、耳鸣等。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骨髓外造血表现</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353560" cy="88074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肝、脾、淋巴结肿大；年龄越小，病程越长，贫血越严重，肝脾肿大越明显。</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693420" y="1534795"/>
            <a:ext cx="3677285"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非造血系统表现</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2785" y="1954530"/>
            <a:ext cx="3677920" cy="4676140"/>
          </a:xfrm>
          <a:prstGeom prst="rect">
            <a:avLst/>
          </a:prstGeom>
          <a:noFill/>
        </p:spPr>
        <p:txBody>
          <a:bodyPr wrap="square" lIns="0" tIns="0" rIns="0" bIns="0">
            <a:spAutoFit/>
          </a:bodyPr>
          <a:lstStyle/>
          <a:p>
            <a:pPr algn="just" defTabSz="1087755">
              <a:lnSpc>
                <a:spcPct val="130000"/>
              </a:lnSpc>
              <a:spcBef>
                <a:spcPts val="0"/>
              </a:spcBef>
              <a:spcAft>
                <a:spcPts val="0"/>
              </a:spcAft>
              <a:defRPr/>
            </a:pPr>
            <a:r>
              <a:rPr lang="zh-CN" altLang="en-US" dirty="0">
                <a:latin typeface="Microsoft YaHei Regular" panose="020B0503020204020204" charset="-122"/>
                <a:ea typeface="Microsoft YaHei Regular" panose="020B0503020204020204" charset="-122"/>
                <a:cs typeface="Open Sans" panose="020B0606030504020204" pitchFamily="34" charset="0"/>
              </a:rPr>
              <a:t>①消化系统：食欲减退，恶心，呕吐，腹泻，口腔炎，舌乳头萎缩，少数有异食癖，如喜食泥土、墙皮、煤渣等。重者可出现萎缩性胃炎或吸收不良综合征的症状和体征。②神经系统：可出现精神不振、烦躁不安、注意力不易集中、记忆力减退、理解力降低、学习成绩下降等。③心血管系统：可出现心率增快，心脏扩大，重者可发生心力衰竭。④其他：头发枯黄无光泽，指甲薄脆、不光滑甚至出现反甲；重度贫血患儿因免疫功能降低常合并感染。</a:t>
            </a:r>
            <a:endParaRPr lang="zh-CN" altLang="en-US" dirty="0">
              <a:latin typeface="Microsoft YaHei Regular" panose="020B0503020204020204" charset="-122"/>
              <a:ea typeface="Microsoft YaHei Regular"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2" name="组合 1"/>
          <p:cNvGrpSpPr/>
          <p:nvPr/>
        </p:nvGrpSpPr>
        <p:grpSpPr>
          <a:xfrm>
            <a:off x="870585" y="363220"/>
            <a:ext cx="7607300" cy="539750"/>
            <a:chOff x="1371" y="411"/>
            <a:chExt cx="11980" cy="850"/>
          </a:xfrm>
        </p:grpSpPr>
        <p:sp>
          <p:nvSpPr>
            <p:cNvPr id="18" name="矩形 17"/>
            <p:cNvSpPr/>
            <p:nvPr/>
          </p:nvSpPr>
          <p:spPr>
            <a:xfrm>
              <a:off x="2123" y="510"/>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411"/>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047212"/>
            <a:ext cx="3239770" cy="3238547"/>
            <a:chOff x="4157" y="3295"/>
            <a:chExt cx="5102" cy="5100"/>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血液检查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3542"/>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血红蛋白降低较红细胞数减少明显，呈小细胞低色素性贫血。血涂片可见红细胞大小不等，以小细胞为多，中央淡染区扩大。网织红细胞数正常或轻度减少。</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2047212"/>
            <a:ext cx="3240405" cy="2519081"/>
            <a:chOff x="6967" y="3295"/>
            <a:chExt cx="5105" cy="396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骨髓象检查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2409"/>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红细胞系统增生活跃，以中、晚幼红细胞增生为主，各期红细胞均较小，胞浆成熟程度落后于胞核。</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2047212"/>
            <a:ext cx="3240405" cy="2879130"/>
            <a:chOff x="9780" y="3295"/>
            <a:chExt cx="5105" cy="4534"/>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铁代谢检查</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2976"/>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血清铁（SI）降低，总铁结合力（TIBC）增高。SI＜9.0～10.7μmol/L（50～60μg/</a:t>
              </a:r>
              <a:r>
                <a:rPr lang="en-US" altLang="zh-CN" kern="0" dirty="0">
                  <a:solidFill>
                    <a:schemeClr val="tx1"/>
                  </a:solidFill>
                  <a:latin typeface="微软雅黑" panose="020B0503020204020204" charset="-122"/>
                  <a:ea typeface="微软雅黑" panose="020B0503020204020204" charset="-122"/>
                  <a:cs typeface="Arial" panose="020B0604020202020204" pitchFamily="34" charset="0"/>
                </a:rPr>
                <a:t> </a:t>
              </a: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dL），TIBC＞62.7mol/L（350 μg / dL）有意义。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870585" y="363220"/>
            <a:ext cx="7607300" cy="539750"/>
            <a:chOff x="1371" y="411"/>
            <a:chExt cx="11980" cy="850"/>
          </a:xfrm>
        </p:grpSpPr>
        <p:sp>
          <p:nvSpPr>
            <p:cNvPr id="12" name="矩形 11"/>
            <p:cNvSpPr/>
            <p:nvPr/>
          </p:nvSpPr>
          <p:spPr>
            <a:xfrm>
              <a:off x="2123" y="510"/>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13" name="图片 12" descr="3b32313534373033343be8af95e58982"/>
            <p:cNvPicPr>
              <a:picLocks noChangeAspect="1"/>
            </p:cNvPicPr>
            <p:nvPr/>
          </p:nvPicPr>
          <p:blipFill>
            <a:blip r:embed="rId1"/>
            <a:stretch>
              <a:fillRect/>
            </a:stretch>
          </p:blipFill>
          <p:spPr>
            <a:xfrm>
              <a:off x="1371" y="411"/>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去除病因，应用铁剂，必要时输血。</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b="1" dirty="0">
                <a:solidFill>
                  <a:srgbClr val="FF7F7F"/>
                </a:solidFill>
                <a:latin typeface="Microsoft YaHei Bold" panose="020B0503020204020204" charset="-122"/>
                <a:ea typeface="Microsoft YaHei Bold" panose="020B0503020204020204" charset="-122"/>
                <a:cs typeface="Microsoft YaHei Bold" panose="020B0503020204020204" charset="-122"/>
              </a:rPr>
              <a:t>1. 健康史</a:t>
            </a:r>
            <a:r>
              <a:rPr sz="1700" dirty="0">
                <a:latin typeface="Microsoft YaHei Regular" panose="020B0503020204020204" charset="-122"/>
                <a:ea typeface="Microsoft YaHei Regular" panose="020B0503020204020204" charset="-122"/>
                <a:cs typeface="Microsoft YaHei Regular" panose="020B0503020204020204" charset="-122"/>
              </a:rPr>
              <a:t>　重点了解母亲孕期有无贫血，是否早产、多胎，了解患儿喂养方法、饮食习惯及添加辅食种类、时间和量，了解患儿的生长发育情况，了解患儿有无长期腹泻、急性感染等。</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b="1" dirty="0">
                <a:solidFill>
                  <a:srgbClr val="FF7F7F"/>
                </a:solidFill>
                <a:latin typeface="Microsoft YaHei Bold" panose="020B0503020204020204" charset="-122"/>
                <a:ea typeface="Microsoft YaHei Bold" panose="020B0503020204020204" charset="-122"/>
                <a:cs typeface="Microsoft YaHei Bold" panose="020B0503020204020204" charset="-122"/>
              </a:rPr>
              <a:t>2. 身体状况</a:t>
            </a:r>
            <a:r>
              <a:rPr sz="1700" dirty="0">
                <a:latin typeface="Microsoft YaHei Regular" panose="020B0503020204020204" charset="-122"/>
                <a:ea typeface="Microsoft YaHei Regular" panose="020B0503020204020204" charset="-122"/>
                <a:cs typeface="Microsoft YaHei Regular" panose="020B0503020204020204" charset="-122"/>
              </a:rPr>
              <a:t>　了解患儿皮肤黏膜颜色，有无头晕、眼前发黑、耳鸣等。有无肝、脾、淋巴结肿大。有无恶心、呕吐、腹泻及异食癖等。</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b="1" dirty="0">
                <a:solidFill>
                  <a:srgbClr val="FF7F7F"/>
                </a:solidFill>
                <a:latin typeface="Microsoft YaHei Bold" panose="020B0503020204020204" charset="-122"/>
                <a:ea typeface="Microsoft YaHei Bold" panose="020B0503020204020204" charset="-122"/>
                <a:cs typeface="Microsoft YaHei Bold" panose="020B0503020204020204" charset="-122"/>
              </a:rPr>
              <a:t>3. 社会—心理状况</a:t>
            </a:r>
            <a:endParaRPr sz="1700"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dirty="0">
                <a:latin typeface="Microsoft YaHei Regular" panose="020B0503020204020204" charset="-122"/>
                <a:ea typeface="Microsoft YaHei Regular" panose="020B0503020204020204" charset="-122"/>
                <a:cs typeface="Microsoft YaHei Regular" panose="020B0503020204020204" charset="-122"/>
              </a:rPr>
              <a:t>（1）评估患儿的认知能力：有无生长发育迟缓、记忆力减退、注意力不集中；有无反应淡漠；年长儿有无因理解能力差，学习成绩下降，产生自卑心理；能否配合治疗和护理。</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dirty="0">
                <a:latin typeface="Microsoft YaHei Regular" panose="020B0503020204020204" charset="-122"/>
                <a:ea typeface="Microsoft YaHei Regular" panose="020B0503020204020204" charset="-122"/>
                <a:cs typeface="Microsoft YaHei Regular" panose="020B0503020204020204" charset="-122"/>
              </a:rPr>
              <a:t>（2）评估家长的认知水平：对贫血知识的认知程度；有无焦虑、急躁、自责或愧疚感；家庭经济状况。</a:t>
            </a:r>
            <a:endParaRPr sz="1700" dirty="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50000"/>
              </a:lnSpc>
              <a:spcAft>
                <a:spcPts val="0"/>
              </a:spcAft>
              <a:buClrTx/>
              <a:buSzTx/>
              <a:buFontTx/>
              <a:extLst>
                <a:ext uri="{35155182-B16C-46BC-9424-99874614C6A1}">
                  <wpsdc:indentchars xmlns:wpsdc="http://www.wps.cn/officeDocument/2017/drawingmlCustomData" val="200" checksum="3588746719"/>
                </a:ext>
              </a:extLst>
            </a:pPr>
            <a:r>
              <a:rPr sz="1700" b="1" dirty="0">
                <a:solidFill>
                  <a:srgbClr val="FF7F7F"/>
                </a:solidFill>
                <a:latin typeface="Microsoft YaHei Bold" panose="020B0503020204020204" charset="-122"/>
                <a:ea typeface="Microsoft YaHei Bold" panose="020B0503020204020204" charset="-122"/>
                <a:cs typeface="Microsoft YaHei Bold" panose="020B0503020204020204" charset="-122"/>
              </a:rPr>
              <a:t>4. 实验室检查结果</a:t>
            </a:r>
            <a:r>
              <a:rPr sz="1700" dirty="0">
                <a:latin typeface="Microsoft YaHei Regular" panose="020B0503020204020204" charset="-122"/>
                <a:ea typeface="Microsoft YaHei Regular" panose="020B0503020204020204" charset="-122"/>
                <a:cs typeface="Microsoft YaHei Regular" panose="020B0503020204020204" charset="-122"/>
              </a:rPr>
              <a:t>　分析血红蛋白降低和红细胞数减少的程度。了解骨髓象检查及铁代谢检查结果。</a:t>
            </a:r>
            <a:endParaRPr sz="1700"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活动无耐力</a:t>
            </a:r>
            <a:r>
              <a:rPr dirty="0">
                <a:latin typeface="Microsoft YaHei Regular" panose="020B0503020204020204" charset="-122"/>
                <a:ea typeface="Microsoft YaHei Regular" panose="020B0503020204020204" charset="-122"/>
                <a:cs typeface="Microsoft YaHei Regular" panose="020B0503020204020204" charset="-122"/>
              </a:rPr>
              <a:t>　与贫血导致组织器官缺氧有关。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有感染的危险</a:t>
            </a:r>
            <a:r>
              <a:rPr dirty="0">
                <a:latin typeface="Microsoft YaHei Regular" panose="020B0503020204020204" charset="-122"/>
                <a:ea typeface="Microsoft YaHei Regular" panose="020B0503020204020204" charset="-122"/>
                <a:cs typeface="Microsoft YaHei Regular" panose="020B0503020204020204" charset="-122"/>
              </a:rPr>
              <a:t>　与机体免疫能力下降有关。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营养失调，低于机体需要量</a:t>
            </a:r>
            <a:r>
              <a:rPr dirty="0">
                <a:latin typeface="Microsoft YaHei Regular" panose="020B0503020204020204" charset="-122"/>
                <a:ea typeface="Microsoft YaHei Regular" panose="020B0503020204020204" charset="-122"/>
                <a:cs typeface="Microsoft YaHei Regular" panose="020B0503020204020204" charset="-122"/>
              </a:rPr>
              <a:t>　与铁的储存及摄入不足、吸收障碍、丢失过多或消耗增加等有关。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潜在并发症</a:t>
            </a:r>
            <a:r>
              <a:rPr dirty="0">
                <a:latin typeface="Microsoft YaHei Regular" panose="020B0503020204020204" charset="-122"/>
                <a:ea typeface="Microsoft YaHei Regular" panose="020B0503020204020204" charset="-122"/>
                <a:cs typeface="Microsoft YaHei Regular" panose="020B0503020204020204" charset="-122"/>
              </a:rPr>
              <a:t>　心力衰竭。</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（1）患儿活动耐力增加，气促、倦怠乏力逐渐改善。</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（2）患儿缺铁因素消除，食欲恢复正常。</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（3）患儿红细胞计数和血红蛋白量恢复正常。</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增加铁的摄入量</a:t>
            </a:r>
            <a:r>
              <a:rPr dirty="0">
                <a:latin typeface="Microsoft YaHei Regular" panose="020B0503020204020204" charset="-122"/>
                <a:ea typeface="Microsoft YaHei Regular" panose="020B0503020204020204" charset="-122"/>
                <a:cs typeface="Microsoft YaHei Regular" panose="020B0503020204020204" charset="-122"/>
              </a:rPr>
              <a:t>　提倡母乳喂养，及时添加含铁丰富的辅食，如动物的肝、肾、血、瘦肉及蛋黄、黄豆、紫菜、木耳等。对早产儿应提早（约 2 月龄）给予铁剂。纠正不良饮食习惯。</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正确应用铁剂</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（1）口服铁剂：应从小剂量开始，逐渐增加至全量，并在两餐之间服用，减少对胃的刺激。可与稀盐酸和（或）维生素 C（如各种果汁）、果糖等同服促进铁吸收。忌与影响铁吸收的食品如茶、咖啡、牛乳、钙片、植酸盐等同服。服用铁剂时可用吸管服药或服药后漱口以防牙齿被染黑。</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注射铁剂：应深部肌内注射；抽药和给药必须使用不同的针头，以防铁剂渗入皮下组织，造成注射部位的疼痛及皮肤着色或局部炎症；每次应更换注射部位，以利吸收、减轻疼痛，避免形成硬结或局部组织坏死；首次注射应严密观察 1 小时，警惕过敏现象发生。</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（3）应用铁剂后的观察：用药 3 ～ 4 天后，网织红细胞开始上升，7 ～ 10 天达到高峰，1 ～ 2 周后血红蛋白逐渐上升，说明治疗有效。铁剂用至血红蛋白达正常水平后再用 2 个月左右，以补充铁的储存量。</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适当休息和活动</a:t>
            </a:r>
            <a:r>
              <a:rPr dirty="0">
                <a:latin typeface="Microsoft YaHei Regular" panose="020B0503020204020204" charset="-122"/>
                <a:ea typeface="Microsoft YaHei Regular" panose="020B0503020204020204" charset="-122"/>
                <a:cs typeface="Microsoft YaHei Regular" panose="020B0503020204020204" charset="-122"/>
              </a:rPr>
              <a:t>　注意休息，适量活动。贫血程度轻的患儿可参加日常活动，无须卧床休息。对严重贫血者，应根据其活动耐力下降程度制订休息方式、活动强度及每次活动持续时间。</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预防感染</a:t>
            </a:r>
            <a:r>
              <a:rPr dirty="0">
                <a:latin typeface="Microsoft YaHei Regular" panose="020B0503020204020204" charset="-122"/>
                <a:ea typeface="Microsoft YaHei Regular" panose="020B0503020204020204" charset="-122"/>
                <a:cs typeface="Microsoft YaHei Regular" panose="020B0503020204020204" charset="-122"/>
              </a:rPr>
              <a:t>　居室应阳光充足，空气新鲜，温度、湿度要适宜；实行保护性隔离，避免交叉感染；加强口腔护理，鼓励患儿多饮水；保持皮肤清洁，重症卧床患儿应防止发生压疮。</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健康教育</a:t>
            </a:r>
            <a:r>
              <a:rPr dirty="0">
                <a:latin typeface="Microsoft YaHei Regular" panose="020B0503020204020204" charset="-122"/>
                <a:ea typeface="Microsoft YaHei Regular" panose="020B0503020204020204" charset="-122"/>
                <a:cs typeface="Microsoft YaHei Regular" panose="020B0503020204020204" charset="-122"/>
              </a:rPr>
              <a:t>　宣传指导科学喂养的方法、护理要点、预防知识。介绍服用铁剂的注意事项。贫血纠正后，仍应坚持合理安排膳食、培养良好饮食习惯。</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急性白血病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370330"/>
            <a:ext cx="10440035" cy="4404360"/>
          </a:xfrm>
          <a:prstGeom prst="roundRect">
            <a:avLst>
              <a:gd name="adj" fmla="val 13855"/>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FF00"/>
                </a:solidFill>
                <a:latin typeface="Microsoft YaHei Bold" panose="020B0503020204020204" charset="-122"/>
                <a:ea typeface="Microsoft YaHei Bold" panose="020B0503020204020204" charset="-122"/>
                <a:cs typeface="Microsoft YaHei Bold" panose="020B0503020204020204" charset="-122"/>
                <a:sym typeface="+mn-ea"/>
              </a:rPr>
              <a:t>白血病（leukaemia）是造血系统的恶性肿瘤。</a:t>
            </a: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其特点是造血组织中某一血细胞系统过度增生，进入血流并浸润到其他组织与器官，引起一系列临床表现。小儿白血病占小儿恶性肿瘤的首位。发病时骨髓中异常的原始细胞及幼稚细胞大量增殖并抑制正常造血，广泛浸润肝、脾、以 2 ～ 5 岁最为多见淋巴结等脏器。表现为贫血、出血、感染和浸润等征象。</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grpSp>
        <p:nvGrpSpPr>
          <p:cNvPr id="5" name="组合 4"/>
          <p:cNvGrpSpPr/>
          <p:nvPr/>
        </p:nvGrpSpPr>
        <p:grpSpPr>
          <a:xfrm>
            <a:off x="551180" y="1917037"/>
            <a:ext cx="2667635" cy="3238546"/>
            <a:chOff x="4157" y="3295"/>
            <a:chExt cx="4201" cy="5100"/>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3639"/>
              <a:ext cx="2586" cy="1007"/>
            </a:xfrm>
            <a:prstGeom prst="rect">
              <a:avLst/>
            </a:prstGeom>
          </p:spPr>
          <p:txBody>
            <a:bodyPr wrap="square">
              <a:noAutofit/>
            </a:bodyPr>
            <a:p>
              <a:pPr algn="just">
                <a:defRPr/>
              </a:pPr>
              <a:r>
                <a:rPr lang="zh-CN" altLang="en-US" sz="1800" b="1" dirty="0">
                  <a:solidFill>
                    <a:schemeClr val="tx1"/>
                  </a:solidFill>
                  <a:latin typeface="微软雅黑" panose="020B0503020204020204" charset="-122"/>
                  <a:ea typeface="微软雅黑" panose="020B0503020204020204" charset="-122"/>
                </a:rPr>
                <a:t>1. 病毒因素</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8"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多年研究已证明属于 RNA 病毒的逆转录病毒（又称人类 T 细胞白血病病毒，HTLV）可引起人类 T 淋巴细胞白血病。</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1917037"/>
            <a:ext cx="2667643" cy="3238546"/>
            <a:chOff x="6967" y="3295"/>
            <a:chExt cx="4202" cy="510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639"/>
              <a:ext cx="2587" cy="1007"/>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2. 物理和化学因素</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70"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小儿对电离辐射较为敏感，有些化学物质如苯及其衍生物、氯霉素、保泰松、乙双吗啉和细胞毒药物等均可诱发急性白血病。</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1917037"/>
            <a:ext cx="2666373" cy="3238546"/>
            <a:chOff x="9780" y="3295"/>
            <a:chExt cx="4200" cy="5100"/>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3639"/>
              <a:ext cx="2586" cy="1007"/>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遗传因素</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有人进行白血病家族调查，发现单卵双胎中若一人患白血病，另一人患白血病的机会较常人增加 5 倍，比双卵双胎的发病率高 12 倍。</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1917037"/>
            <a:ext cx="2666373" cy="2879130"/>
            <a:chOff x="12592" y="3295"/>
            <a:chExt cx="4200" cy="453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3639"/>
              <a:ext cx="2585" cy="1007"/>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4. 其他血液病</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如慢性髓细胞白血病、骨髓增生异常综合征、原发性血小板增多症、淋巴瘤等血液病最终可能发展成急性白血病。</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36703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
        <p:nvSpPr>
          <p:cNvPr id="6" name="椭圆 5"/>
          <p:cNvSpPr/>
          <p:nvPr>
            <p:custDataLst>
              <p:tags r:id="rId2"/>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3"/>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4"/>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5"/>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 1"/>
          <p:cNvSpPr/>
          <p:nvPr>
            <p:custDataLst>
              <p:tags r:id="rId6"/>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7"/>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文本框 23"/>
          <p:cNvSpPr txBox="1"/>
          <p:nvPr>
            <p:custDataLst>
              <p:tags r:id="rId8"/>
            </p:custDataLst>
          </p:nvPr>
        </p:nvSpPr>
        <p:spPr>
          <a:xfrm>
            <a:off x="668020" y="1687195"/>
            <a:ext cx="4119245" cy="7283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rPr>
              <a:t>常见面色苍白、疲乏、困倦和软弱无力，呈进行性发展，与贫血严重程度相关。</a:t>
            </a:r>
            <a:endPar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26" name="文本框 25"/>
          <p:cNvSpPr txBox="1"/>
          <p:nvPr>
            <p:custDataLst>
              <p:tags r:id="rId9"/>
            </p:custDataLst>
          </p:nvPr>
        </p:nvSpPr>
        <p:spPr>
          <a:xfrm>
            <a:off x="1380490" y="3167380"/>
            <a:ext cx="286512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3. 出血</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文本框 26"/>
          <p:cNvSpPr txBox="1"/>
          <p:nvPr>
            <p:custDataLst>
              <p:tags r:id="rId10"/>
            </p:custDataLst>
          </p:nvPr>
        </p:nvSpPr>
        <p:spPr>
          <a:xfrm>
            <a:off x="664845" y="3677920"/>
            <a:ext cx="3580765" cy="118745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sym typeface="+mn-ea"/>
              </a:rPr>
              <a:t>出血部位可遍及全身，以皮下、口腔、鼻腔为最常见。颅内出血、消化道出血、呼吸道大出血可致死亡。</a:t>
            </a:r>
            <a:endPar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sym typeface="+mn-ea"/>
            </a:endParaRPr>
          </a:p>
        </p:txBody>
      </p:sp>
      <p:sp>
        <p:nvSpPr>
          <p:cNvPr id="28" name="文本框 27"/>
          <p:cNvSpPr txBox="1"/>
          <p:nvPr>
            <p:custDataLst>
              <p:tags r:id="rId11"/>
            </p:custDataLst>
          </p:nvPr>
        </p:nvSpPr>
        <p:spPr>
          <a:xfrm>
            <a:off x="2900045" y="507873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2. 发热</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30" name="文本框 29"/>
          <p:cNvSpPr txBox="1"/>
          <p:nvPr>
            <p:custDataLst>
              <p:tags r:id="rId12"/>
            </p:custDataLst>
          </p:nvPr>
        </p:nvSpPr>
        <p:spPr>
          <a:xfrm>
            <a:off x="1223010" y="5560060"/>
            <a:ext cx="4319270" cy="115951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rPr>
              <a:t>发热的主要原因是感染，常见于呼吸道、泌尿系、肛周等，往往感染灶不明显，严重者可致败血症。</a:t>
            </a:r>
            <a:endParaRPr lang="zh-CN" altLang="en-US">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31" name="文本框 30"/>
          <p:cNvSpPr txBox="1"/>
          <p:nvPr>
            <p:custDataLst>
              <p:tags r:id="rId13"/>
            </p:custDataLst>
          </p:nvPr>
        </p:nvSpPr>
        <p:spPr>
          <a:xfrm>
            <a:off x="7592695" y="1169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5.浸润性表现</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33" name="文本框 32"/>
          <p:cNvSpPr txBox="1"/>
          <p:nvPr>
            <p:custDataLst>
              <p:tags r:id="rId14"/>
            </p:custDataLst>
          </p:nvPr>
        </p:nvSpPr>
        <p:spPr>
          <a:xfrm>
            <a:off x="7714615" y="1650365"/>
            <a:ext cx="3721100" cy="323405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rPr>
              <a:t>肝、脾、淋巴结肿大，可有压痛；骨骼和关节疼痛，常有胸骨下端压痛；睾丸肿大变硬，有触痛；特异性皮肤损害，表现为弥漫性斑丘疹、紫蓝色皮肤结节或肿块；牙龈增生、肿胀；绿色瘤、眼球突出、复视或失明；白血病细胞浸润脑实质和脑膜时可导致中枢神经系统白血病，出现头痛、烦躁、呕吐、颈项强直、视神经乳头水肿和脑神经、脊髓瘫痪等。</a:t>
            </a:r>
            <a:endPar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35" name="文本框 34"/>
          <p:cNvSpPr txBox="1"/>
          <p:nvPr>
            <p:custDataLst>
              <p:tags r:id="rId15"/>
            </p:custDataLst>
          </p:nvPr>
        </p:nvSpPr>
        <p:spPr>
          <a:xfrm>
            <a:off x="7218680" y="508000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1. 起病急骤</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38" name="文本框 37"/>
          <p:cNvSpPr txBox="1"/>
          <p:nvPr>
            <p:custDataLst>
              <p:tags r:id="rId16"/>
            </p:custDataLst>
          </p:nvPr>
        </p:nvSpPr>
        <p:spPr>
          <a:xfrm>
            <a:off x="7152640" y="5625465"/>
            <a:ext cx="4135120" cy="6521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多数患儿以发热、进行性贫血、出血或骨关节疼痛为特点。</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39" name="图片 38" descr="333438343933313b333437363734333bcfc2d4d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H="1">
            <a:off x="5064125" y="4546600"/>
            <a:ext cx="288290" cy="288290"/>
          </a:xfrm>
          <a:prstGeom prst="rect">
            <a:avLst/>
          </a:prstGeom>
        </p:spPr>
      </p:pic>
      <p:pic>
        <p:nvPicPr>
          <p:cNvPr id="40" name="图片 39"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237480" y="2570480"/>
            <a:ext cx="1716405" cy="1716405"/>
          </a:xfrm>
          <a:prstGeom prst="rect">
            <a:avLst/>
          </a:prstGeom>
        </p:spPr>
      </p:pic>
      <p:pic>
        <p:nvPicPr>
          <p:cNvPr id="43" name="图片 42" descr="333438343933313b333437363735303bb6d4bbb0"/>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flipH="1">
            <a:off x="5182870" y="2063115"/>
            <a:ext cx="288290" cy="288290"/>
          </a:xfrm>
          <a:prstGeom prst="rect">
            <a:avLst/>
          </a:prstGeom>
        </p:spPr>
      </p:pic>
      <p:pic>
        <p:nvPicPr>
          <p:cNvPr id="44" name="图片 43" descr="333438343933313b333437363735333bcec4bcfebcd0"/>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flipH="1">
            <a:off x="6833870" y="4546600"/>
            <a:ext cx="288290" cy="288290"/>
          </a:xfrm>
          <a:prstGeom prst="rect">
            <a:avLst/>
          </a:prstGeom>
        </p:spPr>
      </p:pic>
      <p:pic>
        <p:nvPicPr>
          <p:cNvPr id="45" name="图片 44" descr="333438343933313b333437363735343bcec4b5b5"/>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flipH="1">
            <a:off x="4479925" y="3239135"/>
            <a:ext cx="288290" cy="288290"/>
          </a:xfrm>
          <a:prstGeom prst="rect">
            <a:avLst/>
          </a:prstGeom>
        </p:spPr>
      </p:pic>
      <p:pic>
        <p:nvPicPr>
          <p:cNvPr id="46" name="图片 45" descr="333438343933313b333437363735363bc8d5c0fa"/>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flipH="1">
            <a:off x="6833870" y="2063115"/>
            <a:ext cx="288290" cy="288290"/>
          </a:xfrm>
          <a:prstGeom prst="rect">
            <a:avLst/>
          </a:prstGeom>
        </p:spPr>
      </p:pic>
      <p:grpSp>
        <p:nvGrpSpPr>
          <p:cNvPr id="47" name="组合 46"/>
          <p:cNvGrpSpPr/>
          <p:nvPr/>
        </p:nvGrpSpPr>
        <p:grpSpPr>
          <a:xfrm>
            <a:off x="1710055" y="1200150"/>
            <a:ext cx="3077210" cy="421005"/>
            <a:chOff x="5081" y="1877"/>
            <a:chExt cx="4846" cy="663"/>
          </a:xfrm>
        </p:grpSpPr>
        <p:sp>
          <p:nvSpPr>
            <p:cNvPr id="48" name="文本框 47"/>
            <p:cNvSpPr txBox="1"/>
            <p:nvPr>
              <p:custDataLst>
                <p:tags r:id="rId35"/>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4. 贫血</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49" name="直接箭头连接符 48"/>
            <p:cNvCxnSpPr/>
            <p:nvPr>
              <p:custDataLst>
                <p:tags r:id="rId36"/>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50" name="直接箭头连接符 49"/>
          <p:cNvCxnSpPr/>
          <p:nvPr>
            <p:custDataLst>
              <p:tags r:id="rId37"/>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51" name="直接箭头连接符 50"/>
          <p:cNvCxnSpPr/>
          <p:nvPr>
            <p:custDataLst>
              <p:tags r:id="rId38"/>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52" name="直接箭头连接符 51"/>
          <p:cNvCxnSpPr/>
          <p:nvPr>
            <p:custDataLst>
              <p:tags r:id="rId39"/>
            </p:custDataLst>
          </p:nvPr>
        </p:nvCxnSpPr>
        <p:spPr>
          <a:xfrm>
            <a:off x="7218680" y="546036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53" name="直接箭头连接符 52"/>
          <p:cNvCxnSpPr/>
          <p:nvPr>
            <p:custDataLst>
              <p:tags r:id="rId40"/>
            </p:custDataLst>
          </p:nvPr>
        </p:nvCxnSpPr>
        <p:spPr>
          <a:xfrm>
            <a:off x="7592695" y="1551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54" name="弧形 53"/>
          <p:cNvSpPr/>
          <p:nvPr>
            <p:custDataLst>
              <p:tags r:id="rId41"/>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5" name="弧形 54"/>
          <p:cNvSpPr/>
          <p:nvPr>
            <p:custDataLst>
              <p:tags r:id="rId42"/>
            </p:custDataLst>
          </p:nvPr>
        </p:nvSpPr>
        <p:spPr>
          <a:xfrm>
            <a:off x="4602480" y="2025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弧形 55"/>
          <p:cNvSpPr/>
          <p:nvPr>
            <p:custDataLst>
              <p:tags r:id="rId43"/>
            </p:custDataLst>
          </p:nvPr>
        </p:nvSpPr>
        <p:spPr>
          <a:xfrm flipH="1">
            <a:off x="4729480" y="2152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弧形 56"/>
          <p:cNvSpPr/>
          <p:nvPr>
            <p:custDataLst>
              <p:tags r:id="rId44"/>
            </p:custDataLst>
          </p:nvPr>
        </p:nvSpPr>
        <p:spPr>
          <a:xfrm flipH="1">
            <a:off x="4856480" y="2279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8" name="弧形 57"/>
          <p:cNvSpPr/>
          <p:nvPr>
            <p:custDataLst>
              <p:tags r:id="rId45"/>
            </p:custDataLst>
          </p:nvPr>
        </p:nvSpPr>
        <p:spPr>
          <a:xfrm flipH="1">
            <a:off x="4983480" y="2406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4235" y="1896717"/>
            <a:ext cx="4679950" cy="3989127"/>
            <a:chOff x="4157" y="3295"/>
            <a:chExt cx="7370" cy="628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7" y="3843"/>
              <a:ext cx="5376" cy="628"/>
            </a:xfrm>
            <a:prstGeom prst="rect">
              <a:avLst/>
            </a:prstGeom>
          </p:spPr>
          <p:txBody>
            <a:bodyPr wrap="square">
              <a:spAutoFit/>
            </a:bodyPr>
            <a:lstStyle/>
            <a:p>
              <a:pPr algn="just">
                <a:defRPr/>
              </a:pPr>
              <a:r>
                <a:rPr lang="zh-CN" altLang="en-US" sz="2000" b="1" dirty="0">
                  <a:solidFill>
                    <a:schemeClr val="tx1">
                      <a:lumMod val="85000"/>
                      <a:lumOff val="15000"/>
                    </a:schemeClr>
                  </a:solidFill>
                  <a:uFillTx/>
                  <a:latin typeface="Microsoft YaHei Bold" panose="020B0503020204020204" charset="-122"/>
                  <a:ea typeface="Microsoft YaHei Bold" panose="020B0503020204020204" charset="-122"/>
                </a:rPr>
                <a:t>1. 血象</a:t>
              </a:r>
              <a:endParaRPr lang="zh-CN" altLang="en-US" sz="20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3010" cy="4724"/>
            </a:xfrm>
            <a:prstGeom prst="rect">
              <a:avLst/>
            </a:prstGeom>
            <a:noFill/>
          </p:spPr>
          <p:txBody>
            <a:bodyPr wrap="square">
              <a:spAutoFit/>
            </a:bodyPr>
            <a:lstStyle/>
            <a:p>
              <a:pPr algn="just">
                <a:lnSpc>
                  <a:spcPct val="150000"/>
                </a:lnSpc>
                <a:defRPr/>
              </a:pP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白细胞数可高可低，分类可见到数量不等的原始及幼稚细胞。红细胞及血小板可不同程度地减少，如图 11-4 所示。</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6452870" y="1896717"/>
            <a:ext cx="4680020" cy="2327308"/>
            <a:chOff x="6967" y="3295"/>
            <a:chExt cx="7373" cy="3665"/>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7" y="3782"/>
              <a:ext cx="5622" cy="803"/>
            </a:xfrm>
            <a:prstGeom prst="rect">
              <a:avLst/>
            </a:prstGeom>
          </p:spPr>
          <p:txBody>
            <a:bodyPr wrap="square">
              <a:noAutofit/>
            </a:bodyPr>
            <a:lstStyle/>
            <a:p>
              <a:pPr algn="just">
                <a:defRPr/>
              </a:pPr>
              <a:r>
                <a:rPr lang="zh-CN" altLang="en-US" sz="2000" b="1" dirty="0">
                  <a:solidFill>
                    <a:schemeClr val="tx1">
                      <a:lumMod val="85000"/>
                      <a:lumOff val="15000"/>
                    </a:schemeClr>
                  </a:solidFill>
                  <a:latin typeface="微软雅黑" panose="020B0503020204020204" charset="-122"/>
                  <a:ea typeface="微软雅黑" panose="020B0503020204020204" charset="-122"/>
                </a:rPr>
                <a:t>2. 骨髓象</a:t>
              </a:r>
              <a:endParaRPr lang="zh-CN" altLang="en-US" sz="20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2107"/>
            </a:xfrm>
            <a:prstGeom prst="rect">
              <a:avLst/>
            </a:prstGeom>
            <a:noFill/>
          </p:spPr>
          <p:txBody>
            <a:bodyPr wrap="square">
              <a:spAutoFit/>
            </a:bodyPr>
            <a:lstStyle/>
            <a:p>
              <a:pPr algn="just">
                <a:lnSpc>
                  <a:spcPct val="15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骨髓形态学是确诊和评定疗效的重要依据。典型的骨髓象为原始及幼稚细胞极度增生，幼稚红细胞和巨核细胞减少。</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70585" y="88011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
            <a:stretch>
              <a:fillRect/>
            </a:stretch>
          </p:blipFill>
          <p:spPr>
            <a:xfrm>
              <a:off x="1371" y="2090"/>
              <a:ext cx="858" cy="850"/>
            </a:xfrm>
            <a:prstGeom prst="rect">
              <a:avLst/>
            </a:prstGeom>
          </p:spPr>
        </p:pic>
      </p:grpSp>
      <p:pic>
        <p:nvPicPr>
          <p:cNvPr id="4" name="图片 3"/>
          <p:cNvPicPr>
            <a:picLocks noChangeAspect="1"/>
          </p:cNvPicPr>
          <p:nvPr/>
        </p:nvPicPr>
        <p:blipFill>
          <a:blip r:embed="rId2"/>
          <a:stretch>
            <a:fillRect/>
          </a:stretch>
        </p:blipFill>
        <p:spPr>
          <a:xfrm>
            <a:off x="2775585" y="2997200"/>
            <a:ext cx="2768600"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注意休息，实行保护性隔离，预防感染；输血，化疗，免疫治疗。</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180" y="1493492"/>
            <a:ext cx="2667635" cy="2519081"/>
            <a:chOff x="4157" y="3295"/>
            <a:chExt cx="4201" cy="396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健康史</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24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了解患儿有无遗传病家族史，有无病毒感染，有无放射线、苯、砷等接触史。</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1493492"/>
            <a:ext cx="2667643" cy="2879131"/>
            <a:chOff x="6967" y="3295"/>
            <a:chExt cx="4202" cy="4534"/>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2. 身体状况</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评估患儿有无发热，出血及出血部位，贫血的程度及有无肝、脾、淋巴结肿大，骨骼和关节有无疼痛等。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1493492"/>
            <a:ext cx="2666373" cy="5396942"/>
            <a:chOff x="9780" y="3295"/>
            <a:chExt cx="4200" cy="8499"/>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3637"/>
              <a:ext cx="2586" cy="1010"/>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3. 社会—心理状况</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4200" cy="6941"/>
            </a:xfrm>
            <a:prstGeom prst="rect">
              <a:avLst/>
            </a:prstGeom>
            <a:noFill/>
          </p:spPr>
          <p:txBody>
            <a:bodyPr wrap="square">
              <a:spAutoFit/>
            </a:bodyPr>
            <a:p>
              <a:pPr algn="just">
                <a:lnSpc>
                  <a:spcPct val="130000"/>
                </a:lnSpc>
                <a:defRPr/>
              </a:pPr>
              <a:r>
                <a:rPr lang="zh-CN" altLang="en-US" kern="0" spc="-100" dirty="0">
                  <a:solidFill>
                    <a:schemeClr val="tx1"/>
                  </a:solidFill>
                  <a:uFillTx/>
                  <a:latin typeface="Microsoft YaHei" panose="020B0503020204020204" charset="-122"/>
                  <a:ea typeface="微软雅黑" panose="020B0503020204020204" charset="-122"/>
                  <a:cs typeface="Arial" panose="020B0604020202020204" pitchFamily="34" charset="0"/>
                </a:rPr>
                <a:t>（1）评估患儿和家长的心理状态：本病病情严重，严重威胁患儿的生命，患儿住院时间长，不能正常生活和游戏，疾病的痛苦和限制使患儿和家长易产生烦躁、焦虑、恐惧、悲观、绝望心理。</a:t>
              </a:r>
              <a:endParaRPr lang="zh-CN" altLang="en-US" kern="0" spc="-100" dirty="0">
                <a:solidFill>
                  <a:schemeClr val="tx1"/>
                </a:solidFill>
                <a:uFillTx/>
                <a:latin typeface="Microsoft YaHei" panose="020B0503020204020204" charset="-122"/>
                <a:ea typeface="微软雅黑" panose="020B0503020204020204" charset="-122"/>
                <a:cs typeface="Arial" panose="020B0604020202020204" pitchFamily="34" charset="0"/>
              </a:endParaRPr>
            </a:p>
            <a:p>
              <a:pPr algn="just">
                <a:lnSpc>
                  <a:spcPct val="130000"/>
                </a:lnSpc>
                <a:defRPr/>
              </a:pPr>
              <a:r>
                <a:rPr lang="zh-CN" altLang="en-US" kern="0" spc="-100" dirty="0">
                  <a:solidFill>
                    <a:schemeClr val="tx1"/>
                  </a:solidFill>
                  <a:uFillTx/>
                  <a:latin typeface="Microsoft YaHei" panose="020B0503020204020204" charset="-122"/>
                  <a:ea typeface="微软雅黑" panose="020B0503020204020204" charset="-122"/>
                  <a:cs typeface="Arial" panose="020B0604020202020204" pitchFamily="34" charset="0"/>
                </a:rPr>
                <a:t>（2）评估家长和患儿的认知水平：对白血病知识的认知程度、家庭经济承受能力、护理能力等。</a:t>
              </a:r>
              <a:endParaRPr lang="zh-CN" altLang="en-US" kern="0" spc="-100" dirty="0">
                <a:solidFill>
                  <a:schemeClr val="tx1"/>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1493492"/>
            <a:ext cx="2666373" cy="2159665"/>
            <a:chOff x="12592" y="3295"/>
            <a:chExt cx="4200" cy="3401"/>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3639"/>
              <a:ext cx="2585" cy="993"/>
            </a:xfrm>
            <a:prstGeom prst="rect">
              <a:avLst/>
            </a:prstGeom>
          </p:spPr>
          <p:txBody>
            <a:bodyPr wrap="square">
              <a:noAutofit/>
            </a:bodyPr>
            <a:p>
              <a:pPr algn="just">
                <a:defRPr/>
              </a:pPr>
              <a:r>
                <a:rPr b="1" dirty="0">
                  <a:latin typeface="微软雅黑" panose="020B0503020204020204" charset="-122"/>
                  <a:ea typeface="微软雅黑" panose="020B0503020204020204" charset="-122"/>
                  <a:sym typeface="+mn-ea"/>
                </a:rPr>
                <a:t>4. 实验室检查结果</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1843"/>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分析红细胞及血小板减少的程度。 了解骨髓象的检查结果。</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2" name="组合 1"/>
          <p:cNvGrpSpPr/>
          <p:nvPr/>
        </p:nvGrpSpPr>
        <p:grpSpPr>
          <a:xfrm>
            <a:off x="870585" y="260985"/>
            <a:ext cx="7607300" cy="539750"/>
            <a:chOff x="1371" y="411"/>
            <a:chExt cx="11980" cy="850"/>
          </a:xfrm>
        </p:grpSpPr>
        <p:sp>
          <p:nvSpPr>
            <p:cNvPr id="6" name="矩形 5"/>
            <p:cNvSpPr/>
            <p:nvPr/>
          </p:nvSpPr>
          <p:spPr>
            <a:xfrm>
              <a:off x="2123" y="510"/>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7" name="图片 6" descr="3b32313534373033343be8af95e58982"/>
            <p:cNvPicPr>
              <a:picLocks noChangeAspect="1"/>
            </p:cNvPicPr>
            <p:nvPr/>
          </p:nvPicPr>
          <p:blipFill>
            <a:blip r:embed="rId1"/>
            <a:stretch>
              <a:fillRect/>
            </a:stretch>
          </p:blipFill>
          <p:spPr>
            <a:xfrm>
              <a:off x="1371" y="411"/>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活动无耐力</a:t>
            </a:r>
            <a:r>
              <a:rPr dirty="0">
                <a:latin typeface="Microsoft YaHei Regular" panose="020B0503020204020204" charset="-122"/>
                <a:ea typeface="Microsoft YaHei Regular" panose="020B0503020204020204" charset="-122"/>
                <a:cs typeface="Microsoft YaHei Regular" panose="020B0503020204020204" charset="-122"/>
              </a:rPr>
              <a:t>　与贫血致组织缺氧有关。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有感染的危险</a:t>
            </a:r>
            <a:r>
              <a:rPr dirty="0">
                <a:latin typeface="Microsoft YaHei Regular" panose="020B0503020204020204" charset="-122"/>
                <a:ea typeface="Microsoft YaHei Regular" panose="020B0503020204020204" charset="-122"/>
                <a:cs typeface="Microsoft YaHei Regular" panose="020B0503020204020204" charset="-122"/>
              </a:rPr>
              <a:t>　与中性粒细胞减少、免疫功能下降有关。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体温过高</a:t>
            </a:r>
            <a:r>
              <a:rPr dirty="0">
                <a:latin typeface="Microsoft YaHei Regular" panose="020B0503020204020204" charset="-122"/>
                <a:ea typeface="Microsoft YaHei Regular" panose="020B0503020204020204" charset="-122"/>
                <a:cs typeface="Microsoft YaHei Regular" panose="020B0503020204020204" charset="-122"/>
              </a:rPr>
              <a:t>　与大量白血病细胞浸润、坏死和感染有关。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营养失调，低于机体需要量</a:t>
            </a:r>
            <a:r>
              <a:rPr dirty="0">
                <a:latin typeface="Microsoft YaHei Regular" panose="020B0503020204020204" charset="-122"/>
                <a:ea typeface="Microsoft YaHei Regular" panose="020B0503020204020204" charset="-122"/>
                <a:cs typeface="Microsoft YaHei Regular" panose="020B0503020204020204" charset="-122"/>
              </a:rPr>
              <a:t>　与疾病及化疗致食欲下降、营养消耗过多有关。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疼痛</a:t>
            </a:r>
            <a:r>
              <a:rPr dirty="0">
                <a:latin typeface="Microsoft YaHei Regular" panose="020B0503020204020204" charset="-122"/>
                <a:ea typeface="Microsoft YaHei Regular" panose="020B0503020204020204" charset="-122"/>
                <a:cs typeface="Microsoft YaHei Regular" panose="020B0503020204020204" charset="-122"/>
              </a:rPr>
              <a:t>　与白血病细胞浸润有关。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6. 有执行治疗方案无效的危险</a:t>
            </a:r>
            <a:r>
              <a:rPr dirty="0">
                <a:latin typeface="Microsoft YaHei Regular" panose="020B0503020204020204" charset="-122"/>
                <a:ea typeface="Microsoft YaHei Regular" panose="020B0503020204020204" charset="-122"/>
                <a:cs typeface="Microsoft YaHei Regular" panose="020B0503020204020204" charset="-122"/>
              </a:rPr>
              <a:t>　与治疗方案复杂、治疗时间长、疗效不明显、病人难以接受有关。</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7. 潜在并发症</a:t>
            </a:r>
            <a:r>
              <a:rPr dirty="0">
                <a:latin typeface="Microsoft YaHei Regular" panose="020B0503020204020204" charset="-122"/>
                <a:ea typeface="Microsoft YaHei Regular" panose="020B0503020204020204" charset="-122"/>
                <a:cs typeface="Microsoft YaHei Regular" panose="020B0503020204020204" charset="-122"/>
              </a:rPr>
              <a:t>　①出血：与血小板减少有关。②抗肿瘤治疗的副作用与化疗药物及放疗的毒性作用有关。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 患儿住院期间不发生感染。</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 患儿皮肤及口腔黏膜无损伤。</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 患儿的活动耐力提高。</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4. 患儿及家长有治愈疾病的信心，配合治疗和护理。</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5. 患儿能重新认识患病后的自我，适应角色的转变。</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休息</a:t>
            </a:r>
            <a:r>
              <a:rPr dirty="0">
                <a:latin typeface="Microsoft YaHei Regular" panose="020B0503020204020204" charset="-122"/>
                <a:ea typeface="Microsoft YaHei Regular" panose="020B0503020204020204" charset="-122"/>
                <a:cs typeface="Microsoft YaHei Regular" panose="020B0503020204020204" charset="-122"/>
              </a:rPr>
              <a:t>　白血病患儿常有活动无耐力现象，需卧床休息，但一般不需绝对卧床。长期卧床者应常更换体位，预防褥疮。</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预防出血的护理</a:t>
            </a:r>
            <a:r>
              <a:rPr dirty="0">
                <a:latin typeface="Microsoft YaHei Regular" panose="020B0503020204020204" charset="-122"/>
                <a:ea typeface="Microsoft YaHei Regular" panose="020B0503020204020204" charset="-122"/>
                <a:cs typeface="Microsoft YaHei Regular" panose="020B0503020204020204" charset="-122"/>
              </a:rPr>
              <a:t>　血小板减少是急性白血病出血的主要原因。应严密观察患儿有无出血倾向，如有皮肤瘀点、青斑、口腔血疱、鼻出血、牙龈出血、呕血、黑便、肉眼血尿、阴道出血等，如发现应立即报告医生处理，并嘱患儿卧床休息。勿挖鼻孔，禁吃坚硬食物，用软毛牙刷，保持大便通畅。减少肌内注射或深静脉穿刺，各种穿刺后应按压 10 分钟。</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预防感染的护理</a:t>
            </a:r>
            <a:r>
              <a:rPr dirty="0">
                <a:latin typeface="Microsoft YaHei Regular" panose="020B0503020204020204" charset="-122"/>
                <a:ea typeface="Microsoft YaHei Regular" panose="020B0503020204020204" charset="-122"/>
                <a:cs typeface="Microsoft YaHei Regular" panose="020B0503020204020204" charset="-122"/>
              </a:rPr>
              <a:t>　感染是导致白血病患儿死亡的重要原因之一。白血病患儿免疫功能减退，化疗药物对骨髓抑制常致成熟中性粒细胞减少或缺乏，使免疫功能进一步下降。粒细胞减少或缺乏和免疫功能下降是发生感染的危险因素。粒细胞减少持续时间越久，感染的威胁就越大。</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691640"/>
            <a:ext cx="10574655" cy="4646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使用化疗药物的护理</a:t>
            </a:r>
            <a:r>
              <a:rPr dirty="0">
                <a:latin typeface="Microsoft YaHei Regular" panose="020B0503020204020204" charset="-122"/>
                <a:ea typeface="Microsoft YaHei Regular" panose="020B0503020204020204" charset="-122"/>
                <a:cs typeface="Microsoft YaHei Regular" panose="020B0503020204020204" charset="-122"/>
              </a:rPr>
              <a:t>　严格落实“三查七对”，准确掌握药物剂量，熟悉常用化疗药物的配伍禁忌，密切观察化疗药物的毒性反应。有些化疗药物需现配现用，严格避光，确保药物的效价。熟练穿刺技术，有计划地选择血管，短期内尽量不重复使用，避免静脉炎的发生。化疗药物滴注期间，应加强巡视，保护静脉血管，防止药物外漏，发现肿胀应及时更换部位，如有药物外漏或出现静脉炎，应及时报告医生，局部封闭，冷敷，或用 50% 硫酸镁温敷，忌热敷。鞘内注射时，药物浓度不宜过大，药液量不宜过多，应缓慢推入，术后需平卧 4 ～ 6 小时以减少不良反应。</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心理护理</a:t>
            </a:r>
            <a:r>
              <a:rPr dirty="0">
                <a:latin typeface="Microsoft YaHei Regular" panose="020B0503020204020204" charset="-122"/>
                <a:ea typeface="Microsoft YaHei Regular" panose="020B0503020204020204" charset="-122"/>
                <a:cs typeface="Microsoft YaHei Regular" panose="020B0503020204020204" charset="-122"/>
              </a:rPr>
              <a:t>　消除患儿及家长恐惧、悲观、绝望心理，增强其战胜疾病的信心。鼓励患儿进食，多食高热量、高蛋白、高维生素饮食。 在各种治疗和护理前应做好解释工作，使患儿能积极接受并配合治疗和护理，使治疗和护理方案有效进行。</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6. 健康教育</a:t>
            </a:r>
            <a:r>
              <a:rPr dirty="0">
                <a:latin typeface="Microsoft YaHei Regular" panose="020B0503020204020204" charset="-122"/>
                <a:ea typeface="Microsoft YaHei Regular" panose="020B0503020204020204" charset="-122"/>
                <a:cs typeface="Microsoft YaHei Regular" panose="020B0503020204020204" charset="-122"/>
              </a:rPr>
              <a:t>　宣传白血病防治知识，远离有毒化学物质，不滥用药物，避免辐射，增强自身免疫力。</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88900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40560" y="3243649"/>
            <a:ext cx="8310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单元十一　造血系统疾病患儿的护理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造血系统疾病也称为血液病，包括原发于造血系统疾病（如白血病原发于骨髓组织等）和主要累及造血系统疾病（如缺铁性贫血等）。小儿造血系统疾病以缺铁性贫血最为常见，是我国儿童保健重点防治的“四病”之一。</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473190"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掌握营养性缺铁性贫血、急性白血病的病因、临床表现及治疗原则。</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熟悉营养性缺铁性贫血病因并有效地实施整体护理。</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了解小儿的造血特点及血液特点。</a:t>
            </a:r>
            <a:endParaRPr sz="1600" dirty="0">
              <a:solidFill>
                <a:schemeClr val="tx1"/>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solidFill>
                <a:latin typeface="微软雅黑" panose="020B0503020204020204" charset="-122"/>
                <a:ea typeface="微软雅黑" panose="020B0503020204020204" charset="-122"/>
                <a:cs typeface="+mn-ea"/>
              </a:rPr>
              <a:t>能运用所学知识提出急性白血病的常见护理诊断，制定并实施护理措施。</a:t>
            </a:r>
            <a:endParaRPr sz="1600" dirty="0">
              <a:solidFill>
                <a:schemeClr val="tx1"/>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solidFill>
                <a:latin typeface="微软雅黑" panose="020B0503020204020204" charset="-122"/>
                <a:ea typeface="微软雅黑" panose="020B0503020204020204" charset="-122"/>
                <a:cs typeface="+mn-ea"/>
              </a:rPr>
              <a:t>具备较强的适应能力和自我控制能力，富有耐心、爱心。</a:t>
            </a:r>
            <a:endParaRPr sz="1600" dirty="0">
              <a:solidFill>
                <a:schemeClr val="tx1"/>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你认为患儿现在存在哪些健康问题？应从哪几个方面进行评估？</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为患儿制订一份辅食添加计划。</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胖胖 14 个月了，一直是母乳喂养，随着月龄增大，妈妈给胖胖添加了少量稀粥和米糊，还将青菜叶做成菜泥拌在稀粥里，为了增加营养还买了进口奶粉。可是胖胖除了吃母乳外，其他都不喜欢，不喜欢玩也不肯走路，面色苍白、精神不振，总让人抱着，而且还经常感冒。在门诊体检中，医护人员认为胖胖的现状是缺乏营养引起的，并指导家长要给孩子合理添加辅食。胖胖妈妈感到十分困惑，胖胖缺乏营养吗？</a:t>
              </a:r>
              <a:endParaRPr dirty="0">
                <a:solidFill>
                  <a:schemeClr val="tx1"/>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549265" y="3253105"/>
            <a:ext cx="492379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小儿造血和血液特点</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在胚胎第 3 周开始出现卵黄囊造血，从胚胎第 8周肝脏出现活动的造血组织，第 5 个月达高峰期，以后逐渐减退，出生后停止。脾脏造血发生于胚胎第 10 周，出生后，脾脏成为终生制造淋巴细胞器官。胚胎 3 个月长骨骨髓开始出现造血细胞，胚胎 5 个月起骨髓成为制造红细胞和白细胞的主要场所，出生 2 ～ 5 周后，骨髓是唯一的造血场所，骨髓的旺盛增生状态一直保持到出生后 5 岁左右。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胚胎期造血</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一、造血特点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出生后造血有</a:t>
            </a:r>
            <a:r>
              <a:rPr b="1" dirty="0">
                <a:solidFill>
                  <a:srgbClr val="FF7F7F"/>
                </a:solidFill>
                <a:latin typeface="Microsoft YaHei Bold" panose="020B0503020204020204" charset="-122"/>
                <a:ea typeface="Microsoft YaHei Bold" panose="020B0503020204020204" charset="-122"/>
                <a:cs typeface="Microsoft YaHei Regular" panose="020B0503020204020204" charset="-122"/>
              </a:rPr>
              <a:t>骨髓造血</a:t>
            </a:r>
            <a:r>
              <a:rPr dirty="0">
                <a:latin typeface="Microsoft YaHei Regular" panose="020B0503020204020204" charset="-122"/>
                <a:ea typeface="Microsoft YaHei Regular" panose="020B0503020204020204" charset="-122"/>
                <a:cs typeface="Microsoft YaHei Regular" panose="020B0503020204020204" charset="-122"/>
              </a:rPr>
              <a:t>和</a:t>
            </a:r>
            <a:r>
              <a:rPr b="1" dirty="0">
                <a:solidFill>
                  <a:srgbClr val="FF7F7F"/>
                </a:solidFill>
                <a:latin typeface="Microsoft YaHei Bold" panose="020B0503020204020204" charset="-122"/>
                <a:ea typeface="Microsoft YaHei Bold" panose="020B0503020204020204" charset="-122"/>
                <a:cs typeface="Microsoft YaHei Regular" panose="020B0503020204020204" charset="-122"/>
              </a:rPr>
              <a:t>骨髓外造血</a:t>
            </a:r>
            <a:r>
              <a:rPr dirty="0">
                <a:latin typeface="Microsoft YaHei Regular" panose="020B0503020204020204" charset="-122"/>
                <a:ea typeface="Microsoft YaHei Regular" panose="020B0503020204020204" charset="-122"/>
                <a:cs typeface="Microsoft YaHei Regular" panose="020B0503020204020204" charset="-122"/>
              </a:rPr>
              <a:t>。</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骨髓是小儿出生后主要的造血器官。5 岁以内所有骨髓均为红骨髓，全部参与造血。5 ～ 7 岁时长骨骨干开始出现黄髓，18 岁时红骨髓仅限于在脊柱、胸骨、肋骨、颅骨、锁骨、肩胛骨、骨盆及长骨近端，但黄髓仍有潜在的造血功能，当需要增加造血时，它可转变为红髓而恢复造血功能。由于小儿在出生后头几年缺少黄髓，故造血的代偿潜力低，造血需要增加时，就会出现髓外造血。</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在正常情况下，髓外造血极少。出生后，尤其在婴幼儿期，当发生感染性贫血、溶血性贫血等需要造血增加时，肝可适应需要恢复到胎儿时期的造血状态而出现肝肿大，同时可出现脾和淋巴结肿大，外周血中可出现有核红细胞和（或）幼稚中性粒细胞。这是小儿造血器官的一种特殊反应，称为“骨髓外造血”。当病因消除、贫血纠正后骨髓外造血也随之停止。</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生后造血</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一、造血特点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0_5*l_h_a*1_1_1"/>
  <p:tag name="KSO_WM_TEMPLATE_CATEGORY" val="diagram"/>
  <p:tag name="KSO_WM_TEMPLATE_INDEX" val="20228070"/>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0_5*l_h_i*1_1_3"/>
  <p:tag name="KSO_WM_TEMPLATE_CATEGORY" val="diagram"/>
  <p:tag name="KSO_WM_TEMPLATE_INDEX" val="20228070"/>
  <p:tag name="KSO_WM_UNIT_LAYERLEVEL" val="1_1_1"/>
  <p:tag name="KSO_WM_TAG_VERSION" val="1.0"/>
  <p:tag name="KSO_WM_BEAUTIFY_FLAG" val="#wm#"/>
</p:tagLst>
</file>

<file path=ppt/tags/tag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70_5*l_h_x*1_1_1"/>
  <p:tag name="KSO_WM_TEMPLATE_CATEGORY" val="diagram"/>
  <p:tag name="KSO_WM_TEMPLATE_INDEX" val="20228070"/>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0_5*l_h_i*1_2_1"/>
  <p:tag name="KSO_WM_TEMPLATE_CATEGORY" val="diagram"/>
  <p:tag name="KSO_WM_TEMPLATE_INDEX" val="20228070"/>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0_5*l_h_i*1_2_2"/>
  <p:tag name="KSO_WM_TEMPLATE_CATEGORY" val="diagram"/>
  <p:tag name="KSO_WM_TEMPLATE_INDEX" val="20228070"/>
  <p:tag name="KSO_WM_UNIT_LAYERLEVEL" val="1_1_1"/>
  <p:tag name="KSO_WM_TAG_VERSION" val="1.0"/>
  <p:tag name="KSO_WM_BEAUTIFY_FLAG" val="#wm#"/>
</p:tagLst>
</file>

<file path=ppt/tags/tag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0_5*l_h_a*1_2_1"/>
  <p:tag name="KSO_WM_TEMPLATE_CATEGORY" val="diagram"/>
  <p:tag name="KSO_WM_TEMPLATE_INDEX" val="20228070"/>
  <p:tag name="KSO_WM_UNIT_LAYERLEVEL" val="1_1_1"/>
  <p:tag name="KSO_WM_TAG_VERSION" val="1.0"/>
  <p:tag name="KSO_WM_BEAUTIFY_FLAG" val="#wm#"/>
</p:tagLst>
</file>

<file path=ppt/tags/tag1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0_5*l_h_f*1_2_1"/>
  <p:tag name="KSO_WM_TEMPLATE_CATEGORY" val="diagram"/>
  <p:tag name="KSO_WM_TEMPLATE_INDEX" val="20228070"/>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0_5*l_h_i*1_2_4"/>
  <p:tag name="KSO_WM_TEMPLATE_CATEGORY" val="diagram"/>
  <p:tag name="KSO_WM_TEMPLATE_INDEX" val="20228070"/>
  <p:tag name="KSO_WM_UNIT_LAYERLEVEL" val="1_1_1"/>
  <p:tag name="KSO_WM_TAG_VERSION" val="1.0"/>
  <p:tag name="KSO_WM_BEAUTIFY_FLAG" val="#wm#"/>
</p:tagLst>
</file>

<file path=ppt/tags/tag1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70_5*l_h_x*1_2_1"/>
  <p:tag name="KSO_WM_TEMPLATE_CATEGORY" val="diagram"/>
  <p:tag name="KSO_WM_TEMPLATE_INDEX" val="20228070"/>
  <p:tag name="KSO_WM_UNIT_LAYERLEVEL" val="1_1_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0_5*l_h_i*1_3_1"/>
  <p:tag name="KSO_WM_TEMPLATE_CATEGORY" val="diagram"/>
  <p:tag name="KSO_WM_TEMPLATE_INDEX" val="20228070"/>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0_5*l_h_i*1_3_2"/>
  <p:tag name="KSO_WM_TEMPLATE_CATEGORY" val="diagram"/>
  <p:tag name="KSO_WM_TEMPLATE_INDEX" val="20228070"/>
  <p:tag name="KSO_WM_UNIT_LAYERLEVEL" val="1_1_1"/>
  <p:tag name="KSO_WM_TAG_VERSION" val="1.0"/>
  <p:tag name="KSO_WM_BEAUTIFY_FLAG" val="#wm#"/>
</p:tagLst>
</file>

<file path=ppt/tags/tag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0_5*l_h_a*1_3_1"/>
  <p:tag name="KSO_WM_TEMPLATE_CATEGORY" val="diagram"/>
  <p:tag name="KSO_WM_TEMPLATE_INDEX" val="20228070"/>
  <p:tag name="KSO_WM_UNIT_LAYERLEVEL" val="1_1_1"/>
  <p:tag name="KSO_WM_TAG_VERSION" val="1.0"/>
  <p:tag name="KSO_WM_BEAUTIFY_FLAG" val="#wm#"/>
</p:tagLst>
</file>

<file path=ppt/tags/tag2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0_5*l_h_f*1_3_1"/>
  <p:tag name="KSO_WM_TEMPLATE_CATEGORY" val="diagram"/>
  <p:tag name="KSO_WM_TEMPLATE_INDEX" val="20228070"/>
  <p:tag name="KSO_WM_UNIT_LAYERLEVEL" val="1_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0_5*l_h_i*1_3_4"/>
  <p:tag name="KSO_WM_TEMPLATE_CATEGORY" val="diagram"/>
  <p:tag name="KSO_WM_TEMPLATE_INDEX" val="20228070"/>
  <p:tag name="KSO_WM_UNIT_LAYERLEVEL" val="1_1_1"/>
  <p:tag name="KSO_WM_TAG_VERSION" val="1.0"/>
  <p:tag name="KSO_WM_BEAUTIFY_FLAG" val="#wm#"/>
</p:tagLst>
</file>

<file path=ppt/tags/tag2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70_5*l_h_x*1_3_1"/>
  <p:tag name="KSO_WM_TEMPLATE_CATEGORY" val="diagram"/>
  <p:tag name="KSO_WM_TEMPLATE_INDEX" val="20228070"/>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0_5*l_h_i*1_4_1"/>
  <p:tag name="KSO_WM_TEMPLATE_CATEGORY" val="diagram"/>
  <p:tag name="KSO_WM_TEMPLATE_INDEX" val="20228070"/>
  <p:tag name="KSO_WM_UNIT_LAYERLEVEL" val="1_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0_5*l_h_i*1_4_2"/>
  <p:tag name="KSO_WM_TEMPLATE_CATEGORY" val="diagram"/>
  <p:tag name="KSO_WM_TEMPLATE_INDEX" val="20228070"/>
  <p:tag name="KSO_WM_UNIT_LAYERLEVEL" val="1_1_1"/>
  <p:tag name="KSO_WM_TAG_VERSION" val="1.0"/>
  <p:tag name="KSO_WM_BEAUTIFY_FLAG" val="#wm#"/>
</p:tagLst>
</file>

<file path=ppt/tags/tag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0_5*l_h_a*1_4_1"/>
  <p:tag name="KSO_WM_TEMPLATE_CATEGORY" val="diagram"/>
  <p:tag name="KSO_WM_TEMPLATE_INDEX" val="20228070"/>
  <p:tag name="KSO_WM_UNIT_LAYERLEVEL" val="1_1_1"/>
  <p:tag name="KSO_WM_TAG_VERSION" val="1.0"/>
  <p:tag name="KSO_WM_BEAUTIFY_FLAG" val="#wm#"/>
</p:tagLst>
</file>

<file path=ppt/tags/tag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0_5*l_h_f*1_4_1"/>
  <p:tag name="KSO_WM_TEMPLATE_CATEGORY" val="diagram"/>
  <p:tag name="KSO_WM_TEMPLATE_INDEX" val="20228070"/>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0_5*l_h_i*1_4_4"/>
  <p:tag name="KSO_WM_TEMPLATE_CATEGORY" val="diagram"/>
  <p:tag name="KSO_WM_TEMPLATE_INDEX" val="20228070"/>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70_5*l_h_x*1_4_1"/>
  <p:tag name="KSO_WM_TEMPLATE_CATEGORY" val="diagram"/>
  <p:tag name="KSO_WM_TEMPLATE_INDEX" val="20228070"/>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0_5*l_h_i*1_5_1"/>
  <p:tag name="KSO_WM_TEMPLATE_CATEGORY" val="diagram"/>
  <p:tag name="KSO_WM_TEMPLATE_INDEX" val="20228070"/>
  <p:tag name="KSO_WM_UNIT_LAYERLEVEL" val="1_1_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0_5*l_h_i*1_5_2"/>
  <p:tag name="KSO_WM_TEMPLATE_CATEGORY" val="diagram"/>
  <p:tag name="KSO_WM_TEMPLATE_INDEX" val="20228070"/>
  <p:tag name="KSO_WM_UNIT_LAYERLEVEL" val="1_1_1"/>
  <p:tag name="KSO_WM_TAG_VERSION" val="1.0"/>
  <p:tag name="KSO_WM_BEAUTIFY_FLAG" val="#wm#"/>
</p:tagLst>
</file>

<file path=ppt/tags/tag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0_5*l_h_a*1_5_1"/>
  <p:tag name="KSO_WM_TEMPLATE_CATEGORY" val="diagram"/>
  <p:tag name="KSO_WM_TEMPLATE_INDEX" val="20228070"/>
  <p:tag name="KSO_WM_UNIT_LAYERLEVEL" val="1_1_1"/>
  <p:tag name="KSO_WM_TAG_VERSION" val="1.0"/>
  <p:tag name="KSO_WM_BEAUTIFY_FLAG" val="#wm#"/>
</p:tagLst>
</file>

<file path=ppt/tags/tag3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0_5*l_h_f*1_5_1"/>
  <p:tag name="KSO_WM_TEMPLATE_CATEGORY" val="diagram"/>
  <p:tag name="KSO_WM_TEMPLATE_INDEX" val="20228070"/>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70_5*l_h_i*1_5_4"/>
  <p:tag name="KSO_WM_TEMPLATE_CATEGORY" val="diagram"/>
  <p:tag name="KSO_WM_TEMPLATE_INDEX" val="20228070"/>
  <p:tag name="KSO_WM_UNIT_LAYERLEVEL" val="1_1_1"/>
  <p:tag name="KSO_WM_TAG_VERSION" val="1.0"/>
  <p:tag name="KSO_WM_BEAUTIFY_FLAG" val="#wm#"/>
</p:tagLst>
</file>

<file path=ppt/tags/tag3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70_5*l_h_x*1_5_1"/>
  <p:tag name="KSO_WM_TEMPLATE_CATEGORY" val="diagram"/>
  <p:tag name="KSO_WM_TEMPLATE_INDEX" val="20228070"/>
  <p:tag name="KSO_WM_UNIT_LAYERLEVEL" val="1_1_1"/>
  <p:tag name="KSO_WM_TAG_VERSION" val="1.0"/>
  <p:tag name="KSO_WM_BEAUTIFY_FLAG" val="#wm#"/>
</p:tagLst>
</file>

<file path=ppt/tags/tag3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8.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39.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41.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42.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43.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44.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4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46.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4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48.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4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0.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5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52.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5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5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55.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5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5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5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5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0.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61.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62.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67.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68.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69.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0_5*l_h_i*1_1_1"/>
  <p:tag name="KSO_WM_TEMPLATE_CATEGORY" val="diagram"/>
  <p:tag name="KSO_WM_TEMPLATE_INDEX" val="20228070"/>
  <p:tag name="KSO_WM_UNIT_LAYERLEVEL" val="1_1_1"/>
  <p:tag name="KSO_WM_TAG_VERSION" val="1.0"/>
  <p:tag name="KSO_WM_BEAUTIFY_FLAG" val="#wm#"/>
</p:tagLst>
</file>

<file path=ppt/tags/tag70.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0_5*l_h_i*1_1_2"/>
  <p:tag name="KSO_WM_TEMPLATE_CATEGORY" val="diagram"/>
  <p:tag name="KSO_WM_TEMPLATE_INDEX" val="20228070"/>
  <p:tag name="KSO_WM_UNIT_LAYERLEVEL" val="1_1_1"/>
  <p:tag name="KSO_WM_TAG_VERSION" val="1.0"/>
  <p:tag name="KSO_WM_BEAUTIFY_FLAG" val="#wm#"/>
</p:tagLst>
</file>

<file path=ppt/tags/tag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0_5*l_h_f*1_1_1"/>
  <p:tag name="KSO_WM_TEMPLATE_CATEGORY" val="diagram"/>
  <p:tag name="KSO_WM_TEMPLATE_INDEX" val="20228070"/>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6835</Words>
  <Application>WPS 演示</Application>
  <PresentationFormat>全屏显示(16:9)</PresentationFormat>
  <Paragraphs>345</Paragraphs>
  <Slides>35</Slides>
  <Notes>25</Notes>
  <HiddenSlides>0</HiddenSlides>
  <MMClips>1</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35</vt:i4>
      </vt:variant>
    </vt:vector>
  </HeadingPairs>
  <TitlesOfParts>
    <vt:vector size="72"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Times New Roman Regular</vt:lpstr>
      <vt:lpstr>Arial Unicode MS</vt:lpstr>
      <vt:lpstr>Calibri Light</vt:lpstr>
      <vt:lpstr>Helvetica Neue</vt:lpstr>
      <vt:lpstr>Calibri</vt:lpstr>
      <vt:lpstr>Clear Sans</vt:lpstr>
      <vt:lpstr>苹方-简</vt:lpstr>
      <vt:lpstr>Open Sans</vt:lpstr>
      <vt:lpstr>思源黑体 CN Regular</vt:lpstr>
      <vt:lpstr>思源黑体 CN Bold</vt:lpstr>
      <vt:lpstr>思源黑体 CN Bold</vt:lpstr>
      <vt:lpstr>MiSans</vt:lpstr>
      <vt:lpstr>思源黑体 CN Light</vt:lpstr>
      <vt:lpstr>黑体</vt:lpstr>
      <vt:lpstr>思源黑体 CN Normal</vt:lpstr>
      <vt:lpstr>思源黑体 CN Heavy</vt:lpstr>
      <vt:lpstr>Helvetica Light</vt:lpstr>
      <vt:lpstr>Helvetica Light</vt:lpstr>
      <vt:lpstr>MiSans</vt:lpstr>
      <vt:lpstr>思源黑体 CN Heavy</vt:lpstr>
      <vt:lpstr>Microsoft YaHei Light</vt:lpstr>
      <vt:lpstr>宋体-简</vt:lpstr>
      <vt:lpstr>Office 主题</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24</cp:revision>
  <dcterms:created xsi:type="dcterms:W3CDTF">2023-09-12T09:03:25Z</dcterms:created>
  <dcterms:modified xsi:type="dcterms:W3CDTF">2023-09-12T09:03:25Z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61D13784F211F5865D2900656C015230_43</vt:lpwstr>
  </property>
</Properties>
</file>