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media/image101.svg" ContentType="image/svg+xml"/>
  <Override PartName="/ppt/media/image103.svg" ContentType="image/svg+xml"/>
  <Override PartName="/ppt/media/image105.svg" ContentType="image/svg+xml"/>
  <Override PartName="/ppt/media/image107.svg" ContentType="image/svg+xml"/>
  <Override PartName="/ppt/media/image109.svg" ContentType="image/svg+xml"/>
  <Override PartName="/ppt/media/image11.svg" ContentType="image/svg+xml"/>
  <Override PartName="/ppt/media/image111.svg" ContentType="image/svg+xml"/>
  <Override PartName="/ppt/media/image113.svg" ContentType="image/svg+xml"/>
  <Override PartName="/ppt/media/image115.svg" ContentType="image/svg+xml"/>
  <Override PartName="/ppt/media/image117.svg" ContentType="image/svg+xml"/>
  <Override PartName="/ppt/media/image119.svg" ContentType="image/svg+xml"/>
  <Override PartName="/ppt/media/image121.svg" ContentType="image/svg+xml"/>
  <Override PartName="/ppt/media/image123.svg" ContentType="image/svg+xml"/>
  <Override PartName="/ppt/media/image126.svg" ContentType="image/svg+xml"/>
  <Override PartName="/ppt/media/image128.svg" ContentType="image/svg+xml"/>
  <Override PartName="/ppt/media/image13.svg" ContentType="image/svg+xml"/>
  <Override PartName="/ppt/media/image131.svg" ContentType="image/svg+xml"/>
  <Override PartName="/ppt/media/image133.svg" ContentType="image/svg+xml"/>
  <Override PartName="/ppt/media/image135.svg" ContentType="image/svg+xml"/>
  <Override PartName="/ppt/media/image137.svg" ContentType="image/svg+xml"/>
  <Override PartName="/ppt/media/image15.svg" ContentType="image/svg+xml"/>
  <Override PartName="/ppt/media/image18.svg" ContentType="image/svg+xml"/>
  <Override PartName="/ppt/media/image20.svg" ContentType="image/svg+xml"/>
  <Override PartName="/ppt/media/image22.svg" ContentType="image/svg+xml"/>
  <Override PartName="/ppt/media/image23.svg" ContentType="image/svg+xml"/>
  <Override PartName="/ppt/media/image25.svg" ContentType="image/svg+xml"/>
  <Override PartName="/ppt/media/image27.svg" ContentType="image/svg+xml"/>
  <Override PartName="/ppt/media/image29.svg" ContentType="image/svg+xml"/>
  <Override PartName="/ppt/media/image31.svg" ContentType="image/svg+xml"/>
  <Override PartName="/ppt/media/image33.svg" ContentType="image/svg+xml"/>
  <Override PartName="/ppt/media/image35.svg" ContentType="image/svg+xml"/>
  <Override PartName="/ppt/media/image37.svg" ContentType="image/svg+xml"/>
  <Override PartName="/ppt/media/image39.svg" ContentType="image/svg+xml"/>
  <Override PartName="/ppt/media/image41.svg" ContentType="image/svg+xml"/>
  <Override PartName="/ppt/media/image43.svg" ContentType="image/svg+xml"/>
  <Override PartName="/ppt/media/image45.svg" ContentType="image/svg+xml"/>
  <Override PartName="/ppt/media/image47.svg" ContentType="image/svg+xml"/>
  <Override PartName="/ppt/media/image49.svg" ContentType="image/svg+xml"/>
  <Override PartName="/ppt/media/image51.svg" ContentType="image/svg+xml"/>
  <Override PartName="/ppt/media/image53.svg" ContentType="image/svg+xml"/>
  <Override PartName="/ppt/media/image55.svg" ContentType="image/svg+xml"/>
  <Override PartName="/ppt/media/image57.svg" ContentType="image/svg+xml"/>
  <Override PartName="/ppt/media/image59.svg" ContentType="image/svg+xml"/>
  <Override PartName="/ppt/media/image61.svg" ContentType="image/svg+xml"/>
  <Override PartName="/ppt/media/image63.svg" ContentType="image/svg+xml"/>
  <Override PartName="/ppt/media/image65.svg" ContentType="image/svg+xml"/>
  <Override PartName="/ppt/media/image67.svg" ContentType="image/svg+xml"/>
  <Override PartName="/ppt/media/image69.svg" ContentType="image/svg+xml"/>
  <Override PartName="/ppt/media/image71.svg" ContentType="image/svg+xml"/>
  <Override PartName="/ppt/media/image73.svg" ContentType="image/svg+xml"/>
  <Override PartName="/ppt/media/image75.svg" ContentType="image/svg+xml"/>
  <Override PartName="/ppt/media/image77.svg" ContentType="image/svg+xml"/>
  <Override PartName="/ppt/media/image79.svg" ContentType="image/svg+xml"/>
  <Override PartName="/ppt/media/image81.svg" ContentType="image/svg+xml"/>
  <Override PartName="/ppt/media/image83.svg" ContentType="image/svg+xml"/>
  <Override PartName="/ppt/media/image85.svg" ContentType="image/svg+xml"/>
  <Override PartName="/ppt/media/image87.svg" ContentType="image/svg+xml"/>
  <Override PartName="/ppt/media/image89.svg" ContentType="image/svg+xml"/>
  <Override PartName="/ppt/media/image91.svg" ContentType="image/svg+xml"/>
  <Override PartName="/ppt/media/image93.svg" ContentType="image/svg+xml"/>
  <Override PartName="/ppt/media/image95.svg" ContentType="image/svg+xml"/>
  <Override PartName="/ppt/media/image97.svg" ContentType="image/svg+xml"/>
  <Override PartName="/ppt/media/image99.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tags/tag427.xml" ContentType="application/vnd.openxmlformats-officedocument.presentationml.tags+xml"/>
  <Override PartName="/ppt/tags/tag428.xml" ContentType="application/vnd.openxmlformats-officedocument.presentationml.tags+xml"/>
  <Override PartName="/ppt/tags/tag429.xml" ContentType="application/vnd.openxmlformats-officedocument.presentationml.tags+xml"/>
  <Override PartName="/ppt/tags/tag43.xml" ContentType="application/vnd.openxmlformats-officedocument.presentationml.tags+xml"/>
  <Override PartName="/ppt/tags/tag430.xml" ContentType="application/vnd.openxmlformats-officedocument.presentationml.tags+xml"/>
  <Override PartName="/ppt/tags/tag431.xml" ContentType="application/vnd.openxmlformats-officedocument.presentationml.tags+xml"/>
  <Override PartName="/ppt/tags/tag432.xml" ContentType="application/vnd.openxmlformats-officedocument.presentationml.tags+xml"/>
  <Override PartName="/ppt/tags/tag433.xml" ContentType="application/vnd.openxmlformats-officedocument.presentationml.tags+xml"/>
  <Override PartName="/ppt/tags/tag434.xml" ContentType="application/vnd.openxmlformats-officedocument.presentationml.tags+xml"/>
  <Override PartName="/ppt/tags/tag435.xml" ContentType="application/vnd.openxmlformats-officedocument.presentationml.tags+xml"/>
  <Override PartName="/ppt/tags/tag436.xml" ContentType="application/vnd.openxmlformats-officedocument.presentationml.tags+xml"/>
  <Override PartName="/ppt/tags/tag437.xml" ContentType="application/vnd.openxmlformats-officedocument.presentationml.tags+xml"/>
  <Override PartName="/ppt/tags/tag438.xml" ContentType="application/vnd.openxmlformats-officedocument.presentationml.tags+xml"/>
  <Override PartName="/ppt/tags/tag439.xml" ContentType="application/vnd.openxmlformats-officedocument.presentationml.tags+xml"/>
  <Override PartName="/ppt/tags/tag44.xml" ContentType="application/vnd.openxmlformats-officedocument.presentationml.tags+xml"/>
  <Override PartName="/ppt/tags/tag440.xml" ContentType="application/vnd.openxmlformats-officedocument.presentationml.tags+xml"/>
  <Override PartName="/ppt/tags/tag441.xml" ContentType="application/vnd.openxmlformats-officedocument.presentationml.tags+xml"/>
  <Override PartName="/ppt/tags/tag442.xml" ContentType="application/vnd.openxmlformats-officedocument.presentationml.tags+xml"/>
  <Override PartName="/ppt/tags/tag443.xml" ContentType="application/vnd.openxmlformats-officedocument.presentationml.tags+xml"/>
  <Override PartName="/ppt/tags/tag444.xml" ContentType="application/vnd.openxmlformats-officedocument.presentationml.tags+xml"/>
  <Override PartName="/ppt/tags/tag445.xml" ContentType="application/vnd.openxmlformats-officedocument.presentationml.tags+xml"/>
  <Override PartName="/ppt/tags/tag446.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7" r:id="rId3"/>
    <p:sldId id="258" r:id="rId5"/>
    <p:sldId id="351" r:id="rId6"/>
    <p:sldId id="259" r:id="rId7"/>
    <p:sldId id="308" r:id="rId8"/>
    <p:sldId id="283" r:id="rId9"/>
    <p:sldId id="823" r:id="rId10"/>
    <p:sldId id="331" r:id="rId11"/>
    <p:sldId id="579" r:id="rId12"/>
    <p:sldId id="825" r:id="rId13"/>
    <p:sldId id="826" r:id="rId14"/>
    <p:sldId id="824" r:id="rId15"/>
    <p:sldId id="827" r:id="rId16"/>
    <p:sldId id="684" r:id="rId17"/>
    <p:sldId id="828" r:id="rId18"/>
    <p:sldId id="829" r:id="rId19"/>
    <p:sldId id="830" r:id="rId20"/>
    <p:sldId id="831" r:id="rId21"/>
    <p:sldId id="832" r:id="rId22"/>
    <p:sldId id="834" r:id="rId23"/>
    <p:sldId id="835" r:id="rId24"/>
    <p:sldId id="837" r:id="rId25"/>
    <p:sldId id="839" r:id="rId26"/>
    <p:sldId id="840" r:id="rId27"/>
    <p:sldId id="841" r:id="rId28"/>
    <p:sldId id="842" r:id="rId29"/>
    <p:sldId id="843" r:id="rId30"/>
    <p:sldId id="844" r:id="rId31"/>
    <p:sldId id="845" r:id="rId32"/>
    <p:sldId id="847" r:id="rId33"/>
    <p:sldId id="846" r:id="rId34"/>
    <p:sldId id="848" r:id="rId35"/>
    <p:sldId id="849" r:id="rId36"/>
    <p:sldId id="850" r:id="rId37"/>
    <p:sldId id="851" r:id="rId38"/>
    <p:sldId id="687" r:id="rId39"/>
    <p:sldId id="686" r:id="rId40"/>
    <p:sldId id="852" r:id="rId41"/>
    <p:sldId id="854" r:id="rId42"/>
    <p:sldId id="855" r:id="rId43"/>
    <p:sldId id="856" r:id="rId44"/>
    <p:sldId id="688" r:id="rId45"/>
    <p:sldId id="857" r:id="rId46"/>
    <p:sldId id="859" r:id="rId47"/>
    <p:sldId id="860" r:id="rId48"/>
    <p:sldId id="861" r:id="rId49"/>
    <p:sldId id="862" r:id="rId50"/>
    <p:sldId id="863" r:id="rId51"/>
    <p:sldId id="864" r:id="rId52"/>
    <p:sldId id="865" r:id="rId53"/>
    <p:sldId id="866" r:id="rId54"/>
    <p:sldId id="867" r:id="rId55"/>
    <p:sldId id="868" r:id="rId56"/>
    <p:sldId id="869" r:id="rId57"/>
    <p:sldId id="870" r:id="rId58"/>
    <p:sldId id="871" r:id="rId59"/>
    <p:sldId id="692" r:id="rId60"/>
    <p:sldId id="872" r:id="rId61"/>
    <p:sldId id="873" r:id="rId62"/>
    <p:sldId id="874" r:id="rId63"/>
    <p:sldId id="876" r:id="rId64"/>
    <p:sldId id="877" r:id="rId65"/>
    <p:sldId id="878" r:id="rId66"/>
    <p:sldId id="879" r:id="rId67"/>
    <p:sldId id="880" r:id="rId68"/>
    <p:sldId id="881" r:id="rId69"/>
    <p:sldId id="883" r:id="rId70"/>
    <p:sldId id="882" r:id="rId71"/>
    <p:sldId id="884" r:id="rId72"/>
    <p:sldId id="885" r:id="rId73"/>
    <p:sldId id="886" r:id="rId74"/>
    <p:sldId id="887" r:id="rId75"/>
    <p:sldId id="888" r:id="rId76"/>
    <p:sldId id="889" r:id="rId77"/>
    <p:sldId id="890" r:id="rId78"/>
    <p:sldId id="891" r:id="rId79"/>
    <p:sldId id="892" r:id="rId80"/>
    <p:sldId id="893" r:id="rId81"/>
    <p:sldId id="689" r:id="rId82"/>
    <p:sldId id="858" r:id="rId83"/>
    <p:sldId id="894" r:id="rId84"/>
    <p:sldId id="895" r:id="rId85"/>
    <p:sldId id="896" r:id="rId86"/>
    <p:sldId id="730" r:id="rId87"/>
    <p:sldId id="281" r:id="rId88"/>
  </p:sldIdLst>
  <p:sldSz cx="12192000" cy="6858000"/>
  <p:notesSz cx="7103745" cy="10234295"/>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5" name="作者" initials="A" lastIdx="0" clrIdx="2"/>
  <p:cmAuthor id="2" name="liuyue" initials="l" lastIdx="1" clrIdx="1"/>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49534"/>
    <a:srgbClr val="FF7F7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116" d="100"/>
          <a:sy n="116" d="100"/>
        </p:scale>
        <p:origin x="234" y="9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2" Type="http://schemas.openxmlformats.org/officeDocument/2006/relationships/commentAuthors" Target="commentAuthors.xml"/><Relationship Id="rId91" Type="http://schemas.openxmlformats.org/officeDocument/2006/relationships/tableStyles" Target="tableStyles.xml"/><Relationship Id="rId90" Type="http://schemas.openxmlformats.org/officeDocument/2006/relationships/viewProps" Target="viewProps.xml"/><Relationship Id="rId9" Type="http://schemas.openxmlformats.org/officeDocument/2006/relationships/slide" Target="slides/slide6.xml"/><Relationship Id="rId89" Type="http://schemas.openxmlformats.org/officeDocument/2006/relationships/presProps" Target="presProps.xml"/><Relationship Id="rId88" Type="http://schemas.openxmlformats.org/officeDocument/2006/relationships/slide" Target="slides/slide85.xml"/><Relationship Id="rId87" Type="http://schemas.openxmlformats.org/officeDocument/2006/relationships/slide" Target="slides/slide84.xml"/><Relationship Id="rId86" Type="http://schemas.openxmlformats.org/officeDocument/2006/relationships/slide" Target="slides/slide83.xml"/><Relationship Id="rId85" Type="http://schemas.openxmlformats.org/officeDocument/2006/relationships/slide" Target="slides/slide82.xml"/><Relationship Id="rId84" Type="http://schemas.openxmlformats.org/officeDocument/2006/relationships/slide" Target="slides/slide81.xml"/><Relationship Id="rId83" Type="http://schemas.openxmlformats.org/officeDocument/2006/relationships/slide" Target="slides/slide80.xml"/><Relationship Id="rId82" Type="http://schemas.openxmlformats.org/officeDocument/2006/relationships/slide" Target="slides/slide79.xml"/><Relationship Id="rId81" Type="http://schemas.openxmlformats.org/officeDocument/2006/relationships/slide" Target="slides/slide78.xml"/><Relationship Id="rId80" Type="http://schemas.openxmlformats.org/officeDocument/2006/relationships/slide" Target="slides/slide77.xml"/><Relationship Id="rId8" Type="http://schemas.openxmlformats.org/officeDocument/2006/relationships/slide" Target="slides/slide5.xml"/><Relationship Id="rId79" Type="http://schemas.openxmlformats.org/officeDocument/2006/relationships/slide" Target="slides/slide76.xml"/><Relationship Id="rId78" Type="http://schemas.openxmlformats.org/officeDocument/2006/relationships/slide" Target="slides/slide75.xml"/><Relationship Id="rId77" Type="http://schemas.openxmlformats.org/officeDocument/2006/relationships/slide" Target="slides/slide74.xml"/><Relationship Id="rId76" Type="http://schemas.openxmlformats.org/officeDocument/2006/relationships/slide" Target="slides/slide73.xml"/><Relationship Id="rId75" Type="http://schemas.openxmlformats.org/officeDocument/2006/relationships/slide" Target="slides/slide72.xml"/><Relationship Id="rId74" Type="http://schemas.openxmlformats.org/officeDocument/2006/relationships/slide" Target="slides/slide71.xml"/><Relationship Id="rId73" Type="http://schemas.openxmlformats.org/officeDocument/2006/relationships/slide" Target="slides/slide70.xml"/><Relationship Id="rId72" Type="http://schemas.openxmlformats.org/officeDocument/2006/relationships/slide" Target="slides/slide69.xml"/><Relationship Id="rId71" Type="http://schemas.openxmlformats.org/officeDocument/2006/relationships/slide" Target="slides/slide68.xml"/><Relationship Id="rId70" Type="http://schemas.openxmlformats.org/officeDocument/2006/relationships/slide" Target="slides/slide67.xml"/><Relationship Id="rId7" Type="http://schemas.openxmlformats.org/officeDocument/2006/relationships/slide" Target="slides/slide4.xml"/><Relationship Id="rId69" Type="http://schemas.openxmlformats.org/officeDocument/2006/relationships/slide" Target="slides/slide66.xml"/><Relationship Id="rId68" Type="http://schemas.openxmlformats.org/officeDocument/2006/relationships/slide" Target="slides/slide65.xml"/><Relationship Id="rId67" Type="http://schemas.openxmlformats.org/officeDocument/2006/relationships/slide" Target="slides/slide64.xml"/><Relationship Id="rId66" Type="http://schemas.openxmlformats.org/officeDocument/2006/relationships/slide" Target="slides/slide63.xml"/><Relationship Id="rId65" Type="http://schemas.openxmlformats.org/officeDocument/2006/relationships/slide" Target="slides/slide62.xml"/><Relationship Id="rId64" Type="http://schemas.openxmlformats.org/officeDocument/2006/relationships/slide" Target="slides/slide61.xml"/><Relationship Id="rId63" Type="http://schemas.openxmlformats.org/officeDocument/2006/relationships/slide" Target="slides/slide60.xml"/><Relationship Id="rId62" Type="http://schemas.openxmlformats.org/officeDocument/2006/relationships/slide" Target="slides/slide59.xml"/><Relationship Id="rId61" Type="http://schemas.openxmlformats.org/officeDocument/2006/relationships/slide" Target="slides/slide58.xml"/><Relationship Id="rId60" Type="http://schemas.openxmlformats.org/officeDocument/2006/relationships/slide" Target="slides/slide57.xml"/><Relationship Id="rId6" Type="http://schemas.openxmlformats.org/officeDocument/2006/relationships/slide" Target="slides/slide3.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2.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4023812" y="0"/>
            <a:ext cx="3078290" cy="513492"/>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481583" y="1279287"/>
            <a:ext cx="6140578" cy="3454075"/>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10375" y="4925254"/>
            <a:ext cx="5682996" cy="4029754"/>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9720804"/>
            <a:ext cx="3078290" cy="513491"/>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4023812" y="9720804"/>
            <a:ext cx="3078290" cy="513491"/>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4.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5.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6.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7.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9.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1.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2.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3.xml"/></Relationships>
</file>

<file path=ppt/notesSlides/_rels/notesSlide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4.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6.xml"/></Relationships>
</file>

<file path=ppt/notesSlides/_rels/notesSlide4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7.xml"/></Relationships>
</file>

<file path=ppt/notesSlides/_rels/notesSlide4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8.xml"/></Relationships>
</file>

<file path=ppt/notesSlides/_rels/notesSlide4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9.xml"/></Relationships>
</file>

<file path=ppt/notesSlides/_rels/notesSlide4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0.xml"/></Relationships>
</file>

<file path=ppt/notesSlides/_rels/notesSlide4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2.xml"/></Relationships>
</file>

<file path=ppt/notesSlides/_rels/notesSlide4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3.xml"/></Relationships>
</file>

<file path=ppt/notesSlides/_rels/notesSlide4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4.xml"/></Relationships>
</file>

<file path=ppt/notesSlides/_rels/notesSlide4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5.xml"/></Relationships>
</file>

<file path=ppt/notesSlides/_rels/notesSlide4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7.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5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8.xml"/></Relationships>
</file>

<file path=ppt/notesSlides/_rels/notesSlide5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9.xml"/></Relationships>
</file>

<file path=ppt/notesSlides/_rels/notesSlide5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0.xml"/></Relationships>
</file>

<file path=ppt/notesSlides/_rels/notesSlide5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1.xml"/></Relationships>
</file>

<file path=ppt/notesSlides/_rels/notesSlide5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3.xml"/></Relationships>
</file>

<file path=ppt/notesSlides/_rels/notesSlide5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4.xml"/></Relationships>
</file>

<file path=ppt/notesSlides/_rels/notesSlide5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5.xml"/></Relationships>
</file>

<file path=ppt/notesSlides/_rels/notesSlide5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6.xml"/></Relationships>
</file>

<file path=ppt/notesSlides/_rels/notesSlide5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7.xml"/></Relationships>
</file>

<file path=ppt/notesSlides/_rels/notesSlide5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9.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6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1.xml"/></Relationships>
</file>

<file path=ppt/notesSlides/_rels/notesSlide6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3.xml"/></Relationships>
</file>

<file path=ppt/notesSlides/_rels/notesSlide6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4.xml"/></Relationships>
</file>

<file path=ppt/notesSlides/_rels/notesSlide6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5.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86955A8-62FB-E247-BFB6-6D96B50CB5D7}" type="slidenum">
              <a:rPr lang="en-US" smtClean="0"/>
            </a:fld>
            <a:endParaRPr 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4" Type="http://schemas.openxmlformats.org/officeDocument/2006/relationships/image" Target="../media/image3.png"/><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5" Type="http://schemas.openxmlformats.org/officeDocument/2006/relationships/image" Target="../media/image5.png"/><Relationship Id="rId4" Type="http://schemas.openxmlformats.org/officeDocument/2006/relationships/tags" Target="../tags/tag2.xml"/><Relationship Id="rId3" Type="http://schemas.openxmlformats.org/officeDocument/2006/relationships/image" Target="../media/image4.png"/><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560"/>
            <a:ext cx="9144000" cy="2388017"/>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668"/>
            <a:ext cx="9144000" cy="165605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835" indent="0" algn="ctr">
              <a:buNone/>
              <a:defRPr sz="1600"/>
            </a:lvl7pPr>
            <a:lvl8pPr marL="3201035" indent="0" algn="ctr">
              <a:buNone/>
              <a:defRPr sz="1600"/>
            </a:lvl8pPr>
            <a:lvl9pPr marL="3658235"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200" y="365189"/>
            <a:ext cx="10515600" cy="5812856"/>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First Slide">
    <p:spTree>
      <p:nvGrpSpPr>
        <p:cNvPr id="1" name=""/>
        <p:cNvGrpSpPr/>
        <p:nvPr/>
      </p:nvGrpSpPr>
      <p:grpSpPr>
        <a:xfrm>
          <a:off x="0" y="0"/>
          <a:ext cx="0" cy="0"/>
          <a:chOff x="0" y="0"/>
          <a:chExt cx="0" cy="0"/>
        </a:xfrm>
      </p:grpSpPr>
      <p:sp>
        <p:nvSpPr>
          <p:cNvPr id="15" name="Picture Placeholder 2"/>
          <p:cNvSpPr>
            <a:spLocks noGrp="1"/>
          </p:cNvSpPr>
          <p:nvPr>
            <p:ph type="pic" sz="quarter" idx="17"/>
          </p:nvPr>
        </p:nvSpPr>
        <p:spPr>
          <a:xfrm>
            <a:off x="4064000" y="442037"/>
            <a:ext cx="4368800" cy="3084104"/>
          </a:xfrm>
          <a:custGeom>
            <a:avLst/>
            <a:gdLst/>
            <a:ahLst/>
            <a:cxnLst/>
            <a:rect l="l" t="t" r="r" b="b"/>
            <a:pathLst>
              <a:path w="3276600" h="3124200">
                <a:moveTo>
                  <a:pt x="3028950" y="0"/>
                </a:moveTo>
                <a:cubicBezTo>
                  <a:pt x="3165723" y="0"/>
                  <a:pt x="3276600" y="110877"/>
                  <a:pt x="3276600" y="247650"/>
                </a:cubicBezTo>
                <a:lnTo>
                  <a:pt x="3276600" y="2876550"/>
                </a:lnTo>
                <a:cubicBezTo>
                  <a:pt x="3276600" y="3013323"/>
                  <a:pt x="3165723" y="3124200"/>
                  <a:pt x="3028950" y="3124200"/>
                </a:cubicBezTo>
                <a:cubicBezTo>
                  <a:pt x="2892177" y="3124200"/>
                  <a:pt x="2781300" y="3013323"/>
                  <a:pt x="2781300" y="2876550"/>
                </a:cubicBezTo>
                <a:lnTo>
                  <a:pt x="2781300" y="247650"/>
                </a:lnTo>
                <a:cubicBezTo>
                  <a:pt x="2781300" y="110877"/>
                  <a:pt x="2892177" y="0"/>
                  <a:pt x="3028950" y="0"/>
                </a:cubicBezTo>
                <a:close/>
                <a:moveTo>
                  <a:pt x="2317750" y="0"/>
                </a:moveTo>
                <a:cubicBezTo>
                  <a:pt x="2454523" y="0"/>
                  <a:pt x="2565400" y="110877"/>
                  <a:pt x="2565400" y="247650"/>
                </a:cubicBezTo>
                <a:lnTo>
                  <a:pt x="2565400" y="2876550"/>
                </a:lnTo>
                <a:cubicBezTo>
                  <a:pt x="2565400" y="3013323"/>
                  <a:pt x="2454523" y="3124200"/>
                  <a:pt x="2317750" y="3124200"/>
                </a:cubicBezTo>
                <a:cubicBezTo>
                  <a:pt x="2180977" y="3124200"/>
                  <a:pt x="2070100" y="3013323"/>
                  <a:pt x="2070100" y="2876550"/>
                </a:cubicBezTo>
                <a:lnTo>
                  <a:pt x="2070100" y="247650"/>
                </a:lnTo>
                <a:cubicBezTo>
                  <a:pt x="2070100" y="110877"/>
                  <a:pt x="2180977" y="0"/>
                  <a:pt x="2317750" y="0"/>
                </a:cubicBezTo>
                <a:close/>
                <a:moveTo>
                  <a:pt x="1606550" y="0"/>
                </a:moveTo>
                <a:cubicBezTo>
                  <a:pt x="1743323" y="0"/>
                  <a:pt x="1854200" y="110877"/>
                  <a:pt x="1854200" y="247650"/>
                </a:cubicBezTo>
                <a:lnTo>
                  <a:pt x="1854200" y="2876550"/>
                </a:lnTo>
                <a:cubicBezTo>
                  <a:pt x="1854200" y="3013323"/>
                  <a:pt x="1743323" y="3124200"/>
                  <a:pt x="1606550" y="3124200"/>
                </a:cubicBezTo>
                <a:cubicBezTo>
                  <a:pt x="1469777" y="3124200"/>
                  <a:pt x="1358900" y="3013323"/>
                  <a:pt x="1358900" y="2876550"/>
                </a:cubicBezTo>
                <a:lnTo>
                  <a:pt x="1358900" y="247650"/>
                </a:lnTo>
                <a:cubicBezTo>
                  <a:pt x="1358900" y="110877"/>
                  <a:pt x="1469777" y="0"/>
                  <a:pt x="1606550" y="0"/>
                </a:cubicBezTo>
                <a:close/>
                <a:moveTo>
                  <a:pt x="958850" y="0"/>
                </a:moveTo>
                <a:cubicBezTo>
                  <a:pt x="1095623" y="0"/>
                  <a:pt x="1206500" y="110877"/>
                  <a:pt x="1206500" y="247650"/>
                </a:cubicBezTo>
                <a:lnTo>
                  <a:pt x="1206500" y="2876550"/>
                </a:lnTo>
                <a:cubicBezTo>
                  <a:pt x="1206500" y="3013323"/>
                  <a:pt x="1095623" y="3124200"/>
                  <a:pt x="958850" y="3124200"/>
                </a:cubicBezTo>
                <a:cubicBezTo>
                  <a:pt x="822077" y="3124200"/>
                  <a:pt x="711200" y="3013323"/>
                  <a:pt x="711200" y="2876550"/>
                </a:cubicBezTo>
                <a:lnTo>
                  <a:pt x="711200" y="247650"/>
                </a:lnTo>
                <a:cubicBezTo>
                  <a:pt x="711200" y="110877"/>
                  <a:pt x="822077" y="0"/>
                  <a:pt x="958850" y="0"/>
                </a:cubicBezTo>
                <a:close/>
                <a:moveTo>
                  <a:pt x="247650" y="0"/>
                </a:moveTo>
                <a:cubicBezTo>
                  <a:pt x="384423" y="0"/>
                  <a:pt x="495300" y="110877"/>
                  <a:pt x="495300" y="247650"/>
                </a:cubicBezTo>
                <a:lnTo>
                  <a:pt x="495300" y="2876550"/>
                </a:lnTo>
                <a:cubicBezTo>
                  <a:pt x="495300" y="3013323"/>
                  <a:pt x="384423" y="3124200"/>
                  <a:pt x="247650" y="3124200"/>
                </a:cubicBezTo>
                <a:cubicBezTo>
                  <a:pt x="110877" y="3124200"/>
                  <a:pt x="0" y="3013323"/>
                  <a:pt x="0" y="2876550"/>
                </a:cubicBezTo>
                <a:lnTo>
                  <a:pt x="0" y="247650"/>
                </a:lnTo>
                <a:cubicBezTo>
                  <a:pt x="0" y="110877"/>
                  <a:pt x="110877" y="0"/>
                  <a:pt x="247650"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
        <p:nvSpPr>
          <p:cNvPr id="8" name="Text Placeholder 7"/>
          <p:cNvSpPr>
            <a:spLocks noGrp="1"/>
          </p:cNvSpPr>
          <p:nvPr>
            <p:ph type="body" sz="quarter" idx="10" hasCustomPrompt="1"/>
          </p:nvPr>
        </p:nvSpPr>
        <p:spPr>
          <a:xfrm>
            <a:off x="3954705" y="3802117"/>
            <a:ext cx="4511964" cy="431856"/>
          </a:xfrm>
          <a:prstGeom prst="rect">
            <a:avLst/>
          </a:prstGeom>
        </p:spPr>
        <p:txBody>
          <a:bodyPr vert="horz" lIns="0" tIns="40504" rIns="0" bIns="40504" anchor="ctr"/>
          <a:lstStyle>
            <a:lvl1pPr marL="0" indent="0" algn="ctr">
              <a:lnSpc>
                <a:spcPct val="100000"/>
              </a:lnSpc>
              <a:spcBef>
                <a:spcPts val="0"/>
              </a:spcBef>
              <a:buNone/>
              <a:defRPr sz="4200" b="1">
                <a:solidFill>
                  <a:schemeClr val="bg1"/>
                </a:solidFill>
                <a:latin typeface="Lato Hairline"/>
                <a:cs typeface="Lato Hairline"/>
              </a:defRPr>
            </a:lvl1pPr>
          </a:lstStyle>
          <a:p>
            <a:pPr lvl="0"/>
            <a:r>
              <a:rPr lang="es-ES_tradnl" dirty="0"/>
              <a:t>TITLE HERE</a:t>
            </a:r>
            <a:endParaRPr lang="es-ES_tradnl" dirty="0"/>
          </a:p>
        </p:txBody>
      </p:sp>
      <p:sp>
        <p:nvSpPr>
          <p:cNvPr id="9" name="Text Placeholder 7"/>
          <p:cNvSpPr>
            <a:spLocks noGrp="1"/>
          </p:cNvSpPr>
          <p:nvPr>
            <p:ph type="body" sz="quarter" idx="11" hasCustomPrompt="1"/>
          </p:nvPr>
        </p:nvSpPr>
        <p:spPr>
          <a:xfrm>
            <a:off x="3954705" y="4386017"/>
            <a:ext cx="4511964" cy="228491"/>
          </a:xfrm>
          <a:prstGeom prst="rect">
            <a:avLst/>
          </a:prstGeom>
        </p:spPr>
        <p:txBody>
          <a:bodyPr vert="horz" lIns="0" tIns="40504" rIns="0" bIns="40504" anchor="ctr"/>
          <a:lstStyle>
            <a:lvl1pPr marL="0" indent="0" algn="ctr">
              <a:lnSpc>
                <a:spcPct val="100000"/>
              </a:lnSpc>
              <a:spcBef>
                <a:spcPts val="0"/>
              </a:spcBef>
              <a:spcAft>
                <a:spcPts val="0"/>
              </a:spcAft>
              <a:buNone/>
              <a:defRPr sz="1800" b="0">
                <a:solidFill>
                  <a:schemeClr val="accent3"/>
                </a:solidFill>
                <a:latin typeface="Lato Light"/>
                <a:cs typeface="Lato Light"/>
              </a:defRPr>
            </a:lvl1pPr>
          </a:lstStyle>
          <a:p>
            <a:pPr lvl="0"/>
            <a:r>
              <a:rPr lang="es-ES_tradnl" dirty="0" err="1"/>
              <a:t>Ultimate</a:t>
            </a:r>
            <a:r>
              <a:rPr lang="es-ES_tradnl" dirty="0"/>
              <a:t> </a:t>
            </a:r>
            <a:r>
              <a:rPr lang="es-ES_tradnl" dirty="0" err="1"/>
              <a:t>Powerpoint</a:t>
            </a:r>
            <a:r>
              <a:rPr lang="es-ES_tradnl" dirty="0"/>
              <a:t> </a:t>
            </a:r>
            <a:r>
              <a:rPr lang="es-ES_tradnl" dirty="0" err="1"/>
              <a:t>Template</a:t>
            </a:r>
            <a:endParaRPr lang="es-ES_tradnl" dirty="0"/>
          </a:p>
        </p:txBody>
      </p:sp>
      <p:sp>
        <p:nvSpPr>
          <p:cNvPr id="10" name="Text Placeholder 2"/>
          <p:cNvSpPr>
            <a:spLocks noGrp="1"/>
          </p:cNvSpPr>
          <p:nvPr>
            <p:ph type="body" sz="quarter" idx="16" hasCustomPrompt="1"/>
          </p:nvPr>
        </p:nvSpPr>
        <p:spPr>
          <a:xfrm>
            <a:off x="3975167" y="4818668"/>
            <a:ext cx="4488039" cy="1537136"/>
          </a:xfrm>
          <a:prstGeom prst="rect">
            <a:avLst/>
          </a:prstGeom>
        </p:spPr>
        <p:txBody>
          <a:bodyPr vert="horz" lIns="0" tIns="0" rIns="0" bIns="0"/>
          <a:lstStyle>
            <a:lvl1pPr marL="0" indent="0" algn="ctr">
              <a:lnSpc>
                <a:spcPct val="130000"/>
              </a:lnSpc>
              <a:buNone/>
              <a:defRPr sz="1440">
                <a:solidFill>
                  <a:schemeClr val="tx1">
                    <a:lumMod val="50000"/>
                    <a:lumOff val="50000"/>
                  </a:schemeClr>
                </a:solidFill>
                <a:latin typeface="Lato Regular"/>
                <a:cs typeface="Lato Regular"/>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Fusce</a:t>
            </a:r>
            <a:r>
              <a:rPr lang="en-US" dirty="0"/>
              <a:t> </a:t>
            </a:r>
            <a:r>
              <a:rPr lang="en-US" dirty="0" err="1"/>
              <a:t>diam</a:t>
            </a:r>
            <a:r>
              <a:rPr lang="en-US" dirty="0"/>
              <a:t> </a:t>
            </a:r>
            <a:r>
              <a:rPr lang="en-US" dirty="0" err="1"/>
              <a:t>tortor</a:t>
            </a:r>
            <a:r>
              <a:rPr lang="en-US" dirty="0"/>
              <a:t>, </a:t>
            </a:r>
            <a:r>
              <a:rPr lang="en-US" dirty="0" err="1"/>
              <a:t>mattis</a:t>
            </a:r>
            <a:r>
              <a:rPr lang="en-US" dirty="0"/>
              <a:t> </a:t>
            </a:r>
            <a:r>
              <a:rPr lang="en-US" dirty="0" err="1"/>
              <a:t>quis</a:t>
            </a:r>
            <a:r>
              <a:rPr lang="en-US" dirty="0"/>
              <a:t> </a:t>
            </a:r>
            <a:r>
              <a:rPr lang="en-US" dirty="0" err="1"/>
              <a:t>dapibus</a:t>
            </a:r>
            <a:r>
              <a:rPr lang="en-US" dirty="0"/>
              <a:t> vitae, </a:t>
            </a:r>
            <a:r>
              <a:rPr lang="en-US" dirty="0" err="1"/>
              <a:t>euismod</a:t>
            </a:r>
            <a:r>
              <a:rPr lang="en-US" dirty="0"/>
              <a:t> non </a:t>
            </a:r>
            <a:r>
              <a:rPr lang="en-US" dirty="0" err="1"/>
              <a:t>purus</a:t>
            </a:r>
            <a:r>
              <a:rPr lang="en-US" dirty="0"/>
              <a:t>. Maecenas </a:t>
            </a:r>
            <a:r>
              <a:rPr lang="en-US" dirty="0" err="1"/>
              <a:t>ut</a:t>
            </a:r>
            <a:r>
              <a:rPr lang="en-US" dirty="0"/>
              <a:t> lacus </a:t>
            </a:r>
            <a:r>
              <a:rPr lang="en-US" dirty="0" err="1"/>
              <a:t>nec</a:t>
            </a:r>
            <a:r>
              <a:rPr lang="en-US" dirty="0"/>
              <a:t> </a:t>
            </a:r>
            <a:r>
              <a:rPr lang="en-US" dirty="0" err="1"/>
              <a:t>mauris</a:t>
            </a:r>
            <a:r>
              <a:rPr lang="en-US" dirty="0"/>
              <a:t> </a:t>
            </a:r>
            <a:r>
              <a:rPr lang="en-US" dirty="0" err="1"/>
              <a:t>feugiat</a:t>
            </a:r>
            <a:r>
              <a:rPr lang="en-US" dirty="0"/>
              <a:t> </a:t>
            </a:r>
            <a:r>
              <a:rPr lang="en-US" dirty="0" err="1"/>
              <a:t>tristique</a:t>
            </a:r>
            <a:r>
              <a:rPr lang="en-US" dirty="0"/>
              <a:t>.</a:t>
            </a:r>
            <a:endParaRPr lang="en-US" dirty="0"/>
          </a:p>
        </p:txBody>
      </p:sp>
    </p:spTree>
  </p:cSld>
  <p:clrMapOvr>
    <a:masterClrMapping/>
  </p:clrMapOvr>
  <mc:AlternateContent xmlns:mc="http://schemas.openxmlformats.org/markup-compatibility/2006">
    <mc:Choice xmlns:p14="http://schemas.microsoft.com/office/powerpoint/2010/main" Requires="p14">
      <p:transition spd="med" p14:dur="700" advTm="2000">
        <p:fade/>
      </p:transition>
    </mc:Choice>
    <mc:Fallback>
      <p:transition spd="med"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nodePh="1">
                                  <p:stCondLst>
                                    <p:cond delay="0"/>
                                  </p:stCondLst>
                                  <p:endCondLst>
                                    <p:cond evt="begin" delay="0">
                                      <p:tn val="5"/>
                                    </p:cond>
                                  </p:endCondLst>
                                  <p:childTnLst>
                                    <p:set>
                                      <p:cBhvr>
                                        <p:cTn id="6" dur="1" fill="hold">
                                          <p:stCondLst>
                                            <p:cond delay="0"/>
                                          </p:stCondLst>
                                        </p:cTn>
                                        <p:tgtEl>
                                          <p:spTgt spid="15"/>
                                        </p:tgtEl>
                                        <p:attrNameLst>
                                          <p:attrName>style.visibility</p:attrName>
                                        </p:attrNameLst>
                                      </p:cBhvr>
                                      <p:to>
                                        <p:strVal val="visible"/>
                                      </p:to>
                                    </p:set>
                                    <p:animEffect transition="in" filter="wipe(left)">
                                      <p:cBhvr>
                                        <p:cTn id="7" dur="1400"/>
                                        <p:tgtEl>
                                          <p:spTgt spid="15"/>
                                        </p:tgtEl>
                                      </p:cBhvr>
                                    </p:animEffect>
                                  </p:childTnLst>
                                </p:cTn>
                              </p:par>
                              <p:par>
                                <p:cTn id="8" presetID="42" presetClass="entr" presetSubtype="0" fill="hold" grpId="0" nodeType="withEffect">
                                  <p:stCondLst>
                                    <p:cond delay="200"/>
                                  </p:stCondLst>
                                  <p:childTnLst>
                                    <p:set>
                                      <p:cBhvr>
                                        <p:cTn id="9" dur="1" fill="hold">
                                          <p:stCondLst>
                                            <p:cond delay="0"/>
                                          </p:stCondLst>
                                        </p:cTn>
                                        <p:tgtEl>
                                          <p:spTgt spid="8">
                                            <p:txEl>
                                              <p:pRg st="0" end="0"/>
                                            </p:txEl>
                                          </p:spTgt>
                                        </p:tgtEl>
                                        <p:attrNameLst>
                                          <p:attrName>style.visibility</p:attrName>
                                        </p:attrNameLst>
                                      </p:cBhvr>
                                      <p:to>
                                        <p:strVal val="visible"/>
                                      </p:to>
                                    </p:set>
                                    <p:animEffect transition="in" filter="fade">
                                      <p:cBhvr>
                                        <p:cTn id="10" dur="400"/>
                                        <p:tgtEl>
                                          <p:spTgt spid="8">
                                            <p:txEl>
                                              <p:pRg st="0" end="0"/>
                                            </p:txEl>
                                          </p:spTgt>
                                        </p:tgtEl>
                                      </p:cBhvr>
                                    </p:animEffect>
                                    <p:anim calcmode="lin" valueType="num">
                                      <p:cBhvr>
                                        <p:cTn id="11" dur="4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12" dur="400" fill="hold"/>
                                        <p:tgtEl>
                                          <p:spTgt spid="8">
                                            <p:txEl>
                                              <p:pRg st="0" end="0"/>
                                            </p:txEl>
                                          </p:spTgt>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200"/>
                                  </p:stCondLst>
                                  <p:childTnLst>
                                    <p:set>
                                      <p:cBhvr>
                                        <p:cTn id="14" dur="1" fill="hold">
                                          <p:stCondLst>
                                            <p:cond delay="0"/>
                                          </p:stCondLst>
                                        </p:cTn>
                                        <p:tgtEl>
                                          <p:spTgt spid="9">
                                            <p:txEl>
                                              <p:pRg st="0" end="0"/>
                                            </p:txEl>
                                          </p:spTgt>
                                        </p:tgtEl>
                                        <p:attrNameLst>
                                          <p:attrName>style.visibility</p:attrName>
                                        </p:attrNameLst>
                                      </p:cBhvr>
                                      <p:to>
                                        <p:strVal val="visible"/>
                                      </p:to>
                                    </p:set>
                                    <p:animEffect transition="in" filter="fade">
                                      <p:cBhvr>
                                        <p:cTn id="15" dur="500"/>
                                        <p:tgtEl>
                                          <p:spTgt spid="9">
                                            <p:txEl>
                                              <p:pRg st="0" end="0"/>
                                            </p:txEl>
                                          </p:spTgt>
                                        </p:tgtEl>
                                      </p:cBhvr>
                                    </p:animEffect>
                                    <p:anim calcmode="lin" valueType="num">
                                      <p:cBhvr>
                                        <p:cTn id="16"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p:cTn id="17" dur="500" fill="hold"/>
                                        <p:tgtEl>
                                          <p:spTgt spid="9">
                                            <p:txEl>
                                              <p:pRg st="0" end="0"/>
                                            </p:txEl>
                                          </p:spTgt>
                                        </p:tgtEl>
                                        <p:attrNameLst>
                                          <p:attrName>ppt_y</p:attrName>
                                        </p:attrNameLst>
                                      </p:cBhvr>
                                      <p:tavLst>
                                        <p:tav tm="0">
                                          <p:val>
                                            <p:strVal val="#ppt_y+.1"/>
                                          </p:val>
                                        </p:tav>
                                        <p:tav tm="100000">
                                          <p:val>
                                            <p:strVal val="#ppt_y"/>
                                          </p:val>
                                        </p:tav>
                                      </p:tavLst>
                                    </p:anim>
                                  </p:childTnLst>
                                </p:cTn>
                              </p:par>
                              <p:par>
                                <p:cTn id="18" presetID="10" presetClass="entr" presetSubtype="0" fill="hold" grpId="0" nodeType="withEffect">
                                  <p:stCondLst>
                                    <p:cond delay="800"/>
                                  </p:stCondLst>
                                  <p:childTnLst>
                                    <p:set>
                                      <p:cBhvr>
                                        <p:cTn id="19" dur="1" fill="hold">
                                          <p:stCondLst>
                                            <p:cond delay="0"/>
                                          </p:stCondLst>
                                        </p:cTn>
                                        <p:tgtEl>
                                          <p:spTgt spid="10">
                                            <p:txEl>
                                              <p:pRg st="0" end="0"/>
                                            </p:txEl>
                                          </p:spTgt>
                                        </p:tgtEl>
                                        <p:attrNameLst>
                                          <p:attrName>style.visibility</p:attrName>
                                        </p:attrNameLst>
                                      </p:cBhvr>
                                      <p:to>
                                        <p:strVal val="visible"/>
                                      </p:to>
                                    </p:set>
                                    <p:animEffect transition="in" filter="fade">
                                      <p:cBhvr>
                                        <p:cTn id="20" dur="500"/>
                                        <p:tgtEl>
                                          <p:spTgt spid="1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ldLvl="0" animBg="1"/>
      <p:bldP spid="8" grpId="0" build="p">
        <p:tmplLst>
          <p:tmpl lvl="1">
            <p:tnLst>
              <p:par>
                <p:cTn presetID="42" presetClass="entr" presetSubtype="0" fill="hold" nodeType="withEffect">
                  <p:stCondLst>
                    <p:cond delay="200"/>
                  </p:stCondLst>
                  <p:childTnLst>
                    <p:set>
                      <p:cBhvr>
                        <p:cTn dur="1" fill="hold">
                          <p:stCondLst>
                            <p:cond delay="0"/>
                          </p:stCondLst>
                        </p:cTn>
                        <p:tgtEl>
                          <p:spTgt spid="8"/>
                        </p:tgtEl>
                        <p:attrNameLst>
                          <p:attrName>style.visibility</p:attrName>
                        </p:attrNameLst>
                      </p:cBhvr>
                      <p:to>
                        <p:strVal val="visible"/>
                      </p:to>
                    </p:set>
                    <p:animEffect transition="in" filter="fade">
                      <p:cBhvr>
                        <p:cTn dur="400"/>
                        <p:tgtEl>
                          <p:spTgt spid="8"/>
                        </p:tgtEl>
                      </p:cBhvr>
                    </p:animEffect>
                    <p:anim calcmode="lin" valueType="num">
                      <p:cBhvr>
                        <p:cTn dur="400" fill="hold"/>
                        <p:tgtEl>
                          <p:spTgt spid="8"/>
                        </p:tgtEl>
                        <p:attrNameLst>
                          <p:attrName>ppt_x</p:attrName>
                        </p:attrNameLst>
                      </p:cBhvr>
                      <p:tavLst>
                        <p:tav tm="0">
                          <p:val>
                            <p:strVal val="#ppt_x"/>
                          </p:val>
                        </p:tav>
                        <p:tav tm="100000">
                          <p:val>
                            <p:strVal val="#ppt_x"/>
                          </p:val>
                        </p:tav>
                      </p:tavLst>
                    </p:anim>
                    <p:anim calcmode="lin" valueType="num">
                      <p:cBhvr>
                        <p:cTn dur="400" fill="hold"/>
                        <p:tgtEl>
                          <p:spTgt spid="8"/>
                        </p:tgtEl>
                        <p:attrNameLst>
                          <p:attrName>ppt_y</p:attrName>
                        </p:attrNameLst>
                      </p:cBhvr>
                      <p:tavLst>
                        <p:tav tm="0">
                          <p:val>
                            <p:strVal val="#ppt_y+.1"/>
                          </p:val>
                        </p:tav>
                        <p:tav tm="100000">
                          <p:val>
                            <p:strVal val="#ppt_y"/>
                          </p:val>
                        </p:tav>
                      </p:tavLst>
                    </p:anim>
                  </p:childTnLst>
                </p:cTn>
              </p:par>
            </p:tnLst>
          </p:tmpl>
        </p:tmplLst>
      </p:bldP>
      <p:bldP spid="9" grpId="0" build="p">
        <p:tmplLst>
          <p:tmpl lvl="1">
            <p:tnLst>
              <p:par>
                <p:cTn presetID="42" presetClass="entr" presetSubtype="0" fill="hold" nodeType="withEffect">
                  <p:stCondLst>
                    <p:cond delay="200"/>
                  </p:stCondLst>
                  <p:childTnLst>
                    <p:set>
                      <p:cBhvr>
                        <p:cTn dur="1" fill="hold">
                          <p:stCondLst>
                            <p:cond delay="0"/>
                          </p:stCondLst>
                        </p:cTn>
                        <p:tgtEl>
                          <p:spTgt spid="9"/>
                        </p:tgtEl>
                        <p:attrNameLst>
                          <p:attrName>style.visibility</p:attrName>
                        </p:attrNameLst>
                      </p:cBhvr>
                      <p:to>
                        <p:strVal val="visible"/>
                      </p:to>
                    </p:set>
                    <p:animEffect transition="in" filter="fade">
                      <p:cBhvr>
                        <p:cTn dur="500"/>
                        <p:tgtEl>
                          <p:spTgt spid="9"/>
                        </p:tgtEl>
                      </p:cBhvr>
                    </p:animEffect>
                    <p:anim calcmode="lin" valueType="num">
                      <p:cBhvr>
                        <p:cTn dur="500" fill="hold"/>
                        <p:tgtEl>
                          <p:spTgt spid="9"/>
                        </p:tgtEl>
                        <p:attrNameLst>
                          <p:attrName>ppt_x</p:attrName>
                        </p:attrNameLst>
                      </p:cBhvr>
                      <p:tavLst>
                        <p:tav tm="0">
                          <p:val>
                            <p:strVal val="#ppt_x"/>
                          </p:val>
                        </p:tav>
                        <p:tav tm="100000">
                          <p:val>
                            <p:strVal val="#ppt_x"/>
                          </p:val>
                        </p:tav>
                      </p:tavLst>
                    </p:anim>
                    <p:anim calcmode="lin" valueType="num">
                      <p:cBhvr>
                        <p:cTn dur="500" fill="hold"/>
                        <p:tgtEl>
                          <p:spTgt spid="9"/>
                        </p:tgtEl>
                        <p:attrNameLst>
                          <p:attrName>ppt_y</p:attrName>
                        </p:attrNameLst>
                      </p:cBhvr>
                      <p:tavLst>
                        <p:tav tm="0">
                          <p:val>
                            <p:strVal val="#ppt_y+.1"/>
                          </p:val>
                        </p:tav>
                        <p:tav tm="100000">
                          <p:val>
                            <p:strVal val="#ppt_y"/>
                          </p:val>
                        </p:tav>
                      </p:tavLst>
                    </p:anim>
                  </p:childTnLst>
                </p:cTn>
              </p:par>
            </p:tnLst>
          </p:tmpl>
        </p:tmplLst>
      </p:bldP>
      <p:bldP spid="10" grpId="0" build="p">
        <p:tmplLst>
          <p:tmpl lvl="1">
            <p:tnLst>
              <p:par>
                <p:cTn presetID="10" presetClass="entr" presetSubtype="0" fill="hold" nodeType="withEffect">
                  <p:stCondLst>
                    <p:cond delay="800"/>
                  </p:stCondLst>
                  <p:childTnLst>
                    <p:set>
                      <p:cBhvr>
                        <p:cTn dur="1" fill="hold">
                          <p:stCondLst>
                            <p:cond delay="0"/>
                          </p:stCondLst>
                        </p:cTn>
                        <p:tgtEl>
                          <p:spTgt spid="10"/>
                        </p:tgtEl>
                        <p:attrNameLst>
                          <p:attrName>style.visibility</p:attrName>
                        </p:attrNameLst>
                      </p:cBhvr>
                      <p:to>
                        <p:strVal val="visible"/>
                      </p:to>
                    </p:set>
                    <p:animEffect transition="in" filter="fade">
                      <p:cBhvr>
                        <p:cTn dur="500"/>
                        <p:tgtEl>
                          <p:spTgt spid="10"/>
                        </p:tgtEl>
                      </p:cBhvr>
                    </p:animEffect>
                  </p:childTnLst>
                </p:cTn>
              </p:par>
            </p:tnLst>
          </p:tmpl>
        </p:tmplLst>
      </p:bldP>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1" y="1710037"/>
            <a:ext cx="10515600" cy="2853236"/>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1" y="4590267"/>
            <a:ext cx="10515600" cy="1500449"/>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835" indent="0">
              <a:buNone/>
              <a:defRPr sz="1600">
                <a:solidFill>
                  <a:schemeClr val="tx1">
                    <a:tint val="75000"/>
                  </a:schemeClr>
                </a:solidFill>
              </a:defRPr>
            </a:lvl7pPr>
            <a:lvl8pPr marL="3201035" indent="0">
              <a:buNone/>
              <a:defRPr sz="1600">
                <a:solidFill>
                  <a:schemeClr val="tx1">
                    <a:tint val="75000"/>
                  </a:schemeClr>
                </a:solidFill>
              </a:defRPr>
            </a:lvl8pPr>
            <a:lvl9pPr marL="3658235"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pic>
        <p:nvPicPr>
          <p:cNvPr id="8" name="图片 7" descr="E:\素材\春\7487b691a84a44a3f609339749de9c08.png7487b691a84a44a3f609339749de9c08"/>
          <p:cNvPicPr>
            <a:picLocks noChangeAspect="1"/>
          </p:cNvPicPr>
          <p:nvPr userDrawn="1"/>
        </p:nvPicPr>
        <p:blipFill>
          <a:blip r:embed="rId2"/>
          <a:srcRect l="12584" b="827"/>
          <a:stretch>
            <a:fillRect/>
          </a:stretch>
        </p:blipFill>
        <p:spPr>
          <a:xfrm>
            <a:off x="77893" y="366607"/>
            <a:ext cx="4628727" cy="6495627"/>
          </a:xfrm>
          <a:prstGeom prst="rect">
            <a:avLst/>
          </a:prstGeom>
        </p:spPr>
      </p:pic>
      <p:grpSp>
        <p:nvGrpSpPr>
          <p:cNvPr id="39" name="组合 38"/>
          <p:cNvGrpSpPr>
            <a:grpSpLocks noChangeAspect="1"/>
          </p:cNvGrpSpPr>
          <p:nvPr userDrawn="1"/>
        </p:nvGrpSpPr>
        <p:grpSpPr>
          <a:xfrm>
            <a:off x="9056615" y="6082803"/>
            <a:ext cx="528000" cy="528000"/>
            <a:chOff x="386297" y="354936"/>
            <a:chExt cx="1186377" cy="1186377"/>
          </a:xfrm>
          <a:solidFill>
            <a:schemeClr val="accent2"/>
          </a:solidFill>
        </p:grpSpPr>
        <p:sp>
          <p:nvSpPr>
            <p:cNvPr id="40" name="Freeform 494"/>
            <p:cNvSpPr/>
            <p:nvPr/>
          </p:nvSpPr>
          <p:spPr bwMode="auto">
            <a:xfrm>
              <a:off x="386297" y="354936"/>
              <a:ext cx="1186377" cy="1186377"/>
            </a:xfrm>
            <a:custGeom>
              <a:avLst/>
              <a:gdLst>
                <a:gd name="T0" fmla="*/ 554 w 713"/>
                <a:gd name="T1" fmla="*/ 60 h 713"/>
                <a:gd name="T2" fmla="*/ 356 w 713"/>
                <a:gd name="T3" fmla="*/ 0 h 713"/>
                <a:gd name="T4" fmla="*/ 46 w 713"/>
                <a:gd name="T5" fmla="*/ 181 h 713"/>
                <a:gd name="T6" fmla="*/ 0 w 713"/>
                <a:gd name="T7" fmla="*/ 357 h 713"/>
                <a:gd name="T8" fmla="*/ 44 w 713"/>
                <a:gd name="T9" fmla="*/ 528 h 713"/>
                <a:gd name="T10" fmla="*/ 356 w 713"/>
                <a:gd name="T11" fmla="*/ 713 h 713"/>
                <a:gd name="T12" fmla="*/ 631 w 713"/>
                <a:gd name="T13" fmla="*/ 584 h 713"/>
                <a:gd name="T14" fmla="*/ 713 w 713"/>
                <a:gd name="T15" fmla="*/ 357 h 713"/>
                <a:gd name="T16" fmla="*/ 554 w 713"/>
                <a:gd name="T17" fmla="*/ 60 h 7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3" h="713">
                  <a:moveTo>
                    <a:pt x="554" y="60"/>
                  </a:moveTo>
                  <a:cubicBezTo>
                    <a:pt x="498" y="22"/>
                    <a:pt x="430" y="0"/>
                    <a:pt x="356" y="0"/>
                  </a:cubicBezTo>
                  <a:cubicBezTo>
                    <a:pt x="223" y="0"/>
                    <a:pt x="107" y="73"/>
                    <a:pt x="46" y="181"/>
                  </a:cubicBezTo>
                  <a:cubicBezTo>
                    <a:pt x="16" y="233"/>
                    <a:pt x="0" y="293"/>
                    <a:pt x="0" y="357"/>
                  </a:cubicBezTo>
                  <a:cubicBezTo>
                    <a:pt x="0" y="419"/>
                    <a:pt x="16" y="477"/>
                    <a:pt x="44" y="528"/>
                  </a:cubicBezTo>
                  <a:cubicBezTo>
                    <a:pt x="104" y="639"/>
                    <a:pt x="222" y="713"/>
                    <a:pt x="356" y="713"/>
                  </a:cubicBezTo>
                  <a:cubicBezTo>
                    <a:pt x="467" y="713"/>
                    <a:pt x="565" y="663"/>
                    <a:pt x="631" y="584"/>
                  </a:cubicBezTo>
                  <a:cubicBezTo>
                    <a:pt x="682" y="523"/>
                    <a:pt x="713" y="443"/>
                    <a:pt x="713" y="357"/>
                  </a:cubicBezTo>
                  <a:cubicBezTo>
                    <a:pt x="713" y="233"/>
                    <a:pt x="650" y="124"/>
                    <a:pt x="554" y="60"/>
                  </a:cubicBezTo>
                  <a:close/>
                </a:path>
              </a:pathLst>
            </a:custGeom>
            <a:solidFill>
              <a:srgbClr val="FF7F7F"/>
            </a:solidFill>
            <a:ln w="9525">
              <a:noFill/>
              <a:round/>
            </a:ln>
          </p:spPr>
          <p:txBody>
            <a:bodyPr vert="horz" wrap="square" lIns="91440" tIns="45720" rIns="91440" bIns="45720" numCol="1" anchor="t" anchorCtr="0" compatLnSpc="1"/>
            <a:lstStyle/>
            <a:p>
              <a:endParaRPr lang="zh-CN" altLang="en-US"/>
            </a:p>
          </p:txBody>
        </p:sp>
        <p:sp>
          <p:nvSpPr>
            <p:cNvPr id="41" name="Freeform 495"/>
            <p:cNvSpPr>
              <a:spLocks noEditPoints="1"/>
            </p:cNvSpPr>
            <p:nvPr/>
          </p:nvSpPr>
          <p:spPr bwMode="auto">
            <a:xfrm>
              <a:off x="699114" y="632811"/>
              <a:ext cx="559078" cy="627299"/>
            </a:xfrm>
            <a:custGeom>
              <a:avLst/>
              <a:gdLst>
                <a:gd name="T0" fmla="*/ 251 w 336"/>
                <a:gd name="T1" fmla="*/ 2 h 377"/>
                <a:gd name="T2" fmla="*/ 168 w 336"/>
                <a:gd name="T3" fmla="*/ 23 h 377"/>
                <a:gd name="T4" fmla="*/ 86 w 336"/>
                <a:gd name="T5" fmla="*/ 2 h 377"/>
                <a:gd name="T6" fmla="*/ 44 w 336"/>
                <a:gd name="T7" fmla="*/ 138 h 377"/>
                <a:gd name="T8" fmla="*/ 73 w 336"/>
                <a:gd name="T9" fmla="*/ 273 h 377"/>
                <a:gd name="T10" fmla="*/ 109 w 336"/>
                <a:gd name="T11" fmla="*/ 377 h 377"/>
                <a:gd name="T12" fmla="*/ 131 w 336"/>
                <a:gd name="T13" fmla="*/ 256 h 377"/>
                <a:gd name="T14" fmla="*/ 206 w 336"/>
                <a:gd name="T15" fmla="*/ 256 h 377"/>
                <a:gd name="T16" fmla="*/ 227 w 336"/>
                <a:gd name="T17" fmla="*/ 377 h 377"/>
                <a:gd name="T18" fmla="*/ 264 w 336"/>
                <a:gd name="T19" fmla="*/ 273 h 377"/>
                <a:gd name="T20" fmla="*/ 293 w 336"/>
                <a:gd name="T21" fmla="*/ 138 h 377"/>
                <a:gd name="T22" fmla="*/ 251 w 336"/>
                <a:gd name="T23" fmla="*/ 2 h 377"/>
                <a:gd name="T24" fmla="*/ 231 w 336"/>
                <a:gd name="T25" fmla="*/ 51 h 377"/>
                <a:gd name="T26" fmla="*/ 130 w 336"/>
                <a:gd name="T27" fmla="*/ 100 h 377"/>
                <a:gd name="T28" fmla="*/ 119 w 336"/>
                <a:gd name="T29" fmla="*/ 89 h 377"/>
                <a:gd name="T30" fmla="*/ 151 w 336"/>
                <a:gd name="T31" fmla="*/ 66 h 377"/>
                <a:gd name="T32" fmla="*/ 143 w 336"/>
                <a:gd name="T33" fmla="*/ 59 h 377"/>
                <a:gd name="T34" fmla="*/ 113 w 336"/>
                <a:gd name="T35" fmla="*/ 44 h 377"/>
                <a:gd name="T36" fmla="*/ 117 w 336"/>
                <a:gd name="T37" fmla="*/ 30 h 377"/>
                <a:gd name="T38" fmla="*/ 165 w 336"/>
                <a:gd name="T39" fmla="*/ 60 h 377"/>
                <a:gd name="T40" fmla="*/ 227 w 336"/>
                <a:gd name="T41" fmla="*/ 37 h 377"/>
                <a:gd name="T42" fmla="*/ 231 w 336"/>
                <a:gd name="T43" fmla="*/ 51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36" h="377">
                  <a:moveTo>
                    <a:pt x="251" y="2"/>
                  </a:moveTo>
                  <a:cubicBezTo>
                    <a:pt x="203" y="0"/>
                    <a:pt x="208" y="22"/>
                    <a:pt x="168" y="23"/>
                  </a:cubicBezTo>
                  <a:cubicBezTo>
                    <a:pt x="129" y="22"/>
                    <a:pt x="133" y="0"/>
                    <a:pt x="86" y="2"/>
                  </a:cubicBezTo>
                  <a:cubicBezTo>
                    <a:pt x="0" y="6"/>
                    <a:pt x="34" y="111"/>
                    <a:pt x="44" y="138"/>
                  </a:cubicBezTo>
                  <a:cubicBezTo>
                    <a:pt x="74" y="217"/>
                    <a:pt x="74" y="236"/>
                    <a:pt x="73" y="273"/>
                  </a:cubicBezTo>
                  <a:cubicBezTo>
                    <a:pt x="69" y="377"/>
                    <a:pt x="85" y="377"/>
                    <a:pt x="109" y="377"/>
                  </a:cubicBezTo>
                  <a:cubicBezTo>
                    <a:pt x="127" y="377"/>
                    <a:pt x="132" y="289"/>
                    <a:pt x="131" y="256"/>
                  </a:cubicBezTo>
                  <a:cubicBezTo>
                    <a:pt x="130" y="211"/>
                    <a:pt x="203" y="204"/>
                    <a:pt x="206" y="256"/>
                  </a:cubicBezTo>
                  <a:cubicBezTo>
                    <a:pt x="207" y="288"/>
                    <a:pt x="210" y="377"/>
                    <a:pt x="227" y="377"/>
                  </a:cubicBezTo>
                  <a:cubicBezTo>
                    <a:pt x="252" y="377"/>
                    <a:pt x="267" y="377"/>
                    <a:pt x="264" y="273"/>
                  </a:cubicBezTo>
                  <a:cubicBezTo>
                    <a:pt x="263" y="236"/>
                    <a:pt x="263" y="217"/>
                    <a:pt x="293" y="138"/>
                  </a:cubicBezTo>
                  <a:cubicBezTo>
                    <a:pt x="303" y="111"/>
                    <a:pt x="336" y="6"/>
                    <a:pt x="251" y="2"/>
                  </a:cubicBezTo>
                  <a:close/>
                  <a:moveTo>
                    <a:pt x="231" y="51"/>
                  </a:moveTo>
                  <a:cubicBezTo>
                    <a:pt x="196" y="61"/>
                    <a:pt x="156" y="75"/>
                    <a:pt x="130" y="100"/>
                  </a:cubicBezTo>
                  <a:cubicBezTo>
                    <a:pt x="123" y="106"/>
                    <a:pt x="113" y="96"/>
                    <a:pt x="119" y="89"/>
                  </a:cubicBezTo>
                  <a:cubicBezTo>
                    <a:pt x="129" y="80"/>
                    <a:pt x="140" y="73"/>
                    <a:pt x="151" y="66"/>
                  </a:cubicBezTo>
                  <a:cubicBezTo>
                    <a:pt x="149" y="64"/>
                    <a:pt x="146" y="61"/>
                    <a:pt x="143" y="59"/>
                  </a:cubicBezTo>
                  <a:cubicBezTo>
                    <a:pt x="135" y="51"/>
                    <a:pt x="124" y="46"/>
                    <a:pt x="113" y="44"/>
                  </a:cubicBezTo>
                  <a:cubicBezTo>
                    <a:pt x="104" y="42"/>
                    <a:pt x="108" y="28"/>
                    <a:pt x="117" y="30"/>
                  </a:cubicBezTo>
                  <a:cubicBezTo>
                    <a:pt x="136" y="33"/>
                    <a:pt x="153" y="45"/>
                    <a:pt x="165" y="60"/>
                  </a:cubicBezTo>
                  <a:cubicBezTo>
                    <a:pt x="185" y="50"/>
                    <a:pt x="207" y="43"/>
                    <a:pt x="227" y="37"/>
                  </a:cubicBezTo>
                  <a:cubicBezTo>
                    <a:pt x="236" y="34"/>
                    <a:pt x="240" y="49"/>
                    <a:pt x="231" y="51"/>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42" name="组合 41"/>
          <p:cNvGrpSpPr>
            <a:grpSpLocks noChangeAspect="1"/>
          </p:cNvGrpSpPr>
          <p:nvPr userDrawn="1"/>
        </p:nvGrpSpPr>
        <p:grpSpPr>
          <a:xfrm>
            <a:off x="8310287" y="6082803"/>
            <a:ext cx="528000" cy="528000"/>
            <a:chOff x="467544" y="339502"/>
            <a:chExt cx="1186377" cy="1188041"/>
          </a:xfrm>
          <a:solidFill>
            <a:schemeClr val="accent2"/>
          </a:solidFill>
        </p:grpSpPr>
        <p:sp>
          <p:nvSpPr>
            <p:cNvPr id="43" name="Freeform 230"/>
            <p:cNvSpPr/>
            <p:nvPr/>
          </p:nvSpPr>
          <p:spPr bwMode="auto">
            <a:xfrm>
              <a:off x="467544" y="339502"/>
              <a:ext cx="1186377" cy="1188041"/>
            </a:xfrm>
            <a:custGeom>
              <a:avLst/>
              <a:gdLst>
                <a:gd name="T0" fmla="*/ 554 w 713"/>
                <a:gd name="T1" fmla="*/ 60 h 714"/>
                <a:gd name="T2" fmla="*/ 356 w 713"/>
                <a:gd name="T3" fmla="*/ 0 h 714"/>
                <a:gd name="T4" fmla="*/ 46 w 713"/>
                <a:gd name="T5" fmla="*/ 182 h 714"/>
                <a:gd name="T6" fmla="*/ 0 w 713"/>
                <a:gd name="T7" fmla="*/ 357 h 714"/>
                <a:gd name="T8" fmla="*/ 44 w 713"/>
                <a:gd name="T9" fmla="*/ 529 h 714"/>
                <a:gd name="T10" fmla="*/ 356 w 713"/>
                <a:gd name="T11" fmla="*/ 714 h 714"/>
                <a:gd name="T12" fmla="*/ 631 w 713"/>
                <a:gd name="T13" fmla="*/ 585 h 714"/>
                <a:gd name="T14" fmla="*/ 713 w 713"/>
                <a:gd name="T15" fmla="*/ 357 h 714"/>
                <a:gd name="T16" fmla="*/ 554 w 713"/>
                <a:gd name="T17" fmla="*/ 60 h 7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3" h="714">
                  <a:moveTo>
                    <a:pt x="554" y="60"/>
                  </a:moveTo>
                  <a:cubicBezTo>
                    <a:pt x="498" y="22"/>
                    <a:pt x="430" y="0"/>
                    <a:pt x="356" y="0"/>
                  </a:cubicBezTo>
                  <a:cubicBezTo>
                    <a:pt x="223" y="0"/>
                    <a:pt x="107" y="73"/>
                    <a:pt x="46" y="182"/>
                  </a:cubicBezTo>
                  <a:cubicBezTo>
                    <a:pt x="16" y="234"/>
                    <a:pt x="0" y="293"/>
                    <a:pt x="0" y="357"/>
                  </a:cubicBezTo>
                  <a:cubicBezTo>
                    <a:pt x="0" y="419"/>
                    <a:pt x="16" y="478"/>
                    <a:pt x="44" y="529"/>
                  </a:cubicBezTo>
                  <a:cubicBezTo>
                    <a:pt x="104" y="639"/>
                    <a:pt x="222" y="714"/>
                    <a:pt x="356" y="714"/>
                  </a:cubicBezTo>
                  <a:cubicBezTo>
                    <a:pt x="467" y="714"/>
                    <a:pt x="565" y="663"/>
                    <a:pt x="631" y="585"/>
                  </a:cubicBezTo>
                  <a:cubicBezTo>
                    <a:pt x="682" y="523"/>
                    <a:pt x="713" y="444"/>
                    <a:pt x="713" y="357"/>
                  </a:cubicBezTo>
                  <a:cubicBezTo>
                    <a:pt x="713" y="233"/>
                    <a:pt x="650" y="124"/>
                    <a:pt x="554" y="60"/>
                  </a:cubicBezTo>
                  <a:close/>
                </a:path>
              </a:pathLst>
            </a:custGeom>
            <a:solidFill>
              <a:srgbClr val="FF7F7F"/>
            </a:solidFill>
            <a:ln w="9525">
              <a:noFill/>
              <a:round/>
            </a:ln>
          </p:spPr>
          <p:txBody>
            <a:bodyPr vert="horz" wrap="square" lIns="91440" tIns="45720" rIns="91440" bIns="45720" numCol="1" anchor="t" anchorCtr="0" compatLnSpc="1"/>
            <a:lstStyle/>
            <a:p>
              <a:endParaRPr lang="zh-CN" altLang="en-US"/>
            </a:p>
          </p:txBody>
        </p:sp>
        <p:sp>
          <p:nvSpPr>
            <p:cNvPr id="44" name="Freeform 319"/>
            <p:cNvSpPr>
              <a:spLocks noEditPoints="1"/>
            </p:cNvSpPr>
            <p:nvPr/>
          </p:nvSpPr>
          <p:spPr bwMode="auto">
            <a:xfrm>
              <a:off x="748746" y="449320"/>
              <a:ext cx="625635" cy="908502"/>
            </a:xfrm>
            <a:custGeom>
              <a:avLst/>
              <a:gdLst>
                <a:gd name="T0" fmla="*/ 376 w 376"/>
                <a:gd name="T1" fmla="*/ 516 h 546"/>
                <a:gd name="T2" fmla="*/ 345 w 376"/>
                <a:gd name="T3" fmla="*/ 485 h 546"/>
                <a:gd name="T4" fmla="*/ 251 w 376"/>
                <a:gd name="T5" fmla="*/ 485 h 546"/>
                <a:gd name="T6" fmla="*/ 338 w 376"/>
                <a:gd name="T7" fmla="*/ 351 h 546"/>
                <a:gd name="T8" fmla="*/ 231 w 376"/>
                <a:gd name="T9" fmla="*/ 203 h 546"/>
                <a:gd name="T10" fmla="*/ 318 w 376"/>
                <a:gd name="T11" fmla="*/ 49 h 546"/>
                <a:gd name="T12" fmla="*/ 318 w 376"/>
                <a:gd name="T13" fmla="*/ 18 h 546"/>
                <a:gd name="T14" fmla="*/ 285 w 376"/>
                <a:gd name="T15" fmla="*/ 0 h 546"/>
                <a:gd name="T16" fmla="*/ 259 w 376"/>
                <a:gd name="T17" fmla="*/ 18 h 546"/>
                <a:gd name="T18" fmla="*/ 127 w 376"/>
                <a:gd name="T19" fmla="*/ 259 h 546"/>
                <a:gd name="T20" fmla="*/ 136 w 376"/>
                <a:gd name="T21" fmla="*/ 277 h 546"/>
                <a:gd name="T22" fmla="*/ 126 w 376"/>
                <a:gd name="T23" fmla="*/ 300 h 546"/>
                <a:gd name="T24" fmla="*/ 145 w 376"/>
                <a:gd name="T25" fmla="*/ 310 h 546"/>
                <a:gd name="T26" fmla="*/ 162 w 376"/>
                <a:gd name="T27" fmla="*/ 291 h 546"/>
                <a:gd name="T28" fmla="*/ 183 w 376"/>
                <a:gd name="T29" fmla="*/ 289 h 546"/>
                <a:gd name="T30" fmla="*/ 214 w 376"/>
                <a:gd name="T31" fmla="*/ 235 h 546"/>
                <a:gd name="T32" fmla="*/ 298 w 376"/>
                <a:gd name="T33" fmla="*/ 345 h 546"/>
                <a:gd name="T34" fmla="*/ 242 w 376"/>
                <a:gd name="T35" fmla="*/ 443 h 546"/>
                <a:gd name="T36" fmla="*/ 125 w 376"/>
                <a:gd name="T37" fmla="*/ 443 h 546"/>
                <a:gd name="T38" fmla="*/ 104 w 376"/>
                <a:gd name="T39" fmla="*/ 464 h 546"/>
                <a:gd name="T40" fmla="*/ 125 w 376"/>
                <a:gd name="T41" fmla="*/ 485 h 546"/>
                <a:gd name="T42" fmla="*/ 125 w 376"/>
                <a:gd name="T43" fmla="*/ 485 h 546"/>
                <a:gd name="T44" fmla="*/ 30 w 376"/>
                <a:gd name="T45" fmla="*/ 485 h 546"/>
                <a:gd name="T46" fmla="*/ 30 w 376"/>
                <a:gd name="T47" fmla="*/ 485 h 546"/>
                <a:gd name="T48" fmla="*/ 30 w 376"/>
                <a:gd name="T49" fmla="*/ 485 h 546"/>
                <a:gd name="T50" fmla="*/ 0 w 376"/>
                <a:gd name="T51" fmla="*/ 516 h 546"/>
                <a:gd name="T52" fmla="*/ 30 w 376"/>
                <a:gd name="T53" fmla="*/ 546 h 546"/>
                <a:gd name="T54" fmla="*/ 345 w 376"/>
                <a:gd name="T55" fmla="*/ 546 h 546"/>
                <a:gd name="T56" fmla="*/ 376 w 376"/>
                <a:gd name="T57" fmla="*/ 516 h 546"/>
                <a:gd name="T58" fmla="*/ 176 w 376"/>
                <a:gd name="T59" fmla="*/ 394 h 546"/>
                <a:gd name="T60" fmla="*/ 158 w 376"/>
                <a:gd name="T61" fmla="*/ 399 h 546"/>
                <a:gd name="T62" fmla="*/ 35 w 376"/>
                <a:gd name="T63" fmla="*/ 332 h 546"/>
                <a:gd name="T64" fmla="*/ 30 w 376"/>
                <a:gd name="T65" fmla="*/ 314 h 546"/>
                <a:gd name="T66" fmla="*/ 48 w 376"/>
                <a:gd name="T67" fmla="*/ 308 h 546"/>
                <a:gd name="T68" fmla="*/ 48 w 376"/>
                <a:gd name="T69" fmla="*/ 308 h 546"/>
                <a:gd name="T70" fmla="*/ 48 w 376"/>
                <a:gd name="T71" fmla="*/ 308 h 546"/>
                <a:gd name="T72" fmla="*/ 171 w 376"/>
                <a:gd name="T73" fmla="*/ 376 h 546"/>
                <a:gd name="T74" fmla="*/ 176 w 376"/>
                <a:gd name="T75" fmla="*/ 394 h 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76" h="546">
                  <a:moveTo>
                    <a:pt x="376" y="516"/>
                  </a:moveTo>
                  <a:cubicBezTo>
                    <a:pt x="376" y="499"/>
                    <a:pt x="362" y="485"/>
                    <a:pt x="345" y="485"/>
                  </a:cubicBezTo>
                  <a:cubicBezTo>
                    <a:pt x="251" y="485"/>
                    <a:pt x="251" y="485"/>
                    <a:pt x="251" y="485"/>
                  </a:cubicBezTo>
                  <a:cubicBezTo>
                    <a:pt x="299" y="485"/>
                    <a:pt x="338" y="393"/>
                    <a:pt x="338" y="351"/>
                  </a:cubicBezTo>
                  <a:cubicBezTo>
                    <a:pt x="338" y="284"/>
                    <a:pt x="294" y="226"/>
                    <a:pt x="231" y="203"/>
                  </a:cubicBezTo>
                  <a:cubicBezTo>
                    <a:pt x="318" y="49"/>
                    <a:pt x="318" y="49"/>
                    <a:pt x="318" y="49"/>
                  </a:cubicBezTo>
                  <a:cubicBezTo>
                    <a:pt x="318" y="18"/>
                    <a:pt x="318" y="18"/>
                    <a:pt x="318" y="18"/>
                  </a:cubicBezTo>
                  <a:cubicBezTo>
                    <a:pt x="285" y="0"/>
                    <a:pt x="285" y="0"/>
                    <a:pt x="285" y="0"/>
                  </a:cubicBezTo>
                  <a:cubicBezTo>
                    <a:pt x="259" y="18"/>
                    <a:pt x="259" y="18"/>
                    <a:pt x="259" y="18"/>
                  </a:cubicBezTo>
                  <a:cubicBezTo>
                    <a:pt x="127" y="259"/>
                    <a:pt x="127" y="259"/>
                    <a:pt x="127" y="259"/>
                  </a:cubicBezTo>
                  <a:cubicBezTo>
                    <a:pt x="127" y="259"/>
                    <a:pt x="138" y="267"/>
                    <a:pt x="136" y="277"/>
                  </a:cubicBezTo>
                  <a:cubicBezTo>
                    <a:pt x="134" y="287"/>
                    <a:pt x="126" y="300"/>
                    <a:pt x="126" y="300"/>
                  </a:cubicBezTo>
                  <a:cubicBezTo>
                    <a:pt x="145" y="310"/>
                    <a:pt x="145" y="310"/>
                    <a:pt x="145" y="310"/>
                  </a:cubicBezTo>
                  <a:cubicBezTo>
                    <a:pt x="145" y="310"/>
                    <a:pt x="155" y="293"/>
                    <a:pt x="162" y="291"/>
                  </a:cubicBezTo>
                  <a:cubicBezTo>
                    <a:pt x="169" y="290"/>
                    <a:pt x="183" y="289"/>
                    <a:pt x="183" y="289"/>
                  </a:cubicBezTo>
                  <a:cubicBezTo>
                    <a:pt x="214" y="235"/>
                    <a:pt x="214" y="235"/>
                    <a:pt x="214" y="235"/>
                  </a:cubicBezTo>
                  <a:cubicBezTo>
                    <a:pt x="263" y="251"/>
                    <a:pt x="298" y="295"/>
                    <a:pt x="298" y="345"/>
                  </a:cubicBezTo>
                  <a:cubicBezTo>
                    <a:pt x="298" y="386"/>
                    <a:pt x="275" y="422"/>
                    <a:pt x="242" y="443"/>
                  </a:cubicBezTo>
                  <a:cubicBezTo>
                    <a:pt x="125" y="443"/>
                    <a:pt x="125" y="443"/>
                    <a:pt x="125" y="443"/>
                  </a:cubicBezTo>
                  <a:cubicBezTo>
                    <a:pt x="114" y="443"/>
                    <a:pt x="104" y="452"/>
                    <a:pt x="104" y="464"/>
                  </a:cubicBezTo>
                  <a:cubicBezTo>
                    <a:pt x="104" y="476"/>
                    <a:pt x="113" y="485"/>
                    <a:pt x="125" y="485"/>
                  </a:cubicBezTo>
                  <a:cubicBezTo>
                    <a:pt x="125" y="485"/>
                    <a:pt x="125" y="485"/>
                    <a:pt x="125" y="485"/>
                  </a:cubicBezTo>
                  <a:cubicBezTo>
                    <a:pt x="30" y="485"/>
                    <a:pt x="30" y="485"/>
                    <a:pt x="30" y="485"/>
                  </a:cubicBezTo>
                  <a:cubicBezTo>
                    <a:pt x="30" y="485"/>
                    <a:pt x="30" y="485"/>
                    <a:pt x="30" y="485"/>
                  </a:cubicBezTo>
                  <a:cubicBezTo>
                    <a:pt x="30" y="485"/>
                    <a:pt x="30" y="485"/>
                    <a:pt x="30" y="485"/>
                  </a:cubicBezTo>
                  <a:cubicBezTo>
                    <a:pt x="13" y="485"/>
                    <a:pt x="0" y="499"/>
                    <a:pt x="0" y="516"/>
                  </a:cubicBezTo>
                  <a:cubicBezTo>
                    <a:pt x="0" y="532"/>
                    <a:pt x="13" y="546"/>
                    <a:pt x="30" y="546"/>
                  </a:cubicBezTo>
                  <a:cubicBezTo>
                    <a:pt x="345" y="546"/>
                    <a:pt x="345" y="546"/>
                    <a:pt x="345" y="546"/>
                  </a:cubicBezTo>
                  <a:cubicBezTo>
                    <a:pt x="362" y="546"/>
                    <a:pt x="376" y="532"/>
                    <a:pt x="376" y="516"/>
                  </a:cubicBezTo>
                  <a:close/>
                  <a:moveTo>
                    <a:pt x="176" y="394"/>
                  </a:moveTo>
                  <a:cubicBezTo>
                    <a:pt x="173" y="400"/>
                    <a:pt x="165" y="403"/>
                    <a:pt x="158" y="399"/>
                  </a:cubicBezTo>
                  <a:cubicBezTo>
                    <a:pt x="35" y="332"/>
                    <a:pt x="35" y="332"/>
                    <a:pt x="35" y="332"/>
                  </a:cubicBezTo>
                  <a:cubicBezTo>
                    <a:pt x="29" y="328"/>
                    <a:pt x="27" y="320"/>
                    <a:pt x="30" y="314"/>
                  </a:cubicBezTo>
                  <a:cubicBezTo>
                    <a:pt x="34" y="307"/>
                    <a:pt x="42" y="305"/>
                    <a:pt x="48" y="308"/>
                  </a:cubicBezTo>
                  <a:cubicBezTo>
                    <a:pt x="48" y="308"/>
                    <a:pt x="48" y="308"/>
                    <a:pt x="48" y="308"/>
                  </a:cubicBezTo>
                  <a:cubicBezTo>
                    <a:pt x="48" y="308"/>
                    <a:pt x="48" y="308"/>
                    <a:pt x="48" y="308"/>
                  </a:cubicBezTo>
                  <a:cubicBezTo>
                    <a:pt x="171" y="376"/>
                    <a:pt x="171" y="376"/>
                    <a:pt x="171" y="376"/>
                  </a:cubicBezTo>
                  <a:cubicBezTo>
                    <a:pt x="178" y="379"/>
                    <a:pt x="180" y="387"/>
                    <a:pt x="176" y="394"/>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45" name="组合 44"/>
          <p:cNvGrpSpPr>
            <a:grpSpLocks noChangeAspect="1"/>
          </p:cNvGrpSpPr>
          <p:nvPr userDrawn="1"/>
        </p:nvGrpSpPr>
        <p:grpSpPr>
          <a:xfrm>
            <a:off x="9802943" y="6082803"/>
            <a:ext cx="528000" cy="528000"/>
            <a:chOff x="2254585" y="392649"/>
            <a:chExt cx="1186377" cy="1186377"/>
          </a:xfrm>
          <a:solidFill>
            <a:schemeClr val="bg1"/>
          </a:solidFill>
        </p:grpSpPr>
        <p:sp>
          <p:nvSpPr>
            <p:cNvPr id="46" name="Freeform 237"/>
            <p:cNvSpPr/>
            <p:nvPr/>
          </p:nvSpPr>
          <p:spPr bwMode="auto">
            <a:xfrm>
              <a:off x="2254585" y="392649"/>
              <a:ext cx="1186377" cy="1186377"/>
            </a:xfrm>
            <a:custGeom>
              <a:avLst/>
              <a:gdLst>
                <a:gd name="T0" fmla="*/ 555 w 713"/>
                <a:gd name="T1" fmla="*/ 60 h 713"/>
                <a:gd name="T2" fmla="*/ 357 w 713"/>
                <a:gd name="T3" fmla="*/ 0 h 713"/>
                <a:gd name="T4" fmla="*/ 46 w 713"/>
                <a:gd name="T5" fmla="*/ 181 h 713"/>
                <a:gd name="T6" fmla="*/ 0 w 713"/>
                <a:gd name="T7" fmla="*/ 356 h 713"/>
                <a:gd name="T8" fmla="*/ 44 w 713"/>
                <a:gd name="T9" fmla="*/ 528 h 713"/>
                <a:gd name="T10" fmla="*/ 357 w 713"/>
                <a:gd name="T11" fmla="*/ 713 h 713"/>
                <a:gd name="T12" fmla="*/ 631 w 713"/>
                <a:gd name="T13" fmla="*/ 584 h 713"/>
                <a:gd name="T14" fmla="*/ 713 w 713"/>
                <a:gd name="T15" fmla="*/ 356 h 713"/>
                <a:gd name="T16" fmla="*/ 555 w 713"/>
                <a:gd name="T17" fmla="*/ 60 h 7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3" h="713">
                  <a:moveTo>
                    <a:pt x="555" y="60"/>
                  </a:moveTo>
                  <a:cubicBezTo>
                    <a:pt x="498" y="22"/>
                    <a:pt x="430" y="0"/>
                    <a:pt x="357" y="0"/>
                  </a:cubicBezTo>
                  <a:cubicBezTo>
                    <a:pt x="223" y="0"/>
                    <a:pt x="107" y="73"/>
                    <a:pt x="46" y="181"/>
                  </a:cubicBezTo>
                  <a:cubicBezTo>
                    <a:pt x="17" y="233"/>
                    <a:pt x="0" y="293"/>
                    <a:pt x="0" y="356"/>
                  </a:cubicBezTo>
                  <a:cubicBezTo>
                    <a:pt x="0" y="419"/>
                    <a:pt x="16" y="477"/>
                    <a:pt x="44" y="528"/>
                  </a:cubicBezTo>
                  <a:cubicBezTo>
                    <a:pt x="105" y="638"/>
                    <a:pt x="222" y="713"/>
                    <a:pt x="357" y="713"/>
                  </a:cubicBezTo>
                  <a:cubicBezTo>
                    <a:pt x="467" y="713"/>
                    <a:pt x="566" y="663"/>
                    <a:pt x="631" y="584"/>
                  </a:cubicBezTo>
                  <a:cubicBezTo>
                    <a:pt x="682" y="522"/>
                    <a:pt x="713" y="443"/>
                    <a:pt x="713" y="356"/>
                  </a:cubicBezTo>
                  <a:cubicBezTo>
                    <a:pt x="713" y="233"/>
                    <a:pt x="650" y="124"/>
                    <a:pt x="555" y="60"/>
                  </a:cubicBezTo>
                  <a:close/>
                </a:path>
              </a:pathLst>
            </a:custGeom>
            <a:solidFill>
              <a:srgbClr val="FF7F7F"/>
            </a:solidFill>
            <a:ln w="9525">
              <a:noFill/>
              <a:round/>
            </a:ln>
          </p:spPr>
          <p:txBody>
            <a:bodyPr vert="horz" wrap="square" lIns="91440" tIns="45720" rIns="91440" bIns="45720" numCol="1" anchor="t" anchorCtr="0" compatLnSpc="1"/>
            <a:lstStyle/>
            <a:p>
              <a:endParaRPr lang="zh-CN" altLang="en-US"/>
            </a:p>
          </p:txBody>
        </p:sp>
        <p:sp>
          <p:nvSpPr>
            <p:cNvPr id="47" name="Rectangle 322"/>
            <p:cNvSpPr>
              <a:spLocks noChangeArrowheads="1"/>
            </p:cNvSpPr>
            <p:nvPr/>
          </p:nvSpPr>
          <p:spPr bwMode="auto">
            <a:xfrm>
              <a:off x="2680550" y="559041"/>
              <a:ext cx="327793" cy="9983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48" name="Freeform 323"/>
            <p:cNvSpPr>
              <a:spLocks noEditPoints="1"/>
            </p:cNvSpPr>
            <p:nvPr/>
          </p:nvSpPr>
          <p:spPr bwMode="auto">
            <a:xfrm>
              <a:off x="2565739" y="688827"/>
              <a:ext cx="557414" cy="675553"/>
            </a:xfrm>
            <a:custGeom>
              <a:avLst/>
              <a:gdLst>
                <a:gd name="T0" fmla="*/ 307 w 335"/>
                <a:gd name="T1" fmla="*/ 92 h 406"/>
                <a:gd name="T2" fmla="*/ 233 w 335"/>
                <a:gd name="T3" fmla="*/ 52 h 406"/>
                <a:gd name="T4" fmla="*/ 233 w 335"/>
                <a:gd name="T5" fmla="*/ 0 h 406"/>
                <a:gd name="T6" fmla="*/ 102 w 335"/>
                <a:gd name="T7" fmla="*/ 0 h 406"/>
                <a:gd name="T8" fmla="*/ 102 w 335"/>
                <a:gd name="T9" fmla="*/ 52 h 406"/>
                <a:gd name="T10" fmla="*/ 28 w 335"/>
                <a:gd name="T11" fmla="*/ 92 h 406"/>
                <a:gd name="T12" fmla="*/ 0 w 335"/>
                <a:gd name="T13" fmla="*/ 183 h 406"/>
                <a:gd name="T14" fmla="*/ 0 w 335"/>
                <a:gd name="T15" fmla="*/ 406 h 406"/>
                <a:gd name="T16" fmla="*/ 335 w 335"/>
                <a:gd name="T17" fmla="*/ 406 h 406"/>
                <a:gd name="T18" fmla="*/ 335 w 335"/>
                <a:gd name="T19" fmla="*/ 183 h 406"/>
                <a:gd name="T20" fmla="*/ 307 w 335"/>
                <a:gd name="T21" fmla="*/ 92 h 406"/>
                <a:gd name="T22" fmla="*/ 51 w 335"/>
                <a:gd name="T23" fmla="*/ 371 h 406"/>
                <a:gd name="T24" fmla="*/ 30 w 335"/>
                <a:gd name="T25" fmla="*/ 357 h 406"/>
                <a:gd name="T26" fmla="*/ 51 w 335"/>
                <a:gd name="T27" fmla="*/ 343 h 406"/>
                <a:gd name="T28" fmla="*/ 71 w 335"/>
                <a:gd name="T29" fmla="*/ 357 h 406"/>
                <a:gd name="T30" fmla="*/ 51 w 335"/>
                <a:gd name="T31" fmla="*/ 371 h 406"/>
                <a:gd name="T32" fmla="*/ 74 w 335"/>
                <a:gd name="T33" fmla="*/ 122 h 406"/>
                <a:gd name="T34" fmla="*/ 140 w 335"/>
                <a:gd name="T35" fmla="*/ 122 h 406"/>
                <a:gd name="T36" fmla="*/ 140 w 335"/>
                <a:gd name="T37" fmla="*/ 55 h 406"/>
                <a:gd name="T38" fmla="*/ 194 w 335"/>
                <a:gd name="T39" fmla="*/ 55 h 406"/>
                <a:gd name="T40" fmla="*/ 194 w 335"/>
                <a:gd name="T41" fmla="*/ 122 h 406"/>
                <a:gd name="T42" fmla="*/ 260 w 335"/>
                <a:gd name="T43" fmla="*/ 122 h 406"/>
                <a:gd name="T44" fmla="*/ 260 w 335"/>
                <a:gd name="T45" fmla="*/ 175 h 406"/>
                <a:gd name="T46" fmla="*/ 194 w 335"/>
                <a:gd name="T47" fmla="*/ 175 h 406"/>
                <a:gd name="T48" fmla="*/ 194 w 335"/>
                <a:gd name="T49" fmla="*/ 242 h 406"/>
                <a:gd name="T50" fmla="*/ 140 w 335"/>
                <a:gd name="T51" fmla="*/ 242 h 406"/>
                <a:gd name="T52" fmla="*/ 140 w 335"/>
                <a:gd name="T53" fmla="*/ 175 h 406"/>
                <a:gd name="T54" fmla="*/ 74 w 335"/>
                <a:gd name="T55" fmla="*/ 175 h 406"/>
                <a:gd name="T56" fmla="*/ 74 w 335"/>
                <a:gd name="T57" fmla="*/ 122 h 406"/>
                <a:gd name="T58" fmla="*/ 286 w 335"/>
                <a:gd name="T59" fmla="*/ 356 h 406"/>
                <a:gd name="T60" fmla="*/ 239 w 335"/>
                <a:gd name="T61" fmla="*/ 350 h 406"/>
                <a:gd name="T62" fmla="*/ 239 w 335"/>
                <a:gd name="T63" fmla="*/ 337 h 406"/>
                <a:gd name="T64" fmla="*/ 235 w 335"/>
                <a:gd name="T65" fmla="*/ 337 h 406"/>
                <a:gd name="T66" fmla="*/ 221 w 335"/>
                <a:gd name="T67" fmla="*/ 336 h 406"/>
                <a:gd name="T68" fmla="*/ 221 w 335"/>
                <a:gd name="T69" fmla="*/ 336 h 406"/>
                <a:gd name="T70" fmla="*/ 168 w 335"/>
                <a:gd name="T71" fmla="*/ 357 h 406"/>
                <a:gd name="T72" fmla="*/ 115 w 335"/>
                <a:gd name="T73" fmla="*/ 336 h 406"/>
                <a:gd name="T74" fmla="*/ 152 w 335"/>
                <a:gd name="T75" fmla="*/ 317 h 406"/>
                <a:gd name="T76" fmla="*/ 139 w 335"/>
                <a:gd name="T77" fmla="*/ 311 h 406"/>
                <a:gd name="T78" fmla="*/ 127 w 335"/>
                <a:gd name="T79" fmla="*/ 313 h 406"/>
                <a:gd name="T80" fmla="*/ 105 w 335"/>
                <a:gd name="T81" fmla="*/ 304 h 406"/>
                <a:gd name="T82" fmla="*/ 105 w 335"/>
                <a:gd name="T83" fmla="*/ 273 h 406"/>
                <a:gd name="T84" fmla="*/ 127 w 335"/>
                <a:gd name="T85" fmla="*/ 263 h 406"/>
                <a:gd name="T86" fmla="*/ 155 w 335"/>
                <a:gd name="T87" fmla="*/ 286 h 406"/>
                <a:gd name="T88" fmla="*/ 159 w 335"/>
                <a:gd name="T89" fmla="*/ 286 h 406"/>
                <a:gd name="T90" fmla="*/ 184 w 335"/>
                <a:gd name="T91" fmla="*/ 301 h 406"/>
                <a:gd name="T92" fmla="*/ 169 w 335"/>
                <a:gd name="T93" fmla="*/ 316 h 406"/>
                <a:gd name="T94" fmla="*/ 201 w 335"/>
                <a:gd name="T95" fmla="*/ 320 h 406"/>
                <a:gd name="T96" fmla="*/ 201 w 335"/>
                <a:gd name="T97" fmla="*/ 320 h 406"/>
                <a:gd name="T98" fmla="*/ 235 w 335"/>
                <a:gd name="T99" fmla="*/ 303 h 406"/>
                <a:gd name="T100" fmla="*/ 245 w 335"/>
                <a:gd name="T101" fmla="*/ 304 h 406"/>
                <a:gd name="T102" fmla="*/ 261 w 335"/>
                <a:gd name="T103" fmla="*/ 309 h 406"/>
                <a:gd name="T104" fmla="*/ 264 w 335"/>
                <a:gd name="T105" fmla="*/ 311 h 406"/>
                <a:gd name="T106" fmla="*/ 269 w 335"/>
                <a:gd name="T107" fmla="*/ 309 h 406"/>
                <a:gd name="T108" fmla="*/ 316 w 335"/>
                <a:gd name="T109" fmla="*/ 316 h 406"/>
                <a:gd name="T110" fmla="*/ 286 w 335"/>
                <a:gd name="T111" fmla="*/ 356 h 4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35" h="406">
                  <a:moveTo>
                    <a:pt x="307" y="92"/>
                  </a:moveTo>
                  <a:cubicBezTo>
                    <a:pt x="288" y="68"/>
                    <a:pt x="263" y="55"/>
                    <a:pt x="233" y="52"/>
                  </a:cubicBezTo>
                  <a:cubicBezTo>
                    <a:pt x="233" y="0"/>
                    <a:pt x="233" y="0"/>
                    <a:pt x="233" y="0"/>
                  </a:cubicBezTo>
                  <a:cubicBezTo>
                    <a:pt x="102" y="0"/>
                    <a:pt x="102" y="0"/>
                    <a:pt x="102" y="0"/>
                  </a:cubicBezTo>
                  <a:cubicBezTo>
                    <a:pt x="102" y="52"/>
                    <a:pt x="102" y="52"/>
                    <a:pt x="102" y="52"/>
                  </a:cubicBezTo>
                  <a:cubicBezTo>
                    <a:pt x="71" y="55"/>
                    <a:pt x="47" y="68"/>
                    <a:pt x="28" y="92"/>
                  </a:cubicBezTo>
                  <a:cubicBezTo>
                    <a:pt x="9" y="116"/>
                    <a:pt x="0" y="146"/>
                    <a:pt x="0" y="183"/>
                  </a:cubicBezTo>
                  <a:cubicBezTo>
                    <a:pt x="0" y="406"/>
                    <a:pt x="0" y="406"/>
                    <a:pt x="0" y="406"/>
                  </a:cubicBezTo>
                  <a:cubicBezTo>
                    <a:pt x="335" y="406"/>
                    <a:pt x="335" y="406"/>
                    <a:pt x="335" y="406"/>
                  </a:cubicBezTo>
                  <a:cubicBezTo>
                    <a:pt x="335" y="183"/>
                    <a:pt x="335" y="183"/>
                    <a:pt x="335" y="183"/>
                  </a:cubicBezTo>
                  <a:cubicBezTo>
                    <a:pt x="335" y="146"/>
                    <a:pt x="326" y="116"/>
                    <a:pt x="307" y="92"/>
                  </a:cubicBezTo>
                  <a:close/>
                  <a:moveTo>
                    <a:pt x="51" y="371"/>
                  </a:moveTo>
                  <a:cubicBezTo>
                    <a:pt x="39" y="371"/>
                    <a:pt x="30" y="364"/>
                    <a:pt x="30" y="357"/>
                  </a:cubicBezTo>
                  <a:cubicBezTo>
                    <a:pt x="30" y="350"/>
                    <a:pt x="39" y="343"/>
                    <a:pt x="51" y="343"/>
                  </a:cubicBezTo>
                  <a:cubicBezTo>
                    <a:pt x="62" y="343"/>
                    <a:pt x="71" y="350"/>
                    <a:pt x="71" y="357"/>
                  </a:cubicBezTo>
                  <a:cubicBezTo>
                    <a:pt x="71" y="364"/>
                    <a:pt x="62" y="371"/>
                    <a:pt x="51" y="371"/>
                  </a:cubicBezTo>
                  <a:close/>
                  <a:moveTo>
                    <a:pt x="74" y="122"/>
                  </a:moveTo>
                  <a:cubicBezTo>
                    <a:pt x="140" y="122"/>
                    <a:pt x="140" y="122"/>
                    <a:pt x="140" y="122"/>
                  </a:cubicBezTo>
                  <a:cubicBezTo>
                    <a:pt x="140" y="55"/>
                    <a:pt x="140" y="55"/>
                    <a:pt x="140" y="55"/>
                  </a:cubicBezTo>
                  <a:cubicBezTo>
                    <a:pt x="194" y="55"/>
                    <a:pt x="194" y="55"/>
                    <a:pt x="194" y="55"/>
                  </a:cubicBezTo>
                  <a:cubicBezTo>
                    <a:pt x="194" y="122"/>
                    <a:pt x="194" y="122"/>
                    <a:pt x="194" y="122"/>
                  </a:cubicBezTo>
                  <a:cubicBezTo>
                    <a:pt x="260" y="122"/>
                    <a:pt x="260" y="122"/>
                    <a:pt x="260" y="122"/>
                  </a:cubicBezTo>
                  <a:cubicBezTo>
                    <a:pt x="260" y="175"/>
                    <a:pt x="260" y="175"/>
                    <a:pt x="260" y="175"/>
                  </a:cubicBezTo>
                  <a:cubicBezTo>
                    <a:pt x="194" y="175"/>
                    <a:pt x="194" y="175"/>
                    <a:pt x="194" y="175"/>
                  </a:cubicBezTo>
                  <a:cubicBezTo>
                    <a:pt x="194" y="242"/>
                    <a:pt x="194" y="242"/>
                    <a:pt x="194" y="242"/>
                  </a:cubicBezTo>
                  <a:cubicBezTo>
                    <a:pt x="140" y="242"/>
                    <a:pt x="140" y="242"/>
                    <a:pt x="140" y="242"/>
                  </a:cubicBezTo>
                  <a:cubicBezTo>
                    <a:pt x="140" y="175"/>
                    <a:pt x="140" y="175"/>
                    <a:pt x="140" y="175"/>
                  </a:cubicBezTo>
                  <a:cubicBezTo>
                    <a:pt x="74" y="175"/>
                    <a:pt x="74" y="175"/>
                    <a:pt x="74" y="175"/>
                  </a:cubicBezTo>
                  <a:lnTo>
                    <a:pt x="74" y="122"/>
                  </a:lnTo>
                  <a:close/>
                  <a:moveTo>
                    <a:pt x="286" y="356"/>
                  </a:moveTo>
                  <a:cubicBezTo>
                    <a:pt x="265" y="366"/>
                    <a:pt x="244" y="363"/>
                    <a:pt x="239" y="350"/>
                  </a:cubicBezTo>
                  <a:cubicBezTo>
                    <a:pt x="237" y="346"/>
                    <a:pt x="237" y="341"/>
                    <a:pt x="239" y="337"/>
                  </a:cubicBezTo>
                  <a:cubicBezTo>
                    <a:pt x="238" y="337"/>
                    <a:pt x="236" y="337"/>
                    <a:pt x="235" y="337"/>
                  </a:cubicBezTo>
                  <a:cubicBezTo>
                    <a:pt x="230" y="337"/>
                    <a:pt x="225" y="337"/>
                    <a:pt x="221" y="336"/>
                  </a:cubicBezTo>
                  <a:cubicBezTo>
                    <a:pt x="221" y="336"/>
                    <a:pt x="221" y="336"/>
                    <a:pt x="221" y="336"/>
                  </a:cubicBezTo>
                  <a:cubicBezTo>
                    <a:pt x="221" y="348"/>
                    <a:pt x="197" y="357"/>
                    <a:pt x="168" y="357"/>
                  </a:cubicBezTo>
                  <a:cubicBezTo>
                    <a:pt x="139" y="357"/>
                    <a:pt x="115" y="348"/>
                    <a:pt x="115" y="336"/>
                  </a:cubicBezTo>
                  <a:cubicBezTo>
                    <a:pt x="115" y="327"/>
                    <a:pt x="131" y="319"/>
                    <a:pt x="152" y="317"/>
                  </a:cubicBezTo>
                  <a:cubicBezTo>
                    <a:pt x="147" y="316"/>
                    <a:pt x="142" y="314"/>
                    <a:pt x="139" y="311"/>
                  </a:cubicBezTo>
                  <a:cubicBezTo>
                    <a:pt x="135" y="312"/>
                    <a:pt x="131" y="313"/>
                    <a:pt x="127" y="313"/>
                  </a:cubicBezTo>
                  <a:cubicBezTo>
                    <a:pt x="118" y="313"/>
                    <a:pt x="111" y="309"/>
                    <a:pt x="105" y="304"/>
                  </a:cubicBezTo>
                  <a:cubicBezTo>
                    <a:pt x="100" y="296"/>
                    <a:pt x="100" y="281"/>
                    <a:pt x="105" y="273"/>
                  </a:cubicBezTo>
                  <a:cubicBezTo>
                    <a:pt x="111" y="267"/>
                    <a:pt x="118" y="263"/>
                    <a:pt x="127" y="263"/>
                  </a:cubicBezTo>
                  <a:cubicBezTo>
                    <a:pt x="142" y="263"/>
                    <a:pt x="154" y="273"/>
                    <a:pt x="155" y="286"/>
                  </a:cubicBezTo>
                  <a:cubicBezTo>
                    <a:pt x="156" y="286"/>
                    <a:pt x="157" y="286"/>
                    <a:pt x="159" y="286"/>
                  </a:cubicBezTo>
                  <a:cubicBezTo>
                    <a:pt x="173" y="286"/>
                    <a:pt x="184" y="293"/>
                    <a:pt x="184" y="301"/>
                  </a:cubicBezTo>
                  <a:cubicBezTo>
                    <a:pt x="184" y="308"/>
                    <a:pt x="178" y="313"/>
                    <a:pt x="169" y="316"/>
                  </a:cubicBezTo>
                  <a:cubicBezTo>
                    <a:pt x="181" y="316"/>
                    <a:pt x="192" y="317"/>
                    <a:pt x="201" y="320"/>
                  </a:cubicBezTo>
                  <a:cubicBezTo>
                    <a:pt x="201" y="320"/>
                    <a:pt x="201" y="320"/>
                    <a:pt x="201" y="320"/>
                  </a:cubicBezTo>
                  <a:cubicBezTo>
                    <a:pt x="201" y="310"/>
                    <a:pt x="216" y="303"/>
                    <a:pt x="235" y="303"/>
                  </a:cubicBezTo>
                  <a:cubicBezTo>
                    <a:pt x="239" y="303"/>
                    <a:pt x="242" y="303"/>
                    <a:pt x="245" y="304"/>
                  </a:cubicBezTo>
                  <a:cubicBezTo>
                    <a:pt x="251" y="305"/>
                    <a:pt x="257" y="306"/>
                    <a:pt x="261" y="309"/>
                  </a:cubicBezTo>
                  <a:cubicBezTo>
                    <a:pt x="262" y="310"/>
                    <a:pt x="263" y="310"/>
                    <a:pt x="264" y="311"/>
                  </a:cubicBezTo>
                  <a:cubicBezTo>
                    <a:pt x="265" y="310"/>
                    <a:pt x="267" y="309"/>
                    <a:pt x="269" y="309"/>
                  </a:cubicBezTo>
                  <a:cubicBezTo>
                    <a:pt x="290" y="299"/>
                    <a:pt x="311" y="303"/>
                    <a:pt x="316" y="316"/>
                  </a:cubicBezTo>
                  <a:cubicBezTo>
                    <a:pt x="321" y="329"/>
                    <a:pt x="308" y="347"/>
                    <a:pt x="286" y="35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49" name="组合 48"/>
          <p:cNvGrpSpPr>
            <a:grpSpLocks noChangeAspect="1"/>
          </p:cNvGrpSpPr>
          <p:nvPr userDrawn="1"/>
        </p:nvGrpSpPr>
        <p:grpSpPr>
          <a:xfrm>
            <a:off x="10549271" y="6082803"/>
            <a:ext cx="528000" cy="528000"/>
            <a:chOff x="1937429" y="3075806"/>
            <a:chExt cx="1186377" cy="1187209"/>
          </a:xfrm>
          <a:solidFill>
            <a:schemeClr val="bg1"/>
          </a:solidFill>
        </p:grpSpPr>
        <p:sp>
          <p:nvSpPr>
            <p:cNvPr id="50" name="Freeform 228"/>
            <p:cNvSpPr/>
            <p:nvPr/>
          </p:nvSpPr>
          <p:spPr bwMode="auto">
            <a:xfrm>
              <a:off x="1937429" y="3075806"/>
              <a:ext cx="1186377" cy="1187209"/>
            </a:xfrm>
            <a:custGeom>
              <a:avLst/>
              <a:gdLst>
                <a:gd name="T0" fmla="*/ 554 w 713"/>
                <a:gd name="T1" fmla="*/ 60 h 713"/>
                <a:gd name="T2" fmla="*/ 356 w 713"/>
                <a:gd name="T3" fmla="*/ 0 h 713"/>
                <a:gd name="T4" fmla="*/ 46 w 713"/>
                <a:gd name="T5" fmla="*/ 181 h 713"/>
                <a:gd name="T6" fmla="*/ 0 w 713"/>
                <a:gd name="T7" fmla="*/ 356 h 713"/>
                <a:gd name="T8" fmla="*/ 44 w 713"/>
                <a:gd name="T9" fmla="*/ 528 h 713"/>
                <a:gd name="T10" fmla="*/ 356 w 713"/>
                <a:gd name="T11" fmla="*/ 713 h 713"/>
                <a:gd name="T12" fmla="*/ 631 w 713"/>
                <a:gd name="T13" fmla="*/ 584 h 713"/>
                <a:gd name="T14" fmla="*/ 713 w 713"/>
                <a:gd name="T15" fmla="*/ 356 h 713"/>
                <a:gd name="T16" fmla="*/ 554 w 713"/>
                <a:gd name="T17" fmla="*/ 60 h 7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3" h="713">
                  <a:moveTo>
                    <a:pt x="554" y="60"/>
                  </a:moveTo>
                  <a:cubicBezTo>
                    <a:pt x="498" y="22"/>
                    <a:pt x="430" y="0"/>
                    <a:pt x="356" y="0"/>
                  </a:cubicBezTo>
                  <a:cubicBezTo>
                    <a:pt x="223" y="0"/>
                    <a:pt x="107" y="73"/>
                    <a:pt x="46" y="181"/>
                  </a:cubicBezTo>
                  <a:cubicBezTo>
                    <a:pt x="16" y="233"/>
                    <a:pt x="0" y="293"/>
                    <a:pt x="0" y="356"/>
                  </a:cubicBezTo>
                  <a:cubicBezTo>
                    <a:pt x="0" y="419"/>
                    <a:pt x="16" y="477"/>
                    <a:pt x="44" y="528"/>
                  </a:cubicBezTo>
                  <a:cubicBezTo>
                    <a:pt x="104" y="638"/>
                    <a:pt x="222" y="713"/>
                    <a:pt x="356" y="713"/>
                  </a:cubicBezTo>
                  <a:cubicBezTo>
                    <a:pt x="467" y="713"/>
                    <a:pt x="565" y="663"/>
                    <a:pt x="631" y="584"/>
                  </a:cubicBezTo>
                  <a:cubicBezTo>
                    <a:pt x="682" y="522"/>
                    <a:pt x="713" y="443"/>
                    <a:pt x="713" y="356"/>
                  </a:cubicBezTo>
                  <a:cubicBezTo>
                    <a:pt x="713" y="233"/>
                    <a:pt x="650" y="124"/>
                    <a:pt x="554" y="60"/>
                  </a:cubicBezTo>
                  <a:close/>
                </a:path>
              </a:pathLst>
            </a:custGeom>
            <a:solidFill>
              <a:srgbClr val="FF7F7F"/>
            </a:solidFill>
            <a:ln w="9525">
              <a:noFill/>
              <a:round/>
            </a:ln>
          </p:spPr>
          <p:txBody>
            <a:bodyPr vert="horz" wrap="square" lIns="91440" tIns="45720" rIns="91440" bIns="45720" numCol="1" anchor="t" anchorCtr="0" compatLnSpc="1"/>
            <a:lstStyle/>
            <a:p>
              <a:endParaRPr lang="zh-CN" altLang="en-US"/>
            </a:p>
          </p:txBody>
        </p:sp>
        <p:sp>
          <p:nvSpPr>
            <p:cNvPr id="51" name="Freeform 295"/>
            <p:cNvSpPr>
              <a:spLocks noEditPoints="1"/>
            </p:cNvSpPr>
            <p:nvPr/>
          </p:nvSpPr>
          <p:spPr bwMode="auto">
            <a:xfrm>
              <a:off x="2180361" y="3566663"/>
              <a:ext cx="703839" cy="498345"/>
            </a:xfrm>
            <a:custGeom>
              <a:avLst/>
              <a:gdLst>
                <a:gd name="T0" fmla="*/ 194 w 423"/>
                <a:gd name="T1" fmla="*/ 65 h 299"/>
                <a:gd name="T2" fmla="*/ 237 w 423"/>
                <a:gd name="T3" fmla="*/ 38 h 299"/>
                <a:gd name="T4" fmla="*/ 224 w 423"/>
                <a:gd name="T5" fmla="*/ 79 h 299"/>
                <a:gd name="T6" fmla="*/ 276 w 423"/>
                <a:gd name="T7" fmla="*/ 66 h 299"/>
                <a:gd name="T8" fmla="*/ 225 w 423"/>
                <a:gd name="T9" fmla="*/ 99 h 299"/>
                <a:gd name="T10" fmla="*/ 294 w 423"/>
                <a:gd name="T11" fmla="*/ 97 h 299"/>
                <a:gd name="T12" fmla="*/ 226 w 423"/>
                <a:gd name="T13" fmla="*/ 119 h 299"/>
                <a:gd name="T14" fmla="*/ 299 w 423"/>
                <a:gd name="T15" fmla="*/ 120 h 299"/>
                <a:gd name="T16" fmla="*/ 226 w 423"/>
                <a:gd name="T17" fmla="*/ 138 h 299"/>
                <a:gd name="T18" fmla="*/ 302 w 423"/>
                <a:gd name="T19" fmla="*/ 145 h 299"/>
                <a:gd name="T20" fmla="*/ 242 w 423"/>
                <a:gd name="T21" fmla="*/ 164 h 299"/>
                <a:gd name="T22" fmla="*/ 303 w 423"/>
                <a:gd name="T23" fmla="*/ 170 h 299"/>
                <a:gd name="T24" fmla="*/ 260 w 423"/>
                <a:gd name="T25" fmla="*/ 195 h 299"/>
                <a:gd name="T26" fmla="*/ 304 w 423"/>
                <a:gd name="T27" fmla="*/ 210 h 299"/>
                <a:gd name="T28" fmla="*/ 303 w 423"/>
                <a:gd name="T29" fmla="*/ 219 h 299"/>
                <a:gd name="T30" fmla="*/ 285 w 423"/>
                <a:gd name="T31" fmla="*/ 241 h 299"/>
                <a:gd name="T32" fmla="*/ 301 w 423"/>
                <a:gd name="T33" fmla="*/ 247 h 299"/>
                <a:gd name="T34" fmla="*/ 226 w 423"/>
                <a:gd name="T35" fmla="*/ 168 h 299"/>
                <a:gd name="T36" fmla="*/ 151 w 423"/>
                <a:gd name="T37" fmla="*/ 257 h 299"/>
                <a:gd name="T38" fmla="*/ 134 w 423"/>
                <a:gd name="T39" fmla="*/ 243 h 299"/>
                <a:gd name="T40" fmla="*/ 149 w 423"/>
                <a:gd name="T41" fmla="*/ 242 h 299"/>
                <a:gd name="T42" fmla="*/ 129 w 423"/>
                <a:gd name="T43" fmla="*/ 218 h 299"/>
                <a:gd name="T44" fmla="*/ 160 w 423"/>
                <a:gd name="T45" fmla="*/ 218 h 299"/>
                <a:gd name="T46" fmla="*/ 128 w 423"/>
                <a:gd name="T47" fmla="*/ 197 h 299"/>
                <a:gd name="T48" fmla="*/ 175 w 423"/>
                <a:gd name="T49" fmla="*/ 192 h 299"/>
                <a:gd name="T50" fmla="*/ 128 w 423"/>
                <a:gd name="T51" fmla="*/ 170 h 299"/>
                <a:gd name="T52" fmla="*/ 187 w 423"/>
                <a:gd name="T53" fmla="*/ 165 h 299"/>
                <a:gd name="T54" fmla="*/ 127 w 423"/>
                <a:gd name="T55" fmla="*/ 146 h 299"/>
                <a:gd name="T56" fmla="*/ 205 w 423"/>
                <a:gd name="T57" fmla="*/ 138 h 299"/>
                <a:gd name="T58" fmla="*/ 129 w 423"/>
                <a:gd name="T59" fmla="*/ 122 h 299"/>
                <a:gd name="T60" fmla="*/ 205 w 423"/>
                <a:gd name="T61" fmla="*/ 118 h 299"/>
                <a:gd name="T62" fmla="*/ 135 w 423"/>
                <a:gd name="T63" fmla="*/ 95 h 299"/>
                <a:gd name="T64" fmla="*/ 205 w 423"/>
                <a:gd name="T65" fmla="*/ 99 h 299"/>
                <a:gd name="T66" fmla="*/ 154 w 423"/>
                <a:gd name="T67" fmla="*/ 60 h 299"/>
                <a:gd name="T68" fmla="*/ 204 w 423"/>
                <a:gd name="T69" fmla="*/ 79 h 299"/>
                <a:gd name="T70" fmla="*/ 198 w 423"/>
                <a:gd name="T71" fmla="*/ 39 h 299"/>
                <a:gd name="T72" fmla="*/ 110 w 423"/>
                <a:gd name="T73" fmla="*/ 62 h 299"/>
                <a:gd name="T74" fmla="*/ 139 w 423"/>
                <a:gd name="T75" fmla="*/ 283 h 299"/>
                <a:gd name="T76" fmla="*/ 315 w 423"/>
                <a:gd name="T77" fmla="*/ 251 h 299"/>
                <a:gd name="T78" fmla="*/ 276 w 423"/>
                <a:gd name="T79" fmla="*/ 26 h 299"/>
                <a:gd name="T80" fmla="*/ 86 w 423"/>
                <a:gd name="T81" fmla="*/ 19 h 299"/>
                <a:gd name="T82" fmla="*/ 0 w 423"/>
                <a:gd name="T83" fmla="*/ 295 h 299"/>
                <a:gd name="T84" fmla="*/ 87 w 423"/>
                <a:gd name="T85" fmla="*/ 140 h 299"/>
                <a:gd name="T86" fmla="*/ 107 w 423"/>
                <a:gd name="T87" fmla="*/ 294 h 299"/>
                <a:gd name="T88" fmla="*/ 328 w 423"/>
                <a:gd name="T89" fmla="*/ 137 h 299"/>
                <a:gd name="T90" fmla="*/ 354 w 423"/>
                <a:gd name="T91" fmla="*/ 295 h 299"/>
                <a:gd name="T92" fmla="*/ 403 w 423"/>
                <a:gd name="T93" fmla="*/ 103 h 299"/>
                <a:gd name="T94" fmla="*/ 214 w 423"/>
                <a:gd name="T95" fmla="*/ 0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23" h="299">
                  <a:moveTo>
                    <a:pt x="198" y="39"/>
                  </a:moveTo>
                  <a:cubicBezTo>
                    <a:pt x="173" y="46"/>
                    <a:pt x="164" y="62"/>
                    <a:pt x="194" y="65"/>
                  </a:cubicBezTo>
                  <a:cubicBezTo>
                    <a:pt x="212" y="59"/>
                    <a:pt x="216" y="57"/>
                    <a:pt x="235" y="65"/>
                  </a:cubicBezTo>
                  <a:cubicBezTo>
                    <a:pt x="265" y="58"/>
                    <a:pt x="256" y="54"/>
                    <a:pt x="237" y="38"/>
                  </a:cubicBezTo>
                  <a:cubicBezTo>
                    <a:pt x="244" y="34"/>
                    <a:pt x="254" y="40"/>
                    <a:pt x="269" y="52"/>
                  </a:cubicBezTo>
                  <a:cubicBezTo>
                    <a:pt x="281" y="60"/>
                    <a:pt x="229" y="79"/>
                    <a:pt x="224" y="79"/>
                  </a:cubicBezTo>
                  <a:cubicBezTo>
                    <a:pt x="225" y="93"/>
                    <a:pt x="225" y="93"/>
                    <a:pt x="225" y="93"/>
                  </a:cubicBezTo>
                  <a:cubicBezTo>
                    <a:pt x="248" y="92"/>
                    <a:pt x="288" y="91"/>
                    <a:pt x="276" y="66"/>
                  </a:cubicBezTo>
                  <a:cubicBezTo>
                    <a:pt x="276" y="51"/>
                    <a:pt x="288" y="64"/>
                    <a:pt x="284" y="81"/>
                  </a:cubicBezTo>
                  <a:cubicBezTo>
                    <a:pt x="279" y="97"/>
                    <a:pt x="246" y="97"/>
                    <a:pt x="225" y="99"/>
                  </a:cubicBezTo>
                  <a:cubicBezTo>
                    <a:pt x="224" y="101"/>
                    <a:pt x="227" y="107"/>
                    <a:pt x="225" y="110"/>
                  </a:cubicBezTo>
                  <a:cubicBezTo>
                    <a:pt x="249" y="114"/>
                    <a:pt x="277" y="120"/>
                    <a:pt x="294" y="97"/>
                  </a:cubicBezTo>
                  <a:cubicBezTo>
                    <a:pt x="295" y="107"/>
                    <a:pt x="295" y="107"/>
                    <a:pt x="295" y="107"/>
                  </a:cubicBezTo>
                  <a:cubicBezTo>
                    <a:pt x="278" y="127"/>
                    <a:pt x="250" y="121"/>
                    <a:pt x="226" y="119"/>
                  </a:cubicBezTo>
                  <a:cubicBezTo>
                    <a:pt x="226" y="123"/>
                    <a:pt x="226" y="124"/>
                    <a:pt x="226" y="129"/>
                  </a:cubicBezTo>
                  <a:cubicBezTo>
                    <a:pt x="248" y="134"/>
                    <a:pt x="272" y="150"/>
                    <a:pt x="299" y="120"/>
                  </a:cubicBezTo>
                  <a:cubicBezTo>
                    <a:pt x="300" y="132"/>
                    <a:pt x="300" y="132"/>
                    <a:pt x="300" y="132"/>
                  </a:cubicBezTo>
                  <a:cubicBezTo>
                    <a:pt x="277" y="154"/>
                    <a:pt x="249" y="145"/>
                    <a:pt x="226" y="138"/>
                  </a:cubicBezTo>
                  <a:cubicBezTo>
                    <a:pt x="227" y="140"/>
                    <a:pt x="227" y="144"/>
                    <a:pt x="227" y="147"/>
                  </a:cubicBezTo>
                  <a:cubicBezTo>
                    <a:pt x="241" y="158"/>
                    <a:pt x="280" y="181"/>
                    <a:pt x="302" y="145"/>
                  </a:cubicBezTo>
                  <a:cubicBezTo>
                    <a:pt x="302" y="156"/>
                    <a:pt x="302" y="156"/>
                    <a:pt x="302" y="156"/>
                  </a:cubicBezTo>
                  <a:cubicBezTo>
                    <a:pt x="281" y="179"/>
                    <a:pt x="259" y="171"/>
                    <a:pt x="242" y="164"/>
                  </a:cubicBezTo>
                  <a:cubicBezTo>
                    <a:pt x="243" y="173"/>
                    <a:pt x="243" y="173"/>
                    <a:pt x="243" y="173"/>
                  </a:cubicBezTo>
                  <a:cubicBezTo>
                    <a:pt x="253" y="192"/>
                    <a:pt x="291" y="199"/>
                    <a:pt x="303" y="170"/>
                  </a:cubicBezTo>
                  <a:cubicBezTo>
                    <a:pt x="303" y="181"/>
                    <a:pt x="303" y="181"/>
                    <a:pt x="303" y="181"/>
                  </a:cubicBezTo>
                  <a:cubicBezTo>
                    <a:pt x="298" y="193"/>
                    <a:pt x="276" y="199"/>
                    <a:pt x="260" y="195"/>
                  </a:cubicBezTo>
                  <a:cubicBezTo>
                    <a:pt x="261" y="207"/>
                    <a:pt x="285" y="221"/>
                    <a:pt x="303" y="198"/>
                  </a:cubicBezTo>
                  <a:cubicBezTo>
                    <a:pt x="304" y="210"/>
                    <a:pt x="304" y="210"/>
                    <a:pt x="304" y="210"/>
                  </a:cubicBezTo>
                  <a:cubicBezTo>
                    <a:pt x="295" y="214"/>
                    <a:pt x="284" y="217"/>
                    <a:pt x="274" y="221"/>
                  </a:cubicBezTo>
                  <a:cubicBezTo>
                    <a:pt x="277" y="234"/>
                    <a:pt x="288" y="236"/>
                    <a:pt x="303" y="219"/>
                  </a:cubicBezTo>
                  <a:cubicBezTo>
                    <a:pt x="303" y="221"/>
                    <a:pt x="303" y="224"/>
                    <a:pt x="303" y="226"/>
                  </a:cubicBezTo>
                  <a:cubicBezTo>
                    <a:pt x="298" y="232"/>
                    <a:pt x="290" y="236"/>
                    <a:pt x="285" y="241"/>
                  </a:cubicBezTo>
                  <a:cubicBezTo>
                    <a:pt x="282" y="248"/>
                    <a:pt x="288" y="250"/>
                    <a:pt x="300" y="243"/>
                  </a:cubicBezTo>
                  <a:cubicBezTo>
                    <a:pt x="299" y="246"/>
                    <a:pt x="302" y="246"/>
                    <a:pt x="301" y="247"/>
                  </a:cubicBezTo>
                  <a:cubicBezTo>
                    <a:pt x="297" y="252"/>
                    <a:pt x="290" y="253"/>
                    <a:pt x="286" y="258"/>
                  </a:cubicBezTo>
                  <a:cubicBezTo>
                    <a:pt x="266" y="219"/>
                    <a:pt x="254" y="194"/>
                    <a:pt x="226" y="168"/>
                  </a:cubicBezTo>
                  <a:cubicBezTo>
                    <a:pt x="220" y="169"/>
                    <a:pt x="213" y="169"/>
                    <a:pt x="207" y="169"/>
                  </a:cubicBezTo>
                  <a:cubicBezTo>
                    <a:pt x="184" y="193"/>
                    <a:pt x="161" y="220"/>
                    <a:pt x="151" y="257"/>
                  </a:cubicBezTo>
                  <a:cubicBezTo>
                    <a:pt x="145" y="254"/>
                    <a:pt x="143" y="254"/>
                    <a:pt x="134" y="247"/>
                  </a:cubicBezTo>
                  <a:cubicBezTo>
                    <a:pt x="135" y="246"/>
                    <a:pt x="132" y="242"/>
                    <a:pt x="134" y="243"/>
                  </a:cubicBezTo>
                  <a:cubicBezTo>
                    <a:pt x="138" y="244"/>
                    <a:pt x="143" y="249"/>
                    <a:pt x="146" y="250"/>
                  </a:cubicBezTo>
                  <a:cubicBezTo>
                    <a:pt x="149" y="250"/>
                    <a:pt x="147" y="242"/>
                    <a:pt x="149" y="242"/>
                  </a:cubicBezTo>
                  <a:cubicBezTo>
                    <a:pt x="141" y="234"/>
                    <a:pt x="134" y="231"/>
                    <a:pt x="129" y="226"/>
                  </a:cubicBezTo>
                  <a:cubicBezTo>
                    <a:pt x="129" y="218"/>
                    <a:pt x="129" y="218"/>
                    <a:pt x="129" y="218"/>
                  </a:cubicBezTo>
                  <a:cubicBezTo>
                    <a:pt x="136" y="226"/>
                    <a:pt x="143" y="233"/>
                    <a:pt x="153" y="234"/>
                  </a:cubicBezTo>
                  <a:cubicBezTo>
                    <a:pt x="154" y="226"/>
                    <a:pt x="158" y="222"/>
                    <a:pt x="160" y="218"/>
                  </a:cubicBezTo>
                  <a:cubicBezTo>
                    <a:pt x="142" y="220"/>
                    <a:pt x="134" y="214"/>
                    <a:pt x="128" y="206"/>
                  </a:cubicBezTo>
                  <a:cubicBezTo>
                    <a:pt x="128" y="197"/>
                    <a:pt x="128" y="197"/>
                    <a:pt x="128" y="197"/>
                  </a:cubicBezTo>
                  <a:cubicBezTo>
                    <a:pt x="139" y="210"/>
                    <a:pt x="144" y="215"/>
                    <a:pt x="166" y="207"/>
                  </a:cubicBezTo>
                  <a:cubicBezTo>
                    <a:pt x="167" y="205"/>
                    <a:pt x="175" y="195"/>
                    <a:pt x="175" y="192"/>
                  </a:cubicBezTo>
                  <a:cubicBezTo>
                    <a:pt x="144" y="202"/>
                    <a:pt x="137" y="188"/>
                    <a:pt x="128" y="180"/>
                  </a:cubicBezTo>
                  <a:cubicBezTo>
                    <a:pt x="128" y="170"/>
                    <a:pt x="128" y="170"/>
                    <a:pt x="128" y="170"/>
                  </a:cubicBezTo>
                  <a:cubicBezTo>
                    <a:pt x="136" y="181"/>
                    <a:pt x="157" y="203"/>
                    <a:pt x="187" y="174"/>
                  </a:cubicBezTo>
                  <a:cubicBezTo>
                    <a:pt x="187" y="172"/>
                    <a:pt x="187" y="167"/>
                    <a:pt x="187" y="165"/>
                  </a:cubicBezTo>
                  <a:cubicBezTo>
                    <a:pt x="166" y="174"/>
                    <a:pt x="144" y="176"/>
                    <a:pt x="127" y="155"/>
                  </a:cubicBezTo>
                  <a:cubicBezTo>
                    <a:pt x="127" y="146"/>
                    <a:pt x="127" y="146"/>
                    <a:pt x="127" y="146"/>
                  </a:cubicBezTo>
                  <a:cubicBezTo>
                    <a:pt x="156" y="180"/>
                    <a:pt x="183" y="161"/>
                    <a:pt x="206" y="147"/>
                  </a:cubicBezTo>
                  <a:cubicBezTo>
                    <a:pt x="205" y="145"/>
                    <a:pt x="206" y="141"/>
                    <a:pt x="205" y="138"/>
                  </a:cubicBezTo>
                  <a:cubicBezTo>
                    <a:pt x="173" y="153"/>
                    <a:pt x="148" y="144"/>
                    <a:pt x="130" y="133"/>
                  </a:cubicBezTo>
                  <a:cubicBezTo>
                    <a:pt x="129" y="122"/>
                    <a:pt x="129" y="122"/>
                    <a:pt x="129" y="122"/>
                  </a:cubicBezTo>
                  <a:cubicBezTo>
                    <a:pt x="149" y="141"/>
                    <a:pt x="178" y="142"/>
                    <a:pt x="206" y="128"/>
                  </a:cubicBezTo>
                  <a:cubicBezTo>
                    <a:pt x="205" y="125"/>
                    <a:pt x="206" y="121"/>
                    <a:pt x="205" y="118"/>
                  </a:cubicBezTo>
                  <a:cubicBezTo>
                    <a:pt x="170" y="127"/>
                    <a:pt x="148" y="119"/>
                    <a:pt x="135" y="105"/>
                  </a:cubicBezTo>
                  <a:cubicBezTo>
                    <a:pt x="135" y="95"/>
                    <a:pt x="135" y="95"/>
                    <a:pt x="135" y="95"/>
                  </a:cubicBezTo>
                  <a:cubicBezTo>
                    <a:pt x="151" y="117"/>
                    <a:pt x="178" y="117"/>
                    <a:pt x="205" y="110"/>
                  </a:cubicBezTo>
                  <a:cubicBezTo>
                    <a:pt x="205" y="106"/>
                    <a:pt x="205" y="102"/>
                    <a:pt x="205" y="99"/>
                  </a:cubicBezTo>
                  <a:cubicBezTo>
                    <a:pt x="177" y="102"/>
                    <a:pt x="153" y="96"/>
                    <a:pt x="146" y="81"/>
                  </a:cubicBezTo>
                  <a:cubicBezTo>
                    <a:pt x="143" y="68"/>
                    <a:pt x="146" y="55"/>
                    <a:pt x="154" y="60"/>
                  </a:cubicBezTo>
                  <a:cubicBezTo>
                    <a:pt x="143" y="80"/>
                    <a:pt x="161" y="98"/>
                    <a:pt x="205" y="92"/>
                  </a:cubicBezTo>
                  <a:cubicBezTo>
                    <a:pt x="204" y="90"/>
                    <a:pt x="204" y="81"/>
                    <a:pt x="204" y="79"/>
                  </a:cubicBezTo>
                  <a:cubicBezTo>
                    <a:pt x="185" y="72"/>
                    <a:pt x="161" y="67"/>
                    <a:pt x="165" y="53"/>
                  </a:cubicBezTo>
                  <a:cubicBezTo>
                    <a:pt x="173" y="40"/>
                    <a:pt x="183" y="34"/>
                    <a:pt x="198" y="39"/>
                  </a:cubicBezTo>
                  <a:close/>
                  <a:moveTo>
                    <a:pt x="137" y="27"/>
                  </a:moveTo>
                  <a:cubicBezTo>
                    <a:pt x="120" y="27"/>
                    <a:pt x="111" y="39"/>
                    <a:pt x="110" y="62"/>
                  </a:cubicBezTo>
                  <a:cubicBezTo>
                    <a:pt x="109" y="250"/>
                    <a:pt x="109" y="250"/>
                    <a:pt x="109" y="250"/>
                  </a:cubicBezTo>
                  <a:cubicBezTo>
                    <a:pt x="109" y="268"/>
                    <a:pt x="117" y="281"/>
                    <a:pt x="139" y="283"/>
                  </a:cubicBezTo>
                  <a:cubicBezTo>
                    <a:pt x="291" y="282"/>
                    <a:pt x="291" y="282"/>
                    <a:pt x="291" y="282"/>
                  </a:cubicBezTo>
                  <a:cubicBezTo>
                    <a:pt x="309" y="282"/>
                    <a:pt x="317" y="271"/>
                    <a:pt x="315" y="251"/>
                  </a:cubicBezTo>
                  <a:cubicBezTo>
                    <a:pt x="319" y="61"/>
                    <a:pt x="319" y="61"/>
                    <a:pt x="319" y="61"/>
                  </a:cubicBezTo>
                  <a:cubicBezTo>
                    <a:pt x="320" y="33"/>
                    <a:pt x="302" y="25"/>
                    <a:pt x="276" y="26"/>
                  </a:cubicBezTo>
                  <a:cubicBezTo>
                    <a:pt x="137" y="27"/>
                    <a:pt x="137" y="27"/>
                    <a:pt x="137" y="27"/>
                  </a:cubicBezTo>
                  <a:close/>
                  <a:moveTo>
                    <a:pt x="86" y="19"/>
                  </a:moveTo>
                  <a:cubicBezTo>
                    <a:pt x="59" y="26"/>
                    <a:pt x="22" y="76"/>
                    <a:pt x="14" y="148"/>
                  </a:cubicBezTo>
                  <a:cubicBezTo>
                    <a:pt x="0" y="295"/>
                    <a:pt x="0" y="295"/>
                    <a:pt x="0" y="295"/>
                  </a:cubicBezTo>
                  <a:cubicBezTo>
                    <a:pt x="76" y="294"/>
                    <a:pt x="76" y="294"/>
                    <a:pt x="76" y="294"/>
                  </a:cubicBezTo>
                  <a:cubicBezTo>
                    <a:pt x="87" y="140"/>
                    <a:pt x="87" y="140"/>
                    <a:pt x="87" y="140"/>
                  </a:cubicBezTo>
                  <a:cubicBezTo>
                    <a:pt x="92" y="131"/>
                    <a:pt x="96" y="131"/>
                    <a:pt x="99" y="140"/>
                  </a:cubicBezTo>
                  <a:cubicBezTo>
                    <a:pt x="107" y="294"/>
                    <a:pt x="107" y="294"/>
                    <a:pt x="107" y="294"/>
                  </a:cubicBezTo>
                  <a:cubicBezTo>
                    <a:pt x="321" y="299"/>
                    <a:pt x="321" y="299"/>
                    <a:pt x="321" y="299"/>
                  </a:cubicBezTo>
                  <a:cubicBezTo>
                    <a:pt x="328" y="137"/>
                    <a:pt x="328" y="137"/>
                    <a:pt x="328" y="137"/>
                  </a:cubicBezTo>
                  <a:cubicBezTo>
                    <a:pt x="331" y="131"/>
                    <a:pt x="334" y="130"/>
                    <a:pt x="338" y="134"/>
                  </a:cubicBezTo>
                  <a:cubicBezTo>
                    <a:pt x="354" y="295"/>
                    <a:pt x="354" y="295"/>
                    <a:pt x="354" y="295"/>
                  </a:cubicBezTo>
                  <a:cubicBezTo>
                    <a:pt x="423" y="298"/>
                    <a:pt x="423" y="298"/>
                    <a:pt x="423" y="298"/>
                  </a:cubicBezTo>
                  <a:cubicBezTo>
                    <a:pt x="403" y="103"/>
                    <a:pt x="403" y="103"/>
                    <a:pt x="403" y="103"/>
                  </a:cubicBezTo>
                  <a:cubicBezTo>
                    <a:pt x="401" y="65"/>
                    <a:pt x="385" y="42"/>
                    <a:pt x="349" y="26"/>
                  </a:cubicBezTo>
                  <a:cubicBezTo>
                    <a:pt x="349" y="26"/>
                    <a:pt x="285" y="0"/>
                    <a:pt x="214" y="0"/>
                  </a:cubicBezTo>
                  <a:cubicBezTo>
                    <a:pt x="130" y="0"/>
                    <a:pt x="86" y="19"/>
                    <a:pt x="86"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2" name="Oval 296"/>
            <p:cNvSpPr>
              <a:spLocks noChangeArrowheads="1"/>
            </p:cNvSpPr>
            <p:nvPr/>
          </p:nvSpPr>
          <p:spPr bwMode="auto">
            <a:xfrm>
              <a:off x="2375040" y="3187289"/>
              <a:ext cx="311153" cy="311153"/>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53" name="组合 52"/>
          <p:cNvGrpSpPr>
            <a:grpSpLocks noChangeAspect="1"/>
          </p:cNvGrpSpPr>
          <p:nvPr userDrawn="1"/>
        </p:nvGrpSpPr>
        <p:grpSpPr>
          <a:xfrm>
            <a:off x="11295601" y="6082803"/>
            <a:ext cx="528000" cy="528000"/>
            <a:chOff x="5722020" y="3075806"/>
            <a:chExt cx="1188041" cy="1187209"/>
          </a:xfrm>
          <a:solidFill>
            <a:schemeClr val="bg1"/>
          </a:solidFill>
        </p:grpSpPr>
        <p:sp>
          <p:nvSpPr>
            <p:cNvPr id="54" name="Freeform 234"/>
            <p:cNvSpPr/>
            <p:nvPr/>
          </p:nvSpPr>
          <p:spPr bwMode="auto">
            <a:xfrm>
              <a:off x="5722020" y="3075806"/>
              <a:ext cx="1188041" cy="1187209"/>
            </a:xfrm>
            <a:custGeom>
              <a:avLst/>
              <a:gdLst>
                <a:gd name="T0" fmla="*/ 555 w 714"/>
                <a:gd name="T1" fmla="*/ 60 h 713"/>
                <a:gd name="T2" fmla="*/ 357 w 714"/>
                <a:gd name="T3" fmla="*/ 0 h 713"/>
                <a:gd name="T4" fmla="*/ 46 w 714"/>
                <a:gd name="T5" fmla="*/ 181 h 713"/>
                <a:gd name="T6" fmla="*/ 0 w 714"/>
                <a:gd name="T7" fmla="*/ 356 h 713"/>
                <a:gd name="T8" fmla="*/ 44 w 714"/>
                <a:gd name="T9" fmla="*/ 528 h 713"/>
                <a:gd name="T10" fmla="*/ 357 w 714"/>
                <a:gd name="T11" fmla="*/ 713 h 713"/>
                <a:gd name="T12" fmla="*/ 631 w 714"/>
                <a:gd name="T13" fmla="*/ 584 h 713"/>
                <a:gd name="T14" fmla="*/ 714 w 714"/>
                <a:gd name="T15" fmla="*/ 356 h 713"/>
                <a:gd name="T16" fmla="*/ 555 w 714"/>
                <a:gd name="T17" fmla="*/ 60 h 7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4" h="713">
                  <a:moveTo>
                    <a:pt x="555" y="60"/>
                  </a:moveTo>
                  <a:cubicBezTo>
                    <a:pt x="498" y="22"/>
                    <a:pt x="430" y="0"/>
                    <a:pt x="357" y="0"/>
                  </a:cubicBezTo>
                  <a:cubicBezTo>
                    <a:pt x="224" y="0"/>
                    <a:pt x="107" y="73"/>
                    <a:pt x="46" y="181"/>
                  </a:cubicBezTo>
                  <a:cubicBezTo>
                    <a:pt x="17" y="233"/>
                    <a:pt x="0" y="293"/>
                    <a:pt x="0" y="356"/>
                  </a:cubicBezTo>
                  <a:cubicBezTo>
                    <a:pt x="0" y="419"/>
                    <a:pt x="16" y="477"/>
                    <a:pt x="44" y="528"/>
                  </a:cubicBezTo>
                  <a:cubicBezTo>
                    <a:pt x="105" y="638"/>
                    <a:pt x="222" y="713"/>
                    <a:pt x="357" y="713"/>
                  </a:cubicBezTo>
                  <a:cubicBezTo>
                    <a:pt x="467" y="713"/>
                    <a:pt x="566" y="663"/>
                    <a:pt x="631" y="584"/>
                  </a:cubicBezTo>
                  <a:cubicBezTo>
                    <a:pt x="683" y="522"/>
                    <a:pt x="714" y="443"/>
                    <a:pt x="714" y="356"/>
                  </a:cubicBezTo>
                  <a:cubicBezTo>
                    <a:pt x="714" y="233"/>
                    <a:pt x="651" y="124"/>
                    <a:pt x="555" y="60"/>
                  </a:cubicBezTo>
                  <a:close/>
                </a:path>
              </a:pathLst>
            </a:custGeom>
            <a:solidFill>
              <a:srgbClr val="FF7F7F"/>
            </a:solidFill>
            <a:ln w="9525">
              <a:noFill/>
              <a:round/>
            </a:ln>
          </p:spPr>
          <p:txBody>
            <a:bodyPr vert="horz" wrap="square" lIns="91440" tIns="45720" rIns="91440" bIns="45720" numCol="1" anchor="t" anchorCtr="0" compatLnSpc="1"/>
            <a:lstStyle/>
            <a:p>
              <a:endParaRPr lang="zh-CN" altLang="en-US"/>
            </a:p>
          </p:txBody>
        </p:sp>
        <p:sp>
          <p:nvSpPr>
            <p:cNvPr id="55" name="Freeform 310"/>
            <p:cNvSpPr>
              <a:spLocks noEditPoints="1"/>
            </p:cNvSpPr>
            <p:nvPr/>
          </p:nvSpPr>
          <p:spPr bwMode="auto">
            <a:xfrm>
              <a:off x="5881757" y="3270485"/>
              <a:ext cx="898518" cy="796187"/>
            </a:xfrm>
            <a:custGeom>
              <a:avLst/>
              <a:gdLst>
                <a:gd name="T0" fmla="*/ 257 w 540"/>
                <a:gd name="T1" fmla="*/ 305 h 478"/>
                <a:gd name="T2" fmla="*/ 240 w 540"/>
                <a:gd name="T3" fmla="*/ 257 h 478"/>
                <a:gd name="T4" fmla="*/ 172 w 540"/>
                <a:gd name="T5" fmla="*/ 477 h 478"/>
                <a:gd name="T6" fmla="*/ 0 w 540"/>
                <a:gd name="T7" fmla="*/ 166 h 478"/>
                <a:gd name="T8" fmla="*/ 52 w 540"/>
                <a:gd name="T9" fmla="*/ 146 h 478"/>
                <a:gd name="T10" fmla="*/ 64 w 540"/>
                <a:gd name="T11" fmla="*/ 179 h 478"/>
                <a:gd name="T12" fmla="*/ 142 w 540"/>
                <a:gd name="T13" fmla="*/ 171 h 478"/>
                <a:gd name="T14" fmla="*/ 199 w 540"/>
                <a:gd name="T15" fmla="*/ 166 h 478"/>
                <a:gd name="T16" fmla="*/ 207 w 540"/>
                <a:gd name="T17" fmla="*/ 230 h 478"/>
                <a:gd name="T18" fmla="*/ 216 w 540"/>
                <a:gd name="T19" fmla="*/ 181 h 478"/>
                <a:gd name="T20" fmla="*/ 282 w 540"/>
                <a:gd name="T21" fmla="*/ 170 h 478"/>
                <a:gd name="T22" fmla="*/ 358 w 540"/>
                <a:gd name="T23" fmla="*/ 175 h 478"/>
                <a:gd name="T24" fmla="*/ 374 w 540"/>
                <a:gd name="T25" fmla="*/ 171 h 478"/>
                <a:gd name="T26" fmla="*/ 500 w 540"/>
                <a:gd name="T27" fmla="*/ 188 h 478"/>
                <a:gd name="T28" fmla="*/ 504 w 540"/>
                <a:gd name="T29" fmla="*/ 236 h 478"/>
                <a:gd name="T30" fmla="*/ 506 w 540"/>
                <a:gd name="T31" fmla="*/ 213 h 478"/>
                <a:gd name="T32" fmla="*/ 429 w 540"/>
                <a:gd name="T33" fmla="*/ 173 h 478"/>
                <a:gd name="T34" fmla="*/ 364 w 540"/>
                <a:gd name="T35" fmla="*/ 177 h 478"/>
                <a:gd name="T36" fmla="*/ 362 w 540"/>
                <a:gd name="T37" fmla="*/ 175 h 478"/>
                <a:gd name="T38" fmla="*/ 342 w 540"/>
                <a:gd name="T39" fmla="*/ 166 h 478"/>
                <a:gd name="T40" fmla="*/ 220 w 540"/>
                <a:gd name="T41" fmla="*/ 177 h 478"/>
                <a:gd name="T42" fmla="*/ 207 w 540"/>
                <a:gd name="T43" fmla="*/ 212 h 478"/>
                <a:gd name="T44" fmla="*/ 194 w 540"/>
                <a:gd name="T45" fmla="*/ 180 h 478"/>
                <a:gd name="T46" fmla="*/ 64 w 540"/>
                <a:gd name="T47" fmla="*/ 167 h 478"/>
                <a:gd name="T48" fmla="*/ 54 w 540"/>
                <a:gd name="T49" fmla="*/ 137 h 478"/>
                <a:gd name="T50" fmla="*/ 25 w 540"/>
                <a:gd name="T51" fmla="*/ 80 h 478"/>
                <a:gd name="T52" fmla="*/ 50 w 540"/>
                <a:gd name="T53" fmla="*/ 81 h 478"/>
                <a:gd name="T54" fmla="*/ 53 w 540"/>
                <a:gd name="T55" fmla="*/ 108 h 478"/>
                <a:gd name="T56" fmla="*/ 80 w 540"/>
                <a:gd name="T57" fmla="*/ 85 h 478"/>
                <a:gd name="T58" fmla="*/ 105 w 540"/>
                <a:gd name="T59" fmla="*/ 95 h 478"/>
                <a:gd name="T60" fmla="*/ 124 w 540"/>
                <a:gd name="T61" fmla="*/ 85 h 478"/>
                <a:gd name="T62" fmla="*/ 197 w 540"/>
                <a:gd name="T63" fmla="*/ 80 h 478"/>
                <a:gd name="T64" fmla="*/ 201 w 540"/>
                <a:gd name="T65" fmla="*/ 104 h 478"/>
                <a:gd name="T66" fmla="*/ 238 w 540"/>
                <a:gd name="T67" fmla="*/ 85 h 478"/>
                <a:gd name="T68" fmla="*/ 352 w 540"/>
                <a:gd name="T69" fmla="*/ 82 h 478"/>
                <a:gd name="T70" fmla="*/ 363 w 540"/>
                <a:gd name="T71" fmla="*/ 105 h 478"/>
                <a:gd name="T72" fmla="*/ 394 w 540"/>
                <a:gd name="T73" fmla="*/ 85 h 478"/>
                <a:gd name="T74" fmla="*/ 417 w 540"/>
                <a:gd name="T75" fmla="*/ 84 h 478"/>
                <a:gd name="T76" fmla="*/ 501 w 540"/>
                <a:gd name="T77" fmla="*/ 64 h 478"/>
                <a:gd name="T78" fmla="*/ 510 w 540"/>
                <a:gd name="T79" fmla="*/ 87 h 478"/>
                <a:gd name="T80" fmla="*/ 502 w 540"/>
                <a:gd name="T81" fmla="*/ 61 h 478"/>
                <a:gd name="T82" fmla="*/ 404 w 540"/>
                <a:gd name="T83" fmla="*/ 90 h 478"/>
                <a:gd name="T84" fmla="*/ 379 w 540"/>
                <a:gd name="T85" fmla="*/ 80 h 478"/>
                <a:gd name="T86" fmla="*/ 359 w 540"/>
                <a:gd name="T87" fmla="*/ 66 h 478"/>
                <a:gd name="T88" fmla="*/ 354 w 540"/>
                <a:gd name="T89" fmla="*/ 67 h 478"/>
                <a:gd name="T90" fmla="*/ 253 w 540"/>
                <a:gd name="T91" fmla="*/ 84 h 478"/>
                <a:gd name="T92" fmla="*/ 232 w 540"/>
                <a:gd name="T93" fmla="*/ 81 h 478"/>
                <a:gd name="T94" fmla="*/ 205 w 540"/>
                <a:gd name="T95" fmla="*/ 74 h 478"/>
                <a:gd name="T96" fmla="*/ 126 w 540"/>
                <a:gd name="T97" fmla="*/ 82 h 478"/>
                <a:gd name="T98" fmla="*/ 104 w 540"/>
                <a:gd name="T99" fmla="*/ 93 h 478"/>
                <a:gd name="T100" fmla="*/ 93 w 540"/>
                <a:gd name="T101" fmla="*/ 87 h 478"/>
                <a:gd name="T102" fmla="*/ 59 w 540"/>
                <a:gd name="T103" fmla="*/ 96 h 478"/>
                <a:gd name="T104" fmla="*/ 52 w 540"/>
                <a:gd name="T105" fmla="*/ 66 h 478"/>
                <a:gd name="T106" fmla="*/ 357 w 540"/>
                <a:gd name="T107" fmla="*/ 63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40" h="478">
                  <a:moveTo>
                    <a:pt x="239" y="195"/>
                  </a:moveTo>
                  <a:cubicBezTo>
                    <a:pt x="203" y="99"/>
                    <a:pt x="254" y="48"/>
                    <a:pt x="313" y="26"/>
                  </a:cubicBezTo>
                  <a:cubicBezTo>
                    <a:pt x="378" y="0"/>
                    <a:pt x="476" y="92"/>
                    <a:pt x="540" y="189"/>
                  </a:cubicBezTo>
                  <a:cubicBezTo>
                    <a:pt x="534" y="333"/>
                    <a:pt x="374" y="420"/>
                    <a:pt x="352" y="417"/>
                  </a:cubicBezTo>
                  <a:cubicBezTo>
                    <a:pt x="285" y="447"/>
                    <a:pt x="240" y="377"/>
                    <a:pt x="257" y="305"/>
                  </a:cubicBezTo>
                  <a:cubicBezTo>
                    <a:pt x="250" y="296"/>
                    <a:pt x="228" y="277"/>
                    <a:pt x="228" y="335"/>
                  </a:cubicBezTo>
                  <a:cubicBezTo>
                    <a:pt x="228" y="383"/>
                    <a:pt x="228" y="430"/>
                    <a:pt x="228" y="478"/>
                  </a:cubicBezTo>
                  <a:cubicBezTo>
                    <a:pt x="214" y="478"/>
                    <a:pt x="200" y="478"/>
                    <a:pt x="186" y="478"/>
                  </a:cubicBezTo>
                  <a:cubicBezTo>
                    <a:pt x="186" y="422"/>
                    <a:pt x="186" y="367"/>
                    <a:pt x="186" y="311"/>
                  </a:cubicBezTo>
                  <a:cubicBezTo>
                    <a:pt x="194" y="280"/>
                    <a:pt x="209" y="258"/>
                    <a:pt x="240" y="257"/>
                  </a:cubicBezTo>
                  <a:cubicBezTo>
                    <a:pt x="265" y="257"/>
                    <a:pt x="289" y="257"/>
                    <a:pt x="314" y="257"/>
                  </a:cubicBezTo>
                  <a:cubicBezTo>
                    <a:pt x="314" y="251"/>
                    <a:pt x="314" y="245"/>
                    <a:pt x="314" y="239"/>
                  </a:cubicBezTo>
                  <a:cubicBezTo>
                    <a:pt x="279" y="239"/>
                    <a:pt x="245" y="239"/>
                    <a:pt x="210" y="239"/>
                  </a:cubicBezTo>
                  <a:cubicBezTo>
                    <a:pt x="175" y="250"/>
                    <a:pt x="173" y="277"/>
                    <a:pt x="172" y="305"/>
                  </a:cubicBezTo>
                  <a:cubicBezTo>
                    <a:pt x="172" y="362"/>
                    <a:pt x="172" y="420"/>
                    <a:pt x="172" y="477"/>
                  </a:cubicBezTo>
                  <a:cubicBezTo>
                    <a:pt x="157" y="477"/>
                    <a:pt x="144" y="477"/>
                    <a:pt x="129" y="477"/>
                  </a:cubicBezTo>
                  <a:cubicBezTo>
                    <a:pt x="129" y="419"/>
                    <a:pt x="129" y="361"/>
                    <a:pt x="129" y="303"/>
                  </a:cubicBezTo>
                  <a:cubicBezTo>
                    <a:pt x="145" y="234"/>
                    <a:pt x="183" y="187"/>
                    <a:pt x="239" y="195"/>
                  </a:cubicBezTo>
                  <a:close/>
                  <a:moveTo>
                    <a:pt x="2" y="162"/>
                  </a:moveTo>
                  <a:cubicBezTo>
                    <a:pt x="0" y="166"/>
                    <a:pt x="0" y="166"/>
                    <a:pt x="0" y="166"/>
                  </a:cubicBezTo>
                  <a:cubicBezTo>
                    <a:pt x="10" y="170"/>
                    <a:pt x="12" y="171"/>
                    <a:pt x="24" y="168"/>
                  </a:cubicBezTo>
                  <a:cubicBezTo>
                    <a:pt x="32" y="168"/>
                    <a:pt x="40" y="168"/>
                    <a:pt x="47" y="172"/>
                  </a:cubicBezTo>
                  <a:cubicBezTo>
                    <a:pt x="50" y="174"/>
                    <a:pt x="50" y="174"/>
                    <a:pt x="50" y="174"/>
                  </a:cubicBezTo>
                  <a:cubicBezTo>
                    <a:pt x="50" y="170"/>
                    <a:pt x="50" y="170"/>
                    <a:pt x="50" y="170"/>
                  </a:cubicBezTo>
                  <a:cubicBezTo>
                    <a:pt x="50" y="162"/>
                    <a:pt x="50" y="153"/>
                    <a:pt x="52" y="146"/>
                  </a:cubicBezTo>
                  <a:cubicBezTo>
                    <a:pt x="53" y="155"/>
                    <a:pt x="53" y="165"/>
                    <a:pt x="52" y="175"/>
                  </a:cubicBezTo>
                  <a:cubicBezTo>
                    <a:pt x="52" y="180"/>
                    <a:pt x="50" y="211"/>
                    <a:pt x="55" y="212"/>
                  </a:cubicBezTo>
                  <a:cubicBezTo>
                    <a:pt x="58" y="212"/>
                    <a:pt x="60" y="208"/>
                    <a:pt x="61" y="202"/>
                  </a:cubicBezTo>
                  <a:cubicBezTo>
                    <a:pt x="62" y="196"/>
                    <a:pt x="63" y="187"/>
                    <a:pt x="64" y="179"/>
                  </a:cubicBezTo>
                  <a:cubicBezTo>
                    <a:pt x="64" y="179"/>
                    <a:pt x="64" y="179"/>
                    <a:pt x="64" y="179"/>
                  </a:cubicBezTo>
                  <a:cubicBezTo>
                    <a:pt x="64" y="175"/>
                    <a:pt x="65" y="172"/>
                    <a:pt x="67" y="170"/>
                  </a:cubicBezTo>
                  <a:cubicBezTo>
                    <a:pt x="69" y="169"/>
                    <a:pt x="73" y="168"/>
                    <a:pt x="78" y="168"/>
                  </a:cubicBezTo>
                  <a:cubicBezTo>
                    <a:pt x="85" y="166"/>
                    <a:pt x="95" y="155"/>
                    <a:pt x="102" y="160"/>
                  </a:cubicBezTo>
                  <a:cubicBezTo>
                    <a:pt x="104" y="158"/>
                    <a:pt x="117" y="156"/>
                    <a:pt x="121" y="160"/>
                  </a:cubicBezTo>
                  <a:cubicBezTo>
                    <a:pt x="128" y="162"/>
                    <a:pt x="135" y="166"/>
                    <a:pt x="142" y="171"/>
                  </a:cubicBezTo>
                  <a:cubicBezTo>
                    <a:pt x="142" y="171"/>
                    <a:pt x="142" y="171"/>
                    <a:pt x="142" y="171"/>
                  </a:cubicBezTo>
                  <a:cubicBezTo>
                    <a:pt x="159" y="183"/>
                    <a:pt x="176" y="187"/>
                    <a:pt x="195" y="184"/>
                  </a:cubicBezTo>
                  <a:cubicBezTo>
                    <a:pt x="196" y="184"/>
                    <a:pt x="196" y="184"/>
                    <a:pt x="196" y="184"/>
                  </a:cubicBezTo>
                  <a:cubicBezTo>
                    <a:pt x="197" y="183"/>
                    <a:pt x="197" y="183"/>
                    <a:pt x="197" y="183"/>
                  </a:cubicBezTo>
                  <a:cubicBezTo>
                    <a:pt x="199" y="180"/>
                    <a:pt x="199" y="173"/>
                    <a:pt x="199" y="166"/>
                  </a:cubicBezTo>
                  <a:cubicBezTo>
                    <a:pt x="199" y="160"/>
                    <a:pt x="200" y="153"/>
                    <a:pt x="201" y="150"/>
                  </a:cubicBezTo>
                  <a:cubicBezTo>
                    <a:pt x="203" y="156"/>
                    <a:pt x="203" y="165"/>
                    <a:pt x="203" y="175"/>
                  </a:cubicBezTo>
                  <a:cubicBezTo>
                    <a:pt x="204" y="181"/>
                    <a:pt x="196" y="234"/>
                    <a:pt x="204" y="233"/>
                  </a:cubicBezTo>
                  <a:cubicBezTo>
                    <a:pt x="204" y="233"/>
                    <a:pt x="204" y="233"/>
                    <a:pt x="204" y="233"/>
                  </a:cubicBezTo>
                  <a:cubicBezTo>
                    <a:pt x="205" y="233"/>
                    <a:pt x="206" y="232"/>
                    <a:pt x="207" y="230"/>
                  </a:cubicBezTo>
                  <a:cubicBezTo>
                    <a:pt x="208" y="228"/>
                    <a:pt x="210" y="222"/>
                    <a:pt x="211" y="213"/>
                  </a:cubicBezTo>
                  <a:cubicBezTo>
                    <a:pt x="213" y="208"/>
                    <a:pt x="213" y="201"/>
                    <a:pt x="213" y="195"/>
                  </a:cubicBezTo>
                  <a:cubicBezTo>
                    <a:pt x="213" y="189"/>
                    <a:pt x="213" y="184"/>
                    <a:pt x="214" y="182"/>
                  </a:cubicBezTo>
                  <a:cubicBezTo>
                    <a:pt x="214" y="181"/>
                    <a:pt x="214" y="181"/>
                    <a:pt x="215" y="181"/>
                  </a:cubicBezTo>
                  <a:cubicBezTo>
                    <a:pt x="216" y="181"/>
                    <a:pt x="216" y="181"/>
                    <a:pt x="216" y="181"/>
                  </a:cubicBezTo>
                  <a:cubicBezTo>
                    <a:pt x="217" y="181"/>
                    <a:pt x="218" y="181"/>
                    <a:pt x="220" y="181"/>
                  </a:cubicBezTo>
                  <a:cubicBezTo>
                    <a:pt x="224" y="182"/>
                    <a:pt x="228" y="182"/>
                    <a:pt x="234" y="178"/>
                  </a:cubicBezTo>
                  <a:cubicBezTo>
                    <a:pt x="235" y="177"/>
                    <a:pt x="235" y="177"/>
                    <a:pt x="235" y="177"/>
                  </a:cubicBezTo>
                  <a:cubicBezTo>
                    <a:pt x="239" y="172"/>
                    <a:pt x="249" y="172"/>
                    <a:pt x="261" y="172"/>
                  </a:cubicBezTo>
                  <a:cubicBezTo>
                    <a:pt x="263" y="173"/>
                    <a:pt x="282" y="172"/>
                    <a:pt x="282" y="170"/>
                  </a:cubicBezTo>
                  <a:cubicBezTo>
                    <a:pt x="304" y="169"/>
                    <a:pt x="320" y="170"/>
                    <a:pt x="341" y="170"/>
                  </a:cubicBezTo>
                  <a:cubicBezTo>
                    <a:pt x="341" y="170"/>
                    <a:pt x="341" y="170"/>
                    <a:pt x="341" y="170"/>
                  </a:cubicBezTo>
                  <a:cubicBezTo>
                    <a:pt x="344" y="171"/>
                    <a:pt x="348" y="171"/>
                    <a:pt x="351" y="171"/>
                  </a:cubicBezTo>
                  <a:cubicBezTo>
                    <a:pt x="356" y="168"/>
                    <a:pt x="357" y="156"/>
                    <a:pt x="358" y="143"/>
                  </a:cubicBezTo>
                  <a:cubicBezTo>
                    <a:pt x="358" y="150"/>
                    <a:pt x="358" y="160"/>
                    <a:pt x="358" y="175"/>
                  </a:cubicBezTo>
                  <a:cubicBezTo>
                    <a:pt x="358" y="175"/>
                    <a:pt x="358" y="175"/>
                    <a:pt x="358" y="175"/>
                  </a:cubicBezTo>
                  <a:cubicBezTo>
                    <a:pt x="358" y="179"/>
                    <a:pt x="354" y="217"/>
                    <a:pt x="362" y="213"/>
                  </a:cubicBezTo>
                  <a:cubicBezTo>
                    <a:pt x="365" y="210"/>
                    <a:pt x="366" y="202"/>
                    <a:pt x="367" y="198"/>
                  </a:cubicBezTo>
                  <a:cubicBezTo>
                    <a:pt x="367" y="193"/>
                    <a:pt x="368" y="188"/>
                    <a:pt x="369" y="178"/>
                  </a:cubicBezTo>
                  <a:cubicBezTo>
                    <a:pt x="369" y="172"/>
                    <a:pt x="371" y="170"/>
                    <a:pt x="374" y="171"/>
                  </a:cubicBezTo>
                  <a:cubicBezTo>
                    <a:pt x="377" y="171"/>
                    <a:pt x="380" y="173"/>
                    <a:pt x="383" y="175"/>
                  </a:cubicBezTo>
                  <a:cubicBezTo>
                    <a:pt x="389" y="179"/>
                    <a:pt x="401" y="178"/>
                    <a:pt x="408" y="178"/>
                  </a:cubicBezTo>
                  <a:cubicBezTo>
                    <a:pt x="415" y="178"/>
                    <a:pt x="422" y="178"/>
                    <a:pt x="429" y="177"/>
                  </a:cubicBezTo>
                  <a:cubicBezTo>
                    <a:pt x="429" y="177"/>
                    <a:pt x="465" y="179"/>
                    <a:pt x="468" y="179"/>
                  </a:cubicBezTo>
                  <a:cubicBezTo>
                    <a:pt x="479" y="181"/>
                    <a:pt x="490" y="183"/>
                    <a:pt x="500" y="188"/>
                  </a:cubicBezTo>
                  <a:cubicBezTo>
                    <a:pt x="501" y="181"/>
                    <a:pt x="502" y="174"/>
                    <a:pt x="503" y="166"/>
                  </a:cubicBezTo>
                  <a:cubicBezTo>
                    <a:pt x="503" y="171"/>
                    <a:pt x="503" y="175"/>
                    <a:pt x="503" y="179"/>
                  </a:cubicBezTo>
                  <a:cubicBezTo>
                    <a:pt x="503" y="191"/>
                    <a:pt x="502" y="203"/>
                    <a:pt x="502" y="213"/>
                  </a:cubicBezTo>
                  <a:cubicBezTo>
                    <a:pt x="502" y="213"/>
                    <a:pt x="502" y="213"/>
                    <a:pt x="502" y="213"/>
                  </a:cubicBezTo>
                  <a:cubicBezTo>
                    <a:pt x="502" y="221"/>
                    <a:pt x="501" y="229"/>
                    <a:pt x="504" y="236"/>
                  </a:cubicBezTo>
                  <a:cubicBezTo>
                    <a:pt x="508" y="235"/>
                    <a:pt x="508" y="235"/>
                    <a:pt x="508" y="235"/>
                  </a:cubicBezTo>
                  <a:cubicBezTo>
                    <a:pt x="505" y="228"/>
                    <a:pt x="506" y="220"/>
                    <a:pt x="506" y="213"/>
                  </a:cubicBezTo>
                  <a:cubicBezTo>
                    <a:pt x="506" y="213"/>
                    <a:pt x="506" y="213"/>
                    <a:pt x="506" y="213"/>
                  </a:cubicBezTo>
                  <a:cubicBezTo>
                    <a:pt x="506" y="213"/>
                    <a:pt x="506" y="213"/>
                    <a:pt x="506" y="213"/>
                  </a:cubicBezTo>
                  <a:cubicBezTo>
                    <a:pt x="506" y="213"/>
                    <a:pt x="506" y="213"/>
                    <a:pt x="506" y="213"/>
                  </a:cubicBezTo>
                  <a:cubicBezTo>
                    <a:pt x="507" y="203"/>
                    <a:pt x="507" y="191"/>
                    <a:pt x="507" y="179"/>
                  </a:cubicBezTo>
                  <a:cubicBezTo>
                    <a:pt x="507" y="169"/>
                    <a:pt x="507" y="159"/>
                    <a:pt x="506" y="150"/>
                  </a:cubicBezTo>
                  <a:cubicBezTo>
                    <a:pt x="499" y="156"/>
                    <a:pt x="498" y="174"/>
                    <a:pt x="496" y="182"/>
                  </a:cubicBezTo>
                  <a:cubicBezTo>
                    <a:pt x="488" y="179"/>
                    <a:pt x="479" y="177"/>
                    <a:pt x="469" y="175"/>
                  </a:cubicBezTo>
                  <a:cubicBezTo>
                    <a:pt x="457" y="173"/>
                    <a:pt x="443" y="173"/>
                    <a:pt x="429" y="173"/>
                  </a:cubicBezTo>
                  <a:cubicBezTo>
                    <a:pt x="422" y="174"/>
                    <a:pt x="415" y="174"/>
                    <a:pt x="408" y="174"/>
                  </a:cubicBezTo>
                  <a:cubicBezTo>
                    <a:pt x="403" y="174"/>
                    <a:pt x="389" y="175"/>
                    <a:pt x="385" y="172"/>
                  </a:cubicBezTo>
                  <a:cubicBezTo>
                    <a:pt x="382" y="170"/>
                    <a:pt x="378" y="167"/>
                    <a:pt x="375" y="167"/>
                  </a:cubicBezTo>
                  <a:cubicBezTo>
                    <a:pt x="370" y="166"/>
                    <a:pt x="366" y="168"/>
                    <a:pt x="364" y="177"/>
                  </a:cubicBezTo>
                  <a:cubicBezTo>
                    <a:pt x="364" y="177"/>
                    <a:pt x="364" y="177"/>
                    <a:pt x="364" y="177"/>
                  </a:cubicBezTo>
                  <a:cubicBezTo>
                    <a:pt x="364" y="187"/>
                    <a:pt x="363" y="193"/>
                    <a:pt x="362" y="197"/>
                  </a:cubicBezTo>
                  <a:cubicBezTo>
                    <a:pt x="362" y="200"/>
                    <a:pt x="362" y="202"/>
                    <a:pt x="361" y="204"/>
                  </a:cubicBezTo>
                  <a:cubicBezTo>
                    <a:pt x="361" y="202"/>
                    <a:pt x="361" y="198"/>
                    <a:pt x="361" y="195"/>
                  </a:cubicBezTo>
                  <a:cubicBezTo>
                    <a:pt x="362" y="189"/>
                    <a:pt x="362" y="182"/>
                    <a:pt x="362" y="175"/>
                  </a:cubicBezTo>
                  <a:cubicBezTo>
                    <a:pt x="362" y="175"/>
                    <a:pt x="362" y="175"/>
                    <a:pt x="362" y="175"/>
                  </a:cubicBezTo>
                  <a:cubicBezTo>
                    <a:pt x="362" y="134"/>
                    <a:pt x="361" y="125"/>
                    <a:pt x="359" y="125"/>
                  </a:cubicBezTo>
                  <a:cubicBezTo>
                    <a:pt x="352" y="125"/>
                    <a:pt x="355" y="161"/>
                    <a:pt x="349" y="167"/>
                  </a:cubicBezTo>
                  <a:cubicBezTo>
                    <a:pt x="347" y="167"/>
                    <a:pt x="344" y="167"/>
                    <a:pt x="342" y="166"/>
                  </a:cubicBezTo>
                  <a:cubicBezTo>
                    <a:pt x="342" y="166"/>
                    <a:pt x="342" y="166"/>
                    <a:pt x="342" y="166"/>
                  </a:cubicBezTo>
                  <a:cubicBezTo>
                    <a:pt x="342" y="166"/>
                    <a:pt x="342" y="166"/>
                    <a:pt x="342" y="166"/>
                  </a:cubicBezTo>
                  <a:cubicBezTo>
                    <a:pt x="342" y="166"/>
                    <a:pt x="342" y="166"/>
                    <a:pt x="342" y="166"/>
                  </a:cubicBezTo>
                  <a:cubicBezTo>
                    <a:pt x="316" y="165"/>
                    <a:pt x="313" y="163"/>
                    <a:pt x="282" y="166"/>
                  </a:cubicBezTo>
                  <a:cubicBezTo>
                    <a:pt x="281" y="168"/>
                    <a:pt x="262" y="169"/>
                    <a:pt x="261" y="168"/>
                  </a:cubicBezTo>
                  <a:cubicBezTo>
                    <a:pt x="249" y="168"/>
                    <a:pt x="237" y="168"/>
                    <a:pt x="232" y="174"/>
                  </a:cubicBezTo>
                  <a:cubicBezTo>
                    <a:pt x="227" y="178"/>
                    <a:pt x="224" y="178"/>
                    <a:pt x="220" y="177"/>
                  </a:cubicBezTo>
                  <a:cubicBezTo>
                    <a:pt x="219" y="177"/>
                    <a:pt x="217" y="177"/>
                    <a:pt x="216" y="177"/>
                  </a:cubicBezTo>
                  <a:cubicBezTo>
                    <a:pt x="213" y="176"/>
                    <a:pt x="211" y="178"/>
                    <a:pt x="210" y="181"/>
                  </a:cubicBezTo>
                  <a:cubicBezTo>
                    <a:pt x="209" y="184"/>
                    <a:pt x="209" y="189"/>
                    <a:pt x="209" y="195"/>
                  </a:cubicBezTo>
                  <a:cubicBezTo>
                    <a:pt x="209" y="201"/>
                    <a:pt x="209" y="208"/>
                    <a:pt x="208" y="212"/>
                  </a:cubicBezTo>
                  <a:cubicBezTo>
                    <a:pt x="207" y="212"/>
                    <a:pt x="207" y="212"/>
                    <a:pt x="207" y="212"/>
                  </a:cubicBezTo>
                  <a:cubicBezTo>
                    <a:pt x="206" y="219"/>
                    <a:pt x="205" y="223"/>
                    <a:pt x="204" y="226"/>
                  </a:cubicBezTo>
                  <a:cubicBezTo>
                    <a:pt x="203" y="210"/>
                    <a:pt x="207" y="192"/>
                    <a:pt x="207" y="175"/>
                  </a:cubicBezTo>
                  <a:cubicBezTo>
                    <a:pt x="207" y="165"/>
                    <a:pt x="207" y="153"/>
                    <a:pt x="202" y="142"/>
                  </a:cubicBezTo>
                  <a:cubicBezTo>
                    <a:pt x="196" y="146"/>
                    <a:pt x="196" y="158"/>
                    <a:pt x="195" y="166"/>
                  </a:cubicBezTo>
                  <a:cubicBezTo>
                    <a:pt x="195" y="171"/>
                    <a:pt x="195" y="177"/>
                    <a:pt x="194" y="180"/>
                  </a:cubicBezTo>
                  <a:cubicBezTo>
                    <a:pt x="176" y="183"/>
                    <a:pt x="160" y="179"/>
                    <a:pt x="144" y="168"/>
                  </a:cubicBezTo>
                  <a:cubicBezTo>
                    <a:pt x="137" y="163"/>
                    <a:pt x="130" y="158"/>
                    <a:pt x="122" y="156"/>
                  </a:cubicBezTo>
                  <a:cubicBezTo>
                    <a:pt x="114" y="152"/>
                    <a:pt x="108" y="153"/>
                    <a:pt x="103" y="156"/>
                  </a:cubicBezTo>
                  <a:cubicBezTo>
                    <a:pt x="95" y="152"/>
                    <a:pt x="84" y="159"/>
                    <a:pt x="78" y="164"/>
                  </a:cubicBezTo>
                  <a:cubicBezTo>
                    <a:pt x="72" y="164"/>
                    <a:pt x="67" y="165"/>
                    <a:pt x="64" y="167"/>
                  </a:cubicBezTo>
                  <a:cubicBezTo>
                    <a:pt x="61" y="170"/>
                    <a:pt x="60" y="173"/>
                    <a:pt x="60" y="179"/>
                  </a:cubicBezTo>
                  <a:cubicBezTo>
                    <a:pt x="59" y="187"/>
                    <a:pt x="58" y="195"/>
                    <a:pt x="57" y="201"/>
                  </a:cubicBezTo>
                  <a:cubicBezTo>
                    <a:pt x="57" y="202"/>
                    <a:pt x="57" y="203"/>
                    <a:pt x="56" y="203"/>
                  </a:cubicBezTo>
                  <a:cubicBezTo>
                    <a:pt x="56" y="194"/>
                    <a:pt x="56" y="185"/>
                    <a:pt x="56" y="175"/>
                  </a:cubicBezTo>
                  <a:cubicBezTo>
                    <a:pt x="57" y="161"/>
                    <a:pt x="57" y="148"/>
                    <a:pt x="54" y="137"/>
                  </a:cubicBezTo>
                  <a:cubicBezTo>
                    <a:pt x="50" y="138"/>
                    <a:pt x="51" y="140"/>
                    <a:pt x="48" y="146"/>
                  </a:cubicBezTo>
                  <a:cubicBezTo>
                    <a:pt x="47" y="151"/>
                    <a:pt x="46" y="158"/>
                    <a:pt x="46" y="167"/>
                  </a:cubicBezTo>
                  <a:cubicBezTo>
                    <a:pt x="39" y="164"/>
                    <a:pt x="32" y="164"/>
                    <a:pt x="24" y="164"/>
                  </a:cubicBezTo>
                  <a:cubicBezTo>
                    <a:pt x="13" y="165"/>
                    <a:pt x="12" y="166"/>
                    <a:pt x="2" y="162"/>
                  </a:cubicBezTo>
                  <a:close/>
                  <a:moveTo>
                    <a:pt x="25" y="80"/>
                  </a:moveTo>
                  <a:cubicBezTo>
                    <a:pt x="23" y="83"/>
                    <a:pt x="23" y="83"/>
                    <a:pt x="23" y="83"/>
                  </a:cubicBezTo>
                  <a:cubicBezTo>
                    <a:pt x="27" y="85"/>
                    <a:pt x="31" y="86"/>
                    <a:pt x="36" y="86"/>
                  </a:cubicBezTo>
                  <a:cubicBezTo>
                    <a:pt x="40" y="86"/>
                    <a:pt x="45" y="85"/>
                    <a:pt x="49" y="83"/>
                  </a:cubicBezTo>
                  <a:cubicBezTo>
                    <a:pt x="50" y="82"/>
                    <a:pt x="50" y="82"/>
                    <a:pt x="50" y="82"/>
                  </a:cubicBezTo>
                  <a:cubicBezTo>
                    <a:pt x="50" y="81"/>
                    <a:pt x="50" y="81"/>
                    <a:pt x="50" y="81"/>
                  </a:cubicBezTo>
                  <a:cubicBezTo>
                    <a:pt x="52" y="73"/>
                    <a:pt x="51" y="69"/>
                    <a:pt x="51" y="69"/>
                  </a:cubicBezTo>
                  <a:cubicBezTo>
                    <a:pt x="51" y="69"/>
                    <a:pt x="51" y="69"/>
                    <a:pt x="51" y="69"/>
                  </a:cubicBezTo>
                  <a:cubicBezTo>
                    <a:pt x="52" y="70"/>
                    <a:pt x="51" y="71"/>
                    <a:pt x="52" y="74"/>
                  </a:cubicBezTo>
                  <a:cubicBezTo>
                    <a:pt x="52" y="76"/>
                    <a:pt x="53" y="78"/>
                    <a:pt x="53" y="81"/>
                  </a:cubicBezTo>
                  <a:cubicBezTo>
                    <a:pt x="52" y="98"/>
                    <a:pt x="52" y="106"/>
                    <a:pt x="53" y="108"/>
                  </a:cubicBezTo>
                  <a:cubicBezTo>
                    <a:pt x="56" y="113"/>
                    <a:pt x="59" y="108"/>
                    <a:pt x="62" y="97"/>
                  </a:cubicBezTo>
                  <a:cubicBezTo>
                    <a:pt x="62" y="97"/>
                    <a:pt x="62" y="97"/>
                    <a:pt x="62" y="97"/>
                  </a:cubicBezTo>
                  <a:cubicBezTo>
                    <a:pt x="63" y="91"/>
                    <a:pt x="65" y="88"/>
                    <a:pt x="67" y="87"/>
                  </a:cubicBezTo>
                  <a:cubicBezTo>
                    <a:pt x="70" y="85"/>
                    <a:pt x="73" y="84"/>
                    <a:pt x="77" y="84"/>
                  </a:cubicBezTo>
                  <a:cubicBezTo>
                    <a:pt x="79" y="85"/>
                    <a:pt x="79" y="85"/>
                    <a:pt x="80" y="85"/>
                  </a:cubicBezTo>
                  <a:cubicBezTo>
                    <a:pt x="82" y="86"/>
                    <a:pt x="84" y="87"/>
                    <a:pt x="91" y="90"/>
                  </a:cubicBezTo>
                  <a:cubicBezTo>
                    <a:pt x="93" y="93"/>
                    <a:pt x="95" y="95"/>
                    <a:pt x="97" y="96"/>
                  </a:cubicBezTo>
                  <a:cubicBezTo>
                    <a:pt x="99" y="96"/>
                    <a:pt x="100" y="97"/>
                    <a:pt x="102" y="97"/>
                  </a:cubicBezTo>
                  <a:cubicBezTo>
                    <a:pt x="103" y="96"/>
                    <a:pt x="104" y="96"/>
                    <a:pt x="105" y="95"/>
                  </a:cubicBezTo>
                  <a:cubicBezTo>
                    <a:pt x="105" y="95"/>
                    <a:pt x="105" y="95"/>
                    <a:pt x="105" y="95"/>
                  </a:cubicBezTo>
                  <a:cubicBezTo>
                    <a:pt x="107" y="94"/>
                    <a:pt x="109" y="93"/>
                    <a:pt x="109" y="91"/>
                  </a:cubicBezTo>
                  <a:cubicBezTo>
                    <a:pt x="109" y="90"/>
                    <a:pt x="109" y="90"/>
                    <a:pt x="109" y="90"/>
                  </a:cubicBezTo>
                  <a:cubicBezTo>
                    <a:pt x="109" y="86"/>
                    <a:pt x="113" y="85"/>
                    <a:pt x="117" y="85"/>
                  </a:cubicBezTo>
                  <a:cubicBezTo>
                    <a:pt x="119" y="85"/>
                    <a:pt x="122" y="85"/>
                    <a:pt x="124" y="85"/>
                  </a:cubicBezTo>
                  <a:cubicBezTo>
                    <a:pt x="124" y="85"/>
                    <a:pt x="124" y="85"/>
                    <a:pt x="124" y="85"/>
                  </a:cubicBezTo>
                  <a:cubicBezTo>
                    <a:pt x="124" y="85"/>
                    <a:pt x="124" y="85"/>
                    <a:pt x="124" y="85"/>
                  </a:cubicBezTo>
                  <a:cubicBezTo>
                    <a:pt x="124" y="85"/>
                    <a:pt x="124" y="85"/>
                    <a:pt x="124" y="85"/>
                  </a:cubicBezTo>
                  <a:cubicBezTo>
                    <a:pt x="124" y="86"/>
                    <a:pt x="125" y="86"/>
                    <a:pt x="125" y="86"/>
                  </a:cubicBezTo>
                  <a:cubicBezTo>
                    <a:pt x="125" y="86"/>
                    <a:pt x="125" y="86"/>
                    <a:pt x="125" y="86"/>
                  </a:cubicBezTo>
                  <a:cubicBezTo>
                    <a:pt x="191" y="87"/>
                    <a:pt x="194" y="83"/>
                    <a:pt x="197" y="80"/>
                  </a:cubicBezTo>
                  <a:cubicBezTo>
                    <a:pt x="197" y="79"/>
                    <a:pt x="198" y="78"/>
                    <a:pt x="199" y="78"/>
                  </a:cubicBezTo>
                  <a:cubicBezTo>
                    <a:pt x="199" y="78"/>
                    <a:pt x="199" y="78"/>
                    <a:pt x="199" y="78"/>
                  </a:cubicBezTo>
                  <a:cubicBezTo>
                    <a:pt x="199" y="77"/>
                    <a:pt x="199" y="77"/>
                    <a:pt x="199" y="77"/>
                  </a:cubicBezTo>
                  <a:cubicBezTo>
                    <a:pt x="200" y="71"/>
                    <a:pt x="201" y="70"/>
                    <a:pt x="202" y="74"/>
                  </a:cubicBezTo>
                  <a:cubicBezTo>
                    <a:pt x="201" y="88"/>
                    <a:pt x="200" y="100"/>
                    <a:pt x="201" y="104"/>
                  </a:cubicBezTo>
                  <a:cubicBezTo>
                    <a:pt x="202" y="113"/>
                    <a:pt x="205" y="111"/>
                    <a:pt x="211" y="94"/>
                  </a:cubicBezTo>
                  <a:cubicBezTo>
                    <a:pt x="211" y="93"/>
                    <a:pt x="211" y="93"/>
                    <a:pt x="211" y="93"/>
                  </a:cubicBezTo>
                  <a:cubicBezTo>
                    <a:pt x="211" y="86"/>
                    <a:pt x="215" y="84"/>
                    <a:pt x="221" y="84"/>
                  </a:cubicBezTo>
                  <a:cubicBezTo>
                    <a:pt x="224" y="84"/>
                    <a:pt x="228" y="84"/>
                    <a:pt x="231" y="84"/>
                  </a:cubicBezTo>
                  <a:cubicBezTo>
                    <a:pt x="233" y="85"/>
                    <a:pt x="236" y="85"/>
                    <a:pt x="238" y="85"/>
                  </a:cubicBezTo>
                  <a:cubicBezTo>
                    <a:pt x="240" y="90"/>
                    <a:pt x="243" y="93"/>
                    <a:pt x="246" y="93"/>
                  </a:cubicBezTo>
                  <a:cubicBezTo>
                    <a:pt x="249" y="93"/>
                    <a:pt x="252" y="91"/>
                    <a:pt x="256" y="86"/>
                  </a:cubicBezTo>
                  <a:cubicBezTo>
                    <a:pt x="268" y="80"/>
                    <a:pt x="287" y="82"/>
                    <a:pt x="306" y="84"/>
                  </a:cubicBezTo>
                  <a:cubicBezTo>
                    <a:pt x="323" y="85"/>
                    <a:pt x="340" y="87"/>
                    <a:pt x="351" y="83"/>
                  </a:cubicBezTo>
                  <a:cubicBezTo>
                    <a:pt x="352" y="82"/>
                    <a:pt x="352" y="82"/>
                    <a:pt x="352" y="82"/>
                  </a:cubicBezTo>
                  <a:cubicBezTo>
                    <a:pt x="352" y="82"/>
                    <a:pt x="352" y="82"/>
                    <a:pt x="352" y="82"/>
                  </a:cubicBezTo>
                  <a:cubicBezTo>
                    <a:pt x="354" y="78"/>
                    <a:pt x="355" y="74"/>
                    <a:pt x="356" y="71"/>
                  </a:cubicBezTo>
                  <a:cubicBezTo>
                    <a:pt x="356" y="85"/>
                    <a:pt x="356" y="96"/>
                    <a:pt x="357" y="101"/>
                  </a:cubicBezTo>
                  <a:cubicBezTo>
                    <a:pt x="357" y="104"/>
                    <a:pt x="358" y="105"/>
                    <a:pt x="359" y="106"/>
                  </a:cubicBezTo>
                  <a:cubicBezTo>
                    <a:pt x="360" y="108"/>
                    <a:pt x="362" y="107"/>
                    <a:pt x="363" y="105"/>
                  </a:cubicBezTo>
                  <a:cubicBezTo>
                    <a:pt x="364" y="104"/>
                    <a:pt x="366" y="100"/>
                    <a:pt x="367" y="94"/>
                  </a:cubicBezTo>
                  <a:cubicBezTo>
                    <a:pt x="367" y="94"/>
                    <a:pt x="367" y="94"/>
                    <a:pt x="367" y="94"/>
                  </a:cubicBezTo>
                  <a:cubicBezTo>
                    <a:pt x="368" y="84"/>
                    <a:pt x="373" y="83"/>
                    <a:pt x="379" y="83"/>
                  </a:cubicBezTo>
                  <a:cubicBezTo>
                    <a:pt x="381" y="83"/>
                    <a:pt x="383" y="84"/>
                    <a:pt x="385" y="84"/>
                  </a:cubicBezTo>
                  <a:cubicBezTo>
                    <a:pt x="388" y="85"/>
                    <a:pt x="391" y="85"/>
                    <a:pt x="394" y="85"/>
                  </a:cubicBezTo>
                  <a:cubicBezTo>
                    <a:pt x="397" y="90"/>
                    <a:pt x="400" y="93"/>
                    <a:pt x="404" y="93"/>
                  </a:cubicBezTo>
                  <a:cubicBezTo>
                    <a:pt x="408" y="94"/>
                    <a:pt x="412" y="91"/>
                    <a:pt x="416" y="86"/>
                  </a:cubicBezTo>
                  <a:cubicBezTo>
                    <a:pt x="417" y="85"/>
                    <a:pt x="417" y="85"/>
                    <a:pt x="417" y="85"/>
                  </a:cubicBezTo>
                  <a:cubicBezTo>
                    <a:pt x="416" y="84"/>
                    <a:pt x="416" y="84"/>
                    <a:pt x="416" y="84"/>
                  </a:cubicBezTo>
                  <a:cubicBezTo>
                    <a:pt x="416" y="84"/>
                    <a:pt x="416" y="85"/>
                    <a:pt x="417" y="84"/>
                  </a:cubicBezTo>
                  <a:cubicBezTo>
                    <a:pt x="422" y="82"/>
                    <a:pt x="442" y="83"/>
                    <a:pt x="464" y="83"/>
                  </a:cubicBezTo>
                  <a:cubicBezTo>
                    <a:pt x="476" y="84"/>
                    <a:pt x="488" y="84"/>
                    <a:pt x="498" y="84"/>
                  </a:cubicBezTo>
                  <a:cubicBezTo>
                    <a:pt x="500" y="84"/>
                    <a:pt x="500" y="84"/>
                    <a:pt x="500" y="84"/>
                  </a:cubicBezTo>
                  <a:cubicBezTo>
                    <a:pt x="500" y="82"/>
                    <a:pt x="500" y="82"/>
                    <a:pt x="500" y="82"/>
                  </a:cubicBezTo>
                  <a:cubicBezTo>
                    <a:pt x="501" y="69"/>
                    <a:pt x="501" y="64"/>
                    <a:pt x="501" y="64"/>
                  </a:cubicBezTo>
                  <a:cubicBezTo>
                    <a:pt x="502" y="64"/>
                    <a:pt x="501" y="70"/>
                    <a:pt x="502" y="75"/>
                  </a:cubicBezTo>
                  <a:cubicBezTo>
                    <a:pt x="502" y="77"/>
                    <a:pt x="502" y="80"/>
                    <a:pt x="503" y="82"/>
                  </a:cubicBezTo>
                  <a:cubicBezTo>
                    <a:pt x="502" y="96"/>
                    <a:pt x="502" y="104"/>
                    <a:pt x="504" y="106"/>
                  </a:cubicBezTo>
                  <a:cubicBezTo>
                    <a:pt x="507" y="108"/>
                    <a:pt x="510" y="102"/>
                    <a:pt x="513" y="88"/>
                  </a:cubicBezTo>
                  <a:cubicBezTo>
                    <a:pt x="510" y="87"/>
                    <a:pt x="510" y="87"/>
                    <a:pt x="510" y="87"/>
                  </a:cubicBezTo>
                  <a:cubicBezTo>
                    <a:pt x="507" y="98"/>
                    <a:pt x="506" y="103"/>
                    <a:pt x="506" y="103"/>
                  </a:cubicBezTo>
                  <a:cubicBezTo>
                    <a:pt x="505" y="102"/>
                    <a:pt x="505" y="95"/>
                    <a:pt x="506" y="82"/>
                  </a:cubicBezTo>
                  <a:cubicBezTo>
                    <a:pt x="506" y="82"/>
                    <a:pt x="506" y="82"/>
                    <a:pt x="506" y="82"/>
                  </a:cubicBezTo>
                  <a:cubicBezTo>
                    <a:pt x="506" y="80"/>
                    <a:pt x="505" y="77"/>
                    <a:pt x="505" y="75"/>
                  </a:cubicBezTo>
                  <a:cubicBezTo>
                    <a:pt x="505" y="68"/>
                    <a:pt x="504" y="61"/>
                    <a:pt x="502" y="61"/>
                  </a:cubicBezTo>
                  <a:cubicBezTo>
                    <a:pt x="500" y="61"/>
                    <a:pt x="498" y="66"/>
                    <a:pt x="497" y="81"/>
                  </a:cubicBezTo>
                  <a:cubicBezTo>
                    <a:pt x="487" y="81"/>
                    <a:pt x="475" y="80"/>
                    <a:pt x="464" y="80"/>
                  </a:cubicBezTo>
                  <a:cubicBezTo>
                    <a:pt x="442" y="79"/>
                    <a:pt x="421" y="79"/>
                    <a:pt x="415" y="81"/>
                  </a:cubicBezTo>
                  <a:cubicBezTo>
                    <a:pt x="414" y="82"/>
                    <a:pt x="413" y="83"/>
                    <a:pt x="413" y="85"/>
                  </a:cubicBezTo>
                  <a:cubicBezTo>
                    <a:pt x="410" y="88"/>
                    <a:pt x="407" y="90"/>
                    <a:pt x="404" y="90"/>
                  </a:cubicBezTo>
                  <a:cubicBezTo>
                    <a:pt x="401" y="90"/>
                    <a:pt x="399" y="87"/>
                    <a:pt x="396" y="83"/>
                  </a:cubicBezTo>
                  <a:cubicBezTo>
                    <a:pt x="396" y="82"/>
                    <a:pt x="396" y="82"/>
                    <a:pt x="396" y="82"/>
                  </a:cubicBezTo>
                  <a:cubicBezTo>
                    <a:pt x="395" y="82"/>
                    <a:pt x="395" y="82"/>
                    <a:pt x="395" y="82"/>
                  </a:cubicBezTo>
                  <a:cubicBezTo>
                    <a:pt x="392" y="82"/>
                    <a:pt x="389" y="81"/>
                    <a:pt x="386" y="81"/>
                  </a:cubicBezTo>
                  <a:cubicBezTo>
                    <a:pt x="383" y="80"/>
                    <a:pt x="381" y="80"/>
                    <a:pt x="379" y="80"/>
                  </a:cubicBezTo>
                  <a:cubicBezTo>
                    <a:pt x="371" y="79"/>
                    <a:pt x="365" y="81"/>
                    <a:pt x="364" y="94"/>
                  </a:cubicBezTo>
                  <a:cubicBezTo>
                    <a:pt x="363" y="99"/>
                    <a:pt x="362" y="102"/>
                    <a:pt x="361" y="103"/>
                  </a:cubicBezTo>
                  <a:cubicBezTo>
                    <a:pt x="361" y="103"/>
                    <a:pt x="360" y="102"/>
                    <a:pt x="360" y="101"/>
                  </a:cubicBezTo>
                  <a:cubicBezTo>
                    <a:pt x="359" y="95"/>
                    <a:pt x="359" y="82"/>
                    <a:pt x="359" y="66"/>
                  </a:cubicBezTo>
                  <a:cubicBezTo>
                    <a:pt x="359" y="66"/>
                    <a:pt x="359" y="66"/>
                    <a:pt x="359" y="66"/>
                  </a:cubicBezTo>
                  <a:cubicBezTo>
                    <a:pt x="360" y="61"/>
                    <a:pt x="359" y="59"/>
                    <a:pt x="358" y="59"/>
                  </a:cubicBezTo>
                  <a:cubicBezTo>
                    <a:pt x="358" y="59"/>
                    <a:pt x="358" y="59"/>
                    <a:pt x="358" y="59"/>
                  </a:cubicBezTo>
                  <a:cubicBezTo>
                    <a:pt x="358" y="59"/>
                    <a:pt x="358" y="59"/>
                    <a:pt x="358" y="59"/>
                  </a:cubicBezTo>
                  <a:cubicBezTo>
                    <a:pt x="358" y="59"/>
                    <a:pt x="358" y="59"/>
                    <a:pt x="358" y="59"/>
                  </a:cubicBezTo>
                  <a:cubicBezTo>
                    <a:pt x="356" y="59"/>
                    <a:pt x="355" y="62"/>
                    <a:pt x="354" y="67"/>
                  </a:cubicBezTo>
                  <a:cubicBezTo>
                    <a:pt x="354" y="67"/>
                    <a:pt x="354" y="67"/>
                    <a:pt x="354" y="67"/>
                  </a:cubicBezTo>
                  <a:cubicBezTo>
                    <a:pt x="353" y="71"/>
                    <a:pt x="351" y="76"/>
                    <a:pt x="349" y="80"/>
                  </a:cubicBezTo>
                  <a:cubicBezTo>
                    <a:pt x="339" y="83"/>
                    <a:pt x="323" y="82"/>
                    <a:pt x="307" y="80"/>
                  </a:cubicBezTo>
                  <a:cubicBezTo>
                    <a:pt x="287" y="79"/>
                    <a:pt x="267" y="77"/>
                    <a:pt x="254" y="84"/>
                  </a:cubicBezTo>
                  <a:cubicBezTo>
                    <a:pt x="253" y="84"/>
                    <a:pt x="253" y="84"/>
                    <a:pt x="253" y="84"/>
                  </a:cubicBezTo>
                  <a:cubicBezTo>
                    <a:pt x="250" y="88"/>
                    <a:pt x="248" y="90"/>
                    <a:pt x="246" y="90"/>
                  </a:cubicBezTo>
                  <a:cubicBezTo>
                    <a:pt x="244" y="90"/>
                    <a:pt x="242" y="87"/>
                    <a:pt x="241" y="83"/>
                  </a:cubicBezTo>
                  <a:cubicBezTo>
                    <a:pt x="240" y="82"/>
                    <a:pt x="240" y="82"/>
                    <a:pt x="240" y="82"/>
                  </a:cubicBezTo>
                  <a:cubicBezTo>
                    <a:pt x="239" y="82"/>
                    <a:pt x="239" y="82"/>
                    <a:pt x="239" y="82"/>
                  </a:cubicBezTo>
                  <a:cubicBezTo>
                    <a:pt x="237" y="82"/>
                    <a:pt x="234" y="81"/>
                    <a:pt x="232" y="81"/>
                  </a:cubicBezTo>
                  <a:cubicBezTo>
                    <a:pt x="228" y="81"/>
                    <a:pt x="224" y="80"/>
                    <a:pt x="221" y="80"/>
                  </a:cubicBezTo>
                  <a:cubicBezTo>
                    <a:pt x="213" y="81"/>
                    <a:pt x="207" y="83"/>
                    <a:pt x="208" y="93"/>
                  </a:cubicBezTo>
                  <a:cubicBezTo>
                    <a:pt x="205" y="101"/>
                    <a:pt x="204" y="104"/>
                    <a:pt x="204" y="104"/>
                  </a:cubicBezTo>
                  <a:cubicBezTo>
                    <a:pt x="203" y="99"/>
                    <a:pt x="204" y="88"/>
                    <a:pt x="205" y="74"/>
                  </a:cubicBezTo>
                  <a:cubicBezTo>
                    <a:pt x="205" y="74"/>
                    <a:pt x="205" y="74"/>
                    <a:pt x="205" y="74"/>
                  </a:cubicBezTo>
                  <a:cubicBezTo>
                    <a:pt x="203" y="58"/>
                    <a:pt x="200" y="58"/>
                    <a:pt x="196" y="76"/>
                  </a:cubicBezTo>
                  <a:cubicBezTo>
                    <a:pt x="195" y="76"/>
                    <a:pt x="195" y="77"/>
                    <a:pt x="194" y="78"/>
                  </a:cubicBezTo>
                  <a:cubicBezTo>
                    <a:pt x="193" y="81"/>
                    <a:pt x="192" y="84"/>
                    <a:pt x="126" y="82"/>
                  </a:cubicBezTo>
                  <a:cubicBezTo>
                    <a:pt x="126" y="82"/>
                    <a:pt x="126" y="82"/>
                    <a:pt x="126" y="82"/>
                  </a:cubicBezTo>
                  <a:cubicBezTo>
                    <a:pt x="126" y="82"/>
                    <a:pt x="126" y="82"/>
                    <a:pt x="126" y="82"/>
                  </a:cubicBezTo>
                  <a:cubicBezTo>
                    <a:pt x="125" y="82"/>
                    <a:pt x="125" y="82"/>
                    <a:pt x="124" y="82"/>
                  </a:cubicBezTo>
                  <a:cubicBezTo>
                    <a:pt x="124" y="82"/>
                    <a:pt x="124" y="82"/>
                    <a:pt x="124" y="82"/>
                  </a:cubicBezTo>
                  <a:cubicBezTo>
                    <a:pt x="122" y="82"/>
                    <a:pt x="120" y="82"/>
                    <a:pt x="117" y="82"/>
                  </a:cubicBezTo>
                  <a:cubicBezTo>
                    <a:pt x="111" y="82"/>
                    <a:pt x="106" y="83"/>
                    <a:pt x="106" y="90"/>
                  </a:cubicBezTo>
                  <a:cubicBezTo>
                    <a:pt x="106" y="91"/>
                    <a:pt x="105" y="92"/>
                    <a:pt x="104" y="93"/>
                  </a:cubicBezTo>
                  <a:cubicBezTo>
                    <a:pt x="104" y="93"/>
                    <a:pt x="104" y="93"/>
                    <a:pt x="104" y="93"/>
                  </a:cubicBezTo>
                  <a:cubicBezTo>
                    <a:pt x="103" y="93"/>
                    <a:pt x="102" y="93"/>
                    <a:pt x="101" y="93"/>
                  </a:cubicBezTo>
                  <a:cubicBezTo>
                    <a:pt x="101" y="93"/>
                    <a:pt x="100" y="93"/>
                    <a:pt x="99" y="93"/>
                  </a:cubicBezTo>
                  <a:cubicBezTo>
                    <a:pt x="97" y="92"/>
                    <a:pt x="95" y="91"/>
                    <a:pt x="93" y="88"/>
                  </a:cubicBezTo>
                  <a:cubicBezTo>
                    <a:pt x="93" y="87"/>
                    <a:pt x="93" y="87"/>
                    <a:pt x="93" y="87"/>
                  </a:cubicBezTo>
                  <a:cubicBezTo>
                    <a:pt x="85" y="84"/>
                    <a:pt x="83" y="83"/>
                    <a:pt x="82" y="82"/>
                  </a:cubicBezTo>
                  <a:cubicBezTo>
                    <a:pt x="80" y="82"/>
                    <a:pt x="80" y="82"/>
                    <a:pt x="78" y="81"/>
                  </a:cubicBezTo>
                  <a:cubicBezTo>
                    <a:pt x="77" y="81"/>
                    <a:pt x="77" y="81"/>
                    <a:pt x="77" y="81"/>
                  </a:cubicBezTo>
                  <a:cubicBezTo>
                    <a:pt x="73" y="81"/>
                    <a:pt x="69" y="82"/>
                    <a:pt x="65" y="84"/>
                  </a:cubicBezTo>
                  <a:cubicBezTo>
                    <a:pt x="62" y="86"/>
                    <a:pt x="59" y="90"/>
                    <a:pt x="59" y="96"/>
                  </a:cubicBezTo>
                  <a:cubicBezTo>
                    <a:pt x="57" y="102"/>
                    <a:pt x="56" y="108"/>
                    <a:pt x="56" y="107"/>
                  </a:cubicBezTo>
                  <a:cubicBezTo>
                    <a:pt x="55" y="105"/>
                    <a:pt x="55" y="97"/>
                    <a:pt x="57" y="81"/>
                  </a:cubicBezTo>
                  <a:cubicBezTo>
                    <a:pt x="57" y="81"/>
                    <a:pt x="57" y="81"/>
                    <a:pt x="57" y="81"/>
                  </a:cubicBezTo>
                  <a:cubicBezTo>
                    <a:pt x="56" y="78"/>
                    <a:pt x="56" y="76"/>
                    <a:pt x="55" y="74"/>
                  </a:cubicBezTo>
                  <a:cubicBezTo>
                    <a:pt x="54" y="69"/>
                    <a:pt x="54" y="66"/>
                    <a:pt x="52" y="66"/>
                  </a:cubicBezTo>
                  <a:cubicBezTo>
                    <a:pt x="52" y="66"/>
                    <a:pt x="52" y="66"/>
                    <a:pt x="52" y="66"/>
                  </a:cubicBezTo>
                  <a:cubicBezTo>
                    <a:pt x="50" y="66"/>
                    <a:pt x="49" y="70"/>
                    <a:pt x="47" y="80"/>
                  </a:cubicBezTo>
                  <a:cubicBezTo>
                    <a:pt x="43" y="82"/>
                    <a:pt x="40" y="83"/>
                    <a:pt x="36" y="83"/>
                  </a:cubicBezTo>
                  <a:cubicBezTo>
                    <a:pt x="32" y="83"/>
                    <a:pt x="28" y="82"/>
                    <a:pt x="25" y="80"/>
                  </a:cubicBezTo>
                  <a:close/>
                  <a:moveTo>
                    <a:pt x="357" y="63"/>
                  </a:moveTo>
                  <a:cubicBezTo>
                    <a:pt x="358" y="63"/>
                    <a:pt x="358" y="62"/>
                    <a:pt x="358" y="62"/>
                  </a:cubicBezTo>
                  <a:cubicBezTo>
                    <a:pt x="358" y="62"/>
                    <a:pt x="358" y="62"/>
                    <a:pt x="358" y="62"/>
                  </a:cubicBezTo>
                  <a:cubicBezTo>
                    <a:pt x="357" y="62"/>
                    <a:pt x="357" y="63"/>
                    <a:pt x="357" y="6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pic>
        <p:nvPicPr>
          <p:cNvPr id="35" name="图片 34" descr="11"/>
          <p:cNvPicPr>
            <a:picLocks noChangeAspect="1"/>
          </p:cNvPicPr>
          <p:nvPr userDrawn="1"/>
        </p:nvPicPr>
        <p:blipFill>
          <a:blip r:embed="rId3"/>
          <a:stretch>
            <a:fillRect/>
          </a:stretch>
        </p:blipFill>
        <p:spPr>
          <a:xfrm>
            <a:off x="6571065" y="-739801"/>
            <a:ext cx="8046301" cy="3520256"/>
          </a:xfrm>
          <a:prstGeom prst="rect">
            <a:avLst/>
          </a:prstGeom>
        </p:spPr>
      </p:pic>
      <p:pic>
        <p:nvPicPr>
          <p:cNvPr id="9" name="图片 8" descr="852"/>
          <p:cNvPicPr>
            <a:picLocks noChangeAspect="1"/>
          </p:cNvPicPr>
          <p:nvPr userDrawn="1"/>
        </p:nvPicPr>
        <p:blipFill>
          <a:blip r:embed="rId4"/>
          <a:stretch>
            <a:fillRect/>
          </a:stretch>
        </p:blipFill>
        <p:spPr>
          <a:xfrm>
            <a:off x="9585113" y="4289213"/>
            <a:ext cx="1308100" cy="118618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nodeType="after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p:cTn id="7" dur="1000" fill="hold"/>
                                        <p:tgtEl>
                                          <p:spTgt spid="35"/>
                                        </p:tgtEl>
                                        <p:attrNameLst>
                                          <p:attrName>ppt_w</p:attrName>
                                        </p:attrNameLst>
                                      </p:cBhvr>
                                      <p:tavLst>
                                        <p:tav tm="0">
                                          <p:val>
                                            <p:strVal val="#ppt_w+.3"/>
                                          </p:val>
                                        </p:tav>
                                        <p:tav tm="100000">
                                          <p:val>
                                            <p:strVal val="#ppt_w"/>
                                          </p:val>
                                        </p:tav>
                                      </p:tavLst>
                                    </p:anim>
                                    <p:anim calcmode="lin" valueType="num">
                                      <p:cBhvr>
                                        <p:cTn id="8" dur="1000" fill="hold"/>
                                        <p:tgtEl>
                                          <p:spTgt spid="35"/>
                                        </p:tgtEl>
                                        <p:attrNameLst>
                                          <p:attrName>ppt_h</p:attrName>
                                        </p:attrNameLst>
                                      </p:cBhvr>
                                      <p:tavLst>
                                        <p:tav tm="0">
                                          <p:val>
                                            <p:strVal val="#ppt_h"/>
                                          </p:val>
                                        </p:tav>
                                        <p:tav tm="100000">
                                          <p:val>
                                            <p:strVal val="#ppt_h"/>
                                          </p:val>
                                        </p:tav>
                                      </p:tavLst>
                                    </p:anim>
                                    <p:animEffect transition="in" filter="fade">
                                      <p:cBhvr>
                                        <p:cTn id="9" dur="1000"/>
                                        <p:tgtEl>
                                          <p:spTgt spid="35"/>
                                        </p:tgtEl>
                                      </p:cBhvr>
                                    </p:animEffect>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1000"/>
                                        <p:tgtEl>
                                          <p:spTgt spid="8"/>
                                        </p:tgtEl>
                                      </p:cBhvr>
                                    </p:animEffect>
                                    <p:anim calcmode="lin" valueType="num">
                                      <p:cBhvr>
                                        <p:cTn id="14" dur="1000" fill="hold"/>
                                        <p:tgtEl>
                                          <p:spTgt spid="8"/>
                                        </p:tgtEl>
                                        <p:attrNameLst>
                                          <p:attrName>ppt_x</p:attrName>
                                        </p:attrNameLst>
                                      </p:cBhvr>
                                      <p:tavLst>
                                        <p:tav tm="0">
                                          <p:val>
                                            <p:strVal val="#ppt_x"/>
                                          </p:val>
                                        </p:tav>
                                        <p:tav tm="100000">
                                          <p:val>
                                            <p:strVal val="#ppt_x"/>
                                          </p:val>
                                        </p:tav>
                                      </p:tavLst>
                                    </p:anim>
                                    <p:anim calcmode="lin" valueType="num">
                                      <p:cBhvr>
                                        <p:cTn id="15" dur="1000" fill="hold"/>
                                        <p:tgtEl>
                                          <p:spTgt spid="8"/>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53" presetClass="entr" presetSubtype="16" fill="hold" nodeType="afterEffect">
                                  <p:stCondLst>
                                    <p:cond delay="0"/>
                                  </p:stCondLst>
                                  <p:childTnLst>
                                    <p:set>
                                      <p:cBhvr>
                                        <p:cTn id="18" dur="1" fill="hold">
                                          <p:stCondLst>
                                            <p:cond delay="0"/>
                                          </p:stCondLst>
                                        </p:cTn>
                                        <p:tgtEl>
                                          <p:spTgt spid="39"/>
                                        </p:tgtEl>
                                        <p:attrNameLst>
                                          <p:attrName>style.visibility</p:attrName>
                                        </p:attrNameLst>
                                      </p:cBhvr>
                                      <p:to>
                                        <p:strVal val="visible"/>
                                      </p:to>
                                    </p:set>
                                    <p:anim calcmode="lin" valueType="num">
                                      <p:cBhvr>
                                        <p:cTn id="19" dur="500" fill="hold"/>
                                        <p:tgtEl>
                                          <p:spTgt spid="39"/>
                                        </p:tgtEl>
                                        <p:attrNameLst>
                                          <p:attrName>ppt_w</p:attrName>
                                        </p:attrNameLst>
                                      </p:cBhvr>
                                      <p:tavLst>
                                        <p:tav tm="0">
                                          <p:val>
                                            <p:fltVal val="0"/>
                                          </p:val>
                                        </p:tav>
                                        <p:tav tm="100000">
                                          <p:val>
                                            <p:strVal val="#ppt_w"/>
                                          </p:val>
                                        </p:tav>
                                      </p:tavLst>
                                    </p:anim>
                                    <p:anim calcmode="lin" valueType="num">
                                      <p:cBhvr>
                                        <p:cTn id="20" dur="500" fill="hold"/>
                                        <p:tgtEl>
                                          <p:spTgt spid="39"/>
                                        </p:tgtEl>
                                        <p:attrNameLst>
                                          <p:attrName>ppt_h</p:attrName>
                                        </p:attrNameLst>
                                      </p:cBhvr>
                                      <p:tavLst>
                                        <p:tav tm="0">
                                          <p:val>
                                            <p:fltVal val="0"/>
                                          </p:val>
                                        </p:tav>
                                        <p:tav tm="100000">
                                          <p:val>
                                            <p:strVal val="#ppt_h"/>
                                          </p:val>
                                        </p:tav>
                                      </p:tavLst>
                                    </p:anim>
                                    <p:animEffect transition="in" filter="fade">
                                      <p:cBhvr>
                                        <p:cTn id="21" dur="500"/>
                                        <p:tgtEl>
                                          <p:spTgt spid="39"/>
                                        </p:tgtEl>
                                      </p:cBhvr>
                                    </p:animEffect>
                                  </p:childTnLst>
                                </p:cTn>
                              </p:par>
                              <p:par>
                                <p:cTn id="22" presetID="53" presetClass="entr" presetSubtype="16" fill="hold" nodeType="withEffect">
                                  <p:stCondLst>
                                    <p:cond delay="0"/>
                                  </p:stCondLst>
                                  <p:childTnLst>
                                    <p:set>
                                      <p:cBhvr>
                                        <p:cTn id="23" dur="1" fill="hold">
                                          <p:stCondLst>
                                            <p:cond delay="0"/>
                                          </p:stCondLst>
                                        </p:cTn>
                                        <p:tgtEl>
                                          <p:spTgt spid="42"/>
                                        </p:tgtEl>
                                        <p:attrNameLst>
                                          <p:attrName>style.visibility</p:attrName>
                                        </p:attrNameLst>
                                      </p:cBhvr>
                                      <p:to>
                                        <p:strVal val="visible"/>
                                      </p:to>
                                    </p:set>
                                    <p:anim calcmode="lin" valueType="num">
                                      <p:cBhvr>
                                        <p:cTn id="24" dur="500" fill="hold"/>
                                        <p:tgtEl>
                                          <p:spTgt spid="42"/>
                                        </p:tgtEl>
                                        <p:attrNameLst>
                                          <p:attrName>ppt_w</p:attrName>
                                        </p:attrNameLst>
                                      </p:cBhvr>
                                      <p:tavLst>
                                        <p:tav tm="0">
                                          <p:val>
                                            <p:fltVal val="0"/>
                                          </p:val>
                                        </p:tav>
                                        <p:tav tm="100000">
                                          <p:val>
                                            <p:strVal val="#ppt_w"/>
                                          </p:val>
                                        </p:tav>
                                      </p:tavLst>
                                    </p:anim>
                                    <p:anim calcmode="lin" valueType="num">
                                      <p:cBhvr>
                                        <p:cTn id="25" dur="500" fill="hold"/>
                                        <p:tgtEl>
                                          <p:spTgt spid="42"/>
                                        </p:tgtEl>
                                        <p:attrNameLst>
                                          <p:attrName>ppt_h</p:attrName>
                                        </p:attrNameLst>
                                      </p:cBhvr>
                                      <p:tavLst>
                                        <p:tav tm="0">
                                          <p:val>
                                            <p:fltVal val="0"/>
                                          </p:val>
                                        </p:tav>
                                        <p:tav tm="100000">
                                          <p:val>
                                            <p:strVal val="#ppt_h"/>
                                          </p:val>
                                        </p:tav>
                                      </p:tavLst>
                                    </p:anim>
                                    <p:animEffect transition="in" filter="fade">
                                      <p:cBhvr>
                                        <p:cTn id="26" dur="500"/>
                                        <p:tgtEl>
                                          <p:spTgt spid="42"/>
                                        </p:tgtEl>
                                      </p:cBhvr>
                                    </p:animEffect>
                                  </p:childTnLst>
                                </p:cTn>
                              </p:par>
                              <p:par>
                                <p:cTn id="27" presetID="53" presetClass="entr" presetSubtype="16" fill="hold" nodeType="withEffect">
                                  <p:stCondLst>
                                    <p:cond delay="0"/>
                                  </p:stCondLst>
                                  <p:childTnLst>
                                    <p:set>
                                      <p:cBhvr>
                                        <p:cTn id="28" dur="1" fill="hold">
                                          <p:stCondLst>
                                            <p:cond delay="0"/>
                                          </p:stCondLst>
                                        </p:cTn>
                                        <p:tgtEl>
                                          <p:spTgt spid="45"/>
                                        </p:tgtEl>
                                        <p:attrNameLst>
                                          <p:attrName>style.visibility</p:attrName>
                                        </p:attrNameLst>
                                      </p:cBhvr>
                                      <p:to>
                                        <p:strVal val="visible"/>
                                      </p:to>
                                    </p:set>
                                    <p:anim calcmode="lin" valueType="num">
                                      <p:cBhvr>
                                        <p:cTn id="29" dur="500" fill="hold"/>
                                        <p:tgtEl>
                                          <p:spTgt spid="45"/>
                                        </p:tgtEl>
                                        <p:attrNameLst>
                                          <p:attrName>ppt_w</p:attrName>
                                        </p:attrNameLst>
                                      </p:cBhvr>
                                      <p:tavLst>
                                        <p:tav tm="0">
                                          <p:val>
                                            <p:fltVal val="0"/>
                                          </p:val>
                                        </p:tav>
                                        <p:tav tm="100000">
                                          <p:val>
                                            <p:strVal val="#ppt_w"/>
                                          </p:val>
                                        </p:tav>
                                      </p:tavLst>
                                    </p:anim>
                                    <p:anim calcmode="lin" valueType="num">
                                      <p:cBhvr>
                                        <p:cTn id="30" dur="500" fill="hold"/>
                                        <p:tgtEl>
                                          <p:spTgt spid="45"/>
                                        </p:tgtEl>
                                        <p:attrNameLst>
                                          <p:attrName>ppt_h</p:attrName>
                                        </p:attrNameLst>
                                      </p:cBhvr>
                                      <p:tavLst>
                                        <p:tav tm="0">
                                          <p:val>
                                            <p:fltVal val="0"/>
                                          </p:val>
                                        </p:tav>
                                        <p:tav tm="100000">
                                          <p:val>
                                            <p:strVal val="#ppt_h"/>
                                          </p:val>
                                        </p:tav>
                                      </p:tavLst>
                                    </p:anim>
                                    <p:animEffect transition="in" filter="fade">
                                      <p:cBhvr>
                                        <p:cTn id="31" dur="500"/>
                                        <p:tgtEl>
                                          <p:spTgt spid="45"/>
                                        </p:tgtEl>
                                      </p:cBhvr>
                                    </p:animEffect>
                                  </p:childTnLst>
                                </p:cTn>
                              </p:par>
                              <p:par>
                                <p:cTn id="32" presetID="53" presetClass="entr" presetSubtype="16" fill="hold" nodeType="withEffect">
                                  <p:stCondLst>
                                    <p:cond delay="0"/>
                                  </p:stCondLst>
                                  <p:childTnLst>
                                    <p:set>
                                      <p:cBhvr>
                                        <p:cTn id="33" dur="1" fill="hold">
                                          <p:stCondLst>
                                            <p:cond delay="0"/>
                                          </p:stCondLst>
                                        </p:cTn>
                                        <p:tgtEl>
                                          <p:spTgt spid="49"/>
                                        </p:tgtEl>
                                        <p:attrNameLst>
                                          <p:attrName>style.visibility</p:attrName>
                                        </p:attrNameLst>
                                      </p:cBhvr>
                                      <p:to>
                                        <p:strVal val="visible"/>
                                      </p:to>
                                    </p:set>
                                    <p:anim calcmode="lin" valueType="num">
                                      <p:cBhvr>
                                        <p:cTn id="34" dur="500" fill="hold"/>
                                        <p:tgtEl>
                                          <p:spTgt spid="49"/>
                                        </p:tgtEl>
                                        <p:attrNameLst>
                                          <p:attrName>ppt_w</p:attrName>
                                        </p:attrNameLst>
                                      </p:cBhvr>
                                      <p:tavLst>
                                        <p:tav tm="0">
                                          <p:val>
                                            <p:fltVal val="0"/>
                                          </p:val>
                                        </p:tav>
                                        <p:tav tm="100000">
                                          <p:val>
                                            <p:strVal val="#ppt_w"/>
                                          </p:val>
                                        </p:tav>
                                      </p:tavLst>
                                    </p:anim>
                                    <p:anim calcmode="lin" valueType="num">
                                      <p:cBhvr>
                                        <p:cTn id="35" dur="500" fill="hold"/>
                                        <p:tgtEl>
                                          <p:spTgt spid="49"/>
                                        </p:tgtEl>
                                        <p:attrNameLst>
                                          <p:attrName>ppt_h</p:attrName>
                                        </p:attrNameLst>
                                      </p:cBhvr>
                                      <p:tavLst>
                                        <p:tav tm="0">
                                          <p:val>
                                            <p:fltVal val="0"/>
                                          </p:val>
                                        </p:tav>
                                        <p:tav tm="100000">
                                          <p:val>
                                            <p:strVal val="#ppt_h"/>
                                          </p:val>
                                        </p:tav>
                                      </p:tavLst>
                                    </p:anim>
                                    <p:animEffect transition="in" filter="fade">
                                      <p:cBhvr>
                                        <p:cTn id="36" dur="500"/>
                                        <p:tgtEl>
                                          <p:spTgt spid="49"/>
                                        </p:tgtEl>
                                      </p:cBhvr>
                                    </p:animEffect>
                                  </p:childTnLst>
                                </p:cTn>
                              </p:par>
                              <p:par>
                                <p:cTn id="37" presetID="53" presetClass="entr" presetSubtype="16" fill="hold" nodeType="withEffect">
                                  <p:stCondLst>
                                    <p:cond delay="0"/>
                                  </p:stCondLst>
                                  <p:childTnLst>
                                    <p:set>
                                      <p:cBhvr>
                                        <p:cTn id="38" dur="1" fill="hold">
                                          <p:stCondLst>
                                            <p:cond delay="0"/>
                                          </p:stCondLst>
                                        </p:cTn>
                                        <p:tgtEl>
                                          <p:spTgt spid="53"/>
                                        </p:tgtEl>
                                        <p:attrNameLst>
                                          <p:attrName>style.visibility</p:attrName>
                                        </p:attrNameLst>
                                      </p:cBhvr>
                                      <p:to>
                                        <p:strVal val="visible"/>
                                      </p:to>
                                    </p:set>
                                    <p:anim calcmode="lin" valueType="num">
                                      <p:cBhvr>
                                        <p:cTn id="39" dur="500" fill="hold"/>
                                        <p:tgtEl>
                                          <p:spTgt spid="53"/>
                                        </p:tgtEl>
                                        <p:attrNameLst>
                                          <p:attrName>ppt_w</p:attrName>
                                        </p:attrNameLst>
                                      </p:cBhvr>
                                      <p:tavLst>
                                        <p:tav tm="0">
                                          <p:val>
                                            <p:fltVal val="0"/>
                                          </p:val>
                                        </p:tav>
                                        <p:tav tm="100000">
                                          <p:val>
                                            <p:strVal val="#ppt_w"/>
                                          </p:val>
                                        </p:tav>
                                      </p:tavLst>
                                    </p:anim>
                                    <p:anim calcmode="lin" valueType="num">
                                      <p:cBhvr>
                                        <p:cTn id="40" dur="500" fill="hold"/>
                                        <p:tgtEl>
                                          <p:spTgt spid="53"/>
                                        </p:tgtEl>
                                        <p:attrNameLst>
                                          <p:attrName>ppt_h</p:attrName>
                                        </p:attrNameLst>
                                      </p:cBhvr>
                                      <p:tavLst>
                                        <p:tav tm="0">
                                          <p:val>
                                            <p:fltVal val="0"/>
                                          </p:val>
                                        </p:tav>
                                        <p:tav tm="100000">
                                          <p:val>
                                            <p:strVal val="#ppt_h"/>
                                          </p:val>
                                        </p:tav>
                                      </p:tavLst>
                                    </p:anim>
                                    <p:animEffect transition="in" filter="fade">
                                      <p:cBhvr>
                                        <p:cTn id="41" dur="500"/>
                                        <p:tgtEl>
                                          <p:spTgt spid="53"/>
                                        </p:tgtEl>
                                      </p:cBhvr>
                                    </p:animEffect>
                                  </p:childTnLst>
                                </p:cTn>
                              </p:par>
                            </p:childTnLst>
                          </p:cTn>
                        </p:par>
                        <p:par>
                          <p:cTn id="42" fill="hold">
                            <p:stCondLst>
                              <p:cond delay="2500"/>
                            </p:stCondLst>
                            <p:childTnLst>
                              <p:par>
                                <p:cTn id="43" presetID="17" presetClass="entr" presetSubtype="10" fill="hold" nodeType="afterEffect">
                                  <p:stCondLst>
                                    <p:cond delay="0"/>
                                  </p:stCondLst>
                                  <p:childTnLst>
                                    <p:set>
                                      <p:cBhvr>
                                        <p:cTn id="44" dur="1" fill="hold">
                                          <p:stCondLst>
                                            <p:cond delay="0"/>
                                          </p:stCondLst>
                                        </p:cTn>
                                        <p:tgtEl>
                                          <p:spTgt spid="9"/>
                                        </p:tgtEl>
                                        <p:attrNameLst>
                                          <p:attrName>style.visibility</p:attrName>
                                        </p:attrNameLst>
                                      </p:cBhvr>
                                      <p:to>
                                        <p:strVal val="visible"/>
                                      </p:to>
                                    </p:set>
                                    <p:anim calcmode="lin" valueType="num">
                                      <p:cBhvr>
                                        <p:cTn id="45" dur="500" fill="hold"/>
                                        <p:tgtEl>
                                          <p:spTgt spid="9"/>
                                        </p:tgtEl>
                                        <p:attrNameLst>
                                          <p:attrName>ppt_w</p:attrName>
                                        </p:attrNameLst>
                                      </p:cBhvr>
                                      <p:tavLst>
                                        <p:tav tm="0">
                                          <p:val>
                                            <p:fltVal val="0"/>
                                          </p:val>
                                        </p:tav>
                                        <p:tav tm="100000">
                                          <p:val>
                                            <p:strVal val="#ppt_w"/>
                                          </p:val>
                                        </p:tav>
                                      </p:tavLst>
                                    </p:anim>
                                    <p:anim calcmode="lin" valueType="num">
                                      <p:cBhvr>
                                        <p:cTn id="46" dur="500" fill="hold"/>
                                        <p:tgtEl>
                                          <p:spTgt spid="9"/>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89"/>
            <a:ext cx="10515600" cy="1325795"/>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1186775" y="1778749"/>
            <a:ext cx="4873575" cy="824056"/>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835" indent="0">
              <a:buNone/>
              <a:defRPr sz="1800"/>
            </a:lvl7pPr>
            <a:lvl8pPr marL="3201035" indent="0">
              <a:buNone/>
              <a:defRPr sz="1800"/>
            </a:lvl8pPr>
            <a:lvl9pPr marL="3658235" indent="0">
              <a:buNone/>
              <a:defRPr sz="1800"/>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1186775" y="2665845"/>
            <a:ext cx="4873575" cy="3524901"/>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6256939" y="1778749"/>
            <a:ext cx="4897576" cy="824056"/>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835" indent="0">
              <a:buNone/>
              <a:defRPr sz="1800"/>
            </a:lvl7pPr>
            <a:lvl8pPr marL="3201035" indent="0">
              <a:buNone/>
              <a:defRPr sz="1800"/>
            </a:lvl8pPr>
            <a:lvl9pPr marL="3658235" indent="0">
              <a:buNone/>
              <a:defRPr sz="1800"/>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256939" y="2665845"/>
            <a:ext cx="4897576" cy="3524901"/>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pic>
        <p:nvPicPr>
          <p:cNvPr id="7" name="图片 6" descr="阿发是否"/>
          <p:cNvPicPr/>
          <p:nvPr userDrawn="1">
            <p:custDataLst>
              <p:tags r:id="rId2"/>
            </p:custDataLst>
          </p:nvPr>
        </p:nvPicPr>
        <p:blipFill>
          <a:blip r:embed="rId3"/>
          <a:stretch>
            <a:fillRect/>
          </a:stretch>
        </p:blipFill>
        <p:spPr>
          <a:xfrm>
            <a:off x="631199" y="1326811"/>
            <a:ext cx="10935955" cy="4210731"/>
          </a:xfrm>
          <a:prstGeom prst="rect">
            <a:avLst/>
          </a:prstGeom>
        </p:spPr>
      </p:pic>
      <p:pic>
        <p:nvPicPr>
          <p:cNvPr id="8" name="图片 7" descr="水果蛋糕"/>
          <p:cNvPicPr/>
          <p:nvPr userDrawn="1">
            <p:custDataLst>
              <p:tags r:id="rId4"/>
            </p:custDataLst>
          </p:nvPr>
        </p:nvPicPr>
        <p:blipFill>
          <a:blip r:embed="rId5"/>
          <a:srcRect t="-693" b="-923"/>
          <a:stretch>
            <a:fillRect/>
          </a:stretch>
        </p:blipFill>
        <p:spPr>
          <a:xfrm>
            <a:off x="1536700" y="2025897"/>
            <a:ext cx="2687507" cy="2812556"/>
          </a:xfrm>
          <a:prstGeom prst="rect">
            <a:avLst/>
          </a:prstGeom>
        </p:spPr>
      </p:pic>
      <p:sp>
        <p:nvSpPr>
          <p:cNvPr id="9" name="标题 8"/>
          <p:cNvSpPr>
            <a:spLocks noGrp="1"/>
          </p:cNvSpPr>
          <p:nvPr>
            <p:ph type="title"/>
          </p:nvPr>
        </p:nvSpPr>
        <p:spPr>
          <a:xfrm>
            <a:off x="5181600" y="1765300"/>
            <a:ext cx="5605780" cy="1600200"/>
          </a:xfrm>
        </p:spPr>
        <p:txBody>
          <a:bodyPr anchor="b"/>
          <a:lstStyle>
            <a:lvl1pPr algn="ctr">
              <a:defRPr sz="3200" b="1">
                <a:solidFill>
                  <a:schemeClr val="bg1"/>
                </a:solidFill>
                <a:latin typeface="Microsoft YaHei Bold" panose="020B0503020204020204" charset="-122"/>
                <a:ea typeface="Microsoft YaHei Bold" panose="020B0503020204020204" charset="-122"/>
              </a:defRPr>
            </a:lvl1pPr>
          </a:lstStyle>
          <a:p>
            <a:r>
              <a:rPr lang="zh-CN" altLang="en-US"/>
              <a:t>单击此处编辑母版标题样式</a:t>
            </a:r>
            <a:endParaRPr lang="zh-CN" altLang="en-US"/>
          </a:p>
        </p:txBody>
      </p:sp>
      <p:sp>
        <p:nvSpPr>
          <p:cNvPr id="10" name="文本占位符 9"/>
          <p:cNvSpPr>
            <a:spLocks noGrp="1"/>
          </p:cNvSpPr>
          <p:nvPr>
            <p:ph type="body" sz="half" idx="2"/>
          </p:nvPr>
        </p:nvSpPr>
        <p:spPr>
          <a:xfrm>
            <a:off x="5181600" y="3365500"/>
            <a:ext cx="5605780" cy="1917700"/>
          </a:xfrm>
        </p:spPr>
        <p:txBody>
          <a:bodyPr/>
          <a:lstStyle>
            <a:lvl1pPr marL="0" indent="0" algn="ctr">
              <a:buNone/>
              <a:defRPr sz="2000">
                <a:solidFill>
                  <a:schemeClr val="bg1"/>
                </a:solidFill>
                <a:latin typeface="Microsoft YaHei Regular" panose="020B0503020204020204" charset="-122"/>
                <a:ea typeface="Microsoft YaHei Regular" panose="020B0503020204020204" charset="-122"/>
              </a:defRPr>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835" indent="0">
              <a:buNone/>
              <a:defRPr sz="1400"/>
            </a:lvl7pPr>
            <a:lvl8pPr marL="3201035" indent="0">
              <a:buNone/>
              <a:defRPr sz="1400"/>
            </a:lvl8pPr>
            <a:lvl9pPr marL="3658235" indent="0">
              <a:buNone/>
              <a:defRPr sz="1400"/>
            </a:lvl9pPr>
          </a:lstStyle>
          <a:p>
            <a:pPr lvl="0"/>
            <a:r>
              <a:rPr lang="zh-CN" altLang="en-US"/>
              <a:t>单击此处编辑母版文本样式</a:t>
            </a:r>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80"/>
            <a:ext cx="4165349" cy="160048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457281"/>
            <a:ext cx="6172200" cy="5404796"/>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835" indent="0">
              <a:buNone/>
              <a:defRPr sz="2000"/>
            </a:lvl7pPr>
            <a:lvl8pPr marL="3201035" indent="0">
              <a:buNone/>
              <a:defRPr sz="2000"/>
            </a:lvl8pPr>
            <a:lvl9pPr marL="3658235" indent="0">
              <a:buNone/>
              <a:defRPr sz="2000"/>
            </a:lvl9pPr>
          </a:lstStyle>
          <a:p>
            <a:endParaRPr lang="zh-CN" altLang="en-US"/>
          </a:p>
        </p:txBody>
      </p:sp>
      <p:sp>
        <p:nvSpPr>
          <p:cNvPr id="4" name="文本占位符 3"/>
          <p:cNvSpPr>
            <a:spLocks noGrp="1"/>
          </p:cNvSpPr>
          <p:nvPr>
            <p:ph type="body" sz="half" idx="2"/>
          </p:nvPr>
        </p:nvSpPr>
        <p:spPr>
          <a:xfrm>
            <a:off x="839788" y="2057760"/>
            <a:ext cx="4165349" cy="3812255"/>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835" indent="0">
              <a:buNone/>
              <a:defRPr sz="1400"/>
            </a:lvl7pPr>
            <a:lvl8pPr marL="3201035" indent="0">
              <a:buNone/>
              <a:defRPr sz="1400"/>
            </a:lvl8pPr>
            <a:lvl9pPr marL="3658235" indent="0">
              <a:buNone/>
              <a:defRPr sz="14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pattFill prst="shingle">
          <a:fgClr>
            <a:schemeClr val="bg1">
              <a:lumMod val="95000"/>
            </a:schemeClr>
          </a:fgClr>
          <a:bgClr>
            <a:schemeClr val="bg1"/>
          </a:bgClr>
        </a:patt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89"/>
            <a:ext cx="10515600" cy="1325795"/>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944"/>
            <a:ext cx="10515600" cy="4352100"/>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7463"/>
            <a:ext cx="2743200" cy="365189"/>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fld>
            <a:endParaRPr lang="zh-CN" altLang="en-US"/>
          </a:p>
        </p:txBody>
      </p:sp>
      <p:sp>
        <p:nvSpPr>
          <p:cNvPr id="5" name="页脚占位符 4"/>
          <p:cNvSpPr>
            <a:spLocks noGrp="1"/>
          </p:cNvSpPr>
          <p:nvPr>
            <p:ph type="ftr" sz="quarter" idx="3"/>
          </p:nvPr>
        </p:nvSpPr>
        <p:spPr>
          <a:xfrm>
            <a:off x="4038600" y="6357463"/>
            <a:ext cx="4114800" cy="365189"/>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7463"/>
            <a:ext cx="2743200" cy="365189"/>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52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24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6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835" algn="l" defTabSz="914400" rtl="0" eaLnBrk="1" latinLnBrk="0" hangingPunct="1">
        <a:defRPr sz="1800" kern="1200">
          <a:solidFill>
            <a:schemeClr val="tx1"/>
          </a:solidFill>
          <a:latin typeface="+mn-lt"/>
          <a:ea typeface="+mn-ea"/>
          <a:cs typeface="+mn-cs"/>
        </a:defRPr>
      </a:lvl7pPr>
      <a:lvl8pPr marL="3201035" algn="l" defTabSz="914400" rtl="0" eaLnBrk="1" latinLnBrk="0" hangingPunct="1">
        <a:defRPr sz="1800" kern="1200">
          <a:solidFill>
            <a:schemeClr val="tx1"/>
          </a:solidFill>
          <a:latin typeface="+mn-lt"/>
          <a:ea typeface="+mn-ea"/>
          <a:cs typeface="+mn-cs"/>
        </a:defRPr>
      </a:lvl8pPr>
      <a:lvl9pPr marL="3658235"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image" Target="../media/image18.svg"/><Relationship Id="rId5" Type="http://schemas.openxmlformats.org/officeDocument/2006/relationships/image" Target="../media/image17.png"/><Relationship Id="rId4" Type="http://schemas.openxmlformats.org/officeDocument/2006/relationships/tags" Target="../tags/tag26.xml"/><Relationship Id="rId3" Type="http://schemas.openxmlformats.org/officeDocument/2006/relationships/tags" Target="../tags/tag25.xml"/><Relationship Id="rId20" Type="http://schemas.openxmlformats.org/officeDocument/2006/relationships/slideLayout" Target="../slideLayouts/slideLayout8.xml"/><Relationship Id="rId2" Type="http://schemas.openxmlformats.org/officeDocument/2006/relationships/tags" Target="../tags/tag24.xml"/><Relationship Id="rId19" Type="http://schemas.openxmlformats.org/officeDocument/2006/relationships/image" Target="../media/image16.png"/><Relationship Id="rId18" Type="http://schemas.openxmlformats.org/officeDocument/2006/relationships/image" Target="../media/image22.svg"/><Relationship Id="rId17" Type="http://schemas.openxmlformats.org/officeDocument/2006/relationships/image" Target="../media/image21.png"/><Relationship Id="rId16" Type="http://schemas.openxmlformats.org/officeDocument/2006/relationships/tags" Target="../tags/tag34.xml"/><Relationship Id="rId15" Type="http://schemas.openxmlformats.org/officeDocument/2006/relationships/tags" Target="../tags/tag33.xml"/><Relationship Id="rId14" Type="http://schemas.openxmlformats.org/officeDocument/2006/relationships/tags" Target="../tags/tag32.xml"/><Relationship Id="rId13" Type="http://schemas.openxmlformats.org/officeDocument/2006/relationships/tags" Target="../tags/tag31.xml"/><Relationship Id="rId12" Type="http://schemas.openxmlformats.org/officeDocument/2006/relationships/image" Target="../media/image20.svg"/><Relationship Id="rId11" Type="http://schemas.openxmlformats.org/officeDocument/2006/relationships/image" Target="../media/image19.png"/><Relationship Id="rId10" Type="http://schemas.openxmlformats.org/officeDocument/2006/relationships/tags" Target="../tags/tag30.xml"/><Relationship Id="rId1" Type="http://schemas.openxmlformats.org/officeDocument/2006/relationships/tags" Target="../tags/tag23.xml"/></Relationships>
</file>

<file path=ppt/slides/_rels/slide11.xml.rels><?xml version="1.0" encoding="UTF-8" standalone="yes"?>
<Relationships xmlns="http://schemas.openxmlformats.org/package/2006/relationships"><Relationship Id="rId9" Type="http://schemas.openxmlformats.org/officeDocument/2006/relationships/tags" Target="../tags/tag41.xml"/><Relationship Id="rId8" Type="http://schemas.openxmlformats.org/officeDocument/2006/relationships/tags" Target="../tags/tag40.xml"/><Relationship Id="rId7" Type="http://schemas.openxmlformats.org/officeDocument/2006/relationships/tags" Target="../tags/tag39.xml"/><Relationship Id="rId6" Type="http://schemas.openxmlformats.org/officeDocument/2006/relationships/image" Target="../media/image18.svg"/><Relationship Id="rId5" Type="http://schemas.openxmlformats.org/officeDocument/2006/relationships/image" Target="../media/image17.png"/><Relationship Id="rId4" Type="http://schemas.openxmlformats.org/officeDocument/2006/relationships/tags" Target="../tags/tag38.xml"/><Relationship Id="rId3" Type="http://schemas.openxmlformats.org/officeDocument/2006/relationships/tags" Target="../tags/tag37.xml"/><Relationship Id="rId20" Type="http://schemas.openxmlformats.org/officeDocument/2006/relationships/slideLayout" Target="../slideLayouts/slideLayout8.xml"/><Relationship Id="rId2" Type="http://schemas.openxmlformats.org/officeDocument/2006/relationships/tags" Target="../tags/tag36.xml"/><Relationship Id="rId19" Type="http://schemas.openxmlformats.org/officeDocument/2006/relationships/image" Target="../media/image16.png"/><Relationship Id="rId18" Type="http://schemas.openxmlformats.org/officeDocument/2006/relationships/image" Target="../media/image22.svg"/><Relationship Id="rId17" Type="http://schemas.openxmlformats.org/officeDocument/2006/relationships/image" Target="../media/image21.png"/><Relationship Id="rId16" Type="http://schemas.openxmlformats.org/officeDocument/2006/relationships/tags" Target="../tags/tag46.xml"/><Relationship Id="rId15" Type="http://schemas.openxmlformats.org/officeDocument/2006/relationships/tags" Target="../tags/tag45.xml"/><Relationship Id="rId14" Type="http://schemas.openxmlformats.org/officeDocument/2006/relationships/tags" Target="../tags/tag44.xml"/><Relationship Id="rId13" Type="http://schemas.openxmlformats.org/officeDocument/2006/relationships/tags" Target="../tags/tag43.xml"/><Relationship Id="rId12" Type="http://schemas.openxmlformats.org/officeDocument/2006/relationships/image" Target="../media/image20.svg"/><Relationship Id="rId11" Type="http://schemas.openxmlformats.org/officeDocument/2006/relationships/image" Target="../media/image19.png"/><Relationship Id="rId10" Type="http://schemas.openxmlformats.org/officeDocument/2006/relationships/tags" Target="../tags/tag42.xml"/><Relationship Id="rId1" Type="http://schemas.openxmlformats.org/officeDocument/2006/relationships/tags" Target="../tags/tag35.xml"/></Relationships>
</file>

<file path=ppt/slides/_rels/slide12.xml.rels><?xml version="1.0" encoding="UTF-8" standalone="yes"?>
<Relationships xmlns="http://schemas.openxmlformats.org/package/2006/relationships"><Relationship Id="rId9" Type="http://schemas.openxmlformats.org/officeDocument/2006/relationships/tags" Target="../tags/tag55.xml"/><Relationship Id="rId8" Type="http://schemas.openxmlformats.org/officeDocument/2006/relationships/tags" Target="../tags/tag54.xml"/><Relationship Id="rId7" Type="http://schemas.openxmlformats.org/officeDocument/2006/relationships/tags" Target="../tags/tag53.xml"/><Relationship Id="rId6" Type="http://schemas.openxmlformats.org/officeDocument/2006/relationships/tags" Target="../tags/tag52.xml"/><Relationship Id="rId5" Type="http://schemas.openxmlformats.org/officeDocument/2006/relationships/tags" Target="../tags/tag51.xml"/><Relationship Id="rId4" Type="http://schemas.openxmlformats.org/officeDocument/2006/relationships/tags" Target="../tags/tag50.xml"/><Relationship Id="rId3" Type="http://schemas.openxmlformats.org/officeDocument/2006/relationships/tags" Target="../tags/tag49.xml"/><Relationship Id="rId2" Type="http://schemas.openxmlformats.org/officeDocument/2006/relationships/tags" Target="../tags/tag48.xml"/><Relationship Id="rId18" Type="http://schemas.openxmlformats.org/officeDocument/2006/relationships/slideLayout" Target="../slideLayouts/slideLayout8.xml"/><Relationship Id="rId17" Type="http://schemas.openxmlformats.org/officeDocument/2006/relationships/image" Target="../media/image13.svg"/><Relationship Id="rId16" Type="http://schemas.openxmlformats.org/officeDocument/2006/relationships/image" Target="../media/image12.png"/><Relationship Id="rId15" Type="http://schemas.openxmlformats.org/officeDocument/2006/relationships/image" Target="../media/image11.svg"/><Relationship Id="rId14" Type="http://schemas.openxmlformats.org/officeDocument/2006/relationships/image" Target="../media/image10.png"/><Relationship Id="rId13" Type="http://schemas.openxmlformats.org/officeDocument/2006/relationships/image" Target="../media/image16.png"/><Relationship Id="rId12" Type="http://schemas.openxmlformats.org/officeDocument/2006/relationships/tags" Target="../tags/tag58.xml"/><Relationship Id="rId11" Type="http://schemas.openxmlformats.org/officeDocument/2006/relationships/tags" Target="../tags/tag57.xml"/><Relationship Id="rId10" Type="http://schemas.openxmlformats.org/officeDocument/2006/relationships/tags" Target="../tags/tag56.xml"/><Relationship Id="rId1" Type="http://schemas.openxmlformats.org/officeDocument/2006/relationships/tags" Target="../tags/tag47.xml"/></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tags" Target="../tags/tag60.xml"/><Relationship Id="rId1" Type="http://schemas.openxmlformats.org/officeDocument/2006/relationships/tags" Target="../tags/tag59.xml"/></Relationships>
</file>

<file path=ppt/slides/_rels/slide14.xml.rels><?xml version="1.0" encoding="UTF-8" standalone="yes"?>
<Relationships xmlns="http://schemas.openxmlformats.org/package/2006/relationships"><Relationship Id="rId4" Type="http://schemas.openxmlformats.org/officeDocument/2006/relationships/notesSlide" Target="../notesSlides/notesSlide9.xml"/><Relationship Id="rId3" Type="http://schemas.openxmlformats.org/officeDocument/2006/relationships/slideLayout" Target="../slideLayouts/slideLayout1.xml"/><Relationship Id="rId2" Type="http://schemas.openxmlformats.org/officeDocument/2006/relationships/image" Target="../media/image23.svg"/><Relationship Id="rId1" Type="http://schemas.openxmlformats.org/officeDocument/2006/relationships/image" Target="../media/image16.png"/></Relationships>
</file>

<file path=ppt/slides/_rels/slide15.xml.rels><?xml version="1.0" encoding="UTF-8" standalone="yes"?>
<Relationships xmlns="http://schemas.openxmlformats.org/package/2006/relationships"><Relationship Id="rId4" Type="http://schemas.openxmlformats.org/officeDocument/2006/relationships/notesSlide" Target="../notesSlides/notesSlide10.xml"/><Relationship Id="rId3" Type="http://schemas.openxmlformats.org/officeDocument/2006/relationships/slideLayout" Target="../slideLayouts/slideLayout1.xml"/><Relationship Id="rId2" Type="http://schemas.openxmlformats.org/officeDocument/2006/relationships/image" Target="../media/image23.svg"/><Relationship Id="rId1" Type="http://schemas.openxmlformats.org/officeDocument/2006/relationships/image" Target="../media/image16.png"/></Relationships>
</file>

<file path=ppt/slides/_rels/slide16.xml.rels><?xml version="1.0" encoding="UTF-8" standalone="yes"?>
<Relationships xmlns="http://schemas.openxmlformats.org/package/2006/relationships"><Relationship Id="rId4" Type="http://schemas.openxmlformats.org/officeDocument/2006/relationships/notesSlide" Target="../notesSlides/notesSlide11.xml"/><Relationship Id="rId3" Type="http://schemas.openxmlformats.org/officeDocument/2006/relationships/slideLayout" Target="../slideLayouts/slideLayout1.xml"/><Relationship Id="rId2" Type="http://schemas.openxmlformats.org/officeDocument/2006/relationships/image" Target="../media/image23.svg"/><Relationship Id="rId1" Type="http://schemas.openxmlformats.org/officeDocument/2006/relationships/image" Target="../media/image16.png"/></Relationships>
</file>

<file path=ppt/slides/_rels/slide17.xml.rels><?xml version="1.0" encoding="UTF-8" standalone="yes"?>
<Relationships xmlns="http://schemas.openxmlformats.org/package/2006/relationships"><Relationship Id="rId4" Type="http://schemas.openxmlformats.org/officeDocument/2006/relationships/notesSlide" Target="../notesSlides/notesSlide12.xml"/><Relationship Id="rId3" Type="http://schemas.openxmlformats.org/officeDocument/2006/relationships/slideLayout" Target="../slideLayouts/slideLayout1.xml"/><Relationship Id="rId2" Type="http://schemas.openxmlformats.org/officeDocument/2006/relationships/image" Target="../media/image23.svg"/><Relationship Id="rId1" Type="http://schemas.openxmlformats.org/officeDocument/2006/relationships/image" Target="../media/image16.png"/></Relationships>
</file>

<file path=ppt/slides/_rels/slide18.xml.rels><?xml version="1.0" encoding="UTF-8" standalone="yes"?>
<Relationships xmlns="http://schemas.openxmlformats.org/package/2006/relationships"><Relationship Id="rId9" Type="http://schemas.openxmlformats.org/officeDocument/2006/relationships/tags" Target="../tags/tag69.xml"/><Relationship Id="rId8" Type="http://schemas.openxmlformats.org/officeDocument/2006/relationships/tags" Target="../tags/tag68.xml"/><Relationship Id="rId7" Type="http://schemas.openxmlformats.org/officeDocument/2006/relationships/tags" Target="../tags/tag67.xml"/><Relationship Id="rId6" Type="http://schemas.openxmlformats.org/officeDocument/2006/relationships/tags" Target="../tags/tag66.xml"/><Relationship Id="rId5" Type="http://schemas.openxmlformats.org/officeDocument/2006/relationships/tags" Target="../tags/tag65.xml"/><Relationship Id="rId46" Type="http://schemas.openxmlformats.org/officeDocument/2006/relationships/slideLayout" Target="../slideLayouts/slideLayout8.xml"/><Relationship Id="rId45" Type="http://schemas.openxmlformats.org/officeDocument/2006/relationships/image" Target="../media/image16.png"/><Relationship Id="rId44" Type="http://schemas.openxmlformats.org/officeDocument/2006/relationships/tags" Target="../tags/tag92.xml"/><Relationship Id="rId43" Type="http://schemas.openxmlformats.org/officeDocument/2006/relationships/tags" Target="../tags/tag91.xml"/><Relationship Id="rId42" Type="http://schemas.openxmlformats.org/officeDocument/2006/relationships/tags" Target="../tags/tag90.xml"/><Relationship Id="rId41" Type="http://schemas.openxmlformats.org/officeDocument/2006/relationships/tags" Target="../tags/tag89.xml"/><Relationship Id="rId40" Type="http://schemas.openxmlformats.org/officeDocument/2006/relationships/tags" Target="../tags/tag88.xml"/><Relationship Id="rId4" Type="http://schemas.openxmlformats.org/officeDocument/2006/relationships/tags" Target="../tags/tag64.xml"/><Relationship Id="rId39" Type="http://schemas.openxmlformats.org/officeDocument/2006/relationships/tags" Target="../tags/tag87.xml"/><Relationship Id="rId38" Type="http://schemas.openxmlformats.org/officeDocument/2006/relationships/tags" Target="../tags/tag86.xml"/><Relationship Id="rId37" Type="http://schemas.openxmlformats.org/officeDocument/2006/relationships/tags" Target="../tags/tag85.xml"/><Relationship Id="rId36" Type="http://schemas.openxmlformats.org/officeDocument/2006/relationships/tags" Target="../tags/tag84.xml"/><Relationship Id="rId35" Type="http://schemas.openxmlformats.org/officeDocument/2006/relationships/tags" Target="../tags/tag83.xml"/><Relationship Id="rId34" Type="http://schemas.openxmlformats.org/officeDocument/2006/relationships/tags" Target="../tags/tag82.xml"/><Relationship Id="rId33" Type="http://schemas.openxmlformats.org/officeDocument/2006/relationships/image" Target="../media/image35.svg"/><Relationship Id="rId32" Type="http://schemas.openxmlformats.org/officeDocument/2006/relationships/image" Target="../media/image34.png"/><Relationship Id="rId31" Type="http://schemas.openxmlformats.org/officeDocument/2006/relationships/tags" Target="../tags/tag81.xml"/><Relationship Id="rId30" Type="http://schemas.openxmlformats.org/officeDocument/2006/relationships/image" Target="../media/image33.svg"/><Relationship Id="rId3" Type="http://schemas.openxmlformats.org/officeDocument/2006/relationships/tags" Target="../tags/tag63.xml"/><Relationship Id="rId29" Type="http://schemas.openxmlformats.org/officeDocument/2006/relationships/image" Target="../media/image32.png"/><Relationship Id="rId28" Type="http://schemas.openxmlformats.org/officeDocument/2006/relationships/tags" Target="../tags/tag80.xml"/><Relationship Id="rId27" Type="http://schemas.openxmlformats.org/officeDocument/2006/relationships/image" Target="../media/image31.svg"/><Relationship Id="rId26" Type="http://schemas.openxmlformats.org/officeDocument/2006/relationships/image" Target="../media/image30.png"/><Relationship Id="rId25" Type="http://schemas.openxmlformats.org/officeDocument/2006/relationships/tags" Target="../tags/tag79.xml"/><Relationship Id="rId24" Type="http://schemas.openxmlformats.org/officeDocument/2006/relationships/image" Target="../media/image29.svg"/><Relationship Id="rId23" Type="http://schemas.openxmlformats.org/officeDocument/2006/relationships/image" Target="../media/image28.png"/><Relationship Id="rId22" Type="http://schemas.openxmlformats.org/officeDocument/2006/relationships/tags" Target="../tags/tag78.xml"/><Relationship Id="rId21" Type="http://schemas.openxmlformats.org/officeDocument/2006/relationships/image" Target="../media/image27.svg"/><Relationship Id="rId20" Type="http://schemas.openxmlformats.org/officeDocument/2006/relationships/image" Target="../media/image26.png"/><Relationship Id="rId2" Type="http://schemas.openxmlformats.org/officeDocument/2006/relationships/tags" Target="../tags/tag62.xml"/><Relationship Id="rId19" Type="http://schemas.openxmlformats.org/officeDocument/2006/relationships/tags" Target="../tags/tag77.xml"/><Relationship Id="rId18" Type="http://schemas.openxmlformats.org/officeDocument/2006/relationships/image" Target="../media/image25.svg"/><Relationship Id="rId17" Type="http://schemas.openxmlformats.org/officeDocument/2006/relationships/image" Target="../media/image24.png"/><Relationship Id="rId16" Type="http://schemas.openxmlformats.org/officeDocument/2006/relationships/tags" Target="../tags/tag76.xml"/><Relationship Id="rId15" Type="http://schemas.openxmlformats.org/officeDocument/2006/relationships/tags" Target="../tags/tag75.xml"/><Relationship Id="rId14" Type="http://schemas.openxmlformats.org/officeDocument/2006/relationships/tags" Target="../tags/tag74.xml"/><Relationship Id="rId13" Type="http://schemas.openxmlformats.org/officeDocument/2006/relationships/tags" Target="../tags/tag73.xml"/><Relationship Id="rId12" Type="http://schemas.openxmlformats.org/officeDocument/2006/relationships/tags" Target="../tags/tag72.xml"/><Relationship Id="rId11" Type="http://schemas.openxmlformats.org/officeDocument/2006/relationships/tags" Target="../tags/tag71.xml"/><Relationship Id="rId10" Type="http://schemas.openxmlformats.org/officeDocument/2006/relationships/tags" Target="../tags/tag70.xml"/><Relationship Id="rId1" Type="http://schemas.openxmlformats.org/officeDocument/2006/relationships/tags" Target="../tags/tag61.xml"/></Relationships>
</file>

<file path=ppt/slides/_rels/slide19.xml.rels><?xml version="1.0" encoding="UTF-8" standalone="yes"?>
<Relationships xmlns="http://schemas.openxmlformats.org/package/2006/relationships"><Relationship Id="rId4" Type="http://schemas.openxmlformats.org/officeDocument/2006/relationships/notesSlide" Target="../notesSlides/notesSlide13.xml"/><Relationship Id="rId3" Type="http://schemas.openxmlformats.org/officeDocument/2006/relationships/slideLayout" Target="../slideLayouts/slideLayout1.xml"/><Relationship Id="rId2" Type="http://schemas.openxmlformats.org/officeDocument/2006/relationships/image" Target="../media/image23.svg"/><Relationship Id="rId1" Type="http://schemas.openxmlformats.org/officeDocument/2006/relationships/image" Target="../media/image16.pn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xml"/><Relationship Id="rId1" Type="http://schemas.openxmlformats.org/officeDocument/2006/relationships/image" Target="../media/image6.png"/></Relationships>
</file>

<file path=ppt/slides/_rels/slide20.xml.rels><?xml version="1.0" encoding="UTF-8" standalone="yes"?>
<Relationships xmlns="http://schemas.openxmlformats.org/package/2006/relationships"><Relationship Id="rId4" Type="http://schemas.openxmlformats.org/officeDocument/2006/relationships/notesSlide" Target="../notesSlides/notesSlide14.xml"/><Relationship Id="rId3" Type="http://schemas.openxmlformats.org/officeDocument/2006/relationships/slideLayout" Target="../slideLayouts/slideLayout1.xml"/><Relationship Id="rId2" Type="http://schemas.openxmlformats.org/officeDocument/2006/relationships/image" Target="../media/image23.svg"/><Relationship Id="rId1" Type="http://schemas.openxmlformats.org/officeDocument/2006/relationships/image" Target="../media/image16.png"/></Relationships>
</file>

<file path=ppt/slides/_rels/slide21.xml.rels><?xml version="1.0" encoding="UTF-8" standalone="yes"?>
<Relationships xmlns="http://schemas.openxmlformats.org/package/2006/relationships"><Relationship Id="rId4" Type="http://schemas.openxmlformats.org/officeDocument/2006/relationships/notesSlide" Target="../notesSlides/notesSlide15.xml"/><Relationship Id="rId3" Type="http://schemas.openxmlformats.org/officeDocument/2006/relationships/slideLayout" Target="../slideLayouts/slideLayout1.xml"/><Relationship Id="rId2" Type="http://schemas.openxmlformats.org/officeDocument/2006/relationships/image" Target="../media/image23.svg"/><Relationship Id="rId1" Type="http://schemas.openxmlformats.org/officeDocument/2006/relationships/image" Target="../media/image16.png"/></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tags" Target="../tags/tag94.xml"/><Relationship Id="rId1" Type="http://schemas.openxmlformats.org/officeDocument/2006/relationships/tags" Target="../tags/tag93.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1.xml"/><Relationship Id="rId1" Type="http://schemas.openxmlformats.org/officeDocument/2006/relationships/image" Target="../media/image9.png"/></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1.xml"/><Relationship Id="rId1" Type="http://schemas.openxmlformats.org/officeDocument/2006/relationships/image" Target="../media/image9.png"/></Relationships>
</file>

<file path=ppt/slides/_rels/slide25.xml.rels><?xml version="1.0" encoding="UTF-8" standalone="yes"?>
<Relationships xmlns="http://schemas.openxmlformats.org/package/2006/relationships"><Relationship Id="rId9" Type="http://schemas.openxmlformats.org/officeDocument/2006/relationships/tags" Target="../tags/tag103.xml"/><Relationship Id="rId8" Type="http://schemas.openxmlformats.org/officeDocument/2006/relationships/tags" Target="../tags/tag102.xml"/><Relationship Id="rId7" Type="http://schemas.openxmlformats.org/officeDocument/2006/relationships/tags" Target="../tags/tag101.xml"/><Relationship Id="rId6" Type="http://schemas.openxmlformats.org/officeDocument/2006/relationships/tags" Target="../tags/tag100.xml"/><Relationship Id="rId5" Type="http://schemas.openxmlformats.org/officeDocument/2006/relationships/tags" Target="../tags/tag99.xml"/><Relationship Id="rId4" Type="http://schemas.openxmlformats.org/officeDocument/2006/relationships/tags" Target="../tags/tag98.xml"/><Relationship Id="rId34" Type="http://schemas.openxmlformats.org/officeDocument/2006/relationships/slideLayout" Target="../slideLayouts/slideLayout8.xml"/><Relationship Id="rId33" Type="http://schemas.openxmlformats.org/officeDocument/2006/relationships/image" Target="../media/image9.png"/><Relationship Id="rId32" Type="http://schemas.openxmlformats.org/officeDocument/2006/relationships/image" Target="../media/image28.png"/><Relationship Id="rId31" Type="http://schemas.openxmlformats.org/officeDocument/2006/relationships/tags" Target="../tags/tag120.xml"/><Relationship Id="rId30" Type="http://schemas.openxmlformats.org/officeDocument/2006/relationships/tags" Target="../tags/tag119.xml"/><Relationship Id="rId3" Type="http://schemas.openxmlformats.org/officeDocument/2006/relationships/tags" Target="../tags/tag97.xml"/><Relationship Id="rId29" Type="http://schemas.openxmlformats.org/officeDocument/2006/relationships/tags" Target="../tags/tag118.xml"/><Relationship Id="rId28" Type="http://schemas.openxmlformats.org/officeDocument/2006/relationships/tags" Target="../tags/tag117.xml"/><Relationship Id="rId27" Type="http://schemas.openxmlformats.org/officeDocument/2006/relationships/tags" Target="../tags/tag116.xml"/><Relationship Id="rId26" Type="http://schemas.openxmlformats.org/officeDocument/2006/relationships/image" Target="../media/image34.png"/><Relationship Id="rId25" Type="http://schemas.openxmlformats.org/officeDocument/2006/relationships/tags" Target="../tags/tag115.xml"/><Relationship Id="rId24" Type="http://schemas.openxmlformats.org/officeDocument/2006/relationships/image" Target="../media/image32.png"/><Relationship Id="rId23" Type="http://schemas.openxmlformats.org/officeDocument/2006/relationships/tags" Target="../tags/tag114.xml"/><Relationship Id="rId22" Type="http://schemas.openxmlformats.org/officeDocument/2006/relationships/image" Target="../media/image37.svg"/><Relationship Id="rId21" Type="http://schemas.openxmlformats.org/officeDocument/2006/relationships/image" Target="../media/image36.png"/><Relationship Id="rId20" Type="http://schemas.openxmlformats.org/officeDocument/2006/relationships/tags" Target="../tags/tag113.xml"/><Relationship Id="rId2" Type="http://schemas.openxmlformats.org/officeDocument/2006/relationships/tags" Target="../tags/tag96.xml"/><Relationship Id="rId19" Type="http://schemas.openxmlformats.org/officeDocument/2006/relationships/image" Target="../media/image24.png"/><Relationship Id="rId18" Type="http://schemas.openxmlformats.org/officeDocument/2006/relationships/tags" Target="../tags/tag112.xml"/><Relationship Id="rId17" Type="http://schemas.openxmlformats.org/officeDocument/2006/relationships/tags" Target="../tags/tag111.xml"/><Relationship Id="rId16" Type="http://schemas.openxmlformats.org/officeDocument/2006/relationships/tags" Target="../tags/tag110.xml"/><Relationship Id="rId15" Type="http://schemas.openxmlformats.org/officeDocument/2006/relationships/tags" Target="../tags/tag109.xml"/><Relationship Id="rId14" Type="http://schemas.openxmlformats.org/officeDocument/2006/relationships/tags" Target="../tags/tag108.xml"/><Relationship Id="rId13" Type="http://schemas.openxmlformats.org/officeDocument/2006/relationships/tags" Target="../tags/tag107.xml"/><Relationship Id="rId12" Type="http://schemas.openxmlformats.org/officeDocument/2006/relationships/tags" Target="../tags/tag106.xml"/><Relationship Id="rId11" Type="http://schemas.openxmlformats.org/officeDocument/2006/relationships/tags" Target="../tags/tag105.xml"/><Relationship Id="rId10" Type="http://schemas.openxmlformats.org/officeDocument/2006/relationships/tags" Target="../tags/tag104.xml"/><Relationship Id="rId1" Type="http://schemas.openxmlformats.org/officeDocument/2006/relationships/tags" Target="../tags/tag95.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1.xml"/><Relationship Id="rId1" Type="http://schemas.openxmlformats.org/officeDocument/2006/relationships/image" Target="../media/image9.png"/></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1.xml"/><Relationship Id="rId1" Type="http://schemas.openxmlformats.org/officeDocument/2006/relationships/image" Target="../media/image9.png"/></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tags" Target="../tags/tag122.xml"/><Relationship Id="rId1" Type="http://schemas.openxmlformats.org/officeDocument/2006/relationships/tags" Target="../tags/tag121.xml"/></Relationships>
</file>

<file path=ppt/slides/_rels/slide29.xml.rels><?xml version="1.0" encoding="UTF-8" standalone="yes"?>
<Relationships xmlns="http://schemas.openxmlformats.org/package/2006/relationships"><Relationship Id="rId9" Type="http://schemas.openxmlformats.org/officeDocument/2006/relationships/image" Target="../media/image38.png"/><Relationship Id="rId8" Type="http://schemas.openxmlformats.org/officeDocument/2006/relationships/tags" Target="../tags/tag130.xml"/><Relationship Id="rId7" Type="http://schemas.openxmlformats.org/officeDocument/2006/relationships/tags" Target="../tags/tag129.xml"/><Relationship Id="rId6" Type="http://schemas.openxmlformats.org/officeDocument/2006/relationships/tags" Target="../tags/tag128.xml"/><Relationship Id="rId5" Type="http://schemas.openxmlformats.org/officeDocument/2006/relationships/tags" Target="../tags/tag127.xml"/><Relationship Id="rId4" Type="http://schemas.openxmlformats.org/officeDocument/2006/relationships/tags" Target="../tags/tag126.xml"/><Relationship Id="rId30" Type="http://schemas.openxmlformats.org/officeDocument/2006/relationships/notesSlide" Target="../notesSlides/notesSlide20.xml"/><Relationship Id="rId3" Type="http://schemas.openxmlformats.org/officeDocument/2006/relationships/tags" Target="../tags/tag125.xml"/><Relationship Id="rId29" Type="http://schemas.openxmlformats.org/officeDocument/2006/relationships/slideLayout" Target="../slideLayouts/slideLayout8.xml"/><Relationship Id="rId28" Type="http://schemas.openxmlformats.org/officeDocument/2006/relationships/image" Target="../media/image9.png"/><Relationship Id="rId27" Type="http://schemas.openxmlformats.org/officeDocument/2006/relationships/image" Target="../media/image43.svg"/><Relationship Id="rId26" Type="http://schemas.openxmlformats.org/officeDocument/2006/relationships/image" Target="../media/image42.png"/><Relationship Id="rId25" Type="http://schemas.openxmlformats.org/officeDocument/2006/relationships/tags" Target="../tags/tag143.xml"/><Relationship Id="rId24" Type="http://schemas.openxmlformats.org/officeDocument/2006/relationships/tags" Target="../tags/tag142.xml"/><Relationship Id="rId23" Type="http://schemas.openxmlformats.org/officeDocument/2006/relationships/tags" Target="../tags/tag141.xml"/><Relationship Id="rId22" Type="http://schemas.openxmlformats.org/officeDocument/2006/relationships/tags" Target="../tags/tag140.xml"/><Relationship Id="rId21" Type="http://schemas.openxmlformats.org/officeDocument/2006/relationships/tags" Target="../tags/tag139.xml"/><Relationship Id="rId20" Type="http://schemas.openxmlformats.org/officeDocument/2006/relationships/tags" Target="../tags/tag138.xml"/><Relationship Id="rId2" Type="http://schemas.openxmlformats.org/officeDocument/2006/relationships/tags" Target="../tags/tag124.xml"/><Relationship Id="rId19" Type="http://schemas.openxmlformats.org/officeDocument/2006/relationships/tags" Target="../tags/tag137.xml"/><Relationship Id="rId18" Type="http://schemas.openxmlformats.org/officeDocument/2006/relationships/image" Target="../media/image41.svg"/><Relationship Id="rId17" Type="http://schemas.openxmlformats.org/officeDocument/2006/relationships/image" Target="../media/image40.png"/><Relationship Id="rId16" Type="http://schemas.openxmlformats.org/officeDocument/2006/relationships/tags" Target="../tags/tag136.xml"/><Relationship Id="rId15" Type="http://schemas.openxmlformats.org/officeDocument/2006/relationships/tags" Target="../tags/tag135.xml"/><Relationship Id="rId14" Type="http://schemas.openxmlformats.org/officeDocument/2006/relationships/tags" Target="../tags/tag134.xml"/><Relationship Id="rId13" Type="http://schemas.openxmlformats.org/officeDocument/2006/relationships/tags" Target="../tags/tag133.xml"/><Relationship Id="rId12" Type="http://schemas.openxmlformats.org/officeDocument/2006/relationships/tags" Target="../tags/tag132.xml"/><Relationship Id="rId11" Type="http://schemas.openxmlformats.org/officeDocument/2006/relationships/tags" Target="../tags/tag131.xml"/><Relationship Id="rId10" Type="http://schemas.openxmlformats.org/officeDocument/2006/relationships/image" Target="../media/image39.svg"/><Relationship Id="rId1" Type="http://schemas.openxmlformats.org/officeDocument/2006/relationships/tags" Target="../tags/tag123.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xml"/><Relationship Id="rId1" Type="http://schemas.openxmlformats.org/officeDocument/2006/relationships/image" Target="../media/image6.png"/></Relationships>
</file>

<file path=ppt/slides/_rels/slide30.xml.rels><?xml version="1.0" encoding="UTF-8" standalone="yes"?>
<Relationships xmlns="http://schemas.openxmlformats.org/package/2006/relationships"><Relationship Id="rId4" Type="http://schemas.openxmlformats.org/officeDocument/2006/relationships/notesSlide" Target="../notesSlides/notesSlide21.xml"/><Relationship Id="rId3" Type="http://schemas.openxmlformats.org/officeDocument/2006/relationships/slideLayout" Target="../slideLayouts/slideLayout1.xml"/><Relationship Id="rId2" Type="http://schemas.openxmlformats.org/officeDocument/2006/relationships/image" Target="../media/image16.png"/><Relationship Id="rId1" Type="http://schemas.openxmlformats.org/officeDocument/2006/relationships/image" Target="../media/image9.png"/></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1.xml"/><Relationship Id="rId1" Type="http://schemas.openxmlformats.org/officeDocument/2006/relationships/image" Target="../media/image9.png"/></Relationships>
</file>

<file path=ppt/slides/_rels/slide32.xml.rels><?xml version="1.0" encoding="UTF-8" standalone="yes"?>
<Relationships xmlns="http://schemas.openxmlformats.org/package/2006/relationships"><Relationship Id="rId9" Type="http://schemas.openxmlformats.org/officeDocument/2006/relationships/tags" Target="../tags/tag150.xml"/><Relationship Id="rId8" Type="http://schemas.openxmlformats.org/officeDocument/2006/relationships/tags" Target="../tags/tag149.xml"/><Relationship Id="rId7" Type="http://schemas.openxmlformats.org/officeDocument/2006/relationships/image" Target="../media/image45.svg"/><Relationship Id="rId6" Type="http://schemas.openxmlformats.org/officeDocument/2006/relationships/image" Target="../media/image44.png"/><Relationship Id="rId5" Type="http://schemas.openxmlformats.org/officeDocument/2006/relationships/tags" Target="../tags/tag148.xml"/><Relationship Id="rId4" Type="http://schemas.openxmlformats.org/officeDocument/2006/relationships/tags" Target="../tags/tag147.xml"/><Relationship Id="rId32" Type="http://schemas.openxmlformats.org/officeDocument/2006/relationships/notesSlide" Target="../notesSlides/notesSlide23.xml"/><Relationship Id="rId31" Type="http://schemas.openxmlformats.org/officeDocument/2006/relationships/slideLayout" Target="../slideLayouts/slideLayout8.xml"/><Relationship Id="rId30" Type="http://schemas.openxmlformats.org/officeDocument/2006/relationships/image" Target="../media/image9.png"/><Relationship Id="rId3" Type="http://schemas.openxmlformats.org/officeDocument/2006/relationships/tags" Target="../tags/tag146.xml"/><Relationship Id="rId29" Type="http://schemas.openxmlformats.org/officeDocument/2006/relationships/tags" Target="../tags/tag164.xml"/><Relationship Id="rId28" Type="http://schemas.openxmlformats.org/officeDocument/2006/relationships/image" Target="../media/image51.svg"/><Relationship Id="rId27" Type="http://schemas.openxmlformats.org/officeDocument/2006/relationships/image" Target="../media/image50.png"/><Relationship Id="rId26" Type="http://schemas.openxmlformats.org/officeDocument/2006/relationships/tags" Target="../tags/tag163.xml"/><Relationship Id="rId25" Type="http://schemas.openxmlformats.org/officeDocument/2006/relationships/tags" Target="../tags/tag162.xml"/><Relationship Id="rId24" Type="http://schemas.openxmlformats.org/officeDocument/2006/relationships/tags" Target="../tags/tag161.xml"/><Relationship Id="rId23" Type="http://schemas.openxmlformats.org/officeDocument/2006/relationships/tags" Target="../tags/tag160.xml"/><Relationship Id="rId22" Type="http://schemas.openxmlformats.org/officeDocument/2006/relationships/tags" Target="../tags/tag159.xml"/><Relationship Id="rId21" Type="http://schemas.openxmlformats.org/officeDocument/2006/relationships/image" Target="../media/image49.svg"/><Relationship Id="rId20" Type="http://schemas.openxmlformats.org/officeDocument/2006/relationships/image" Target="../media/image48.png"/><Relationship Id="rId2" Type="http://schemas.openxmlformats.org/officeDocument/2006/relationships/tags" Target="../tags/tag145.xml"/><Relationship Id="rId19" Type="http://schemas.openxmlformats.org/officeDocument/2006/relationships/tags" Target="../tags/tag158.xml"/><Relationship Id="rId18" Type="http://schemas.openxmlformats.org/officeDocument/2006/relationships/tags" Target="../tags/tag157.xml"/><Relationship Id="rId17" Type="http://schemas.openxmlformats.org/officeDocument/2006/relationships/tags" Target="../tags/tag156.xml"/><Relationship Id="rId16" Type="http://schemas.openxmlformats.org/officeDocument/2006/relationships/tags" Target="../tags/tag155.xml"/><Relationship Id="rId15" Type="http://schemas.openxmlformats.org/officeDocument/2006/relationships/tags" Target="../tags/tag154.xml"/><Relationship Id="rId14" Type="http://schemas.openxmlformats.org/officeDocument/2006/relationships/image" Target="../media/image47.svg"/><Relationship Id="rId13" Type="http://schemas.openxmlformats.org/officeDocument/2006/relationships/image" Target="../media/image46.png"/><Relationship Id="rId12" Type="http://schemas.openxmlformats.org/officeDocument/2006/relationships/tags" Target="../tags/tag153.xml"/><Relationship Id="rId11" Type="http://schemas.openxmlformats.org/officeDocument/2006/relationships/tags" Target="../tags/tag152.xml"/><Relationship Id="rId10" Type="http://schemas.openxmlformats.org/officeDocument/2006/relationships/tags" Target="../tags/tag151.xml"/><Relationship Id="rId1" Type="http://schemas.openxmlformats.org/officeDocument/2006/relationships/tags" Target="../tags/tag144.xml"/></Relationships>
</file>

<file path=ppt/slides/_rels/slide33.xml.rels><?xml version="1.0" encoding="UTF-8" standalone="yes"?>
<Relationships xmlns="http://schemas.openxmlformats.org/package/2006/relationships"><Relationship Id="rId9" Type="http://schemas.openxmlformats.org/officeDocument/2006/relationships/tags" Target="../tags/tag171.xml"/><Relationship Id="rId8" Type="http://schemas.openxmlformats.org/officeDocument/2006/relationships/tags" Target="../tags/tag170.xml"/><Relationship Id="rId7" Type="http://schemas.openxmlformats.org/officeDocument/2006/relationships/tags" Target="../tags/tag169.xml"/><Relationship Id="rId6" Type="http://schemas.openxmlformats.org/officeDocument/2006/relationships/image" Target="../media/image53.svg"/><Relationship Id="rId5" Type="http://schemas.openxmlformats.org/officeDocument/2006/relationships/image" Target="../media/image52.png"/><Relationship Id="rId4" Type="http://schemas.openxmlformats.org/officeDocument/2006/relationships/tags" Target="../tags/tag168.xml"/><Relationship Id="rId32" Type="http://schemas.openxmlformats.org/officeDocument/2006/relationships/notesSlide" Target="../notesSlides/notesSlide24.xml"/><Relationship Id="rId31" Type="http://schemas.openxmlformats.org/officeDocument/2006/relationships/slideLayout" Target="../slideLayouts/slideLayout8.xml"/><Relationship Id="rId30" Type="http://schemas.openxmlformats.org/officeDocument/2006/relationships/image" Target="../media/image9.png"/><Relationship Id="rId3" Type="http://schemas.openxmlformats.org/officeDocument/2006/relationships/tags" Target="../tags/tag167.xml"/><Relationship Id="rId29" Type="http://schemas.openxmlformats.org/officeDocument/2006/relationships/tags" Target="../tags/tag185.xml"/><Relationship Id="rId28" Type="http://schemas.openxmlformats.org/officeDocument/2006/relationships/tags" Target="../tags/tag184.xml"/><Relationship Id="rId27" Type="http://schemas.openxmlformats.org/officeDocument/2006/relationships/image" Target="../media/image59.svg"/><Relationship Id="rId26" Type="http://schemas.openxmlformats.org/officeDocument/2006/relationships/image" Target="../media/image58.png"/><Relationship Id="rId25" Type="http://schemas.openxmlformats.org/officeDocument/2006/relationships/tags" Target="../tags/tag183.xml"/><Relationship Id="rId24" Type="http://schemas.openxmlformats.org/officeDocument/2006/relationships/tags" Target="../tags/tag182.xml"/><Relationship Id="rId23" Type="http://schemas.openxmlformats.org/officeDocument/2006/relationships/tags" Target="../tags/tag181.xml"/><Relationship Id="rId22" Type="http://schemas.openxmlformats.org/officeDocument/2006/relationships/tags" Target="../tags/tag180.xml"/><Relationship Id="rId21" Type="http://schemas.openxmlformats.org/officeDocument/2006/relationships/tags" Target="../tags/tag179.xml"/><Relationship Id="rId20" Type="http://schemas.openxmlformats.org/officeDocument/2006/relationships/image" Target="../media/image57.svg"/><Relationship Id="rId2" Type="http://schemas.openxmlformats.org/officeDocument/2006/relationships/tags" Target="../tags/tag166.xml"/><Relationship Id="rId19" Type="http://schemas.openxmlformats.org/officeDocument/2006/relationships/image" Target="../media/image56.png"/><Relationship Id="rId18" Type="http://schemas.openxmlformats.org/officeDocument/2006/relationships/tags" Target="../tags/tag178.xml"/><Relationship Id="rId17" Type="http://schemas.openxmlformats.org/officeDocument/2006/relationships/tags" Target="../tags/tag177.xml"/><Relationship Id="rId16" Type="http://schemas.openxmlformats.org/officeDocument/2006/relationships/tags" Target="../tags/tag176.xml"/><Relationship Id="rId15" Type="http://schemas.openxmlformats.org/officeDocument/2006/relationships/tags" Target="../tags/tag175.xml"/><Relationship Id="rId14" Type="http://schemas.openxmlformats.org/officeDocument/2006/relationships/tags" Target="../tags/tag174.xml"/><Relationship Id="rId13" Type="http://schemas.openxmlformats.org/officeDocument/2006/relationships/image" Target="../media/image55.svg"/><Relationship Id="rId12" Type="http://schemas.openxmlformats.org/officeDocument/2006/relationships/image" Target="../media/image54.png"/><Relationship Id="rId11" Type="http://schemas.openxmlformats.org/officeDocument/2006/relationships/tags" Target="../tags/tag173.xml"/><Relationship Id="rId10" Type="http://schemas.openxmlformats.org/officeDocument/2006/relationships/tags" Target="../tags/tag172.xml"/><Relationship Id="rId1" Type="http://schemas.openxmlformats.org/officeDocument/2006/relationships/tags" Target="../tags/tag165.xml"/></Relationships>
</file>

<file path=ppt/slides/_rels/slide34.xml.rels><?xml version="1.0" encoding="UTF-8" standalone="yes"?>
<Relationships xmlns="http://schemas.openxmlformats.org/package/2006/relationships"><Relationship Id="rId9" Type="http://schemas.openxmlformats.org/officeDocument/2006/relationships/tags" Target="../tags/tag190.xml"/><Relationship Id="rId8" Type="http://schemas.openxmlformats.org/officeDocument/2006/relationships/tags" Target="../tags/tag189.xml"/><Relationship Id="rId7" Type="http://schemas.openxmlformats.org/officeDocument/2006/relationships/tags" Target="../tags/tag188.xml"/><Relationship Id="rId68" Type="http://schemas.openxmlformats.org/officeDocument/2006/relationships/slideLayout" Target="../slideLayouts/slideLayout8.xml"/><Relationship Id="rId67" Type="http://schemas.openxmlformats.org/officeDocument/2006/relationships/tags" Target="../tags/tag215.xml"/><Relationship Id="rId66" Type="http://schemas.openxmlformats.org/officeDocument/2006/relationships/image" Target="../media/image95.svg"/><Relationship Id="rId65" Type="http://schemas.openxmlformats.org/officeDocument/2006/relationships/image" Target="../media/image94.png"/><Relationship Id="rId64" Type="http://schemas.openxmlformats.org/officeDocument/2006/relationships/tags" Target="../tags/tag214.xml"/><Relationship Id="rId63" Type="http://schemas.openxmlformats.org/officeDocument/2006/relationships/tags" Target="../tags/tag213.xml"/><Relationship Id="rId62" Type="http://schemas.openxmlformats.org/officeDocument/2006/relationships/tags" Target="../tags/tag212.xml"/><Relationship Id="rId61" Type="http://schemas.openxmlformats.org/officeDocument/2006/relationships/tags" Target="../tags/tag211.xml"/><Relationship Id="rId60" Type="http://schemas.openxmlformats.org/officeDocument/2006/relationships/image" Target="../media/image93.svg"/><Relationship Id="rId6" Type="http://schemas.openxmlformats.org/officeDocument/2006/relationships/image" Target="../media/image63.svg"/><Relationship Id="rId59" Type="http://schemas.openxmlformats.org/officeDocument/2006/relationships/image" Target="../media/image92.png"/><Relationship Id="rId58" Type="http://schemas.openxmlformats.org/officeDocument/2006/relationships/tags" Target="../tags/tag210.xml"/><Relationship Id="rId57" Type="http://schemas.openxmlformats.org/officeDocument/2006/relationships/tags" Target="../tags/tag209.xml"/><Relationship Id="rId56" Type="http://schemas.openxmlformats.org/officeDocument/2006/relationships/tags" Target="../tags/tag208.xml"/><Relationship Id="rId55" Type="http://schemas.openxmlformats.org/officeDocument/2006/relationships/image" Target="../media/image9.png"/><Relationship Id="rId54" Type="http://schemas.openxmlformats.org/officeDocument/2006/relationships/image" Target="../media/image91.svg"/><Relationship Id="rId53" Type="http://schemas.openxmlformats.org/officeDocument/2006/relationships/image" Target="../media/image90.png"/><Relationship Id="rId52" Type="http://schemas.openxmlformats.org/officeDocument/2006/relationships/tags" Target="../tags/tag207.xml"/><Relationship Id="rId51" Type="http://schemas.openxmlformats.org/officeDocument/2006/relationships/image" Target="../media/image89.svg"/><Relationship Id="rId50" Type="http://schemas.openxmlformats.org/officeDocument/2006/relationships/image" Target="../media/image88.png"/><Relationship Id="rId5" Type="http://schemas.openxmlformats.org/officeDocument/2006/relationships/image" Target="../media/image62.png"/><Relationship Id="rId49" Type="http://schemas.openxmlformats.org/officeDocument/2006/relationships/tags" Target="../tags/tag206.xml"/><Relationship Id="rId48" Type="http://schemas.openxmlformats.org/officeDocument/2006/relationships/image" Target="../media/image87.svg"/><Relationship Id="rId47" Type="http://schemas.openxmlformats.org/officeDocument/2006/relationships/image" Target="../media/image86.png"/><Relationship Id="rId46" Type="http://schemas.openxmlformats.org/officeDocument/2006/relationships/tags" Target="../tags/tag205.xml"/><Relationship Id="rId45" Type="http://schemas.openxmlformats.org/officeDocument/2006/relationships/image" Target="../media/image85.svg"/><Relationship Id="rId44" Type="http://schemas.openxmlformats.org/officeDocument/2006/relationships/image" Target="../media/image84.png"/><Relationship Id="rId43" Type="http://schemas.openxmlformats.org/officeDocument/2006/relationships/tags" Target="../tags/tag204.xml"/><Relationship Id="rId42" Type="http://schemas.openxmlformats.org/officeDocument/2006/relationships/image" Target="../media/image83.svg"/><Relationship Id="rId41" Type="http://schemas.openxmlformats.org/officeDocument/2006/relationships/image" Target="../media/image82.png"/><Relationship Id="rId40" Type="http://schemas.openxmlformats.org/officeDocument/2006/relationships/tags" Target="../tags/tag203.xml"/><Relationship Id="rId4" Type="http://schemas.openxmlformats.org/officeDocument/2006/relationships/tags" Target="../tags/tag187.xml"/><Relationship Id="rId39" Type="http://schemas.openxmlformats.org/officeDocument/2006/relationships/image" Target="../media/image81.svg"/><Relationship Id="rId38" Type="http://schemas.openxmlformats.org/officeDocument/2006/relationships/image" Target="../media/image80.png"/><Relationship Id="rId37" Type="http://schemas.openxmlformats.org/officeDocument/2006/relationships/tags" Target="../tags/tag202.xml"/><Relationship Id="rId36" Type="http://schemas.openxmlformats.org/officeDocument/2006/relationships/image" Target="../media/image79.svg"/><Relationship Id="rId35" Type="http://schemas.openxmlformats.org/officeDocument/2006/relationships/image" Target="../media/image78.png"/><Relationship Id="rId34" Type="http://schemas.openxmlformats.org/officeDocument/2006/relationships/tags" Target="../tags/tag201.xml"/><Relationship Id="rId33" Type="http://schemas.openxmlformats.org/officeDocument/2006/relationships/image" Target="../media/image77.svg"/><Relationship Id="rId32" Type="http://schemas.openxmlformats.org/officeDocument/2006/relationships/image" Target="../media/image76.png"/><Relationship Id="rId31" Type="http://schemas.openxmlformats.org/officeDocument/2006/relationships/tags" Target="../tags/tag200.xml"/><Relationship Id="rId30" Type="http://schemas.openxmlformats.org/officeDocument/2006/relationships/image" Target="../media/image75.svg"/><Relationship Id="rId3" Type="http://schemas.openxmlformats.org/officeDocument/2006/relationships/image" Target="../media/image61.svg"/><Relationship Id="rId29" Type="http://schemas.openxmlformats.org/officeDocument/2006/relationships/image" Target="../media/image74.png"/><Relationship Id="rId28" Type="http://schemas.openxmlformats.org/officeDocument/2006/relationships/tags" Target="../tags/tag199.xml"/><Relationship Id="rId27" Type="http://schemas.openxmlformats.org/officeDocument/2006/relationships/image" Target="../media/image73.svg"/><Relationship Id="rId26" Type="http://schemas.openxmlformats.org/officeDocument/2006/relationships/image" Target="../media/image72.png"/><Relationship Id="rId25" Type="http://schemas.openxmlformats.org/officeDocument/2006/relationships/tags" Target="../tags/tag198.xml"/><Relationship Id="rId24" Type="http://schemas.openxmlformats.org/officeDocument/2006/relationships/image" Target="../media/image71.svg"/><Relationship Id="rId23" Type="http://schemas.openxmlformats.org/officeDocument/2006/relationships/image" Target="../media/image70.png"/><Relationship Id="rId22" Type="http://schemas.openxmlformats.org/officeDocument/2006/relationships/tags" Target="../tags/tag197.xml"/><Relationship Id="rId21" Type="http://schemas.openxmlformats.org/officeDocument/2006/relationships/image" Target="../media/image69.svg"/><Relationship Id="rId20" Type="http://schemas.openxmlformats.org/officeDocument/2006/relationships/image" Target="../media/image68.png"/><Relationship Id="rId2" Type="http://schemas.openxmlformats.org/officeDocument/2006/relationships/image" Target="../media/image60.png"/><Relationship Id="rId19" Type="http://schemas.openxmlformats.org/officeDocument/2006/relationships/tags" Target="../tags/tag196.xml"/><Relationship Id="rId18" Type="http://schemas.openxmlformats.org/officeDocument/2006/relationships/image" Target="../media/image67.svg"/><Relationship Id="rId17" Type="http://schemas.openxmlformats.org/officeDocument/2006/relationships/image" Target="../media/image66.png"/><Relationship Id="rId16" Type="http://schemas.openxmlformats.org/officeDocument/2006/relationships/tags" Target="../tags/tag195.xml"/><Relationship Id="rId15" Type="http://schemas.openxmlformats.org/officeDocument/2006/relationships/image" Target="../media/image65.svg"/><Relationship Id="rId14" Type="http://schemas.openxmlformats.org/officeDocument/2006/relationships/image" Target="../media/image64.png"/><Relationship Id="rId13" Type="http://schemas.openxmlformats.org/officeDocument/2006/relationships/tags" Target="../tags/tag194.xml"/><Relationship Id="rId12" Type="http://schemas.openxmlformats.org/officeDocument/2006/relationships/tags" Target="../tags/tag193.xml"/><Relationship Id="rId11" Type="http://schemas.openxmlformats.org/officeDocument/2006/relationships/tags" Target="../tags/tag192.xml"/><Relationship Id="rId10" Type="http://schemas.openxmlformats.org/officeDocument/2006/relationships/tags" Target="../tags/tag191.xml"/><Relationship Id="rId1" Type="http://schemas.openxmlformats.org/officeDocument/2006/relationships/tags" Target="../tags/tag186.xml"/></Relationships>
</file>

<file path=ppt/slides/_rels/slide35.xml.rels><?xml version="1.0" encoding="UTF-8" standalone="yes"?>
<Relationships xmlns="http://schemas.openxmlformats.org/package/2006/relationships"><Relationship Id="rId9" Type="http://schemas.openxmlformats.org/officeDocument/2006/relationships/tags" Target="../tags/tag222.xml"/><Relationship Id="rId8" Type="http://schemas.openxmlformats.org/officeDocument/2006/relationships/tags" Target="../tags/tag221.xml"/><Relationship Id="rId7" Type="http://schemas.openxmlformats.org/officeDocument/2006/relationships/tags" Target="../tags/tag220.xml"/><Relationship Id="rId6" Type="http://schemas.openxmlformats.org/officeDocument/2006/relationships/image" Target="../media/image97.svg"/><Relationship Id="rId5" Type="http://schemas.openxmlformats.org/officeDocument/2006/relationships/image" Target="../media/image96.png"/><Relationship Id="rId47" Type="http://schemas.openxmlformats.org/officeDocument/2006/relationships/slideLayout" Target="../slideLayouts/slideLayout8.xml"/><Relationship Id="rId46" Type="http://schemas.openxmlformats.org/officeDocument/2006/relationships/image" Target="../media/image9.png"/><Relationship Id="rId45" Type="http://schemas.openxmlformats.org/officeDocument/2006/relationships/tags" Target="../tags/tag250.xml"/><Relationship Id="rId44" Type="http://schemas.openxmlformats.org/officeDocument/2006/relationships/tags" Target="../tags/tag249.xml"/><Relationship Id="rId43" Type="http://schemas.openxmlformats.org/officeDocument/2006/relationships/tags" Target="../tags/tag248.xml"/><Relationship Id="rId42" Type="http://schemas.openxmlformats.org/officeDocument/2006/relationships/image" Target="../media/image105.svg"/><Relationship Id="rId41" Type="http://schemas.openxmlformats.org/officeDocument/2006/relationships/image" Target="../media/image104.png"/><Relationship Id="rId40" Type="http://schemas.openxmlformats.org/officeDocument/2006/relationships/tags" Target="../tags/tag247.xml"/><Relationship Id="rId4" Type="http://schemas.openxmlformats.org/officeDocument/2006/relationships/tags" Target="../tags/tag219.xml"/><Relationship Id="rId39" Type="http://schemas.openxmlformats.org/officeDocument/2006/relationships/tags" Target="../tags/tag246.xml"/><Relationship Id="rId38" Type="http://schemas.openxmlformats.org/officeDocument/2006/relationships/tags" Target="../tags/tag245.xml"/><Relationship Id="rId37" Type="http://schemas.openxmlformats.org/officeDocument/2006/relationships/tags" Target="../tags/tag244.xml"/><Relationship Id="rId36" Type="http://schemas.openxmlformats.org/officeDocument/2006/relationships/tags" Target="../tags/tag243.xml"/><Relationship Id="rId35" Type="http://schemas.openxmlformats.org/officeDocument/2006/relationships/tags" Target="../tags/tag242.xml"/><Relationship Id="rId34" Type="http://schemas.openxmlformats.org/officeDocument/2006/relationships/tags" Target="../tags/tag241.xml"/><Relationship Id="rId33" Type="http://schemas.openxmlformats.org/officeDocument/2006/relationships/image" Target="../media/image103.svg"/><Relationship Id="rId32" Type="http://schemas.openxmlformats.org/officeDocument/2006/relationships/image" Target="../media/image102.png"/><Relationship Id="rId31" Type="http://schemas.openxmlformats.org/officeDocument/2006/relationships/tags" Target="../tags/tag240.xml"/><Relationship Id="rId30" Type="http://schemas.openxmlformats.org/officeDocument/2006/relationships/tags" Target="../tags/tag239.xml"/><Relationship Id="rId3" Type="http://schemas.openxmlformats.org/officeDocument/2006/relationships/tags" Target="../tags/tag218.xml"/><Relationship Id="rId29" Type="http://schemas.openxmlformats.org/officeDocument/2006/relationships/tags" Target="../tags/tag238.xml"/><Relationship Id="rId28" Type="http://schemas.openxmlformats.org/officeDocument/2006/relationships/tags" Target="../tags/tag237.xml"/><Relationship Id="rId27" Type="http://schemas.openxmlformats.org/officeDocument/2006/relationships/tags" Target="../tags/tag236.xml"/><Relationship Id="rId26" Type="http://schemas.openxmlformats.org/officeDocument/2006/relationships/tags" Target="../tags/tag235.xml"/><Relationship Id="rId25" Type="http://schemas.openxmlformats.org/officeDocument/2006/relationships/tags" Target="../tags/tag234.xml"/><Relationship Id="rId24" Type="http://schemas.openxmlformats.org/officeDocument/2006/relationships/image" Target="../media/image101.svg"/><Relationship Id="rId23" Type="http://schemas.openxmlformats.org/officeDocument/2006/relationships/image" Target="../media/image100.png"/><Relationship Id="rId22" Type="http://schemas.openxmlformats.org/officeDocument/2006/relationships/tags" Target="../tags/tag233.xml"/><Relationship Id="rId21" Type="http://schemas.openxmlformats.org/officeDocument/2006/relationships/tags" Target="../tags/tag232.xml"/><Relationship Id="rId20" Type="http://schemas.openxmlformats.org/officeDocument/2006/relationships/tags" Target="../tags/tag231.xml"/><Relationship Id="rId2" Type="http://schemas.openxmlformats.org/officeDocument/2006/relationships/tags" Target="../tags/tag217.xml"/><Relationship Id="rId19" Type="http://schemas.openxmlformats.org/officeDocument/2006/relationships/tags" Target="../tags/tag230.xml"/><Relationship Id="rId18" Type="http://schemas.openxmlformats.org/officeDocument/2006/relationships/tags" Target="../tags/tag229.xml"/><Relationship Id="rId17" Type="http://schemas.openxmlformats.org/officeDocument/2006/relationships/tags" Target="../tags/tag228.xml"/><Relationship Id="rId16" Type="http://schemas.openxmlformats.org/officeDocument/2006/relationships/tags" Target="../tags/tag227.xml"/><Relationship Id="rId15" Type="http://schemas.openxmlformats.org/officeDocument/2006/relationships/image" Target="../media/image99.svg"/><Relationship Id="rId14" Type="http://schemas.openxmlformats.org/officeDocument/2006/relationships/image" Target="../media/image98.png"/><Relationship Id="rId13" Type="http://schemas.openxmlformats.org/officeDocument/2006/relationships/tags" Target="../tags/tag226.xml"/><Relationship Id="rId12" Type="http://schemas.openxmlformats.org/officeDocument/2006/relationships/tags" Target="../tags/tag225.xml"/><Relationship Id="rId11" Type="http://schemas.openxmlformats.org/officeDocument/2006/relationships/tags" Target="../tags/tag224.xml"/><Relationship Id="rId10" Type="http://schemas.openxmlformats.org/officeDocument/2006/relationships/tags" Target="../tags/tag223.xml"/><Relationship Id="rId1" Type="http://schemas.openxmlformats.org/officeDocument/2006/relationships/tags" Target="../tags/tag216.xml"/></Relationships>
</file>

<file path=ppt/slides/_rels/slide36.xml.rels><?xml version="1.0" encoding="UTF-8" standalone="yes"?>
<Relationships xmlns="http://schemas.openxmlformats.org/package/2006/relationships"><Relationship Id="rId4" Type="http://schemas.openxmlformats.org/officeDocument/2006/relationships/notesSlide" Target="../notesSlides/notesSlide25.xml"/><Relationship Id="rId3" Type="http://schemas.openxmlformats.org/officeDocument/2006/relationships/slideLayout" Target="../slideLayouts/slideLayout1.xml"/><Relationship Id="rId2" Type="http://schemas.openxmlformats.org/officeDocument/2006/relationships/image" Target="../media/image16.png"/><Relationship Id="rId1" Type="http://schemas.openxmlformats.org/officeDocument/2006/relationships/image" Target="../media/image9.png"/></Relationships>
</file>

<file path=ppt/slides/_rels/slide37.xml.rels><?xml version="1.0" encoding="UTF-8" standalone="yes"?>
<Relationships xmlns="http://schemas.openxmlformats.org/package/2006/relationships"><Relationship Id="rId4" Type="http://schemas.openxmlformats.org/officeDocument/2006/relationships/notesSlide" Target="../notesSlides/notesSlide26.xml"/><Relationship Id="rId3" Type="http://schemas.openxmlformats.org/officeDocument/2006/relationships/slideLayout" Target="../slideLayouts/slideLayout1.xml"/><Relationship Id="rId2" Type="http://schemas.openxmlformats.org/officeDocument/2006/relationships/image" Target="../media/image16.png"/><Relationship Id="rId1" Type="http://schemas.openxmlformats.org/officeDocument/2006/relationships/image" Target="../media/image9.png"/></Relationships>
</file>

<file path=ppt/slides/_rels/slide38.xml.rels><?xml version="1.0" encoding="UTF-8" standalone="yes"?>
<Relationships xmlns="http://schemas.openxmlformats.org/package/2006/relationships"><Relationship Id="rId4" Type="http://schemas.openxmlformats.org/officeDocument/2006/relationships/notesSlide" Target="../notesSlides/notesSlide27.xml"/><Relationship Id="rId3" Type="http://schemas.openxmlformats.org/officeDocument/2006/relationships/slideLayout" Target="../slideLayouts/slideLayout1.xml"/><Relationship Id="rId2" Type="http://schemas.openxmlformats.org/officeDocument/2006/relationships/image" Target="../media/image16.png"/><Relationship Id="rId1" Type="http://schemas.openxmlformats.org/officeDocument/2006/relationships/image" Target="../media/image9.png"/></Relationships>
</file>

<file path=ppt/slides/_rels/slide3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tags" Target="../tags/tag252.xml"/><Relationship Id="rId1" Type="http://schemas.openxmlformats.org/officeDocument/2006/relationships/tags" Target="../tags/tag251.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xml"/><Relationship Id="rId1" Type="http://schemas.openxmlformats.org/officeDocument/2006/relationships/image" Target="../media/image7.png"/></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1.xml"/><Relationship Id="rId1" Type="http://schemas.openxmlformats.org/officeDocument/2006/relationships/image" Target="../media/image9.png"/></Relationships>
</file>

<file path=ppt/slides/_rels/slide41.xml.rels><?xml version="1.0" encoding="UTF-8" standalone="yes"?>
<Relationships xmlns="http://schemas.openxmlformats.org/package/2006/relationships"><Relationship Id="rId9" Type="http://schemas.openxmlformats.org/officeDocument/2006/relationships/tags" Target="../tags/tag261.xml"/><Relationship Id="rId8" Type="http://schemas.openxmlformats.org/officeDocument/2006/relationships/tags" Target="../tags/tag260.xml"/><Relationship Id="rId7" Type="http://schemas.openxmlformats.org/officeDocument/2006/relationships/tags" Target="../tags/tag259.xml"/><Relationship Id="rId6" Type="http://schemas.openxmlformats.org/officeDocument/2006/relationships/tags" Target="../tags/tag258.xml"/><Relationship Id="rId5" Type="http://schemas.openxmlformats.org/officeDocument/2006/relationships/tags" Target="../tags/tag257.xml"/><Relationship Id="rId4" Type="http://schemas.openxmlformats.org/officeDocument/2006/relationships/tags" Target="../tags/tag256.xml"/><Relationship Id="rId3" Type="http://schemas.openxmlformats.org/officeDocument/2006/relationships/tags" Target="../tags/tag255.xml"/><Relationship Id="rId23" Type="http://schemas.openxmlformats.org/officeDocument/2006/relationships/slideLayout" Target="../slideLayouts/slideLayout8.xml"/><Relationship Id="rId22" Type="http://schemas.openxmlformats.org/officeDocument/2006/relationships/image" Target="../media/image9.png"/><Relationship Id="rId21" Type="http://schemas.openxmlformats.org/officeDocument/2006/relationships/tags" Target="../tags/tag273.xml"/><Relationship Id="rId20" Type="http://schemas.openxmlformats.org/officeDocument/2006/relationships/tags" Target="../tags/tag272.xml"/><Relationship Id="rId2" Type="http://schemas.openxmlformats.org/officeDocument/2006/relationships/tags" Target="../tags/tag254.xml"/><Relationship Id="rId19" Type="http://schemas.openxmlformats.org/officeDocument/2006/relationships/tags" Target="../tags/tag271.xml"/><Relationship Id="rId18" Type="http://schemas.openxmlformats.org/officeDocument/2006/relationships/tags" Target="../tags/tag270.xml"/><Relationship Id="rId17" Type="http://schemas.openxmlformats.org/officeDocument/2006/relationships/tags" Target="../tags/tag269.xml"/><Relationship Id="rId16" Type="http://schemas.openxmlformats.org/officeDocument/2006/relationships/tags" Target="../tags/tag268.xml"/><Relationship Id="rId15" Type="http://schemas.openxmlformats.org/officeDocument/2006/relationships/tags" Target="../tags/tag267.xml"/><Relationship Id="rId14" Type="http://schemas.openxmlformats.org/officeDocument/2006/relationships/tags" Target="../tags/tag266.xml"/><Relationship Id="rId13" Type="http://schemas.openxmlformats.org/officeDocument/2006/relationships/tags" Target="../tags/tag265.xml"/><Relationship Id="rId12" Type="http://schemas.openxmlformats.org/officeDocument/2006/relationships/tags" Target="../tags/tag264.xml"/><Relationship Id="rId11" Type="http://schemas.openxmlformats.org/officeDocument/2006/relationships/tags" Target="../tags/tag263.xml"/><Relationship Id="rId10" Type="http://schemas.openxmlformats.org/officeDocument/2006/relationships/tags" Target="../tags/tag262.xml"/><Relationship Id="rId1" Type="http://schemas.openxmlformats.org/officeDocument/2006/relationships/tags" Target="../tags/tag253.xml"/></Relationships>
</file>

<file path=ppt/slides/_rels/slide42.xml.rels><?xml version="1.0" encoding="UTF-8" standalone="yes"?>
<Relationships xmlns="http://schemas.openxmlformats.org/package/2006/relationships"><Relationship Id="rId4" Type="http://schemas.openxmlformats.org/officeDocument/2006/relationships/notesSlide" Target="../notesSlides/notesSlide29.xml"/><Relationship Id="rId3" Type="http://schemas.openxmlformats.org/officeDocument/2006/relationships/slideLayout" Target="../slideLayouts/slideLayout1.xml"/><Relationship Id="rId2" Type="http://schemas.openxmlformats.org/officeDocument/2006/relationships/image" Target="../media/image16.png"/><Relationship Id="rId1" Type="http://schemas.openxmlformats.org/officeDocument/2006/relationships/image" Target="../media/image9.png"/></Relationships>
</file>

<file path=ppt/slides/_rels/slide43.xml.rels><?xml version="1.0" encoding="UTF-8" standalone="yes"?>
<Relationships xmlns="http://schemas.openxmlformats.org/package/2006/relationships"><Relationship Id="rId4" Type="http://schemas.openxmlformats.org/officeDocument/2006/relationships/notesSlide" Target="../notesSlides/notesSlide30.xml"/><Relationship Id="rId3" Type="http://schemas.openxmlformats.org/officeDocument/2006/relationships/slideLayout" Target="../slideLayouts/slideLayout1.xml"/><Relationship Id="rId2" Type="http://schemas.openxmlformats.org/officeDocument/2006/relationships/image" Target="../media/image16.png"/><Relationship Id="rId1" Type="http://schemas.openxmlformats.org/officeDocument/2006/relationships/image" Target="../media/image9.png"/></Relationships>
</file>

<file path=ppt/slides/_rels/slide44.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1.xml"/><Relationship Id="rId1" Type="http://schemas.openxmlformats.org/officeDocument/2006/relationships/image" Target="../media/image9.png"/></Relationships>
</file>

<file path=ppt/slides/_rels/slide45.xml.rels><?xml version="1.0" encoding="UTF-8" standalone="yes"?>
<Relationships xmlns="http://schemas.openxmlformats.org/package/2006/relationships"><Relationship Id="rId9" Type="http://schemas.openxmlformats.org/officeDocument/2006/relationships/image" Target="../media/image44.png"/><Relationship Id="rId8" Type="http://schemas.openxmlformats.org/officeDocument/2006/relationships/tags" Target="../tags/tag280.xml"/><Relationship Id="rId7" Type="http://schemas.openxmlformats.org/officeDocument/2006/relationships/tags" Target="../tags/tag279.xml"/><Relationship Id="rId6" Type="http://schemas.openxmlformats.org/officeDocument/2006/relationships/tags" Target="../tags/tag278.xml"/><Relationship Id="rId5" Type="http://schemas.openxmlformats.org/officeDocument/2006/relationships/tags" Target="../tags/tag277.xml"/><Relationship Id="rId4" Type="http://schemas.openxmlformats.org/officeDocument/2006/relationships/tags" Target="../tags/tag276.xml"/><Relationship Id="rId3" Type="http://schemas.openxmlformats.org/officeDocument/2006/relationships/tags" Target="../tags/tag275.xml"/><Relationship Id="rId24" Type="http://schemas.openxmlformats.org/officeDocument/2006/relationships/notesSlide" Target="../notesSlides/notesSlide32.xml"/><Relationship Id="rId23" Type="http://schemas.openxmlformats.org/officeDocument/2006/relationships/slideLayout" Target="../slideLayouts/slideLayout1.xml"/><Relationship Id="rId22" Type="http://schemas.openxmlformats.org/officeDocument/2006/relationships/tags" Target="../tags/tag290.xml"/><Relationship Id="rId21" Type="http://schemas.openxmlformats.org/officeDocument/2006/relationships/tags" Target="../tags/tag289.xml"/><Relationship Id="rId20" Type="http://schemas.openxmlformats.org/officeDocument/2006/relationships/tags" Target="../tags/tag288.xml"/><Relationship Id="rId2" Type="http://schemas.openxmlformats.org/officeDocument/2006/relationships/tags" Target="../tags/tag274.xml"/><Relationship Id="rId19" Type="http://schemas.openxmlformats.org/officeDocument/2006/relationships/tags" Target="../tags/tag287.xml"/><Relationship Id="rId18" Type="http://schemas.openxmlformats.org/officeDocument/2006/relationships/image" Target="../media/image107.svg"/><Relationship Id="rId17" Type="http://schemas.openxmlformats.org/officeDocument/2006/relationships/image" Target="../media/image106.png"/><Relationship Id="rId16" Type="http://schemas.openxmlformats.org/officeDocument/2006/relationships/tags" Target="../tags/tag286.xml"/><Relationship Id="rId15" Type="http://schemas.openxmlformats.org/officeDocument/2006/relationships/tags" Target="../tags/tag285.xml"/><Relationship Id="rId14" Type="http://schemas.openxmlformats.org/officeDocument/2006/relationships/tags" Target="../tags/tag284.xml"/><Relationship Id="rId13" Type="http://schemas.openxmlformats.org/officeDocument/2006/relationships/tags" Target="../tags/tag283.xml"/><Relationship Id="rId12" Type="http://schemas.openxmlformats.org/officeDocument/2006/relationships/tags" Target="../tags/tag282.xml"/><Relationship Id="rId11" Type="http://schemas.openxmlformats.org/officeDocument/2006/relationships/tags" Target="../tags/tag281.xml"/><Relationship Id="rId10" Type="http://schemas.openxmlformats.org/officeDocument/2006/relationships/image" Target="../media/image45.svg"/><Relationship Id="rId1" Type="http://schemas.openxmlformats.org/officeDocument/2006/relationships/image" Target="../media/image9.png"/></Relationships>
</file>

<file path=ppt/slides/_rels/slide46.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1.xml"/><Relationship Id="rId1" Type="http://schemas.openxmlformats.org/officeDocument/2006/relationships/image" Target="../media/image9.png"/></Relationships>
</file>

<file path=ppt/slides/_rels/slide47.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1.xml"/><Relationship Id="rId1" Type="http://schemas.openxmlformats.org/officeDocument/2006/relationships/image" Target="../media/image9.png"/></Relationships>
</file>

<file path=ppt/slides/_rels/slide48.xml.rels><?xml version="1.0" encoding="UTF-8" standalone="yes"?>
<Relationships xmlns="http://schemas.openxmlformats.org/package/2006/relationships"><Relationship Id="rId9" Type="http://schemas.openxmlformats.org/officeDocument/2006/relationships/tags" Target="../tags/tag297.xml"/><Relationship Id="rId8" Type="http://schemas.openxmlformats.org/officeDocument/2006/relationships/tags" Target="../tags/tag296.xml"/><Relationship Id="rId7" Type="http://schemas.openxmlformats.org/officeDocument/2006/relationships/tags" Target="../tags/tag295.xml"/><Relationship Id="rId6" Type="http://schemas.openxmlformats.org/officeDocument/2006/relationships/tags" Target="../tags/tag294.xml"/><Relationship Id="rId5" Type="http://schemas.openxmlformats.org/officeDocument/2006/relationships/image" Target="../media/image109.svg"/><Relationship Id="rId4" Type="http://schemas.openxmlformats.org/officeDocument/2006/relationships/image" Target="../media/image108.png"/><Relationship Id="rId3" Type="http://schemas.openxmlformats.org/officeDocument/2006/relationships/tags" Target="../tags/tag293.xml"/><Relationship Id="rId2" Type="http://schemas.openxmlformats.org/officeDocument/2006/relationships/tags" Target="../tags/tag292.xml"/><Relationship Id="rId15" Type="http://schemas.openxmlformats.org/officeDocument/2006/relationships/slideLayout" Target="../slideLayouts/slideLayout8.xml"/><Relationship Id="rId14" Type="http://schemas.openxmlformats.org/officeDocument/2006/relationships/image" Target="../media/image9.png"/><Relationship Id="rId13" Type="http://schemas.openxmlformats.org/officeDocument/2006/relationships/tags" Target="../tags/tag301.xml"/><Relationship Id="rId12" Type="http://schemas.openxmlformats.org/officeDocument/2006/relationships/tags" Target="../tags/tag300.xml"/><Relationship Id="rId11" Type="http://schemas.openxmlformats.org/officeDocument/2006/relationships/tags" Target="../tags/tag299.xml"/><Relationship Id="rId10" Type="http://schemas.openxmlformats.org/officeDocument/2006/relationships/tags" Target="../tags/tag298.xml"/><Relationship Id="rId1" Type="http://schemas.openxmlformats.org/officeDocument/2006/relationships/tags" Target="../tags/tag291.xml"/></Relationships>
</file>

<file path=ppt/slides/_rels/slide49.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1.xml"/><Relationship Id="rId1" Type="http://schemas.openxmlformats.org/officeDocument/2006/relationships/image" Target="../media/image9.png"/></Relationships>
</file>

<file path=ppt/slides/_rels/slide5.xml.rels><?xml version="1.0" encoding="UTF-8" standalone="yes"?>
<Relationships xmlns="http://schemas.openxmlformats.org/package/2006/relationships"><Relationship Id="rId4" Type="http://schemas.openxmlformats.org/officeDocument/2006/relationships/notesSlide" Target="../notesSlides/notesSlide5.xml"/><Relationship Id="rId3" Type="http://schemas.openxmlformats.org/officeDocument/2006/relationships/slideLayout" Target="../slideLayouts/slideLayout1.xml"/><Relationship Id="rId2" Type="http://schemas.openxmlformats.org/officeDocument/2006/relationships/image" Target="../media/image9.png"/><Relationship Id="rId1" Type="http://schemas.openxmlformats.org/officeDocument/2006/relationships/image" Target="../media/image8.png"/></Relationships>
</file>

<file path=ppt/slides/_rels/slide50.xml.rels><?xml version="1.0" encoding="UTF-8" standalone="yes"?>
<Relationships xmlns="http://schemas.openxmlformats.org/package/2006/relationships"><Relationship Id="rId9" Type="http://schemas.openxmlformats.org/officeDocument/2006/relationships/tags" Target="../tags/tag308.xml"/><Relationship Id="rId8" Type="http://schemas.openxmlformats.org/officeDocument/2006/relationships/tags" Target="../tags/tag307.xml"/><Relationship Id="rId7" Type="http://schemas.openxmlformats.org/officeDocument/2006/relationships/tags" Target="../tags/tag306.xml"/><Relationship Id="rId6" Type="http://schemas.openxmlformats.org/officeDocument/2006/relationships/image" Target="../media/image111.svg"/><Relationship Id="rId5" Type="http://schemas.openxmlformats.org/officeDocument/2006/relationships/image" Target="../media/image110.png"/><Relationship Id="rId4" Type="http://schemas.openxmlformats.org/officeDocument/2006/relationships/tags" Target="../tags/tag305.xml"/><Relationship Id="rId3" Type="http://schemas.openxmlformats.org/officeDocument/2006/relationships/tags" Target="../tags/tag304.xml"/><Relationship Id="rId29" Type="http://schemas.openxmlformats.org/officeDocument/2006/relationships/slideLayout" Target="../slideLayouts/slideLayout8.xml"/><Relationship Id="rId28" Type="http://schemas.openxmlformats.org/officeDocument/2006/relationships/image" Target="../media/image9.png"/><Relationship Id="rId27" Type="http://schemas.openxmlformats.org/officeDocument/2006/relationships/tags" Target="../tags/tag322.xml"/><Relationship Id="rId26" Type="http://schemas.openxmlformats.org/officeDocument/2006/relationships/tags" Target="../tags/tag321.xml"/><Relationship Id="rId25" Type="http://schemas.openxmlformats.org/officeDocument/2006/relationships/image" Target="../media/image115.svg"/><Relationship Id="rId24" Type="http://schemas.openxmlformats.org/officeDocument/2006/relationships/image" Target="../media/image114.png"/><Relationship Id="rId23" Type="http://schemas.openxmlformats.org/officeDocument/2006/relationships/tags" Target="../tags/tag320.xml"/><Relationship Id="rId22" Type="http://schemas.openxmlformats.org/officeDocument/2006/relationships/tags" Target="../tags/tag319.xml"/><Relationship Id="rId21" Type="http://schemas.openxmlformats.org/officeDocument/2006/relationships/tags" Target="../tags/tag318.xml"/><Relationship Id="rId20" Type="http://schemas.openxmlformats.org/officeDocument/2006/relationships/tags" Target="../tags/tag317.xml"/><Relationship Id="rId2" Type="http://schemas.openxmlformats.org/officeDocument/2006/relationships/tags" Target="../tags/tag303.xml"/><Relationship Id="rId19" Type="http://schemas.openxmlformats.org/officeDocument/2006/relationships/tags" Target="../tags/tag316.xml"/><Relationship Id="rId18" Type="http://schemas.openxmlformats.org/officeDocument/2006/relationships/tags" Target="../tags/tag315.xml"/><Relationship Id="rId17" Type="http://schemas.openxmlformats.org/officeDocument/2006/relationships/tags" Target="../tags/tag314.xml"/><Relationship Id="rId16" Type="http://schemas.openxmlformats.org/officeDocument/2006/relationships/image" Target="../media/image113.svg"/><Relationship Id="rId15" Type="http://schemas.openxmlformats.org/officeDocument/2006/relationships/image" Target="../media/image112.png"/><Relationship Id="rId14" Type="http://schemas.openxmlformats.org/officeDocument/2006/relationships/tags" Target="../tags/tag313.xml"/><Relationship Id="rId13" Type="http://schemas.openxmlformats.org/officeDocument/2006/relationships/tags" Target="../tags/tag312.xml"/><Relationship Id="rId12" Type="http://schemas.openxmlformats.org/officeDocument/2006/relationships/tags" Target="../tags/tag311.xml"/><Relationship Id="rId11" Type="http://schemas.openxmlformats.org/officeDocument/2006/relationships/tags" Target="../tags/tag310.xml"/><Relationship Id="rId10" Type="http://schemas.openxmlformats.org/officeDocument/2006/relationships/tags" Target="../tags/tag309.xml"/><Relationship Id="rId1" Type="http://schemas.openxmlformats.org/officeDocument/2006/relationships/tags" Target="../tags/tag302.xml"/></Relationships>
</file>

<file path=ppt/slides/_rels/slide51.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1.xml"/><Relationship Id="rId1" Type="http://schemas.openxmlformats.org/officeDocument/2006/relationships/image" Target="../media/image9.png"/></Relationships>
</file>

<file path=ppt/slides/_rels/slide52.xml.rels><?xml version="1.0" encoding="UTF-8" standalone="yes"?>
<Relationships xmlns="http://schemas.openxmlformats.org/package/2006/relationships"><Relationship Id="rId4" Type="http://schemas.openxmlformats.org/officeDocument/2006/relationships/notesSlide" Target="../notesSlides/notesSlide37.xml"/><Relationship Id="rId3" Type="http://schemas.openxmlformats.org/officeDocument/2006/relationships/slideLayout" Target="../slideLayouts/slideLayout1.xml"/><Relationship Id="rId2" Type="http://schemas.openxmlformats.org/officeDocument/2006/relationships/image" Target="../media/image16.png"/><Relationship Id="rId1" Type="http://schemas.openxmlformats.org/officeDocument/2006/relationships/image" Target="../media/image9.png"/></Relationships>
</file>

<file path=ppt/slides/_rels/slide53.xml.rels><?xml version="1.0" encoding="UTF-8" standalone="yes"?>
<Relationships xmlns="http://schemas.openxmlformats.org/package/2006/relationships"><Relationship Id="rId3" Type="http://schemas.openxmlformats.org/officeDocument/2006/relationships/notesSlide" Target="../notesSlides/notesSlide38.xml"/><Relationship Id="rId2" Type="http://schemas.openxmlformats.org/officeDocument/2006/relationships/slideLayout" Target="../slideLayouts/slideLayout1.xml"/><Relationship Id="rId1" Type="http://schemas.openxmlformats.org/officeDocument/2006/relationships/image" Target="../media/image9.png"/></Relationships>
</file>

<file path=ppt/slides/_rels/slide54.xml.rels><?xml version="1.0" encoding="UTF-8" standalone="yes"?>
<Relationships xmlns="http://schemas.openxmlformats.org/package/2006/relationships"><Relationship Id="rId3" Type="http://schemas.openxmlformats.org/officeDocument/2006/relationships/notesSlide" Target="../notesSlides/notesSlide39.xml"/><Relationship Id="rId2" Type="http://schemas.openxmlformats.org/officeDocument/2006/relationships/slideLayout" Target="../slideLayouts/slideLayout1.xml"/><Relationship Id="rId1" Type="http://schemas.openxmlformats.org/officeDocument/2006/relationships/image" Target="../media/image9.png"/></Relationships>
</file>

<file path=ppt/slides/_rels/slide5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tags" Target="../tags/tag324.xml"/><Relationship Id="rId1" Type="http://schemas.openxmlformats.org/officeDocument/2006/relationships/tags" Target="../tags/tag323.xml"/></Relationships>
</file>

<file path=ppt/slides/_rels/slide56.xml.rels><?xml version="1.0" encoding="UTF-8" standalone="yes"?>
<Relationships xmlns="http://schemas.openxmlformats.org/package/2006/relationships"><Relationship Id="rId3" Type="http://schemas.openxmlformats.org/officeDocument/2006/relationships/notesSlide" Target="../notesSlides/notesSlide40.xml"/><Relationship Id="rId2" Type="http://schemas.openxmlformats.org/officeDocument/2006/relationships/slideLayout" Target="../slideLayouts/slideLayout1.xml"/><Relationship Id="rId1" Type="http://schemas.openxmlformats.org/officeDocument/2006/relationships/image" Target="../media/image9.png"/></Relationships>
</file>

<file path=ppt/slides/_rels/slide57.xml.rels><?xml version="1.0" encoding="UTF-8" standalone="yes"?>
<Relationships xmlns="http://schemas.openxmlformats.org/package/2006/relationships"><Relationship Id="rId4" Type="http://schemas.openxmlformats.org/officeDocument/2006/relationships/notesSlide" Target="../notesSlides/notesSlide41.xml"/><Relationship Id="rId3" Type="http://schemas.openxmlformats.org/officeDocument/2006/relationships/slideLayout" Target="../slideLayouts/slideLayout1.xml"/><Relationship Id="rId2" Type="http://schemas.openxmlformats.org/officeDocument/2006/relationships/image" Target="../media/image9.png"/><Relationship Id="rId1" Type="http://schemas.openxmlformats.org/officeDocument/2006/relationships/image" Target="../media/image16.png"/></Relationships>
</file>

<file path=ppt/slides/_rels/slide58.xml.rels><?xml version="1.0" encoding="UTF-8" standalone="yes"?>
<Relationships xmlns="http://schemas.openxmlformats.org/package/2006/relationships"><Relationship Id="rId4" Type="http://schemas.openxmlformats.org/officeDocument/2006/relationships/notesSlide" Target="../notesSlides/notesSlide42.xml"/><Relationship Id="rId3" Type="http://schemas.openxmlformats.org/officeDocument/2006/relationships/slideLayout" Target="../slideLayouts/slideLayout1.xml"/><Relationship Id="rId2" Type="http://schemas.openxmlformats.org/officeDocument/2006/relationships/image" Target="../media/image9.png"/><Relationship Id="rId1" Type="http://schemas.openxmlformats.org/officeDocument/2006/relationships/image" Target="../media/image16.png"/></Relationships>
</file>

<file path=ppt/slides/_rels/slide59.xml.rels><?xml version="1.0" encoding="UTF-8" standalone="yes"?>
<Relationships xmlns="http://schemas.openxmlformats.org/package/2006/relationships"><Relationship Id="rId4" Type="http://schemas.openxmlformats.org/officeDocument/2006/relationships/notesSlide" Target="../notesSlides/notesSlide43.xml"/><Relationship Id="rId3" Type="http://schemas.openxmlformats.org/officeDocument/2006/relationships/slideLayout" Target="../slideLayouts/slideLayout1.xml"/><Relationship Id="rId2" Type="http://schemas.openxmlformats.org/officeDocument/2006/relationships/image" Target="../media/image9.png"/><Relationship Id="rId1" Type="http://schemas.openxmlformats.org/officeDocument/2006/relationships/image" Target="../media/image16.pn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xml"/><Relationship Id="rId1" Type="http://schemas.openxmlformats.org/officeDocument/2006/relationships/image" Target="../media/image9.png"/></Relationships>
</file>

<file path=ppt/slides/_rels/slide60.xml.rels><?xml version="1.0" encoding="UTF-8" standalone="yes"?>
<Relationships xmlns="http://schemas.openxmlformats.org/package/2006/relationships"><Relationship Id="rId9" Type="http://schemas.openxmlformats.org/officeDocument/2006/relationships/tags" Target="../tags/tag331.xml"/><Relationship Id="rId8" Type="http://schemas.openxmlformats.org/officeDocument/2006/relationships/image" Target="../media/image25.svg"/><Relationship Id="rId7" Type="http://schemas.openxmlformats.org/officeDocument/2006/relationships/image" Target="../media/image24.png"/><Relationship Id="rId6" Type="http://schemas.openxmlformats.org/officeDocument/2006/relationships/tags" Target="../tags/tag330.xml"/><Relationship Id="rId5" Type="http://schemas.openxmlformats.org/officeDocument/2006/relationships/tags" Target="../tags/tag329.xml"/><Relationship Id="rId4" Type="http://schemas.openxmlformats.org/officeDocument/2006/relationships/tags" Target="../tags/tag328.xml"/><Relationship Id="rId39" Type="http://schemas.openxmlformats.org/officeDocument/2006/relationships/notesSlide" Target="../notesSlides/notesSlide44.xml"/><Relationship Id="rId38" Type="http://schemas.openxmlformats.org/officeDocument/2006/relationships/slideLayout" Target="../slideLayouts/slideLayout1.xml"/><Relationship Id="rId37" Type="http://schemas.openxmlformats.org/officeDocument/2006/relationships/tags" Target="../tags/tag350.xml"/><Relationship Id="rId36" Type="http://schemas.openxmlformats.org/officeDocument/2006/relationships/tags" Target="../tags/tag349.xml"/><Relationship Id="rId35" Type="http://schemas.openxmlformats.org/officeDocument/2006/relationships/tags" Target="../tags/tag348.xml"/><Relationship Id="rId34" Type="http://schemas.openxmlformats.org/officeDocument/2006/relationships/tags" Target="../tags/tag347.xml"/><Relationship Id="rId33" Type="http://schemas.openxmlformats.org/officeDocument/2006/relationships/tags" Target="../tags/tag346.xml"/><Relationship Id="rId32" Type="http://schemas.openxmlformats.org/officeDocument/2006/relationships/tags" Target="../tags/tag345.xml"/><Relationship Id="rId31" Type="http://schemas.openxmlformats.org/officeDocument/2006/relationships/tags" Target="../tags/tag344.xml"/><Relationship Id="rId30" Type="http://schemas.openxmlformats.org/officeDocument/2006/relationships/tags" Target="../tags/tag343.xml"/><Relationship Id="rId3" Type="http://schemas.openxmlformats.org/officeDocument/2006/relationships/tags" Target="../tags/tag327.xml"/><Relationship Id="rId29" Type="http://schemas.openxmlformats.org/officeDocument/2006/relationships/tags" Target="../tags/tag342.xml"/><Relationship Id="rId28" Type="http://schemas.openxmlformats.org/officeDocument/2006/relationships/tags" Target="../tags/tag341.xml"/><Relationship Id="rId27" Type="http://schemas.openxmlformats.org/officeDocument/2006/relationships/tags" Target="../tags/tag340.xml"/><Relationship Id="rId26" Type="http://schemas.openxmlformats.org/officeDocument/2006/relationships/tags" Target="../tags/tag339.xml"/><Relationship Id="rId25" Type="http://schemas.openxmlformats.org/officeDocument/2006/relationships/image" Target="../media/image16.png"/><Relationship Id="rId24" Type="http://schemas.openxmlformats.org/officeDocument/2006/relationships/image" Target="../media/image29.svg"/><Relationship Id="rId23" Type="http://schemas.openxmlformats.org/officeDocument/2006/relationships/image" Target="../media/image28.png"/><Relationship Id="rId22" Type="http://schemas.openxmlformats.org/officeDocument/2006/relationships/tags" Target="../tags/tag338.xml"/><Relationship Id="rId21" Type="http://schemas.openxmlformats.org/officeDocument/2006/relationships/tags" Target="../tags/tag337.xml"/><Relationship Id="rId20" Type="http://schemas.openxmlformats.org/officeDocument/2006/relationships/tags" Target="../tags/tag336.xml"/><Relationship Id="rId2" Type="http://schemas.openxmlformats.org/officeDocument/2006/relationships/tags" Target="../tags/tag326.xml"/><Relationship Id="rId19" Type="http://schemas.openxmlformats.org/officeDocument/2006/relationships/tags" Target="../tags/tag335.xml"/><Relationship Id="rId18" Type="http://schemas.openxmlformats.org/officeDocument/2006/relationships/tags" Target="../tags/tag334.xml"/><Relationship Id="rId17" Type="http://schemas.openxmlformats.org/officeDocument/2006/relationships/image" Target="../media/image35.svg"/><Relationship Id="rId16" Type="http://schemas.openxmlformats.org/officeDocument/2006/relationships/image" Target="../media/image34.png"/><Relationship Id="rId15" Type="http://schemas.openxmlformats.org/officeDocument/2006/relationships/tags" Target="../tags/tag333.xml"/><Relationship Id="rId14" Type="http://schemas.openxmlformats.org/officeDocument/2006/relationships/image" Target="../media/image33.svg"/><Relationship Id="rId13" Type="http://schemas.openxmlformats.org/officeDocument/2006/relationships/image" Target="../media/image32.png"/><Relationship Id="rId12" Type="http://schemas.openxmlformats.org/officeDocument/2006/relationships/tags" Target="../tags/tag332.xml"/><Relationship Id="rId11" Type="http://schemas.openxmlformats.org/officeDocument/2006/relationships/image" Target="../media/image37.svg"/><Relationship Id="rId10" Type="http://schemas.openxmlformats.org/officeDocument/2006/relationships/image" Target="../media/image36.png"/><Relationship Id="rId1" Type="http://schemas.openxmlformats.org/officeDocument/2006/relationships/tags" Target="../tags/tag325.xml"/></Relationships>
</file>

<file path=ppt/slides/_rels/slide61.xml.rels><?xml version="1.0" encoding="UTF-8" standalone="yes"?>
<Relationships xmlns="http://schemas.openxmlformats.org/package/2006/relationships"><Relationship Id="rId9" Type="http://schemas.openxmlformats.org/officeDocument/2006/relationships/tags" Target="../tags/tag359.xml"/><Relationship Id="rId8" Type="http://schemas.openxmlformats.org/officeDocument/2006/relationships/tags" Target="../tags/tag358.xml"/><Relationship Id="rId7" Type="http://schemas.openxmlformats.org/officeDocument/2006/relationships/tags" Target="../tags/tag357.xml"/><Relationship Id="rId6" Type="http://schemas.openxmlformats.org/officeDocument/2006/relationships/tags" Target="../tags/tag356.xml"/><Relationship Id="rId5" Type="http://schemas.openxmlformats.org/officeDocument/2006/relationships/tags" Target="../tags/tag355.xml"/><Relationship Id="rId4" Type="http://schemas.openxmlformats.org/officeDocument/2006/relationships/tags" Target="../tags/tag354.xml"/><Relationship Id="rId39" Type="http://schemas.openxmlformats.org/officeDocument/2006/relationships/slideLayout" Target="../slideLayouts/slideLayout8.xml"/><Relationship Id="rId38" Type="http://schemas.openxmlformats.org/officeDocument/2006/relationships/image" Target="../media/image16.png"/><Relationship Id="rId37" Type="http://schemas.openxmlformats.org/officeDocument/2006/relationships/tags" Target="../tags/tag379.xml"/><Relationship Id="rId36" Type="http://schemas.openxmlformats.org/officeDocument/2006/relationships/tags" Target="../tags/tag378.xml"/><Relationship Id="rId35" Type="http://schemas.openxmlformats.org/officeDocument/2006/relationships/tags" Target="../tags/tag377.xml"/><Relationship Id="rId34" Type="http://schemas.openxmlformats.org/officeDocument/2006/relationships/tags" Target="../tags/tag376.xml"/><Relationship Id="rId33" Type="http://schemas.openxmlformats.org/officeDocument/2006/relationships/tags" Target="../tags/tag375.xml"/><Relationship Id="rId32" Type="http://schemas.openxmlformats.org/officeDocument/2006/relationships/tags" Target="../tags/tag374.xml"/><Relationship Id="rId31" Type="http://schemas.openxmlformats.org/officeDocument/2006/relationships/tags" Target="../tags/tag373.xml"/><Relationship Id="rId30" Type="http://schemas.openxmlformats.org/officeDocument/2006/relationships/tags" Target="../tags/tag372.xml"/><Relationship Id="rId3" Type="http://schemas.openxmlformats.org/officeDocument/2006/relationships/tags" Target="../tags/tag353.xml"/><Relationship Id="rId29" Type="http://schemas.openxmlformats.org/officeDocument/2006/relationships/tags" Target="../tags/tag371.xml"/><Relationship Id="rId28" Type="http://schemas.openxmlformats.org/officeDocument/2006/relationships/tags" Target="../tags/tag370.xml"/><Relationship Id="rId27" Type="http://schemas.openxmlformats.org/officeDocument/2006/relationships/tags" Target="../tags/tag369.xml"/><Relationship Id="rId26" Type="http://schemas.openxmlformats.org/officeDocument/2006/relationships/tags" Target="../tags/tag368.xml"/><Relationship Id="rId25" Type="http://schemas.openxmlformats.org/officeDocument/2006/relationships/tags" Target="../tags/tag367.xml"/><Relationship Id="rId24" Type="http://schemas.openxmlformats.org/officeDocument/2006/relationships/tags" Target="../tags/tag366.xml"/><Relationship Id="rId23" Type="http://schemas.openxmlformats.org/officeDocument/2006/relationships/tags" Target="../tags/tag365.xml"/><Relationship Id="rId22" Type="http://schemas.openxmlformats.org/officeDocument/2006/relationships/tags" Target="../tags/tag364.xml"/><Relationship Id="rId21" Type="http://schemas.openxmlformats.org/officeDocument/2006/relationships/image" Target="../media/image123.svg"/><Relationship Id="rId20" Type="http://schemas.openxmlformats.org/officeDocument/2006/relationships/image" Target="../media/image122.png"/><Relationship Id="rId2" Type="http://schemas.openxmlformats.org/officeDocument/2006/relationships/tags" Target="../tags/tag352.xml"/><Relationship Id="rId19" Type="http://schemas.openxmlformats.org/officeDocument/2006/relationships/tags" Target="../tags/tag363.xml"/><Relationship Id="rId18" Type="http://schemas.openxmlformats.org/officeDocument/2006/relationships/image" Target="../media/image121.svg"/><Relationship Id="rId17" Type="http://schemas.openxmlformats.org/officeDocument/2006/relationships/image" Target="../media/image120.png"/><Relationship Id="rId16" Type="http://schemas.openxmlformats.org/officeDocument/2006/relationships/tags" Target="../tags/tag362.xml"/><Relationship Id="rId15" Type="http://schemas.openxmlformats.org/officeDocument/2006/relationships/image" Target="../media/image119.svg"/><Relationship Id="rId14" Type="http://schemas.openxmlformats.org/officeDocument/2006/relationships/image" Target="../media/image118.png"/><Relationship Id="rId13" Type="http://schemas.openxmlformats.org/officeDocument/2006/relationships/tags" Target="../tags/tag361.xml"/><Relationship Id="rId12" Type="http://schemas.openxmlformats.org/officeDocument/2006/relationships/image" Target="../media/image117.svg"/><Relationship Id="rId11" Type="http://schemas.openxmlformats.org/officeDocument/2006/relationships/image" Target="../media/image116.png"/><Relationship Id="rId10" Type="http://schemas.openxmlformats.org/officeDocument/2006/relationships/tags" Target="../tags/tag360.xml"/><Relationship Id="rId1" Type="http://schemas.openxmlformats.org/officeDocument/2006/relationships/tags" Target="../tags/tag351.xml"/></Relationships>
</file>

<file path=ppt/slides/_rels/slide62.xml.rels><?xml version="1.0" encoding="UTF-8" standalone="yes"?>
<Relationships xmlns="http://schemas.openxmlformats.org/package/2006/relationships"><Relationship Id="rId4" Type="http://schemas.openxmlformats.org/officeDocument/2006/relationships/notesSlide" Target="../notesSlides/notesSlide45.xml"/><Relationship Id="rId3" Type="http://schemas.openxmlformats.org/officeDocument/2006/relationships/slideLayout" Target="../slideLayouts/slideLayout1.xml"/><Relationship Id="rId2" Type="http://schemas.openxmlformats.org/officeDocument/2006/relationships/image" Target="../media/image9.png"/><Relationship Id="rId1" Type="http://schemas.openxmlformats.org/officeDocument/2006/relationships/image" Target="../media/image16.png"/></Relationships>
</file>

<file path=ppt/slides/_rels/slide63.xml.rels><?xml version="1.0" encoding="UTF-8" standalone="yes"?>
<Relationships xmlns="http://schemas.openxmlformats.org/package/2006/relationships"><Relationship Id="rId4" Type="http://schemas.openxmlformats.org/officeDocument/2006/relationships/notesSlide" Target="../notesSlides/notesSlide46.xml"/><Relationship Id="rId3" Type="http://schemas.openxmlformats.org/officeDocument/2006/relationships/slideLayout" Target="../slideLayouts/slideLayout1.xml"/><Relationship Id="rId2" Type="http://schemas.openxmlformats.org/officeDocument/2006/relationships/image" Target="../media/image9.png"/><Relationship Id="rId1" Type="http://schemas.openxmlformats.org/officeDocument/2006/relationships/image" Target="../media/image16.png"/></Relationships>
</file>

<file path=ppt/slides/_rels/slide64.xml.rels><?xml version="1.0" encoding="UTF-8" standalone="yes"?>
<Relationships xmlns="http://schemas.openxmlformats.org/package/2006/relationships"><Relationship Id="rId4" Type="http://schemas.openxmlformats.org/officeDocument/2006/relationships/notesSlide" Target="../notesSlides/notesSlide47.xml"/><Relationship Id="rId3" Type="http://schemas.openxmlformats.org/officeDocument/2006/relationships/slideLayout" Target="../slideLayouts/slideLayout1.xml"/><Relationship Id="rId2" Type="http://schemas.openxmlformats.org/officeDocument/2006/relationships/image" Target="../media/image9.png"/><Relationship Id="rId1" Type="http://schemas.openxmlformats.org/officeDocument/2006/relationships/image" Target="../media/image16.png"/></Relationships>
</file>

<file path=ppt/slides/_rels/slide65.xml.rels><?xml version="1.0" encoding="UTF-8" standalone="yes"?>
<Relationships xmlns="http://schemas.openxmlformats.org/package/2006/relationships"><Relationship Id="rId4" Type="http://schemas.openxmlformats.org/officeDocument/2006/relationships/notesSlide" Target="../notesSlides/notesSlide48.xml"/><Relationship Id="rId3" Type="http://schemas.openxmlformats.org/officeDocument/2006/relationships/slideLayout" Target="../slideLayouts/slideLayout1.xml"/><Relationship Id="rId2" Type="http://schemas.openxmlformats.org/officeDocument/2006/relationships/image" Target="../media/image9.png"/><Relationship Id="rId1" Type="http://schemas.openxmlformats.org/officeDocument/2006/relationships/image" Target="../media/image16.png"/></Relationships>
</file>

<file path=ppt/slides/_rels/slide6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tags" Target="../tags/tag381.xml"/><Relationship Id="rId1" Type="http://schemas.openxmlformats.org/officeDocument/2006/relationships/tags" Target="../tags/tag380.xml"/></Relationships>
</file>

<file path=ppt/slides/_rels/slide67.xml.rels><?xml version="1.0" encoding="UTF-8" standalone="yes"?>
<Relationships xmlns="http://schemas.openxmlformats.org/package/2006/relationships"><Relationship Id="rId4" Type="http://schemas.openxmlformats.org/officeDocument/2006/relationships/notesSlide" Target="../notesSlides/notesSlide49.xml"/><Relationship Id="rId3" Type="http://schemas.openxmlformats.org/officeDocument/2006/relationships/slideLayout" Target="../slideLayouts/slideLayout1.xml"/><Relationship Id="rId2" Type="http://schemas.openxmlformats.org/officeDocument/2006/relationships/image" Target="../media/image16.png"/><Relationship Id="rId1" Type="http://schemas.openxmlformats.org/officeDocument/2006/relationships/image" Target="../media/image9.png"/></Relationships>
</file>

<file path=ppt/slides/_rels/slide68.xml.rels><?xml version="1.0" encoding="UTF-8" standalone="yes"?>
<Relationships xmlns="http://schemas.openxmlformats.org/package/2006/relationships"><Relationship Id="rId4" Type="http://schemas.openxmlformats.org/officeDocument/2006/relationships/notesSlide" Target="../notesSlides/notesSlide50.xml"/><Relationship Id="rId3" Type="http://schemas.openxmlformats.org/officeDocument/2006/relationships/slideLayout" Target="../slideLayouts/slideLayout1.xml"/><Relationship Id="rId2" Type="http://schemas.openxmlformats.org/officeDocument/2006/relationships/image" Target="../media/image16.png"/><Relationship Id="rId1" Type="http://schemas.openxmlformats.org/officeDocument/2006/relationships/image" Target="../media/image9.png"/></Relationships>
</file>

<file path=ppt/slides/_rels/slide69.xml.rels><?xml version="1.0" encoding="UTF-8" standalone="yes"?>
<Relationships xmlns="http://schemas.openxmlformats.org/package/2006/relationships"><Relationship Id="rId4" Type="http://schemas.openxmlformats.org/officeDocument/2006/relationships/notesSlide" Target="../notesSlides/notesSlide51.xml"/><Relationship Id="rId3" Type="http://schemas.openxmlformats.org/officeDocument/2006/relationships/slideLayout" Target="../slideLayouts/slideLayout1.xml"/><Relationship Id="rId2" Type="http://schemas.openxmlformats.org/officeDocument/2006/relationships/image" Target="../media/image124.png"/><Relationship Id="rId1" Type="http://schemas.openxmlformats.org/officeDocument/2006/relationships/image" Target="../media/image9.pn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1.xml"/><Relationship Id="rId1" Type="http://schemas.openxmlformats.org/officeDocument/2006/relationships/image" Target="../media/image9.png"/></Relationships>
</file>

<file path=ppt/slides/_rels/slide70.xml.rels><?xml version="1.0" encoding="UTF-8" standalone="yes"?>
<Relationships xmlns="http://schemas.openxmlformats.org/package/2006/relationships"><Relationship Id="rId3" Type="http://schemas.openxmlformats.org/officeDocument/2006/relationships/notesSlide" Target="../notesSlides/notesSlide52.xml"/><Relationship Id="rId2" Type="http://schemas.openxmlformats.org/officeDocument/2006/relationships/slideLayout" Target="../slideLayouts/slideLayout1.xml"/><Relationship Id="rId1" Type="http://schemas.openxmlformats.org/officeDocument/2006/relationships/image" Target="../media/image9.png"/></Relationships>
</file>

<file path=ppt/slides/_rels/slide71.xml.rels><?xml version="1.0" encoding="UTF-8" standalone="yes"?>
<Relationships xmlns="http://schemas.openxmlformats.org/package/2006/relationships"><Relationship Id="rId4" Type="http://schemas.openxmlformats.org/officeDocument/2006/relationships/notesSlide" Target="../notesSlides/notesSlide53.xml"/><Relationship Id="rId3" Type="http://schemas.openxmlformats.org/officeDocument/2006/relationships/slideLayout" Target="../slideLayouts/slideLayout1.xml"/><Relationship Id="rId2" Type="http://schemas.openxmlformats.org/officeDocument/2006/relationships/image" Target="../media/image16.png"/><Relationship Id="rId1" Type="http://schemas.openxmlformats.org/officeDocument/2006/relationships/image" Target="../media/image9.png"/></Relationships>
</file>

<file path=ppt/slides/_rels/slide72.xml.rels><?xml version="1.0" encoding="UTF-8" standalone="yes"?>
<Relationships xmlns="http://schemas.openxmlformats.org/package/2006/relationships"><Relationship Id="rId9" Type="http://schemas.openxmlformats.org/officeDocument/2006/relationships/image" Target="../media/image45.svg"/><Relationship Id="rId8" Type="http://schemas.openxmlformats.org/officeDocument/2006/relationships/image" Target="../media/image44.png"/><Relationship Id="rId7" Type="http://schemas.openxmlformats.org/officeDocument/2006/relationships/tags" Target="../tags/tag388.xml"/><Relationship Id="rId6" Type="http://schemas.openxmlformats.org/officeDocument/2006/relationships/tags" Target="../tags/tag387.xml"/><Relationship Id="rId5" Type="http://schemas.openxmlformats.org/officeDocument/2006/relationships/tags" Target="../tags/tag386.xml"/><Relationship Id="rId4" Type="http://schemas.openxmlformats.org/officeDocument/2006/relationships/tags" Target="../tags/tag385.xml"/><Relationship Id="rId38" Type="http://schemas.openxmlformats.org/officeDocument/2006/relationships/slideLayout" Target="../slideLayouts/slideLayout8.xml"/><Relationship Id="rId37" Type="http://schemas.openxmlformats.org/officeDocument/2006/relationships/image" Target="../media/image9.png"/><Relationship Id="rId36" Type="http://schemas.openxmlformats.org/officeDocument/2006/relationships/image" Target="../media/image128.svg"/><Relationship Id="rId35" Type="http://schemas.openxmlformats.org/officeDocument/2006/relationships/image" Target="../media/image127.png"/><Relationship Id="rId34" Type="http://schemas.openxmlformats.org/officeDocument/2006/relationships/tags" Target="../tags/tag409.xml"/><Relationship Id="rId33" Type="http://schemas.openxmlformats.org/officeDocument/2006/relationships/tags" Target="../tags/tag408.xml"/><Relationship Id="rId32" Type="http://schemas.openxmlformats.org/officeDocument/2006/relationships/tags" Target="../tags/tag407.xml"/><Relationship Id="rId31" Type="http://schemas.openxmlformats.org/officeDocument/2006/relationships/tags" Target="../tags/tag406.xml"/><Relationship Id="rId30" Type="http://schemas.openxmlformats.org/officeDocument/2006/relationships/tags" Target="../tags/tag405.xml"/><Relationship Id="rId3" Type="http://schemas.openxmlformats.org/officeDocument/2006/relationships/tags" Target="../tags/tag384.xml"/><Relationship Id="rId29" Type="http://schemas.openxmlformats.org/officeDocument/2006/relationships/tags" Target="../tags/tag404.xml"/><Relationship Id="rId28" Type="http://schemas.openxmlformats.org/officeDocument/2006/relationships/tags" Target="../tags/tag403.xml"/><Relationship Id="rId27" Type="http://schemas.openxmlformats.org/officeDocument/2006/relationships/image" Target="../media/image126.svg"/><Relationship Id="rId26" Type="http://schemas.openxmlformats.org/officeDocument/2006/relationships/image" Target="../media/image125.png"/><Relationship Id="rId25" Type="http://schemas.openxmlformats.org/officeDocument/2006/relationships/tags" Target="../tags/tag402.xml"/><Relationship Id="rId24" Type="http://schemas.openxmlformats.org/officeDocument/2006/relationships/tags" Target="../tags/tag401.xml"/><Relationship Id="rId23" Type="http://schemas.openxmlformats.org/officeDocument/2006/relationships/tags" Target="../tags/tag400.xml"/><Relationship Id="rId22" Type="http://schemas.openxmlformats.org/officeDocument/2006/relationships/tags" Target="../tags/tag399.xml"/><Relationship Id="rId21" Type="http://schemas.openxmlformats.org/officeDocument/2006/relationships/tags" Target="../tags/tag398.xml"/><Relationship Id="rId20" Type="http://schemas.openxmlformats.org/officeDocument/2006/relationships/tags" Target="../tags/tag397.xml"/><Relationship Id="rId2" Type="http://schemas.openxmlformats.org/officeDocument/2006/relationships/tags" Target="../tags/tag383.xml"/><Relationship Id="rId19" Type="http://schemas.openxmlformats.org/officeDocument/2006/relationships/tags" Target="../tags/tag396.xml"/><Relationship Id="rId18" Type="http://schemas.openxmlformats.org/officeDocument/2006/relationships/image" Target="../media/image51.svg"/><Relationship Id="rId17" Type="http://schemas.openxmlformats.org/officeDocument/2006/relationships/image" Target="../media/image50.png"/><Relationship Id="rId16" Type="http://schemas.openxmlformats.org/officeDocument/2006/relationships/tags" Target="../tags/tag395.xml"/><Relationship Id="rId15" Type="http://schemas.openxmlformats.org/officeDocument/2006/relationships/tags" Target="../tags/tag394.xml"/><Relationship Id="rId14" Type="http://schemas.openxmlformats.org/officeDocument/2006/relationships/tags" Target="../tags/tag393.xml"/><Relationship Id="rId13" Type="http://schemas.openxmlformats.org/officeDocument/2006/relationships/tags" Target="../tags/tag392.xml"/><Relationship Id="rId12" Type="http://schemas.openxmlformats.org/officeDocument/2006/relationships/tags" Target="../tags/tag391.xml"/><Relationship Id="rId11" Type="http://schemas.openxmlformats.org/officeDocument/2006/relationships/tags" Target="../tags/tag390.xml"/><Relationship Id="rId10" Type="http://schemas.openxmlformats.org/officeDocument/2006/relationships/tags" Target="../tags/tag389.xml"/><Relationship Id="rId1" Type="http://schemas.openxmlformats.org/officeDocument/2006/relationships/tags" Target="../tags/tag382.xml"/></Relationships>
</file>

<file path=ppt/slides/_rels/slide73.xml.rels><?xml version="1.0" encoding="UTF-8" standalone="yes"?>
<Relationships xmlns="http://schemas.openxmlformats.org/package/2006/relationships"><Relationship Id="rId3" Type="http://schemas.openxmlformats.org/officeDocument/2006/relationships/notesSlide" Target="../notesSlides/notesSlide54.xml"/><Relationship Id="rId2" Type="http://schemas.openxmlformats.org/officeDocument/2006/relationships/slideLayout" Target="../slideLayouts/slideLayout1.xml"/><Relationship Id="rId1" Type="http://schemas.openxmlformats.org/officeDocument/2006/relationships/image" Target="../media/image16.png"/></Relationships>
</file>

<file path=ppt/slides/_rels/slide74.xml.rels><?xml version="1.0" encoding="UTF-8" standalone="yes"?>
<Relationships xmlns="http://schemas.openxmlformats.org/package/2006/relationships"><Relationship Id="rId3" Type="http://schemas.openxmlformats.org/officeDocument/2006/relationships/notesSlide" Target="../notesSlides/notesSlide55.xml"/><Relationship Id="rId2" Type="http://schemas.openxmlformats.org/officeDocument/2006/relationships/slideLayout" Target="../slideLayouts/slideLayout1.xml"/><Relationship Id="rId1" Type="http://schemas.openxmlformats.org/officeDocument/2006/relationships/image" Target="../media/image16.png"/></Relationships>
</file>

<file path=ppt/slides/_rels/slide75.xml.rels><?xml version="1.0" encoding="UTF-8" standalone="yes"?>
<Relationships xmlns="http://schemas.openxmlformats.org/package/2006/relationships"><Relationship Id="rId3" Type="http://schemas.openxmlformats.org/officeDocument/2006/relationships/notesSlide" Target="../notesSlides/notesSlide56.xml"/><Relationship Id="rId2" Type="http://schemas.openxmlformats.org/officeDocument/2006/relationships/slideLayout" Target="../slideLayouts/slideLayout1.xml"/><Relationship Id="rId1" Type="http://schemas.openxmlformats.org/officeDocument/2006/relationships/image" Target="../media/image16.png"/></Relationships>
</file>

<file path=ppt/slides/_rels/slide76.xml.rels><?xml version="1.0" encoding="UTF-8" standalone="yes"?>
<Relationships xmlns="http://schemas.openxmlformats.org/package/2006/relationships"><Relationship Id="rId3" Type="http://schemas.openxmlformats.org/officeDocument/2006/relationships/notesSlide" Target="../notesSlides/notesSlide57.xml"/><Relationship Id="rId2" Type="http://schemas.openxmlformats.org/officeDocument/2006/relationships/slideLayout" Target="../slideLayouts/slideLayout1.xml"/><Relationship Id="rId1" Type="http://schemas.openxmlformats.org/officeDocument/2006/relationships/image" Target="../media/image16.png"/></Relationships>
</file>

<file path=ppt/slides/_rels/slide77.xml.rels><?xml version="1.0" encoding="UTF-8" standalone="yes"?>
<Relationships xmlns="http://schemas.openxmlformats.org/package/2006/relationships"><Relationship Id="rId3" Type="http://schemas.openxmlformats.org/officeDocument/2006/relationships/notesSlide" Target="../notesSlides/notesSlide58.xml"/><Relationship Id="rId2" Type="http://schemas.openxmlformats.org/officeDocument/2006/relationships/slideLayout" Target="../slideLayouts/slideLayout1.xml"/><Relationship Id="rId1" Type="http://schemas.openxmlformats.org/officeDocument/2006/relationships/image" Target="../media/image16.png"/></Relationships>
</file>

<file path=ppt/slides/_rels/slide7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tags" Target="../tags/tag411.xml"/><Relationship Id="rId1" Type="http://schemas.openxmlformats.org/officeDocument/2006/relationships/tags" Target="../tags/tag410.xml"/></Relationships>
</file>

<file path=ppt/slides/_rels/slide79.xml.rels><?xml version="1.0" encoding="UTF-8" standalone="yes"?>
<Relationships xmlns="http://schemas.openxmlformats.org/package/2006/relationships"><Relationship Id="rId3" Type="http://schemas.openxmlformats.org/officeDocument/2006/relationships/notesSlide" Target="../notesSlides/notesSlide59.xml"/><Relationship Id="rId2" Type="http://schemas.openxmlformats.org/officeDocument/2006/relationships/slideLayout" Target="../slideLayouts/slideLayout1.xml"/><Relationship Id="rId1" Type="http://schemas.openxmlformats.org/officeDocument/2006/relationships/image" Target="../media/image16.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tags" Target="../tags/tag4.xml"/><Relationship Id="rId1" Type="http://schemas.openxmlformats.org/officeDocument/2006/relationships/tags" Target="../tags/tag3.xml"/></Relationships>
</file>

<file path=ppt/slides/_rels/slide80.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29.png"/></Relationships>
</file>

<file path=ppt/slides/_rels/slide81.xml.rels><?xml version="1.0" encoding="UTF-8" standalone="yes"?>
<Relationships xmlns="http://schemas.openxmlformats.org/package/2006/relationships"><Relationship Id="rId3" Type="http://schemas.openxmlformats.org/officeDocument/2006/relationships/notesSlide" Target="../notesSlides/notesSlide60.xml"/><Relationship Id="rId2" Type="http://schemas.openxmlformats.org/officeDocument/2006/relationships/slideLayout" Target="../slideLayouts/slideLayout1.xml"/><Relationship Id="rId1" Type="http://schemas.openxmlformats.org/officeDocument/2006/relationships/image" Target="../media/image16.png"/></Relationships>
</file>

<file path=ppt/slides/_rels/slide82.xml.rels><?xml version="1.0" encoding="UTF-8" standalone="yes"?>
<Relationships xmlns="http://schemas.openxmlformats.org/package/2006/relationships"><Relationship Id="rId9" Type="http://schemas.openxmlformats.org/officeDocument/2006/relationships/image" Target="../media/image131.svg"/><Relationship Id="rId8" Type="http://schemas.openxmlformats.org/officeDocument/2006/relationships/image" Target="../media/image130.png"/><Relationship Id="rId7" Type="http://schemas.openxmlformats.org/officeDocument/2006/relationships/tags" Target="../tags/tag417.xml"/><Relationship Id="rId6" Type="http://schemas.openxmlformats.org/officeDocument/2006/relationships/tags" Target="../tags/tag416.xml"/><Relationship Id="rId5" Type="http://schemas.openxmlformats.org/officeDocument/2006/relationships/tags" Target="../tags/tag415.xml"/><Relationship Id="rId4" Type="http://schemas.openxmlformats.org/officeDocument/2006/relationships/image" Target="../media/image16.png"/><Relationship Id="rId3" Type="http://schemas.openxmlformats.org/officeDocument/2006/relationships/tags" Target="../tags/tag414.xml"/><Relationship Id="rId25" Type="http://schemas.openxmlformats.org/officeDocument/2006/relationships/slideLayout" Target="../slideLayouts/slideLayout8.xml"/><Relationship Id="rId24" Type="http://schemas.openxmlformats.org/officeDocument/2006/relationships/tags" Target="../tags/tag426.xml"/><Relationship Id="rId23" Type="http://schemas.openxmlformats.org/officeDocument/2006/relationships/image" Target="../media/image137.svg"/><Relationship Id="rId22" Type="http://schemas.openxmlformats.org/officeDocument/2006/relationships/image" Target="../media/image136.png"/><Relationship Id="rId21" Type="http://schemas.openxmlformats.org/officeDocument/2006/relationships/tags" Target="../tags/tag425.xml"/><Relationship Id="rId20" Type="http://schemas.openxmlformats.org/officeDocument/2006/relationships/tags" Target="../tags/tag424.xml"/><Relationship Id="rId2" Type="http://schemas.openxmlformats.org/officeDocument/2006/relationships/tags" Target="../tags/tag413.xml"/><Relationship Id="rId19" Type="http://schemas.openxmlformats.org/officeDocument/2006/relationships/tags" Target="../tags/tag423.xml"/><Relationship Id="rId18" Type="http://schemas.openxmlformats.org/officeDocument/2006/relationships/image" Target="../media/image135.svg"/><Relationship Id="rId17" Type="http://schemas.openxmlformats.org/officeDocument/2006/relationships/image" Target="../media/image134.png"/><Relationship Id="rId16" Type="http://schemas.openxmlformats.org/officeDocument/2006/relationships/tags" Target="../tags/tag422.xml"/><Relationship Id="rId15" Type="http://schemas.openxmlformats.org/officeDocument/2006/relationships/tags" Target="../tags/tag421.xml"/><Relationship Id="rId14" Type="http://schemas.openxmlformats.org/officeDocument/2006/relationships/tags" Target="../tags/tag420.xml"/><Relationship Id="rId13" Type="http://schemas.openxmlformats.org/officeDocument/2006/relationships/image" Target="../media/image133.svg"/><Relationship Id="rId12" Type="http://schemas.openxmlformats.org/officeDocument/2006/relationships/image" Target="../media/image132.png"/><Relationship Id="rId11" Type="http://schemas.openxmlformats.org/officeDocument/2006/relationships/tags" Target="../tags/tag419.xml"/><Relationship Id="rId10" Type="http://schemas.openxmlformats.org/officeDocument/2006/relationships/tags" Target="../tags/tag418.xml"/><Relationship Id="rId1" Type="http://schemas.openxmlformats.org/officeDocument/2006/relationships/tags" Target="../tags/tag412.xml"/></Relationships>
</file>

<file path=ppt/slides/_rels/slide83.xml.rels><?xml version="1.0" encoding="UTF-8" standalone="yes"?>
<Relationships xmlns="http://schemas.openxmlformats.org/package/2006/relationships"><Relationship Id="rId3" Type="http://schemas.openxmlformats.org/officeDocument/2006/relationships/notesSlide" Target="../notesSlides/notesSlide61.xml"/><Relationship Id="rId2" Type="http://schemas.openxmlformats.org/officeDocument/2006/relationships/slideLayout" Target="../slideLayouts/slideLayout1.xml"/><Relationship Id="rId1" Type="http://schemas.openxmlformats.org/officeDocument/2006/relationships/image" Target="../media/image16.png"/></Relationships>
</file>

<file path=ppt/slides/_rels/slide84.xml.rels><?xml version="1.0" encoding="UTF-8" standalone="yes"?>
<Relationships xmlns="http://schemas.openxmlformats.org/package/2006/relationships"><Relationship Id="rId9" Type="http://schemas.openxmlformats.org/officeDocument/2006/relationships/tags" Target="../tags/tag434.xml"/><Relationship Id="rId8" Type="http://schemas.openxmlformats.org/officeDocument/2006/relationships/tags" Target="../tags/tag433.xml"/><Relationship Id="rId7" Type="http://schemas.openxmlformats.org/officeDocument/2006/relationships/tags" Target="../tags/tag432.xml"/><Relationship Id="rId6" Type="http://schemas.openxmlformats.org/officeDocument/2006/relationships/tags" Target="../tags/tag431.xml"/><Relationship Id="rId5" Type="http://schemas.openxmlformats.org/officeDocument/2006/relationships/tags" Target="../tags/tag430.xml"/><Relationship Id="rId4" Type="http://schemas.openxmlformats.org/officeDocument/2006/relationships/tags" Target="../tags/tag429.xml"/><Relationship Id="rId3" Type="http://schemas.openxmlformats.org/officeDocument/2006/relationships/tags" Target="../tags/tag428.xml"/><Relationship Id="rId23" Type="http://schemas.openxmlformats.org/officeDocument/2006/relationships/notesSlide" Target="../notesSlides/notesSlide62.xml"/><Relationship Id="rId22" Type="http://schemas.openxmlformats.org/officeDocument/2006/relationships/slideLayout" Target="../slideLayouts/slideLayout8.xml"/><Relationship Id="rId21" Type="http://schemas.openxmlformats.org/officeDocument/2006/relationships/tags" Target="../tags/tag446.xml"/><Relationship Id="rId20" Type="http://schemas.openxmlformats.org/officeDocument/2006/relationships/tags" Target="../tags/tag445.xml"/><Relationship Id="rId2" Type="http://schemas.openxmlformats.org/officeDocument/2006/relationships/tags" Target="../tags/tag427.xml"/><Relationship Id="rId19" Type="http://schemas.openxmlformats.org/officeDocument/2006/relationships/tags" Target="../tags/tag444.xml"/><Relationship Id="rId18" Type="http://schemas.openxmlformats.org/officeDocument/2006/relationships/tags" Target="../tags/tag443.xml"/><Relationship Id="rId17" Type="http://schemas.openxmlformats.org/officeDocument/2006/relationships/tags" Target="../tags/tag442.xml"/><Relationship Id="rId16" Type="http://schemas.openxmlformats.org/officeDocument/2006/relationships/tags" Target="../tags/tag441.xml"/><Relationship Id="rId15" Type="http://schemas.openxmlformats.org/officeDocument/2006/relationships/tags" Target="../tags/tag440.xml"/><Relationship Id="rId14" Type="http://schemas.openxmlformats.org/officeDocument/2006/relationships/tags" Target="../tags/tag439.xml"/><Relationship Id="rId13" Type="http://schemas.openxmlformats.org/officeDocument/2006/relationships/tags" Target="../tags/tag438.xml"/><Relationship Id="rId12" Type="http://schemas.openxmlformats.org/officeDocument/2006/relationships/tags" Target="../tags/tag437.xml"/><Relationship Id="rId11" Type="http://schemas.openxmlformats.org/officeDocument/2006/relationships/tags" Target="../tags/tag436.xml"/><Relationship Id="rId10" Type="http://schemas.openxmlformats.org/officeDocument/2006/relationships/tags" Target="../tags/tag435.xml"/><Relationship Id="rId1" Type="http://schemas.openxmlformats.org/officeDocument/2006/relationships/image" Target="../media/image16.png"/></Relationships>
</file>

<file path=ppt/slides/_rels/slide85.xml.rels><?xml version="1.0" encoding="UTF-8" standalone="yes"?>
<Relationships xmlns="http://schemas.openxmlformats.org/package/2006/relationships"><Relationship Id="rId5" Type="http://schemas.openxmlformats.org/officeDocument/2006/relationships/notesSlide" Target="../notesSlides/notesSlide63.xml"/><Relationship Id="rId4" Type="http://schemas.openxmlformats.org/officeDocument/2006/relationships/slideLayout" Target="../slideLayouts/slideLayout11.xml"/><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png"/></Relationships>
</file>

<file path=ppt/slides/_rels/slide9.xml.rels><?xml version="1.0" encoding="UTF-8" standalone="yes"?>
<Relationships xmlns="http://schemas.openxmlformats.org/package/2006/relationships"><Relationship Id="rId9" Type="http://schemas.openxmlformats.org/officeDocument/2006/relationships/tags" Target="../tags/tag12.xml"/><Relationship Id="rId8" Type="http://schemas.openxmlformats.org/officeDocument/2006/relationships/tags" Target="../tags/tag11.xml"/><Relationship Id="rId7" Type="http://schemas.openxmlformats.org/officeDocument/2006/relationships/tags" Target="../tags/tag10.xml"/><Relationship Id="rId6" Type="http://schemas.openxmlformats.org/officeDocument/2006/relationships/tags" Target="../tags/tag9.xml"/><Relationship Id="rId5" Type="http://schemas.openxmlformats.org/officeDocument/2006/relationships/tags" Target="../tags/tag8.xml"/><Relationship Id="rId4" Type="http://schemas.openxmlformats.org/officeDocument/2006/relationships/tags" Target="../tags/tag7.xml"/><Relationship Id="rId3" Type="http://schemas.openxmlformats.org/officeDocument/2006/relationships/tags" Target="../tags/tag6.xml"/><Relationship Id="rId28" Type="http://schemas.openxmlformats.org/officeDocument/2006/relationships/notesSlide" Target="../notesSlides/notesSlide8.xml"/><Relationship Id="rId27" Type="http://schemas.openxmlformats.org/officeDocument/2006/relationships/slideLayout" Target="../slideLayouts/slideLayout1.xml"/><Relationship Id="rId26" Type="http://schemas.openxmlformats.org/officeDocument/2006/relationships/image" Target="../media/image16.png"/><Relationship Id="rId25" Type="http://schemas.openxmlformats.org/officeDocument/2006/relationships/image" Target="../media/image15.svg"/><Relationship Id="rId24" Type="http://schemas.openxmlformats.org/officeDocument/2006/relationships/image" Target="../media/image14.png"/><Relationship Id="rId23" Type="http://schemas.openxmlformats.org/officeDocument/2006/relationships/image" Target="../media/image13.svg"/><Relationship Id="rId22" Type="http://schemas.openxmlformats.org/officeDocument/2006/relationships/image" Target="../media/image12.png"/><Relationship Id="rId21" Type="http://schemas.openxmlformats.org/officeDocument/2006/relationships/image" Target="../media/image11.svg"/><Relationship Id="rId20" Type="http://schemas.openxmlformats.org/officeDocument/2006/relationships/image" Target="../media/image10.png"/><Relationship Id="rId2" Type="http://schemas.openxmlformats.org/officeDocument/2006/relationships/tags" Target="../tags/tag5.xml"/><Relationship Id="rId19" Type="http://schemas.openxmlformats.org/officeDocument/2006/relationships/tags" Target="../tags/tag22.xml"/><Relationship Id="rId18" Type="http://schemas.openxmlformats.org/officeDocument/2006/relationships/tags" Target="../tags/tag21.xml"/><Relationship Id="rId17" Type="http://schemas.openxmlformats.org/officeDocument/2006/relationships/tags" Target="../tags/tag20.xml"/><Relationship Id="rId16" Type="http://schemas.openxmlformats.org/officeDocument/2006/relationships/tags" Target="../tags/tag19.xml"/><Relationship Id="rId15" Type="http://schemas.openxmlformats.org/officeDocument/2006/relationships/tags" Target="../tags/tag18.xml"/><Relationship Id="rId14" Type="http://schemas.openxmlformats.org/officeDocument/2006/relationships/tags" Target="../tags/tag17.xml"/><Relationship Id="rId13" Type="http://schemas.openxmlformats.org/officeDocument/2006/relationships/tags" Target="../tags/tag16.xml"/><Relationship Id="rId12" Type="http://schemas.openxmlformats.org/officeDocument/2006/relationships/tags" Target="../tags/tag15.xml"/><Relationship Id="rId11" Type="http://schemas.openxmlformats.org/officeDocument/2006/relationships/tags" Target="../tags/tag14.xml"/><Relationship Id="rId10" Type="http://schemas.openxmlformats.org/officeDocument/2006/relationships/tags" Target="../tags/tag13.xml"/><Relationship Id="rId1"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5100197" y="2644538"/>
            <a:ext cx="4703792" cy="1568450"/>
          </a:xfrm>
          <a:prstGeom prst="rect">
            <a:avLst/>
          </a:prstGeom>
          <a:noFill/>
        </p:spPr>
        <p:txBody>
          <a:bodyPr wrap="square" rtlCol="0">
            <a:spAutoFit/>
          </a:bodyPr>
          <a:lstStyle/>
          <a:p>
            <a:pPr algn="ctr"/>
            <a:r>
              <a:rPr lang="zh-CN" altLang="en-US" sz="6000" dirty="0">
                <a:solidFill>
                  <a:srgbClr val="FF7F7F"/>
                </a:solidFill>
                <a:effectLst>
                  <a:outerShdw blurRad="38100" dist="38100" dir="2700000" algn="tl">
                    <a:srgbClr val="000000">
                      <a:alpha val="43137"/>
                    </a:srgbClr>
                  </a:outerShdw>
                </a:effectLst>
                <a:latin typeface="方正大标宋简体" panose="02000000000000000000" charset="-122"/>
                <a:ea typeface="方正大标宋简体" panose="02000000000000000000" charset="-122"/>
              </a:rPr>
              <a:t>儿科护理</a:t>
            </a:r>
            <a:endParaRPr lang="zh-CN" altLang="en-US" sz="4950" dirty="0">
              <a:solidFill>
                <a:srgbClr val="FF7F7F"/>
              </a:solidFill>
              <a:effectLst>
                <a:outerShdw blurRad="38100" dist="38100" dir="2700000" algn="tl">
                  <a:srgbClr val="000000">
                    <a:alpha val="43137"/>
                  </a:srgbClr>
                </a:outerShdw>
              </a:effectLst>
              <a:latin typeface="方正大标宋简体" panose="02000000000000000000" charset="-122"/>
              <a:ea typeface="方正大标宋简体" panose="02000000000000000000" charset="-122"/>
            </a:endParaRPr>
          </a:p>
          <a:p>
            <a:pPr algn="ctr"/>
            <a:r>
              <a:rPr lang="zh-CN" altLang="en-US" sz="3600" dirty="0">
                <a:solidFill>
                  <a:srgbClr val="FF7F7F"/>
                </a:solidFill>
                <a:effectLst>
                  <a:outerShdw blurRad="38100" dist="38100" dir="2700000" algn="tl">
                    <a:srgbClr val="000000">
                      <a:alpha val="43137"/>
                    </a:srgbClr>
                  </a:outerShdw>
                </a:effectLst>
                <a:latin typeface="方正大标宋简体" panose="02000000000000000000" charset="-122"/>
                <a:ea typeface="方正大标宋简体" panose="02000000000000000000" charset="-122"/>
              </a:rPr>
              <a:t>（第二版）</a:t>
            </a:r>
            <a:endParaRPr lang="zh-CN" altLang="en-US" sz="3600" dirty="0">
              <a:solidFill>
                <a:srgbClr val="FF7F7F"/>
              </a:solidFill>
              <a:effectLst>
                <a:outerShdw blurRad="38100" dist="38100" dir="2700000" algn="tl">
                  <a:srgbClr val="000000">
                    <a:alpha val="43137"/>
                  </a:srgbClr>
                </a:outerShdw>
              </a:effectLst>
              <a:latin typeface="方正大标宋简体" panose="02000000000000000000" charset="-122"/>
              <a:ea typeface="方正大标宋简体" panose="02000000000000000000" charset="-122"/>
            </a:endParaRPr>
          </a:p>
        </p:txBody>
      </p:sp>
    </p:spTree>
  </p:cSld>
  <p:clrMapOvr>
    <a:masterClrMapping/>
  </p:clrMapOvr>
  <mc:AlternateContent xmlns:mc="http://schemas.openxmlformats.org/markup-compatibility/2006">
    <mc:Choice xmlns:p14="http://schemas.microsoft.com/office/powerpoint/2010/main" Requires="p14">
      <p:transition p14:dur="9">
        <p:comb/>
      </p:transition>
    </mc:Choice>
    <mc:Fallback>
      <p:transition>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
                                        </p:tgtEl>
                                        <p:attrNameLst>
                                          <p:attrName>ppt_y</p:attrName>
                                        </p:attrNameLst>
                                      </p:cBhvr>
                                      <p:tavLst>
                                        <p:tav tm="0">
                                          <p:val>
                                            <p:strVal val="#ppt_y"/>
                                          </p:val>
                                        </p:tav>
                                        <p:tav tm="100000">
                                          <p:val>
                                            <p:strVal val="#ppt_y"/>
                                          </p:val>
                                        </p:tav>
                                      </p:tavLst>
                                    </p:anim>
                                    <p:anim calcmode="lin" valueType="num">
                                      <p:cBhvr>
                                        <p:cTn id="9" dur="50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3" name="组合 12"/>
          <p:cNvGrpSpPr/>
          <p:nvPr/>
        </p:nvGrpSpPr>
        <p:grpSpPr>
          <a:xfrm>
            <a:off x="1121410" y="3393440"/>
            <a:ext cx="10079990" cy="1529080"/>
            <a:chOff x="1766" y="4947"/>
            <a:chExt cx="15874" cy="2408"/>
          </a:xfrm>
        </p:grpSpPr>
        <p:sp>
          <p:nvSpPr>
            <p:cNvPr id="12" name="文本框 11"/>
            <p:cNvSpPr txBox="1"/>
            <p:nvPr>
              <p:custDataLst>
                <p:tags r:id="rId1"/>
              </p:custDataLst>
            </p:nvPr>
          </p:nvSpPr>
          <p:spPr>
            <a:xfrm flipH="1">
              <a:off x="1766" y="5645"/>
              <a:ext cx="15874" cy="1710"/>
            </a:xfrm>
            <a:prstGeom prst="rect">
              <a:avLst/>
            </a:prstGeom>
            <a:noFill/>
          </p:spPr>
          <p:txBody>
            <a:bodyPr wrap="square" rtlCol="0">
              <a:noAutofit/>
            </a:bodyPr>
            <a:p>
              <a:pPr algn="just" fontAlgn="auto">
                <a:lnSpc>
                  <a:spcPct val="130000"/>
                </a:lnSpc>
                <a:spcAft>
                  <a:spcPts val="1000"/>
                </a:spcAft>
              </a:pPr>
              <a:r>
                <a:rPr lang="zh-CN" altLang="en-US" sz="1600" spc="150">
                  <a:solidFill>
                    <a:schemeClr val="tx1"/>
                  </a:solidFill>
                  <a:latin typeface="Microsoft YaHei Regular" panose="020B0503020204020204" charset="-122"/>
                  <a:ea typeface="Microsoft YaHei Regular" panose="020B0503020204020204" charset="-122"/>
                </a:rPr>
                <a:t>（low birth weight infant，LBW）：出生体重不足 2 500 g，它包括大多数早产儿和小于胎龄儿。其中，体重低于 1 500 g 者称为极低出生体重儿，体重低于 1 000 g 者称为超低出生体重儿。</a:t>
              </a:r>
              <a:endParaRPr lang="zh-CN" altLang="en-US" sz="1600" spc="150">
                <a:solidFill>
                  <a:schemeClr val="tx1"/>
                </a:solidFill>
                <a:latin typeface="Microsoft YaHei Regular" panose="020B0503020204020204" charset="-122"/>
                <a:ea typeface="Microsoft YaHei Regular" panose="020B0503020204020204" charset="-122"/>
              </a:endParaRPr>
            </a:p>
          </p:txBody>
        </p:sp>
        <p:grpSp>
          <p:nvGrpSpPr>
            <p:cNvPr id="7" name="组合 6"/>
            <p:cNvGrpSpPr/>
            <p:nvPr/>
          </p:nvGrpSpPr>
          <p:grpSpPr>
            <a:xfrm>
              <a:off x="1766" y="4947"/>
              <a:ext cx="7356" cy="663"/>
              <a:chOff x="3413" y="4947"/>
              <a:chExt cx="7356" cy="663"/>
            </a:xfrm>
          </p:grpSpPr>
          <p:sp>
            <p:nvSpPr>
              <p:cNvPr id="15" name="文本框 14"/>
              <p:cNvSpPr txBox="1"/>
              <p:nvPr>
                <p:custDataLst>
                  <p:tags r:id="rId2"/>
                </p:custDataLst>
              </p:nvPr>
            </p:nvSpPr>
            <p:spPr>
              <a:xfrm>
                <a:off x="4365" y="4947"/>
                <a:ext cx="6404" cy="628"/>
              </a:xfrm>
              <a:prstGeom prst="rect">
                <a:avLst/>
              </a:prstGeom>
              <a:noFill/>
            </p:spPr>
            <p:txBody>
              <a:bodyPr wrap="square" bIns="0" rtlCol="0">
                <a:noAutofit/>
              </a:bodyPr>
              <a:p>
                <a:pPr algn="l"/>
                <a:r>
                  <a:rPr lang="en-US" altLang="zh-CN" sz="2000" b="1">
                    <a:solidFill>
                      <a:srgbClr val="FFA100"/>
                    </a:solidFill>
                    <a:uFillTx/>
                    <a:latin typeface="Microsoft YaHei Bold" panose="020B0503020204020204" charset="-122"/>
                    <a:ea typeface="Microsoft YaHei Bold" panose="020B0503020204020204" charset="-122"/>
                  </a:rPr>
                  <a:t>（2）低出生体重儿</a:t>
                </a:r>
                <a:endParaRPr lang="en-US" altLang="zh-CN" sz="2000" b="1">
                  <a:solidFill>
                    <a:srgbClr val="FFA100"/>
                  </a:solidFill>
                  <a:uFillTx/>
                  <a:latin typeface="Microsoft YaHei Bold" panose="020B0503020204020204" charset="-122"/>
                  <a:ea typeface="Microsoft YaHei Bold" panose="020B0503020204020204" charset="-122"/>
                </a:endParaRPr>
              </a:p>
            </p:txBody>
          </p:sp>
          <p:cxnSp>
            <p:nvCxnSpPr>
              <p:cNvPr id="22" name="直接连接符 21"/>
              <p:cNvCxnSpPr/>
              <p:nvPr>
                <p:custDataLst>
                  <p:tags r:id="rId3"/>
                </p:custDataLst>
              </p:nvPr>
            </p:nvCxnSpPr>
            <p:spPr>
              <a:xfrm>
                <a:off x="3413" y="5610"/>
                <a:ext cx="4864" cy="0"/>
              </a:xfrm>
              <a:prstGeom prst="line">
                <a:avLst/>
              </a:prstGeom>
              <a:ln w="38100">
                <a:solidFill>
                  <a:srgbClr val="7578EC">
                    <a:alpha val="70000"/>
                  </a:srgbClr>
                </a:solidFill>
                <a:headEnd type="triangle"/>
                <a:tailEnd type="none"/>
              </a:ln>
            </p:spPr>
            <p:style>
              <a:lnRef idx="1">
                <a:srgbClr val="7578EC"/>
              </a:lnRef>
              <a:fillRef idx="0">
                <a:srgbClr val="7578EC"/>
              </a:fillRef>
              <a:effectRef idx="0">
                <a:srgbClr val="7578EC"/>
              </a:effectRef>
              <a:fontRef idx="minor">
                <a:srgbClr val="000000"/>
              </a:fontRef>
            </p:style>
          </p:cxnSp>
          <p:pic>
            <p:nvPicPr>
              <p:cNvPr id="43" name="图片 42" descr="343435383037343b343532333834333bb9a4d7f7"/>
              <p:cNvPicPr>
                <a:picLocks noChangeAspect="1"/>
              </p:cNvPicPr>
              <p:nvPr>
                <p:custDataLst>
                  <p:tags r:id="rId4"/>
                </p:custDataLst>
              </p:nvPr>
            </p:nvPicPr>
            <p:blipFill>
              <a:blip r:embed="rId5">
                <a:extLst>
                  <a:ext uri="{96DAC541-7B7A-43D3-8B79-37D633B846F1}">
                    <asvg:svgBlip xmlns:asvg="http://schemas.microsoft.com/office/drawing/2016/SVG/main" r:embed="rId6"/>
                  </a:ext>
                </a:extLst>
              </a:blip>
              <a:stretch>
                <a:fillRect/>
              </a:stretch>
            </p:blipFill>
            <p:spPr>
              <a:xfrm>
                <a:off x="3729" y="4952"/>
                <a:ext cx="587" cy="587"/>
              </a:xfrm>
              <a:prstGeom prst="rect">
                <a:avLst/>
              </a:prstGeom>
            </p:spPr>
          </p:pic>
        </p:grpSp>
      </p:grpSp>
      <p:grpSp>
        <p:nvGrpSpPr>
          <p:cNvPr id="11" name="组合 10"/>
          <p:cNvGrpSpPr/>
          <p:nvPr/>
        </p:nvGrpSpPr>
        <p:grpSpPr>
          <a:xfrm>
            <a:off x="1121410" y="1850390"/>
            <a:ext cx="10079990" cy="1294765"/>
            <a:chOff x="2841" y="1718"/>
            <a:chExt cx="15874" cy="2039"/>
          </a:xfrm>
        </p:grpSpPr>
        <p:sp>
          <p:nvSpPr>
            <p:cNvPr id="5" name="文本框 4"/>
            <p:cNvSpPr txBox="1"/>
            <p:nvPr>
              <p:custDataLst>
                <p:tags r:id="rId7"/>
              </p:custDataLst>
            </p:nvPr>
          </p:nvSpPr>
          <p:spPr>
            <a:xfrm flipH="1">
              <a:off x="2841" y="2449"/>
              <a:ext cx="15874" cy="1308"/>
            </a:xfrm>
            <a:prstGeom prst="rect">
              <a:avLst/>
            </a:prstGeom>
            <a:noFill/>
          </p:spPr>
          <p:txBody>
            <a:bodyPr wrap="square" rtlCol="0">
              <a:noAutofit/>
            </a:bodyPr>
            <a:p>
              <a:pPr algn="just" fontAlgn="auto">
                <a:lnSpc>
                  <a:spcPct val="130000"/>
                </a:lnSpc>
                <a:spcAft>
                  <a:spcPts val="1000"/>
                </a:spcAft>
              </a:pPr>
              <a:r>
                <a:rPr lang="zh-CN" altLang="en-US" sz="1600" spc="150">
                  <a:solidFill>
                    <a:schemeClr val="tx1"/>
                  </a:solidFill>
                  <a:latin typeface="Microsoft YaHei Regular" panose="020B0503020204020204" charset="-122"/>
                  <a:ea typeface="Microsoft YaHei Regular" panose="020B0503020204020204" charset="-122"/>
                </a:rPr>
                <a:t>（normal birth weight infant，NBW）：出生体重在2 500～3 999g的新生儿。</a:t>
              </a:r>
              <a:endParaRPr lang="zh-CN" altLang="en-US" sz="1600" spc="150">
                <a:solidFill>
                  <a:schemeClr val="tx1"/>
                </a:solidFill>
                <a:latin typeface="Microsoft YaHei Regular" panose="020B0503020204020204" charset="-122"/>
                <a:ea typeface="Microsoft YaHei Regular" panose="020B0503020204020204" charset="-122"/>
              </a:endParaRPr>
            </a:p>
          </p:txBody>
        </p:sp>
        <p:grpSp>
          <p:nvGrpSpPr>
            <p:cNvPr id="3" name="组合 2"/>
            <p:cNvGrpSpPr/>
            <p:nvPr/>
          </p:nvGrpSpPr>
          <p:grpSpPr>
            <a:xfrm>
              <a:off x="2841" y="1718"/>
              <a:ext cx="6281" cy="696"/>
              <a:chOff x="4441" y="1718"/>
              <a:chExt cx="6281" cy="696"/>
            </a:xfrm>
          </p:grpSpPr>
          <p:sp>
            <p:nvSpPr>
              <p:cNvPr id="6" name="文本框 5"/>
              <p:cNvSpPr txBox="1"/>
              <p:nvPr>
                <p:custDataLst>
                  <p:tags r:id="rId8"/>
                </p:custDataLst>
              </p:nvPr>
            </p:nvSpPr>
            <p:spPr>
              <a:xfrm>
                <a:off x="5392" y="1751"/>
                <a:ext cx="5330" cy="628"/>
              </a:xfrm>
              <a:prstGeom prst="rect">
                <a:avLst/>
              </a:prstGeom>
              <a:noFill/>
            </p:spPr>
            <p:txBody>
              <a:bodyPr wrap="square" bIns="0" rtlCol="0">
                <a:noAutofit/>
              </a:bodyPr>
              <a:p>
                <a:pPr algn="l"/>
                <a:r>
                  <a:rPr lang="en-US" altLang="zh-CN" sz="2000" b="1">
                    <a:solidFill>
                      <a:srgbClr val="FFA100"/>
                    </a:solidFill>
                    <a:uFillTx/>
                    <a:latin typeface="Microsoft YaHei Bold" panose="020B0503020204020204" charset="-122"/>
                    <a:ea typeface="Microsoft YaHei Bold" panose="020B0503020204020204" charset="-122"/>
                  </a:rPr>
                  <a:t>（1）正常出生体重儿</a:t>
                </a:r>
                <a:endParaRPr lang="en-US" altLang="zh-CN" sz="2000" b="1">
                  <a:solidFill>
                    <a:srgbClr val="FFA100"/>
                  </a:solidFill>
                  <a:uFillTx/>
                  <a:latin typeface="Microsoft YaHei Bold" panose="020B0503020204020204" charset="-122"/>
                  <a:ea typeface="Microsoft YaHei Bold" panose="020B0503020204020204" charset="-122"/>
                </a:endParaRPr>
              </a:p>
            </p:txBody>
          </p:sp>
          <p:cxnSp>
            <p:nvCxnSpPr>
              <p:cNvPr id="8" name="直接连接符 7"/>
              <p:cNvCxnSpPr/>
              <p:nvPr>
                <p:custDataLst>
                  <p:tags r:id="rId9"/>
                </p:custDataLst>
              </p:nvPr>
            </p:nvCxnSpPr>
            <p:spPr>
              <a:xfrm>
                <a:off x="4441" y="2414"/>
                <a:ext cx="4864" cy="0"/>
              </a:xfrm>
              <a:prstGeom prst="line">
                <a:avLst/>
              </a:prstGeom>
              <a:ln w="38100">
                <a:solidFill>
                  <a:srgbClr val="7578EC">
                    <a:alpha val="70000"/>
                  </a:srgbClr>
                </a:solidFill>
                <a:headEnd type="triangle"/>
                <a:tailEnd type="none"/>
              </a:ln>
            </p:spPr>
            <p:style>
              <a:lnRef idx="1">
                <a:srgbClr val="7578EC"/>
              </a:lnRef>
              <a:fillRef idx="0">
                <a:srgbClr val="7578EC"/>
              </a:fillRef>
              <a:effectRef idx="0">
                <a:srgbClr val="7578EC"/>
              </a:effectRef>
              <a:fontRef idx="minor">
                <a:srgbClr val="000000"/>
              </a:fontRef>
            </p:style>
          </p:cxnSp>
          <p:pic>
            <p:nvPicPr>
              <p:cNvPr id="44" name="图片 43" descr="343435383037343b343532333834343bb4f2bfd7bbfa"/>
              <p:cNvPicPr>
                <a:picLocks noChangeAspect="1"/>
              </p:cNvPicPr>
              <p:nvPr>
                <p:custDataLst>
                  <p:tags r:id="rId10"/>
                </p:custDataLst>
              </p:nvPr>
            </p:nvPicPr>
            <p:blipFill>
              <a:blip r:embed="rId11">
                <a:extLst>
                  <a:ext uri="{96DAC541-7B7A-43D3-8B79-37D633B846F1}">
                    <asvg:svgBlip xmlns:asvg="http://schemas.microsoft.com/office/drawing/2016/SVG/main" r:embed="rId12"/>
                  </a:ext>
                </a:extLst>
              </a:blip>
              <a:stretch>
                <a:fillRect/>
              </a:stretch>
            </p:blipFill>
            <p:spPr>
              <a:xfrm>
                <a:off x="4806" y="1718"/>
                <a:ext cx="587" cy="587"/>
              </a:xfrm>
              <a:prstGeom prst="rect">
                <a:avLst/>
              </a:prstGeom>
            </p:spPr>
          </p:pic>
        </p:grpSp>
      </p:grpSp>
      <p:grpSp>
        <p:nvGrpSpPr>
          <p:cNvPr id="14" name="组合 13"/>
          <p:cNvGrpSpPr/>
          <p:nvPr/>
        </p:nvGrpSpPr>
        <p:grpSpPr>
          <a:xfrm>
            <a:off x="1121410" y="5170805"/>
            <a:ext cx="10079990" cy="1299210"/>
            <a:chOff x="2781" y="8143"/>
            <a:chExt cx="15874" cy="2046"/>
          </a:xfrm>
        </p:grpSpPr>
        <p:sp>
          <p:nvSpPr>
            <p:cNvPr id="24" name="文本框 23"/>
            <p:cNvSpPr txBox="1"/>
            <p:nvPr>
              <p:custDataLst>
                <p:tags r:id="rId13"/>
              </p:custDataLst>
            </p:nvPr>
          </p:nvSpPr>
          <p:spPr>
            <a:xfrm flipH="1">
              <a:off x="2781" y="8881"/>
              <a:ext cx="15874" cy="1308"/>
            </a:xfrm>
            <a:prstGeom prst="rect">
              <a:avLst/>
            </a:prstGeom>
            <a:noFill/>
          </p:spPr>
          <p:txBody>
            <a:bodyPr wrap="square" rtlCol="0">
              <a:noAutofit/>
            </a:bodyPr>
            <a:p>
              <a:pPr algn="just" fontAlgn="auto">
                <a:lnSpc>
                  <a:spcPct val="130000"/>
                </a:lnSpc>
                <a:spcAft>
                  <a:spcPts val="1000"/>
                </a:spcAft>
              </a:pPr>
              <a:r>
                <a:rPr lang="zh-CN" altLang="en-US" sz="1600" spc="150">
                  <a:solidFill>
                    <a:schemeClr val="tx1"/>
                  </a:solidFill>
                  <a:latin typeface="Microsoft YaHei Regular" panose="020B0503020204020204" charset="-122"/>
                  <a:ea typeface="Microsoft YaHei Regular" panose="020B0503020204020204" charset="-122"/>
                </a:rPr>
                <a:t>出生体重超过 4 000 g，包括正常和有疾病者。</a:t>
              </a:r>
              <a:endParaRPr lang="zh-CN" altLang="en-US" sz="1600" spc="150">
                <a:solidFill>
                  <a:schemeClr val="tx1"/>
                </a:solidFill>
                <a:latin typeface="Microsoft YaHei Regular" panose="020B0503020204020204" charset="-122"/>
                <a:ea typeface="Microsoft YaHei Regular" panose="020B0503020204020204" charset="-122"/>
              </a:endParaRPr>
            </a:p>
          </p:txBody>
        </p:sp>
        <p:grpSp>
          <p:nvGrpSpPr>
            <p:cNvPr id="10" name="组合 9"/>
            <p:cNvGrpSpPr/>
            <p:nvPr/>
          </p:nvGrpSpPr>
          <p:grpSpPr>
            <a:xfrm>
              <a:off x="2781" y="8143"/>
              <a:ext cx="4909" cy="699"/>
              <a:chOff x="4381" y="8143"/>
              <a:chExt cx="4909" cy="699"/>
            </a:xfrm>
          </p:grpSpPr>
          <p:sp>
            <p:nvSpPr>
              <p:cNvPr id="25" name="文本框 24"/>
              <p:cNvSpPr txBox="1"/>
              <p:nvPr>
                <p:custDataLst>
                  <p:tags r:id="rId14"/>
                </p:custDataLst>
              </p:nvPr>
            </p:nvSpPr>
            <p:spPr>
              <a:xfrm>
                <a:off x="5340" y="8143"/>
                <a:ext cx="3950" cy="628"/>
              </a:xfrm>
              <a:prstGeom prst="rect">
                <a:avLst/>
              </a:prstGeom>
              <a:noFill/>
            </p:spPr>
            <p:txBody>
              <a:bodyPr wrap="square" bIns="0" rtlCol="0">
                <a:noAutofit/>
              </a:bodyPr>
              <a:p>
                <a:pPr algn="l"/>
                <a:r>
                  <a:rPr lang="en-US" altLang="zh-CN" sz="2000" b="1">
                    <a:solidFill>
                      <a:srgbClr val="FFA100"/>
                    </a:solidFill>
                    <a:uFillTx/>
                    <a:latin typeface="Microsoft YaHei Bold" panose="020B0503020204020204" charset="-122"/>
                    <a:ea typeface="Microsoft YaHei Bold" panose="020B0503020204020204" charset="-122"/>
                  </a:rPr>
                  <a:t>（3）巨大儿</a:t>
                </a:r>
                <a:endParaRPr lang="en-US" altLang="zh-CN" sz="2000" b="1">
                  <a:solidFill>
                    <a:srgbClr val="FFA100"/>
                  </a:solidFill>
                  <a:uFillTx/>
                  <a:latin typeface="Microsoft YaHei Bold" panose="020B0503020204020204" charset="-122"/>
                  <a:ea typeface="Microsoft YaHei Bold" panose="020B0503020204020204" charset="-122"/>
                </a:endParaRPr>
              </a:p>
            </p:txBody>
          </p:sp>
          <p:cxnSp>
            <p:nvCxnSpPr>
              <p:cNvPr id="26" name="直接连接符 25"/>
              <p:cNvCxnSpPr/>
              <p:nvPr>
                <p:custDataLst>
                  <p:tags r:id="rId15"/>
                </p:custDataLst>
              </p:nvPr>
            </p:nvCxnSpPr>
            <p:spPr>
              <a:xfrm>
                <a:off x="4381" y="8842"/>
                <a:ext cx="4864" cy="0"/>
              </a:xfrm>
              <a:prstGeom prst="line">
                <a:avLst/>
              </a:prstGeom>
              <a:ln w="38100">
                <a:solidFill>
                  <a:srgbClr val="7578EC">
                    <a:alpha val="70000"/>
                  </a:srgbClr>
                </a:solidFill>
                <a:headEnd type="triangle"/>
                <a:tailEnd type="none"/>
              </a:ln>
            </p:spPr>
            <p:style>
              <a:lnRef idx="1">
                <a:srgbClr val="7578EC"/>
              </a:lnRef>
              <a:fillRef idx="0">
                <a:srgbClr val="7578EC"/>
              </a:fillRef>
              <a:effectRef idx="0">
                <a:srgbClr val="7578EC"/>
              </a:effectRef>
              <a:fontRef idx="minor">
                <a:srgbClr val="000000"/>
              </a:fontRef>
            </p:style>
          </p:cxnSp>
          <p:pic>
            <p:nvPicPr>
              <p:cNvPr id="47" name="图片 46" descr="343435383037343b343532333835383bd7cac1cfb4fc"/>
              <p:cNvPicPr>
                <a:picLocks noChangeAspect="1"/>
              </p:cNvPicPr>
              <p:nvPr>
                <p:custDataLst>
                  <p:tags r:id="rId16"/>
                </p:custDataLst>
              </p:nvPr>
            </p:nvPicPr>
            <p:blipFill>
              <a:blip r:embed="rId17">
                <a:extLst>
                  <a:ext uri="{96DAC541-7B7A-43D3-8B79-37D633B846F1}">
                    <asvg:svgBlip xmlns:asvg="http://schemas.microsoft.com/office/drawing/2016/SVG/main" r:embed="rId18"/>
                  </a:ext>
                </a:extLst>
              </a:blip>
              <a:stretch>
                <a:fillRect/>
              </a:stretch>
            </p:blipFill>
            <p:spPr>
              <a:xfrm>
                <a:off x="4753" y="8143"/>
                <a:ext cx="587" cy="587"/>
              </a:xfrm>
              <a:prstGeom prst="rect">
                <a:avLst/>
              </a:prstGeom>
            </p:spPr>
          </p:pic>
        </p:grpSp>
      </p:grpSp>
      <p:sp>
        <p:nvSpPr>
          <p:cNvPr id="18" name="矩形 17"/>
          <p:cNvSpPr/>
          <p:nvPr/>
        </p:nvSpPr>
        <p:spPr>
          <a:xfrm>
            <a:off x="1415415" y="763905"/>
            <a:ext cx="7062470" cy="476885"/>
          </a:xfrm>
          <a:prstGeom prst="rect">
            <a:avLst/>
          </a:prstGeom>
        </p:spPr>
        <p:txBody>
          <a:bodyPr wrap="square" anchor="ctr" anchorCtr="0">
            <a:noAutofit/>
          </a:bodyPr>
          <a:p>
            <a:r>
              <a:rPr lang="zh-CN" altLang="en-US" sz="2000" b="1">
                <a:solidFill>
                  <a:srgbClr val="FF7F7F"/>
                </a:solidFill>
                <a:latin typeface="微软雅黑" panose="020B0503020204020204" charset="-122"/>
                <a:ea typeface="微软雅黑" panose="020B0503020204020204" charset="-122"/>
              </a:rPr>
              <a:t>2. 根据体重分类</a:t>
            </a:r>
            <a:endParaRPr lang="zh-CN" altLang="en-US" sz="2000" b="1">
              <a:solidFill>
                <a:srgbClr val="FF7F7F"/>
              </a:solidFill>
              <a:latin typeface="微软雅黑" panose="020B0503020204020204" charset="-122"/>
              <a:ea typeface="微软雅黑" panose="020B0503020204020204" charset="-122"/>
            </a:endParaRPr>
          </a:p>
        </p:txBody>
      </p:sp>
      <p:pic>
        <p:nvPicPr>
          <p:cNvPr id="16" name="图片 15" descr="3b32313534373033343be8af95e58982"/>
          <p:cNvPicPr>
            <a:picLocks noChangeAspect="1"/>
          </p:cNvPicPr>
          <p:nvPr/>
        </p:nvPicPr>
        <p:blipFill>
          <a:blip r:embed="rId19"/>
          <a:stretch>
            <a:fillRect/>
          </a:stretch>
        </p:blipFill>
        <p:spPr>
          <a:xfrm>
            <a:off x="875665" y="701040"/>
            <a:ext cx="540000" cy="54000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Effect transition="in" filter="fade">
                                      <p:cBhvr>
                                        <p:cTn id="9"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3" name="组合 12"/>
          <p:cNvGrpSpPr/>
          <p:nvPr/>
        </p:nvGrpSpPr>
        <p:grpSpPr>
          <a:xfrm>
            <a:off x="1121410" y="3393440"/>
            <a:ext cx="10079990" cy="1529080"/>
            <a:chOff x="1766" y="4947"/>
            <a:chExt cx="15874" cy="2408"/>
          </a:xfrm>
        </p:grpSpPr>
        <p:sp>
          <p:nvSpPr>
            <p:cNvPr id="12" name="文本框 11"/>
            <p:cNvSpPr txBox="1"/>
            <p:nvPr>
              <p:custDataLst>
                <p:tags r:id="rId1"/>
              </p:custDataLst>
            </p:nvPr>
          </p:nvSpPr>
          <p:spPr>
            <a:xfrm flipH="1">
              <a:off x="1766" y="5645"/>
              <a:ext cx="15874" cy="1710"/>
            </a:xfrm>
            <a:prstGeom prst="rect">
              <a:avLst/>
            </a:prstGeom>
            <a:noFill/>
          </p:spPr>
          <p:txBody>
            <a:bodyPr wrap="square" rtlCol="0">
              <a:noAutofit/>
            </a:bodyPr>
            <a:p>
              <a:pPr algn="just" fontAlgn="auto">
                <a:lnSpc>
                  <a:spcPct val="130000"/>
                </a:lnSpc>
                <a:spcAft>
                  <a:spcPts val="1000"/>
                </a:spcAft>
              </a:pPr>
              <a:r>
                <a:rPr lang="zh-CN" altLang="en-US" sz="1600" spc="150">
                  <a:solidFill>
                    <a:schemeClr val="tx1"/>
                  </a:solidFill>
                  <a:latin typeface="Microsoft YaHei Regular" panose="020B0503020204020204" charset="-122"/>
                  <a:ea typeface="Microsoft YaHei Regular" panose="020B0503020204020204" charset="-122"/>
                </a:rPr>
                <a:t>（small for gestational age，SGA）：指出生体重在同龄平均体重第10 百分位以下的婴儿。我国将胎龄已足月但出生体重在 2 500 g 以下者称为足月小样儿，是小于胎龄儿中最常见的一种。</a:t>
              </a:r>
              <a:endParaRPr lang="zh-CN" altLang="en-US" sz="1600" spc="150">
                <a:solidFill>
                  <a:schemeClr val="tx1"/>
                </a:solidFill>
                <a:latin typeface="Microsoft YaHei Regular" panose="020B0503020204020204" charset="-122"/>
                <a:ea typeface="Microsoft YaHei Regular" panose="020B0503020204020204" charset="-122"/>
              </a:endParaRPr>
            </a:p>
          </p:txBody>
        </p:sp>
        <p:grpSp>
          <p:nvGrpSpPr>
            <p:cNvPr id="7" name="组合 6"/>
            <p:cNvGrpSpPr/>
            <p:nvPr/>
          </p:nvGrpSpPr>
          <p:grpSpPr>
            <a:xfrm>
              <a:off x="1766" y="4947"/>
              <a:ext cx="7356" cy="663"/>
              <a:chOff x="3413" y="4947"/>
              <a:chExt cx="7356" cy="663"/>
            </a:xfrm>
          </p:grpSpPr>
          <p:sp>
            <p:nvSpPr>
              <p:cNvPr id="15" name="文本框 14"/>
              <p:cNvSpPr txBox="1"/>
              <p:nvPr>
                <p:custDataLst>
                  <p:tags r:id="rId2"/>
                </p:custDataLst>
              </p:nvPr>
            </p:nvSpPr>
            <p:spPr>
              <a:xfrm>
                <a:off x="4365" y="4947"/>
                <a:ext cx="6404" cy="628"/>
              </a:xfrm>
              <a:prstGeom prst="rect">
                <a:avLst/>
              </a:prstGeom>
              <a:noFill/>
            </p:spPr>
            <p:txBody>
              <a:bodyPr wrap="square" bIns="0" rtlCol="0">
                <a:noAutofit/>
              </a:bodyPr>
              <a:p>
                <a:pPr algn="l"/>
                <a:r>
                  <a:rPr lang="en-US" altLang="zh-CN" sz="2000" b="1">
                    <a:solidFill>
                      <a:srgbClr val="FFA100"/>
                    </a:solidFill>
                    <a:uFillTx/>
                    <a:latin typeface="Microsoft YaHei Bold" panose="020B0503020204020204" charset="-122"/>
                    <a:ea typeface="Microsoft YaHei Bold" panose="020B0503020204020204" charset="-122"/>
                  </a:rPr>
                  <a:t>（2）小于胎龄儿</a:t>
                </a:r>
                <a:endParaRPr lang="en-US" altLang="zh-CN" sz="2000" b="1">
                  <a:solidFill>
                    <a:srgbClr val="FFA100"/>
                  </a:solidFill>
                  <a:uFillTx/>
                  <a:latin typeface="Microsoft YaHei Bold" panose="020B0503020204020204" charset="-122"/>
                  <a:ea typeface="Microsoft YaHei Bold" panose="020B0503020204020204" charset="-122"/>
                </a:endParaRPr>
              </a:p>
            </p:txBody>
          </p:sp>
          <p:cxnSp>
            <p:nvCxnSpPr>
              <p:cNvPr id="22" name="直接连接符 21"/>
              <p:cNvCxnSpPr/>
              <p:nvPr>
                <p:custDataLst>
                  <p:tags r:id="rId3"/>
                </p:custDataLst>
              </p:nvPr>
            </p:nvCxnSpPr>
            <p:spPr>
              <a:xfrm>
                <a:off x="3413" y="5610"/>
                <a:ext cx="4864" cy="0"/>
              </a:xfrm>
              <a:prstGeom prst="line">
                <a:avLst/>
              </a:prstGeom>
              <a:ln w="38100">
                <a:solidFill>
                  <a:srgbClr val="7578EC">
                    <a:alpha val="70000"/>
                  </a:srgbClr>
                </a:solidFill>
                <a:headEnd type="triangle"/>
                <a:tailEnd type="none"/>
              </a:ln>
            </p:spPr>
            <p:style>
              <a:lnRef idx="1">
                <a:srgbClr val="7578EC"/>
              </a:lnRef>
              <a:fillRef idx="0">
                <a:srgbClr val="7578EC"/>
              </a:fillRef>
              <a:effectRef idx="0">
                <a:srgbClr val="7578EC"/>
              </a:effectRef>
              <a:fontRef idx="minor">
                <a:srgbClr val="000000"/>
              </a:fontRef>
            </p:style>
          </p:cxnSp>
          <p:pic>
            <p:nvPicPr>
              <p:cNvPr id="43" name="图片 42" descr="343435383037343b343532333834333bb9a4d7f7"/>
              <p:cNvPicPr>
                <a:picLocks noChangeAspect="1"/>
              </p:cNvPicPr>
              <p:nvPr>
                <p:custDataLst>
                  <p:tags r:id="rId4"/>
                </p:custDataLst>
              </p:nvPr>
            </p:nvPicPr>
            <p:blipFill>
              <a:blip r:embed="rId5">
                <a:extLst>
                  <a:ext uri="{96DAC541-7B7A-43D3-8B79-37D633B846F1}">
                    <asvg:svgBlip xmlns:asvg="http://schemas.microsoft.com/office/drawing/2016/SVG/main" r:embed="rId6"/>
                  </a:ext>
                </a:extLst>
              </a:blip>
              <a:stretch>
                <a:fillRect/>
              </a:stretch>
            </p:blipFill>
            <p:spPr>
              <a:xfrm>
                <a:off x="3729" y="4952"/>
                <a:ext cx="587" cy="587"/>
              </a:xfrm>
              <a:prstGeom prst="rect">
                <a:avLst/>
              </a:prstGeom>
            </p:spPr>
          </p:pic>
        </p:grpSp>
      </p:grpSp>
      <p:grpSp>
        <p:nvGrpSpPr>
          <p:cNvPr id="11" name="组合 10"/>
          <p:cNvGrpSpPr/>
          <p:nvPr/>
        </p:nvGrpSpPr>
        <p:grpSpPr>
          <a:xfrm>
            <a:off x="1121410" y="1850390"/>
            <a:ext cx="10079990" cy="1294765"/>
            <a:chOff x="2841" y="1718"/>
            <a:chExt cx="15874" cy="2039"/>
          </a:xfrm>
        </p:grpSpPr>
        <p:sp>
          <p:nvSpPr>
            <p:cNvPr id="5" name="文本框 4"/>
            <p:cNvSpPr txBox="1"/>
            <p:nvPr>
              <p:custDataLst>
                <p:tags r:id="rId7"/>
              </p:custDataLst>
            </p:nvPr>
          </p:nvSpPr>
          <p:spPr>
            <a:xfrm flipH="1">
              <a:off x="2841" y="2449"/>
              <a:ext cx="15874" cy="1308"/>
            </a:xfrm>
            <a:prstGeom prst="rect">
              <a:avLst/>
            </a:prstGeom>
            <a:noFill/>
          </p:spPr>
          <p:txBody>
            <a:bodyPr wrap="square" rtlCol="0">
              <a:noAutofit/>
            </a:bodyPr>
            <a:p>
              <a:pPr algn="just" fontAlgn="auto">
                <a:lnSpc>
                  <a:spcPct val="130000"/>
                </a:lnSpc>
                <a:spcAft>
                  <a:spcPts val="1000"/>
                </a:spcAft>
              </a:pPr>
              <a:r>
                <a:rPr lang="zh-CN" altLang="en-US" sz="1600" spc="150">
                  <a:solidFill>
                    <a:schemeClr val="tx1"/>
                  </a:solidFill>
                  <a:latin typeface="Microsoft YaHei Regular" panose="020B0503020204020204" charset="-122"/>
                  <a:ea typeface="Microsoft YaHei Regular" panose="020B0503020204020204" charset="-122"/>
                </a:rPr>
                <a:t>（appropriate for gestational age，AGA）：指出生体重在同龄平均体重第 10 ～ 90 百分位之间者。</a:t>
              </a:r>
              <a:endParaRPr lang="zh-CN" altLang="en-US" sz="1600" spc="150">
                <a:solidFill>
                  <a:schemeClr val="tx1"/>
                </a:solidFill>
                <a:latin typeface="Microsoft YaHei Regular" panose="020B0503020204020204" charset="-122"/>
                <a:ea typeface="Microsoft YaHei Regular" panose="020B0503020204020204" charset="-122"/>
              </a:endParaRPr>
            </a:p>
          </p:txBody>
        </p:sp>
        <p:grpSp>
          <p:nvGrpSpPr>
            <p:cNvPr id="3" name="组合 2"/>
            <p:cNvGrpSpPr/>
            <p:nvPr/>
          </p:nvGrpSpPr>
          <p:grpSpPr>
            <a:xfrm>
              <a:off x="2841" y="1718"/>
              <a:ext cx="6281" cy="696"/>
              <a:chOff x="4441" y="1718"/>
              <a:chExt cx="6281" cy="696"/>
            </a:xfrm>
          </p:grpSpPr>
          <p:sp>
            <p:nvSpPr>
              <p:cNvPr id="6" name="文本框 5"/>
              <p:cNvSpPr txBox="1"/>
              <p:nvPr>
                <p:custDataLst>
                  <p:tags r:id="rId8"/>
                </p:custDataLst>
              </p:nvPr>
            </p:nvSpPr>
            <p:spPr>
              <a:xfrm>
                <a:off x="5392" y="1751"/>
                <a:ext cx="5330" cy="628"/>
              </a:xfrm>
              <a:prstGeom prst="rect">
                <a:avLst/>
              </a:prstGeom>
              <a:noFill/>
            </p:spPr>
            <p:txBody>
              <a:bodyPr wrap="square" bIns="0" rtlCol="0">
                <a:noAutofit/>
              </a:bodyPr>
              <a:p>
                <a:pPr algn="l"/>
                <a:r>
                  <a:rPr lang="en-US" altLang="zh-CN" sz="2000" b="1">
                    <a:solidFill>
                      <a:srgbClr val="FFA100"/>
                    </a:solidFill>
                    <a:uFillTx/>
                    <a:latin typeface="Microsoft YaHei Bold" panose="020B0503020204020204" charset="-122"/>
                    <a:ea typeface="Microsoft YaHei Bold" panose="020B0503020204020204" charset="-122"/>
                  </a:rPr>
                  <a:t>（1）适于胎龄儿</a:t>
                </a:r>
                <a:endParaRPr lang="en-US" altLang="zh-CN" sz="2000" b="1">
                  <a:solidFill>
                    <a:srgbClr val="FFA100"/>
                  </a:solidFill>
                  <a:uFillTx/>
                  <a:latin typeface="Microsoft YaHei Bold" panose="020B0503020204020204" charset="-122"/>
                  <a:ea typeface="Microsoft YaHei Bold" panose="020B0503020204020204" charset="-122"/>
                </a:endParaRPr>
              </a:p>
            </p:txBody>
          </p:sp>
          <p:cxnSp>
            <p:nvCxnSpPr>
              <p:cNvPr id="8" name="直接连接符 7"/>
              <p:cNvCxnSpPr/>
              <p:nvPr>
                <p:custDataLst>
                  <p:tags r:id="rId9"/>
                </p:custDataLst>
              </p:nvPr>
            </p:nvCxnSpPr>
            <p:spPr>
              <a:xfrm>
                <a:off x="4441" y="2414"/>
                <a:ext cx="4864" cy="0"/>
              </a:xfrm>
              <a:prstGeom prst="line">
                <a:avLst/>
              </a:prstGeom>
              <a:ln w="38100">
                <a:solidFill>
                  <a:srgbClr val="7578EC">
                    <a:alpha val="70000"/>
                  </a:srgbClr>
                </a:solidFill>
                <a:headEnd type="triangle"/>
                <a:tailEnd type="none"/>
              </a:ln>
            </p:spPr>
            <p:style>
              <a:lnRef idx="1">
                <a:srgbClr val="7578EC"/>
              </a:lnRef>
              <a:fillRef idx="0">
                <a:srgbClr val="7578EC"/>
              </a:fillRef>
              <a:effectRef idx="0">
                <a:srgbClr val="7578EC"/>
              </a:effectRef>
              <a:fontRef idx="minor">
                <a:srgbClr val="000000"/>
              </a:fontRef>
            </p:style>
          </p:cxnSp>
          <p:pic>
            <p:nvPicPr>
              <p:cNvPr id="44" name="图片 43" descr="343435383037343b343532333834343bb4f2bfd7bbfa"/>
              <p:cNvPicPr>
                <a:picLocks noChangeAspect="1"/>
              </p:cNvPicPr>
              <p:nvPr>
                <p:custDataLst>
                  <p:tags r:id="rId10"/>
                </p:custDataLst>
              </p:nvPr>
            </p:nvPicPr>
            <p:blipFill>
              <a:blip r:embed="rId11">
                <a:extLst>
                  <a:ext uri="{96DAC541-7B7A-43D3-8B79-37D633B846F1}">
                    <asvg:svgBlip xmlns:asvg="http://schemas.microsoft.com/office/drawing/2016/SVG/main" r:embed="rId12"/>
                  </a:ext>
                </a:extLst>
              </a:blip>
              <a:stretch>
                <a:fillRect/>
              </a:stretch>
            </p:blipFill>
            <p:spPr>
              <a:xfrm>
                <a:off x="4806" y="1718"/>
                <a:ext cx="587" cy="587"/>
              </a:xfrm>
              <a:prstGeom prst="rect">
                <a:avLst/>
              </a:prstGeom>
            </p:spPr>
          </p:pic>
        </p:grpSp>
      </p:grpSp>
      <p:grpSp>
        <p:nvGrpSpPr>
          <p:cNvPr id="14" name="组合 13"/>
          <p:cNvGrpSpPr/>
          <p:nvPr/>
        </p:nvGrpSpPr>
        <p:grpSpPr>
          <a:xfrm>
            <a:off x="1121410" y="5170805"/>
            <a:ext cx="10079990" cy="1299210"/>
            <a:chOff x="2781" y="8143"/>
            <a:chExt cx="15874" cy="2046"/>
          </a:xfrm>
        </p:grpSpPr>
        <p:sp>
          <p:nvSpPr>
            <p:cNvPr id="24" name="文本框 23"/>
            <p:cNvSpPr txBox="1"/>
            <p:nvPr>
              <p:custDataLst>
                <p:tags r:id="rId13"/>
              </p:custDataLst>
            </p:nvPr>
          </p:nvSpPr>
          <p:spPr>
            <a:xfrm flipH="1">
              <a:off x="2781" y="8881"/>
              <a:ext cx="15874" cy="1308"/>
            </a:xfrm>
            <a:prstGeom prst="rect">
              <a:avLst/>
            </a:prstGeom>
            <a:noFill/>
          </p:spPr>
          <p:txBody>
            <a:bodyPr wrap="square" rtlCol="0">
              <a:noAutofit/>
            </a:bodyPr>
            <a:p>
              <a:pPr algn="just" fontAlgn="auto">
                <a:lnSpc>
                  <a:spcPct val="130000"/>
                </a:lnSpc>
                <a:spcAft>
                  <a:spcPts val="1000"/>
                </a:spcAft>
              </a:pPr>
              <a:r>
                <a:rPr lang="zh-CN" altLang="en-US" sz="1600" spc="150">
                  <a:solidFill>
                    <a:schemeClr val="tx1"/>
                  </a:solidFill>
                  <a:latin typeface="Microsoft YaHei Regular" panose="020B0503020204020204" charset="-122"/>
                  <a:ea typeface="Microsoft YaHei Regular" panose="020B0503020204020204" charset="-122"/>
                </a:rPr>
                <a:t>（large for gestational age，LGA）：指出生体重在同龄平均体重第90 百分位以上者。</a:t>
              </a:r>
              <a:endParaRPr lang="zh-CN" altLang="en-US" sz="1600" spc="150">
                <a:solidFill>
                  <a:schemeClr val="tx1"/>
                </a:solidFill>
                <a:latin typeface="Microsoft YaHei Regular" panose="020B0503020204020204" charset="-122"/>
                <a:ea typeface="Microsoft YaHei Regular" panose="020B0503020204020204" charset="-122"/>
              </a:endParaRPr>
            </a:p>
          </p:txBody>
        </p:sp>
        <p:grpSp>
          <p:nvGrpSpPr>
            <p:cNvPr id="10" name="组合 9"/>
            <p:cNvGrpSpPr/>
            <p:nvPr/>
          </p:nvGrpSpPr>
          <p:grpSpPr>
            <a:xfrm>
              <a:off x="2781" y="8143"/>
              <a:ext cx="4909" cy="699"/>
              <a:chOff x="4381" y="8143"/>
              <a:chExt cx="4909" cy="699"/>
            </a:xfrm>
          </p:grpSpPr>
          <p:sp>
            <p:nvSpPr>
              <p:cNvPr id="25" name="文本框 24"/>
              <p:cNvSpPr txBox="1"/>
              <p:nvPr>
                <p:custDataLst>
                  <p:tags r:id="rId14"/>
                </p:custDataLst>
              </p:nvPr>
            </p:nvSpPr>
            <p:spPr>
              <a:xfrm>
                <a:off x="5340" y="8143"/>
                <a:ext cx="3950" cy="628"/>
              </a:xfrm>
              <a:prstGeom prst="rect">
                <a:avLst/>
              </a:prstGeom>
              <a:noFill/>
            </p:spPr>
            <p:txBody>
              <a:bodyPr wrap="square" bIns="0" rtlCol="0">
                <a:noAutofit/>
              </a:bodyPr>
              <a:p>
                <a:pPr algn="l"/>
                <a:r>
                  <a:rPr lang="en-US" altLang="zh-CN" sz="2000" b="1">
                    <a:solidFill>
                      <a:srgbClr val="FFA100"/>
                    </a:solidFill>
                    <a:uFillTx/>
                    <a:latin typeface="Microsoft YaHei Bold" panose="020B0503020204020204" charset="-122"/>
                    <a:ea typeface="Microsoft YaHei Bold" panose="020B0503020204020204" charset="-122"/>
                  </a:rPr>
                  <a:t>（3）大于胎龄儿</a:t>
                </a:r>
                <a:endParaRPr lang="en-US" altLang="zh-CN" sz="2000" b="1">
                  <a:solidFill>
                    <a:srgbClr val="FFA100"/>
                  </a:solidFill>
                  <a:uFillTx/>
                  <a:latin typeface="Microsoft YaHei Bold" panose="020B0503020204020204" charset="-122"/>
                  <a:ea typeface="Microsoft YaHei Bold" panose="020B0503020204020204" charset="-122"/>
                </a:endParaRPr>
              </a:p>
            </p:txBody>
          </p:sp>
          <p:cxnSp>
            <p:nvCxnSpPr>
              <p:cNvPr id="26" name="直接连接符 25"/>
              <p:cNvCxnSpPr/>
              <p:nvPr>
                <p:custDataLst>
                  <p:tags r:id="rId15"/>
                </p:custDataLst>
              </p:nvPr>
            </p:nvCxnSpPr>
            <p:spPr>
              <a:xfrm>
                <a:off x="4381" y="8842"/>
                <a:ext cx="4864" cy="0"/>
              </a:xfrm>
              <a:prstGeom prst="line">
                <a:avLst/>
              </a:prstGeom>
              <a:ln w="38100">
                <a:solidFill>
                  <a:srgbClr val="7578EC">
                    <a:alpha val="70000"/>
                  </a:srgbClr>
                </a:solidFill>
                <a:headEnd type="triangle"/>
                <a:tailEnd type="none"/>
              </a:ln>
            </p:spPr>
            <p:style>
              <a:lnRef idx="1">
                <a:srgbClr val="7578EC"/>
              </a:lnRef>
              <a:fillRef idx="0">
                <a:srgbClr val="7578EC"/>
              </a:fillRef>
              <a:effectRef idx="0">
                <a:srgbClr val="7578EC"/>
              </a:effectRef>
              <a:fontRef idx="minor">
                <a:srgbClr val="000000"/>
              </a:fontRef>
            </p:style>
          </p:cxnSp>
          <p:pic>
            <p:nvPicPr>
              <p:cNvPr id="47" name="图片 46" descr="343435383037343b343532333835383bd7cac1cfb4fc"/>
              <p:cNvPicPr>
                <a:picLocks noChangeAspect="1"/>
              </p:cNvPicPr>
              <p:nvPr>
                <p:custDataLst>
                  <p:tags r:id="rId16"/>
                </p:custDataLst>
              </p:nvPr>
            </p:nvPicPr>
            <p:blipFill>
              <a:blip r:embed="rId17">
                <a:extLst>
                  <a:ext uri="{96DAC541-7B7A-43D3-8B79-37D633B846F1}">
                    <asvg:svgBlip xmlns:asvg="http://schemas.microsoft.com/office/drawing/2016/SVG/main" r:embed="rId18"/>
                  </a:ext>
                </a:extLst>
              </a:blip>
              <a:stretch>
                <a:fillRect/>
              </a:stretch>
            </p:blipFill>
            <p:spPr>
              <a:xfrm>
                <a:off x="4753" y="8143"/>
                <a:ext cx="587" cy="587"/>
              </a:xfrm>
              <a:prstGeom prst="rect">
                <a:avLst/>
              </a:prstGeom>
            </p:spPr>
          </p:pic>
        </p:grpSp>
      </p:grpSp>
      <p:sp>
        <p:nvSpPr>
          <p:cNvPr id="18" name="矩形 17"/>
          <p:cNvSpPr/>
          <p:nvPr/>
        </p:nvSpPr>
        <p:spPr>
          <a:xfrm>
            <a:off x="1415415" y="763905"/>
            <a:ext cx="7062470" cy="476885"/>
          </a:xfrm>
          <a:prstGeom prst="rect">
            <a:avLst/>
          </a:prstGeom>
        </p:spPr>
        <p:txBody>
          <a:bodyPr wrap="square" anchor="ctr" anchorCtr="0">
            <a:noAutofit/>
          </a:bodyPr>
          <a:p>
            <a:r>
              <a:rPr lang="zh-CN" altLang="en-US" sz="2000" b="1">
                <a:solidFill>
                  <a:srgbClr val="FF7F7F"/>
                </a:solidFill>
                <a:latin typeface="微软雅黑" panose="020B0503020204020204" charset="-122"/>
                <a:ea typeface="微软雅黑" panose="020B0503020204020204" charset="-122"/>
              </a:rPr>
              <a:t>3. 根据出生体重和胎龄的关系分类</a:t>
            </a:r>
            <a:endParaRPr lang="zh-CN" altLang="en-US" sz="2000" b="1">
              <a:solidFill>
                <a:srgbClr val="FF7F7F"/>
              </a:solidFill>
              <a:latin typeface="微软雅黑" panose="020B0503020204020204" charset="-122"/>
              <a:ea typeface="微软雅黑" panose="020B0503020204020204" charset="-122"/>
            </a:endParaRPr>
          </a:p>
        </p:txBody>
      </p:sp>
      <p:pic>
        <p:nvPicPr>
          <p:cNvPr id="16" name="图片 15" descr="3b32313534373033343be8af95e58982"/>
          <p:cNvPicPr>
            <a:picLocks noChangeAspect="1"/>
          </p:cNvPicPr>
          <p:nvPr/>
        </p:nvPicPr>
        <p:blipFill>
          <a:blip r:embed="rId19"/>
          <a:stretch>
            <a:fillRect/>
          </a:stretch>
        </p:blipFill>
        <p:spPr>
          <a:xfrm>
            <a:off x="875665" y="701040"/>
            <a:ext cx="540000" cy="54000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Effect transition="in" filter="fade">
                                      <p:cBhvr>
                                        <p:cTn id="9"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椭圆 2"/>
          <p:cNvSpPr/>
          <p:nvPr>
            <p:custDataLst>
              <p:tags r:id="rId1"/>
            </p:custDataLst>
          </p:nvPr>
        </p:nvSpPr>
        <p:spPr>
          <a:xfrm>
            <a:off x="3313160" y="2172335"/>
            <a:ext cx="945515" cy="928370"/>
          </a:xfrm>
          <a:prstGeom prst="ellipse">
            <a:avLst/>
          </a:prstGeom>
          <a:gradFill>
            <a:gsLst>
              <a:gs pos="0">
                <a:srgbClr val="FA8024">
                  <a:lumMod val="20000"/>
                  <a:lumOff val="80000"/>
                </a:srgbClr>
              </a:gs>
              <a:gs pos="100000">
                <a:srgbClr val="FA8024"/>
              </a:gs>
            </a:gsLst>
            <a:lin ang="5400000" scaled="0"/>
          </a:gradFill>
          <a:ln>
            <a:noFill/>
          </a:ln>
        </p:spPr>
        <p:style>
          <a:lnRef idx="2">
            <a:srgbClr val="FA8024">
              <a:shade val="50000"/>
            </a:srgbClr>
          </a:lnRef>
          <a:fillRef idx="1">
            <a:srgbClr val="FA8024"/>
          </a:fillRef>
          <a:effectRef idx="0">
            <a:srgbClr val="FA8024"/>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2" name="矩形 1"/>
          <p:cNvSpPr/>
          <p:nvPr>
            <p:custDataLst>
              <p:tags r:id="rId2"/>
            </p:custDataLst>
          </p:nvPr>
        </p:nvSpPr>
        <p:spPr>
          <a:xfrm>
            <a:off x="967740" y="2219960"/>
            <a:ext cx="334645" cy="3712845"/>
          </a:xfrm>
          <a:prstGeom prst="rect">
            <a:avLst/>
          </a:prstGeom>
          <a:solidFill>
            <a:srgbClr val="FFFFFF"/>
          </a:solidFill>
          <a:ln>
            <a:noFill/>
          </a:ln>
          <a:effectLst>
            <a:outerShdw blurRad="127000" dist="50800" sx="97000" sy="97000" algn="l" rotWithShape="0">
              <a:srgbClr val="FFFFFF">
                <a:lumMod val="50000"/>
                <a:alpha val="90000"/>
              </a:srgbClr>
            </a:outerShdw>
            <a:reflection stA="45000" endPos="0" dist="50800" dir="5400000" sy="-100000" algn="bl" rotWithShape="0"/>
          </a:effectLst>
        </p:spPr>
        <p:style>
          <a:lnRef idx="2">
            <a:srgbClr val="FA8024">
              <a:shade val="50000"/>
            </a:srgbClr>
          </a:lnRef>
          <a:fillRef idx="1">
            <a:srgbClr val="FA8024"/>
          </a:fillRef>
          <a:effectRef idx="0">
            <a:srgbClr val="FA8024"/>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7" name="等腰三角形 6"/>
          <p:cNvSpPr/>
          <p:nvPr>
            <p:custDataLst>
              <p:tags r:id="rId3"/>
            </p:custDataLst>
          </p:nvPr>
        </p:nvSpPr>
        <p:spPr>
          <a:xfrm rot="5400000">
            <a:off x="1181735" y="3744595"/>
            <a:ext cx="495300" cy="254000"/>
          </a:xfrm>
          <a:prstGeom prst="triangle">
            <a:avLst/>
          </a:prstGeom>
          <a:solidFill>
            <a:srgbClr val="FA8024"/>
          </a:solidFill>
          <a:ln>
            <a:noFill/>
          </a:ln>
        </p:spPr>
        <p:style>
          <a:lnRef idx="2">
            <a:srgbClr val="FA8024">
              <a:shade val="50000"/>
            </a:srgbClr>
          </a:lnRef>
          <a:fillRef idx="1">
            <a:srgbClr val="FA8024"/>
          </a:fillRef>
          <a:effectRef idx="0">
            <a:srgbClr val="FA8024"/>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8" name="等腰三角形 7"/>
          <p:cNvSpPr/>
          <p:nvPr>
            <p:custDataLst>
              <p:tags r:id="rId4"/>
            </p:custDataLst>
          </p:nvPr>
        </p:nvSpPr>
        <p:spPr>
          <a:xfrm rot="5400000">
            <a:off x="1069340" y="3744595"/>
            <a:ext cx="495300" cy="254000"/>
          </a:xfrm>
          <a:prstGeom prst="triangle">
            <a:avLst/>
          </a:prstGeom>
          <a:solidFill>
            <a:srgbClr val="FFFFFF"/>
          </a:solidFill>
          <a:ln>
            <a:noFill/>
          </a:ln>
        </p:spPr>
        <p:style>
          <a:lnRef idx="2">
            <a:srgbClr val="FA8024">
              <a:shade val="50000"/>
            </a:srgbClr>
          </a:lnRef>
          <a:fillRef idx="1">
            <a:srgbClr val="FA8024"/>
          </a:fillRef>
          <a:effectRef idx="0">
            <a:srgbClr val="FA8024"/>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45" name="文本框 44"/>
          <p:cNvSpPr txBox="1"/>
          <p:nvPr>
            <p:custDataLst>
              <p:tags r:id="rId5"/>
            </p:custDataLst>
          </p:nvPr>
        </p:nvSpPr>
        <p:spPr>
          <a:xfrm flipH="1">
            <a:off x="1625918" y="3642360"/>
            <a:ext cx="4320000" cy="1291590"/>
          </a:xfrm>
          <a:prstGeom prst="rect">
            <a:avLst/>
          </a:prstGeom>
          <a:noFill/>
        </p:spPr>
        <p:txBody>
          <a:bodyPr wrap="square" bIns="46990" rtlCol="0">
            <a:noAutofit/>
          </a:bodyPr>
          <a:p>
            <a:pPr indent="-457200" algn="just" fontAlgn="auto">
              <a:lnSpc>
                <a:spcPct val="130000"/>
              </a:lnSpc>
              <a:spcAft>
                <a:spcPts val="1000"/>
              </a:spcAft>
            </a:pPr>
            <a:r>
              <a:rPr lang="zh-CN" altLang="en-US" sz="1600" spc="150">
                <a:solidFill>
                  <a:schemeClr val="tx1">
                    <a:lumMod val="75000"/>
                    <a:lumOff val="25000"/>
                  </a:schemeClr>
                </a:solidFill>
                <a:uFillTx/>
                <a:latin typeface="Microsoft YaHei Regular" panose="020B0503020204020204" charset="-122"/>
                <a:ea typeface="Microsoft YaHei Regular" panose="020B0503020204020204" charset="-122"/>
              </a:rPr>
              <a:t>早产、过期产、胎儿窘迫、手术助产、大于或小于胎龄儿、低于极低出生体重儿以及生后有窒息、呼吸窘迫、循环衰竭、出血、严重黄疸或感染等。</a:t>
            </a:r>
            <a:endParaRPr lang="zh-CN" altLang="en-US" sz="1600" spc="150">
              <a:solidFill>
                <a:schemeClr val="tx1">
                  <a:lumMod val="75000"/>
                  <a:lumOff val="25000"/>
                </a:schemeClr>
              </a:solidFill>
              <a:uFillTx/>
              <a:latin typeface="Microsoft YaHei Regular" panose="020B0503020204020204" charset="-122"/>
              <a:ea typeface="Microsoft YaHei Regular" panose="020B0503020204020204" charset="-122"/>
            </a:endParaRPr>
          </a:p>
        </p:txBody>
      </p:sp>
      <p:sp>
        <p:nvSpPr>
          <p:cNvPr id="44" name="文本框 43"/>
          <p:cNvSpPr txBox="1"/>
          <p:nvPr>
            <p:custDataLst>
              <p:tags r:id="rId6"/>
            </p:custDataLst>
          </p:nvPr>
        </p:nvSpPr>
        <p:spPr>
          <a:xfrm flipH="1">
            <a:off x="1985918" y="3197225"/>
            <a:ext cx="3600000" cy="421640"/>
          </a:xfrm>
          <a:prstGeom prst="rect">
            <a:avLst/>
          </a:prstGeom>
          <a:noFill/>
        </p:spPr>
        <p:txBody>
          <a:bodyPr wrap="square" bIns="0" rtlCol="0">
            <a:normAutofit/>
          </a:bodyPr>
          <a:p>
            <a:pPr algn="ctr"/>
            <a:r>
              <a:rPr lang="zh-CN" altLang="en-US" sz="2000" b="1" spc="100">
                <a:solidFill>
                  <a:srgbClr val="FA8024"/>
                </a:solidFill>
                <a:uFillTx/>
                <a:latin typeface="Microsoft YaHei Bold" panose="020B0503020204020204" charset="-122"/>
                <a:ea typeface="Microsoft YaHei Bold" panose="020B0503020204020204" charset="-122"/>
              </a:rPr>
              <a:t>（1）与婴儿有关的因素</a:t>
            </a:r>
            <a:endParaRPr lang="zh-CN" altLang="en-US" sz="2000" b="1" spc="100">
              <a:solidFill>
                <a:srgbClr val="FA8024"/>
              </a:solidFill>
              <a:uFillTx/>
              <a:latin typeface="Microsoft YaHei Bold" panose="020B0503020204020204" charset="-122"/>
              <a:ea typeface="Microsoft YaHei Bold" panose="020B0503020204020204" charset="-122"/>
            </a:endParaRPr>
          </a:p>
        </p:txBody>
      </p:sp>
      <p:sp>
        <p:nvSpPr>
          <p:cNvPr id="4" name="椭圆 3"/>
          <p:cNvSpPr/>
          <p:nvPr>
            <p:custDataLst>
              <p:tags r:id="rId7"/>
            </p:custDataLst>
          </p:nvPr>
        </p:nvSpPr>
        <p:spPr>
          <a:xfrm>
            <a:off x="8658272" y="2201545"/>
            <a:ext cx="945515" cy="928370"/>
          </a:xfrm>
          <a:prstGeom prst="ellipse">
            <a:avLst/>
          </a:prstGeom>
          <a:gradFill>
            <a:gsLst>
              <a:gs pos="0">
                <a:srgbClr val="885EFB">
                  <a:lumMod val="20000"/>
                  <a:lumOff val="80000"/>
                </a:srgbClr>
              </a:gs>
              <a:gs pos="100000">
                <a:srgbClr val="885EFB"/>
              </a:gs>
            </a:gsLst>
            <a:lin ang="5400000" scaled="0"/>
          </a:gradFill>
          <a:ln>
            <a:noFill/>
          </a:ln>
        </p:spPr>
        <p:style>
          <a:lnRef idx="2">
            <a:srgbClr val="FA8024">
              <a:shade val="50000"/>
            </a:srgbClr>
          </a:lnRef>
          <a:fillRef idx="1">
            <a:srgbClr val="FA8024"/>
          </a:fillRef>
          <a:effectRef idx="0">
            <a:srgbClr val="FA8024"/>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9" name="矩形 8"/>
          <p:cNvSpPr/>
          <p:nvPr>
            <p:custDataLst>
              <p:tags r:id="rId8"/>
            </p:custDataLst>
          </p:nvPr>
        </p:nvSpPr>
        <p:spPr>
          <a:xfrm>
            <a:off x="6297930" y="2219960"/>
            <a:ext cx="334645" cy="3712845"/>
          </a:xfrm>
          <a:prstGeom prst="rect">
            <a:avLst/>
          </a:prstGeom>
          <a:solidFill>
            <a:srgbClr val="FFFFFF"/>
          </a:solidFill>
          <a:ln>
            <a:noFill/>
          </a:ln>
          <a:effectLst>
            <a:outerShdw blurRad="127000" dist="50800" sx="97000" sy="97000" algn="l" rotWithShape="0">
              <a:srgbClr val="FFFFFF">
                <a:lumMod val="50000"/>
                <a:alpha val="90000"/>
              </a:srgbClr>
            </a:outerShdw>
            <a:reflection stA="45000" endPos="0" dist="50800" dir="5400000" sy="-100000" algn="bl" rotWithShape="0"/>
          </a:effectLst>
        </p:spPr>
        <p:style>
          <a:lnRef idx="2">
            <a:srgbClr val="FA8024">
              <a:shade val="50000"/>
            </a:srgbClr>
          </a:lnRef>
          <a:fillRef idx="1">
            <a:srgbClr val="FA8024"/>
          </a:fillRef>
          <a:effectRef idx="0">
            <a:srgbClr val="FA8024"/>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10" name="等腰三角形 9"/>
          <p:cNvSpPr/>
          <p:nvPr>
            <p:custDataLst>
              <p:tags r:id="rId9"/>
            </p:custDataLst>
          </p:nvPr>
        </p:nvSpPr>
        <p:spPr>
          <a:xfrm rot="5400000">
            <a:off x="6511925" y="3744595"/>
            <a:ext cx="495300" cy="254000"/>
          </a:xfrm>
          <a:prstGeom prst="triangle">
            <a:avLst/>
          </a:prstGeom>
          <a:solidFill>
            <a:srgbClr val="885EFB"/>
          </a:solidFill>
          <a:ln>
            <a:noFill/>
          </a:ln>
        </p:spPr>
        <p:style>
          <a:lnRef idx="2">
            <a:srgbClr val="FA8024">
              <a:shade val="50000"/>
            </a:srgbClr>
          </a:lnRef>
          <a:fillRef idx="1">
            <a:srgbClr val="FA8024"/>
          </a:fillRef>
          <a:effectRef idx="0">
            <a:srgbClr val="FA8024"/>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11" name="等腰三角形 10"/>
          <p:cNvSpPr/>
          <p:nvPr>
            <p:custDataLst>
              <p:tags r:id="rId10"/>
            </p:custDataLst>
          </p:nvPr>
        </p:nvSpPr>
        <p:spPr>
          <a:xfrm rot="5400000">
            <a:off x="6399530" y="3744595"/>
            <a:ext cx="495300" cy="254000"/>
          </a:xfrm>
          <a:prstGeom prst="triangle">
            <a:avLst/>
          </a:prstGeom>
          <a:solidFill>
            <a:srgbClr val="FFFFFF"/>
          </a:solidFill>
          <a:ln>
            <a:noFill/>
          </a:ln>
        </p:spPr>
        <p:style>
          <a:lnRef idx="2">
            <a:srgbClr val="FA8024">
              <a:shade val="50000"/>
            </a:srgbClr>
          </a:lnRef>
          <a:fillRef idx="1">
            <a:srgbClr val="FA8024"/>
          </a:fillRef>
          <a:effectRef idx="0">
            <a:srgbClr val="FA8024"/>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31" name="文本框 30"/>
          <p:cNvSpPr txBox="1"/>
          <p:nvPr>
            <p:custDataLst>
              <p:tags r:id="rId11"/>
            </p:custDataLst>
          </p:nvPr>
        </p:nvSpPr>
        <p:spPr>
          <a:xfrm flipH="1">
            <a:off x="7331030" y="3197225"/>
            <a:ext cx="3600000" cy="421640"/>
          </a:xfrm>
          <a:prstGeom prst="rect">
            <a:avLst/>
          </a:prstGeom>
          <a:noFill/>
        </p:spPr>
        <p:txBody>
          <a:bodyPr wrap="square" bIns="0" rtlCol="0">
            <a:normAutofit/>
          </a:bodyPr>
          <a:p>
            <a:pPr algn="ctr"/>
            <a:r>
              <a:rPr lang="zh-CN" altLang="en-US" sz="2000" b="1" spc="100">
                <a:solidFill>
                  <a:srgbClr val="885EFB"/>
                </a:solidFill>
                <a:uFillTx/>
                <a:latin typeface="Microsoft YaHei Bold" panose="020B0503020204020204" charset="-122"/>
                <a:ea typeface="Microsoft YaHei Bold" panose="020B0503020204020204" charset="-122"/>
              </a:rPr>
              <a:t>（2）与孕母有关的因素</a:t>
            </a:r>
            <a:endParaRPr lang="zh-CN" altLang="en-US" sz="2000" b="1" spc="100">
              <a:solidFill>
                <a:srgbClr val="885EFB"/>
              </a:solidFill>
              <a:uFillTx/>
              <a:latin typeface="Microsoft YaHei Bold" panose="020B0503020204020204" charset="-122"/>
              <a:ea typeface="Microsoft YaHei Bold" panose="020B0503020204020204" charset="-122"/>
            </a:endParaRPr>
          </a:p>
        </p:txBody>
      </p:sp>
      <p:sp>
        <p:nvSpPr>
          <p:cNvPr id="32" name="文本框 31"/>
          <p:cNvSpPr txBox="1"/>
          <p:nvPr>
            <p:custDataLst>
              <p:tags r:id="rId12"/>
            </p:custDataLst>
          </p:nvPr>
        </p:nvSpPr>
        <p:spPr>
          <a:xfrm flipH="1">
            <a:off x="6971030" y="3642360"/>
            <a:ext cx="4320000" cy="1694815"/>
          </a:xfrm>
          <a:prstGeom prst="rect">
            <a:avLst/>
          </a:prstGeom>
          <a:noFill/>
        </p:spPr>
        <p:txBody>
          <a:bodyPr wrap="square" bIns="46990" rtlCol="0">
            <a:noAutofit/>
          </a:bodyPr>
          <a:p>
            <a:pPr indent="-457200" algn="just" fontAlgn="auto">
              <a:lnSpc>
                <a:spcPct val="130000"/>
              </a:lnSpc>
              <a:spcAft>
                <a:spcPts val="1000"/>
              </a:spcAft>
            </a:pPr>
            <a:r>
              <a:rPr lang="zh-CN" altLang="en-US" sz="1600" spc="150">
                <a:solidFill>
                  <a:schemeClr val="tx1">
                    <a:lumMod val="75000"/>
                    <a:lumOff val="25000"/>
                  </a:schemeClr>
                </a:solidFill>
                <a:uFillTx/>
                <a:latin typeface="Microsoft YaHei Regular" panose="020B0503020204020204" charset="-122"/>
                <a:ea typeface="Microsoft YaHei Regular" panose="020B0503020204020204" charset="-122"/>
              </a:rPr>
              <a:t>小于 16 岁或大于 40 岁，服用违禁品，患有糖尿病、心肾疾病、泌尿系感染，既往有异常妊娠史或本次妊娠合并有妊娠高血压综合征，先兆子痫，阴道流血，胎膜早破等。</a:t>
            </a:r>
            <a:endParaRPr lang="zh-CN" altLang="en-US" sz="1600" spc="150">
              <a:solidFill>
                <a:schemeClr val="tx1">
                  <a:lumMod val="75000"/>
                  <a:lumOff val="25000"/>
                </a:schemeClr>
              </a:solidFill>
              <a:uFillTx/>
              <a:latin typeface="Microsoft YaHei Regular" panose="020B0503020204020204" charset="-122"/>
              <a:ea typeface="Microsoft YaHei Regular" panose="020B0503020204020204" charset="-122"/>
            </a:endParaRPr>
          </a:p>
        </p:txBody>
      </p:sp>
      <p:sp>
        <p:nvSpPr>
          <p:cNvPr id="18" name="矩形 17"/>
          <p:cNvSpPr/>
          <p:nvPr/>
        </p:nvSpPr>
        <p:spPr>
          <a:xfrm>
            <a:off x="1415415" y="763905"/>
            <a:ext cx="7062470" cy="476885"/>
          </a:xfrm>
          <a:prstGeom prst="rect">
            <a:avLst/>
          </a:prstGeom>
        </p:spPr>
        <p:txBody>
          <a:bodyPr wrap="square" anchor="ctr" anchorCtr="0">
            <a:noAutofit/>
          </a:bodyPr>
          <a:p>
            <a:r>
              <a:rPr lang="zh-CN" altLang="en-US" sz="2000" b="1">
                <a:solidFill>
                  <a:srgbClr val="FF7F7F"/>
                </a:solidFill>
                <a:latin typeface="微软雅黑" panose="020B0503020204020204" charset="-122"/>
                <a:ea typeface="微软雅黑" panose="020B0503020204020204" charset="-122"/>
              </a:rPr>
              <a:t>4. 高危新生儿（high risk infant）　</a:t>
            </a:r>
            <a:endParaRPr lang="zh-CN" altLang="en-US" sz="2000" b="1">
              <a:solidFill>
                <a:srgbClr val="FF7F7F"/>
              </a:solidFill>
              <a:latin typeface="微软雅黑" panose="020B0503020204020204" charset="-122"/>
              <a:ea typeface="微软雅黑" panose="020B0503020204020204" charset="-122"/>
            </a:endParaRPr>
          </a:p>
        </p:txBody>
      </p:sp>
      <p:pic>
        <p:nvPicPr>
          <p:cNvPr id="6" name="图片 5" descr="3b32313534373033343be8af95e58982"/>
          <p:cNvPicPr>
            <a:picLocks noChangeAspect="1"/>
          </p:cNvPicPr>
          <p:nvPr/>
        </p:nvPicPr>
        <p:blipFill>
          <a:blip r:embed="rId13"/>
          <a:stretch>
            <a:fillRect/>
          </a:stretch>
        </p:blipFill>
        <p:spPr>
          <a:xfrm>
            <a:off x="875665" y="701040"/>
            <a:ext cx="540000" cy="540000"/>
          </a:xfrm>
          <a:prstGeom prst="rect">
            <a:avLst/>
          </a:prstGeom>
        </p:spPr>
      </p:pic>
      <p:pic>
        <p:nvPicPr>
          <p:cNvPr id="15" name="图片 14" descr="343435333336333b333635363132373be8a1a3e69c8d"/>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3605918" y="2456520"/>
            <a:ext cx="360000" cy="360000"/>
          </a:xfrm>
          <a:prstGeom prst="rect">
            <a:avLst/>
          </a:prstGeom>
        </p:spPr>
      </p:pic>
      <p:pic>
        <p:nvPicPr>
          <p:cNvPr id="16" name="图片 15" descr="333530363731333b333530343632343be79da1e79ca0"/>
          <p:cNvPicPr>
            <a:picLocks noChangeAspect="1"/>
          </p:cNvPicPr>
          <p:nvPr/>
        </p:nvPicPr>
        <p:blipFill>
          <a:blip r:embed="rId16">
            <a:extLst>
              <a:ext uri="{96DAC541-7B7A-43D3-8B79-37D633B846F1}">
                <asvg:svgBlip xmlns:asvg="http://schemas.microsoft.com/office/drawing/2016/SVG/main" r:embed="rId17"/>
              </a:ext>
            </a:extLst>
          </a:blip>
          <a:stretch>
            <a:fillRect/>
          </a:stretch>
        </p:blipFill>
        <p:spPr>
          <a:xfrm>
            <a:off x="8951030" y="2485730"/>
            <a:ext cx="360000" cy="36000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Effect transition="in" filter="fade">
                                      <p:cBhvr>
                                        <p:cTn id="9"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标题 2"/>
          <p:cNvSpPr/>
          <p:nvPr>
            <p:ph type="title"/>
            <p:custDataLst>
              <p:tags r:id="rId1"/>
            </p:custDataLst>
          </p:nvPr>
        </p:nvSpPr>
        <p:spPr>
          <a:xfrm>
            <a:off x="5925820" y="1743075"/>
            <a:ext cx="4204335" cy="1071880"/>
          </a:xfrm>
        </p:spPr>
        <p:txBody>
          <a:bodyPr/>
          <a:p>
            <a:r>
              <a:rPr lang="zh-CN" altLang="en-US" sz="2800" b="0">
                <a:solidFill>
                  <a:schemeClr val="lt1"/>
                </a:solidFill>
                <a:latin typeface="Microsoft YaHei" panose="020B0503020204020204" charset="-122"/>
                <a:ea typeface="Microsoft YaHei" panose="020B0503020204020204" charset="-122"/>
              </a:rPr>
              <a:t>任务</a:t>
            </a:r>
            <a:r>
              <a:rPr lang="zh-CN" altLang="en-US" sz="2800" b="0">
                <a:solidFill>
                  <a:schemeClr val="lt1"/>
                </a:solidFill>
                <a:latin typeface="Microsoft YaHei" panose="020B0503020204020204" charset="-122"/>
                <a:ea typeface="Microsoft YaHei" panose="020B0503020204020204" charset="-122"/>
              </a:rPr>
              <a:t>二</a:t>
            </a:r>
            <a:endParaRPr lang="zh-CN" altLang="en-US" sz="2800" b="0">
              <a:solidFill>
                <a:schemeClr val="lt1"/>
              </a:solidFill>
              <a:latin typeface="Microsoft YaHei" panose="020B0503020204020204" charset="-122"/>
              <a:ea typeface="Microsoft YaHei" panose="020B0503020204020204" charset="-122"/>
            </a:endParaRPr>
          </a:p>
        </p:txBody>
      </p:sp>
      <p:sp>
        <p:nvSpPr>
          <p:cNvPr id="2" name="文本占位符 1"/>
          <p:cNvSpPr>
            <a:spLocks noGrp="1"/>
          </p:cNvSpPr>
          <p:nvPr>
            <p:ph type="body" sz="half" idx="2"/>
          </p:nvPr>
        </p:nvSpPr>
        <p:spPr>
          <a:xfrm>
            <a:off x="5491798" y="2814955"/>
            <a:ext cx="5072380" cy="1199515"/>
          </a:xfrm>
        </p:spPr>
        <p:txBody>
          <a:bodyPr>
            <a:noAutofit/>
          </a:bodyPr>
          <a:p>
            <a:pPr>
              <a:lnSpc>
                <a:spcPct val="100000"/>
              </a:lnSpc>
            </a:pPr>
            <a:r>
              <a:rPr lang="zh-CN" altLang="en-US" sz="4000" b="1">
                <a:latin typeface="Microsoft YaHei Bold" panose="020B0503020204020204" charset="-122"/>
                <a:ea typeface="Microsoft YaHei Bold" panose="020B0503020204020204" charset="-122"/>
              </a:rPr>
              <a:t>正常足月儿的特点</a:t>
            </a:r>
            <a:endParaRPr lang="zh-CN" altLang="en-US" sz="4000" b="1">
              <a:latin typeface="Microsoft YaHei Bold" panose="020B0503020204020204" charset="-122"/>
              <a:ea typeface="Microsoft YaHei Bold" panose="020B0503020204020204" charset="-122"/>
            </a:endParaRPr>
          </a:p>
          <a:p>
            <a:pPr>
              <a:lnSpc>
                <a:spcPct val="100000"/>
              </a:lnSpc>
            </a:pPr>
            <a:r>
              <a:rPr lang="zh-CN" altLang="en-US" sz="4000" b="1">
                <a:latin typeface="Microsoft YaHei Bold" panose="020B0503020204020204" charset="-122"/>
                <a:ea typeface="Microsoft YaHei Bold" panose="020B0503020204020204" charset="-122"/>
              </a:rPr>
              <a:t>及护理</a:t>
            </a:r>
            <a:endParaRPr lang="zh-CN" altLang="en-US" sz="4000" b="1">
              <a:latin typeface="Microsoft YaHei Bold" panose="020B0503020204020204" charset="-122"/>
              <a:ea typeface="Microsoft YaHei Bold" panose="020B0503020204020204" charset="-122"/>
            </a:endParaRPr>
          </a:p>
        </p:txBody>
      </p:sp>
      <p:sp>
        <p:nvSpPr>
          <p:cNvPr id="4" name="文本框 3"/>
          <p:cNvSpPr txBox="1"/>
          <p:nvPr/>
        </p:nvSpPr>
        <p:spPr>
          <a:xfrm>
            <a:off x="4864100" y="4192270"/>
            <a:ext cx="6327775" cy="922020"/>
          </a:xfrm>
          <a:prstGeom prst="rect">
            <a:avLst/>
          </a:prstGeom>
          <a:noFill/>
        </p:spPr>
        <p:txBody>
          <a:bodyPr wrap="square" rtlCol="0" anchor="t">
            <a:spAutoFit/>
          </a:bodyPr>
          <a:p>
            <a:pPr algn="ctr"/>
            <a:r>
              <a:rPr lang="zh-CN" altLang="en-US">
                <a:solidFill>
                  <a:schemeClr val="bg1"/>
                </a:solidFill>
                <a:latin typeface="Microsoft YaHei Regular" panose="020B0503020204020204" charset="-122"/>
                <a:ea typeface="Microsoft YaHei Regular" panose="020B0503020204020204" charset="-122"/>
                <a:cs typeface="Microsoft YaHei Regular" panose="020B0503020204020204" charset="-122"/>
              </a:rPr>
              <a:t>正常足月新生儿（normal full-term infant）是指出生时胎龄满 37～42 周，体重在2 500 g 以上，身长大于 47 cm，无畸形和疾病的活产新生儿。</a:t>
            </a:r>
            <a:endParaRPr lang="zh-CN" altLang="en-US">
              <a:solidFill>
                <a:schemeClr val="bg1"/>
              </a:solidFill>
              <a:latin typeface="Microsoft YaHei Regular" panose="020B0503020204020204" charset="-122"/>
              <a:ea typeface="Microsoft YaHei Regular" panose="020B0503020204020204" charset="-122"/>
              <a:cs typeface="Microsoft YaHei Regular" panose="020B0503020204020204" charset="-122"/>
            </a:endParaRPr>
          </a:p>
        </p:txBody>
      </p:sp>
    </p:spTree>
    <p:custDataLst>
      <p:tags r:id="rId2"/>
    </p:custData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75665" y="1292225"/>
            <a:ext cx="10440035" cy="5363210"/>
          </a:xfrm>
          <a:prstGeom prst="rect">
            <a:avLst/>
          </a:prstGeom>
        </p:spPr>
        <p:txBody>
          <a:bodyPr wrap="square">
            <a:noAutofit/>
          </a:bodyPr>
          <a:lstStyle/>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b="1" dirty="0">
                <a:solidFill>
                  <a:srgbClr val="FF7F7F"/>
                </a:solidFill>
                <a:latin typeface="Times New Roman Regular" panose="02020603050405020304" charset="0"/>
                <a:ea typeface="微软雅黑" panose="020B0503020204020204" charset="-122"/>
                <a:cs typeface="Times New Roman Regular" panose="02020603050405020304" charset="0"/>
              </a:rPr>
              <a:t>1. 外观</a:t>
            </a:r>
            <a:r>
              <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rPr>
              <a:t>　足月新生儿哭声洪亮，四肢屈曲，皮肤红润，胎毛少，全身有胎脂覆盖，头发呈细丝状，分条清楚，耳郭发育良好，乳晕清楚，乳头凸起，可摸及结节，指（趾）甲达到或超过指（趾）端，足纹遍及整个足底，男婴睾丸已降入阴囊，女婴大阴唇完全覆盖小阴唇。</a:t>
            </a:r>
            <a:endPar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endParaRPr>
          </a:p>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b="1" dirty="0">
                <a:solidFill>
                  <a:srgbClr val="FF7F7F"/>
                </a:solidFill>
                <a:latin typeface="Times New Roman Regular" panose="02020603050405020304" charset="0"/>
                <a:ea typeface="微软雅黑" panose="020B0503020204020204" charset="-122"/>
                <a:cs typeface="Times New Roman Regular" panose="02020603050405020304" charset="0"/>
              </a:rPr>
              <a:t>2. 体温</a:t>
            </a:r>
            <a:r>
              <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rPr>
              <a:t>　新生儿的体温调节中枢功能不完善，皮下脂肪薄，体表面积大，容易散热，而产热主要依靠棕色脂肪，故体温不稳定，易随环境温度而变化。小儿刚出生时，因环境温度较宫内低，体温明显下降，当环境温度适宜时，体温可逐渐回升，并波动在36～37℃。如环境温度过高，足月儿可通过皮肤蒸发出汗散热，若水分供给不足可致脱水、血液浓缩而出现发热（脱水热）。</a:t>
            </a:r>
            <a:endPar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endParaRPr>
          </a:p>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b="1" dirty="0">
                <a:solidFill>
                  <a:srgbClr val="FF7F7F"/>
                </a:solidFill>
                <a:latin typeface="Times New Roman Regular" panose="02020603050405020304" charset="0"/>
                <a:ea typeface="微软雅黑" panose="020B0503020204020204" charset="-122"/>
                <a:cs typeface="Times New Roman Regular" panose="02020603050405020304" charset="0"/>
              </a:rPr>
              <a:t>3. 皮肤</a:t>
            </a:r>
            <a:r>
              <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rPr>
              <a:t>　新生儿出生时全身皮肤上有胎脂覆盖，起保护皮肤的作用，可自行吸收，不必强行洗去，但身体皱褶处的血迹和胎脂则宜用消毒植物油或温开水轻轻揩去。新生儿皮肤角质层薄而富血管，易受损伤引起感染，必须注意保持清洁卫生。</a:t>
            </a:r>
            <a:endPar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endParaRPr>
          </a:p>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b="1" dirty="0">
                <a:solidFill>
                  <a:srgbClr val="FF7F7F"/>
                </a:solidFill>
                <a:latin typeface="Times New Roman Regular" panose="02020603050405020304" charset="0"/>
                <a:ea typeface="微软雅黑" panose="020B0503020204020204" charset="-122"/>
                <a:cs typeface="Times New Roman Regular" panose="02020603050405020304" charset="0"/>
              </a:rPr>
              <a:t>4. 脐带</a:t>
            </a:r>
            <a:r>
              <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rPr>
              <a:t>　经无菌操作结扎后逐渐干燥，残端一般在 1 周内脱落。</a:t>
            </a:r>
            <a:endPar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endParaRPr>
          </a:p>
        </p:txBody>
      </p:sp>
      <p:sp>
        <p:nvSpPr>
          <p:cNvPr id="18" name="矩形 17"/>
          <p:cNvSpPr/>
          <p:nvPr/>
        </p:nvSpPr>
        <p:spPr>
          <a:xfrm>
            <a:off x="1348105" y="323850"/>
            <a:ext cx="7129780" cy="476885"/>
          </a:xfrm>
          <a:prstGeom prst="rect">
            <a:avLst/>
          </a:prstGeom>
        </p:spPr>
        <p:txBody>
          <a:bodyPr wrap="square" anchor="ctr" anchorCtr="0">
            <a:noAutofit/>
          </a:bodyPr>
          <a:lstStyle/>
          <a:p>
            <a:r>
              <a:rPr lang="zh-CN" altLang="en-US" sz="2000" b="1">
                <a:solidFill>
                  <a:srgbClr val="FF7F7F"/>
                </a:solidFill>
                <a:latin typeface="微软雅黑" panose="020B0503020204020204" charset="-122"/>
                <a:ea typeface="微软雅黑" panose="020B0503020204020204" charset="-122"/>
              </a:rPr>
              <a:t>【正常足月新生儿的特点】</a:t>
            </a:r>
            <a:endParaRPr lang="zh-CN" altLang="en-US" sz="2000" b="1">
              <a:solidFill>
                <a:srgbClr val="FF7F7F"/>
              </a:solidFill>
              <a:latin typeface="微软雅黑" panose="020B0503020204020204" charset="-122"/>
              <a:ea typeface="微软雅黑" panose="020B0503020204020204" charset="-122"/>
            </a:endParaRPr>
          </a:p>
        </p:txBody>
      </p:sp>
      <p:pic>
        <p:nvPicPr>
          <p:cNvPr id="4" name="图片 3" descr="3b32313534373033343be8af95e58982"/>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870585" y="260985"/>
            <a:ext cx="544830" cy="53975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9" advTm="5102">
        <p:comb/>
      </p:transition>
    </mc:Choice>
    <mc:Fallback>
      <p:transition advTm="5102">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Effect transition="in" filter="fade">
                                      <p:cBhvr>
                                        <p:cTn id="9" dur="500"/>
                                        <p:tgtEl>
                                          <p:spTgt spid="18"/>
                                        </p:tgtEl>
                                      </p:cBhvr>
                                    </p:animEffect>
                                  </p:childTnLst>
                                </p:cTn>
                              </p:par>
                            </p:childTnLst>
                          </p:cTn>
                        </p:par>
                        <p:par>
                          <p:cTn id="10" fill="hold">
                            <p:stCondLst>
                              <p:cond delay="500"/>
                            </p:stCondLst>
                            <p:childTnLst>
                              <p:par>
                                <p:cTn id="11" presetID="22" presetClass="entr" presetSubtype="1"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wipe(up)">
                                      <p:cBhvr>
                                        <p:cTn id="13"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8"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75665" y="1292225"/>
            <a:ext cx="10440035" cy="5363210"/>
          </a:xfrm>
          <a:prstGeom prst="rect">
            <a:avLst/>
          </a:prstGeom>
        </p:spPr>
        <p:txBody>
          <a:bodyPr wrap="square">
            <a:noAutofit/>
          </a:bodyPr>
          <a:lstStyle/>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b="1" dirty="0">
                <a:solidFill>
                  <a:srgbClr val="FF7F7F"/>
                </a:solidFill>
                <a:latin typeface="Times New Roman Regular" panose="02020603050405020304" charset="0"/>
                <a:ea typeface="微软雅黑" panose="020B0503020204020204" charset="-122"/>
                <a:cs typeface="Times New Roman Regular" panose="02020603050405020304" charset="0"/>
                <a:sym typeface="+mn-ea"/>
              </a:rPr>
              <a:t>5. 呼吸</a:t>
            </a:r>
            <a:r>
              <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sym typeface="+mn-ea"/>
              </a:rPr>
              <a:t>　新生儿呼吸中枢发育不成熟，呼吸肌弱，胸腔小，主要靠膈肌作用，呈腹式呼吸，呼吸浅表，频率快，40 ～ 45 次 / 分，节律不规则。</a:t>
            </a:r>
            <a:endPar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endParaRPr>
          </a:p>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b="1" dirty="0">
                <a:solidFill>
                  <a:srgbClr val="FF7F7F"/>
                </a:solidFill>
                <a:latin typeface="Times New Roman Regular" panose="02020603050405020304" charset="0"/>
                <a:ea typeface="微软雅黑" panose="020B0503020204020204" charset="-122"/>
                <a:cs typeface="Times New Roman Regular" panose="02020603050405020304" charset="0"/>
              </a:rPr>
              <a:t>6. 循环</a:t>
            </a:r>
            <a:r>
              <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rPr>
              <a:t>　胎儿出生后自主呼吸建立，血液循环途径和动力学发生了重大的变化，即由胎儿血液循环变为正常血液循环。新生儿心率快，波动范围大，90 ～ 160 次 / 分不等，有时有窦性心律不齐及功能性杂音，由于其血管分布特点，血流多集中于躯干及内脏而四肢较少，故新生儿四肢易于发凉或发绀。新生儿血压平均为 9.3 / 6.7 kPa（70 / 50 mmHg）。</a:t>
            </a:r>
            <a:endPar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endParaRPr>
          </a:p>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b="1" dirty="0">
                <a:solidFill>
                  <a:srgbClr val="FF7F7F"/>
                </a:solidFill>
                <a:latin typeface="Times New Roman Regular" panose="02020603050405020304" charset="0"/>
                <a:ea typeface="微软雅黑" panose="020B0503020204020204" charset="-122"/>
                <a:cs typeface="Times New Roman Regular" panose="02020603050405020304" charset="0"/>
              </a:rPr>
              <a:t>7. 消化</a:t>
            </a:r>
            <a:r>
              <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rPr>
              <a:t>　新生儿吸吮及吞咽功能完善，整个消化道运动较快，且消化道面积相对较大，通透性高，有利于营养物质的吸收，但也使毒性物质被吸收的机会大大增加。新生儿胃呈横位，贲门括约肌松弛，幽门括约肌较发达，所以新生儿易呕吐，溢乳。新生儿第一次排大便多在出生后12小时内，呈墨绿色黏稠的胎粪，3～4天内排完。若24小时仍不见排胎粪，就应检查是否有消化道畸形（如肛门闭锁等）。</a:t>
            </a:r>
            <a:endPar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endParaRPr>
          </a:p>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b="1" dirty="0">
                <a:solidFill>
                  <a:srgbClr val="FF7F7F"/>
                </a:solidFill>
                <a:latin typeface="Times New Roman Regular" panose="02020603050405020304" charset="0"/>
                <a:ea typeface="微软雅黑" panose="020B0503020204020204" charset="-122"/>
                <a:cs typeface="Times New Roman Regular" panose="02020603050405020304" charset="0"/>
              </a:rPr>
              <a:t>8. 泌尿</a:t>
            </a:r>
            <a:r>
              <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rPr>
              <a:t>　新生儿多在出生后 24 小时内排尿，如 48 小时仍不排尿需查明原因。新生儿肾浓缩功能差，相对来说需水量要多，故新生儿期宜多喂温开水，以防脱水及水电解质和酸碱平衡失调。</a:t>
            </a:r>
            <a:endPar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endParaRPr>
          </a:p>
        </p:txBody>
      </p:sp>
      <p:sp>
        <p:nvSpPr>
          <p:cNvPr id="18" name="矩形 17"/>
          <p:cNvSpPr/>
          <p:nvPr/>
        </p:nvSpPr>
        <p:spPr>
          <a:xfrm>
            <a:off x="1348105" y="323850"/>
            <a:ext cx="7129780" cy="476885"/>
          </a:xfrm>
          <a:prstGeom prst="rect">
            <a:avLst/>
          </a:prstGeom>
        </p:spPr>
        <p:txBody>
          <a:bodyPr wrap="square" anchor="ctr" anchorCtr="0">
            <a:noAutofit/>
          </a:bodyPr>
          <a:lstStyle/>
          <a:p>
            <a:r>
              <a:rPr lang="zh-CN" altLang="en-US" sz="2000" b="1">
                <a:solidFill>
                  <a:srgbClr val="FF7F7F"/>
                </a:solidFill>
                <a:latin typeface="微软雅黑" panose="020B0503020204020204" charset="-122"/>
                <a:ea typeface="微软雅黑" panose="020B0503020204020204" charset="-122"/>
              </a:rPr>
              <a:t>【正常足月新生儿的特点】</a:t>
            </a:r>
            <a:endParaRPr lang="zh-CN" altLang="en-US" sz="2000" b="1">
              <a:solidFill>
                <a:srgbClr val="FF7F7F"/>
              </a:solidFill>
              <a:latin typeface="微软雅黑" panose="020B0503020204020204" charset="-122"/>
              <a:ea typeface="微软雅黑" panose="020B0503020204020204" charset="-122"/>
            </a:endParaRPr>
          </a:p>
        </p:txBody>
      </p:sp>
      <p:pic>
        <p:nvPicPr>
          <p:cNvPr id="4" name="图片 3" descr="3b32313534373033343be8af95e58982"/>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870585" y="260985"/>
            <a:ext cx="544830" cy="53975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9" advTm="5102">
        <p:comb/>
      </p:transition>
    </mc:Choice>
    <mc:Fallback>
      <p:transition advTm="5102">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Effect transition="in" filter="fade">
                                      <p:cBhvr>
                                        <p:cTn id="9" dur="500"/>
                                        <p:tgtEl>
                                          <p:spTgt spid="18"/>
                                        </p:tgtEl>
                                      </p:cBhvr>
                                    </p:animEffect>
                                  </p:childTnLst>
                                </p:cTn>
                              </p:par>
                            </p:childTnLst>
                          </p:cTn>
                        </p:par>
                        <p:par>
                          <p:cTn id="10" fill="hold">
                            <p:stCondLst>
                              <p:cond delay="500"/>
                            </p:stCondLst>
                            <p:childTnLst>
                              <p:par>
                                <p:cTn id="11" presetID="22" presetClass="entr" presetSubtype="1"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wipe(up)">
                                      <p:cBhvr>
                                        <p:cTn id="13"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8"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75665" y="1292225"/>
            <a:ext cx="10440035" cy="5363210"/>
          </a:xfrm>
          <a:prstGeom prst="rect">
            <a:avLst/>
          </a:prstGeom>
        </p:spPr>
        <p:txBody>
          <a:bodyPr wrap="square">
            <a:noAutofit/>
          </a:bodyPr>
          <a:lstStyle/>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b="1" dirty="0">
                <a:solidFill>
                  <a:srgbClr val="FF7F7F"/>
                </a:solidFill>
                <a:latin typeface="Times New Roman Regular" panose="02020603050405020304" charset="0"/>
                <a:ea typeface="微软雅黑" panose="020B0503020204020204" charset="-122"/>
                <a:cs typeface="Times New Roman Regular" panose="02020603050405020304" charset="0"/>
              </a:rPr>
              <a:t>9. 神经</a:t>
            </a:r>
            <a:r>
              <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rPr>
              <a:t>　新生儿的脑相对较大，占体重的 10% ～ 20%（成人仅占 2%）。但大脑皮层和纹状体发育不完善，神经髓鞘未完全形成，易出现泛化现象。新生儿具有先天性的神经反射，如吸吮、觅食、握持、拥抱反射等，它们在出生后 3 ～ 4 个月逐渐消退。当新生儿有神经系统疾病、损伤或颅内出血时这些反射可能消失。新生儿时期巴宾斯基征、凯尔尼格征呈阳性、腹壁反射和提睾反射不稳定均属正常现象。</a:t>
            </a:r>
            <a:endPar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endParaRPr>
          </a:p>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b="1" dirty="0">
                <a:solidFill>
                  <a:srgbClr val="FF7F7F"/>
                </a:solidFill>
                <a:latin typeface="Times New Roman Regular" panose="02020603050405020304" charset="0"/>
                <a:ea typeface="微软雅黑" panose="020B0503020204020204" charset="-122"/>
                <a:cs typeface="Times New Roman Regular" panose="02020603050405020304" charset="0"/>
              </a:rPr>
              <a:t>10. 免疫</a:t>
            </a:r>
            <a:r>
              <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rPr>
              <a:t>　胎儿期 IgM、IgA 不能通过胎盘传给胎儿，而新生儿特异性和非特异性免疫功能均不够成熟，加之皮肤黏膜薄嫩，脐部为开放性伤口，自体白细胞吞噬作用差，故极易患感染。但可从母体中获得一定量的 IgG，可使新生儿对某些传染病（如麻疹）具有免疫力。</a:t>
            </a:r>
            <a:endPar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endParaRPr>
          </a:p>
        </p:txBody>
      </p:sp>
      <p:sp>
        <p:nvSpPr>
          <p:cNvPr id="18" name="矩形 17"/>
          <p:cNvSpPr/>
          <p:nvPr/>
        </p:nvSpPr>
        <p:spPr>
          <a:xfrm>
            <a:off x="1348105" y="323850"/>
            <a:ext cx="7129780" cy="476885"/>
          </a:xfrm>
          <a:prstGeom prst="rect">
            <a:avLst/>
          </a:prstGeom>
        </p:spPr>
        <p:txBody>
          <a:bodyPr wrap="square" anchor="ctr" anchorCtr="0">
            <a:noAutofit/>
          </a:bodyPr>
          <a:lstStyle/>
          <a:p>
            <a:r>
              <a:rPr lang="zh-CN" altLang="en-US" sz="2000" b="1">
                <a:solidFill>
                  <a:srgbClr val="FF7F7F"/>
                </a:solidFill>
                <a:latin typeface="微软雅黑" panose="020B0503020204020204" charset="-122"/>
                <a:ea typeface="微软雅黑" panose="020B0503020204020204" charset="-122"/>
              </a:rPr>
              <a:t>【正常足月新生儿的特点】</a:t>
            </a:r>
            <a:endParaRPr lang="zh-CN" altLang="en-US" sz="2000" b="1">
              <a:solidFill>
                <a:srgbClr val="FF7F7F"/>
              </a:solidFill>
              <a:latin typeface="微软雅黑" panose="020B0503020204020204" charset="-122"/>
              <a:ea typeface="微软雅黑" panose="020B0503020204020204" charset="-122"/>
            </a:endParaRPr>
          </a:p>
        </p:txBody>
      </p:sp>
      <p:pic>
        <p:nvPicPr>
          <p:cNvPr id="4" name="图片 3" descr="3b32313534373033343be8af95e58982"/>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870585" y="260985"/>
            <a:ext cx="544830" cy="53975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9" advTm="5102">
        <p:comb/>
      </p:transition>
    </mc:Choice>
    <mc:Fallback>
      <p:transition advTm="5102">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Effect transition="in" filter="fade">
                                      <p:cBhvr>
                                        <p:cTn id="9" dur="500"/>
                                        <p:tgtEl>
                                          <p:spTgt spid="18"/>
                                        </p:tgtEl>
                                      </p:cBhvr>
                                    </p:animEffect>
                                  </p:childTnLst>
                                </p:cTn>
                              </p:par>
                            </p:childTnLst>
                          </p:cTn>
                        </p:par>
                        <p:par>
                          <p:cTn id="10" fill="hold">
                            <p:stCondLst>
                              <p:cond delay="500"/>
                            </p:stCondLst>
                            <p:childTnLst>
                              <p:par>
                                <p:cTn id="11" presetID="22" presetClass="entr" presetSubtype="1"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wipe(up)">
                                      <p:cBhvr>
                                        <p:cTn id="13"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8"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75665" y="1292225"/>
            <a:ext cx="10440035" cy="5363210"/>
          </a:xfrm>
          <a:prstGeom prst="rect">
            <a:avLst/>
          </a:prstGeom>
        </p:spPr>
        <p:txBody>
          <a:bodyPr wrap="square">
            <a:noAutofit/>
          </a:bodyPr>
          <a:lstStyle/>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b="1" dirty="0">
                <a:solidFill>
                  <a:srgbClr val="FF7F7F"/>
                </a:solidFill>
                <a:latin typeface="Times New Roman Regular" panose="02020603050405020304" charset="0"/>
                <a:ea typeface="微软雅黑" panose="020B0503020204020204" charset="-122"/>
                <a:cs typeface="Times New Roman Regular" panose="02020603050405020304" charset="0"/>
              </a:rPr>
              <a:t>11. 特殊生理状态</a:t>
            </a:r>
            <a:r>
              <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rPr>
              <a:t>　</a:t>
            </a:r>
            <a:endPar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endParaRPr>
          </a:p>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rPr>
              <a:t>（1）生理性体重下降：新生儿出生后由于进食少，不显性失水及胎粪、小便排出，会出现体重下降，但不超过 10%，10 天左右可恢复正常。</a:t>
            </a:r>
            <a:endPar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endParaRPr>
          </a:p>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rPr>
              <a:t>（2）生理性黄疸：大部分新生儿出生后 2 ～ 3 天即出现黄疸，5 ～ 7 天最重，10 ～ 14 天消退，但患儿一般情况良好，食欲正常。</a:t>
            </a:r>
            <a:endPar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endParaRPr>
          </a:p>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rPr>
              <a:t>（3）假月经及乳腺肿大：由于在宫内胎儿从母体获得一定量的雌激素，出生后这种影响中断，某些女婴于出生后 5 ～ 7 天会出现阴道少量出血，类似月经来潮，持续 1 ～ 3天自止。同样原因，男、女婴皆可在出生后 3 ～ 5 天发生乳腺肿胀，多于 2 ～ 3 周后自然消退，一般不必处理，切忌挤压，以免继发感染。</a:t>
            </a:r>
            <a:endPar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endParaRPr>
          </a:p>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rPr>
              <a:t>（4）“螳螂嘴”和“马牙”：新生儿口腔内两侧颊部各有一凸起的脂肪垫，俗称“螳螂嘴”，有利于吸吮，不可挑割。在腭中线和齿龈部位可见由上皮细胞堆集的散在的黄白色小颗粒，俗称“马牙”，于数周后自行消退，属正常现象。</a:t>
            </a:r>
            <a:endPar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endParaRPr>
          </a:p>
        </p:txBody>
      </p:sp>
      <p:sp>
        <p:nvSpPr>
          <p:cNvPr id="18" name="矩形 17"/>
          <p:cNvSpPr/>
          <p:nvPr/>
        </p:nvSpPr>
        <p:spPr>
          <a:xfrm>
            <a:off x="1348105" y="323850"/>
            <a:ext cx="7129780" cy="476885"/>
          </a:xfrm>
          <a:prstGeom prst="rect">
            <a:avLst/>
          </a:prstGeom>
        </p:spPr>
        <p:txBody>
          <a:bodyPr wrap="square" anchor="ctr" anchorCtr="0">
            <a:noAutofit/>
          </a:bodyPr>
          <a:lstStyle/>
          <a:p>
            <a:r>
              <a:rPr lang="zh-CN" altLang="en-US" sz="2000" b="1">
                <a:solidFill>
                  <a:srgbClr val="FF7F7F"/>
                </a:solidFill>
                <a:latin typeface="微软雅黑" panose="020B0503020204020204" charset="-122"/>
                <a:ea typeface="微软雅黑" panose="020B0503020204020204" charset="-122"/>
              </a:rPr>
              <a:t>【正常足月新生儿的特点】</a:t>
            </a:r>
            <a:endParaRPr lang="zh-CN" altLang="en-US" sz="2000" b="1">
              <a:solidFill>
                <a:srgbClr val="FF7F7F"/>
              </a:solidFill>
              <a:latin typeface="微软雅黑" panose="020B0503020204020204" charset="-122"/>
              <a:ea typeface="微软雅黑" panose="020B0503020204020204" charset="-122"/>
            </a:endParaRPr>
          </a:p>
        </p:txBody>
      </p:sp>
      <p:pic>
        <p:nvPicPr>
          <p:cNvPr id="4" name="图片 3" descr="3b32313534373033343be8af95e58982"/>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870585" y="260985"/>
            <a:ext cx="544830" cy="53975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9" advTm="5102">
        <p:comb/>
      </p:transition>
    </mc:Choice>
    <mc:Fallback>
      <p:transition advTm="5102">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Effect transition="in" filter="fade">
                                      <p:cBhvr>
                                        <p:cTn id="9" dur="500"/>
                                        <p:tgtEl>
                                          <p:spTgt spid="18"/>
                                        </p:tgtEl>
                                      </p:cBhvr>
                                    </p:animEffect>
                                  </p:childTnLst>
                                </p:cTn>
                              </p:par>
                            </p:childTnLst>
                          </p:cTn>
                        </p:par>
                        <p:par>
                          <p:cTn id="10" fill="hold">
                            <p:stCondLst>
                              <p:cond delay="500"/>
                            </p:stCondLst>
                            <p:childTnLst>
                              <p:par>
                                <p:cTn id="11" presetID="22" presetClass="entr" presetSubtype="1"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wipe(up)">
                                      <p:cBhvr>
                                        <p:cTn id="13"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8"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椭圆 5"/>
          <p:cNvSpPr/>
          <p:nvPr>
            <p:custDataLst>
              <p:tags r:id="rId1"/>
            </p:custDataLst>
          </p:nvPr>
        </p:nvSpPr>
        <p:spPr>
          <a:xfrm flipH="1">
            <a:off x="4655820" y="2078990"/>
            <a:ext cx="2879725" cy="2879725"/>
          </a:xfrm>
          <a:prstGeom prst="ellipse">
            <a:avLst/>
          </a:prstGeom>
          <a:solidFill>
            <a:srgbClr val="FEFFFF"/>
          </a:solidFill>
          <a:ln>
            <a:noFill/>
          </a:ln>
          <a:effectLst>
            <a:outerShdw blurRad="63500" sx="102000" sy="102000" algn="ctr" rotWithShape="0">
              <a:srgbClr val="FFFFFF">
                <a:lumMod val="65000"/>
                <a:alpha val="40000"/>
              </a:srgbClr>
            </a:outerShdw>
          </a:effectLst>
        </p:spPr>
        <p:style>
          <a:lnRef idx="2">
            <a:srgbClr val="51DBFF">
              <a:shade val="50000"/>
            </a:srgbClr>
          </a:lnRef>
          <a:fillRef idx="1">
            <a:srgbClr val="51DBFF"/>
          </a:fillRef>
          <a:effectRef idx="0">
            <a:srgbClr val="51DBFF"/>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7" name="椭圆 6"/>
          <p:cNvSpPr/>
          <p:nvPr>
            <p:custDataLst>
              <p:tags r:id="rId2"/>
            </p:custDataLst>
          </p:nvPr>
        </p:nvSpPr>
        <p:spPr>
          <a:xfrm>
            <a:off x="4884420" y="4366895"/>
            <a:ext cx="647700" cy="647700"/>
          </a:xfrm>
          <a:prstGeom prst="ellipse">
            <a:avLst/>
          </a:prstGeom>
          <a:solidFill>
            <a:srgbClr val="51DBFF"/>
          </a:solidFill>
          <a:ln>
            <a:noFill/>
          </a:ln>
          <a:effectLst>
            <a:outerShdw blurRad="63500" sx="102000" sy="102000" algn="ctr" rotWithShape="0">
              <a:srgbClr val="FFFFFF">
                <a:lumMod val="65000"/>
                <a:alpha val="40000"/>
              </a:srgbClr>
            </a:outerShdw>
          </a:effectLst>
        </p:spPr>
        <p:style>
          <a:lnRef idx="2">
            <a:srgbClr val="51DBFF">
              <a:shade val="50000"/>
            </a:srgbClr>
          </a:lnRef>
          <a:fillRef idx="1">
            <a:srgbClr val="51DBFF"/>
          </a:fillRef>
          <a:effectRef idx="0">
            <a:srgbClr val="51DBFF"/>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8" name="椭圆 7"/>
          <p:cNvSpPr/>
          <p:nvPr>
            <p:custDataLst>
              <p:tags r:id="rId3"/>
            </p:custDataLst>
          </p:nvPr>
        </p:nvSpPr>
        <p:spPr>
          <a:xfrm>
            <a:off x="4300220" y="3059430"/>
            <a:ext cx="647700" cy="647700"/>
          </a:xfrm>
          <a:prstGeom prst="ellipse">
            <a:avLst/>
          </a:prstGeom>
          <a:solidFill>
            <a:srgbClr val="FE909F"/>
          </a:solidFill>
          <a:ln>
            <a:noFill/>
          </a:ln>
          <a:effectLst>
            <a:outerShdw blurRad="63500" sx="102000" sy="102000" algn="ctr" rotWithShape="0">
              <a:srgbClr val="FFFFFF">
                <a:lumMod val="65000"/>
                <a:alpha val="40000"/>
              </a:srgbClr>
            </a:outerShdw>
          </a:effectLst>
        </p:spPr>
        <p:style>
          <a:lnRef idx="2">
            <a:srgbClr val="51DBFF">
              <a:shade val="50000"/>
            </a:srgbClr>
          </a:lnRef>
          <a:fillRef idx="1">
            <a:srgbClr val="51DBFF"/>
          </a:fillRef>
          <a:effectRef idx="0">
            <a:srgbClr val="51DBFF"/>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9" name="椭圆 8"/>
          <p:cNvSpPr/>
          <p:nvPr>
            <p:custDataLst>
              <p:tags r:id="rId4"/>
            </p:custDataLst>
          </p:nvPr>
        </p:nvSpPr>
        <p:spPr>
          <a:xfrm>
            <a:off x="6654165" y="4366895"/>
            <a:ext cx="647700" cy="647700"/>
          </a:xfrm>
          <a:prstGeom prst="ellipse">
            <a:avLst/>
          </a:prstGeom>
          <a:solidFill>
            <a:srgbClr val="FF5F81"/>
          </a:solidFill>
          <a:ln>
            <a:noFill/>
          </a:ln>
          <a:effectLst>
            <a:outerShdw blurRad="63500" sx="102000" sy="102000" algn="ctr" rotWithShape="0">
              <a:srgbClr val="FFFFFF">
                <a:lumMod val="65000"/>
                <a:alpha val="40000"/>
              </a:srgbClr>
            </a:outerShdw>
          </a:effectLst>
        </p:spPr>
        <p:style>
          <a:lnRef idx="2">
            <a:srgbClr val="51DBFF">
              <a:shade val="50000"/>
            </a:srgbClr>
          </a:lnRef>
          <a:fillRef idx="1">
            <a:srgbClr val="51DBFF"/>
          </a:fillRef>
          <a:effectRef idx="0">
            <a:srgbClr val="51DBFF"/>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10" name="椭圆 9"/>
          <p:cNvSpPr/>
          <p:nvPr>
            <p:custDataLst>
              <p:tags r:id="rId5"/>
            </p:custDataLst>
          </p:nvPr>
        </p:nvSpPr>
        <p:spPr>
          <a:xfrm>
            <a:off x="5003165" y="1883410"/>
            <a:ext cx="647700" cy="647700"/>
          </a:xfrm>
          <a:prstGeom prst="ellipse">
            <a:avLst/>
          </a:prstGeom>
          <a:solidFill>
            <a:srgbClr val="D18CE5"/>
          </a:solidFill>
          <a:ln>
            <a:noFill/>
          </a:ln>
          <a:effectLst>
            <a:outerShdw blurRad="63500" sx="102000" sy="102000" algn="ctr" rotWithShape="0">
              <a:srgbClr val="FFFFFF">
                <a:lumMod val="65000"/>
                <a:alpha val="40000"/>
              </a:srgbClr>
            </a:outerShdw>
          </a:effectLst>
        </p:spPr>
        <p:style>
          <a:lnRef idx="2">
            <a:srgbClr val="51DBFF">
              <a:shade val="50000"/>
            </a:srgbClr>
          </a:lnRef>
          <a:fillRef idx="1">
            <a:srgbClr val="51DBFF"/>
          </a:fillRef>
          <a:effectRef idx="0">
            <a:srgbClr val="51DBFF"/>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11" name="椭圆 10"/>
          <p:cNvSpPr/>
          <p:nvPr>
            <p:custDataLst>
              <p:tags r:id="rId6"/>
            </p:custDataLst>
          </p:nvPr>
        </p:nvSpPr>
        <p:spPr>
          <a:xfrm>
            <a:off x="6654165" y="1883410"/>
            <a:ext cx="647700" cy="647700"/>
          </a:xfrm>
          <a:prstGeom prst="ellipse">
            <a:avLst/>
          </a:prstGeom>
          <a:solidFill>
            <a:srgbClr val="FFC606"/>
          </a:solidFill>
          <a:ln>
            <a:noFill/>
          </a:ln>
          <a:effectLst>
            <a:outerShdw blurRad="63500" sx="102000" sy="102000" algn="ctr" rotWithShape="0">
              <a:srgbClr val="FFFFFF">
                <a:lumMod val="65000"/>
                <a:alpha val="40000"/>
              </a:srgbClr>
            </a:outerShdw>
          </a:effectLst>
        </p:spPr>
        <p:style>
          <a:lnRef idx="2">
            <a:srgbClr val="51DBFF">
              <a:shade val="50000"/>
            </a:srgbClr>
          </a:lnRef>
          <a:fillRef idx="1">
            <a:srgbClr val="51DBFF"/>
          </a:fillRef>
          <a:effectRef idx="0">
            <a:srgbClr val="51DBFF"/>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13" name="文本框 12"/>
          <p:cNvSpPr txBox="1"/>
          <p:nvPr>
            <p:custDataLst>
              <p:tags r:id="rId7"/>
            </p:custDataLst>
          </p:nvPr>
        </p:nvSpPr>
        <p:spPr>
          <a:xfrm>
            <a:off x="536575" y="2008505"/>
            <a:ext cx="4119245" cy="629920"/>
          </a:xfrm>
          <a:prstGeom prst="rect">
            <a:avLst/>
          </a:prstGeom>
          <a:noFill/>
        </p:spPr>
        <p:txBody>
          <a:bodyPr wrap="square" rtlCol="0">
            <a:noAutofit/>
            <a:scene3d>
              <a:camera prst="orthographicFront"/>
              <a:lightRig rig="threePt" dir="t"/>
            </a:scene3d>
          </a:bodyPr>
          <a:p>
            <a:pPr algn="r" fontAlgn="auto">
              <a:lnSpc>
                <a:spcPct val="130000"/>
              </a:lnSpc>
              <a:spcAft>
                <a:spcPts val="1000"/>
              </a:spcAft>
            </a:pPr>
            <a:r>
              <a:rPr lang="zh-CN" altLang="en-US" spc="150">
                <a:solidFill>
                  <a:schemeClr val="tx1">
                    <a:lumMod val="75000"/>
                    <a:lumOff val="25000"/>
                  </a:schemeClr>
                </a:solidFill>
                <a:effectLst/>
                <a:uFillTx/>
                <a:latin typeface="Microsoft YaHei Regular" panose="020B0503020204020204" charset="-122"/>
                <a:ea typeface="Microsoft YaHei Regular" panose="020B0503020204020204" charset="-122"/>
              </a:rPr>
              <a:t>与溢乳和呕吐物吸入有关。</a:t>
            </a:r>
            <a:endParaRPr lang="zh-CN" altLang="en-US" spc="150">
              <a:solidFill>
                <a:schemeClr val="tx1">
                  <a:lumMod val="75000"/>
                  <a:lumOff val="25000"/>
                </a:schemeClr>
              </a:solidFill>
              <a:effectLst/>
              <a:uFillTx/>
              <a:latin typeface="Microsoft YaHei Regular" panose="020B0503020204020204" charset="-122"/>
              <a:ea typeface="Microsoft YaHei Regular" panose="020B0503020204020204" charset="-122"/>
            </a:endParaRPr>
          </a:p>
        </p:txBody>
      </p:sp>
      <p:sp>
        <p:nvSpPr>
          <p:cNvPr id="14" name="文本框 13"/>
          <p:cNvSpPr txBox="1"/>
          <p:nvPr>
            <p:custDataLst>
              <p:tags r:id="rId8"/>
            </p:custDataLst>
          </p:nvPr>
        </p:nvSpPr>
        <p:spPr>
          <a:xfrm>
            <a:off x="1380490" y="3196590"/>
            <a:ext cx="2865120" cy="380365"/>
          </a:xfrm>
          <a:prstGeom prst="rect">
            <a:avLst/>
          </a:prstGeom>
          <a:noFill/>
        </p:spPr>
        <p:txBody>
          <a:bodyPr wrap="square" bIns="0" rtlCol="0">
            <a:scene3d>
              <a:camera prst="orthographicFront"/>
              <a:lightRig rig="threePt" dir="t"/>
            </a:scene3d>
          </a:bodyPr>
          <a:p>
            <a:pPr algn="r"/>
            <a:r>
              <a:rPr lang="zh-CN" altLang="en-US" sz="2000" b="1" spc="100">
                <a:solidFill>
                  <a:srgbClr val="FE909F">
                    <a:lumMod val="75000"/>
                  </a:srgbClr>
                </a:solidFill>
                <a:effectLst/>
                <a:uFillTx/>
                <a:latin typeface="Microsoft YaHei Bold" panose="020B0503020204020204" charset="-122"/>
                <a:ea typeface="Microsoft YaHei Bold" panose="020B0503020204020204" charset="-122"/>
                <a:cs typeface="Microsoft YaHei Bold" panose="020B0503020204020204" charset="-122"/>
              </a:rPr>
              <a:t>1. 有体温失调的危险</a:t>
            </a:r>
            <a:endParaRPr lang="zh-CN" altLang="en-US" sz="2000" b="1" spc="100">
              <a:solidFill>
                <a:srgbClr val="FE909F">
                  <a:lumMod val="75000"/>
                </a:srgbClr>
              </a:solidFill>
              <a:effectLst/>
              <a:uFillTx/>
              <a:latin typeface="Microsoft YaHei Bold" panose="020B0503020204020204" charset="-122"/>
              <a:ea typeface="Microsoft YaHei Bold" panose="020B0503020204020204" charset="-122"/>
              <a:cs typeface="Microsoft YaHei Bold" panose="020B0503020204020204" charset="-122"/>
            </a:endParaRPr>
          </a:p>
        </p:txBody>
      </p:sp>
      <p:sp>
        <p:nvSpPr>
          <p:cNvPr id="15" name="文本框 14"/>
          <p:cNvSpPr txBox="1"/>
          <p:nvPr>
            <p:custDataLst>
              <p:tags r:id="rId9"/>
            </p:custDataLst>
          </p:nvPr>
        </p:nvSpPr>
        <p:spPr>
          <a:xfrm>
            <a:off x="126365" y="3677920"/>
            <a:ext cx="4119245" cy="869950"/>
          </a:xfrm>
          <a:prstGeom prst="rect">
            <a:avLst/>
          </a:prstGeom>
          <a:noFill/>
        </p:spPr>
        <p:txBody>
          <a:bodyPr wrap="square" rtlCol="0">
            <a:noAutofit/>
            <a:scene3d>
              <a:camera prst="orthographicFront"/>
              <a:lightRig rig="threePt" dir="t"/>
            </a:scene3d>
          </a:bodyPr>
          <a:p>
            <a:pPr algn="r" fontAlgn="auto">
              <a:lnSpc>
                <a:spcPct val="130000"/>
              </a:lnSpc>
              <a:spcAft>
                <a:spcPts val="1000"/>
              </a:spcAft>
            </a:pPr>
            <a:r>
              <a:rPr lang="zh-CN" altLang="en-US" spc="150">
                <a:solidFill>
                  <a:schemeClr val="tx1">
                    <a:lumMod val="75000"/>
                    <a:lumOff val="25000"/>
                  </a:schemeClr>
                </a:solidFill>
                <a:effectLst/>
                <a:uFillTx/>
                <a:latin typeface="Microsoft YaHei Regular" panose="020B0503020204020204" charset="-122"/>
                <a:ea typeface="Microsoft YaHei Regular" panose="020B0503020204020204" charset="-122"/>
                <a:sym typeface="+mn-ea"/>
              </a:rPr>
              <a:t>与体温调节功能不完善、环境温度不良、保暖措施不力、感染等有关。</a:t>
            </a:r>
            <a:endParaRPr lang="zh-CN" altLang="en-US" spc="150">
              <a:solidFill>
                <a:schemeClr val="tx1">
                  <a:lumMod val="75000"/>
                  <a:lumOff val="25000"/>
                </a:schemeClr>
              </a:solidFill>
              <a:effectLst/>
              <a:uFillTx/>
              <a:latin typeface="Microsoft YaHei Regular" panose="020B0503020204020204" charset="-122"/>
              <a:ea typeface="Microsoft YaHei Regular" panose="020B0503020204020204" charset="-122"/>
            </a:endParaRPr>
          </a:p>
        </p:txBody>
      </p:sp>
      <p:sp>
        <p:nvSpPr>
          <p:cNvPr id="16" name="文本框 15"/>
          <p:cNvSpPr txBox="1"/>
          <p:nvPr>
            <p:custDataLst>
              <p:tags r:id="rId10"/>
            </p:custDataLst>
          </p:nvPr>
        </p:nvSpPr>
        <p:spPr>
          <a:xfrm>
            <a:off x="2900045" y="5078730"/>
            <a:ext cx="2642235" cy="380365"/>
          </a:xfrm>
          <a:prstGeom prst="rect">
            <a:avLst/>
          </a:prstGeom>
          <a:noFill/>
        </p:spPr>
        <p:txBody>
          <a:bodyPr wrap="square" bIns="0" rtlCol="0">
            <a:scene3d>
              <a:camera prst="orthographicFront"/>
              <a:lightRig rig="threePt" dir="t"/>
            </a:scene3d>
          </a:bodyPr>
          <a:p>
            <a:pPr algn="r"/>
            <a:r>
              <a:rPr lang="zh-CN" altLang="en-US" sz="2000" b="1" spc="100">
                <a:solidFill>
                  <a:srgbClr val="51DBFF">
                    <a:lumMod val="75000"/>
                  </a:srgbClr>
                </a:solidFill>
                <a:effectLst/>
                <a:uFillTx/>
                <a:latin typeface="Microsoft YaHei Bold" panose="020B0503020204020204" charset="-122"/>
                <a:ea typeface="Microsoft YaHei Bold" panose="020B0503020204020204" charset="-122"/>
              </a:rPr>
              <a:t>5. 照顾者角色障碍</a:t>
            </a:r>
            <a:endParaRPr lang="zh-CN" altLang="en-US" sz="2000" b="1" spc="100">
              <a:solidFill>
                <a:srgbClr val="51DBFF">
                  <a:lumMod val="75000"/>
                </a:srgbClr>
              </a:solidFill>
              <a:effectLst/>
              <a:uFillTx/>
              <a:latin typeface="Microsoft YaHei Bold" panose="020B0503020204020204" charset="-122"/>
              <a:ea typeface="Microsoft YaHei Bold" panose="020B0503020204020204" charset="-122"/>
            </a:endParaRPr>
          </a:p>
        </p:txBody>
      </p:sp>
      <p:sp>
        <p:nvSpPr>
          <p:cNvPr id="17" name="文本框 16"/>
          <p:cNvSpPr txBox="1"/>
          <p:nvPr>
            <p:custDataLst>
              <p:tags r:id="rId11"/>
            </p:custDataLst>
          </p:nvPr>
        </p:nvSpPr>
        <p:spPr>
          <a:xfrm>
            <a:off x="1765300" y="5560060"/>
            <a:ext cx="3776980" cy="629285"/>
          </a:xfrm>
          <a:prstGeom prst="rect">
            <a:avLst/>
          </a:prstGeom>
          <a:noFill/>
        </p:spPr>
        <p:txBody>
          <a:bodyPr wrap="square" rtlCol="0">
            <a:noAutofit/>
            <a:scene3d>
              <a:camera prst="orthographicFront"/>
              <a:lightRig rig="threePt" dir="t"/>
            </a:scene3d>
          </a:bodyPr>
          <a:p>
            <a:pPr algn="r" fontAlgn="auto">
              <a:lnSpc>
                <a:spcPct val="130000"/>
              </a:lnSpc>
              <a:spcAft>
                <a:spcPts val="1000"/>
              </a:spcAft>
            </a:pPr>
            <a:r>
              <a:rPr lang="zh-CN" altLang="en-US" spc="150">
                <a:solidFill>
                  <a:schemeClr val="tx1">
                    <a:lumMod val="75000"/>
                    <a:lumOff val="25000"/>
                  </a:schemeClr>
                </a:solidFill>
                <a:effectLst/>
                <a:uFillTx/>
                <a:latin typeface="Microsoft YaHei Regular" panose="020B0503020204020204" charset="-122"/>
                <a:ea typeface="Microsoft YaHei Regular" panose="020B0503020204020204" charset="-122"/>
              </a:rPr>
              <a:t>与缺乏护理知识有关。</a:t>
            </a:r>
            <a:endParaRPr lang="zh-CN" altLang="en-US" spc="150">
              <a:solidFill>
                <a:schemeClr val="tx1">
                  <a:lumMod val="75000"/>
                  <a:lumOff val="25000"/>
                </a:schemeClr>
              </a:solidFill>
              <a:effectLst/>
              <a:uFillTx/>
              <a:latin typeface="Microsoft YaHei Regular" panose="020B0503020204020204" charset="-122"/>
              <a:ea typeface="Microsoft YaHei Regular" panose="020B0503020204020204" charset="-122"/>
            </a:endParaRPr>
          </a:p>
        </p:txBody>
      </p:sp>
      <p:sp>
        <p:nvSpPr>
          <p:cNvPr id="18" name="文本框 17"/>
          <p:cNvSpPr txBox="1"/>
          <p:nvPr>
            <p:custDataLst>
              <p:tags r:id="rId12"/>
            </p:custDataLst>
          </p:nvPr>
        </p:nvSpPr>
        <p:spPr>
          <a:xfrm>
            <a:off x="7592695" y="1550035"/>
            <a:ext cx="2190750" cy="380365"/>
          </a:xfrm>
          <a:prstGeom prst="rect">
            <a:avLst/>
          </a:prstGeom>
          <a:noFill/>
        </p:spPr>
        <p:txBody>
          <a:bodyPr wrap="square" bIns="0" rtlCol="0">
            <a:scene3d>
              <a:camera prst="orthographicFront"/>
              <a:lightRig rig="threePt" dir="t"/>
            </a:scene3d>
          </a:bodyPr>
          <a:p>
            <a:pPr algn="l"/>
            <a:r>
              <a:rPr lang="zh-CN" altLang="en-US" sz="2000" b="1" spc="100">
                <a:solidFill>
                  <a:srgbClr val="FFC606"/>
                </a:solidFill>
                <a:effectLst/>
                <a:uFillTx/>
                <a:latin typeface="Microsoft YaHei Bold" panose="020B0503020204020204" charset="-122"/>
                <a:ea typeface="Microsoft YaHei Bold" panose="020B0503020204020204" charset="-122"/>
              </a:rPr>
              <a:t>3. 舒适改变</a:t>
            </a:r>
            <a:endParaRPr lang="zh-CN" altLang="en-US" sz="2000" b="1" spc="100">
              <a:solidFill>
                <a:srgbClr val="FFC606"/>
              </a:solidFill>
              <a:effectLst/>
              <a:uFillTx/>
              <a:latin typeface="Microsoft YaHei Bold" panose="020B0503020204020204" charset="-122"/>
              <a:ea typeface="Microsoft YaHei Bold" panose="020B0503020204020204" charset="-122"/>
            </a:endParaRPr>
          </a:p>
        </p:txBody>
      </p:sp>
      <p:sp>
        <p:nvSpPr>
          <p:cNvPr id="19" name="文本框 18"/>
          <p:cNvSpPr txBox="1"/>
          <p:nvPr>
            <p:custDataLst>
              <p:tags r:id="rId13"/>
            </p:custDataLst>
          </p:nvPr>
        </p:nvSpPr>
        <p:spPr>
          <a:xfrm>
            <a:off x="7714615" y="2031365"/>
            <a:ext cx="3721100" cy="1028065"/>
          </a:xfrm>
          <a:prstGeom prst="rect">
            <a:avLst/>
          </a:prstGeom>
          <a:noFill/>
        </p:spPr>
        <p:txBody>
          <a:bodyPr wrap="square" rtlCol="0">
            <a:noAutofit/>
            <a:scene3d>
              <a:camera prst="orthographicFront"/>
              <a:lightRig rig="threePt" dir="t"/>
            </a:scene3d>
          </a:bodyPr>
          <a:p>
            <a:pPr algn="just" fontAlgn="auto">
              <a:lnSpc>
                <a:spcPct val="130000"/>
              </a:lnSpc>
              <a:spcAft>
                <a:spcPts val="1000"/>
              </a:spcAft>
            </a:pPr>
            <a:r>
              <a:rPr lang="zh-CN" altLang="en-US">
                <a:solidFill>
                  <a:schemeClr val="tx1">
                    <a:lumMod val="75000"/>
                    <a:lumOff val="25000"/>
                  </a:schemeClr>
                </a:solidFill>
                <a:effectLst/>
                <a:uFillTx/>
                <a:latin typeface="Microsoft YaHei" panose="020B0503020204020204" charset="-122"/>
                <a:ea typeface="Microsoft YaHei Regular" panose="020B0503020204020204" charset="-122"/>
              </a:rPr>
              <a:t>与哭吵、饥饿感、外界不良刺激（如尿布潮湿、蚊虫叮咬）等有关。</a:t>
            </a:r>
            <a:endParaRPr lang="zh-CN" altLang="en-US">
              <a:solidFill>
                <a:schemeClr val="tx1">
                  <a:lumMod val="75000"/>
                  <a:lumOff val="25000"/>
                </a:schemeClr>
              </a:solidFill>
              <a:effectLst/>
              <a:uFillTx/>
              <a:latin typeface="Microsoft YaHei" panose="020B0503020204020204" charset="-122"/>
              <a:ea typeface="Microsoft YaHei Regular" panose="020B0503020204020204" charset="-122"/>
            </a:endParaRPr>
          </a:p>
        </p:txBody>
      </p:sp>
      <p:sp>
        <p:nvSpPr>
          <p:cNvPr id="20" name="文本框 19"/>
          <p:cNvSpPr txBox="1"/>
          <p:nvPr>
            <p:custDataLst>
              <p:tags r:id="rId14"/>
            </p:custDataLst>
          </p:nvPr>
        </p:nvSpPr>
        <p:spPr>
          <a:xfrm>
            <a:off x="7367270" y="4699000"/>
            <a:ext cx="2642235" cy="380365"/>
          </a:xfrm>
          <a:prstGeom prst="rect">
            <a:avLst/>
          </a:prstGeom>
          <a:noFill/>
        </p:spPr>
        <p:txBody>
          <a:bodyPr wrap="square" bIns="0" rtlCol="0">
            <a:scene3d>
              <a:camera prst="orthographicFront"/>
              <a:lightRig rig="threePt" dir="t"/>
            </a:scene3d>
          </a:bodyPr>
          <a:p>
            <a:pPr algn="l"/>
            <a:r>
              <a:rPr lang="zh-CN" altLang="en-US" sz="2000" b="1" spc="100">
                <a:solidFill>
                  <a:srgbClr val="FF5F81"/>
                </a:solidFill>
                <a:effectLst/>
                <a:uFillTx/>
                <a:latin typeface="Microsoft YaHei Bold" panose="020B0503020204020204" charset="-122"/>
                <a:ea typeface="Microsoft YaHei Bold" panose="020B0503020204020204" charset="-122"/>
              </a:rPr>
              <a:t>4. 有感染的危险</a:t>
            </a:r>
            <a:endParaRPr lang="zh-CN" altLang="en-US" sz="2000" b="1" spc="100">
              <a:solidFill>
                <a:srgbClr val="FF5F81"/>
              </a:solidFill>
              <a:effectLst/>
              <a:uFillTx/>
              <a:latin typeface="Microsoft YaHei Bold" panose="020B0503020204020204" charset="-122"/>
              <a:ea typeface="Microsoft YaHei Bold" panose="020B0503020204020204" charset="-122"/>
            </a:endParaRPr>
          </a:p>
        </p:txBody>
      </p:sp>
      <p:sp>
        <p:nvSpPr>
          <p:cNvPr id="21" name="文本框 20"/>
          <p:cNvSpPr txBox="1"/>
          <p:nvPr>
            <p:custDataLst>
              <p:tags r:id="rId15"/>
            </p:custDataLst>
          </p:nvPr>
        </p:nvSpPr>
        <p:spPr>
          <a:xfrm>
            <a:off x="7301230" y="5244465"/>
            <a:ext cx="4135120" cy="652145"/>
          </a:xfrm>
          <a:prstGeom prst="rect">
            <a:avLst/>
          </a:prstGeom>
          <a:noFill/>
        </p:spPr>
        <p:txBody>
          <a:bodyPr wrap="square" rtlCol="0">
            <a:noAutofit/>
            <a:scene3d>
              <a:camera prst="orthographicFront"/>
              <a:lightRig rig="threePt" dir="t"/>
            </a:scene3d>
          </a:bodyPr>
          <a:p>
            <a:pPr algn="l" fontAlgn="auto">
              <a:lnSpc>
                <a:spcPct val="130000"/>
              </a:lnSpc>
              <a:spcAft>
                <a:spcPts val="1000"/>
              </a:spcAft>
            </a:pPr>
            <a:r>
              <a:rPr lang="zh-CN" altLang="en-US" spc="150">
                <a:solidFill>
                  <a:schemeClr val="tx1">
                    <a:lumMod val="75000"/>
                    <a:lumOff val="25000"/>
                  </a:schemeClr>
                </a:solidFill>
                <a:effectLst/>
                <a:uFillTx/>
                <a:latin typeface="Microsoft YaHei Regular" panose="020B0503020204020204" charset="-122"/>
                <a:ea typeface="Microsoft YaHei Regular" panose="020B0503020204020204" charset="-122"/>
              </a:rPr>
              <a:t>与免疫功能不足有关。</a:t>
            </a:r>
            <a:endParaRPr lang="zh-CN" altLang="en-US" spc="150">
              <a:solidFill>
                <a:schemeClr val="tx1">
                  <a:lumMod val="75000"/>
                  <a:lumOff val="25000"/>
                </a:schemeClr>
              </a:solidFill>
              <a:effectLst/>
              <a:uFillTx/>
              <a:latin typeface="Microsoft YaHei Regular" panose="020B0503020204020204" charset="-122"/>
              <a:ea typeface="Microsoft YaHei Regular" panose="020B0503020204020204" charset="-122"/>
            </a:endParaRPr>
          </a:p>
        </p:txBody>
      </p:sp>
      <p:pic>
        <p:nvPicPr>
          <p:cNvPr id="27" name="图片 26" descr="333438343933313b333437363734333bcfc2d4d8"/>
          <p:cNvPicPr>
            <a:picLocks noChangeAspect="1"/>
          </p:cNvPicPr>
          <p:nvPr>
            <p:custDataLst>
              <p:tags r:id="rId16"/>
            </p:custDataLst>
          </p:nvPr>
        </p:nvPicPr>
        <p:blipFill>
          <a:blip r:embed="rId17">
            <a:extLst>
              <a:ext uri="{96DAC541-7B7A-43D3-8B79-37D633B846F1}">
                <asvg:svgBlip xmlns:asvg="http://schemas.microsoft.com/office/drawing/2016/SVG/main" r:embed="rId18"/>
              </a:ext>
            </a:extLst>
          </a:blip>
          <a:stretch>
            <a:fillRect/>
          </a:stretch>
        </p:blipFill>
        <p:spPr>
          <a:xfrm flipH="1">
            <a:off x="5064125" y="4546600"/>
            <a:ext cx="288290" cy="288290"/>
          </a:xfrm>
          <a:prstGeom prst="rect">
            <a:avLst/>
          </a:prstGeom>
        </p:spPr>
      </p:pic>
      <p:pic>
        <p:nvPicPr>
          <p:cNvPr id="28" name="图片 27" descr="333438343933313b333437363734343bc1c1b5e3"/>
          <p:cNvPicPr>
            <a:picLocks noChangeAspect="1"/>
          </p:cNvPicPr>
          <p:nvPr>
            <p:custDataLst>
              <p:tags r:id="rId19"/>
            </p:custDataLst>
          </p:nvPr>
        </p:nvPicPr>
        <p:blipFill>
          <a:blip r:embed="rId20">
            <a:extLst>
              <a:ext uri="{96DAC541-7B7A-43D3-8B79-37D633B846F1}">
                <asvg:svgBlip xmlns:asvg="http://schemas.microsoft.com/office/drawing/2016/SVG/main" r:embed="rId21"/>
              </a:ext>
            </a:extLst>
          </a:blip>
          <a:stretch>
            <a:fillRect/>
          </a:stretch>
        </p:blipFill>
        <p:spPr>
          <a:xfrm>
            <a:off x="5237480" y="2570480"/>
            <a:ext cx="1716405" cy="1716405"/>
          </a:xfrm>
          <a:prstGeom prst="rect">
            <a:avLst/>
          </a:prstGeom>
        </p:spPr>
      </p:pic>
      <p:pic>
        <p:nvPicPr>
          <p:cNvPr id="29" name="图片 28" descr="333438343933313b333437363735303bb6d4bbb0"/>
          <p:cNvPicPr>
            <a:picLocks noChangeAspect="1"/>
          </p:cNvPicPr>
          <p:nvPr>
            <p:custDataLst>
              <p:tags r:id="rId22"/>
            </p:custDataLst>
          </p:nvPr>
        </p:nvPicPr>
        <p:blipFill>
          <a:blip r:embed="rId23">
            <a:extLst>
              <a:ext uri="{96DAC541-7B7A-43D3-8B79-37D633B846F1}">
                <asvg:svgBlip xmlns:asvg="http://schemas.microsoft.com/office/drawing/2016/SVG/main" r:embed="rId24"/>
              </a:ext>
            </a:extLst>
          </a:blip>
          <a:stretch>
            <a:fillRect/>
          </a:stretch>
        </p:blipFill>
        <p:spPr>
          <a:xfrm flipH="1">
            <a:off x="5182870" y="2063115"/>
            <a:ext cx="288290" cy="288290"/>
          </a:xfrm>
          <a:prstGeom prst="rect">
            <a:avLst/>
          </a:prstGeom>
        </p:spPr>
      </p:pic>
      <p:pic>
        <p:nvPicPr>
          <p:cNvPr id="30" name="图片 29" descr="333438343933313b333437363735333bcec4bcfebcd0"/>
          <p:cNvPicPr>
            <a:picLocks noChangeAspect="1"/>
          </p:cNvPicPr>
          <p:nvPr>
            <p:custDataLst>
              <p:tags r:id="rId25"/>
            </p:custDataLst>
          </p:nvPr>
        </p:nvPicPr>
        <p:blipFill>
          <a:blip r:embed="rId26">
            <a:extLst>
              <a:ext uri="{96DAC541-7B7A-43D3-8B79-37D633B846F1}">
                <asvg:svgBlip xmlns:asvg="http://schemas.microsoft.com/office/drawing/2016/SVG/main" r:embed="rId27"/>
              </a:ext>
            </a:extLst>
          </a:blip>
          <a:stretch>
            <a:fillRect/>
          </a:stretch>
        </p:blipFill>
        <p:spPr>
          <a:xfrm flipH="1">
            <a:off x="6833870" y="4546600"/>
            <a:ext cx="288290" cy="288290"/>
          </a:xfrm>
          <a:prstGeom prst="rect">
            <a:avLst/>
          </a:prstGeom>
        </p:spPr>
      </p:pic>
      <p:pic>
        <p:nvPicPr>
          <p:cNvPr id="31" name="图片 30" descr="333438343933313b333437363735343bcec4b5b5"/>
          <p:cNvPicPr>
            <a:picLocks noChangeAspect="1"/>
          </p:cNvPicPr>
          <p:nvPr>
            <p:custDataLst>
              <p:tags r:id="rId28"/>
            </p:custDataLst>
          </p:nvPr>
        </p:nvPicPr>
        <p:blipFill>
          <a:blip r:embed="rId29">
            <a:extLst>
              <a:ext uri="{96DAC541-7B7A-43D3-8B79-37D633B846F1}">
                <asvg:svgBlip xmlns:asvg="http://schemas.microsoft.com/office/drawing/2016/SVG/main" r:embed="rId30"/>
              </a:ext>
            </a:extLst>
          </a:blip>
          <a:stretch>
            <a:fillRect/>
          </a:stretch>
        </p:blipFill>
        <p:spPr>
          <a:xfrm flipH="1">
            <a:off x="4479925" y="3239135"/>
            <a:ext cx="288290" cy="288290"/>
          </a:xfrm>
          <a:prstGeom prst="rect">
            <a:avLst/>
          </a:prstGeom>
        </p:spPr>
      </p:pic>
      <p:pic>
        <p:nvPicPr>
          <p:cNvPr id="32" name="图片 31" descr="333438343933313b333437363735363bc8d5c0fa"/>
          <p:cNvPicPr>
            <a:picLocks noChangeAspect="1"/>
          </p:cNvPicPr>
          <p:nvPr>
            <p:custDataLst>
              <p:tags r:id="rId31"/>
            </p:custDataLst>
          </p:nvPr>
        </p:nvPicPr>
        <p:blipFill>
          <a:blip r:embed="rId32">
            <a:extLst>
              <a:ext uri="{96DAC541-7B7A-43D3-8B79-37D633B846F1}">
                <asvg:svgBlip xmlns:asvg="http://schemas.microsoft.com/office/drawing/2016/SVG/main" r:embed="rId33"/>
              </a:ext>
            </a:extLst>
          </a:blip>
          <a:stretch>
            <a:fillRect/>
          </a:stretch>
        </p:blipFill>
        <p:spPr>
          <a:xfrm flipH="1">
            <a:off x="6833870" y="2063115"/>
            <a:ext cx="288290" cy="288290"/>
          </a:xfrm>
          <a:prstGeom prst="rect">
            <a:avLst/>
          </a:prstGeom>
        </p:spPr>
      </p:pic>
      <p:grpSp>
        <p:nvGrpSpPr>
          <p:cNvPr id="2" name="组合 1"/>
          <p:cNvGrpSpPr/>
          <p:nvPr/>
        </p:nvGrpSpPr>
        <p:grpSpPr>
          <a:xfrm>
            <a:off x="1578610" y="1521460"/>
            <a:ext cx="3077210" cy="421005"/>
            <a:chOff x="5081" y="1877"/>
            <a:chExt cx="4846" cy="663"/>
          </a:xfrm>
        </p:grpSpPr>
        <p:sp>
          <p:nvSpPr>
            <p:cNvPr id="12" name="文本框 11"/>
            <p:cNvSpPr txBox="1"/>
            <p:nvPr>
              <p:custDataLst>
                <p:tags r:id="rId34"/>
              </p:custDataLst>
            </p:nvPr>
          </p:nvSpPr>
          <p:spPr>
            <a:xfrm>
              <a:off x="5081" y="1877"/>
              <a:ext cx="4846" cy="599"/>
            </a:xfrm>
            <a:prstGeom prst="rect">
              <a:avLst/>
            </a:prstGeom>
            <a:noFill/>
          </p:spPr>
          <p:txBody>
            <a:bodyPr wrap="square" bIns="0" rtlCol="0">
              <a:scene3d>
                <a:camera prst="orthographicFront"/>
                <a:lightRig rig="threePt" dir="t"/>
              </a:scene3d>
            </a:bodyPr>
            <a:p>
              <a:pPr algn="r"/>
              <a:r>
                <a:rPr lang="zh-CN" altLang="en-US" sz="2000" b="1" spc="100">
                  <a:solidFill>
                    <a:srgbClr val="D18CE5">
                      <a:lumMod val="75000"/>
                    </a:srgbClr>
                  </a:solidFill>
                  <a:effectLst/>
                  <a:uFillTx/>
                  <a:latin typeface="Microsoft YaHei Bold" panose="020B0503020204020204" charset="-122"/>
                  <a:ea typeface="Microsoft YaHei Bold" panose="020B0503020204020204" charset="-122"/>
                </a:rPr>
                <a:t>2. 有窒息的危险</a:t>
              </a:r>
              <a:endParaRPr lang="zh-CN" altLang="en-US" sz="2000" b="1" spc="100">
                <a:solidFill>
                  <a:srgbClr val="D18CE5">
                    <a:lumMod val="75000"/>
                  </a:srgbClr>
                </a:solidFill>
                <a:effectLst/>
                <a:uFillTx/>
                <a:latin typeface="Microsoft YaHei Bold" panose="020B0503020204020204" charset="-122"/>
                <a:ea typeface="Microsoft YaHei Bold" panose="020B0503020204020204" charset="-122"/>
              </a:endParaRPr>
            </a:p>
          </p:txBody>
        </p:sp>
        <p:cxnSp>
          <p:nvCxnSpPr>
            <p:cNvPr id="35" name="直接箭头连接符 34"/>
            <p:cNvCxnSpPr/>
            <p:nvPr>
              <p:custDataLst>
                <p:tags r:id="rId35"/>
              </p:custDataLst>
            </p:nvPr>
          </p:nvCxnSpPr>
          <p:spPr>
            <a:xfrm flipH="1">
              <a:off x="7689" y="2540"/>
              <a:ext cx="2129" cy="0"/>
            </a:xfrm>
            <a:prstGeom prst="straightConnector1">
              <a:avLst/>
            </a:prstGeom>
            <a:ln>
              <a:solidFill>
                <a:srgbClr val="D18CE5"/>
              </a:solidFill>
              <a:tailEnd type="arrow" w="med" len="med"/>
            </a:ln>
          </p:spPr>
          <p:style>
            <a:lnRef idx="3">
              <a:srgbClr val="D18CE5"/>
            </a:lnRef>
            <a:fillRef idx="0">
              <a:srgbClr val="D18CE5"/>
            </a:fillRef>
            <a:effectRef idx="2">
              <a:srgbClr val="D18CE5"/>
            </a:effectRef>
            <a:fontRef idx="minor">
              <a:srgbClr val="000000"/>
            </a:fontRef>
          </p:style>
        </p:cxnSp>
      </p:grpSp>
      <p:cxnSp>
        <p:nvCxnSpPr>
          <p:cNvPr id="36" name="直接箭头连接符 35"/>
          <p:cNvCxnSpPr/>
          <p:nvPr>
            <p:custDataLst>
              <p:tags r:id="rId36"/>
            </p:custDataLst>
          </p:nvPr>
        </p:nvCxnSpPr>
        <p:spPr>
          <a:xfrm flipH="1">
            <a:off x="2085340" y="3578860"/>
            <a:ext cx="2160270" cy="0"/>
          </a:xfrm>
          <a:prstGeom prst="straightConnector1">
            <a:avLst/>
          </a:prstGeom>
          <a:ln>
            <a:solidFill>
              <a:srgbClr val="FE909F"/>
            </a:solidFill>
            <a:tailEnd type="arrow" w="med" len="med"/>
          </a:ln>
        </p:spPr>
        <p:style>
          <a:lnRef idx="3">
            <a:srgbClr val="FE909F"/>
          </a:lnRef>
          <a:fillRef idx="0">
            <a:srgbClr val="FE909F"/>
          </a:fillRef>
          <a:effectRef idx="2">
            <a:srgbClr val="FE909F"/>
          </a:effectRef>
          <a:fontRef idx="minor">
            <a:srgbClr val="000000"/>
          </a:fontRef>
        </p:style>
      </p:cxnSp>
      <p:cxnSp>
        <p:nvCxnSpPr>
          <p:cNvPr id="37" name="直接箭头连接符 36"/>
          <p:cNvCxnSpPr/>
          <p:nvPr>
            <p:custDataLst>
              <p:tags r:id="rId37"/>
            </p:custDataLst>
          </p:nvPr>
        </p:nvCxnSpPr>
        <p:spPr>
          <a:xfrm flipH="1">
            <a:off x="3382010" y="5461000"/>
            <a:ext cx="2160270" cy="0"/>
          </a:xfrm>
          <a:prstGeom prst="straightConnector1">
            <a:avLst/>
          </a:prstGeom>
          <a:ln>
            <a:solidFill>
              <a:srgbClr val="51DBFF"/>
            </a:solidFill>
            <a:tailEnd type="arrow" w="med" len="med"/>
          </a:ln>
        </p:spPr>
        <p:style>
          <a:lnRef idx="3">
            <a:srgbClr val="51DBFF"/>
          </a:lnRef>
          <a:fillRef idx="0">
            <a:srgbClr val="51DBFF"/>
          </a:fillRef>
          <a:effectRef idx="2">
            <a:srgbClr val="51DBFF"/>
          </a:effectRef>
          <a:fontRef idx="minor">
            <a:srgbClr val="000000"/>
          </a:fontRef>
        </p:style>
      </p:cxnSp>
      <p:cxnSp>
        <p:nvCxnSpPr>
          <p:cNvPr id="39" name="直接箭头连接符 38"/>
          <p:cNvCxnSpPr/>
          <p:nvPr>
            <p:custDataLst>
              <p:tags r:id="rId38"/>
            </p:custDataLst>
          </p:nvPr>
        </p:nvCxnSpPr>
        <p:spPr>
          <a:xfrm>
            <a:off x="7367270" y="5079365"/>
            <a:ext cx="2160270" cy="0"/>
          </a:xfrm>
          <a:prstGeom prst="straightConnector1">
            <a:avLst/>
          </a:prstGeom>
          <a:ln>
            <a:solidFill>
              <a:srgbClr val="FF5F81"/>
            </a:solidFill>
            <a:tailEnd type="arrow" w="med" len="med"/>
          </a:ln>
        </p:spPr>
        <p:style>
          <a:lnRef idx="3">
            <a:srgbClr val="FF5F81"/>
          </a:lnRef>
          <a:fillRef idx="0">
            <a:srgbClr val="FF5F81"/>
          </a:fillRef>
          <a:effectRef idx="2">
            <a:srgbClr val="FF5F81"/>
          </a:effectRef>
          <a:fontRef idx="minor">
            <a:srgbClr val="000000"/>
          </a:fontRef>
        </p:style>
      </p:cxnSp>
      <p:cxnSp>
        <p:nvCxnSpPr>
          <p:cNvPr id="40" name="直接箭头连接符 39"/>
          <p:cNvCxnSpPr/>
          <p:nvPr>
            <p:custDataLst>
              <p:tags r:id="rId39"/>
            </p:custDataLst>
          </p:nvPr>
        </p:nvCxnSpPr>
        <p:spPr>
          <a:xfrm>
            <a:off x="7592695" y="1932305"/>
            <a:ext cx="2160270" cy="0"/>
          </a:xfrm>
          <a:prstGeom prst="straightConnector1">
            <a:avLst/>
          </a:prstGeom>
          <a:ln>
            <a:solidFill>
              <a:srgbClr val="FFC606"/>
            </a:solidFill>
            <a:tailEnd type="arrow" w="med" len="med"/>
          </a:ln>
        </p:spPr>
        <p:style>
          <a:lnRef idx="3">
            <a:srgbClr val="FFC606"/>
          </a:lnRef>
          <a:fillRef idx="0">
            <a:srgbClr val="FFC606"/>
          </a:fillRef>
          <a:effectRef idx="2">
            <a:srgbClr val="FFC606"/>
          </a:effectRef>
          <a:fontRef idx="minor">
            <a:srgbClr val="000000"/>
          </a:fontRef>
        </p:style>
      </p:cxnSp>
      <p:sp>
        <p:nvSpPr>
          <p:cNvPr id="41" name="弧形 40"/>
          <p:cNvSpPr/>
          <p:nvPr>
            <p:custDataLst>
              <p:tags r:id="rId40"/>
            </p:custDataLst>
          </p:nvPr>
        </p:nvSpPr>
        <p:spPr>
          <a:xfrm>
            <a:off x="4475480" y="1898650"/>
            <a:ext cx="3239770" cy="3239770"/>
          </a:xfrm>
          <a:prstGeom prst="arc">
            <a:avLst>
              <a:gd name="adj1" fmla="val 18963927"/>
              <a:gd name="adj2" fmla="val 2456163"/>
            </a:avLst>
          </a:prstGeom>
          <a:ln>
            <a:solidFill>
              <a:srgbClr val="FFC606"/>
            </a:solidFill>
          </a:ln>
        </p:spPr>
        <p:style>
          <a:lnRef idx="1">
            <a:srgbClr val="FFC606"/>
          </a:lnRef>
          <a:fillRef idx="0">
            <a:srgbClr val="FFC606"/>
          </a:fillRef>
          <a:effectRef idx="0">
            <a:srgbClr val="FFC606"/>
          </a:effectRef>
          <a:fontRef idx="minor">
            <a:srgbClr val="000000"/>
          </a:fontRef>
        </p:style>
        <p:txBody>
          <a:bodyPr rtlCol="0" anchor="ctr"/>
          <a:p>
            <a:pPr algn="ctr"/>
            <a:endParaRPr lang="zh-CN" altLang="en-US">
              <a:solidFill>
                <a:srgbClr val="000000"/>
              </a:solidFill>
              <a:latin typeface="Arial" panose="020B0604020202020204" pitchFamily="34" charset="0"/>
              <a:ea typeface="微软雅黑" panose="020B0503020204020204" charset="-122"/>
            </a:endParaRPr>
          </a:p>
        </p:txBody>
      </p:sp>
      <p:sp>
        <p:nvSpPr>
          <p:cNvPr id="42" name="弧形 41"/>
          <p:cNvSpPr/>
          <p:nvPr>
            <p:custDataLst>
              <p:tags r:id="rId41"/>
            </p:custDataLst>
          </p:nvPr>
        </p:nvSpPr>
        <p:spPr>
          <a:xfrm>
            <a:off x="4475480" y="1898650"/>
            <a:ext cx="3239770" cy="3239770"/>
          </a:xfrm>
          <a:prstGeom prst="arc">
            <a:avLst>
              <a:gd name="adj1" fmla="val 3506136"/>
              <a:gd name="adj2" fmla="val 6790626"/>
            </a:avLst>
          </a:prstGeom>
          <a:ln>
            <a:solidFill>
              <a:srgbClr val="FF5F81"/>
            </a:solidFill>
          </a:ln>
        </p:spPr>
        <p:style>
          <a:lnRef idx="1">
            <a:srgbClr val="FF5F81"/>
          </a:lnRef>
          <a:fillRef idx="0">
            <a:srgbClr val="FF5F81"/>
          </a:fillRef>
          <a:effectRef idx="0">
            <a:srgbClr val="FF5F81"/>
          </a:effectRef>
          <a:fontRef idx="minor">
            <a:srgbClr val="000000"/>
          </a:fontRef>
        </p:style>
        <p:txBody>
          <a:bodyPr rtlCol="0" anchor="ctr"/>
          <a:p>
            <a:pPr algn="ctr"/>
            <a:endParaRPr lang="zh-CN" altLang="en-US">
              <a:solidFill>
                <a:srgbClr val="000000"/>
              </a:solidFill>
              <a:latin typeface="Arial" panose="020B0604020202020204" pitchFamily="34" charset="0"/>
              <a:ea typeface="微软雅黑" panose="020B0503020204020204" charset="-122"/>
            </a:endParaRPr>
          </a:p>
        </p:txBody>
      </p:sp>
      <p:sp>
        <p:nvSpPr>
          <p:cNvPr id="43" name="弧形 42"/>
          <p:cNvSpPr/>
          <p:nvPr>
            <p:custDataLst>
              <p:tags r:id="rId42"/>
            </p:custDataLst>
          </p:nvPr>
        </p:nvSpPr>
        <p:spPr>
          <a:xfrm flipH="1">
            <a:off x="4475480" y="1898650"/>
            <a:ext cx="3239770" cy="3239770"/>
          </a:xfrm>
          <a:prstGeom prst="arc">
            <a:avLst>
              <a:gd name="adj1" fmla="val 18963927"/>
              <a:gd name="adj2" fmla="val 20551412"/>
            </a:avLst>
          </a:prstGeom>
          <a:ln>
            <a:solidFill>
              <a:srgbClr val="FE909F"/>
            </a:solidFill>
          </a:ln>
        </p:spPr>
        <p:style>
          <a:lnRef idx="1">
            <a:srgbClr val="FE909F"/>
          </a:lnRef>
          <a:fillRef idx="0">
            <a:srgbClr val="FE909F"/>
          </a:fillRef>
          <a:effectRef idx="0">
            <a:srgbClr val="FE909F"/>
          </a:effectRef>
          <a:fontRef idx="minor">
            <a:srgbClr val="000000"/>
          </a:fontRef>
        </p:style>
        <p:txBody>
          <a:bodyPr rtlCol="0" anchor="ctr"/>
          <a:p>
            <a:pPr algn="ctr"/>
            <a:endParaRPr lang="zh-CN" altLang="en-US">
              <a:solidFill>
                <a:srgbClr val="000000"/>
              </a:solidFill>
              <a:latin typeface="Arial" panose="020B0604020202020204" pitchFamily="34" charset="0"/>
              <a:ea typeface="微软雅黑" panose="020B0503020204020204" charset="-122"/>
            </a:endParaRPr>
          </a:p>
        </p:txBody>
      </p:sp>
      <p:sp>
        <p:nvSpPr>
          <p:cNvPr id="44" name="弧形 43"/>
          <p:cNvSpPr/>
          <p:nvPr>
            <p:custDataLst>
              <p:tags r:id="rId43"/>
            </p:custDataLst>
          </p:nvPr>
        </p:nvSpPr>
        <p:spPr>
          <a:xfrm flipH="1">
            <a:off x="4475480" y="1898650"/>
            <a:ext cx="3239770" cy="3239770"/>
          </a:xfrm>
          <a:prstGeom prst="arc">
            <a:avLst>
              <a:gd name="adj1" fmla="val 468088"/>
              <a:gd name="adj2" fmla="val 2429709"/>
            </a:avLst>
          </a:prstGeom>
          <a:ln>
            <a:solidFill>
              <a:srgbClr val="51DBFF"/>
            </a:solidFill>
          </a:ln>
        </p:spPr>
        <p:style>
          <a:lnRef idx="1">
            <a:srgbClr val="51DBFF"/>
          </a:lnRef>
          <a:fillRef idx="0">
            <a:srgbClr val="51DBFF"/>
          </a:fillRef>
          <a:effectRef idx="0">
            <a:srgbClr val="51DBFF"/>
          </a:effectRef>
          <a:fontRef idx="minor">
            <a:srgbClr val="000000"/>
          </a:fontRef>
        </p:style>
        <p:txBody>
          <a:bodyPr rtlCol="0" anchor="ctr"/>
          <a:p>
            <a:pPr algn="ctr"/>
            <a:endParaRPr lang="zh-CN" altLang="en-US">
              <a:solidFill>
                <a:srgbClr val="000000"/>
              </a:solidFill>
              <a:latin typeface="Arial" panose="020B0604020202020204" pitchFamily="34" charset="0"/>
              <a:ea typeface="微软雅黑" panose="020B0503020204020204" charset="-122"/>
            </a:endParaRPr>
          </a:p>
        </p:txBody>
      </p:sp>
      <p:sp>
        <p:nvSpPr>
          <p:cNvPr id="45" name="弧形 44"/>
          <p:cNvSpPr/>
          <p:nvPr>
            <p:custDataLst>
              <p:tags r:id="rId44"/>
            </p:custDataLst>
          </p:nvPr>
        </p:nvSpPr>
        <p:spPr>
          <a:xfrm flipH="1">
            <a:off x="4475480" y="1898650"/>
            <a:ext cx="3239770" cy="3239770"/>
          </a:xfrm>
          <a:prstGeom prst="arc">
            <a:avLst>
              <a:gd name="adj1" fmla="val 15062435"/>
              <a:gd name="adj2" fmla="val 17175853"/>
            </a:avLst>
          </a:prstGeom>
          <a:ln>
            <a:solidFill>
              <a:srgbClr val="D18CE5"/>
            </a:solidFill>
          </a:ln>
        </p:spPr>
        <p:style>
          <a:lnRef idx="1">
            <a:srgbClr val="D18CE5"/>
          </a:lnRef>
          <a:fillRef idx="0">
            <a:srgbClr val="D18CE5"/>
          </a:fillRef>
          <a:effectRef idx="0">
            <a:srgbClr val="D18CE5"/>
          </a:effectRef>
          <a:fontRef idx="minor">
            <a:srgbClr val="000000"/>
          </a:fontRef>
        </p:style>
        <p:txBody>
          <a:bodyPr rtlCol="0" anchor="ctr"/>
          <a:p>
            <a:pPr algn="ctr"/>
            <a:endParaRPr lang="zh-CN" altLang="en-US">
              <a:solidFill>
                <a:srgbClr val="000000"/>
              </a:solidFill>
              <a:latin typeface="Arial" panose="020B0604020202020204" pitchFamily="34" charset="0"/>
              <a:ea typeface="微软雅黑" panose="020B0503020204020204" charset="-122"/>
            </a:endParaRPr>
          </a:p>
        </p:txBody>
      </p:sp>
      <p:sp>
        <p:nvSpPr>
          <p:cNvPr id="3" name="矩形 2"/>
          <p:cNvSpPr/>
          <p:nvPr/>
        </p:nvSpPr>
        <p:spPr>
          <a:xfrm>
            <a:off x="1312545" y="468630"/>
            <a:ext cx="7129780" cy="476885"/>
          </a:xfrm>
          <a:prstGeom prst="rect">
            <a:avLst/>
          </a:prstGeom>
        </p:spPr>
        <p:txBody>
          <a:bodyPr wrap="square" anchor="ctr" anchorCtr="0">
            <a:noAutofit/>
          </a:bodyPr>
          <a:p>
            <a:r>
              <a:rPr lang="zh-CN" altLang="en-US" sz="2000" b="1">
                <a:solidFill>
                  <a:srgbClr val="FF7F7F"/>
                </a:solidFill>
                <a:latin typeface="微软雅黑" panose="020B0503020204020204" charset="-122"/>
                <a:ea typeface="微软雅黑" panose="020B0503020204020204" charset="-122"/>
              </a:rPr>
              <a:t>【护理诊断】</a:t>
            </a:r>
            <a:endParaRPr lang="zh-CN" altLang="en-US" sz="2000" b="1">
              <a:solidFill>
                <a:srgbClr val="FF7F7F"/>
              </a:solidFill>
              <a:latin typeface="微软雅黑" panose="020B0503020204020204" charset="-122"/>
              <a:ea typeface="微软雅黑" panose="020B0503020204020204" charset="-122"/>
            </a:endParaRPr>
          </a:p>
        </p:txBody>
      </p:sp>
      <p:pic>
        <p:nvPicPr>
          <p:cNvPr id="4" name="图片 3" descr="3b32313534373033343be8af95e58982"/>
          <p:cNvPicPr>
            <a:picLocks noChangeAspect="1"/>
          </p:cNvPicPr>
          <p:nvPr/>
        </p:nvPicPr>
        <p:blipFill>
          <a:blip r:embed="rId45"/>
          <a:stretch>
            <a:fillRect/>
          </a:stretch>
        </p:blipFill>
        <p:spPr>
          <a:xfrm>
            <a:off x="835025" y="405765"/>
            <a:ext cx="544830" cy="53975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75665" y="1292225"/>
            <a:ext cx="10440035" cy="5363210"/>
          </a:xfrm>
          <a:prstGeom prst="rect">
            <a:avLst/>
          </a:prstGeom>
        </p:spPr>
        <p:txBody>
          <a:bodyPr wrap="square">
            <a:noAutofit/>
          </a:bodyPr>
          <a:lstStyle/>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b="1" dirty="0">
                <a:solidFill>
                  <a:srgbClr val="FF7F7F"/>
                </a:solidFill>
                <a:latin typeface="Times New Roman Regular" panose="02020603050405020304" charset="0"/>
                <a:ea typeface="微软雅黑" panose="020B0503020204020204" charset="-122"/>
                <a:cs typeface="Times New Roman Regular" panose="02020603050405020304" charset="0"/>
              </a:rPr>
              <a:t>1.适宜环境</a:t>
            </a:r>
            <a:r>
              <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rPr>
              <a:t>　新生儿室要阳光充足，空气新鲜，避免对流风。保持环境的适中温度（中性温度）是维持正常体温的重要条件。正常足月新生儿在穿衣盖被的情况下，室内的中性温度为 22 ～ 24℃，晨间护理时为 25 ～ 27℃，相对湿度在 55% ～ 60%。</a:t>
            </a:r>
            <a:endPar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endParaRPr>
          </a:p>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b="1" dirty="0">
                <a:solidFill>
                  <a:srgbClr val="FF7F7F"/>
                </a:solidFill>
                <a:latin typeface="Times New Roman Regular" panose="02020603050405020304" charset="0"/>
                <a:ea typeface="微软雅黑" panose="020B0503020204020204" charset="-122"/>
                <a:cs typeface="Times New Roman Regular" panose="02020603050405020304" charset="0"/>
              </a:rPr>
              <a:t>2. 加强保暖</a:t>
            </a:r>
            <a:r>
              <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rPr>
              <a:t>　新生儿因体表面积大、皮下脂肪薄，其散热率较成人高 4 倍，因此新生儿出生时，必须立即擦干全身，清除口、鼻、咽的黏液，结扎脐带，擦去身上的血迹，并用热毯包好（尤其是冬天），置于新生儿室内，必要时，进暖箱保暖。</a:t>
            </a:r>
            <a:endPar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endParaRPr>
          </a:p>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b="1" dirty="0">
                <a:solidFill>
                  <a:srgbClr val="FF7F7F"/>
                </a:solidFill>
                <a:latin typeface="Times New Roman Regular" panose="02020603050405020304" charset="0"/>
                <a:ea typeface="微软雅黑" panose="020B0503020204020204" charset="-122"/>
                <a:cs typeface="Times New Roman Regular" panose="02020603050405020304" charset="0"/>
              </a:rPr>
              <a:t>3. 正确喂养</a:t>
            </a:r>
            <a:r>
              <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rPr>
              <a:t>　正常足月新生儿生后半小时即可抱至母亲处给予吸吮，提早喂奶可防止新生儿低血糖，刺激母乳的分泌，最初几天母乳分泌较少，可补喂少量糖水，但要坚持按需喂哺母乳，最好母婴同室，乳量会逐渐增多。喂奶前宜先测体温、换尿布或进行其他检查，喂奶后应竖抱小儿轻拍背部，然后取右侧卧位，防止溢乳或呕吐引起窒息，哺乳间隔时间最长不应超过 3 小时。</a:t>
            </a:r>
            <a:endPar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endParaRPr>
          </a:p>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b="1" dirty="0">
                <a:solidFill>
                  <a:srgbClr val="FF7F7F"/>
                </a:solidFill>
                <a:latin typeface="Times New Roman Regular" panose="02020603050405020304" charset="0"/>
                <a:ea typeface="微软雅黑" panose="020B0503020204020204" charset="-122"/>
                <a:cs typeface="Times New Roman Regular" panose="02020603050405020304" charset="0"/>
              </a:rPr>
              <a:t>4. 预防感染</a:t>
            </a:r>
            <a:r>
              <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rPr>
              <a:t>　新生儿室应严格执行无菌消毒制度，定期全面湿式清扫，在保护好小儿的前提下，每天室内紫外线照射消毒 30 ～ 60 分钟。工作人员需着清洁的工作服、帽、口罩及鞋，无传染病或急性感染。护理新生儿前后必须洗手，新生儿室使用的物品应单独存放，不能用做其他的事情。</a:t>
            </a:r>
            <a:endPar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endParaRPr>
          </a:p>
        </p:txBody>
      </p:sp>
      <p:sp>
        <p:nvSpPr>
          <p:cNvPr id="18" name="矩形 17"/>
          <p:cNvSpPr/>
          <p:nvPr/>
        </p:nvSpPr>
        <p:spPr>
          <a:xfrm>
            <a:off x="1348105" y="323850"/>
            <a:ext cx="7129780" cy="476885"/>
          </a:xfrm>
          <a:prstGeom prst="rect">
            <a:avLst/>
          </a:prstGeom>
        </p:spPr>
        <p:txBody>
          <a:bodyPr wrap="square" anchor="ctr" anchorCtr="0">
            <a:noAutofit/>
          </a:bodyPr>
          <a:lstStyle/>
          <a:p>
            <a:r>
              <a:rPr lang="zh-CN" altLang="en-US" sz="2000" b="1">
                <a:solidFill>
                  <a:srgbClr val="FF7F7F"/>
                </a:solidFill>
                <a:latin typeface="微软雅黑" panose="020B0503020204020204" charset="-122"/>
                <a:ea typeface="微软雅黑" panose="020B0503020204020204" charset="-122"/>
              </a:rPr>
              <a:t>【护理措施】</a:t>
            </a:r>
            <a:endParaRPr lang="zh-CN" altLang="en-US" sz="2000" b="1">
              <a:solidFill>
                <a:srgbClr val="FF7F7F"/>
              </a:solidFill>
              <a:latin typeface="微软雅黑" panose="020B0503020204020204" charset="-122"/>
              <a:ea typeface="微软雅黑" panose="020B0503020204020204" charset="-122"/>
            </a:endParaRPr>
          </a:p>
        </p:txBody>
      </p:sp>
      <p:pic>
        <p:nvPicPr>
          <p:cNvPr id="4" name="图片 3" descr="3b32313534373033343be8af95e58982"/>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870585" y="260985"/>
            <a:ext cx="544830" cy="53975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9" advTm="5102">
        <p:comb/>
      </p:transition>
    </mc:Choice>
    <mc:Fallback>
      <p:transition advTm="5102">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Effect transition="in" filter="fade">
                                      <p:cBhvr>
                                        <p:cTn id="9" dur="500"/>
                                        <p:tgtEl>
                                          <p:spTgt spid="18"/>
                                        </p:tgtEl>
                                      </p:cBhvr>
                                    </p:animEffect>
                                  </p:childTnLst>
                                </p:cTn>
                              </p:par>
                            </p:childTnLst>
                          </p:cTn>
                        </p:par>
                        <p:par>
                          <p:cTn id="10" fill="hold">
                            <p:stCondLst>
                              <p:cond delay="500"/>
                            </p:stCondLst>
                            <p:childTnLst>
                              <p:par>
                                <p:cTn id="11" presetID="22" presetClass="entr" presetSubtype="1"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wipe(up)">
                                      <p:cBhvr>
                                        <p:cTn id="13"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8"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834390" y="2377440"/>
            <a:ext cx="1794510" cy="2103755"/>
          </a:xfrm>
          <a:prstGeom prst="rect">
            <a:avLst/>
          </a:prstGeom>
        </p:spPr>
      </p:pic>
      <p:sp>
        <p:nvSpPr>
          <p:cNvPr id="19" name="TextBox 33"/>
          <p:cNvSpPr txBox="1"/>
          <p:nvPr/>
        </p:nvSpPr>
        <p:spPr>
          <a:xfrm>
            <a:off x="664990" y="631555"/>
            <a:ext cx="3135312" cy="706755"/>
          </a:xfrm>
          <a:prstGeom prst="rect">
            <a:avLst/>
          </a:prstGeom>
          <a:noFill/>
        </p:spPr>
        <p:txBody>
          <a:bodyPr>
            <a:spAutoFit/>
          </a:bodyPr>
          <a:lstStyle/>
          <a:p>
            <a:pPr>
              <a:defRPr/>
            </a:pPr>
            <a:r>
              <a:rPr lang="zh-CN" altLang="en-US" sz="4000" dirty="0">
                <a:solidFill>
                  <a:srgbClr val="FF7F7F"/>
                </a:solidFill>
                <a:latin typeface="微软雅黑" panose="020B0503020204020204" charset="-122"/>
                <a:ea typeface="微软雅黑" panose="020B0503020204020204" charset="-122"/>
              </a:rPr>
              <a:t>目录</a:t>
            </a:r>
            <a:r>
              <a:rPr lang="zh-CN" altLang="en-US" sz="4000" b="1" dirty="0">
                <a:solidFill>
                  <a:srgbClr val="FF7F7F"/>
                </a:solidFill>
                <a:latin typeface="微软雅黑" panose="020B0503020204020204" charset="-122"/>
                <a:ea typeface="微软雅黑" panose="020B0503020204020204" charset="-122"/>
              </a:rPr>
              <a:t> </a:t>
            </a:r>
            <a:r>
              <a:rPr lang="en-US" altLang="zh-CN" sz="2000" dirty="0">
                <a:solidFill>
                  <a:srgbClr val="FF7F7F"/>
                </a:solidFill>
                <a:latin typeface="微软雅黑" panose="020B0503020204020204" charset="-122"/>
                <a:ea typeface="微软雅黑" panose="020B0503020204020204" charset="-122"/>
                <a:cs typeface="Arial" panose="020B0604020202020204" pitchFamily="34" charset="0"/>
              </a:rPr>
              <a:t>Contents</a:t>
            </a:r>
            <a:endParaRPr lang="en-US" altLang="zh-CN" sz="2000" dirty="0">
              <a:solidFill>
                <a:srgbClr val="FF7F7F"/>
              </a:solidFill>
              <a:latin typeface="微软雅黑" panose="020B0503020204020204" charset="-122"/>
              <a:ea typeface="微软雅黑" panose="020B0503020204020204" charset="-122"/>
              <a:cs typeface="Arial" panose="020B0604020202020204" pitchFamily="34" charset="0"/>
            </a:endParaRPr>
          </a:p>
        </p:txBody>
      </p:sp>
      <p:grpSp>
        <p:nvGrpSpPr>
          <p:cNvPr id="9" name="组合 8"/>
          <p:cNvGrpSpPr/>
          <p:nvPr/>
        </p:nvGrpSpPr>
        <p:grpSpPr>
          <a:xfrm>
            <a:off x="3539490" y="1381125"/>
            <a:ext cx="7469505" cy="510540"/>
            <a:chOff x="5072" y="2085"/>
            <a:chExt cx="6799" cy="804"/>
          </a:xfrm>
        </p:grpSpPr>
        <p:sp>
          <p:nvSpPr>
            <p:cNvPr id="50" name="圆角矩形 3"/>
            <p:cNvSpPr/>
            <p:nvPr/>
          </p:nvSpPr>
          <p:spPr>
            <a:xfrm>
              <a:off x="6433" y="2085"/>
              <a:ext cx="5438" cy="805"/>
            </a:xfrm>
            <a:custGeom>
              <a:avLst/>
              <a:gdLst/>
              <a:ahLst/>
              <a:cxnLst/>
              <a:rect l="l" t="t" r="r" b="b"/>
              <a:pathLst>
                <a:path w="3374954" h="511044">
                  <a:moveTo>
                    <a:pt x="0" y="0"/>
                  </a:moveTo>
                  <a:lnTo>
                    <a:pt x="3312637" y="0"/>
                  </a:lnTo>
                  <a:cubicBezTo>
                    <a:pt x="3347054" y="0"/>
                    <a:pt x="3374954" y="27900"/>
                    <a:pt x="3374954" y="62317"/>
                  </a:cubicBezTo>
                  <a:lnTo>
                    <a:pt x="3374954" y="448727"/>
                  </a:lnTo>
                  <a:cubicBezTo>
                    <a:pt x="3374954" y="483144"/>
                    <a:pt x="3347054" y="511044"/>
                    <a:pt x="3312637" y="511044"/>
                  </a:cubicBezTo>
                  <a:lnTo>
                    <a:pt x="0" y="511044"/>
                  </a:lnTo>
                  <a:lnTo>
                    <a:pt x="255522" y="255522"/>
                  </a:ln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9828" tIns="49914" rIns="99828" bIns="49914" rtlCol="0" anchor="ctr"/>
            <a:lstStyle/>
            <a:p>
              <a:pPr algn="ctr"/>
              <a:r>
                <a:rPr lang="zh-CN" altLang="en-US" sz="2000" dirty="0">
                  <a:solidFill>
                    <a:schemeClr val="bg1"/>
                  </a:solidFill>
                  <a:latin typeface="Microsoft YaHei" panose="020B0503020204020204" charset="-122"/>
                  <a:ea typeface="Microsoft YaHei" panose="020B0503020204020204" charset="-122"/>
                </a:rPr>
                <a:t>绪论</a:t>
              </a:r>
              <a:endParaRPr lang="zh-CN" altLang="en-US" sz="2000" dirty="0">
                <a:solidFill>
                  <a:schemeClr val="bg1"/>
                </a:solidFill>
                <a:latin typeface="Microsoft YaHei" panose="020B0503020204020204" charset="-122"/>
                <a:ea typeface="Microsoft YaHei" panose="020B0503020204020204" charset="-122"/>
              </a:endParaRPr>
            </a:p>
          </p:txBody>
        </p:sp>
        <p:sp>
          <p:nvSpPr>
            <p:cNvPr id="51" name="圆角矩形 1"/>
            <p:cNvSpPr/>
            <p:nvPr/>
          </p:nvSpPr>
          <p:spPr>
            <a:xfrm>
              <a:off x="5072" y="2085"/>
              <a:ext cx="1587" cy="805"/>
            </a:xfrm>
            <a:custGeom>
              <a:avLst/>
              <a:gdLst/>
              <a:ahLst/>
              <a:cxnLst/>
              <a:rect l="l" t="t" r="r" b="b"/>
              <a:pathLst>
                <a:path w="1008112" h="511044">
                  <a:moveTo>
                    <a:pt x="62317" y="0"/>
                  </a:moveTo>
                  <a:lnTo>
                    <a:pt x="432048" y="0"/>
                  </a:lnTo>
                  <a:lnTo>
                    <a:pt x="576064" y="0"/>
                  </a:lnTo>
                  <a:lnTo>
                    <a:pt x="752590" y="0"/>
                  </a:lnTo>
                  <a:lnTo>
                    <a:pt x="1008112" y="255522"/>
                  </a:lnTo>
                  <a:lnTo>
                    <a:pt x="752590" y="511044"/>
                  </a:lnTo>
                  <a:lnTo>
                    <a:pt x="576064" y="511044"/>
                  </a:lnTo>
                  <a:lnTo>
                    <a:pt x="432048" y="511044"/>
                  </a:lnTo>
                  <a:lnTo>
                    <a:pt x="62317" y="511044"/>
                  </a:lnTo>
                  <a:cubicBezTo>
                    <a:pt x="27900" y="511044"/>
                    <a:pt x="0" y="483144"/>
                    <a:pt x="0" y="448727"/>
                  </a:cubicBezTo>
                  <a:lnTo>
                    <a:pt x="0" y="62317"/>
                  </a:lnTo>
                  <a:cubicBezTo>
                    <a:pt x="0" y="27900"/>
                    <a:pt x="27900" y="0"/>
                    <a:pt x="62317" y="0"/>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9828" tIns="49914" rIns="323983" bIns="49914" rtlCol="0" anchor="ctr"/>
            <a:lstStyle/>
            <a:p>
              <a:pPr algn="ctr"/>
              <a:r>
                <a:rPr lang="zh-CN" altLang="en-US" sz="2000" dirty="0">
                  <a:solidFill>
                    <a:schemeClr val="bg1"/>
                  </a:solidFill>
                  <a:latin typeface="Microsoft YaHei" panose="020B0503020204020204" charset="-122"/>
                  <a:ea typeface="Microsoft YaHei" panose="020B0503020204020204" charset="-122"/>
                </a:rPr>
                <a:t>单元一</a:t>
              </a:r>
              <a:endParaRPr lang="zh-CN" altLang="en-US" sz="2000" dirty="0">
                <a:solidFill>
                  <a:schemeClr val="bg1"/>
                </a:solidFill>
                <a:latin typeface="Microsoft YaHei" panose="020B0503020204020204" charset="-122"/>
                <a:ea typeface="Microsoft YaHei" panose="020B0503020204020204" charset="-122"/>
              </a:endParaRPr>
            </a:p>
          </p:txBody>
        </p:sp>
      </p:grpSp>
      <p:grpSp>
        <p:nvGrpSpPr>
          <p:cNvPr id="8" name="组合 7"/>
          <p:cNvGrpSpPr/>
          <p:nvPr/>
        </p:nvGrpSpPr>
        <p:grpSpPr>
          <a:xfrm>
            <a:off x="3539490" y="2022475"/>
            <a:ext cx="7469505" cy="510540"/>
            <a:chOff x="5072" y="3374"/>
            <a:chExt cx="6799" cy="804"/>
          </a:xfrm>
        </p:grpSpPr>
        <p:sp>
          <p:nvSpPr>
            <p:cNvPr id="52" name="圆角矩形 3"/>
            <p:cNvSpPr/>
            <p:nvPr/>
          </p:nvSpPr>
          <p:spPr>
            <a:xfrm>
              <a:off x="6433" y="3374"/>
              <a:ext cx="5438" cy="805"/>
            </a:xfrm>
            <a:custGeom>
              <a:avLst/>
              <a:gdLst/>
              <a:ahLst/>
              <a:cxnLst/>
              <a:rect l="l" t="t" r="r" b="b"/>
              <a:pathLst>
                <a:path w="3374954" h="511044">
                  <a:moveTo>
                    <a:pt x="0" y="0"/>
                  </a:moveTo>
                  <a:lnTo>
                    <a:pt x="3312637" y="0"/>
                  </a:lnTo>
                  <a:cubicBezTo>
                    <a:pt x="3347054" y="0"/>
                    <a:pt x="3374954" y="27900"/>
                    <a:pt x="3374954" y="62317"/>
                  </a:cubicBezTo>
                  <a:lnTo>
                    <a:pt x="3374954" y="448727"/>
                  </a:lnTo>
                  <a:cubicBezTo>
                    <a:pt x="3374954" y="483144"/>
                    <a:pt x="3347054" y="511044"/>
                    <a:pt x="3312637" y="511044"/>
                  </a:cubicBezTo>
                  <a:lnTo>
                    <a:pt x="0" y="511044"/>
                  </a:lnTo>
                  <a:lnTo>
                    <a:pt x="255522" y="255522"/>
                  </a:lnTo>
                  <a:close/>
                </a:path>
              </a:pathLst>
            </a:cu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lIns="99828" tIns="49914" rIns="99828" bIns="49914" rtlCol="0" anchor="ctr"/>
            <a:lstStyle/>
            <a:p>
              <a:pPr algn="ctr"/>
              <a:r>
                <a:rPr lang="zh-CN" altLang="en-US" sz="2000" dirty="0">
                  <a:solidFill>
                    <a:schemeClr val="bg1"/>
                  </a:solidFill>
                  <a:latin typeface="Microsoft YaHei" panose="020B0503020204020204" charset="-122"/>
                  <a:ea typeface="Microsoft YaHei" panose="020B0503020204020204" charset="-122"/>
                </a:rPr>
                <a:t>儿童的生长发育</a:t>
              </a:r>
              <a:endParaRPr lang="zh-CN" altLang="en-US" sz="2000" dirty="0">
                <a:solidFill>
                  <a:schemeClr val="bg1"/>
                </a:solidFill>
                <a:latin typeface="Microsoft YaHei" panose="020B0503020204020204" charset="-122"/>
                <a:ea typeface="Microsoft YaHei" panose="020B0503020204020204" charset="-122"/>
              </a:endParaRPr>
            </a:p>
          </p:txBody>
        </p:sp>
        <p:sp>
          <p:nvSpPr>
            <p:cNvPr id="53" name="圆角矩形 1"/>
            <p:cNvSpPr/>
            <p:nvPr/>
          </p:nvSpPr>
          <p:spPr>
            <a:xfrm>
              <a:off x="5072" y="3374"/>
              <a:ext cx="1587" cy="805"/>
            </a:xfrm>
            <a:custGeom>
              <a:avLst/>
              <a:gdLst/>
              <a:ahLst/>
              <a:cxnLst/>
              <a:rect l="l" t="t" r="r" b="b"/>
              <a:pathLst>
                <a:path w="1008112" h="511044">
                  <a:moveTo>
                    <a:pt x="62317" y="0"/>
                  </a:moveTo>
                  <a:lnTo>
                    <a:pt x="432048" y="0"/>
                  </a:lnTo>
                  <a:lnTo>
                    <a:pt x="576064" y="0"/>
                  </a:lnTo>
                  <a:lnTo>
                    <a:pt x="752590" y="0"/>
                  </a:lnTo>
                  <a:lnTo>
                    <a:pt x="1008112" y="255522"/>
                  </a:lnTo>
                  <a:lnTo>
                    <a:pt x="752590" y="511044"/>
                  </a:lnTo>
                  <a:lnTo>
                    <a:pt x="576064" y="511044"/>
                  </a:lnTo>
                  <a:lnTo>
                    <a:pt x="432048" y="511044"/>
                  </a:lnTo>
                  <a:lnTo>
                    <a:pt x="62317" y="511044"/>
                  </a:lnTo>
                  <a:cubicBezTo>
                    <a:pt x="27900" y="511044"/>
                    <a:pt x="0" y="483144"/>
                    <a:pt x="0" y="448727"/>
                  </a:cubicBezTo>
                  <a:lnTo>
                    <a:pt x="0" y="62317"/>
                  </a:lnTo>
                  <a:cubicBezTo>
                    <a:pt x="0" y="27900"/>
                    <a:pt x="27900" y="0"/>
                    <a:pt x="62317" y="0"/>
                  </a:cubicBezTo>
                  <a:close/>
                </a:path>
              </a:pathLst>
            </a:cu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lIns="99828" tIns="49914" rIns="323983" bIns="49914" rtlCol="0" anchor="ctr"/>
            <a:lstStyle/>
            <a:p>
              <a:pPr algn="ctr"/>
              <a:r>
                <a:rPr lang="zh-CN" altLang="en-US" sz="2000" dirty="0">
                  <a:solidFill>
                    <a:schemeClr val="bg1"/>
                  </a:solidFill>
                  <a:latin typeface="Microsoft YaHei" panose="020B0503020204020204" charset="-122"/>
                  <a:ea typeface="Microsoft YaHei" panose="020B0503020204020204" charset="-122"/>
                  <a:sym typeface="+mn-ea"/>
                </a:rPr>
                <a:t>单元</a:t>
              </a:r>
              <a:r>
                <a:rPr lang="zh-CN" altLang="en-US" sz="2000" dirty="0">
                  <a:solidFill>
                    <a:schemeClr val="bg1"/>
                  </a:solidFill>
                  <a:latin typeface="Microsoft YaHei" panose="020B0503020204020204" charset="-122"/>
                  <a:ea typeface="Microsoft YaHei" panose="020B0503020204020204" charset="-122"/>
                  <a:sym typeface="+mn-ea"/>
                </a:rPr>
                <a:t>二</a:t>
              </a:r>
              <a:endParaRPr lang="zh-CN" altLang="en-US" sz="2000" dirty="0">
                <a:solidFill>
                  <a:schemeClr val="bg1"/>
                </a:solidFill>
                <a:latin typeface="Microsoft YaHei" panose="020B0503020204020204" charset="-122"/>
                <a:ea typeface="Microsoft YaHei" panose="020B0503020204020204" charset="-122"/>
                <a:sym typeface="+mn-ea"/>
              </a:endParaRPr>
            </a:p>
          </p:txBody>
        </p:sp>
      </p:grpSp>
      <p:grpSp>
        <p:nvGrpSpPr>
          <p:cNvPr id="7" name="组合 6"/>
          <p:cNvGrpSpPr/>
          <p:nvPr/>
        </p:nvGrpSpPr>
        <p:grpSpPr>
          <a:xfrm>
            <a:off x="3539490" y="2663825"/>
            <a:ext cx="7469505" cy="510540"/>
            <a:chOff x="5072" y="4663"/>
            <a:chExt cx="6799" cy="804"/>
          </a:xfrm>
        </p:grpSpPr>
        <p:sp>
          <p:nvSpPr>
            <p:cNvPr id="54" name="圆角矩形 3"/>
            <p:cNvSpPr/>
            <p:nvPr/>
          </p:nvSpPr>
          <p:spPr>
            <a:xfrm>
              <a:off x="6433" y="4663"/>
              <a:ext cx="5438" cy="805"/>
            </a:xfrm>
            <a:custGeom>
              <a:avLst/>
              <a:gdLst/>
              <a:ahLst/>
              <a:cxnLst/>
              <a:rect l="l" t="t" r="r" b="b"/>
              <a:pathLst>
                <a:path w="3374954" h="511044">
                  <a:moveTo>
                    <a:pt x="0" y="0"/>
                  </a:moveTo>
                  <a:lnTo>
                    <a:pt x="3312637" y="0"/>
                  </a:lnTo>
                  <a:cubicBezTo>
                    <a:pt x="3347054" y="0"/>
                    <a:pt x="3374954" y="27900"/>
                    <a:pt x="3374954" y="62317"/>
                  </a:cubicBezTo>
                  <a:lnTo>
                    <a:pt x="3374954" y="448727"/>
                  </a:lnTo>
                  <a:cubicBezTo>
                    <a:pt x="3374954" y="483144"/>
                    <a:pt x="3347054" y="511044"/>
                    <a:pt x="3312637" y="511044"/>
                  </a:cubicBezTo>
                  <a:lnTo>
                    <a:pt x="0" y="511044"/>
                  </a:lnTo>
                  <a:lnTo>
                    <a:pt x="255522" y="255522"/>
                  </a:ln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9828" tIns="49914" rIns="99828" bIns="49914" rtlCol="0" anchor="ctr"/>
            <a:lstStyle/>
            <a:p>
              <a:pPr algn="ctr"/>
              <a:r>
                <a:rPr lang="zh-CN" altLang="en-US" sz="2000" dirty="0">
                  <a:solidFill>
                    <a:schemeClr val="bg1"/>
                  </a:solidFill>
                  <a:latin typeface="Microsoft YaHei" panose="020B0503020204020204" charset="-122"/>
                  <a:ea typeface="Microsoft YaHei" panose="020B0503020204020204" charset="-122"/>
                </a:rPr>
                <a:t>小儿营养与营养紊乱患儿的护理</a:t>
              </a:r>
              <a:endParaRPr lang="zh-CN" altLang="en-US" sz="2000" dirty="0">
                <a:solidFill>
                  <a:schemeClr val="bg1"/>
                </a:solidFill>
                <a:latin typeface="Microsoft YaHei" panose="020B0503020204020204" charset="-122"/>
                <a:ea typeface="Microsoft YaHei" panose="020B0503020204020204" charset="-122"/>
              </a:endParaRPr>
            </a:p>
          </p:txBody>
        </p:sp>
        <p:sp>
          <p:nvSpPr>
            <p:cNvPr id="55" name="圆角矩形 1"/>
            <p:cNvSpPr/>
            <p:nvPr/>
          </p:nvSpPr>
          <p:spPr>
            <a:xfrm>
              <a:off x="5072" y="4663"/>
              <a:ext cx="1587" cy="805"/>
            </a:xfrm>
            <a:custGeom>
              <a:avLst/>
              <a:gdLst/>
              <a:ahLst/>
              <a:cxnLst/>
              <a:rect l="l" t="t" r="r" b="b"/>
              <a:pathLst>
                <a:path w="1008112" h="511044">
                  <a:moveTo>
                    <a:pt x="62317" y="0"/>
                  </a:moveTo>
                  <a:lnTo>
                    <a:pt x="432048" y="0"/>
                  </a:lnTo>
                  <a:lnTo>
                    <a:pt x="576064" y="0"/>
                  </a:lnTo>
                  <a:lnTo>
                    <a:pt x="752590" y="0"/>
                  </a:lnTo>
                  <a:lnTo>
                    <a:pt x="1008112" y="255522"/>
                  </a:lnTo>
                  <a:lnTo>
                    <a:pt x="752590" y="511044"/>
                  </a:lnTo>
                  <a:lnTo>
                    <a:pt x="576064" y="511044"/>
                  </a:lnTo>
                  <a:lnTo>
                    <a:pt x="432048" y="511044"/>
                  </a:lnTo>
                  <a:lnTo>
                    <a:pt x="62317" y="511044"/>
                  </a:lnTo>
                  <a:cubicBezTo>
                    <a:pt x="27900" y="511044"/>
                    <a:pt x="0" y="483144"/>
                    <a:pt x="0" y="448727"/>
                  </a:cubicBezTo>
                  <a:lnTo>
                    <a:pt x="0" y="62317"/>
                  </a:lnTo>
                  <a:cubicBezTo>
                    <a:pt x="0" y="27900"/>
                    <a:pt x="27900" y="0"/>
                    <a:pt x="62317" y="0"/>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9828" tIns="49914" rIns="323983" bIns="49914" rtlCol="0" anchor="ctr"/>
            <a:lstStyle/>
            <a:p>
              <a:pPr algn="ctr"/>
              <a:r>
                <a:rPr lang="zh-CN" altLang="en-US" sz="2000" dirty="0">
                  <a:solidFill>
                    <a:schemeClr val="bg1"/>
                  </a:solidFill>
                  <a:latin typeface="Microsoft YaHei" panose="020B0503020204020204" charset="-122"/>
                  <a:ea typeface="Microsoft YaHei" panose="020B0503020204020204" charset="-122"/>
                  <a:sym typeface="+mn-ea"/>
                </a:rPr>
                <a:t>单元</a:t>
              </a:r>
              <a:r>
                <a:rPr lang="zh-CN" altLang="en-US" sz="2000" dirty="0">
                  <a:solidFill>
                    <a:schemeClr val="bg1"/>
                  </a:solidFill>
                  <a:latin typeface="Microsoft YaHei" panose="020B0503020204020204" charset="-122"/>
                  <a:ea typeface="Microsoft YaHei" panose="020B0503020204020204" charset="-122"/>
                  <a:sym typeface="+mn-ea"/>
                </a:rPr>
                <a:t>三</a:t>
              </a:r>
              <a:endParaRPr lang="zh-CN" altLang="en-US" sz="2000" dirty="0">
                <a:solidFill>
                  <a:schemeClr val="bg1"/>
                </a:solidFill>
                <a:latin typeface="Microsoft YaHei" panose="020B0503020204020204" charset="-122"/>
                <a:ea typeface="Microsoft YaHei" panose="020B0503020204020204" charset="-122"/>
                <a:sym typeface="+mn-ea"/>
              </a:endParaRPr>
            </a:p>
          </p:txBody>
        </p:sp>
      </p:grpSp>
      <p:grpSp>
        <p:nvGrpSpPr>
          <p:cNvPr id="6" name="组合 5"/>
          <p:cNvGrpSpPr/>
          <p:nvPr/>
        </p:nvGrpSpPr>
        <p:grpSpPr>
          <a:xfrm>
            <a:off x="3539490" y="3305175"/>
            <a:ext cx="7469505" cy="510540"/>
            <a:chOff x="5072" y="5952"/>
            <a:chExt cx="6799" cy="804"/>
          </a:xfrm>
        </p:grpSpPr>
        <p:sp>
          <p:nvSpPr>
            <p:cNvPr id="56" name="圆角矩形 3"/>
            <p:cNvSpPr/>
            <p:nvPr/>
          </p:nvSpPr>
          <p:spPr>
            <a:xfrm>
              <a:off x="6433" y="5952"/>
              <a:ext cx="5438" cy="805"/>
            </a:xfrm>
            <a:custGeom>
              <a:avLst/>
              <a:gdLst/>
              <a:ahLst/>
              <a:cxnLst/>
              <a:rect l="l" t="t" r="r" b="b"/>
              <a:pathLst>
                <a:path w="3374954" h="511044">
                  <a:moveTo>
                    <a:pt x="0" y="0"/>
                  </a:moveTo>
                  <a:lnTo>
                    <a:pt x="3312637" y="0"/>
                  </a:lnTo>
                  <a:cubicBezTo>
                    <a:pt x="3347054" y="0"/>
                    <a:pt x="3374954" y="27900"/>
                    <a:pt x="3374954" y="62317"/>
                  </a:cubicBezTo>
                  <a:lnTo>
                    <a:pt x="3374954" y="448727"/>
                  </a:lnTo>
                  <a:cubicBezTo>
                    <a:pt x="3374954" y="483144"/>
                    <a:pt x="3347054" y="511044"/>
                    <a:pt x="3312637" y="511044"/>
                  </a:cubicBezTo>
                  <a:lnTo>
                    <a:pt x="0" y="511044"/>
                  </a:lnTo>
                  <a:lnTo>
                    <a:pt x="255522" y="255522"/>
                  </a:lnTo>
                  <a:close/>
                </a:path>
              </a:pathLst>
            </a:cu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lIns="99828" tIns="49914" rIns="99828" bIns="49914" rtlCol="0" anchor="ctr"/>
            <a:lstStyle/>
            <a:p>
              <a:pPr algn="ctr"/>
              <a:r>
                <a:rPr lang="zh-CN" altLang="en-US" sz="2000" dirty="0">
                  <a:solidFill>
                    <a:schemeClr val="bg1"/>
                  </a:solidFill>
                  <a:latin typeface="Microsoft YaHei" panose="020B0503020204020204" charset="-122"/>
                  <a:ea typeface="Microsoft YaHei" panose="020B0503020204020204" charset="-122"/>
                </a:rPr>
                <a:t>儿童身心保健</a:t>
              </a:r>
              <a:endParaRPr lang="zh-CN" altLang="en-US" sz="2000" dirty="0">
                <a:solidFill>
                  <a:schemeClr val="bg1"/>
                </a:solidFill>
                <a:latin typeface="Microsoft YaHei" panose="020B0503020204020204" charset="-122"/>
                <a:ea typeface="Microsoft YaHei" panose="020B0503020204020204" charset="-122"/>
              </a:endParaRPr>
            </a:p>
          </p:txBody>
        </p:sp>
        <p:sp>
          <p:nvSpPr>
            <p:cNvPr id="57" name="圆角矩形 1"/>
            <p:cNvSpPr/>
            <p:nvPr/>
          </p:nvSpPr>
          <p:spPr>
            <a:xfrm>
              <a:off x="5072" y="5952"/>
              <a:ext cx="1587" cy="805"/>
            </a:xfrm>
            <a:custGeom>
              <a:avLst/>
              <a:gdLst/>
              <a:ahLst/>
              <a:cxnLst/>
              <a:rect l="l" t="t" r="r" b="b"/>
              <a:pathLst>
                <a:path w="1008112" h="511044">
                  <a:moveTo>
                    <a:pt x="62317" y="0"/>
                  </a:moveTo>
                  <a:lnTo>
                    <a:pt x="432048" y="0"/>
                  </a:lnTo>
                  <a:lnTo>
                    <a:pt x="576064" y="0"/>
                  </a:lnTo>
                  <a:lnTo>
                    <a:pt x="752590" y="0"/>
                  </a:lnTo>
                  <a:lnTo>
                    <a:pt x="1008112" y="255522"/>
                  </a:lnTo>
                  <a:lnTo>
                    <a:pt x="752590" y="511044"/>
                  </a:lnTo>
                  <a:lnTo>
                    <a:pt x="576064" y="511044"/>
                  </a:lnTo>
                  <a:lnTo>
                    <a:pt x="432048" y="511044"/>
                  </a:lnTo>
                  <a:lnTo>
                    <a:pt x="62317" y="511044"/>
                  </a:lnTo>
                  <a:cubicBezTo>
                    <a:pt x="27900" y="511044"/>
                    <a:pt x="0" y="483144"/>
                    <a:pt x="0" y="448727"/>
                  </a:cubicBezTo>
                  <a:lnTo>
                    <a:pt x="0" y="62317"/>
                  </a:lnTo>
                  <a:cubicBezTo>
                    <a:pt x="0" y="27900"/>
                    <a:pt x="27900" y="0"/>
                    <a:pt x="62317" y="0"/>
                  </a:cubicBezTo>
                  <a:close/>
                </a:path>
              </a:pathLst>
            </a:cu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lIns="99828" tIns="49914" rIns="323983" bIns="49914" rtlCol="0" anchor="ctr"/>
            <a:lstStyle/>
            <a:p>
              <a:pPr algn="ctr"/>
              <a:r>
                <a:rPr lang="zh-CN" altLang="en-US" sz="2000" dirty="0">
                  <a:solidFill>
                    <a:schemeClr val="bg1"/>
                  </a:solidFill>
                  <a:latin typeface="Microsoft YaHei" panose="020B0503020204020204" charset="-122"/>
                  <a:ea typeface="Microsoft YaHei" panose="020B0503020204020204" charset="-122"/>
                  <a:sym typeface="+mn-ea"/>
                </a:rPr>
                <a:t>单元</a:t>
              </a:r>
              <a:r>
                <a:rPr lang="zh-CN" altLang="en-US" sz="2000" dirty="0">
                  <a:solidFill>
                    <a:schemeClr val="bg1"/>
                  </a:solidFill>
                  <a:latin typeface="Microsoft YaHei" panose="020B0503020204020204" charset="-122"/>
                  <a:ea typeface="Microsoft YaHei" panose="020B0503020204020204" charset="-122"/>
                  <a:sym typeface="+mn-ea"/>
                </a:rPr>
                <a:t>四</a:t>
              </a:r>
              <a:endParaRPr lang="zh-CN" altLang="en-US" sz="2000" dirty="0">
                <a:solidFill>
                  <a:schemeClr val="bg1"/>
                </a:solidFill>
                <a:latin typeface="Microsoft YaHei" panose="020B0503020204020204" charset="-122"/>
                <a:ea typeface="Microsoft YaHei" panose="020B0503020204020204" charset="-122"/>
                <a:sym typeface="+mn-ea"/>
              </a:endParaRPr>
            </a:p>
          </p:txBody>
        </p:sp>
      </p:grpSp>
      <p:grpSp>
        <p:nvGrpSpPr>
          <p:cNvPr id="5" name="组合 4"/>
          <p:cNvGrpSpPr/>
          <p:nvPr/>
        </p:nvGrpSpPr>
        <p:grpSpPr>
          <a:xfrm>
            <a:off x="3539490" y="3946525"/>
            <a:ext cx="7469505" cy="510540"/>
            <a:chOff x="5072" y="6757"/>
            <a:chExt cx="6799" cy="804"/>
          </a:xfrm>
        </p:grpSpPr>
        <p:sp>
          <p:nvSpPr>
            <p:cNvPr id="3" name="圆角矩形 3"/>
            <p:cNvSpPr/>
            <p:nvPr/>
          </p:nvSpPr>
          <p:spPr>
            <a:xfrm>
              <a:off x="6433" y="6757"/>
              <a:ext cx="5438" cy="805"/>
            </a:xfrm>
            <a:custGeom>
              <a:avLst/>
              <a:gdLst/>
              <a:ahLst/>
              <a:cxnLst/>
              <a:rect l="l" t="t" r="r" b="b"/>
              <a:pathLst>
                <a:path w="3374954" h="511044">
                  <a:moveTo>
                    <a:pt x="0" y="0"/>
                  </a:moveTo>
                  <a:lnTo>
                    <a:pt x="3312637" y="0"/>
                  </a:lnTo>
                  <a:cubicBezTo>
                    <a:pt x="3347054" y="0"/>
                    <a:pt x="3374954" y="27900"/>
                    <a:pt x="3374954" y="62317"/>
                  </a:cubicBezTo>
                  <a:lnTo>
                    <a:pt x="3374954" y="448727"/>
                  </a:lnTo>
                  <a:cubicBezTo>
                    <a:pt x="3374954" y="483144"/>
                    <a:pt x="3347054" y="511044"/>
                    <a:pt x="3312637" y="511044"/>
                  </a:cubicBezTo>
                  <a:lnTo>
                    <a:pt x="0" y="511044"/>
                  </a:lnTo>
                  <a:lnTo>
                    <a:pt x="255522" y="255522"/>
                  </a:ln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9828" tIns="49914" rIns="99828" bIns="49914" rtlCol="0" anchor="ctr"/>
            <a:p>
              <a:pPr algn="ctr"/>
              <a:r>
                <a:rPr lang="zh-CN" altLang="en-US" sz="2000" dirty="0">
                  <a:solidFill>
                    <a:schemeClr val="bg1"/>
                  </a:solidFill>
                  <a:latin typeface="Microsoft YaHei" panose="020B0503020204020204" charset="-122"/>
                  <a:ea typeface="Microsoft YaHei" panose="020B0503020204020204" charset="-122"/>
                </a:rPr>
                <a:t>儿科护理技术</a:t>
              </a:r>
              <a:endParaRPr lang="zh-CN" altLang="en-US" sz="2000" dirty="0">
                <a:solidFill>
                  <a:schemeClr val="bg1"/>
                </a:solidFill>
                <a:latin typeface="Microsoft YaHei" panose="020B0503020204020204" charset="-122"/>
                <a:ea typeface="Microsoft YaHei" panose="020B0503020204020204" charset="-122"/>
              </a:endParaRPr>
            </a:p>
          </p:txBody>
        </p:sp>
        <p:sp>
          <p:nvSpPr>
            <p:cNvPr id="4" name="圆角矩形 1"/>
            <p:cNvSpPr/>
            <p:nvPr/>
          </p:nvSpPr>
          <p:spPr>
            <a:xfrm>
              <a:off x="5072" y="6757"/>
              <a:ext cx="1587" cy="805"/>
            </a:xfrm>
            <a:custGeom>
              <a:avLst/>
              <a:gdLst/>
              <a:ahLst/>
              <a:cxnLst/>
              <a:rect l="l" t="t" r="r" b="b"/>
              <a:pathLst>
                <a:path w="1008112" h="511044">
                  <a:moveTo>
                    <a:pt x="62317" y="0"/>
                  </a:moveTo>
                  <a:lnTo>
                    <a:pt x="432048" y="0"/>
                  </a:lnTo>
                  <a:lnTo>
                    <a:pt x="576064" y="0"/>
                  </a:lnTo>
                  <a:lnTo>
                    <a:pt x="752590" y="0"/>
                  </a:lnTo>
                  <a:lnTo>
                    <a:pt x="1008112" y="255522"/>
                  </a:lnTo>
                  <a:lnTo>
                    <a:pt x="752590" y="511044"/>
                  </a:lnTo>
                  <a:lnTo>
                    <a:pt x="576064" y="511044"/>
                  </a:lnTo>
                  <a:lnTo>
                    <a:pt x="432048" y="511044"/>
                  </a:lnTo>
                  <a:lnTo>
                    <a:pt x="62317" y="511044"/>
                  </a:lnTo>
                  <a:cubicBezTo>
                    <a:pt x="27900" y="511044"/>
                    <a:pt x="0" y="483144"/>
                    <a:pt x="0" y="448727"/>
                  </a:cubicBezTo>
                  <a:lnTo>
                    <a:pt x="0" y="62317"/>
                  </a:lnTo>
                  <a:cubicBezTo>
                    <a:pt x="0" y="27900"/>
                    <a:pt x="27900" y="0"/>
                    <a:pt x="62317" y="0"/>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9828" tIns="49914" rIns="323983" bIns="49914" rtlCol="0" anchor="ctr"/>
            <a:p>
              <a:pPr algn="ctr"/>
              <a:r>
                <a:rPr lang="zh-CN" altLang="en-US" sz="2000" dirty="0">
                  <a:solidFill>
                    <a:schemeClr val="bg1"/>
                  </a:solidFill>
                  <a:latin typeface="Microsoft YaHei" panose="020B0503020204020204" charset="-122"/>
                  <a:ea typeface="Microsoft YaHei" panose="020B0503020204020204" charset="-122"/>
                  <a:sym typeface="+mn-ea"/>
                </a:rPr>
                <a:t>单元</a:t>
              </a:r>
              <a:r>
                <a:rPr lang="zh-CN" altLang="en-US" sz="2000" dirty="0">
                  <a:solidFill>
                    <a:schemeClr val="bg1"/>
                  </a:solidFill>
                  <a:latin typeface="Microsoft YaHei" panose="020B0503020204020204" charset="-122"/>
                  <a:ea typeface="Microsoft YaHei" panose="020B0503020204020204" charset="-122"/>
                  <a:sym typeface="+mn-ea"/>
                </a:rPr>
                <a:t>五</a:t>
              </a:r>
              <a:endParaRPr lang="zh-CN" altLang="en-US" sz="2000" dirty="0">
                <a:solidFill>
                  <a:schemeClr val="bg1"/>
                </a:solidFill>
                <a:latin typeface="Microsoft YaHei" panose="020B0503020204020204" charset="-122"/>
                <a:ea typeface="Microsoft YaHei" panose="020B0503020204020204" charset="-122"/>
                <a:sym typeface="+mn-ea"/>
              </a:endParaRPr>
            </a:p>
          </p:txBody>
        </p:sp>
      </p:grpSp>
      <p:grpSp>
        <p:nvGrpSpPr>
          <p:cNvPr id="10" name="组合 9"/>
          <p:cNvGrpSpPr/>
          <p:nvPr/>
        </p:nvGrpSpPr>
        <p:grpSpPr>
          <a:xfrm>
            <a:off x="3539490" y="4587875"/>
            <a:ext cx="7469505" cy="510540"/>
            <a:chOff x="5072" y="5952"/>
            <a:chExt cx="6799" cy="804"/>
          </a:xfrm>
        </p:grpSpPr>
        <p:sp>
          <p:nvSpPr>
            <p:cNvPr id="11" name="圆角矩形 3"/>
            <p:cNvSpPr/>
            <p:nvPr/>
          </p:nvSpPr>
          <p:spPr>
            <a:xfrm>
              <a:off x="6433" y="5952"/>
              <a:ext cx="5438" cy="805"/>
            </a:xfrm>
            <a:custGeom>
              <a:avLst/>
              <a:gdLst/>
              <a:ahLst/>
              <a:cxnLst/>
              <a:rect l="l" t="t" r="r" b="b"/>
              <a:pathLst>
                <a:path w="3374954" h="511044">
                  <a:moveTo>
                    <a:pt x="0" y="0"/>
                  </a:moveTo>
                  <a:lnTo>
                    <a:pt x="3312637" y="0"/>
                  </a:lnTo>
                  <a:cubicBezTo>
                    <a:pt x="3347054" y="0"/>
                    <a:pt x="3374954" y="27900"/>
                    <a:pt x="3374954" y="62317"/>
                  </a:cubicBezTo>
                  <a:lnTo>
                    <a:pt x="3374954" y="448727"/>
                  </a:lnTo>
                  <a:cubicBezTo>
                    <a:pt x="3374954" y="483144"/>
                    <a:pt x="3347054" y="511044"/>
                    <a:pt x="3312637" y="511044"/>
                  </a:cubicBezTo>
                  <a:lnTo>
                    <a:pt x="0" y="511044"/>
                  </a:lnTo>
                  <a:lnTo>
                    <a:pt x="255522" y="255522"/>
                  </a:lnTo>
                  <a:close/>
                </a:path>
              </a:pathLst>
            </a:cu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lIns="99828" tIns="49914" rIns="99828" bIns="49914" rtlCol="0" anchor="ctr"/>
            <a:p>
              <a:pPr algn="ctr"/>
              <a:r>
                <a:rPr lang="zh-CN" altLang="en-US" sz="2000" dirty="0">
                  <a:solidFill>
                    <a:schemeClr val="bg1"/>
                  </a:solidFill>
                  <a:latin typeface="Microsoft YaHei" panose="020B0503020204020204" charset="-122"/>
                  <a:ea typeface="Microsoft YaHei" panose="020B0503020204020204" charset="-122"/>
                  <a:sym typeface="+mn-ea"/>
                </a:rPr>
                <a:t>新生儿与新生儿疾病患儿的护理</a:t>
              </a:r>
              <a:endParaRPr lang="zh-CN" altLang="en-US" sz="2000" dirty="0">
                <a:solidFill>
                  <a:schemeClr val="bg1"/>
                </a:solidFill>
                <a:latin typeface="Microsoft YaHei" panose="020B0503020204020204" charset="-122"/>
                <a:ea typeface="Microsoft YaHei" panose="020B0503020204020204" charset="-122"/>
              </a:endParaRPr>
            </a:p>
          </p:txBody>
        </p:sp>
        <p:sp>
          <p:nvSpPr>
            <p:cNvPr id="12" name="圆角矩形 1"/>
            <p:cNvSpPr/>
            <p:nvPr/>
          </p:nvSpPr>
          <p:spPr>
            <a:xfrm>
              <a:off x="5072" y="5952"/>
              <a:ext cx="1587" cy="805"/>
            </a:xfrm>
            <a:custGeom>
              <a:avLst/>
              <a:gdLst/>
              <a:ahLst/>
              <a:cxnLst/>
              <a:rect l="l" t="t" r="r" b="b"/>
              <a:pathLst>
                <a:path w="1008112" h="511044">
                  <a:moveTo>
                    <a:pt x="62317" y="0"/>
                  </a:moveTo>
                  <a:lnTo>
                    <a:pt x="432048" y="0"/>
                  </a:lnTo>
                  <a:lnTo>
                    <a:pt x="576064" y="0"/>
                  </a:lnTo>
                  <a:lnTo>
                    <a:pt x="752590" y="0"/>
                  </a:lnTo>
                  <a:lnTo>
                    <a:pt x="1008112" y="255522"/>
                  </a:lnTo>
                  <a:lnTo>
                    <a:pt x="752590" y="511044"/>
                  </a:lnTo>
                  <a:lnTo>
                    <a:pt x="576064" y="511044"/>
                  </a:lnTo>
                  <a:lnTo>
                    <a:pt x="432048" y="511044"/>
                  </a:lnTo>
                  <a:lnTo>
                    <a:pt x="62317" y="511044"/>
                  </a:lnTo>
                  <a:cubicBezTo>
                    <a:pt x="27900" y="511044"/>
                    <a:pt x="0" y="483144"/>
                    <a:pt x="0" y="448727"/>
                  </a:cubicBezTo>
                  <a:lnTo>
                    <a:pt x="0" y="62317"/>
                  </a:lnTo>
                  <a:cubicBezTo>
                    <a:pt x="0" y="27900"/>
                    <a:pt x="27900" y="0"/>
                    <a:pt x="62317" y="0"/>
                  </a:cubicBezTo>
                  <a:close/>
                </a:path>
              </a:pathLst>
            </a:cu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lIns="99828" tIns="49914" rIns="323983" bIns="49914" rtlCol="0" anchor="ctr"/>
            <a:p>
              <a:pPr algn="ctr"/>
              <a:r>
                <a:rPr lang="zh-CN" altLang="en-US" sz="2000" dirty="0">
                  <a:solidFill>
                    <a:schemeClr val="bg1"/>
                  </a:solidFill>
                  <a:latin typeface="Microsoft YaHei" panose="020B0503020204020204" charset="-122"/>
                  <a:ea typeface="Microsoft YaHei" panose="020B0503020204020204" charset="-122"/>
                  <a:sym typeface="+mn-ea"/>
                </a:rPr>
                <a:t>单元</a:t>
              </a:r>
              <a:r>
                <a:rPr lang="zh-CN" altLang="en-US" sz="2000" dirty="0">
                  <a:solidFill>
                    <a:schemeClr val="bg1"/>
                  </a:solidFill>
                  <a:latin typeface="Microsoft YaHei" panose="020B0503020204020204" charset="-122"/>
                  <a:ea typeface="Microsoft YaHei" panose="020B0503020204020204" charset="-122"/>
                  <a:sym typeface="+mn-ea"/>
                </a:rPr>
                <a:t>六</a:t>
              </a:r>
              <a:endParaRPr lang="zh-CN" altLang="en-US" sz="2000" dirty="0">
                <a:solidFill>
                  <a:schemeClr val="bg1"/>
                </a:solidFill>
                <a:latin typeface="Microsoft YaHei" panose="020B0503020204020204" charset="-122"/>
                <a:ea typeface="Microsoft YaHei" panose="020B0503020204020204" charset="-122"/>
                <a:sym typeface="+mn-ea"/>
              </a:endParaRPr>
            </a:p>
          </p:txBody>
        </p:sp>
      </p:grpSp>
      <p:grpSp>
        <p:nvGrpSpPr>
          <p:cNvPr id="13" name="组合 12"/>
          <p:cNvGrpSpPr/>
          <p:nvPr/>
        </p:nvGrpSpPr>
        <p:grpSpPr>
          <a:xfrm>
            <a:off x="3539490" y="5229225"/>
            <a:ext cx="7469505" cy="510540"/>
            <a:chOff x="5072" y="6757"/>
            <a:chExt cx="6799" cy="804"/>
          </a:xfrm>
        </p:grpSpPr>
        <p:sp>
          <p:nvSpPr>
            <p:cNvPr id="14" name="圆角矩形 3"/>
            <p:cNvSpPr/>
            <p:nvPr/>
          </p:nvSpPr>
          <p:spPr>
            <a:xfrm>
              <a:off x="6433" y="6757"/>
              <a:ext cx="5438" cy="805"/>
            </a:xfrm>
            <a:custGeom>
              <a:avLst/>
              <a:gdLst/>
              <a:ahLst/>
              <a:cxnLst/>
              <a:rect l="l" t="t" r="r" b="b"/>
              <a:pathLst>
                <a:path w="3374954" h="511044">
                  <a:moveTo>
                    <a:pt x="0" y="0"/>
                  </a:moveTo>
                  <a:lnTo>
                    <a:pt x="3312637" y="0"/>
                  </a:lnTo>
                  <a:cubicBezTo>
                    <a:pt x="3347054" y="0"/>
                    <a:pt x="3374954" y="27900"/>
                    <a:pt x="3374954" y="62317"/>
                  </a:cubicBezTo>
                  <a:lnTo>
                    <a:pt x="3374954" y="448727"/>
                  </a:lnTo>
                  <a:cubicBezTo>
                    <a:pt x="3374954" y="483144"/>
                    <a:pt x="3347054" y="511044"/>
                    <a:pt x="3312637" y="511044"/>
                  </a:cubicBezTo>
                  <a:lnTo>
                    <a:pt x="0" y="511044"/>
                  </a:lnTo>
                  <a:lnTo>
                    <a:pt x="255522" y="255522"/>
                  </a:ln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9828" tIns="49914" rIns="99828" bIns="49914" rtlCol="0" anchor="ctr"/>
            <a:p>
              <a:pPr algn="ctr"/>
              <a:r>
                <a:rPr lang="zh-CN" altLang="en-US" sz="2000" dirty="0">
                  <a:solidFill>
                    <a:schemeClr val="bg1"/>
                  </a:solidFill>
                  <a:latin typeface="Microsoft YaHei" panose="020B0503020204020204" charset="-122"/>
                  <a:ea typeface="Microsoft YaHei" panose="020B0503020204020204" charset="-122"/>
                  <a:sym typeface="+mn-ea"/>
                </a:rPr>
                <a:t>呼吸系统疾病患儿的护理</a:t>
              </a:r>
              <a:endParaRPr lang="zh-CN" altLang="en-US" sz="2000" dirty="0">
                <a:solidFill>
                  <a:schemeClr val="bg1"/>
                </a:solidFill>
                <a:latin typeface="Microsoft YaHei" panose="020B0503020204020204" charset="-122"/>
                <a:ea typeface="Microsoft YaHei" panose="020B0503020204020204" charset="-122"/>
              </a:endParaRPr>
            </a:p>
          </p:txBody>
        </p:sp>
        <p:sp>
          <p:nvSpPr>
            <p:cNvPr id="15" name="圆角矩形 1"/>
            <p:cNvSpPr/>
            <p:nvPr/>
          </p:nvSpPr>
          <p:spPr>
            <a:xfrm>
              <a:off x="5072" y="6757"/>
              <a:ext cx="1587" cy="805"/>
            </a:xfrm>
            <a:custGeom>
              <a:avLst/>
              <a:gdLst/>
              <a:ahLst/>
              <a:cxnLst/>
              <a:rect l="l" t="t" r="r" b="b"/>
              <a:pathLst>
                <a:path w="1008112" h="511044">
                  <a:moveTo>
                    <a:pt x="62317" y="0"/>
                  </a:moveTo>
                  <a:lnTo>
                    <a:pt x="432048" y="0"/>
                  </a:lnTo>
                  <a:lnTo>
                    <a:pt x="576064" y="0"/>
                  </a:lnTo>
                  <a:lnTo>
                    <a:pt x="752590" y="0"/>
                  </a:lnTo>
                  <a:lnTo>
                    <a:pt x="1008112" y="255522"/>
                  </a:lnTo>
                  <a:lnTo>
                    <a:pt x="752590" y="511044"/>
                  </a:lnTo>
                  <a:lnTo>
                    <a:pt x="576064" y="511044"/>
                  </a:lnTo>
                  <a:lnTo>
                    <a:pt x="432048" y="511044"/>
                  </a:lnTo>
                  <a:lnTo>
                    <a:pt x="62317" y="511044"/>
                  </a:lnTo>
                  <a:cubicBezTo>
                    <a:pt x="27900" y="511044"/>
                    <a:pt x="0" y="483144"/>
                    <a:pt x="0" y="448727"/>
                  </a:cubicBezTo>
                  <a:lnTo>
                    <a:pt x="0" y="62317"/>
                  </a:lnTo>
                  <a:cubicBezTo>
                    <a:pt x="0" y="27900"/>
                    <a:pt x="27900" y="0"/>
                    <a:pt x="62317" y="0"/>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9828" tIns="49914" rIns="323983" bIns="49914" rtlCol="0" anchor="ctr"/>
            <a:p>
              <a:pPr algn="ctr"/>
              <a:r>
                <a:rPr lang="zh-CN" altLang="en-US" sz="2000" dirty="0">
                  <a:solidFill>
                    <a:schemeClr val="bg1"/>
                  </a:solidFill>
                  <a:latin typeface="Microsoft YaHei" panose="020B0503020204020204" charset="-122"/>
                  <a:ea typeface="Microsoft YaHei" panose="020B0503020204020204" charset="-122"/>
                  <a:sym typeface="+mn-ea"/>
                </a:rPr>
                <a:t>单元</a:t>
              </a:r>
              <a:r>
                <a:rPr lang="zh-CN" altLang="en-US" sz="2000" dirty="0">
                  <a:solidFill>
                    <a:schemeClr val="bg1"/>
                  </a:solidFill>
                  <a:latin typeface="Microsoft YaHei" panose="020B0503020204020204" charset="-122"/>
                  <a:ea typeface="Microsoft YaHei" panose="020B0503020204020204" charset="-122"/>
                  <a:sym typeface="+mn-ea"/>
                </a:rPr>
                <a:t>七</a:t>
              </a:r>
              <a:endParaRPr lang="zh-CN" altLang="en-US" sz="2000" dirty="0">
                <a:solidFill>
                  <a:schemeClr val="bg1"/>
                </a:solidFill>
                <a:latin typeface="Microsoft YaHei" panose="020B0503020204020204" charset="-122"/>
                <a:ea typeface="Microsoft YaHei" panose="020B0503020204020204" charset="-122"/>
                <a:sym typeface="+mn-ea"/>
              </a:endParaRPr>
            </a:p>
          </p:txBody>
        </p:sp>
      </p:grpSp>
      <p:grpSp>
        <p:nvGrpSpPr>
          <p:cNvPr id="16" name="组合 15"/>
          <p:cNvGrpSpPr/>
          <p:nvPr/>
        </p:nvGrpSpPr>
        <p:grpSpPr>
          <a:xfrm>
            <a:off x="3539490" y="5870575"/>
            <a:ext cx="7469505" cy="510540"/>
            <a:chOff x="5072" y="5952"/>
            <a:chExt cx="6799" cy="804"/>
          </a:xfrm>
        </p:grpSpPr>
        <p:sp>
          <p:nvSpPr>
            <p:cNvPr id="17" name="圆角矩形 3"/>
            <p:cNvSpPr/>
            <p:nvPr/>
          </p:nvSpPr>
          <p:spPr>
            <a:xfrm>
              <a:off x="6433" y="5952"/>
              <a:ext cx="5438" cy="805"/>
            </a:xfrm>
            <a:custGeom>
              <a:avLst/>
              <a:gdLst/>
              <a:ahLst/>
              <a:cxnLst/>
              <a:rect l="l" t="t" r="r" b="b"/>
              <a:pathLst>
                <a:path w="3374954" h="511044">
                  <a:moveTo>
                    <a:pt x="0" y="0"/>
                  </a:moveTo>
                  <a:lnTo>
                    <a:pt x="3312637" y="0"/>
                  </a:lnTo>
                  <a:cubicBezTo>
                    <a:pt x="3347054" y="0"/>
                    <a:pt x="3374954" y="27900"/>
                    <a:pt x="3374954" y="62317"/>
                  </a:cubicBezTo>
                  <a:lnTo>
                    <a:pt x="3374954" y="448727"/>
                  </a:lnTo>
                  <a:cubicBezTo>
                    <a:pt x="3374954" y="483144"/>
                    <a:pt x="3347054" y="511044"/>
                    <a:pt x="3312637" y="511044"/>
                  </a:cubicBezTo>
                  <a:lnTo>
                    <a:pt x="0" y="511044"/>
                  </a:lnTo>
                  <a:lnTo>
                    <a:pt x="255522" y="255522"/>
                  </a:lnTo>
                  <a:close/>
                </a:path>
              </a:pathLst>
            </a:cu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lIns="99828" tIns="49914" rIns="99828" bIns="49914" rtlCol="0" anchor="ctr"/>
            <a:p>
              <a:pPr algn="ctr"/>
              <a:r>
                <a:rPr lang="zh-CN" altLang="en-US" sz="2000" dirty="0">
                  <a:solidFill>
                    <a:schemeClr val="bg1"/>
                  </a:solidFill>
                  <a:latin typeface="Microsoft YaHei" panose="020B0503020204020204" charset="-122"/>
                  <a:ea typeface="Microsoft YaHei" panose="020B0503020204020204" charset="-122"/>
                  <a:sym typeface="+mn-ea"/>
                </a:rPr>
                <a:t>消化系统疾病患儿的护理</a:t>
              </a:r>
              <a:endParaRPr lang="zh-CN" altLang="en-US" sz="2000" dirty="0">
                <a:solidFill>
                  <a:schemeClr val="bg1"/>
                </a:solidFill>
                <a:latin typeface="Microsoft YaHei" panose="020B0503020204020204" charset="-122"/>
                <a:ea typeface="Microsoft YaHei" panose="020B0503020204020204" charset="-122"/>
              </a:endParaRPr>
            </a:p>
          </p:txBody>
        </p:sp>
        <p:sp>
          <p:nvSpPr>
            <p:cNvPr id="18" name="圆角矩形 1"/>
            <p:cNvSpPr/>
            <p:nvPr/>
          </p:nvSpPr>
          <p:spPr>
            <a:xfrm>
              <a:off x="5072" y="5952"/>
              <a:ext cx="1587" cy="805"/>
            </a:xfrm>
            <a:custGeom>
              <a:avLst/>
              <a:gdLst/>
              <a:ahLst/>
              <a:cxnLst/>
              <a:rect l="l" t="t" r="r" b="b"/>
              <a:pathLst>
                <a:path w="1008112" h="511044">
                  <a:moveTo>
                    <a:pt x="62317" y="0"/>
                  </a:moveTo>
                  <a:lnTo>
                    <a:pt x="432048" y="0"/>
                  </a:lnTo>
                  <a:lnTo>
                    <a:pt x="576064" y="0"/>
                  </a:lnTo>
                  <a:lnTo>
                    <a:pt x="752590" y="0"/>
                  </a:lnTo>
                  <a:lnTo>
                    <a:pt x="1008112" y="255522"/>
                  </a:lnTo>
                  <a:lnTo>
                    <a:pt x="752590" y="511044"/>
                  </a:lnTo>
                  <a:lnTo>
                    <a:pt x="576064" y="511044"/>
                  </a:lnTo>
                  <a:lnTo>
                    <a:pt x="432048" y="511044"/>
                  </a:lnTo>
                  <a:lnTo>
                    <a:pt x="62317" y="511044"/>
                  </a:lnTo>
                  <a:cubicBezTo>
                    <a:pt x="27900" y="511044"/>
                    <a:pt x="0" y="483144"/>
                    <a:pt x="0" y="448727"/>
                  </a:cubicBezTo>
                  <a:lnTo>
                    <a:pt x="0" y="62317"/>
                  </a:lnTo>
                  <a:cubicBezTo>
                    <a:pt x="0" y="27900"/>
                    <a:pt x="27900" y="0"/>
                    <a:pt x="62317" y="0"/>
                  </a:cubicBezTo>
                  <a:close/>
                </a:path>
              </a:pathLst>
            </a:cu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lIns="99828" tIns="49914" rIns="323983" bIns="49914" rtlCol="0" anchor="ctr"/>
            <a:p>
              <a:pPr algn="ctr"/>
              <a:r>
                <a:rPr lang="zh-CN" altLang="en-US" sz="2000" dirty="0">
                  <a:solidFill>
                    <a:schemeClr val="bg1"/>
                  </a:solidFill>
                  <a:latin typeface="Microsoft YaHei" panose="020B0503020204020204" charset="-122"/>
                  <a:ea typeface="Microsoft YaHei" panose="020B0503020204020204" charset="-122"/>
                  <a:sym typeface="+mn-ea"/>
                </a:rPr>
                <a:t>单元</a:t>
              </a:r>
              <a:r>
                <a:rPr lang="zh-CN" altLang="en-US" sz="2000" dirty="0">
                  <a:solidFill>
                    <a:schemeClr val="bg1"/>
                  </a:solidFill>
                  <a:latin typeface="Microsoft YaHei" panose="020B0503020204020204" charset="-122"/>
                  <a:ea typeface="Microsoft YaHei" panose="020B0503020204020204" charset="-122"/>
                  <a:sym typeface="+mn-ea"/>
                </a:rPr>
                <a:t>八</a:t>
              </a:r>
              <a:endParaRPr lang="zh-CN" altLang="en-US" sz="2000" dirty="0">
                <a:solidFill>
                  <a:schemeClr val="bg1"/>
                </a:solidFill>
                <a:latin typeface="Microsoft YaHei" panose="020B0503020204020204" charset="-122"/>
                <a:ea typeface="Microsoft YaHei" panose="020B0503020204020204" charset="-122"/>
                <a:sym typeface="+mn-ea"/>
              </a:endParaRPr>
            </a:p>
          </p:txBody>
        </p:sp>
      </p:grpSp>
    </p:spTree>
  </p:cSld>
  <p:clrMapOvr>
    <a:masterClrMapping/>
  </p:clrMapOvr>
  <mc:AlternateContent xmlns:mc="http://schemas.openxmlformats.org/markup-compatibility/2006">
    <mc:Choice xmlns:p14="http://schemas.microsoft.com/office/powerpoint/2010/main" Requires="p14">
      <p:transition p14:dur="9" advTm="6646">
        <p:comb/>
      </p:transition>
    </mc:Choice>
    <mc:Fallback>
      <p:transition advTm="6646">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9"/>
                                        </p:tgtEl>
                                        <p:attrNameLst>
                                          <p:attrName>ppt_y</p:attrName>
                                        </p:attrNameLst>
                                      </p:cBhvr>
                                      <p:tavLst>
                                        <p:tav tm="0">
                                          <p:val>
                                            <p:strVal val="#ppt_y"/>
                                          </p:val>
                                        </p:tav>
                                        <p:tav tm="100000">
                                          <p:val>
                                            <p:strVal val="#ppt_y"/>
                                          </p:val>
                                        </p:tav>
                                      </p:tavLst>
                                    </p:anim>
                                    <p:anim calcmode="lin" valueType="num">
                                      <p:cBhvr>
                                        <p:cTn id="9" dur="500" fill="hold"/>
                                        <p:tgtEl>
                                          <p:spTgt spid="19"/>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9"/>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9"/>
                                        </p:tgtEl>
                                      </p:cBhvr>
                                    </p:animEffect>
                                  </p:childTnLst>
                                </p:cTn>
                              </p:par>
                            </p:childTnLst>
                          </p:cTn>
                        </p:par>
                        <p:par>
                          <p:cTn id="12" fill="hold">
                            <p:stCondLst>
                              <p:cond delay="1000"/>
                            </p:stCondLst>
                            <p:childTnLst>
                              <p:par>
                                <p:cTn id="13" presetID="42" presetClass="entr" presetSubtype="0"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1000"/>
                                        <p:tgtEl>
                                          <p:spTgt spid="2"/>
                                        </p:tgtEl>
                                      </p:cBhvr>
                                    </p:animEffect>
                                    <p:anim calcmode="lin" valueType="num">
                                      <p:cBhvr>
                                        <p:cTn id="16" dur="1000" fill="hold"/>
                                        <p:tgtEl>
                                          <p:spTgt spid="2"/>
                                        </p:tgtEl>
                                        <p:attrNameLst>
                                          <p:attrName>ppt_x</p:attrName>
                                        </p:attrNameLst>
                                      </p:cBhvr>
                                      <p:tavLst>
                                        <p:tav tm="0">
                                          <p:val>
                                            <p:strVal val="#ppt_x"/>
                                          </p:val>
                                        </p:tav>
                                        <p:tav tm="100000">
                                          <p:val>
                                            <p:strVal val="#ppt_x"/>
                                          </p:val>
                                        </p:tav>
                                      </p:tavLst>
                                    </p:anim>
                                    <p:anim calcmode="lin" valueType="num">
                                      <p:cBhvr>
                                        <p:cTn id="17"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2" name="Group 38"/>
          <p:cNvGrpSpPr/>
          <p:nvPr/>
        </p:nvGrpSpPr>
        <p:grpSpPr bwMode="auto">
          <a:xfrm>
            <a:off x="6946061" y="2684190"/>
            <a:ext cx="753441" cy="225030"/>
            <a:chOff x="7244862" y="2564012"/>
            <a:chExt cx="1005315" cy="299674"/>
          </a:xfrm>
        </p:grpSpPr>
        <p:cxnSp>
          <p:nvCxnSpPr>
            <p:cNvPr id="83" name="Straight Connector 39"/>
            <p:cNvCxnSpPr/>
            <p:nvPr/>
          </p:nvCxnSpPr>
          <p:spPr>
            <a:xfrm flipV="1">
              <a:off x="7244862" y="2564012"/>
              <a:ext cx="393867" cy="299674"/>
            </a:xfrm>
            <a:prstGeom prst="line">
              <a:avLst/>
            </a:prstGeom>
            <a:ln w="19050">
              <a:solidFill>
                <a:srgbClr val="FF7F7F"/>
              </a:solidFill>
              <a:headEnd type="oval" w="sm" len="sm"/>
              <a:tailEnd type="none"/>
            </a:ln>
          </p:spPr>
          <p:style>
            <a:lnRef idx="1">
              <a:schemeClr val="accent1"/>
            </a:lnRef>
            <a:fillRef idx="0">
              <a:schemeClr val="accent1"/>
            </a:fillRef>
            <a:effectRef idx="0">
              <a:schemeClr val="accent1"/>
            </a:effectRef>
            <a:fontRef idx="minor">
              <a:schemeClr val="tx1"/>
            </a:fontRef>
          </p:style>
        </p:cxnSp>
        <p:cxnSp>
          <p:nvCxnSpPr>
            <p:cNvPr id="84" name="Straight Connector 40"/>
            <p:cNvCxnSpPr/>
            <p:nvPr/>
          </p:nvCxnSpPr>
          <p:spPr>
            <a:xfrm>
              <a:off x="7643494" y="2564012"/>
              <a:ext cx="606683" cy="0"/>
            </a:xfrm>
            <a:prstGeom prst="line">
              <a:avLst/>
            </a:prstGeom>
            <a:ln w="19050">
              <a:solidFill>
                <a:srgbClr val="FF7F7F"/>
              </a:solidFill>
              <a:headEnd type="none"/>
              <a:tailEnd type="oval" w="sm" len="sm"/>
            </a:ln>
          </p:spPr>
          <p:style>
            <a:lnRef idx="1">
              <a:schemeClr val="accent1"/>
            </a:lnRef>
            <a:fillRef idx="0">
              <a:schemeClr val="accent1"/>
            </a:fillRef>
            <a:effectRef idx="0">
              <a:schemeClr val="accent1"/>
            </a:effectRef>
            <a:fontRef idx="minor">
              <a:schemeClr val="tx1"/>
            </a:fontRef>
          </p:style>
        </p:cxnSp>
      </p:grpSp>
      <p:grpSp>
        <p:nvGrpSpPr>
          <p:cNvPr id="85" name="Group 41"/>
          <p:cNvGrpSpPr/>
          <p:nvPr/>
        </p:nvGrpSpPr>
        <p:grpSpPr bwMode="auto">
          <a:xfrm flipH="1">
            <a:off x="4475066" y="2684190"/>
            <a:ext cx="753441" cy="225030"/>
            <a:chOff x="7244862" y="2564012"/>
            <a:chExt cx="1005315" cy="299674"/>
          </a:xfrm>
        </p:grpSpPr>
        <p:cxnSp>
          <p:nvCxnSpPr>
            <p:cNvPr id="86" name="Straight Connector 42"/>
            <p:cNvCxnSpPr/>
            <p:nvPr/>
          </p:nvCxnSpPr>
          <p:spPr>
            <a:xfrm flipV="1">
              <a:off x="7244862" y="2564012"/>
              <a:ext cx="393867" cy="299674"/>
            </a:xfrm>
            <a:prstGeom prst="line">
              <a:avLst/>
            </a:prstGeom>
            <a:ln w="19050">
              <a:solidFill>
                <a:srgbClr val="FF7F7F"/>
              </a:solidFill>
              <a:headEnd type="oval" w="sm" len="sm"/>
              <a:tailEnd type="none"/>
            </a:ln>
          </p:spPr>
          <p:style>
            <a:lnRef idx="1">
              <a:schemeClr val="accent1"/>
            </a:lnRef>
            <a:fillRef idx="0">
              <a:schemeClr val="accent1"/>
            </a:fillRef>
            <a:effectRef idx="0">
              <a:schemeClr val="accent1"/>
            </a:effectRef>
            <a:fontRef idx="minor">
              <a:schemeClr val="tx1"/>
            </a:fontRef>
          </p:style>
        </p:cxnSp>
        <p:cxnSp>
          <p:nvCxnSpPr>
            <p:cNvPr id="87" name="Straight Connector 43"/>
            <p:cNvCxnSpPr/>
            <p:nvPr/>
          </p:nvCxnSpPr>
          <p:spPr>
            <a:xfrm>
              <a:off x="7643494" y="2564012"/>
              <a:ext cx="606683" cy="0"/>
            </a:xfrm>
            <a:prstGeom prst="line">
              <a:avLst/>
            </a:prstGeom>
            <a:ln w="19050">
              <a:solidFill>
                <a:srgbClr val="FF7F7F"/>
              </a:solidFill>
              <a:headEnd type="none"/>
              <a:tailEnd type="oval" w="sm" len="sm"/>
            </a:ln>
          </p:spPr>
          <p:style>
            <a:lnRef idx="1">
              <a:schemeClr val="accent1"/>
            </a:lnRef>
            <a:fillRef idx="0">
              <a:schemeClr val="accent1"/>
            </a:fillRef>
            <a:effectRef idx="0">
              <a:schemeClr val="accent1"/>
            </a:effectRef>
            <a:fontRef idx="minor">
              <a:schemeClr val="tx1"/>
            </a:fontRef>
          </p:style>
        </p:cxnSp>
      </p:grpSp>
      <p:grpSp>
        <p:nvGrpSpPr>
          <p:cNvPr id="88" name="Group 44"/>
          <p:cNvGrpSpPr/>
          <p:nvPr/>
        </p:nvGrpSpPr>
        <p:grpSpPr bwMode="auto">
          <a:xfrm rot="1354404" flipV="1">
            <a:off x="6362832" y="4135576"/>
            <a:ext cx="753441" cy="225031"/>
            <a:chOff x="7244862" y="2564012"/>
            <a:chExt cx="1005315" cy="299674"/>
          </a:xfrm>
        </p:grpSpPr>
        <p:cxnSp>
          <p:nvCxnSpPr>
            <p:cNvPr id="89" name="Straight Connector 45"/>
            <p:cNvCxnSpPr/>
            <p:nvPr/>
          </p:nvCxnSpPr>
          <p:spPr>
            <a:xfrm flipV="1">
              <a:off x="7243091" y="2565176"/>
              <a:ext cx="393867" cy="299673"/>
            </a:xfrm>
            <a:prstGeom prst="line">
              <a:avLst/>
            </a:prstGeom>
            <a:ln w="19050">
              <a:solidFill>
                <a:srgbClr val="FF7F7F"/>
              </a:solidFill>
              <a:headEnd type="oval" w="sm" len="sm"/>
              <a:tailEnd type="none"/>
            </a:ln>
          </p:spPr>
          <p:style>
            <a:lnRef idx="1">
              <a:schemeClr val="accent1"/>
            </a:lnRef>
            <a:fillRef idx="0">
              <a:schemeClr val="accent1"/>
            </a:fillRef>
            <a:effectRef idx="0">
              <a:schemeClr val="accent1"/>
            </a:effectRef>
            <a:fontRef idx="minor">
              <a:schemeClr val="tx1"/>
            </a:fontRef>
          </p:style>
        </p:cxnSp>
        <p:cxnSp>
          <p:nvCxnSpPr>
            <p:cNvPr id="90" name="Straight Connector 46"/>
            <p:cNvCxnSpPr/>
            <p:nvPr/>
          </p:nvCxnSpPr>
          <p:spPr>
            <a:xfrm>
              <a:off x="7642763" y="2565315"/>
              <a:ext cx="606683" cy="0"/>
            </a:xfrm>
            <a:prstGeom prst="line">
              <a:avLst/>
            </a:prstGeom>
            <a:ln w="19050">
              <a:solidFill>
                <a:srgbClr val="FF7F7F"/>
              </a:solidFill>
              <a:headEnd type="none"/>
              <a:tailEnd type="oval" w="sm" len="sm"/>
            </a:ln>
          </p:spPr>
          <p:style>
            <a:lnRef idx="1">
              <a:schemeClr val="accent1"/>
            </a:lnRef>
            <a:fillRef idx="0">
              <a:schemeClr val="accent1"/>
            </a:fillRef>
            <a:effectRef idx="0">
              <a:schemeClr val="accent1"/>
            </a:effectRef>
            <a:fontRef idx="minor">
              <a:schemeClr val="tx1"/>
            </a:fontRef>
          </p:style>
        </p:cxnSp>
      </p:grpSp>
      <p:sp>
        <p:nvSpPr>
          <p:cNvPr id="95" name="Text Placeholder 2"/>
          <p:cNvSpPr txBox="1"/>
          <p:nvPr/>
        </p:nvSpPr>
        <p:spPr>
          <a:xfrm>
            <a:off x="7870190" y="1691005"/>
            <a:ext cx="3234690" cy="361950"/>
          </a:xfrm>
          <a:prstGeom prst="rect">
            <a:avLst/>
          </a:prstGeom>
          <a:noFill/>
        </p:spPr>
        <p:txBody>
          <a:bodyPr anchor="ctr">
            <a:noAutofit/>
          </a:bodyP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zh-CN" altLang="en-US" sz="2000" b="1" dirty="0">
                <a:solidFill>
                  <a:srgbClr val="FF7F7F"/>
                </a:solidFill>
                <a:latin typeface="微软雅黑" panose="020B0503020204020204" charset="-122"/>
                <a:ea typeface="微软雅黑" panose="020B0503020204020204" charset="-122"/>
                <a:cs typeface="Clear Sans" panose="020B0503030202020304" pitchFamily="34" charset="0"/>
              </a:rPr>
              <a:t>（3）脐部护理：</a:t>
            </a:r>
            <a:endParaRPr lang="zh-CN" altLang="en-US" sz="2000" b="1" dirty="0">
              <a:solidFill>
                <a:srgbClr val="FF7F7F"/>
              </a:solidFill>
              <a:latin typeface="微软雅黑" panose="020B0503020204020204" charset="-122"/>
              <a:ea typeface="微软雅黑" panose="020B0503020204020204" charset="-122"/>
              <a:cs typeface="Clear Sans" panose="020B0503030202020304" pitchFamily="34" charset="0"/>
            </a:endParaRPr>
          </a:p>
        </p:txBody>
      </p:sp>
      <p:sp>
        <p:nvSpPr>
          <p:cNvPr id="96" name="TextBox 52"/>
          <p:cNvSpPr txBox="1"/>
          <p:nvPr/>
        </p:nvSpPr>
        <p:spPr>
          <a:xfrm>
            <a:off x="7871460" y="2111375"/>
            <a:ext cx="3677285" cy="1271905"/>
          </a:xfrm>
          <a:prstGeom prst="rect">
            <a:avLst/>
          </a:prstGeom>
          <a:noFill/>
        </p:spPr>
        <p:txBody>
          <a:bodyPr wrap="square" lIns="0" tIns="0" rIns="0" bIns="0">
            <a:spAutoFit/>
          </a:bodyPr>
          <a:lstStyle/>
          <a:p>
            <a:pPr defTabSz="1087755">
              <a:lnSpc>
                <a:spcPct val="115000"/>
              </a:lnSpc>
              <a:spcBef>
                <a:spcPts val="0"/>
              </a:spcBef>
              <a:spcAft>
                <a:spcPts val="0"/>
              </a:spcAft>
              <a:defRPr/>
            </a:pPr>
            <a:r>
              <a:rPr lang="zh-CN" altLang="en-US" dirty="0">
                <a:solidFill>
                  <a:schemeClr val="tx1"/>
                </a:solidFill>
                <a:latin typeface="微软雅黑" panose="020B0503020204020204" charset="-122"/>
                <a:ea typeface="微软雅黑" panose="020B0503020204020204" charset="-122"/>
                <a:cs typeface="Open Sans" panose="020B0606030504020204" pitchFamily="34" charset="0"/>
              </a:rPr>
              <a:t>脐带脱落前，保持局部清洁和干燥。脐带脱落后脐部有少许渗出物，可涂以碘伏或75%乙醇，保持干燥。如有肉芽组织，可用硝酸银烧灼局部。</a:t>
            </a:r>
            <a:endParaRPr lang="zh-CN" altLang="en-US" dirty="0">
              <a:solidFill>
                <a:schemeClr val="tx1"/>
              </a:solidFill>
              <a:latin typeface="微软雅黑" panose="020B0503020204020204" charset="-122"/>
              <a:ea typeface="微软雅黑" panose="020B0503020204020204" charset="-122"/>
              <a:cs typeface="Open Sans" panose="020B0606030504020204" pitchFamily="34" charset="0"/>
            </a:endParaRPr>
          </a:p>
        </p:txBody>
      </p:sp>
      <p:sp>
        <p:nvSpPr>
          <p:cNvPr id="98" name="Text Placeholder 2"/>
          <p:cNvSpPr txBox="1"/>
          <p:nvPr/>
        </p:nvSpPr>
        <p:spPr>
          <a:xfrm>
            <a:off x="7103745" y="4324350"/>
            <a:ext cx="3498850" cy="361950"/>
          </a:xfrm>
          <a:prstGeom prst="rect">
            <a:avLst/>
          </a:prstGeom>
          <a:noFill/>
        </p:spPr>
        <p:txBody>
          <a:bodyPr anchor="ctr">
            <a:noAutofit/>
          </a:bodyP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zh-CN" altLang="en-US" sz="2000" b="1" dirty="0">
                <a:solidFill>
                  <a:srgbClr val="FF7F7F"/>
                </a:solidFill>
                <a:latin typeface="微软雅黑" panose="020B0503020204020204" charset="-122"/>
                <a:ea typeface="微软雅黑" panose="020B0503020204020204" charset="-122"/>
                <a:cs typeface="Clear Sans" panose="020B0503030202020304" pitchFamily="34" charset="0"/>
              </a:rPr>
              <a:t>（2）黏膜的护理：</a:t>
            </a:r>
            <a:endParaRPr lang="zh-CN" altLang="en-US" sz="2000" b="1" dirty="0">
              <a:solidFill>
                <a:srgbClr val="FF7F7F"/>
              </a:solidFill>
              <a:latin typeface="微软雅黑" panose="020B0503020204020204" charset="-122"/>
              <a:ea typeface="微软雅黑" panose="020B0503020204020204" charset="-122"/>
              <a:cs typeface="Clear Sans" panose="020B0503030202020304" pitchFamily="34" charset="0"/>
            </a:endParaRPr>
          </a:p>
        </p:txBody>
      </p:sp>
      <p:sp>
        <p:nvSpPr>
          <p:cNvPr id="99" name="TextBox 55"/>
          <p:cNvSpPr txBox="1"/>
          <p:nvPr/>
        </p:nvSpPr>
        <p:spPr>
          <a:xfrm>
            <a:off x="7103110" y="4782820"/>
            <a:ext cx="4144010" cy="1137285"/>
          </a:xfrm>
          <a:prstGeom prst="rect">
            <a:avLst/>
          </a:prstGeom>
          <a:noFill/>
        </p:spPr>
        <p:txBody>
          <a:bodyPr wrap="square" lIns="0" tIns="0" rIns="0" bIns="0">
            <a:noAutofit/>
          </a:bodyPr>
          <a:lstStyle/>
          <a:p>
            <a:pPr defTabSz="1087755">
              <a:lnSpc>
                <a:spcPct val="115000"/>
              </a:lnSpc>
              <a:spcBef>
                <a:spcPts val="0"/>
              </a:spcBef>
              <a:spcAft>
                <a:spcPts val="0"/>
              </a:spcAft>
              <a:defRPr/>
            </a:pPr>
            <a:r>
              <a:rPr lang="zh-CN" altLang="en-US" dirty="0">
                <a:solidFill>
                  <a:schemeClr val="tx1"/>
                </a:solidFill>
                <a:latin typeface="微软雅黑" panose="020B0503020204020204" charset="-122"/>
                <a:ea typeface="微软雅黑" panose="020B0503020204020204" charset="-122"/>
                <a:cs typeface="Open Sans" panose="020B0606030504020204" pitchFamily="34" charset="0"/>
              </a:rPr>
              <a:t>口腔不宜擦洗，每次喂奶前后可喂温开水，以保持口腔清洁。眼部有分泌物时可用妥布霉素眼液或氯霉素眼液滴眼。</a:t>
            </a:r>
            <a:endParaRPr lang="zh-CN" altLang="en-US" dirty="0">
              <a:solidFill>
                <a:schemeClr val="tx1"/>
              </a:solidFill>
              <a:latin typeface="微软雅黑" panose="020B0503020204020204" charset="-122"/>
              <a:ea typeface="微软雅黑" panose="020B0503020204020204" charset="-122"/>
              <a:cs typeface="Open Sans" panose="020B0606030504020204" pitchFamily="34" charset="0"/>
            </a:endParaRPr>
          </a:p>
        </p:txBody>
      </p:sp>
      <p:sp>
        <p:nvSpPr>
          <p:cNvPr id="101" name="Text Placeholder 2"/>
          <p:cNvSpPr txBox="1"/>
          <p:nvPr/>
        </p:nvSpPr>
        <p:spPr>
          <a:xfrm>
            <a:off x="1605915" y="1929130"/>
            <a:ext cx="2764790" cy="361315"/>
          </a:xfrm>
          <a:prstGeom prst="rect">
            <a:avLst/>
          </a:prstGeom>
          <a:noFill/>
        </p:spPr>
        <p:txBody>
          <a:bodyPr anchor="ctr">
            <a:noAutofit/>
          </a:bodyP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zh-CN" altLang="en-US" sz="2000" b="1" dirty="0">
                <a:solidFill>
                  <a:srgbClr val="FF7F7F"/>
                </a:solidFill>
                <a:latin typeface="微软雅黑" panose="020B0503020204020204" charset="-122"/>
                <a:ea typeface="微软雅黑" panose="020B0503020204020204" charset="-122"/>
                <a:cs typeface="Clear Sans" panose="020B0503030202020304" pitchFamily="34" charset="0"/>
              </a:rPr>
              <a:t>（1）皮肤的护理：</a:t>
            </a:r>
            <a:endParaRPr lang="zh-CN" altLang="en-US" sz="2000" b="1" dirty="0">
              <a:solidFill>
                <a:srgbClr val="FF7F7F"/>
              </a:solidFill>
              <a:latin typeface="微软雅黑" panose="020B0503020204020204" charset="-122"/>
              <a:ea typeface="微软雅黑" panose="020B0503020204020204" charset="-122"/>
              <a:cs typeface="Clear Sans" panose="020B0503030202020304" pitchFamily="34" charset="0"/>
            </a:endParaRPr>
          </a:p>
        </p:txBody>
      </p:sp>
      <p:sp>
        <p:nvSpPr>
          <p:cNvPr id="102" name="TextBox 58"/>
          <p:cNvSpPr txBox="1"/>
          <p:nvPr/>
        </p:nvSpPr>
        <p:spPr>
          <a:xfrm>
            <a:off x="693420" y="2348865"/>
            <a:ext cx="3677285" cy="2877185"/>
          </a:xfrm>
          <a:prstGeom prst="rect">
            <a:avLst/>
          </a:prstGeom>
          <a:noFill/>
        </p:spPr>
        <p:txBody>
          <a:bodyPr wrap="square" lIns="0" tIns="0" rIns="0" bIns="0">
            <a:spAutoFit/>
          </a:bodyPr>
          <a:lstStyle/>
          <a:p>
            <a:pPr algn="r" defTabSz="1087755">
              <a:lnSpc>
                <a:spcPct val="130000"/>
              </a:lnSpc>
              <a:spcBef>
                <a:spcPts val="0"/>
              </a:spcBef>
              <a:spcAft>
                <a:spcPts val="0"/>
              </a:spcAft>
              <a:defRPr/>
            </a:pPr>
            <a:r>
              <a:rPr lang="zh-CN" altLang="en-US" dirty="0">
                <a:solidFill>
                  <a:schemeClr val="tx1"/>
                </a:solidFill>
                <a:latin typeface="微软雅黑" panose="020B0503020204020204" charset="-122"/>
                <a:ea typeface="微软雅黑" panose="020B0503020204020204" charset="-122"/>
                <a:cs typeface="Open Sans" panose="020B0606030504020204" pitchFamily="34" charset="0"/>
              </a:rPr>
              <a:t>新生儿出生后，可用纱布蘸温开水将头皮、耳后、颈、腋下、腹股沟及其皮肤皱褶处的血渍和胎脂拭去，臀部可涂无菌植物油。体温稳定后即可沐浴，每日1次，每次排便后应以温水冲洗臀部，吸干，换尿布，以免发生红臀。衣被、尿布必须柔软、吸水性好，以防皮肤擦伤感染。</a:t>
            </a:r>
            <a:endParaRPr lang="zh-CN" altLang="en-US" dirty="0">
              <a:solidFill>
                <a:schemeClr val="tx1"/>
              </a:solidFill>
              <a:latin typeface="微软雅黑" panose="020B0503020204020204" charset="-122"/>
              <a:ea typeface="微软雅黑" panose="020B0503020204020204" charset="-122"/>
              <a:cs typeface="Open Sans" panose="020B0606030504020204" pitchFamily="34" charset="0"/>
            </a:endParaRPr>
          </a:p>
        </p:txBody>
      </p:sp>
      <p:grpSp>
        <p:nvGrpSpPr>
          <p:cNvPr id="106" name="Group 1"/>
          <p:cNvGrpSpPr/>
          <p:nvPr/>
        </p:nvGrpSpPr>
        <p:grpSpPr bwMode="auto">
          <a:xfrm>
            <a:off x="4615517" y="2454397"/>
            <a:ext cx="2954248" cy="2878959"/>
            <a:chOff x="4121518" y="1915221"/>
            <a:chExt cx="3939219" cy="3837413"/>
          </a:xfrm>
        </p:grpSpPr>
        <p:grpSp>
          <p:nvGrpSpPr>
            <p:cNvPr id="35856" name="Group 52"/>
            <p:cNvGrpSpPr/>
            <p:nvPr/>
          </p:nvGrpSpPr>
          <p:grpSpPr bwMode="auto">
            <a:xfrm>
              <a:off x="4121518" y="1915221"/>
              <a:ext cx="3939219" cy="3837413"/>
              <a:chOff x="3160707" y="1634350"/>
              <a:chExt cx="2825746" cy="2752719"/>
            </a:xfrm>
          </p:grpSpPr>
          <p:sp>
            <p:nvSpPr>
              <p:cNvPr id="107" name="Freeform 5"/>
              <p:cNvSpPr>
                <a:spLocks noEditPoints="1"/>
              </p:cNvSpPr>
              <p:nvPr/>
            </p:nvSpPr>
            <p:spPr bwMode="auto">
              <a:xfrm>
                <a:off x="3160707" y="1912126"/>
                <a:ext cx="1180620" cy="1243163"/>
              </a:xfrm>
              <a:custGeom>
                <a:avLst/>
                <a:gdLst/>
                <a:ahLst/>
                <a:cxnLst>
                  <a:cxn ang="0">
                    <a:pos x="85" y="294"/>
                  </a:cxn>
                  <a:cxn ang="0">
                    <a:pos x="0" y="330"/>
                  </a:cxn>
                  <a:cxn ang="0">
                    <a:pos x="314" y="0"/>
                  </a:cxn>
                  <a:cxn ang="0">
                    <a:pos x="167" y="327"/>
                  </a:cxn>
                  <a:cxn ang="0">
                    <a:pos x="85" y="294"/>
                  </a:cxn>
                  <a:cxn ang="0">
                    <a:pos x="85" y="294"/>
                  </a:cxn>
                  <a:cxn ang="0">
                    <a:pos x="85" y="294"/>
                  </a:cxn>
                </a:cxnLst>
                <a:rect l="0" t="0" r="r" b="b"/>
                <a:pathLst>
                  <a:path w="314" h="330">
                    <a:moveTo>
                      <a:pt x="85" y="294"/>
                    </a:moveTo>
                    <a:cubicBezTo>
                      <a:pt x="52" y="294"/>
                      <a:pt x="21" y="307"/>
                      <a:pt x="0" y="330"/>
                    </a:cubicBezTo>
                    <a:cubicBezTo>
                      <a:pt x="19" y="162"/>
                      <a:pt x="149" y="27"/>
                      <a:pt x="314" y="0"/>
                    </a:cubicBezTo>
                    <a:cubicBezTo>
                      <a:pt x="176" y="99"/>
                      <a:pt x="167" y="274"/>
                      <a:pt x="167" y="327"/>
                    </a:cubicBezTo>
                    <a:cubicBezTo>
                      <a:pt x="146" y="306"/>
                      <a:pt x="116" y="294"/>
                      <a:pt x="85" y="294"/>
                    </a:cubicBezTo>
                    <a:close/>
                    <a:moveTo>
                      <a:pt x="85" y="294"/>
                    </a:moveTo>
                    <a:cubicBezTo>
                      <a:pt x="85" y="294"/>
                      <a:pt x="85" y="294"/>
                      <a:pt x="85" y="294"/>
                    </a:cubicBezTo>
                  </a:path>
                </a:pathLst>
              </a:custGeom>
              <a:solidFill>
                <a:schemeClr val="bg1">
                  <a:lumMod val="75000"/>
                </a:schemeClr>
              </a:solidFill>
              <a:ln w="9525">
                <a:noFill/>
                <a:round/>
              </a:ln>
            </p:spPr>
            <p:txBody>
              <a:bodyPr/>
              <a:lstStyle/>
              <a:p>
                <a:pPr defTabSz="685165">
                  <a:defRPr/>
                </a:pPr>
                <a:endParaRPr lang="en-US" sz="1800" dirty="0">
                  <a:latin typeface="+mn-lt"/>
                </a:endParaRPr>
              </a:p>
            </p:txBody>
          </p:sp>
          <p:sp>
            <p:nvSpPr>
              <p:cNvPr id="108" name="Freeform 6"/>
              <p:cNvSpPr>
                <a:spLocks noEditPoints="1"/>
              </p:cNvSpPr>
              <p:nvPr/>
            </p:nvSpPr>
            <p:spPr bwMode="auto">
              <a:xfrm>
                <a:off x="3885929" y="1916680"/>
                <a:ext cx="636419" cy="1238610"/>
              </a:xfrm>
              <a:custGeom>
                <a:avLst/>
                <a:gdLst/>
                <a:ahLst/>
                <a:cxnLst>
                  <a:cxn ang="0">
                    <a:pos x="84" y="293"/>
                  </a:cxn>
                  <a:cxn ang="0">
                    <a:pos x="1" y="327"/>
                  </a:cxn>
                  <a:cxn ang="0">
                    <a:pos x="169" y="0"/>
                  </a:cxn>
                  <a:cxn ang="0">
                    <a:pos x="169" y="329"/>
                  </a:cxn>
                  <a:cxn ang="0">
                    <a:pos x="84" y="293"/>
                  </a:cxn>
                  <a:cxn ang="0">
                    <a:pos x="84" y="293"/>
                  </a:cxn>
                  <a:cxn ang="0">
                    <a:pos x="84" y="293"/>
                  </a:cxn>
                </a:cxnLst>
                <a:rect l="0" t="0" r="r" b="b"/>
                <a:pathLst>
                  <a:path w="169" h="329">
                    <a:moveTo>
                      <a:pt x="84" y="293"/>
                    </a:moveTo>
                    <a:cubicBezTo>
                      <a:pt x="52" y="293"/>
                      <a:pt x="22" y="306"/>
                      <a:pt x="1" y="327"/>
                    </a:cubicBezTo>
                    <a:cubicBezTo>
                      <a:pt x="0" y="276"/>
                      <a:pt x="8" y="87"/>
                      <a:pt x="169" y="0"/>
                    </a:cubicBezTo>
                    <a:cubicBezTo>
                      <a:pt x="169" y="329"/>
                      <a:pt x="169" y="329"/>
                      <a:pt x="169" y="329"/>
                    </a:cubicBezTo>
                    <a:cubicBezTo>
                      <a:pt x="147" y="306"/>
                      <a:pt x="117" y="293"/>
                      <a:pt x="84" y="293"/>
                    </a:cubicBezTo>
                    <a:close/>
                    <a:moveTo>
                      <a:pt x="84" y="293"/>
                    </a:moveTo>
                    <a:cubicBezTo>
                      <a:pt x="84" y="293"/>
                      <a:pt x="84" y="293"/>
                      <a:pt x="84" y="293"/>
                    </a:cubicBezTo>
                  </a:path>
                </a:pathLst>
              </a:custGeom>
              <a:solidFill>
                <a:srgbClr val="FF7F7F"/>
              </a:solidFill>
              <a:ln w="9525">
                <a:noFill/>
                <a:round/>
              </a:ln>
            </p:spPr>
            <p:txBody>
              <a:bodyPr/>
              <a:lstStyle/>
              <a:p>
                <a:pPr defTabSz="685165">
                  <a:defRPr/>
                </a:pPr>
                <a:endParaRPr lang="en-US" sz="1800" dirty="0">
                  <a:latin typeface="+mn-lt"/>
                </a:endParaRPr>
              </a:p>
            </p:txBody>
          </p:sp>
          <p:sp>
            <p:nvSpPr>
              <p:cNvPr id="109" name="Freeform 7"/>
              <p:cNvSpPr>
                <a:spLocks noEditPoints="1"/>
              </p:cNvSpPr>
              <p:nvPr/>
            </p:nvSpPr>
            <p:spPr bwMode="auto">
              <a:xfrm>
                <a:off x="4621397" y="1916680"/>
                <a:ext cx="635281" cy="1238610"/>
              </a:xfrm>
              <a:custGeom>
                <a:avLst/>
                <a:gdLst/>
                <a:ahLst/>
                <a:cxnLst>
                  <a:cxn ang="0">
                    <a:pos x="85" y="293"/>
                  </a:cxn>
                  <a:cxn ang="0">
                    <a:pos x="0" y="329"/>
                  </a:cxn>
                  <a:cxn ang="0">
                    <a:pos x="0" y="0"/>
                  </a:cxn>
                  <a:cxn ang="0">
                    <a:pos x="168" y="327"/>
                  </a:cxn>
                  <a:cxn ang="0">
                    <a:pos x="85" y="293"/>
                  </a:cxn>
                  <a:cxn ang="0">
                    <a:pos x="85" y="293"/>
                  </a:cxn>
                  <a:cxn ang="0">
                    <a:pos x="85" y="293"/>
                  </a:cxn>
                </a:cxnLst>
                <a:rect l="0" t="0" r="r" b="b"/>
                <a:pathLst>
                  <a:path w="169" h="329">
                    <a:moveTo>
                      <a:pt x="85" y="293"/>
                    </a:moveTo>
                    <a:cubicBezTo>
                      <a:pt x="52" y="293"/>
                      <a:pt x="22" y="306"/>
                      <a:pt x="0" y="329"/>
                    </a:cubicBezTo>
                    <a:cubicBezTo>
                      <a:pt x="0" y="0"/>
                      <a:pt x="0" y="0"/>
                      <a:pt x="0" y="0"/>
                    </a:cubicBezTo>
                    <a:cubicBezTo>
                      <a:pt x="161" y="87"/>
                      <a:pt x="169" y="276"/>
                      <a:pt x="168" y="327"/>
                    </a:cubicBezTo>
                    <a:cubicBezTo>
                      <a:pt x="146" y="306"/>
                      <a:pt x="116" y="293"/>
                      <a:pt x="85" y="293"/>
                    </a:cubicBezTo>
                    <a:close/>
                    <a:moveTo>
                      <a:pt x="85" y="293"/>
                    </a:moveTo>
                    <a:cubicBezTo>
                      <a:pt x="85" y="293"/>
                      <a:pt x="85" y="293"/>
                      <a:pt x="85" y="293"/>
                    </a:cubicBezTo>
                  </a:path>
                </a:pathLst>
              </a:custGeom>
              <a:solidFill>
                <a:schemeClr val="bg1">
                  <a:lumMod val="75000"/>
                </a:schemeClr>
              </a:solidFill>
              <a:ln w="9525">
                <a:noFill/>
                <a:round/>
              </a:ln>
            </p:spPr>
            <p:txBody>
              <a:bodyPr/>
              <a:lstStyle/>
              <a:p>
                <a:pPr defTabSz="685165">
                  <a:defRPr/>
                </a:pPr>
                <a:endParaRPr lang="en-US" sz="1800" dirty="0">
                  <a:latin typeface="+mn-lt"/>
                </a:endParaRPr>
              </a:p>
            </p:txBody>
          </p:sp>
          <p:sp>
            <p:nvSpPr>
              <p:cNvPr id="110" name="Freeform 8"/>
              <p:cNvSpPr>
                <a:spLocks noEditPoints="1"/>
              </p:cNvSpPr>
              <p:nvPr/>
            </p:nvSpPr>
            <p:spPr bwMode="auto">
              <a:xfrm>
                <a:off x="4797864" y="1912126"/>
                <a:ext cx="1188589" cy="1251133"/>
              </a:xfrm>
              <a:custGeom>
                <a:avLst/>
                <a:gdLst/>
                <a:ahLst/>
                <a:cxnLst>
                  <a:cxn ang="0">
                    <a:pos x="229" y="294"/>
                  </a:cxn>
                  <a:cxn ang="0">
                    <a:pos x="147" y="327"/>
                  </a:cxn>
                  <a:cxn ang="0">
                    <a:pos x="0" y="0"/>
                  </a:cxn>
                  <a:cxn ang="0">
                    <a:pos x="316" y="332"/>
                  </a:cxn>
                  <a:cxn ang="0">
                    <a:pos x="229" y="294"/>
                  </a:cxn>
                  <a:cxn ang="0">
                    <a:pos x="229" y="294"/>
                  </a:cxn>
                  <a:cxn ang="0">
                    <a:pos x="229" y="294"/>
                  </a:cxn>
                </a:cxnLst>
                <a:rect l="0" t="0" r="r" b="b"/>
                <a:pathLst>
                  <a:path w="316" h="332">
                    <a:moveTo>
                      <a:pt x="229" y="294"/>
                    </a:moveTo>
                    <a:cubicBezTo>
                      <a:pt x="198" y="294"/>
                      <a:pt x="169" y="306"/>
                      <a:pt x="147" y="327"/>
                    </a:cubicBezTo>
                    <a:cubicBezTo>
                      <a:pt x="148" y="274"/>
                      <a:pt x="138" y="99"/>
                      <a:pt x="0" y="0"/>
                    </a:cubicBezTo>
                    <a:cubicBezTo>
                      <a:pt x="167" y="26"/>
                      <a:pt x="298" y="162"/>
                      <a:pt x="316" y="332"/>
                    </a:cubicBezTo>
                    <a:cubicBezTo>
                      <a:pt x="295" y="308"/>
                      <a:pt x="263" y="294"/>
                      <a:pt x="229" y="294"/>
                    </a:cubicBezTo>
                    <a:close/>
                    <a:moveTo>
                      <a:pt x="229" y="294"/>
                    </a:moveTo>
                    <a:cubicBezTo>
                      <a:pt x="229" y="294"/>
                      <a:pt x="229" y="294"/>
                      <a:pt x="229" y="294"/>
                    </a:cubicBezTo>
                  </a:path>
                </a:pathLst>
              </a:custGeom>
              <a:solidFill>
                <a:srgbClr val="FF7F7F"/>
              </a:solidFill>
              <a:ln w="9525">
                <a:noFill/>
                <a:round/>
              </a:ln>
            </p:spPr>
            <p:txBody>
              <a:bodyPr/>
              <a:lstStyle/>
              <a:p>
                <a:pPr defTabSz="685165">
                  <a:defRPr/>
                </a:pPr>
                <a:endParaRPr lang="en-US" sz="1800" dirty="0">
                  <a:latin typeface="+mn-lt"/>
                </a:endParaRPr>
              </a:p>
            </p:txBody>
          </p:sp>
          <p:sp>
            <p:nvSpPr>
              <p:cNvPr id="111" name="Freeform 9"/>
              <p:cNvSpPr>
                <a:spLocks noEditPoints="1"/>
              </p:cNvSpPr>
              <p:nvPr/>
            </p:nvSpPr>
            <p:spPr bwMode="auto">
              <a:xfrm>
                <a:off x="4522348" y="3336300"/>
                <a:ext cx="494107" cy="1050769"/>
              </a:xfrm>
              <a:custGeom>
                <a:avLst/>
                <a:gdLst/>
                <a:ahLst/>
                <a:cxnLst>
                  <a:cxn ang="0">
                    <a:pos x="13" y="7"/>
                  </a:cxn>
                  <a:cxn ang="0">
                    <a:pos x="0" y="0"/>
                  </a:cxn>
                  <a:cxn ang="0">
                    <a:pos x="0" y="214"/>
                  </a:cxn>
                  <a:cxn ang="0">
                    <a:pos x="2" y="219"/>
                  </a:cxn>
                  <a:cxn ang="0">
                    <a:pos x="66" y="279"/>
                  </a:cxn>
                  <a:cxn ang="0">
                    <a:pos x="131" y="214"/>
                  </a:cxn>
                  <a:cxn ang="0">
                    <a:pos x="118" y="201"/>
                  </a:cxn>
                  <a:cxn ang="0">
                    <a:pos x="105" y="214"/>
                  </a:cxn>
                  <a:cxn ang="0">
                    <a:pos x="66" y="253"/>
                  </a:cxn>
                  <a:cxn ang="0">
                    <a:pos x="27" y="214"/>
                  </a:cxn>
                  <a:cxn ang="0">
                    <a:pos x="26" y="211"/>
                  </a:cxn>
                  <a:cxn ang="0">
                    <a:pos x="26" y="0"/>
                  </a:cxn>
                  <a:cxn ang="0">
                    <a:pos x="13" y="7"/>
                  </a:cxn>
                  <a:cxn ang="0">
                    <a:pos x="13" y="7"/>
                  </a:cxn>
                  <a:cxn ang="0">
                    <a:pos x="13" y="7"/>
                  </a:cxn>
                </a:cxnLst>
                <a:rect l="0" t="0" r="r" b="b"/>
                <a:pathLst>
                  <a:path w="131" h="279">
                    <a:moveTo>
                      <a:pt x="13" y="7"/>
                    </a:moveTo>
                    <a:cubicBezTo>
                      <a:pt x="8" y="7"/>
                      <a:pt x="3" y="4"/>
                      <a:pt x="0" y="0"/>
                    </a:cubicBezTo>
                    <a:cubicBezTo>
                      <a:pt x="0" y="214"/>
                      <a:pt x="0" y="214"/>
                      <a:pt x="0" y="214"/>
                    </a:cubicBezTo>
                    <a:cubicBezTo>
                      <a:pt x="0" y="216"/>
                      <a:pt x="1" y="218"/>
                      <a:pt x="2" y="219"/>
                    </a:cubicBezTo>
                    <a:cubicBezTo>
                      <a:pt x="4" y="253"/>
                      <a:pt x="32" y="279"/>
                      <a:pt x="66" y="279"/>
                    </a:cubicBezTo>
                    <a:cubicBezTo>
                      <a:pt x="102" y="279"/>
                      <a:pt x="131" y="250"/>
                      <a:pt x="131" y="214"/>
                    </a:cubicBezTo>
                    <a:cubicBezTo>
                      <a:pt x="131" y="207"/>
                      <a:pt x="126" y="201"/>
                      <a:pt x="118" y="201"/>
                    </a:cubicBezTo>
                    <a:cubicBezTo>
                      <a:pt x="111" y="201"/>
                      <a:pt x="105" y="207"/>
                      <a:pt x="105" y="214"/>
                    </a:cubicBezTo>
                    <a:cubicBezTo>
                      <a:pt x="105" y="236"/>
                      <a:pt x="88" y="253"/>
                      <a:pt x="66" y="253"/>
                    </a:cubicBezTo>
                    <a:cubicBezTo>
                      <a:pt x="45" y="253"/>
                      <a:pt x="27" y="236"/>
                      <a:pt x="27" y="214"/>
                    </a:cubicBezTo>
                    <a:cubicBezTo>
                      <a:pt x="27" y="213"/>
                      <a:pt x="27" y="212"/>
                      <a:pt x="26" y="211"/>
                    </a:cubicBezTo>
                    <a:cubicBezTo>
                      <a:pt x="26" y="0"/>
                      <a:pt x="26" y="0"/>
                      <a:pt x="26" y="0"/>
                    </a:cubicBezTo>
                    <a:cubicBezTo>
                      <a:pt x="24" y="4"/>
                      <a:pt x="19" y="7"/>
                      <a:pt x="13" y="7"/>
                    </a:cubicBezTo>
                    <a:close/>
                    <a:moveTo>
                      <a:pt x="13" y="7"/>
                    </a:moveTo>
                    <a:cubicBezTo>
                      <a:pt x="13" y="7"/>
                      <a:pt x="13" y="7"/>
                      <a:pt x="13" y="7"/>
                    </a:cubicBezTo>
                  </a:path>
                </a:pathLst>
              </a:custGeom>
              <a:solidFill>
                <a:schemeClr val="tx1">
                  <a:lumMod val="50000"/>
                  <a:lumOff val="50000"/>
                </a:schemeClr>
              </a:solidFill>
              <a:ln w="9525">
                <a:noFill/>
                <a:round/>
              </a:ln>
            </p:spPr>
            <p:txBody>
              <a:bodyPr/>
              <a:lstStyle/>
              <a:p>
                <a:pPr defTabSz="685165">
                  <a:defRPr/>
                </a:pPr>
                <a:endParaRPr lang="en-US" sz="1800" dirty="0">
                  <a:latin typeface="+mn-lt"/>
                </a:endParaRPr>
              </a:p>
            </p:txBody>
          </p:sp>
          <p:sp>
            <p:nvSpPr>
              <p:cNvPr id="112" name="Freeform 10"/>
              <p:cNvSpPr>
                <a:spLocks noEditPoints="1"/>
              </p:cNvSpPr>
              <p:nvPr/>
            </p:nvSpPr>
            <p:spPr bwMode="auto">
              <a:xfrm>
                <a:off x="4522348" y="1634350"/>
                <a:ext cx="99049" cy="198086"/>
              </a:xfrm>
              <a:custGeom>
                <a:avLst/>
                <a:gdLst/>
                <a:ahLst/>
                <a:cxnLst>
                  <a:cxn ang="0">
                    <a:pos x="26" y="52"/>
                  </a:cxn>
                  <a:cxn ang="0">
                    <a:pos x="26" y="13"/>
                  </a:cxn>
                  <a:cxn ang="0">
                    <a:pos x="13" y="0"/>
                  </a:cxn>
                  <a:cxn ang="0">
                    <a:pos x="0" y="13"/>
                  </a:cxn>
                  <a:cxn ang="0">
                    <a:pos x="0" y="52"/>
                  </a:cxn>
                  <a:cxn ang="0">
                    <a:pos x="0" y="53"/>
                  </a:cxn>
                  <a:cxn ang="0">
                    <a:pos x="26" y="53"/>
                  </a:cxn>
                  <a:cxn ang="0">
                    <a:pos x="26" y="52"/>
                  </a:cxn>
                  <a:cxn ang="0">
                    <a:pos x="26" y="52"/>
                  </a:cxn>
                  <a:cxn ang="0">
                    <a:pos x="26" y="52"/>
                  </a:cxn>
                </a:cxnLst>
                <a:rect l="0" t="0" r="r" b="b"/>
                <a:pathLst>
                  <a:path w="26" h="53">
                    <a:moveTo>
                      <a:pt x="26" y="52"/>
                    </a:moveTo>
                    <a:cubicBezTo>
                      <a:pt x="26" y="13"/>
                      <a:pt x="26" y="13"/>
                      <a:pt x="26" y="13"/>
                    </a:cubicBezTo>
                    <a:cubicBezTo>
                      <a:pt x="26" y="6"/>
                      <a:pt x="20" y="0"/>
                      <a:pt x="13" y="0"/>
                    </a:cubicBezTo>
                    <a:cubicBezTo>
                      <a:pt x="6" y="0"/>
                      <a:pt x="0" y="6"/>
                      <a:pt x="0" y="13"/>
                    </a:cubicBezTo>
                    <a:cubicBezTo>
                      <a:pt x="0" y="52"/>
                      <a:pt x="0" y="52"/>
                      <a:pt x="0" y="52"/>
                    </a:cubicBezTo>
                    <a:cubicBezTo>
                      <a:pt x="0" y="52"/>
                      <a:pt x="0" y="52"/>
                      <a:pt x="0" y="53"/>
                    </a:cubicBezTo>
                    <a:cubicBezTo>
                      <a:pt x="26" y="53"/>
                      <a:pt x="26" y="53"/>
                      <a:pt x="26" y="53"/>
                    </a:cubicBezTo>
                    <a:cubicBezTo>
                      <a:pt x="26" y="52"/>
                      <a:pt x="26" y="52"/>
                      <a:pt x="26" y="52"/>
                    </a:cubicBezTo>
                    <a:close/>
                    <a:moveTo>
                      <a:pt x="26" y="52"/>
                    </a:moveTo>
                    <a:cubicBezTo>
                      <a:pt x="26" y="52"/>
                      <a:pt x="26" y="52"/>
                      <a:pt x="26" y="52"/>
                    </a:cubicBezTo>
                  </a:path>
                </a:pathLst>
              </a:custGeom>
              <a:solidFill>
                <a:schemeClr val="tx1">
                  <a:lumMod val="50000"/>
                  <a:lumOff val="50000"/>
                </a:schemeClr>
              </a:solidFill>
              <a:ln w="9525">
                <a:noFill/>
                <a:round/>
              </a:ln>
            </p:spPr>
            <p:txBody>
              <a:bodyPr/>
              <a:lstStyle/>
              <a:p>
                <a:pPr defTabSz="685165">
                  <a:defRPr/>
                </a:pPr>
                <a:endParaRPr lang="en-US" sz="1800" dirty="0">
                  <a:latin typeface="+mn-lt"/>
                </a:endParaRPr>
              </a:p>
            </p:txBody>
          </p:sp>
        </p:grpSp>
        <p:sp>
          <p:nvSpPr>
            <p:cNvPr id="35857" name="Shape 1094"/>
            <p:cNvSpPr/>
            <p:nvPr/>
          </p:nvSpPr>
          <p:spPr bwMode="auto">
            <a:xfrm>
              <a:off x="4568684" y="3131690"/>
              <a:ext cx="376996" cy="269235"/>
            </a:xfrm>
            <a:custGeom>
              <a:avLst/>
              <a:gdLst>
                <a:gd name="T0" fmla="*/ 188498 w 21600"/>
                <a:gd name="T1" fmla="*/ 134618 h 21600"/>
                <a:gd name="T2" fmla="*/ 188498 w 21600"/>
                <a:gd name="T3" fmla="*/ 134618 h 21600"/>
                <a:gd name="T4" fmla="*/ 188498 w 21600"/>
                <a:gd name="T5" fmla="*/ 134618 h 21600"/>
                <a:gd name="T6" fmla="*/ 188498 w 21600"/>
                <a:gd name="T7" fmla="*/ 134618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20056" y="17282"/>
                  </a:moveTo>
                  <a:lnTo>
                    <a:pt x="1544" y="17282"/>
                  </a:lnTo>
                  <a:cubicBezTo>
                    <a:pt x="691" y="17282"/>
                    <a:pt x="0" y="18250"/>
                    <a:pt x="0" y="19441"/>
                  </a:cubicBezTo>
                  <a:cubicBezTo>
                    <a:pt x="0" y="20638"/>
                    <a:pt x="691" y="21600"/>
                    <a:pt x="1544" y="21600"/>
                  </a:cubicBezTo>
                  <a:lnTo>
                    <a:pt x="20056" y="21600"/>
                  </a:lnTo>
                  <a:cubicBezTo>
                    <a:pt x="20909" y="21600"/>
                    <a:pt x="21600" y="20638"/>
                    <a:pt x="21600" y="19441"/>
                  </a:cubicBezTo>
                  <a:cubicBezTo>
                    <a:pt x="21600" y="18250"/>
                    <a:pt x="20909" y="17282"/>
                    <a:pt x="20056" y="17282"/>
                  </a:cubicBezTo>
                  <a:close/>
                  <a:moveTo>
                    <a:pt x="1544" y="4321"/>
                  </a:moveTo>
                  <a:lnTo>
                    <a:pt x="20056" y="4321"/>
                  </a:lnTo>
                  <a:cubicBezTo>
                    <a:pt x="20909" y="4321"/>
                    <a:pt x="21600" y="3353"/>
                    <a:pt x="21600" y="2159"/>
                  </a:cubicBezTo>
                  <a:cubicBezTo>
                    <a:pt x="21600" y="965"/>
                    <a:pt x="20909" y="0"/>
                    <a:pt x="20056" y="0"/>
                  </a:cubicBezTo>
                  <a:lnTo>
                    <a:pt x="1544" y="0"/>
                  </a:lnTo>
                  <a:cubicBezTo>
                    <a:pt x="691" y="0"/>
                    <a:pt x="0" y="965"/>
                    <a:pt x="0" y="2159"/>
                  </a:cubicBezTo>
                  <a:cubicBezTo>
                    <a:pt x="0" y="3353"/>
                    <a:pt x="691" y="4321"/>
                    <a:pt x="1544" y="4321"/>
                  </a:cubicBezTo>
                  <a:close/>
                  <a:moveTo>
                    <a:pt x="20056" y="8640"/>
                  </a:moveTo>
                  <a:lnTo>
                    <a:pt x="1544" y="8640"/>
                  </a:lnTo>
                  <a:cubicBezTo>
                    <a:pt x="691" y="8640"/>
                    <a:pt x="0" y="9608"/>
                    <a:pt x="0" y="10799"/>
                  </a:cubicBezTo>
                  <a:cubicBezTo>
                    <a:pt x="0" y="11996"/>
                    <a:pt x="691" y="12958"/>
                    <a:pt x="1544" y="12958"/>
                  </a:cubicBezTo>
                  <a:lnTo>
                    <a:pt x="20056" y="12958"/>
                  </a:lnTo>
                  <a:cubicBezTo>
                    <a:pt x="20909" y="12958"/>
                    <a:pt x="21600" y="11996"/>
                    <a:pt x="21600" y="10799"/>
                  </a:cubicBezTo>
                  <a:cubicBezTo>
                    <a:pt x="21600" y="9608"/>
                    <a:pt x="20909" y="8640"/>
                    <a:pt x="20056" y="8640"/>
                  </a:cubicBezTo>
                  <a:close/>
                </a:path>
              </a:pathLst>
            </a:custGeom>
            <a:solidFill>
              <a:schemeClr val="bg1"/>
            </a:solidFill>
            <a:ln>
              <a:noFill/>
            </a:ln>
            <a:extLst>
              <a:ext uri="{91240B29-F687-4F45-9708-019B960494DF}">
                <a14:hiddenLine xmlns:a14="http://schemas.microsoft.com/office/drawing/2010/main" w="12700">
                  <a:solidFill>
                    <a:srgbClr val="000000"/>
                  </a:solidFill>
                  <a:miter lim="400000"/>
                  <a:headEnd/>
                  <a:tailEnd/>
                </a14:hiddenLine>
              </a:ext>
            </a:extLst>
          </p:spPr>
          <p:txBody>
            <a:bodyPr lIns="38088" tIns="38088" rIns="38088" bIns="38088" anchor="ctr"/>
            <a:lstStyle/>
            <a:p>
              <a:endParaRPr lang="zh-CN" altLang="en-US" sz="1800"/>
            </a:p>
          </p:txBody>
        </p:sp>
        <p:sp>
          <p:nvSpPr>
            <p:cNvPr id="35859" name="Shape 1090"/>
            <p:cNvSpPr/>
            <p:nvPr/>
          </p:nvSpPr>
          <p:spPr bwMode="auto">
            <a:xfrm>
              <a:off x="6331218" y="3128517"/>
              <a:ext cx="396184" cy="336517"/>
            </a:xfrm>
            <a:custGeom>
              <a:avLst/>
              <a:gdLst>
                <a:gd name="T0" fmla="*/ 198092 w 21600"/>
                <a:gd name="T1" fmla="*/ 168259 h 21600"/>
                <a:gd name="T2" fmla="*/ 198092 w 21600"/>
                <a:gd name="T3" fmla="*/ 168259 h 21600"/>
                <a:gd name="T4" fmla="*/ 198092 w 21600"/>
                <a:gd name="T5" fmla="*/ 168259 h 21600"/>
                <a:gd name="T6" fmla="*/ 198092 w 21600"/>
                <a:gd name="T7" fmla="*/ 168259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17064" y="14989"/>
                  </a:moveTo>
                  <a:lnTo>
                    <a:pt x="16300" y="14989"/>
                  </a:lnTo>
                  <a:cubicBezTo>
                    <a:pt x="14781" y="14989"/>
                    <a:pt x="13615" y="14098"/>
                    <a:pt x="12532" y="12778"/>
                  </a:cubicBezTo>
                  <a:cubicBezTo>
                    <a:pt x="12422" y="12943"/>
                    <a:pt x="12313" y="13112"/>
                    <a:pt x="12204" y="13283"/>
                  </a:cubicBezTo>
                  <a:cubicBezTo>
                    <a:pt x="11728" y="14021"/>
                    <a:pt x="11216" y="14811"/>
                    <a:pt x="10650" y="15592"/>
                  </a:cubicBezTo>
                  <a:cubicBezTo>
                    <a:pt x="12115" y="17276"/>
                    <a:pt x="13891" y="18547"/>
                    <a:pt x="16300" y="18547"/>
                  </a:cubicBezTo>
                  <a:lnTo>
                    <a:pt x="17064" y="18547"/>
                  </a:lnTo>
                  <a:lnTo>
                    <a:pt x="17064" y="21600"/>
                  </a:lnTo>
                  <a:lnTo>
                    <a:pt x="21600" y="17022"/>
                  </a:lnTo>
                  <a:lnTo>
                    <a:pt x="17064" y="12444"/>
                  </a:lnTo>
                  <a:cubicBezTo>
                    <a:pt x="17064" y="12444"/>
                    <a:pt x="17064" y="14989"/>
                    <a:pt x="17064" y="14989"/>
                  </a:cubicBezTo>
                  <a:close/>
                  <a:moveTo>
                    <a:pt x="5844" y="8840"/>
                  </a:moveTo>
                  <a:cubicBezTo>
                    <a:pt x="6014" y="8580"/>
                    <a:pt x="6185" y="8316"/>
                    <a:pt x="6358" y="8047"/>
                  </a:cubicBezTo>
                  <a:cubicBezTo>
                    <a:pt x="6781" y="7394"/>
                    <a:pt x="7227" y="6705"/>
                    <a:pt x="7709" y="6019"/>
                  </a:cubicBezTo>
                  <a:cubicBezTo>
                    <a:pt x="6284" y="4449"/>
                    <a:pt x="4562" y="3290"/>
                    <a:pt x="2260" y="3290"/>
                  </a:cubicBezTo>
                  <a:lnTo>
                    <a:pt x="0" y="3290"/>
                  </a:lnTo>
                  <a:lnTo>
                    <a:pt x="0" y="6850"/>
                  </a:lnTo>
                  <a:lnTo>
                    <a:pt x="2260" y="6850"/>
                  </a:lnTo>
                  <a:cubicBezTo>
                    <a:pt x="3693" y="6850"/>
                    <a:pt x="4812" y="7643"/>
                    <a:pt x="5844" y="8840"/>
                  </a:cubicBezTo>
                  <a:close/>
                  <a:moveTo>
                    <a:pt x="16300" y="6596"/>
                  </a:moveTo>
                  <a:lnTo>
                    <a:pt x="17064" y="6596"/>
                  </a:lnTo>
                  <a:lnTo>
                    <a:pt x="17064" y="9155"/>
                  </a:lnTo>
                  <a:lnTo>
                    <a:pt x="21600" y="4578"/>
                  </a:lnTo>
                  <a:lnTo>
                    <a:pt x="17064" y="0"/>
                  </a:lnTo>
                  <a:lnTo>
                    <a:pt x="17064" y="3036"/>
                  </a:lnTo>
                  <a:lnTo>
                    <a:pt x="16300" y="3036"/>
                  </a:lnTo>
                  <a:cubicBezTo>
                    <a:pt x="12312" y="3036"/>
                    <a:pt x="10062" y="6516"/>
                    <a:pt x="8077" y="9587"/>
                  </a:cubicBezTo>
                  <a:cubicBezTo>
                    <a:pt x="6293" y="12349"/>
                    <a:pt x="4752" y="14735"/>
                    <a:pt x="2260" y="14735"/>
                  </a:cubicBezTo>
                  <a:lnTo>
                    <a:pt x="0" y="14735"/>
                  </a:lnTo>
                  <a:lnTo>
                    <a:pt x="0" y="18293"/>
                  </a:lnTo>
                  <a:lnTo>
                    <a:pt x="2260" y="18293"/>
                  </a:lnTo>
                  <a:cubicBezTo>
                    <a:pt x="6250" y="18293"/>
                    <a:pt x="8500" y="14814"/>
                    <a:pt x="10485" y="11743"/>
                  </a:cubicBezTo>
                  <a:cubicBezTo>
                    <a:pt x="12269" y="8981"/>
                    <a:pt x="13810" y="6596"/>
                    <a:pt x="16300" y="6596"/>
                  </a:cubicBezTo>
                  <a:close/>
                </a:path>
              </a:pathLst>
            </a:custGeom>
            <a:solidFill>
              <a:schemeClr val="bg1"/>
            </a:solidFill>
            <a:ln>
              <a:noFill/>
            </a:ln>
            <a:extLst>
              <a:ext uri="{91240B29-F687-4F45-9708-019B960494DF}">
                <a14:hiddenLine xmlns:a14="http://schemas.microsoft.com/office/drawing/2010/main" w="12700">
                  <a:solidFill>
                    <a:srgbClr val="000000"/>
                  </a:solidFill>
                  <a:miter lim="400000"/>
                  <a:headEnd/>
                  <a:tailEnd/>
                </a14:hiddenLine>
              </a:ext>
            </a:extLst>
          </p:spPr>
          <p:txBody>
            <a:bodyPr lIns="38088" tIns="38088" rIns="38088" bIns="38088" anchor="ctr"/>
            <a:lstStyle/>
            <a:p>
              <a:endParaRPr lang="zh-CN" altLang="en-US" sz="1800"/>
            </a:p>
          </p:txBody>
        </p:sp>
        <p:sp>
          <p:nvSpPr>
            <p:cNvPr id="35860" name="Shape 1687"/>
            <p:cNvSpPr/>
            <p:nvPr/>
          </p:nvSpPr>
          <p:spPr bwMode="auto">
            <a:xfrm>
              <a:off x="7266129" y="3116104"/>
              <a:ext cx="361315" cy="361342"/>
            </a:xfrm>
            <a:custGeom>
              <a:avLst/>
              <a:gdLst>
                <a:gd name="T0" fmla="*/ 180658 w 21600"/>
                <a:gd name="T1" fmla="*/ 180671 h 21600"/>
                <a:gd name="T2" fmla="*/ 180658 w 21600"/>
                <a:gd name="T3" fmla="*/ 180671 h 21600"/>
                <a:gd name="T4" fmla="*/ 180658 w 21600"/>
                <a:gd name="T5" fmla="*/ 180671 h 21600"/>
                <a:gd name="T6" fmla="*/ 180658 w 21600"/>
                <a:gd name="T7" fmla="*/ 180671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11679" y="19547"/>
                  </a:moveTo>
                  <a:lnTo>
                    <a:pt x="11679" y="14693"/>
                  </a:lnTo>
                  <a:lnTo>
                    <a:pt x="9921" y="14693"/>
                  </a:lnTo>
                  <a:lnTo>
                    <a:pt x="9921" y="19547"/>
                  </a:lnTo>
                  <a:cubicBezTo>
                    <a:pt x="5768" y="19134"/>
                    <a:pt x="2465" y="15832"/>
                    <a:pt x="2052" y="11679"/>
                  </a:cubicBezTo>
                  <a:lnTo>
                    <a:pt x="6907" y="11679"/>
                  </a:lnTo>
                  <a:lnTo>
                    <a:pt x="6907" y="9921"/>
                  </a:lnTo>
                  <a:lnTo>
                    <a:pt x="2052" y="9921"/>
                  </a:lnTo>
                  <a:cubicBezTo>
                    <a:pt x="2465" y="5768"/>
                    <a:pt x="5768" y="2466"/>
                    <a:pt x="9921" y="2054"/>
                  </a:cubicBezTo>
                  <a:lnTo>
                    <a:pt x="9921" y="6907"/>
                  </a:lnTo>
                  <a:lnTo>
                    <a:pt x="11679" y="6907"/>
                  </a:lnTo>
                  <a:lnTo>
                    <a:pt x="11679" y="2054"/>
                  </a:lnTo>
                  <a:cubicBezTo>
                    <a:pt x="15832" y="2466"/>
                    <a:pt x="19135" y="5768"/>
                    <a:pt x="19548" y="9921"/>
                  </a:cubicBezTo>
                  <a:lnTo>
                    <a:pt x="14693" y="9921"/>
                  </a:lnTo>
                  <a:lnTo>
                    <a:pt x="14693" y="11679"/>
                  </a:lnTo>
                  <a:lnTo>
                    <a:pt x="19548" y="11679"/>
                  </a:lnTo>
                  <a:cubicBezTo>
                    <a:pt x="19135" y="15832"/>
                    <a:pt x="15832" y="19134"/>
                    <a:pt x="11679" y="19547"/>
                  </a:cubicBezTo>
                  <a:close/>
                  <a:moveTo>
                    <a:pt x="10799" y="0"/>
                  </a:moveTo>
                  <a:cubicBezTo>
                    <a:pt x="4835" y="0"/>
                    <a:pt x="0" y="4836"/>
                    <a:pt x="0" y="10800"/>
                  </a:cubicBezTo>
                  <a:cubicBezTo>
                    <a:pt x="0" y="16765"/>
                    <a:pt x="4835" y="21600"/>
                    <a:pt x="10799" y="21600"/>
                  </a:cubicBezTo>
                  <a:cubicBezTo>
                    <a:pt x="16765" y="21600"/>
                    <a:pt x="21600" y="16765"/>
                    <a:pt x="21600" y="10800"/>
                  </a:cubicBezTo>
                  <a:cubicBezTo>
                    <a:pt x="21600" y="4836"/>
                    <a:pt x="16765" y="0"/>
                    <a:pt x="10799" y="0"/>
                  </a:cubicBezTo>
                  <a:close/>
                </a:path>
              </a:pathLst>
            </a:custGeom>
            <a:solidFill>
              <a:srgbClr val="FFFFFF"/>
            </a:solidFill>
            <a:ln>
              <a:noFill/>
            </a:ln>
            <a:extLst>
              <a:ext uri="{91240B29-F687-4F45-9708-019B960494DF}">
                <a14:hiddenLine xmlns:a14="http://schemas.microsoft.com/office/drawing/2010/main" w="12700">
                  <a:solidFill>
                    <a:srgbClr val="000000"/>
                  </a:solidFill>
                  <a:miter lim="400000"/>
                  <a:headEnd/>
                  <a:tailEnd/>
                </a14:hiddenLine>
              </a:ext>
            </a:extLst>
          </p:spPr>
          <p:txBody>
            <a:bodyPr lIns="38088" tIns="38088" rIns="38088" bIns="38088" anchor="ctr"/>
            <a:lstStyle/>
            <a:p>
              <a:endParaRPr lang="zh-CN" altLang="en-US" sz="1800"/>
            </a:p>
          </p:txBody>
        </p:sp>
      </p:grpSp>
      <p:sp>
        <p:nvSpPr>
          <p:cNvPr id="18" name="矩形 17"/>
          <p:cNvSpPr/>
          <p:nvPr/>
        </p:nvSpPr>
        <p:spPr>
          <a:xfrm>
            <a:off x="1348105" y="323850"/>
            <a:ext cx="7129780" cy="476885"/>
          </a:xfrm>
          <a:prstGeom prst="rect">
            <a:avLst/>
          </a:prstGeom>
        </p:spPr>
        <p:txBody>
          <a:bodyPr wrap="square" anchor="ctr" anchorCtr="0">
            <a:noAutofit/>
          </a:bodyPr>
          <a:p>
            <a:r>
              <a:rPr lang="zh-CN" altLang="en-US" sz="2000" b="1">
                <a:solidFill>
                  <a:srgbClr val="FF7F7F"/>
                </a:solidFill>
                <a:latin typeface="微软雅黑" panose="020B0503020204020204" charset="-122"/>
                <a:ea typeface="微软雅黑" panose="020B0503020204020204" charset="-122"/>
              </a:rPr>
              <a:t>【护理措施】</a:t>
            </a:r>
            <a:endParaRPr lang="zh-CN" altLang="en-US" sz="2000" b="1">
              <a:solidFill>
                <a:srgbClr val="FF7F7F"/>
              </a:solidFill>
              <a:latin typeface="微软雅黑" panose="020B0503020204020204" charset="-122"/>
              <a:ea typeface="微软雅黑" panose="020B0503020204020204" charset="-122"/>
            </a:endParaRPr>
          </a:p>
        </p:txBody>
      </p:sp>
      <p:pic>
        <p:nvPicPr>
          <p:cNvPr id="4" name="图片 3" descr="3b32313534373033343be8af95e58982"/>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870585" y="260985"/>
            <a:ext cx="544830" cy="539750"/>
          </a:xfrm>
          <a:prstGeom prst="rect">
            <a:avLst/>
          </a:prstGeom>
        </p:spPr>
      </p:pic>
      <p:sp>
        <p:nvSpPr>
          <p:cNvPr id="2" name="矩形 1"/>
          <p:cNvSpPr/>
          <p:nvPr/>
        </p:nvSpPr>
        <p:spPr>
          <a:xfrm>
            <a:off x="870585" y="1054100"/>
            <a:ext cx="10440035" cy="578485"/>
          </a:xfrm>
          <a:prstGeom prst="rect">
            <a:avLst/>
          </a:prstGeom>
        </p:spPr>
        <p:txBody>
          <a:bodyPr wrap="square">
            <a:noAutofit/>
          </a:bodyPr>
          <a:p>
            <a:pPr indent="508000" algn="just" fontAlgn="auto">
              <a:lnSpc>
                <a:spcPct val="150000"/>
              </a:lnSpc>
              <a:spcAft>
                <a:spcPts val="0"/>
              </a:spcAft>
              <a:buClrTx/>
              <a:buSzTx/>
              <a:buFontTx/>
              <a:extLst>
                <a:ext uri="{35155182-B16C-46BC-9424-99874614C6A1}">
                  <wpsdc:indentchars xmlns:wpsdc="http://www.wps.cn/officeDocument/2017/drawingmlCustomData" val="200" checksum="282533468"/>
                </a:ext>
              </a:extLst>
            </a:pPr>
            <a:r>
              <a:rPr sz="2000" b="1" dirty="0">
                <a:solidFill>
                  <a:schemeClr val="tx1"/>
                </a:solidFill>
                <a:latin typeface="Times New Roman Regular" panose="02020603050405020304" charset="0"/>
                <a:ea typeface="微软雅黑" panose="020B0503020204020204" charset="-122"/>
                <a:cs typeface="Times New Roman Regular" panose="02020603050405020304" charset="0"/>
              </a:rPr>
              <a:t>5. 日常护理</a:t>
            </a:r>
            <a:endParaRPr sz="2000" b="1" dirty="0">
              <a:solidFill>
                <a:schemeClr val="tx1"/>
              </a:solidFill>
              <a:latin typeface="Times New Roman Regular" panose="02020603050405020304" charset="0"/>
              <a:ea typeface="微软雅黑" panose="020B0503020204020204" charset="-122"/>
              <a:cs typeface="Times New Roman Regular" panose="02020603050405020304" charset="0"/>
            </a:endParaRPr>
          </a:p>
        </p:txBody>
      </p:sp>
      <p:sp>
        <p:nvSpPr>
          <p:cNvPr id="3" name="文本框 2"/>
          <p:cNvSpPr txBox="1"/>
          <p:nvPr/>
        </p:nvSpPr>
        <p:spPr>
          <a:xfrm>
            <a:off x="693420" y="5950585"/>
            <a:ext cx="10800000" cy="645160"/>
          </a:xfrm>
          <a:prstGeom prst="rect">
            <a:avLst/>
          </a:prstGeom>
          <a:noFill/>
        </p:spPr>
        <p:txBody>
          <a:bodyPr wrap="square" rtlCol="0" anchor="t">
            <a:spAutoFit/>
          </a:bodyPr>
          <a:p>
            <a:pPr indent="457200" fontAlgn="auto">
              <a:extLst>
                <a:ext uri="{35155182-B16C-46BC-9424-99874614C6A1}">
                  <wpsdc:indentchars xmlns:wpsdc="http://www.wps.cn/officeDocument/2017/drawingmlCustomData" val="200" checksum="59296752"/>
                </a:ext>
              </a:extLst>
            </a:pPr>
            <a:r>
              <a:rPr lang="zh-CN" altLang="en-US" b="1">
                <a:solidFill>
                  <a:srgbClr val="C00000"/>
                </a:solidFill>
                <a:uFillTx/>
                <a:latin typeface="宋体" charset="0"/>
                <a:ea typeface="宋体" charset="0"/>
              </a:rPr>
              <a:t>在护理过程中，细心观察新生儿的面色、哭声、体温、呼吸、脉搏、奶量、大小便、体重、皮肤颜色、肢体活动等情况，若发现异常，及时查找原因，报告医生，予以处理，并做好相应的记录。</a:t>
            </a:r>
            <a:endParaRPr lang="zh-CN" altLang="en-US" b="1">
              <a:solidFill>
                <a:srgbClr val="C00000"/>
              </a:solidFill>
              <a:uFillTx/>
              <a:latin typeface="宋体" charset="0"/>
              <a:ea typeface="宋体" charset="0"/>
            </a:endParaRPr>
          </a:p>
        </p:txBody>
      </p:sp>
    </p:spTree>
  </p:cSld>
  <p:clrMapOvr>
    <a:masterClrMapping/>
  </p:clrMapOvr>
  <mc:AlternateContent xmlns:mc="http://schemas.openxmlformats.org/markup-compatibility/2006">
    <mc:Choice xmlns:p14="http://schemas.microsoft.com/office/powerpoint/2010/main" Requires="p14">
      <p:transition p14:dur="9" advTm="5102">
        <p:comb/>
      </p:transition>
    </mc:Choice>
    <mc:Fallback>
      <p:transition advTm="5102">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nodeType="afterEffect">
                                  <p:stCondLst>
                                    <p:cond delay="0"/>
                                  </p:stCondLst>
                                  <p:childTnLst>
                                    <p:set>
                                      <p:cBhvr>
                                        <p:cTn id="6" dur="1" fill="hold">
                                          <p:stCondLst>
                                            <p:cond delay="0"/>
                                          </p:stCondLst>
                                        </p:cTn>
                                        <p:tgtEl>
                                          <p:spTgt spid="106"/>
                                        </p:tgtEl>
                                        <p:attrNameLst>
                                          <p:attrName>style.visibility</p:attrName>
                                        </p:attrNameLst>
                                      </p:cBhvr>
                                      <p:to>
                                        <p:strVal val="visible"/>
                                      </p:to>
                                    </p:set>
                                    <p:animEffect transition="in" filter="fade">
                                      <p:cBhvr>
                                        <p:cTn id="7" dur="500"/>
                                        <p:tgtEl>
                                          <p:spTgt spid="106"/>
                                        </p:tgtEl>
                                      </p:cBhvr>
                                    </p:animEffect>
                                    <p:anim calcmode="lin" valueType="num">
                                      <p:cBhvr>
                                        <p:cTn id="8" dur="500" fill="hold"/>
                                        <p:tgtEl>
                                          <p:spTgt spid="106"/>
                                        </p:tgtEl>
                                        <p:attrNameLst>
                                          <p:attrName>ppt_x</p:attrName>
                                        </p:attrNameLst>
                                      </p:cBhvr>
                                      <p:tavLst>
                                        <p:tav tm="0">
                                          <p:val>
                                            <p:strVal val="#ppt_x"/>
                                          </p:val>
                                        </p:tav>
                                        <p:tav tm="100000">
                                          <p:val>
                                            <p:strVal val="#ppt_x"/>
                                          </p:val>
                                        </p:tav>
                                      </p:tavLst>
                                    </p:anim>
                                    <p:anim calcmode="lin" valueType="num">
                                      <p:cBhvr>
                                        <p:cTn id="9" dur="450" decel="100000" fill="hold"/>
                                        <p:tgtEl>
                                          <p:spTgt spid="106"/>
                                        </p:tgtEl>
                                        <p:attrNameLst>
                                          <p:attrName>ppt_y</p:attrName>
                                        </p:attrNameLst>
                                      </p:cBhvr>
                                      <p:tavLst>
                                        <p:tav tm="0">
                                          <p:val>
                                            <p:strVal val="#ppt_y+1"/>
                                          </p:val>
                                        </p:tav>
                                        <p:tav tm="100000">
                                          <p:val>
                                            <p:strVal val="#ppt_y-.03"/>
                                          </p:val>
                                        </p:tav>
                                      </p:tavLst>
                                    </p:anim>
                                    <p:anim calcmode="lin" valueType="num">
                                      <p:cBhvr>
                                        <p:cTn id="10" dur="1" accel="100000" fill="hold">
                                          <p:stCondLst>
                                            <p:cond delay="499"/>
                                          </p:stCondLst>
                                        </p:cTn>
                                        <p:tgtEl>
                                          <p:spTgt spid="106"/>
                                        </p:tgtEl>
                                        <p:attrNameLst>
                                          <p:attrName>ppt_y</p:attrName>
                                        </p:attrNameLst>
                                      </p:cBhvr>
                                      <p:tavLst>
                                        <p:tav tm="0">
                                          <p:val>
                                            <p:strVal val="#ppt_y-.03"/>
                                          </p:val>
                                        </p:tav>
                                        <p:tav tm="100000">
                                          <p:val>
                                            <p:strVal val="#ppt_y"/>
                                          </p:val>
                                        </p:tav>
                                      </p:tavLst>
                                    </p:anim>
                                  </p:childTnLst>
                                </p:cTn>
                              </p:par>
                            </p:childTnLst>
                          </p:cTn>
                        </p:par>
                        <p:par>
                          <p:cTn id="11" fill="hold">
                            <p:stCondLst>
                              <p:cond delay="500"/>
                            </p:stCondLst>
                            <p:childTnLst>
                              <p:par>
                                <p:cTn id="12" presetID="22" presetClass="entr" presetSubtype="2" fill="hold" nodeType="afterEffect">
                                  <p:stCondLst>
                                    <p:cond delay="0"/>
                                  </p:stCondLst>
                                  <p:childTnLst>
                                    <p:set>
                                      <p:cBhvr>
                                        <p:cTn id="13" dur="1" fill="hold">
                                          <p:stCondLst>
                                            <p:cond delay="0"/>
                                          </p:stCondLst>
                                        </p:cTn>
                                        <p:tgtEl>
                                          <p:spTgt spid="85"/>
                                        </p:tgtEl>
                                        <p:attrNameLst>
                                          <p:attrName>style.visibility</p:attrName>
                                        </p:attrNameLst>
                                      </p:cBhvr>
                                      <p:to>
                                        <p:strVal val="visible"/>
                                      </p:to>
                                    </p:set>
                                    <p:animEffect transition="in" filter="wipe(right)">
                                      <p:cBhvr>
                                        <p:cTn id="14" dur="500"/>
                                        <p:tgtEl>
                                          <p:spTgt spid="85"/>
                                        </p:tgtEl>
                                      </p:cBhvr>
                                    </p:animEffect>
                                  </p:childTnLst>
                                </p:cTn>
                              </p:par>
                            </p:childTnLst>
                          </p:cTn>
                        </p:par>
                        <p:par>
                          <p:cTn id="15" fill="hold">
                            <p:stCondLst>
                              <p:cond delay="1000"/>
                            </p:stCondLst>
                            <p:childTnLst>
                              <p:par>
                                <p:cTn id="16" presetID="22" presetClass="entr" presetSubtype="8" fill="hold" nodeType="afterEffect">
                                  <p:stCondLst>
                                    <p:cond delay="0"/>
                                  </p:stCondLst>
                                  <p:childTnLst>
                                    <p:set>
                                      <p:cBhvr>
                                        <p:cTn id="17" dur="1" fill="hold">
                                          <p:stCondLst>
                                            <p:cond delay="0"/>
                                          </p:stCondLst>
                                        </p:cTn>
                                        <p:tgtEl>
                                          <p:spTgt spid="82"/>
                                        </p:tgtEl>
                                        <p:attrNameLst>
                                          <p:attrName>style.visibility</p:attrName>
                                        </p:attrNameLst>
                                      </p:cBhvr>
                                      <p:to>
                                        <p:strVal val="visible"/>
                                      </p:to>
                                    </p:set>
                                    <p:animEffect transition="in" filter="wipe(left)">
                                      <p:cBhvr>
                                        <p:cTn id="18" dur="500"/>
                                        <p:tgtEl>
                                          <p:spTgt spid="82"/>
                                        </p:tgtEl>
                                      </p:cBhvr>
                                    </p:animEffect>
                                  </p:childTnLst>
                                </p:cTn>
                              </p:par>
                            </p:childTnLst>
                          </p:cTn>
                        </p:par>
                        <p:par>
                          <p:cTn id="19" fill="hold">
                            <p:stCondLst>
                              <p:cond delay="1500"/>
                            </p:stCondLst>
                            <p:childTnLst>
                              <p:par>
                                <p:cTn id="20" presetID="22" presetClass="entr" presetSubtype="1" fill="hold" nodeType="afterEffect">
                                  <p:stCondLst>
                                    <p:cond delay="0"/>
                                  </p:stCondLst>
                                  <p:childTnLst>
                                    <p:set>
                                      <p:cBhvr>
                                        <p:cTn id="21" dur="1" fill="hold">
                                          <p:stCondLst>
                                            <p:cond delay="0"/>
                                          </p:stCondLst>
                                        </p:cTn>
                                        <p:tgtEl>
                                          <p:spTgt spid="88"/>
                                        </p:tgtEl>
                                        <p:attrNameLst>
                                          <p:attrName>style.visibility</p:attrName>
                                        </p:attrNameLst>
                                      </p:cBhvr>
                                      <p:to>
                                        <p:strVal val="visible"/>
                                      </p:to>
                                    </p:set>
                                    <p:animEffect transition="in" filter="wipe(up)">
                                      <p:cBhvr>
                                        <p:cTn id="22" dur="500"/>
                                        <p:tgtEl>
                                          <p:spTgt spid="88"/>
                                        </p:tgtEl>
                                      </p:cBhvr>
                                    </p:animEffect>
                                  </p:childTnLst>
                                </p:cTn>
                              </p:par>
                            </p:childTnLst>
                          </p:cTn>
                        </p:par>
                        <p:par>
                          <p:cTn id="23" fill="hold">
                            <p:stCondLst>
                              <p:cond delay="2000"/>
                            </p:stCondLst>
                            <p:childTnLst>
                              <p:par>
                                <p:cTn id="24" presetID="53" presetClass="entr" presetSubtype="16" fill="hold" grpId="0" nodeType="afterEffect">
                                  <p:stCondLst>
                                    <p:cond delay="0"/>
                                  </p:stCondLst>
                                  <p:childTnLst>
                                    <p:set>
                                      <p:cBhvr>
                                        <p:cTn id="25" dur="1" fill="hold">
                                          <p:stCondLst>
                                            <p:cond delay="0"/>
                                          </p:stCondLst>
                                        </p:cTn>
                                        <p:tgtEl>
                                          <p:spTgt spid="18"/>
                                        </p:tgtEl>
                                        <p:attrNameLst>
                                          <p:attrName>style.visibility</p:attrName>
                                        </p:attrNameLst>
                                      </p:cBhvr>
                                      <p:to>
                                        <p:strVal val="visible"/>
                                      </p:to>
                                    </p:set>
                                    <p:anim calcmode="lin" valueType="num">
                                      <p:cBhvr>
                                        <p:cTn id="26" dur="500" fill="hold"/>
                                        <p:tgtEl>
                                          <p:spTgt spid="18"/>
                                        </p:tgtEl>
                                        <p:attrNameLst>
                                          <p:attrName>ppt_w</p:attrName>
                                        </p:attrNameLst>
                                      </p:cBhvr>
                                      <p:tavLst>
                                        <p:tav tm="0">
                                          <p:val>
                                            <p:fltVal val="0"/>
                                          </p:val>
                                        </p:tav>
                                        <p:tav tm="100000">
                                          <p:val>
                                            <p:strVal val="#ppt_w"/>
                                          </p:val>
                                        </p:tav>
                                      </p:tavLst>
                                    </p:anim>
                                    <p:anim calcmode="lin" valueType="num">
                                      <p:cBhvr>
                                        <p:cTn id="27" dur="500" fill="hold"/>
                                        <p:tgtEl>
                                          <p:spTgt spid="18"/>
                                        </p:tgtEl>
                                        <p:attrNameLst>
                                          <p:attrName>ppt_h</p:attrName>
                                        </p:attrNameLst>
                                      </p:cBhvr>
                                      <p:tavLst>
                                        <p:tav tm="0">
                                          <p:val>
                                            <p:fltVal val="0"/>
                                          </p:val>
                                        </p:tav>
                                        <p:tav tm="100000">
                                          <p:val>
                                            <p:strVal val="#ppt_h"/>
                                          </p:val>
                                        </p:tav>
                                      </p:tavLst>
                                    </p:anim>
                                    <p:animEffect transition="in" filter="fade">
                                      <p:cBhvr>
                                        <p:cTn id="28" dur="500"/>
                                        <p:tgtEl>
                                          <p:spTgt spid="18"/>
                                        </p:tgtEl>
                                      </p:cBhvr>
                                    </p:animEffect>
                                  </p:childTnLst>
                                </p:cTn>
                              </p:par>
                            </p:childTnLst>
                          </p:cTn>
                        </p:par>
                        <p:par>
                          <p:cTn id="29" fill="hold">
                            <p:stCondLst>
                              <p:cond delay="2500"/>
                            </p:stCondLst>
                            <p:childTnLst>
                              <p:par>
                                <p:cTn id="30" presetID="22" presetClass="entr" presetSubtype="1" fill="hold" grpId="0" nodeType="afterEffect">
                                  <p:stCondLst>
                                    <p:cond delay="0"/>
                                  </p:stCondLst>
                                  <p:childTnLst>
                                    <p:set>
                                      <p:cBhvr>
                                        <p:cTn id="31" dur="1" fill="hold">
                                          <p:stCondLst>
                                            <p:cond delay="0"/>
                                          </p:stCondLst>
                                        </p:cTn>
                                        <p:tgtEl>
                                          <p:spTgt spid="2"/>
                                        </p:tgtEl>
                                        <p:attrNameLst>
                                          <p:attrName>style.visibility</p:attrName>
                                        </p:attrNameLst>
                                      </p:cBhvr>
                                      <p:to>
                                        <p:strVal val="visible"/>
                                      </p:to>
                                    </p:set>
                                    <p:animEffect transition="in" filter="wipe(up)">
                                      <p:cBhvr>
                                        <p:cTn id="32"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2" name="Group 38"/>
          <p:cNvGrpSpPr/>
          <p:nvPr/>
        </p:nvGrpSpPr>
        <p:grpSpPr bwMode="auto">
          <a:xfrm>
            <a:off x="6946061" y="2684190"/>
            <a:ext cx="753441" cy="225030"/>
            <a:chOff x="7244862" y="2564012"/>
            <a:chExt cx="1005315" cy="299674"/>
          </a:xfrm>
        </p:grpSpPr>
        <p:cxnSp>
          <p:nvCxnSpPr>
            <p:cNvPr id="83" name="Straight Connector 39"/>
            <p:cNvCxnSpPr/>
            <p:nvPr/>
          </p:nvCxnSpPr>
          <p:spPr>
            <a:xfrm flipV="1">
              <a:off x="7244862" y="2564012"/>
              <a:ext cx="393867" cy="299674"/>
            </a:xfrm>
            <a:prstGeom prst="line">
              <a:avLst/>
            </a:prstGeom>
            <a:ln w="19050">
              <a:solidFill>
                <a:srgbClr val="FF7F7F"/>
              </a:solidFill>
              <a:headEnd type="oval" w="sm" len="sm"/>
              <a:tailEnd type="none"/>
            </a:ln>
          </p:spPr>
          <p:style>
            <a:lnRef idx="1">
              <a:schemeClr val="accent1"/>
            </a:lnRef>
            <a:fillRef idx="0">
              <a:schemeClr val="accent1"/>
            </a:fillRef>
            <a:effectRef idx="0">
              <a:schemeClr val="accent1"/>
            </a:effectRef>
            <a:fontRef idx="minor">
              <a:schemeClr val="tx1"/>
            </a:fontRef>
          </p:style>
        </p:cxnSp>
        <p:cxnSp>
          <p:nvCxnSpPr>
            <p:cNvPr id="84" name="Straight Connector 40"/>
            <p:cNvCxnSpPr/>
            <p:nvPr/>
          </p:nvCxnSpPr>
          <p:spPr>
            <a:xfrm>
              <a:off x="7643494" y="2564012"/>
              <a:ext cx="606683" cy="0"/>
            </a:xfrm>
            <a:prstGeom prst="line">
              <a:avLst/>
            </a:prstGeom>
            <a:ln w="19050">
              <a:solidFill>
                <a:srgbClr val="FF7F7F"/>
              </a:solidFill>
              <a:headEnd type="none"/>
              <a:tailEnd type="oval" w="sm" len="sm"/>
            </a:ln>
          </p:spPr>
          <p:style>
            <a:lnRef idx="1">
              <a:schemeClr val="accent1"/>
            </a:lnRef>
            <a:fillRef idx="0">
              <a:schemeClr val="accent1"/>
            </a:fillRef>
            <a:effectRef idx="0">
              <a:schemeClr val="accent1"/>
            </a:effectRef>
            <a:fontRef idx="minor">
              <a:schemeClr val="tx1"/>
            </a:fontRef>
          </p:style>
        </p:cxnSp>
      </p:grpSp>
      <p:grpSp>
        <p:nvGrpSpPr>
          <p:cNvPr id="85" name="Group 41"/>
          <p:cNvGrpSpPr/>
          <p:nvPr/>
        </p:nvGrpSpPr>
        <p:grpSpPr bwMode="auto">
          <a:xfrm flipH="1">
            <a:off x="4475066" y="2684190"/>
            <a:ext cx="753441" cy="225030"/>
            <a:chOff x="7244862" y="2564012"/>
            <a:chExt cx="1005315" cy="299674"/>
          </a:xfrm>
        </p:grpSpPr>
        <p:cxnSp>
          <p:nvCxnSpPr>
            <p:cNvPr id="86" name="Straight Connector 42"/>
            <p:cNvCxnSpPr/>
            <p:nvPr/>
          </p:nvCxnSpPr>
          <p:spPr>
            <a:xfrm flipV="1">
              <a:off x="7244862" y="2564012"/>
              <a:ext cx="393867" cy="299674"/>
            </a:xfrm>
            <a:prstGeom prst="line">
              <a:avLst/>
            </a:prstGeom>
            <a:ln w="19050">
              <a:solidFill>
                <a:srgbClr val="FF7F7F"/>
              </a:solidFill>
              <a:headEnd type="oval" w="sm" len="sm"/>
              <a:tailEnd type="none"/>
            </a:ln>
          </p:spPr>
          <p:style>
            <a:lnRef idx="1">
              <a:schemeClr val="accent1"/>
            </a:lnRef>
            <a:fillRef idx="0">
              <a:schemeClr val="accent1"/>
            </a:fillRef>
            <a:effectRef idx="0">
              <a:schemeClr val="accent1"/>
            </a:effectRef>
            <a:fontRef idx="minor">
              <a:schemeClr val="tx1"/>
            </a:fontRef>
          </p:style>
        </p:cxnSp>
        <p:cxnSp>
          <p:nvCxnSpPr>
            <p:cNvPr id="87" name="Straight Connector 43"/>
            <p:cNvCxnSpPr/>
            <p:nvPr/>
          </p:nvCxnSpPr>
          <p:spPr>
            <a:xfrm>
              <a:off x="7643494" y="2564012"/>
              <a:ext cx="606683" cy="0"/>
            </a:xfrm>
            <a:prstGeom prst="line">
              <a:avLst/>
            </a:prstGeom>
            <a:ln w="19050">
              <a:solidFill>
                <a:srgbClr val="FF7F7F"/>
              </a:solidFill>
              <a:headEnd type="none"/>
              <a:tailEnd type="oval" w="sm" len="sm"/>
            </a:ln>
          </p:spPr>
          <p:style>
            <a:lnRef idx="1">
              <a:schemeClr val="accent1"/>
            </a:lnRef>
            <a:fillRef idx="0">
              <a:schemeClr val="accent1"/>
            </a:fillRef>
            <a:effectRef idx="0">
              <a:schemeClr val="accent1"/>
            </a:effectRef>
            <a:fontRef idx="minor">
              <a:schemeClr val="tx1"/>
            </a:fontRef>
          </p:style>
        </p:cxnSp>
      </p:grpSp>
      <p:grpSp>
        <p:nvGrpSpPr>
          <p:cNvPr id="88" name="Group 44"/>
          <p:cNvGrpSpPr/>
          <p:nvPr/>
        </p:nvGrpSpPr>
        <p:grpSpPr bwMode="auto">
          <a:xfrm rot="1354404" flipV="1">
            <a:off x="6362832" y="4135576"/>
            <a:ext cx="753441" cy="225031"/>
            <a:chOff x="7244862" y="2564012"/>
            <a:chExt cx="1005315" cy="299674"/>
          </a:xfrm>
        </p:grpSpPr>
        <p:cxnSp>
          <p:nvCxnSpPr>
            <p:cNvPr id="89" name="Straight Connector 45"/>
            <p:cNvCxnSpPr/>
            <p:nvPr/>
          </p:nvCxnSpPr>
          <p:spPr>
            <a:xfrm flipV="1">
              <a:off x="7243091" y="2565176"/>
              <a:ext cx="393867" cy="299673"/>
            </a:xfrm>
            <a:prstGeom prst="line">
              <a:avLst/>
            </a:prstGeom>
            <a:ln w="19050">
              <a:solidFill>
                <a:srgbClr val="FF7F7F"/>
              </a:solidFill>
              <a:headEnd type="oval" w="sm" len="sm"/>
              <a:tailEnd type="none"/>
            </a:ln>
          </p:spPr>
          <p:style>
            <a:lnRef idx="1">
              <a:schemeClr val="accent1"/>
            </a:lnRef>
            <a:fillRef idx="0">
              <a:schemeClr val="accent1"/>
            </a:fillRef>
            <a:effectRef idx="0">
              <a:schemeClr val="accent1"/>
            </a:effectRef>
            <a:fontRef idx="minor">
              <a:schemeClr val="tx1"/>
            </a:fontRef>
          </p:style>
        </p:cxnSp>
        <p:cxnSp>
          <p:nvCxnSpPr>
            <p:cNvPr id="90" name="Straight Connector 46"/>
            <p:cNvCxnSpPr/>
            <p:nvPr/>
          </p:nvCxnSpPr>
          <p:spPr>
            <a:xfrm>
              <a:off x="7642763" y="2565315"/>
              <a:ext cx="606683" cy="0"/>
            </a:xfrm>
            <a:prstGeom prst="line">
              <a:avLst/>
            </a:prstGeom>
            <a:ln w="19050">
              <a:solidFill>
                <a:srgbClr val="FF7F7F"/>
              </a:solidFill>
              <a:headEnd type="none"/>
              <a:tailEnd type="oval" w="sm" len="sm"/>
            </a:ln>
          </p:spPr>
          <p:style>
            <a:lnRef idx="1">
              <a:schemeClr val="accent1"/>
            </a:lnRef>
            <a:fillRef idx="0">
              <a:schemeClr val="accent1"/>
            </a:fillRef>
            <a:effectRef idx="0">
              <a:schemeClr val="accent1"/>
            </a:effectRef>
            <a:fontRef idx="minor">
              <a:schemeClr val="tx1"/>
            </a:fontRef>
          </p:style>
        </p:cxnSp>
      </p:grpSp>
      <p:sp>
        <p:nvSpPr>
          <p:cNvPr id="95" name="Text Placeholder 2"/>
          <p:cNvSpPr txBox="1"/>
          <p:nvPr/>
        </p:nvSpPr>
        <p:spPr>
          <a:xfrm>
            <a:off x="7870190" y="1691005"/>
            <a:ext cx="3234690" cy="361950"/>
          </a:xfrm>
          <a:prstGeom prst="rect">
            <a:avLst/>
          </a:prstGeom>
          <a:noFill/>
        </p:spPr>
        <p:txBody>
          <a:bodyPr anchor="ctr">
            <a:noAutofit/>
          </a:bodyP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zh-CN" altLang="en-US" sz="2000" b="1" dirty="0">
                <a:solidFill>
                  <a:srgbClr val="FF7F7F"/>
                </a:solidFill>
                <a:latin typeface="微软雅黑" panose="020B0503020204020204" charset="-122"/>
                <a:ea typeface="微软雅黑" panose="020B0503020204020204" charset="-122"/>
                <a:cs typeface="Clear Sans" panose="020B0503030202020304" pitchFamily="34" charset="0"/>
              </a:rPr>
              <a:t>（3）健康检查：</a:t>
            </a:r>
            <a:endParaRPr lang="zh-CN" altLang="en-US" sz="2000" b="1" dirty="0">
              <a:solidFill>
                <a:srgbClr val="FF7F7F"/>
              </a:solidFill>
              <a:latin typeface="微软雅黑" panose="020B0503020204020204" charset="-122"/>
              <a:ea typeface="微软雅黑" panose="020B0503020204020204" charset="-122"/>
              <a:cs typeface="Clear Sans" panose="020B0503030202020304" pitchFamily="34" charset="0"/>
            </a:endParaRPr>
          </a:p>
        </p:txBody>
      </p:sp>
      <p:sp>
        <p:nvSpPr>
          <p:cNvPr id="96" name="TextBox 52"/>
          <p:cNvSpPr txBox="1"/>
          <p:nvPr/>
        </p:nvSpPr>
        <p:spPr>
          <a:xfrm>
            <a:off x="7871460" y="2111375"/>
            <a:ext cx="3677285" cy="953770"/>
          </a:xfrm>
          <a:prstGeom prst="rect">
            <a:avLst/>
          </a:prstGeom>
          <a:noFill/>
        </p:spPr>
        <p:txBody>
          <a:bodyPr wrap="square" lIns="0" tIns="0" rIns="0" bIns="0">
            <a:spAutoFit/>
          </a:bodyPr>
          <a:lstStyle/>
          <a:p>
            <a:pPr defTabSz="1087755">
              <a:lnSpc>
                <a:spcPct val="115000"/>
              </a:lnSpc>
              <a:spcBef>
                <a:spcPts val="0"/>
              </a:spcBef>
              <a:spcAft>
                <a:spcPts val="0"/>
              </a:spcAft>
              <a:defRPr/>
            </a:pPr>
            <a:r>
              <a:rPr lang="zh-CN" altLang="en-US" dirty="0">
                <a:solidFill>
                  <a:schemeClr val="tx1"/>
                </a:solidFill>
                <a:latin typeface="微软雅黑" panose="020B0503020204020204" charset="-122"/>
                <a:ea typeface="微软雅黑" panose="020B0503020204020204" charset="-122"/>
                <a:cs typeface="Open Sans" panose="020B0606030504020204" pitchFamily="34" charset="0"/>
              </a:rPr>
              <a:t>新生儿期尽早开展先天性、遗传性疾病的筛查，如苯丙酮尿症、呆小症等，以便早期治疗。</a:t>
            </a:r>
            <a:endParaRPr lang="zh-CN" altLang="en-US" dirty="0">
              <a:solidFill>
                <a:schemeClr val="tx1"/>
              </a:solidFill>
              <a:latin typeface="微软雅黑" panose="020B0503020204020204" charset="-122"/>
              <a:ea typeface="微软雅黑" panose="020B0503020204020204" charset="-122"/>
              <a:cs typeface="Open Sans" panose="020B0606030504020204" pitchFamily="34" charset="0"/>
            </a:endParaRPr>
          </a:p>
        </p:txBody>
      </p:sp>
      <p:sp>
        <p:nvSpPr>
          <p:cNvPr id="98" name="Text Placeholder 2"/>
          <p:cNvSpPr txBox="1"/>
          <p:nvPr/>
        </p:nvSpPr>
        <p:spPr>
          <a:xfrm>
            <a:off x="7103745" y="4324350"/>
            <a:ext cx="3498850" cy="361950"/>
          </a:xfrm>
          <a:prstGeom prst="rect">
            <a:avLst/>
          </a:prstGeom>
          <a:noFill/>
        </p:spPr>
        <p:txBody>
          <a:bodyPr anchor="ctr">
            <a:noAutofit/>
          </a:bodyP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zh-CN" altLang="en-US" sz="2000" b="1" dirty="0">
                <a:solidFill>
                  <a:srgbClr val="FF7F7F"/>
                </a:solidFill>
                <a:latin typeface="微软雅黑" panose="020B0503020204020204" charset="-122"/>
                <a:ea typeface="微软雅黑" panose="020B0503020204020204" charset="-122"/>
                <a:cs typeface="Clear Sans" panose="020B0503030202020304" pitchFamily="34" charset="0"/>
              </a:rPr>
              <a:t>（2）卫生宣教：</a:t>
            </a:r>
            <a:endParaRPr lang="zh-CN" altLang="en-US" sz="2000" b="1" dirty="0">
              <a:solidFill>
                <a:srgbClr val="FF7F7F"/>
              </a:solidFill>
              <a:latin typeface="微软雅黑" panose="020B0503020204020204" charset="-122"/>
              <a:ea typeface="微软雅黑" panose="020B0503020204020204" charset="-122"/>
              <a:cs typeface="Clear Sans" panose="020B0503030202020304" pitchFamily="34" charset="0"/>
            </a:endParaRPr>
          </a:p>
        </p:txBody>
      </p:sp>
      <p:sp>
        <p:nvSpPr>
          <p:cNvPr id="99" name="TextBox 55"/>
          <p:cNvSpPr txBox="1"/>
          <p:nvPr/>
        </p:nvSpPr>
        <p:spPr>
          <a:xfrm>
            <a:off x="7103110" y="4782820"/>
            <a:ext cx="4144010" cy="1137285"/>
          </a:xfrm>
          <a:prstGeom prst="rect">
            <a:avLst/>
          </a:prstGeom>
          <a:noFill/>
        </p:spPr>
        <p:txBody>
          <a:bodyPr wrap="square" lIns="0" tIns="0" rIns="0" bIns="0">
            <a:noAutofit/>
          </a:bodyPr>
          <a:lstStyle/>
          <a:p>
            <a:pPr defTabSz="1087755">
              <a:lnSpc>
                <a:spcPct val="115000"/>
              </a:lnSpc>
              <a:spcBef>
                <a:spcPts val="0"/>
              </a:spcBef>
              <a:spcAft>
                <a:spcPts val="0"/>
              </a:spcAft>
              <a:defRPr/>
            </a:pPr>
            <a:r>
              <a:rPr lang="zh-CN" altLang="en-US" dirty="0">
                <a:solidFill>
                  <a:schemeClr val="tx1"/>
                </a:solidFill>
                <a:latin typeface="微软雅黑" panose="020B0503020204020204" charset="-122"/>
                <a:ea typeface="微软雅黑" panose="020B0503020204020204" charset="-122"/>
                <a:cs typeface="Open Sans" panose="020B0606030504020204" pitchFamily="34" charset="0"/>
              </a:rPr>
              <a:t>向家属宣传新生儿正确的喂养和护理方法及预防接种等有关知识，必要时给予示教，预防小儿营养不良性贫血及佝偻病的发生。</a:t>
            </a:r>
            <a:endParaRPr lang="zh-CN" altLang="en-US" dirty="0">
              <a:solidFill>
                <a:schemeClr val="tx1"/>
              </a:solidFill>
              <a:latin typeface="微软雅黑" panose="020B0503020204020204" charset="-122"/>
              <a:ea typeface="微软雅黑" panose="020B0503020204020204" charset="-122"/>
              <a:cs typeface="Open Sans" panose="020B0606030504020204" pitchFamily="34" charset="0"/>
            </a:endParaRPr>
          </a:p>
        </p:txBody>
      </p:sp>
      <p:sp>
        <p:nvSpPr>
          <p:cNvPr id="101" name="Text Placeholder 2"/>
          <p:cNvSpPr txBox="1"/>
          <p:nvPr/>
        </p:nvSpPr>
        <p:spPr>
          <a:xfrm>
            <a:off x="1605915" y="1929130"/>
            <a:ext cx="2764790" cy="361315"/>
          </a:xfrm>
          <a:prstGeom prst="rect">
            <a:avLst/>
          </a:prstGeom>
          <a:noFill/>
        </p:spPr>
        <p:txBody>
          <a:bodyPr anchor="ctr">
            <a:noAutofit/>
          </a:bodyP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zh-CN" altLang="en-US" sz="2000" b="1" dirty="0">
                <a:solidFill>
                  <a:srgbClr val="FF7F7F"/>
                </a:solidFill>
                <a:latin typeface="微软雅黑" panose="020B0503020204020204" charset="-122"/>
                <a:ea typeface="微软雅黑" panose="020B0503020204020204" charset="-122"/>
                <a:cs typeface="Clear Sans" panose="020B0503030202020304" pitchFamily="34" charset="0"/>
              </a:rPr>
              <a:t>（1）母婴交流：</a:t>
            </a:r>
            <a:endParaRPr lang="zh-CN" altLang="en-US" sz="2000" b="1" dirty="0">
              <a:solidFill>
                <a:srgbClr val="FF7F7F"/>
              </a:solidFill>
              <a:latin typeface="微软雅黑" panose="020B0503020204020204" charset="-122"/>
              <a:ea typeface="微软雅黑" panose="020B0503020204020204" charset="-122"/>
              <a:cs typeface="Clear Sans" panose="020B0503030202020304" pitchFamily="34" charset="0"/>
            </a:endParaRPr>
          </a:p>
        </p:txBody>
      </p:sp>
      <p:sp>
        <p:nvSpPr>
          <p:cNvPr id="102" name="TextBox 58"/>
          <p:cNvSpPr txBox="1"/>
          <p:nvPr/>
        </p:nvSpPr>
        <p:spPr>
          <a:xfrm>
            <a:off x="693420" y="2348865"/>
            <a:ext cx="3677285" cy="1798320"/>
          </a:xfrm>
          <a:prstGeom prst="rect">
            <a:avLst/>
          </a:prstGeom>
          <a:noFill/>
        </p:spPr>
        <p:txBody>
          <a:bodyPr wrap="square" lIns="0" tIns="0" rIns="0" bIns="0">
            <a:spAutoFit/>
          </a:bodyPr>
          <a:lstStyle/>
          <a:p>
            <a:pPr algn="r" defTabSz="1087755">
              <a:lnSpc>
                <a:spcPct val="130000"/>
              </a:lnSpc>
              <a:spcBef>
                <a:spcPts val="0"/>
              </a:spcBef>
              <a:spcAft>
                <a:spcPts val="0"/>
              </a:spcAft>
              <a:defRPr/>
            </a:pPr>
            <a:r>
              <a:rPr lang="zh-CN" altLang="en-US" dirty="0">
                <a:solidFill>
                  <a:schemeClr val="tx1"/>
                </a:solidFill>
                <a:latin typeface="微软雅黑" panose="020B0503020204020204" charset="-122"/>
                <a:ea typeface="微软雅黑" panose="020B0503020204020204" charset="-122"/>
                <a:cs typeface="Open Sans" panose="020B0606030504020204" pitchFamily="34" charset="0"/>
              </a:rPr>
              <a:t>提倡母婴同室和母乳喂养。尽早让新生儿吸乳，通过母婴皮肤接触、眼光交流、爱抚动作、说话等增进母子情感，刺激婴儿的各种感官，促进体重增长、神经系统发育及智力发育。</a:t>
            </a:r>
            <a:endParaRPr lang="zh-CN" altLang="en-US" dirty="0">
              <a:solidFill>
                <a:schemeClr val="tx1"/>
              </a:solidFill>
              <a:latin typeface="微软雅黑" panose="020B0503020204020204" charset="-122"/>
              <a:ea typeface="微软雅黑" panose="020B0503020204020204" charset="-122"/>
              <a:cs typeface="Open Sans" panose="020B0606030504020204" pitchFamily="34" charset="0"/>
            </a:endParaRPr>
          </a:p>
        </p:txBody>
      </p:sp>
      <p:grpSp>
        <p:nvGrpSpPr>
          <p:cNvPr id="106" name="Group 1"/>
          <p:cNvGrpSpPr/>
          <p:nvPr/>
        </p:nvGrpSpPr>
        <p:grpSpPr bwMode="auto">
          <a:xfrm>
            <a:off x="4615517" y="2454397"/>
            <a:ext cx="2954248" cy="2878959"/>
            <a:chOff x="4121518" y="1915221"/>
            <a:chExt cx="3939219" cy="3837413"/>
          </a:xfrm>
        </p:grpSpPr>
        <p:grpSp>
          <p:nvGrpSpPr>
            <p:cNvPr id="35856" name="Group 52"/>
            <p:cNvGrpSpPr/>
            <p:nvPr/>
          </p:nvGrpSpPr>
          <p:grpSpPr bwMode="auto">
            <a:xfrm>
              <a:off x="4121518" y="1915221"/>
              <a:ext cx="3939219" cy="3837413"/>
              <a:chOff x="3160707" y="1634350"/>
              <a:chExt cx="2825746" cy="2752719"/>
            </a:xfrm>
          </p:grpSpPr>
          <p:sp>
            <p:nvSpPr>
              <p:cNvPr id="107" name="Freeform 5"/>
              <p:cNvSpPr>
                <a:spLocks noEditPoints="1"/>
              </p:cNvSpPr>
              <p:nvPr/>
            </p:nvSpPr>
            <p:spPr bwMode="auto">
              <a:xfrm>
                <a:off x="3160707" y="1912126"/>
                <a:ext cx="1180620" cy="1243163"/>
              </a:xfrm>
              <a:custGeom>
                <a:avLst/>
                <a:gdLst/>
                <a:ahLst/>
                <a:cxnLst>
                  <a:cxn ang="0">
                    <a:pos x="85" y="294"/>
                  </a:cxn>
                  <a:cxn ang="0">
                    <a:pos x="0" y="330"/>
                  </a:cxn>
                  <a:cxn ang="0">
                    <a:pos x="314" y="0"/>
                  </a:cxn>
                  <a:cxn ang="0">
                    <a:pos x="167" y="327"/>
                  </a:cxn>
                  <a:cxn ang="0">
                    <a:pos x="85" y="294"/>
                  </a:cxn>
                  <a:cxn ang="0">
                    <a:pos x="85" y="294"/>
                  </a:cxn>
                  <a:cxn ang="0">
                    <a:pos x="85" y="294"/>
                  </a:cxn>
                </a:cxnLst>
                <a:rect l="0" t="0" r="r" b="b"/>
                <a:pathLst>
                  <a:path w="314" h="330">
                    <a:moveTo>
                      <a:pt x="85" y="294"/>
                    </a:moveTo>
                    <a:cubicBezTo>
                      <a:pt x="52" y="294"/>
                      <a:pt x="21" y="307"/>
                      <a:pt x="0" y="330"/>
                    </a:cubicBezTo>
                    <a:cubicBezTo>
                      <a:pt x="19" y="162"/>
                      <a:pt x="149" y="27"/>
                      <a:pt x="314" y="0"/>
                    </a:cubicBezTo>
                    <a:cubicBezTo>
                      <a:pt x="176" y="99"/>
                      <a:pt x="167" y="274"/>
                      <a:pt x="167" y="327"/>
                    </a:cubicBezTo>
                    <a:cubicBezTo>
                      <a:pt x="146" y="306"/>
                      <a:pt x="116" y="294"/>
                      <a:pt x="85" y="294"/>
                    </a:cubicBezTo>
                    <a:close/>
                    <a:moveTo>
                      <a:pt x="85" y="294"/>
                    </a:moveTo>
                    <a:cubicBezTo>
                      <a:pt x="85" y="294"/>
                      <a:pt x="85" y="294"/>
                      <a:pt x="85" y="294"/>
                    </a:cubicBezTo>
                  </a:path>
                </a:pathLst>
              </a:custGeom>
              <a:solidFill>
                <a:schemeClr val="bg1">
                  <a:lumMod val="75000"/>
                </a:schemeClr>
              </a:solidFill>
              <a:ln w="9525">
                <a:noFill/>
                <a:round/>
              </a:ln>
            </p:spPr>
            <p:txBody>
              <a:bodyPr/>
              <a:lstStyle/>
              <a:p>
                <a:pPr defTabSz="685165">
                  <a:defRPr/>
                </a:pPr>
                <a:endParaRPr lang="en-US" sz="1800" dirty="0">
                  <a:latin typeface="+mn-lt"/>
                </a:endParaRPr>
              </a:p>
            </p:txBody>
          </p:sp>
          <p:sp>
            <p:nvSpPr>
              <p:cNvPr id="108" name="Freeform 6"/>
              <p:cNvSpPr>
                <a:spLocks noEditPoints="1"/>
              </p:cNvSpPr>
              <p:nvPr/>
            </p:nvSpPr>
            <p:spPr bwMode="auto">
              <a:xfrm>
                <a:off x="3885929" y="1916680"/>
                <a:ext cx="636419" cy="1238610"/>
              </a:xfrm>
              <a:custGeom>
                <a:avLst/>
                <a:gdLst/>
                <a:ahLst/>
                <a:cxnLst>
                  <a:cxn ang="0">
                    <a:pos x="84" y="293"/>
                  </a:cxn>
                  <a:cxn ang="0">
                    <a:pos x="1" y="327"/>
                  </a:cxn>
                  <a:cxn ang="0">
                    <a:pos x="169" y="0"/>
                  </a:cxn>
                  <a:cxn ang="0">
                    <a:pos x="169" y="329"/>
                  </a:cxn>
                  <a:cxn ang="0">
                    <a:pos x="84" y="293"/>
                  </a:cxn>
                  <a:cxn ang="0">
                    <a:pos x="84" y="293"/>
                  </a:cxn>
                  <a:cxn ang="0">
                    <a:pos x="84" y="293"/>
                  </a:cxn>
                </a:cxnLst>
                <a:rect l="0" t="0" r="r" b="b"/>
                <a:pathLst>
                  <a:path w="169" h="329">
                    <a:moveTo>
                      <a:pt x="84" y="293"/>
                    </a:moveTo>
                    <a:cubicBezTo>
                      <a:pt x="52" y="293"/>
                      <a:pt x="22" y="306"/>
                      <a:pt x="1" y="327"/>
                    </a:cubicBezTo>
                    <a:cubicBezTo>
                      <a:pt x="0" y="276"/>
                      <a:pt x="8" y="87"/>
                      <a:pt x="169" y="0"/>
                    </a:cubicBezTo>
                    <a:cubicBezTo>
                      <a:pt x="169" y="329"/>
                      <a:pt x="169" y="329"/>
                      <a:pt x="169" y="329"/>
                    </a:cubicBezTo>
                    <a:cubicBezTo>
                      <a:pt x="147" y="306"/>
                      <a:pt x="117" y="293"/>
                      <a:pt x="84" y="293"/>
                    </a:cubicBezTo>
                    <a:close/>
                    <a:moveTo>
                      <a:pt x="84" y="293"/>
                    </a:moveTo>
                    <a:cubicBezTo>
                      <a:pt x="84" y="293"/>
                      <a:pt x="84" y="293"/>
                      <a:pt x="84" y="293"/>
                    </a:cubicBezTo>
                  </a:path>
                </a:pathLst>
              </a:custGeom>
              <a:solidFill>
                <a:srgbClr val="FF7F7F"/>
              </a:solidFill>
              <a:ln w="9525">
                <a:noFill/>
                <a:round/>
              </a:ln>
            </p:spPr>
            <p:txBody>
              <a:bodyPr/>
              <a:lstStyle/>
              <a:p>
                <a:pPr defTabSz="685165">
                  <a:defRPr/>
                </a:pPr>
                <a:endParaRPr lang="en-US" sz="1800" dirty="0">
                  <a:latin typeface="+mn-lt"/>
                </a:endParaRPr>
              </a:p>
            </p:txBody>
          </p:sp>
          <p:sp>
            <p:nvSpPr>
              <p:cNvPr id="109" name="Freeform 7"/>
              <p:cNvSpPr>
                <a:spLocks noEditPoints="1"/>
              </p:cNvSpPr>
              <p:nvPr/>
            </p:nvSpPr>
            <p:spPr bwMode="auto">
              <a:xfrm>
                <a:off x="4621397" y="1916680"/>
                <a:ext cx="635281" cy="1238610"/>
              </a:xfrm>
              <a:custGeom>
                <a:avLst/>
                <a:gdLst/>
                <a:ahLst/>
                <a:cxnLst>
                  <a:cxn ang="0">
                    <a:pos x="85" y="293"/>
                  </a:cxn>
                  <a:cxn ang="0">
                    <a:pos x="0" y="329"/>
                  </a:cxn>
                  <a:cxn ang="0">
                    <a:pos x="0" y="0"/>
                  </a:cxn>
                  <a:cxn ang="0">
                    <a:pos x="168" y="327"/>
                  </a:cxn>
                  <a:cxn ang="0">
                    <a:pos x="85" y="293"/>
                  </a:cxn>
                  <a:cxn ang="0">
                    <a:pos x="85" y="293"/>
                  </a:cxn>
                  <a:cxn ang="0">
                    <a:pos x="85" y="293"/>
                  </a:cxn>
                </a:cxnLst>
                <a:rect l="0" t="0" r="r" b="b"/>
                <a:pathLst>
                  <a:path w="169" h="329">
                    <a:moveTo>
                      <a:pt x="85" y="293"/>
                    </a:moveTo>
                    <a:cubicBezTo>
                      <a:pt x="52" y="293"/>
                      <a:pt x="22" y="306"/>
                      <a:pt x="0" y="329"/>
                    </a:cubicBezTo>
                    <a:cubicBezTo>
                      <a:pt x="0" y="0"/>
                      <a:pt x="0" y="0"/>
                      <a:pt x="0" y="0"/>
                    </a:cubicBezTo>
                    <a:cubicBezTo>
                      <a:pt x="161" y="87"/>
                      <a:pt x="169" y="276"/>
                      <a:pt x="168" y="327"/>
                    </a:cubicBezTo>
                    <a:cubicBezTo>
                      <a:pt x="146" y="306"/>
                      <a:pt x="116" y="293"/>
                      <a:pt x="85" y="293"/>
                    </a:cubicBezTo>
                    <a:close/>
                    <a:moveTo>
                      <a:pt x="85" y="293"/>
                    </a:moveTo>
                    <a:cubicBezTo>
                      <a:pt x="85" y="293"/>
                      <a:pt x="85" y="293"/>
                      <a:pt x="85" y="293"/>
                    </a:cubicBezTo>
                  </a:path>
                </a:pathLst>
              </a:custGeom>
              <a:solidFill>
                <a:schemeClr val="bg1">
                  <a:lumMod val="75000"/>
                </a:schemeClr>
              </a:solidFill>
              <a:ln w="9525">
                <a:noFill/>
                <a:round/>
              </a:ln>
            </p:spPr>
            <p:txBody>
              <a:bodyPr/>
              <a:lstStyle/>
              <a:p>
                <a:pPr defTabSz="685165">
                  <a:defRPr/>
                </a:pPr>
                <a:endParaRPr lang="en-US" sz="1800" dirty="0">
                  <a:latin typeface="+mn-lt"/>
                </a:endParaRPr>
              </a:p>
            </p:txBody>
          </p:sp>
          <p:sp>
            <p:nvSpPr>
              <p:cNvPr id="110" name="Freeform 8"/>
              <p:cNvSpPr>
                <a:spLocks noEditPoints="1"/>
              </p:cNvSpPr>
              <p:nvPr/>
            </p:nvSpPr>
            <p:spPr bwMode="auto">
              <a:xfrm>
                <a:off x="4797864" y="1912126"/>
                <a:ext cx="1188589" cy="1251133"/>
              </a:xfrm>
              <a:custGeom>
                <a:avLst/>
                <a:gdLst/>
                <a:ahLst/>
                <a:cxnLst>
                  <a:cxn ang="0">
                    <a:pos x="229" y="294"/>
                  </a:cxn>
                  <a:cxn ang="0">
                    <a:pos x="147" y="327"/>
                  </a:cxn>
                  <a:cxn ang="0">
                    <a:pos x="0" y="0"/>
                  </a:cxn>
                  <a:cxn ang="0">
                    <a:pos x="316" y="332"/>
                  </a:cxn>
                  <a:cxn ang="0">
                    <a:pos x="229" y="294"/>
                  </a:cxn>
                  <a:cxn ang="0">
                    <a:pos x="229" y="294"/>
                  </a:cxn>
                  <a:cxn ang="0">
                    <a:pos x="229" y="294"/>
                  </a:cxn>
                </a:cxnLst>
                <a:rect l="0" t="0" r="r" b="b"/>
                <a:pathLst>
                  <a:path w="316" h="332">
                    <a:moveTo>
                      <a:pt x="229" y="294"/>
                    </a:moveTo>
                    <a:cubicBezTo>
                      <a:pt x="198" y="294"/>
                      <a:pt x="169" y="306"/>
                      <a:pt x="147" y="327"/>
                    </a:cubicBezTo>
                    <a:cubicBezTo>
                      <a:pt x="148" y="274"/>
                      <a:pt x="138" y="99"/>
                      <a:pt x="0" y="0"/>
                    </a:cubicBezTo>
                    <a:cubicBezTo>
                      <a:pt x="167" y="26"/>
                      <a:pt x="298" y="162"/>
                      <a:pt x="316" y="332"/>
                    </a:cubicBezTo>
                    <a:cubicBezTo>
                      <a:pt x="295" y="308"/>
                      <a:pt x="263" y="294"/>
                      <a:pt x="229" y="294"/>
                    </a:cubicBezTo>
                    <a:close/>
                    <a:moveTo>
                      <a:pt x="229" y="294"/>
                    </a:moveTo>
                    <a:cubicBezTo>
                      <a:pt x="229" y="294"/>
                      <a:pt x="229" y="294"/>
                      <a:pt x="229" y="294"/>
                    </a:cubicBezTo>
                  </a:path>
                </a:pathLst>
              </a:custGeom>
              <a:solidFill>
                <a:srgbClr val="FF7F7F"/>
              </a:solidFill>
              <a:ln w="9525">
                <a:noFill/>
                <a:round/>
              </a:ln>
            </p:spPr>
            <p:txBody>
              <a:bodyPr/>
              <a:lstStyle/>
              <a:p>
                <a:pPr defTabSz="685165">
                  <a:defRPr/>
                </a:pPr>
                <a:endParaRPr lang="en-US" sz="1800" dirty="0">
                  <a:latin typeface="+mn-lt"/>
                </a:endParaRPr>
              </a:p>
            </p:txBody>
          </p:sp>
          <p:sp>
            <p:nvSpPr>
              <p:cNvPr id="111" name="Freeform 9"/>
              <p:cNvSpPr>
                <a:spLocks noEditPoints="1"/>
              </p:cNvSpPr>
              <p:nvPr/>
            </p:nvSpPr>
            <p:spPr bwMode="auto">
              <a:xfrm>
                <a:off x="4522348" y="3336300"/>
                <a:ext cx="494107" cy="1050769"/>
              </a:xfrm>
              <a:custGeom>
                <a:avLst/>
                <a:gdLst/>
                <a:ahLst/>
                <a:cxnLst>
                  <a:cxn ang="0">
                    <a:pos x="13" y="7"/>
                  </a:cxn>
                  <a:cxn ang="0">
                    <a:pos x="0" y="0"/>
                  </a:cxn>
                  <a:cxn ang="0">
                    <a:pos x="0" y="214"/>
                  </a:cxn>
                  <a:cxn ang="0">
                    <a:pos x="2" y="219"/>
                  </a:cxn>
                  <a:cxn ang="0">
                    <a:pos x="66" y="279"/>
                  </a:cxn>
                  <a:cxn ang="0">
                    <a:pos x="131" y="214"/>
                  </a:cxn>
                  <a:cxn ang="0">
                    <a:pos x="118" y="201"/>
                  </a:cxn>
                  <a:cxn ang="0">
                    <a:pos x="105" y="214"/>
                  </a:cxn>
                  <a:cxn ang="0">
                    <a:pos x="66" y="253"/>
                  </a:cxn>
                  <a:cxn ang="0">
                    <a:pos x="27" y="214"/>
                  </a:cxn>
                  <a:cxn ang="0">
                    <a:pos x="26" y="211"/>
                  </a:cxn>
                  <a:cxn ang="0">
                    <a:pos x="26" y="0"/>
                  </a:cxn>
                  <a:cxn ang="0">
                    <a:pos x="13" y="7"/>
                  </a:cxn>
                  <a:cxn ang="0">
                    <a:pos x="13" y="7"/>
                  </a:cxn>
                  <a:cxn ang="0">
                    <a:pos x="13" y="7"/>
                  </a:cxn>
                </a:cxnLst>
                <a:rect l="0" t="0" r="r" b="b"/>
                <a:pathLst>
                  <a:path w="131" h="279">
                    <a:moveTo>
                      <a:pt x="13" y="7"/>
                    </a:moveTo>
                    <a:cubicBezTo>
                      <a:pt x="8" y="7"/>
                      <a:pt x="3" y="4"/>
                      <a:pt x="0" y="0"/>
                    </a:cubicBezTo>
                    <a:cubicBezTo>
                      <a:pt x="0" y="214"/>
                      <a:pt x="0" y="214"/>
                      <a:pt x="0" y="214"/>
                    </a:cubicBezTo>
                    <a:cubicBezTo>
                      <a:pt x="0" y="216"/>
                      <a:pt x="1" y="218"/>
                      <a:pt x="2" y="219"/>
                    </a:cubicBezTo>
                    <a:cubicBezTo>
                      <a:pt x="4" y="253"/>
                      <a:pt x="32" y="279"/>
                      <a:pt x="66" y="279"/>
                    </a:cubicBezTo>
                    <a:cubicBezTo>
                      <a:pt x="102" y="279"/>
                      <a:pt x="131" y="250"/>
                      <a:pt x="131" y="214"/>
                    </a:cubicBezTo>
                    <a:cubicBezTo>
                      <a:pt x="131" y="207"/>
                      <a:pt x="126" y="201"/>
                      <a:pt x="118" y="201"/>
                    </a:cubicBezTo>
                    <a:cubicBezTo>
                      <a:pt x="111" y="201"/>
                      <a:pt x="105" y="207"/>
                      <a:pt x="105" y="214"/>
                    </a:cubicBezTo>
                    <a:cubicBezTo>
                      <a:pt x="105" y="236"/>
                      <a:pt x="88" y="253"/>
                      <a:pt x="66" y="253"/>
                    </a:cubicBezTo>
                    <a:cubicBezTo>
                      <a:pt x="45" y="253"/>
                      <a:pt x="27" y="236"/>
                      <a:pt x="27" y="214"/>
                    </a:cubicBezTo>
                    <a:cubicBezTo>
                      <a:pt x="27" y="213"/>
                      <a:pt x="27" y="212"/>
                      <a:pt x="26" y="211"/>
                    </a:cubicBezTo>
                    <a:cubicBezTo>
                      <a:pt x="26" y="0"/>
                      <a:pt x="26" y="0"/>
                      <a:pt x="26" y="0"/>
                    </a:cubicBezTo>
                    <a:cubicBezTo>
                      <a:pt x="24" y="4"/>
                      <a:pt x="19" y="7"/>
                      <a:pt x="13" y="7"/>
                    </a:cubicBezTo>
                    <a:close/>
                    <a:moveTo>
                      <a:pt x="13" y="7"/>
                    </a:moveTo>
                    <a:cubicBezTo>
                      <a:pt x="13" y="7"/>
                      <a:pt x="13" y="7"/>
                      <a:pt x="13" y="7"/>
                    </a:cubicBezTo>
                  </a:path>
                </a:pathLst>
              </a:custGeom>
              <a:solidFill>
                <a:schemeClr val="tx1">
                  <a:lumMod val="50000"/>
                  <a:lumOff val="50000"/>
                </a:schemeClr>
              </a:solidFill>
              <a:ln w="9525">
                <a:noFill/>
                <a:round/>
              </a:ln>
            </p:spPr>
            <p:txBody>
              <a:bodyPr/>
              <a:lstStyle/>
              <a:p>
                <a:pPr defTabSz="685165">
                  <a:defRPr/>
                </a:pPr>
                <a:endParaRPr lang="en-US" sz="1800" dirty="0">
                  <a:latin typeface="+mn-lt"/>
                </a:endParaRPr>
              </a:p>
            </p:txBody>
          </p:sp>
          <p:sp>
            <p:nvSpPr>
              <p:cNvPr id="112" name="Freeform 10"/>
              <p:cNvSpPr>
                <a:spLocks noEditPoints="1"/>
              </p:cNvSpPr>
              <p:nvPr/>
            </p:nvSpPr>
            <p:spPr bwMode="auto">
              <a:xfrm>
                <a:off x="4522348" y="1634350"/>
                <a:ext cx="99049" cy="198086"/>
              </a:xfrm>
              <a:custGeom>
                <a:avLst/>
                <a:gdLst/>
                <a:ahLst/>
                <a:cxnLst>
                  <a:cxn ang="0">
                    <a:pos x="26" y="52"/>
                  </a:cxn>
                  <a:cxn ang="0">
                    <a:pos x="26" y="13"/>
                  </a:cxn>
                  <a:cxn ang="0">
                    <a:pos x="13" y="0"/>
                  </a:cxn>
                  <a:cxn ang="0">
                    <a:pos x="0" y="13"/>
                  </a:cxn>
                  <a:cxn ang="0">
                    <a:pos x="0" y="52"/>
                  </a:cxn>
                  <a:cxn ang="0">
                    <a:pos x="0" y="53"/>
                  </a:cxn>
                  <a:cxn ang="0">
                    <a:pos x="26" y="53"/>
                  </a:cxn>
                  <a:cxn ang="0">
                    <a:pos x="26" y="52"/>
                  </a:cxn>
                  <a:cxn ang="0">
                    <a:pos x="26" y="52"/>
                  </a:cxn>
                  <a:cxn ang="0">
                    <a:pos x="26" y="52"/>
                  </a:cxn>
                </a:cxnLst>
                <a:rect l="0" t="0" r="r" b="b"/>
                <a:pathLst>
                  <a:path w="26" h="53">
                    <a:moveTo>
                      <a:pt x="26" y="52"/>
                    </a:moveTo>
                    <a:cubicBezTo>
                      <a:pt x="26" y="13"/>
                      <a:pt x="26" y="13"/>
                      <a:pt x="26" y="13"/>
                    </a:cubicBezTo>
                    <a:cubicBezTo>
                      <a:pt x="26" y="6"/>
                      <a:pt x="20" y="0"/>
                      <a:pt x="13" y="0"/>
                    </a:cubicBezTo>
                    <a:cubicBezTo>
                      <a:pt x="6" y="0"/>
                      <a:pt x="0" y="6"/>
                      <a:pt x="0" y="13"/>
                    </a:cubicBezTo>
                    <a:cubicBezTo>
                      <a:pt x="0" y="52"/>
                      <a:pt x="0" y="52"/>
                      <a:pt x="0" y="52"/>
                    </a:cubicBezTo>
                    <a:cubicBezTo>
                      <a:pt x="0" y="52"/>
                      <a:pt x="0" y="52"/>
                      <a:pt x="0" y="53"/>
                    </a:cubicBezTo>
                    <a:cubicBezTo>
                      <a:pt x="26" y="53"/>
                      <a:pt x="26" y="53"/>
                      <a:pt x="26" y="53"/>
                    </a:cubicBezTo>
                    <a:cubicBezTo>
                      <a:pt x="26" y="52"/>
                      <a:pt x="26" y="52"/>
                      <a:pt x="26" y="52"/>
                    </a:cubicBezTo>
                    <a:close/>
                    <a:moveTo>
                      <a:pt x="26" y="52"/>
                    </a:moveTo>
                    <a:cubicBezTo>
                      <a:pt x="26" y="52"/>
                      <a:pt x="26" y="52"/>
                      <a:pt x="26" y="52"/>
                    </a:cubicBezTo>
                  </a:path>
                </a:pathLst>
              </a:custGeom>
              <a:solidFill>
                <a:schemeClr val="tx1">
                  <a:lumMod val="50000"/>
                  <a:lumOff val="50000"/>
                </a:schemeClr>
              </a:solidFill>
              <a:ln w="9525">
                <a:noFill/>
                <a:round/>
              </a:ln>
            </p:spPr>
            <p:txBody>
              <a:bodyPr/>
              <a:lstStyle/>
              <a:p>
                <a:pPr defTabSz="685165">
                  <a:defRPr/>
                </a:pPr>
                <a:endParaRPr lang="en-US" sz="1800" dirty="0">
                  <a:latin typeface="+mn-lt"/>
                </a:endParaRPr>
              </a:p>
            </p:txBody>
          </p:sp>
        </p:grpSp>
        <p:sp>
          <p:nvSpPr>
            <p:cNvPr id="35857" name="Shape 1094"/>
            <p:cNvSpPr/>
            <p:nvPr/>
          </p:nvSpPr>
          <p:spPr bwMode="auto">
            <a:xfrm>
              <a:off x="4568684" y="3131690"/>
              <a:ext cx="376996" cy="269235"/>
            </a:xfrm>
            <a:custGeom>
              <a:avLst/>
              <a:gdLst>
                <a:gd name="T0" fmla="*/ 188498 w 21600"/>
                <a:gd name="T1" fmla="*/ 134618 h 21600"/>
                <a:gd name="T2" fmla="*/ 188498 w 21600"/>
                <a:gd name="T3" fmla="*/ 134618 h 21600"/>
                <a:gd name="T4" fmla="*/ 188498 w 21600"/>
                <a:gd name="T5" fmla="*/ 134618 h 21600"/>
                <a:gd name="T6" fmla="*/ 188498 w 21600"/>
                <a:gd name="T7" fmla="*/ 134618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20056" y="17282"/>
                  </a:moveTo>
                  <a:lnTo>
                    <a:pt x="1544" y="17282"/>
                  </a:lnTo>
                  <a:cubicBezTo>
                    <a:pt x="691" y="17282"/>
                    <a:pt x="0" y="18250"/>
                    <a:pt x="0" y="19441"/>
                  </a:cubicBezTo>
                  <a:cubicBezTo>
                    <a:pt x="0" y="20638"/>
                    <a:pt x="691" y="21600"/>
                    <a:pt x="1544" y="21600"/>
                  </a:cubicBezTo>
                  <a:lnTo>
                    <a:pt x="20056" y="21600"/>
                  </a:lnTo>
                  <a:cubicBezTo>
                    <a:pt x="20909" y="21600"/>
                    <a:pt x="21600" y="20638"/>
                    <a:pt x="21600" y="19441"/>
                  </a:cubicBezTo>
                  <a:cubicBezTo>
                    <a:pt x="21600" y="18250"/>
                    <a:pt x="20909" y="17282"/>
                    <a:pt x="20056" y="17282"/>
                  </a:cubicBezTo>
                  <a:close/>
                  <a:moveTo>
                    <a:pt x="1544" y="4321"/>
                  </a:moveTo>
                  <a:lnTo>
                    <a:pt x="20056" y="4321"/>
                  </a:lnTo>
                  <a:cubicBezTo>
                    <a:pt x="20909" y="4321"/>
                    <a:pt x="21600" y="3353"/>
                    <a:pt x="21600" y="2159"/>
                  </a:cubicBezTo>
                  <a:cubicBezTo>
                    <a:pt x="21600" y="965"/>
                    <a:pt x="20909" y="0"/>
                    <a:pt x="20056" y="0"/>
                  </a:cubicBezTo>
                  <a:lnTo>
                    <a:pt x="1544" y="0"/>
                  </a:lnTo>
                  <a:cubicBezTo>
                    <a:pt x="691" y="0"/>
                    <a:pt x="0" y="965"/>
                    <a:pt x="0" y="2159"/>
                  </a:cubicBezTo>
                  <a:cubicBezTo>
                    <a:pt x="0" y="3353"/>
                    <a:pt x="691" y="4321"/>
                    <a:pt x="1544" y="4321"/>
                  </a:cubicBezTo>
                  <a:close/>
                  <a:moveTo>
                    <a:pt x="20056" y="8640"/>
                  </a:moveTo>
                  <a:lnTo>
                    <a:pt x="1544" y="8640"/>
                  </a:lnTo>
                  <a:cubicBezTo>
                    <a:pt x="691" y="8640"/>
                    <a:pt x="0" y="9608"/>
                    <a:pt x="0" y="10799"/>
                  </a:cubicBezTo>
                  <a:cubicBezTo>
                    <a:pt x="0" y="11996"/>
                    <a:pt x="691" y="12958"/>
                    <a:pt x="1544" y="12958"/>
                  </a:cubicBezTo>
                  <a:lnTo>
                    <a:pt x="20056" y="12958"/>
                  </a:lnTo>
                  <a:cubicBezTo>
                    <a:pt x="20909" y="12958"/>
                    <a:pt x="21600" y="11996"/>
                    <a:pt x="21600" y="10799"/>
                  </a:cubicBezTo>
                  <a:cubicBezTo>
                    <a:pt x="21600" y="9608"/>
                    <a:pt x="20909" y="8640"/>
                    <a:pt x="20056" y="8640"/>
                  </a:cubicBezTo>
                  <a:close/>
                </a:path>
              </a:pathLst>
            </a:custGeom>
            <a:solidFill>
              <a:schemeClr val="bg1"/>
            </a:solidFill>
            <a:ln>
              <a:noFill/>
            </a:ln>
            <a:extLst>
              <a:ext uri="{91240B29-F687-4F45-9708-019B960494DF}">
                <a14:hiddenLine xmlns:a14="http://schemas.microsoft.com/office/drawing/2010/main" w="12700">
                  <a:solidFill>
                    <a:srgbClr val="000000"/>
                  </a:solidFill>
                  <a:miter lim="400000"/>
                  <a:headEnd/>
                  <a:tailEnd/>
                </a14:hiddenLine>
              </a:ext>
            </a:extLst>
          </p:spPr>
          <p:txBody>
            <a:bodyPr lIns="38088" tIns="38088" rIns="38088" bIns="38088" anchor="ctr"/>
            <a:lstStyle/>
            <a:p>
              <a:endParaRPr lang="zh-CN" altLang="en-US" sz="1800"/>
            </a:p>
          </p:txBody>
        </p:sp>
        <p:sp>
          <p:nvSpPr>
            <p:cNvPr id="35859" name="Shape 1090"/>
            <p:cNvSpPr/>
            <p:nvPr/>
          </p:nvSpPr>
          <p:spPr bwMode="auto">
            <a:xfrm>
              <a:off x="6331218" y="3128517"/>
              <a:ext cx="396184" cy="336517"/>
            </a:xfrm>
            <a:custGeom>
              <a:avLst/>
              <a:gdLst>
                <a:gd name="T0" fmla="*/ 198092 w 21600"/>
                <a:gd name="T1" fmla="*/ 168259 h 21600"/>
                <a:gd name="T2" fmla="*/ 198092 w 21600"/>
                <a:gd name="T3" fmla="*/ 168259 h 21600"/>
                <a:gd name="T4" fmla="*/ 198092 w 21600"/>
                <a:gd name="T5" fmla="*/ 168259 h 21600"/>
                <a:gd name="T6" fmla="*/ 198092 w 21600"/>
                <a:gd name="T7" fmla="*/ 168259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17064" y="14989"/>
                  </a:moveTo>
                  <a:lnTo>
                    <a:pt x="16300" y="14989"/>
                  </a:lnTo>
                  <a:cubicBezTo>
                    <a:pt x="14781" y="14989"/>
                    <a:pt x="13615" y="14098"/>
                    <a:pt x="12532" y="12778"/>
                  </a:cubicBezTo>
                  <a:cubicBezTo>
                    <a:pt x="12422" y="12943"/>
                    <a:pt x="12313" y="13112"/>
                    <a:pt x="12204" y="13283"/>
                  </a:cubicBezTo>
                  <a:cubicBezTo>
                    <a:pt x="11728" y="14021"/>
                    <a:pt x="11216" y="14811"/>
                    <a:pt x="10650" y="15592"/>
                  </a:cubicBezTo>
                  <a:cubicBezTo>
                    <a:pt x="12115" y="17276"/>
                    <a:pt x="13891" y="18547"/>
                    <a:pt x="16300" y="18547"/>
                  </a:cubicBezTo>
                  <a:lnTo>
                    <a:pt x="17064" y="18547"/>
                  </a:lnTo>
                  <a:lnTo>
                    <a:pt x="17064" y="21600"/>
                  </a:lnTo>
                  <a:lnTo>
                    <a:pt x="21600" y="17022"/>
                  </a:lnTo>
                  <a:lnTo>
                    <a:pt x="17064" y="12444"/>
                  </a:lnTo>
                  <a:cubicBezTo>
                    <a:pt x="17064" y="12444"/>
                    <a:pt x="17064" y="14989"/>
                    <a:pt x="17064" y="14989"/>
                  </a:cubicBezTo>
                  <a:close/>
                  <a:moveTo>
                    <a:pt x="5844" y="8840"/>
                  </a:moveTo>
                  <a:cubicBezTo>
                    <a:pt x="6014" y="8580"/>
                    <a:pt x="6185" y="8316"/>
                    <a:pt x="6358" y="8047"/>
                  </a:cubicBezTo>
                  <a:cubicBezTo>
                    <a:pt x="6781" y="7394"/>
                    <a:pt x="7227" y="6705"/>
                    <a:pt x="7709" y="6019"/>
                  </a:cubicBezTo>
                  <a:cubicBezTo>
                    <a:pt x="6284" y="4449"/>
                    <a:pt x="4562" y="3290"/>
                    <a:pt x="2260" y="3290"/>
                  </a:cubicBezTo>
                  <a:lnTo>
                    <a:pt x="0" y="3290"/>
                  </a:lnTo>
                  <a:lnTo>
                    <a:pt x="0" y="6850"/>
                  </a:lnTo>
                  <a:lnTo>
                    <a:pt x="2260" y="6850"/>
                  </a:lnTo>
                  <a:cubicBezTo>
                    <a:pt x="3693" y="6850"/>
                    <a:pt x="4812" y="7643"/>
                    <a:pt x="5844" y="8840"/>
                  </a:cubicBezTo>
                  <a:close/>
                  <a:moveTo>
                    <a:pt x="16300" y="6596"/>
                  </a:moveTo>
                  <a:lnTo>
                    <a:pt x="17064" y="6596"/>
                  </a:lnTo>
                  <a:lnTo>
                    <a:pt x="17064" y="9155"/>
                  </a:lnTo>
                  <a:lnTo>
                    <a:pt x="21600" y="4578"/>
                  </a:lnTo>
                  <a:lnTo>
                    <a:pt x="17064" y="0"/>
                  </a:lnTo>
                  <a:lnTo>
                    <a:pt x="17064" y="3036"/>
                  </a:lnTo>
                  <a:lnTo>
                    <a:pt x="16300" y="3036"/>
                  </a:lnTo>
                  <a:cubicBezTo>
                    <a:pt x="12312" y="3036"/>
                    <a:pt x="10062" y="6516"/>
                    <a:pt x="8077" y="9587"/>
                  </a:cubicBezTo>
                  <a:cubicBezTo>
                    <a:pt x="6293" y="12349"/>
                    <a:pt x="4752" y="14735"/>
                    <a:pt x="2260" y="14735"/>
                  </a:cubicBezTo>
                  <a:lnTo>
                    <a:pt x="0" y="14735"/>
                  </a:lnTo>
                  <a:lnTo>
                    <a:pt x="0" y="18293"/>
                  </a:lnTo>
                  <a:lnTo>
                    <a:pt x="2260" y="18293"/>
                  </a:lnTo>
                  <a:cubicBezTo>
                    <a:pt x="6250" y="18293"/>
                    <a:pt x="8500" y="14814"/>
                    <a:pt x="10485" y="11743"/>
                  </a:cubicBezTo>
                  <a:cubicBezTo>
                    <a:pt x="12269" y="8981"/>
                    <a:pt x="13810" y="6596"/>
                    <a:pt x="16300" y="6596"/>
                  </a:cubicBezTo>
                  <a:close/>
                </a:path>
              </a:pathLst>
            </a:custGeom>
            <a:solidFill>
              <a:schemeClr val="bg1"/>
            </a:solidFill>
            <a:ln>
              <a:noFill/>
            </a:ln>
            <a:extLst>
              <a:ext uri="{91240B29-F687-4F45-9708-019B960494DF}">
                <a14:hiddenLine xmlns:a14="http://schemas.microsoft.com/office/drawing/2010/main" w="12700">
                  <a:solidFill>
                    <a:srgbClr val="000000"/>
                  </a:solidFill>
                  <a:miter lim="400000"/>
                  <a:headEnd/>
                  <a:tailEnd/>
                </a14:hiddenLine>
              </a:ext>
            </a:extLst>
          </p:spPr>
          <p:txBody>
            <a:bodyPr lIns="38088" tIns="38088" rIns="38088" bIns="38088" anchor="ctr"/>
            <a:lstStyle/>
            <a:p>
              <a:endParaRPr lang="zh-CN" altLang="en-US" sz="1800"/>
            </a:p>
          </p:txBody>
        </p:sp>
        <p:sp>
          <p:nvSpPr>
            <p:cNvPr id="35860" name="Shape 1687"/>
            <p:cNvSpPr/>
            <p:nvPr/>
          </p:nvSpPr>
          <p:spPr bwMode="auto">
            <a:xfrm>
              <a:off x="7266129" y="3116104"/>
              <a:ext cx="361315" cy="361342"/>
            </a:xfrm>
            <a:custGeom>
              <a:avLst/>
              <a:gdLst>
                <a:gd name="T0" fmla="*/ 180658 w 21600"/>
                <a:gd name="T1" fmla="*/ 180671 h 21600"/>
                <a:gd name="T2" fmla="*/ 180658 w 21600"/>
                <a:gd name="T3" fmla="*/ 180671 h 21600"/>
                <a:gd name="T4" fmla="*/ 180658 w 21600"/>
                <a:gd name="T5" fmla="*/ 180671 h 21600"/>
                <a:gd name="T6" fmla="*/ 180658 w 21600"/>
                <a:gd name="T7" fmla="*/ 180671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11679" y="19547"/>
                  </a:moveTo>
                  <a:lnTo>
                    <a:pt x="11679" y="14693"/>
                  </a:lnTo>
                  <a:lnTo>
                    <a:pt x="9921" y="14693"/>
                  </a:lnTo>
                  <a:lnTo>
                    <a:pt x="9921" y="19547"/>
                  </a:lnTo>
                  <a:cubicBezTo>
                    <a:pt x="5768" y="19134"/>
                    <a:pt x="2465" y="15832"/>
                    <a:pt x="2052" y="11679"/>
                  </a:cubicBezTo>
                  <a:lnTo>
                    <a:pt x="6907" y="11679"/>
                  </a:lnTo>
                  <a:lnTo>
                    <a:pt x="6907" y="9921"/>
                  </a:lnTo>
                  <a:lnTo>
                    <a:pt x="2052" y="9921"/>
                  </a:lnTo>
                  <a:cubicBezTo>
                    <a:pt x="2465" y="5768"/>
                    <a:pt x="5768" y="2466"/>
                    <a:pt x="9921" y="2054"/>
                  </a:cubicBezTo>
                  <a:lnTo>
                    <a:pt x="9921" y="6907"/>
                  </a:lnTo>
                  <a:lnTo>
                    <a:pt x="11679" y="6907"/>
                  </a:lnTo>
                  <a:lnTo>
                    <a:pt x="11679" y="2054"/>
                  </a:lnTo>
                  <a:cubicBezTo>
                    <a:pt x="15832" y="2466"/>
                    <a:pt x="19135" y="5768"/>
                    <a:pt x="19548" y="9921"/>
                  </a:cubicBezTo>
                  <a:lnTo>
                    <a:pt x="14693" y="9921"/>
                  </a:lnTo>
                  <a:lnTo>
                    <a:pt x="14693" y="11679"/>
                  </a:lnTo>
                  <a:lnTo>
                    <a:pt x="19548" y="11679"/>
                  </a:lnTo>
                  <a:cubicBezTo>
                    <a:pt x="19135" y="15832"/>
                    <a:pt x="15832" y="19134"/>
                    <a:pt x="11679" y="19547"/>
                  </a:cubicBezTo>
                  <a:close/>
                  <a:moveTo>
                    <a:pt x="10799" y="0"/>
                  </a:moveTo>
                  <a:cubicBezTo>
                    <a:pt x="4835" y="0"/>
                    <a:pt x="0" y="4836"/>
                    <a:pt x="0" y="10800"/>
                  </a:cubicBezTo>
                  <a:cubicBezTo>
                    <a:pt x="0" y="16765"/>
                    <a:pt x="4835" y="21600"/>
                    <a:pt x="10799" y="21600"/>
                  </a:cubicBezTo>
                  <a:cubicBezTo>
                    <a:pt x="16765" y="21600"/>
                    <a:pt x="21600" y="16765"/>
                    <a:pt x="21600" y="10800"/>
                  </a:cubicBezTo>
                  <a:cubicBezTo>
                    <a:pt x="21600" y="4836"/>
                    <a:pt x="16765" y="0"/>
                    <a:pt x="10799" y="0"/>
                  </a:cubicBezTo>
                  <a:close/>
                </a:path>
              </a:pathLst>
            </a:custGeom>
            <a:solidFill>
              <a:srgbClr val="FFFFFF"/>
            </a:solidFill>
            <a:ln>
              <a:noFill/>
            </a:ln>
            <a:extLst>
              <a:ext uri="{91240B29-F687-4F45-9708-019B960494DF}">
                <a14:hiddenLine xmlns:a14="http://schemas.microsoft.com/office/drawing/2010/main" w="12700">
                  <a:solidFill>
                    <a:srgbClr val="000000"/>
                  </a:solidFill>
                  <a:miter lim="400000"/>
                  <a:headEnd/>
                  <a:tailEnd/>
                </a14:hiddenLine>
              </a:ext>
            </a:extLst>
          </p:spPr>
          <p:txBody>
            <a:bodyPr lIns="38088" tIns="38088" rIns="38088" bIns="38088" anchor="ctr"/>
            <a:lstStyle/>
            <a:p>
              <a:endParaRPr lang="zh-CN" altLang="en-US" sz="1800"/>
            </a:p>
          </p:txBody>
        </p:sp>
      </p:grpSp>
      <p:sp>
        <p:nvSpPr>
          <p:cNvPr id="18" name="矩形 17"/>
          <p:cNvSpPr/>
          <p:nvPr/>
        </p:nvSpPr>
        <p:spPr>
          <a:xfrm>
            <a:off x="1348105" y="323850"/>
            <a:ext cx="7129780" cy="476885"/>
          </a:xfrm>
          <a:prstGeom prst="rect">
            <a:avLst/>
          </a:prstGeom>
        </p:spPr>
        <p:txBody>
          <a:bodyPr wrap="square" anchor="ctr" anchorCtr="0">
            <a:noAutofit/>
          </a:bodyPr>
          <a:p>
            <a:r>
              <a:rPr lang="zh-CN" altLang="en-US" sz="2000" b="1">
                <a:solidFill>
                  <a:srgbClr val="FF7F7F"/>
                </a:solidFill>
                <a:latin typeface="微软雅黑" panose="020B0503020204020204" charset="-122"/>
                <a:ea typeface="微软雅黑" panose="020B0503020204020204" charset="-122"/>
              </a:rPr>
              <a:t>【护理措施】</a:t>
            </a:r>
            <a:endParaRPr lang="zh-CN" altLang="en-US" sz="2000" b="1">
              <a:solidFill>
                <a:srgbClr val="FF7F7F"/>
              </a:solidFill>
              <a:latin typeface="微软雅黑" panose="020B0503020204020204" charset="-122"/>
              <a:ea typeface="微软雅黑" panose="020B0503020204020204" charset="-122"/>
            </a:endParaRPr>
          </a:p>
        </p:txBody>
      </p:sp>
      <p:pic>
        <p:nvPicPr>
          <p:cNvPr id="4" name="图片 3" descr="3b32313534373033343be8af95e58982"/>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870585" y="260985"/>
            <a:ext cx="544830" cy="539750"/>
          </a:xfrm>
          <a:prstGeom prst="rect">
            <a:avLst/>
          </a:prstGeom>
        </p:spPr>
      </p:pic>
      <p:sp>
        <p:nvSpPr>
          <p:cNvPr id="2" name="矩形 1"/>
          <p:cNvSpPr/>
          <p:nvPr/>
        </p:nvSpPr>
        <p:spPr>
          <a:xfrm>
            <a:off x="870585" y="1054100"/>
            <a:ext cx="10440035" cy="578485"/>
          </a:xfrm>
          <a:prstGeom prst="rect">
            <a:avLst/>
          </a:prstGeom>
        </p:spPr>
        <p:txBody>
          <a:bodyPr wrap="square">
            <a:noAutofit/>
          </a:bodyPr>
          <a:p>
            <a:pPr indent="508000" algn="just" fontAlgn="auto">
              <a:lnSpc>
                <a:spcPct val="150000"/>
              </a:lnSpc>
              <a:spcAft>
                <a:spcPts val="0"/>
              </a:spcAft>
              <a:buClrTx/>
              <a:buSzTx/>
              <a:buFontTx/>
              <a:extLst>
                <a:ext uri="{35155182-B16C-46BC-9424-99874614C6A1}">
                  <wpsdc:indentchars xmlns:wpsdc="http://www.wps.cn/officeDocument/2017/drawingmlCustomData" val="200" checksum="282533468"/>
                </a:ext>
              </a:extLst>
            </a:pPr>
            <a:r>
              <a:rPr sz="2000" b="1" dirty="0">
                <a:solidFill>
                  <a:schemeClr val="tx1"/>
                </a:solidFill>
                <a:latin typeface="Times New Roman Regular" panose="02020603050405020304" charset="0"/>
                <a:ea typeface="微软雅黑" panose="020B0503020204020204" charset="-122"/>
                <a:cs typeface="Times New Roman Regular" panose="02020603050405020304" charset="0"/>
              </a:rPr>
              <a:t>6. 健康教育</a:t>
            </a:r>
            <a:endParaRPr sz="2000" b="1" dirty="0">
              <a:solidFill>
                <a:schemeClr val="tx1"/>
              </a:solidFill>
              <a:latin typeface="Times New Roman Regular" panose="02020603050405020304" charset="0"/>
              <a:ea typeface="微软雅黑" panose="020B0503020204020204" charset="-122"/>
              <a:cs typeface="Times New Roman Regular"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9" advTm="5102">
        <p:comb/>
      </p:transition>
    </mc:Choice>
    <mc:Fallback>
      <p:transition advTm="5102">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nodeType="afterEffect">
                                  <p:stCondLst>
                                    <p:cond delay="0"/>
                                  </p:stCondLst>
                                  <p:childTnLst>
                                    <p:set>
                                      <p:cBhvr>
                                        <p:cTn id="6" dur="1" fill="hold">
                                          <p:stCondLst>
                                            <p:cond delay="0"/>
                                          </p:stCondLst>
                                        </p:cTn>
                                        <p:tgtEl>
                                          <p:spTgt spid="106"/>
                                        </p:tgtEl>
                                        <p:attrNameLst>
                                          <p:attrName>style.visibility</p:attrName>
                                        </p:attrNameLst>
                                      </p:cBhvr>
                                      <p:to>
                                        <p:strVal val="visible"/>
                                      </p:to>
                                    </p:set>
                                    <p:animEffect transition="in" filter="fade">
                                      <p:cBhvr>
                                        <p:cTn id="7" dur="500"/>
                                        <p:tgtEl>
                                          <p:spTgt spid="106"/>
                                        </p:tgtEl>
                                      </p:cBhvr>
                                    </p:animEffect>
                                    <p:anim calcmode="lin" valueType="num">
                                      <p:cBhvr>
                                        <p:cTn id="8" dur="500" fill="hold"/>
                                        <p:tgtEl>
                                          <p:spTgt spid="106"/>
                                        </p:tgtEl>
                                        <p:attrNameLst>
                                          <p:attrName>ppt_x</p:attrName>
                                        </p:attrNameLst>
                                      </p:cBhvr>
                                      <p:tavLst>
                                        <p:tav tm="0">
                                          <p:val>
                                            <p:strVal val="#ppt_x"/>
                                          </p:val>
                                        </p:tav>
                                        <p:tav tm="100000">
                                          <p:val>
                                            <p:strVal val="#ppt_x"/>
                                          </p:val>
                                        </p:tav>
                                      </p:tavLst>
                                    </p:anim>
                                    <p:anim calcmode="lin" valueType="num">
                                      <p:cBhvr>
                                        <p:cTn id="9" dur="450" decel="100000" fill="hold"/>
                                        <p:tgtEl>
                                          <p:spTgt spid="106"/>
                                        </p:tgtEl>
                                        <p:attrNameLst>
                                          <p:attrName>ppt_y</p:attrName>
                                        </p:attrNameLst>
                                      </p:cBhvr>
                                      <p:tavLst>
                                        <p:tav tm="0">
                                          <p:val>
                                            <p:strVal val="#ppt_y+1"/>
                                          </p:val>
                                        </p:tav>
                                        <p:tav tm="100000">
                                          <p:val>
                                            <p:strVal val="#ppt_y-.03"/>
                                          </p:val>
                                        </p:tav>
                                      </p:tavLst>
                                    </p:anim>
                                    <p:anim calcmode="lin" valueType="num">
                                      <p:cBhvr>
                                        <p:cTn id="10" dur="1" accel="100000" fill="hold">
                                          <p:stCondLst>
                                            <p:cond delay="499"/>
                                          </p:stCondLst>
                                        </p:cTn>
                                        <p:tgtEl>
                                          <p:spTgt spid="106"/>
                                        </p:tgtEl>
                                        <p:attrNameLst>
                                          <p:attrName>ppt_y</p:attrName>
                                        </p:attrNameLst>
                                      </p:cBhvr>
                                      <p:tavLst>
                                        <p:tav tm="0">
                                          <p:val>
                                            <p:strVal val="#ppt_y-.03"/>
                                          </p:val>
                                        </p:tav>
                                        <p:tav tm="100000">
                                          <p:val>
                                            <p:strVal val="#ppt_y"/>
                                          </p:val>
                                        </p:tav>
                                      </p:tavLst>
                                    </p:anim>
                                  </p:childTnLst>
                                </p:cTn>
                              </p:par>
                            </p:childTnLst>
                          </p:cTn>
                        </p:par>
                        <p:par>
                          <p:cTn id="11" fill="hold">
                            <p:stCondLst>
                              <p:cond delay="500"/>
                            </p:stCondLst>
                            <p:childTnLst>
                              <p:par>
                                <p:cTn id="12" presetID="22" presetClass="entr" presetSubtype="2" fill="hold" nodeType="afterEffect">
                                  <p:stCondLst>
                                    <p:cond delay="0"/>
                                  </p:stCondLst>
                                  <p:childTnLst>
                                    <p:set>
                                      <p:cBhvr>
                                        <p:cTn id="13" dur="1" fill="hold">
                                          <p:stCondLst>
                                            <p:cond delay="0"/>
                                          </p:stCondLst>
                                        </p:cTn>
                                        <p:tgtEl>
                                          <p:spTgt spid="85"/>
                                        </p:tgtEl>
                                        <p:attrNameLst>
                                          <p:attrName>style.visibility</p:attrName>
                                        </p:attrNameLst>
                                      </p:cBhvr>
                                      <p:to>
                                        <p:strVal val="visible"/>
                                      </p:to>
                                    </p:set>
                                    <p:animEffect transition="in" filter="wipe(right)">
                                      <p:cBhvr>
                                        <p:cTn id="14" dur="500"/>
                                        <p:tgtEl>
                                          <p:spTgt spid="85"/>
                                        </p:tgtEl>
                                      </p:cBhvr>
                                    </p:animEffect>
                                  </p:childTnLst>
                                </p:cTn>
                              </p:par>
                            </p:childTnLst>
                          </p:cTn>
                        </p:par>
                        <p:par>
                          <p:cTn id="15" fill="hold">
                            <p:stCondLst>
                              <p:cond delay="1000"/>
                            </p:stCondLst>
                            <p:childTnLst>
                              <p:par>
                                <p:cTn id="16" presetID="22" presetClass="entr" presetSubtype="8" fill="hold" nodeType="afterEffect">
                                  <p:stCondLst>
                                    <p:cond delay="0"/>
                                  </p:stCondLst>
                                  <p:childTnLst>
                                    <p:set>
                                      <p:cBhvr>
                                        <p:cTn id="17" dur="1" fill="hold">
                                          <p:stCondLst>
                                            <p:cond delay="0"/>
                                          </p:stCondLst>
                                        </p:cTn>
                                        <p:tgtEl>
                                          <p:spTgt spid="82"/>
                                        </p:tgtEl>
                                        <p:attrNameLst>
                                          <p:attrName>style.visibility</p:attrName>
                                        </p:attrNameLst>
                                      </p:cBhvr>
                                      <p:to>
                                        <p:strVal val="visible"/>
                                      </p:to>
                                    </p:set>
                                    <p:animEffect transition="in" filter="wipe(left)">
                                      <p:cBhvr>
                                        <p:cTn id="18" dur="500"/>
                                        <p:tgtEl>
                                          <p:spTgt spid="82"/>
                                        </p:tgtEl>
                                      </p:cBhvr>
                                    </p:animEffect>
                                  </p:childTnLst>
                                </p:cTn>
                              </p:par>
                            </p:childTnLst>
                          </p:cTn>
                        </p:par>
                        <p:par>
                          <p:cTn id="19" fill="hold">
                            <p:stCondLst>
                              <p:cond delay="1500"/>
                            </p:stCondLst>
                            <p:childTnLst>
                              <p:par>
                                <p:cTn id="20" presetID="22" presetClass="entr" presetSubtype="1" fill="hold" nodeType="afterEffect">
                                  <p:stCondLst>
                                    <p:cond delay="0"/>
                                  </p:stCondLst>
                                  <p:childTnLst>
                                    <p:set>
                                      <p:cBhvr>
                                        <p:cTn id="21" dur="1" fill="hold">
                                          <p:stCondLst>
                                            <p:cond delay="0"/>
                                          </p:stCondLst>
                                        </p:cTn>
                                        <p:tgtEl>
                                          <p:spTgt spid="88"/>
                                        </p:tgtEl>
                                        <p:attrNameLst>
                                          <p:attrName>style.visibility</p:attrName>
                                        </p:attrNameLst>
                                      </p:cBhvr>
                                      <p:to>
                                        <p:strVal val="visible"/>
                                      </p:to>
                                    </p:set>
                                    <p:animEffect transition="in" filter="wipe(up)">
                                      <p:cBhvr>
                                        <p:cTn id="22" dur="500"/>
                                        <p:tgtEl>
                                          <p:spTgt spid="88"/>
                                        </p:tgtEl>
                                      </p:cBhvr>
                                    </p:animEffect>
                                  </p:childTnLst>
                                </p:cTn>
                              </p:par>
                            </p:childTnLst>
                          </p:cTn>
                        </p:par>
                        <p:par>
                          <p:cTn id="23" fill="hold">
                            <p:stCondLst>
                              <p:cond delay="2000"/>
                            </p:stCondLst>
                            <p:childTnLst>
                              <p:par>
                                <p:cTn id="24" presetID="53" presetClass="entr" presetSubtype="16" fill="hold" grpId="0" nodeType="afterEffect">
                                  <p:stCondLst>
                                    <p:cond delay="0"/>
                                  </p:stCondLst>
                                  <p:childTnLst>
                                    <p:set>
                                      <p:cBhvr>
                                        <p:cTn id="25" dur="1" fill="hold">
                                          <p:stCondLst>
                                            <p:cond delay="0"/>
                                          </p:stCondLst>
                                        </p:cTn>
                                        <p:tgtEl>
                                          <p:spTgt spid="18"/>
                                        </p:tgtEl>
                                        <p:attrNameLst>
                                          <p:attrName>style.visibility</p:attrName>
                                        </p:attrNameLst>
                                      </p:cBhvr>
                                      <p:to>
                                        <p:strVal val="visible"/>
                                      </p:to>
                                    </p:set>
                                    <p:anim calcmode="lin" valueType="num">
                                      <p:cBhvr>
                                        <p:cTn id="26" dur="500" fill="hold"/>
                                        <p:tgtEl>
                                          <p:spTgt spid="18"/>
                                        </p:tgtEl>
                                        <p:attrNameLst>
                                          <p:attrName>ppt_w</p:attrName>
                                        </p:attrNameLst>
                                      </p:cBhvr>
                                      <p:tavLst>
                                        <p:tav tm="0">
                                          <p:val>
                                            <p:fltVal val="0"/>
                                          </p:val>
                                        </p:tav>
                                        <p:tav tm="100000">
                                          <p:val>
                                            <p:strVal val="#ppt_w"/>
                                          </p:val>
                                        </p:tav>
                                      </p:tavLst>
                                    </p:anim>
                                    <p:anim calcmode="lin" valueType="num">
                                      <p:cBhvr>
                                        <p:cTn id="27" dur="500" fill="hold"/>
                                        <p:tgtEl>
                                          <p:spTgt spid="18"/>
                                        </p:tgtEl>
                                        <p:attrNameLst>
                                          <p:attrName>ppt_h</p:attrName>
                                        </p:attrNameLst>
                                      </p:cBhvr>
                                      <p:tavLst>
                                        <p:tav tm="0">
                                          <p:val>
                                            <p:fltVal val="0"/>
                                          </p:val>
                                        </p:tav>
                                        <p:tav tm="100000">
                                          <p:val>
                                            <p:strVal val="#ppt_h"/>
                                          </p:val>
                                        </p:tav>
                                      </p:tavLst>
                                    </p:anim>
                                    <p:animEffect transition="in" filter="fade">
                                      <p:cBhvr>
                                        <p:cTn id="28" dur="500"/>
                                        <p:tgtEl>
                                          <p:spTgt spid="18"/>
                                        </p:tgtEl>
                                      </p:cBhvr>
                                    </p:animEffect>
                                  </p:childTnLst>
                                </p:cTn>
                              </p:par>
                            </p:childTnLst>
                          </p:cTn>
                        </p:par>
                        <p:par>
                          <p:cTn id="29" fill="hold">
                            <p:stCondLst>
                              <p:cond delay="2500"/>
                            </p:stCondLst>
                            <p:childTnLst>
                              <p:par>
                                <p:cTn id="30" presetID="22" presetClass="entr" presetSubtype="1" fill="hold" grpId="0" nodeType="afterEffect">
                                  <p:stCondLst>
                                    <p:cond delay="0"/>
                                  </p:stCondLst>
                                  <p:childTnLst>
                                    <p:set>
                                      <p:cBhvr>
                                        <p:cTn id="31" dur="1" fill="hold">
                                          <p:stCondLst>
                                            <p:cond delay="0"/>
                                          </p:stCondLst>
                                        </p:cTn>
                                        <p:tgtEl>
                                          <p:spTgt spid="2"/>
                                        </p:tgtEl>
                                        <p:attrNameLst>
                                          <p:attrName>style.visibility</p:attrName>
                                        </p:attrNameLst>
                                      </p:cBhvr>
                                      <p:to>
                                        <p:strVal val="visible"/>
                                      </p:to>
                                    </p:set>
                                    <p:animEffect transition="in" filter="wipe(up)">
                                      <p:cBhvr>
                                        <p:cTn id="32"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2"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标题 2"/>
          <p:cNvSpPr/>
          <p:nvPr>
            <p:ph type="title"/>
            <p:custDataLst>
              <p:tags r:id="rId1"/>
            </p:custDataLst>
          </p:nvPr>
        </p:nvSpPr>
        <p:spPr>
          <a:xfrm>
            <a:off x="5925820" y="1743075"/>
            <a:ext cx="4204335" cy="1071880"/>
          </a:xfrm>
        </p:spPr>
        <p:txBody>
          <a:bodyPr/>
          <a:p>
            <a:r>
              <a:rPr lang="zh-CN" altLang="en-US" sz="2800" b="0">
                <a:solidFill>
                  <a:schemeClr val="lt1"/>
                </a:solidFill>
                <a:latin typeface="Microsoft YaHei" panose="020B0503020204020204" charset="-122"/>
                <a:ea typeface="Microsoft YaHei" panose="020B0503020204020204" charset="-122"/>
              </a:rPr>
              <a:t>任务</a:t>
            </a:r>
            <a:r>
              <a:rPr lang="zh-CN" altLang="en-US" sz="2800" b="0">
                <a:solidFill>
                  <a:schemeClr val="lt1"/>
                </a:solidFill>
                <a:latin typeface="Microsoft YaHei" panose="020B0503020204020204" charset="-122"/>
                <a:ea typeface="Microsoft YaHei" panose="020B0503020204020204" charset="-122"/>
              </a:rPr>
              <a:t>三</a:t>
            </a:r>
            <a:endParaRPr lang="zh-CN" altLang="en-US" sz="2800" b="0">
              <a:solidFill>
                <a:schemeClr val="lt1"/>
              </a:solidFill>
              <a:latin typeface="Microsoft YaHei" panose="020B0503020204020204" charset="-122"/>
              <a:ea typeface="Microsoft YaHei" panose="020B0503020204020204" charset="-122"/>
            </a:endParaRPr>
          </a:p>
        </p:txBody>
      </p:sp>
      <p:sp>
        <p:nvSpPr>
          <p:cNvPr id="2" name="文本占位符 1"/>
          <p:cNvSpPr>
            <a:spLocks noGrp="1"/>
          </p:cNvSpPr>
          <p:nvPr>
            <p:ph type="body" sz="half" idx="2"/>
          </p:nvPr>
        </p:nvSpPr>
        <p:spPr>
          <a:xfrm>
            <a:off x="5491798" y="2814955"/>
            <a:ext cx="5072380" cy="1199515"/>
          </a:xfrm>
        </p:spPr>
        <p:txBody>
          <a:bodyPr>
            <a:noAutofit/>
          </a:bodyPr>
          <a:p>
            <a:pPr>
              <a:lnSpc>
                <a:spcPct val="100000"/>
              </a:lnSpc>
            </a:pPr>
            <a:r>
              <a:rPr lang="zh-CN" altLang="en-US" sz="4000" b="1">
                <a:latin typeface="Microsoft YaHei Bold" panose="020B0503020204020204" charset="-122"/>
                <a:ea typeface="Microsoft YaHei Bold" panose="020B0503020204020204" charset="-122"/>
              </a:rPr>
              <a:t>早产儿的特点及护理</a:t>
            </a:r>
            <a:endParaRPr lang="zh-CN" altLang="en-US" sz="4000" b="1">
              <a:latin typeface="Microsoft YaHei Bold" panose="020B0503020204020204" charset="-122"/>
              <a:ea typeface="Microsoft YaHei Bold" panose="020B0503020204020204" charset="-122"/>
            </a:endParaRPr>
          </a:p>
        </p:txBody>
      </p:sp>
      <p:sp>
        <p:nvSpPr>
          <p:cNvPr id="4" name="文本框 3"/>
          <p:cNvSpPr txBox="1"/>
          <p:nvPr/>
        </p:nvSpPr>
        <p:spPr>
          <a:xfrm>
            <a:off x="5149850" y="3846830"/>
            <a:ext cx="5756910" cy="922020"/>
          </a:xfrm>
          <a:prstGeom prst="rect">
            <a:avLst/>
          </a:prstGeom>
          <a:noFill/>
        </p:spPr>
        <p:txBody>
          <a:bodyPr wrap="square" rtlCol="0" anchor="t">
            <a:spAutoFit/>
          </a:bodyPr>
          <a:p>
            <a:pPr algn="ctr"/>
            <a:r>
              <a:rPr lang="zh-CN" altLang="en-US">
                <a:solidFill>
                  <a:schemeClr val="bg1"/>
                </a:solidFill>
                <a:latin typeface="Microsoft YaHei Regular" panose="020B0503020204020204" charset="-122"/>
                <a:ea typeface="Microsoft YaHei Regular" panose="020B0503020204020204" charset="-122"/>
                <a:cs typeface="Microsoft YaHei Regular" panose="020B0503020204020204" charset="-122"/>
              </a:rPr>
              <a:t>早产儿（preterm infant）又称未成熟儿，是指胎龄未满37周、出生体重 2 500g以下、身长在47cm 以下的活产新生儿。</a:t>
            </a:r>
            <a:endParaRPr lang="zh-CN" altLang="en-US">
              <a:solidFill>
                <a:schemeClr val="bg1"/>
              </a:solidFill>
              <a:latin typeface="Microsoft YaHei Regular" panose="020B0503020204020204" charset="-122"/>
              <a:ea typeface="Microsoft YaHei Regular" panose="020B0503020204020204" charset="-122"/>
              <a:cs typeface="Microsoft YaHei Regular" panose="020B0503020204020204" charset="-122"/>
            </a:endParaRPr>
          </a:p>
        </p:txBody>
      </p:sp>
    </p:spTree>
    <p:custDataLst>
      <p:tags r:id="rId2"/>
    </p:custData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682625" y="1697962"/>
            <a:ext cx="3239770" cy="3000418"/>
            <a:chOff x="4157" y="3295"/>
            <a:chExt cx="5102" cy="4725"/>
          </a:xfrm>
        </p:grpSpPr>
        <p:sp>
          <p:nvSpPr>
            <p:cNvPr id="106" name="Freeform 12"/>
            <p:cNvSpPr/>
            <p:nvPr/>
          </p:nvSpPr>
          <p:spPr bwMode="auto">
            <a:xfrm>
              <a:off x="4157" y="3295"/>
              <a:ext cx="1750" cy="1352"/>
            </a:xfrm>
            <a:custGeom>
              <a:avLst/>
              <a:gdLst>
                <a:gd name="T0" fmla="*/ 2147483646 w 1999"/>
                <a:gd name="T1" fmla="*/ 2147483646 h 2057"/>
                <a:gd name="T2" fmla="*/ 2147483646 w 1999"/>
                <a:gd name="T3" fmla="*/ 2147483646 h 2057"/>
                <a:gd name="T4" fmla="*/ 2147483646 w 1999"/>
                <a:gd name="T5" fmla="*/ 2147483646 h 2057"/>
                <a:gd name="T6" fmla="*/ 2147483646 w 1999"/>
                <a:gd name="T7" fmla="*/ 2147483646 h 2057"/>
                <a:gd name="T8" fmla="*/ 2147483646 w 1999"/>
                <a:gd name="T9" fmla="*/ 2147483646 h 2057"/>
                <a:gd name="T10" fmla="*/ 2147483646 w 1999"/>
                <a:gd name="T11" fmla="*/ 2147483646 h 2057"/>
                <a:gd name="T12" fmla="*/ 2147483646 w 1999"/>
                <a:gd name="T13" fmla="*/ 2147483646 h 2057"/>
                <a:gd name="T14" fmla="*/ 2147483646 w 1999"/>
                <a:gd name="T15" fmla="*/ 2147483646 h 2057"/>
                <a:gd name="T16" fmla="*/ 2147483646 w 1999"/>
                <a:gd name="T17" fmla="*/ 2147483646 h 2057"/>
                <a:gd name="T18" fmla="*/ 2147483646 w 1999"/>
                <a:gd name="T19" fmla="*/ 2147483646 h 2057"/>
                <a:gd name="T20" fmla="*/ 2147483646 w 1999"/>
                <a:gd name="T21" fmla="*/ 2147483646 h 2057"/>
                <a:gd name="T22" fmla="*/ 2147483646 w 1999"/>
                <a:gd name="T23" fmla="*/ 2147483646 h 2057"/>
                <a:gd name="T24" fmla="*/ 2147483646 w 1999"/>
                <a:gd name="T25" fmla="*/ 2147483646 h 2057"/>
                <a:gd name="T26" fmla="*/ 2147483646 w 1999"/>
                <a:gd name="T27" fmla="*/ 2147483646 h 2057"/>
                <a:gd name="T28" fmla="*/ 2147483646 w 1999"/>
                <a:gd name="T29" fmla="*/ 2147483646 h 2057"/>
                <a:gd name="T30" fmla="*/ 2147483646 w 1999"/>
                <a:gd name="T31" fmla="*/ 2147483646 h 2057"/>
                <a:gd name="T32" fmla="*/ 2147483646 w 1999"/>
                <a:gd name="T33" fmla="*/ 2147483646 h 2057"/>
                <a:gd name="T34" fmla="*/ 2147483646 w 1999"/>
                <a:gd name="T35" fmla="*/ 2147483646 h 2057"/>
                <a:gd name="T36" fmla="*/ 2147483646 w 1999"/>
                <a:gd name="T37" fmla="*/ 2147483646 h 2057"/>
                <a:gd name="T38" fmla="*/ 2147483646 w 1999"/>
                <a:gd name="T39" fmla="*/ 2147483646 h 2057"/>
                <a:gd name="T40" fmla="*/ 2147483646 w 1999"/>
                <a:gd name="T41" fmla="*/ 2147483646 h 2057"/>
                <a:gd name="T42" fmla="*/ 2147483646 w 1999"/>
                <a:gd name="T43" fmla="*/ 2147483646 h 2057"/>
                <a:gd name="T44" fmla="*/ 2147483646 w 1999"/>
                <a:gd name="T45" fmla="*/ 2147483646 h 2057"/>
                <a:gd name="T46" fmla="*/ 2147483646 w 1999"/>
                <a:gd name="T47" fmla="*/ 2147483646 h 2057"/>
                <a:gd name="T48" fmla="*/ 2147483646 w 1999"/>
                <a:gd name="T49" fmla="*/ 2147483646 h 2057"/>
                <a:gd name="T50" fmla="*/ 2147483646 w 1999"/>
                <a:gd name="T51" fmla="*/ 2147483646 h 2057"/>
                <a:gd name="T52" fmla="*/ 2147483646 w 1999"/>
                <a:gd name="T53" fmla="*/ 2147483646 h 2057"/>
                <a:gd name="T54" fmla="*/ 2147483646 w 1999"/>
                <a:gd name="T55" fmla="*/ 2147483646 h 2057"/>
                <a:gd name="T56" fmla="*/ 2147483646 w 1999"/>
                <a:gd name="T57" fmla="*/ 2147483646 h 2057"/>
                <a:gd name="T58" fmla="*/ 2147483646 w 1999"/>
                <a:gd name="T59" fmla="*/ 2147483646 h 2057"/>
                <a:gd name="T60" fmla="*/ 2147483646 w 1999"/>
                <a:gd name="T61" fmla="*/ 2147483646 h 2057"/>
                <a:gd name="T62" fmla="*/ 2147483646 w 1999"/>
                <a:gd name="T63" fmla="*/ 2147483646 h 2057"/>
                <a:gd name="T64" fmla="*/ 2147483646 w 1999"/>
                <a:gd name="T65" fmla="*/ 2147483646 h 2057"/>
                <a:gd name="T66" fmla="*/ 2147483646 w 1999"/>
                <a:gd name="T67" fmla="*/ 2147483646 h 2057"/>
                <a:gd name="T68" fmla="*/ 2147483646 w 1999"/>
                <a:gd name="T69" fmla="*/ 2147483646 h 2057"/>
                <a:gd name="T70" fmla="*/ 2147483646 w 1999"/>
                <a:gd name="T71" fmla="*/ 2147483646 h 2057"/>
                <a:gd name="T72" fmla="*/ 2147483646 w 1999"/>
                <a:gd name="T73" fmla="*/ 2147483646 h 2057"/>
                <a:gd name="T74" fmla="*/ 2147483646 w 1999"/>
                <a:gd name="T75" fmla="*/ 2147483646 h 2057"/>
                <a:gd name="T76" fmla="*/ 2147483646 w 1999"/>
                <a:gd name="T77" fmla="*/ 2147483646 h 2057"/>
                <a:gd name="T78" fmla="*/ 2147483646 w 1999"/>
                <a:gd name="T79" fmla="*/ 2147483646 h 2057"/>
                <a:gd name="T80" fmla="*/ 2147483646 w 1999"/>
                <a:gd name="T81" fmla="*/ 2147483646 h 2057"/>
                <a:gd name="T82" fmla="*/ 2147483646 w 1999"/>
                <a:gd name="T83" fmla="*/ 2147483646 h 2057"/>
                <a:gd name="T84" fmla="*/ 2147483646 w 1999"/>
                <a:gd name="T85" fmla="*/ 2147483646 h 2057"/>
                <a:gd name="T86" fmla="*/ 2147483646 w 1999"/>
                <a:gd name="T87" fmla="*/ 2147483646 h 2057"/>
                <a:gd name="T88" fmla="*/ 2147483646 w 1999"/>
                <a:gd name="T89" fmla="*/ 2147483646 h 2057"/>
                <a:gd name="T90" fmla="*/ 2147483646 w 1999"/>
                <a:gd name="T91" fmla="*/ 2147483646 h 2057"/>
                <a:gd name="T92" fmla="*/ 2147483646 w 1999"/>
                <a:gd name="T93" fmla="*/ 2147483646 h 2057"/>
                <a:gd name="T94" fmla="*/ 2147483646 w 1999"/>
                <a:gd name="T95" fmla="*/ 2147483646 h 2057"/>
                <a:gd name="T96" fmla="*/ 2147483646 w 1999"/>
                <a:gd name="T97" fmla="*/ 2147483646 h 2057"/>
                <a:gd name="T98" fmla="*/ 2147483646 w 1999"/>
                <a:gd name="T99" fmla="*/ 2147483646 h 2057"/>
                <a:gd name="T100" fmla="*/ 2147483646 w 1999"/>
                <a:gd name="T101" fmla="*/ 2147483646 h 2057"/>
                <a:gd name="T102" fmla="*/ 2147483646 w 1999"/>
                <a:gd name="T103" fmla="*/ 2147483646 h 2057"/>
                <a:gd name="T104" fmla="*/ 2147483646 w 1999"/>
                <a:gd name="T105" fmla="*/ 2147483646 h 2057"/>
                <a:gd name="T106" fmla="*/ 2147483646 w 1999"/>
                <a:gd name="T107" fmla="*/ 2147483646 h 2057"/>
                <a:gd name="T108" fmla="*/ 0 w 1999"/>
                <a:gd name="T109" fmla="*/ 2147483646 h 2057"/>
                <a:gd name="T110" fmla="*/ 2147483646 w 1999"/>
                <a:gd name="T111" fmla="*/ 2147483646 h 2057"/>
                <a:gd name="T112" fmla="*/ 2147483646 w 1999"/>
                <a:gd name="T113" fmla="*/ 2147483646 h 2057"/>
                <a:gd name="T114" fmla="*/ 2147483646 w 1999"/>
                <a:gd name="T115" fmla="*/ 2147483646 h 2057"/>
                <a:gd name="T116" fmla="*/ 2147483646 w 1999"/>
                <a:gd name="T117" fmla="*/ 2147483646 h 2057"/>
                <a:gd name="T118" fmla="*/ 2147483646 w 1999"/>
                <a:gd name="T119" fmla="*/ 2147483646 h 205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999"/>
                <a:gd name="T181" fmla="*/ 0 h 2057"/>
                <a:gd name="T182" fmla="*/ 1999 w 1999"/>
                <a:gd name="T183" fmla="*/ 2057 h 205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999" h="2057">
                  <a:moveTo>
                    <a:pt x="230" y="1472"/>
                  </a:moveTo>
                  <a:lnTo>
                    <a:pt x="230" y="1472"/>
                  </a:lnTo>
                  <a:lnTo>
                    <a:pt x="230" y="1452"/>
                  </a:lnTo>
                  <a:lnTo>
                    <a:pt x="232" y="1401"/>
                  </a:lnTo>
                  <a:lnTo>
                    <a:pt x="238" y="1322"/>
                  </a:lnTo>
                  <a:lnTo>
                    <a:pt x="244" y="1273"/>
                  </a:lnTo>
                  <a:lnTo>
                    <a:pt x="251" y="1219"/>
                  </a:lnTo>
                  <a:lnTo>
                    <a:pt x="263" y="1160"/>
                  </a:lnTo>
                  <a:lnTo>
                    <a:pt x="277" y="1098"/>
                  </a:lnTo>
                  <a:lnTo>
                    <a:pt x="292" y="1034"/>
                  </a:lnTo>
                  <a:lnTo>
                    <a:pt x="312" y="966"/>
                  </a:lnTo>
                  <a:lnTo>
                    <a:pt x="337" y="895"/>
                  </a:lnTo>
                  <a:lnTo>
                    <a:pt x="364" y="823"/>
                  </a:lnTo>
                  <a:lnTo>
                    <a:pt x="397" y="751"/>
                  </a:lnTo>
                  <a:lnTo>
                    <a:pt x="417" y="714"/>
                  </a:lnTo>
                  <a:lnTo>
                    <a:pt x="436" y="677"/>
                  </a:lnTo>
                  <a:lnTo>
                    <a:pt x="456" y="642"/>
                  </a:lnTo>
                  <a:lnTo>
                    <a:pt x="479" y="605"/>
                  </a:lnTo>
                  <a:lnTo>
                    <a:pt x="502" y="570"/>
                  </a:lnTo>
                  <a:lnTo>
                    <a:pt x="528" y="535"/>
                  </a:lnTo>
                  <a:lnTo>
                    <a:pt x="555" y="500"/>
                  </a:lnTo>
                  <a:lnTo>
                    <a:pt x="582" y="467"/>
                  </a:lnTo>
                  <a:lnTo>
                    <a:pt x="611" y="432"/>
                  </a:lnTo>
                  <a:lnTo>
                    <a:pt x="643" y="399"/>
                  </a:lnTo>
                  <a:lnTo>
                    <a:pt x="676" y="368"/>
                  </a:lnTo>
                  <a:lnTo>
                    <a:pt x="711" y="337"/>
                  </a:lnTo>
                  <a:lnTo>
                    <a:pt x="748" y="306"/>
                  </a:lnTo>
                  <a:lnTo>
                    <a:pt x="787" y="276"/>
                  </a:lnTo>
                  <a:lnTo>
                    <a:pt x="825" y="247"/>
                  </a:lnTo>
                  <a:lnTo>
                    <a:pt x="868" y="220"/>
                  </a:lnTo>
                  <a:lnTo>
                    <a:pt x="911" y="195"/>
                  </a:lnTo>
                  <a:lnTo>
                    <a:pt x="958" y="169"/>
                  </a:lnTo>
                  <a:lnTo>
                    <a:pt x="1005" y="146"/>
                  </a:lnTo>
                  <a:lnTo>
                    <a:pt x="1055" y="125"/>
                  </a:lnTo>
                  <a:lnTo>
                    <a:pt x="1108" y="103"/>
                  </a:lnTo>
                  <a:lnTo>
                    <a:pt x="1162" y="84"/>
                  </a:lnTo>
                  <a:lnTo>
                    <a:pt x="1219" y="68"/>
                  </a:lnTo>
                  <a:lnTo>
                    <a:pt x="1277" y="53"/>
                  </a:lnTo>
                  <a:lnTo>
                    <a:pt x="1337" y="39"/>
                  </a:lnTo>
                  <a:lnTo>
                    <a:pt x="1400" y="27"/>
                  </a:lnTo>
                  <a:lnTo>
                    <a:pt x="1466" y="18"/>
                  </a:lnTo>
                  <a:lnTo>
                    <a:pt x="1534" y="10"/>
                  </a:lnTo>
                  <a:lnTo>
                    <a:pt x="1604" y="4"/>
                  </a:lnTo>
                  <a:lnTo>
                    <a:pt x="1676" y="2"/>
                  </a:lnTo>
                  <a:lnTo>
                    <a:pt x="1752" y="0"/>
                  </a:lnTo>
                  <a:lnTo>
                    <a:pt x="1830" y="2"/>
                  </a:lnTo>
                  <a:lnTo>
                    <a:pt x="1911" y="6"/>
                  </a:lnTo>
                  <a:lnTo>
                    <a:pt x="1993" y="12"/>
                  </a:lnTo>
                  <a:lnTo>
                    <a:pt x="1995" y="29"/>
                  </a:lnTo>
                  <a:lnTo>
                    <a:pt x="1999" y="76"/>
                  </a:lnTo>
                  <a:lnTo>
                    <a:pt x="1999" y="109"/>
                  </a:lnTo>
                  <a:lnTo>
                    <a:pt x="1999" y="148"/>
                  </a:lnTo>
                  <a:lnTo>
                    <a:pt x="1997" y="193"/>
                  </a:lnTo>
                  <a:lnTo>
                    <a:pt x="1993" y="243"/>
                  </a:lnTo>
                  <a:lnTo>
                    <a:pt x="1987" y="298"/>
                  </a:lnTo>
                  <a:lnTo>
                    <a:pt x="1980" y="356"/>
                  </a:lnTo>
                  <a:lnTo>
                    <a:pt x="1968" y="417"/>
                  </a:lnTo>
                  <a:lnTo>
                    <a:pt x="1952" y="481"/>
                  </a:lnTo>
                  <a:lnTo>
                    <a:pt x="1933" y="547"/>
                  </a:lnTo>
                  <a:lnTo>
                    <a:pt x="1909" y="615"/>
                  </a:lnTo>
                  <a:lnTo>
                    <a:pt x="1882" y="685"/>
                  </a:lnTo>
                  <a:lnTo>
                    <a:pt x="1865" y="720"/>
                  </a:lnTo>
                  <a:lnTo>
                    <a:pt x="1849" y="755"/>
                  </a:lnTo>
                  <a:lnTo>
                    <a:pt x="1830" y="790"/>
                  </a:lnTo>
                  <a:lnTo>
                    <a:pt x="1808" y="825"/>
                  </a:lnTo>
                  <a:lnTo>
                    <a:pt x="1787" y="860"/>
                  </a:lnTo>
                  <a:lnTo>
                    <a:pt x="1764" y="895"/>
                  </a:lnTo>
                  <a:lnTo>
                    <a:pt x="1738" y="929"/>
                  </a:lnTo>
                  <a:lnTo>
                    <a:pt x="1713" y="964"/>
                  </a:lnTo>
                  <a:lnTo>
                    <a:pt x="1684" y="999"/>
                  </a:lnTo>
                  <a:lnTo>
                    <a:pt x="1653" y="1032"/>
                  </a:lnTo>
                  <a:lnTo>
                    <a:pt x="1621" y="1065"/>
                  </a:lnTo>
                  <a:lnTo>
                    <a:pt x="1588" y="1096"/>
                  </a:lnTo>
                  <a:lnTo>
                    <a:pt x="1551" y="1129"/>
                  </a:lnTo>
                  <a:lnTo>
                    <a:pt x="1514" y="1160"/>
                  </a:lnTo>
                  <a:lnTo>
                    <a:pt x="1474" y="1189"/>
                  </a:lnTo>
                  <a:lnTo>
                    <a:pt x="1433" y="1220"/>
                  </a:lnTo>
                  <a:lnTo>
                    <a:pt x="1388" y="1248"/>
                  </a:lnTo>
                  <a:lnTo>
                    <a:pt x="1341" y="1277"/>
                  </a:lnTo>
                  <a:lnTo>
                    <a:pt x="1293" y="1302"/>
                  </a:lnTo>
                  <a:lnTo>
                    <a:pt x="1242" y="1328"/>
                  </a:lnTo>
                  <a:lnTo>
                    <a:pt x="1187" y="1353"/>
                  </a:lnTo>
                  <a:lnTo>
                    <a:pt x="1133" y="1376"/>
                  </a:lnTo>
                  <a:lnTo>
                    <a:pt x="1075" y="1398"/>
                  </a:lnTo>
                  <a:lnTo>
                    <a:pt x="1014" y="1419"/>
                  </a:lnTo>
                  <a:lnTo>
                    <a:pt x="950" y="1438"/>
                  </a:lnTo>
                  <a:lnTo>
                    <a:pt x="884" y="1456"/>
                  </a:lnTo>
                  <a:lnTo>
                    <a:pt x="816" y="1472"/>
                  </a:lnTo>
                  <a:lnTo>
                    <a:pt x="744" y="1487"/>
                  </a:lnTo>
                  <a:lnTo>
                    <a:pt x="670" y="1499"/>
                  </a:lnTo>
                  <a:lnTo>
                    <a:pt x="592" y="1510"/>
                  </a:lnTo>
                  <a:lnTo>
                    <a:pt x="512" y="1520"/>
                  </a:lnTo>
                  <a:lnTo>
                    <a:pt x="430" y="1528"/>
                  </a:lnTo>
                  <a:lnTo>
                    <a:pt x="345" y="1532"/>
                  </a:lnTo>
                  <a:lnTo>
                    <a:pt x="255" y="1536"/>
                  </a:lnTo>
                  <a:lnTo>
                    <a:pt x="230" y="1586"/>
                  </a:lnTo>
                  <a:lnTo>
                    <a:pt x="203" y="1641"/>
                  </a:lnTo>
                  <a:lnTo>
                    <a:pt x="172" y="1711"/>
                  </a:lnTo>
                  <a:lnTo>
                    <a:pt x="156" y="1750"/>
                  </a:lnTo>
                  <a:lnTo>
                    <a:pt x="142" y="1791"/>
                  </a:lnTo>
                  <a:lnTo>
                    <a:pt x="127" y="1834"/>
                  </a:lnTo>
                  <a:lnTo>
                    <a:pt x="115" y="1876"/>
                  </a:lnTo>
                  <a:lnTo>
                    <a:pt x="103" y="1919"/>
                  </a:lnTo>
                  <a:lnTo>
                    <a:pt x="96" y="1962"/>
                  </a:lnTo>
                  <a:lnTo>
                    <a:pt x="92" y="2003"/>
                  </a:lnTo>
                  <a:lnTo>
                    <a:pt x="90" y="2044"/>
                  </a:lnTo>
                  <a:lnTo>
                    <a:pt x="0" y="2057"/>
                  </a:lnTo>
                  <a:lnTo>
                    <a:pt x="18" y="1991"/>
                  </a:lnTo>
                  <a:lnTo>
                    <a:pt x="39" y="1919"/>
                  </a:lnTo>
                  <a:lnTo>
                    <a:pt x="66" y="1832"/>
                  </a:lnTo>
                  <a:lnTo>
                    <a:pt x="101" y="1736"/>
                  </a:lnTo>
                  <a:lnTo>
                    <a:pt x="119" y="1688"/>
                  </a:lnTo>
                  <a:lnTo>
                    <a:pt x="140" y="1639"/>
                  </a:lnTo>
                  <a:lnTo>
                    <a:pt x="162" y="1592"/>
                  </a:lnTo>
                  <a:lnTo>
                    <a:pt x="183" y="1547"/>
                  </a:lnTo>
                  <a:lnTo>
                    <a:pt x="207" y="1507"/>
                  </a:lnTo>
                  <a:lnTo>
                    <a:pt x="230" y="1472"/>
                  </a:lnTo>
                  <a:close/>
                </a:path>
              </a:pathLst>
            </a:custGeom>
            <a:solidFill>
              <a:srgbClr val="FF7F7F"/>
            </a:solidFill>
            <a:ln>
              <a:noFill/>
            </a:ln>
          </p:spPr>
          <p:txBody>
            <a:bodyPr/>
            <a:lstStyle/>
            <a:p>
              <a:endParaRPr lang="zh-CN" altLang="en-US" sz="1800">
                <a:solidFill>
                  <a:schemeClr val="tx1"/>
                </a:solidFill>
                <a:latin typeface="微软雅黑" panose="020B0503020204020204" charset="-122"/>
                <a:ea typeface="微软雅黑" panose="020B0503020204020204" charset="-122"/>
              </a:endParaRPr>
            </a:p>
          </p:txBody>
        </p:sp>
        <p:grpSp>
          <p:nvGrpSpPr>
            <p:cNvPr id="107" name="组合 106"/>
            <p:cNvGrpSpPr/>
            <p:nvPr/>
          </p:nvGrpSpPr>
          <p:grpSpPr>
            <a:xfrm>
              <a:off x="4422" y="3366"/>
              <a:ext cx="1350" cy="900"/>
              <a:chOff x="1283891" y="1695061"/>
              <a:chExt cx="857250" cy="571500"/>
            </a:xfrm>
            <a:solidFill>
              <a:schemeClr val="bg1"/>
            </a:solidFill>
          </p:grpSpPr>
          <p:sp>
            <p:nvSpPr>
              <p:cNvPr id="108" name="Freeform 13"/>
              <p:cNvSpPr/>
              <p:nvPr/>
            </p:nvSpPr>
            <p:spPr bwMode="auto">
              <a:xfrm>
                <a:off x="1283891" y="1720064"/>
                <a:ext cx="844550" cy="546497"/>
              </a:xfrm>
              <a:custGeom>
                <a:avLst/>
                <a:gdLst>
                  <a:gd name="T0" fmla="*/ 11 w 1518"/>
                  <a:gd name="T1" fmla="*/ 1308 h 1310"/>
                  <a:gd name="T2" fmla="*/ 97 w 1518"/>
                  <a:gd name="T3" fmla="*/ 1168 h 1310"/>
                  <a:gd name="T4" fmla="*/ 128 w 1518"/>
                  <a:gd name="T5" fmla="*/ 1124 h 1310"/>
                  <a:gd name="T6" fmla="*/ 206 w 1518"/>
                  <a:gd name="T7" fmla="*/ 1022 h 1310"/>
                  <a:gd name="T8" fmla="*/ 290 w 1518"/>
                  <a:gd name="T9" fmla="*/ 925 h 1310"/>
                  <a:gd name="T10" fmla="*/ 335 w 1518"/>
                  <a:gd name="T11" fmla="*/ 876 h 1310"/>
                  <a:gd name="T12" fmla="*/ 428 w 1518"/>
                  <a:gd name="T13" fmla="*/ 783 h 1310"/>
                  <a:gd name="T14" fmla="*/ 525 w 1518"/>
                  <a:gd name="T15" fmla="*/ 695 h 1310"/>
                  <a:gd name="T16" fmla="*/ 677 w 1518"/>
                  <a:gd name="T17" fmla="*/ 567 h 1310"/>
                  <a:gd name="T18" fmla="*/ 782 w 1518"/>
                  <a:gd name="T19" fmla="*/ 485 h 1310"/>
                  <a:gd name="T20" fmla="*/ 998 w 1518"/>
                  <a:gd name="T21" fmla="*/ 331 h 1310"/>
                  <a:gd name="T22" fmla="*/ 1111 w 1518"/>
                  <a:gd name="T23" fmla="*/ 257 h 1310"/>
                  <a:gd name="T24" fmla="*/ 1308 w 1518"/>
                  <a:gd name="T25" fmla="*/ 141 h 1310"/>
                  <a:gd name="T26" fmla="*/ 1510 w 1518"/>
                  <a:gd name="T27" fmla="*/ 30 h 1310"/>
                  <a:gd name="T28" fmla="*/ 1518 w 1518"/>
                  <a:gd name="T29" fmla="*/ 20 h 1310"/>
                  <a:gd name="T30" fmla="*/ 1516 w 1518"/>
                  <a:gd name="T31" fmla="*/ 8 h 1310"/>
                  <a:gd name="T32" fmla="*/ 1508 w 1518"/>
                  <a:gd name="T33" fmla="*/ 0 h 1310"/>
                  <a:gd name="T34" fmla="*/ 1496 w 1518"/>
                  <a:gd name="T35" fmla="*/ 0 h 1310"/>
                  <a:gd name="T36" fmla="*/ 1444 w 1518"/>
                  <a:gd name="T37" fmla="*/ 26 h 1310"/>
                  <a:gd name="T38" fmla="*/ 1343 w 1518"/>
                  <a:gd name="T39" fmla="*/ 78 h 1310"/>
                  <a:gd name="T40" fmla="*/ 1195 w 1518"/>
                  <a:gd name="T41" fmla="*/ 168 h 1310"/>
                  <a:gd name="T42" fmla="*/ 1097 w 1518"/>
                  <a:gd name="T43" fmla="*/ 228 h 1310"/>
                  <a:gd name="T44" fmla="*/ 872 w 1518"/>
                  <a:gd name="T45" fmla="*/ 380 h 1310"/>
                  <a:gd name="T46" fmla="*/ 658 w 1518"/>
                  <a:gd name="T47" fmla="*/ 544 h 1310"/>
                  <a:gd name="T48" fmla="*/ 554 w 1518"/>
                  <a:gd name="T49" fmla="*/ 629 h 1310"/>
                  <a:gd name="T50" fmla="*/ 455 w 1518"/>
                  <a:gd name="T51" fmla="*/ 717 h 1310"/>
                  <a:gd name="T52" fmla="*/ 360 w 1518"/>
                  <a:gd name="T53" fmla="*/ 810 h 1310"/>
                  <a:gd name="T54" fmla="*/ 268 w 1518"/>
                  <a:gd name="T55" fmla="*/ 906 h 1310"/>
                  <a:gd name="T56" fmla="*/ 228 w 1518"/>
                  <a:gd name="T57" fmla="*/ 952 h 1310"/>
                  <a:gd name="T58" fmla="*/ 150 w 1518"/>
                  <a:gd name="T59" fmla="*/ 1050 h 1310"/>
                  <a:gd name="T60" fmla="*/ 113 w 1518"/>
                  <a:gd name="T61" fmla="*/ 1100 h 1310"/>
                  <a:gd name="T62" fmla="*/ 48 w 1518"/>
                  <a:gd name="T63" fmla="*/ 1198 h 1310"/>
                  <a:gd name="T64" fmla="*/ 21 w 1518"/>
                  <a:gd name="T65" fmla="*/ 1248 h 1310"/>
                  <a:gd name="T66" fmla="*/ 0 w 1518"/>
                  <a:gd name="T67" fmla="*/ 1303 h 1310"/>
                  <a:gd name="T68" fmla="*/ 0 w 1518"/>
                  <a:gd name="T69" fmla="*/ 1307 h 1310"/>
                  <a:gd name="T70" fmla="*/ 8 w 1518"/>
                  <a:gd name="T71" fmla="*/ 1310 h 1310"/>
                  <a:gd name="T72" fmla="*/ 11 w 1518"/>
                  <a:gd name="T73" fmla="*/ 1308 h 1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18" h="1310">
                    <a:moveTo>
                      <a:pt x="11" y="1308"/>
                    </a:moveTo>
                    <a:lnTo>
                      <a:pt x="11" y="1308"/>
                    </a:lnTo>
                    <a:lnTo>
                      <a:pt x="68" y="1215"/>
                    </a:lnTo>
                    <a:lnTo>
                      <a:pt x="97" y="1168"/>
                    </a:lnTo>
                    <a:lnTo>
                      <a:pt x="128" y="1124"/>
                    </a:lnTo>
                    <a:lnTo>
                      <a:pt x="128" y="1124"/>
                    </a:lnTo>
                    <a:lnTo>
                      <a:pt x="165" y="1071"/>
                    </a:lnTo>
                    <a:lnTo>
                      <a:pt x="206" y="1022"/>
                    </a:lnTo>
                    <a:lnTo>
                      <a:pt x="247" y="972"/>
                    </a:lnTo>
                    <a:lnTo>
                      <a:pt x="290" y="925"/>
                    </a:lnTo>
                    <a:lnTo>
                      <a:pt x="290" y="925"/>
                    </a:lnTo>
                    <a:lnTo>
                      <a:pt x="335" y="876"/>
                    </a:lnTo>
                    <a:lnTo>
                      <a:pt x="381" y="830"/>
                    </a:lnTo>
                    <a:lnTo>
                      <a:pt x="428" y="783"/>
                    </a:lnTo>
                    <a:lnTo>
                      <a:pt x="477" y="738"/>
                    </a:lnTo>
                    <a:lnTo>
                      <a:pt x="525" y="695"/>
                    </a:lnTo>
                    <a:lnTo>
                      <a:pt x="576" y="651"/>
                    </a:lnTo>
                    <a:lnTo>
                      <a:pt x="677" y="567"/>
                    </a:lnTo>
                    <a:lnTo>
                      <a:pt x="677" y="567"/>
                    </a:lnTo>
                    <a:lnTo>
                      <a:pt x="782" y="485"/>
                    </a:lnTo>
                    <a:lnTo>
                      <a:pt x="889" y="407"/>
                    </a:lnTo>
                    <a:lnTo>
                      <a:pt x="998" y="331"/>
                    </a:lnTo>
                    <a:lnTo>
                      <a:pt x="1111" y="257"/>
                    </a:lnTo>
                    <a:lnTo>
                      <a:pt x="1111" y="257"/>
                    </a:lnTo>
                    <a:lnTo>
                      <a:pt x="1208" y="197"/>
                    </a:lnTo>
                    <a:lnTo>
                      <a:pt x="1308" y="141"/>
                    </a:lnTo>
                    <a:lnTo>
                      <a:pt x="1510" y="30"/>
                    </a:lnTo>
                    <a:lnTo>
                      <a:pt x="1510" y="30"/>
                    </a:lnTo>
                    <a:lnTo>
                      <a:pt x="1514" y="24"/>
                    </a:lnTo>
                    <a:lnTo>
                      <a:pt x="1518" y="20"/>
                    </a:lnTo>
                    <a:lnTo>
                      <a:pt x="1518" y="14"/>
                    </a:lnTo>
                    <a:lnTo>
                      <a:pt x="1516" y="8"/>
                    </a:lnTo>
                    <a:lnTo>
                      <a:pt x="1514" y="4"/>
                    </a:lnTo>
                    <a:lnTo>
                      <a:pt x="1508" y="0"/>
                    </a:lnTo>
                    <a:lnTo>
                      <a:pt x="1502" y="0"/>
                    </a:lnTo>
                    <a:lnTo>
                      <a:pt x="1496" y="0"/>
                    </a:lnTo>
                    <a:lnTo>
                      <a:pt x="1496" y="0"/>
                    </a:lnTo>
                    <a:lnTo>
                      <a:pt x="1444" y="26"/>
                    </a:lnTo>
                    <a:lnTo>
                      <a:pt x="1393" y="51"/>
                    </a:lnTo>
                    <a:lnTo>
                      <a:pt x="1343" y="78"/>
                    </a:lnTo>
                    <a:lnTo>
                      <a:pt x="1292" y="108"/>
                    </a:lnTo>
                    <a:lnTo>
                      <a:pt x="1195" y="168"/>
                    </a:lnTo>
                    <a:lnTo>
                      <a:pt x="1097" y="228"/>
                    </a:lnTo>
                    <a:lnTo>
                      <a:pt x="1097" y="228"/>
                    </a:lnTo>
                    <a:lnTo>
                      <a:pt x="985" y="304"/>
                    </a:lnTo>
                    <a:lnTo>
                      <a:pt x="872" y="380"/>
                    </a:lnTo>
                    <a:lnTo>
                      <a:pt x="763" y="462"/>
                    </a:lnTo>
                    <a:lnTo>
                      <a:pt x="658" y="544"/>
                    </a:lnTo>
                    <a:lnTo>
                      <a:pt x="658" y="544"/>
                    </a:lnTo>
                    <a:lnTo>
                      <a:pt x="554" y="629"/>
                    </a:lnTo>
                    <a:lnTo>
                      <a:pt x="504" y="672"/>
                    </a:lnTo>
                    <a:lnTo>
                      <a:pt x="455" y="717"/>
                    </a:lnTo>
                    <a:lnTo>
                      <a:pt x="407" y="763"/>
                    </a:lnTo>
                    <a:lnTo>
                      <a:pt x="360" y="810"/>
                    </a:lnTo>
                    <a:lnTo>
                      <a:pt x="313" y="857"/>
                    </a:lnTo>
                    <a:lnTo>
                      <a:pt x="268" y="906"/>
                    </a:lnTo>
                    <a:lnTo>
                      <a:pt x="268" y="906"/>
                    </a:lnTo>
                    <a:lnTo>
                      <a:pt x="228" y="952"/>
                    </a:lnTo>
                    <a:lnTo>
                      <a:pt x="187" y="1001"/>
                    </a:lnTo>
                    <a:lnTo>
                      <a:pt x="150" y="1050"/>
                    </a:lnTo>
                    <a:lnTo>
                      <a:pt x="113" y="1100"/>
                    </a:lnTo>
                    <a:lnTo>
                      <a:pt x="113" y="1100"/>
                    </a:lnTo>
                    <a:lnTo>
                      <a:pt x="80" y="1147"/>
                    </a:lnTo>
                    <a:lnTo>
                      <a:pt x="48" y="1198"/>
                    </a:lnTo>
                    <a:lnTo>
                      <a:pt x="35" y="1223"/>
                    </a:lnTo>
                    <a:lnTo>
                      <a:pt x="21" y="1248"/>
                    </a:lnTo>
                    <a:lnTo>
                      <a:pt x="10" y="1275"/>
                    </a:lnTo>
                    <a:lnTo>
                      <a:pt x="0" y="1303"/>
                    </a:lnTo>
                    <a:lnTo>
                      <a:pt x="0" y="1303"/>
                    </a:lnTo>
                    <a:lnTo>
                      <a:pt x="0" y="1307"/>
                    </a:lnTo>
                    <a:lnTo>
                      <a:pt x="4" y="1310"/>
                    </a:lnTo>
                    <a:lnTo>
                      <a:pt x="8" y="1310"/>
                    </a:lnTo>
                    <a:lnTo>
                      <a:pt x="11" y="1308"/>
                    </a:lnTo>
                    <a:lnTo>
                      <a:pt x="11" y="1308"/>
                    </a:lnTo>
                    <a:close/>
                  </a:path>
                </a:pathLst>
              </a:custGeom>
              <a:grpFill/>
              <a:ln>
                <a:noFill/>
              </a:ln>
            </p:spPr>
            <p:txBody>
              <a:bodyPr/>
              <a:lstStyle/>
              <a:p>
                <a:pPr>
                  <a:defRPr/>
                </a:pPr>
                <a:endParaRPr lang="zh-CN" altLang="en-US" sz="1800">
                  <a:solidFill>
                    <a:schemeClr val="tx1"/>
                  </a:solidFill>
                  <a:latin typeface="微软雅黑" panose="020B0503020204020204" charset="-122"/>
                  <a:ea typeface="微软雅黑" panose="020B0503020204020204" charset="-122"/>
                </a:endParaRPr>
              </a:p>
            </p:txBody>
          </p:sp>
          <p:grpSp>
            <p:nvGrpSpPr>
              <p:cNvPr id="109" name="组合 108"/>
              <p:cNvGrpSpPr/>
              <p:nvPr/>
            </p:nvGrpSpPr>
            <p:grpSpPr>
              <a:xfrm>
                <a:off x="1320404" y="1695061"/>
                <a:ext cx="820737" cy="522685"/>
                <a:chOff x="1320404" y="1695061"/>
                <a:chExt cx="820737" cy="522685"/>
              </a:xfrm>
              <a:grpFill/>
            </p:grpSpPr>
            <p:sp>
              <p:nvSpPr>
                <p:cNvPr id="110" name="Freeform 14"/>
                <p:cNvSpPr/>
                <p:nvPr/>
              </p:nvSpPr>
              <p:spPr bwMode="auto">
                <a:xfrm>
                  <a:off x="1910954" y="1695061"/>
                  <a:ext cx="117475" cy="122635"/>
                </a:xfrm>
                <a:custGeom>
                  <a:avLst/>
                  <a:gdLst>
                    <a:gd name="T0" fmla="*/ 196 w 212"/>
                    <a:gd name="T1" fmla="*/ 0 h 294"/>
                    <a:gd name="T2" fmla="*/ 196 w 212"/>
                    <a:gd name="T3" fmla="*/ 0 h 294"/>
                    <a:gd name="T4" fmla="*/ 181 w 212"/>
                    <a:gd name="T5" fmla="*/ 14 h 294"/>
                    <a:gd name="T6" fmla="*/ 163 w 212"/>
                    <a:gd name="T7" fmla="*/ 25 h 294"/>
                    <a:gd name="T8" fmla="*/ 150 w 212"/>
                    <a:gd name="T9" fmla="*/ 41 h 294"/>
                    <a:gd name="T10" fmla="*/ 134 w 212"/>
                    <a:gd name="T11" fmla="*/ 57 h 294"/>
                    <a:gd name="T12" fmla="*/ 109 w 212"/>
                    <a:gd name="T13" fmla="*/ 90 h 294"/>
                    <a:gd name="T14" fmla="*/ 85 w 212"/>
                    <a:gd name="T15" fmla="*/ 125 h 294"/>
                    <a:gd name="T16" fmla="*/ 64 w 212"/>
                    <a:gd name="T17" fmla="*/ 162 h 294"/>
                    <a:gd name="T18" fmla="*/ 44 w 212"/>
                    <a:gd name="T19" fmla="*/ 199 h 294"/>
                    <a:gd name="T20" fmla="*/ 23 w 212"/>
                    <a:gd name="T21" fmla="*/ 236 h 294"/>
                    <a:gd name="T22" fmla="*/ 2 w 212"/>
                    <a:gd name="T23" fmla="*/ 271 h 294"/>
                    <a:gd name="T24" fmla="*/ 2 w 212"/>
                    <a:gd name="T25" fmla="*/ 271 h 294"/>
                    <a:gd name="T26" fmla="*/ 0 w 212"/>
                    <a:gd name="T27" fmla="*/ 277 h 294"/>
                    <a:gd name="T28" fmla="*/ 0 w 212"/>
                    <a:gd name="T29" fmla="*/ 282 h 294"/>
                    <a:gd name="T30" fmla="*/ 4 w 212"/>
                    <a:gd name="T31" fmla="*/ 288 h 294"/>
                    <a:gd name="T32" fmla="*/ 7 w 212"/>
                    <a:gd name="T33" fmla="*/ 292 h 294"/>
                    <a:gd name="T34" fmla="*/ 11 w 212"/>
                    <a:gd name="T35" fmla="*/ 294 h 294"/>
                    <a:gd name="T36" fmla="*/ 17 w 212"/>
                    <a:gd name="T37" fmla="*/ 294 h 294"/>
                    <a:gd name="T38" fmla="*/ 23 w 212"/>
                    <a:gd name="T39" fmla="*/ 292 h 294"/>
                    <a:gd name="T40" fmla="*/ 27 w 212"/>
                    <a:gd name="T41" fmla="*/ 288 h 294"/>
                    <a:gd name="T42" fmla="*/ 27 w 212"/>
                    <a:gd name="T43" fmla="*/ 288 h 294"/>
                    <a:gd name="T44" fmla="*/ 48 w 212"/>
                    <a:gd name="T45" fmla="*/ 253 h 294"/>
                    <a:gd name="T46" fmla="*/ 68 w 212"/>
                    <a:gd name="T47" fmla="*/ 216 h 294"/>
                    <a:gd name="T48" fmla="*/ 107 w 212"/>
                    <a:gd name="T49" fmla="*/ 146 h 294"/>
                    <a:gd name="T50" fmla="*/ 130 w 212"/>
                    <a:gd name="T51" fmla="*/ 111 h 294"/>
                    <a:gd name="T52" fmla="*/ 153 w 212"/>
                    <a:gd name="T53" fmla="*/ 78 h 294"/>
                    <a:gd name="T54" fmla="*/ 179 w 212"/>
                    <a:gd name="T55" fmla="*/ 47 h 294"/>
                    <a:gd name="T56" fmla="*/ 208 w 212"/>
                    <a:gd name="T57" fmla="*/ 18 h 294"/>
                    <a:gd name="T58" fmla="*/ 208 w 212"/>
                    <a:gd name="T59" fmla="*/ 18 h 294"/>
                    <a:gd name="T60" fmla="*/ 210 w 212"/>
                    <a:gd name="T61" fmla="*/ 16 h 294"/>
                    <a:gd name="T62" fmla="*/ 212 w 212"/>
                    <a:gd name="T63" fmla="*/ 12 h 294"/>
                    <a:gd name="T64" fmla="*/ 212 w 212"/>
                    <a:gd name="T65" fmla="*/ 8 h 294"/>
                    <a:gd name="T66" fmla="*/ 210 w 212"/>
                    <a:gd name="T67" fmla="*/ 4 h 294"/>
                    <a:gd name="T68" fmla="*/ 208 w 212"/>
                    <a:gd name="T69" fmla="*/ 2 h 294"/>
                    <a:gd name="T70" fmla="*/ 204 w 212"/>
                    <a:gd name="T71" fmla="*/ 0 h 294"/>
                    <a:gd name="T72" fmla="*/ 200 w 212"/>
                    <a:gd name="T73" fmla="*/ 0 h 294"/>
                    <a:gd name="T74" fmla="*/ 196 w 212"/>
                    <a:gd name="T75" fmla="*/ 0 h 294"/>
                    <a:gd name="T76" fmla="*/ 196 w 212"/>
                    <a:gd name="T77" fmla="*/ 0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12" h="294">
                      <a:moveTo>
                        <a:pt x="196" y="0"/>
                      </a:moveTo>
                      <a:lnTo>
                        <a:pt x="196" y="0"/>
                      </a:lnTo>
                      <a:lnTo>
                        <a:pt x="181" y="14"/>
                      </a:lnTo>
                      <a:lnTo>
                        <a:pt x="163" y="25"/>
                      </a:lnTo>
                      <a:lnTo>
                        <a:pt x="150" y="41"/>
                      </a:lnTo>
                      <a:lnTo>
                        <a:pt x="134" y="57"/>
                      </a:lnTo>
                      <a:lnTo>
                        <a:pt x="109" y="90"/>
                      </a:lnTo>
                      <a:lnTo>
                        <a:pt x="85" y="125"/>
                      </a:lnTo>
                      <a:lnTo>
                        <a:pt x="64" y="162"/>
                      </a:lnTo>
                      <a:lnTo>
                        <a:pt x="44" y="199"/>
                      </a:lnTo>
                      <a:lnTo>
                        <a:pt x="23" y="236"/>
                      </a:lnTo>
                      <a:lnTo>
                        <a:pt x="2" y="271"/>
                      </a:lnTo>
                      <a:lnTo>
                        <a:pt x="2" y="271"/>
                      </a:lnTo>
                      <a:lnTo>
                        <a:pt x="0" y="277"/>
                      </a:lnTo>
                      <a:lnTo>
                        <a:pt x="0" y="282"/>
                      </a:lnTo>
                      <a:lnTo>
                        <a:pt x="4" y="288"/>
                      </a:lnTo>
                      <a:lnTo>
                        <a:pt x="7" y="292"/>
                      </a:lnTo>
                      <a:lnTo>
                        <a:pt x="11" y="294"/>
                      </a:lnTo>
                      <a:lnTo>
                        <a:pt x="17" y="294"/>
                      </a:lnTo>
                      <a:lnTo>
                        <a:pt x="23" y="292"/>
                      </a:lnTo>
                      <a:lnTo>
                        <a:pt x="27" y="288"/>
                      </a:lnTo>
                      <a:lnTo>
                        <a:pt x="27" y="288"/>
                      </a:lnTo>
                      <a:lnTo>
                        <a:pt x="48" y="253"/>
                      </a:lnTo>
                      <a:lnTo>
                        <a:pt x="68" y="216"/>
                      </a:lnTo>
                      <a:lnTo>
                        <a:pt x="107" y="146"/>
                      </a:lnTo>
                      <a:lnTo>
                        <a:pt x="130" y="111"/>
                      </a:lnTo>
                      <a:lnTo>
                        <a:pt x="153" y="78"/>
                      </a:lnTo>
                      <a:lnTo>
                        <a:pt x="179" y="47"/>
                      </a:lnTo>
                      <a:lnTo>
                        <a:pt x="208" y="18"/>
                      </a:lnTo>
                      <a:lnTo>
                        <a:pt x="208" y="18"/>
                      </a:lnTo>
                      <a:lnTo>
                        <a:pt x="210" y="16"/>
                      </a:lnTo>
                      <a:lnTo>
                        <a:pt x="212" y="12"/>
                      </a:lnTo>
                      <a:lnTo>
                        <a:pt x="212" y="8"/>
                      </a:lnTo>
                      <a:lnTo>
                        <a:pt x="210" y="4"/>
                      </a:lnTo>
                      <a:lnTo>
                        <a:pt x="208" y="2"/>
                      </a:lnTo>
                      <a:lnTo>
                        <a:pt x="204" y="0"/>
                      </a:lnTo>
                      <a:lnTo>
                        <a:pt x="200" y="0"/>
                      </a:lnTo>
                      <a:lnTo>
                        <a:pt x="196" y="0"/>
                      </a:lnTo>
                      <a:lnTo>
                        <a:pt x="196" y="0"/>
                      </a:lnTo>
                      <a:close/>
                    </a:path>
                  </a:pathLst>
                </a:custGeom>
                <a:grpFill/>
                <a:ln>
                  <a:noFill/>
                </a:ln>
              </p:spPr>
              <p:txBody>
                <a:bodyPr/>
                <a:lstStyle/>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11" name="Freeform 15"/>
                <p:cNvSpPr/>
                <p:nvPr/>
              </p:nvSpPr>
              <p:spPr bwMode="auto">
                <a:xfrm>
                  <a:off x="1637904" y="1715302"/>
                  <a:ext cx="142875" cy="244078"/>
                </a:xfrm>
                <a:custGeom>
                  <a:avLst/>
                  <a:gdLst>
                    <a:gd name="T0" fmla="*/ 242 w 257"/>
                    <a:gd name="T1" fmla="*/ 4 h 584"/>
                    <a:gd name="T2" fmla="*/ 242 w 257"/>
                    <a:gd name="T3" fmla="*/ 4 h 584"/>
                    <a:gd name="T4" fmla="*/ 209 w 257"/>
                    <a:gd name="T5" fmla="*/ 70 h 584"/>
                    <a:gd name="T6" fmla="*/ 175 w 257"/>
                    <a:gd name="T7" fmla="*/ 138 h 584"/>
                    <a:gd name="T8" fmla="*/ 113 w 257"/>
                    <a:gd name="T9" fmla="*/ 272 h 584"/>
                    <a:gd name="T10" fmla="*/ 113 w 257"/>
                    <a:gd name="T11" fmla="*/ 272 h 584"/>
                    <a:gd name="T12" fmla="*/ 80 w 257"/>
                    <a:gd name="T13" fmla="*/ 344 h 584"/>
                    <a:gd name="T14" fmla="*/ 51 w 257"/>
                    <a:gd name="T15" fmla="*/ 416 h 584"/>
                    <a:gd name="T16" fmla="*/ 24 w 257"/>
                    <a:gd name="T17" fmla="*/ 488 h 584"/>
                    <a:gd name="T18" fmla="*/ 12 w 257"/>
                    <a:gd name="T19" fmla="*/ 525 h 584"/>
                    <a:gd name="T20" fmla="*/ 2 w 257"/>
                    <a:gd name="T21" fmla="*/ 564 h 584"/>
                    <a:gd name="T22" fmla="*/ 2 w 257"/>
                    <a:gd name="T23" fmla="*/ 564 h 584"/>
                    <a:gd name="T24" fmla="*/ 0 w 257"/>
                    <a:gd name="T25" fmla="*/ 570 h 584"/>
                    <a:gd name="T26" fmla="*/ 2 w 257"/>
                    <a:gd name="T27" fmla="*/ 576 h 584"/>
                    <a:gd name="T28" fmla="*/ 6 w 257"/>
                    <a:gd name="T29" fmla="*/ 580 h 584"/>
                    <a:gd name="T30" fmla="*/ 12 w 257"/>
                    <a:gd name="T31" fmla="*/ 582 h 584"/>
                    <a:gd name="T32" fmla="*/ 18 w 257"/>
                    <a:gd name="T33" fmla="*/ 584 h 584"/>
                    <a:gd name="T34" fmla="*/ 22 w 257"/>
                    <a:gd name="T35" fmla="*/ 582 h 584"/>
                    <a:gd name="T36" fmla="*/ 26 w 257"/>
                    <a:gd name="T37" fmla="*/ 580 h 584"/>
                    <a:gd name="T38" fmla="*/ 29 w 257"/>
                    <a:gd name="T39" fmla="*/ 574 h 584"/>
                    <a:gd name="T40" fmla="*/ 29 w 257"/>
                    <a:gd name="T41" fmla="*/ 574 h 584"/>
                    <a:gd name="T42" fmla="*/ 39 w 257"/>
                    <a:gd name="T43" fmla="*/ 537 h 584"/>
                    <a:gd name="T44" fmla="*/ 51 w 257"/>
                    <a:gd name="T45" fmla="*/ 502 h 584"/>
                    <a:gd name="T46" fmla="*/ 76 w 257"/>
                    <a:gd name="T47" fmla="*/ 432 h 584"/>
                    <a:gd name="T48" fmla="*/ 103 w 257"/>
                    <a:gd name="T49" fmla="*/ 364 h 584"/>
                    <a:gd name="T50" fmla="*/ 135 w 257"/>
                    <a:gd name="T51" fmla="*/ 296 h 584"/>
                    <a:gd name="T52" fmla="*/ 135 w 257"/>
                    <a:gd name="T53" fmla="*/ 296 h 584"/>
                    <a:gd name="T54" fmla="*/ 168 w 257"/>
                    <a:gd name="T55" fmla="*/ 226 h 584"/>
                    <a:gd name="T56" fmla="*/ 201 w 257"/>
                    <a:gd name="T57" fmla="*/ 156 h 584"/>
                    <a:gd name="T58" fmla="*/ 216 w 257"/>
                    <a:gd name="T59" fmla="*/ 120 h 584"/>
                    <a:gd name="T60" fmla="*/ 232 w 257"/>
                    <a:gd name="T61" fmla="*/ 84 h 584"/>
                    <a:gd name="T62" fmla="*/ 245 w 257"/>
                    <a:gd name="T63" fmla="*/ 48 h 584"/>
                    <a:gd name="T64" fmla="*/ 257 w 257"/>
                    <a:gd name="T65" fmla="*/ 11 h 584"/>
                    <a:gd name="T66" fmla="*/ 257 w 257"/>
                    <a:gd name="T67" fmla="*/ 11 h 584"/>
                    <a:gd name="T68" fmla="*/ 255 w 257"/>
                    <a:gd name="T69" fmla="*/ 6 h 584"/>
                    <a:gd name="T70" fmla="*/ 251 w 257"/>
                    <a:gd name="T71" fmla="*/ 2 h 584"/>
                    <a:gd name="T72" fmla="*/ 247 w 257"/>
                    <a:gd name="T73" fmla="*/ 0 h 584"/>
                    <a:gd name="T74" fmla="*/ 244 w 257"/>
                    <a:gd name="T75" fmla="*/ 2 h 584"/>
                    <a:gd name="T76" fmla="*/ 242 w 257"/>
                    <a:gd name="T77" fmla="*/ 4 h 584"/>
                    <a:gd name="T78" fmla="*/ 242 w 257"/>
                    <a:gd name="T79" fmla="*/ 4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57" h="584">
                      <a:moveTo>
                        <a:pt x="242" y="4"/>
                      </a:moveTo>
                      <a:lnTo>
                        <a:pt x="242" y="4"/>
                      </a:lnTo>
                      <a:lnTo>
                        <a:pt x="209" y="70"/>
                      </a:lnTo>
                      <a:lnTo>
                        <a:pt x="175" y="138"/>
                      </a:lnTo>
                      <a:lnTo>
                        <a:pt x="113" y="272"/>
                      </a:lnTo>
                      <a:lnTo>
                        <a:pt x="113" y="272"/>
                      </a:lnTo>
                      <a:lnTo>
                        <a:pt x="80" y="344"/>
                      </a:lnTo>
                      <a:lnTo>
                        <a:pt x="51" y="416"/>
                      </a:lnTo>
                      <a:lnTo>
                        <a:pt x="24" y="488"/>
                      </a:lnTo>
                      <a:lnTo>
                        <a:pt x="12" y="525"/>
                      </a:lnTo>
                      <a:lnTo>
                        <a:pt x="2" y="564"/>
                      </a:lnTo>
                      <a:lnTo>
                        <a:pt x="2" y="564"/>
                      </a:lnTo>
                      <a:lnTo>
                        <a:pt x="0" y="570"/>
                      </a:lnTo>
                      <a:lnTo>
                        <a:pt x="2" y="576"/>
                      </a:lnTo>
                      <a:lnTo>
                        <a:pt x="6" y="580"/>
                      </a:lnTo>
                      <a:lnTo>
                        <a:pt x="12" y="582"/>
                      </a:lnTo>
                      <a:lnTo>
                        <a:pt x="18" y="584"/>
                      </a:lnTo>
                      <a:lnTo>
                        <a:pt x="22" y="582"/>
                      </a:lnTo>
                      <a:lnTo>
                        <a:pt x="26" y="580"/>
                      </a:lnTo>
                      <a:lnTo>
                        <a:pt x="29" y="574"/>
                      </a:lnTo>
                      <a:lnTo>
                        <a:pt x="29" y="574"/>
                      </a:lnTo>
                      <a:lnTo>
                        <a:pt x="39" y="537"/>
                      </a:lnTo>
                      <a:lnTo>
                        <a:pt x="51" y="502"/>
                      </a:lnTo>
                      <a:lnTo>
                        <a:pt x="76" y="432"/>
                      </a:lnTo>
                      <a:lnTo>
                        <a:pt x="103" y="364"/>
                      </a:lnTo>
                      <a:lnTo>
                        <a:pt x="135" y="296"/>
                      </a:lnTo>
                      <a:lnTo>
                        <a:pt x="135" y="296"/>
                      </a:lnTo>
                      <a:lnTo>
                        <a:pt x="168" y="226"/>
                      </a:lnTo>
                      <a:lnTo>
                        <a:pt x="201" y="156"/>
                      </a:lnTo>
                      <a:lnTo>
                        <a:pt x="216" y="120"/>
                      </a:lnTo>
                      <a:lnTo>
                        <a:pt x="232" y="84"/>
                      </a:lnTo>
                      <a:lnTo>
                        <a:pt x="245" y="48"/>
                      </a:lnTo>
                      <a:lnTo>
                        <a:pt x="257" y="11"/>
                      </a:lnTo>
                      <a:lnTo>
                        <a:pt x="257" y="11"/>
                      </a:lnTo>
                      <a:lnTo>
                        <a:pt x="255" y="6"/>
                      </a:lnTo>
                      <a:lnTo>
                        <a:pt x="251" y="2"/>
                      </a:lnTo>
                      <a:lnTo>
                        <a:pt x="247" y="0"/>
                      </a:lnTo>
                      <a:lnTo>
                        <a:pt x="244" y="2"/>
                      </a:lnTo>
                      <a:lnTo>
                        <a:pt x="242" y="4"/>
                      </a:lnTo>
                      <a:lnTo>
                        <a:pt x="242" y="4"/>
                      </a:lnTo>
                      <a:close/>
                    </a:path>
                  </a:pathLst>
                </a:custGeom>
                <a:grpFill/>
                <a:ln>
                  <a:noFill/>
                </a:ln>
              </p:spPr>
              <p:txBody>
                <a:bodyPr/>
                <a:lstStyle/>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12" name="Freeform 16"/>
                <p:cNvSpPr/>
                <p:nvPr/>
              </p:nvSpPr>
              <p:spPr bwMode="auto">
                <a:xfrm>
                  <a:off x="1391842" y="1798645"/>
                  <a:ext cx="187325" cy="340519"/>
                </a:xfrm>
                <a:custGeom>
                  <a:avLst/>
                  <a:gdLst>
                    <a:gd name="T0" fmla="*/ 325 w 338"/>
                    <a:gd name="T1" fmla="*/ 0 h 816"/>
                    <a:gd name="T2" fmla="*/ 325 w 338"/>
                    <a:gd name="T3" fmla="*/ 0 h 816"/>
                    <a:gd name="T4" fmla="*/ 305 w 338"/>
                    <a:gd name="T5" fmla="*/ 18 h 816"/>
                    <a:gd name="T6" fmla="*/ 286 w 338"/>
                    <a:gd name="T7" fmla="*/ 35 h 816"/>
                    <a:gd name="T8" fmla="*/ 268 w 338"/>
                    <a:gd name="T9" fmla="*/ 55 h 816"/>
                    <a:gd name="T10" fmla="*/ 251 w 338"/>
                    <a:gd name="T11" fmla="*/ 76 h 816"/>
                    <a:gd name="T12" fmla="*/ 235 w 338"/>
                    <a:gd name="T13" fmla="*/ 98 h 816"/>
                    <a:gd name="T14" fmla="*/ 219 w 338"/>
                    <a:gd name="T15" fmla="*/ 121 h 816"/>
                    <a:gd name="T16" fmla="*/ 192 w 338"/>
                    <a:gd name="T17" fmla="*/ 170 h 816"/>
                    <a:gd name="T18" fmla="*/ 169 w 338"/>
                    <a:gd name="T19" fmla="*/ 218 h 816"/>
                    <a:gd name="T20" fmla="*/ 146 w 338"/>
                    <a:gd name="T21" fmla="*/ 269 h 816"/>
                    <a:gd name="T22" fmla="*/ 126 w 338"/>
                    <a:gd name="T23" fmla="*/ 319 h 816"/>
                    <a:gd name="T24" fmla="*/ 109 w 338"/>
                    <a:gd name="T25" fmla="*/ 366 h 816"/>
                    <a:gd name="T26" fmla="*/ 109 w 338"/>
                    <a:gd name="T27" fmla="*/ 366 h 816"/>
                    <a:gd name="T28" fmla="*/ 89 w 338"/>
                    <a:gd name="T29" fmla="*/ 419 h 816"/>
                    <a:gd name="T30" fmla="*/ 72 w 338"/>
                    <a:gd name="T31" fmla="*/ 471 h 816"/>
                    <a:gd name="T32" fmla="*/ 54 w 338"/>
                    <a:gd name="T33" fmla="*/ 526 h 816"/>
                    <a:gd name="T34" fmla="*/ 40 w 338"/>
                    <a:gd name="T35" fmla="*/ 580 h 816"/>
                    <a:gd name="T36" fmla="*/ 27 w 338"/>
                    <a:gd name="T37" fmla="*/ 635 h 816"/>
                    <a:gd name="T38" fmla="*/ 15 w 338"/>
                    <a:gd name="T39" fmla="*/ 689 h 816"/>
                    <a:gd name="T40" fmla="*/ 7 w 338"/>
                    <a:gd name="T41" fmla="*/ 744 h 816"/>
                    <a:gd name="T42" fmla="*/ 0 w 338"/>
                    <a:gd name="T43" fmla="*/ 800 h 816"/>
                    <a:gd name="T44" fmla="*/ 0 w 338"/>
                    <a:gd name="T45" fmla="*/ 800 h 816"/>
                    <a:gd name="T46" fmla="*/ 0 w 338"/>
                    <a:gd name="T47" fmla="*/ 806 h 816"/>
                    <a:gd name="T48" fmla="*/ 3 w 338"/>
                    <a:gd name="T49" fmla="*/ 812 h 816"/>
                    <a:gd name="T50" fmla="*/ 7 w 338"/>
                    <a:gd name="T51" fmla="*/ 814 h 816"/>
                    <a:gd name="T52" fmla="*/ 13 w 338"/>
                    <a:gd name="T53" fmla="*/ 816 h 816"/>
                    <a:gd name="T54" fmla="*/ 19 w 338"/>
                    <a:gd name="T55" fmla="*/ 816 h 816"/>
                    <a:gd name="T56" fmla="*/ 25 w 338"/>
                    <a:gd name="T57" fmla="*/ 814 h 816"/>
                    <a:gd name="T58" fmla="*/ 29 w 338"/>
                    <a:gd name="T59" fmla="*/ 808 h 816"/>
                    <a:gd name="T60" fmla="*/ 31 w 338"/>
                    <a:gd name="T61" fmla="*/ 802 h 816"/>
                    <a:gd name="T62" fmla="*/ 31 w 338"/>
                    <a:gd name="T63" fmla="*/ 802 h 816"/>
                    <a:gd name="T64" fmla="*/ 37 w 338"/>
                    <a:gd name="T65" fmla="*/ 750 h 816"/>
                    <a:gd name="T66" fmla="*/ 46 w 338"/>
                    <a:gd name="T67" fmla="*/ 697 h 816"/>
                    <a:gd name="T68" fmla="*/ 56 w 338"/>
                    <a:gd name="T69" fmla="*/ 645 h 816"/>
                    <a:gd name="T70" fmla="*/ 70 w 338"/>
                    <a:gd name="T71" fmla="*/ 592 h 816"/>
                    <a:gd name="T72" fmla="*/ 83 w 338"/>
                    <a:gd name="T73" fmla="*/ 541 h 816"/>
                    <a:gd name="T74" fmla="*/ 99 w 338"/>
                    <a:gd name="T75" fmla="*/ 489 h 816"/>
                    <a:gd name="T76" fmla="*/ 114 w 338"/>
                    <a:gd name="T77" fmla="*/ 438 h 816"/>
                    <a:gd name="T78" fmla="*/ 132 w 338"/>
                    <a:gd name="T79" fmla="*/ 388 h 816"/>
                    <a:gd name="T80" fmla="*/ 132 w 338"/>
                    <a:gd name="T81" fmla="*/ 388 h 816"/>
                    <a:gd name="T82" fmla="*/ 151 w 338"/>
                    <a:gd name="T83" fmla="*/ 337 h 816"/>
                    <a:gd name="T84" fmla="*/ 171 w 338"/>
                    <a:gd name="T85" fmla="*/ 286 h 816"/>
                    <a:gd name="T86" fmla="*/ 192 w 338"/>
                    <a:gd name="T87" fmla="*/ 238 h 816"/>
                    <a:gd name="T88" fmla="*/ 218 w 338"/>
                    <a:gd name="T89" fmla="*/ 189 h 816"/>
                    <a:gd name="T90" fmla="*/ 243 w 338"/>
                    <a:gd name="T91" fmla="*/ 142 h 816"/>
                    <a:gd name="T92" fmla="*/ 272 w 338"/>
                    <a:gd name="T93" fmla="*/ 98 h 816"/>
                    <a:gd name="T94" fmla="*/ 301 w 338"/>
                    <a:gd name="T95" fmla="*/ 53 h 816"/>
                    <a:gd name="T96" fmla="*/ 336 w 338"/>
                    <a:gd name="T97" fmla="*/ 10 h 816"/>
                    <a:gd name="T98" fmla="*/ 336 w 338"/>
                    <a:gd name="T99" fmla="*/ 10 h 816"/>
                    <a:gd name="T100" fmla="*/ 338 w 338"/>
                    <a:gd name="T101" fmla="*/ 8 h 816"/>
                    <a:gd name="T102" fmla="*/ 338 w 338"/>
                    <a:gd name="T103" fmla="*/ 6 h 816"/>
                    <a:gd name="T104" fmla="*/ 334 w 338"/>
                    <a:gd name="T105" fmla="*/ 2 h 816"/>
                    <a:gd name="T106" fmla="*/ 330 w 338"/>
                    <a:gd name="T107" fmla="*/ 0 h 816"/>
                    <a:gd name="T108" fmla="*/ 325 w 338"/>
                    <a:gd name="T109" fmla="*/ 0 h 816"/>
                    <a:gd name="T110" fmla="*/ 325 w 338"/>
                    <a:gd name="T111" fmla="*/ 0 h 8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38" h="816">
                      <a:moveTo>
                        <a:pt x="325" y="0"/>
                      </a:moveTo>
                      <a:lnTo>
                        <a:pt x="325" y="0"/>
                      </a:lnTo>
                      <a:lnTo>
                        <a:pt x="305" y="18"/>
                      </a:lnTo>
                      <a:lnTo>
                        <a:pt x="286" y="35"/>
                      </a:lnTo>
                      <a:lnTo>
                        <a:pt x="268" y="55"/>
                      </a:lnTo>
                      <a:lnTo>
                        <a:pt x="251" y="76"/>
                      </a:lnTo>
                      <a:lnTo>
                        <a:pt x="235" y="98"/>
                      </a:lnTo>
                      <a:lnTo>
                        <a:pt x="219" y="121"/>
                      </a:lnTo>
                      <a:lnTo>
                        <a:pt x="192" y="170"/>
                      </a:lnTo>
                      <a:lnTo>
                        <a:pt x="169" y="218"/>
                      </a:lnTo>
                      <a:lnTo>
                        <a:pt x="146" y="269"/>
                      </a:lnTo>
                      <a:lnTo>
                        <a:pt x="126" y="319"/>
                      </a:lnTo>
                      <a:lnTo>
                        <a:pt x="109" y="366"/>
                      </a:lnTo>
                      <a:lnTo>
                        <a:pt x="109" y="366"/>
                      </a:lnTo>
                      <a:lnTo>
                        <a:pt x="89" y="419"/>
                      </a:lnTo>
                      <a:lnTo>
                        <a:pt x="72" y="471"/>
                      </a:lnTo>
                      <a:lnTo>
                        <a:pt x="54" y="526"/>
                      </a:lnTo>
                      <a:lnTo>
                        <a:pt x="40" y="580"/>
                      </a:lnTo>
                      <a:lnTo>
                        <a:pt x="27" y="635"/>
                      </a:lnTo>
                      <a:lnTo>
                        <a:pt x="15" y="689"/>
                      </a:lnTo>
                      <a:lnTo>
                        <a:pt x="7" y="744"/>
                      </a:lnTo>
                      <a:lnTo>
                        <a:pt x="0" y="800"/>
                      </a:lnTo>
                      <a:lnTo>
                        <a:pt x="0" y="800"/>
                      </a:lnTo>
                      <a:lnTo>
                        <a:pt x="0" y="806"/>
                      </a:lnTo>
                      <a:lnTo>
                        <a:pt x="3" y="812"/>
                      </a:lnTo>
                      <a:lnTo>
                        <a:pt x="7" y="814"/>
                      </a:lnTo>
                      <a:lnTo>
                        <a:pt x="13" y="816"/>
                      </a:lnTo>
                      <a:lnTo>
                        <a:pt x="19" y="816"/>
                      </a:lnTo>
                      <a:lnTo>
                        <a:pt x="25" y="814"/>
                      </a:lnTo>
                      <a:lnTo>
                        <a:pt x="29" y="808"/>
                      </a:lnTo>
                      <a:lnTo>
                        <a:pt x="31" y="802"/>
                      </a:lnTo>
                      <a:lnTo>
                        <a:pt x="31" y="802"/>
                      </a:lnTo>
                      <a:lnTo>
                        <a:pt x="37" y="750"/>
                      </a:lnTo>
                      <a:lnTo>
                        <a:pt x="46" y="697"/>
                      </a:lnTo>
                      <a:lnTo>
                        <a:pt x="56" y="645"/>
                      </a:lnTo>
                      <a:lnTo>
                        <a:pt x="70" y="592"/>
                      </a:lnTo>
                      <a:lnTo>
                        <a:pt x="83" y="541"/>
                      </a:lnTo>
                      <a:lnTo>
                        <a:pt x="99" y="489"/>
                      </a:lnTo>
                      <a:lnTo>
                        <a:pt x="114" y="438"/>
                      </a:lnTo>
                      <a:lnTo>
                        <a:pt x="132" y="388"/>
                      </a:lnTo>
                      <a:lnTo>
                        <a:pt x="132" y="388"/>
                      </a:lnTo>
                      <a:lnTo>
                        <a:pt x="151" y="337"/>
                      </a:lnTo>
                      <a:lnTo>
                        <a:pt x="171" y="286"/>
                      </a:lnTo>
                      <a:lnTo>
                        <a:pt x="192" y="238"/>
                      </a:lnTo>
                      <a:lnTo>
                        <a:pt x="218" y="189"/>
                      </a:lnTo>
                      <a:lnTo>
                        <a:pt x="243" y="142"/>
                      </a:lnTo>
                      <a:lnTo>
                        <a:pt x="272" y="98"/>
                      </a:lnTo>
                      <a:lnTo>
                        <a:pt x="301" y="53"/>
                      </a:lnTo>
                      <a:lnTo>
                        <a:pt x="336" y="10"/>
                      </a:lnTo>
                      <a:lnTo>
                        <a:pt x="336" y="10"/>
                      </a:lnTo>
                      <a:lnTo>
                        <a:pt x="338" y="8"/>
                      </a:lnTo>
                      <a:lnTo>
                        <a:pt x="338" y="6"/>
                      </a:lnTo>
                      <a:lnTo>
                        <a:pt x="334" y="2"/>
                      </a:lnTo>
                      <a:lnTo>
                        <a:pt x="330" y="0"/>
                      </a:lnTo>
                      <a:lnTo>
                        <a:pt x="325" y="0"/>
                      </a:lnTo>
                      <a:lnTo>
                        <a:pt x="325" y="0"/>
                      </a:lnTo>
                      <a:close/>
                    </a:path>
                  </a:pathLst>
                </a:custGeom>
                <a:grpFill/>
                <a:ln>
                  <a:noFill/>
                </a:ln>
              </p:spPr>
              <p:txBody>
                <a:bodyPr/>
                <a:lstStyle/>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13" name="Freeform 17"/>
                <p:cNvSpPr/>
                <p:nvPr/>
              </p:nvSpPr>
              <p:spPr bwMode="auto">
                <a:xfrm>
                  <a:off x="1320404" y="2114161"/>
                  <a:ext cx="474663" cy="103585"/>
                </a:xfrm>
                <a:custGeom>
                  <a:avLst/>
                  <a:gdLst>
                    <a:gd name="T0" fmla="*/ 4 w 854"/>
                    <a:gd name="T1" fmla="*/ 250 h 250"/>
                    <a:gd name="T2" fmla="*/ 4 w 854"/>
                    <a:gd name="T3" fmla="*/ 250 h 250"/>
                    <a:gd name="T4" fmla="*/ 14 w 854"/>
                    <a:gd name="T5" fmla="*/ 250 h 250"/>
                    <a:gd name="T6" fmla="*/ 25 w 854"/>
                    <a:gd name="T7" fmla="*/ 250 h 250"/>
                    <a:gd name="T8" fmla="*/ 49 w 854"/>
                    <a:gd name="T9" fmla="*/ 248 h 250"/>
                    <a:gd name="T10" fmla="*/ 95 w 854"/>
                    <a:gd name="T11" fmla="*/ 238 h 250"/>
                    <a:gd name="T12" fmla="*/ 95 w 854"/>
                    <a:gd name="T13" fmla="*/ 238 h 250"/>
                    <a:gd name="T14" fmla="*/ 212 w 854"/>
                    <a:gd name="T15" fmla="*/ 215 h 250"/>
                    <a:gd name="T16" fmla="*/ 212 w 854"/>
                    <a:gd name="T17" fmla="*/ 215 h 250"/>
                    <a:gd name="T18" fmla="*/ 331 w 854"/>
                    <a:gd name="T19" fmla="*/ 189 h 250"/>
                    <a:gd name="T20" fmla="*/ 448 w 854"/>
                    <a:gd name="T21" fmla="*/ 162 h 250"/>
                    <a:gd name="T22" fmla="*/ 448 w 854"/>
                    <a:gd name="T23" fmla="*/ 162 h 250"/>
                    <a:gd name="T24" fmla="*/ 559 w 854"/>
                    <a:gd name="T25" fmla="*/ 133 h 250"/>
                    <a:gd name="T26" fmla="*/ 613 w 854"/>
                    <a:gd name="T27" fmla="*/ 115 h 250"/>
                    <a:gd name="T28" fmla="*/ 670 w 854"/>
                    <a:gd name="T29" fmla="*/ 98 h 250"/>
                    <a:gd name="T30" fmla="*/ 670 w 854"/>
                    <a:gd name="T31" fmla="*/ 98 h 250"/>
                    <a:gd name="T32" fmla="*/ 718 w 854"/>
                    <a:gd name="T33" fmla="*/ 80 h 250"/>
                    <a:gd name="T34" fmla="*/ 769 w 854"/>
                    <a:gd name="T35" fmla="*/ 63 h 250"/>
                    <a:gd name="T36" fmla="*/ 769 w 854"/>
                    <a:gd name="T37" fmla="*/ 63 h 250"/>
                    <a:gd name="T38" fmla="*/ 790 w 854"/>
                    <a:gd name="T39" fmla="*/ 53 h 250"/>
                    <a:gd name="T40" fmla="*/ 816 w 854"/>
                    <a:gd name="T41" fmla="*/ 45 h 250"/>
                    <a:gd name="T42" fmla="*/ 825 w 854"/>
                    <a:gd name="T43" fmla="*/ 39 h 250"/>
                    <a:gd name="T44" fmla="*/ 837 w 854"/>
                    <a:gd name="T45" fmla="*/ 34 h 250"/>
                    <a:gd name="T46" fmla="*/ 845 w 854"/>
                    <a:gd name="T47" fmla="*/ 26 h 250"/>
                    <a:gd name="T48" fmla="*/ 853 w 854"/>
                    <a:gd name="T49" fmla="*/ 16 h 250"/>
                    <a:gd name="T50" fmla="*/ 853 w 854"/>
                    <a:gd name="T51" fmla="*/ 16 h 250"/>
                    <a:gd name="T52" fmla="*/ 854 w 854"/>
                    <a:gd name="T53" fmla="*/ 12 h 250"/>
                    <a:gd name="T54" fmla="*/ 853 w 854"/>
                    <a:gd name="T55" fmla="*/ 6 h 250"/>
                    <a:gd name="T56" fmla="*/ 851 w 854"/>
                    <a:gd name="T57" fmla="*/ 2 h 250"/>
                    <a:gd name="T58" fmla="*/ 845 w 854"/>
                    <a:gd name="T59" fmla="*/ 0 h 250"/>
                    <a:gd name="T60" fmla="*/ 845 w 854"/>
                    <a:gd name="T61" fmla="*/ 0 h 250"/>
                    <a:gd name="T62" fmla="*/ 835 w 854"/>
                    <a:gd name="T63" fmla="*/ 0 h 250"/>
                    <a:gd name="T64" fmla="*/ 825 w 854"/>
                    <a:gd name="T65" fmla="*/ 2 h 250"/>
                    <a:gd name="T66" fmla="*/ 804 w 854"/>
                    <a:gd name="T67" fmla="*/ 10 h 250"/>
                    <a:gd name="T68" fmla="*/ 767 w 854"/>
                    <a:gd name="T69" fmla="*/ 30 h 250"/>
                    <a:gd name="T70" fmla="*/ 767 w 854"/>
                    <a:gd name="T71" fmla="*/ 30 h 250"/>
                    <a:gd name="T72" fmla="*/ 716 w 854"/>
                    <a:gd name="T73" fmla="*/ 49 h 250"/>
                    <a:gd name="T74" fmla="*/ 668 w 854"/>
                    <a:gd name="T75" fmla="*/ 67 h 250"/>
                    <a:gd name="T76" fmla="*/ 668 w 854"/>
                    <a:gd name="T77" fmla="*/ 67 h 250"/>
                    <a:gd name="T78" fmla="*/ 609 w 854"/>
                    <a:gd name="T79" fmla="*/ 86 h 250"/>
                    <a:gd name="T80" fmla="*/ 549 w 854"/>
                    <a:gd name="T81" fmla="*/ 104 h 250"/>
                    <a:gd name="T82" fmla="*/ 430 w 854"/>
                    <a:gd name="T83" fmla="*/ 135 h 250"/>
                    <a:gd name="T84" fmla="*/ 430 w 854"/>
                    <a:gd name="T85" fmla="*/ 135 h 250"/>
                    <a:gd name="T86" fmla="*/ 313 w 854"/>
                    <a:gd name="T87" fmla="*/ 162 h 250"/>
                    <a:gd name="T88" fmla="*/ 197 w 854"/>
                    <a:gd name="T89" fmla="*/ 187 h 250"/>
                    <a:gd name="T90" fmla="*/ 197 w 854"/>
                    <a:gd name="T91" fmla="*/ 187 h 250"/>
                    <a:gd name="T92" fmla="*/ 90 w 854"/>
                    <a:gd name="T93" fmla="*/ 213 h 250"/>
                    <a:gd name="T94" fmla="*/ 90 w 854"/>
                    <a:gd name="T95" fmla="*/ 213 h 250"/>
                    <a:gd name="T96" fmla="*/ 45 w 854"/>
                    <a:gd name="T97" fmla="*/ 222 h 250"/>
                    <a:gd name="T98" fmla="*/ 22 w 854"/>
                    <a:gd name="T99" fmla="*/ 230 h 250"/>
                    <a:gd name="T100" fmla="*/ 10 w 854"/>
                    <a:gd name="T101" fmla="*/ 236 h 250"/>
                    <a:gd name="T102" fmla="*/ 0 w 854"/>
                    <a:gd name="T103" fmla="*/ 242 h 250"/>
                    <a:gd name="T104" fmla="*/ 0 w 854"/>
                    <a:gd name="T105" fmla="*/ 242 h 250"/>
                    <a:gd name="T106" fmla="*/ 0 w 854"/>
                    <a:gd name="T107" fmla="*/ 244 h 250"/>
                    <a:gd name="T108" fmla="*/ 0 w 854"/>
                    <a:gd name="T109" fmla="*/ 246 h 250"/>
                    <a:gd name="T110" fmla="*/ 0 w 854"/>
                    <a:gd name="T111" fmla="*/ 248 h 250"/>
                    <a:gd name="T112" fmla="*/ 4 w 854"/>
                    <a:gd name="T113" fmla="*/ 250 h 250"/>
                    <a:gd name="T114" fmla="*/ 4 w 854"/>
                    <a:gd name="T115" fmla="*/ 25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54" h="250">
                      <a:moveTo>
                        <a:pt x="4" y="250"/>
                      </a:moveTo>
                      <a:lnTo>
                        <a:pt x="4" y="250"/>
                      </a:lnTo>
                      <a:lnTo>
                        <a:pt x="14" y="250"/>
                      </a:lnTo>
                      <a:lnTo>
                        <a:pt x="25" y="250"/>
                      </a:lnTo>
                      <a:lnTo>
                        <a:pt x="49" y="248"/>
                      </a:lnTo>
                      <a:lnTo>
                        <a:pt x="95" y="238"/>
                      </a:lnTo>
                      <a:lnTo>
                        <a:pt x="95" y="238"/>
                      </a:lnTo>
                      <a:lnTo>
                        <a:pt x="212" y="215"/>
                      </a:lnTo>
                      <a:lnTo>
                        <a:pt x="212" y="215"/>
                      </a:lnTo>
                      <a:lnTo>
                        <a:pt x="331" y="189"/>
                      </a:lnTo>
                      <a:lnTo>
                        <a:pt x="448" y="162"/>
                      </a:lnTo>
                      <a:lnTo>
                        <a:pt x="448" y="162"/>
                      </a:lnTo>
                      <a:lnTo>
                        <a:pt x="559" y="133"/>
                      </a:lnTo>
                      <a:lnTo>
                        <a:pt x="613" y="115"/>
                      </a:lnTo>
                      <a:lnTo>
                        <a:pt x="670" y="98"/>
                      </a:lnTo>
                      <a:lnTo>
                        <a:pt x="670" y="98"/>
                      </a:lnTo>
                      <a:lnTo>
                        <a:pt x="718" y="80"/>
                      </a:lnTo>
                      <a:lnTo>
                        <a:pt x="769" y="63"/>
                      </a:lnTo>
                      <a:lnTo>
                        <a:pt x="769" y="63"/>
                      </a:lnTo>
                      <a:lnTo>
                        <a:pt x="790" y="53"/>
                      </a:lnTo>
                      <a:lnTo>
                        <a:pt x="816" y="45"/>
                      </a:lnTo>
                      <a:lnTo>
                        <a:pt x="825" y="39"/>
                      </a:lnTo>
                      <a:lnTo>
                        <a:pt x="837" y="34"/>
                      </a:lnTo>
                      <a:lnTo>
                        <a:pt x="845" y="26"/>
                      </a:lnTo>
                      <a:lnTo>
                        <a:pt x="853" y="16"/>
                      </a:lnTo>
                      <a:lnTo>
                        <a:pt x="853" y="16"/>
                      </a:lnTo>
                      <a:lnTo>
                        <a:pt x="854" y="12"/>
                      </a:lnTo>
                      <a:lnTo>
                        <a:pt x="853" y="6"/>
                      </a:lnTo>
                      <a:lnTo>
                        <a:pt x="851" y="2"/>
                      </a:lnTo>
                      <a:lnTo>
                        <a:pt x="845" y="0"/>
                      </a:lnTo>
                      <a:lnTo>
                        <a:pt x="845" y="0"/>
                      </a:lnTo>
                      <a:lnTo>
                        <a:pt x="835" y="0"/>
                      </a:lnTo>
                      <a:lnTo>
                        <a:pt x="825" y="2"/>
                      </a:lnTo>
                      <a:lnTo>
                        <a:pt x="804" y="10"/>
                      </a:lnTo>
                      <a:lnTo>
                        <a:pt x="767" y="30"/>
                      </a:lnTo>
                      <a:lnTo>
                        <a:pt x="767" y="30"/>
                      </a:lnTo>
                      <a:lnTo>
                        <a:pt x="716" y="49"/>
                      </a:lnTo>
                      <a:lnTo>
                        <a:pt x="668" y="67"/>
                      </a:lnTo>
                      <a:lnTo>
                        <a:pt x="668" y="67"/>
                      </a:lnTo>
                      <a:lnTo>
                        <a:pt x="609" y="86"/>
                      </a:lnTo>
                      <a:lnTo>
                        <a:pt x="549" y="104"/>
                      </a:lnTo>
                      <a:lnTo>
                        <a:pt x="430" y="135"/>
                      </a:lnTo>
                      <a:lnTo>
                        <a:pt x="430" y="135"/>
                      </a:lnTo>
                      <a:lnTo>
                        <a:pt x="313" y="162"/>
                      </a:lnTo>
                      <a:lnTo>
                        <a:pt x="197" y="187"/>
                      </a:lnTo>
                      <a:lnTo>
                        <a:pt x="197" y="187"/>
                      </a:lnTo>
                      <a:lnTo>
                        <a:pt x="90" y="213"/>
                      </a:lnTo>
                      <a:lnTo>
                        <a:pt x="90" y="213"/>
                      </a:lnTo>
                      <a:lnTo>
                        <a:pt x="45" y="222"/>
                      </a:lnTo>
                      <a:lnTo>
                        <a:pt x="22" y="230"/>
                      </a:lnTo>
                      <a:lnTo>
                        <a:pt x="10" y="236"/>
                      </a:lnTo>
                      <a:lnTo>
                        <a:pt x="0" y="242"/>
                      </a:lnTo>
                      <a:lnTo>
                        <a:pt x="0" y="242"/>
                      </a:lnTo>
                      <a:lnTo>
                        <a:pt x="0" y="244"/>
                      </a:lnTo>
                      <a:lnTo>
                        <a:pt x="0" y="246"/>
                      </a:lnTo>
                      <a:lnTo>
                        <a:pt x="0" y="248"/>
                      </a:lnTo>
                      <a:lnTo>
                        <a:pt x="4" y="250"/>
                      </a:lnTo>
                      <a:lnTo>
                        <a:pt x="4" y="250"/>
                      </a:lnTo>
                      <a:close/>
                    </a:path>
                  </a:pathLst>
                </a:custGeom>
                <a:grpFill/>
                <a:ln>
                  <a:noFill/>
                </a:ln>
              </p:spPr>
              <p:txBody>
                <a:bodyPr/>
                <a:lstStyle/>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14" name="Freeform 18"/>
                <p:cNvSpPr/>
                <p:nvPr/>
              </p:nvSpPr>
              <p:spPr bwMode="auto">
                <a:xfrm>
                  <a:off x="1512491" y="1948664"/>
                  <a:ext cx="438150" cy="100013"/>
                </a:xfrm>
                <a:custGeom>
                  <a:avLst/>
                  <a:gdLst>
                    <a:gd name="T0" fmla="*/ 9 w 788"/>
                    <a:gd name="T1" fmla="*/ 240 h 240"/>
                    <a:gd name="T2" fmla="*/ 9 w 788"/>
                    <a:gd name="T3" fmla="*/ 240 h 240"/>
                    <a:gd name="T4" fmla="*/ 107 w 788"/>
                    <a:gd name="T5" fmla="*/ 203 h 240"/>
                    <a:gd name="T6" fmla="*/ 157 w 788"/>
                    <a:gd name="T7" fmla="*/ 187 h 240"/>
                    <a:gd name="T8" fmla="*/ 206 w 788"/>
                    <a:gd name="T9" fmla="*/ 172 h 240"/>
                    <a:gd name="T10" fmla="*/ 206 w 788"/>
                    <a:gd name="T11" fmla="*/ 172 h 240"/>
                    <a:gd name="T12" fmla="*/ 258 w 788"/>
                    <a:gd name="T13" fmla="*/ 160 h 240"/>
                    <a:gd name="T14" fmla="*/ 309 w 788"/>
                    <a:gd name="T15" fmla="*/ 148 h 240"/>
                    <a:gd name="T16" fmla="*/ 412 w 788"/>
                    <a:gd name="T17" fmla="*/ 127 h 240"/>
                    <a:gd name="T18" fmla="*/ 412 w 788"/>
                    <a:gd name="T19" fmla="*/ 127 h 240"/>
                    <a:gd name="T20" fmla="*/ 515 w 788"/>
                    <a:gd name="T21" fmla="*/ 106 h 240"/>
                    <a:gd name="T22" fmla="*/ 566 w 788"/>
                    <a:gd name="T23" fmla="*/ 96 h 240"/>
                    <a:gd name="T24" fmla="*/ 618 w 788"/>
                    <a:gd name="T25" fmla="*/ 82 h 240"/>
                    <a:gd name="T26" fmla="*/ 618 w 788"/>
                    <a:gd name="T27" fmla="*/ 82 h 240"/>
                    <a:gd name="T28" fmla="*/ 659 w 788"/>
                    <a:gd name="T29" fmla="*/ 70 h 240"/>
                    <a:gd name="T30" fmla="*/ 700 w 788"/>
                    <a:gd name="T31" fmla="*/ 57 h 240"/>
                    <a:gd name="T32" fmla="*/ 700 w 788"/>
                    <a:gd name="T33" fmla="*/ 57 h 240"/>
                    <a:gd name="T34" fmla="*/ 722 w 788"/>
                    <a:gd name="T35" fmla="*/ 51 h 240"/>
                    <a:gd name="T36" fmla="*/ 745 w 788"/>
                    <a:gd name="T37" fmla="*/ 43 h 240"/>
                    <a:gd name="T38" fmla="*/ 766 w 788"/>
                    <a:gd name="T39" fmla="*/ 34 h 240"/>
                    <a:gd name="T40" fmla="*/ 776 w 788"/>
                    <a:gd name="T41" fmla="*/ 26 h 240"/>
                    <a:gd name="T42" fmla="*/ 784 w 788"/>
                    <a:gd name="T43" fmla="*/ 20 h 240"/>
                    <a:gd name="T44" fmla="*/ 784 w 788"/>
                    <a:gd name="T45" fmla="*/ 20 h 240"/>
                    <a:gd name="T46" fmla="*/ 788 w 788"/>
                    <a:gd name="T47" fmla="*/ 12 h 240"/>
                    <a:gd name="T48" fmla="*/ 788 w 788"/>
                    <a:gd name="T49" fmla="*/ 6 h 240"/>
                    <a:gd name="T50" fmla="*/ 782 w 788"/>
                    <a:gd name="T51" fmla="*/ 2 h 240"/>
                    <a:gd name="T52" fmla="*/ 776 w 788"/>
                    <a:gd name="T53" fmla="*/ 0 h 240"/>
                    <a:gd name="T54" fmla="*/ 776 w 788"/>
                    <a:gd name="T55" fmla="*/ 0 h 240"/>
                    <a:gd name="T56" fmla="*/ 766 w 788"/>
                    <a:gd name="T57" fmla="*/ 0 h 240"/>
                    <a:gd name="T58" fmla="*/ 757 w 788"/>
                    <a:gd name="T59" fmla="*/ 4 h 240"/>
                    <a:gd name="T60" fmla="*/ 737 w 788"/>
                    <a:gd name="T61" fmla="*/ 10 h 240"/>
                    <a:gd name="T62" fmla="*/ 698 w 788"/>
                    <a:gd name="T63" fmla="*/ 28 h 240"/>
                    <a:gd name="T64" fmla="*/ 698 w 788"/>
                    <a:gd name="T65" fmla="*/ 28 h 240"/>
                    <a:gd name="T66" fmla="*/ 644 w 788"/>
                    <a:gd name="T67" fmla="*/ 45 h 240"/>
                    <a:gd name="T68" fmla="*/ 589 w 788"/>
                    <a:gd name="T69" fmla="*/ 59 h 240"/>
                    <a:gd name="T70" fmla="*/ 589 w 788"/>
                    <a:gd name="T71" fmla="*/ 59 h 240"/>
                    <a:gd name="T72" fmla="*/ 539 w 788"/>
                    <a:gd name="T73" fmla="*/ 72 h 240"/>
                    <a:gd name="T74" fmla="*/ 486 w 788"/>
                    <a:gd name="T75" fmla="*/ 84 h 240"/>
                    <a:gd name="T76" fmla="*/ 383 w 788"/>
                    <a:gd name="T77" fmla="*/ 106 h 240"/>
                    <a:gd name="T78" fmla="*/ 383 w 788"/>
                    <a:gd name="T79" fmla="*/ 106 h 240"/>
                    <a:gd name="T80" fmla="*/ 286 w 788"/>
                    <a:gd name="T81" fmla="*/ 125 h 240"/>
                    <a:gd name="T82" fmla="*/ 237 w 788"/>
                    <a:gd name="T83" fmla="*/ 135 h 240"/>
                    <a:gd name="T84" fmla="*/ 186 w 788"/>
                    <a:gd name="T85" fmla="*/ 148 h 240"/>
                    <a:gd name="T86" fmla="*/ 138 w 788"/>
                    <a:gd name="T87" fmla="*/ 162 h 240"/>
                    <a:gd name="T88" fmla="*/ 89 w 788"/>
                    <a:gd name="T89" fmla="*/ 179 h 240"/>
                    <a:gd name="T90" fmla="*/ 44 w 788"/>
                    <a:gd name="T91" fmla="*/ 201 h 240"/>
                    <a:gd name="T92" fmla="*/ 23 w 788"/>
                    <a:gd name="T93" fmla="*/ 215 h 240"/>
                    <a:gd name="T94" fmla="*/ 1 w 788"/>
                    <a:gd name="T95" fmla="*/ 226 h 240"/>
                    <a:gd name="T96" fmla="*/ 1 w 788"/>
                    <a:gd name="T97" fmla="*/ 226 h 240"/>
                    <a:gd name="T98" fmla="*/ 0 w 788"/>
                    <a:gd name="T99" fmla="*/ 228 h 240"/>
                    <a:gd name="T100" fmla="*/ 0 w 788"/>
                    <a:gd name="T101" fmla="*/ 232 h 240"/>
                    <a:gd name="T102" fmla="*/ 0 w 788"/>
                    <a:gd name="T103" fmla="*/ 236 h 240"/>
                    <a:gd name="T104" fmla="*/ 5 w 788"/>
                    <a:gd name="T105" fmla="*/ 240 h 240"/>
                    <a:gd name="T106" fmla="*/ 9 w 788"/>
                    <a:gd name="T107" fmla="*/ 240 h 240"/>
                    <a:gd name="T108" fmla="*/ 9 w 788"/>
                    <a:gd name="T109" fmla="*/ 24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88" h="240">
                      <a:moveTo>
                        <a:pt x="9" y="240"/>
                      </a:moveTo>
                      <a:lnTo>
                        <a:pt x="9" y="240"/>
                      </a:lnTo>
                      <a:lnTo>
                        <a:pt x="107" y="203"/>
                      </a:lnTo>
                      <a:lnTo>
                        <a:pt x="157" y="187"/>
                      </a:lnTo>
                      <a:lnTo>
                        <a:pt x="206" y="172"/>
                      </a:lnTo>
                      <a:lnTo>
                        <a:pt x="206" y="172"/>
                      </a:lnTo>
                      <a:lnTo>
                        <a:pt x="258" y="160"/>
                      </a:lnTo>
                      <a:lnTo>
                        <a:pt x="309" y="148"/>
                      </a:lnTo>
                      <a:lnTo>
                        <a:pt x="412" y="127"/>
                      </a:lnTo>
                      <a:lnTo>
                        <a:pt x="412" y="127"/>
                      </a:lnTo>
                      <a:lnTo>
                        <a:pt x="515" y="106"/>
                      </a:lnTo>
                      <a:lnTo>
                        <a:pt x="566" y="96"/>
                      </a:lnTo>
                      <a:lnTo>
                        <a:pt x="618" y="82"/>
                      </a:lnTo>
                      <a:lnTo>
                        <a:pt x="618" y="82"/>
                      </a:lnTo>
                      <a:lnTo>
                        <a:pt x="659" y="70"/>
                      </a:lnTo>
                      <a:lnTo>
                        <a:pt x="700" y="57"/>
                      </a:lnTo>
                      <a:lnTo>
                        <a:pt x="700" y="57"/>
                      </a:lnTo>
                      <a:lnTo>
                        <a:pt x="722" y="51"/>
                      </a:lnTo>
                      <a:lnTo>
                        <a:pt x="745" y="43"/>
                      </a:lnTo>
                      <a:lnTo>
                        <a:pt x="766" y="34"/>
                      </a:lnTo>
                      <a:lnTo>
                        <a:pt x="776" y="26"/>
                      </a:lnTo>
                      <a:lnTo>
                        <a:pt x="784" y="20"/>
                      </a:lnTo>
                      <a:lnTo>
                        <a:pt x="784" y="20"/>
                      </a:lnTo>
                      <a:lnTo>
                        <a:pt x="788" y="12"/>
                      </a:lnTo>
                      <a:lnTo>
                        <a:pt x="788" y="6"/>
                      </a:lnTo>
                      <a:lnTo>
                        <a:pt x="782" y="2"/>
                      </a:lnTo>
                      <a:lnTo>
                        <a:pt x="776" y="0"/>
                      </a:lnTo>
                      <a:lnTo>
                        <a:pt x="776" y="0"/>
                      </a:lnTo>
                      <a:lnTo>
                        <a:pt x="766" y="0"/>
                      </a:lnTo>
                      <a:lnTo>
                        <a:pt x="757" y="4"/>
                      </a:lnTo>
                      <a:lnTo>
                        <a:pt x="737" y="10"/>
                      </a:lnTo>
                      <a:lnTo>
                        <a:pt x="698" y="28"/>
                      </a:lnTo>
                      <a:lnTo>
                        <a:pt x="698" y="28"/>
                      </a:lnTo>
                      <a:lnTo>
                        <a:pt x="644" y="45"/>
                      </a:lnTo>
                      <a:lnTo>
                        <a:pt x="589" y="59"/>
                      </a:lnTo>
                      <a:lnTo>
                        <a:pt x="589" y="59"/>
                      </a:lnTo>
                      <a:lnTo>
                        <a:pt x="539" y="72"/>
                      </a:lnTo>
                      <a:lnTo>
                        <a:pt x="486" y="84"/>
                      </a:lnTo>
                      <a:lnTo>
                        <a:pt x="383" y="106"/>
                      </a:lnTo>
                      <a:lnTo>
                        <a:pt x="383" y="106"/>
                      </a:lnTo>
                      <a:lnTo>
                        <a:pt x="286" y="125"/>
                      </a:lnTo>
                      <a:lnTo>
                        <a:pt x="237" y="135"/>
                      </a:lnTo>
                      <a:lnTo>
                        <a:pt x="186" y="148"/>
                      </a:lnTo>
                      <a:lnTo>
                        <a:pt x="138" y="162"/>
                      </a:lnTo>
                      <a:lnTo>
                        <a:pt x="89" y="179"/>
                      </a:lnTo>
                      <a:lnTo>
                        <a:pt x="44" y="201"/>
                      </a:lnTo>
                      <a:lnTo>
                        <a:pt x="23" y="215"/>
                      </a:lnTo>
                      <a:lnTo>
                        <a:pt x="1" y="226"/>
                      </a:lnTo>
                      <a:lnTo>
                        <a:pt x="1" y="226"/>
                      </a:lnTo>
                      <a:lnTo>
                        <a:pt x="0" y="228"/>
                      </a:lnTo>
                      <a:lnTo>
                        <a:pt x="0" y="232"/>
                      </a:lnTo>
                      <a:lnTo>
                        <a:pt x="0" y="236"/>
                      </a:lnTo>
                      <a:lnTo>
                        <a:pt x="5" y="240"/>
                      </a:lnTo>
                      <a:lnTo>
                        <a:pt x="9" y="240"/>
                      </a:lnTo>
                      <a:lnTo>
                        <a:pt x="9" y="240"/>
                      </a:lnTo>
                      <a:close/>
                    </a:path>
                  </a:pathLst>
                </a:custGeom>
                <a:grpFill/>
                <a:ln>
                  <a:noFill/>
                </a:ln>
              </p:spPr>
              <p:txBody>
                <a:bodyPr/>
                <a:lstStyle/>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15" name="Freeform 19"/>
                <p:cNvSpPr/>
                <p:nvPr/>
              </p:nvSpPr>
              <p:spPr bwMode="auto">
                <a:xfrm>
                  <a:off x="1823641" y="1815314"/>
                  <a:ext cx="317500" cy="52388"/>
                </a:xfrm>
                <a:custGeom>
                  <a:avLst/>
                  <a:gdLst>
                    <a:gd name="T0" fmla="*/ 6 w 570"/>
                    <a:gd name="T1" fmla="*/ 127 h 127"/>
                    <a:gd name="T2" fmla="*/ 6 w 570"/>
                    <a:gd name="T3" fmla="*/ 127 h 127"/>
                    <a:gd name="T4" fmla="*/ 41 w 570"/>
                    <a:gd name="T5" fmla="*/ 127 h 127"/>
                    <a:gd name="T6" fmla="*/ 74 w 570"/>
                    <a:gd name="T7" fmla="*/ 125 h 127"/>
                    <a:gd name="T8" fmla="*/ 107 w 570"/>
                    <a:gd name="T9" fmla="*/ 121 h 127"/>
                    <a:gd name="T10" fmla="*/ 142 w 570"/>
                    <a:gd name="T11" fmla="*/ 115 h 127"/>
                    <a:gd name="T12" fmla="*/ 208 w 570"/>
                    <a:gd name="T13" fmla="*/ 103 h 127"/>
                    <a:gd name="T14" fmla="*/ 274 w 570"/>
                    <a:gd name="T15" fmla="*/ 92 h 127"/>
                    <a:gd name="T16" fmla="*/ 274 w 570"/>
                    <a:gd name="T17" fmla="*/ 92 h 127"/>
                    <a:gd name="T18" fmla="*/ 346 w 570"/>
                    <a:gd name="T19" fmla="*/ 78 h 127"/>
                    <a:gd name="T20" fmla="*/ 418 w 570"/>
                    <a:gd name="T21" fmla="*/ 64 h 127"/>
                    <a:gd name="T22" fmla="*/ 489 w 570"/>
                    <a:gd name="T23" fmla="*/ 47 h 127"/>
                    <a:gd name="T24" fmla="*/ 559 w 570"/>
                    <a:gd name="T25" fmla="*/ 29 h 127"/>
                    <a:gd name="T26" fmla="*/ 559 w 570"/>
                    <a:gd name="T27" fmla="*/ 29 h 127"/>
                    <a:gd name="T28" fmla="*/ 564 w 570"/>
                    <a:gd name="T29" fmla="*/ 26 h 127"/>
                    <a:gd name="T30" fmla="*/ 568 w 570"/>
                    <a:gd name="T31" fmla="*/ 22 h 127"/>
                    <a:gd name="T32" fmla="*/ 570 w 570"/>
                    <a:gd name="T33" fmla="*/ 16 h 127"/>
                    <a:gd name="T34" fmla="*/ 570 w 570"/>
                    <a:gd name="T35" fmla="*/ 10 h 127"/>
                    <a:gd name="T36" fmla="*/ 568 w 570"/>
                    <a:gd name="T37" fmla="*/ 6 h 127"/>
                    <a:gd name="T38" fmla="*/ 564 w 570"/>
                    <a:gd name="T39" fmla="*/ 2 h 127"/>
                    <a:gd name="T40" fmla="*/ 561 w 570"/>
                    <a:gd name="T41" fmla="*/ 0 h 127"/>
                    <a:gd name="T42" fmla="*/ 553 w 570"/>
                    <a:gd name="T43" fmla="*/ 0 h 127"/>
                    <a:gd name="T44" fmla="*/ 553 w 570"/>
                    <a:gd name="T45" fmla="*/ 0 h 127"/>
                    <a:gd name="T46" fmla="*/ 487 w 570"/>
                    <a:gd name="T47" fmla="*/ 18 h 127"/>
                    <a:gd name="T48" fmla="*/ 418 w 570"/>
                    <a:gd name="T49" fmla="*/ 35 h 127"/>
                    <a:gd name="T50" fmla="*/ 352 w 570"/>
                    <a:gd name="T51" fmla="*/ 49 h 127"/>
                    <a:gd name="T52" fmla="*/ 284 w 570"/>
                    <a:gd name="T53" fmla="*/ 62 h 127"/>
                    <a:gd name="T54" fmla="*/ 284 w 570"/>
                    <a:gd name="T55" fmla="*/ 62 h 127"/>
                    <a:gd name="T56" fmla="*/ 214 w 570"/>
                    <a:gd name="T57" fmla="*/ 74 h 127"/>
                    <a:gd name="T58" fmla="*/ 144 w 570"/>
                    <a:gd name="T59" fmla="*/ 84 h 127"/>
                    <a:gd name="T60" fmla="*/ 74 w 570"/>
                    <a:gd name="T61" fmla="*/ 96 h 127"/>
                    <a:gd name="T62" fmla="*/ 39 w 570"/>
                    <a:gd name="T63" fmla="*/ 103 h 127"/>
                    <a:gd name="T64" fmla="*/ 6 w 570"/>
                    <a:gd name="T65" fmla="*/ 113 h 127"/>
                    <a:gd name="T66" fmla="*/ 6 w 570"/>
                    <a:gd name="T67" fmla="*/ 113 h 127"/>
                    <a:gd name="T68" fmla="*/ 2 w 570"/>
                    <a:gd name="T69" fmla="*/ 115 h 127"/>
                    <a:gd name="T70" fmla="*/ 0 w 570"/>
                    <a:gd name="T71" fmla="*/ 121 h 127"/>
                    <a:gd name="T72" fmla="*/ 2 w 570"/>
                    <a:gd name="T73" fmla="*/ 125 h 127"/>
                    <a:gd name="T74" fmla="*/ 6 w 570"/>
                    <a:gd name="T75" fmla="*/ 127 h 127"/>
                    <a:gd name="T76" fmla="*/ 6 w 570"/>
                    <a:gd name="T77" fmla="*/ 127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70" h="127">
                      <a:moveTo>
                        <a:pt x="6" y="127"/>
                      </a:moveTo>
                      <a:lnTo>
                        <a:pt x="6" y="127"/>
                      </a:lnTo>
                      <a:lnTo>
                        <a:pt x="41" y="127"/>
                      </a:lnTo>
                      <a:lnTo>
                        <a:pt x="74" y="125"/>
                      </a:lnTo>
                      <a:lnTo>
                        <a:pt x="107" y="121"/>
                      </a:lnTo>
                      <a:lnTo>
                        <a:pt x="142" y="115"/>
                      </a:lnTo>
                      <a:lnTo>
                        <a:pt x="208" y="103"/>
                      </a:lnTo>
                      <a:lnTo>
                        <a:pt x="274" y="92"/>
                      </a:lnTo>
                      <a:lnTo>
                        <a:pt x="274" y="92"/>
                      </a:lnTo>
                      <a:lnTo>
                        <a:pt x="346" y="78"/>
                      </a:lnTo>
                      <a:lnTo>
                        <a:pt x="418" y="64"/>
                      </a:lnTo>
                      <a:lnTo>
                        <a:pt x="489" y="47"/>
                      </a:lnTo>
                      <a:lnTo>
                        <a:pt x="559" y="29"/>
                      </a:lnTo>
                      <a:lnTo>
                        <a:pt x="559" y="29"/>
                      </a:lnTo>
                      <a:lnTo>
                        <a:pt x="564" y="26"/>
                      </a:lnTo>
                      <a:lnTo>
                        <a:pt x="568" y="22"/>
                      </a:lnTo>
                      <a:lnTo>
                        <a:pt x="570" y="16"/>
                      </a:lnTo>
                      <a:lnTo>
                        <a:pt x="570" y="10"/>
                      </a:lnTo>
                      <a:lnTo>
                        <a:pt x="568" y="6"/>
                      </a:lnTo>
                      <a:lnTo>
                        <a:pt x="564" y="2"/>
                      </a:lnTo>
                      <a:lnTo>
                        <a:pt x="561" y="0"/>
                      </a:lnTo>
                      <a:lnTo>
                        <a:pt x="553" y="0"/>
                      </a:lnTo>
                      <a:lnTo>
                        <a:pt x="553" y="0"/>
                      </a:lnTo>
                      <a:lnTo>
                        <a:pt x="487" y="18"/>
                      </a:lnTo>
                      <a:lnTo>
                        <a:pt x="418" y="35"/>
                      </a:lnTo>
                      <a:lnTo>
                        <a:pt x="352" y="49"/>
                      </a:lnTo>
                      <a:lnTo>
                        <a:pt x="284" y="62"/>
                      </a:lnTo>
                      <a:lnTo>
                        <a:pt x="284" y="62"/>
                      </a:lnTo>
                      <a:lnTo>
                        <a:pt x="214" y="74"/>
                      </a:lnTo>
                      <a:lnTo>
                        <a:pt x="144" y="84"/>
                      </a:lnTo>
                      <a:lnTo>
                        <a:pt x="74" y="96"/>
                      </a:lnTo>
                      <a:lnTo>
                        <a:pt x="39" y="103"/>
                      </a:lnTo>
                      <a:lnTo>
                        <a:pt x="6" y="113"/>
                      </a:lnTo>
                      <a:lnTo>
                        <a:pt x="6" y="113"/>
                      </a:lnTo>
                      <a:lnTo>
                        <a:pt x="2" y="115"/>
                      </a:lnTo>
                      <a:lnTo>
                        <a:pt x="0" y="121"/>
                      </a:lnTo>
                      <a:lnTo>
                        <a:pt x="2" y="125"/>
                      </a:lnTo>
                      <a:lnTo>
                        <a:pt x="6" y="127"/>
                      </a:lnTo>
                      <a:lnTo>
                        <a:pt x="6" y="127"/>
                      </a:lnTo>
                      <a:close/>
                    </a:path>
                  </a:pathLst>
                </a:custGeom>
                <a:grpFill/>
                <a:ln>
                  <a:noFill/>
                </a:ln>
              </p:spPr>
              <p:txBody>
                <a:bodyPr/>
                <a:lstStyle/>
                <a:p>
                  <a:pPr>
                    <a:defRPr/>
                  </a:pPr>
                  <a:endParaRPr lang="zh-CN" altLang="en-US" sz="1800">
                    <a:solidFill>
                      <a:schemeClr val="tx1"/>
                    </a:solidFill>
                    <a:latin typeface="微软雅黑" panose="020B0503020204020204" charset="-122"/>
                    <a:ea typeface="微软雅黑" panose="020B0503020204020204" charset="-122"/>
                  </a:endParaRPr>
                </a:p>
              </p:txBody>
            </p:sp>
          </p:grpSp>
        </p:grpSp>
        <p:cxnSp>
          <p:nvCxnSpPr>
            <p:cNvPr id="116" name="直接连接符 115"/>
            <p:cNvCxnSpPr/>
            <p:nvPr/>
          </p:nvCxnSpPr>
          <p:spPr>
            <a:xfrm>
              <a:off x="4157" y="4647"/>
              <a:ext cx="5102"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117" name="矩形 116"/>
            <p:cNvSpPr/>
            <p:nvPr/>
          </p:nvSpPr>
          <p:spPr>
            <a:xfrm>
              <a:off x="5906" y="4066"/>
              <a:ext cx="2452" cy="580"/>
            </a:xfrm>
            <a:prstGeom prst="rect">
              <a:avLst/>
            </a:prstGeom>
          </p:spPr>
          <p:txBody>
            <a:bodyPr wrap="square">
              <a:spAutoFit/>
            </a:bodyPr>
            <a:lstStyle/>
            <a:p>
              <a:pPr algn="just">
                <a:defRPr/>
              </a:pPr>
              <a:r>
                <a:rPr lang="zh-CN" altLang="en-US" sz="1800" b="1" dirty="0">
                  <a:solidFill>
                    <a:schemeClr val="tx1"/>
                  </a:solidFill>
                  <a:latin typeface="微软雅黑" panose="020B0503020204020204" charset="-122"/>
                  <a:ea typeface="微软雅黑" panose="020B0503020204020204" charset="-122"/>
                </a:rPr>
                <a:t>1.外观</a:t>
              </a:r>
              <a:endParaRPr lang="zh-CN" altLang="en-US" sz="1800" b="1" dirty="0">
                <a:solidFill>
                  <a:schemeClr val="tx1"/>
                </a:solidFill>
                <a:latin typeface="微软雅黑" panose="020B0503020204020204" charset="-122"/>
                <a:ea typeface="微软雅黑" panose="020B0503020204020204" charset="-122"/>
              </a:endParaRPr>
            </a:p>
          </p:txBody>
        </p:sp>
        <p:sp>
          <p:nvSpPr>
            <p:cNvPr id="151" name="文本框 164"/>
            <p:cNvSpPr txBox="1"/>
            <p:nvPr/>
          </p:nvSpPr>
          <p:spPr>
            <a:xfrm>
              <a:off x="4157" y="4853"/>
              <a:ext cx="5102" cy="3167"/>
            </a:xfrm>
            <a:prstGeom prst="rect">
              <a:avLst/>
            </a:prstGeom>
            <a:noFill/>
          </p:spPr>
          <p:txBody>
            <a:bodyPr wrap="square">
              <a:spAutoFit/>
            </a:bodyPr>
            <a:lstStyle/>
            <a:p>
              <a:pPr algn="just">
                <a:lnSpc>
                  <a:spcPct val="130000"/>
                </a:lnSpc>
                <a:defRPr/>
              </a:pPr>
              <a:r>
                <a:rPr lang="zh-CN" altLang="en-US" sz="1600" kern="0" dirty="0">
                  <a:solidFill>
                    <a:schemeClr val="tx1"/>
                  </a:solidFill>
                  <a:latin typeface="微软雅黑" panose="020B0503020204020204" charset="-122"/>
                  <a:ea typeface="微软雅黑" panose="020B0503020204020204" charset="-122"/>
                  <a:cs typeface="Arial" panose="020B0604020202020204" pitchFamily="34" charset="0"/>
                </a:rPr>
                <a:t>哭声弱，皮肤红嫩、发亮、水肿，多毳毛，头发乱如绒线头，前囟宽大，耳郭软骨发育不全，指（趾）甲未达指（趾）端，乳腺无结节，</a:t>
              </a:r>
              <a:endParaRPr lang="zh-CN" altLang="en-US" sz="1600" kern="0" dirty="0">
                <a:solidFill>
                  <a:schemeClr val="tx1"/>
                </a:solidFill>
                <a:latin typeface="微软雅黑" panose="020B0503020204020204" charset="-122"/>
                <a:ea typeface="微软雅黑" panose="020B0503020204020204" charset="-122"/>
                <a:cs typeface="Arial" panose="020B0604020202020204" pitchFamily="34" charset="0"/>
              </a:endParaRPr>
            </a:p>
            <a:p>
              <a:pPr algn="just">
                <a:lnSpc>
                  <a:spcPct val="130000"/>
                </a:lnSpc>
                <a:defRPr/>
              </a:pPr>
              <a:r>
                <a:rPr lang="zh-CN" altLang="en-US" sz="1600" kern="0" dirty="0">
                  <a:solidFill>
                    <a:schemeClr val="tx1"/>
                  </a:solidFill>
                  <a:latin typeface="微软雅黑" panose="020B0503020204020204" charset="-122"/>
                  <a:ea typeface="微软雅黑" panose="020B0503020204020204" charset="-122"/>
                  <a:cs typeface="Arial" panose="020B0604020202020204" pitchFamily="34" charset="0"/>
                </a:rPr>
                <a:t>足底纹少，男婴睾丸未降入阴囊，女婴大阴唇不能遮盖小阴唇。</a:t>
              </a:r>
              <a:endParaRPr lang="zh-CN" altLang="en-US" sz="1600" kern="0" dirty="0">
                <a:solidFill>
                  <a:schemeClr val="tx1"/>
                </a:solidFill>
                <a:latin typeface="微软雅黑" panose="020B0503020204020204" charset="-122"/>
                <a:ea typeface="微软雅黑" panose="020B0503020204020204" charset="-122"/>
                <a:cs typeface="Arial" panose="020B0604020202020204" pitchFamily="34" charset="0"/>
              </a:endParaRPr>
            </a:p>
          </p:txBody>
        </p:sp>
      </p:grpSp>
      <p:grpSp>
        <p:nvGrpSpPr>
          <p:cNvPr id="3" name="组合 2"/>
          <p:cNvGrpSpPr/>
          <p:nvPr/>
        </p:nvGrpSpPr>
        <p:grpSpPr>
          <a:xfrm>
            <a:off x="4399280" y="1697962"/>
            <a:ext cx="3240405" cy="3640507"/>
            <a:chOff x="6967" y="3295"/>
            <a:chExt cx="5105" cy="5733"/>
          </a:xfrm>
        </p:grpSpPr>
        <p:sp>
          <p:nvSpPr>
            <p:cNvPr id="118" name="Freeform 12"/>
            <p:cNvSpPr/>
            <p:nvPr/>
          </p:nvSpPr>
          <p:spPr bwMode="auto">
            <a:xfrm>
              <a:off x="6967" y="3295"/>
              <a:ext cx="1750" cy="1352"/>
            </a:xfrm>
            <a:custGeom>
              <a:avLst/>
              <a:gdLst>
                <a:gd name="T0" fmla="*/ 2147483646 w 1999"/>
                <a:gd name="T1" fmla="*/ 2147483646 h 2057"/>
                <a:gd name="T2" fmla="*/ 2147483646 w 1999"/>
                <a:gd name="T3" fmla="*/ 2147483646 h 2057"/>
                <a:gd name="T4" fmla="*/ 2147483646 w 1999"/>
                <a:gd name="T5" fmla="*/ 2147483646 h 2057"/>
                <a:gd name="T6" fmla="*/ 2147483646 w 1999"/>
                <a:gd name="T7" fmla="*/ 2147483646 h 2057"/>
                <a:gd name="T8" fmla="*/ 2147483646 w 1999"/>
                <a:gd name="T9" fmla="*/ 2147483646 h 2057"/>
                <a:gd name="T10" fmla="*/ 2147483646 w 1999"/>
                <a:gd name="T11" fmla="*/ 2147483646 h 2057"/>
                <a:gd name="T12" fmla="*/ 2147483646 w 1999"/>
                <a:gd name="T13" fmla="*/ 2147483646 h 2057"/>
                <a:gd name="T14" fmla="*/ 2147483646 w 1999"/>
                <a:gd name="T15" fmla="*/ 2147483646 h 2057"/>
                <a:gd name="T16" fmla="*/ 2147483646 w 1999"/>
                <a:gd name="T17" fmla="*/ 2147483646 h 2057"/>
                <a:gd name="T18" fmla="*/ 2147483646 w 1999"/>
                <a:gd name="T19" fmla="*/ 2147483646 h 2057"/>
                <a:gd name="T20" fmla="*/ 2147483646 w 1999"/>
                <a:gd name="T21" fmla="*/ 2147483646 h 2057"/>
                <a:gd name="T22" fmla="*/ 2147483646 w 1999"/>
                <a:gd name="T23" fmla="*/ 2147483646 h 2057"/>
                <a:gd name="T24" fmla="*/ 2147483646 w 1999"/>
                <a:gd name="T25" fmla="*/ 2147483646 h 2057"/>
                <a:gd name="T26" fmla="*/ 2147483646 w 1999"/>
                <a:gd name="T27" fmla="*/ 2147483646 h 2057"/>
                <a:gd name="T28" fmla="*/ 2147483646 w 1999"/>
                <a:gd name="T29" fmla="*/ 2147483646 h 2057"/>
                <a:gd name="T30" fmla="*/ 2147483646 w 1999"/>
                <a:gd name="T31" fmla="*/ 2147483646 h 2057"/>
                <a:gd name="T32" fmla="*/ 2147483646 w 1999"/>
                <a:gd name="T33" fmla="*/ 2147483646 h 2057"/>
                <a:gd name="T34" fmla="*/ 2147483646 w 1999"/>
                <a:gd name="T35" fmla="*/ 2147483646 h 2057"/>
                <a:gd name="T36" fmla="*/ 2147483646 w 1999"/>
                <a:gd name="T37" fmla="*/ 2147483646 h 2057"/>
                <a:gd name="T38" fmla="*/ 2147483646 w 1999"/>
                <a:gd name="T39" fmla="*/ 2147483646 h 2057"/>
                <a:gd name="T40" fmla="*/ 2147483646 w 1999"/>
                <a:gd name="T41" fmla="*/ 2147483646 h 2057"/>
                <a:gd name="T42" fmla="*/ 2147483646 w 1999"/>
                <a:gd name="T43" fmla="*/ 2147483646 h 2057"/>
                <a:gd name="T44" fmla="*/ 2147483646 w 1999"/>
                <a:gd name="T45" fmla="*/ 2147483646 h 2057"/>
                <a:gd name="T46" fmla="*/ 2147483646 w 1999"/>
                <a:gd name="T47" fmla="*/ 2147483646 h 2057"/>
                <a:gd name="T48" fmla="*/ 2147483646 w 1999"/>
                <a:gd name="T49" fmla="*/ 2147483646 h 2057"/>
                <a:gd name="T50" fmla="*/ 2147483646 w 1999"/>
                <a:gd name="T51" fmla="*/ 2147483646 h 2057"/>
                <a:gd name="T52" fmla="*/ 2147483646 w 1999"/>
                <a:gd name="T53" fmla="*/ 2147483646 h 2057"/>
                <a:gd name="T54" fmla="*/ 2147483646 w 1999"/>
                <a:gd name="T55" fmla="*/ 2147483646 h 2057"/>
                <a:gd name="T56" fmla="*/ 2147483646 w 1999"/>
                <a:gd name="T57" fmla="*/ 2147483646 h 2057"/>
                <a:gd name="T58" fmla="*/ 2147483646 w 1999"/>
                <a:gd name="T59" fmla="*/ 2147483646 h 2057"/>
                <a:gd name="T60" fmla="*/ 2147483646 w 1999"/>
                <a:gd name="T61" fmla="*/ 2147483646 h 2057"/>
                <a:gd name="T62" fmla="*/ 2147483646 w 1999"/>
                <a:gd name="T63" fmla="*/ 2147483646 h 2057"/>
                <a:gd name="T64" fmla="*/ 2147483646 w 1999"/>
                <a:gd name="T65" fmla="*/ 2147483646 h 2057"/>
                <a:gd name="T66" fmla="*/ 2147483646 w 1999"/>
                <a:gd name="T67" fmla="*/ 2147483646 h 2057"/>
                <a:gd name="T68" fmla="*/ 2147483646 w 1999"/>
                <a:gd name="T69" fmla="*/ 2147483646 h 2057"/>
                <a:gd name="T70" fmla="*/ 2147483646 w 1999"/>
                <a:gd name="T71" fmla="*/ 2147483646 h 2057"/>
                <a:gd name="T72" fmla="*/ 2147483646 w 1999"/>
                <a:gd name="T73" fmla="*/ 2147483646 h 2057"/>
                <a:gd name="T74" fmla="*/ 2147483646 w 1999"/>
                <a:gd name="T75" fmla="*/ 2147483646 h 2057"/>
                <a:gd name="T76" fmla="*/ 2147483646 w 1999"/>
                <a:gd name="T77" fmla="*/ 2147483646 h 2057"/>
                <a:gd name="T78" fmla="*/ 2147483646 w 1999"/>
                <a:gd name="T79" fmla="*/ 2147483646 h 2057"/>
                <a:gd name="T80" fmla="*/ 2147483646 w 1999"/>
                <a:gd name="T81" fmla="*/ 2147483646 h 2057"/>
                <a:gd name="T82" fmla="*/ 2147483646 w 1999"/>
                <a:gd name="T83" fmla="*/ 2147483646 h 2057"/>
                <a:gd name="T84" fmla="*/ 2147483646 w 1999"/>
                <a:gd name="T85" fmla="*/ 2147483646 h 2057"/>
                <a:gd name="T86" fmla="*/ 2147483646 w 1999"/>
                <a:gd name="T87" fmla="*/ 2147483646 h 2057"/>
                <a:gd name="T88" fmla="*/ 2147483646 w 1999"/>
                <a:gd name="T89" fmla="*/ 2147483646 h 2057"/>
                <a:gd name="T90" fmla="*/ 2147483646 w 1999"/>
                <a:gd name="T91" fmla="*/ 2147483646 h 2057"/>
                <a:gd name="T92" fmla="*/ 2147483646 w 1999"/>
                <a:gd name="T93" fmla="*/ 2147483646 h 2057"/>
                <a:gd name="T94" fmla="*/ 2147483646 w 1999"/>
                <a:gd name="T95" fmla="*/ 2147483646 h 2057"/>
                <a:gd name="T96" fmla="*/ 2147483646 w 1999"/>
                <a:gd name="T97" fmla="*/ 2147483646 h 2057"/>
                <a:gd name="T98" fmla="*/ 2147483646 w 1999"/>
                <a:gd name="T99" fmla="*/ 2147483646 h 2057"/>
                <a:gd name="T100" fmla="*/ 2147483646 w 1999"/>
                <a:gd name="T101" fmla="*/ 2147483646 h 2057"/>
                <a:gd name="T102" fmla="*/ 2147483646 w 1999"/>
                <a:gd name="T103" fmla="*/ 2147483646 h 2057"/>
                <a:gd name="T104" fmla="*/ 2147483646 w 1999"/>
                <a:gd name="T105" fmla="*/ 2147483646 h 2057"/>
                <a:gd name="T106" fmla="*/ 2147483646 w 1999"/>
                <a:gd name="T107" fmla="*/ 2147483646 h 2057"/>
                <a:gd name="T108" fmla="*/ 0 w 1999"/>
                <a:gd name="T109" fmla="*/ 2147483646 h 2057"/>
                <a:gd name="T110" fmla="*/ 2147483646 w 1999"/>
                <a:gd name="T111" fmla="*/ 2147483646 h 2057"/>
                <a:gd name="T112" fmla="*/ 2147483646 w 1999"/>
                <a:gd name="T113" fmla="*/ 2147483646 h 2057"/>
                <a:gd name="T114" fmla="*/ 2147483646 w 1999"/>
                <a:gd name="T115" fmla="*/ 2147483646 h 2057"/>
                <a:gd name="T116" fmla="*/ 2147483646 w 1999"/>
                <a:gd name="T117" fmla="*/ 2147483646 h 2057"/>
                <a:gd name="T118" fmla="*/ 2147483646 w 1999"/>
                <a:gd name="T119" fmla="*/ 2147483646 h 205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999"/>
                <a:gd name="T181" fmla="*/ 0 h 2057"/>
                <a:gd name="T182" fmla="*/ 1999 w 1999"/>
                <a:gd name="T183" fmla="*/ 2057 h 205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999" h="2057">
                  <a:moveTo>
                    <a:pt x="230" y="1472"/>
                  </a:moveTo>
                  <a:lnTo>
                    <a:pt x="230" y="1472"/>
                  </a:lnTo>
                  <a:lnTo>
                    <a:pt x="230" y="1452"/>
                  </a:lnTo>
                  <a:lnTo>
                    <a:pt x="232" y="1401"/>
                  </a:lnTo>
                  <a:lnTo>
                    <a:pt x="238" y="1322"/>
                  </a:lnTo>
                  <a:lnTo>
                    <a:pt x="244" y="1273"/>
                  </a:lnTo>
                  <a:lnTo>
                    <a:pt x="251" y="1219"/>
                  </a:lnTo>
                  <a:lnTo>
                    <a:pt x="263" y="1160"/>
                  </a:lnTo>
                  <a:lnTo>
                    <a:pt x="277" y="1098"/>
                  </a:lnTo>
                  <a:lnTo>
                    <a:pt x="292" y="1034"/>
                  </a:lnTo>
                  <a:lnTo>
                    <a:pt x="312" y="966"/>
                  </a:lnTo>
                  <a:lnTo>
                    <a:pt x="337" y="895"/>
                  </a:lnTo>
                  <a:lnTo>
                    <a:pt x="364" y="823"/>
                  </a:lnTo>
                  <a:lnTo>
                    <a:pt x="397" y="751"/>
                  </a:lnTo>
                  <a:lnTo>
                    <a:pt x="417" y="714"/>
                  </a:lnTo>
                  <a:lnTo>
                    <a:pt x="436" y="677"/>
                  </a:lnTo>
                  <a:lnTo>
                    <a:pt x="456" y="642"/>
                  </a:lnTo>
                  <a:lnTo>
                    <a:pt x="479" y="605"/>
                  </a:lnTo>
                  <a:lnTo>
                    <a:pt x="502" y="570"/>
                  </a:lnTo>
                  <a:lnTo>
                    <a:pt x="528" y="535"/>
                  </a:lnTo>
                  <a:lnTo>
                    <a:pt x="555" y="500"/>
                  </a:lnTo>
                  <a:lnTo>
                    <a:pt x="582" y="467"/>
                  </a:lnTo>
                  <a:lnTo>
                    <a:pt x="611" y="432"/>
                  </a:lnTo>
                  <a:lnTo>
                    <a:pt x="643" y="399"/>
                  </a:lnTo>
                  <a:lnTo>
                    <a:pt x="676" y="368"/>
                  </a:lnTo>
                  <a:lnTo>
                    <a:pt x="711" y="337"/>
                  </a:lnTo>
                  <a:lnTo>
                    <a:pt x="748" y="306"/>
                  </a:lnTo>
                  <a:lnTo>
                    <a:pt x="787" y="276"/>
                  </a:lnTo>
                  <a:lnTo>
                    <a:pt x="825" y="247"/>
                  </a:lnTo>
                  <a:lnTo>
                    <a:pt x="868" y="220"/>
                  </a:lnTo>
                  <a:lnTo>
                    <a:pt x="911" y="195"/>
                  </a:lnTo>
                  <a:lnTo>
                    <a:pt x="958" y="169"/>
                  </a:lnTo>
                  <a:lnTo>
                    <a:pt x="1005" y="146"/>
                  </a:lnTo>
                  <a:lnTo>
                    <a:pt x="1055" y="125"/>
                  </a:lnTo>
                  <a:lnTo>
                    <a:pt x="1108" y="103"/>
                  </a:lnTo>
                  <a:lnTo>
                    <a:pt x="1162" y="84"/>
                  </a:lnTo>
                  <a:lnTo>
                    <a:pt x="1219" y="68"/>
                  </a:lnTo>
                  <a:lnTo>
                    <a:pt x="1277" y="53"/>
                  </a:lnTo>
                  <a:lnTo>
                    <a:pt x="1337" y="39"/>
                  </a:lnTo>
                  <a:lnTo>
                    <a:pt x="1400" y="27"/>
                  </a:lnTo>
                  <a:lnTo>
                    <a:pt x="1466" y="18"/>
                  </a:lnTo>
                  <a:lnTo>
                    <a:pt x="1534" y="10"/>
                  </a:lnTo>
                  <a:lnTo>
                    <a:pt x="1604" y="4"/>
                  </a:lnTo>
                  <a:lnTo>
                    <a:pt x="1676" y="2"/>
                  </a:lnTo>
                  <a:lnTo>
                    <a:pt x="1752" y="0"/>
                  </a:lnTo>
                  <a:lnTo>
                    <a:pt x="1830" y="2"/>
                  </a:lnTo>
                  <a:lnTo>
                    <a:pt x="1911" y="6"/>
                  </a:lnTo>
                  <a:lnTo>
                    <a:pt x="1993" y="12"/>
                  </a:lnTo>
                  <a:lnTo>
                    <a:pt x="1995" y="29"/>
                  </a:lnTo>
                  <a:lnTo>
                    <a:pt x="1999" y="76"/>
                  </a:lnTo>
                  <a:lnTo>
                    <a:pt x="1999" y="109"/>
                  </a:lnTo>
                  <a:lnTo>
                    <a:pt x="1999" y="148"/>
                  </a:lnTo>
                  <a:lnTo>
                    <a:pt x="1997" y="193"/>
                  </a:lnTo>
                  <a:lnTo>
                    <a:pt x="1993" y="243"/>
                  </a:lnTo>
                  <a:lnTo>
                    <a:pt x="1987" y="298"/>
                  </a:lnTo>
                  <a:lnTo>
                    <a:pt x="1980" y="356"/>
                  </a:lnTo>
                  <a:lnTo>
                    <a:pt x="1968" y="417"/>
                  </a:lnTo>
                  <a:lnTo>
                    <a:pt x="1952" y="481"/>
                  </a:lnTo>
                  <a:lnTo>
                    <a:pt x="1933" y="547"/>
                  </a:lnTo>
                  <a:lnTo>
                    <a:pt x="1909" y="615"/>
                  </a:lnTo>
                  <a:lnTo>
                    <a:pt x="1882" y="685"/>
                  </a:lnTo>
                  <a:lnTo>
                    <a:pt x="1865" y="720"/>
                  </a:lnTo>
                  <a:lnTo>
                    <a:pt x="1849" y="755"/>
                  </a:lnTo>
                  <a:lnTo>
                    <a:pt x="1830" y="790"/>
                  </a:lnTo>
                  <a:lnTo>
                    <a:pt x="1808" y="825"/>
                  </a:lnTo>
                  <a:lnTo>
                    <a:pt x="1787" y="860"/>
                  </a:lnTo>
                  <a:lnTo>
                    <a:pt x="1764" y="895"/>
                  </a:lnTo>
                  <a:lnTo>
                    <a:pt x="1738" y="929"/>
                  </a:lnTo>
                  <a:lnTo>
                    <a:pt x="1713" y="964"/>
                  </a:lnTo>
                  <a:lnTo>
                    <a:pt x="1684" y="999"/>
                  </a:lnTo>
                  <a:lnTo>
                    <a:pt x="1653" y="1032"/>
                  </a:lnTo>
                  <a:lnTo>
                    <a:pt x="1621" y="1065"/>
                  </a:lnTo>
                  <a:lnTo>
                    <a:pt x="1588" y="1096"/>
                  </a:lnTo>
                  <a:lnTo>
                    <a:pt x="1551" y="1129"/>
                  </a:lnTo>
                  <a:lnTo>
                    <a:pt x="1514" y="1160"/>
                  </a:lnTo>
                  <a:lnTo>
                    <a:pt x="1474" y="1189"/>
                  </a:lnTo>
                  <a:lnTo>
                    <a:pt x="1433" y="1220"/>
                  </a:lnTo>
                  <a:lnTo>
                    <a:pt x="1388" y="1248"/>
                  </a:lnTo>
                  <a:lnTo>
                    <a:pt x="1341" y="1277"/>
                  </a:lnTo>
                  <a:lnTo>
                    <a:pt x="1293" y="1302"/>
                  </a:lnTo>
                  <a:lnTo>
                    <a:pt x="1242" y="1328"/>
                  </a:lnTo>
                  <a:lnTo>
                    <a:pt x="1187" y="1353"/>
                  </a:lnTo>
                  <a:lnTo>
                    <a:pt x="1133" y="1376"/>
                  </a:lnTo>
                  <a:lnTo>
                    <a:pt x="1075" y="1398"/>
                  </a:lnTo>
                  <a:lnTo>
                    <a:pt x="1014" y="1419"/>
                  </a:lnTo>
                  <a:lnTo>
                    <a:pt x="950" y="1438"/>
                  </a:lnTo>
                  <a:lnTo>
                    <a:pt x="884" y="1456"/>
                  </a:lnTo>
                  <a:lnTo>
                    <a:pt x="816" y="1472"/>
                  </a:lnTo>
                  <a:lnTo>
                    <a:pt x="744" y="1487"/>
                  </a:lnTo>
                  <a:lnTo>
                    <a:pt x="670" y="1499"/>
                  </a:lnTo>
                  <a:lnTo>
                    <a:pt x="592" y="1510"/>
                  </a:lnTo>
                  <a:lnTo>
                    <a:pt x="512" y="1520"/>
                  </a:lnTo>
                  <a:lnTo>
                    <a:pt x="430" y="1528"/>
                  </a:lnTo>
                  <a:lnTo>
                    <a:pt x="345" y="1532"/>
                  </a:lnTo>
                  <a:lnTo>
                    <a:pt x="255" y="1536"/>
                  </a:lnTo>
                  <a:lnTo>
                    <a:pt x="230" y="1586"/>
                  </a:lnTo>
                  <a:lnTo>
                    <a:pt x="203" y="1641"/>
                  </a:lnTo>
                  <a:lnTo>
                    <a:pt x="172" y="1711"/>
                  </a:lnTo>
                  <a:lnTo>
                    <a:pt x="156" y="1750"/>
                  </a:lnTo>
                  <a:lnTo>
                    <a:pt x="142" y="1791"/>
                  </a:lnTo>
                  <a:lnTo>
                    <a:pt x="127" y="1834"/>
                  </a:lnTo>
                  <a:lnTo>
                    <a:pt x="115" y="1876"/>
                  </a:lnTo>
                  <a:lnTo>
                    <a:pt x="103" y="1919"/>
                  </a:lnTo>
                  <a:lnTo>
                    <a:pt x="96" y="1962"/>
                  </a:lnTo>
                  <a:lnTo>
                    <a:pt x="92" y="2003"/>
                  </a:lnTo>
                  <a:lnTo>
                    <a:pt x="90" y="2044"/>
                  </a:lnTo>
                  <a:lnTo>
                    <a:pt x="0" y="2057"/>
                  </a:lnTo>
                  <a:lnTo>
                    <a:pt x="18" y="1991"/>
                  </a:lnTo>
                  <a:lnTo>
                    <a:pt x="39" y="1919"/>
                  </a:lnTo>
                  <a:lnTo>
                    <a:pt x="66" y="1832"/>
                  </a:lnTo>
                  <a:lnTo>
                    <a:pt x="101" y="1736"/>
                  </a:lnTo>
                  <a:lnTo>
                    <a:pt x="119" y="1688"/>
                  </a:lnTo>
                  <a:lnTo>
                    <a:pt x="140" y="1639"/>
                  </a:lnTo>
                  <a:lnTo>
                    <a:pt x="162" y="1592"/>
                  </a:lnTo>
                  <a:lnTo>
                    <a:pt x="183" y="1547"/>
                  </a:lnTo>
                  <a:lnTo>
                    <a:pt x="207" y="1507"/>
                  </a:lnTo>
                  <a:lnTo>
                    <a:pt x="230" y="1472"/>
                  </a:lnTo>
                  <a:close/>
                </a:path>
              </a:pathLst>
            </a:custGeom>
            <a:solidFill>
              <a:schemeClr val="bg1">
                <a:lumMod val="75000"/>
              </a:schemeClr>
            </a:solidFill>
            <a:ln>
              <a:noFill/>
            </a:ln>
          </p:spPr>
          <p:txBody>
            <a:bodyPr/>
            <a:lstStyle/>
            <a:p>
              <a:endParaRPr lang="zh-CN" altLang="en-US" sz="1800">
                <a:solidFill>
                  <a:schemeClr val="tx1"/>
                </a:solidFill>
                <a:latin typeface="微软雅黑" panose="020B0503020204020204" charset="-122"/>
                <a:ea typeface="微软雅黑" panose="020B0503020204020204" charset="-122"/>
              </a:endParaRPr>
            </a:p>
          </p:txBody>
        </p:sp>
        <p:grpSp>
          <p:nvGrpSpPr>
            <p:cNvPr id="119" name="组合 118"/>
            <p:cNvGrpSpPr/>
            <p:nvPr/>
          </p:nvGrpSpPr>
          <p:grpSpPr>
            <a:xfrm>
              <a:off x="7235" y="3366"/>
              <a:ext cx="1347" cy="900"/>
              <a:chOff x="3069828" y="1695061"/>
              <a:chExt cx="855664" cy="571500"/>
            </a:xfrm>
            <a:solidFill>
              <a:schemeClr val="bg1"/>
            </a:solidFill>
          </p:grpSpPr>
          <p:sp>
            <p:nvSpPr>
              <p:cNvPr id="120" name="Freeform 13"/>
              <p:cNvSpPr/>
              <p:nvPr/>
            </p:nvSpPr>
            <p:spPr bwMode="auto">
              <a:xfrm>
                <a:off x="3069828" y="1720064"/>
                <a:ext cx="844550" cy="546497"/>
              </a:xfrm>
              <a:custGeom>
                <a:avLst/>
                <a:gdLst>
                  <a:gd name="T0" fmla="*/ 11 w 1518"/>
                  <a:gd name="T1" fmla="*/ 1308 h 1310"/>
                  <a:gd name="T2" fmla="*/ 97 w 1518"/>
                  <a:gd name="T3" fmla="*/ 1168 h 1310"/>
                  <a:gd name="T4" fmla="*/ 128 w 1518"/>
                  <a:gd name="T5" fmla="*/ 1124 h 1310"/>
                  <a:gd name="T6" fmla="*/ 206 w 1518"/>
                  <a:gd name="T7" fmla="*/ 1022 h 1310"/>
                  <a:gd name="T8" fmla="*/ 290 w 1518"/>
                  <a:gd name="T9" fmla="*/ 925 h 1310"/>
                  <a:gd name="T10" fmla="*/ 335 w 1518"/>
                  <a:gd name="T11" fmla="*/ 876 h 1310"/>
                  <a:gd name="T12" fmla="*/ 428 w 1518"/>
                  <a:gd name="T13" fmla="*/ 783 h 1310"/>
                  <a:gd name="T14" fmla="*/ 525 w 1518"/>
                  <a:gd name="T15" fmla="*/ 695 h 1310"/>
                  <a:gd name="T16" fmla="*/ 677 w 1518"/>
                  <a:gd name="T17" fmla="*/ 567 h 1310"/>
                  <a:gd name="T18" fmla="*/ 782 w 1518"/>
                  <a:gd name="T19" fmla="*/ 485 h 1310"/>
                  <a:gd name="T20" fmla="*/ 998 w 1518"/>
                  <a:gd name="T21" fmla="*/ 331 h 1310"/>
                  <a:gd name="T22" fmla="*/ 1111 w 1518"/>
                  <a:gd name="T23" fmla="*/ 257 h 1310"/>
                  <a:gd name="T24" fmla="*/ 1308 w 1518"/>
                  <a:gd name="T25" fmla="*/ 141 h 1310"/>
                  <a:gd name="T26" fmla="*/ 1510 w 1518"/>
                  <a:gd name="T27" fmla="*/ 30 h 1310"/>
                  <a:gd name="T28" fmla="*/ 1518 w 1518"/>
                  <a:gd name="T29" fmla="*/ 20 h 1310"/>
                  <a:gd name="T30" fmla="*/ 1516 w 1518"/>
                  <a:gd name="T31" fmla="*/ 8 h 1310"/>
                  <a:gd name="T32" fmla="*/ 1508 w 1518"/>
                  <a:gd name="T33" fmla="*/ 0 h 1310"/>
                  <a:gd name="T34" fmla="*/ 1496 w 1518"/>
                  <a:gd name="T35" fmla="*/ 0 h 1310"/>
                  <a:gd name="T36" fmla="*/ 1444 w 1518"/>
                  <a:gd name="T37" fmla="*/ 26 h 1310"/>
                  <a:gd name="T38" fmla="*/ 1343 w 1518"/>
                  <a:gd name="T39" fmla="*/ 78 h 1310"/>
                  <a:gd name="T40" fmla="*/ 1195 w 1518"/>
                  <a:gd name="T41" fmla="*/ 168 h 1310"/>
                  <a:gd name="T42" fmla="*/ 1097 w 1518"/>
                  <a:gd name="T43" fmla="*/ 228 h 1310"/>
                  <a:gd name="T44" fmla="*/ 872 w 1518"/>
                  <a:gd name="T45" fmla="*/ 380 h 1310"/>
                  <a:gd name="T46" fmla="*/ 658 w 1518"/>
                  <a:gd name="T47" fmla="*/ 544 h 1310"/>
                  <a:gd name="T48" fmla="*/ 554 w 1518"/>
                  <a:gd name="T49" fmla="*/ 629 h 1310"/>
                  <a:gd name="T50" fmla="*/ 455 w 1518"/>
                  <a:gd name="T51" fmla="*/ 717 h 1310"/>
                  <a:gd name="T52" fmla="*/ 360 w 1518"/>
                  <a:gd name="T53" fmla="*/ 810 h 1310"/>
                  <a:gd name="T54" fmla="*/ 268 w 1518"/>
                  <a:gd name="T55" fmla="*/ 906 h 1310"/>
                  <a:gd name="T56" fmla="*/ 228 w 1518"/>
                  <a:gd name="T57" fmla="*/ 952 h 1310"/>
                  <a:gd name="T58" fmla="*/ 150 w 1518"/>
                  <a:gd name="T59" fmla="*/ 1050 h 1310"/>
                  <a:gd name="T60" fmla="*/ 113 w 1518"/>
                  <a:gd name="T61" fmla="*/ 1100 h 1310"/>
                  <a:gd name="T62" fmla="*/ 48 w 1518"/>
                  <a:gd name="T63" fmla="*/ 1198 h 1310"/>
                  <a:gd name="T64" fmla="*/ 21 w 1518"/>
                  <a:gd name="T65" fmla="*/ 1248 h 1310"/>
                  <a:gd name="T66" fmla="*/ 0 w 1518"/>
                  <a:gd name="T67" fmla="*/ 1303 h 1310"/>
                  <a:gd name="T68" fmla="*/ 0 w 1518"/>
                  <a:gd name="T69" fmla="*/ 1307 h 1310"/>
                  <a:gd name="T70" fmla="*/ 8 w 1518"/>
                  <a:gd name="T71" fmla="*/ 1310 h 1310"/>
                  <a:gd name="T72" fmla="*/ 11 w 1518"/>
                  <a:gd name="T73" fmla="*/ 1308 h 1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18" h="1310">
                    <a:moveTo>
                      <a:pt x="11" y="1308"/>
                    </a:moveTo>
                    <a:lnTo>
                      <a:pt x="11" y="1308"/>
                    </a:lnTo>
                    <a:lnTo>
                      <a:pt x="68" y="1215"/>
                    </a:lnTo>
                    <a:lnTo>
                      <a:pt x="97" y="1168"/>
                    </a:lnTo>
                    <a:lnTo>
                      <a:pt x="128" y="1124"/>
                    </a:lnTo>
                    <a:lnTo>
                      <a:pt x="128" y="1124"/>
                    </a:lnTo>
                    <a:lnTo>
                      <a:pt x="165" y="1071"/>
                    </a:lnTo>
                    <a:lnTo>
                      <a:pt x="206" y="1022"/>
                    </a:lnTo>
                    <a:lnTo>
                      <a:pt x="247" y="972"/>
                    </a:lnTo>
                    <a:lnTo>
                      <a:pt x="290" y="925"/>
                    </a:lnTo>
                    <a:lnTo>
                      <a:pt x="290" y="925"/>
                    </a:lnTo>
                    <a:lnTo>
                      <a:pt x="335" y="876"/>
                    </a:lnTo>
                    <a:lnTo>
                      <a:pt x="381" y="830"/>
                    </a:lnTo>
                    <a:lnTo>
                      <a:pt x="428" y="783"/>
                    </a:lnTo>
                    <a:lnTo>
                      <a:pt x="477" y="738"/>
                    </a:lnTo>
                    <a:lnTo>
                      <a:pt x="525" y="695"/>
                    </a:lnTo>
                    <a:lnTo>
                      <a:pt x="576" y="651"/>
                    </a:lnTo>
                    <a:lnTo>
                      <a:pt x="677" y="567"/>
                    </a:lnTo>
                    <a:lnTo>
                      <a:pt x="677" y="567"/>
                    </a:lnTo>
                    <a:lnTo>
                      <a:pt x="782" y="485"/>
                    </a:lnTo>
                    <a:lnTo>
                      <a:pt x="889" y="407"/>
                    </a:lnTo>
                    <a:lnTo>
                      <a:pt x="998" y="331"/>
                    </a:lnTo>
                    <a:lnTo>
                      <a:pt x="1111" y="257"/>
                    </a:lnTo>
                    <a:lnTo>
                      <a:pt x="1111" y="257"/>
                    </a:lnTo>
                    <a:lnTo>
                      <a:pt x="1208" y="197"/>
                    </a:lnTo>
                    <a:lnTo>
                      <a:pt x="1308" y="141"/>
                    </a:lnTo>
                    <a:lnTo>
                      <a:pt x="1510" y="30"/>
                    </a:lnTo>
                    <a:lnTo>
                      <a:pt x="1510" y="30"/>
                    </a:lnTo>
                    <a:lnTo>
                      <a:pt x="1514" y="24"/>
                    </a:lnTo>
                    <a:lnTo>
                      <a:pt x="1518" y="20"/>
                    </a:lnTo>
                    <a:lnTo>
                      <a:pt x="1518" y="14"/>
                    </a:lnTo>
                    <a:lnTo>
                      <a:pt x="1516" y="8"/>
                    </a:lnTo>
                    <a:lnTo>
                      <a:pt x="1514" y="4"/>
                    </a:lnTo>
                    <a:lnTo>
                      <a:pt x="1508" y="0"/>
                    </a:lnTo>
                    <a:lnTo>
                      <a:pt x="1502" y="0"/>
                    </a:lnTo>
                    <a:lnTo>
                      <a:pt x="1496" y="0"/>
                    </a:lnTo>
                    <a:lnTo>
                      <a:pt x="1496" y="0"/>
                    </a:lnTo>
                    <a:lnTo>
                      <a:pt x="1444" y="26"/>
                    </a:lnTo>
                    <a:lnTo>
                      <a:pt x="1393" y="51"/>
                    </a:lnTo>
                    <a:lnTo>
                      <a:pt x="1343" y="78"/>
                    </a:lnTo>
                    <a:lnTo>
                      <a:pt x="1292" y="108"/>
                    </a:lnTo>
                    <a:lnTo>
                      <a:pt x="1195" y="168"/>
                    </a:lnTo>
                    <a:lnTo>
                      <a:pt x="1097" y="228"/>
                    </a:lnTo>
                    <a:lnTo>
                      <a:pt x="1097" y="228"/>
                    </a:lnTo>
                    <a:lnTo>
                      <a:pt x="985" y="304"/>
                    </a:lnTo>
                    <a:lnTo>
                      <a:pt x="872" y="380"/>
                    </a:lnTo>
                    <a:lnTo>
                      <a:pt x="763" y="462"/>
                    </a:lnTo>
                    <a:lnTo>
                      <a:pt x="658" y="544"/>
                    </a:lnTo>
                    <a:lnTo>
                      <a:pt x="658" y="544"/>
                    </a:lnTo>
                    <a:lnTo>
                      <a:pt x="554" y="629"/>
                    </a:lnTo>
                    <a:lnTo>
                      <a:pt x="504" y="672"/>
                    </a:lnTo>
                    <a:lnTo>
                      <a:pt x="455" y="717"/>
                    </a:lnTo>
                    <a:lnTo>
                      <a:pt x="407" y="763"/>
                    </a:lnTo>
                    <a:lnTo>
                      <a:pt x="360" y="810"/>
                    </a:lnTo>
                    <a:lnTo>
                      <a:pt x="313" y="857"/>
                    </a:lnTo>
                    <a:lnTo>
                      <a:pt x="268" y="906"/>
                    </a:lnTo>
                    <a:lnTo>
                      <a:pt x="268" y="906"/>
                    </a:lnTo>
                    <a:lnTo>
                      <a:pt x="228" y="952"/>
                    </a:lnTo>
                    <a:lnTo>
                      <a:pt x="187" y="1001"/>
                    </a:lnTo>
                    <a:lnTo>
                      <a:pt x="150" y="1050"/>
                    </a:lnTo>
                    <a:lnTo>
                      <a:pt x="113" y="1100"/>
                    </a:lnTo>
                    <a:lnTo>
                      <a:pt x="113" y="1100"/>
                    </a:lnTo>
                    <a:lnTo>
                      <a:pt x="80" y="1147"/>
                    </a:lnTo>
                    <a:lnTo>
                      <a:pt x="48" y="1198"/>
                    </a:lnTo>
                    <a:lnTo>
                      <a:pt x="35" y="1223"/>
                    </a:lnTo>
                    <a:lnTo>
                      <a:pt x="21" y="1248"/>
                    </a:lnTo>
                    <a:lnTo>
                      <a:pt x="10" y="1275"/>
                    </a:lnTo>
                    <a:lnTo>
                      <a:pt x="0" y="1303"/>
                    </a:lnTo>
                    <a:lnTo>
                      <a:pt x="0" y="1303"/>
                    </a:lnTo>
                    <a:lnTo>
                      <a:pt x="0" y="1307"/>
                    </a:lnTo>
                    <a:lnTo>
                      <a:pt x="4" y="1310"/>
                    </a:lnTo>
                    <a:lnTo>
                      <a:pt x="8" y="1310"/>
                    </a:lnTo>
                    <a:lnTo>
                      <a:pt x="11" y="1308"/>
                    </a:lnTo>
                    <a:lnTo>
                      <a:pt x="11" y="1308"/>
                    </a:lnTo>
                    <a:close/>
                  </a:path>
                </a:pathLst>
              </a:custGeom>
              <a:grpFill/>
              <a:ln>
                <a:noFill/>
              </a:ln>
            </p:spPr>
            <p:txBody>
              <a:bodyPr/>
              <a:lstStyle/>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21" name="Freeform 14"/>
              <p:cNvSpPr/>
              <p:nvPr/>
            </p:nvSpPr>
            <p:spPr bwMode="auto">
              <a:xfrm>
                <a:off x="3695304" y="1695061"/>
                <a:ext cx="119063" cy="122635"/>
              </a:xfrm>
              <a:custGeom>
                <a:avLst/>
                <a:gdLst>
                  <a:gd name="T0" fmla="*/ 196 w 212"/>
                  <a:gd name="T1" fmla="*/ 0 h 294"/>
                  <a:gd name="T2" fmla="*/ 196 w 212"/>
                  <a:gd name="T3" fmla="*/ 0 h 294"/>
                  <a:gd name="T4" fmla="*/ 181 w 212"/>
                  <a:gd name="T5" fmla="*/ 14 h 294"/>
                  <a:gd name="T6" fmla="*/ 163 w 212"/>
                  <a:gd name="T7" fmla="*/ 25 h 294"/>
                  <a:gd name="T8" fmla="*/ 150 w 212"/>
                  <a:gd name="T9" fmla="*/ 41 h 294"/>
                  <a:gd name="T10" fmla="*/ 134 w 212"/>
                  <a:gd name="T11" fmla="*/ 57 h 294"/>
                  <a:gd name="T12" fmla="*/ 109 w 212"/>
                  <a:gd name="T13" fmla="*/ 90 h 294"/>
                  <a:gd name="T14" fmla="*/ 85 w 212"/>
                  <a:gd name="T15" fmla="*/ 125 h 294"/>
                  <a:gd name="T16" fmla="*/ 64 w 212"/>
                  <a:gd name="T17" fmla="*/ 162 h 294"/>
                  <a:gd name="T18" fmla="*/ 44 w 212"/>
                  <a:gd name="T19" fmla="*/ 199 h 294"/>
                  <a:gd name="T20" fmla="*/ 23 w 212"/>
                  <a:gd name="T21" fmla="*/ 236 h 294"/>
                  <a:gd name="T22" fmla="*/ 2 w 212"/>
                  <a:gd name="T23" fmla="*/ 271 h 294"/>
                  <a:gd name="T24" fmla="*/ 2 w 212"/>
                  <a:gd name="T25" fmla="*/ 271 h 294"/>
                  <a:gd name="T26" fmla="*/ 0 w 212"/>
                  <a:gd name="T27" fmla="*/ 277 h 294"/>
                  <a:gd name="T28" fmla="*/ 0 w 212"/>
                  <a:gd name="T29" fmla="*/ 282 h 294"/>
                  <a:gd name="T30" fmla="*/ 4 w 212"/>
                  <a:gd name="T31" fmla="*/ 288 h 294"/>
                  <a:gd name="T32" fmla="*/ 7 w 212"/>
                  <a:gd name="T33" fmla="*/ 292 h 294"/>
                  <a:gd name="T34" fmla="*/ 11 w 212"/>
                  <a:gd name="T35" fmla="*/ 294 h 294"/>
                  <a:gd name="T36" fmla="*/ 17 w 212"/>
                  <a:gd name="T37" fmla="*/ 294 h 294"/>
                  <a:gd name="T38" fmla="*/ 23 w 212"/>
                  <a:gd name="T39" fmla="*/ 292 h 294"/>
                  <a:gd name="T40" fmla="*/ 27 w 212"/>
                  <a:gd name="T41" fmla="*/ 288 h 294"/>
                  <a:gd name="T42" fmla="*/ 27 w 212"/>
                  <a:gd name="T43" fmla="*/ 288 h 294"/>
                  <a:gd name="T44" fmla="*/ 48 w 212"/>
                  <a:gd name="T45" fmla="*/ 253 h 294"/>
                  <a:gd name="T46" fmla="*/ 68 w 212"/>
                  <a:gd name="T47" fmla="*/ 216 h 294"/>
                  <a:gd name="T48" fmla="*/ 107 w 212"/>
                  <a:gd name="T49" fmla="*/ 146 h 294"/>
                  <a:gd name="T50" fmla="*/ 130 w 212"/>
                  <a:gd name="T51" fmla="*/ 111 h 294"/>
                  <a:gd name="T52" fmla="*/ 153 w 212"/>
                  <a:gd name="T53" fmla="*/ 78 h 294"/>
                  <a:gd name="T54" fmla="*/ 179 w 212"/>
                  <a:gd name="T55" fmla="*/ 47 h 294"/>
                  <a:gd name="T56" fmla="*/ 208 w 212"/>
                  <a:gd name="T57" fmla="*/ 18 h 294"/>
                  <a:gd name="T58" fmla="*/ 208 w 212"/>
                  <a:gd name="T59" fmla="*/ 18 h 294"/>
                  <a:gd name="T60" fmla="*/ 210 w 212"/>
                  <a:gd name="T61" fmla="*/ 16 h 294"/>
                  <a:gd name="T62" fmla="*/ 212 w 212"/>
                  <a:gd name="T63" fmla="*/ 12 h 294"/>
                  <a:gd name="T64" fmla="*/ 212 w 212"/>
                  <a:gd name="T65" fmla="*/ 8 h 294"/>
                  <a:gd name="T66" fmla="*/ 210 w 212"/>
                  <a:gd name="T67" fmla="*/ 4 h 294"/>
                  <a:gd name="T68" fmla="*/ 208 w 212"/>
                  <a:gd name="T69" fmla="*/ 2 h 294"/>
                  <a:gd name="T70" fmla="*/ 204 w 212"/>
                  <a:gd name="T71" fmla="*/ 0 h 294"/>
                  <a:gd name="T72" fmla="*/ 200 w 212"/>
                  <a:gd name="T73" fmla="*/ 0 h 294"/>
                  <a:gd name="T74" fmla="*/ 196 w 212"/>
                  <a:gd name="T75" fmla="*/ 0 h 294"/>
                  <a:gd name="T76" fmla="*/ 196 w 212"/>
                  <a:gd name="T77" fmla="*/ 0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12" h="294">
                    <a:moveTo>
                      <a:pt x="196" y="0"/>
                    </a:moveTo>
                    <a:lnTo>
                      <a:pt x="196" y="0"/>
                    </a:lnTo>
                    <a:lnTo>
                      <a:pt x="181" y="14"/>
                    </a:lnTo>
                    <a:lnTo>
                      <a:pt x="163" y="25"/>
                    </a:lnTo>
                    <a:lnTo>
                      <a:pt x="150" y="41"/>
                    </a:lnTo>
                    <a:lnTo>
                      <a:pt x="134" y="57"/>
                    </a:lnTo>
                    <a:lnTo>
                      <a:pt x="109" y="90"/>
                    </a:lnTo>
                    <a:lnTo>
                      <a:pt x="85" y="125"/>
                    </a:lnTo>
                    <a:lnTo>
                      <a:pt x="64" y="162"/>
                    </a:lnTo>
                    <a:lnTo>
                      <a:pt x="44" y="199"/>
                    </a:lnTo>
                    <a:lnTo>
                      <a:pt x="23" y="236"/>
                    </a:lnTo>
                    <a:lnTo>
                      <a:pt x="2" y="271"/>
                    </a:lnTo>
                    <a:lnTo>
                      <a:pt x="2" y="271"/>
                    </a:lnTo>
                    <a:lnTo>
                      <a:pt x="0" y="277"/>
                    </a:lnTo>
                    <a:lnTo>
                      <a:pt x="0" y="282"/>
                    </a:lnTo>
                    <a:lnTo>
                      <a:pt x="4" y="288"/>
                    </a:lnTo>
                    <a:lnTo>
                      <a:pt x="7" y="292"/>
                    </a:lnTo>
                    <a:lnTo>
                      <a:pt x="11" y="294"/>
                    </a:lnTo>
                    <a:lnTo>
                      <a:pt x="17" y="294"/>
                    </a:lnTo>
                    <a:lnTo>
                      <a:pt x="23" y="292"/>
                    </a:lnTo>
                    <a:lnTo>
                      <a:pt x="27" y="288"/>
                    </a:lnTo>
                    <a:lnTo>
                      <a:pt x="27" y="288"/>
                    </a:lnTo>
                    <a:lnTo>
                      <a:pt x="48" y="253"/>
                    </a:lnTo>
                    <a:lnTo>
                      <a:pt x="68" y="216"/>
                    </a:lnTo>
                    <a:lnTo>
                      <a:pt x="107" y="146"/>
                    </a:lnTo>
                    <a:lnTo>
                      <a:pt x="130" y="111"/>
                    </a:lnTo>
                    <a:lnTo>
                      <a:pt x="153" y="78"/>
                    </a:lnTo>
                    <a:lnTo>
                      <a:pt x="179" y="47"/>
                    </a:lnTo>
                    <a:lnTo>
                      <a:pt x="208" y="18"/>
                    </a:lnTo>
                    <a:lnTo>
                      <a:pt x="208" y="18"/>
                    </a:lnTo>
                    <a:lnTo>
                      <a:pt x="210" y="16"/>
                    </a:lnTo>
                    <a:lnTo>
                      <a:pt x="212" y="12"/>
                    </a:lnTo>
                    <a:lnTo>
                      <a:pt x="212" y="8"/>
                    </a:lnTo>
                    <a:lnTo>
                      <a:pt x="210" y="4"/>
                    </a:lnTo>
                    <a:lnTo>
                      <a:pt x="208" y="2"/>
                    </a:lnTo>
                    <a:lnTo>
                      <a:pt x="204" y="0"/>
                    </a:lnTo>
                    <a:lnTo>
                      <a:pt x="200" y="0"/>
                    </a:lnTo>
                    <a:lnTo>
                      <a:pt x="196" y="0"/>
                    </a:lnTo>
                    <a:lnTo>
                      <a:pt x="196" y="0"/>
                    </a:lnTo>
                    <a:close/>
                  </a:path>
                </a:pathLst>
              </a:custGeom>
              <a:grpFill/>
              <a:ln>
                <a:noFill/>
              </a:ln>
            </p:spPr>
            <p:txBody>
              <a:bodyPr/>
              <a:lstStyle/>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22" name="Freeform 15"/>
              <p:cNvSpPr/>
              <p:nvPr/>
            </p:nvSpPr>
            <p:spPr bwMode="auto">
              <a:xfrm>
                <a:off x="3423842" y="1715302"/>
                <a:ext cx="141287" cy="244078"/>
              </a:xfrm>
              <a:custGeom>
                <a:avLst/>
                <a:gdLst>
                  <a:gd name="T0" fmla="*/ 242 w 257"/>
                  <a:gd name="T1" fmla="*/ 4 h 584"/>
                  <a:gd name="T2" fmla="*/ 242 w 257"/>
                  <a:gd name="T3" fmla="*/ 4 h 584"/>
                  <a:gd name="T4" fmla="*/ 209 w 257"/>
                  <a:gd name="T5" fmla="*/ 70 h 584"/>
                  <a:gd name="T6" fmla="*/ 175 w 257"/>
                  <a:gd name="T7" fmla="*/ 138 h 584"/>
                  <a:gd name="T8" fmla="*/ 113 w 257"/>
                  <a:gd name="T9" fmla="*/ 272 h 584"/>
                  <a:gd name="T10" fmla="*/ 113 w 257"/>
                  <a:gd name="T11" fmla="*/ 272 h 584"/>
                  <a:gd name="T12" fmla="*/ 80 w 257"/>
                  <a:gd name="T13" fmla="*/ 344 h 584"/>
                  <a:gd name="T14" fmla="*/ 51 w 257"/>
                  <a:gd name="T15" fmla="*/ 416 h 584"/>
                  <a:gd name="T16" fmla="*/ 24 w 257"/>
                  <a:gd name="T17" fmla="*/ 488 h 584"/>
                  <a:gd name="T18" fmla="*/ 12 w 257"/>
                  <a:gd name="T19" fmla="*/ 525 h 584"/>
                  <a:gd name="T20" fmla="*/ 2 w 257"/>
                  <a:gd name="T21" fmla="*/ 564 h 584"/>
                  <a:gd name="T22" fmla="*/ 2 w 257"/>
                  <a:gd name="T23" fmla="*/ 564 h 584"/>
                  <a:gd name="T24" fmla="*/ 0 w 257"/>
                  <a:gd name="T25" fmla="*/ 570 h 584"/>
                  <a:gd name="T26" fmla="*/ 2 w 257"/>
                  <a:gd name="T27" fmla="*/ 576 h 584"/>
                  <a:gd name="T28" fmla="*/ 6 w 257"/>
                  <a:gd name="T29" fmla="*/ 580 h 584"/>
                  <a:gd name="T30" fmla="*/ 12 w 257"/>
                  <a:gd name="T31" fmla="*/ 582 h 584"/>
                  <a:gd name="T32" fmla="*/ 18 w 257"/>
                  <a:gd name="T33" fmla="*/ 584 h 584"/>
                  <a:gd name="T34" fmla="*/ 22 w 257"/>
                  <a:gd name="T35" fmla="*/ 582 h 584"/>
                  <a:gd name="T36" fmla="*/ 26 w 257"/>
                  <a:gd name="T37" fmla="*/ 580 h 584"/>
                  <a:gd name="T38" fmla="*/ 29 w 257"/>
                  <a:gd name="T39" fmla="*/ 574 h 584"/>
                  <a:gd name="T40" fmla="*/ 29 w 257"/>
                  <a:gd name="T41" fmla="*/ 574 h 584"/>
                  <a:gd name="T42" fmla="*/ 39 w 257"/>
                  <a:gd name="T43" fmla="*/ 537 h 584"/>
                  <a:gd name="T44" fmla="*/ 51 w 257"/>
                  <a:gd name="T45" fmla="*/ 502 h 584"/>
                  <a:gd name="T46" fmla="*/ 76 w 257"/>
                  <a:gd name="T47" fmla="*/ 432 h 584"/>
                  <a:gd name="T48" fmla="*/ 103 w 257"/>
                  <a:gd name="T49" fmla="*/ 364 h 584"/>
                  <a:gd name="T50" fmla="*/ 135 w 257"/>
                  <a:gd name="T51" fmla="*/ 296 h 584"/>
                  <a:gd name="T52" fmla="*/ 135 w 257"/>
                  <a:gd name="T53" fmla="*/ 296 h 584"/>
                  <a:gd name="T54" fmla="*/ 168 w 257"/>
                  <a:gd name="T55" fmla="*/ 226 h 584"/>
                  <a:gd name="T56" fmla="*/ 201 w 257"/>
                  <a:gd name="T57" fmla="*/ 156 h 584"/>
                  <a:gd name="T58" fmla="*/ 216 w 257"/>
                  <a:gd name="T59" fmla="*/ 120 h 584"/>
                  <a:gd name="T60" fmla="*/ 232 w 257"/>
                  <a:gd name="T61" fmla="*/ 84 h 584"/>
                  <a:gd name="T62" fmla="*/ 245 w 257"/>
                  <a:gd name="T63" fmla="*/ 48 h 584"/>
                  <a:gd name="T64" fmla="*/ 257 w 257"/>
                  <a:gd name="T65" fmla="*/ 11 h 584"/>
                  <a:gd name="T66" fmla="*/ 257 w 257"/>
                  <a:gd name="T67" fmla="*/ 11 h 584"/>
                  <a:gd name="T68" fmla="*/ 255 w 257"/>
                  <a:gd name="T69" fmla="*/ 6 h 584"/>
                  <a:gd name="T70" fmla="*/ 251 w 257"/>
                  <a:gd name="T71" fmla="*/ 2 h 584"/>
                  <a:gd name="T72" fmla="*/ 247 w 257"/>
                  <a:gd name="T73" fmla="*/ 0 h 584"/>
                  <a:gd name="T74" fmla="*/ 244 w 257"/>
                  <a:gd name="T75" fmla="*/ 2 h 584"/>
                  <a:gd name="T76" fmla="*/ 242 w 257"/>
                  <a:gd name="T77" fmla="*/ 4 h 584"/>
                  <a:gd name="T78" fmla="*/ 242 w 257"/>
                  <a:gd name="T79" fmla="*/ 4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57" h="584">
                    <a:moveTo>
                      <a:pt x="242" y="4"/>
                    </a:moveTo>
                    <a:lnTo>
                      <a:pt x="242" y="4"/>
                    </a:lnTo>
                    <a:lnTo>
                      <a:pt x="209" y="70"/>
                    </a:lnTo>
                    <a:lnTo>
                      <a:pt x="175" y="138"/>
                    </a:lnTo>
                    <a:lnTo>
                      <a:pt x="113" y="272"/>
                    </a:lnTo>
                    <a:lnTo>
                      <a:pt x="113" y="272"/>
                    </a:lnTo>
                    <a:lnTo>
                      <a:pt x="80" y="344"/>
                    </a:lnTo>
                    <a:lnTo>
                      <a:pt x="51" y="416"/>
                    </a:lnTo>
                    <a:lnTo>
                      <a:pt x="24" y="488"/>
                    </a:lnTo>
                    <a:lnTo>
                      <a:pt x="12" y="525"/>
                    </a:lnTo>
                    <a:lnTo>
                      <a:pt x="2" y="564"/>
                    </a:lnTo>
                    <a:lnTo>
                      <a:pt x="2" y="564"/>
                    </a:lnTo>
                    <a:lnTo>
                      <a:pt x="0" y="570"/>
                    </a:lnTo>
                    <a:lnTo>
                      <a:pt x="2" y="576"/>
                    </a:lnTo>
                    <a:lnTo>
                      <a:pt x="6" y="580"/>
                    </a:lnTo>
                    <a:lnTo>
                      <a:pt x="12" y="582"/>
                    </a:lnTo>
                    <a:lnTo>
                      <a:pt x="18" y="584"/>
                    </a:lnTo>
                    <a:lnTo>
                      <a:pt x="22" y="582"/>
                    </a:lnTo>
                    <a:lnTo>
                      <a:pt x="26" y="580"/>
                    </a:lnTo>
                    <a:lnTo>
                      <a:pt x="29" y="574"/>
                    </a:lnTo>
                    <a:lnTo>
                      <a:pt x="29" y="574"/>
                    </a:lnTo>
                    <a:lnTo>
                      <a:pt x="39" y="537"/>
                    </a:lnTo>
                    <a:lnTo>
                      <a:pt x="51" y="502"/>
                    </a:lnTo>
                    <a:lnTo>
                      <a:pt x="76" y="432"/>
                    </a:lnTo>
                    <a:lnTo>
                      <a:pt x="103" y="364"/>
                    </a:lnTo>
                    <a:lnTo>
                      <a:pt x="135" y="296"/>
                    </a:lnTo>
                    <a:lnTo>
                      <a:pt x="135" y="296"/>
                    </a:lnTo>
                    <a:lnTo>
                      <a:pt x="168" y="226"/>
                    </a:lnTo>
                    <a:lnTo>
                      <a:pt x="201" y="156"/>
                    </a:lnTo>
                    <a:lnTo>
                      <a:pt x="216" y="120"/>
                    </a:lnTo>
                    <a:lnTo>
                      <a:pt x="232" y="84"/>
                    </a:lnTo>
                    <a:lnTo>
                      <a:pt x="245" y="48"/>
                    </a:lnTo>
                    <a:lnTo>
                      <a:pt x="257" y="11"/>
                    </a:lnTo>
                    <a:lnTo>
                      <a:pt x="257" y="11"/>
                    </a:lnTo>
                    <a:lnTo>
                      <a:pt x="255" y="6"/>
                    </a:lnTo>
                    <a:lnTo>
                      <a:pt x="251" y="2"/>
                    </a:lnTo>
                    <a:lnTo>
                      <a:pt x="247" y="0"/>
                    </a:lnTo>
                    <a:lnTo>
                      <a:pt x="244" y="2"/>
                    </a:lnTo>
                    <a:lnTo>
                      <a:pt x="242" y="4"/>
                    </a:lnTo>
                    <a:lnTo>
                      <a:pt x="242" y="4"/>
                    </a:lnTo>
                    <a:close/>
                  </a:path>
                </a:pathLst>
              </a:custGeom>
              <a:grpFill/>
              <a:ln>
                <a:noFill/>
              </a:ln>
            </p:spPr>
            <p:txBody>
              <a:bodyPr/>
              <a:lstStyle/>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23" name="Freeform 16"/>
              <p:cNvSpPr/>
              <p:nvPr/>
            </p:nvSpPr>
            <p:spPr bwMode="auto">
              <a:xfrm>
                <a:off x="3176191" y="1798645"/>
                <a:ext cx="188912" cy="340519"/>
              </a:xfrm>
              <a:custGeom>
                <a:avLst/>
                <a:gdLst>
                  <a:gd name="T0" fmla="*/ 325 w 338"/>
                  <a:gd name="T1" fmla="*/ 0 h 816"/>
                  <a:gd name="T2" fmla="*/ 325 w 338"/>
                  <a:gd name="T3" fmla="*/ 0 h 816"/>
                  <a:gd name="T4" fmla="*/ 305 w 338"/>
                  <a:gd name="T5" fmla="*/ 18 h 816"/>
                  <a:gd name="T6" fmla="*/ 286 w 338"/>
                  <a:gd name="T7" fmla="*/ 35 h 816"/>
                  <a:gd name="T8" fmla="*/ 268 w 338"/>
                  <a:gd name="T9" fmla="*/ 55 h 816"/>
                  <a:gd name="T10" fmla="*/ 251 w 338"/>
                  <a:gd name="T11" fmla="*/ 76 h 816"/>
                  <a:gd name="T12" fmla="*/ 235 w 338"/>
                  <a:gd name="T13" fmla="*/ 98 h 816"/>
                  <a:gd name="T14" fmla="*/ 219 w 338"/>
                  <a:gd name="T15" fmla="*/ 121 h 816"/>
                  <a:gd name="T16" fmla="*/ 192 w 338"/>
                  <a:gd name="T17" fmla="*/ 170 h 816"/>
                  <a:gd name="T18" fmla="*/ 169 w 338"/>
                  <a:gd name="T19" fmla="*/ 218 h 816"/>
                  <a:gd name="T20" fmla="*/ 146 w 338"/>
                  <a:gd name="T21" fmla="*/ 269 h 816"/>
                  <a:gd name="T22" fmla="*/ 126 w 338"/>
                  <a:gd name="T23" fmla="*/ 319 h 816"/>
                  <a:gd name="T24" fmla="*/ 109 w 338"/>
                  <a:gd name="T25" fmla="*/ 366 h 816"/>
                  <a:gd name="T26" fmla="*/ 109 w 338"/>
                  <a:gd name="T27" fmla="*/ 366 h 816"/>
                  <a:gd name="T28" fmla="*/ 89 w 338"/>
                  <a:gd name="T29" fmla="*/ 419 h 816"/>
                  <a:gd name="T30" fmla="*/ 72 w 338"/>
                  <a:gd name="T31" fmla="*/ 471 h 816"/>
                  <a:gd name="T32" fmla="*/ 54 w 338"/>
                  <a:gd name="T33" fmla="*/ 526 h 816"/>
                  <a:gd name="T34" fmla="*/ 40 w 338"/>
                  <a:gd name="T35" fmla="*/ 580 h 816"/>
                  <a:gd name="T36" fmla="*/ 27 w 338"/>
                  <a:gd name="T37" fmla="*/ 635 h 816"/>
                  <a:gd name="T38" fmla="*/ 15 w 338"/>
                  <a:gd name="T39" fmla="*/ 689 h 816"/>
                  <a:gd name="T40" fmla="*/ 7 w 338"/>
                  <a:gd name="T41" fmla="*/ 744 h 816"/>
                  <a:gd name="T42" fmla="*/ 0 w 338"/>
                  <a:gd name="T43" fmla="*/ 800 h 816"/>
                  <a:gd name="T44" fmla="*/ 0 w 338"/>
                  <a:gd name="T45" fmla="*/ 800 h 816"/>
                  <a:gd name="T46" fmla="*/ 0 w 338"/>
                  <a:gd name="T47" fmla="*/ 806 h 816"/>
                  <a:gd name="T48" fmla="*/ 3 w 338"/>
                  <a:gd name="T49" fmla="*/ 812 h 816"/>
                  <a:gd name="T50" fmla="*/ 7 w 338"/>
                  <a:gd name="T51" fmla="*/ 814 h 816"/>
                  <a:gd name="T52" fmla="*/ 13 w 338"/>
                  <a:gd name="T53" fmla="*/ 816 h 816"/>
                  <a:gd name="T54" fmla="*/ 19 w 338"/>
                  <a:gd name="T55" fmla="*/ 816 h 816"/>
                  <a:gd name="T56" fmla="*/ 25 w 338"/>
                  <a:gd name="T57" fmla="*/ 814 h 816"/>
                  <a:gd name="T58" fmla="*/ 29 w 338"/>
                  <a:gd name="T59" fmla="*/ 808 h 816"/>
                  <a:gd name="T60" fmla="*/ 31 w 338"/>
                  <a:gd name="T61" fmla="*/ 802 h 816"/>
                  <a:gd name="T62" fmla="*/ 31 w 338"/>
                  <a:gd name="T63" fmla="*/ 802 h 816"/>
                  <a:gd name="T64" fmla="*/ 37 w 338"/>
                  <a:gd name="T65" fmla="*/ 750 h 816"/>
                  <a:gd name="T66" fmla="*/ 46 w 338"/>
                  <a:gd name="T67" fmla="*/ 697 h 816"/>
                  <a:gd name="T68" fmla="*/ 56 w 338"/>
                  <a:gd name="T69" fmla="*/ 645 h 816"/>
                  <a:gd name="T70" fmla="*/ 70 w 338"/>
                  <a:gd name="T71" fmla="*/ 592 h 816"/>
                  <a:gd name="T72" fmla="*/ 83 w 338"/>
                  <a:gd name="T73" fmla="*/ 541 h 816"/>
                  <a:gd name="T74" fmla="*/ 99 w 338"/>
                  <a:gd name="T75" fmla="*/ 489 h 816"/>
                  <a:gd name="T76" fmla="*/ 114 w 338"/>
                  <a:gd name="T77" fmla="*/ 438 h 816"/>
                  <a:gd name="T78" fmla="*/ 132 w 338"/>
                  <a:gd name="T79" fmla="*/ 388 h 816"/>
                  <a:gd name="T80" fmla="*/ 132 w 338"/>
                  <a:gd name="T81" fmla="*/ 388 h 816"/>
                  <a:gd name="T82" fmla="*/ 151 w 338"/>
                  <a:gd name="T83" fmla="*/ 337 h 816"/>
                  <a:gd name="T84" fmla="*/ 171 w 338"/>
                  <a:gd name="T85" fmla="*/ 286 h 816"/>
                  <a:gd name="T86" fmla="*/ 192 w 338"/>
                  <a:gd name="T87" fmla="*/ 238 h 816"/>
                  <a:gd name="T88" fmla="*/ 218 w 338"/>
                  <a:gd name="T89" fmla="*/ 189 h 816"/>
                  <a:gd name="T90" fmla="*/ 243 w 338"/>
                  <a:gd name="T91" fmla="*/ 142 h 816"/>
                  <a:gd name="T92" fmla="*/ 272 w 338"/>
                  <a:gd name="T93" fmla="*/ 98 h 816"/>
                  <a:gd name="T94" fmla="*/ 301 w 338"/>
                  <a:gd name="T95" fmla="*/ 53 h 816"/>
                  <a:gd name="T96" fmla="*/ 336 w 338"/>
                  <a:gd name="T97" fmla="*/ 10 h 816"/>
                  <a:gd name="T98" fmla="*/ 336 w 338"/>
                  <a:gd name="T99" fmla="*/ 10 h 816"/>
                  <a:gd name="T100" fmla="*/ 338 w 338"/>
                  <a:gd name="T101" fmla="*/ 8 h 816"/>
                  <a:gd name="T102" fmla="*/ 338 w 338"/>
                  <a:gd name="T103" fmla="*/ 6 h 816"/>
                  <a:gd name="T104" fmla="*/ 334 w 338"/>
                  <a:gd name="T105" fmla="*/ 2 h 816"/>
                  <a:gd name="T106" fmla="*/ 330 w 338"/>
                  <a:gd name="T107" fmla="*/ 0 h 816"/>
                  <a:gd name="T108" fmla="*/ 325 w 338"/>
                  <a:gd name="T109" fmla="*/ 0 h 816"/>
                  <a:gd name="T110" fmla="*/ 325 w 338"/>
                  <a:gd name="T111" fmla="*/ 0 h 8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38" h="816">
                    <a:moveTo>
                      <a:pt x="325" y="0"/>
                    </a:moveTo>
                    <a:lnTo>
                      <a:pt x="325" y="0"/>
                    </a:lnTo>
                    <a:lnTo>
                      <a:pt x="305" y="18"/>
                    </a:lnTo>
                    <a:lnTo>
                      <a:pt x="286" y="35"/>
                    </a:lnTo>
                    <a:lnTo>
                      <a:pt x="268" y="55"/>
                    </a:lnTo>
                    <a:lnTo>
                      <a:pt x="251" y="76"/>
                    </a:lnTo>
                    <a:lnTo>
                      <a:pt x="235" y="98"/>
                    </a:lnTo>
                    <a:lnTo>
                      <a:pt x="219" y="121"/>
                    </a:lnTo>
                    <a:lnTo>
                      <a:pt x="192" y="170"/>
                    </a:lnTo>
                    <a:lnTo>
                      <a:pt x="169" y="218"/>
                    </a:lnTo>
                    <a:lnTo>
                      <a:pt x="146" y="269"/>
                    </a:lnTo>
                    <a:lnTo>
                      <a:pt x="126" y="319"/>
                    </a:lnTo>
                    <a:lnTo>
                      <a:pt x="109" y="366"/>
                    </a:lnTo>
                    <a:lnTo>
                      <a:pt x="109" y="366"/>
                    </a:lnTo>
                    <a:lnTo>
                      <a:pt x="89" y="419"/>
                    </a:lnTo>
                    <a:lnTo>
                      <a:pt x="72" y="471"/>
                    </a:lnTo>
                    <a:lnTo>
                      <a:pt x="54" y="526"/>
                    </a:lnTo>
                    <a:lnTo>
                      <a:pt x="40" y="580"/>
                    </a:lnTo>
                    <a:lnTo>
                      <a:pt x="27" y="635"/>
                    </a:lnTo>
                    <a:lnTo>
                      <a:pt x="15" y="689"/>
                    </a:lnTo>
                    <a:lnTo>
                      <a:pt x="7" y="744"/>
                    </a:lnTo>
                    <a:lnTo>
                      <a:pt x="0" y="800"/>
                    </a:lnTo>
                    <a:lnTo>
                      <a:pt x="0" y="800"/>
                    </a:lnTo>
                    <a:lnTo>
                      <a:pt x="0" y="806"/>
                    </a:lnTo>
                    <a:lnTo>
                      <a:pt x="3" y="812"/>
                    </a:lnTo>
                    <a:lnTo>
                      <a:pt x="7" y="814"/>
                    </a:lnTo>
                    <a:lnTo>
                      <a:pt x="13" y="816"/>
                    </a:lnTo>
                    <a:lnTo>
                      <a:pt x="19" y="816"/>
                    </a:lnTo>
                    <a:lnTo>
                      <a:pt x="25" y="814"/>
                    </a:lnTo>
                    <a:lnTo>
                      <a:pt x="29" y="808"/>
                    </a:lnTo>
                    <a:lnTo>
                      <a:pt x="31" y="802"/>
                    </a:lnTo>
                    <a:lnTo>
                      <a:pt x="31" y="802"/>
                    </a:lnTo>
                    <a:lnTo>
                      <a:pt x="37" y="750"/>
                    </a:lnTo>
                    <a:lnTo>
                      <a:pt x="46" y="697"/>
                    </a:lnTo>
                    <a:lnTo>
                      <a:pt x="56" y="645"/>
                    </a:lnTo>
                    <a:lnTo>
                      <a:pt x="70" y="592"/>
                    </a:lnTo>
                    <a:lnTo>
                      <a:pt x="83" y="541"/>
                    </a:lnTo>
                    <a:lnTo>
                      <a:pt x="99" y="489"/>
                    </a:lnTo>
                    <a:lnTo>
                      <a:pt x="114" y="438"/>
                    </a:lnTo>
                    <a:lnTo>
                      <a:pt x="132" y="388"/>
                    </a:lnTo>
                    <a:lnTo>
                      <a:pt x="132" y="388"/>
                    </a:lnTo>
                    <a:lnTo>
                      <a:pt x="151" y="337"/>
                    </a:lnTo>
                    <a:lnTo>
                      <a:pt x="171" y="286"/>
                    </a:lnTo>
                    <a:lnTo>
                      <a:pt x="192" y="238"/>
                    </a:lnTo>
                    <a:lnTo>
                      <a:pt x="218" y="189"/>
                    </a:lnTo>
                    <a:lnTo>
                      <a:pt x="243" y="142"/>
                    </a:lnTo>
                    <a:lnTo>
                      <a:pt x="272" y="98"/>
                    </a:lnTo>
                    <a:lnTo>
                      <a:pt x="301" y="53"/>
                    </a:lnTo>
                    <a:lnTo>
                      <a:pt x="336" y="10"/>
                    </a:lnTo>
                    <a:lnTo>
                      <a:pt x="336" y="10"/>
                    </a:lnTo>
                    <a:lnTo>
                      <a:pt x="338" y="8"/>
                    </a:lnTo>
                    <a:lnTo>
                      <a:pt x="338" y="6"/>
                    </a:lnTo>
                    <a:lnTo>
                      <a:pt x="334" y="2"/>
                    </a:lnTo>
                    <a:lnTo>
                      <a:pt x="330" y="0"/>
                    </a:lnTo>
                    <a:lnTo>
                      <a:pt x="325" y="0"/>
                    </a:lnTo>
                    <a:lnTo>
                      <a:pt x="325" y="0"/>
                    </a:lnTo>
                    <a:close/>
                  </a:path>
                </a:pathLst>
              </a:custGeom>
              <a:grpFill/>
              <a:ln>
                <a:noFill/>
              </a:ln>
            </p:spPr>
            <p:txBody>
              <a:bodyPr/>
              <a:lstStyle/>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24" name="Freeform 17"/>
              <p:cNvSpPr/>
              <p:nvPr/>
            </p:nvSpPr>
            <p:spPr bwMode="auto">
              <a:xfrm>
                <a:off x="3104753" y="2114161"/>
                <a:ext cx="476250" cy="103585"/>
              </a:xfrm>
              <a:custGeom>
                <a:avLst/>
                <a:gdLst>
                  <a:gd name="T0" fmla="*/ 4 w 854"/>
                  <a:gd name="T1" fmla="*/ 250 h 250"/>
                  <a:gd name="T2" fmla="*/ 4 w 854"/>
                  <a:gd name="T3" fmla="*/ 250 h 250"/>
                  <a:gd name="T4" fmla="*/ 14 w 854"/>
                  <a:gd name="T5" fmla="*/ 250 h 250"/>
                  <a:gd name="T6" fmla="*/ 25 w 854"/>
                  <a:gd name="T7" fmla="*/ 250 h 250"/>
                  <a:gd name="T8" fmla="*/ 49 w 854"/>
                  <a:gd name="T9" fmla="*/ 248 h 250"/>
                  <a:gd name="T10" fmla="*/ 95 w 854"/>
                  <a:gd name="T11" fmla="*/ 238 h 250"/>
                  <a:gd name="T12" fmla="*/ 95 w 854"/>
                  <a:gd name="T13" fmla="*/ 238 h 250"/>
                  <a:gd name="T14" fmla="*/ 212 w 854"/>
                  <a:gd name="T15" fmla="*/ 215 h 250"/>
                  <a:gd name="T16" fmla="*/ 212 w 854"/>
                  <a:gd name="T17" fmla="*/ 215 h 250"/>
                  <a:gd name="T18" fmla="*/ 331 w 854"/>
                  <a:gd name="T19" fmla="*/ 189 h 250"/>
                  <a:gd name="T20" fmla="*/ 448 w 854"/>
                  <a:gd name="T21" fmla="*/ 162 h 250"/>
                  <a:gd name="T22" fmla="*/ 448 w 854"/>
                  <a:gd name="T23" fmla="*/ 162 h 250"/>
                  <a:gd name="T24" fmla="*/ 559 w 854"/>
                  <a:gd name="T25" fmla="*/ 133 h 250"/>
                  <a:gd name="T26" fmla="*/ 613 w 854"/>
                  <a:gd name="T27" fmla="*/ 115 h 250"/>
                  <a:gd name="T28" fmla="*/ 670 w 854"/>
                  <a:gd name="T29" fmla="*/ 98 h 250"/>
                  <a:gd name="T30" fmla="*/ 670 w 854"/>
                  <a:gd name="T31" fmla="*/ 98 h 250"/>
                  <a:gd name="T32" fmla="*/ 718 w 854"/>
                  <a:gd name="T33" fmla="*/ 80 h 250"/>
                  <a:gd name="T34" fmla="*/ 769 w 854"/>
                  <a:gd name="T35" fmla="*/ 63 h 250"/>
                  <a:gd name="T36" fmla="*/ 769 w 854"/>
                  <a:gd name="T37" fmla="*/ 63 h 250"/>
                  <a:gd name="T38" fmla="*/ 790 w 854"/>
                  <a:gd name="T39" fmla="*/ 53 h 250"/>
                  <a:gd name="T40" fmla="*/ 816 w 854"/>
                  <a:gd name="T41" fmla="*/ 45 h 250"/>
                  <a:gd name="T42" fmla="*/ 825 w 854"/>
                  <a:gd name="T43" fmla="*/ 39 h 250"/>
                  <a:gd name="T44" fmla="*/ 837 w 854"/>
                  <a:gd name="T45" fmla="*/ 34 h 250"/>
                  <a:gd name="T46" fmla="*/ 845 w 854"/>
                  <a:gd name="T47" fmla="*/ 26 h 250"/>
                  <a:gd name="T48" fmla="*/ 853 w 854"/>
                  <a:gd name="T49" fmla="*/ 16 h 250"/>
                  <a:gd name="T50" fmla="*/ 853 w 854"/>
                  <a:gd name="T51" fmla="*/ 16 h 250"/>
                  <a:gd name="T52" fmla="*/ 854 w 854"/>
                  <a:gd name="T53" fmla="*/ 12 h 250"/>
                  <a:gd name="T54" fmla="*/ 853 w 854"/>
                  <a:gd name="T55" fmla="*/ 6 h 250"/>
                  <a:gd name="T56" fmla="*/ 851 w 854"/>
                  <a:gd name="T57" fmla="*/ 2 h 250"/>
                  <a:gd name="T58" fmla="*/ 845 w 854"/>
                  <a:gd name="T59" fmla="*/ 0 h 250"/>
                  <a:gd name="T60" fmla="*/ 845 w 854"/>
                  <a:gd name="T61" fmla="*/ 0 h 250"/>
                  <a:gd name="T62" fmla="*/ 835 w 854"/>
                  <a:gd name="T63" fmla="*/ 0 h 250"/>
                  <a:gd name="T64" fmla="*/ 825 w 854"/>
                  <a:gd name="T65" fmla="*/ 2 h 250"/>
                  <a:gd name="T66" fmla="*/ 804 w 854"/>
                  <a:gd name="T67" fmla="*/ 10 h 250"/>
                  <a:gd name="T68" fmla="*/ 767 w 854"/>
                  <a:gd name="T69" fmla="*/ 30 h 250"/>
                  <a:gd name="T70" fmla="*/ 767 w 854"/>
                  <a:gd name="T71" fmla="*/ 30 h 250"/>
                  <a:gd name="T72" fmla="*/ 716 w 854"/>
                  <a:gd name="T73" fmla="*/ 49 h 250"/>
                  <a:gd name="T74" fmla="*/ 668 w 854"/>
                  <a:gd name="T75" fmla="*/ 67 h 250"/>
                  <a:gd name="T76" fmla="*/ 668 w 854"/>
                  <a:gd name="T77" fmla="*/ 67 h 250"/>
                  <a:gd name="T78" fmla="*/ 609 w 854"/>
                  <a:gd name="T79" fmla="*/ 86 h 250"/>
                  <a:gd name="T80" fmla="*/ 549 w 854"/>
                  <a:gd name="T81" fmla="*/ 104 h 250"/>
                  <a:gd name="T82" fmla="*/ 430 w 854"/>
                  <a:gd name="T83" fmla="*/ 135 h 250"/>
                  <a:gd name="T84" fmla="*/ 430 w 854"/>
                  <a:gd name="T85" fmla="*/ 135 h 250"/>
                  <a:gd name="T86" fmla="*/ 313 w 854"/>
                  <a:gd name="T87" fmla="*/ 162 h 250"/>
                  <a:gd name="T88" fmla="*/ 197 w 854"/>
                  <a:gd name="T89" fmla="*/ 187 h 250"/>
                  <a:gd name="T90" fmla="*/ 197 w 854"/>
                  <a:gd name="T91" fmla="*/ 187 h 250"/>
                  <a:gd name="T92" fmla="*/ 90 w 854"/>
                  <a:gd name="T93" fmla="*/ 213 h 250"/>
                  <a:gd name="T94" fmla="*/ 90 w 854"/>
                  <a:gd name="T95" fmla="*/ 213 h 250"/>
                  <a:gd name="T96" fmla="*/ 45 w 854"/>
                  <a:gd name="T97" fmla="*/ 222 h 250"/>
                  <a:gd name="T98" fmla="*/ 22 w 854"/>
                  <a:gd name="T99" fmla="*/ 230 h 250"/>
                  <a:gd name="T100" fmla="*/ 10 w 854"/>
                  <a:gd name="T101" fmla="*/ 236 h 250"/>
                  <a:gd name="T102" fmla="*/ 0 w 854"/>
                  <a:gd name="T103" fmla="*/ 242 h 250"/>
                  <a:gd name="T104" fmla="*/ 0 w 854"/>
                  <a:gd name="T105" fmla="*/ 242 h 250"/>
                  <a:gd name="T106" fmla="*/ 0 w 854"/>
                  <a:gd name="T107" fmla="*/ 244 h 250"/>
                  <a:gd name="T108" fmla="*/ 0 w 854"/>
                  <a:gd name="T109" fmla="*/ 246 h 250"/>
                  <a:gd name="T110" fmla="*/ 0 w 854"/>
                  <a:gd name="T111" fmla="*/ 248 h 250"/>
                  <a:gd name="T112" fmla="*/ 4 w 854"/>
                  <a:gd name="T113" fmla="*/ 250 h 250"/>
                  <a:gd name="T114" fmla="*/ 4 w 854"/>
                  <a:gd name="T115" fmla="*/ 25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54" h="250">
                    <a:moveTo>
                      <a:pt x="4" y="250"/>
                    </a:moveTo>
                    <a:lnTo>
                      <a:pt x="4" y="250"/>
                    </a:lnTo>
                    <a:lnTo>
                      <a:pt x="14" y="250"/>
                    </a:lnTo>
                    <a:lnTo>
                      <a:pt x="25" y="250"/>
                    </a:lnTo>
                    <a:lnTo>
                      <a:pt x="49" y="248"/>
                    </a:lnTo>
                    <a:lnTo>
                      <a:pt x="95" y="238"/>
                    </a:lnTo>
                    <a:lnTo>
                      <a:pt x="95" y="238"/>
                    </a:lnTo>
                    <a:lnTo>
                      <a:pt x="212" y="215"/>
                    </a:lnTo>
                    <a:lnTo>
                      <a:pt x="212" y="215"/>
                    </a:lnTo>
                    <a:lnTo>
                      <a:pt x="331" y="189"/>
                    </a:lnTo>
                    <a:lnTo>
                      <a:pt x="448" y="162"/>
                    </a:lnTo>
                    <a:lnTo>
                      <a:pt x="448" y="162"/>
                    </a:lnTo>
                    <a:lnTo>
                      <a:pt x="559" y="133"/>
                    </a:lnTo>
                    <a:lnTo>
                      <a:pt x="613" y="115"/>
                    </a:lnTo>
                    <a:lnTo>
                      <a:pt x="670" y="98"/>
                    </a:lnTo>
                    <a:lnTo>
                      <a:pt x="670" y="98"/>
                    </a:lnTo>
                    <a:lnTo>
                      <a:pt x="718" y="80"/>
                    </a:lnTo>
                    <a:lnTo>
                      <a:pt x="769" y="63"/>
                    </a:lnTo>
                    <a:lnTo>
                      <a:pt x="769" y="63"/>
                    </a:lnTo>
                    <a:lnTo>
                      <a:pt x="790" y="53"/>
                    </a:lnTo>
                    <a:lnTo>
                      <a:pt x="816" y="45"/>
                    </a:lnTo>
                    <a:lnTo>
                      <a:pt x="825" y="39"/>
                    </a:lnTo>
                    <a:lnTo>
                      <a:pt x="837" y="34"/>
                    </a:lnTo>
                    <a:lnTo>
                      <a:pt x="845" y="26"/>
                    </a:lnTo>
                    <a:lnTo>
                      <a:pt x="853" y="16"/>
                    </a:lnTo>
                    <a:lnTo>
                      <a:pt x="853" y="16"/>
                    </a:lnTo>
                    <a:lnTo>
                      <a:pt x="854" y="12"/>
                    </a:lnTo>
                    <a:lnTo>
                      <a:pt x="853" y="6"/>
                    </a:lnTo>
                    <a:lnTo>
                      <a:pt x="851" y="2"/>
                    </a:lnTo>
                    <a:lnTo>
                      <a:pt x="845" y="0"/>
                    </a:lnTo>
                    <a:lnTo>
                      <a:pt x="845" y="0"/>
                    </a:lnTo>
                    <a:lnTo>
                      <a:pt x="835" y="0"/>
                    </a:lnTo>
                    <a:lnTo>
                      <a:pt x="825" y="2"/>
                    </a:lnTo>
                    <a:lnTo>
                      <a:pt x="804" y="10"/>
                    </a:lnTo>
                    <a:lnTo>
                      <a:pt x="767" y="30"/>
                    </a:lnTo>
                    <a:lnTo>
                      <a:pt x="767" y="30"/>
                    </a:lnTo>
                    <a:lnTo>
                      <a:pt x="716" y="49"/>
                    </a:lnTo>
                    <a:lnTo>
                      <a:pt x="668" y="67"/>
                    </a:lnTo>
                    <a:lnTo>
                      <a:pt x="668" y="67"/>
                    </a:lnTo>
                    <a:lnTo>
                      <a:pt x="609" y="86"/>
                    </a:lnTo>
                    <a:lnTo>
                      <a:pt x="549" y="104"/>
                    </a:lnTo>
                    <a:lnTo>
                      <a:pt x="430" y="135"/>
                    </a:lnTo>
                    <a:lnTo>
                      <a:pt x="430" y="135"/>
                    </a:lnTo>
                    <a:lnTo>
                      <a:pt x="313" y="162"/>
                    </a:lnTo>
                    <a:lnTo>
                      <a:pt x="197" y="187"/>
                    </a:lnTo>
                    <a:lnTo>
                      <a:pt x="197" y="187"/>
                    </a:lnTo>
                    <a:lnTo>
                      <a:pt x="90" y="213"/>
                    </a:lnTo>
                    <a:lnTo>
                      <a:pt x="90" y="213"/>
                    </a:lnTo>
                    <a:lnTo>
                      <a:pt x="45" y="222"/>
                    </a:lnTo>
                    <a:lnTo>
                      <a:pt x="22" y="230"/>
                    </a:lnTo>
                    <a:lnTo>
                      <a:pt x="10" y="236"/>
                    </a:lnTo>
                    <a:lnTo>
                      <a:pt x="0" y="242"/>
                    </a:lnTo>
                    <a:lnTo>
                      <a:pt x="0" y="242"/>
                    </a:lnTo>
                    <a:lnTo>
                      <a:pt x="0" y="244"/>
                    </a:lnTo>
                    <a:lnTo>
                      <a:pt x="0" y="246"/>
                    </a:lnTo>
                    <a:lnTo>
                      <a:pt x="0" y="248"/>
                    </a:lnTo>
                    <a:lnTo>
                      <a:pt x="4" y="250"/>
                    </a:lnTo>
                    <a:lnTo>
                      <a:pt x="4" y="250"/>
                    </a:lnTo>
                    <a:close/>
                  </a:path>
                </a:pathLst>
              </a:custGeom>
              <a:grpFill/>
              <a:ln>
                <a:noFill/>
              </a:ln>
            </p:spPr>
            <p:txBody>
              <a:bodyPr/>
              <a:lstStyle/>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25" name="Freeform 18"/>
              <p:cNvSpPr/>
              <p:nvPr/>
            </p:nvSpPr>
            <p:spPr bwMode="auto">
              <a:xfrm>
                <a:off x="3298428" y="1948664"/>
                <a:ext cx="438150" cy="100013"/>
              </a:xfrm>
              <a:custGeom>
                <a:avLst/>
                <a:gdLst>
                  <a:gd name="T0" fmla="*/ 9 w 788"/>
                  <a:gd name="T1" fmla="*/ 240 h 240"/>
                  <a:gd name="T2" fmla="*/ 9 w 788"/>
                  <a:gd name="T3" fmla="*/ 240 h 240"/>
                  <a:gd name="T4" fmla="*/ 107 w 788"/>
                  <a:gd name="T5" fmla="*/ 203 h 240"/>
                  <a:gd name="T6" fmla="*/ 157 w 788"/>
                  <a:gd name="T7" fmla="*/ 187 h 240"/>
                  <a:gd name="T8" fmla="*/ 206 w 788"/>
                  <a:gd name="T9" fmla="*/ 172 h 240"/>
                  <a:gd name="T10" fmla="*/ 206 w 788"/>
                  <a:gd name="T11" fmla="*/ 172 h 240"/>
                  <a:gd name="T12" fmla="*/ 258 w 788"/>
                  <a:gd name="T13" fmla="*/ 160 h 240"/>
                  <a:gd name="T14" fmla="*/ 309 w 788"/>
                  <a:gd name="T15" fmla="*/ 148 h 240"/>
                  <a:gd name="T16" fmla="*/ 412 w 788"/>
                  <a:gd name="T17" fmla="*/ 127 h 240"/>
                  <a:gd name="T18" fmla="*/ 412 w 788"/>
                  <a:gd name="T19" fmla="*/ 127 h 240"/>
                  <a:gd name="T20" fmla="*/ 515 w 788"/>
                  <a:gd name="T21" fmla="*/ 106 h 240"/>
                  <a:gd name="T22" fmla="*/ 566 w 788"/>
                  <a:gd name="T23" fmla="*/ 96 h 240"/>
                  <a:gd name="T24" fmla="*/ 618 w 788"/>
                  <a:gd name="T25" fmla="*/ 82 h 240"/>
                  <a:gd name="T26" fmla="*/ 618 w 788"/>
                  <a:gd name="T27" fmla="*/ 82 h 240"/>
                  <a:gd name="T28" fmla="*/ 659 w 788"/>
                  <a:gd name="T29" fmla="*/ 70 h 240"/>
                  <a:gd name="T30" fmla="*/ 700 w 788"/>
                  <a:gd name="T31" fmla="*/ 57 h 240"/>
                  <a:gd name="T32" fmla="*/ 700 w 788"/>
                  <a:gd name="T33" fmla="*/ 57 h 240"/>
                  <a:gd name="T34" fmla="*/ 722 w 788"/>
                  <a:gd name="T35" fmla="*/ 51 h 240"/>
                  <a:gd name="T36" fmla="*/ 745 w 788"/>
                  <a:gd name="T37" fmla="*/ 43 h 240"/>
                  <a:gd name="T38" fmla="*/ 766 w 788"/>
                  <a:gd name="T39" fmla="*/ 34 h 240"/>
                  <a:gd name="T40" fmla="*/ 776 w 788"/>
                  <a:gd name="T41" fmla="*/ 26 h 240"/>
                  <a:gd name="T42" fmla="*/ 784 w 788"/>
                  <a:gd name="T43" fmla="*/ 20 h 240"/>
                  <a:gd name="T44" fmla="*/ 784 w 788"/>
                  <a:gd name="T45" fmla="*/ 20 h 240"/>
                  <a:gd name="T46" fmla="*/ 788 w 788"/>
                  <a:gd name="T47" fmla="*/ 12 h 240"/>
                  <a:gd name="T48" fmla="*/ 788 w 788"/>
                  <a:gd name="T49" fmla="*/ 6 h 240"/>
                  <a:gd name="T50" fmla="*/ 782 w 788"/>
                  <a:gd name="T51" fmla="*/ 2 h 240"/>
                  <a:gd name="T52" fmla="*/ 776 w 788"/>
                  <a:gd name="T53" fmla="*/ 0 h 240"/>
                  <a:gd name="T54" fmla="*/ 776 w 788"/>
                  <a:gd name="T55" fmla="*/ 0 h 240"/>
                  <a:gd name="T56" fmla="*/ 766 w 788"/>
                  <a:gd name="T57" fmla="*/ 0 h 240"/>
                  <a:gd name="T58" fmla="*/ 757 w 788"/>
                  <a:gd name="T59" fmla="*/ 4 h 240"/>
                  <a:gd name="T60" fmla="*/ 737 w 788"/>
                  <a:gd name="T61" fmla="*/ 10 h 240"/>
                  <a:gd name="T62" fmla="*/ 698 w 788"/>
                  <a:gd name="T63" fmla="*/ 28 h 240"/>
                  <a:gd name="T64" fmla="*/ 698 w 788"/>
                  <a:gd name="T65" fmla="*/ 28 h 240"/>
                  <a:gd name="T66" fmla="*/ 644 w 788"/>
                  <a:gd name="T67" fmla="*/ 45 h 240"/>
                  <a:gd name="T68" fmla="*/ 589 w 788"/>
                  <a:gd name="T69" fmla="*/ 59 h 240"/>
                  <a:gd name="T70" fmla="*/ 589 w 788"/>
                  <a:gd name="T71" fmla="*/ 59 h 240"/>
                  <a:gd name="T72" fmla="*/ 539 w 788"/>
                  <a:gd name="T73" fmla="*/ 72 h 240"/>
                  <a:gd name="T74" fmla="*/ 486 w 788"/>
                  <a:gd name="T75" fmla="*/ 84 h 240"/>
                  <a:gd name="T76" fmla="*/ 383 w 788"/>
                  <a:gd name="T77" fmla="*/ 106 h 240"/>
                  <a:gd name="T78" fmla="*/ 383 w 788"/>
                  <a:gd name="T79" fmla="*/ 106 h 240"/>
                  <a:gd name="T80" fmla="*/ 286 w 788"/>
                  <a:gd name="T81" fmla="*/ 125 h 240"/>
                  <a:gd name="T82" fmla="*/ 237 w 788"/>
                  <a:gd name="T83" fmla="*/ 135 h 240"/>
                  <a:gd name="T84" fmla="*/ 186 w 788"/>
                  <a:gd name="T85" fmla="*/ 148 h 240"/>
                  <a:gd name="T86" fmla="*/ 138 w 788"/>
                  <a:gd name="T87" fmla="*/ 162 h 240"/>
                  <a:gd name="T88" fmla="*/ 89 w 788"/>
                  <a:gd name="T89" fmla="*/ 179 h 240"/>
                  <a:gd name="T90" fmla="*/ 44 w 788"/>
                  <a:gd name="T91" fmla="*/ 201 h 240"/>
                  <a:gd name="T92" fmla="*/ 23 w 788"/>
                  <a:gd name="T93" fmla="*/ 215 h 240"/>
                  <a:gd name="T94" fmla="*/ 1 w 788"/>
                  <a:gd name="T95" fmla="*/ 226 h 240"/>
                  <a:gd name="T96" fmla="*/ 1 w 788"/>
                  <a:gd name="T97" fmla="*/ 226 h 240"/>
                  <a:gd name="T98" fmla="*/ 0 w 788"/>
                  <a:gd name="T99" fmla="*/ 228 h 240"/>
                  <a:gd name="T100" fmla="*/ 0 w 788"/>
                  <a:gd name="T101" fmla="*/ 232 h 240"/>
                  <a:gd name="T102" fmla="*/ 0 w 788"/>
                  <a:gd name="T103" fmla="*/ 236 h 240"/>
                  <a:gd name="T104" fmla="*/ 5 w 788"/>
                  <a:gd name="T105" fmla="*/ 240 h 240"/>
                  <a:gd name="T106" fmla="*/ 9 w 788"/>
                  <a:gd name="T107" fmla="*/ 240 h 240"/>
                  <a:gd name="T108" fmla="*/ 9 w 788"/>
                  <a:gd name="T109" fmla="*/ 24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88" h="240">
                    <a:moveTo>
                      <a:pt x="9" y="240"/>
                    </a:moveTo>
                    <a:lnTo>
                      <a:pt x="9" y="240"/>
                    </a:lnTo>
                    <a:lnTo>
                      <a:pt x="107" y="203"/>
                    </a:lnTo>
                    <a:lnTo>
                      <a:pt x="157" y="187"/>
                    </a:lnTo>
                    <a:lnTo>
                      <a:pt x="206" y="172"/>
                    </a:lnTo>
                    <a:lnTo>
                      <a:pt x="206" y="172"/>
                    </a:lnTo>
                    <a:lnTo>
                      <a:pt x="258" y="160"/>
                    </a:lnTo>
                    <a:lnTo>
                      <a:pt x="309" y="148"/>
                    </a:lnTo>
                    <a:lnTo>
                      <a:pt x="412" y="127"/>
                    </a:lnTo>
                    <a:lnTo>
                      <a:pt x="412" y="127"/>
                    </a:lnTo>
                    <a:lnTo>
                      <a:pt x="515" y="106"/>
                    </a:lnTo>
                    <a:lnTo>
                      <a:pt x="566" y="96"/>
                    </a:lnTo>
                    <a:lnTo>
                      <a:pt x="618" y="82"/>
                    </a:lnTo>
                    <a:lnTo>
                      <a:pt x="618" y="82"/>
                    </a:lnTo>
                    <a:lnTo>
                      <a:pt x="659" y="70"/>
                    </a:lnTo>
                    <a:lnTo>
                      <a:pt x="700" y="57"/>
                    </a:lnTo>
                    <a:lnTo>
                      <a:pt x="700" y="57"/>
                    </a:lnTo>
                    <a:lnTo>
                      <a:pt x="722" y="51"/>
                    </a:lnTo>
                    <a:lnTo>
                      <a:pt x="745" y="43"/>
                    </a:lnTo>
                    <a:lnTo>
                      <a:pt x="766" y="34"/>
                    </a:lnTo>
                    <a:lnTo>
                      <a:pt x="776" y="26"/>
                    </a:lnTo>
                    <a:lnTo>
                      <a:pt x="784" y="20"/>
                    </a:lnTo>
                    <a:lnTo>
                      <a:pt x="784" y="20"/>
                    </a:lnTo>
                    <a:lnTo>
                      <a:pt x="788" y="12"/>
                    </a:lnTo>
                    <a:lnTo>
                      <a:pt x="788" y="6"/>
                    </a:lnTo>
                    <a:lnTo>
                      <a:pt x="782" y="2"/>
                    </a:lnTo>
                    <a:lnTo>
                      <a:pt x="776" y="0"/>
                    </a:lnTo>
                    <a:lnTo>
                      <a:pt x="776" y="0"/>
                    </a:lnTo>
                    <a:lnTo>
                      <a:pt x="766" y="0"/>
                    </a:lnTo>
                    <a:lnTo>
                      <a:pt x="757" y="4"/>
                    </a:lnTo>
                    <a:lnTo>
                      <a:pt x="737" y="10"/>
                    </a:lnTo>
                    <a:lnTo>
                      <a:pt x="698" y="28"/>
                    </a:lnTo>
                    <a:lnTo>
                      <a:pt x="698" y="28"/>
                    </a:lnTo>
                    <a:lnTo>
                      <a:pt x="644" y="45"/>
                    </a:lnTo>
                    <a:lnTo>
                      <a:pt x="589" y="59"/>
                    </a:lnTo>
                    <a:lnTo>
                      <a:pt x="589" y="59"/>
                    </a:lnTo>
                    <a:lnTo>
                      <a:pt x="539" y="72"/>
                    </a:lnTo>
                    <a:lnTo>
                      <a:pt x="486" y="84"/>
                    </a:lnTo>
                    <a:lnTo>
                      <a:pt x="383" y="106"/>
                    </a:lnTo>
                    <a:lnTo>
                      <a:pt x="383" y="106"/>
                    </a:lnTo>
                    <a:lnTo>
                      <a:pt x="286" y="125"/>
                    </a:lnTo>
                    <a:lnTo>
                      <a:pt x="237" y="135"/>
                    </a:lnTo>
                    <a:lnTo>
                      <a:pt x="186" y="148"/>
                    </a:lnTo>
                    <a:lnTo>
                      <a:pt x="138" y="162"/>
                    </a:lnTo>
                    <a:lnTo>
                      <a:pt x="89" y="179"/>
                    </a:lnTo>
                    <a:lnTo>
                      <a:pt x="44" y="201"/>
                    </a:lnTo>
                    <a:lnTo>
                      <a:pt x="23" y="215"/>
                    </a:lnTo>
                    <a:lnTo>
                      <a:pt x="1" y="226"/>
                    </a:lnTo>
                    <a:lnTo>
                      <a:pt x="1" y="226"/>
                    </a:lnTo>
                    <a:lnTo>
                      <a:pt x="0" y="228"/>
                    </a:lnTo>
                    <a:lnTo>
                      <a:pt x="0" y="232"/>
                    </a:lnTo>
                    <a:lnTo>
                      <a:pt x="0" y="236"/>
                    </a:lnTo>
                    <a:lnTo>
                      <a:pt x="5" y="240"/>
                    </a:lnTo>
                    <a:lnTo>
                      <a:pt x="9" y="240"/>
                    </a:lnTo>
                    <a:lnTo>
                      <a:pt x="9" y="240"/>
                    </a:lnTo>
                    <a:close/>
                  </a:path>
                </a:pathLst>
              </a:custGeom>
              <a:grpFill/>
              <a:ln>
                <a:noFill/>
              </a:ln>
            </p:spPr>
            <p:txBody>
              <a:bodyPr/>
              <a:lstStyle/>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26" name="Freeform 19"/>
              <p:cNvSpPr/>
              <p:nvPr/>
            </p:nvSpPr>
            <p:spPr bwMode="auto">
              <a:xfrm>
                <a:off x="3609579" y="1815314"/>
                <a:ext cx="315913" cy="52388"/>
              </a:xfrm>
              <a:custGeom>
                <a:avLst/>
                <a:gdLst>
                  <a:gd name="T0" fmla="*/ 6 w 570"/>
                  <a:gd name="T1" fmla="*/ 127 h 127"/>
                  <a:gd name="T2" fmla="*/ 6 w 570"/>
                  <a:gd name="T3" fmla="*/ 127 h 127"/>
                  <a:gd name="T4" fmla="*/ 41 w 570"/>
                  <a:gd name="T5" fmla="*/ 127 h 127"/>
                  <a:gd name="T6" fmla="*/ 74 w 570"/>
                  <a:gd name="T7" fmla="*/ 125 h 127"/>
                  <a:gd name="T8" fmla="*/ 107 w 570"/>
                  <a:gd name="T9" fmla="*/ 121 h 127"/>
                  <a:gd name="T10" fmla="*/ 142 w 570"/>
                  <a:gd name="T11" fmla="*/ 115 h 127"/>
                  <a:gd name="T12" fmla="*/ 208 w 570"/>
                  <a:gd name="T13" fmla="*/ 103 h 127"/>
                  <a:gd name="T14" fmla="*/ 274 w 570"/>
                  <a:gd name="T15" fmla="*/ 92 h 127"/>
                  <a:gd name="T16" fmla="*/ 274 w 570"/>
                  <a:gd name="T17" fmla="*/ 92 h 127"/>
                  <a:gd name="T18" fmla="*/ 346 w 570"/>
                  <a:gd name="T19" fmla="*/ 78 h 127"/>
                  <a:gd name="T20" fmla="*/ 418 w 570"/>
                  <a:gd name="T21" fmla="*/ 64 h 127"/>
                  <a:gd name="T22" fmla="*/ 489 w 570"/>
                  <a:gd name="T23" fmla="*/ 47 h 127"/>
                  <a:gd name="T24" fmla="*/ 559 w 570"/>
                  <a:gd name="T25" fmla="*/ 29 h 127"/>
                  <a:gd name="T26" fmla="*/ 559 w 570"/>
                  <a:gd name="T27" fmla="*/ 29 h 127"/>
                  <a:gd name="T28" fmla="*/ 564 w 570"/>
                  <a:gd name="T29" fmla="*/ 26 h 127"/>
                  <a:gd name="T30" fmla="*/ 568 w 570"/>
                  <a:gd name="T31" fmla="*/ 22 h 127"/>
                  <a:gd name="T32" fmla="*/ 570 w 570"/>
                  <a:gd name="T33" fmla="*/ 16 h 127"/>
                  <a:gd name="T34" fmla="*/ 570 w 570"/>
                  <a:gd name="T35" fmla="*/ 10 h 127"/>
                  <a:gd name="T36" fmla="*/ 568 w 570"/>
                  <a:gd name="T37" fmla="*/ 6 h 127"/>
                  <a:gd name="T38" fmla="*/ 564 w 570"/>
                  <a:gd name="T39" fmla="*/ 2 h 127"/>
                  <a:gd name="T40" fmla="*/ 561 w 570"/>
                  <a:gd name="T41" fmla="*/ 0 h 127"/>
                  <a:gd name="T42" fmla="*/ 553 w 570"/>
                  <a:gd name="T43" fmla="*/ 0 h 127"/>
                  <a:gd name="T44" fmla="*/ 553 w 570"/>
                  <a:gd name="T45" fmla="*/ 0 h 127"/>
                  <a:gd name="T46" fmla="*/ 487 w 570"/>
                  <a:gd name="T47" fmla="*/ 18 h 127"/>
                  <a:gd name="T48" fmla="*/ 418 w 570"/>
                  <a:gd name="T49" fmla="*/ 35 h 127"/>
                  <a:gd name="T50" fmla="*/ 352 w 570"/>
                  <a:gd name="T51" fmla="*/ 49 h 127"/>
                  <a:gd name="T52" fmla="*/ 284 w 570"/>
                  <a:gd name="T53" fmla="*/ 62 h 127"/>
                  <a:gd name="T54" fmla="*/ 284 w 570"/>
                  <a:gd name="T55" fmla="*/ 62 h 127"/>
                  <a:gd name="T56" fmla="*/ 214 w 570"/>
                  <a:gd name="T57" fmla="*/ 74 h 127"/>
                  <a:gd name="T58" fmla="*/ 144 w 570"/>
                  <a:gd name="T59" fmla="*/ 84 h 127"/>
                  <a:gd name="T60" fmla="*/ 74 w 570"/>
                  <a:gd name="T61" fmla="*/ 96 h 127"/>
                  <a:gd name="T62" fmla="*/ 39 w 570"/>
                  <a:gd name="T63" fmla="*/ 103 h 127"/>
                  <a:gd name="T64" fmla="*/ 6 w 570"/>
                  <a:gd name="T65" fmla="*/ 113 h 127"/>
                  <a:gd name="T66" fmla="*/ 6 w 570"/>
                  <a:gd name="T67" fmla="*/ 113 h 127"/>
                  <a:gd name="T68" fmla="*/ 2 w 570"/>
                  <a:gd name="T69" fmla="*/ 115 h 127"/>
                  <a:gd name="T70" fmla="*/ 0 w 570"/>
                  <a:gd name="T71" fmla="*/ 121 h 127"/>
                  <a:gd name="T72" fmla="*/ 2 w 570"/>
                  <a:gd name="T73" fmla="*/ 125 h 127"/>
                  <a:gd name="T74" fmla="*/ 6 w 570"/>
                  <a:gd name="T75" fmla="*/ 127 h 127"/>
                  <a:gd name="T76" fmla="*/ 6 w 570"/>
                  <a:gd name="T77" fmla="*/ 127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70" h="127">
                    <a:moveTo>
                      <a:pt x="6" y="127"/>
                    </a:moveTo>
                    <a:lnTo>
                      <a:pt x="6" y="127"/>
                    </a:lnTo>
                    <a:lnTo>
                      <a:pt x="41" y="127"/>
                    </a:lnTo>
                    <a:lnTo>
                      <a:pt x="74" y="125"/>
                    </a:lnTo>
                    <a:lnTo>
                      <a:pt x="107" y="121"/>
                    </a:lnTo>
                    <a:lnTo>
                      <a:pt x="142" y="115"/>
                    </a:lnTo>
                    <a:lnTo>
                      <a:pt x="208" y="103"/>
                    </a:lnTo>
                    <a:lnTo>
                      <a:pt x="274" y="92"/>
                    </a:lnTo>
                    <a:lnTo>
                      <a:pt x="274" y="92"/>
                    </a:lnTo>
                    <a:lnTo>
                      <a:pt x="346" y="78"/>
                    </a:lnTo>
                    <a:lnTo>
                      <a:pt x="418" y="64"/>
                    </a:lnTo>
                    <a:lnTo>
                      <a:pt x="489" y="47"/>
                    </a:lnTo>
                    <a:lnTo>
                      <a:pt x="559" y="29"/>
                    </a:lnTo>
                    <a:lnTo>
                      <a:pt x="559" y="29"/>
                    </a:lnTo>
                    <a:lnTo>
                      <a:pt x="564" y="26"/>
                    </a:lnTo>
                    <a:lnTo>
                      <a:pt x="568" y="22"/>
                    </a:lnTo>
                    <a:lnTo>
                      <a:pt x="570" y="16"/>
                    </a:lnTo>
                    <a:lnTo>
                      <a:pt x="570" y="10"/>
                    </a:lnTo>
                    <a:lnTo>
                      <a:pt x="568" y="6"/>
                    </a:lnTo>
                    <a:lnTo>
                      <a:pt x="564" y="2"/>
                    </a:lnTo>
                    <a:lnTo>
                      <a:pt x="561" y="0"/>
                    </a:lnTo>
                    <a:lnTo>
                      <a:pt x="553" y="0"/>
                    </a:lnTo>
                    <a:lnTo>
                      <a:pt x="553" y="0"/>
                    </a:lnTo>
                    <a:lnTo>
                      <a:pt x="487" y="18"/>
                    </a:lnTo>
                    <a:lnTo>
                      <a:pt x="418" y="35"/>
                    </a:lnTo>
                    <a:lnTo>
                      <a:pt x="352" y="49"/>
                    </a:lnTo>
                    <a:lnTo>
                      <a:pt x="284" y="62"/>
                    </a:lnTo>
                    <a:lnTo>
                      <a:pt x="284" y="62"/>
                    </a:lnTo>
                    <a:lnTo>
                      <a:pt x="214" y="74"/>
                    </a:lnTo>
                    <a:lnTo>
                      <a:pt x="144" y="84"/>
                    </a:lnTo>
                    <a:lnTo>
                      <a:pt x="74" y="96"/>
                    </a:lnTo>
                    <a:lnTo>
                      <a:pt x="39" y="103"/>
                    </a:lnTo>
                    <a:lnTo>
                      <a:pt x="6" y="113"/>
                    </a:lnTo>
                    <a:lnTo>
                      <a:pt x="6" y="113"/>
                    </a:lnTo>
                    <a:lnTo>
                      <a:pt x="2" y="115"/>
                    </a:lnTo>
                    <a:lnTo>
                      <a:pt x="0" y="121"/>
                    </a:lnTo>
                    <a:lnTo>
                      <a:pt x="2" y="125"/>
                    </a:lnTo>
                    <a:lnTo>
                      <a:pt x="6" y="127"/>
                    </a:lnTo>
                    <a:lnTo>
                      <a:pt x="6" y="127"/>
                    </a:lnTo>
                    <a:close/>
                  </a:path>
                </a:pathLst>
              </a:custGeom>
              <a:grpFill/>
              <a:ln>
                <a:noFill/>
              </a:ln>
            </p:spPr>
            <p:txBody>
              <a:bodyPr/>
              <a:lstStyle/>
              <a:p>
                <a:pPr>
                  <a:defRPr/>
                </a:pPr>
                <a:endParaRPr lang="zh-CN" altLang="en-US" sz="1800">
                  <a:solidFill>
                    <a:schemeClr val="tx1"/>
                  </a:solidFill>
                  <a:latin typeface="微软雅黑" panose="020B0503020204020204" charset="-122"/>
                  <a:ea typeface="微软雅黑" panose="020B0503020204020204" charset="-122"/>
                </a:endParaRPr>
              </a:p>
            </p:txBody>
          </p:sp>
        </p:grpSp>
        <p:cxnSp>
          <p:nvCxnSpPr>
            <p:cNvPr id="127" name="直接连接符 126"/>
            <p:cNvCxnSpPr/>
            <p:nvPr/>
          </p:nvCxnSpPr>
          <p:spPr>
            <a:xfrm>
              <a:off x="6967" y="4647"/>
              <a:ext cx="5104"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128" name="矩形 127"/>
            <p:cNvSpPr/>
            <p:nvPr/>
          </p:nvSpPr>
          <p:spPr>
            <a:xfrm>
              <a:off x="8718" y="4066"/>
              <a:ext cx="3354" cy="580"/>
            </a:xfrm>
            <a:prstGeom prst="rect">
              <a:avLst/>
            </a:prstGeom>
          </p:spPr>
          <p:txBody>
            <a:bodyPr wrap="square">
              <a:spAutoFit/>
            </a:bodyPr>
            <a:lstStyle/>
            <a:p>
              <a:pPr algn="just">
                <a:defRPr/>
              </a:pPr>
              <a:r>
                <a:rPr lang="zh-CN" altLang="en-US" sz="1800" b="1" dirty="0">
                  <a:solidFill>
                    <a:schemeClr val="tx1"/>
                  </a:solidFill>
                  <a:latin typeface="微软雅黑" panose="020B0503020204020204" charset="-122"/>
                  <a:ea typeface="微软雅黑" panose="020B0503020204020204" charset="-122"/>
                </a:rPr>
                <a:t>2. 体温</a:t>
              </a:r>
              <a:endParaRPr lang="zh-CN" altLang="en-US" sz="1800" b="1" dirty="0">
                <a:solidFill>
                  <a:schemeClr val="tx1"/>
                </a:solidFill>
                <a:latin typeface="微软雅黑" panose="020B0503020204020204" charset="-122"/>
                <a:ea typeface="微软雅黑" panose="020B0503020204020204" charset="-122"/>
              </a:endParaRPr>
            </a:p>
          </p:txBody>
        </p:sp>
        <p:sp>
          <p:nvSpPr>
            <p:cNvPr id="152" name="文本框 165"/>
            <p:cNvSpPr txBox="1"/>
            <p:nvPr/>
          </p:nvSpPr>
          <p:spPr>
            <a:xfrm>
              <a:off x="6967" y="4853"/>
              <a:ext cx="5104" cy="4175"/>
            </a:xfrm>
            <a:prstGeom prst="rect">
              <a:avLst/>
            </a:prstGeom>
            <a:noFill/>
          </p:spPr>
          <p:txBody>
            <a:bodyPr wrap="square">
              <a:spAutoFit/>
            </a:bodyPr>
            <a:lstStyle/>
            <a:p>
              <a:pPr algn="just">
                <a:lnSpc>
                  <a:spcPct val="130000"/>
                </a:lnSpc>
                <a:defRPr/>
              </a:pPr>
              <a:r>
                <a:rPr lang="zh-CN" altLang="en-US" sz="1600" kern="0" dirty="0">
                  <a:solidFill>
                    <a:schemeClr val="tx1"/>
                  </a:solidFill>
                  <a:latin typeface="微软雅黑" panose="020B0503020204020204" charset="-122"/>
                  <a:ea typeface="微软雅黑" panose="020B0503020204020204" charset="-122"/>
                  <a:cs typeface="Arial" panose="020B0604020202020204" pitchFamily="34" charset="0"/>
                </a:rPr>
                <a:t>早产儿体温调节功能更不完善，体表面积相对较大，皮下脂肪薄，棕色脂肪含量少，产热不足，肌张力低、四肢伸展，散热多，加之新陈代谢低下，更易发生低体温，甚至体温不升。又因汗腺功能差，在高温环境中则易引起体温过高。故保暖、环境温度的调控十分重要。</a:t>
              </a:r>
              <a:endParaRPr lang="zh-CN" altLang="en-US" sz="1600" kern="0" dirty="0">
                <a:solidFill>
                  <a:schemeClr val="tx1"/>
                </a:solidFill>
                <a:latin typeface="微软雅黑" panose="020B0503020204020204" charset="-122"/>
                <a:ea typeface="微软雅黑" panose="020B0503020204020204" charset="-122"/>
                <a:cs typeface="Arial" panose="020B0604020202020204" pitchFamily="34" charset="0"/>
              </a:endParaRPr>
            </a:p>
          </p:txBody>
        </p:sp>
      </p:grpSp>
      <p:grpSp>
        <p:nvGrpSpPr>
          <p:cNvPr id="4" name="组合 3"/>
          <p:cNvGrpSpPr/>
          <p:nvPr/>
        </p:nvGrpSpPr>
        <p:grpSpPr>
          <a:xfrm>
            <a:off x="8115935" y="1697962"/>
            <a:ext cx="3240405" cy="3000417"/>
            <a:chOff x="9780" y="3295"/>
            <a:chExt cx="5105" cy="4725"/>
          </a:xfrm>
        </p:grpSpPr>
        <p:sp>
          <p:nvSpPr>
            <p:cNvPr id="129" name="Freeform 12"/>
            <p:cNvSpPr/>
            <p:nvPr/>
          </p:nvSpPr>
          <p:spPr bwMode="auto">
            <a:xfrm>
              <a:off x="9780" y="3295"/>
              <a:ext cx="1750" cy="1352"/>
            </a:xfrm>
            <a:custGeom>
              <a:avLst/>
              <a:gdLst>
                <a:gd name="T0" fmla="*/ 2147483646 w 1999"/>
                <a:gd name="T1" fmla="*/ 2147483646 h 2057"/>
                <a:gd name="T2" fmla="*/ 2147483646 w 1999"/>
                <a:gd name="T3" fmla="*/ 2147483646 h 2057"/>
                <a:gd name="T4" fmla="*/ 2147483646 w 1999"/>
                <a:gd name="T5" fmla="*/ 2147483646 h 2057"/>
                <a:gd name="T6" fmla="*/ 2147483646 w 1999"/>
                <a:gd name="T7" fmla="*/ 2147483646 h 2057"/>
                <a:gd name="T8" fmla="*/ 2147483646 w 1999"/>
                <a:gd name="T9" fmla="*/ 2147483646 h 2057"/>
                <a:gd name="T10" fmla="*/ 2147483646 w 1999"/>
                <a:gd name="T11" fmla="*/ 2147483646 h 2057"/>
                <a:gd name="T12" fmla="*/ 2147483646 w 1999"/>
                <a:gd name="T13" fmla="*/ 2147483646 h 2057"/>
                <a:gd name="T14" fmla="*/ 2147483646 w 1999"/>
                <a:gd name="T15" fmla="*/ 2147483646 h 2057"/>
                <a:gd name="T16" fmla="*/ 2147483646 w 1999"/>
                <a:gd name="T17" fmla="*/ 2147483646 h 2057"/>
                <a:gd name="T18" fmla="*/ 2147483646 w 1999"/>
                <a:gd name="T19" fmla="*/ 2147483646 h 2057"/>
                <a:gd name="T20" fmla="*/ 2147483646 w 1999"/>
                <a:gd name="T21" fmla="*/ 2147483646 h 2057"/>
                <a:gd name="T22" fmla="*/ 2147483646 w 1999"/>
                <a:gd name="T23" fmla="*/ 2147483646 h 2057"/>
                <a:gd name="T24" fmla="*/ 2147483646 w 1999"/>
                <a:gd name="T25" fmla="*/ 2147483646 h 2057"/>
                <a:gd name="T26" fmla="*/ 2147483646 w 1999"/>
                <a:gd name="T27" fmla="*/ 2147483646 h 2057"/>
                <a:gd name="T28" fmla="*/ 2147483646 w 1999"/>
                <a:gd name="T29" fmla="*/ 2147483646 h 2057"/>
                <a:gd name="T30" fmla="*/ 2147483646 w 1999"/>
                <a:gd name="T31" fmla="*/ 2147483646 h 2057"/>
                <a:gd name="T32" fmla="*/ 2147483646 w 1999"/>
                <a:gd name="T33" fmla="*/ 2147483646 h 2057"/>
                <a:gd name="T34" fmla="*/ 2147483646 w 1999"/>
                <a:gd name="T35" fmla="*/ 2147483646 h 2057"/>
                <a:gd name="T36" fmla="*/ 2147483646 w 1999"/>
                <a:gd name="T37" fmla="*/ 2147483646 h 2057"/>
                <a:gd name="T38" fmla="*/ 2147483646 w 1999"/>
                <a:gd name="T39" fmla="*/ 2147483646 h 2057"/>
                <a:gd name="T40" fmla="*/ 2147483646 w 1999"/>
                <a:gd name="T41" fmla="*/ 2147483646 h 2057"/>
                <a:gd name="T42" fmla="*/ 2147483646 w 1999"/>
                <a:gd name="T43" fmla="*/ 2147483646 h 2057"/>
                <a:gd name="T44" fmla="*/ 2147483646 w 1999"/>
                <a:gd name="T45" fmla="*/ 2147483646 h 2057"/>
                <a:gd name="T46" fmla="*/ 2147483646 w 1999"/>
                <a:gd name="T47" fmla="*/ 2147483646 h 2057"/>
                <a:gd name="T48" fmla="*/ 2147483646 w 1999"/>
                <a:gd name="T49" fmla="*/ 2147483646 h 2057"/>
                <a:gd name="T50" fmla="*/ 2147483646 w 1999"/>
                <a:gd name="T51" fmla="*/ 2147483646 h 2057"/>
                <a:gd name="T52" fmla="*/ 2147483646 w 1999"/>
                <a:gd name="T53" fmla="*/ 2147483646 h 2057"/>
                <a:gd name="T54" fmla="*/ 2147483646 w 1999"/>
                <a:gd name="T55" fmla="*/ 2147483646 h 2057"/>
                <a:gd name="T56" fmla="*/ 2147483646 w 1999"/>
                <a:gd name="T57" fmla="*/ 2147483646 h 2057"/>
                <a:gd name="T58" fmla="*/ 2147483646 w 1999"/>
                <a:gd name="T59" fmla="*/ 2147483646 h 2057"/>
                <a:gd name="T60" fmla="*/ 2147483646 w 1999"/>
                <a:gd name="T61" fmla="*/ 2147483646 h 2057"/>
                <a:gd name="T62" fmla="*/ 2147483646 w 1999"/>
                <a:gd name="T63" fmla="*/ 2147483646 h 2057"/>
                <a:gd name="T64" fmla="*/ 2147483646 w 1999"/>
                <a:gd name="T65" fmla="*/ 2147483646 h 2057"/>
                <a:gd name="T66" fmla="*/ 2147483646 w 1999"/>
                <a:gd name="T67" fmla="*/ 2147483646 h 2057"/>
                <a:gd name="T68" fmla="*/ 2147483646 w 1999"/>
                <a:gd name="T69" fmla="*/ 2147483646 h 2057"/>
                <a:gd name="T70" fmla="*/ 2147483646 w 1999"/>
                <a:gd name="T71" fmla="*/ 2147483646 h 2057"/>
                <a:gd name="T72" fmla="*/ 2147483646 w 1999"/>
                <a:gd name="T73" fmla="*/ 2147483646 h 2057"/>
                <a:gd name="T74" fmla="*/ 2147483646 w 1999"/>
                <a:gd name="T75" fmla="*/ 2147483646 h 2057"/>
                <a:gd name="T76" fmla="*/ 2147483646 w 1999"/>
                <a:gd name="T77" fmla="*/ 2147483646 h 2057"/>
                <a:gd name="T78" fmla="*/ 2147483646 w 1999"/>
                <a:gd name="T79" fmla="*/ 2147483646 h 2057"/>
                <a:gd name="T80" fmla="*/ 2147483646 w 1999"/>
                <a:gd name="T81" fmla="*/ 2147483646 h 2057"/>
                <a:gd name="T82" fmla="*/ 2147483646 w 1999"/>
                <a:gd name="T83" fmla="*/ 2147483646 h 2057"/>
                <a:gd name="T84" fmla="*/ 2147483646 w 1999"/>
                <a:gd name="T85" fmla="*/ 2147483646 h 2057"/>
                <a:gd name="T86" fmla="*/ 2147483646 w 1999"/>
                <a:gd name="T87" fmla="*/ 2147483646 h 2057"/>
                <a:gd name="T88" fmla="*/ 2147483646 w 1999"/>
                <a:gd name="T89" fmla="*/ 2147483646 h 2057"/>
                <a:gd name="T90" fmla="*/ 2147483646 w 1999"/>
                <a:gd name="T91" fmla="*/ 2147483646 h 2057"/>
                <a:gd name="T92" fmla="*/ 2147483646 w 1999"/>
                <a:gd name="T93" fmla="*/ 2147483646 h 2057"/>
                <a:gd name="T94" fmla="*/ 2147483646 w 1999"/>
                <a:gd name="T95" fmla="*/ 2147483646 h 2057"/>
                <a:gd name="T96" fmla="*/ 2147483646 w 1999"/>
                <a:gd name="T97" fmla="*/ 2147483646 h 2057"/>
                <a:gd name="T98" fmla="*/ 2147483646 w 1999"/>
                <a:gd name="T99" fmla="*/ 2147483646 h 2057"/>
                <a:gd name="T100" fmla="*/ 2147483646 w 1999"/>
                <a:gd name="T101" fmla="*/ 2147483646 h 2057"/>
                <a:gd name="T102" fmla="*/ 2147483646 w 1999"/>
                <a:gd name="T103" fmla="*/ 2147483646 h 2057"/>
                <a:gd name="T104" fmla="*/ 2147483646 w 1999"/>
                <a:gd name="T105" fmla="*/ 2147483646 h 2057"/>
                <a:gd name="T106" fmla="*/ 2147483646 w 1999"/>
                <a:gd name="T107" fmla="*/ 2147483646 h 2057"/>
                <a:gd name="T108" fmla="*/ 0 w 1999"/>
                <a:gd name="T109" fmla="*/ 2147483646 h 2057"/>
                <a:gd name="T110" fmla="*/ 2147483646 w 1999"/>
                <a:gd name="T111" fmla="*/ 2147483646 h 2057"/>
                <a:gd name="T112" fmla="*/ 2147483646 w 1999"/>
                <a:gd name="T113" fmla="*/ 2147483646 h 2057"/>
                <a:gd name="T114" fmla="*/ 2147483646 w 1999"/>
                <a:gd name="T115" fmla="*/ 2147483646 h 2057"/>
                <a:gd name="T116" fmla="*/ 2147483646 w 1999"/>
                <a:gd name="T117" fmla="*/ 2147483646 h 2057"/>
                <a:gd name="T118" fmla="*/ 2147483646 w 1999"/>
                <a:gd name="T119" fmla="*/ 2147483646 h 205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999"/>
                <a:gd name="T181" fmla="*/ 0 h 2057"/>
                <a:gd name="T182" fmla="*/ 1999 w 1999"/>
                <a:gd name="T183" fmla="*/ 2057 h 205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999" h="2057">
                  <a:moveTo>
                    <a:pt x="230" y="1472"/>
                  </a:moveTo>
                  <a:lnTo>
                    <a:pt x="230" y="1472"/>
                  </a:lnTo>
                  <a:lnTo>
                    <a:pt x="230" y="1452"/>
                  </a:lnTo>
                  <a:lnTo>
                    <a:pt x="232" y="1401"/>
                  </a:lnTo>
                  <a:lnTo>
                    <a:pt x="238" y="1322"/>
                  </a:lnTo>
                  <a:lnTo>
                    <a:pt x="244" y="1273"/>
                  </a:lnTo>
                  <a:lnTo>
                    <a:pt x="251" y="1219"/>
                  </a:lnTo>
                  <a:lnTo>
                    <a:pt x="263" y="1160"/>
                  </a:lnTo>
                  <a:lnTo>
                    <a:pt x="277" y="1098"/>
                  </a:lnTo>
                  <a:lnTo>
                    <a:pt x="292" y="1034"/>
                  </a:lnTo>
                  <a:lnTo>
                    <a:pt x="312" y="966"/>
                  </a:lnTo>
                  <a:lnTo>
                    <a:pt x="337" y="895"/>
                  </a:lnTo>
                  <a:lnTo>
                    <a:pt x="364" y="823"/>
                  </a:lnTo>
                  <a:lnTo>
                    <a:pt x="397" y="751"/>
                  </a:lnTo>
                  <a:lnTo>
                    <a:pt x="417" y="714"/>
                  </a:lnTo>
                  <a:lnTo>
                    <a:pt x="436" y="677"/>
                  </a:lnTo>
                  <a:lnTo>
                    <a:pt x="456" y="642"/>
                  </a:lnTo>
                  <a:lnTo>
                    <a:pt x="479" y="605"/>
                  </a:lnTo>
                  <a:lnTo>
                    <a:pt x="502" y="570"/>
                  </a:lnTo>
                  <a:lnTo>
                    <a:pt x="528" y="535"/>
                  </a:lnTo>
                  <a:lnTo>
                    <a:pt x="555" y="500"/>
                  </a:lnTo>
                  <a:lnTo>
                    <a:pt x="582" y="467"/>
                  </a:lnTo>
                  <a:lnTo>
                    <a:pt x="611" y="432"/>
                  </a:lnTo>
                  <a:lnTo>
                    <a:pt x="643" y="399"/>
                  </a:lnTo>
                  <a:lnTo>
                    <a:pt x="676" y="368"/>
                  </a:lnTo>
                  <a:lnTo>
                    <a:pt x="711" y="337"/>
                  </a:lnTo>
                  <a:lnTo>
                    <a:pt x="748" y="306"/>
                  </a:lnTo>
                  <a:lnTo>
                    <a:pt x="787" y="276"/>
                  </a:lnTo>
                  <a:lnTo>
                    <a:pt x="825" y="247"/>
                  </a:lnTo>
                  <a:lnTo>
                    <a:pt x="868" y="220"/>
                  </a:lnTo>
                  <a:lnTo>
                    <a:pt x="911" y="195"/>
                  </a:lnTo>
                  <a:lnTo>
                    <a:pt x="958" y="169"/>
                  </a:lnTo>
                  <a:lnTo>
                    <a:pt x="1005" y="146"/>
                  </a:lnTo>
                  <a:lnTo>
                    <a:pt x="1055" y="125"/>
                  </a:lnTo>
                  <a:lnTo>
                    <a:pt x="1108" y="103"/>
                  </a:lnTo>
                  <a:lnTo>
                    <a:pt x="1162" y="84"/>
                  </a:lnTo>
                  <a:lnTo>
                    <a:pt x="1219" y="68"/>
                  </a:lnTo>
                  <a:lnTo>
                    <a:pt x="1277" y="53"/>
                  </a:lnTo>
                  <a:lnTo>
                    <a:pt x="1337" y="39"/>
                  </a:lnTo>
                  <a:lnTo>
                    <a:pt x="1400" y="27"/>
                  </a:lnTo>
                  <a:lnTo>
                    <a:pt x="1466" y="18"/>
                  </a:lnTo>
                  <a:lnTo>
                    <a:pt x="1534" y="10"/>
                  </a:lnTo>
                  <a:lnTo>
                    <a:pt x="1604" y="4"/>
                  </a:lnTo>
                  <a:lnTo>
                    <a:pt x="1676" y="2"/>
                  </a:lnTo>
                  <a:lnTo>
                    <a:pt x="1752" y="0"/>
                  </a:lnTo>
                  <a:lnTo>
                    <a:pt x="1830" y="2"/>
                  </a:lnTo>
                  <a:lnTo>
                    <a:pt x="1911" y="6"/>
                  </a:lnTo>
                  <a:lnTo>
                    <a:pt x="1993" y="12"/>
                  </a:lnTo>
                  <a:lnTo>
                    <a:pt x="1995" y="29"/>
                  </a:lnTo>
                  <a:lnTo>
                    <a:pt x="1999" y="76"/>
                  </a:lnTo>
                  <a:lnTo>
                    <a:pt x="1999" y="109"/>
                  </a:lnTo>
                  <a:lnTo>
                    <a:pt x="1999" y="148"/>
                  </a:lnTo>
                  <a:lnTo>
                    <a:pt x="1997" y="193"/>
                  </a:lnTo>
                  <a:lnTo>
                    <a:pt x="1993" y="243"/>
                  </a:lnTo>
                  <a:lnTo>
                    <a:pt x="1987" y="298"/>
                  </a:lnTo>
                  <a:lnTo>
                    <a:pt x="1980" y="356"/>
                  </a:lnTo>
                  <a:lnTo>
                    <a:pt x="1968" y="417"/>
                  </a:lnTo>
                  <a:lnTo>
                    <a:pt x="1952" y="481"/>
                  </a:lnTo>
                  <a:lnTo>
                    <a:pt x="1933" y="547"/>
                  </a:lnTo>
                  <a:lnTo>
                    <a:pt x="1909" y="615"/>
                  </a:lnTo>
                  <a:lnTo>
                    <a:pt x="1882" y="685"/>
                  </a:lnTo>
                  <a:lnTo>
                    <a:pt x="1865" y="720"/>
                  </a:lnTo>
                  <a:lnTo>
                    <a:pt x="1849" y="755"/>
                  </a:lnTo>
                  <a:lnTo>
                    <a:pt x="1830" y="790"/>
                  </a:lnTo>
                  <a:lnTo>
                    <a:pt x="1808" y="825"/>
                  </a:lnTo>
                  <a:lnTo>
                    <a:pt x="1787" y="860"/>
                  </a:lnTo>
                  <a:lnTo>
                    <a:pt x="1764" y="895"/>
                  </a:lnTo>
                  <a:lnTo>
                    <a:pt x="1738" y="929"/>
                  </a:lnTo>
                  <a:lnTo>
                    <a:pt x="1713" y="964"/>
                  </a:lnTo>
                  <a:lnTo>
                    <a:pt x="1684" y="999"/>
                  </a:lnTo>
                  <a:lnTo>
                    <a:pt x="1653" y="1032"/>
                  </a:lnTo>
                  <a:lnTo>
                    <a:pt x="1621" y="1065"/>
                  </a:lnTo>
                  <a:lnTo>
                    <a:pt x="1588" y="1096"/>
                  </a:lnTo>
                  <a:lnTo>
                    <a:pt x="1551" y="1129"/>
                  </a:lnTo>
                  <a:lnTo>
                    <a:pt x="1514" y="1160"/>
                  </a:lnTo>
                  <a:lnTo>
                    <a:pt x="1474" y="1189"/>
                  </a:lnTo>
                  <a:lnTo>
                    <a:pt x="1433" y="1220"/>
                  </a:lnTo>
                  <a:lnTo>
                    <a:pt x="1388" y="1248"/>
                  </a:lnTo>
                  <a:lnTo>
                    <a:pt x="1341" y="1277"/>
                  </a:lnTo>
                  <a:lnTo>
                    <a:pt x="1293" y="1302"/>
                  </a:lnTo>
                  <a:lnTo>
                    <a:pt x="1242" y="1328"/>
                  </a:lnTo>
                  <a:lnTo>
                    <a:pt x="1187" y="1353"/>
                  </a:lnTo>
                  <a:lnTo>
                    <a:pt x="1133" y="1376"/>
                  </a:lnTo>
                  <a:lnTo>
                    <a:pt x="1075" y="1398"/>
                  </a:lnTo>
                  <a:lnTo>
                    <a:pt x="1014" y="1419"/>
                  </a:lnTo>
                  <a:lnTo>
                    <a:pt x="950" y="1438"/>
                  </a:lnTo>
                  <a:lnTo>
                    <a:pt x="884" y="1456"/>
                  </a:lnTo>
                  <a:lnTo>
                    <a:pt x="816" y="1472"/>
                  </a:lnTo>
                  <a:lnTo>
                    <a:pt x="744" y="1487"/>
                  </a:lnTo>
                  <a:lnTo>
                    <a:pt x="670" y="1499"/>
                  </a:lnTo>
                  <a:lnTo>
                    <a:pt x="592" y="1510"/>
                  </a:lnTo>
                  <a:lnTo>
                    <a:pt x="512" y="1520"/>
                  </a:lnTo>
                  <a:lnTo>
                    <a:pt x="430" y="1528"/>
                  </a:lnTo>
                  <a:lnTo>
                    <a:pt x="345" y="1532"/>
                  </a:lnTo>
                  <a:lnTo>
                    <a:pt x="255" y="1536"/>
                  </a:lnTo>
                  <a:lnTo>
                    <a:pt x="230" y="1586"/>
                  </a:lnTo>
                  <a:lnTo>
                    <a:pt x="203" y="1641"/>
                  </a:lnTo>
                  <a:lnTo>
                    <a:pt x="172" y="1711"/>
                  </a:lnTo>
                  <a:lnTo>
                    <a:pt x="156" y="1750"/>
                  </a:lnTo>
                  <a:lnTo>
                    <a:pt x="142" y="1791"/>
                  </a:lnTo>
                  <a:lnTo>
                    <a:pt x="127" y="1834"/>
                  </a:lnTo>
                  <a:lnTo>
                    <a:pt x="115" y="1876"/>
                  </a:lnTo>
                  <a:lnTo>
                    <a:pt x="103" y="1919"/>
                  </a:lnTo>
                  <a:lnTo>
                    <a:pt x="96" y="1962"/>
                  </a:lnTo>
                  <a:lnTo>
                    <a:pt x="92" y="2003"/>
                  </a:lnTo>
                  <a:lnTo>
                    <a:pt x="90" y="2044"/>
                  </a:lnTo>
                  <a:lnTo>
                    <a:pt x="0" y="2057"/>
                  </a:lnTo>
                  <a:lnTo>
                    <a:pt x="18" y="1991"/>
                  </a:lnTo>
                  <a:lnTo>
                    <a:pt x="39" y="1919"/>
                  </a:lnTo>
                  <a:lnTo>
                    <a:pt x="66" y="1832"/>
                  </a:lnTo>
                  <a:lnTo>
                    <a:pt x="101" y="1736"/>
                  </a:lnTo>
                  <a:lnTo>
                    <a:pt x="119" y="1688"/>
                  </a:lnTo>
                  <a:lnTo>
                    <a:pt x="140" y="1639"/>
                  </a:lnTo>
                  <a:lnTo>
                    <a:pt x="162" y="1592"/>
                  </a:lnTo>
                  <a:lnTo>
                    <a:pt x="183" y="1547"/>
                  </a:lnTo>
                  <a:lnTo>
                    <a:pt x="207" y="1507"/>
                  </a:lnTo>
                  <a:lnTo>
                    <a:pt x="230" y="1472"/>
                  </a:lnTo>
                  <a:close/>
                </a:path>
              </a:pathLst>
            </a:custGeom>
            <a:solidFill>
              <a:srgbClr val="FF7F7F"/>
            </a:solidFill>
            <a:ln>
              <a:noFill/>
            </a:ln>
          </p:spPr>
          <p:txBody>
            <a:bodyPr/>
            <a:lstStyle/>
            <a:p>
              <a:endParaRPr lang="zh-CN" altLang="en-US" sz="1800">
                <a:solidFill>
                  <a:schemeClr val="tx1"/>
                </a:solidFill>
                <a:latin typeface="微软雅黑" panose="020B0503020204020204" charset="-122"/>
                <a:ea typeface="微软雅黑" panose="020B0503020204020204" charset="-122"/>
              </a:endParaRPr>
            </a:p>
          </p:txBody>
        </p:sp>
        <p:grpSp>
          <p:nvGrpSpPr>
            <p:cNvPr id="130" name="组合 129"/>
            <p:cNvGrpSpPr/>
            <p:nvPr/>
          </p:nvGrpSpPr>
          <p:grpSpPr>
            <a:xfrm>
              <a:off x="10047" y="3366"/>
              <a:ext cx="1347" cy="900"/>
              <a:chOff x="4855766" y="1695061"/>
              <a:chExt cx="855662" cy="571500"/>
            </a:xfrm>
            <a:solidFill>
              <a:schemeClr val="bg1"/>
            </a:solidFill>
          </p:grpSpPr>
          <p:sp>
            <p:nvSpPr>
              <p:cNvPr id="131" name="Freeform 13"/>
              <p:cNvSpPr/>
              <p:nvPr/>
            </p:nvSpPr>
            <p:spPr bwMode="auto">
              <a:xfrm>
                <a:off x="4855766" y="1720064"/>
                <a:ext cx="842962" cy="546497"/>
              </a:xfrm>
              <a:custGeom>
                <a:avLst/>
                <a:gdLst>
                  <a:gd name="T0" fmla="*/ 11 w 1518"/>
                  <a:gd name="T1" fmla="*/ 1308 h 1310"/>
                  <a:gd name="T2" fmla="*/ 97 w 1518"/>
                  <a:gd name="T3" fmla="*/ 1168 h 1310"/>
                  <a:gd name="T4" fmla="*/ 128 w 1518"/>
                  <a:gd name="T5" fmla="*/ 1124 h 1310"/>
                  <a:gd name="T6" fmla="*/ 206 w 1518"/>
                  <a:gd name="T7" fmla="*/ 1022 h 1310"/>
                  <a:gd name="T8" fmla="*/ 290 w 1518"/>
                  <a:gd name="T9" fmla="*/ 925 h 1310"/>
                  <a:gd name="T10" fmla="*/ 335 w 1518"/>
                  <a:gd name="T11" fmla="*/ 876 h 1310"/>
                  <a:gd name="T12" fmla="*/ 428 w 1518"/>
                  <a:gd name="T13" fmla="*/ 783 h 1310"/>
                  <a:gd name="T14" fmla="*/ 525 w 1518"/>
                  <a:gd name="T15" fmla="*/ 695 h 1310"/>
                  <a:gd name="T16" fmla="*/ 677 w 1518"/>
                  <a:gd name="T17" fmla="*/ 567 h 1310"/>
                  <a:gd name="T18" fmla="*/ 782 w 1518"/>
                  <a:gd name="T19" fmla="*/ 485 h 1310"/>
                  <a:gd name="T20" fmla="*/ 998 w 1518"/>
                  <a:gd name="T21" fmla="*/ 331 h 1310"/>
                  <a:gd name="T22" fmla="*/ 1111 w 1518"/>
                  <a:gd name="T23" fmla="*/ 257 h 1310"/>
                  <a:gd name="T24" fmla="*/ 1308 w 1518"/>
                  <a:gd name="T25" fmla="*/ 141 h 1310"/>
                  <a:gd name="T26" fmla="*/ 1510 w 1518"/>
                  <a:gd name="T27" fmla="*/ 30 h 1310"/>
                  <a:gd name="T28" fmla="*/ 1518 w 1518"/>
                  <a:gd name="T29" fmla="*/ 20 h 1310"/>
                  <a:gd name="T30" fmla="*/ 1516 w 1518"/>
                  <a:gd name="T31" fmla="*/ 8 h 1310"/>
                  <a:gd name="T32" fmla="*/ 1508 w 1518"/>
                  <a:gd name="T33" fmla="*/ 0 h 1310"/>
                  <a:gd name="T34" fmla="*/ 1496 w 1518"/>
                  <a:gd name="T35" fmla="*/ 0 h 1310"/>
                  <a:gd name="T36" fmla="*/ 1444 w 1518"/>
                  <a:gd name="T37" fmla="*/ 26 h 1310"/>
                  <a:gd name="T38" fmla="*/ 1343 w 1518"/>
                  <a:gd name="T39" fmla="*/ 78 h 1310"/>
                  <a:gd name="T40" fmla="*/ 1195 w 1518"/>
                  <a:gd name="T41" fmla="*/ 168 h 1310"/>
                  <a:gd name="T42" fmla="*/ 1097 w 1518"/>
                  <a:gd name="T43" fmla="*/ 228 h 1310"/>
                  <a:gd name="T44" fmla="*/ 872 w 1518"/>
                  <a:gd name="T45" fmla="*/ 380 h 1310"/>
                  <a:gd name="T46" fmla="*/ 658 w 1518"/>
                  <a:gd name="T47" fmla="*/ 544 h 1310"/>
                  <a:gd name="T48" fmla="*/ 554 w 1518"/>
                  <a:gd name="T49" fmla="*/ 629 h 1310"/>
                  <a:gd name="T50" fmla="*/ 455 w 1518"/>
                  <a:gd name="T51" fmla="*/ 717 h 1310"/>
                  <a:gd name="T52" fmla="*/ 360 w 1518"/>
                  <a:gd name="T53" fmla="*/ 810 h 1310"/>
                  <a:gd name="T54" fmla="*/ 268 w 1518"/>
                  <a:gd name="T55" fmla="*/ 906 h 1310"/>
                  <a:gd name="T56" fmla="*/ 228 w 1518"/>
                  <a:gd name="T57" fmla="*/ 952 h 1310"/>
                  <a:gd name="T58" fmla="*/ 150 w 1518"/>
                  <a:gd name="T59" fmla="*/ 1050 h 1310"/>
                  <a:gd name="T60" fmla="*/ 113 w 1518"/>
                  <a:gd name="T61" fmla="*/ 1100 h 1310"/>
                  <a:gd name="T62" fmla="*/ 48 w 1518"/>
                  <a:gd name="T63" fmla="*/ 1198 h 1310"/>
                  <a:gd name="T64" fmla="*/ 21 w 1518"/>
                  <a:gd name="T65" fmla="*/ 1248 h 1310"/>
                  <a:gd name="T66" fmla="*/ 0 w 1518"/>
                  <a:gd name="T67" fmla="*/ 1303 h 1310"/>
                  <a:gd name="T68" fmla="*/ 0 w 1518"/>
                  <a:gd name="T69" fmla="*/ 1307 h 1310"/>
                  <a:gd name="T70" fmla="*/ 8 w 1518"/>
                  <a:gd name="T71" fmla="*/ 1310 h 1310"/>
                  <a:gd name="T72" fmla="*/ 11 w 1518"/>
                  <a:gd name="T73" fmla="*/ 1308 h 1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18" h="1310">
                    <a:moveTo>
                      <a:pt x="11" y="1308"/>
                    </a:moveTo>
                    <a:lnTo>
                      <a:pt x="11" y="1308"/>
                    </a:lnTo>
                    <a:lnTo>
                      <a:pt x="68" y="1215"/>
                    </a:lnTo>
                    <a:lnTo>
                      <a:pt x="97" y="1168"/>
                    </a:lnTo>
                    <a:lnTo>
                      <a:pt x="128" y="1124"/>
                    </a:lnTo>
                    <a:lnTo>
                      <a:pt x="128" y="1124"/>
                    </a:lnTo>
                    <a:lnTo>
                      <a:pt x="165" y="1071"/>
                    </a:lnTo>
                    <a:lnTo>
                      <a:pt x="206" y="1022"/>
                    </a:lnTo>
                    <a:lnTo>
                      <a:pt x="247" y="972"/>
                    </a:lnTo>
                    <a:lnTo>
                      <a:pt x="290" y="925"/>
                    </a:lnTo>
                    <a:lnTo>
                      <a:pt x="290" y="925"/>
                    </a:lnTo>
                    <a:lnTo>
                      <a:pt x="335" y="876"/>
                    </a:lnTo>
                    <a:lnTo>
                      <a:pt x="381" y="830"/>
                    </a:lnTo>
                    <a:lnTo>
                      <a:pt x="428" y="783"/>
                    </a:lnTo>
                    <a:lnTo>
                      <a:pt x="477" y="738"/>
                    </a:lnTo>
                    <a:lnTo>
                      <a:pt x="525" y="695"/>
                    </a:lnTo>
                    <a:lnTo>
                      <a:pt x="576" y="651"/>
                    </a:lnTo>
                    <a:lnTo>
                      <a:pt x="677" y="567"/>
                    </a:lnTo>
                    <a:lnTo>
                      <a:pt x="677" y="567"/>
                    </a:lnTo>
                    <a:lnTo>
                      <a:pt x="782" y="485"/>
                    </a:lnTo>
                    <a:lnTo>
                      <a:pt x="889" y="407"/>
                    </a:lnTo>
                    <a:lnTo>
                      <a:pt x="998" y="331"/>
                    </a:lnTo>
                    <a:lnTo>
                      <a:pt x="1111" y="257"/>
                    </a:lnTo>
                    <a:lnTo>
                      <a:pt x="1111" y="257"/>
                    </a:lnTo>
                    <a:lnTo>
                      <a:pt x="1208" y="197"/>
                    </a:lnTo>
                    <a:lnTo>
                      <a:pt x="1308" y="141"/>
                    </a:lnTo>
                    <a:lnTo>
                      <a:pt x="1510" y="30"/>
                    </a:lnTo>
                    <a:lnTo>
                      <a:pt x="1510" y="30"/>
                    </a:lnTo>
                    <a:lnTo>
                      <a:pt x="1514" y="24"/>
                    </a:lnTo>
                    <a:lnTo>
                      <a:pt x="1518" y="20"/>
                    </a:lnTo>
                    <a:lnTo>
                      <a:pt x="1518" y="14"/>
                    </a:lnTo>
                    <a:lnTo>
                      <a:pt x="1516" y="8"/>
                    </a:lnTo>
                    <a:lnTo>
                      <a:pt x="1514" y="4"/>
                    </a:lnTo>
                    <a:lnTo>
                      <a:pt x="1508" y="0"/>
                    </a:lnTo>
                    <a:lnTo>
                      <a:pt x="1502" y="0"/>
                    </a:lnTo>
                    <a:lnTo>
                      <a:pt x="1496" y="0"/>
                    </a:lnTo>
                    <a:lnTo>
                      <a:pt x="1496" y="0"/>
                    </a:lnTo>
                    <a:lnTo>
                      <a:pt x="1444" y="26"/>
                    </a:lnTo>
                    <a:lnTo>
                      <a:pt x="1393" y="51"/>
                    </a:lnTo>
                    <a:lnTo>
                      <a:pt x="1343" y="78"/>
                    </a:lnTo>
                    <a:lnTo>
                      <a:pt x="1292" y="108"/>
                    </a:lnTo>
                    <a:lnTo>
                      <a:pt x="1195" y="168"/>
                    </a:lnTo>
                    <a:lnTo>
                      <a:pt x="1097" y="228"/>
                    </a:lnTo>
                    <a:lnTo>
                      <a:pt x="1097" y="228"/>
                    </a:lnTo>
                    <a:lnTo>
                      <a:pt x="985" y="304"/>
                    </a:lnTo>
                    <a:lnTo>
                      <a:pt x="872" y="380"/>
                    </a:lnTo>
                    <a:lnTo>
                      <a:pt x="763" y="462"/>
                    </a:lnTo>
                    <a:lnTo>
                      <a:pt x="658" y="544"/>
                    </a:lnTo>
                    <a:lnTo>
                      <a:pt x="658" y="544"/>
                    </a:lnTo>
                    <a:lnTo>
                      <a:pt x="554" y="629"/>
                    </a:lnTo>
                    <a:lnTo>
                      <a:pt x="504" y="672"/>
                    </a:lnTo>
                    <a:lnTo>
                      <a:pt x="455" y="717"/>
                    </a:lnTo>
                    <a:lnTo>
                      <a:pt x="407" y="763"/>
                    </a:lnTo>
                    <a:lnTo>
                      <a:pt x="360" y="810"/>
                    </a:lnTo>
                    <a:lnTo>
                      <a:pt x="313" y="857"/>
                    </a:lnTo>
                    <a:lnTo>
                      <a:pt x="268" y="906"/>
                    </a:lnTo>
                    <a:lnTo>
                      <a:pt x="268" y="906"/>
                    </a:lnTo>
                    <a:lnTo>
                      <a:pt x="228" y="952"/>
                    </a:lnTo>
                    <a:lnTo>
                      <a:pt x="187" y="1001"/>
                    </a:lnTo>
                    <a:lnTo>
                      <a:pt x="150" y="1050"/>
                    </a:lnTo>
                    <a:lnTo>
                      <a:pt x="113" y="1100"/>
                    </a:lnTo>
                    <a:lnTo>
                      <a:pt x="113" y="1100"/>
                    </a:lnTo>
                    <a:lnTo>
                      <a:pt x="80" y="1147"/>
                    </a:lnTo>
                    <a:lnTo>
                      <a:pt x="48" y="1198"/>
                    </a:lnTo>
                    <a:lnTo>
                      <a:pt x="35" y="1223"/>
                    </a:lnTo>
                    <a:lnTo>
                      <a:pt x="21" y="1248"/>
                    </a:lnTo>
                    <a:lnTo>
                      <a:pt x="10" y="1275"/>
                    </a:lnTo>
                    <a:lnTo>
                      <a:pt x="0" y="1303"/>
                    </a:lnTo>
                    <a:lnTo>
                      <a:pt x="0" y="1303"/>
                    </a:lnTo>
                    <a:lnTo>
                      <a:pt x="0" y="1307"/>
                    </a:lnTo>
                    <a:lnTo>
                      <a:pt x="4" y="1310"/>
                    </a:lnTo>
                    <a:lnTo>
                      <a:pt x="8" y="1310"/>
                    </a:lnTo>
                    <a:lnTo>
                      <a:pt x="11" y="1308"/>
                    </a:lnTo>
                    <a:lnTo>
                      <a:pt x="11" y="1308"/>
                    </a:lnTo>
                    <a:close/>
                  </a:path>
                </a:pathLst>
              </a:custGeom>
              <a:grpFill/>
              <a:ln>
                <a:noFill/>
              </a:ln>
            </p:spPr>
            <p:txBody>
              <a:bodyPr/>
              <a:lstStyle/>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32" name="Freeform 14"/>
              <p:cNvSpPr/>
              <p:nvPr/>
            </p:nvSpPr>
            <p:spPr bwMode="auto">
              <a:xfrm>
                <a:off x="5481242" y="1695061"/>
                <a:ext cx="117475" cy="122635"/>
              </a:xfrm>
              <a:custGeom>
                <a:avLst/>
                <a:gdLst>
                  <a:gd name="T0" fmla="*/ 196 w 212"/>
                  <a:gd name="T1" fmla="*/ 0 h 294"/>
                  <a:gd name="T2" fmla="*/ 196 w 212"/>
                  <a:gd name="T3" fmla="*/ 0 h 294"/>
                  <a:gd name="T4" fmla="*/ 181 w 212"/>
                  <a:gd name="T5" fmla="*/ 14 h 294"/>
                  <a:gd name="T6" fmla="*/ 163 w 212"/>
                  <a:gd name="T7" fmla="*/ 25 h 294"/>
                  <a:gd name="T8" fmla="*/ 150 w 212"/>
                  <a:gd name="T9" fmla="*/ 41 h 294"/>
                  <a:gd name="T10" fmla="*/ 134 w 212"/>
                  <a:gd name="T11" fmla="*/ 57 h 294"/>
                  <a:gd name="T12" fmla="*/ 109 w 212"/>
                  <a:gd name="T13" fmla="*/ 90 h 294"/>
                  <a:gd name="T14" fmla="*/ 85 w 212"/>
                  <a:gd name="T15" fmla="*/ 125 h 294"/>
                  <a:gd name="T16" fmla="*/ 64 w 212"/>
                  <a:gd name="T17" fmla="*/ 162 h 294"/>
                  <a:gd name="T18" fmla="*/ 44 w 212"/>
                  <a:gd name="T19" fmla="*/ 199 h 294"/>
                  <a:gd name="T20" fmla="*/ 23 w 212"/>
                  <a:gd name="T21" fmla="*/ 236 h 294"/>
                  <a:gd name="T22" fmla="*/ 2 w 212"/>
                  <a:gd name="T23" fmla="*/ 271 h 294"/>
                  <a:gd name="T24" fmla="*/ 2 w 212"/>
                  <a:gd name="T25" fmla="*/ 271 h 294"/>
                  <a:gd name="T26" fmla="*/ 0 w 212"/>
                  <a:gd name="T27" fmla="*/ 277 h 294"/>
                  <a:gd name="T28" fmla="*/ 0 w 212"/>
                  <a:gd name="T29" fmla="*/ 282 h 294"/>
                  <a:gd name="T30" fmla="*/ 4 w 212"/>
                  <a:gd name="T31" fmla="*/ 288 h 294"/>
                  <a:gd name="T32" fmla="*/ 7 w 212"/>
                  <a:gd name="T33" fmla="*/ 292 h 294"/>
                  <a:gd name="T34" fmla="*/ 11 w 212"/>
                  <a:gd name="T35" fmla="*/ 294 h 294"/>
                  <a:gd name="T36" fmla="*/ 17 w 212"/>
                  <a:gd name="T37" fmla="*/ 294 h 294"/>
                  <a:gd name="T38" fmla="*/ 23 w 212"/>
                  <a:gd name="T39" fmla="*/ 292 h 294"/>
                  <a:gd name="T40" fmla="*/ 27 w 212"/>
                  <a:gd name="T41" fmla="*/ 288 h 294"/>
                  <a:gd name="T42" fmla="*/ 27 w 212"/>
                  <a:gd name="T43" fmla="*/ 288 h 294"/>
                  <a:gd name="T44" fmla="*/ 48 w 212"/>
                  <a:gd name="T45" fmla="*/ 253 h 294"/>
                  <a:gd name="T46" fmla="*/ 68 w 212"/>
                  <a:gd name="T47" fmla="*/ 216 h 294"/>
                  <a:gd name="T48" fmla="*/ 107 w 212"/>
                  <a:gd name="T49" fmla="*/ 146 h 294"/>
                  <a:gd name="T50" fmla="*/ 130 w 212"/>
                  <a:gd name="T51" fmla="*/ 111 h 294"/>
                  <a:gd name="T52" fmla="*/ 153 w 212"/>
                  <a:gd name="T53" fmla="*/ 78 h 294"/>
                  <a:gd name="T54" fmla="*/ 179 w 212"/>
                  <a:gd name="T55" fmla="*/ 47 h 294"/>
                  <a:gd name="T56" fmla="*/ 208 w 212"/>
                  <a:gd name="T57" fmla="*/ 18 h 294"/>
                  <a:gd name="T58" fmla="*/ 208 w 212"/>
                  <a:gd name="T59" fmla="*/ 18 h 294"/>
                  <a:gd name="T60" fmla="*/ 210 w 212"/>
                  <a:gd name="T61" fmla="*/ 16 h 294"/>
                  <a:gd name="T62" fmla="*/ 212 w 212"/>
                  <a:gd name="T63" fmla="*/ 12 h 294"/>
                  <a:gd name="T64" fmla="*/ 212 w 212"/>
                  <a:gd name="T65" fmla="*/ 8 h 294"/>
                  <a:gd name="T66" fmla="*/ 210 w 212"/>
                  <a:gd name="T67" fmla="*/ 4 h 294"/>
                  <a:gd name="T68" fmla="*/ 208 w 212"/>
                  <a:gd name="T69" fmla="*/ 2 h 294"/>
                  <a:gd name="T70" fmla="*/ 204 w 212"/>
                  <a:gd name="T71" fmla="*/ 0 h 294"/>
                  <a:gd name="T72" fmla="*/ 200 w 212"/>
                  <a:gd name="T73" fmla="*/ 0 h 294"/>
                  <a:gd name="T74" fmla="*/ 196 w 212"/>
                  <a:gd name="T75" fmla="*/ 0 h 294"/>
                  <a:gd name="T76" fmla="*/ 196 w 212"/>
                  <a:gd name="T77" fmla="*/ 0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12" h="294">
                    <a:moveTo>
                      <a:pt x="196" y="0"/>
                    </a:moveTo>
                    <a:lnTo>
                      <a:pt x="196" y="0"/>
                    </a:lnTo>
                    <a:lnTo>
                      <a:pt x="181" y="14"/>
                    </a:lnTo>
                    <a:lnTo>
                      <a:pt x="163" y="25"/>
                    </a:lnTo>
                    <a:lnTo>
                      <a:pt x="150" y="41"/>
                    </a:lnTo>
                    <a:lnTo>
                      <a:pt x="134" y="57"/>
                    </a:lnTo>
                    <a:lnTo>
                      <a:pt x="109" y="90"/>
                    </a:lnTo>
                    <a:lnTo>
                      <a:pt x="85" y="125"/>
                    </a:lnTo>
                    <a:lnTo>
                      <a:pt x="64" y="162"/>
                    </a:lnTo>
                    <a:lnTo>
                      <a:pt x="44" y="199"/>
                    </a:lnTo>
                    <a:lnTo>
                      <a:pt x="23" y="236"/>
                    </a:lnTo>
                    <a:lnTo>
                      <a:pt x="2" y="271"/>
                    </a:lnTo>
                    <a:lnTo>
                      <a:pt x="2" y="271"/>
                    </a:lnTo>
                    <a:lnTo>
                      <a:pt x="0" y="277"/>
                    </a:lnTo>
                    <a:lnTo>
                      <a:pt x="0" y="282"/>
                    </a:lnTo>
                    <a:lnTo>
                      <a:pt x="4" y="288"/>
                    </a:lnTo>
                    <a:lnTo>
                      <a:pt x="7" y="292"/>
                    </a:lnTo>
                    <a:lnTo>
                      <a:pt x="11" y="294"/>
                    </a:lnTo>
                    <a:lnTo>
                      <a:pt x="17" y="294"/>
                    </a:lnTo>
                    <a:lnTo>
                      <a:pt x="23" y="292"/>
                    </a:lnTo>
                    <a:lnTo>
                      <a:pt x="27" y="288"/>
                    </a:lnTo>
                    <a:lnTo>
                      <a:pt x="27" y="288"/>
                    </a:lnTo>
                    <a:lnTo>
                      <a:pt x="48" y="253"/>
                    </a:lnTo>
                    <a:lnTo>
                      <a:pt x="68" y="216"/>
                    </a:lnTo>
                    <a:lnTo>
                      <a:pt x="107" y="146"/>
                    </a:lnTo>
                    <a:lnTo>
                      <a:pt x="130" y="111"/>
                    </a:lnTo>
                    <a:lnTo>
                      <a:pt x="153" y="78"/>
                    </a:lnTo>
                    <a:lnTo>
                      <a:pt x="179" y="47"/>
                    </a:lnTo>
                    <a:lnTo>
                      <a:pt x="208" y="18"/>
                    </a:lnTo>
                    <a:lnTo>
                      <a:pt x="208" y="18"/>
                    </a:lnTo>
                    <a:lnTo>
                      <a:pt x="210" y="16"/>
                    </a:lnTo>
                    <a:lnTo>
                      <a:pt x="212" y="12"/>
                    </a:lnTo>
                    <a:lnTo>
                      <a:pt x="212" y="8"/>
                    </a:lnTo>
                    <a:lnTo>
                      <a:pt x="210" y="4"/>
                    </a:lnTo>
                    <a:lnTo>
                      <a:pt x="208" y="2"/>
                    </a:lnTo>
                    <a:lnTo>
                      <a:pt x="204" y="0"/>
                    </a:lnTo>
                    <a:lnTo>
                      <a:pt x="200" y="0"/>
                    </a:lnTo>
                    <a:lnTo>
                      <a:pt x="196" y="0"/>
                    </a:lnTo>
                    <a:lnTo>
                      <a:pt x="196" y="0"/>
                    </a:lnTo>
                    <a:close/>
                  </a:path>
                </a:pathLst>
              </a:custGeom>
              <a:grpFill/>
              <a:ln>
                <a:noFill/>
              </a:ln>
            </p:spPr>
            <p:txBody>
              <a:bodyPr/>
              <a:lstStyle/>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33" name="Freeform 15"/>
              <p:cNvSpPr/>
              <p:nvPr/>
            </p:nvSpPr>
            <p:spPr bwMode="auto">
              <a:xfrm>
                <a:off x="5208192" y="1715302"/>
                <a:ext cx="142875" cy="244078"/>
              </a:xfrm>
              <a:custGeom>
                <a:avLst/>
                <a:gdLst>
                  <a:gd name="T0" fmla="*/ 242 w 257"/>
                  <a:gd name="T1" fmla="*/ 4 h 584"/>
                  <a:gd name="T2" fmla="*/ 242 w 257"/>
                  <a:gd name="T3" fmla="*/ 4 h 584"/>
                  <a:gd name="T4" fmla="*/ 209 w 257"/>
                  <a:gd name="T5" fmla="*/ 70 h 584"/>
                  <a:gd name="T6" fmla="*/ 175 w 257"/>
                  <a:gd name="T7" fmla="*/ 138 h 584"/>
                  <a:gd name="T8" fmla="*/ 113 w 257"/>
                  <a:gd name="T9" fmla="*/ 272 h 584"/>
                  <a:gd name="T10" fmla="*/ 113 w 257"/>
                  <a:gd name="T11" fmla="*/ 272 h 584"/>
                  <a:gd name="T12" fmla="*/ 80 w 257"/>
                  <a:gd name="T13" fmla="*/ 344 h 584"/>
                  <a:gd name="T14" fmla="*/ 51 w 257"/>
                  <a:gd name="T15" fmla="*/ 416 h 584"/>
                  <a:gd name="T16" fmla="*/ 24 w 257"/>
                  <a:gd name="T17" fmla="*/ 488 h 584"/>
                  <a:gd name="T18" fmla="*/ 12 w 257"/>
                  <a:gd name="T19" fmla="*/ 525 h 584"/>
                  <a:gd name="T20" fmla="*/ 2 w 257"/>
                  <a:gd name="T21" fmla="*/ 564 h 584"/>
                  <a:gd name="T22" fmla="*/ 2 w 257"/>
                  <a:gd name="T23" fmla="*/ 564 h 584"/>
                  <a:gd name="T24" fmla="*/ 0 w 257"/>
                  <a:gd name="T25" fmla="*/ 570 h 584"/>
                  <a:gd name="T26" fmla="*/ 2 w 257"/>
                  <a:gd name="T27" fmla="*/ 576 h 584"/>
                  <a:gd name="T28" fmla="*/ 6 w 257"/>
                  <a:gd name="T29" fmla="*/ 580 h 584"/>
                  <a:gd name="T30" fmla="*/ 12 w 257"/>
                  <a:gd name="T31" fmla="*/ 582 h 584"/>
                  <a:gd name="T32" fmla="*/ 18 w 257"/>
                  <a:gd name="T33" fmla="*/ 584 h 584"/>
                  <a:gd name="T34" fmla="*/ 22 w 257"/>
                  <a:gd name="T35" fmla="*/ 582 h 584"/>
                  <a:gd name="T36" fmla="*/ 26 w 257"/>
                  <a:gd name="T37" fmla="*/ 580 h 584"/>
                  <a:gd name="T38" fmla="*/ 29 w 257"/>
                  <a:gd name="T39" fmla="*/ 574 h 584"/>
                  <a:gd name="T40" fmla="*/ 29 w 257"/>
                  <a:gd name="T41" fmla="*/ 574 h 584"/>
                  <a:gd name="T42" fmla="*/ 39 w 257"/>
                  <a:gd name="T43" fmla="*/ 537 h 584"/>
                  <a:gd name="T44" fmla="*/ 51 w 257"/>
                  <a:gd name="T45" fmla="*/ 502 h 584"/>
                  <a:gd name="T46" fmla="*/ 76 w 257"/>
                  <a:gd name="T47" fmla="*/ 432 h 584"/>
                  <a:gd name="T48" fmla="*/ 103 w 257"/>
                  <a:gd name="T49" fmla="*/ 364 h 584"/>
                  <a:gd name="T50" fmla="*/ 135 w 257"/>
                  <a:gd name="T51" fmla="*/ 296 h 584"/>
                  <a:gd name="T52" fmla="*/ 135 w 257"/>
                  <a:gd name="T53" fmla="*/ 296 h 584"/>
                  <a:gd name="T54" fmla="*/ 168 w 257"/>
                  <a:gd name="T55" fmla="*/ 226 h 584"/>
                  <a:gd name="T56" fmla="*/ 201 w 257"/>
                  <a:gd name="T57" fmla="*/ 156 h 584"/>
                  <a:gd name="T58" fmla="*/ 216 w 257"/>
                  <a:gd name="T59" fmla="*/ 120 h 584"/>
                  <a:gd name="T60" fmla="*/ 232 w 257"/>
                  <a:gd name="T61" fmla="*/ 84 h 584"/>
                  <a:gd name="T62" fmla="*/ 245 w 257"/>
                  <a:gd name="T63" fmla="*/ 48 h 584"/>
                  <a:gd name="T64" fmla="*/ 257 w 257"/>
                  <a:gd name="T65" fmla="*/ 11 h 584"/>
                  <a:gd name="T66" fmla="*/ 257 w 257"/>
                  <a:gd name="T67" fmla="*/ 11 h 584"/>
                  <a:gd name="T68" fmla="*/ 255 w 257"/>
                  <a:gd name="T69" fmla="*/ 6 h 584"/>
                  <a:gd name="T70" fmla="*/ 251 w 257"/>
                  <a:gd name="T71" fmla="*/ 2 h 584"/>
                  <a:gd name="T72" fmla="*/ 247 w 257"/>
                  <a:gd name="T73" fmla="*/ 0 h 584"/>
                  <a:gd name="T74" fmla="*/ 244 w 257"/>
                  <a:gd name="T75" fmla="*/ 2 h 584"/>
                  <a:gd name="T76" fmla="*/ 242 w 257"/>
                  <a:gd name="T77" fmla="*/ 4 h 584"/>
                  <a:gd name="T78" fmla="*/ 242 w 257"/>
                  <a:gd name="T79" fmla="*/ 4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57" h="584">
                    <a:moveTo>
                      <a:pt x="242" y="4"/>
                    </a:moveTo>
                    <a:lnTo>
                      <a:pt x="242" y="4"/>
                    </a:lnTo>
                    <a:lnTo>
                      <a:pt x="209" y="70"/>
                    </a:lnTo>
                    <a:lnTo>
                      <a:pt x="175" y="138"/>
                    </a:lnTo>
                    <a:lnTo>
                      <a:pt x="113" y="272"/>
                    </a:lnTo>
                    <a:lnTo>
                      <a:pt x="113" y="272"/>
                    </a:lnTo>
                    <a:lnTo>
                      <a:pt x="80" y="344"/>
                    </a:lnTo>
                    <a:lnTo>
                      <a:pt x="51" y="416"/>
                    </a:lnTo>
                    <a:lnTo>
                      <a:pt x="24" y="488"/>
                    </a:lnTo>
                    <a:lnTo>
                      <a:pt x="12" y="525"/>
                    </a:lnTo>
                    <a:lnTo>
                      <a:pt x="2" y="564"/>
                    </a:lnTo>
                    <a:lnTo>
                      <a:pt x="2" y="564"/>
                    </a:lnTo>
                    <a:lnTo>
                      <a:pt x="0" y="570"/>
                    </a:lnTo>
                    <a:lnTo>
                      <a:pt x="2" y="576"/>
                    </a:lnTo>
                    <a:lnTo>
                      <a:pt x="6" y="580"/>
                    </a:lnTo>
                    <a:lnTo>
                      <a:pt x="12" y="582"/>
                    </a:lnTo>
                    <a:lnTo>
                      <a:pt x="18" y="584"/>
                    </a:lnTo>
                    <a:lnTo>
                      <a:pt x="22" y="582"/>
                    </a:lnTo>
                    <a:lnTo>
                      <a:pt x="26" y="580"/>
                    </a:lnTo>
                    <a:lnTo>
                      <a:pt x="29" y="574"/>
                    </a:lnTo>
                    <a:lnTo>
                      <a:pt x="29" y="574"/>
                    </a:lnTo>
                    <a:lnTo>
                      <a:pt x="39" y="537"/>
                    </a:lnTo>
                    <a:lnTo>
                      <a:pt x="51" y="502"/>
                    </a:lnTo>
                    <a:lnTo>
                      <a:pt x="76" y="432"/>
                    </a:lnTo>
                    <a:lnTo>
                      <a:pt x="103" y="364"/>
                    </a:lnTo>
                    <a:lnTo>
                      <a:pt x="135" y="296"/>
                    </a:lnTo>
                    <a:lnTo>
                      <a:pt x="135" y="296"/>
                    </a:lnTo>
                    <a:lnTo>
                      <a:pt x="168" y="226"/>
                    </a:lnTo>
                    <a:lnTo>
                      <a:pt x="201" y="156"/>
                    </a:lnTo>
                    <a:lnTo>
                      <a:pt x="216" y="120"/>
                    </a:lnTo>
                    <a:lnTo>
                      <a:pt x="232" y="84"/>
                    </a:lnTo>
                    <a:lnTo>
                      <a:pt x="245" y="48"/>
                    </a:lnTo>
                    <a:lnTo>
                      <a:pt x="257" y="11"/>
                    </a:lnTo>
                    <a:lnTo>
                      <a:pt x="257" y="11"/>
                    </a:lnTo>
                    <a:lnTo>
                      <a:pt x="255" y="6"/>
                    </a:lnTo>
                    <a:lnTo>
                      <a:pt x="251" y="2"/>
                    </a:lnTo>
                    <a:lnTo>
                      <a:pt x="247" y="0"/>
                    </a:lnTo>
                    <a:lnTo>
                      <a:pt x="244" y="2"/>
                    </a:lnTo>
                    <a:lnTo>
                      <a:pt x="242" y="4"/>
                    </a:lnTo>
                    <a:lnTo>
                      <a:pt x="242" y="4"/>
                    </a:lnTo>
                    <a:close/>
                  </a:path>
                </a:pathLst>
              </a:custGeom>
              <a:grpFill/>
              <a:ln>
                <a:noFill/>
              </a:ln>
            </p:spPr>
            <p:txBody>
              <a:bodyPr/>
              <a:lstStyle/>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34" name="Freeform 16"/>
              <p:cNvSpPr/>
              <p:nvPr/>
            </p:nvSpPr>
            <p:spPr bwMode="auto">
              <a:xfrm>
                <a:off x="4962129" y="1798645"/>
                <a:ext cx="187325" cy="340519"/>
              </a:xfrm>
              <a:custGeom>
                <a:avLst/>
                <a:gdLst>
                  <a:gd name="T0" fmla="*/ 325 w 338"/>
                  <a:gd name="T1" fmla="*/ 0 h 816"/>
                  <a:gd name="T2" fmla="*/ 325 w 338"/>
                  <a:gd name="T3" fmla="*/ 0 h 816"/>
                  <a:gd name="T4" fmla="*/ 305 w 338"/>
                  <a:gd name="T5" fmla="*/ 18 h 816"/>
                  <a:gd name="T6" fmla="*/ 286 w 338"/>
                  <a:gd name="T7" fmla="*/ 35 h 816"/>
                  <a:gd name="T8" fmla="*/ 268 w 338"/>
                  <a:gd name="T9" fmla="*/ 55 h 816"/>
                  <a:gd name="T10" fmla="*/ 251 w 338"/>
                  <a:gd name="T11" fmla="*/ 76 h 816"/>
                  <a:gd name="T12" fmla="*/ 235 w 338"/>
                  <a:gd name="T13" fmla="*/ 98 h 816"/>
                  <a:gd name="T14" fmla="*/ 219 w 338"/>
                  <a:gd name="T15" fmla="*/ 121 h 816"/>
                  <a:gd name="T16" fmla="*/ 192 w 338"/>
                  <a:gd name="T17" fmla="*/ 170 h 816"/>
                  <a:gd name="T18" fmla="*/ 169 w 338"/>
                  <a:gd name="T19" fmla="*/ 218 h 816"/>
                  <a:gd name="T20" fmla="*/ 146 w 338"/>
                  <a:gd name="T21" fmla="*/ 269 h 816"/>
                  <a:gd name="T22" fmla="*/ 126 w 338"/>
                  <a:gd name="T23" fmla="*/ 319 h 816"/>
                  <a:gd name="T24" fmla="*/ 109 w 338"/>
                  <a:gd name="T25" fmla="*/ 366 h 816"/>
                  <a:gd name="T26" fmla="*/ 109 w 338"/>
                  <a:gd name="T27" fmla="*/ 366 h 816"/>
                  <a:gd name="T28" fmla="*/ 89 w 338"/>
                  <a:gd name="T29" fmla="*/ 419 h 816"/>
                  <a:gd name="T30" fmla="*/ 72 w 338"/>
                  <a:gd name="T31" fmla="*/ 471 h 816"/>
                  <a:gd name="T32" fmla="*/ 54 w 338"/>
                  <a:gd name="T33" fmla="*/ 526 h 816"/>
                  <a:gd name="T34" fmla="*/ 40 w 338"/>
                  <a:gd name="T35" fmla="*/ 580 h 816"/>
                  <a:gd name="T36" fmla="*/ 27 w 338"/>
                  <a:gd name="T37" fmla="*/ 635 h 816"/>
                  <a:gd name="T38" fmla="*/ 15 w 338"/>
                  <a:gd name="T39" fmla="*/ 689 h 816"/>
                  <a:gd name="T40" fmla="*/ 7 w 338"/>
                  <a:gd name="T41" fmla="*/ 744 h 816"/>
                  <a:gd name="T42" fmla="*/ 0 w 338"/>
                  <a:gd name="T43" fmla="*/ 800 h 816"/>
                  <a:gd name="T44" fmla="*/ 0 w 338"/>
                  <a:gd name="T45" fmla="*/ 800 h 816"/>
                  <a:gd name="T46" fmla="*/ 0 w 338"/>
                  <a:gd name="T47" fmla="*/ 806 h 816"/>
                  <a:gd name="T48" fmla="*/ 3 w 338"/>
                  <a:gd name="T49" fmla="*/ 812 h 816"/>
                  <a:gd name="T50" fmla="*/ 7 w 338"/>
                  <a:gd name="T51" fmla="*/ 814 h 816"/>
                  <a:gd name="T52" fmla="*/ 13 w 338"/>
                  <a:gd name="T53" fmla="*/ 816 h 816"/>
                  <a:gd name="T54" fmla="*/ 19 w 338"/>
                  <a:gd name="T55" fmla="*/ 816 h 816"/>
                  <a:gd name="T56" fmla="*/ 25 w 338"/>
                  <a:gd name="T57" fmla="*/ 814 h 816"/>
                  <a:gd name="T58" fmla="*/ 29 w 338"/>
                  <a:gd name="T59" fmla="*/ 808 h 816"/>
                  <a:gd name="T60" fmla="*/ 31 w 338"/>
                  <a:gd name="T61" fmla="*/ 802 h 816"/>
                  <a:gd name="T62" fmla="*/ 31 w 338"/>
                  <a:gd name="T63" fmla="*/ 802 h 816"/>
                  <a:gd name="T64" fmla="*/ 37 w 338"/>
                  <a:gd name="T65" fmla="*/ 750 h 816"/>
                  <a:gd name="T66" fmla="*/ 46 w 338"/>
                  <a:gd name="T67" fmla="*/ 697 h 816"/>
                  <a:gd name="T68" fmla="*/ 56 w 338"/>
                  <a:gd name="T69" fmla="*/ 645 h 816"/>
                  <a:gd name="T70" fmla="*/ 70 w 338"/>
                  <a:gd name="T71" fmla="*/ 592 h 816"/>
                  <a:gd name="T72" fmla="*/ 83 w 338"/>
                  <a:gd name="T73" fmla="*/ 541 h 816"/>
                  <a:gd name="T74" fmla="*/ 99 w 338"/>
                  <a:gd name="T75" fmla="*/ 489 h 816"/>
                  <a:gd name="T76" fmla="*/ 114 w 338"/>
                  <a:gd name="T77" fmla="*/ 438 h 816"/>
                  <a:gd name="T78" fmla="*/ 132 w 338"/>
                  <a:gd name="T79" fmla="*/ 388 h 816"/>
                  <a:gd name="T80" fmla="*/ 132 w 338"/>
                  <a:gd name="T81" fmla="*/ 388 h 816"/>
                  <a:gd name="T82" fmla="*/ 151 w 338"/>
                  <a:gd name="T83" fmla="*/ 337 h 816"/>
                  <a:gd name="T84" fmla="*/ 171 w 338"/>
                  <a:gd name="T85" fmla="*/ 286 h 816"/>
                  <a:gd name="T86" fmla="*/ 192 w 338"/>
                  <a:gd name="T87" fmla="*/ 238 h 816"/>
                  <a:gd name="T88" fmla="*/ 218 w 338"/>
                  <a:gd name="T89" fmla="*/ 189 h 816"/>
                  <a:gd name="T90" fmla="*/ 243 w 338"/>
                  <a:gd name="T91" fmla="*/ 142 h 816"/>
                  <a:gd name="T92" fmla="*/ 272 w 338"/>
                  <a:gd name="T93" fmla="*/ 98 h 816"/>
                  <a:gd name="T94" fmla="*/ 301 w 338"/>
                  <a:gd name="T95" fmla="*/ 53 h 816"/>
                  <a:gd name="T96" fmla="*/ 336 w 338"/>
                  <a:gd name="T97" fmla="*/ 10 h 816"/>
                  <a:gd name="T98" fmla="*/ 336 w 338"/>
                  <a:gd name="T99" fmla="*/ 10 h 816"/>
                  <a:gd name="T100" fmla="*/ 338 w 338"/>
                  <a:gd name="T101" fmla="*/ 8 h 816"/>
                  <a:gd name="T102" fmla="*/ 338 w 338"/>
                  <a:gd name="T103" fmla="*/ 6 h 816"/>
                  <a:gd name="T104" fmla="*/ 334 w 338"/>
                  <a:gd name="T105" fmla="*/ 2 h 816"/>
                  <a:gd name="T106" fmla="*/ 330 w 338"/>
                  <a:gd name="T107" fmla="*/ 0 h 816"/>
                  <a:gd name="T108" fmla="*/ 325 w 338"/>
                  <a:gd name="T109" fmla="*/ 0 h 816"/>
                  <a:gd name="T110" fmla="*/ 325 w 338"/>
                  <a:gd name="T111" fmla="*/ 0 h 8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38" h="816">
                    <a:moveTo>
                      <a:pt x="325" y="0"/>
                    </a:moveTo>
                    <a:lnTo>
                      <a:pt x="325" y="0"/>
                    </a:lnTo>
                    <a:lnTo>
                      <a:pt x="305" y="18"/>
                    </a:lnTo>
                    <a:lnTo>
                      <a:pt x="286" y="35"/>
                    </a:lnTo>
                    <a:lnTo>
                      <a:pt x="268" y="55"/>
                    </a:lnTo>
                    <a:lnTo>
                      <a:pt x="251" y="76"/>
                    </a:lnTo>
                    <a:lnTo>
                      <a:pt x="235" y="98"/>
                    </a:lnTo>
                    <a:lnTo>
                      <a:pt x="219" y="121"/>
                    </a:lnTo>
                    <a:lnTo>
                      <a:pt x="192" y="170"/>
                    </a:lnTo>
                    <a:lnTo>
                      <a:pt x="169" y="218"/>
                    </a:lnTo>
                    <a:lnTo>
                      <a:pt x="146" y="269"/>
                    </a:lnTo>
                    <a:lnTo>
                      <a:pt x="126" y="319"/>
                    </a:lnTo>
                    <a:lnTo>
                      <a:pt x="109" y="366"/>
                    </a:lnTo>
                    <a:lnTo>
                      <a:pt x="109" y="366"/>
                    </a:lnTo>
                    <a:lnTo>
                      <a:pt x="89" y="419"/>
                    </a:lnTo>
                    <a:lnTo>
                      <a:pt x="72" y="471"/>
                    </a:lnTo>
                    <a:lnTo>
                      <a:pt x="54" y="526"/>
                    </a:lnTo>
                    <a:lnTo>
                      <a:pt x="40" y="580"/>
                    </a:lnTo>
                    <a:lnTo>
                      <a:pt x="27" y="635"/>
                    </a:lnTo>
                    <a:lnTo>
                      <a:pt x="15" y="689"/>
                    </a:lnTo>
                    <a:lnTo>
                      <a:pt x="7" y="744"/>
                    </a:lnTo>
                    <a:lnTo>
                      <a:pt x="0" y="800"/>
                    </a:lnTo>
                    <a:lnTo>
                      <a:pt x="0" y="800"/>
                    </a:lnTo>
                    <a:lnTo>
                      <a:pt x="0" y="806"/>
                    </a:lnTo>
                    <a:lnTo>
                      <a:pt x="3" y="812"/>
                    </a:lnTo>
                    <a:lnTo>
                      <a:pt x="7" y="814"/>
                    </a:lnTo>
                    <a:lnTo>
                      <a:pt x="13" y="816"/>
                    </a:lnTo>
                    <a:lnTo>
                      <a:pt x="19" y="816"/>
                    </a:lnTo>
                    <a:lnTo>
                      <a:pt x="25" y="814"/>
                    </a:lnTo>
                    <a:lnTo>
                      <a:pt x="29" y="808"/>
                    </a:lnTo>
                    <a:lnTo>
                      <a:pt x="31" y="802"/>
                    </a:lnTo>
                    <a:lnTo>
                      <a:pt x="31" y="802"/>
                    </a:lnTo>
                    <a:lnTo>
                      <a:pt x="37" y="750"/>
                    </a:lnTo>
                    <a:lnTo>
                      <a:pt x="46" y="697"/>
                    </a:lnTo>
                    <a:lnTo>
                      <a:pt x="56" y="645"/>
                    </a:lnTo>
                    <a:lnTo>
                      <a:pt x="70" y="592"/>
                    </a:lnTo>
                    <a:lnTo>
                      <a:pt x="83" y="541"/>
                    </a:lnTo>
                    <a:lnTo>
                      <a:pt x="99" y="489"/>
                    </a:lnTo>
                    <a:lnTo>
                      <a:pt x="114" y="438"/>
                    </a:lnTo>
                    <a:lnTo>
                      <a:pt x="132" y="388"/>
                    </a:lnTo>
                    <a:lnTo>
                      <a:pt x="132" y="388"/>
                    </a:lnTo>
                    <a:lnTo>
                      <a:pt x="151" y="337"/>
                    </a:lnTo>
                    <a:lnTo>
                      <a:pt x="171" y="286"/>
                    </a:lnTo>
                    <a:lnTo>
                      <a:pt x="192" y="238"/>
                    </a:lnTo>
                    <a:lnTo>
                      <a:pt x="218" y="189"/>
                    </a:lnTo>
                    <a:lnTo>
                      <a:pt x="243" y="142"/>
                    </a:lnTo>
                    <a:lnTo>
                      <a:pt x="272" y="98"/>
                    </a:lnTo>
                    <a:lnTo>
                      <a:pt x="301" y="53"/>
                    </a:lnTo>
                    <a:lnTo>
                      <a:pt x="336" y="10"/>
                    </a:lnTo>
                    <a:lnTo>
                      <a:pt x="336" y="10"/>
                    </a:lnTo>
                    <a:lnTo>
                      <a:pt x="338" y="8"/>
                    </a:lnTo>
                    <a:lnTo>
                      <a:pt x="338" y="6"/>
                    </a:lnTo>
                    <a:lnTo>
                      <a:pt x="334" y="2"/>
                    </a:lnTo>
                    <a:lnTo>
                      <a:pt x="330" y="0"/>
                    </a:lnTo>
                    <a:lnTo>
                      <a:pt x="325" y="0"/>
                    </a:lnTo>
                    <a:lnTo>
                      <a:pt x="325" y="0"/>
                    </a:lnTo>
                    <a:close/>
                  </a:path>
                </a:pathLst>
              </a:custGeom>
              <a:grpFill/>
              <a:ln>
                <a:noFill/>
              </a:ln>
            </p:spPr>
            <p:txBody>
              <a:bodyPr/>
              <a:lstStyle/>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35" name="Freeform 17"/>
              <p:cNvSpPr/>
              <p:nvPr/>
            </p:nvSpPr>
            <p:spPr bwMode="auto">
              <a:xfrm>
                <a:off x="4890691" y="2114161"/>
                <a:ext cx="474662" cy="103585"/>
              </a:xfrm>
              <a:custGeom>
                <a:avLst/>
                <a:gdLst>
                  <a:gd name="T0" fmla="*/ 4 w 854"/>
                  <a:gd name="T1" fmla="*/ 250 h 250"/>
                  <a:gd name="T2" fmla="*/ 4 w 854"/>
                  <a:gd name="T3" fmla="*/ 250 h 250"/>
                  <a:gd name="T4" fmla="*/ 14 w 854"/>
                  <a:gd name="T5" fmla="*/ 250 h 250"/>
                  <a:gd name="T6" fmla="*/ 25 w 854"/>
                  <a:gd name="T7" fmla="*/ 250 h 250"/>
                  <a:gd name="T8" fmla="*/ 49 w 854"/>
                  <a:gd name="T9" fmla="*/ 248 h 250"/>
                  <a:gd name="T10" fmla="*/ 95 w 854"/>
                  <a:gd name="T11" fmla="*/ 238 h 250"/>
                  <a:gd name="T12" fmla="*/ 95 w 854"/>
                  <a:gd name="T13" fmla="*/ 238 h 250"/>
                  <a:gd name="T14" fmla="*/ 212 w 854"/>
                  <a:gd name="T15" fmla="*/ 215 h 250"/>
                  <a:gd name="T16" fmla="*/ 212 w 854"/>
                  <a:gd name="T17" fmla="*/ 215 h 250"/>
                  <a:gd name="T18" fmla="*/ 331 w 854"/>
                  <a:gd name="T19" fmla="*/ 189 h 250"/>
                  <a:gd name="T20" fmla="*/ 448 w 854"/>
                  <a:gd name="T21" fmla="*/ 162 h 250"/>
                  <a:gd name="T22" fmla="*/ 448 w 854"/>
                  <a:gd name="T23" fmla="*/ 162 h 250"/>
                  <a:gd name="T24" fmla="*/ 559 w 854"/>
                  <a:gd name="T25" fmla="*/ 133 h 250"/>
                  <a:gd name="T26" fmla="*/ 613 w 854"/>
                  <a:gd name="T27" fmla="*/ 115 h 250"/>
                  <a:gd name="T28" fmla="*/ 670 w 854"/>
                  <a:gd name="T29" fmla="*/ 98 h 250"/>
                  <a:gd name="T30" fmla="*/ 670 w 854"/>
                  <a:gd name="T31" fmla="*/ 98 h 250"/>
                  <a:gd name="T32" fmla="*/ 718 w 854"/>
                  <a:gd name="T33" fmla="*/ 80 h 250"/>
                  <a:gd name="T34" fmla="*/ 769 w 854"/>
                  <a:gd name="T35" fmla="*/ 63 h 250"/>
                  <a:gd name="T36" fmla="*/ 769 w 854"/>
                  <a:gd name="T37" fmla="*/ 63 h 250"/>
                  <a:gd name="T38" fmla="*/ 790 w 854"/>
                  <a:gd name="T39" fmla="*/ 53 h 250"/>
                  <a:gd name="T40" fmla="*/ 816 w 854"/>
                  <a:gd name="T41" fmla="*/ 45 h 250"/>
                  <a:gd name="T42" fmla="*/ 825 w 854"/>
                  <a:gd name="T43" fmla="*/ 39 h 250"/>
                  <a:gd name="T44" fmla="*/ 837 w 854"/>
                  <a:gd name="T45" fmla="*/ 34 h 250"/>
                  <a:gd name="T46" fmla="*/ 845 w 854"/>
                  <a:gd name="T47" fmla="*/ 26 h 250"/>
                  <a:gd name="T48" fmla="*/ 853 w 854"/>
                  <a:gd name="T49" fmla="*/ 16 h 250"/>
                  <a:gd name="T50" fmla="*/ 853 w 854"/>
                  <a:gd name="T51" fmla="*/ 16 h 250"/>
                  <a:gd name="T52" fmla="*/ 854 w 854"/>
                  <a:gd name="T53" fmla="*/ 12 h 250"/>
                  <a:gd name="T54" fmla="*/ 853 w 854"/>
                  <a:gd name="T55" fmla="*/ 6 h 250"/>
                  <a:gd name="T56" fmla="*/ 851 w 854"/>
                  <a:gd name="T57" fmla="*/ 2 h 250"/>
                  <a:gd name="T58" fmla="*/ 845 w 854"/>
                  <a:gd name="T59" fmla="*/ 0 h 250"/>
                  <a:gd name="T60" fmla="*/ 845 w 854"/>
                  <a:gd name="T61" fmla="*/ 0 h 250"/>
                  <a:gd name="T62" fmla="*/ 835 w 854"/>
                  <a:gd name="T63" fmla="*/ 0 h 250"/>
                  <a:gd name="T64" fmla="*/ 825 w 854"/>
                  <a:gd name="T65" fmla="*/ 2 h 250"/>
                  <a:gd name="T66" fmla="*/ 804 w 854"/>
                  <a:gd name="T67" fmla="*/ 10 h 250"/>
                  <a:gd name="T68" fmla="*/ 767 w 854"/>
                  <a:gd name="T69" fmla="*/ 30 h 250"/>
                  <a:gd name="T70" fmla="*/ 767 w 854"/>
                  <a:gd name="T71" fmla="*/ 30 h 250"/>
                  <a:gd name="T72" fmla="*/ 716 w 854"/>
                  <a:gd name="T73" fmla="*/ 49 h 250"/>
                  <a:gd name="T74" fmla="*/ 668 w 854"/>
                  <a:gd name="T75" fmla="*/ 67 h 250"/>
                  <a:gd name="T76" fmla="*/ 668 w 854"/>
                  <a:gd name="T77" fmla="*/ 67 h 250"/>
                  <a:gd name="T78" fmla="*/ 609 w 854"/>
                  <a:gd name="T79" fmla="*/ 86 h 250"/>
                  <a:gd name="T80" fmla="*/ 549 w 854"/>
                  <a:gd name="T81" fmla="*/ 104 h 250"/>
                  <a:gd name="T82" fmla="*/ 430 w 854"/>
                  <a:gd name="T83" fmla="*/ 135 h 250"/>
                  <a:gd name="T84" fmla="*/ 430 w 854"/>
                  <a:gd name="T85" fmla="*/ 135 h 250"/>
                  <a:gd name="T86" fmla="*/ 313 w 854"/>
                  <a:gd name="T87" fmla="*/ 162 h 250"/>
                  <a:gd name="T88" fmla="*/ 197 w 854"/>
                  <a:gd name="T89" fmla="*/ 187 h 250"/>
                  <a:gd name="T90" fmla="*/ 197 w 854"/>
                  <a:gd name="T91" fmla="*/ 187 h 250"/>
                  <a:gd name="T92" fmla="*/ 90 w 854"/>
                  <a:gd name="T93" fmla="*/ 213 h 250"/>
                  <a:gd name="T94" fmla="*/ 90 w 854"/>
                  <a:gd name="T95" fmla="*/ 213 h 250"/>
                  <a:gd name="T96" fmla="*/ 45 w 854"/>
                  <a:gd name="T97" fmla="*/ 222 h 250"/>
                  <a:gd name="T98" fmla="*/ 22 w 854"/>
                  <a:gd name="T99" fmla="*/ 230 h 250"/>
                  <a:gd name="T100" fmla="*/ 10 w 854"/>
                  <a:gd name="T101" fmla="*/ 236 h 250"/>
                  <a:gd name="T102" fmla="*/ 0 w 854"/>
                  <a:gd name="T103" fmla="*/ 242 h 250"/>
                  <a:gd name="T104" fmla="*/ 0 w 854"/>
                  <a:gd name="T105" fmla="*/ 242 h 250"/>
                  <a:gd name="T106" fmla="*/ 0 w 854"/>
                  <a:gd name="T107" fmla="*/ 244 h 250"/>
                  <a:gd name="T108" fmla="*/ 0 w 854"/>
                  <a:gd name="T109" fmla="*/ 246 h 250"/>
                  <a:gd name="T110" fmla="*/ 0 w 854"/>
                  <a:gd name="T111" fmla="*/ 248 h 250"/>
                  <a:gd name="T112" fmla="*/ 4 w 854"/>
                  <a:gd name="T113" fmla="*/ 250 h 250"/>
                  <a:gd name="T114" fmla="*/ 4 w 854"/>
                  <a:gd name="T115" fmla="*/ 25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54" h="250">
                    <a:moveTo>
                      <a:pt x="4" y="250"/>
                    </a:moveTo>
                    <a:lnTo>
                      <a:pt x="4" y="250"/>
                    </a:lnTo>
                    <a:lnTo>
                      <a:pt x="14" y="250"/>
                    </a:lnTo>
                    <a:lnTo>
                      <a:pt x="25" y="250"/>
                    </a:lnTo>
                    <a:lnTo>
                      <a:pt x="49" y="248"/>
                    </a:lnTo>
                    <a:lnTo>
                      <a:pt x="95" y="238"/>
                    </a:lnTo>
                    <a:lnTo>
                      <a:pt x="95" y="238"/>
                    </a:lnTo>
                    <a:lnTo>
                      <a:pt x="212" y="215"/>
                    </a:lnTo>
                    <a:lnTo>
                      <a:pt x="212" y="215"/>
                    </a:lnTo>
                    <a:lnTo>
                      <a:pt x="331" y="189"/>
                    </a:lnTo>
                    <a:lnTo>
                      <a:pt x="448" y="162"/>
                    </a:lnTo>
                    <a:lnTo>
                      <a:pt x="448" y="162"/>
                    </a:lnTo>
                    <a:lnTo>
                      <a:pt x="559" y="133"/>
                    </a:lnTo>
                    <a:lnTo>
                      <a:pt x="613" y="115"/>
                    </a:lnTo>
                    <a:lnTo>
                      <a:pt x="670" y="98"/>
                    </a:lnTo>
                    <a:lnTo>
                      <a:pt x="670" y="98"/>
                    </a:lnTo>
                    <a:lnTo>
                      <a:pt x="718" y="80"/>
                    </a:lnTo>
                    <a:lnTo>
                      <a:pt x="769" y="63"/>
                    </a:lnTo>
                    <a:lnTo>
                      <a:pt x="769" y="63"/>
                    </a:lnTo>
                    <a:lnTo>
                      <a:pt x="790" y="53"/>
                    </a:lnTo>
                    <a:lnTo>
                      <a:pt x="816" y="45"/>
                    </a:lnTo>
                    <a:lnTo>
                      <a:pt x="825" y="39"/>
                    </a:lnTo>
                    <a:lnTo>
                      <a:pt x="837" y="34"/>
                    </a:lnTo>
                    <a:lnTo>
                      <a:pt x="845" y="26"/>
                    </a:lnTo>
                    <a:lnTo>
                      <a:pt x="853" y="16"/>
                    </a:lnTo>
                    <a:lnTo>
                      <a:pt x="853" y="16"/>
                    </a:lnTo>
                    <a:lnTo>
                      <a:pt x="854" y="12"/>
                    </a:lnTo>
                    <a:lnTo>
                      <a:pt x="853" y="6"/>
                    </a:lnTo>
                    <a:lnTo>
                      <a:pt x="851" y="2"/>
                    </a:lnTo>
                    <a:lnTo>
                      <a:pt x="845" y="0"/>
                    </a:lnTo>
                    <a:lnTo>
                      <a:pt x="845" y="0"/>
                    </a:lnTo>
                    <a:lnTo>
                      <a:pt x="835" y="0"/>
                    </a:lnTo>
                    <a:lnTo>
                      <a:pt x="825" y="2"/>
                    </a:lnTo>
                    <a:lnTo>
                      <a:pt x="804" y="10"/>
                    </a:lnTo>
                    <a:lnTo>
                      <a:pt x="767" y="30"/>
                    </a:lnTo>
                    <a:lnTo>
                      <a:pt x="767" y="30"/>
                    </a:lnTo>
                    <a:lnTo>
                      <a:pt x="716" y="49"/>
                    </a:lnTo>
                    <a:lnTo>
                      <a:pt x="668" y="67"/>
                    </a:lnTo>
                    <a:lnTo>
                      <a:pt x="668" y="67"/>
                    </a:lnTo>
                    <a:lnTo>
                      <a:pt x="609" y="86"/>
                    </a:lnTo>
                    <a:lnTo>
                      <a:pt x="549" y="104"/>
                    </a:lnTo>
                    <a:lnTo>
                      <a:pt x="430" y="135"/>
                    </a:lnTo>
                    <a:lnTo>
                      <a:pt x="430" y="135"/>
                    </a:lnTo>
                    <a:lnTo>
                      <a:pt x="313" y="162"/>
                    </a:lnTo>
                    <a:lnTo>
                      <a:pt x="197" y="187"/>
                    </a:lnTo>
                    <a:lnTo>
                      <a:pt x="197" y="187"/>
                    </a:lnTo>
                    <a:lnTo>
                      <a:pt x="90" y="213"/>
                    </a:lnTo>
                    <a:lnTo>
                      <a:pt x="90" y="213"/>
                    </a:lnTo>
                    <a:lnTo>
                      <a:pt x="45" y="222"/>
                    </a:lnTo>
                    <a:lnTo>
                      <a:pt x="22" y="230"/>
                    </a:lnTo>
                    <a:lnTo>
                      <a:pt x="10" y="236"/>
                    </a:lnTo>
                    <a:lnTo>
                      <a:pt x="0" y="242"/>
                    </a:lnTo>
                    <a:lnTo>
                      <a:pt x="0" y="242"/>
                    </a:lnTo>
                    <a:lnTo>
                      <a:pt x="0" y="244"/>
                    </a:lnTo>
                    <a:lnTo>
                      <a:pt x="0" y="246"/>
                    </a:lnTo>
                    <a:lnTo>
                      <a:pt x="0" y="248"/>
                    </a:lnTo>
                    <a:lnTo>
                      <a:pt x="4" y="250"/>
                    </a:lnTo>
                    <a:lnTo>
                      <a:pt x="4" y="250"/>
                    </a:lnTo>
                    <a:close/>
                  </a:path>
                </a:pathLst>
              </a:custGeom>
              <a:grpFill/>
              <a:ln>
                <a:noFill/>
              </a:ln>
            </p:spPr>
            <p:txBody>
              <a:bodyPr/>
              <a:lstStyle/>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36" name="Freeform 18"/>
              <p:cNvSpPr/>
              <p:nvPr/>
            </p:nvSpPr>
            <p:spPr bwMode="auto">
              <a:xfrm>
                <a:off x="5082778" y="1948664"/>
                <a:ext cx="438150" cy="100013"/>
              </a:xfrm>
              <a:custGeom>
                <a:avLst/>
                <a:gdLst>
                  <a:gd name="T0" fmla="*/ 9 w 788"/>
                  <a:gd name="T1" fmla="*/ 240 h 240"/>
                  <a:gd name="T2" fmla="*/ 9 w 788"/>
                  <a:gd name="T3" fmla="*/ 240 h 240"/>
                  <a:gd name="T4" fmla="*/ 107 w 788"/>
                  <a:gd name="T5" fmla="*/ 203 h 240"/>
                  <a:gd name="T6" fmla="*/ 157 w 788"/>
                  <a:gd name="T7" fmla="*/ 187 h 240"/>
                  <a:gd name="T8" fmla="*/ 206 w 788"/>
                  <a:gd name="T9" fmla="*/ 172 h 240"/>
                  <a:gd name="T10" fmla="*/ 206 w 788"/>
                  <a:gd name="T11" fmla="*/ 172 h 240"/>
                  <a:gd name="T12" fmla="*/ 258 w 788"/>
                  <a:gd name="T13" fmla="*/ 160 h 240"/>
                  <a:gd name="T14" fmla="*/ 309 w 788"/>
                  <a:gd name="T15" fmla="*/ 148 h 240"/>
                  <a:gd name="T16" fmla="*/ 412 w 788"/>
                  <a:gd name="T17" fmla="*/ 127 h 240"/>
                  <a:gd name="T18" fmla="*/ 412 w 788"/>
                  <a:gd name="T19" fmla="*/ 127 h 240"/>
                  <a:gd name="T20" fmla="*/ 515 w 788"/>
                  <a:gd name="T21" fmla="*/ 106 h 240"/>
                  <a:gd name="T22" fmla="*/ 566 w 788"/>
                  <a:gd name="T23" fmla="*/ 96 h 240"/>
                  <a:gd name="T24" fmla="*/ 618 w 788"/>
                  <a:gd name="T25" fmla="*/ 82 h 240"/>
                  <a:gd name="T26" fmla="*/ 618 w 788"/>
                  <a:gd name="T27" fmla="*/ 82 h 240"/>
                  <a:gd name="T28" fmla="*/ 659 w 788"/>
                  <a:gd name="T29" fmla="*/ 70 h 240"/>
                  <a:gd name="T30" fmla="*/ 700 w 788"/>
                  <a:gd name="T31" fmla="*/ 57 h 240"/>
                  <a:gd name="T32" fmla="*/ 700 w 788"/>
                  <a:gd name="T33" fmla="*/ 57 h 240"/>
                  <a:gd name="T34" fmla="*/ 722 w 788"/>
                  <a:gd name="T35" fmla="*/ 51 h 240"/>
                  <a:gd name="T36" fmla="*/ 745 w 788"/>
                  <a:gd name="T37" fmla="*/ 43 h 240"/>
                  <a:gd name="T38" fmla="*/ 766 w 788"/>
                  <a:gd name="T39" fmla="*/ 34 h 240"/>
                  <a:gd name="T40" fmla="*/ 776 w 788"/>
                  <a:gd name="T41" fmla="*/ 26 h 240"/>
                  <a:gd name="T42" fmla="*/ 784 w 788"/>
                  <a:gd name="T43" fmla="*/ 20 h 240"/>
                  <a:gd name="T44" fmla="*/ 784 w 788"/>
                  <a:gd name="T45" fmla="*/ 20 h 240"/>
                  <a:gd name="T46" fmla="*/ 788 w 788"/>
                  <a:gd name="T47" fmla="*/ 12 h 240"/>
                  <a:gd name="T48" fmla="*/ 788 w 788"/>
                  <a:gd name="T49" fmla="*/ 6 h 240"/>
                  <a:gd name="T50" fmla="*/ 782 w 788"/>
                  <a:gd name="T51" fmla="*/ 2 h 240"/>
                  <a:gd name="T52" fmla="*/ 776 w 788"/>
                  <a:gd name="T53" fmla="*/ 0 h 240"/>
                  <a:gd name="T54" fmla="*/ 776 w 788"/>
                  <a:gd name="T55" fmla="*/ 0 h 240"/>
                  <a:gd name="T56" fmla="*/ 766 w 788"/>
                  <a:gd name="T57" fmla="*/ 0 h 240"/>
                  <a:gd name="T58" fmla="*/ 757 w 788"/>
                  <a:gd name="T59" fmla="*/ 4 h 240"/>
                  <a:gd name="T60" fmla="*/ 737 w 788"/>
                  <a:gd name="T61" fmla="*/ 10 h 240"/>
                  <a:gd name="T62" fmla="*/ 698 w 788"/>
                  <a:gd name="T63" fmla="*/ 28 h 240"/>
                  <a:gd name="T64" fmla="*/ 698 w 788"/>
                  <a:gd name="T65" fmla="*/ 28 h 240"/>
                  <a:gd name="T66" fmla="*/ 644 w 788"/>
                  <a:gd name="T67" fmla="*/ 45 h 240"/>
                  <a:gd name="T68" fmla="*/ 589 w 788"/>
                  <a:gd name="T69" fmla="*/ 59 h 240"/>
                  <a:gd name="T70" fmla="*/ 589 w 788"/>
                  <a:gd name="T71" fmla="*/ 59 h 240"/>
                  <a:gd name="T72" fmla="*/ 539 w 788"/>
                  <a:gd name="T73" fmla="*/ 72 h 240"/>
                  <a:gd name="T74" fmla="*/ 486 w 788"/>
                  <a:gd name="T75" fmla="*/ 84 h 240"/>
                  <a:gd name="T76" fmla="*/ 383 w 788"/>
                  <a:gd name="T77" fmla="*/ 106 h 240"/>
                  <a:gd name="T78" fmla="*/ 383 w 788"/>
                  <a:gd name="T79" fmla="*/ 106 h 240"/>
                  <a:gd name="T80" fmla="*/ 286 w 788"/>
                  <a:gd name="T81" fmla="*/ 125 h 240"/>
                  <a:gd name="T82" fmla="*/ 237 w 788"/>
                  <a:gd name="T83" fmla="*/ 135 h 240"/>
                  <a:gd name="T84" fmla="*/ 186 w 788"/>
                  <a:gd name="T85" fmla="*/ 148 h 240"/>
                  <a:gd name="T86" fmla="*/ 138 w 788"/>
                  <a:gd name="T87" fmla="*/ 162 h 240"/>
                  <a:gd name="T88" fmla="*/ 89 w 788"/>
                  <a:gd name="T89" fmla="*/ 179 h 240"/>
                  <a:gd name="T90" fmla="*/ 44 w 788"/>
                  <a:gd name="T91" fmla="*/ 201 h 240"/>
                  <a:gd name="T92" fmla="*/ 23 w 788"/>
                  <a:gd name="T93" fmla="*/ 215 h 240"/>
                  <a:gd name="T94" fmla="*/ 1 w 788"/>
                  <a:gd name="T95" fmla="*/ 226 h 240"/>
                  <a:gd name="T96" fmla="*/ 1 w 788"/>
                  <a:gd name="T97" fmla="*/ 226 h 240"/>
                  <a:gd name="T98" fmla="*/ 0 w 788"/>
                  <a:gd name="T99" fmla="*/ 228 h 240"/>
                  <a:gd name="T100" fmla="*/ 0 w 788"/>
                  <a:gd name="T101" fmla="*/ 232 h 240"/>
                  <a:gd name="T102" fmla="*/ 0 w 788"/>
                  <a:gd name="T103" fmla="*/ 236 h 240"/>
                  <a:gd name="T104" fmla="*/ 5 w 788"/>
                  <a:gd name="T105" fmla="*/ 240 h 240"/>
                  <a:gd name="T106" fmla="*/ 9 w 788"/>
                  <a:gd name="T107" fmla="*/ 240 h 240"/>
                  <a:gd name="T108" fmla="*/ 9 w 788"/>
                  <a:gd name="T109" fmla="*/ 24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88" h="240">
                    <a:moveTo>
                      <a:pt x="9" y="240"/>
                    </a:moveTo>
                    <a:lnTo>
                      <a:pt x="9" y="240"/>
                    </a:lnTo>
                    <a:lnTo>
                      <a:pt x="107" y="203"/>
                    </a:lnTo>
                    <a:lnTo>
                      <a:pt x="157" y="187"/>
                    </a:lnTo>
                    <a:lnTo>
                      <a:pt x="206" y="172"/>
                    </a:lnTo>
                    <a:lnTo>
                      <a:pt x="206" y="172"/>
                    </a:lnTo>
                    <a:lnTo>
                      <a:pt x="258" y="160"/>
                    </a:lnTo>
                    <a:lnTo>
                      <a:pt x="309" y="148"/>
                    </a:lnTo>
                    <a:lnTo>
                      <a:pt x="412" y="127"/>
                    </a:lnTo>
                    <a:lnTo>
                      <a:pt x="412" y="127"/>
                    </a:lnTo>
                    <a:lnTo>
                      <a:pt x="515" y="106"/>
                    </a:lnTo>
                    <a:lnTo>
                      <a:pt x="566" y="96"/>
                    </a:lnTo>
                    <a:lnTo>
                      <a:pt x="618" y="82"/>
                    </a:lnTo>
                    <a:lnTo>
                      <a:pt x="618" y="82"/>
                    </a:lnTo>
                    <a:lnTo>
                      <a:pt x="659" y="70"/>
                    </a:lnTo>
                    <a:lnTo>
                      <a:pt x="700" y="57"/>
                    </a:lnTo>
                    <a:lnTo>
                      <a:pt x="700" y="57"/>
                    </a:lnTo>
                    <a:lnTo>
                      <a:pt x="722" y="51"/>
                    </a:lnTo>
                    <a:lnTo>
                      <a:pt x="745" y="43"/>
                    </a:lnTo>
                    <a:lnTo>
                      <a:pt x="766" y="34"/>
                    </a:lnTo>
                    <a:lnTo>
                      <a:pt x="776" y="26"/>
                    </a:lnTo>
                    <a:lnTo>
                      <a:pt x="784" y="20"/>
                    </a:lnTo>
                    <a:lnTo>
                      <a:pt x="784" y="20"/>
                    </a:lnTo>
                    <a:lnTo>
                      <a:pt x="788" y="12"/>
                    </a:lnTo>
                    <a:lnTo>
                      <a:pt x="788" y="6"/>
                    </a:lnTo>
                    <a:lnTo>
                      <a:pt x="782" y="2"/>
                    </a:lnTo>
                    <a:lnTo>
                      <a:pt x="776" y="0"/>
                    </a:lnTo>
                    <a:lnTo>
                      <a:pt x="776" y="0"/>
                    </a:lnTo>
                    <a:lnTo>
                      <a:pt x="766" y="0"/>
                    </a:lnTo>
                    <a:lnTo>
                      <a:pt x="757" y="4"/>
                    </a:lnTo>
                    <a:lnTo>
                      <a:pt x="737" y="10"/>
                    </a:lnTo>
                    <a:lnTo>
                      <a:pt x="698" y="28"/>
                    </a:lnTo>
                    <a:lnTo>
                      <a:pt x="698" y="28"/>
                    </a:lnTo>
                    <a:lnTo>
                      <a:pt x="644" y="45"/>
                    </a:lnTo>
                    <a:lnTo>
                      <a:pt x="589" y="59"/>
                    </a:lnTo>
                    <a:lnTo>
                      <a:pt x="589" y="59"/>
                    </a:lnTo>
                    <a:lnTo>
                      <a:pt x="539" y="72"/>
                    </a:lnTo>
                    <a:lnTo>
                      <a:pt x="486" y="84"/>
                    </a:lnTo>
                    <a:lnTo>
                      <a:pt x="383" y="106"/>
                    </a:lnTo>
                    <a:lnTo>
                      <a:pt x="383" y="106"/>
                    </a:lnTo>
                    <a:lnTo>
                      <a:pt x="286" y="125"/>
                    </a:lnTo>
                    <a:lnTo>
                      <a:pt x="237" y="135"/>
                    </a:lnTo>
                    <a:lnTo>
                      <a:pt x="186" y="148"/>
                    </a:lnTo>
                    <a:lnTo>
                      <a:pt x="138" y="162"/>
                    </a:lnTo>
                    <a:lnTo>
                      <a:pt x="89" y="179"/>
                    </a:lnTo>
                    <a:lnTo>
                      <a:pt x="44" y="201"/>
                    </a:lnTo>
                    <a:lnTo>
                      <a:pt x="23" y="215"/>
                    </a:lnTo>
                    <a:lnTo>
                      <a:pt x="1" y="226"/>
                    </a:lnTo>
                    <a:lnTo>
                      <a:pt x="1" y="226"/>
                    </a:lnTo>
                    <a:lnTo>
                      <a:pt x="0" y="228"/>
                    </a:lnTo>
                    <a:lnTo>
                      <a:pt x="0" y="232"/>
                    </a:lnTo>
                    <a:lnTo>
                      <a:pt x="0" y="236"/>
                    </a:lnTo>
                    <a:lnTo>
                      <a:pt x="5" y="240"/>
                    </a:lnTo>
                    <a:lnTo>
                      <a:pt x="9" y="240"/>
                    </a:lnTo>
                    <a:lnTo>
                      <a:pt x="9" y="240"/>
                    </a:lnTo>
                    <a:close/>
                  </a:path>
                </a:pathLst>
              </a:custGeom>
              <a:grpFill/>
              <a:ln>
                <a:noFill/>
              </a:ln>
            </p:spPr>
            <p:txBody>
              <a:bodyPr/>
              <a:lstStyle/>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37" name="Freeform 19"/>
              <p:cNvSpPr/>
              <p:nvPr/>
            </p:nvSpPr>
            <p:spPr bwMode="auto">
              <a:xfrm>
                <a:off x="5393928" y="1815314"/>
                <a:ext cx="317500" cy="52388"/>
              </a:xfrm>
              <a:custGeom>
                <a:avLst/>
                <a:gdLst>
                  <a:gd name="T0" fmla="*/ 6 w 570"/>
                  <a:gd name="T1" fmla="*/ 127 h 127"/>
                  <a:gd name="T2" fmla="*/ 6 w 570"/>
                  <a:gd name="T3" fmla="*/ 127 h 127"/>
                  <a:gd name="T4" fmla="*/ 41 w 570"/>
                  <a:gd name="T5" fmla="*/ 127 h 127"/>
                  <a:gd name="T6" fmla="*/ 74 w 570"/>
                  <a:gd name="T7" fmla="*/ 125 h 127"/>
                  <a:gd name="T8" fmla="*/ 107 w 570"/>
                  <a:gd name="T9" fmla="*/ 121 h 127"/>
                  <a:gd name="T10" fmla="*/ 142 w 570"/>
                  <a:gd name="T11" fmla="*/ 115 h 127"/>
                  <a:gd name="T12" fmla="*/ 208 w 570"/>
                  <a:gd name="T13" fmla="*/ 103 h 127"/>
                  <a:gd name="T14" fmla="*/ 274 w 570"/>
                  <a:gd name="T15" fmla="*/ 92 h 127"/>
                  <a:gd name="T16" fmla="*/ 274 w 570"/>
                  <a:gd name="T17" fmla="*/ 92 h 127"/>
                  <a:gd name="T18" fmla="*/ 346 w 570"/>
                  <a:gd name="T19" fmla="*/ 78 h 127"/>
                  <a:gd name="T20" fmla="*/ 418 w 570"/>
                  <a:gd name="T21" fmla="*/ 64 h 127"/>
                  <a:gd name="T22" fmla="*/ 489 w 570"/>
                  <a:gd name="T23" fmla="*/ 47 h 127"/>
                  <a:gd name="T24" fmla="*/ 559 w 570"/>
                  <a:gd name="T25" fmla="*/ 29 h 127"/>
                  <a:gd name="T26" fmla="*/ 559 w 570"/>
                  <a:gd name="T27" fmla="*/ 29 h 127"/>
                  <a:gd name="T28" fmla="*/ 564 w 570"/>
                  <a:gd name="T29" fmla="*/ 26 h 127"/>
                  <a:gd name="T30" fmla="*/ 568 w 570"/>
                  <a:gd name="T31" fmla="*/ 22 h 127"/>
                  <a:gd name="T32" fmla="*/ 570 w 570"/>
                  <a:gd name="T33" fmla="*/ 16 h 127"/>
                  <a:gd name="T34" fmla="*/ 570 w 570"/>
                  <a:gd name="T35" fmla="*/ 10 h 127"/>
                  <a:gd name="T36" fmla="*/ 568 w 570"/>
                  <a:gd name="T37" fmla="*/ 6 h 127"/>
                  <a:gd name="T38" fmla="*/ 564 w 570"/>
                  <a:gd name="T39" fmla="*/ 2 h 127"/>
                  <a:gd name="T40" fmla="*/ 561 w 570"/>
                  <a:gd name="T41" fmla="*/ 0 h 127"/>
                  <a:gd name="T42" fmla="*/ 553 w 570"/>
                  <a:gd name="T43" fmla="*/ 0 h 127"/>
                  <a:gd name="T44" fmla="*/ 553 w 570"/>
                  <a:gd name="T45" fmla="*/ 0 h 127"/>
                  <a:gd name="T46" fmla="*/ 487 w 570"/>
                  <a:gd name="T47" fmla="*/ 18 h 127"/>
                  <a:gd name="T48" fmla="*/ 418 w 570"/>
                  <a:gd name="T49" fmla="*/ 35 h 127"/>
                  <a:gd name="T50" fmla="*/ 352 w 570"/>
                  <a:gd name="T51" fmla="*/ 49 h 127"/>
                  <a:gd name="T52" fmla="*/ 284 w 570"/>
                  <a:gd name="T53" fmla="*/ 62 h 127"/>
                  <a:gd name="T54" fmla="*/ 284 w 570"/>
                  <a:gd name="T55" fmla="*/ 62 h 127"/>
                  <a:gd name="T56" fmla="*/ 214 w 570"/>
                  <a:gd name="T57" fmla="*/ 74 h 127"/>
                  <a:gd name="T58" fmla="*/ 144 w 570"/>
                  <a:gd name="T59" fmla="*/ 84 h 127"/>
                  <a:gd name="T60" fmla="*/ 74 w 570"/>
                  <a:gd name="T61" fmla="*/ 96 h 127"/>
                  <a:gd name="T62" fmla="*/ 39 w 570"/>
                  <a:gd name="T63" fmla="*/ 103 h 127"/>
                  <a:gd name="T64" fmla="*/ 6 w 570"/>
                  <a:gd name="T65" fmla="*/ 113 h 127"/>
                  <a:gd name="T66" fmla="*/ 6 w 570"/>
                  <a:gd name="T67" fmla="*/ 113 h 127"/>
                  <a:gd name="T68" fmla="*/ 2 w 570"/>
                  <a:gd name="T69" fmla="*/ 115 h 127"/>
                  <a:gd name="T70" fmla="*/ 0 w 570"/>
                  <a:gd name="T71" fmla="*/ 121 h 127"/>
                  <a:gd name="T72" fmla="*/ 2 w 570"/>
                  <a:gd name="T73" fmla="*/ 125 h 127"/>
                  <a:gd name="T74" fmla="*/ 6 w 570"/>
                  <a:gd name="T75" fmla="*/ 127 h 127"/>
                  <a:gd name="T76" fmla="*/ 6 w 570"/>
                  <a:gd name="T77" fmla="*/ 127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70" h="127">
                    <a:moveTo>
                      <a:pt x="6" y="127"/>
                    </a:moveTo>
                    <a:lnTo>
                      <a:pt x="6" y="127"/>
                    </a:lnTo>
                    <a:lnTo>
                      <a:pt x="41" y="127"/>
                    </a:lnTo>
                    <a:lnTo>
                      <a:pt x="74" y="125"/>
                    </a:lnTo>
                    <a:lnTo>
                      <a:pt x="107" y="121"/>
                    </a:lnTo>
                    <a:lnTo>
                      <a:pt x="142" y="115"/>
                    </a:lnTo>
                    <a:lnTo>
                      <a:pt x="208" y="103"/>
                    </a:lnTo>
                    <a:lnTo>
                      <a:pt x="274" y="92"/>
                    </a:lnTo>
                    <a:lnTo>
                      <a:pt x="274" y="92"/>
                    </a:lnTo>
                    <a:lnTo>
                      <a:pt x="346" y="78"/>
                    </a:lnTo>
                    <a:lnTo>
                      <a:pt x="418" y="64"/>
                    </a:lnTo>
                    <a:lnTo>
                      <a:pt x="489" y="47"/>
                    </a:lnTo>
                    <a:lnTo>
                      <a:pt x="559" y="29"/>
                    </a:lnTo>
                    <a:lnTo>
                      <a:pt x="559" y="29"/>
                    </a:lnTo>
                    <a:lnTo>
                      <a:pt x="564" y="26"/>
                    </a:lnTo>
                    <a:lnTo>
                      <a:pt x="568" y="22"/>
                    </a:lnTo>
                    <a:lnTo>
                      <a:pt x="570" y="16"/>
                    </a:lnTo>
                    <a:lnTo>
                      <a:pt x="570" y="10"/>
                    </a:lnTo>
                    <a:lnTo>
                      <a:pt x="568" y="6"/>
                    </a:lnTo>
                    <a:lnTo>
                      <a:pt x="564" y="2"/>
                    </a:lnTo>
                    <a:lnTo>
                      <a:pt x="561" y="0"/>
                    </a:lnTo>
                    <a:lnTo>
                      <a:pt x="553" y="0"/>
                    </a:lnTo>
                    <a:lnTo>
                      <a:pt x="553" y="0"/>
                    </a:lnTo>
                    <a:lnTo>
                      <a:pt x="487" y="18"/>
                    </a:lnTo>
                    <a:lnTo>
                      <a:pt x="418" y="35"/>
                    </a:lnTo>
                    <a:lnTo>
                      <a:pt x="352" y="49"/>
                    </a:lnTo>
                    <a:lnTo>
                      <a:pt x="284" y="62"/>
                    </a:lnTo>
                    <a:lnTo>
                      <a:pt x="284" y="62"/>
                    </a:lnTo>
                    <a:lnTo>
                      <a:pt x="214" y="74"/>
                    </a:lnTo>
                    <a:lnTo>
                      <a:pt x="144" y="84"/>
                    </a:lnTo>
                    <a:lnTo>
                      <a:pt x="74" y="96"/>
                    </a:lnTo>
                    <a:lnTo>
                      <a:pt x="39" y="103"/>
                    </a:lnTo>
                    <a:lnTo>
                      <a:pt x="6" y="113"/>
                    </a:lnTo>
                    <a:lnTo>
                      <a:pt x="6" y="113"/>
                    </a:lnTo>
                    <a:lnTo>
                      <a:pt x="2" y="115"/>
                    </a:lnTo>
                    <a:lnTo>
                      <a:pt x="0" y="121"/>
                    </a:lnTo>
                    <a:lnTo>
                      <a:pt x="2" y="125"/>
                    </a:lnTo>
                    <a:lnTo>
                      <a:pt x="6" y="127"/>
                    </a:lnTo>
                    <a:lnTo>
                      <a:pt x="6" y="127"/>
                    </a:lnTo>
                    <a:close/>
                  </a:path>
                </a:pathLst>
              </a:custGeom>
              <a:grpFill/>
              <a:ln>
                <a:noFill/>
              </a:ln>
            </p:spPr>
            <p:txBody>
              <a:bodyPr/>
              <a:lstStyle/>
              <a:p>
                <a:pPr>
                  <a:defRPr/>
                </a:pPr>
                <a:endParaRPr lang="zh-CN" altLang="en-US" sz="1800">
                  <a:solidFill>
                    <a:schemeClr val="tx1"/>
                  </a:solidFill>
                  <a:latin typeface="微软雅黑" panose="020B0503020204020204" charset="-122"/>
                  <a:ea typeface="微软雅黑" panose="020B0503020204020204" charset="-122"/>
                </a:endParaRPr>
              </a:p>
            </p:txBody>
          </p:sp>
        </p:grpSp>
        <p:cxnSp>
          <p:nvCxnSpPr>
            <p:cNvPr id="138" name="直接连接符 137"/>
            <p:cNvCxnSpPr/>
            <p:nvPr/>
          </p:nvCxnSpPr>
          <p:spPr>
            <a:xfrm>
              <a:off x="9780" y="4647"/>
              <a:ext cx="5104"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139" name="矩形 138"/>
            <p:cNvSpPr/>
            <p:nvPr/>
          </p:nvSpPr>
          <p:spPr>
            <a:xfrm>
              <a:off x="11530" y="4066"/>
              <a:ext cx="3353" cy="580"/>
            </a:xfrm>
            <a:prstGeom prst="rect">
              <a:avLst/>
            </a:prstGeom>
          </p:spPr>
          <p:txBody>
            <a:bodyPr wrap="square">
              <a:spAutoFit/>
            </a:bodyPr>
            <a:lstStyle/>
            <a:p>
              <a:pPr algn="just">
                <a:defRPr/>
              </a:pPr>
              <a:r>
                <a:rPr lang="zh-CN" altLang="en-US" sz="1800" b="1" dirty="0">
                  <a:solidFill>
                    <a:schemeClr val="tx1"/>
                  </a:solidFill>
                  <a:latin typeface="微软雅黑" panose="020B0503020204020204" charset="-122"/>
                  <a:ea typeface="微软雅黑" panose="020B0503020204020204" charset="-122"/>
                </a:rPr>
                <a:t>3. 呼吸</a:t>
              </a:r>
              <a:endParaRPr lang="zh-CN" altLang="en-US" sz="1800" b="1" dirty="0">
                <a:solidFill>
                  <a:schemeClr val="tx1"/>
                </a:solidFill>
                <a:latin typeface="微软雅黑" panose="020B0503020204020204" charset="-122"/>
                <a:ea typeface="微软雅黑" panose="020B0503020204020204" charset="-122"/>
              </a:endParaRPr>
            </a:p>
          </p:txBody>
        </p:sp>
        <p:sp>
          <p:nvSpPr>
            <p:cNvPr id="153" name="文本框 166"/>
            <p:cNvSpPr txBox="1"/>
            <p:nvPr/>
          </p:nvSpPr>
          <p:spPr>
            <a:xfrm>
              <a:off x="9780" y="4853"/>
              <a:ext cx="5105" cy="3167"/>
            </a:xfrm>
            <a:prstGeom prst="rect">
              <a:avLst/>
            </a:prstGeom>
            <a:noFill/>
          </p:spPr>
          <p:txBody>
            <a:bodyPr wrap="square">
              <a:spAutoFit/>
            </a:bodyPr>
            <a:lstStyle/>
            <a:p>
              <a:pPr algn="just">
                <a:lnSpc>
                  <a:spcPct val="130000"/>
                </a:lnSpc>
                <a:defRPr/>
              </a:pPr>
              <a:r>
                <a:rPr lang="zh-CN" altLang="en-US" sz="1600" kern="0" dirty="0">
                  <a:solidFill>
                    <a:schemeClr val="tx1"/>
                  </a:solidFill>
                  <a:latin typeface="微软雅黑" panose="020B0503020204020204" charset="-122"/>
                  <a:ea typeface="微软雅黑" panose="020B0503020204020204" charset="-122"/>
                  <a:cs typeface="Arial" panose="020B0604020202020204" pitchFamily="34" charset="0"/>
                </a:rPr>
                <a:t>早产儿呼吸中枢不成熟，表现为呼吸浅快，不规则或呈周期性，可出现呼吸暂停（呼吸停止达 20 秒，伴心率减慢，少于 100 次 / 分）和吃奶后暂时性发绀。因肺泡表面活性物质缺乏，易发肺透明膜病。</a:t>
              </a:r>
              <a:endParaRPr lang="zh-CN" altLang="en-US" sz="1600" kern="0" dirty="0">
                <a:solidFill>
                  <a:schemeClr val="tx1"/>
                </a:solidFill>
                <a:latin typeface="微软雅黑" panose="020B0503020204020204" charset="-122"/>
                <a:ea typeface="微软雅黑" panose="020B0503020204020204" charset="-122"/>
                <a:cs typeface="Arial" panose="020B0604020202020204" pitchFamily="34" charset="0"/>
              </a:endParaRPr>
            </a:p>
          </p:txBody>
        </p:sp>
      </p:grpSp>
      <p:grpSp>
        <p:nvGrpSpPr>
          <p:cNvPr id="16" name="组合 15"/>
          <p:cNvGrpSpPr/>
          <p:nvPr/>
        </p:nvGrpSpPr>
        <p:grpSpPr>
          <a:xfrm>
            <a:off x="296545" y="307340"/>
            <a:ext cx="11490325" cy="539750"/>
            <a:chOff x="467" y="409"/>
            <a:chExt cx="18095" cy="850"/>
          </a:xfrm>
        </p:grpSpPr>
        <p:sp>
          <p:nvSpPr>
            <p:cNvPr id="17" name="文本框 16"/>
            <p:cNvSpPr txBox="1"/>
            <p:nvPr/>
          </p:nvSpPr>
          <p:spPr>
            <a:xfrm>
              <a:off x="2122" y="409"/>
              <a:ext cx="16441" cy="850"/>
            </a:xfrm>
            <a:prstGeom prst="rect">
              <a:avLst/>
            </a:prstGeom>
            <a:noFill/>
          </p:spPr>
          <p:txBody>
            <a:bodyPr wrap="square" rtlCol="0" anchor="ctr" anchorCtr="0">
              <a:noAutofit/>
            </a:bodyPr>
            <a:p>
              <a:pPr>
                <a:lnSpc>
                  <a:spcPct val="100000"/>
                </a:lnSpc>
              </a:pPr>
              <a:r>
                <a:rPr lang="zh-CN" altLang="en-US" sz="2400">
                  <a:solidFill>
                    <a:srgbClr val="FF7F7F"/>
                  </a:solidFill>
                  <a:latin typeface="微软雅黑" panose="020B0503020204020204" charset="-122"/>
                  <a:ea typeface="微软雅黑" panose="020B0503020204020204" charset="-122"/>
                  <a:sym typeface="+mn-ea"/>
                </a:rPr>
                <a:t>【早产儿的特点】</a:t>
              </a:r>
              <a:endParaRPr lang="zh-CN" altLang="en-US" sz="2400">
                <a:solidFill>
                  <a:srgbClr val="FF7F7F"/>
                </a:solidFill>
                <a:latin typeface="微软雅黑" panose="020B0503020204020204" charset="-122"/>
                <a:ea typeface="微软雅黑" panose="020B0503020204020204" charset="-122"/>
                <a:sym typeface="+mn-ea"/>
              </a:endParaRPr>
            </a:p>
          </p:txBody>
        </p:sp>
        <p:grpSp>
          <p:nvGrpSpPr>
            <p:cNvPr id="19" name="组合 18"/>
            <p:cNvGrpSpPr/>
            <p:nvPr/>
          </p:nvGrpSpPr>
          <p:grpSpPr>
            <a:xfrm>
              <a:off x="467" y="494"/>
              <a:ext cx="1416" cy="680"/>
              <a:chOff x="467" y="579"/>
              <a:chExt cx="1416" cy="680"/>
            </a:xfrm>
          </p:grpSpPr>
          <p:sp>
            <p:nvSpPr>
              <p:cNvPr id="20" name="对角圆角矩形 19"/>
              <p:cNvSpPr/>
              <p:nvPr/>
            </p:nvSpPr>
            <p:spPr>
              <a:xfrm>
                <a:off x="467" y="579"/>
                <a:ext cx="1417" cy="68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21" name="图片 20"/>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892" y="692"/>
                <a:ext cx="567" cy="454"/>
              </a:xfrm>
              <a:prstGeom prst="rect">
                <a:avLst/>
              </a:prstGeom>
            </p:spPr>
          </p:pic>
        </p:grpSp>
      </p:grpSp>
    </p:spTree>
  </p:cSld>
  <p:clrMapOvr>
    <a:masterClrMapping/>
  </p:clrMapOvr>
  <mc:AlternateContent xmlns:mc="http://schemas.openxmlformats.org/markup-compatibility/2006">
    <mc:Choice xmlns:p14="http://schemas.microsoft.com/office/powerpoint/2010/main" Requires="p14">
      <p:transition p14:dur="9" advTm="2293">
        <p:comb/>
      </p:transition>
    </mc:Choice>
    <mc:Fallback>
      <p:transition advTm="2293">
        <p:comb/>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682625" y="1697962"/>
            <a:ext cx="3239770" cy="4600006"/>
            <a:chOff x="4157" y="3295"/>
            <a:chExt cx="5102" cy="7244"/>
          </a:xfrm>
        </p:grpSpPr>
        <p:sp>
          <p:nvSpPr>
            <p:cNvPr id="106" name="Freeform 12"/>
            <p:cNvSpPr/>
            <p:nvPr/>
          </p:nvSpPr>
          <p:spPr bwMode="auto">
            <a:xfrm>
              <a:off x="4157" y="3295"/>
              <a:ext cx="1750" cy="1352"/>
            </a:xfrm>
            <a:custGeom>
              <a:avLst/>
              <a:gdLst>
                <a:gd name="T0" fmla="*/ 2147483646 w 1999"/>
                <a:gd name="T1" fmla="*/ 2147483646 h 2057"/>
                <a:gd name="T2" fmla="*/ 2147483646 w 1999"/>
                <a:gd name="T3" fmla="*/ 2147483646 h 2057"/>
                <a:gd name="T4" fmla="*/ 2147483646 w 1999"/>
                <a:gd name="T5" fmla="*/ 2147483646 h 2057"/>
                <a:gd name="T6" fmla="*/ 2147483646 w 1999"/>
                <a:gd name="T7" fmla="*/ 2147483646 h 2057"/>
                <a:gd name="T8" fmla="*/ 2147483646 w 1999"/>
                <a:gd name="T9" fmla="*/ 2147483646 h 2057"/>
                <a:gd name="T10" fmla="*/ 2147483646 w 1999"/>
                <a:gd name="T11" fmla="*/ 2147483646 h 2057"/>
                <a:gd name="T12" fmla="*/ 2147483646 w 1999"/>
                <a:gd name="T13" fmla="*/ 2147483646 h 2057"/>
                <a:gd name="T14" fmla="*/ 2147483646 w 1999"/>
                <a:gd name="T15" fmla="*/ 2147483646 h 2057"/>
                <a:gd name="T16" fmla="*/ 2147483646 w 1999"/>
                <a:gd name="T17" fmla="*/ 2147483646 h 2057"/>
                <a:gd name="T18" fmla="*/ 2147483646 w 1999"/>
                <a:gd name="T19" fmla="*/ 2147483646 h 2057"/>
                <a:gd name="T20" fmla="*/ 2147483646 w 1999"/>
                <a:gd name="T21" fmla="*/ 2147483646 h 2057"/>
                <a:gd name="T22" fmla="*/ 2147483646 w 1999"/>
                <a:gd name="T23" fmla="*/ 2147483646 h 2057"/>
                <a:gd name="T24" fmla="*/ 2147483646 w 1999"/>
                <a:gd name="T25" fmla="*/ 2147483646 h 2057"/>
                <a:gd name="T26" fmla="*/ 2147483646 w 1999"/>
                <a:gd name="T27" fmla="*/ 2147483646 h 2057"/>
                <a:gd name="T28" fmla="*/ 2147483646 w 1999"/>
                <a:gd name="T29" fmla="*/ 2147483646 h 2057"/>
                <a:gd name="T30" fmla="*/ 2147483646 w 1999"/>
                <a:gd name="T31" fmla="*/ 2147483646 h 2057"/>
                <a:gd name="T32" fmla="*/ 2147483646 w 1999"/>
                <a:gd name="T33" fmla="*/ 2147483646 h 2057"/>
                <a:gd name="T34" fmla="*/ 2147483646 w 1999"/>
                <a:gd name="T35" fmla="*/ 2147483646 h 2057"/>
                <a:gd name="T36" fmla="*/ 2147483646 w 1999"/>
                <a:gd name="T37" fmla="*/ 2147483646 h 2057"/>
                <a:gd name="T38" fmla="*/ 2147483646 w 1999"/>
                <a:gd name="T39" fmla="*/ 2147483646 h 2057"/>
                <a:gd name="T40" fmla="*/ 2147483646 w 1999"/>
                <a:gd name="T41" fmla="*/ 2147483646 h 2057"/>
                <a:gd name="T42" fmla="*/ 2147483646 w 1999"/>
                <a:gd name="T43" fmla="*/ 2147483646 h 2057"/>
                <a:gd name="T44" fmla="*/ 2147483646 w 1999"/>
                <a:gd name="T45" fmla="*/ 2147483646 h 2057"/>
                <a:gd name="T46" fmla="*/ 2147483646 w 1999"/>
                <a:gd name="T47" fmla="*/ 2147483646 h 2057"/>
                <a:gd name="T48" fmla="*/ 2147483646 w 1999"/>
                <a:gd name="T49" fmla="*/ 2147483646 h 2057"/>
                <a:gd name="T50" fmla="*/ 2147483646 w 1999"/>
                <a:gd name="T51" fmla="*/ 2147483646 h 2057"/>
                <a:gd name="T52" fmla="*/ 2147483646 w 1999"/>
                <a:gd name="T53" fmla="*/ 2147483646 h 2057"/>
                <a:gd name="T54" fmla="*/ 2147483646 w 1999"/>
                <a:gd name="T55" fmla="*/ 2147483646 h 2057"/>
                <a:gd name="T56" fmla="*/ 2147483646 w 1999"/>
                <a:gd name="T57" fmla="*/ 2147483646 h 2057"/>
                <a:gd name="T58" fmla="*/ 2147483646 w 1999"/>
                <a:gd name="T59" fmla="*/ 2147483646 h 2057"/>
                <a:gd name="T60" fmla="*/ 2147483646 w 1999"/>
                <a:gd name="T61" fmla="*/ 2147483646 h 2057"/>
                <a:gd name="T62" fmla="*/ 2147483646 w 1999"/>
                <a:gd name="T63" fmla="*/ 2147483646 h 2057"/>
                <a:gd name="T64" fmla="*/ 2147483646 w 1999"/>
                <a:gd name="T65" fmla="*/ 2147483646 h 2057"/>
                <a:gd name="T66" fmla="*/ 2147483646 w 1999"/>
                <a:gd name="T67" fmla="*/ 2147483646 h 2057"/>
                <a:gd name="T68" fmla="*/ 2147483646 w 1999"/>
                <a:gd name="T69" fmla="*/ 2147483646 h 2057"/>
                <a:gd name="T70" fmla="*/ 2147483646 w 1999"/>
                <a:gd name="T71" fmla="*/ 2147483646 h 2057"/>
                <a:gd name="T72" fmla="*/ 2147483646 w 1999"/>
                <a:gd name="T73" fmla="*/ 2147483646 h 2057"/>
                <a:gd name="T74" fmla="*/ 2147483646 w 1999"/>
                <a:gd name="T75" fmla="*/ 2147483646 h 2057"/>
                <a:gd name="T76" fmla="*/ 2147483646 w 1999"/>
                <a:gd name="T77" fmla="*/ 2147483646 h 2057"/>
                <a:gd name="T78" fmla="*/ 2147483646 w 1999"/>
                <a:gd name="T79" fmla="*/ 2147483646 h 2057"/>
                <a:gd name="T80" fmla="*/ 2147483646 w 1999"/>
                <a:gd name="T81" fmla="*/ 2147483646 h 2057"/>
                <a:gd name="T82" fmla="*/ 2147483646 w 1999"/>
                <a:gd name="T83" fmla="*/ 2147483646 h 2057"/>
                <a:gd name="T84" fmla="*/ 2147483646 w 1999"/>
                <a:gd name="T85" fmla="*/ 2147483646 h 2057"/>
                <a:gd name="T86" fmla="*/ 2147483646 w 1999"/>
                <a:gd name="T87" fmla="*/ 2147483646 h 2057"/>
                <a:gd name="T88" fmla="*/ 2147483646 w 1999"/>
                <a:gd name="T89" fmla="*/ 2147483646 h 2057"/>
                <a:gd name="T90" fmla="*/ 2147483646 w 1999"/>
                <a:gd name="T91" fmla="*/ 2147483646 h 2057"/>
                <a:gd name="T92" fmla="*/ 2147483646 w 1999"/>
                <a:gd name="T93" fmla="*/ 2147483646 h 2057"/>
                <a:gd name="T94" fmla="*/ 2147483646 w 1999"/>
                <a:gd name="T95" fmla="*/ 2147483646 h 2057"/>
                <a:gd name="T96" fmla="*/ 2147483646 w 1999"/>
                <a:gd name="T97" fmla="*/ 2147483646 h 2057"/>
                <a:gd name="T98" fmla="*/ 2147483646 w 1999"/>
                <a:gd name="T99" fmla="*/ 2147483646 h 2057"/>
                <a:gd name="T100" fmla="*/ 2147483646 w 1999"/>
                <a:gd name="T101" fmla="*/ 2147483646 h 2057"/>
                <a:gd name="T102" fmla="*/ 2147483646 w 1999"/>
                <a:gd name="T103" fmla="*/ 2147483646 h 2057"/>
                <a:gd name="T104" fmla="*/ 2147483646 w 1999"/>
                <a:gd name="T105" fmla="*/ 2147483646 h 2057"/>
                <a:gd name="T106" fmla="*/ 2147483646 w 1999"/>
                <a:gd name="T107" fmla="*/ 2147483646 h 2057"/>
                <a:gd name="T108" fmla="*/ 0 w 1999"/>
                <a:gd name="T109" fmla="*/ 2147483646 h 2057"/>
                <a:gd name="T110" fmla="*/ 2147483646 w 1999"/>
                <a:gd name="T111" fmla="*/ 2147483646 h 2057"/>
                <a:gd name="T112" fmla="*/ 2147483646 w 1999"/>
                <a:gd name="T113" fmla="*/ 2147483646 h 2057"/>
                <a:gd name="T114" fmla="*/ 2147483646 w 1999"/>
                <a:gd name="T115" fmla="*/ 2147483646 h 2057"/>
                <a:gd name="T116" fmla="*/ 2147483646 w 1999"/>
                <a:gd name="T117" fmla="*/ 2147483646 h 2057"/>
                <a:gd name="T118" fmla="*/ 2147483646 w 1999"/>
                <a:gd name="T119" fmla="*/ 2147483646 h 205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999"/>
                <a:gd name="T181" fmla="*/ 0 h 2057"/>
                <a:gd name="T182" fmla="*/ 1999 w 1999"/>
                <a:gd name="T183" fmla="*/ 2057 h 205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999" h="2057">
                  <a:moveTo>
                    <a:pt x="230" y="1472"/>
                  </a:moveTo>
                  <a:lnTo>
                    <a:pt x="230" y="1472"/>
                  </a:lnTo>
                  <a:lnTo>
                    <a:pt x="230" y="1452"/>
                  </a:lnTo>
                  <a:lnTo>
                    <a:pt x="232" y="1401"/>
                  </a:lnTo>
                  <a:lnTo>
                    <a:pt x="238" y="1322"/>
                  </a:lnTo>
                  <a:lnTo>
                    <a:pt x="244" y="1273"/>
                  </a:lnTo>
                  <a:lnTo>
                    <a:pt x="251" y="1219"/>
                  </a:lnTo>
                  <a:lnTo>
                    <a:pt x="263" y="1160"/>
                  </a:lnTo>
                  <a:lnTo>
                    <a:pt x="277" y="1098"/>
                  </a:lnTo>
                  <a:lnTo>
                    <a:pt x="292" y="1034"/>
                  </a:lnTo>
                  <a:lnTo>
                    <a:pt x="312" y="966"/>
                  </a:lnTo>
                  <a:lnTo>
                    <a:pt x="337" y="895"/>
                  </a:lnTo>
                  <a:lnTo>
                    <a:pt x="364" y="823"/>
                  </a:lnTo>
                  <a:lnTo>
                    <a:pt x="397" y="751"/>
                  </a:lnTo>
                  <a:lnTo>
                    <a:pt x="417" y="714"/>
                  </a:lnTo>
                  <a:lnTo>
                    <a:pt x="436" y="677"/>
                  </a:lnTo>
                  <a:lnTo>
                    <a:pt x="456" y="642"/>
                  </a:lnTo>
                  <a:lnTo>
                    <a:pt x="479" y="605"/>
                  </a:lnTo>
                  <a:lnTo>
                    <a:pt x="502" y="570"/>
                  </a:lnTo>
                  <a:lnTo>
                    <a:pt x="528" y="535"/>
                  </a:lnTo>
                  <a:lnTo>
                    <a:pt x="555" y="500"/>
                  </a:lnTo>
                  <a:lnTo>
                    <a:pt x="582" y="467"/>
                  </a:lnTo>
                  <a:lnTo>
                    <a:pt x="611" y="432"/>
                  </a:lnTo>
                  <a:lnTo>
                    <a:pt x="643" y="399"/>
                  </a:lnTo>
                  <a:lnTo>
                    <a:pt x="676" y="368"/>
                  </a:lnTo>
                  <a:lnTo>
                    <a:pt x="711" y="337"/>
                  </a:lnTo>
                  <a:lnTo>
                    <a:pt x="748" y="306"/>
                  </a:lnTo>
                  <a:lnTo>
                    <a:pt x="787" y="276"/>
                  </a:lnTo>
                  <a:lnTo>
                    <a:pt x="825" y="247"/>
                  </a:lnTo>
                  <a:lnTo>
                    <a:pt x="868" y="220"/>
                  </a:lnTo>
                  <a:lnTo>
                    <a:pt x="911" y="195"/>
                  </a:lnTo>
                  <a:lnTo>
                    <a:pt x="958" y="169"/>
                  </a:lnTo>
                  <a:lnTo>
                    <a:pt x="1005" y="146"/>
                  </a:lnTo>
                  <a:lnTo>
                    <a:pt x="1055" y="125"/>
                  </a:lnTo>
                  <a:lnTo>
                    <a:pt x="1108" y="103"/>
                  </a:lnTo>
                  <a:lnTo>
                    <a:pt x="1162" y="84"/>
                  </a:lnTo>
                  <a:lnTo>
                    <a:pt x="1219" y="68"/>
                  </a:lnTo>
                  <a:lnTo>
                    <a:pt x="1277" y="53"/>
                  </a:lnTo>
                  <a:lnTo>
                    <a:pt x="1337" y="39"/>
                  </a:lnTo>
                  <a:lnTo>
                    <a:pt x="1400" y="27"/>
                  </a:lnTo>
                  <a:lnTo>
                    <a:pt x="1466" y="18"/>
                  </a:lnTo>
                  <a:lnTo>
                    <a:pt x="1534" y="10"/>
                  </a:lnTo>
                  <a:lnTo>
                    <a:pt x="1604" y="4"/>
                  </a:lnTo>
                  <a:lnTo>
                    <a:pt x="1676" y="2"/>
                  </a:lnTo>
                  <a:lnTo>
                    <a:pt x="1752" y="0"/>
                  </a:lnTo>
                  <a:lnTo>
                    <a:pt x="1830" y="2"/>
                  </a:lnTo>
                  <a:lnTo>
                    <a:pt x="1911" y="6"/>
                  </a:lnTo>
                  <a:lnTo>
                    <a:pt x="1993" y="12"/>
                  </a:lnTo>
                  <a:lnTo>
                    <a:pt x="1995" y="29"/>
                  </a:lnTo>
                  <a:lnTo>
                    <a:pt x="1999" y="76"/>
                  </a:lnTo>
                  <a:lnTo>
                    <a:pt x="1999" y="109"/>
                  </a:lnTo>
                  <a:lnTo>
                    <a:pt x="1999" y="148"/>
                  </a:lnTo>
                  <a:lnTo>
                    <a:pt x="1997" y="193"/>
                  </a:lnTo>
                  <a:lnTo>
                    <a:pt x="1993" y="243"/>
                  </a:lnTo>
                  <a:lnTo>
                    <a:pt x="1987" y="298"/>
                  </a:lnTo>
                  <a:lnTo>
                    <a:pt x="1980" y="356"/>
                  </a:lnTo>
                  <a:lnTo>
                    <a:pt x="1968" y="417"/>
                  </a:lnTo>
                  <a:lnTo>
                    <a:pt x="1952" y="481"/>
                  </a:lnTo>
                  <a:lnTo>
                    <a:pt x="1933" y="547"/>
                  </a:lnTo>
                  <a:lnTo>
                    <a:pt x="1909" y="615"/>
                  </a:lnTo>
                  <a:lnTo>
                    <a:pt x="1882" y="685"/>
                  </a:lnTo>
                  <a:lnTo>
                    <a:pt x="1865" y="720"/>
                  </a:lnTo>
                  <a:lnTo>
                    <a:pt x="1849" y="755"/>
                  </a:lnTo>
                  <a:lnTo>
                    <a:pt x="1830" y="790"/>
                  </a:lnTo>
                  <a:lnTo>
                    <a:pt x="1808" y="825"/>
                  </a:lnTo>
                  <a:lnTo>
                    <a:pt x="1787" y="860"/>
                  </a:lnTo>
                  <a:lnTo>
                    <a:pt x="1764" y="895"/>
                  </a:lnTo>
                  <a:lnTo>
                    <a:pt x="1738" y="929"/>
                  </a:lnTo>
                  <a:lnTo>
                    <a:pt x="1713" y="964"/>
                  </a:lnTo>
                  <a:lnTo>
                    <a:pt x="1684" y="999"/>
                  </a:lnTo>
                  <a:lnTo>
                    <a:pt x="1653" y="1032"/>
                  </a:lnTo>
                  <a:lnTo>
                    <a:pt x="1621" y="1065"/>
                  </a:lnTo>
                  <a:lnTo>
                    <a:pt x="1588" y="1096"/>
                  </a:lnTo>
                  <a:lnTo>
                    <a:pt x="1551" y="1129"/>
                  </a:lnTo>
                  <a:lnTo>
                    <a:pt x="1514" y="1160"/>
                  </a:lnTo>
                  <a:lnTo>
                    <a:pt x="1474" y="1189"/>
                  </a:lnTo>
                  <a:lnTo>
                    <a:pt x="1433" y="1220"/>
                  </a:lnTo>
                  <a:lnTo>
                    <a:pt x="1388" y="1248"/>
                  </a:lnTo>
                  <a:lnTo>
                    <a:pt x="1341" y="1277"/>
                  </a:lnTo>
                  <a:lnTo>
                    <a:pt x="1293" y="1302"/>
                  </a:lnTo>
                  <a:lnTo>
                    <a:pt x="1242" y="1328"/>
                  </a:lnTo>
                  <a:lnTo>
                    <a:pt x="1187" y="1353"/>
                  </a:lnTo>
                  <a:lnTo>
                    <a:pt x="1133" y="1376"/>
                  </a:lnTo>
                  <a:lnTo>
                    <a:pt x="1075" y="1398"/>
                  </a:lnTo>
                  <a:lnTo>
                    <a:pt x="1014" y="1419"/>
                  </a:lnTo>
                  <a:lnTo>
                    <a:pt x="950" y="1438"/>
                  </a:lnTo>
                  <a:lnTo>
                    <a:pt x="884" y="1456"/>
                  </a:lnTo>
                  <a:lnTo>
                    <a:pt x="816" y="1472"/>
                  </a:lnTo>
                  <a:lnTo>
                    <a:pt x="744" y="1487"/>
                  </a:lnTo>
                  <a:lnTo>
                    <a:pt x="670" y="1499"/>
                  </a:lnTo>
                  <a:lnTo>
                    <a:pt x="592" y="1510"/>
                  </a:lnTo>
                  <a:lnTo>
                    <a:pt x="512" y="1520"/>
                  </a:lnTo>
                  <a:lnTo>
                    <a:pt x="430" y="1528"/>
                  </a:lnTo>
                  <a:lnTo>
                    <a:pt x="345" y="1532"/>
                  </a:lnTo>
                  <a:lnTo>
                    <a:pt x="255" y="1536"/>
                  </a:lnTo>
                  <a:lnTo>
                    <a:pt x="230" y="1586"/>
                  </a:lnTo>
                  <a:lnTo>
                    <a:pt x="203" y="1641"/>
                  </a:lnTo>
                  <a:lnTo>
                    <a:pt x="172" y="1711"/>
                  </a:lnTo>
                  <a:lnTo>
                    <a:pt x="156" y="1750"/>
                  </a:lnTo>
                  <a:lnTo>
                    <a:pt x="142" y="1791"/>
                  </a:lnTo>
                  <a:lnTo>
                    <a:pt x="127" y="1834"/>
                  </a:lnTo>
                  <a:lnTo>
                    <a:pt x="115" y="1876"/>
                  </a:lnTo>
                  <a:lnTo>
                    <a:pt x="103" y="1919"/>
                  </a:lnTo>
                  <a:lnTo>
                    <a:pt x="96" y="1962"/>
                  </a:lnTo>
                  <a:lnTo>
                    <a:pt x="92" y="2003"/>
                  </a:lnTo>
                  <a:lnTo>
                    <a:pt x="90" y="2044"/>
                  </a:lnTo>
                  <a:lnTo>
                    <a:pt x="0" y="2057"/>
                  </a:lnTo>
                  <a:lnTo>
                    <a:pt x="18" y="1991"/>
                  </a:lnTo>
                  <a:lnTo>
                    <a:pt x="39" y="1919"/>
                  </a:lnTo>
                  <a:lnTo>
                    <a:pt x="66" y="1832"/>
                  </a:lnTo>
                  <a:lnTo>
                    <a:pt x="101" y="1736"/>
                  </a:lnTo>
                  <a:lnTo>
                    <a:pt x="119" y="1688"/>
                  </a:lnTo>
                  <a:lnTo>
                    <a:pt x="140" y="1639"/>
                  </a:lnTo>
                  <a:lnTo>
                    <a:pt x="162" y="1592"/>
                  </a:lnTo>
                  <a:lnTo>
                    <a:pt x="183" y="1547"/>
                  </a:lnTo>
                  <a:lnTo>
                    <a:pt x="207" y="1507"/>
                  </a:lnTo>
                  <a:lnTo>
                    <a:pt x="230" y="1472"/>
                  </a:lnTo>
                  <a:close/>
                </a:path>
              </a:pathLst>
            </a:custGeom>
            <a:solidFill>
              <a:srgbClr val="FF7F7F"/>
            </a:solidFill>
            <a:ln>
              <a:noFill/>
            </a:ln>
          </p:spPr>
          <p:txBody>
            <a:bodyPr/>
            <a:lstStyle/>
            <a:p>
              <a:endParaRPr lang="zh-CN" altLang="en-US" sz="1800">
                <a:solidFill>
                  <a:schemeClr val="tx1"/>
                </a:solidFill>
                <a:latin typeface="微软雅黑" panose="020B0503020204020204" charset="-122"/>
                <a:ea typeface="微软雅黑" panose="020B0503020204020204" charset="-122"/>
              </a:endParaRPr>
            </a:p>
          </p:txBody>
        </p:sp>
        <p:grpSp>
          <p:nvGrpSpPr>
            <p:cNvPr id="107" name="组合 106"/>
            <p:cNvGrpSpPr/>
            <p:nvPr/>
          </p:nvGrpSpPr>
          <p:grpSpPr>
            <a:xfrm>
              <a:off x="4422" y="3366"/>
              <a:ext cx="1350" cy="900"/>
              <a:chOff x="1283891" y="1695061"/>
              <a:chExt cx="857250" cy="571500"/>
            </a:xfrm>
            <a:solidFill>
              <a:schemeClr val="bg1"/>
            </a:solidFill>
          </p:grpSpPr>
          <p:sp>
            <p:nvSpPr>
              <p:cNvPr id="108" name="Freeform 13"/>
              <p:cNvSpPr/>
              <p:nvPr/>
            </p:nvSpPr>
            <p:spPr bwMode="auto">
              <a:xfrm>
                <a:off x="1283891" y="1720064"/>
                <a:ext cx="844550" cy="546497"/>
              </a:xfrm>
              <a:custGeom>
                <a:avLst/>
                <a:gdLst>
                  <a:gd name="T0" fmla="*/ 11 w 1518"/>
                  <a:gd name="T1" fmla="*/ 1308 h 1310"/>
                  <a:gd name="T2" fmla="*/ 97 w 1518"/>
                  <a:gd name="T3" fmla="*/ 1168 h 1310"/>
                  <a:gd name="T4" fmla="*/ 128 w 1518"/>
                  <a:gd name="T5" fmla="*/ 1124 h 1310"/>
                  <a:gd name="T6" fmla="*/ 206 w 1518"/>
                  <a:gd name="T7" fmla="*/ 1022 h 1310"/>
                  <a:gd name="T8" fmla="*/ 290 w 1518"/>
                  <a:gd name="T9" fmla="*/ 925 h 1310"/>
                  <a:gd name="T10" fmla="*/ 335 w 1518"/>
                  <a:gd name="T11" fmla="*/ 876 h 1310"/>
                  <a:gd name="T12" fmla="*/ 428 w 1518"/>
                  <a:gd name="T13" fmla="*/ 783 h 1310"/>
                  <a:gd name="T14" fmla="*/ 525 w 1518"/>
                  <a:gd name="T15" fmla="*/ 695 h 1310"/>
                  <a:gd name="T16" fmla="*/ 677 w 1518"/>
                  <a:gd name="T17" fmla="*/ 567 h 1310"/>
                  <a:gd name="T18" fmla="*/ 782 w 1518"/>
                  <a:gd name="T19" fmla="*/ 485 h 1310"/>
                  <a:gd name="T20" fmla="*/ 998 w 1518"/>
                  <a:gd name="T21" fmla="*/ 331 h 1310"/>
                  <a:gd name="T22" fmla="*/ 1111 w 1518"/>
                  <a:gd name="T23" fmla="*/ 257 h 1310"/>
                  <a:gd name="T24" fmla="*/ 1308 w 1518"/>
                  <a:gd name="T25" fmla="*/ 141 h 1310"/>
                  <a:gd name="T26" fmla="*/ 1510 w 1518"/>
                  <a:gd name="T27" fmla="*/ 30 h 1310"/>
                  <a:gd name="T28" fmla="*/ 1518 w 1518"/>
                  <a:gd name="T29" fmla="*/ 20 h 1310"/>
                  <a:gd name="T30" fmla="*/ 1516 w 1518"/>
                  <a:gd name="T31" fmla="*/ 8 h 1310"/>
                  <a:gd name="T32" fmla="*/ 1508 w 1518"/>
                  <a:gd name="T33" fmla="*/ 0 h 1310"/>
                  <a:gd name="T34" fmla="*/ 1496 w 1518"/>
                  <a:gd name="T35" fmla="*/ 0 h 1310"/>
                  <a:gd name="T36" fmla="*/ 1444 w 1518"/>
                  <a:gd name="T37" fmla="*/ 26 h 1310"/>
                  <a:gd name="T38" fmla="*/ 1343 w 1518"/>
                  <a:gd name="T39" fmla="*/ 78 h 1310"/>
                  <a:gd name="T40" fmla="*/ 1195 w 1518"/>
                  <a:gd name="T41" fmla="*/ 168 h 1310"/>
                  <a:gd name="T42" fmla="*/ 1097 w 1518"/>
                  <a:gd name="T43" fmla="*/ 228 h 1310"/>
                  <a:gd name="T44" fmla="*/ 872 w 1518"/>
                  <a:gd name="T45" fmla="*/ 380 h 1310"/>
                  <a:gd name="T46" fmla="*/ 658 w 1518"/>
                  <a:gd name="T47" fmla="*/ 544 h 1310"/>
                  <a:gd name="T48" fmla="*/ 554 w 1518"/>
                  <a:gd name="T49" fmla="*/ 629 h 1310"/>
                  <a:gd name="T50" fmla="*/ 455 w 1518"/>
                  <a:gd name="T51" fmla="*/ 717 h 1310"/>
                  <a:gd name="T52" fmla="*/ 360 w 1518"/>
                  <a:gd name="T53" fmla="*/ 810 h 1310"/>
                  <a:gd name="T54" fmla="*/ 268 w 1518"/>
                  <a:gd name="T55" fmla="*/ 906 h 1310"/>
                  <a:gd name="T56" fmla="*/ 228 w 1518"/>
                  <a:gd name="T57" fmla="*/ 952 h 1310"/>
                  <a:gd name="T58" fmla="*/ 150 w 1518"/>
                  <a:gd name="T59" fmla="*/ 1050 h 1310"/>
                  <a:gd name="T60" fmla="*/ 113 w 1518"/>
                  <a:gd name="T61" fmla="*/ 1100 h 1310"/>
                  <a:gd name="T62" fmla="*/ 48 w 1518"/>
                  <a:gd name="T63" fmla="*/ 1198 h 1310"/>
                  <a:gd name="T64" fmla="*/ 21 w 1518"/>
                  <a:gd name="T65" fmla="*/ 1248 h 1310"/>
                  <a:gd name="T66" fmla="*/ 0 w 1518"/>
                  <a:gd name="T67" fmla="*/ 1303 h 1310"/>
                  <a:gd name="T68" fmla="*/ 0 w 1518"/>
                  <a:gd name="T69" fmla="*/ 1307 h 1310"/>
                  <a:gd name="T70" fmla="*/ 8 w 1518"/>
                  <a:gd name="T71" fmla="*/ 1310 h 1310"/>
                  <a:gd name="T72" fmla="*/ 11 w 1518"/>
                  <a:gd name="T73" fmla="*/ 1308 h 1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18" h="1310">
                    <a:moveTo>
                      <a:pt x="11" y="1308"/>
                    </a:moveTo>
                    <a:lnTo>
                      <a:pt x="11" y="1308"/>
                    </a:lnTo>
                    <a:lnTo>
                      <a:pt x="68" y="1215"/>
                    </a:lnTo>
                    <a:lnTo>
                      <a:pt x="97" y="1168"/>
                    </a:lnTo>
                    <a:lnTo>
                      <a:pt x="128" y="1124"/>
                    </a:lnTo>
                    <a:lnTo>
                      <a:pt x="128" y="1124"/>
                    </a:lnTo>
                    <a:lnTo>
                      <a:pt x="165" y="1071"/>
                    </a:lnTo>
                    <a:lnTo>
                      <a:pt x="206" y="1022"/>
                    </a:lnTo>
                    <a:lnTo>
                      <a:pt x="247" y="972"/>
                    </a:lnTo>
                    <a:lnTo>
                      <a:pt x="290" y="925"/>
                    </a:lnTo>
                    <a:lnTo>
                      <a:pt x="290" y="925"/>
                    </a:lnTo>
                    <a:lnTo>
                      <a:pt x="335" y="876"/>
                    </a:lnTo>
                    <a:lnTo>
                      <a:pt x="381" y="830"/>
                    </a:lnTo>
                    <a:lnTo>
                      <a:pt x="428" y="783"/>
                    </a:lnTo>
                    <a:lnTo>
                      <a:pt x="477" y="738"/>
                    </a:lnTo>
                    <a:lnTo>
                      <a:pt x="525" y="695"/>
                    </a:lnTo>
                    <a:lnTo>
                      <a:pt x="576" y="651"/>
                    </a:lnTo>
                    <a:lnTo>
                      <a:pt x="677" y="567"/>
                    </a:lnTo>
                    <a:lnTo>
                      <a:pt x="677" y="567"/>
                    </a:lnTo>
                    <a:lnTo>
                      <a:pt x="782" y="485"/>
                    </a:lnTo>
                    <a:lnTo>
                      <a:pt x="889" y="407"/>
                    </a:lnTo>
                    <a:lnTo>
                      <a:pt x="998" y="331"/>
                    </a:lnTo>
                    <a:lnTo>
                      <a:pt x="1111" y="257"/>
                    </a:lnTo>
                    <a:lnTo>
                      <a:pt x="1111" y="257"/>
                    </a:lnTo>
                    <a:lnTo>
                      <a:pt x="1208" y="197"/>
                    </a:lnTo>
                    <a:lnTo>
                      <a:pt x="1308" y="141"/>
                    </a:lnTo>
                    <a:lnTo>
                      <a:pt x="1510" y="30"/>
                    </a:lnTo>
                    <a:lnTo>
                      <a:pt x="1510" y="30"/>
                    </a:lnTo>
                    <a:lnTo>
                      <a:pt x="1514" y="24"/>
                    </a:lnTo>
                    <a:lnTo>
                      <a:pt x="1518" y="20"/>
                    </a:lnTo>
                    <a:lnTo>
                      <a:pt x="1518" y="14"/>
                    </a:lnTo>
                    <a:lnTo>
                      <a:pt x="1516" y="8"/>
                    </a:lnTo>
                    <a:lnTo>
                      <a:pt x="1514" y="4"/>
                    </a:lnTo>
                    <a:lnTo>
                      <a:pt x="1508" y="0"/>
                    </a:lnTo>
                    <a:lnTo>
                      <a:pt x="1502" y="0"/>
                    </a:lnTo>
                    <a:lnTo>
                      <a:pt x="1496" y="0"/>
                    </a:lnTo>
                    <a:lnTo>
                      <a:pt x="1496" y="0"/>
                    </a:lnTo>
                    <a:lnTo>
                      <a:pt x="1444" y="26"/>
                    </a:lnTo>
                    <a:lnTo>
                      <a:pt x="1393" y="51"/>
                    </a:lnTo>
                    <a:lnTo>
                      <a:pt x="1343" y="78"/>
                    </a:lnTo>
                    <a:lnTo>
                      <a:pt x="1292" y="108"/>
                    </a:lnTo>
                    <a:lnTo>
                      <a:pt x="1195" y="168"/>
                    </a:lnTo>
                    <a:lnTo>
                      <a:pt x="1097" y="228"/>
                    </a:lnTo>
                    <a:lnTo>
                      <a:pt x="1097" y="228"/>
                    </a:lnTo>
                    <a:lnTo>
                      <a:pt x="985" y="304"/>
                    </a:lnTo>
                    <a:lnTo>
                      <a:pt x="872" y="380"/>
                    </a:lnTo>
                    <a:lnTo>
                      <a:pt x="763" y="462"/>
                    </a:lnTo>
                    <a:lnTo>
                      <a:pt x="658" y="544"/>
                    </a:lnTo>
                    <a:lnTo>
                      <a:pt x="658" y="544"/>
                    </a:lnTo>
                    <a:lnTo>
                      <a:pt x="554" y="629"/>
                    </a:lnTo>
                    <a:lnTo>
                      <a:pt x="504" y="672"/>
                    </a:lnTo>
                    <a:lnTo>
                      <a:pt x="455" y="717"/>
                    </a:lnTo>
                    <a:lnTo>
                      <a:pt x="407" y="763"/>
                    </a:lnTo>
                    <a:lnTo>
                      <a:pt x="360" y="810"/>
                    </a:lnTo>
                    <a:lnTo>
                      <a:pt x="313" y="857"/>
                    </a:lnTo>
                    <a:lnTo>
                      <a:pt x="268" y="906"/>
                    </a:lnTo>
                    <a:lnTo>
                      <a:pt x="268" y="906"/>
                    </a:lnTo>
                    <a:lnTo>
                      <a:pt x="228" y="952"/>
                    </a:lnTo>
                    <a:lnTo>
                      <a:pt x="187" y="1001"/>
                    </a:lnTo>
                    <a:lnTo>
                      <a:pt x="150" y="1050"/>
                    </a:lnTo>
                    <a:lnTo>
                      <a:pt x="113" y="1100"/>
                    </a:lnTo>
                    <a:lnTo>
                      <a:pt x="113" y="1100"/>
                    </a:lnTo>
                    <a:lnTo>
                      <a:pt x="80" y="1147"/>
                    </a:lnTo>
                    <a:lnTo>
                      <a:pt x="48" y="1198"/>
                    </a:lnTo>
                    <a:lnTo>
                      <a:pt x="35" y="1223"/>
                    </a:lnTo>
                    <a:lnTo>
                      <a:pt x="21" y="1248"/>
                    </a:lnTo>
                    <a:lnTo>
                      <a:pt x="10" y="1275"/>
                    </a:lnTo>
                    <a:lnTo>
                      <a:pt x="0" y="1303"/>
                    </a:lnTo>
                    <a:lnTo>
                      <a:pt x="0" y="1303"/>
                    </a:lnTo>
                    <a:lnTo>
                      <a:pt x="0" y="1307"/>
                    </a:lnTo>
                    <a:lnTo>
                      <a:pt x="4" y="1310"/>
                    </a:lnTo>
                    <a:lnTo>
                      <a:pt x="8" y="1310"/>
                    </a:lnTo>
                    <a:lnTo>
                      <a:pt x="11" y="1308"/>
                    </a:lnTo>
                    <a:lnTo>
                      <a:pt x="11" y="1308"/>
                    </a:lnTo>
                    <a:close/>
                  </a:path>
                </a:pathLst>
              </a:custGeom>
              <a:grpFill/>
              <a:ln>
                <a:noFill/>
              </a:ln>
            </p:spPr>
            <p:txBody>
              <a:bodyPr/>
              <a:lstStyle/>
              <a:p>
                <a:pPr>
                  <a:defRPr/>
                </a:pPr>
                <a:endParaRPr lang="zh-CN" altLang="en-US" sz="1800">
                  <a:solidFill>
                    <a:schemeClr val="tx1"/>
                  </a:solidFill>
                  <a:latin typeface="微软雅黑" panose="020B0503020204020204" charset="-122"/>
                  <a:ea typeface="微软雅黑" panose="020B0503020204020204" charset="-122"/>
                </a:endParaRPr>
              </a:p>
            </p:txBody>
          </p:sp>
          <p:grpSp>
            <p:nvGrpSpPr>
              <p:cNvPr id="109" name="组合 108"/>
              <p:cNvGrpSpPr/>
              <p:nvPr/>
            </p:nvGrpSpPr>
            <p:grpSpPr>
              <a:xfrm>
                <a:off x="1320404" y="1695061"/>
                <a:ext cx="820737" cy="522685"/>
                <a:chOff x="1320404" y="1695061"/>
                <a:chExt cx="820737" cy="522685"/>
              </a:xfrm>
              <a:grpFill/>
            </p:grpSpPr>
            <p:sp>
              <p:nvSpPr>
                <p:cNvPr id="110" name="Freeform 14"/>
                <p:cNvSpPr/>
                <p:nvPr/>
              </p:nvSpPr>
              <p:spPr bwMode="auto">
                <a:xfrm>
                  <a:off x="1910954" y="1695061"/>
                  <a:ext cx="117475" cy="122635"/>
                </a:xfrm>
                <a:custGeom>
                  <a:avLst/>
                  <a:gdLst>
                    <a:gd name="T0" fmla="*/ 196 w 212"/>
                    <a:gd name="T1" fmla="*/ 0 h 294"/>
                    <a:gd name="T2" fmla="*/ 196 w 212"/>
                    <a:gd name="T3" fmla="*/ 0 h 294"/>
                    <a:gd name="T4" fmla="*/ 181 w 212"/>
                    <a:gd name="T5" fmla="*/ 14 h 294"/>
                    <a:gd name="T6" fmla="*/ 163 w 212"/>
                    <a:gd name="T7" fmla="*/ 25 h 294"/>
                    <a:gd name="T8" fmla="*/ 150 w 212"/>
                    <a:gd name="T9" fmla="*/ 41 h 294"/>
                    <a:gd name="T10" fmla="*/ 134 w 212"/>
                    <a:gd name="T11" fmla="*/ 57 h 294"/>
                    <a:gd name="T12" fmla="*/ 109 w 212"/>
                    <a:gd name="T13" fmla="*/ 90 h 294"/>
                    <a:gd name="T14" fmla="*/ 85 w 212"/>
                    <a:gd name="T15" fmla="*/ 125 h 294"/>
                    <a:gd name="T16" fmla="*/ 64 w 212"/>
                    <a:gd name="T17" fmla="*/ 162 h 294"/>
                    <a:gd name="T18" fmla="*/ 44 w 212"/>
                    <a:gd name="T19" fmla="*/ 199 h 294"/>
                    <a:gd name="T20" fmla="*/ 23 w 212"/>
                    <a:gd name="T21" fmla="*/ 236 h 294"/>
                    <a:gd name="T22" fmla="*/ 2 w 212"/>
                    <a:gd name="T23" fmla="*/ 271 h 294"/>
                    <a:gd name="T24" fmla="*/ 2 w 212"/>
                    <a:gd name="T25" fmla="*/ 271 h 294"/>
                    <a:gd name="T26" fmla="*/ 0 w 212"/>
                    <a:gd name="T27" fmla="*/ 277 h 294"/>
                    <a:gd name="T28" fmla="*/ 0 w 212"/>
                    <a:gd name="T29" fmla="*/ 282 h 294"/>
                    <a:gd name="T30" fmla="*/ 4 w 212"/>
                    <a:gd name="T31" fmla="*/ 288 h 294"/>
                    <a:gd name="T32" fmla="*/ 7 w 212"/>
                    <a:gd name="T33" fmla="*/ 292 h 294"/>
                    <a:gd name="T34" fmla="*/ 11 w 212"/>
                    <a:gd name="T35" fmla="*/ 294 h 294"/>
                    <a:gd name="T36" fmla="*/ 17 w 212"/>
                    <a:gd name="T37" fmla="*/ 294 h 294"/>
                    <a:gd name="T38" fmla="*/ 23 w 212"/>
                    <a:gd name="T39" fmla="*/ 292 h 294"/>
                    <a:gd name="T40" fmla="*/ 27 w 212"/>
                    <a:gd name="T41" fmla="*/ 288 h 294"/>
                    <a:gd name="T42" fmla="*/ 27 w 212"/>
                    <a:gd name="T43" fmla="*/ 288 h 294"/>
                    <a:gd name="T44" fmla="*/ 48 w 212"/>
                    <a:gd name="T45" fmla="*/ 253 h 294"/>
                    <a:gd name="T46" fmla="*/ 68 w 212"/>
                    <a:gd name="T47" fmla="*/ 216 h 294"/>
                    <a:gd name="T48" fmla="*/ 107 w 212"/>
                    <a:gd name="T49" fmla="*/ 146 h 294"/>
                    <a:gd name="T50" fmla="*/ 130 w 212"/>
                    <a:gd name="T51" fmla="*/ 111 h 294"/>
                    <a:gd name="T52" fmla="*/ 153 w 212"/>
                    <a:gd name="T53" fmla="*/ 78 h 294"/>
                    <a:gd name="T54" fmla="*/ 179 w 212"/>
                    <a:gd name="T55" fmla="*/ 47 h 294"/>
                    <a:gd name="T56" fmla="*/ 208 w 212"/>
                    <a:gd name="T57" fmla="*/ 18 h 294"/>
                    <a:gd name="T58" fmla="*/ 208 w 212"/>
                    <a:gd name="T59" fmla="*/ 18 h 294"/>
                    <a:gd name="T60" fmla="*/ 210 w 212"/>
                    <a:gd name="T61" fmla="*/ 16 h 294"/>
                    <a:gd name="T62" fmla="*/ 212 w 212"/>
                    <a:gd name="T63" fmla="*/ 12 h 294"/>
                    <a:gd name="T64" fmla="*/ 212 w 212"/>
                    <a:gd name="T65" fmla="*/ 8 h 294"/>
                    <a:gd name="T66" fmla="*/ 210 w 212"/>
                    <a:gd name="T67" fmla="*/ 4 h 294"/>
                    <a:gd name="T68" fmla="*/ 208 w 212"/>
                    <a:gd name="T69" fmla="*/ 2 h 294"/>
                    <a:gd name="T70" fmla="*/ 204 w 212"/>
                    <a:gd name="T71" fmla="*/ 0 h 294"/>
                    <a:gd name="T72" fmla="*/ 200 w 212"/>
                    <a:gd name="T73" fmla="*/ 0 h 294"/>
                    <a:gd name="T74" fmla="*/ 196 w 212"/>
                    <a:gd name="T75" fmla="*/ 0 h 294"/>
                    <a:gd name="T76" fmla="*/ 196 w 212"/>
                    <a:gd name="T77" fmla="*/ 0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12" h="294">
                      <a:moveTo>
                        <a:pt x="196" y="0"/>
                      </a:moveTo>
                      <a:lnTo>
                        <a:pt x="196" y="0"/>
                      </a:lnTo>
                      <a:lnTo>
                        <a:pt x="181" y="14"/>
                      </a:lnTo>
                      <a:lnTo>
                        <a:pt x="163" y="25"/>
                      </a:lnTo>
                      <a:lnTo>
                        <a:pt x="150" y="41"/>
                      </a:lnTo>
                      <a:lnTo>
                        <a:pt x="134" y="57"/>
                      </a:lnTo>
                      <a:lnTo>
                        <a:pt x="109" y="90"/>
                      </a:lnTo>
                      <a:lnTo>
                        <a:pt x="85" y="125"/>
                      </a:lnTo>
                      <a:lnTo>
                        <a:pt x="64" y="162"/>
                      </a:lnTo>
                      <a:lnTo>
                        <a:pt x="44" y="199"/>
                      </a:lnTo>
                      <a:lnTo>
                        <a:pt x="23" y="236"/>
                      </a:lnTo>
                      <a:lnTo>
                        <a:pt x="2" y="271"/>
                      </a:lnTo>
                      <a:lnTo>
                        <a:pt x="2" y="271"/>
                      </a:lnTo>
                      <a:lnTo>
                        <a:pt x="0" y="277"/>
                      </a:lnTo>
                      <a:lnTo>
                        <a:pt x="0" y="282"/>
                      </a:lnTo>
                      <a:lnTo>
                        <a:pt x="4" y="288"/>
                      </a:lnTo>
                      <a:lnTo>
                        <a:pt x="7" y="292"/>
                      </a:lnTo>
                      <a:lnTo>
                        <a:pt x="11" y="294"/>
                      </a:lnTo>
                      <a:lnTo>
                        <a:pt x="17" y="294"/>
                      </a:lnTo>
                      <a:lnTo>
                        <a:pt x="23" y="292"/>
                      </a:lnTo>
                      <a:lnTo>
                        <a:pt x="27" y="288"/>
                      </a:lnTo>
                      <a:lnTo>
                        <a:pt x="27" y="288"/>
                      </a:lnTo>
                      <a:lnTo>
                        <a:pt x="48" y="253"/>
                      </a:lnTo>
                      <a:lnTo>
                        <a:pt x="68" y="216"/>
                      </a:lnTo>
                      <a:lnTo>
                        <a:pt x="107" y="146"/>
                      </a:lnTo>
                      <a:lnTo>
                        <a:pt x="130" y="111"/>
                      </a:lnTo>
                      <a:lnTo>
                        <a:pt x="153" y="78"/>
                      </a:lnTo>
                      <a:lnTo>
                        <a:pt x="179" y="47"/>
                      </a:lnTo>
                      <a:lnTo>
                        <a:pt x="208" y="18"/>
                      </a:lnTo>
                      <a:lnTo>
                        <a:pt x="208" y="18"/>
                      </a:lnTo>
                      <a:lnTo>
                        <a:pt x="210" y="16"/>
                      </a:lnTo>
                      <a:lnTo>
                        <a:pt x="212" y="12"/>
                      </a:lnTo>
                      <a:lnTo>
                        <a:pt x="212" y="8"/>
                      </a:lnTo>
                      <a:lnTo>
                        <a:pt x="210" y="4"/>
                      </a:lnTo>
                      <a:lnTo>
                        <a:pt x="208" y="2"/>
                      </a:lnTo>
                      <a:lnTo>
                        <a:pt x="204" y="0"/>
                      </a:lnTo>
                      <a:lnTo>
                        <a:pt x="200" y="0"/>
                      </a:lnTo>
                      <a:lnTo>
                        <a:pt x="196" y="0"/>
                      </a:lnTo>
                      <a:lnTo>
                        <a:pt x="196" y="0"/>
                      </a:lnTo>
                      <a:close/>
                    </a:path>
                  </a:pathLst>
                </a:custGeom>
                <a:grpFill/>
                <a:ln>
                  <a:noFill/>
                </a:ln>
              </p:spPr>
              <p:txBody>
                <a:bodyPr/>
                <a:lstStyle/>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11" name="Freeform 15"/>
                <p:cNvSpPr/>
                <p:nvPr/>
              </p:nvSpPr>
              <p:spPr bwMode="auto">
                <a:xfrm>
                  <a:off x="1637904" y="1715302"/>
                  <a:ext cx="142875" cy="244078"/>
                </a:xfrm>
                <a:custGeom>
                  <a:avLst/>
                  <a:gdLst>
                    <a:gd name="T0" fmla="*/ 242 w 257"/>
                    <a:gd name="T1" fmla="*/ 4 h 584"/>
                    <a:gd name="T2" fmla="*/ 242 w 257"/>
                    <a:gd name="T3" fmla="*/ 4 h 584"/>
                    <a:gd name="T4" fmla="*/ 209 w 257"/>
                    <a:gd name="T5" fmla="*/ 70 h 584"/>
                    <a:gd name="T6" fmla="*/ 175 w 257"/>
                    <a:gd name="T7" fmla="*/ 138 h 584"/>
                    <a:gd name="T8" fmla="*/ 113 w 257"/>
                    <a:gd name="T9" fmla="*/ 272 h 584"/>
                    <a:gd name="T10" fmla="*/ 113 w 257"/>
                    <a:gd name="T11" fmla="*/ 272 h 584"/>
                    <a:gd name="T12" fmla="*/ 80 w 257"/>
                    <a:gd name="T13" fmla="*/ 344 h 584"/>
                    <a:gd name="T14" fmla="*/ 51 w 257"/>
                    <a:gd name="T15" fmla="*/ 416 h 584"/>
                    <a:gd name="T16" fmla="*/ 24 w 257"/>
                    <a:gd name="T17" fmla="*/ 488 h 584"/>
                    <a:gd name="T18" fmla="*/ 12 w 257"/>
                    <a:gd name="T19" fmla="*/ 525 h 584"/>
                    <a:gd name="T20" fmla="*/ 2 w 257"/>
                    <a:gd name="T21" fmla="*/ 564 h 584"/>
                    <a:gd name="T22" fmla="*/ 2 w 257"/>
                    <a:gd name="T23" fmla="*/ 564 h 584"/>
                    <a:gd name="T24" fmla="*/ 0 w 257"/>
                    <a:gd name="T25" fmla="*/ 570 h 584"/>
                    <a:gd name="T26" fmla="*/ 2 w 257"/>
                    <a:gd name="T27" fmla="*/ 576 h 584"/>
                    <a:gd name="T28" fmla="*/ 6 w 257"/>
                    <a:gd name="T29" fmla="*/ 580 h 584"/>
                    <a:gd name="T30" fmla="*/ 12 w 257"/>
                    <a:gd name="T31" fmla="*/ 582 h 584"/>
                    <a:gd name="T32" fmla="*/ 18 w 257"/>
                    <a:gd name="T33" fmla="*/ 584 h 584"/>
                    <a:gd name="T34" fmla="*/ 22 w 257"/>
                    <a:gd name="T35" fmla="*/ 582 h 584"/>
                    <a:gd name="T36" fmla="*/ 26 w 257"/>
                    <a:gd name="T37" fmla="*/ 580 h 584"/>
                    <a:gd name="T38" fmla="*/ 29 w 257"/>
                    <a:gd name="T39" fmla="*/ 574 h 584"/>
                    <a:gd name="T40" fmla="*/ 29 w 257"/>
                    <a:gd name="T41" fmla="*/ 574 h 584"/>
                    <a:gd name="T42" fmla="*/ 39 w 257"/>
                    <a:gd name="T43" fmla="*/ 537 h 584"/>
                    <a:gd name="T44" fmla="*/ 51 w 257"/>
                    <a:gd name="T45" fmla="*/ 502 h 584"/>
                    <a:gd name="T46" fmla="*/ 76 w 257"/>
                    <a:gd name="T47" fmla="*/ 432 h 584"/>
                    <a:gd name="T48" fmla="*/ 103 w 257"/>
                    <a:gd name="T49" fmla="*/ 364 h 584"/>
                    <a:gd name="T50" fmla="*/ 135 w 257"/>
                    <a:gd name="T51" fmla="*/ 296 h 584"/>
                    <a:gd name="T52" fmla="*/ 135 w 257"/>
                    <a:gd name="T53" fmla="*/ 296 h 584"/>
                    <a:gd name="T54" fmla="*/ 168 w 257"/>
                    <a:gd name="T55" fmla="*/ 226 h 584"/>
                    <a:gd name="T56" fmla="*/ 201 w 257"/>
                    <a:gd name="T57" fmla="*/ 156 h 584"/>
                    <a:gd name="T58" fmla="*/ 216 w 257"/>
                    <a:gd name="T59" fmla="*/ 120 h 584"/>
                    <a:gd name="T60" fmla="*/ 232 w 257"/>
                    <a:gd name="T61" fmla="*/ 84 h 584"/>
                    <a:gd name="T62" fmla="*/ 245 w 257"/>
                    <a:gd name="T63" fmla="*/ 48 h 584"/>
                    <a:gd name="T64" fmla="*/ 257 w 257"/>
                    <a:gd name="T65" fmla="*/ 11 h 584"/>
                    <a:gd name="T66" fmla="*/ 257 w 257"/>
                    <a:gd name="T67" fmla="*/ 11 h 584"/>
                    <a:gd name="T68" fmla="*/ 255 w 257"/>
                    <a:gd name="T69" fmla="*/ 6 h 584"/>
                    <a:gd name="T70" fmla="*/ 251 w 257"/>
                    <a:gd name="T71" fmla="*/ 2 h 584"/>
                    <a:gd name="T72" fmla="*/ 247 w 257"/>
                    <a:gd name="T73" fmla="*/ 0 h 584"/>
                    <a:gd name="T74" fmla="*/ 244 w 257"/>
                    <a:gd name="T75" fmla="*/ 2 h 584"/>
                    <a:gd name="T76" fmla="*/ 242 w 257"/>
                    <a:gd name="T77" fmla="*/ 4 h 584"/>
                    <a:gd name="T78" fmla="*/ 242 w 257"/>
                    <a:gd name="T79" fmla="*/ 4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57" h="584">
                      <a:moveTo>
                        <a:pt x="242" y="4"/>
                      </a:moveTo>
                      <a:lnTo>
                        <a:pt x="242" y="4"/>
                      </a:lnTo>
                      <a:lnTo>
                        <a:pt x="209" y="70"/>
                      </a:lnTo>
                      <a:lnTo>
                        <a:pt x="175" y="138"/>
                      </a:lnTo>
                      <a:lnTo>
                        <a:pt x="113" y="272"/>
                      </a:lnTo>
                      <a:lnTo>
                        <a:pt x="113" y="272"/>
                      </a:lnTo>
                      <a:lnTo>
                        <a:pt x="80" y="344"/>
                      </a:lnTo>
                      <a:lnTo>
                        <a:pt x="51" y="416"/>
                      </a:lnTo>
                      <a:lnTo>
                        <a:pt x="24" y="488"/>
                      </a:lnTo>
                      <a:lnTo>
                        <a:pt x="12" y="525"/>
                      </a:lnTo>
                      <a:lnTo>
                        <a:pt x="2" y="564"/>
                      </a:lnTo>
                      <a:lnTo>
                        <a:pt x="2" y="564"/>
                      </a:lnTo>
                      <a:lnTo>
                        <a:pt x="0" y="570"/>
                      </a:lnTo>
                      <a:lnTo>
                        <a:pt x="2" y="576"/>
                      </a:lnTo>
                      <a:lnTo>
                        <a:pt x="6" y="580"/>
                      </a:lnTo>
                      <a:lnTo>
                        <a:pt x="12" y="582"/>
                      </a:lnTo>
                      <a:lnTo>
                        <a:pt x="18" y="584"/>
                      </a:lnTo>
                      <a:lnTo>
                        <a:pt x="22" y="582"/>
                      </a:lnTo>
                      <a:lnTo>
                        <a:pt x="26" y="580"/>
                      </a:lnTo>
                      <a:lnTo>
                        <a:pt x="29" y="574"/>
                      </a:lnTo>
                      <a:lnTo>
                        <a:pt x="29" y="574"/>
                      </a:lnTo>
                      <a:lnTo>
                        <a:pt x="39" y="537"/>
                      </a:lnTo>
                      <a:lnTo>
                        <a:pt x="51" y="502"/>
                      </a:lnTo>
                      <a:lnTo>
                        <a:pt x="76" y="432"/>
                      </a:lnTo>
                      <a:lnTo>
                        <a:pt x="103" y="364"/>
                      </a:lnTo>
                      <a:lnTo>
                        <a:pt x="135" y="296"/>
                      </a:lnTo>
                      <a:lnTo>
                        <a:pt x="135" y="296"/>
                      </a:lnTo>
                      <a:lnTo>
                        <a:pt x="168" y="226"/>
                      </a:lnTo>
                      <a:lnTo>
                        <a:pt x="201" y="156"/>
                      </a:lnTo>
                      <a:lnTo>
                        <a:pt x="216" y="120"/>
                      </a:lnTo>
                      <a:lnTo>
                        <a:pt x="232" y="84"/>
                      </a:lnTo>
                      <a:lnTo>
                        <a:pt x="245" y="48"/>
                      </a:lnTo>
                      <a:lnTo>
                        <a:pt x="257" y="11"/>
                      </a:lnTo>
                      <a:lnTo>
                        <a:pt x="257" y="11"/>
                      </a:lnTo>
                      <a:lnTo>
                        <a:pt x="255" y="6"/>
                      </a:lnTo>
                      <a:lnTo>
                        <a:pt x="251" y="2"/>
                      </a:lnTo>
                      <a:lnTo>
                        <a:pt x="247" y="0"/>
                      </a:lnTo>
                      <a:lnTo>
                        <a:pt x="244" y="2"/>
                      </a:lnTo>
                      <a:lnTo>
                        <a:pt x="242" y="4"/>
                      </a:lnTo>
                      <a:lnTo>
                        <a:pt x="242" y="4"/>
                      </a:lnTo>
                      <a:close/>
                    </a:path>
                  </a:pathLst>
                </a:custGeom>
                <a:grpFill/>
                <a:ln>
                  <a:noFill/>
                </a:ln>
              </p:spPr>
              <p:txBody>
                <a:bodyPr/>
                <a:lstStyle/>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12" name="Freeform 16"/>
                <p:cNvSpPr/>
                <p:nvPr/>
              </p:nvSpPr>
              <p:spPr bwMode="auto">
                <a:xfrm>
                  <a:off x="1391842" y="1798645"/>
                  <a:ext cx="187325" cy="340519"/>
                </a:xfrm>
                <a:custGeom>
                  <a:avLst/>
                  <a:gdLst>
                    <a:gd name="T0" fmla="*/ 325 w 338"/>
                    <a:gd name="T1" fmla="*/ 0 h 816"/>
                    <a:gd name="T2" fmla="*/ 325 w 338"/>
                    <a:gd name="T3" fmla="*/ 0 h 816"/>
                    <a:gd name="T4" fmla="*/ 305 w 338"/>
                    <a:gd name="T5" fmla="*/ 18 h 816"/>
                    <a:gd name="T6" fmla="*/ 286 w 338"/>
                    <a:gd name="T7" fmla="*/ 35 h 816"/>
                    <a:gd name="T8" fmla="*/ 268 w 338"/>
                    <a:gd name="T9" fmla="*/ 55 h 816"/>
                    <a:gd name="T10" fmla="*/ 251 w 338"/>
                    <a:gd name="T11" fmla="*/ 76 h 816"/>
                    <a:gd name="T12" fmla="*/ 235 w 338"/>
                    <a:gd name="T13" fmla="*/ 98 h 816"/>
                    <a:gd name="T14" fmla="*/ 219 w 338"/>
                    <a:gd name="T15" fmla="*/ 121 h 816"/>
                    <a:gd name="T16" fmla="*/ 192 w 338"/>
                    <a:gd name="T17" fmla="*/ 170 h 816"/>
                    <a:gd name="T18" fmla="*/ 169 w 338"/>
                    <a:gd name="T19" fmla="*/ 218 h 816"/>
                    <a:gd name="T20" fmla="*/ 146 w 338"/>
                    <a:gd name="T21" fmla="*/ 269 h 816"/>
                    <a:gd name="T22" fmla="*/ 126 w 338"/>
                    <a:gd name="T23" fmla="*/ 319 h 816"/>
                    <a:gd name="T24" fmla="*/ 109 w 338"/>
                    <a:gd name="T25" fmla="*/ 366 h 816"/>
                    <a:gd name="T26" fmla="*/ 109 w 338"/>
                    <a:gd name="T27" fmla="*/ 366 h 816"/>
                    <a:gd name="T28" fmla="*/ 89 w 338"/>
                    <a:gd name="T29" fmla="*/ 419 h 816"/>
                    <a:gd name="T30" fmla="*/ 72 w 338"/>
                    <a:gd name="T31" fmla="*/ 471 h 816"/>
                    <a:gd name="T32" fmla="*/ 54 w 338"/>
                    <a:gd name="T33" fmla="*/ 526 h 816"/>
                    <a:gd name="T34" fmla="*/ 40 w 338"/>
                    <a:gd name="T35" fmla="*/ 580 h 816"/>
                    <a:gd name="T36" fmla="*/ 27 w 338"/>
                    <a:gd name="T37" fmla="*/ 635 h 816"/>
                    <a:gd name="T38" fmla="*/ 15 w 338"/>
                    <a:gd name="T39" fmla="*/ 689 h 816"/>
                    <a:gd name="T40" fmla="*/ 7 w 338"/>
                    <a:gd name="T41" fmla="*/ 744 h 816"/>
                    <a:gd name="T42" fmla="*/ 0 w 338"/>
                    <a:gd name="T43" fmla="*/ 800 h 816"/>
                    <a:gd name="T44" fmla="*/ 0 w 338"/>
                    <a:gd name="T45" fmla="*/ 800 h 816"/>
                    <a:gd name="T46" fmla="*/ 0 w 338"/>
                    <a:gd name="T47" fmla="*/ 806 h 816"/>
                    <a:gd name="T48" fmla="*/ 3 w 338"/>
                    <a:gd name="T49" fmla="*/ 812 h 816"/>
                    <a:gd name="T50" fmla="*/ 7 w 338"/>
                    <a:gd name="T51" fmla="*/ 814 h 816"/>
                    <a:gd name="T52" fmla="*/ 13 w 338"/>
                    <a:gd name="T53" fmla="*/ 816 h 816"/>
                    <a:gd name="T54" fmla="*/ 19 w 338"/>
                    <a:gd name="T55" fmla="*/ 816 h 816"/>
                    <a:gd name="T56" fmla="*/ 25 w 338"/>
                    <a:gd name="T57" fmla="*/ 814 h 816"/>
                    <a:gd name="T58" fmla="*/ 29 w 338"/>
                    <a:gd name="T59" fmla="*/ 808 h 816"/>
                    <a:gd name="T60" fmla="*/ 31 w 338"/>
                    <a:gd name="T61" fmla="*/ 802 h 816"/>
                    <a:gd name="T62" fmla="*/ 31 w 338"/>
                    <a:gd name="T63" fmla="*/ 802 h 816"/>
                    <a:gd name="T64" fmla="*/ 37 w 338"/>
                    <a:gd name="T65" fmla="*/ 750 h 816"/>
                    <a:gd name="T66" fmla="*/ 46 w 338"/>
                    <a:gd name="T67" fmla="*/ 697 h 816"/>
                    <a:gd name="T68" fmla="*/ 56 w 338"/>
                    <a:gd name="T69" fmla="*/ 645 h 816"/>
                    <a:gd name="T70" fmla="*/ 70 w 338"/>
                    <a:gd name="T71" fmla="*/ 592 h 816"/>
                    <a:gd name="T72" fmla="*/ 83 w 338"/>
                    <a:gd name="T73" fmla="*/ 541 h 816"/>
                    <a:gd name="T74" fmla="*/ 99 w 338"/>
                    <a:gd name="T75" fmla="*/ 489 h 816"/>
                    <a:gd name="T76" fmla="*/ 114 w 338"/>
                    <a:gd name="T77" fmla="*/ 438 h 816"/>
                    <a:gd name="T78" fmla="*/ 132 w 338"/>
                    <a:gd name="T79" fmla="*/ 388 h 816"/>
                    <a:gd name="T80" fmla="*/ 132 w 338"/>
                    <a:gd name="T81" fmla="*/ 388 h 816"/>
                    <a:gd name="T82" fmla="*/ 151 w 338"/>
                    <a:gd name="T83" fmla="*/ 337 h 816"/>
                    <a:gd name="T84" fmla="*/ 171 w 338"/>
                    <a:gd name="T85" fmla="*/ 286 h 816"/>
                    <a:gd name="T86" fmla="*/ 192 w 338"/>
                    <a:gd name="T87" fmla="*/ 238 h 816"/>
                    <a:gd name="T88" fmla="*/ 218 w 338"/>
                    <a:gd name="T89" fmla="*/ 189 h 816"/>
                    <a:gd name="T90" fmla="*/ 243 w 338"/>
                    <a:gd name="T91" fmla="*/ 142 h 816"/>
                    <a:gd name="T92" fmla="*/ 272 w 338"/>
                    <a:gd name="T93" fmla="*/ 98 h 816"/>
                    <a:gd name="T94" fmla="*/ 301 w 338"/>
                    <a:gd name="T95" fmla="*/ 53 h 816"/>
                    <a:gd name="T96" fmla="*/ 336 w 338"/>
                    <a:gd name="T97" fmla="*/ 10 h 816"/>
                    <a:gd name="T98" fmla="*/ 336 w 338"/>
                    <a:gd name="T99" fmla="*/ 10 h 816"/>
                    <a:gd name="T100" fmla="*/ 338 w 338"/>
                    <a:gd name="T101" fmla="*/ 8 h 816"/>
                    <a:gd name="T102" fmla="*/ 338 w 338"/>
                    <a:gd name="T103" fmla="*/ 6 h 816"/>
                    <a:gd name="T104" fmla="*/ 334 w 338"/>
                    <a:gd name="T105" fmla="*/ 2 h 816"/>
                    <a:gd name="T106" fmla="*/ 330 w 338"/>
                    <a:gd name="T107" fmla="*/ 0 h 816"/>
                    <a:gd name="T108" fmla="*/ 325 w 338"/>
                    <a:gd name="T109" fmla="*/ 0 h 816"/>
                    <a:gd name="T110" fmla="*/ 325 w 338"/>
                    <a:gd name="T111" fmla="*/ 0 h 8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38" h="816">
                      <a:moveTo>
                        <a:pt x="325" y="0"/>
                      </a:moveTo>
                      <a:lnTo>
                        <a:pt x="325" y="0"/>
                      </a:lnTo>
                      <a:lnTo>
                        <a:pt x="305" y="18"/>
                      </a:lnTo>
                      <a:lnTo>
                        <a:pt x="286" y="35"/>
                      </a:lnTo>
                      <a:lnTo>
                        <a:pt x="268" y="55"/>
                      </a:lnTo>
                      <a:lnTo>
                        <a:pt x="251" y="76"/>
                      </a:lnTo>
                      <a:lnTo>
                        <a:pt x="235" y="98"/>
                      </a:lnTo>
                      <a:lnTo>
                        <a:pt x="219" y="121"/>
                      </a:lnTo>
                      <a:lnTo>
                        <a:pt x="192" y="170"/>
                      </a:lnTo>
                      <a:lnTo>
                        <a:pt x="169" y="218"/>
                      </a:lnTo>
                      <a:lnTo>
                        <a:pt x="146" y="269"/>
                      </a:lnTo>
                      <a:lnTo>
                        <a:pt x="126" y="319"/>
                      </a:lnTo>
                      <a:lnTo>
                        <a:pt x="109" y="366"/>
                      </a:lnTo>
                      <a:lnTo>
                        <a:pt x="109" y="366"/>
                      </a:lnTo>
                      <a:lnTo>
                        <a:pt x="89" y="419"/>
                      </a:lnTo>
                      <a:lnTo>
                        <a:pt x="72" y="471"/>
                      </a:lnTo>
                      <a:lnTo>
                        <a:pt x="54" y="526"/>
                      </a:lnTo>
                      <a:lnTo>
                        <a:pt x="40" y="580"/>
                      </a:lnTo>
                      <a:lnTo>
                        <a:pt x="27" y="635"/>
                      </a:lnTo>
                      <a:lnTo>
                        <a:pt x="15" y="689"/>
                      </a:lnTo>
                      <a:lnTo>
                        <a:pt x="7" y="744"/>
                      </a:lnTo>
                      <a:lnTo>
                        <a:pt x="0" y="800"/>
                      </a:lnTo>
                      <a:lnTo>
                        <a:pt x="0" y="800"/>
                      </a:lnTo>
                      <a:lnTo>
                        <a:pt x="0" y="806"/>
                      </a:lnTo>
                      <a:lnTo>
                        <a:pt x="3" y="812"/>
                      </a:lnTo>
                      <a:lnTo>
                        <a:pt x="7" y="814"/>
                      </a:lnTo>
                      <a:lnTo>
                        <a:pt x="13" y="816"/>
                      </a:lnTo>
                      <a:lnTo>
                        <a:pt x="19" y="816"/>
                      </a:lnTo>
                      <a:lnTo>
                        <a:pt x="25" y="814"/>
                      </a:lnTo>
                      <a:lnTo>
                        <a:pt x="29" y="808"/>
                      </a:lnTo>
                      <a:lnTo>
                        <a:pt x="31" y="802"/>
                      </a:lnTo>
                      <a:lnTo>
                        <a:pt x="31" y="802"/>
                      </a:lnTo>
                      <a:lnTo>
                        <a:pt x="37" y="750"/>
                      </a:lnTo>
                      <a:lnTo>
                        <a:pt x="46" y="697"/>
                      </a:lnTo>
                      <a:lnTo>
                        <a:pt x="56" y="645"/>
                      </a:lnTo>
                      <a:lnTo>
                        <a:pt x="70" y="592"/>
                      </a:lnTo>
                      <a:lnTo>
                        <a:pt x="83" y="541"/>
                      </a:lnTo>
                      <a:lnTo>
                        <a:pt x="99" y="489"/>
                      </a:lnTo>
                      <a:lnTo>
                        <a:pt x="114" y="438"/>
                      </a:lnTo>
                      <a:lnTo>
                        <a:pt x="132" y="388"/>
                      </a:lnTo>
                      <a:lnTo>
                        <a:pt x="132" y="388"/>
                      </a:lnTo>
                      <a:lnTo>
                        <a:pt x="151" y="337"/>
                      </a:lnTo>
                      <a:lnTo>
                        <a:pt x="171" y="286"/>
                      </a:lnTo>
                      <a:lnTo>
                        <a:pt x="192" y="238"/>
                      </a:lnTo>
                      <a:lnTo>
                        <a:pt x="218" y="189"/>
                      </a:lnTo>
                      <a:lnTo>
                        <a:pt x="243" y="142"/>
                      </a:lnTo>
                      <a:lnTo>
                        <a:pt x="272" y="98"/>
                      </a:lnTo>
                      <a:lnTo>
                        <a:pt x="301" y="53"/>
                      </a:lnTo>
                      <a:lnTo>
                        <a:pt x="336" y="10"/>
                      </a:lnTo>
                      <a:lnTo>
                        <a:pt x="336" y="10"/>
                      </a:lnTo>
                      <a:lnTo>
                        <a:pt x="338" y="8"/>
                      </a:lnTo>
                      <a:lnTo>
                        <a:pt x="338" y="6"/>
                      </a:lnTo>
                      <a:lnTo>
                        <a:pt x="334" y="2"/>
                      </a:lnTo>
                      <a:lnTo>
                        <a:pt x="330" y="0"/>
                      </a:lnTo>
                      <a:lnTo>
                        <a:pt x="325" y="0"/>
                      </a:lnTo>
                      <a:lnTo>
                        <a:pt x="325" y="0"/>
                      </a:lnTo>
                      <a:close/>
                    </a:path>
                  </a:pathLst>
                </a:custGeom>
                <a:grpFill/>
                <a:ln>
                  <a:noFill/>
                </a:ln>
              </p:spPr>
              <p:txBody>
                <a:bodyPr/>
                <a:lstStyle/>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13" name="Freeform 17"/>
                <p:cNvSpPr/>
                <p:nvPr/>
              </p:nvSpPr>
              <p:spPr bwMode="auto">
                <a:xfrm>
                  <a:off x="1320404" y="2114161"/>
                  <a:ext cx="474663" cy="103585"/>
                </a:xfrm>
                <a:custGeom>
                  <a:avLst/>
                  <a:gdLst>
                    <a:gd name="T0" fmla="*/ 4 w 854"/>
                    <a:gd name="T1" fmla="*/ 250 h 250"/>
                    <a:gd name="T2" fmla="*/ 4 w 854"/>
                    <a:gd name="T3" fmla="*/ 250 h 250"/>
                    <a:gd name="T4" fmla="*/ 14 w 854"/>
                    <a:gd name="T5" fmla="*/ 250 h 250"/>
                    <a:gd name="T6" fmla="*/ 25 w 854"/>
                    <a:gd name="T7" fmla="*/ 250 h 250"/>
                    <a:gd name="T8" fmla="*/ 49 w 854"/>
                    <a:gd name="T9" fmla="*/ 248 h 250"/>
                    <a:gd name="T10" fmla="*/ 95 w 854"/>
                    <a:gd name="T11" fmla="*/ 238 h 250"/>
                    <a:gd name="T12" fmla="*/ 95 w 854"/>
                    <a:gd name="T13" fmla="*/ 238 h 250"/>
                    <a:gd name="T14" fmla="*/ 212 w 854"/>
                    <a:gd name="T15" fmla="*/ 215 h 250"/>
                    <a:gd name="T16" fmla="*/ 212 w 854"/>
                    <a:gd name="T17" fmla="*/ 215 h 250"/>
                    <a:gd name="T18" fmla="*/ 331 w 854"/>
                    <a:gd name="T19" fmla="*/ 189 h 250"/>
                    <a:gd name="T20" fmla="*/ 448 w 854"/>
                    <a:gd name="T21" fmla="*/ 162 h 250"/>
                    <a:gd name="T22" fmla="*/ 448 w 854"/>
                    <a:gd name="T23" fmla="*/ 162 h 250"/>
                    <a:gd name="T24" fmla="*/ 559 w 854"/>
                    <a:gd name="T25" fmla="*/ 133 h 250"/>
                    <a:gd name="T26" fmla="*/ 613 w 854"/>
                    <a:gd name="T27" fmla="*/ 115 h 250"/>
                    <a:gd name="T28" fmla="*/ 670 w 854"/>
                    <a:gd name="T29" fmla="*/ 98 h 250"/>
                    <a:gd name="T30" fmla="*/ 670 w 854"/>
                    <a:gd name="T31" fmla="*/ 98 h 250"/>
                    <a:gd name="T32" fmla="*/ 718 w 854"/>
                    <a:gd name="T33" fmla="*/ 80 h 250"/>
                    <a:gd name="T34" fmla="*/ 769 w 854"/>
                    <a:gd name="T35" fmla="*/ 63 h 250"/>
                    <a:gd name="T36" fmla="*/ 769 w 854"/>
                    <a:gd name="T37" fmla="*/ 63 h 250"/>
                    <a:gd name="T38" fmla="*/ 790 w 854"/>
                    <a:gd name="T39" fmla="*/ 53 h 250"/>
                    <a:gd name="T40" fmla="*/ 816 w 854"/>
                    <a:gd name="T41" fmla="*/ 45 h 250"/>
                    <a:gd name="T42" fmla="*/ 825 w 854"/>
                    <a:gd name="T43" fmla="*/ 39 h 250"/>
                    <a:gd name="T44" fmla="*/ 837 w 854"/>
                    <a:gd name="T45" fmla="*/ 34 h 250"/>
                    <a:gd name="T46" fmla="*/ 845 w 854"/>
                    <a:gd name="T47" fmla="*/ 26 h 250"/>
                    <a:gd name="T48" fmla="*/ 853 w 854"/>
                    <a:gd name="T49" fmla="*/ 16 h 250"/>
                    <a:gd name="T50" fmla="*/ 853 w 854"/>
                    <a:gd name="T51" fmla="*/ 16 h 250"/>
                    <a:gd name="T52" fmla="*/ 854 w 854"/>
                    <a:gd name="T53" fmla="*/ 12 h 250"/>
                    <a:gd name="T54" fmla="*/ 853 w 854"/>
                    <a:gd name="T55" fmla="*/ 6 h 250"/>
                    <a:gd name="T56" fmla="*/ 851 w 854"/>
                    <a:gd name="T57" fmla="*/ 2 h 250"/>
                    <a:gd name="T58" fmla="*/ 845 w 854"/>
                    <a:gd name="T59" fmla="*/ 0 h 250"/>
                    <a:gd name="T60" fmla="*/ 845 w 854"/>
                    <a:gd name="T61" fmla="*/ 0 h 250"/>
                    <a:gd name="T62" fmla="*/ 835 w 854"/>
                    <a:gd name="T63" fmla="*/ 0 h 250"/>
                    <a:gd name="T64" fmla="*/ 825 w 854"/>
                    <a:gd name="T65" fmla="*/ 2 h 250"/>
                    <a:gd name="T66" fmla="*/ 804 w 854"/>
                    <a:gd name="T67" fmla="*/ 10 h 250"/>
                    <a:gd name="T68" fmla="*/ 767 w 854"/>
                    <a:gd name="T69" fmla="*/ 30 h 250"/>
                    <a:gd name="T70" fmla="*/ 767 w 854"/>
                    <a:gd name="T71" fmla="*/ 30 h 250"/>
                    <a:gd name="T72" fmla="*/ 716 w 854"/>
                    <a:gd name="T73" fmla="*/ 49 h 250"/>
                    <a:gd name="T74" fmla="*/ 668 w 854"/>
                    <a:gd name="T75" fmla="*/ 67 h 250"/>
                    <a:gd name="T76" fmla="*/ 668 w 854"/>
                    <a:gd name="T77" fmla="*/ 67 h 250"/>
                    <a:gd name="T78" fmla="*/ 609 w 854"/>
                    <a:gd name="T79" fmla="*/ 86 h 250"/>
                    <a:gd name="T80" fmla="*/ 549 w 854"/>
                    <a:gd name="T81" fmla="*/ 104 h 250"/>
                    <a:gd name="T82" fmla="*/ 430 w 854"/>
                    <a:gd name="T83" fmla="*/ 135 h 250"/>
                    <a:gd name="T84" fmla="*/ 430 w 854"/>
                    <a:gd name="T85" fmla="*/ 135 h 250"/>
                    <a:gd name="T86" fmla="*/ 313 w 854"/>
                    <a:gd name="T87" fmla="*/ 162 h 250"/>
                    <a:gd name="T88" fmla="*/ 197 w 854"/>
                    <a:gd name="T89" fmla="*/ 187 h 250"/>
                    <a:gd name="T90" fmla="*/ 197 w 854"/>
                    <a:gd name="T91" fmla="*/ 187 h 250"/>
                    <a:gd name="T92" fmla="*/ 90 w 854"/>
                    <a:gd name="T93" fmla="*/ 213 h 250"/>
                    <a:gd name="T94" fmla="*/ 90 w 854"/>
                    <a:gd name="T95" fmla="*/ 213 h 250"/>
                    <a:gd name="T96" fmla="*/ 45 w 854"/>
                    <a:gd name="T97" fmla="*/ 222 h 250"/>
                    <a:gd name="T98" fmla="*/ 22 w 854"/>
                    <a:gd name="T99" fmla="*/ 230 h 250"/>
                    <a:gd name="T100" fmla="*/ 10 w 854"/>
                    <a:gd name="T101" fmla="*/ 236 h 250"/>
                    <a:gd name="T102" fmla="*/ 0 w 854"/>
                    <a:gd name="T103" fmla="*/ 242 h 250"/>
                    <a:gd name="T104" fmla="*/ 0 w 854"/>
                    <a:gd name="T105" fmla="*/ 242 h 250"/>
                    <a:gd name="T106" fmla="*/ 0 w 854"/>
                    <a:gd name="T107" fmla="*/ 244 h 250"/>
                    <a:gd name="T108" fmla="*/ 0 w 854"/>
                    <a:gd name="T109" fmla="*/ 246 h 250"/>
                    <a:gd name="T110" fmla="*/ 0 w 854"/>
                    <a:gd name="T111" fmla="*/ 248 h 250"/>
                    <a:gd name="T112" fmla="*/ 4 w 854"/>
                    <a:gd name="T113" fmla="*/ 250 h 250"/>
                    <a:gd name="T114" fmla="*/ 4 w 854"/>
                    <a:gd name="T115" fmla="*/ 25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54" h="250">
                      <a:moveTo>
                        <a:pt x="4" y="250"/>
                      </a:moveTo>
                      <a:lnTo>
                        <a:pt x="4" y="250"/>
                      </a:lnTo>
                      <a:lnTo>
                        <a:pt x="14" y="250"/>
                      </a:lnTo>
                      <a:lnTo>
                        <a:pt x="25" y="250"/>
                      </a:lnTo>
                      <a:lnTo>
                        <a:pt x="49" y="248"/>
                      </a:lnTo>
                      <a:lnTo>
                        <a:pt x="95" y="238"/>
                      </a:lnTo>
                      <a:lnTo>
                        <a:pt x="95" y="238"/>
                      </a:lnTo>
                      <a:lnTo>
                        <a:pt x="212" y="215"/>
                      </a:lnTo>
                      <a:lnTo>
                        <a:pt x="212" y="215"/>
                      </a:lnTo>
                      <a:lnTo>
                        <a:pt x="331" y="189"/>
                      </a:lnTo>
                      <a:lnTo>
                        <a:pt x="448" y="162"/>
                      </a:lnTo>
                      <a:lnTo>
                        <a:pt x="448" y="162"/>
                      </a:lnTo>
                      <a:lnTo>
                        <a:pt x="559" y="133"/>
                      </a:lnTo>
                      <a:lnTo>
                        <a:pt x="613" y="115"/>
                      </a:lnTo>
                      <a:lnTo>
                        <a:pt x="670" y="98"/>
                      </a:lnTo>
                      <a:lnTo>
                        <a:pt x="670" y="98"/>
                      </a:lnTo>
                      <a:lnTo>
                        <a:pt x="718" y="80"/>
                      </a:lnTo>
                      <a:lnTo>
                        <a:pt x="769" y="63"/>
                      </a:lnTo>
                      <a:lnTo>
                        <a:pt x="769" y="63"/>
                      </a:lnTo>
                      <a:lnTo>
                        <a:pt x="790" y="53"/>
                      </a:lnTo>
                      <a:lnTo>
                        <a:pt x="816" y="45"/>
                      </a:lnTo>
                      <a:lnTo>
                        <a:pt x="825" y="39"/>
                      </a:lnTo>
                      <a:lnTo>
                        <a:pt x="837" y="34"/>
                      </a:lnTo>
                      <a:lnTo>
                        <a:pt x="845" y="26"/>
                      </a:lnTo>
                      <a:lnTo>
                        <a:pt x="853" y="16"/>
                      </a:lnTo>
                      <a:lnTo>
                        <a:pt x="853" y="16"/>
                      </a:lnTo>
                      <a:lnTo>
                        <a:pt x="854" y="12"/>
                      </a:lnTo>
                      <a:lnTo>
                        <a:pt x="853" y="6"/>
                      </a:lnTo>
                      <a:lnTo>
                        <a:pt x="851" y="2"/>
                      </a:lnTo>
                      <a:lnTo>
                        <a:pt x="845" y="0"/>
                      </a:lnTo>
                      <a:lnTo>
                        <a:pt x="845" y="0"/>
                      </a:lnTo>
                      <a:lnTo>
                        <a:pt x="835" y="0"/>
                      </a:lnTo>
                      <a:lnTo>
                        <a:pt x="825" y="2"/>
                      </a:lnTo>
                      <a:lnTo>
                        <a:pt x="804" y="10"/>
                      </a:lnTo>
                      <a:lnTo>
                        <a:pt x="767" y="30"/>
                      </a:lnTo>
                      <a:lnTo>
                        <a:pt x="767" y="30"/>
                      </a:lnTo>
                      <a:lnTo>
                        <a:pt x="716" y="49"/>
                      </a:lnTo>
                      <a:lnTo>
                        <a:pt x="668" y="67"/>
                      </a:lnTo>
                      <a:lnTo>
                        <a:pt x="668" y="67"/>
                      </a:lnTo>
                      <a:lnTo>
                        <a:pt x="609" y="86"/>
                      </a:lnTo>
                      <a:lnTo>
                        <a:pt x="549" y="104"/>
                      </a:lnTo>
                      <a:lnTo>
                        <a:pt x="430" y="135"/>
                      </a:lnTo>
                      <a:lnTo>
                        <a:pt x="430" y="135"/>
                      </a:lnTo>
                      <a:lnTo>
                        <a:pt x="313" y="162"/>
                      </a:lnTo>
                      <a:lnTo>
                        <a:pt x="197" y="187"/>
                      </a:lnTo>
                      <a:lnTo>
                        <a:pt x="197" y="187"/>
                      </a:lnTo>
                      <a:lnTo>
                        <a:pt x="90" y="213"/>
                      </a:lnTo>
                      <a:lnTo>
                        <a:pt x="90" y="213"/>
                      </a:lnTo>
                      <a:lnTo>
                        <a:pt x="45" y="222"/>
                      </a:lnTo>
                      <a:lnTo>
                        <a:pt x="22" y="230"/>
                      </a:lnTo>
                      <a:lnTo>
                        <a:pt x="10" y="236"/>
                      </a:lnTo>
                      <a:lnTo>
                        <a:pt x="0" y="242"/>
                      </a:lnTo>
                      <a:lnTo>
                        <a:pt x="0" y="242"/>
                      </a:lnTo>
                      <a:lnTo>
                        <a:pt x="0" y="244"/>
                      </a:lnTo>
                      <a:lnTo>
                        <a:pt x="0" y="246"/>
                      </a:lnTo>
                      <a:lnTo>
                        <a:pt x="0" y="248"/>
                      </a:lnTo>
                      <a:lnTo>
                        <a:pt x="4" y="250"/>
                      </a:lnTo>
                      <a:lnTo>
                        <a:pt x="4" y="250"/>
                      </a:lnTo>
                      <a:close/>
                    </a:path>
                  </a:pathLst>
                </a:custGeom>
                <a:grpFill/>
                <a:ln>
                  <a:noFill/>
                </a:ln>
              </p:spPr>
              <p:txBody>
                <a:bodyPr/>
                <a:lstStyle/>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14" name="Freeform 18"/>
                <p:cNvSpPr/>
                <p:nvPr/>
              </p:nvSpPr>
              <p:spPr bwMode="auto">
                <a:xfrm>
                  <a:off x="1512491" y="1948664"/>
                  <a:ext cx="438150" cy="100013"/>
                </a:xfrm>
                <a:custGeom>
                  <a:avLst/>
                  <a:gdLst>
                    <a:gd name="T0" fmla="*/ 9 w 788"/>
                    <a:gd name="T1" fmla="*/ 240 h 240"/>
                    <a:gd name="T2" fmla="*/ 9 w 788"/>
                    <a:gd name="T3" fmla="*/ 240 h 240"/>
                    <a:gd name="T4" fmla="*/ 107 w 788"/>
                    <a:gd name="T5" fmla="*/ 203 h 240"/>
                    <a:gd name="T6" fmla="*/ 157 w 788"/>
                    <a:gd name="T7" fmla="*/ 187 h 240"/>
                    <a:gd name="T8" fmla="*/ 206 w 788"/>
                    <a:gd name="T9" fmla="*/ 172 h 240"/>
                    <a:gd name="T10" fmla="*/ 206 w 788"/>
                    <a:gd name="T11" fmla="*/ 172 h 240"/>
                    <a:gd name="T12" fmla="*/ 258 w 788"/>
                    <a:gd name="T13" fmla="*/ 160 h 240"/>
                    <a:gd name="T14" fmla="*/ 309 w 788"/>
                    <a:gd name="T15" fmla="*/ 148 h 240"/>
                    <a:gd name="T16" fmla="*/ 412 w 788"/>
                    <a:gd name="T17" fmla="*/ 127 h 240"/>
                    <a:gd name="T18" fmla="*/ 412 w 788"/>
                    <a:gd name="T19" fmla="*/ 127 h 240"/>
                    <a:gd name="T20" fmla="*/ 515 w 788"/>
                    <a:gd name="T21" fmla="*/ 106 h 240"/>
                    <a:gd name="T22" fmla="*/ 566 w 788"/>
                    <a:gd name="T23" fmla="*/ 96 h 240"/>
                    <a:gd name="T24" fmla="*/ 618 w 788"/>
                    <a:gd name="T25" fmla="*/ 82 h 240"/>
                    <a:gd name="T26" fmla="*/ 618 w 788"/>
                    <a:gd name="T27" fmla="*/ 82 h 240"/>
                    <a:gd name="T28" fmla="*/ 659 w 788"/>
                    <a:gd name="T29" fmla="*/ 70 h 240"/>
                    <a:gd name="T30" fmla="*/ 700 w 788"/>
                    <a:gd name="T31" fmla="*/ 57 h 240"/>
                    <a:gd name="T32" fmla="*/ 700 w 788"/>
                    <a:gd name="T33" fmla="*/ 57 h 240"/>
                    <a:gd name="T34" fmla="*/ 722 w 788"/>
                    <a:gd name="T35" fmla="*/ 51 h 240"/>
                    <a:gd name="T36" fmla="*/ 745 w 788"/>
                    <a:gd name="T37" fmla="*/ 43 h 240"/>
                    <a:gd name="T38" fmla="*/ 766 w 788"/>
                    <a:gd name="T39" fmla="*/ 34 h 240"/>
                    <a:gd name="T40" fmla="*/ 776 w 788"/>
                    <a:gd name="T41" fmla="*/ 26 h 240"/>
                    <a:gd name="T42" fmla="*/ 784 w 788"/>
                    <a:gd name="T43" fmla="*/ 20 h 240"/>
                    <a:gd name="T44" fmla="*/ 784 w 788"/>
                    <a:gd name="T45" fmla="*/ 20 h 240"/>
                    <a:gd name="T46" fmla="*/ 788 w 788"/>
                    <a:gd name="T47" fmla="*/ 12 h 240"/>
                    <a:gd name="T48" fmla="*/ 788 w 788"/>
                    <a:gd name="T49" fmla="*/ 6 h 240"/>
                    <a:gd name="T50" fmla="*/ 782 w 788"/>
                    <a:gd name="T51" fmla="*/ 2 h 240"/>
                    <a:gd name="T52" fmla="*/ 776 w 788"/>
                    <a:gd name="T53" fmla="*/ 0 h 240"/>
                    <a:gd name="T54" fmla="*/ 776 w 788"/>
                    <a:gd name="T55" fmla="*/ 0 h 240"/>
                    <a:gd name="T56" fmla="*/ 766 w 788"/>
                    <a:gd name="T57" fmla="*/ 0 h 240"/>
                    <a:gd name="T58" fmla="*/ 757 w 788"/>
                    <a:gd name="T59" fmla="*/ 4 h 240"/>
                    <a:gd name="T60" fmla="*/ 737 w 788"/>
                    <a:gd name="T61" fmla="*/ 10 h 240"/>
                    <a:gd name="T62" fmla="*/ 698 w 788"/>
                    <a:gd name="T63" fmla="*/ 28 h 240"/>
                    <a:gd name="T64" fmla="*/ 698 w 788"/>
                    <a:gd name="T65" fmla="*/ 28 h 240"/>
                    <a:gd name="T66" fmla="*/ 644 w 788"/>
                    <a:gd name="T67" fmla="*/ 45 h 240"/>
                    <a:gd name="T68" fmla="*/ 589 w 788"/>
                    <a:gd name="T69" fmla="*/ 59 h 240"/>
                    <a:gd name="T70" fmla="*/ 589 w 788"/>
                    <a:gd name="T71" fmla="*/ 59 h 240"/>
                    <a:gd name="T72" fmla="*/ 539 w 788"/>
                    <a:gd name="T73" fmla="*/ 72 h 240"/>
                    <a:gd name="T74" fmla="*/ 486 w 788"/>
                    <a:gd name="T75" fmla="*/ 84 h 240"/>
                    <a:gd name="T76" fmla="*/ 383 w 788"/>
                    <a:gd name="T77" fmla="*/ 106 h 240"/>
                    <a:gd name="T78" fmla="*/ 383 w 788"/>
                    <a:gd name="T79" fmla="*/ 106 h 240"/>
                    <a:gd name="T80" fmla="*/ 286 w 788"/>
                    <a:gd name="T81" fmla="*/ 125 h 240"/>
                    <a:gd name="T82" fmla="*/ 237 w 788"/>
                    <a:gd name="T83" fmla="*/ 135 h 240"/>
                    <a:gd name="T84" fmla="*/ 186 w 788"/>
                    <a:gd name="T85" fmla="*/ 148 h 240"/>
                    <a:gd name="T86" fmla="*/ 138 w 788"/>
                    <a:gd name="T87" fmla="*/ 162 h 240"/>
                    <a:gd name="T88" fmla="*/ 89 w 788"/>
                    <a:gd name="T89" fmla="*/ 179 h 240"/>
                    <a:gd name="T90" fmla="*/ 44 w 788"/>
                    <a:gd name="T91" fmla="*/ 201 h 240"/>
                    <a:gd name="T92" fmla="*/ 23 w 788"/>
                    <a:gd name="T93" fmla="*/ 215 h 240"/>
                    <a:gd name="T94" fmla="*/ 1 w 788"/>
                    <a:gd name="T95" fmla="*/ 226 h 240"/>
                    <a:gd name="T96" fmla="*/ 1 w 788"/>
                    <a:gd name="T97" fmla="*/ 226 h 240"/>
                    <a:gd name="T98" fmla="*/ 0 w 788"/>
                    <a:gd name="T99" fmla="*/ 228 h 240"/>
                    <a:gd name="T100" fmla="*/ 0 w 788"/>
                    <a:gd name="T101" fmla="*/ 232 h 240"/>
                    <a:gd name="T102" fmla="*/ 0 w 788"/>
                    <a:gd name="T103" fmla="*/ 236 h 240"/>
                    <a:gd name="T104" fmla="*/ 5 w 788"/>
                    <a:gd name="T105" fmla="*/ 240 h 240"/>
                    <a:gd name="T106" fmla="*/ 9 w 788"/>
                    <a:gd name="T107" fmla="*/ 240 h 240"/>
                    <a:gd name="T108" fmla="*/ 9 w 788"/>
                    <a:gd name="T109" fmla="*/ 24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88" h="240">
                      <a:moveTo>
                        <a:pt x="9" y="240"/>
                      </a:moveTo>
                      <a:lnTo>
                        <a:pt x="9" y="240"/>
                      </a:lnTo>
                      <a:lnTo>
                        <a:pt x="107" y="203"/>
                      </a:lnTo>
                      <a:lnTo>
                        <a:pt x="157" y="187"/>
                      </a:lnTo>
                      <a:lnTo>
                        <a:pt x="206" y="172"/>
                      </a:lnTo>
                      <a:lnTo>
                        <a:pt x="206" y="172"/>
                      </a:lnTo>
                      <a:lnTo>
                        <a:pt x="258" y="160"/>
                      </a:lnTo>
                      <a:lnTo>
                        <a:pt x="309" y="148"/>
                      </a:lnTo>
                      <a:lnTo>
                        <a:pt x="412" y="127"/>
                      </a:lnTo>
                      <a:lnTo>
                        <a:pt x="412" y="127"/>
                      </a:lnTo>
                      <a:lnTo>
                        <a:pt x="515" y="106"/>
                      </a:lnTo>
                      <a:lnTo>
                        <a:pt x="566" y="96"/>
                      </a:lnTo>
                      <a:lnTo>
                        <a:pt x="618" y="82"/>
                      </a:lnTo>
                      <a:lnTo>
                        <a:pt x="618" y="82"/>
                      </a:lnTo>
                      <a:lnTo>
                        <a:pt x="659" y="70"/>
                      </a:lnTo>
                      <a:lnTo>
                        <a:pt x="700" y="57"/>
                      </a:lnTo>
                      <a:lnTo>
                        <a:pt x="700" y="57"/>
                      </a:lnTo>
                      <a:lnTo>
                        <a:pt x="722" y="51"/>
                      </a:lnTo>
                      <a:lnTo>
                        <a:pt x="745" y="43"/>
                      </a:lnTo>
                      <a:lnTo>
                        <a:pt x="766" y="34"/>
                      </a:lnTo>
                      <a:lnTo>
                        <a:pt x="776" y="26"/>
                      </a:lnTo>
                      <a:lnTo>
                        <a:pt x="784" y="20"/>
                      </a:lnTo>
                      <a:lnTo>
                        <a:pt x="784" y="20"/>
                      </a:lnTo>
                      <a:lnTo>
                        <a:pt x="788" y="12"/>
                      </a:lnTo>
                      <a:lnTo>
                        <a:pt x="788" y="6"/>
                      </a:lnTo>
                      <a:lnTo>
                        <a:pt x="782" y="2"/>
                      </a:lnTo>
                      <a:lnTo>
                        <a:pt x="776" y="0"/>
                      </a:lnTo>
                      <a:lnTo>
                        <a:pt x="776" y="0"/>
                      </a:lnTo>
                      <a:lnTo>
                        <a:pt x="766" y="0"/>
                      </a:lnTo>
                      <a:lnTo>
                        <a:pt x="757" y="4"/>
                      </a:lnTo>
                      <a:lnTo>
                        <a:pt x="737" y="10"/>
                      </a:lnTo>
                      <a:lnTo>
                        <a:pt x="698" y="28"/>
                      </a:lnTo>
                      <a:lnTo>
                        <a:pt x="698" y="28"/>
                      </a:lnTo>
                      <a:lnTo>
                        <a:pt x="644" y="45"/>
                      </a:lnTo>
                      <a:lnTo>
                        <a:pt x="589" y="59"/>
                      </a:lnTo>
                      <a:lnTo>
                        <a:pt x="589" y="59"/>
                      </a:lnTo>
                      <a:lnTo>
                        <a:pt x="539" y="72"/>
                      </a:lnTo>
                      <a:lnTo>
                        <a:pt x="486" y="84"/>
                      </a:lnTo>
                      <a:lnTo>
                        <a:pt x="383" y="106"/>
                      </a:lnTo>
                      <a:lnTo>
                        <a:pt x="383" y="106"/>
                      </a:lnTo>
                      <a:lnTo>
                        <a:pt x="286" y="125"/>
                      </a:lnTo>
                      <a:lnTo>
                        <a:pt x="237" y="135"/>
                      </a:lnTo>
                      <a:lnTo>
                        <a:pt x="186" y="148"/>
                      </a:lnTo>
                      <a:lnTo>
                        <a:pt x="138" y="162"/>
                      </a:lnTo>
                      <a:lnTo>
                        <a:pt x="89" y="179"/>
                      </a:lnTo>
                      <a:lnTo>
                        <a:pt x="44" y="201"/>
                      </a:lnTo>
                      <a:lnTo>
                        <a:pt x="23" y="215"/>
                      </a:lnTo>
                      <a:lnTo>
                        <a:pt x="1" y="226"/>
                      </a:lnTo>
                      <a:lnTo>
                        <a:pt x="1" y="226"/>
                      </a:lnTo>
                      <a:lnTo>
                        <a:pt x="0" y="228"/>
                      </a:lnTo>
                      <a:lnTo>
                        <a:pt x="0" y="232"/>
                      </a:lnTo>
                      <a:lnTo>
                        <a:pt x="0" y="236"/>
                      </a:lnTo>
                      <a:lnTo>
                        <a:pt x="5" y="240"/>
                      </a:lnTo>
                      <a:lnTo>
                        <a:pt x="9" y="240"/>
                      </a:lnTo>
                      <a:lnTo>
                        <a:pt x="9" y="240"/>
                      </a:lnTo>
                      <a:close/>
                    </a:path>
                  </a:pathLst>
                </a:custGeom>
                <a:grpFill/>
                <a:ln>
                  <a:noFill/>
                </a:ln>
              </p:spPr>
              <p:txBody>
                <a:bodyPr/>
                <a:lstStyle/>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15" name="Freeform 19"/>
                <p:cNvSpPr/>
                <p:nvPr/>
              </p:nvSpPr>
              <p:spPr bwMode="auto">
                <a:xfrm>
                  <a:off x="1823641" y="1815314"/>
                  <a:ext cx="317500" cy="52388"/>
                </a:xfrm>
                <a:custGeom>
                  <a:avLst/>
                  <a:gdLst>
                    <a:gd name="T0" fmla="*/ 6 w 570"/>
                    <a:gd name="T1" fmla="*/ 127 h 127"/>
                    <a:gd name="T2" fmla="*/ 6 w 570"/>
                    <a:gd name="T3" fmla="*/ 127 h 127"/>
                    <a:gd name="T4" fmla="*/ 41 w 570"/>
                    <a:gd name="T5" fmla="*/ 127 h 127"/>
                    <a:gd name="T6" fmla="*/ 74 w 570"/>
                    <a:gd name="T7" fmla="*/ 125 h 127"/>
                    <a:gd name="T8" fmla="*/ 107 w 570"/>
                    <a:gd name="T9" fmla="*/ 121 h 127"/>
                    <a:gd name="T10" fmla="*/ 142 w 570"/>
                    <a:gd name="T11" fmla="*/ 115 h 127"/>
                    <a:gd name="T12" fmla="*/ 208 w 570"/>
                    <a:gd name="T13" fmla="*/ 103 h 127"/>
                    <a:gd name="T14" fmla="*/ 274 w 570"/>
                    <a:gd name="T15" fmla="*/ 92 h 127"/>
                    <a:gd name="T16" fmla="*/ 274 w 570"/>
                    <a:gd name="T17" fmla="*/ 92 h 127"/>
                    <a:gd name="T18" fmla="*/ 346 w 570"/>
                    <a:gd name="T19" fmla="*/ 78 h 127"/>
                    <a:gd name="T20" fmla="*/ 418 w 570"/>
                    <a:gd name="T21" fmla="*/ 64 h 127"/>
                    <a:gd name="T22" fmla="*/ 489 w 570"/>
                    <a:gd name="T23" fmla="*/ 47 h 127"/>
                    <a:gd name="T24" fmla="*/ 559 w 570"/>
                    <a:gd name="T25" fmla="*/ 29 h 127"/>
                    <a:gd name="T26" fmla="*/ 559 w 570"/>
                    <a:gd name="T27" fmla="*/ 29 h 127"/>
                    <a:gd name="T28" fmla="*/ 564 w 570"/>
                    <a:gd name="T29" fmla="*/ 26 h 127"/>
                    <a:gd name="T30" fmla="*/ 568 w 570"/>
                    <a:gd name="T31" fmla="*/ 22 h 127"/>
                    <a:gd name="T32" fmla="*/ 570 w 570"/>
                    <a:gd name="T33" fmla="*/ 16 h 127"/>
                    <a:gd name="T34" fmla="*/ 570 w 570"/>
                    <a:gd name="T35" fmla="*/ 10 h 127"/>
                    <a:gd name="T36" fmla="*/ 568 w 570"/>
                    <a:gd name="T37" fmla="*/ 6 h 127"/>
                    <a:gd name="T38" fmla="*/ 564 w 570"/>
                    <a:gd name="T39" fmla="*/ 2 h 127"/>
                    <a:gd name="T40" fmla="*/ 561 w 570"/>
                    <a:gd name="T41" fmla="*/ 0 h 127"/>
                    <a:gd name="T42" fmla="*/ 553 w 570"/>
                    <a:gd name="T43" fmla="*/ 0 h 127"/>
                    <a:gd name="T44" fmla="*/ 553 w 570"/>
                    <a:gd name="T45" fmla="*/ 0 h 127"/>
                    <a:gd name="T46" fmla="*/ 487 w 570"/>
                    <a:gd name="T47" fmla="*/ 18 h 127"/>
                    <a:gd name="T48" fmla="*/ 418 w 570"/>
                    <a:gd name="T49" fmla="*/ 35 h 127"/>
                    <a:gd name="T50" fmla="*/ 352 w 570"/>
                    <a:gd name="T51" fmla="*/ 49 h 127"/>
                    <a:gd name="T52" fmla="*/ 284 w 570"/>
                    <a:gd name="T53" fmla="*/ 62 h 127"/>
                    <a:gd name="T54" fmla="*/ 284 w 570"/>
                    <a:gd name="T55" fmla="*/ 62 h 127"/>
                    <a:gd name="T56" fmla="*/ 214 w 570"/>
                    <a:gd name="T57" fmla="*/ 74 h 127"/>
                    <a:gd name="T58" fmla="*/ 144 w 570"/>
                    <a:gd name="T59" fmla="*/ 84 h 127"/>
                    <a:gd name="T60" fmla="*/ 74 w 570"/>
                    <a:gd name="T61" fmla="*/ 96 h 127"/>
                    <a:gd name="T62" fmla="*/ 39 w 570"/>
                    <a:gd name="T63" fmla="*/ 103 h 127"/>
                    <a:gd name="T64" fmla="*/ 6 w 570"/>
                    <a:gd name="T65" fmla="*/ 113 h 127"/>
                    <a:gd name="T66" fmla="*/ 6 w 570"/>
                    <a:gd name="T67" fmla="*/ 113 h 127"/>
                    <a:gd name="T68" fmla="*/ 2 w 570"/>
                    <a:gd name="T69" fmla="*/ 115 h 127"/>
                    <a:gd name="T70" fmla="*/ 0 w 570"/>
                    <a:gd name="T71" fmla="*/ 121 h 127"/>
                    <a:gd name="T72" fmla="*/ 2 w 570"/>
                    <a:gd name="T73" fmla="*/ 125 h 127"/>
                    <a:gd name="T74" fmla="*/ 6 w 570"/>
                    <a:gd name="T75" fmla="*/ 127 h 127"/>
                    <a:gd name="T76" fmla="*/ 6 w 570"/>
                    <a:gd name="T77" fmla="*/ 127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70" h="127">
                      <a:moveTo>
                        <a:pt x="6" y="127"/>
                      </a:moveTo>
                      <a:lnTo>
                        <a:pt x="6" y="127"/>
                      </a:lnTo>
                      <a:lnTo>
                        <a:pt x="41" y="127"/>
                      </a:lnTo>
                      <a:lnTo>
                        <a:pt x="74" y="125"/>
                      </a:lnTo>
                      <a:lnTo>
                        <a:pt x="107" y="121"/>
                      </a:lnTo>
                      <a:lnTo>
                        <a:pt x="142" y="115"/>
                      </a:lnTo>
                      <a:lnTo>
                        <a:pt x="208" y="103"/>
                      </a:lnTo>
                      <a:lnTo>
                        <a:pt x="274" y="92"/>
                      </a:lnTo>
                      <a:lnTo>
                        <a:pt x="274" y="92"/>
                      </a:lnTo>
                      <a:lnTo>
                        <a:pt x="346" y="78"/>
                      </a:lnTo>
                      <a:lnTo>
                        <a:pt x="418" y="64"/>
                      </a:lnTo>
                      <a:lnTo>
                        <a:pt x="489" y="47"/>
                      </a:lnTo>
                      <a:lnTo>
                        <a:pt x="559" y="29"/>
                      </a:lnTo>
                      <a:lnTo>
                        <a:pt x="559" y="29"/>
                      </a:lnTo>
                      <a:lnTo>
                        <a:pt x="564" y="26"/>
                      </a:lnTo>
                      <a:lnTo>
                        <a:pt x="568" y="22"/>
                      </a:lnTo>
                      <a:lnTo>
                        <a:pt x="570" y="16"/>
                      </a:lnTo>
                      <a:lnTo>
                        <a:pt x="570" y="10"/>
                      </a:lnTo>
                      <a:lnTo>
                        <a:pt x="568" y="6"/>
                      </a:lnTo>
                      <a:lnTo>
                        <a:pt x="564" y="2"/>
                      </a:lnTo>
                      <a:lnTo>
                        <a:pt x="561" y="0"/>
                      </a:lnTo>
                      <a:lnTo>
                        <a:pt x="553" y="0"/>
                      </a:lnTo>
                      <a:lnTo>
                        <a:pt x="553" y="0"/>
                      </a:lnTo>
                      <a:lnTo>
                        <a:pt x="487" y="18"/>
                      </a:lnTo>
                      <a:lnTo>
                        <a:pt x="418" y="35"/>
                      </a:lnTo>
                      <a:lnTo>
                        <a:pt x="352" y="49"/>
                      </a:lnTo>
                      <a:lnTo>
                        <a:pt x="284" y="62"/>
                      </a:lnTo>
                      <a:lnTo>
                        <a:pt x="284" y="62"/>
                      </a:lnTo>
                      <a:lnTo>
                        <a:pt x="214" y="74"/>
                      </a:lnTo>
                      <a:lnTo>
                        <a:pt x="144" y="84"/>
                      </a:lnTo>
                      <a:lnTo>
                        <a:pt x="74" y="96"/>
                      </a:lnTo>
                      <a:lnTo>
                        <a:pt x="39" y="103"/>
                      </a:lnTo>
                      <a:lnTo>
                        <a:pt x="6" y="113"/>
                      </a:lnTo>
                      <a:lnTo>
                        <a:pt x="6" y="113"/>
                      </a:lnTo>
                      <a:lnTo>
                        <a:pt x="2" y="115"/>
                      </a:lnTo>
                      <a:lnTo>
                        <a:pt x="0" y="121"/>
                      </a:lnTo>
                      <a:lnTo>
                        <a:pt x="2" y="125"/>
                      </a:lnTo>
                      <a:lnTo>
                        <a:pt x="6" y="127"/>
                      </a:lnTo>
                      <a:lnTo>
                        <a:pt x="6" y="127"/>
                      </a:lnTo>
                      <a:close/>
                    </a:path>
                  </a:pathLst>
                </a:custGeom>
                <a:grpFill/>
                <a:ln>
                  <a:noFill/>
                </a:ln>
              </p:spPr>
              <p:txBody>
                <a:bodyPr/>
                <a:lstStyle/>
                <a:p>
                  <a:pPr>
                    <a:defRPr/>
                  </a:pPr>
                  <a:endParaRPr lang="zh-CN" altLang="en-US" sz="1800">
                    <a:solidFill>
                      <a:schemeClr val="tx1"/>
                    </a:solidFill>
                    <a:latin typeface="微软雅黑" panose="020B0503020204020204" charset="-122"/>
                    <a:ea typeface="微软雅黑" panose="020B0503020204020204" charset="-122"/>
                  </a:endParaRPr>
                </a:p>
              </p:txBody>
            </p:sp>
          </p:grpSp>
        </p:grpSp>
        <p:cxnSp>
          <p:nvCxnSpPr>
            <p:cNvPr id="116" name="直接连接符 115"/>
            <p:cNvCxnSpPr/>
            <p:nvPr/>
          </p:nvCxnSpPr>
          <p:spPr>
            <a:xfrm>
              <a:off x="4157" y="4647"/>
              <a:ext cx="5102"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117" name="矩形 116"/>
            <p:cNvSpPr/>
            <p:nvPr/>
          </p:nvSpPr>
          <p:spPr>
            <a:xfrm>
              <a:off x="5906" y="4066"/>
              <a:ext cx="2452" cy="580"/>
            </a:xfrm>
            <a:prstGeom prst="rect">
              <a:avLst/>
            </a:prstGeom>
          </p:spPr>
          <p:txBody>
            <a:bodyPr wrap="square">
              <a:spAutoFit/>
            </a:bodyPr>
            <a:lstStyle/>
            <a:p>
              <a:pPr algn="just">
                <a:defRPr/>
              </a:pPr>
              <a:r>
                <a:rPr lang="zh-CN" altLang="en-US" sz="1800" b="1" dirty="0">
                  <a:solidFill>
                    <a:schemeClr val="tx1"/>
                  </a:solidFill>
                  <a:latin typeface="微软雅黑" panose="020B0503020204020204" charset="-122"/>
                  <a:ea typeface="微软雅黑" panose="020B0503020204020204" charset="-122"/>
                </a:rPr>
                <a:t>4. 消化</a:t>
              </a:r>
              <a:endParaRPr lang="zh-CN" altLang="en-US" sz="1800" b="1" dirty="0">
                <a:solidFill>
                  <a:schemeClr val="tx1"/>
                </a:solidFill>
                <a:latin typeface="微软雅黑" panose="020B0503020204020204" charset="-122"/>
                <a:ea typeface="微软雅黑" panose="020B0503020204020204" charset="-122"/>
              </a:endParaRPr>
            </a:p>
          </p:txBody>
        </p:sp>
        <p:sp>
          <p:nvSpPr>
            <p:cNvPr id="151" name="文本框 164"/>
            <p:cNvSpPr txBox="1"/>
            <p:nvPr/>
          </p:nvSpPr>
          <p:spPr>
            <a:xfrm>
              <a:off x="4157" y="4853"/>
              <a:ext cx="5102" cy="5686"/>
            </a:xfrm>
            <a:prstGeom prst="rect">
              <a:avLst/>
            </a:prstGeom>
            <a:noFill/>
          </p:spPr>
          <p:txBody>
            <a:bodyPr wrap="square">
              <a:spAutoFit/>
            </a:bodyPr>
            <a:lstStyle/>
            <a:p>
              <a:pPr algn="just">
                <a:lnSpc>
                  <a:spcPct val="130000"/>
                </a:lnSpc>
                <a:defRPr/>
              </a:pPr>
              <a:r>
                <a:rPr lang="zh-CN" altLang="en-US" sz="1600" kern="0" dirty="0">
                  <a:solidFill>
                    <a:schemeClr val="tx1"/>
                  </a:solidFill>
                  <a:latin typeface="微软雅黑" panose="020B0503020204020204" charset="-122"/>
                  <a:ea typeface="微软雅黑" panose="020B0503020204020204" charset="-122"/>
                  <a:cs typeface="Arial" panose="020B0604020202020204" pitchFamily="34" charset="0"/>
                </a:rPr>
                <a:t>早产儿吸吮力弱，吞咽反射功能差，贲门括约肌松弛，胃容量小，更易引起溢乳、呛奶而窒息。各种消化酶不足，胆酸分泌少，消化吸收功能差，易发生腹胀、腹泻，因此早产儿更易出现喂养困难和营养缺乏。由于肝酶的活性不完善，生理性黄疸持续久且易发生高胆红素血症；同时，肝糖原、维生素 K 储存少，蛋白质合成不足，常易发生低血糖、出血和低蛋白血症。</a:t>
              </a:r>
              <a:endParaRPr lang="zh-CN" altLang="en-US" sz="1600" kern="0" dirty="0">
                <a:solidFill>
                  <a:schemeClr val="tx1"/>
                </a:solidFill>
                <a:latin typeface="微软雅黑" panose="020B0503020204020204" charset="-122"/>
                <a:ea typeface="微软雅黑" panose="020B0503020204020204" charset="-122"/>
                <a:cs typeface="Arial" panose="020B0604020202020204" pitchFamily="34" charset="0"/>
              </a:endParaRPr>
            </a:p>
          </p:txBody>
        </p:sp>
      </p:grpSp>
      <p:grpSp>
        <p:nvGrpSpPr>
          <p:cNvPr id="3" name="组合 2"/>
          <p:cNvGrpSpPr/>
          <p:nvPr/>
        </p:nvGrpSpPr>
        <p:grpSpPr>
          <a:xfrm>
            <a:off x="4399280" y="1697962"/>
            <a:ext cx="3240405" cy="2360329"/>
            <a:chOff x="6967" y="3295"/>
            <a:chExt cx="5105" cy="3717"/>
          </a:xfrm>
        </p:grpSpPr>
        <p:sp>
          <p:nvSpPr>
            <p:cNvPr id="118" name="Freeform 12"/>
            <p:cNvSpPr/>
            <p:nvPr/>
          </p:nvSpPr>
          <p:spPr bwMode="auto">
            <a:xfrm>
              <a:off x="6967" y="3295"/>
              <a:ext cx="1750" cy="1352"/>
            </a:xfrm>
            <a:custGeom>
              <a:avLst/>
              <a:gdLst>
                <a:gd name="T0" fmla="*/ 2147483646 w 1999"/>
                <a:gd name="T1" fmla="*/ 2147483646 h 2057"/>
                <a:gd name="T2" fmla="*/ 2147483646 w 1999"/>
                <a:gd name="T3" fmla="*/ 2147483646 h 2057"/>
                <a:gd name="T4" fmla="*/ 2147483646 w 1999"/>
                <a:gd name="T5" fmla="*/ 2147483646 h 2057"/>
                <a:gd name="T6" fmla="*/ 2147483646 w 1999"/>
                <a:gd name="T7" fmla="*/ 2147483646 h 2057"/>
                <a:gd name="T8" fmla="*/ 2147483646 w 1999"/>
                <a:gd name="T9" fmla="*/ 2147483646 h 2057"/>
                <a:gd name="T10" fmla="*/ 2147483646 w 1999"/>
                <a:gd name="T11" fmla="*/ 2147483646 h 2057"/>
                <a:gd name="T12" fmla="*/ 2147483646 w 1999"/>
                <a:gd name="T13" fmla="*/ 2147483646 h 2057"/>
                <a:gd name="T14" fmla="*/ 2147483646 w 1999"/>
                <a:gd name="T15" fmla="*/ 2147483646 h 2057"/>
                <a:gd name="T16" fmla="*/ 2147483646 w 1999"/>
                <a:gd name="T17" fmla="*/ 2147483646 h 2057"/>
                <a:gd name="T18" fmla="*/ 2147483646 w 1999"/>
                <a:gd name="T19" fmla="*/ 2147483646 h 2057"/>
                <a:gd name="T20" fmla="*/ 2147483646 w 1999"/>
                <a:gd name="T21" fmla="*/ 2147483646 h 2057"/>
                <a:gd name="T22" fmla="*/ 2147483646 w 1999"/>
                <a:gd name="T23" fmla="*/ 2147483646 h 2057"/>
                <a:gd name="T24" fmla="*/ 2147483646 w 1999"/>
                <a:gd name="T25" fmla="*/ 2147483646 h 2057"/>
                <a:gd name="T26" fmla="*/ 2147483646 w 1999"/>
                <a:gd name="T27" fmla="*/ 2147483646 h 2057"/>
                <a:gd name="T28" fmla="*/ 2147483646 w 1999"/>
                <a:gd name="T29" fmla="*/ 2147483646 h 2057"/>
                <a:gd name="T30" fmla="*/ 2147483646 w 1999"/>
                <a:gd name="T31" fmla="*/ 2147483646 h 2057"/>
                <a:gd name="T32" fmla="*/ 2147483646 w 1999"/>
                <a:gd name="T33" fmla="*/ 2147483646 h 2057"/>
                <a:gd name="T34" fmla="*/ 2147483646 w 1999"/>
                <a:gd name="T35" fmla="*/ 2147483646 h 2057"/>
                <a:gd name="T36" fmla="*/ 2147483646 w 1999"/>
                <a:gd name="T37" fmla="*/ 2147483646 h 2057"/>
                <a:gd name="T38" fmla="*/ 2147483646 w 1999"/>
                <a:gd name="T39" fmla="*/ 2147483646 h 2057"/>
                <a:gd name="T40" fmla="*/ 2147483646 w 1999"/>
                <a:gd name="T41" fmla="*/ 2147483646 h 2057"/>
                <a:gd name="T42" fmla="*/ 2147483646 w 1999"/>
                <a:gd name="T43" fmla="*/ 2147483646 h 2057"/>
                <a:gd name="T44" fmla="*/ 2147483646 w 1999"/>
                <a:gd name="T45" fmla="*/ 2147483646 h 2057"/>
                <a:gd name="T46" fmla="*/ 2147483646 w 1999"/>
                <a:gd name="T47" fmla="*/ 2147483646 h 2057"/>
                <a:gd name="T48" fmla="*/ 2147483646 w 1999"/>
                <a:gd name="T49" fmla="*/ 2147483646 h 2057"/>
                <a:gd name="T50" fmla="*/ 2147483646 w 1999"/>
                <a:gd name="T51" fmla="*/ 2147483646 h 2057"/>
                <a:gd name="T52" fmla="*/ 2147483646 w 1999"/>
                <a:gd name="T53" fmla="*/ 2147483646 h 2057"/>
                <a:gd name="T54" fmla="*/ 2147483646 w 1999"/>
                <a:gd name="T55" fmla="*/ 2147483646 h 2057"/>
                <a:gd name="T56" fmla="*/ 2147483646 w 1999"/>
                <a:gd name="T57" fmla="*/ 2147483646 h 2057"/>
                <a:gd name="T58" fmla="*/ 2147483646 w 1999"/>
                <a:gd name="T59" fmla="*/ 2147483646 h 2057"/>
                <a:gd name="T60" fmla="*/ 2147483646 w 1999"/>
                <a:gd name="T61" fmla="*/ 2147483646 h 2057"/>
                <a:gd name="T62" fmla="*/ 2147483646 w 1999"/>
                <a:gd name="T63" fmla="*/ 2147483646 h 2057"/>
                <a:gd name="T64" fmla="*/ 2147483646 w 1999"/>
                <a:gd name="T65" fmla="*/ 2147483646 h 2057"/>
                <a:gd name="T66" fmla="*/ 2147483646 w 1999"/>
                <a:gd name="T67" fmla="*/ 2147483646 h 2057"/>
                <a:gd name="T68" fmla="*/ 2147483646 w 1999"/>
                <a:gd name="T69" fmla="*/ 2147483646 h 2057"/>
                <a:gd name="T70" fmla="*/ 2147483646 w 1999"/>
                <a:gd name="T71" fmla="*/ 2147483646 h 2057"/>
                <a:gd name="T72" fmla="*/ 2147483646 w 1999"/>
                <a:gd name="T73" fmla="*/ 2147483646 h 2057"/>
                <a:gd name="T74" fmla="*/ 2147483646 w 1999"/>
                <a:gd name="T75" fmla="*/ 2147483646 h 2057"/>
                <a:gd name="T76" fmla="*/ 2147483646 w 1999"/>
                <a:gd name="T77" fmla="*/ 2147483646 h 2057"/>
                <a:gd name="T78" fmla="*/ 2147483646 w 1999"/>
                <a:gd name="T79" fmla="*/ 2147483646 h 2057"/>
                <a:gd name="T80" fmla="*/ 2147483646 w 1999"/>
                <a:gd name="T81" fmla="*/ 2147483646 h 2057"/>
                <a:gd name="T82" fmla="*/ 2147483646 w 1999"/>
                <a:gd name="T83" fmla="*/ 2147483646 h 2057"/>
                <a:gd name="T84" fmla="*/ 2147483646 w 1999"/>
                <a:gd name="T85" fmla="*/ 2147483646 h 2057"/>
                <a:gd name="T86" fmla="*/ 2147483646 w 1999"/>
                <a:gd name="T87" fmla="*/ 2147483646 h 2057"/>
                <a:gd name="T88" fmla="*/ 2147483646 w 1999"/>
                <a:gd name="T89" fmla="*/ 2147483646 h 2057"/>
                <a:gd name="T90" fmla="*/ 2147483646 w 1999"/>
                <a:gd name="T91" fmla="*/ 2147483646 h 2057"/>
                <a:gd name="T92" fmla="*/ 2147483646 w 1999"/>
                <a:gd name="T93" fmla="*/ 2147483646 h 2057"/>
                <a:gd name="T94" fmla="*/ 2147483646 w 1999"/>
                <a:gd name="T95" fmla="*/ 2147483646 h 2057"/>
                <a:gd name="T96" fmla="*/ 2147483646 w 1999"/>
                <a:gd name="T97" fmla="*/ 2147483646 h 2057"/>
                <a:gd name="T98" fmla="*/ 2147483646 w 1999"/>
                <a:gd name="T99" fmla="*/ 2147483646 h 2057"/>
                <a:gd name="T100" fmla="*/ 2147483646 w 1999"/>
                <a:gd name="T101" fmla="*/ 2147483646 h 2057"/>
                <a:gd name="T102" fmla="*/ 2147483646 w 1999"/>
                <a:gd name="T103" fmla="*/ 2147483646 h 2057"/>
                <a:gd name="T104" fmla="*/ 2147483646 w 1999"/>
                <a:gd name="T105" fmla="*/ 2147483646 h 2057"/>
                <a:gd name="T106" fmla="*/ 2147483646 w 1999"/>
                <a:gd name="T107" fmla="*/ 2147483646 h 2057"/>
                <a:gd name="T108" fmla="*/ 0 w 1999"/>
                <a:gd name="T109" fmla="*/ 2147483646 h 2057"/>
                <a:gd name="T110" fmla="*/ 2147483646 w 1999"/>
                <a:gd name="T111" fmla="*/ 2147483646 h 2057"/>
                <a:gd name="T112" fmla="*/ 2147483646 w 1999"/>
                <a:gd name="T113" fmla="*/ 2147483646 h 2057"/>
                <a:gd name="T114" fmla="*/ 2147483646 w 1999"/>
                <a:gd name="T115" fmla="*/ 2147483646 h 2057"/>
                <a:gd name="T116" fmla="*/ 2147483646 w 1999"/>
                <a:gd name="T117" fmla="*/ 2147483646 h 2057"/>
                <a:gd name="T118" fmla="*/ 2147483646 w 1999"/>
                <a:gd name="T119" fmla="*/ 2147483646 h 205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999"/>
                <a:gd name="T181" fmla="*/ 0 h 2057"/>
                <a:gd name="T182" fmla="*/ 1999 w 1999"/>
                <a:gd name="T183" fmla="*/ 2057 h 205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999" h="2057">
                  <a:moveTo>
                    <a:pt x="230" y="1472"/>
                  </a:moveTo>
                  <a:lnTo>
                    <a:pt x="230" y="1472"/>
                  </a:lnTo>
                  <a:lnTo>
                    <a:pt x="230" y="1452"/>
                  </a:lnTo>
                  <a:lnTo>
                    <a:pt x="232" y="1401"/>
                  </a:lnTo>
                  <a:lnTo>
                    <a:pt x="238" y="1322"/>
                  </a:lnTo>
                  <a:lnTo>
                    <a:pt x="244" y="1273"/>
                  </a:lnTo>
                  <a:lnTo>
                    <a:pt x="251" y="1219"/>
                  </a:lnTo>
                  <a:lnTo>
                    <a:pt x="263" y="1160"/>
                  </a:lnTo>
                  <a:lnTo>
                    <a:pt x="277" y="1098"/>
                  </a:lnTo>
                  <a:lnTo>
                    <a:pt x="292" y="1034"/>
                  </a:lnTo>
                  <a:lnTo>
                    <a:pt x="312" y="966"/>
                  </a:lnTo>
                  <a:lnTo>
                    <a:pt x="337" y="895"/>
                  </a:lnTo>
                  <a:lnTo>
                    <a:pt x="364" y="823"/>
                  </a:lnTo>
                  <a:lnTo>
                    <a:pt x="397" y="751"/>
                  </a:lnTo>
                  <a:lnTo>
                    <a:pt x="417" y="714"/>
                  </a:lnTo>
                  <a:lnTo>
                    <a:pt x="436" y="677"/>
                  </a:lnTo>
                  <a:lnTo>
                    <a:pt x="456" y="642"/>
                  </a:lnTo>
                  <a:lnTo>
                    <a:pt x="479" y="605"/>
                  </a:lnTo>
                  <a:lnTo>
                    <a:pt x="502" y="570"/>
                  </a:lnTo>
                  <a:lnTo>
                    <a:pt x="528" y="535"/>
                  </a:lnTo>
                  <a:lnTo>
                    <a:pt x="555" y="500"/>
                  </a:lnTo>
                  <a:lnTo>
                    <a:pt x="582" y="467"/>
                  </a:lnTo>
                  <a:lnTo>
                    <a:pt x="611" y="432"/>
                  </a:lnTo>
                  <a:lnTo>
                    <a:pt x="643" y="399"/>
                  </a:lnTo>
                  <a:lnTo>
                    <a:pt x="676" y="368"/>
                  </a:lnTo>
                  <a:lnTo>
                    <a:pt x="711" y="337"/>
                  </a:lnTo>
                  <a:lnTo>
                    <a:pt x="748" y="306"/>
                  </a:lnTo>
                  <a:lnTo>
                    <a:pt x="787" y="276"/>
                  </a:lnTo>
                  <a:lnTo>
                    <a:pt x="825" y="247"/>
                  </a:lnTo>
                  <a:lnTo>
                    <a:pt x="868" y="220"/>
                  </a:lnTo>
                  <a:lnTo>
                    <a:pt x="911" y="195"/>
                  </a:lnTo>
                  <a:lnTo>
                    <a:pt x="958" y="169"/>
                  </a:lnTo>
                  <a:lnTo>
                    <a:pt x="1005" y="146"/>
                  </a:lnTo>
                  <a:lnTo>
                    <a:pt x="1055" y="125"/>
                  </a:lnTo>
                  <a:lnTo>
                    <a:pt x="1108" y="103"/>
                  </a:lnTo>
                  <a:lnTo>
                    <a:pt x="1162" y="84"/>
                  </a:lnTo>
                  <a:lnTo>
                    <a:pt x="1219" y="68"/>
                  </a:lnTo>
                  <a:lnTo>
                    <a:pt x="1277" y="53"/>
                  </a:lnTo>
                  <a:lnTo>
                    <a:pt x="1337" y="39"/>
                  </a:lnTo>
                  <a:lnTo>
                    <a:pt x="1400" y="27"/>
                  </a:lnTo>
                  <a:lnTo>
                    <a:pt x="1466" y="18"/>
                  </a:lnTo>
                  <a:lnTo>
                    <a:pt x="1534" y="10"/>
                  </a:lnTo>
                  <a:lnTo>
                    <a:pt x="1604" y="4"/>
                  </a:lnTo>
                  <a:lnTo>
                    <a:pt x="1676" y="2"/>
                  </a:lnTo>
                  <a:lnTo>
                    <a:pt x="1752" y="0"/>
                  </a:lnTo>
                  <a:lnTo>
                    <a:pt x="1830" y="2"/>
                  </a:lnTo>
                  <a:lnTo>
                    <a:pt x="1911" y="6"/>
                  </a:lnTo>
                  <a:lnTo>
                    <a:pt x="1993" y="12"/>
                  </a:lnTo>
                  <a:lnTo>
                    <a:pt x="1995" y="29"/>
                  </a:lnTo>
                  <a:lnTo>
                    <a:pt x="1999" y="76"/>
                  </a:lnTo>
                  <a:lnTo>
                    <a:pt x="1999" y="109"/>
                  </a:lnTo>
                  <a:lnTo>
                    <a:pt x="1999" y="148"/>
                  </a:lnTo>
                  <a:lnTo>
                    <a:pt x="1997" y="193"/>
                  </a:lnTo>
                  <a:lnTo>
                    <a:pt x="1993" y="243"/>
                  </a:lnTo>
                  <a:lnTo>
                    <a:pt x="1987" y="298"/>
                  </a:lnTo>
                  <a:lnTo>
                    <a:pt x="1980" y="356"/>
                  </a:lnTo>
                  <a:lnTo>
                    <a:pt x="1968" y="417"/>
                  </a:lnTo>
                  <a:lnTo>
                    <a:pt x="1952" y="481"/>
                  </a:lnTo>
                  <a:lnTo>
                    <a:pt x="1933" y="547"/>
                  </a:lnTo>
                  <a:lnTo>
                    <a:pt x="1909" y="615"/>
                  </a:lnTo>
                  <a:lnTo>
                    <a:pt x="1882" y="685"/>
                  </a:lnTo>
                  <a:lnTo>
                    <a:pt x="1865" y="720"/>
                  </a:lnTo>
                  <a:lnTo>
                    <a:pt x="1849" y="755"/>
                  </a:lnTo>
                  <a:lnTo>
                    <a:pt x="1830" y="790"/>
                  </a:lnTo>
                  <a:lnTo>
                    <a:pt x="1808" y="825"/>
                  </a:lnTo>
                  <a:lnTo>
                    <a:pt x="1787" y="860"/>
                  </a:lnTo>
                  <a:lnTo>
                    <a:pt x="1764" y="895"/>
                  </a:lnTo>
                  <a:lnTo>
                    <a:pt x="1738" y="929"/>
                  </a:lnTo>
                  <a:lnTo>
                    <a:pt x="1713" y="964"/>
                  </a:lnTo>
                  <a:lnTo>
                    <a:pt x="1684" y="999"/>
                  </a:lnTo>
                  <a:lnTo>
                    <a:pt x="1653" y="1032"/>
                  </a:lnTo>
                  <a:lnTo>
                    <a:pt x="1621" y="1065"/>
                  </a:lnTo>
                  <a:lnTo>
                    <a:pt x="1588" y="1096"/>
                  </a:lnTo>
                  <a:lnTo>
                    <a:pt x="1551" y="1129"/>
                  </a:lnTo>
                  <a:lnTo>
                    <a:pt x="1514" y="1160"/>
                  </a:lnTo>
                  <a:lnTo>
                    <a:pt x="1474" y="1189"/>
                  </a:lnTo>
                  <a:lnTo>
                    <a:pt x="1433" y="1220"/>
                  </a:lnTo>
                  <a:lnTo>
                    <a:pt x="1388" y="1248"/>
                  </a:lnTo>
                  <a:lnTo>
                    <a:pt x="1341" y="1277"/>
                  </a:lnTo>
                  <a:lnTo>
                    <a:pt x="1293" y="1302"/>
                  </a:lnTo>
                  <a:lnTo>
                    <a:pt x="1242" y="1328"/>
                  </a:lnTo>
                  <a:lnTo>
                    <a:pt x="1187" y="1353"/>
                  </a:lnTo>
                  <a:lnTo>
                    <a:pt x="1133" y="1376"/>
                  </a:lnTo>
                  <a:lnTo>
                    <a:pt x="1075" y="1398"/>
                  </a:lnTo>
                  <a:lnTo>
                    <a:pt x="1014" y="1419"/>
                  </a:lnTo>
                  <a:lnTo>
                    <a:pt x="950" y="1438"/>
                  </a:lnTo>
                  <a:lnTo>
                    <a:pt x="884" y="1456"/>
                  </a:lnTo>
                  <a:lnTo>
                    <a:pt x="816" y="1472"/>
                  </a:lnTo>
                  <a:lnTo>
                    <a:pt x="744" y="1487"/>
                  </a:lnTo>
                  <a:lnTo>
                    <a:pt x="670" y="1499"/>
                  </a:lnTo>
                  <a:lnTo>
                    <a:pt x="592" y="1510"/>
                  </a:lnTo>
                  <a:lnTo>
                    <a:pt x="512" y="1520"/>
                  </a:lnTo>
                  <a:lnTo>
                    <a:pt x="430" y="1528"/>
                  </a:lnTo>
                  <a:lnTo>
                    <a:pt x="345" y="1532"/>
                  </a:lnTo>
                  <a:lnTo>
                    <a:pt x="255" y="1536"/>
                  </a:lnTo>
                  <a:lnTo>
                    <a:pt x="230" y="1586"/>
                  </a:lnTo>
                  <a:lnTo>
                    <a:pt x="203" y="1641"/>
                  </a:lnTo>
                  <a:lnTo>
                    <a:pt x="172" y="1711"/>
                  </a:lnTo>
                  <a:lnTo>
                    <a:pt x="156" y="1750"/>
                  </a:lnTo>
                  <a:lnTo>
                    <a:pt x="142" y="1791"/>
                  </a:lnTo>
                  <a:lnTo>
                    <a:pt x="127" y="1834"/>
                  </a:lnTo>
                  <a:lnTo>
                    <a:pt x="115" y="1876"/>
                  </a:lnTo>
                  <a:lnTo>
                    <a:pt x="103" y="1919"/>
                  </a:lnTo>
                  <a:lnTo>
                    <a:pt x="96" y="1962"/>
                  </a:lnTo>
                  <a:lnTo>
                    <a:pt x="92" y="2003"/>
                  </a:lnTo>
                  <a:lnTo>
                    <a:pt x="90" y="2044"/>
                  </a:lnTo>
                  <a:lnTo>
                    <a:pt x="0" y="2057"/>
                  </a:lnTo>
                  <a:lnTo>
                    <a:pt x="18" y="1991"/>
                  </a:lnTo>
                  <a:lnTo>
                    <a:pt x="39" y="1919"/>
                  </a:lnTo>
                  <a:lnTo>
                    <a:pt x="66" y="1832"/>
                  </a:lnTo>
                  <a:lnTo>
                    <a:pt x="101" y="1736"/>
                  </a:lnTo>
                  <a:lnTo>
                    <a:pt x="119" y="1688"/>
                  </a:lnTo>
                  <a:lnTo>
                    <a:pt x="140" y="1639"/>
                  </a:lnTo>
                  <a:lnTo>
                    <a:pt x="162" y="1592"/>
                  </a:lnTo>
                  <a:lnTo>
                    <a:pt x="183" y="1547"/>
                  </a:lnTo>
                  <a:lnTo>
                    <a:pt x="207" y="1507"/>
                  </a:lnTo>
                  <a:lnTo>
                    <a:pt x="230" y="1472"/>
                  </a:lnTo>
                  <a:close/>
                </a:path>
              </a:pathLst>
            </a:custGeom>
            <a:solidFill>
              <a:schemeClr val="bg1">
                <a:lumMod val="75000"/>
              </a:schemeClr>
            </a:solidFill>
            <a:ln>
              <a:noFill/>
            </a:ln>
          </p:spPr>
          <p:txBody>
            <a:bodyPr/>
            <a:lstStyle/>
            <a:p>
              <a:endParaRPr lang="zh-CN" altLang="en-US" sz="1800">
                <a:solidFill>
                  <a:schemeClr val="tx1"/>
                </a:solidFill>
                <a:latin typeface="微软雅黑" panose="020B0503020204020204" charset="-122"/>
                <a:ea typeface="微软雅黑" panose="020B0503020204020204" charset="-122"/>
              </a:endParaRPr>
            </a:p>
          </p:txBody>
        </p:sp>
        <p:grpSp>
          <p:nvGrpSpPr>
            <p:cNvPr id="119" name="组合 118"/>
            <p:cNvGrpSpPr/>
            <p:nvPr/>
          </p:nvGrpSpPr>
          <p:grpSpPr>
            <a:xfrm>
              <a:off x="7235" y="3366"/>
              <a:ext cx="1347" cy="900"/>
              <a:chOff x="3069828" y="1695061"/>
              <a:chExt cx="855664" cy="571500"/>
            </a:xfrm>
            <a:solidFill>
              <a:schemeClr val="bg1"/>
            </a:solidFill>
          </p:grpSpPr>
          <p:sp>
            <p:nvSpPr>
              <p:cNvPr id="120" name="Freeform 13"/>
              <p:cNvSpPr/>
              <p:nvPr/>
            </p:nvSpPr>
            <p:spPr bwMode="auto">
              <a:xfrm>
                <a:off x="3069828" y="1720064"/>
                <a:ext cx="844550" cy="546497"/>
              </a:xfrm>
              <a:custGeom>
                <a:avLst/>
                <a:gdLst>
                  <a:gd name="T0" fmla="*/ 11 w 1518"/>
                  <a:gd name="T1" fmla="*/ 1308 h 1310"/>
                  <a:gd name="T2" fmla="*/ 97 w 1518"/>
                  <a:gd name="T3" fmla="*/ 1168 h 1310"/>
                  <a:gd name="T4" fmla="*/ 128 w 1518"/>
                  <a:gd name="T5" fmla="*/ 1124 h 1310"/>
                  <a:gd name="T6" fmla="*/ 206 w 1518"/>
                  <a:gd name="T7" fmla="*/ 1022 h 1310"/>
                  <a:gd name="T8" fmla="*/ 290 w 1518"/>
                  <a:gd name="T9" fmla="*/ 925 h 1310"/>
                  <a:gd name="T10" fmla="*/ 335 w 1518"/>
                  <a:gd name="T11" fmla="*/ 876 h 1310"/>
                  <a:gd name="T12" fmla="*/ 428 w 1518"/>
                  <a:gd name="T13" fmla="*/ 783 h 1310"/>
                  <a:gd name="T14" fmla="*/ 525 w 1518"/>
                  <a:gd name="T15" fmla="*/ 695 h 1310"/>
                  <a:gd name="T16" fmla="*/ 677 w 1518"/>
                  <a:gd name="T17" fmla="*/ 567 h 1310"/>
                  <a:gd name="T18" fmla="*/ 782 w 1518"/>
                  <a:gd name="T19" fmla="*/ 485 h 1310"/>
                  <a:gd name="T20" fmla="*/ 998 w 1518"/>
                  <a:gd name="T21" fmla="*/ 331 h 1310"/>
                  <a:gd name="T22" fmla="*/ 1111 w 1518"/>
                  <a:gd name="T23" fmla="*/ 257 h 1310"/>
                  <a:gd name="T24" fmla="*/ 1308 w 1518"/>
                  <a:gd name="T25" fmla="*/ 141 h 1310"/>
                  <a:gd name="T26" fmla="*/ 1510 w 1518"/>
                  <a:gd name="T27" fmla="*/ 30 h 1310"/>
                  <a:gd name="T28" fmla="*/ 1518 w 1518"/>
                  <a:gd name="T29" fmla="*/ 20 h 1310"/>
                  <a:gd name="T30" fmla="*/ 1516 w 1518"/>
                  <a:gd name="T31" fmla="*/ 8 h 1310"/>
                  <a:gd name="T32" fmla="*/ 1508 w 1518"/>
                  <a:gd name="T33" fmla="*/ 0 h 1310"/>
                  <a:gd name="T34" fmla="*/ 1496 w 1518"/>
                  <a:gd name="T35" fmla="*/ 0 h 1310"/>
                  <a:gd name="T36" fmla="*/ 1444 w 1518"/>
                  <a:gd name="T37" fmla="*/ 26 h 1310"/>
                  <a:gd name="T38" fmla="*/ 1343 w 1518"/>
                  <a:gd name="T39" fmla="*/ 78 h 1310"/>
                  <a:gd name="T40" fmla="*/ 1195 w 1518"/>
                  <a:gd name="T41" fmla="*/ 168 h 1310"/>
                  <a:gd name="T42" fmla="*/ 1097 w 1518"/>
                  <a:gd name="T43" fmla="*/ 228 h 1310"/>
                  <a:gd name="T44" fmla="*/ 872 w 1518"/>
                  <a:gd name="T45" fmla="*/ 380 h 1310"/>
                  <a:gd name="T46" fmla="*/ 658 w 1518"/>
                  <a:gd name="T47" fmla="*/ 544 h 1310"/>
                  <a:gd name="T48" fmla="*/ 554 w 1518"/>
                  <a:gd name="T49" fmla="*/ 629 h 1310"/>
                  <a:gd name="T50" fmla="*/ 455 w 1518"/>
                  <a:gd name="T51" fmla="*/ 717 h 1310"/>
                  <a:gd name="T52" fmla="*/ 360 w 1518"/>
                  <a:gd name="T53" fmla="*/ 810 h 1310"/>
                  <a:gd name="T54" fmla="*/ 268 w 1518"/>
                  <a:gd name="T55" fmla="*/ 906 h 1310"/>
                  <a:gd name="T56" fmla="*/ 228 w 1518"/>
                  <a:gd name="T57" fmla="*/ 952 h 1310"/>
                  <a:gd name="T58" fmla="*/ 150 w 1518"/>
                  <a:gd name="T59" fmla="*/ 1050 h 1310"/>
                  <a:gd name="T60" fmla="*/ 113 w 1518"/>
                  <a:gd name="T61" fmla="*/ 1100 h 1310"/>
                  <a:gd name="T62" fmla="*/ 48 w 1518"/>
                  <a:gd name="T63" fmla="*/ 1198 h 1310"/>
                  <a:gd name="T64" fmla="*/ 21 w 1518"/>
                  <a:gd name="T65" fmla="*/ 1248 h 1310"/>
                  <a:gd name="T66" fmla="*/ 0 w 1518"/>
                  <a:gd name="T67" fmla="*/ 1303 h 1310"/>
                  <a:gd name="T68" fmla="*/ 0 w 1518"/>
                  <a:gd name="T69" fmla="*/ 1307 h 1310"/>
                  <a:gd name="T70" fmla="*/ 8 w 1518"/>
                  <a:gd name="T71" fmla="*/ 1310 h 1310"/>
                  <a:gd name="T72" fmla="*/ 11 w 1518"/>
                  <a:gd name="T73" fmla="*/ 1308 h 1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18" h="1310">
                    <a:moveTo>
                      <a:pt x="11" y="1308"/>
                    </a:moveTo>
                    <a:lnTo>
                      <a:pt x="11" y="1308"/>
                    </a:lnTo>
                    <a:lnTo>
                      <a:pt x="68" y="1215"/>
                    </a:lnTo>
                    <a:lnTo>
                      <a:pt x="97" y="1168"/>
                    </a:lnTo>
                    <a:lnTo>
                      <a:pt x="128" y="1124"/>
                    </a:lnTo>
                    <a:lnTo>
                      <a:pt x="128" y="1124"/>
                    </a:lnTo>
                    <a:lnTo>
                      <a:pt x="165" y="1071"/>
                    </a:lnTo>
                    <a:lnTo>
                      <a:pt x="206" y="1022"/>
                    </a:lnTo>
                    <a:lnTo>
                      <a:pt x="247" y="972"/>
                    </a:lnTo>
                    <a:lnTo>
                      <a:pt x="290" y="925"/>
                    </a:lnTo>
                    <a:lnTo>
                      <a:pt x="290" y="925"/>
                    </a:lnTo>
                    <a:lnTo>
                      <a:pt x="335" y="876"/>
                    </a:lnTo>
                    <a:lnTo>
                      <a:pt x="381" y="830"/>
                    </a:lnTo>
                    <a:lnTo>
                      <a:pt x="428" y="783"/>
                    </a:lnTo>
                    <a:lnTo>
                      <a:pt x="477" y="738"/>
                    </a:lnTo>
                    <a:lnTo>
                      <a:pt x="525" y="695"/>
                    </a:lnTo>
                    <a:lnTo>
                      <a:pt x="576" y="651"/>
                    </a:lnTo>
                    <a:lnTo>
                      <a:pt x="677" y="567"/>
                    </a:lnTo>
                    <a:lnTo>
                      <a:pt x="677" y="567"/>
                    </a:lnTo>
                    <a:lnTo>
                      <a:pt x="782" y="485"/>
                    </a:lnTo>
                    <a:lnTo>
                      <a:pt x="889" y="407"/>
                    </a:lnTo>
                    <a:lnTo>
                      <a:pt x="998" y="331"/>
                    </a:lnTo>
                    <a:lnTo>
                      <a:pt x="1111" y="257"/>
                    </a:lnTo>
                    <a:lnTo>
                      <a:pt x="1111" y="257"/>
                    </a:lnTo>
                    <a:lnTo>
                      <a:pt x="1208" y="197"/>
                    </a:lnTo>
                    <a:lnTo>
                      <a:pt x="1308" y="141"/>
                    </a:lnTo>
                    <a:lnTo>
                      <a:pt x="1510" y="30"/>
                    </a:lnTo>
                    <a:lnTo>
                      <a:pt x="1510" y="30"/>
                    </a:lnTo>
                    <a:lnTo>
                      <a:pt x="1514" y="24"/>
                    </a:lnTo>
                    <a:lnTo>
                      <a:pt x="1518" y="20"/>
                    </a:lnTo>
                    <a:lnTo>
                      <a:pt x="1518" y="14"/>
                    </a:lnTo>
                    <a:lnTo>
                      <a:pt x="1516" y="8"/>
                    </a:lnTo>
                    <a:lnTo>
                      <a:pt x="1514" y="4"/>
                    </a:lnTo>
                    <a:lnTo>
                      <a:pt x="1508" y="0"/>
                    </a:lnTo>
                    <a:lnTo>
                      <a:pt x="1502" y="0"/>
                    </a:lnTo>
                    <a:lnTo>
                      <a:pt x="1496" y="0"/>
                    </a:lnTo>
                    <a:lnTo>
                      <a:pt x="1496" y="0"/>
                    </a:lnTo>
                    <a:lnTo>
                      <a:pt x="1444" y="26"/>
                    </a:lnTo>
                    <a:lnTo>
                      <a:pt x="1393" y="51"/>
                    </a:lnTo>
                    <a:lnTo>
                      <a:pt x="1343" y="78"/>
                    </a:lnTo>
                    <a:lnTo>
                      <a:pt x="1292" y="108"/>
                    </a:lnTo>
                    <a:lnTo>
                      <a:pt x="1195" y="168"/>
                    </a:lnTo>
                    <a:lnTo>
                      <a:pt x="1097" y="228"/>
                    </a:lnTo>
                    <a:lnTo>
                      <a:pt x="1097" y="228"/>
                    </a:lnTo>
                    <a:lnTo>
                      <a:pt x="985" y="304"/>
                    </a:lnTo>
                    <a:lnTo>
                      <a:pt x="872" y="380"/>
                    </a:lnTo>
                    <a:lnTo>
                      <a:pt x="763" y="462"/>
                    </a:lnTo>
                    <a:lnTo>
                      <a:pt x="658" y="544"/>
                    </a:lnTo>
                    <a:lnTo>
                      <a:pt x="658" y="544"/>
                    </a:lnTo>
                    <a:lnTo>
                      <a:pt x="554" y="629"/>
                    </a:lnTo>
                    <a:lnTo>
                      <a:pt x="504" y="672"/>
                    </a:lnTo>
                    <a:lnTo>
                      <a:pt x="455" y="717"/>
                    </a:lnTo>
                    <a:lnTo>
                      <a:pt x="407" y="763"/>
                    </a:lnTo>
                    <a:lnTo>
                      <a:pt x="360" y="810"/>
                    </a:lnTo>
                    <a:lnTo>
                      <a:pt x="313" y="857"/>
                    </a:lnTo>
                    <a:lnTo>
                      <a:pt x="268" y="906"/>
                    </a:lnTo>
                    <a:lnTo>
                      <a:pt x="268" y="906"/>
                    </a:lnTo>
                    <a:lnTo>
                      <a:pt x="228" y="952"/>
                    </a:lnTo>
                    <a:lnTo>
                      <a:pt x="187" y="1001"/>
                    </a:lnTo>
                    <a:lnTo>
                      <a:pt x="150" y="1050"/>
                    </a:lnTo>
                    <a:lnTo>
                      <a:pt x="113" y="1100"/>
                    </a:lnTo>
                    <a:lnTo>
                      <a:pt x="113" y="1100"/>
                    </a:lnTo>
                    <a:lnTo>
                      <a:pt x="80" y="1147"/>
                    </a:lnTo>
                    <a:lnTo>
                      <a:pt x="48" y="1198"/>
                    </a:lnTo>
                    <a:lnTo>
                      <a:pt x="35" y="1223"/>
                    </a:lnTo>
                    <a:lnTo>
                      <a:pt x="21" y="1248"/>
                    </a:lnTo>
                    <a:lnTo>
                      <a:pt x="10" y="1275"/>
                    </a:lnTo>
                    <a:lnTo>
                      <a:pt x="0" y="1303"/>
                    </a:lnTo>
                    <a:lnTo>
                      <a:pt x="0" y="1303"/>
                    </a:lnTo>
                    <a:lnTo>
                      <a:pt x="0" y="1307"/>
                    </a:lnTo>
                    <a:lnTo>
                      <a:pt x="4" y="1310"/>
                    </a:lnTo>
                    <a:lnTo>
                      <a:pt x="8" y="1310"/>
                    </a:lnTo>
                    <a:lnTo>
                      <a:pt x="11" y="1308"/>
                    </a:lnTo>
                    <a:lnTo>
                      <a:pt x="11" y="1308"/>
                    </a:lnTo>
                    <a:close/>
                  </a:path>
                </a:pathLst>
              </a:custGeom>
              <a:grpFill/>
              <a:ln>
                <a:noFill/>
              </a:ln>
            </p:spPr>
            <p:txBody>
              <a:bodyPr/>
              <a:lstStyle/>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21" name="Freeform 14"/>
              <p:cNvSpPr/>
              <p:nvPr/>
            </p:nvSpPr>
            <p:spPr bwMode="auto">
              <a:xfrm>
                <a:off x="3695304" y="1695061"/>
                <a:ext cx="119063" cy="122635"/>
              </a:xfrm>
              <a:custGeom>
                <a:avLst/>
                <a:gdLst>
                  <a:gd name="T0" fmla="*/ 196 w 212"/>
                  <a:gd name="T1" fmla="*/ 0 h 294"/>
                  <a:gd name="T2" fmla="*/ 196 w 212"/>
                  <a:gd name="T3" fmla="*/ 0 h 294"/>
                  <a:gd name="T4" fmla="*/ 181 w 212"/>
                  <a:gd name="T5" fmla="*/ 14 h 294"/>
                  <a:gd name="T6" fmla="*/ 163 w 212"/>
                  <a:gd name="T7" fmla="*/ 25 h 294"/>
                  <a:gd name="T8" fmla="*/ 150 w 212"/>
                  <a:gd name="T9" fmla="*/ 41 h 294"/>
                  <a:gd name="T10" fmla="*/ 134 w 212"/>
                  <a:gd name="T11" fmla="*/ 57 h 294"/>
                  <a:gd name="T12" fmla="*/ 109 w 212"/>
                  <a:gd name="T13" fmla="*/ 90 h 294"/>
                  <a:gd name="T14" fmla="*/ 85 w 212"/>
                  <a:gd name="T15" fmla="*/ 125 h 294"/>
                  <a:gd name="T16" fmla="*/ 64 w 212"/>
                  <a:gd name="T17" fmla="*/ 162 h 294"/>
                  <a:gd name="T18" fmla="*/ 44 w 212"/>
                  <a:gd name="T19" fmla="*/ 199 h 294"/>
                  <a:gd name="T20" fmla="*/ 23 w 212"/>
                  <a:gd name="T21" fmla="*/ 236 h 294"/>
                  <a:gd name="T22" fmla="*/ 2 w 212"/>
                  <a:gd name="T23" fmla="*/ 271 h 294"/>
                  <a:gd name="T24" fmla="*/ 2 w 212"/>
                  <a:gd name="T25" fmla="*/ 271 h 294"/>
                  <a:gd name="T26" fmla="*/ 0 w 212"/>
                  <a:gd name="T27" fmla="*/ 277 h 294"/>
                  <a:gd name="T28" fmla="*/ 0 w 212"/>
                  <a:gd name="T29" fmla="*/ 282 h 294"/>
                  <a:gd name="T30" fmla="*/ 4 w 212"/>
                  <a:gd name="T31" fmla="*/ 288 h 294"/>
                  <a:gd name="T32" fmla="*/ 7 w 212"/>
                  <a:gd name="T33" fmla="*/ 292 h 294"/>
                  <a:gd name="T34" fmla="*/ 11 w 212"/>
                  <a:gd name="T35" fmla="*/ 294 h 294"/>
                  <a:gd name="T36" fmla="*/ 17 w 212"/>
                  <a:gd name="T37" fmla="*/ 294 h 294"/>
                  <a:gd name="T38" fmla="*/ 23 w 212"/>
                  <a:gd name="T39" fmla="*/ 292 h 294"/>
                  <a:gd name="T40" fmla="*/ 27 w 212"/>
                  <a:gd name="T41" fmla="*/ 288 h 294"/>
                  <a:gd name="T42" fmla="*/ 27 w 212"/>
                  <a:gd name="T43" fmla="*/ 288 h 294"/>
                  <a:gd name="T44" fmla="*/ 48 w 212"/>
                  <a:gd name="T45" fmla="*/ 253 h 294"/>
                  <a:gd name="T46" fmla="*/ 68 w 212"/>
                  <a:gd name="T47" fmla="*/ 216 h 294"/>
                  <a:gd name="T48" fmla="*/ 107 w 212"/>
                  <a:gd name="T49" fmla="*/ 146 h 294"/>
                  <a:gd name="T50" fmla="*/ 130 w 212"/>
                  <a:gd name="T51" fmla="*/ 111 h 294"/>
                  <a:gd name="T52" fmla="*/ 153 w 212"/>
                  <a:gd name="T53" fmla="*/ 78 h 294"/>
                  <a:gd name="T54" fmla="*/ 179 w 212"/>
                  <a:gd name="T55" fmla="*/ 47 h 294"/>
                  <a:gd name="T56" fmla="*/ 208 w 212"/>
                  <a:gd name="T57" fmla="*/ 18 h 294"/>
                  <a:gd name="T58" fmla="*/ 208 w 212"/>
                  <a:gd name="T59" fmla="*/ 18 h 294"/>
                  <a:gd name="T60" fmla="*/ 210 w 212"/>
                  <a:gd name="T61" fmla="*/ 16 h 294"/>
                  <a:gd name="T62" fmla="*/ 212 w 212"/>
                  <a:gd name="T63" fmla="*/ 12 h 294"/>
                  <a:gd name="T64" fmla="*/ 212 w 212"/>
                  <a:gd name="T65" fmla="*/ 8 h 294"/>
                  <a:gd name="T66" fmla="*/ 210 w 212"/>
                  <a:gd name="T67" fmla="*/ 4 h 294"/>
                  <a:gd name="T68" fmla="*/ 208 w 212"/>
                  <a:gd name="T69" fmla="*/ 2 h 294"/>
                  <a:gd name="T70" fmla="*/ 204 w 212"/>
                  <a:gd name="T71" fmla="*/ 0 h 294"/>
                  <a:gd name="T72" fmla="*/ 200 w 212"/>
                  <a:gd name="T73" fmla="*/ 0 h 294"/>
                  <a:gd name="T74" fmla="*/ 196 w 212"/>
                  <a:gd name="T75" fmla="*/ 0 h 294"/>
                  <a:gd name="T76" fmla="*/ 196 w 212"/>
                  <a:gd name="T77" fmla="*/ 0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12" h="294">
                    <a:moveTo>
                      <a:pt x="196" y="0"/>
                    </a:moveTo>
                    <a:lnTo>
                      <a:pt x="196" y="0"/>
                    </a:lnTo>
                    <a:lnTo>
                      <a:pt x="181" y="14"/>
                    </a:lnTo>
                    <a:lnTo>
                      <a:pt x="163" y="25"/>
                    </a:lnTo>
                    <a:lnTo>
                      <a:pt x="150" y="41"/>
                    </a:lnTo>
                    <a:lnTo>
                      <a:pt x="134" y="57"/>
                    </a:lnTo>
                    <a:lnTo>
                      <a:pt x="109" y="90"/>
                    </a:lnTo>
                    <a:lnTo>
                      <a:pt x="85" y="125"/>
                    </a:lnTo>
                    <a:lnTo>
                      <a:pt x="64" y="162"/>
                    </a:lnTo>
                    <a:lnTo>
                      <a:pt x="44" y="199"/>
                    </a:lnTo>
                    <a:lnTo>
                      <a:pt x="23" y="236"/>
                    </a:lnTo>
                    <a:lnTo>
                      <a:pt x="2" y="271"/>
                    </a:lnTo>
                    <a:lnTo>
                      <a:pt x="2" y="271"/>
                    </a:lnTo>
                    <a:lnTo>
                      <a:pt x="0" y="277"/>
                    </a:lnTo>
                    <a:lnTo>
                      <a:pt x="0" y="282"/>
                    </a:lnTo>
                    <a:lnTo>
                      <a:pt x="4" y="288"/>
                    </a:lnTo>
                    <a:lnTo>
                      <a:pt x="7" y="292"/>
                    </a:lnTo>
                    <a:lnTo>
                      <a:pt x="11" y="294"/>
                    </a:lnTo>
                    <a:lnTo>
                      <a:pt x="17" y="294"/>
                    </a:lnTo>
                    <a:lnTo>
                      <a:pt x="23" y="292"/>
                    </a:lnTo>
                    <a:lnTo>
                      <a:pt x="27" y="288"/>
                    </a:lnTo>
                    <a:lnTo>
                      <a:pt x="27" y="288"/>
                    </a:lnTo>
                    <a:lnTo>
                      <a:pt x="48" y="253"/>
                    </a:lnTo>
                    <a:lnTo>
                      <a:pt x="68" y="216"/>
                    </a:lnTo>
                    <a:lnTo>
                      <a:pt x="107" y="146"/>
                    </a:lnTo>
                    <a:lnTo>
                      <a:pt x="130" y="111"/>
                    </a:lnTo>
                    <a:lnTo>
                      <a:pt x="153" y="78"/>
                    </a:lnTo>
                    <a:lnTo>
                      <a:pt x="179" y="47"/>
                    </a:lnTo>
                    <a:lnTo>
                      <a:pt x="208" y="18"/>
                    </a:lnTo>
                    <a:lnTo>
                      <a:pt x="208" y="18"/>
                    </a:lnTo>
                    <a:lnTo>
                      <a:pt x="210" y="16"/>
                    </a:lnTo>
                    <a:lnTo>
                      <a:pt x="212" y="12"/>
                    </a:lnTo>
                    <a:lnTo>
                      <a:pt x="212" y="8"/>
                    </a:lnTo>
                    <a:lnTo>
                      <a:pt x="210" y="4"/>
                    </a:lnTo>
                    <a:lnTo>
                      <a:pt x="208" y="2"/>
                    </a:lnTo>
                    <a:lnTo>
                      <a:pt x="204" y="0"/>
                    </a:lnTo>
                    <a:lnTo>
                      <a:pt x="200" y="0"/>
                    </a:lnTo>
                    <a:lnTo>
                      <a:pt x="196" y="0"/>
                    </a:lnTo>
                    <a:lnTo>
                      <a:pt x="196" y="0"/>
                    </a:lnTo>
                    <a:close/>
                  </a:path>
                </a:pathLst>
              </a:custGeom>
              <a:grpFill/>
              <a:ln>
                <a:noFill/>
              </a:ln>
            </p:spPr>
            <p:txBody>
              <a:bodyPr/>
              <a:lstStyle/>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22" name="Freeform 15"/>
              <p:cNvSpPr/>
              <p:nvPr/>
            </p:nvSpPr>
            <p:spPr bwMode="auto">
              <a:xfrm>
                <a:off x="3423842" y="1715302"/>
                <a:ext cx="141287" cy="244078"/>
              </a:xfrm>
              <a:custGeom>
                <a:avLst/>
                <a:gdLst>
                  <a:gd name="T0" fmla="*/ 242 w 257"/>
                  <a:gd name="T1" fmla="*/ 4 h 584"/>
                  <a:gd name="T2" fmla="*/ 242 w 257"/>
                  <a:gd name="T3" fmla="*/ 4 h 584"/>
                  <a:gd name="T4" fmla="*/ 209 w 257"/>
                  <a:gd name="T5" fmla="*/ 70 h 584"/>
                  <a:gd name="T6" fmla="*/ 175 w 257"/>
                  <a:gd name="T7" fmla="*/ 138 h 584"/>
                  <a:gd name="T8" fmla="*/ 113 w 257"/>
                  <a:gd name="T9" fmla="*/ 272 h 584"/>
                  <a:gd name="T10" fmla="*/ 113 w 257"/>
                  <a:gd name="T11" fmla="*/ 272 h 584"/>
                  <a:gd name="T12" fmla="*/ 80 w 257"/>
                  <a:gd name="T13" fmla="*/ 344 h 584"/>
                  <a:gd name="T14" fmla="*/ 51 w 257"/>
                  <a:gd name="T15" fmla="*/ 416 h 584"/>
                  <a:gd name="T16" fmla="*/ 24 w 257"/>
                  <a:gd name="T17" fmla="*/ 488 h 584"/>
                  <a:gd name="T18" fmla="*/ 12 w 257"/>
                  <a:gd name="T19" fmla="*/ 525 h 584"/>
                  <a:gd name="T20" fmla="*/ 2 w 257"/>
                  <a:gd name="T21" fmla="*/ 564 h 584"/>
                  <a:gd name="T22" fmla="*/ 2 w 257"/>
                  <a:gd name="T23" fmla="*/ 564 h 584"/>
                  <a:gd name="T24" fmla="*/ 0 w 257"/>
                  <a:gd name="T25" fmla="*/ 570 h 584"/>
                  <a:gd name="T26" fmla="*/ 2 w 257"/>
                  <a:gd name="T27" fmla="*/ 576 h 584"/>
                  <a:gd name="T28" fmla="*/ 6 w 257"/>
                  <a:gd name="T29" fmla="*/ 580 h 584"/>
                  <a:gd name="T30" fmla="*/ 12 w 257"/>
                  <a:gd name="T31" fmla="*/ 582 h 584"/>
                  <a:gd name="T32" fmla="*/ 18 w 257"/>
                  <a:gd name="T33" fmla="*/ 584 h 584"/>
                  <a:gd name="T34" fmla="*/ 22 w 257"/>
                  <a:gd name="T35" fmla="*/ 582 h 584"/>
                  <a:gd name="T36" fmla="*/ 26 w 257"/>
                  <a:gd name="T37" fmla="*/ 580 h 584"/>
                  <a:gd name="T38" fmla="*/ 29 w 257"/>
                  <a:gd name="T39" fmla="*/ 574 h 584"/>
                  <a:gd name="T40" fmla="*/ 29 w 257"/>
                  <a:gd name="T41" fmla="*/ 574 h 584"/>
                  <a:gd name="T42" fmla="*/ 39 w 257"/>
                  <a:gd name="T43" fmla="*/ 537 h 584"/>
                  <a:gd name="T44" fmla="*/ 51 w 257"/>
                  <a:gd name="T45" fmla="*/ 502 h 584"/>
                  <a:gd name="T46" fmla="*/ 76 w 257"/>
                  <a:gd name="T47" fmla="*/ 432 h 584"/>
                  <a:gd name="T48" fmla="*/ 103 w 257"/>
                  <a:gd name="T49" fmla="*/ 364 h 584"/>
                  <a:gd name="T50" fmla="*/ 135 w 257"/>
                  <a:gd name="T51" fmla="*/ 296 h 584"/>
                  <a:gd name="T52" fmla="*/ 135 w 257"/>
                  <a:gd name="T53" fmla="*/ 296 h 584"/>
                  <a:gd name="T54" fmla="*/ 168 w 257"/>
                  <a:gd name="T55" fmla="*/ 226 h 584"/>
                  <a:gd name="T56" fmla="*/ 201 w 257"/>
                  <a:gd name="T57" fmla="*/ 156 h 584"/>
                  <a:gd name="T58" fmla="*/ 216 w 257"/>
                  <a:gd name="T59" fmla="*/ 120 h 584"/>
                  <a:gd name="T60" fmla="*/ 232 w 257"/>
                  <a:gd name="T61" fmla="*/ 84 h 584"/>
                  <a:gd name="T62" fmla="*/ 245 w 257"/>
                  <a:gd name="T63" fmla="*/ 48 h 584"/>
                  <a:gd name="T64" fmla="*/ 257 w 257"/>
                  <a:gd name="T65" fmla="*/ 11 h 584"/>
                  <a:gd name="T66" fmla="*/ 257 w 257"/>
                  <a:gd name="T67" fmla="*/ 11 h 584"/>
                  <a:gd name="T68" fmla="*/ 255 w 257"/>
                  <a:gd name="T69" fmla="*/ 6 h 584"/>
                  <a:gd name="T70" fmla="*/ 251 w 257"/>
                  <a:gd name="T71" fmla="*/ 2 h 584"/>
                  <a:gd name="T72" fmla="*/ 247 w 257"/>
                  <a:gd name="T73" fmla="*/ 0 h 584"/>
                  <a:gd name="T74" fmla="*/ 244 w 257"/>
                  <a:gd name="T75" fmla="*/ 2 h 584"/>
                  <a:gd name="T76" fmla="*/ 242 w 257"/>
                  <a:gd name="T77" fmla="*/ 4 h 584"/>
                  <a:gd name="T78" fmla="*/ 242 w 257"/>
                  <a:gd name="T79" fmla="*/ 4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57" h="584">
                    <a:moveTo>
                      <a:pt x="242" y="4"/>
                    </a:moveTo>
                    <a:lnTo>
                      <a:pt x="242" y="4"/>
                    </a:lnTo>
                    <a:lnTo>
                      <a:pt x="209" y="70"/>
                    </a:lnTo>
                    <a:lnTo>
                      <a:pt x="175" y="138"/>
                    </a:lnTo>
                    <a:lnTo>
                      <a:pt x="113" y="272"/>
                    </a:lnTo>
                    <a:lnTo>
                      <a:pt x="113" y="272"/>
                    </a:lnTo>
                    <a:lnTo>
                      <a:pt x="80" y="344"/>
                    </a:lnTo>
                    <a:lnTo>
                      <a:pt x="51" y="416"/>
                    </a:lnTo>
                    <a:lnTo>
                      <a:pt x="24" y="488"/>
                    </a:lnTo>
                    <a:lnTo>
                      <a:pt x="12" y="525"/>
                    </a:lnTo>
                    <a:lnTo>
                      <a:pt x="2" y="564"/>
                    </a:lnTo>
                    <a:lnTo>
                      <a:pt x="2" y="564"/>
                    </a:lnTo>
                    <a:lnTo>
                      <a:pt x="0" y="570"/>
                    </a:lnTo>
                    <a:lnTo>
                      <a:pt x="2" y="576"/>
                    </a:lnTo>
                    <a:lnTo>
                      <a:pt x="6" y="580"/>
                    </a:lnTo>
                    <a:lnTo>
                      <a:pt x="12" y="582"/>
                    </a:lnTo>
                    <a:lnTo>
                      <a:pt x="18" y="584"/>
                    </a:lnTo>
                    <a:lnTo>
                      <a:pt x="22" y="582"/>
                    </a:lnTo>
                    <a:lnTo>
                      <a:pt x="26" y="580"/>
                    </a:lnTo>
                    <a:lnTo>
                      <a:pt x="29" y="574"/>
                    </a:lnTo>
                    <a:lnTo>
                      <a:pt x="29" y="574"/>
                    </a:lnTo>
                    <a:lnTo>
                      <a:pt x="39" y="537"/>
                    </a:lnTo>
                    <a:lnTo>
                      <a:pt x="51" y="502"/>
                    </a:lnTo>
                    <a:lnTo>
                      <a:pt x="76" y="432"/>
                    </a:lnTo>
                    <a:lnTo>
                      <a:pt x="103" y="364"/>
                    </a:lnTo>
                    <a:lnTo>
                      <a:pt x="135" y="296"/>
                    </a:lnTo>
                    <a:lnTo>
                      <a:pt x="135" y="296"/>
                    </a:lnTo>
                    <a:lnTo>
                      <a:pt x="168" y="226"/>
                    </a:lnTo>
                    <a:lnTo>
                      <a:pt x="201" y="156"/>
                    </a:lnTo>
                    <a:lnTo>
                      <a:pt x="216" y="120"/>
                    </a:lnTo>
                    <a:lnTo>
                      <a:pt x="232" y="84"/>
                    </a:lnTo>
                    <a:lnTo>
                      <a:pt x="245" y="48"/>
                    </a:lnTo>
                    <a:lnTo>
                      <a:pt x="257" y="11"/>
                    </a:lnTo>
                    <a:lnTo>
                      <a:pt x="257" y="11"/>
                    </a:lnTo>
                    <a:lnTo>
                      <a:pt x="255" y="6"/>
                    </a:lnTo>
                    <a:lnTo>
                      <a:pt x="251" y="2"/>
                    </a:lnTo>
                    <a:lnTo>
                      <a:pt x="247" y="0"/>
                    </a:lnTo>
                    <a:lnTo>
                      <a:pt x="244" y="2"/>
                    </a:lnTo>
                    <a:lnTo>
                      <a:pt x="242" y="4"/>
                    </a:lnTo>
                    <a:lnTo>
                      <a:pt x="242" y="4"/>
                    </a:lnTo>
                    <a:close/>
                  </a:path>
                </a:pathLst>
              </a:custGeom>
              <a:grpFill/>
              <a:ln>
                <a:noFill/>
              </a:ln>
            </p:spPr>
            <p:txBody>
              <a:bodyPr/>
              <a:lstStyle/>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23" name="Freeform 16"/>
              <p:cNvSpPr/>
              <p:nvPr/>
            </p:nvSpPr>
            <p:spPr bwMode="auto">
              <a:xfrm>
                <a:off x="3176191" y="1798645"/>
                <a:ext cx="188912" cy="340519"/>
              </a:xfrm>
              <a:custGeom>
                <a:avLst/>
                <a:gdLst>
                  <a:gd name="T0" fmla="*/ 325 w 338"/>
                  <a:gd name="T1" fmla="*/ 0 h 816"/>
                  <a:gd name="T2" fmla="*/ 325 w 338"/>
                  <a:gd name="T3" fmla="*/ 0 h 816"/>
                  <a:gd name="T4" fmla="*/ 305 w 338"/>
                  <a:gd name="T5" fmla="*/ 18 h 816"/>
                  <a:gd name="T6" fmla="*/ 286 w 338"/>
                  <a:gd name="T7" fmla="*/ 35 h 816"/>
                  <a:gd name="T8" fmla="*/ 268 w 338"/>
                  <a:gd name="T9" fmla="*/ 55 h 816"/>
                  <a:gd name="T10" fmla="*/ 251 w 338"/>
                  <a:gd name="T11" fmla="*/ 76 h 816"/>
                  <a:gd name="T12" fmla="*/ 235 w 338"/>
                  <a:gd name="T13" fmla="*/ 98 h 816"/>
                  <a:gd name="T14" fmla="*/ 219 w 338"/>
                  <a:gd name="T15" fmla="*/ 121 h 816"/>
                  <a:gd name="T16" fmla="*/ 192 w 338"/>
                  <a:gd name="T17" fmla="*/ 170 h 816"/>
                  <a:gd name="T18" fmla="*/ 169 w 338"/>
                  <a:gd name="T19" fmla="*/ 218 h 816"/>
                  <a:gd name="T20" fmla="*/ 146 w 338"/>
                  <a:gd name="T21" fmla="*/ 269 h 816"/>
                  <a:gd name="T22" fmla="*/ 126 w 338"/>
                  <a:gd name="T23" fmla="*/ 319 h 816"/>
                  <a:gd name="T24" fmla="*/ 109 w 338"/>
                  <a:gd name="T25" fmla="*/ 366 h 816"/>
                  <a:gd name="T26" fmla="*/ 109 w 338"/>
                  <a:gd name="T27" fmla="*/ 366 h 816"/>
                  <a:gd name="T28" fmla="*/ 89 w 338"/>
                  <a:gd name="T29" fmla="*/ 419 h 816"/>
                  <a:gd name="T30" fmla="*/ 72 w 338"/>
                  <a:gd name="T31" fmla="*/ 471 h 816"/>
                  <a:gd name="T32" fmla="*/ 54 w 338"/>
                  <a:gd name="T33" fmla="*/ 526 h 816"/>
                  <a:gd name="T34" fmla="*/ 40 w 338"/>
                  <a:gd name="T35" fmla="*/ 580 h 816"/>
                  <a:gd name="T36" fmla="*/ 27 w 338"/>
                  <a:gd name="T37" fmla="*/ 635 h 816"/>
                  <a:gd name="T38" fmla="*/ 15 w 338"/>
                  <a:gd name="T39" fmla="*/ 689 h 816"/>
                  <a:gd name="T40" fmla="*/ 7 w 338"/>
                  <a:gd name="T41" fmla="*/ 744 h 816"/>
                  <a:gd name="T42" fmla="*/ 0 w 338"/>
                  <a:gd name="T43" fmla="*/ 800 h 816"/>
                  <a:gd name="T44" fmla="*/ 0 w 338"/>
                  <a:gd name="T45" fmla="*/ 800 h 816"/>
                  <a:gd name="T46" fmla="*/ 0 w 338"/>
                  <a:gd name="T47" fmla="*/ 806 h 816"/>
                  <a:gd name="T48" fmla="*/ 3 w 338"/>
                  <a:gd name="T49" fmla="*/ 812 h 816"/>
                  <a:gd name="T50" fmla="*/ 7 w 338"/>
                  <a:gd name="T51" fmla="*/ 814 h 816"/>
                  <a:gd name="T52" fmla="*/ 13 w 338"/>
                  <a:gd name="T53" fmla="*/ 816 h 816"/>
                  <a:gd name="T54" fmla="*/ 19 w 338"/>
                  <a:gd name="T55" fmla="*/ 816 h 816"/>
                  <a:gd name="T56" fmla="*/ 25 w 338"/>
                  <a:gd name="T57" fmla="*/ 814 h 816"/>
                  <a:gd name="T58" fmla="*/ 29 w 338"/>
                  <a:gd name="T59" fmla="*/ 808 h 816"/>
                  <a:gd name="T60" fmla="*/ 31 w 338"/>
                  <a:gd name="T61" fmla="*/ 802 h 816"/>
                  <a:gd name="T62" fmla="*/ 31 w 338"/>
                  <a:gd name="T63" fmla="*/ 802 h 816"/>
                  <a:gd name="T64" fmla="*/ 37 w 338"/>
                  <a:gd name="T65" fmla="*/ 750 h 816"/>
                  <a:gd name="T66" fmla="*/ 46 w 338"/>
                  <a:gd name="T67" fmla="*/ 697 h 816"/>
                  <a:gd name="T68" fmla="*/ 56 w 338"/>
                  <a:gd name="T69" fmla="*/ 645 h 816"/>
                  <a:gd name="T70" fmla="*/ 70 w 338"/>
                  <a:gd name="T71" fmla="*/ 592 h 816"/>
                  <a:gd name="T72" fmla="*/ 83 w 338"/>
                  <a:gd name="T73" fmla="*/ 541 h 816"/>
                  <a:gd name="T74" fmla="*/ 99 w 338"/>
                  <a:gd name="T75" fmla="*/ 489 h 816"/>
                  <a:gd name="T76" fmla="*/ 114 w 338"/>
                  <a:gd name="T77" fmla="*/ 438 h 816"/>
                  <a:gd name="T78" fmla="*/ 132 w 338"/>
                  <a:gd name="T79" fmla="*/ 388 h 816"/>
                  <a:gd name="T80" fmla="*/ 132 w 338"/>
                  <a:gd name="T81" fmla="*/ 388 h 816"/>
                  <a:gd name="T82" fmla="*/ 151 w 338"/>
                  <a:gd name="T83" fmla="*/ 337 h 816"/>
                  <a:gd name="T84" fmla="*/ 171 w 338"/>
                  <a:gd name="T85" fmla="*/ 286 h 816"/>
                  <a:gd name="T86" fmla="*/ 192 w 338"/>
                  <a:gd name="T87" fmla="*/ 238 h 816"/>
                  <a:gd name="T88" fmla="*/ 218 w 338"/>
                  <a:gd name="T89" fmla="*/ 189 h 816"/>
                  <a:gd name="T90" fmla="*/ 243 w 338"/>
                  <a:gd name="T91" fmla="*/ 142 h 816"/>
                  <a:gd name="T92" fmla="*/ 272 w 338"/>
                  <a:gd name="T93" fmla="*/ 98 h 816"/>
                  <a:gd name="T94" fmla="*/ 301 w 338"/>
                  <a:gd name="T95" fmla="*/ 53 h 816"/>
                  <a:gd name="T96" fmla="*/ 336 w 338"/>
                  <a:gd name="T97" fmla="*/ 10 h 816"/>
                  <a:gd name="T98" fmla="*/ 336 w 338"/>
                  <a:gd name="T99" fmla="*/ 10 h 816"/>
                  <a:gd name="T100" fmla="*/ 338 w 338"/>
                  <a:gd name="T101" fmla="*/ 8 h 816"/>
                  <a:gd name="T102" fmla="*/ 338 w 338"/>
                  <a:gd name="T103" fmla="*/ 6 h 816"/>
                  <a:gd name="T104" fmla="*/ 334 w 338"/>
                  <a:gd name="T105" fmla="*/ 2 h 816"/>
                  <a:gd name="T106" fmla="*/ 330 w 338"/>
                  <a:gd name="T107" fmla="*/ 0 h 816"/>
                  <a:gd name="T108" fmla="*/ 325 w 338"/>
                  <a:gd name="T109" fmla="*/ 0 h 816"/>
                  <a:gd name="T110" fmla="*/ 325 w 338"/>
                  <a:gd name="T111" fmla="*/ 0 h 8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38" h="816">
                    <a:moveTo>
                      <a:pt x="325" y="0"/>
                    </a:moveTo>
                    <a:lnTo>
                      <a:pt x="325" y="0"/>
                    </a:lnTo>
                    <a:lnTo>
                      <a:pt x="305" y="18"/>
                    </a:lnTo>
                    <a:lnTo>
                      <a:pt x="286" y="35"/>
                    </a:lnTo>
                    <a:lnTo>
                      <a:pt x="268" y="55"/>
                    </a:lnTo>
                    <a:lnTo>
                      <a:pt x="251" y="76"/>
                    </a:lnTo>
                    <a:lnTo>
                      <a:pt x="235" y="98"/>
                    </a:lnTo>
                    <a:lnTo>
                      <a:pt x="219" y="121"/>
                    </a:lnTo>
                    <a:lnTo>
                      <a:pt x="192" y="170"/>
                    </a:lnTo>
                    <a:lnTo>
                      <a:pt x="169" y="218"/>
                    </a:lnTo>
                    <a:lnTo>
                      <a:pt x="146" y="269"/>
                    </a:lnTo>
                    <a:lnTo>
                      <a:pt x="126" y="319"/>
                    </a:lnTo>
                    <a:lnTo>
                      <a:pt x="109" y="366"/>
                    </a:lnTo>
                    <a:lnTo>
                      <a:pt x="109" y="366"/>
                    </a:lnTo>
                    <a:lnTo>
                      <a:pt x="89" y="419"/>
                    </a:lnTo>
                    <a:lnTo>
                      <a:pt x="72" y="471"/>
                    </a:lnTo>
                    <a:lnTo>
                      <a:pt x="54" y="526"/>
                    </a:lnTo>
                    <a:lnTo>
                      <a:pt x="40" y="580"/>
                    </a:lnTo>
                    <a:lnTo>
                      <a:pt x="27" y="635"/>
                    </a:lnTo>
                    <a:lnTo>
                      <a:pt x="15" y="689"/>
                    </a:lnTo>
                    <a:lnTo>
                      <a:pt x="7" y="744"/>
                    </a:lnTo>
                    <a:lnTo>
                      <a:pt x="0" y="800"/>
                    </a:lnTo>
                    <a:lnTo>
                      <a:pt x="0" y="800"/>
                    </a:lnTo>
                    <a:lnTo>
                      <a:pt x="0" y="806"/>
                    </a:lnTo>
                    <a:lnTo>
                      <a:pt x="3" y="812"/>
                    </a:lnTo>
                    <a:lnTo>
                      <a:pt x="7" y="814"/>
                    </a:lnTo>
                    <a:lnTo>
                      <a:pt x="13" y="816"/>
                    </a:lnTo>
                    <a:lnTo>
                      <a:pt x="19" y="816"/>
                    </a:lnTo>
                    <a:lnTo>
                      <a:pt x="25" y="814"/>
                    </a:lnTo>
                    <a:lnTo>
                      <a:pt x="29" y="808"/>
                    </a:lnTo>
                    <a:lnTo>
                      <a:pt x="31" y="802"/>
                    </a:lnTo>
                    <a:lnTo>
                      <a:pt x="31" y="802"/>
                    </a:lnTo>
                    <a:lnTo>
                      <a:pt x="37" y="750"/>
                    </a:lnTo>
                    <a:lnTo>
                      <a:pt x="46" y="697"/>
                    </a:lnTo>
                    <a:lnTo>
                      <a:pt x="56" y="645"/>
                    </a:lnTo>
                    <a:lnTo>
                      <a:pt x="70" y="592"/>
                    </a:lnTo>
                    <a:lnTo>
                      <a:pt x="83" y="541"/>
                    </a:lnTo>
                    <a:lnTo>
                      <a:pt x="99" y="489"/>
                    </a:lnTo>
                    <a:lnTo>
                      <a:pt x="114" y="438"/>
                    </a:lnTo>
                    <a:lnTo>
                      <a:pt x="132" y="388"/>
                    </a:lnTo>
                    <a:lnTo>
                      <a:pt x="132" y="388"/>
                    </a:lnTo>
                    <a:lnTo>
                      <a:pt x="151" y="337"/>
                    </a:lnTo>
                    <a:lnTo>
                      <a:pt x="171" y="286"/>
                    </a:lnTo>
                    <a:lnTo>
                      <a:pt x="192" y="238"/>
                    </a:lnTo>
                    <a:lnTo>
                      <a:pt x="218" y="189"/>
                    </a:lnTo>
                    <a:lnTo>
                      <a:pt x="243" y="142"/>
                    </a:lnTo>
                    <a:lnTo>
                      <a:pt x="272" y="98"/>
                    </a:lnTo>
                    <a:lnTo>
                      <a:pt x="301" y="53"/>
                    </a:lnTo>
                    <a:lnTo>
                      <a:pt x="336" y="10"/>
                    </a:lnTo>
                    <a:lnTo>
                      <a:pt x="336" y="10"/>
                    </a:lnTo>
                    <a:lnTo>
                      <a:pt x="338" y="8"/>
                    </a:lnTo>
                    <a:lnTo>
                      <a:pt x="338" y="6"/>
                    </a:lnTo>
                    <a:lnTo>
                      <a:pt x="334" y="2"/>
                    </a:lnTo>
                    <a:lnTo>
                      <a:pt x="330" y="0"/>
                    </a:lnTo>
                    <a:lnTo>
                      <a:pt x="325" y="0"/>
                    </a:lnTo>
                    <a:lnTo>
                      <a:pt x="325" y="0"/>
                    </a:lnTo>
                    <a:close/>
                  </a:path>
                </a:pathLst>
              </a:custGeom>
              <a:grpFill/>
              <a:ln>
                <a:noFill/>
              </a:ln>
            </p:spPr>
            <p:txBody>
              <a:bodyPr/>
              <a:lstStyle/>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24" name="Freeform 17"/>
              <p:cNvSpPr/>
              <p:nvPr/>
            </p:nvSpPr>
            <p:spPr bwMode="auto">
              <a:xfrm>
                <a:off x="3104753" y="2114161"/>
                <a:ext cx="476250" cy="103585"/>
              </a:xfrm>
              <a:custGeom>
                <a:avLst/>
                <a:gdLst>
                  <a:gd name="T0" fmla="*/ 4 w 854"/>
                  <a:gd name="T1" fmla="*/ 250 h 250"/>
                  <a:gd name="T2" fmla="*/ 4 w 854"/>
                  <a:gd name="T3" fmla="*/ 250 h 250"/>
                  <a:gd name="T4" fmla="*/ 14 w 854"/>
                  <a:gd name="T5" fmla="*/ 250 h 250"/>
                  <a:gd name="T6" fmla="*/ 25 w 854"/>
                  <a:gd name="T7" fmla="*/ 250 h 250"/>
                  <a:gd name="T8" fmla="*/ 49 w 854"/>
                  <a:gd name="T9" fmla="*/ 248 h 250"/>
                  <a:gd name="T10" fmla="*/ 95 w 854"/>
                  <a:gd name="T11" fmla="*/ 238 h 250"/>
                  <a:gd name="T12" fmla="*/ 95 w 854"/>
                  <a:gd name="T13" fmla="*/ 238 h 250"/>
                  <a:gd name="T14" fmla="*/ 212 w 854"/>
                  <a:gd name="T15" fmla="*/ 215 h 250"/>
                  <a:gd name="T16" fmla="*/ 212 w 854"/>
                  <a:gd name="T17" fmla="*/ 215 h 250"/>
                  <a:gd name="T18" fmla="*/ 331 w 854"/>
                  <a:gd name="T19" fmla="*/ 189 h 250"/>
                  <a:gd name="T20" fmla="*/ 448 w 854"/>
                  <a:gd name="T21" fmla="*/ 162 h 250"/>
                  <a:gd name="T22" fmla="*/ 448 w 854"/>
                  <a:gd name="T23" fmla="*/ 162 h 250"/>
                  <a:gd name="T24" fmla="*/ 559 w 854"/>
                  <a:gd name="T25" fmla="*/ 133 h 250"/>
                  <a:gd name="T26" fmla="*/ 613 w 854"/>
                  <a:gd name="T27" fmla="*/ 115 h 250"/>
                  <a:gd name="T28" fmla="*/ 670 w 854"/>
                  <a:gd name="T29" fmla="*/ 98 h 250"/>
                  <a:gd name="T30" fmla="*/ 670 w 854"/>
                  <a:gd name="T31" fmla="*/ 98 h 250"/>
                  <a:gd name="T32" fmla="*/ 718 w 854"/>
                  <a:gd name="T33" fmla="*/ 80 h 250"/>
                  <a:gd name="T34" fmla="*/ 769 w 854"/>
                  <a:gd name="T35" fmla="*/ 63 h 250"/>
                  <a:gd name="T36" fmla="*/ 769 w 854"/>
                  <a:gd name="T37" fmla="*/ 63 h 250"/>
                  <a:gd name="T38" fmla="*/ 790 w 854"/>
                  <a:gd name="T39" fmla="*/ 53 h 250"/>
                  <a:gd name="T40" fmla="*/ 816 w 854"/>
                  <a:gd name="T41" fmla="*/ 45 h 250"/>
                  <a:gd name="T42" fmla="*/ 825 w 854"/>
                  <a:gd name="T43" fmla="*/ 39 h 250"/>
                  <a:gd name="T44" fmla="*/ 837 w 854"/>
                  <a:gd name="T45" fmla="*/ 34 h 250"/>
                  <a:gd name="T46" fmla="*/ 845 w 854"/>
                  <a:gd name="T47" fmla="*/ 26 h 250"/>
                  <a:gd name="T48" fmla="*/ 853 w 854"/>
                  <a:gd name="T49" fmla="*/ 16 h 250"/>
                  <a:gd name="T50" fmla="*/ 853 w 854"/>
                  <a:gd name="T51" fmla="*/ 16 h 250"/>
                  <a:gd name="T52" fmla="*/ 854 w 854"/>
                  <a:gd name="T53" fmla="*/ 12 h 250"/>
                  <a:gd name="T54" fmla="*/ 853 w 854"/>
                  <a:gd name="T55" fmla="*/ 6 h 250"/>
                  <a:gd name="T56" fmla="*/ 851 w 854"/>
                  <a:gd name="T57" fmla="*/ 2 h 250"/>
                  <a:gd name="T58" fmla="*/ 845 w 854"/>
                  <a:gd name="T59" fmla="*/ 0 h 250"/>
                  <a:gd name="T60" fmla="*/ 845 w 854"/>
                  <a:gd name="T61" fmla="*/ 0 h 250"/>
                  <a:gd name="T62" fmla="*/ 835 w 854"/>
                  <a:gd name="T63" fmla="*/ 0 h 250"/>
                  <a:gd name="T64" fmla="*/ 825 w 854"/>
                  <a:gd name="T65" fmla="*/ 2 h 250"/>
                  <a:gd name="T66" fmla="*/ 804 w 854"/>
                  <a:gd name="T67" fmla="*/ 10 h 250"/>
                  <a:gd name="T68" fmla="*/ 767 w 854"/>
                  <a:gd name="T69" fmla="*/ 30 h 250"/>
                  <a:gd name="T70" fmla="*/ 767 w 854"/>
                  <a:gd name="T71" fmla="*/ 30 h 250"/>
                  <a:gd name="T72" fmla="*/ 716 w 854"/>
                  <a:gd name="T73" fmla="*/ 49 h 250"/>
                  <a:gd name="T74" fmla="*/ 668 w 854"/>
                  <a:gd name="T75" fmla="*/ 67 h 250"/>
                  <a:gd name="T76" fmla="*/ 668 w 854"/>
                  <a:gd name="T77" fmla="*/ 67 h 250"/>
                  <a:gd name="T78" fmla="*/ 609 w 854"/>
                  <a:gd name="T79" fmla="*/ 86 h 250"/>
                  <a:gd name="T80" fmla="*/ 549 w 854"/>
                  <a:gd name="T81" fmla="*/ 104 h 250"/>
                  <a:gd name="T82" fmla="*/ 430 w 854"/>
                  <a:gd name="T83" fmla="*/ 135 h 250"/>
                  <a:gd name="T84" fmla="*/ 430 w 854"/>
                  <a:gd name="T85" fmla="*/ 135 h 250"/>
                  <a:gd name="T86" fmla="*/ 313 w 854"/>
                  <a:gd name="T87" fmla="*/ 162 h 250"/>
                  <a:gd name="T88" fmla="*/ 197 w 854"/>
                  <a:gd name="T89" fmla="*/ 187 h 250"/>
                  <a:gd name="T90" fmla="*/ 197 w 854"/>
                  <a:gd name="T91" fmla="*/ 187 h 250"/>
                  <a:gd name="T92" fmla="*/ 90 w 854"/>
                  <a:gd name="T93" fmla="*/ 213 h 250"/>
                  <a:gd name="T94" fmla="*/ 90 w 854"/>
                  <a:gd name="T95" fmla="*/ 213 h 250"/>
                  <a:gd name="T96" fmla="*/ 45 w 854"/>
                  <a:gd name="T97" fmla="*/ 222 h 250"/>
                  <a:gd name="T98" fmla="*/ 22 w 854"/>
                  <a:gd name="T99" fmla="*/ 230 h 250"/>
                  <a:gd name="T100" fmla="*/ 10 w 854"/>
                  <a:gd name="T101" fmla="*/ 236 h 250"/>
                  <a:gd name="T102" fmla="*/ 0 w 854"/>
                  <a:gd name="T103" fmla="*/ 242 h 250"/>
                  <a:gd name="T104" fmla="*/ 0 w 854"/>
                  <a:gd name="T105" fmla="*/ 242 h 250"/>
                  <a:gd name="T106" fmla="*/ 0 w 854"/>
                  <a:gd name="T107" fmla="*/ 244 h 250"/>
                  <a:gd name="T108" fmla="*/ 0 w 854"/>
                  <a:gd name="T109" fmla="*/ 246 h 250"/>
                  <a:gd name="T110" fmla="*/ 0 w 854"/>
                  <a:gd name="T111" fmla="*/ 248 h 250"/>
                  <a:gd name="T112" fmla="*/ 4 w 854"/>
                  <a:gd name="T113" fmla="*/ 250 h 250"/>
                  <a:gd name="T114" fmla="*/ 4 w 854"/>
                  <a:gd name="T115" fmla="*/ 25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54" h="250">
                    <a:moveTo>
                      <a:pt x="4" y="250"/>
                    </a:moveTo>
                    <a:lnTo>
                      <a:pt x="4" y="250"/>
                    </a:lnTo>
                    <a:lnTo>
                      <a:pt x="14" y="250"/>
                    </a:lnTo>
                    <a:lnTo>
                      <a:pt x="25" y="250"/>
                    </a:lnTo>
                    <a:lnTo>
                      <a:pt x="49" y="248"/>
                    </a:lnTo>
                    <a:lnTo>
                      <a:pt x="95" y="238"/>
                    </a:lnTo>
                    <a:lnTo>
                      <a:pt x="95" y="238"/>
                    </a:lnTo>
                    <a:lnTo>
                      <a:pt x="212" y="215"/>
                    </a:lnTo>
                    <a:lnTo>
                      <a:pt x="212" y="215"/>
                    </a:lnTo>
                    <a:lnTo>
                      <a:pt x="331" y="189"/>
                    </a:lnTo>
                    <a:lnTo>
                      <a:pt x="448" y="162"/>
                    </a:lnTo>
                    <a:lnTo>
                      <a:pt x="448" y="162"/>
                    </a:lnTo>
                    <a:lnTo>
                      <a:pt x="559" y="133"/>
                    </a:lnTo>
                    <a:lnTo>
                      <a:pt x="613" y="115"/>
                    </a:lnTo>
                    <a:lnTo>
                      <a:pt x="670" y="98"/>
                    </a:lnTo>
                    <a:lnTo>
                      <a:pt x="670" y="98"/>
                    </a:lnTo>
                    <a:lnTo>
                      <a:pt x="718" y="80"/>
                    </a:lnTo>
                    <a:lnTo>
                      <a:pt x="769" y="63"/>
                    </a:lnTo>
                    <a:lnTo>
                      <a:pt x="769" y="63"/>
                    </a:lnTo>
                    <a:lnTo>
                      <a:pt x="790" y="53"/>
                    </a:lnTo>
                    <a:lnTo>
                      <a:pt x="816" y="45"/>
                    </a:lnTo>
                    <a:lnTo>
                      <a:pt x="825" y="39"/>
                    </a:lnTo>
                    <a:lnTo>
                      <a:pt x="837" y="34"/>
                    </a:lnTo>
                    <a:lnTo>
                      <a:pt x="845" y="26"/>
                    </a:lnTo>
                    <a:lnTo>
                      <a:pt x="853" y="16"/>
                    </a:lnTo>
                    <a:lnTo>
                      <a:pt x="853" y="16"/>
                    </a:lnTo>
                    <a:lnTo>
                      <a:pt x="854" y="12"/>
                    </a:lnTo>
                    <a:lnTo>
                      <a:pt x="853" y="6"/>
                    </a:lnTo>
                    <a:lnTo>
                      <a:pt x="851" y="2"/>
                    </a:lnTo>
                    <a:lnTo>
                      <a:pt x="845" y="0"/>
                    </a:lnTo>
                    <a:lnTo>
                      <a:pt x="845" y="0"/>
                    </a:lnTo>
                    <a:lnTo>
                      <a:pt x="835" y="0"/>
                    </a:lnTo>
                    <a:lnTo>
                      <a:pt x="825" y="2"/>
                    </a:lnTo>
                    <a:lnTo>
                      <a:pt x="804" y="10"/>
                    </a:lnTo>
                    <a:lnTo>
                      <a:pt x="767" y="30"/>
                    </a:lnTo>
                    <a:lnTo>
                      <a:pt x="767" y="30"/>
                    </a:lnTo>
                    <a:lnTo>
                      <a:pt x="716" y="49"/>
                    </a:lnTo>
                    <a:lnTo>
                      <a:pt x="668" y="67"/>
                    </a:lnTo>
                    <a:lnTo>
                      <a:pt x="668" y="67"/>
                    </a:lnTo>
                    <a:lnTo>
                      <a:pt x="609" y="86"/>
                    </a:lnTo>
                    <a:lnTo>
                      <a:pt x="549" y="104"/>
                    </a:lnTo>
                    <a:lnTo>
                      <a:pt x="430" y="135"/>
                    </a:lnTo>
                    <a:lnTo>
                      <a:pt x="430" y="135"/>
                    </a:lnTo>
                    <a:lnTo>
                      <a:pt x="313" y="162"/>
                    </a:lnTo>
                    <a:lnTo>
                      <a:pt x="197" y="187"/>
                    </a:lnTo>
                    <a:lnTo>
                      <a:pt x="197" y="187"/>
                    </a:lnTo>
                    <a:lnTo>
                      <a:pt x="90" y="213"/>
                    </a:lnTo>
                    <a:lnTo>
                      <a:pt x="90" y="213"/>
                    </a:lnTo>
                    <a:lnTo>
                      <a:pt x="45" y="222"/>
                    </a:lnTo>
                    <a:lnTo>
                      <a:pt x="22" y="230"/>
                    </a:lnTo>
                    <a:lnTo>
                      <a:pt x="10" y="236"/>
                    </a:lnTo>
                    <a:lnTo>
                      <a:pt x="0" y="242"/>
                    </a:lnTo>
                    <a:lnTo>
                      <a:pt x="0" y="242"/>
                    </a:lnTo>
                    <a:lnTo>
                      <a:pt x="0" y="244"/>
                    </a:lnTo>
                    <a:lnTo>
                      <a:pt x="0" y="246"/>
                    </a:lnTo>
                    <a:lnTo>
                      <a:pt x="0" y="248"/>
                    </a:lnTo>
                    <a:lnTo>
                      <a:pt x="4" y="250"/>
                    </a:lnTo>
                    <a:lnTo>
                      <a:pt x="4" y="250"/>
                    </a:lnTo>
                    <a:close/>
                  </a:path>
                </a:pathLst>
              </a:custGeom>
              <a:grpFill/>
              <a:ln>
                <a:noFill/>
              </a:ln>
            </p:spPr>
            <p:txBody>
              <a:bodyPr/>
              <a:lstStyle/>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25" name="Freeform 18"/>
              <p:cNvSpPr/>
              <p:nvPr/>
            </p:nvSpPr>
            <p:spPr bwMode="auto">
              <a:xfrm>
                <a:off x="3298428" y="1948664"/>
                <a:ext cx="438150" cy="100013"/>
              </a:xfrm>
              <a:custGeom>
                <a:avLst/>
                <a:gdLst>
                  <a:gd name="T0" fmla="*/ 9 w 788"/>
                  <a:gd name="T1" fmla="*/ 240 h 240"/>
                  <a:gd name="T2" fmla="*/ 9 w 788"/>
                  <a:gd name="T3" fmla="*/ 240 h 240"/>
                  <a:gd name="T4" fmla="*/ 107 w 788"/>
                  <a:gd name="T5" fmla="*/ 203 h 240"/>
                  <a:gd name="T6" fmla="*/ 157 w 788"/>
                  <a:gd name="T7" fmla="*/ 187 h 240"/>
                  <a:gd name="T8" fmla="*/ 206 w 788"/>
                  <a:gd name="T9" fmla="*/ 172 h 240"/>
                  <a:gd name="T10" fmla="*/ 206 w 788"/>
                  <a:gd name="T11" fmla="*/ 172 h 240"/>
                  <a:gd name="T12" fmla="*/ 258 w 788"/>
                  <a:gd name="T13" fmla="*/ 160 h 240"/>
                  <a:gd name="T14" fmla="*/ 309 w 788"/>
                  <a:gd name="T15" fmla="*/ 148 h 240"/>
                  <a:gd name="T16" fmla="*/ 412 w 788"/>
                  <a:gd name="T17" fmla="*/ 127 h 240"/>
                  <a:gd name="T18" fmla="*/ 412 w 788"/>
                  <a:gd name="T19" fmla="*/ 127 h 240"/>
                  <a:gd name="T20" fmla="*/ 515 w 788"/>
                  <a:gd name="T21" fmla="*/ 106 h 240"/>
                  <a:gd name="T22" fmla="*/ 566 w 788"/>
                  <a:gd name="T23" fmla="*/ 96 h 240"/>
                  <a:gd name="T24" fmla="*/ 618 w 788"/>
                  <a:gd name="T25" fmla="*/ 82 h 240"/>
                  <a:gd name="T26" fmla="*/ 618 w 788"/>
                  <a:gd name="T27" fmla="*/ 82 h 240"/>
                  <a:gd name="T28" fmla="*/ 659 w 788"/>
                  <a:gd name="T29" fmla="*/ 70 h 240"/>
                  <a:gd name="T30" fmla="*/ 700 w 788"/>
                  <a:gd name="T31" fmla="*/ 57 h 240"/>
                  <a:gd name="T32" fmla="*/ 700 w 788"/>
                  <a:gd name="T33" fmla="*/ 57 h 240"/>
                  <a:gd name="T34" fmla="*/ 722 w 788"/>
                  <a:gd name="T35" fmla="*/ 51 h 240"/>
                  <a:gd name="T36" fmla="*/ 745 w 788"/>
                  <a:gd name="T37" fmla="*/ 43 h 240"/>
                  <a:gd name="T38" fmla="*/ 766 w 788"/>
                  <a:gd name="T39" fmla="*/ 34 h 240"/>
                  <a:gd name="T40" fmla="*/ 776 w 788"/>
                  <a:gd name="T41" fmla="*/ 26 h 240"/>
                  <a:gd name="T42" fmla="*/ 784 w 788"/>
                  <a:gd name="T43" fmla="*/ 20 h 240"/>
                  <a:gd name="T44" fmla="*/ 784 w 788"/>
                  <a:gd name="T45" fmla="*/ 20 h 240"/>
                  <a:gd name="T46" fmla="*/ 788 w 788"/>
                  <a:gd name="T47" fmla="*/ 12 h 240"/>
                  <a:gd name="T48" fmla="*/ 788 w 788"/>
                  <a:gd name="T49" fmla="*/ 6 h 240"/>
                  <a:gd name="T50" fmla="*/ 782 w 788"/>
                  <a:gd name="T51" fmla="*/ 2 h 240"/>
                  <a:gd name="T52" fmla="*/ 776 w 788"/>
                  <a:gd name="T53" fmla="*/ 0 h 240"/>
                  <a:gd name="T54" fmla="*/ 776 w 788"/>
                  <a:gd name="T55" fmla="*/ 0 h 240"/>
                  <a:gd name="T56" fmla="*/ 766 w 788"/>
                  <a:gd name="T57" fmla="*/ 0 h 240"/>
                  <a:gd name="T58" fmla="*/ 757 w 788"/>
                  <a:gd name="T59" fmla="*/ 4 h 240"/>
                  <a:gd name="T60" fmla="*/ 737 w 788"/>
                  <a:gd name="T61" fmla="*/ 10 h 240"/>
                  <a:gd name="T62" fmla="*/ 698 w 788"/>
                  <a:gd name="T63" fmla="*/ 28 h 240"/>
                  <a:gd name="T64" fmla="*/ 698 w 788"/>
                  <a:gd name="T65" fmla="*/ 28 h 240"/>
                  <a:gd name="T66" fmla="*/ 644 w 788"/>
                  <a:gd name="T67" fmla="*/ 45 h 240"/>
                  <a:gd name="T68" fmla="*/ 589 w 788"/>
                  <a:gd name="T69" fmla="*/ 59 h 240"/>
                  <a:gd name="T70" fmla="*/ 589 w 788"/>
                  <a:gd name="T71" fmla="*/ 59 h 240"/>
                  <a:gd name="T72" fmla="*/ 539 w 788"/>
                  <a:gd name="T73" fmla="*/ 72 h 240"/>
                  <a:gd name="T74" fmla="*/ 486 w 788"/>
                  <a:gd name="T75" fmla="*/ 84 h 240"/>
                  <a:gd name="T76" fmla="*/ 383 w 788"/>
                  <a:gd name="T77" fmla="*/ 106 h 240"/>
                  <a:gd name="T78" fmla="*/ 383 w 788"/>
                  <a:gd name="T79" fmla="*/ 106 h 240"/>
                  <a:gd name="T80" fmla="*/ 286 w 788"/>
                  <a:gd name="T81" fmla="*/ 125 h 240"/>
                  <a:gd name="T82" fmla="*/ 237 w 788"/>
                  <a:gd name="T83" fmla="*/ 135 h 240"/>
                  <a:gd name="T84" fmla="*/ 186 w 788"/>
                  <a:gd name="T85" fmla="*/ 148 h 240"/>
                  <a:gd name="T86" fmla="*/ 138 w 788"/>
                  <a:gd name="T87" fmla="*/ 162 h 240"/>
                  <a:gd name="T88" fmla="*/ 89 w 788"/>
                  <a:gd name="T89" fmla="*/ 179 h 240"/>
                  <a:gd name="T90" fmla="*/ 44 w 788"/>
                  <a:gd name="T91" fmla="*/ 201 h 240"/>
                  <a:gd name="T92" fmla="*/ 23 w 788"/>
                  <a:gd name="T93" fmla="*/ 215 h 240"/>
                  <a:gd name="T94" fmla="*/ 1 w 788"/>
                  <a:gd name="T95" fmla="*/ 226 h 240"/>
                  <a:gd name="T96" fmla="*/ 1 w 788"/>
                  <a:gd name="T97" fmla="*/ 226 h 240"/>
                  <a:gd name="T98" fmla="*/ 0 w 788"/>
                  <a:gd name="T99" fmla="*/ 228 h 240"/>
                  <a:gd name="T100" fmla="*/ 0 w 788"/>
                  <a:gd name="T101" fmla="*/ 232 h 240"/>
                  <a:gd name="T102" fmla="*/ 0 w 788"/>
                  <a:gd name="T103" fmla="*/ 236 h 240"/>
                  <a:gd name="T104" fmla="*/ 5 w 788"/>
                  <a:gd name="T105" fmla="*/ 240 h 240"/>
                  <a:gd name="T106" fmla="*/ 9 w 788"/>
                  <a:gd name="T107" fmla="*/ 240 h 240"/>
                  <a:gd name="T108" fmla="*/ 9 w 788"/>
                  <a:gd name="T109" fmla="*/ 24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88" h="240">
                    <a:moveTo>
                      <a:pt x="9" y="240"/>
                    </a:moveTo>
                    <a:lnTo>
                      <a:pt x="9" y="240"/>
                    </a:lnTo>
                    <a:lnTo>
                      <a:pt x="107" y="203"/>
                    </a:lnTo>
                    <a:lnTo>
                      <a:pt x="157" y="187"/>
                    </a:lnTo>
                    <a:lnTo>
                      <a:pt x="206" y="172"/>
                    </a:lnTo>
                    <a:lnTo>
                      <a:pt x="206" y="172"/>
                    </a:lnTo>
                    <a:lnTo>
                      <a:pt x="258" y="160"/>
                    </a:lnTo>
                    <a:lnTo>
                      <a:pt x="309" y="148"/>
                    </a:lnTo>
                    <a:lnTo>
                      <a:pt x="412" y="127"/>
                    </a:lnTo>
                    <a:lnTo>
                      <a:pt x="412" y="127"/>
                    </a:lnTo>
                    <a:lnTo>
                      <a:pt x="515" y="106"/>
                    </a:lnTo>
                    <a:lnTo>
                      <a:pt x="566" y="96"/>
                    </a:lnTo>
                    <a:lnTo>
                      <a:pt x="618" y="82"/>
                    </a:lnTo>
                    <a:lnTo>
                      <a:pt x="618" y="82"/>
                    </a:lnTo>
                    <a:lnTo>
                      <a:pt x="659" y="70"/>
                    </a:lnTo>
                    <a:lnTo>
                      <a:pt x="700" y="57"/>
                    </a:lnTo>
                    <a:lnTo>
                      <a:pt x="700" y="57"/>
                    </a:lnTo>
                    <a:lnTo>
                      <a:pt x="722" y="51"/>
                    </a:lnTo>
                    <a:lnTo>
                      <a:pt x="745" y="43"/>
                    </a:lnTo>
                    <a:lnTo>
                      <a:pt x="766" y="34"/>
                    </a:lnTo>
                    <a:lnTo>
                      <a:pt x="776" y="26"/>
                    </a:lnTo>
                    <a:lnTo>
                      <a:pt x="784" y="20"/>
                    </a:lnTo>
                    <a:lnTo>
                      <a:pt x="784" y="20"/>
                    </a:lnTo>
                    <a:lnTo>
                      <a:pt x="788" y="12"/>
                    </a:lnTo>
                    <a:lnTo>
                      <a:pt x="788" y="6"/>
                    </a:lnTo>
                    <a:lnTo>
                      <a:pt x="782" y="2"/>
                    </a:lnTo>
                    <a:lnTo>
                      <a:pt x="776" y="0"/>
                    </a:lnTo>
                    <a:lnTo>
                      <a:pt x="776" y="0"/>
                    </a:lnTo>
                    <a:lnTo>
                      <a:pt x="766" y="0"/>
                    </a:lnTo>
                    <a:lnTo>
                      <a:pt x="757" y="4"/>
                    </a:lnTo>
                    <a:lnTo>
                      <a:pt x="737" y="10"/>
                    </a:lnTo>
                    <a:lnTo>
                      <a:pt x="698" y="28"/>
                    </a:lnTo>
                    <a:lnTo>
                      <a:pt x="698" y="28"/>
                    </a:lnTo>
                    <a:lnTo>
                      <a:pt x="644" y="45"/>
                    </a:lnTo>
                    <a:lnTo>
                      <a:pt x="589" y="59"/>
                    </a:lnTo>
                    <a:lnTo>
                      <a:pt x="589" y="59"/>
                    </a:lnTo>
                    <a:lnTo>
                      <a:pt x="539" y="72"/>
                    </a:lnTo>
                    <a:lnTo>
                      <a:pt x="486" y="84"/>
                    </a:lnTo>
                    <a:lnTo>
                      <a:pt x="383" y="106"/>
                    </a:lnTo>
                    <a:lnTo>
                      <a:pt x="383" y="106"/>
                    </a:lnTo>
                    <a:lnTo>
                      <a:pt x="286" y="125"/>
                    </a:lnTo>
                    <a:lnTo>
                      <a:pt x="237" y="135"/>
                    </a:lnTo>
                    <a:lnTo>
                      <a:pt x="186" y="148"/>
                    </a:lnTo>
                    <a:lnTo>
                      <a:pt x="138" y="162"/>
                    </a:lnTo>
                    <a:lnTo>
                      <a:pt x="89" y="179"/>
                    </a:lnTo>
                    <a:lnTo>
                      <a:pt x="44" y="201"/>
                    </a:lnTo>
                    <a:lnTo>
                      <a:pt x="23" y="215"/>
                    </a:lnTo>
                    <a:lnTo>
                      <a:pt x="1" y="226"/>
                    </a:lnTo>
                    <a:lnTo>
                      <a:pt x="1" y="226"/>
                    </a:lnTo>
                    <a:lnTo>
                      <a:pt x="0" y="228"/>
                    </a:lnTo>
                    <a:lnTo>
                      <a:pt x="0" y="232"/>
                    </a:lnTo>
                    <a:lnTo>
                      <a:pt x="0" y="236"/>
                    </a:lnTo>
                    <a:lnTo>
                      <a:pt x="5" y="240"/>
                    </a:lnTo>
                    <a:lnTo>
                      <a:pt x="9" y="240"/>
                    </a:lnTo>
                    <a:lnTo>
                      <a:pt x="9" y="240"/>
                    </a:lnTo>
                    <a:close/>
                  </a:path>
                </a:pathLst>
              </a:custGeom>
              <a:grpFill/>
              <a:ln>
                <a:noFill/>
              </a:ln>
            </p:spPr>
            <p:txBody>
              <a:bodyPr/>
              <a:lstStyle/>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26" name="Freeform 19"/>
              <p:cNvSpPr/>
              <p:nvPr/>
            </p:nvSpPr>
            <p:spPr bwMode="auto">
              <a:xfrm>
                <a:off x="3609579" y="1815314"/>
                <a:ext cx="315913" cy="52388"/>
              </a:xfrm>
              <a:custGeom>
                <a:avLst/>
                <a:gdLst>
                  <a:gd name="T0" fmla="*/ 6 w 570"/>
                  <a:gd name="T1" fmla="*/ 127 h 127"/>
                  <a:gd name="T2" fmla="*/ 6 w 570"/>
                  <a:gd name="T3" fmla="*/ 127 h 127"/>
                  <a:gd name="T4" fmla="*/ 41 w 570"/>
                  <a:gd name="T5" fmla="*/ 127 h 127"/>
                  <a:gd name="T6" fmla="*/ 74 w 570"/>
                  <a:gd name="T7" fmla="*/ 125 h 127"/>
                  <a:gd name="T8" fmla="*/ 107 w 570"/>
                  <a:gd name="T9" fmla="*/ 121 h 127"/>
                  <a:gd name="T10" fmla="*/ 142 w 570"/>
                  <a:gd name="T11" fmla="*/ 115 h 127"/>
                  <a:gd name="T12" fmla="*/ 208 w 570"/>
                  <a:gd name="T13" fmla="*/ 103 h 127"/>
                  <a:gd name="T14" fmla="*/ 274 w 570"/>
                  <a:gd name="T15" fmla="*/ 92 h 127"/>
                  <a:gd name="T16" fmla="*/ 274 w 570"/>
                  <a:gd name="T17" fmla="*/ 92 h 127"/>
                  <a:gd name="T18" fmla="*/ 346 w 570"/>
                  <a:gd name="T19" fmla="*/ 78 h 127"/>
                  <a:gd name="T20" fmla="*/ 418 w 570"/>
                  <a:gd name="T21" fmla="*/ 64 h 127"/>
                  <a:gd name="T22" fmla="*/ 489 w 570"/>
                  <a:gd name="T23" fmla="*/ 47 h 127"/>
                  <a:gd name="T24" fmla="*/ 559 w 570"/>
                  <a:gd name="T25" fmla="*/ 29 h 127"/>
                  <a:gd name="T26" fmla="*/ 559 w 570"/>
                  <a:gd name="T27" fmla="*/ 29 h 127"/>
                  <a:gd name="T28" fmla="*/ 564 w 570"/>
                  <a:gd name="T29" fmla="*/ 26 h 127"/>
                  <a:gd name="T30" fmla="*/ 568 w 570"/>
                  <a:gd name="T31" fmla="*/ 22 h 127"/>
                  <a:gd name="T32" fmla="*/ 570 w 570"/>
                  <a:gd name="T33" fmla="*/ 16 h 127"/>
                  <a:gd name="T34" fmla="*/ 570 w 570"/>
                  <a:gd name="T35" fmla="*/ 10 h 127"/>
                  <a:gd name="T36" fmla="*/ 568 w 570"/>
                  <a:gd name="T37" fmla="*/ 6 h 127"/>
                  <a:gd name="T38" fmla="*/ 564 w 570"/>
                  <a:gd name="T39" fmla="*/ 2 h 127"/>
                  <a:gd name="T40" fmla="*/ 561 w 570"/>
                  <a:gd name="T41" fmla="*/ 0 h 127"/>
                  <a:gd name="T42" fmla="*/ 553 w 570"/>
                  <a:gd name="T43" fmla="*/ 0 h 127"/>
                  <a:gd name="T44" fmla="*/ 553 w 570"/>
                  <a:gd name="T45" fmla="*/ 0 h 127"/>
                  <a:gd name="T46" fmla="*/ 487 w 570"/>
                  <a:gd name="T47" fmla="*/ 18 h 127"/>
                  <a:gd name="T48" fmla="*/ 418 w 570"/>
                  <a:gd name="T49" fmla="*/ 35 h 127"/>
                  <a:gd name="T50" fmla="*/ 352 w 570"/>
                  <a:gd name="T51" fmla="*/ 49 h 127"/>
                  <a:gd name="T52" fmla="*/ 284 w 570"/>
                  <a:gd name="T53" fmla="*/ 62 h 127"/>
                  <a:gd name="T54" fmla="*/ 284 w 570"/>
                  <a:gd name="T55" fmla="*/ 62 h 127"/>
                  <a:gd name="T56" fmla="*/ 214 w 570"/>
                  <a:gd name="T57" fmla="*/ 74 h 127"/>
                  <a:gd name="T58" fmla="*/ 144 w 570"/>
                  <a:gd name="T59" fmla="*/ 84 h 127"/>
                  <a:gd name="T60" fmla="*/ 74 w 570"/>
                  <a:gd name="T61" fmla="*/ 96 h 127"/>
                  <a:gd name="T62" fmla="*/ 39 w 570"/>
                  <a:gd name="T63" fmla="*/ 103 h 127"/>
                  <a:gd name="T64" fmla="*/ 6 w 570"/>
                  <a:gd name="T65" fmla="*/ 113 h 127"/>
                  <a:gd name="T66" fmla="*/ 6 w 570"/>
                  <a:gd name="T67" fmla="*/ 113 h 127"/>
                  <a:gd name="T68" fmla="*/ 2 w 570"/>
                  <a:gd name="T69" fmla="*/ 115 h 127"/>
                  <a:gd name="T70" fmla="*/ 0 w 570"/>
                  <a:gd name="T71" fmla="*/ 121 h 127"/>
                  <a:gd name="T72" fmla="*/ 2 w 570"/>
                  <a:gd name="T73" fmla="*/ 125 h 127"/>
                  <a:gd name="T74" fmla="*/ 6 w 570"/>
                  <a:gd name="T75" fmla="*/ 127 h 127"/>
                  <a:gd name="T76" fmla="*/ 6 w 570"/>
                  <a:gd name="T77" fmla="*/ 127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70" h="127">
                    <a:moveTo>
                      <a:pt x="6" y="127"/>
                    </a:moveTo>
                    <a:lnTo>
                      <a:pt x="6" y="127"/>
                    </a:lnTo>
                    <a:lnTo>
                      <a:pt x="41" y="127"/>
                    </a:lnTo>
                    <a:lnTo>
                      <a:pt x="74" y="125"/>
                    </a:lnTo>
                    <a:lnTo>
                      <a:pt x="107" y="121"/>
                    </a:lnTo>
                    <a:lnTo>
                      <a:pt x="142" y="115"/>
                    </a:lnTo>
                    <a:lnTo>
                      <a:pt x="208" y="103"/>
                    </a:lnTo>
                    <a:lnTo>
                      <a:pt x="274" y="92"/>
                    </a:lnTo>
                    <a:lnTo>
                      <a:pt x="274" y="92"/>
                    </a:lnTo>
                    <a:lnTo>
                      <a:pt x="346" y="78"/>
                    </a:lnTo>
                    <a:lnTo>
                      <a:pt x="418" y="64"/>
                    </a:lnTo>
                    <a:lnTo>
                      <a:pt x="489" y="47"/>
                    </a:lnTo>
                    <a:lnTo>
                      <a:pt x="559" y="29"/>
                    </a:lnTo>
                    <a:lnTo>
                      <a:pt x="559" y="29"/>
                    </a:lnTo>
                    <a:lnTo>
                      <a:pt x="564" y="26"/>
                    </a:lnTo>
                    <a:lnTo>
                      <a:pt x="568" y="22"/>
                    </a:lnTo>
                    <a:lnTo>
                      <a:pt x="570" y="16"/>
                    </a:lnTo>
                    <a:lnTo>
                      <a:pt x="570" y="10"/>
                    </a:lnTo>
                    <a:lnTo>
                      <a:pt x="568" y="6"/>
                    </a:lnTo>
                    <a:lnTo>
                      <a:pt x="564" y="2"/>
                    </a:lnTo>
                    <a:lnTo>
                      <a:pt x="561" y="0"/>
                    </a:lnTo>
                    <a:lnTo>
                      <a:pt x="553" y="0"/>
                    </a:lnTo>
                    <a:lnTo>
                      <a:pt x="553" y="0"/>
                    </a:lnTo>
                    <a:lnTo>
                      <a:pt x="487" y="18"/>
                    </a:lnTo>
                    <a:lnTo>
                      <a:pt x="418" y="35"/>
                    </a:lnTo>
                    <a:lnTo>
                      <a:pt x="352" y="49"/>
                    </a:lnTo>
                    <a:lnTo>
                      <a:pt x="284" y="62"/>
                    </a:lnTo>
                    <a:lnTo>
                      <a:pt x="284" y="62"/>
                    </a:lnTo>
                    <a:lnTo>
                      <a:pt x="214" y="74"/>
                    </a:lnTo>
                    <a:lnTo>
                      <a:pt x="144" y="84"/>
                    </a:lnTo>
                    <a:lnTo>
                      <a:pt x="74" y="96"/>
                    </a:lnTo>
                    <a:lnTo>
                      <a:pt x="39" y="103"/>
                    </a:lnTo>
                    <a:lnTo>
                      <a:pt x="6" y="113"/>
                    </a:lnTo>
                    <a:lnTo>
                      <a:pt x="6" y="113"/>
                    </a:lnTo>
                    <a:lnTo>
                      <a:pt x="2" y="115"/>
                    </a:lnTo>
                    <a:lnTo>
                      <a:pt x="0" y="121"/>
                    </a:lnTo>
                    <a:lnTo>
                      <a:pt x="2" y="125"/>
                    </a:lnTo>
                    <a:lnTo>
                      <a:pt x="6" y="127"/>
                    </a:lnTo>
                    <a:lnTo>
                      <a:pt x="6" y="127"/>
                    </a:lnTo>
                    <a:close/>
                  </a:path>
                </a:pathLst>
              </a:custGeom>
              <a:grpFill/>
              <a:ln>
                <a:noFill/>
              </a:ln>
            </p:spPr>
            <p:txBody>
              <a:bodyPr/>
              <a:lstStyle/>
              <a:p>
                <a:pPr>
                  <a:defRPr/>
                </a:pPr>
                <a:endParaRPr lang="zh-CN" altLang="en-US" sz="1800">
                  <a:solidFill>
                    <a:schemeClr val="tx1"/>
                  </a:solidFill>
                  <a:latin typeface="微软雅黑" panose="020B0503020204020204" charset="-122"/>
                  <a:ea typeface="微软雅黑" panose="020B0503020204020204" charset="-122"/>
                </a:endParaRPr>
              </a:p>
            </p:txBody>
          </p:sp>
        </p:grpSp>
        <p:cxnSp>
          <p:nvCxnSpPr>
            <p:cNvPr id="127" name="直接连接符 126"/>
            <p:cNvCxnSpPr/>
            <p:nvPr/>
          </p:nvCxnSpPr>
          <p:spPr>
            <a:xfrm>
              <a:off x="6967" y="4647"/>
              <a:ext cx="5104"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128" name="矩形 127"/>
            <p:cNvSpPr/>
            <p:nvPr/>
          </p:nvSpPr>
          <p:spPr>
            <a:xfrm>
              <a:off x="8718" y="4066"/>
              <a:ext cx="3354" cy="580"/>
            </a:xfrm>
            <a:prstGeom prst="rect">
              <a:avLst/>
            </a:prstGeom>
          </p:spPr>
          <p:txBody>
            <a:bodyPr wrap="square">
              <a:spAutoFit/>
            </a:bodyPr>
            <a:lstStyle/>
            <a:p>
              <a:pPr algn="just">
                <a:defRPr/>
              </a:pPr>
              <a:r>
                <a:rPr lang="zh-CN" altLang="en-US" sz="1800" b="1" dirty="0">
                  <a:solidFill>
                    <a:schemeClr val="tx1"/>
                  </a:solidFill>
                  <a:latin typeface="微软雅黑" panose="020B0503020204020204" charset="-122"/>
                  <a:ea typeface="微软雅黑" panose="020B0503020204020204" charset="-122"/>
                </a:rPr>
                <a:t>5.神经</a:t>
              </a:r>
              <a:endParaRPr lang="zh-CN" altLang="en-US" sz="1800" b="1" dirty="0">
                <a:solidFill>
                  <a:schemeClr val="tx1"/>
                </a:solidFill>
                <a:latin typeface="微软雅黑" panose="020B0503020204020204" charset="-122"/>
                <a:ea typeface="微软雅黑" panose="020B0503020204020204" charset="-122"/>
              </a:endParaRPr>
            </a:p>
          </p:txBody>
        </p:sp>
        <p:sp>
          <p:nvSpPr>
            <p:cNvPr id="152" name="文本框 165"/>
            <p:cNvSpPr txBox="1"/>
            <p:nvPr/>
          </p:nvSpPr>
          <p:spPr>
            <a:xfrm>
              <a:off x="6967" y="4853"/>
              <a:ext cx="5104" cy="2159"/>
            </a:xfrm>
            <a:prstGeom prst="rect">
              <a:avLst/>
            </a:prstGeom>
            <a:noFill/>
          </p:spPr>
          <p:txBody>
            <a:bodyPr wrap="square">
              <a:spAutoFit/>
            </a:bodyPr>
            <a:lstStyle/>
            <a:p>
              <a:pPr algn="just">
                <a:lnSpc>
                  <a:spcPct val="130000"/>
                </a:lnSpc>
                <a:defRPr/>
              </a:pPr>
              <a:r>
                <a:rPr lang="zh-CN" altLang="en-US" sz="1600" kern="0" dirty="0">
                  <a:solidFill>
                    <a:schemeClr val="tx1"/>
                  </a:solidFill>
                  <a:latin typeface="微软雅黑" panose="020B0503020204020204" charset="-122"/>
                  <a:ea typeface="微软雅黑" panose="020B0503020204020204" charset="-122"/>
                  <a:cs typeface="Arial" panose="020B0604020202020204" pitchFamily="34" charset="0"/>
                </a:rPr>
                <a:t>神经系统功能发育不完善，呈抑制状，拥抱、握持、吸吮、觅食反射均不敏感。新生儿胎龄越小，各种反射越难引出或不完整。</a:t>
              </a:r>
              <a:endParaRPr lang="zh-CN" altLang="en-US" sz="1600" kern="0" dirty="0">
                <a:solidFill>
                  <a:schemeClr val="tx1"/>
                </a:solidFill>
                <a:latin typeface="微软雅黑" panose="020B0503020204020204" charset="-122"/>
                <a:ea typeface="微软雅黑" panose="020B0503020204020204" charset="-122"/>
                <a:cs typeface="Arial" panose="020B0604020202020204" pitchFamily="34" charset="0"/>
              </a:endParaRPr>
            </a:p>
          </p:txBody>
        </p:sp>
      </p:grpSp>
      <p:grpSp>
        <p:nvGrpSpPr>
          <p:cNvPr id="4" name="组合 3"/>
          <p:cNvGrpSpPr/>
          <p:nvPr/>
        </p:nvGrpSpPr>
        <p:grpSpPr>
          <a:xfrm>
            <a:off x="8115935" y="1697962"/>
            <a:ext cx="3240405" cy="2040284"/>
            <a:chOff x="9780" y="3295"/>
            <a:chExt cx="5105" cy="3213"/>
          </a:xfrm>
        </p:grpSpPr>
        <p:sp>
          <p:nvSpPr>
            <p:cNvPr id="129" name="Freeform 12"/>
            <p:cNvSpPr/>
            <p:nvPr/>
          </p:nvSpPr>
          <p:spPr bwMode="auto">
            <a:xfrm>
              <a:off x="9780" y="3295"/>
              <a:ext cx="1750" cy="1352"/>
            </a:xfrm>
            <a:custGeom>
              <a:avLst/>
              <a:gdLst>
                <a:gd name="T0" fmla="*/ 2147483646 w 1999"/>
                <a:gd name="T1" fmla="*/ 2147483646 h 2057"/>
                <a:gd name="T2" fmla="*/ 2147483646 w 1999"/>
                <a:gd name="T3" fmla="*/ 2147483646 h 2057"/>
                <a:gd name="T4" fmla="*/ 2147483646 w 1999"/>
                <a:gd name="T5" fmla="*/ 2147483646 h 2057"/>
                <a:gd name="T6" fmla="*/ 2147483646 w 1999"/>
                <a:gd name="T7" fmla="*/ 2147483646 h 2057"/>
                <a:gd name="T8" fmla="*/ 2147483646 w 1999"/>
                <a:gd name="T9" fmla="*/ 2147483646 h 2057"/>
                <a:gd name="T10" fmla="*/ 2147483646 w 1999"/>
                <a:gd name="T11" fmla="*/ 2147483646 h 2057"/>
                <a:gd name="T12" fmla="*/ 2147483646 w 1999"/>
                <a:gd name="T13" fmla="*/ 2147483646 h 2057"/>
                <a:gd name="T14" fmla="*/ 2147483646 w 1999"/>
                <a:gd name="T15" fmla="*/ 2147483646 h 2057"/>
                <a:gd name="T16" fmla="*/ 2147483646 w 1999"/>
                <a:gd name="T17" fmla="*/ 2147483646 h 2057"/>
                <a:gd name="T18" fmla="*/ 2147483646 w 1999"/>
                <a:gd name="T19" fmla="*/ 2147483646 h 2057"/>
                <a:gd name="T20" fmla="*/ 2147483646 w 1999"/>
                <a:gd name="T21" fmla="*/ 2147483646 h 2057"/>
                <a:gd name="T22" fmla="*/ 2147483646 w 1999"/>
                <a:gd name="T23" fmla="*/ 2147483646 h 2057"/>
                <a:gd name="T24" fmla="*/ 2147483646 w 1999"/>
                <a:gd name="T25" fmla="*/ 2147483646 h 2057"/>
                <a:gd name="T26" fmla="*/ 2147483646 w 1999"/>
                <a:gd name="T27" fmla="*/ 2147483646 h 2057"/>
                <a:gd name="T28" fmla="*/ 2147483646 w 1999"/>
                <a:gd name="T29" fmla="*/ 2147483646 h 2057"/>
                <a:gd name="T30" fmla="*/ 2147483646 w 1999"/>
                <a:gd name="T31" fmla="*/ 2147483646 h 2057"/>
                <a:gd name="T32" fmla="*/ 2147483646 w 1999"/>
                <a:gd name="T33" fmla="*/ 2147483646 h 2057"/>
                <a:gd name="T34" fmla="*/ 2147483646 w 1999"/>
                <a:gd name="T35" fmla="*/ 2147483646 h 2057"/>
                <a:gd name="T36" fmla="*/ 2147483646 w 1999"/>
                <a:gd name="T37" fmla="*/ 2147483646 h 2057"/>
                <a:gd name="T38" fmla="*/ 2147483646 w 1999"/>
                <a:gd name="T39" fmla="*/ 2147483646 h 2057"/>
                <a:gd name="T40" fmla="*/ 2147483646 w 1999"/>
                <a:gd name="T41" fmla="*/ 2147483646 h 2057"/>
                <a:gd name="T42" fmla="*/ 2147483646 w 1999"/>
                <a:gd name="T43" fmla="*/ 2147483646 h 2057"/>
                <a:gd name="T44" fmla="*/ 2147483646 w 1999"/>
                <a:gd name="T45" fmla="*/ 2147483646 h 2057"/>
                <a:gd name="T46" fmla="*/ 2147483646 w 1999"/>
                <a:gd name="T47" fmla="*/ 2147483646 h 2057"/>
                <a:gd name="T48" fmla="*/ 2147483646 w 1999"/>
                <a:gd name="T49" fmla="*/ 2147483646 h 2057"/>
                <a:gd name="T50" fmla="*/ 2147483646 w 1999"/>
                <a:gd name="T51" fmla="*/ 2147483646 h 2057"/>
                <a:gd name="T52" fmla="*/ 2147483646 w 1999"/>
                <a:gd name="T53" fmla="*/ 2147483646 h 2057"/>
                <a:gd name="T54" fmla="*/ 2147483646 w 1999"/>
                <a:gd name="T55" fmla="*/ 2147483646 h 2057"/>
                <a:gd name="T56" fmla="*/ 2147483646 w 1999"/>
                <a:gd name="T57" fmla="*/ 2147483646 h 2057"/>
                <a:gd name="T58" fmla="*/ 2147483646 w 1999"/>
                <a:gd name="T59" fmla="*/ 2147483646 h 2057"/>
                <a:gd name="T60" fmla="*/ 2147483646 w 1999"/>
                <a:gd name="T61" fmla="*/ 2147483646 h 2057"/>
                <a:gd name="T62" fmla="*/ 2147483646 w 1999"/>
                <a:gd name="T63" fmla="*/ 2147483646 h 2057"/>
                <a:gd name="T64" fmla="*/ 2147483646 w 1999"/>
                <a:gd name="T65" fmla="*/ 2147483646 h 2057"/>
                <a:gd name="T66" fmla="*/ 2147483646 w 1999"/>
                <a:gd name="T67" fmla="*/ 2147483646 h 2057"/>
                <a:gd name="T68" fmla="*/ 2147483646 w 1999"/>
                <a:gd name="T69" fmla="*/ 2147483646 h 2057"/>
                <a:gd name="T70" fmla="*/ 2147483646 w 1999"/>
                <a:gd name="T71" fmla="*/ 2147483646 h 2057"/>
                <a:gd name="T72" fmla="*/ 2147483646 w 1999"/>
                <a:gd name="T73" fmla="*/ 2147483646 h 2057"/>
                <a:gd name="T74" fmla="*/ 2147483646 w 1999"/>
                <a:gd name="T75" fmla="*/ 2147483646 h 2057"/>
                <a:gd name="T76" fmla="*/ 2147483646 w 1999"/>
                <a:gd name="T77" fmla="*/ 2147483646 h 2057"/>
                <a:gd name="T78" fmla="*/ 2147483646 w 1999"/>
                <a:gd name="T79" fmla="*/ 2147483646 h 2057"/>
                <a:gd name="T80" fmla="*/ 2147483646 w 1999"/>
                <a:gd name="T81" fmla="*/ 2147483646 h 2057"/>
                <a:gd name="T82" fmla="*/ 2147483646 w 1999"/>
                <a:gd name="T83" fmla="*/ 2147483646 h 2057"/>
                <a:gd name="T84" fmla="*/ 2147483646 w 1999"/>
                <a:gd name="T85" fmla="*/ 2147483646 h 2057"/>
                <a:gd name="T86" fmla="*/ 2147483646 w 1999"/>
                <a:gd name="T87" fmla="*/ 2147483646 h 2057"/>
                <a:gd name="T88" fmla="*/ 2147483646 w 1999"/>
                <a:gd name="T89" fmla="*/ 2147483646 h 2057"/>
                <a:gd name="T90" fmla="*/ 2147483646 w 1999"/>
                <a:gd name="T91" fmla="*/ 2147483646 h 2057"/>
                <a:gd name="T92" fmla="*/ 2147483646 w 1999"/>
                <a:gd name="T93" fmla="*/ 2147483646 h 2057"/>
                <a:gd name="T94" fmla="*/ 2147483646 w 1999"/>
                <a:gd name="T95" fmla="*/ 2147483646 h 2057"/>
                <a:gd name="T96" fmla="*/ 2147483646 w 1999"/>
                <a:gd name="T97" fmla="*/ 2147483646 h 2057"/>
                <a:gd name="T98" fmla="*/ 2147483646 w 1999"/>
                <a:gd name="T99" fmla="*/ 2147483646 h 2057"/>
                <a:gd name="T100" fmla="*/ 2147483646 w 1999"/>
                <a:gd name="T101" fmla="*/ 2147483646 h 2057"/>
                <a:gd name="T102" fmla="*/ 2147483646 w 1999"/>
                <a:gd name="T103" fmla="*/ 2147483646 h 2057"/>
                <a:gd name="T104" fmla="*/ 2147483646 w 1999"/>
                <a:gd name="T105" fmla="*/ 2147483646 h 2057"/>
                <a:gd name="T106" fmla="*/ 2147483646 w 1999"/>
                <a:gd name="T107" fmla="*/ 2147483646 h 2057"/>
                <a:gd name="T108" fmla="*/ 0 w 1999"/>
                <a:gd name="T109" fmla="*/ 2147483646 h 2057"/>
                <a:gd name="T110" fmla="*/ 2147483646 w 1999"/>
                <a:gd name="T111" fmla="*/ 2147483646 h 2057"/>
                <a:gd name="T112" fmla="*/ 2147483646 w 1999"/>
                <a:gd name="T113" fmla="*/ 2147483646 h 2057"/>
                <a:gd name="T114" fmla="*/ 2147483646 w 1999"/>
                <a:gd name="T115" fmla="*/ 2147483646 h 2057"/>
                <a:gd name="T116" fmla="*/ 2147483646 w 1999"/>
                <a:gd name="T117" fmla="*/ 2147483646 h 2057"/>
                <a:gd name="T118" fmla="*/ 2147483646 w 1999"/>
                <a:gd name="T119" fmla="*/ 2147483646 h 205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999"/>
                <a:gd name="T181" fmla="*/ 0 h 2057"/>
                <a:gd name="T182" fmla="*/ 1999 w 1999"/>
                <a:gd name="T183" fmla="*/ 2057 h 205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999" h="2057">
                  <a:moveTo>
                    <a:pt x="230" y="1472"/>
                  </a:moveTo>
                  <a:lnTo>
                    <a:pt x="230" y="1472"/>
                  </a:lnTo>
                  <a:lnTo>
                    <a:pt x="230" y="1452"/>
                  </a:lnTo>
                  <a:lnTo>
                    <a:pt x="232" y="1401"/>
                  </a:lnTo>
                  <a:lnTo>
                    <a:pt x="238" y="1322"/>
                  </a:lnTo>
                  <a:lnTo>
                    <a:pt x="244" y="1273"/>
                  </a:lnTo>
                  <a:lnTo>
                    <a:pt x="251" y="1219"/>
                  </a:lnTo>
                  <a:lnTo>
                    <a:pt x="263" y="1160"/>
                  </a:lnTo>
                  <a:lnTo>
                    <a:pt x="277" y="1098"/>
                  </a:lnTo>
                  <a:lnTo>
                    <a:pt x="292" y="1034"/>
                  </a:lnTo>
                  <a:lnTo>
                    <a:pt x="312" y="966"/>
                  </a:lnTo>
                  <a:lnTo>
                    <a:pt x="337" y="895"/>
                  </a:lnTo>
                  <a:lnTo>
                    <a:pt x="364" y="823"/>
                  </a:lnTo>
                  <a:lnTo>
                    <a:pt x="397" y="751"/>
                  </a:lnTo>
                  <a:lnTo>
                    <a:pt x="417" y="714"/>
                  </a:lnTo>
                  <a:lnTo>
                    <a:pt x="436" y="677"/>
                  </a:lnTo>
                  <a:lnTo>
                    <a:pt x="456" y="642"/>
                  </a:lnTo>
                  <a:lnTo>
                    <a:pt x="479" y="605"/>
                  </a:lnTo>
                  <a:lnTo>
                    <a:pt x="502" y="570"/>
                  </a:lnTo>
                  <a:lnTo>
                    <a:pt x="528" y="535"/>
                  </a:lnTo>
                  <a:lnTo>
                    <a:pt x="555" y="500"/>
                  </a:lnTo>
                  <a:lnTo>
                    <a:pt x="582" y="467"/>
                  </a:lnTo>
                  <a:lnTo>
                    <a:pt x="611" y="432"/>
                  </a:lnTo>
                  <a:lnTo>
                    <a:pt x="643" y="399"/>
                  </a:lnTo>
                  <a:lnTo>
                    <a:pt x="676" y="368"/>
                  </a:lnTo>
                  <a:lnTo>
                    <a:pt x="711" y="337"/>
                  </a:lnTo>
                  <a:lnTo>
                    <a:pt x="748" y="306"/>
                  </a:lnTo>
                  <a:lnTo>
                    <a:pt x="787" y="276"/>
                  </a:lnTo>
                  <a:lnTo>
                    <a:pt x="825" y="247"/>
                  </a:lnTo>
                  <a:lnTo>
                    <a:pt x="868" y="220"/>
                  </a:lnTo>
                  <a:lnTo>
                    <a:pt x="911" y="195"/>
                  </a:lnTo>
                  <a:lnTo>
                    <a:pt x="958" y="169"/>
                  </a:lnTo>
                  <a:lnTo>
                    <a:pt x="1005" y="146"/>
                  </a:lnTo>
                  <a:lnTo>
                    <a:pt x="1055" y="125"/>
                  </a:lnTo>
                  <a:lnTo>
                    <a:pt x="1108" y="103"/>
                  </a:lnTo>
                  <a:lnTo>
                    <a:pt x="1162" y="84"/>
                  </a:lnTo>
                  <a:lnTo>
                    <a:pt x="1219" y="68"/>
                  </a:lnTo>
                  <a:lnTo>
                    <a:pt x="1277" y="53"/>
                  </a:lnTo>
                  <a:lnTo>
                    <a:pt x="1337" y="39"/>
                  </a:lnTo>
                  <a:lnTo>
                    <a:pt x="1400" y="27"/>
                  </a:lnTo>
                  <a:lnTo>
                    <a:pt x="1466" y="18"/>
                  </a:lnTo>
                  <a:lnTo>
                    <a:pt x="1534" y="10"/>
                  </a:lnTo>
                  <a:lnTo>
                    <a:pt x="1604" y="4"/>
                  </a:lnTo>
                  <a:lnTo>
                    <a:pt x="1676" y="2"/>
                  </a:lnTo>
                  <a:lnTo>
                    <a:pt x="1752" y="0"/>
                  </a:lnTo>
                  <a:lnTo>
                    <a:pt x="1830" y="2"/>
                  </a:lnTo>
                  <a:lnTo>
                    <a:pt x="1911" y="6"/>
                  </a:lnTo>
                  <a:lnTo>
                    <a:pt x="1993" y="12"/>
                  </a:lnTo>
                  <a:lnTo>
                    <a:pt x="1995" y="29"/>
                  </a:lnTo>
                  <a:lnTo>
                    <a:pt x="1999" y="76"/>
                  </a:lnTo>
                  <a:lnTo>
                    <a:pt x="1999" y="109"/>
                  </a:lnTo>
                  <a:lnTo>
                    <a:pt x="1999" y="148"/>
                  </a:lnTo>
                  <a:lnTo>
                    <a:pt x="1997" y="193"/>
                  </a:lnTo>
                  <a:lnTo>
                    <a:pt x="1993" y="243"/>
                  </a:lnTo>
                  <a:lnTo>
                    <a:pt x="1987" y="298"/>
                  </a:lnTo>
                  <a:lnTo>
                    <a:pt x="1980" y="356"/>
                  </a:lnTo>
                  <a:lnTo>
                    <a:pt x="1968" y="417"/>
                  </a:lnTo>
                  <a:lnTo>
                    <a:pt x="1952" y="481"/>
                  </a:lnTo>
                  <a:lnTo>
                    <a:pt x="1933" y="547"/>
                  </a:lnTo>
                  <a:lnTo>
                    <a:pt x="1909" y="615"/>
                  </a:lnTo>
                  <a:lnTo>
                    <a:pt x="1882" y="685"/>
                  </a:lnTo>
                  <a:lnTo>
                    <a:pt x="1865" y="720"/>
                  </a:lnTo>
                  <a:lnTo>
                    <a:pt x="1849" y="755"/>
                  </a:lnTo>
                  <a:lnTo>
                    <a:pt x="1830" y="790"/>
                  </a:lnTo>
                  <a:lnTo>
                    <a:pt x="1808" y="825"/>
                  </a:lnTo>
                  <a:lnTo>
                    <a:pt x="1787" y="860"/>
                  </a:lnTo>
                  <a:lnTo>
                    <a:pt x="1764" y="895"/>
                  </a:lnTo>
                  <a:lnTo>
                    <a:pt x="1738" y="929"/>
                  </a:lnTo>
                  <a:lnTo>
                    <a:pt x="1713" y="964"/>
                  </a:lnTo>
                  <a:lnTo>
                    <a:pt x="1684" y="999"/>
                  </a:lnTo>
                  <a:lnTo>
                    <a:pt x="1653" y="1032"/>
                  </a:lnTo>
                  <a:lnTo>
                    <a:pt x="1621" y="1065"/>
                  </a:lnTo>
                  <a:lnTo>
                    <a:pt x="1588" y="1096"/>
                  </a:lnTo>
                  <a:lnTo>
                    <a:pt x="1551" y="1129"/>
                  </a:lnTo>
                  <a:lnTo>
                    <a:pt x="1514" y="1160"/>
                  </a:lnTo>
                  <a:lnTo>
                    <a:pt x="1474" y="1189"/>
                  </a:lnTo>
                  <a:lnTo>
                    <a:pt x="1433" y="1220"/>
                  </a:lnTo>
                  <a:lnTo>
                    <a:pt x="1388" y="1248"/>
                  </a:lnTo>
                  <a:lnTo>
                    <a:pt x="1341" y="1277"/>
                  </a:lnTo>
                  <a:lnTo>
                    <a:pt x="1293" y="1302"/>
                  </a:lnTo>
                  <a:lnTo>
                    <a:pt x="1242" y="1328"/>
                  </a:lnTo>
                  <a:lnTo>
                    <a:pt x="1187" y="1353"/>
                  </a:lnTo>
                  <a:lnTo>
                    <a:pt x="1133" y="1376"/>
                  </a:lnTo>
                  <a:lnTo>
                    <a:pt x="1075" y="1398"/>
                  </a:lnTo>
                  <a:lnTo>
                    <a:pt x="1014" y="1419"/>
                  </a:lnTo>
                  <a:lnTo>
                    <a:pt x="950" y="1438"/>
                  </a:lnTo>
                  <a:lnTo>
                    <a:pt x="884" y="1456"/>
                  </a:lnTo>
                  <a:lnTo>
                    <a:pt x="816" y="1472"/>
                  </a:lnTo>
                  <a:lnTo>
                    <a:pt x="744" y="1487"/>
                  </a:lnTo>
                  <a:lnTo>
                    <a:pt x="670" y="1499"/>
                  </a:lnTo>
                  <a:lnTo>
                    <a:pt x="592" y="1510"/>
                  </a:lnTo>
                  <a:lnTo>
                    <a:pt x="512" y="1520"/>
                  </a:lnTo>
                  <a:lnTo>
                    <a:pt x="430" y="1528"/>
                  </a:lnTo>
                  <a:lnTo>
                    <a:pt x="345" y="1532"/>
                  </a:lnTo>
                  <a:lnTo>
                    <a:pt x="255" y="1536"/>
                  </a:lnTo>
                  <a:lnTo>
                    <a:pt x="230" y="1586"/>
                  </a:lnTo>
                  <a:lnTo>
                    <a:pt x="203" y="1641"/>
                  </a:lnTo>
                  <a:lnTo>
                    <a:pt x="172" y="1711"/>
                  </a:lnTo>
                  <a:lnTo>
                    <a:pt x="156" y="1750"/>
                  </a:lnTo>
                  <a:lnTo>
                    <a:pt x="142" y="1791"/>
                  </a:lnTo>
                  <a:lnTo>
                    <a:pt x="127" y="1834"/>
                  </a:lnTo>
                  <a:lnTo>
                    <a:pt x="115" y="1876"/>
                  </a:lnTo>
                  <a:lnTo>
                    <a:pt x="103" y="1919"/>
                  </a:lnTo>
                  <a:lnTo>
                    <a:pt x="96" y="1962"/>
                  </a:lnTo>
                  <a:lnTo>
                    <a:pt x="92" y="2003"/>
                  </a:lnTo>
                  <a:lnTo>
                    <a:pt x="90" y="2044"/>
                  </a:lnTo>
                  <a:lnTo>
                    <a:pt x="0" y="2057"/>
                  </a:lnTo>
                  <a:lnTo>
                    <a:pt x="18" y="1991"/>
                  </a:lnTo>
                  <a:lnTo>
                    <a:pt x="39" y="1919"/>
                  </a:lnTo>
                  <a:lnTo>
                    <a:pt x="66" y="1832"/>
                  </a:lnTo>
                  <a:lnTo>
                    <a:pt x="101" y="1736"/>
                  </a:lnTo>
                  <a:lnTo>
                    <a:pt x="119" y="1688"/>
                  </a:lnTo>
                  <a:lnTo>
                    <a:pt x="140" y="1639"/>
                  </a:lnTo>
                  <a:lnTo>
                    <a:pt x="162" y="1592"/>
                  </a:lnTo>
                  <a:lnTo>
                    <a:pt x="183" y="1547"/>
                  </a:lnTo>
                  <a:lnTo>
                    <a:pt x="207" y="1507"/>
                  </a:lnTo>
                  <a:lnTo>
                    <a:pt x="230" y="1472"/>
                  </a:lnTo>
                  <a:close/>
                </a:path>
              </a:pathLst>
            </a:custGeom>
            <a:solidFill>
              <a:srgbClr val="FF7F7F"/>
            </a:solidFill>
            <a:ln>
              <a:noFill/>
            </a:ln>
          </p:spPr>
          <p:txBody>
            <a:bodyPr/>
            <a:lstStyle/>
            <a:p>
              <a:endParaRPr lang="zh-CN" altLang="en-US" sz="1800">
                <a:solidFill>
                  <a:schemeClr val="tx1"/>
                </a:solidFill>
                <a:latin typeface="微软雅黑" panose="020B0503020204020204" charset="-122"/>
                <a:ea typeface="微软雅黑" panose="020B0503020204020204" charset="-122"/>
              </a:endParaRPr>
            </a:p>
          </p:txBody>
        </p:sp>
        <p:grpSp>
          <p:nvGrpSpPr>
            <p:cNvPr id="130" name="组合 129"/>
            <p:cNvGrpSpPr/>
            <p:nvPr/>
          </p:nvGrpSpPr>
          <p:grpSpPr>
            <a:xfrm>
              <a:off x="10047" y="3366"/>
              <a:ext cx="1347" cy="900"/>
              <a:chOff x="4855766" y="1695061"/>
              <a:chExt cx="855662" cy="571500"/>
            </a:xfrm>
            <a:solidFill>
              <a:schemeClr val="bg1"/>
            </a:solidFill>
          </p:grpSpPr>
          <p:sp>
            <p:nvSpPr>
              <p:cNvPr id="131" name="Freeform 13"/>
              <p:cNvSpPr/>
              <p:nvPr/>
            </p:nvSpPr>
            <p:spPr bwMode="auto">
              <a:xfrm>
                <a:off x="4855766" y="1720064"/>
                <a:ext cx="842962" cy="546497"/>
              </a:xfrm>
              <a:custGeom>
                <a:avLst/>
                <a:gdLst>
                  <a:gd name="T0" fmla="*/ 11 w 1518"/>
                  <a:gd name="T1" fmla="*/ 1308 h 1310"/>
                  <a:gd name="T2" fmla="*/ 97 w 1518"/>
                  <a:gd name="T3" fmla="*/ 1168 h 1310"/>
                  <a:gd name="T4" fmla="*/ 128 w 1518"/>
                  <a:gd name="T5" fmla="*/ 1124 h 1310"/>
                  <a:gd name="T6" fmla="*/ 206 w 1518"/>
                  <a:gd name="T7" fmla="*/ 1022 h 1310"/>
                  <a:gd name="T8" fmla="*/ 290 w 1518"/>
                  <a:gd name="T9" fmla="*/ 925 h 1310"/>
                  <a:gd name="T10" fmla="*/ 335 w 1518"/>
                  <a:gd name="T11" fmla="*/ 876 h 1310"/>
                  <a:gd name="T12" fmla="*/ 428 w 1518"/>
                  <a:gd name="T13" fmla="*/ 783 h 1310"/>
                  <a:gd name="T14" fmla="*/ 525 w 1518"/>
                  <a:gd name="T15" fmla="*/ 695 h 1310"/>
                  <a:gd name="T16" fmla="*/ 677 w 1518"/>
                  <a:gd name="T17" fmla="*/ 567 h 1310"/>
                  <a:gd name="T18" fmla="*/ 782 w 1518"/>
                  <a:gd name="T19" fmla="*/ 485 h 1310"/>
                  <a:gd name="T20" fmla="*/ 998 w 1518"/>
                  <a:gd name="T21" fmla="*/ 331 h 1310"/>
                  <a:gd name="T22" fmla="*/ 1111 w 1518"/>
                  <a:gd name="T23" fmla="*/ 257 h 1310"/>
                  <a:gd name="T24" fmla="*/ 1308 w 1518"/>
                  <a:gd name="T25" fmla="*/ 141 h 1310"/>
                  <a:gd name="T26" fmla="*/ 1510 w 1518"/>
                  <a:gd name="T27" fmla="*/ 30 h 1310"/>
                  <a:gd name="T28" fmla="*/ 1518 w 1518"/>
                  <a:gd name="T29" fmla="*/ 20 h 1310"/>
                  <a:gd name="T30" fmla="*/ 1516 w 1518"/>
                  <a:gd name="T31" fmla="*/ 8 h 1310"/>
                  <a:gd name="T32" fmla="*/ 1508 w 1518"/>
                  <a:gd name="T33" fmla="*/ 0 h 1310"/>
                  <a:gd name="T34" fmla="*/ 1496 w 1518"/>
                  <a:gd name="T35" fmla="*/ 0 h 1310"/>
                  <a:gd name="T36" fmla="*/ 1444 w 1518"/>
                  <a:gd name="T37" fmla="*/ 26 h 1310"/>
                  <a:gd name="T38" fmla="*/ 1343 w 1518"/>
                  <a:gd name="T39" fmla="*/ 78 h 1310"/>
                  <a:gd name="T40" fmla="*/ 1195 w 1518"/>
                  <a:gd name="T41" fmla="*/ 168 h 1310"/>
                  <a:gd name="T42" fmla="*/ 1097 w 1518"/>
                  <a:gd name="T43" fmla="*/ 228 h 1310"/>
                  <a:gd name="T44" fmla="*/ 872 w 1518"/>
                  <a:gd name="T45" fmla="*/ 380 h 1310"/>
                  <a:gd name="T46" fmla="*/ 658 w 1518"/>
                  <a:gd name="T47" fmla="*/ 544 h 1310"/>
                  <a:gd name="T48" fmla="*/ 554 w 1518"/>
                  <a:gd name="T49" fmla="*/ 629 h 1310"/>
                  <a:gd name="T50" fmla="*/ 455 w 1518"/>
                  <a:gd name="T51" fmla="*/ 717 h 1310"/>
                  <a:gd name="T52" fmla="*/ 360 w 1518"/>
                  <a:gd name="T53" fmla="*/ 810 h 1310"/>
                  <a:gd name="T54" fmla="*/ 268 w 1518"/>
                  <a:gd name="T55" fmla="*/ 906 h 1310"/>
                  <a:gd name="T56" fmla="*/ 228 w 1518"/>
                  <a:gd name="T57" fmla="*/ 952 h 1310"/>
                  <a:gd name="T58" fmla="*/ 150 w 1518"/>
                  <a:gd name="T59" fmla="*/ 1050 h 1310"/>
                  <a:gd name="T60" fmla="*/ 113 w 1518"/>
                  <a:gd name="T61" fmla="*/ 1100 h 1310"/>
                  <a:gd name="T62" fmla="*/ 48 w 1518"/>
                  <a:gd name="T63" fmla="*/ 1198 h 1310"/>
                  <a:gd name="T64" fmla="*/ 21 w 1518"/>
                  <a:gd name="T65" fmla="*/ 1248 h 1310"/>
                  <a:gd name="T66" fmla="*/ 0 w 1518"/>
                  <a:gd name="T67" fmla="*/ 1303 h 1310"/>
                  <a:gd name="T68" fmla="*/ 0 w 1518"/>
                  <a:gd name="T69" fmla="*/ 1307 h 1310"/>
                  <a:gd name="T70" fmla="*/ 8 w 1518"/>
                  <a:gd name="T71" fmla="*/ 1310 h 1310"/>
                  <a:gd name="T72" fmla="*/ 11 w 1518"/>
                  <a:gd name="T73" fmla="*/ 1308 h 1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18" h="1310">
                    <a:moveTo>
                      <a:pt x="11" y="1308"/>
                    </a:moveTo>
                    <a:lnTo>
                      <a:pt x="11" y="1308"/>
                    </a:lnTo>
                    <a:lnTo>
                      <a:pt x="68" y="1215"/>
                    </a:lnTo>
                    <a:lnTo>
                      <a:pt x="97" y="1168"/>
                    </a:lnTo>
                    <a:lnTo>
                      <a:pt x="128" y="1124"/>
                    </a:lnTo>
                    <a:lnTo>
                      <a:pt x="128" y="1124"/>
                    </a:lnTo>
                    <a:lnTo>
                      <a:pt x="165" y="1071"/>
                    </a:lnTo>
                    <a:lnTo>
                      <a:pt x="206" y="1022"/>
                    </a:lnTo>
                    <a:lnTo>
                      <a:pt x="247" y="972"/>
                    </a:lnTo>
                    <a:lnTo>
                      <a:pt x="290" y="925"/>
                    </a:lnTo>
                    <a:lnTo>
                      <a:pt x="290" y="925"/>
                    </a:lnTo>
                    <a:lnTo>
                      <a:pt x="335" y="876"/>
                    </a:lnTo>
                    <a:lnTo>
                      <a:pt x="381" y="830"/>
                    </a:lnTo>
                    <a:lnTo>
                      <a:pt x="428" y="783"/>
                    </a:lnTo>
                    <a:lnTo>
                      <a:pt x="477" y="738"/>
                    </a:lnTo>
                    <a:lnTo>
                      <a:pt x="525" y="695"/>
                    </a:lnTo>
                    <a:lnTo>
                      <a:pt x="576" y="651"/>
                    </a:lnTo>
                    <a:lnTo>
                      <a:pt x="677" y="567"/>
                    </a:lnTo>
                    <a:lnTo>
                      <a:pt x="677" y="567"/>
                    </a:lnTo>
                    <a:lnTo>
                      <a:pt x="782" y="485"/>
                    </a:lnTo>
                    <a:lnTo>
                      <a:pt x="889" y="407"/>
                    </a:lnTo>
                    <a:lnTo>
                      <a:pt x="998" y="331"/>
                    </a:lnTo>
                    <a:lnTo>
                      <a:pt x="1111" y="257"/>
                    </a:lnTo>
                    <a:lnTo>
                      <a:pt x="1111" y="257"/>
                    </a:lnTo>
                    <a:lnTo>
                      <a:pt x="1208" y="197"/>
                    </a:lnTo>
                    <a:lnTo>
                      <a:pt x="1308" y="141"/>
                    </a:lnTo>
                    <a:lnTo>
                      <a:pt x="1510" y="30"/>
                    </a:lnTo>
                    <a:lnTo>
                      <a:pt x="1510" y="30"/>
                    </a:lnTo>
                    <a:lnTo>
                      <a:pt x="1514" y="24"/>
                    </a:lnTo>
                    <a:lnTo>
                      <a:pt x="1518" y="20"/>
                    </a:lnTo>
                    <a:lnTo>
                      <a:pt x="1518" y="14"/>
                    </a:lnTo>
                    <a:lnTo>
                      <a:pt x="1516" y="8"/>
                    </a:lnTo>
                    <a:lnTo>
                      <a:pt x="1514" y="4"/>
                    </a:lnTo>
                    <a:lnTo>
                      <a:pt x="1508" y="0"/>
                    </a:lnTo>
                    <a:lnTo>
                      <a:pt x="1502" y="0"/>
                    </a:lnTo>
                    <a:lnTo>
                      <a:pt x="1496" y="0"/>
                    </a:lnTo>
                    <a:lnTo>
                      <a:pt x="1496" y="0"/>
                    </a:lnTo>
                    <a:lnTo>
                      <a:pt x="1444" y="26"/>
                    </a:lnTo>
                    <a:lnTo>
                      <a:pt x="1393" y="51"/>
                    </a:lnTo>
                    <a:lnTo>
                      <a:pt x="1343" y="78"/>
                    </a:lnTo>
                    <a:lnTo>
                      <a:pt x="1292" y="108"/>
                    </a:lnTo>
                    <a:lnTo>
                      <a:pt x="1195" y="168"/>
                    </a:lnTo>
                    <a:lnTo>
                      <a:pt x="1097" y="228"/>
                    </a:lnTo>
                    <a:lnTo>
                      <a:pt x="1097" y="228"/>
                    </a:lnTo>
                    <a:lnTo>
                      <a:pt x="985" y="304"/>
                    </a:lnTo>
                    <a:lnTo>
                      <a:pt x="872" y="380"/>
                    </a:lnTo>
                    <a:lnTo>
                      <a:pt x="763" y="462"/>
                    </a:lnTo>
                    <a:lnTo>
                      <a:pt x="658" y="544"/>
                    </a:lnTo>
                    <a:lnTo>
                      <a:pt x="658" y="544"/>
                    </a:lnTo>
                    <a:lnTo>
                      <a:pt x="554" y="629"/>
                    </a:lnTo>
                    <a:lnTo>
                      <a:pt x="504" y="672"/>
                    </a:lnTo>
                    <a:lnTo>
                      <a:pt x="455" y="717"/>
                    </a:lnTo>
                    <a:lnTo>
                      <a:pt x="407" y="763"/>
                    </a:lnTo>
                    <a:lnTo>
                      <a:pt x="360" y="810"/>
                    </a:lnTo>
                    <a:lnTo>
                      <a:pt x="313" y="857"/>
                    </a:lnTo>
                    <a:lnTo>
                      <a:pt x="268" y="906"/>
                    </a:lnTo>
                    <a:lnTo>
                      <a:pt x="268" y="906"/>
                    </a:lnTo>
                    <a:lnTo>
                      <a:pt x="228" y="952"/>
                    </a:lnTo>
                    <a:lnTo>
                      <a:pt x="187" y="1001"/>
                    </a:lnTo>
                    <a:lnTo>
                      <a:pt x="150" y="1050"/>
                    </a:lnTo>
                    <a:lnTo>
                      <a:pt x="113" y="1100"/>
                    </a:lnTo>
                    <a:lnTo>
                      <a:pt x="113" y="1100"/>
                    </a:lnTo>
                    <a:lnTo>
                      <a:pt x="80" y="1147"/>
                    </a:lnTo>
                    <a:lnTo>
                      <a:pt x="48" y="1198"/>
                    </a:lnTo>
                    <a:lnTo>
                      <a:pt x="35" y="1223"/>
                    </a:lnTo>
                    <a:lnTo>
                      <a:pt x="21" y="1248"/>
                    </a:lnTo>
                    <a:lnTo>
                      <a:pt x="10" y="1275"/>
                    </a:lnTo>
                    <a:lnTo>
                      <a:pt x="0" y="1303"/>
                    </a:lnTo>
                    <a:lnTo>
                      <a:pt x="0" y="1303"/>
                    </a:lnTo>
                    <a:lnTo>
                      <a:pt x="0" y="1307"/>
                    </a:lnTo>
                    <a:lnTo>
                      <a:pt x="4" y="1310"/>
                    </a:lnTo>
                    <a:lnTo>
                      <a:pt x="8" y="1310"/>
                    </a:lnTo>
                    <a:lnTo>
                      <a:pt x="11" y="1308"/>
                    </a:lnTo>
                    <a:lnTo>
                      <a:pt x="11" y="1308"/>
                    </a:lnTo>
                    <a:close/>
                  </a:path>
                </a:pathLst>
              </a:custGeom>
              <a:grpFill/>
              <a:ln>
                <a:noFill/>
              </a:ln>
            </p:spPr>
            <p:txBody>
              <a:bodyPr/>
              <a:lstStyle/>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32" name="Freeform 14"/>
              <p:cNvSpPr/>
              <p:nvPr/>
            </p:nvSpPr>
            <p:spPr bwMode="auto">
              <a:xfrm>
                <a:off x="5481242" y="1695061"/>
                <a:ext cx="117475" cy="122635"/>
              </a:xfrm>
              <a:custGeom>
                <a:avLst/>
                <a:gdLst>
                  <a:gd name="T0" fmla="*/ 196 w 212"/>
                  <a:gd name="T1" fmla="*/ 0 h 294"/>
                  <a:gd name="T2" fmla="*/ 196 w 212"/>
                  <a:gd name="T3" fmla="*/ 0 h 294"/>
                  <a:gd name="T4" fmla="*/ 181 w 212"/>
                  <a:gd name="T5" fmla="*/ 14 h 294"/>
                  <a:gd name="T6" fmla="*/ 163 w 212"/>
                  <a:gd name="T7" fmla="*/ 25 h 294"/>
                  <a:gd name="T8" fmla="*/ 150 w 212"/>
                  <a:gd name="T9" fmla="*/ 41 h 294"/>
                  <a:gd name="T10" fmla="*/ 134 w 212"/>
                  <a:gd name="T11" fmla="*/ 57 h 294"/>
                  <a:gd name="T12" fmla="*/ 109 w 212"/>
                  <a:gd name="T13" fmla="*/ 90 h 294"/>
                  <a:gd name="T14" fmla="*/ 85 w 212"/>
                  <a:gd name="T15" fmla="*/ 125 h 294"/>
                  <a:gd name="T16" fmla="*/ 64 w 212"/>
                  <a:gd name="T17" fmla="*/ 162 h 294"/>
                  <a:gd name="T18" fmla="*/ 44 w 212"/>
                  <a:gd name="T19" fmla="*/ 199 h 294"/>
                  <a:gd name="T20" fmla="*/ 23 w 212"/>
                  <a:gd name="T21" fmla="*/ 236 h 294"/>
                  <a:gd name="T22" fmla="*/ 2 w 212"/>
                  <a:gd name="T23" fmla="*/ 271 h 294"/>
                  <a:gd name="T24" fmla="*/ 2 w 212"/>
                  <a:gd name="T25" fmla="*/ 271 h 294"/>
                  <a:gd name="T26" fmla="*/ 0 w 212"/>
                  <a:gd name="T27" fmla="*/ 277 h 294"/>
                  <a:gd name="T28" fmla="*/ 0 w 212"/>
                  <a:gd name="T29" fmla="*/ 282 h 294"/>
                  <a:gd name="T30" fmla="*/ 4 w 212"/>
                  <a:gd name="T31" fmla="*/ 288 h 294"/>
                  <a:gd name="T32" fmla="*/ 7 w 212"/>
                  <a:gd name="T33" fmla="*/ 292 h 294"/>
                  <a:gd name="T34" fmla="*/ 11 w 212"/>
                  <a:gd name="T35" fmla="*/ 294 h 294"/>
                  <a:gd name="T36" fmla="*/ 17 w 212"/>
                  <a:gd name="T37" fmla="*/ 294 h 294"/>
                  <a:gd name="T38" fmla="*/ 23 w 212"/>
                  <a:gd name="T39" fmla="*/ 292 h 294"/>
                  <a:gd name="T40" fmla="*/ 27 w 212"/>
                  <a:gd name="T41" fmla="*/ 288 h 294"/>
                  <a:gd name="T42" fmla="*/ 27 w 212"/>
                  <a:gd name="T43" fmla="*/ 288 h 294"/>
                  <a:gd name="T44" fmla="*/ 48 w 212"/>
                  <a:gd name="T45" fmla="*/ 253 h 294"/>
                  <a:gd name="T46" fmla="*/ 68 w 212"/>
                  <a:gd name="T47" fmla="*/ 216 h 294"/>
                  <a:gd name="T48" fmla="*/ 107 w 212"/>
                  <a:gd name="T49" fmla="*/ 146 h 294"/>
                  <a:gd name="T50" fmla="*/ 130 w 212"/>
                  <a:gd name="T51" fmla="*/ 111 h 294"/>
                  <a:gd name="T52" fmla="*/ 153 w 212"/>
                  <a:gd name="T53" fmla="*/ 78 h 294"/>
                  <a:gd name="T54" fmla="*/ 179 w 212"/>
                  <a:gd name="T55" fmla="*/ 47 h 294"/>
                  <a:gd name="T56" fmla="*/ 208 w 212"/>
                  <a:gd name="T57" fmla="*/ 18 h 294"/>
                  <a:gd name="T58" fmla="*/ 208 w 212"/>
                  <a:gd name="T59" fmla="*/ 18 h 294"/>
                  <a:gd name="T60" fmla="*/ 210 w 212"/>
                  <a:gd name="T61" fmla="*/ 16 h 294"/>
                  <a:gd name="T62" fmla="*/ 212 w 212"/>
                  <a:gd name="T63" fmla="*/ 12 h 294"/>
                  <a:gd name="T64" fmla="*/ 212 w 212"/>
                  <a:gd name="T65" fmla="*/ 8 h 294"/>
                  <a:gd name="T66" fmla="*/ 210 w 212"/>
                  <a:gd name="T67" fmla="*/ 4 h 294"/>
                  <a:gd name="T68" fmla="*/ 208 w 212"/>
                  <a:gd name="T69" fmla="*/ 2 h 294"/>
                  <a:gd name="T70" fmla="*/ 204 w 212"/>
                  <a:gd name="T71" fmla="*/ 0 h 294"/>
                  <a:gd name="T72" fmla="*/ 200 w 212"/>
                  <a:gd name="T73" fmla="*/ 0 h 294"/>
                  <a:gd name="T74" fmla="*/ 196 w 212"/>
                  <a:gd name="T75" fmla="*/ 0 h 294"/>
                  <a:gd name="T76" fmla="*/ 196 w 212"/>
                  <a:gd name="T77" fmla="*/ 0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12" h="294">
                    <a:moveTo>
                      <a:pt x="196" y="0"/>
                    </a:moveTo>
                    <a:lnTo>
                      <a:pt x="196" y="0"/>
                    </a:lnTo>
                    <a:lnTo>
                      <a:pt x="181" y="14"/>
                    </a:lnTo>
                    <a:lnTo>
                      <a:pt x="163" y="25"/>
                    </a:lnTo>
                    <a:lnTo>
                      <a:pt x="150" y="41"/>
                    </a:lnTo>
                    <a:lnTo>
                      <a:pt x="134" y="57"/>
                    </a:lnTo>
                    <a:lnTo>
                      <a:pt x="109" y="90"/>
                    </a:lnTo>
                    <a:lnTo>
                      <a:pt x="85" y="125"/>
                    </a:lnTo>
                    <a:lnTo>
                      <a:pt x="64" y="162"/>
                    </a:lnTo>
                    <a:lnTo>
                      <a:pt x="44" y="199"/>
                    </a:lnTo>
                    <a:lnTo>
                      <a:pt x="23" y="236"/>
                    </a:lnTo>
                    <a:lnTo>
                      <a:pt x="2" y="271"/>
                    </a:lnTo>
                    <a:lnTo>
                      <a:pt x="2" y="271"/>
                    </a:lnTo>
                    <a:lnTo>
                      <a:pt x="0" y="277"/>
                    </a:lnTo>
                    <a:lnTo>
                      <a:pt x="0" y="282"/>
                    </a:lnTo>
                    <a:lnTo>
                      <a:pt x="4" y="288"/>
                    </a:lnTo>
                    <a:lnTo>
                      <a:pt x="7" y="292"/>
                    </a:lnTo>
                    <a:lnTo>
                      <a:pt x="11" y="294"/>
                    </a:lnTo>
                    <a:lnTo>
                      <a:pt x="17" y="294"/>
                    </a:lnTo>
                    <a:lnTo>
                      <a:pt x="23" y="292"/>
                    </a:lnTo>
                    <a:lnTo>
                      <a:pt x="27" y="288"/>
                    </a:lnTo>
                    <a:lnTo>
                      <a:pt x="27" y="288"/>
                    </a:lnTo>
                    <a:lnTo>
                      <a:pt x="48" y="253"/>
                    </a:lnTo>
                    <a:lnTo>
                      <a:pt x="68" y="216"/>
                    </a:lnTo>
                    <a:lnTo>
                      <a:pt x="107" y="146"/>
                    </a:lnTo>
                    <a:lnTo>
                      <a:pt x="130" y="111"/>
                    </a:lnTo>
                    <a:lnTo>
                      <a:pt x="153" y="78"/>
                    </a:lnTo>
                    <a:lnTo>
                      <a:pt x="179" y="47"/>
                    </a:lnTo>
                    <a:lnTo>
                      <a:pt x="208" y="18"/>
                    </a:lnTo>
                    <a:lnTo>
                      <a:pt x="208" y="18"/>
                    </a:lnTo>
                    <a:lnTo>
                      <a:pt x="210" y="16"/>
                    </a:lnTo>
                    <a:lnTo>
                      <a:pt x="212" y="12"/>
                    </a:lnTo>
                    <a:lnTo>
                      <a:pt x="212" y="8"/>
                    </a:lnTo>
                    <a:lnTo>
                      <a:pt x="210" y="4"/>
                    </a:lnTo>
                    <a:lnTo>
                      <a:pt x="208" y="2"/>
                    </a:lnTo>
                    <a:lnTo>
                      <a:pt x="204" y="0"/>
                    </a:lnTo>
                    <a:lnTo>
                      <a:pt x="200" y="0"/>
                    </a:lnTo>
                    <a:lnTo>
                      <a:pt x="196" y="0"/>
                    </a:lnTo>
                    <a:lnTo>
                      <a:pt x="196" y="0"/>
                    </a:lnTo>
                    <a:close/>
                  </a:path>
                </a:pathLst>
              </a:custGeom>
              <a:grpFill/>
              <a:ln>
                <a:noFill/>
              </a:ln>
            </p:spPr>
            <p:txBody>
              <a:bodyPr/>
              <a:lstStyle/>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33" name="Freeform 15"/>
              <p:cNvSpPr/>
              <p:nvPr/>
            </p:nvSpPr>
            <p:spPr bwMode="auto">
              <a:xfrm>
                <a:off x="5208192" y="1715302"/>
                <a:ext cx="142875" cy="244078"/>
              </a:xfrm>
              <a:custGeom>
                <a:avLst/>
                <a:gdLst>
                  <a:gd name="T0" fmla="*/ 242 w 257"/>
                  <a:gd name="T1" fmla="*/ 4 h 584"/>
                  <a:gd name="T2" fmla="*/ 242 w 257"/>
                  <a:gd name="T3" fmla="*/ 4 h 584"/>
                  <a:gd name="T4" fmla="*/ 209 w 257"/>
                  <a:gd name="T5" fmla="*/ 70 h 584"/>
                  <a:gd name="T6" fmla="*/ 175 w 257"/>
                  <a:gd name="T7" fmla="*/ 138 h 584"/>
                  <a:gd name="T8" fmla="*/ 113 w 257"/>
                  <a:gd name="T9" fmla="*/ 272 h 584"/>
                  <a:gd name="T10" fmla="*/ 113 w 257"/>
                  <a:gd name="T11" fmla="*/ 272 h 584"/>
                  <a:gd name="T12" fmla="*/ 80 w 257"/>
                  <a:gd name="T13" fmla="*/ 344 h 584"/>
                  <a:gd name="T14" fmla="*/ 51 w 257"/>
                  <a:gd name="T15" fmla="*/ 416 h 584"/>
                  <a:gd name="T16" fmla="*/ 24 w 257"/>
                  <a:gd name="T17" fmla="*/ 488 h 584"/>
                  <a:gd name="T18" fmla="*/ 12 w 257"/>
                  <a:gd name="T19" fmla="*/ 525 h 584"/>
                  <a:gd name="T20" fmla="*/ 2 w 257"/>
                  <a:gd name="T21" fmla="*/ 564 h 584"/>
                  <a:gd name="T22" fmla="*/ 2 w 257"/>
                  <a:gd name="T23" fmla="*/ 564 h 584"/>
                  <a:gd name="T24" fmla="*/ 0 w 257"/>
                  <a:gd name="T25" fmla="*/ 570 h 584"/>
                  <a:gd name="T26" fmla="*/ 2 w 257"/>
                  <a:gd name="T27" fmla="*/ 576 h 584"/>
                  <a:gd name="T28" fmla="*/ 6 w 257"/>
                  <a:gd name="T29" fmla="*/ 580 h 584"/>
                  <a:gd name="T30" fmla="*/ 12 w 257"/>
                  <a:gd name="T31" fmla="*/ 582 h 584"/>
                  <a:gd name="T32" fmla="*/ 18 w 257"/>
                  <a:gd name="T33" fmla="*/ 584 h 584"/>
                  <a:gd name="T34" fmla="*/ 22 w 257"/>
                  <a:gd name="T35" fmla="*/ 582 h 584"/>
                  <a:gd name="T36" fmla="*/ 26 w 257"/>
                  <a:gd name="T37" fmla="*/ 580 h 584"/>
                  <a:gd name="T38" fmla="*/ 29 w 257"/>
                  <a:gd name="T39" fmla="*/ 574 h 584"/>
                  <a:gd name="T40" fmla="*/ 29 w 257"/>
                  <a:gd name="T41" fmla="*/ 574 h 584"/>
                  <a:gd name="T42" fmla="*/ 39 w 257"/>
                  <a:gd name="T43" fmla="*/ 537 h 584"/>
                  <a:gd name="T44" fmla="*/ 51 w 257"/>
                  <a:gd name="T45" fmla="*/ 502 h 584"/>
                  <a:gd name="T46" fmla="*/ 76 w 257"/>
                  <a:gd name="T47" fmla="*/ 432 h 584"/>
                  <a:gd name="T48" fmla="*/ 103 w 257"/>
                  <a:gd name="T49" fmla="*/ 364 h 584"/>
                  <a:gd name="T50" fmla="*/ 135 w 257"/>
                  <a:gd name="T51" fmla="*/ 296 h 584"/>
                  <a:gd name="T52" fmla="*/ 135 w 257"/>
                  <a:gd name="T53" fmla="*/ 296 h 584"/>
                  <a:gd name="T54" fmla="*/ 168 w 257"/>
                  <a:gd name="T55" fmla="*/ 226 h 584"/>
                  <a:gd name="T56" fmla="*/ 201 w 257"/>
                  <a:gd name="T57" fmla="*/ 156 h 584"/>
                  <a:gd name="T58" fmla="*/ 216 w 257"/>
                  <a:gd name="T59" fmla="*/ 120 h 584"/>
                  <a:gd name="T60" fmla="*/ 232 w 257"/>
                  <a:gd name="T61" fmla="*/ 84 h 584"/>
                  <a:gd name="T62" fmla="*/ 245 w 257"/>
                  <a:gd name="T63" fmla="*/ 48 h 584"/>
                  <a:gd name="T64" fmla="*/ 257 w 257"/>
                  <a:gd name="T65" fmla="*/ 11 h 584"/>
                  <a:gd name="T66" fmla="*/ 257 w 257"/>
                  <a:gd name="T67" fmla="*/ 11 h 584"/>
                  <a:gd name="T68" fmla="*/ 255 w 257"/>
                  <a:gd name="T69" fmla="*/ 6 h 584"/>
                  <a:gd name="T70" fmla="*/ 251 w 257"/>
                  <a:gd name="T71" fmla="*/ 2 h 584"/>
                  <a:gd name="T72" fmla="*/ 247 w 257"/>
                  <a:gd name="T73" fmla="*/ 0 h 584"/>
                  <a:gd name="T74" fmla="*/ 244 w 257"/>
                  <a:gd name="T75" fmla="*/ 2 h 584"/>
                  <a:gd name="T76" fmla="*/ 242 w 257"/>
                  <a:gd name="T77" fmla="*/ 4 h 584"/>
                  <a:gd name="T78" fmla="*/ 242 w 257"/>
                  <a:gd name="T79" fmla="*/ 4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57" h="584">
                    <a:moveTo>
                      <a:pt x="242" y="4"/>
                    </a:moveTo>
                    <a:lnTo>
                      <a:pt x="242" y="4"/>
                    </a:lnTo>
                    <a:lnTo>
                      <a:pt x="209" y="70"/>
                    </a:lnTo>
                    <a:lnTo>
                      <a:pt x="175" y="138"/>
                    </a:lnTo>
                    <a:lnTo>
                      <a:pt x="113" y="272"/>
                    </a:lnTo>
                    <a:lnTo>
                      <a:pt x="113" y="272"/>
                    </a:lnTo>
                    <a:lnTo>
                      <a:pt x="80" y="344"/>
                    </a:lnTo>
                    <a:lnTo>
                      <a:pt x="51" y="416"/>
                    </a:lnTo>
                    <a:lnTo>
                      <a:pt x="24" y="488"/>
                    </a:lnTo>
                    <a:lnTo>
                      <a:pt x="12" y="525"/>
                    </a:lnTo>
                    <a:lnTo>
                      <a:pt x="2" y="564"/>
                    </a:lnTo>
                    <a:lnTo>
                      <a:pt x="2" y="564"/>
                    </a:lnTo>
                    <a:lnTo>
                      <a:pt x="0" y="570"/>
                    </a:lnTo>
                    <a:lnTo>
                      <a:pt x="2" y="576"/>
                    </a:lnTo>
                    <a:lnTo>
                      <a:pt x="6" y="580"/>
                    </a:lnTo>
                    <a:lnTo>
                      <a:pt x="12" y="582"/>
                    </a:lnTo>
                    <a:lnTo>
                      <a:pt x="18" y="584"/>
                    </a:lnTo>
                    <a:lnTo>
                      <a:pt x="22" y="582"/>
                    </a:lnTo>
                    <a:lnTo>
                      <a:pt x="26" y="580"/>
                    </a:lnTo>
                    <a:lnTo>
                      <a:pt x="29" y="574"/>
                    </a:lnTo>
                    <a:lnTo>
                      <a:pt x="29" y="574"/>
                    </a:lnTo>
                    <a:lnTo>
                      <a:pt x="39" y="537"/>
                    </a:lnTo>
                    <a:lnTo>
                      <a:pt x="51" y="502"/>
                    </a:lnTo>
                    <a:lnTo>
                      <a:pt x="76" y="432"/>
                    </a:lnTo>
                    <a:lnTo>
                      <a:pt x="103" y="364"/>
                    </a:lnTo>
                    <a:lnTo>
                      <a:pt x="135" y="296"/>
                    </a:lnTo>
                    <a:lnTo>
                      <a:pt x="135" y="296"/>
                    </a:lnTo>
                    <a:lnTo>
                      <a:pt x="168" y="226"/>
                    </a:lnTo>
                    <a:lnTo>
                      <a:pt x="201" y="156"/>
                    </a:lnTo>
                    <a:lnTo>
                      <a:pt x="216" y="120"/>
                    </a:lnTo>
                    <a:lnTo>
                      <a:pt x="232" y="84"/>
                    </a:lnTo>
                    <a:lnTo>
                      <a:pt x="245" y="48"/>
                    </a:lnTo>
                    <a:lnTo>
                      <a:pt x="257" y="11"/>
                    </a:lnTo>
                    <a:lnTo>
                      <a:pt x="257" y="11"/>
                    </a:lnTo>
                    <a:lnTo>
                      <a:pt x="255" y="6"/>
                    </a:lnTo>
                    <a:lnTo>
                      <a:pt x="251" y="2"/>
                    </a:lnTo>
                    <a:lnTo>
                      <a:pt x="247" y="0"/>
                    </a:lnTo>
                    <a:lnTo>
                      <a:pt x="244" y="2"/>
                    </a:lnTo>
                    <a:lnTo>
                      <a:pt x="242" y="4"/>
                    </a:lnTo>
                    <a:lnTo>
                      <a:pt x="242" y="4"/>
                    </a:lnTo>
                    <a:close/>
                  </a:path>
                </a:pathLst>
              </a:custGeom>
              <a:grpFill/>
              <a:ln>
                <a:noFill/>
              </a:ln>
            </p:spPr>
            <p:txBody>
              <a:bodyPr/>
              <a:lstStyle/>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34" name="Freeform 16"/>
              <p:cNvSpPr/>
              <p:nvPr/>
            </p:nvSpPr>
            <p:spPr bwMode="auto">
              <a:xfrm>
                <a:off x="4962129" y="1798645"/>
                <a:ext cx="187325" cy="340519"/>
              </a:xfrm>
              <a:custGeom>
                <a:avLst/>
                <a:gdLst>
                  <a:gd name="T0" fmla="*/ 325 w 338"/>
                  <a:gd name="T1" fmla="*/ 0 h 816"/>
                  <a:gd name="T2" fmla="*/ 325 w 338"/>
                  <a:gd name="T3" fmla="*/ 0 h 816"/>
                  <a:gd name="T4" fmla="*/ 305 w 338"/>
                  <a:gd name="T5" fmla="*/ 18 h 816"/>
                  <a:gd name="T6" fmla="*/ 286 w 338"/>
                  <a:gd name="T7" fmla="*/ 35 h 816"/>
                  <a:gd name="T8" fmla="*/ 268 w 338"/>
                  <a:gd name="T9" fmla="*/ 55 h 816"/>
                  <a:gd name="T10" fmla="*/ 251 w 338"/>
                  <a:gd name="T11" fmla="*/ 76 h 816"/>
                  <a:gd name="T12" fmla="*/ 235 w 338"/>
                  <a:gd name="T13" fmla="*/ 98 h 816"/>
                  <a:gd name="T14" fmla="*/ 219 w 338"/>
                  <a:gd name="T15" fmla="*/ 121 h 816"/>
                  <a:gd name="T16" fmla="*/ 192 w 338"/>
                  <a:gd name="T17" fmla="*/ 170 h 816"/>
                  <a:gd name="T18" fmla="*/ 169 w 338"/>
                  <a:gd name="T19" fmla="*/ 218 h 816"/>
                  <a:gd name="T20" fmla="*/ 146 w 338"/>
                  <a:gd name="T21" fmla="*/ 269 h 816"/>
                  <a:gd name="T22" fmla="*/ 126 w 338"/>
                  <a:gd name="T23" fmla="*/ 319 h 816"/>
                  <a:gd name="T24" fmla="*/ 109 w 338"/>
                  <a:gd name="T25" fmla="*/ 366 h 816"/>
                  <a:gd name="T26" fmla="*/ 109 w 338"/>
                  <a:gd name="T27" fmla="*/ 366 h 816"/>
                  <a:gd name="T28" fmla="*/ 89 w 338"/>
                  <a:gd name="T29" fmla="*/ 419 h 816"/>
                  <a:gd name="T30" fmla="*/ 72 w 338"/>
                  <a:gd name="T31" fmla="*/ 471 h 816"/>
                  <a:gd name="T32" fmla="*/ 54 w 338"/>
                  <a:gd name="T33" fmla="*/ 526 h 816"/>
                  <a:gd name="T34" fmla="*/ 40 w 338"/>
                  <a:gd name="T35" fmla="*/ 580 h 816"/>
                  <a:gd name="T36" fmla="*/ 27 w 338"/>
                  <a:gd name="T37" fmla="*/ 635 h 816"/>
                  <a:gd name="T38" fmla="*/ 15 w 338"/>
                  <a:gd name="T39" fmla="*/ 689 h 816"/>
                  <a:gd name="T40" fmla="*/ 7 w 338"/>
                  <a:gd name="T41" fmla="*/ 744 h 816"/>
                  <a:gd name="T42" fmla="*/ 0 w 338"/>
                  <a:gd name="T43" fmla="*/ 800 h 816"/>
                  <a:gd name="T44" fmla="*/ 0 w 338"/>
                  <a:gd name="T45" fmla="*/ 800 h 816"/>
                  <a:gd name="T46" fmla="*/ 0 w 338"/>
                  <a:gd name="T47" fmla="*/ 806 h 816"/>
                  <a:gd name="T48" fmla="*/ 3 w 338"/>
                  <a:gd name="T49" fmla="*/ 812 h 816"/>
                  <a:gd name="T50" fmla="*/ 7 w 338"/>
                  <a:gd name="T51" fmla="*/ 814 h 816"/>
                  <a:gd name="T52" fmla="*/ 13 w 338"/>
                  <a:gd name="T53" fmla="*/ 816 h 816"/>
                  <a:gd name="T54" fmla="*/ 19 w 338"/>
                  <a:gd name="T55" fmla="*/ 816 h 816"/>
                  <a:gd name="T56" fmla="*/ 25 w 338"/>
                  <a:gd name="T57" fmla="*/ 814 h 816"/>
                  <a:gd name="T58" fmla="*/ 29 w 338"/>
                  <a:gd name="T59" fmla="*/ 808 h 816"/>
                  <a:gd name="T60" fmla="*/ 31 w 338"/>
                  <a:gd name="T61" fmla="*/ 802 h 816"/>
                  <a:gd name="T62" fmla="*/ 31 w 338"/>
                  <a:gd name="T63" fmla="*/ 802 h 816"/>
                  <a:gd name="T64" fmla="*/ 37 w 338"/>
                  <a:gd name="T65" fmla="*/ 750 h 816"/>
                  <a:gd name="T66" fmla="*/ 46 w 338"/>
                  <a:gd name="T67" fmla="*/ 697 h 816"/>
                  <a:gd name="T68" fmla="*/ 56 w 338"/>
                  <a:gd name="T69" fmla="*/ 645 h 816"/>
                  <a:gd name="T70" fmla="*/ 70 w 338"/>
                  <a:gd name="T71" fmla="*/ 592 h 816"/>
                  <a:gd name="T72" fmla="*/ 83 w 338"/>
                  <a:gd name="T73" fmla="*/ 541 h 816"/>
                  <a:gd name="T74" fmla="*/ 99 w 338"/>
                  <a:gd name="T75" fmla="*/ 489 h 816"/>
                  <a:gd name="T76" fmla="*/ 114 w 338"/>
                  <a:gd name="T77" fmla="*/ 438 h 816"/>
                  <a:gd name="T78" fmla="*/ 132 w 338"/>
                  <a:gd name="T79" fmla="*/ 388 h 816"/>
                  <a:gd name="T80" fmla="*/ 132 w 338"/>
                  <a:gd name="T81" fmla="*/ 388 h 816"/>
                  <a:gd name="T82" fmla="*/ 151 w 338"/>
                  <a:gd name="T83" fmla="*/ 337 h 816"/>
                  <a:gd name="T84" fmla="*/ 171 w 338"/>
                  <a:gd name="T85" fmla="*/ 286 h 816"/>
                  <a:gd name="T86" fmla="*/ 192 w 338"/>
                  <a:gd name="T87" fmla="*/ 238 h 816"/>
                  <a:gd name="T88" fmla="*/ 218 w 338"/>
                  <a:gd name="T89" fmla="*/ 189 h 816"/>
                  <a:gd name="T90" fmla="*/ 243 w 338"/>
                  <a:gd name="T91" fmla="*/ 142 h 816"/>
                  <a:gd name="T92" fmla="*/ 272 w 338"/>
                  <a:gd name="T93" fmla="*/ 98 h 816"/>
                  <a:gd name="T94" fmla="*/ 301 w 338"/>
                  <a:gd name="T95" fmla="*/ 53 h 816"/>
                  <a:gd name="T96" fmla="*/ 336 w 338"/>
                  <a:gd name="T97" fmla="*/ 10 h 816"/>
                  <a:gd name="T98" fmla="*/ 336 w 338"/>
                  <a:gd name="T99" fmla="*/ 10 h 816"/>
                  <a:gd name="T100" fmla="*/ 338 w 338"/>
                  <a:gd name="T101" fmla="*/ 8 h 816"/>
                  <a:gd name="T102" fmla="*/ 338 w 338"/>
                  <a:gd name="T103" fmla="*/ 6 h 816"/>
                  <a:gd name="T104" fmla="*/ 334 w 338"/>
                  <a:gd name="T105" fmla="*/ 2 h 816"/>
                  <a:gd name="T106" fmla="*/ 330 w 338"/>
                  <a:gd name="T107" fmla="*/ 0 h 816"/>
                  <a:gd name="T108" fmla="*/ 325 w 338"/>
                  <a:gd name="T109" fmla="*/ 0 h 816"/>
                  <a:gd name="T110" fmla="*/ 325 w 338"/>
                  <a:gd name="T111" fmla="*/ 0 h 8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38" h="816">
                    <a:moveTo>
                      <a:pt x="325" y="0"/>
                    </a:moveTo>
                    <a:lnTo>
                      <a:pt x="325" y="0"/>
                    </a:lnTo>
                    <a:lnTo>
                      <a:pt x="305" y="18"/>
                    </a:lnTo>
                    <a:lnTo>
                      <a:pt x="286" y="35"/>
                    </a:lnTo>
                    <a:lnTo>
                      <a:pt x="268" y="55"/>
                    </a:lnTo>
                    <a:lnTo>
                      <a:pt x="251" y="76"/>
                    </a:lnTo>
                    <a:lnTo>
                      <a:pt x="235" y="98"/>
                    </a:lnTo>
                    <a:lnTo>
                      <a:pt x="219" y="121"/>
                    </a:lnTo>
                    <a:lnTo>
                      <a:pt x="192" y="170"/>
                    </a:lnTo>
                    <a:lnTo>
                      <a:pt x="169" y="218"/>
                    </a:lnTo>
                    <a:lnTo>
                      <a:pt x="146" y="269"/>
                    </a:lnTo>
                    <a:lnTo>
                      <a:pt x="126" y="319"/>
                    </a:lnTo>
                    <a:lnTo>
                      <a:pt x="109" y="366"/>
                    </a:lnTo>
                    <a:lnTo>
                      <a:pt x="109" y="366"/>
                    </a:lnTo>
                    <a:lnTo>
                      <a:pt x="89" y="419"/>
                    </a:lnTo>
                    <a:lnTo>
                      <a:pt x="72" y="471"/>
                    </a:lnTo>
                    <a:lnTo>
                      <a:pt x="54" y="526"/>
                    </a:lnTo>
                    <a:lnTo>
                      <a:pt x="40" y="580"/>
                    </a:lnTo>
                    <a:lnTo>
                      <a:pt x="27" y="635"/>
                    </a:lnTo>
                    <a:lnTo>
                      <a:pt x="15" y="689"/>
                    </a:lnTo>
                    <a:lnTo>
                      <a:pt x="7" y="744"/>
                    </a:lnTo>
                    <a:lnTo>
                      <a:pt x="0" y="800"/>
                    </a:lnTo>
                    <a:lnTo>
                      <a:pt x="0" y="800"/>
                    </a:lnTo>
                    <a:lnTo>
                      <a:pt x="0" y="806"/>
                    </a:lnTo>
                    <a:lnTo>
                      <a:pt x="3" y="812"/>
                    </a:lnTo>
                    <a:lnTo>
                      <a:pt x="7" y="814"/>
                    </a:lnTo>
                    <a:lnTo>
                      <a:pt x="13" y="816"/>
                    </a:lnTo>
                    <a:lnTo>
                      <a:pt x="19" y="816"/>
                    </a:lnTo>
                    <a:lnTo>
                      <a:pt x="25" y="814"/>
                    </a:lnTo>
                    <a:lnTo>
                      <a:pt x="29" y="808"/>
                    </a:lnTo>
                    <a:lnTo>
                      <a:pt x="31" y="802"/>
                    </a:lnTo>
                    <a:lnTo>
                      <a:pt x="31" y="802"/>
                    </a:lnTo>
                    <a:lnTo>
                      <a:pt x="37" y="750"/>
                    </a:lnTo>
                    <a:lnTo>
                      <a:pt x="46" y="697"/>
                    </a:lnTo>
                    <a:lnTo>
                      <a:pt x="56" y="645"/>
                    </a:lnTo>
                    <a:lnTo>
                      <a:pt x="70" y="592"/>
                    </a:lnTo>
                    <a:lnTo>
                      <a:pt x="83" y="541"/>
                    </a:lnTo>
                    <a:lnTo>
                      <a:pt x="99" y="489"/>
                    </a:lnTo>
                    <a:lnTo>
                      <a:pt x="114" y="438"/>
                    </a:lnTo>
                    <a:lnTo>
                      <a:pt x="132" y="388"/>
                    </a:lnTo>
                    <a:lnTo>
                      <a:pt x="132" y="388"/>
                    </a:lnTo>
                    <a:lnTo>
                      <a:pt x="151" y="337"/>
                    </a:lnTo>
                    <a:lnTo>
                      <a:pt x="171" y="286"/>
                    </a:lnTo>
                    <a:lnTo>
                      <a:pt x="192" y="238"/>
                    </a:lnTo>
                    <a:lnTo>
                      <a:pt x="218" y="189"/>
                    </a:lnTo>
                    <a:lnTo>
                      <a:pt x="243" y="142"/>
                    </a:lnTo>
                    <a:lnTo>
                      <a:pt x="272" y="98"/>
                    </a:lnTo>
                    <a:lnTo>
                      <a:pt x="301" y="53"/>
                    </a:lnTo>
                    <a:lnTo>
                      <a:pt x="336" y="10"/>
                    </a:lnTo>
                    <a:lnTo>
                      <a:pt x="336" y="10"/>
                    </a:lnTo>
                    <a:lnTo>
                      <a:pt x="338" y="8"/>
                    </a:lnTo>
                    <a:lnTo>
                      <a:pt x="338" y="6"/>
                    </a:lnTo>
                    <a:lnTo>
                      <a:pt x="334" y="2"/>
                    </a:lnTo>
                    <a:lnTo>
                      <a:pt x="330" y="0"/>
                    </a:lnTo>
                    <a:lnTo>
                      <a:pt x="325" y="0"/>
                    </a:lnTo>
                    <a:lnTo>
                      <a:pt x="325" y="0"/>
                    </a:lnTo>
                    <a:close/>
                  </a:path>
                </a:pathLst>
              </a:custGeom>
              <a:grpFill/>
              <a:ln>
                <a:noFill/>
              </a:ln>
            </p:spPr>
            <p:txBody>
              <a:bodyPr/>
              <a:lstStyle/>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35" name="Freeform 17"/>
              <p:cNvSpPr/>
              <p:nvPr/>
            </p:nvSpPr>
            <p:spPr bwMode="auto">
              <a:xfrm>
                <a:off x="4890691" y="2114161"/>
                <a:ext cx="474662" cy="103585"/>
              </a:xfrm>
              <a:custGeom>
                <a:avLst/>
                <a:gdLst>
                  <a:gd name="T0" fmla="*/ 4 w 854"/>
                  <a:gd name="T1" fmla="*/ 250 h 250"/>
                  <a:gd name="T2" fmla="*/ 4 w 854"/>
                  <a:gd name="T3" fmla="*/ 250 h 250"/>
                  <a:gd name="T4" fmla="*/ 14 w 854"/>
                  <a:gd name="T5" fmla="*/ 250 h 250"/>
                  <a:gd name="T6" fmla="*/ 25 w 854"/>
                  <a:gd name="T7" fmla="*/ 250 h 250"/>
                  <a:gd name="T8" fmla="*/ 49 w 854"/>
                  <a:gd name="T9" fmla="*/ 248 h 250"/>
                  <a:gd name="T10" fmla="*/ 95 w 854"/>
                  <a:gd name="T11" fmla="*/ 238 h 250"/>
                  <a:gd name="T12" fmla="*/ 95 w 854"/>
                  <a:gd name="T13" fmla="*/ 238 h 250"/>
                  <a:gd name="T14" fmla="*/ 212 w 854"/>
                  <a:gd name="T15" fmla="*/ 215 h 250"/>
                  <a:gd name="T16" fmla="*/ 212 w 854"/>
                  <a:gd name="T17" fmla="*/ 215 h 250"/>
                  <a:gd name="T18" fmla="*/ 331 w 854"/>
                  <a:gd name="T19" fmla="*/ 189 h 250"/>
                  <a:gd name="T20" fmla="*/ 448 w 854"/>
                  <a:gd name="T21" fmla="*/ 162 h 250"/>
                  <a:gd name="T22" fmla="*/ 448 w 854"/>
                  <a:gd name="T23" fmla="*/ 162 h 250"/>
                  <a:gd name="T24" fmla="*/ 559 w 854"/>
                  <a:gd name="T25" fmla="*/ 133 h 250"/>
                  <a:gd name="T26" fmla="*/ 613 w 854"/>
                  <a:gd name="T27" fmla="*/ 115 h 250"/>
                  <a:gd name="T28" fmla="*/ 670 w 854"/>
                  <a:gd name="T29" fmla="*/ 98 h 250"/>
                  <a:gd name="T30" fmla="*/ 670 w 854"/>
                  <a:gd name="T31" fmla="*/ 98 h 250"/>
                  <a:gd name="T32" fmla="*/ 718 w 854"/>
                  <a:gd name="T33" fmla="*/ 80 h 250"/>
                  <a:gd name="T34" fmla="*/ 769 w 854"/>
                  <a:gd name="T35" fmla="*/ 63 h 250"/>
                  <a:gd name="T36" fmla="*/ 769 w 854"/>
                  <a:gd name="T37" fmla="*/ 63 h 250"/>
                  <a:gd name="T38" fmla="*/ 790 w 854"/>
                  <a:gd name="T39" fmla="*/ 53 h 250"/>
                  <a:gd name="T40" fmla="*/ 816 w 854"/>
                  <a:gd name="T41" fmla="*/ 45 h 250"/>
                  <a:gd name="T42" fmla="*/ 825 w 854"/>
                  <a:gd name="T43" fmla="*/ 39 h 250"/>
                  <a:gd name="T44" fmla="*/ 837 w 854"/>
                  <a:gd name="T45" fmla="*/ 34 h 250"/>
                  <a:gd name="T46" fmla="*/ 845 w 854"/>
                  <a:gd name="T47" fmla="*/ 26 h 250"/>
                  <a:gd name="T48" fmla="*/ 853 w 854"/>
                  <a:gd name="T49" fmla="*/ 16 h 250"/>
                  <a:gd name="T50" fmla="*/ 853 w 854"/>
                  <a:gd name="T51" fmla="*/ 16 h 250"/>
                  <a:gd name="T52" fmla="*/ 854 w 854"/>
                  <a:gd name="T53" fmla="*/ 12 h 250"/>
                  <a:gd name="T54" fmla="*/ 853 w 854"/>
                  <a:gd name="T55" fmla="*/ 6 h 250"/>
                  <a:gd name="T56" fmla="*/ 851 w 854"/>
                  <a:gd name="T57" fmla="*/ 2 h 250"/>
                  <a:gd name="T58" fmla="*/ 845 w 854"/>
                  <a:gd name="T59" fmla="*/ 0 h 250"/>
                  <a:gd name="T60" fmla="*/ 845 w 854"/>
                  <a:gd name="T61" fmla="*/ 0 h 250"/>
                  <a:gd name="T62" fmla="*/ 835 w 854"/>
                  <a:gd name="T63" fmla="*/ 0 h 250"/>
                  <a:gd name="T64" fmla="*/ 825 w 854"/>
                  <a:gd name="T65" fmla="*/ 2 h 250"/>
                  <a:gd name="T66" fmla="*/ 804 w 854"/>
                  <a:gd name="T67" fmla="*/ 10 h 250"/>
                  <a:gd name="T68" fmla="*/ 767 w 854"/>
                  <a:gd name="T69" fmla="*/ 30 h 250"/>
                  <a:gd name="T70" fmla="*/ 767 w 854"/>
                  <a:gd name="T71" fmla="*/ 30 h 250"/>
                  <a:gd name="T72" fmla="*/ 716 w 854"/>
                  <a:gd name="T73" fmla="*/ 49 h 250"/>
                  <a:gd name="T74" fmla="*/ 668 w 854"/>
                  <a:gd name="T75" fmla="*/ 67 h 250"/>
                  <a:gd name="T76" fmla="*/ 668 w 854"/>
                  <a:gd name="T77" fmla="*/ 67 h 250"/>
                  <a:gd name="T78" fmla="*/ 609 w 854"/>
                  <a:gd name="T79" fmla="*/ 86 h 250"/>
                  <a:gd name="T80" fmla="*/ 549 w 854"/>
                  <a:gd name="T81" fmla="*/ 104 h 250"/>
                  <a:gd name="T82" fmla="*/ 430 w 854"/>
                  <a:gd name="T83" fmla="*/ 135 h 250"/>
                  <a:gd name="T84" fmla="*/ 430 w 854"/>
                  <a:gd name="T85" fmla="*/ 135 h 250"/>
                  <a:gd name="T86" fmla="*/ 313 w 854"/>
                  <a:gd name="T87" fmla="*/ 162 h 250"/>
                  <a:gd name="T88" fmla="*/ 197 w 854"/>
                  <a:gd name="T89" fmla="*/ 187 h 250"/>
                  <a:gd name="T90" fmla="*/ 197 w 854"/>
                  <a:gd name="T91" fmla="*/ 187 h 250"/>
                  <a:gd name="T92" fmla="*/ 90 w 854"/>
                  <a:gd name="T93" fmla="*/ 213 h 250"/>
                  <a:gd name="T94" fmla="*/ 90 w 854"/>
                  <a:gd name="T95" fmla="*/ 213 h 250"/>
                  <a:gd name="T96" fmla="*/ 45 w 854"/>
                  <a:gd name="T97" fmla="*/ 222 h 250"/>
                  <a:gd name="T98" fmla="*/ 22 w 854"/>
                  <a:gd name="T99" fmla="*/ 230 h 250"/>
                  <a:gd name="T100" fmla="*/ 10 w 854"/>
                  <a:gd name="T101" fmla="*/ 236 h 250"/>
                  <a:gd name="T102" fmla="*/ 0 w 854"/>
                  <a:gd name="T103" fmla="*/ 242 h 250"/>
                  <a:gd name="T104" fmla="*/ 0 w 854"/>
                  <a:gd name="T105" fmla="*/ 242 h 250"/>
                  <a:gd name="T106" fmla="*/ 0 w 854"/>
                  <a:gd name="T107" fmla="*/ 244 h 250"/>
                  <a:gd name="T108" fmla="*/ 0 w 854"/>
                  <a:gd name="T109" fmla="*/ 246 h 250"/>
                  <a:gd name="T110" fmla="*/ 0 w 854"/>
                  <a:gd name="T111" fmla="*/ 248 h 250"/>
                  <a:gd name="T112" fmla="*/ 4 w 854"/>
                  <a:gd name="T113" fmla="*/ 250 h 250"/>
                  <a:gd name="T114" fmla="*/ 4 w 854"/>
                  <a:gd name="T115" fmla="*/ 25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54" h="250">
                    <a:moveTo>
                      <a:pt x="4" y="250"/>
                    </a:moveTo>
                    <a:lnTo>
                      <a:pt x="4" y="250"/>
                    </a:lnTo>
                    <a:lnTo>
                      <a:pt x="14" y="250"/>
                    </a:lnTo>
                    <a:lnTo>
                      <a:pt x="25" y="250"/>
                    </a:lnTo>
                    <a:lnTo>
                      <a:pt x="49" y="248"/>
                    </a:lnTo>
                    <a:lnTo>
                      <a:pt x="95" y="238"/>
                    </a:lnTo>
                    <a:lnTo>
                      <a:pt x="95" y="238"/>
                    </a:lnTo>
                    <a:lnTo>
                      <a:pt x="212" y="215"/>
                    </a:lnTo>
                    <a:lnTo>
                      <a:pt x="212" y="215"/>
                    </a:lnTo>
                    <a:lnTo>
                      <a:pt x="331" y="189"/>
                    </a:lnTo>
                    <a:lnTo>
                      <a:pt x="448" y="162"/>
                    </a:lnTo>
                    <a:lnTo>
                      <a:pt x="448" y="162"/>
                    </a:lnTo>
                    <a:lnTo>
                      <a:pt x="559" y="133"/>
                    </a:lnTo>
                    <a:lnTo>
                      <a:pt x="613" y="115"/>
                    </a:lnTo>
                    <a:lnTo>
                      <a:pt x="670" y="98"/>
                    </a:lnTo>
                    <a:lnTo>
                      <a:pt x="670" y="98"/>
                    </a:lnTo>
                    <a:lnTo>
                      <a:pt x="718" y="80"/>
                    </a:lnTo>
                    <a:lnTo>
                      <a:pt x="769" y="63"/>
                    </a:lnTo>
                    <a:lnTo>
                      <a:pt x="769" y="63"/>
                    </a:lnTo>
                    <a:lnTo>
                      <a:pt x="790" y="53"/>
                    </a:lnTo>
                    <a:lnTo>
                      <a:pt x="816" y="45"/>
                    </a:lnTo>
                    <a:lnTo>
                      <a:pt x="825" y="39"/>
                    </a:lnTo>
                    <a:lnTo>
                      <a:pt x="837" y="34"/>
                    </a:lnTo>
                    <a:lnTo>
                      <a:pt x="845" y="26"/>
                    </a:lnTo>
                    <a:lnTo>
                      <a:pt x="853" y="16"/>
                    </a:lnTo>
                    <a:lnTo>
                      <a:pt x="853" y="16"/>
                    </a:lnTo>
                    <a:lnTo>
                      <a:pt x="854" y="12"/>
                    </a:lnTo>
                    <a:lnTo>
                      <a:pt x="853" y="6"/>
                    </a:lnTo>
                    <a:lnTo>
                      <a:pt x="851" y="2"/>
                    </a:lnTo>
                    <a:lnTo>
                      <a:pt x="845" y="0"/>
                    </a:lnTo>
                    <a:lnTo>
                      <a:pt x="845" y="0"/>
                    </a:lnTo>
                    <a:lnTo>
                      <a:pt x="835" y="0"/>
                    </a:lnTo>
                    <a:lnTo>
                      <a:pt x="825" y="2"/>
                    </a:lnTo>
                    <a:lnTo>
                      <a:pt x="804" y="10"/>
                    </a:lnTo>
                    <a:lnTo>
                      <a:pt x="767" y="30"/>
                    </a:lnTo>
                    <a:lnTo>
                      <a:pt x="767" y="30"/>
                    </a:lnTo>
                    <a:lnTo>
                      <a:pt x="716" y="49"/>
                    </a:lnTo>
                    <a:lnTo>
                      <a:pt x="668" y="67"/>
                    </a:lnTo>
                    <a:lnTo>
                      <a:pt x="668" y="67"/>
                    </a:lnTo>
                    <a:lnTo>
                      <a:pt x="609" y="86"/>
                    </a:lnTo>
                    <a:lnTo>
                      <a:pt x="549" y="104"/>
                    </a:lnTo>
                    <a:lnTo>
                      <a:pt x="430" y="135"/>
                    </a:lnTo>
                    <a:lnTo>
                      <a:pt x="430" y="135"/>
                    </a:lnTo>
                    <a:lnTo>
                      <a:pt x="313" y="162"/>
                    </a:lnTo>
                    <a:lnTo>
                      <a:pt x="197" y="187"/>
                    </a:lnTo>
                    <a:lnTo>
                      <a:pt x="197" y="187"/>
                    </a:lnTo>
                    <a:lnTo>
                      <a:pt x="90" y="213"/>
                    </a:lnTo>
                    <a:lnTo>
                      <a:pt x="90" y="213"/>
                    </a:lnTo>
                    <a:lnTo>
                      <a:pt x="45" y="222"/>
                    </a:lnTo>
                    <a:lnTo>
                      <a:pt x="22" y="230"/>
                    </a:lnTo>
                    <a:lnTo>
                      <a:pt x="10" y="236"/>
                    </a:lnTo>
                    <a:lnTo>
                      <a:pt x="0" y="242"/>
                    </a:lnTo>
                    <a:lnTo>
                      <a:pt x="0" y="242"/>
                    </a:lnTo>
                    <a:lnTo>
                      <a:pt x="0" y="244"/>
                    </a:lnTo>
                    <a:lnTo>
                      <a:pt x="0" y="246"/>
                    </a:lnTo>
                    <a:lnTo>
                      <a:pt x="0" y="248"/>
                    </a:lnTo>
                    <a:lnTo>
                      <a:pt x="4" y="250"/>
                    </a:lnTo>
                    <a:lnTo>
                      <a:pt x="4" y="250"/>
                    </a:lnTo>
                    <a:close/>
                  </a:path>
                </a:pathLst>
              </a:custGeom>
              <a:grpFill/>
              <a:ln>
                <a:noFill/>
              </a:ln>
            </p:spPr>
            <p:txBody>
              <a:bodyPr/>
              <a:lstStyle/>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36" name="Freeform 18"/>
              <p:cNvSpPr/>
              <p:nvPr/>
            </p:nvSpPr>
            <p:spPr bwMode="auto">
              <a:xfrm>
                <a:off x="5082778" y="1948664"/>
                <a:ext cx="438150" cy="100013"/>
              </a:xfrm>
              <a:custGeom>
                <a:avLst/>
                <a:gdLst>
                  <a:gd name="T0" fmla="*/ 9 w 788"/>
                  <a:gd name="T1" fmla="*/ 240 h 240"/>
                  <a:gd name="T2" fmla="*/ 9 w 788"/>
                  <a:gd name="T3" fmla="*/ 240 h 240"/>
                  <a:gd name="T4" fmla="*/ 107 w 788"/>
                  <a:gd name="T5" fmla="*/ 203 h 240"/>
                  <a:gd name="T6" fmla="*/ 157 w 788"/>
                  <a:gd name="T7" fmla="*/ 187 h 240"/>
                  <a:gd name="T8" fmla="*/ 206 w 788"/>
                  <a:gd name="T9" fmla="*/ 172 h 240"/>
                  <a:gd name="T10" fmla="*/ 206 w 788"/>
                  <a:gd name="T11" fmla="*/ 172 h 240"/>
                  <a:gd name="T12" fmla="*/ 258 w 788"/>
                  <a:gd name="T13" fmla="*/ 160 h 240"/>
                  <a:gd name="T14" fmla="*/ 309 w 788"/>
                  <a:gd name="T15" fmla="*/ 148 h 240"/>
                  <a:gd name="T16" fmla="*/ 412 w 788"/>
                  <a:gd name="T17" fmla="*/ 127 h 240"/>
                  <a:gd name="T18" fmla="*/ 412 w 788"/>
                  <a:gd name="T19" fmla="*/ 127 h 240"/>
                  <a:gd name="T20" fmla="*/ 515 w 788"/>
                  <a:gd name="T21" fmla="*/ 106 h 240"/>
                  <a:gd name="T22" fmla="*/ 566 w 788"/>
                  <a:gd name="T23" fmla="*/ 96 h 240"/>
                  <a:gd name="T24" fmla="*/ 618 w 788"/>
                  <a:gd name="T25" fmla="*/ 82 h 240"/>
                  <a:gd name="T26" fmla="*/ 618 w 788"/>
                  <a:gd name="T27" fmla="*/ 82 h 240"/>
                  <a:gd name="T28" fmla="*/ 659 w 788"/>
                  <a:gd name="T29" fmla="*/ 70 h 240"/>
                  <a:gd name="T30" fmla="*/ 700 w 788"/>
                  <a:gd name="T31" fmla="*/ 57 h 240"/>
                  <a:gd name="T32" fmla="*/ 700 w 788"/>
                  <a:gd name="T33" fmla="*/ 57 h 240"/>
                  <a:gd name="T34" fmla="*/ 722 w 788"/>
                  <a:gd name="T35" fmla="*/ 51 h 240"/>
                  <a:gd name="T36" fmla="*/ 745 w 788"/>
                  <a:gd name="T37" fmla="*/ 43 h 240"/>
                  <a:gd name="T38" fmla="*/ 766 w 788"/>
                  <a:gd name="T39" fmla="*/ 34 h 240"/>
                  <a:gd name="T40" fmla="*/ 776 w 788"/>
                  <a:gd name="T41" fmla="*/ 26 h 240"/>
                  <a:gd name="T42" fmla="*/ 784 w 788"/>
                  <a:gd name="T43" fmla="*/ 20 h 240"/>
                  <a:gd name="T44" fmla="*/ 784 w 788"/>
                  <a:gd name="T45" fmla="*/ 20 h 240"/>
                  <a:gd name="T46" fmla="*/ 788 w 788"/>
                  <a:gd name="T47" fmla="*/ 12 h 240"/>
                  <a:gd name="T48" fmla="*/ 788 w 788"/>
                  <a:gd name="T49" fmla="*/ 6 h 240"/>
                  <a:gd name="T50" fmla="*/ 782 w 788"/>
                  <a:gd name="T51" fmla="*/ 2 h 240"/>
                  <a:gd name="T52" fmla="*/ 776 w 788"/>
                  <a:gd name="T53" fmla="*/ 0 h 240"/>
                  <a:gd name="T54" fmla="*/ 776 w 788"/>
                  <a:gd name="T55" fmla="*/ 0 h 240"/>
                  <a:gd name="T56" fmla="*/ 766 w 788"/>
                  <a:gd name="T57" fmla="*/ 0 h 240"/>
                  <a:gd name="T58" fmla="*/ 757 w 788"/>
                  <a:gd name="T59" fmla="*/ 4 h 240"/>
                  <a:gd name="T60" fmla="*/ 737 w 788"/>
                  <a:gd name="T61" fmla="*/ 10 h 240"/>
                  <a:gd name="T62" fmla="*/ 698 w 788"/>
                  <a:gd name="T63" fmla="*/ 28 h 240"/>
                  <a:gd name="T64" fmla="*/ 698 w 788"/>
                  <a:gd name="T65" fmla="*/ 28 h 240"/>
                  <a:gd name="T66" fmla="*/ 644 w 788"/>
                  <a:gd name="T67" fmla="*/ 45 h 240"/>
                  <a:gd name="T68" fmla="*/ 589 w 788"/>
                  <a:gd name="T69" fmla="*/ 59 h 240"/>
                  <a:gd name="T70" fmla="*/ 589 w 788"/>
                  <a:gd name="T71" fmla="*/ 59 h 240"/>
                  <a:gd name="T72" fmla="*/ 539 w 788"/>
                  <a:gd name="T73" fmla="*/ 72 h 240"/>
                  <a:gd name="T74" fmla="*/ 486 w 788"/>
                  <a:gd name="T75" fmla="*/ 84 h 240"/>
                  <a:gd name="T76" fmla="*/ 383 w 788"/>
                  <a:gd name="T77" fmla="*/ 106 h 240"/>
                  <a:gd name="T78" fmla="*/ 383 w 788"/>
                  <a:gd name="T79" fmla="*/ 106 h 240"/>
                  <a:gd name="T80" fmla="*/ 286 w 788"/>
                  <a:gd name="T81" fmla="*/ 125 h 240"/>
                  <a:gd name="T82" fmla="*/ 237 w 788"/>
                  <a:gd name="T83" fmla="*/ 135 h 240"/>
                  <a:gd name="T84" fmla="*/ 186 w 788"/>
                  <a:gd name="T85" fmla="*/ 148 h 240"/>
                  <a:gd name="T86" fmla="*/ 138 w 788"/>
                  <a:gd name="T87" fmla="*/ 162 h 240"/>
                  <a:gd name="T88" fmla="*/ 89 w 788"/>
                  <a:gd name="T89" fmla="*/ 179 h 240"/>
                  <a:gd name="T90" fmla="*/ 44 w 788"/>
                  <a:gd name="T91" fmla="*/ 201 h 240"/>
                  <a:gd name="T92" fmla="*/ 23 w 788"/>
                  <a:gd name="T93" fmla="*/ 215 h 240"/>
                  <a:gd name="T94" fmla="*/ 1 w 788"/>
                  <a:gd name="T95" fmla="*/ 226 h 240"/>
                  <a:gd name="T96" fmla="*/ 1 w 788"/>
                  <a:gd name="T97" fmla="*/ 226 h 240"/>
                  <a:gd name="T98" fmla="*/ 0 w 788"/>
                  <a:gd name="T99" fmla="*/ 228 h 240"/>
                  <a:gd name="T100" fmla="*/ 0 w 788"/>
                  <a:gd name="T101" fmla="*/ 232 h 240"/>
                  <a:gd name="T102" fmla="*/ 0 w 788"/>
                  <a:gd name="T103" fmla="*/ 236 h 240"/>
                  <a:gd name="T104" fmla="*/ 5 w 788"/>
                  <a:gd name="T105" fmla="*/ 240 h 240"/>
                  <a:gd name="T106" fmla="*/ 9 w 788"/>
                  <a:gd name="T107" fmla="*/ 240 h 240"/>
                  <a:gd name="T108" fmla="*/ 9 w 788"/>
                  <a:gd name="T109" fmla="*/ 24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88" h="240">
                    <a:moveTo>
                      <a:pt x="9" y="240"/>
                    </a:moveTo>
                    <a:lnTo>
                      <a:pt x="9" y="240"/>
                    </a:lnTo>
                    <a:lnTo>
                      <a:pt x="107" y="203"/>
                    </a:lnTo>
                    <a:lnTo>
                      <a:pt x="157" y="187"/>
                    </a:lnTo>
                    <a:lnTo>
                      <a:pt x="206" y="172"/>
                    </a:lnTo>
                    <a:lnTo>
                      <a:pt x="206" y="172"/>
                    </a:lnTo>
                    <a:lnTo>
                      <a:pt x="258" y="160"/>
                    </a:lnTo>
                    <a:lnTo>
                      <a:pt x="309" y="148"/>
                    </a:lnTo>
                    <a:lnTo>
                      <a:pt x="412" y="127"/>
                    </a:lnTo>
                    <a:lnTo>
                      <a:pt x="412" y="127"/>
                    </a:lnTo>
                    <a:lnTo>
                      <a:pt x="515" y="106"/>
                    </a:lnTo>
                    <a:lnTo>
                      <a:pt x="566" y="96"/>
                    </a:lnTo>
                    <a:lnTo>
                      <a:pt x="618" y="82"/>
                    </a:lnTo>
                    <a:lnTo>
                      <a:pt x="618" y="82"/>
                    </a:lnTo>
                    <a:lnTo>
                      <a:pt x="659" y="70"/>
                    </a:lnTo>
                    <a:lnTo>
                      <a:pt x="700" y="57"/>
                    </a:lnTo>
                    <a:lnTo>
                      <a:pt x="700" y="57"/>
                    </a:lnTo>
                    <a:lnTo>
                      <a:pt x="722" y="51"/>
                    </a:lnTo>
                    <a:lnTo>
                      <a:pt x="745" y="43"/>
                    </a:lnTo>
                    <a:lnTo>
                      <a:pt x="766" y="34"/>
                    </a:lnTo>
                    <a:lnTo>
                      <a:pt x="776" y="26"/>
                    </a:lnTo>
                    <a:lnTo>
                      <a:pt x="784" y="20"/>
                    </a:lnTo>
                    <a:lnTo>
                      <a:pt x="784" y="20"/>
                    </a:lnTo>
                    <a:lnTo>
                      <a:pt x="788" y="12"/>
                    </a:lnTo>
                    <a:lnTo>
                      <a:pt x="788" y="6"/>
                    </a:lnTo>
                    <a:lnTo>
                      <a:pt x="782" y="2"/>
                    </a:lnTo>
                    <a:lnTo>
                      <a:pt x="776" y="0"/>
                    </a:lnTo>
                    <a:lnTo>
                      <a:pt x="776" y="0"/>
                    </a:lnTo>
                    <a:lnTo>
                      <a:pt x="766" y="0"/>
                    </a:lnTo>
                    <a:lnTo>
                      <a:pt x="757" y="4"/>
                    </a:lnTo>
                    <a:lnTo>
                      <a:pt x="737" y="10"/>
                    </a:lnTo>
                    <a:lnTo>
                      <a:pt x="698" y="28"/>
                    </a:lnTo>
                    <a:lnTo>
                      <a:pt x="698" y="28"/>
                    </a:lnTo>
                    <a:lnTo>
                      <a:pt x="644" y="45"/>
                    </a:lnTo>
                    <a:lnTo>
                      <a:pt x="589" y="59"/>
                    </a:lnTo>
                    <a:lnTo>
                      <a:pt x="589" y="59"/>
                    </a:lnTo>
                    <a:lnTo>
                      <a:pt x="539" y="72"/>
                    </a:lnTo>
                    <a:lnTo>
                      <a:pt x="486" y="84"/>
                    </a:lnTo>
                    <a:lnTo>
                      <a:pt x="383" y="106"/>
                    </a:lnTo>
                    <a:lnTo>
                      <a:pt x="383" y="106"/>
                    </a:lnTo>
                    <a:lnTo>
                      <a:pt x="286" y="125"/>
                    </a:lnTo>
                    <a:lnTo>
                      <a:pt x="237" y="135"/>
                    </a:lnTo>
                    <a:lnTo>
                      <a:pt x="186" y="148"/>
                    </a:lnTo>
                    <a:lnTo>
                      <a:pt x="138" y="162"/>
                    </a:lnTo>
                    <a:lnTo>
                      <a:pt x="89" y="179"/>
                    </a:lnTo>
                    <a:lnTo>
                      <a:pt x="44" y="201"/>
                    </a:lnTo>
                    <a:lnTo>
                      <a:pt x="23" y="215"/>
                    </a:lnTo>
                    <a:lnTo>
                      <a:pt x="1" y="226"/>
                    </a:lnTo>
                    <a:lnTo>
                      <a:pt x="1" y="226"/>
                    </a:lnTo>
                    <a:lnTo>
                      <a:pt x="0" y="228"/>
                    </a:lnTo>
                    <a:lnTo>
                      <a:pt x="0" y="232"/>
                    </a:lnTo>
                    <a:lnTo>
                      <a:pt x="0" y="236"/>
                    </a:lnTo>
                    <a:lnTo>
                      <a:pt x="5" y="240"/>
                    </a:lnTo>
                    <a:lnTo>
                      <a:pt x="9" y="240"/>
                    </a:lnTo>
                    <a:lnTo>
                      <a:pt x="9" y="240"/>
                    </a:lnTo>
                    <a:close/>
                  </a:path>
                </a:pathLst>
              </a:custGeom>
              <a:grpFill/>
              <a:ln>
                <a:noFill/>
              </a:ln>
            </p:spPr>
            <p:txBody>
              <a:bodyPr/>
              <a:lstStyle/>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37" name="Freeform 19"/>
              <p:cNvSpPr/>
              <p:nvPr/>
            </p:nvSpPr>
            <p:spPr bwMode="auto">
              <a:xfrm>
                <a:off x="5393928" y="1815314"/>
                <a:ext cx="317500" cy="52388"/>
              </a:xfrm>
              <a:custGeom>
                <a:avLst/>
                <a:gdLst>
                  <a:gd name="T0" fmla="*/ 6 w 570"/>
                  <a:gd name="T1" fmla="*/ 127 h 127"/>
                  <a:gd name="T2" fmla="*/ 6 w 570"/>
                  <a:gd name="T3" fmla="*/ 127 h 127"/>
                  <a:gd name="T4" fmla="*/ 41 w 570"/>
                  <a:gd name="T5" fmla="*/ 127 h 127"/>
                  <a:gd name="T6" fmla="*/ 74 w 570"/>
                  <a:gd name="T7" fmla="*/ 125 h 127"/>
                  <a:gd name="T8" fmla="*/ 107 w 570"/>
                  <a:gd name="T9" fmla="*/ 121 h 127"/>
                  <a:gd name="T10" fmla="*/ 142 w 570"/>
                  <a:gd name="T11" fmla="*/ 115 h 127"/>
                  <a:gd name="T12" fmla="*/ 208 w 570"/>
                  <a:gd name="T13" fmla="*/ 103 h 127"/>
                  <a:gd name="T14" fmla="*/ 274 w 570"/>
                  <a:gd name="T15" fmla="*/ 92 h 127"/>
                  <a:gd name="T16" fmla="*/ 274 w 570"/>
                  <a:gd name="T17" fmla="*/ 92 h 127"/>
                  <a:gd name="T18" fmla="*/ 346 w 570"/>
                  <a:gd name="T19" fmla="*/ 78 h 127"/>
                  <a:gd name="T20" fmla="*/ 418 w 570"/>
                  <a:gd name="T21" fmla="*/ 64 h 127"/>
                  <a:gd name="T22" fmla="*/ 489 w 570"/>
                  <a:gd name="T23" fmla="*/ 47 h 127"/>
                  <a:gd name="T24" fmla="*/ 559 w 570"/>
                  <a:gd name="T25" fmla="*/ 29 h 127"/>
                  <a:gd name="T26" fmla="*/ 559 w 570"/>
                  <a:gd name="T27" fmla="*/ 29 h 127"/>
                  <a:gd name="T28" fmla="*/ 564 w 570"/>
                  <a:gd name="T29" fmla="*/ 26 h 127"/>
                  <a:gd name="T30" fmla="*/ 568 w 570"/>
                  <a:gd name="T31" fmla="*/ 22 h 127"/>
                  <a:gd name="T32" fmla="*/ 570 w 570"/>
                  <a:gd name="T33" fmla="*/ 16 h 127"/>
                  <a:gd name="T34" fmla="*/ 570 w 570"/>
                  <a:gd name="T35" fmla="*/ 10 h 127"/>
                  <a:gd name="T36" fmla="*/ 568 w 570"/>
                  <a:gd name="T37" fmla="*/ 6 h 127"/>
                  <a:gd name="T38" fmla="*/ 564 w 570"/>
                  <a:gd name="T39" fmla="*/ 2 h 127"/>
                  <a:gd name="T40" fmla="*/ 561 w 570"/>
                  <a:gd name="T41" fmla="*/ 0 h 127"/>
                  <a:gd name="T42" fmla="*/ 553 w 570"/>
                  <a:gd name="T43" fmla="*/ 0 h 127"/>
                  <a:gd name="T44" fmla="*/ 553 w 570"/>
                  <a:gd name="T45" fmla="*/ 0 h 127"/>
                  <a:gd name="T46" fmla="*/ 487 w 570"/>
                  <a:gd name="T47" fmla="*/ 18 h 127"/>
                  <a:gd name="T48" fmla="*/ 418 w 570"/>
                  <a:gd name="T49" fmla="*/ 35 h 127"/>
                  <a:gd name="T50" fmla="*/ 352 w 570"/>
                  <a:gd name="T51" fmla="*/ 49 h 127"/>
                  <a:gd name="T52" fmla="*/ 284 w 570"/>
                  <a:gd name="T53" fmla="*/ 62 h 127"/>
                  <a:gd name="T54" fmla="*/ 284 w 570"/>
                  <a:gd name="T55" fmla="*/ 62 h 127"/>
                  <a:gd name="T56" fmla="*/ 214 w 570"/>
                  <a:gd name="T57" fmla="*/ 74 h 127"/>
                  <a:gd name="T58" fmla="*/ 144 w 570"/>
                  <a:gd name="T59" fmla="*/ 84 h 127"/>
                  <a:gd name="T60" fmla="*/ 74 w 570"/>
                  <a:gd name="T61" fmla="*/ 96 h 127"/>
                  <a:gd name="T62" fmla="*/ 39 w 570"/>
                  <a:gd name="T63" fmla="*/ 103 h 127"/>
                  <a:gd name="T64" fmla="*/ 6 w 570"/>
                  <a:gd name="T65" fmla="*/ 113 h 127"/>
                  <a:gd name="T66" fmla="*/ 6 w 570"/>
                  <a:gd name="T67" fmla="*/ 113 h 127"/>
                  <a:gd name="T68" fmla="*/ 2 w 570"/>
                  <a:gd name="T69" fmla="*/ 115 h 127"/>
                  <a:gd name="T70" fmla="*/ 0 w 570"/>
                  <a:gd name="T71" fmla="*/ 121 h 127"/>
                  <a:gd name="T72" fmla="*/ 2 w 570"/>
                  <a:gd name="T73" fmla="*/ 125 h 127"/>
                  <a:gd name="T74" fmla="*/ 6 w 570"/>
                  <a:gd name="T75" fmla="*/ 127 h 127"/>
                  <a:gd name="T76" fmla="*/ 6 w 570"/>
                  <a:gd name="T77" fmla="*/ 127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70" h="127">
                    <a:moveTo>
                      <a:pt x="6" y="127"/>
                    </a:moveTo>
                    <a:lnTo>
                      <a:pt x="6" y="127"/>
                    </a:lnTo>
                    <a:lnTo>
                      <a:pt x="41" y="127"/>
                    </a:lnTo>
                    <a:lnTo>
                      <a:pt x="74" y="125"/>
                    </a:lnTo>
                    <a:lnTo>
                      <a:pt x="107" y="121"/>
                    </a:lnTo>
                    <a:lnTo>
                      <a:pt x="142" y="115"/>
                    </a:lnTo>
                    <a:lnTo>
                      <a:pt x="208" y="103"/>
                    </a:lnTo>
                    <a:lnTo>
                      <a:pt x="274" y="92"/>
                    </a:lnTo>
                    <a:lnTo>
                      <a:pt x="274" y="92"/>
                    </a:lnTo>
                    <a:lnTo>
                      <a:pt x="346" y="78"/>
                    </a:lnTo>
                    <a:lnTo>
                      <a:pt x="418" y="64"/>
                    </a:lnTo>
                    <a:lnTo>
                      <a:pt x="489" y="47"/>
                    </a:lnTo>
                    <a:lnTo>
                      <a:pt x="559" y="29"/>
                    </a:lnTo>
                    <a:lnTo>
                      <a:pt x="559" y="29"/>
                    </a:lnTo>
                    <a:lnTo>
                      <a:pt x="564" y="26"/>
                    </a:lnTo>
                    <a:lnTo>
                      <a:pt x="568" y="22"/>
                    </a:lnTo>
                    <a:lnTo>
                      <a:pt x="570" y="16"/>
                    </a:lnTo>
                    <a:lnTo>
                      <a:pt x="570" y="10"/>
                    </a:lnTo>
                    <a:lnTo>
                      <a:pt x="568" y="6"/>
                    </a:lnTo>
                    <a:lnTo>
                      <a:pt x="564" y="2"/>
                    </a:lnTo>
                    <a:lnTo>
                      <a:pt x="561" y="0"/>
                    </a:lnTo>
                    <a:lnTo>
                      <a:pt x="553" y="0"/>
                    </a:lnTo>
                    <a:lnTo>
                      <a:pt x="553" y="0"/>
                    </a:lnTo>
                    <a:lnTo>
                      <a:pt x="487" y="18"/>
                    </a:lnTo>
                    <a:lnTo>
                      <a:pt x="418" y="35"/>
                    </a:lnTo>
                    <a:lnTo>
                      <a:pt x="352" y="49"/>
                    </a:lnTo>
                    <a:lnTo>
                      <a:pt x="284" y="62"/>
                    </a:lnTo>
                    <a:lnTo>
                      <a:pt x="284" y="62"/>
                    </a:lnTo>
                    <a:lnTo>
                      <a:pt x="214" y="74"/>
                    </a:lnTo>
                    <a:lnTo>
                      <a:pt x="144" y="84"/>
                    </a:lnTo>
                    <a:lnTo>
                      <a:pt x="74" y="96"/>
                    </a:lnTo>
                    <a:lnTo>
                      <a:pt x="39" y="103"/>
                    </a:lnTo>
                    <a:lnTo>
                      <a:pt x="6" y="113"/>
                    </a:lnTo>
                    <a:lnTo>
                      <a:pt x="6" y="113"/>
                    </a:lnTo>
                    <a:lnTo>
                      <a:pt x="2" y="115"/>
                    </a:lnTo>
                    <a:lnTo>
                      <a:pt x="0" y="121"/>
                    </a:lnTo>
                    <a:lnTo>
                      <a:pt x="2" y="125"/>
                    </a:lnTo>
                    <a:lnTo>
                      <a:pt x="6" y="127"/>
                    </a:lnTo>
                    <a:lnTo>
                      <a:pt x="6" y="127"/>
                    </a:lnTo>
                    <a:close/>
                  </a:path>
                </a:pathLst>
              </a:custGeom>
              <a:grpFill/>
              <a:ln>
                <a:noFill/>
              </a:ln>
            </p:spPr>
            <p:txBody>
              <a:bodyPr/>
              <a:lstStyle/>
              <a:p>
                <a:pPr>
                  <a:defRPr/>
                </a:pPr>
                <a:endParaRPr lang="zh-CN" altLang="en-US" sz="1800">
                  <a:solidFill>
                    <a:schemeClr val="tx1"/>
                  </a:solidFill>
                  <a:latin typeface="微软雅黑" panose="020B0503020204020204" charset="-122"/>
                  <a:ea typeface="微软雅黑" panose="020B0503020204020204" charset="-122"/>
                </a:endParaRPr>
              </a:p>
            </p:txBody>
          </p:sp>
        </p:grpSp>
        <p:cxnSp>
          <p:nvCxnSpPr>
            <p:cNvPr id="138" name="直接连接符 137"/>
            <p:cNvCxnSpPr/>
            <p:nvPr/>
          </p:nvCxnSpPr>
          <p:spPr>
            <a:xfrm>
              <a:off x="9780" y="4647"/>
              <a:ext cx="5104"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139" name="矩形 138"/>
            <p:cNvSpPr/>
            <p:nvPr/>
          </p:nvSpPr>
          <p:spPr>
            <a:xfrm>
              <a:off x="11530" y="4066"/>
              <a:ext cx="3353" cy="580"/>
            </a:xfrm>
            <a:prstGeom prst="rect">
              <a:avLst/>
            </a:prstGeom>
          </p:spPr>
          <p:txBody>
            <a:bodyPr wrap="square">
              <a:spAutoFit/>
            </a:bodyPr>
            <a:lstStyle/>
            <a:p>
              <a:pPr algn="just">
                <a:defRPr/>
              </a:pPr>
              <a:r>
                <a:rPr lang="zh-CN" altLang="en-US" sz="1800" b="1" dirty="0">
                  <a:solidFill>
                    <a:schemeClr val="tx1"/>
                  </a:solidFill>
                  <a:latin typeface="微软雅黑" panose="020B0503020204020204" charset="-122"/>
                  <a:ea typeface="微软雅黑" panose="020B0503020204020204" charset="-122"/>
                </a:rPr>
                <a:t>6. 免疫</a:t>
              </a:r>
              <a:endParaRPr lang="zh-CN" altLang="en-US" sz="1800" b="1" dirty="0">
                <a:solidFill>
                  <a:schemeClr val="tx1"/>
                </a:solidFill>
                <a:latin typeface="微软雅黑" panose="020B0503020204020204" charset="-122"/>
                <a:ea typeface="微软雅黑" panose="020B0503020204020204" charset="-122"/>
              </a:endParaRPr>
            </a:p>
          </p:txBody>
        </p:sp>
        <p:sp>
          <p:nvSpPr>
            <p:cNvPr id="153" name="文本框 166"/>
            <p:cNvSpPr txBox="1"/>
            <p:nvPr/>
          </p:nvSpPr>
          <p:spPr>
            <a:xfrm>
              <a:off x="9780" y="4853"/>
              <a:ext cx="5105" cy="1655"/>
            </a:xfrm>
            <a:prstGeom prst="rect">
              <a:avLst/>
            </a:prstGeom>
            <a:noFill/>
          </p:spPr>
          <p:txBody>
            <a:bodyPr wrap="square">
              <a:spAutoFit/>
            </a:bodyPr>
            <a:lstStyle/>
            <a:p>
              <a:pPr algn="just">
                <a:lnSpc>
                  <a:spcPct val="130000"/>
                </a:lnSpc>
                <a:defRPr/>
              </a:pPr>
              <a:r>
                <a:rPr lang="zh-CN" altLang="en-US" sz="1600" kern="0" dirty="0">
                  <a:solidFill>
                    <a:schemeClr val="tx1"/>
                  </a:solidFill>
                  <a:latin typeface="微软雅黑" panose="020B0503020204020204" charset="-122"/>
                  <a:ea typeface="微软雅黑" panose="020B0503020204020204" charset="-122"/>
                  <a:cs typeface="Arial" panose="020B0604020202020204" pitchFamily="34" charset="0"/>
                </a:rPr>
                <a:t>早产儿的免疫功能比足月儿更差，感染性疾病发病率高，且病情重，预后较差。</a:t>
              </a:r>
              <a:endParaRPr lang="zh-CN" altLang="en-US" sz="1600" kern="0" dirty="0">
                <a:solidFill>
                  <a:schemeClr val="tx1"/>
                </a:solidFill>
                <a:latin typeface="微软雅黑" panose="020B0503020204020204" charset="-122"/>
                <a:ea typeface="微软雅黑" panose="020B0503020204020204" charset="-122"/>
                <a:cs typeface="Arial" panose="020B0604020202020204" pitchFamily="34" charset="0"/>
              </a:endParaRPr>
            </a:p>
          </p:txBody>
        </p:sp>
      </p:grpSp>
      <p:grpSp>
        <p:nvGrpSpPr>
          <p:cNvPr id="16" name="组合 15"/>
          <p:cNvGrpSpPr/>
          <p:nvPr/>
        </p:nvGrpSpPr>
        <p:grpSpPr>
          <a:xfrm>
            <a:off x="296545" y="307340"/>
            <a:ext cx="11490325" cy="539750"/>
            <a:chOff x="467" y="409"/>
            <a:chExt cx="18095" cy="850"/>
          </a:xfrm>
        </p:grpSpPr>
        <p:sp>
          <p:nvSpPr>
            <p:cNvPr id="17" name="文本框 16"/>
            <p:cNvSpPr txBox="1"/>
            <p:nvPr/>
          </p:nvSpPr>
          <p:spPr>
            <a:xfrm>
              <a:off x="2122" y="409"/>
              <a:ext cx="16441" cy="850"/>
            </a:xfrm>
            <a:prstGeom prst="rect">
              <a:avLst/>
            </a:prstGeom>
            <a:noFill/>
          </p:spPr>
          <p:txBody>
            <a:bodyPr wrap="square" rtlCol="0" anchor="ctr" anchorCtr="0">
              <a:noAutofit/>
            </a:bodyPr>
            <a:p>
              <a:pPr>
                <a:lnSpc>
                  <a:spcPct val="100000"/>
                </a:lnSpc>
              </a:pPr>
              <a:r>
                <a:rPr lang="zh-CN" altLang="en-US" sz="2400">
                  <a:solidFill>
                    <a:srgbClr val="FF7F7F"/>
                  </a:solidFill>
                  <a:latin typeface="微软雅黑" panose="020B0503020204020204" charset="-122"/>
                  <a:ea typeface="微软雅黑" panose="020B0503020204020204" charset="-122"/>
                  <a:sym typeface="+mn-ea"/>
                </a:rPr>
                <a:t>【早产儿的特点】</a:t>
              </a:r>
              <a:endParaRPr lang="zh-CN" altLang="en-US" sz="2400">
                <a:solidFill>
                  <a:srgbClr val="FF7F7F"/>
                </a:solidFill>
                <a:latin typeface="微软雅黑" panose="020B0503020204020204" charset="-122"/>
                <a:ea typeface="微软雅黑" panose="020B0503020204020204" charset="-122"/>
                <a:sym typeface="+mn-ea"/>
              </a:endParaRPr>
            </a:p>
          </p:txBody>
        </p:sp>
        <p:grpSp>
          <p:nvGrpSpPr>
            <p:cNvPr id="19" name="组合 18"/>
            <p:cNvGrpSpPr/>
            <p:nvPr/>
          </p:nvGrpSpPr>
          <p:grpSpPr>
            <a:xfrm>
              <a:off x="467" y="494"/>
              <a:ext cx="1416" cy="680"/>
              <a:chOff x="467" y="579"/>
              <a:chExt cx="1416" cy="680"/>
            </a:xfrm>
          </p:grpSpPr>
          <p:sp>
            <p:nvSpPr>
              <p:cNvPr id="20" name="对角圆角矩形 19"/>
              <p:cNvSpPr/>
              <p:nvPr/>
            </p:nvSpPr>
            <p:spPr>
              <a:xfrm>
                <a:off x="467" y="579"/>
                <a:ext cx="1417" cy="68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21" name="图片 20"/>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892" y="692"/>
                <a:ext cx="567" cy="454"/>
              </a:xfrm>
              <a:prstGeom prst="rect">
                <a:avLst/>
              </a:prstGeom>
            </p:spPr>
          </p:pic>
        </p:grpSp>
      </p:grpSp>
    </p:spTree>
  </p:cSld>
  <p:clrMapOvr>
    <a:masterClrMapping/>
  </p:clrMapOvr>
  <mc:AlternateContent xmlns:mc="http://schemas.openxmlformats.org/markup-compatibility/2006">
    <mc:Choice xmlns:p14="http://schemas.microsoft.com/office/powerpoint/2010/main" Requires="p14">
      <p:transition p14:dur="9" advTm="2293">
        <p:comb/>
      </p:transition>
    </mc:Choice>
    <mc:Fallback>
      <p:transition advTm="2293">
        <p:comb/>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 name="文本框 11"/>
          <p:cNvSpPr txBox="1"/>
          <p:nvPr>
            <p:custDataLst>
              <p:tags r:id="rId1"/>
            </p:custDataLst>
          </p:nvPr>
        </p:nvSpPr>
        <p:spPr>
          <a:xfrm>
            <a:off x="2028825" y="1772285"/>
            <a:ext cx="2610485" cy="380365"/>
          </a:xfrm>
          <a:prstGeom prst="rect">
            <a:avLst/>
          </a:prstGeom>
          <a:noFill/>
        </p:spPr>
        <p:txBody>
          <a:bodyPr wrap="square" bIns="0" rtlCol="0">
            <a:scene3d>
              <a:camera prst="orthographicFront"/>
              <a:lightRig rig="threePt" dir="t"/>
            </a:scene3d>
          </a:bodyPr>
          <a:p>
            <a:pPr algn="r"/>
            <a:r>
              <a:rPr lang="zh-CN" altLang="en-US" sz="2000" b="1" spc="300">
                <a:solidFill>
                  <a:srgbClr val="FE909F"/>
                </a:solidFill>
                <a:effectLst/>
                <a:uFillTx/>
                <a:latin typeface="Microsoft YaHei Bold" panose="020B0503020204020204" charset="-122"/>
                <a:ea typeface="Microsoft YaHei Bold" panose="020B0503020204020204" charset="-122"/>
              </a:rPr>
              <a:t>1. 体温调节无效</a:t>
            </a:r>
            <a:endParaRPr lang="zh-CN" altLang="en-US" sz="2000" b="1" spc="300">
              <a:solidFill>
                <a:srgbClr val="FE909F"/>
              </a:solidFill>
              <a:effectLst/>
              <a:uFillTx/>
              <a:latin typeface="Microsoft YaHei Bold" panose="020B0503020204020204" charset="-122"/>
              <a:ea typeface="Microsoft YaHei Bold" panose="020B0503020204020204" charset="-122"/>
            </a:endParaRPr>
          </a:p>
        </p:txBody>
      </p:sp>
      <p:sp>
        <p:nvSpPr>
          <p:cNvPr id="13" name="文本框 12"/>
          <p:cNvSpPr txBox="1"/>
          <p:nvPr>
            <p:custDataLst>
              <p:tags r:id="rId2"/>
            </p:custDataLst>
          </p:nvPr>
        </p:nvSpPr>
        <p:spPr>
          <a:xfrm>
            <a:off x="1370965" y="2252345"/>
            <a:ext cx="3060000" cy="1264920"/>
          </a:xfrm>
          <a:prstGeom prst="rect">
            <a:avLst/>
          </a:prstGeom>
          <a:noFill/>
        </p:spPr>
        <p:txBody>
          <a:bodyPr wrap="square" rtlCol="0">
            <a:noAutofit/>
            <a:scene3d>
              <a:camera prst="orthographicFront"/>
              <a:lightRig rig="threePt" dir="t"/>
            </a:scene3d>
          </a:bodyPr>
          <a:p>
            <a:pPr algn="r" fontAlgn="auto">
              <a:lnSpc>
                <a:spcPct val="130000"/>
              </a:lnSpc>
              <a:spcAft>
                <a:spcPts val="1000"/>
              </a:spcAft>
            </a:pPr>
            <a:r>
              <a:rPr lang="zh-CN" altLang="en-US" spc="150">
                <a:solidFill>
                  <a:schemeClr val="tx1">
                    <a:lumMod val="75000"/>
                    <a:lumOff val="25000"/>
                  </a:schemeClr>
                </a:solidFill>
                <a:effectLst/>
                <a:uFillTx/>
                <a:latin typeface="Microsoft YaHei Regular" panose="020B0503020204020204" charset="-122"/>
                <a:ea typeface="Microsoft YaHei Regular" panose="020B0503020204020204" charset="-122"/>
              </a:rPr>
              <a:t>与体温调节功能不完善，产热少、散热多有关。</a:t>
            </a:r>
            <a:endParaRPr lang="zh-CN" altLang="en-US" spc="150">
              <a:solidFill>
                <a:schemeClr val="tx1">
                  <a:lumMod val="75000"/>
                  <a:lumOff val="25000"/>
                </a:schemeClr>
              </a:solidFill>
              <a:effectLst/>
              <a:uFillTx/>
              <a:latin typeface="Microsoft YaHei Regular" panose="020B0503020204020204" charset="-122"/>
              <a:ea typeface="Microsoft YaHei Regular" panose="020B0503020204020204" charset="-122"/>
            </a:endParaRPr>
          </a:p>
        </p:txBody>
      </p:sp>
      <p:sp>
        <p:nvSpPr>
          <p:cNvPr id="16" name="文本框 15"/>
          <p:cNvSpPr txBox="1"/>
          <p:nvPr>
            <p:custDataLst>
              <p:tags r:id="rId3"/>
            </p:custDataLst>
          </p:nvPr>
        </p:nvSpPr>
        <p:spPr>
          <a:xfrm>
            <a:off x="1360170" y="4164965"/>
            <a:ext cx="3105150" cy="380365"/>
          </a:xfrm>
          <a:prstGeom prst="rect">
            <a:avLst/>
          </a:prstGeom>
          <a:noFill/>
        </p:spPr>
        <p:txBody>
          <a:bodyPr wrap="square" bIns="0" rtlCol="0">
            <a:scene3d>
              <a:camera prst="orthographicFront"/>
              <a:lightRig rig="threePt" dir="t"/>
            </a:scene3d>
          </a:bodyPr>
          <a:p>
            <a:pPr algn="r"/>
            <a:r>
              <a:rPr lang="zh-CN" altLang="en-US" sz="2000" b="1" spc="300">
                <a:solidFill>
                  <a:srgbClr val="51DBFF"/>
                </a:solidFill>
                <a:effectLst/>
                <a:uFillTx/>
                <a:latin typeface="Microsoft YaHei Bold" panose="020B0503020204020204" charset="-122"/>
                <a:ea typeface="Microsoft YaHei Bold" panose="020B0503020204020204" charset="-122"/>
              </a:rPr>
              <a:t>3. 不能维持自主呼吸</a:t>
            </a:r>
            <a:endParaRPr lang="zh-CN" altLang="en-US" sz="2000" b="1" spc="300">
              <a:solidFill>
                <a:srgbClr val="51DBFF"/>
              </a:solidFill>
              <a:effectLst/>
              <a:uFillTx/>
              <a:latin typeface="Microsoft YaHei Bold" panose="020B0503020204020204" charset="-122"/>
              <a:ea typeface="Microsoft YaHei Bold" panose="020B0503020204020204" charset="-122"/>
            </a:endParaRPr>
          </a:p>
        </p:txBody>
      </p:sp>
      <p:sp>
        <p:nvSpPr>
          <p:cNvPr id="17" name="文本框 16"/>
          <p:cNvSpPr txBox="1"/>
          <p:nvPr>
            <p:custDataLst>
              <p:tags r:id="rId4"/>
            </p:custDataLst>
          </p:nvPr>
        </p:nvSpPr>
        <p:spPr>
          <a:xfrm>
            <a:off x="1385570" y="4645025"/>
            <a:ext cx="3060000" cy="1325245"/>
          </a:xfrm>
          <a:prstGeom prst="rect">
            <a:avLst/>
          </a:prstGeom>
          <a:noFill/>
        </p:spPr>
        <p:txBody>
          <a:bodyPr wrap="square" rtlCol="0">
            <a:noAutofit/>
            <a:scene3d>
              <a:camera prst="orthographicFront"/>
              <a:lightRig rig="threePt" dir="t"/>
            </a:scene3d>
          </a:bodyPr>
          <a:p>
            <a:pPr algn="r" fontAlgn="auto">
              <a:lnSpc>
                <a:spcPct val="130000"/>
              </a:lnSpc>
              <a:spcAft>
                <a:spcPts val="1000"/>
              </a:spcAft>
            </a:pPr>
            <a:r>
              <a:rPr lang="zh-CN" altLang="en-US" spc="150">
                <a:solidFill>
                  <a:schemeClr val="tx1">
                    <a:lumMod val="75000"/>
                    <a:lumOff val="25000"/>
                  </a:schemeClr>
                </a:solidFill>
                <a:effectLst/>
                <a:uFillTx/>
                <a:latin typeface="Microsoft YaHei Regular" panose="020B0503020204020204" charset="-122"/>
                <a:ea typeface="Microsoft YaHei Regular" panose="020B0503020204020204" charset="-122"/>
              </a:rPr>
              <a:t>与呼吸中枢、呼吸器官发育不成熟有关。</a:t>
            </a:r>
            <a:endParaRPr lang="zh-CN" altLang="en-US" spc="150">
              <a:solidFill>
                <a:schemeClr val="tx1">
                  <a:lumMod val="75000"/>
                  <a:lumOff val="25000"/>
                </a:schemeClr>
              </a:solidFill>
              <a:effectLst/>
              <a:uFillTx/>
              <a:latin typeface="Microsoft YaHei Regular" panose="020B0503020204020204" charset="-122"/>
              <a:ea typeface="Microsoft YaHei Regular" panose="020B0503020204020204" charset="-122"/>
            </a:endParaRPr>
          </a:p>
        </p:txBody>
      </p:sp>
      <p:sp>
        <p:nvSpPr>
          <p:cNvPr id="18" name="文本框 17"/>
          <p:cNvSpPr txBox="1"/>
          <p:nvPr>
            <p:custDataLst>
              <p:tags r:id="rId5"/>
            </p:custDataLst>
          </p:nvPr>
        </p:nvSpPr>
        <p:spPr>
          <a:xfrm>
            <a:off x="7597140" y="1751965"/>
            <a:ext cx="3239770" cy="380365"/>
          </a:xfrm>
          <a:prstGeom prst="rect">
            <a:avLst/>
          </a:prstGeom>
          <a:noFill/>
        </p:spPr>
        <p:txBody>
          <a:bodyPr wrap="square" bIns="0" rtlCol="0">
            <a:scene3d>
              <a:camera prst="orthographicFront"/>
              <a:lightRig rig="threePt" dir="t"/>
            </a:scene3d>
          </a:bodyPr>
          <a:p>
            <a:pPr algn="l"/>
            <a:r>
              <a:rPr lang="zh-CN" altLang="en-US" sz="2000" b="1" spc="300">
                <a:solidFill>
                  <a:srgbClr val="D18CE5"/>
                </a:solidFill>
                <a:effectLst/>
                <a:uFillTx/>
                <a:latin typeface="Microsoft YaHei Bold" panose="020B0503020204020204" charset="-122"/>
                <a:ea typeface="Microsoft YaHei Bold" panose="020B0503020204020204" charset="-122"/>
              </a:rPr>
              <a:t>2. 婴儿喂养困难</a:t>
            </a:r>
            <a:endParaRPr lang="zh-CN" altLang="en-US" sz="2000" b="1" spc="300">
              <a:solidFill>
                <a:srgbClr val="D18CE5"/>
              </a:solidFill>
              <a:effectLst/>
              <a:uFillTx/>
              <a:latin typeface="Microsoft YaHei Bold" panose="020B0503020204020204" charset="-122"/>
              <a:ea typeface="Microsoft YaHei Bold" panose="020B0503020204020204" charset="-122"/>
            </a:endParaRPr>
          </a:p>
        </p:txBody>
      </p:sp>
      <p:sp>
        <p:nvSpPr>
          <p:cNvPr id="19" name="文本框 18"/>
          <p:cNvSpPr txBox="1"/>
          <p:nvPr>
            <p:custDataLst>
              <p:tags r:id="rId6"/>
            </p:custDataLst>
          </p:nvPr>
        </p:nvSpPr>
        <p:spPr>
          <a:xfrm>
            <a:off x="7757795" y="2232025"/>
            <a:ext cx="3060000" cy="1398270"/>
          </a:xfrm>
          <a:prstGeom prst="rect">
            <a:avLst/>
          </a:prstGeom>
          <a:noFill/>
        </p:spPr>
        <p:txBody>
          <a:bodyPr wrap="square" rtlCol="0">
            <a:noAutofit/>
            <a:scene3d>
              <a:camera prst="orthographicFront"/>
              <a:lightRig rig="threePt" dir="t"/>
            </a:scene3d>
          </a:bodyPr>
          <a:p>
            <a:pPr indent="0" algn="l" fontAlgn="auto">
              <a:lnSpc>
                <a:spcPct val="130000"/>
              </a:lnSpc>
              <a:spcAft>
                <a:spcPts val="400"/>
              </a:spcAft>
            </a:pPr>
            <a:r>
              <a:rPr lang="zh-CN" altLang="en-US" sz="1700">
                <a:solidFill>
                  <a:schemeClr val="tx1">
                    <a:lumMod val="75000"/>
                    <a:lumOff val="25000"/>
                  </a:schemeClr>
                </a:solidFill>
                <a:effectLst/>
                <a:uFillTx/>
                <a:latin typeface="Microsoft YaHei" panose="020B0503020204020204" charset="-122"/>
                <a:ea typeface="Microsoft YaHei Regular" panose="020B0503020204020204" charset="-122"/>
              </a:rPr>
              <a:t>与吸吮、吞咽、消化、吸收功能差有关。</a:t>
            </a:r>
            <a:endParaRPr lang="zh-CN" altLang="en-US" sz="1700">
              <a:solidFill>
                <a:schemeClr val="tx1">
                  <a:lumMod val="75000"/>
                  <a:lumOff val="25000"/>
                </a:schemeClr>
              </a:solidFill>
              <a:effectLst/>
              <a:uFillTx/>
              <a:latin typeface="Microsoft YaHei" panose="020B0503020204020204" charset="-122"/>
              <a:ea typeface="Microsoft YaHei Regular" panose="020B0503020204020204" charset="-122"/>
            </a:endParaRPr>
          </a:p>
        </p:txBody>
      </p:sp>
      <p:sp>
        <p:nvSpPr>
          <p:cNvPr id="20" name="文本框 19"/>
          <p:cNvSpPr txBox="1"/>
          <p:nvPr>
            <p:custDataLst>
              <p:tags r:id="rId7"/>
            </p:custDataLst>
          </p:nvPr>
        </p:nvSpPr>
        <p:spPr>
          <a:xfrm>
            <a:off x="7705725" y="4231640"/>
            <a:ext cx="2775585" cy="380365"/>
          </a:xfrm>
          <a:prstGeom prst="rect">
            <a:avLst/>
          </a:prstGeom>
          <a:noFill/>
        </p:spPr>
        <p:txBody>
          <a:bodyPr wrap="square" bIns="0" rtlCol="0">
            <a:scene3d>
              <a:camera prst="orthographicFront"/>
              <a:lightRig rig="threePt" dir="t"/>
            </a:scene3d>
          </a:bodyPr>
          <a:p>
            <a:pPr algn="l"/>
            <a:r>
              <a:rPr lang="zh-CN" altLang="en-US" sz="2000" b="1" spc="300">
                <a:solidFill>
                  <a:srgbClr val="FFC606"/>
                </a:solidFill>
                <a:effectLst/>
                <a:uFillTx/>
                <a:latin typeface="Microsoft YaHei Bold" panose="020B0503020204020204" charset="-122"/>
                <a:ea typeface="Microsoft YaHei Bold" panose="020B0503020204020204" charset="-122"/>
              </a:rPr>
              <a:t>4. 有感染的危险</a:t>
            </a:r>
            <a:endParaRPr lang="zh-CN" altLang="en-US" sz="2000" b="1" spc="300">
              <a:solidFill>
                <a:srgbClr val="FFC606"/>
              </a:solidFill>
              <a:effectLst/>
              <a:uFillTx/>
              <a:latin typeface="Microsoft YaHei Bold" panose="020B0503020204020204" charset="-122"/>
              <a:ea typeface="Microsoft YaHei Bold" panose="020B0503020204020204" charset="-122"/>
            </a:endParaRPr>
          </a:p>
        </p:txBody>
      </p:sp>
      <p:sp>
        <p:nvSpPr>
          <p:cNvPr id="21" name="文本框 20"/>
          <p:cNvSpPr txBox="1"/>
          <p:nvPr>
            <p:custDataLst>
              <p:tags r:id="rId8"/>
            </p:custDataLst>
          </p:nvPr>
        </p:nvSpPr>
        <p:spPr>
          <a:xfrm>
            <a:off x="7676515" y="4711700"/>
            <a:ext cx="3060000" cy="1325245"/>
          </a:xfrm>
          <a:prstGeom prst="rect">
            <a:avLst/>
          </a:prstGeom>
          <a:noFill/>
        </p:spPr>
        <p:txBody>
          <a:bodyPr wrap="square" rtlCol="0">
            <a:noAutofit/>
            <a:scene3d>
              <a:camera prst="orthographicFront"/>
              <a:lightRig rig="threePt" dir="t"/>
            </a:scene3d>
          </a:bodyPr>
          <a:p>
            <a:pPr algn="l" fontAlgn="auto">
              <a:lnSpc>
                <a:spcPct val="130000"/>
              </a:lnSpc>
              <a:spcAft>
                <a:spcPts val="1000"/>
              </a:spcAft>
            </a:pPr>
            <a:r>
              <a:rPr lang="zh-CN" altLang="en-US" spc="150">
                <a:solidFill>
                  <a:schemeClr val="tx1">
                    <a:lumMod val="75000"/>
                    <a:lumOff val="25000"/>
                  </a:schemeClr>
                </a:solidFill>
                <a:effectLst/>
                <a:uFillTx/>
                <a:latin typeface="Microsoft YaHei Regular" panose="020B0503020204020204" charset="-122"/>
                <a:ea typeface="Microsoft YaHei Regular" panose="020B0503020204020204" charset="-122"/>
              </a:rPr>
              <a:t>与免疫功能低下有关。</a:t>
            </a:r>
            <a:endParaRPr lang="zh-CN" altLang="en-US" spc="150">
              <a:solidFill>
                <a:schemeClr val="tx1">
                  <a:lumMod val="75000"/>
                  <a:lumOff val="25000"/>
                </a:schemeClr>
              </a:solidFill>
              <a:effectLst/>
              <a:uFillTx/>
              <a:latin typeface="Microsoft YaHei Regular" panose="020B0503020204020204" charset="-122"/>
              <a:ea typeface="Microsoft YaHei Regular" panose="020B0503020204020204" charset="-122"/>
            </a:endParaRPr>
          </a:p>
        </p:txBody>
      </p:sp>
      <p:cxnSp>
        <p:nvCxnSpPr>
          <p:cNvPr id="35" name="直接箭头连接符 34"/>
          <p:cNvCxnSpPr/>
          <p:nvPr>
            <p:custDataLst>
              <p:tags r:id="rId9"/>
            </p:custDataLst>
          </p:nvPr>
        </p:nvCxnSpPr>
        <p:spPr>
          <a:xfrm flipH="1">
            <a:off x="2479040" y="2211388"/>
            <a:ext cx="2160270" cy="0"/>
          </a:xfrm>
          <a:prstGeom prst="straightConnector1">
            <a:avLst/>
          </a:prstGeom>
          <a:ln>
            <a:solidFill>
              <a:srgbClr val="FE909F"/>
            </a:solidFill>
            <a:tailEnd type="arrow" w="med" len="med"/>
          </a:ln>
        </p:spPr>
        <p:style>
          <a:lnRef idx="3">
            <a:srgbClr val="D18CE5"/>
          </a:lnRef>
          <a:fillRef idx="0">
            <a:srgbClr val="D18CE5"/>
          </a:fillRef>
          <a:effectRef idx="2">
            <a:srgbClr val="D18CE5"/>
          </a:effectRef>
          <a:fontRef idx="minor">
            <a:srgbClr val="000000"/>
          </a:fontRef>
        </p:style>
      </p:cxnSp>
      <p:cxnSp>
        <p:nvCxnSpPr>
          <p:cNvPr id="37" name="直接箭头连接符 36"/>
          <p:cNvCxnSpPr/>
          <p:nvPr>
            <p:custDataLst>
              <p:tags r:id="rId10"/>
            </p:custDataLst>
          </p:nvPr>
        </p:nvCxnSpPr>
        <p:spPr>
          <a:xfrm flipH="1">
            <a:off x="2305050" y="4613910"/>
            <a:ext cx="2160270" cy="0"/>
          </a:xfrm>
          <a:prstGeom prst="straightConnector1">
            <a:avLst/>
          </a:prstGeom>
          <a:ln>
            <a:solidFill>
              <a:srgbClr val="51DBFF"/>
            </a:solidFill>
            <a:tailEnd type="arrow" w="med" len="med"/>
          </a:ln>
        </p:spPr>
        <p:style>
          <a:lnRef idx="3">
            <a:srgbClr val="51DBFF"/>
          </a:lnRef>
          <a:fillRef idx="0">
            <a:srgbClr val="51DBFF"/>
          </a:fillRef>
          <a:effectRef idx="2">
            <a:srgbClr val="51DBFF"/>
          </a:effectRef>
          <a:fontRef idx="minor">
            <a:srgbClr val="000000"/>
          </a:fontRef>
        </p:style>
      </p:cxnSp>
      <p:cxnSp>
        <p:nvCxnSpPr>
          <p:cNvPr id="39" name="直接箭头连接符 38"/>
          <p:cNvCxnSpPr/>
          <p:nvPr>
            <p:custDataLst>
              <p:tags r:id="rId11"/>
            </p:custDataLst>
          </p:nvPr>
        </p:nvCxnSpPr>
        <p:spPr>
          <a:xfrm>
            <a:off x="7705725" y="4680585"/>
            <a:ext cx="2160270" cy="0"/>
          </a:xfrm>
          <a:prstGeom prst="straightConnector1">
            <a:avLst/>
          </a:prstGeom>
          <a:ln>
            <a:solidFill>
              <a:srgbClr val="FFC606"/>
            </a:solidFill>
            <a:tailEnd type="arrow" w="med" len="med"/>
          </a:ln>
        </p:spPr>
        <p:style>
          <a:lnRef idx="3">
            <a:srgbClr val="FF5F81"/>
          </a:lnRef>
          <a:fillRef idx="0">
            <a:srgbClr val="FF5F81"/>
          </a:fillRef>
          <a:effectRef idx="2">
            <a:srgbClr val="FF5F81"/>
          </a:effectRef>
          <a:fontRef idx="minor">
            <a:srgbClr val="000000"/>
          </a:fontRef>
        </p:style>
      </p:cxnSp>
      <p:cxnSp>
        <p:nvCxnSpPr>
          <p:cNvPr id="40" name="直接箭头连接符 39"/>
          <p:cNvCxnSpPr/>
          <p:nvPr>
            <p:custDataLst>
              <p:tags r:id="rId12"/>
            </p:custDataLst>
          </p:nvPr>
        </p:nvCxnSpPr>
        <p:spPr>
          <a:xfrm>
            <a:off x="7597140" y="2191068"/>
            <a:ext cx="2160270" cy="0"/>
          </a:xfrm>
          <a:prstGeom prst="straightConnector1">
            <a:avLst/>
          </a:prstGeom>
          <a:ln>
            <a:solidFill>
              <a:srgbClr val="D18CE5"/>
            </a:solidFill>
            <a:tailEnd type="arrow" w="med" len="med"/>
          </a:ln>
        </p:spPr>
        <p:style>
          <a:lnRef idx="3">
            <a:srgbClr val="FFC606"/>
          </a:lnRef>
          <a:fillRef idx="0">
            <a:srgbClr val="FFC606"/>
          </a:fillRef>
          <a:effectRef idx="2">
            <a:srgbClr val="FFC606"/>
          </a:effectRef>
          <a:fontRef idx="minor">
            <a:srgbClr val="000000"/>
          </a:fontRef>
        </p:style>
      </p:cxnSp>
      <p:grpSp>
        <p:nvGrpSpPr>
          <p:cNvPr id="5" name="组合 4"/>
          <p:cNvGrpSpPr/>
          <p:nvPr/>
        </p:nvGrpSpPr>
        <p:grpSpPr>
          <a:xfrm>
            <a:off x="4465320" y="1898650"/>
            <a:ext cx="3239770" cy="3255010"/>
            <a:chOff x="7048" y="2966"/>
            <a:chExt cx="5102" cy="5126"/>
          </a:xfrm>
        </p:grpSpPr>
        <p:sp>
          <p:nvSpPr>
            <p:cNvPr id="3" name="椭圆 2"/>
            <p:cNvSpPr/>
            <p:nvPr>
              <p:custDataLst>
                <p:tags r:id="rId13"/>
              </p:custDataLst>
            </p:nvPr>
          </p:nvSpPr>
          <p:spPr>
            <a:xfrm flipH="1">
              <a:off x="7332" y="3274"/>
              <a:ext cx="4535" cy="4535"/>
            </a:xfrm>
            <a:prstGeom prst="ellipse">
              <a:avLst/>
            </a:prstGeom>
            <a:solidFill>
              <a:srgbClr val="FEFFFF"/>
            </a:solidFill>
            <a:ln>
              <a:noFill/>
            </a:ln>
            <a:effectLst>
              <a:outerShdw blurRad="63500" sx="102000" sy="102000" algn="ctr" rotWithShape="0">
                <a:srgbClr val="FFFFFF">
                  <a:lumMod val="65000"/>
                  <a:alpha val="40000"/>
                </a:srgbClr>
              </a:outerShdw>
            </a:effectLst>
          </p:spPr>
          <p:style>
            <a:lnRef idx="2">
              <a:srgbClr val="51DBFF">
                <a:shade val="50000"/>
              </a:srgbClr>
            </a:lnRef>
            <a:fillRef idx="1">
              <a:srgbClr val="51DBFF"/>
            </a:fillRef>
            <a:effectRef idx="0">
              <a:srgbClr val="51DBFF"/>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6" name="椭圆 5"/>
            <p:cNvSpPr/>
            <p:nvPr>
              <p:custDataLst>
                <p:tags r:id="rId14"/>
              </p:custDataLst>
            </p:nvPr>
          </p:nvSpPr>
          <p:spPr>
            <a:xfrm>
              <a:off x="7692" y="6877"/>
              <a:ext cx="1020" cy="1020"/>
            </a:xfrm>
            <a:prstGeom prst="ellipse">
              <a:avLst/>
            </a:prstGeom>
            <a:solidFill>
              <a:srgbClr val="51DBFF"/>
            </a:solidFill>
            <a:ln>
              <a:noFill/>
            </a:ln>
            <a:effectLst>
              <a:outerShdw blurRad="63500" sx="102000" sy="102000" algn="ctr" rotWithShape="0">
                <a:srgbClr val="FFFFFF">
                  <a:lumMod val="65000"/>
                  <a:alpha val="40000"/>
                </a:srgbClr>
              </a:outerShdw>
            </a:effectLst>
          </p:spPr>
          <p:style>
            <a:lnRef idx="2">
              <a:srgbClr val="51DBFF">
                <a:shade val="50000"/>
              </a:srgbClr>
            </a:lnRef>
            <a:fillRef idx="1">
              <a:srgbClr val="51DBFF"/>
            </a:fillRef>
            <a:effectRef idx="0">
              <a:srgbClr val="51DBFF"/>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9" name="椭圆 8"/>
            <p:cNvSpPr/>
            <p:nvPr>
              <p:custDataLst>
                <p:tags r:id="rId15"/>
              </p:custDataLst>
            </p:nvPr>
          </p:nvSpPr>
          <p:spPr>
            <a:xfrm>
              <a:off x="10479" y="6877"/>
              <a:ext cx="1020" cy="1020"/>
            </a:xfrm>
            <a:prstGeom prst="ellipse">
              <a:avLst/>
            </a:prstGeom>
            <a:solidFill>
              <a:srgbClr val="FFC606"/>
            </a:solidFill>
            <a:ln>
              <a:noFill/>
            </a:ln>
            <a:effectLst>
              <a:outerShdw blurRad="63500" sx="102000" sy="102000" algn="ctr" rotWithShape="0">
                <a:srgbClr val="FFFFFF">
                  <a:lumMod val="65000"/>
                  <a:alpha val="40000"/>
                </a:srgbClr>
              </a:outerShdw>
            </a:effectLst>
          </p:spPr>
          <p:style>
            <a:lnRef idx="2">
              <a:srgbClr val="51DBFF">
                <a:shade val="50000"/>
              </a:srgbClr>
            </a:lnRef>
            <a:fillRef idx="1">
              <a:srgbClr val="51DBFF"/>
            </a:fillRef>
            <a:effectRef idx="0">
              <a:srgbClr val="51DBFF"/>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10" name="椭圆 9"/>
            <p:cNvSpPr/>
            <p:nvPr>
              <p:custDataLst>
                <p:tags r:id="rId16"/>
              </p:custDataLst>
            </p:nvPr>
          </p:nvSpPr>
          <p:spPr>
            <a:xfrm>
              <a:off x="7879" y="2966"/>
              <a:ext cx="1020" cy="1020"/>
            </a:xfrm>
            <a:prstGeom prst="ellipse">
              <a:avLst/>
            </a:prstGeom>
            <a:solidFill>
              <a:srgbClr val="FE909F"/>
            </a:solidFill>
            <a:ln>
              <a:noFill/>
            </a:ln>
            <a:effectLst>
              <a:outerShdw blurRad="63500" sx="102000" sy="102000" algn="ctr" rotWithShape="0">
                <a:srgbClr val="FFFFFF">
                  <a:lumMod val="65000"/>
                  <a:alpha val="40000"/>
                </a:srgbClr>
              </a:outerShdw>
            </a:effectLst>
          </p:spPr>
          <p:style>
            <a:lnRef idx="2">
              <a:srgbClr val="51DBFF">
                <a:shade val="50000"/>
              </a:srgbClr>
            </a:lnRef>
            <a:fillRef idx="1">
              <a:srgbClr val="51DBFF"/>
            </a:fillRef>
            <a:effectRef idx="0">
              <a:srgbClr val="51DBFF"/>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11" name="椭圆 10"/>
            <p:cNvSpPr/>
            <p:nvPr>
              <p:custDataLst>
                <p:tags r:id="rId17"/>
              </p:custDataLst>
            </p:nvPr>
          </p:nvSpPr>
          <p:spPr>
            <a:xfrm>
              <a:off x="10479" y="2966"/>
              <a:ext cx="1020" cy="1020"/>
            </a:xfrm>
            <a:prstGeom prst="ellipse">
              <a:avLst/>
            </a:prstGeom>
            <a:solidFill>
              <a:srgbClr val="D18CE5"/>
            </a:solidFill>
            <a:ln>
              <a:noFill/>
            </a:ln>
            <a:effectLst>
              <a:outerShdw blurRad="63500" sx="102000" sy="102000" algn="ctr" rotWithShape="0">
                <a:srgbClr val="FFFFFF">
                  <a:lumMod val="65000"/>
                  <a:alpha val="40000"/>
                </a:srgbClr>
              </a:outerShdw>
            </a:effectLst>
          </p:spPr>
          <p:style>
            <a:lnRef idx="2">
              <a:srgbClr val="51DBFF">
                <a:shade val="50000"/>
              </a:srgbClr>
            </a:lnRef>
            <a:fillRef idx="1">
              <a:srgbClr val="51DBFF"/>
            </a:fillRef>
            <a:effectRef idx="0">
              <a:srgbClr val="51DBFF"/>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pic>
          <p:nvPicPr>
            <p:cNvPr id="27" name="图片 26" descr="333438343933313b333437363734333bcfc2d4d8"/>
            <p:cNvPicPr>
              <a:picLocks noChangeAspect="1"/>
            </p:cNvPicPr>
            <p:nvPr>
              <p:custDataLst>
                <p:tags r:id="rId18"/>
              </p:custDataLst>
            </p:nvPr>
          </p:nvPicPr>
          <p:blipFill>
            <a:blip r:embed="rId19"/>
            <a:stretch>
              <a:fillRect/>
            </a:stretch>
          </p:blipFill>
          <p:spPr>
            <a:xfrm flipH="1">
              <a:off x="7975" y="7160"/>
              <a:ext cx="454" cy="454"/>
            </a:xfrm>
            <a:prstGeom prst="rect">
              <a:avLst/>
            </a:prstGeom>
          </p:spPr>
        </p:pic>
        <p:pic>
          <p:nvPicPr>
            <p:cNvPr id="28" name="图片 27" descr="333438343933313b333437363734343bc1c1b5e3"/>
            <p:cNvPicPr>
              <a:picLocks noChangeAspect="1"/>
            </p:cNvPicPr>
            <p:nvPr>
              <p:custDataLst>
                <p:tags r:id="rId20"/>
              </p:custDataLst>
            </p:nvPr>
          </p:nvPicPr>
          <p:blipFill>
            <a:blip r:embed="rId21">
              <a:extLst>
                <a:ext uri="{96DAC541-7B7A-43D3-8B79-37D633B846F1}">
                  <asvg:svgBlip xmlns:asvg="http://schemas.microsoft.com/office/drawing/2016/SVG/main" r:embed="rId22"/>
                </a:ext>
              </a:extLst>
            </a:blip>
            <a:stretch>
              <a:fillRect/>
            </a:stretch>
          </p:blipFill>
          <p:spPr>
            <a:xfrm>
              <a:off x="8248" y="4048"/>
              <a:ext cx="2703" cy="2703"/>
            </a:xfrm>
            <a:prstGeom prst="rect">
              <a:avLst/>
            </a:prstGeom>
          </p:spPr>
        </p:pic>
        <p:pic>
          <p:nvPicPr>
            <p:cNvPr id="31" name="图片 30" descr="333438343933313b333437363735343bcec4b5b5"/>
            <p:cNvPicPr>
              <a:picLocks noChangeAspect="1"/>
            </p:cNvPicPr>
            <p:nvPr>
              <p:custDataLst>
                <p:tags r:id="rId23"/>
              </p:custDataLst>
            </p:nvPr>
          </p:nvPicPr>
          <p:blipFill>
            <a:blip r:embed="rId24"/>
            <a:stretch>
              <a:fillRect/>
            </a:stretch>
          </p:blipFill>
          <p:spPr>
            <a:xfrm flipH="1">
              <a:off x="8162" y="3249"/>
              <a:ext cx="454" cy="454"/>
            </a:xfrm>
            <a:prstGeom prst="rect">
              <a:avLst/>
            </a:prstGeom>
          </p:spPr>
        </p:pic>
        <p:pic>
          <p:nvPicPr>
            <p:cNvPr id="32" name="图片 31" descr="333438343933313b333437363735363bc8d5c0fa"/>
            <p:cNvPicPr>
              <a:picLocks noChangeAspect="1"/>
            </p:cNvPicPr>
            <p:nvPr>
              <p:custDataLst>
                <p:tags r:id="rId25"/>
              </p:custDataLst>
            </p:nvPr>
          </p:nvPicPr>
          <p:blipFill>
            <a:blip r:embed="rId26"/>
            <a:stretch>
              <a:fillRect/>
            </a:stretch>
          </p:blipFill>
          <p:spPr>
            <a:xfrm flipH="1">
              <a:off x="10762" y="7160"/>
              <a:ext cx="454" cy="454"/>
            </a:xfrm>
            <a:prstGeom prst="rect">
              <a:avLst/>
            </a:prstGeom>
          </p:spPr>
        </p:pic>
        <p:sp>
          <p:nvSpPr>
            <p:cNvPr id="41" name="弧形 40"/>
            <p:cNvSpPr/>
            <p:nvPr>
              <p:custDataLst>
                <p:tags r:id="rId27"/>
              </p:custDataLst>
            </p:nvPr>
          </p:nvSpPr>
          <p:spPr>
            <a:xfrm>
              <a:off x="7048" y="2990"/>
              <a:ext cx="5102" cy="5102"/>
            </a:xfrm>
            <a:prstGeom prst="arc">
              <a:avLst>
                <a:gd name="adj1" fmla="val 18963927"/>
                <a:gd name="adj2" fmla="val 2456163"/>
              </a:avLst>
            </a:prstGeom>
            <a:ln>
              <a:solidFill>
                <a:srgbClr val="D18CE5"/>
              </a:solidFill>
            </a:ln>
          </p:spPr>
          <p:style>
            <a:lnRef idx="1">
              <a:srgbClr val="FFC606"/>
            </a:lnRef>
            <a:fillRef idx="0">
              <a:srgbClr val="FFC606"/>
            </a:fillRef>
            <a:effectRef idx="0">
              <a:srgbClr val="FFC606"/>
            </a:effectRef>
            <a:fontRef idx="minor">
              <a:srgbClr val="000000"/>
            </a:fontRef>
          </p:style>
          <p:txBody>
            <a:bodyPr rtlCol="0" anchor="ctr"/>
            <a:p>
              <a:pPr algn="ctr"/>
              <a:endParaRPr lang="zh-CN" altLang="en-US">
                <a:solidFill>
                  <a:srgbClr val="000000"/>
                </a:solidFill>
                <a:latin typeface="Arial" panose="020B0604020202020204" pitchFamily="34" charset="0"/>
                <a:ea typeface="微软雅黑" panose="020B0503020204020204" charset="-122"/>
              </a:endParaRPr>
            </a:p>
          </p:txBody>
        </p:sp>
        <p:sp>
          <p:nvSpPr>
            <p:cNvPr id="42" name="弧形 41"/>
            <p:cNvSpPr/>
            <p:nvPr>
              <p:custDataLst>
                <p:tags r:id="rId28"/>
              </p:custDataLst>
            </p:nvPr>
          </p:nvSpPr>
          <p:spPr>
            <a:xfrm>
              <a:off x="7048" y="2990"/>
              <a:ext cx="5102" cy="5102"/>
            </a:xfrm>
            <a:prstGeom prst="arc">
              <a:avLst>
                <a:gd name="adj1" fmla="val 4124403"/>
                <a:gd name="adj2" fmla="val 6790626"/>
              </a:avLst>
            </a:prstGeom>
            <a:ln>
              <a:solidFill>
                <a:srgbClr val="FFC606"/>
              </a:solidFill>
            </a:ln>
          </p:spPr>
          <p:style>
            <a:lnRef idx="1">
              <a:srgbClr val="FF5F81"/>
            </a:lnRef>
            <a:fillRef idx="0">
              <a:srgbClr val="FF5F81"/>
            </a:fillRef>
            <a:effectRef idx="0">
              <a:srgbClr val="FF5F81"/>
            </a:effectRef>
            <a:fontRef idx="minor">
              <a:srgbClr val="000000"/>
            </a:fontRef>
          </p:style>
          <p:txBody>
            <a:bodyPr rtlCol="0" anchor="ctr"/>
            <a:p>
              <a:pPr algn="ctr"/>
              <a:endParaRPr lang="zh-CN" altLang="en-US">
                <a:solidFill>
                  <a:srgbClr val="000000"/>
                </a:solidFill>
                <a:latin typeface="Arial" panose="020B0604020202020204" pitchFamily="34" charset="0"/>
                <a:ea typeface="微软雅黑" panose="020B0503020204020204" charset="-122"/>
              </a:endParaRPr>
            </a:p>
          </p:txBody>
        </p:sp>
        <p:sp>
          <p:nvSpPr>
            <p:cNvPr id="43" name="弧形 42"/>
            <p:cNvSpPr/>
            <p:nvPr>
              <p:custDataLst>
                <p:tags r:id="rId29"/>
              </p:custDataLst>
            </p:nvPr>
          </p:nvSpPr>
          <p:spPr>
            <a:xfrm flipH="1">
              <a:off x="7048" y="2990"/>
              <a:ext cx="5102" cy="5102"/>
            </a:xfrm>
            <a:prstGeom prst="arc">
              <a:avLst>
                <a:gd name="adj1" fmla="val 18963927"/>
                <a:gd name="adj2" fmla="val 2412404"/>
              </a:avLst>
            </a:prstGeom>
            <a:ln>
              <a:solidFill>
                <a:srgbClr val="51DBFF"/>
              </a:solidFill>
            </a:ln>
          </p:spPr>
          <p:style>
            <a:lnRef idx="1">
              <a:srgbClr val="FE909F"/>
            </a:lnRef>
            <a:fillRef idx="0">
              <a:srgbClr val="FE909F"/>
            </a:fillRef>
            <a:effectRef idx="0">
              <a:srgbClr val="FE909F"/>
            </a:effectRef>
            <a:fontRef idx="minor">
              <a:srgbClr val="000000"/>
            </a:fontRef>
          </p:style>
          <p:txBody>
            <a:bodyPr rtlCol="0" anchor="ctr"/>
            <a:p>
              <a:pPr algn="ctr"/>
              <a:endParaRPr lang="zh-CN" altLang="en-US">
                <a:solidFill>
                  <a:srgbClr val="000000"/>
                </a:solidFill>
                <a:latin typeface="Arial" panose="020B0604020202020204" pitchFamily="34" charset="0"/>
                <a:ea typeface="微软雅黑" panose="020B0503020204020204" charset="-122"/>
              </a:endParaRPr>
            </a:p>
          </p:txBody>
        </p:sp>
        <p:sp>
          <p:nvSpPr>
            <p:cNvPr id="45" name="弧形 44"/>
            <p:cNvSpPr/>
            <p:nvPr>
              <p:custDataLst>
                <p:tags r:id="rId30"/>
              </p:custDataLst>
            </p:nvPr>
          </p:nvSpPr>
          <p:spPr>
            <a:xfrm flipH="1">
              <a:off x="7048" y="2990"/>
              <a:ext cx="5102" cy="5102"/>
            </a:xfrm>
            <a:prstGeom prst="arc">
              <a:avLst>
                <a:gd name="adj1" fmla="val 15062435"/>
                <a:gd name="adj2" fmla="val 17175853"/>
              </a:avLst>
            </a:prstGeom>
            <a:ln>
              <a:solidFill>
                <a:srgbClr val="FE909F"/>
              </a:solidFill>
            </a:ln>
          </p:spPr>
          <p:style>
            <a:lnRef idx="1">
              <a:srgbClr val="D18CE5"/>
            </a:lnRef>
            <a:fillRef idx="0">
              <a:srgbClr val="D18CE5"/>
            </a:fillRef>
            <a:effectRef idx="0">
              <a:srgbClr val="D18CE5"/>
            </a:effectRef>
            <a:fontRef idx="minor">
              <a:srgbClr val="000000"/>
            </a:fontRef>
          </p:style>
          <p:txBody>
            <a:bodyPr rtlCol="0" anchor="ctr"/>
            <a:p>
              <a:pPr algn="ctr"/>
              <a:endParaRPr lang="zh-CN" altLang="en-US">
                <a:solidFill>
                  <a:srgbClr val="000000"/>
                </a:solidFill>
                <a:latin typeface="Arial" panose="020B0604020202020204" pitchFamily="34" charset="0"/>
                <a:ea typeface="微软雅黑" panose="020B0503020204020204" charset="-122"/>
              </a:endParaRPr>
            </a:p>
          </p:txBody>
        </p:sp>
        <p:pic>
          <p:nvPicPr>
            <p:cNvPr id="14" name="图片 13" descr="333438343933313b333437363735303bb6d4bbb0"/>
            <p:cNvPicPr>
              <a:picLocks noChangeAspect="1"/>
            </p:cNvPicPr>
            <p:nvPr>
              <p:custDataLst>
                <p:tags r:id="rId31"/>
              </p:custDataLst>
            </p:nvPr>
          </p:nvPicPr>
          <p:blipFill>
            <a:blip r:embed="rId32"/>
            <a:stretch>
              <a:fillRect/>
            </a:stretch>
          </p:blipFill>
          <p:spPr>
            <a:xfrm flipH="1">
              <a:off x="10762" y="3249"/>
              <a:ext cx="454" cy="454"/>
            </a:xfrm>
            <a:prstGeom prst="rect">
              <a:avLst/>
            </a:prstGeom>
          </p:spPr>
        </p:pic>
      </p:grpSp>
      <p:grpSp>
        <p:nvGrpSpPr>
          <p:cNvPr id="7" name="组合 6"/>
          <p:cNvGrpSpPr/>
          <p:nvPr/>
        </p:nvGrpSpPr>
        <p:grpSpPr>
          <a:xfrm>
            <a:off x="296545" y="307340"/>
            <a:ext cx="11490325" cy="539750"/>
            <a:chOff x="467" y="409"/>
            <a:chExt cx="18095" cy="850"/>
          </a:xfrm>
        </p:grpSpPr>
        <p:sp>
          <p:nvSpPr>
            <p:cNvPr id="8" name="文本框 7"/>
            <p:cNvSpPr txBox="1"/>
            <p:nvPr/>
          </p:nvSpPr>
          <p:spPr>
            <a:xfrm>
              <a:off x="2122" y="409"/>
              <a:ext cx="16441" cy="850"/>
            </a:xfrm>
            <a:prstGeom prst="rect">
              <a:avLst/>
            </a:prstGeom>
            <a:noFill/>
          </p:spPr>
          <p:txBody>
            <a:bodyPr wrap="square" rtlCol="0" anchor="ctr" anchorCtr="0">
              <a:noAutofit/>
            </a:bodyPr>
            <a:p>
              <a:pPr>
                <a:lnSpc>
                  <a:spcPct val="100000"/>
                </a:lnSpc>
              </a:pPr>
              <a:r>
                <a:rPr lang="zh-CN" altLang="en-US" sz="2400">
                  <a:solidFill>
                    <a:srgbClr val="FF7F7F"/>
                  </a:solidFill>
                  <a:latin typeface="微软雅黑" panose="020B0503020204020204" charset="-122"/>
                  <a:ea typeface="微软雅黑" panose="020B0503020204020204" charset="-122"/>
                  <a:sym typeface="+mn-ea"/>
                </a:rPr>
                <a:t>【护理诊断】</a:t>
              </a:r>
              <a:endParaRPr lang="zh-CN" altLang="en-US" sz="2400">
                <a:solidFill>
                  <a:srgbClr val="FF7F7F"/>
                </a:solidFill>
                <a:latin typeface="微软雅黑" panose="020B0503020204020204" charset="-122"/>
                <a:ea typeface="微软雅黑" panose="020B0503020204020204" charset="-122"/>
                <a:sym typeface="+mn-ea"/>
              </a:endParaRPr>
            </a:p>
          </p:txBody>
        </p:sp>
        <p:grpSp>
          <p:nvGrpSpPr>
            <p:cNvPr id="15" name="组合 14"/>
            <p:cNvGrpSpPr/>
            <p:nvPr/>
          </p:nvGrpSpPr>
          <p:grpSpPr>
            <a:xfrm>
              <a:off x="467" y="494"/>
              <a:ext cx="1416" cy="680"/>
              <a:chOff x="467" y="579"/>
              <a:chExt cx="1416" cy="680"/>
            </a:xfrm>
          </p:grpSpPr>
          <p:sp>
            <p:nvSpPr>
              <p:cNvPr id="22" name="对角圆角矩形 21"/>
              <p:cNvSpPr/>
              <p:nvPr/>
            </p:nvSpPr>
            <p:spPr>
              <a:xfrm>
                <a:off x="467" y="579"/>
                <a:ext cx="1417" cy="68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23" name="图片 22"/>
              <p:cNvPicPr/>
              <p:nvPr/>
            </p:nvPicPr>
            <p:blipFill>
              <a:blip r:embed="rId33" cstate="print">
                <a:biLevel thresh="25000"/>
                <a:extLst>
                  <a:ext uri="{28A0092B-C50C-407E-A947-70E740481C1C}">
                    <a14:useLocalDpi xmlns:a14="http://schemas.microsoft.com/office/drawing/2010/main" val="0"/>
                  </a:ext>
                </a:extLst>
              </a:blip>
              <a:stretch>
                <a:fillRect/>
              </a:stretch>
            </p:blipFill>
            <p:spPr>
              <a:xfrm>
                <a:off x="892" y="692"/>
                <a:ext cx="567" cy="454"/>
              </a:xfrm>
              <a:prstGeom prst="rect">
                <a:avLst/>
              </a:prstGeom>
            </p:spPr>
          </p:pic>
        </p:grpSp>
      </p:gr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682625" y="1478887"/>
            <a:ext cx="3241040" cy="4920051"/>
            <a:chOff x="4157" y="3295"/>
            <a:chExt cx="5104" cy="7748"/>
          </a:xfrm>
        </p:grpSpPr>
        <p:sp>
          <p:nvSpPr>
            <p:cNvPr id="106" name="Freeform 12"/>
            <p:cNvSpPr/>
            <p:nvPr/>
          </p:nvSpPr>
          <p:spPr bwMode="auto">
            <a:xfrm>
              <a:off x="4157" y="3295"/>
              <a:ext cx="1750" cy="1352"/>
            </a:xfrm>
            <a:custGeom>
              <a:avLst/>
              <a:gdLst>
                <a:gd name="T0" fmla="*/ 2147483646 w 1999"/>
                <a:gd name="T1" fmla="*/ 2147483646 h 2057"/>
                <a:gd name="T2" fmla="*/ 2147483646 w 1999"/>
                <a:gd name="T3" fmla="*/ 2147483646 h 2057"/>
                <a:gd name="T4" fmla="*/ 2147483646 w 1999"/>
                <a:gd name="T5" fmla="*/ 2147483646 h 2057"/>
                <a:gd name="T6" fmla="*/ 2147483646 w 1999"/>
                <a:gd name="T7" fmla="*/ 2147483646 h 2057"/>
                <a:gd name="T8" fmla="*/ 2147483646 w 1999"/>
                <a:gd name="T9" fmla="*/ 2147483646 h 2057"/>
                <a:gd name="T10" fmla="*/ 2147483646 w 1999"/>
                <a:gd name="T11" fmla="*/ 2147483646 h 2057"/>
                <a:gd name="T12" fmla="*/ 2147483646 w 1999"/>
                <a:gd name="T13" fmla="*/ 2147483646 h 2057"/>
                <a:gd name="T14" fmla="*/ 2147483646 w 1999"/>
                <a:gd name="T15" fmla="*/ 2147483646 h 2057"/>
                <a:gd name="T16" fmla="*/ 2147483646 w 1999"/>
                <a:gd name="T17" fmla="*/ 2147483646 h 2057"/>
                <a:gd name="T18" fmla="*/ 2147483646 w 1999"/>
                <a:gd name="T19" fmla="*/ 2147483646 h 2057"/>
                <a:gd name="T20" fmla="*/ 2147483646 w 1999"/>
                <a:gd name="T21" fmla="*/ 2147483646 h 2057"/>
                <a:gd name="T22" fmla="*/ 2147483646 w 1999"/>
                <a:gd name="T23" fmla="*/ 2147483646 h 2057"/>
                <a:gd name="T24" fmla="*/ 2147483646 w 1999"/>
                <a:gd name="T25" fmla="*/ 2147483646 h 2057"/>
                <a:gd name="T26" fmla="*/ 2147483646 w 1999"/>
                <a:gd name="T27" fmla="*/ 2147483646 h 2057"/>
                <a:gd name="T28" fmla="*/ 2147483646 w 1999"/>
                <a:gd name="T29" fmla="*/ 2147483646 h 2057"/>
                <a:gd name="T30" fmla="*/ 2147483646 w 1999"/>
                <a:gd name="T31" fmla="*/ 2147483646 h 2057"/>
                <a:gd name="T32" fmla="*/ 2147483646 w 1999"/>
                <a:gd name="T33" fmla="*/ 2147483646 h 2057"/>
                <a:gd name="T34" fmla="*/ 2147483646 w 1999"/>
                <a:gd name="T35" fmla="*/ 2147483646 h 2057"/>
                <a:gd name="T36" fmla="*/ 2147483646 w 1999"/>
                <a:gd name="T37" fmla="*/ 2147483646 h 2057"/>
                <a:gd name="T38" fmla="*/ 2147483646 w 1999"/>
                <a:gd name="T39" fmla="*/ 2147483646 h 2057"/>
                <a:gd name="T40" fmla="*/ 2147483646 w 1999"/>
                <a:gd name="T41" fmla="*/ 2147483646 h 2057"/>
                <a:gd name="T42" fmla="*/ 2147483646 w 1999"/>
                <a:gd name="T43" fmla="*/ 2147483646 h 2057"/>
                <a:gd name="T44" fmla="*/ 2147483646 w 1999"/>
                <a:gd name="T45" fmla="*/ 2147483646 h 2057"/>
                <a:gd name="T46" fmla="*/ 2147483646 w 1999"/>
                <a:gd name="T47" fmla="*/ 2147483646 h 2057"/>
                <a:gd name="T48" fmla="*/ 2147483646 w 1999"/>
                <a:gd name="T49" fmla="*/ 2147483646 h 2057"/>
                <a:gd name="T50" fmla="*/ 2147483646 w 1999"/>
                <a:gd name="T51" fmla="*/ 2147483646 h 2057"/>
                <a:gd name="T52" fmla="*/ 2147483646 w 1999"/>
                <a:gd name="T53" fmla="*/ 2147483646 h 2057"/>
                <a:gd name="T54" fmla="*/ 2147483646 w 1999"/>
                <a:gd name="T55" fmla="*/ 2147483646 h 2057"/>
                <a:gd name="T56" fmla="*/ 2147483646 w 1999"/>
                <a:gd name="T57" fmla="*/ 2147483646 h 2057"/>
                <a:gd name="T58" fmla="*/ 2147483646 w 1999"/>
                <a:gd name="T59" fmla="*/ 2147483646 h 2057"/>
                <a:gd name="T60" fmla="*/ 2147483646 w 1999"/>
                <a:gd name="T61" fmla="*/ 2147483646 h 2057"/>
                <a:gd name="T62" fmla="*/ 2147483646 w 1999"/>
                <a:gd name="T63" fmla="*/ 2147483646 h 2057"/>
                <a:gd name="T64" fmla="*/ 2147483646 w 1999"/>
                <a:gd name="T65" fmla="*/ 2147483646 h 2057"/>
                <a:gd name="T66" fmla="*/ 2147483646 w 1999"/>
                <a:gd name="T67" fmla="*/ 2147483646 h 2057"/>
                <a:gd name="T68" fmla="*/ 2147483646 w 1999"/>
                <a:gd name="T69" fmla="*/ 2147483646 h 2057"/>
                <a:gd name="T70" fmla="*/ 2147483646 w 1999"/>
                <a:gd name="T71" fmla="*/ 2147483646 h 2057"/>
                <a:gd name="T72" fmla="*/ 2147483646 w 1999"/>
                <a:gd name="T73" fmla="*/ 2147483646 h 2057"/>
                <a:gd name="T74" fmla="*/ 2147483646 w 1999"/>
                <a:gd name="T75" fmla="*/ 2147483646 h 2057"/>
                <a:gd name="T76" fmla="*/ 2147483646 w 1999"/>
                <a:gd name="T77" fmla="*/ 2147483646 h 2057"/>
                <a:gd name="T78" fmla="*/ 2147483646 w 1999"/>
                <a:gd name="T79" fmla="*/ 2147483646 h 2057"/>
                <a:gd name="T80" fmla="*/ 2147483646 w 1999"/>
                <a:gd name="T81" fmla="*/ 2147483646 h 2057"/>
                <a:gd name="T82" fmla="*/ 2147483646 w 1999"/>
                <a:gd name="T83" fmla="*/ 2147483646 h 2057"/>
                <a:gd name="T84" fmla="*/ 2147483646 w 1999"/>
                <a:gd name="T85" fmla="*/ 2147483646 h 2057"/>
                <a:gd name="T86" fmla="*/ 2147483646 w 1999"/>
                <a:gd name="T87" fmla="*/ 2147483646 h 2057"/>
                <a:gd name="T88" fmla="*/ 2147483646 w 1999"/>
                <a:gd name="T89" fmla="*/ 2147483646 h 2057"/>
                <a:gd name="T90" fmla="*/ 2147483646 w 1999"/>
                <a:gd name="T91" fmla="*/ 2147483646 h 2057"/>
                <a:gd name="T92" fmla="*/ 2147483646 w 1999"/>
                <a:gd name="T93" fmla="*/ 2147483646 h 2057"/>
                <a:gd name="T94" fmla="*/ 2147483646 w 1999"/>
                <a:gd name="T95" fmla="*/ 2147483646 h 2057"/>
                <a:gd name="T96" fmla="*/ 2147483646 w 1999"/>
                <a:gd name="T97" fmla="*/ 2147483646 h 2057"/>
                <a:gd name="T98" fmla="*/ 2147483646 w 1999"/>
                <a:gd name="T99" fmla="*/ 2147483646 h 2057"/>
                <a:gd name="T100" fmla="*/ 2147483646 w 1999"/>
                <a:gd name="T101" fmla="*/ 2147483646 h 2057"/>
                <a:gd name="T102" fmla="*/ 2147483646 w 1999"/>
                <a:gd name="T103" fmla="*/ 2147483646 h 2057"/>
                <a:gd name="T104" fmla="*/ 2147483646 w 1999"/>
                <a:gd name="T105" fmla="*/ 2147483646 h 2057"/>
                <a:gd name="T106" fmla="*/ 2147483646 w 1999"/>
                <a:gd name="T107" fmla="*/ 2147483646 h 2057"/>
                <a:gd name="T108" fmla="*/ 0 w 1999"/>
                <a:gd name="T109" fmla="*/ 2147483646 h 2057"/>
                <a:gd name="T110" fmla="*/ 2147483646 w 1999"/>
                <a:gd name="T111" fmla="*/ 2147483646 h 2057"/>
                <a:gd name="T112" fmla="*/ 2147483646 w 1999"/>
                <a:gd name="T113" fmla="*/ 2147483646 h 2057"/>
                <a:gd name="T114" fmla="*/ 2147483646 w 1999"/>
                <a:gd name="T115" fmla="*/ 2147483646 h 2057"/>
                <a:gd name="T116" fmla="*/ 2147483646 w 1999"/>
                <a:gd name="T117" fmla="*/ 2147483646 h 2057"/>
                <a:gd name="T118" fmla="*/ 2147483646 w 1999"/>
                <a:gd name="T119" fmla="*/ 2147483646 h 205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999"/>
                <a:gd name="T181" fmla="*/ 0 h 2057"/>
                <a:gd name="T182" fmla="*/ 1999 w 1999"/>
                <a:gd name="T183" fmla="*/ 2057 h 205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999" h="2057">
                  <a:moveTo>
                    <a:pt x="230" y="1472"/>
                  </a:moveTo>
                  <a:lnTo>
                    <a:pt x="230" y="1472"/>
                  </a:lnTo>
                  <a:lnTo>
                    <a:pt x="230" y="1452"/>
                  </a:lnTo>
                  <a:lnTo>
                    <a:pt x="232" y="1401"/>
                  </a:lnTo>
                  <a:lnTo>
                    <a:pt x="238" y="1322"/>
                  </a:lnTo>
                  <a:lnTo>
                    <a:pt x="244" y="1273"/>
                  </a:lnTo>
                  <a:lnTo>
                    <a:pt x="251" y="1219"/>
                  </a:lnTo>
                  <a:lnTo>
                    <a:pt x="263" y="1160"/>
                  </a:lnTo>
                  <a:lnTo>
                    <a:pt x="277" y="1098"/>
                  </a:lnTo>
                  <a:lnTo>
                    <a:pt x="292" y="1034"/>
                  </a:lnTo>
                  <a:lnTo>
                    <a:pt x="312" y="966"/>
                  </a:lnTo>
                  <a:lnTo>
                    <a:pt x="337" y="895"/>
                  </a:lnTo>
                  <a:lnTo>
                    <a:pt x="364" y="823"/>
                  </a:lnTo>
                  <a:lnTo>
                    <a:pt x="397" y="751"/>
                  </a:lnTo>
                  <a:lnTo>
                    <a:pt x="417" y="714"/>
                  </a:lnTo>
                  <a:lnTo>
                    <a:pt x="436" y="677"/>
                  </a:lnTo>
                  <a:lnTo>
                    <a:pt x="456" y="642"/>
                  </a:lnTo>
                  <a:lnTo>
                    <a:pt x="479" y="605"/>
                  </a:lnTo>
                  <a:lnTo>
                    <a:pt x="502" y="570"/>
                  </a:lnTo>
                  <a:lnTo>
                    <a:pt x="528" y="535"/>
                  </a:lnTo>
                  <a:lnTo>
                    <a:pt x="555" y="500"/>
                  </a:lnTo>
                  <a:lnTo>
                    <a:pt x="582" y="467"/>
                  </a:lnTo>
                  <a:lnTo>
                    <a:pt x="611" y="432"/>
                  </a:lnTo>
                  <a:lnTo>
                    <a:pt x="643" y="399"/>
                  </a:lnTo>
                  <a:lnTo>
                    <a:pt x="676" y="368"/>
                  </a:lnTo>
                  <a:lnTo>
                    <a:pt x="711" y="337"/>
                  </a:lnTo>
                  <a:lnTo>
                    <a:pt x="748" y="306"/>
                  </a:lnTo>
                  <a:lnTo>
                    <a:pt x="787" y="276"/>
                  </a:lnTo>
                  <a:lnTo>
                    <a:pt x="825" y="247"/>
                  </a:lnTo>
                  <a:lnTo>
                    <a:pt x="868" y="220"/>
                  </a:lnTo>
                  <a:lnTo>
                    <a:pt x="911" y="195"/>
                  </a:lnTo>
                  <a:lnTo>
                    <a:pt x="958" y="169"/>
                  </a:lnTo>
                  <a:lnTo>
                    <a:pt x="1005" y="146"/>
                  </a:lnTo>
                  <a:lnTo>
                    <a:pt x="1055" y="125"/>
                  </a:lnTo>
                  <a:lnTo>
                    <a:pt x="1108" y="103"/>
                  </a:lnTo>
                  <a:lnTo>
                    <a:pt x="1162" y="84"/>
                  </a:lnTo>
                  <a:lnTo>
                    <a:pt x="1219" y="68"/>
                  </a:lnTo>
                  <a:lnTo>
                    <a:pt x="1277" y="53"/>
                  </a:lnTo>
                  <a:lnTo>
                    <a:pt x="1337" y="39"/>
                  </a:lnTo>
                  <a:lnTo>
                    <a:pt x="1400" y="27"/>
                  </a:lnTo>
                  <a:lnTo>
                    <a:pt x="1466" y="18"/>
                  </a:lnTo>
                  <a:lnTo>
                    <a:pt x="1534" y="10"/>
                  </a:lnTo>
                  <a:lnTo>
                    <a:pt x="1604" y="4"/>
                  </a:lnTo>
                  <a:lnTo>
                    <a:pt x="1676" y="2"/>
                  </a:lnTo>
                  <a:lnTo>
                    <a:pt x="1752" y="0"/>
                  </a:lnTo>
                  <a:lnTo>
                    <a:pt x="1830" y="2"/>
                  </a:lnTo>
                  <a:lnTo>
                    <a:pt x="1911" y="6"/>
                  </a:lnTo>
                  <a:lnTo>
                    <a:pt x="1993" y="12"/>
                  </a:lnTo>
                  <a:lnTo>
                    <a:pt x="1995" y="29"/>
                  </a:lnTo>
                  <a:lnTo>
                    <a:pt x="1999" y="76"/>
                  </a:lnTo>
                  <a:lnTo>
                    <a:pt x="1999" y="109"/>
                  </a:lnTo>
                  <a:lnTo>
                    <a:pt x="1999" y="148"/>
                  </a:lnTo>
                  <a:lnTo>
                    <a:pt x="1997" y="193"/>
                  </a:lnTo>
                  <a:lnTo>
                    <a:pt x="1993" y="243"/>
                  </a:lnTo>
                  <a:lnTo>
                    <a:pt x="1987" y="298"/>
                  </a:lnTo>
                  <a:lnTo>
                    <a:pt x="1980" y="356"/>
                  </a:lnTo>
                  <a:lnTo>
                    <a:pt x="1968" y="417"/>
                  </a:lnTo>
                  <a:lnTo>
                    <a:pt x="1952" y="481"/>
                  </a:lnTo>
                  <a:lnTo>
                    <a:pt x="1933" y="547"/>
                  </a:lnTo>
                  <a:lnTo>
                    <a:pt x="1909" y="615"/>
                  </a:lnTo>
                  <a:lnTo>
                    <a:pt x="1882" y="685"/>
                  </a:lnTo>
                  <a:lnTo>
                    <a:pt x="1865" y="720"/>
                  </a:lnTo>
                  <a:lnTo>
                    <a:pt x="1849" y="755"/>
                  </a:lnTo>
                  <a:lnTo>
                    <a:pt x="1830" y="790"/>
                  </a:lnTo>
                  <a:lnTo>
                    <a:pt x="1808" y="825"/>
                  </a:lnTo>
                  <a:lnTo>
                    <a:pt x="1787" y="860"/>
                  </a:lnTo>
                  <a:lnTo>
                    <a:pt x="1764" y="895"/>
                  </a:lnTo>
                  <a:lnTo>
                    <a:pt x="1738" y="929"/>
                  </a:lnTo>
                  <a:lnTo>
                    <a:pt x="1713" y="964"/>
                  </a:lnTo>
                  <a:lnTo>
                    <a:pt x="1684" y="999"/>
                  </a:lnTo>
                  <a:lnTo>
                    <a:pt x="1653" y="1032"/>
                  </a:lnTo>
                  <a:lnTo>
                    <a:pt x="1621" y="1065"/>
                  </a:lnTo>
                  <a:lnTo>
                    <a:pt x="1588" y="1096"/>
                  </a:lnTo>
                  <a:lnTo>
                    <a:pt x="1551" y="1129"/>
                  </a:lnTo>
                  <a:lnTo>
                    <a:pt x="1514" y="1160"/>
                  </a:lnTo>
                  <a:lnTo>
                    <a:pt x="1474" y="1189"/>
                  </a:lnTo>
                  <a:lnTo>
                    <a:pt x="1433" y="1220"/>
                  </a:lnTo>
                  <a:lnTo>
                    <a:pt x="1388" y="1248"/>
                  </a:lnTo>
                  <a:lnTo>
                    <a:pt x="1341" y="1277"/>
                  </a:lnTo>
                  <a:lnTo>
                    <a:pt x="1293" y="1302"/>
                  </a:lnTo>
                  <a:lnTo>
                    <a:pt x="1242" y="1328"/>
                  </a:lnTo>
                  <a:lnTo>
                    <a:pt x="1187" y="1353"/>
                  </a:lnTo>
                  <a:lnTo>
                    <a:pt x="1133" y="1376"/>
                  </a:lnTo>
                  <a:lnTo>
                    <a:pt x="1075" y="1398"/>
                  </a:lnTo>
                  <a:lnTo>
                    <a:pt x="1014" y="1419"/>
                  </a:lnTo>
                  <a:lnTo>
                    <a:pt x="950" y="1438"/>
                  </a:lnTo>
                  <a:lnTo>
                    <a:pt x="884" y="1456"/>
                  </a:lnTo>
                  <a:lnTo>
                    <a:pt x="816" y="1472"/>
                  </a:lnTo>
                  <a:lnTo>
                    <a:pt x="744" y="1487"/>
                  </a:lnTo>
                  <a:lnTo>
                    <a:pt x="670" y="1499"/>
                  </a:lnTo>
                  <a:lnTo>
                    <a:pt x="592" y="1510"/>
                  </a:lnTo>
                  <a:lnTo>
                    <a:pt x="512" y="1520"/>
                  </a:lnTo>
                  <a:lnTo>
                    <a:pt x="430" y="1528"/>
                  </a:lnTo>
                  <a:lnTo>
                    <a:pt x="345" y="1532"/>
                  </a:lnTo>
                  <a:lnTo>
                    <a:pt x="255" y="1536"/>
                  </a:lnTo>
                  <a:lnTo>
                    <a:pt x="230" y="1586"/>
                  </a:lnTo>
                  <a:lnTo>
                    <a:pt x="203" y="1641"/>
                  </a:lnTo>
                  <a:lnTo>
                    <a:pt x="172" y="1711"/>
                  </a:lnTo>
                  <a:lnTo>
                    <a:pt x="156" y="1750"/>
                  </a:lnTo>
                  <a:lnTo>
                    <a:pt x="142" y="1791"/>
                  </a:lnTo>
                  <a:lnTo>
                    <a:pt x="127" y="1834"/>
                  </a:lnTo>
                  <a:lnTo>
                    <a:pt x="115" y="1876"/>
                  </a:lnTo>
                  <a:lnTo>
                    <a:pt x="103" y="1919"/>
                  </a:lnTo>
                  <a:lnTo>
                    <a:pt x="96" y="1962"/>
                  </a:lnTo>
                  <a:lnTo>
                    <a:pt x="92" y="2003"/>
                  </a:lnTo>
                  <a:lnTo>
                    <a:pt x="90" y="2044"/>
                  </a:lnTo>
                  <a:lnTo>
                    <a:pt x="0" y="2057"/>
                  </a:lnTo>
                  <a:lnTo>
                    <a:pt x="18" y="1991"/>
                  </a:lnTo>
                  <a:lnTo>
                    <a:pt x="39" y="1919"/>
                  </a:lnTo>
                  <a:lnTo>
                    <a:pt x="66" y="1832"/>
                  </a:lnTo>
                  <a:lnTo>
                    <a:pt x="101" y="1736"/>
                  </a:lnTo>
                  <a:lnTo>
                    <a:pt x="119" y="1688"/>
                  </a:lnTo>
                  <a:lnTo>
                    <a:pt x="140" y="1639"/>
                  </a:lnTo>
                  <a:lnTo>
                    <a:pt x="162" y="1592"/>
                  </a:lnTo>
                  <a:lnTo>
                    <a:pt x="183" y="1547"/>
                  </a:lnTo>
                  <a:lnTo>
                    <a:pt x="207" y="1507"/>
                  </a:lnTo>
                  <a:lnTo>
                    <a:pt x="230" y="1472"/>
                  </a:lnTo>
                  <a:close/>
                </a:path>
              </a:pathLst>
            </a:custGeom>
            <a:solidFill>
              <a:srgbClr val="FF7F7F"/>
            </a:solidFill>
            <a:ln>
              <a:noFill/>
            </a:ln>
          </p:spPr>
          <p:txBody>
            <a:bodyPr/>
            <a:lstStyle/>
            <a:p>
              <a:endParaRPr lang="zh-CN" altLang="en-US" sz="1800">
                <a:solidFill>
                  <a:schemeClr val="tx1"/>
                </a:solidFill>
                <a:latin typeface="微软雅黑" panose="020B0503020204020204" charset="-122"/>
                <a:ea typeface="微软雅黑" panose="020B0503020204020204" charset="-122"/>
              </a:endParaRPr>
            </a:p>
          </p:txBody>
        </p:sp>
        <p:grpSp>
          <p:nvGrpSpPr>
            <p:cNvPr id="107" name="组合 106"/>
            <p:cNvGrpSpPr/>
            <p:nvPr/>
          </p:nvGrpSpPr>
          <p:grpSpPr>
            <a:xfrm>
              <a:off x="4422" y="3366"/>
              <a:ext cx="1350" cy="900"/>
              <a:chOff x="1283891" y="1695061"/>
              <a:chExt cx="857250" cy="571500"/>
            </a:xfrm>
            <a:solidFill>
              <a:schemeClr val="bg1"/>
            </a:solidFill>
          </p:grpSpPr>
          <p:sp>
            <p:nvSpPr>
              <p:cNvPr id="108" name="Freeform 13"/>
              <p:cNvSpPr/>
              <p:nvPr/>
            </p:nvSpPr>
            <p:spPr bwMode="auto">
              <a:xfrm>
                <a:off x="1283891" y="1720064"/>
                <a:ext cx="844550" cy="546497"/>
              </a:xfrm>
              <a:custGeom>
                <a:avLst/>
                <a:gdLst>
                  <a:gd name="T0" fmla="*/ 11 w 1518"/>
                  <a:gd name="T1" fmla="*/ 1308 h 1310"/>
                  <a:gd name="T2" fmla="*/ 97 w 1518"/>
                  <a:gd name="T3" fmla="*/ 1168 h 1310"/>
                  <a:gd name="T4" fmla="*/ 128 w 1518"/>
                  <a:gd name="T5" fmla="*/ 1124 h 1310"/>
                  <a:gd name="T6" fmla="*/ 206 w 1518"/>
                  <a:gd name="T7" fmla="*/ 1022 h 1310"/>
                  <a:gd name="T8" fmla="*/ 290 w 1518"/>
                  <a:gd name="T9" fmla="*/ 925 h 1310"/>
                  <a:gd name="T10" fmla="*/ 335 w 1518"/>
                  <a:gd name="T11" fmla="*/ 876 h 1310"/>
                  <a:gd name="T12" fmla="*/ 428 w 1518"/>
                  <a:gd name="T13" fmla="*/ 783 h 1310"/>
                  <a:gd name="T14" fmla="*/ 525 w 1518"/>
                  <a:gd name="T15" fmla="*/ 695 h 1310"/>
                  <a:gd name="T16" fmla="*/ 677 w 1518"/>
                  <a:gd name="T17" fmla="*/ 567 h 1310"/>
                  <a:gd name="T18" fmla="*/ 782 w 1518"/>
                  <a:gd name="T19" fmla="*/ 485 h 1310"/>
                  <a:gd name="T20" fmla="*/ 998 w 1518"/>
                  <a:gd name="T21" fmla="*/ 331 h 1310"/>
                  <a:gd name="T22" fmla="*/ 1111 w 1518"/>
                  <a:gd name="T23" fmla="*/ 257 h 1310"/>
                  <a:gd name="T24" fmla="*/ 1308 w 1518"/>
                  <a:gd name="T25" fmla="*/ 141 h 1310"/>
                  <a:gd name="T26" fmla="*/ 1510 w 1518"/>
                  <a:gd name="T27" fmla="*/ 30 h 1310"/>
                  <a:gd name="T28" fmla="*/ 1518 w 1518"/>
                  <a:gd name="T29" fmla="*/ 20 h 1310"/>
                  <a:gd name="T30" fmla="*/ 1516 w 1518"/>
                  <a:gd name="T31" fmla="*/ 8 h 1310"/>
                  <a:gd name="T32" fmla="*/ 1508 w 1518"/>
                  <a:gd name="T33" fmla="*/ 0 h 1310"/>
                  <a:gd name="T34" fmla="*/ 1496 w 1518"/>
                  <a:gd name="T35" fmla="*/ 0 h 1310"/>
                  <a:gd name="T36" fmla="*/ 1444 w 1518"/>
                  <a:gd name="T37" fmla="*/ 26 h 1310"/>
                  <a:gd name="T38" fmla="*/ 1343 w 1518"/>
                  <a:gd name="T39" fmla="*/ 78 h 1310"/>
                  <a:gd name="T40" fmla="*/ 1195 w 1518"/>
                  <a:gd name="T41" fmla="*/ 168 h 1310"/>
                  <a:gd name="T42" fmla="*/ 1097 w 1518"/>
                  <a:gd name="T43" fmla="*/ 228 h 1310"/>
                  <a:gd name="T44" fmla="*/ 872 w 1518"/>
                  <a:gd name="T45" fmla="*/ 380 h 1310"/>
                  <a:gd name="T46" fmla="*/ 658 w 1518"/>
                  <a:gd name="T47" fmla="*/ 544 h 1310"/>
                  <a:gd name="T48" fmla="*/ 554 w 1518"/>
                  <a:gd name="T49" fmla="*/ 629 h 1310"/>
                  <a:gd name="T50" fmla="*/ 455 w 1518"/>
                  <a:gd name="T51" fmla="*/ 717 h 1310"/>
                  <a:gd name="T52" fmla="*/ 360 w 1518"/>
                  <a:gd name="T53" fmla="*/ 810 h 1310"/>
                  <a:gd name="T54" fmla="*/ 268 w 1518"/>
                  <a:gd name="T55" fmla="*/ 906 h 1310"/>
                  <a:gd name="T56" fmla="*/ 228 w 1518"/>
                  <a:gd name="T57" fmla="*/ 952 h 1310"/>
                  <a:gd name="T58" fmla="*/ 150 w 1518"/>
                  <a:gd name="T59" fmla="*/ 1050 h 1310"/>
                  <a:gd name="T60" fmla="*/ 113 w 1518"/>
                  <a:gd name="T61" fmla="*/ 1100 h 1310"/>
                  <a:gd name="T62" fmla="*/ 48 w 1518"/>
                  <a:gd name="T63" fmla="*/ 1198 h 1310"/>
                  <a:gd name="T64" fmla="*/ 21 w 1518"/>
                  <a:gd name="T65" fmla="*/ 1248 h 1310"/>
                  <a:gd name="T66" fmla="*/ 0 w 1518"/>
                  <a:gd name="T67" fmla="*/ 1303 h 1310"/>
                  <a:gd name="T68" fmla="*/ 0 w 1518"/>
                  <a:gd name="T69" fmla="*/ 1307 h 1310"/>
                  <a:gd name="T70" fmla="*/ 8 w 1518"/>
                  <a:gd name="T71" fmla="*/ 1310 h 1310"/>
                  <a:gd name="T72" fmla="*/ 11 w 1518"/>
                  <a:gd name="T73" fmla="*/ 1308 h 1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18" h="1310">
                    <a:moveTo>
                      <a:pt x="11" y="1308"/>
                    </a:moveTo>
                    <a:lnTo>
                      <a:pt x="11" y="1308"/>
                    </a:lnTo>
                    <a:lnTo>
                      <a:pt x="68" y="1215"/>
                    </a:lnTo>
                    <a:lnTo>
                      <a:pt x="97" y="1168"/>
                    </a:lnTo>
                    <a:lnTo>
                      <a:pt x="128" y="1124"/>
                    </a:lnTo>
                    <a:lnTo>
                      <a:pt x="128" y="1124"/>
                    </a:lnTo>
                    <a:lnTo>
                      <a:pt x="165" y="1071"/>
                    </a:lnTo>
                    <a:lnTo>
                      <a:pt x="206" y="1022"/>
                    </a:lnTo>
                    <a:lnTo>
                      <a:pt x="247" y="972"/>
                    </a:lnTo>
                    <a:lnTo>
                      <a:pt x="290" y="925"/>
                    </a:lnTo>
                    <a:lnTo>
                      <a:pt x="290" y="925"/>
                    </a:lnTo>
                    <a:lnTo>
                      <a:pt x="335" y="876"/>
                    </a:lnTo>
                    <a:lnTo>
                      <a:pt x="381" y="830"/>
                    </a:lnTo>
                    <a:lnTo>
                      <a:pt x="428" y="783"/>
                    </a:lnTo>
                    <a:lnTo>
                      <a:pt x="477" y="738"/>
                    </a:lnTo>
                    <a:lnTo>
                      <a:pt x="525" y="695"/>
                    </a:lnTo>
                    <a:lnTo>
                      <a:pt x="576" y="651"/>
                    </a:lnTo>
                    <a:lnTo>
                      <a:pt x="677" y="567"/>
                    </a:lnTo>
                    <a:lnTo>
                      <a:pt x="677" y="567"/>
                    </a:lnTo>
                    <a:lnTo>
                      <a:pt x="782" y="485"/>
                    </a:lnTo>
                    <a:lnTo>
                      <a:pt x="889" y="407"/>
                    </a:lnTo>
                    <a:lnTo>
                      <a:pt x="998" y="331"/>
                    </a:lnTo>
                    <a:lnTo>
                      <a:pt x="1111" y="257"/>
                    </a:lnTo>
                    <a:lnTo>
                      <a:pt x="1111" y="257"/>
                    </a:lnTo>
                    <a:lnTo>
                      <a:pt x="1208" y="197"/>
                    </a:lnTo>
                    <a:lnTo>
                      <a:pt x="1308" y="141"/>
                    </a:lnTo>
                    <a:lnTo>
                      <a:pt x="1510" y="30"/>
                    </a:lnTo>
                    <a:lnTo>
                      <a:pt x="1510" y="30"/>
                    </a:lnTo>
                    <a:lnTo>
                      <a:pt x="1514" y="24"/>
                    </a:lnTo>
                    <a:lnTo>
                      <a:pt x="1518" y="20"/>
                    </a:lnTo>
                    <a:lnTo>
                      <a:pt x="1518" y="14"/>
                    </a:lnTo>
                    <a:lnTo>
                      <a:pt x="1516" y="8"/>
                    </a:lnTo>
                    <a:lnTo>
                      <a:pt x="1514" y="4"/>
                    </a:lnTo>
                    <a:lnTo>
                      <a:pt x="1508" y="0"/>
                    </a:lnTo>
                    <a:lnTo>
                      <a:pt x="1502" y="0"/>
                    </a:lnTo>
                    <a:lnTo>
                      <a:pt x="1496" y="0"/>
                    </a:lnTo>
                    <a:lnTo>
                      <a:pt x="1496" y="0"/>
                    </a:lnTo>
                    <a:lnTo>
                      <a:pt x="1444" y="26"/>
                    </a:lnTo>
                    <a:lnTo>
                      <a:pt x="1393" y="51"/>
                    </a:lnTo>
                    <a:lnTo>
                      <a:pt x="1343" y="78"/>
                    </a:lnTo>
                    <a:lnTo>
                      <a:pt x="1292" y="108"/>
                    </a:lnTo>
                    <a:lnTo>
                      <a:pt x="1195" y="168"/>
                    </a:lnTo>
                    <a:lnTo>
                      <a:pt x="1097" y="228"/>
                    </a:lnTo>
                    <a:lnTo>
                      <a:pt x="1097" y="228"/>
                    </a:lnTo>
                    <a:lnTo>
                      <a:pt x="985" y="304"/>
                    </a:lnTo>
                    <a:lnTo>
                      <a:pt x="872" y="380"/>
                    </a:lnTo>
                    <a:lnTo>
                      <a:pt x="763" y="462"/>
                    </a:lnTo>
                    <a:lnTo>
                      <a:pt x="658" y="544"/>
                    </a:lnTo>
                    <a:lnTo>
                      <a:pt x="658" y="544"/>
                    </a:lnTo>
                    <a:lnTo>
                      <a:pt x="554" y="629"/>
                    </a:lnTo>
                    <a:lnTo>
                      <a:pt x="504" y="672"/>
                    </a:lnTo>
                    <a:lnTo>
                      <a:pt x="455" y="717"/>
                    </a:lnTo>
                    <a:lnTo>
                      <a:pt x="407" y="763"/>
                    </a:lnTo>
                    <a:lnTo>
                      <a:pt x="360" y="810"/>
                    </a:lnTo>
                    <a:lnTo>
                      <a:pt x="313" y="857"/>
                    </a:lnTo>
                    <a:lnTo>
                      <a:pt x="268" y="906"/>
                    </a:lnTo>
                    <a:lnTo>
                      <a:pt x="268" y="906"/>
                    </a:lnTo>
                    <a:lnTo>
                      <a:pt x="228" y="952"/>
                    </a:lnTo>
                    <a:lnTo>
                      <a:pt x="187" y="1001"/>
                    </a:lnTo>
                    <a:lnTo>
                      <a:pt x="150" y="1050"/>
                    </a:lnTo>
                    <a:lnTo>
                      <a:pt x="113" y="1100"/>
                    </a:lnTo>
                    <a:lnTo>
                      <a:pt x="113" y="1100"/>
                    </a:lnTo>
                    <a:lnTo>
                      <a:pt x="80" y="1147"/>
                    </a:lnTo>
                    <a:lnTo>
                      <a:pt x="48" y="1198"/>
                    </a:lnTo>
                    <a:lnTo>
                      <a:pt x="35" y="1223"/>
                    </a:lnTo>
                    <a:lnTo>
                      <a:pt x="21" y="1248"/>
                    </a:lnTo>
                    <a:lnTo>
                      <a:pt x="10" y="1275"/>
                    </a:lnTo>
                    <a:lnTo>
                      <a:pt x="0" y="1303"/>
                    </a:lnTo>
                    <a:lnTo>
                      <a:pt x="0" y="1303"/>
                    </a:lnTo>
                    <a:lnTo>
                      <a:pt x="0" y="1307"/>
                    </a:lnTo>
                    <a:lnTo>
                      <a:pt x="4" y="1310"/>
                    </a:lnTo>
                    <a:lnTo>
                      <a:pt x="8" y="1310"/>
                    </a:lnTo>
                    <a:lnTo>
                      <a:pt x="11" y="1308"/>
                    </a:lnTo>
                    <a:lnTo>
                      <a:pt x="11" y="1308"/>
                    </a:lnTo>
                    <a:close/>
                  </a:path>
                </a:pathLst>
              </a:custGeom>
              <a:grpFill/>
              <a:ln>
                <a:noFill/>
              </a:ln>
            </p:spPr>
            <p:txBody>
              <a:bodyPr/>
              <a:lstStyle/>
              <a:p>
                <a:pPr>
                  <a:defRPr/>
                </a:pPr>
                <a:endParaRPr lang="zh-CN" altLang="en-US" sz="1800">
                  <a:solidFill>
                    <a:schemeClr val="tx1"/>
                  </a:solidFill>
                  <a:latin typeface="微软雅黑" panose="020B0503020204020204" charset="-122"/>
                  <a:ea typeface="微软雅黑" panose="020B0503020204020204" charset="-122"/>
                </a:endParaRPr>
              </a:p>
            </p:txBody>
          </p:sp>
          <p:grpSp>
            <p:nvGrpSpPr>
              <p:cNvPr id="109" name="组合 108"/>
              <p:cNvGrpSpPr/>
              <p:nvPr/>
            </p:nvGrpSpPr>
            <p:grpSpPr>
              <a:xfrm>
                <a:off x="1320404" y="1695061"/>
                <a:ext cx="820737" cy="522685"/>
                <a:chOff x="1320404" y="1695061"/>
                <a:chExt cx="820737" cy="522685"/>
              </a:xfrm>
              <a:grpFill/>
            </p:grpSpPr>
            <p:sp>
              <p:nvSpPr>
                <p:cNvPr id="110" name="Freeform 14"/>
                <p:cNvSpPr/>
                <p:nvPr/>
              </p:nvSpPr>
              <p:spPr bwMode="auto">
                <a:xfrm>
                  <a:off x="1910954" y="1695061"/>
                  <a:ext cx="117475" cy="122635"/>
                </a:xfrm>
                <a:custGeom>
                  <a:avLst/>
                  <a:gdLst>
                    <a:gd name="T0" fmla="*/ 196 w 212"/>
                    <a:gd name="T1" fmla="*/ 0 h 294"/>
                    <a:gd name="T2" fmla="*/ 196 w 212"/>
                    <a:gd name="T3" fmla="*/ 0 h 294"/>
                    <a:gd name="T4" fmla="*/ 181 w 212"/>
                    <a:gd name="T5" fmla="*/ 14 h 294"/>
                    <a:gd name="T6" fmla="*/ 163 w 212"/>
                    <a:gd name="T7" fmla="*/ 25 h 294"/>
                    <a:gd name="T8" fmla="*/ 150 w 212"/>
                    <a:gd name="T9" fmla="*/ 41 h 294"/>
                    <a:gd name="T10" fmla="*/ 134 w 212"/>
                    <a:gd name="T11" fmla="*/ 57 h 294"/>
                    <a:gd name="T12" fmla="*/ 109 w 212"/>
                    <a:gd name="T13" fmla="*/ 90 h 294"/>
                    <a:gd name="T14" fmla="*/ 85 w 212"/>
                    <a:gd name="T15" fmla="*/ 125 h 294"/>
                    <a:gd name="T16" fmla="*/ 64 w 212"/>
                    <a:gd name="T17" fmla="*/ 162 h 294"/>
                    <a:gd name="T18" fmla="*/ 44 w 212"/>
                    <a:gd name="T19" fmla="*/ 199 h 294"/>
                    <a:gd name="T20" fmla="*/ 23 w 212"/>
                    <a:gd name="T21" fmla="*/ 236 h 294"/>
                    <a:gd name="T22" fmla="*/ 2 w 212"/>
                    <a:gd name="T23" fmla="*/ 271 h 294"/>
                    <a:gd name="T24" fmla="*/ 2 w 212"/>
                    <a:gd name="T25" fmla="*/ 271 h 294"/>
                    <a:gd name="T26" fmla="*/ 0 w 212"/>
                    <a:gd name="T27" fmla="*/ 277 h 294"/>
                    <a:gd name="T28" fmla="*/ 0 w 212"/>
                    <a:gd name="T29" fmla="*/ 282 h 294"/>
                    <a:gd name="T30" fmla="*/ 4 w 212"/>
                    <a:gd name="T31" fmla="*/ 288 h 294"/>
                    <a:gd name="T32" fmla="*/ 7 w 212"/>
                    <a:gd name="T33" fmla="*/ 292 h 294"/>
                    <a:gd name="T34" fmla="*/ 11 w 212"/>
                    <a:gd name="T35" fmla="*/ 294 h 294"/>
                    <a:gd name="T36" fmla="*/ 17 w 212"/>
                    <a:gd name="T37" fmla="*/ 294 h 294"/>
                    <a:gd name="T38" fmla="*/ 23 w 212"/>
                    <a:gd name="T39" fmla="*/ 292 h 294"/>
                    <a:gd name="T40" fmla="*/ 27 w 212"/>
                    <a:gd name="T41" fmla="*/ 288 h 294"/>
                    <a:gd name="T42" fmla="*/ 27 w 212"/>
                    <a:gd name="T43" fmla="*/ 288 h 294"/>
                    <a:gd name="T44" fmla="*/ 48 w 212"/>
                    <a:gd name="T45" fmla="*/ 253 h 294"/>
                    <a:gd name="T46" fmla="*/ 68 w 212"/>
                    <a:gd name="T47" fmla="*/ 216 h 294"/>
                    <a:gd name="T48" fmla="*/ 107 w 212"/>
                    <a:gd name="T49" fmla="*/ 146 h 294"/>
                    <a:gd name="T50" fmla="*/ 130 w 212"/>
                    <a:gd name="T51" fmla="*/ 111 h 294"/>
                    <a:gd name="T52" fmla="*/ 153 w 212"/>
                    <a:gd name="T53" fmla="*/ 78 h 294"/>
                    <a:gd name="T54" fmla="*/ 179 w 212"/>
                    <a:gd name="T55" fmla="*/ 47 h 294"/>
                    <a:gd name="T56" fmla="*/ 208 w 212"/>
                    <a:gd name="T57" fmla="*/ 18 h 294"/>
                    <a:gd name="T58" fmla="*/ 208 w 212"/>
                    <a:gd name="T59" fmla="*/ 18 h 294"/>
                    <a:gd name="T60" fmla="*/ 210 w 212"/>
                    <a:gd name="T61" fmla="*/ 16 h 294"/>
                    <a:gd name="T62" fmla="*/ 212 w 212"/>
                    <a:gd name="T63" fmla="*/ 12 h 294"/>
                    <a:gd name="T64" fmla="*/ 212 w 212"/>
                    <a:gd name="T65" fmla="*/ 8 h 294"/>
                    <a:gd name="T66" fmla="*/ 210 w 212"/>
                    <a:gd name="T67" fmla="*/ 4 h 294"/>
                    <a:gd name="T68" fmla="*/ 208 w 212"/>
                    <a:gd name="T69" fmla="*/ 2 h 294"/>
                    <a:gd name="T70" fmla="*/ 204 w 212"/>
                    <a:gd name="T71" fmla="*/ 0 h 294"/>
                    <a:gd name="T72" fmla="*/ 200 w 212"/>
                    <a:gd name="T73" fmla="*/ 0 h 294"/>
                    <a:gd name="T74" fmla="*/ 196 w 212"/>
                    <a:gd name="T75" fmla="*/ 0 h 294"/>
                    <a:gd name="T76" fmla="*/ 196 w 212"/>
                    <a:gd name="T77" fmla="*/ 0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12" h="294">
                      <a:moveTo>
                        <a:pt x="196" y="0"/>
                      </a:moveTo>
                      <a:lnTo>
                        <a:pt x="196" y="0"/>
                      </a:lnTo>
                      <a:lnTo>
                        <a:pt x="181" y="14"/>
                      </a:lnTo>
                      <a:lnTo>
                        <a:pt x="163" y="25"/>
                      </a:lnTo>
                      <a:lnTo>
                        <a:pt x="150" y="41"/>
                      </a:lnTo>
                      <a:lnTo>
                        <a:pt x="134" y="57"/>
                      </a:lnTo>
                      <a:lnTo>
                        <a:pt x="109" y="90"/>
                      </a:lnTo>
                      <a:lnTo>
                        <a:pt x="85" y="125"/>
                      </a:lnTo>
                      <a:lnTo>
                        <a:pt x="64" y="162"/>
                      </a:lnTo>
                      <a:lnTo>
                        <a:pt x="44" y="199"/>
                      </a:lnTo>
                      <a:lnTo>
                        <a:pt x="23" y="236"/>
                      </a:lnTo>
                      <a:lnTo>
                        <a:pt x="2" y="271"/>
                      </a:lnTo>
                      <a:lnTo>
                        <a:pt x="2" y="271"/>
                      </a:lnTo>
                      <a:lnTo>
                        <a:pt x="0" y="277"/>
                      </a:lnTo>
                      <a:lnTo>
                        <a:pt x="0" y="282"/>
                      </a:lnTo>
                      <a:lnTo>
                        <a:pt x="4" y="288"/>
                      </a:lnTo>
                      <a:lnTo>
                        <a:pt x="7" y="292"/>
                      </a:lnTo>
                      <a:lnTo>
                        <a:pt x="11" y="294"/>
                      </a:lnTo>
                      <a:lnTo>
                        <a:pt x="17" y="294"/>
                      </a:lnTo>
                      <a:lnTo>
                        <a:pt x="23" y="292"/>
                      </a:lnTo>
                      <a:lnTo>
                        <a:pt x="27" y="288"/>
                      </a:lnTo>
                      <a:lnTo>
                        <a:pt x="27" y="288"/>
                      </a:lnTo>
                      <a:lnTo>
                        <a:pt x="48" y="253"/>
                      </a:lnTo>
                      <a:lnTo>
                        <a:pt x="68" y="216"/>
                      </a:lnTo>
                      <a:lnTo>
                        <a:pt x="107" y="146"/>
                      </a:lnTo>
                      <a:lnTo>
                        <a:pt x="130" y="111"/>
                      </a:lnTo>
                      <a:lnTo>
                        <a:pt x="153" y="78"/>
                      </a:lnTo>
                      <a:lnTo>
                        <a:pt x="179" y="47"/>
                      </a:lnTo>
                      <a:lnTo>
                        <a:pt x="208" y="18"/>
                      </a:lnTo>
                      <a:lnTo>
                        <a:pt x="208" y="18"/>
                      </a:lnTo>
                      <a:lnTo>
                        <a:pt x="210" y="16"/>
                      </a:lnTo>
                      <a:lnTo>
                        <a:pt x="212" y="12"/>
                      </a:lnTo>
                      <a:lnTo>
                        <a:pt x="212" y="8"/>
                      </a:lnTo>
                      <a:lnTo>
                        <a:pt x="210" y="4"/>
                      </a:lnTo>
                      <a:lnTo>
                        <a:pt x="208" y="2"/>
                      </a:lnTo>
                      <a:lnTo>
                        <a:pt x="204" y="0"/>
                      </a:lnTo>
                      <a:lnTo>
                        <a:pt x="200" y="0"/>
                      </a:lnTo>
                      <a:lnTo>
                        <a:pt x="196" y="0"/>
                      </a:lnTo>
                      <a:lnTo>
                        <a:pt x="196" y="0"/>
                      </a:lnTo>
                      <a:close/>
                    </a:path>
                  </a:pathLst>
                </a:custGeom>
                <a:grpFill/>
                <a:ln>
                  <a:noFill/>
                </a:ln>
              </p:spPr>
              <p:txBody>
                <a:bodyPr/>
                <a:lstStyle/>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11" name="Freeform 15"/>
                <p:cNvSpPr/>
                <p:nvPr/>
              </p:nvSpPr>
              <p:spPr bwMode="auto">
                <a:xfrm>
                  <a:off x="1637904" y="1715302"/>
                  <a:ext cx="142875" cy="244078"/>
                </a:xfrm>
                <a:custGeom>
                  <a:avLst/>
                  <a:gdLst>
                    <a:gd name="T0" fmla="*/ 242 w 257"/>
                    <a:gd name="T1" fmla="*/ 4 h 584"/>
                    <a:gd name="T2" fmla="*/ 242 w 257"/>
                    <a:gd name="T3" fmla="*/ 4 h 584"/>
                    <a:gd name="T4" fmla="*/ 209 w 257"/>
                    <a:gd name="T5" fmla="*/ 70 h 584"/>
                    <a:gd name="T6" fmla="*/ 175 w 257"/>
                    <a:gd name="T7" fmla="*/ 138 h 584"/>
                    <a:gd name="T8" fmla="*/ 113 w 257"/>
                    <a:gd name="T9" fmla="*/ 272 h 584"/>
                    <a:gd name="T10" fmla="*/ 113 w 257"/>
                    <a:gd name="T11" fmla="*/ 272 h 584"/>
                    <a:gd name="T12" fmla="*/ 80 w 257"/>
                    <a:gd name="T13" fmla="*/ 344 h 584"/>
                    <a:gd name="T14" fmla="*/ 51 w 257"/>
                    <a:gd name="T15" fmla="*/ 416 h 584"/>
                    <a:gd name="T16" fmla="*/ 24 w 257"/>
                    <a:gd name="T17" fmla="*/ 488 h 584"/>
                    <a:gd name="T18" fmla="*/ 12 w 257"/>
                    <a:gd name="T19" fmla="*/ 525 h 584"/>
                    <a:gd name="T20" fmla="*/ 2 w 257"/>
                    <a:gd name="T21" fmla="*/ 564 h 584"/>
                    <a:gd name="T22" fmla="*/ 2 w 257"/>
                    <a:gd name="T23" fmla="*/ 564 h 584"/>
                    <a:gd name="T24" fmla="*/ 0 w 257"/>
                    <a:gd name="T25" fmla="*/ 570 h 584"/>
                    <a:gd name="T26" fmla="*/ 2 w 257"/>
                    <a:gd name="T27" fmla="*/ 576 h 584"/>
                    <a:gd name="T28" fmla="*/ 6 w 257"/>
                    <a:gd name="T29" fmla="*/ 580 h 584"/>
                    <a:gd name="T30" fmla="*/ 12 w 257"/>
                    <a:gd name="T31" fmla="*/ 582 h 584"/>
                    <a:gd name="T32" fmla="*/ 18 w 257"/>
                    <a:gd name="T33" fmla="*/ 584 h 584"/>
                    <a:gd name="T34" fmla="*/ 22 w 257"/>
                    <a:gd name="T35" fmla="*/ 582 h 584"/>
                    <a:gd name="T36" fmla="*/ 26 w 257"/>
                    <a:gd name="T37" fmla="*/ 580 h 584"/>
                    <a:gd name="T38" fmla="*/ 29 w 257"/>
                    <a:gd name="T39" fmla="*/ 574 h 584"/>
                    <a:gd name="T40" fmla="*/ 29 w 257"/>
                    <a:gd name="T41" fmla="*/ 574 h 584"/>
                    <a:gd name="T42" fmla="*/ 39 w 257"/>
                    <a:gd name="T43" fmla="*/ 537 h 584"/>
                    <a:gd name="T44" fmla="*/ 51 w 257"/>
                    <a:gd name="T45" fmla="*/ 502 h 584"/>
                    <a:gd name="T46" fmla="*/ 76 w 257"/>
                    <a:gd name="T47" fmla="*/ 432 h 584"/>
                    <a:gd name="T48" fmla="*/ 103 w 257"/>
                    <a:gd name="T49" fmla="*/ 364 h 584"/>
                    <a:gd name="T50" fmla="*/ 135 w 257"/>
                    <a:gd name="T51" fmla="*/ 296 h 584"/>
                    <a:gd name="T52" fmla="*/ 135 w 257"/>
                    <a:gd name="T53" fmla="*/ 296 h 584"/>
                    <a:gd name="T54" fmla="*/ 168 w 257"/>
                    <a:gd name="T55" fmla="*/ 226 h 584"/>
                    <a:gd name="T56" fmla="*/ 201 w 257"/>
                    <a:gd name="T57" fmla="*/ 156 h 584"/>
                    <a:gd name="T58" fmla="*/ 216 w 257"/>
                    <a:gd name="T59" fmla="*/ 120 h 584"/>
                    <a:gd name="T60" fmla="*/ 232 w 257"/>
                    <a:gd name="T61" fmla="*/ 84 h 584"/>
                    <a:gd name="T62" fmla="*/ 245 w 257"/>
                    <a:gd name="T63" fmla="*/ 48 h 584"/>
                    <a:gd name="T64" fmla="*/ 257 w 257"/>
                    <a:gd name="T65" fmla="*/ 11 h 584"/>
                    <a:gd name="T66" fmla="*/ 257 w 257"/>
                    <a:gd name="T67" fmla="*/ 11 h 584"/>
                    <a:gd name="T68" fmla="*/ 255 w 257"/>
                    <a:gd name="T69" fmla="*/ 6 h 584"/>
                    <a:gd name="T70" fmla="*/ 251 w 257"/>
                    <a:gd name="T71" fmla="*/ 2 h 584"/>
                    <a:gd name="T72" fmla="*/ 247 w 257"/>
                    <a:gd name="T73" fmla="*/ 0 h 584"/>
                    <a:gd name="T74" fmla="*/ 244 w 257"/>
                    <a:gd name="T75" fmla="*/ 2 h 584"/>
                    <a:gd name="T76" fmla="*/ 242 w 257"/>
                    <a:gd name="T77" fmla="*/ 4 h 584"/>
                    <a:gd name="T78" fmla="*/ 242 w 257"/>
                    <a:gd name="T79" fmla="*/ 4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57" h="584">
                      <a:moveTo>
                        <a:pt x="242" y="4"/>
                      </a:moveTo>
                      <a:lnTo>
                        <a:pt x="242" y="4"/>
                      </a:lnTo>
                      <a:lnTo>
                        <a:pt x="209" y="70"/>
                      </a:lnTo>
                      <a:lnTo>
                        <a:pt x="175" y="138"/>
                      </a:lnTo>
                      <a:lnTo>
                        <a:pt x="113" y="272"/>
                      </a:lnTo>
                      <a:lnTo>
                        <a:pt x="113" y="272"/>
                      </a:lnTo>
                      <a:lnTo>
                        <a:pt x="80" y="344"/>
                      </a:lnTo>
                      <a:lnTo>
                        <a:pt x="51" y="416"/>
                      </a:lnTo>
                      <a:lnTo>
                        <a:pt x="24" y="488"/>
                      </a:lnTo>
                      <a:lnTo>
                        <a:pt x="12" y="525"/>
                      </a:lnTo>
                      <a:lnTo>
                        <a:pt x="2" y="564"/>
                      </a:lnTo>
                      <a:lnTo>
                        <a:pt x="2" y="564"/>
                      </a:lnTo>
                      <a:lnTo>
                        <a:pt x="0" y="570"/>
                      </a:lnTo>
                      <a:lnTo>
                        <a:pt x="2" y="576"/>
                      </a:lnTo>
                      <a:lnTo>
                        <a:pt x="6" y="580"/>
                      </a:lnTo>
                      <a:lnTo>
                        <a:pt x="12" y="582"/>
                      </a:lnTo>
                      <a:lnTo>
                        <a:pt x="18" y="584"/>
                      </a:lnTo>
                      <a:lnTo>
                        <a:pt x="22" y="582"/>
                      </a:lnTo>
                      <a:lnTo>
                        <a:pt x="26" y="580"/>
                      </a:lnTo>
                      <a:lnTo>
                        <a:pt x="29" y="574"/>
                      </a:lnTo>
                      <a:lnTo>
                        <a:pt x="29" y="574"/>
                      </a:lnTo>
                      <a:lnTo>
                        <a:pt x="39" y="537"/>
                      </a:lnTo>
                      <a:lnTo>
                        <a:pt x="51" y="502"/>
                      </a:lnTo>
                      <a:lnTo>
                        <a:pt x="76" y="432"/>
                      </a:lnTo>
                      <a:lnTo>
                        <a:pt x="103" y="364"/>
                      </a:lnTo>
                      <a:lnTo>
                        <a:pt x="135" y="296"/>
                      </a:lnTo>
                      <a:lnTo>
                        <a:pt x="135" y="296"/>
                      </a:lnTo>
                      <a:lnTo>
                        <a:pt x="168" y="226"/>
                      </a:lnTo>
                      <a:lnTo>
                        <a:pt x="201" y="156"/>
                      </a:lnTo>
                      <a:lnTo>
                        <a:pt x="216" y="120"/>
                      </a:lnTo>
                      <a:lnTo>
                        <a:pt x="232" y="84"/>
                      </a:lnTo>
                      <a:lnTo>
                        <a:pt x="245" y="48"/>
                      </a:lnTo>
                      <a:lnTo>
                        <a:pt x="257" y="11"/>
                      </a:lnTo>
                      <a:lnTo>
                        <a:pt x="257" y="11"/>
                      </a:lnTo>
                      <a:lnTo>
                        <a:pt x="255" y="6"/>
                      </a:lnTo>
                      <a:lnTo>
                        <a:pt x="251" y="2"/>
                      </a:lnTo>
                      <a:lnTo>
                        <a:pt x="247" y="0"/>
                      </a:lnTo>
                      <a:lnTo>
                        <a:pt x="244" y="2"/>
                      </a:lnTo>
                      <a:lnTo>
                        <a:pt x="242" y="4"/>
                      </a:lnTo>
                      <a:lnTo>
                        <a:pt x="242" y="4"/>
                      </a:lnTo>
                      <a:close/>
                    </a:path>
                  </a:pathLst>
                </a:custGeom>
                <a:grpFill/>
                <a:ln>
                  <a:noFill/>
                </a:ln>
              </p:spPr>
              <p:txBody>
                <a:bodyPr/>
                <a:lstStyle/>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12" name="Freeform 16"/>
                <p:cNvSpPr/>
                <p:nvPr/>
              </p:nvSpPr>
              <p:spPr bwMode="auto">
                <a:xfrm>
                  <a:off x="1391842" y="1798645"/>
                  <a:ext cx="187325" cy="340519"/>
                </a:xfrm>
                <a:custGeom>
                  <a:avLst/>
                  <a:gdLst>
                    <a:gd name="T0" fmla="*/ 325 w 338"/>
                    <a:gd name="T1" fmla="*/ 0 h 816"/>
                    <a:gd name="T2" fmla="*/ 325 w 338"/>
                    <a:gd name="T3" fmla="*/ 0 h 816"/>
                    <a:gd name="T4" fmla="*/ 305 w 338"/>
                    <a:gd name="T5" fmla="*/ 18 h 816"/>
                    <a:gd name="T6" fmla="*/ 286 w 338"/>
                    <a:gd name="T7" fmla="*/ 35 h 816"/>
                    <a:gd name="T8" fmla="*/ 268 w 338"/>
                    <a:gd name="T9" fmla="*/ 55 h 816"/>
                    <a:gd name="T10" fmla="*/ 251 w 338"/>
                    <a:gd name="T11" fmla="*/ 76 h 816"/>
                    <a:gd name="T12" fmla="*/ 235 w 338"/>
                    <a:gd name="T13" fmla="*/ 98 h 816"/>
                    <a:gd name="T14" fmla="*/ 219 w 338"/>
                    <a:gd name="T15" fmla="*/ 121 h 816"/>
                    <a:gd name="T16" fmla="*/ 192 w 338"/>
                    <a:gd name="T17" fmla="*/ 170 h 816"/>
                    <a:gd name="T18" fmla="*/ 169 w 338"/>
                    <a:gd name="T19" fmla="*/ 218 h 816"/>
                    <a:gd name="T20" fmla="*/ 146 w 338"/>
                    <a:gd name="T21" fmla="*/ 269 h 816"/>
                    <a:gd name="T22" fmla="*/ 126 w 338"/>
                    <a:gd name="T23" fmla="*/ 319 h 816"/>
                    <a:gd name="T24" fmla="*/ 109 w 338"/>
                    <a:gd name="T25" fmla="*/ 366 h 816"/>
                    <a:gd name="T26" fmla="*/ 109 w 338"/>
                    <a:gd name="T27" fmla="*/ 366 h 816"/>
                    <a:gd name="T28" fmla="*/ 89 w 338"/>
                    <a:gd name="T29" fmla="*/ 419 h 816"/>
                    <a:gd name="T30" fmla="*/ 72 w 338"/>
                    <a:gd name="T31" fmla="*/ 471 h 816"/>
                    <a:gd name="T32" fmla="*/ 54 w 338"/>
                    <a:gd name="T33" fmla="*/ 526 h 816"/>
                    <a:gd name="T34" fmla="*/ 40 w 338"/>
                    <a:gd name="T35" fmla="*/ 580 h 816"/>
                    <a:gd name="T36" fmla="*/ 27 w 338"/>
                    <a:gd name="T37" fmla="*/ 635 h 816"/>
                    <a:gd name="T38" fmla="*/ 15 w 338"/>
                    <a:gd name="T39" fmla="*/ 689 h 816"/>
                    <a:gd name="T40" fmla="*/ 7 w 338"/>
                    <a:gd name="T41" fmla="*/ 744 h 816"/>
                    <a:gd name="T42" fmla="*/ 0 w 338"/>
                    <a:gd name="T43" fmla="*/ 800 h 816"/>
                    <a:gd name="T44" fmla="*/ 0 w 338"/>
                    <a:gd name="T45" fmla="*/ 800 h 816"/>
                    <a:gd name="T46" fmla="*/ 0 w 338"/>
                    <a:gd name="T47" fmla="*/ 806 h 816"/>
                    <a:gd name="T48" fmla="*/ 3 w 338"/>
                    <a:gd name="T49" fmla="*/ 812 h 816"/>
                    <a:gd name="T50" fmla="*/ 7 w 338"/>
                    <a:gd name="T51" fmla="*/ 814 h 816"/>
                    <a:gd name="T52" fmla="*/ 13 w 338"/>
                    <a:gd name="T53" fmla="*/ 816 h 816"/>
                    <a:gd name="T54" fmla="*/ 19 w 338"/>
                    <a:gd name="T55" fmla="*/ 816 h 816"/>
                    <a:gd name="T56" fmla="*/ 25 w 338"/>
                    <a:gd name="T57" fmla="*/ 814 h 816"/>
                    <a:gd name="T58" fmla="*/ 29 w 338"/>
                    <a:gd name="T59" fmla="*/ 808 h 816"/>
                    <a:gd name="T60" fmla="*/ 31 w 338"/>
                    <a:gd name="T61" fmla="*/ 802 h 816"/>
                    <a:gd name="T62" fmla="*/ 31 w 338"/>
                    <a:gd name="T63" fmla="*/ 802 h 816"/>
                    <a:gd name="T64" fmla="*/ 37 w 338"/>
                    <a:gd name="T65" fmla="*/ 750 h 816"/>
                    <a:gd name="T66" fmla="*/ 46 w 338"/>
                    <a:gd name="T67" fmla="*/ 697 h 816"/>
                    <a:gd name="T68" fmla="*/ 56 w 338"/>
                    <a:gd name="T69" fmla="*/ 645 h 816"/>
                    <a:gd name="T70" fmla="*/ 70 w 338"/>
                    <a:gd name="T71" fmla="*/ 592 h 816"/>
                    <a:gd name="T72" fmla="*/ 83 w 338"/>
                    <a:gd name="T73" fmla="*/ 541 h 816"/>
                    <a:gd name="T74" fmla="*/ 99 w 338"/>
                    <a:gd name="T75" fmla="*/ 489 h 816"/>
                    <a:gd name="T76" fmla="*/ 114 w 338"/>
                    <a:gd name="T77" fmla="*/ 438 h 816"/>
                    <a:gd name="T78" fmla="*/ 132 w 338"/>
                    <a:gd name="T79" fmla="*/ 388 h 816"/>
                    <a:gd name="T80" fmla="*/ 132 w 338"/>
                    <a:gd name="T81" fmla="*/ 388 h 816"/>
                    <a:gd name="T82" fmla="*/ 151 w 338"/>
                    <a:gd name="T83" fmla="*/ 337 h 816"/>
                    <a:gd name="T84" fmla="*/ 171 w 338"/>
                    <a:gd name="T85" fmla="*/ 286 h 816"/>
                    <a:gd name="T86" fmla="*/ 192 w 338"/>
                    <a:gd name="T87" fmla="*/ 238 h 816"/>
                    <a:gd name="T88" fmla="*/ 218 w 338"/>
                    <a:gd name="T89" fmla="*/ 189 h 816"/>
                    <a:gd name="T90" fmla="*/ 243 w 338"/>
                    <a:gd name="T91" fmla="*/ 142 h 816"/>
                    <a:gd name="T92" fmla="*/ 272 w 338"/>
                    <a:gd name="T93" fmla="*/ 98 h 816"/>
                    <a:gd name="T94" fmla="*/ 301 w 338"/>
                    <a:gd name="T95" fmla="*/ 53 h 816"/>
                    <a:gd name="T96" fmla="*/ 336 w 338"/>
                    <a:gd name="T97" fmla="*/ 10 h 816"/>
                    <a:gd name="T98" fmla="*/ 336 w 338"/>
                    <a:gd name="T99" fmla="*/ 10 h 816"/>
                    <a:gd name="T100" fmla="*/ 338 w 338"/>
                    <a:gd name="T101" fmla="*/ 8 h 816"/>
                    <a:gd name="T102" fmla="*/ 338 w 338"/>
                    <a:gd name="T103" fmla="*/ 6 h 816"/>
                    <a:gd name="T104" fmla="*/ 334 w 338"/>
                    <a:gd name="T105" fmla="*/ 2 h 816"/>
                    <a:gd name="T106" fmla="*/ 330 w 338"/>
                    <a:gd name="T107" fmla="*/ 0 h 816"/>
                    <a:gd name="T108" fmla="*/ 325 w 338"/>
                    <a:gd name="T109" fmla="*/ 0 h 816"/>
                    <a:gd name="T110" fmla="*/ 325 w 338"/>
                    <a:gd name="T111" fmla="*/ 0 h 8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38" h="816">
                      <a:moveTo>
                        <a:pt x="325" y="0"/>
                      </a:moveTo>
                      <a:lnTo>
                        <a:pt x="325" y="0"/>
                      </a:lnTo>
                      <a:lnTo>
                        <a:pt x="305" y="18"/>
                      </a:lnTo>
                      <a:lnTo>
                        <a:pt x="286" y="35"/>
                      </a:lnTo>
                      <a:lnTo>
                        <a:pt x="268" y="55"/>
                      </a:lnTo>
                      <a:lnTo>
                        <a:pt x="251" y="76"/>
                      </a:lnTo>
                      <a:lnTo>
                        <a:pt x="235" y="98"/>
                      </a:lnTo>
                      <a:lnTo>
                        <a:pt x="219" y="121"/>
                      </a:lnTo>
                      <a:lnTo>
                        <a:pt x="192" y="170"/>
                      </a:lnTo>
                      <a:lnTo>
                        <a:pt x="169" y="218"/>
                      </a:lnTo>
                      <a:lnTo>
                        <a:pt x="146" y="269"/>
                      </a:lnTo>
                      <a:lnTo>
                        <a:pt x="126" y="319"/>
                      </a:lnTo>
                      <a:lnTo>
                        <a:pt x="109" y="366"/>
                      </a:lnTo>
                      <a:lnTo>
                        <a:pt x="109" y="366"/>
                      </a:lnTo>
                      <a:lnTo>
                        <a:pt x="89" y="419"/>
                      </a:lnTo>
                      <a:lnTo>
                        <a:pt x="72" y="471"/>
                      </a:lnTo>
                      <a:lnTo>
                        <a:pt x="54" y="526"/>
                      </a:lnTo>
                      <a:lnTo>
                        <a:pt x="40" y="580"/>
                      </a:lnTo>
                      <a:lnTo>
                        <a:pt x="27" y="635"/>
                      </a:lnTo>
                      <a:lnTo>
                        <a:pt x="15" y="689"/>
                      </a:lnTo>
                      <a:lnTo>
                        <a:pt x="7" y="744"/>
                      </a:lnTo>
                      <a:lnTo>
                        <a:pt x="0" y="800"/>
                      </a:lnTo>
                      <a:lnTo>
                        <a:pt x="0" y="800"/>
                      </a:lnTo>
                      <a:lnTo>
                        <a:pt x="0" y="806"/>
                      </a:lnTo>
                      <a:lnTo>
                        <a:pt x="3" y="812"/>
                      </a:lnTo>
                      <a:lnTo>
                        <a:pt x="7" y="814"/>
                      </a:lnTo>
                      <a:lnTo>
                        <a:pt x="13" y="816"/>
                      </a:lnTo>
                      <a:lnTo>
                        <a:pt x="19" y="816"/>
                      </a:lnTo>
                      <a:lnTo>
                        <a:pt x="25" y="814"/>
                      </a:lnTo>
                      <a:lnTo>
                        <a:pt x="29" y="808"/>
                      </a:lnTo>
                      <a:lnTo>
                        <a:pt x="31" y="802"/>
                      </a:lnTo>
                      <a:lnTo>
                        <a:pt x="31" y="802"/>
                      </a:lnTo>
                      <a:lnTo>
                        <a:pt x="37" y="750"/>
                      </a:lnTo>
                      <a:lnTo>
                        <a:pt x="46" y="697"/>
                      </a:lnTo>
                      <a:lnTo>
                        <a:pt x="56" y="645"/>
                      </a:lnTo>
                      <a:lnTo>
                        <a:pt x="70" y="592"/>
                      </a:lnTo>
                      <a:lnTo>
                        <a:pt x="83" y="541"/>
                      </a:lnTo>
                      <a:lnTo>
                        <a:pt x="99" y="489"/>
                      </a:lnTo>
                      <a:lnTo>
                        <a:pt x="114" y="438"/>
                      </a:lnTo>
                      <a:lnTo>
                        <a:pt x="132" y="388"/>
                      </a:lnTo>
                      <a:lnTo>
                        <a:pt x="132" y="388"/>
                      </a:lnTo>
                      <a:lnTo>
                        <a:pt x="151" y="337"/>
                      </a:lnTo>
                      <a:lnTo>
                        <a:pt x="171" y="286"/>
                      </a:lnTo>
                      <a:lnTo>
                        <a:pt x="192" y="238"/>
                      </a:lnTo>
                      <a:lnTo>
                        <a:pt x="218" y="189"/>
                      </a:lnTo>
                      <a:lnTo>
                        <a:pt x="243" y="142"/>
                      </a:lnTo>
                      <a:lnTo>
                        <a:pt x="272" y="98"/>
                      </a:lnTo>
                      <a:lnTo>
                        <a:pt x="301" y="53"/>
                      </a:lnTo>
                      <a:lnTo>
                        <a:pt x="336" y="10"/>
                      </a:lnTo>
                      <a:lnTo>
                        <a:pt x="336" y="10"/>
                      </a:lnTo>
                      <a:lnTo>
                        <a:pt x="338" y="8"/>
                      </a:lnTo>
                      <a:lnTo>
                        <a:pt x="338" y="6"/>
                      </a:lnTo>
                      <a:lnTo>
                        <a:pt x="334" y="2"/>
                      </a:lnTo>
                      <a:lnTo>
                        <a:pt x="330" y="0"/>
                      </a:lnTo>
                      <a:lnTo>
                        <a:pt x="325" y="0"/>
                      </a:lnTo>
                      <a:lnTo>
                        <a:pt x="325" y="0"/>
                      </a:lnTo>
                      <a:close/>
                    </a:path>
                  </a:pathLst>
                </a:custGeom>
                <a:grpFill/>
                <a:ln>
                  <a:noFill/>
                </a:ln>
              </p:spPr>
              <p:txBody>
                <a:bodyPr/>
                <a:lstStyle/>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13" name="Freeform 17"/>
                <p:cNvSpPr/>
                <p:nvPr/>
              </p:nvSpPr>
              <p:spPr bwMode="auto">
                <a:xfrm>
                  <a:off x="1320404" y="2114161"/>
                  <a:ext cx="474663" cy="103585"/>
                </a:xfrm>
                <a:custGeom>
                  <a:avLst/>
                  <a:gdLst>
                    <a:gd name="T0" fmla="*/ 4 w 854"/>
                    <a:gd name="T1" fmla="*/ 250 h 250"/>
                    <a:gd name="T2" fmla="*/ 4 w 854"/>
                    <a:gd name="T3" fmla="*/ 250 h 250"/>
                    <a:gd name="T4" fmla="*/ 14 w 854"/>
                    <a:gd name="T5" fmla="*/ 250 h 250"/>
                    <a:gd name="T6" fmla="*/ 25 w 854"/>
                    <a:gd name="T7" fmla="*/ 250 h 250"/>
                    <a:gd name="T8" fmla="*/ 49 w 854"/>
                    <a:gd name="T9" fmla="*/ 248 h 250"/>
                    <a:gd name="T10" fmla="*/ 95 w 854"/>
                    <a:gd name="T11" fmla="*/ 238 h 250"/>
                    <a:gd name="T12" fmla="*/ 95 w 854"/>
                    <a:gd name="T13" fmla="*/ 238 h 250"/>
                    <a:gd name="T14" fmla="*/ 212 w 854"/>
                    <a:gd name="T15" fmla="*/ 215 h 250"/>
                    <a:gd name="T16" fmla="*/ 212 w 854"/>
                    <a:gd name="T17" fmla="*/ 215 h 250"/>
                    <a:gd name="T18" fmla="*/ 331 w 854"/>
                    <a:gd name="T19" fmla="*/ 189 h 250"/>
                    <a:gd name="T20" fmla="*/ 448 w 854"/>
                    <a:gd name="T21" fmla="*/ 162 h 250"/>
                    <a:gd name="T22" fmla="*/ 448 w 854"/>
                    <a:gd name="T23" fmla="*/ 162 h 250"/>
                    <a:gd name="T24" fmla="*/ 559 w 854"/>
                    <a:gd name="T25" fmla="*/ 133 h 250"/>
                    <a:gd name="T26" fmla="*/ 613 w 854"/>
                    <a:gd name="T27" fmla="*/ 115 h 250"/>
                    <a:gd name="T28" fmla="*/ 670 w 854"/>
                    <a:gd name="T29" fmla="*/ 98 h 250"/>
                    <a:gd name="T30" fmla="*/ 670 w 854"/>
                    <a:gd name="T31" fmla="*/ 98 h 250"/>
                    <a:gd name="T32" fmla="*/ 718 w 854"/>
                    <a:gd name="T33" fmla="*/ 80 h 250"/>
                    <a:gd name="T34" fmla="*/ 769 w 854"/>
                    <a:gd name="T35" fmla="*/ 63 h 250"/>
                    <a:gd name="T36" fmla="*/ 769 w 854"/>
                    <a:gd name="T37" fmla="*/ 63 h 250"/>
                    <a:gd name="T38" fmla="*/ 790 w 854"/>
                    <a:gd name="T39" fmla="*/ 53 h 250"/>
                    <a:gd name="T40" fmla="*/ 816 w 854"/>
                    <a:gd name="T41" fmla="*/ 45 h 250"/>
                    <a:gd name="T42" fmla="*/ 825 w 854"/>
                    <a:gd name="T43" fmla="*/ 39 h 250"/>
                    <a:gd name="T44" fmla="*/ 837 w 854"/>
                    <a:gd name="T45" fmla="*/ 34 h 250"/>
                    <a:gd name="T46" fmla="*/ 845 w 854"/>
                    <a:gd name="T47" fmla="*/ 26 h 250"/>
                    <a:gd name="T48" fmla="*/ 853 w 854"/>
                    <a:gd name="T49" fmla="*/ 16 h 250"/>
                    <a:gd name="T50" fmla="*/ 853 w 854"/>
                    <a:gd name="T51" fmla="*/ 16 h 250"/>
                    <a:gd name="T52" fmla="*/ 854 w 854"/>
                    <a:gd name="T53" fmla="*/ 12 h 250"/>
                    <a:gd name="T54" fmla="*/ 853 w 854"/>
                    <a:gd name="T55" fmla="*/ 6 h 250"/>
                    <a:gd name="T56" fmla="*/ 851 w 854"/>
                    <a:gd name="T57" fmla="*/ 2 h 250"/>
                    <a:gd name="T58" fmla="*/ 845 w 854"/>
                    <a:gd name="T59" fmla="*/ 0 h 250"/>
                    <a:gd name="T60" fmla="*/ 845 w 854"/>
                    <a:gd name="T61" fmla="*/ 0 h 250"/>
                    <a:gd name="T62" fmla="*/ 835 w 854"/>
                    <a:gd name="T63" fmla="*/ 0 h 250"/>
                    <a:gd name="T64" fmla="*/ 825 w 854"/>
                    <a:gd name="T65" fmla="*/ 2 h 250"/>
                    <a:gd name="T66" fmla="*/ 804 w 854"/>
                    <a:gd name="T67" fmla="*/ 10 h 250"/>
                    <a:gd name="T68" fmla="*/ 767 w 854"/>
                    <a:gd name="T69" fmla="*/ 30 h 250"/>
                    <a:gd name="T70" fmla="*/ 767 w 854"/>
                    <a:gd name="T71" fmla="*/ 30 h 250"/>
                    <a:gd name="T72" fmla="*/ 716 w 854"/>
                    <a:gd name="T73" fmla="*/ 49 h 250"/>
                    <a:gd name="T74" fmla="*/ 668 w 854"/>
                    <a:gd name="T75" fmla="*/ 67 h 250"/>
                    <a:gd name="T76" fmla="*/ 668 w 854"/>
                    <a:gd name="T77" fmla="*/ 67 h 250"/>
                    <a:gd name="T78" fmla="*/ 609 w 854"/>
                    <a:gd name="T79" fmla="*/ 86 h 250"/>
                    <a:gd name="T80" fmla="*/ 549 w 854"/>
                    <a:gd name="T81" fmla="*/ 104 h 250"/>
                    <a:gd name="T82" fmla="*/ 430 w 854"/>
                    <a:gd name="T83" fmla="*/ 135 h 250"/>
                    <a:gd name="T84" fmla="*/ 430 w 854"/>
                    <a:gd name="T85" fmla="*/ 135 h 250"/>
                    <a:gd name="T86" fmla="*/ 313 w 854"/>
                    <a:gd name="T87" fmla="*/ 162 h 250"/>
                    <a:gd name="T88" fmla="*/ 197 w 854"/>
                    <a:gd name="T89" fmla="*/ 187 h 250"/>
                    <a:gd name="T90" fmla="*/ 197 w 854"/>
                    <a:gd name="T91" fmla="*/ 187 h 250"/>
                    <a:gd name="T92" fmla="*/ 90 w 854"/>
                    <a:gd name="T93" fmla="*/ 213 h 250"/>
                    <a:gd name="T94" fmla="*/ 90 w 854"/>
                    <a:gd name="T95" fmla="*/ 213 h 250"/>
                    <a:gd name="T96" fmla="*/ 45 w 854"/>
                    <a:gd name="T97" fmla="*/ 222 h 250"/>
                    <a:gd name="T98" fmla="*/ 22 w 854"/>
                    <a:gd name="T99" fmla="*/ 230 h 250"/>
                    <a:gd name="T100" fmla="*/ 10 w 854"/>
                    <a:gd name="T101" fmla="*/ 236 h 250"/>
                    <a:gd name="T102" fmla="*/ 0 w 854"/>
                    <a:gd name="T103" fmla="*/ 242 h 250"/>
                    <a:gd name="T104" fmla="*/ 0 w 854"/>
                    <a:gd name="T105" fmla="*/ 242 h 250"/>
                    <a:gd name="T106" fmla="*/ 0 w 854"/>
                    <a:gd name="T107" fmla="*/ 244 h 250"/>
                    <a:gd name="T108" fmla="*/ 0 w 854"/>
                    <a:gd name="T109" fmla="*/ 246 h 250"/>
                    <a:gd name="T110" fmla="*/ 0 w 854"/>
                    <a:gd name="T111" fmla="*/ 248 h 250"/>
                    <a:gd name="T112" fmla="*/ 4 w 854"/>
                    <a:gd name="T113" fmla="*/ 250 h 250"/>
                    <a:gd name="T114" fmla="*/ 4 w 854"/>
                    <a:gd name="T115" fmla="*/ 25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54" h="250">
                      <a:moveTo>
                        <a:pt x="4" y="250"/>
                      </a:moveTo>
                      <a:lnTo>
                        <a:pt x="4" y="250"/>
                      </a:lnTo>
                      <a:lnTo>
                        <a:pt x="14" y="250"/>
                      </a:lnTo>
                      <a:lnTo>
                        <a:pt x="25" y="250"/>
                      </a:lnTo>
                      <a:lnTo>
                        <a:pt x="49" y="248"/>
                      </a:lnTo>
                      <a:lnTo>
                        <a:pt x="95" y="238"/>
                      </a:lnTo>
                      <a:lnTo>
                        <a:pt x="95" y="238"/>
                      </a:lnTo>
                      <a:lnTo>
                        <a:pt x="212" y="215"/>
                      </a:lnTo>
                      <a:lnTo>
                        <a:pt x="212" y="215"/>
                      </a:lnTo>
                      <a:lnTo>
                        <a:pt x="331" y="189"/>
                      </a:lnTo>
                      <a:lnTo>
                        <a:pt x="448" y="162"/>
                      </a:lnTo>
                      <a:lnTo>
                        <a:pt x="448" y="162"/>
                      </a:lnTo>
                      <a:lnTo>
                        <a:pt x="559" y="133"/>
                      </a:lnTo>
                      <a:lnTo>
                        <a:pt x="613" y="115"/>
                      </a:lnTo>
                      <a:lnTo>
                        <a:pt x="670" y="98"/>
                      </a:lnTo>
                      <a:lnTo>
                        <a:pt x="670" y="98"/>
                      </a:lnTo>
                      <a:lnTo>
                        <a:pt x="718" y="80"/>
                      </a:lnTo>
                      <a:lnTo>
                        <a:pt x="769" y="63"/>
                      </a:lnTo>
                      <a:lnTo>
                        <a:pt x="769" y="63"/>
                      </a:lnTo>
                      <a:lnTo>
                        <a:pt x="790" y="53"/>
                      </a:lnTo>
                      <a:lnTo>
                        <a:pt x="816" y="45"/>
                      </a:lnTo>
                      <a:lnTo>
                        <a:pt x="825" y="39"/>
                      </a:lnTo>
                      <a:lnTo>
                        <a:pt x="837" y="34"/>
                      </a:lnTo>
                      <a:lnTo>
                        <a:pt x="845" y="26"/>
                      </a:lnTo>
                      <a:lnTo>
                        <a:pt x="853" y="16"/>
                      </a:lnTo>
                      <a:lnTo>
                        <a:pt x="853" y="16"/>
                      </a:lnTo>
                      <a:lnTo>
                        <a:pt x="854" y="12"/>
                      </a:lnTo>
                      <a:lnTo>
                        <a:pt x="853" y="6"/>
                      </a:lnTo>
                      <a:lnTo>
                        <a:pt x="851" y="2"/>
                      </a:lnTo>
                      <a:lnTo>
                        <a:pt x="845" y="0"/>
                      </a:lnTo>
                      <a:lnTo>
                        <a:pt x="845" y="0"/>
                      </a:lnTo>
                      <a:lnTo>
                        <a:pt x="835" y="0"/>
                      </a:lnTo>
                      <a:lnTo>
                        <a:pt x="825" y="2"/>
                      </a:lnTo>
                      <a:lnTo>
                        <a:pt x="804" y="10"/>
                      </a:lnTo>
                      <a:lnTo>
                        <a:pt x="767" y="30"/>
                      </a:lnTo>
                      <a:lnTo>
                        <a:pt x="767" y="30"/>
                      </a:lnTo>
                      <a:lnTo>
                        <a:pt x="716" y="49"/>
                      </a:lnTo>
                      <a:lnTo>
                        <a:pt x="668" y="67"/>
                      </a:lnTo>
                      <a:lnTo>
                        <a:pt x="668" y="67"/>
                      </a:lnTo>
                      <a:lnTo>
                        <a:pt x="609" y="86"/>
                      </a:lnTo>
                      <a:lnTo>
                        <a:pt x="549" y="104"/>
                      </a:lnTo>
                      <a:lnTo>
                        <a:pt x="430" y="135"/>
                      </a:lnTo>
                      <a:lnTo>
                        <a:pt x="430" y="135"/>
                      </a:lnTo>
                      <a:lnTo>
                        <a:pt x="313" y="162"/>
                      </a:lnTo>
                      <a:lnTo>
                        <a:pt x="197" y="187"/>
                      </a:lnTo>
                      <a:lnTo>
                        <a:pt x="197" y="187"/>
                      </a:lnTo>
                      <a:lnTo>
                        <a:pt x="90" y="213"/>
                      </a:lnTo>
                      <a:lnTo>
                        <a:pt x="90" y="213"/>
                      </a:lnTo>
                      <a:lnTo>
                        <a:pt x="45" y="222"/>
                      </a:lnTo>
                      <a:lnTo>
                        <a:pt x="22" y="230"/>
                      </a:lnTo>
                      <a:lnTo>
                        <a:pt x="10" y="236"/>
                      </a:lnTo>
                      <a:lnTo>
                        <a:pt x="0" y="242"/>
                      </a:lnTo>
                      <a:lnTo>
                        <a:pt x="0" y="242"/>
                      </a:lnTo>
                      <a:lnTo>
                        <a:pt x="0" y="244"/>
                      </a:lnTo>
                      <a:lnTo>
                        <a:pt x="0" y="246"/>
                      </a:lnTo>
                      <a:lnTo>
                        <a:pt x="0" y="248"/>
                      </a:lnTo>
                      <a:lnTo>
                        <a:pt x="4" y="250"/>
                      </a:lnTo>
                      <a:lnTo>
                        <a:pt x="4" y="250"/>
                      </a:lnTo>
                      <a:close/>
                    </a:path>
                  </a:pathLst>
                </a:custGeom>
                <a:grpFill/>
                <a:ln>
                  <a:noFill/>
                </a:ln>
              </p:spPr>
              <p:txBody>
                <a:bodyPr/>
                <a:lstStyle/>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14" name="Freeform 18"/>
                <p:cNvSpPr/>
                <p:nvPr/>
              </p:nvSpPr>
              <p:spPr bwMode="auto">
                <a:xfrm>
                  <a:off x="1512491" y="1948664"/>
                  <a:ext cx="438150" cy="100013"/>
                </a:xfrm>
                <a:custGeom>
                  <a:avLst/>
                  <a:gdLst>
                    <a:gd name="T0" fmla="*/ 9 w 788"/>
                    <a:gd name="T1" fmla="*/ 240 h 240"/>
                    <a:gd name="T2" fmla="*/ 9 w 788"/>
                    <a:gd name="T3" fmla="*/ 240 h 240"/>
                    <a:gd name="T4" fmla="*/ 107 w 788"/>
                    <a:gd name="T5" fmla="*/ 203 h 240"/>
                    <a:gd name="T6" fmla="*/ 157 w 788"/>
                    <a:gd name="T7" fmla="*/ 187 h 240"/>
                    <a:gd name="T8" fmla="*/ 206 w 788"/>
                    <a:gd name="T9" fmla="*/ 172 h 240"/>
                    <a:gd name="T10" fmla="*/ 206 w 788"/>
                    <a:gd name="T11" fmla="*/ 172 h 240"/>
                    <a:gd name="T12" fmla="*/ 258 w 788"/>
                    <a:gd name="T13" fmla="*/ 160 h 240"/>
                    <a:gd name="T14" fmla="*/ 309 w 788"/>
                    <a:gd name="T15" fmla="*/ 148 h 240"/>
                    <a:gd name="T16" fmla="*/ 412 w 788"/>
                    <a:gd name="T17" fmla="*/ 127 h 240"/>
                    <a:gd name="T18" fmla="*/ 412 w 788"/>
                    <a:gd name="T19" fmla="*/ 127 h 240"/>
                    <a:gd name="T20" fmla="*/ 515 w 788"/>
                    <a:gd name="T21" fmla="*/ 106 h 240"/>
                    <a:gd name="T22" fmla="*/ 566 w 788"/>
                    <a:gd name="T23" fmla="*/ 96 h 240"/>
                    <a:gd name="T24" fmla="*/ 618 w 788"/>
                    <a:gd name="T25" fmla="*/ 82 h 240"/>
                    <a:gd name="T26" fmla="*/ 618 w 788"/>
                    <a:gd name="T27" fmla="*/ 82 h 240"/>
                    <a:gd name="T28" fmla="*/ 659 w 788"/>
                    <a:gd name="T29" fmla="*/ 70 h 240"/>
                    <a:gd name="T30" fmla="*/ 700 w 788"/>
                    <a:gd name="T31" fmla="*/ 57 h 240"/>
                    <a:gd name="T32" fmla="*/ 700 w 788"/>
                    <a:gd name="T33" fmla="*/ 57 h 240"/>
                    <a:gd name="T34" fmla="*/ 722 w 788"/>
                    <a:gd name="T35" fmla="*/ 51 h 240"/>
                    <a:gd name="T36" fmla="*/ 745 w 788"/>
                    <a:gd name="T37" fmla="*/ 43 h 240"/>
                    <a:gd name="T38" fmla="*/ 766 w 788"/>
                    <a:gd name="T39" fmla="*/ 34 h 240"/>
                    <a:gd name="T40" fmla="*/ 776 w 788"/>
                    <a:gd name="T41" fmla="*/ 26 h 240"/>
                    <a:gd name="T42" fmla="*/ 784 w 788"/>
                    <a:gd name="T43" fmla="*/ 20 h 240"/>
                    <a:gd name="T44" fmla="*/ 784 w 788"/>
                    <a:gd name="T45" fmla="*/ 20 h 240"/>
                    <a:gd name="T46" fmla="*/ 788 w 788"/>
                    <a:gd name="T47" fmla="*/ 12 h 240"/>
                    <a:gd name="T48" fmla="*/ 788 w 788"/>
                    <a:gd name="T49" fmla="*/ 6 h 240"/>
                    <a:gd name="T50" fmla="*/ 782 w 788"/>
                    <a:gd name="T51" fmla="*/ 2 h 240"/>
                    <a:gd name="T52" fmla="*/ 776 w 788"/>
                    <a:gd name="T53" fmla="*/ 0 h 240"/>
                    <a:gd name="T54" fmla="*/ 776 w 788"/>
                    <a:gd name="T55" fmla="*/ 0 h 240"/>
                    <a:gd name="T56" fmla="*/ 766 w 788"/>
                    <a:gd name="T57" fmla="*/ 0 h 240"/>
                    <a:gd name="T58" fmla="*/ 757 w 788"/>
                    <a:gd name="T59" fmla="*/ 4 h 240"/>
                    <a:gd name="T60" fmla="*/ 737 w 788"/>
                    <a:gd name="T61" fmla="*/ 10 h 240"/>
                    <a:gd name="T62" fmla="*/ 698 w 788"/>
                    <a:gd name="T63" fmla="*/ 28 h 240"/>
                    <a:gd name="T64" fmla="*/ 698 w 788"/>
                    <a:gd name="T65" fmla="*/ 28 h 240"/>
                    <a:gd name="T66" fmla="*/ 644 w 788"/>
                    <a:gd name="T67" fmla="*/ 45 h 240"/>
                    <a:gd name="T68" fmla="*/ 589 w 788"/>
                    <a:gd name="T69" fmla="*/ 59 h 240"/>
                    <a:gd name="T70" fmla="*/ 589 w 788"/>
                    <a:gd name="T71" fmla="*/ 59 h 240"/>
                    <a:gd name="T72" fmla="*/ 539 w 788"/>
                    <a:gd name="T73" fmla="*/ 72 h 240"/>
                    <a:gd name="T74" fmla="*/ 486 w 788"/>
                    <a:gd name="T75" fmla="*/ 84 h 240"/>
                    <a:gd name="T76" fmla="*/ 383 w 788"/>
                    <a:gd name="T77" fmla="*/ 106 h 240"/>
                    <a:gd name="T78" fmla="*/ 383 w 788"/>
                    <a:gd name="T79" fmla="*/ 106 h 240"/>
                    <a:gd name="T80" fmla="*/ 286 w 788"/>
                    <a:gd name="T81" fmla="*/ 125 h 240"/>
                    <a:gd name="T82" fmla="*/ 237 w 788"/>
                    <a:gd name="T83" fmla="*/ 135 h 240"/>
                    <a:gd name="T84" fmla="*/ 186 w 788"/>
                    <a:gd name="T85" fmla="*/ 148 h 240"/>
                    <a:gd name="T86" fmla="*/ 138 w 788"/>
                    <a:gd name="T87" fmla="*/ 162 h 240"/>
                    <a:gd name="T88" fmla="*/ 89 w 788"/>
                    <a:gd name="T89" fmla="*/ 179 h 240"/>
                    <a:gd name="T90" fmla="*/ 44 w 788"/>
                    <a:gd name="T91" fmla="*/ 201 h 240"/>
                    <a:gd name="T92" fmla="*/ 23 w 788"/>
                    <a:gd name="T93" fmla="*/ 215 h 240"/>
                    <a:gd name="T94" fmla="*/ 1 w 788"/>
                    <a:gd name="T95" fmla="*/ 226 h 240"/>
                    <a:gd name="T96" fmla="*/ 1 w 788"/>
                    <a:gd name="T97" fmla="*/ 226 h 240"/>
                    <a:gd name="T98" fmla="*/ 0 w 788"/>
                    <a:gd name="T99" fmla="*/ 228 h 240"/>
                    <a:gd name="T100" fmla="*/ 0 w 788"/>
                    <a:gd name="T101" fmla="*/ 232 h 240"/>
                    <a:gd name="T102" fmla="*/ 0 w 788"/>
                    <a:gd name="T103" fmla="*/ 236 h 240"/>
                    <a:gd name="T104" fmla="*/ 5 w 788"/>
                    <a:gd name="T105" fmla="*/ 240 h 240"/>
                    <a:gd name="T106" fmla="*/ 9 w 788"/>
                    <a:gd name="T107" fmla="*/ 240 h 240"/>
                    <a:gd name="T108" fmla="*/ 9 w 788"/>
                    <a:gd name="T109" fmla="*/ 24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88" h="240">
                      <a:moveTo>
                        <a:pt x="9" y="240"/>
                      </a:moveTo>
                      <a:lnTo>
                        <a:pt x="9" y="240"/>
                      </a:lnTo>
                      <a:lnTo>
                        <a:pt x="107" y="203"/>
                      </a:lnTo>
                      <a:lnTo>
                        <a:pt x="157" y="187"/>
                      </a:lnTo>
                      <a:lnTo>
                        <a:pt x="206" y="172"/>
                      </a:lnTo>
                      <a:lnTo>
                        <a:pt x="206" y="172"/>
                      </a:lnTo>
                      <a:lnTo>
                        <a:pt x="258" y="160"/>
                      </a:lnTo>
                      <a:lnTo>
                        <a:pt x="309" y="148"/>
                      </a:lnTo>
                      <a:lnTo>
                        <a:pt x="412" y="127"/>
                      </a:lnTo>
                      <a:lnTo>
                        <a:pt x="412" y="127"/>
                      </a:lnTo>
                      <a:lnTo>
                        <a:pt x="515" y="106"/>
                      </a:lnTo>
                      <a:lnTo>
                        <a:pt x="566" y="96"/>
                      </a:lnTo>
                      <a:lnTo>
                        <a:pt x="618" y="82"/>
                      </a:lnTo>
                      <a:lnTo>
                        <a:pt x="618" y="82"/>
                      </a:lnTo>
                      <a:lnTo>
                        <a:pt x="659" y="70"/>
                      </a:lnTo>
                      <a:lnTo>
                        <a:pt x="700" y="57"/>
                      </a:lnTo>
                      <a:lnTo>
                        <a:pt x="700" y="57"/>
                      </a:lnTo>
                      <a:lnTo>
                        <a:pt x="722" y="51"/>
                      </a:lnTo>
                      <a:lnTo>
                        <a:pt x="745" y="43"/>
                      </a:lnTo>
                      <a:lnTo>
                        <a:pt x="766" y="34"/>
                      </a:lnTo>
                      <a:lnTo>
                        <a:pt x="776" y="26"/>
                      </a:lnTo>
                      <a:lnTo>
                        <a:pt x="784" y="20"/>
                      </a:lnTo>
                      <a:lnTo>
                        <a:pt x="784" y="20"/>
                      </a:lnTo>
                      <a:lnTo>
                        <a:pt x="788" y="12"/>
                      </a:lnTo>
                      <a:lnTo>
                        <a:pt x="788" y="6"/>
                      </a:lnTo>
                      <a:lnTo>
                        <a:pt x="782" y="2"/>
                      </a:lnTo>
                      <a:lnTo>
                        <a:pt x="776" y="0"/>
                      </a:lnTo>
                      <a:lnTo>
                        <a:pt x="776" y="0"/>
                      </a:lnTo>
                      <a:lnTo>
                        <a:pt x="766" y="0"/>
                      </a:lnTo>
                      <a:lnTo>
                        <a:pt x="757" y="4"/>
                      </a:lnTo>
                      <a:lnTo>
                        <a:pt x="737" y="10"/>
                      </a:lnTo>
                      <a:lnTo>
                        <a:pt x="698" y="28"/>
                      </a:lnTo>
                      <a:lnTo>
                        <a:pt x="698" y="28"/>
                      </a:lnTo>
                      <a:lnTo>
                        <a:pt x="644" y="45"/>
                      </a:lnTo>
                      <a:lnTo>
                        <a:pt x="589" y="59"/>
                      </a:lnTo>
                      <a:lnTo>
                        <a:pt x="589" y="59"/>
                      </a:lnTo>
                      <a:lnTo>
                        <a:pt x="539" y="72"/>
                      </a:lnTo>
                      <a:lnTo>
                        <a:pt x="486" y="84"/>
                      </a:lnTo>
                      <a:lnTo>
                        <a:pt x="383" y="106"/>
                      </a:lnTo>
                      <a:lnTo>
                        <a:pt x="383" y="106"/>
                      </a:lnTo>
                      <a:lnTo>
                        <a:pt x="286" y="125"/>
                      </a:lnTo>
                      <a:lnTo>
                        <a:pt x="237" y="135"/>
                      </a:lnTo>
                      <a:lnTo>
                        <a:pt x="186" y="148"/>
                      </a:lnTo>
                      <a:lnTo>
                        <a:pt x="138" y="162"/>
                      </a:lnTo>
                      <a:lnTo>
                        <a:pt x="89" y="179"/>
                      </a:lnTo>
                      <a:lnTo>
                        <a:pt x="44" y="201"/>
                      </a:lnTo>
                      <a:lnTo>
                        <a:pt x="23" y="215"/>
                      </a:lnTo>
                      <a:lnTo>
                        <a:pt x="1" y="226"/>
                      </a:lnTo>
                      <a:lnTo>
                        <a:pt x="1" y="226"/>
                      </a:lnTo>
                      <a:lnTo>
                        <a:pt x="0" y="228"/>
                      </a:lnTo>
                      <a:lnTo>
                        <a:pt x="0" y="232"/>
                      </a:lnTo>
                      <a:lnTo>
                        <a:pt x="0" y="236"/>
                      </a:lnTo>
                      <a:lnTo>
                        <a:pt x="5" y="240"/>
                      </a:lnTo>
                      <a:lnTo>
                        <a:pt x="9" y="240"/>
                      </a:lnTo>
                      <a:lnTo>
                        <a:pt x="9" y="240"/>
                      </a:lnTo>
                      <a:close/>
                    </a:path>
                  </a:pathLst>
                </a:custGeom>
                <a:grpFill/>
                <a:ln>
                  <a:noFill/>
                </a:ln>
              </p:spPr>
              <p:txBody>
                <a:bodyPr/>
                <a:lstStyle/>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15" name="Freeform 19"/>
                <p:cNvSpPr/>
                <p:nvPr/>
              </p:nvSpPr>
              <p:spPr bwMode="auto">
                <a:xfrm>
                  <a:off x="1823641" y="1815314"/>
                  <a:ext cx="317500" cy="52388"/>
                </a:xfrm>
                <a:custGeom>
                  <a:avLst/>
                  <a:gdLst>
                    <a:gd name="T0" fmla="*/ 6 w 570"/>
                    <a:gd name="T1" fmla="*/ 127 h 127"/>
                    <a:gd name="T2" fmla="*/ 6 w 570"/>
                    <a:gd name="T3" fmla="*/ 127 h 127"/>
                    <a:gd name="T4" fmla="*/ 41 w 570"/>
                    <a:gd name="T5" fmla="*/ 127 h 127"/>
                    <a:gd name="T6" fmla="*/ 74 w 570"/>
                    <a:gd name="T7" fmla="*/ 125 h 127"/>
                    <a:gd name="T8" fmla="*/ 107 w 570"/>
                    <a:gd name="T9" fmla="*/ 121 h 127"/>
                    <a:gd name="T10" fmla="*/ 142 w 570"/>
                    <a:gd name="T11" fmla="*/ 115 h 127"/>
                    <a:gd name="T12" fmla="*/ 208 w 570"/>
                    <a:gd name="T13" fmla="*/ 103 h 127"/>
                    <a:gd name="T14" fmla="*/ 274 w 570"/>
                    <a:gd name="T15" fmla="*/ 92 h 127"/>
                    <a:gd name="T16" fmla="*/ 274 w 570"/>
                    <a:gd name="T17" fmla="*/ 92 h 127"/>
                    <a:gd name="T18" fmla="*/ 346 w 570"/>
                    <a:gd name="T19" fmla="*/ 78 h 127"/>
                    <a:gd name="T20" fmla="*/ 418 w 570"/>
                    <a:gd name="T21" fmla="*/ 64 h 127"/>
                    <a:gd name="T22" fmla="*/ 489 w 570"/>
                    <a:gd name="T23" fmla="*/ 47 h 127"/>
                    <a:gd name="T24" fmla="*/ 559 w 570"/>
                    <a:gd name="T25" fmla="*/ 29 h 127"/>
                    <a:gd name="T26" fmla="*/ 559 w 570"/>
                    <a:gd name="T27" fmla="*/ 29 h 127"/>
                    <a:gd name="T28" fmla="*/ 564 w 570"/>
                    <a:gd name="T29" fmla="*/ 26 h 127"/>
                    <a:gd name="T30" fmla="*/ 568 w 570"/>
                    <a:gd name="T31" fmla="*/ 22 h 127"/>
                    <a:gd name="T32" fmla="*/ 570 w 570"/>
                    <a:gd name="T33" fmla="*/ 16 h 127"/>
                    <a:gd name="T34" fmla="*/ 570 w 570"/>
                    <a:gd name="T35" fmla="*/ 10 h 127"/>
                    <a:gd name="T36" fmla="*/ 568 w 570"/>
                    <a:gd name="T37" fmla="*/ 6 h 127"/>
                    <a:gd name="T38" fmla="*/ 564 w 570"/>
                    <a:gd name="T39" fmla="*/ 2 h 127"/>
                    <a:gd name="T40" fmla="*/ 561 w 570"/>
                    <a:gd name="T41" fmla="*/ 0 h 127"/>
                    <a:gd name="T42" fmla="*/ 553 w 570"/>
                    <a:gd name="T43" fmla="*/ 0 h 127"/>
                    <a:gd name="T44" fmla="*/ 553 w 570"/>
                    <a:gd name="T45" fmla="*/ 0 h 127"/>
                    <a:gd name="T46" fmla="*/ 487 w 570"/>
                    <a:gd name="T47" fmla="*/ 18 h 127"/>
                    <a:gd name="T48" fmla="*/ 418 w 570"/>
                    <a:gd name="T49" fmla="*/ 35 h 127"/>
                    <a:gd name="T50" fmla="*/ 352 w 570"/>
                    <a:gd name="T51" fmla="*/ 49 h 127"/>
                    <a:gd name="T52" fmla="*/ 284 w 570"/>
                    <a:gd name="T53" fmla="*/ 62 h 127"/>
                    <a:gd name="T54" fmla="*/ 284 w 570"/>
                    <a:gd name="T55" fmla="*/ 62 h 127"/>
                    <a:gd name="T56" fmla="*/ 214 w 570"/>
                    <a:gd name="T57" fmla="*/ 74 h 127"/>
                    <a:gd name="T58" fmla="*/ 144 w 570"/>
                    <a:gd name="T59" fmla="*/ 84 h 127"/>
                    <a:gd name="T60" fmla="*/ 74 w 570"/>
                    <a:gd name="T61" fmla="*/ 96 h 127"/>
                    <a:gd name="T62" fmla="*/ 39 w 570"/>
                    <a:gd name="T63" fmla="*/ 103 h 127"/>
                    <a:gd name="T64" fmla="*/ 6 w 570"/>
                    <a:gd name="T65" fmla="*/ 113 h 127"/>
                    <a:gd name="T66" fmla="*/ 6 w 570"/>
                    <a:gd name="T67" fmla="*/ 113 h 127"/>
                    <a:gd name="T68" fmla="*/ 2 w 570"/>
                    <a:gd name="T69" fmla="*/ 115 h 127"/>
                    <a:gd name="T70" fmla="*/ 0 w 570"/>
                    <a:gd name="T71" fmla="*/ 121 h 127"/>
                    <a:gd name="T72" fmla="*/ 2 w 570"/>
                    <a:gd name="T73" fmla="*/ 125 h 127"/>
                    <a:gd name="T74" fmla="*/ 6 w 570"/>
                    <a:gd name="T75" fmla="*/ 127 h 127"/>
                    <a:gd name="T76" fmla="*/ 6 w 570"/>
                    <a:gd name="T77" fmla="*/ 127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70" h="127">
                      <a:moveTo>
                        <a:pt x="6" y="127"/>
                      </a:moveTo>
                      <a:lnTo>
                        <a:pt x="6" y="127"/>
                      </a:lnTo>
                      <a:lnTo>
                        <a:pt x="41" y="127"/>
                      </a:lnTo>
                      <a:lnTo>
                        <a:pt x="74" y="125"/>
                      </a:lnTo>
                      <a:lnTo>
                        <a:pt x="107" y="121"/>
                      </a:lnTo>
                      <a:lnTo>
                        <a:pt x="142" y="115"/>
                      </a:lnTo>
                      <a:lnTo>
                        <a:pt x="208" y="103"/>
                      </a:lnTo>
                      <a:lnTo>
                        <a:pt x="274" y="92"/>
                      </a:lnTo>
                      <a:lnTo>
                        <a:pt x="274" y="92"/>
                      </a:lnTo>
                      <a:lnTo>
                        <a:pt x="346" y="78"/>
                      </a:lnTo>
                      <a:lnTo>
                        <a:pt x="418" y="64"/>
                      </a:lnTo>
                      <a:lnTo>
                        <a:pt x="489" y="47"/>
                      </a:lnTo>
                      <a:lnTo>
                        <a:pt x="559" y="29"/>
                      </a:lnTo>
                      <a:lnTo>
                        <a:pt x="559" y="29"/>
                      </a:lnTo>
                      <a:lnTo>
                        <a:pt x="564" y="26"/>
                      </a:lnTo>
                      <a:lnTo>
                        <a:pt x="568" y="22"/>
                      </a:lnTo>
                      <a:lnTo>
                        <a:pt x="570" y="16"/>
                      </a:lnTo>
                      <a:lnTo>
                        <a:pt x="570" y="10"/>
                      </a:lnTo>
                      <a:lnTo>
                        <a:pt x="568" y="6"/>
                      </a:lnTo>
                      <a:lnTo>
                        <a:pt x="564" y="2"/>
                      </a:lnTo>
                      <a:lnTo>
                        <a:pt x="561" y="0"/>
                      </a:lnTo>
                      <a:lnTo>
                        <a:pt x="553" y="0"/>
                      </a:lnTo>
                      <a:lnTo>
                        <a:pt x="553" y="0"/>
                      </a:lnTo>
                      <a:lnTo>
                        <a:pt x="487" y="18"/>
                      </a:lnTo>
                      <a:lnTo>
                        <a:pt x="418" y="35"/>
                      </a:lnTo>
                      <a:lnTo>
                        <a:pt x="352" y="49"/>
                      </a:lnTo>
                      <a:lnTo>
                        <a:pt x="284" y="62"/>
                      </a:lnTo>
                      <a:lnTo>
                        <a:pt x="284" y="62"/>
                      </a:lnTo>
                      <a:lnTo>
                        <a:pt x="214" y="74"/>
                      </a:lnTo>
                      <a:lnTo>
                        <a:pt x="144" y="84"/>
                      </a:lnTo>
                      <a:lnTo>
                        <a:pt x="74" y="96"/>
                      </a:lnTo>
                      <a:lnTo>
                        <a:pt x="39" y="103"/>
                      </a:lnTo>
                      <a:lnTo>
                        <a:pt x="6" y="113"/>
                      </a:lnTo>
                      <a:lnTo>
                        <a:pt x="6" y="113"/>
                      </a:lnTo>
                      <a:lnTo>
                        <a:pt x="2" y="115"/>
                      </a:lnTo>
                      <a:lnTo>
                        <a:pt x="0" y="121"/>
                      </a:lnTo>
                      <a:lnTo>
                        <a:pt x="2" y="125"/>
                      </a:lnTo>
                      <a:lnTo>
                        <a:pt x="6" y="127"/>
                      </a:lnTo>
                      <a:lnTo>
                        <a:pt x="6" y="127"/>
                      </a:lnTo>
                      <a:close/>
                    </a:path>
                  </a:pathLst>
                </a:custGeom>
                <a:grpFill/>
                <a:ln>
                  <a:noFill/>
                </a:ln>
              </p:spPr>
              <p:txBody>
                <a:bodyPr/>
                <a:lstStyle/>
                <a:p>
                  <a:pPr>
                    <a:defRPr/>
                  </a:pPr>
                  <a:endParaRPr lang="zh-CN" altLang="en-US" sz="1800">
                    <a:solidFill>
                      <a:schemeClr val="tx1"/>
                    </a:solidFill>
                    <a:latin typeface="微软雅黑" panose="020B0503020204020204" charset="-122"/>
                    <a:ea typeface="微软雅黑" panose="020B0503020204020204" charset="-122"/>
                  </a:endParaRPr>
                </a:p>
              </p:txBody>
            </p:sp>
          </p:grpSp>
        </p:grpSp>
        <p:cxnSp>
          <p:nvCxnSpPr>
            <p:cNvPr id="116" name="直接连接符 115"/>
            <p:cNvCxnSpPr/>
            <p:nvPr/>
          </p:nvCxnSpPr>
          <p:spPr>
            <a:xfrm>
              <a:off x="4157" y="4647"/>
              <a:ext cx="5102"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117" name="矩形 116"/>
            <p:cNvSpPr/>
            <p:nvPr/>
          </p:nvSpPr>
          <p:spPr>
            <a:xfrm>
              <a:off x="5906" y="4066"/>
              <a:ext cx="3355" cy="580"/>
            </a:xfrm>
            <a:prstGeom prst="rect">
              <a:avLst/>
            </a:prstGeom>
          </p:spPr>
          <p:txBody>
            <a:bodyPr wrap="square">
              <a:spAutoFit/>
            </a:bodyPr>
            <a:lstStyle/>
            <a:p>
              <a:pPr algn="just">
                <a:defRPr/>
              </a:pPr>
              <a:r>
                <a:rPr lang="zh-CN" altLang="en-US" sz="1800" b="1" dirty="0">
                  <a:solidFill>
                    <a:schemeClr val="tx1"/>
                  </a:solidFill>
                  <a:latin typeface="微软雅黑" panose="020B0503020204020204" charset="-122"/>
                  <a:ea typeface="微软雅黑" panose="020B0503020204020204" charset="-122"/>
                </a:rPr>
                <a:t>1. 保持体温稳定</a:t>
              </a:r>
              <a:endParaRPr lang="zh-CN" altLang="en-US" sz="1800" b="1" dirty="0">
                <a:solidFill>
                  <a:schemeClr val="tx1"/>
                </a:solidFill>
                <a:latin typeface="微软雅黑" panose="020B0503020204020204" charset="-122"/>
                <a:ea typeface="微软雅黑" panose="020B0503020204020204" charset="-122"/>
              </a:endParaRPr>
            </a:p>
          </p:txBody>
        </p:sp>
        <p:sp>
          <p:nvSpPr>
            <p:cNvPr id="151" name="文本框 164"/>
            <p:cNvSpPr txBox="1"/>
            <p:nvPr/>
          </p:nvSpPr>
          <p:spPr>
            <a:xfrm>
              <a:off x="4157" y="4853"/>
              <a:ext cx="5102" cy="6190"/>
            </a:xfrm>
            <a:prstGeom prst="rect">
              <a:avLst/>
            </a:prstGeom>
            <a:noFill/>
          </p:spPr>
          <p:txBody>
            <a:bodyPr wrap="square">
              <a:spAutoFit/>
            </a:bodyPr>
            <a:lstStyle/>
            <a:p>
              <a:pPr algn="just">
                <a:lnSpc>
                  <a:spcPct val="130000"/>
                </a:lnSpc>
                <a:defRPr/>
              </a:pPr>
              <a:r>
                <a:rPr lang="zh-CN" altLang="en-US" sz="1600" kern="0" dirty="0">
                  <a:solidFill>
                    <a:schemeClr val="tx1"/>
                  </a:solidFill>
                  <a:latin typeface="微软雅黑" panose="020B0503020204020204" charset="-122"/>
                  <a:ea typeface="微软雅黑" panose="020B0503020204020204" charset="-122"/>
                  <a:cs typeface="Arial" panose="020B0604020202020204" pitchFamily="34" charset="0"/>
                </a:rPr>
                <a:t>早产儿应特别注意保暖。一般室温保持在 24～27℃，相对湿度在 55%～65% 或更高。为防止体温下降，早产儿娩出后应将其置于事先预热的暖包或预热到中性温度的暖箱中（见单元四　任务三），并加强体温监测。小的早产儿在暖箱</a:t>
              </a:r>
              <a:endParaRPr lang="zh-CN" altLang="en-US" sz="1600" kern="0" dirty="0">
                <a:solidFill>
                  <a:schemeClr val="tx1"/>
                </a:solidFill>
                <a:latin typeface="微软雅黑" panose="020B0503020204020204" charset="-122"/>
                <a:ea typeface="微软雅黑" panose="020B0503020204020204" charset="-122"/>
                <a:cs typeface="Arial" panose="020B0604020202020204" pitchFamily="34" charset="0"/>
              </a:endParaRPr>
            </a:p>
            <a:p>
              <a:pPr algn="just">
                <a:lnSpc>
                  <a:spcPct val="130000"/>
                </a:lnSpc>
                <a:defRPr/>
              </a:pPr>
              <a:r>
                <a:rPr lang="zh-CN" altLang="en-US" sz="1600" kern="0" dirty="0">
                  <a:solidFill>
                    <a:schemeClr val="tx1"/>
                  </a:solidFill>
                  <a:latin typeface="微软雅黑" panose="020B0503020204020204" charset="-122"/>
                  <a:ea typeface="微软雅黑" panose="020B0503020204020204" charset="-122"/>
                  <a:cs typeface="Arial" panose="020B0604020202020204" pitchFamily="34" charset="0"/>
                </a:rPr>
                <a:t>中仍不能保温时，可盖被、戴帽以防止散热。如无暖箱设备，可用其他方法保暖，如远红外辐射保暖床、热水袋、热炕、电热毯等方法，但须注意防止温度过高而烫伤小儿。</a:t>
              </a:r>
              <a:endParaRPr lang="zh-CN" altLang="en-US" sz="1600" kern="0" dirty="0">
                <a:solidFill>
                  <a:schemeClr val="tx1"/>
                </a:solidFill>
                <a:latin typeface="微软雅黑" panose="020B0503020204020204" charset="-122"/>
                <a:ea typeface="微软雅黑" panose="020B0503020204020204" charset="-122"/>
                <a:cs typeface="Arial" panose="020B0604020202020204" pitchFamily="34" charset="0"/>
              </a:endParaRPr>
            </a:p>
          </p:txBody>
        </p:sp>
      </p:grpSp>
      <p:grpSp>
        <p:nvGrpSpPr>
          <p:cNvPr id="3" name="组合 2"/>
          <p:cNvGrpSpPr/>
          <p:nvPr/>
        </p:nvGrpSpPr>
        <p:grpSpPr>
          <a:xfrm>
            <a:off x="4399280" y="1478887"/>
            <a:ext cx="3240405" cy="5240095"/>
            <a:chOff x="6967" y="3295"/>
            <a:chExt cx="5105" cy="8252"/>
          </a:xfrm>
        </p:grpSpPr>
        <p:sp>
          <p:nvSpPr>
            <p:cNvPr id="118" name="Freeform 12"/>
            <p:cNvSpPr/>
            <p:nvPr/>
          </p:nvSpPr>
          <p:spPr bwMode="auto">
            <a:xfrm>
              <a:off x="6967" y="3295"/>
              <a:ext cx="1750" cy="1352"/>
            </a:xfrm>
            <a:custGeom>
              <a:avLst/>
              <a:gdLst>
                <a:gd name="T0" fmla="*/ 2147483646 w 1999"/>
                <a:gd name="T1" fmla="*/ 2147483646 h 2057"/>
                <a:gd name="T2" fmla="*/ 2147483646 w 1999"/>
                <a:gd name="T3" fmla="*/ 2147483646 h 2057"/>
                <a:gd name="T4" fmla="*/ 2147483646 w 1999"/>
                <a:gd name="T5" fmla="*/ 2147483646 h 2057"/>
                <a:gd name="T6" fmla="*/ 2147483646 w 1999"/>
                <a:gd name="T7" fmla="*/ 2147483646 h 2057"/>
                <a:gd name="T8" fmla="*/ 2147483646 w 1999"/>
                <a:gd name="T9" fmla="*/ 2147483646 h 2057"/>
                <a:gd name="T10" fmla="*/ 2147483646 w 1999"/>
                <a:gd name="T11" fmla="*/ 2147483646 h 2057"/>
                <a:gd name="T12" fmla="*/ 2147483646 w 1999"/>
                <a:gd name="T13" fmla="*/ 2147483646 h 2057"/>
                <a:gd name="T14" fmla="*/ 2147483646 w 1999"/>
                <a:gd name="T15" fmla="*/ 2147483646 h 2057"/>
                <a:gd name="T16" fmla="*/ 2147483646 w 1999"/>
                <a:gd name="T17" fmla="*/ 2147483646 h 2057"/>
                <a:gd name="T18" fmla="*/ 2147483646 w 1999"/>
                <a:gd name="T19" fmla="*/ 2147483646 h 2057"/>
                <a:gd name="T20" fmla="*/ 2147483646 w 1999"/>
                <a:gd name="T21" fmla="*/ 2147483646 h 2057"/>
                <a:gd name="T22" fmla="*/ 2147483646 w 1999"/>
                <a:gd name="T23" fmla="*/ 2147483646 h 2057"/>
                <a:gd name="T24" fmla="*/ 2147483646 w 1999"/>
                <a:gd name="T25" fmla="*/ 2147483646 h 2057"/>
                <a:gd name="T26" fmla="*/ 2147483646 w 1999"/>
                <a:gd name="T27" fmla="*/ 2147483646 h 2057"/>
                <a:gd name="T28" fmla="*/ 2147483646 w 1999"/>
                <a:gd name="T29" fmla="*/ 2147483646 h 2057"/>
                <a:gd name="T30" fmla="*/ 2147483646 w 1999"/>
                <a:gd name="T31" fmla="*/ 2147483646 h 2057"/>
                <a:gd name="T32" fmla="*/ 2147483646 w 1999"/>
                <a:gd name="T33" fmla="*/ 2147483646 h 2057"/>
                <a:gd name="T34" fmla="*/ 2147483646 w 1999"/>
                <a:gd name="T35" fmla="*/ 2147483646 h 2057"/>
                <a:gd name="T36" fmla="*/ 2147483646 w 1999"/>
                <a:gd name="T37" fmla="*/ 2147483646 h 2057"/>
                <a:gd name="T38" fmla="*/ 2147483646 w 1999"/>
                <a:gd name="T39" fmla="*/ 2147483646 h 2057"/>
                <a:gd name="T40" fmla="*/ 2147483646 w 1999"/>
                <a:gd name="T41" fmla="*/ 2147483646 h 2057"/>
                <a:gd name="T42" fmla="*/ 2147483646 w 1999"/>
                <a:gd name="T43" fmla="*/ 2147483646 h 2057"/>
                <a:gd name="T44" fmla="*/ 2147483646 w 1999"/>
                <a:gd name="T45" fmla="*/ 2147483646 h 2057"/>
                <a:gd name="T46" fmla="*/ 2147483646 w 1999"/>
                <a:gd name="T47" fmla="*/ 2147483646 h 2057"/>
                <a:gd name="T48" fmla="*/ 2147483646 w 1999"/>
                <a:gd name="T49" fmla="*/ 2147483646 h 2057"/>
                <a:gd name="T50" fmla="*/ 2147483646 w 1999"/>
                <a:gd name="T51" fmla="*/ 2147483646 h 2057"/>
                <a:gd name="T52" fmla="*/ 2147483646 w 1999"/>
                <a:gd name="T53" fmla="*/ 2147483646 h 2057"/>
                <a:gd name="T54" fmla="*/ 2147483646 w 1999"/>
                <a:gd name="T55" fmla="*/ 2147483646 h 2057"/>
                <a:gd name="T56" fmla="*/ 2147483646 w 1999"/>
                <a:gd name="T57" fmla="*/ 2147483646 h 2057"/>
                <a:gd name="T58" fmla="*/ 2147483646 w 1999"/>
                <a:gd name="T59" fmla="*/ 2147483646 h 2057"/>
                <a:gd name="T60" fmla="*/ 2147483646 w 1999"/>
                <a:gd name="T61" fmla="*/ 2147483646 h 2057"/>
                <a:gd name="T62" fmla="*/ 2147483646 w 1999"/>
                <a:gd name="T63" fmla="*/ 2147483646 h 2057"/>
                <a:gd name="T64" fmla="*/ 2147483646 w 1999"/>
                <a:gd name="T65" fmla="*/ 2147483646 h 2057"/>
                <a:gd name="T66" fmla="*/ 2147483646 w 1999"/>
                <a:gd name="T67" fmla="*/ 2147483646 h 2057"/>
                <a:gd name="T68" fmla="*/ 2147483646 w 1999"/>
                <a:gd name="T69" fmla="*/ 2147483646 h 2057"/>
                <a:gd name="T70" fmla="*/ 2147483646 w 1999"/>
                <a:gd name="T71" fmla="*/ 2147483646 h 2057"/>
                <a:gd name="T72" fmla="*/ 2147483646 w 1999"/>
                <a:gd name="T73" fmla="*/ 2147483646 h 2057"/>
                <a:gd name="T74" fmla="*/ 2147483646 w 1999"/>
                <a:gd name="T75" fmla="*/ 2147483646 h 2057"/>
                <a:gd name="T76" fmla="*/ 2147483646 w 1999"/>
                <a:gd name="T77" fmla="*/ 2147483646 h 2057"/>
                <a:gd name="T78" fmla="*/ 2147483646 w 1999"/>
                <a:gd name="T79" fmla="*/ 2147483646 h 2057"/>
                <a:gd name="T80" fmla="*/ 2147483646 w 1999"/>
                <a:gd name="T81" fmla="*/ 2147483646 h 2057"/>
                <a:gd name="T82" fmla="*/ 2147483646 w 1999"/>
                <a:gd name="T83" fmla="*/ 2147483646 h 2057"/>
                <a:gd name="T84" fmla="*/ 2147483646 w 1999"/>
                <a:gd name="T85" fmla="*/ 2147483646 h 2057"/>
                <a:gd name="T86" fmla="*/ 2147483646 w 1999"/>
                <a:gd name="T87" fmla="*/ 2147483646 h 2057"/>
                <a:gd name="T88" fmla="*/ 2147483646 w 1999"/>
                <a:gd name="T89" fmla="*/ 2147483646 h 2057"/>
                <a:gd name="T90" fmla="*/ 2147483646 w 1999"/>
                <a:gd name="T91" fmla="*/ 2147483646 h 2057"/>
                <a:gd name="T92" fmla="*/ 2147483646 w 1999"/>
                <a:gd name="T93" fmla="*/ 2147483646 h 2057"/>
                <a:gd name="T94" fmla="*/ 2147483646 w 1999"/>
                <a:gd name="T95" fmla="*/ 2147483646 h 2057"/>
                <a:gd name="T96" fmla="*/ 2147483646 w 1999"/>
                <a:gd name="T97" fmla="*/ 2147483646 h 2057"/>
                <a:gd name="T98" fmla="*/ 2147483646 w 1999"/>
                <a:gd name="T99" fmla="*/ 2147483646 h 2057"/>
                <a:gd name="T100" fmla="*/ 2147483646 w 1999"/>
                <a:gd name="T101" fmla="*/ 2147483646 h 2057"/>
                <a:gd name="T102" fmla="*/ 2147483646 w 1999"/>
                <a:gd name="T103" fmla="*/ 2147483646 h 2057"/>
                <a:gd name="T104" fmla="*/ 2147483646 w 1999"/>
                <a:gd name="T105" fmla="*/ 2147483646 h 2057"/>
                <a:gd name="T106" fmla="*/ 2147483646 w 1999"/>
                <a:gd name="T107" fmla="*/ 2147483646 h 2057"/>
                <a:gd name="T108" fmla="*/ 0 w 1999"/>
                <a:gd name="T109" fmla="*/ 2147483646 h 2057"/>
                <a:gd name="T110" fmla="*/ 2147483646 w 1999"/>
                <a:gd name="T111" fmla="*/ 2147483646 h 2057"/>
                <a:gd name="T112" fmla="*/ 2147483646 w 1999"/>
                <a:gd name="T113" fmla="*/ 2147483646 h 2057"/>
                <a:gd name="T114" fmla="*/ 2147483646 w 1999"/>
                <a:gd name="T115" fmla="*/ 2147483646 h 2057"/>
                <a:gd name="T116" fmla="*/ 2147483646 w 1999"/>
                <a:gd name="T117" fmla="*/ 2147483646 h 2057"/>
                <a:gd name="T118" fmla="*/ 2147483646 w 1999"/>
                <a:gd name="T119" fmla="*/ 2147483646 h 205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999"/>
                <a:gd name="T181" fmla="*/ 0 h 2057"/>
                <a:gd name="T182" fmla="*/ 1999 w 1999"/>
                <a:gd name="T183" fmla="*/ 2057 h 205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999" h="2057">
                  <a:moveTo>
                    <a:pt x="230" y="1472"/>
                  </a:moveTo>
                  <a:lnTo>
                    <a:pt x="230" y="1472"/>
                  </a:lnTo>
                  <a:lnTo>
                    <a:pt x="230" y="1452"/>
                  </a:lnTo>
                  <a:lnTo>
                    <a:pt x="232" y="1401"/>
                  </a:lnTo>
                  <a:lnTo>
                    <a:pt x="238" y="1322"/>
                  </a:lnTo>
                  <a:lnTo>
                    <a:pt x="244" y="1273"/>
                  </a:lnTo>
                  <a:lnTo>
                    <a:pt x="251" y="1219"/>
                  </a:lnTo>
                  <a:lnTo>
                    <a:pt x="263" y="1160"/>
                  </a:lnTo>
                  <a:lnTo>
                    <a:pt x="277" y="1098"/>
                  </a:lnTo>
                  <a:lnTo>
                    <a:pt x="292" y="1034"/>
                  </a:lnTo>
                  <a:lnTo>
                    <a:pt x="312" y="966"/>
                  </a:lnTo>
                  <a:lnTo>
                    <a:pt x="337" y="895"/>
                  </a:lnTo>
                  <a:lnTo>
                    <a:pt x="364" y="823"/>
                  </a:lnTo>
                  <a:lnTo>
                    <a:pt x="397" y="751"/>
                  </a:lnTo>
                  <a:lnTo>
                    <a:pt x="417" y="714"/>
                  </a:lnTo>
                  <a:lnTo>
                    <a:pt x="436" y="677"/>
                  </a:lnTo>
                  <a:lnTo>
                    <a:pt x="456" y="642"/>
                  </a:lnTo>
                  <a:lnTo>
                    <a:pt x="479" y="605"/>
                  </a:lnTo>
                  <a:lnTo>
                    <a:pt x="502" y="570"/>
                  </a:lnTo>
                  <a:lnTo>
                    <a:pt x="528" y="535"/>
                  </a:lnTo>
                  <a:lnTo>
                    <a:pt x="555" y="500"/>
                  </a:lnTo>
                  <a:lnTo>
                    <a:pt x="582" y="467"/>
                  </a:lnTo>
                  <a:lnTo>
                    <a:pt x="611" y="432"/>
                  </a:lnTo>
                  <a:lnTo>
                    <a:pt x="643" y="399"/>
                  </a:lnTo>
                  <a:lnTo>
                    <a:pt x="676" y="368"/>
                  </a:lnTo>
                  <a:lnTo>
                    <a:pt x="711" y="337"/>
                  </a:lnTo>
                  <a:lnTo>
                    <a:pt x="748" y="306"/>
                  </a:lnTo>
                  <a:lnTo>
                    <a:pt x="787" y="276"/>
                  </a:lnTo>
                  <a:lnTo>
                    <a:pt x="825" y="247"/>
                  </a:lnTo>
                  <a:lnTo>
                    <a:pt x="868" y="220"/>
                  </a:lnTo>
                  <a:lnTo>
                    <a:pt x="911" y="195"/>
                  </a:lnTo>
                  <a:lnTo>
                    <a:pt x="958" y="169"/>
                  </a:lnTo>
                  <a:lnTo>
                    <a:pt x="1005" y="146"/>
                  </a:lnTo>
                  <a:lnTo>
                    <a:pt x="1055" y="125"/>
                  </a:lnTo>
                  <a:lnTo>
                    <a:pt x="1108" y="103"/>
                  </a:lnTo>
                  <a:lnTo>
                    <a:pt x="1162" y="84"/>
                  </a:lnTo>
                  <a:lnTo>
                    <a:pt x="1219" y="68"/>
                  </a:lnTo>
                  <a:lnTo>
                    <a:pt x="1277" y="53"/>
                  </a:lnTo>
                  <a:lnTo>
                    <a:pt x="1337" y="39"/>
                  </a:lnTo>
                  <a:lnTo>
                    <a:pt x="1400" y="27"/>
                  </a:lnTo>
                  <a:lnTo>
                    <a:pt x="1466" y="18"/>
                  </a:lnTo>
                  <a:lnTo>
                    <a:pt x="1534" y="10"/>
                  </a:lnTo>
                  <a:lnTo>
                    <a:pt x="1604" y="4"/>
                  </a:lnTo>
                  <a:lnTo>
                    <a:pt x="1676" y="2"/>
                  </a:lnTo>
                  <a:lnTo>
                    <a:pt x="1752" y="0"/>
                  </a:lnTo>
                  <a:lnTo>
                    <a:pt x="1830" y="2"/>
                  </a:lnTo>
                  <a:lnTo>
                    <a:pt x="1911" y="6"/>
                  </a:lnTo>
                  <a:lnTo>
                    <a:pt x="1993" y="12"/>
                  </a:lnTo>
                  <a:lnTo>
                    <a:pt x="1995" y="29"/>
                  </a:lnTo>
                  <a:lnTo>
                    <a:pt x="1999" y="76"/>
                  </a:lnTo>
                  <a:lnTo>
                    <a:pt x="1999" y="109"/>
                  </a:lnTo>
                  <a:lnTo>
                    <a:pt x="1999" y="148"/>
                  </a:lnTo>
                  <a:lnTo>
                    <a:pt x="1997" y="193"/>
                  </a:lnTo>
                  <a:lnTo>
                    <a:pt x="1993" y="243"/>
                  </a:lnTo>
                  <a:lnTo>
                    <a:pt x="1987" y="298"/>
                  </a:lnTo>
                  <a:lnTo>
                    <a:pt x="1980" y="356"/>
                  </a:lnTo>
                  <a:lnTo>
                    <a:pt x="1968" y="417"/>
                  </a:lnTo>
                  <a:lnTo>
                    <a:pt x="1952" y="481"/>
                  </a:lnTo>
                  <a:lnTo>
                    <a:pt x="1933" y="547"/>
                  </a:lnTo>
                  <a:lnTo>
                    <a:pt x="1909" y="615"/>
                  </a:lnTo>
                  <a:lnTo>
                    <a:pt x="1882" y="685"/>
                  </a:lnTo>
                  <a:lnTo>
                    <a:pt x="1865" y="720"/>
                  </a:lnTo>
                  <a:lnTo>
                    <a:pt x="1849" y="755"/>
                  </a:lnTo>
                  <a:lnTo>
                    <a:pt x="1830" y="790"/>
                  </a:lnTo>
                  <a:lnTo>
                    <a:pt x="1808" y="825"/>
                  </a:lnTo>
                  <a:lnTo>
                    <a:pt x="1787" y="860"/>
                  </a:lnTo>
                  <a:lnTo>
                    <a:pt x="1764" y="895"/>
                  </a:lnTo>
                  <a:lnTo>
                    <a:pt x="1738" y="929"/>
                  </a:lnTo>
                  <a:lnTo>
                    <a:pt x="1713" y="964"/>
                  </a:lnTo>
                  <a:lnTo>
                    <a:pt x="1684" y="999"/>
                  </a:lnTo>
                  <a:lnTo>
                    <a:pt x="1653" y="1032"/>
                  </a:lnTo>
                  <a:lnTo>
                    <a:pt x="1621" y="1065"/>
                  </a:lnTo>
                  <a:lnTo>
                    <a:pt x="1588" y="1096"/>
                  </a:lnTo>
                  <a:lnTo>
                    <a:pt x="1551" y="1129"/>
                  </a:lnTo>
                  <a:lnTo>
                    <a:pt x="1514" y="1160"/>
                  </a:lnTo>
                  <a:lnTo>
                    <a:pt x="1474" y="1189"/>
                  </a:lnTo>
                  <a:lnTo>
                    <a:pt x="1433" y="1220"/>
                  </a:lnTo>
                  <a:lnTo>
                    <a:pt x="1388" y="1248"/>
                  </a:lnTo>
                  <a:lnTo>
                    <a:pt x="1341" y="1277"/>
                  </a:lnTo>
                  <a:lnTo>
                    <a:pt x="1293" y="1302"/>
                  </a:lnTo>
                  <a:lnTo>
                    <a:pt x="1242" y="1328"/>
                  </a:lnTo>
                  <a:lnTo>
                    <a:pt x="1187" y="1353"/>
                  </a:lnTo>
                  <a:lnTo>
                    <a:pt x="1133" y="1376"/>
                  </a:lnTo>
                  <a:lnTo>
                    <a:pt x="1075" y="1398"/>
                  </a:lnTo>
                  <a:lnTo>
                    <a:pt x="1014" y="1419"/>
                  </a:lnTo>
                  <a:lnTo>
                    <a:pt x="950" y="1438"/>
                  </a:lnTo>
                  <a:lnTo>
                    <a:pt x="884" y="1456"/>
                  </a:lnTo>
                  <a:lnTo>
                    <a:pt x="816" y="1472"/>
                  </a:lnTo>
                  <a:lnTo>
                    <a:pt x="744" y="1487"/>
                  </a:lnTo>
                  <a:lnTo>
                    <a:pt x="670" y="1499"/>
                  </a:lnTo>
                  <a:lnTo>
                    <a:pt x="592" y="1510"/>
                  </a:lnTo>
                  <a:lnTo>
                    <a:pt x="512" y="1520"/>
                  </a:lnTo>
                  <a:lnTo>
                    <a:pt x="430" y="1528"/>
                  </a:lnTo>
                  <a:lnTo>
                    <a:pt x="345" y="1532"/>
                  </a:lnTo>
                  <a:lnTo>
                    <a:pt x="255" y="1536"/>
                  </a:lnTo>
                  <a:lnTo>
                    <a:pt x="230" y="1586"/>
                  </a:lnTo>
                  <a:lnTo>
                    <a:pt x="203" y="1641"/>
                  </a:lnTo>
                  <a:lnTo>
                    <a:pt x="172" y="1711"/>
                  </a:lnTo>
                  <a:lnTo>
                    <a:pt x="156" y="1750"/>
                  </a:lnTo>
                  <a:lnTo>
                    <a:pt x="142" y="1791"/>
                  </a:lnTo>
                  <a:lnTo>
                    <a:pt x="127" y="1834"/>
                  </a:lnTo>
                  <a:lnTo>
                    <a:pt x="115" y="1876"/>
                  </a:lnTo>
                  <a:lnTo>
                    <a:pt x="103" y="1919"/>
                  </a:lnTo>
                  <a:lnTo>
                    <a:pt x="96" y="1962"/>
                  </a:lnTo>
                  <a:lnTo>
                    <a:pt x="92" y="2003"/>
                  </a:lnTo>
                  <a:lnTo>
                    <a:pt x="90" y="2044"/>
                  </a:lnTo>
                  <a:lnTo>
                    <a:pt x="0" y="2057"/>
                  </a:lnTo>
                  <a:lnTo>
                    <a:pt x="18" y="1991"/>
                  </a:lnTo>
                  <a:lnTo>
                    <a:pt x="39" y="1919"/>
                  </a:lnTo>
                  <a:lnTo>
                    <a:pt x="66" y="1832"/>
                  </a:lnTo>
                  <a:lnTo>
                    <a:pt x="101" y="1736"/>
                  </a:lnTo>
                  <a:lnTo>
                    <a:pt x="119" y="1688"/>
                  </a:lnTo>
                  <a:lnTo>
                    <a:pt x="140" y="1639"/>
                  </a:lnTo>
                  <a:lnTo>
                    <a:pt x="162" y="1592"/>
                  </a:lnTo>
                  <a:lnTo>
                    <a:pt x="183" y="1547"/>
                  </a:lnTo>
                  <a:lnTo>
                    <a:pt x="207" y="1507"/>
                  </a:lnTo>
                  <a:lnTo>
                    <a:pt x="230" y="1472"/>
                  </a:lnTo>
                  <a:close/>
                </a:path>
              </a:pathLst>
            </a:custGeom>
            <a:solidFill>
              <a:schemeClr val="bg1">
                <a:lumMod val="75000"/>
              </a:schemeClr>
            </a:solidFill>
            <a:ln>
              <a:noFill/>
            </a:ln>
          </p:spPr>
          <p:txBody>
            <a:bodyPr/>
            <a:lstStyle/>
            <a:p>
              <a:endParaRPr lang="zh-CN" altLang="en-US" sz="1800">
                <a:solidFill>
                  <a:schemeClr val="tx1"/>
                </a:solidFill>
                <a:latin typeface="微软雅黑" panose="020B0503020204020204" charset="-122"/>
                <a:ea typeface="微软雅黑" panose="020B0503020204020204" charset="-122"/>
              </a:endParaRPr>
            </a:p>
          </p:txBody>
        </p:sp>
        <p:grpSp>
          <p:nvGrpSpPr>
            <p:cNvPr id="119" name="组合 118"/>
            <p:cNvGrpSpPr/>
            <p:nvPr/>
          </p:nvGrpSpPr>
          <p:grpSpPr>
            <a:xfrm>
              <a:off x="7235" y="3366"/>
              <a:ext cx="1347" cy="900"/>
              <a:chOff x="3069828" y="1695061"/>
              <a:chExt cx="855664" cy="571500"/>
            </a:xfrm>
            <a:solidFill>
              <a:schemeClr val="bg1"/>
            </a:solidFill>
          </p:grpSpPr>
          <p:sp>
            <p:nvSpPr>
              <p:cNvPr id="120" name="Freeform 13"/>
              <p:cNvSpPr/>
              <p:nvPr/>
            </p:nvSpPr>
            <p:spPr bwMode="auto">
              <a:xfrm>
                <a:off x="3069828" y="1720064"/>
                <a:ext cx="844550" cy="546497"/>
              </a:xfrm>
              <a:custGeom>
                <a:avLst/>
                <a:gdLst>
                  <a:gd name="T0" fmla="*/ 11 w 1518"/>
                  <a:gd name="T1" fmla="*/ 1308 h 1310"/>
                  <a:gd name="T2" fmla="*/ 97 w 1518"/>
                  <a:gd name="T3" fmla="*/ 1168 h 1310"/>
                  <a:gd name="T4" fmla="*/ 128 w 1518"/>
                  <a:gd name="T5" fmla="*/ 1124 h 1310"/>
                  <a:gd name="T6" fmla="*/ 206 w 1518"/>
                  <a:gd name="T7" fmla="*/ 1022 h 1310"/>
                  <a:gd name="T8" fmla="*/ 290 w 1518"/>
                  <a:gd name="T9" fmla="*/ 925 h 1310"/>
                  <a:gd name="T10" fmla="*/ 335 w 1518"/>
                  <a:gd name="T11" fmla="*/ 876 h 1310"/>
                  <a:gd name="T12" fmla="*/ 428 w 1518"/>
                  <a:gd name="T13" fmla="*/ 783 h 1310"/>
                  <a:gd name="T14" fmla="*/ 525 w 1518"/>
                  <a:gd name="T15" fmla="*/ 695 h 1310"/>
                  <a:gd name="T16" fmla="*/ 677 w 1518"/>
                  <a:gd name="T17" fmla="*/ 567 h 1310"/>
                  <a:gd name="T18" fmla="*/ 782 w 1518"/>
                  <a:gd name="T19" fmla="*/ 485 h 1310"/>
                  <a:gd name="T20" fmla="*/ 998 w 1518"/>
                  <a:gd name="T21" fmla="*/ 331 h 1310"/>
                  <a:gd name="T22" fmla="*/ 1111 w 1518"/>
                  <a:gd name="T23" fmla="*/ 257 h 1310"/>
                  <a:gd name="T24" fmla="*/ 1308 w 1518"/>
                  <a:gd name="T25" fmla="*/ 141 h 1310"/>
                  <a:gd name="T26" fmla="*/ 1510 w 1518"/>
                  <a:gd name="T27" fmla="*/ 30 h 1310"/>
                  <a:gd name="T28" fmla="*/ 1518 w 1518"/>
                  <a:gd name="T29" fmla="*/ 20 h 1310"/>
                  <a:gd name="T30" fmla="*/ 1516 w 1518"/>
                  <a:gd name="T31" fmla="*/ 8 h 1310"/>
                  <a:gd name="T32" fmla="*/ 1508 w 1518"/>
                  <a:gd name="T33" fmla="*/ 0 h 1310"/>
                  <a:gd name="T34" fmla="*/ 1496 w 1518"/>
                  <a:gd name="T35" fmla="*/ 0 h 1310"/>
                  <a:gd name="T36" fmla="*/ 1444 w 1518"/>
                  <a:gd name="T37" fmla="*/ 26 h 1310"/>
                  <a:gd name="T38" fmla="*/ 1343 w 1518"/>
                  <a:gd name="T39" fmla="*/ 78 h 1310"/>
                  <a:gd name="T40" fmla="*/ 1195 w 1518"/>
                  <a:gd name="T41" fmla="*/ 168 h 1310"/>
                  <a:gd name="T42" fmla="*/ 1097 w 1518"/>
                  <a:gd name="T43" fmla="*/ 228 h 1310"/>
                  <a:gd name="T44" fmla="*/ 872 w 1518"/>
                  <a:gd name="T45" fmla="*/ 380 h 1310"/>
                  <a:gd name="T46" fmla="*/ 658 w 1518"/>
                  <a:gd name="T47" fmla="*/ 544 h 1310"/>
                  <a:gd name="T48" fmla="*/ 554 w 1518"/>
                  <a:gd name="T49" fmla="*/ 629 h 1310"/>
                  <a:gd name="T50" fmla="*/ 455 w 1518"/>
                  <a:gd name="T51" fmla="*/ 717 h 1310"/>
                  <a:gd name="T52" fmla="*/ 360 w 1518"/>
                  <a:gd name="T53" fmla="*/ 810 h 1310"/>
                  <a:gd name="T54" fmla="*/ 268 w 1518"/>
                  <a:gd name="T55" fmla="*/ 906 h 1310"/>
                  <a:gd name="T56" fmla="*/ 228 w 1518"/>
                  <a:gd name="T57" fmla="*/ 952 h 1310"/>
                  <a:gd name="T58" fmla="*/ 150 w 1518"/>
                  <a:gd name="T59" fmla="*/ 1050 h 1310"/>
                  <a:gd name="T60" fmla="*/ 113 w 1518"/>
                  <a:gd name="T61" fmla="*/ 1100 h 1310"/>
                  <a:gd name="T62" fmla="*/ 48 w 1518"/>
                  <a:gd name="T63" fmla="*/ 1198 h 1310"/>
                  <a:gd name="T64" fmla="*/ 21 w 1518"/>
                  <a:gd name="T65" fmla="*/ 1248 h 1310"/>
                  <a:gd name="T66" fmla="*/ 0 w 1518"/>
                  <a:gd name="T67" fmla="*/ 1303 h 1310"/>
                  <a:gd name="T68" fmla="*/ 0 w 1518"/>
                  <a:gd name="T69" fmla="*/ 1307 h 1310"/>
                  <a:gd name="T70" fmla="*/ 8 w 1518"/>
                  <a:gd name="T71" fmla="*/ 1310 h 1310"/>
                  <a:gd name="T72" fmla="*/ 11 w 1518"/>
                  <a:gd name="T73" fmla="*/ 1308 h 1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18" h="1310">
                    <a:moveTo>
                      <a:pt x="11" y="1308"/>
                    </a:moveTo>
                    <a:lnTo>
                      <a:pt x="11" y="1308"/>
                    </a:lnTo>
                    <a:lnTo>
                      <a:pt x="68" y="1215"/>
                    </a:lnTo>
                    <a:lnTo>
                      <a:pt x="97" y="1168"/>
                    </a:lnTo>
                    <a:lnTo>
                      <a:pt x="128" y="1124"/>
                    </a:lnTo>
                    <a:lnTo>
                      <a:pt x="128" y="1124"/>
                    </a:lnTo>
                    <a:lnTo>
                      <a:pt x="165" y="1071"/>
                    </a:lnTo>
                    <a:lnTo>
                      <a:pt x="206" y="1022"/>
                    </a:lnTo>
                    <a:lnTo>
                      <a:pt x="247" y="972"/>
                    </a:lnTo>
                    <a:lnTo>
                      <a:pt x="290" y="925"/>
                    </a:lnTo>
                    <a:lnTo>
                      <a:pt x="290" y="925"/>
                    </a:lnTo>
                    <a:lnTo>
                      <a:pt x="335" y="876"/>
                    </a:lnTo>
                    <a:lnTo>
                      <a:pt x="381" y="830"/>
                    </a:lnTo>
                    <a:lnTo>
                      <a:pt x="428" y="783"/>
                    </a:lnTo>
                    <a:lnTo>
                      <a:pt x="477" y="738"/>
                    </a:lnTo>
                    <a:lnTo>
                      <a:pt x="525" y="695"/>
                    </a:lnTo>
                    <a:lnTo>
                      <a:pt x="576" y="651"/>
                    </a:lnTo>
                    <a:lnTo>
                      <a:pt x="677" y="567"/>
                    </a:lnTo>
                    <a:lnTo>
                      <a:pt x="677" y="567"/>
                    </a:lnTo>
                    <a:lnTo>
                      <a:pt x="782" y="485"/>
                    </a:lnTo>
                    <a:lnTo>
                      <a:pt x="889" y="407"/>
                    </a:lnTo>
                    <a:lnTo>
                      <a:pt x="998" y="331"/>
                    </a:lnTo>
                    <a:lnTo>
                      <a:pt x="1111" y="257"/>
                    </a:lnTo>
                    <a:lnTo>
                      <a:pt x="1111" y="257"/>
                    </a:lnTo>
                    <a:lnTo>
                      <a:pt x="1208" y="197"/>
                    </a:lnTo>
                    <a:lnTo>
                      <a:pt x="1308" y="141"/>
                    </a:lnTo>
                    <a:lnTo>
                      <a:pt x="1510" y="30"/>
                    </a:lnTo>
                    <a:lnTo>
                      <a:pt x="1510" y="30"/>
                    </a:lnTo>
                    <a:lnTo>
                      <a:pt x="1514" y="24"/>
                    </a:lnTo>
                    <a:lnTo>
                      <a:pt x="1518" y="20"/>
                    </a:lnTo>
                    <a:lnTo>
                      <a:pt x="1518" y="14"/>
                    </a:lnTo>
                    <a:lnTo>
                      <a:pt x="1516" y="8"/>
                    </a:lnTo>
                    <a:lnTo>
                      <a:pt x="1514" y="4"/>
                    </a:lnTo>
                    <a:lnTo>
                      <a:pt x="1508" y="0"/>
                    </a:lnTo>
                    <a:lnTo>
                      <a:pt x="1502" y="0"/>
                    </a:lnTo>
                    <a:lnTo>
                      <a:pt x="1496" y="0"/>
                    </a:lnTo>
                    <a:lnTo>
                      <a:pt x="1496" y="0"/>
                    </a:lnTo>
                    <a:lnTo>
                      <a:pt x="1444" y="26"/>
                    </a:lnTo>
                    <a:lnTo>
                      <a:pt x="1393" y="51"/>
                    </a:lnTo>
                    <a:lnTo>
                      <a:pt x="1343" y="78"/>
                    </a:lnTo>
                    <a:lnTo>
                      <a:pt x="1292" y="108"/>
                    </a:lnTo>
                    <a:lnTo>
                      <a:pt x="1195" y="168"/>
                    </a:lnTo>
                    <a:lnTo>
                      <a:pt x="1097" y="228"/>
                    </a:lnTo>
                    <a:lnTo>
                      <a:pt x="1097" y="228"/>
                    </a:lnTo>
                    <a:lnTo>
                      <a:pt x="985" y="304"/>
                    </a:lnTo>
                    <a:lnTo>
                      <a:pt x="872" y="380"/>
                    </a:lnTo>
                    <a:lnTo>
                      <a:pt x="763" y="462"/>
                    </a:lnTo>
                    <a:lnTo>
                      <a:pt x="658" y="544"/>
                    </a:lnTo>
                    <a:lnTo>
                      <a:pt x="658" y="544"/>
                    </a:lnTo>
                    <a:lnTo>
                      <a:pt x="554" y="629"/>
                    </a:lnTo>
                    <a:lnTo>
                      <a:pt x="504" y="672"/>
                    </a:lnTo>
                    <a:lnTo>
                      <a:pt x="455" y="717"/>
                    </a:lnTo>
                    <a:lnTo>
                      <a:pt x="407" y="763"/>
                    </a:lnTo>
                    <a:lnTo>
                      <a:pt x="360" y="810"/>
                    </a:lnTo>
                    <a:lnTo>
                      <a:pt x="313" y="857"/>
                    </a:lnTo>
                    <a:lnTo>
                      <a:pt x="268" y="906"/>
                    </a:lnTo>
                    <a:lnTo>
                      <a:pt x="268" y="906"/>
                    </a:lnTo>
                    <a:lnTo>
                      <a:pt x="228" y="952"/>
                    </a:lnTo>
                    <a:lnTo>
                      <a:pt x="187" y="1001"/>
                    </a:lnTo>
                    <a:lnTo>
                      <a:pt x="150" y="1050"/>
                    </a:lnTo>
                    <a:lnTo>
                      <a:pt x="113" y="1100"/>
                    </a:lnTo>
                    <a:lnTo>
                      <a:pt x="113" y="1100"/>
                    </a:lnTo>
                    <a:lnTo>
                      <a:pt x="80" y="1147"/>
                    </a:lnTo>
                    <a:lnTo>
                      <a:pt x="48" y="1198"/>
                    </a:lnTo>
                    <a:lnTo>
                      <a:pt x="35" y="1223"/>
                    </a:lnTo>
                    <a:lnTo>
                      <a:pt x="21" y="1248"/>
                    </a:lnTo>
                    <a:lnTo>
                      <a:pt x="10" y="1275"/>
                    </a:lnTo>
                    <a:lnTo>
                      <a:pt x="0" y="1303"/>
                    </a:lnTo>
                    <a:lnTo>
                      <a:pt x="0" y="1303"/>
                    </a:lnTo>
                    <a:lnTo>
                      <a:pt x="0" y="1307"/>
                    </a:lnTo>
                    <a:lnTo>
                      <a:pt x="4" y="1310"/>
                    </a:lnTo>
                    <a:lnTo>
                      <a:pt x="8" y="1310"/>
                    </a:lnTo>
                    <a:lnTo>
                      <a:pt x="11" y="1308"/>
                    </a:lnTo>
                    <a:lnTo>
                      <a:pt x="11" y="1308"/>
                    </a:lnTo>
                    <a:close/>
                  </a:path>
                </a:pathLst>
              </a:custGeom>
              <a:grpFill/>
              <a:ln>
                <a:noFill/>
              </a:ln>
            </p:spPr>
            <p:txBody>
              <a:bodyPr/>
              <a:lstStyle/>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21" name="Freeform 14"/>
              <p:cNvSpPr/>
              <p:nvPr/>
            </p:nvSpPr>
            <p:spPr bwMode="auto">
              <a:xfrm>
                <a:off x="3695304" y="1695061"/>
                <a:ext cx="119063" cy="122635"/>
              </a:xfrm>
              <a:custGeom>
                <a:avLst/>
                <a:gdLst>
                  <a:gd name="T0" fmla="*/ 196 w 212"/>
                  <a:gd name="T1" fmla="*/ 0 h 294"/>
                  <a:gd name="T2" fmla="*/ 196 w 212"/>
                  <a:gd name="T3" fmla="*/ 0 h 294"/>
                  <a:gd name="T4" fmla="*/ 181 w 212"/>
                  <a:gd name="T5" fmla="*/ 14 h 294"/>
                  <a:gd name="T6" fmla="*/ 163 w 212"/>
                  <a:gd name="T7" fmla="*/ 25 h 294"/>
                  <a:gd name="T8" fmla="*/ 150 w 212"/>
                  <a:gd name="T9" fmla="*/ 41 h 294"/>
                  <a:gd name="T10" fmla="*/ 134 w 212"/>
                  <a:gd name="T11" fmla="*/ 57 h 294"/>
                  <a:gd name="T12" fmla="*/ 109 w 212"/>
                  <a:gd name="T13" fmla="*/ 90 h 294"/>
                  <a:gd name="T14" fmla="*/ 85 w 212"/>
                  <a:gd name="T15" fmla="*/ 125 h 294"/>
                  <a:gd name="T16" fmla="*/ 64 w 212"/>
                  <a:gd name="T17" fmla="*/ 162 h 294"/>
                  <a:gd name="T18" fmla="*/ 44 w 212"/>
                  <a:gd name="T19" fmla="*/ 199 h 294"/>
                  <a:gd name="T20" fmla="*/ 23 w 212"/>
                  <a:gd name="T21" fmla="*/ 236 h 294"/>
                  <a:gd name="T22" fmla="*/ 2 w 212"/>
                  <a:gd name="T23" fmla="*/ 271 h 294"/>
                  <a:gd name="T24" fmla="*/ 2 w 212"/>
                  <a:gd name="T25" fmla="*/ 271 h 294"/>
                  <a:gd name="T26" fmla="*/ 0 w 212"/>
                  <a:gd name="T27" fmla="*/ 277 h 294"/>
                  <a:gd name="T28" fmla="*/ 0 w 212"/>
                  <a:gd name="T29" fmla="*/ 282 h 294"/>
                  <a:gd name="T30" fmla="*/ 4 w 212"/>
                  <a:gd name="T31" fmla="*/ 288 h 294"/>
                  <a:gd name="T32" fmla="*/ 7 w 212"/>
                  <a:gd name="T33" fmla="*/ 292 h 294"/>
                  <a:gd name="T34" fmla="*/ 11 w 212"/>
                  <a:gd name="T35" fmla="*/ 294 h 294"/>
                  <a:gd name="T36" fmla="*/ 17 w 212"/>
                  <a:gd name="T37" fmla="*/ 294 h 294"/>
                  <a:gd name="T38" fmla="*/ 23 w 212"/>
                  <a:gd name="T39" fmla="*/ 292 h 294"/>
                  <a:gd name="T40" fmla="*/ 27 w 212"/>
                  <a:gd name="T41" fmla="*/ 288 h 294"/>
                  <a:gd name="T42" fmla="*/ 27 w 212"/>
                  <a:gd name="T43" fmla="*/ 288 h 294"/>
                  <a:gd name="T44" fmla="*/ 48 w 212"/>
                  <a:gd name="T45" fmla="*/ 253 h 294"/>
                  <a:gd name="T46" fmla="*/ 68 w 212"/>
                  <a:gd name="T47" fmla="*/ 216 h 294"/>
                  <a:gd name="T48" fmla="*/ 107 w 212"/>
                  <a:gd name="T49" fmla="*/ 146 h 294"/>
                  <a:gd name="T50" fmla="*/ 130 w 212"/>
                  <a:gd name="T51" fmla="*/ 111 h 294"/>
                  <a:gd name="T52" fmla="*/ 153 w 212"/>
                  <a:gd name="T53" fmla="*/ 78 h 294"/>
                  <a:gd name="T54" fmla="*/ 179 w 212"/>
                  <a:gd name="T55" fmla="*/ 47 h 294"/>
                  <a:gd name="T56" fmla="*/ 208 w 212"/>
                  <a:gd name="T57" fmla="*/ 18 h 294"/>
                  <a:gd name="T58" fmla="*/ 208 w 212"/>
                  <a:gd name="T59" fmla="*/ 18 h 294"/>
                  <a:gd name="T60" fmla="*/ 210 w 212"/>
                  <a:gd name="T61" fmla="*/ 16 h 294"/>
                  <a:gd name="T62" fmla="*/ 212 w 212"/>
                  <a:gd name="T63" fmla="*/ 12 h 294"/>
                  <a:gd name="T64" fmla="*/ 212 w 212"/>
                  <a:gd name="T65" fmla="*/ 8 h 294"/>
                  <a:gd name="T66" fmla="*/ 210 w 212"/>
                  <a:gd name="T67" fmla="*/ 4 h 294"/>
                  <a:gd name="T68" fmla="*/ 208 w 212"/>
                  <a:gd name="T69" fmla="*/ 2 h 294"/>
                  <a:gd name="T70" fmla="*/ 204 w 212"/>
                  <a:gd name="T71" fmla="*/ 0 h 294"/>
                  <a:gd name="T72" fmla="*/ 200 w 212"/>
                  <a:gd name="T73" fmla="*/ 0 h 294"/>
                  <a:gd name="T74" fmla="*/ 196 w 212"/>
                  <a:gd name="T75" fmla="*/ 0 h 294"/>
                  <a:gd name="T76" fmla="*/ 196 w 212"/>
                  <a:gd name="T77" fmla="*/ 0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12" h="294">
                    <a:moveTo>
                      <a:pt x="196" y="0"/>
                    </a:moveTo>
                    <a:lnTo>
                      <a:pt x="196" y="0"/>
                    </a:lnTo>
                    <a:lnTo>
                      <a:pt x="181" y="14"/>
                    </a:lnTo>
                    <a:lnTo>
                      <a:pt x="163" y="25"/>
                    </a:lnTo>
                    <a:lnTo>
                      <a:pt x="150" y="41"/>
                    </a:lnTo>
                    <a:lnTo>
                      <a:pt x="134" y="57"/>
                    </a:lnTo>
                    <a:lnTo>
                      <a:pt x="109" y="90"/>
                    </a:lnTo>
                    <a:lnTo>
                      <a:pt x="85" y="125"/>
                    </a:lnTo>
                    <a:lnTo>
                      <a:pt x="64" y="162"/>
                    </a:lnTo>
                    <a:lnTo>
                      <a:pt x="44" y="199"/>
                    </a:lnTo>
                    <a:lnTo>
                      <a:pt x="23" y="236"/>
                    </a:lnTo>
                    <a:lnTo>
                      <a:pt x="2" y="271"/>
                    </a:lnTo>
                    <a:lnTo>
                      <a:pt x="2" y="271"/>
                    </a:lnTo>
                    <a:lnTo>
                      <a:pt x="0" y="277"/>
                    </a:lnTo>
                    <a:lnTo>
                      <a:pt x="0" y="282"/>
                    </a:lnTo>
                    <a:lnTo>
                      <a:pt x="4" y="288"/>
                    </a:lnTo>
                    <a:lnTo>
                      <a:pt x="7" y="292"/>
                    </a:lnTo>
                    <a:lnTo>
                      <a:pt x="11" y="294"/>
                    </a:lnTo>
                    <a:lnTo>
                      <a:pt x="17" y="294"/>
                    </a:lnTo>
                    <a:lnTo>
                      <a:pt x="23" y="292"/>
                    </a:lnTo>
                    <a:lnTo>
                      <a:pt x="27" y="288"/>
                    </a:lnTo>
                    <a:lnTo>
                      <a:pt x="27" y="288"/>
                    </a:lnTo>
                    <a:lnTo>
                      <a:pt x="48" y="253"/>
                    </a:lnTo>
                    <a:lnTo>
                      <a:pt x="68" y="216"/>
                    </a:lnTo>
                    <a:lnTo>
                      <a:pt x="107" y="146"/>
                    </a:lnTo>
                    <a:lnTo>
                      <a:pt x="130" y="111"/>
                    </a:lnTo>
                    <a:lnTo>
                      <a:pt x="153" y="78"/>
                    </a:lnTo>
                    <a:lnTo>
                      <a:pt x="179" y="47"/>
                    </a:lnTo>
                    <a:lnTo>
                      <a:pt x="208" y="18"/>
                    </a:lnTo>
                    <a:lnTo>
                      <a:pt x="208" y="18"/>
                    </a:lnTo>
                    <a:lnTo>
                      <a:pt x="210" y="16"/>
                    </a:lnTo>
                    <a:lnTo>
                      <a:pt x="212" y="12"/>
                    </a:lnTo>
                    <a:lnTo>
                      <a:pt x="212" y="8"/>
                    </a:lnTo>
                    <a:lnTo>
                      <a:pt x="210" y="4"/>
                    </a:lnTo>
                    <a:lnTo>
                      <a:pt x="208" y="2"/>
                    </a:lnTo>
                    <a:lnTo>
                      <a:pt x="204" y="0"/>
                    </a:lnTo>
                    <a:lnTo>
                      <a:pt x="200" y="0"/>
                    </a:lnTo>
                    <a:lnTo>
                      <a:pt x="196" y="0"/>
                    </a:lnTo>
                    <a:lnTo>
                      <a:pt x="196" y="0"/>
                    </a:lnTo>
                    <a:close/>
                  </a:path>
                </a:pathLst>
              </a:custGeom>
              <a:grpFill/>
              <a:ln>
                <a:noFill/>
              </a:ln>
            </p:spPr>
            <p:txBody>
              <a:bodyPr/>
              <a:lstStyle/>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22" name="Freeform 15"/>
              <p:cNvSpPr/>
              <p:nvPr/>
            </p:nvSpPr>
            <p:spPr bwMode="auto">
              <a:xfrm>
                <a:off x="3423842" y="1715302"/>
                <a:ext cx="141287" cy="244078"/>
              </a:xfrm>
              <a:custGeom>
                <a:avLst/>
                <a:gdLst>
                  <a:gd name="T0" fmla="*/ 242 w 257"/>
                  <a:gd name="T1" fmla="*/ 4 h 584"/>
                  <a:gd name="T2" fmla="*/ 242 w 257"/>
                  <a:gd name="T3" fmla="*/ 4 h 584"/>
                  <a:gd name="T4" fmla="*/ 209 w 257"/>
                  <a:gd name="T5" fmla="*/ 70 h 584"/>
                  <a:gd name="T6" fmla="*/ 175 w 257"/>
                  <a:gd name="T7" fmla="*/ 138 h 584"/>
                  <a:gd name="T8" fmla="*/ 113 w 257"/>
                  <a:gd name="T9" fmla="*/ 272 h 584"/>
                  <a:gd name="T10" fmla="*/ 113 w 257"/>
                  <a:gd name="T11" fmla="*/ 272 h 584"/>
                  <a:gd name="T12" fmla="*/ 80 w 257"/>
                  <a:gd name="T13" fmla="*/ 344 h 584"/>
                  <a:gd name="T14" fmla="*/ 51 w 257"/>
                  <a:gd name="T15" fmla="*/ 416 h 584"/>
                  <a:gd name="T16" fmla="*/ 24 w 257"/>
                  <a:gd name="T17" fmla="*/ 488 h 584"/>
                  <a:gd name="T18" fmla="*/ 12 w 257"/>
                  <a:gd name="T19" fmla="*/ 525 h 584"/>
                  <a:gd name="T20" fmla="*/ 2 w 257"/>
                  <a:gd name="T21" fmla="*/ 564 h 584"/>
                  <a:gd name="T22" fmla="*/ 2 w 257"/>
                  <a:gd name="T23" fmla="*/ 564 h 584"/>
                  <a:gd name="T24" fmla="*/ 0 w 257"/>
                  <a:gd name="T25" fmla="*/ 570 h 584"/>
                  <a:gd name="T26" fmla="*/ 2 w 257"/>
                  <a:gd name="T27" fmla="*/ 576 h 584"/>
                  <a:gd name="T28" fmla="*/ 6 w 257"/>
                  <a:gd name="T29" fmla="*/ 580 h 584"/>
                  <a:gd name="T30" fmla="*/ 12 w 257"/>
                  <a:gd name="T31" fmla="*/ 582 h 584"/>
                  <a:gd name="T32" fmla="*/ 18 w 257"/>
                  <a:gd name="T33" fmla="*/ 584 h 584"/>
                  <a:gd name="T34" fmla="*/ 22 w 257"/>
                  <a:gd name="T35" fmla="*/ 582 h 584"/>
                  <a:gd name="T36" fmla="*/ 26 w 257"/>
                  <a:gd name="T37" fmla="*/ 580 h 584"/>
                  <a:gd name="T38" fmla="*/ 29 w 257"/>
                  <a:gd name="T39" fmla="*/ 574 h 584"/>
                  <a:gd name="T40" fmla="*/ 29 w 257"/>
                  <a:gd name="T41" fmla="*/ 574 h 584"/>
                  <a:gd name="T42" fmla="*/ 39 w 257"/>
                  <a:gd name="T43" fmla="*/ 537 h 584"/>
                  <a:gd name="T44" fmla="*/ 51 w 257"/>
                  <a:gd name="T45" fmla="*/ 502 h 584"/>
                  <a:gd name="T46" fmla="*/ 76 w 257"/>
                  <a:gd name="T47" fmla="*/ 432 h 584"/>
                  <a:gd name="T48" fmla="*/ 103 w 257"/>
                  <a:gd name="T49" fmla="*/ 364 h 584"/>
                  <a:gd name="T50" fmla="*/ 135 w 257"/>
                  <a:gd name="T51" fmla="*/ 296 h 584"/>
                  <a:gd name="T52" fmla="*/ 135 w 257"/>
                  <a:gd name="T53" fmla="*/ 296 h 584"/>
                  <a:gd name="T54" fmla="*/ 168 w 257"/>
                  <a:gd name="T55" fmla="*/ 226 h 584"/>
                  <a:gd name="T56" fmla="*/ 201 w 257"/>
                  <a:gd name="T57" fmla="*/ 156 h 584"/>
                  <a:gd name="T58" fmla="*/ 216 w 257"/>
                  <a:gd name="T59" fmla="*/ 120 h 584"/>
                  <a:gd name="T60" fmla="*/ 232 w 257"/>
                  <a:gd name="T61" fmla="*/ 84 h 584"/>
                  <a:gd name="T62" fmla="*/ 245 w 257"/>
                  <a:gd name="T63" fmla="*/ 48 h 584"/>
                  <a:gd name="T64" fmla="*/ 257 w 257"/>
                  <a:gd name="T65" fmla="*/ 11 h 584"/>
                  <a:gd name="T66" fmla="*/ 257 w 257"/>
                  <a:gd name="T67" fmla="*/ 11 h 584"/>
                  <a:gd name="T68" fmla="*/ 255 w 257"/>
                  <a:gd name="T69" fmla="*/ 6 h 584"/>
                  <a:gd name="T70" fmla="*/ 251 w 257"/>
                  <a:gd name="T71" fmla="*/ 2 h 584"/>
                  <a:gd name="T72" fmla="*/ 247 w 257"/>
                  <a:gd name="T73" fmla="*/ 0 h 584"/>
                  <a:gd name="T74" fmla="*/ 244 w 257"/>
                  <a:gd name="T75" fmla="*/ 2 h 584"/>
                  <a:gd name="T76" fmla="*/ 242 w 257"/>
                  <a:gd name="T77" fmla="*/ 4 h 584"/>
                  <a:gd name="T78" fmla="*/ 242 w 257"/>
                  <a:gd name="T79" fmla="*/ 4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57" h="584">
                    <a:moveTo>
                      <a:pt x="242" y="4"/>
                    </a:moveTo>
                    <a:lnTo>
                      <a:pt x="242" y="4"/>
                    </a:lnTo>
                    <a:lnTo>
                      <a:pt x="209" y="70"/>
                    </a:lnTo>
                    <a:lnTo>
                      <a:pt x="175" y="138"/>
                    </a:lnTo>
                    <a:lnTo>
                      <a:pt x="113" y="272"/>
                    </a:lnTo>
                    <a:lnTo>
                      <a:pt x="113" y="272"/>
                    </a:lnTo>
                    <a:lnTo>
                      <a:pt x="80" y="344"/>
                    </a:lnTo>
                    <a:lnTo>
                      <a:pt x="51" y="416"/>
                    </a:lnTo>
                    <a:lnTo>
                      <a:pt x="24" y="488"/>
                    </a:lnTo>
                    <a:lnTo>
                      <a:pt x="12" y="525"/>
                    </a:lnTo>
                    <a:lnTo>
                      <a:pt x="2" y="564"/>
                    </a:lnTo>
                    <a:lnTo>
                      <a:pt x="2" y="564"/>
                    </a:lnTo>
                    <a:lnTo>
                      <a:pt x="0" y="570"/>
                    </a:lnTo>
                    <a:lnTo>
                      <a:pt x="2" y="576"/>
                    </a:lnTo>
                    <a:lnTo>
                      <a:pt x="6" y="580"/>
                    </a:lnTo>
                    <a:lnTo>
                      <a:pt x="12" y="582"/>
                    </a:lnTo>
                    <a:lnTo>
                      <a:pt x="18" y="584"/>
                    </a:lnTo>
                    <a:lnTo>
                      <a:pt x="22" y="582"/>
                    </a:lnTo>
                    <a:lnTo>
                      <a:pt x="26" y="580"/>
                    </a:lnTo>
                    <a:lnTo>
                      <a:pt x="29" y="574"/>
                    </a:lnTo>
                    <a:lnTo>
                      <a:pt x="29" y="574"/>
                    </a:lnTo>
                    <a:lnTo>
                      <a:pt x="39" y="537"/>
                    </a:lnTo>
                    <a:lnTo>
                      <a:pt x="51" y="502"/>
                    </a:lnTo>
                    <a:lnTo>
                      <a:pt x="76" y="432"/>
                    </a:lnTo>
                    <a:lnTo>
                      <a:pt x="103" y="364"/>
                    </a:lnTo>
                    <a:lnTo>
                      <a:pt x="135" y="296"/>
                    </a:lnTo>
                    <a:lnTo>
                      <a:pt x="135" y="296"/>
                    </a:lnTo>
                    <a:lnTo>
                      <a:pt x="168" y="226"/>
                    </a:lnTo>
                    <a:lnTo>
                      <a:pt x="201" y="156"/>
                    </a:lnTo>
                    <a:lnTo>
                      <a:pt x="216" y="120"/>
                    </a:lnTo>
                    <a:lnTo>
                      <a:pt x="232" y="84"/>
                    </a:lnTo>
                    <a:lnTo>
                      <a:pt x="245" y="48"/>
                    </a:lnTo>
                    <a:lnTo>
                      <a:pt x="257" y="11"/>
                    </a:lnTo>
                    <a:lnTo>
                      <a:pt x="257" y="11"/>
                    </a:lnTo>
                    <a:lnTo>
                      <a:pt x="255" y="6"/>
                    </a:lnTo>
                    <a:lnTo>
                      <a:pt x="251" y="2"/>
                    </a:lnTo>
                    <a:lnTo>
                      <a:pt x="247" y="0"/>
                    </a:lnTo>
                    <a:lnTo>
                      <a:pt x="244" y="2"/>
                    </a:lnTo>
                    <a:lnTo>
                      <a:pt x="242" y="4"/>
                    </a:lnTo>
                    <a:lnTo>
                      <a:pt x="242" y="4"/>
                    </a:lnTo>
                    <a:close/>
                  </a:path>
                </a:pathLst>
              </a:custGeom>
              <a:grpFill/>
              <a:ln>
                <a:noFill/>
              </a:ln>
            </p:spPr>
            <p:txBody>
              <a:bodyPr/>
              <a:lstStyle/>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23" name="Freeform 16"/>
              <p:cNvSpPr/>
              <p:nvPr/>
            </p:nvSpPr>
            <p:spPr bwMode="auto">
              <a:xfrm>
                <a:off x="3176191" y="1798645"/>
                <a:ext cx="188912" cy="340519"/>
              </a:xfrm>
              <a:custGeom>
                <a:avLst/>
                <a:gdLst>
                  <a:gd name="T0" fmla="*/ 325 w 338"/>
                  <a:gd name="T1" fmla="*/ 0 h 816"/>
                  <a:gd name="T2" fmla="*/ 325 w 338"/>
                  <a:gd name="T3" fmla="*/ 0 h 816"/>
                  <a:gd name="T4" fmla="*/ 305 w 338"/>
                  <a:gd name="T5" fmla="*/ 18 h 816"/>
                  <a:gd name="T6" fmla="*/ 286 w 338"/>
                  <a:gd name="T7" fmla="*/ 35 h 816"/>
                  <a:gd name="T8" fmla="*/ 268 w 338"/>
                  <a:gd name="T9" fmla="*/ 55 h 816"/>
                  <a:gd name="T10" fmla="*/ 251 w 338"/>
                  <a:gd name="T11" fmla="*/ 76 h 816"/>
                  <a:gd name="T12" fmla="*/ 235 w 338"/>
                  <a:gd name="T13" fmla="*/ 98 h 816"/>
                  <a:gd name="T14" fmla="*/ 219 w 338"/>
                  <a:gd name="T15" fmla="*/ 121 h 816"/>
                  <a:gd name="T16" fmla="*/ 192 w 338"/>
                  <a:gd name="T17" fmla="*/ 170 h 816"/>
                  <a:gd name="T18" fmla="*/ 169 w 338"/>
                  <a:gd name="T19" fmla="*/ 218 h 816"/>
                  <a:gd name="T20" fmla="*/ 146 w 338"/>
                  <a:gd name="T21" fmla="*/ 269 h 816"/>
                  <a:gd name="T22" fmla="*/ 126 w 338"/>
                  <a:gd name="T23" fmla="*/ 319 h 816"/>
                  <a:gd name="T24" fmla="*/ 109 w 338"/>
                  <a:gd name="T25" fmla="*/ 366 h 816"/>
                  <a:gd name="T26" fmla="*/ 109 w 338"/>
                  <a:gd name="T27" fmla="*/ 366 h 816"/>
                  <a:gd name="T28" fmla="*/ 89 w 338"/>
                  <a:gd name="T29" fmla="*/ 419 h 816"/>
                  <a:gd name="T30" fmla="*/ 72 w 338"/>
                  <a:gd name="T31" fmla="*/ 471 h 816"/>
                  <a:gd name="T32" fmla="*/ 54 w 338"/>
                  <a:gd name="T33" fmla="*/ 526 h 816"/>
                  <a:gd name="T34" fmla="*/ 40 w 338"/>
                  <a:gd name="T35" fmla="*/ 580 h 816"/>
                  <a:gd name="T36" fmla="*/ 27 w 338"/>
                  <a:gd name="T37" fmla="*/ 635 h 816"/>
                  <a:gd name="T38" fmla="*/ 15 w 338"/>
                  <a:gd name="T39" fmla="*/ 689 h 816"/>
                  <a:gd name="T40" fmla="*/ 7 w 338"/>
                  <a:gd name="T41" fmla="*/ 744 h 816"/>
                  <a:gd name="T42" fmla="*/ 0 w 338"/>
                  <a:gd name="T43" fmla="*/ 800 h 816"/>
                  <a:gd name="T44" fmla="*/ 0 w 338"/>
                  <a:gd name="T45" fmla="*/ 800 h 816"/>
                  <a:gd name="T46" fmla="*/ 0 w 338"/>
                  <a:gd name="T47" fmla="*/ 806 h 816"/>
                  <a:gd name="T48" fmla="*/ 3 w 338"/>
                  <a:gd name="T49" fmla="*/ 812 h 816"/>
                  <a:gd name="T50" fmla="*/ 7 w 338"/>
                  <a:gd name="T51" fmla="*/ 814 h 816"/>
                  <a:gd name="T52" fmla="*/ 13 w 338"/>
                  <a:gd name="T53" fmla="*/ 816 h 816"/>
                  <a:gd name="T54" fmla="*/ 19 w 338"/>
                  <a:gd name="T55" fmla="*/ 816 h 816"/>
                  <a:gd name="T56" fmla="*/ 25 w 338"/>
                  <a:gd name="T57" fmla="*/ 814 h 816"/>
                  <a:gd name="T58" fmla="*/ 29 w 338"/>
                  <a:gd name="T59" fmla="*/ 808 h 816"/>
                  <a:gd name="T60" fmla="*/ 31 w 338"/>
                  <a:gd name="T61" fmla="*/ 802 h 816"/>
                  <a:gd name="T62" fmla="*/ 31 w 338"/>
                  <a:gd name="T63" fmla="*/ 802 h 816"/>
                  <a:gd name="T64" fmla="*/ 37 w 338"/>
                  <a:gd name="T65" fmla="*/ 750 h 816"/>
                  <a:gd name="T66" fmla="*/ 46 w 338"/>
                  <a:gd name="T67" fmla="*/ 697 h 816"/>
                  <a:gd name="T68" fmla="*/ 56 w 338"/>
                  <a:gd name="T69" fmla="*/ 645 h 816"/>
                  <a:gd name="T70" fmla="*/ 70 w 338"/>
                  <a:gd name="T71" fmla="*/ 592 h 816"/>
                  <a:gd name="T72" fmla="*/ 83 w 338"/>
                  <a:gd name="T73" fmla="*/ 541 h 816"/>
                  <a:gd name="T74" fmla="*/ 99 w 338"/>
                  <a:gd name="T75" fmla="*/ 489 h 816"/>
                  <a:gd name="T76" fmla="*/ 114 w 338"/>
                  <a:gd name="T77" fmla="*/ 438 h 816"/>
                  <a:gd name="T78" fmla="*/ 132 w 338"/>
                  <a:gd name="T79" fmla="*/ 388 h 816"/>
                  <a:gd name="T80" fmla="*/ 132 w 338"/>
                  <a:gd name="T81" fmla="*/ 388 h 816"/>
                  <a:gd name="T82" fmla="*/ 151 w 338"/>
                  <a:gd name="T83" fmla="*/ 337 h 816"/>
                  <a:gd name="T84" fmla="*/ 171 w 338"/>
                  <a:gd name="T85" fmla="*/ 286 h 816"/>
                  <a:gd name="T86" fmla="*/ 192 w 338"/>
                  <a:gd name="T87" fmla="*/ 238 h 816"/>
                  <a:gd name="T88" fmla="*/ 218 w 338"/>
                  <a:gd name="T89" fmla="*/ 189 h 816"/>
                  <a:gd name="T90" fmla="*/ 243 w 338"/>
                  <a:gd name="T91" fmla="*/ 142 h 816"/>
                  <a:gd name="T92" fmla="*/ 272 w 338"/>
                  <a:gd name="T93" fmla="*/ 98 h 816"/>
                  <a:gd name="T94" fmla="*/ 301 w 338"/>
                  <a:gd name="T95" fmla="*/ 53 h 816"/>
                  <a:gd name="T96" fmla="*/ 336 w 338"/>
                  <a:gd name="T97" fmla="*/ 10 h 816"/>
                  <a:gd name="T98" fmla="*/ 336 w 338"/>
                  <a:gd name="T99" fmla="*/ 10 h 816"/>
                  <a:gd name="T100" fmla="*/ 338 w 338"/>
                  <a:gd name="T101" fmla="*/ 8 h 816"/>
                  <a:gd name="T102" fmla="*/ 338 w 338"/>
                  <a:gd name="T103" fmla="*/ 6 h 816"/>
                  <a:gd name="T104" fmla="*/ 334 w 338"/>
                  <a:gd name="T105" fmla="*/ 2 h 816"/>
                  <a:gd name="T106" fmla="*/ 330 w 338"/>
                  <a:gd name="T107" fmla="*/ 0 h 816"/>
                  <a:gd name="T108" fmla="*/ 325 w 338"/>
                  <a:gd name="T109" fmla="*/ 0 h 816"/>
                  <a:gd name="T110" fmla="*/ 325 w 338"/>
                  <a:gd name="T111" fmla="*/ 0 h 8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38" h="816">
                    <a:moveTo>
                      <a:pt x="325" y="0"/>
                    </a:moveTo>
                    <a:lnTo>
                      <a:pt x="325" y="0"/>
                    </a:lnTo>
                    <a:lnTo>
                      <a:pt x="305" y="18"/>
                    </a:lnTo>
                    <a:lnTo>
                      <a:pt x="286" y="35"/>
                    </a:lnTo>
                    <a:lnTo>
                      <a:pt x="268" y="55"/>
                    </a:lnTo>
                    <a:lnTo>
                      <a:pt x="251" y="76"/>
                    </a:lnTo>
                    <a:lnTo>
                      <a:pt x="235" y="98"/>
                    </a:lnTo>
                    <a:lnTo>
                      <a:pt x="219" y="121"/>
                    </a:lnTo>
                    <a:lnTo>
                      <a:pt x="192" y="170"/>
                    </a:lnTo>
                    <a:lnTo>
                      <a:pt x="169" y="218"/>
                    </a:lnTo>
                    <a:lnTo>
                      <a:pt x="146" y="269"/>
                    </a:lnTo>
                    <a:lnTo>
                      <a:pt x="126" y="319"/>
                    </a:lnTo>
                    <a:lnTo>
                      <a:pt x="109" y="366"/>
                    </a:lnTo>
                    <a:lnTo>
                      <a:pt x="109" y="366"/>
                    </a:lnTo>
                    <a:lnTo>
                      <a:pt x="89" y="419"/>
                    </a:lnTo>
                    <a:lnTo>
                      <a:pt x="72" y="471"/>
                    </a:lnTo>
                    <a:lnTo>
                      <a:pt x="54" y="526"/>
                    </a:lnTo>
                    <a:lnTo>
                      <a:pt x="40" y="580"/>
                    </a:lnTo>
                    <a:lnTo>
                      <a:pt x="27" y="635"/>
                    </a:lnTo>
                    <a:lnTo>
                      <a:pt x="15" y="689"/>
                    </a:lnTo>
                    <a:lnTo>
                      <a:pt x="7" y="744"/>
                    </a:lnTo>
                    <a:lnTo>
                      <a:pt x="0" y="800"/>
                    </a:lnTo>
                    <a:lnTo>
                      <a:pt x="0" y="800"/>
                    </a:lnTo>
                    <a:lnTo>
                      <a:pt x="0" y="806"/>
                    </a:lnTo>
                    <a:lnTo>
                      <a:pt x="3" y="812"/>
                    </a:lnTo>
                    <a:lnTo>
                      <a:pt x="7" y="814"/>
                    </a:lnTo>
                    <a:lnTo>
                      <a:pt x="13" y="816"/>
                    </a:lnTo>
                    <a:lnTo>
                      <a:pt x="19" y="816"/>
                    </a:lnTo>
                    <a:lnTo>
                      <a:pt x="25" y="814"/>
                    </a:lnTo>
                    <a:lnTo>
                      <a:pt x="29" y="808"/>
                    </a:lnTo>
                    <a:lnTo>
                      <a:pt x="31" y="802"/>
                    </a:lnTo>
                    <a:lnTo>
                      <a:pt x="31" y="802"/>
                    </a:lnTo>
                    <a:lnTo>
                      <a:pt x="37" y="750"/>
                    </a:lnTo>
                    <a:lnTo>
                      <a:pt x="46" y="697"/>
                    </a:lnTo>
                    <a:lnTo>
                      <a:pt x="56" y="645"/>
                    </a:lnTo>
                    <a:lnTo>
                      <a:pt x="70" y="592"/>
                    </a:lnTo>
                    <a:lnTo>
                      <a:pt x="83" y="541"/>
                    </a:lnTo>
                    <a:lnTo>
                      <a:pt x="99" y="489"/>
                    </a:lnTo>
                    <a:lnTo>
                      <a:pt x="114" y="438"/>
                    </a:lnTo>
                    <a:lnTo>
                      <a:pt x="132" y="388"/>
                    </a:lnTo>
                    <a:lnTo>
                      <a:pt x="132" y="388"/>
                    </a:lnTo>
                    <a:lnTo>
                      <a:pt x="151" y="337"/>
                    </a:lnTo>
                    <a:lnTo>
                      <a:pt x="171" y="286"/>
                    </a:lnTo>
                    <a:lnTo>
                      <a:pt x="192" y="238"/>
                    </a:lnTo>
                    <a:lnTo>
                      <a:pt x="218" y="189"/>
                    </a:lnTo>
                    <a:lnTo>
                      <a:pt x="243" y="142"/>
                    </a:lnTo>
                    <a:lnTo>
                      <a:pt x="272" y="98"/>
                    </a:lnTo>
                    <a:lnTo>
                      <a:pt x="301" y="53"/>
                    </a:lnTo>
                    <a:lnTo>
                      <a:pt x="336" y="10"/>
                    </a:lnTo>
                    <a:lnTo>
                      <a:pt x="336" y="10"/>
                    </a:lnTo>
                    <a:lnTo>
                      <a:pt x="338" y="8"/>
                    </a:lnTo>
                    <a:lnTo>
                      <a:pt x="338" y="6"/>
                    </a:lnTo>
                    <a:lnTo>
                      <a:pt x="334" y="2"/>
                    </a:lnTo>
                    <a:lnTo>
                      <a:pt x="330" y="0"/>
                    </a:lnTo>
                    <a:lnTo>
                      <a:pt x="325" y="0"/>
                    </a:lnTo>
                    <a:lnTo>
                      <a:pt x="325" y="0"/>
                    </a:lnTo>
                    <a:close/>
                  </a:path>
                </a:pathLst>
              </a:custGeom>
              <a:grpFill/>
              <a:ln>
                <a:noFill/>
              </a:ln>
            </p:spPr>
            <p:txBody>
              <a:bodyPr/>
              <a:lstStyle/>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24" name="Freeform 17"/>
              <p:cNvSpPr/>
              <p:nvPr/>
            </p:nvSpPr>
            <p:spPr bwMode="auto">
              <a:xfrm>
                <a:off x="3104753" y="2114161"/>
                <a:ext cx="476250" cy="103585"/>
              </a:xfrm>
              <a:custGeom>
                <a:avLst/>
                <a:gdLst>
                  <a:gd name="T0" fmla="*/ 4 w 854"/>
                  <a:gd name="T1" fmla="*/ 250 h 250"/>
                  <a:gd name="T2" fmla="*/ 4 w 854"/>
                  <a:gd name="T3" fmla="*/ 250 h 250"/>
                  <a:gd name="T4" fmla="*/ 14 w 854"/>
                  <a:gd name="T5" fmla="*/ 250 h 250"/>
                  <a:gd name="T6" fmla="*/ 25 w 854"/>
                  <a:gd name="T7" fmla="*/ 250 h 250"/>
                  <a:gd name="T8" fmla="*/ 49 w 854"/>
                  <a:gd name="T9" fmla="*/ 248 h 250"/>
                  <a:gd name="T10" fmla="*/ 95 w 854"/>
                  <a:gd name="T11" fmla="*/ 238 h 250"/>
                  <a:gd name="T12" fmla="*/ 95 w 854"/>
                  <a:gd name="T13" fmla="*/ 238 h 250"/>
                  <a:gd name="T14" fmla="*/ 212 w 854"/>
                  <a:gd name="T15" fmla="*/ 215 h 250"/>
                  <a:gd name="T16" fmla="*/ 212 w 854"/>
                  <a:gd name="T17" fmla="*/ 215 h 250"/>
                  <a:gd name="T18" fmla="*/ 331 w 854"/>
                  <a:gd name="T19" fmla="*/ 189 h 250"/>
                  <a:gd name="T20" fmla="*/ 448 w 854"/>
                  <a:gd name="T21" fmla="*/ 162 h 250"/>
                  <a:gd name="T22" fmla="*/ 448 w 854"/>
                  <a:gd name="T23" fmla="*/ 162 h 250"/>
                  <a:gd name="T24" fmla="*/ 559 w 854"/>
                  <a:gd name="T25" fmla="*/ 133 h 250"/>
                  <a:gd name="T26" fmla="*/ 613 w 854"/>
                  <a:gd name="T27" fmla="*/ 115 h 250"/>
                  <a:gd name="T28" fmla="*/ 670 w 854"/>
                  <a:gd name="T29" fmla="*/ 98 h 250"/>
                  <a:gd name="T30" fmla="*/ 670 w 854"/>
                  <a:gd name="T31" fmla="*/ 98 h 250"/>
                  <a:gd name="T32" fmla="*/ 718 w 854"/>
                  <a:gd name="T33" fmla="*/ 80 h 250"/>
                  <a:gd name="T34" fmla="*/ 769 w 854"/>
                  <a:gd name="T35" fmla="*/ 63 h 250"/>
                  <a:gd name="T36" fmla="*/ 769 w 854"/>
                  <a:gd name="T37" fmla="*/ 63 h 250"/>
                  <a:gd name="T38" fmla="*/ 790 w 854"/>
                  <a:gd name="T39" fmla="*/ 53 h 250"/>
                  <a:gd name="T40" fmla="*/ 816 w 854"/>
                  <a:gd name="T41" fmla="*/ 45 h 250"/>
                  <a:gd name="T42" fmla="*/ 825 w 854"/>
                  <a:gd name="T43" fmla="*/ 39 h 250"/>
                  <a:gd name="T44" fmla="*/ 837 w 854"/>
                  <a:gd name="T45" fmla="*/ 34 h 250"/>
                  <a:gd name="T46" fmla="*/ 845 w 854"/>
                  <a:gd name="T47" fmla="*/ 26 h 250"/>
                  <a:gd name="T48" fmla="*/ 853 w 854"/>
                  <a:gd name="T49" fmla="*/ 16 h 250"/>
                  <a:gd name="T50" fmla="*/ 853 w 854"/>
                  <a:gd name="T51" fmla="*/ 16 h 250"/>
                  <a:gd name="T52" fmla="*/ 854 w 854"/>
                  <a:gd name="T53" fmla="*/ 12 h 250"/>
                  <a:gd name="T54" fmla="*/ 853 w 854"/>
                  <a:gd name="T55" fmla="*/ 6 h 250"/>
                  <a:gd name="T56" fmla="*/ 851 w 854"/>
                  <a:gd name="T57" fmla="*/ 2 h 250"/>
                  <a:gd name="T58" fmla="*/ 845 w 854"/>
                  <a:gd name="T59" fmla="*/ 0 h 250"/>
                  <a:gd name="T60" fmla="*/ 845 w 854"/>
                  <a:gd name="T61" fmla="*/ 0 h 250"/>
                  <a:gd name="T62" fmla="*/ 835 w 854"/>
                  <a:gd name="T63" fmla="*/ 0 h 250"/>
                  <a:gd name="T64" fmla="*/ 825 w 854"/>
                  <a:gd name="T65" fmla="*/ 2 h 250"/>
                  <a:gd name="T66" fmla="*/ 804 w 854"/>
                  <a:gd name="T67" fmla="*/ 10 h 250"/>
                  <a:gd name="T68" fmla="*/ 767 w 854"/>
                  <a:gd name="T69" fmla="*/ 30 h 250"/>
                  <a:gd name="T70" fmla="*/ 767 w 854"/>
                  <a:gd name="T71" fmla="*/ 30 h 250"/>
                  <a:gd name="T72" fmla="*/ 716 w 854"/>
                  <a:gd name="T73" fmla="*/ 49 h 250"/>
                  <a:gd name="T74" fmla="*/ 668 w 854"/>
                  <a:gd name="T75" fmla="*/ 67 h 250"/>
                  <a:gd name="T76" fmla="*/ 668 w 854"/>
                  <a:gd name="T77" fmla="*/ 67 h 250"/>
                  <a:gd name="T78" fmla="*/ 609 w 854"/>
                  <a:gd name="T79" fmla="*/ 86 h 250"/>
                  <a:gd name="T80" fmla="*/ 549 w 854"/>
                  <a:gd name="T81" fmla="*/ 104 h 250"/>
                  <a:gd name="T82" fmla="*/ 430 w 854"/>
                  <a:gd name="T83" fmla="*/ 135 h 250"/>
                  <a:gd name="T84" fmla="*/ 430 w 854"/>
                  <a:gd name="T85" fmla="*/ 135 h 250"/>
                  <a:gd name="T86" fmla="*/ 313 w 854"/>
                  <a:gd name="T87" fmla="*/ 162 h 250"/>
                  <a:gd name="T88" fmla="*/ 197 w 854"/>
                  <a:gd name="T89" fmla="*/ 187 h 250"/>
                  <a:gd name="T90" fmla="*/ 197 w 854"/>
                  <a:gd name="T91" fmla="*/ 187 h 250"/>
                  <a:gd name="T92" fmla="*/ 90 w 854"/>
                  <a:gd name="T93" fmla="*/ 213 h 250"/>
                  <a:gd name="T94" fmla="*/ 90 w 854"/>
                  <a:gd name="T95" fmla="*/ 213 h 250"/>
                  <a:gd name="T96" fmla="*/ 45 w 854"/>
                  <a:gd name="T97" fmla="*/ 222 h 250"/>
                  <a:gd name="T98" fmla="*/ 22 w 854"/>
                  <a:gd name="T99" fmla="*/ 230 h 250"/>
                  <a:gd name="T100" fmla="*/ 10 w 854"/>
                  <a:gd name="T101" fmla="*/ 236 h 250"/>
                  <a:gd name="T102" fmla="*/ 0 w 854"/>
                  <a:gd name="T103" fmla="*/ 242 h 250"/>
                  <a:gd name="T104" fmla="*/ 0 w 854"/>
                  <a:gd name="T105" fmla="*/ 242 h 250"/>
                  <a:gd name="T106" fmla="*/ 0 w 854"/>
                  <a:gd name="T107" fmla="*/ 244 h 250"/>
                  <a:gd name="T108" fmla="*/ 0 w 854"/>
                  <a:gd name="T109" fmla="*/ 246 h 250"/>
                  <a:gd name="T110" fmla="*/ 0 w 854"/>
                  <a:gd name="T111" fmla="*/ 248 h 250"/>
                  <a:gd name="T112" fmla="*/ 4 w 854"/>
                  <a:gd name="T113" fmla="*/ 250 h 250"/>
                  <a:gd name="T114" fmla="*/ 4 w 854"/>
                  <a:gd name="T115" fmla="*/ 25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54" h="250">
                    <a:moveTo>
                      <a:pt x="4" y="250"/>
                    </a:moveTo>
                    <a:lnTo>
                      <a:pt x="4" y="250"/>
                    </a:lnTo>
                    <a:lnTo>
                      <a:pt x="14" y="250"/>
                    </a:lnTo>
                    <a:lnTo>
                      <a:pt x="25" y="250"/>
                    </a:lnTo>
                    <a:lnTo>
                      <a:pt x="49" y="248"/>
                    </a:lnTo>
                    <a:lnTo>
                      <a:pt x="95" y="238"/>
                    </a:lnTo>
                    <a:lnTo>
                      <a:pt x="95" y="238"/>
                    </a:lnTo>
                    <a:lnTo>
                      <a:pt x="212" y="215"/>
                    </a:lnTo>
                    <a:lnTo>
                      <a:pt x="212" y="215"/>
                    </a:lnTo>
                    <a:lnTo>
                      <a:pt x="331" y="189"/>
                    </a:lnTo>
                    <a:lnTo>
                      <a:pt x="448" y="162"/>
                    </a:lnTo>
                    <a:lnTo>
                      <a:pt x="448" y="162"/>
                    </a:lnTo>
                    <a:lnTo>
                      <a:pt x="559" y="133"/>
                    </a:lnTo>
                    <a:lnTo>
                      <a:pt x="613" y="115"/>
                    </a:lnTo>
                    <a:lnTo>
                      <a:pt x="670" y="98"/>
                    </a:lnTo>
                    <a:lnTo>
                      <a:pt x="670" y="98"/>
                    </a:lnTo>
                    <a:lnTo>
                      <a:pt x="718" y="80"/>
                    </a:lnTo>
                    <a:lnTo>
                      <a:pt x="769" y="63"/>
                    </a:lnTo>
                    <a:lnTo>
                      <a:pt x="769" y="63"/>
                    </a:lnTo>
                    <a:lnTo>
                      <a:pt x="790" y="53"/>
                    </a:lnTo>
                    <a:lnTo>
                      <a:pt x="816" y="45"/>
                    </a:lnTo>
                    <a:lnTo>
                      <a:pt x="825" y="39"/>
                    </a:lnTo>
                    <a:lnTo>
                      <a:pt x="837" y="34"/>
                    </a:lnTo>
                    <a:lnTo>
                      <a:pt x="845" y="26"/>
                    </a:lnTo>
                    <a:lnTo>
                      <a:pt x="853" y="16"/>
                    </a:lnTo>
                    <a:lnTo>
                      <a:pt x="853" y="16"/>
                    </a:lnTo>
                    <a:lnTo>
                      <a:pt x="854" y="12"/>
                    </a:lnTo>
                    <a:lnTo>
                      <a:pt x="853" y="6"/>
                    </a:lnTo>
                    <a:lnTo>
                      <a:pt x="851" y="2"/>
                    </a:lnTo>
                    <a:lnTo>
                      <a:pt x="845" y="0"/>
                    </a:lnTo>
                    <a:lnTo>
                      <a:pt x="845" y="0"/>
                    </a:lnTo>
                    <a:lnTo>
                      <a:pt x="835" y="0"/>
                    </a:lnTo>
                    <a:lnTo>
                      <a:pt x="825" y="2"/>
                    </a:lnTo>
                    <a:lnTo>
                      <a:pt x="804" y="10"/>
                    </a:lnTo>
                    <a:lnTo>
                      <a:pt x="767" y="30"/>
                    </a:lnTo>
                    <a:lnTo>
                      <a:pt x="767" y="30"/>
                    </a:lnTo>
                    <a:lnTo>
                      <a:pt x="716" y="49"/>
                    </a:lnTo>
                    <a:lnTo>
                      <a:pt x="668" y="67"/>
                    </a:lnTo>
                    <a:lnTo>
                      <a:pt x="668" y="67"/>
                    </a:lnTo>
                    <a:lnTo>
                      <a:pt x="609" y="86"/>
                    </a:lnTo>
                    <a:lnTo>
                      <a:pt x="549" y="104"/>
                    </a:lnTo>
                    <a:lnTo>
                      <a:pt x="430" y="135"/>
                    </a:lnTo>
                    <a:lnTo>
                      <a:pt x="430" y="135"/>
                    </a:lnTo>
                    <a:lnTo>
                      <a:pt x="313" y="162"/>
                    </a:lnTo>
                    <a:lnTo>
                      <a:pt x="197" y="187"/>
                    </a:lnTo>
                    <a:lnTo>
                      <a:pt x="197" y="187"/>
                    </a:lnTo>
                    <a:lnTo>
                      <a:pt x="90" y="213"/>
                    </a:lnTo>
                    <a:lnTo>
                      <a:pt x="90" y="213"/>
                    </a:lnTo>
                    <a:lnTo>
                      <a:pt x="45" y="222"/>
                    </a:lnTo>
                    <a:lnTo>
                      <a:pt x="22" y="230"/>
                    </a:lnTo>
                    <a:lnTo>
                      <a:pt x="10" y="236"/>
                    </a:lnTo>
                    <a:lnTo>
                      <a:pt x="0" y="242"/>
                    </a:lnTo>
                    <a:lnTo>
                      <a:pt x="0" y="242"/>
                    </a:lnTo>
                    <a:lnTo>
                      <a:pt x="0" y="244"/>
                    </a:lnTo>
                    <a:lnTo>
                      <a:pt x="0" y="246"/>
                    </a:lnTo>
                    <a:lnTo>
                      <a:pt x="0" y="248"/>
                    </a:lnTo>
                    <a:lnTo>
                      <a:pt x="4" y="250"/>
                    </a:lnTo>
                    <a:lnTo>
                      <a:pt x="4" y="250"/>
                    </a:lnTo>
                    <a:close/>
                  </a:path>
                </a:pathLst>
              </a:custGeom>
              <a:grpFill/>
              <a:ln>
                <a:noFill/>
              </a:ln>
            </p:spPr>
            <p:txBody>
              <a:bodyPr/>
              <a:lstStyle/>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25" name="Freeform 18"/>
              <p:cNvSpPr/>
              <p:nvPr/>
            </p:nvSpPr>
            <p:spPr bwMode="auto">
              <a:xfrm>
                <a:off x="3298428" y="1948664"/>
                <a:ext cx="438150" cy="100013"/>
              </a:xfrm>
              <a:custGeom>
                <a:avLst/>
                <a:gdLst>
                  <a:gd name="T0" fmla="*/ 9 w 788"/>
                  <a:gd name="T1" fmla="*/ 240 h 240"/>
                  <a:gd name="T2" fmla="*/ 9 w 788"/>
                  <a:gd name="T3" fmla="*/ 240 h 240"/>
                  <a:gd name="T4" fmla="*/ 107 w 788"/>
                  <a:gd name="T5" fmla="*/ 203 h 240"/>
                  <a:gd name="T6" fmla="*/ 157 w 788"/>
                  <a:gd name="T7" fmla="*/ 187 h 240"/>
                  <a:gd name="T8" fmla="*/ 206 w 788"/>
                  <a:gd name="T9" fmla="*/ 172 h 240"/>
                  <a:gd name="T10" fmla="*/ 206 w 788"/>
                  <a:gd name="T11" fmla="*/ 172 h 240"/>
                  <a:gd name="T12" fmla="*/ 258 w 788"/>
                  <a:gd name="T13" fmla="*/ 160 h 240"/>
                  <a:gd name="T14" fmla="*/ 309 w 788"/>
                  <a:gd name="T15" fmla="*/ 148 h 240"/>
                  <a:gd name="T16" fmla="*/ 412 w 788"/>
                  <a:gd name="T17" fmla="*/ 127 h 240"/>
                  <a:gd name="T18" fmla="*/ 412 w 788"/>
                  <a:gd name="T19" fmla="*/ 127 h 240"/>
                  <a:gd name="T20" fmla="*/ 515 w 788"/>
                  <a:gd name="T21" fmla="*/ 106 h 240"/>
                  <a:gd name="T22" fmla="*/ 566 w 788"/>
                  <a:gd name="T23" fmla="*/ 96 h 240"/>
                  <a:gd name="T24" fmla="*/ 618 w 788"/>
                  <a:gd name="T25" fmla="*/ 82 h 240"/>
                  <a:gd name="T26" fmla="*/ 618 w 788"/>
                  <a:gd name="T27" fmla="*/ 82 h 240"/>
                  <a:gd name="T28" fmla="*/ 659 w 788"/>
                  <a:gd name="T29" fmla="*/ 70 h 240"/>
                  <a:gd name="T30" fmla="*/ 700 w 788"/>
                  <a:gd name="T31" fmla="*/ 57 h 240"/>
                  <a:gd name="T32" fmla="*/ 700 w 788"/>
                  <a:gd name="T33" fmla="*/ 57 h 240"/>
                  <a:gd name="T34" fmla="*/ 722 w 788"/>
                  <a:gd name="T35" fmla="*/ 51 h 240"/>
                  <a:gd name="T36" fmla="*/ 745 w 788"/>
                  <a:gd name="T37" fmla="*/ 43 h 240"/>
                  <a:gd name="T38" fmla="*/ 766 w 788"/>
                  <a:gd name="T39" fmla="*/ 34 h 240"/>
                  <a:gd name="T40" fmla="*/ 776 w 788"/>
                  <a:gd name="T41" fmla="*/ 26 h 240"/>
                  <a:gd name="T42" fmla="*/ 784 w 788"/>
                  <a:gd name="T43" fmla="*/ 20 h 240"/>
                  <a:gd name="T44" fmla="*/ 784 w 788"/>
                  <a:gd name="T45" fmla="*/ 20 h 240"/>
                  <a:gd name="T46" fmla="*/ 788 w 788"/>
                  <a:gd name="T47" fmla="*/ 12 h 240"/>
                  <a:gd name="T48" fmla="*/ 788 w 788"/>
                  <a:gd name="T49" fmla="*/ 6 h 240"/>
                  <a:gd name="T50" fmla="*/ 782 w 788"/>
                  <a:gd name="T51" fmla="*/ 2 h 240"/>
                  <a:gd name="T52" fmla="*/ 776 w 788"/>
                  <a:gd name="T53" fmla="*/ 0 h 240"/>
                  <a:gd name="T54" fmla="*/ 776 w 788"/>
                  <a:gd name="T55" fmla="*/ 0 h 240"/>
                  <a:gd name="T56" fmla="*/ 766 w 788"/>
                  <a:gd name="T57" fmla="*/ 0 h 240"/>
                  <a:gd name="T58" fmla="*/ 757 w 788"/>
                  <a:gd name="T59" fmla="*/ 4 h 240"/>
                  <a:gd name="T60" fmla="*/ 737 w 788"/>
                  <a:gd name="T61" fmla="*/ 10 h 240"/>
                  <a:gd name="T62" fmla="*/ 698 w 788"/>
                  <a:gd name="T63" fmla="*/ 28 h 240"/>
                  <a:gd name="T64" fmla="*/ 698 w 788"/>
                  <a:gd name="T65" fmla="*/ 28 h 240"/>
                  <a:gd name="T66" fmla="*/ 644 w 788"/>
                  <a:gd name="T67" fmla="*/ 45 h 240"/>
                  <a:gd name="T68" fmla="*/ 589 w 788"/>
                  <a:gd name="T69" fmla="*/ 59 h 240"/>
                  <a:gd name="T70" fmla="*/ 589 w 788"/>
                  <a:gd name="T71" fmla="*/ 59 h 240"/>
                  <a:gd name="T72" fmla="*/ 539 w 788"/>
                  <a:gd name="T73" fmla="*/ 72 h 240"/>
                  <a:gd name="T74" fmla="*/ 486 w 788"/>
                  <a:gd name="T75" fmla="*/ 84 h 240"/>
                  <a:gd name="T76" fmla="*/ 383 w 788"/>
                  <a:gd name="T77" fmla="*/ 106 h 240"/>
                  <a:gd name="T78" fmla="*/ 383 w 788"/>
                  <a:gd name="T79" fmla="*/ 106 h 240"/>
                  <a:gd name="T80" fmla="*/ 286 w 788"/>
                  <a:gd name="T81" fmla="*/ 125 h 240"/>
                  <a:gd name="T82" fmla="*/ 237 w 788"/>
                  <a:gd name="T83" fmla="*/ 135 h 240"/>
                  <a:gd name="T84" fmla="*/ 186 w 788"/>
                  <a:gd name="T85" fmla="*/ 148 h 240"/>
                  <a:gd name="T86" fmla="*/ 138 w 788"/>
                  <a:gd name="T87" fmla="*/ 162 h 240"/>
                  <a:gd name="T88" fmla="*/ 89 w 788"/>
                  <a:gd name="T89" fmla="*/ 179 h 240"/>
                  <a:gd name="T90" fmla="*/ 44 w 788"/>
                  <a:gd name="T91" fmla="*/ 201 h 240"/>
                  <a:gd name="T92" fmla="*/ 23 w 788"/>
                  <a:gd name="T93" fmla="*/ 215 h 240"/>
                  <a:gd name="T94" fmla="*/ 1 w 788"/>
                  <a:gd name="T95" fmla="*/ 226 h 240"/>
                  <a:gd name="T96" fmla="*/ 1 w 788"/>
                  <a:gd name="T97" fmla="*/ 226 h 240"/>
                  <a:gd name="T98" fmla="*/ 0 w 788"/>
                  <a:gd name="T99" fmla="*/ 228 h 240"/>
                  <a:gd name="T100" fmla="*/ 0 w 788"/>
                  <a:gd name="T101" fmla="*/ 232 h 240"/>
                  <a:gd name="T102" fmla="*/ 0 w 788"/>
                  <a:gd name="T103" fmla="*/ 236 h 240"/>
                  <a:gd name="T104" fmla="*/ 5 w 788"/>
                  <a:gd name="T105" fmla="*/ 240 h 240"/>
                  <a:gd name="T106" fmla="*/ 9 w 788"/>
                  <a:gd name="T107" fmla="*/ 240 h 240"/>
                  <a:gd name="T108" fmla="*/ 9 w 788"/>
                  <a:gd name="T109" fmla="*/ 24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88" h="240">
                    <a:moveTo>
                      <a:pt x="9" y="240"/>
                    </a:moveTo>
                    <a:lnTo>
                      <a:pt x="9" y="240"/>
                    </a:lnTo>
                    <a:lnTo>
                      <a:pt x="107" y="203"/>
                    </a:lnTo>
                    <a:lnTo>
                      <a:pt x="157" y="187"/>
                    </a:lnTo>
                    <a:lnTo>
                      <a:pt x="206" y="172"/>
                    </a:lnTo>
                    <a:lnTo>
                      <a:pt x="206" y="172"/>
                    </a:lnTo>
                    <a:lnTo>
                      <a:pt x="258" y="160"/>
                    </a:lnTo>
                    <a:lnTo>
                      <a:pt x="309" y="148"/>
                    </a:lnTo>
                    <a:lnTo>
                      <a:pt x="412" y="127"/>
                    </a:lnTo>
                    <a:lnTo>
                      <a:pt x="412" y="127"/>
                    </a:lnTo>
                    <a:lnTo>
                      <a:pt x="515" y="106"/>
                    </a:lnTo>
                    <a:lnTo>
                      <a:pt x="566" y="96"/>
                    </a:lnTo>
                    <a:lnTo>
                      <a:pt x="618" y="82"/>
                    </a:lnTo>
                    <a:lnTo>
                      <a:pt x="618" y="82"/>
                    </a:lnTo>
                    <a:lnTo>
                      <a:pt x="659" y="70"/>
                    </a:lnTo>
                    <a:lnTo>
                      <a:pt x="700" y="57"/>
                    </a:lnTo>
                    <a:lnTo>
                      <a:pt x="700" y="57"/>
                    </a:lnTo>
                    <a:lnTo>
                      <a:pt x="722" y="51"/>
                    </a:lnTo>
                    <a:lnTo>
                      <a:pt x="745" y="43"/>
                    </a:lnTo>
                    <a:lnTo>
                      <a:pt x="766" y="34"/>
                    </a:lnTo>
                    <a:lnTo>
                      <a:pt x="776" y="26"/>
                    </a:lnTo>
                    <a:lnTo>
                      <a:pt x="784" y="20"/>
                    </a:lnTo>
                    <a:lnTo>
                      <a:pt x="784" y="20"/>
                    </a:lnTo>
                    <a:lnTo>
                      <a:pt x="788" y="12"/>
                    </a:lnTo>
                    <a:lnTo>
                      <a:pt x="788" y="6"/>
                    </a:lnTo>
                    <a:lnTo>
                      <a:pt x="782" y="2"/>
                    </a:lnTo>
                    <a:lnTo>
                      <a:pt x="776" y="0"/>
                    </a:lnTo>
                    <a:lnTo>
                      <a:pt x="776" y="0"/>
                    </a:lnTo>
                    <a:lnTo>
                      <a:pt x="766" y="0"/>
                    </a:lnTo>
                    <a:lnTo>
                      <a:pt x="757" y="4"/>
                    </a:lnTo>
                    <a:lnTo>
                      <a:pt x="737" y="10"/>
                    </a:lnTo>
                    <a:lnTo>
                      <a:pt x="698" y="28"/>
                    </a:lnTo>
                    <a:lnTo>
                      <a:pt x="698" y="28"/>
                    </a:lnTo>
                    <a:lnTo>
                      <a:pt x="644" y="45"/>
                    </a:lnTo>
                    <a:lnTo>
                      <a:pt x="589" y="59"/>
                    </a:lnTo>
                    <a:lnTo>
                      <a:pt x="589" y="59"/>
                    </a:lnTo>
                    <a:lnTo>
                      <a:pt x="539" y="72"/>
                    </a:lnTo>
                    <a:lnTo>
                      <a:pt x="486" y="84"/>
                    </a:lnTo>
                    <a:lnTo>
                      <a:pt x="383" y="106"/>
                    </a:lnTo>
                    <a:lnTo>
                      <a:pt x="383" y="106"/>
                    </a:lnTo>
                    <a:lnTo>
                      <a:pt x="286" y="125"/>
                    </a:lnTo>
                    <a:lnTo>
                      <a:pt x="237" y="135"/>
                    </a:lnTo>
                    <a:lnTo>
                      <a:pt x="186" y="148"/>
                    </a:lnTo>
                    <a:lnTo>
                      <a:pt x="138" y="162"/>
                    </a:lnTo>
                    <a:lnTo>
                      <a:pt x="89" y="179"/>
                    </a:lnTo>
                    <a:lnTo>
                      <a:pt x="44" y="201"/>
                    </a:lnTo>
                    <a:lnTo>
                      <a:pt x="23" y="215"/>
                    </a:lnTo>
                    <a:lnTo>
                      <a:pt x="1" y="226"/>
                    </a:lnTo>
                    <a:lnTo>
                      <a:pt x="1" y="226"/>
                    </a:lnTo>
                    <a:lnTo>
                      <a:pt x="0" y="228"/>
                    </a:lnTo>
                    <a:lnTo>
                      <a:pt x="0" y="232"/>
                    </a:lnTo>
                    <a:lnTo>
                      <a:pt x="0" y="236"/>
                    </a:lnTo>
                    <a:lnTo>
                      <a:pt x="5" y="240"/>
                    </a:lnTo>
                    <a:lnTo>
                      <a:pt x="9" y="240"/>
                    </a:lnTo>
                    <a:lnTo>
                      <a:pt x="9" y="240"/>
                    </a:lnTo>
                    <a:close/>
                  </a:path>
                </a:pathLst>
              </a:custGeom>
              <a:grpFill/>
              <a:ln>
                <a:noFill/>
              </a:ln>
            </p:spPr>
            <p:txBody>
              <a:bodyPr/>
              <a:lstStyle/>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26" name="Freeform 19"/>
              <p:cNvSpPr/>
              <p:nvPr/>
            </p:nvSpPr>
            <p:spPr bwMode="auto">
              <a:xfrm>
                <a:off x="3609579" y="1815314"/>
                <a:ext cx="315913" cy="52388"/>
              </a:xfrm>
              <a:custGeom>
                <a:avLst/>
                <a:gdLst>
                  <a:gd name="T0" fmla="*/ 6 w 570"/>
                  <a:gd name="T1" fmla="*/ 127 h 127"/>
                  <a:gd name="T2" fmla="*/ 6 w 570"/>
                  <a:gd name="T3" fmla="*/ 127 h 127"/>
                  <a:gd name="T4" fmla="*/ 41 w 570"/>
                  <a:gd name="T5" fmla="*/ 127 h 127"/>
                  <a:gd name="T6" fmla="*/ 74 w 570"/>
                  <a:gd name="T7" fmla="*/ 125 h 127"/>
                  <a:gd name="T8" fmla="*/ 107 w 570"/>
                  <a:gd name="T9" fmla="*/ 121 h 127"/>
                  <a:gd name="T10" fmla="*/ 142 w 570"/>
                  <a:gd name="T11" fmla="*/ 115 h 127"/>
                  <a:gd name="T12" fmla="*/ 208 w 570"/>
                  <a:gd name="T13" fmla="*/ 103 h 127"/>
                  <a:gd name="T14" fmla="*/ 274 w 570"/>
                  <a:gd name="T15" fmla="*/ 92 h 127"/>
                  <a:gd name="T16" fmla="*/ 274 w 570"/>
                  <a:gd name="T17" fmla="*/ 92 h 127"/>
                  <a:gd name="T18" fmla="*/ 346 w 570"/>
                  <a:gd name="T19" fmla="*/ 78 h 127"/>
                  <a:gd name="T20" fmla="*/ 418 w 570"/>
                  <a:gd name="T21" fmla="*/ 64 h 127"/>
                  <a:gd name="T22" fmla="*/ 489 w 570"/>
                  <a:gd name="T23" fmla="*/ 47 h 127"/>
                  <a:gd name="T24" fmla="*/ 559 w 570"/>
                  <a:gd name="T25" fmla="*/ 29 h 127"/>
                  <a:gd name="T26" fmla="*/ 559 w 570"/>
                  <a:gd name="T27" fmla="*/ 29 h 127"/>
                  <a:gd name="T28" fmla="*/ 564 w 570"/>
                  <a:gd name="T29" fmla="*/ 26 h 127"/>
                  <a:gd name="T30" fmla="*/ 568 w 570"/>
                  <a:gd name="T31" fmla="*/ 22 h 127"/>
                  <a:gd name="T32" fmla="*/ 570 w 570"/>
                  <a:gd name="T33" fmla="*/ 16 h 127"/>
                  <a:gd name="T34" fmla="*/ 570 w 570"/>
                  <a:gd name="T35" fmla="*/ 10 h 127"/>
                  <a:gd name="T36" fmla="*/ 568 w 570"/>
                  <a:gd name="T37" fmla="*/ 6 h 127"/>
                  <a:gd name="T38" fmla="*/ 564 w 570"/>
                  <a:gd name="T39" fmla="*/ 2 h 127"/>
                  <a:gd name="T40" fmla="*/ 561 w 570"/>
                  <a:gd name="T41" fmla="*/ 0 h 127"/>
                  <a:gd name="T42" fmla="*/ 553 w 570"/>
                  <a:gd name="T43" fmla="*/ 0 h 127"/>
                  <a:gd name="T44" fmla="*/ 553 w 570"/>
                  <a:gd name="T45" fmla="*/ 0 h 127"/>
                  <a:gd name="T46" fmla="*/ 487 w 570"/>
                  <a:gd name="T47" fmla="*/ 18 h 127"/>
                  <a:gd name="T48" fmla="*/ 418 w 570"/>
                  <a:gd name="T49" fmla="*/ 35 h 127"/>
                  <a:gd name="T50" fmla="*/ 352 w 570"/>
                  <a:gd name="T51" fmla="*/ 49 h 127"/>
                  <a:gd name="T52" fmla="*/ 284 w 570"/>
                  <a:gd name="T53" fmla="*/ 62 h 127"/>
                  <a:gd name="T54" fmla="*/ 284 w 570"/>
                  <a:gd name="T55" fmla="*/ 62 h 127"/>
                  <a:gd name="T56" fmla="*/ 214 w 570"/>
                  <a:gd name="T57" fmla="*/ 74 h 127"/>
                  <a:gd name="T58" fmla="*/ 144 w 570"/>
                  <a:gd name="T59" fmla="*/ 84 h 127"/>
                  <a:gd name="T60" fmla="*/ 74 w 570"/>
                  <a:gd name="T61" fmla="*/ 96 h 127"/>
                  <a:gd name="T62" fmla="*/ 39 w 570"/>
                  <a:gd name="T63" fmla="*/ 103 h 127"/>
                  <a:gd name="T64" fmla="*/ 6 w 570"/>
                  <a:gd name="T65" fmla="*/ 113 h 127"/>
                  <a:gd name="T66" fmla="*/ 6 w 570"/>
                  <a:gd name="T67" fmla="*/ 113 h 127"/>
                  <a:gd name="T68" fmla="*/ 2 w 570"/>
                  <a:gd name="T69" fmla="*/ 115 h 127"/>
                  <a:gd name="T70" fmla="*/ 0 w 570"/>
                  <a:gd name="T71" fmla="*/ 121 h 127"/>
                  <a:gd name="T72" fmla="*/ 2 w 570"/>
                  <a:gd name="T73" fmla="*/ 125 h 127"/>
                  <a:gd name="T74" fmla="*/ 6 w 570"/>
                  <a:gd name="T75" fmla="*/ 127 h 127"/>
                  <a:gd name="T76" fmla="*/ 6 w 570"/>
                  <a:gd name="T77" fmla="*/ 127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70" h="127">
                    <a:moveTo>
                      <a:pt x="6" y="127"/>
                    </a:moveTo>
                    <a:lnTo>
                      <a:pt x="6" y="127"/>
                    </a:lnTo>
                    <a:lnTo>
                      <a:pt x="41" y="127"/>
                    </a:lnTo>
                    <a:lnTo>
                      <a:pt x="74" y="125"/>
                    </a:lnTo>
                    <a:lnTo>
                      <a:pt x="107" y="121"/>
                    </a:lnTo>
                    <a:lnTo>
                      <a:pt x="142" y="115"/>
                    </a:lnTo>
                    <a:lnTo>
                      <a:pt x="208" y="103"/>
                    </a:lnTo>
                    <a:lnTo>
                      <a:pt x="274" y="92"/>
                    </a:lnTo>
                    <a:lnTo>
                      <a:pt x="274" y="92"/>
                    </a:lnTo>
                    <a:lnTo>
                      <a:pt x="346" y="78"/>
                    </a:lnTo>
                    <a:lnTo>
                      <a:pt x="418" y="64"/>
                    </a:lnTo>
                    <a:lnTo>
                      <a:pt x="489" y="47"/>
                    </a:lnTo>
                    <a:lnTo>
                      <a:pt x="559" y="29"/>
                    </a:lnTo>
                    <a:lnTo>
                      <a:pt x="559" y="29"/>
                    </a:lnTo>
                    <a:lnTo>
                      <a:pt x="564" y="26"/>
                    </a:lnTo>
                    <a:lnTo>
                      <a:pt x="568" y="22"/>
                    </a:lnTo>
                    <a:lnTo>
                      <a:pt x="570" y="16"/>
                    </a:lnTo>
                    <a:lnTo>
                      <a:pt x="570" y="10"/>
                    </a:lnTo>
                    <a:lnTo>
                      <a:pt x="568" y="6"/>
                    </a:lnTo>
                    <a:lnTo>
                      <a:pt x="564" y="2"/>
                    </a:lnTo>
                    <a:lnTo>
                      <a:pt x="561" y="0"/>
                    </a:lnTo>
                    <a:lnTo>
                      <a:pt x="553" y="0"/>
                    </a:lnTo>
                    <a:lnTo>
                      <a:pt x="553" y="0"/>
                    </a:lnTo>
                    <a:lnTo>
                      <a:pt x="487" y="18"/>
                    </a:lnTo>
                    <a:lnTo>
                      <a:pt x="418" y="35"/>
                    </a:lnTo>
                    <a:lnTo>
                      <a:pt x="352" y="49"/>
                    </a:lnTo>
                    <a:lnTo>
                      <a:pt x="284" y="62"/>
                    </a:lnTo>
                    <a:lnTo>
                      <a:pt x="284" y="62"/>
                    </a:lnTo>
                    <a:lnTo>
                      <a:pt x="214" y="74"/>
                    </a:lnTo>
                    <a:lnTo>
                      <a:pt x="144" y="84"/>
                    </a:lnTo>
                    <a:lnTo>
                      <a:pt x="74" y="96"/>
                    </a:lnTo>
                    <a:lnTo>
                      <a:pt x="39" y="103"/>
                    </a:lnTo>
                    <a:lnTo>
                      <a:pt x="6" y="113"/>
                    </a:lnTo>
                    <a:lnTo>
                      <a:pt x="6" y="113"/>
                    </a:lnTo>
                    <a:lnTo>
                      <a:pt x="2" y="115"/>
                    </a:lnTo>
                    <a:lnTo>
                      <a:pt x="0" y="121"/>
                    </a:lnTo>
                    <a:lnTo>
                      <a:pt x="2" y="125"/>
                    </a:lnTo>
                    <a:lnTo>
                      <a:pt x="6" y="127"/>
                    </a:lnTo>
                    <a:lnTo>
                      <a:pt x="6" y="127"/>
                    </a:lnTo>
                    <a:close/>
                  </a:path>
                </a:pathLst>
              </a:custGeom>
              <a:grpFill/>
              <a:ln>
                <a:noFill/>
              </a:ln>
            </p:spPr>
            <p:txBody>
              <a:bodyPr/>
              <a:lstStyle/>
              <a:p>
                <a:pPr>
                  <a:defRPr/>
                </a:pPr>
                <a:endParaRPr lang="zh-CN" altLang="en-US" sz="1800">
                  <a:solidFill>
                    <a:schemeClr val="tx1"/>
                  </a:solidFill>
                  <a:latin typeface="微软雅黑" panose="020B0503020204020204" charset="-122"/>
                  <a:ea typeface="微软雅黑" panose="020B0503020204020204" charset="-122"/>
                </a:endParaRPr>
              </a:p>
            </p:txBody>
          </p:sp>
        </p:grpSp>
        <p:cxnSp>
          <p:nvCxnSpPr>
            <p:cNvPr id="127" name="直接连接符 126"/>
            <p:cNvCxnSpPr/>
            <p:nvPr/>
          </p:nvCxnSpPr>
          <p:spPr>
            <a:xfrm>
              <a:off x="6967" y="4647"/>
              <a:ext cx="5104"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128" name="矩形 127"/>
            <p:cNvSpPr/>
            <p:nvPr/>
          </p:nvSpPr>
          <p:spPr>
            <a:xfrm>
              <a:off x="8718" y="4066"/>
              <a:ext cx="3354" cy="580"/>
            </a:xfrm>
            <a:prstGeom prst="rect">
              <a:avLst/>
            </a:prstGeom>
          </p:spPr>
          <p:txBody>
            <a:bodyPr wrap="square">
              <a:spAutoFit/>
            </a:bodyPr>
            <a:lstStyle/>
            <a:p>
              <a:pPr algn="just">
                <a:defRPr/>
              </a:pPr>
              <a:r>
                <a:rPr lang="zh-CN" altLang="en-US" sz="1800" b="1" dirty="0">
                  <a:solidFill>
                    <a:schemeClr val="tx1"/>
                  </a:solidFill>
                  <a:latin typeface="微软雅黑" panose="020B0503020204020204" charset="-122"/>
                  <a:ea typeface="微软雅黑" panose="020B0503020204020204" charset="-122"/>
                </a:rPr>
                <a:t>2. 保证充足营养</a:t>
              </a:r>
              <a:endParaRPr lang="zh-CN" altLang="en-US" sz="1800" b="1" dirty="0">
                <a:solidFill>
                  <a:schemeClr val="tx1"/>
                </a:solidFill>
                <a:latin typeface="微软雅黑" panose="020B0503020204020204" charset="-122"/>
                <a:ea typeface="微软雅黑" panose="020B0503020204020204" charset="-122"/>
              </a:endParaRPr>
            </a:p>
          </p:txBody>
        </p:sp>
        <p:sp>
          <p:nvSpPr>
            <p:cNvPr id="152" name="文本框 165"/>
            <p:cNvSpPr txBox="1"/>
            <p:nvPr/>
          </p:nvSpPr>
          <p:spPr>
            <a:xfrm>
              <a:off x="6967" y="4853"/>
              <a:ext cx="5104" cy="6694"/>
            </a:xfrm>
            <a:prstGeom prst="rect">
              <a:avLst/>
            </a:prstGeom>
            <a:noFill/>
          </p:spPr>
          <p:txBody>
            <a:bodyPr wrap="square">
              <a:spAutoFit/>
            </a:bodyPr>
            <a:lstStyle/>
            <a:p>
              <a:pPr algn="just">
                <a:lnSpc>
                  <a:spcPct val="130000"/>
                </a:lnSpc>
                <a:defRPr/>
              </a:pPr>
              <a:r>
                <a:rPr lang="zh-CN" altLang="en-US" sz="1600" kern="0" dirty="0">
                  <a:solidFill>
                    <a:schemeClr val="tx1"/>
                  </a:solidFill>
                  <a:latin typeface="微软雅黑" panose="020B0503020204020204" charset="-122"/>
                  <a:ea typeface="微软雅黑" panose="020B0503020204020204" charset="-122"/>
                  <a:cs typeface="Arial" panose="020B0604020202020204" pitchFamily="34" charset="0"/>
                </a:rPr>
                <a:t>早产儿生长发育快，所需营养物质多，而消化功能差，易呕吐和溢乳，造成喂养困难，因此喂养需耐心、细心。一般于生后4小时开始哺喂，开始先试喂5%葡萄糖水 1 ～ 2 次，成功后再用母乳喂养，体重过低或体弱者可推迟，但宜静脉补液。无母乳者，可选稀释早产儿专用配方奶粉，从 1 : 1（牛奶 : 水）稀释奶渐增至 2 : 1、3 : 1、4 : 1。小儿吸吮能力差者可用滴管喂养，吸吮、吞咽能力均差者可用鼻胃管或静脉高营养。</a:t>
              </a:r>
              <a:endParaRPr lang="zh-CN" altLang="en-US" sz="1600" kern="0" dirty="0">
                <a:solidFill>
                  <a:schemeClr val="tx1"/>
                </a:solidFill>
                <a:latin typeface="微软雅黑" panose="020B0503020204020204" charset="-122"/>
                <a:ea typeface="微软雅黑" panose="020B0503020204020204" charset="-122"/>
                <a:cs typeface="Arial" panose="020B0604020202020204" pitchFamily="34" charset="0"/>
              </a:endParaRPr>
            </a:p>
          </p:txBody>
        </p:sp>
      </p:grpSp>
      <p:grpSp>
        <p:nvGrpSpPr>
          <p:cNvPr id="4" name="组合 3"/>
          <p:cNvGrpSpPr/>
          <p:nvPr/>
        </p:nvGrpSpPr>
        <p:grpSpPr>
          <a:xfrm>
            <a:off x="8115935" y="1478887"/>
            <a:ext cx="3240405" cy="5240094"/>
            <a:chOff x="9780" y="3295"/>
            <a:chExt cx="5105" cy="8252"/>
          </a:xfrm>
        </p:grpSpPr>
        <p:sp>
          <p:nvSpPr>
            <p:cNvPr id="129" name="Freeform 12"/>
            <p:cNvSpPr/>
            <p:nvPr/>
          </p:nvSpPr>
          <p:spPr bwMode="auto">
            <a:xfrm>
              <a:off x="9780" y="3295"/>
              <a:ext cx="1750" cy="1352"/>
            </a:xfrm>
            <a:custGeom>
              <a:avLst/>
              <a:gdLst>
                <a:gd name="T0" fmla="*/ 2147483646 w 1999"/>
                <a:gd name="T1" fmla="*/ 2147483646 h 2057"/>
                <a:gd name="T2" fmla="*/ 2147483646 w 1999"/>
                <a:gd name="T3" fmla="*/ 2147483646 h 2057"/>
                <a:gd name="T4" fmla="*/ 2147483646 w 1999"/>
                <a:gd name="T5" fmla="*/ 2147483646 h 2057"/>
                <a:gd name="T6" fmla="*/ 2147483646 w 1999"/>
                <a:gd name="T7" fmla="*/ 2147483646 h 2057"/>
                <a:gd name="T8" fmla="*/ 2147483646 w 1999"/>
                <a:gd name="T9" fmla="*/ 2147483646 h 2057"/>
                <a:gd name="T10" fmla="*/ 2147483646 w 1999"/>
                <a:gd name="T11" fmla="*/ 2147483646 h 2057"/>
                <a:gd name="T12" fmla="*/ 2147483646 w 1999"/>
                <a:gd name="T13" fmla="*/ 2147483646 h 2057"/>
                <a:gd name="T14" fmla="*/ 2147483646 w 1999"/>
                <a:gd name="T15" fmla="*/ 2147483646 h 2057"/>
                <a:gd name="T16" fmla="*/ 2147483646 w 1999"/>
                <a:gd name="T17" fmla="*/ 2147483646 h 2057"/>
                <a:gd name="T18" fmla="*/ 2147483646 w 1999"/>
                <a:gd name="T19" fmla="*/ 2147483646 h 2057"/>
                <a:gd name="T20" fmla="*/ 2147483646 w 1999"/>
                <a:gd name="T21" fmla="*/ 2147483646 h 2057"/>
                <a:gd name="T22" fmla="*/ 2147483646 w 1999"/>
                <a:gd name="T23" fmla="*/ 2147483646 h 2057"/>
                <a:gd name="T24" fmla="*/ 2147483646 w 1999"/>
                <a:gd name="T25" fmla="*/ 2147483646 h 2057"/>
                <a:gd name="T26" fmla="*/ 2147483646 w 1999"/>
                <a:gd name="T27" fmla="*/ 2147483646 h 2057"/>
                <a:gd name="T28" fmla="*/ 2147483646 w 1999"/>
                <a:gd name="T29" fmla="*/ 2147483646 h 2057"/>
                <a:gd name="T30" fmla="*/ 2147483646 w 1999"/>
                <a:gd name="T31" fmla="*/ 2147483646 h 2057"/>
                <a:gd name="T32" fmla="*/ 2147483646 w 1999"/>
                <a:gd name="T33" fmla="*/ 2147483646 h 2057"/>
                <a:gd name="T34" fmla="*/ 2147483646 w 1999"/>
                <a:gd name="T35" fmla="*/ 2147483646 h 2057"/>
                <a:gd name="T36" fmla="*/ 2147483646 w 1999"/>
                <a:gd name="T37" fmla="*/ 2147483646 h 2057"/>
                <a:gd name="T38" fmla="*/ 2147483646 w 1999"/>
                <a:gd name="T39" fmla="*/ 2147483646 h 2057"/>
                <a:gd name="T40" fmla="*/ 2147483646 w 1999"/>
                <a:gd name="T41" fmla="*/ 2147483646 h 2057"/>
                <a:gd name="T42" fmla="*/ 2147483646 w 1999"/>
                <a:gd name="T43" fmla="*/ 2147483646 h 2057"/>
                <a:gd name="T44" fmla="*/ 2147483646 w 1999"/>
                <a:gd name="T45" fmla="*/ 2147483646 h 2057"/>
                <a:gd name="T46" fmla="*/ 2147483646 w 1999"/>
                <a:gd name="T47" fmla="*/ 2147483646 h 2057"/>
                <a:gd name="T48" fmla="*/ 2147483646 w 1999"/>
                <a:gd name="T49" fmla="*/ 2147483646 h 2057"/>
                <a:gd name="T50" fmla="*/ 2147483646 w 1999"/>
                <a:gd name="T51" fmla="*/ 2147483646 h 2057"/>
                <a:gd name="T52" fmla="*/ 2147483646 w 1999"/>
                <a:gd name="T53" fmla="*/ 2147483646 h 2057"/>
                <a:gd name="T54" fmla="*/ 2147483646 w 1999"/>
                <a:gd name="T55" fmla="*/ 2147483646 h 2057"/>
                <a:gd name="T56" fmla="*/ 2147483646 w 1999"/>
                <a:gd name="T57" fmla="*/ 2147483646 h 2057"/>
                <a:gd name="T58" fmla="*/ 2147483646 w 1999"/>
                <a:gd name="T59" fmla="*/ 2147483646 h 2057"/>
                <a:gd name="T60" fmla="*/ 2147483646 w 1999"/>
                <a:gd name="T61" fmla="*/ 2147483646 h 2057"/>
                <a:gd name="T62" fmla="*/ 2147483646 w 1999"/>
                <a:gd name="T63" fmla="*/ 2147483646 h 2057"/>
                <a:gd name="T64" fmla="*/ 2147483646 w 1999"/>
                <a:gd name="T65" fmla="*/ 2147483646 h 2057"/>
                <a:gd name="T66" fmla="*/ 2147483646 w 1999"/>
                <a:gd name="T67" fmla="*/ 2147483646 h 2057"/>
                <a:gd name="T68" fmla="*/ 2147483646 w 1999"/>
                <a:gd name="T69" fmla="*/ 2147483646 h 2057"/>
                <a:gd name="T70" fmla="*/ 2147483646 w 1999"/>
                <a:gd name="T71" fmla="*/ 2147483646 h 2057"/>
                <a:gd name="T72" fmla="*/ 2147483646 w 1999"/>
                <a:gd name="T73" fmla="*/ 2147483646 h 2057"/>
                <a:gd name="T74" fmla="*/ 2147483646 w 1999"/>
                <a:gd name="T75" fmla="*/ 2147483646 h 2057"/>
                <a:gd name="T76" fmla="*/ 2147483646 w 1999"/>
                <a:gd name="T77" fmla="*/ 2147483646 h 2057"/>
                <a:gd name="T78" fmla="*/ 2147483646 w 1999"/>
                <a:gd name="T79" fmla="*/ 2147483646 h 2057"/>
                <a:gd name="T80" fmla="*/ 2147483646 w 1999"/>
                <a:gd name="T81" fmla="*/ 2147483646 h 2057"/>
                <a:gd name="T82" fmla="*/ 2147483646 w 1999"/>
                <a:gd name="T83" fmla="*/ 2147483646 h 2057"/>
                <a:gd name="T84" fmla="*/ 2147483646 w 1999"/>
                <a:gd name="T85" fmla="*/ 2147483646 h 2057"/>
                <a:gd name="T86" fmla="*/ 2147483646 w 1999"/>
                <a:gd name="T87" fmla="*/ 2147483646 h 2057"/>
                <a:gd name="T88" fmla="*/ 2147483646 w 1999"/>
                <a:gd name="T89" fmla="*/ 2147483646 h 2057"/>
                <a:gd name="T90" fmla="*/ 2147483646 w 1999"/>
                <a:gd name="T91" fmla="*/ 2147483646 h 2057"/>
                <a:gd name="T92" fmla="*/ 2147483646 w 1999"/>
                <a:gd name="T93" fmla="*/ 2147483646 h 2057"/>
                <a:gd name="T94" fmla="*/ 2147483646 w 1999"/>
                <a:gd name="T95" fmla="*/ 2147483646 h 2057"/>
                <a:gd name="T96" fmla="*/ 2147483646 w 1999"/>
                <a:gd name="T97" fmla="*/ 2147483646 h 2057"/>
                <a:gd name="T98" fmla="*/ 2147483646 w 1999"/>
                <a:gd name="T99" fmla="*/ 2147483646 h 2057"/>
                <a:gd name="T100" fmla="*/ 2147483646 w 1999"/>
                <a:gd name="T101" fmla="*/ 2147483646 h 2057"/>
                <a:gd name="T102" fmla="*/ 2147483646 w 1999"/>
                <a:gd name="T103" fmla="*/ 2147483646 h 2057"/>
                <a:gd name="T104" fmla="*/ 2147483646 w 1999"/>
                <a:gd name="T105" fmla="*/ 2147483646 h 2057"/>
                <a:gd name="T106" fmla="*/ 2147483646 w 1999"/>
                <a:gd name="T107" fmla="*/ 2147483646 h 2057"/>
                <a:gd name="T108" fmla="*/ 0 w 1999"/>
                <a:gd name="T109" fmla="*/ 2147483646 h 2057"/>
                <a:gd name="T110" fmla="*/ 2147483646 w 1999"/>
                <a:gd name="T111" fmla="*/ 2147483646 h 2057"/>
                <a:gd name="T112" fmla="*/ 2147483646 w 1999"/>
                <a:gd name="T113" fmla="*/ 2147483646 h 2057"/>
                <a:gd name="T114" fmla="*/ 2147483646 w 1999"/>
                <a:gd name="T115" fmla="*/ 2147483646 h 2057"/>
                <a:gd name="T116" fmla="*/ 2147483646 w 1999"/>
                <a:gd name="T117" fmla="*/ 2147483646 h 2057"/>
                <a:gd name="T118" fmla="*/ 2147483646 w 1999"/>
                <a:gd name="T119" fmla="*/ 2147483646 h 205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999"/>
                <a:gd name="T181" fmla="*/ 0 h 2057"/>
                <a:gd name="T182" fmla="*/ 1999 w 1999"/>
                <a:gd name="T183" fmla="*/ 2057 h 205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999" h="2057">
                  <a:moveTo>
                    <a:pt x="230" y="1472"/>
                  </a:moveTo>
                  <a:lnTo>
                    <a:pt x="230" y="1472"/>
                  </a:lnTo>
                  <a:lnTo>
                    <a:pt x="230" y="1452"/>
                  </a:lnTo>
                  <a:lnTo>
                    <a:pt x="232" y="1401"/>
                  </a:lnTo>
                  <a:lnTo>
                    <a:pt x="238" y="1322"/>
                  </a:lnTo>
                  <a:lnTo>
                    <a:pt x="244" y="1273"/>
                  </a:lnTo>
                  <a:lnTo>
                    <a:pt x="251" y="1219"/>
                  </a:lnTo>
                  <a:lnTo>
                    <a:pt x="263" y="1160"/>
                  </a:lnTo>
                  <a:lnTo>
                    <a:pt x="277" y="1098"/>
                  </a:lnTo>
                  <a:lnTo>
                    <a:pt x="292" y="1034"/>
                  </a:lnTo>
                  <a:lnTo>
                    <a:pt x="312" y="966"/>
                  </a:lnTo>
                  <a:lnTo>
                    <a:pt x="337" y="895"/>
                  </a:lnTo>
                  <a:lnTo>
                    <a:pt x="364" y="823"/>
                  </a:lnTo>
                  <a:lnTo>
                    <a:pt x="397" y="751"/>
                  </a:lnTo>
                  <a:lnTo>
                    <a:pt x="417" y="714"/>
                  </a:lnTo>
                  <a:lnTo>
                    <a:pt x="436" y="677"/>
                  </a:lnTo>
                  <a:lnTo>
                    <a:pt x="456" y="642"/>
                  </a:lnTo>
                  <a:lnTo>
                    <a:pt x="479" y="605"/>
                  </a:lnTo>
                  <a:lnTo>
                    <a:pt x="502" y="570"/>
                  </a:lnTo>
                  <a:lnTo>
                    <a:pt x="528" y="535"/>
                  </a:lnTo>
                  <a:lnTo>
                    <a:pt x="555" y="500"/>
                  </a:lnTo>
                  <a:lnTo>
                    <a:pt x="582" y="467"/>
                  </a:lnTo>
                  <a:lnTo>
                    <a:pt x="611" y="432"/>
                  </a:lnTo>
                  <a:lnTo>
                    <a:pt x="643" y="399"/>
                  </a:lnTo>
                  <a:lnTo>
                    <a:pt x="676" y="368"/>
                  </a:lnTo>
                  <a:lnTo>
                    <a:pt x="711" y="337"/>
                  </a:lnTo>
                  <a:lnTo>
                    <a:pt x="748" y="306"/>
                  </a:lnTo>
                  <a:lnTo>
                    <a:pt x="787" y="276"/>
                  </a:lnTo>
                  <a:lnTo>
                    <a:pt x="825" y="247"/>
                  </a:lnTo>
                  <a:lnTo>
                    <a:pt x="868" y="220"/>
                  </a:lnTo>
                  <a:lnTo>
                    <a:pt x="911" y="195"/>
                  </a:lnTo>
                  <a:lnTo>
                    <a:pt x="958" y="169"/>
                  </a:lnTo>
                  <a:lnTo>
                    <a:pt x="1005" y="146"/>
                  </a:lnTo>
                  <a:lnTo>
                    <a:pt x="1055" y="125"/>
                  </a:lnTo>
                  <a:lnTo>
                    <a:pt x="1108" y="103"/>
                  </a:lnTo>
                  <a:lnTo>
                    <a:pt x="1162" y="84"/>
                  </a:lnTo>
                  <a:lnTo>
                    <a:pt x="1219" y="68"/>
                  </a:lnTo>
                  <a:lnTo>
                    <a:pt x="1277" y="53"/>
                  </a:lnTo>
                  <a:lnTo>
                    <a:pt x="1337" y="39"/>
                  </a:lnTo>
                  <a:lnTo>
                    <a:pt x="1400" y="27"/>
                  </a:lnTo>
                  <a:lnTo>
                    <a:pt x="1466" y="18"/>
                  </a:lnTo>
                  <a:lnTo>
                    <a:pt x="1534" y="10"/>
                  </a:lnTo>
                  <a:lnTo>
                    <a:pt x="1604" y="4"/>
                  </a:lnTo>
                  <a:lnTo>
                    <a:pt x="1676" y="2"/>
                  </a:lnTo>
                  <a:lnTo>
                    <a:pt x="1752" y="0"/>
                  </a:lnTo>
                  <a:lnTo>
                    <a:pt x="1830" y="2"/>
                  </a:lnTo>
                  <a:lnTo>
                    <a:pt x="1911" y="6"/>
                  </a:lnTo>
                  <a:lnTo>
                    <a:pt x="1993" y="12"/>
                  </a:lnTo>
                  <a:lnTo>
                    <a:pt x="1995" y="29"/>
                  </a:lnTo>
                  <a:lnTo>
                    <a:pt x="1999" y="76"/>
                  </a:lnTo>
                  <a:lnTo>
                    <a:pt x="1999" y="109"/>
                  </a:lnTo>
                  <a:lnTo>
                    <a:pt x="1999" y="148"/>
                  </a:lnTo>
                  <a:lnTo>
                    <a:pt x="1997" y="193"/>
                  </a:lnTo>
                  <a:lnTo>
                    <a:pt x="1993" y="243"/>
                  </a:lnTo>
                  <a:lnTo>
                    <a:pt x="1987" y="298"/>
                  </a:lnTo>
                  <a:lnTo>
                    <a:pt x="1980" y="356"/>
                  </a:lnTo>
                  <a:lnTo>
                    <a:pt x="1968" y="417"/>
                  </a:lnTo>
                  <a:lnTo>
                    <a:pt x="1952" y="481"/>
                  </a:lnTo>
                  <a:lnTo>
                    <a:pt x="1933" y="547"/>
                  </a:lnTo>
                  <a:lnTo>
                    <a:pt x="1909" y="615"/>
                  </a:lnTo>
                  <a:lnTo>
                    <a:pt x="1882" y="685"/>
                  </a:lnTo>
                  <a:lnTo>
                    <a:pt x="1865" y="720"/>
                  </a:lnTo>
                  <a:lnTo>
                    <a:pt x="1849" y="755"/>
                  </a:lnTo>
                  <a:lnTo>
                    <a:pt x="1830" y="790"/>
                  </a:lnTo>
                  <a:lnTo>
                    <a:pt x="1808" y="825"/>
                  </a:lnTo>
                  <a:lnTo>
                    <a:pt x="1787" y="860"/>
                  </a:lnTo>
                  <a:lnTo>
                    <a:pt x="1764" y="895"/>
                  </a:lnTo>
                  <a:lnTo>
                    <a:pt x="1738" y="929"/>
                  </a:lnTo>
                  <a:lnTo>
                    <a:pt x="1713" y="964"/>
                  </a:lnTo>
                  <a:lnTo>
                    <a:pt x="1684" y="999"/>
                  </a:lnTo>
                  <a:lnTo>
                    <a:pt x="1653" y="1032"/>
                  </a:lnTo>
                  <a:lnTo>
                    <a:pt x="1621" y="1065"/>
                  </a:lnTo>
                  <a:lnTo>
                    <a:pt x="1588" y="1096"/>
                  </a:lnTo>
                  <a:lnTo>
                    <a:pt x="1551" y="1129"/>
                  </a:lnTo>
                  <a:lnTo>
                    <a:pt x="1514" y="1160"/>
                  </a:lnTo>
                  <a:lnTo>
                    <a:pt x="1474" y="1189"/>
                  </a:lnTo>
                  <a:lnTo>
                    <a:pt x="1433" y="1220"/>
                  </a:lnTo>
                  <a:lnTo>
                    <a:pt x="1388" y="1248"/>
                  </a:lnTo>
                  <a:lnTo>
                    <a:pt x="1341" y="1277"/>
                  </a:lnTo>
                  <a:lnTo>
                    <a:pt x="1293" y="1302"/>
                  </a:lnTo>
                  <a:lnTo>
                    <a:pt x="1242" y="1328"/>
                  </a:lnTo>
                  <a:lnTo>
                    <a:pt x="1187" y="1353"/>
                  </a:lnTo>
                  <a:lnTo>
                    <a:pt x="1133" y="1376"/>
                  </a:lnTo>
                  <a:lnTo>
                    <a:pt x="1075" y="1398"/>
                  </a:lnTo>
                  <a:lnTo>
                    <a:pt x="1014" y="1419"/>
                  </a:lnTo>
                  <a:lnTo>
                    <a:pt x="950" y="1438"/>
                  </a:lnTo>
                  <a:lnTo>
                    <a:pt x="884" y="1456"/>
                  </a:lnTo>
                  <a:lnTo>
                    <a:pt x="816" y="1472"/>
                  </a:lnTo>
                  <a:lnTo>
                    <a:pt x="744" y="1487"/>
                  </a:lnTo>
                  <a:lnTo>
                    <a:pt x="670" y="1499"/>
                  </a:lnTo>
                  <a:lnTo>
                    <a:pt x="592" y="1510"/>
                  </a:lnTo>
                  <a:lnTo>
                    <a:pt x="512" y="1520"/>
                  </a:lnTo>
                  <a:lnTo>
                    <a:pt x="430" y="1528"/>
                  </a:lnTo>
                  <a:lnTo>
                    <a:pt x="345" y="1532"/>
                  </a:lnTo>
                  <a:lnTo>
                    <a:pt x="255" y="1536"/>
                  </a:lnTo>
                  <a:lnTo>
                    <a:pt x="230" y="1586"/>
                  </a:lnTo>
                  <a:lnTo>
                    <a:pt x="203" y="1641"/>
                  </a:lnTo>
                  <a:lnTo>
                    <a:pt x="172" y="1711"/>
                  </a:lnTo>
                  <a:lnTo>
                    <a:pt x="156" y="1750"/>
                  </a:lnTo>
                  <a:lnTo>
                    <a:pt x="142" y="1791"/>
                  </a:lnTo>
                  <a:lnTo>
                    <a:pt x="127" y="1834"/>
                  </a:lnTo>
                  <a:lnTo>
                    <a:pt x="115" y="1876"/>
                  </a:lnTo>
                  <a:lnTo>
                    <a:pt x="103" y="1919"/>
                  </a:lnTo>
                  <a:lnTo>
                    <a:pt x="96" y="1962"/>
                  </a:lnTo>
                  <a:lnTo>
                    <a:pt x="92" y="2003"/>
                  </a:lnTo>
                  <a:lnTo>
                    <a:pt x="90" y="2044"/>
                  </a:lnTo>
                  <a:lnTo>
                    <a:pt x="0" y="2057"/>
                  </a:lnTo>
                  <a:lnTo>
                    <a:pt x="18" y="1991"/>
                  </a:lnTo>
                  <a:lnTo>
                    <a:pt x="39" y="1919"/>
                  </a:lnTo>
                  <a:lnTo>
                    <a:pt x="66" y="1832"/>
                  </a:lnTo>
                  <a:lnTo>
                    <a:pt x="101" y="1736"/>
                  </a:lnTo>
                  <a:lnTo>
                    <a:pt x="119" y="1688"/>
                  </a:lnTo>
                  <a:lnTo>
                    <a:pt x="140" y="1639"/>
                  </a:lnTo>
                  <a:lnTo>
                    <a:pt x="162" y="1592"/>
                  </a:lnTo>
                  <a:lnTo>
                    <a:pt x="183" y="1547"/>
                  </a:lnTo>
                  <a:lnTo>
                    <a:pt x="207" y="1507"/>
                  </a:lnTo>
                  <a:lnTo>
                    <a:pt x="230" y="1472"/>
                  </a:lnTo>
                  <a:close/>
                </a:path>
              </a:pathLst>
            </a:custGeom>
            <a:solidFill>
              <a:srgbClr val="FF7F7F"/>
            </a:solidFill>
            <a:ln>
              <a:noFill/>
            </a:ln>
          </p:spPr>
          <p:txBody>
            <a:bodyPr/>
            <a:lstStyle/>
            <a:p>
              <a:endParaRPr lang="zh-CN" altLang="en-US" sz="1800">
                <a:solidFill>
                  <a:schemeClr val="tx1"/>
                </a:solidFill>
                <a:latin typeface="微软雅黑" panose="020B0503020204020204" charset="-122"/>
                <a:ea typeface="微软雅黑" panose="020B0503020204020204" charset="-122"/>
              </a:endParaRPr>
            </a:p>
          </p:txBody>
        </p:sp>
        <p:grpSp>
          <p:nvGrpSpPr>
            <p:cNvPr id="130" name="组合 129"/>
            <p:cNvGrpSpPr/>
            <p:nvPr/>
          </p:nvGrpSpPr>
          <p:grpSpPr>
            <a:xfrm>
              <a:off x="10047" y="3366"/>
              <a:ext cx="1347" cy="900"/>
              <a:chOff x="4855766" y="1695061"/>
              <a:chExt cx="855662" cy="571500"/>
            </a:xfrm>
            <a:solidFill>
              <a:schemeClr val="bg1"/>
            </a:solidFill>
          </p:grpSpPr>
          <p:sp>
            <p:nvSpPr>
              <p:cNvPr id="131" name="Freeform 13"/>
              <p:cNvSpPr/>
              <p:nvPr/>
            </p:nvSpPr>
            <p:spPr bwMode="auto">
              <a:xfrm>
                <a:off x="4855766" y="1720064"/>
                <a:ext cx="842962" cy="546497"/>
              </a:xfrm>
              <a:custGeom>
                <a:avLst/>
                <a:gdLst>
                  <a:gd name="T0" fmla="*/ 11 w 1518"/>
                  <a:gd name="T1" fmla="*/ 1308 h 1310"/>
                  <a:gd name="T2" fmla="*/ 97 w 1518"/>
                  <a:gd name="T3" fmla="*/ 1168 h 1310"/>
                  <a:gd name="T4" fmla="*/ 128 w 1518"/>
                  <a:gd name="T5" fmla="*/ 1124 h 1310"/>
                  <a:gd name="T6" fmla="*/ 206 w 1518"/>
                  <a:gd name="T7" fmla="*/ 1022 h 1310"/>
                  <a:gd name="T8" fmla="*/ 290 w 1518"/>
                  <a:gd name="T9" fmla="*/ 925 h 1310"/>
                  <a:gd name="T10" fmla="*/ 335 w 1518"/>
                  <a:gd name="T11" fmla="*/ 876 h 1310"/>
                  <a:gd name="T12" fmla="*/ 428 w 1518"/>
                  <a:gd name="T13" fmla="*/ 783 h 1310"/>
                  <a:gd name="T14" fmla="*/ 525 w 1518"/>
                  <a:gd name="T15" fmla="*/ 695 h 1310"/>
                  <a:gd name="T16" fmla="*/ 677 w 1518"/>
                  <a:gd name="T17" fmla="*/ 567 h 1310"/>
                  <a:gd name="T18" fmla="*/ 782 w 1518"/>
                  <a:gd name="T19" fmla="*/ 485 h 1310"/>
                  <a:gd name="T20" fmla="*/ 998 w 1518"/>
                  <a:gd name="T21" fmla="*/ 331 h 1310"/>
                  <a:gd name="T22" fmla="*/ 1111 w 1518"/>
                  <a:gd name="T23" fmla="*/ 257 h 1310"/>
                  <a:gd name="T24" fmla="*/ 1308 w 1518"/>
                  <a:gd name="T25" fmla="*/ 141 h 1310"/>
                  <a:gd name="T26" fmla="*/ 1510 w 1518"/>
                  <a:gd name="T27" fmla="*/ 30 h 1310"/>
                  <a:gd name="T28" fmla="*/ 1518 w 1518"/>
                  <a:gd name="T29" fmla="*/ 20 h 1310"/>
                  <a:gd name="T30" fmla="*/ 1516 w 1518"/>
                  <a:gd name="T31" fmla="*/ 8 h 1310"/>
                  <a:gd name="T32" fmla="*/ 1508 w 1518"/>
                  <a:gd name="T33" fmla="*/ 0 h 1310"/>
                  <a:gd name="T34" fmla="*/ 1496 w 1518"/>
                  <a:gd name="T35" fmla="*/ 0 h 1310"/>
                  <a:gd name="T36" fmla="*/ 1444 w 1518"/>
                  <a:gd name="T37" fmla="*/ 26 h 1310"/>
                  <a:gd name="T38" fmla="*/ 1343 w 1518"/>
                  <a:gd name="T39" fmla="*/ 78 h 1310"/>
                  <a:gd name="T40" fmla="*/ 1195 w 1518"/>
                  <a:gd name="T41" fmla="*/ 168 h 1310"/>
                  <a:gd name="T42" fmla="*/ 1097 w 1518"/>
                  <a:gd name="T43" fmla="*/ 228 h 1310"/>
                  <a:gd name="T44" fmla="*/ 872 w 1518"/>
                  <a:gd name="T45" fmla="*/ 380 h 1310"/>
                  <a:gd name="T46" fmla="*/ 658 w 1518"/>
                  <a:gd name="T47" fmla="*/ 544 h 1310"/>
                  <a:gd name="T48" fmla="*/ 554 w 1518"/>
                  <a:gd name="T49" fmla="*/ 629 h 1310"/>
                  <a:gd name="T50" fmla="*/ 455 w 1518"/>
                  <a:gd name="T51" fmla="*/ 717 h 1310"/>
                  <a:gd name="T52" fmla="*/ 360 w 1518"/>
                  <a:gd name="T53" fmla="*/ 810 h 1310"/>
                  <a:gd name="T54" fmla="*/ 268 w 1518"/>
                  <a:gd name="T55" fmla="*/ 906 h 1310"/>
                  <a:gd name="T56" fmla="*/ 228 w 1518"/>
                  <a:gd name="T57" fmla="*/ 952 h 1310"/>
                  <a:gd name="T58" fmla="*/ 150 w 1518"/>
                  <a:gd name="T59" fmla="*/ 1050 h 1310"/>
                  <a:gd name="T60" fmla="*/ 113 w 1518"/>
                  <a:gd name="T61" fmla="*/ 1100 h 1310"/>
                  <a:gd name="T62" fmla="*/ 48 w 1518"/>
                  <a:gd name="T63" fmla="*/ 1198 h 1310"/>
                  <a:gd name="T64" fmla="*/ 21 w 1518"/>
                  <a:gd name="T65" fmla="*/ 1248 h 1310"/>
                  <a:gd name="T66" fmla="*/ 0 w 1518"/>
                  <a:gd name="T67" fmla="*/ 1303 h 1310"/>
                  <a:gd name="T68" fmla="*/ 0 w 1518"/>
                  <a:gd name="T69" fmla="*/ 1307 h 1310"/>
                  <a:gd name="T70" fmla="*/ 8 w 1518"/>
                  <a:gd name="T71" fmla="*/ 1310 h 1310"/>
                  <a:gd name="T72" fmla="*/ 11 w 1518"/>
                  <a:gd name="T73" fmla="*/ 1308 h 1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18" h="1310">
                    <a:moveTo>
                      <a:pt x="11" y="1308"/>
                    </a:moveTo>
                    <a:lnTo>
                      <a:pt x="11" y="1308"/>
                    </a:lnTo>
                    <a:lnTo>
                      <a:pt x="68" y="1215"/>
                    </a:lnTo>
                    <a:lnTo>
                      <a:pt x="97" y="1168"/>
                    </a:lnTo>
                    <a:lnTo>
                      <a:pt x="128" y="1124"/>
                    </a:lnTo>
                    <a:lnTo>
                      <a:pt x="128" y="1124"/>
                    </a:lnTo>
                    <a:lnTo>
                      <a:pt x="165" y="1071"/>
                    </a:lnTo>
                    <a:lnTo>
                      <a:pt x="206" y="1022"/>
                    </a:lnTo>
                    <a:lnTo>
                      <a:pt x="247" y="972"/>
                    </a:lnTo>
                    <a:lnTo>
                      <a:pt x="290" y="925"/>
                    </a:lnTo>
                    <a:lnTo>
                      <a:pt x="290" y="925"/>
                    </a:lnTo>
                    <a:lnTo>
                      <a:pt x="335" y="876"/>
                    </a:lnTo>
                    <a:lnTo>
                      <a:pt x="381" y="830"/>
                    </a:lnTo>
                    <a:lnTo>
                      <a:pt x="428" y="783"/>
                    </a:lnTo>
                    <a:lnTo>
                      <a:pt x="477" y="738"/>
                    </a:lnTo>
                    <a:lnTo>
                      <a:pt x="525" y="695"/>
                    </a:lnTo>
                    <a:lnTo>
                      <a:pt x="576" y="651"/>
                    </a:lnTo>
                    <a:lnTo>
                      <a:pt x="677" y="567"/>
                    </a:lnTo>
                    <a:lnTo>
                      <a:pt x="677" y="567"/>
                    </a:lnTo>
                    <a:lnTo>
                      <a:pt x="782" y="485"/>
                    </a:lnTo>
                    <a:lnTo>
                      <a:pt x="889" y="407"/>
                    </a:lnTo>
                    <a:lnTo>
                      <a:pt x="998" y="331"/>
                    </a:lnTo>
                    <a:lnTo>
                      <a:pt x="1111" y="257"/>
                    </a:lnTo>
                    <a:lnTo>
                      <a:pt x="1111" y="257"/>
                    </a:lnTo>
                    <a:lnTo>
                      <a:pt x="1208" y="197"/>
                    </a:lnTo>
                    <a:lnTo>
                      <a:pt x="1308" y="141"/>
                    </a:lnTo>
                    <a:lnTo>
                      <a:pt x="1510" y="30"/>
                    </a:lnTo>
                    <a:lnTo>
                      <a:pt x="1510" y="30"/>
                    </a:lnTo>
                    <a:lnTo>
                      <a:pt x="1514" y="24"/>
                    </a:lnTo>
                    <a:lnTo>
                      <a:pt x="1518" y="20"/>
                    </a:lnTo>
                    <a:lnTo>
                      <a:pt x="1518" y="14"/>
                    </a:lnTo>
                    <a:lnTo>
                      <a:pt x="1516" y="8"/>
                    </a:lnTo>
                    <a:lnTo>
                      <a:pt x="1514" y="4"/>
                    </a:lnTo>
                    <a:lnTo>
                      <a:pt x="1508" y="0"/>
                    </a:lnTo>
                    <a:lnTo>
                      <a:pt x="1502" y="0"/>
                    </a:lnTo>
                    <a:lnTo>
                      <a:pt x="1496" y="0"/>
                    </a:lnTo>
                    <a:lnTo>
                      <a:pt x="1496" y="0"/>
                    </a:lnTo>
                    <a:lnTo>
                      <a:pt x="1444" y="26"/>
                    </a:lnTo>
                    <a:lnTo>
                      <a:pt x="1393" y="51"/>
                    </a:lnTo>
                    <a:lnTo>
                      <a:pt x="1343" y="78"/>
                    </a:lnTo>
                    <a:lnTo>
                      <a:pt x="1292" y="108"/>
                    </a:lnTo>
                    <a:lnTo>
                      <a:pt x="1195" y="168"/>
                    </a:lnTo>
                    <a:lnTo>
                      <a:pt x="1097" y="228"/>
                    </a:lnTo>
                    <a:lnTo>
                      <a:pt x="1097" y="228"/>
                    </a:lnTo>
                    <a:lnTo>
                      <a:pt x="985" y="304"/>
                    </a:lnTo>
                    <a:lnTo>
                      <a:pt x="872" y="380"/>
                    </a:lnTo>
                    <a:lnTo>
                      <a:pt x="763" y="462"/>
                    </a:lnTo>
                    <a:lnTo>
                      <a:pt x="658" y="544"/>
                    </a:lnTo>
                    <a:lnTo>
                      <a:pt x="658" y="544"/>
                    </a:lnTo>
                    <a:lnTo>
                      <a:pt x="554" y="629"/>
                    </a:lnTo>
                    <a:lnTo>
                      <a:pt x="504" y="672"/>
                    </a:lnTo>
                    <a:lnTo>
                      <a:pt x="455" y="717"/>
                    </a:lnTo>
                    <a:lnTo>
                      <a:pt x="407" y="763"/>
                    </a:lnTo>
                    <a:lnTo>
                      <a:pt x="360" y="810"/>
                    </a:lnTo>
                    <a:lnTo>
                      <a:pt x="313" y="857"/>
                    </a:lnTo>
                    <a:lnTo>
                      <a:pt x="268" y="906"/>
                    </a:lnTo>
                    <a:lnTo>
                      <a:pt x="268" y="906"/>
                    </a:lnTo>
                    <a:lnTo>
                      <a:pt x="228" y="952"/>
                    </a:lnTo>
                    <a:lnTo>
                      <a:pt x="187" y="1001"/>
                    </a:lnTo>
                    <a:lnTo>
                      <a:pt x="150" y="1050"/>
                    </a:lnTo>
                    <a:lnTo>
                      <a:pt x="113" y="1100"/>
                    </a:lnTo>
                    <a:lnTo>
                      <a:pt x="113" y="1100"/>
                    </a:lnTo>
                    <a:lnTo>
                      <a:pt x="80" y="1147"/>
                    </a:lnTo>
                    <a:lnTo>
                      <a:pt x="48" y="1198"/>
                    </a:lnTo>
                    <a:lnTo>
                      <a:pt x="35" y="1223"/>
                    </a:lnTo>
                    <a:lnTo>
                      <a:pt x="21" y="1248"/>
                    </a:lnTo>
                    <a:lnTo>
                      <a:pt x="10" y="1275"/>
                    </a:lnTo>
                    <a:lnTo>
                      <a:pt x="0" y="1303"/>
                    </a:lnTo>
                    <a:lnTo>
                      <a:pt x="0" y="1303"/>
                    </a:lnTo>
                    <a:lnTo>
                      <a:pt x="0" y="1307"/>
                    </a:lnTo>
                    <a:lnTo>
                      <a:pt x="4" y="1310"/>
                    </a:lnTo>
                    <a:lnTo>
                      <a:pt x="8" y="1310"/>
                    </a:lnTo>
                    <a:lnTo>
                      <a:pt x="11" y="1308"/>
                    </a:lnTo>
                    <a:lnTo>
                      <a:pt x="11" y="1308"/>
                    </a:lnTo>
                    <a:close/>
                  </a:path>
                </a:pathLst>
              </a:custGeom>
              <a:grpFill/>
              <a:ln>
                <a:noFill/>
              </a:ln>
            </p:spPr>
            <p:txBody>
              <a:bodyPr/>
              <a:lstStyle/>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32" name="Freeform 14"/>
              <p:cNvSpPr/>
              <p:nvPr/>
            </p:nvSpPr>
            <p:spPr bwMode="auto">
              <a:xfrm>
                <a:off x="5481242" y="1695061"/>
                <a:ext cx="117475" cy="122635"/>
              </a:xfrm>
              <a:custGeom>
                <a:avLst/>
                <a:gdLst>
                  <a:gd name="T0" fmla="*/ 196 w 212"/>
                  <a:gd name="T1" fmla="*/ 0 h 294"/>
                  <a:gd name="T2" fmla="*/ 196 w 212"/>
                  <a:gd name="T3" fmla="*/ 0 h 294"/>
                  <a:gd name="T4" fmla="*/ 181 w 212"/>
                  <a:gd name="T5" fmla="*/ 14 h 294"/>
                  <a:gd name="T6" fmla="*/ 163 w 212"/>
                  <a:gd name="T7" fmla="*/ 25 h 294"/>
                  <a:gd name="T8" fmla="*/ 150 w 212"/>
                  <a:gd name="T9" fmla="*/ 41 h 294"/>
                  <a:gd name="T10" fmla="*/ 134 w 212"/>
                  <a:gd name="T11" fmla="*/ 57 h 294"/>
                  <a:gd name="T12" fmla="*/ 109 w 212"/>
                  <a:gd name="T13" fmla="*/ 90 h 294"/>
                  <a:gd name="T14" fmla="*/ 85 w 212"/>
                  <a:gd name="T15" fmla="*/ 125 h 294"/>
                  <a:gd name="T16" fmla="*/ 64 w 212"/>
                  <a:gd name="T17" fmla="*/ 162 h 294"/>
                  <a:gd name="T18" fmla="*/ 44 w 212"/>
                  <a:gd name="T19" fmla="*/ 199 h 294"/>
                  <a:gd name="T20" fmla="*/ 23 w 212"/>
                  <a:gd name="T21" fmla="*/ 236 h 294"/>
                  <a:gd name="T22" fmla="*/ 2 w 212"/>
                  <a:gd name="T23" fmla="*/ 271 h 294"/>
                  <a:gd name="T24" fmla="*/ 2 w 212"/>
                  <a:gd name="T25" fmla="*/ 271 h 294"/>
                  <a:gd name="T26" fmla="*/ 0 w 212"/>
                  <a:gd name="T27" fmla="*/ 277 h 294"/>
                  <a:gd name="T28" fmla="*/ 0 w 212"/>
                  <a:gd name="T29" fmla="*/ 282 h 294"/>
                  <a:gd name="T30" fmla="*/ 4 w 212"/>
                  <a:gd name="T31" fmla="*/ 288 h 294"/>
                  <a:gd name="T32" fmla="*/ 7 w 212"/>
                  <a:gd name="T33" fmla="*/ 292 h 294"/>
                  <a:gd name="T34" fmla="*/ 11 w 212"/>
                  <a:gd name="T35" fmla="*/ 294 h 294"/>
                  <a:gd name="T36" fmla="*/ 17 w 212"/>
                  <a:gd name="T37" fmla="*/ 294 h 294"/>
                  <a:gd name="T38" fmla="*/ 23 w 212"/>
                  <a:gd name="T39" fmla="*/ 292 h 294"/>
                  <a:gd name="T40" fmla="*/ 27 w 212"/>
                  <a:gd name="T41" fmla="*/ 288 h 294"/>
                  <a:gd name="T42" fmla="*/ 27 w 212"/>
                  <a:gd name="T43" fmla="*/ 288 h 294"/>
                  <a:gd name="T44" fmla="*/ 48 w 212"/>
                  <a:gd name="T45" fmla="*/ 253 h 294"/>
                  <a:gd name="T46" fmla="*/ 68 w 212"/>
                  <a:gd name="T47" fmla="*/ 216 h 294"/>
                  <a:gd name="T48" fmla="*/ 107 w 212"/>
                  <a:gd name="T49" fmla="*/ 146 h 294"/>
                  <a:gd name="T50" fmla="*/ 130 w 212"/>
                  <a:gd name="T51" fmla="*/ 111 h 294"/>
                  <a:gd name="T52" fmla="*/ 153 w 212"/>
                  <a:gd name="T53" fmla="*/ 78 h 294"/>
                  <a:gd name="T54" fmla="*/ 179 w 212"/>
                  <a:gd name="T55" fmla="*/ 47 h 294"/>
                  <a:gd name="T56" fmla="*/ 208 w 212"/>
                  <a:gd name="T57" fmla="*/ 18 h 294"/>
                  <a:gd name="T58" fmla="*/ 208 w 212"/>
                  <a:gd name="T59" fmla="*/ 18 h 294"/>
                  <a:gd name="T60" fmla="*/ 210 w 212"/>
                  <a:gd name="T61" fmla="*/ 16 h 294"/>
                  <a:gd name="T62" fmla="*/ 212 w 212"/>
                  <a:gd name="T63" fmla="*/ 12 h 294"/>
                  <a:gd name="T64" fmla="*/ 212 w 212"/>
                  <a:gd name="T65" fmla="*/ 8 h 294"/>
                  <a:gd name="T66" fmla="*/ 210 w 212"/>
                  <a:gd name="T67" fmla="*/ 4 h 294"/>
                  <a:gd name="T68" fmla="*/ 208 w 212"/>
                  <a:gd name="T69" fmla="*/ 2 h 294"/>
                  <a:gd name="T70" fmla="*/ 204 w 212"/>
                  <a:gd name="T71" fmla="*/ 0 h 294"/>
                  <a:gd name="T72" fmla="*/ 200 w 212"/>
                  <a:gd name="T73" fmla="*/ 0 h 294"/>
                  <a:gd name="T74" fmla="*/ 196 w 212"/>
                  <a:gd name="T75" fmla="*/ 0 h 294"/>
                  <a:gd name="T76" fmla="*/ 196 w 212"/>
                  <a:gd name="T77" fmla="*/ 0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12" h="294">
                    <a:moveTo>
                      <a:pt x="196" y="0"/>
                    </a:moveTo>
                    <a:lnTo>
                      <a:pt x="196" y="0"/>
                    </a:lnTo>
                    <a:lnTo>
                      <a:pt x="181" y="14"/>
                    </a:lnTo>
                    <a:lnTo>
                      <a:pt x="163" y="25"/>
                    </a:lnTo>
                    <a:lnTo>
                      <a:pt x="150" y="41"/>
                    </a:lnTo>
                    <a:lnTo>
                      <a:pt x="134" y="57"/>
                    </a:lnTo>
                    <a:lnTo>
                      <a:pt x="109" y="90"/>
                    </a:lnTo>
                    <a:lnTo>
                      <a:pt x="85" y="125"/>
                    </a:lnTo>
                    <a:lnTo>
                      <a:pt x="64" y="162"/>
                    </a:lnTo>
                    <a:lnTo>
                      <a:pt x="44" y="199"/>
                    </a:lnTo>
                    <a:lnTo>
                      <a:pt x="23" y="236"/>
                    </a:lnTo>
                    <a:lnTo>
                      <a:pt x="2" y="271"/>
                    </a:lnTo>
                    <a:lnTo>
                      <a:pt x="2" y="271"/>
                    </a:lnTo>
                    <a:lnTo>
                      <a:pt x="0" y="277"/>
                    </a:lnTo>
                    <a:lnTo>
                      <a:pt x="0" y="282"/>
                    </a:lnTo>
                    <a:lnTo>
                      <a:pt x="4" y="288"/>
                    </a:lnTo>
                    <a:lnTo>
                      <a:pt x="7" y="292"/>
                    </a:lnTo>
                    <a:lnTo>
                      <a:pt x="11" y="294"/>
                    </a:lnTo>
                    <a:lnTo>
                      <a:pt x="17" y="294"/>
                    </a:lnTo>
                    <a:lnTo>
                      <a:pt x="23" y="292"/>
                    </a:lnTo>
                    <a:lnTo>
                      <a:pt x="27" y="288"/>
                    </a:lnTo>
                    <a:lnTo>
                      <a:pt x="27" y="288"/>
                    </a:lnTo>
                    <a:lnTo>
                      <a:pt x="48" y="253"/>
                    </a:lnTo>
                    <a:lnTo>
                      <a:pt x="68" y="216"/>
                    </a:lnTo>
                    <a:lnTo>
                      <a:pt x="107" y="146"/>
                    </a:lnTo>
                    <a:lnTo>
                      <a:pt x="130" y="111"/>
                    </a:lnTo>
                    <a:lnTo>
                      <a:pt x="153" y="78"/>
                    </a:lnTo>
                    <a:lnTo>
                      <a:pt x="179" y="47"/>
                    </a:lnTo>
                    <a:lnTo>
                      <a:pt x="208" y="18"/>
                    </a:lnTo>
                    <a:lnTo>
                      <a:pt x="208" y="18"/>
                    </a:lnTo>
                    <a:lnTo>
                      <a:pt x="210" y="16"/>
                    </a:lnTo>
                    <a:lnTo>
                      <a:pt x="212" y="12"/>
                    </a:lnTo>
                    <a:lnTo>
                      <a:pt x="212" y="8"/>
                    </a:lnTo>
                    <a:lnTo>
                      <a:pt x="210" y="4"/>
                    </a:lnTo>
                    <a:lnTo>
                      <a:pt x="208" y="2"/>
                    </a:lnTo>
                    <a:lnTo>
                      <a:pt x="204" y="0"/>
                    </a:lnTo>
                    <a:lnTo>
                      <a:pt x="200" y="0"/>
                    </a:lnTo>
                    <a:lnTo>
                      <a:pt x="196" y="0"/>
                    </a:lnTo>
                    <a:lnTo>
                      <a:pt x="196" y="0"/>
                    </a:lnTo>
                    <a:close/>
                  </a:path>
                </a:pathLst>
              </a:custGeom>
              <a:grpFill/>
              <a:ln>
                <a:noFill/>
              </a:ln>
            </p:spPr>
            <p:txBody>
              <a:bodyPr/>
              <a:lstStyle/>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33" name="Freeform 15"/>
              <p:cNvSpPr/>
              <p:nvPr/>
            </p:nvSpPr>
            <p:spPr bwMode="auto">
              <a:xfrm>
                <a:off x="5208192" y="1715302"/>
                <a:ext cx="142875" cy="244078"/>
              </a:xfrm>
              <a:custGeom>
                <a:avLst/>
                <a:gdLst>
                  <a:gd name="T0" fmla="*/ 242 w 257"/>
                  <a:gd name="T1" fmla="*/ 4 h 584"/>
                  <a:gd name="T2" fmla="*/ 242 w 257"/>
                  <a:gd name="T3" fmla="*/ 4 h 584"/>
                  <a:gd name="T4" fmla="*/ 209 w 257"/>
                  <a:gd name="T5" fmla="*/ 70 h 584"/>
                  <a:gd name="T6" fmla="*/ 175 w 257"/>
                  <a:gd name="T7" fmla="*/ 138 h 584"/>
                  <a:gd name="T8" fmla="*/ 113 w 257"/>
                  <a:gd name="T9" fmla="*/ 272 h 584"/>
                  <a:gd name="T10" fmla="*/ 113 w 257"/>
                  <a:gd name="T11" fmla="*/ 272 h 584"/>
                  <a:gd name="T12" fmla="*/ 80 w 257"/>
                  <a:gd name="T13" fmla="*/ 344 h 584"/>
                  <a:gd name="T14" fmla="*/ 51 w 257"/>
                  <a:gd name="T15" fmla="*/ 416 h 584"/>
                  <a:gd name="T16" fmla="*/ 24 w 257"/>
                  <a:gd name="T17" fmla="*/ 488 h 584"/>
                  <a:gd name="T18" fmla="*/ 12 w 257"/>
                  <a:gd name="T19" fmla="*/ 525 h 584"/>
                  <a:gd name="T20" fmla="*/ 2 w 257"/>
                  <a:gd name="T21" fmla="*/ 564 h 584"/>
                  <a:gd name="T22" fmla="*/ 2 w 257"/>
                  <a:gd name="T23" fmla="*/ 564 h 584"/>
                  <a:gd name="T24" fmla="*/ 0 w 257"/>
                  <a:gd name="T25" fmla="*/ 570 h 584"/>
                  <a:gd name="T26" fmla="*/ 2 w 257"/>
                  <a:gd name="T27" fmla="*/ 576 h 584"/>
                  <a:gd name="T28" fmla="*/ 6 w 257"/>
                  <a:gd name="T29" fmla="*/ 580 h 584"/>
                  <a:gd name="T30" fmla="*/ 12 w 257"/>
                  <a:gd name="T31" fmla="*/ 582 h 584"/>
                  <a:gd name="T32" fmla="*/ 18 w 257"/>
                  <a:gd name="T33" fmla="*/ 584 h 584"/>
                  <a:gd name="T34" fmla="*/ 22 w 257"/>
                  <a:gd name="T35" fmla="*/ 582 h 584"/>
                  <a:gd name="T36" fmla="*/ 26 w 257"/>
                  <a:gd name="T37" fmla="*/ 580 h 584"/>
                  <a:gd name="T38" fmla="*/ 29 w 257"/>
                  <a:gd name="T39" fmla="*/ 574 h 584"/>
                  <a:gd name="T40" fmla="*/ 29 w 257"/>
                  <a:gd name="T41" fmla="*/ 574 h 584"/>
                  <a:gd name="T42" fmla="*/ 39 w 257"/>
                  <a:gd name="T43" fmla="*/ 537 h 584"/>
                  <a:gd name="T44" fmla="*/ 51 w 257"/>
                  <a:gd name="T45" fmla="*/ 502 h 584"/>
                  <a:gd name="T46" fmla="*/ 76 w 257"/>
                  <a:gd name="T47" fmla="*/ 432 h 584"/>
                  <a:gd name="T48" fmla="*/ 103 w 257"/>
                  <a:gd name="T49" fmla="*/ 364 h 584"/>
                  <a:gd name="T50" fmla="*/ 135 w 257"/>
                  <a:gd name="T51" fmla="*/ 296 h 584"/>
                  <a:gd name="T52" fmla="*/ 135 w 257"/>
                  <a:gd name="T53" fmla="*/ 296 h 584"/>
                  <a:gd name="T54" fmla="*/ 168 w 257"/>
                  <a:gd name="T55" fmla="*/ 226 h 584"/>
                  <a:gd name="T56" fmla="*/ 201 w 257"/>
                  <a:gd name="T57" fmla="*/ 156 h 584"/>
                  <a:gd name="T58" fmla="*/ 216 w 257"/>
                  <a:gd name="T59" fmla="*/ 120 h 584"/>
                  <a:gd name="T60" fmla="*/ 232 w 257"/>
                  <a:gd name="T61" fmla="*/ 84 h 584"/>
                  <a:gd name="T62" fmla="*/ 245 w 257"/>
                  <a:gd name="T63" fmla="*/ 48 h 584"/>
                  <a:gd name="T64" fmla="*/ 257 w 257"/>
                  <a:gd name="T65" fmla="*/ 11 h 584"/>
                  <a:gd name="T66" fmla="*/ 257 w 257"/>
                  <a:gd name="T67" fmla="*/ 11 h 584"/>
                  <a:gd name="T68" fmla="*/ 255 w 257"/>
                  <a:gd name="T69" fmla="*/ 6 h 584"/>
                  <a:gd name="T70" fmla="*/ 251 w 257"/>
                  <a:gd name="T71" fmla="*/ 2 h 584"/>
                  <a:gd name="T72" fmla="*/ 247 w 257"/>
                  <a:gd name="T73" fmla="*/ 0 h 584"/>
                  <a:gd name="T74" fmla="*/ 244 w 257"/>
                  <a:gd name="T75" fmla="*/ 2 h 584"/>
                  <a:gd name="T76" fmla="*/ 242 w 257"/>
                  <a:gd name="T77" fmla="*/ 4 h 584"/>
                  <a:gd name="T78" fmla="*/ 242 w 257"/>
                  <a:gd name="T79" fmla="*/ 4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57" h="584">
                    <a:moveTo>
                      <a:pt x="242" y="4"/>
                    </a:moveTo>
                    <a:lnTo>
                      <a:pt x="242" y="4"/>
                    </a:lnTo>
                    <a:lnTo>
                      <a:pt x="209" y="70"/>
                    </a:lnTo>
                    <a:lnTo>
                      <a:pt x="175" y="138"/>
                    </a:lnTo>
                    <a:lnTo>
                      <a:pt x="113" y="272"/>
                    </a:lnTo>
                    <a:lnTo>
                      <a:pt x="113" y="272"/>
                    </a:lnTo>
                    <a:lnTo>
                      <a:pt x="80" y="344"/>
                    </a:lnTo>
                    <a:lnTo>
                      <a:pt x="51" y="416"/>
                    </a:lnTo>
                    <a:lnTo>
                      <a:pt x="24" y="488"/>
                    </a:lnTo>
                    <a:lnTo>
                      <a:pt x="12" y="525"/>
                    </a:lnTo>
                    <a:lnTo>
                      <a:pt x="2" y="564"/>
                    </a:lnTo>
                    <a:lnTo>
                      <a:pt x="2" y="564"/>
                    </a:lnTo>
                    <a:lnTo>
                      <a:pt x="0" y="570"/>
                    </a:lnTo>
                    <a:lnTo>
                      <a:pt x="2" y="576"/>
                    </a:lnTo>
                    <a:lnTo>
                      <a:pt x="6" y="580"/>
                    </a:lnTo>
                    <a:lnTo>
                      <a:pt x="12" y="582"/>
                    </a:lnTo>
                    <a:lnTo>
                      <a:pt x="18" y="584"/>
                    </a:lnTo>
                    <a:lnTo>
                      <a:pt x="22" y="582"/>
                    </a:lnTo>
                    <a:lnTo>
                      <a:pt x="26" y="580"/>
                    </a:lnTo>
                    <a:lnTo>
                      <a:pt x="29" y="574"/>
                    </a:lnTo>
                    <a:lnTo>
                      <a:pt x="29" y="574"/>
                    </a:lnTo>
                    <a:lnTo>
                      <a:pt x="39" y="537"/>
                    </a:lnTo>
                    <a:lnTo>
                      <a:pt x="51" y="502"/>
                    </a:lnTo>
                    <a:lnTo>
                      <a:pt x="76" y="432"/>
                    </a:lnTo>
                    <a:lnTo>
                      <a:pt x="103" y="364"/>
                    </a:lnTo>
                    <a:lnTo>
                      <a:pt x="135" y="296"/>
                    </a:lnTo>
                    <a:lnTo>
                      <a:pt x="135" y="296"/>
                    </a:lnTo>
                    <a:lnTo>
                      <a:pt x="168" y="226"/>
                    </a:lnTo>
                    <a:lnTo>
                      <a:pt x="201" y="156"/>
                    </a:lnTo>
                    <a:lnTo>
                      <a:pt x="216" y="120"/>
                    </a:lnTo>
                    <a:lnTo>
                      <a:pt x="232" y="84"/>
                    </a:lnTo>
                    <a:lnTo>
                      <a:pt x="245" y="48"/>
                    </a:lnTo>
                    <a:lnTo>
                      <a:pt x="257" y="11"/>
                    </a:lnTo>
                    <a:lnTo>
                      <a:pt x="257" y="11"/>
                    </a:lnTo>
                    <a:lnTo>
                      <a:pt x="255" y="6"/>
                    </a:lnTo>
                    <a:lnTo>
                      <a:pt x="251" y="2"/>
                    </a:lnTo>
                    <a:lnTo>
                      <a:pt x="247" y="0"/>
                    </a:lnTo>
                    <a:lnTo>
                      <a:pt x="244" y="2"/>
                    </a:lnTo>
                    <a:lnTo>
                      <a:pt x="242" y="4"/>
                    </a:lnTo>
                    <a:lnTo>
                      <a:pt x="242" y="4"/>
                    </a:lnTo>
                    <a:close/>
                  </a:path>
                </a:pathLst>
              </a:custGeom>
              <a:grpFill/>
              <a:ln>
                <a:noFill/>
              </a:ln>
            </p:spPr>
            <p:txBody>
              <a:bodyPr/>
              <a:lstStyle/>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34" name="Freeform 16"/>
              <p:cNvSpPr/>
              <p:nvPr/>
            </p:nvSpPr>
            <p:spPr bwMode="auto">
              <a:xfrm>
                <a:off x="4962129" y="1798645"/>
                <a:ext cx="187325" cy="340519"/>
              </a:xfrm>
              <a:custGeom>
                <a:avLst/>
                <a:gdLst>
                  <a:gd name="T0" fmla="*/ 325 w 338"/>
                  <a:gd name="T1" fmla="*/ 0 h 816"/>
                  <a:gd name="T2" fmla="*/ 325 w 338"/>
                  <a:gd name="T3" fmla="*/ 0 h 816"/>
                  <a:gd name="T4" fmla="*/ 305 w 338"/>
                  <a:gd name="T5" fmla="*/ 18 h 816"/>
                  <a:gd name="T6" fmla="*/ 286 w 338"/>
                  <a:gd name="T7" fmla="*/ 35 h 816"/>
                  <a:gd name="T8" fmla="*/ 268 w 338"/>
                  <a:gd name="T9" fmla="*/ 55 h 816"/>
                  <a:gd name="T10" fmla="*/ 251 w 338"/>
                  <a:gd name="T11" fmla="*/ 76 h 816"/>
                  <a:gd name="T12" fmla="*/ 235 w 338"/>
                  <a:gd name="T13" fmla="*/ 98 h 816"/>
                  <a:gd name="T14" fmla="*/ 219 w 338"/>
                  <a:gd name="T15" fmla="*/ 121 h 816"/>
                  <a:gd name="T16" fmla="*/ 192 w 338"/>
                  <a:gd name="T17" fmla="*/ 170 h 816"/>
                  <a:gd name="T18" fmla="*/ 169 w 338"/>
                  <a:gd name="T19" fmla="*/ 218 h 816"/>
                  <a:gd name="T20" fmla="*/ 146 w 338"/>
                  <a:gd name="T21" fmla="*/ 269 h 816"/>
                  <a:gd name="T22" fmla="*/ 126 w 338"/>
                  <a:gd name="T23" fmla="*/ 319 h 816"/>
                  <a:gd name="T24" fmla="*/ 109 w 338"/>
                  <a:gd name="T25" fmla="*/ 366 h 816"/>
                  <a:gd name="T26" fmla="*/ 109 w 338"/>
                  <a:gd name="T27" fmla="*/ 366 h 816"/>
                  <a:gd name="T28" fmla="*/ 89 w 338"/>
                  <a:gd name="T29" fmla="*/ 419 h 816"/>
                  <a:gd name="T30" fmla="*/ 72 w 338"/>
                  <a:gd name="T31" fmla="*/ 471 h 816"/>
                  <a:gd name="T32" fmla="*/ 54 w 338"/>
                  <a:gd name="T33" fmla="*/ 526 h 816"/>
                  <a:gd name="T34" fmla="*/ 40 w 338"/>
                  <a:gd name="T35" fmla="*/ 580 h 816"/>
                  <a:gd name="T36" fmla="*/ 27 w 338"/>
                  <a:gd name="T37" fmla="*/ 635 h 816"/>
                  <a:gd name="T38" fmla="*/ 15 w 338"/>
                  <a:gd name="T39" fmla="*/ 689 h 816"/>
                  <a:gd name="T40" fmla="*/ 7 w 338"/>
                  <a:gd name="T41" fmla="*/ 744 h 816"/>
                  <a:gd name="T42" fmla="*/ 0 w 338"/>
                  <a:gd name="T43" fmla="*/ 800 h 816"/>
                  <a:gd name="T44" fmla="*/ 0 w 338"/>
                  <a:gd name="T45" fmla="*/ 800 h 816"/>
                  <a:gd name="T46" fmla="*/ 0 w 338"/>
                  <a:gd name="T47" fmla="*/ 806 h 816"/>
                  <a:gd name="T48" fmla="*/ 3 w 338"/>
                  <a:gd name="T49" fmla="*/ 812 h 816"/>
                  <a:gd name="T50" fmla="*/ 7 w 338"/>
                  <a:gd name="T51" fmla="*/ 814 h 816"/>
                  <a:gd name="T52" fmla="*/ 13 w 338"/>
                  <a:gd name="T53" fmla="*/ 816 h 816"/>
                  <a:gd name="T54" fmla="*/ 19 w 338"/>
                  <a:gd name="T55" fmla="*/ 816 h 816"/>
                  <a:gd name="T56" fmla="*/ 25 w 338"/>
                  <a:gd name="T57" fmla="*/ 814 h 816"/>
                  <a:gd name="T58" fmla="*/ 29 w 338"/>
                  <a:gd name="T59" fmla="*/ 808 h 816"/>
                  <a:gd name="T60" fmla="*/ 31 w 338"/>
                  <a:gd name="T61" fmla="*/ 802 h 816"/>
                  <a:gd name="T62" fmla="*/ 31 w 338"/>
                  <a:gd name="T63" fmla="*/ 802 h 816"/>
                  <a:gd name="T64" fmla="*/ 37 w 338"/>
                  <a:gd name="T65" fmla="*/ 750 h 816"/>
                  <a:gd name="T66" fmla="*/ 46 w 338"/>
                  <a:gd name="T67" fmla="*/ 697 h 816"/>
                  <a:gd name="T68" fmla="*/ 56 w 338"/>
                  <a:gd name="T69" fmla="*/ 645 h 816"/>
                  <a:gd name="T70" fmla="*/ 70 w 338"/>
                  <a:gd name="T71" fmla="*/ 592 h 816"/>
                  <a:gd name="T72" fmla="*/ 83 w 338"/>
                  <a:gd name="T73" fmla="*/ 541 h 816"/>
                  <a:gd name="T74" fmla="*/ 99 w 338"/>
                  <a:gd name="T75" fmla="*/ 489 h 816"/>
                  <a:gd name="T76" fmla="*/ 114 w 338"/>
                  <a:gd name="T77" fmla="*/ 438 h 816"/>
                  <a:gd name="T78" fmla="*/ 132 w 338"/>
                  <a:gd name="T79" fmla="*/ 388 h 816"/>
                  <a:gd name="T80" fmla="*/ 132 w 338"/>
                  <a:gd name="T81" fmla="*/ 388 h 816"/>
                  <a:gd name="T82" fmla="*/ 151 w 338"/>
                  <a:gd name="T83" fmla="*/ 337 h 816"/>
                  <a:gd name="T84" fmla="*/ 171 w 338"/>
                  <a:gd name="T85" fmla="*/ 286 h 816"/>
                  <a:gd name="T86" fmla="*/ 192 w 338"/>
                  <a:gd name="T87" fmla="*/ 238 h 816"/>
                  <a:gd name="T88" fmla="*/ 218 w 338"/>
                  <a:gd name="T89" fmla="*/ 189 h 816"/>
                  <a:gd name="T90" fmla="*/ 243 w 338"/>
                  <a:gd name="T91" fmla="*/ 142 h 816"/>
                  <a:gd name="T92" fmla="*/ 272 w 338"/>
                  <a:gd name="T93" fmla="*/ 98 h 816"/>
                  <a:gd name="T94" fmla="*/ 301 w 338"/>
                  <a:gd name="T95" fmla="*/ 53 h 816"/>
                  <a:gd name="T96" fmla="*/ 336 w 338"/>
                  <a:gd name="T97" fmla="*/ 10 h 816"/>
                  <a:gd name="T98" fmla="*/ 336 w 338"/>
                  <a:gd name="T99" fmla="*/ 10 h 816"/>
                  <a:gd name="T100" fmla="*/ 338 w 338"/>
                  <a:gd name="T101" fmla="*/ 8 h 816"/>
                  <a:gd name="T102" fmla="*/ 338 w 338"/>
                  <a:gd name="T103" fmla="*/ 6 h 816"/>
                  <a:gd name="T104" fmla="*/ 334 w 338"/>
                  <a:gd name="T105" fmla="*/ 2 h 816"/>
                  <a:gd name="T106" fmla="*/ 330 w 338"/>
                  <a:gd name="T107" fmla="*/ 0 h 816"/>
                  <a:gd name="T108" fmla="*/ 325 w 338"/>
                  <a:gd name="T109" fmla="*/ 0 h 816"/>
                  <a:gd name="T110" fmla="*/ 325 w 338"/>
                  <a:gd name="T111" fmla="*/ 0 h 8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38" h="816">
                    <a:moveTo>
                      <a:pt x="325" y="0"/>
                    </a:moveTo>
                    <a:lnTo>
                      <a:pt x="325" y="0"/>
                    </a:lnTo>
                    <a:lnTo>
                      <a:pt x="305" y="18"/>
                    </a:lnTo>
                    <a:lnTo>
                      <a:pt x="286" y="35"/>
                    </a:lnTo>
                    <a:lnTo>
                      <a:pt x="268" y="55"/>
                    </a:lnTo>
                    <a:lnTo>
                      <a:pt x="251" y="76"/>
                    </a:lnTo>
                    <a:lnTo>
                      <a:pt x="235" y="98"/>
                    </a:lnTo>
                    <a:lnTo>
                      <a:pt x="219" y="121"/>
                    </a:lnTo>
                    <a:lnTo>
                      <a:pt x="192" y="170"/>
                    </a:lnTo>
                    <a:lnTo>
                      <a:pt x="169" y="218"/>
                    </a:lnTo>
                    <a:lnTo>
                      <a:pt x="146" y="269"/>
                    </a:lnTo>
                    <a:lnTo>
                      <a:pt x="126" y="319"/>
                    </a:lnTo>
                    <a:lnTo>
                      <a:pt x="109" y="366"/>
                    </a:lnTo>
                    <a:lnTo>
                      <a:pt x="109" y="366"/>
                    </a:lnTo>
                    <a:lnTo>
                      <a:pt x="89" y="419"/>
                    </a:lnTo>
                    <a:lnTo>
                      <a:pt x="72" y="471"/>
                    </a:lnTo>
                    <a:lnTo>
                      <a:pt x="54" y="526"/>
                    </a:lnTo>
                    <a:lnTo>
                      <a:pt x="40" y="580"/>
                    </a:lnTo>
                    <a:lnTo>
                      <a:pt x="27" y="635"/>
                    </a:lnTo>
                    <a:lnTo>
                      <a:pt x="15" y="689"/>
                    </a:lnTo>
                    <a:lnTo>
                      <a:pt x="7" y="744"/>
                    </a:lnTo>
                    <a:lnTo>
                      <a:pt x="0" y="800"/>
                    </a:lnTo>
                    <a:lnTo>
                      <a:pt x="0" y="800"/>
                    </a:lnTo>
                    <a:lnTo>
                      <a:pt x="0" y="806"/>
                    </a:lnTo>
                    <a:lnTo>
                      <a:pt x="3" y="812"/>
                    </a:lnTo>
                    <a:lnTo>
                      <a:pt x="7" y="814"/>
                    </a:lnTo>
                    <a:lnTo>
                      <a:pt x="13" y="816"/>
                    </a:lnTo>
                    <a:lnTo>
                      <a:pt x="19" y="816"/>
                    </a:lnTo>
                    <a:lnTo>
                      <a:pt x="25" y="814"/>
                    </a:lnTo>
                    <a:lnTo>
                      <a:pt x="29" y="808"/>
                    </a:lnTo>
                    <a:lnTo>
                      <a:pt x="31" y="802"/>
                    </a:lnTo>
                    <a:lnTo>
                      <a:pt x="31" y="802"/>
                    </a:lnTo>
                    <a:lnTo>
                      <a:pt x="37" y="750"/>
                    </a:lnTo>
                    <a:lnTo>
                      <a:pt x="46" y="697"/>
                    </a:lnTo>
                    <a:lnTo>
                      <a:pt x="56" y="645"/>
                    </a:lnTo>
                    <a:lnTo>
                      <a:pt x="70" y="592"/>
                    </a:lnTo>
                    <a:lnTo>
                      <a:pt x="83" y="541"/>
                    </a:lnTo>
                    <a:lnTo>
                      <a:pt x="99" y="489"/>
                    </a:lnTo>
                    <a:lnTo>
                      <a:pt x="114" y="438"/>
                    </a:lnTo>
                    <a:lnTo>
                      <a:pt x="132" y="388"/>
                    </a:lnTo>
                    <a:lnTo>
                      <a:pt x="132" y="388"/>
                    </a:lnTo>
                    <a:lnTo>
                      <a:pt x="151" y="337"/>
                    </a:lnTo>
                    <a:lnTo>
                      <a:pt x="171" y="286"/>
                    </a:lnTo>
                    <a:lnTo>
                      <a:pt x="192" y="238"/>
                    </a:lnTo>
                    <a:lnTo>
                      <a:pt x="218" y="189"/>
                    </a:lnTo>
                    <a:lnTo>
                      <a:pt x="243" y="142"/>
                    </a:lnTo>
                    <a:lnTo>
                      <a:pt x="272" y="98"/>
                    </a:lnTo>
                    <a:lnTo>
                      <a:pt x="301" y="53"/>
                    </a:lnTo>
                    <a:lnTo>
                      <a:pt x="336" y="10"/>
                    </a:lnTo>
                    <a:lnTo>
                      <a:pt x="336" y="10"/>
                    </a:lnTo>
                    <a:lnTo>
                      <a:pt x="338" y="8"/>
                    </a:lnTo>
                    <a:lnTo>
                      <a:pt x="338" y="6"/>
                    </a:lnTo>
                    <a:lnTo>
                      <a:pt x="334" y="2"/>
                    </a:lnTo>
                    <a:lnTo>
                      <a:pt x="330" y="0"/>
                    </a:lnTo>
                    <a:lnTo>
                      <a:pt x="325" y="0"/>
                    </a:lnTo>
                    <a:lnTo>
                      <a:pt x="325" y="0"/>
                    </a:lnTo>
                    <a:close/>
                  </a:path>
                </a:pathLst>
              </a:custGeom>
              <a:grpFill/>
              <a:ln>
                <a:noFill/>
              </a:ln>
            </p:spPr>
            <p:txBody>
              <a:bodyPr/>
              <a:lstStyle/>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35" name="Freeform 17"/>
              <p:cNvSpPr/>
              <p:nvPr/>
            </p:nvSpPr>
            <p:spPr bwMode="auto">
              <a:xfrm>
                <a:off x="4890691" y="2114161"/>
                <a:ext cx="474662" cy="103585"/>
              </a:xfrm>
              <a:custGeom>
                <a:avLst/>
                <a:gdLst>
                  <a:gd name="T0" fmla="*/ 4 w 854"/>
                  <a:gd name="T1" fmla="*/ 250 h 250"/>
                  <a:gd name="T2" fmla="*/ 4 w 854"/>
                  <a:gd name="T3" fmla="*/ 250 h 250"/>
                  <a:gd name="T4" fmla="*/ 14 w 854"/>
                  <a:gd name="T5" fmla="*/ 250 h 250"/>
                  <a:gd name="T6" fmla="*/ 25 w 854"/>
                  <a:gd name="T7" fmla="*/ 250 h 250"/>
                  <a:gd name="T8" fmla="*/ 49 w 854"/>
                  <a:gd name="T9" fmla="*/ 248 h 250"/>
                  <a:gd name="T10" fmla="*/ 95 w 854"/>
                  <a:gd name="T11" fmla="*/ 238 h 250"/>
                  <a:gd name="T12" fmla="*/ 95 w 854"/>
                  <a:gd name="T13" fmla="*/ 238 h 250"/>
                  <a:gd name="T14" fmla="*/ 212 w 854"/>
                  <a:gd name="T15" fmla="*/ 215 h 250"/>
                  <a:gd name="T16" fmla="*/ 212 w 854"/>
                  <a:gd name="T17" fmla="*/ 215 h 250"/>
                  <a:gd name="T18" fmla="*/ 331 w 854"/>
                  <a:gd name="T19" fmla="*/ 189 h 250"/>
                  <a:gd name="T20" fmla="*/ 448 w 854"/>
                  <a:gd name="T21" fmla="*/ 162 h 250"/>
                  <a:gd name="T22" fmla="*/ 448 w 854"/>
                  <a:gd name="T23" fmla="*/ 162 h 250"/>
                  <a:gd name="T24" fmla="*/ 559 w 854"/>
                  <a:gd name="T25" fmla="*/ 133 h 250"/>
                  <a:gd name="T26" fmla="*/ 613 w 854"/>
                  <a:gd name="T27" fmla="*/ 115 h 250"/>
                  <a:gd name="T28" fmla="*/ 670 w 854"/>
                  <a:gd name="T29" fmla="*/ 98 h 250"/>
                  <a:gd name="T30" fmla="*/ 670 w 854"/>
                  <a:gd name="T31" fmla="*/ 98 h 250"/>
                  <a:gd name="T32" fmla="*/ 718 w 854"/>
                  <a:gd name="T33" fmla="*/ 80 h 250"/>
                  <a:gd name="T34" fmla="*/ 769 w 854"/>
                  <a:gd name="T35" fmla="*/ 63 h 250"/>
                  <a:gd name="T36" fmla="*/ 769 w 854"/>
                  <a:gd name="T37" fmla="*/ 63 h 250"/>
                  <a:gd name="T38" fmla="*/ 790 w 854"/>
                  <a:gd name="T39" fmla="*/ 53 h 250"/>
                  <a:gd name="T40" fmla="*/ 816 w 854"/>
                  <a:gd name="T41" fmla="*/ 45 h 250"/>
                  <a:gd name="T42" fmla="*/ 825 w 854"/>
                  <a:gd name="T43" fmla="*/ 39 h 250"/>
                  <a:gd name="T44" fmla="*/ 837 w 854"/>
                  <a:gd name="T45" fmla="*/ 34 h 250"/>
                  <a:gd name="T46" fmla="*/ 845 w 854"/>
                  <a:gd name="T47" fmla="*/ 26 h 250"/>
                  <a:gd name="T48" fmla="*/ 853 w 854"/>
                  <a:gd name="T49" fmla="*/ 16 h 250"/>
                  <a:gd name="T50" fmla="*/ 853 w 854"/>
                  <a:gd name="T51" fmla="*/ 16 h 250"/>
                  <a:gd name="T52" fmla="*/ 854 w 854"/>
                  <a:gd name="T53" fmla="*/ 12 h 250"/>
                  <a:gd name="T54" fmla="*/ 853 w 854"/>
                  <a:gd name="T55" fmla="*/ 6 h 250"/>
                  <a:gd name="T56" fmla="*/ 851 w 854"/>
                  <a:gd name="T57" fmla="*/ 2 h 250"/>
                  <a:gd name="T58" fmla="*/ 845 w 854"/>
                  <a:gd name="T59" fmla="*/ 0 h 250"/>
                  <a:gd name="T60" fmla="*/ 845 w 854"/>
                  <a:gd name="T61" fmla="*/ 0 h 250"/>
                  <a:gd name="T62" fmla="*/ 835 w 854"/>
                  <a:gd name="T63" fmla="*/ 0 h 250"/>
                  <a:gd name="T64" fmla="*/ 825 w 854"/>
                  <a:gd name="T65" fmla="*/ 2 h 250"/>
                  <a:gd name="T66" fmla="*/ 804 w 854"/>
                  <a:gd name="T67" fmla="*/ 10 h 250"/>
                  <a:gd name="T68" fmla="*/ 767 w 854"/>
                  <a:gd name="T69" fmla="*/ 30 h 250"/>
                  <a:gd name="T70" fmla="*/ 767 w 854"/>
                  <a:gd name="T71" fmla="*/ 30 h 250"/>
                  <a:gd name="T72" fmla="*/ 716 w 854"/>
                  <a:gd name="T73" fmla="*/ 49 h 250"/>
                  <a:gd name="T74" fmla="*/ 668 w 854"/>
                  <a:gd name="T75" fmla="*/ 67 h 250"/>
                  <a:gd name="T76" fmla="*/ 668 w 854"/>
                  <a:gd name="T77" fmla="*/ 67 h 250"/>
                  <a:gd name="T78" fmla="*/ 609 w 854"/>
                  <a:gd name="T79" fmla="*/ 86 h 250"/>
                  <a:gd name="T80" fmla="*/ 549 w 854"/>
                  <a:gd name="T81" fmla="*/ 104 h 250"/>
                  <a:gd name="T82" fmla="*/ 430 w 854"/>
                  <a:gd name="T83" fmla="*/ 135 h 250"/>
                  <a:gd name="T84" fmla="*/ 430 w 854"/>
                  <a:gd name="T85" fmla="*/ 135 h 250"/>
                  <a:gd name="T86" fmla="*/ 313 w 854"/>
                  <a:gd name="T87" fmla="*/ 162 h 250"/>
                  <a:gd name="T88" fmla="*/ 197 w 854"/>
                  <a:gd name="T89" fmla="*/ 187 h 250"/>
                  <a:gd name="T90" fmla="*/ 197 w 854"/>
                  <a:gd name="T91" fmla="*/ 187 h 250"/>
                  <a:gd name="T92" fmla="*/ 90 w 854"/>
                  <a:gd name="T93" fmla="*/ 213 h 250"/>
                  <a:gd name="T94" fmla="*/ 90 w 854"/>
                  <a:gd name="T95" fmla="*/ 213 h 250"/>
                  <a:gd name="T96" fmla="*/ 45 w 854"/>
                  <a:gd name="T97" fmla="*/ 222 h 250"/>
                  <a:gd name="T98" fmla="*/ 22 w 854"/>
                  <a:gd name="T99" fmla="*/ 230 h 250"/>
                  <a:gd name="T100" fmla="*/ 10 w 854"/>
                  <a:gd name="T101" fmla="*/ 236 h 250"/>
                  <a:gd name="T102" fmla="*/ 0 w 854"/>
                  <a:gd name="T103" fmla="*/ 242 h 250"/>
                  <a:gd name="T104" fmla="*/ 0 w 854"/>
                  <a:gd name="T105" fmla="*/ 242 h 250"/>
                  <a:gd name="T106" fmla="*/ 0 w 854"/>
                  <a:gd name="T107" fmla="*/ 244 h 250"/>
                  <a:gd name="T108" fmla="*/ 0 w 854"/>
                  <a:gd name="T109" fmla="*/ 246 h 250"/>
                  <a:gd name="T110" fmla="*/ 0 w 854"/>
                  <a:gd name="T111" fmla="*/ 248 h 250"/>
                  <a:gd name="T112" fmla="*/ 4 w 854"/>
                  <a:gd name="T113" fmla="*/ 250 h 250"/>
                  <a:gd name="T114" fmla="*/ 4 w 854"/>
                  <a:gd name="T115" fmla="*/ 25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54" h="250">
                    <a:moveTo>
                      <a:pt x="4" y="250"/>
                    </a:moveTo>
                    <a:lnTo>
                      <a:pt x="4" y="250"/>
                    </a:lnTo>
                    <a:lnTo>
                      <a:pt x="14" y="250"/>
                    </a:lnTo>
                    <a:lnTo>
                      <a:pt x="25" y="250"/>
                    </a:lnTo>
                    <a:lnTo>
                      <a:pt x="49" y="248"/>
                    </a:lnTo>
                    <a:lnTo>
                      <a:pt x="95" y="238"/>
                    </a:lnTo>
                    <a:lnTo>
                      <a:pt x="95" y="238"/>
                    </a:lnTo>
                    <a:lnTo>
                      <a:pt x="212" y="215"/>
                    </a:lnTo>
                    <a:lnTo>
                      <a:pt x="212" y="215"/>
                    </a:lnTo>
                    <a:lnTo>
                      <a:pt x="331" y="189"/>
                    </a:lnTo>
                    <a:lnTo>
                      <a:pt x="448" y="162"/>
                    </a:lnTo>
                    <a:lnTo>
                      <a:pt x="448" y="162"/>
                    </a:lnTo>
                    <a:lnTo>
                      <a:pt x="559" y="133"/>
                    </a:lnTo>
                    <a:lnTo>
                      <a:pt x="613" y="115"/>
                    </a:lnTo>
                    <a:lnTo>
                      <a:pt x="670" y="98"/>
                    </a:lnTo>
                    <a:lnTo>
                      <a:pt x="670" y="98"/>
                    </a:lnTo>
                    <a:lnTo>
                      <a:pt x="718" y="80"/>
                    </a:lnTo>
                    <a:lnTo>
                      <a:pt x="769" y="63"/>
                    </a:lnTo>
                    <a:lnTo>
                      <a:pt x="769" y="63"/>
                    </a:lnTo>
                    <a:lnTo>
                      <a:pt x="790" y="53"/>
                    </a:lnTo>
                    <a:lnTo>
                      <a:pt x="816" y="45"/>
                    </a:lnTo>
                    <a:lnTo>
                      <a:pt x="825" y="39"/>
                    </a:lnTo>
                    <a:lnTo>
                      <a:pt x="837" y="34"/>
                    </a:lnTo>
                    <a:lnTo>
                      <a:pt x="845" y="26"/>
                    </a:lnTo>
                    <a:lnTo>
                      <a:pt x="853" y="16"/>
                    </a:lnTo>
                    <a:lnTo>
                      <a:pt x="853" y="16"/>
                    </a:lnTo>
                    <a:lnTo>
                      <a:pt x="854" y="12"/>
                    </a:lnTo>
                    <a:lnTo>
                      <a:pt x="853" y="6"/>
                    </a:lnTo>
                    <a:lnTo>
                      <a:pt x="851" y="2"/>
                    </a:lnTo>
                    <a:lnTo>
                      <a:pt x="845" y="0"/>
                    </a:lnTo>
                    <a:lnTo>
                      <a:pt x="845" y="0"/>
                    </a:lnTo>
                    <a:lnTo>
                      <a:pt x="835" y="0"/>
                    </a:lnTo>
                    <a:lnTo>
                      <a:pt x="825" y="2"/>
                    </a:lnTo>
                    <a:lnTo>
                      <a:pt x="804" y="10"/>
                    </a:lnTo>
                    <a:lnTo>
                      <a:pt x="767" y="30"/>
                    </a:lnTo>
                    <a:lnTo>
                      <a:pt x="767" y="30"/>
                    </a:lnTo>
                    <a:lnTo>
                      <a:pt x="716" y="49"/>
                    </a:lnTo>
                    <a:lnTo>
                      <a:pt x="668" y="67"/>
                    </a:lnTo>
                    <a:lnTo>
                      <a:pt x="668" y="67"/>
                    </a:lnTo>
                    <a:lnTo>
                      <a:pt x="609" y="86"/>
                    </a:lnTo>
                    <a:lnTo>
                      <a:pt x="549" y="104"/>
                    </a:lnTo>
                    <a:lnTo>
                      <a:pt x="430" y="135"/>
                    </a:lnTo>
                    <a:lnTo>
                      <a:pt x="430" y="135"/>
                    </a:lnTo>
                    <a:lnTo>
                      <a:pt x="313" y="162"/>
                    </a:lnTo>
                    <a:lnTo>
                      <a:pt x="197" y="187"/>
                    </a:lnTo>
                    <a:lnTo>
                      <a:pt x="197" y="187"/>
                    </a:lnTo>
                    <a:lnTo>
                      <a:pt x="90" y="213"/>
                    </a:lnTo>
                    <a:lnTo>
                      <a:pt x="90" y="213"/>
                    </a:lnTo>
                    <a:lnTo>
                      <a:pt x="45" y="222"/>
                    </a:lnTo>
                    <a:lnTo>
                      <a:pt x="22" y="230"/>
                    </a:lnTo>
                    <a:lnTo>
                      <a:pt x="10" y="236"/>
                    </a:lnTo>
                    <a:lnTo>
                      <a:pt x="0" y="242"/>
                    </a:lnTo>
                    <a:lnTo>
                      <a:pt x="0" y="242"/>
                    </a:lnTo>
                    <a:lnTo>
                      <a:pt x="0" y="244"/>
                    </a:lnTo>
                    <a:lnTo>
                      <a:pt x="0" y="246"/>
                    </a:lnTo>
                    <a:lnTo>
                      <a:pt x="0" y="248"/>
                    </a:lnTo>
                    <a:lnTo>
                      <a:pt x="4" y="250"/>
                    </a:lnTo>
                    <a:lnTo>
                      <a:pt x="4" y="250"/>
                    </a:lnTo>
                    <a:close/>
                  </a:path>
                </a:pathLst>
              </a:custGeom>
              <a:grpFill/>
              <a:ln>
                <a:noFill/>
              </a:ln>
            </p:spPr>
            <p:txBody>
              <a:bodyPr/>
              <a:lstStyle/>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36" name="Freeform 18"/>
              <p:cNvSpPr/>
              <p:nvPr/>
            </p:nvSpPr>
            <p:spPr bwMode="auto">
              <a:xfrm>
                <a:off x="5082778" y="1948664"/>
                <a:ext cx="438150" cy="100013"/>
              </a:xfrm>
              <a:custGeom>
                <a:avLst/>
                <a:gdLst>
                  <a:gd name="T0" fmla="*/ 9 w 788"/>
                  <a:gd name="T1" fmla="*/ 240 h 240"/>
                  <a:gd name="T2" fmla="*/ 9 w 788"/>
                  <a:gd name="T3" fmla="*/ 240 h 240"/>
                  <a:gd name="T4" fmla="*/ 107 w 788"/>
                  <a:gd name="T5" fmla="*/ 203 h 240"/>
                  <a:gd name="T6" fmla="*/ 157 w 788"/>
                  <a:gd name="T7" fmla="*/ 187 h 240"/>
                  <a:gd name="T8" fmla="*/ 206 w 788"/>
                  <a:gd name="T9" fmla="*/ 172 h 240"/>
                  <a:gd name="T10" fmla="*/ 206 w 788"/>
                  <a:gd name="T11" fmla="*/ 172 h 240"/>
                  <a:gd name="T12" fmla="*/ 258 w 788"/>
                  <a:gd name="T13" fmla="*/ 160 h 240"/>
                  <a:gd name="T14" fmla="*/ 309 w 788"/>
                  <a:gd name="T15" fmla="*/ 148 h 240"/>
                  <a:gd name="T16" fmla="*/ 412 w 788"/>
                  <a:gd name="T17" fmla="*/ 127 h 240"/>
                  <a:gd name="T18" fmla="*/ 412 w 788"/>
                  <a:gd name="T19" fmla="*/ 127 h 240"/>
                  <a:gd name="T20" fmla="*/ 515 w 788"/>
                  <a:gd name="T21" fmla="*/ 106 h 240"/>
                  <a:gd name="T22" fmla="*/ 566 w 788"/>
                  <a:gd name="T23" fmla="*/ 96 h 240"/>
                  <a:gd name="T24" fmla="*/ 618 w 788"/>
                  <a:gd name="T25" fmla="*/ 82 h 240"/>
                  <a:gd name="T26" fmla="*/ 618 w 788"/>
                  <a:gd name="T27" fmla="*/ 82 h 240"/>
                  <a:gd name="T28" fmla="*/ 659 w 788"/>
                  <a:gd name="T29" fmla="*/ 70 h 240"/>
                  <a:gd name="T30" fmla="*/ 700 w 788"/>
                  <a:gd name="T31" fmla="*/ 57 h 240"/>
                  <a:gd name="T32" fmla="*/ 700 w 788"/>
                  <a:gd name="T33" fmla="*/ 57 h 240"/>
                  <a:gd name="T34" fmla="*/ 722 w 788"/>
                  <a:gd name="T35" fmla="*/ 51 h 240"/>
                  <a:gd name="T36" fmla="*/ 745 w 788"/>
                  <a:gd name="T37" fmla="*/ 43 h 240"/>
                  <a:gd name="T38" fmla="*/ 766 w 788"/>
                  <a:gd name="T39" fmla="*/ 34 h 240"/>
                  <a:gd name="T40" fmla="*/ 776 w 788"/>
                  <a:gd name="T41" fmla="*/ 26 h 240"/>
                  <a:gd name="T42" fmla="*/ 784 w 788"/>
                  <a:gd name="T43" fmla="*/ 20 h 240"/>
                  <a:gd name="T44" fmla="*/ 784 w 788"/>
                  <a:gd name="T45" fmla="*/ 20 h 240"/>
                  <a:gd name="T46" fmla="*/ 788 w 788"/>
                  <a:gd name="T47" fmla="*/ 12 h 240"/>
                  <a:gd name="T48" fmla="*/ 788 w 788"/>
                  <a:gd name="T49" fmla="*/ 6 h 240"/>
                  <a:gd name="T50" fmla="*/ 782 w 788"/>
                  <a:gd name="T51" fmla="*/ 2 h 240"/>
                  <a:gd name="T52" fmla="*/ 776 w 788"/>
                  <a:gd name="T53" fmla="*/ 0 h 240"/>
                  <a:gd name="T54" fmla="*/ 776 w 788"/>
                  <a:gd name="T55" fmla="*/ 0 h 240"/>
                  <a:gd name="T56" fmla="*/ 766 w 788"/>
                  <a:gd name="T57" fmla="*/ 0 h 240"/>
                  <a:gd name="T58" fmla="*/ 757 w 788"/>
                  <a:gd name="T59" fmla="*/ 4 h 240"/>
                  <a:gd name="T60" fmla="*/ 737 w 788"/>
                  <a:gd name="T61" fmla="*/ 10 h 240"/>
                  <a:gd name="T62" fmla="*/ 698 w 788"/>
                  <a:gd name="T63" fmla="*/ 28 h 240"/>
                  <a:gd name="T64" fmla="*/ 698 w 788"/>
                  <a:gd name="T65" fmla="*/ 28 h 240"/>
                  <a:gd name="T66" fmla="*/ 644 w 788"/>
                  <a:gd name="T67" fmla="*/ 45 h 240"/>
                  <a:gd name="T68" fmla="*/ 589 w 788"/>
                  <a:gd name="T69" fmla="*/ 59 h 240"/>
                  <a:gd name="T70" fmla="*/ 589 w 788"/>
                  <a:gd name="T71" fmla="*/ 59 h 240"/>
                  <a:gd name="T72" fmla="*/ 539 w 788"/>
                  <a:gd name="T73" fmla="*/ 72 h 240"/>
                  <a:gd name="T74" fmla="*/ 486 w 788"/>
                  <a:gd name="T75" fmla="*/ 84 h 240"/>
                  <a:gd name="T76" fmla="*/ 383 w 788"/>
                  <a:gd name="T77" fmla="*/ 106 h 240"/>
                  <a:gd name="T78" fmla="*/ 383 w 788"/>
                  <a:gd name="T79" fmla="*/ 106 h 240"/>
                  <a:gd name="T80" fmla="*/ 286 w 788"/>
                  <a:gd name="T81" fmla="*/ 125 h 240"/>
                  <a:gd name="T82" fmla="*/ 237 w 788"/>
                  <a:gd name="T83" fmla="*/ 135 h 240"/>
                  <a:gd name="T84" fmla="*/ 186 w 788"/>
                  <a:gd name="T85" fmla="*/ 148 h 240"/>
                  <a:gd name="T86" fmla="*/ 138 w 788"/>
                  <a:gd name="T87" fmla="*/ 162 h 240"/>
                  <a:gd name="T88" fmla="*/ 89 w 788"/>
                  <a:gd name="T89" fmla="*/ 179 h 240"/>
                  <a:gd name="T90" fmla="*/ 44 w 788"/>
                  <a:gd name="T91" fmla="*/ 201 h 240"/>
                  <a:gd name="T92" fmla="*/ 23 w 788"/>
                  <a:gd name="T93" fmla="*/ 215 h 240"/>
                  <a:gd name="T94" fmla="*/ 1 w 788"/>
                  <a:gd name="T95" fmla="*/ 226 h 240"/>
                  <a:gd name="T96" fmla="*/ 1 w 788"/>
                  <a:gd name="T97" fmla="*/ 226 h 240"/>
                  <a:gd name="T98" fmla="*/ 0 w 788"/>
                  <a:gd name="T99" fmla="*/ 228 h 240"/>
                  <a:gd name="T100" fmla="*/ 0 w 788"/>
                  <a:gd name="T101" fmla="*/ 232 h 240"/>
                  <a:gd name="T102" fmla="*/ 0 w 788"/>
                  <a:gd name="T103" fmla="*/ 236 h 240"/>
                  <a:gd name="T104" fmla="*/ 5 w 788"/>
                  <a:gd name="T105" fmla="*/ 240 h 240"/>
                  <a:gd name="T106" fmla="*/ 9 w 788"/>
                  <a:gd name="T107" fmla="*/ 240 h 240"/>
                  <a:gd name="T108" fmla="*/ 9 w 788"/>
                  <a:gd name="T109" fmla="*/ 24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88" h="240">
                    <a:moveTo>
                      <a:pt x="9" y="240"/>
                    </a:moveTo>
                    <a:lnTo>
                      <a:pt x="9" y="240"/>
                    </a:lnTo>
                    <a:lnTo>
                      <a:pt x="107" y="203"/>
                    </a:lnTo>
                    <a:lnTo>
                      <a:pt x="157" y="187"/>
                    </a:lnTo>
                    <a:lnTo>
                      <a:pt x="206" y="172"/>
                    </a:lnTo>
                    <a:lnTo>
                      <a:pt x="206" y="172"/>
                    </a:lnTo>
                    <a:lnTo>
                      <a:pt x="258" y="160"/>
                    </a:lnTo>
                    <a:lnTo>
                      <a:pt x="309" y="148"/>
                    </a:lnTo>
                    <a:lnTo>
                      <a:pt x="412" y="127"/>
                    </a:lnTo>
                    <a:lnTo>
                      <a:pt x="412" y="127"/>
                    </a:lnTo>
                    <a:lnTo>
                      <a:pt x="515" y="106"/>
                    </a:lnTo>
                    <a:lnTo>
                      <a:pt x="566" y="96"/>
                    </a:lnTo>
                    <a:lnTo>
                      <a:pt x="618" y="82"/>
                    </a:lnTo>
                    <a:lnTo>
                      <a:pt x="618" y="82"/>
                    </a:lnTo>
                    <a:lnTo>
                      <a:pt x="659" y="70"/>
                    </a:lnTo>
                    <a:lnTo>
                      <a:pt x="700" y="57"/>
                    </a:lnTo>
                    <a:lnTo>
                      <a:pt x="700" y="57"/>
                    </a:lnTo>
                    <a:lnTo>
                      <a:pt x="722" y="51"/>
                    </a:lnTo>
                    <a:lnTo>
                      <a:pt x="745" y="43"/>
                    </a:lnTo>
                    <a:lnTo>
                      <a:pt x="766" y="34"/>
                    </a:lnTo>
                    <a:lnTo>
                      <a:pt x="776" y="26"/>
                    </a:lnTo>
                    <a:lnTo>
                      <a:pt x="784" y="20"/>
                    </a:lnTo>
                    <a:lnTo>
                      <a:pt x="784" y="20"/>
                    </a:lnTo>
                    <a:lnTo>
                      <a:pt x="788" y="12"/>
                    </a:lnTo>
                    <a:lnTo>
                      <a:pt x="788" y="6"/>
                    </a:lnTo>
                    <a:lnTo>
                      <a:pt x="782" y="2"/>
                    </a:lnTo>
                    <a:lnTo>
                      <a:pt x="776" y="0"/>
                    </a:lnTo>
                    <a:lnTo>
                      <a:pt x="776" y="0"/>
                    </a:lnTo>
                    <a:lnTo>
                      <a:pt x="766" y="0"/>
                    </a:lnTo>
                    <a:lnTo>
                      <a:pt x="757" y="4"/>
                    </a:lnTo>
                    <a:lnTo>
                      <a:pt x="737" y="10"/>
                    </a:lnTo>
                    <a:lnTo>
                      <a:pt x="698" y="28"/>
                    </a:lnTo>
                    <a:lnTo>
                      <a:pt x="698" y="28"/>
                    </a:lnTo>
                    <a:lnTo>
                      <a:pt x="644" y="45"/>
                    </a:lnTo>
                    <a:lnTo>
                      <a:pt x="589" y="59"/>
                    </a:lnTo>
                    <a:lnTo>
                      <a:pt x="589" y="59"/>
                    </a:lnTo>
                    <a:lnTo>
                      <a:pt x="539" y="72"/>
                    </a:lnTo>
                    <a:lnTo>
                      <a:pt x="486" y="84"/>
                    </a:lnTo>
                    <a:lnTo>
                      <a:pt x="383" y="106"/>
                    </a:lnTo>
                    <a:lnTo>
                      <a:pt x="383" y="106"/>
                    </a:lnTo>
                    <a:lnTo>
                      <a:pt x="286" y="125"/>
                    </a:lnTo>
                    <a:lnTo>
                      <a:pt x="237" y="135"/>
                    </a:lnTo>
                    <a:lnTo>
                      <a:pt x="186" y="148"/>
                    </a:lnTo>
                    <a:lnTo>
                      <a:pt x="138" y="162"/>
                    </a:lnTo>
                    <a:lnTo>
                      <a:pt x="89" y="179"/>
                    </a:lnTo>
                    <a:lnTo>
                      <a:pt x="44" y="201"/>
                    </a:lnTo>
                    <a:lnTo>
                      <a:pt x="23" y="215"/>
                    </a:lnTo>
                    <a:lnTo>
                      <a:pt x="1" y="226"/>
                    </a:lnTo>
                    <a:lnTo>
                      <a:pt x="1" y="226"/>
                    </a:lnTo>
                    <a:lnTo>
                      <a:pt x="0" y="228"/>
                    </a:lnTo>
                    <a:lnTo>
                      <a:pt x="0" y="232"/>
                    </a:lnTo>
                    <a:lnTo>
                      <a:pt x="0" y="236"/>
                    </a:lnTo>
                    <a:lnTo>
                      <a:pt x="5" y="240"/>
                    </a:lnTo>
                    <a:lnTo>
                      <a:pt x="9" y="240"/>
                    </a:lnTo>
                    <a:lnTo>
                      <a:pt x="9" y="240"/>
                    </a:lnTo>
                    <a:close/>
                  </a:path>
                </a:pathLst>
              </a:custGeom>
              <a:grpFill/>
              <a:ln>
                <a:noFill/>
              </a:ln>
            </p:spPr>
            <p:txBody>
              <a:bodyPr/>
              <a:lstStyle/>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37" name="Freeform 19"/>
              <p:cNvSpPr/>
              <p:nvPr/>
            </p:nvSpPr>
            <p:spPr bwMode="auto">
              <a:xfrm>
                <a:off x="5393928" y="1815314"/>
                <a:ext cx="317500" cy="52388"/>
              </a:xfrm>
              <a:custGeom>
                <a:avLst/>
                <a:gdLst>
                  <a:gd name="T0" fmla="*/ 6 w 570"/>
                  <a:gd name="T1" fmla="*/ 127 h 127"/>
                  <a:gd name="T2" fmla="*/ 6 w 570"/>
                  <a:gd name="T3" fmla="*/ 127 h 127"/>
                  <a:gd name="T4" fmla="*/ 41 w 570"/>
                  <a:gd name="T5" fmla="*/ 127 h 127"/>
                  <a:gd name="T6" fmla="*/ 74 w 570"/>
                  <a:gd name="T7" fmla="*/ 125 h 127"/>
                  <a:gd name="T8" fmla="*/ 107 w 570"/>
                  <a:gd name="T9" fmla="*/ 121 h 127"/>
                  <a:gd name="T10" fmla="*/ 142 w 570"/>
                  <a:gd name="T11" fmla="*/ 115 h 127"/>
                  <a:gd name="T12" fmla="*/ 208 w 570"/>
                  <a:gd name="T13" fmla="*/ 103 h 127"/>
                  <a:gd name="T14" fmla="*/ 274 w 570"/>
                  <a:gd name="T15" fmla="*/ 92 h 127"/>
                  <a:gd name="T16" fmla="*/ 274 w 570"/>
                  <a:gd name="T17" fmla="*/ 92 h 127"/>
                  <a:gd name="T18" fmla="*/ 346 w 570"/>
                  <a:gd name="T19" fmla="*/ 78 h 127"/>
                  <a:gd name="T20" fmla="*/ 418 w 570"/>
                  <a:gd name="T21" fmla="*/ 64 h 127"/>
                  <a:gd name="T22" fmla="*/ 489 w 570"/>
                  <a:gd name="T23" fmla="*/ 47 h 127"/>
                  <a:gd name="T24" fmla="*/ 559 w 570"/>
                  <a:gd name="T25" fmla="*/ 29 h 127"/>
                  <a:gd name="T26" fmla="*/ 559 w 570"/>
                  <a:gd name="T27" fmla="*/ 29 h 127"/>
                  <a:gd name="T28" fmla="*/ 564 w 570"/>
                  <a:gd name="T29" fmla="*/ 26 h 127"/>
                  <a:gd name="T30" fmla="*/ 568 w 570"/>
                  <a:gd name="T31" fmla="*/ 22 h 127"/>
                  <a:gd name="T32" fmla="*/ 570 w 570"/>
                  <a:gd name="T33" fmla="*/ 16 h 127"/>
                  <a:gd name="T34" fmla="*/ 570 w 570"/>
                  <a:gd name="T35" fmla="*/ 10 h 127"/>
                  <a:gd name="T36" fmla="*/ 568 w 570"/>
                  <a:gd name="T37" fmla="*/ 6 h 127"/>
                  <a:gd name="T38" fmla="*/ 564 w 570"/>
                  <a:gd name="T39" fmla="*/ 2 h 127"/>
                  <a:gd name="T40" fmla="*/ 561 w 570"/>
                  <a:gd name="T41" fmla="*/ 0 h 127"/>
                  <a:gd name="T42" fmla="*/ 553 w 570"/>
                  <a:gd name="T43" fmla="*/ 0 h 127"/>
                  <a:gd name="T44" fmla="*/ 553 w 570"/>
                  <a:gd name="T45" fmla="*/ 0 h 127"/>
                  <a:gd name="T46" fmla="*/ 487 w 570"/>
                  <a:gd name="T47" fmla="*/ 18 h 127"/>
                  <a:gd name="T48" fmla="*/ 418 w 570"/>
                  <a:gd name="T49" fmla="*/ 35 h 127"/>
                  <a:gd name="T50" fmla="*/ 352 w 570"/>
                  <a:gd name="T51" fmla="*/ 49 h 127"/>
                  <a:gd name="T52" fmla="*/ 284 w 570"/>
                  <a:gd name="T53" fmla="*/ 62 h 127"/>
                  <a:gd name="T54" fmla="*/ 284 w 570"/>
                  <a:gd name="T55" fmla="*/ 62 h 127"/>
                  <a:gd name="T56" fmla="*/ 214 w 570"/>
                  <a:gd name="T57" fmla="*/ 74 h 127"/>
                  <a:gd name="T58" fmla="*/ 144 w 570"/>
                  <a:gd name="T59" fmla="*/ 84 h 127"/>
                  <a:gd name="T60" fmla="*/ 74 w 570"/>
                  <a:gd name="T61" fmla="*/ 96 h 127"/>
                  <a:gd name="T62" fmla="*/ 39 w 570"/>
                  <a:gd name="T63" fmla="*/ 103 h 127"/>
                  <a:gd name="T64" fmla="*/ 6 w 570"/>
                  <a:gd name="T65" fmla="*/ 113 h 127"/>
                  <a:gd name="T66" fmla="*/ 6 w 570"/>
                  <a:gd name="T67" fmla="*/ 113 h 127"/>
                  <a:gd name="T68" fmla="*/ 2 w 570"/>
                  <a:gd name="T69" fmla="*/ 115 h 127"/>
                  <a:gd name="T70" fmla="*/ 0 w 570"/>
                  <a:gd name="T71" fmla="*/ 121 h 127"/>
                  <a:gd name="T72" fmla="*/ 2 w 570"/>
                  <a:gd name="T73" fmla="*/ 125 h 127"/>
                  <a:gd name="T74" fmla="*/ 6 w 570"/>
                  <a:gd name="T75" fmla="*/ 127 h 127"/>
                  <a:gd name="T76" fmla="*/ 6 w 570"/>
                  <a:gd name="T77" fmla="*/ 127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70" h="127">
                    <a:moveTo>
                      <a:pt x="6" y="127"/>
                    </a:moveTo>
                    <a:lnTo>
                      <a:pt x="6" y="127"/>
                    </a:lnTo>
                    <a:lnTo>
                      <a:pt x="41" y="127"/>
                    </a:lnTo>
                    <a:lnTo>
                      <a:pt x="74" y="125"/>
                    </a:lnTo>
                    <a:lnTo>
                      <a:pt x="107" y="121"/>
                    </a:lnTo>
                    <a:lnTo>
                      <a:pt x="142" y="115"/>
                    </a:lnTo>
                    <a:lnTo>
                      <a:pt x="208" y="103"/>
                    </a:lnTo>
                    <a:lnTo>
                      <a:pt x="274" y="92"/>
                    </a:lnTo>
                    <a:lnTo>
                      <a:pt x="274" y="92"/>
                    </a:lnTo>
                    <a:lnTo>
                      <a:pt x="346" y="78"/>
                    </a:lnTo>
                    <a:lnTo>
                      <a:pt x="418" y="64"/>
                    </a:lnTo>
                    <a:lnTo>
                      <a:pt x="489" y="47"/>
                    </a:lnTo>
                    <a:lnTo>
                      <a:pt x="559" y="29"/>
                    </a:lnTo>
                    <a:lnTo>
                      <a:pt x="559" y="29"/>
                    </a:lnTo>
                    <a:lnTo>
                      <a:pt x="564" y="26"/>
                    </a:lnTo>
                    <a:lnTo>
                      <a:pt x="568" y="22"/>
                    </a:lnTo>
                    <a:lnTo>
                      <a:pt x="570" y="16"/>
                    </a:lnTo>
                    <a:lnTo>
                      <a:pt x="570" y="10"/>
                    </a:lnTo>
                    <a:lnTo>
                      <a:pt x="568" y="6"/>
                    </a:lnTo>
                    <a:lnTo>
                      <a:pt x="564" y="2"/>
                    </a:lnTo>
                    <a:lnTo>
                      <a:pt x="561" y="0"/>
                    </a:lnTo>
                    <a:lnTo>
                      <a:pt x="553" y="0"/>
                    </a:lnTo>
                    <a:lnTo>
                      <a:pt x="553" y="0"/>
                    </a:lnTo>
                    <a:lnTo>
                      <a:pt x="487" y="18"/>
                    </a:lnTo>
                    <a:lnTo>
                      <a:pt x="418" y="35"/>
                    </a:lnTo>
                    <a:lnTo>
                      <a:pt x="352" y="49"/>
                    </a:lnTo>
                    <a:lnTo>
                      <a:pt x="284" y="62"/>
                    </a:lnTo>
                    <a:lnTo>
                      <a:pt x="284" y="62"/>
                    </a:lnTo>
                    <a:lnTo>
                      <a:pt x="214" y="74"/>
                    </a:lnTo>
                    <a:lnTo>
                      <a:pt x="144" y="84"/>
                    </a:lnTo>
                    <a:lnTo>
                      <a:pt x="74" y="96"/>
                    </a:lnTo>
                    <a:lnTo>
                      <a:pt x="39" y="103"/>
                    </a:lnTo>
                    <a:lnTo>
                      <a:pt x="6" y="113"/>
                    </a:lnTo>
                    <a:lnTo>
                      <a:pt x="6" y="113"/>
                    </a:lnTo>
                    <a:lnTo>
                      <a:pt x="2" y="115"/>
                    </a:lnTo>
                    <a:lnTo>
                      <a:pt x="0" y="121"/>
                    </a:lnTo>
                    <a:lnTo>
                      <a:pt x="2" y="125"/>
                    </a:lnTo>
                    <a:lnTo>
                      <a:pt x="6" y="127"/>
                    </a:lnTo>
                    <a:lnTo>
                      <a:pt x="6" y="127"/>
                    </a:lnTo>
                    <a:close/>
                  </a:path>
                </a:pathLst>
              </a:custGeom>
              <a:grpFill/>
              <a:ln>
                <a:noFill/>
              </a:ln>
            </p:spPr>
            <p:txBody>
              <a:bodyPr/>
              <a:lstStyle/>
              <a:p>
                <a:pPr>
                  <a:defRPr/>
                </a:pPr>
                <a:endParaRPr lang="zh-CN" altLang="en-US" sz="1800">
                  <a:solidFill>
                    <a:schemeClr val="tx1"/>
                  </a:solidFill>
                  <a:latin typeface="微软雅黑" panose="020B0503020204020204" charset="-122"/>
                  <a:ea typeface="微软雅黑" panose="020B0503020204020204" charset="-122"/>
                </a:endParaRPr>
              </a:p>
            </p:txBody>
          </p:sp>
        </p:grpSp>
        <p:cxnSp>
          <p:nvCxnSpPr>
            <p:cNvPr id="138" name="直接连接符 137"/>
            <p:cNvCxnSpPr/>
            <p:nvPr/>
          </p:nvCxnSpPr>
          <p:spPr>
            <a:xfrm>
              <a:off x="9780" y="4647"/>
              <a:ext cx="5104"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139" name="矩形 138"/>
            <p:cNvSpPr/>
            <p:nvPr/>
          </p:nvSpPr>
          <p:spPr>
            <a:xfrm>
              <a:off x="11530" y="4066"/>
              <a:ext cx="3353" cy="580"/>
            </a:xfrm>
            <a:prstGeom prst="rect">
              <a:avLst/>
            </a:prstGeom>
          </p:spPr>
          <p:txBody>
            <a:bodyPr wrap="square">
              <a:spAutoFit/>
            </a:bodyPr>
            <a:lstStyle/>
            <a:p>
              <a:pPr algn="just">
                <a:defRPr/>
              </a:pPr>
              <a:r>
                <a:rPr lang="zh-CN" altLang="en-US" sz="1800" b="1" dirty="0">
                  <a:solidFill>
                    <a:schemeClr val="tx1"/>
                  </a:solidFill>
                  <a:latin typeface="微软雅黑" panose="020B0503020204020204" charset="-122"/>
                  <a:ea typeface="微软雅黑" panose="020B0503020204020204" charset="-122"/>
                </a:rPr>
                <a:t>3. 维持有效呼吸</a:t>
              </a:r>
              <a:endParaRPr lang="zh-CN" altLang="en-US" sz="1800" b="1" dirty="0">
                <a:solidFill>
                  <a:schemeClr val="tx1"/>
                </a:solidFill>
                <a:latin typeface="微软雅黑" panose="020B0503020204020204" charset="-122"/>
                <a:ea typeface="微软雅黑" panose="020B0503020204020204" charset="-122"/>
              </a:endParaRPr>
            </a:p>
          </p:txBody>
        </p:sp>
        <p:sp>
          <p:nvSpPr>
            <p:cNvPr id="153" name="文本框 166"/>
            <p:cNvSpPr txBox="1"/>
            <p:nvPr/>
          </p:nvSpPr>
          <p:spPr>
            <a:xfrm>
              <a:off x="9780" y="4853"/>
              <a:ext cx="5105" cy="6694"/>
            </a:xfrm>
            <a:prstGeom prst="rect">
              <a:avLst/>
            </a:prstGeom>
            <a:noFill/>
          </p:spPr>
          <p:txBody>
            <a:bodyPr wrap="square">
              <a:spAutoFit/>
            </a:bodyPr>
            <a:lstStyle/>
            <a:p>
              <a:pPr algn="just">
                <a:lnSpc>
                  <a:spcPct val="130000"/>
                </a:lnSpc>
                <a:defRPr/>
              </a:pPr>
              <a:r>
                <a:rPr lang="zh-CN" altLang="en-US" sz="1600" kern="0" dirty="0">
                  <a:solidFill>
                    <a:schemeClr val="tx1"/>
                  </a:solidFill>
                  <a:latin typeface="微软雅黑" panose="020B0503020204020204" charset="-122"/>
                  <a:ea typeface="微软雅黑" panose="020B0503020204020204" charset="-122"/>
                  <a:cs typeface="Arial" panose="020B0604020202020204" pitchFamily="34" charset="0"/>
                </a:rPr>
                <a:t>保持呼吸道通畅，保证颈部呈伸直状态，及时清除呼吸道的分泌物。发绀、呼吸暂停是给氧的指征，在生后数小时和喂奶前后应短时间、小流量、低浓度（30% ～ 40% 为宜）面罩给氧，一般不超过 3 天。可常规用经皮测氧仪，随时调整</a:t>
              </a:r>
              <a:endParaRPr lang="zh-CN" altLang="en-US" sz="1600" kern="0" dirty="0">
                <a:solidFill>
                  <a:schemeClr val="tx1"/>
                </a:solidFill>
                <a:latin typeface="微软雅黑" panose="020B0503020204020204" charset="-122"/>
                <a:ea typeface="微软雅黑" panose="020B0503020204020204" charset="-122"/>
                <a:cs typeface="Arial" panose="020B0604020202020204" pitchFamily="34" charset="0"/>
              </a:endParaRPr>
            </a:p>
            <a:p>
              <a:pPr algn="just">
                <a:lnSpc>
                  <a:spcPct val="130000"/>
                </a:lnSpc>
                <a:defRPr/>
              </a:pPr>
              <a:r>
                <a:rPr lang="zh-CN" altLang="en-US" sz="1600" kern="0" dirty="0">
                  <a:solidFill>
                    <a:schemeClr val="tx1"/>
                  </a:solidFill>
                  <a:latin typeface="微软雅黑" panose="020B0503020204020204" charset="-122"/>
                  <a:ea typeface="微软雅黑" panose="020B0503020204020204" charset="-122"/>
                  <a:cs typeface="Arial" panose="020B0604020202020204" pitchFamily="34" charset="0"/>
                </a:rPr>
                <a:t>氧浓度，避免引发视网膜病导致失明。对出现呼吸暂停者，可采用拍打足底、托背来刺激呼吸，必要时可遵医嘱应用药物（如氨茶碱、咖啡因）或人工呼吸机以维持呼吸，随时做好抢救的准备。</a:t>
              </a:r>
              <a:endParaRPr lang="zh-CN" altLang="en-US" sz="1600" kern="0" dirty="0">
                <a:solidFill>
                  <a:schemeClr val="tx1"/>
                </a:solidFill>
                <a:latin typeface="微软雅黑" panose="020B0503020204020204" charset="-122"/>
                <a:ea typeface="微软雅黑" panose="020B0503020204020204" charset="-122"/>
                <a:cs typeface="Arial" panose="020B0604020202020204" pitchFamily="34" charset="0"/>
              </a:endParaRPr>
            </a:p>
          </p:txBody>
        </p:sp>
      </p:grpSp>
      <p:grpSp>
        <p:nvGrpSpPr>
          <p:cNvPr id="16" name="组合 15"/>
          <p:cNvGrpSpPr/>
          <p:nvPr/>
        </p:nvGrpSpPr>
        <p:grpSpPr>
          <a:xfrm>
            <a:off x="296545" y="307340"/>
            <a:ext cx="11490325" cy="539750"/>
            <a:chOff x="467" y="409"/>
            <a:chExt cx="18095" cy="850"/>
          </a:xfrm>
        </p:grpSpPr>
        <p:sp>
          <p:nvSpPr>
            <p:cNvPr id="17" name="文本框 16"/>
            <p:cNvSpPr txBox="1"/>
            <p:nvPr/>
          </p:nvSpPr>
          <p:spPr>
            <a:xfrm>
              <a:off x="2122" y="409"/>
              <a:ext cx="16441" cy="850"/>
            </a:xfrm>
            <a:prstGeom prst="rect">
              <a:avLst/>
            </a:prstGeom>
            <a:noFill/>
          </p:spPr>
          <p:txBody>
            <a:bodyPr wrap="square" rtlCol="0" anchor="ctr" anchorCtr="0">
              <a:noAutofit/>
            </a:bodyPr>
            <a:p>
              <a:pPr>
                <a:lnSpc>
                  <a:spcPct val="100000"/>
                </a:lnSpc>
              </a:pPr>
              <a:r>
                <a:rPr lang="zh-CN" altLang="en-US" sz="2400">
                  <a:solidFill>
                    <a:srgbClr val="FF7F7F"/>
                  </a:solidFill>
                  <a:latin typeface="微软雅黑" panose="020B0503020204020204" charset="-122"/>
                  <a:ea typeface="微软雅黑" panose="020B0503020204020204" charset="-122"/>
                  <a:sym typeface="+mn-ea"/>
                </a:rPr>
                <a:t>【护理措施】</a:t>
              </a:r>
              <a:endParaRPr lang="zh-CN" altLang="en-US" sz="2400">
                <a:solidFill>
                  <a:srgbClr val="FF7F7F"/>
                </a:solidFill>
                <a:latin typeface="微软雅黑" panose="020B0503020204020204" charset="-122"/>
                <a:ea typeface="微软雅黑" panose="020B0503020204020204" charset="-122"/>
                <a:sym typeface="+mn-ea"/>
              </a:endParaRPr>
            </a:p>
          </p:txBody>
        </p:sp>
        <p:grpSp>
          <p:nvGrpSpPr>
            <p:cNvPr id="19" name="组合 18"/>
            <p:cNvGrpSpPr/>
            <p:nvPr/>
          </p:nvGrpSpPr>
          <p:grpSpPr>
            <a:xfrm>
              <a:off x="467" y="494"/>
              <a:ext cx="1416" cy="680"/>
              <a:chOff x="467" y="579"/>
              <a:chExt cx="1416" cy="680"/>
            </a:xfrm>
          </p:grpSpPr>
          <p:sp>
            <p:nvSpPr>
              <p:cNvPr id="20" name="对角圆角矩形 19"/>
              <p:cNvSpPr/>
              <p:nvPr/>
            </p:nvSpPr>
            <p:spPr>
              <a:xfrm>
                <a:off x="467" y="579"/>
                <a:ext cx="1417" cy="68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21" name="图片 20"/>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892" y="692"/>
                <a:ext cx="567" cy="454"/>
              </a:xfrm>
              <a:prstGeom prst="rect">
                <a:avLst/>
              </a:prstGeom>
            </p:spPr>
          </p:pic>
        </p:grpSp>
      </p:grpSp>
    </p:spTree>
  </p:cSld>
  <p:clrMapOvr>
    <a:masterClrMapping/>
  </p:clrMapOvr>
  <mc:AlternateContent xmlns:mc="http://schemas.openxmlformats.org/markup-compatibility/2006">
    <mc:Choice xmlns:p14="http://schemas.microsoft.com/office/powerpoint/2010/main" Requires="p14">
      <p:transition p14:dur="9" advTm="2293">
        <p:comb/>
      </p:transition>
    </mc:Choice>
    <mc:Fallback>
      <p:transition advTm="2293">
        <p:comb/>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682625" y="1478887"/>
            <a:ext cx="3241040" cy="3960552"/>
            <a:chOff x="4157" y="3295"/>
            <a:chExt cx="5104" cy="6237"/>
          </a:xfrm>
        </p:grpSpPr>
        <p:sp>
          <p:nvSpPr>
            <p:cNvPr id="106" name="Freeform 12"/>
            <p:cNvSpPr/>
            <p:nvPr/>
          </p:nvSpPr>
          <p:spPr bwMode="auto">
            <a:xfrm>
              <a:off x="4157" y="3295"/>
              <a:ext cx="1750" cy="1352"/>
            </a:xfrm>
            <a:custGeom>
              <a:avLst/>
              <a:gdLst>
                <a:gd name="T0" fmla="*/ 2147483646 w 1999"/>
                <a:gd name="T1" fmla="*/ 2147483646 h 2057"/>
                <a:gd name="T2" fmla="*/ 2147483646 w 1999"/>
                <a:gd name="T3" fmla="*/ 2147483646 h 2057"/>
                <a:gd name="T4" fmla="*/ 2147483646 w 1999"/>
                <a:gd name="T5" fmla="*/ 2147483646 h 2057"/>
                <a:gd name="T6" fmla="*/ 2147483646 w 1999"/>
                <a:gd name="T7" fmla="*/ 2147483646 h 2057"/>
                <a:gd name="T8" fmla="*/ 2147483646 w 1999"/>
                <a:gd name="T9" fmla="*/ 2147483646 h 2057"/>
                <a:gd name="T10" fmla="*/ 2147483646 w 1999"/>
                <a:gd name="T11" fmla="*/ 2147483646 h 2057"/>
                <a:gd name="T12" fmla="*/ 2147483646 w 1999"/>
                <a:gd name="T13" fmla="*/ 2147483646 h 2057"/>
                <a:gd name="T14" fmla="*/ 2147483646 w 1999"/>
                <a:gd name="T15" fmla="*/ 2147483646 h 2057"/>
                <a:gd name="T16" fmla="*/ 2147483646 w 1999"/>
                <a:gd name="T17" fmla="*/ 2147483646 h 2057"/>
                <a:gd name="T18" fmla="*/ 2147483646 w 1999"/>
                <a:gd name="T19" fmla="*/ 2147483646 h 2057"/>
                <a:gd name="T20" fmla="*/ 2147483646 w 1999"/>
                <a:gd name="T21" fmla="*/ 2147483646 h 2057"/>
                <a:gd name="T22" fmla="*/ 2147483646 w 1999"/>
                <a:gd name="T23" fmla="*/ 2147483646 h 2057"/>
                <a:gd name="T24" fmla="*/ 2147483646 w 1999"/>
                <a:gd name="T25" fmla="*/ 2147483646 h 2057"/>
                <a:gd name="T26" fmla="*/ 2147483646 w 1999"/>
                <a:gd name="T27" fmla="*/ 2147483646 h 2057"/>
                <a:gd name="T28" fmla="*/ 2147483646 w 1999"/>
                <a:gd name="T29" fmla="*/ 2147483646 h 2057"/>
                <a:gd name="T30" fmla="*/ 2147483646 w 1999"/>
                <a:gd name="T31" fmla="*/ 2147483646 h 2057"/>
                <a:gd name="T32" fmla="*/ 2147483646 w 1999"/>
                <a:gd name="T33" fmla="*/ 2147483646 h 2057"/>
                <a:gd name="T34" fmla="*/ 2147483646 w 1999"/>
                <a:gd name="T35" fmla="*/ 2147483646 h 2057"/>
                <a:gd name="T36" fmla="*/ 2147483646 w 1999"/>
                <a:gd name="T37" fmla="*/ 2147483646 h 2057"/>
                <a:gd name="T38" fmla="*/ 2147483646 w 1999"/>
                <a:gd name="T39" fmla="*/ 2147483646 h 2057"/>
                <a:gd name="T40" fmla="*/ 2147483646 w 1999"/>
                <a:gd name="T41" fmla="*/ 2147483646 h 2057"/>
                <a:gd name="T42" fmla="*/ 2147483646 w 1999"/>
                <a:gd name="T43" fmla="*/ 2147483646 h 2057"/>
                <a:gd name="T44" fmla="*/ 2147483646 w 1999"/>
                <a:gd name="T45" fmla="*/ 2147483646 h 2057"/>
                <a:gd name="T46" fmla="*/ 2147483646 w 1999"/>
                <a:gd name="T47" fmla="*/ 2147483646 h 2057"/>
                <a:gd name="T48" fmla="*/ 2147483646 w 1999"/>
                <a:gd name="T49" fmla="*/ 2147483646 h 2057"/>
                <a:gd name="T50" fmla="*/ 2147483646 w 1999"/>
                <a:gd name="T51" fmla="*/ 2147483646 h 2057"/>
                <a:gd name="T52" fmla="*/ 2147483646 w 1999"/>
                <a:gd name="T53" fmla="*/ 2147483646 h 2057"/>
                <a:gd name="T54" fmla="*/ 2147483646 w 1999"/>
                <a:gd name="T55" fmla="*/ 2147483646 h 2057"/>
                <a:gd name="T56" fmla="*/ 2147483646 w 1999"/>
                <a:gd name="T57" fmla="*/ 2147483646 h 2057"/>
                <a:gd name="T58" fmla="*/ 2147483646 w 1999"/>
                <a:gd name="T59" fmla="*/ 2147483646 h 2057"/>
                <a:gd name="T60" fmla="*/ 2147483646 w 1999"/>
                <a:gd name="T61" fmla="*/ 2147483646 h 2057"/>
                <a:gd name="T62" fmla="*/ 2147483646 w 1999"/>
                <a:gd name="T63" fmla="*/ 2147483646 h 2057"/>
                <a:gd name="T64" fmla="*/ 2147483646 w 1999"/>
                <a:gd name="T65" fmla="*/ 2147483646 h 2057"/>
                <a:gd name="T66" fmla="*/ 2147483646 w 1999"/>
                <a:gd name="T67" fmla="*/ 2147483646 h 2057"/>
                <a:gd name="T68" fmla="*/ 2147483646 w 1999"/>
                <a:gd name="T69" fmla="*/ 2147483646 h 2057"/>
                <a:gd name="T70" fmla="*/ 2147483646 w 1999"/>
                <a:gd name="T71" fmla="*/ 2147483646 h 2057"/>
                <a:gd name="T72" fmla="*/ 2147483646 w 1999"/>
                <a:gd name="T73" fmla="*/ 2147483646 h 2057"/>
                <a:gd name="T74" fmla="*/ 2147483646 w 1999"/>
                <a:gd name="T75" fmla="*/ 2147483646 h 2057"/>
                <a:gd name="T76" fmla="*/ 2147483646 w 1999"/>
                <a:gd name="T77" fmla="*/ 2147483646 h 2057"/>
                <a:gd name="T78" fmla="*/ 2147483646 w 1999"/>
                <a:gd name="T79" fmla="*/ 2147483646 h 2057"/>
                <a:gd name="T80" fmla="*/ 2147483646 w 1999"/>
                <a:gd name="T81" fmla="*/ 2147483646 h 2057"/>
                <a:gd name="T82" fmla="*/ 2147483646 w 1999"/>
                <a:gd name="T83" fmla="*/ 2147483646 h 2057"/>
                <a:gd name="T84" fmla="*/ 2147483646 w 1999"/>
                <a:gd name="T85" fmla="*/ 2147483646 h 2057"/>
                <a:gd name="T86" fmla="*/ 2147483646 w 1999"/>
                <a:gd name="T87" fmla="*/ 2147483646 h 2057"/>
                <a:gd name="T88" fmla="*/ 2147483646 w 1999"/>
                <a:gd name="T89" fmla="*/ 2147483646 h 2057"/>
                <a:gd name="T90" fmla="*/ 2147483646 w 1999"/>
                <a:gd name="T91" fmla="*/ 2147483646 h 2057"/>
                <a:gd name="T92" fmla="*/ 2147483646 w 1999"/>
                <a:gd name="T93" fmla="*/ 2147483646 h 2057"/>
                <a:gd name="T94" fmla="*/ 2147483646 w 1999"/>
                <a:gd name="T95" fmla="*/ 2147483646 h 2057"/>
                <a:gd name="T96" fmla="*/ 2147483646 w 1999"/>
                <a:gd name="T97" fmla="*/ 2147483646 h 2057"/>
                <a:gd name="T98" fmla="*/ 2147483646 w 1999"/>
                <a:gd name="T99" fmla="*/ 2147483646 h 2057"/>
                <a:gd name="T100" fmla="*/ 2147483646 w 1999"/>
                <a:gd name="T101" fmla="*/ 2147483646 h 2057"/>
                <a:gd name="T102" fmla="*/ 2147483646 w 1999"/>
                <a:gd name="T103" fmla="*/ 2147483646 h 2057"/>
                <a:gd name="T104" fmla="*/ 2147483646 w 1999"/>
                <a:gd name="T105" fmla="*/ 2147483646 h 2057"/>
                <a:gd name="T106" fmla="*/ 2147483646 w 1999"/>
                <a:gd name="T107" fmla="*/ 2147483646 h 2057"/>
                <a:gd name="T108" fmla="*/ 0 w 1999"/>
                <a:gd name="T109" fmla="*/ 2147483646 h 2057"/>
                <a:gd name="T110" fmla="*/ 2147483646 w 1999"/>
                <a:gd name="T111" fmla="*/ 2147483646 h 2057"/>
                <a:gd name="T112" fmla="*/ 2147483646 w 1999"/>
                <a:gd name="T113" fmla="*/ 2147483646 h 2057"/>
                <a:gd name="T114" fmla="*/ 2147483646 w 1999"/>
                <a:gd name="T115" fmla="*/ 2147483646 h 2057"/>
                <a:gd name="T116" fmla="*/ 2147483646 w 1999"/>
                <a:gd name="T117" fmla="*/ 2147483646 h 2057"/>
                <a:gd name="T118" fmla="*/ 2147483646 w 1999"/>
                <a:gd name="T119" fmla="*/ 2147483646 h 205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999"/>
                <a:gd name="T181" fmla="*/ 0 h 2057"/>
                <a:gd name="T182" fmla="*/ 1999 w 1999"/>
                <a:gd name="T183" fmla="*/ 2057 h 205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999" h="2057">
                  <a:moveTo>
                    <a:pt x="230" y="1472"/>
                  </a:moveTo>
                  <a:lnTo>
                    <a:pt x="230" y="1472"/>
                  </a:lnTo>
                  <a:lnTo>
                    <a:pt x="230" y="1452"/>
                  </a:lnTo>
                  <a:lnTo>
                    <a:pt x="232" y="1401"/>
                  </a:lnTo>
                  <a:lnTo>
                    <a:pt x="238" y="1322"/>
                  </a:lnTo>
                  <a:lnTo>
                    <a:pt x="244" y="1273"/>
                  </a:lnTo>
                  <a:lnTo>
                    <a:pt x="251" y="1219"/>
                  </a:lnTo>
                  <a:lnTo>
                    <a:pt x="263" y="1160"/>
                  </a:lnTo>
                  <a:lnTo>
                    <a:pt x="277" y="1098"/>
                  </a:lnTo>
                  <a:lnTo>
                    <a:pt x="292" y="1034"/>
                  </a:lnTo>
                  <a:lnTo>
                    <a:pt x="312" y="966"/>
                  </a:lnTo>
                  <a:lnTo>
                    <a:pt x="337" y="895"/>
                  </a:lnTo>
                  <a:lnTo>
                    <a:pt x="364" y="823"/>
                  </a:lnTo>
                  <a:lnTo>
                    <a:pt x="397" y="751"/>
                  </a:lnTo>
                  <a:lnTo>
                    <a:pt x="417" y="714"/>
                  </a:lnTo>
                  <a:lnTo>
                    <a:pt x="436" y="677"/>
                  </a:lnTo>
                  <a:lnTo>
                    <a:pt x="456" y="642"/>
                  </a:lnTo>
                  <a:lnTo>
                    <a:pt x="479" y="605"/>
                  </a:lnTo>
                  <a:lnTo>
                    <a:pt x="502" y="570"/>
                  </a:lnTo>
                  <a:lnTo>
                    <a:pt x="528" y="535"/>
                  </a:lnTo>
                  <a:lnTo>
                    <a:pt x="555" y="500"/>
                  </a:lnTo>
                  <a:lnTo>
                    <a:pt x="582" y="467"/>
                  </a:lnTo>
                  <a:lnTo>
                    <a:pt x="611" y="432"/>
                  </a:lnTo>
                  <a:lnTo>
                    <a:pt x="643" y="399"/>
                  </a:lnTo>
                  <a:lnTo>
                    <a:pt x="676" y="368"/>
                  </a:lnTo>
                  <a:lnTo>
                    <a:pt x="711" y="337"/>
                  </a:lnTo>
                  <a:lnTo>
                    <a:pt x="748" y="306"/>
                  </a:lnTo>
                  <a:lnTo>
                    <a:pt x="787" y="276"/>
                  </a:lnTo>
                  <a:lnTo>
                    <a:pt x="825" y="247"/>
                  </a:lnTo>
                  <a:lnTo>
                    <a:pt x="868" y="220"/>
                  </a:lnTo>
                  <a:lnTo>
                    <a:pt x="911" y="195"/>
                  </a:lnTo>
                  <a:lnTo>
                    <a:pt x="958" y="169"/>
                  </a:lnTo>
                  <a:lnTo>
                    <a:pt x="1005" y="146"/>
                  </a:lnTo>
                  <a:lnTo>
                    <a:pt x="1055" y="125"/>
                  </a:lnTo>
                  <a:lnTo>
                    <a:pt x="1108" y="103"/>
                  </a:lnTo>
                  <a:lnTo>
                    <a:pt x="1162" y="84"/>
                  </a:lnTo>
                  <a:lnTo>
                    <a:pt x="1219" y="68"/>
                  </a:lnTo>
                  <a:lnTo>
                    <a:pt x="1277" y="53"/>
                  </a:lnTo>
                  <a:lnTo>
                    <a:pt x="1337" y="39"/>
                  </a:lnTo>
                  <a:lnTo>
                    <a:pt x="1400" y="27"/>
                  </a:lnTo>
                  <a:lnTo>
                    <a:pt x="1466" y="18"/>
                  </a:lnTo>
                  <a:lnTo>
                    <a:pt x="1534" y="10"/>
                  </a:lnTo>
                  <a:lnTo>
                    <a:pt x="1604" y="4"/>
                  </a:lnTo>
                  <a:lnTo>
                    <a:pt x="1676" y="2"/>
                  </a:lnTo>
                  <a:lnTo>
                    <a:pt x="1752" y="0"/>
                  </a:lnTo>
                  <a:lnTo>
                    <a:pt x="1830" y="2"/>
                  </a:lnTo>
                  <a:lnTo>
                    <a:pt x="1911" y="6"/>
                  </a:lnTo>
                  <a:lnTo>
                    <a:pt x="1993" y="12"/>
                  </a:lnTo>
                  <a:lnTo>
                    <a:pt x="1995" y="29"/>
                  </a:lnTo>
                  <a:lnTo>
                    <a:pt x="1999" y="76"/>
                  </a:lnTo>
                  <a:lnTo>
                    <a:pt x="1999" y="109"/>
                  </a:lnTo>
                  <a:lnTo>
                    <a:pt x="1999" y="148"/>
                  </a:lnTo>
                  <a:lnTo>
                    <a:pt x="1997" y="193"/>
                  </a:lnTo>
                  <a:lnTo>
                    <a:pt x="1993" y="243"/>
                  </a:lnTo>
                  <a:lnTo>
                    <a:pt x="1987" y="298"/>
                  </a:lnTo>
                  <a:lnTo>
                    <a:pt x="1980" y="356"/>
                  </a:lnTo>
                  <a:lnTo>
                    <a:pt x="1968" y="417"/>
                  </a:lnTo>
                  <a:lnTo>
                    <a:pt x="1952" y="481"/>
                  </a:lnTo>
                  <a:lnTo>
                    <a:pt x="1933" y="547"/>
                  </a:lnTo>
                  <a:lnTo>
                    <a:pt x="1909" y="615"/>
                  </a:lnTo>
                  <a:lnTo>
                    <a:pt x="1882" y="685"/>
                  </a:lnTo>
                  <a:lnTo>
                    <a:pt x="1865" y="720"/>
                  </a:lnTo>
                  <a:lnTo>
                    <a:pt x="1849" y="755"/>
                  </a:lnTo>
                  <a:lnTo>
                    <a:pt x="1830" y="790"/>
                  </a:lnTo>
                  <a:lnTo>
                    <a:pt x="1808" y="825"/>
                  </a:lnTo>
                  <a:lnTo>
                    <a:pt x="1787" y="860"/>
                  </a:lnTo>
                  <a:lnTo>
                    <a:pt x="1764" y="895"/>
                  </a:lnTo>
                  <a:lnTo>
                    <a:pt x="1738" y="929"/>
                  </a:lnTo>
                  <a:lnTo>
                    <a:pt x="1713" y="964"/>
                  </a:lnTo>
                  <a:lnTo>
                    <a:pt x="1684" y="999"/>
                  </a:lnTo>
                  <a:lnTo>
                    <a:pt x="1653" y="1032"/>
                  </a:lnTo>
                  <a:lnTo>
                    <a:pt x="1621" y="1065"/>
                  </a:lnTo>
                  <a:lnTo>
                    <a:pt x="1588" y="1096"/>
                  </a:lnTo>
                  <a:lnTo>
                    <a:pt x="1551" y="1129"/>
                  </a:lnTo>
                  <a:lnTo>
                    <a:pt x="1514" y="1160"/>
                  </a:lnTo>
                  <a:lnTo>
                    <a:pt x="1474" y="1189"/>
                  </a:lnTo>
                  <a:lnTo>
                    <a:pt x="1433" y="1220"/>
                  </a:lnTo>
                  <a:lnTo>
                    <a:pt x="1388" y="1248"/>
                  </a:lnTo>
                  <a:lnTo>
                    <a:pt x="1341" y="1277"/>
                  </a:lnTo>
                  <a:lnTo>
                    <a:pt x="1293" y="1302"/>
                  </a:lnTo>
                  <a:lnTo>
                    <a:pt x="1242" y="1328"/>
                  </a:lnTo>
                  <a:lnTo>
                    <a:pt x="1187" y="1353"/>
                  </a:lnTo>
                  <a:lnTo>
                    <a:pt x="1133" y="1376"/>
                  </a:lnTo>
                  <a:lnTo>
                    <a:pt x="1075" y="1398"/>
                  </a:lnTo>
                  <a:lnTo>
                    <a:pt x="1014" y="1419"/>
                  </a:lnTo>
                  <a:lnTo>
                    <a:pt x="950" y="1438"/>
                  </a:lnTo>
                  <a:lnTo>
                    <a:pt x="884" y="1456"/>
                  </a:lnTo>
                  <a:lnTo>
                    <a:pt x="816" y="1472"/>
                  </a:lnTo>
                  <a:lnTo>
                    <a:pt x="744" y="1487"/>
                  </a:lnTo>
                  <a:lnTo>
                    <a:pt x="670" y="1499"/>
                  </a:lnTo>
                  <a:lnTo>
                    <a:pt x="592" y="1510"/>
                  </a:lnTo>
                  <a:lnTo>
                    <a:pt x="512" y="1520"/>
                  </a:lnTo>
                  <a:lnTo>
                    <a:pt x="430" y="1528"/>
                  </a:lnTo>
                  <a:lnTo>
                    <a:pt x="345" y="1532"/>
                  </a:lnTo>
                  <a:lnTo>
                    <a:pt x="255" y="1536"/>
                  </a:lnTo>
                  <a:lnTo>
                    <a:pt x="230" y="1586"/>
                  </a:lnTo>
                  <a:lnTo>
                    <a:pt x="203" y="1641"/>
                  </a:lnTo>
                  <a:lnTo>
                    <a:pt x="172" y="1711"/>
                  </a:lnTo>
                  <a:lnTo>
                    <a:pt x="156" y="1750"/>
                  </a:lnTo>
                  <a:lnTo>
                    <a:pt x="142" y="1791"/>
                  </a:lnTo>
                  <a:lnTo>
                    <a:pt x="127" y="1834"/>
                  </a:lnTo>
                  <a:lnTo>
                    <a:pt x="115" y="1876"/>
                  </a:lnTo>
                  <a:lnTo>
                    <a:pt x="103" y="1919"/>
                  </a:lnTo>
                  <a:lnTo>
                    <a:pt x="96" y="1962"/>
                  </a:lnTo>
                  <a:lnTo>
                    <a:pt x="92" y="2003"/>
                  </a:lnTo>
                  <a:lnTo>
                    <a:pt x="90" y="2044"/>
                  </a:lnTo>
                  <a:lnTo>
                    <a:pt x="0" y="2057"/>
                  </a:lnTo>
                  <a:lnTo>
                    <a:pt x="18" y="1991"/>
                  </a:lnTo>
                  <a:lnTo>
                    <a:pt x="39" y="1919"/>
                  </a:lnTo>
                  <a:lnTo>
                    <a:pt x="66" y="1832"/>
                  </a:lnTo>
                  <a:lnTo>
                    <a:pt x="101" y="1736"/>
                  </a:lnTo>
                  <a:lnTo>
                    <a:pt x="119" y="1688"/>
                  </a:lnTo>
                  <a:lnTo>
                    <a:pt x="140" y="1639"/>
                  </a:lnTo>
                  <a:lnTo>
                    <a:pt x="162" y="1592"/>
                  </a:lnTo>
                  <a:lnTo>
                    <a:pt x="183" y="1547"/>
                  </a:lnTo>
                  <a:lnTo>
                    <a:pt x="207" y="1507"/>
                  </a:lnTo>
                  <a:lnTo>
                    <a:pt x="230" y="1472"/>
                  </a:lnTo>
                  <a:close/>
                </a:path>
              </a:pathLst>
            </a:custGeom>
            <a:solidFill>
              <a:srgbClr val="FF7F7F"/>
            </a:solidFill>
            <a:ln>
              <a:noFill/>
            </a:ln>
          </p:spPr>
          <p:txBody>
            <a:bodyPr/>
            <a:lstStyle/>
            <a:p>
              <a:endParaRPr lang="zh-CN" altLang="en-US" sz="1800">
                <a:solidFill>
                  <a:schemeClr val="tx1"/>
                </a:solidFill>
                <a:latin typeface="微软雅黑" panose="020B0503020204020204" charset="-122"/>
                <a:ea typeface="微软雅黑" panose="020B0503020204020204" charset="-122"/>
              </a:endParaRPr>
            </a:p>
          </p:txBody>
        </p:sp>
        <p:grpSp>
          <p:nvGrpSpPr>
            <p:cNvPr id="107" name="组合 106"/>
            <p:cNvGrpSpPr/>
            <p:nvPr/>
          </p:nvGrpSpPr>
          <p:grpSpPr>
            <a:xfrm>
              <a:off x="4422" y="3366"/>
              <a:ext cx="1350" cy="900"/>
              <a:chOff x="1283891" y="1695061"/>
              <a:chExt cx="857250" cy="571500"/>
            </a:xfrm>
            <a:solidFill>
              <a:schemeClr val="bg1"/>
            </a:solidFill>
          </p:grpSpPr>
          <p:sp>
            <p:nvSpPr>
              <p:cNvPr id="108" name="Freeform 13"/>
              <p:cNvSpPr/>
              <p:nvPr/>
            </p:nvSpPr>
            <p:spPr bwMode="auto">
              <a:xfrm>
                <a:off x="1283891" y="1720064"/>
                <a:ext cx="844550" cy="546497"/>
              </a:xfrm>
              <a:custGeom>
                <a:avLst/>
                <a:gdLst>
                  <a:gd name="T0" fmla="*/ 11 w 1518"/>
                  <a:gd name="T1" fmla="*/ 1308 h 1310"/>
                  <a:gd name="T2" fmla="*/ 97 w 1518"/>
                  <a:gd name="T3" fmla="*/ 1168 h 1310"/>
                  <a:gd name="T4" fmla="*/ 128 w 1518"/>
                  <a:gd name="T5" fmla="*/ 1124 h 1310"/>
                  <a:gd name="T6" fmla="*/ 206 w 1518"/>
                  <a:gd name="T7" fmla="*/ 1022 h 1310"/>
                  <a:gd name="T8" fmla="*/ 290 w 1518"/>
                  <a:gd name="T9" fmla="*/ 925 h 1310"/>
                  <a:gd name="T10" fmla="*/ 335 w 1518"/>
                  <a:gd name="T11" fmla="*/ 876 h 1310"/>
                  <a:gd name="T12" fmla="*/ 428 w 1518"/>
                  <a:gd name="T13" fmla="*/ 783 h 1310"/>
                  <a:gd name="T14" fmla="*/ 525 w 1518"/>
                  <a:gd name="T15" fmla="*/ 695 h 1310"/>
                  <a:gd name="T16" fmla="*/ 677 w 1518"/>
                  <a:gd name="T17" fmla="*/ 567 h 1310"/>
                  <a:gd name="T18" fmla="*/ 782 w 1518"/>
                  <a:gd name="T19" fmla="*/ 485 h 1310"/>
                  <a:gd name="T20" fmla="*/ 998 w 1518"/>
                  <a:gd name="T21" fmla="*/ 331 h 1310"/>
                  <a:gd name="T22" fmla="*/ 1111 w 1518"/>
                  <a:gd name="T23" fmla="*/ 257 h 1310"/>
                  <a:gd name="T24" fmla="*/ 1308 w 1518"/>
                  <a:gd name="T25" fmla="*/ 141 h 1310"/>
                  <a:gd name="T26" fmla="*/ 1510 w 1518"/>
                  <a:gd name="T27" fmla="*/ 30 h 1310"/>
                  <a:gd name="T28" fmla="*/ 1518 w 1518"/>
                  <a:gd name="T29" fmla="*/ 20 h 1310"/>
                  <a:gd name="T30" fmla="*/ 1516 w 1518"/>
                  <a:gd name="T31" fmla="*/ 8 h 1310"/>
                  <a:gd name="T32" fmla="*/ 1508 w 1518"/>
                  <a:gd name="T33" fmla="*/ 0 h 1310"/>
                  <a:gd name="T34" fmla="*/ 1496 w 1518"/>
                  <a:gd name="T35" fmla="*/ 0 h 1310"/>
                  <a:gd name="T36" fmla="*/ 1444 w 1518"/>
                  <a:gd name="T37" fmla="*/ 26 h 1310"/>
                  <a:gd name="T38" fmla="*/ 1343 w 1518"/>
                  <a:gd name="T39" fmla="*/ 78 h 1310"/>
                  <a:gd name="T40" fmla="*/ 1195 w 1518"/>
                  <a:gd name="T41" fmla="*/ 168 h 1310"/>
                  <a:gd name="T42" fmla="*/ 1097 w 1518"/>
                  <a:gd name="T43" fmla="*/ 228 h 1310"/>
                  <a:gd name="T44" fmla="*/ 872 w 1518"/>
                  <a:gd name="T45" fmla="*/ 380 h 1310"/>
                  <a:gd name="T46" fmla="*/ 658 w 1518"/>
                  <a:gd name="T47" fmla="*/ 544 h 1310"/>
                  <a:gd name="T48" fmla="*/ 554 w 1518"/>
                  <a:gd name="T49" fmla="*/ 629 h 1310"/>
                  <a:gd name="T50" fmla="*/ 455 w 1518"/>
                  <a:gd name="T51" fmla="*/ 717 h 1310"/>
                  <a:gd name="T52" fmla="*/ 360 w 1518"/>
                  <a:gd name="T53" fmla="*/ 810 h 1310"/>
                  <a:gd name="T54" fmla="*/ 268 w 1518"/>
                  <a:gd name="T55" fmla="*/ 906 h 1310"/>
                  <a:gd name="T56" fmla="*/ 228 w 1518"/>
                  <a:gd name="T57" fmla="*/ 952 h 1310"/>
                  <a:gd name="T58" fmla="*/ 150 w 1518"/>
                  <a:gd name="T59" fmla="*/ 1050 h 1310"/>
                  <a:gd name="T60" fmla="*/ 113 w 1518"/>
                  <a:gd name="T61" fmla="*/ 1100 h 1310"/>
                  <a:gd name="T62" fmla="*/ 48 w 1518"/>
                  <a:gd name="T63" fmla="*/ 1198 h 1310"/>
                  <a:gd name="T64" fmla="*/ 21 w 1518"/>
                  <a:gd name="T65" fmla="*/ 1248 h 1310"/>
                  <a:gd name="T66" fmla="*/ 0 w 1518"/>
                  <a:gd name="T67" fmla="*/ 1303 h 1310"/>
                  <a:gd name="T68" fmla="*/ 0 w 1518"/>
                  <a:gd name="T69" fmla="*/ 1307 h 1310"/>
                  <a:gd name="T70" fmla="*/ 8 w 1518"/>
                  <a:gd name="T71" fmla="*/ 1310 h 1310"/>
                  <a:gd name="T72" fmla="*/ 11 w 1518"/>
                  <a:gd name="T73" fmla="*/ 1308 h 1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18" h="1310">
                    <a:moveTo>
                      <a:pt x="11" y="1308"/>
                    </a:moveTo>
                    <a:lnTo>
                      <a:pt x="11" y="1308"/>
                    </a:lnTo>
                    <a:lnTo>
                      <a:pt x="68" y="1215"/>
                    </a:lnTo>
                    <a:lnTo>
                      <a:pt x="97" y="1168"/>
                    </a:lnTo>
                    <a:lnTo>
                      <a:pt x="128" y="1124"/>
                    </a:lnTo>
                    <a:lnTo>
                      <a:pt x="128" y="1124"/>
                    </a:lnTo>
                    <a:lnTo>
                      <a:pt x="165" y="1071"/>
                    </a:lnTo>
                    <a:lnTo>
                      <a:pt x="206" y="1022"/>
                    </a:lnTo>
                    <a:lnTo>
                      <a:pt x="247" y="972"/>
                    </a:lnTo>
                    <a:lnTo>
                      <a:pt x="290" y="925"/>
                    </a:lnTo>
                    <a:lnTo>
                      <a:pt x="290" y="925"/>
                    </a:lnTo>
                    <a:lnTo>
                      <a:pt x="335" y="876"/>
                    </a:lnTo>
                    <a:lnTo>
                      <a:pt x="381" y="830"/>
                    </a:lnTo>
                    <a:lnTo>
                      <a:pt x="428" y="783"/>
                    </a:lnTo>
                    <a:lnTo>
                      <a:pt x="477" y="738"/>
                    </a:lnTo>
                    <a:lnTo>
                      <a:pt x="525" y="695"/>
                    </a:lnTo>
                    <a:lnTo>
                      <a:pt x="576" y="651"/>
                    </a:lnTo>
                    <a:lnTo>
                      <a:pt x="677" y="567"/>
                    </a:lnTo>
                    <a:lnTo>
                      <a:pt x="677" y="567"/>
                    </a:lnTo>
                    <a:lnTo>
                      <a:pt x="782" y="485"/>
                    </a:lnTo>
                    <a:lnTo>
                      <a:pt x="889" y="407"/>
                    </a:lnTo>
                    <a:lnTo>
                      <a:pt x="998" y="331"/>
                    </a:lnTo>
                    <a:lnTo>
                      <a:pt x="1111" y="257"/>
                    </a:lnTo>
                    <a:lnTo>
                      <a:pt x="1111" y="257"/>
                    </a:lnTo>
                    <a:lnTo>
                      <a:pt x="1208" y="197"/>
                    </a:lnTo>
                    <a:lnTo>
                      <a:pt x="1308" y="141"/>
                    </a:lnTo>
                    <a:lnTo>
                      <a:pt x="1510" y="30"/>
                    </a:lnTo>
                    <a:lnTo>
                      <a:pt x="1510" y="30"/>
                    </a:lnTo>
                    <a:lnTo>
                      <a:pt x="1514" y="24"/>
                    </a:lnTo>
                    <a:lnTo>
                      <a:pt x="1518" y="20"/>
                    </a:lnTo>
                    <a:lnTo>
                      <a:pt x="1518" y="14"/>
                    </a:lnTo>
                    <a:lnTo>
                      <a:pt x="1516" y="8"/>
                    </a:lnTo>
                    <a:lnTo>
                      <a:pt x="1514" y="4"/>
                    </a:lnTo>
                    <a:lnTo>
                      <a:pt x="1508" y="0"/>
                    </a:lnTo>
                    <a:lnTo>
                      <a:pt x="1502" y="0"/>
                    </a:lnTo>
                    <a:lnTo>
                      <a:pt x="1496" y="0"/>
                    </a:lnTo>
                    <a:lnTo>
                      <a:pt x="1496" y="0"/>
                    </a:lnTo>
                    <a:lnTo>
                      <a:pt x="1444" y="26"/>
                    </a:lnTo>
                    <a:lnTo>
                      <a:pt x="1393" y="51"/>
                    </a:lnTo>
                    <a:lnTo>
                      <a:pt x="1343" y="78"/>
                    </a:lnTo>
                    <a:lnTo>
                      <a:pt x="1292" y="108"/>
                    </a:lnTo>
                    <a:lnTo>
                      <a:pt x="1195" y="168"/>
                    </a:lnTo>
                    <a:lnTo>
                      <a:pt x="1097" y="228"/>
                    </a:lnTo>
                    <a:lnTo>
                      <a:pt x="1097" y="228"/>
                    </a:lnTo>
                    <a:lnTo>
                      <a:pt x="985" y="304"/>
                    </a:lnTo>
                    <a:lnTo>
                      <a:pt x="872" y="380"/>
                    </a:lnTo>
                    <a:lnTo>
                      <a:pt x="763" y="462"/>
                    </a:lnTo>
                    <a:lnTo>
                      <a:pt x="658" y="544"/>
                    </a:lnTo>
                    <a:lnTo>
                      <a:pt x="658" y="544"/>
                    </a:lnTo>
                    <a:lnTo>
                      <a:pt x="554" y="629"/>
                    </a:lnTo>
                    <a:lnTo>
                      <a:pt x="504" y="672"/>
                    </a:lnTo>
                    <a:lnTo>
                      <a:pt x="455" y="717"/>
                    </a:lnTo>
                    <a:lnTo>
                      <a:pt x="407" y="763"/>
                    </a:lnTo>
                    <a:lnTo>
                      <a:pt x="360" y="810"/>
                    </a:lnTo>
                    <a:lnTo>
                      <a:pt x="313" y="857"/>
                    </a:lnTo>
                    <a:lnTo>
                      <a:pt x="268" y="906"/>
                    </a:lnTo>
                    <a:lnTo>
                      <a:pt x="268" y="906"/>
                    </a:lnTo>
                    <a:lnTo>
                      <a:pt x="228" y="952"/>
                    </a:lnTo>
                    <a:lnTo>
                      <a:pt x="187" y="1001"/>
                    </a:lnTo>
                    <a:lnTo>
                      <a:pt x="150" y="1050"/>
                    </a:lnTo>
                    <a:lnTo>
                      <a:pt x="113" y="1100"/>
                    </a:lnTo>
                    <a:lnTo>
                      <a:pt x="113" y="1100"/>
                    </a:lnTo>
                    <a:lnTo>
                      <a:pt x="80" y="1147"/>
                    </a:lnTo>
                    <a:lnTo>
                      <a:pt x="48" y="1198"/>
                    </a:lnTo>
                    <a:lnTo>
                      <a:pt x="35" y="1223"/>
                    </a:lnTo>
                    <a:lnTo>
                      <a:pt x="21" y="1248"/>
                    </a:lnTo>
                    <a:lnTo>
                      <a:pt x="10" y="1275"/>
                    </a:lnTo>
                    <a:lnTo>
                      <a:pt x="0" y="1303"/>
                    </a:lnTo>
                    <a:lnTo>
                      <a:pt x="0" y="1303"/>
                    </a:lnTo>
                    <a:lnTo>
                      <a:pt x="0" y="1307"/>
                    </a:lnTo>
                    <a:lnTo>
                      <a:pt x="4" y="1310"/>
                    </a:lnTo>
                    <a:lnTo>
                      <a:pt x="8" y="1310"/>
                    </a:lnTo>
                    <a:lnTo>
                      <a:pt x="11" y="1308"/>
                    </a:lnTo>
                    <a:lnTo>
                      <a:pt x="11" y="1308"/>
                    </a:lnTo>
                    <a:close/>
                  </a:path>
                </a:pathLst>
              </a:custGeom>
              <a:grpFill/>
              <a:ln>
                <a:noFill/>
              </a:ln>
            </p:spPr>
            <p:txBody>
              <a:bodyPr/>
              <a:lstStyle/>
              <a:p>
                <a:pPr>
                  <a:defRPr/>
                </a:pPr>
                <a:endParaRPr lang="zh-CN" altLang="en-US" sz="1800">
                  <a:solidFill>
                    <a:schemeClr val="tx1"/>
                  </a:solidFill>
                  <a:latin typeface="微软雅黑" panose="020B0503020204020204" charset="-122"/>
                  <a:ea typeface="微软雅黑" panose="020B0503020204020204" charset="-122"/>
                </a:endParaRPr>
              </a:p>
            </p:txBody>
          </p:sp>
          <p:grpSp>
            <p:nvGrpSpPr>
              <p:cNvPr id="109" name="组合 108"/>
              <p:cNvGrpSpPr/>
              <p:nvPr/>
            </p:nvGrpSpPr>
            <p:grpSpPr>
              <a:xfrm>
                <a:off x="1320404" y="1695061"/>
                <a:ext cx="820737" cy="522685"/>
                <a:chOff x="1320404" y="1695061"/>
                <a:chExt cx="820737" cy="522685"/>
              </a:xfrm>
              <a:grpFill/>
            </p:grpSpPr>
            <p:sp>
              <p:nvSpPr>
                <p:cNvPr id="110" name="Freeform 14"/>
                <p:cNvSpPr/>
                <p:nvPr/>
              </p:nvSpPr>
              <p:spPr bwMode="auto">
                <a:xfrm>
                  <a:off x="1910954" y="1695061"/>
                  <a:ext cx="117475" cy="122635"/>
                </a:xfrm>
                <a:custGeom>
                  <a:avLst/>
                  <a:gdLst>
                    <a:gd name="T0" fmla="*/ 196 w 212"/>
                    <a:gd name="T1" fmla="*/ 0 h 294"/>
                    <a:gd name="T2" fmla="*/ 196 w 212"/>
                    <a:gd name="T3" fmla="*/ 0 h 294"/>
                    <a:gd name="T4" fmla="*/ 181 w 212"/>
                    <a:gd name="T5" fmla="*/ 14 h 294"/>
                    <a:gd name="T6" fmla="*/ 163 w 212"/>
                    <a:gd name="T7" fmla="*/ 25 h 294"/>
                    <a:gd name="T8" fmla="*/ 150 w 212"/>
                    <a:gd name="T9" fmla="*/ 41 h 294"/>
                    <a:gd name="T10" fmla="*/ 134 w 212"/>
                    <a:gd name="T11" fmla="*/ 57 h 294"/>
                    <a:gd name="T12" fmla="*/ 109 w 212"/>
                    <a:gd name="T13" fmla="*/ 90 h 294"/>
                    <a:gd name="T14" fmla="*/ 85 w 212"/>
                    <a:gd name="T15" fmla="*/ 125 h 294"/>
                    <a:gd name="T16" fmla="*/ 64 w 212"/>
                    <a:gd name="T17" fmla="*/ 162 h 294"/>
                    <a:gd name="T18" fmla="*/ 44 w 212"/>
                    <a:gd name="T19" fmla="*/ 199 h 294"/>
                    <a:gd name="T20" fmla="*/ 23 w 212"/>
                    <a:gd name="T21" fmla="*/ 236 h 294"/>
                    <a:gd name="T22" fmla="*/ 2 w 212"/>
                    <a:gd name="T23" fmla="*/ 271 h 294"/>
                    <a:gd name="T24" fmla="*/ 2 w 212"/>
                    <a:gd name="T25" fmla="*/ 271 h 294"/>
                    <a:gd name="T26" fmla="*/ 0 w 212"/>
                    <a:gd name="T27" fmla="*/ 277 h 294"/>
                    <a:gd name="T28" fmla="*/ 0 w 212"/>
                    <a:gd name="T29" fmla="*/ 282 h 294"/>
                    <a:gd name="T30" fmla="*/ 4 w 212"/>
                    <a:gd name="T31" fmla="*/ 288 h 294"/>
                    <a:gd name="T32" fmla="*/ 7 w 212"/>
                    <a:gd name="T33" fmla="*/ 292 h 294"/>
                    <a:gd name="T34" fmla="*/ 11 w 212"/>
                    <a:gd name="T35" fmla="*/ 294 h 294"/>
                    <a:gd name="T36" fmla="*/ 17 w 212"/>
                    <a:gd name="T37" fmla="*/ 294 h 294"/>
                    <a:gd name="T38" fmla="*/ 23 w 212"/>
                    <a:gd name="T39" fmla="*/ 292 h 294"/>
                    <a:gd name="T40" fmla="*/ 27 w 212"/>
                    <a:gd name="T41" fmla="*/ 288 h 294"/>
                    <a:gd name="T42" fmla="*/ 27 w 212"/>
                    <a:gd name="T43" fmla="*/ 288 h 294"/>
                    <a:gd name="T44" fmla="*/ 48 w 212"/>
                    <a:gd name="T45" fmla="*/ 253 h 294"/>
                    <a:gd name="T46" fmla="*/ 68 w 212"/>
                    <a:gd name="T47" fmla="*/ 216 h 294"/>
                    <a:gd name="T48" fmla="*/ 107 w 212"/>
                    <a:gd name="T49" fmla="*/ 146 h 294"/>
                    <a:gd name="T50" fmla="*/ 130 w 212"/>
                    <a:gd name="T51" fmla="*/ 111 h 294"/>
                    <a:gd name="T52" fmla="*/ 153 w 212"/>
                    <a:gd name="T53" fmla="*/ 78 h 294"/>
                    <a:gd name="T54" fmla="*/ 179 w 212"/>
                    <a:gd name="T55" fmla="*/ 47 h 294"/>
                    <a:gd name="T56" fmla="*/ 208 w 212"/>
                    <a:gd name="T57" fmla="*/ 18 h 294"/>
                    <a:gd name="T58" fmla="*/ 208 w 212"/>
                    <a:gd name="T59" fmla="*/ 18 h 294"/>
                    <a:gd name="T60" fmla="*/ 210 w 212"/>
                    <a:gd name="T61" fmla="*/ 16 h 294"/>
                    <a:gd name="T62" fmla="*/ 212 w 212"/>
                    <a:gd name="T63" fmla="*/ 12 h 294"/>
                    <a:gd name="T64" fmla="*/ 212 w 212"/>
                    <a:gd name="T65" fmla="*/ 8 h 294"/>
                    <a:gd name="T66" fmla="*/ 210 w 212"/>
                    <a:gd name="T67" fmla="*/ 4 h 294"/>
                    <a:gd name="T68" fmla="*/ 208 w 212"/>
                    <a:gd name="T69" fmla="*/ 2 h 294"/>
                    <a:gd name="T70" fmla="*/ 204 w 212"/>
                    <a:gd name="T71" fmla="*/ 0 h 294"/>
                    <a:gd name="T72" fmla="*/ 200 w 212"/>
                    <a:gd name="T73" fmla="*/ 0 h 294"/>
                    <a:gd name="T74" fmla="*/ 196 w 212"/>
                    <a:gd name="T75" fmla="*/ 0 h 294"/>
                    <a:gd name="T76" fmla="*/ 196 w 212"/>
                    <a:gd name="T77" fmla="*/ 0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12" h="294">
                      <a:moveTo>
                        <a:pt x="196" y="0"/>
                      </a:moveTo>
                      <a:lnTo>
                        <a:pt x="196" y="0"/>
                      </a:lnTo>
                      <a:lnTo>
                        <a:pt x="181" y="14"/>
                      </a:lnTo>
                      <a:lnTo>
                        <a:pt x="163" y="25"/>
                      </a:lnTo>
                      <a:lnTo>
                        <a:pt x="150" y="41"/>
                      </a:lnTo>
                      <a:lnTo>
                        <a:pt x="134" y="57"/>
                      </a:lnTo>
                      <a:lnTo>
                        <a:pt x="109" y="90"/>
                      </a:lnTo>
                      <a:lnTo>
                        <a:pt x="85" y="125"/>
                      </a:lnTo>
                      <a:lnTo>
                        <a:pt x="64" y="162"/>
                      </a:lnTo>
                      <a:lnTo>
                        <a:pt x="44" y="199"/>
                      </a:lnTo>
                      <a:lnTo>
                        <a:pt x="23" y="236"/>
                      </a:lnTo>
                      <a:lnTo>
                        <a:pt x="2" y="271"/>
                      </a:lnTo>
                      <a:lnTo>
                        <a:pt x="2" y="271"/>
                      </a:lnTo>
                      <a:lnTo>
                        <a:pt x="0" y="277"/>
                      </a:lnTo>
                      <a:lnTo>
                        <a:pt x="0" y="282"/>
                      </a:lnTo>
                      <a:lnTo>
                        <a:pt x="4" y="288"/>
                      </a:lnTo>
                      <a:lnTo>
                        <a:pt x="7" y="292"/>
                      </a:lnTo>
                      <a:lnTo>
                        <a:pt x="11" y="294"/>
                      </a:lnTo>
                      <a:lnTo>
                        <a:pt x="17" y="294"/>
                      </a:lnTo>
                      <a:lnTo>
                        <a:pt x="23" y="292"/>
                      </a:lnTo>
                      <a:lnTo>
                        <a:pt x="27" y="288"/>
                      </a:lnTo>
                      <a:lnTo>
                        <a:pt x="27" y="288"/>
                      </a:lnTo>
                      <a:lnTo>
                        <a:pt x="48" y="253"/>
                      </a:lnTo>
                      <a:lnTo>
                        <a:pt x="68" y="216"/>
                      </a:lnTo>
                      <a:lnTo>
                        <a:pt x="107" y="146"/>
                      </a:lnTo>
                      <a:lnTo>
                        <a:pt x="130" y="111"/>
                      </a:lnTo>
                      <a:lnTo>
                        <a:pt x="153" y="78"/>
                      </a:lnTo>
                      <a:lnTo>
                        <a:pt x="179" y="47"/>
                      </a:lnTo>
                      <a:lnTo>
                        <a:pt x="208" y="18"/>
                      </a:lnTo>
                      <a:lnTo>
                        <a:pt x="208" y="18"/>
                      </a:lnTo>
                      <a:lnTo>
                        <a:pt x="210" y="16"/>
                      </a:lnTo>
                      <a:lnTo>
                        <a:pt x="212" y="12"/>
                      </a:lnTo>
                      <a:lnTo>
                        <a:pt x="212" y="8"/>
                      </a:lnTo>
                      <a:lnTo>
                        <a:pt x="210" y="4"/>
                      </a:lnTo>
                      <a:lnTo>
                        <a:pt x="208" y="2"/>
                      </a:lnTo>
                      <a:lnTo>
                        <a:pt x="204" y="0"/>
                      </a:lnTo>
                      <a:lnTo>
                        <a:pt x="200" y="0"/>
                      </a:lnTo>
                      <a:lnTo>
                        <a:pt x="196" y="0"/>
                      </a:lnTo>
                      <a:lnTo>
                        <a:pt x="196" y="0"/>
                      </a:lnTo>
                      <a:close/>
                    </a:path>
                  </a:pathLst>
                </a:custGeom>
                <a:grpFill/>
                <a:ln>
                  <a:noFill/>
                </a:ln>
              </p:spPr>
              <p:txBody>
                <a:bodyPr/>
                <a:lstStyle/>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11" name="Freeform 15"/>
                <p:cNvSpPr/>
                <p:nvPr/>
              </p:nvSpPr>
              <p:spPr bwMode="auto">
                <a:xfrm>
                  <a:off x="1637904" y="1715302"/>
                  <a:ext cx="142875" cy="244078"/>
                </a:xfrm>
                <a:custGeom>
                  <a:avLst/>
                  <a:gdLst>
                    <a:gd name="T0" fmla="*/ 242 w 257"/>
                    <a:gd name="T1" fmla="*/ 4 h 584"/>
                    <a:gd name="T2" fmla="*/ 242 w 257"/>
                    <a:gd name="T3" fmla="*/ 4 h 584"/>
                    <a:gd name="T4" fmla="*/ 209 w 257"/>
                    <a:gd name="T5" fmla="*/ 70 h 584"/>
                    <a:gd name="T6" fmla="*/ 175 w 257"/>
                    <a:gd name="T7" fmla="*/ 138 h 584"/>
                    <a:gd name="T8" fmla="*/ 113 w 257"/>
                    <a:gd name="T9" fmla="*/ 272 h 584"/>
                    <a:gd name="T10" fmla="*/ 113 w 257"/>
                    <a:gd name="T11" fmla="*/ 272 h 584"/>
                    <a:gd name="T12" fmla="*/ 80 w 257"/>
                    <a:gd name="T13" fmla="*/ 344 h 584"/>
                    <a:gd name="T14" fmla="*/ 51 w 257"/>
                    <a:gd name="T15" fmla="*/ 416 h 584"/>
                    <a:gd name="T16" fmla="*/ 24 w 257"/>
                    <a:gd name="T17" fmla="*/ 488 h 584"/>
                    <a:gd name="T18" fmla="*/ 12 w 257"/>
                    <a:gd name="T19" fmla="*/ 525 h 584"/>
                    <a:gd name="T20" fmla="*/ 2 w 257"/>
                    <a:gd name="T21" fmla="*/ 564 h 584"/>
                    <a:gd name="T22" fmla="*/ 2 w 257"/>
                    <a:gd name="T23" fmla="*/ 564 h 584"/>
                    <a:gd name="T24" fmla="*/ 0 w 257"/>
                    <a:gd name="T25" fmla="*/ 570 h 584"/>
                    <a:gd name="T26" fmla="*/ 2 w 257"/>
                    <a:gd name="T27" fmla="*/ 576 h 584"/>
                    <a:gd name="T28" fmla="*/ 6 w 257"/>
                    <a:gd name="T29" fmla="*/ 580 h 584"/>
                    <a:gd name="T30" fmla="*/ 12 w 257"/>
                    <a:gd name="T31" fmla="*/ 582 h 584"/>
                    <a:gd name="T32" fmla="*/ 18 w 257"/>
                    <a:gd name="T33" fmla="*/ 584 h 584"/>
                    <a:gd name="T34" fmla="*/ 22 w 257"/>
                    <a:gd name="T35" fmla="*/ 582 h 584"/>
                    <a:gd name="T36" fmla="*/ 26 w 257"/>
                    <a:gd name="T37" fmla="*/ 580 h 584"/>
                    <a:gd name="T38" fmla="*/ 29 w 257"/>
                    <a:gd name="T39" fmla="*/ 574 h 584"/>
                    <a:gd name="T40" fmla="*/ 29 w 257"/>
                    <a:gd name="T41" fmla="*/ 574 h 584"/>
                    <a:gd name="T42" fmla="*/ 39 w 257"/>
                    <a:gd name="T43" fmla="*/ 537 h 584"/>
                    <a:gd name="T44" fmla="*/ 51 w 257"/>
                    <a:gd name="T45" fmla="*/ 502 h 584"/>
                    <a:gd name="T46" fmla="*/ 76 w 257"/>
                    <a:gd name="T47" fmla="*/ 432 h 584"/>
                    <a:gd name="T48" fmla="*/ 103 w 257"/>
                    <a:gd name="T49" fmla="*/ 364 h 584"/>
                    <a:gd name="T50" fmla="*/ 135 w 257"/>
                    <a:gd name="T51" fmla="*/ 296 h 584"/>
                    <a:gd name="T52" fmla="*/ 135 w 257"/>
                    <a:gd name="T53" fmla="*/ 296 h 584"/>
                    <a:gd name="T54" fmla="*/ 168 w 257"/>
                    <a:gd name="T55" fmla="*/ 226 h 584"/>
                    <a:gd name="T56" fmla="*/ 201 w 257"/>
                    <a:gd name="T57" fmla="*/ 156 h 584"/>
                    <a:gd name="T58" fmla="*/ 216 w 257"/>
                    <a:gd name="T59" fmla="*/ 120 h 584"/>
                    <a:gd name="T60" fmla="*/ 232 w 257"/>
                    <a:gd name="T61" fmla="*/ 84 h 584"/>
                    <a:gd name="T62" fmla="*/ 245 w 257"/>
                    <a:gd name="T63" fmla="*/ 48 h 584"/>
                    <a:gd name="T64" fmla="*/ 257 w 257"/>
                    <a:gd name="T65" fmla="*/ 11 h 584"/>
                    <a:gd name="T66" fmla="*/ 257 w 257"/>
                    <a:gd name="T67" fmla="*/ 11 h 584"/>
                    <a:gd name="T68" fmla="*/ 255 w 257"/>
                    <a:gd name="T69" fmla="*/ 6 h 584"/>
                    <a:gd name="T70" fmla="*/ 251 w 257"/>
                    <a:gd name="T71" fmla="*/ 2 h 584"/>
                    <a:gd name="T72" fmla="*/ 247 w 257"/>
                    <a:gd name="T73" fmla="*/ 0 h 584"/>
                    <a:gd name="T74" fmla="*/ 244 w 257"/>
                    <a:gd name="T75" fmla="*/ 2 h 584"/>
                    <a:gd name="T76" fmla="*/ 242 w 257"/>
                    <a:gd name="T77" fmla="*/ 4 h 584"/>
                    <a:gd name="T78" fmla="*/ 242 w 257"/>
                    <a:gd name="T79" fmla="*/ 4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57" h="584">
                      <a:moveTo>
                        <a:pt x="242" y="4"/>
                      </a:moveTo>
                      <a:lnTo>
                        <a:pt x="242" y="4"/>
                      </a:lnTo>
                      <a:lnTo>
                        <a:pt x="209" y="70"/>
                      </a:lnTo>
                      <a:lnTo>
                        <a:pt x="175" y="138"/>
                      </a:lnTo>
                      <a:lnTo>
                        <a:pt x="113" y="272"/>
                      </a:lnTo>
                      <a:lnTo>
                        <a:pt x="113" y="272"/>
                      </a:lnTo>
                      <a:lnTo>
                        <a:pt x="80" y="344"/>
                      </a:lnTo>
                      <a:lnTo>
                        <a:pt x="51" y="416"/>
                      </a:lnTo>
                      <a:lnTo>
                        <a:pt x="24" y="488"/>
                      </a:lnTo>
                      <a:lnTo>
                        <a:pt x="12" y="525"/>
                      </a:lnTo>
                      <a:lnTo>
                        <a:pt x="2" y="564"/>
                      </a:lnTo>
                      <a:lnTo>
                        <a:pt x="2" y="564"/>
                      </a:lnTo>
                      <a:lnTo>
                        <a:pt x="0" y="570"/>
                      </a:lnTo>
                      <a:lnTo>
                        <a:pt x="2" y="576"/>
                      </a:lnTo>
                      <a:lnTo>
                        <a:pt x="6" y="580"/>
                      </a:lnTo>
                      <a:lnTo>
                        <a:pt x="12" y="582"/>
                      </a:lnTo>
                      <a:lnTo>
                        <a:pt x="18" y="584"/>
                      </a:lnTo>
                      <a:lnTo>
                        <a:pt x="22" y="582"/>
                      </a:lnTo>
                      <a:lnTo>
                        <a:pt x="26" y="580"/>
                      </a:lnTo>
                      <a:lnTo>
                        <a:pt x="29" y="574"/>
                      </a:lnTo>
                      <a:lnTo>
                        <a:pt x="29" y="574"/>
                      </a:lnTo>
                      <a:lnTo>
                        <a:pt x="39" y="537"/>
                      </a:lnTo>
                      <a:lnTo>
                        <a:pt x="51" y="502"/>
                      </a:lnTo>
                      <a:lnTo>
                        <a:pt x="76" y="432"/>
                      </a:lnTo>
                      <a:lnTo>
                        <a:pt x="103" y="364"/>
                      </a:lnTo>
                      <a:lnTo>
                        <a:pt x="135" y="296"/>
                      </a:lnTo>
                      <a:lnTo>
                        <a:pt x="135" y="296"/>
                      </a:lnTo>
                      <a:lnTo>
                        <a:pt x="168" y="226"/>
                      </a:lnTo>
                      <a:lnTo>
                        <a:pt x="201" y="156"/>
                      </a:lnTo>
                      <a:lnTo>
                        <a:pt x="216" y="120"/>
                      </a:lnTo>
                      <a:lnTo>
                        <a:pt x="232" y="84"/>
                      </a:lnTo>
                      <a:lnTo>
                        <a:pt x="245" y="48"/>
                      </a:lnTo>
                      <a:lnTo>
                        <a:pt x="257" y="11"/>
                      </a:lnTo>
                      <a:lnTo>
                        <a:pt x="257" y="11"/>
                      </a:lnTo>
                      <a:lnTo>
                        <a:pt x="255" y="6"/>
                      </a:lnTo>
                      <a:lnTo>
                        <a:pt x="251" y="2"/>
                      </a:lnTo>
                      <a:lnTo>
                        <a:pt x="247" y="0"/>
                      </a:lnTo>
                      <a:lnTo>
                        <a:pt x="244" y="2"/>
                      </a:lnTo>
                      <a:lnTo>
                        <a:pt x="242" y="4"/>
                      </a:lnTo>
                      <a:lnTo>
                        <a:pt x="242" y="4"/>
                      </a:lnTo>
                      <a:close/>
                    </a:path>
                  </a:pathLst>
                </a:custGeom>
                <a:grpFill/>
                <a:ln>
                  <a:noFill/>
                </a:ln>
              </p:spPr>
              <p:txBody>
                <a:bodyPr/>
                <a:lstStyle/>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12" name="Freeform 16"/>
                <p:cNvSpPr/>
                <p:nvPr/>
              </p:nvSpPr>
              <p:spPr bwMode="auto">
                <a:xfrm>
                  <a:off x="1391842" y="1798645"/>
                  <a:ext cx="187325" cy="340519"/>
                </a:xfrm>
                <a:custGeom>
                  <a:avLst/>
                  <a:gdLst>
                    <a:gd name="T0" fmla="*/ 325 w 338"/>
                    <a:gd name="T1" fmla="*/ 0 h 816"/>
                    <a:gd name="T2" fmla="*/ 325 w 338"/>
                    <a:gd name="T3" fmla="*/ 0 h 816"/>
                    <a:gd name="T4" fmla="*/ 305 w 338"/>
                    <a:gd name="T5" fmla="*/ 18 h 816"/>
                    <a:gd name="T6" fmla="*/ 286 w 338"/>
                    <a:gd name="T7" fmla="*/ 35 h 816"/>
                    <a:gd name="T8" fmla="*/ 268 w 338"/>
                    <a:gd name="T9" fmla="*/ 55 h 816"/>
                    <a:gd name="T10" fmla="*/ 251 w 338"/>
                    <a:gd name="T11" fmla="*/ 76 h 816"/>
                    <a:gd name="T12" fmla="*/ 235 w 338"/>
                    <a:gd name="T13" fmla="*/ 98 h 816"/>
                    <a:gd name="T14" fmla="*/ 219 w 338"/>
                    <a:gd name="T15" fmla="*/ 121 h 816"/>
                    <a:gd name="T16" fmla="*/ 192 w 338"/>
                    <a:gd name="T17" fmla="*/ 170 h 816"/>
                    <a:gd name="T18" fmla="*/ 169 w 338"/>
                    <a:gd name="T19" fmla="*/ 218 h 816"/>
                    <a:gd name="T20" fmla="*/ 146 w 338"/>
                    <a:gd name="T21" fmla="*/ 269 h 816"/>
                    <a:gd name="T22" fmla="*/ 126 w 338"/>
                    <a:gd name="T23" fmla="*/ 319 h 816"/>
                    <a:gd name="T24" fmla="*/ 109 w 338"/>
                    <a:gd name="T25" fmla="*/ 366 h 816"/>
                    <a:gd name="T26" fmla="*/ 109 w 338"/>
                    <a:gd name="T27" fmla="*/ 366 h 816"/>
                    <a:gd name="T28" fmla="*/ 89 w 338"/>
                    <a:gd name="T29" fmla="*/ 419 h 816"/>
                    <a:gd name="T30" fmla="*/ 72 w 338"/>
                    <a:gd name="T31" fmla="*/ 471 h 816"/>
                    <a:gd name="T32" fmla="*/ 54 w 338"/>
                    <a:gd name="T33" fmla="*/ 526 h 816"/>
                    <a:gd name="T34" fmla="*/ 40 w 338"/>
                    <a:gd name="T35" fmla="*/ 580 h 816"/>
                    <a:gd name="T36" fmla="*/ 27 w 338"/>
                    <a:gd name="T37" fmla="*/ 635 h 816"/>
                    <a:gd name="T38" fmla="*/ 15 w 338"/>
                    <a:gd name="T39" fmla="*/ 689 h 816"/>
                    <a:gd name="T40" fmla="*/ 7 w 338"/>
                    <a:gd name="T41" fmla="*/ 744 h 816"/>
                    <a:gd name="T42" fmla="*/ 0 w 338"/>
                    <a:gd name="T43" fmla="*/ 800 h 816"/>
                    <a:gd name="T44" fmla="*/ 0 w 338"/>
                    <a:gd name="T45" fmla="*/ 800 h 816"/>
                    <a:gd name="T46" fmla="*/ 0 w 338"/>
                    <a:gd name="T47" fmla="*/ 806 h 816"/>
                    <a:gd name="T48" fmla="*/ 3 w 338"/>
                    <a:gd name="T49" fmla="*/ 812 h 816"/>
                    <a:gd name="T50" fmla="*/ 7 w 338"/>
                    <a:gd name="T51" fmla="*/ 814 h 816"/>
                    <a:gd name="T52" fmla="*/ 13 w 338"/>
                    <a:gd name="T53" fmla="*/ 816 h 816"/>
                    <a:gd name="T54" fmla="*/ 19 w 338"/>
                    <a:gd name="T55" fmla="*/ 816 h 816"/>
                    <a:gd name="T56" fmla="*/ 25 w 338"/>
                    <a:gd name="T57" fmla="*/ 814 h 816"/>
                    <a:gd name="T58" fmla="*/ 29 w 338"/>
                    <a:gd name="T59" fmla="*/ 808 h 816"/>
                    <a:gd name="T60" fmla="*/ 31 w 338"/>
                    <a:gd name="T61" fmla="*/ 802 h 816"/>
                    <a:gd name="T62" fmla="*/ 31 w 338"/>
                    <a:gd name="T63" fmla="*/ 802 h 816"/>
                    <a:gd name="T64" fmla="*/ 37 w 338"/>
                    <a:gd name="T65" fmla="*/ 750 h 816"/>
                    <a:gd name="T66" fmla="*/ 46 w 338"/>
                    <a:gd name="T67" fmla="*/ 697 h 816"/>
                    <a:gd name="T68" fmla="*/ 56 w 338"/>
                    <a:gd name="T69" fmla="*/ 645 h 816"/>
                    <a:gd name="T70" fmla="*/ 70 w 338"/>
                    <a:gd name="T71" fmla="*/ 592 h 816"/>
                    <a:gd name="T72" fmla="*/ 83 w 338"/>
                    <a:gd name="T73" fmla="*/ 541 h 816"/>
                    <a:gd name="T74" fmla="*/ 99 w 338"/>
                    <a:gd name="T75" fmla="*/ 489 h 816"/>
                    <a:gd name="T76" fmla="*/ 114 w 338"/>
                    <a:gd name="T77" fmla="*/ 438 h 816"/>
                    <a:gd name="T78" fmla="*/ 132 w 338"/>
                    <a:gd name="T79" fmla="*/ 388 h 816"/>
                    <a:gd name="T80" fmla="*/ 132 w 338"/>
                    <a:gd name="T81" fmla="*/ 388 h 816"/>
                    <a:gd name="T82" fmla="*/ 151 w 338"/>
                    <a:gd name="T83" fmla="*/ 337 h 816"/>
                    <a:gd name="T84" fmla="*/ 171 w 338"/>
                    <a:gd name="T85" fmla="*/ 286 h 816"/>
                    <a:gd name="T86" fmla="*/ 192 w 338"/>
                    <a:gd name="T87" fmla="*/ 238 h 816"/>
                    <a:gd name="T88" fmla="*/ 218 w 338"/>
                    <a:gd name="T89" fmla="*/ 189 h 816"/>
                    <a:gd name="T90" fmla="*/ 243 w 338"/>
                    <a:gd name="T91" fmla="*/ 142 h 816"/>
                    <a:gd name="T92" fmla="*/ 272 w 338"/>
                    <a:gd name="T93" fmla="*/ 98 h 816"/>
                    <a:gd name="T94" fmla="*/ 301 w 338"/>
                    <a:gd name="T95" fmla="*/ 53 h 816"/>
                    <a:gd name="T96" fmla="*/ 336 w 338"/>
                    <a:gd name="T97" fmla="*/ 10 h 816"/>
                    <a:gd name="T98" fmla="*/ 336 w 338"/>
                    <a:gd name="T99" fmla="*/ 10 h 816"/>
                    <a:gd name="T100" fmla="*/ 338 w 338"/>
                    <a:gd name="T101" fmla="*/ 8 h 816"/>
                    <a:gd name="T102" fmla="*/ 338 w 338"/>
                    <a:gd name="T103" fmla="*/ 6 h 816"/>
                    <a:gd name="T104" fmla="*/ 334 w 338"/>
                    <a:gd name="T105" fmla="*/ 2 h 816"/>
                    <a:gd name="T106" fmla="*/ 330 w 338"/>
                    <a:gd name="T107" fmla="*/ 0 h 816"/>
                    <a:gd name="T108" fmla="*/ 325 w 338"/>
                    <a:gd name="T109" fmla="*/ 0 h 816"/>
                    <a:gd name="T110" fmla="*/ 325 w 338"/>
                    <a:gd name="T111" fmla="*/ 0 h 8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38" h="816">
                      <a:moveTo>
                        <a:pt x="325" y="0"/>
                      </a:moveTo>
                      <a:lnTo>
                        <a:pt x="325" y="0"/>
                      </a:lnTo>
                      <a:lnTo>
                        <a:pt x="305" y="18"/>
                      </a:lnTo>
                      <a:lnTo>
                        <a:pt x="286" y="35"/>
                      </a:lnTo>
                      <a:lnTo>
                        <a:pt x="268" y="55"/>
                      </a:lnTo>
                      <a:lnTo>
                        <a:pt x="251" y="76"/>
                      </a:lnTo>
                      <a:lnTo>
                        <a:pt x="235" y="98"/>
                      </a:lnTo>
                      <a:lnTo>
                        <a:pt x="219" y="121"/>
                      </a:lnTo>
                      <a:lnTo>
                        <a:pt x="192" y="170"/>
                      </a:lnTo>
                      <a:lnTo>
                        <a:pt x="169" y="218"/>
                      </a:lnTo>
                      <a:lnTo>
                        <a:pt x="146" y="269"/>
                      </a:lnTo>
                      <a:lnTo>
                        <a:pt x="126" y="319"/>
                      </a:lnTo>
                      <a:lnTo>
                        <a:pt x="109" y="366"/>
                      </a:lnTo>
                      <a:lnTo>
                        <a:pt x="109" y="366"/>
                      </a:lnTo>
                      <a:lnTo>
                        <a:pt x="89" y="419"/>
                      </a:lnTo>
                      <a:lnTo>
                        <a:pt x="72" y="471"/>
                      </a:lnTo>
                      <a:lnTo>
                        <a:pt x="54" y="526"/>
                      </a:lnTo>
                      <a:lnTo>
                        <a:pt x="40" y="580"/>
                      </a:lnTo>
                      <a:lnTo>
                        <a:pt x="27" y="635"/>
                      </a:lnTo>
                      <a:lnTo>
                        <a:pt x="15" y="689"/>
                      </a:lnTo>
                      <a:lnTo>
                        <a:pt x="7" y="744"/>
                      </a:lnTo>
                      <a:lnTo>
                        <a:pt x="0" y="800"/>
                      </a:lnTo>
                      <a:lnTo>
                        <a:pt x="0" y="800"/>
                      </a:lnTo>
                      <a:lnTo>
                        <a:pt x="0" y="806"/>
                      </a:lnTo>
                      <a:lnTo>
                        <a:pt x="3" y="812"/>
                      </a:lnTo>
                      <a:lnTo>
                        <a:pt x="7" y="814"/>
                      </a:lnTo>
                      <a:lnTo>
                        <a:pt x="13" y="816"/>
                      </a:lnTo>
                      <a:lnTo>
                        <a:pt x="19" y="816"/>
                      </a:lnTo>
                      <a:lnTo>
                        <a:pt x="25" y="814"/>
                      </a:lnTo>
                      <a:lnTo>
                        <a:pt x="29" y="808"/>
                      </a:lnTo>
                      <a:lnTo>
                        <a:pt x="31" y="802"/>
                      </a:lnTo>
                      <a:lnTo>
                        <a:pt x="31" y="802"/>
                      </a:lnTo>
                      <a:lnTo>
                        <a:pt x="37" y="750"/>
                      </a:lnTo>
                      <a:lnTo>
                        <a:pt x="46" y="697"/>
                      </a:lnTo>
                      <a:lnTo>
                        <a:pt x="56" y="645"/>
                      </a:lnTo>
                      <a:lnTo>
                        <a:pt x="70" y="592"/>
                      </a:lnTo>
                      <a:lnTo>
                        <a:pt x="83" y="541"/>
                      </a:lnTo>
                      <a:lnTo>
                        <a:pt x="99" y="489"/>
                      </a:lnTo>
                      <a:lnTo>
                        <a:pt x="114" y="438"/>
                      </a:lnTo>
                      <a:lnTo>
                        <a:pt x="132" y="388"/>
                      </a:lnTo>
                      <a:lnTo>
                        <a:pt x="132" y="388"/>
                      </a:lnTo>
                      <a:lnTo>
                        <a:pt x="151" y="337"/>
                      </a:lnTo>
                      <a:lnTo>
                        <a:pt x="171" y="286"/>
                      </a:lnTo>
                      <a:lnTo>
                        <a:pt x="192" y="238"/>
                      </a:lnTo>
                      <a:lnTo>
                        <a:pt x="218" y="189"/>
                      </a:lnTo>
                      <a:lnTo>
                        <a:pt x="243" y="142"/>
                      </a:lnTo>
                      <a:lnTo>
                        <a:pt x="272" y="98"/>
                      </a:lnTo>
                      <a:lnTo>
                        <a:pt x="301" y="53"/>
                      </a:lnTo>
                      <a:lnTo>
                        <a:pt x="336" y="10"/>
                      </a:lnTo>
                      <a:lnTo>
                        <a:pt x="336" y="10"/>
                      </a:lnTo>
                      <a:lnTo>
                        <a:pt x="338" y="8"/>
                      </a:lnTo>
                      <a:lnTo>
                        <a:pt x="338" y="6"/>
                      </a:lnTo>
                      <a:lnTo>
                        <a:pt x="334" y="2"/>
                      </a:lnTo>
                      <a:lnTo>
                        <a:pt x="330" y="0"/>
                      </a:lnTo>
                      <a:lnTo>
                        <a:pt x="325" y="0"/>
                      </a:lnTo>
                      <a:lnTo>
                        <a:pt x="325" y="0"/>
                      </a:lnTo>
                      <a:close/>
                    </a:path>
                  </a:pathLst>
                </a:custGeom>
                <a:grpFill/>
                <a:ln>
                  <a:noFill/>
                </a:ln>
              </p:spPr>
              <p:txBody>
                <a:bodyPr/>
                <a:lstStyle/>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13" name="Freeform 17"/>
                <p:cNvSpPr/>
                <p:nvPr/>
              </p:nvSpPr>
              <p:spPr bwMode="auto">
                <a:xfrm>
                  <a:off x="1320404" y="2114161"/>
                  <a:ext cx="474663" cy="103585"/>
                </a:xfrm>
                <a:custGeom>
                  <a:avLst/>
                  <a:gdLst>
                    <a:gd name="T0" fmla="*/ 4 w 854"/>
                    <a:gd name="T1" fmla="*/ 250 h 250"/>
                    <a:gd name="T2" fmla="*/ 4 w 854"/>
                    <a:gd name="T3" fmla="*/ 250 h 250"/>
                    <a:gd name="T4" fmla="*/ 14 w 854"/>
                    <a:gd name="T5" fmla="*/ 250 h 250"/>
                    <a:gd name="T6" fmla="*/ 25 w 854"/>
                    <a:gd name="T7" fmla="*/ 250 h 250"/>
                    <a:gd name="T8" fmla="*/ 49 w 854"/>
                    <a:gd name="T9" fmla="*/ 248 h 250"/>
                    <a:gd name="T10" fmla="*/ 95 w 854"/>
                    <a:gd name="T11" fmla="*/ 238 h 250"/>
                    <a:gd name="T12" fmla="*/ 95 w 854"/>
                    <a:gd name="T13" fmla="*/ 238 h 250"/>
                    <a:gd name="T14" fmla="*/ 212 w 854"/>
                    <a:gd name="T15" fmla="*/ 215 h 250"/>
                    <a:gd name="T16" fmla="*/ 212 w 854"/>
                    <a:gd name="T17" fmla="*/ 215 h 250"/>
                    <a:gd name="T18" fmla="*/ 331 w 854"/>
                    <a:gd name="T19" fmla="*/ 189 h 250"/>
                    <a:gd name="T20" fmla="*/ 448 w 854"/>
                    <a:gd name="T21" fmla="*/ 162 h 250"/>
                    <a:gd name="T22" fmla="*/ 448 w 854"/>
                    <a:gd name="T23" fmla="*/ 162 h 250"/>
                    <a:gd name="T24" fmla="*/ 559 w 854"/>
                    <a:gd name="T25" fmla="*/ 133 h 250"/>
                    <a:gd name="T26" fmla="*/ 613 w 854"/>
                    <a:gd name="T27" fmla="*/ 115 h 250"/>
                    <a:gd name="T28" fmla="*/ 670 w 854"/>
                    <a:gd name="T29" fmla="*/ 98 h 250"/>
                    <a:gd name="T30" fmla="*/ 670 w 854"/>
                    <a:gd name="T31" fmla="*/ 98 h 250"/>
                    <a:gd name="T32" fmla="*/ 718 w 854"/>
                    <a:gd name="T33" fmla="*/ 80 h 250"/>
                    <a:gd name="T34" fmla="*/ 769 w 854"/>
                    <a:gd name="T35" fmla="*/ 63 h 250"/>
                    <a:gd name="T36" fmla="*/ 769 w 854"/>
                    <a:gd name="T37" fmla="*/ 63 h 250"/>
                    <a:gd name="T38" fmla="*/ 790 w 854"/>
                    <a:gd name="T39" fmla="*/ 53 h 250"/>
                    <a:gd name="T40" fmla="*/ 816 w 854"/>
                    <a:gd name="T41" fmla="*/ 45 h 250"/>
                    <a:gd name="T42" fmla="*/ 825 w 854"/>
                    <a:gd name="T43" fmla="*/ 39 h 250"/>
                    <a:gd name="T44" fmla="*/ 837 w 854"/>
                    <a:gd name="T45" fmla="*/ 34 h 250"/>
                    <a:gd name="T46" fmla="*/ 845 w 854"/>
                    <a:gd name="T47" fmla="*/ 26 h 250"/>
                    <a:gd name="T48" fmla="*/ 853 w 854"/>
                    <a:gd name="T49" fmla="*/ 16 h 250"/>
                    <a:gd name="T50" fmla="*/ 853 w 854"/>
                    <a:gd name="T51" fmla="*/ 16 h 250"/>
                    <a:gd name="T52" fmla="*/ 854 w 854"/>
                    <a:gd name="T53" fmla="*/ 12 h 250"/>
                    <a:gd name="T54" fmla="*/ 853 w 854"/>
                    <a:gd name="T55" fmla="*/ 6 h 250"/>
                    <a:gd name="T56" fmla="*/ 851 w 854"/>
                    <a:gd name="T57" fmla="*/ 2 h 250"/>
                    <a:gd name="T58" fmla="*/ 845 w 854"/>
                    <a:gd name="T59" fmla="*/ 0 h 250"/>
                    <a:gd name="T60" fmla="*/ 845 w 854"/>
                    <a:gd name="T61" fmla="*/ 0 h 250"/>
                    <a:gd name="T62" fmla="*/ 835 w 854"/>
                    <a:gd name="T63" fmla="*/ 0 h 250"/>
                    <a:gd name="T64" fmla="*/ 825 w 854"/>
                    <a:gd name="T65" fmla="*/ 2 h 250"/>
                    <a:gd name="T66" fmla="*/ 804 w 854"/>
                    <a:gd name="T67" fmla="*/ 10 h 250"/>
                    <a:gd name="T68" fmla="*/ 767 w 854"/>
                    <a:gd name="T69" fmla="*/ 30 h 250"/>
                    <a:gd name="T70" fmla="*/ 767 w 854"/>
                    <a:gd name="T71" fmla="*/ 30 h 250"/>
                    <a:gd name="T72" fmla="*/ 716 w 854"/>
                    <a:gd name="T73" fmla="*/ 49 h 250"/>
                    <a:gd name="T74" fmla="*/ 668 w 854"/>
                    <a:gd name="T75" fmla="*/ 67 h 250"/>
                    <a:gd name="T76" fmla="*/ 668 w 854"/>
                    <a:gd name="T77" fmla="*/ 67 h 250"/>
                    <a:gd name="T78" fmla="*/ 609 w 854"/>
                    <a:gd name="T79" fmla="*/ 86 h 250"/>
                    <a:gd name="T80" fmla="*/ 549 w 854"/>
                    <a:gd name="T81" fmla="*/ 104 h 250"/>
                    <a:gd name="T82" fmla="*/ 430 w 854"/>
                    <a:gd name="T83" fmla="*/ 135 h 250"/>
                    <a:gd name="T84" fmla="*/ 430 w 854"/>
                    <a:gd name="T85" fmla="*/ 135 h 250"/>
                    <a:gd name="T86" fmla="*/ 313 w 854"/>
                    <a:gd name="T87" fmla="*/ 162 h 250"/>
                    <a:gd name="T88" fmla="*/ 197 w 854"/>
                    <a:gd name="T89" fmla="*/ 187 h 250"/>
                    <a:gd name="T90" fmla="*/ 197 w 854"/>
                    <a:gd name="T91" fmla="*/ 187 h 250"/>
                    <a:gd name="T92" fmla="*/ 90 w 854"/>
                    <a:gd name="T93" fmla="*/ 213 h 250"/>
                    <a:gd name="T94" fmla="*/ 90 w 854"/>
                    <a:gd name="T95" fmla="*/ 213 h 250"/>
                    <a:gd name="T96" fmla="*/ 45 w 854"/>
                    <a:gd name="T97" fmla="*/ 222 h 250"/>
                    <a:gd name="T98" fmla="*/ 22 w 854"/>
                    <a:gd name="T99" fmla="*/ 230 h 250"/>
                    <a:gd name="T100" fmla="*/ 10 w 854"/>
                    <a:gd name="T101" fmla="*/ 236 h 250"/>
                    <a:gd name="T102" fmla="*/ 0 w 854"/>
                    <a:gd name="T103" fmla="*/ 242 h 250"/>
                    <a:gd name="T104" fmla="*/ 0 w 854"/>
                    <a:gd name="T105" fmla="*/ 242 h 250"/>
                    <a:gd name="T106" fmla="*/ 0 w 854"/>
                    <a:gd name="T107" fmla="*/ 244 h 250"/>
                    <a:gd name="T108" fmla="*/ 0 w 854"/>
                    <a:gd name="T109" fmla="*/ 246 h 250"/>
                    <a:gd name="T110" fmla="*/ 0 w 854"/>
                    <a:gd name="T111" fmla="*/ 248 h 250"/>
                    <a:gd name="T112" fmla="*/ 4 w 854"/>
                    <a:gd name="T113" fmla="*/ 250 h 250"/>
                    <a:gd name="T114" fmla="*/ 4 w 854"/>
                    <a:gd name="T115" fmla="*/ 25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54" h="250">
                      <a:moveTo>
                        <a:pt x="4" y="250"/>
                      </a:moveTo>
                      <a:lnTo>
                        <a:pt x="4" y="250"/>
                      </a:lnTo>
                      <a:lnTo>
                        <a:pt x="14" y="250"/>
                      </a:lnTo>
                      <a:lnTo>
                        <a:pt x="25" y="250"/>
                      </a:lnTo>
                      <a:lnTo>
                        <a:pt x="49" y="248"/>
                      </a:lnTo>
                      <a:lnTo>
                        <a:pt x="95" y="238"/>
                      </a:lnTo>
                      <a:lnTo>
                        <a:pt x="95" y="238"/>
                      </a:lnTo>
                      <a:lnTo>
                        <a:pt x="212" y="215"/>
                      </a:lnTo>
                      <a:lnTo>
                        <a:pt x="212" y="215"/>
                      </a:lnTo>
                      <a:lnTo>
                        <a:pt x="331" y="189"/>
                      </a:lnTo>
                      <a:lnTo>
                        <a:pt x="448" y="162"/>
                      </a:lnTo>
                      <a:lnTo>
                        <a:pt x="448" y="162"/>
                      </a:lnTo>
                      <a:lnTo>
                        <a:pt x="559" y="133"/>
                      </a:lnTo>
                      <a:lnTo>
                        <a:pt x="613" y="115"/>
                      </a:lnTo>
                      <a:lnTo>
                        <a:pt x="670" y="98"/>
                      </a:lnTo>
                      <a:lnTo>
                        <a:pt x="670" y="98"/>
                      </a:lnTo>
                      <a:lnTo>
                        <a:pt x="718" y="80"/>
                      </a:lnTo>
                      <a:lnTo>
                        <a:pt x="769" y="63"/>
                      </a:lnTo>
                      <a:lnTo>
                        <a:pt x="769" y="63"/>
                      </a:lnTo>
                      <a:lnTo>
                        <a:pt x="790" y="53"/>
                      </a:lnTo>
                      <a:lnTo>
                        <a:pt x="816" y="45"/>
                      </a:lnTo>
                      <a:lnTo>
                        <a:pt x="825" y="39"/>
                      </a:lnTo>
                      <a:lnTo>
                        <a:pt x="837" y="34"/>
                      </a:lnTo>
                      <a:lnTo>
                        <a:pt x="845" y="26"/>
                      </a:lnTo>
                      <a:lnTo>
                        <a:pt x="853" y="16"/>
                      </a:lnTo>
                      <a:lnTo>
                        <a:pt x="853" y="16"/>
                      </a:lnTo>
                      <a:lnTo>
                        <a:pt x="854" y="12"/>
                      </a:lnTo>
                      <a:lnTo>
                        <a:pt x="853" y="6"/>
                      </a:lnTo>
                      <a:lnTo>
                        <a:pt x="851" y="2"/>
                      </a:lnTo>
                      <a:lnTo>
                        <a:pt x="845" y="0"/>
                      </a:lnTo>
                      <a:lnTo>
                        <a:pt x="845" y="0"/>
                      </a:lnTo>
                      <a:lnTo>
                        <a:pt x="835" y="0"/>
                      </a:lnTo>
                      <a:lnTo>
                        <a:pt x="825" y="2"/>
                      </a:lnTo>
                      <a:lnTo>
                        <a:pt x="804" y="10"/>
                      </a:lnTo>
                      <a:lnTo>
                        <a:pt x="767" y="30"/>
                      </a:lnTo>
                      <a:lnTo>
                        <a:pt x="767" y="30"/>
                      </a:lnTo>
                      <a:lnTo>
                        <a:pt x="716" y="49"/>
                      </a:lnTo>
                      <a:lnTo>
                        <a:pt x="668" y="67"/>
                      </a:lnTo>
                      <a:lnTo>
                        <a:pt x="668" y="67"/>
                      </a:lnTo>
                      <a:lnTo>
                        <a:pt x="609" y="86"/>
                      </a:lnTo>
                      <a:lnTo>
                        <a:pt x="549" y="104"/>
                      </a:lnTo>
                      <a:lnTo>
                        <a:pt x="430" y="135"/>
                      </a:lnTo>
                      <a:lnTo>
                        <a:pt x="430" y="135"/>
                      </a:lnTo>
                      <a:lnTo>
                        <a:pt x="313" y="162"/>
                      </a:lnTo>
                      <a:lnTo>
                        <a:pt x="197" y="187"/>
                      </a:lnTo>
                      <a:lnTo>
                        <a:pt x="197" y="187"/>
                      </a:lnTo>
                      <a:lnTo>
                        <a:pt x="90" y="213"/>
                      </a:lnTo>
                      <a:lnTo>
                        <a:pt x="90" y="213"/>
                      </a:lnTo>
                      <a:lnTo>
                        <a:pt x="45" y="222"/>
                      </a:lnTo>
                      <a:lnTo>
                        <a:pt x="22" y="230"/>
                      </a:lnTo>
                      <a:lnTo>
                        <a:pt x="10" y="236"/>
                      </a:lnTo>
                      <a:lnTo>
                        <a:pt x="0" y="242"/>
                      </a:lnTo>
                      <a:lnTo>
                        <a:pt x="0" y="242"/>
                      </a:lnTo>
                      <a:lnTo>
                        <a:pt x="0" y="244"/>
                      </a:lnTo>
                      <a:lnTo>
                        <a:pt x="0" y="246"/>
                      </a:lnTo>
                      <a:lnTo>
                        <a:pt x="0" y="248"/>
                      </a:lnTo>
                      <a:lnTo>
                        <a:pt x="4" y="250"/>
                      </a:lnTo>
                      <a:lnTo>
                        <a:pt x="4" y="250"/>
                      </a:lnTo>
                      <a:close/>
                    </a:path>
                  </a:pathLst>
                </a:custGeom>
                <a:grpFill/>
                <a:ln>
                  <a:noFill/>
                </a:ln>
              </p:spPr>
              <p:txBody>
                <a:bodyPr/>
                <a:lstStyle/>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14" name="Freeform 18"/>
                <p:cNvSpPr/>
                <p:nvPr/>
              </p:nvSpPr>
              <p:spPr bwMode="auto">
                <a:xfrm>
                  <a:off x="1512491" y="1948664"/>
                  <a:ext cx="438150" cy="100013"/>
                </a:xfrm>
                <a:custGeom>
                  <a:avLst/>
                  <a:gdLst>
                    <a:gd name="T0" fmla="*/ 9 w 788"/>
                    <a:gd name="T1" fmla="*/ 240 h 240"/>
                    <a:gd name="T2" fmla="*/ 9 w 788"/>
                    <a:gd name="T3" fmla="*/ 240 h 240"/>
                    <a:gd name="T4" fmla="*/ 107 w 788"/>
                    <a:gd name="T5" fmla="*/ 203 h 240"/>
                    <a:gd name="T6" fmla="*/ 157 w 788"/>
                    <a:gd name="T7" fmla="*/ 187 h 240"/>
                    <a:gd name="T8" fmla="*/ 206 w 788"/>
                    <a:gd name="T9" fmla="*/ 172 h 240"/>
                    <a:gd name="T10" fmla="*/ 206 w 788"/>
                    <a:gd name="T11" fmla="*/ 172 h 240"/>
                    <a:gd name="T12" fmla="*/ 258 w 788"/>
                    <a:gd name="T13" fmla="*/ 160 h 240"/>
                    <a:gd name="T14" fmla="*/ 309 w 788"/>
                    <a:gd name="T15" fmla="*/ 148 h 240"/>
                    <a:gd name="T16" fmla="*/ 412 w 788"/>
                    <a:gd name="T17" fmla="*/ 127 h 240"/>
                    <a:gd name="T18" fmla="*/ 412 w 788"/>
                    <a:gd name="T19" fmla="*/ 127 h 240"/>
                    <a:gd name="T20" fmla="*/ 515 w 788"/>
                    <a:gd name="T21" fmla="*/ 106 h 240"/>
                    <a:gd name="T22" fmla="*/ 566 w 788"/>
                    <a:gd name="T23" fmla="*/ 96 h 240"/>
                    <a:gd name="T24" fmla="*/ 618 w 788"/>
                    <a:gd name="T25" fmla="*/ 82 h 240"/>
                    <a:gd name="T26" fmla="*/ 618 w 788"/>
                    <a:gd name="T27" fmla="*/ 82 h 240"/>
                    <a:gd name="T28" fmla="*/ 659 w 788"/>
                    <a:gd name="T29" fmla="*/ 70 h 240"/>
                    <a:gd name="T30" fmla="*/ 700 w 788"/>
                    <a:gd name="T31" fmla="*/ 57 h 240"/>
                    <a:gd name="T32" fmla="*/ 700 w 788"/>
                    <a:gd name="T33" fmla="*/ 57 h 240"/>
                    <a:gd name="T34" fmla="*/ 722 w 788"/>
                    <a:gd name="T35" fmla="*/ 51 h 240"/>
                    <a:gd name="T36" fmla="*/ 745 w 788"/>
                    <a:gd name="T37" fmla="*/ 43 h 240"/>
                    <a:gd name="T38" fmla="*/ 766 w 788"/>
                    <a:gd name="T39" fmla="*/ 34 h 240"/>
                    <a:gd name="T40" fmla="*/ 776 w 788"/>
                    <a:gd name="T41" fmla="*/ 26 h 240"/>
                    <a:gd name="T42" fmla="*/ 784 w 788"/>
                    <a:gd name="T43" fmla="*/ 20 h 240"/>
                    <a:gd name="T44" fmla="*/ 784 w 788"/>
                    <a:gd name="T45" fmla="*/ 20 h 240"/>
                    <a:gd name="T46" fmla="*/ 788 w 788"/>
                    <a:gd name="T47" fmla="*/ 12 h 240"/>
                    <a:gd name="T48" fmla="*/ 788 w 788"/>
                    <a:gd name="T49" fmla="*/ 6 h 240"/>
                    <a:gd name="T50" fmla="*/ 782 w 788"/>
                    <a:gd name="T51" fmla="*/ 2 h 240"/>
                    <a:gd name="T52" fmla="*/ 776 w 788"/>
                    <a:gd name="T53" fmla="*/ 0 h 240"/>
                    <a:gd name="T54" fmla="*/ 776 w 788"/>
                    <a:gd name="T55" fmla="*/ 0 h 240"/>
                    <a:gd name="T56" fmla="*/ 766 w 788"/>
                    <a:gd name="T57" fmla="*/ 0 h 240"/>
                    <a:gd name="T58" fmla="*/ 757 w 788"/>
                    <a:gd name="T59" fmla="*/ 4 h 240"/>
                    <a:gd name="T60" fmla="*/ 737 w 788"/>
                    <a:gd name="T61" fmla="*/ 10 h 240"/>
                    <a:gd name="T62" fmla="*/ 698 w 788"/>
                    <a:gd name="T63" fmla="*/ 28 h 240"/>
                    <a:gd name="T64" fmla="*/ 698 w 788"/>
                    <a:gd name="T65" fmla="*/ 28 h 240"/>
                    <a:gd name="T66" fmla="*/ 644 w 788"/>
                    <a:gd name="T67" fmla="*/ 45 h 240"/>
                    <a:gd name="T68" fmla="*/ 589 w 788"/>
                    <a:gd name="T69" fmla="*/ 59 h 240"/>
                    <a:gd name="T70" fmla="*/ 589 w 788"/>
                    <a:gd name="T71" fmla="*/ 59 h 240"/>
                    <a:gd name="T72" fmla="*/ 539 w 788"/>
                    <a:gd name="T73" fmla="*/ 72 h 240"/>
                    <a:gd name="T74" fmla="*/ 486 w 788"/>
                    <a:gd name="T75" fmla="*/ 84 h 240"/>
                    <a:gd name="T76" fmla="*/ 383 w 788"/>
                    <a:gd name="T77" fmla="*/ 106 h 240"/>
                    <a:gd name="T78" fmla="*/ 383 w 788"/>
                    <a:gd name="T79" fmla="*/ 106 h 240"/>
                    <a:gd name="T80" fmla="*/ 286 w 788"/>
                    <a:gd name="T81" fmla="*/ 125 h 240"/>
                    <a:gd name="T82" fmla="*/ 237 w 788"/>
                    <a:gd name="T83" fmla="*/ 135 h 240"/>
                    <a:gd name="T84" fmla="*/ 186 w 788"/>
                    <a:gd name="T85" fmla="*/ 148 h 240"/>
                    <a:gd name="T86" fmla="*/ 138 w 788"/>
                    <a:gd name="T87" fmla="*/ 162 h 240"/>
                    <a:gd name="T88" fmla="*/ 89 w 788"/>
                    <a:gd name="T89" fmla="*/ 179 h 240"/>
                    <a:gd name="T90" fmla="*/ 44 w 788"/>
                    <a:gd name="T91" fmla="*/ 201 h 240"/>
                    <a:gd name="T92" fmla="*/ 23 w 788"/>
                    <a:gd name="T93" fmla="*/ 215 h 240"/>
                    <a:gd name="T94" fmla="*/ 1 w 788"/>
                    <a:gd name="T95" fmla="*/ 226 h 240"/>
                    <a:gd name="T96" fmla="*/ 1 w 788"/>
                    <a:gd name="T97" fmla="*/ 226 h 240"/>
                    <a:gd name="T98" fmla="*/ 0 w 788"/>
                    <a:gd name="T99" fmla="*/ 228 h 240"/>
                    <a:gd name="T100" fmla="*/ 0 w 788"/>
                    <a:gd name="T101" fmla="*/ 232 h 240"/>
                    <a:gd name="T102" fmla="*/ 0 w 788"/>
                    <a:gd name="T103" fmla="*/ 236 h 240"/>
                    <a:gd name="T104" fmla="*/ 5 w 788"/>
                    <a:gd name="T105" fmla="*/ 240 h 240"/>
                    <a:gd name="T106" fmla="*/ 9 w 788"/>
                    <a:gd name="T107" fmla="*/ 240 h 240"/>
                    <a:gd name="T108" fmla="*/ 9 w 788"/>
                    <a:gd name="T109" fmla="*/ 24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88" h="240">
                      <a:moveTo>
                        <a:pt x="9" y="240"/>
                      </a:moveTo>
                      <a:lnTo>
                        <a:pt x="9" y="240"/>
                      </a:lnTo>
                      <a:lnTo>
                        <a:pt x="107" y="203"/>
                      </a:lnTo>
                      <a:lnTo>
                        <a:pt x="157" y="187"/>
                      </a:lnTo>
                      <a:lnTo>
                        <a:pt x="206" y="172"/>
                      </a:lnTo>
                      <a:lnTo>
                        <a:pt x="206" y="172"/>
                      </a:lnTo>
                      <a:lnTo>
                        <a:pt x="258" y="160"/>
                      </a:lnTo>
                      <a:lnTo>
                        <a:pt x="309" y="148"/>
                      </a:lnTo>
                      <a:lnTo>
                        <a:pt x="412" y="127"/>
                      </a:lnTo>
                      <a:lnTo>
                        <a:pt x="412" y="127"/>
                      </a:lnTo>
                      <a:lnTo>
                        <a:pt x="515" y="106"/>
                      </a:lnTo>
                      <a:lnTo>
                        <a:pt x="566" y="96"/>
                      </a:lnTo>
                      <a:lnTo>
                        <a:pt x="618" y="82"/>
                      </a:lnTo>
                      <a:lnTo>
                        <a:pt x="618" y="82"/>
                      </a:lnTo>
                      <a:lnTo>
                        <a:pt x="659" y="70"/>
                      </a:lnTo>
                      <a:lnTo>
                        <a:pt x="700" y="57"/>
                      </a:lnTo>
                      <a:lnTo>
                        <a:pt x="700" y="57"/>
                      </a:lnTo>
                      <a:lnTo>
                        <a:pt x="722" y="51"/>
                      </a:lnTo>
                      <a:lnTo>
                        <a:pt x="745" y="43"/>
                      </a:lnTo>
                      <a:lnTo>
                        <a:pt x="766" y="34"/>
                      </a:lnTo>
                      <a:lnTo>
                        <a:pt x="776" y="26"/>
                      </a:lnTo>
                      <a:lnTo>
                        <a:pt x="784" y="20"/>
                      </a:lnTo>
                      <a:lnTo>
                        <a:pt x="784" y="20"/>
                      </a:lnTo>
                      <a:lnTo>
                        <a:pt x="788" y="12"/>
                      </a:lnTo>
                      <a:lnTo>
                        <a:pt x="788" y="6"/>
                      </a:lnTo>
                      <a:lnTo>
                        <a:pt x="782" y="2"/>
                      </a:lnTo>
                      <a:lnTo>
                        <a:pt x="776" y="0"/>
                      </a:lnTo>
                      <a:lnTo>
                        <a:pt x="776" y="0"/>
                      </a:lnTo>
                      <a:lnTo>
                        <a:pt x="766" y="0"/>
                      </a:lnTo>
                      <a:lnTo>
                        <a:pt x="757" y="4"/>
                      </a:lnTo>
                      <a:lnTo>
                        <a:pt x="737" y="10"/>
                      </a:lnTo>
                      <a:lnTo>
                        <a:pt x="698" y="28"/>
                      </a:lnTo>
                      <a:lnTo>
                        <a:pt x="698" y="28"/>
                      </a:lnTo>
                      <a:lnTo>
                        <a:pt x="644" y="45"/>
                      </a:lnTo>
                      <a:lnTo>
                        <a:pt x="589" y="59"/>
                      </a:lnTo>
                      <a:lnTo>
                        <a:pt x="589" y="59"/>
                      </a:lnTo>
                      <a:lnTo>
                        <a:pt x="539" y="72"/>
                      </a:lnTo>
                      <a:lnTo>
                        <a:pt x="486" y="84"/>
                      </a:lnTo>
                      <a:lnTo>
                        <a:pt x="383" y="106"/>
                      </a:lnTo>
                      <a:lnTo>
                        <a:pt x="383" y="106"/>
                      </a:lnTo>
                      <a:lnTo>
                        <a:pt x="286" y="125"/>
                      </a:lnTo>
                      <a:lnTo>
                        <a:pt x="237" y="135"/>
                      </a:lnTo>
                      <a:lnTo>
                        <a:pt x="186" y="148"/>
                      </a:lnTo>
                      <a:lnTo>
                        <a:pt x="138" y="162"/>
                      </a:lnTo>
                      <a:lnTo>
                        <a:pt x="89" y="179"/>
                      </a:lnTo>
                      <a:lnTo>
                        <a:pt x="44" y="201"/>
                      </a:lnTo>
                      <a:lnTo>
                        <a:pt x="23" y="215"/>
                      </a:lnTo>
                      <a:lnTo>
                        <a:pt x="1" y="226"/>
                      </a:lnTo>
                      <a:lnTo>
                        <a:pt x="1" y="226"/>
                      </a:lnTo>
                      <a:lnTo>
                        <a:pt x="0" y="228"/>
                      </a:lnTo>
                      <a:lnTo>
                        <a:pt x="0" y="232"/>
                      </a:lnTo>
                      <a:lnTo>
                        <a:pt x="0" y="236"/>
                      </a:lnTo>
                      <a:lnTo>
                        <a:pt x="5" y="240"/>
                      </a:lnTo>
                      <a:lnTo>
                        <a:pt x="9" y="240"/>
                      </a:lnTo>
                      <a:lnTo>
                        <a:pt x="9" y="240"/>
                      </a:lnTo>
                      <a:close/>
                    </a:path>
                  </a:pathLst>
                </a:custGeom>
                <a:grpFill/>
                <a:ln>
                  <a:noFill/>
                </a:ln>
              </p:spPr>
              <p:txBody>
                <a:bodyPr/>
                <a:lstStyle/>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15" name="Freeform 19"/>
                <p:cNvSpPr/>
                <p:nvPr/>
              </p:nvSpPr>
              <p:spPr bwMode="auto">
                <a:xfrm>
                  <a:off x="1823641" y="1815314"/>
                  <a:ext cx="317500" cy="52388"/>
                </a:xfrm>
                <a:custGeom>
                  <a:avLst/>
                  <a:gdLst>
                    <a:gd name="T0" fmla="*/ 6 w 570"/>
                    <a:gd name="T1" fmla="*/ 127 h 127"/>
                    <a:gd name="T2" fmla="*/ 6 w 570"/>
                    <a:gd name="T3" fmla="*/ 127 h 127"/>
                    <a:gd name="T4" fmla="*/ 41 w 570"/>
                    <a:gd name="T5" fmla="*/ 127 h 127"/>
                    <a:gd name="T6" fmla="*/ 74 w 570"/>
                    <a:gd name="T7" fmla="*/ 125 h 127"/>
                    <a:gd name="T8" fmla="*/ 107 w 570"/>
                    <a:gd name="T9" fmla="*/ 121 h 127"/>
                    <a:gd name="T10" fmla="*/ 142 w 570"/>
                    <a:gd name="T11" fmla="*/ 115 h 127"/>
                    <a:gd name="T12" fmla="*/ 208 w 570"/>
                    <a:gd name="T13" fmla="*/ 103 h 127"/>
                    <a:gd name="T14" fmla="*/ 274 w 570"/>
                    <a:gd name="T15" fmla="*/ 92 h 127"/>
                    <a:gd name="T16" fmla="*/ 274 w 570"/>
                    <a:gd name="T17" fmla="*/ 92 h 127"/>
                    <a:gd name="T18" fmla="*/ 346 w 570"/>
                    <a:gd name="T19" fmla="*/ 78 h 127"/>
                    <a:gd name="T20" fmla="*/ 418 w 570"/>
                    <a:gd name="T21" fmla="*/ 64 h 127"/>
                    <a:gd name="T22" fmla="*/ 489 w 570"/>
                    <a:gd name="T23" fmla="*/ 47 h 127"/>
                    <a:gd name="T24" fmla="*/ 559 w 570"/>
                    <a:gd name="T25" fmla="*/ 29 h 127"/>
                    <a:gd name="T26" fmla="*/ 559 w 570"/>
                    <a:gd name="T27" fmla="*/ 29 h 127"/>
                    <a:gd name="T28" fmla="*/ 564 w 570"/>
                    <a:gd name="T29" fmla="*/ 26 h 127"/>
                    <a:gd name="T30" fmla="*/ 568 w 570"/>
                    <a:gd name="T31" fmla="*/ 22 h 127"/>
                    <a:gd name="T32" fmla="*/ 570 w 570"/>
                    <a:gd name="T33" fmla="*/ 16 h 127"/>
                    <a:gd name="T34" fmla="*/ 570 w 570"/>
                    <a:gd name="T35" fmla="*/ 10 h 127"/>
                    <a:gd name="T36" fmla="*/ 568 w 570"/>
                    <a:gd name="T37" fmla="*/ 6 h 127"/>
                    <a:gd name="T38" fmla="*/ 564 w 570"/>
                    <a:gd name="T39" fmla="*/ 2 h 127"/>
                    <a:gd name="T40" fmla="*/ 561 w 570"/>
                    <a:gd name="T41" fmla="*/ 0 h 127"/>
                    <a:gd name="T42" fmla="*/ 553 w 570"/>
                    <a:gd name="T43" fmla="*/ 0 h 127"/>
                    <a:gd name="T44" fmla="*/ 553 w 570"/>
                    <a:gd name="T45" fmla="*/ 0 h 127"/>
                    <a:gd name="T46" fmla="*/ 487 w 570"/>
                    <a:gd name="T47" fmla="*/ 18 h 127"/>
                    <a:gd name="T48" fmla="*/ 418 w 570"/>
                    <a:gd name="T49" fmla="*/ 35 h 127"/>
                    <a:gd name="T50" fmla="*/ 352 w 570"/>
                    <a:gd name="T51" fmla="*/ 49 h 127"/>
                    <a:gd name="T52" fmla="*/ 284 w 570"/>
                    <a:gd name="T53" fmla="*/ 62 h 127"/>
                    <a:gd name="T54" fmla="*/ 284 w 570"/>
                    <a:gd name="T55" fmla="*/ 62 h 127"/>
                    <a:gd name="T56" fmla="*/ 214 w 570"/>
                    <a:gd name="T57" fmla="*/ 74 h 127"/>
                    <a:gd name="T58" fmla="*/ 144 w 570"/>
                    <a:gd name="T59" fmla="*/ 84 h 127"/>
                    <a:gd name="T60" fmla="*/ 74 w 570"/>
                    <a:gd name="T61" fmla="*/ 96 h 127"/>
                    <a:gd name="T62" fmla="*/ 39 w 570"/>
                    <a:gd name="T63" fmla="*/ 103 h 127"/>
                    <a:gd name="T64" fmla="*/ 6 w 570"/>
                    <a:gd name="T65" fmla="*/ 113 h 127"/>
                    <a:gd name="T66" fmla="*/ 6 w 570"/>
                    <a:gd name="T67" fmla="*/ 113 h 127"/>
                    <a:gd name="T68" fmla="*/ 2 w 570"/>
                    <a:gd name="T69" fmla="*/ 115 h 127"/>
                    <a:gd name="T70" fmla="*/ 0 w 570"/>
                    <a:gd name="T71" fmla="*/ 121 h 127"/>
                    <a:gd name="T72" fmla="*/ 2 w 570"/>
                    <a:gd name="T73" fmla="*/ 125 h 127"/>
                    <a:gd name="T74" fmla="*/ 6 w 570"/>
                    <a:gd name="T75" fmla="*/ 127 h 127"/>
                    <a:gd name="T76" fmla="*/ 6 w 570"/>
                    <a:gd name="T77" fmla="*/ 127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70" h="127">
                      <a:moveTo>
                        <a:pt x="6" y="127"/>
                      </a:moveTo>
                      <a:lnTo>
                        <a:pt x="6" y="127"/>
                      </a:lnTo>
                      <a:lnTo>
                        <a:pt x="41" y="127"/>
                      </a:lnTo>
                      <a:lnTo>
                        <a:pt x="74" y="125"/>
                      </a:lnTo>
                      <a:lnTo>
                        <a:pt x="107" y="121"/>
                      </a:lnTo>
                      <a:lnTo>
                        <a:pt x="142" y="115"/>
                      </a:lnTo>
                      <a:lnTo>
                        <a:pt x="208" y="103"/>
                      </a:lnTo>
                      <a:lnTo>
                        <a:pt x="274" y="92"/>
                      </a:lnTo>
                      <a:lnTo>
                        <a:pt x="274" y="92"/>
                      </a:lnTo>
                      <a:lnTo>
                        <a:pt x="346" y="78"/>
                      </a:lnTo>
                      <a:lnTo>
                        <a:pt x="418" y="64"/>
                      </a:lnTo>
                      <a:lnTo>
                        <a:pt x="489" y="47"/>
                      </a:lnTo>
                      <a:lnTo>
                        <a:pt x="559" y="29"/>
                      </a:lnTo>
                      <a:lnTo>
                        <a:pt x="559" y="29"/>
                      </a:lnTo>
                      <a:lnTo>
                        <a:pt x="564" y="26"/>
                      </a:lnTo>
                      <a:lnTo>
                        <a:pt x="568" y="22"/>
                      </a:lnTo>
                      <a:lnTo>
                        <a:pt x="570" y="16"/>
                      </a:lnTo>
                      <a:lnTo>
                        <a:pt x="570" y="10"/>
                      </a:lnTo>
                      <a:lnTo>
                        <a:pt x="568" y="6"/>
                      </a:lnTo>
                      <a:lnTo>
                        <a:pt x="564" y="2"/>
                      </a:lnTo>
                      <a:lnTo>
                        <a:pt x="561" y="0"/>
                      </a:lnTo>
                      <a:lnTo>
                        <a:pt x="553" y="0"/>
                      </a:lnTo>
                      <a:lnTo>
                        <a:pt x="553" y="0"/>
                      </a:lnTo>
                      <a:lnTo>
                        <a:pt x="487" y="18"/>
                      </a:lnTo>
                      <a:lnTo>
                        <a:pt x="418" y="35"/>
                      </a:lnTo>
                      <a:lnTo>
                        <a:pt x="352" y="49"/>
                      </a:lnTo>
                      <a:lnTo>
                        <a:pt x="284" y="62"/>
                      </a:lnTo>
                      <a:lnTo>
                        <a:pt x="284" y="62"/>
                      </a:lnTo>
                      <a:lnTo>
                        <a:pt x="214" y="74"/>
                      </a:lnTo>
                      <a:lnTo>
                        <a:pt x="144" y="84"/>
                      </a:lnTo>
                      <a:lnTo>
                        <a:pt x="74" y="96"/>
                      </a:lnTo>
                      <a:lnTo>
                        <a:pt x="39" y="103"/>
                      </a:lnTo>
                      <a:lnTo>
                        <a:pt x="6" y="113"/>
                      </a:lnTo>
                      <a:lnTo>
                        <a:pt x="6" y="113"/>
                      </a:lnTo>
                      <a:lnTo>
                        <a:pt x="2" y="115"/>
                      </a:lnTo>
                      <a:lnTo>
                        <a:pt x="0" y="121"/>
                      </a:lnTo>
                      <a:lnTo>
                        <a:pt x="2" y="125"/>
                      </a:lnTo>
                      <a:lnTo>
                        <a:pt x="6" y="127"/>
                      </a:lnTo>
                      <a:lnTo>
                        <a:pt x="6" y="127"/>
                      </a:lnTo>
                      <a:close/>
                    </a:path>
                  </a:pathLst>
                </a:custGeom>
                <a:grpFill/>
                <a:ln>
                  <a:noFill/>
                </a:ln>
              </p:spPr>
              <p:txBody>
                <a:bodyPr/>
                <a:lstStyle/>
                <a:p>
                  <a:pPr>
                    <a:defRPr/>
                  </a:pPr>
                  <a:endParaRPr lang="zh-CN" altLang="en-US" sz="1800">
                    <a:solidFill>
                      <a:schemeClr val="tx1"/>
                    </a:solidFill>
                    <a:latin typeface="微软雅黑" panose="020B0503020204020204" charset="-122"/>
                    <a:ea typeface="微软雅黑" panose="020B0503020204020204" charset="-122"/>
                  </a:endParaRPr>
                </a:p>
              </p:txBody>
            </p:sp>
          </p:grpSp>
        </p:grpSp>
        <p:cxnSp>
          <p:nvCxnSpPr>
            <p:cNvPr id="116" name="直接连接符 115"/>
            <p:cNvCxnSpPr/>
            <p:nvPr/>
          </p:nvCxnSpPr>
          <p:spPr>
            <a:xfrm>
              <a:off x="4157" y="4647"/>
              <a:ext cx="5102"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117" name="矩形 116"/>
            <p:cNvSpPr/>
            <p:nvPr/>
          </p:nvSpPr>
          <p:spPr>
            <a:xfrm>
              <a:off x="5906" y="4066"/>
              <a:ext cx="3355" cy="580"/>
            </a:xfrm>
            <a:prstGeom prst="rect">
              <a:avLst/>
            </a:prstGeom>
          </p:spPr>
          <p:txBody>
            <a:bodyPr wrap="square">
              <a:spAutoFit/>
            </a:bodyPr>
            <a:lstStyle/>
            <a:p>
              <a:pPr algn="just">
                <a:defRPr/>
              </a:pPr>
              <a:r>
                <a:rPr lang="zh-CN" altLang="en-US" sz="1800" b="1" dirty="0">
                  <a:solidFill>
                    <a:schemeClr val="tx1"/>
                  </a:solidFill>
                  <a:latin typeface="微软雅黑" panose="020B0503020204020204" charset="-122"/>
                  <a:ea typeface="微软雅黑" panose="020B0503020204020204" charset="-122"/>
                </a:rPr>
                <a:t>4. 预防感染及出血</a:t>
              </a:r>
              <a:endParaRPr lang="zh-CN" altLang="en-US" sz="1800" b="1" dirty="0">
                <a:solidFill>
                  <a:schemeClr val="tx1"/>
                </a:solidFill>
                <a:latin typeface="微软雅黑" panose="020B0503020204020204" charset="-122"/>
                <a:ea typeface="微软雅黑" panose="020B0503020204020204" charset="-122"/>
              </a:endParaRPr>
            </a:p>
          </p:txBody>
        </p:sp>
        <p:sp>
          <p:nvSpPr>
            <p:cNvPr id="151" name="文本框 164"/>
            <p:cNvSpPr txBox="1"/>
            <p:nvPr/>
          </p:nvSpPr>
          <p:spPr>
            <a:xfrm>
              <a:off x="4157" y="4853"/>
              <a:ext cx="5102" cy="4679"/>
            </a:xfrm>
            <a:prstGeom prst="rect">
              <a:avLst/>
            </a:prstGeom>
            <a:noFill/>
          </p:spPr>
          <p:txBody>
            <a:bodyPr wrap="square">
              <a:spAutoFit/>
            </a:bodyPr>
            <a:lstStyle/>
            <a:p>
              <a:pPr algn="just">
                <a:lnSpc>
                  <a:spcPct val="130000"/>
                </a:lnSpc>
                <a:defRPr/>
              </a:pPr>
              <a:r>
                <a:rPr lang="zh-CN" altLang="en-US" sz="1600" kern="0" dirty="0">
                  <a:solidFill>
                    <a:schemeClr val="tx1"/>
                  </a:solidFill>
                  <a:latin typeface="微软雅黑" panose="020B0503020204020204" charset="-122"/>
                  <a:ea typeface="微软雅黑" panose="020B0503020204020204" charset="-122"/>
                  <a:cs typeface="Arial" panose="020B0604020202020204" pitchFamily="34" charset="0"/>
                </a:rPr>
                <a:t>早产儿免疫功能比足月儿更低下，更容易发生感染性疾病。工作人员必须严格执行消毒隔离制度，遵守无菌技术操作原则，控制流动探视人员，室内所用物品定期更换消毒。加强早产儿皮肤、口腔、脐带护理，一旦发现微小病灶及时处理，必要时隔离治疗。保持安静少动，各项护理治疗尽量集中进行以减少刺激。</a:t>
              </a:r>
              <a:endParaRPr lang="zh-CN" altLang="en-US" sz="1600" kern="0" dirty="0">
                <a:solidFill>
                  <a:schemeClr val="tx1"/>
                </a:solidFill>
                <a:latin typeface="微软雅黑" panose="020B0503020204020204" charset="-122"/>
                <a:ea typeface="微软雅黑" panose="020B0503020204020204" charset="-122"/>
                <a:cs typeface="Arial" panose="020B0604020202020204" pitchFamily="34" charset="0"/>
              </a:endParaRPr>
            </a:p>
          </p:txBody>
        </p:sp>
      </p:grpSp>
      <p:grpSp>
        <p:nvGrpSpPr>
          <p:cNvPr id="3" name="组合 2"/>
          <p:cNvGrpSpPr/>
          <p:nvPr/>
        </p:nvGrpSpPr>
        <p:grpSpPr>
          <a:xfrm>
            <a:off x="4399280" y="1478887"/>
            <a:ext cx="3240405" cy="3640507"/>
            <a:chOff x="6967" y="3295"/>
            <a:chExt cx="5105" cy="5733"/>
          </a:xfrm>
        </p:grpSpPr>
        <p:sp>
          <p:nvSpPr>
            <p:cNvPr id="118" name="Freeform 12"/>
            <p:cNvSpPr/>
            <p:nvPr/>
          </p:nvSpPr>
          <p:spPr bwMode="auto">
            <a:xfrm>
              <a:off x="6967" y="3295"/>
              <a:ext cx="1750" cy="1352"/>
            </a:xfrm>
            <a:custGeom>
              <a:avLst/>
              <a:gdLst>
                <a:gd name="T0" fmla="*/ 2147483646 w 1999"/>
                <a:gd name="T1" fmla="*/ 2147483646 h 2057"/>
                <a:gd name="T2" fmla="*/ 2147483646 w 1999"/>
                <a:gd name="T3" fmla="*/ 2147483646 h 2057"/>
                <a:gd name="T4" fmla="*/ 2147483646 w 1999"/>
                <a:gd name="T5" fmla="*/ 2147483646 h 2057"/>
                <a:gd name="T6" fmla="*/ 2147483646 w 1999"/>
                <a:gd name="T7" fmla="*/ 2147483646 h 2057"/>
                <a:gd name="T8" fmla="*/ 2147483646 w 1999"/>
                <a:gd name="T9" fmla="*/ 2147483646 h 2057"/>
                <a:gd name="T10" fmla="*/ 2147483646 w 1999"/>
                <a:gd name="T11" fmla="*/ 2147483646 h 2057"/>
                <a:gd name="T12" fmla="*/ 2147483646 w 1999"/>
                <a:gd name="T13" fmla="*/ 2147483646 h 2057"/>
                <a:gd name="T14" fmla="*/ 2147483646 w 1999"/>
                <a:gd name="T15" fmla="*/ 2147483646 h 2057"/>
                <a:gd name="T16" fmla="*/ 2147483646 w 1999"/>
                <a:gd name="T17" fmla="*/ 2147483646 h 2057"/>
                <a:gd name="T18" fmla="*/ 2147483646 w 1999"/>
                <a:gd name="T19" fmla="*/ 2147483646 h 2057"/>
                <a:gd name="T20" fmla="*/ 2147483646 w 1999"/>
                <a:gd name="T21" fmla="*/ 2147483646 h 2057"/>
                <a:gd name="T22" fmla="*/ 2147483646 w 1999"/>
                <a:gd name="T23" fmla="*/ 2147483646 h 2057"/>
                <a:gd name="T24" fmla="*/ 2147483646 w 1999"/>
                <a:gd name="T25" fmla="*/ 2147483646 h 2057"/>
                <a:gd name="T26" fmla="*/ 2147483646 w 1999"/>
                <a:gd name="T27" fmla="*/ 2147483646 h 2057"/>
                <a:gd name="T28" fmla="*/ 2147483646 w 1999"/>
                <a:gd name="T29" fmla="*/ 2147483646 h 2057"/>
                <a:gd name="T30" fmla="*/ 2147483646 w 1999"/>
                <a:gd name="T31" fmla="*/ 2147483646 h 2057"/>
                <a:gd name="T32" fmla="*/ 2147483646 w 1999"/>
                <a:gd name="T33" fmla="*/ 2147483646 h 2057"/>
                <a:gd name="T34" fmla="*/ 2147483646 w 1999"/>
                <a:gd name="T35" fmla="*/ 2147483646 h 2057"/>
                <a:gd name="T36" fmla="*/ 2147483646 w 1999"/>
                <a:gd name="T37" fmla="*/ 2147483646 h 2057"/>
                <a:gd name="T38" fmla="*/ 2147483646 w 1999"/>
                <a:gd name="T39" fmla="*/ 2147483646 h 2057"/>
                <a:gd name="T40" fmla="*/ 2147483646 w 1999"/>
                <a:gd name="T41" fmla="*/ 2147483646 h 2057"/>
                <a:gd name="T42" fmla="*/ 2147483646 w 1999"/>
                <a:gd name="T43" fmla="*/ 2147483646 h 2057"/>
                <a:gd name="T44" fmla="*/ 2147483646 w 1999"/>
                <a:gd name="T45" fmla="*/ 2147483646 h 2057"/>
                <a:gd name="T46" fmla="*/ 2147483646 w 1999"/>
                <a:gd name="T47" fmla="*/ 2147483646 h 2057"/>
                <a:gd name="T48" fmla="*/ 2147483646 w 1999"/>
                <a:gd name="T49" fmla="*/ 2147483646 h 2057"/>
                <a:gd name="T50" fmla="*/ 2147483646 w 1999"/>
                <a:gd name="T51" fmla="*/ 2147483646 h 2057"/>
                <a:gd name="T52" fmla="*/ 2147483646 w 1999"/>
                <a:gd name="T53" fmla="*/ 2147483646 h 2057"/>
                <a:gd name="T54" fmla="*/ 2147483646 w 1999"/>
                <a:gd name="T55" fmla="*/ 2147483646 h 2057"/>
                <a:gd name="T56" fmla="*/ 2147483646 w 1999"/>
                <a:gd name="T57" fmla="*/ 2147483646 h 2057"/>
                <a:gd name="T58" fmla="*/ 2147483646 w 1999"/>
                <a:gd name="T59" fmla="*/ 2147483646 h 2057"/>
                <a:gd name="T60" fmla="*/ 2147483646 w 1999"/>
                <a:gd name="T61" fmla="*/ 2147483646 h 2057"/>
                <a:gd name="T62" fmla="*/ 2147483646 w 1999"/>
                <a:gd name="T63" fmla="*/ 2147483646 h 2057"/>
                <a:gd name="T64" fmla="*/ 2147483646 w 1999"/>
                <a:gd name="T65" fmla="*/ 2147483646 h 2057"/>
                <a:gd name="T66" fmla="*/ 2147483646 w 1999"/>
                <a:gd name="T67" fmla="*/ 2147483646 h 2057"/>
                <a:gd name="T68" fmla="*/ 2147483646 w 1999"/>
                <a:gd name="T69" fmla="*/ 2147483646 h 2057"/>
                <a:gd name="T70" fmla="*/ 2147483646 w 1999"/>
                <a:gd name="T71" fmla="*/ 2147483646 h 2057"/>
                <a:gd name="T72" fmla="*/ 2147483646 w 1999"/>
                <a:gd name="T73" fmla="*/ 2147483646 h 2057"/>
                <a:gd name="T74" fmla="*/ 2147483646 w 1999"/>
                <a:gd name="T75" fmla="*/ 2147483646 h 2057"/>
                <a:gd name="T76" fmla="*/ 2147483646 w 1999"/>
                <a:gd name="T77" fmla="*/ 2147483646 h 2057"/>
                <a:gd name="T78" fmla="*/ 2147483646 w 1999"/>
                <a:gd name="T79" fmla="*/ 2147483646 h 2057"/>
                <a:gd name="T80" fmla="*/ 2147483646 w 1999"/>
                <a:gd name="T81" fmla="*/ 2147483646 h 2057"/>
                <a:gd name="T82" fmla="*/ 2147483646 w 1999"/>
                <a:gd name="T83" fmla="*/ 2147483646 h 2057"/>
                <a:gd name="T84" fmla="*/ 2147483646 w 1999"/>
                <a:gd name="T85" fmla="*/ 2147483646 h 2057"/>
                <a:gd name="T86" fmla="*/ 2147483646 w 1999"/>
                <a:gd name="T87" fmla="*/ 2147483646 h 2057"/>
                <a:gd name="T88" fmla="*/ 2147483646 w 1999"/>
                <a:gd name="T89" fmla="*/ 2147483646 h 2057"/>
                <a:gd name="T90" fmla="*/ 2147483646 w 1999"/>
                <a:gd name="T91" fmla="*/ 2147483646 h 2057"/>
                <a:gd name="T92" fmla="*/ 2147483646 w 1999"/>
                <a:gd name="T93" fmla="*/ 2147483646 h 2057"/>
                <a:gd name="T94" fmla="*/ 2147483646 w 1999"/>
                <a:gd name="T95" fmla="*/ 2147483646 h 2057"/>
                <a:gd name="T96" fmla="*/ 2147483646 w 1999"/>
                <a:gd name="T97" fmla="*/ 2147483646 h 2057"/>
                <a:gd name="T98" fmla="*/ 2147483646 w 1999"/>
                <a:gd name="T99" fmla="*/ 2147483646 h 2057"/>
                <a:gd name="T100" fmla="*/ 2147483646 w 1999"/>
                <a:gd name="T101" fmla="*/ 2147483646 h 2057"/>
                <a:gd name="T102" fmla="*/ 2147483646 w 1999"/>
                <a:gd name="T103" fmla="*/ 2147483646 h 2057"/>
                <a:gd name="T104" fmla="*/ 2147483646 w 1999"/>
                <a:gd name="T105" fmla="*/ 2147483646 h 2057"/>
                <a:gd name="T106" fmla="*/ 2147483646 w 1999"/>
                <a:gd name="T107" fmla="*/ 2147483646 h 2057"/>
                <a:gd name="T108" fmla="*/ 0 w 1999"/>
                <a:gd name="T109" fmla="*/ 2147483646 h 2057"/>
                <a:gd name="T110" fmla="*/ 2147483646 w 1999"/>
                <a:gd name="T111" fmla="*/ 2147483646 h 2057"/>
                <a:gd name="T112" fmla="*/ 2147483646 w 1999"/>
                <a:gd name="T113" fmla="*/ 2147483646 h 2057"/>
                <a:gd name="T114" fmla="*/ 2147483646 w 1999"/>
                <a:gd name="T115" fmla="*/ 2147483646 h 2057"/>
                <a:gd name="T116" fmla="*/ 2147483646 w 1999"/>
                <a:gd name="T117" fmla="*/ 2147483646 h 2057"/>
                <a:gd name="T118" fmla="*/ 2147483646 w 1999"/>
                <a:gd name="T119" fmla="*/ 2147483646 h 205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999"/>
                <a:gd name="T181" fmla="*/ 0 h 2057"/>
                <a:gd name="T182" fmla="*/ 1999 w 1999"/>
                <a:gd name="T183" fmla="*/ 2057 h 205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999" h="2057">
                  <a:moveTo>
                    <a:pt x="230" y="1472"/>
                  </a:moveTo>
                  <a:lnTo>
                    <a:pt x="230" y="1472"/>
                  </a:lnTo>
                  <a:lnTo>
                    <a:pt x="230" y="1452"/>
                  </a:lnTo>
                  <a:lnTo>
                    <a:pt x="232" y="1401"/>
                  </a:lnTo>
                  <a:lnTo>
                    <a:pt x="238" y="1322"/>
                  </a:lnTo>
                  <a:lnTo>
                    <a:pt x="244" y="1273"/>
                  </a:lnTo>
                  <a:lnTo>
                    <a:pt x="251" y="1219"/>
                  </a:lnTo>
                  <a:lnTo>
                    <a:pt x="263" y="1160"/>
                  </a:lnTo>
                  <a:lnTo>
                    <a:pt x="277" y="1098"/>
                  </a:lnTo>
                  <a:lnTo>
                    <a:pt x="292" y="1034"/>
                  </a:lnTo>
                  <a:lnTo>
                    <a:pt x="312" y="966"/>
                  </a:lnTo>
                  <a:lnTo>
                    <a:pt x="337" y="895"/>
                  </a:lnTo>
                  <a:lnTo>
                    <a:pt x="364" y="823"/>
                  </a:lnTo>
                  <a:lnTo>
                    <a:pt x="397" y="751"/>
                  </a:lnTo>
                  <a:lnTo>
                    <a:pt x="417" y="714"/>
                  </a:lnTo>
                  <a:lnTo>
                    <a:pt x="436" y="677"/>
                  </a:lnTo>
                  <a:lnTo>
                    <a:pt x="456" y="642"/>
                  </a:lnTo>
                  <a:lnTo>
                    <a:pt x="479" y="605"/>
                  </a:lnTo>
                  <a:lnTo>
                    <a:pt x="502" y="570"/>
                  </a:lnTo>
                  <a:lnTo>
                    <a:pt x="528" y="535"/>
                  </a:lnTo>
                  <a:lnTo>
                    <a:pt x="555" y="500"/>
                  </a:lnTo>
                  <a:lnTo>
                    <a:pt x="582" y="467"/>
                  </a:lnTo>
                  <a:lnTo>
                    <a:pt x="611" y="432"/>
                  </a:lnTo>
                  <a:lnTo>
                    <a:pt x="643" y="399"/>
                  </a:lnTo>
                  <a:lnTo>
                    <a:pt x="676" y="368"/>
                  </a:lnTo>
                  <a:lnTo>
                    <a:pt x="711" y="337"/>
                  </a:lnTo>
                  <a:lnTo>
                    <a:pt x="748" y="306"/>
                  </a:lnTo>
                  <a:lnTo>
                    <a:pt x="787" y="276"/>
                  </a:lnTo>
                  <a:lnTo>
                    <a:pt x="825" y="247"/>
                  </a:lnTo>
                  <a:lnTo>
                    <a:pt x="868" y="220"/>
                  </a:lnTo>
                  <a:lnTo>
                    <a:pt x="911" y="195"/>
                  </a:lnTo>
                  <a:lnTo>
                    <a:pt x="958" y="169"/>
                  </a:lnTo>
                  <a:lnTo>
                    <a:pt x="1005" y="146"/>
                  </a:lnTo>
                  <a:lnTo>
                    <a:pt x="1055" y="125"/>
                  </a:lnTo>
                  <a:lnTo>
                    <a:pt x="1108" y="103"/>
                  </a:lnTo>
                  <a:lnTo>
                    <a:pt x="1162" y="84"/>
                  </a:lnTo>
                  <a:lnTo>
                    <a:pt x="1219" y="68"/>
                  </a:lnTo>
                  <a:lnTo>
                    <a:pt x="1277" y="53"/>
                  </a:lnTo>
                  <a:lnTo>
                    <a:pt x="1337" y="39"/>
                  </a:lnTo>
                  <a:lnTo>
                    <a:pt x="1400" y="27"/>
                  </a:lnTo>
                  <a:lnTo>
                    <a:pt x="1466" y="18"/>
                  </a:lnTo>
                  <a:lnTo>
                    <a:pt x="1534" y="10"/>
                  </a:lnTo>
                  <a:lnTo>
                    <a:pt x="1604" y="4"/>
                  </a:lnTo>
                  <a:lnTo>
                    <a:pt x="1676" y="2"/>
                  </a:lnTo>
                  <a:lnTo>
                    <a:pt x="1752" y="0"/>
                  </a:lnTo>
                  <a:lnTo>
                    <a:pt x="1830" y="2"/>
                  </a:lnTo>
                  <a:lnTo>
                    <a:pt x="1911" y="6"/>
                  </a:lnTo>
                  <a:lnTo>
                    <a:pt x="1993" y="12"/>
                  </a:lnTo>
                  <a:lnTo>
                    <a:pt x="1995" y="29"/>
                  </a:lnTo>
                  <a:lnTo>
                    <a:pt x="1999" y="76"/>
                  </a:lnTo>
                  <a:lnTo>
                    <a:pt x="1999" y="109"/>
                  </a:lnTo>
                  <a:lnTo>
                    <a:pt x="1999" y="148"/>
                  </a:lnTo>
                  <a:lnTo>
                    <a:pt x="1997" y="193"/>
                  </a:lnTo>
                  <a:lnTo>
                    <a:pt x="1993" y="243"/>
                  </a:lnTo>
                  <a:lnTo>
                    <a:pt x="1987" y="298"/>
                  </a:lnTo>
                  <a:lnTo>
                    <a:pt x="1980" y="356"/>
                  </a:lnTo>
                  <a:lnTo>
                    <a:pt x="1968" y="417"/>
                  </a:lnTo>
                  <a:lnTo>
                    <a:pt x="1952" y="481"/>
                  </a:lnTo>
                  <a:lnTo>
                    <a:pt x="1933" y="547"/>
                  </a:lnTo>
                  <a:lnTo>
                    <a:pt x="1909" y="615"/>
                  </a:lnTo>
                  <a:lnTo>
                    <a:pt x="1882" y="685"/>
                  </a:lnTo>
                  <a:lnTo>
                    <a:pt x="1865" y="720"/>
                  </a:lnTo>
                  <a:lnTo>
                    <a:pt x="1849" y="755"/>
                  </a:lnTo>
                  <a:lnTo>
                    <a:pt x="1830" y="790"/>
                  </a:lnTo>
                  <a:lnTo>
                    <a:pt x="1808" y="825"/>
                  </a:lnTo>
                  <a:lnTo>
                    <a:pt x="1787" y="860"/>
                  </a:lnTo>
                  <a:lnTo>
                    <a:pt x="1764" y="895"/>
                  </a:lnTo>
                  <a:lnTo>
                    <a:pt x="1738" y="929"/>
                  </a:lnTo>
                  <a:lnTo>
                    <a:pt x="1713" y="964"/>
                  </a:lnTo>
                  <a:lnTo>
                    <a:pt x="1684" y="999"/>
                  </a:lnTo>
                  <a:lnTo>
                    <a:pt x="1653" y="1032"/>
                  </a:lnTo>
                  <a:lnTo>
                    <a:pt x="1621" y="1065"/>
                  </a:lnTo>
                  <a:lnTo>
                    <a:pt x="1588" y="1096"/>
                  </a:lnTo>
                  <a:lnTo>
                    <a:pt x="1551" y="1129"/>
                  </a:lnTo>
                  <a:lnTo>
                    <a:pt x="1514" y="1160"/>
                  </a:lnTo>
                  <a:lnTo>
                    <a:pt x="1474" y="1189"/>
                  </a:lnTo>
                  <a:lnTo>
                    <a:pt x="1433" y="1220"/>
                  </a:lnTo>
                  <a:lnTo>
                    <a:pt x="1388" y="1248"/>
                  </a:lnTo>
                  <a:lnTo>
                    <a:pt x="1341" y="1277"/>
                  </a:lnTo>
                  <a:lnTo>
                    <a:pt x="1293" y="1302"/>
                  </a:lnTo>
                  <a:lnTo>
                    <a:pt x="1242" y="1328"/>
                  </a:lnTo>
                  <a:lnTo>
                    <a:pt x="1187" y="1353"/>
                  </a:lnTo>
                  <a:lnTo>
                    <a:pt x="1133" y="1376"/>
                  </a:lnTo>
                  <a:lnTo>
                    <a:pt x="1075" y="1398"/>
                  </a:lnTo>
                  <a:lnTo>
                    <a:pt x="1014" y="1419"/>
                  </a:lnTo>
                  <a:lnTo>
                    <a:pt x="950" y="1438"/>
                  </a:lnTo>
                  <a:lnTo>
                    <a:pt x="884" y="1456"/>
                  </a:lnTo>
                  <a:lnTo>
                    <a:pt x="816" y="1472"/>
                  </a:lnTo>
                  <a:lnTo>
                    <a:pt x="744" y="1487"/>
                  </a:lnTo>
                  <a:lnTo>
                    <a:pt x="670" y="1499"/>
                  </a:lnTo>
                  <a:lnTo>
                    <a:pt x="592" y="1510"/>
                  </a:lnTo>
                  <a:lnTo>
                    <a:pt x="512" y="1520"/>
                  </a:lnTo>
                  <a:lnTo>
                    <a:pt x="430" y="1528"/>
                  </a:lnTo>
                  <a:lnTo>
                    <a:pt x="345" y="1532"/>
                  </a:lnTo>
                  <a:lnTo>
                    <a:pt x="255" y="1536"/>
                  </a:lnTo>
                  <a:lnTo>
                    <a:pt x="230" y="1586"/>
                  </a:lnTo>
                  <a:lnTo>
                    <a:pt x="203" y="1641"/>
                  </a:lnTo>
                  <a:lnTo>
                    <a:pt x="172" y="1711"/>
                  </a:lnTo>
                  <a:lnTo>
                    <a:pt x="156" y="1750"/>
                  </a:lnTo>
                  <a:lnTo>
                    <a:pt x="142" y="1791"/>
                  </a:lnTo>
                  <a:lnTo>
                    <a:pt x="127" y="1834"/>
                  </a:lnTo>
                  <a:lnTo>
                    <a:pt x="115" y="1876"/>
                  </a:lnTo>
                  <a:lnTo>
                    <a:pt x="103" y="1919"/>
                  </a:lnTo>
                  <a:lnTo>
                    <a:pt x="96" y="1962"/>
                  </a:lnTo>
                  <a:lnTo>
                    <a:pt x="92" y="2003"/>
                  </a:lnTo>
                  <a:lnTo>
                    <a:pt x="90" y="2044"/>
                  </a:lnTo>
                  <a:lnTo>
                    <a:pt x="0" y="2057"/>
                  </a:lnTo>
                  <a:lnTo>
                    <a:pt x="18" y="1991"/>
                  </a:lnTo>
                  <a:lnTo>
                    <a:pt x="39" y="1919"/>
                  </a:lnTo>
                  <a:lnTo>
                    <a:pt x="66" y="1832"/>
                  </a:lnTo>
                  <a:lnTo>
                    <a:pt x="101" y="1736"/>
                  </a:lnTo>
                  <a:lnTo>
                    <a:pt x="119" y="1688"/>
                  </a:lnTo>
                  <a:lnTo>
                    <a:pt x="140" y="1639"/>
                  </a:lnTo>
                  <a:lnTo>
                    <a:pt x="162" y="1592"/>
                  </a:lnTo>
                  <a:lnTo>
                    <a:pt x="183" y="1547"/>
                  </a:lnTo>
                  <a:lnTo>
                    <a:pt x="207" y="1507"/>
                  </a:lnTo>
                  <a:lnTo>
                    <a:pt x="230" y="1472"/>
                  </a:lnTo>
                  <a:close/>
                </a:path>
              </a:pathLst>
            </a:custGeom>
            <a:solidFill>
              <a:schemeClr val="bg1">
                <a:lumMod val="75000"/>
              </a:schemeClr>
            </a:solidFill>
            <a:ln>
              <a:noFill/>
            </a:ln>
          </p:spPr>
          <p:txBody>
            <a:bodyPr/>
            <a:lstStyle/>
            <a:p>
              <a:endParaRPr lang="zh-CN" altLang="en-US" sz="1800">
                <a:solidFill>
                  <a:schemeClr val="tx1"/>
                </a:solidFill>
                <a:latin typeface="微软雅黑" panose="020B0503020204020204" charset="-122"/>
                <a:ea typeface="微软雅黑" panose="020B0503020204020204" charset="-122"/>
              </a:endParaRPr>
            </a:p>
          </p:txBody>
        </p:sp>
        <p:grpSp>
          <p:nvGrpSpPr>
            <p:cNvPr id="119" name="组合 118"/>
            <p:cNvGrpSpPr/>
            <p:nvPr/>
          </p:nvGrpSpPr>
          <p:grpSpPr>
            <a:xfrm>
              <a:off x="7235" y="3366"/>
              <a:ext cx="1347" cy="900"/>
              <a:chOff x="3069828" y="1695061"/>
              <a:chExt cx="855664" cy="571500"/>
            </a:xfrm>
            <a:solidFill>
              <a:schemeClr val="bg1"/>
            </a:solidFill>
          </p:grpSpPr>
          <p:sp>
            <p:nvSpPr>
              <p:cNvPr id="120" name="Freeform 13"/>
              <p:cNvSpPr/>
              <p:nvPr/>
            </p:nvSpPr>
            <p:spPr bwMode="auto">
              <a:xfrm>
                <a:off x="3069828" y="1720064"/>
                <a:ext cx="844550" cy="546497"/>
              </a:xfrm>
              <a:custGeom>
                <a:avLst/>
                <a:gdLst>
                  <a:gd name="T0" fmla="*/ 11 w 1518"/>
                  <a:gd name="T1" fmla="*/ 1308 h 1310"/>
                  <a:gd name="T2" fmla="*/ 97 w 1518"/>
                  <a:gd name="T3" fmla="*/ 1168 h 1310"/>
                  <a:gd name="T4" fmla="*/ 128 w 1518"/>
                  <a:gd name="T5" fmla="*/ 1124 h 1310"/>
                  <a:gd name="T6" fmla="*/ 206 w 1518"/>
                  <a:gd name="T7" fmla="*/ 1022 h 1310"/>
                  <a:gd name="T8" fmla="*/ 290 w 1518"/>
                  <a:gd name="T9" fmla="*/ 925 h 1310"/>
                  <a:gd name="T10" fmla="*/ 335 w 1518"/>
                  <a:gd name="T11" fmla="*/ 876 h 1310"/>
                  <a:gd name="T12" fmla="*/ 428 w 1518"/>
                  <a:gd name="T13" fmla="*/ 783 h 1310"/>
                  <a:gd name="T14" fmla="*/ 525 w 1518"/>
                  <a:gd name="T15" fmla="*/ 695 h 1310"/>
                  <a:gd name="T16" fmla="*/ 677 w 1518"/>
                  <a:gd name="T17" fmla="*/ 567 h 1310"/>
                  <a:gd name="T18" fmla="*/ 782 w 1518"/>
                  <a:gd name="T19" fmla="*/ 485 h 1310"/>
                  <a:gd name="T20" fmla="*/ 998 w 1518"/>
                  <a:gd name="T21" fmla="*/ 331 h 1310"/>
                  <a:gd name="T22" fmla="*/ 1111 w 1518"/>
                  <a:gd name="T23" fmla="*/ 257 h 1310"/>
                  <a:gd name="T24" fmla="*/ 1308 w 1518"/>
                  <a:gd name="T25" fmla="*/ 141 h 1310"/>
                  <a:gd name="T26" fmla="*/ 1510 w 1518"/>
                  <a:gd name="T27" fmla="*/ 30 h 1310"/>
                  <a:gd name="T28" fmla="*/ 1518 w 1518"/>
                  <a:gd name="T29" fmla="*/ 20 h 1310"/>
                  <a:gd name="T30" fmla="*/ 1516 w 1518"/>
                  <a:gd name="T31" fmla="*/ 8 h 1310"/>
                  <a:gd name="T32" fmla="*/ 1508 w 1518"/>
                  <a:gd name="T33" fmla="*/ 0 h 1310"/>
                  <a:gd name="T34" fmla="*/ 1496 w 1518"/>
                  <a:gd name="T35" fmla="*/ 0 h 1310"/>
                  <a:gd name="T36" fmla="*/ 1444 w 1518"/>
                  <a:gd name="T37" fmla="*/ 26 h 1310"/>
                  <a:gd name="T38" fmla="*/ 1343 w 1518"/>
                  <a:gd name="T39" fmla="*/ 78 h 1310"/>
                  <a:gd name="T40" fmla="*/ 1195 w 1518"/>
                  <a:gd name="T41" fmla="*/ 168 h 1310"/>
                  <a:gd name="T42" fmla="*/ 1097 w 1518"/>
                  <a:gd name="T43" fmla="*/ 228 h 1310"/>
                  <a:gd name="T44" fmla="*/ 872 w 1518"/>
                  <a:gd name="T45" fmla="*/ 380 h 1310"/>
                  <a:gd name="T46" fmla="*/ 658 w 1518"/>
                  <a:gd name="T47" fmla="*/ 544 h 1310"/>
                  <a:gd name="T48" fmla="*/ 554 w 1518"/>
                  <a:gd name="T49" fmla="*/ 629 h 1310"/>
                  <a:gd name="T50" fmla="*/ 455 w 1518"/>
                  <a:gd name="T51" fmla="*/ 717 h 1310"/>
                  <a:gd name="T52" fmla="*/ 360 w 1518"/>
                  <a:gd name="T53" fmla="*/ 810 h 1310"/>
                  <a:gd name="T54" fmla="*/ 268 w 1518"/>
                  <a:gd name="T55" fmla="*/ 906 h 1310"/>
                  <a:gd name="T56" fmla="*/ 228 w 1518"/>
                  <a:gd name="T57" fmla="*/ 952 h 1310"/>
                  <a:gd name="T58" fmla="*/ 150 w 1518"/>
                  <a:gd name="T59" fmla="*/ 1050 h 1310"/>
                  <a:gd name="T60" fmla="*/ 113 w 1518"/>
                  <a:gd name="T61" fmla="*/ 1100 h 1310"/>
                  <a:gd name="T62" fmla="*/ 48 w 1518"/>
                  <a:gd name="T63" fmla="*/ 1198 h 1310"/>
                  <a:gd name="T64" fmla="*/ 21 w 1518"/>
                  <a:gd name="T65" fmla="*/ 1248 h 1310"/>
                  <a:gd name="T66" fmla="*/ 0 w 1518"/>
                  <a:gd name="T67" fmla="*/ 1303 h 1310"/>
                  <a:gd name="T68" fmla="*/ 0 w 1518"/>
                  <a:gd name="T69" fmla="*/ 1307 h 1310"/>
                  <a:gd name="T70" fmla="*/ 8 w 1518"/>
                  <a:gd name="T71" fmla="*/ 1310 h 1310"/>
                  <a:gd name="T72" fmla="*/ 11 w 1518"/>
                  <a:gd name="T73" fmla="*/ 1308 h 1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18" h="1310">
                    <a:moveTo>
                      <a:pt x="11" y="1308"/>
                    </a:moveTo>
                    <a:lnTo>
                      <a:pt x="11" y="1308"/>
                    </a:lnTo>
                    <a:lnTo>
                      <a:pt x="68" y="1215"/>
                    </a:lnTo>
                    <a:lnTo>
                      <a:pt x="97" y="1168"/>
                    </a:lnTo>
                    <a:lnTo>
                      <a:pt x="128" y="1124"/>
                    </a:lnTo>
                    <a:lnTo>
                      <a:pt x="128" y="1124"/>
                    </a:lnTo>
                    <a:lnTo>
                      <a:pt x="165" y="1071"/>
                    </a:lnTo>
                    <a:lnTo>
                      <a:pt x="206" y="1022"/>
                    </a:lnTo>
                    <a:lnTo>
                      <a:pt x="247" y="972"/>
                    </a:lnTo>
                    <a:lnTo>
                      <a:pt x="290" y="925"/>
                    </a:lnTo>
                    <a:lnTo>
                      <a:pt x="290" y="925"/>
                    </a:lnTo>
                    <a:lnTo>
                      <a:pt x="335" y="876"/>
                    </a:lnTo>
                    <a:lnTo>
                      <a:pt x="381" y="830"/>
                    </a:lnTo>
                    <a:lnTo>
                      <a:pt x="428" y="783"/>
                    </a:lnTo>
                    <a:lnTo>
                      <a:pt x="477" y="738"/>
                    </a:lnTo>
                    <a:lnTo>
                      <a:pt x="525" y="695"/>
                    </a:lnTo>
                    <a:lnTo>
                      <a:pt x="576" y="651"/>
                    </a:lnTo>
                    <a:lnTo>
                      <a:pt x="677" y="567"/>
                    </a:lnTo>
                    <a:lnTo>
                      <a:pt x="677" y="567"/>
                    </a:lnTo>
                    <a:lnTo>
                      <a:pt x="782" y="485"/>
                    </a:lnTo>
                    <a:lnTo>
                      <a:pt x="889" y="407"/>
                    </a:lnTo>
                    <a:lnTo>
                      <a:pt x="998" y="331"/>
                    </a:lnTo>
                    <a:lnTo>
                      <a:pt x="1111" y="257"/>
                    </a:lnTo>
                    <a:lnTo>
                      <a:pt x="1111" y="257"/>
                    </a:lnTo>
                    <a:lnTo>
                      <a:pt x="1208" y="197"/>
                    </a:lnTo>
                    <a:lnTo>
                      <a:pt x="1308" y="141"/>
                    </a:lnTo>
                    <a:lnTo>
                      <a:pt x="1510" y="30"/>
                    </a:lnTo>
                    <a:lnTo>
                      <a:pt x="1510" y="30"/>
                    </a:lnTo>
                    <a:lnTo>
                      <a:pt x="1514" y="24"/>
                    </a:lnTo>
                    <a:lnTo>
                      <a:pt x="1518" y="20"/>
                    </a:lnTo>
                    <a:lnTo>
                      <a:pt x="1518" y="14"/>
                    </a:lnTo>
                    <a:lnTo>
                      <a:pt x="1516" y="8"/>
                    </a:lnTo>
                    <a:lnTo>
                      <a:pt x="1514" y="4"/>
                    </a:lnTo>
                    <a:lnTo>
                      <a:pt x="1508" y="0"/>
                    </a:lnTo>
                    <a:lnTo>
                      <a:pt x="1502" y="0"/>
                    </a:lnTo>
                    <a:lnTo>
                      <a:pt x="1496" y="0"/>
                    </a:lnTo>
                    <a:lnTo>
                      <a:pt x="1496" y="0"/>
                    </a:lnTo>
                    <a:lnTo>
                      <a:pt x="1444" y="26"/>
                    </a:lnTo>
                    <a:lnTo>
                      <a:pt x="1393" y="51"/>
                    </a:lnTo>
                    <a:lnTo>
                      <a:pt x="1343" y="78"/>
                    </a:lnTo>
                    <a:lnTo>
                      <a:pt x="1292" y="108"/>
                    </a:lnTo>
                    <a:lnTo>
                      <a:pt x="1195" y="168"/>
                    </a:lnTo>
                    <a:lnTo>
                      <a:pt x="1097" y="228"/>
                    </a:lnTo>
                    <a:lnTo>
                      <a:pt x="1097" y="228"/>
                    </a:lnTo>
                    <a:lnTo>
                      <a:pt x="985" y="304"/>
                    </a:lnTo>
                    <a:lnTo>
                      <a:pt x="872" y="380"/>
                    </a:lnTo>
                    <a:lnTo>
                      <a:pt x="763" y="462"/>
                    </a:lnTo>
                    <a:lnTo>
                      <a:pt x="658" y="544"/>
                    </a:lnTo>
                    <a:lnTo>
                      <a:pt x="658" y="544"/>
                    </a:lnTo>
                    <a:lnTo>
                      <a:pt x="554" y="629"/>
                    </a:lnTo>
                    <a:lnTo>
                      <a:pt x="504" y="672"/>
                    </a:lnTo>
                    <a:lnTo>
                      <a:pt x="455" y="717"/>
                    </a:lnTo>
                    <a:lnTo>
                      <a:pt x="407" y="763"/>
                    </a:lnTo>
                    <a:lnTo>
                      <a:pt x="360" y="810"/>
                    </a:lnTo>
                    <a:lnTo>
                      <a:pt x="313" y="857"/>
                    </a:lnTo>
                    <a:lnTo>
                      <a:pt x="268" y="906"/>
                    </a:lnTo>
                    <a:lnTo>
                      <a:pt x="268" y="906"/>
                    </a:lnTo>
                    <a:lnTo>
                      <a:pt x="228" y="952"/>
                    </a:lnTo>
                    <a:lnTo>
                      <a:pt x="187" y="1001"/>
                    </a:lnTo>
                    <a:lnTo>
                      <a:pt x="150" y="1050"/>
                    </a:lnTo>
                    <a:lnTo>
                      <a:pt x="113" y="1100"/>
                    </a:lnTo>
                    <a:lnTo>
                      <a:pt x="113" y="1100"/>
                    </a:lnTo>
                    <a:lnTo>
                      <a:pt x="80" y="1147"/>
                    </a:lnTo>
                    <a:lnTo>
                      <a:pt x="48" y="1198"/>
                    </a:lnTo>
                    <a:lnTo>
                      <a:pt x="35" y="1223"/>
                    </a:lnTo>
                    <a:lnTo>
                      <a:pt x="21" y="1248"/>
                    </a:lnTo>
                    <a:lnTo>
                      <a:pt x="10" y="1275"/>
                    </a:lnTo>
                    <a:lnTo>
                      <a:pt x="0" y="1303"/>
                    </a:lnTo>
                    <a:lnTo>
                      <a:pt x="0" y="1303"/>
                    </a:lnTo>
                    <a:lnTo>
                      <a:pt x="0" y="1307"/>
                    </a:lnTo>
                    <a:lnTo>
                      <a:pt x="4" y="1310"/>
                    </a:lnTo>
                    <a:lnTo>
                      <a:pt x="8" y="1310"/>
                    </a:lnTo>
                    <a:lnTo>
                      <a:pt x="11" y="1308"/>
                    </a:lnTo>
                    <a:lnTo>
                      <a:pt x="11" y="1308"/>
                    </a:lnTo>
                    <a:close/>
                  </a:path>
                </a:pathLst>
              </a:custGeom>
              <a:grpFill/>
              <a:ln>
                <a:noFill/>
              </a:ln>
            </p:spPr>
            <p:txBody>
              <a:bodyPr/>
              <a:lstStyle/>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21" name="Freeform 14"/>
              <p:cNvSpPr/>
              <p:nvPr/>
            </p:nvSpPr>
            <p:spPr bwMode="auto">
              <a:xfrm>
                <a:off x="3695304" y="1695061"/>
                <a:ext cx="119063" cy="122635"/>
              </a:xfrm>
              <a:custGeom>
                <a:avLst/>
                <a:gdLst>
                  <a:gd name="T0" fmla="*/ 196 w 212"/>
                  <a:gd name="T1" fmla="*/ 0 h 294"/>
                  <a:gd name="T2" fmla="*/ 196 w 212"/>
                  <a:gd name="T3" fmla="*/ 0 h 294"/>
                  <a:gd name="T4" fmla="*/ 181 w 212"/>
                  <a:gd name="T5" fmla="*/ 14 h 294"/>
                  <a:gd name="T6" fmla="*/ 163 w 212"/>
                  <a:gd name="T7" fmla="*/ 25 h 294"/>
                  <a:gd name="T8" fmla="*/ 150 w 212"/>
                  <a:gd name="T9" fmla="*/ 41 h 294"/>
                  <a:gd name="T10" fmla="*/ 134 w 212"/>
                  <a:gd name="T11" fmla="*/ 57 h 294"/>
                  <a:gd name="T12" fmla="*/ 109 w 212"/>
                  <a:gd name="T13" fmla="*/ 90 h 294"/>
                  <a:gd name="T14" fmla="*/ 85 w 212"/>
                  <a:gd name="T15" fmla="*/ 125 h 294"/>
                  <a:gd name="T16" fmla="*/ 64 w 212"/>
                  <a:gd name="T17" fmla="*/ 162 h 294"/>
                  <a:gd name="T18" fmla="*/ 44 w 212"/>
                  <a:gd name="T19" fmla="*/ 199 h 294"/>
                  <a:gd name="T20" fmla="*/ 23 w 212"/>
                  <a:gd name="T21" fmla="*/ 236 h 294"/>
                  <a:gd name="T22" fmla="*/ 2 w 212"/>
                  <a:gd name="T23" fmla="*/ 271 h 294"/>
                  <a:gd name="T24" fmla="*/ 2 w 212"/>
                  <a:gd name="T25" fmla="*/ 271 h 294"/>
                  <a:gd name="T26" fmla="*/ 0 w 212"/>
                  <a:gd name="T27" fmla="*/ 277 h 294"/>
                  <a:gd name="T28" fmla="*/ 0 w 212"/>
                  <a:gd name="T29" fmla="*/ 282 h 294"/>
                  <a:gd name="T30" fmla="*/ 4 w 212"/>
                  <a:gd name="T31" fmla="*/ 288 h 294"/>
                  <a:gd name="T32" fmla="*/ 7 w 212"/>
                  <a:gd name="T33" fmla="*/ 292 h 294"/>
                  <a:gd name="T34" fmla="*/ 11 w 212"/>
                  <a:gd name="T35" fmla="*/ 294 h 294"/>
                  <a:gd name="T36" fmla="*/ 17 w 212"/>
                  <a:gd name="T37" fmla="*/ 294 h 294"/>
                  <a:gd name="T38" fmla="*/ 23 w 212"/>
                  <a:gd name="T39" fmla="*/ 292 h 294"/>
                  <a:gd name="T40" fmla="*/ 27 w 212"/>
                  <a:gd name="T41" fmla="*/ 288 h 294"/>
                  <a:gd name="T42" fmla="*/ 27 w 212"/>
                  <a:gd name="T43" fmla="*/ 288 h 294"/>
                  <a:gd name="T44" fmla="*/ 48 w 212"/>
                  <a:gd name="T45" fmla="*/ 253 h 294"/>
                  <a:gd name="T46" fmla="*/ 68 w 212"/>
                  <a:gd name="T47" fmla="*/ 216 h 294"/>
                  <a:gd name="T48" fmla="*/ 107 w 212"/>
                  <a:gd name="T49" fmla="*/ 146 h 294"/>
                  <a:gd name="T50" fmla="*/ 130 w 212"/>
                  <a:gd name="T51" fmla="*/ 111 h 294"/>
                  <a:gd name="T52" fmla="*/ 153 w 212"/>
                  <a:gd name="T53" fmla="*/ 78 h 294"/>
                  <a:gd name="T54" fmla="*/ 179 w 212"/>
                  <a:gd name="T55" fmla="*/ 47 h 294"/>
                  <a:gd name="T56" fmla="*/ 208 w 212"/>
                  <a:gd name="T57" fmla="*/ 18 h 294"/>
                  <a:gd name="T58" fmla="*/ 208 w 212"/>
                  <a:gd name="T59" fmla="*/ 18 h 294"/>
                  <a:gd name="T60" fmla="*/ 210 w 212"/>
                  <a:gd name="T61" fmla="*/ 16 h 294"/>
                  <a:gd name="T62" fmla="*/ 212 w 212"/>
                  <a:gd name="T63" fmla="*/ 12 h 294"/>
                  <a:gd name="T64" fmla="*/ 212 w 212"/>
                  <a:gd name="T65" fmla="*/ 8 h 294"/>
                  <a:gd name="T66" fmla="*/ 210 w 212"/>
                  <a:gd name="T67" fmla="*/ 4 h 294"/>
                  <a:gd name="T68" fmla="*/ 208 w 212"/>
                  <a:gd name="T69" fmla="*/ 2 h 294"/>
                  <a:gd name="T70" fmla="*/ 204 w 212"/>
                  <a:gd name="T71" fmla="*/ 0 h 294"/>
                  <a:gd name="T72" fmla="*/ 200 w 212"/>
                  <a:gd name="T73" fmla="*/ 0 h 294"/>
                  <a:gd name="T74" fmla="*/ 196 w 212"/>
                  <a:gd name="T75" fmla="*/ 0 h 294"/>
                  <a:gd name="T76" fmla="*/ 196 w 212"/>
                  <a:gd name="T77" fmla="*/ 0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12" h="294">
                    <a:moveTo>
                      <a:pt x="196" y="0"/>
                    </a:moveTo>
                    <a:lnTo>
                      <a:pt x="196" y="0"/>
                    </a:lnTo>
                    <a:lnTo>
                      <a:pt x="181" y="14"/>
                    </a:lnTo>
                    <a:lnTo>
                      <a:pt x="163" y="25"/>
                    </a:lnTo>
                    <a:lnTo>
                      <a:pt x="150" y="41"/>
                    </a:lnTo>
                    <a:lnTo>
                      <a:pt x="134" y="57"/>
                    </a:lnTo>
                    <a:lnTo>
                      <a:pt x="109" y="90"/>
                    </a:lnTo>
                    <a:lnTo>
                      <a:pt x="85" y="125"/>
                    </a:lnTo>
                    <a:lnTo>
                      <a:pt x="64" y="162"/>
                    </a:lnTo>
                    <a:lnTo>
                      <a:pt x="44" y="199"/>
                    </a:lnTo>
                    <a:lnTo>
                      <a:pt x="23" y="236"/>
                    </a:lnTo>
                    <a:lnTo>
                      <a:pt x="2" y="271"/>
                    </a:lnTo>
                    <a:lnTo>
                      <a:pt x="2" y="271"/>
                    </a:lnTo>
                    <a:lnTo>
                      <a:pt x="0" y="277"/>
                    </a:lnTo>
                    <a:lnTo>
                      <a:pt x="0" y="282"/>
                    </a:lnTo>
                    <a:lnTo>
                      <a:pt x="4" y="288"/>
                    </a:lnTo>
                    <a:lnTo>
                      <a:pt x="7" y="292"/>
                    </a:lnTo>
                    <a:lnTo>
                      <a:pt x="11" y="294"/>
                    </a:lnTo>
                    <a:lnTo>
                      <a:pt x="17" y="294"/>
                    </a:lnTo>
                    <a:lnTo>
                      <a:pt x="23" y="292"/>
                    </a:lnTo>
                    <a:lnTo>
                      <a:pt x="27" y="288"/>
                    </a:lnTo>
                    <a:lnTo>
                      <a:pt x="27" y="288"/>
                    </a:lnTo>
                    <a:lnTo>
                      <a:pt x="48" y="253"/>
                    </a:lnTo>
                    <a:lnTo>
                      <a:pt x="68" y="216"/>
                    </a:lnTo>
                    <a:lnTo>
                      <a:pt x="107" y="146"/>
                    </a:lnTo>
                    <a:lnTo>
                      <a:pt x="130" y="111"/>
                    </a:lnTo>
                    <a:lnTo>
                      <a:pt x="153" y="78"/>
                    </a:lnTo>
                    <a:lnTo>
                      <a:pt x="179" y="47"/>
                    </a:lnTo>
                    <a:lnTo>
                      <a:pt x="208" y="18"/>
                    </a:lnTo>
                    <a:lnTo>
                      <a:pt x="208" y="18"/>
                    </a:lnTo>
                    <a:lnTo>
                      <a:pt x="210" y="16"/>
                    </a:lnTo>
                    <a:lnTo>
                      <a:pt x="212" y="12"/>
                    </a:lnTo>
                    <a:lnTo>
                      <a:pt x="212" y="8"/>
                    </a:lnTo>
                    <a:lnTo>
                      <a:pt x="210" y="4"/>
                    </a:lnTo>
                    <a:lnTo>
                      <a:pt x="208" y="2"/>
                    </a:lnTo>
                    <a:lnTo>
                      <a:pt x="204" y="0"/>
                    </a:lnTo>
                    <a:lnTo>
                      <a:pt x="200" y="0"/>
                    </a:lnTo>
                    <a:lnTo>
                      <a:pt x="196" y="0"/>
                    </a:lnTo>
                    <a:lnTo>
                      <a:pt x="196" y="0"/>
                    </a:lnTo>
                    <a:close/>
                  </a:path>
                </a:pathLst>
              </a:custGeom>
              <a:grpFill/>
              <a:ln>
                <a:noFill/>
              </a:ln>
            </p:spPr>
            <p:txBody>
              <a:bodyPr/>
              <a:lstStyle/>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22" name="Freeform 15"/>
              <p:cNvSpPr/>
              <p:nvPr/>
            </p:nvSpPr>
            <p:spPr bwMode="auto">
              <a:xfrm>
                <a:off x="3423842" y="1715302"/>
                <a:ext cx="141287" cy="244078"/>
              </a:xfrm>
              <a:custGeom>
                <a:avLst/>
                <a:gdLst>
                  <a:gd name="T0" fmla="*/ 242 w 257"/>
                  <a:gd name="T1" fmla="*/ 4 h 584"/>
                  <a:gd name="T2" fmla="*/ 242 w 257"/>
                  <a:gd name="T3" fmla="*/ 4 h 584"/>
                  <a:gd name="T4" fmla="*/ 209 w 257"/>
                  <a:gd name="T5" fmla="*/ 70 h 584"/>
                  <a:gd name="T6" fmla="*/ 175 w 257"/>
                  <a:gd name="T7" fmla="*/ 138 h 584"/>
                  <a:gd name="T8" fmla="*/ 113 w 257"/>
                  <a:gd name="T9" fmla="*/ 272 h 584"/>
                  <a:gd name="T10" fmla="*/ 113 w 257"/>
                  <a:gd name="T11" fmla="*/ 272 h 584"/>
                  <a:gd name="T12" fmla="*/ 80 w 257"/>
                  <a:gd name="T13" fmla="*/ 344 h 584"/>
                  <a:gd name="T14" fmla="*/ 51 w 257"/>
                  <a:gd name="T15" fmla="*/ 416 h 584"/>
                  <a:gd name="T16" fmla="*/ 24 w 257"/>
                  <a:gd name="T17" fmla="*/ 488 h 584"/>
                  <a:gd name="T18" fmla="*/ 12 w 257"/>
                  <a:gd name="T19" fmla="*/ 525 h 584"/>
                  <a:gd name="T20" fmla="*/ 2 w 257"/>
                  <a:gd name="T21" fmla="*/ 564 h 584"/>
                  <a:gd name="T22" fmla="*/ 2 w 257"/>
                  <a:gd name="T23" fmla="*/ 564 h 584"/>
                  <a:gd name="T24" fmla="*/ 0 w 257"/>
                  <a:gd name="T25" fmla="*/ 570 h 584"/>
                  <a:gd name="T26" fmla="*/ 2 w 257"/>
                  <a:gd name="T27" fmla="*/ 576 h 584"/>
                  <a:gd name="T28" fmla="*/ 6 w 257"/>
                  <a:gd name="T29" fmla="*/ 580 h 584"/>
                  <a:gd name="T30" fmla="*/ 12 w 257"/>
                  <a:gd name="T31" fmla="*/ 582 h 584"/>
                  <a:gd name="T32" fmla="*/ 18 w 257"/>
                  <a:gd name="T33" fmla="*/ 584 h 584"/>
                  <a:gd name="T34" fmla="*/ 22 w 257"/>
                  <a:gd name="T35" fmla="*/ 582 h 584"/>
                  <a:gd name="T36" fmla="*/ 26 w 257"/>
                  <a:gd name="T37" fmla="*/ 580 h 584"/>
                  <a:gd name="T38" fmla="*/ 29 w 257"/>
                  <a:gd name="T39" fmla="*/ 574 h 584"/>
                  <a:gd name="T40" fmla="*/ 29 w 257"/>
                  <a:gd name="T41" fmla="*/ 574 h 584"/>
                  <a:gd name="T42" fmla="*/ 39 w 257"/>
                  <a:gd name="T43" fmla="*/ 537 h 584"/>
                  <a:gd name="T44" fmla="*/ 51 w 257"/>
                  <a:gd name="T45" fmla="*/ 502 h 584"/>
                  <a:gd name="T46" fmla="*/ 76 w 257"/>
                  <a:gd name="T47" fmla="*/ 432 h 584"/>
                  <a:gd name="T48" fmla="*/ 103 w 257"/>
                  <a:gd name="T49" fmla="*/ 364 h 584"/>
                  <a:gd name="T50" fmla="*/ 135 w 257"/>
                  <a:gd name="T51" fmla="*/ 296 h 584"/>
                  <a:gd name="T52" fmla="*/ 135 w 257"/>
                  <a:gd name="T53" fmla="*/ 296 h 584"/>
                  <a:gd name="T54" fmla="*/ 168 w 257"/>
                  <a:gd name="T55" fmla="*/ 226 h 584"/>
                  <a:gd name="T56" fmla="*/ 201 w 257"/>
                  <a:gd name="T57" fmla="*/ 156 h 584"/>
                  <a:gd name="T58" fmla="*/ 216 w 257"/>
                  <a:gd name="T59" fmla="*/ 120 h 584"/>
                  <a:gd name="T60" fmla="*/ 232 w 257"/>
                  <a:gd name="T61" fmla="*/ 84 h 584"/>
                  <a:gd name="T62" fmla="*/ 245 w 257"/>
                  <a:gd name="T63" fmla="*/ 48 h 584"/>
                  <a:gd name="T64" fmla="*/ 257 w 257"/>
                  <a:gd name="T65" fmla="*/ 11 h 584"/>
                  <a:gd name="T66" fmla="*/ 257 w 257"/>
                  <a:gd name="T67" fmla="*/ 11 h 584"/>
                  <a:gd name="T68" fmla="*/ 255 w 257"/>
                  <a:gd name="T69" fmla="*/ 6 h 584"/>
                  <a:gd name="T70" fmla="*/ 251 w 257"/>
                  <a:gd name="T71" fmla="*/ 2 h 584"/>
                  <a:gd name="T72" fmla="*/ 247 w 257"/>
                  <a:gd name="T73" fmla="*/ 0 h 584"/>
                  <a:gd name="T74" fmla="*/ 244 w 257"/>
                  <a:gd name="T75" fmla="*/ 2 h 584"/>
                  <a:gd name="T76" fmla="*/ 242 w 257"/>
                  <a:gd name="T77" fmla="*/ 4 h 584"/>
                  <a:gd name="T78" fmla="*/ 242 w 257"/>
                  <a:gd name="T79" fmla="*/ 4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57" h="584">
                    <a:moveTo>
                      <a:pt x="242" y="4"/>
                    </a:moveTo>
                    <a:lnTo>
                      <a:pt x="242" y="4"/>
                    </a:lnTo>
                    <a:lnTo>
                      <a:pt x="209" y="70"/>
                    </a:lnTo>
                    <a:lnTo>
                      <a:pt x="175" y="138"/>
                    </a:lnTo>
                    <a:lnTo>
                      <a:pt x="113" y="272"/>
                    </a:lnTo>
                    <a:lnTo>
                      <a:pt x="113" y="272"/>
                    </a:lnTo>
                    <a:lnTo>
                      <a:pt x="80" y="344"/>
                    </a:lnTo>
                    <a:lnTo>
                      <a:pt x="51" y="416"/>
                    </a:lnTo>
                    <a:lnTo>
                      <a:pt x="24" y="488"/>
                    </a:lnTo>
                    <a:lnTo>
                      <a:pt x="12" y="525"/>
                    </a:lnTo>
                    <a:lnTo>
                      <a:pt x="2" y="564"/>
                    </a:lnTo>
                    <a:lnTo>
                      <a:pt x="2" y="564"/>
                    </a:lnTo>
                    <a:lnTo>
                      <a:pt x="0" y="570"/>
                    </a:lnTo>
                    <a:lnTo>
                      <a:pt x="2" y="576"/>
                    </a:lnTo>
                    <a:lnTo>
                      <a:pt x="6" y="580"/>
                    </a:lnTo>
                    <a:lnTo>
                      <a:pt x="12" y="582"/>
                    </a:lnTo>
                    <a:lnTo>
                      <a:pt x="18" y="584"/>
                    </a:lnTo>
                    <a:lnTo>
                      <a:pt x="22" y="582"/>
                    </a:lnTo>
                    <a:lnTo>
                      <a:pt x="26" y="580"/>
                    </a:lnTo>
                    <a:lnTo>
                      <a:pt x="29" y="574"/>
                    </a:lnTo>
                    <a:lnTo>
                      <a:pt x="29" y="574"/>
                    </a:lnTo>
                    <a:lnTo>
                      <a:pt x="39" y="537"/>
                    </a:lnTo>
                    <a:lnTo>
                      <a:pt x="51" y="502"/>
                    </a:lnTo>
                    <a:lnTo>
                      <a:pt x="76" y="432"/>
                    </a:lnTo>
                    <a:lnTo>
                      <a:pt x="103" y="364"/>
                    </a:lnTo>
                    <a:lnTo>
                      <a:pt x="135" y="296"/>
                    </a:lnTo>
                    <a:lnTo>
                      <a:pt x="135" y="296"/>
                    </a:lnTo>
                    <a:lnTo>
                      <a:pt x="168" y="226"/>
                    </a:lnTo>
                    <a:lnTo>
                      <a:pt x="201" y="156"/>
                    </a:lnTo>
                    <a:lnTo>
                      <a:pt x="216" y="120"/>
                    </a:lnTo>
                    <a:lnTo>
                      <a:pt x="232" y="84"/>
                    </a:lnTo>
                    <a:lnTo>
                      <a:pt x="245" y="48"/>
                    </a:lnTo>
                    <a:lnTo>
                      <a:pt x="257" y="11"/>
                    </a:lnTo>
                    <a:lnTo>
                      <a:pt x="257" y="11"/>
                    </a:lnTo>
                    <a:lnTo>
                      <a:pt x="255" y="6"/>
                    </a:lnTo>
                    <a:lnTo>
                      <a:pt x="251" y="2"/>
                    </a:lnTo>
                    <a:lnTo>
                      <a:pt x="247" y="0"/>
                    </a:lnTo>
                    <a:lnTo>
                      <a:pt x="244" y="2"/>
                    </a:lnTo>
                    <a:lnTo>
                      <a:pt x="242" y="4"/>
                    </a:lnTo>
                    <a:lnTo>
                      <a:pt x="242" y="4"/>
                    </a:lnTo>
                    <a:close/>
                  </a:path>
                </a:pathLst>
              </a:custGeom>
              <a:grpFill/>
              <a:ln>
                <a:noFill/>
              </a:ln>
            </p:spPr>
            <p:txBody>
              <a:bodyPr/>
              <a:lstStyle/>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23" name="Freeform 16"/>
              <p:cNvSpPr/>
              <p:nvPr/>
            </p:nvSpPr>
            <p:spPr bwMode="auto">
              <a:xfrm>
                <a:off x="3176191" y="1798645"/>
                <a:ext cx="188912" cy="340519"/>
              </a:xfrm>
              <a:custGeom>
                <a:avLst/>
                <a:gdLst>
                  <a:gd name="T0" fmla="*/ 325 w 338"/>
                  <a:gd name="T1" fmla="*/ 0 h 816"/>
                  <a:gd name="T2" fmla="*/ 325 w 338"/>
                  <a:gd name="T3" fmla="*/ 0 h 816"/>
                  <a:gd name="T4" fmla="*/ 305 w 338"/>
                  <a:gd name="T5" fmla="*/ 18 h 816"/>
                  <a:gd name="T6" fmla="*/ 286 w 338"/>
                  <a:gd name="T7" fmla="*/ 35 h 816"/>
                  <a:gd name="T8" fmla="*/ 268 w 338"/>
                  <a:gd name="T9" fmla="*/ 55 h 816"/>
                  <a:gd name="T10" fmla="*/ 251 w 338"/>
                  <a:gd name="T11" fmla="*/ 76 h 816"/>
                  <a:gd name="T12" fmla="*/ 235 w 338"/>
                  <a:gd name="T13" fmla="*/ 98 h 816"/>
                  <a:gd name="T14" fmla="*/ 219 w 338"/>
                  <a:gd name="T15" fmla="*/ 121 h 816"/>
                  <a:gd name="T16" fmla="*/ 192 w 338"/>
                  <a:gd name="T17" fmla="*/ 170 h 816"/>
                  <a:gd name="T18" fmla="*/ 169 w 338"/>
                  <a:gd name="T19" fmla="*/ 218 h 816"/>
                  <a:gd name="T20" fmla="*/ 146 w 338"/>
                  <a:gd name="T21" fmla="*/ 269 h 816"/>
                  <a:gd name="T22" fmla="*/ 126 w 338"/>
                  <a:gd name="T23" fmla="*/ 319 h 816"/>
                  <a:gd name="T24" fmla="*/ 109 w 338"/>
                  <a:gd name="T25" fmla="*/ 366 h 816"/>
                  <a:gd name="T26" fmla="*/ 109 w 338"/>
                  <a:gd name="T27" fmla="*/ 366 h 816"/>
                  <a:gd name="T28" fmla="*/ 89 w 338"/>
                  <a:gd name="T29" fmla="*/ 419 h 816"/>
                  <a:gd name="T30" fmla="*/ 72 w 338"/>
                  <a:gd name="T31" fmla="*/ 471 h 816"/>
                  <a:gd name="T32" fmla="*/ 54 w 338"/>
                  <a:gd name="T33" fmla="*/ 526 h 816"/>
                  <a:gd name="T34" fmla="*/ 40 w 338"/>
                  <a:gd name="T35" fmla="*/ 580 h 816"/>
                  <a:gd name="T36" fmla="*/ 27 w 338"/>
                  <a:gd name="T37" fmla="*/ 635 h 816"/>
                  <a:gd name="T38" fmla="*/ 15 w 338"/>
                  <a:gd name="T39" fmla="*/ 689 h 816"/>
                  <a:gd name="T40" fmla="*/ 7 w 338"/>
                  <a:gd name="T41" fmla="*/ 744 h 816"/>
                  <a:gd name="T42" fmla="*/ 0 w 338"/>
                  <a:gd name="T43" fmla="*/ 800 h 816"/>
                  <a:gd name="T44" fmla="*/ 0 w 338"/>
                  <a:gd name="T45" fmla="*/ 800 h 816"/>
                  <a:gd name="T46" fmla="*/ 0 w 338"/>
                  <a:gd name="T47" fmla="*/ 806 h 816"/>
                  <a:gd name="T48" fmla="*/ 3 w 338"/>
                  <a:gd name="T49" fmla="*/ 812 h 816"/>
                  <a:gd name="T50" fmla="*/ 7 w 338"/>
                  <a:gd name="T51" fmla="*/ 814 h 816"/>
                  <a:gd name="T52" fmla="*/ 13 w 338"/>
                  <a:gd name="T53" fmla="*/ 816 h 816"/>
                  <a:gd name="T54" fmla="*/ 19 w 338"/>
                  <a:gd name="T55" fmla="*/ 816 h 816"/>
                  <a:gd name="T56" fmla="*/ 25 w 338"/>
                  <a:gd name="T57" fmla="*/ 814 h 816"/>
                  <a:gd name="T58" fmla="*/ 29 w 338"/>
                  <a:gd name="T59" fmla="*/ 808 h 816"/>
                  <a:gd name="T60" fmla="*/ 31 w 338"/>
                  <a:gd name="T61" fmla="*/ 802 h 816"/>
                  <a:gd name="T62" fmla="*/ 31 w 338"/>
                  <a:gd name="T63" fmla="*/ 802 h 816"/>
                  <a:gd name="T64" fmla="*/ 37 w 338"/>
                  <a:gd name="T65" fmla="*/ 750 h 816"/>
                  <a:gd name="T66" fmla="*/ 46 w 338"/>
                  <a:gd name="T67" fmla="*/ 697 h 816"/>
                  <a:gd name="T68" fmla="*/ 56 w 338"/>
                  <a:gd name="T69" fmla="*/ 645 h 816"/>
                  <a:gd name="T70" fmla="*/ 70 w 338"/>
                  <a:gd name="T71" fmla="*/ 592 h 816"/>
                  <a:gd name="T72" fmla="*/ 83 w 338"/>
                  <a:gd name="T73" fmla="*/ 541 h 816"/>
                  <a:gd name="T74" fmla="*/ 99 w 338"/>
                  <a:gd name="T75" fmla="*/ 489 h 816"/>
                  <a:gd name="T76" fmla="*/ 114 w 338"/>
                  <a:gd name="T77" fmla="*/ 438 h 816"/>
                  <a:gd name="T78" fmla="*/ 132 w 338"/>
                  <a:gd name="T79" fmla="*/ 388 h 816"/>
                  <a:gd name="T80" fmla="*/ 132 w 338"/>
                  <a:gd name="T81" fmla="*/ 388 h 816"/>
                  <a:gd name="T82" fmla="*/ 151 w 338"/>
                  <a:gd name="T83" fmla="*/ 337 h 816"/>
                  <a:gd name="T84" fmla="*/ 171 w 338"/>
                  <a:gd name="T85" fmla="*/ 286 h 816"/>
                  <a:gd name="T86" fmla="*/ 192 w 338"/>
                  <a:gd name="T87" fmla="*/ 238 h 816"/>
                  <a:gd name="T88" fmla="*/ 218 w 338"/>
                  <a:gd name="T89" fmla="*/ 189 h 816"/>
                  <a:gd name="T90" fmla="*/ 243 w 338"/>
                  <a:gd name="T91" fmla="*/ 142 h 816"/>
                  <a:gd name="T92" fmla="*/ 272 w 338"/>
                  <a:gd name="T93" fmla="*/ 98 h 816"/>
                  <a:gd name="T94" fmla="*/ 301 w 338"/>
                  <a:gd name="T95" fmla="*/ 53 h 816"/>
                  <a:gd name="T96" fmla="*/ 336 w 338"/>
                  <a:gd name="T97" fmla="*/ 10 h 816"/>
                  <a:gd name="T98" fmla="*/ 336 w 338"/>
                  <a:gd name="T99" fmla="*/ 10 h 816"/>
                  <a:gd name="T100" fmla="*/ 338 w 338"/>
                  <a:gd name="T101" fmla="*/ 8 h 816"/>
                  <a:gd name="T102" fmla="*/ 338 w 338"/>
                  <a:gd name="T103" fmla="*/ 6 h 816"/>
                  <a:gd name="T104" fmla="*/ 334 w 338"/>
                  <a:gd name="T105" fmla="*/ 2 h 816"/>
                  <a:gd name="T106" fmla="*/ 330 w 338"/>
                  <a:gd name="T107" fmla="*/ 0 h 816"/>
                  <a:gd name="T108" fmla="*/ 325 w 338"/>
                  <a:gd name="T109" fmla="*/ 0 h 816"/>
                  <a:gd name="T110" fmla="*/ 325 w 338"/>
                  <a:gd name="T111" fmla="*/ 0 h 8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38" h="816">
                    <a:moveTo>
                      <a:pt x="325" y="0"/>
                    </a:moveTo>
                    <a:lnTo>
                      <a:pt x="325" y="0"/>
                    </a:lnTo>
                    <a:lnTo>
                      <a:pt x="305" y="18"/>
                    </a:lnTo>
                    <a:lnTo>
                      <a:pt x="286" y="35"/>
                    </a:lnTo>
                    <a:lnTo>
                      <a:pt x="268" y="55"/>
                    </a:lnTo>
                    <a:lnTo>
                      <a:pt x="251" y="76"/>
                    </a:lnTo>
                    <a:lnTo>
                      <a:pt x="235" y="98"/>
                    </a:lnTo>
                    <a:lnTo>
                      <a:pt x="219" y="121"/>
                    </a:lnTo>
                    <a:lnTo>
                      <a:pt x="192" y="170"/>
                    </a:lnTo>
                    <a:lnTo>
                      <a:pt x="169" y="218"/>
                    </a:lnTo>
                    <a:lnTo>
                      <a:pt x="146" y="269"/>
                    </a:lnTo>
                    <a:lnTo>
                      <a:pt x="126" y="319"/>
                    </a:lnTo>
                    <a:lnTo>
                      <a:pt x="109" y="366"/>
                    </a:lnTo>
                    <a:lnTo>
                      <a:pt x="109" y="366"/>
                    </a:lnTo>
                    <a:lnTo>
                      <a:pt x="89" y="419"/>
                    </a:lnTo>
                    <a:lnTo>
                      <a:pt x="72" y="471"/>
                    </a:lnTo>
                    <a:lnTo>
                      <a:pt x="54" y="526"/>
                    </a:lnTo>
                    <a:lnTo>
                      <a:pt x="40" y="580"/>
                    </a:lnTo>
                    <a:lnTo>
                      <a:pt x="27" y="635"/>
                    </a:lnTo>
                    <a:lnTo>
                      <a:pt x="15" y="689"/>
                    </a:lnTo>
                    <a:lnTo>
                      <a:pt x="7" y="744"/>
                    </a:lnTo>
                    <a:lnTo>
                      <a:pt x="0" y="800"/>
                    </a:lnTo>
                    <a:lnTo>
                      <a:pt x="0" y="800"/>
                    </a:lnTo>
                    <a:lnTo>
                      <a:pt x="0" y="806"/>
                    </a:lnTo>
                    <a:lnTo>
                      <a:pt x="3" y="812"/>
                    </a:lnTo>
                    <a:lnTo>
                      <a:pt x="7" y="814"/>
                    </a:lnTo>
                    <a:lnTo>
                      <a:pt x="13" y="816"/>
                    </a:lnTo>
                    <a:lnTo>
                      <a:pt x="19" y="816"/>
                    </a:lnTo>
                    <a:lnTo>
                      <a:pt x="25" y="814"/>
                    </a:lnTo>
                    <a:lnTo>
                      <a:pt x="29" y="808"/>
                    </a:lnTo>
                    <a:lnTo>
                      <a:pt x="31" y="802"/>
                    </a:lnTo>
                    <a:lnTo>
                      <a:pt x="31" y="802"/>
                    </a:lnTo>
                    <a:lnTo>
                      <a:pt x="37" y="750"/>
                    </a:lnTo>
                    <a:lnTo>
                      <a:pt x="46" y="697"/>
                    </a:lnTo>
                    <a:lnTo>
                      <a:pt x="56" y="645"/>
                    </a:lnTo>
                    <a:lnTo>
                      <a:pt x="70" y="592"/>
                    </a:lnTo>
                    <a:lnTo>
                      <a:pt x="83" y="541"/>
                    </a:lnTo>
                    <a:lnTo>
                      <a:pt x="99" y="489"/>
                    </a:lnTo>
                    <a:lnTo>
                      <a:pt x="114" y="438"/>
                    </a:lnTo>
                    <a:lnTo>
                      <a:pt x="132" y="388"/>
                    </a:lnTo>
                    <a:lnTo>
                      <a:pt x="132" y="388"/>
                    </a:lnTo>
                    <a:lnTo>
                      <a:pt x="151" y="337"/>
                    </a:lnTo>
                    <a:lnTo>
                      <a:pt x="171" y="286"/>
                    </a:lnTo>
                    <a:lnTo>
                      <a:pt x="192" y="238"/>
                    </a:lnTo>
                    <a:lnTo>
                      <a:pt x="218" y="189"/>
                    </a:lnTo>
                    <a:lnTo>
                      <a:pt x="243" y="142"/>
                    </a:lnTo>
                    <a:lnTo>
                      <a:pt x="272" y="98"/>
                    </a:lnTo>
                    <a:lnTo>
                      <a:pt x="301" y="53"/>
                    </a:lnTo>
                    <a:lnTo>
                      <a:pt x="336" y="10"/>
                    </a:lnTo>
                    <a:lnTo>
                      <a:pt x="336" y="10"/>
                    </a:lnTo>
                    <a:lnTo>
                      <a:pt x="338" y="8"/>
                    </a:lnTo>
                    <a:lnTo>
                      <a:pt x="338" y="6"/>
                    </a:lnTo>
                    <a:lnTo>
                      <a:pt x="334" y="2"/>
                    </a:lnTo>
                    <a:lnTo>
                      <a:pt x="330" y="0"/>
                    </a:lnTo>
                    <a:lnTo>
                      <a:pt x="325" y="0"/>
                    </a:lnTo>
                    <a:lnTo>
                      <a:pt x="325" y="0"/>
                    </a:lnTo>
                    <a:close/>
                  </a:path>
                </a:pathLst>
              </a:custGeom>
              <a:grpFill/>
              <a:ln>
                <a:noFill/>
              </a:ln>
            </p:spPr>
            <p:txBody>
              <a:bodyPr/>
              <a:lstStyle/>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24" name="Freeform 17"/>
              <p:cNvSpPr/>
              <p:nvPr/>
            </p:nvSpPr>
            <p:spPr bwMode="auto">
              <a:xfrm>
                <a:off x="3104753" y="2114161"/>
                <a:ext cx="476250" cy="103585"/>
              </a:xfrm>
              <a:custGeom>
                <a:avLst/>
                <a:gdLst>
                  <a:gd name="T0" fmla="*/ 4 w 854"/>
                  <a:gd name="T1" fmla="*/ 250 h 250"/>
                  <a:gd name="T2" fmla="*/ 4 w 854"/>
                  <a:gd name="T3" fmla="*/ 250 h 250"/>
                  <a:gd name="T4" fmla="*/ 14 w 854"/>
                  <a:gd name="T5" fmla="*/ 250 h 250"/>
                  <a:gd name="T6" fmla="*/ 25 w 854"/>
                  <a:gd name="T7" fmla="*/ 250 h 250"/>
                  <a:gd name="T8" fmla="*/ 49 w 854"/>
                  <a:gd name="T9" fmla="*/ 248 h 250"/>
                  <a:gd name="T10" fmla="*/ 95 w 854"/>
                  <a:gd name="T11" fmla="*/ 238 h 250"/>
                  <a:gd name="T12" fmla="*/ 95 w 854"/>
                  <a:gd name="T13" fmla="*/ 238 h 250"/>
                  <a:gd name="T14" fmla="*/ 212 w 854"/>
                  <a:gd name="T15" fmla="*/ 215 h 250"/>
                  <a:gd name="T16" fmla="*/ 212 w 854"/>
                  <a:gd name="T17" fmla="*/ 215 h 250"/>
                  <a:gd name="T18" fmla="*/ 331 w 854"/>
                  <a:gd name="T19" fmla="*/ 189 h 250"/>
                  <a:gd name="T20" fmla="*/ 448 w 854"/>
                  <a:gd name="T21" fmla="*/ 162 h 250"/>
                  <a:gd name="T22" fmla="*/ 448 w 854"/>
                  <a:gd name="T23" fmla="*/ 162 h 250"/>
                  <a:gd name="T24" fmla="*/ 559 w 854"/>
                  <a:gd name="T25" fmla="*/ 133 h 250"/>
                  <a:gd name="T26" fmla="*/ 613 w 854"/>
                  <a:gd name="T27" fmla="*/ 115 h 250"/>
                  <a:gd name="T28" fmla="*/ 670 w 854"/>
                  <a:gd name="T29" fmla="*/ 98 h 250"/>
                  <a:gd name="T30" fmla="*/ 670 w 854"/>
                  <a:gd name="T31" fmla="*/ 98 h 250"/>
                  <a:gd name="T32" fmla="*/ 718 w 854"/>
                  <a:gd name="T33" fmla="*/ 80 h 250"/>
                  <a:gd name="T34" fmla="*/ 769 w 854"/>
                  <a:gd name="T35" fmla="*/ 63 h 250"/>
                  <a:gd name="T36" fmla="*/ 769 w 854"/>
                  <a:gd name="T37" fmla="*/ 63 h 250"/>
                  <a:gd name="T38" fmla="*/ 790 w 854"/>
                  <a:gd name="T39" fmla="*/ 53 h 250"/>
                  <a:gd name="T40" fmla="*/ 816 w 854"/>
                  <a:gd name="T41" fmla="*/ 45 h 250"/>
                  <a:gd name="T42" fmla="*/ 825 w 854"/>
                  <a:gd name="T43" fmla="*/ 39 h 250"/>
                  <a:gd name="T44" fmla="*/ 837 w 854"/>
                  <a:gd name="T45" fmla="*/ 34 h 250"/>
                  <a:gd name="T46" fmla="*/ 845 w 854"/>
                  <a:gd name="T47" fmla="*/ 26 h 250"/>
                  <a:gd name="T48" fmla="*/ 853 w 854"/>
                  <a:gd name="T49" fmla="*/ 16 h 250"/>
                  <a:gd name="T50" fmla="*/ 853 w 854"/>
                  <a:gd name="T51" fmla="*/ 16 h 250"/>
                  <a:gd name="T52" fmla="*/ 854 w 854"/>
                  <a:gd name="T53" fmla="*/ 12 h 250"/>
                  <a:gd name="T54" fmla="*/ 853 w 854"/>
                  <a:gd name="T55" fmla="*/ 6 h 250"/>
                  <a:gd name="T56" fmla="*/ 851 w 854"/>
                  <a:gd name="T57" fmla="*/ 2 h 250"/>
                  <a:gd name="T58" fmla="*/ 845 w 854"/>
                  <a:gd name="T59" fmla="*/ 0 h 250"/>
                  <a:gd name="T60" fmla="*/ 845 w 854"/>
                  <a:gd name="T61" fmla="*/ 0 h 250"/>
                  <a:gd name="T62" fmla="*/ 835 w 854"/>
                  <a:gd name="T63" fmla="*/ 0 h 250"/>
                  <a:gd name="T64" fmla="*/ 825 w 854"/>
                  <a:gd name="T65" fmla="*/ 2 h 250"/>
                  <a:gd name="T66" fmla="*/ 804 w 854"/>
                  <a:gd name="T67" fmla="*/ 10 h 250"/>
                  <a:gd name="T68" fmla="*/ 767 w 854"/>
                  <a:gd name="T69" fmla="*/ 30 h 250"/>
                  <a:gd name="T70" fmla="*/ 767 w 854"/>
                  <a:gd name="T71" fmla="*/ 30 h 250"/>
                  <a:gd name="T72" fmla="*/ 716 w 854"/>
                  <a:gd name="T73" fmla="*/ 49 h 250"/>
                  <a:gd name="T74" fmla="*/ 668 w 854"/>
                  <a:gd name="T75" fmla="*/ 67 h 250"/>
                  <a:gd name="T76" fmla="*/ 668 w 854"/>
                  <a:gd name="T77" fmla="*/ 67 h 250"/>
                  <a:gd name="T78" fmla="*/ 609 w 854"/>
                  <a:gd name="T79" fmla="*/ 86 h 250"/>
                  <a:gd name="T80" fmla="*/ 549 w 854"/>
                  <a:gd name="T81" fmla="*/ 104 h 250"/>
                  <a:gd name="T82" fmla="*/ 430 w 854"/>
                  <a:gd name="T83" fmla="*/ 135 h 250"/>
                  <a:gd name="T84" fmla="*/ 430 w 854"/>
                  <a:gd name="T85" fmla="*/ 135 h 250"/>
                  <a:gd name="T86" fmla="*/ 313 w 854"/>
                  <a:gd name="T87" fmla="*/ 162 h 250"/>
                  <a:gd name="T88" fmla="*/ 197 w 854"/>
                  <a:gd name="T89" fmla="*/ 187 h 250"/>
                  <a:gd name="T90" fmla="*/ 197 w 854"/>
                  <a:gd name="T91" fmla="*/ 187 h 250"/>
                  <a:gd name="T92" fmla="*/ 90 w 854"/>
                  <a:gd name="T93" fmla="*/ 213 h 250"/>
                  <a:gd name="T94" fmla="*/ 90 w 854"/>
                  <a:gd name="T95" fmla="*/ 213 h 250"/>
                  <a:gd name="T96" fmla="*/ 45 w 854"/>
                  <a:gd name="T97" fmla="*/ 222 h 250"/>
                  <a:gd name="T98" fmla="*/ 22 w 854"/>
                  <a:gd name="T99" fmla="*/ 230 h 250"/>
                  <a:gd name="T100" fmla="*/ 10 w 854"/>
                  <a:gd name="T101" fmla="*/ 236 h 250"/>
                  <a:gd name="T102" fmla="*/ 0 w 854"/>
                  <a:gd name="T103" fmla="*/ 242 h 250"/>
                  <a:gd name="T104" fmla="*/ 0 w 854"/>
                  <a:gd name="T105" fmla="*/ 242 h 250"/>
                  <a:gd name="T106" fmla="*/ 0 w 854"/>
                  <a:gd name="T107" fmla="*/ 244 h 250"/>
                  <a:gd name="T108" fmla="*/ 0 w 854"/>
                  <a:gd name="T109" fmla="*/ 246 h 250"/>
                  <a:gd name="T110" fmla="*/ 0 w 854"/>
                  <a:gd name="T111" fmla="*/ 248 h 250"/>
                  <a:gd name="T112" fmla="*/ 4 w 854"/>
                  <a:gd name="T113" fmla="*/ 250 h 250"/>
                  <a:gd name="T114" fmla="*/ 4 w 854"/>
                  <a:gd name="T115" fmla="*/ 25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54" h="250">
                    <a:moveTo>
                      <a:pt x="4" y="250"/>
                    </a:moveTo>
                    <a:lnTo>
                      <a:pt x="4" y="250"/>
                    </a:lnTo>
                    <a:lnTo>
                      <a:pt x="14" y="250"/>
                    </a:lnTo>
                    <a:lnTo>
                      <a:pt x="25" y="250"/>
                    </a:lnTo>
                    <a:lnTo>
                      <a:pt x="49" y="248"/>
                    </a:lnTo>
                    <a:lnTo>
                      <a:pt x="95" y="238"/>
                    </a:lnTo>
                    <a:lnTo>
                      <a:pt x="95" y="238"/>
                    </a:lnTo>
                    <a:lnTo>
                      <a:pt x="212" y="215"/>
                    </a:lnTo>
                    <a:lnTo>
                      <a:pt x="212" y="215"/>
                    </a:lnTo>
                    <a:lnTo>
                      <a:pt x="331" y="189"/>
                    </a:lnTo>
                    <a:lnTo>
                      <a:pt x="448" y="162"/>
                    </a:lnTo>
                    <a:lnTo>
                      <a:pt x="448" y="162"/>
                    </a:lnTo>
                    <a:lnTo>
                      <a:pt x="559" y="133"/>
                    </a:lnTo>
                    <a:lnTo>
                      <a:pt x="613" y="115"/>
                    </a:lnTo>
                    <a:lnTo>
                      <a:pt x="670" y="98"/>
                    </a:lnTo>
                    <a:lnTo>
                      <a:pt x="670" y="98"/>
                    </a:lnTo>
                    <a:lnTo>
                      <a:pt x="718" y="80"/>
                    </a:lnTo>
                    <a:lnTo>
                      <a:pt x="769" y="63"/>
                    </a:lnTo>
                    <a:lnTo>
                      <a:pt x="769" y="63"/>
                    </a:lnTo>
                    <a:lnTo>
                      <a:pt x="790" y="53"/>
                    </a:lnTo>
                    <a:lnTo>
                      <a:pt x="816" y="45"/>
                    </a:lnTo>
                    <a:lnTo>
                      <a:pt x="825" y="39"/>
                    </a:lnTo>
                    <a:lnTo>
                      <a:pt x="837" y="34"/>
                    </a:lnTo>
                    <a:lnTo>
                      <a:pt x="845" y="26"/>
                    </a:lnTo>
                    <a:lnTo>
                      <a:pt x="853" y="16"/>
                    </a:lnTo>
                    <a:lnTo>
                      <a:pt x="853" y="16"/>
                    </a:lnTo>
                    <a:lnTo>
                      <a:pt x="854" y="12"/>
                    </a:lnTo>
                    <a:lnTo>
                      <a:pt x="853" y="6"/>
                    </a:lnTo>
                    <a:lnTo>
                      <a:pt x="851" y="2"/>
                    </a:lnTo>
                    <a:lnTo>
                      <a:pt x="845" y="0"/>
                    </a:lnTo>
                    <a:lnTo>
                      <a:pt x="845" y="0"/>
                    </a:lnTo>
                    <a:lnTo>
                      <a:pt x="835" y="0"/>
                    </a:lnTo>
                    <a:lnTo>
                      <a:pt x="825" y="2"/>
                    </a:lnTo>
                    <a:lnTo>
                      <a:pt x="804" y="10"/>
                    </a:lnTo>
                    <a:lnTo>
                      <a:pt x="767" y="30"/>
                    </a:lnTo>
                    <a:lnTo>
                      <a:pt x="767" y="30"/>
                    </a:lnTo>
                    <a:lnTo>
                      <a:pt x="716" y="49"/>
                    </a:lnTo>
                    <a:lnTo>
                      <a:pt x="668" y="67"/>
                    </a:lnTo>
                    <a:lnTo>
                      <a:pt x="668" y="67"/>
                    </a:lnTo>
                    <a:lnTo>
                      <a:pt x="609" y="86"/>
                    </a:lnTo>
                    <a:lnTo>
                      <a:pt x="549" y="104"/>
                    </a:lnTo>
                    <a:lnTo>
                      <a:pt x="430" y="135"/>
                    </a:lnTo>
                    <a:lnTo>
                      <a:pt x="430" y="135"/>
                    </a:lnTo>
                    <a:lnTo>
                      <a:pt x="313" y="162"/>
                    </a:lnTo>
                    <a:lnTo>
                      <a:pt x="197" y="187"/>
                    </a:lnTo>
                    <a:lnTo>
                      <a:pt x="197" y="187"/>
                    </a:lnTo>
                    <a:lnTo>
                      <a:pt x="90" y="213"/>
                    </a:lnTo>
                    <a:lnTo>
                      <a:pt x="90" y="213"/>
                    </a:lnTo>
                    <a:lnTo>
                      <a:pt x="45" y="222"/>
                    </a:lnTo>
                    <a:lnTo>
                      <a:pt x="22" y="230"/>
                    </a:lnTo>
                    <a:lnTo>
                      <a:pt x="10" y="236"/>
                    </a:lnTo>
                    <a:lnTo>
                      <a:pt x="0" y="242"/>
                    </a:lnTo>
                    <a:lnTo>
                      <a:pt x="0" y="242"/>
                    </a:lnTo>
                    <a:lnTo>
                      <a:pt x="0" y="244"/>
                    </a:lnTo>
                    <a:lnTo>
                      <a:pt x="0" y="246"/>
                    </a:lnTo>
                    <a:lnTo>
                      <a:pt x="0" y="248"/>
                    </a:lnTo>
                    <a:lnTo>
                      <a:pt x="4" y="250"/>
                    </a:lnTo>
                    <a:lnTo>
                      <a:pt x="4" y="250"/>
                    </a:lnTo>
                    <a:close/>
                  </a:path>
                </a:pathLst>
              </a:custGeom>
              <a:grpFill/>
              <a:ln>
                <a:noFill/>
              </a:ln>
            </p:spPr>
            <p:txBody>
              <a:bodyPr/>
              <a:lstStyle/>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25" name="Freeform 18"/>
              <p:cNvSpPr/>
              <p:nvPr/>
            </p:nvSpPr>
            <p:spPr bwMode="auto">
              <a:xfrm>
                <a:off x="3298428" y="1948664"/>
                <a:ext cx="438150" cy="100013"/>
              </a:xfrm>
              <a:custGeom>
                <a:avLst/>
                <a:gdLst>
                  <a:gd name="T0" fmla="*/ 9 w 788"/>
                  <a:gd name="T1" fmla="*/ 240 h 240"/>
                  <a:gd name="T2" fmla="*/ 9 w 788"/>
                  <a:gd name="T3" fmla="*/ 240 h 240"/>
                  <a:gd name="T4" fmla="*/ 107 w 788"/>
                  <a:gd name="T5" fmla="*/ 203 h 240"/>
                  <a:gd name="T6" fmla="*/ 157 w 788"/>
                  <a:gd name="T7" fmla="*/ 187 h 240"/>
                  <a:gd name="T8" fmla="*/ 206 w 788"/>
                  <a:gd name="T9" fmla="*/ 172 h 240"/>
                  <a:gd name="T10" fmla="*/ 206 w 788"/>
                  <a:gd name="T11" fmla="*/ 172 h 240"/>
                  <a:gd name="T12" fmla="*/ 258 w 788"/>
                  <a:gd name="T13" fmla="*/ 160 h 240"/>
                  <a:gd name="T14" fmla="*/ 309 w 788"/>
                  <a:gd name="T15" fmla="*/ 148 h 240"/>
                  <a:gd name="T16" fmla="*/ 412 w 788"/>
                  <a:gd name="T17" fmla="*/ 127 h 240"/>
                  <a:gd name="T18" fmla="*/ 412 w 788"/>
                  <a:gd name="T19" fmla="*/ 127 h 240"/>
                  <a:gd name="T20" fmla="*/ 515 w 788"/>
                  <a:gd name="T21" fmla="*/ 106 h 240"/>
                  <a:gd name="T22" fmla="*/ 566 w 788"/>
                  <a:gd name="T23" fmla="*/ 96 h 240"/>
                  <a:gd name="T24" fmla="*/ 618 w 788"/>
                  <a:gd name="T25" fmla="*/ 82 h 240"/>
                  <a:gd name="T26" fmla="*/ 618 w 788"/>
                  <a:gd name="T27" fmla="*/ 82 h 240"/>
                  <a:gd name="T28" fmla="*/ 659 w 788"/>
                  <a:gd name="T29" fmla="*/ 70 h 240"/>
                  <a:gd name="T30" fmla="*/ 700 w 788"/>
                  <a:gd name="T31" fmla="*/ 57 h 240"/>
                  <a:gd name="T32" fmla="*/ 700 w 788"/>
                  <a:gd name="T33" fmla="*/ 57 h 240"/>
                  <a:gd name="T34" fmla="*/ 722 w 788"/>
                  <a:gd name="T35" fmla="*/ 51 h 240"/>
                  <a:gd name="T36" fmla="*/ 745 w 788"/>
                  <a:gd name="T37" fmla="*/ 43 h 240"/>
                  <a:gd name="T38" fmla="*/ 766 w 788"/>
                  <a:gd name="T39" fmla="*/ 34 h 240"/>
                  <a:gd name="T40" fmla="*/ 776 w 788"/>
                  <a:gd name="T41" fmla="*/ 26 h 240"/>
                  <a:gd name="T42" fmla="*/ 784 w 788"/>
                  <a:gd name="T43" fmla="*/ 20 h 240"/>
                  <a:gd name="T44" fmla="*/ 784 w 788"/>
                  <a:gd name="T45" fmla="*/ 20 h 240"/>
                  <a:gd name="T46" fmla="*/ 788 w 788"/>
                  <a:gd name="T47" fmla="*/ 12 h 240"/>
                  <a:gd name="T48" fmla="*/ 788 w 788"/>
                  <a:gd name="T49" fmla="*/ 6 h 240"/>
                  <a:gd name="T50" fmla="*/ 782 w 788"/>
                  <a:gd name="T51" fmla="*/ 2 h 240"/>
                  <a:gd name="T52" fmla="*/ 776 w 788"/>
                  <a:gd name="T53" fmla="*/ 0 h 240"/>
                  <a:gd name="T54" fmla="*/ 776 w 788"/>
                  <a:gd name="T55" fmla="*/ 0 h 240"/>
                  <a:gd name="T56" fmla="*/ 766 w 788"/>
                  <a:gd name="T57" fmla="*/ 0 h 240"/>
                  <a:gd name="T58" fmla="*/ 757 w 788"/>
                  <a:gd name="T59" fmla="*/ 4 h 240"/>
                  <a:gd name="T60" fmla="*/ 737 w 788"/>
                  <a:gd name="T61" fmla="*/ 10 h 240"/>
                  <a:gd name="T62" fmla="*/ 698 w 788"/>
                  <a:gd name="T63" fmla="*/ 28 h 240"/>
                  <a:gd name="T64" fmla="*/ 698 w 788"/>
                  <a:gd name="T65" fmla="*/ 28 h 240"/>
                  <a:gd name="T66" fmla="*/ 644 w 788"/>
                  <a:gd name="T67" fmla="*/ 45 h 240"/>
                  <a:gd name="T68" fmla="*/ 589 w 788"/>
                  <a:gd name="T69" fmla="*/ 59 h 240"/>
                  <a:gd name="T70" fmla="*/ 589 w 788"/>
                  <a:gd name="T71" fmla="*/ 59 h 240"/>
                  <a:gd name="T72" fmla="*/ 539 w 788"/>
                  <a:gd name="T73" fmla="*/ 72 h 240"/>
                  <a:gd name="T74" fmla="*/ 486 w 788"/>
                  <a:gd name="T75" fmla="*/ 84 h 240"/>
                  <a:gd name="T76" fmla="*/ 383 w 788"/>
                  <a:gd name="T77" fmla="*/ 106 h 240"/>
                  <a:gd name="T78" fmla="*/ 383 w 788"/>
                  <a:gd name="T79" fmla="*/ 106 h 240"/>
                  <a:gd name="T80" fmla="*/ 286 w 788"/>
                  <a:gd name="T81" fmla="*/ 125 h 240"/>
                  <a:gd name="T82" fmla="*/ 237 w 788"/>
                  <a:gd name="T83" fmla="*/ 135 h 240"/>
                  <a:gd name="T84" fmla="*/ 186 w 788"/>
                  <a:gd name="T85" fmla="*/ 148 h 240"/>
                  <a:gd name="T86" fmla="*/ 138 w 788"/>
                  <a:gd name="T87" fmla="*/ 162 h 240"/>
                  <a:gd name="T88" fmla="*/ 89 w 788"/>
                  <a:gd name="T89" fmla="*/ 179 h 240"/>
                  <a:gd name="T90" fmla="*/ 44 w 788"/>
                  <a:gd name="T91" fmla="*/ 201 h 240"/>
                  <a:gd name="T92" fmla="*/ 23 w 788"/>
                  <a:gd name="T93" fmla="*/ 215 h 240"/>
                  <a:gd name="T94" fmla="*/ 1 w 788"/>
                  <a:gd name="T95" fmla="*/ 226 h 240"/>
                  <a:gd name="T96" fmla="*/ 1 w 788"/>
                  <a:gd name="T97" fmla="*/ 226 h 240"/>
                  <a:gd name="T98" fmla="*/ 0 w 788"/>
                  <a:gd name="T99" fmla="*/ 228 h 240"/>
                  <a:gd name="T100" fmla="*/ 0 w 788"/>
                  <a:gd name="T101" fmla="*/ 232 h 240"/>
                  <a:gd name="T102" fmla="*/ 0 w 788"/>
                  <a:gd name="T103" fmla="*/ 236 h 240"/>
                  <a:gd name="T104" fmla="*/ 5 w 788"/>
                  <a:gd name="T105" fmla="*/ 240 h 240"/>
                  <a:gd name="T106" fmla="*/ 9 w 788"/>
                  <a:gd name="T107" fmla="*/ 240 h 240"/>
                  <a:gd name="T108" fmla="*/ 9 w 788"/>
                  <a:gd name="T109" fmla="*/ 24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88" h="240">
                    <a:moveTo>
                      <a:pt x="9" y="240"/>
                    </a:moveTo>
                    <a:lnTo>
                      <a:pt x="9" y="240"/>
                    </a:lnTo>
                    <a:lnTo>
                      <a:pt x="107" y="203"/>
                    </a:lnTo>
                    <a:lnTo>
                      <a:pt x="157" y="187"/>
                    </a:lnTo>
                    <a:lnTo>
                      <a:pt x="206" y="172"/>
                    </a:lnTo>
                    <a:lnTo>
                      <a:pt x="206" y="172"/>
                    </a:lnTo>
                    <a:lnTo>
                      <a:pt x="258" y="160"/>
                    </a:lnTo>
                    <a:lnTo>
                      <a:pt x="309" y="148"/>
                    </a:lnTo>
                    <a:lnTo>
                      <a:pt x="412" y="127"/>
                    </a:lnTo>
                    <a:lnTo>
                      <a:pt x="412" y="127"/>
                    </a:lnTo>
                    <a:lnTo>
                      <a:pt x="515" y="106"/>
                    </a:lnTo>
                    <a:lnTo>
                      <a:pt x="566" y="96"/>
                    </a:lnTo>
                    <a:lnTo>
                      <a:pt x="618" y="82"/>
                    </a:lnTo>
                    <a:lnTo>
                      <a:pt x="618" y="82"/>
                    </a:lnTo>
                    <a:lnTo>
                      <a:pt x="659" y="70"/>
                    </a:lnTo>
                    <a:lnTo>
                      <a:pt x="700" y="57"/>
                    </a:lnTo>
                    <a:lnTo>
                      <a:pt x="700" y="57"/>
                    </a:lnTo>
                    <a:lnTo>
                      <a:pt x="722" y="51"/>
                    </a:lnTo>
                    <a:lnTo>
                      <a:pt x="745" y="43"/>
                    </a:lnTo>
                    <a:lnTo>
                      <a:pt x="766" y="34"/>
                    </a:lnTo>
                    <a:lnTo>
                      <a:pt x="776" y="26"/>
                    </a:lnTo>
                    <a:lnTo>
                      <a:pt x="784" y="20"/>
                    </a:lnTo>
                    <a:lnTo>
                      <a:pt x="784" y="20"/>
                    </a:lnTo>
                    <a:lnTo>
                      <a:pt x="788" y="12"/>
                    </a:lnTo>
                    <a:lnTo>
                      <a:pt x="788" y="6"/>
                    </a:lnTo>
                    <a:lnTo>
                      <a:pt x="782" y="2"/>
                    </a:lnTo>
                    <a:lnTo>
                      <a:pt x="776" y="0"/>
                    </a:lnTo>
                    <a:lnTo>
                      <a:pt x="776" y="0"/>
                    </a:lnTo>
                    <a:lnTo>
                      <a:pt x="766" y="0"/>
                    </a:lnTo>
                    <a:lnTo>
                      <a:pt x="757" y="4"/>
                    </a:lnTo>
                    <a:lnTo>
                      <a:pt x="737" y="10"/>
                    </a:lnTo>
                    <a:lnTo>
                      <a:pt x="698" y="28"/>
                    </a:lnTo>
                    <a:lnTo>
                      <a:pt x="698" y="28"/>
                    </a:lnTo>
                    <a:lnTo>
                      <a:pt x="644" y="45"/>
                    </a:lnTo>
                    <a:lnTo>
                      <a:pt x="589" y="59"/>
                    </a:lnTo>
                    <a:lnTo>
                      <a:pt x="589" y="59"/>
                    </a:lnTo>
                    <a:lnTo>
                      <a:pt x="539" y="72"/>
                    </a:lnTo>
                    <a:lnTo>
                      <a:pt x="486" y="84"/>
                    </a:lnTo>
                    <a:lnTo>
                      <a:pt x="383" y="106"/>
                    </a:lnTo>
                    <a:lnTo>
                      <a:pt x="383" y="106"/>
                    </a:lnTo>
                    <a:lnTo>
                      <a:pt x="286" y="125"/>
                    </a:lnTo>
                    <a:lnTo>
                      <a:pt x="237" y="135"/>
                    </a:lnTo>
                    <a:lnTo>
                      <a:pt x="186" y="148"/>
                    </a:lnTo>
                    <a:lnTo>
                      <a:pt x="138" y="162"/>
                    </a:lnTo>
                    <a:lnTo>
                      <a:pt x="89" y="179"/>
                    </a:lnTo>
                    <a:lnTo>
                      <a:pt x="44" y="201"/>
                    </a:lnTo>
                    <a:lnTo>
                      <a:pt x="23" y="215"/>
                    </a:lnTo>
                    <a:lnTo>
                      <a:pt x="1" y="226"/>
                    </a:lnTo>
                    <a:lnTo>
                      <a:pt x="1" y="226"/>
                    </a:lnTo>
                    <a:lnTo>
                      <a:pt x="0" y="228"/>
                    </a:lnTo>
                    <a:lnTo>
                      <a:pt x="0" y="232"/>
                    </a:lnTo>
                    <a:lnTo>
                      <a:pt x="0" y="236"/>
                    </a:lnTo>
                    <a:lnTo>
                      <a:pt x="5" y="240"/>
                    </a:lnTo>
                    <a:lnTo>
                      <a:pt x="9" y="240"/>
                    </a:lnTo>
                    <a:lnTo>
                      <a:pt x="9" y="240"/>
                    </a:lnTo>
                    <a:close/>
                  </a:path>
                </a:pathLst>
              </a:custGeom>
              <a:grpFill/>
              <a:ln>
                <a:noFill/>
              </a:ln>
            </p:spPr>
            <p:txBody>
              <a:bodyPr/>
              <a:lstStyle/>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26" name="Freeform 19"/>
              <p:cNvSpPr/>
              <p:nvPr/>
            </p:nvSpPr>
            <p:spPr bwMode="auto">
              <a:xfrm>
                <a:off x="3609579" y="1815314"/>
                <a:ext cx="315913" cy="52388"/>
              </a:xfrm>
              <a:custGeom>
                <a:avLst/>
                <a:gdLst>
                  <a:gd name="T0" fmla="*/ 6 w 570"/>
                  <a:gd name="T1" fmla="*/ 127 h 127"/>
                  <a:gd name="T2" fmla="*/ 6 w 570"/>
                  <a:gd name="T3" fmla="*/ 127 h 127"/>
                  <a:gd name="T4" fmla="*/ 41 w 570"/>
                  <a:gd name="T5" fmla="*/ 127 h 127"/>
                  <a:gd name="T6" fmla="*/ 74 w 570"/>
                  <a:gd name="T7" fmla="*/ 125 h 127"/>
                  <a:gd name="T8" fmla="*/ 107 w 570"/>
                  <a:gd name="T9" fmla="*/ 121 h 127"/>
                  <a:gd name="T10" fmla="*/ 142 w 570"/>
                  <a:gd name="T11" fmla="*/ 115 h 127"/>
                  <a:gd name="T12" fmla="*/ 208 w 570"/>
                  <a:gd name="T13" fmla="*/ 103 h 127"/>
                  <a:gd name="T14" fmla="*/ 274 w 570"/>
                  <a:gd name="T15" fmla="*/ 92 h 127"/>
                  <a:gd name="T16" fmla="*/ 274 w 570"/>
                  <a:gd name="T17" fmla="*/ 92 h 127"/>
                  <a:gd name="T18" fmla="*/ 346 w 570"/>
                  <a:gd name="T19" fmla="*/ 78 h 127"/>
                  <a:gd name="T20" fmla="*/ 418 w 570"/>
                  <a:gd name="T21" fmla="*/ 64 h 127"/>
                  <a:gd name="T22" fmla="*/ 489 w 570"/>
                  <a:gd name="T23" fmla="*/ 47 h 127"/>
                  <a:gd name="T24" fmla="*/ 559 w 570"/>
                  <a:gd name="T25" fmla="*/ 29 h 127"/>
                  <a:gd name="T26" fmla="*/ 559 w 570"/>
                  <a:gd name="T27" fmla="*/ 29 h 127"/>
                  <a:gd name="T28" fmla="*/ 564 w 570"/>
                  <a:gd name="T29" fmla="*/ 26 h 127"/>
                  <a:gd name="T30" fmla="*/ 568 w 570"/>
                  <a:gd name="T31" fmla="*/ 22 h 127"/>
                  <a:gd name="T32" fmla="*/ 570 w 570"/>
                  <a:gd name="T33" fmla="*/ 16 h 127"/>
                  <a:gd name="T34" fmla="*/ 570 w 570"/>
                  <a:gd name="T35" fmla="*/ 10 h 127"/>
                  <a:gd name="T36" fmla="*/ 568 w 570"/>
                  <a:gd name="T37" fmla="*/ 6 h 127"/>
                  <a:gd name="T38" fmla="*/ 564 w 570"/>
                  <a:gd name="T39" fmla="*/ 2 h 127"/>
                  <a:gd name="T40" fmla="*/ 561 w 570"/>
                  <a:gd name="T41" fmla="*/ 0 h 127"/>
                  <a:gd name="T42" fmla="*/ 553 w 570"/>
                  <a:gd name="T43" fmla="*/ 0 h 127"/>
                  <a:gd name="T44" fmla="*/ 553 w 570"/>
                  <a:gd name="T45" fmla="*/ 0 h 127"/>
                  <a:gd name="T46" fmla="*/ 487 w 570"/>
                  <a:gd name="T47" fmla="*/ 18 h 127"/>
                  <a:gd name="T48" fmla="*/ 418 w 570"/>
                  <a:gd name="T49" fmla="*/ 35 h 127"/>
                  <a:gd name="T50" fmla="*/ 352 w 570"/>
                  <a:gd name="T51" fmla="*/ 49 h 127"/>
                  <a:gd name="T52" fmla="*/ 284 w 570"/>
                  <a:gd name="T53" fmla="*/ 62 h 127"/>
                  <a:gd name="T54" fmla="*/ 284 w 570"/>
                  <a:gd name="T55" fmla="*/ 62 h 127"/>
                  <a:gd name="T56" fmla="*/ 214 w 570"/>
                  <a:gd name="T57" fmla="*/ 74 h 127"/>
                  <a:gd name="T58" fmla="*/ 144 w 570"/>
                  <a:gd name="T59" fmla="*/ 84 h 127"/>
                  <a:gd name="T60" fmla="*/ 74 w 570"/>
                  <a:gd name="T61" fmla="*/ 96 h 127"/>
                  <a:gd name="T62" fmla="*/ 39 w 570"/>
                  <a:gd name="T63" fmla="*/ 103 h 127"/>
                  <a:gd name="T64" fmla="*/ 6 w 570"/>
                  <a:gd name="T65" fmla="*/ 113 h 127"/>
                  <a:gd name="T66" fmla="*/ 6 w 570"/>
                  <a:gd name="T67" fmla="*/ 113 h 127"/>
                  <a:gd name="T68" fmla="*/ 2 w 570"/>
                  <a:gd name="T69" fmla="*/ 115 h 127"/>
                  <a:gd name="T70" fmla="*/ 0 w 570"/>
                  <a:gd name="T71" fmla="*/ 121 h 127"/>
                  <a:gd name="T72" fmla="*/ 2 w 570"/>
                  <a:gd name="T73" fmla="*/ 125 h 127"/>
                  <a:gd name="T74" fmla="*/ 6 w 570"/>
                  <a:gd name="T75" fmla="*/ 127 h 127"/>
                  <a:gd name="T76" fmla="*/ 6 w 570"/>
                  <a:gd name="T77" fmla="*/ 127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70" h="127">
                    <a:moveTo>
                      <a:pt x="6" y="127"/>
                    </a:moveTo>
                    <a:lnTo>
                      <a:pt x="6" y="127"/>
                    </a:lnTo>
                    <a:lnTo>
                      <a:pt x="41" y="127"/>
                    </a:lnTo>
                    <a:lnTo>
                      <a:pt x="74" y="125"/>
                    </a:lnTo>
                    <a:lnTo>
                      <a:pt x="107" y="121"/>
                    </a:lnTo>
                    <a:lnTo>
                      <a:pt x="142" y="115"/>
                    </a:lnTo>
                    <a:lnTo>
                      <a:pt x="208" y="103"/>
                    </a:lnTo>
                    <a:lnTo>
                      <a:pt x="274" y="92"/>
                    </a:lnTo>
                    <a:lnTo>
                      <a:pt x="274" y="92"/>
                    </a:lnTo>
                    <a:lnTo>
                      <a:pt x="346" y="78"/>
                    </a:lnTo>
                    <a:lnTo>
                      <a:pt x="418" y="64"/>
                    </a:lnTo>
                    <a:lnTo>
                      <a:pt x="489" y="47"/>
                    </a:lnTo>
                    <a:lnTo>
                      <a:pt x="559" y="29"/>
                    </a:lnTo>
                    <a:lnTo>
                      <a:pt x="559" y="29"/>
                    </a:lnTo>
                    <a:lnTo>
                      <a:pt x="564" y="26"/>
                    </a:lnTo>
                    <a:lnTo>
                      <a:pt x="568" y="22"/>
                    </a:lnTo>
                    <a:lnTo>
                      <a:pt x="570" y="16"/>
                    </a:lnTo>
                    <a:lnTo>
                      <a:pt x="570" y="10"/>
                    </a:lnTo>
                    <a:lnTo>
                      <a:pt x="568" y="6"/>
                    </a:lnTo>
                    <a:lnTo>
                      <a:pt x="564" y="2"/>
                    </a:lnTo>
                    <a:lnTo>
                      <a:pt x="561" y="0"/>
                    </a:lnTo>
                    <a:lnTo>
                      <a:pt x="553" y="0"/>
                    </a:lnTo>
                    <a:lnTo>
                      <a:pt x="553" y="0"/>
                    </a:lnTo>
                    <a:lnTo>
                      <a:pt x="487" y="18"/>
                    </a:lnTo>
                    <a:lnTo>
                      <a:pt x="418" y="35"/>
                    </a:lnTo>
                    <a:lnTo>
                      <a:pt x="352" y="49"/>
                    </a:lnTo>
                    <a:lnTo>
                      <a:pt x="284" y="62"/>
                    </a:lnTo>
                    <a:lnTo>
                      <a:pt x="284" y="62"/>
                    </a:lnTo>
                    <a:lnTo>
                      <a:pt x="214" y="74"/>
                    </a:lnTo>
                    <a:lnTo>
                      <a:pt x="144" y="84"/>
                    </a:lnTo>
                    <a:lnTo>
                      <a:pt x="74" y="96"/>
                    </a:lnTo>
                    <a:lnTo>
                      <a:pt x="39" y="103"/>
                    </a:lnTo>
                    <a:lnTo>
                      <a:pt x="6" y="113"/>
                    </a:lnTo>
                    <a:lnTo>
                      <a:pt x="6" y="113"/>
                    </a:lnTo>
                    <a:lnTo>
                      <a:pt x="2" y="115"/>
                    </a:lnTo>
                    <a:lnTo>
                      <a:pt x="0" y="121"/>
                    </a:lnTo>
                    <a:lnTo>
                      <a:pt x="2" y="125"/>
                    </a:lnTo>
                    <a:lnTo>
                      <a:pt x="6" y="127"/>
                    </a:lnTo>
                    <a:lnTo>
                      <a:pt x="6" y="127"/>
                    </a:lnTo>
                    <a:close/>
                  </a:path>
                </a:pathLst>
              </a:custGeom>
              <a:grpFill/>
              <a:ln>
                <a:noFill/>
              </a:ln>
            </p:spPr>
            <p:txBody>
              <a:bodyPr/>
              <a:lstStyle/>
              <a:p>
                <a:pPr>
                  <a:defRPr/>
                </a:pPr>
                <a:endParaRPr lang="zh-CN" altLang="en-US" sz="1800">
                  <a:solidFill>
                    <a:schemeClr val="tx1"/>
                  </a:solidFill>
                  <a:latin typeface="微软雅黑" panose="020B0503020204020204" charset="-122"/>
                  <a:ea typeface="微软雅黑" panose="020B0503020204020204" charset="-122"/>
                </a:endParaRPr>
              </a:p>
            </p:txBody>
          </p:sp>
        </p:grpSp>
        <p:cxnSp>
          <p:nvCxnSpPr>
            <p:cNvPr id="127" name="直接连接符 126"/>
            <p:cNvCxnSpPr/>
            <p:nvPr/>
          </p:nvCxnSpPr>
          <p:spPr>
            <a:xfrm>
              <a:off x="6967" y="4647"/>
              <a:ext cx="5104"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128" name="矩形 127"/>
            <p:cNvSpPr/>
            <p:nvPr/>
          </p:nvSpPr>
          <p:spPr>
            <a:xfrm>
              <a:off x="8285" y="4066"/>
              <a:ext cx="3787" cy="580"/>
            </a:xfrm>
            <a:prstGeom prst="rect">
              <a:avLst/>
            </a:prstGeom>
          </p:spPr>
          <p:txBody>
            <a:bodyPr wrap="square">
              <a:spAutoFit/>
            </a:bodyPr>
            <a:lstStyle/>
            <a:p>
              <a:pPr algn="just">
                <a:defRPr/>
              </a:pPr>
              <a:r>
                <a:rPr lang="zh-CN" altLang="en-US" sz="1800" b="1" dirty="0">
                  <a:solidFill>
                    <a:schemeClr val="tx1"/>
                  </a:solidFill>
                  <a:latin typeface="微软雅黑" panose="020B0503020204020204" charset="-122"/>
                  <a:ea typeface="微软雅黑" panose="020B0503020204020204" charset="-122"/>
                </a:rPr>
                <a:t>5. 密切观察病情变化</a:t>
              </a:r>
              <a:endParaRPr lang="zh-CN" altLang="en-US" sz="1800" b="1" dirty="0">
                <a:solidFill>
                  <a:schemeClr val="tx1"/>
                </a:solidFill>
                <a:latin typeface="微软雅黑" panose="020B0503020204020204" charset="-122"/>
                <a:ea typeface="微软雅黑" panose="020B0503020204020204" charset="-122"/>
              </a:endParaRPr>
            </a:p>
          </p:txBody>
        </p:sp>
        <p:sp>
          <p:nvSpPr>
            <p:cNvPr id="152" name="文本框 165"/>
            <p:cNvSpPr txBox="1"/>
            <p:nvPr/>
          </p:nvSpPr>
          <p:spPr>
            <a:xfrm>
              <a:off x="6967" y="4853"/>
              <a:ext cx="5104" cy="4175"/>
            </a:xfrm>
            <a:prstGeom prst="rect">
              <a:avLst/>
            </a:prstGeom>
            <a:noFill/>
          </p:spPr>
          <p:txBody>
            <a:bodyPr wrap="square">
              <a:spAutoFit/>
            </a:bodyPr>
            <a:lstStyle/>
            <a:p>
              <a:pPr algn="just">
                <a:lnSpc>
                  <a:spcPct val="130000"/>
                </a:lnSpc>
                <a:defRPr/>
              </a:pPr>
              <a:r>
                <a:rPr lang="zh-CN" altLang="en-US" sz="1600" kern="0" dirty="0">
                  <a:solidFill>
                    <a:schemeClr val="tx1"/>
                  </a:solidFill>
                  <a:latin typeface="微软雅黑" panose="020B0503020204020204" charset="-122"/>
                  <a:ea typeface="微软雅黑" panose="020B0503020204020204" charset="-122"/>
                  <a:cs typeface="Arial" panose="020B0604020202020204" pitchFamily="34" charset="0"/>
                </a:rPr>
                <a:t>早产儿异常情况多、变化无常，护理人员应密切观察。如体温波动，是否伴有硬肿，呼吸的频率、节律，有无发绀和进行性呼吸困难，小儿神志，对刺激的反应，脐部情况，黄疸深浅，进奶量及大小便排泄等情况。发现异常，及时报告，对症处理并做详细记录。</a:t>
              </a:r>
              <a:endParaRPr lang="zh-CN" altLang="en-US" sz="1600" kern="0" dirty="0">
                <a:solidFill>
                  <a:schemeClr val="tx1"/>
                </a:solidFill>
                <a:latin typeface="微软雅黑" panose="020B0503020204020204" charset="-122"/>
                <a:ea typeface="微软雅黑" panose="020B0503020204020204" charset="-122"/>
                <a:cs typeface="Arial" panose="020B0604020202020204" pitchFamily="34" charset="0"/>
              </a:endParaRPr>
            </a:p>
          </p:txBody>
        </p:sp>
      </p:grpSp>
      <p:grpSp>
        <p:nvGrpSpPr>
          <p:cNvPr id="4" name="组合 3"/>
          <p:cNvGrpSpPr/>
          <p:nvPr/>
        </p:nvGrpSpPr>
        <p:grpSpPr>
          <a:xfrm>
            <a:off x="8115935" y="1478887"/>
            <a:ext cx="3240405" cy="3640506"/>
            <a:chOff x="9780" y="3295"/>
            <a:chExt cx="5105" cy="5733"/>
          </a:xfrm>
        </p:grpSpPr>
        <p:sp>
          <p:nvSpPr>
            <p:cNvPr id="129" name="Freeform 12"/>
            <p:cNvSpPr/>
            <p:nvPr/>
          </p:nvSpPr>
          <p:spPr bwMode="auto">
            <a:xfrm>
              <a:off x="9780" y="3295"/>
              <a:ext cx="1750" cy="1352"/>
            </a:xfrm>
            <a:custGeom>
              <a:avLst/>
              <a:gdLst>
                <a:gd name="T0" fmla="*/ 2147483646 w 1999"/>
                <a:gd name="T1" fmla="*/ 2147483646 h 2057"/>
                <a:gd name="T2" fmla="*/ 2147483646 w 1999"/>
                <a:gd name="T3" fmla="*/ 2147483646 h 2057"/>
                <a:gd name="T4" fmla="*/ 2147483646 w 1999"/>
                <a:gd name="T5" fmla="*/ 2147483646 h 2057"/>
                <a:gd name="T6" fmla="*/ 2147483646 w 1999"/>
                <a:gd name="T7" fmla="*/ 2147483646 h 2057"/>
                <a:gd name="T8" fmla="*/ 2147483646 w 1999"/>
                <a:gd name="T9" fmla="*/ 2147483646 h 2057"/>
                <a:gd name="T10" fmla="*/ 2147483646 w 1999"/>
                <a:gd name="T11" fmla="*/ 2147483646 h 2057"/>
                <a:gd name="T12" fmla="*/ 2147483646 w 1999"/>
                <a:gd name="T13" fmla="*/ 2147483646 h 2057"/>
                <a:gd name="T14" fmla="*/ 2147483646 w 1999"/>
                <a:gd name="T15" fmla="*/ 2147483646 h 2057"/>
                <a:gd name="T16" fmla="*/ 2147483646 w 1999"/>
                <a:gd name="T17" fmla="*/ 2147483646 h 2057"/>
                <a:gd name="T18" fmla="*/ 2147483646 w 1999"/>
                <a:gd name="T19" fmla="*/ 2147483646 h 2057"/>
                <a:gd name="T20" fmla="*/ 2147483646 w 1999"/>
                <a:gd name="T21" fmla="*/ 2147483646 h 2057"/>
                <a:gd name="T22" fmla="*/ 2147483646 w 1999"/>
                <a:gd name="T23" fmla="*/ 2147483646 h 2057"/>
                <a:gd name="T24" fmla="*/ 2147483646 w 1999"/>
                <a:gd name="T25" fmla="*/ 2147483646 h 2057"/>
                <a:gd name="T26" fmla="*/ 2147483646 w 1999"/>
                <a:gd name="T27" fmla="*/ 2147483646 h 2057"/>
                <a:gd name="T28" fmla="*/ 2147483646 w 1999"/>
                <a:gd name="T29" fmla="*/ 2147483646 h 2057"/>
                <a:gd name="T30" fmla="*/ 2147483646 w 1999"/>
                <a:gd name="T31" fmla="*/ 2147483646 h 2057"/>
                <a:gd name="T32" fmla="*/ 2147483646 w 1999"/>
                <a:gd name="T33" fmla="*/ 2147483646 h 2057"/>
                <a:gd name="T34" fmla="*/ 2147483646 w 1999"/>
                <a:gd name="T35" fmla="*/ 2147483646 h 2057"/>
                <a:gd name="T36" fmla="*/ 2147483646 w 1999"/>
                <a:gd name="T37" fmla="*/ 2147483646 h 2057"/>
                <a:gd name="T38" fmla="*/ 2147483646 w 1999"/>
                <a:gd name="T39" fmla="*/ 2147483646 h 2057"/>
                <a:gd name="T40" fmla="*/ 2147483646 w 1999"/>
                <a:gd name="T41" fmla="*/ 2147483646 h 2057"/>
                <a:gd name="T42" fmla="*/ 2147483646 w 1999"/>
                <a:gd name="T43" fmla="*/ 2147483646 h 2057"/>
                <a:gd name="T44" fmla="*/ 2147483646 w 1999"/>
                <a:gd name="T45" fmla="*/ 2147483646 h 2057"/>
                <a:gd name="T46" fmla="*/ 2147483646 w 1999"/>
                <a:gd name="T47" fmla="*/ 2147483646 h 2057"/>
                <a:gd name="T48" fmla="*/ 2147483646 w 1999"/>
                <a:gd name="T49" fmla="*/ 2147483646 h 2057"/>
                <a:gd name="T50" fmla="*/ 2147483646 w 1999"/>
                <a:gd name="T51" fmla="*/ 2147483646 h 2057"/>
                <a:gd name="T52" fmla="*/ 2147483646 w 1999"/>
                <a:gd name="T53" fmla="*/ 2147483646 h 2057"/>
                <a:gd name="T54" fmla="*/ 2147483646 w 1999"/>
                <a:gd name="T55" fmla="*/ 2147483646 h 2057"/>
                <a:gd name="T56" fmla="*/ 2147483646 w 1999"/>
                <a:gd name="T57" fmla="*/ 2147483646 h 2057"/>
                <a:gd name="T58" fmla="*/ 2147483646 w 1999"/>
                <a:gd name="T59" fmla="*/ 2147483646 h 2057"/>
                <a:gd name="T60" fmla="*/ 2147483646 w 1999"/>
                <a:gd name="T61" fmla="*/ 2147483646 h 2057"/>
                <a:gd name="T62" fmla="*/ 2147483646 w 1999"/>
                <a:gd name="T63" fmla="*/ 2147483646 h 2057"/>
                <a:gd name="T64" fmla="*/ 2147483646 w 1999"/>
                <a:gd name="T65" fmla="*/ 2147483646 h 2057"/>
                <a:gd name="T66" fmla="*/ 2147483646 w 1999"/>
                <a:gd name="T67" fmla="*/ 2147483646 h 2057"/>
                <a:gd name="T68" fmla="*/ 2147483646 w 1999"/>
                <a:gd name="T69" fmla="*/ 2147483646 h 2057"/>
                <a:gd name="T70" fmla="*/ 2147483646 w 1999"/>
                <a:gd name="T71" fmla="*/ 2147483646 h 2057"/>
                <a:gd name="T72" fmla="*/ 2147483646 w 1999"/>
                <a:gd name="T73" fmla="*/ 2147483646 h 2057"/>
                <a:gd name="T74" fmla="*/ 2147483646 w 1999"/>
                <a:gd name="T75" fmla="*/ 2147483646 h 2057"/>
                <a:gd name="T76" fmla="*/ 2147483646 w 1999"/>
                <a:gd name="T77" fmla="*/ 2147483646 h 2057"/>
                <a:gd name="T78" fmla="*/ 2147483646 w 1999"/>
                <a:gd name="T79" fmla="*/ 2147483646 h 2057"/>
                <a:gd name="T80" fmla="*/ 2147483646 w 1999"/>
                <a:gd name="T81" fmla="*/ 2147483646 h 2057"/>
                <a:gd name="T82" fmla="*/ 2147483646 w 1999"/>
                <a:gd name="T83" fmla="*/ 2147483646 h 2057"/>
                <a:gd name="T84" fmla="*/ 2147483646 w 1999"/>
                <a:gd name="T85" fmla="*/ 2147483646 h 2057"/>
                <a:gd name="T86" fmla="*/ 2147483646 w 1999"/>
                <a:gd name="T87" fmla="*/ 2147483646 h 2057"/>
                <a:gd name="T88" fmla="*/ 2147483646 w 1999"/>
                <a:gd name="T89" fmla="*/ 2147483646 h 2057"/>
                <a:gd name="T90" fmla="*/ 2147483646 w 1999"/>
                <a:gd name="T91" fmla="*/ 2147483646 h 2057"/>
                <a:gd name="T92" fmla="*/ 2147483646 w 1999"/>
                <a:gd name="T93" fmla="*/ 2147483646 h 2057"/>
                <a:gd name="T94" fmla="*/ 2147483646 w 1999"/>
                <a:gd name="T95" fmla="*/ 2147483646 h 2057"/>
                <a:gd name="T96" fmla="*/ 2147483646 w 1999"/>
                <a:gd name="T97" fmla="*/ 2147483646 h 2057"/>
                <a:gd name="T98" fmla="*/ 2147483646 w 1999"/>
                <a:gd name="T99" fmla="*/ 2147483646 h 2057"/>
                <a:gd name="T100" fmla="*/ 2147483646 w 1999"/>
                <a:gd name="T101" fmla="*/ 2147483646 h 2057"/>
                <a:gd name="T102" fmla="*/ 2147483646 w 1999"/>
                <a:gd name="T103" fmla="*/ 2147483646 h 2057"/>
                <a:gd name="T104" fmla="*/ 2147483646 w 1999"/>
                <a:gd name="T105" fmla="*/ 2147483646 h 2057"/>
                <a:gd name="T106" fmla="*/ 2147483646 w 1999"/>
                <a:gd name="T107" fmla="*/ 2147483646 h 2057"/>
                <a:gd name="T108" fmla="*/ 0 w 1999"/>
                <a:gd name="T109" fmla="*/ 2147483646 h 2057"/>
                <a:gd name="T110" fmla="*/ 2147483646 w 1999"/>
                <a:gd name="T111" fmla="*/ 2147483646 h 2057"/>
                <a:gd name="T112" fmla="*/ 2147483646 w 1999"/>
                <a:gd name="T113" fmla="*/ 2147483646 h 2057"/>
                <a:gd name="T114" fmla="*/ 2147483646 w 1999"/>
                <a:gd name="T115" fmla="*/ 2147483646 h 2057"/>
                <a:gd name="T116" fmla="*/ 2147483646 w 1999"/>
                <a:gd name="T117" fmla="*/ 2147483646 h 2057"/>
                <a:gd name="T118" fmla="*/ 2147483646 w 1999"/>
                <a:gd name="T119" fmla="*/ 2147483646 h 205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999"/>
                <a:gd name="T181" fmla="*/ 0 h 2057"/>
                <a:gd name="T182" fmla="*/ 1999 w 1999"/>
                <a:gd name="T183" fmla="*/ 2057 h 205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999" h="2057">
                  <a:moveTo>
                    <a:pt x="230" y="1472"/>
                  </a:moveTo>
                  <a:lnTo>
                    <a:pt x="230" y="1472"/>
                  </a:lnTo>
                  <a:lnTo>
                    <a:pt x="230" y="1452"/>
                  </a:lnTo>
                  <a:lnTo>
                    <a:pt x="232" y="1401"/>
                  </a:lnTo>
                  <a:lnTo>
                    <a:pt x="238" y="1322"/>
                  </a:lnTo>
                  <a:lnTo>
                    <a:pt x="244" y="1273"/>
                  </a:lnTo>
                  <a:lnTo>
                    <a:pt x="251" y="1219"/>
                  </a:lnTo>
                  <a:lnTo>
                    <a:pt x="263" y="1160"/>
                  </a:lnTo>
                  <a:lnTo>
                    <a:pt x="277" y="1098"/>
                  </a:lnTo>
                  <a:lnTo>
                    <a:pt x="292" y="1034"/>
                  </a:lnTo>
                  <a:lnTo>
                    <a:pt x="312" y="966"/>
                  </a:lnTo>
                  <a:lnTo>
                    <a:pt x="337" y="895"/>
                  </a:lnTo>
                  <a:lnTo>
                    <a:pt x="364" y="823"/>
                  </a:lnTo>
                  <a:lnTo>
                    <a:pt x="397" y="751"/>
                  </a:lnTo>
                  <a:lnTo>
                    <a:pt x="417" y="714"/>
                  </a:lnTo>
                  <a:lnTo>
                    <a:pt x="436" y="677"/>
                  </a:lnTo>
                  <a:lnTo>
                    <a:pt x="456" y="642"/>
                  </a:lnTo>
                  <a:lnTo>
                    <a:pt x="479" y="605"/>
                  </a:lnTo>
                  <a:lnTo>
                    <a:pt x="502" y="570"/>
                  </a:lnTo>
                  <a:lnTo>
                    <a:pt x="528" y="535"/>
                  </a:lnTo>
                  <a:lnTo>
                    <a:pt x="555" y="500"/>
                  </a:lnTo>
                  <a:lnTo>
                    <a:pt x="582" y="467"/>
                  </a:lnTo>
                  <a:lnTo>
                    <a:pt x="611" y="432"/>
                  </a:lnTo>
                  <a:lnTo>
                    <a:pt x="643" y="399"/>
                  </a:lnTo>
                  <a:lnTo>
                    <a:pt x="676" y="368"/>
                  </a:lnTo>
                  <a:lnTo>
                    <a:pt x="711" y="337"/>
                  </a:lnTo>
                  <a:lnTo>
                    <a:pt x="748" y="306"/>
                  </a:lnTo>
                  <a:lnTo>
                    <a:pt x="787" y="276"/>
                  </a:lnTo>
                  <a:lnTo>
                    <a:pt x="825" y="247"/>
                  </a:lnTo>
                  <a:lnTo>
                    <a:pt x="868" y="220"/>
                  </a:lnTo>
                  <a:lnTo>
                    <a:pt x="911" y="195"/>
                  </a:lnTo>
                  <a:lnTo>
                    <a:pt x="958" y="169"/>
                  </a:lnTo>
                  <a:lnTo>
                    <a:pt x="1005" y="146"/>
                  </a:lnTo>
                  <a:lnTo>
                    <a:pt x="1055" y="125"/>
                  </a:lnTo>
                  <a:lnTo>
                    <a:pt x="1108" y="103"/>
                  </a:lnTo>
                  <a:lnTo>
                    <a:pt x="1162" y="84"/>
                  </a:lnTo>
                  <a:lnTo>
                    <a:pt x="1219" y="68"/>
                  </a:lnTo>
                  <a:lnTo>
                    <a:pt x="1277" y="53"/>
                  </a:lnTo>
                  <a:lnTo>
                    <a:pt x="1337" y="39"/>
                  </a:lnTo>
                  <a:lnTo>
                    <a:pt x="1400" y="27"/>
                  </a:lnTo>
                  <a:lnTo>
                    <a:pt x="1466" y="18"/>
                  </a:lnTo>
                  <a:lnTo>
                    <a:pt x="1534" y="10"/>
                  </a:lnTo>
                  <a:lnTo>
                    <a:pt x="1604" y="4"/>
                  </a:lnTo>
                  <a:lnTo>
                    <a:pt x="1676" y="2"/>
                  </a:lnTo>
                  <a:lnTo>
                    <a:pt x="1752" y="0"/>
                  </a:lnTo>
                  <a:lnTo>
                    <a:pt x="1830" y="2"/>
                  </a:lnTo>
                  <a:lnTo>
                    <a:pt x="1911" y="6"/>
                  </a:lnTo>
                  <a:lnTo>
                    <a:pt x="1993" y="12"/>
                  </a:lnTo>
                  <a:lnTo>
                    <a:pt x="1995" y="29"/>
                  </a:lnTo>
                  <a:lnTo>
                    <a:pt x="1999" y="76"/>
                  </a:lnTo>
                  <a:lnTo>
                    <a:pt x="1999" y="109"/>
                  </a:lnTo>
                  <a:lnTo>
                    <a:pt x="1999" y="148"/>
                  </a:lnTo>
                  <a:lnTo>
                    <a:pt x="1997" y="193"/>
                  </a:lnTo>
                  <a:lnTo>
                    <a:pt x="1993" y="243"/>
                  </a:lnTo>
                  <a:lnTo>
                    <a:pt x="1987" y="298"/>
                  </a:lnTo>
                  <a:lnTo>
                    <a:pt x="1980" y="356"/>
                  </a:lnTo>
                  <a:lnTo>
                    <a:pt x="1968" y="417"/>
                  </a:lnTo>
                  <a:lnTo>
                    <a:pt x="1952" y="481"/>
                  </a:lnTo>
                  <a:lnTo>
                    <a:pt x="1933" y="547"/>
                  </a:lnTo>
                  <a:lnTo>
                    <a:pt x="1909" y="615"/>
                  </a:lnTo>
                  <a:lnTo>
                    <a:pt x="1882" y="685"/>
                  </a:lnTo>
                  <a:lnTo>
                    <a:pt x="1865" y="720"/>
                  </a:lnTo>
                  <a:lnTo>
                    <a:pt x="1849" y="755"/>
                  </a:lnTo>
                  <a:lnTo>
                    <a:pt x="1830" y="790"/>
                  </a:lnTo>
                  <a:lnTo>
                    <a:pt x="1808" y="825"/>
                  </a:lnTo>
                  <a:lnTo>
                    <a:pt x="1787" y="860"/>
                  </a:lnTo>
                  <a:lnTo>
                    <a:pt x="1764" y="895"/>
                  </a:lnTo>
                  <a:lnTo>
                    <a:pt x="1738" y="929"/>
                  </a:lnTo>
                  <a:lnTo>
                    <a:pt x="1713" y="964"/>
                  </a:lnTo>
                  <a:lnTo>
                    <a:pt x="1684" y="999"/>
                  </a:lnTo>
                  <a:lnTo>
                    <a:pt x="1653" y="1032"/>
                  </a:lnTo>
                  <a:lnTo>
                    <a:pt x="1621" y="1065"/>
                  </a:lnTo>
                  <a:lnTo>
                    <a:pt x="1588" y="1096"/>
                  </a:lnTo>
                  <a:lnTo>
                    <a:pt x="1551" y="1129"/>
                  </a:lnTo>
                  <a:lnTo>
                    <a:pt x="1514" y="1160"/>
                  </a:lnTo>
                  <a:lnTo>
                    <a:pt x="1474" y="1189"/>
                  </a:lnTo>
                  <a:lnTo>
                    <a:pt x="1433" y="1220"/>
                  </a:lnTo>
                  <a:lnTo>
                    <a:pt x="1388" y="1248"/>
                  </a:lnTo>
                  <a:lnTo>
                    <a:pt x="1341" y="1277"/>
                  </a:lnTo>
                  <a:lnTo>
                    <a:pt x="1293" y="1302"/>
                  </a:lnTo>
                  <a:lnTo>
                    <a:pt x="1242" y="1328"/>
                  </a:lnTo>
                  <a:lnTo>
                    <a:pt x="1187" y="1353"/>
                  </a:lnTo>
                  <a:lnTo>
                    <a:pt x="1133" y="1376"/>
                  </a:lnTo>
                  <a:lnTo>
                    <a:pt x="1075" y="1398"/>
                  </a:lnTo>
                  <a:lnTo>
                    <a:pt x="1014" y="1419"/>
                  </a:lnTo>
                  <a:lnTo>
                    <a:pt x="950" y="1438"/>
                  </a:lnTo>
                  <a:lnTo>
                    <a:pt x="884" y="1456"/>
                  </a:lnTo>
                  <a:lnTo>
                    <a:pt x="816" y="1472"/>
                  </a:lnTo>
                  <a:lnTo>
                    <a:pt x="744" y="1487"/>
                  </a:lnTo>
                  <a:lnTo>
                    <a:pt x="670" y="1499"/>
                  </a:lnTo>
                  <a:lnTo>
                    <a:pt x="592" y="1510"/>
                  </a:lnTo>
                  <a:lnTo>
                    <a:pt x="512" y="1520"/>
                  </a:lnTo>
                  <a:lnTo>
                    <a:pt x="430" y="1528"/>
                  </a:lnTo>
                  <a:lnTo>
                    <a:pt x="345" y="1532"/>
                  </a:lnTo>
                  <a:lnTo>
                    <a:pt x="255" y="1536"/>
                  </a:lnTo>
                  <a:lnTo>
                    <a:pt x="230" y="1586"/>
                  </a:lnTo>
                  <a:lnTo>
                    <a:pt x="203" y="1641"/>
                  </a:lnTo>
                  <a:lnTo>
                    <a:pt x="172" y="1711"/>
                  </a:lnTo>
                  <a:lnTo>
                    <a:pt x="156" y="1750"/>
                  </a:lnTo>
                  <a:lnTo>
                    <a:pt x="142" y="1791"/>
                  </a:lnTo>
                  <a:lnTo>
                    <a:pt x="127" y="1834"/>
                  </a:lnTo>
                  <a:lnTo>
                    <a:pt x="115" y="1876"/>
                  </a:lnTo>
                  <a:lnTo>
                    <a:pt x="103" y="1919"/>
                  </a:lnTo>
                  <a:lnTo>
                    <a:pt x="96" y="1962"/>
                  </a:lnTo>
                  <a:lnTo>
                    <a:pt x="92" y="2003"/>
                  </a:lnTo>
                  <a:lnTo>
                    <a:pt x="90" y="2044"/>
                  </a:lnTo>
                  <a:lnTo>
                    <a:pt x="0" y="2057"/>
                  </a:lnTo>
                  <a:lnTo>
                    <a:pt x="18" y="1991"/>
                  </a:lnTo>
                  <a:lnTo>
                    <a:pt x="39" y="1919"/>
                  </a:lnTo>
                  <a:lnTo>
                    <a:pt x="66" y="1832"/>
                  </a:lnTo>
                  <a:lnTo>
                    <a:pt x="101" y="1736"/>
                  </a:lnTo>
                  <a:lnTo>
                    <a:pt x="119" y="1688"/>
                  </a:lnTo>
                  <a:lnTo>
                    <a:pt x="140" y="1639"/>
                  </a:lnTo>
                  <a:lnTo>
                    <a:pt x="162" y="1592"/>
                  </a:lnTo>
                  <a:lnTo>
                    <a:pt x="183" y="1547"/>
                  </a:lnTo>
                  <a:lnTo>
                    <a:pt x="207" y="1507"/>
                  </a:lnTo>
                  <a:lnTo>
                    <a:pt x="230" y="1472"/>
                  </a:lnTo>
                  <a:close/>
                </a:path>
              </a:pathLst>
            </a:custGeom>
            <a:solidFill>
              <a:srgbClr val="FF7F7F"/>
            </a:solidFill>
            <a:ln>
              <a:noFill/>
            </a:ln>
          </p:spPr>
          <p:txBody>
            <a:bodyPr/>
            <a:lstStyle/>
            <a:p>
              <a:endParaRPr lang="zh-CN" altLang="en-US" sz="1800">
                <a:solidFill>
                  <a:schemeClr val="tx1"/>
                </a:solidFill>
                <a:latin typeface="微软雅黑" panose="020B0503020204020204" charset="-122"/>
                <a:ea typeface="微软雅黑" panose="020B0503020204020204" charset="-122"/>
              </a:endParaRPr>
            </a:p>
          </p:txBody>
        </p:sp>
        <p:grpSp>
          <p:nvGrpSpPr>
            <p:cNvPr id="130" name="组合 129"/>
            <p:cNvGrpSpPr/>
            <p:nvPr/>
          </p:nvGrpSpPr>
          <p:grpSpPr>
            <a:xfrm>
              <a:off x="10047" y="3366"/>
              <a:ext cx="1347" cy="900"/>
              <a:chOff x="4855766" y="1695061"/>
              <a:chExt cx="855662" cy="571500"/>
            </a:xfrm>
            <a:solidFill>
              <a:schemeClr val="bg1"/>
            </a:solidFill>
          </p:grpSpPr>
          <p:sp>
            <p:nvSpPr>
              <p:cNvPr id="131" name="Freeform 13"/>
              <p:cNvSpPr/>
              <p:nvPr/>
            </p:nvSpPr>
            <p:spPr bwMode="auto">
              <a:xfrm>
                <a:off x="4855766" y="1720064"/>
                <a:ext cx="842962" cy="546497"/>
              </a:xfrm>
              <a:custGeom>
                <a:avLst/>
                <a:gdLst>
                  <a:gd name="T0" fmla="*/ 11 w 1518"/>
                  <a:gd name="T1" fmla="*/ 1308 h 1310"/>
                  <a:gd name="T2" fmla="*/ 97 w 1518"/>
                  <a:gd name="T3" fmla="*/ 1168 h 1310"/>
                  <a:gd name="T4" fmla="*/ 128 w 1518"/>
                  <a:gd name="T5" fmla="*/ 1124 h 1310"/>
                  <a:gd name="T6" fmla="*/ 206 w 1518"/>
                  <a:gd name="T7" fmla="*/ 1022 h 1310"/>
                  <a:gd name="T8" fmla="*/ 290 w 1518"/>
                  <a:gd name="T9" fmla="*/ 925 h 1310"/>
                  <a:gd name="T10" fmla="*/ 335 w 1518"/>
                  <a:gd name="T11" fmla="*/ 876 h 1310"/>
                  <a:gd name="T12" fmla="*/ 428 w 1518"/>
                  <a:gd name="T13" fmla="*/ 783 h 1310"/>
                  <a:gd name="T14" fmla="*/ 525 w 1518"/>
                  <a:gd name="T15" fmla="*/ 695 h 1310"/>
                  <a:gd name="T16" fmla="*/ 677 w 1518"/>
                  <a:gd name="T17" fmla="*/ 567 h 1310"/>
                  <a:gd name="T18" fmla="*/ 782 w 1518"/>
                  <a:gd name="T19" fmla="*/ 485 h 1310"/>
                  <a:gd name="T20" fmla="*/ 998 w 1518"/>
                  <a:gd name="T21" fmla="*/ 331 h 1310"/>
                  <a:gd name="T22" fmla="*/ 1111 w 1518"/>
                  <a:gd name="T23" fmla="*/ 257 h 1310"/>
                  <a:gd name="T24" fmla="*/ 1308 w 1518"/>
                  <a:gd name="T25" fmla="*/ 141 h 1310"/>
                  <a:gd name="T26" fmla="*/ 1510 w 1518"/>
                  <a:gd name="T27" fmla="*/ 30 h 1310"/>
                  <a:gd name="T28" fmla="*/ 1518 w 1518"/>
                  <a:gd name="T29" fmla="*/ 20 h 1310"/>
                  <a:gd name="T30" fmla="*/ 1516 w 1518"/>
                  <a:gd name="T31" fmla="*/ 8 h 1310"/>
                  <a:gd name="T32" fmla="*/ 1508 w 1518"/>
                  <a:gd name="T33" fmla="*/ 0 h 1310"/>
                  <a:gd name="T34" fmla="*/ 1496 w 1518"/>
                  <a:gd name="T35" fmla="*/ 0 h 1310"/>
                  <a:gd name="T36" fmla="*/ 1444 w 1518"/>
                  <a:gd name="T37" fmla="*/ 26 h 1310"/>
                  <a:gd name="T38" fmla="*/ 1343 w 1518"/>
                  <a:gd name="T39" fmla="*/ 78 h 1310"/>
                  <a:gd name="T40" fmla="*/ 1195 w 1518"/>
                  <a:gd name="T41" fmla="*/ 168 h 1310"/>
                  <a:gd name="T42" fmla="*/ 1097 w 1518"/>
                  <a:gd name="T43" fmla="*/ 228 h 1310"/>
                  <a:gd name="T44" fmla="*/ 872 w 1518"/>
                  <a:gd name="T45" fmla="*/ 380 h 1310"/>
                  <a:gd name="T46" fmla="*/ 658 w 1518"/>
                  <a:gd name="T47" fmla="*/ 544 h 1310"/>
                  <a:gd name="T48" fmla="*/ 554 w 1518"/>
                  <a:gd name="T49" fmla="*/ 629 h 1310"/>
                  <a:gd name="T50" fmla="*/ 455 w 1518"/>
                  <a:gd name="T51" fmla="*/ 717 h 1310"/>
                  <a:gd name="T52" fmla="*/ 360 w 1518"/>
                  <a:gd name="T53" fmla="*/ 810 h 1310"/>
                  <a:gd name="T54" fmla="*/ 268 w 1518"/>
                  <a:gd name="T55" fmla="*/ 906 h 1310"/>
                  <a:gd name="T56" fmla="*/ 228 w 1518"/>
                  <a:gd name="T57" fmla="*/ 952 h 1310"/>
                  <a:gd name="T58" fmla="*/ 150 w 1518"/>
                  <a:gd name="T59" fmla="*/ 1050 h 1310"/>
                  <a:gd name="T60" fmla="*/ 113 w 1518"/>
                  <a:gd name="T61" fmla="*/ 1100 h 1310"/>
                  <a:gd name="T62" fmla="*/ 48 w 1518"/>
                  <a:gd name="T63" fmla="*/ 1198 h 1310"/>
                  <a:gd name="T64" fmla="*/ 21 w 1518"/>
                  <a:gd name="T65" fmla="*/ 1248 h 1310"/>
                  <a:gd name="T66" fmla="*/ 0 w 1518"/>
                  <a:gd name="T67" fmla="*/ 1303 h 1310"/>
                  <a:gd name="T68" fmla="*/ 0 w 1518"/>
                  <a:gd name="T69" fmla="*/ 1307 h 1310"/>
                  <a:gd name="T70" fmla="*/ 8 w 1518"/>
                  <a:gd name="T71" fmla="*/ 1310 h 1310"/>
                  <a:gd name="T72" fmla="*/ 11 w 1518"/>
                  <a:gd name="T73" fmla="*/ 1308 h 1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18" h="1310">
                    <a:moveTo>
                      <a:pt x="11" y="1308"/>
                    </a:moveTo>
                    <a:lnTo>
                      <a:pt x="11" y="1308"/>
                    </a:lnTo>
                    <a:lnTo>
                      <a:pt x="68" y="1215"/>
                    </a:lnTo>
                    <a:lnTo>
                      <a:pt x="97" y="1168"/>
                    </a:lnTo>
                    <a:lnTo>
                      <a:pt x="128" y="1124"/>
                    </a:lnTo>
                    <a:lnTo>
                      <a:pt x="128" y="1124"/>
                    </a:lnTo>
                    <a:lnTo>
                      <a:pt x="165" y="1071"/>
                    </a:lnTo>
                    <a:lnTo>
                      <a:pt x="206" y="1022"/>
                    </a:lnTo>
                    <a:lnTo>
                      <a:pt x="247" y="972"/>
                    </a:lnTo>
                    <a:lnTo>
                      <a:pt x="290" y="925"/>
                    </a:lnTo>
                    <a:lnTo>
                      <a:pt x="290" y="925"/>
                    </a:lnTo>
                    <a:lnTo>
                      <a:pt x="335" y="876"/>
                    </a:lnTo>
                    <a:lnTo>
                      <a:pt x="381" y="830"/>
                    </a:lnTo>
                    <a:lnTo>
                      <a:pt x="428" y="783"/>
                    </a:lnTo>
                    <a:lnTo>
                      <a:pt x="477" y="738"/>
                    </a:lnTo>
                    <a:lnTo>
                      <a:pt x="525" y="695"/>
                    </a:lnTo>
                    <a:lnTo>
                      <a:pt x="576" y="651"/>
                    </a:lnTo>
                    <a:lnTo>
                      <a:pt x="677" y="567"/>
                    </a:lnTo>
                    <a:lnTo>
                      <a:pt x="677" y="567"/>
                    </a:lnTo>
                    <a:lnTo>
                      <a:pt x="782" y="485"/>
                    </a:lnTo>
                    <a:lnTo>
                      <a:pt x="889" y="407"/>
                    </a:lnTo>
                    <a:lnTo>
                      <a:pt x="998" y="331"/>
                    </a:lnTo>
                    <a:lnTo>
                      <a:pt x="1111" y="257"/>
                    </a:lnTo>
                    <a:lnTo>
                      <a:pt x="1111" y="257"/>
                    </a:lnTo>
                    <a:lnTo>
                      <a:pt x="1208" y="197"/>
                    </a:lnTo>
                    <a:lnTo>
                      <a:pt x="1308" y="141"/>
                    </a:lnTo>
                    <a:lnTo>
                      <a:pt x="1510" y="30"/>
                    </a:lnTo>
                    <a:lnTo>
                      <a:pt x="1510" y="30"/>
                    </a:lnTo>
                    <a:lnTo>
                      <a:pt x="1514" y="24"/>
                    </a:lnTo>
                    <a:lnTo>
                      <a:pt x="1518" y="20"/>
                    </a:lnTo>
                    <a:lnTo>
                      <a:pt x="1518" y="14"/>
                    </a:lnTo>
                    <a:lnTo>
                      <a:pt x="1516" y="8"/>
                    </a:lnTo>
                    <a:lnTo>
                      <a:pt x="1514" y="4"/>
                    </a:lnTo>
                    <a:lnTo>
                      <a:pt x="1508" y="0"/>
                    </a:lnTo>
                    <a:lnTo>
                      <a:pt x="1502" y="0"/>
                    </a:lnTo>
                    <a:lnTo>
                      <a:pt x="1496" y="0"/>
                    </a:lnTo>
                    <a:lnTo>
                      <a:pt x="1496" y="0"/>
                    </a:lnTo>
                    <a:lnTo>
                      <a:pt x="1444" y="26"/>
                    </a:lnTo>
                    <a:lnTo>
                      <a:pt x="1393" y="51"/>
                    </a:lnTo>
                    <a:lnTo>
                      <a:pt x="1343" y="78"/>
                    </a:lnTo>
                    <a:lnTo>
                      <a:pt x="1292" y="108"/>
                    </a:lnTo>
                    <a:lnTo>
                      <a:pt x="1195" y="168"/>
                    </a:lnTo>
                    <a:lnTo>
                      <a:pt x="1097" y="228"/>
                    </a:lnTo>
                    <a:lnTo>
                      <a:pt x="1097" y="228"/>
                    </a:lnTo>
                    <a:lnTo>
                      <a:pt x="985" y="304"/>
                    </a:lnTo>
                    <a:lnTo>
                      <a:pt x="872" y="380"/>
                    </a:lnTo>
                    <a:lnTo>
                      <a:pt x="763" y="462"/>
                    </a:lnTo>
                    <a:lnTo>
                      <a:pt x="658" y="544"/>
                    </a:lnTo>
                    <a:lnTo>
                      <a:pt x="658" y="544"/>
                    </a:lnTo>
                    <a:lnTo>
                      <a:pt x="554" y="629"/>
                    </a:lnTo>
                    <a:lnTo>
                      <a:pt x="504" y="672"/>
                    </a:lnTo>
                    <a:lnTo>
                      <a:pt x="455" y="717"/>
                    </a:lnTo>
                    <a:lnTo>
                      <a:pt x="407" y="763"/>
                    </a:lnTo>
                    <a:lnTo>
                      <a:pt x="360" y="810"/>
                    </a:lnTo>
                    <a:lnTo>
                      <a:pt x="313" y="857"/>
                    </a:lnTo>
                    <a:lnTo>
                      <a:pt x="268" y="906"/>
                    </a:lnTo>
                    <a:lnTo>
                      <a:pt x="268" y="906"/>
                    </a:lnTo>
                    <a:lnTo>
                      <a:pt x="228" y="952"/>
                    </a:lnTo>
                    <a:lnTo>
                      <a:pt x="187" y="1001"/>
                    </a:lnTo>
                    <a:lnTo>
                      <a:pt x="150" y="1050"/>
                    </a:lnTo>
                    <a:lnTo>
                      <a:pt x="113" y="1100"/>
                    </a:lnTo>
                    <a:lnTo>
                      <a:pt x="113" y="1100"/>
                    </a:lnTo>
                    <a:lnTo>
                      <a:pt x="80" y="1147"/>
                    </a:lnTo>
                    <a:lnTo>
                      <a:pt x="48" y="1198"/>
                    </a:lnTo>
                    <a:lnTo>
                      <a:pt x="35" y="1223"/>
                    </a:lnTo>
                    <a:lnTo>
                      <a:pt x="21" y="1248"/>
                    </a:lnTo>
                    <a:lnTo>
                      <a:pt x="10" y="1275"/>
                    </a:lnTo>
                    <a:lnTo>
                      <a:pt x="0" y="1303"/>
                    </a:lnTo>
                    <a:lnTo>
                      <a:pt x="0" y="1303"/>
                    </a:lnTo>
                    <a:lnTo>
                      <a:pt x="0" y="1307"/>
                    </a:lnTo>
                    <a:lnTo>
                      <a:pt x="4" y="1310"/>
                    </a:lnTo>
                    <a:lnTo>
                      <a:pt x="8" y="1310"/>
                    </a:lnTo>
                    <a:lnTo>
                      <a:pt x="11" y="1308"/>
                    </a:lnTo>
                    <a:lnTo>
                      <a:pt x="11" y="1308"/>
                    </a:lnTo>
                    <a:close/>
                  </a:path>
                </a:pathLst>
              </a:custGeom>
              <a:grpFill/>
              <a:ln>
                <a:noFill/>
              </a:ln>
            </p:spPr>
            <p:txBody>
              <a:bodyPr/>
              <a:lstStyle/>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32" name="Freeform 14"/>
              <p:cNvSpPr/>
              <p:nvPr/>
            </p:nvSpPr>
            <p:spPr bwMode="auto">
              <a:xfrm>
                <a:off x="5481242" y="1695061"/>
                <a:ext cx="117475" cy="122635"/>
              </a:xfrm>
              <a:custGeom>
                <a:avLst/>
                <a:gdLst>
                  <a:gd name="T0" fmla="*/ 196 w 212"/>
                  <a:gd name="T1" fmla="*/ 0 h 294"/>
                  <a:gd name="T2" fmla="*/ 196 w 212"/>
                  <a:gd name="T3" fmla="*/ 0 h 294"/>
                  <a:gd name="T4" fmla="*/ 181 w 212"/>
                  <a:gd name="T5" fmla="*/ 14 h 294"/>
                  <a:gd name="T6" fmla="*/ 163 w 212"/>
                  <a:gd name="T7" fmla="*/ 25 h 294"/>
                  <a:gd name="T8" fmla="*/ 150 w 212"/>
                  <a:gd name="T9" fmla="*/ 41 h 294"/>
                  <a:gd name="T10" fmla="*/ 134 w 212"/>
                  <a:gd name="T11" fmla="*/ 57 h 294"/>
                  <a:gd name="T12" fmla="*/ 109 w 212"/>
                  <a:gd name="T13" fmla="*/ 90 h 294"/>
                  <a:gd name="T14" fmla="*/ 85 w 212"/>
                  <a:gd name="T15" fmla="*/ 125 h 294"/>
                  <a:gd name="T16" fmla="*/ 64 w 212"/>
                  <a:gd name="T17" fmla="*/ 162 h 294"/>
                  <a:gd name="T18" fmla="*/ 44 w 212"/>
                  <a:gd name="T19" fmla="*/ 199 h 294"/>
                  <a:gd name="T20" fmla="*/ 23 w 212"/>
                  <a:gd name="T21" fmla="*/ 236 h 294"/>
                  <a:gd name="T22" fmla="*/ 2 w 212"/>
                  <a:gd name="T23" fmla="*/ 271 h 294"/>
                  <a:gd name="T24" fmla="*/ 2 w 212"/>
                  <a:gd name="T25" fmla="*/ 271 h 294"/>
                  <a:gd name="T26" fmla="*/ 0 w 212"/>
                  <a:gd name="T27" fmla="*/ 277 h 294"/>
                  <a:gd name="T28" fmla="*/ 0 w 212"/>
                  <a:gd name="T29" fmla="*/ 282 h 294"/>
                  <a:gd name="T30" fmla="*/ 4 w 212"/>
                  <a:gd name="T31" fmla="*/ 288 h 294"/>
                  <a:gd name="T32" fmla="*/ 7 w 212"/>
                  <a:gd name="T33" fmla="*/ 292 h 294"/>
                  <a:gd name="T34" fmla="*/ 11 w 212"/>
                  <a:gd name="T35" fmla="*/ 294 h 294"/>
                  <a:gd name="T36" fmla="*/ 17 w 212"/>
                  <a:gd name="T37" fmla="*/ 294 h 294"/>
                  <a:gd name="T38" fmla="*/ 23 w 212"/>
                  <a:gd name="T39" fmla="*/ 292 h 294"/>
                  <a:gd name="T40" fmla="*/ 27 w 212"/>
                  <a:gd name="T41" fmla="*/ 288 h 294"/>
                  <a:gd name="T42" fmla="*/ 27 w 212"/>
                  <a:gd name="T43" fmla="*/ 288 h 294"/>
                  <a:gd name="T44" fmla="*/ 48 w 212"/>
                  <a:gd name="T45" fmla="*/ 253 h 294"/>
                  <a:gd name="T46" fmla="*/ 68 w 212"/>
                  <a:gd name="T47" fmla="*/ 216 h 294"/>
                  <a:gd name="T48" fmla="*/ 107 w 212"/>
                  <a:gd name="T49" fmla="*/ 146 h 294"/>
                  <a:gd name="T50" fmla="*/ 130 w 212"/>
                  <a:gd name="T51" fmla="*/ 111 h 294"/>
                  <a:gd name="T52" fmla="*/ 153 w 212"/>
                  <a:gd name="T53" fmla="*/ 78 h 294"/>
                  <a:gd name="T54" fmla="*/ 179 w 212"/>
                  <a:gd name="T55" fmla="*/ 47 h 294"/>
                  <a:gd name="T56" fmla="*/ 208 w 212"/>
                  <a:gd name="T57" fmla="*/ 18 h 294"/>
                  <a:gd name="T58" fmla="*/ 208 w 212"/>
                  <a:gd name="T59" fmla="*/ 18 h 294"/>
                  <a:gd name="T60" fmla="*/ 210 w 212"/>
                  <a:gd name="T61" fmla="*/ 16 h 294"/>
                  <a:gd name="T62" fmla="*/ 212 w 212"/>
                  <a:gd name="T63" fmla="*/ 12 h 294"/>
                  <a:gd name="T64" fmla="*/ 212 w 212"/>
                  <a:gd name="T65" fmla="*/ 8 h 294"/>
                  <a:gd name="T66" fmla="*/ 210 w 212"/>
                  <a:gd name="T67" fmla="*/ 4 h 294"/>
                  <a:gd name="T68" fmla="*/ 208 w 212"/>
                  <a:gd name="T69" fmla="*/ 2 h 294"/>
                  <a:gd name="T70" fmla="*/ 204 w 212"/>
                  <a:gd name="T71" fmla="*/ 0 h 294"/>
                  <a:gd name="T72" fmla="*/ 200 w 212"/>
                  <a:gd name="T73" fmla="*/ 0 h 294"/>
                  <a:gd name="T74" fmla="*/ 196 w 212"/>
                  <a:gd name="T75" fmla="*/ 0 h 294"/>
                  <a:gd name="T76" fmla="*/ 196 w 212"/>
                  <a:gd name="T77" fmla="*/ 0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12" h="294">
                    <a:moveTo>
                      <a:pt x="196" y="0"/>
                    </a:moveTo>
                    <a:lnTo>
                      <a:pt x="196" y="0"/>
                    </a:lnTo>
                    <a:lnTo>
                      <a:pt x="181" y="14"/>
                    </a:lnTo>
                    <a:lnTo>
                      <a:pt x="163" y="25"/>
                    </a:lnTo>
                    <a:lnTo>
                      <a:pt x="150" y="41"/>
                    </a:lnTo>
                    <a:lnTo>
                      <a:pt x="134" y="57"/>
                    </a:lnTo>
                    <a:lnTo>
                      <a:pt x="109" y="90"/>
                    </a:lnTo>
                    <a:lnTo>
                      <a:pt x="85" y="125"/>
                    </a:lnTo>
                    <a:lnTo>
                      <a:pt x="64" y="162"/>
                    </a:lnTo>
                    <a:lnTo>
                      <a:pt x="44" y="199"/>
                    </a:lnTo>
                    <a:lnTo>
                      <a:pt x="23" y="236"/>
                    </a:lnTo>
                    <a:lnTo>
                      <a:pt x="2" y="271"/>
                    </a:lnTo>
                    <a:lnTo>
                      <a:pt x="2" y="271"/>
                    </a:lnTo>
                    <a:lnTo>
                      <a:pt x="0" y="277"/>
                    </a:lnTo>
                    <a:lnTo>
                      <a:pt x="0" y="282"/>
                    </a:lnTo>
                    <a:lnTo>
                      <a:pt x="4" y="288"/>
                    </a:lnTo>
                    <a:lnTo>
                      <a:pt x="7" y="292"/>
                    </a:lnTo>
                    <a:lnTo>
                      <a:pt x="11" y="294"/>
                    </a:lnTo>
                    <a:lnTo>
                      <a:pt x="17" y="294"/>
                    </a:lnTo>
                    <a:lnTo>
                      <a:pt x="23" y="292"/>
                    </a:lnTo>
                    <a:lnTo>
                      <a:pt x="27" y="288"/>
                    </a:lnTo>
                    <a:lnTo>
                      <a:pt x="27" y="288"/>
                    </a:lnTo>
                    <a:lnTo>
                      <a:pt x="48" y="253"/>
                    </a:lnTo>
                    <a:lnTo>
                      <a:pt x="68" y="216"/>
                    </a:lnTo>
                    <a:lnTo>
                      <a:pt x="107" y="146"/>
                    </a:lnTo>
                    <a:lnTo>
                      <a:pt x="130" y="111"/>
                    </a:lnTo>
                    <a:lnTo>
                      <a:pt x="153" y="78"/>
                    </a:lnTo>
                    <a:lnTo>
                      <a:pt x="179" y="47"/>
                    </a:lnTo>
                    <a:lnTo>
                      <a:pt x="208" y="18"/>
                    </a:lnTo>
                    <a:lnTo>
                      <a:pt x="208" y="18"/>
                    </a:lnTo>
                    <a:lnTo>
                      <a:pt x="210" y="16"/>
                    </a:lnTo>
                    <a:lnTo>
                      <a:pt x="212" y="12"/>
                    </a:lnTo>
                    <a:lnTo>
                      <a:pt x="212" y="8"/>
                    </a:lnTo>
                    <a:lnTo>
                      <a:pt x="210" y="4"/>
                    </a:lnTo>
                    <a:lnTo>
                      <a:pt x="208" y="2"/>
                    </a:lnTo>
                    <a:lnTo>
                      <a:pt x="204" y="0"/>
                    </a:lnTo>
                    <a:lnTo>
                      <a:pt x="200" y="0"/>
                    </a:lnTo>
                    <a:lnTo>
                      <a:pt x="196" y="0"/>
                    </a:lnTo>
                    <a:lnTo>
                      <a:pt x="196" y="0"/>
                    </a:lnTo>
                    <a:close/>
                  </a:path>
                </a:pathLst>
              </a:custGeom>
              <a:grpFill/>
              <a:ln>
                <a:noFill/>
              </a:ln>
            </p:spPr>
            <p:txBody>
              <a:bodyPr/>
              <a:lstStyle/>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33" name="Freeform 15"/>
              <p:cNvSpPr/>
              <p:nvPr/>
            </p:nvSpPr>
            <p:spPr bwMode="auto">
              <a:xfrm>
                <a:off x="5208192" y="1715302"/>
                <a:ext cx="142875" cy="244078"/>
              </a:xfrm>
              <a:custGeom>
                <a:avLst/>
                <a:gdLst>
                  <a:gd name="T0" fmla="*/ 242 w 257"/>
                  <a:gd name="T1" fmla="*/ 4 h 584"/>
                  <a:gd name="T2" fmla="*/ 242 w 257"/>
                  <a:gd name="T3" fmla="*/ 4 h 584"/>
                  <a:gd name="T4" fmla="*/ 209 w 257"/>
                  <a:gd name="T5" fmla="*/ 70 h 584"/>
                  <a:gd name="T6" fmla="*/ 175 w 257"/>
                  <a:gd name="T7" fmla="*/ 138 h 584"/>
                  <a:gd name="T8" fmla="*/ 113 w 257"/>
                  <a:gd name="T9" fmla="*/ 272 h 584"/>
                  <a:gd name="T10" fmla="*/ 113 w 257"/>
                  <a:gd name="T11" fmla="*/ 272 h 584"/>
                  <a:gd name="T12" fmla="*/ 80 w 257"/>
                  <a:gd name="T13" fmla="*/ 344 h 584"/>
                  <a:gd name="T14" fmla="*/ 51 w 257"/>
                  <a:gd name="T15" fmla="*/ 416 h 584"/>
                  <a:gd name="T16" fmla="*/ 24 w 257"/>
                  <a:gd name="T17" fmla="*/ 488 h 584"/>
                  <a:gd name="T18" fmla="*/ 12 w 257"/>
                  <a:gd name="T19" fmla="*/ 525 h 584"/>
                  <a:gd name="T20" fmla="*/ 2 w 257"/>
                  <a:gd name="T21" fmla="*/ 564 h 584"/>
                  <a:gd name="T22" fmla="*/ 2 w 257"/>
                  <a:gd name="T23" fmla="*/ 564 h 584"/>
                  <a:gd name="T24" fmla="*/ 0 w 257"/>
                  <a:gd name="T25" fmla="*/ 570 h 584"/>
                  <a:gd name="T26" fmla="*/ 2 w 257"/>
                  <a:gd name="T27" fmla="*/ 576 h 584"/>
                  <a:gd name="T28" fmla="*/ 6 w 257"/>
                  <a:gd name="T29" fmla="*/ 580 h 584"/>
                  <a:gd name="T30" fmla="*/ 12 w 257"/>
                  <a:gd name="T31" fmla="*/ 582 h 584"/>
                  <a:gd name="T32" fmla="*/ 18 w 257"/>
                  <a:gd name="T33" fmla="*/ 584 h 584"/>
                  <a:gd name="T34" fmla="*/ 22 w 257"/>
                  <a:gd name="T35" fmla="*/ 582 h 584"/>
                  <a:gd name="T36" fmla="*/ 26 w 257"/>
                  <a:gd name="T37" fmla="*/ 580 h 584"/>
                  <a:gd name="T38" fmla="*/ 29 w 257"/>
                  <a:gd name="T39" fmla="*/ 574 h 584"/>
                  <a:gd name="T40" fmla="*/ 29 w 257"/>
                  <a:gd name="T41" fmla="*/ 574 h 584"/>
                  <a:gd name="T42" fmla="*/ 39 w 257"/>
                  <a:gd name="T43" fmla="*/ 537 h 584"/>
                  <a:gd name="T44" fmla="*/ 51 w 257"/>
                  <a:gd name="T45" fmla="*/ 502 h 584"/>
                  <a:gd name="T46" fmla="*/ 76 w 257"/>
                  <a:gd name="T47" fmla="*/ 432 h 584"/>
                  <a:gd name="T48" fmla="*/ 103 w 257"/>
                  <a:gd name="T49" fmla="*/ 364 h 584"/>
                  <a:gd name="T50" fmla="*/ 135 w 257"/>
                  <a:gd name="T51" fmla="*/ 296 h 584"/>
                  <a:gd name="T52" fmla="*/ 135 w 257"/>
                  <a:gd name="T53" fmla="*/ 296 h 584"/>
                  <a:gd name="T54" fmla="*/ 168 w 257"/>
                  <a:gd name="T55" fmla="*/ 226 h 584"/>
                  <a:gd name="T56" fmla="*/ 201 w 257"/>
                  <a:gd name="T57" fmla="*/ 156 h 584"/>
                  <a:gd name="T58" fmla="*/ 216 w 257"/>
                  <a:gd name="T59" fmla="*/ 120 h 584"/>
                  <a:gd name="T60" fmla="*/ 232 w 257"/>
                  <a:gd name="T61" fmla="*/ 84 h 584"/>
                  <a:gd name="T62" fmla="*/ 245 w 257"/>
                  <a:gd name="T63" fmla="*/ 48 h 584"/>
                  <a:gd name="T64" fmla="*/ 257 w 257"/>
                  <a:gd name="T65" fmla="*/ 11 h 584"/>
                  <a:gd name="T66" fmla="*/ 257 w 257"/>
                  <a:gd name="T67" fmla="*/ 11 h 584"/>
                  <a:gd name="T68" fmla="*/ 255 w 257"/>
                  <a:gd name="T69" fmla="*/ 6 h 584"/>
                  <a:gd name="T70" fmla="*/ 251 w 257"/>
                  <a:gd name="T71" fmla="*/ 2 h 584"/>
                  <a:gd name="T72" fmla="*/ 247 w 257"/>
                  <a:gd name="T73" fmla="*/ 0 h 584"/>
                  <a:gd name="T74" fmla="*/ 244 w 257"/>
                  <a:gd name="T75" fmla="*/ 2 h 584"/>
                  <a:gd name="T76" fmla="*/ 242 w 257"/>
                  <a:gd name="T77" fmla="*/ 4 h 584"/>
                  <a:gd name="T78" fmla="*/ 242 w 257"/>
                  <a:gd name="T79" fmla="*/ 4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57" h="584">
                    <a:moveTo>
                      <a:pt x="242" y="4"/>
                    </a:moveTo>
                    <a:lnTo>
                      <a:pt x="242" y="4"/>
                    </a:lnTo>
                    <a:lnTo>
                      <a:pt x="209" y="70"/>
                    </a:lnTo>
                    <a:lnTo>
                      <a:pt x="175" y="138"/>
                    </a:lnTo>
                    <a:lnTo>
                      <a:pt x="113" y="272"/>
                    </a:lnTo>
                    <a:lnTo>
                      <a:pt x="113" y="272"/>
                    </a:lnTo>
                    <a:lnTo>
                      <a:pt x="80" y="344"/>
                    </a:lnTo>
                    <a:lnTo>
                      <a:pt x="51" y="416"/>
                    </a:lnTo>
                    <a:lnTo>
                      <a:pt x="24" y="488"/>
                    </a:lnTo>
                    <a:lnTo>
                      <a:pt x="12" y="525"/>
                    </a:lnTo>
                    <a:lnTo>
                      <a:pt x="2" y="564"/>
                    </a:lnTo>
                    <a:lnTo>
                      <a:pt x="2" y="564"/>
                    </a:lnTo>
                    <a:lnTo>
                      <a:pt x="0" y="570"/>
                    </a:lnTo>
                    <a:lnTo>
                      <a:pt x="2" y="576"/>
                    </a:lnTo>
                    <a:lnTo>
                      <a:pt x="6" y="580"/>
                    </a:lnTo>
                    <a:lnTo>
                      <a:pt x="12" y="582"/>
                    </a:lnTo>
                    <a:lnTo>
                      <a:pt x="18" y="584"/>
                    </a:lnTo>
                    <a:lnTo>
                      <a:pt x="22" y="582"/>
                    </a:lnTo>
                    <a:lnTo>
                      <a:pt x="26" y="580"/>
                    </a:lnTo>
                    <a:lnTo>
                      <a:pt x="29" y="574"/>
                    </a:lnTo>
                    <a:lnTo>
                      <a:pt x="29" y="574"/>
                    </a:lnTo>
                    <a:lnTo>
                      <a:pt x="39" y="537"/>
                    </a:lnTo>
                    <a:lnTo>
                      <a:pt x="51" y="502"/>
                    </a:lnTo>
                    <a:lnTo>
                      <a:pt x="76" y="432"/>
                    </a:lnTo>
                    <a:lnTo>
                      <a:pt x="103" y="364"/>
                    </a:lnTo>
                    <a:lnTo>
                      <a:pt x="135" y="296"/>
                    </a:lnTo>
                    <a:lnTo>
                      <a:pt x="135" y="296"/>
                    </a:lnTo>
                    <a:lnTo>
                      <a:pt x="168" y="226"/>
                    </a:lnTo>
                    <a:lnTo>
                      <a:pt x="201" y="156"/>
                    </a:lnTo>
                    <a:lnTo>
                      <a:pt x="216" y="120"/>
                    </a:lnTo>
                    <a:lnTo>
                      <a:pt x="232" y="84"/>
                    </a:lnTo>
                    <a:lnTo>
                      <a:pt x="245" y="48"/>
                    </a:lnTo>
                    <a:lnTo>
                      <a:pt x="257" y="11"/>
                    </a:lnTo>
                    <a:lnTo>
                      <a:pt x="257" y="11"/>
                    </a:lnTo>
                    <a:lnTo>
                      <a:pt x="255" y="6"/>
                    </a:lnTo>
                    <a:lnTo>
                      <a:pt x="251" y="2"/>
                    </a:lnTo>
                    <a:lnTo>
                      <a:pt x="247" y="0"/>
                    </a:lnTo>
                    <a:lnTo>
                      <a:pt x="244" y="2"/>
                    </a:lnTo>
                    <a:lnTo>
                      <a:pt x="242" y="4"/>
                    </a:lnTo>
                    <a:lnTo>
                      <a:pt x="242" y="4"/>
                    </a:lnTo>
                    <a:close/>
                  </a:path>
                </a:pathLst>
              </a:custGeom>
              <a:grpFill/>
              <a:ln>
                <a:noFill/>
              </a:ln>
            </p:spPr>
            <p:txBody>
              <a:bodyPr/>
              <a:lstStyle/>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34" name="Freeform 16"/>
              <p:cNvSpPr/>
              <p:nvPr/>
            </p:nvSpPr>
            <p:spPr bwMode="auto">
              <a:xfrm>
                <a:off x="4962129" y="1798645"/>
                <a:ext cx="187325" cy="340519"/>
              </a:xfrm>
              <a:custGeom>
                <a:avLst/>
                <a:gdLst>
                  <a:gd name="T0" fmla="*/ 325 w 338"/>
                  <a:gd name="T1" fmla="*/ 0 h 816"/>
                  <a:gd name="T2" fmla="*/ 325 w 338"/>
                  <a:gd name="T3" fmla="*/ 0 h 816"/>
                  <a:gd name="T4" fmla="*/ 305 w 338"/>
                  <a:gd name="T5" fmla="*/ 18 h 816"/>
                  <a:gd name="T6" fmla="*/ 286 w 338"/>
                  <a:gd name="T7" fmla="*/ 35 h 816"/>
                  <a:gd name="T8" fmla="*/ 268 w 338"/>
                  <a:gd name="T9" fmla="*/ 55 h 816"/>
                  <a:gd name="T10" fmla="*/ 251 w 338"/>
                  <a:gd name="T11" fmla="*/ 76 h 816"/>
                  <a:gd name="T12" fmla="*/ 235 w 338"/>
                  <a:gd name="T13" fmla="*/ 98 h 816"/>
                  <a:gd name="T14" fmla="*/ 219 w 338"/>
                  <a:gd name="T15" fmla="*/ 121 h 816"/>
                  <a:gd name="T16" fmla="*/ 192 w 338"/>
                  <a:gd name="T17" fmla="*/ 170 h 816"/>
                  <a:gd name="T18" fmla="*/ 169 w 338"/>
                  <a:gd name="T19" fmla="*/ 218 h 816"/>
                  <a:gd name="T20" fmla="*/ 146 w 338"/>
                  <a:gd name="T21" fmla="*/ 269 h 816"/>
                  <a:gd name="T22" fmla="*/ 126 w 338"/>
                  <a:gd name="T23" fmla="*/ 319 h 816"/>
                  <a:gd name="T24" fmla="*/ 109 w 338"/>
                  <a:gd name="T25" fmla="*/ 366 h 816"/>
                  <a:gd name="T26" fmla="*/ 109 w 338"/>
                  <a:gd name="T27" fmla="*/ 366 h 816"/>
                  <a:gd name="T28" fmla="*/ 89 w 338"/>
                  <a:gd name="T29" fmla="*/ 419 h 816"/>
                  <a:gd name="T30" fmla="*/ 72 w 338"/>
                  <a:gd name="T31" fmla="*/ 471 h 816"/>
                  <a:gd name="T32" fmla="*/ 54 w 338"/>
                  <a:gd name="T33" fmla="*/ 526 h 816"/>
                  <a:gd name="T34" fmla="*/ 40 w 338"/>
                  <a:gd name="T35" fmla="*/ 580 h 816"/>
                  <a:gd name="T36" fmla="*/ 27 w 338"/>
                  <a:gd name="T37" fmla="*/ 635 h 816"/>
                  <a:gd name="T38" fmla="*/ 15 w 338"/>
                  <a:gd name="T39" fmla="*/ 689 h 816"/>
                  <a:gd name="T40" fmla="*/ 7 w 338"/>
                  <a:gd name="T41" fmla="*/ 744 h 816"/>
                  <a:gd name="T42" fmla="*/ 0 w 338"/>
                  <a:gd name="T43" fmla="*/ 800 h 816"/>
                  <a:gd name="T44" fmla="*/ 0 w 338"/>
                  <a:gd name="T45" fmla="*/ 800 h 816"/>
                  <a:gd name="T46" fmla="*/ 0 w 338"/>
                  <a:gd name="T47" fmla="*/ 806 h 816"/>
                  <a:gd name="T48" fmla="*/ 3 w 338"/>
                  <a:gd name="T49" fmla="*/ 812 h 816"/>
                  <a:gd name="T50" fmla="*/ 7 w 338"/>
                  <a:gd name="T51" fmla="*/ 814 h 816"/>
                  <a:gd name="T52" fmla="*/ 13 w 338"/>
                  <a:gd name="T53" fmla="*/ 816 h 816"/>
                  <a:gd name="T54" fmla="*/ 19 w 338"/>
                  <a:gd name="T55" fmla="*/ 816 h 816"/>
                  <a:gd name="T56" fmla="*/ 25 w 338"/>
                  <a:gd name="T57" fmla="*/ 814 h 816"/>
                  <a:gd name="T58" fmla="*/ 29 w 338"/>
                  <a:gd name="T59" fmla="*/ 808 h 816"/>
                  <a:gd name="T60" fmla="*/ 31 w 338"/>
                  <a:gd name="T61" fmla="*/ 802 h 816"/>
                  <a:gd name="T62" fmla="*/ 31 w 338"/>
                  <a:gd name="T63" fmla="*/ 802 h 816"/>
                  <a:gd name="T64" fmla="*/ 37 w 338"/>
                  <a:gd name="T65" fmla="*/ 750 h 816"/>
                  <a:gd name="T66" fmla="*/ 46 w 338"/>
                  <a:gd name="T67" fmla="*/ 697 h 816"/>
                  <a:gd name="T68" fmla="*/ 56 w 338"/>
                  <a:gd name="T69" fmla="*/ 645 h 816"/>
                  <a:gd name="T70" fmla="*/ 70 w 338"/>
                  <a:gd name="T71" fmla="*/ 592 h 816"/>
                  <a:gd name="T72" fmla="*/ 83 w 338"/>
                  <a:gd name="T73" fmla="*/ 541 h 816"/>
                  <a:gd name="T74" fmla="*/ 99 w 338"/>
                  <a:gd name="T75" fmla="*/ 489 h 816"/>
                  <a:gd name="T76" fmla="*/ 114 w 338"/>
                  <a:gd name="T77" fmla="*/ 438 h 816"/>
                  <a:gd name="T78" fmla="*/ 132 w 338"/>
                  <a:gd name="T79" fmla="*/ 388 h 816"/>
                  <a:gd name="T80" fmla="*/ 132 w 338"/>
                  <a:gd name="T81" fmla="*/ 388 h 816"/>
                  <a:gd name="T82" fmla="*/ 151 w 338"/>
                  <a:gd name="T83" fmla="*/ 337 h 816"/>
                  <a:gd name="T84" fmla="*/ 171 w 338"/>
                  <a:gd name="T85" fmla="*/ 286 h 816"/>
                  <a:gd name="T86" fmla="*/ 192 w 338"/>
                  <a:gd name="T87" fmla="*/ 238 h 816"/>
                  <a:gd name="T88" fmla="*/ 218 w 338"/>
                  <a:gd name="T89" fmla="*/ 189 h 816"/>
                  <a:gd name="T90" fmla="*/ 243 w 338"/>
                  <a:gd name="T91" fmla="*/ 142 h 816"/>
                  <a:gd name="T92" fmla="*/ 272 w 338"/>
                  <a:gd name="T93" fmla="*/ 98 h 816"/>
                  <a:gd name="T94" fmla="*/ 301 w 338"/>
                  <a:gd name="T95" fmla="*/ 53 h 816"/>
                  <a:gd name="T96" fmla="*/ 336 w 338"/>
                  <a:gd name="T97" fmla="*/ 10 h 816"/>
                  <a:gd name="T98" fmla="*/ 336 w 338"/>
                  <a:gd name="T99" fmla="*/ 10 h 816"/>
                  <a:gd name="T100" fmla="*/ 338 w 338"/>
                  <a:gd name="T101" fmla="*/ 8 h 816"/>
                  <a:gd name="T102" fmla="*/ 338 w 338"/>
                  <a:gd name="T103" fmla="*/ 6 h 816"/>
                  <a:gd name="T104" fmla="*/ 334 w 338"/>
                  <a:gd name="T105" fmla="*/ 2 h 816"/>
                  <a:gd name="T106" fmla="*/ 330 w 338"/>
                  <a:gd name="T107" fmla="*/ 0 h 816"/>
                  <a:gd name="T108" fmla="*/ 325 w 338"/>
                  <a:gd name="T109" fmla="*/ 0 h 816"/>
                  <a:gd name="T110" fmla="*/ 325 w 338"/>
                  <a:gd name="T111" fmla="*/ 0 h 8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38" h="816">
                    <a:moveTo>
                      <a:pt x="325" y="0"/>
                    </a:moveTo>
                    <a:lnTo>
                      <a:pt x="325" y="0"/>
                    </a:lnTo>
                    <a:lnTo>
                      <a:pt x="305" y="18"/>
                    </a:lnTo>
                    <a:lnTo>
                      <a:pt x="286" y="35"/>
                    </a:lnTo>
                    <a:lnTo>
                      <a:pt x="268" y="55"/>
                    </a:lnTo>
                    <a:lnTo>
                      <a:pt x="251" y="76"/>
                    </a:lnTo>
                    <a:lnTo>
                      <a:pt x="235" y="98"/>
                    </a:lnTo>
                    <a:lnTo>
                      <a:pt x="219" y="121"/>
                    </a:lnTo>
                    <a:lnTo>
                      <a:pt x="192" y="170"/>
                    </a:lnTo>
                    <a:lnTo>
                      <a:pt x="169" y="218"/>
                    </a:lnTo>
                    <a:lnTo>
                      <a:pt x="146" y="269"/>
                    </a:lnTo>
                    <a:lnTo>
                      <a:pt x="126" y="319"/>
                    </a:lnTo>
                    <a:lnTo>
                      <a:pt x="109" y="366"/>
                    </a:lnTo>
                    <a:lnTo>
                      <a:pt x="109" y="366"/>
                    </a:lnTo>
                    <a:lnTo>
                      <a:pt x="89" y="419"/>
                    </a:lnTo>
                    <a:lnTo>
                      <a:pt x="72" y="471"/>
                    </a:lnTo>
                    <a:lnTo>
                      <a:pt x="54" y="526"/>
                    </a:lnTo>
                    <a:lnTo>
                      <a:pt x="40" y="580"/>
                    </a:lnTo>
                    <a:lnTo>
                      <a:pt x="27" y="635"/>
                    </a:lnTo>
                    <a:lnTo>
                      <a:pt x="15" y="689"/>
                    </a:lnTo>
                    <a:lnTo>
                      <a:pt x="7" y="744"/>
                    </a:lnTo>
                    <a:lnTo>
                      <a:pt x="0" y="800"/>
                    </a:lnTo>
                    <a:lnTo>
                      <a:pt x="0" y="800"/>
                    </a:lnTo>
                    <a:lnTo>
                      <a:pt x="0" y="806"/>
                    </a:lnTo>
                    <a:lnTo>
                      <a:pt x="3" y="812"/>
                    </a:lnTo>
                    <a:lnTo>
                      <a:pt x="7" y="814"/>
                    </a:lnTo>
                    <a:lnTo>
                      <a:pt x="13" y="816"/>
                    </a:lnTo>
                    <a:lnTo>
                      <a:pt x="19" y="816"/>
                    </a:lnTo>
                    <a:lnTo>
                      <a:pt x="25" y="814"/>
                    </a:lnTo>
                    <a:lnTo>
                      <a:pt x="29" y="808"/>
                    </a:lnTo>
                    <a:lnTo>
                      <a:pt x="31" y="802"/>
                    </a:lnTo>
                    <a:lnTo>
                      <a:pt x="31" y="802"/>
                    </a:lnTo>
                    <a:lnTo>
                      <a:pt x="37" y="750"/>
                    </a:lnTo>
                    <a:lnTo>
                      <a:pt x="46" y="697"/>
                    </a:lnTo>
                    <a:lnTo>
                      <a:pt x="56" y="645"/>
                    </a:lnTo>
                    <a:lnTo>
                      <a:pt x="70" y="592"/>
                    </a:lnTo>
                    <a:lnTo>
                      <a:pt x="83" y="541"/>
                    </a:lnTo>
                    <a:lnTo>
                      <a:pt x="99" y="489"/>
                    </a:lnTo>
                    <a:lnTo>
                      <a:pt x="114" y="438"/>
                    </a:lnTo>
                    <a:lnTo>
                      <a:pt x="132" y="388"/>
                    </a:lnTo>
                    <a:lnTo>
                      <a:pt x="132" y="388"/>
                    </a:lnTo>
                    <a:lnTo>
                      <a:pt x="151" y="337"/>
                    </a:lnTo>
                    <a:lnTo>
                      <a:pt x="171" y="286"/>
                    </a:lnTo>
                    <a:lnTo>
                      <a:pt x="192" y="238"/>
                    </a:lnTo>
                    <a:lnTo>
                      <a:pt x="218" y="189"/>
                    </a:lnTo>
                    <a:lnTo>
                      <a:pt x="243" y="142"/>
                    </a:lnTo>
                    <a:lnTo>
                      <a:pt x="272" y="98"/>
                    </a:lnTo>
                    <a:lnTo>
                      <a:pt x="301" y="53"/>
                    </a:lnTo>
                    <a:lnTo>
                      <a:pt x="336" y="10"/>
                    </a:lnTo>
                    <a:lnTo>
                      <a:pt x="336" y="10"/>
                    </a:lnTo>
                    <a:lnTo>
                      <a:pt x="338" y="8"/>
                    </a:lnTo>
                    <a:lnTo>
                      <a:pt x="338" y="6"/>
                    </a:lnTo>
                    <a:lnTo>
                      <a:pt x="334" y="2"/>
                    </a:lnTo>
                    <a:lnTo>
                      <a:pt x="330" y="0"/>
                    </a:lnTo>
                    <a:lnTo>
                      <a:pt x="325" y="0"/>
                    </a:lnTo>
                    <a:lnTo>
                      <a:pt x="325" y="0"/>
                    </a:lnTo>
                    <a:close/>
                  </a:path>
                </a:pathLst>
              </a:custGeom>
              <a:grpFill/>
              <a:ln>
                <a:noFill/>
              </a:ln>
            </p:spPr>
            <p:txBody>
              <a:bodyPr/>
              <a:lstStyle/>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35" name="Freeform 17"/>
              <p:cNvSpPr/>
              <p:nvPr/>
            </p:nvSpPr>
            <p:spPr bwMode="auto">
              <a:xfrm>
                <a:off x="4890691" y="2114161"/>
                <a:ext cx="474662" cy="103585"/>
              </a:xfrm>
              <a:custGeom>
                <a:avLst/>
                <a:gdLst>
                  <a:gd name="T0" fmla="*/ 4 w 854"/>
                  <a:gd name="T1" fmla="*/ 250 h 250"/>
                  <a:gd name="T2" fmla="*/ 4 w 854"/>
                  <a:gd name="T3" fmla="*/ 250 h 250"/>
                  <a:gd name="T4" fmla="*/ 14 w 854"/>
                  <a:gd name="T5" fmla="*/ 250 h 250"/>
                  <a:gd name="T6" fmla="*/ 25 w 854"/>
                  <a:gd name="T7" fmla="*/ 250 h 250"/>
                  <a:gd name="T8" fmla="*/ 49 w 854"/>
                  <a:gd name="T9" fmla="*/ 248 h 250"/>
                  <a:gd name="T10" fmla="*/ 95 w 854"/>
                  <a:gd name="T11" fmla="*/ 238 h 250"/>
                  <a:gd name="T12" fmla="*/ 95 w 854"/>
                  <a:gd name="T13" fmla="*/ 238 h 250"/>
                  <a:gd name="T14" fmla="*/ 212 w 854"/>
                  <a:gd name="T15" fmla="*/ 215 h 250"/>
                  <a:gd name="T16" fmla="*/ 212 w 854"/>
                  <a:gd name="T17" fmla="*/ 215 h 250"/>
                  <a:gd name="T18" fmla="*/ 331 w 854"/>
                  <a:gd name="T19" fmla="*/ 189 h 250"/>
                  <a:gd name="T20" fmla="*/ 448 w 854"/>
                  <a:gd name="T21" fmla="*/ 162 h 250"/>
                  <a:gd name="T22" fmla="*/ 448 w 854"/>
                  <a:gd name="T23" fmla="*/ 162 h 250"/>
                  <a:gd name="T24" fmla="*/ 559 w 854"/>
                  <a:gd name="T25" fmla="*/ 133 h 250"/>
                  <a:gd name="T26" fmla="*/ 613 w 854"/>
                  <a:gd name="T27" fmla="*/ 115 h 250"/>
                  <a:gd name="T28" fmla="*/ 670 w 854"/>
                  <a:gd name="T29" fmla="*/ 98 h 250"/>
                  <a:gd name="T30" fmla="*/ 670 w 854"/>
                  <a:gd name="T31" fmla="*/ 98 h 250"/>
                  <a:gd name="T32" fmla="*/ 718 w 854"/>
                  <a:gd name="T33" fmla="*/ 80 h 250"/>
                  <a:gd name="T34" fmla="*/ 769 w 854"/>
                  <a:gd name="T35" fmla="*/ 63 h 250"/>
                  <a:gd name="T36" fmla="*/ 769 w 854"/>
                  <a:gd name="T37" fmla="*/ 63 h 250"/>
                  <a:gd name="T38" fmla="*/ 790 w 854"/>
                  <a:gd name="T39" fmla="*/ 53 h 250"/>
                  <a:gd name="T40" fmla="*/ 816 w 854"/>
                  <a:gd name="T41" fmla="*/ 45 h 250"/>
                  <a:gd name="T42" fmla="*/ 825 w 854"/>
                  <a:gd name="T43" fmla="*/ 39 h 250"/>
                  <a:gd name="T44" fmla="*/ 837 w 854"/>
                  <a:gd name="T45" fmla="*/ 34 h 250"/>
                  <a:gd name="T46" fmla="*/ 845 w 854"/>
                  <a:gd name="T47" fmla="*/ 26 h 250"/>
                  <a:gd name="T48" fmla="*/ 853 w 854"/>
                  <a:gd name="T49" fmla="*/ 16 h 250"/>
                  <a:gd name="T50" fmla="*/ 853 w 854"/>
                  <a:gd name="T51" fmla="*/ 16 h 250"/>
                  <a:gd name="T52" fmla="*/ 854 w 854"/>
                  <a:gd name="T53" fmla="*/ 12 h 250"/>
                  <a:gd name="T54" fmla="*/ 853 w 854"/>
                  <a:gd name="T55" fmla="*/ 6 h 250"/>
                  <a:gd name="T56" fmla="*/ 851 w 854"/>
                  <a:gd name="T57" fmla="*/ 2 h 250"/>
                  <a:gd name="T58" fmla="*/ 845 w 854"/>
                  <a:gd name="T59" fmla="*/ 0 h 250"/>
                  <a:gd name="T60" fmla="*/ 845 w 854"/>
                  <a:gd name="T61" fmla="*/ 0 h 250"/>
                  <a:gd name="T62" fmla="*/ 835 w 854"/>
                  <a:gd name="T63" fmla="*/ 0 h 250"/>
                  <a:gd name="T64" fmla="*/ 825 w 854"/>
                  <a:gd name="T65" fmla="*/ 2 h 250"/>
                  <a:gd name="T66" fmla="*/ 804 w 854"/>
                  <a:gd name="T67" fmla="*/ 10 h 250"/>
                  <a:gd name="T68" fmla="*/ 767 w 854"/>
                  <a:gd name="T69" fmla="*/ 30 h 250"/>
                  <a:gd name="T70" fmla="*/ 767 w 854"/>
                  <a:gd name="T71" fmla="*/ 30 h 250"/>
                  <a:gd name="T72" fmla="*/ 716 w 854"/>
                  <a:gd name="T73" fmla="*/ 49 h 250"/>
                  <a:gd name="T74" fmla="*/ 668 w 854"/>
                  <a:gd name="T75" fmla="*/ 67 h 250"/>
                  <a:gd name="T76" fmla="*/ 668 w 854"/>
                  <a:gd name="T77" fmla="*/ 67 h 250"/>
                  <a:gd name="T78" fmla="*/ 609 w 854"/>
                  <a:gd name="T79" fmla="*/ 86 h 250"/>
                  <a:gd name="T80" fmla="*/ 549 w 854"/>
                  <a:gd name="T81" fmla="*/ 104 h 250"/>
                  <a:gd name="T82" fmla="*/ 430 w 854"/>
                  <a:gd name="T83" fmla="*/ 135 h 250"/>
                  <a:gd name="T84" fmla="*/ 430 w 854"/>
                  <a:gd name="T85" fmla="*/ 135 h 250"/>
                  <a:gd name="T86" fmla="*/ 313 w 854"/>
                  <a:gd name="T87" fmla="*/ 162 h 250"/>
                  <a:gd name="T88" fmla="*/ 197 w 854"/>
                  <a:gd name="T89" fmla="*/ 187 h 250"/>
                  <a:gd name="T90" fmla="*/ 197 w 854"/>
                  <a:gd name="T91" fmla="*/ 187 h 250"/>
                  <a:gd name="T92" fmla="*/ 90 w 854"/>
                  <a:gd name="T93" fmla="*/ 213 h 250"/>
                  <a:gd name="T94" fmla="*/ 90 w 854"/>
                  <a:gd name="T95" fmla="*/ 213 h 250"/>
                  <a:gd name="T96" fmla="*/ 45 w 854"/>
                  <a:gd name="T97" fmla="*/ 222 h 250"/>
                  <a:gd name="T98" fmla="*/ 22 w 854"/>
                  <a:gd name="T99" fmla="*/ 230 h 250"/>
                  <a:gd name="T100" fmla="*/ 10 w 854"/>
                  <a:gd name="T101" fmla="*/ 236 h 250"/>
                  <a:gd name="T102" fmla="*/ 0 w 854"/>
                  <a:gd name="T103" fmla="*/ 242 h 250"/>
                  <a:gd name="T104" fmla="*/ 0 w 854"/>
                  <a:gd name="T105" fmla="*/ 242 h 250"/>
                  <a:gd name="T106" fmla="*/ 0 w 854"/>
                  <a:gd name="T107" fmla="*/ 244 h 250"/>
                  <a:gd name="T108" fmla="*/ 0 w 854"/>
                  <a:gd name="T109" fmla="*/ 246 h 250"/>
                  <a:gd name="T110" fmla="*/ 0 w 854"/>
                  <a:gd name="T111" fmla="*/ 248 h 250"/>
                  <a:gd name="T112" fmla="*/ 4 w 854"/>
                  <a:gd name="T113" fmla="*/ 250 h 250"/>
                  <a:gd name="T114" fmla="*/ 4 w 854"/>
                  <a:gd name="T115" fmla="*/ 25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54" h="250">
                    <a:moveTo>
                      <a:pt x="4" y="250"/>
                    </a:moveTo>
                    <a:lnTo>
                      <a:pt x="4" y="250"/>
                    </a:lnTo>
                    <a:lnTo>
                      <a:pt x="14" y="250"/>
                    </a:lnTo>
                    <a:lnTo>
                      <a:pt x="25" y="250"/>
                    </a:lnTo>
                    <a:lnTo>
                      <a:pt x="49" y="248"/>
                    </a:lnTo>
                    <a:lnTo>
                      <a:pt x="95" y="238"/>
                    </a:lnTo>
                    <a:lnTo>
                      <a:pt x="95" y="238"/>
                    </a:lnTo>
                    <a:lnTo>
                      <a:pt x="212" y="215"/>
                    </a:lnTo>
                    <a:lnTo>
                      <a:pt x="212" y="215"/>
                    </a:lnTo>
                    <a:lnTo>
                      <a:pt x="331" y="189"/>
                    </a:lnTo>
                    <a:lnTo>
                      <a:pt x="448" y="162"/>
                    </a:lnTo>
                    <a:lnTo>
                      <a:pt x="448" y="162"/>
                    </a:lnTo>
                    <a:lnTo>
                      <a:pt x="559" y="133"/>
                    </a:lnTo>
                    <a:lnTo>
                      <a:pt x="613" y="115"/>
                    </a:lnTo>
                    <a:lnTo>
                      <a:pt x="670" y="98"/>
                    </a:lnTo>
                    <a:lnTo>
                      <a:pt x="670" y="98"/>
                    </a:lnTo>
                    <a:lnTo>
                      <a:pt x="718" y="80"/>
                    </a:lnTo>
                    <a:lnTo>
                      <a:pt x="769" y="63"/>
                    </a:lnTo>
                    <a:lnTo>
                      <a:pt x="769" y="63"/>
                    </a:lnTo>
                    <a:lnTo>
                      <a:pt x="790" y="53"/>
                    </a:lnTo>
                    <a:lnTo>
                      <a:pt x="816" y="45"/>
                    </a:lnTo>
                    <a:lnTo>
                      <a:pt x="825" y="39"/>
                    </a:lnTo>
                    <a:lnTo>
                      <a:pt x="837" y="34"/>
                    </a:lnTo>
                    <a:lnTo>
                      <a:pt x="845" y="26"/>
                    </a:lnTo>
                    <a:lnTo>
                      <a:pt x="853" y="16"/>
                    </a:lnTo>
                    <a:lnTo>
                      <a:pt x="853" y="16"/>
                    </a:lnTo>
                    <a:lnTo>
                      <a:pt x="854" y="12"/>
                    </a:lnTo>
                    <a:lnTo>
                      <a:pt x="853" y="6"/>
                    </a:lnTo>
                    <a:lnTo>
                      <a:pt x="851" y="2"/>
                    </a:lnTo>
                    <a:lnTo>
                      <a:pt x="845" y="0"/>
                    </a:lnTo>
                    <a:lnTo>
                      <a:pt x="845" y="0"/>
                    </a:lnTo>
                    <a:lnTo>
                      <a:pt x="835" y="0"/>
                    </a:lnTo>
                    <a:lnTo>
                      <a:pt x="825" y="2"/>
                    </a:lnTo>
                    <a:lnTo>
                      <a:pt x="804" y="10"/>
                    </a:lnTo>
                    <a:lnTo>
                      <a:pt x="767" y="30"/>
                    </a:lnTo>
                    <a:lnTo>
                      <a:pt x="767" y="30"/>
                    </a:lnTo>
                    <a:lnTo>
                      <a:pt x="716" y="49"/>
                    </a:lnTo>
                    <a:lnTo>
                      <a:pt x="668" y="67"/>
                    </a:lnTo>
                    <a:lnTo>
                      <a:pt x="668" y="67"/>
                    </a:lnTo>
                    <a:lnTo>
                      <a:pt x="609" y="86"/>
                    </a:lnTo>
                    <a:lnTo>
                      <a:pt x="549" y="104"/>
                    </a:lnTo>
                    <a:lnTo>
                      <a:pt x="430" y="135"/>
                    </a:lnTo>
                    <a:lnTo>
                      <a:pt x="430" y="135"/>
                    </a:lnTo>
                    <a:lnTo>
                      <a:pt x="313" y="162"/>
                    </a:lnTo>
                    <a:lnTo>
                      <a:pt x="197" y="187"/>
                    </a:lnTo>
                    <a:lnTo>
                      <a:pt x="197" y="187"/>
                    </a:lnTo>
                    <a:lnTo>
                      <a:pt x="90" y="213"/>
                    </a:lnTo>
                    <a:lnTo>
                      <a:pt x="90" y="213"/>
                    </a:lnTo>
                    <a:lnTo>
                      <a:pt x="45" y="222"/>
                    </a:lnTo>
                    <a:lnTo>
                      <a:pt x="22" y="230"/>
                    </a:lnTo>
                    <a:lnTo>
                      <a:pt x="10" y="236"/>
                    </a:lnTo>
                    <a:lnTo>
                      <a:pt x="0" y="242"/>
                    </a:lnTo>
                    <a:lnTo>
                      <a:pt x="0" y="242"/>
                    </a:lnTo>
                    <a:lnTo>
                      <a:pt x="0" y="244"/>
                    </a:lnTo>
                    <a:lnTo>
                      <a:pt x="0" y="246"/>
                    </a:lnTo>
                    <a:lnTo>
                      <a:pt x="0" y="248"/>
                    </a:lnTo>
                    <a:lnTo>
                      <a:pt x="4" y="250"/>
                    </a:lnTo>
                    <a:lnTo>
                      <a:pt x="4" y="250"/>
                    </a:lnTo>
                    <a:close/>
                  </a:path>
                </a:pathLst>
              </a:custGeom>
              <a:grpFill/>
              <a:ln>
                <a:noFill/>
              </a:ln>
            </p:spPr>
            <p:txBody>
              <a:bodyPr/>
              <a:lstStyle/>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36" name="Freeform 18"/>
              <p:cNvSpPr/>
              <p:nvPr/>
            </p:nvSpPr>
            <p:spPr bwMode="auto">
              <a:xfrm>
                <a:off x="5082778" y="1948664"/>
                <a:ext cx="438150" cy="100013"/>
              </a:xfrm>
              <a:custGeom>
                <a:avLst/>
                <a:gdLst>
                  <a:gd name="T0" fmla="*/ 9 w 788"/>
                  <a:gd name="T1" fmla="*/ 240 h 240"/>
                  <a:gd name="T2" fmla="*/ 9 w 788"/>
                  <a:gd name="T3" fmla="*/ 240 h 240"/>
                  <a:gd name="T4" fmla="*/ 107 w 788"/>
                  <a:gd name="T5" fmla="*/ 203 h 240"/>
                  <a:gd name="T6" fmla="*/ 157 w 788"/>
                  <a:gd name="T7" fmla="*/ 187 h 240"/>
                  <a:gd name="T8" fmla="*/ 206 w 788"/>
                  <a:gd name="T9" fmla="*/ 172 h 240"/>
                  <a:gd name="T10" fmla="*/ 206 w 788"/>
                  <a:gd name="T11" fmla="*/ 172 h 240"/>
                  <a:gd name="T12" fmla="*/ 258 w 788"/>
                  <a:gd name="T13" fmla="*/ 160 h 240"/>
                  <a:gd name="T14" fmla="*/ 309 w 788"/>
                  <a:gd name="T15" fmla="*/ 148 h 240"/>
                  <a:gd name="T16" fmla="*/ 412 w 788"/>
                  <a:gd name="T17" fmla="*/ 127 h 240"/>
                  <a:gd name="T18" fmla="*/ 412 w 788"/>
                  <a:gd name="T19" fmla="*/ 127 h 240"/>
                  <a:gd name="T20" fmla="*/ 515 w 788"/>
                  <a:gd name="T21" fmla="*/ 106 h 240"/>
                  <a:gd name="T22" fmla="*/ 566 w 788"/>
                  <a:gd name="T23" fmla="*/ 96 h 240"/>
                  <a:gd name="T24" fmla="*/ 618 w 788"/>
                  <a:gd name="T25" fmla="*/ 82 h 240"/>
                  <a:gd name="T26" fmla="*/ 618 w 788"/>
                  <a:gd name="T27" fmla="*/ 82 h 240"/>
                  <a:gd name="T28" fmla="*/ 659 w 788"/>
                  <a:gd name="T29" fmla="*/ 70 h 240"/>
                  <a:gd name="T30" fmla="*/ 700 w 788"/>
                  <a:gd name="T31" fmla="*/ 57 h 240"/>
                  <a:gd name="T32" fmla="*/ 700 w 788"/>
                  <a:gd name="T33" fmla="*/ 57 h 240"/>
                  <a:gd name="T34" fmla="*/ 722 w 788"/>
                  <a:gd name="T35" fmla="*/ 51 h 240"/>
                  <a:gd name="T36" fmla="*/ 745 w 788"/>
                  <a:gd name="T37" fmla="*/ 43 h 240"/>
                  <a:gd name="T38" fmla="*/ 766 w 788"/>
                  <a:gd name="T39" fmla="*/ 34 h 240"/>
                  <a:gd name="T40" fmla="*/ 776 w 788"/>
                  <a:gd name="T41" fmla="*/ 26 h 240"/>
                  <a:gd name="T42" fmla="*/ 784 w 788"/>
                  <a:gd name="T43" fmla="*/ 20 h 240"/>
                  <a:gd name="T44" fmla="*/ 784 w 788"/>
                  <a:gd name="T45" fmla="*/ 20 h 240"/>
                  <a:gd name="T46" fmla="*/ 788 w 788"/>
                  <a:gd name="T47" fmla="*/ 12 h 240"/>
                  <a:gd name="T48" fmla="*/ 788 w 788"/>
                  <a:gd name="T49" fmla="*/ 6 h 240"/>
                  <a:gd name="T50" fmla="*/ 782 w 788"/>
                  <a:gd name="T51" fmla="*/ 2 h 240"/>
                  <a:gd name="T52" fmla="*/ 776 w 788"/>
                  <a:gd name="T53" fmla="*/ 0 h 240"/>
                  <a:gd name="T54" fmla="*/ 776 w 788"/>
                  <a:gd name="T55" fmla="*/ 0 h 240"/>
                  <a:gd name="T56" fmla="*/ 766 w 788"/>
                  <a:gd name="T57" fmla="*/ 0 h 240"/>
                  <a:gd name="T58" fmla="*/ 757 w 788"/>
                  <a:gd name="T59" fmla="*/ 4 h 240"/>
                  <a:gd name="T60" fmla="*/ 737 w 788"/>
                  <a:gd name="T61" fmla="*/ 10 h 240"/>
                  <a:gd name="T62" fmla="*/ 698 w 788"/>
                  <a:gd name="T63" fmla="*/ 28 h 240"/>
                  <a:gd name="T64" fmla="*/ 698 w 788"/>
                  <a:gd name="T65" fmla="*/ 28 h 240"/>
                  <a:gd name="T66" fmla="*/ 644 w 788"/>
                  <a:gd name="T67" fmla="*/ 45 h 240"/>
                  <a:gd name="T68" fmla="*/ 589 w 788"/>
                  <a:gd name="T69" fmla="*/ 59 h 240"/>
                  <a:gd name="T70" fmla="*/ 589 w 788"/>
                  <a:gd name="T71" fmla="*/ 59 h 240"/>
                  <a:gd name="T72" fmla="*/ 539 w 788"/>
                  <a:gd name="T73" fmla="*/ 72 h 240"/>
                  <a:gd name="T74" fmla="*/ 486 w 788"/>
                  <a:gd name="T75" fmla="*/ 84 h 240"/>
                  <a:gd name="T76" fmla="*/ 383 w 788"/>
                  <a:gd name="T77" fmla="*/ 106 h 240"/>
                  <a:gd name="T78" fmla="*/ 383 w 788"/>
                  <a:gd name="T79" fmla="*/ 106 h 240"/>
                  <a:gd name="T80" fmla="*/ 286 w 788"/>
                  <a:gd name="T81" fmla="*/ 125 h 240"/>
                  <a:gd name="T82" fmla="*/ 237 w 788"/>
                  <a:gd name="T83" fmla="*/ 135 h 240"/>
                  <a:gd name="T84" fmla="*/ 186 w 788"/>
                  <a:gd name="T85" fmla="*/ 148 h 240"/>
                  <a:gd name="T86" fmla="*/ 138 w 788"/>
                  <a:gd name="T87" fmla="*/ 162 h 240"/>
                  <a:gd name="T88" fmla="*/ 89 w 788"/>
                  <a:gd name="T89" fmla="*/ 179 h 240"/>
                  <a:gd name="T90" fmla="*/ 44 w 788"/>
                  <a:gd name="T91" fmla="*/ 201 h 240"/>
                  <a:gd name="T92" fmla="*/ 23 w 788"/>
                  <a:gd name="T93" fmla="*/ 215 h 240"/>
                  <a:gd name="T94" fmla="*/ 1 w 788"/>
                  <a:gd name="T95" fmla="*/ 226 h 240"/>
                  <a:gd name="T96" fmla="*/ 1 w 788"/>
                  <a:gd name="T97" fmla="*/ 226 h 240"/>
                  <a:gd name="T98" fmla="*/ 0 w 788"/>
                  <a:gd name="T99" fmla="*/ 228 h 240"/>
                  <a:gd name="T100" fmla="*/ 0 w 788"/>
                  <a:gd name="T101" fmla="*/ 232 h 240"/>
                  <a:gd name="T102" fmla="*/ 0 w 788"/>
                  <a:gd name="T103" fmla="*/ 236 h 240"/>
                  <a:gd name="T104" fmla="*/ 5 w 788"/>
                  <a:gd name="T105" fmla="*/ 240 h 240"/>
                  <a:gd name="T106" fmla="*/ 9 w 788"/>
                  <a:gd name="T107" fmla="*/ 240 h 240"/>
                  <a:gd name="T108" fmla="*/ 9 w 788"/>
                  <a:gd name="T109" fmla="*/ 24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88" h="240">
                    <a:moveTo>
                      <a:pt x="9" y="240"/>
                    </a:moveTo>
                    <a:lnTo>
                      <a:pt x="9" y="240"/>
                    </a:lnTo>
                    <a:lnTo>
                      <a:pt x="107" y="203"/>
                    </a:lnTo>
                    <a:lnTo>
                      <a:pt x="157" y="187"/>
                    </a:lnTo>
                    <a:lnTo>
                      <a:pt x="206" y="172"/>
                    </a:lnTo>
                    <a:lnTo>
                      <a:pt x="206" y="172"/>
                    </a:lnTo>
                    <a:lnTo>
                      <a:pt x="258" y="160"/>
                    </a:lnTo>
                    <a:lnTo>
                      <a:pt x="309" y="148"/>
                    </a:lnTo>
                    <a:lnTo>
                      <a:pt x="412" y="127"/>
                    </a:lnTo>
                    <a:lnTo>
                      <a:pt x="412" y="127"/>
                    </a:lnTo>
                    <a:lnTo>
                      <a:pt x="515" y="106"/>
                    </a:lnTo>
                    <a:lnTo>
                      <a:pt x="566" y="96"/>
                    </a:lnTo>
                    <a:lnTo>
                      <a:pt x="618" y="82"/>
                    </a:lnTo>
                    <a:lnTo>
                      <a:pt x="618" y="82"/>
                    </a:lnTo>
                    <a:lnTo>
                      <a:pt x="659" y="70"/>
                    </a:lnTo>
                    <a:lnTo>
                      <a:pt x="700" y="57"/>
                    </a:lnTo>
                    <a:lnTo>
                      <a:pt x="700" y="57"/>
                    </a:lnTo>
                    <a:lnTo>
                      <a:pt x="722" y="51"/>
                    </a:lnTo>
                    <a:lnTo>
                      <a:pt x="745" y="43"/>
                    </a:lnTo>
                    <a:lnTo>
                      <a:pt x="766" y="34"/>
                    </a:lnTo>
                    <a:lnTo>
                      <a:pt x="776" y="26"/>
                    </a:lnTo>
                    <a:lnTo>
                      <a:pt x="784" y="20"/>
                    </a:lnTo>
                    <a:lnTo>
                      <a:pt x="784" y="20"/>
                    </a:lnTo>
                    <a:lnTo>
                      <a:pt x="788" y="12"/>
                    </a:lnTo>
                    <a:lnTo>
                      <a:pt x="788" y="6"/>
                    </a:lnTo>
                    <a:lnTo>
                      <a:pt x="782" y="2"/>
                    </a:lnTo>
                    <a:lnTo>
                      <a:pt x="776" y="0"/>
                    </a:lnTo>
                    <a:lnTo>
                      <a:pt x="776" y="0"/>
                    </a:lnTo>
                    <a:lnTo>
                      <a:pt x="766" y="0"/>
                    </a:lnTo>
                    <a:lnTo>
                      <a:pt x="757" y="4"/>
                    </a:lnTo>
                    <a:lnTo>
                      <a:pt x="737" y="10"/>
                    </a:lnTo>
                    <a:lnTo>
                      <a:pt x="698" y="28"/>
                    </a:lnTo>
                    <a:lnTo>
                      <a:pt x="698" y="28"/>
                    </a:lnTo>
                    <a:lnTo>
                      <a:pt x="644" y="45"/>
                    </a:lnTo>
                    <a:lnTo>
                      <a:pt x="589" y="59"/>
                    </a:lnTo>
                    <a:lnTo>
                      <a:pt x="589" y="59"/>
                    </a:lnTo>
                    <a:lnTo>
                      <a:pt x="539" y="72"/>
                    </a:lnTo>
                    <a:lnTo>
                      <a:pt x="486" y="84"/>
                    </a:lnTo>
                    <a:lnTo>
                      <a:pt x="383" y="106"/>
                    </a:lnTo>
                    <a:lnTo>
                      <a:pt x="383" y="106"/>
                    </a:lnTo>
                    <a:lnTo>
                      <a:pt x="286" y="125"/>
                    </a:lnTo>
                    <a:lnTo>
                      <a:pt x="237" y="135"/>
                    </a:lnTo>
                    <a:lnTo>
                      <a:pt x="186" y="148"/>
                    </a:lnTo>
                    <a:lnTo>
                      <a:pt x="138" y="162"/>
                    </a:lnTo>
                    <a:lnTo>
                      <a:pt x="89" y="179"/>
                    </a:lnTo>
                    <a:lnTo>
                      <a:pt x="44" y="201"/>
                    </a:lnTo>
                    <a:lnTo>
                      <a:pt x="23" y="215"/>
                    </a:lnTo>
                    <a:lnTo>
                      <a:pt x="1" y="226"/>
                    </a:lnTo>
                    <a:lnTo>
                      <a:pt x="1" y="226"/>
                    </a:lnTo>
                    <a:lnTo>
                      <a:pt x="0" y="228"/>
                    </a:lnTo>
                    <a:lnTo>
                      <a:pt x="0" y="232"/>
                    </a:lnTo>
                    <a:lnTo>
                      <a:pt x="0" y="236"/>
                    </a:lnTo>
                    <a:lnTo>
                      <a:pt x="5" y="240"/>
                    </a:lnTo>
                    <a:lnTo>
                      <a:pt x="9" y="240"/>
                    </a:lnTo>
                    <a:lnTo>
                      <a:pt x="9" y="240"/>
                    </a:lnTo>
                    <a:close/>
                  </a:path>
                </a:pathLst>
              </a:custGeom>
              <a:grpFill/>
              <a:ln>
                <a:noFill/>
              </a:ln>
            </p:spPr>
            <p:txBody>
              <a:bodyPr/>
              <a:lstStyle/>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37" name="Freeform 19"/>
              <p:cNvSpPr/>
              <p:nvPr/>
            </p:nvSpPr>
            <p:spPr bwMode="auto">
              <a:xfrm>
                <a:off x="5393928" y="1815314"/>
                <a:ext cx="317500" cy="52388"/>
              </a:xfrm>
              <a:custGeom>
                <a:avLst/>
                <a:gdLst>
                  <a:gd name="T0" fmla="*/ 6 w 570"/>
                  <a:gd name="T1" fmla="*/ 127 h 127"/>
                  <a:gd name="T2" fmla="*/ 6 w 570"/>
                  <a:gd name="T3" fmla="*/ 127 h 127"/>
                  <a:gd name="T4" fmla="*/ 41 w 570"/>
                  <a:gd name="T5" fmla="*/ 127 h 127"/>
                  <a:gd name="T6" fmla="*/ 74 w 570"/>
                  <a:gd name="T7" fmla="*/ 125 h 127"/>
                  <a:gd name="T8" fmla="*/ 107 w 570"/>
                  <a:gd name="T9" fmla="*/ 121 h 127"/>
                  <a:gd name="T10" fmla="*/ 142 w 570"/>
                  <a:gd name="T11" fmla="*/ 115 h 127"/>
                  <a:gd name="T12" fmla="*/ 208 w 570"/>
                  <a:gd name="T13" fmla="*/ 103 h 127"/>
                  <a:gd name="T14" fmla="*/ 274 w 570"/>
                  <a:gd name="T15" fmla="*/ 92 h 127"/>
                  <a:gd name="T16" fmla="*/ 274 w 570"/>
                  <a:gd name="T17" fmla="*/ 92 h 127"/>
                  <a:gd name="T18" fmla="*/ 346 w 570"/>
                  <a:gd name="T19" fmla="*/ 78 h 127"/>
                  <a:gd name="T20" fmla="*/ 418 w 570"/>
                  <a:gd name="T21" fmla="*/ 64 h 127"/>
                  <a:gd name="T22" fmla="*/ 489 w 570"/>
                  <a:gd name="T23" fmla="*/ 47 h 127"/>
                  <a:gd name="T24" fmla="*/ 559 w 570"/>
                  <a:gd name="T25" fmla="*/ 29 h 127"/>
                  <a:gd name="T26" fmla="*/ 559 w 570"/>
                  <a:gd name="T27" fmla="*/ 29 h 127"/>
                  <a:gd name="T28" fmla="*/ 564 w 570"/>
                  <a:gd name="T29" fmla="*/ 26 h 127"/>
                  <a:gd name="T30" fmla="*/ 568 w 570"/>
                  <a:gd name="T31" fmla="*/ 22 h 127"/>
                  <a:gd name="T32" fmla="*/ 570 w 570"/>
                  <a:gd name="T33" fmla="*/ 16 h 127"/>
                  <a:gd name="T34" fmla="*/ 570 w 570"/>
                  <a:gd name="T35" fmla="*/ 10 h 127"/>
                  <a:gd name="T36" fmla="*/ 568 w 570"/>
                  <a:gd name="T37" fmla="*/ 6 h 127"/>
                  <a:gd name="T38" fmla="*/ 564 w 570"/>
                  <a:gd name="T39" fmla="*/ 2 h 127"/>
                  <a:gd name="T40" fmla="*/ 561 w 570"/>
                  <a:gd name="T41" fmla="*/ 0 h 127"/>
                  <a:gd name="T42" fmla="*/ 553 w 570"/>
                  <a:gd name="T43" fmla="*/ 0 h 127"/>
                  <a:gd name="T44" fmla="*/ 553 w 570"/>
                  <a:gd name="T45" fmla="*/ 0 h 127"/>
                  <a:gd name="T46" fmla="*/ 487 w 570"/>
                  <a:gd name="T47" fmla="*/ 18 h 127"/>
                  <a:gd name="T48" fmla="*/ 418 w 570"/>
                  <a:gd name="T49" fmla="*/ 35 h 127"/>
                  <a:gd name="T50" fmla="*/ 352 w 570"/>
                  <a:gd name="T51" fmla="*/ 49 h 127"/>
                  <a:gd name="T52" fmla="*/ 284 w 570"/>
                  <a:gd name="T53" fmla="*/ 62 h 127"/>
                  <a:gd name="T54" fmla="*/ 284 w 570"/>
                  <a:gd name="T55" fmla="*/ 62 h 127"/>
                  <a:gd name="T56" fmla="*/ 214 w 570"/>
                  <a:gd name="T57" fmla="*/ 74 h 127"/>
                  <a:gd name="T58" fmla="*/ 144 w 570"/>
                  <a:gd name="T59" fmla="*/ 84 h 127"/>
                  <a:gd name="T60" fmla="*/ 74 w 570"/>
                  <a:gd name="T61" fmla="*/ 96 h 127"/>
                  <a:gd name="T62" fmla="*/ 39 w 570"/>
                  <a:gd name="T63" fmla="*/ 103 h 127"/>
                  <a:gd name="T64" fmla="*/ 6 w 570"/>
                  <a:gd name="T65" fmla="*/ 113 h 127"/>
                  <a:gd name="T66" fmla="*/ 6 w 570"/>
                  <a:gd name="T67" fmla="*/ 113 h 127"/>
                  <a:gd name="T68" fmla="*/ 2 w 570"/>
                  <a:gd name="T69" fmla="*/ 115 h 127"/>
                  <a:gd name="T70" fmla="*/ 0 w 570"/>
                  <a:gd name="T71" fmla="*/ 121 h 127"/>
                  <a:gd name="T72" fmla="*/ 2 w 570"/>
                  <a:gd name="T73" fmla="*/ 125 h 127"/>
                  <a:gd name="T74" fmla="*/ 6 w 570"/>
                  <a:gd name="T75" fmla="*/ 127 h 127"/>
                  <a:gd name="T76" fmla="*/ 6 w 570"/>
                  <a:gd name="T77" fmla="*/ 127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70" h="127">
                    <a:moveTo>
                      <a:pt x="6" y="127"/>
                    </a:moveTo>
                    <a:lnTo>
                      <a:pt x="6" y="127"/>
                    </a:lnTo>
                    <a:lnTo>
                      <a:pt x="41" y="127"/>
                    </a:lnTo>
                    <a:lnTo>
                      <a:pt x="74" y="125"/>
                    </a:lnTo>
                    <a:lnTo>
                      <a:pt x="107" y="121"/>
                    </a:lnTo>
                    <a:lnTo>
                      <a:pt x="142" y="115"/>
                    </a:lnTo>
                    <a:lnTo>
                      <a:pt x="208" y="103"/>
                    </a:lnTo>
                    <a:lnTo>
                      <a:pt x="274" y="92"/>
                    </a:lnTo>
                    <a:lnTo>
                      <a:pt x="274" y="92"/>
                    </a:lnTo>
                    <a:lnTo>
                      <a:pt x="346" y="78"/>
                    </a:lnTo>
                    <a:lnTo>
                      <a:pt x="418" y="64"/>
                    </a:lnTo>
                    <a:lnTo>
                      <a:pt x="489" y="47"/>
                    </a:lnTo>
                    <a:lnTo>
                      <a:pt x="559" y="29"/>
                    </a:lnTo>
                    <a:lnTo>
                      <a:pt x="559" y="29"/>
                    </a:lnTo>
                    <a:lnTo>
                      <a:pt x="564" y="26"/>
                    </a:lnTo>
                    <a:lnTo>
                      <a:pt x="568" y="22"/>
                    </a:lnTo>
                    <a:lnTo>
                      <a:pt x="570" y="16"/>
                    </a:lnTo>
                    <a:lnTo>
                      <a:pt x="570" y="10"/>
                    </a:lnTo>
                    <a:lnTo>
                      <a:pt x="568" y="6"/>
                    </a:lnTo>
                    <a:lnTo>
                      <a:pt x="564" y="2"/>
                    </a:lnTo>
                    <a:lnTo>
                      <a:pt x="561" y="0"/>
                    </a:lnTo>
                    <a:lnTo>
                      <a:pt x="553" y="0"/>
                    </a:lnTo>
                    <a:lnTo>
                      <a:pt x="553" y="0"/>
                    </a:lnTo>
                    <a:lnTo>
                      <a:pt x="487" y="18"/>
                    </a:lnTo>
                    <a:lnTo>
                      <a:pt x="418" y="35"/>
                    </a:lnTo>
                    <a:lnTo>
                      <a:pt x="352" y="49"/>
                    </a:lnTo>
                    <a:lnTo>
                      <a:pt x="284" y="62"/>
                    </a:lnTo>
                    <a:lnTo>
                      <a:pt x="284" y="62"/>
                    </a:lnTo>
                    <a:lnTo>
                      <a:pt x="214" y="74"/>
                    </a:lnTo>
                    <a:lnTo>
                      <a:pt x="144" y="84"/>
                    </a:lnTo>
                    <a:lnTo>
                      <a:pt x="74" y="96"/>
                    </a:lnTo>
                    <a:lnTo>
                      <a:pt x="39" y="103"/>
                    </a:lnTo>
                    <a:lnTo>
                      <a:pt x="6" y="113"/>
                    </a:lnTo>
                    <a:lnTo>
                      <a:pt x="6" y="113"/>
                    </a:lnTo>
                    <a:lnTo>
                      <a:pt x="2" y="115"/>
                    </a:lnTo>
                    <a:lnTo>
                      <a:pt x="0" y="121"/>
                    </a:lnTo>
                    <a:lnTo>
                      <a:pt x="2" y="125"/>
                    </a:lnTo>
                    <a:lnTo>
                      <a:pt x="6" y="127"/>
                    </a:lnTo>
                    <a:lnTo>
                      <a:pt x="6" y="127"/>
                    </a:lnTo>
                    <a:close/>
                  </a:path>
                </a:pathLst>
              </a:custGeom>
              <a:grpFill/>
              <a:ln>
                <a:noFill/>
              </a:ln>
            </p:spPr>
            <p:txBody>
              <a:bodyPr/>
              <a:lstStyle/>
              <a:p>
                <a:pPr>
                  <a:defRPr/>
                </a:pPr>
                <a:endParaRPr lang="zh-CN" altLang="en-US" sz="1800">
                  <a:solidFill>
                    <a:schemeClr val="tx1"/>
                  </a:solidFill>
                  <a:latin typeface="微软雅黑" panose="020B0503020204020204" charset="-122"/>
                  <a:ea typeface="微软雅黑" panose="020B0503020204020204" charset="-122"/>
                </a:endParaRPr>
              </a:p>
            </p:txBody>
          </p:sp>
        </p:grpSp>
        <p:cxnSp>
          <p:nvCxnSpPr>
            <p:cNvPr id="138" name="直接连接符 137"/>
            <p:cNvCxnSpPr/>
            <p:nvPr/>
          </p:nvCxnSpPr>
          <p:spPr>
            <a:xfrm>
              <a:off x="9780" y="4647"/>
              <a:ext cx="5104"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139" name="矩形 138"/>
            <p:cNvSpPr/>
            <p:nvPr/>
          </p:nvSpPr>
          <p:spPr>
            <a:xfrm>
              <a:off x="11223" y="4066"/>
              <a:ext cx="3660" cy="580"/>
            </a:xfrm>
            <a:prstGeom prst="rect">
              <a:avLst/>
            </a:prstGeom>
          </p:spPr>
          <p:txBody>
            <a:bodyPr wrap="square">
              <a:spAutoFit/>
            </a:bodyPr>
            <a:lstStyle/>
            <a:p>
              <a:pPr algn="just">
                <a:defRPr/>
              </a:pPr>
              <a:r>
                <a:rPr lang="zh-CN" altLang="en-US" sz="1800" b="1" dirty="0">
                  <a:solidFill>
                    <a:schemeClr val="tx1"/>
                  </a:solidFill>
                  <a:latin typeface="微软雅黑" panose="020B0503020204020204" charset="-122"/>
                  <a:ea typeface="微软雅黑" panose="020B0503020204020204" charset="-122"/>
                </a:rPr>
                <a:t>6. 早产儿出院的标准</a:t>
              </a:r>
              <a:endParaRPr lang="zh-CN" altLang="en-US" sz="1800" b="1" dirty="0">
                <a:solidFill>
                  <a:schemeClr val="tx1"/>
                </a:solidFill>
                <a:latin typeface="微软雅黑" panose="020B0503020204020204" charset="-122"/>
                <a:ea typeface="微软雅黑" panose="020B0503020204020204" charset="-122"/>
              </a:endParaRPr>
            </a:p>
          </p:txBody>
        </p:sp>
        <p:sp>
          <p:nvSpPr>
            <p:cNvPr id="153" name="文本框 166"/>
            <p:cNvSpPr txBox="1"/>
            <p:nvPr/>
          </p:nvSpPr>
          <p:spPr>
            <a:xfrm>
              <a:off x="9780" y="4853"/>
              <a:ext cx="5105" cy="4175"/>
            </a:xfrm>
            <a:prstGeom prst="rect">
              <a:avLst/>
            </a:prstGeom>
            <a:noFill/>
          </p:spPr>
          <p:txBody>
            <a:bodyPr wrap="square">
              <a:spAutoFit/>
            </a:bodyPr>
            <a:lstStyle/>
            <a:p>
              <a:pPr algn="just">
                <a:lnSpc>
                  <a:spcPct val="130000"/>
                </a:lnSpc>
                <a:defRPr/>
              </a:pPr>
              <a:r>
                <a:rPr lang="zh-CN" altLang="en-US" sz="1600" kern="0" dirty="0">
                  <a:solidFill>
                    <a:schemeClr val="tx1"/>
                  </a:solidFill>
                  <a:latin typeface="微软雅黑" panose="020B0503020204020204" charset="-122"/>
                  <a:ea typeface="微软雅黑" panose="020B0503020204020204" charset="-122"/>
                  <a:cs typeface="Arial" panose="020B0604020202020204" pitchFamily="34" charset="0"/>
                </a:rPr>
                <a:t>能直接吸奶瓶或母乳，体重稳定增长在10～30g/d，达1900～2000g，在室温下体温稳定，无呼吸暂停或心动过缓。出院后仍需定期随访，定期检查眼底、智力、生长发育、后遗症等。同时，指导母亲掌握护理婴儿的方法，增进母子感情的交流。</a:t>
              </a:r>
              <a:endParaRPr lang="zh-CN" altLang="en-US" sz="1600" kern="0" dirty="0">
                <a:solidFill>
                  <a:schemeClr val="tx1"/>
                </a:solidFill>
                <a:latin typeface="微软雅黑" panose="020B0503020204020204" charset="-122"/>
                <a:ea typeface="微软雅黑" panose="020B0503020204020204" charset="-122"/>
                <a:cs typeface="Arial" panose="020B0604020202020204" pitchFamily="34" charset="0"/>
              </a:endParaRPr>
            </a:p>
          </p:txBody>
        </p:sp>
      </p:grpSp>
      <p:grpSp>
        <p:nvGrpSpPr>
          <p:cNvPr id="16" name="组合 15"/>
          <p:cNvGrpSpPr/>
          <p:nvPr/>
        </p:nvGrpSpPr>
        <p:grpSpPr>
          <a:xfrm>
            <a:off x="296545" y="307340"/>
            <a:ext cx="11490325" cy="539750"/>
            <a:chOff x="467" y="409"/>
            <a:chExt cx="18095" cy="850"/>
          </a:xfrm>
        </p:grpSpPr>
        <p:sp>
          <p:nvSpPr>
            <p:cNvPr id="17" name="文本框 16"/>
            <p:cNvSpPr txBox="1"/>
            <p:nvPr/>
          </p:nvSpPr>
          <p:spPr>
            <a:xfrm>
              <a:off x="2122" y="409"/>
              <a:ext cx="16441" cy="850"/>
            </a:xfrm>
            <a:prstGeom prst="rect">
              <a:avLst/>
            </a:prstGeom>
            <a:noFill/>
          </p:spPr>
          <p:txBody>
            <a:bodyPr wrap="square" rtlCol="0" anchor="ctr" anchorCtr="0">
              <a:noAutofit/>
            </a:bodyPr>
            <a:p>
              <a:pPr>
                <a:lnSpc>
                  <a:spcPct val="100000"/>
                </a:lnSpc>
              </a:pPr>
              <a:r>
                <a:rPr lang="zh-CN" altLang="en-US" sz="2400">
                  <a:solidFill>
                    <a:srgbClr val="FF7F7F"/>
                  </a:solidFill>
                  <a:latin typeface="微软雅黑" panose="020B0503020204020204" charset="-122"/>
                  <a:ea typeface="微软雅黑" panose="020B0503020204020204" charset="-122"/>
                  <a:sym typeface="+mn-ea"/>
                </a:rPr>
                <a:t>【护理措施】</a:t>
              </a:r>
              <a:endParaRPr lang="zh-CN" altLang="en-US" sz="2400">
                <a:solidFill>
                  <a:srgbClr val="FF7F7F"/>
                </a:solidFill>
                <a:latin typeface="微软雅黑" panose="020B0503020204020204" charset="-122"/>
                <a:ea typeface="微软雅黑" panose="020B0503020204020204" charset="-122"/>
                <a:sym typeface="+mn-ea"/>
              </a:endParaRPr>
            </a:p>
          </p:txBody>
        </p:sp>
        <p:grpSp>
          <p:nvGrpSpPr>
            <p:cNvPr id="19" name="组合 18"/>
            <p:cNvGrpSpPr/>
            <p:nvPr/>
          </p:nvGrpSpPr>
          <p:grpSpPr>
            <a:xfrm>
              <a:off x="467" y="494"/>
              <a:ext cx="1416" cy="680"/>
              <a:chOff x="467" y="579"/>
              <a:chExt cx="1416" cy="680"/>
            </a:xfrm>
          </p:grpSpPr>
          <p:sp>
            <p:nvSpPr>
              <p:cNvPr id="20" name="对角圆角矩形 19"/>
              <p:cNvSpPr/>
              <p:nvPr/>
            </p:nvSpPr>
            <p:spPr>
              <a:xfrm>
                <a:off x="467" y="579"/>
                <a:ext cx="1417" cy="68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21" name="图片 20"/>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892" y="692"/>
                <a:ext cx="567" cy="454"/>
              </a:xfrm>
              <a:prstGeom prst="rect">
                <a:avLst/>
              </a:prstGeom>
            </p:spPr>
          </p:pic>
        </p:grpSp>
      </p:grpSp>
    </p:spTree>
  </p:cSld>
  <p:clrMapOvr>
    <a:masterClrMapping/>
  </p:clrMapOvr>
  <mc:AlternateContent xmlns:mc="http://schemas.openxmlformats.org/markup-compatibility/2006">
    <mc:Choice xmlns:p14="http://schemas.microsoft.com/office/powerpoint/2010/main" Requires="p14">
      <p:transition p14:dur="9" advTm="2293">
        <p:comb/>
      </p:transition>
    </mc:Choice>
    <mc:Fallback>
      <p:transition advTm="2293">
        <p:comb/>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标题 2"/>
          <p:cNvSpPr/>
          <p:nvPr>
            <p:ph type="title"/>
            <p:custDataLst>
              <p:tags r:id="rId1"/>
            </p:custDataLst>
          </p:nvPr>
        </p:nvSpPr>
        <p:spPr>
          <a:xfrm>
            <a:off x="5925820" y="1334135"/>
            <a:ext cx="4204335" cy="1071880"/>
          </a:xfrm>
        </p:spPr>
        <p:txBody>
          <a:bodyPr/>
          <a:p>
            <a:r>
              <a:rPr lang="zh-CN" altLang="en-US" sz="2800" b="0">
                <a:solidFill>
                  <a:schemeClr val="lt1"/>
                </a:solidFill>
                <a:latin typeface="Microsoft YaHei" panose="020B0503020204020204" charset="-122"/>
                <a:ea typeface="Microsoft YaHei" panose="020B0503020204020204" charset="-122"/>
              </a:rPr>
              <a:t>任务</a:t>
            </a:r>
            <a:r>
              <a:rPr lang="zh-CN" altLang="en-US" sz="2800" b="0">
                <a:solidFill>
                  <a:schemeClr val="lt1"/>
                </a:solidFill>
                <a:latin typeface="Microsoft YaHei" panose="020B0503020204020204" charset="-122"/>
                <a:ea typeface="Microsoft YaHei" panose="020B0503020204020204" charset="-122"/>
              </a:rPr>
              <a:t>四</a:t>
            </a:r>
            <a:endParaRPr lang="zh-CN" altLang="en-US" sz="2800" b="0">
              <a:solidFill>
                <a:schemeClr val="lt1"/>
              </a:solidFill>
              <a:latin typeface="Microsoft YaHei" panose="020B0503020204020204" charset="-122"/>
              <a:ea typeface="Microsoft YaHei" panose="020B0503020204020204" charset="-122"/>
            </a:endParaRPr>
          </a:p>
        </p:txBody>
      </p:sp>
      <p:sp>
        <p:nvSpPr>
          <p:cNvPr id="2" name="文本占位符 1"/>
          <p:cNvSpPr>
            <a:spLocks noGrp="1"/>
          </p:cNvSpPr>
          <p:nvPr>
            <p:ph type="body" sz="half" idx="2"/>
          </p:nvPr>
        </p:nvSpPr>
        <p:spPr>
          <a:xfrm>
            <a:off x="5491798" y="2406015"/>
            <a:ext cx="5072380" cy="1199515"/>
          </a:xfrm>
        </p:spPr>
        <p:txBody>
          <a:bodyPr>
            <a:noAutofit/>
          </a:bodyPr>
          <a:p>
            <a:pPr>
              <a:lnSpc>
                <a:spcPct val="100000"/>
              </a:lnSpc>
            </a:pPr>
            <a:r>
              <a:rPr lang="zh-CN" altLang="en-US" sz="4000" b="1">
                <a:latin typeface="Microsoft YaHei Bold" panose="020B0503020204020204" charset="-122"/>
                <a:ea typeface="Microsoft YaHei Bold" panose="020B0503020204020204" charset="-122"/>
              </a:rPr>
              <a:t>新生儿颅内出血</a:t>
            </a:r>
            <a:endParaRPr lang="zh-CN" altLang="en-US" sz="4000" b="1">
              <a:latin typeface="Microsoft YaHei Bold" panose="020B0503020204020204" charset="-122"/>
              <a:ea typeface="Microsoft YaHei Bold" panose="020B0503020204020204" charset="-122"/>
            </a:endParaRPr>
          </a:p>
          <a:p>
            <a:pPr>
              <a:lnSpc>
                <a:spcPct val="100000"/>
              </a:lnSpc>
            </a:pPr>
            <a:r>
              <a:rPr lang="zh-CN" altLang="en-US" sz="4000" b="1">
                <a:latin typeface="Microsoft YaHei Bold" panose="020B0503020204020204" charset="-122"/>
                <a:ea typeface="Microsoft YaHei Bold" panose="020B0503020204020204" charset="-122"/>
              </a:rPr>
              <a:t>患儿的护理</a:t>
            </a:r>
            <a:endParaRPr lang="zh-CN" altLang="en-US" sz="4000" b="1">
              <a:latin typeface="Microsoft YaHei Bold" panose="020B0503020204020204" charset="-122"/>
              <a:ea typeface="Microsoft YaHei Bold" panose="020B0503020204020204" charset="-122"/>
            </a:endParaRPr>
          </a:p>
        </p:txBody>
      </p:sp>
      <p:sp>
        <p:nvSpPr>
          <p:cNvPr id="4" name="文本框 3"/>
          <p:cNvSpPr txBox="1"/>
          <p:nvPr/>
        </p:nvSpPr>
        <p:spPr>
          <a:xfrm>
            <a:off x="4805680" y="3846830"/>
            <a:ext cx="6445250" cy="922020"/>
          </a:xfrm>
          <a:prstGeom prst="rect">
            <a:avLst/>
          </a:prstGeom>
          <a:noFill/>
        </p:spPr>
        <p:txBody>
          <a:bodyPr wrap="square" rtlCol="0" anchor="t">
            <a:spAutoFit/>
          </a:bodyPr>
          <a:p>
            <a:pPr algn="ctr"/>
            <a:r>
              <a:rPr lang="zh-CN" altLang="en-US">
                <a:solidFill>
                  <a:schemeClr val="bg1"/>
                </a:solidFill>
                <a:latin typeface="Microsoft YaHei Regular" panose="020B0503020204020204" charset="-122"/>
                <a:ea typeface="Microsoft YaHei Regular" panose="020B0503020204020204" charset="-122"/>
                <a:cs typeface="Microsoft YaHei Regular" panose="020B0503020204020204" charset="-122"/>
              </a:rPr>
              <a:t>新生儿颅内出血（intracranial hemorrhage of the newborn）主要是由缺氧或产伤引起的颅腔内出血，是造成新生儿死亡的主要原因之一，幸存者常留有神经系统后遗症。</a:t>
            </a:r>
            <a:endParaRPr lang="zh-CN" altLang="en-US">
              <a:solidFill>
                <a:schemeClr val="bg1"/>
              </a:solidFill>
              <a:latin typeface="Microsoft YaHei Regular" panose="020B0503020204020204" charset="-122"/>
              <a:ea typeface="Microsoft YaHei Regular" panose="020B0503020204020204" charset="-122"/>
              <a:cs typeface="Microsoft YaHei Regular" panose="020B0503020204020204" charset="-122"/>
            </a:endParaRPr>
          </a:p>
        </p:txBody>
      </p:sp>
    </p:spTree>
    <p:custDataLst>
      <p:tags r:id="rId2"/>
    </p:custData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椭圆 4"/>
          <p:cNvSpPr/>
          <p:nvPr>
            <p:custDataLst>
              <p:tags r:id="rId1"/>
            </p:custDataLst>
          </p:nvPr>
        </p:nvSpPr>
        <p:spPr>
          <a:xfrm>
            <a:off x="9347825" y="1435735"/>
            <a:ext cx="945515" cy="928370"/>
          </a:xfrm>
          <a:prstGeom prst="ellipse">
            <a:avLst/>
          </a:prstGeom>
          <a:gradFill>
            <a:gsLst>
              <a:gs pos="0">
                <a:srgbClr val="00D6D6">
                  <a:lumMod val="20000"/>
                  <a:lumOff val="80000"/>
                </a:srgbClr>
              </a:gs>
              <a:gs pos="100000">
                <a:srgbClr val="00D6D6"/>
              </a:gs>
            </a:gsLst>
            <a:lin ang="5400000" scaled="0"/>
          </a:gradFill>
          <a:ln>
            <a:noFill/>
          </a:ln>
        </p:spPr>
        <p:style>
          <a:lnRef idx="2">
            <a:srgbClr val="FA8024">
              <a:shade val="50000"/>
            </a:srgbClr>
          </a:lnRef>
          <a:fillRef idx="1">
            <a:srgbClr val="FA8024"/>
          </a:fillRef>
          <a:effectRef idx="0">
            <a:srgbClr val="FA8024"/>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3" name="椭圆 2"/>
          <p:cNvSpPr/>
          <p:nvPr>
            <p:custDataLst>
              <p:tags r:id="rId2"/>
            </p:custDataLst>
          </p:nvPr>
        </p:nvSpPr>
        <p:spPr>
          <a:xfrm>
            <a:off x="2289482" y="1442085"/>
            <a:ext cx="945515" cy="928370"/>
          </a:xfrm>
          <a:prstGeom prst="ellipse">
            <a:avLst/>
          </a:prstGeom>
          <a:gradFill>
            <a:gsLst>
              <a:gs pos="0">
                <a:srgbClr val="FA8024">
                  <a:lumMod val="20000"/>
                  <a:lumOff val="80000"/>
                </a:srgbClr>
              </a:gs>
              <a:gs pos="100000">
                <a:srgbClr val="FA8024"/>
              </a:gs>
            </a:gsLst>
            <a:lin ang="5400000" scaled="0"/>
          </a:gradFill>
          <a:ln>
            <a:noFill/>
          </a:ln>
        </p:spPr>
        <p:style>
          <a:lnRef idx="2">
            <a:srgbClr val="FA8024">
              <a:shade val="50000"/>
            </a:srgbClr>
          </a:lnRef>
          <a:fillRef idx="1">
            <a:srgbClr val="FA8024"/>
          </a:fillRef>
          <a:effectRef idx="0">
            <a:srgbClr val="FA8024"/>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12" name="矩形 11"/>
          <p:cNvSpPr/>
          <p:nvPr>
            <p:custDataLst>
              <p:tags r:id="rId3"/>
            </p:custDataLst>
          </p:nvPr>
        </p:nvSpPr>
        <p:spPr>
          <a:xfrm>
            <a:off x="7879715" y="1483995"/>
            <a:ext cx="334645" cy="5040000"/>
          </a:xfrm>
          <a:prstGeom prst="rect">
            <a:avLst/>
          </a:prstGeom>
          <a:solidFill>
            <a:srgbClr val="FFFFFF"/>
          </a:solidFill>
          <a:ln>
            <a:noFill/>
          </a:ln>
          <a:effectLst>
            <a:outerShdw blurRad="127000" dist="50800" sx="97000" sy="97000" algn="l" rotWithShape="0">
              <a:srgbClr val="FFFFFF">
                <a:lumMod val="50000"/>
                <a:alpha val="90000"/>
              </a:srgbClr>
            </a:outerShdw>
            <a:reflection stA="45000" endPos="0" dist="50800" dir="5400000" sy="-100000" algn="bl" rotWithShape="0"/>
          </a:effectLst>
        </p:spPr>
        <p:style>
          <a:lnRef idx="2">
            <a:srgbClr val="FA8024">
              <a:shade val="50000"/>
            </a:srgbClr>
          </a:lnRef>
          <a:fillRef idx="1">
            <a:srgbClr val="FA8024"/>
          </a:fillRef>
          <a:effectRef idx="0">
            <a:srgbClr val="FA8024"/>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13" name="等腰三角形 12"/>
          <p:cNvSpPr/>
          <p:nvPr>
            <p:custDataLst>
              <p:tags r:id="rId4"/>
            </p:custDataLst>
          </p:nvPr>
        </p:nvSpPr>
        <p:spPr>
          <a:xfrm rot="5400000">
            <a:off x="8093710" y="3008630"/>
            <a:ext cx="495300" cy="254000"/>
          </a:xfrm>
          <a:prstGeom prst="triangle">
            <a:avLst/>
          </a:prstGeom>
          <a:solidFill>
            <a:srgbClr val="00D6D6"/>
          </a:solidFill>
          <a:ln>
            <a:noFill/>
          </a:ln>
        </p:spPr>
        <p:style>
          <a:lnRef idx="2">
            <a:srgbClr val="FA8024">
              <a:shade val="50000"/>
            </a:srgbClr>
          </a:lnRef>
          <a:fillRef idx="1">
            <a:srgbClr val="FA8024"/>
          </a:fillRef>
          <a:effectRef idx="0">
            <a:srgbClr val="FA8024"/>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14" name="等腰三角形 13"/>
          <p:cNvSpPr/>
          <p:nvPr>
            <p:custDataLst>
              <p:tags r:id="rId5"/>
            </p:custDataLst>
          </p:nvPr>
        </p:nvSpPr>
        <p:spPr>
          <a:xfrm rot="5400000">
            <a:off x="7981315" y="3008630"/>
            <a:ext cx="495300" cy="254000"/>
          </a:xfrm>
          <a:prstGeom prst="triangle">
            <a:avLst/>
          </a:prstGeom>
          <a:solidFill>
            <a:srgbClr val="FFFFFF"/>
          </a:solidFill>
          <a:ln>
            <a:noFill/>
          </a:ln>
        </p:spPr>
        <p:style>
          <a:lnRef idx="2">
            <a:srgbClr val="FA8024">
              <a:shade val="50000"/>
            </a:srgbClr>
          </a:lnRef>
          <a:fillRef idx="1">
            <a:srgbClr val="FA8024"/>
          </a:fillRef>
          <a:effectRef idx="0">
            <a:srgbClr val="FA8024"/>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46" name="文本框 45"/>
          <p:cNvSpPr txBox="1"/>
          <p:nvPr>
            <p:custDataLst>
              <p:tags r:id="rId6"/>
            </p:custDataLst>
          </p:nvPr>
        </p:nvSpPr>
        <p:spPr>
          <a:xfrm flipH="1">
            <a:off x="8586142" y="2466340"/>
            <a:ext cx="2468880" cy="421640"/>
          </a:xfrm>
          <a:prstGeom prst="rect">
            <a:avLst/>
          </a:prstGeom>
          <a:noFill/>
        </p:spPr>
        <p:txBody>
          <a:bodyPr wrap="square" bIns="0" rtlCol="0">
            <a:normAutofit/>
          </a:bodyPr>
          <a:p>
            <a:pPr algn="ctr"/>
            <a:r>
              <a:rPr lang="zh-CN" altLang="en-US" sz="2000" b="1">
                <a:solidFill>
                  <a:srgbClr val="00D6D6"/>
                </a:solidFill>
                <a:uFillTx/>
                <a:latin typeface="Microsoft YaHei Bold" panose="020B0503020204020204" charset="-122"/>
                <a:ea typeface="Microsoft YaHei Bold" panose="020B0503020204020204" charset="-122"/>
              </a:rPr>
              <a:t>3. 其他</a:t>
            </a:r>
            <a:endParaRPr lang="zh-CN" altLang="en-US" sz="2000" b="1">
              <a:solidFill>
                <a:srgbClr val="00D6D6"/>
              </a:solidFill>
              <a:uFillTx/>
              <a:latin typeface="Microsoft YaHei Bold" panose="020B0503020204020204" charset="-122"/>
              <a:ea typeface="Microsoft YaHei Bold" panose="020B0503020204020204" charset="-122"/>
            </a:endParaRPr>
          </a:p>
        </p:txBody>
      </p:sp>
      <p:sp>
        <p:nvSpPr>
          <p:cNvPr id="47" name="文本框 46"/>
          <p:cNvSpPr txBox="1"/>
          <p:nvPr>
            <p:custDataLst>
              <p:tags r:id="rId7"/>
            </p:custDataLst>
          </p:nvPr>
        </p:nvSpPr>
        <p:spPr>
          <a:xfrm flipH="1">
            <a:off x="8470900" y="2911475"/>
            <a:ext cx="2879725" cy="1946910"/>
          </a:xfrm>
          <a:prstGeom prst="rect">
            <a:avLst/>
          </a:prstGeom>
          <a:noFill/>
        </p:spPr>
        <p:txBody>
          <a:bodyPr wrap="square" bIns="46990" rtlCol="0">
            <a:noAutofit/>
          </a:bodyPr>
          <a:p>
            <a:pPr indent="-457200" algn="just" fontAlgn="auto">
              <a:lnSpc>
                <a:spcPct val="130000"/>
              </a:lnSpc>
              <a:spcAft>
                <a:spcPts val="1000"/>
              </a:spcAft>
            </a:pPr>
            <a:r>
              <a:rPr lang="zh-CN" altLang="en-US" sz="1600" spc="150">
                <a:solidFill>
                  <a:schemeClr val="tx1">
                    <a:lumMod val="75000"/>
                    <a:lumOff val="25000"/>
                  </a:schemeClr>
                </a:solidFill>
                <a:uFillTx/>
                <a:latin typeface="Microsoft YaHei Regular" panose="020B0503020204020204" charset="-122"/>
                <a:ea typeface="Microsoft YaHei Regular" panose="020B0503020204020204" charset="-122"/>
              </a:rPr>
              <a:t>快速输入高渗液体、血压波动过大，机械通气不当、颅内先天性血管畸形或自身出血性疾病也可引起颅内出血。</a:t>
            </a:r>
            <a:endParaRPr lang="zh-CN" altLang="en-US" sz="1600" spc="150">
              <a:solidFill>
                <a:schemeClr val="tx1">
                  <a:lumMod val="75000"/>
                  <a:lumOff val="25000"/>
                </a:schemeClr>
              </a:solidFill>
              <a:uFillTx/>
              <a:latin typeface="Microsoft YaHei Regular" panose="020B0503020204020204" charset="-122"/>
              <a:ea typeface="Microsoft YaHei Regular" panose="020B0503020204020204" charset="-122"/>
            </a:endParaRPr>
          </a:p>
        </p:txBody>
      </p:sp>
      <p:pic>
        <p:nvPicPr>
          <p:cNvPr id="61" name="图片 60" descr="32313538313534373b32313538313532363bb7d6cef6"/>
          <p:cNvPicPr>
            <a:picLocks noChangeAspect="1"/>
          </p:cNvPicPr>
          <p:nvPr>
            <p:custDataLst>
              <p:tags r:id="rId8"/>
            </p:custDataLst>
          </p:nvPr>
        </p:nvPicPr>
        <p:blipFill>
          <a:blip r:embed="rId9">
            <a:extLst>
              <a:ext uri="{96DAC541-7B7A-43D3-8B79-37D633B846F1}">
                <asvg:svgBlip xmlns:asvg="http://schemas.microsoft.com/office/drawing/2016/SVG/main" r:embed="rId10"/>
              </a:ext>
            </a:extLst>
          </a:blip>
          <a:stretch>
            <a:fillRect/>
          </a:stretch>
        </p:blipFill>
        <p:spPr>
          <a:xfrm>
            <a:off x="9646592" y="1725295"/>
            <a:ext cx="347980" cy="347980"/>
          </a:xfrm>
          <a:prstGeom prst="rect">
            <a:avLst/>
          </a:prstGeom>
        </p:spPr>
      </p:pic>
      <p:sp>
        <p:nvSpPr>
          <p:cNvPr id="2" name="矩形 1"/>
          <p:cNvSpPr/>
          <p:nvPr>
            <p:custDataLst>
              <p:tags r:id="rId11"/>
            </p:custDataLst>
          </p:nvPr>
        </p:nvSpPr>
        <p:spPr>
          <a:xfrm>
            <a:off x="833755" y="1489710"/>
            <a:ext cx="334645" cy="5040000"/>
          </a:xfrm>
          <a:prstGeom prst="rect">
            <a:avLst/>
          </a:prstGeom>
          <a:solidFill>
            <a:srgbClr val="FFFFFF"/>
          </a:solidFill>
          <a:ln>
            <a:noFill/>
          </a:ln>
          <a:effectLst>
            <a:outerShdw blurRad="127000" dist="50800" sx="97000" sy="97000" algn="l" rotWithShape="0">
              <a:srgbClr val="FFFFFF">
                <a:lumMod val="50000"/>
                <a:alpha val="90000"/>
              </a:srgbClr>
            </a:outerShdw>
            <a:reflection stA="45000" endPos="0" dist="50800" dir="5400000" sy="-100000" algn="bl" rotWithShape="0"/>
          </a:effectLst>
        </p:spPr>
        <p:style>
          <a:lnRef idx="2">
            <a:srgbClr val="FA8024">
              <a:shade val="50000"/>
            </a:srgbClr>
          </a:lnRef>
          <a:fillRef idx="1">
            <a:srgbClr val="FA8024"/>
          </a:fillRef>
          <a:effectRef idx="0">
            <a:srgbClr val="FA8024"/>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7" name="等腰三角形 6"/>
          <p:cNvSpPr/>
          <p:nvPr>
            <p:custDataLst>
              <p:tags r:id="rId12"/>
            </p:custDataLst>
          </p:nvPr>
        </p:nvSpPr>
        <p:spPr>
          <a:xfrm rot="5400000">
            <a:off x="1047750" y="3014345"/>
            <a:ext cx="495300" cy="254000"/>
          </a:xfrm>
          <a:prstGeom prst="triangle">
            <a:avLst/>
          </a:prstGeom>
          <a:solidFill>
            <a:srgbClr val="FA8024"/>
          </a:solidFill>
          <a:ln>
            <a:noFill/>
          </a:ln>
        </p:spPr>
        <p:style>
          <a:lnRef idx="2">
            <a:srgbClr val="FA8024">
              <a:shade val="50000"/>
            </a:srgbClr>
          </a:lnRef>
          <a:fillRef idx="1">
            <a:srgbClr val="FA8024"/>
          </a:fillRef>
          <a:effectRef idx="0">
            <a:srgbClr val="FA8024"/>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8" name="等腰三角形 7"/>
          <p:cNvSpPr/>
          <p:nvPr>
            <p:custDataLst>
              <p:tags r:id="rId13"/>
            </p:custDataLst>
          </p:nvPr>
        </p:nvSpPr>
        <p:spPr>
          <a:xfrm rot="5400000">
            <a:off x="935355" y="3014345"/>
            <a:ext cx="495300" cy="254000"/>
          </a:xfrm>
          <a:prstGeom prst="triangle">
            <a:avLst/>
          </a:prstGeom>
          <a:solidFill>
            <a:srgbClr val="FFFFFF"/>
          </a:solidFill>
          <a:ln>
            <a:noFill/>
          </a:ln>
        </p:spPr>
        <p:style>
          <a:lnRef idx="2">
            <a:srgbClr val="FA8024">
              <a:shade val="50000"/>
            </a:srgbClr>
          </a:lnRef>
          <a:fillRef idx="1">
            <a:srgbClr val="FA8024"/>
          </a:fillRef>
          <a:effectRef idx="0">
            <a:srgbClr val="FA8024"/>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45" name="文本框 44"/>
          <p:cNvSpPr txBox="1"/>
          <p:nvPr>
            <p:custDataLst>
              <p:tags r:id="rId14"/>
            </p:custDataLst>
          </p:nvPr>
        </p:nvSpPr>
        <p:spPr>
          <a:xfrm flipH="1">
            <a:off x="1412240" y="2911475"/>
            <a:ext cx="2879725" cy="3568065"/>
          </a:xfrm>
          <a:prstGeom prst="rect">
            <a:avLst/>
          </a:prstGeom>
          <a:noFill/>
        </p:spPr>
        <p:txBody>
          <a:bodyPr wrap="square" bIns="46990" rtlCol="0">
            <a:noAutofit/>
          </a:bodyPr>
          <a:p>
            <a:pPr indent="-457200" algn="just" fontAlgn="auto">
              <a:lnSpc>
                <a:spcPct val="130000"/>
              </a:lnSpc>
              <a:spcAft>
                <a:spcPts val="1000"/>
              </a:spcAft>
            </a:pPr>
            <a:r>
              <a:rPr lang="zh-CN" altLang="en-US" sz="1600" spc="150">
                <a:solidFill>
                  <a:schemeClr val="tx1">
                    <a:lumMod val="75000"/>
                    <a:lumOff val="25000"/>
                  </a:schemeClr>
                </a:solidFill>
                <a:uFillTx/>
                <a:latin typeface="Microsoft YaHei Regular" panose="020B0503020204020204" charset="-122"/>
                <a:ea typeface="Microsoft YaHei Regular" panose="020B0503020204020204" charset="-122"/>
              </a:rPr>
              <a:t>多见于早产儿，胎龄越小，发生率越高。可因宫内窘迫、产时和产后窒息、分娩过程中用药（吗啡类）等，导致脑组织缺氧充血、水肿，血管壁通透性增加，血液外渗，出现脑室管膜下出血、脑室内或脑实质点状出血、蛛网膜下腔出血。</a:t>
            </a:r>
            <a:endParaRPr lang="zh-CN" altLang="en-US" sz="1600" spc="150">
              <a:solidFill>
                <a:schemeClr val="tx1">
                  <a:lumMod val="75000"/>
                  <a:lumOff val="25000"/>
                </a:schemeClr>
              </a:solidFill>
              <a:uFillTx/>
              <a:latin typeface="Microsoft YaHei Regular" panose="020B0503020204020204" charset="-122"/>
              <a:ea typeface="Microsoft YaHei Regular" panose="020B0503020204020204" charset="-122"/>
            </a:endParaRPr>
          </a:p>
        </p:txBody>
      </p:sp>
      <p:sp>
        <p:nvSpPr>
          <p:cNvPr id="44" name="文本框 43"/>
          <p:cNvSpPr txBox="1"/>
          <p:nvPr>
            <p:custDataLst>
              <p:tags r:id="rId15"/>
            </p:custDataLst>
          </p:nvPr>
        </p:nvSpPr>
        <p:spPr>
          <a:xfrm flipH="1">
            <a:off x="1415405" y="2466975"/>
            <a:ext cx="2693670" cy="421640"/>
          </a:xfrm>
          <a:prstGeom prst="rect">
            <a:avLst/>
          </a:prstGeom>
          <a:noFill/>
        </p:spPr>
        <p:txBody>
          <a:bodyPr wrap="square" bIns="0" rtlCol="0">
            <a:normAutofit/>
          </a:bodyPr>
          <a:p>
            <a:pPr algn="ctr"/>
            <a:r>
              <a:rPr lang="zh-CN" altLang="en-US" sz="2000" b="1">
                <a:solidFill>
                  <a:srgbClr val="FA8024"/>
                </a:solidFill>
                <a:uFillTx/>
                <a:latin typeface="Microsoft YaHei Bold" panose="020B0503020204020204" charset="-122"/>
                <a:ea typeface="Microsoft YaHei Bold" panose="020B0503020204020204" charset="-122"/>
              </a:rPr>
              <a:t>1. 缺氧</a:t>
            </a:r>
            <a:endParaRPr lang="zh-CN" altLang="en-US" sz="2000" b="1">
              <a:solidFill>
                <a:srgbClr val="FA8024"/>
              </a:solidFill>
              <a:uFillTx/>
              <a:latin typeface="Microsoft YaHei Bold" panose="020B0503020204020204" charset="-122"/>
              <a:ea typeface="Microsoft YaHei Bold" panose="020B0503020204020204" charset="-122"/>
            </a:endParaRPr>
          </a:p>
        </p:txBody>
      </p:sp>
      <p:pic>
        <p:nvPicPr>
          <p:cNvPr id="62" name="图片 61" descr="32313538313534373b32313538313533333bbdb1b1ad"/>
          <p:cNvPicPr>
            <a:picLocks noChangeAspect="1"/>
          </p:cNvPicPr>
          <p:nvPr>
            <p:custDataLst>
              <p:tags r:id="rId16"/>
            </p:custDataLst>
          </p:nvPr>
        </p:nvPicPr>
        <p:blipFill>
          <a:blip r:embed="rId17">
            <a:extLst>
              <a:ext uri="{96DAC541-7B7A-43D3-8B79-37D633B846F1}">
                <asvg:svgBlip xmlns:asvg="http://schemas.microsoft.com/office/drawing/2016/SVG/main" r:embed="rId18"/>
              </a:ext>
            </a:extLst>
          </a:blip>
          <a:stretch>
            <a:fillRect/>
          </a:stretch>
        </p:blipFill>
        <p:spPr>
          <a:xfrm>
            <a:off x="2588250" y="1731645"/>
            <a:ext cx="347980" cy="347980"/>
          </a:xfrm>
          <a:prstGeom prst="rect">
            <a:avLst/>
          </a:prstGeom>
        </p:spPr>
      </p:pic>
      <p:sp>
        <p:nvSpPr>
          <p:cNvPr id="4" name="椭圆 3"/>
          <p:cNvSpPr/>
          <p:nvPr>
            <p:custDataLst>
              <p:tags r:id="rId19"/>
            </p:custDataLst>
          </p:nvPr>
        </p:nvSpPr>
        <p:spPr>
          <a:xfrm>
            <a:off x="5795317" y="1471295"/>
            <a:ext cx="945515" cy="928370"/>
          </a:xfrm>
          <a:prstGeom prst="ellipse">
            <a:avLst/>
          </a:prstGeom>
          <a:gradFill>
            <a:gsLst>
              <a:gs pos="0">
                <a:srgbClr val="885EFB">
                  <a:lumMod val="20000"/>
                  <a:lumOff val="80000"/>
                </a:srgbClr>
              </a:gs>
              <a:gs pos="100000">
                <a:srgbClr val="885EFB"/>
              </a:gs>
            </a:gsLst>
            <a:lin ang="5400000" scaled="0"/>
          </a:gradFill>
          <a:ln>
            <a:noFill/>
          </a:ln>
        </p:spPr>
        <p:style>
          <a:lnRef idx="2">
            <a:srgbClr val="FA8024">
              <a:shade val="50000"/>
            </a:srgbClr>
          </a:lnRef>
          <a:fillRef idx="1">
            <a:srgbClr val="FA8024"/>
          </a:fillRef>
          <a:effectRef idx="0">
            <a:srgbClr val="FA8024"/>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9" name="矩形 8"/>
          <p:cNvSpPr/>
          <p:nvPr>
            <p:custDataLst>
              <p:tags r:id="rId20"/>
            </p:custDataLst>
          </p:nvPr>
        </p:nvSpPr>
        <p:spPr>
          <a:xfrm>
            <a:off x="4338320" y="1489710"/>
            <a:ext cx="334645" cy="5040000"/>
          </a:xfrm>
          <a:prstGeom prst="rect">
            <a:avLst/>
          </a:prstGeom>
          <a:solidFill>
            <a:srgbClr val="FFFFFF"/>
          </a:solidFill>
          <a:ln>
            <a:noFill/>
          </a:ln>
          <a:effectLst>
            <a:outerShdw blurRad="127000" dist="50800" sx="97000" sy="97000" algn="l" rotWithShape="0">
              <a:srgbClr val="FFFFFF">
                <a:lumMod val="50000"/>
                <a:alpha val="90000"/>
              </a:srgbClr>
            </a:outerShdw>
            <a:reflection stA="45000" endPos="0" dist="50800" dir="5400000" sy="-100000" algn="bl" rotWithShape="0"/>
          </a:effectLst>
        </p:spPr>
        <p:style>
          <a:lnRef idx="2">
            <a:srgbClr val="FA8024">
              <a:shade val="50000"/>
            </a:srgbClr>
          </a:lnRef>
          <a:fillRef idx="1">
            <a:srgbClr val="FA8024"/>
          </a:fillRef>
          <a:effectRef idx="0">
            <a:srgbClr val="FA8024"/>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10" name="等腰三角形 9"/>
          <p:cNvSpPr/>
          <p:nvPr>
            <p:custDataLst>
              <p:tags r:id="rId21"/>
            </p:custDataLst>
          </p:nvPr>
        </p:nvSpPr>
        <p:spPr>
          <a:xfrm rot="5400000">
            <a:off x="4552315" y="3014345"/>
            <a:ext cx="495300" cy="254000"/>
          </a:xfrm>
          <a:prstGeom prst="triangle">
            <a:avLst/>
          </a:prstGeom>
          <a:solidFill>
            <a:srgbClr val="885EFB"/>
          </a:solidFill>
          <a:ln>
            <a:noFill/>
          </a:ln>
        </p:spPr>
        <p:style>
          <a:lnRef idx="2">
            <a:srgbClr val="FA8024">
              <a:shade val="50000"/>
            </a:srgbClr>
          </a:lnRef>
          <a:fillRef idx="1">
            <a:srgbClr val="FA8024"/>
          </a:fillRef>
          <a:effectRef idx="0">
            <a:srgbClr val="FA8024"/>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11" name="等腰三角形 10"/>
          <p:cNvSpPr/>
          <p:nvPr>
            <p:custDataLst>
              <p:tags r:id="rId22"/>
            </p:custDataLst>
          </p:nvPr>
        </p:nvSpPr>
        <p:spPr>
          <a:xfrm rot="5400000">
            <a:off x="4439920" y="3014345"/>
            <a:ext cx="495300" cy="254000"/>
          </a:xfrm>
          <a:prstGeom prst="triangle">
            <a:avLst/>
          </a:prstGeom>
          <a:solidFill>
            <a:srgbClr val="FFFFFF"/>
          </a:solidFill>
          <a:ln>
            <a:noFill/>
          </a:ln>
        </p:spPr>
        <p:style>
          <a:lnRef idx="2">
            <a:srgbClr val="FA8024">
              <a:shade val="50000"/>
            </a:srgbClr>
          </a:lnRef>
          <a:fillRef idx="1">
            <a:srgbClr val="FA8024"/>
          </a:fillRef>
          <a:effectRef idx="0">
            <a:srgbClr val="FA8024"/>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31" name="文本框 30"/>
          <p:cNvSpPr txBox="1"/>
          <p:nvPr>
            <p:custDataLst>
              <p:tags r:id="rId23"/>
            </p:custDataLst>
          </p:nvPr>
        </p:nvSpPr>
        <p:spPr>
          <a:xfrm flipH="1">
            <a:off x="4918075" y="2466975"/>
            <a:ext cx="2700000" cy="421640"/>
          </a:xfrm>
          <a:prstGeom prst="rect">
            <a:avLst/>
          </a:prstGeom>
          <a:noFill/>
        </p:spPr>
        <p:txBody>
          <a:bodyPr wrap="square" bIns="0" rtlCol="0">
            <a:normAutofit/>
          </a:bodyPr>
          <a:p>
            <a:pPr algn="ctr"/>
            <a:r>
              <a:rPr lang="zh-CN" altLang="en-US" sz="2000" b="1">
                <a:solidFill>
                  <a:srgbClr val="885EFB"/>
                </a:solidFill>
                <a:uFillTx/>
                <a:latin typeface="Microsoft YaHei Bold" panose="020B0503020204020204" charset="-122"/>
                <a:ea typeface="Microsoft YaHei Bold" panose="020B0503020204020204" charset="-122"/>
              </a:rPr>
              <a:t>2. 产伤</a:t>
            </a:r>
            <a:endParaRPr lang="zh-CN" altLang="en-US" sz="2000" b="1">
              <a:solidFill>
                <a:srgbClr val="885EFB"/>
              </a:solidFill>
              <a:uFillTx/>
              <a:latin typeface="Microsoft YaHei Bold" panose="020B0503020204020204" charset="-122"/>
              <a:ea typeface="Microsoft YaHei Bold" panose="020B0503020204020204" charset="-122"/>
            </a:endParaRPr>
          </a:p>
        </p:txBody>
      </p:sp>
      <p:sp>
        <p:nvSpPr>
          <p:cNvPr id="32" name="文本框 31"/>
          <p:cNvSpPr txBox="1"/>
          <p:nvPr>
            <p:custDataLst>
              <p:tags r:id="rId24"/>
            </p:custDataLst>
          </p:nvPr>
        </p:nvSpPr>
        <p:spPr>
          <a:xfrm flipH="1">
            <a:off x="4918075" y="2911475"/>
            <a:ext cx="2879725" cy="3301365"/>
          </a:xfrm>
          <a:prstGeom prst="rect">
            <a:avLst/>
          </a:prstGeom>
          <a:noFill/>
        </p:spPr>
        <p:txBody>
          <a:bodyPr wrap="square" bIns="46990" rtlCol="0">
            <a:noAutofit/>
          </a:bodyPr>
          <a:p>
            <a:pPr indent="-457200" algn="just" fontAlgn="auto">
              <a:lnSpc>
                <a:spcPct val="120000"/>
              </a:lnSpc>
              <a:spcBef>
                <a:spcPts val="0"/>
              </a:spcBef>
              <a:spcAft>
                <a:spcPts val="1000"/>
              </a:spcAft>
            </a:pPr>
            <a:r>
              <a:rPr lang="zh-CN" altLang="en-US" sz="1600" spc="150">
                <a:solidFill>
                  <a:schemeClr val="tx1">
                    <a:lumMod val="75000"/>
                    <a:lumOff val="25000"/>
                  </a:schemeClr>
                </a:solidFill>
                <a:uFillTx/>
                <a:latin typeface="Microsoft YaHei Regular" panose="020B0503020204020204" charset="-122"/>
                <a:ea typeface="Microsoft YaHei Regular" panose="020B0503020204020204" charset="-122"/>
              </a:rPr>
              <a:t>以足月儿、巨大儿多见。可因胎头过大、头盆不称、臀位产、高位产钳、反复多次吸引等，使头部受挤压、牵拉而引起颅内血管撕裂。此外，分娩过速，外界压力的迅速变化也可引起颅内出血。出血部位以硬脑膜下多见。近年来随着产科医疗水平的提高，此型发生率已明显下降。</a:t>
            </a:r>
            <a:endParaRPr lang="zh-CN" altLang="en-US" sz="1600" spc="150">
              <a:solidFill>
                <a:schemeClr val="tx1">
                  <a:lumMod val="75000"/>
                  <a:lumOff val="25000"/>
                </a:schemeClr>
              </a:solidFill>
              <a:uFillTx/>
              <a:latin typeface="Microsoft YaHei Regular" panose="020B0503020204020204" charset="-122"/>
              <a:ea typeface="Microsoft YaHei Regular" panose="020B0503020204020204" charset="-122"/>
            </a:endParaRPr>
          </a:p>
        </p:txBody>
      </p:sp>
      <p:pic>
        <p:nvPicPr>
          <p:cNvPr id="64" name="图片 63" descr="32313538313534373b32313538313533383bc4bfb1ea"/>
          <p:cNvPicPr>
            <a:picLocks noChangeAspect="1"/>
          </p:cNvPicPr>
          <p:nvPr>
            <p:custDataLst>
              <p:tags r:id="rId25"/>
            </p:custDataLst>
          </p:nvPr>
        </p:nvPicPr>
        <p:blipFill>
          <a:blip r:embed="rId26">
            <a:extLst>
              <a:ext uri="{96DAC541-7B7A-43D3-8B79-37D633B846F1}">
                <asvg:svgBlip xmlns:asvg="http://schemas.microsoft.com/office/drawing/2016/SVG/main" r:embed="rId27"/>
              </a:ext>
            </a:extLst>
          </a:blip>
          <a:stretch>
            <a:fillRect/>
          </a:stretch>
        </p:blipFill>
        <p:spPr>
          <a:xfrm>
            <a:off x="6094085" y="1731645"/>
            <a:ext cx="347980" cy="347980"/>
          </a:xfrm>
          <a:prstGeom prst="rect">
            <a:avLst/>
          </a:prstGeom>
        </p:spPr>
      </p:pic>
      <p:grpSp>
        <p:nvGrpSpPr>
          <p:cNvPr id="6" name="组合 5"/>
          <p:cNvGrpSpPr/>
          <p:nvPr/>
        </p:nvGrpSpPr>
        <p:grpSpPr>
          <a:xfrm>
            <a:off x="296545" y="307340"/>
            <a:ext cx="11490325" cy="539750"/>
            <a:chOff x="467" y="409"/>
            <a:chExt cx="18095" cy="850"/>
          </a:xfrm>
        </p:grpSpPr>
        <p:sp>
          <p:nvSpPr>
            <p:cNvPr id="23" name="文本框 22"/>
            <p:cNvSpPr txBox="1"/>
            <p:nvPr/>
          </p:nvSpPr>
          <p:spPr>
            <a:xfrm>
              <a:off x="2122" y="409"/>
              <a:ext cx="16441" cy="850"/>
            </a:xfrm>
            <a:prstGeom prst="rect">
              <a:avLst/>
            </a:prstGeom>
            <a:noFill/>
          </p:spPr>
          <p:txBody>
            <a:bodyPr wrap="square" rtlCol="0" anchor="ctr" anchorCtr="0">
              <a:noAutofit/>
            </a:bodyPr>
            <a:p>
              <a:pPr>
                <a:lnSpc>
                  <a:spcPct val="100000"/>
                </a:lnSpc>
              </a:pPr>
              <a:r>
                <a:rPr lang="zh-CN" altLang="en-US" sz="2400">
                  <a:solidFill>
                    <a:srgbClr val="FF7F7F"/>
                  </a:solidFill>
                  <a:latin typeface="微软雅黑" panose="020B0503020204020204" charset="-122"/>
                  <a:ea typeface="微软雅黑" panose="020B0503020204020204" charset="-122"/>
                  <a:sym typeface="+mn-ea"/>
                </a:rPr>
                <a:t>【病因】</a:t>
              </a:r>
              <a:endParaRPr lang="zh-CN" altLang="en-US" sz="2400">
                <a:solidFill>
                  <a:srgbClr val="FF7F7F"/>
                </a:solidFill>
                <a:latin typeface="微软雅黑" panose="020B0503020204020204" charset="-122"/>
                <a:ea typeface="微软雅黑" panose="020B0503020204020204" charset="-122"/>
                <a:sym typeface="+mn-ea"/>
              </a:endParaRPr>
            </a:p>
          </p:txBody>
        </p:sp>
        <p:grpSp>
          <p:nvGrpSpPr>
            <p:cNvPr id="15" name="组合 14"/>
            <p:cNvGrpSpPr/>
            <p:nvPr/>
          </p:nvGrpSpPr>
          <p:grpSpPr>
            <a:xfrm>
              <a:off x="467" y="494"/>
              <a:ext cx="1416" cy="680"/>
              <a:chOff x="467" y="579"/>
              <a:chExt cx="1416" cy="680"/>
            </a:xfrm>
          </p:grpSpPr>
          <p:sp>
            <p:nvSpPr>
              <p:cNvPr id="16" name="对角圆角矩形 15"/>
              <p:cNvSpPr/>
              <p:nvPr/>
            </p:nvSpPr>
            <p:spPr>
              <a:xfrm>
                <a:off x="467" y="579"/>
                <a:ext cx="1417" cy="68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17" name="图片 16"/>
              <p:cNvPicPr/>
              <p:nvPr/>
            </p:nvPicPr>
            <p:blipFill>
              <a:blip r:embed="rId28" cstate="print">
                <a:biLevel thresh="25000"/>
                <a:extLst>
                  <a:ext uri="{28A0092B-C50C-407E-A947-70E740481C1C}">
                    <a14:useLocalDpi xmlns:a14="http://schemas.microsoft.com/office/drawing/2010/main" val="0"/>
                  </a:ext>
                </a:extLst>
              </a:blip>
              <a:stretch>
                <a:fillRect/>
              </a:stretch>
            </p:blipFill>
            <p:spPr>
              <a:xfrm>
                <a:off x="892" y="692"/>
                <a:ext cx="567" cy="454"/>
              </a:xfrm>
              <a:prstGeom prst="rect">
                <a:avLst/>
              </a:prstGeom>
            </p:spPr>
          </p:pic>
        </p:grpSp>
      </p:gr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834390" y="2377440"/>
            <a:ext cx="1794510" cy="2103755"/>
          </a:xfrm>
          <a:prstGeom prst="rect">
            <a:avLst/>
          </a:prstGeom>
        </p:spPr>
      </p:pic>
      <p:sp>
        <p:nvSpPr>
          <p:cNvPr id="19" name="TextBox 33"/>
          <p:cNvSpPr txBox="1"/>
          <p:nvPr/>
        </p:nvSpPr>
        <p:spPr>
          <a:xfrm>
            <a:off x="664990" y="631555"/>
            <a:ext cx="3135312" cy="706755"/>
          </a:xfrm>
          <a:prstGeom prst="rect">
            <a:avLst/>
          </a:prstGeom>
          <a:noFill/>
        </p:spPr>
        <p:txBody>
          <a:bodyPr>
            <a:spAutoFit/>
          </a:bodyPr>
          <a:lstStyle/>
          <a:p>
            <a:pPr>
              <a:defRPr/>
            </a:pPr>
            <a:r>
              <a:rPr lang="zh-CN" altLang="en-US" sz="4000" dirty="0">
                <a:solidFill>
                  <a:srgbClr val="FF7F7F"/>
                </a:solidFill>
                <a:latin typeface="微软雅黑" panose="020B0503020204020204" charset="-122"/>
                <a:ea typeface="微软雅黑" panose="020B0503020204020204" charset="-122"/>
              </a:rPr>
              <a:t>目录</a:t>
            </a:r>
            <a:r>
              <a:rPr lang="zh-CN" altLang="en-US" sz="4000" b="1" dirty="0">
                <a:solidFill>
                  <a:srgbClr val="FF7F7F"/>
                </a:solidFill>
                <a:latin typeface="微软雅黑" panose="020B0503020204020204" charset="-122"/>
                <a:ea typeface="微软雅黑" panose="020B0503020204020204" charset="-122"/>
              </a:rPr>
              <a:t> </a:t>
            </a:r>
            <a:r>
              <a:rPr lang="en-US" altLang="zh-CN" sz="2000" dirty="0">
                <a:solidFill>
                  <a:srgbClr val="FF7F7F"/>
                </a:solidFill>
                <a:latin typeface="微软雅黑" panose="020B0503020204020204" charset="-122"/>
                <a:ea typeface="微软雅黑" panose="020B0503020204020204" charset="-122"/>
                <a:cs typeface="Arial" panose="020B0604020202020204" pitchFamily="34" charset="0"/>
              </a:rPr>
              <a:t>Contents</a:t>
            </a:r>
            <a:endParaRPr lang="en-US" altLang="zh-CN" sz="2000" dirty="0">
              <a:solidFill>
                <a:srgbClr val="FF7F7F"/>
              </a:solidFill>
              <a:latin typeface="微软雅黑" panose="020B0503020204020204" charset="-122"/>
              <a:ea typeface="微软雅黑" panose="020B0503020204020204" charset="-122"/>
              <a:cs typeface="Arial" panose="020B0604020202020204" pitchFamily="34" charset="0"/>
            </a:endParaRPr>
          </a:p>
        </p:txBody>
      </p:sp>
      <p:grpSp>
        <p:nvGrpSpPr>
          <p:cNvPr id="9" name="组合 8"/>
          <p:cNvGrpSpPr/>
          <p:nvPr/>
        </p:nvGrpSpPr>
        <p:grpSpPr>
          <a:xfrm>
            <a:off x="3539490" y="1381125"/>
            <a:ext cx="7469505" cy="510540"/>
            <a:chOff x="5072" y="2085"/>
            <a:chExt cx="6799" cy="804"/>
          </a:xfrm>
        </p:grpSpPr>
        <p:sp>
          <p:nvSpPr>
            <p:cNvPr id="50" name="圆角矩形 3"/>
            <p:cNvSpPr/>
            <p:nvPr/>
          </p:nvSpPr>
          <p:spPr>
            <a:xfrm>
              <a:off x="6433" y="2085"/>
              <a:ext cx="5438" cy="805"/>
            </a:xfrm>
            <a:custGeom>
              <a:avLst/>
              <a:gdLst/>
              <a:ahLst/>
              <a:cxnLst/>
              <a:rect l="l" t="t" r="r" b="b"/>
              <a:pathLst>
                <a:path w="3374954" h="511044">
                  <a:moveTo>
                    <a:pt x="0" y="0"/>
                  </a:moveTo>
                  <a:lnTo>
                    <a:pt x="3312637" y="0"/>
                  </a:lnTo>
                  <a:cubicBezTo>
                    <a:pt x="3347054" y="0"/>
                    <a:pt x="3374954" y="27900"/>
                    <a:pt x="3374954" y="62317"/>
                  </a:cubicBezTo>
                  <a:lnTo>
                    <a:pt x="3374954" y="448727"/>
                  </a:lnTo>
                  <a:cubicBezTo>
                    <a:pt x="3374954" y="483144"/>
                    <a:pt x="3347054" y="511044"/>
                    <a:pt x="3312637" y="511044"/>
                  </a:cubicBezTo>
                  <a:lnTo>
                    <a:pt x="0" y="511044"/>
                  </a:lnTo>
                  <a:lnTo>
                    <a:pt x="255522" y="255522"/>
                  </a:ln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9828" tIns="49914" rIns="99828" bIns="49914" rtlCol="0" anchor="ctr"/>
            <a:lstStyle/>
            <a:p>
              <a:pPr algn="ctr"/>
              <a:r>
                <a:rPr lang="zh-CN" altLang="en-US" sz="2000" dirty="0">
                  <a:solidFill>
                    <a:schemeClr val="bg1"/>
                  </a:solidFill>
                  <a:latin typeface="Microsoft YaHei" panose="020B0503020204020204" charset="-122"/>
                  <a:ea typeface="Microsoft YaHei" panose="020B0503020204020204" charset="-122"/>
                  <a:sym typeface="+mn-ea"/>
                </a:rPr>
                <a:t>泌尿系统疾病患儿的护理</a:t>
              </a:r>
              <a:endParaRPr lang="zh-CN" altLang="en-US" sz="2000" dirty="0">
                <a:solidFill>
                  <a:schemeClr val="bg1"/>
                </a:solidFill>
                <a:latin typeface="Microsoft YaHei" panose="020B0503020204020204" charset="-122"/>
                <a:ea typeface="Microsoft YaHei" panose="020B0503020204020204" charset="-122"/>
              </a:endParaRPr>
            </a:p>
          </p:txBody>
        </p:sp>
        <p:sp>
          <p:nvSpPr>
            <p:cNvPr id="51" name="圆角矩形 1"/>
            <p:cNvSpPr/>
            <p:nvPr/>
          </p:nvSpPr>
          <p:spPr>
            <a:xfrm>
              <a:off x="5072" y="2085"/>
              <a:ext cx="1587" cy="805"/>
            </a:xfrm>
            <a:custGeom>
              <a:avLst/>
              <a:gdLst/>
              <a:ahLst/>
              <a:cxnLst/>
              <a:rect l="l" t="t" r="r" b="b"/>
              <a:pathLst>
                <a:path w="1008112" h="511044">
                  <a:moveTo>
                    <a:pt x="62317" y="0"/>
                  </a:moveTo>
                  <a:lnTo>
                    <a:pt x="432048" y="0"/>
                  </a:lnTo>
                  <a:lnTo>
                    <a:pt x="576064" y="0"/>
                  </a:lnTo>
                  <a:lnTo>
                    <a:pt x="752590" y="0"/>
                  </a:lnTo>
                  <a:lnTo>
                    <a:pt x="1008112" y="255522"/>
                  </a:lnTo>
                  <a:lnTo>
                    <a:pt x="752590" y="511044"/>
                  </a:lnTo>
                  <a:lnTo>
                    <a:pt x="576064" y="511044"/>
                  </a:lnTo>
                  <a:lnTo>
                    <a:pt x="432048" y="511044"/>
                  </a:lnTo>
                  <a:lnTo>
                    <a:pt x="62317" y="511044"/>
                  </a:lnTo>
                  <a:cubicBezTo>
                    <a:pt x="27900" y="511044"/>
                    <a:pt x="0" y="483144"/>
                    <a:pt x="0" y="448727"/>
                  </a:cubicBezTo>
                  <a:lnTo>
                    <a:pt x="0" y="62317"/>
                  </a:lnTo>
                  <a:cubicBezTo>
                    <a:pt x="0" y="27900"/>
                    <a:pt x="27900" y="0"/>
                    <a:pt x="62317" y="0"/>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9828" tIns="49914" rIns="323983" bIns="49914" rtlCol="0" anchor="ctr"/>
            <a:lstStyle/>
            <a:p>
              <a:pPr algn="ctr"/>
              <a:r>
                <a:rPr lang="zh-CN" altLang="en-US" sz="2000" dirty="0">
                  <a:solidFill>
                    <a:schemeClr val="bg1"/>
                  </a:solidFill>
                  <a:latin typeface="Microsoft YaHei" panose="020B0503020204020204" charset="-122"/>
                  <a:ea typeface="Microsoft YaHei" panose="020B0503020204020204" charset="-122"/>
                </a:rPr>
                <a:t>单元</a:t>
              </a:r>
              <a:r>
                <a:rPr lang="zh-CN" altLang="en-US" sz="2000" dirty="0">
                  <a:solidFill>
                    <a:schemeClr val="bg1"/>
                  </a:solidFill>
                  <a:latin typeface="Microsoft YaHei" panose="020B0503020204020204" charset="-122"/>
                  <a:ea typeface="Microsoft YaHei" panose="020B0503020204020204" charset="-122"/>
                </a:rPr>
                <a:t>九</a:t>
              </a:r>
              <a:endParaRPr lang="zh-CN" altLang="en-US" sz="2000" dirty="0">
                <a:solidFill>
                  <a:schemeClr val="bg1"/>
                </a:solidFill>
                <a:latin typeface="Microsoft YaHei" panose="020B0503020204020204" charset="-122"/>
                <a:ea typeface="Microsoft YaHei" panose="020B0503020204020204" charset="-122"/>
              </a:endParaRPr>
            </a:p>
          </p:txBody>
        </p:sp>
      </p:grpSp>
      <p:grpSp>
        <p:nvGrpSpPr>
          <p:cNvPr id="8" name="组合 7"/>
          <p:cNvGrpSpPr/>
          <p:nvPr/>
        </p:nvGrpSpPr>
        <p:grpSpPr>
          <a:xfrm>
            <a:off x="3539490" y="2022475"/>
            <a:ext cx="7469505" cy="510540"/>
            <a:chOff x="5072" y="3374"/>
            <a:chExt cx="6799" cy="804"/>
          </a:xfrm>
        </p:grpSpPr>
        <p:sp>
          <p:nvSpPr>
            <p:cNvPr id="52" name="圆角矩形 3"/>
            <p:cNvSpPr/>
            <p:nvPr/>
          </p:nvSpPr>
          <p:spPr>
            <a:xfrm>
              <a:off x="6433" y="3374"/>
              <a:ext cx="5438" cy="805"/>
            </a:xfrm>
            <a:custGeom>
              <a:avLst/>
              <a:gdLst/>
              <a:ahLst/>
              <a:cxnLst/>
              <a:rect l="l" t="t" r="r" b="b"/>
              <a:pathLst>
                <a:path w="3374954" h="511044">
                  <a:moveTo>
                    <a:pt x="0" y="0"/>
                  </a:moveTo>
                  <a:lnTo>
                    <a:pt x="3312637" y="0"/>
                  </a:lnTo>
                  <a:cubicBezTo>
                    <a:pt x="3347054" y="0"/>
                    <a:pt x="3374954" y="27900"/>
                    <a:pt x="3374954" y="62317"/>
                  </a:cubicBezTo>
                  <a:lnTo>
                    <a:pt x="3374954" y="448727"/>
                  </a:lnTo>
                  <a:cubicBezTo>
                    <a:pt x="3374954" y="483144"/>
                    <a:pt x="3347054" y="511044"/>
                    <a:pt x="3312637" y="511044"/>
                  </a:cubicBezTo>
                  <a:lnTo>
                    <a:pt x="0" y="511044"/>
                  </a:lnTo>
                  <a:lnTo>
                    <a:pt x="255522" y="255522"/>
                  </a:lnTo>
                  <a:close/>
                </a:path>
              </a:pathLst>
            </a:cu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lIns="99828" tIns="49914" rIns="99828" bIns="49914" rtlCol="0" anchor="ctr"/>
            <a:lstStyle/>
            <a:p>
              <a:pPr algn="ctr"/>
              <a:r>
                <a:rPr lang="zh-CN" altLang="en-US" sz="2000" dirty="0">
                  <a:solidFill>
                    <a:schemeClr val="bg1"/>
                  </a:solidFill>
                  <a:latin typeface="Microsoft YaHei" panose="020B0503020204020204" charset="-122"/>
                  <a:ea typeface="Microsoft YaHei" panose="020B0503020204020204" charset="-122"/>
                  <a:sym typeface="+mn-ea"/>
                </a:rPr>
                <a:t>循环系统疾病患儿的护理</a:t>
              </a:r>
              <a:endParaRPr lang="zh-CN" altLang="en-US" sz="2000" dirty="0">
                <a:solidFill>
                  <a:schemeClr val="bg1"/>
                </a:solidFill>
                <a:latin typeface="Microsoft YaHei" panose="020B0503020204020204" charset="-122"/>
                <a:ea typeface="Microsoft YaHei" panose="020B0503020204020204" charset="-122"/>
              </a:endParaRPr>
            </a:p>
          </p:txBody>
        </p:sp>
        <p:sp>
          <p:nvSpPr>
            <p:cNvPr id="53" name="圆角矩形 1"/>
            <p:cNvSpPr/>
            <p:nvPr/>
          </p:nvSpPr>
          <p:spPr>
            <a:xfrm>
              <a:off x="5072" y="3374"/>
              <a:ext cx="1587" cy="805"/>
            </a:xfrm>
            <a:custGeom>
              <a:avLst/>
              <a:gdLst/>
              <a:ahLst/>
              <a:cxnLst/>
              <a:rect l="l" t="t" r="r" b="b"/>
              <a:pathLst>
                <a:path w="1008112" h="511044">
                  <a:moveTo>
                    <a:pt x="62317" y="0"/>
                  </a:moveTo>
                  <a:lnTo>
                    <a:pt x="432048" y="0"/>
                  </a:lnTo>
                  <a:lnTo>
                    <a:pt x="576064" y="0"/>
                  </a:lnTo>
                  <a:lnTo>
                    <a:pt x="752590" y="0"/>
                  </a:lnTo>
                  <a:lnTo>
                    <a:pt x="1008112" y="255522"/>
                  </a:lnTo>
                  <a:lnTo>
                    <a:pt x="752590" y="511044"/>
                  </a:lnTo>
                  <a:lnTo>
                    <a:pt x="576064" y="511044"/>
                  </a:lnTo>
                  <a:lnTo>
                    <a:pt x="432048" y="511044"/>
                  </a:lnTo>
                  <a:lnTo>
                    <a:pt x="62317" y="511044"/>
                  </a:lnTo>
                  <a:cubicBezTo>
                    <a:pt x="27900" y="511044"/>
                    <a:pt x="0" y="483144"/>
                    <a:pt x="0" y="448727"/>
                  </a:cubicBezTo>
                  <a:lnTo>
                    <a:pt x="0" y="62317"/>
                  </a:lnTo>
                  <a:cubicBezTo>
                    <a:pt x="0" y="27900"/>
                    <a:pt x="27900" y="0"/>
                    <a:pt x="62317" y="0"/>
                  </a:cubicBezTo>
                  <a:close/>
                </a:path>
              </a:pathLst>
            </a:cu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lIns="99828" tIns="49914" rIns="323983" bIns="49914" rtlCol="0" anchor="ctr"/>
            <a:lstStyle/>
            <a:p>
              <a:pPr algn="ctr"/>
              <a:r>
                <a:rPr lang="zh-CN" altLang="en-US" sz="2000" dirty="0">
                  <a:solidFill>
                    <a:schemeClr val="bg1"/>
                  </a:solidFill>
                  <a:latin typeface="Microsoft YaHei" panose="020B0503020204020204" charset="-122"/>
                  <a:ea typeface="Microsoft YaHei" panose="020B0503020204020204" charset="-122"/>
                  <a:sym typeface="+mn-ea"/>
                </a:rPr>
                <a:t>单元</a:t>
              </a:r>
              <a:r>
                <a:rPr lang="zh-CN" altLang="en-US" sz="2000" dirty="0">
                  <a:solidFill>
                    <a:schemeClr val="bg1"/>
                  </a:solidFill>
                  <a:latin typeface="Microsoft YaHei" panose="020B0503020204020204" charset="-122"/>
                  <a:ea typeface="Microsoft YaHei" panose="020B0503020204020204" charset="-122"/>
                  <a:sym typeface="+mn-ea"/>
                </a:rPr>
                <a:t>十</a:t>
              </a:r>
              <a:endParaRPr lang="zh-CN" altLang="en-US" sz="2000" dirty="0">
                <a:solidFill>
                  <a:schemeClr val="bg1"/>
                </a:solidFill>
                <a:latin typeface="Microsoft YaHei" panose="020B0503020204020204" charset="-122"/>
                <a:ea typeface="Microsoft YaHei" panose="020B0503020204020204" charset="-122"/>
                <a:sym typeface="+mn-ea"/>
              </a:endParaRPr>
            </a:p>
          </p:txBody>
        </p:sp>
      </p:grpSp>
      <p:grpSp>
        <p:nvGrpSpPr>
          <p:cNvPr id="7" name="组合 6"/>
          <p:cNvGrpSpPr/>
          <p:nvPr/>
        </p:nvGrpSpPr>
        <p:grpSpPr>
          <a:xfrm>
            <a:off x="3539490" y="2663825"/>
            <a:ext cx="7469505" cy="510540"/>
            <a:chOff x="5072" y="4663"/>
            <a:chExt cx="6799" cy="804"/>
          </a:xfrm>
        </p:grpSpPr>
        <p:sp>
          <p:nvSpPr>
            <p:cNvPr id="54" name="圆角矩形 3"/>
            <p:cNvSpPr/>
            <p:nvPr/>
          </p:nvSpPr>
          <p:spPr>
            <a:xfrm>
              <a:off x="6433" y="4663"/>
              <a:ext cx="5438" cy="805"/>
            </a:xfrm>
            <a:custGeom>
              <a:avLst/>
              <a:gdLst/>
              <a:ahLst/>
              <a:cxnLst/>
              <a:rect l="l" t="t" r="r" b="b"/>
              <a:pathLst>
                <a:path w="3374954" h="511044">
                  <a:moveTo>
                    <a:pt x="0" y="0"/>
                  </a:moveTo>
                  <a:lnTo>
                    <a:pt x="3312637" y="0"/>
                  </a:lnTo>
                  <a:cubicBezTo>
                    <a:pt x="3347054" y="0"/>
                    <a:pt x="3374954" y="27900"/>
                    <a:pt x="3374954" y="62317"/>
                  </a:cubicBezTo>
                  <a:lnTo>
                    <a:pt x="3374954" y="448727"/>
                  </a:lnTo>
                  <a:cubicBezTo>
                    <a:pt x="3374954" y="483144"/>
                    <a:pt x="3347054" y="511044"/>
                    <a:pt x="3312637" y="511044"/>
                  </a:cubicBezTo>
                  <a:lnTo>
                    <a:pt x="0" y="511044"/>
                  </a:lnTo>
                  <a:lnTo>
                    <a:pt x="255522" y="255522"/>
                  </a:ln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9828" tIns="49914" rIns="99828" bIns="49914" rtlCol="0" anchor="ctr"/>
            <a:lstStyle/>
            <a:p>
              <a:pPr algn="ctr"/>
              <a:r>
                <a:rPr lang="zh-CN" altLang="en-US" sz="2000" dirty="0">
                  <a:solidFill>
                    <a:schemeClr val="bg1"/>
                  </a:solidFill>
                  <a:latin typeface="Microsoft YaHei" panose="020B0503020204020204" charset="-122"/>
                  <a:ea typeface="Microsoft YaHei" panose="020B0503020204020204" charset="-122"/>
                  <a:sym typeface="+mn-ea"/>
                </a:rPr>
                <a:t>造血系统疾病患儿的护理</a:t>
              </a:r>
              <a:endParaRPr lang="zh-CN" altLang="en-US" sz="2000" dirty="0">
                <a:solidFill>
                  <a:schemeClr val="bg1"/>
                </a:solidFill>
                <a:latin typeface="Microsoft YaHei" panose="020B0503020204020204" charset="-122"/>
                <a:ea typeface="Microsoft YaHei" panose="020B0503020204020204" charset="-122"/>
              </a:endParaRPr>
            </a:p>
          </p:txBody>
        </p:sp>
        <p:sp>
          <p:nvSpPr>
            <p:cNvPr id="55" name="圆角矩形 1"/>
            <p:cNvSpPr/>
            <p:nvPr/>
          </p:nvSpPr>
          <p:spPr>
            <a:xfrm>
              <a:off x="5072" y="4663"/>
              <a:ext cx="1587" cy="805"/>
            </a:xfrm>
            <a:custGeom>
              <a:avLst/>
              <a:gdLst/>
              <a:ahLst/>
              <a:cxnLst/>
              <a:rect l="l" t="t" r="r" b="b"/>
              <a:pathLst>
                <a:path w="1008112" h="511044">
                  <a:moveTo>
                    <a:pt x="62317" y="0"/>
                  </a:moveTo>
                  <a:lnTo>
                    <a:pt x="432048" y="0"/>
                  </a:lnTo>
                  <a:lnTo>
                    <a:pt x="576064" y="0"/>
                  </a:lnTo>
                  <a:lnTo>
                    <a:pt x="752590" y="0"/>
                  </a:lnTo>
                  <a:lnTo>
                    <a:pt x="1008112" y="255522"/>
                  </a:lnTo>
                  <a:lnTo>
                    <a:pt x="752590" y="511044"/>
                  </a:lnTo>
                  <a:lnTo>
                    <a:pt x="576064" y="511044"/>
                  </a:lnTo>
                  <a:lnTo>
                    <a:pt x="432048" y="511044"/>
                  </a:lnTo>
                  <a:lnTo>
                    <a:pt x="62317" y="511044"/>
                  </a:lnTo>
                  <a:cubicBezTo>
                    <a:pt x="27900" y="511044"/>
                    <a:pt x="0" y="483144"/>
                    <a:pt x="0" y="448727"/>
                  </a:cubicBezTo>
                  <a:lnTo>
                    <a:pt x="0" y="62317"/>
                  </a:lnTo>
                  <a:cubicBezTo>
                    <a:pt x="0" y="27900"/>
                    <a:pt x="27900" y="0"/>
                    <a:pt x="62317" y="0"/>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9828" tIns="49914" rIns="323983" bIns="49914" rtlCol="0" anchor="ctr"/>
            <a:lstStyle/>
            <a:p>
              <a:pPr algn="ctr"/>
              <a:r>
                <a:rPr lang="zh-CN" altLang="en-US" sz="2000" dirty="0">
                  <a:solidFill>
                    <a:schemeClr val="bg1"/>
                  </a:solidFill>
                  <a:latin typeface="Microsoft YaHei" panose="020B0503020204020204" charset="-122"/>
                  <a:ea typeface="Microsoft YaHei" panose="020B0503020204020204" charset="-122"/>
                  <a:sym typeface="+mn-ea"/>
                </a:rPr>
                <a:t>单元十</a:t>
              </a:r>
              <a:r>
                <a:rPr lang="zh-CN" altLang="en-US" sz="2000" dirty="0">
                  <a:solidFill>
                    <a:schemeClr val="bg1"/>
                  </a:solidFill>
                  <a:latin typeface="Microsoft YaHei" panose="020B0503020204020204" charset="-122"/>
                  <a:ea typeface="Microsoft YaHei" panose="020B0503020204020204" charset="-122"/>
                  <a:sym typeface="+mn-ea"/>
                </a:rPr>
                <a:t>一</a:t>
              </a:r>
              <a:endParaRPr lang="zh-CN" altLang="en-US" sz="2000" dirty="0">
                <a:solidFill>
                  <a:schemeClr val="bg1"/>
                </a:solidFill>
                <a:latin typeface="Microsoft YaHei" panose="020B0503020204020204" charset="-122"/>
                <a:ea typeface="Microsoft YaHei" panose="020B0503020204020204" charset="-122"/>
                <a:sym typeface="+mn-ea"/>
              </a:endParaRPr>
            </a:p>
          </p:txBody>
        </p:sp>
      </p:grpSp>
      <p:grpSp>
        <p:nvGrpSpPr>
          <p:cNvPr id="6" name="组合 5"/>
          <p:cNvGrpSpPr/>
          <p:nvPr/>
        </p:nvGrpSpPr>
        <p:grpSpPr>
          <a:xfrm>
            <a:off x="3539490" y="3305175"/>
            <a:ext cx="7469505" cy="510540"/>
            <a:chOff x="5072" y="5952"/>
            <a:chExt cx="6799" cy="804"/>
          </a:xfrm>
        </p:grpSpPr>
        <p:sp>
          <p:nvSpPr>
            <p:cNvPr id="56" name="圆角矩形 3"/>
            <p:cNvSpPr/>
            <p:nvPr/>
          </p:nvSpPr>
          <p:spPr>
            <a:xfrm>
              <a:off x="6433" y="5952"/>
              <a:ext cx="5438" cy="805"/>
            </a:xfrm>
            <a:custGeom>
              <a:avLst/>
              <a:gdLst/>
              <a:ahLst/>
              <a:cxnLst/>
              <a:rect l="l" t="t" r="r" b="b"/>
              <a:pathLst>
                <a:path w="3374954" h="511044">
                  <a:moveTo>
                    <a:pt x="0" y="0"/>
                  </a:moveTo>
                  <a:lnTo>
                    <a:pt x="3312637" y="0"/>
                  </a:lnTo>
                  <a:cubicBezTo>
                    <a:pt x="3347054" y="0"/>
                    <a:pt x="3374954" y="27900"/>
                    <a:pt x="3374954" y="62317"/>
                  </a:cubicBezTo>
                  <a:lnTo>
                    <a:pt x="3374954" y="448727"/>
                  </a:lnTo>
                  <a:cubicBezTo>
                    <a:pt x="3374954" y="483144"/>
                    <a:pt x="3347054" y="511044"/>
                    <a:pt x="3312637" y="511044"/>
                  </a:cubicBezTo>
                  <a:lnTo>
                    <a:pt x="0" y="511044"/>
                  </a:lnTo>
                  <a:lnTo>
                    <a:pt x="255522" y="255522"/>
                  </a:lnTo>
                  <a:close/>
                </a:path>
              </a:pathLst>
            </a:cu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lIns="99828" tIns="49914" rIns="99828" bIns="49914" rtlCol="0" anchor="ctr"/>
            <a:lstStyle/>
            <a:p>
              <a:pPr algn="ctr"/>
              <a:r>
                <a:rPr lang="zh-CN" altLang="en-US" sz="2000" dirty="0">
                  <a:solidFill>
                    <a:schemeClr val="bg1"/>
                  </a:solidFill>
                  <a:latin typeface="Microsoft YaHei" panose="020B0503020204020204" charset="-122"/>
                  <a:ea typeface="Microsoft YaHei" panose="020B0503020204020204" charset="-122"/>
                  <a:sym typeface="+mn-ea"/>
                </a:rPr>
                <a:t>神经系统疾病患儿的护理</a:t>
              </a:r>
              <a:endParaRPr lang="zh-CN" altLang="en-US" sz="2000" dirty="0">
                <a:solidFill>
                  <a:schemeClr val="bg1"/>
                </a:solidFill>
                <a:latin typeface="Microsoft YaHei" panose="020B0503020204020204" charset="-122"/>
                <a:ea typeface="Microsoft YaHei" panose="020B0503020204020204" charset="-122"/>
              </a:endParaRPr>
            </a:p>
          </p:txBody>
        </p:sp>
        <p:sp>
          <p:nvSpPr>
            <p:cNvPr id="57" name="圆角矩形 1"/>
            <p:cNvSpPr/>
            <p:nvPr/>
          </p:nvSpPr>
          <p:spPr>
            <a:xfrm>
              <a:off x="5072" y="5952"/>
              <a:ext cx="1587" cy="805"/>
            </a:xfrm>
            <a:custGeom>
              <a:avLst/>
              <a:gdLst/>
              <a:ahLst/>
              <a:cxnLst/>
              <a:rect l="l" t="t" r="r" b="b"/>
              <a:pathLst>
                <a:path w="1008112" h="511044">
                  <a:moveTo>
                    <a:pt x="62317" y="0"/>
                  </a:moveTo>
                  <a:lnTo>
                    <a:pt x="432048" y="0"/>
                  </a:lnTo>
                  <a:lnTo>
                    <a:pt x="576064" y="0"/>
                  </a:lnTo>
                  <a:lnTo>
                    <a:pt x="752590" y="0"/>
                  </a:lnTo>
                  <a:lnTo>
                    <a:pt x="1008112" y="255522"/>
                  </a:lnTo>
                  <a:lnTo>
                    <a:pt x="752590" y="511044"/>
                  </a:lnTo>
                  <a:lnTo>
                    <a:pt x="576064" y="511044"/>
                  </a:lnTo>
                  <a:lnTo>
                    <a:pt x="432048" y="511044"/>
                  </a:lnTo>
                  <a:lnTo>
                    <a:pt x="62317" y="511044"/>
                  </a:lnTo>
                  <a:cubicBezTo>
                    <a:pt x="27900" y="511044"/>
                    <a:pt x="0" y="483144"/>
                    <a:pt x="0" y="448727"/>
                  </a:cubicBezTo>
                  <a:lnTo>
                    <a:pt x="0" y="62317"/>
                  </a:lnTo>
                  <a:cubicBezTo>
                    <a:pt x="0" y="27900"/>
                    <a:pt x="27900" y="0"/>
                    <a:pt x="62317" y="0"/>
                  </a:cubicBezTo>
                  <a:close/>
                </a:path>
              </a:pathLst>
            </a:cu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lIns="99828" tIns="49914" rIns="323983" bIns="49914" rtlCol="0" anchor="ctr"/>
            <a:lstStyle/>
            <a:p>
              <a:pPr algn="ctr"/>
              <a:r>
                <a:rPr lang="zh-CN" altLang="en-US" sz="2000" dirty="0">
                  <a:solidFill>
                    <a:schemeClr val="bg1"/>
                  </a:solidFill>
                  <a:latin typeface="Microsoft YaHei" panose="020B0503020204020204" charset="-122"/>
                  <a:ea typeface="Microsoft YaHei" panose="020B0503020204020204" charset="-122"/>
                  <a:sym typeface="+mn-ea"/>
                </a:rPr>
                <a:t>单元十</a:t>
              </a:r>
              <a:r>
                <a:rPr lang="zh-CN" altLang="en-US" sz="2000" dirty="0">
                  <a:solidFill>
                    <a:schemeClr val="bg1"/>
                  </a:solidFill>
                  <a:latin typeface="Microsoft YaHei" panose="020B0503020204020204" charset="-122"/>
                  <a:ea typeface="Microsoft YaHei" panose="020B0503020204020204" charset="-122"/>
                  <a:sym typeface="+mn-ea"/>
                </a:rPr>
                <a:t>二</a:t>
              </a:r>
              <a:endParaRPr lang="zh-CN" altLang="en-US" sz="2000" dirty="0">
                <a:solidFill>
                  <a:schemeClr val="bg1"/>
                </a:solidFill>
                <a:latin typeface="Microsoft YaHei" panose="020B0503020204020204" charset="-122"/>
                <a:ea typeface="Microsoft YaHei" panose="020B0503020204020204" charset="-122"/>
                <a:sym typeface="+mn-ea"/>
              </a:endParaRPr>
            </a:p>
          </p:txBody>
        </p:sp>
      </p:grpSp>
      <p:grpSp>
        <p:nvGrpSpPr>
          <p:cNvPr id="5" name="组合 4"/>
          <p:cNvGrpSpPr/>
          <p:nvPr/>
        </p:nvGrpSpPr>
        <p:grpSpPr>
          <a:xfrm>
            <a:off x="3539490" y="3946525"/>
            <a:ext cx="7469505" cy="510540"/>
            <a:chOff x="5072" y="6757"/>
            <a:chExt cx="6799" cy="804"/>
          </a:xfrm>
        </p:grpSpPr>
        <p:sp>
          <p:nvSpPr>
            <p:cNvPr id="3" name="圆角矩形 3"/>
            <p:cNvSpPr/>
            <p:nvPr/>
          </p:nvSpPr>
          <p:spPr>
            <a:xfrm>
              <a:off x="6433" y="6757"/>
              <a:ext cx="5438" cy="805"/>
            </a:xfrm>
            <a:custGeom>
              <a:avLst/>
              <a:gdLst/>
              <a:ahLst/>
              <a:cxnLst/>
              <a:rect l="l" t="t" r="r" b="b"/>
              <a:pathLst>
                <a:path w="3374954" h="511044">
                  <a:moveTo>
                    <a:pt x="0" y="0"/>
                  </a:moveTo>
                  <a:lnTo>
                    <a:pt x="3312637" y="0"/>
                  </a:lnTo>
                  <a:cubicBezTo>
                    <a:pt x="3347054" y="0"/>
                    <a:pt x="3374954" y="27900"/>
                    <a:pt x="3374954" y="62317"/>
                  </a:cubicBezTo>
                  <a:lnTo>
                    <a:pt x="3374954" y="448727"/>
                  </a:lnTo>
                  <a:cubicBezTo>
                    <a:pt x="3374954" y="483144"/>
                    <a:pt x="3347054" y="511044"/>
                    <a:pt x="3312637" y="511044"/>
                  </a:cubicBezTo>
                  <a:lnTo>
                    <a:pt x="0" y="511044"/>
                  </a:lnTo>
                  <a:lnTo>
                    <a:pt x="255522" y="255522"/>
                  </a:ln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9828" tIns="49914" rIns="99828" bIns="49914" rtlCol="0" anchor="ctr"/>
            <a:p>
              <a:pPr algn="ctr"/>
              <a:r>
                <a:rPr lang="zh-CN" altLang="en-US" sz="2000" dirty="0">
                  <a:solidFill>
                    <a:schemeClr val="bg1"/>
                  </a:solidFill>
                  <a:latin typeface="Microsoft YaHei" panose="020B0503020204020204" charset="-122"/>
                  <a:ea typeface="Microsoft YaHei" panose="020B0503020204020204" charset="-122"/>
                  <a:sym typeface="+mn-ea"/>
                </a:rPr>
                <a:t>免疫缺陷病和结缔组织疾病患儿的护理</a:t>
              </a:r>
              <a:endParaRPr lang="zh-CN" altLang="en-US" sz="2000" dirty="0">
                <a:solidFill>
                  <a:schemeClr val="bg1"/>
                </a:solidFill>
                <a:latin typeface="Microsoft YaHei" panose="020B0503020204020204" charset="-122"/>
                <a:ea typeface="Microsoft YaHei" panose="020B0503020204020204" charset="-122"/>
              </a:endParaRPr>
            </a:p>
          </p:txBody>
        </p:sp>
        <p:sp>
          <p:nvSpPr>
            <p:cNvPr id="4" name="圆角矩形 1"/>
            <p:cNvSpPr/>
            <p:nvPr/>
          </p:nvSpPr>
          <p:spPr>
            <a:xfrm>
              <a:off x="5072" y="6757"/>
              <a:ext cx="1587" cy="805"/>
            </a:xfrm>
            <a:custGeom>
              <a:avLst/>
              <a:gdLst/>
              <a:ahLst/>
              <a:cxnLst/>
              <a:rect l="l" t="t" r="r" b="b"/>
              <a:pathLst>
                <a:path w="1008112" h="511044">
                  <a:moveTo>
                    <a:pt x="62317" y="0"/>
                  </a:moveTo>
                  <a:lnTo>
                    <a:pt x="432048" y="0"/>
                  </a:lnTo>
                  <a:lnTo>
                    <a:pt x="576064" y="0"/>
                  </a:lnTo>
                  <a:lnTo>
                    <a:pt x="752590" y="0"/>
                  </a:lnTo>
                  <a:lnTo>
                    <a:pt x="1008112" y="255522"/>
                  </a:lnTo>
                  <a:lnTo>
                    <a:pt x="752590" y="511044"/>
                  </a:lnTo>
                  <a:lnTo>
                    <a:pt x="576064" y="511044"/>
                  </a:lnTo>
                  <a:lnTo>
                    <a:pt x="432048" y="511044"/>
                  </a:lnTo>
                  <a:lnTo>
                    <a:pt x="62317" y="511044"/>
                  </a:lnTo>
                  <a:cubicBezTo>
                    <a:pt x="27900" y="511044"/>
                    <a:pt x="0" y="483144"/>
                    <a:pt x="0" y="448727"/>
                  </a:cubicBezTo>
                  <a:lnTo>
                    <a:pt x="0" y="62317"/>
                  </a:lnTo>
                  <a:cubicBezTo>
                    <a:pt x="0" y="27900"/>
                    <a:pt x="27900" y="0"/>
                    <a:pt x="62317" y="0"/>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9828" tIns="49914" rIns="323983" bIns="49914" rtlCol="0" anchor="ctr"/>
            <a:p>
              <a:pPr algn="ctr"/>
              <a:r>
                <a:rPr lang="zh-CN" altLang="en-US" sz="2000" dirty="0">
                  <a:solidFill>
                    <a:schemeClr val="bg1"/>
                  </a:solidFill>
                  <a:latin typeface="Microsoft YaHei" panose="020B0503020204020204" charset="-122"/>
                  <a:ea typeface="Microsoft YaHei" panose="020B0503020204020204" charset="-122"/>
                  <a:sym typeface="+mn-ea"/>
                </a:rPr>
                <a:t>单元十</a:t>
              </a:r>
              <a:r>
                <a:rPr lang="zh-CN" altLang="en-US" sz="2000" dirty="0">
                  <a:solidFill>
                    <a:schemeClr val="bg1"/>
                  </a:solidFill>
                  <a:latin typeface="Microsoft YaHei" panose="020B0503020204020204" charset="-122"/>
                  <a:ea typeface="Microsoft YaHei" panose="020B0503020204020204" charset="-122"/>
                  <a:sym typeface="+mn-ea"/>
                </a:rPr>
                <a:t>三</a:t>
              </a:r>
              <a:endParaRPr lang="zh-CN" altLang="en-US" sz="2000" dirty="0">
                <a:solidFill>
                  <a:schemeClr val="bg1"/>
                </a:solidFill>
                <a:latin typeface="Microsoft YaHei" panose="020B0503020204020204" charset="-122"/>
                <a:ea typeface="Microsoft YaHei" panose="020B0503020204020204" charset="-122"/>
                <a:sym typeface="+mn-ea"/>
              </a:endParaRPr>
            </a:p>
          </p:txBody>
        </p:sp>
      </p:grpSp>
      <p:grpSp>
        <p:nvGrpSpPr>
          <p:cNvPr id="10" name="组合 9"/>
          <p:cNvGrpSpPr/>
          <p:nvPr/>
        </p:nvGrpSpPr>
        <p:grpSpPr>
          <a:xfrm>
            <a:off x="3539490" y="4587875"/>
            <a:ext cx="7469505" cy="510540"/>
            <a:chOff x="5072" y="5952"/>
            <a:chExt cx="6799" cy="804"/>
          </a:xfrm>
        </p:grpSpPr>
        <p:sp>
          <p:nvSpPr>
            <p:cNvPr id="11" name="圆角矩形 3"/>
            <p:cNvSpPr/>
            <p:nvPr/>
          </p:nvSpPr>
          <p:spPr>
            <a:xfrm>
              <a:off x="6433" y="5952"/>
              <a:ext cx="5438" cy="805"/>
            </a:xfrm>
            <a:custGeom>
              <a:avLst/>
              <a:gdLst/>
              <a:ahLst/>
              <a:cxnLst/>
              <a:rect l="l" t="t" r="r" b="b"/>
              <a:pathLst>
                <a:path w="3374954" h="511044">
                  <a:moveTo>
                    <a:pt x="0" y="0"/>
                  </a:moveTo>
                  <a:lnTo>
                    <a:pt x="3312637" y="0"/>
                  </a:lnTo>
                  <a:cubicBezTo>
                    <a:pt x="3347054" y="0"/>
                    <a:pt x="3374954" y="27900"/>
                    <a:pt x="3374954" y="62317"/>
                  </a:cubicBezTo>
                  <a:lnTo>
                    <a:pt x="3374954" y="448727"/>
                  </a:lnTo>
                  <a:cubicBezTo>
                    <a:pt x="3374954" y="483144"/>
                    <a:pt x="3347054" y="511044"/>
                    <a:pt x="3312637" y="511044"/>
                  </a:cubicBezTo>
                  <a:lnTo>
                    <a:pt x="0" y="511044"/>
                  </a:lnTo>
                  <a:lnTo>
                    <a:pt x="255522" y="255522"/>
                  </a:lnTo>
                  <a:close/>
                </a:path>
              </a:pathLst>
            </a:cu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lIns="99828" tIns="49914" rIns="99828" bIns="49914" rtlCol="0" anchor="ctr"/>
            <a:p>
              <a:pPr algn="ctr"/>
              <a:r>
                <a:rPr lang="zh-CN" altLang="en-US" sz="2000" dirty="0">
                  <a:solidFill>
                    <a:schemeClr val="bg1"/>
                  </a:solidFill>
                  <a:latin typeface="Microsoft YaHei" panose="020B0503020204020204" charset="-122"/>
                  <a:ea typeface="Microsoft YaHei" panose="020B0503020204020204" charset="-122"/>
                  <a:sym typeface="+mn-ea"/>
                </a:rPr>
                <a:t>传染病和寄生虫病患儿的护理</a:t>
              </a:r>
              <a:endParaRPr lang="zh-CN" altLang="en-US" sz="2000" dirty="0">
                <a:solidFill>
                  <a:schemeClr val="bg1"/>
                </a:solidFill>
                <a:latin typeface="Microsoft YaHei" panose="020B0503020204020204" charset="-122"/>
                <a:ea typeface="Microsoft YaHei" panose="020B0503020204020204" charset="-122"/>
              </a:endParaRPr>
            </a:p>
          </p:txBody>
        </p:sp>
        <p:sp>
          <p:nvSpPr>
            <p:cNvPr id="12" name="圆角矩形 1"/>
            <p:cNvSpPr/>
            <p:nvPr/>
          </p:nvSpPr>
          <p:spPr>
            <a:xfrm>
              <a:off x="5072" y="5952"/>
              <a:ext cx="1587" cy="805"/>
            </a:xfrm>
            <a:custGeom>
              <a:avLst/>
              <a:gdLst/>
              <a:ahLst/>
              <a:cxnLst/>
              <a:rect l="l" t="t" r="r" b="b"/>
              <a:pathLst>
                <a:path w="1008112" h="511044">
                  <a:moveTo>
                    <a:pt x="62317" y="0"/>
                  </a:moveTo>
                  <a:lnTo>
                    <a:pt x="432048" y="0"/>
                  </a:lnTo>
                  <a:lnTo>
                    <a:pt x="576064" y="0"/>
                  </a:lnTo>
                  <a:lnTo>
                    <a:pt x="752590" y="0"/>
                  </a:lnTo>
                  <a:lnTo>
                    <a:pt x="1008112" y="255522"/>
                  </a:lnTo>
                  <a:lnTo>
                    <a:pt x="752590" y="511044"/>
                  </a:lnTo>
                  <a:lnTo>
                    <a:pt x="576064" y="511044"/>
                  </a:lnTo>
                  <a:lnTo>
                    <a:pt x="432048" y="511044"/>
                  </a:lnTo>
                  <a:lnTo>
                    <a:pt x="62317" y="511044"/>
                  </a:lnTo>
                  <a:cubicBezTo>
                    <a:pt x="27900" y="511044"/>
                    <a:pt x="0" y="483144"/>
                    <a:pt x="0" y="448727"/>
                  </a:cubicBezTo>
                  <a:lnTo>
                    <a:pt x="0" y="62317"/>
                  </a:lnTo>
                  <a:cubicBezTo>
                    <a:pt x="0" y="27900"/>
                    <a:pt x="27900" y="0"/>
                    <a:pt x="62317" y="0"/>
                  </a:cubicBezTo>
                  <a:close/>
                </a:path>
              </a:pathLst>
            </a:cu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lIns="99828" tIns="49914" rIns="323983" bIns="49914" rtlCol="0" anchor="ctr"/>
            <a:p>
              <a:pPr algn="ctr"/>
              <a:r>
                <a:rPr lang="zh-CN" altLang="en-US" sz="2000" dirty="0">
                  <a:solidFill>
                    <a:schemeClr val="bg1"/>
                  </a:solidFill>
                  <a:latin typeface="Microsoft YaHei" panose="020B0503020204020204" charset="-122"/>
                  <a:ea typeface="Microsoft YaHei" panose="020B0503020204020204" charset="-122"/>
                  <a:sym typeface="+mn-ea"/>
                </a:rPr>
                <a:t>单元十</a:t>
              </a:r>
              <a:r>
                <a:rPr lang="zh-CN" altLang="en-US" sz="2000" dirty="0">
                  <a:solidFill>
                    <a:schemeClr val="bg1"/>
                  </a:solidFill>
                  <a:latin typeface="Microsoft YaHei" panose="020B0503020204020204" charset="-122"/>
                  <a:ea typeface="Microsoft YaHei" panose="020B0503020204020204" charset="-122"/>
                  <a:sym typeface="+mn-ea"/>
                </a:rPr>
                <a:t>四</a:t>
              </a:r>
              <a:endParaRPr lang="zh-CN" altLang="en-US" sz="2000" dirty="0">
                <a:solidFill>
                  <a:schemeClr val="bg1"/>
                </a:solidFill>
                <a:latin typeface="Microsoft YaHei" panose="020B0503020204020204" charset="-122"/>
                <a:ea typeface="Microsoft YaHei" panose="020B0503020204020204" charset="-122"/>
                <a:sym typeface="+mn-ea"/>
              </a:endParaRPr>
            </a:p>
          </p:txBody>
        </p:sp>
      </p:grpSp>
      <p:grpSp>
        <p:nvGrpSpPr>
          <p:cNvPr id="13" name="组合 12"/>
          <p:cNvGrpSpPr/>
          <p:nvPr/>
        </p:nvGrpSpPr>
        <p:grpSpPr>
          <a:xfrm>
            <a:off x="3539490" y="5229225"/>
            <a:ext cx="7469505" cy="510540"/>
            <a:chOff x="5072" y="6757"/>
            <a:chExt cx="6799" cy="804"/>
          </a:xfrm>
        </p:grpSpPr>
        <p:sp>
          <p:nvSpPr>
            <p:cNvPr id="14" name="圆角矩形 3"/>
            <p:cNvSpPr/>
            <p:nvPr/>
          </p:nvSpPr>
          <p:spPr>
            <a:xfrm>
              <a:off x="6433" y="6757"/>
              <a:ext cx="5438" cy="805"/>
            </a:xfrm>
            <a:custGeom>
              <a:avLst/>
              <a:gdLst/>
              <a:ahLst/>
              <a:cxnLst/>
              <a:rect l="l" t="t" r="r" b="b"/>
              <a:pathLst>
                <a:path w="3374954" h="511044">
                  <a:moveTo>
                    <a:pt x="0" y="0"/>
                  </a:moveTo>
                  <a:lnTo>
                    <a:pt x="3312637" y="0"/>
                  </a:lnTo>
                  <a:cubicBezTo>
                    <a:pt x="3347054" y="0"/>
                    <a:pt x="3374954" y="27900"/>
                    <a:pt x="3374954" y="62317"/>
                  </a:cubicBezTo>
                  <a:lnTo>
                    <a:pt x="3374954" y="448727"/>
                  </a:lnTo>
                  <a:cubicBezTo>
                    <a:pt x="3374954" y="483144"/>
                    <a:pt x="3347054" y="511044"/>
                    <a:pt x="3312637" y="511044"/>
                  </a:cubicBezTo>
                  <a:lnTo>
                    <a:pt x="0" y="511044"/>
                  </a:lnTo>
                  <a:lnTo>
                    <a:pt x="255522" y="255522"/>
                  </a:ln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9828" tIns="49914" rIns="99828" bIns="49914" rtlCol="0" anchor="ctr"/>
            <a:p>
              <a:pPr algn="ctr"/>
              <a:r>
                <a:rPr lang="zh-CN" altLang="en-US" sz="2000" dirty="0">
                  <a:solidFill>
                    <a:schemeClr val="bg1"/>
                  </a:solidFill>
                  <a:latin typeface="Microsoft YaHei" panose="020B0503020204020204" charset="-122"/>
                  <a:ea typeface="Microsoft YaHei" panose="020B0503020204020204" charset="-122"/>
                  <a:sym typeface="+mn-ea"/>
                </a:rPr>
                <a:t>急性中毒与常见急症患儿的护理</a:t>
              </a:r>
              <a:endParaRPr lang="zh-CN" altLang="en-US" sz="2000" dirty="0">
                <a:solidFill>
                  <a:schemeClr val="bg1"/>
                </a:solidFill>
                <a:latin typeface="Microsoft YaHei" panose="020B0503020204020204" charset="-122"/>
                <a:ea typeface="Microsoft YaHei" panose="020B0503020204020204" charset="-122"/>
              </a:endParaRPr>
            </a:p>
          </p:txBody>
        </p:sp>
        <p:sp>
          <p:nvSpPr>
            <p:cNvPr id="15" name="圆角矩形 1"/>
            <p:cNvSpPr/>
            <p:nvPr/>
          </p:nvSpPr>
          <p:spPr>
            <a:xfrm>
              <a:off x="5072" y="6757"/>
              <a:ext cx="1587" cy="805"/>
            </a:xfrm>
            <a:custGeom>
              <a:avLst/>
              <a:gdLst/>
              <a:ahLst/>
              <a:cxnLst/>
              <a:rect l="l" t="t" r="r" b="b"/>
              <a:pathLst>
                <a:path w="1008112" h="511044">
                  <a:moveTo>
                    <a:pt x="62317" y="0"/>
                  </a:moveTo>
                  <a:lnTo>
                    <a:pt x="432048" y="0"/>
                  </a:lnTo>
                  <a:lnTo>
                    <a:pt x="576064" y="0"/>
                  </a:lnTo>
                  <a:lnTo>
                    <a:pt x="752590" y="0"/>
                  </a:lnTo>
                  <a:lnTo>
                    <a:pt x="1008112" y="255522"/>
                  </a:lnTo>
                  <a:lnTo>
                    <a:pt x="752590" y="511044"/>
                  </a:lnTo>
                  <a:lnTo>
                    <a:pt x="576064" y="511044"/>
                  </a:lnTo>
                  <a:lnTo>
                    <a:pt x="432048" y="511044"/>
                  </a:lnTo>
                  <a:lnTo>
                    <a:pt x="62317" y="511044"/>
                  </a:lnTo>
                  <a:cubicBezTo>
                    <a:pt x="27900" y="511044"/>
                    <a:pt x="0" y="483144"/>
                    <a:pt x="0" y="448727"/>
                  </a:cubicBezTo>
                  <a:lnTo>
                    <a:pt x="0" y="62317"/>
                  </a:lnTo>
                  <a:cubicBezTo>
                    <a:pt x="0" y="27900"/>
                    <a:pt x="27900" y="0"/>
                    <a:pt x="62317" y="0"/>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9828" tIns="49914" rIns="323983" bIns="49914" rtlCol="0" anchor="ctr"/>
            <a:p>
              <a:pPr algn="ctr"/>
              <a:r>
                <a:rPr lang="zh-CN" altLang="en-US" sz="2000" dirty="0">
                  <a:solidFill>
                    <a:schemeClr val="bg1"/>
                  </a:solidFill>
                  <a:latin typeface="Microsoft YaHei" panose="020B0503020204020204" charset="-122"/>
                  <a:ea typeface="Microsoft YaHei" panose="020B0503020204020204" charset="-122"/>
                  <a:sym typeface="+mn-ea"/>
                </a:rPr>
                <a:t>单元十</a:t>
              </a:r>
              <a:r>
                <a:rPr lang="zh-CN" altLang="en-US" sz="2000" dirty="0">
                  <a:solidFill>
                    <a:schemeClr val="bg1"/>
                  </a:solidFill>
                  <a:latin typeface="Microsoft YaHei" panose="020B0503020204020204" charset="-122"/>
                  <a:ea typeface="Microsoft YaHei" panose="020B0503020204020204" charset="-122"/>
                  <a:sym typeface="+mn-ea"/>
                </a:rPr>
                <a:t>五</a:t>
              </a:r>
              <a:endParaRPr lang="zh-CN" altLang="en-US" sz="2000" dirty="0">
                <a:solidFill>
                  <a:schemeClr val="bg1"/>
                </a:solidFill>
                <a:latin typeface="Microsoft YaHei" panose="020B0503020204020204" charset="-122"/>
                <a:ea typeface="Microsoft YaHei" panose="020B0503020204020204" charset="-122"/>
                <a:sym typeface="+mn-ea"/>
              </a:endParaRPr>
            </a:p>
          </p:txBody>
        </p:sp>
      </p:grpSp>
    </p:spTree>
  </p:cSld>
  <p:clrMapOvr>
    <a:masterClrMapping/>
  </p:clrMapOvr>
  <mc:AlternateContent xmlns:mc="http://schemas.openxmlformats.org/markup-compatibility/2006">
    <mc:Choice xmlns:p14="http://schemas.microsoft.com/office/powerpoint/2010/main" Requires="p14">
      <p:transition p14:dur="9" advTm="6646">
        <p:comb/>
      </p:transition>
    </mc:Choice>
    <mc:Fallback>
      <p:transition advTm="6646">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9"/>
                                        </p:tgtEl>
                                        <p:attrNameLst>
                                          <p:attrName>ppt_y</p:attrName>
                                        </p:attrNameLst>
                                      </p:cBhvr>
                                      <p:tavLst>
                                        <p:tav tm="0">
                                          <p:val>
                                            <p:strVal val="#ppt_y"/>
                                          </p:val>
                                        </p:tav>
                                        <p:tav tm="100000">
                                          <p:val>
                                            <p:strVal val="#ppt_y"/>
                                          </p:val>
                                        </p:tav>
                                      </p:tavLst>
                                    </p:anim>
                                    <p:anim calcmode="lin" valueType="num">
                                      <p:cBhvr>
                                        <p:cTn id="9" dur="500" fill="hold"/>
                                        <p:tgtEl>
                                          <p:spTgt spid="19"/>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9"/>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9"/>
                                        </p:tgtEl>
                                      </p:cBhvr>
                                    </p:animEffect>
                                  </p:childTnLst>
                                </p:cTn>
                              </p:par>
                            </p:childTnLst>
                          </p:cTn>
                        </p:par>
                        <p:par>
                          <p:cTn id="12" fill="hold">
                            <p:stCondLst>
                              <p:cond delay="1000"/>
                            </p:stCondLst>
                            <p:childTnLst>
                              <p:par>
                                <p:cTn id="13" presetID="42" presetClass="entr" presetSubtype="0"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1000"/>
                                        <p:tgtEl>
                                          <p:spTgt spid="2"/>
                                        </p:tgtEl>
                                      </p:cBhvr>
                                    </p:animEffect>
                                    <p:anim calcmode="lin" valueType="num">
                                      <p:cBhvr>
                                        <p:cTn id="16" dur="1000" fill="hold"/>
                                        <p:tgtEl>
                                          <p:spTgt spid="2"/>
                                        </p:tgtEl>
                                        <p:attrNameLst>
                                          <p:attrName>ppt_x</p:attrName>
                                        </p:attrNameLst>
                                      </p:cBhvr>
                                      <p:tavLst>
                                        <p:tav tm="0">
                                          <p:val>
                                            <p:strVal val="#ppt_x"/>
                                          </p:val>
                                        </p:tav>
                                        <p:tav tm="100000">
                                          <p:val>
                                            <p:strVal val="#ppt_x"/>
                                          </p:val>
                                        </p:tav>
                                      </p:tavLst>
                                    </p:anim>
                                    <p:anim calcmode="lin" valueType="num">
                                      <p:cBhvr>
                                        <p:cTn id="17"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75665" y="1245235"/>
            <a:ext cx="10440035" cy="2576830"/>
          </a:xfrm>
          <a:prstGeom prst="rect">
            <a:avLst/>
          </a:prstGeom>
        </p:spPr>
        <p:txBody>
          <a:bodyPr wrap="square">
            <a:noAutofit/>
          </a:bodyPr>
          <a:lstStyle/>
          <a:p>
            <a:pPr indent="508000" algn="just" fontAlgn="auto">
              <a:lnSpc>
                <a:spcPct val="150000"/>
              </a:lnSpc>
              <a:spcAft>
                <a:spcPts val="0"/>
              </a:spcAft>
              <a:buClrTx/>
              <a:buSzTx/>
              <a:buFontTx/>
            </a:pPr>
            <a:r>
              <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sym typeface="+mn-ea"/>
              </a:rPr>
              <a:t>根据出血部位和出血量的不同，其临床表现也略有差异且预后也不同。轻者可无症状，大量出血者可在短期内死亡。临床以窒息、兴奋、抑制相继出现为特征，抑制状态出现越早，病情越重。主要表现有：①意识改变，如易激惹、过度兴奋、嗜睡、昏迷等。②眼征，如凝视、斜视、眼震颤等。③颅内压增高的表现，如脑性尖叫、前囟隆起、呕吐及惊厥等。④呼吸不规则或暂停，出现阵发性发绀。⑤肌张力，早期增高，以后减低。⑥瞳孔不等大，对光反射减弱或消失。⑦其他，出现不明原因黄疸和贫血。</a:t>
            </a:r>
            <a:endPar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endParaRPr>
          </a:p>
        </p:txBody>
      </p:sp>
      <p:grpSp>
        <p:nvGrpSpPr>
          <p:cNvPr id="9" name="组合 8"/>
          <p:cNvGrpSpPr/>
          <p:nvPr/>
        </p:nvGrpSpPr>
        <p:grpSpPr>
          <a:xfrm>
            <a:off x="296545" y="259715"/>
            <a:ext cx="11490325" cy="539750"/>
            <a:chOff x="467" y="409"/>
            <a:chExt cx="18095" cy="850"/>
          </a:xfrm>
        </p:grpSpPr>
        <p:sp>
          <p:nvSpPr>
            <p:cNvPr id="23" name="文本框 22"/>
            <p:cNvSpPr txBox="1"/>
            <p:nvPr/>
          </p:nvSpPr>
          <p:spPr>
            <a:xfrm>
              <a:off x="2122" y="409"/>
              <a:ext cx="16441" cy="850"/>
            </a:xfrm>
            <a:prstGeom prst="rect">
              <a:avLst/>
            </a:prstGeom>
            <a:noFill/>
          </p:spPr>
          <p:txBody>
            <a:bodyPr wrap="square" rtlCol="0" anchor="ctr" anchorCtr="0">
              <a:noAutofit/>
            </a:bodyPr>
            <a:p>
              <a:pPr>
                <a:lnSpc>
                  <a:spcPct val="100000"/>
                </a:lnSpc>
              </a:pPr>
              <a:r>
                <a:rPr lang="zh-CN" altLang="en-US" sz="2400">
                  <a:solidFill>
                    <a:srgbClr val="FF7F7F"/>
                  </a:solidFill>
                  <a:latin typeface="微软雅黑" panose="020B0503020204020204" charset="-122"/>
                  <a:ea typeface="微软雅黑" panose="020B0503020204020204" charset="-122"/>
                  <a:sym typeface="+mn-ea"/>
                </a:rPr>
                <a:t>【临床表现】</a:t>
              </a:r>
              <a:endParaRPr lang="zh-CN" altLang="en-US" sz="2400">
                <a:solidFill>
                  <a:srgbClr val="FF7F7F"/>
                </a:solidFill>
                <a:latin typeface="微软雅黑" panose="020B0503020204020204" charset="-122"/>
                <a:ea typeface="微软雅黑" panose="020B0503020204020204" charset="-122"/>
                <a:sym typeface="+mn-ea"/>
              </a:endParaRPr>
            </a:p>
          </p:txBody>
        </p:sp>
        <p:grpSp>
          <p:nvGrpSpPr>
            <p:cNvPr id="6" name="组合 5"/>
            <p:cNvGrpSpPr/>
            <p:nvPr/>
          </p:nvGrpSpPr>
          <p:grpSpPr>
            <a:xfrm>
              <a:off x="467" y="494"/>
              <a:ext cx="1416" cy="680"/>
              <a:chOff x="467" y="579"/>
              <a:chExt cx="1416" cy="680"/>
            </a:xfrm>
          </p:grpSpPr>
          <p:sp>
            <p:nvSpPr>
              <p:cNvPr id="7" name="对角圆角矩形 6"/>
              <p:cNvSpPr/>
              <p:nvPr/>
            </p:nvSpPr>
            <p:spPr>
              <a:xfrm>
                <a:off x="467" y="579"/>
                <a:ext cx="1417" cy="68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8" name="图片 7"/>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892" y="692"/>
                <a:ext cx="567" cy="454"/>
              </a:xfrm>
              <a:prstGeom prst="rect">
                <a:avLst/>
              </a:prstGeom>
            </p:spPr>
          </p:pic>
        </p:grpSp>
      </p:grpSp>
      <p:sp>
        <p:nvSpPr>
          <p:cNvPr id="3" name="矩形 2"/>
          <p:cNvSpPr/>
          <p:nvPr/>
        </p:nvSpPr>
        <p:spPr>
          <a:xfrm>
            <a:off x="875665" y="4947285"/>
            <a:ext cx="10440000" cy="922020"/>
          </a:xfrm>
          <a:prstGeom prst="rect">
            <a:avLst/>
          </a:prstGeom>
        </p:spPr>
        <p:txBody>
          <a:bodyPr wrap="square">
            <a:spAutoFit/>
          </a:bodyPr>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rPr>
              <a:t>患儿面色苍白或发绀，呼吸不规律，前囟饱满、心音微弱，烦躁不安或昏迷、呻吟、四肢厥冷，拥抱反射及觅食反射消失。</a:t>
            </a:r>
            <a:endPar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endParaRPr>
          </a:p>
        </p:txBody>
      </p:sp>
      <p:sp>
        <p:nvSpPr>
          <p:cNvPr id="5" name="矩形 4"/>
          <p:cNvSpPr/>
          <p:nvPr/>
        </p:nvSpPr>
        <p:spPr>
          <a:xfrm>
            <a:off x="1534795" y="4265295"/>
            <a:ext cx="6972300" cy="476885"/>
          </a:xfrm>
          <a:prstGeom prst="rect">
            <a:avLst/>
          </a:prstGeom>
        </p:spPr>
        <p:txBody>
          <a:bodyPr wrap="square" anchor="ctr" anchorCtr="0">
            <a:noAutofit/>
          </a:bodyPr>
          <a:p>
            <a:pPr algn="l"/>
            <a:r>
              <a:rPr lang="zh-CN" altLang="en-US" sz="2000" b="1">
                <a:solidFill>
                  <a:srgbClr val="FF7F7F"/>
                </a:solidFill>
                <a:latin typeface="微软雅黑" panose="020B0503020204020204" charset="-122"/>
                <a:ea typeface="微软雅黑" panose="020B0503020204020204" charset="-122"/>
              </a:rPr>
              <a:t>体格检查：</a:t>
            </a:r>
            <a:endParaRPr lang="zh-CN" altLang="en-US" sz="2000" b="1">
              <a:solidFill>
                <a:srgbClr val="FF7F7F"/>
              </a:solidFill>
              <a:latin typeface="微软雅黑" panose="020B0503020204020204" charset="-122"/>
              <a:ea typeface="微软雅黑" panose="020B0503020204020204" charset="-122"/>
            </a:endParaRPr>
          </a:p>
        </p:txBody>
      </p:sp>
      <p:pic>
        <p:nvPicPr>
          <p:cNvPr id="10" name="图片 9" descr="3b32313534373033343be8af95e58982"/>
          <p:cNvPicPr>
            <a:picLocks noChangeAspect="1"/>
          </p:cNvPicPr>
          <p:nvPr/>
        </p:nvPicPr>
        <p:blipFill>
          <a:blip r:embed="rId2"/>
          <a:stretch>
            <a:fillRect/>
          </a:stretch>
        </p:blipFill>
        <p:spPr>
          <a:xfrm>
            <a:off x="904875" y="4202430"/>
            <a:ext cx="540000" cy="54000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9" advTm="5102">
        <p:comb/>
      </p:transition>
    </mc:Choice>
    <mc:Fallback>
      <p:transition advTm="5102">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700"/>
                                        <p:tgtEl>
                                          <p:spTgt spid="2"/>
                                        </p:tgtEl>
                                      </p:cBhvr>
                                    </p:animEffect>
                                  </p:childTnLst>
                                </p:cTn>
                              </p:par>
                            </p:childTnLst>
                          </p:cTn>
                        </p:par>
                        <p:par>
                          <p:cTn id="8" fill="hold">
                            <p:stCondLst>
                              <p:cond delay="1000"/>
                            </p:stCondLst>
                            <p:childTnLst>
                              <p:par>
                                <p:cTn id="9" presetID="53" presetClass="entr" presetSubtype="16"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p:cTn id="11" dur="500" fill="hold"/>
                                        <p:tgtEl>
                                          <p:spTgt spid="5"/>
                                        </p:tgtEl>
                                        <p:attrNameLst>
                                          <p:attrName>ppt_w</p:attrName>
                                        </p:attrNameLst>
                                      </p:cBhvr>
                                      <p:tavLst>
                                        <p:tav tm="0">
                                          <p:val>
                                            <p:fltVal val="0"/>
                                          </p:val>
                                        </p:tav>
                                        <p:tav tm="100000">
                                          <p:val>
                                            <p:strVal val="#ppt_w"/>
                                          </p:val>
                                        </p:tav>
                                      </p:tavLst>
                                    </p:anim>
                                    <p:anim calcmode="lin" valueType="num">
                                      <p:cBhvr>
                                        <p:cTn id="12" dur="500" fill="hold"/>
                                        <p:tgtEl>
                                          <p:spTgt spid="5"/>
                                        </p:tgtEl>
                                        <p:attrNameLst>
                                          <p:attrName>ppt_h</p:attrName>
                                        </p:attrNameLst>
                                      </p:cBhvr>
                                      <p:tavLst>
                                        <p:tav tm="0">
                                          <p:val>
                                            <p:fltVal val="0"/>
                                          </p:val>
                                        </p:tav>
                                        <p:tav tm="100000">
                                          <p:val>
                                            <p:strVal val="#ppt_h"/>
                                          </p:val>
                                        </p:tav>
                                      </p:tavLst>
                                    </p:anim>
                                    <p:animEffect transition="in" filter="fade">
                                      <p:cBhvr>
                                        <p:cTn id="13" dur="500"/>
                                        <p:tgtEl>
                                          <p:spTgt spid="5"/>
                                        </p:tgtEl>
                                      </p:cBhvr>
                                    </p:animEffect>
                                  </p:childTnLst>
                                </p:cTn>
                              </p:par>
                            </p:childTnLst>
                          </p:cTn>
                        </p:par>
                        <p:par>
                          <p:cTn id="14" fill="hold">
                            <p:stCondLst>
                              <p:cond delay="1500"/>
                            </p:stCondLst>
                            <p:childTnLst>
                              <p:par>
                                <p:cTn id="15" presetID="22" presetClass="entr" presetSubtype="1" fill="hold" grpId="0" nodeType="after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wipe(up)">
                                      <p:cBhvr>
                                        <p:cTn id="17" dur="7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5"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单圆角矩形 2"/>
          <p:cNvSpPr/>
          <p:nvPr/>
        </p:nvSpPr>
        <p:spPr>
          <a:xfrm>
            <a:off x="1061085" y="1694815"/>
            <a:ext cx="10079990" cy="3959860"/>
          </a:xfrm>
          <a:prstGeom prst="round1Rect">
            <a:avLst/>
          </a:prstGeom>
          <a:noFill/>
          <a:ln w="38100">
            <a:solidFill>
              <a:srgbClr val="FF7F7F"/>
            </a:solidFill>
            <a:prstDash val="dashDot"/>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nchorCtr="0"/>
          <a:p>
            <a:pPr algn="ctr"/>
            <a:endParaRPr lang="zh-CN" altLang="en-US"/>
          </a:p>
        </p:txBody>
      </p:sp>
      <p:sp>
        <p:nvSpPr>
          <p:cNvPr id="2" name="矩形 1"/>
          <p:cNvSpPr/>
          <p:nvPr/>
        </p:nvSpPr>
        <p:spPr>
          <a:xfrm>
            <a:off x="1421085" y="2936288"/>
            <a:ext cx="9360000" cy="1476375"/>
          </a:xfrm>
          <a:prstGeom prst="rect">
            <a:avLst/>
          </a:prstGeom>
        </p:spPr>
        <p:txBody>
          <a:bodyPr wrap="square" anchor="ctr" anchorCtr="0">
            <a:spAutoFit/>
          </a:bodyPr>
          <a:lstStyle/>
          <a:p>
            <a:pPr indent="508000" algn="just" fontAlgn="auto">
              <a:lnSpc>
                <a:spcPct val="150000"/>
              </a:lnSpc>
              <a:spcAft>
                <a:spcPts val="0"/>
              </a:spcAft>
              <a:buClrTx/>
              <a:buSzTx/>
              <a:buFontTx/>
              <a:extLst>
                <a:ext uri="{35155182-B16C-46BC-9424-99874614C6A1}">
                  <wpsdc:indentchars xmlns:wpsdc="http://www.wps.cn/officeDocument/2017/drawingmlCustomData" val="200" checksum="282533468"/>
                </a:ext>
              </a:extLst>
            </a:pPr>
            <a:r>
              <a:rPr sz="2000"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rPr>
              <a:t>头部超声波或 CT 检查，为无创检查的诊断方法。脑脊液检查发现均匀血性或镜检有皱缩红细胞，有助于蛛网膜下腔出血、脑室内出血的诊断。但病情严重或体重极轻的早产儿不宜做穿刺检查。</a:t>
            </a:r>
            <a:endParaRPr sz="2000"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endParaRPr>
          </a:p>
        </p:txBody>
      </p:sp>
      <p:grpSp>
        <p:nvGrpSpPr>
          <p:cNvPr id="9" name="组合 8"/>
          <p:cNvGrpSpPr/>
          <p:nvPr/>
        </p:nvGrpSpPr>
        <p:grpSpPr>
          <a:xfrm>
            <a:off x="296545" y="259715"/>
            <a:ext cx="11490325" cy="539750"/>
            <a:chOff x="467" y="409"/>
            <a:chExt cx="18095" cy="850"/>
          </a:xfrm>
        </p:grpSpPr>
        <p:sp>
          <p:nvSpPr>
            <p:cNvPr id="23" name="文本框 22"/>
            <p:cNvSpPr txBox="1"/>
            <p:nvPr/>
          </p:nvSpPr>
          <p:spPr>
            <a:xfrm>
              <a:off x="2122" y="409"/>
              <a:ext cx="16441" cy="850"/>
            </a:xfrm>
            <a:prstGeom prst="rect">
              <a:avLst/>
            </a:prstGeom>
            <a:noFill/>
          </p:spPr>
          <p:txBody>
            <a:bodyPr wrap="square" rtlCol="0" anchor="ctr" anchorCtr="0">
              <a:noAutofit/>
            </a:bodyPr>
            <a:p>
              <a:pPr>
                <a:lnSpc>
                  <a:spcPct val="100000"/>
                </a:lnSpc>
              </a:pPr>
              <a:r>
                <a:rPr lang="zh-CN" altLang="en-US" sz="2400">
                  <a:solidFill>
                    <a:srgbClr val="FF7F7F"/>
                  </a:solidFill>
                  <a:latin typeface="微软雅黑" panose="020B0503020204020204" charset="-122"/>
                  <a:ea typeface="微软雅黑" panose="020B0503020204020204" charset="-122"/>
                  <a:sym typeface="+mn-ea"/>
                </a:rPr>
                <a:t>【实验室检查及辅助检查】</a:t>
              </a:r>
              <a:endParaRPr lang="zh-CN" altLang="en-US" sz="2400">
                <a:solidFill>
                  <a:srgbClr val="FF7F7F"/>
                </a:solidFill>
                <a:latin typeface="微软雅黑" panose="020B0503020204020204" charset="-122"/>
                <a:ea typeface="微软雅黑" panose="020B0503020204020204" charset="-122"/>
                <a:sym typeface="+mn-ea"/>
              </a:endParaRPr>
            </a:p>
          </p:txBody>
        </p:sp>
        <p:grpSp>
          <p:nvGrpSpPr>
            <p:cNvPr id="6" name="组合 5"/>
            <p:cNvGrpSpPr/>
            <p:nvPr/>
          </p:nvGrpSpPr>
          <p:grpSpPr>
            <a:xfrm>
              <a:off x="467" y="494"/>
              <a:ext cx="1416" cy="680"/>
              <a:chOff x="467" y="579"/>
              <a:chExt cx="1416" cy="680"/>
            </a:xfrm>
          </p:grpSpPr>
          <p:sp>
            <p:nvSpPr>
              <p:cNvPr id="7" name="对角圆角矩形 6"/>
              <p:cNvSpPr/>
              <p:nvPr/>
            </p:nvSpPr>
            <p:spPr>
              <a:xfrm>
                <a:off x="467" y="579"/>
                <a:ext cx="1417" cy="68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8" name="图片 7"/>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892" y="692"/>
                <a:ext cx="567" cy="454"/>
              </a:xfrm>
              <a:prstGeom prst="rect">
                <a:avLst/>
              </a:prstGeom>
            </p:spPr>
          </p:pic>
        </p:grpSp>
      </p:grpSp>
    </p:spTree>
  </p:cSld>
  <p:clrMapOvr>
    <a:masterClrMapping/>
  </p:clrMapOvr>
  <mc:AlternateContent xmlns:mc="http://schemas.openxmlformats.org/markup-compatibility/2006">
    <mc:Choice xmlns:p14="http://schemas.microsoft.com/office/powerpoint/2010/main" Requires="p14">
      <p:transition p14:dur="9" advTm="5102">
        <p:comb/>
      </p:transition>
    </mc:Choice>
    <mc:Fallback>
      <p:transition advTm="5102">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cxnSp>
        <p:nvCxnSpPr>
          <p:cNvPr id="2" name="直接连接符 1"/>
          <p:cNvCxnSpPr/>
          <p:nvPr>
            <p:custDataLst>
              <p:tags r:id="rId1"/>
            </p:custDataLst>
          </p:nvPr>
        </p:nvCxnSpPr>
        <p:spPr>
          <a:xfrm>
            <a:off x="936625" y="1575435"/>
            <a:ext cx="10337165" cy="0"/>
          </a:xfrm>
          <a:prstGeom prst="line">
            <a:avLst/>
          </a:prstGeom>
          <a:ln w="15875">
            <a:solidFill>
              <a:schemeClr val="tx2">
                <a:lumMod val="75000"/>
              </a:schemeClr>
            </a:solidFill>
          </a:ln>
        </p:spPr>
        <p:style>
          <a:lnRef idx="1">
            <a:srgbClr val="77D65E"/>
          </a:lnRef>
          <a:fillRef idx="0">
            <a:srgbClr val="77D65E"/>
          </a:fillRef>
          <a:effectRef idx="0">
            <a:srgbClr val="77D65E"/>
          </a:effectRef>
          <a:fontRef idx="minor">
            <a:srgbClr val="000000"/>
          </a:fontRef>
        </p:style>
      </p:cxnSp>
      <p:cxnSp>
        <p:nvCxnSpPr>
          <p:cNvPr id="3" name="直接连接符 2"/>
          <p:cNvCxnSpPr>
            <a:endCxn id="17" idx="0"/>
          </p:cNvCxnSpPr>
          <p:nvPr>
            <p:custDataLst>
              <p:tags r:id="rId2"/>
            </p:custDataLst>
          </p:nvPr>
        </p:nvCxnSpPr>
        <p:spPr>
          <a:xfrm>
            <a:off x="2320290" y="1576705"/>
            <a:ext cx="0" cy="1102995"/>
          </a:xfrm>
          <a:prstGeom prst="line">
            <a:avLst/>
          </a:prstGeom>
          <a:ln w="12700">
            <a:solidFill>
              <a:srgbClr val="F49534"/>
            </a:solidFill>
            <a:headEnd type="oval" w="lg" len="lg"/>
          </a:ln>
        </p:spPr>
        <p:style>
          <a:lnRef idx="1">
            <a:srgbClr val="77D65E"/>
          </a:lnRef>
          <a:fillRef idx="0">
            <a:srgbClr val="77D65E"/>
          </a:fillRef>
          <a:effectRef idx="0">
            <a:srgbClr val="77D65E"/>
          </a:effectRef>
          <a:fontRef idx="minor">
            <a:srgbClr val="000000"/>
          </a:fontRef>
        </p:style>
      </p:cxnSp>
      <p:grpSp>
        <p:nvGrpSpPr>
          <p:cNvPr id="9" name="组合 8"/>
          <p:cNvGrpSpPr/>
          <p:nvPr/>
        </p:nvGrpSpPr>
        <p:grpSpPr>
          <a:xfrm rot="0">
            <a:off x="1863725" y="2679700"/>
            <a:ext cx="913130" cy="913130"/>
            <a:chOff x="2935" y="4220"/>
            <a:chExt cx="1438" cy="1438"/>
          </a:xfrm>
        </p:grpSpPr>
        <p:sp>
          <p:nvSpPr>
            <p:cNvPr id="11" name="椭圆 10"/>
            <p:cNvSpPr/>
            <p:nvPr>
              <p:custDataLst>
                <p:tags r:id="rId3"/>
              </p:custDataLst>
            </p:nvPr>
          </p:nvSpPr>
          <p:spPr>
            <a:xfrm>
              <a:off x="3160" y="4445"/>
              <a:ext cx="989" cy="989"/>
            </a:xfrm>
            <a:prstGeom prst="ellipse">
              <a:avLst/>
            </a:prstGeom>
            <a:solidFill>
              <a:srgbClr val="F49534"/>
            </a:solidFill>
            <a:ln>
              <a:noFill/>
            </a:ln>
          </p:spPr>
          <p:style>
            <a:lnRef idx="2">
              <a:srgbClr val="77D65E">
                <a:shade val="50000"/>
              </a:srgbClr>
            </a:lnRef>
            <a:fillRef idx="1">
              <a:srgbClr val="77D65E"/>
            </a:fillRef>
            <a:effectRef idx="0">
              <a:srgbClr val="77D65E"/>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17" name="椭圆 16"/>
            <p:cNvSpPr/>
            <p:nvPr>
              <p:custDataLst>
                <p:tags r:id="rId4"/>
              </p:custDataLst>
            </p:nvPr>
          </p:nvSpPr>
          <p:spPr>
            <a:xfrm>
              <a:off x="2935" y="4220"/>
              <a:ext cx="1438" cy="1438"/>
            </a:xfrm>
            <a:prstGeom prst="ellipse">
              <a:avLst/>
            </a:prstGeom>
            <a:noFill/>
            <a:ln>
              <a:solidFill>
                <a:srgbClr val="F49534"/>
              </a:solidFill>
            </a:ln>
          </p:spPr>
          <p:style>
            <a:lnRef idx="2">
              <a:srgbClr val="77D65E">
                <a:shade val="50000"/>
              </a:srgbClr>
            </a:lnRef>
            <a:fillRef idx="1">
              <a:srgbClr val="77D65E"/>
            </a:fillRef>
            <a:effectRef idx="0">
              <a:srgbClr val="77D65E"/>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pic>
          <p:nvPicPr>
            <p:cNvPr id="23" name="图片 22" descr="32313538333935363b32313538333933383bcae9bcdc"/>
            <p:cNvPicPr>
              <a:picLocks noChangeAspect="1"/>
            </p:cNvPicPr>
            <p:nvPr>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a:off x="3371" y="4656"/>
              <a:ext cx="567" cy="567"/>
            </a:xfrm>
            <a:prstGeom prst="rect">
              <a:avLst/>
            </a:prstGeom>
          </p:spPr>
        </p:pic>
      </p:grpSp>
      <p:sp>
        <p:nvSpPr>
          <p:cNvPr id="37" name="文本框 36"/>
          <p:cNvSpPr txBox="1"/>
          <p:nvPr>
            <p:custDataLst>
              <p:tags r:id="rId8"/>
            </p:custDataLst>
          </p:nvPr>
        </p:nvSpPr>
        <p:spPr>
          <a:xfrm>
            <a:off x="1061085" y="3720465"/>
            <a:ext cx="2518410" cy="1261110"/>
          </a:xfrm>
          <a:prstGeom prst="rect">
            <a:avLst/>
          </a:prstGeom>
          <a:noFill/>
        </p:spPr>
        <p:txBody>
          <a:bodyPr wrap="square" bIns="0" rtlCol="0">
            <a:noAutofit/>
          </a:bodyPr>
          <a:p>
            <a:pPr algn="ctr"/>
            <a:r>
              <a:rPr lang="zh-CN" altLang="en-US" sz="2000" b="1">
                <a:solidFill>
                  <a:srgbClr val="F49534"/>
                </a:solidFill>
                <a:uFillTx/>
                <a:latin typeface="Microsoft YaHei Bold" panose="020B0503020204020204" charset="-122"/>
                <a:ea typeface="Microsoft YaHei Bold" panose="020B0503020204020204" charset="-122"/>
              </a:rPr>
              <a:t>（1）</a:t>
            </a:r>
            <a:endParaRPr lang="zh-CN" altLang="en-US" sz="2000" b="1">
              <a:solidFill>
                <a:srgbClr val="F49534"/>
              </a:solidFill>
              <a:uFillTx/>
              <a:latin typeface="Microsoft YaHei Bold" panose="020B0503020204020204" charset="-122"/>
              <a:ea typeface="Microsoft YaHei Bold" panose="020B0503020204020204" charset="-122"/>
            </a:endParaRPr>
          </a:p>
          <a:p>
            <a:pPr algn="ctr"/>
            <a:r>
              <a:rPr lang="zh-CN" altLang="en-US" sz="2000" b="1">
                <a:solidFill>
                  <a:srgbClr val="F49534"/>
                </a:solidFill>
                <a:uFillTx/>
                <a:latin typeface="Microsoft YaHei Bold" panose="020B0503020204020204" charset="-122"/>
                <a:ea typeface="Microsoft YaHei Bold" panose="020B0503020204020204" charset="-122"/>
              </a:rPr>
              <a:t>控制出血，应用止血剂，必要时输鲜血或血浆。</a:t>
            </a:r>
            <a:endParaRPr lang="zh-CN" altLang="en-US" sz="2000" b="1">
              <a:solidFill>
                <a:srgbClr val="F49534"/>
              </a:solidFill>
              <a:uFillTx/>
              <a:latin typeface="Microsoft YaHei Bold" panose="020B0503020204020204" charset="-122"/>
              <a:ea typeface="Microsoft YaHei Bold" panose="020B0503020204020204" charset="-122"/>
            </a:endParaRPr>
          </a:p>
        </p:txBody>
      </p:sp>
      <p:cxnSp>
        <p:nvCxnSpPr>
          <p:cNvPr id="4" name="直接连接符 3"/>
          <p:cNvCxnSpPr>
            <a:endCxn id="18" idx="0"/>
          </p:cNvCxnSpPr>
          <p:nvPr>
            <p:custDataLst>
              <p:tags r:id="rId9"/>
            </p:custDataLst>
          </p:nvPr>
        </p:nvCxnSpPr>
        <p:spPr>
          <a:xfrm>
            <a:off x="4839653" y="1576705"/>
            <a:ext cx="0" cy="2211070"/>
          </a:xfrm>
          <a:prstGeom prst="line">
            <a:avLst/>
          </a:prstGeom>
          <a:ln w="12700">
            <a:solidFill>
              <a:srgbClr val="FF7F7F"/>
            </a:solidFill>
            <a:headEnd type="oval" w="lg" len="lg"/>
          </a:ln>
        </p:spPr>
        <p:style>
          <a:lnRef idx="1">
            <a:srgbClr val="77D65E"/>
          </a:lnRef>
          <a:fillRef idx="0">
            <a:srgbClr val="77D65E"/>
          </a:fillRef>
          <a:effectRef idx="0">
            <a:srgbClr val="77D65E"/>
          </a:effectRef>
          <a:fontRef idx="minor">
            <a:srgbClr val="000000"/>
          </a:fontRef>
        </p:style>
      </p:cxnSp>
      <p:grpSp>
        <p:nvGrpSpPr>
          <p:cNvPr id="15" name="组合 14"/>
          <p:cNvGrpSpPr/>
          <p:nvPr/>
        </p:nvGrpSpPr>
        <p:grpSpPr>
          <a:xfrm rot="0">
            <a:off x="4383088" y="3787775"/>
            <a:ext cx="913130" cy="913130"/>
            <a:chOff x="7458" y="5965"/>
            <a:chExt cx="1438" cy="1438"/>
          </a:xfrm>
        </p:grpSpPr>
        <p:sp>
          <p:nvSpPr>
            <p:cNvPr id="12" name="椭圆 11"/>
            <p:cNvSpPr/>
            <p:nvPr>
              <p:custDataLst>
                <p:tags r:id="rId10"/>
              </p:custDataLst>
            </p:nvPr>
          </p:nvSpPr>
          <p:spPr>
            <a:xfrm>
              <a:off x="7683" y="6190"/>
              <a:ext cx="989" cy="989"/>
            </a:xfrm>
            <a:prstGeom prst="ellipse">
              <a:avLst/>
            </a:prstGeom>
            <a:solidFill>
              <a:srgbClr val="FF7F7F"/>
            </a:solidFill>
            <a:ln>
              <a:noFill/>
            </a:ln>
          </p:spPr>
          <p:style>
            <a:lnRef idx="2">
              <a:srgbClr val="77D65E">
                <a:shade val="50000"/>
              </a:srgbClr>
            </a:lnRef>
            <a:fillRef idx="1">
              <a:srgbClr val="77D65E"/>
            </a:fillRef>
            <a:effectRef idx="0">
              <a:srgbClr val="77D65E"/>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18" name="椭圆 17"/>
            <p:cNvSpPr/>
            <p:nvPr>
              <p:custDataLst>
                <p:tags r:id="rId11"/>
              </p:custDataLst>
            </p:nvPr>
          </p:nvSpPr>
          <p:spPr>
            <a:xfrm>
              <a:off x="7458" y="5965"/>
              <a:ext cx="1438" cy="1438"/>
            </a:xfrm>
            <a:prstGeom prst="ellipse">
              <a:avLst/>
            </a:prstGeom>
            <a:noFill/>
            <a:ln>
              <a:solidFill>
                <a:srgbClr val="FF7F7F"/>
              </a:solidFill>
            </a:ln>
          </p:spPr>
          <p:style>
            <a:lnRef idx="2">
              <a:srgbClr val="77D65E">
                <a:shade val="50000"/>
              </a:srgbClr>
            </a:lnRef>
            <a:fillRef idx="1">
              <a:srgbClr val="77D65E"/>
            </a:fillRef>
            <a:effectRef idx="0">
              <a:srgbClr val="77D65E"/>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pic>
          <p:nvPicPr>
            <p:cNvPr id="25" name="图片 24" descr="32313538333935363b32313538333935323bd3cabcfe"/>
            <p:cNvPicPr>
              <a:picLocks noChangeAspect="1"/>
            </p:cNvPicPr>
            <p:nvPr>
              <p:custDataLst>
                <p:tags r:id="rId12"/>
              </p:custDataLst>
            </p:nvPr>
          </p:nvPicPr>
          <p:blipFill>
            <a:blip r:embed="rId13">
              <a:extLst>
                <a:ext uri="{96DAC541-7B7A-43D3-8B79-37D633B846F1}">
                  <asvg:svgBlip xmlns:asvg="http://schemas.microsoft.com/office/drawing/2016/SVG/main" r:embed="rId14"/>
                </a:ext>
              </a:extLst>
            </a:blip>
            <a:stretch>
              <a:fillRect/>
            </a:stretch>
          </p:blipFill>
          <p:spPr>
            <a:xfrm>
              <a:off x="7894" y="6401"/>
              <a:ext cx="567" cy="567"/>
            </a:xfrm>
            <a:prstGeom prst="rect">
              <a:avLst/>
            </a:prstGeom>
          </p:spPr>
        </p:pic>
      </p:grpSp>
      <p:sp>
        <p:nvSpPr>
          <p:cNvPr id="59" name="文本框 58"/>
          <p:cNvSpPr txBox="1"/>
          <p:nvPr>
            <p:custDataLst>
              <p:tags r:id="rId15"/>
            </p:custDataLst>
          </p:nvPr>
        </p:nvSpPr>
        <p:spPr>
          <a:xfrm>
            <a:off x="3579495" y="4981575"/>
            <a:ext cx="2520315" cy="1515110"/>
          </a:xfrm>
          <a:prstGeom prst="rect">
            <a:avLst/>
          </a:prstGeom>
          <a:noFill/>
        </p:spPr>
        <p:txBody>
          <a:bodyPr wrap="square" bIns="0" rtlCol="0">
            <a:noAutofit/>
          </a:bodyPr>
          <a:p>
            <a:pPr algn="ctr"/>
            <a:r>
              <a:rPr lang="zh-CN" altLang="en-US" sz="1900" b="1">
                <a:solidFill>
                  <a:srgbClr val="FF7F7F"/>
                </a:solidFill>
                <a:uFillTx/>
                <a:latin typeface="Microsoft YaHei Bold" panose="020B0503020204020204" charset="-122"/>
                <a:ea typeface="Microsoft YaHei Bold" panose="020B0503020204020204" charset="-122"/>
              </a:rPr>
              <a:t>（2）</a:t>
            </a:r>
            <a:endParaRPr lang="zh-CN" altLang="en-US" sz="1900" b="1">
              <a:solidFill>
                <a:srgbClr val="FF7F7F"/>
              </a:solidFill>
              <a:uFillTx/>
              <a:latin typeface="Microsoft YaHei Bold" panose="020B0503020204020204" charset="-122"/>
              <a:ea typeface="Microsoft YaHei Bold" panose="020B0503020204020204" charset="-122"/>
            </a:endParaRPr>
          </a:p>
          <a:p>
            <a:pPr algn="ctr"/>
            <a:r>
              <a:rPr lang="zh-CN" altLang="en-US" sz="1900" b="1">
                <a:solidFill>
                  <a:srgbClr val="FF7F7F"/>
                </a:solidFill>
                <a:uFillTx/>
                <a:latin typeface="Microsoft YaHei Bold" panose="020B0503020204020204" charset="-122"/>
                <a:ea typeface="Microsoft YaHei Bold" panose="020B0503020204020204" charset="-122"/>
              </a:rPr>
              <a:t>镇静、止痉，降低颅内高压（生后 48～72 小时内）。</a:t>
            </a:r>
            <a:endParaRPr lang="zh-CN" altLang="en-US" sz="1900" b="1">
              <a:solidFill>
                <a:srgbClr val="FF7F7F"/>
              </a:solidFill>
              <a:uFillTx/>
              <a:latin typeface="Microsoft YaHei Bold" panose="020B0503020204020204" charset="-122"/>
              <a:ea typeface="Microsoft YaHei Bold" panose="020B0503020204020204" charset="-122"/>
            </a:endParaRPr>
          </a:p>
        </p:txBody>
      </p:sp>
      <p:cxnSp>
        <p:nvCxnSpPr>
          <p:cNvPr id="5" name="直接连接符 4"/>
          <p:cNvCxnSpPr>
            <a:endCxn id="19" idx="0"/>
          </p:cNvCxnSpPr>
          <p:nvPr>
            <p:custDataLst>
              <p:tags r:id="rId16"/>
            </p:custDataLst>
          </p:nvPr>
        </p:nvCxnSpPr>
        <p:spPr>
          <a:xfrm>
            <a:off x="7426960" y="1576705"/>
            <a:ext cx="635" cy="380365"/>
          </a:xfrm>
          <a:prstGeom prst="line">
            <a:avLst/>
          </a:prstGeom>
          <a:ln w="12700">
            <a:solidFill>
              <a:srgbClr val="178039"/>
            </a:solidFill>
            <a:headEnd type="oval" w="lg" len="lg"/>
          </a:ln>
        </p:spPr>
        <p:style>
          <a:lnRef idx="1">
            <a:srgbClr val="77D65E"/>
          </a:lnRef>
          <a:fillRef idx="0">
            <a:srgbClr val="77D65E"/>
          </a:fillRef>
          <a:effectRef idx="0">
            <a:srgbClr val="77D65E"/>
          </a:effectRef>
          <a:fontRef idx="minor">
            <a:srgbClr val="000000"/>
          </a:fontRef>
        </p:style>
      </p:cxnSp>
      <p:grpSp>
        <p:nvGrpSpPr>
          <p:cNvPr id="16" name="组合 15"/>
          <p:cNvGrpSpPr/>
          <p:nvPr/>
        </p:nvGrpSpPr>
        <p:grpSpPr>
          <a:xfrm rot="0">
            <a:off x="6970713" y="1957070"/>
            <a:ext cx="913130" cy="913130"/>
            <a:chOff x="10304" y="3082"/>
            <a:chExt cx="1438" cy="1438"/>
          </a:xfrm>
        </p:grpSpPr>
        <p:sp>
          <p:nvSpPr>
            <p:cNvPr id="13" name="椭圆 12"/>
            <p:cNvSpPr/>
            <p:nvPr>
              <p:custDataLst>
                <p:tags r:id="rId17"/>
              </p:custDataLst>
            </p:nvPr>
          </p:nvSpPr>
          <p:spPr>
            <a:xfrm>
              <a:off x="10529" y="3307"/>
              <a:ext cx="989" cy="989"/>
            </a:xfrm>
            <a:prstGeom prst="ellipse">
              <a:avLst/>
            </a:prstGeom>
            <a:solidFill>
              <a:srgbClr val="178039"/>
            </a:solidFill>
            <a:ln>
              <a:noFill/>
            </a:ln>
          </p:spPr>
          <p:style>
            <a:lnRef idx="2">
              <a:srgbClr val="77D65E">
                <a:shade val="50000"/>
              </a:srgbClr>
            </a:lnRef>
            <a:fillRef idx="1">
              <a:srgbClr val="77D65E"/>
            </a:fillRef>
            <a:effectRef idx="0">
              <a:srgbClr val="77D65E"/>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19" name="椭圆 18"/>
            <p:cNvSpPr/>
            <p:nvPr>
              <p:custDataLst>
                <p:tags r:id="rId18"/>
              </p:custDataLst>
            </p:nvPr>
          </p:nvSpPr>
          <p:spPr>
            <a:xfrm>
              <a:off x="10304" y="3082"/>
              <a:ext cx="1438" cy="1438"/>
            </a:xfrm>
            <a:prstGeom prst="ellipse">
              <a:avLst/>
            </a:prstGeom>
            <a:noFill/>
            <a:ln>
              <a:solidFill>
                <a:srgbClr val="77D65E"/>
              </a:solidFill>
            </a:ln>
          </p:spPr>
          <p:style>
            <a:lnRef idx="2">
              <a:srgbClr val="77D65E">
                <a:shade val="50000"/>
              </a:srgbClr>
            </a:lnRef>
            <a:fillRef idx="1">
              <a:srgbClr val="77D65E"/>
            </a:fillRef>
            <a:effectRef idx="0">
              <a:srgbClr val="77D65E"/>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pic>
          <p:nvPicPr>
            <p:cNvPr id="24" name="图片 23" descr="32313538333935363b32313538333935303bb1cabcc7b1be"/>
            <p:cNvPicPr>
              <a:picLocks noChangeAspect="1"/>
            </p:cNvPicPr>
            <p:nvPr>
              <p:custDataLst>
                <p:tags r:id="rId19"/>
              </p:custDataLst>
            </p:nvPr>
          </p:nvPicPr>
          <p:blipFill>
            <a:blip r:embed="rId20">
              <a:extLst>
                <a:ext uri="{96DAC541-7B7A-43D3-8B79-37D633B846F1}">
                  <asvg:svgBlip xmlns:asvg="http://schemas.microsoft.com/office/drawing/2016/SVG/main" r:embed="rId21"/>
                </a:ext>
              </a:extLst>
            </a:blip>
            <a:stretch>
              <a:fillRect/>
            </a:stretch>
          </p:blipFill>
          <p:spPr>
            <a:xfrm>
              <a:off x="10740" y="3518"/>
              <a:ext cx="567" cy="567"/>
            </a:xfrm>
            <a:prstGeom prst="rect">
              <a:avLst/>
            </a:prstGeom>
          </p:spPr>
        </p:pic>
      </p:grpSp>
      <p:sp>
        <p:nvSpPr>
          <p:cNvPr id="61" name="文本框 60"/>
          <p:cNvSpPr txBox="1"/>
          <p:nvPr>
            <p:custDataLst>
              <p:tags r:id="rId22"/>
            </p:custDataLst>
          </p:nvPr>
        </p:nvSpPr>
        <p:spPr>
          <a:xfrm>
            <a:off x="6167120" y="2955925"/>
            <a:ext cx="2520315" cy="1288415"/>
          </a:xfrm>
          <a:prstGeom prst="rect">
            <a:avLst/>
          </a:prstGeom>
          <a:noFill/>
        </p:spPr>
        <p:txBody>
          <a:bodyPr wrap="square" bIns="0" rtlCol="0">
            <a:noAutofit/>
          </a:bodyPr>
          <a:p>
            <a:pPr algn="ctr"/>
            <a:r>
              <a:rPr lang="zh-CN" altLang="en-US" sz="2000" b="1">
                <a:solidFill>
                  <a:srgbClr val="45BF55"/>
                </a:solidFill>
                <a:uFillTx/>
                <a:latin typeface="Microsoft YaHei Bold" panose="020B0503020204020204" charset="-122"/>
                <a:ea typeface="Microsoft YaHei Bold" panose="020B0503020204020204" charset="-122"/>
              </a:rPr>
              <a:t>（3）</a:t>
            </a:r>
            <a:endParaRPr lang="zh-CN" altLang="en-US" sz="2000" b="1">
              <a:solidFill>
                <a:srgbClr val="45BF55"/>
              </a:solidFill>
              <a:uFillTx/>
              <a:latin typeface="Microsoft YaHei Bold" panose="020B0503020204020204" charset="-122"/>
              <a:ea typeface="Microsoft YaHei Bold" panose="020B0503020204020204" charset="-122"/>
            </a:endParaRPr>
          </a:p>
          <a:p>
            <a:pPr algn="ctr"/>
            <a:r>
              <a:rPr lang="zh-CN" altLang="en-US" sz="2000" b="1">
                <a:solidFill>
                  <a:srgbClr val="45BF55"/>
                </a:solidFill>
                <a:uFillTx/>
                <a:latin typeface="Microsoft YaHei Bold" panose="020B0503020204020204" charset="-122"/>
                <a:ea typeface="Microsoft YaHei Bold" panose="020B0503020204020204" charset="-122"/>
              </a:rPr>
              <a:t>预防感染和压疮发生，及时应用抗生素。</a:t>
            </a:r>
            <a:endParaRPr lang="zh-CN" altLang="en-US" sz="2000" b="1">
              <a:solidFill>
                <a:srgbClr val="45BF55"/>
              </a:solidFill>
              <a:uFillTx/>
              <a:latin typeface="Microsoft YaHei Bold" panose="020B0503020204020204" charset="-122"/>
              <a:ea typeface="Microsoft YaHei Bold" panose="020B0503020204020204" charset="-122"/>
            </a:endParaRPr>
          </a:p>
        </p:txBody>
      </p:sp>
      <p:grpSp>
        <p:nvGrpSpPr>
          <p:cNvPr id="34" name="组合 33"/>
          <p:cNvGrpSpPr/>
          <p:nvPr/>
        </p:nvGrpSpPr>
        <p:grpSpPr>
          <a:xfrm>
            <a:off x="8810625" y="1576705"/>
            <a:ext cx="2519680" cy="4501515"/>
            <a:chOff x="13875" y="2483"/>
            <a:chExt cx="3968" cy="7089"/>
          </a:xfrm>
        </p:grpSpPr>
        <p:cxnSp>
          <p:nvCxnSpPr>
            <p:cNvPr id="6" name="直接连接符 5"/>
            <p:cNvCxnSpPr>
              <a:endCxn id="20" idx="0"/>
            </p:cNvCxnSpPr>
            <p:nvPr>
              <p:custDataLst>
                <p:tags r:id="rId23"/>
              </p:custDataLst>
            </p:nvPr>
          </p:nvCxnSpPr>
          <p:spPr>
            <a:xfrm flipH="1">
              <a:off x="15859" y="2483"/>
              <a:ext cx="1" cy="2306"/>
            </a:xfrm>
            <a:prstGeom prst="line">
              <a:avLst/>
            </a:prstGeom>
            <a:ln w="12700">
              <a:solidFill>
                <a:srgbClr val="7030A0"/>
              </a:solidFill>
              <a:headEnd type="oval" w="lg" len="lg"/>
            </a:ln>
          </p:spPr>
          <p:style>
            <a:lnRef idx="1">
              <a:srgbClr val="77D65E"/>
            </a:lnRef>
            <a:fillRef idx="0">
              <a:srgbClr val="77D65E"/>
            </a:fillRef>
            <a:effectRef idx="0">
              <a:srgbClr val="77D65E"/>
            </a:effectRef>
            <a:fontRef idx="minor">
              <a:srgbClr val="000000"/>
            </a:fontRef>
          </p:style>
        </p:cxnSp>
        <p:sp>
          <p:nvSpPr>
            <p:cNvPr id="14" name="椭圆 13"/>
            <p:cNvSpPr/>
            <p:nvPr>
              <p:custDataLst>
                <p:tags r:id="rId24"/>
              </p:custDataLst>
            </p:nvPr>
          </p:nvSpPr>
          <p:spPr>
            <a:xfrm>
              <a:off x="15365" y="5013"/>
              <a:ext cx="989" cy="989"/>
            </a:xfrm>
            <a:prstGeom prst="ellipse">
              <a:avLst/>
            </a:prstGeom>
            <a:solidFill>
              <a:srgbClr val="7030A0"/>
            </a:solidFill>
            <a:ln>
              <a:noFill/>
            </a:ln>
          </p:spPr>
          <p:style>
            <a:lnRef idx="2">
              <a:srgbClr val="77D65E">
                <a:shade val="50000"/>
              </a:srgbClr>
            </a:lnRef>
            <a:fillRef idx="1">
              <a:srgbClr val="77D65E"/>
            </a:fillRef>
            <a:effectRef idx="0">
              <a:srgbClr val="77D65E"/>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20" name="椭圆 19"/>
            <p:cNvSpPr/>
            <p:nvPr>
              <p:custDataLst>
                <p:tags r:id="rId25"/>
              </p:custDataLst>
            </p:nvPr>
          </p:nvSpPr>
          <p:spPr>
            <a:xfrm>
              <a:off x="15140" y="4789"/>
              <a:ext cx="1438" cy="1438"/>
            </a:xfrm>
            <a:prstGeom prst="ellipse">
              <a:avLst/>
            </a:prstGeom>
            <a:noFill/>
            <a:ln>
              <a:solidFill>
                <a:srgbClr val="7030A0"/>
              </a:solidFill>
            </a:ln>
          </p:spPr>
          <p:style>
            <a:lnRef idx="2">
              <a:srgbClr val="77D65E">
                <a:shade val="50000"/>
              </a:srgbClr>
            </a:lnRef>
            <a:fillRef idx="1">
              <a:srgbClr val="77D65E"/>
            </a:fillRef>
            <a:effectRef idx="0">
              <a:srgbClr val="77D65E"/>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pic>
          <p:nvPicPr>
            <p:cNvPr id="26" name="图片 25" descr="32313538333935363b32313538333935343bbadab0e5"/>
            <p:cNvPicPr>
              <a:picLocks noChangeAspect="1"/>
            </p:cNvPicPr>
            <p:nvPr>
              <p:custDataLst>
                <p:tags r:id="rId26"/>
              </p:custDataLst>
            </p:nvPr>
          </p:nvPicPr>
          <p:blipFill>
            <a:blip r:embed="rId27">
              <a:extLst>
                <a:ext uri="{96DAC541-7B7A-43D3-8B79-37D633B846F1}">
                  <asvg:svgBlip xmlns:asvg="http://schemas.microsoft.com/office/drawing/2016/SVG/main" r:embed="rId28"/>
                </a:ext>
              </a:extLst>
            </a:blip>
            <a:stretch>
              <a:fillRect/>
            </a:stretch>
          </p:blipFill>
          <p:spPr>
            <a:xfrm>
              <a:off x="15576" y="5224"/>
              <a:ext cx="567" cy="567"/>
            </a:xfrm>
            <a:prstGeom prst="rect">
              <a:avLst/>
            </a:prstGeom>
          </p:spPr>
        </p:pic>
        <p:sp>
          <p:nvSpPr>
            <p:cNvPr id="63" name="文本框 62"/>
            <p:cNvSpPr txBox="1"/>
            <p:nvPr>
              <p:custDataLst>
                <p:tags r:id="rId29"/>
              </p:custDataLst>
            </p:nvPr>
          </p:nvSpPr>
          <p:spPr>
            <a:xfrm>
              <a:off x="13875" y="6742"/>
              <a:ext cx="3969" cy="2831"/>
            </a:xfrm>
            <a:prstGeom prst="rect">
              <a:avLst/>
            </a:prstGeom>
            <a:noFill/>
          </p:spPr>
          <p:txBody>
            <a:bodyPr wrap="square" bIns="0" rtlCol="0">
              <a:noAutofit/>
            </a:bodyPr>
            <a:p>
              <a:pPr algn="ctr"/>
              <a:r>
                <a:rPr lang="zh-CN" altLang="en-US" sz="2000" b="1">
                  <a:solidFill>
                    <a:srgbClr val="7030A0"/>
                  </a:solidFill>
                  <a:uFillTx/>
                  <a:latin typeface="Microsoft YaHei Bold" panose="020B0503020204020204" charset="-122"/>
                  <a:ea typeface="Microsoft YaHei Bold" panose="020B0503020204020204" charset="-122"/>
                </a:rPr>
                <a:t>（4）</a:t>
              </a:r>
              <a:endParaRPr lang="zh-CN" altLang="en-US" sz="2000" b="1">
                <a:solidFill>
                  <a:srgbClr val="7030A0"/>
                </a:solidFill>
                <a:uFillTx/>
                <a:latin typeface="Microsoft YaHei Bold" panose="020B0503020204020204" charset="-122"/>
                <a:ea typeface="Microsoft YaHei Bold" panose="020B0503020204020204" charset="-122"/>
              </a:endParaRPr>
            </a:p>
            <a:p>
              <a:pPr algn="ctr"/>
              <a:r>
                <a:rPr lang="zh-CN" altLang="en-US" sz="2000" b="1">
                  <a:solidFill>
                    <a:srgbClr val="7030A0"/>
                  </a:solidFill>
                  <a:uFillTx/>
                  <a:latin typeface="Microsoft YaHei Bold" panose="020B0503020204020204" charset="-122"/>
                  <a:ea typeface="Microsoft YaHei Bold" panose="020B0503020204020204" charset="-122"/>
                </a:rPr>
                <a:t>其他治疗：使用恢复脑细胞功能的药物，处理合并症等。</a:t>
              </a:r>
              <a:endParaRPr lang="zh-CN" altLang="en-US" sz="2000" b="1">
                <a:solidFill>
                  <a:srgbClr val="7030A0"/>
                </a:solidFill>
                <a:uFillTx/>
                <a:latin typeface="Microsoft YaHei Bold" panose="020B0503020204020204" charset="-122"/>
                <a:ea typeface="Microsoft YaHei Bold" panose="020B0503020204020204" charset="-122"/>
              </a:endParaRPr>
            </a:p>
          </p:txBody>
        </p:sp>
      </p:grpSp>
      <p:grpSp>
        <p:nvGrpSpPr>
          <p:cNvPr id="28" name="组合 27"/>
          <p:cNvGrpSpPr/>
          <p:nvPr/>
        </p:nvGrpSpPr>
        <p:grpSpPr>
          <a:xfrm>
            <a:off x="296545" y="259715"/>
            <a:ext cx="11490325" cy="539750"/>
            <a:chOff x="467" y="409"/>
            <a:chExt cx="18095" cy="850"/>
          </a:xfrm>
        </p:grpSpPr>
        <p:sp>
          <p:nvSpPr>
            <p:cNvPr id="30" name="文本框 29"/>
            <p:cNvSpPr txBox="1"/>
            <p:nvPr/>
          </p:nvSpPr>
          <p:spPr>
            <a:xfrm>
              <a:off x="2122" y="409"/>
              <a:ext cx="16441" cy="850"/>
            </a:xfrm>
            <a:prstGeom prst="rect">
              <a:avLst/>
            </a:prstGeom>
            <a:noFill/>
          </p:spPr>
          <p:txBody>
            <a:bodyPr wrap="square" rtlCol="0" anchor="ctr" anchorCtr="0">
              <a:noAutofit/>
            </a:bodyPr>
            <a:p>
              <a:pPr>
                <a:lnSpc>
                  <a:spcPct val="100000"/>
                </a:lnSpc>
              </a:pPr>
              <a:r>
                <a:rPr lang="zh-CN" altLang="en-US" sz="2400">
                  <a:solidFill>
                    <a:srgbClr val="FF7F7F"/>
                  </a:solidFill>
                  <a:latin typeface="微软雅黑" panose="020B0503020204020204" charset="-122"/>
                  <a:ea typeface="微软雅黑" panose="020B0503020204020204" charset="-122"/>
                  <a:sym typeface="+mn-ea"/>
                </a:rPr>
                <a:t>【治疗原则】</a:t>
              </a:r>
              <a:endParaRPr lang="zh-CN" altLang="en-US" sz="2400">
                <a:solidFill>
                  <a:srgbClr val="FF7F7F"/>
                </a:solidFill>
                <a:latin typeface="微软雅黑" panose="020B0503020204020204" charset="-122"/>
                <a:ea typeface="微软雅黑" panose="020B0503020204020204" charset="-122"/>
                <a:sym typeface="+mn-ea"/>
              </a:endParaRPr>
            </a:p>
          </p:txBody>
        </p:sp>
        <p:grpSp>
          <p:nvGrpSpPr>
            <p:cNvPr id="31" name="组合 30"/>
            <p:cNvGrpSpPr/>
            <p:nvPr/>
          </p:nvGrpSpPr>
          <p:grpSpPr>
            <a:xfrm>
              <a:off x="467" y="494"/>
              <a:ext cx="1416" cy="680"/>
              <a:chOff x="467" y="579"/>
              <a:chExt cx="1416" cy="680"/>
            </a:xfrm>
          </p:grpSpPr>
          <p:sp>
            <p:nvSpPr>
              <p:cNvPr id="32" name="对角圆角矩形 31"/>
              <p:cNvSpPr/>
              <p:nvPr/>
            </p:nvSpPr>
            <p:spPr>
              <a:xfrm>
                <a:off x="467" y="579"/>
                <a:ext cx="1417" cy="68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33" name="图片 32"/>
              <p:cNvPicPr/>
              <p:nvPr/>
            </p:nvPicPr>
            <p:blipFill>
              <a:blip r:embed="rId30" cstate="print">
                <a:biLevel thresh="25000"/>
                <a:extLst>
                  <a:ext uri="{28A0092B-C50C-407E-A947-70E740481C1C}">
                    <a14:useLocalDpi xmlns:a14="http://schemas.microsoft.com/office/drawing/2010/main" val="0"/>
                  </a:ext>
                </a:extLst>
              </a:blip>
              <a:stretch>
                <a:fillRect/>
              </a:stretch>
            </p:blipFill>
            <p:spPr>
              <a:xfrm>
                <a:off x="892" y="692"/>
                <a:ext cx="567" cy="454"/>
              </a:xfrm>
              <a:prstGeom prst="rect">
                <a:avLst/>
              </a:prstGeom>
            </p:spPr>
          </p:pic>
        </p:grpSp>
      </p:gr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cxnSp>
        <p:nvCxnSpPr>
          <p:cNvPr id="4" name="直接连接符 3"/>
          <p:cNvCxnSpPr/>
          <p:nvPr>
            <p:custDataLst>
              <p:tags r:id="rId1"/>
            </p:custDataLst>
          </p:nvPr>
        </p:nvCxnSpPr>
        <p:spPr>
          <a:xfrm>
            <a:off x="427355" y="3845560"/>
            <a:ext cx="11202670" cy="0"/>
          </a:xfrm>
          <a:prstGeom prst="line">
            <a:avLst/>
          </a:prstGeom>
          <a:ln w="15875" cmpd="sng">
            <a:solidFill>
              <a:srgbClr val="FFFFFF">
                <a:lumMod val="75000"/>
              </a:srgbClr>
            </a:solidFill>
            <a:prstDash val="solid"/>
          </a:ln>
        </p:spPr>
        <p:style>
          <a:lnRef idx="1">
            <a:srgbClr val="5674D6"/>
          </a:lnRef>
          <a:fillRef idx="0">
            <a:srgbClr val="5674D6"/>
          </a:fillRef>
          <a:effectRef idx="0">
            <a:srgbClr val="5674D6"/>
          </a:effectRef>
          <a:fontRef idx="minor">
            <a:srgbClr val="000000"/>
          </a:fontRef>
        </p:style>
      </p:cxnSp>
      <p:grpSp>
        <p:nvGrpSpPr>
          <p:cNvPr id="18" name="组合 17"/>
          <p:cNvGrpSpPr/>
          <p:nvPr/>
        </p:nvGrpSpPr>
        <p:grpSpPr>
          <a:xfrm>
            <a:off x="554355" y="2080895"/>
            <a:ext cx="3599815" cy="4061460"/>
            <a:chOff x="1264" y="3024"/>
            <a:chExt cx="5669" cy="6396"/>
          </a:xfrm>
        </p:grpSpPr>
        <p:grpSp>
          <p:nvGrpSpPr>
            <p:cNvPr id="14" name="组合 13"/>
            <p:cNvGrpSpPr/>
            <p:nvPr/>
          </p:nvGrpSpPr>
          <p:grpSpPr>
            <a:xfrm>
              <a:off x="3537" y="3024"/>
              <a:ext cx="1124" cy="2790"/>
              <a:chOff x="3452" y="3024"/>
              <a:chExt cx="1124" cy="2790"/>
            </a:xfrm>
          </p:grpSpPr>
          <p:sp>
            <p:nvSpPr>
              <p:cNvPr id="8" name="同侧圆角矩形 7"/>
              <p:cNvSpPr/>
              <p:nvPr>
                <p:custDataLst>
                  <p:tags r:id="rId2"/>
                </p:custDataLst>
              </p:nvPr>
            </p:nvSpPr>
            <p:spPr>
              <a:xfrm>
                <a:off x="3452" y="3024"/>
                <a:ext cx="1125" cy="2791"/>
              </a:xfrm>
              <a:prstGeom prst="round2SameRect">
                <a:avLst>
                  <a:gd name="adj1" fmla="val 50000"/>
                  <a:gd name="adj2" fmla="val 0"/>
                </a:avLst>
              </a:prstGeom>
              <a:solidFill>
                <a:srgbClr val="5674D6">
                  <a:lumMod val="60000"/>
                  <a:lumOff val="40000"/>
                </a:srgbClr>
              </a:solidFill>
              <a:ln>
                <a:noFill/>
              </a:ln>
            </p:spPr>
            <p:style>
              <a:lnRef idx="2">
                <a:srgbClr val="5674D6">
                  <a:shade val="50000"/>
                </a:srgbClr>
              </a:lnRef>
              <a:fillRef idx="1">
                <a:srgbClr val="5674D6"/>
              </a:fillRef>
              <a:effectRef idx="0">
                <a:srgbClr val="5674D6"/>
              </a:effectRef>
              <a:fontRef idx="minor">
                <a:srgbClr val="FFFFFF"/>
              </a:fontRef>
            </p:style>
            <p:txBody>
              <a:bodyPr rtlCol="0" anchor="ctr"/>
              <a:lstStyle/>
              <a:p>
                <a:pPr algn="ctr"/>
                <a:endParaRPr lang="zh-CN" altLang="en-US">
                  <a:solidFill>
                    <a:srgbClr val="FFFFFF"/>
                  </a:solidFill>
                  <a:latin typeface="Arial" panose="020B0604020202020204" pitchFamily="34" charset="0"/>
                  <a:ea typeface="微软雅黑" panose="020B0503020204020204" charset="-122"/>
                </a:endParaRPr>
              </a:p>
            </p:txBody>
          </p:sp>
          <p:sp>
            <p:nvSpPr>
              <p:cNvPr id="15" name="椭圆 14"/>
              <p:cNvSpPr/>
              <p:nvPr>
                <p:custDataLst>
                  <p:tags r:id="rId3"/>
                </p:custDataLst>
              </p:nvPr>
            </p:nvSpPr>
            <p:spPr>
              <a:xfrm>
                <a:off x="3582" y="3208"/>
                <a:ext cx="866" cy="866"/>
              </a:xfrm>
              <a:prstGeom prst="ellipse">
                <a:avLst/>
              </a:prstGeom>
              <a:solidFill>
                <a:srgbClr val="FEFFFF"/>
              </a:solidFill>
              <a:ln>
                <a:noFill/>
              </a:ln>
            </p:spPr>
            <p:style>
              <a:lnRef idx="2">
                <a:srgbClr val="5674D6">
                  <a:shade val="50000"/>
                </a:srgbClr>
              </a:lnRef>
              <a:fillRef idx="1">
                <a:srgbClr val="5674D6"/>
              </a:fillRef>
              <a:effectRef idx="0">
                <a:srgbClr val="5674D6"/>
              </a:effectRef>
              <a:fontRef idx="minor">
                <a:srgbClr val="FFFFFF"/>
              </a:fontRef>
            </p:style>
            <p:txBody>
              <a:bodyPr rtlCol="0" anchor="ctr"/>
              <a:lstStyle/>
              <a:p>
                <a:pPr algn="ctr"/>
                <a:endParaRPr lang="zh-CN" altLang="en-US">
                  <a:solidFill>
                    <a:srgbClr val="FFFFFF"/>
                  </a:solidFill>
                  <a:latin typeface="Arial" panose="020B0604020202020204" pitchFamily="34" charset="0"/>
                  <a:ea typeface="微软雅黑" panose="020B0503020204020204" charset="-122"/>
                </a:endParaRPr>
              </a:p>
            </p:txBody>
          </p:sp>
          <p:pic>
            <p:nvPicPr>
              <p:cNvPr id="3" name="图片 2" descr="343439383331313b343532303032383bbfcdbba7b9dcc0ed"/>
              <p:cNvPicPr>
                <a:picLocks noChangeAspect="1"/>
              </p:cNvPicPr>
              <p:nvPr>
                <p:custDataLst>
                  <p:tags r:id="rId4"/>
                </p:custDataLst>
              </p:nvPr>
            </p:nvPicPr>
            <p:blipFill>
              <a:blip r:embed="rId5">
                <a:extLst>
                  <a:ext uri="{96DAC541-7B7A-43D3-8B79-37D633B846F1}">
                    <asvg:svgBlip xmlns:asvg="http://schemas.microsoft.com/office/drawing/2016/SVG/main" r:embed="rId6"/>
                  </a:ext>
                </a:extLst>
              </a:blip>
              <a:stretch>
                <a:fillRect/>
              </a:stretch>
            </p:blipFill>
            <p:spPr>
              <a:xfrm>
                <a:off x="3750" y="3376"/>
                <a:ext cx="529" cy="529"/>
              </a:xfrm>
              <a:prstGeom prst="rect">
                <a:avLst/>
              </a:prstGeom>
            </p:spPr>
          </p:pic>
        </p:grpSp>
        <p:sp>
          <p:nvSpPr>
            <p:cNvPr id="62" name="TextBox 19"/>
            <p:cNvSpPr txBox="1"/>
            <p:nvPr>
              <p:custDataLst>
                <p:tags r:id="rId7"/>
              </p:custDataLst>
            </p:nvPr>
          </p:nvSpPr>
          <p:spPr>
            <a:xfrm>
              <a:off x="1264" y="6748"/>
              <a:ext cx="5669" cy="2672"/>
            </a:xfrm>
            <a:prstGeom prst="rect">
              <a:avLst/>
            </a:prstGeom>
            <a:noFill/>
          </p:spPr>
          <p:txBody>
            <a:bodyPr wrap="square" rtlCol="0">
              <a:noAutofit/>
            </a:bodyPr>
            <a:lstStyle/>
            <a:p>
              <a:pPr lvl="0" algn="ctr">
                <a:lnSpc>
                  <a:spcPct val="130000"/>
                </a:lnSpc>
                <a:spcAft>
                  <a:spcPts val="1000"/>
                </a:spcAft>
                <a:buClrTx/>
                <a:buSzTx/>
                <a:buFontTx/>
              </a:pPr>
              <a:r>
                <a:rPr lang="zh-CN" altLang="en-US" sz="1600" spc="150">
                  <a:solidFill>
                    <a:srgbClr val="000000">
                      <a:lumMod val="65000"/>
                      <a:lumOff val="35000"/>
                    </a:srgbClr>
                  </a:solidFill>
                  <a:uFillTx/>
                  <a:latin typeface="Microsoft YaHei Regular" panose="020B0503020204020204" charset="-122"/>
                  <a:ea typeface="Microsoft YaHei Regular" panose="020B0503020204020204" charset="-122"/>
                  <a:cs typeface="MiSans" panose="00000500000000000000" charset="-122"/>
                  <a:sym typeface="微软雅黑" panose="020B0503020204020204" charset="-122"/>
                </a:rPr>
                <a:t>详细询问患儿母亲在妊娠和分娩过程中有无缺氧或产伤的病史，生后有无输入高渗液体或机械通气不当等。</a:t>
              </a:r>
              <a:endParaRPr lang="zh-CN" altLang="en-US" sz="1600" spc="150">
                <a:solidFill>
                  <a:srgbClr val="000000">
                    <a:lumMod val="65000"/>
                    <a:lumOff val="35000"/>
                  </a:srgbClr>
                </a:solidFill>
                <a:uFillTx/>
                <a:latin typeface="Microsoft YaHei Regular" panose="020B0503020204020204" charset="-122"/>
                <a:ea typeface="Microsoft YaHei Regular" panose="020B0503020204020204" charset="-122"/>
                <a:cs typeface="MiSans" panose="00000500000000000000" charset="-122"/>
                <a:sym typeface="微软雅黑" panose="020B0503020204020204" charset="-122"/>
              </a:endParaRPr>
            </a:p>
          </p:txBody>
        </p:sp>
        <p:sp>
          <p:nvSpPr>
            <p:cNvPr id="81" name="文本框 80"/>
            <p:cNvSpPr txBox="1"/>
            <p:nvPr>
              <p:custDataLst>
                <p:tags r:id="rId8"/>
              </p:custDataLst>
            </p:nvPr>
          </p:nvSpPr>
          <p:spPr>
            <a:xfrm>
              <a:off x="2398" y="5812"/>
              <a:ext cx="3402" cy="850"/>
            </a:xfrm>
            <a:prstGeom prst="rect">
              <a:avLst/>
            </a:prstGeom>
            <a:noFill/>
          </p:spPr>
          <p:txBody>
            <a:bodyPr wrap="square" bIns="0" rtlCol="0" anchor="ctr" anchorCtr="0">
              <a:noAutofit/>
            </a:bodyPr>
            <a:lstStyle/>
            <a:p>
              <a:pPr algn="ctr">
                <a:lnSpc>
                  <a:spcPct val="150000"/>
                </a:lnSpc>
              </a:pPr>
              <a:r>
                <a:rPr lang="zh-CN" altLang="en-US" sz="2000" b="1">
                  <a:solidFill>
                    <a:srgbClr val="5674D6">
                      <a:lumMod val="50000"/>
                    </a:srgbClr>
                  </a:solidFill>
                  <a:uFillTx/>
                  <a:latin typeface="Microsoft YaHei Bold" panose="020B0503020204020204" charset="-122"/>
                  <a:ea typeface="Microsoft YaHei Bold" panose="020B0503020204020204" charset="-122"/>
                  <a:cs typeface="思源黑体 CN Light" panose="020B0500000000000000" charset="-122"/>
                </a:rPr>
                <a:t>1. 健康史</a:t>
              </a:r>
              <a:endParaRPr lang="zh-CN" altLang="en-US" sz="2000" b="1">
                <a:solidFill>
                  <a:srgbClr val="5674D6">
                    <a:lumMod val="50000"/>
                  </a:srgbClr>
                </a:solidFill>
                <a:uFillTx/>
                <a:latin typeface="Microsoft YaHei Bold" panose="020B0503020204020204" charset="-122"/>
                <a:ea typeface="Microsoft YaHei Bold" panose="020B0503020204020204" charset="-122"/>
                <a:cs typeface="思源黑体 CN Light" panose="020B0500000000000000" charset="-122"/>
              </a:endParaRPr>
            </a:p>
          </p:txBody>
        </p:sp>
      </p:grpSp>
      <p:grpSp>
        <p:nvGrpSpPr>
          <p:cNvPr id="20" name="组合 19"/>
          <p:cNvGrpSpPr/>
          <p:nvPr/>
        </p:nvGrpSpPr>
        <p:grpSpPr>
          <a:xfrm>
            <a:off x="3008630" y="1216025"/>
            <a:ext cx="3599180" cy="4401185"/>
            <a:chOff x="4860" y="1662"/>
            <a:chExt cx="5668" cy="6931"/>
          </a:xfrm>
        </p:grpSpPr>
        <p:grpSp>
          <p:nvGrpSpPr>
            <p:cNvPr id="13" name="组合 12"/>
            <p:cNvGrpSpPr/>
            <p:nvPr/>
          </p:nvGrpSpPr>
          <p:grpSpPr>
            <a:xfrm>
              <a:off x="7133" y="5803"/>
              <a:ext cx="1124" cy="2790"/>
              <a:chOff x="7140" y="5803"/>
              <a:chExt cx="1124" cy="2790"/>
            </a:xfrm>
          </p:grpSpPr>
          <p:sp>
            <p:nvSpPr>
              <p:cNvPr id="9" name="同侧圆角矩形 8"/>
              <p:cNvSpPr/>
              <p:nvPr>
                <p:custDataLst>
                  <p:tags r:id="rId9"/>
                </p:custDataLst>
              </p:nvPr>
            </p:nvSpPr>
            <p:spPr>
              <a:xfrm rot="10800000">
                <a:off x="7140" y="5803"/>
                <a:ext cx="1125" cy="2791"/>
              </a:xfrm>
              <a:prstGeom prst="round2SameRect">
                <a:avLst>
                  <a:gd name="adj1" fmla="val 50000"/>
                  <a:gd name="adj2" fmla="val 0"/>
                </a:avLst>
              </a:prstGeom>
              <a:solidFill>
                <a:srgbClr val="3EC7EF">
                  <a:lumMod val="60000"/>
                  <a:lumOff val="40000"/>
                </a:srgbClr>
              </a:solidFill>
              <a:ln>
                <a:noFill/>
              </a:ln>
            </p:spPr>
            <p:style>
              <a:lnRef idx="2">
                <a:srgbClr val="5674D6">
                  <a:shade val="50000"/>
                </a:srgbClr>
              </a:lnRef>
              <a:fillRef idx="1">
                <a:srgbClr val="5674D6"/>
              </a:fillRef>
              <a:effectRef idx="0">
                <a:srgbClr val="5674D6"/>
              </a:effectRef>
              <a:fontRef idx="minor">
                <a:srgbClr val="FFFFFF"/>
              </a:fontRef>
            </p:style>
            <p:txBody>
              <a:bodyPr rtlCol="0" anchor="ctr"/>
              <a:lstStyle/>
              <a:p>
                <a:pPr algn="ctr"/>
                <a:endParaRPr lang="zh-CN" altLang="en-US">
                  <a:solidFill>
                    <a:srgbClr val="FFFFFF"/>
                  </a:solidFill>
                  <a:latin typeface="Arial" panose="020B0604020202020204" pitchFamily="34" charset="0"/>
                  <a:ea typeface="微软雅黑" panose="020B0503020204020204" charset="-122"/>
                </a:endParaRPr>
              </a:p>
            </p:txBody>
          </p:sp>
          <p:sp>
            <p:nvSpPr>
              <p:cNvPr id="21" name="椭圆 20"/>
              <p:cNvSpPr/>
              <p:nvPr>
                <p:custDataLst>
                  <p:tags r:id="rId10"/>
                </p:custDataLst>
              </p:nvPr>
            </p:nvSpPr>
            <p:spPr>
              <a:xfrm>
                <a:off x="7270" y="7601"/>
                <a:ext cx="866" cy="866"/>
              </a:xfrm>
              <a:prstGeom prst="ellipse">
                <a:avLst/>
              </a:prstGeom>
              <a:solidFill>
                <a:srgbClr val="FEFFFF"/>
              </a:solidFill>
              <a:ln>
                <a:noFill/>
              </a:ln>
            </p:spPr>
            <p:style>
              <a:lnRef idx="2">
                <a:srgbClr val="5674D6">
                  <a:shade val="50000"/>
                </a:srgbClr>
              </a:lnRef>
              <a:fillRef idx="1">
                <a:srgbClr val="5674D6"/>
              </a:fillRef>
              <a:effectRef idx="0">
                <a:srgbClr val="5674D6"/>
              </a:effectRef>
              <a:fontRef idx="minor">
                <a:srgbClr val="FFFFFF"/>
              </a:fontRef>
            </p:style>
            <p:txBody>
              <a:bodyPr rtlCol="0" anchor="ctr"/>
              <a:lstStyle/>
              <a:p>
                <a:pPr algn="ctr"/>
                <a:endParaRPr lang="zh-CN" altLang="en-US">
                  <a:solidFill>
                    <a:srgbClr val="FFFFFF"/>
                  </a:solidFill>
                  <a:latin typeface="Arial" panose="020B0604020202020204" pitchFamily="34" charset="0"/>
                  <a:ea typeface="微软雅黑" panose="020B0503020204020204" charset="-122"/>
                </a:endParaRPr>
              </a:p>
            </p:txBody>
          </p:sp>
          <p:pic>
            <p:nvPicPr>
              <p:cNvPr id="5" name="图片 4" descr="343439383331313b343532303033323bd3a6d3c3b9dcc0ed"/>
              <p:cNvPicPr>
                <a:picLocks noChangeAspect="1"/>
              </p:cNvPicPr>
              <p:nvPr>
                <p:custDataLst>
                  <p:tags r:id="rId11"/>
                </p:custDataLst>
              </p:nvPr>
            </p:nvPicPr>
            <p:blipFill>
              <a:blip r:embed="rId12">
                <a:extLst>
                  <a:ext uri="{96DAC541-7B7A-43D3-8B79-37D633B846F1}">
                    <asvg:svgBlip xmlns:asvg="http://schemas.microsoft.com/office/drawing/2016/SVG/main" r:embed="rId13"/>
                  </a:ext>
                </a:extLst>
              </a:blip>
              <a:stretch>
                <a:fillRect/>
              </a:stretch>
            </p:blipFill>
            <p:spPr>
              <a:xfrm>
                <a:off x="7446" y="7747"/>
                <a:ext cx="514" cy="514"/>
              </a:xfrm>
              <a:prstGeom prst="rect">
                <a:avLst/>
              </a:prstGeom>
            </p:spPr>
          </p:pic>
        </p:grpSp>
        <p:sp>
          <p:nvSpPr>
            <p:cNvPr id="40" name="TextBox 19"/>
            <p:cNvSpPr txBox="1"/>
            <p:nvPr>
              <p:custDataLst>
                <p:tags r:id="rId14"/>
              </p:custDataLst>
            </p:nvPr>
          </p:nvSpPr>
          <p:spPr>
            <a:xfrm>
              <a:off x="4860" y="2598"/>
              <a:ext cx="5669" cy="3118"/>
            </a:xfrm>
            <a:prstGeom prst="rect">
              <a:avLst/>
            </a:prstGeom>
            <a:noFill/>
          </p:spPr>
          <p:txBody>
            <a:bodyPr wrap="square" rtlCol="0">
              <a:noAutofit/>
            </a:bodyPr>
            <a:lstStyle/>
            <a:p>
              <a:pPr lvl="0" algn="ctr">
                <a:lnSpc>
                  <a:spcPct val="130000"/>
                </a:lnSpc>
                <a:spcAft>
                  <a:spcPts val="1000"/>
                </a:spcAft>
                <a:buClrTx/>
                <a:buSzTx/>
                <a:buFontTx/>
              </a:pPr>
              <a:r>
                <a:rPr lang="zh-CN" altLang="en-US" sz="1600" spc="150">
                  <a:solidFill>
                    <a:srgbClr val="000000">
                      <a:lumMod val="65000"/>
                      <a:lumOff val="35000"/>
                    </a:srgbClr>
                  </a:solidFill>
                  <a:uFillTx/>
                  <a:latin typeface="Microsoft YaHei Regular" panose="020B0503020204020204" charset="-122"/>
                  <a:ea typeface="Microsoft YaHei Regular" panose="020B0503020204020204" charset="-122"/>
                  <a:cs typeface="MiSans" panose="00000500000000000000" charset="-122"/>
                  <a:sym typeface="微软雅黑" panose="020B0503020204020204" charset="-122"/>
                </a:rPr>
                <a:t>新生儿出生后不久是否出现兴奋或抑制或兴奋与抑制交替的症状与体征，如烦躁、脑性尖叫、抽搐、呼吸增快或昏迷、肌张力低下、呼吸抑制等症状。前囟紧张并隆起多提示颅内压增高。</a:t>
              </a:r>
              <a:endParaRPr lang="zh-CN" altLang="en-US" sz="1600" spc="150">
                <a:solidFill>
                  <a:srgbClr val="000000">
                    <a:lumMod val="65000"/>
                    <a:lumOff val="35000"/>
                  </a:srgbClr>
                </a:solidFill>
                <a:uFillTx/>
                <a:latin typeface="Microsoft YaHei Regular" panose="020B0503020204020204" charset="-122"/>
                <a:ea typeface="Microsoft YaHei Regular" panose="020B0503020204020204" charset="-122"/>
                <a:cs typeface="MiSans" panose="00000500000000000000" charset="-122"/>
                <a:sym typeface="微软雅黑" panose="020B0503020204020204" charset="-122"/>
              </a:endParaRPr>
            </a:p>
          </p:txBody>
        </p:sp>
        <p:sp>
          <p:nvSpPr>
            <p:cNvPr id="41" name="文本框 40"/>
            <p:cNvSpPr txBox="1"/>
            <p:nvPr>
              <p:custDataLst>
                <p:tags r:id="rId15"/>
              </p:custDataLst>
            </p:nvPr>
          </p:nvSpPr>
          <p:spPr>
            <a:xfrm>
              <a:off x="5994" y="1662"/>
              <a:ext cx="3402" cy="850"/>
            </a:xfrm>
            <a:prstGeom prst="rect">
              <a:avLst/>
            </a:prstGeom>
            <a:noFill/>
          </p:spPr>
          <p:txBody>
            <a:bodyPr wrap="square" bIns="0" rtlCol="0" anchor="ctr" anchorCtr="0">
              <a:noAutofit/>
            </a:bodyPr>
            <a:lstStyle/>
            <a:p>
              <a:pPr algn="ctr">
                <a:lnSpc>
                  <a:spcPct val="150000"/>
                </a:lnSpc>
              </a:pPr>
              <a:r>
                <a:rPr lang="zh-CN" altLang="en-US" sz="2000" b="1">
                  <a:solidFill>
                    <a:srgbClr val="3EC7EF">
                      <a:lumMod val="50000"/>
                    </a:srgbClr>
                  </a:solidFill>
                  <a:uFillTx/>
                  <a:latin typeface="Microsoft YaHei Bold" panose="020B0503020204020204" charset="-122"/>
                  <a:ea typeface="Microsoft YaHei Bold" panose="020B0503020204020204" charset="-122"/>
                  <a:cs typeface="思源黑体 CN Light" panose="020B0500000000000000" charset="-122"/>
                </a:rPr>
                <a:t>2. 症状、体征</a:t>
              </a:r>
              <a:endParaRPr lang="zh-CN" altLang="en-US" sz="2000" b="1">
                <a:solidFill>
                  <a:srgbClr val="3EC7EF">
                    <a:lumMod val="50000"/>
                  </a:srgbClr>
                </a:solidFill>
                <a:uFillTx/>
                <a:latin typeface="Microsoft YaHei Bold" panose="020B0503020204020204" charset="-122"/>
                <a:ea typeface="Microsoft YaHei Bold" panose="020B0503020204020204" charset="-122"/>
                <a:cs typeface="思源黑体 CN Light" panose="020B0500000000000000" charset="-122"/>
              </a:endParaRPr>
            </a:p>
          </p:txBody>
        </p:sp>
      </p:grpSp>
      <p:grpSp>
        <p:nvGrpSpPr>
          <p:cNvPr id="22" name="组合 21"/>
          <p:cNvGrpSpPr/>
          <p:nvPr/>
        </p:nvGrpSpPr>
        <p:grpSpPr>
          <a:xfrm>
            <a:off x="5462905" y="2080895"/>
            <a:ext cx="3599180" cy="4137660"/>
            <a:chOff x="8640" y="3024"/>
            <a:chExt cx="5668" cy="6516"/>
          </a:xfrm>
        </p:grpSpPr>
        <p:grpSp>
          <p:nvGrpSpPr>
            <p:cNvPr id="12" name="组合 11"/>
            <p:cNvGrpSpPr/>
            <p:nvPr/>
          </p:nvGrpSpPr>
          <p:grpSpPr>
            <a:xfrm>
              <a:off x="10913" y="3024"/>
              <a:ext cx="1124" cy="2790"/>
              <a:chOff x="10828" y="3024"/>
              <a:chExt cx="1124" cy="2790"/>
            </a:xfrm>
          </p:grpSpPr>
          <p:sp>
            <p:nvSpPr>
              <p:cNvPr id="10" name="同侧圆角矩形 9"/>
              <p:cNvSpPr/>
              <p:nvPr>
                <p:custDataLst>
                  <p:tags r:id="rId16"/>
                </p:custDataLst>
              </p:nvPr>
            </p:nvSpPr>
            <p:spPr>
              <a:xfrm>
                <a:off x="10828" y="3024"/>
                <a:ext cx="1125" cy="2791"/>
              </a:xfrm>
              <a:prstGeom prst="round2SameRect">
                <a:avLst>
                  <a:gd name="adj1" fmla="val 50000"/>
                  <a:gd name="adj2" fmla="val 0"/>
                </a:avLst>
              </a:prstGeom>
              <a:solidFill>
                <a:srgbClr val="D9C9FF"/>
              </a:solidFill>
              <a:ln>
                <a:noFill/>
              </a:ln>
            </p:spPr>
            <p:style>
              <a:lnRef idx="2">
                <a:srgbClr val="5674D6">
                  <a:shade val="50000"/>
                </a:srgbClr>
              </a:lnRef>
              <a:fillRef idx="1">
                <a:srgbClr val="5674D6"/>
              </a:fillRef>
              <a:effectRef idx="0">
                <a:srgbClr val="5674D6"/>
              </a:effectRef>
              <a:fontRef idx="minor">
                <a:srgbClr val="FFFFFF"/>
              </a:fontRef>
            </p:style>
            <p:txBody>
              <a:bodyPr rtlCol="0" anchor="ctr"/>
              <a:lstStyle/>
              <a:p>
                <a:pPr algn="ctr"/>
                <a:endParaRPr lang="zh-CN" altLang="en-US">
                  <a:solidFill>
                    <a:srgbClr val="FFFFFF"/>
                  </a:solidFill>
                  <a:latin typeface="Arial" panose="020B0604020202020204" pitchFamily="34" charset="0"/>
                  <a:ea typeface="微软雅黑" panose="020B0503020204020204" charset="-122"/>
                </a:endParaRPr>
              </a:p>
            </p:txBody>
          </p:sp>
          <p:sp>
            <p:nvSpPr>
              <p:cNvPr id="17" name="椭圆 16"/>
              <p:cNvSpPr/>
              <p:nvPr>
                <p:custDataLst>
                  <p:tags r:id="rId17"/>
                </p:custDataLst>
              </p:nvPr>
            </p:nvSpPr>
            <p:spPr>
              <a:xfrm>
                <a:off x="10958" y="3208"/>
                <a:ext cx="866" cy="866"/>
              </a:xfrm>
              <a:prstGeom prst="ellipse">
                <a:avLst/>
              </a:prstGeom>
              <a:solidFill>
                <a:srgbClr val="FEFFFF"/>
              </a:solidFill>
              <a:ln>
                <a:noFill/>
              </a:ln>
            </p:spPr>
            <p:style>
              <a:lnRef idx="2">
                <a:srgbClr val="5674D6">
                  <a:shade val="50000"/>
                </a:srgbClr>
              </a:lnRef>
              <a:fillRef idx="1">
                <a:srgbClr val="5674D6"/>
              </a:fillRef>
              <a:effectRef idx="0">
                <a:srgbClr val="5674D6"/>
              </a:effectRef>
              <a:fontRef idx="minor">
                <a:srgbClr val="FFFFFF"/>
              </a:fontRef>
            </p:style>
            <p:txBody>
              <a:bodyPr rtlCol="0" anchor="ctr"/>
              <a:lstStyle/>
              <a:p>
                <a:pPr algn="ctr"/>
                <a:endParaRPr lang="zh-CN" altLang="en-US">
                  <a:solidFill>
                    <a:srgbClr val="FFFFFF"/>
                  </a:solidFill>
                  <a:latin typeface="Arial" panose="020B0604020202020204" pitchFamily="34" charset="0"/>
                  <a:ea typeface="微软雅黑" panose="020B0503020204020204" charset="-122"/>
                </a:endParaRPr>
              </a:p>
            </p:txBody>
          </p:sp>
          <p:pic>
            <p:nvPicPr>
              <p:cNvPr id="7" name="图片 6" descr="343439383331313b343532303033333bb1a8bcdbb9a4bedf"/>
              <p:cNvPicPr>
                <a:picLocks noChangeAspect="1"/>
              </p:cNvPicPr>
              <p:nvPr>
                <p:custDataLst>
                  <p:tags r:id="rId18"/>
                </p:custDataLst>
              </p:nvPr>
            </p:nvPicPr>
            <p:blipFill>
              <a:blip r:embed="rId19">
                <a:extLst>
                  <a:ext uri="{96DAC541-7B7A-43D3-8B79-37D633B846F1}">
                    <asvg:svgBlip xmlns:asvg="http://schemas.microsoft.com/office/drawing/2016/SVG/main" r:embed="rId20"/>
                  </a:ext>
                </a:extLst>
              </a:blip>
              <a:stretch>
                <a:fillRect/>
              </a:stretch>
            </p:blipFill>
            <p:spPr>
              <a:xfrm>
                <a:off x="11126" y="3376"/>
                <a:ext cx="529" cy="529"/>
              </a:xfrm>
              <a:prstGeom prst="rect">
                <a:avLst/>
              </a:prstGeom>
            </p:spPr>
          </p:pic>
        </p:grpSp>
        <p:sp>
          <p:nvSpPr>
            <p:cNvPr id="42" name="TextBox 19"/>
            <p:cNvSpPr txBox="1"/>
            <p:nvPr>
              <p:custDataLst>
                <p:tags r:id="rId21"/>
              </p:custDataLst>
            </p:nvPr>
          </p:nvSpPr>
          <p:spPr>
            <a:xfrm>
              <a:off x="8640" y="6748"/>
              <a:ext cx="5669" cy="2792"/>
            </a:xfrm>
            <a:prstGeom prst="rect">
              <a:avLst/>
            </a:prstGeom>
            <a:noFill/>
          </p:spPr>
          <p:txBody>
            <a:bodyPr wrap="square" rtlCol="0">
              <a:noAutofit/>
            </a:bodyPr>
            <a:lstStyle/>
            <a:p>
              <a:pPr lvl="0" algn="ctr">
                <a:lnSpc>
                  <a:spcPct val="130000"/>
                </a:lnSpc>
                <a:spcAft>
                  <a:spcPts val="1000"/>
                </a:spcAft>
                <a:buClrTx/>
                <a:buSzTx/>
                <a:buFontTx/>
              </a:pPr>
              <a:r>
                <a:rPr lang="zh-CN" altLang="en-US" sz="1600" spc="150">
                  <a:solidFill>
                    <a:srgbClr val="000000">
                      <a:lumMod val="65000"/>
                      <a:lumOff val="35000"/>
                    </a:srgbClr>
                  </a:solidFill>
                  <a:uFillTx/>
                  <a:latin typeface="Microsoft YaHei Regular" panose="020B0503020204020204" charset="-122"/>
                  <a:ea typeface="Microsoft YaHei Regular" panose="020B0503020204020204" charset="-122"/>
                  <a:cs typeface="MiSans" panose="00000500000000000000" charset="-122"/>
                  <a:sym typeface="微软雅黑" panose="020B0503020204020204" charset="-122"/>
                </a:rPr>
                <a:t>该病预后不容乐观，尤其早产儿颅内出血病死率和后遗症发生率均较高，所以应告诉患儿家属可能的预后。注意评估家长有无紧张、恐惧等心理。</a:t>
              </a:r>
              <a:endParaRPr lang="zh-CN" altLang="en-US" sz="1600" spc="150">
                <a:solidFill>
                  <a:srgbClr val="000000">
                    <a:lumMod val="65000"/>
                    <a:lumOff val="35000"/>
                  </a:srgbClr>
                </a:solidFill>
                <a:uFillTx/>
                <a:latin typeface="Microsoft YaHei Regular" panose="020B0503020204020204" charset="-122"/>
                <a:ea typeface="Microsoft YaHei Regular" panose="020B0503020204020204" charset="-122"/>
                <a:cs typeface="MiSans" panose="00000500000000000000" charset="-122"/>
                <a:sym typeface="微软雅黑" panose="020B0503020204020204" charset="-122"/>
              </a:endParaRPr>
            </a:p>
          </p:txBody>
        </p:sp>
        <p:sp>
          <p:nvSpPr>
            <p:cNvPr id="43" name="文本框 42"/>
            <p:cNvSpPr txBox="1"/>
            <p:nvPr>
              <p:custDataLst>
                <p:tags r:id="rId22"/>
              </p:custDataLst>
            </p:nvPr>
          </p:nvSpPr>
          <p:spPr>
            <a:xfrm>
              <a:off x="9425" y="5812"/>
              <a:ext cx="4100" cy="850"/>
            </a:xfrm>
            <a:prstGeom prst="rect">
              <a:avLst/>
            </a:prstGeom>
            <a:noFill/>
          </p:spPr>
          <p:txBody>
            <a:bodyPr wrap="square" bIns="0" rtlCol="0" anchor="ctr" anchorCtr="0">
              <a:noAutofit/>
            </a:bodyPr>
            <a:lstStyle/>
            <a:p>
              <a:pPr algn="ctr">
                <a:lnSpc>
                  <a:spcPct val="150000"/>
                </a:lnSpc>
              </a:pPr>
              <a:r>
                <a:rPr lang="zh-CN" altLang="en-US" sz="2000" b="1">
                  <a:solidFill>
                    <a:srgbClr val="D9C9FF">
                      <a:lumMod val="25000"/>
                    </a:srgbClr>
                  </a:solidFill>
                  <a:uFillTx/>
                  <a:latin typeface="Microsoft YaHei Bold" panose="020B0503020204020204" charset="-122"/>
                  <a:ea typeface="Microsoft YaHei Bold" panose="020B0503020204020204" charset="-122"/>
                  <a:cs typeface="思源黑体 CN Light" panose="020B0500000000000000" charset="-122"/>
                </a:rPr>
                <a:t>3. 社会—心理因素</a:t>
              </a:r>
              <a:endParaRPr lang="zh-CN" altLang="en-US" sz="2000" b="1">
                <a:solidFill>
                  <a:srgbClr val="D9C9FF">
                    <a:lumMod val="25000"/>
                  </a:srgbClr>
                </a:solidFill>
                <a:uFillTx/>
                <a:latin typeface="Microsoft YaHei Bold" panose="020B0503020204020204" charset="-122"/>
                <a:ea typeface="Microsoft YaHei Bold" panose="020B0503020204020204" charset="-122"/>
                <a:cs typeface="思源黑体 CN Light" panose="020B0500000000000000" charset="-122"/>
              </a:endParaRPr>
            </a:p>
          </p:txBody>
        </p:sp>
      </p:grpSp>
      <p:grpSp>
        <p:nvGrpSpPr>
          <p:cNvPr id="16" name="组合 15"/>
          <p:cNvGrpSpPr/>
          <p:nvPr/>
        </p:nvGrpSpPr>
        <p:grpSpPr>
          <a:xfrm>
            <a:off x="7917180" y="1216025"/>
            <a:ext cx="3599180" cy="4408805"/>
            <a:chOff x="12811" y="1662"/>
            <a:chExt cx="5668" cy="6943"/>
          </a:xfrm>
        </p:grpSpPr>
        <p:grpSp>
          <p:nvGrpSpPr>
            <p:cNvPr id="2" name="组合 1"/>
            <p:cNvGrpSpPr/>
            <p:nvPr/>
          </p:nvGrpSpPr>
          <p:grpSpPr>
            <a:xfrm>
              <a:off x="15084" y="5815"/>
              <a:ext cx="1124" cy="2790"/>
              <a:chOff x="14516" y="5815"/>
              <a:chExt cx="1124" cy="2790"/>
            </a:xfrm>
          </p:grpSpPr>
          <p:sp>
            <p:nvSpPr>
              <p:cNvPr id="11" name="同侧圆角矩形 10"/>
              <p:cNvSpPr/>
              <p:nvPr>
                <p:custDataLst>
                  <p:tags r:id="rId23"/>
                </p:custDataLst>
              </p:nvPr>
            </p:nvSpPr>
            <p:spPr>
              <a:xfrm rot="10800000">
                <a:off x="14516" y="5815"/>
                <a:ext cx="1125" cy="2791"/>
              </a:xfrm>
              <a:prstGeom prst="round2SameRect">
                <a:avLst>
                  <a:gd name="adj1" fmla="val 50000"/>
                  <a:gd name="adj2" fmla="val 0"/>
                </a:avLst>
              </a:prstGeom>
              <a:solidFill>
                <a:srgbClr val="FFC6D6">
                  <a:alpha val="81000"/>
                </a:srgbClr>
              </a:solidFill>
              <a:ln>
                <a:noFill/>
              </a:ln>
            </p:spPr>
            <p:style>
              <a:lnRef idx="2">
                <a:srgbClr val="5674D6">
                  <a:shade val="50000"/>
                </a:srgbClr>
              </a:lnRef>
              <a:fillRef idx="1">
                <a:srgbClr val="5674D6"/>
              </a:fillRef>
              <a:effectRef idx="0">
                <a:srgbClr val="5674D6"/>
              </a:effectRef>
              <a:fontRef idx="minor">
                <a:srgbClr val="FFFFFF"/>
              </a:fontRef>
            </p:style>
            <p:txBody>
              <a:bodyPr rtlCol="0" anchor="ctr"/>
              <a:lstStyle/>
              <a:p>
                <a:pPr algn="ctr"/>
                <a:endParaRPr lang="zh-CN" altLang="en-US">
                  <a:solidFill>
                    <a:srgbClr val="FFFFFF"/>
                  </a:solidFill>
                  <a:latin typeface="Arial" panose="020B0604020202020204" pitchFamily="34" charset="0"/>
                  <a:ea typeface="微软雅黑" panose="020B0503020204020204" charset="-122"/>
                </a:endParaRPr>
              </a:p>
            </p:txBody>
          </p:sp>
          <p:sp>
            <p:nvSpPr>
              <p:cNvPr id="19" name="椭圆 18"/>
              <p:cNvSpPr/>
              <p:nvPr>
                <p:custDataLst>
                  <p:tags r:id="rId24"/>
                </p:custDataLst>
              </p:nvPr>
            </p:nvSpPr>
            <p:spPr>
              <a:xfrm>
                <a:off x="14646" y="7601"/>
                <a:ext cx="866" cy="866"/>
              </a:xfrm>
              <a:prstGeom prst="ellipse">
                <a:avLst/>
              </a:prstGeom>
              <a:solidFill>
                <a:srgbClr val="FEFFFF"/>
              </a:solidFill>
              <a:ln>
                <a:noFill/>
              </a:ln>
            </p:spPr>
            <p:style>
              <a:lnRef idx="2">
                <a:srgbClr val="5674D6">
                  <a:shade val="50000"/>
                </a:srgbClr>
              </a:lnRef>
              <a:fillRef idx="1">
                <a:srgbClr val="5674D6"/>
              </a:fillRef>
              <a:effectRef idx="0">
                <a:srgbClr val="5674D6"/>
              </a:effectRef>
              <a:fontRef idx="minor">
                <a:srgbClr val="FFFFFF"/>
              </a:fontRef>
            </p:style>
            <p:txBody>
              <a:bodyPr rtlCol="0" anchor="ctr"/>
              <a:lstStyle/>
              <a:p>
                <a:pPr algn="ctr"/>
                <a:endParaRPr lang="zh-CN" altLang="en-US">
                  <a:solidFill>
                    <a:srgbClr val="FFFFFF"/>
                  </a:solidFill>
                  <a:latin typeface="Arial" panose="020B0604020202020204" pitchFamily="34" charset="0"/>
                  <a:ea typeface="微软雅黑" panose="020B0503020204020204" charset="-122"/>
                </a:endParaRPr>
              </a:p>
            </p:txBody>
          </p:sp>
          <p:pic>
            <p:nvPicPr>
              <p:cNvPr id="6" name="图片 5" descr="343439383331313b343532303032323bb2fac6b7d5b9cabe"/>
              <p:cNvPicPr>
                <a:picLocks noChangeAspect="1"/>
              </p:cNvPicPr>
              <p:nvPr>
                <p:custDataLst>
                  <p:tags r:id="rId25"/>
                </p:custDataLst>
              </p:nvPr>
            </p:nvPicPr>
            <p:blipFill>
              <a:blip r:embed="rId26">
                <a:extLst>
                  <a:ext uri="{96DAC541-7B7A-43D3-8B79-37D633B846F1}">
                    <asvg:svgBlip xmlns:asvg="http://schemas.microsoft.com/office/drawing/2016/SVG/main" r:embed="rId27"/>
                  </a:ext>
                </a:extLst>
              </a:blip>
              <a:stretch>
                <a:fillRect/>
              </a:stretch>
            </p:blipFill>
            <p:spPr>
              <a:xfrm>
                <a:off x="14792" y="7747"/>
                <a:ext cx="573" cy="573"/>
              </a:xfrm>
              <a:prstGeom prst="rect">
                <a:avLst/>
              </a:prstGeom>
            </p:spPr>
          </p:pic>
        </p:grpSp>
        <p:sp>
          <p:nvSpPr>
            <p:cNvPr id="44" name="TextBox 19"/>
            <p:cNvSpPr txBox="1"/>
            <p:nvPr>
              <p:custDataLst>
                <p:tags r:id="rId28"/>
              </p:custDataLst>
            </p:nvPr>
          </p:nvSpPr>
          <p:spPr>
            <a:xfrm>
              <a:off x="12811" y="2598"/>
              <a:ext cx="5669" cy="3118"/>
            </a:xfrm>
            <a:prstGeom prst="rect">
              <a:avLst/>
            </a:prstGeom>
            <a:noFill/>
          </p:spPr>
          <p:txBody>
            <a:bodyPr wrap="square" rtlCol="0">
              <a:noAutofit/>
            </a:bodyPr>
            <a:lstStyle/>
            <a:p>
              <a:pPr lvl="0" algn="ctr">
                <a:lnSpc>
                  <a:spcPct val="130000"/>
                </a:lnSpc>
                <a:spcAft>
                  <a:spcPts val="1000"/>
                </a:spcAft>
                <a:buClrTx/>
                <a:buSzTx/>
                <a:buFontTx/>
              </a:pPr>
              <a:r>
                <a:rPr lang="zh-CN" altLang="en-US" sz="1600" spc="150">
                  <a:solidFill>
                    <a:srgbClr val="000000">
                      <a:lumMod val="65000"/>
                      <a:lumOff val="35000"/>
                    </a:srgbClr>
                  </a:solidFill>
                  <a:uFillTx/>
                  <a:latin typeface="Microsoft YaHei Regular" panose="020B0503020204020204" charset="-122"/>
                  <a:ea typeface="Microsoft YaHei Regular" panose="020B0503020204020204" charset="-122"/>
                  <a:cs typeface="MiSans" panose="00000500000000000000" charset="-122"/>
                  <a:sym typeface="微软雅黑" panose="020B0503020204020204" charset="-122"/>
                </a:rPr>
                <a:t>脑脊液检查对诊断脑室内出血和蛛网膜下腔出血很有帮助，但急性期腰穿操作要小心谨慎。可根据头颅超声波或 CT 检查结果来判断颅内出血的部位和出血量。</a:t>
              </a:r>
              <a:endParaRPr lang="zh-CN" altLang="en-US" sz="1600" spc="150">
                <a:solidFill>
                  <a:srgbClr val="000000">
                    <a:lumMod val="65000"/>
                    <a:lumOff val="35000"/>
                  </a:srgbClr>
                </a:solidFill>
                <a:uFillTx/>
                <a:latin typeface="Microsoft YaHei Regular" panose="020B0503020204020204" charset="-122"/>
                <a:ea typeface="Microsoft YaHei Regular" panose="020B0503020204020204" charset="-122"/>
                <a:cs typeface="MiSans" panose="00000500000000000000" charset="-122"/>
                <a:sym typeface="微软雅黑" panose="020B0503020204020204" charset="-122"/>
              </a:endParaRPr>
            </a:p>
          </p:txBody>
        </p:sp>
        <p:sp>
          <p:nvSpPr>
            <p:cNvPr id="45" name="文本框 44"/>
            <p:cNvSpPr txBox="1"/>
            <p:nvPr>
              <p:custDataLst>
                <p:tags r:id="rId29"/>
              </p:custDataLst>
            </p:nvPr>
          </p:nvSpPr>
          <p:spPr>
            <a:xfrm>
              <a:off x="13945" y="1662"/>
              <a:ext cx="3402" cy="850"/>
            </a:xfrm>
            <a:prstGeom prst="rect">
              <a:avLst/>
            </a:prstGeom>
            <a:noFill/>
          </p:spPr>
          <p:txBody>
            <a:bodyPr wrap="square" bIns="0" rtlCol="0" anchor="b" anchorCtr="0">
              <a:noAutofit/>
            </a:bodyPr>
            <a:lstStyle/>
            <a:p>
              <a:pPr algn="ctr">
                <a:lnSpc>
                  <a:spcPct val="100000"/>
                </a:lnSpc>
              </a:pPr>
              <a:r>
                <a:rPr lang="zh-CN" altLang="en-US" sz="2000" b="1">
                  <a:solidFill>
                    <a:srgbClr val="FD89AA">
                      <a:lumMod val="50000"/>
                    </a:srgbClr>
                  </a:solidFill>
                  <a:uFillTx/>
                  <a:latin typeface="Microsoft YaHei Bold" panose="020B0503020204020204" charset="-122"/>
                  <a:ea typeface="Microsoft YaHei Bold" panose="020B0503020204020204" charset="-122"/>
                  <a:cs typeface="思源黑体 CN Light" panose="020B0500000000000000" charset="-122"/>
                </a:rPr>
                <a:t>4. 实验室及辅助检查结果</a:t>
              </a:r>
              <a:endParaRPr lang="zh-CN" altLang="en-US" sz="2000" b="1">
                <a:solidFill>
                  <a:srgbClr val="FD89AA">
                    <a:lumMod val="50000"/>
                  </a:srgbClr>
                </a:solidFill>
                <a:uFillTx/>
                <a:latin typeface="Microsoft YaHei Bold" panose="020B0503020204020204" charset="-122"/>
                <a:ea typeface="Microsoft YaHei Bold" panose="020B0503020204020204" charset="-122"/>
                <a:cs typeface="思源黑体 CN Light" panose="020B0500000000000000" charset="-122"/>
              </a:endParaRPr>
            </a:p>
          </p:txBody>
        </p:sp>
      </p:grpSp>
      <p:grpSp>
        <p:nvGrpSpPr>
          <p:cNvPr id="28" name="组合 27"/>
          <p:cNvGrpSpPr/>
          <p:nvPr/>
        </p:nvGrpSpPr>
        <p:grpSpPr>
          <a:xfrm>
            <a:off x="296545" y="259715"/>
            <a:ext cx="11490325" cy="539750"/>
            <a:chOff x="467" y="409"/>
            <a:chExt cx="18095" cy="850"/>
          </a:xfrm>
        </p:grpSpPr>
        <p:sp>
          <p:nvSpPr>
            <p:cNvPr id="30" name="文本框 29"/>
            <p:cNvSpPr txBox="1"/>
            <p:nvPr/>
          </p:nvSpPr>
          <p:spPr>
            <a:xfrm>
              <a:off x="2122" y="409"/>
              <a:ext cx="16441" cy="850"/>
            </a:xfrm>
            <a:prstGeom prst="rect">
              <a:avLst/>
            </a:prstGeom>
            <a:noFill/>
          </p:spPr>
          <p:txBody>
            <a:bodyPr wrap="square" rtlCol="0" anchor="ctr" anchorCtr="0">
              <a:noAutofit/>
            </a:bodyPr>
            <a:p>
              <a:pPr>
                <a:lnSpc>
                  <a:spcPct val="100000"/>
                </a:lnSpc>
              </a:pPr>
              <a:r>
                <a:rPr lang="zh-CN" altLang="en-US" sz="2400">
                  <a:solidFill>
                    <a:srgbClr val="FF7F7F"/>
                  </a:solidFill>
                  <a:latin typeface="微软雅黑" panose="020B0503020204020204" charset="-122"/>
                  <a:ea typeface="微软雅黑" panose="020B0503020204020204" charset="-122"/>
                  <a:sym typeface="+mn-ea"/>
                </a:rPr>
                <a:t>【护理评估】</a:t>
              </a:r>
              <a:endParaRPr lang="zh-CN" altLang="en-US" sz="2400">
                <a:solidFill>
                  <a:srgbClr val="FF7F7F"/>
                </a:solidFill>
                <a:latin typeface="微软雅黑" panose="020B0503020204020204" charset="-122"/>
                <a:ea typeface="微软雅黑" panose="020B0503020204020204" charset="-122"/>
                <a:sym typeface="+mn-ea"/>
              </a:endParaRPr>
            </a:p>
          </p:txBody>
        </p:sp>
        <p:grpSp>
          <p:nvGrpSpPr>
            <p:cNvPr id="31" name="组合 30"/>
            <p:cNvGrpSpPr/>
            <p:nvPr/>
          </p:nvGrpSpPr>
          <p:grpSpPr>
            <a:xfrm>
              <a:off x="467" y="494"/>
              <a:ext cx="1416" cy="680"/>
              <a:chOff x="467" y="579"/>
              <a:chExt cx="1416" cy="680"/>
            </a:xfrm>
          </p:grpSpPr>
          <p:sp>
            <p:nvSpPr>
              <p:cNvPr id="32" name="对角圆角矩形 31"/>
              <p:cNvSpPr/>
              <p:nvPr/>
            </p:nvSpPr>
            <p:spPr>
              <a:xfrm>
                <a:off x="467" y="579"/>
                <a:ext cx="1417" cy="68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33" name="图片 32"/>
              <p:cNvPicPr/>
              <p:nvPr/>
            </p:nvPicPr>
            <p:blipFill>
              <a:blip r:embed="rId30" cstate="print">
                <a:biLevel thresh="25000"/>
                <a:extLst>
                  <a:ext uri="{28A0092B-C50C-407E-A947-70E740481C1C}">
                    <a14:useLocalDpi xmlns:a14="http://schemas.microsoft.com/office/drawing/2010/main" val="0"/>
                  </a:ext>
                </a:extLst>
              </a:blip>
              <a:stretch>
                <a:fillRect/>
              </a:stretch>
            </p:blipFill>
            <p:spPr>
              <a:xfrm>
                <a:off x="892" y="692"/>
                <a:ext cx="567" cy="454"/>
              </a:xfrm>
              <a:prstGeom prst="rect">
                <a:avLst/>
              </a:prstGeom>
            </p:spPr>
          </p:pic>
        </p:grpSp>
      </p:gr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5" name="图片 34" descr="343538343130363b343538383332313bc8d5c0fa"/>
          <p:cNvPicPr>
            <a:picLocks noChangeAspect="1"/>
          </p:cNvPicPr>
          <p:nvPr>
            <p:custDataLst>
              <p:tags r:id="rId1"/>
            </p:custDataLst>
          </p:nvPr>
        </p:nvPicPr>
        <p:blipFill>
          <a:blip r:embed="rId2">
            <a:extLst>
              <a:ext uri="{96DAC541-7B7A-43D3-8B79-37D633B846F1}">
                <asvg:svgBlip xmlns:asvg="http://schemas.microsoft.com/office/drawing/2016/SVG/main" r:embed="rId3"/>
              </a:ext>
            </a:extLst>
          </a:blip>
          <a:stretch>
            <a:fillRect/>
          </a:stretch>
        </p:blipFill>
        <p:spPr>
          <a:xfrm>
            <a:off x="5150895" y="3673158"/>
            <a:ext cx="552450" cy="552450"/>
          </a:xfrm>
          <a:prstGeom prst="rect">
            <a:avLst/>
          </a:prstGeom>
        </p:spPr>
      </p:pic>
      <p:pic>
        <p:nvPicPr>
          <p:cNvPr id="36" name="图片 35" descr="343538343130363b343538383238303bccf5c4bf"/>
          <p:cNvPicPr>
            <a:picLocks noChangeAspect="1"/>
          </p:cNvPicPr>
          <p:nvPr>
            <p:custDataLst>
              <p:tags r:id="rId4"/>
            </p:custDataLst>
          </p:nvPr>
        </p:nvPicPr>
        <p:blipFill>
          <a:blip r:embed="rId5">
            <a:extLst>
              <a:ext uri="{96DAC541-7B7A-43D3-8B79-37D633B846F1}">
                <asvg:svgBlip xmlns:asvg="http://schemas.microsoft.com/office/drawing/2016/SVG/main" r:embed="rId6"/>
              </a:ext>
            </a:extLst>
          </a:blip>
          <a:stretch>
            <a:fillRect/>
          </a:stretch>
        </p:blipFill>
        <p:spPr>
          <a:xfrm>
            <a:off x="3226845" y="3673158"/>
            <a:ext cx="552450" cy="552450"/>
          </a:xfrm>
          <a:prstGeom prst="rect">
            <a:avLst/>
          </a:prstGeom>
        </p:spPr>
      </p:pic>
      <p:sp>
        <p:nvSpPr>
          <p:cNvPr id="39" name="文本框 38"/>
          <p:cNvSpPr txBox="1"/>
          <p:nvPr>
            <p:custDataLst>
              <p:tags r:id="rId7"/>
            </p:custDataLst>
          </p:nvPr>
        </p:nvSpPr>
        <p:spPr>
          <a:xfrm>
            <a:off x="1703070" y="1819275"/>
            <a:ext cx="3600000" cy="396000"/>
          </a:xfrm>
          <a:prstGeom prst="rect">
            <a:avLst/>
          </a:prstGeom>
          <a:noFill/>
        </p:spPr>
        <p:txBody>
          <a:bodyPr wrap="square" bIns="0" rtlCol="0">
            <a:noAutofit/>
          </a:bodyPr>
          <a:p>
            <a:pPr algn="ctr"/>
            <a:r>
              <a:rPr lang="en-US" altLang="zh-CN" sz="2000" b="1">
                <a:solidFill>
                  <a:srgbClr val="6096E6">
                    <a:lumMod val="75000"/>
                  </a:srgbClr>
                </a:solidFill>
                <a:uFillTx/>
                <a:latin typeface="Microsoft YaHei Bold" panose="020B0503020204020204" charset="-122"/>
                <a:ea typeface="Microsoft YaHei Bold" panose="020B0503020204020204" charset="-122"/>
              </a:rPr>
              <a:t>有颅内压增高的危险</a:t>
            </a:r>
            <a:endParaRPr lang="en-US" altLang="zh-CN" sz="2000" b="1">
              <a:solidFill>
                <a:srgbClr val="6096E6">
                  <a:lumMod val="75000"/>
                </a:srgbClr>
              </a:solidFill>
              <a:uFillTx/>
              <a:latin typeface="Microsoft YaHei Bold" panose="020B0503020204020204" charset="-122"/>
              <a:ea typeface="Microsoft YaHei Bold" panose="020B0503020204020204" charset="-122"/>
            </a:endParaRPr>
          </a:p>
        </p:txBody>
      </p:sp>
      <p:sp>
        <p:nvSpPr>
          <p:cNvPr id="40" name="文本框 39"/>
          <p:cNvSpPr txBox="1"/>
          <p:nvPr>
            <p:custDataLst>
              <p:tags r:id="rId8"/>
            </p:custDataLst>
          </p:nvPr>
        </p:nvSpPr>
        <p:spPr>
          <a:xfrm>
            <a:off x="1703070" y="2195830"/>
            <a:ext cx="3600000" cy="720000"/>
          </a:xfrm>
          <a:prstGeom prst="rect">
            <a:avLst/>
          </a:prstGeom>
          <a:noFill/>
        </p:spPr>
        <p:txBody>
          <a:bodyPr wrap="square" rtlCol="0">
            <a:noAutofit/>
          </a:bodyPr>
          <a:p>
            <a:pPr algn="ctr" fontAlgn="auto">
              <a:lnSpc>
                <a:spcPct val="120000"/>
              </a:lnSpc>
              <a:spcAft>
                <a:spcPts val="1000"/>
              </a:spcAft>
            </a:pPr>
            <a:r>
              <a:rPr lang="en-US" altLang="zh-CN" spc="150">
                <a:solidFill>
                  <a:srgbClr val="000000">
                    <a:lumMod val="75000"/>
                    <a:lumOff val="25000"/>
                  </a:srgbClr>
                </a:solidFill>
                <a:uFillTx/>
                <a:latin typeface="Microsoft YaHei Regular" panose="020B0503020204020204" charset="-122"/>
                <a:ea typeface="Microsoft YaHei Regular" panose="020B0503020204020204" charset="-122"/>
              </a:rPr>
              <a:t>与颅内出血有关。 </a:t>
            </a:r>
            <a:endParaRPr lang="en-US" altLang="zh-CN" spc="150">
              <a:solidFill>
                <a:srgbClr val="000000">
                  <a:lumMod val="75000"/>
                  <a:lumOff val="25000"/>
                </a:srgbClr>
              </a:solidFill>
              <a:uFillTx/>
              <a:latin typeface="Microsoft YaHei Regular" panose="020B0503020204020204" charset="-122"/>
              <a:ea typeface="Microsoft YaHei Regular" panose="020B0503020204020204" charset="-122"/>
            </a:endParaRPr>
          </a:p>
        </p:txBody>
      </p:sp>
      <p:sp>
        <p:nvSpPr>
          <p:cNvPr id="37" name="文本框 36"/>
          <p:cNvSpPr txBox="1"/>
          <p:nvPr>
            <p:custDataLst>
              <p:tags r:id="rId9"/>
            </p:custDataLst>
          </p:nvPr>
        </p:nvSpPr>
        <p:spPr>
          <a:xfrm>
            <a:off x="5430203" y="1819275"/>
            <a:ext cx="3600000" cy="396000"/>
          </a:xfrm>
          <a:prstGeom prst="rect">
            <a:avLst/>
          </a:prstGeom>
          <a:noFill/>
        </p:spPr>
        <p:txBody>
          <a:bodyPr wrap="square" bIns="0" rtlCol="0">
            <a:noAutofit/>
          </a:bodyPr>
          <a:p>
            <a:pPr algn="ctr"/>
            <a:r>
              <a:rPr lang="zh-CN" altLang="en-US" sz="2000" b="1">
                <a:solidFill>
                  <a:srgbClr val="56CA95">
                    <a:lumMod val="75000"/>
                  </a:srgbClr>
                </a:solidFill>
                <a:uFillTx/>
                <a:latin typeface="Microsoft YaHei Bold" panose="020B0503020204020204" charset="-122"/>
                <a:ea typeface="Microsoft YaHei Bold" panose="020B0503020204020204" charset="-122"/>
              </a:rPr>
              <a:t>营养失调：低于机体需要量</a:t>
            </a:r>
            <a:endParaRPr lang="zh-CN" altLang="en-US" sz="2000" b="1">
              <a:solidFill>
                <a:srgbClr val="56CA95">
                  <a:lumMod val="75000"/>
                </a:srgbClr>
              </a:solidFill>
              <a:uFillTx/>
              <a:latin typeface="Microsoft YaHei Bold" panose="020B0503020204020204" charset="-122"/>
              <a:ea typeface="Microsoft YaHei Bold" panose="020B0503020204020204" charset="-122"/>
            </a:endParaRPr>
          </a:p>
        </p:txBody>
      </p:sp>
      <p:sp>
        <p:nvSpPr>
          <p:cNvPr id="38" name="文本框 37"/>
          <p:cNvSpPr txBox="1"/>
          <p:nvPr>
            <p:custDataLst>
              <p:tags r:id="rId10"/>
            </p:custDataLst>
          </p:nvPr>
        </p:nvSpPr>
        <p:spPr>
          <a:xfrm>
            <a:off x="5430203" y="2195830"/>
            <a:ext cx="3600000" cy="720000"/>
          </a:xfrm>
          <a:prstGeom prst="rect">
            <a:avLst/>
          </a:prstGeom>
          <a:noFill/>
        </p:spPr>
        <p:txBody>
          <a:bodyPr wrap="square" rtlCol="0">
            <a:noAutofit/>
          </a:bodyPr>
          <a:p>
            <a:pPr algn="ctr" fontAlgn="auto">
              <a:lnSpc>
                <a:spcPct val="120000"/>
              </a:lnSpc>
              <a:spcAft>
                <a:spcPts val="1000"/>
              </a:spcAft>
            </a:pPr>
            <a:r>
              <a:rPr lang="zh-CN" altLang="en-US" spc="150">
                <a:solidFill>
                  <a:srgbClr val="000000">
                    <a:lumMod val="75000"/>
                    <a:lumOff val="25000"/>
                  </a:srgbClr>
                </a:solidFill>
                <a:uFillTx/>
                <a:latin typeface="Microsoft YaHei Regular" panose="020B0503020204020204" charset="-122"/>
                <a:ea typeface="Microsoft YaHei Regular" panose="020B0503020204020204" charset="-122"/>
              </a:rPr>
              <a:t>与摄入不足有关。</a:t>
            </a:r>
            <a:endParaRPr lang="zh-CN" altLang="en-US" spc="150">
              <a:solidFill>
                <a:srgbClr val="000000">
                  <a:lumMod val="75000"/>
                  <a:lumOff val="25000"/>
                </a:srgbClr>
              </a:solidFill>
              <a:uFillTx/>
              <a:latin typeface="Microsoft YaHei Regular" panose="020B0503020204020204" charset="-122"/>
              <a:ea typeface="Microsoft YaHei Regular" panose="020B0503020204020204" charset="-122"/>
            </a:endParaRPr>
          </a:p>
        </p:txBody>
      </p:sp>
      <p:sp>
        <p:nvSpPr>
          <p:cNvPr id="48" name="文本框 47"/>
          <p:cNvSpPr txBox="1"/>
          <p:nvPr>
            <p:custDataLst>
              <p:tags r:id="rId11"/>
            </p:custDataLst>
          </p:nvPr>
        </p:nvSpPr>
        <p:spPr>
          <a:xfrm>
            <a:off x="3627120" y="5126990"/>
            <a:ext cx="3600000" cy="396000"/>
          </a:xfrm>
          <a:prstGeom prst="rect">
            <a:avLst/>
          </a:prstGeom>
          <a:noFill/>
        </p:spPr>
        <p:txBody>
          <a:bodyPr wrap="square" bIns="0" rtlCol="0">
            <a:noAutofit/>
          </a:bodyPr>
          <a:p>
            <a:pPr algn="ctr"/>
            <a:r>
              <a:rPr lang="zh-CN" altLang="en-US" sz="2000" b="1">
                <a:solidFill>
                  <a:srgbClr val="58B6E5">
                    <a:lumMod val="75000"/>
                  </a:srgbClr>
                </a:solidFill>
                <a:uFillTx/>
                <a:latin typeface="Microsoft YaHei Bold" panose="020B0503020204020204" charset="-122"/>
                <a:ea typeface="Microsoft YaHei Bold" panose="020B0503020204020204" charset="-122"/>
              </a:rPr>
              <a:t>有呼吸功能改变的可能</a:t>
            </a:r>
            <a:endParaRPr lang="zh-CN" altLang="en-US" sz="2000" b="1">
              <a:solidFill>
                <a:srgbClr val="58B6E5">
                  <a:lumMod val="75000"/>
                </a:srgbClr>
              </a:solidFill>
              <a:uFillTx/>
              <a:latin typeface="Microsoft YaHei Bold" panose="020B0503020204020204" charset="-122"/>
              <a:ea typeface="Microsoft YaHei Bold" panose="020B0503020204020204" charset="-122"/>
            </a:endParaRPr>
          </a:p>
        </p:txBody>
      </p:sp>
      <p:sp>
        <p:nvSpPr>
          <p:cNvPr id="49" name="文本框 48"/>
          <p:cNvSpPr txBox="1"/>
          <p:nvPr>
            <p:custDataLst>
              <p:tags r:id="rId12"/>
            </p:custDataLst>
          </p:nvPr>
        </p:nvSpPr>
        <p:spPr>
          <a:xfrm>
            <a:off x="3901440" y="5504180"/>
            <a:ext cx="3051810" cy="720090"/>
          </a:xfrm>
          <a:prstGeom prst="rect">
            <a:avLst/>
          </a:prstGeom>
          <a:noFill/>
        </p:spPr>
        <p:txBody>
          <a:bodyPr wrap="square" rtlCol="0">
            <a:noAutofit/>
          </a:bodyPr>
          <a:p>
            <a:pPr algn="ctr" fontAlgn="auto">
              <a:lnSpc>
                <a:spcPct val="120000"/>
              </a:lnSpc>
              <a:spcAft>
                <a:spcPts val="1000"/>
              </a:spcAft>
            </a:pPr>
            <a:r>
              <a:rPr lang="zh-CN" altLang="en-US" spc="150">
                <a:solidFill>
                  <a:srgbClr val="000000">
                    <a:lumMod val="75000"/>
                    <a:lumOff val="25000"/>
                  </a:srgbClr>
                </a:solidFill>
                <a:uFillTx/>
                <a:latin typeface="Microsoft YaHei Regular" panose="020B0503020204020204" charset="-122"/>
                <a:ea typeface="Microsoft YaHei Regular" panose="020B0503020204020204" charset="-122"/>
                <a:sym typeface="+mn-ea"/>
              </a:rPr>
              <a:t>与颅内出血、呼吸中枢受压有关。</a:t>
            </a:r>
            <a:endParaRPr lang="zh-CN" altLang="en-US" spc="150">
              <a:solidFill>
                <a:srgbClr val="000000">
                  <a:lumMod val="75000"/>
                  <a:lumOff val="25000"/>
                </a:srgbClr>
              </a:solidFill>
              <a:uFillTx/>
              <a:latin typeface="Microsoft YaHei Regular" panose="020B0503020204020204" charset="-122"/>
              <a:ea typeface="Microsoft YaHei Regular" panose="020B0503020204020204" charset="-122"/>
            </a:endParaRPr>
          </a:p>
          <a:p>
            <a:pPr algn="ctr" fontAlgn="auto">
              <a:lnSpc>
                <a:spcPct val="120000"/>
              </a:lnSpc>
              <a:spcAft>
                <a:spcPts val="1000"/>
              </a:spcAft>
            </a:pPr>
            <a:endParaRPr lang="zh-CN" altLang="en-US" spc="150">
              <a:solidFill>
                <a:srgbClr val="000000">
                  <a:lumMod val="75000"/>
                  <a:lumOff val="25000"/>
                </a:srgbClr>
              </a:solidFill>
              <a:uFillTx/>
              <a:latin typeface="Microsoft YaHei Regular" panose="020B0503020204020204" charset="-122"/>
              <a:ea typeface="Microsoft YaHei Regular" panose="020B0503020204020204" charset="-122"/>
            </a:endParaRPr>
          </a:p>
        </p:txBody>
      </p:sp>
      <p:grpSp>
        <p:nvGrpSpPr>
          <p:cNvPr id="10" name="组合 9"/>
          <p:cNvGrpSpPr/>
          <p:nvPr/>
        </p:nvGrpSpPr>
        <p:grpSpPr>
          <a:xfrm>
            <a:off x="1196340" y="2994025"/>
            <a:ext cx="10315575" cy="1814830"/>
            <a:chOff x="3958" y="4715"/>
            <a:chExt cx="12926" cy="2858"/>
          </a:xfrm>
        </p:grpSpPr>
        <p:pic>
          <p:nvPicPr>
            <p:cNvPr id="2" name="图片 1" descr="4"/>
            <p:cNvPicPr>
              <a:picLocks noChangeAspect="1"/>
            </p:cNvPicPr>
            <p:nvPr>
              <p:custDataLst>
                <p:tags r:id="rId13"/>
              </p:custDataLst>
            </p:nvPr>
          </p:nvPicPr>
          <p:blipFill>
            <a:blip r:embed="rId14">
              <a:extLst>
                <a:ext uri="{96DAC541-7B7A-43D3-8B79-37D633B846F1}">
                  <asvg:svgBlip xmlns:asvg="http://schemas.microsoft.com/office/drawing/2016/SVG/main" r:embed="rId15"/>
                </a:ext>
              </a:extLst>
            </a:blip>
            <a:stretch>
              <a:fillRect/>
            </a:stretch>
          </p:blipFill>
          <p:spPr>
            <a:xfrm>
              <a:off x="7795" y="5416"/>
              <a:ext cx="454" cy="640"/>
            </a:xfrm>
            <a:prstGeom prst="rect">
              <a:avLst/>
            </a:prstGeom>
          </p:spPr>
        </p:pic>
        <p:pic>
          <p:nvPicPr>
            <p:cNvPr id="3" name="图片 2" descr="1"/>
            <p:cNvPicPr>
              <a:picLocks noChangeAspect="1"/>
            </p:cNvPicPr>
            <p:nvPr>
              <p:custDataLst>
                <p:tags r:id="rId16"/>
              </p:custDataLst>
            </p:nvPr>
          </p:nvPicPr>
          <p:blipFill>
            <a:blip r:embed="rId17">
              <a:extLst>
                <a:ext uri="{96DAC541-7B7A-43D3-8B79-37D633B846F1}">
                  <asvg:svgBlip xmlns:asvg="http://schemas.microsoft.com/office/drawing/2016/SVG/main" r:embed="rId18"/>
                </a:ext>
              </a:extLst>
            </a:blip>
            <a:stretch>
              <a:fillRect/>
            </a:stretch>
          </p:blipFill>
          <p:spPr>
            <a:xfrm>
              <a:off x="3958" y="6674"/>
              <a:ext cx="1547" cy="640"/>
            </a:xfrm>
            <a:prstGeom prst="rect">
              <a:avLst/>
            </a:prstGeom>
          </p:spPr>
        </p:pic>
        <p:pic>
          <p:nvPicPr>
            <p:cNvPr id="4" name="图片 3" descr="2"/>
            <p:cNvPicPr>
              <a:picLocks noChangeAspect="1"/>
            </p:cNvPicPr>
            <p:nvPr>
              <p:custDataLst>
                <p:tags r:id="rId19"/>
              </p:custDataLst>
            </p:nvPr>
          </p:nvPicPr>
          <p:blipFill>
            <a:blip r:embed="rId20">
              <a:extLst>
                <a:ext uri="{96DAC541-7B7A-43D3-8B79-37D633B846F1}">
                  <asvg:svgBlip xmlns:asvg="http://schemas.microsoft.com/office/drawing/2016/SVG/main" r:embed="rId21"/>
                </a:ext>
              </a:extLst>
            </a:blip>
            <a:stretch>
              <a:fillRect/>
            </a:stretch>
          </p:blipFill>
          <p:spPr>
            <a:xfrm>
              <a:off x="5485" y="5416"/>
              <a:ext cx="413" cy="1898"/>
            </a:xfrm>
            <a:prstGeom prst="rect">
              <a:avLst/>
            </a:prstGeom>
          </p:spPr>
        </p:pic>
        <p:pic>
          <p:nvPicPr>
            <p:cNvPr id="5" name="图片 4" descr="3"/>
            <p:cNvPicPr>
              <a:picLocks noChangeAspect="1"/>
            </p:cNvPicPr>
            <p:nvPr>
              <p:custDataLst>
                <p:tags r:id="rId22"/>
              </p:custDataLst>
            </p:nvPr>
          </p:nvPicPr>
          <p:blipFill>
            <a:blip r:embed="rId23">
              <a:extLst>
                <a:ext uri="{96DAC541-7B7A-43D3-8B79-37D633B846F1}">
                  <asvg:svgBlip xmlns:asvg="http://schemas.microsoft.com/office/drawing/2016/SVG/main" r:embed="rId24"/>
                </a:ext>
              </a:extLst>
            </a:blip>
            <a:stretch>
              <a:fillRect/>
            </a:stretch>
          </p:blipFill>
          <p:spPr>
            <a:xfrm>
              <a:off x="5485" y="4776"/>
              <a:ext cx="2764" cy="640"/>
            </a:xfrm>
            <a:prstGeom prst="rect">
              <a:avLst/>
            </a:prstGeom>
          </p:spPr>
        </p:pic>
        <p:pic>
          <p:nvPicPr>
            <p:cNvPr id="7" name="图片 6" descr="5"/>
            <p:cNvPicPr>
              <a:picLocks noChangeAspect="1"/>
            </p:cNvPicPr>
            <p:nvPr>
              <p:custDataLst>
                <p:tags r:id="rId25"/>
              </p:custDataLst>
            </p:nvPr>
          </p:nvPicPr>
          <p:blipFill>
            <a:blip r:embed="rId26">
              <a:extLst>
                <a:ext uri="{96DAC541-7B7A-43D3-8B79-37D633B846F1}">
                  <asvg:svgBlip xmlns:asvg="http://schemas.microsoft.com/office/drawing/2016/SVG/main" r:embed="rId27"/>
                </a:ext>
              </a:extLst>
            </a:blip>
            <a:stretch>
              <a:fillRect/>
            </a:stretch>
          </p:blipFill>
          <p:spPr>
            <a:xfrm>
              <a:off x="7795" y="6913"/>
              <a:ext cx="2784" cy="660"/>
            </a:xfrm>
            <a:prstGeom prst="rect">
              <a:avLst/>
            </a:prstGeom>
          </p:spPr>
        </p:pic>
        <p:pic>
          <p:nvPicPr>
            <p:cNvPr id="8" name="图片 7" descr="6"/>
            <p:cNvPicPr>
              <a:picLocks noChangeAspect="1"/>
            </p:cNvPicPr>
            <p:nvPr>
              <p:custDataLst>
                <p:tags r:id="rId28"/>
              </p:custDataLst>
            </p:nvPr>
          </p:nvPicPr>
          <p:blipFill>
            <a:blip r:embed="rId29">
              <a:extLst>
                <a:ext uri="{96DAC541-7B7A-43D3-8B79-37D633B846F1}">
                  <asvg:svgBlip xmlns:asvg="http://schemas.microsoft.com/office/drawing/2016/SVG/main" r:embed="rId30"/>
                </a:ext>
              </a:extLst>
            </a:blip>
            <a:stretch>
              <a:fillRect/>
            </a:stretch>
          </p:blipFill>
          <p:spPr>
            <a:xfrm>
              <a:off x="7795" y="5964"/>
              <a:ext cx="454" cy="949"/>
            </a:xfrm>
            <a:prstGeom prst="rect">
              <a:avLst/>
            </a:prstGeom>
          </p:spPr>
        </p:pic>
        <p:pic>
          <p:nvPicPr>
            <p:cNvPr id="9" name="图片 8" descr="7"/>
            <p:cNvPicPr>
              <a:picLocks noChangeAspect="1"/>
            </p:cNvPicPr>
            <p:nvPr>
              <p:custDataLst>
                <p:tags r:id="rId31"/>
              </p:custDataLst>
            </p:nvPr>
          </p:nvPicPr>
          <p:blipFill>
            <a:blip r:embed="rId32">
              <a:extLst>
                <a:ext uri="{96DAC541-7B7A-43D3-8B79-37D633B846F1}">
                  <asvg:svgBlip xmlns:asvg="http://schemas.microsoft.com/office/drawing/2016/SVG/main" r:embed="rId33"/>
                </a:ext>
              </a:extLst>
            </a:blip>
            <a:stretch>
              <a:fillRect/>
            </a:stretch>
          </p:blipFill>
          <p:spPr>
            <a:xfrm>
              <a:off x="10125" y="6212"/>
              <a:ext cx="454" cy="701"/>
            </a:xfrm>
            <a:prstGeom prst="rect">
              <a:avLst/>
            </a:prstGeom>
          </p:spPr>
        </p:pic>
        <p:pic>
          <p:nvPicPr>
            <p:cNvPr id="18" name="图片 17" descr="5"/>
            <p:cNvPicPr>
              <a:picLocks noChangeAspect="1"/>
            </p:cNvPicPr>
            <p:nvPr>
              <p:custDataLst>
                <p:tags r:id="rId34"/>
              </p:custDataLst>
            </p:nvPr>
          </p:nvPicPr>
          <p:blipFill>
            <a:blip r:embed="rId35">
              <a:extLst>
                <a:ext uri="{96DAC541-7B7A-43D3-8B79-37D633B846F1}">
                  <asvg:svgBlip xmlns:asvg="http://schemas.microsoft.com/office/drawing/2016/SVG/main" r:embed="rId36"/>
                </a:ext>
              </a:extLst>
            </a:blip>
            <a:stretch>
              <a:fillRect/>
            </a:stretch>
          </p:blipFill>
          <p:spPr>
            <a:xfrm rot="10800000">
              <a:off x="10133" y="4715"/>
              <a:ext cx="2779" cy="660"/>
            </a:xfrm>
            <a:prstGeom prst="rect">
              <a:avLst/>
            </a:prstGeom>
          </p:spPr>
        </p:pic>
        <p:pic>
          <p:nvPicPr>
            <p:cNvPr id="19" name="图片 18" descr="6"/>
            <p:cNvPicPr>
              <a:picLocks noChangeAspect="1"/>
            </p:cNvPicPr>
            <p:nvPr>
              <p:custDataLst>
                <p:tags r:id="rId37"/>
              </p:custDataLst>
            </p:nvPr>
          </p:nvPicPr>
          <p:blipFill>
            <a:blip r:embed="rId38">
              <a:extLst>
                <a:ext uri="{96DAC541-7B7A-43D3-8B79-37D633B846F1}">
                  <asvg:svgBlip xmlns:asvg="http://schemas.microsoft.com/office/drawing/2016/SVG/main" r:embed="rId39"/>
                </a:ext>
              </a:extLst>
            </a:blip>
            <a:stretch>
              <a:fillRect/>
            </a:stretch>
          </p:blipFill>
          <p:spPr>
            <a:xfrm rot="10800000">
              <a:off x="10133" y="5375"/>
              <a:ext cx="453" cy="949"/>
            </a:xfrm>
            <a:prstGeom prst="rect">
              <a:avLst/>
            </a:prstGeom>
          </p:spPr>
        </p:pic>
        <p:pic>
          <p:nvPicPr>
            <p:cNvPr id="20" name="图片 19" descr="7"/>
            <p:cNvPicPr>
              <a:picLocks noChangeAspect="1"/>
            </p:cNvPicPr>
            <p:nvPr>
              <p:custDataLst>
                <p:tags r:id="rId40"/>
              </p:custDataLst>
            </p:nvPr>
          </p:nvPicPr>
          <p:blipFill>
            <a:blip r:embed="rId41">
              <a:extLst>
                <a:ext uri="{96DAC541-7B7A-43D3-8B79-37D633B846F1}">
                  <asvg:svgBlip xmlns:asvg="http://schemas.microsoft.com/office/drawing/2016/SVG/main" r:embed="rId42"/>
                </a:ext>
              </a:extLst>
            </a:blip>
            <a:stretch>
              <a:fillRect/>
            </a:stretch>
          </p:blipFill>
          <p:spPr>
            <a:xfrm rot="10800000">
              <a:off x="12459" y="5375"/>
              <a:ext cx="453" cy="701"/>
            </a:xfrm>
            <a:prstGeom prst="rect">
              <a:avLst/>
            </a:prstGeom>
          </p:spPr>
        </p:pic>
        <p:pic>
          <p:nvPicPr>
            <p:cNvPr id="24" name="图片 23" descr="5"/>
            <p:cNvPicPr>
              <a:picLocks noChangeAspect="1"/>
            </p:cNvPicPr>
            <p:nvPr>
              <p:custDataLst>
                <p:tags r:id="rId43"/>
              </p:custDataLst>
            </p:nvPr>
          </p:nvPicPr>
          <p:blipFill>
            <a:blip r:embed="rId44">
              <a:extLst>
                <a:ext uri="{96DAC541-7B7A-43D3-8B79-37D633B846F1}">
                  <asvg:svgBlip xmlns:asvg="http://schemas.microsoft.com/office/drawing/2016/SVG/main" r:embed="rId45"/>
                </a:ext>
              </a:extLst>
            </a:blip>
            <a:stretch>
              <a:fillRect/>
            </a:stretch>
          </p:blipFill>
          <p:spPr>
            <a:xfrm>
              <a:off x="12459" y="6913"/>
              <a:ext cx="2784" cy="660"/>
            </a:xfrm>
            <a:prstGeom prst="rect">
              <a:avLst/>
            </a:prstGeom>
          </p:spPr>
        </p:pic>
        <p:pic>
          <p:nvPicPr>
            <p:cNvPr id="25" name="图片 24" descr="6"/>
            <p:cNvPicPr>
              <a:picLocks noChangeAspect="1"/>
            </p:cNvPicPr>
            <p:nvPr>
              <p:custDataLst>
                <p:tags r:id="rId46"/>
              </p:custDataLst>
            </p:nvPr>
          </p:nvPicPr>
          <p:blipFill>
            <a:blip r:embed="rId47">
              <a:extLst>
                <a:ext uri="{96DAC541-7B7A-43D3-8B79-37D633B846F1}">
                  <asvg:svgBlip xmlns:asvg="http://schemas.microsoft.com/office/drawing/2016/SVG/main" r:embed="rId48"/>
                </a:ext>
              </a:extLst>
            </a:blip>
            <a:stretch>
              <a:fillRect/>
            </a:stretch>
          </p:blipFill>
          <p:spPr>
            <a:xfrm>
              <a:off x="12459" y="5964"/>
              <a:ext cx="454" cy="949"/>
            </a:xfrm>
            <a:prstGeom prst="rect">
              <a:avLst/>
            </a:prstGeom>
          </p:spPr>
        </p:pic>
        <p:pic>
          <p:nvPicPr>
            <p:cNvPr id="11" name="图片 10" descr="9"/>
            <p:cNvPicPr>
              <a:picLocks noChangeAspect="1"/>
            </p:cNvPicPr>
            <p:nvPr>
              <p:custDataLst>
                <p:tags r:id="rId49"/>
              </p:custDataLst>
            </p:nvPr>
          </p:nvPicPr>
          <p:blipFill>
            <a:blip r:embed="rId50">
              <a:extLst>
                <a:ext uri="{96DAC541-7B7A-43D3-8B79-37D633B846F1}">
                  <asvg:svgBlip xmlns:asvg="http://schemas.microsoft.com/office/drawing/2016/SVG/main" r:embed="rId51"/>
                </a:ext>
              </a:extLst>
            </a:blip>
            <a:stretch>
              <a:fillRect/>
            </a:stretch>
          </p:blipFill>
          <p:spPr>
            <a:xfrm>
              <a:off x="14821" y="4994"/>
              <a:ext cx="413" cy="1919"/>
            </a:xfrm>
            <a:prstGeom prst="rect">
              <a:avLst/>
            </a:prstGeom>
          </p:spPr>
        </p:pic>
        <p:pic>
          <p:nvPicPr>
            <p:cNvPr id="12" name="图片 11" descr="10"/>
            <p:cNvPicPr>
              <a:picLocks noChangeAspect="1"/>
            </p:cNvPicPr>
            <p:nvPr>
              <p:custDataLst>
                <p:tags r:id="rId52"/>
              </p:custDataLst>
            </p:nvPr>
          </p:nvPicPr>
          <p:blipFill>
            <a:blip r:embed="rId53">
              <a:extLst>
                <a:ext uri="{96DAC541-7B7A-43D3-8B79-37D633B846F1}">
                  <asvg:svgBlip xmlns:asvg="http://schemas.microsoft.com/office/drawing/2016/SVG/main" r:embed="rId54"/>
                </a:ext>
              </a:extLst>
            </a:blip>
            <a:stretch>
              <a:fillRect/>
            </a:stretch>
          </p:blipFill>
          <p:spPr>
            <a:xfrm>
              <a:off x="15234" y="4994"/>
              <a:ext cx="1650" cy="640"/>
            </a:xfrm>
            <a:prstGeom prst="rect">
              <a:avLst/>
            </a:prstGeom>
          </p:spPr>
        </p:pic>
      </p:grpSp>
      <p:grpSp>
        <p:nvGrpSpPr>
          <p:cNvPr id="28" name="组合 27"/>
          <p:cNvGrpSpPr/>
          <p:nvPr/>
        </p:nvGrpSpPr>
        <p:grpSpPr>
          <a:xfrm>
            <a:off x="296545" y="259715"/>
            <a:ext cx="11490325" cy="539750"/>
            <a:chOff x="467" y="409"/>
            <a:chExt cx="18095" cy="850"/>
          </a:xfrm>
        </p:grpSpPr>
        <p:sp>
          <p:nvSpPr>
            <p:cNvPr id="30" name="文本框 29"/>
            <p:cNvSpPr txBox="1"/>
            <p:nvPr/>
          </p:nvSpPr>
          <p:spPr>
            <a:xfrm>
              <a:off x="2122" y="409"/>
              <a:ext cx="16441" cy="850"/>
            </a:xfrm>
            <a:prstGeom prst="rect">
              <a:avLst/>
            </a:prstGeom>
            <a:noFill/>
          </p:spPr>
          <p:txBody>
            <a:bodyPr wrap="square" rtlCol="0" anchor="ctr" anchorCtr="0">
              <a:noAutofit/>
            </a:bodyPr>
            <a:p>
              <a:pPr>
                <a:lnSpc>
                  <a:spcPct val="100000"/>
                </a:lnSpc>
              </a:pPr>
              <a:r>
                <a:rPr lang="zh-CN" altLang="en-US" sz="2400">
                  <a:solidFill>
                    <a:srgbClr val="FF7F7F"/>
                  </a:solidFill>
                  <a:latin typeface="微软雅黑" panose="020B0503020204020204" charset="-122"/>
                  <a:ea typeface="微软雅黑" panose="020B0503020204020204" charset="-122"/>
                  <a:sym typeface="+mn-ea"/>
                </a:rPr>
                <a:t>【护理诊断】</a:t>
              </a:r>
              <a:endParaRPr lang="zh-CN" altLang="en-US" sz="2400">
                <a:solidFill>
                  <a:srgbClr val="FF7F7F"/>
                </a:solidFill>
                <a:latin typeface="微软雅黑" panose="020B0503020204020204" charset="-122"/>
                <a:ea typeface="微软雅黑" panose="020B0503020204020204" charset="-122"/>
                <a:sym typeface="+mn-ea"/>
              </a:endParaRPr>
            </a:p>
          </p:txBody>
        </p:sp>
        <p:grpSp>
          <p:nvGrpSpPr>
            <p:cNvPr id="31" name="组合 30"/>
            <p:cNvGrpSpPr/>
            <p:nvPr/>
          </p:nvGrpSpPr>
          <p:grpSpPr>
            <a:xfrm>
              <a:off x="467" y="494"/>
              <a:ext cx="1416" cy="680"/>
              <a:chOff x="467" y="579"/>
              <a:chExt cx="1416" cy="680"/>
            </a:xfrm>
          </p:grpSpPr>
          <p:sp>
            <p:nvSpPr>
              <p:cNvPr id="32" name="对角圆角矩形 31"/>
              <p:cNvSpPr/>
              <p:nvPr/>
            </p:nvSpPr>
            <p:spPr>
              <a:xfrm>
                <a:off x="467" y="579"/>
                <a:ext cx="1417" cy="68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33" name="图片 32"/>
              <p:cNvPicPr/>
              <p:nvPr/>
            </p:nvPicPr>
            <p:blipFill>
              <a:blip r:embed="rId55" cstate="print">
                <a:biLevel thresh="25000"/>
                <a:extLst>
                  <a:ext uri="{28A0092B-C50C-407E-A947-70E740481C1C}">
                    <a14:useLocalDpi xmlns:a14="http://schemas.microsoft.com/office/drawing/2010/main" val="0"/>
                  </a:ext>
                </a:extLst>
              </a:blip>
              <a:stretch>
                <a:fillRect/>
              </a:stretch>
            </p:blipFill>
            <p:spPr>
              <a:xfrm>
                <a:off x="892" y="692"/>
                <a:ext cx="567" cy="454"/>
              </a:xfrm>
              <a:prstGeom prst="rect">
                <a:avLst/>
              </a:prstGeom>
            </p:spPr>
          </p:pic>
        </p:grpSp>
      </p:grpSp>
      <p:sp>
        <p:nvSpPr>
          <p:cNvPr id="50" name="文本框 49"/>
          <p:cNvSpPr txBox="1"/>
          <p:nvPr>
            <p:custDataLst>
              <p:tags r:id="rId56"/>
            </p:custDataLst>
          </p:nvPr>
        </p:nvSpPr>
        <p:spPr>
          <a:xfrm>
            <a:off x="3235418" y="3039110"/>
            <a:ext cx="535305" cy="368300"/>
          </a:xfrm>
          <a:prstGeom prst="rect">
            <a:avLst/>
          </a:prstGeom>
          <a:noFill/>
        </p:spPr>
        <p:txBody>
          <a:bodyPr wrap="square" rtlCol="0">
            <a:normAutofit fontScale="90000"/>
          </a:bodyPr>
          <a:p>
            <a:pPr algn="ctr"/>
            <a:r>
              <a:rPr lang="en-US" altLang="zh-CN" b="1" dirty="0">
                <a:solidFill>
                  <a:srgbClr val="FFFFFF"/>
                </a:solidFill>
                <a:latin typeface="思源黑体 CN Regular" panose="020B0500000000000000" charset="-122"/>
                <a:ea typeface="思源黑体 CN Regular" panose="020B0500000000000000" charset="-122"/>
              </a:rPr>
              <a:t>01</a:t>
            </a:r>
            <a:endParaRPr lang="en-US" altLang="zh-CN" b="1" dirty="0">
              <a:solidFill>
                <a:srgbClr val="FFFFFF"/>
              </a:solidFill>
              <a:latin typeface="思源黑体 CN Regular" panose="020B0500000000000000" charset="-122"/>
              <a:ea typeface="思源黑体 CN Regular" panose="020B0500000000000000" charset="-122"/>
            </a:endParaRPr>
          </a:p>
        </p:txBody>
      </p:sp>
      <p:sp>
        <p:nvSpPr>
          <p:cNvPr id="51" name="文本框 50"/>
          <p:cNvSpPr txBox="1"/>
          <p:nvPr>
            <p:custDataLst>
              <p:tags r:id="rId57"/>
            </p:custDataLst>
          </p:nvPr>
        </p:nvSpPr>
        <p:spPr>
          <a:xfrm>
            <a:off x="5159468" y="4401185"/>
            <a:ext cx="535305" cy="368300"/>
          </a:xfrm>
          <a:prstGeom prst="rect">
            <a:avLst/>
          </a:prstGeom>
          <a:noFill/>
        </p:spPr>
        <p:txBody>
          <a:bodyPr wrap="square" rtlCol="0">
            <a:normAutofit fontScale="90000"/>
          </a:bodyPr>
          <a:p>
            <a:pPr algn="ctr"/>
            <a:r>
              <a:rPr lang="en-US" altLang="zh-CN" b="1">
                <a:solidFill>
                  <a:srgbClr val="FFFFFF"/>
                </a:solidFill>
                <a:latin typeface="思源黑体 CN Regular" panose="020B0500000000000000" charset="-122"/>
                <a:ea typeface="思源黑体 CN Regular" panose="020B0500000000000000" charset="-122"/>
              </a:rPr>
              <a:t>02</a:t>
            </a:r>
            <a:endParaRPr lang="en-US" altLang="zh-CN" b="1">
              <a:solidFill>
                <a:srgbClr val="FFFFFF"/>
              </a:solidFill>
              <a:latin typeface="思源黑体 CN Regular" panose="020B0500000000000000" charset="-122"/>
              <a:ea typeface="思源黑体 CN Regular" panose="020B0500000000000000" charset="-122"/>
            </a:endParaRPr>
          </a:p>
        </p:txBody>
      </p:sp>
      <p:pic>
        <p:nvPicPr>
          <p:cNvPr id="53" name="图片 52" descr="343538343130363b343538383334393bd3cabcfe"/>
          <p:cNvPicPr>
            <a:picLocks noChangeAspect="1"/>
          </p:cNvPicPr>
          <p:nvPr>
            <p:custDataLst>
              <p:tags r:id="rId58"/>
            </p:custDataLst>
          </p:nvPr>
        </p:nvPicPr>
        <p:blipFill>
          <a:blip r:embed="rId59">
            <a:extLst>
              <a:ext uri="{96DAC541-7B7A-43D3-8B79-37D633B846F1}">
                <asvg:svgBlip xmlns:asvg="http://schemas.microsoft.com/office/drawing/2016/SVG/main" r:embed="rId60"/>
              </a:ext>
            </a:extLst>
          </a:blip>
          <a:stretch>
            <a:fillRect/>
          </a:stretch>
        </p:blipFill>
        <p:spPr>
          <a:xfrm>
            <a:off x="8896442" y="3673158"/>
            <a:ext cx="552450" cy="552450"/>
          </a:xfrm>
          <a:prstGeom prst="rect">
            <a:avLst/>
          </a:prstGeom>
        </p:spPr>
      </p:pic>
      <p:sp>
        <p:nvSpPr>
          <p:cNvPr id="46" name="文本框 45"/>
          <p:cNvSpPr txBox="1"/>
          <p:nvPr>
            <p:custDataLst>
              <p:tags r:id="rId61"/>
            </p:custDataLst>
          </p:nvPr>
        </p:nvSpPr>
        <p:spPr>
          <a:xfrm>
            <a:off x="7372667" y="5126990"/>
            <a:ext cx="3600000" cy="396000"/>
          </a:xfrm>
          <a:prstGeom prst="rect">
            <a:avLst/>
          </a:prstGeom>
          <a:noFill/>
        </p:spPr>
        <p:txBody>
          <a:bodyPr wrap="square" bIns="0" rtlCol="0">
            <a:noAutofit/>
          </a:bodyPr>
          <a:p>
            <a:pPr algn="ctr"/>
            <a:r>
              <a:rPr lang="zh-CN" altLang="en-US" sz="2000" b="1">
                <a:solidFill>
                  <a:srgbClr val="FFBA55">
                    <a:lumMod val="75000"/>
                  </a:srgbClr>
                </a:solidFill>
                <a:uFillTx/>
                <a:latin typeface="Microsoft YaHei Bold" panose="020B0503020204020204" charset="-122"/>
                <a:ea typeface="Microsoft YaHei Bold" panose="020B0503020204020204" charset="-122"/>
              </a:rPr>
              <a:t>恐惧（家长）</a:t>
            </a:r>
            <a:endParaRPr lang="zh-CN" altLang="en-US" sz="2000" b="1">
              <a:solidFill>
                <a:srgbClr val="FFBA55">
                  <a:lumMod val="75000"/>
                </a:srgbClr>
              </a:solidFill>
              <a:uFillTx/>
              <a:latin typeface="Microsoft YaHei Bold" panose="020B0503020204020204" charset="-122"/>
              <a:ea typeface="Microsoft YaHei Bold" panose="020B0503020204020204" charset="-122"/>
            </a:endParaRPr>
          </a:p>
        </p:txBody>
      </p:sp>
      <p:sp>
        <p:nvSpPr>
          <p:cNvPr id="47" name="文本框 46"/>
          <p:cNvSpPr txBox="1"/>
          <p:nvPr>
            <p:custDataLst>
              <p:tags r:id="rId62"/>
            </p:custDataLst>
          </p:nvPr>
        </p:nvSpPr>
        <p:spPr>
          <a:xfrm>
            <a:off x="7372667" y="5504180"/>
            <a:ext cx="3600000" cy="720000"/>
          </a:xfrm>
          <a:prstGeom prst="rect">
            <a:avLst/>
          </a:prstGeom>
          <a:noFill/>
        </p:spPr>
        <p:txBody>
          <a:bodyPr wrap="square" rtlCol="0">
            <a:noAutofit/>
          </a:bodyPr>
          <a:p>
            <a:pPr algn="ctr" fontAlgn="auto">
              <a:lnSpc>
                <a:spcPct val="120000"/>
              </a:lnSpc>
              <a:spcAft>
                <a:spcPts val="1000"/>
              </a:spcAft>
            </a:pPr>
            <a:r>
              <a:rPr lang="zh-CN" altLang="en-US" spc="150">
                <a:solidFill>
                  <a:srgbClr val="000000">
                    <a:lumMod val="75000"/>
                    <a:lumOff val="25000"/>
                  </a:srgbClr>
                </a:solidFill>
                <a:uFillTx/>
                <a:latin typeface="Microsoft YaHei Regular" panose="020B0503020204020204" charset="-122"/>
                <a:ea typeface="Microsoft YaHei Regular" panose="020B0503020204020204" charset="-122"/>
              </a:rPr>
              <a:t>与预后不良有关。</a:t>
            </a:r>
            <a:endParaRPr lang="zh-CN" altLang="en-US" spc="150">
              <a:solidFill>
                <a:srgbClr val="000000">
                  <a:lumMod val="75000"/>
                  <a:lumOff val="25000"/>
                </a:srgbClr>
              </a:solidFill>
              <a:uFillTx/>
              <a:latin typeface="Microsoft YaHei Regular" panose="020B0503020204020204" charset="-122"/>
              <a:ea typeface="Microsoft YaHei Regular" panose="020B0503020204020204" charset="-122"/>
            </a:endParaRPr>
          </a:p>
        </p:txBody>
      </p:sp>
      <p:sp>
        <p:nvSpPr>
          <p:cNvPr id="54" name="文本框 53"/>
          <p:cNvSpPr txBox="1"/>
          <p:nvPr>
            <p:custDataLst>
              <p:tags r:id="rId63"/>
            </p:custDataLst>
          </p:nvPr>
        </p:nvSpPr>
        <p:spPr>
          <a:xfrm>
            <a:off x="8905015" y="4415790"/>
            <a:ext cx="535305" cy="368300"/>
          </a:xfrm>
          <a:prstGeom prst="rect">
            <a:avLst/>
          </a:prstGeom>
          <a:noFill/>
        </p:spPr>
        <p:txBody>
          <a:bodyPr wrap="square" rtlCol="0">
            <a:normAutofit fontScale="90000"/>
          </a:bodyPr>
          <a:p>
            <a:r>
              <a:rPr lang="en-US" altLang="zh-CN" b="1">
                <a:solidFill>
                  <a:srgbClr val="FFFFFF"/>
                </a:solidFill>
                <a:latin typeface="思源黑体 CN Regular" panose="020B0500000000000000" charset="-122"/>
                <a:ea typeface="思源黑体 CN Regular" panose="020B0500000000000000" charset="-122"/>
              </a:rPr>
              <a:t>04</a:t>
            </a:r>
            <a:endParaRPr lang="en-US" altLang="zh-CN" b="1">
              <a:solidFill>
                <a:srgbClr val="FFFFFF"/>
              </a:solidFill>
              <a:latin typeface="思源黑体 CN Regular" panose="020B0500000000000000" charset="-122"/>
              <a:ea typeface="思源黑体 CN Regular" panose="020B0500000000000000" charset="-122"/>
            </a:endParaRPr>
          </a:p>
        </p:txBody>
      </p:sp>
      <p:pic>
        <p:nvPicPr>
          <p:cNvPr id="43" name="图片 42" descr="343538343130363b343538383333343bcfe0bbfa"/>
          <p:cNvPicPr>
            <a:picLocks noChangeAspect="1"/>
          </p:cNvPicPr>
          <p:nvPr>
            <p:custDataLst>
              <p:tags r:id="rId64"/>
            </p:custDataLst>
          </p:nvPr>
        </p:nvPicPr>
        <p:blipFill>
          <a:blip r:embed="rId65">
            <a:extLst>
              <a:ext uri="{96DAC541-7B7A-43D3-8B79-37D633B846F1}">
                <asvg:svgBlip xmlns:asvg="http://schemas.microsoft.com/office/drawing/2016/SVG/main" r:embed="rId66"/>
              </a:ext>
            </a:extLst>
          </a:blip>
          <a:stretch>
            <a:fillRect/>
          </a:stretch>
        </p:blipFill>
        <p:spPr>
          <a:xfrm>
            <a:off x="6953978" y="3673158"/>
            <a:ext cx="552450" cy="552450"/>
          </a:xfrm>
          <a:prstGeom prst="rect">
            <a:avLst/>
          </a:prstGeom>
        </p:spPr>
      </p:pic>
      <p:sp>
        <p:nvSpPr>
          <p:cNvPr id="52" name="文本框 51"/>
          <p:cNvSpPr txBox="1"/>
          <p:nvPr>
            <p:custDataLst>
              <p:tags r:id="rId67"/>
            </p:custDataLst>
          </p:nvPr>
        </p:nvSpPr>
        <p:spPr>
          <a:xfrm>
            <a:off x="6962550" y="3025140"/>
            <a:ext cx="535305" cy="368300"/>
          </a:xfrm>
          <a:prstGeom prst="rect">
            <a:avLst/>
          </a:prstGeom>
          <a:noFill/>
        </p:spPr>
        <p:txBody>
          <a:bodyPr wrap="square" rtlCol="0">
            <a:normAutofit fontScale="90000"/>
          </a:bodyPr>
          <a:p>
            <a:r>
              <a:rPr lang="en-US" altLang="zh-CN" b="1">
                <a:solidFill>
                  <a:srgbClr val="FFFFFF"/>
                </a:solidFill>
                <a:latin typeface="思源黑体 CN Regular" panose="020B0500000000000000" charset="-122"/>
                <a:ea typeface="思源黑体 CN Regular" panose="020B0500000000000000" charset="-122"/>
              </a:rPr>
              <a:t>03</a:t>
            </a:r>
            <a:endParaRPr lang="en-US" altLang="zh-CN" b="1">
              <a:solidFill>
                <a:srgbClr val="FFFFFF"/>
              </a:solidFill>
              <a:latin typeface="思源黑体 CN Regular" panose="020B0500000000000000" charset="-122"/>
              <a:ea typeface="思源黑体 CN Regular" panose="020B0500000000000000" charset="-122"/>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3" name="组合 12"/>
          <p:cNvGrpSpPr/>
          <p:nvPr/>
        </p:nvGrpSpPr>
        <p:grpSpPr>
          <a:xfrm>
            <a:off x="629285" y="1910715"/>
            <a:ext cx="2160270" cy="3528060"/>
            <a:chOff x="830" y="3009"/>
            <a:chExt cx="3402" cy="5556"/>
          </a:xfrm>
        </p:grpSpPr>
        <p:grpSp>
          <p:nvGrpSpPr>
            <p:cNvPr id="3" name="组合 2"/>
            <p:cNvGrpSpPr/>
            <p:nvPr/>
          </p:nvGrpSpPr>
          <p:grpSpPr>
            <a:xfrm rot="0">
              <a:off x="1622" y="3009"/>
              <a:ext cx="1818" cy="2837"/>
              <a:chOff x="2687" y="3009"/>
              <a:chExt cx="1818" cy="2837"/>
            </a:xfrm>
          </p:grpSpPr>
          <p:sp>
            <p:nvSpPr>
              <p:cNvPr id="31" name="同心圆 30"/>
              <p:cNvSpPr/>
              <p:nvPr>
                <p:custDataLst>
                  <p:tags r:id="rId1"/>
                </p:custDataLst>
              </p:nvPr>
            </p:nvSpPr>
            <p:spPr>
              <a:xfrm>
                <a:off x="2689" y="3382"/>
                <a:ext cx="1816" cy="1801"/>
              </a:xfrm>
              <a:prstGeom prst="donut">
                <a:avLst>
                  <a:gd name="adj" fmla="val 4151"/>
                </a:avLst>
              </a:prstGeom>
              <a:solidFill>
                <a:srgbClr val="000000">
                  <a:alpha val="11000"/>
                </a:srgbClr>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solidFill>
                    <a:srgbClr val="000000"/>
                  </a:solidFill>
                  <a:latin typeface="Arial" panose="020B0604020202020204" pitchFamily="34" charset="0"/>
                  <a:ea typeface="微软雅黑" panose="020B0503020204020204" charset="-122"/>
                </a:endParaRPr>
              </a:p>
            </p:txBody>
          </p:sp>
          <p:sp>
            <p:nvSpPr>
              <p:cNvPr id="32" name="空心弧 31"/>
              <p:cNvSpPr/>
              <p:nvPr>
                <p:custDataLst>
                  <p:tags r:id="rId2"/>
                </p:custDataLst>
              </p:nvPr>
            </p:nvSpPr>
            <p:spPr>
              <a:xfrm>
                <a:off x="2687" y="3390"/>
                <a:ext cx="1819" cy="1784"/>
              </a:xfrm>
              <a:prstGeom prst="blockArc">
                <a:avLst>
                  <a:gd name="adj1" fmla="val 7880487"/>
                  <a:gd name="adj2" fmla="val 30243"/>
                  <a:gd name="adj3" fmla="val 3845"/>
                </a:avLst>
              </a:prstGeom>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solidFill>
                    <a:srgbClr val="000000"/>
                  </a:solidFill>
                  <a:latin typeface="Arial" panose="020B0604020202020204" pitchFamily="34" charset="0"/>
                  <a:ea typeface="微软雅黑" panose="020B0503020204020204" charset="-122"/>
                </a:endParaRPr>
              </a:p>
            </p:txBody>
          </p:sp>
          <p:sp>
            <p:nvSpPr>
              <p:cNvPr id="35" name="椭圆 34"/>
              <p:cNvSpPr/>
              <p:nvPr>
                <p:custDataLst>
                  <p:tags r:id="rId3"/>
                </p:custDataLst>
              </p:nvPr>
            </p:nvSpPr>
            <p:spPr>
              <a:xfrm>
                <a:off x="3199" y="3009"/>
                <a:ext cx="795" cy="795"/>
              </a:xfrm>
              <a:prstGeom prst="ellipse">
                <a:avLst/>
              </a:prstGeom>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pic>
            <p:nvPicPr>
              <p:cNvPr id="36" name="图片 35" descr="343435383037343b343532333833373bb9abcbbe"/>
              <p:cNvPicPr>
                <a:picLocks noChangeAspect="1"/>
              </p:cNvPicPr>
              <p:nvPr>
                <p:custDataLst>
                  <p:tags r:id="rId4"/>
                </p:custDataLst>
              </p:nvPr>
            </p:nvPicPr>
            <p:blipFill>
              <a:blip r:embed="rId5">
                <a:extLst>
                  <a:ext uri="{96DAC541-7B7A-43D3-8B79-37D633B846F1}">
                    <asvg:svgBlip xmlns:asvg="http://schemas.microsoft.com/office/drawing/2016/SVG/main" r:embed="rId6"/>
                  </a:ext>
                </a:extLst>
              </a:blip>
              <a:stretch>
                <a:fillRect/>
              </a:stretch>
            </p:blipFill>
            <p:spPr>
              <a:xfrm>
                <a:off x="3370" y="3180"/>
                <a:ext cx="454" cy="454"/>
              </a:xfrm>
              <a:prstGeom prst="rect">
                <a:avLst/>
              </a:prstGeom>
              <a:effectLst>
                <a:outerShdw blurRad="50800" dist="50800" dir="5400000" sx="1000" sy="1000" algn="ctr" rotWithShape="0">
                  <a:srgbClr val="FFFFFF">
                    <a:alpha val="18000"/>
                  </a:srgbClr>
                </a:outerShdw>
              </a:effectLst>
            </p:spPr>
          </p:pic>
          <p:sp>
            <p:nvSpPr>
              <p:cNvPr id="70" name="文本框 69"/>
              <p:cNvSpPr txBox="1"/>
              <p:nvPr>
                <p:custDataLst>
                  <p:tags r:id="rId7"/>
                </p:custDataLst>
              </p:nvPr>
            </p:nvSpPr>
            <p:spPr>
              <a:xfrm>
                <a:off x="3197" y="4029"/>
                <a:ext cx="800" cy="508"/>
              </a:xfrm>
              <a:prstGeom prst="rect">
                <a:avLst/>
              </a:prstGeom>
              <a:noFill/>
            </p:spPr>
            <p:txBody>
              <a:bodyPr wrap="square" bIns="0" rtlCol="0">
                <a:normAutofit fontScale="80000"/>
              </a:bodyPr>
              <a:p>
                <a:r>
                  <a:rPr lang="en-US" altLang="zh-CN" sz="2000" spc="300">
                    <a:solidFill>
                      <a:srgbClr val="6096E6"/>
                    </a:solidFill>
                    <a:uFillTx/>
                    <a:latin typeface="思源黑体 CN Bold" panose="020B0800000000000000" charset="-122"/>
                    <a:ea typeface="思源黑体 CN Bold" panose="020B0800000000000000" charset="-122"/>
                  </a:rPr>
                  <a:t>01</a:t>
                </a:r>
                <a:endParaRPr lang="en-US" altLang="zh-CN" sz="2000" spc="300">
                  <a:solidFill>
                    <a:srgbClr val="6096E6"/>
                  </a:solidFill>
                  <a:uFillTx/>
                  <a:latin typeface="思源黑体 CN Bold" panose="020B0800000000000000" charset="-122"/>
                  <a:ea typeface="思源黑体 CN Bold" panose="020B0800000000000000" charset="-122"/>
                </a:endParaRPr>
              </a:p>
            </p:txBody>
          </p:sp>
          <p:sp>
            <p:nvSpPr>
              <p:cNvPr id="76" name="等腰三角形 75"/>
              <p:cNvSpPr/>
              <p:nvPr>
                <p:custDataLst>
                  <p:tags r:id="rId8"/>
                </p:custDataLst>
              </p:nvPr>
            </p:nvSpPr>
            <p:spPr>
              <a:xfrm flipV="1">
                <a:off x="3454" y="5562"/>
                <a:ext cx="285" cy="285"/>
              </a:xfrm>
              <a:prstGeom prst="triangle">
                <a:avLst/>
              </a:prstGeom>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grpSp>
        <p:sp>
          <p:nvSpPr>
            <p:cNvPr id="146" name="文本框 145"/>
            <p:cNvSpPr txBox="1"/>
            <p:nvPr>
              <p:custDataLst>
                <p:tags r:id="rId9"/>
              </p:custDataLst>
            </p:nvPr>
          </p:nvSpPr>
          <p:spPr>
            <a:xfrm>
              <a:off x="830" y="6347"/>
              <a:ext cx="3402" cy="2218"/>
            </a:xfrm>
            <a:prstGeom prst="rect">
              <a:avLst/>
            </a:prstGeom>
            <a:noFill/>
          </p:spPr>
          <p:txBody>
            <a:bodyPr wrap="square" bIns="0" rtlCol="0">
              <a:normAutofit lnSpcReduction="10000"/>
            </a:bodyPr>
            <a:p>
              <a:pPr algn="ctr">
                <a:lnSpc>
                  <a:spcPct val="150000"/>
                </a:lnSpc>
              </a:pPr>
              <a:r>
                <a:rPr lang="zh-CN" altLang="en-US">
                  <a:solidFill>
                    <a:srgbClr val="6096E6"/>
                  </a:solidFill>
                  <a:uFillTx/>
                  <a:latin typeface="Microsoft YaHei" panose="020B0503020204020204" charset="-122"/>
                  <a:ea typeface="Microsoft YaHei Regular" panose="020B0503020204020204" charset="-122"/>
                </a:rPr>
                <a:t>能维持有效呼吸，呼吸平稳。</a:t>
              </a:r>
              <a:endParaRPr lang="zh-CN" altLang="en-US">
                <a:solidFill>
                  <a:srgbClr val="6096E6"/>
                </a:solidFill>
                <a:uFillTx/>
                <a:latin typeface="Microsoft YaHei" panose="020B0503020204020204" charset="-122"/>
                <a:ea typeface="Microsoft YaHei Regular" panose="020B0503020204020204" charset="-122"/>
              </a:endParaRPr>
            </a:p>
          </p:txBody>
        </p:sp>
      </p:grpSp>
      <p:grpSp>
        <p:nvGrpSpPr>
          <p:cNvPr id="14" name="组合 13"/>
          <p:cNvGrpSpPr/>
          <p:nvPr/>
        </p:nvGrpSpPr>
        <p:grpSpPr>
          <a:xfrm>
            <a:off x="2806700" y="1910715"/>
            <a:ext cx="2160270" cy="3527425"/>
            <a:chOff x="4201" y="3009"/>
            <a:chExt cx="3402" cy="5555"/>
          </a:xfrm>
        </p:grpSpPr>
        <p:grpSp>
          <p:nvGrpSpPr>
            <p:cNvPr id="4" name="组合 3"/>
            <p:cNvGrpSpPr/>
            <p:nvPr/>
          </p:nvGrpSpPr>
          <p:grpSpPr>
            <a:xfrm rot="0">
              <a:off x="4993" y="3009"/>
              <a:ext cx="1818" cy="2837"/>
              <a:chOff x="5687" y="3009"/>
              <a:chExt cx="1818" cy="2837"/>
            </a:xfrm>
          </p:grpSpPr>
          <p:sp>
            <p:nvSpPr>
              <p:cNvPr id="38" name="同心圆 37"/>
              <p:cNvSpPr/>
              <p:nvPr>
                <p:custDataLst>
                  <p:tags r:id="rId10"/>
                </p:custDataLst>
              </p:nvPr>
            </p:nvSpPr>
            <p:spPr>
              <a:xfrm>
                <a:off x="5689" y="3382"/>
                <a:ext cx="1816" cy="1801"/>
              </a:xfrm>
              <a:prstGeom prst="donut">
                <a:avLst>
                  <a:gd name="adj" fmla="val 4151"/>
                </a:avLst>
              </a:prstGeom>
              <a:solidFill>
                <a:srgbClr val="000000">
                  <a:alpha val="11000"/>
                </a:srgbClr>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solidFill>
                    <a:srgbClr val="000000"/>
                  </a:solidFill>
                  <a:latin typeface="Arial" panose="020B0604020202020204" pitchFamily="34" charset="0"/>
                  <a:ea typeface="微软雅黑" panose="020B0503020204020204" charset="-122"/>
                </a:endParaRPr>
              </a:p>
            </p:txBody>
          </p:sp>
          <p:sp>
            <p:nvSpPr>
              <p:cNvPr id="39" name="空心弧 38"/>
              <p:cNvSpPr/>
              <p:nvPr>
                <p:custDataLst>
                  <p:tags r:id="rId11"/>
                </p:custDataLst>
              </p:nvPr>
            </p:nvSpPr>
            <p:spPr>
              <a:xfrm>
                <a:off x="5687" y="3390"/>
                <a:ext cx="1819" cy="1784"/>
              </a:xfrm>
              <a:prstGeom prst="blockArc">
                <a:avLst>
                  <a:gd name="adj1" fmla="val 5028564"/>
                  <a:gd name="adj2" fmla="val 20826929"/>
                  <a:gd name="adj3" fmla="val 3846"/>
                </a:avLst>
              </a:prstGeom>
              <a:solidFill>
                <a:srgbClr val="58B6E5"/>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solidFill>
                    <a:srgbClr val="000000"/>
                  </a:solidFill>
                  <a:latin typeface="Arial" panose="020B0604020202020204" pitchFamily="34" charset="0"/>
                  <a:ea typeface="微软雅黑" panose="020B0503020204020204" charset="-122"/>
                </a:endParaRPr>
              </a:p>
            </p:txBody>
          </p:sp>
          <p:sp>
            <p:nvSpPr>
              <p:cNvPr id="40" name="椭圆 39"/>
              <p:cNvSpPr/>
              <p:nvPr>
                <p:custDataLst>
                  <p:tags r:id="rId12"/>
                </p:custDataLst>
              </p:nvPr>
            </p:nvSpPr>
            <p:spPr>
              <a:xfrm>
                <a:off x="6199" y="3009"/>
                <a:ext cx="795" cy="795"/>
              </a:xfrm>
              <a:prstGeom prst="ellipse">
                <a:avLst/>
              </a:prstGeom>
              <a:solidFill>
                <a:srgbClr val="58B6E5"/>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pic>
            <p:nvPicPr>
              <p:cNvPr id="65" name="图片 64" descr="343435383037343b343532333835313bc7e5b5a5"/>
              <p:cNvPicPr>
                <a:picLocks noChangeAspect="1"/>
              </p:cNvPicPr>
              <p:nvPr>
                <p:custDataLst>
                  <p:tags r:id="rId13"/>
                </p:custDataLst>
              </p:nvPr>
            </p:nvPicPr>
            <p:blipFill>
              <a:blip r:embed="rId14">
                <a:extLst>
                  <a:ext uri="{96DAC541-7B7A-43D3-8B79-37D633B846F1}">
                    <asvg:svgBlip xmlns:asvg="http://schemas.microsoft.com/office/drawing/2016/SVG/main" r:embed="rId15"/>
                  </a:ext>
                </a:extLst>
              </a:blip>
              <a:stretch>
                <a:fillRect/>
              </a:stretch>
            </p:blipFill>
            <p:spPr>
              <a:xfrm>
                <a:off x="6370" y="3180"/>
                <a:ext cx="454" cy="454"/>
              </a:xfrm>
              <a:prstGeom prst="rect">
                <a:avLst/>
              </a:prstGeom>
              <a:effectLst>
                <a:outerShdw blurRad="50800" dist="50800" dir="5400000" sx="1000" sy="1000" algn="ctr" rotWithShape="0">
                  <a:srgbClr val="000000">
                    <a:alpha val="100000"/>
                  </a:srgbClr>
                </a:outerShdw>
              </a:effectLst>
            </p:spPr>
          </p:pic>
          <p:sp>
            <p:nvSpPr>
              <p:cNvPr id="71" name="文本框 70"/>
              <p:cNvSpPr txBox="1"/>
              <p:nvPr>
                <p:custDataLst>
                  <p:tags r:id="rId16"/>
                </p:custDataLst>
              </p:nvPr>
            </p:nvSpPr>
            <p:spPr>
              <a:xfrm>
                <a:off x="6197" y="4029"/>
                <a:ext cx="800" cy="508"/>
              </a:xfrm>
              <a:prstGeom prst="rect">
                <a:avLst/>
              </a:prstGeom>
              <a:noFill/>
            </p:spPr>
            <p:txBody>
              <a:bodyPr wrap="square" bIns="0" rtlCol="0">
                <a:normAutofit fontScale="80000"/>
              </a:bodyPr>
              <a:p>
                <a:r>
                  <a:rPr lang="en-US" altLang="zh-CN" sz="2000" spc="300">
                    <a:solidFill>
                      <a:srgbClr val="58B6E5"/>
                    </a:solidFill>
                    <a:uFillTx/>
                    <a:latin typeface="思源黑体 CN Bold" panose="020B0800000000000000" charset="-122"/>
                    <a:ea typeface="思源黑体 CN Bold" panose="020B0800000000000000" charset="-122"/>
                  </a:rPr>
                  <a:t>02</a:t>
                </a:r>
                <a:endParaRPr lang="en-US" altLang="zh-CN" sz="2000" spc="300">
                  <a:solidFill>
                    <a:srgbClr val="58B6E5"/>
                  </a:solidFill>
                  <a:uFillTx/>
                  <a:latin typeface="思源黑体 CN Bold" panose="020B0800000000000000" charset="-122"/>
                  <a:ea typeface="思源黑体 CN Bold" panose="020B0800000000000000" charset="-122"/>
                </a:endParaRPr>
              </a:p>
            </p:txBody>
          </p:sp>
          <p:sp>
            <p:nvSpPr>
              <p:cNvPr id="77" name="等腰三角形 76"/>
              <p:cNvSpPr/>
              <p:nvPr>
                <p:custDataLst>
                  <p:tags r:id="rId17"/>
                </p:custDataLst>
              </p:nvPr>
            </p:nvSpPr>
            <p:spPr>
              <a:xfrm flipV="1">
                <a:off x="6454" y="5562"/>
                <a:ext cx="285" cy="285"/>
              </a:xfrm>
              <a:prstGeom prst="triangle">
                <a:avLst/>
              </a:prstGeom>
              <a:solidFill>
                <a:srgbClr val="58B6E5"/>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grpSp>
        <p:sp>
          <p:nvSpPr>
            <p:cNvPr id="89" name="文本框 88"/>
            <p:cNvSpPr txBox="1"/>
            <p:nvPr>
              <p:custDataLst>
                <p:tags r:id="rId18"/>
              </p:custDataLst>
            </p:nvPr>
          </p:nvSpPr>
          <p:spPr>
            <a:xfrm>
              <a:off x="4201" y="6347"/>
              <a:ext cx="3402" cy="2217"/>
            </a:xfrm>
            <a:prstGeom prst="rect">
              <a:avLst/>
            </a:prstGeom>
            <a:noFill/>
          </p:spPr>
          <p:txBody>
            <a:bodyPr wrap="square" bIns="0" rtlCol="0">
              <a:normAutofit/>
            </a:bodyPr>
            <a:p>
              <a:pPr algn="ctr">
                <a:lnSpc>
                  <a:spcPct val="150000"/>
                </a:lnSpc>
              </a:pPr>
              <a:r>
                <a:rPr lang="zh-CN" altLang="en-US">
                  <a:solidFill>
                    <a:srgbClr val="58B6E5"/>
                  </a:solidFill>
                  <a:uFillTx/>
                  <a:latin typeface="Microsoft YaHei" panose="020B0503020204020204" charset="-122"/>
                  <a:ea typeface="Microsoft YaHei Regular" panose="020B0503020204020204" charset="-122"/>
                </a:rPr>
                <a:t>各项生命体征逐渐恢复正常。</a:t>
              </a:r>
              <a:endParaRPr lang="zh-CN" altLang="en-US">
                <a:solidFill>
                  <a:srgbClr val="58B6E5"/>
                </a:solidFill>
                <a:uFillTx/>
                <a:latin typeface="Microsoft YaHei" panose="020B0503020204020204" charset="-122"/>
                <a:ea typeface="Microsoft YaHei Regular" panose="020B0503020204020204" charset="-122"/>
              </a:endParaRPr>
            </a:p>
          </p:txBody>
        </p:sp>
      </p:grpSp>
      <p:grpSp>
        <p:nvGrpSpPr>
          <p:cNvPr id="17" name="组合 16"/>
          <p:cNvGrpSpPr/>
          <p:nvPr/>
        </p:nvGrpSpPr>
        <p:grpSpPr>
          <a:xfrm>
            <a:off x="4984115" y="1910715"/>
            <a:ext cx="2160270" cy="3528060"/>
            <a:chOff x="7572" y="3009"/>
            <a:chExt cx="3402" cy="5556"/>
          </a:xfrm>
        </p:grpSpPr>
        <p:grpSp>
          <p:nvGrpSpPr>
            <p:cNvPr id="5" name="组合 4"/>
            <p:cNvGrpSpPr/>
            <p:nvPr/>
          </p:nvGrpSpPr>
          <p:grpSpPr>
            <a:xfrm rot="0">
              <a:off x="8364" y="3009"/>
              <a:ext cx="1818" cy="2837"/>
              <a:chOff x="8689" y="3009"/>
              <a:chExt cx="1818" cy="2837"/>
            </a:xfrm>
          </p:grpSpPr>
          <p:sp>
            <p:nvSpPr>
              <p:cNvPr id="45" name="同心圆 44"/>
              <p:cNvSpPr/>
              <p:nvPr>
                <p:custDataLst>
                  <p:tags r:id="rId19"/>
                </p:custDataLst>
              </p:nvPr>
            </p:nvSpPr>
            <p:spPr>
              <a:xfrm>
                <a:off x="8691" y="3382"/>
                <a:ext cx="1816" cy="1801"/>
              </a:xfrm>
              <a:prstGeom prst="donut">
                <a:avLst>
                  <a:gd name="adj" fmla="val 4151"/>
                </a:avLst>
              </a:prstGeom>
              <a:solidFill>
                <a:srgbClr val="000000">
                  <a:alpha val="11000"/>
                </a:srgbClr>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solidFill>
                    <a:srgbClr val="000000"/>
                  </a:solidFill>
                  <a:latin typeface="Arial" panose="020B0604020202020204" pitchFamily="34" charset="0"/>
                  <a:ea typeface="微软雅黑" panose="020B0503020204020204" charset="-122"/>
                </a:endParaRPr>
              </a:p>
            </p:txBody>
          </p:sp>
          <p:sp>
            <p:nvSpPr>
              <p:cNvPr id="46" name="空心弧 45"/>
              <p:cNvSpPr/>
              <p:nvPr>
                <p:custDataLst>
                  <p:tags r:id="rId20"/>
                </p:custDataLst>
              </p:nvPr>
            </p:nvSpPr>
            <p:spPr>
              <a:xfrm>
                <a:off x="8689" y="3390"/>
                <a:ext cx="1819" cy="1784"/>
              </a:xfrm>
              <a:prstGeom prst="blockArc">
                <a:avLst>
                  <a:gd name="adj1" fmla="val 2978845"/>
                  <a:gd name="adj2" fmla="val 30243"/>
                  <a:gd name="adj3" fmla="val 3845"/>
                </a:avLst>
              </a:prstGeom>
              <a:solidFill>
                <a:srgbClr val="56CA95"/>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solidFill>
                    <a:srgbClr val="000000"/>
                  </a:solidFill>
                  <a:latin typeface="Arial" panose="020B0604020202020204" pitchFamily="34" charset="0"/>
                  <a:ea typeface="微软雅黑" panose="020B0503020204020204" charset="-122"/>
                </a:endParaRPr>
              </a:p>
            </p:txBody>
          </p:sp>
          <p:sp>
            <p:nvSpPr>
              <p:cNvPr id="47" name="椭圆 46"/>
              <p:cNvSpPr/>
              <p:nvPr>
                <p:custDataLst>
                  <p:tags r:id="rId21"/>
                </p:custDataLst>
              </p:nvPr>
            </p:nvSpPr>
            <p:spPr>
              <a:xfrm>
                <a:off x="9201" y="3009"/>
                <a:ext cx="795" cy="795"/>
              </a:xfrm>
              <a:prstGeom prst="ellipse">
                <a:avLst/>
              </a:prstGeom>
              <a:solidFill>
                <a:srgbClr val="56CA95"/>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pic>
            <p:nvPicPr>
              <p:cNvPr id="66" name="图片 65" descr="343435383037343b343532333834333bb9a4d7f7"/>
              <p:cNvPicPr>
                <a:picLocks noChangeAspect="1"/>
              </p:cNvPicPr>
              <p:nvPr>
                <p:custDataLst>
                  <p:tags r:id="rId22"/>
                </p:custDataLst>
              </p:nvPr>
            </p:nvPicPr>
            <p:blipFill>
              <a:blip r:embed="rId23">
                <a:extLst>
                  <a:ext uri="{96DAC541-7B7A-43D3-8B79-37D633B846F1}">
                    <asvg:svgBlip xmlns:asvg="http://schemas.microsoft.com/office/drawing/2016/SVG/main" r:embed="rId24"/>
                  </a:ext>
                </a:extLst>
              </a:blip>
              <a:stretch>
                <a:fillRect/>
              </a:stretch>
            </p:blipFill>
            <p:spPr>
              <a:xfrm>
                <a:off x="9372" y="3180"/>
                <a:ext cx="454" cy="454"/>
              </a:xfrm>
              <a:prstGeom prst="rect">
                <a:avLst/>
              </a:prstGeom>
              <a:effectLst/>
            </p:spPr>
          </p:pic>
          <p:sp>
            <p:nvSpPr>
              <p:cNvPr id="73" name="文本框 72"/>
              <p:cNvSpPr txBox="1"/>
              <p:nvPr>
                <p:custDataLst>
                  <p:tags r:id="rId25"/>
                </p:custDataLst>
              </p:nvPr>
            </p:nvSpPr>
            <p:spPr>
              <a:xfrm>
                <a:off x="9199" y="4029"/>
                <a:ext cx="800" cy="508"/>
              </a:xfrm>
              <a:prstGeom prst="rect">
                <a:avLst/>
              </a:prstGeom>
              <a:noFill/>
            </p:spPr>
            <p:txBody>
              <a:bodyPr wrap="square" bIns="0" rtlCol="0">
                <a:normAutofit fontScale="80000"/>
              </a:bodyPr>
              <a:p>
                <a:r>
                  <a:rPr lang="en-US" altLang="zh-CN" sz="2000" spc="300">
                    <a:solidFill>
                      <a:srgbClr val="56CA95"/>
                    </a:solidFill>
                    <a:uFillTx/>
                    <a:latin typeface="思源黑体 CN Bold" panose="020B0800000000000000" charset="-122"/>
                    <a:ea typeface="思源黑体 CN Bold" panose="020B0800000000000000" charset="-122"/>
                  </a:rPr>
                  <a:t>03</a:t>
                </a:r>
                <a:endParaRPr lang="en-US" altLang="zh-CN" sz="2000" spc="300">
                  <a:solidFill>
                    <a:srgbClr val="56CA95"/>
                  </a:solidFill>
                  <a:uFillTx/>
                  <a:latin typeface="思源黑体 CN Bold" panose="020B0800000000000000" charset="-122"/>
                  <a:ea typeface="思源黑体 CN Bold" panose="020B0800000000000000" charset="-122"/>
                </a:endParaRPr>
              </a:p>
            </p:txBody>
          </p:sp>
          <p:sp>
            <p:nvSpPr>
              <p:cNvPr id="78" name="等腰三角形 77"/>
              <p:cNvSpPr/>
              <p:nvPr>
                <p:custDataLst>
                  <p:tags r:id="rId26"/>
                </p:custDataLst>
              </p:nvPr>
            </p:nvSpPr>
            <p:spPr>
              <a:xfrm flipV="1">
                <a:off x="9456" y="5562"/>
                <a:ext cx="285" cy="285"/>
              </a:xfrm>
              <a:prstGeom prst="triangle">
                <a:avLst/>
              </a:prstGeom>
              <a:solidFill>
                <a:srgbClr val="56CA95"/>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grpSp>
        <p:sp>
          <p:nvSpPr>
            <p:cNvPr id="92" name="文本框 91"/>
            <p:cNvSpPr txBox="1"/>
            <p:nvPr>
              <p:custDataLst>
                <p:tags r:id="rId27"/>
              </p:custDataLst>
            </p:nvPr>
          </p:nvSpPr>
          <p:spPr>
            <a:xfrm>
              <a:off x="7572" y="6347"/>
              <a:ext cx="3402" cy="2218"/>
            </a:xfrm>
            <a:prstGeom prst="rect">
              <a:avLst/>
            </a:prstGeom>
            <a:noFill/>
          </p:spPr>
          <p:txBody>
            <a:bodyPr wrap="square" bIns="0" rtlCol="0">
              <a:normAutofit/>
            </a:bodyPr>
            <a:p>
              <a:pPr algn="ctr">
                <a:lnSpc>
                  <a:spcPct val="150000"/>
                </a:lnSpc>
              </a:pPr>
              <a:r>
                <a:rPr lang="zh-CN" altLang="en-US">
                  <a:solidFill>
                    <a:srgbClr val="56CA95"/>
                  </a:solidFill>
                  <a:uFillTx/>
                  <a:latin typeface="Microsoft YaHei" panose="020B0503020204020204" charset="-122"/>
                  <a:ea typeface="Microsoft YaHei Regular" panose="020B0503020204020204" charset="-122"/>
                </a:rPr>
                <a:t>出血得到控制，颅内压恢复正常。</a:t>
              </a:r>
              <a:endParaRPr lang="zh-CN" altLang="en-US">
                <a:solidFill>
                  <a:srgbClr val="56CA95"/>
                </a:solidFill>
                <a:uFillTx/>
                <a:latin typeface="Microsoft YaHei" panose="020B0503020204020204" charset="-122"/>
                <a:ea typeface="Microsoft YaHei Regular" panose="020B0503020204020204" charset="-122"/>
              </a:endParaRPr>
            </a:p>
          </p:txBody>
        </p:sp>
      </p:grpSp>
      <p:grpSp>
        <p:nvGrpSpPr>
          <p:cNvPr id="16" name="组合 15"/>
          <p:cNvGrpSpPr/>
          <p:nvPr/>
        </p:nvGrpSpPr>
        <p:grpSpPr>
          <a:xfrm>
            <a:off x="7161530" y="1910715"/>
            <a:ext cx="2160270" cy="3527425"/>
            <a:chOff x="10943" y="3009"/>
            <a:chExt cx="3402" cy="5555"/>
          </a:xfrm>
        </p:grpSpPr>
        <p:grpSp>
          <p:nvGrpSpPr>
            <p:cNvPr id="6" name="组合 5"/>
            <p:cNvGrpSpPr/>
            <p:nvPr/>
          </p:nvGrpSpPr>
          <p:grpSpPr>
            <a:xfrm rot="0">
              <a:off x="11735" y="3009"/>
              <a:ext cx="1818" cy="2837"/>
              <a:chOff x="11691" y="3009"/>
              <a:chExt cx="1818" cy="2837"/>
            </a:xfrm>
          </p:grpSpPr>
          <p:sp>
            <p:nvSpPr>
              <p:cNvPr id="50" name="同心圆 49"/>
              <p:cNvSpPr/>
              <p:nvPr>
                <p:custDataLst>
                  <p:tags r:id="rId28"/>
                </p:custDataLst>
              </p:nvPr>
            </p:nvSpPr>
            <p:spPr>
              <a:xfrm>
                <a:off x="11693" y="3382"/>
                <a:ext cx="1816" cy="1801"/>
              </a:xfrm>
              <a:prstGeom prst="donut">
                <a:avLst>
                  <a:gd name="adj" fmla="val 4151"/>
                </a:avLst>
              </a:prstGeom>
              <a:solidFill>
                <a:srgbClr val="000000">
                  <a:alpha val="11000"/>
                </a:srgbClr>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solidFill>
                    <a:srgbClr val="000000"/>
                  </a:solidFill>
                  <a:latin typeface="Arial" panose="020B0604020202020204" pitchFamily="34" charset="0"/>
                  <a:ea typeface="微软雅黑" panose="020B0503020204020204" charset="-122"/>
                </a:endParaRPr>
              </a:p>
            </p:txBody>
          </p:sp>
          <p:sp>
            <p:nvSpPr>
              <p:cNvPr id="51" name="空心弧 50"/>
              <p:cNvSpPr/>
              <p:nvPr>
                <p:custDataLst>
                  <p:tags r:id="rId29"/>
                </p:custDataLst>
              </p:nvPr>
            </p:nvSpPr>
            <p:spPr>
              <a:xfrm>
                <a:off x="11691" y="3390"/>
                <a:ext cx="1819" cy="1784"/>
              </a:xfrm>
              <a:prstGeom prst="blockArc">
                <a:avLst>
                  <a:gd name="adj1" fmla="val 9179172"/>
                  <a:gd name="adj2" fmla="val 992305"/>
                  <a:gd name="adj3" fmla="val 4035"/>
                </a:avLst>
              </a:prstGeom>
              <a:solidFill>
                <a:srgbClr val="FFBA55"/>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solidFill>
                    <a:srgbClr val="000000"/>
                  </a:solidFill>
                  <a:latin typeface="Arial" panose="020B0604020202020204" pitchFamily="34" charset="0"/>
                  <a:ea typeface="微软雅黑" panose="020B0503020204020204" charset="-122"/>
                </a:endParaRPr>
              </a:p>
            </p:txBody>
          </p:sp>
          <p:sp>
            <p:nvSpPr>
              <p:cNvPr id="52" name="椭圆 51"/>
              <p:cNvSpPr/>
              <p:nvPr>
                <p:custDataLst>
                  <p:tags r:id="rId30"/>
                </p:custDataLst>
              </p:nvPr>
            </p:nvSpPr>
            <p:spPr>
              <a:xfrm>
                <a:off x="12203" y="3009"/>
                <a:ext cx="795" cy="795"/>
              </a:xfrm>
              <a:prstGeom prst="ellipse">
                <a:avLst/>
              </a:prstGeom>
              <a:solidFill>
                <a:srgbClr val="FFBA55"/>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pic>
            <p:nvPicPr>
              <p:cNvPr id="67" name="图片 66" descr="343435383037343b343532333834323bbdb1b1ad"/>
              <p:cNvPicPr>
                <a:picLocks noChangeAspect="1"/>
              </p:cNvPicPr>
              <p:nvPr>
                <p:custDataLst>
                  <p:tags r:id="rId31"/>
                </p:custDataLst>
              </p:nvPr>
            </p:nvPicPr>
            <p:blipFill>
              <a:blip r:embed="rId32">
                <a:extLst>
                  <a:ext uri="{96DAC541-7B7A-43D3-8B79-37D633B846F1}">
                    <asvg:svgBlip xmlns:asvg="http://schemas.microsoft.com/office/drawing/2016/SVG/main" r:embed="rId33"/>
                  </a:ext>
                </a:extLst>
              </a:blip>
              <a:stretch>
                <a:fillRect/>
              </a:stretch>
            </p:blipFill>
            <p:spPr>
              <a:xfrm>
                <a:off x="12374" y="3180"/>
                <a:ext cx="454" cy="454"/>
              </a:xfrm>
              <a:prstGeom prst="rect">
                <a:avLst/>
              </a:prstGeom>
              <a:effectLst/>
            </p:spPr>
          </p:pic>
          <p:sp>
            <p:nvSpPr>
              <p:cNvPr id="72" name="文本框 71"/>
              <p:cNvSpPr txBox="1"/>
              <p:nvPr>
                <p:custDataLst>
                  <p:tags r:id="rId34"/>
                </p:custDataLst>
              </p:nvPr>
            </p:nvSpPr>
            <p:spPr>
              <a:xfrm>
                <a:off x="12201" y="4029"/>
                <a:ext cx="800" cy="508"/>
              </a:xfrm>
              <a:prstGeom prst="rect">
                <a:avLst/>
              </a:prstGeom>
              <a:noFill/>
            </p:spPr>
            <p:txBody>
              <a:bodyPr wrap="square" bIns="0" rtlCol="0">
                <a:normAutofit fontScale="80000"/>
              </a:bodyPr>
              <a:p>
                <a:r>
                  <a:rPr lang="en-US" altLang="zh-CN" sz="2000" spc="300">
                    <a:solidFill>
                      <a:srgbClr val="FFBA55"/>
                    </a:solidFill>
                    <a:uFillTx/>
                    <a:latin typeface="思源黑体 CN Bold" panose="020B0800000000000000" charset="-122"/>
                    <a:ea typeface="思源黑体 CN Bold" panose="020B0800000000000000" charset="-122"/>
                  </a:rPr>
                  <a:t>04</a:t>
                </a:r>
                <a:endParaRPr lang="en-US" altLang="zh-CN" sz="2000" spc="300">
                  <a:solidFill>
                    <a:srgbClr val="FFBA55"/>
                  </a:solidFill>
                  <a:uFillTx/>
                  <a:latin typeface="思源黑体 CN Bold" panose="020B0800000000000000" charset="-122"/>
                  <a:ea typeface="思源黑体 CN Bold" panose="020B0800000000000000" charset="-122"/>
                </a:endParaRPr>
              </a:p>
            </p:txBody>
          </p:sp>
          <p:sp>
            <p:nvSpPr>
              <p:cNvPr id="79" name="等腰三角形 78"/>
              <p:cNvSpPr/>
              <p:nvPr>
                <p:custDataLst>
                  <p:tags r:id="rId35"/>
                </p:custDataLst>
              </p:nvPr>
            </p:nvSpPr>
            <p:spPr>
              <a:xfrm flipV="1">
                <a:off x="12458" y="5562"/>
                <a:ext cx="285" cy="285"/>
              </a:xfrm>
              <a:prstGeom prst="triangle">
                <a:avLst/>
              </a:prstGeom>
              <a:solidFill>
                <a:srgbClr val="FFBA55"/>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grpSp>
        <p:sp>
          <p:nvSpPr>
            <p:cNvPr id="95" name="文本框 94"/>
            <p:cNvSpPr txBox="1"/>
            <p:nvPr>
              <p:custDataLst>
                <p:tags r:id="rId36"/>
              </p:custDataLst>
            </p:nvPr>
          </p:nvSpPr>
          <p:spPr>
            <a:xfrm>
              <a:off x="10943" y="6347"/>
              <a:ext cx="3402" cy="2217"/>
            </a:xfrm>
            <a:prstGeom prst="rect">
              <a:avLst/>
            </a:prstGeom>
            <a:noFill/>
          </p:spPr>
          <p:txBody>
            <a:bodyPr wrap="square" bIns="0" rtlCol="0">
              <a:normAutofit/>
            </a:bodyPr>
            <a:p>
              <a:pPr algn="ctr">
                <a:lnSpc>
                  <a:spcPct val="150000"/>
                </a:lnSpc>
              </a:pPr>
              <a:r>
                <a:rPr lang="zh-CN" altLang="en-US">
                  <a:solidFill>
                    <a:srgbClr val="FFBA55"/>
                  </a:solidFill>
                  <a:uFillTx/>
                  <a:latin typeface="Microsoft YaHei" panose="020B0503020204020204" charset="-122"/>
                  <a:ea typeface="Microsoft YaHei Regular" panose="020B0503020204020204" charset="-122"/>
                </a:rPr>
                <a:t>无院内感染发生，并能减少并发症的发生。</a:t>
              </a:r>
              <a:endParaRPr lang="zh-CN" altLang="en-US">
                <a:solidFill>
                  <a:srgbClr val="FFBA55"/>
                </a:solidFill>
                <a:uFillTx/>
                <a:latin typeface="Microsoft YaHei" panose="020B0503020204020204" charset="-122"/>
                <a:ea typeface="Microsoft YaHei Regular" panose="020B0503020204020204" charset="-122"/>
              </a:endParaRPr>
            </a:p>
          </p:txBody>
        </p:sp>
      </p:grpSp>
      <p:grpSp>
        <p:nvGrpSpPr>
          <p:cNvPr id="15" name="组合 14"/>
          <p:cNvGrpSpPr/>
          <p:nvPr/>
        </p:nvGrpSpPr>
        <p:grpSpPr>
          <a:xfrm>
            <a:off x="9338945" y="1910715"/>
            <a:ext cx="2160270" cy="3528060"/>
            <a:chOff x="14314" y="3009"/>
            <a:chExt cx="3402" cy="5556"/>
          </a:xfrm>
        </p:grpSpPr>
        <p:grpSp>
          <p:nvGrpSpPr>
            <p:cNvPr id="7" name="组合 6"/>
            <p:cNvGrpSpPr/>
            <p:nvPr/>
          </p:nvGrpSpPr>
          <p:grpSpPr>
            <a:xfrm rot="0">
              <a:off x="15106" y="3009"/>
              <a:ext cx="1818" cy="2837"/>
              <a:chOff x="14693" y="3009"/>
              <a:chExt cx="1818" cy="2837"/>
            </a:xfrm>
          </p:grpSpPr>
          <p:sp>
            <p:nvSpPr>
              <p:cNvPr id="55" name="同心圆 54"/>
              <p:cNvSpPr/>
              <p:nvPr>
                <p:custDataLst>
                  <p:tags r:id="rId37"/>
                </p:custDataLst>
              </p:nvPr>
            </p:nvSpPr>
            <p:spPr>
              <a:xfrm>
                <a:off x="14695" y="3382"/>
                <a:ext cx="1816" cy="1801"/>
              </a:xfrm>
              <a:prstGeom prst="donut">
                <a:avLst>
                  <a:gd name="adj" fmla="val 4151"/>
                </a:avLst>
              </a:prstGeom>
              <a:solidFill>
                <a:srgbClr val="000000">
                  <a:alpha val="11000"/>
                </a:srgbClr>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solidFill>
                    <a:srgbClr val="000000"/>
                  </a:solidFill>
                  <a:latin typeface="Arial" panose="020B0604020202020204" pitchFamily="34" charset="0"/>
                  <a:ea typeface="微软雅黑" panose="020B0503020204020204" charset="-122"/>
                </a:endParaRPr>
              </a:p>
            </p:txBody>
          </p:sp>
          <p:sp>
            <p:nvSpPr>
              <p:cNvPr id="56" name="空心弧 55"/>
              <p:cNvSpPr/>
              <p:nvPr>
                <p:custDataLst>
                  <p:tags r:id="rId38"/>
                </p:custDataLst>
              </p:nvPr>
            </p:nvSpPr>
            <p:spPr>
              <a:xfrm>
                <a:off x="14693" y="3390"/>
                <a:ext cx="1819" cy="1784"/>
              </a:xfrm>
              <a:prstGeom prst="blockArc">
                <a:avLst>
                  <a:gd name="adj1" fmla="val 10742613"/>
                  <a:gd name="adj2" fmla="val 7776146"/>
                  <a:gd name="adj3" fmla="val 4038"/>
                </a:avLst>
              </a:prstGeom>
              <a:solidFill>
                <a:srgbClr val="F18870"/>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solidFill>
                    <a:srgbClr val="000000"/>
                  </a:solidFill>
                  <a:latin typeface="Arial" panose="020B0604020202020204" pitchFamily="34" charset="0"/>
                  <a:ea typeface="微软雅黑" panose="020B0503020204020204" charset="-122"/>
                </a:endParaRPr>
              </a:p>
            </p:txBody>
          </p:sp>
          <p:sp>
            <p:nvSpPr>
              <p:cNvPr id="57" name="椭圆 56"/>
              <p:cNvSpPr/>
              <p:nvPr>
                <p:custDataLst>
                  <p:tags r:id="rId39"/>
                </p:custDataLst>
              </p:nvPr>
            </p:nvSpPr>
            <p:spPr>
              <a:xfrm>
                <a:off x="15205" y="3009"/>
                <a:ext cx="795" cy="795"/>
              </a:xfrm>
              <a:prstGeom prst="ellipse">
                <a:avLst/>
              </a:prstGeom>
              <a:solidFill>
                <a:srgbClr val="F18870"/>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pic>
            <p:nvPicPr>
              <p:cNvPr id="68" name="图片 67" descr="343435383037343b343533303738313bb1e3c0fbccf9"/>
              <p:cNvPicPr>
                <a:picLocks noChangeAspect="1"/>
              </p:cNvPicPr>
              <p:nvPr>
                <p:custDataLst>
                  <p:tags r:id="rId40"/>
                </p:custDataLst>
              </p:nvPr>
            </p:nvPicPr>
            <p:blipFill>
              <a:blip r:embed="rId41">
                <a:extLst>
                  <a:ext uri="{96DAC541-7B7A-43D3-8B79-37D633B846F1}">
                    <asvg:svgBlip xmlns:asvg="http://schemas.microsoft.com/office/drawing/2016/SVG/main" r:embed="rId42"/>
                  </a:ext>
                </a:extLst>
              </a:blip>
              <a:stretch>
                <a:fillRect/>
              </a:stretch>
            </p:blipFill>
            <p:spPr>
              <a:xfrm>
                <a:off x="15376" y="3180"/>
                <a:ext cx="454" cy="454"/>
              </a:xfrm>
              <a:prstGeom prst="rect">
                <a:avLst/>
              </a:prstGeom>
              <a:effectLst/>
            </p:spPr>
          </p:pic>
          <p:sp>
            <p:nvSpPr>
              <p:cNvPr id="74" name="文本框 73"/>
              <p:cNvSpPr txBox="1"/>
              <p:nvPr>
                <p:custDataLst>
                  <p:tags r:id="rId43"/>
                </p:custDataLst>
              </p:nvPr>
            </p:nvSpPr>
            <p:spPr>
              <a:xfrm>
                <a:off x="15203" y="4029"/>
                <a:ext cx="800" cy="508"/>
              </a:xfrm>
              <a:prstGeom prst="rect">
                <a:avLst/>
              </a:prstGeom>
              <a:noFill/>
            </p:spPr>
            <p:txBody>
              <a:bodyPr wrap="square" bIns="0" rtlCol="0">
                <a:normAutofit fontScale="80000"/>
              </a:bodyPr>
              <a:p>
                <a:r>
                  <a:rPr lang="en-US" altLang="zh-CN" sz="2000" spc="300">
                    <a:solidFill>
                      <a:srgbClr val="F18870"/>
                    </a:solidFill>
                    <a:uFillTx/>
                    <a:latin typeface="思源黑体 CN Bold" panose="020B0800000000000000" charset="-122"/>
                    <a:ea typeface="思源黑体 CN Bold" panose="020B0800000000000000" charset="-122"/>
                  </a:rPr>
                  <a:t>05</a:t>
                </a:r>
                <a:endParaRPr lang="en-US" altLang="zh-CN" sz="2000" spc="300">
                  <a:solidFill>
                    <a:srgbClr val="F18870"/>
                  </a:solidFill>
                  <a:uFillTx/>
                  <a:latin typeface="思源黑体 CN Bold" panose="020B0800000000000000" charset="-122"/>
                  <a:ea typeface="思源黑体 CN Bold" panose="020B0800000000000000" charset="-122"/>
                </a:endParaRPr>
              </a:p>
            </p:txBody>
          </p:sp>
          <p:sp>
            <p:nvSpPr>
              <p:cNvPr id="80" name="等腰三角形 79"/>
              <p:cNvSpPr/>
              <p:nvPr>
                <p:custDataLst>
                  <p:tags r:id="rId44"/>
                </p:custDataLst>
              </p:nvPr>
            </p:nvSpPr>
            <p:spPr>
              <a:xfrm flipV="1">
                <a:off x="15460" y="5562"/>
                <a:ext cx="285" cy="285"/>
              </a:xfrm>
              <a:prstGeom prst="triangle">
                <a:avLst/>
              </a:prstGeom>
              <a:solidFill>
                <a:srgbClr val="F18870"/>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grpSp>
        <p:sp>
          <p:nvSpPr>
            <p:cNvPr id="98" name="文本框 97"/>
            <p:cNvSpPr txBox="1"/>
            <p:nvPr>
              <p:custDataLst>
                <p:tags r:id="rId45"/>
              </p:custDataLst>
            </p:nvPr>
          </p:nvSpPr>
          <p:spPr>
            <a:xfrm>
              <a:off x="14314" y="6347"/>
              <a:ext cx="3402" cy="2218"/>
            </a:xfrm>
            <a:prstGeom prst="rect">
              <a:avLst/>
            </a:prstGeom>
            <a:noFill/>
          </p:spPr>
          <p:txBody>
            <a:bodyPr wrap="square" bIns="0" rtlCol="0">
              <a:normAutofit/>
            </a:bodyPr>
            <a:p>
              <a:pPr algn="ctr">
                <a:lnSpc>
                  <a:spcPct val="150000"/>
                </a:lnSpc>
              </a:pPr>
              <a:r>
                <a:rPr lang="zh-CN" altLang="en-US">
                  <a:solidFill>
                    <a:srgbClr val="F18870"/>
                  </a:solidFill>
                  <a:uFillTx/>
                  <a:latin typeface="Microsoft YaHei" panose="020B0503020204020204" charset="-122"/>
                  <a:ea typeface="Microsoft YaHei Regular" panose="020B0503020204020204" charset="-122"/>
                </a:rPr>
                <a:t>家长了解疾病的相关知识，能积极进行早期康复干预。</a:t>
              </a:r>
              <a:endParaRPr lang="zh-CN" altLang="en-US">
                <a:solidFill>
                  <a:srgbClr val="F18870"/>
                </a:solidFill>
                <a:uFillTx/>
                <a:latin typeface="Microsoft YaHei" panose="020B0503020204020204" charset="-122"/>
                <a:ea typeface="Microsoft YaHei Regular" panose="020B0503020204020204" charset="-122"/>
              </a:endParaRPr>
            </a:p>
          </p:txBody>
        </p:sp>
      </p:grpSp>
      <p:grpSp>
        <p:nvGrpSpPr>
          <p:cNvPr id="28" name="组合 27"/>
          <p:cNvGrpSpPr/>
          <p:nvPr/>
        </p:nvGrpSpPr>
        <p:grpSpPr>
          <a:xfrm>
            <a:off x="354965" y="259715"/>
            <a:ext cx="11490325" cy="539750"/>
            <a:chOff x="467" y="409"/>
            <a:chExt cx="18095" cy="850"/>
          </a:xfrm>
        </p:grpSpPr>
        <p:sp>
          <p:nvSpPr>
            <p:cNvPr id="30" name="文本框 29"/>
            <p:cNvSpPr txBox="1"/>
            <p:nvPr/>
          </p:nvSpPr>
          <p:spPr>
            <a:xfrm>
              <a:off x="2122" y="409"/>
              <a:ext cx="16441" cy="850"/>
            </a:xfrm>
            <a:prstGeom prst="rect">
              <a:avLst/>
            </a:prstGeom>
            <a:noFill/>
          </p:spPr>
          <p:txBody>
            <a:bodyPr wrap="square" rtlCol="0" anchor="ctr" anchorCtr="0">
              <a:noAutofit/>
            </a:bodyPr>
            <a:p>
              <a:pPr>
                <a:lnSpc>
                  <a:spcPct val="100000"/>
                </a:lnSpc>
              </a:pPr>
              <a:r>
                <a:rPr lang="zh-CN" altLang="en-US" sz="2400">
                  <a:solidFill>
                    <a:srgbClr val="FF7F7F"/>
                  </a:solidFill>
                  <a:latin typeface="微软雅黑" panose="020B0503020204020204" charset="-122"/>
                  <a:ea typeface="微软雅黑" panose="020B0503020204020204" charset="-122"/>
                  <a:sym typeface="+mn-ea"/>
                </a:rPr>
                <a:t>【护理目标】</a:t>
              </a:r>
              <a:endParaRPr lang="zh-CN" altLang="en-US" sz="2400">
                <a:solidFill>
                  <a:srgbClr val="FF7F7F"/>
                </a:solidFill>
                <a:latin typeface="微软雅黑" panose="020B0503020204020204" charset="-122"/>
                <a:ea typeface="微软雅黑" panose="020B0503020204020204" charset="-122"/>
                <a:sym typeface="+mn-ea"/>
              </a:endParaRPr>
            </a:p>
          </p:txBody>
        </p:sp>
        <p:grpSp>
          <p:nvGrpSpPr>
            <p:cNvPr id="18" name="组合 17"/>
            <p:cNvGrpSpPr/>
            <p:nvPr/>
          </p:nvGrpSpPr>
          <p:grpSpPr>
            <a:xfrm>
              <a:off x="467" y="494"/>
              <a:ext cx="1416" cy="680"/>
              <a:chOff x="467" y="579"/>
              <a:chExt cx="1416" cy="680"/>
            </a:xfrm>
          </p:grpSpPr>
          <p:sp>
            <p:nvSpPr>
              <p:cNvPr id="19" name="对角圆角矩形 18"/>
              <p:cNvSpPr/>
              <p:nvPr/>
            </p:nvSpPr>
            <p:spPr>
              <a:xfrm>
                <a:off x="467" y="579"/>
                <a:ext cx="1417" cy="68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33" name="图片 32"/>
              <p:cNvPicPr/>
              <p:nvPr/>
            </p:nvPicPr>
            <p:blipFill>
              <a:blip r:embed="rId46" cstate="print">
                <a:biLevel thresh="25000"/>
                <a:extLst>
                  <a:ext uri="{28A0092B-C50C-407E-A947-70E740481C1C}">
                    <a14:useLocalDpi xmlns:a14="http://schemas.microsoft.com/office/drawing/2010/main" val="0"/>
                  </a:ext>
                </a:extLst>
              </a:blip>
              <a:stretch>
                <a:fillRect/>
              </a:stretch>
            </p:blipFill>
            <p:spPr>
              <a:xfrm>
                <a:off x="892" y="692"/>
                <a:ext cx="567" cy="454"/>
              </a:xfrm>
              <a:prstGeom prst="rect">
                <a:avLst/>
              </a:prstGeom>
            </p:spPr>
          </p:pic>
        </p:grpSp>
      </p:gr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1415415" y="1419225"/>
            <a:ext cx="7062470" cy="476885"/>
          </a:xfrm>
          <a:prstGeom prst="rect">
            <a:avLst/>
          </a:prstGeom>
        </p:spPr>
        <p:txBody>
          <a:bodyPr wrap="square" anchor="ctr" anchorCtr="0">
            <a:noAutofit/>
          </a:bodyPr>
          <a:lstStyle/>
          <a:p>
            <a:r>
              <a:rPr lang="zh-CN" altLang="en-US" sz="2000" b="1">
                <a:solidFill>
                  <a:srgbClr val="FF7F7F"/>
                </a:solidFill>
                <a:latin typeface="微软雅黑" panose="020B0503020204020204" charset="-122"/>
                <a:ea typeface="微软雅黑" panose="020B0503020204020204" charset="-122"/>
              </a:rPr>
              <a:t>1. 密切观察病情变化</a:t>
            </a:r>
            <a:endParaRPr lang="zh-CN" altLang="en-US" sz="2000" b="1">
              <a:solidFill>
                <a:srgbClr val="FF7F7F"/>
              </a:solidFill>
              <a:latin typeface="微软雅黑" panose="020B0503020204020204" charset="-122"/>
              <a:ea typeface="微软雅黑" panose="020B0503020204020204" charset="-122"/>
            </a:endParaRPr>
          </a:p>
        </p:txBody>
      </p:sp>
      <p:grpSp>
        <p:nvGrpSpPr>
          <p:cNvPr id="9" name="组合 8"/>
          <p:cNvGrpSpPr/>
          <p:nvPr/>
        </p:nvGrpSpPr>
        <p:grpSpPr>
          <a:xfrm>
            <a:off x="296545" y="259715"/>
            <a:ext cx="11490325" cy="539750"/>
            <a:chOff x="467" y="409"/>
            <a:chExt cx="18095" cy="850"/>
          </a:xfrm>
        </p:grpSpPr>
        <p:sp>
          <p:nvSpPr>
            <p:cNvPr id="23" name="文本框 22"/>
            <p:cNvSpPr txBox="1"/>
            <p:nvPr/>
          </p:nvSpPr>
          <p:spPr>
            <a:xfrm>
              <a:off x="2122" y="409"/>
              <a:ext cx="16441" cy="850"/>
            </a:xfrm>
            <a:prstGeom prst="rect">
              <a:avLst/>
            </a:prstGeom>
            <a:noFill/>
          </p:spPr>
          <p:txBody>
            <a:bodyPr wrap="square" rtlCol="0" anchor="ctr" anchorCtr="0">
              <a:noAutofit/>
            </a:bodyPr>
            <a:p>
              <a:pPr>
                <a:lnSpc>
                  <a:spcPct val="100000"/>
                </a:lnSpc>
              </a:pPr>
              <a:r>
                <a:rPr lang="zh-CN" altLang="en-US" sz="2400">
                  <a:solidFill>
                    <a:srgbClr val="FF7F7F"/>
                  </a:solidFill>
                  <a:latin typeface="微软雅黑" panose="020B0503020204020204" charset="-122"/>
                  <a:ea typeface="微软雅黑" panose="020B0503020204020204" charset="-122"/>
                  <a:sym typeface="+mn-ea"/>
                </a:rPr>
                <a:t>【护理措施】</a:t>
              </a:r>
              <a:endParaRPr lang="zh-CN" altLang="en-US" sz="2400">
                <a:solidFill>
                  <a:srgbClr val="FF7F7F"/>
                </a:solidFill>
                <a:latin typeface="微软雅黑" panose="020B0503020204020204" charset="-122"/>
                <a:ea typeface="微软雅黑" panose="020B0503020204020204" charset="-122"/>
                <a:sym typeface="+mn-ea"/>
              </a:endParaRPr>
            </a:p>
          </p:txBody>
        </p:sp>
        <p:grpSp>
          <p:nvGrpSpPr>
            <p:cNvPr id="6" name="组合 5"/>
            <p:cNvGrpSpPr/>
            <p:nvPr/>
          </p:nvGrpSpPr>
          <p:grpSpPr>
            <a:xfrm>
              <a:off x="467" y="494"/>
              <a:ext cx="1416" cy="680"/>
              <a:chOff x="467" y="579"/>
              <a:chExt cx="1416" cy="680"/>
            </a:xfrm>
          </p:grpSpPr>
          <p:sp>
            <p:nvSpPr>
              <p:cNvPr id="7" name="对角圆角矩形 6"/>
              <p:cNvSpPr/>
              <p:nvPr/>
            </p:nvSpPr>
            <p:spPr>
              <a:xfrm>
                <a:off x="467" y="579"/>
                <a:ext cx="1417" cy="68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8" name="图片 7"/>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892" y="692"/>
                <a:ext cx="567" cy="454"/>
              </a:xfrm>
              <a:prstGeom prst="rect">
                <a:avLst/>
              </a:prstGeom>
            </p:spPr>
          </p:pic>
        </p:grpSp>
      </p:grpSp>
      <p:pic>
        <p:nvPicPr>
          <p:cNvPr id="4" name="图片 3" descr="3b32313534373033343be8af95e58982"/>
          <p:cNvPicPr>
            <a:picLocks noChangeAspect="1"/>
          </p:cNvPicPr>
          <p:nvPr/>
        </p:nvPicPr>
        <p:blipFill>
          <a:blip r:embed="rId2"/>
          <a:stretch>
            <a:fillRect/>
          </a:stretch>
        </p:blipFill>
        <p:spPr>
          <a:xfrm>
            <a:off x="875665" y="1356360"/>
            <a:ext cx="540000" cy="540000"/>
          </a:xfrm>
          <a:prstGeom prst="rect">
            <a:avLst/>
          </a:prstGeom>
        </p:spPr>
      </p:pic>
      <p:sp>
        <p:nvSpPr>
          <p:cNvPr id="3" name="矩形 2"/>
          <p:cNvSpPr/>
          <p:nvPr/>
        </p:nvSpPr>
        <p:spPr>
          <a:xfrm>
            <a:off x="875665" y="2218055"/>
            <a:ext cx="10440000" cy="3830955"/>
          </a:xfrm>
          <a:prstGeom prst="rect">
            <a:avLst/>
          </a:prstGeom>
        </p:spPr>
        <p:txBody>
          <a:bodyPr wrap="square">
            <a:spAutoFit/>
          </a:bodyPr>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rPr>
              <a:t>（1）严密观察患儿的面色神态、心率变化及呼吸情况，注意囟门张力度、各种反射及肌张力以及瞳孔大小、对光反射等，严格记录 24 小时出入量，如奶量（喂奶途径、奶方）、输液量、呕吐量及大小便情况。</a:t>
            </a:r>
            <a:endPar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endParaRPr>
          </a:p>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rPr>
              <a:t>（2）保持环境安静、降低颅内压：保持患儿绝对静卧，治疗、护理集中进行，动作轻柔，避免不必要的搬动，对防止出血加重和减轻脑水肿均有重要意义。患儿取头高体位（将肩部抬高 15°～ 30°），凡需头侧位时，整个躯体也应取同向侧位，以保持头正中位，避免颈动脉受压。静脉穿刺选用留置针，减少反复穿刺，避免头皮穿刺输液，以防止加重颅内出血。遵医嘱准确及时应用降颅内压的药物，注意静脉滴注速度及穿刺处情况，拔针处按压时间要长，防止漏液引起局部肿胀和坏死。密切观察降压效果，及时报告。</a:t>
            </a:r>
            <a:endPar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9" advTm="5102">
        <p:comb/>
      </p:transition>
    </mc:Choice>
    <mc:Fallback>
      <p:transition advTm="5102">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Effect transition="in" filter="fade">
                                      <p:cBhvr>
                                        <p:cTn id="9" dur="500"/>
                                        <p:tgtEl>
                                          <p:spTgt spid="18"/>
                                        </p:tgtEl>
                                      </p:cBhvr>
                                    </p:animEffect>
                                  </p:childTnLst>
                                </p:cTn>
                              </p:par>
                            </p:childTnLst>
                          </p:cTn>
                        </p:par>
                        <p:par>
                          <p:cTn id="10" fill="hold">
                            <p:stCondLst>
                              <p:cond delay="500"/>
                            </p:stCondLst>
                            <p:childTnLst>
                              <p:par>
                                <p:cTn id="11" presetID="22" presetClass="entr" presetSubtype="1"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ipe(up)">
                                      <p:cBhvr>
                                        <p:cTn id="13" dur="7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3"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75665" y="2218055"/>
            <a:ext cx="10574655" cy="922020"/>
          </a:xfrm>
          <a:prstGeom prst="rect">
            <a:avLst/>
          </a:prstGeom>
        </p:spPr>
        <p:txBody>
          <a:bodyPr wrap="square">
            <a:spAutoFit/>
          </a:bodyPr>
          <a:lstStyle/>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rPr>
              <a:t>及时清除呼吸道分泌物，对呼吸困难者给予氧气吸入，呼吸暂停较频繁者应用人工呼吸机，并根据医嘱使用呼吸兴奋剂。</a:t>
            </a:r>
            <a:endPar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endParaRPr>
          </a:p>
        </p:txBody>
      </p:sp>
      <p:sp>
        <p:nvSpPr>
          <p:cNvPr id="18" name="矩形 17"/>
          <p:cNvSpPr/>
          <p:nvPr/>
        </p:nvSpPr>
        <p:spPr>
          <a:xfrm>
            <a:off x="1415415" y="1419225"/>
            <a:ext cx="7062470" cy="476885"/>
          </a:xfrm>
          <a:prstGeom prst="rect">
            <a:avLst/>
          </a:prstGeom>
        </p:spPr>
        <p:txBody>
          <a:bodyPr wrap="square" anchor="ctr" anchorCtr="0">
            <a:noAutofit/>
          </a:bodyPr>
          <a:lstStyle/>
          <a:p>
            <a:r>
              <a:rPr lang="zh-CN" altLang="en-US" sz="2000" b="1">
                <a:solidFill>
                  <a:srgbClr val="FF7F7F"/>
                </a:solidFill>
                <a:latin typeface="微软雅黑" panose="020B0503020204020204" charset="-122"/>
                <a:ea typeface="微软雅黑" panose="020B0503020204020204" charset="-122"/>
              </a:rPr>
              <a:t>2. 保持呼吸道畅通，合理用氧</a:t>
            </a:r>
            <a:endParaRPr lang="zh-CN" altLang="en-US" sz="2000" b="1">
              <a:solidFill>
                <a:srgbClr val="FF7F7F"/>
              </a:solidFill>
              <a:latin typeface="微软雅黑" panose="020B0503020204020204" charset="-122"/>
              <a:ea typeface="微软雅黑" panose="020B0503020204020204" charset="-122"/>
            </a:endParaRPr>
          </a:p>
        </p:txBody>
      </p:sp>
      <p:grpSp>
        <p:nvGrpSpPr>
          <p:cNvPr id="9" name="组合 8"/>
          <p:cNvGrpSpPr/>
          <p:nvPr/>
        </p:nvGrpSpPr>
        <p:grpSpPr>
          <a:xfrm>
            <a:off x="296545" y="259715"/>
            <a:ext cx="11490325" cy="539750"/>
            <a:chOff x="467" y="409"/>
            <a:chExt cx="18095" cy="850"/>
          </a:xfrm>
        </p:grpSpPr>
        <p:sp>
          <p:nvSpPr>
            <p:cNvPr id="23" name="文本框 22"/>
            <p:cNvSpPr txBox="1"/>
            <p:nvPr/>
          </p:nvSpPr>
          <p:spPr>
            <a:xfrm>
              <a:off x="2122" y="409"/>
              <a:ext cx="16441" cy="850"/>
            </a:xfrm>
            <a:prstGeom prst="rect">
              <a:avLst/>
            </a:prstGeom>
            <a:noFill/>
          </p:spPr>
          <p:txBody>
            <a:bodyPr wrap="square" rtlCol="0" anchor="ctr" anchorCtr="0">
              <a:noAutofit/>
            </a:bodyPr>
            <a:p>
              <a:pPr>
                <a:lnSpc>
                  <a:spcPct val="100000"/>
                </a:lnSpc>
              </a:pPr>
              <a:r>
                <a:rPr lang="zh-CN" altLang="en-US" sz="2400">
                  <a:solidFill>
                    <a:srgbClr val="FF7F7F"/>
                  </a:solidFill>
                  <a:latin typeface="微软雅黑" panose="020B0503020204020204" charset="-122"/>
                  <a:ea typeface="微软雅黑" panose="020B0503020204020204" charset="-122"/>
                  <a:sym typeface="+mn-ea"/>
                </a:rPr>
                <a:t>【护理措施】</a:t>
              </a:r>
              <a:endParaRPr lang="zh-CN" altLang="en-US" sz="2400">
                <a:solidFill>
                  <a:srgbClr val="FF7F7F"/>
                </a:solidFill>
                <a:latin typeface="微软雅黑" panose="020B0503020204020204" charset="-122"/>
                <a:ea typeface="微软雅黑" panose="020B0503020204020204" charset="-122"/>
                <a:sym typeface="+mn-ea"/>
              </a:endParaRPr>
            </a:p>
          </p:txBody>
        </p:sp>
        <p:grpSp>
          <p:nvGrpSpPr>
            <p:cNvPr id="6" name="组合 5"/>
            <p:cNvGrpSpPr/>
            <p:nvPr/>
          </p:nvGrpSpPr>
          <p:grpSpPr>
            <a:xfrm>
              <a:off x="467" y="494"/>
              <a:ext cx="1416" cy="680"/>
              <a:chOff x="467" y="579"/>
              <a:chExt cx="1416" cy="680"/>
            </a:xfrm>
          </p:grpSpPr>
          <p:sp>
            <p:nvSpPr>
              <p:cNvPr id="7" name="对角圆角矩形 6"/>
              <p:cNvSpPr/>
              <p:nvPr/>
            </p:nvSpPr>
            <p:spPr>
              <a:xfrm>
                <a:off x="467" y="579"/>
                <a:ext cx="1417" cy="68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8" name="图片 7"/>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892" y="692"/>
                <a:ext cx="567" cy="454"/>
              </a:xfrm>
              <a:prstGeom prst="rect">
                <a:avLst/>
              </a:prstGeom>
            </p:spPr>
          </p:pic>
        </p:grpSp>
      </p:grpSp>
      <p:pic>
        <p:nvPicPr>
          <p:cNvPr id="4" name="图片 3" descr="3b32313534373033343be8af95e58982"/>
          <p:cNvPicPr>
            <a:picLocks noChangeAspect="1"/>
          </p:cNvPicPr>
          <p:nvPr/>
        </p:nvPicPr>
        <p:blipFill>
          <a:blip r:embed="rId2"/>
          <a:stretch>
            <a:fillRect/>
          </a:stretch>
        </p:blipFill>
        <p:spPr>
          <a:xfrm>
            <a:off x="875665" y="1356360"/>
            <a:ext cx="540000" cy="540000"/>
          </a:xfrm>
          <a:prstGeom prst="rect">
            <a:avLst/>
          </a:prstGeom>
        </p:spPr>
      </p:pic>
      <p:sp>
        <p:nvSpPr>
          <p:cNvPr id="3" name="矩形 2"/>
          <p:cNvSpPr/>
          <p:nvPr/>
        </p:nvSpPr>
        <p:spPr>
          <a:xfrm>
            <a:off x="875665" y="4684395"/>
            <a:ext cx="10574655" cy="1337945"/>
          </a:xfrm>
          <a:prstGeom prst="rect">
            <a:avLst/>
          </a:prstGeom>
        </p:spPr>
        <p:txBody>
          <a:bodyPr wrap="square">
            <a:spAutoFit/>
          </a:bodyPr>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rPr>
              <a:t>患儿多有脑水肿，输液要适量，以保证满足基础需要为准，总液量按每日60～80mL/kg 计算。病情稳定后，让患儿自行吸吮或滴管或鼻饲，暂不抱奶，以免加重出血，严重者可输入新鲜血或血浆，增加凝血因子的止血作用。注意保暖，病初一般宜置于保暖箱中，病情稳定出温箱后仍需注意观测体温。</a:t>
            </a:r>
            <a:endPar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endParaRPr>
          </a:p>
        </p:txBody>
      </p:sp>
      <p:sp>
        <p:nvSpPr>
          <p:cNvPr id="5" name="矩形 4"/>
          <p:cNvSpPr/>
          <p:nvPr/>
        </p:nvSpPr>
        <p:spPr>
          <a:xfrm>
            <a:off x="1415415" y="3885565"/>
            <a:ext cx="7062470" cy="476885"/>
          </a:xfrm>
          <a:prstGeom prst="rect">
            <a:avLst/>
          </a:prstGeom>
        </p:spPr>
        <p:txBody>
          <a:bodyPr wrap="square" anchor="ctr" anchorCtr="0">
            <a:noAutofit/>
          </a:bodyPr>
          <a:p>
            <a:r>
              <a:rPr lang="zh-CN" altLang="en-US" sz="2000" b="1">
                <a:solidFill>
                  <a:srgbClr val="FF7F7F"/>
                </a:solidFill>
                <a:latin typeface="微软雅黑" panose="020B0503020204020204" charset="-122"/>
                <a:ea typeface="微软雅黑" panose="020B0503020204020204" charset="-122"/>
              </a:rPr>
              <a:t>3. 保证热量供给，维持正常体温</a:t>
            </a:r>
            <a:endParaRPr lang="zh-CN" altLang="en-US" sz="2000" b="1">
              <a:solidFill>
                <a:srgbClr val="FF7F7F"/>
              </a:solidFill>
              <a:latin typeface="微软雅黑" panose="020B0503020204020204" charset="-122"/>
              <a:ea typeface="微软雅黑" panose="020B0503020204020204" charset="-122"/>
            </a:endParaRPr>
          </a:p>
        </p:txBody>
      </p:sp>
      <p:pic>
        <p:nvPicPr>
          <p:cNvPr id="10" name="图片 9" descr="3b32313534373033343be8af95e58982"/>
          <p:cNvPicPr>
            <a:picLocks noChangeAspect="1"/>
          </p:cNvPicPr>
          <p:nvPr/>
        </p:nvPicPr>
        <p:blipFill>
          <a:blip r:embed="rId2"/>
          <a:stretch>
            <a:fillRect/>
          </a:stretch>
        </p:blipFill>
        <p:spPr>
          <a:xfrm>
            <a:off x="875665" y="3822700"/>
            <a:ext cx="540000" cy="54000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9" advTm="5102">
        <p:comb/>
      </p:transition>
    </mc:Choice>
    <mc:Fallback>
      <p:transition advTm="5102">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Effect transition="in" filter="fade">
                                      <p:cBhvr>
                                        <p:cTn id="9" dur="500"/>
                                        <p:tgtEl>
                                          <p:spTgt spid="18"/>
                                        </p:tgtEl>
                                      </p:cBhvr>
                                    </p:animEffect>
                                  </p:childTnLst>
                                </p:cTn>
                              </p:par>
                            </p:childTnLst>
                          </p:cTn>
                        </p:par>
                        <p:par>
                          <p:cTn id="10" fill="hold">
                            <p:stCondLst>
                              <p:cond delay="500"/>
                            </p:stCondLst>
                            <p:childTnLst>
                              <p:par>
                                <p:cTn id="11" presetID="22" presetClass="entr" presetSubtype="1"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wipe(up)">
                                      <p:cBhvr>
                                        <p:cTn id="13" dur="700"/>
                                        <p:tgtEl>
                                          <p:spTgt spid="2"/>
                                        </p:tgtEl>
                                      </p:cBhvr>
                                    </p:animEffect>
                                  </p:childTnLst>
                                </p:cTn>
                              </p:par>
                            </p:childTnLst>
                          </p:cTn>
                        </p:par>
                        <p:par>
                          <p:cTn id="14" fill="hold">
                            <p:stCondLst>
                              <p:cond delay="1500"/>
                            </p:stCondLst>
                            <p:childTnLst>
                              <p:par>
                                <p:cTn id="15" presetID="53" presetClass="entr" presetSubtype="16"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p:cTn id="17" dur="500" fill="hold"/>
                                        <p:tgtEl>
                                          <p:spTgt spid="5"/>
                                        </p:tgtEl>
                                        <p:attrNameLst>
                                          <p:attrName>ppt_w</p:attrName>
                                        </p:attrNameLst>
                                      </p:cBhvr>
                                      <p:tavLst>
                                        <p:tav tm="0">
                                          <p:val>
                                            <p:fltVal val="0"/>
                                          </p:val>
                                        </p:tav>
                                        <p:tav tm="100000">
                                          <p:val>
                                            <p:strVal val="#ppt_w"/>
                                          </p:val>
                                        </p:tav>
                                      </p:tavLst>
                                    </p:anim>
                                    <p:anim calcmode="lin" valueType="num">
                                      <p:cBhvr>
                                        <p:cTn id="18" dur="500" fill="hold"/>
                                        <p:tgtEl>
                                          <p:spTgt spid="5"/>
                                        </p:tgtEl>
                                        <p:attrNameLst>
                                          <p:attrName>ppt_h</p:attrName>
                                        </p:attrNameLst>
                                      </p:cBhvr>
                                      <p:tavLst>
                                        <p:tav tm="0">
                                          <p:val>
                                            <p:fltVal val="0"/>
                                          </p:val>
                                        </p:tav>
                                        <p:tav tm="100000">
                                          <p:val>
                                            <p:strVal val="#ppt_h"/>
                                          </p:val>
                                        </p:tav>
                                      </p:tavLst>
                                    </p:anim>
                                    <p:animEffect transition="in" filter="fade">
                                      <p:cBhvr>
                                        <p:cTn id="19" dur="500"/>
                                        <p:tgtEl>
                                          <p:spTgt spid="5"/>
                                        </p:tgtEl>
                                      </p:cBhvr>
                                    </p:animEffect>
                                  </p:childTnLst>
                                </p:cTn>
                              </p:par>
                            </p:childTnLst>
                          </p:cTn>
                        </p:par>
                        <p:par>
                          <p:cTn id="20" fill="hold">
                            <p:stCondLst>
                              <p:cond delay="2000"/>
                            </p:stCondLst>
                            <p:childTnLst>
                              <p:par>
                                <p:cTn id="21" presetID="22" presetClass="entr" presetSubtype="1" fill="hold" grpId="0" nodeType="after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wipe(up)">
                                      <p:cBhvr>
                                        <p:cTn id="23" dur="7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8" grpId="0"/>
      <p:bldP spid="3" grpId="0"/>
      <p:bldP spid="5"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75665" y="2218055"/>
            <a:ext cx="10574655" cy="506730"/>
          </a:xfrm>
          <a:prstGeom prst="rect">
            <a:avLst/>
          </a:prstGeom>
        </p:spPr>
        <p:txBody>
          <a:bodyPr wrap="square">
            <a:spAutoFit/>
          </a:bodyPr>
          <a:lstStyle/>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rPr>
              <a:t>随时与家属联系，告知病情的严重程度、治疗效果、可能的预后，并安慰家属。</a:t>
            </a:r>
            <a:endPar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endParaRPr>
          </a:p>
        </p:txBody>
      </p:sp>
      <p:sp>
        <p:nvSpPr>
          <p:cNvPr id="18" name="矩形 17"/>
          <p:cNvSpPr/>
          <p:nvPr/>
        </p:nvSpPr>
        <p:spPr>
          <a:xfrm>
            <a:off x="1415415" y="1419225"/>
            <a:ext cx="7062470" cy="476885"/>
          </a:xfrm>
          <a:prstGeom prst="rect">
            <a:avLst/>
          </a:prstGeom>
        </p:spPr>
        <p:txBody>
          <a:bodyPr wrap="square" anchor="ctr" anchorCtr="0">
            <a:noAutofit/>
          </a:bodyPr>
          <a:lstStyle/>
          <a:p>
            <a:r>
              <a:rPr lang="zh-CN" altLang="en-US" sz="2000" b="1">
                <a:solidFill>
                  <a:srgbClr val="FF7F7F"/>
                </a:solidFill>
                <a:latin typeface="微软雅黑" panose="020B0503020204020204" charset="-122"/>
                <a:ea typeface="微软雅黑" panose="020B0503020204020204" charset="-122"/>
              </a:rPr>
              <a:t>4. 心理护理</a:t>
            </a:r>
            <a:endParaRPr lang="zh-CN" altLang="en-US" sz="2000" b="1">
              <a:solidFill>
                <a:srgbClr val="FF7F7F"/>
              </a:solidFill>
              <a:latin typeface="微软雅黑" panose="020B0503020204020204" charset="-122"/>
              <a:ea typeface="微软雅黑" panose="020B0503020204020204" charset="-122"/>
            </a:endParaRPr>
          </a:p>
        </p:txBody>
      </p:sp>
      <p:grpSp>
        <p:nvGrpSpPr>
          <p:cNvPr id="9" name="组合 8"/>
          <p:cNvGrpSpPr/>
          <p:nvPr/>
        </p:nvGrpSpPr>
        <p:grpSpPr>
          <a:xfrm>
            <a:off x="296545" y="259715"/>
            <a:ext cx="11490325" cy="539750"/>
            <a:chOff x="467" y="409"/>
            <a:chExt cx="18095" cy="850"/>
          </a:xfrm>
        </p:grpSpPr>
        <p:sp>
          <p:nvSpPr>
            <p:cNvPr id="23" name="文本框 22"/>
            <p:cNvSpPr txBox="1"/>
            <p:nvPr/>
          </p:nvSpPr>
          <p:spPr>
            <a:xfrm>
              <a:off x="2122" y="409"/>
              <a:ext cx="16441" cy="850"/>
            </a:xfrm>
            <a:prstGeom prst="rect">
              <a:avLst/>
            </a:prstGeom>
            <a:noFill/>
          </p:spPr>
          <p:txBody>
            <a:bodyPr wrap="square" rtlCol="0" anchor="ctr" anchorCtr="0">
              <a:noAutofit/>
            </a:bodyPr>
            <a:p>
              <a:pPr>
                <a:lnSpc>
                  <a:spcPct val="100000"/>
                </a:lnSpc>
              </a:pPr>
              <a:r>
                <a:rPr lang="zh-CN" altLang="en-US" sz="2400">
                  <a:solidFill>
                    <a:srgbClr val="FF7F7F"/>
                  </a:solidFill>
                  <a:latin typeface="微软雅黑" panose="020B0503020204020204" charset="-122"/>
                  <a:ea typeface="微软雅黑" panose="020B0503020204020204" charset="-122"/>
                  <a:sym typeface="+mn-ea"/>
                </a:rPr>
                <a:t>【护理措施】</a:t>
              </a:r>
              <a:endParaRPr lang="zh-CN" altLang="en-US" sz="2400">
                <a:solidFill>
                  <a:srgbClr val="FF7F7F"/>
                </a:solidFill>
                <a:latin typeface="微软雅黑" panose="020B0503020204020204" charset="-122"/>
                <a:ea typeface="微软雅黑" panose="020B0503020204020204" charset="-122"/>
                <a:sym typeface="+mn-ea"/>
              </a:endParaRPr>
            </a:p>
          </p:txBody>
        </p:sp>
        <p:grpSp>
          <p:nvGrpSpPr>
            <p:cNvPr id="6" name="组合 5"/>
            <p:cNvGrpSpPr/>
            <p:nvPr/>
          </p:nvGrpSpPr>
          <p:grpSpPr>
            <a:xfrm>
              <a:off x="467" y="494"/>
              <a:ext cx="1416" cy="680"/>
              <a:chOff x="467" y="579"/>
              <a:chExt cx="1416" cy="680"/>
            </a:xfrm>
          </p:grpSpPr>
          <p:sp>
            <p:nvSpPr>
              <p:cNvPr id="7" name="对角圆角矩形 6"/>
              <p:cNvSpPr/>
              <p:nvPr/>
            </p:nvSpPr>
            <p:spPr>
              <a:xfrm>
                <a:off x="467" y="579"/>
                <a:ext cx="1417" cy="68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8" name="图片 7"/>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892" y="692"/>
                <a:ext cx="567" cy="454"/>
              </a:xfrm>
              <a:prstGeom prst="rect">
                <a:avLst/>
              </a:prstGeom>
            </p:spPr>
          </p:pic>
        </p:grpSp>
      </p:grpSp>
      <p:pic>
        <p:nvPicPr>
          <p:cNvPr id="4" name="图片 3" descr="3b32313534373033343be8af95e58982"/>
          <p:cNvPicPr>
            <a:picLocks noChangeAspect="1"/>
          </p:cNvPicPr>
          <p:nvPr/>
        </p:nvPicPr>
        <p:blipFill>
          <a:blip r:embed="rId2"/>
          <a:stretch>
            <a:fillRect/>
          </a:stretch>
        </p:blipFill>
        <p:spPr>
          <a:xfrm>
            <a:off x="875665" y="1356360"/>
            <a:ext cx="540000" cy="540000"/>
          </a:xfrm>
          <a:prstGeom prst="rect">
            <a:avLst/>
          </a:prstGeom>
        </p:spPr>
      </p:pic>
      <p:sp>
        <p:nvSpPr>
          <p:cNvPr id="3" name="矩形 2"/>
          <p:cNvSpPr/>
          <p:nvPr/>
        </p:nvSpPr>
        <p:spPr>
          <a:xfrm>
            <a:off x="875665" y="4684395"/>
            <a:ext cx="10574655" cy="1337945"/>
          </a:xfrm>
          <a:prstGeom prst="rect">
            <a:avLst/>
          </a:prstGeom>
        </p:spPr>
        <p:txBody>
          <a:bodyPr wrap="square">
            <a:spAutoFit/>
          </a:bodyPr>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rPr>
              <a:t>（1）防治各种原因引起的缺氧、产伤，分娩过程中不滥用药物。</a:t>
            </a:r>
            <a:endPar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endParaRPr>
          </a:p>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rPr>
              <a:t>（2）对高危儿、窒息史的新生儿应特别注意护理，并肌内注射维生素 K1 3 天。</a:t>
            </a:r>
            <a:endPar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endParaRPr>
          </a:p>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rPr>
              <a:t>（3）如有后遗症出现，尽早指导家属开展功能训练。</a:t>
            </a:r>
            <a:endPar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endParaRPr>
          </a:p>
        </p:txBody>
      </p:sp>
      <p:sp>
        <p:nvSpPr>
          <p:cNvPr id="5" name="矩形 4"/>
          <p:cNvSpPr/>
          <p:nvPr/>
        </p:nvSpPr>
        <p:spPr>
          <a:xfrm>
            <a:off x="1415415" y="3885565"/>
            <a:ext cx="7062470" cy="476885"/>
          </a:xfrm>
          <a:prstGeom prst="rect">
            <a:avLst/>
          </a:prstGeom>
        </p:spPr>
        <p:txBody>
          <a:bodyPr wrap="square" anchor="ctr" anchorCtr="0">
            <a:noAutofit/>
          </a:bodyPr>
          <a:p>
            <a:r>
              <a:rPr lang="zh-CN" altLang="en-US" sz="2000" b="1">
                <a:solidFill>
                  <a:srgbClr val="FF7F7F"/>
                </a:solidFill>
                <a:latin typeface="微软雅黑" panose="020B0503020204020204" charset="-122"/>
                <a:ea typeface="微软雅黑" panose="020B0503020204020204" charset="-122"/>
              </a:rPr>
              <a:t>5. 健康教育</a:t>
            </a:r>
            <a:endParaRPr lang="zh-CN" altLang="en-US" sz="2000" b="1">
              <a:solidFill>
                <a:srgbClr val="FF7F7F"/>
              </a:solidFill>
              <a:latin typeface="微软雅黑" panose="020B0503020204020204" charset="-122"/>
              <a:ea typeface="微软雅黑" panose="020B0503020204020204" charset="-122"/>
            </a:endParaRPr>
          </a:p>
        </p:txBody>
      </p:sp>
      <p:pic>
        <p:nvPicPr>
          <p:cNvPr id="10" name="图片 9" descr="3b32313534373033343be8af95e58982"/>
          <p:cNvPicPr>
            <a:picLocks noChangeAspect="1"/>
          </p:cNvPicPr>
          <p:nvPr/>
        </p:nvPicPr>
        <p:blipFill>
          <a:blip r:embed="rId2"/>
          <a:stretch>
            <a:fillRect/>
          </a:stretch>
        </p:blipFill>
        <p:spPr>
          <a:xfrm>
            <a:off x="875665" y="3822700"/>
            <a:ext cx="540000" cy="54000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9" advTm="5102">
        <p:comb/>
      </p:transition>
    </mc:Choice>
    <mc:Fallback>
      <p:transition advTm="5102">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Effect transition="in" filter="fade">
                                      <p:cBhvr>
                                        <p:cTn id="9" dur="500"/>
                                        <p:tgtEl>
                                          <p:spTgt spid="18"/>
                                        </p:tgtEl>
                                      </p:cBhvr>
                                    </p:animEffect>
                                  </p:childTnLst>
                                </p:cTn>
                              </p:par>
                            </p:childTnLst>
                          </p:cTn>
                        </p:par>
                        <p:par>
                          <p:cTn id="10" fill="hold">
                            <p:stCondLst>
                              <p:cond delay="500"/>
                            </p:stCondLst>
                            <p:childTnLst>
                              <p:par>
                                <p:cTn id="11" presetID="22" presetClass="entr" presetSubtype="1"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wipe(up)">
                                      <p:cBhvr>
                                        <p:cTn id="13" dur="700"/>
                                        <p:tgtEl>
                                          <p:spTgt spid="2"/>
                                        </p:tgtEl>
                                      </p:cBhvr>
                                    </p:animEffect>
                                  </p:childTnLst>
                                </p:cTn>
                              </p:par>
                            </p:childTnLst>
                          </p:cTn>
                        </p:par>
                        <p:par>
                          <p:cTn id="14" fill="hold">
                            <p:stCondLst>
                              <p:cond delay="1500"/>
                            </p:stCondLst>
                            <p:childTnLst>
                              <p:par>
                                <p:cTn id="15" presetID="53" presetClass="entr" presetSubtype="16"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p:cTn id="17" dur="500" fill="hold"/>
                                        <p:tgtEl>
                                          <p:spTgt spid="5"/>
                                        </p:tgtEl>
                                        <p:attrNameLst>
                                          <p:attrName>ppt_w</p:attrName>
                                        </p:attrNameLst>
                                      </p:cBhvr>
                                      <p:tavLst>
                                        <p:tav tm="0">
                                          <p:val>
                                            <p:fltVal val="0"/>
                                          </p:val>
                                        </p:tav>
                                        <p:tav tm="100000">
                                          <p:val>
                                            <p:strVal val="#ppt_w"/>
                                          </p:val>
                                        </p:tav>
                                      </p:tavLst>
                                    </p:anim>
                                    <p:anim calcmode="lin" valueType="num">
                                      <p:cBhvr>
                                        <p:cTn id="18" dur="500" fill="hold"/>
                                        <p:tgtEl>
                                          <p:spTgt spid="5"/>
                                        </p:tgtEl>
                                        <p:attrNameLst>
                                          <p:attrName>ppt_h</p:attrName>
                                        </p:attrNameLst>
                                      </p:cBhvr>
                                      <p:tavLst>
                                        <p:tav tm="0">
                                          <p:val>
                                            <p:fltVal val="0"/>
                                          </p:val>
                                        </p:tav>
                                        <p:tav tm="100000">
                                          <p:val>
                                            <p:strVal val="#ppt_h"/>
                                          </p:val>
                                        </p:tav>
                                      </p:tavLst>
                                    </p:anim>
                                    <p:animEffect transition="in" filter="fade">
                                      <p:cBhvr>
                                        <p:cTn id="19" dur="500"/>
                                        <p:tgtEl>
                                          <p:spTgt spid="5"/>
                                        </p:tgtEl>
                                      </p:cBhvr>
                                    </p:animEffect>
                                  </p:childTnLst>
                                </p:cTn>
                              </p:par>
                            </p:childTnLst>
                          </p:cTn>
                        </p:par>
                        <p:par>
                          <p:cTn id="20" fill="hold">
                            <p:stCondLst>
                              <p:cond delay="2000"/>
                            </p:stCondLst>
                            <p:childTnLst>
                              <p:par>
                                <p:cTn id="21" presetID="22" presetClass="entr" presetSubtype="1" fill="hold" grpId="0" nodeType="after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wipe(up)">
                                      <p:cBhvr>
                                        <p:cTn id="23" dur="7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8" grpId="0"/>
      <p:bldP spid="3" grpId="0"/>
      <p:bldP spid="5"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标题 2"/>
          <p:cNvSpPr/>
          <p:nvPr>
            <p:ph type="title"/>
            <p:custDataLst>
              <p:tags r:id="rId1"/>
            </p:custDataLst>
          </p:nvPr>
        </p:nvSpPr>
        <p:spPr>
          <a:xfrm>
            <a:off x="5908675" y="2181225"/>
            <a:ext cx="4204335" cy="1071880"/>
          </a:xfrm>
        </p:spPr>
        <p:txBody>
          <a:bodyPr/>
          <a:p>
            <a:r>
              <a:rPr lang="zh-CN" altLang="en-US" sz="2800" b="0">
                <a:solidFill>
                  <a:schemeClr val="lt1"/>
                </a:solidFill>
                <a:latin typeface="Microsoft YaHei" panose="020B0503020204020204" charset="-122"/>
                <a:ea typeface="Microsoft YaHei" panose="020B0503020204020204" charset="-122"/>
              </a:rPr>
              <a:t>任务</a:t>
            </a:r>
            <a:r>
              <a:rPr lang="zh-CN" altLang="en-US" sz="2800" b="0">
                <a:solidFill>
                  <a:schemeClr val="lt1"/>
                </a:solidFill>
                <a:latin typeface="Microsoft YaHei" panose="020B0503020204020204" charset="-122"/>
                <a:ea typeface="Microsoft YaHei" panose="020B0503020204020204" charset="-122"/>
              </a:rPr>
              <a:t>五</a:t>
            </a:r>
            <a:endParaRPr lang="zh-CN" altLang="en-US" sz="2800" b="0">
              <a:solidFill>
                <a:schemeClr val="lt1"/>
              </a:solidFill>
              <a:latin typeface="Microsoft YaHei" panose="020B0503020204020204" charset="-122"/>
              <a:ea typeface="Microsoft YaHei" panose="020B0503020204020204" charset="-122"/>
            </a:endParaRPr>
          </a:p>
        </p:txBody>
      </p:sp>
      <p:sp>
        <p:nvSpPr>
          <p:cNvPr id="2" name="文本占位符 1"/>
          <p:cNvSpPr>
            <a:spLocks noGrp="1"/>
          </p:cNvSpPr>
          <p:nvPr>
            <p:ph type="body" sz="half" idx="2"/>
          </p:nvPr>
        </p:nvSpPr>
        <p:spPr>
          <a:xfrm>
            <a:off x="5265420" y="3253105"/>
            <a:ext cx="5491480" cy="1199515"/>
          </a:xfrm>
        </p:spPr>
        <p:txBody>
          <a:bodyPr>
            <a:noAutofit/>
          </a:bodyPr>
          <a:p>
            <a:pPr>
              <a:lnSpc>
                <a:spcPct val="100000"/>
              </a:lnSpc>
            </a:pPr>
            <a:r>
              <a:rPr lang="zh-CN" altLang="en-US" sz="4000" b="1">
                <a:latin typeface="Microsoft YaHei Bold" panose="020B0503020204020204" charset="-122"/>
                <a:ea typeface="Microsoft YaHei Bold" panose="020B0503020204020204" charset="-122"/>
                <a:sym typeface="+mn-ea"/>
              </a:rPr>
              <a:t>新生儿黄疸患儿的护理</a:t>
            </a:r>
            <a:endParaRPr lang="zh-CN" altLang="en-US" sz="4000" b="1">
              <a:latin typeface="Microsoft YaHei Bold" panose="020B0503020204020204" charset="-122"/>
              <a:ea typeface="Microsoft YaHei Bold" panose="020B0503020204020204" charset="-122"/>
              <a:sym typeface="+mn-ea"/>
            </a:endParaRPr>
          </a:p>
        </p:txBody>
      </p:sp>
    </p:spTree>
    <p:custDataLst>
      <p:tags r:id="rId2"/>
    </p:custData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nvSpPr>
        <p:spPr>
          <a:xfrm>
            <a:off x="1432560" y="3243649"/>
            <a:ext cx="9326880" cy="706755"/>
          </a:xfrm>
          <a:prstGeom prst="rect">
            <a:avLst/>
          </a:prstGeom>
          <a:noFill/>
        </p:spPr>
        <p:txBody>
          <a:bodyPr wrap="none" rtlCol="0" anchor="ctr" anchorCtr="0">
            <a:spAutoFit/>
          </a:bodyPr>
          <a:lstStyle/>
          <a:p>
            <a:pPr algn="ctr"/>
            <a:r>
              <a:rPr lang="zh-CN" altLang="en-US" sz="4000" b="1">
                <a:solidFill>
                  <a:srgbClr val="FF7F7F"/>
                </a:solidFill>
                <a:latin typeface="微软雅黑" panose="020B0503020204020204" charset="-122"/>
                <a:ea typeface="微软雅黑" panose="020B0503020204020204" charset="-122"/>
              </a:rPr>
              <a:t>单元六　新生儿与新生儿疾病患儿的护理</a:t>
            </a:r>
            <a:endParaRPr lang="zh-CN" altLang="en-US" sz="4000" b="1">
              <a:solidFill>
                <a:srgbClr val="FF7F7F"/>
              </a:solidFill>
              <a:latin typeface="微软雅黑" panose="020B0503020204020204" charset="-122"/>
              <a:ea typeface="微软雅黑" panose="020B0503020204020204" charset="-122"/>
            </a:endParaRPr>
          </a:p>
        </p:txBody>
      </p:sp>
      <p:grpSp>
        <p:nvGrpSpPr>
          <p:cNvPr id="4" name="组合 3"/>
          <p:cNvGrpSpPr/>
          <p:nvPr/>
        </p:nvGrpSpPr>
        <p:grpSpPr>
          <a:xfrm>
            <a:off x="5427069" y="2173333"/>
            <a:ext cx="1337863" cy="816800"/>
            <a:chOff x="7304087" y="2314113"/>
            <a:chExt cx="1001487" cy="611434"/>
          </a:xfrm>
        </p:grpSpPr>
        <p:sp>
          <p:nvSpPr>
            <p:cNvPr id="5" name="对角圆角矩形 4"/>
            <p:cNvSpPr/>
            <p:nvPr/>
          </p:nvSpPr>
          <p:spPr>
            <a:xfrm>
              <a:off x="7304087" y="2314113"/>
              <a:ext cx="1001487" cy="611434"/>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lstStyle/>
            <a:p>
              <a:pPr algn="ctr"/>
              <a:endParaRPr lang="zh-CN" altLang="en-US" sz="2025" b="1">
                <a:latin typeface="微软雅黑" panose="020B0503020204020204" charset="-122"/>
                <a:ea typeface="微软雅黑" panose="020B0503020204020204" charset="-122"/>
              </a:endParaRPr>
            </a:p>
          </p:txBody>
        </p:sp>
        <p:pic>
          <p:nvPicPr>
            <p:cNvPr id="6" name="图片 5"/>
            <p:cNvPicPr>
              <a:picLocks noChangeAspect="1"/>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7570796" y="2436888"/>
              <a:ext cx="468069" cy="365885"/>
            </a:xfrm>
            <a:prstGeom prst="rect">
              <a:avLst/>
            </a:prstGeom>
          </p:spPr>
        </p:pic>
      </p:grpSp>
      <p:sp>
        <p:nvSpPr>
          <p:cNvPr id="3" name="文本框 2"/>
          <p:cNvSpPr txBox="1"/>
          <p:nvPr/>
        </p:nvSpPr>
        <p:spPr>
          <a:xfrm>
            <a:off x="1728470" y="4207510"/>
            <a:ext cx="8735060" cy="1014730"/>
          </a:xfrm>
          <a:prstGeom prst="rect">
            <a:avLst/>
          </a:prstGeom>
          <a:noFill/>
        </p:spPr>
        <p:txBody>
          <a:bodyPr wrap="square" rtlCol="0">
            <a:spAutoFit/>
          </a:bodyPr>
          <a:lstStyle/>
          <a:p>
            <a:pPr lvl="0" algn="ctr">
              <a:lnSpc>
                <a:spcPct val="125000"/>
              </a:lnSpc>
              <a:spcBef>
                <a:spcPts val="0"/>
              </a:spcBef>
              <a:spcAft>
                <a:spcPts val="0"/>
              </a:spcAft>
            </a:pPr>
            <a:r>
              <a:rPr lang="zh-CN" sz="1600" dirty="0">
                <a:solidFill>
                  <a:schemeClr val="tx1">
                    <a:lumMod val="85000"/>
                    <a:lumOff val="15000"/>
                  </a:schemeClr>
                </a:solidFill>
                <a:latin typeface="微软雅黑" panose="020B0503020204020204" charset="-122"/>
                <a:ea typeface="微软雅黑" panose="020B0503020204020204" charset="-122"/>
                <a:cs typeface="+mn-ea"/>
                <a:sym typeface="+mn-ea"/>
              </a:rPr>
              <a:t>新生儿在儿科学中占有重要位置，是儿科疾病中发病率和死亡率最高的阶段。</a:t>
            </a:r>
            <a:endParaRPr lang="zh-CN" sz="1600" dirty="0">
              <a:solidFill>
                <a:schemeClr val="tx1">
                  <a:lumMod val="85000"/>
                  <a:lumOff val="15000"/>
                </a:schemeClr>
              </a:solidFill>
              <a:latin typeface="微软雅黑" panose="020B0503020204020204" charset="-122"/>
              <a:ea typeface="微软雅黑" panose="020B0503020204020204" charset="-122"/>
              <a:cs typeface="+mn-ea"/>
              <a:sym typeface="+mn-ea"/>
            </a:endParaRPr>
          </a:p>
          <a:p>
            <a:pPr lvl="0" algn="ctr">
              <a:lnSpc>
                <a:spcPct val="125000"/>
              </a:lnSpc>
              <a:spcBef>
                <a:spcPts val="0"/>
              </a:spcBef>
              <a:spcAft>
                <a:spcPts val="0"/>
              </a:spcAft>
            </a:pPr>
            <a:r>
              <a:rPr lang="zh-CN" sz="1600" dirty="0">
                <a:solidFill>
                  <a:schemeClr val="tx1">
                    <a:lumMod val="85000"/>
                    <a:lumOff val="15000"/>
                  </a:schemeClr>
                </a:solidFill>
                <a:latin typeface="微软雅黑" panose="020B0503020204020204" charset="-122"/>
                <a:ea typeface="微软雅黑" panose="020B0503020204020204" charset="-122"/>
                <a:cs typeface="+mn-ea"/>
                <a:sym typeface="+mn-ea"/>
              </a:rPr>
              <a:t>死亡病例中，尤以早产儿和低体重儿的比例最高。</a:t>
            </a:r>
            <a:endParaRPr lang="zh-CN" sz="1600" dirty="0">
              <a:solidFill>
                <a:schemeClr val="tx1">
                  <a:lumMod val="85000"/>
                  <a:lumOff val="15000"/>
                </a:schemeClr>
              </a:solidFill>
              <a:latin typeface="微软雅黑" panose="020B0503020204020204" charset="-122"/>
              <a:ea typeface="微软雅黑" panose="020B0503020204020204" charset="-122"/>
              <a:cs typeface="+mn-ea"/>
              <a:sym typeface="+mn-ea"/>
            </a:endParaRPr>
          </a:p>
          <a:p>
            <a:pPr lvl="0" algn="ctr">
              <a:lnSpc>
                <a:spcPct val="125000"/>
              </a:lnSpc>
              <a:spcBef>
                <a:spcPts val="0"/>
              </a:spcBef>
              <a:spcAft>
                <a:spcPts val="0"/>
              </a:spcAft>
            </a:pPr>
            <a:r>
              <a:rPr lang="zh-CN" sz="1600" dirty="0">
                <a:solidFill>
                  <a:schemeClr val="tx1">
                    <a:lumMod val="85000"/>
                    <a:lumOff val="15000"/>
                  </a:schemeClr>
                </a:solidFill>
                <a:latin typeface="微软雅黑" panose="020B0503020204020204" charset="-122"/>
                <a:ea typeface="微软雅黑" panose="020B0503020204020204" charset="-122"/>
                <a:cs typeface="+mn-ea"/>
                <a:sym typeface="+mn-ea"/>
              </a:rPr>
              <a:t>因此，学习和掌握新生儿与新生儿患儿的护理十分重要。</a:t>
            </a:r>
            <a:endParaRPr lang="zh-CN" sz="1600" dirty="0">
              <a:solidFill>
                <a:schemeClr val="tx1">
                  <a:lumMod val="85000"/>
                  <a:lumOff val="15000"/>
                </a:schemeClr>
              </a:solidFill>
              <a:latin typeface="微软雅黑" panose="020B0503020204020204" charset="-122"/>
              <a:ea typeface="微软雅黑" panose="020B0503020204020204" charset="-122"/>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p14:dur="9" advTm="2762">
        <p:comb/>
      </p:transition>
    </mc:Choice>
    <mc:Fallback>
      <p:transition advTm="2762">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45300" fill="hold" nodeType="withEffect">
                                  <p:stCondLst>
                                    <p:cond delay="50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750" fill="hold"/>
                                        <p:tgtEl>
                                          <p:spTgt spid="4"/>
                                        </p:tgtEl>
                                        <p:attrNameLst>
                                          <p:attrName>ppt_x</p:attrName>
                                        </p:attrNameLst>
                                      </p:cBhvr>
                                      <p:tavLst>
                                        <p:tav tm="0">
                                          <p:val>
                                            <p:strVal val="0-#ppt_w/2"/>
                                          </p:val>
                                        </p:tav>
                                        <p:tav tm="100000">
                                          <p:val>
                                            <p:strVal val="#ppt_x"/>
                                          </p:val>
                                        </p:tav>
                                      </p:tavLst>
                                    </p:anim>
                                    <p:anim calcmode="lin" valueType="num">
                                      <p:cBhvr additive="base">
                                        <p:cTn id="8" dur="750" fill="hold"/>
                                        <p:tgtEl>
                                          <p:spTgt spid="4"/>
                                        </p:tgtEl>
                                        <p:attrNameLst>
                                          <p:attrName>ppt_y</p:attrName>
                                        </p:attrNameLst>
                                      </p:cBhvr>
                                      <p:tavLst>
                                        <p:tav tm="0">
                                          <p:val>
                                            <p:strVal val="#ppt_y"/>
                                          </p:val>
                                        </p:tav>
                                        <p:tav tm="100000">
                                          <p:val>
                                            <p:strVal val="#ppt_y"/>
                                          </p:val>
                                        </p:tav>
                                      </p:tavLst>
                                    </p:anim>
                                  </p:childTnLst>
                                </p:cTn>
                              </p:par>
                              <p:par>
                                <p:cTn id="9" presetID="2" presetClass="entr" presetSubtype="2" decel="45300" fill="hold" grpId="0" nodeType="withEffect">
                                  <p:stCondLst>
                                    <p:cond delay="75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750" fill="hold"/>
                                        <p:tgtEl>
                                          <p:spTgt spid="10"/>
                                        </p:tgtEl>
                                        <p:attrNameLst>
                                          <p:attrName>ppt_x</p:attrName>
                                        </p:attrNameLst>
                                      </p:cBhvr>
                                      <p:tavLst>
                                        <p:tav tm="0">
                                          <p:val>
                                            <p:strVal val="1+#ppt_w/2"/>
                                          </p:val>
                                        </p:tav>
                                        <p:tav tm="100000">
                                          <p:val>
                                            <p:strVal val="#ppt_x"/>
                                          </p:val>
                                        </p:tav>
                                      </p:tavLst>
                                    </p:anim>
                                    <p:anim calcmode="lin" valueType="num">
                                      <p:cBhvr additive="base">
                                        <p:cTn id="12" dur="750" fill="hold"/>
                                        <p:tgtEl>
                                          <p:spTgt spid="10"/>
                                        </p:tgtEl>
                                        <p:attrNameLst>
                                          <p:attrName>ppt_y</p:attrName>
                                        </p:attrNameLst>
                                      </p:cBhvr>
                                      <p:tavLst>
                                        <p:tav tm="0">
                                          <p:val>
                                            <p:strVal val="#ppt_y"/>
                                          </p:val>
                                        </p:tav>
                                        <p:tav tm="100000">
                                          <p:val>
                                            <p:strVal val="#ppt_y"/>
                                          </p:val>
                                        </p:tav>
                                      </p:tavLst>
                                    </p:anim>
                                  </p:childTnLst>
                                </p:cTn>
                              </p:par>
                              <p:par>
                                <p:cTn id="13" presetID="2" presetClass="entr" presetSubtype="4" fill="hold" grpId="0" nodeType="withEffect">
                                  <p:stCondLst>
                                    <p:cond delay="1500"/>
                                  </p:stCondLst>
                                  <p:childTnLst>
                                    <p:set>
                                      <p:cBhvr>
                                        <p:cTn id="14" dur="1" fill="hold">
                                          <p:stCondLst>
                                            <p:cond delay="0"/>
                                          </p:stCondLst>
                                        </p:cTn>
                                        <p:tgtEl>
                                          <p:spTgt spid="3"/>
                                        </p:tgtEl>
                                        <p:attrNameLst>
                                          <p:attrName>style.visibility</p:attrName>
                                        </p:attrNameLst>
                                      </p:cBhvr>
                                      <p:to>
                                        <p:strVal val="visible"/>
                                      </p:to>
                                    </p:set>
                                    <p:anim calcmode="lin" valueType="num">
                                      <p:cBhvr additive="base">
                                        <p:cTn id="15" dur="750" fill="hold"/>
                                        <p:tgtEl>
                                          <p:spTgt spid="3"/>
                                        </p:tgtEl>
                                        <p:attrNameLst>
                                          <p:attrName>ppt_x</p:attrName>
                                        </p:attrNameLst>
                                      </p:cBhvr>
                                      <p:tavLst>
                                        <p:tav tm="0">
                                          <p:val>
                                            <p:strVal val="#ppt_x"/>
                                          </p:val>
                                        </p:tav>
                                        <p:tav tm="100000">
                                          <p:val>
                                            <p:strVal val="#ppt_x"/>
                                          </p:val>
                                        </p:tav>
                                      </p:tavLst>
                                    </p:anim>
                                    <p:anim calcmode="lin" valueType="num">
                                      <p:cBhvr additive="base">
                                        <p:cTn id="16" dur="75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3"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单圆角矩形 2"/>
          <p:cNvSpPr/>
          <p:nvPr/>
        </p:nvSpPr>
        <p:spPr>
          <a:xfrm>
            <a:off x="1061085" y="1694815"/>
            <a:ext cx="10079990" cy="3959860"/>
          </a:xfrm>
          <a:prstGeom prst="round1Rect">
            <a:avLst/>
          </a:prstGeom>
          <a:noFill/>
          <a:ln w="38100">
            <a:solidFill>
              <a:srgbClr val="FF7F7F"/>
            </a:solidFill>
            <a:prstDash val="dashDot"/>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nchorCtr="0"/>
          <a:p>
            <a:pPr algn="ctr"/>
            <a:endParaRPr lang="zh-CN" altLang="en-US"/>
          </a:p>
        </p:txBody>
      </p:sp>
      <p:sp>
        <p:nvSpPr>
          <p:cNvPr id="2" name="矩形 1"/>
          <p:cNvSpPr/>
          <p:nvPr/>
        </p:nvSpPr>
        <p:spPr>
          <a:xfrm>
            <a:off x="1421085" y="2936288"/>
            <a:ext cx="9360000" cy="1476375"/>
          </a:xfrm>
          <a:prstGeom prst="rect">
            <a:avLst/>
          </a:prstGeom>
        </p:spPr>
        <p:txBody>
          <a:bodyPr wrap="square" anchor="ctr" anchorCtr="0">
            <a:spAutoFit/>
          </a:bodyPr>
          <a:lstStyle/>
          <a:p>
            <a:pPr indent="508000" algn="just" fontAlgn="auto">
              <a:lnSpc>
                <a:spcPct val="150000"/>
              </a:lnSpc>
              <a:spcAft>
                <a:spcPts val="0"/>
              </a:spcAft>
              <a:buClrTx/>
              <a:buSzTx/>
              <a:buFontTx/>
              <a:extLst>
                <a:ext uri="{35155182-B16C-46BC-9424-99874614C6A1}">
                  <wpsdc:indentchars xmlns:wpsdc="http://www.wps.cn/officeDocument/2017/drawingmlCustomData" val="200" checksum="282533468"/>
                </a:ext>
              </a:extLst>
            </a:pPr>
            <a:r>
              <a:rPr sz="2000"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rPr>
              <a:t>新生儿黄疸（neonatal jaundice）又称新生儿高胆红素血症，是由于新生儿时期血中胆红素增高而出现皮肤、巩膜等部位黄染的现象。病情轻重不一，重者可导致胆红素脑病（核黄疸），常引起严重后遗症。</a:t>
            </a:r>
            <a:endParaRPr sz="2000"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endParaRPr>
          </a:p>
        </p:txBody>
      </p:sp>
      <p:grpSp>
        <p:nvGrpSpPr>
          <p:cNvPr id="9" name="组合 8"/>
          <p:cNvGrpSpPr/>
          <p:nvPr/>
        </p:nvGrpSpPr>
        <p:grpSpPr>
          <a:xfrm>
            <a:off x="296545" y="259715"/>
            <a:ext cx="11490325" cy="539750"/>
            <a:chOff x="467" y="409"/>
            <a:chExt cx="18095" cy="850"/>
          </a:xfrm>
        </p:grpSpPr>
        <p:sp>
          <p:nvSpPr>
            <p:cNvPr id="23" name="文本框 22"/>
            <p:cNvSpPr txBox="1"/>
            <p:nvPr/>
          </p:nvSpPr>
          <p:spPr>
            <a:xfrm>
              <a:off x="2122" y="409"/>
              <a:ext cx="16441" cy="850"/>
            </a:xfrm>
            <a:prstGeom prst="rect">
              <a:avLst/>
            </a:prstGeom>
            <a:noFill/>
          </p:spPr>
          <p:txBody>
            <a:bodyPr wrap="square" rtlCol="0" anchor="ctr" anchorCtr="0">
              <a:noAutofit/>
            </a:bodyPr>
            <a:p>
              <a:pPr>
                <a:lnSpc>
                  <a:spcPct val="100000"/>
                </a:lnSpc>
              </a:pPr>
              <a:r>
                <a:rPr lang="zh-CN" altLang="en-US" sz="2400">
                  <a:solidFill>
                    <a:srgbClr val="FF7F7F"/>
                  </a:solidFill>
                  <a:latin typeface="微软雅黑" panose="020B0503020204020204" charset="-122"/>
                  <a:ea typeface="微软雅黑" panose="020B0503020204020204" charset="-122"/>
                  <a:sym typeface="+mn-ea"/>
                </a:rPr>
                <a:t>一、概述</a:t>
              </a:r>
              <a:endParaRPr lang="zh-CN" altLang="en-US" sz="2400">
                <a:solidFill>
                  <a:srgbClr val="FF7F7F"/>
                </a:solidFill>
                <a:latin typeface="微软雅黑" panose="020B0503020204020204" charset="-122"/>
                <a:ea typeface="微软雅黑" panose="020B0503020204020204" charset="-122"/>
                <a:sym typeface="+mn-ea"/>
              </a:endParaRPr>
            </a:p>
          </p:txBody>
        </p:sp>
        <p:grpSp>
          <p:nvGrpSpPr>
            <p:cNvPr id="6" name="组合 5"/>
            <p:cNvGrpSpPr/>
            <p:nvPr/>
          </p:nvGrpSpPr>
          <p:grpSpPr>
            <a:xfrm>
              <a:off x="467" y="494"/>
              <a:ext cx="1416" cy="680"/>
              <a:chOff x="467" y="579"/>
              <a:chExt cx="1416" cy="680"/>
            </a:xfrm>
          </p:grpSpPr>
          <p:sp>
            <p:nvSpPr>
              <p:cNvPr id="7" name="对角圆角矩形 6"/>
              <p:cNvSpPr/>
              <p:nvPr/>
            </p:nvSpPr>
            <p:spPr>
              <a:xfrm>
                <a:off x="467" y="579"/>
                <a:ext cx="1417" cy="68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8" name="图片 7"/>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892" y="692"/>
                <a:ext cx="567" cy="454"/>
              </a:xfrm>
              <a:prstGeom prst="rect">
                <a:avLst/>
              </a:prstGeom>
            </p:spPr>
          </p:pic>
        </p:grpSp>
      </p:grpSp>
    </p:spTree>
  </p:cSld>
  <p:clrMapOvr>
    <a:masterClrMapping/>
  </p:clrMapOvr>
  <mc:AlternateContent xmlns:mc="http://schemas.openxmlformats.org/markup-compatibility/2006">
    <mc:Choice xmlns:p14="http://schemas.microsoft.com/office/powerpoint/2010/main" Requires="p14">
      <p:transition p14:dur="9" advTm="5102">
        <p:comb/>
      </p:transition>
    </mc:Choice>
    <mc:Fallback>
      <p:transition advTm="5102">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 name="平行四边形 10"/>
          <p:cNvSpPr/>
          <p:nvPr>
            <p:custDataLst>
              <p:tags r:id="rId1"/>
            </p:custDataLst>
          </p:nvPr>
        </p:nvSpPr>
        <p:spPr>
          <a:xfrm>
            <a:off x="1105535" y="1458595"/>
            <a:ext cx="10260000" cy="1410335"/>
          </a:xfrm>
          <a:prstGeom prst="parallelogram">
            <a:avLst>
              <a:gd name="adj" fmla="val 14222"/>
            </a:avLst>
          </a:prstGeom>
          <a:gradFill>
            <a:gsLst>
              <a:gs pos="0">
                <a:srgbClr val="F7B802">
                  <a:lumMod val="20000"/>
                  <a:lumOff val="80000"/>
                  <a:alpha val="2000"/>
                </a:srgbClr>
              </a:gs>
              <a:gs pos="100000">
                <a:srgbClr val="7578EC">
                  <a:lumMod val="20000"/>
                  <a:lumOff val="80000"/>
                </a:srgbClr>
              </a:gs>
            </a:gsLst>
            <a:lin ang="10800000" scaled="0"/>
          </a:gra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cs typeface="MiSans" panose="00000500000000000000" charset="-122"/>
            </a:endParaRPr>
          </a:p>
        </p:txBody>
      </p:sp>
      <p:cxnSp>
        <p:nvCxnSpPr>
          <p:cNvPr id="38" name="直接箭头连接符 37"/>
          <p:cNvCxnSpPr/>
          <p:nvPr>
            <p:custDataLst>
              <p:tags r:id="rId2"/>
            </p:custDataLst>
          </p:nvPr>
        </p:nvCxnSpPr>
        <p:spPr>
          <a:xfrm>
            <a:off x="4690745" y="1292860"/>
            <a:ext cx="623570" cy="0"/>
          </a:xfrm>
          <a:prstGeom prst="straightConnector1">
            <a:avLst/>
          </a:prstGeom>
          <a:ln>
            <a:solidFill>
              <a:srgbClr val="7578EC">
                <a:alpha val="40000"/>
              </a:srgbClr>
            </a:solidFill>
            <a:tailEnd type="stealth"/>
          </a:ln>
        </p:spPr>
        <p:style>
          <a:lnRef idx="1">
            <a:srgbClr val="7578EC"/>
          </a:lnRef>
          <a:fillRef idx="0">
            <a:srgbClr val="7578EC"/>
          </a:fillRef>
          <a:effectRef idx="0">
            <a:srgbClr val="7578EC"/>
          </a:effectRef>
          <a:fontRef idx="minor">
            <a:srgbClr val="000000"/>
          </a:fontRef>
        </p:style>
      </p:cxnSp>
      <p:sp>
        <p:nvSpPr>
          <p:cNvPr id="28" name="平行四边形 27"/>
          <p:cNvSpPr/>
          <p:nvPr>
            <p:custDataLst>
              <p:tags r:id="rId3"/>
            </p:custDataLst>
          </p:nvPr>
        </p:nvSpPr>
        <p:spPr>
          <a:xfrm>
            <a:off x="1105535" y="3259455"/>
            <a:ext cx="10259695" cy="1410335"/>
          </a:xfrm>
          <a:prstGeom prst="parallelogram">
            <a:avLst>
              <a:gd name="adj" fmla="val 14222"/>
            </a:avLst>
          </a:prstGeom>
          <a:gradFill>
            <a:gsLst>
              <a:gs pos="0">
                <a:srgbClr val="F7B802">
                  <a:lumMod val="20000"/>
                  <a:lumOff val="80000"/>
                  <a:alpha val="2000"/>
                </a:srgbClr>
              </a:gs>
              <a:gs pos="100000">
                <a:srgbClr val="F7B802">
                  <a:lumMod val="20000"/>
                  <a:lumOff val="80000"/>
                </a:srgbClr>
              </a:gs>
            </a:gsLst>
            <a:lin ang="10800000" scaled="0"/>
          </a:gra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cs typeface="MiSans" panose="00000500000000000000" charset="-122"/>
            </a:endParaRPr>
          </a:p>
        </p:txBody>
      </p:sp>
      <p:cxnSp>
        <p:nvCxnSpPr>
          <p:cNvPr id="33" name="直接箭头连接符 32"/>
          <p:cNvCxnSpPr/>
          <p:nvPr>
            <p:custDataLst>
              <p:tags r:id="rId4"/>
            </p:custDataLst>
          </p:nvPr>
        </p:nvCxnSpPr>
        <p:spPr>
          <a:xfrm>
            <a:off x="4690745" y="3093720"/>
            <a:ext cx="623570" cy="0"/>
          </a:xfrm>
          <a:prstGeom prst="straightConnector1">
            <a:avLst/>
          </a:prstGeom>
          <a:ln>
            <a:solidFill>
              <a:srgbClr val="F7B802">
                <a:alpha val="40000"/>
              </a:srgbClr>
            </a:solidFill>
            <a:tailEnd type="stealth"/>
          </a:ln>
        </p:spPr>
        <p:style>
          <a:lnRef idx="1">
            <a:srgbClr val="7578EC"/>
          </a:lnRef>
          <a:fillRef idx="0">
            <a:srgbClr val="7578EC"/>
          </a:fillRef>
          <a:effectRef idx="0">
            <a:srgbClr val="7578EC"/>
          </a:effectRef>
          <a:fontRef idx="minor">
            <a:srgbClr val="000000"/>
          </a:fontRef>
        </p:style>
      </p:cxnSp>
      <p:sp>
        <p:nvSpPr>
          <p:cNvPr id="51" name="平行四边形 50"/>
          <p:cNvSpPr/>
          <p:nvPr>
            <p:custDataLst>
              <p:tags r:id="rId5"/>
            </p:custDataLst>
          </p:nvPr>
        </p:nvSpPr>
        <p:spPr>
          <a:xfrm>
            <a:off x="1105535" y="5060315"/>
            <a:ext cx="10259695" cy="1620000"/>
          </a:xfrm>
          <a:prstGeom prst="parallelogram">
            <a:avLst>
              <a:gd name="adj" fmla="val 14222"/>
            </a:avLst>
          </a:prstGeom>
          <a:gradFill>
            <a:gsLst>
              <a:gs pos="0">
                <a:srgbClr val="F7B802">
                  <a:lumMod val="20000"/>
                  <a:lumOff val="80000"/>
                  <a:alpha val="2000"/>
                </a:srgbClr>
              </a:gs>
              <a:gs pos="100000">
                <a:srgbClr val="F18703">
                  <a:lumMod val="20000"/>
                  <a:lumOff val="80000"/>
                </a:srgbClr>
              </a:gs>
            </a:gsLst>
            <a:lin ang="10800000" scaled="0"/>
          </a:gra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cs typeface="MiSans" panose="00000500000000000000" charset="-122"/>
            </a:endParaRPr>
          </a:p>
        </p:txBody>
      </p:sp>
      <p:cxnSp>
        <p:nvCxnSpPr>
          <p:cNvPr id="56" name="直接箭头连接符 55"/>
          <p:cNvCxnSpPr/>
          <p:nvPr>
            <p:custDataLst>
              <p:tags r:id="rId6"/>
            </p:custDataLst>
          </p:nvPr>
        </p:nvCxnSpPr>
        <p:spPr>
          <a:xfrm>
            <a:off x="4690745" y="4894580"/>
            <a:ext cx="623570" cy="0"/>
          </a:xfrm>
          <a:prstGeom prst="straightConnector1">
            <a:avLst/>
          </a:prstGeom>
          <a:ln>
            <a:solidFill>
              <a:srgbClr val="F18703">
                <a:alpha val="40000"/>
              </a:srgbClr>
            </a:solidFill>
            <a:tailEnd type="stealth"/>
          </a:ln>
        </p:spPr>
        <p:style>
          <a:lnRef idx="1">
            <a:srgbClr val="7578EC"/>
          </a:lnRef>
          <a:fillRef idx="0">
            <a:srgbClr val="7578EC"/>
          </a:fillRef>
          <a:effectRef idx="0">
            <a:srgbClr val="7578EC"/>
          </a:effectRef>
          <a:fontRef idx="minor">
            <a:srgbClr val="000000"/>
          </a:fontRef>
        </p:style>
      </p:cxnSp>
      <p:sp>
        <p:nvSpPr>
          <p:cNvPr id="107" name="燕尾形 106"/>
          <p:cNvSpPr/>
          <p:nvPr>
            <p:custDataLst>
              <p:tags r:id="rId7"/>
            </p:custDataLst>
          </p:nvPr>
        </p:nvSpPr>
        <p:spPr>
          <a:xfrm>
            <a:off x="1276985" y="3093720"/>
            <a:ext cx="3414395" cy="504190"/>
          </a:xfrm>
          <a:prstGeom prst="chevron">
            <a:avLst/>
          </a:prstGeom>
          <a:noFill/>
          <a:ln>
            <a:gradFill>
              <a:gsLst>
                <a:gs pos="0">
                  <a:srgbClr val="F7B802"/>
                </a:gs>
                <a:gs pos="100000">
                  <a:srgbClr val="F7B802">
                    <a:alpha val="0"/>
                  </a:srgbClr>
                </a:gs>
              </a:gsLst>
              <a:lin ang="10800000" scaled="1"/>
            </a:grad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104" name="燕尾形 103"/>
          <p:cNvSpPr/>
          <p:nvPr>
            <p:custDataLst>
              <p:tags r:id="rId8"/>
            </p:custDataLst>
          </p:nvPr>
        </p:nvSpPr>
        <p:spPr>
          <a:xfrm>
            <a:off x="913130" y="2986405"/>
            <a:ext cx="3599815" cy="539750"/>
          </a:xfrm>
          <a:prstGeom prst="chevron">
            <a:avLst/>
          </a:prstGeom>
          <a:solidFill>
            <a:srgbClr val="F7B802"/>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118" name="燕尾形 117"/>
          <p:cNvSpPr/>
          <p:nvPr>
            <p:custDataLst>
              <p:tags r:id="rId9"/>
            </p:custDataLst>
          </p:nvPr>
        </p:nvSpPr>
        <p:spPr>
          <a:xfrm>
            <a:off x="1276985" y="4936490"/>
            <a:ext cx="3414395" cy="504190"/>
          </a:xfrm>
          <a:prstGeom prst="chevron">
            <a:avLst/>
          </a:prstGeom>
          <a:noFill/>
          <a:ln>
            <a:gradFill>
              <a:gsLst>
                <a:gs pos="0">
                  <a:srgbClr val="F18703"/>
                </a:gs>
                <a:gs pos="100000">
                  <a:srgbClr val="F18703">
                    <a:alpha val="0"/>
                  </a:srgbClr>
                </a:gs>
              </a:gsLst>
              <a:lin ang="10800000" scaled="1"/>
            </a:grad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119" name="燕尾形 118"/>
          <p:cNvSpPr/>
          <p:nvPr>
            <p:custDataLst>
              <p:tags r:id="rId10"/>
            </p:custDataLst>
          </p:nvPr>
        </p:nvSpPr>
        <p:spPr>
          <a:xfrm>
            <a:off x="913130" y="4829175"/>
            <a:ext cx="3599815" cy="539750"/>
          </a:xfrm>
          <a:prstGeom prst="chevron">
            <a:avLst/>
          </a:prstGeom>
          <a:solidFill>
            <a:srgbClr val="F18703"/>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122" name="燕尾形 121"/>
          <p:cNvSpPr/>
          <p:nvPr>
            <p:custDataLst>
              <p:tags r:id="rId11"/>
            </p:custDataLst>
          </p:nvPr>
        </p:nvSpPr>
        <p:spPr>
          <a:xfrm>
            <a:off x="1276985" y="1250950"/>
            <a:ext cx="3420000" cy="504190"/>
          </a:xfrm>
          <a:prstGeom prst="chevron">
            <a:avLst/>
          </a:prstGeom>
          <a:noFill/>
          <a:ln>
            <a:gradFill>
              <a:gsLst>
                <a:gs pos="0">
                  <a:srgbClr val="7578EC"/>
                </a:gs>
                <a:gs pos="100000">
                  <a:srgbClr val="7578EC">
                    <a:alpha val="0"/>
                  </a:srgbClr>
                </a:gs>
              </a:gsLst>
              <a:lin ang="10800000" scaled="1"/>
            </a:grad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123" name="燕尾形 122"/>
          <p:cNvSpPr/>
          <p:nvPr>
            <p:custDataLst>
              <p:tags r:id="rId12"/>
            </p:custDataLst>
          </p:nvPr>
        </p:nvSpPr>
        <p:spPr>
          <a:xfrm>
            <a:off x="913130" y="1143635"/>
            <a:ext cx="3600000" cy="539750"/>
          </a:xfrm>
          <a:prstGeom prst="chevron">
            <a:avLst/>
          </a:prstGeom>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133" name="文本框 132"/>
          <p:cNvSpPr txBox="1"/>
          <p:nvPr>
            <p:custDataLst>
              <p:tags r:id="rId13"/>
            </p:custDataLst>
          </p:nvPr>
        </p:nvSpPr>
        <p:spPr>
          <a:xfrm>
            <a:off x="5509260" y="1131570"/>
            <a:ext cx="508000" cy="322580"/>
          </a:xfrm>
          <a:prstGeom prst="rect">
            <a:avLst/>
          </a:prstGeom>
          <a:noFill/>
        </p:spPr>
        <p:txBody>
          <a:bodyPr wrap="square" bIns="0" rtlCol="0">
            <a:normAutofit fontScale="90000"/>
          </a:bodyPr>
          <a:p>
            <a:r>
              <a:rPr lang="en-US" altLang="zh-CN" sz="2000" spc="300">
                <a:gradFill>
                  <a:gsLst>
                    <a:gs pos="0">
                      <a:srgbClr val="7578EC">
                        <a:lumMod val="40000"/>
                        <a:lumOff val="60000"/>
                      </a:srgbClr>
                    </a:gs>
                    <a:gs pos="100000">
                      <a:srgbClr val="7578EC">
                        <a:lumMod val="75000"/>
                      </a:srgbClr>
                    </a:gs>
                  </a:gsLst>
                  <a:lin ang="16200000" scaled="0"/>
                </a:gradFill>
                <a:uFillTx/>
                <a:latin typeface="思源黑体 CN Bold" panose="020B0800000000000000" charset="-122"/>
                <a:ea typeface="思源黑体 CN Bold" panose="020B0800000000000000" charset="-122"/>
              </a:rPr>
              <a:t>01</a:t>
            </a:r>
            <a:endParaRPr lang="en-US" altLang="zh-CN" sz="2000" spc="300">
              <a:gradFill>
                <a:gsLst>
                  <a:gs pos="0">
                    <a:srgbClr val="7578EC">
                      <a:lumMod val="40000"/>
                      <a:lumOff val="60000"/>
                    </a:srgbClr>
                  </a:gs>
                  <a:gs pos="100000">
                    <a:srgbClr val="7578EC">
                      <a:lumMod val="75000"/>
                    </a:srgbClr>
                  </a:gs>
                </a:gsLst>
                <a:lin ang="16200000" scaled="0"/>
              </a:gradFill>
              <a:uFillTx/>
              <a:latin typeface="思源黑体 CN Bold" panose="020B0800000000000000" charset="-122"/>
              <a:ea typeface="思源黑体 CN Bold" panose="020B0800000000000000" charset="-122"/>
            </a:endParaRPr>
          </a:p>
        </p:txBody>
      </p:sp>
      <p:sp>
        <p:nvSpPr>
          <p:cNvPr id="134" name="文本框 133"/>
          <p:cNvSpPr txBox="1"/>
          <p:nvPr>
            <p:custDataLst>
              <p:tags r:id="rId14"/>
            </p:custDataLst>
          </p:nvPr>
        </p:nvSpPr>
        <p:spPr>
          <a:xfrm>
            <a:off x="5509260" y="2932430"/>
            <a:ext cx="508000" cy="322580"/>
          </a:xfrm>
          <a:prstGeom prst="rect">
            <a:avLst/>
          </a:prstGeom>
          <a:noFill/>
        </p:spPr>
        <p:txBody>
          <a:bodyPr wrap="square" bIns="0" rtlCol="0">
            <a:normAutofit fontScale="90000"/>
          </a:bodyPr>
          <a:p>
            <a:r>
              <a:rPr lang="en-US" altLang="zh-CN" sz="2000" spc="300">
                <a:gradFill>
                  <a:gsLst>
                    <a:gs pos="0">
                      <a:srgbClr val="F7B802">
                        <a:lumMod val="40000"/>
                        <a:lumOff val="60000"/>
                      </a:srgbClr>
                    </a:gs>
                    <a:gs pos="100000">
                      <a:srgbClr val="F7B802">
                        <a:lumMod val="75000"/>
                      </a:srgbClr>
                    </a:gs>
                  </a:gsLst>
                  <a:lin ang="16200000" scaled="0"/>
                </a:gradFill>
                <a:uFillTx/>
                <a:latin typeface="思源黑体 CN Bold" panose="020B0800000000000000" charset="-122"/>
                <a:ea typeface="思源黑体 CN Bold" panose="020B0800000000000000" charset="-122"/>
              </a:rPr>
              <a:t>02</a:t>
            </a:r>
            <a:endParaRPr lang="en-US" altLang="zh-CN" sz="2000" spc="300">
              <a:gradFill>
                <a:gsLst>
                  <a:gs pos="0">
                    <a:srgbClr val="F7B802">
                      <a:lumMod val="40000"/>
                      <a:lumOff val="60000"/>
                    </a:srgbClr>
                  </a:gs>
                  <a:gs pos="100000">
                    <a:srgbClr val="F7B802">
                      <a:lumMod val="75000"/>
                    </a:srgbClr>
                  </a:gs>
                </a:gsLst>
                <a:lin ang="16200000" scaled="0"/>
              </a:gradFill>
              <a:uFillTx/>
              <a:latin typeface="思源黑体 CN Bold" panose="020B0800000000000000" charset="-122"/>
              <a:ea typeface="思源黑体 CN Bold" panose="020B0800000000000000" charset="-122"/>
            </a:endParaRPr>
          </a:p>
        </p:txBody>
      </p:sp>
      <p:sp>
        <p:nvSpPr>
          <p:cNvPr id="135" name="文本框 134"/>
          <p:cNvSpPr txBox="1"/>
          <p:nvPr>
            <p:custDataLst>
              <p:tags r:id="rId15"/>
            </p:custDataLst>
          </p:nvPr>
        </p:nvSpPr>
        <p:spPr>
          <a:xfrm>
            <a:off x="5509260" y="4733290"/>
            <a:ext cx="508000" cy="322580"/>
          </a:xfrm>
          <a:prstGeom prst="rect">
            <a:avLst/>
          </a:prstGeom>
          <a:noFill/>
        </p:spPr>
        <p:txBody>
          <a:bodyPr wrap="square" bIns="0" rtlCol="0">
            <a:normAutofit fontScale="90000"/>
          </a:bodyPr>
          <a:p>
            <a:r>
              <a:rPr lang="en-US" altLang="zh-CN" sz="2000" spc="300">
                <a:gradFill>
                  <a:gsLst>
                    <a:gs pos="0">
                      <a:srgbClr val="F18703">
                        <a:lumMod val="40000"/>
                        <a:lumOff val="60000"/>
                      </a:srgbClr>
                    </a:gs>
                    <a:gs pos="100000">
                      <a:srgbClr val="F18703">
                        <a:lumMod val="75000"/>
                      </a:srgbClr>
                    </a:gs>
                  </a:gsLst>
                  <a:lin ang="16200000" scaled="0"/>
                </a:gradFill>
                <a:uFillTx/>
                <a:latin typeface="思源黑体 CN Bold" panose="020B0800000000000000" charset="-122"/>
                <a:ea typeface="思源黑体 CN Bold" panose="020B0800000000000000" charset="-122"/>
              </a:rPr>
              <a:t>03</a:t>
            </a:r>
            <a:endParaRPr lang="en-US" altLang="zh-CN" sz="2000" spc="300">
              <a:gradFill>
                <a:gsLst>
                  <a:gs pos="0">
                    <a:srgbClr val="F18703">
                      <a:lumMod val="40000"/>
                      <a:lumOff val="60000"/>
                    </a:srgbClr>
                  </a:gs>
                  <a:gs pos="100000">
                    <a:srgbClr val="F18703">
                      <a:lumMod val="75000"/>
                    </a:srgbClr>
                  </a:gs>
                </a:gsLst>
                <a:lin ang="16200000" scaled="0"/>
              </a:gradFill>
              <a:uFillTx/>
              <a:latin typeface="思源黑体 CN Bold" panose="020B0800000000000000" charset="-122"/>
              <a:ea typeface="思源黑体 CN Bold" panose="020B0800000000000000" charset="-122"/>
            </a:endParaRPr>
          </a:p>
        </p:txBody>
      </p:sp>
      <p:sp>
        <p:nvSpPr>
          <p:cNvPr id="146" name="文本框 145"/>
          <p:cNvSpPr txBox="1"/>
          <p:nvPr>
            <p:custDataLst>
              <p:tags r:id="rId16"/>
            </p:custDataLst>
          </p:nvPr>
        </p:nvSpPr>
        <p:spPr>
          <a:xfrm>
            <a:off x="1441450" y="1252220"/>
            <a:ext cx="2827655" cy="360045"/>
          </a:xfrm>
          <a:prstGeom prst="rect">
            <a:avLst/>
          </a:prstGeom>
          <a:noFill/>
        </p:spPr>
        <p:txBody>
          <a:bodyPr wrap="square" bIns="0" rtlCol="0" anchor="ctr" anchorCtr="0">
            <a:noAutofit/>
          </a:bodyPr>
          <a:p>
            <a:pPr algn="ctr"/>
            <a:r>
              <a:rPr lang="zh-CN" altLang="en-US" sz="2000" b="1" kern="0">
                <a:solidFill>
                  <a:srgbClr val="FFFFFF"/>
                </a:solidFill>
                <a:uFillTx/>
                <a:latin typeface="Microsoft YaHei Bold" panose="020B0503020204020204" charset="-122"/>
                <a:ea typeface="Microsoft YaHei Bold" panose="020B0503020204020204" charset="-122"/>
              </a:rPr>
              <a:t>胆红素生成较多</a:t>
            </a:r>
            <a:endParaRPr lang="zh-CN" altLang="en-US" sz="2000" b="1" kern="0">
              <a:solidFill>
                <a:srgbClr val="FFFFFF"/>
              </a:solidFill>
              <a:uFillTx/>
              <a:latin typeface="Microsoft YaHei Bold" panose="020B0503020204020204" charset="-122"/>
              <a:ea typeface="Microsoft YaHei Bold" panose="020B0503020204020204" charset="-122"/>
            </a:endParaRPr>
          </a:p>
        </p:txBody>
      </p:sp>
      <p:sp>
        <p:nvSpPr>
          <p:cNvPr id="147" name="文本框 146"/>
          <p:cNvSpPr txBox="1"/>
          <p:nvPr>
            <p:custDataLst>
              <p:tags r:id="rId17"/>
            </p:custDataLst>
          </p:nvPr>
        </p:nvSpPr>
        <p:spPr>
          <a:xfrm>
            <a:off x="1525905" y="1880235"/>
            <a:ext cx="9900000" cy="885825"/>
          </a:xfrm>
          <a:prstGeom prst="rect">
            <a:avLst/>
          </a:prstGeom>
          <a:noFill/>
        </p:spPr>
        <p:txBody>
          <a:bodyPr wrap="square" rtlCol="0">
            <a:noAutofit/>
          </a:bodyPr>
          <a:p>
            <a:pPr algn="l" fontAlgn="auto">
              <a:lnSpc>
                <a:spcPct val="130000"/>
              </a:lnSpc>
              <a:spcAft>
                <a:spcPts val="1000"/>
              </a:spcAft>
            </a:pPr>
            <a:r>
              <a:rPr lang="zh-CN" altLang="en-US" sz="1600" spc="150">
                <a:solidFill>
                  <a:srgbClr val="000000">
                    <a:lumMod val="75000"/>
                    <a:lumOff val="25000"/>
                  </a:srgbClr>
                </a:solidFill>
                <a:uFillTx/>
                <a:latin typeface="Microsoft YaHei Regular" panose="020B0503020204020204" charset="-122"/>
                <a:ea typeface="Microsoft YaHei Regular" panose="020B0503020204020204" charset="-122"/>
                <a:sym typeface="微软雅黑" panose="020B0503020204020204" charset="-122"/>
              </a:rPr>
              <a:t>　①胎儿在宫内所处环境为低氧环境，红细胞代偿性增多，出生后血氧含量增高，过多的红细胞被迅速破坏。②旁路胆红素来源多。③血红素加氧酶在生后 7 天内含量高，产生胆红素的潜力大。</a:t>
            </a:r>
            <a:endParaRPr lang="zh-CN" altLang="en-US" sz="1600" spc="150">
              <a:solidFill>
                <a:srgbClr val="000000">
                  <a:lumMod val="75000"/>
                  <a:lumOff val="25000"/>
                </a:srgbClr>
              </a:solidFill>
              <a:uFillTx/>
              <a:latin typeface="Microsoft YaHei Regular" panose="020B0503020204020204" charset="-122"/>
              <a:ea typeface="Microsoft YaHei Regular" panose="020B0503020204020204" charset="-122"/>
              <a:sym typeface="微软雅黑" panose="020B0503020204020204" charset="-122"/>
            </a:endParaRPr>
          </a:p>
        </p:txBody>
      </p:sp>
      <p:sp>
        <p:nvSpPr>
          <p:cNvPr id="139" name="文本框 138"/>
          <p:cNvSpPr txBox="1"/>
          <p:nvPr>
            <p:custDataLst>
              <p:tags r:id="rId18"/>
            </p:custDataLst>
          </p:nvPr>
        </p:nvSpPr>
        <p:spPr>
          <a:xfrm>
            <a:off x="1441450" y="3094990"/>
            <a:ext cx="2827655" cy="360045"/>
          </a:xfrm>
          <a:prstGeom prst="rect">
            <a:avLst/>
          </a:prstGeom>
          <a:noFill/>
        </p:spPr>
        <p:txBody>
          <a:bodyPr wrap="square" bIns="0" rtlCol="0" anchor="ctr" anchorCtr="0">
            <a:noAutofit/>
          </a:bodyPr>
          <a:p>
            <a:pPr algn="ctr"/>
            <a:r>
              <a:rPr lang="zh-CN" altLang="en-US" sz="2000" b="1" kern="0">
                <a:solidFill>
                  <a:srgbClr val="FFFFFF"/>
                </a:solidFill>
                <a:uFillTx/>
                <a:latin typeface="Microsoft YaHei Bold" panose="020B0503020204020204" charset="-122"/>
                <a:ea typeface="Microsoft YaHei Bold" panose="020B0503020204020204" charset="-122"/>
              </a:rPr>
              <a:t>肝功能不成熟</a:t>
            </a:r>
            <a:endParaRPr lang="zh-CN" altLang="en-US" sz="2000" b="1" kern="0">
              <a:solidFill>
                <a:srgbClr val="FFFFFF"/>
              </a:solidFill>
              <a:uFillTx/>
              <a:latin typeface="Microsoft YaHei Bold" panose="020B0503020204020204" charset="-122"/>
              <a:ea typeface="Microsoft YaHei Bold" panose="020B0503020204020204" charset="-122"/>
            </a:endParaRPr>
          </a:p>
        </p:txBody>
      </p:sp>
      <p:sp>
        <p:nvSpPr>
          <p:cNvPr id="140" name="文本框 139"/>
          <p:cNvSpPr txBox="1"/>
          <p:nvPr>
            <p:custDataLst>
              <p:tags r:id="rId19"/>
            </p:custDataLst>
          </p:nvPr>
        </p:nvSpPr>
        <p:spPr>
          <a:xfrm>
            <a:off x="1441450" y="4937760"/>
            <a:ext cx="2827655" cy="360045"/>
          </a:xfrm>
          <a:prstGeom prst="rect">
            <a:avLst/>
          </a:prstGeom>
          <a:noFill/>
        </p:spPr>
        <p:txBody>
          <a:bodyPr wrap="square" bIns="0" rtlCol="0" anchor="ctr" anchorCtr="0">
            <a:noAutofit/>
          </a:bodyPr>
          <a:p>
            <a:pPr algn="ctr"/>
            <a:r>
              <a:rPr lang="zh-CN" altLang="en-US" sz="2000" b="1" kern="0">
                <a:solidFill>
                  <a:srgbClr val="FFFFFF"/>
                </a:solidFill>
                <a:uFillTx/>
                <a:latin typeface="Microsoft YaHei Bold" panose="020B0503020204020204" charset="-122"/>
                <a:ea typeface="Microsoft YaHei Bold" panose="020B0503020204020204" charset="-122"/>
              </a:rPr>
              <a:t>肠肝循环特殊</a:t>
            </a:r>
            <a:endParaRPr lang="zh-CN" altLang="en-US" sz="2000" b="1" kern="0">
              <a:solidFill>
                <a:srgbClr val="FFFFFF"/>
              </a:solidFill>
              <a:uFillTx/>
              <a:latin typeface="Microsoft YaHei Bold" panose="020B0503020204020204" charset="-122"/>
              <a:ea typeface="Microsoft YaHei Bold" panose="020B0503020204020204" charset="-122"/>
            </a:endParaRPr>
          </a:p>
        </p:txBody>
      </p:sp>
      <p:sp>
        <p:nvSpPr>
          <p:cNvPr id="144" name="文本框 143"/>
          <p:cNvSpPr txBox="1"/>
          <p:nvPr>
            <p:custDataLst>
              <p:tags r:id="rId20"/>
            </p:custDataLst>
          </p:nvPr>
        </p:nvSpPr>
        <p:spPr>
          <a:xfrm>
            <a:off x="1525905" y="3674745"/>
            <a:ext cx="9900285" cy="885825"/>
          </a:xfrm>
          <a:prstGeom prst="rect">
            <a:avLst/>
          </a:prstGeom>
          <a:noFill/>
        </p:spPr>
        <p:txBody>
          <a:bodyPr wrap="square" rtlCol="0">
            <a:noAutofit/>
          </a:bodyPr>
          <a:p>
            <a:pPr algn="l" fontAlgn="auto">
              <a:lnSpc>
                <a:spcPct val="130000"/>
              </a:lnSpc>
              <a:spcAft>
                <a:spcPts val="1000"/>
              </a:spcAft>
            </a:pPr>
            <a:r>
              <a:rPr lang="zh-CN" altLang="en-US" sz="1600" spc="150">
                <a:solidFill>
                  <a:srgbClr val="000000">
                    <a:lumMod val="75000"/>
                    <a:lumOff val="25000"/>
                  </a:srgbClr>
                </a:solidFill>
                <a:uFillTx/>
                <a:latin typeface="Microsoft YaHei Regular" panose="020B0503020204020204" charset="-122"/>
                <a:ea typeface="Microsoft YaHei Regular" panose="020B0503020204020204" charset="-122"/>
                <a:sym typeface="微软雅黑" panose="020B0503020204020204" charset="-122"/>
              </a:rPr>
              <a:t>表现在：①肝细胞内 Y、Z 蛋白含量不足，使肝脏对胆红素摄取不足。②肝酶系统发育不完善，酶的量及活性均不足，使胆红素结合过程受阻。③肝脏对胆红素的排泄能力不足。</a:t>
            </a:r>
            <a:endParaRPr lang="zh-CN" altLang="en-US" sz="1600" spc="150">
              <a:solidFill>
                <a:srgbClr val="000000">
                  <a:lumMod val="75000"/>
                  <a:lumOff val="25000"/>
                </a:srgbClr>
              </a:solidFill>
              <a:uFillTx/>
              <a:latin typeface="Microsoft YaHei Regular" panose="020B0503020204020204" charset="-122"/>
              <a:ea typeface="Microsoft YaHei Regular" panose="020B0503020204020204" charset="-122"/>
              <a:sym typeface="微软雅黑" panose="020B0503020204020204" charset="-122"/>
            </a:endParaRPr>
          </a:p>
        </p:txBody>
      </p:sp>
      <p:sp>
        <p:nvSpPr>
          <p:cNvPr id="149" name="文本框 148"/>
          <p:cNvSpPr txBox="1"/>
          <p:nvPr>
            <p:custDataLst>
              <p:tags r:id="rId21"/>
            </p:custDataLst>
          </p:nvPr>
        </p:nvSpPr>
        <p:spPr>
          <a:xfrm>
            <a:off x="1525905" y="5469255"/>
            <a:ext cx="9900285" cy="885825"/>
          </a:xfrm>
          <a:prstGeom prst="rect">
            <a:avLst/>
          </a:prstGeom>
          <a:noFill/>
        </p:spPr>
        <p:txBody>
          <a:bodyPr wrap="square" rtlCol="0">
            <a:noAutofit/>
          </a:bodyPr>
          <a:p>
            <a:pPr algn="l" fontAlgn="auto">
              <a:lnSpc>
                <a:spcPct val="130000"/>
              </a:lnSpc>
              <a:spcAft>
                <a:spcPts val="1000"/>
              </a:spcAft>
            </a:pPr>
            <a:r>
              <a:rPr lang="zh-CN" altLang="en-US" sz="1600" spc="150">
                <a:solidFill>
                  <a:srgbClr val="000000">
                    <a:lumMod val="75000"/>
                    <a:lumOff val="25000"/>
                  </a:srgbClr>
                </a:solidFill>
                <a:uFillTx/>
                <a:latin typeface="Microsoft YaHei Regular" panose="020B0503020204020204" charset="-122"/>
                <a:ea typeface="Microsoft YaHei Regular" panose="020B0503020204020204" charset="-122"/>
                <a:sym typeface="微软雅黑" panose="020B0503020204020204" charset="-122"/>
              </a:rPr>
              <a:t>新生儿刚出生时肠道内正常菌群尚未建立，不能将进入肠道的结合胆红素转化为尿胆原（粪胆原）；另外，新生儿肠道内 β- 葡萄糖醛酸苷酶活性较高，可将结合胆红素水解成葡萄糖醛酸和未结合胆红素，后者又被肠壁吸收经门静脉到达肝脏，构成新生儿“肠肝循环”增加的特点。</a:t>
            </a:r>
            <a:endParaRPr lang="zh-CN" altLang="en-US" sz="1600" spc="150">
              <a:solidFill>
                <a:srgbClr val="000000">
                  <a:lumMod val="75000"/>
                  <a:lumOff val="25000"/>
                </a:srgbClr>
              </a:solidFill>
              <a:uFillTx/>
              <a:latin typeface="Microsoft YaHei Regular" panose="020B0503020204020204" charset="-122"/>
              <a:ea typeface="Microsoft YaHei Regular" panose="020B0503020204020204" charset="-122"/>
              <a:sym typeface="微软雅黑" panose="020B0503020204020204" charset="-122"/>
            </a:endParaRPr>
          </a:p>
        </p:txBody>
      </p:sp>
      <p:grpSp>
        <p:nvGrpSpPr>
          <p:cNvPr id="9" name="组合 8"/>
          <p:cNvGrpSpPr/>
          <p:nvPr/>
        </p:nvGrpSpPr>
        <p:grpSpPr>
          <a:xfrm>
            <a:off x="296545" y="259715"/>
            <a:ext cx="11490325" cy="539750"/>
            <a:chOff x="467" y="409"/>
            <a:chExt cx="18095" cy="850"/>
          </a:xfrm>
        </p:grpSpPr>
        <p:sp>
          <p:nvSpPr>
            <p:cNvPr id="23" name="文本框 22"/>
            <p:cNvSpPr txBox="1"/>
            <p:nvPr/>
          </p:nvSpPr>
          <p:spPr>
            <a:xfrm>
              <a:off x="2122" y="409"/>
              <a:ext cx="16441" cy="850"/>
            </a:xfrm>
            <a:prstGeom prst="rect">
              <a:avLst/>
            </a:prstGeom>
            <a:noFill/>
          </p:spPr>
          <p:txBody>
            <a:bodyPr wrap="square" rtlCol="0" anchor="ctr" anchorCtr="0">
              <a:noAutofit/>
            </a:bodyPr>
            <a:p>
              <a:pPr>
                <a:lnSpc>
                  <a:spcPct val="100000"/>
                </a:lnSpc>
              </a:pPr>
              <a:r>
                <a:rPr lang="zh-CN" altLang="en-US" sz="2400">
                  <a:solidFill>
                    <a:srgbClr val="FF7F7F"/>
                  </a:solidFill>
                  <a:latin typeface="微软雅黑" panose="020B0503020204020204" charset="-122"/>
                  <a:ea typeface="微软雅黑" panose="020B0503020204020204" charset="-122"/>
                  <a:sym typeface="+mn-ea"/>
                </a:rPr>
                <a:t>【新生儿胆红素代谢特点】</a:t>
              </a:r>
              <a:endParaRPr lang="zh-CN" altLang="en-US" sz="2400">
                <a:solidFill>
                  <a:srgbClr val="FF7F7F"/>
                </a:solidFill>
                <a:latin typeface="微软雅黑" panose="020B0503020204020204" charset="-122"/>
                <a:ea typeface="微软雅黑" panose="020B0503020204020204" charset="-122"/>
                <a:sym typeface="+mn-ea"/>
              </a:endParaRPr>
            </a:p>
          </p:txBody>
        </p:sp>
        <p:grpSp>
          <p:nvGrpSpPr>
            <p:cNvPr id="6" name="组合 5"/>
            <p:cNvGrpSpPr/>
            <p:nvPr/>
          </p:nvGrpSpPr>
          <p:grpSpPr>
            <a:xfrm>
              <a:off x="467" y="494"/>
              <a:ext cx="1416" cy="680"/>
              <a:chOff x="467" y="579"/>
              <a:chExt cx="1416" cy="680"/>
            </a:xfrm>
          </p:grpSpPr>
          <p:sp>
            <p:nvSpPr>
              <p:cNvPr id="7" name="对角圆角矩形 6"/>
              <p:cNvSpPr/>
              <p:nvPr/>
            </p:nvSpPr>
            <p:spPr>
              <a:xfrm>
                <a:off x="467" y="579"/>
                <a:ext cx="1417" cy="68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8" name="图片 7"/>
              <p:cNvPicPr/>
              <p:nvPr/>
            </p:nvPicPr>
            <p:blipFill>
              <a:blip r:embed="rId22" cstate="print">
                <a:biLevel thresh="25000"/>
                <a:extLst>
                  <a:ext uri="{28A0092B-C50C-407E-A947-70E740481C1C}">
                    <a14:useLocalDpi xmlns:a14="http://schemas.microsoft.com/office/drawing/2010/main" val="0"/>
                  </a:ext>
                </a:extLst>
              </a:blip>
              <a:stretch>
                <a:fillRect/>
              </a:stretch>
            </p:blipFill>
            <p:spPr>
              <a:xfrm>
                <a:off x="892" y="692"/>
                <a:ext cx="567" cy="454"/>
              </a:xfrm>
              <a:prstGeom prst="rect">
                <a:avLst/>
              </a:prstGeom>
            </p:spPr>
          </p:pic>
        </p:grpSp>
      </p:gr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75665" y="2218055"/>
            <a:ext cx="10440000" cy="1337945"/>
          </a:xfrm>
          <a:prstGeom prst="rect">
            <a:avLst/>
          </a:prstGeom>
        </p:spPr>
        <p:txBody>
          <a:bodyPr wrap="square">
            <a:spAutoFit/>
          </a:bodyPr>
          <a:lstStyle/>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rPr>
              <a:t>新生儿由于胆红素代谢的特点，大多数生后 2 ～ 3 天出现黄疸（胆红素＞ 85μmol / L 时才出现肉眼黄疸），5 ～ 7 天达高峰，10 ～ 14 天消退；早产儿生理性黄疸出现较晚，程度稍重，可延迟至第 3 ～ 4 周消退。生理性黄疸时一般情况好，不伴有其他症状，无须治疗。</a:t>
            </a:r>
            <a:endPar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endParaRPr>
          </a:p>
        </p:txBody>
      </p:sp>
      <p:sp>
        <p:nvSpPr>
          <p:cNvPr id="18" name="矩形 17"/>
          <p:cNvSpPr/>
          <p:nvPr/>
        </p:nvSpPr>
        <p:spPr>
          <a:xfrm>
            <a:off x="1415415" y="1419225"/>
            <a:ext cx="7062470" cy="476885"/>
          </a:xfrm>
          <a:prstGeom prst="rect">
            <a:avLst/>
          </a:prstGeom>
        </p:spPr>
        <p:txBody>
          <a:bodyPr wrap="square" anchor="ctr" anchorCtr="0">
            <a:noAutofit/>
          </a:bodyPr>
          <a:lstStyle/>
          <a:p>
            <a:r>
              <a:rPr lang="zh-CN" altLang="en-US" sz="2000" b="1">
                <a:solidFill>
                  <a:srgbClr val="FF7F7F"/>
                </a:solidFill>
                <a:latin typeface="微软雅黑" panose="020B0503020204020204" charset="-122"/>
                <a:ea typeface="微软雅黑" panose="020B0503020204020204" charset="-122"/>
              </a:rPr>
              <a:t>1. 生理性黄疸</a:t>
            </a:r>
            <a:endParaRPr lang="zh-CN" altLang="en-US" sz="2000" b="1">
              <a:solidFill>
                <a:srgbClr val="FF7F7F"/>
              </a:solidFill>
              <a:latin typeface="微软雅黑" panose="020B0503020204020204" charset="-122"/>
              <a:ea typeface="微软雅黑" panose="020B0503020204020204" charset="-122"/>
            </a:endParaRPr>
          </a:p>
        </p:txBody>
      </p:sp>
      <p:grpSp>
        <p:nvGrpSpPr>
          <p:cNvPr id="9" name="组合 8"/>
          <p:cNvGrpSpPr/>
          <p:nvPr/>
        </p:nvGrpSpPr>
        <p:grpSpPr>
          <a:xfrm>
            <a:off x="296545" y="259715"/>
            <a:ext cx="11490325" cy="539750"/>
            <a:chOff x="467" y="409"/>
            <a:chExt cx="18095" cy="850"/>
          </a:xfrm>
        </p:grpSpPr>
        <p:sp>
          <p:nvSpPr>
            <p:cNvPr id="23" name="文本框 22"/>
            <p:cNvSpPr txBox="1"/>
            <p:nvPr/>
          </p:nvSpPr>
          <p:spPr>
            <a:xfrm>
              <a:off x="2122" y="409"/>
              <a:ext cx="16441" cy="850"/>
            </a:xfrm>
            <a:prstGeom prst="rect">
              <a:avLst/>
            </a:prstGeom>
            <a:noFill/>
          </p:spPr>
          <p:txBody>
            <a:bodyPr wrap="square" rtlCol="0" anchor="ctr" anchorCtr="0">
              <a:noAutofit/>
            </a:bodyPr>
            <a:p>
              <a:pPr>
                <a:lnSpc>
                  <a:spcPct val="100000"/>
                </a:lnSpc>
              </a:pPr>
              <a:r>
                <a:rPr lang="zh-CN" altLang="en-US" sz="2400">
                  <a:solidFill>
                    <a:srgbClr val="FF7F7F"/>
                  </a:solidFill>
                  <a:latin typeface="微软雅黑" panose="020B0503020204020204" charset="-122"/>
                  <a:ea typeface="微软雅黑" panose="020B0503020204020204" charset="-122"/>
                  <a:sym typeface="+mn-ea"/>
                </a:rPr>
                <a:t>【新生儿黄疸分类】</a:t>
              </a:r>
              <a:endParaRPr lang="zh-CN" altLang="en-US" sz="2400">
                <a:solidFill>
                  <a:srgbClr val="FF7F7F"/>
                </a:solidFill>
                <a:latin typeface="微软雅黑" panose="020B0503020204020204" charset="-122"/>
                <a:ea typeface="微软雅黑" panose="020B0503020204020204" charset="-122"/>
                <a:sym typeface="+mn-ea"/>
              </a:endParaRPr>
            </a:p>
          </p:txBody>
        </p:sp>
        <p:grpSp>
          <p:nvGrpSpPr>
            <p:cNvPr id="6" name="组合 5"/>
            <p:cNvGrpSpPr/>
            <p:nvPr/>
          </p:nvGrpSpPr>
          <p:grpSpPr>
            <a:xfrm>
              <a:off x="467" y="494"/>
              <a:ext cx="1416" cy="680"/>
              <a:chOff x="467" y="579"/>
              <a:chExt cx="1416" cy="680"/>
            </a:xfrm>
          </p:grpSpPr>
          <p:sp>
            <p:nvSpPr>
              <p:cNvPr id="7" name="对角圆角矩形 6"/>
              <p:cNvSpPr/>
              <p:nvPr/>
            </p:nvSpPr>
            <p:spPr>
              <a:xfrm>
                <a:off x="467" y="579"/>
                <a:ext cx="1417" cy="68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8" name="图片 7"/>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892" y="692"/>
                <a:ext cx="567" cy="454"/>
              </a:xfrm>
              <a:prstGeom prst="rect">
                <a:avLst/>
              </a:prstGeom>
            </p:spPr>
          </p:pic>
        </p:grpSp>
      </p:grpSp>
      <p:pic>
        <p:nvPicPr>
          <p:cNvPr id="4" name="图片 3" descr="3b32313534373033343be8af95e58982"/>
          <p:cNvPicPr>
            <a:picLocks noChangeAspect="1"/>
          </p:cNvPicPr>
          <p:nvPr/>
        </p:nvPicPr>
        <p:blipFill>
          <a:blip r:embed="rId2"/>
          <a:stretch>
            <a:fillRect/>
          </a:stretch>
        </p:blipFill>
        <p:spPr>
          <a:xfrm>
            <a:off x="875665" y="1356360"/>
            <a:ext cx="540000" cy="54000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9" advTm="5102">
        <p:comb/>
      </p:transition>
    </mc:Choice>
    <mc:Fallback>
      <p:transition advTm="5102">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Effect transition="in" filter="fade">
                                      <p:cBhvr>
                                        <p:cTn id="9" dur="500"/>
                                        <p:tgtEl>
                                          <p:spTgt spid="18"/>
                                        </p:tgtEl>
                                      </p:cBhvr>
                                    </p:animEffect>
                                  </p:childTnLst>
                                </p:cTn>
                              </p:par>
                            </p:childTnLst>
                          </p:cTn>
                        </p:par>
                        <p:par>
                          <p:cTn id="10" fill="hold">
                            <p:stCondLst>
                              <p:cond delay="500"/>
                            </p:stCondLst>
                            <p:childTnLst>
                              <p:par>
                                <p:cTn id="11" presetID="22" presetClass="entr" presetSubtype="1"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wipe(up)">
                                      <p:cBhvr>
                                        <p:cTn id="13"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8"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75665" y="2028190"/>
            <a:ext cx="10440000" cy="4661535"/>
          </a:xfrm>
          <a:prstGeom prst="rect">
            <a:avLst/>
          </a:prstGeom>
        </p:spPr>
        <p:txBody>
          <a:bodyPr wrap="square">
            <a:spAutoFit/>
          </a:bodyPr>
          <a:lstStyle/>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rPr>
              <a:t>（1）特点：①出现较早，约生后24小时内。②进展迅速，每日胆红素上升＞85μmol/L（5mg/dL）。③程度过重，足月儿＞205μmol/L（12mg/dL），早产儿＞ 255μmol/L（15mg/dL）。④消退较晚或退而复现，足月儿在第 2 周末或早产儿在第 3 ～ 4 周末仍有黄疸，并进行性加重。</a:t>
            </a:r>
            <a:endPar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endParaRPr>
          </a:p>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rPr>
              <a:t>高胆红素血症可分为高未结合胆红素血症与高结合胆红素血症。新生儿多为未结合胆红素升高，当未结合胆红素＞ 342 μmol / L（20 mg / dL）时，可引起胆红素脑病，损害中枢神经系统，可致残或死亡。</a:t>
            </a:r>
            <a:endPar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endParaRPr>
          </a:p>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rPr>
              <a:t>（2）病因：感染因素有：①新生儿肝炎，大多因病毒通过胎盘传给胎儿或产程中感染，以巨细胞病毒、乙型肝炎病毒为常见；②新生儿败血症、尿路及皮肤感染、细菌毒素致肝细胞损坏，出现病理性黄疸。非感染因素有：①新生儿溶血；②胆管闭锁；③胎粪延迟排出；④母乳性黄疸；⑤遗传性疾病，如红细胞6-磷酸葡萄糖脱氢酶（G-6PD）缺陷、遗传性球形红细胞增多症等；⑥药物性黄疸，如维生素 K3 等；⑦其他，如低血糖、缺氧、酸中毒均可导致病理性黄疸。</a:t>
            </a:r>
            <a:endPar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endParaRPr>
          </a:p>
        </p:txBody>
      </p:sp>
      <p:sp>
        <p:nvSpPr>
          <p:cNvPr id="18" name="矩形 17"/>
          <p:cNvSpPr/>
          <p:nvPr/>
        </p:nvSpPr>
        <p:spPr>
          <a:xfrm>
            <a:off x="1415415" y="1419225"/>
            <a:ext cx="7062470" cy="476885"/>
          </a:xfrm>
          <a:prstGeom prst="rect">
            <a:avLst/>
          </a:prstGeom>
        </p:spPr>
        <p:txBody>
          <a:bodyPr wrap="square" anchor="ctr" anchorCtr="0">
            <a:noAutofit/>
          </a:bodyPr>
          <a:lstStyle/>
          <a:p>
            <a:r>
              <a:rPr lang="zh-CN" altLang="en-US" sz="2000" b="1">
                <a:solidFill>
                  <a:srgbClr val="FF7F7F"/>
                </a:solidFill>
                <a:latin typeface="微软雅黑" panose="020B0503020204020204" charset="-122"/>
                <a:ea typeface="微软雅黑" panose="020B0503020204020204" charset="-122"/>
              </a:rPr>
              <a:t>2. 病理性黄疸（高胆红素血症）</a:t>
            </a:r>
            <a:endParaRPr lang="zh-CN" altLang="en-US" sz="2000" b="1">
              <a:solidFill>
                <a:srgbClr val="FF7F7F"/>
              </a:solidFill>
              <a:latin typeface="微软雅黑" panose="020B0503020204020204" charset="-122"/>
              <a:ea typeface="微软雅黑" panose="020B0503020204020204" charset="-122"/>
            </a:endParaRPr>
          </a:p>
        </p:txBody>
      </p:sp>
      <p:grpSp>
        <p:nvGrpSpPr>
          <p:cNvPr id="9" name="组合 8"/>
          <p:cNvGrpSpPr/>
          <p:nvPr/>
        </p:nvGrpSpPr>
        <p:grpSpPr>
          <a:xfrm>
            <a:off x="296545" y="259715"/>
            <a:ext cx="11490325" cy="539750"/>
            <a:chOff x="467" y="409"/>
            <a:chExt cx="18095" cy="850"/>
          </a:xfrm>
        </p:grpSpPr>
        <p:sp>
          <p:nvSpPr>
            <p:cNvPr id="23" name="文本框 22"/>
            <p:cNvSpPr txBox="1"/>
            <p:nvPr/>
          </p:nvSpPr>
          <p:spPr>
            <a:xfrm>
              <a:off x="2122" y="409"/>
              <a:ext cx="16441" cy="850"/>
            </a:xfrm>
            <a:prstGeom prst="rect">
              <a:avLst/>
            </a:prstGeom>
            <a:noFill/>
          </p:spPr>
          <p:txBody>
            <a:bodyPr wrap="square" rtlCol="0" anchor="ctr" anchorCtr="0">
              <a:noAutofit/>
            </a:bodyPr>
            <a:p>
              <a:pPr>
                <a:lnSpc>
                  <a:spcPct val="100000"/>
                </a:lnSpc>
              </a:pPr>
              <a:r>
                <a:rPr lang="zh-CN" altLang="en-US" sz="2400">
                  <a:solidFill>
                    <a:srgbClr val="FF7F7F"/>
                  </a:solidFill>
                  <a:latin typeface="微软雅黑" panose="020B0503020204020204" charset="-122"/>
                  <a:ea typeface="微软雅黑" panose="020B0503020204020204" charset="-122"/>
                  <a:sym typeface="+mn-ea"/>
                </a:rPr>
                <a:t>【新生儿黄疸分类】</a:t>
              </a:r>
              <a:endParaRPr lang="zh-CN" altLang="en-US" sz="2400">
                <a:solidFill>
                  <a:srgbClr val="FF7F7F"/>
                </a:solidFill>
                <a:latin typeface="微软雅黑" panose="020B0503020204020204" charset="-122"/>
                <a:ea typeface="微软雅黑" panose="020B0503020204020204" charset="-122"/>
                <a:sym typeface="+mn-ea"/>
              </a:endParaRPr>
            </a:p>
          </p:txBody>
        </p:sp>
        <p:grpSp>
          <p:nvGrpSpPr>
            <p:cNvPr id="6" name="组合 5"/>
            <p:cNvGrpSpPr/>
            <p:nvPr/>
          </p:nvGrpSpPr>
          <p:grpSpPr>
            <a:xfrm>
              <a:off x="467" y="494"/>
              <a:ext cx="1416" cy="680"/>
              <a:chOff x="467" y="579"/>
              <a:chExt cx="1416" cy="680"/>
            </a:xfrm>
          </p:grpSpPr>
          <p:sp>
            <p:nvSpPr>
              <p:cNvPr id="7" name="对角圆角矩形 6"/>
              <p:cNvSpPr/>
              <p:nvPr/>
            </p:nvSpPr>
            <p:spPr>
              <a:xfrm>
                <a:off x="467" y="579"/>
                <a:ext cx="1417" cy="68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8" name="图片 7"/>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892" y="692"/>
                <a:ext cx="567" cy="454"/>
              </a:xfrm>
              <a:prstGeom prst="rect">
                <a:avLst/>
              </a:prstGeom>
            </p:spPr>
          </p:pic>
        </p:grpSp>
      </p:grpSp>
      <p:pic>
        <p:nvPicPr>
          <p:cNvPr id="4" name="图片 3" descr="3b32313534373033343be8af95e58982"/>
          <p:cNvPicPr>
            <a:picLocks noChangeAspect="1"/>
          </p:cNvPicPr>
          <p:nvPr/>
        </p:nvPicPr>
        <p:blipFill>
          <a:blip r:embed="rId2"/>
          <a:stretch>
            <a:fillRect/>
          </a:stretch>
        </p:blipFill>
        <p:spPr>
          <a:xfrm>
            <a:off x="875665" y="1356360"/>
            <a:ext cx="540000" cy="54000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9" advTm="5102">
        <p:comb/>
      </p:transition>
    </mc:Choice>
    <mc:Fallback>
      <p:transition advTm="5102">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Effect transition="in" filter="fade">
                                      <p:cBhvr>
                                        <p:cTn id="9" dur="500"/>
                                        <p:tgtEl>
                                          <p:spTgt spid="18"/>
                                        </p:tgtEl>
                                      </p:cBhvr>
                                    </p:animEffect>
                                  </p:childTnLst>
                                </p:cTn>
                              </p:par>
                            </p:childTnLst>
                          </p:cTn>
                        </p:par>
                        <p:par>
                          <p:cTn id="10" fill="hold">
                            <p:stCondLst>
                              <p:cond delay="500"/>
                            </p:stCondLst>
                            <p:childTnLst>
                              <p:par>
                                <p:cTn id="11" presetID="22" presetClass="entr" presetSubtype="1"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wipe(up)">
                                      <p:cBhvr>
                                        <p:cTn id="13"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8"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单圆角矩形 2"/>
          <p:cNvSpPr/>
          <p:nvPr/>
        </p:nvSpPr>
        <p:spPr>
          <a:xfrm>
            <a:off x="1061085" y="1694815"/>
            <a:ext cx="10079990" cy="3959860"/>
          </a:xfrm>
          <a:prstGeom prst="round1Rect">
            <a:avLst/>
          </a:prstGeom>
          <a:noFill/>
          <a:ln w="38100">
            <a:solidFill>
              <a:srgbClr val="FF7F7F"/>
            </a:solidFill>
            <a:prstDash val="dashDot"/>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nchorCtr="0"/>
          <a:p>
            <a:pPr algn="ctr"/>
            <a:endParaRPr lang="zh-CN" altLang="en-US"/>
          </a:p>
        </p:txBody>
      </p:sp>
      <p:sp>
        <p:nvSpPr>
          <p:cNvPr id="2" name="矩形 1"/>
          <p:cNvSpPr/>
          <p:nvPr/>
        </p:nvSpPr>
        <p:spPr>
          <a:xfrm>
            <a:off x="1421085" y="2936288"/>
            <a:ext cx="9360000" cy="1476375"/>
          </a:xfrm>
          <a:prstGeom prst="rect">
            <a:avLst/>
          </a:prstGeom>
        </p:spPr>
        <p:txBody>
          <a:bodyPr wrap="square" anchor="ctr" anchorCtr="0">
            <a:spAutoFit/>
          </a:bodyPr>
          <a:lstStyle/>
          <a:p>
            <a:pPr indent="508000" algn="just" fontAlgn="auto">
              <a:lnSpc>
                <a:spcPct val="150000"/>
              </a:lnSpc>
              <a:spcAft>
                <a:spcPts val="0"/>
              </a:spcAft>
              <a:buClrTx/>
              <a:buSzTx/>
              <a:buFontTx/>
              <a:extLst>
                <a:ext uri="{35155182-B16C-46BC-9424-99874614C6A1}">
                  <wpsdc:indentchars xmlns:wpsdc="http://www.wps.cn/officeDocument/2017/drawingmlCustomData" val="200" checksum="282533468"/>
                </a:ext>
              </a:extLst>
            </a:pPr>
            <a:r>
              <a:rPr sz="2000"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rPr>
              <a:t>新生儿溶血病（hemolytic disease of the newborn）是指母婴血型不合所引起的同族免疫性溶血。以 ABO 系统血型不合多见，Rh（D）因子不合次之。常引起严重的病理性黄疸。</a:t>
            </a:r>
            <a:endParaRPr sz="2000"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endParaRPr>
          </a:p>
        </p:txBody>
      </p:sp>
      <p:grpSp>
        <p:nvGrpSpPr>
          <p:cNvPr id="9" name="组合 8"/>
          <p:cNvGrpSpPr/>
          <p:nvPr/>
        </p:nvGrpSpPr>
        <p:grpSpPr>
          <a:xfrm>
            <a:off x="296545" y="259715"/>
            <a:ext cx="11490325" cy="539750"/>
            <a:chOff x="467" y="409"/>
            <a:chExt cx="18095" cy="850"/>
          </a:xfrm>
        </p:grpSpPr>
        <p:sp>
          <p:nvSpPr>
            <p:cNvPr id="23" name="文本框 22"/>
            <p:cNvSpPr txBox="1"/>
            <p:nvPr/>
          </p:nvSpPr>
          <p:spPr>
            <a:xfrm>
              <a:off x="2122" y="409"/>
              <a:ext cx="16441" cy="850"/>
            </a:xfrm>
            <a:prstGeom prst="rect">
              <a:avLst/>
            </a:prstGeom>
            <a:noFill/>
          </p:spPr>
          <p:txBody>
            <a:bodyPr wrap="square" rtlCol="0" anchor="ctr" anchorCtr="0">
              <a:noAutofit/>
            </a:bodyPr>
            <a:p>
              <a:pPr>
                <a:lnSpc>
                  <a:spcPct val="100000"/>
                </a:lnSpc>
              </a:pPr>
              <a:r>
                <a:rPr lang="zh-CN" altLang="en-US" sz="2400">
                  <a:solidFill>
                    <a:srgbClr val="FF7F7F"/>
                  </a:solidFill>
                  <a:latin typeface="微软雅黑" panose="020B0503020204020204" charset="-122"/>
                  <a:ea typeface="微软雅黑" panose="020B0503020204020204" charset="-122"/>
                  <a:sym typeface="+mn-ea"/>
                </a:rPr>
                <a:t>二、新生儿溶血病</a:t>
              </a:r>
              <a:endParaRPr lang="zh-CN" altLang="en-US" sz="2400">
                <a:solidFill>
                  <a:srgbClr val="FF7F7F"/>
                </a:solidFill>
                <a:latin typeface="微软雅黑" panose="020B0503020204020204" charset="-122"/>
                <a:ea typeface="微软雅黑" panose="020B0503020204020204" charset="-122"/>
                <a:sym typeface="+mn-ea"/>
              </a:endParaRPr>
            </a:p>
          </p:txBody>
        </p:sp>
        <p:grpSp>
          <p:nvGrpSpPr>
            <p:cNvPr id="6" name="组合 5"/>
            <p:cNvGrpSpPr/>
            <p:nvPr/>
          </p:nvGrpSpPr>
          <p:grpSpPr>
            <a:xfrm>
              <a:off x="467" y="494"/>
              <a:ext cx="1416" cy="680"/>
              <a:chOff x="467" y="579"/>
              <a:chExt cx="1416" cy="680"/>
            </a:xfrm>
          </p:grpSpPr>
          <p:sp>
            <p:nvSpPr>
              <p:cNvPr id="7" name="对角圆角矩形 6"/>
              <p:cNvSpPr/>
              <p:nvPr/>
            </p:nvSpPr>
            <p:spPr>
              <a:xfrm>
                <a:off x="467" y="579"/>
                <a:ext cx="1417" cy="68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8" name="图片 7"/>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892" y="692"/>
                <a:ext cx="567" cy="454"/>
              </a:xfrm>
              <a:prstGeom prst="rect">
                <a:avLst/>
              </a:prstGeom>
            </p:spPr>
          </p:pic>
        </p:grpSp>
      </p:grpSp>
    </p:spTree>
  </p:cSld>
  <p:clrMapOvr>
    <a:masterClrMapping/>
  </p:clrMapOvr>
  <mc:AlternateContent xmlns:mc="http://schemas.openxmlformats.org/markup-compatibility/2006">
    <mc:Choice xmlns:p14="http://schemas.microsoft.com/office/powerpoint/2010/main" Requires="p14">
      <p:transition p14:dur="9" advTm="5102">
        <p:comb/>
      </p:transition>
    </mc:Choice>
    <mc:Fallback>
      <p:transition advTm="5102">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296545" y="259715"/>
            <a:ext cx="11490325" cy="539750"/>
            <a:chOff x="467" y="409"/>
            <a:chExt cx="18095" cy="850"/>
          </a:xfrm>
        </p:grpSpPr>
        <p:sp>
          <p:nvSpPr>
            <p:cNvPr id="23" name="文本框 22"/>
            <p:cNvSpPr txBox="1"/>
            <p:nvPr/>
          </p:nvSpPr>
          <p:spPr>
            <a:xfrm>
              <a:off x="2122" y="409"/>
              <a:ext cx="16441" cy="850"/>
            </a:xfrm>
            <a:prstGeom prst="rect">
              <a:avLst/>
            </a:prstGeom>
            <a:noFill/>
          </p:spPr>
          <p:txBody>
            <a:bodyPr wrap="square" rtlCol="0" anchor="ctr" anchorCtr="0">
              <a:noAutofit/>
            </a:bodyPr>
            <a:p>
              <a:pPr>
                <a:lnSpc>
                  <a:spcPct val="100000"/>
                </a:lnSpc>
              </a:pPr>
              <a:r>
                <a:rPr lang="zh-CN" altLang="en-US" sz="2400">
                  <a:solidFill>
                    <a:srgbClr val="FF7F7F"/>
                  </a:solidFill>
                  <a:latin typeface="微软雅黑" panose="020B0503020204020204" charset="-122"/>
                  <a:ea typeface="微软雅黑" panose="020B0503020204020204" charset="-122"/>
                  <a:sym typeface="+mn-ea"/>
                </a:rPr>
                <a:t>【病因及发病机制】</a:t>
              </a:r>
              <a:endParaRPr lang="zh-CN" altLang="en-US" sz="2400">
                <a:solidFill>
                  <a:srgbClr val="FF7F7F"/>
                </a:solidFill>
                <a:latin typeface="微软雅黑" panose="020B0503020204020204" charset="-122"/>
                <a:ea typeface="微软雅黑" panose="020B0503020204020204" charset="-122"/>
                <a:sym typeface="+mn-ea"/>
              </a:endParaRPr>
            </a:p>
          </p:txBody>
        </p:sp>
        <p:grpSp>
          <p:nvGrpSpPr>
            <p:cNvPr id="6" name="组合 5"/>
            <p:cNvGrpSpPr/>
            <p:nvPr/>
          </p:nvGrpSpPr>
          <p:grpSpPr>
            <a:xfrm>
              <a:off x="467" y="494"/>
              <a:ext cx="1416" cy="680"/>
              <a:chOff x="467" y="579"/>
              <a:chExt cx="1416" cy="680"/>
            </a:xfrm>
          </p:grpSpPr>
          <p:sp>
            <p:nvSpPr>
              <p:cNvPr id="7" name="对角圆角矩形 6"/>
              <p:cNvSpPr/>
              <p:nvPr/>
            </p:nvSpPr>
            <p:spPr>
              <a:xfrm>
                <a:off x="467" y="579"/>
                <a:ext cx="1417" cy="68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8" name="图片 7"/>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892" y="692"/>
                <a:ext cx="567" cy="454"/>
              </a:xfrm>
              <a:prstGeom prst="rect">
                <a:avLst/>
              </a:prstGeom>
            </p:spPr>
          </p:pic>
        </p:grpSp>
      </p:grpSp>
      <p:sp>
        <p:nvSpPr>
          <p:cNvPr id="64" name="弧形 63"/>
          <p:cNvSpPr/>
          <p:nvPr>
            <p:custDataLst>
              <p:tags r:id="rId2"/>
            </p:custDataLst>
          </p:nvPr>
        </p:nvSpPr>
        <p:spPr>
          <a:xfrm rot="9540000">
            <a:off x="4034155" y="2012950"/>
            <a:ext cx="3063875" cy="2885440"/>
          </a:xfrm>
          <a:prstGeom prst="arc">
            <a:avLst>
              <a:gd name="adj1" fmla="val 15906596"/>
              <a:gd name="adj2" fmla="val 21571434"/>
            </a:avLst>
          </a:prstGeom>
          <a:ln>
            <a:solidFill>
              <a:srgbClr val="00B050"/>
            </a:solidFill>
          </a:ln>
        </p:spPr>
        <p:style>
          <a:lnRef idx="1">
            <a:srgbClr val="00D0FF"/>
          </a:lnRef>
          <a:fillRef idx="0">
            <a:srgbClr val="00D0FF"/>
          </a:fillRef>
          <a:effectRef idx="0">
            <a:srgbClr val="00D0FF"/>
          </a:effectRef>
          <a:fontRef idx="minor">
            <a:srgbClr val="000000"/>
          </a:fontRef>
        </p:style>
        <p:txBody>
          <a:bodyPr rtlCol="0" anchor="ctr"/>
          <a:p>
            <a:pPr algn="ctr"/>
            <a:endParaRPr lang="zh-CN" altLang="en-US">
              <a:solidFill>
                <a:srgbClr val="000000"/>
              </a:solidFill>
              <a:latin typeface="Arial" panose="020B0604020202020204" pitchFamily="34" charset="0"/>
              <a:ea typeface="微软雅黑" panose="020B0503020204020204" charset="-122"/>
            </a:endParaRPr>
          </a:p>
        </p:txBody>
      </p:sp>
      <p:grpSp>
        <p:nvGrpSpPr>
          <p:cNvPr id="21" name="组合 20"/>
          <p:cNvGrpSpPr/>
          <p:nvPr/>
        </p:nvGrpSpPr>
        <p:grpSpPr>
          <a:xfrm>
            <a:off x="3716020" y="2603500"/>
            <a:ext cx="1441450" cy="1391920"/>
            <a:chOff x="5484" y="5595"/>
            <a:chExt cx="2270" cy="2192"/>
          </a:xfrm>
        </p:grpSpPr>
        <p:sp>
          <p:nvSpPr>
            <p:cNvPr id="5" name="椭圆 4"/>
            <p:cNvSpPr/>
            <p:nvPr>
              <p:custDataLst>
                <p:tags r:id="rId3"/>
              </p:custDataLst>
            </p:nvPr>
          </p:nvSpPr>
          <p:spPr>
            <a:xfrm>
              <a:off x="6086" y="6119"/>
              <a:ext cx="1143" cy="1143"/>
            </a:xfrm>
            <a:prstGeom prst="ellipse">
              <a:avLst/>
            </a:prstGeom>
            <a:solidFill>
              <a:srgbClr val="92D050"/>
            </a:solidFill>
            <a:ln>
              <a:noFill/>
            </a:ln>
          </p:spPr>
          <p:style>
            <a:lnRef idx="2">
              <a:srgbClr val="00D0FF">
                <a:shade val="50000"/>
              </a:srgbClr>
            </a:lnRef>
            <a:fillRef idx="1">
              <a:srgbClr val="00D0FF"/>
            </a:fillRef>
            <a:effectRef idx="0">
              <a:srgbClr val="00D0FF"/>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10" name="弧形 9"/>
            <p:cNvSpPr/>
            <p:nvPr>
              <p:custDataLst>
                <p:tags r:id="rId4"/>
              </p:custDataLst>
            </p:nvPr>
          </p:nvSpPr>
          <p:spPr>
            <a:xfrm>
              <a:off x="5908" y="5940"/>
              <a:ext cx="1500" cy="1500"/>
            </a:xfrm>
            <a:prstGeom prst="arc">
              <a:avLst>
                <a:gd name="adj1" fmla="val 667514"/>
                <a:gd name="adj2" fmla="val 19525525"/>
              </a:avLst>
            </a:prstGeom>
            <a:ln>
              <a:solidFill>
                <a:srgbClr val="92D050"/>
              </a:solidFill>
              <a:headEnd type="none" w="med" len="med"/>
              <a:tailEnd type="oval"/>
            </a:ln>
          </p:spPr>
          <p:style>
            <a:lnRef idx="1">
              <a:srgbClr val="00D0FF"/>
            </a:lnRef>
            <a:fillRef idx="0">
              <a:srgbClr val="00D0FF"/>
            </a:fillRef>
            <a:effectRef idx="0">
              <a:srgbClr val="00D0FF"/>
            </a:effectRef>
            <a:fontRef idx="minor">
              <a:srgbClr val="000000"/>
            </a:fontRef>
          </p:style>
          <p:txBody>
            <a:bodyPr rtlCol="0" anchor="ctr"/>
            <a:p>
              <a:pPr algn="ctr"/>
              <a:endParaRPr lang="zh-CN" altLang="en-US">
                <a:solidFill>
                  <a:srgbClr val="000000"/>
                </a:solidFill>
                <a:latin typeface="Arial" panose="020B0604020202020204" pitchFamily="34" charset="0"/>
                <a:ea typeface="微软雅黑" panose="020B0503020204020204" charset="-122"/>
              </a:endParaRPr>
            </a:p>
          </p:txBody>
        </p:sp>
        <p:sp>
          <p:nvSpPr>
            <p:cNvPr id="11" name="弧形 10"/>
            <p:cNvSpPr/>
            <p:nvPr>
              <p:custDataLst>
                <p:tags r:id="rId5"/>
              </p:custDataLst>
            </p:nvPr>
          </p:nvSpPr>
          <p:spPr>
            <a:xfrm rot="9600000">
              <a:off x="5741" y="5774"/>
              <a:ext cx="1832" cy="1832"/>
            </a:xfrm>
            <a:prstGeom prst="arc">
              <a:avLst>
                <a:gd name="adj1" fmla="val 2488873"/>
                <a:gd name="adj2" fmla="val 19525525"/>
              </a:avLst>
            </a:prstGeom>
            <a:ln>
              <a:solidFill>
                <a:srgbClr val="92D050">
                  <a:alpha val="63000"/>
                </a:srgbClr>
              </a:solidFill>
              <a:headEnd type="none" w="med" len="med"/>
              <a:tailEnd type="oval"/>
            </a:ln>
          </p:spPr>
          <p:style>
            <a:lnRef idx="1">
              <a:srgbClr val="00D0FF"/>
            </a:lnRef>
            <a:fillRef idx="0">
              <a:srgbClr val="00D0FF"/>
            </a:fillRef>
            <a:effectRef idx="0">
              <a:srgbClr val="00D0FF"/>
            </a:effectRef>
            <a:fontRef idx="minor">
              <a:srgbClr val="000000"/>
            </a:fontRef>
          </p:style>
          <p:txBody>
            <a:bodyPr rtlCol="0" anchor="ctr"/>
            <a:p>
              <a:pPr algn="ctr"/>
              <a:endParaRPr lang="zh-CN" altLang="en-US">
                <a:solidFill>
                  <a:srgbClr val="000000"/>
                </a:solidFill>
                <a:latin typeface="Arial" panose="020B0604020202020204" pitchFamily="34" charset="0"/>
                <a:ea typeface="微软雅黑" panose="020B0503020204020204" charset="-122"/>
              </a:endParaRPr>
            </a:p>
          </p:txBody>
        </p:sp>
        <p:sp>
          <p:nvSpPr>
            <p:cNvPr id="12" name="弧形 11"/>
            <p:cNvSpPr/>
            <p:nvPr>
              <p:custDataLst>
                <p:tags r:id="rId6"/>
              </p:custDataLst>
            </p:nvPr>
          </p:nvSpPr>
          <p:spPr>
            <a:xfrm rot="9600000">
              <a:off x="5562" y="5595"/>
              <a:ext cx="2192" cy="2192"/>
            </a:xfrm>
            <a:prstGeom prst="arc">
              <a:avLst>
                <a:gd name="adj1" fmla="val 17639385"/>
                <a:gd name="adj2" fmla="val 15903784"/>
              </a:avLst>
            </a:prstGeom>
            <a:ln>
              <a:solidFill>
                <a:srgbClr val="92D050">
                  <a:alpha val="42000"/>
                </a:srgbClr>
              </a:solidFill>
              <a:headEnd type="none" w="med" len="med"/>
              <a:tailEnd type="none"/>
            </a:ln>
          </p:spPr>
          <p:style>
            <a:lnRef idx="1">
              <a:srgbClr val="00D0FF"/>
            </a:lnRef>
            <a:fillRef idx="0">
              <a:srgbClr val="00D0FF"/>
            </a:fillRef>
            <a:effectRef idx="0">
              <a:srgbClr val="00D0FF"/>
            </a:effectRef>
            <a:fontRef idx="minor">
              <a:srgbClr val="000000"/>
            </a:fontRef>
          </p:style>
          <p:txBody>
            <a:bodyPr rtlCol="0" anchor="ctr"/>
            <a:p>
              <a:pPr algn="ctr"/>
              <a:endParaRPr lang="zh-CN" altLang="en-US">
                <a:solidFill>
                  <a:srgbClr val="000000"/>
                </a:solidFill>
                <a:latin typeface="Arial" panose="020B0604020202020204" pitchFamily="34" charset="0"/>
                <a:ea typeface="微软雅黑" panose="020B0503020204020204" charset="-122"/>
              </a:endParaRPr>
            </a:p>
          </p:txBody>
        </p:sp>
        <p:sp>
          <p:nvSpPr>
            <p:cNvPr id="13" name="椭圆 12"/>
            <p:cNvSpPr/>
            <p:nvPr>
              <p:custDataLst>
                <p:tags r:id="rId7"/>
              </p:custDataLst>
            </p:nvPr>
          </p:nvSpPr>
          <p:spPr>
            <a:xfrm>
              <a:off x="5484" y="6704"/>
              <a:ext cx="237" cy="237"/>
            </a:xfrm>
            <a:prstGeom prst="ellipse">
              <a:avLst/>
            </a:prstGeom>
            <a:solidFill>
              <a:srgbClr val="92D050"/>
            </a:solidFill>
            <a:ln>
              <a:noFill/>
            </a:ln>
          </p:spPr>
          <p:style>
            <a:lnRef idx="2">
              <a:srgbClr val="00D0FF">
                <a:shade val="50000"/>
              </a:srgbClr>
            </a:lnRef>
            <a:fillRef idx="1">
              <a:srgbClr val="00D0FF"/>
            </a:fillRef>
            <a:effectRef idx="0">
              <a:srgbClr val="00D0FF"/>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pic>
          <p:nvPicPr>
            <p:cNvPr id="69" name="图片 68" descr="32313538333935363b32313538333933383bcae9bcdc"/>
            <p:cNvPicPr>
              <a:picLocks noChangeAspect="1"/>
            </p:cNvPicPr>
            <p:nvPr>
              <p:custDataLst>
                <p:tags r:id="rId8"/>
              </p:custDataLst>
            </p:nvPr>
          </p:nvPicPr>
          <p:blipFill>
            <a:blip r:embed="rId9">
              <a:extLst>
                <a:ext uri="{96DAC541-7B7A-43D3-8B79-37D633B846F1}">
                  <asvg:svgBlip xmlns:asvg="http://schemas.microsoft.com/office/drawing/2016/SVG/main" r:embed="rId10"/>
                </a:ext>
              </a:extLst>
            </a:blip>
            <a:stretch>
              <a:fillRect/>
            </a:stretch>
          </p:blipFill>
          <p:spPr>
            <a:xfrm>
              <a:off x="6314" y="6346"/>
              <a:ext cx="688" cy="688"/>
            </a:xfrm>
            <a:prstGeom prst="rect">
              <a:avLst/>
            </a:prstGeom>
          </p:spPr>
        </p:pic>
      </p:grpSp>
      <p:grpSp>
        <p:nvGrpSpPr>
          <p:cNvPr id="20" name="组合 19"/>
          <p:cNvGrpSpPr/>
          <p:nvPr/>
        </p:nvGrpSpPr>
        <p:grpSpPr>
          <a:xfrm>
            <a:off x="6035675" y="3552825"/>
            <a:ext cx="1441450" cy="1391920"/>
            <a:chOff x="9137" y="5595"/>
            <a:chExt cx="2270" cy="2192"/>
          </a:xfrm>
        </p:grpSpPr>
        <p:sp>
          <p:nvSpPr>
            <p:cNvPr id="14" name="椭圆 13"/>
            <p:cNvSpPr/>
            <p:nvPr>
              <p:custDataLst>
                <p:tags r:id="rId11"/>
              </p:custDataLst>
            </p:nvPr>
          </p:nvSpPr>
          <p:spPr>
            <a:xfrm>
              <a:off x="9739" y="6119"/>
              <a:ext cx="1143" cy="1143"/>
            </a:xfrm>
            <a:prstGeom prst="ellipse">
              <a:avLst/>
            </a:prstGeom>
            <a:solidFill>
              <a:srgbClr val="FF7F7F"/>
            </a:solidFill>
            <a:ln>
              <a:noFill/>
            </a:ln>
          </p:spPr>
          <p:style>
            <a:lnRef idx="2">
              <a:srgbClr val="00D0FF">
                <a:shade val="50000"/>
              </a:srgbClr>
            </a:lnRef>
            <a:fillRef idx="1">
              <a:srgbClr val="00D0FF"/>
            </a:fillRef>
            <a:effectRef idx="0">
              <a:srgbClr val="00D0FF"/>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15" name="弧形 14"/>
            <p:cNvSpPr/>
            <p:nvPr>
              <p:custDataLst>
                <p:tags r:id="rId12"/>
              </p:custDataLst>
            </p:nvPr>
          </p:nvSpPr>
          <p:spPr>
            <a:xfrm>
              <a:off x="9561" y="5940"/>
              <a:ext cx="1500" cy="1500"/>
            </a:xfrm>
            <a:prstGeom prst="arc">
              <a:avLst>
                <a:gd name="adj1" fmla="val 667514"/>
                <a:gd name="adj2" fmla="val 19525525"/>
              </a:avLst>
            </a:prstGeom>
            <a:ln>
              <a:solidFill>
                <a:srgbClr val="FF7F7F"/>
              </a:solidFill>
              <a:headEnd type="none" w="med" len="med"/>
              <a:tailEnd type="oval"/>
            </a:ln>
          </p:spPr>
          <p:style>
            <a:lnRef idx="1">
              <a:srgbClr val="00D0FF"/>
            </a:lnRef>
            <a:fillRef idx="0">
              <a:srgbClr val="00D0FF"/>
            </a:fillRef>
            <a:effectRef idx="0">
              <a:srgbClr val="00D0FF"/>
            </a:effectRef>
            <a:fontRef idx="minor">
              <a:srgbClr val="000000"/>
            </a:fontRef>
          </p:style>
          <p:txBody>
            <a:bodyPr rtlCol="0" anchor="ctr"/>
            <a:p>
              <a:pPr algn="ctr"/>
              <a:endParaRPr lang="zh-CN" altLang="en-US">
                <a:solidFill>
                  <a:srgbClr val="000000"/>
                </a:solidFill>
                <a:latin typeface="Arial" panose="020B0604020202020204" pitchFamily="34" charset="0"/>
                <a:ea typeface="微软雅黑" panose="020B0503020204020204" charset="-122"/>
              </a:endParaRPr>
            </a:p>
          </p:txBody>
        </p:sp>
        <p:sp>
          <p:nvSpPr>
            <p:cNvPr id="16" name="弧形 15"/>
            <p:cNvSpPr/>
            <p:nvPr>
              <p:custDataLst>
                <p:tags r:id="rId13"/>
              </p:custDataLst>
            </p:nvPr>
          </p:nvSpPr>
          <p:spPr>
            <a:xfrm rot="9600000">
              <a:off x="9395" y="5774"/>
              <a:ext cx="1832" cy="1832"/>
            </a:xfrm>
            <a:prstGeom prst="arc">
              <a:avLst>
                <a:gd name="adj1" fmla="val 2488873"/>
                <a:gd name="adj2" fmla="val 19525525"/>
              </a:avLst>
            </a:prstGeom>
            <a:ln>
              <a:solidFill>
                <a:srgbClr val="FF7F7F">
                  <a:alpha val="63000"/>
                </a:srgbClr>
              </a:solidFill>
              <a:headEnd type="none" w="med" len="med"/>
              <a:tailEnd type="oval"/>
            </a:ln>
          </p:spPr>
          <p:style>
            <a:lnRef idx="1">
              <a:srgbClr val="00D0FF"/>
            </a:lnRef>
            <a:fillRef idx="0">
              <a:srgbClr val="00D0FF"/>
            </a:fillRef>
            <a:effectRef idx="0">
              <a:srgbClr val="00D0FF"/>
            </a:effectRef>
            <a:fontRef idx="minor">
              <a:srgbClr val="000000"/>
            </a:fontRef>
          </p:style>
          <p:txBody>
            <a:bodyPr rtlCol="0" anchor="ctr"/>
            <a:p>
              <a:pPr algn="ctr"/>
              <a:endParaRPr lang="zh-CN" altLang="en-US">
                <a:solidFill>
                  <a:srgbClr val="000000"/>
                </a:solidFill>
                <a:latin typeface="Arial" panose="020B0604020202020204" pitchFamily="34" charset="0"/>
                <a:ea typeface="微软雅黑" panose="020B0503020204020204" charset="-122"/>
              </a:endParaRPr>
            </a:p>
          </p:txBody>
        </p:sp>
        <p:sp>
          <p:nvSpPr>
            <p:cNvPr id="17" name="弧形 16"/>
            <p:cNvSpPr/>
            <p:nvPr>
              <p:custDataLst>
                <p:tags r:id="rId14"/>
              </p:custDataLst>
            </p:nvPr>
          </p:nvSpPr>
          <p:spPr>
            <a:xfrm rot="9600000">
              <a:off x="9215" y="5595"/>
              <a:ext cx="2192" cy="2192"/>
            </a:xfrm>
            <a:prstGeom prst="arc">
              <a:avLst>
                <a:gd name="adj1" fmla="val 17639385"/>
                <a:gd name="adj2" fmla="val 15903784"/>
              </a:avLst>
            </a:prstGeom>
            <a:ln>
              <a:solidFill>
                <a:srgbClr val="FF7F7F">
                  <a:alpha val="42000"/>
                </a:srgbClr>
              </a:solidFill>
              <a:headEnd type="none" w="med" len="med"/>
              <a:tailEnd type="none"/>
            </a:ln>
          </p:spPr>
          <p:style>
            <a:lnRef idx="1">
              <a:srgbClr val="00D0FF"/>
            </a:lnRef>
            <a:fillRef idx="0">
              <a:srgbClr val="00D0FF"/>
            </a:fillRef>
            <a:effectRef idx="0">
              <a:srgbClr val="00D0FF"/>
            </a:effectRef>
            <a:fontRef idx="minor">
              <a:srgbClr val="000000"/>
            </a:fontRef>
          </p:style>
          <p:txBody>
            <a:bodyPr rtlCol="0" anchor="ctr"/>
            <a:p>
              <a:pPr algn="ctr"/>
              <a:endParaRPr lang="zh-CN" altLang="en-US">
                <a:solidFill>
                  <a:srgbClr val="000000"/>
                </a:solidFill>
                <a:latin typeface="Arial" panose="020B0604020202020204" pitchFamily="34" charset="0"/>
                <a:ea typeface="微软雅黑" panose="020B0503020204020204" charset="-122"/>
              </a:endParaRPr>
            </a:p>
          </p:txBody>
        </p:sp>
        <p:sp>
          <p:nvSpPr>
            <p:cNvPr id="19" name="椭圆 18"/>
            <p:cNvSpPr/>
            <p:nvPr>
              <p:custDataLst>
                <p:tags r:id="rId15"/>
              </p:custDataLst>
            </p:nvPr>
          </p:nvSpPr>
          <p:spPr>
            <a:xfrm>
              <a:off x="9137" y="6704"/>
              <a:ext cx="237" cy="237"/>
            </a:xfrm>
            <a:prstGeom prst="ellipse">
              <a:avLst/>
            </a:prstGeom>
            <a:solidFill>
              <a:srgbClr val="FF7F7F"/>
            </a:solidFill>
            <a:ln>
              <a:noFill/>
            </a:ln>
          </p:spPr>
          <p:style>
            <a:lnRef idx="2">
              <a:srgbClr val="00D0FF">
                <a:shade val="50000"/>
              </a:srgbClr>
            </a:lnRef>
            <a:fillRef idx="1">
              <a:srgbClr val="00D0FF"/>
            </a:fillRef>
            <a:effectRef idx="0">
              <a:srgbClr val="00D0FF"/>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pic>
          <p:nvPicPr>
            <p:cNvPr id="70" name="图片 69" descr="32313538333935363b32313538333935333bbfceb1ed"/>
            <p:cNvPicPr>
              <a:picLocks noChangeAspect="1"/>
            </p:cNvPicPr>
            <p:nvPr>
              <p:custDataLst>
                <p:tags r:id="rId16"/>
              </p:custDataLst>
            </p:nvPr>
          </p:nvPicPr>
          <p:blipFill>
            <a:blip r:embed="rId17">
              <a:extLst>
                <a:ext uri="{96DAC541-7B7A-43D3-8B79-37D633B846F1}">
                  <asvg:svgBlip xmlns:asvg="http://schemas.microsoft.com/office/drawing/2016/SVG/main" r:embed="rId18"/>
                </a:ext>
              </a:extLst>
            </a:blip>
            <a:stretch>
              <a:fillRect/>
            </a:stretch>
          </p:blipFill>
          <p:spPr>
            <a:xfrm>
              <a:off x="9968" y="6346"/>
              <a:ext cx="688" cy="688"/>
            </a:xfrm>
            <a:prstGeom prst="rect">
              <a:avLst/>
            </a:prstGeom>
          </p:spPr>
        </p:pic>
      </p:grpSp>
      <p:sp>
        <p:nvSpPr>
          <p:cNvPr id="75" name="文本框 74"/>
          <p:cNvSpPr txBox="1"/>
          <p:nvPr>
            <p:custDataLst>
              <p:tags r:id="rId19"/>
            </p:custDataLst>
          </p:nvPr>
        </p:nvSpPr>
        <p:spPr>
          <a:xfrm>
            <a:off x="7672705" y="3038475"/>
            <a:ext cx="3606800" cy="429895"/>
          </a:xfrm>
          <a:prstGeom prst="rect">
            <a:avLst/>
          </a:prstGeom>
          <a:noFill/>
        </p:spPr>
        <p:txBody>
          <a:bodyPr wrap="square" bIns="0" rtlCol="0">
            <a:noAutofit/>
          </a:bodyPr>
          <a:p>
            <a:pPr algn="l"/>
            <a:r>
              <a:rPr lang="zh-CN" altLang="en-US" sz="2000" b="1">
                <a:solidFill>
                  <a:srgbClr val="FF7F7F"/>
                </a:solidFill>
                <a:uFillTx/>
                <a:latin typeface="Microsoft YaHei Bold" panose="020B0503020204020204" charset="-122"/>
                <a:ea typeface="Microsoft YaHei Bold" panose="020B0503020204020204" charset="-122"/>
              </a:rPr>
              <a:t>2. Rh 血型不合</a:t>
            </a:r>
            <a:endParaRPr lang="zh-CN" altLang="en-US" sz="2000" b="1">
              <a:solidFill>
                <a:srgbClr val="FF7F7F"/>
              </a:solidFill>
              <a:uFillTx/>
              <a:latin typeface="Microsoft YaHei Bold" panose="020B0503020204020204" charset="-122"/>
              <a:ea typeface="Microsoft YaHei Bold" panose="020B0503020204020204" charset="-122"/>
            </a:endParaRPr>
          </a:p>
        </p:txBody>
      </p:sp>
      <p:sp>
        <p:nvSpPr>
          <p:cNvPr id="76" name="文本框 75"/>
          <p:cNvSpPr txBox="1"/>
          <p:nvPr>
            <p:custDataLst>
              <p:tags r:id="rId20"/>
            </p:custDataLst>
          </p:nvPr>
        </p:nvSpPr>
        <p:spPr>
          <a:xfrm>
            <a:off x="7668895" y="3502660"/>
            <a:ext cx="3833495" cy="2657475"/>
          </a:xfrm>
          <a:prstGeom prst="rect">
            <a:avLst/>
          </a:prstGeom>
          <a:noFill/>
        </p:spPr>
        <p:txBody>
          <a:bodyPr wrap="square" rtlCol="0">
            <a:noAutofit/>
          </a:bodyPr>
          <a:p>
            <a:pPr algn="just" fontAlgn="auto">
              <a:lnSpc>
                <a:spcPct val="130000"/>
              </a:lnSpc>
              <a:spcAft>
                <a:spcPts val="1000"/>
              </a:spcAft>
            </a:pPr>
            <a:r>
              <a:rPr lang="zh-CN" altLang="en-US" sz="1600">
                <a:solidFill>
                  <a:srgbClr val="000000">
                    <a:lumMod val="75000"/>
                    <a:lumOff val="25000"/>
                  </a:srgbClr>
                </a:solidFill>
                <a:uFillTx/>
                <a:latin typeface="Microsoft YaHei" panose="020B0503020204020204" charset="-122"/>
                <a:ea typeface="Microsoft YaHei Regular" panose="020B0503020204020204" charset="-122"/>
                <a:sym typeface="微软雅黑" panose="020B0503020204020204" charset="-122"/>
              </a:rPr>
              <a:t>母为 Rh 阴性，子为 Rh 阳性发生溶血多见。分娩时，胎儿 Rh 阳性红细胞进入母体循环使之产生 Rh 抗体，但这种抗体产生较慢且开始为 IgM 抗体，不通过胎盘，故对第一胎无影响或影响较小，胎次越多，受累越重，发病率越高。若其母曾输过 Rh 阳性红细胞而产生抗体，则第一胎 Rh 阳性胎儿也可发病。</a:t>
            </a:r>
            <a:endParaRPr lang="zh-CN" altLang="en-US" sz="1600">
              <a:solidFill>
                <a:srgbClr val="000000">
                  <a:lumMod val="75000"/>
                  <a:lumOff val="25000"/>
                </a:srgbClr>
              </a:solidFill>
              <a:uFillTx/>
              <a:latin typeface="Microsoft YaHei" panose="020B0503020204020204" charset="-122"/>
              <a:ea typeface="Microsoft YaHei Regular" panose="020B0503020204020204" charset="-122"/>
              <a:sym typeface="微软雅黑" panose="020B0503020204020204" charset="-122"/>
            </a:endParaRPr>
          </a:p>
        </p:txBody>
      </p:sp>
      <p:sp>
        <p:nvSpPr>
          <p:cNvPr id="77" name="文本框 76"/>
          <p:cNvSpPr txBox="1"/>
          <p:nvPr>
            <p:custDataLst>
              <p:tags r:id="rId21"/>
            </p:custDataLst>
          </p:nvPr>
        </p:nvSpPr>
        <p:spPr>
          <a:xfrm>
            <a:off x="1287780" y="2798445"/>
            <a:ext cx="2280920" cy="429895"/>
          </a:xfrm>
          <a:prstGeom prst="rect">
            <a:avLst/>
          </a:prstGeom>
          <a:noFill/>
        </p:spPr>
        <p:txBody>
          <a:bodyPr wrap="square" bIns="0" rtlCol="0">
            <a:noAutofit/>
          </a:bodyPr>
          <a:p>
            <a:pPr algn="r"/>
            <a:r>
              <a:rPr lang="zh-CN" altLang="en-US" sz="2000" b="1">
                <a:solidFill>
                  <a:srgbClr val="92D050"/>
                </a:solidFill>
                <a:uFillTx/>
                <a:latin typeface="Microsoft YaHei Bold" panose="020B0503020204020204" charset="-122"/>
                <a:ea typeface="Microsoft YaHei Bold" panose="020B0503020204020204" charset="-122"/>
              </a:rPr>
              <a:t>1. ABO 血型不合</a:t>
            </a:r>
            <a:endParaRPr lang="zh-CN" altLang="en-US" sz="2000" b="1">
              <a:solidFill>
                <a:srgbClr val="92D050"/>
              </a:solidFill>
              <a:uFillTx/>
              <a:latin typeface="Microsoft YaHei Bold" panose="020B0503020204020204" charset="-122"/>
              <a:ea typeface="Microsoft YaHei Bold" panose="020B0503020204020204" charset="-122"/>
            </a:endParaRPr>
          </a:p>
        </p:txBody>
      </p:sp>
      <p:sp>
        <p:nvSpPr>
          <p:cNvPr id="78" name="文本框 77"/>
          <p:cNvSpPr txBox="1"/>
          <p:nvPr>
            <p:custDataLst>
              <p:tags r:id="rId22"/>
            </p:custDataLst>
          </p:nvPr>
        </p:nvSpPr>
        <p:spPr>
          <a:xfrm>
            <a:off x="770890" y="3228340"/>
            <a:ext cx="2798445" cy="3299460"/>
          </a:xfrm>
          <a:prstGeom prst="rect">
            <a:avLst/>
          </a:prstGeom>
          <a:noFill/>
        </p:spPr>
        <p:txBody>
          <a:bodyPr wrap="square" rtlCol="0">
            <a:noAutofit/>
          </a:bodyPr>
          <a:p>
            <a:pPr algn="r" fontAlgn="auto">
              <a:lnSpc>
                <a:spcPct val="130000"/>
              </a:lnSpc>
              <a:spcAft>
                <a:spcPts val="1000"/>
              </a:spcAft>
            </a:pPr>
            <a:r>
              <a:rPr lang="zh-CN" altLang="en-US" sz="1600">
                <a:solidFill>
                  <a:srgbClr val="000000">
                    <a:lumMod val="75000"/>
                    <a:lumOff val="25000"/>
                  </a:srgbClr>
                </a:solidFill>
                <a:uFillTx/>
                <a:latin typeface="Microsoft YaHei" panose="020B0503020204020204" charset="-122"/>
                <a:ea typeface="Microsoft YaHei Regular" panose="020B0503020204020204" charset="-122"/>
                <a:sym typeface="微软雅黑" panose="020B0503020204020204" charset="-122"/>
              </a:rPr>
              <a:t>常见于母为O型血，胎儿为 A或B型，或母为A或B型，胎儿B、A或AB型之间发生的溶血。由于自然界内广泛存在类似 A或B型的抗原物质，O型血的母亲虽未妊娠亦含有抗A或抗B的抗体，因此 ABO血型不合发生与胎次无关，首次妊娠即可发生。此种溶血在我国比较多见。</a:t>
            </a:r>
            <a:endParaRPr lang="zh-CN" altLang="en-US" sz="1600">
              <a:solidFill>
                <a:srgbClr val="000000">
                  <a:lumMod val="75000"/>
                  <a:lumOff val="25000"/>
                </a:srgbClr>
              </a:solidFill>
              <a:uFillTx/>
              <a:latin typeface="Microsoft YaHei" panose="020B0503020204020204" charset="-122"/>
              <a:ea typeface="Microsoft YaHei Regular" panose="020B0503020204020204" charset="-122"/>
              <a:sym typeface="微软雅黑" panose="020B0503020204020204" charset="-122"/>
            </a:endParaRPr>
          </a:p>
        </p:txBody>
      </p:sp>
      <p:sp>
        <p:nvSpPr>
          <p:cNvPr id="2" name="矩形 1"/>
          <p:cNvSpPr/>
          <p:nvPr/>
        </p:nvSpPr>
        <p:spPr>
          <a:xfrm>
            <a:off x="926465" y="1310958"/>
            <a:ext cx="10352405" cy="922020"/>
          </a:xfrm>
          <a:prstGeom prst="rect">
            <a:avLst/>
          </a:prstGeom>
        </p:spPr>
        <p:txBody>
          <a:bodyPr wrap="square" anchor="ctr" anchorCtr="0">
            <a:spAutoFit/>
          </a:bodyPr>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rPr>
              <a:t>胎儿红细胞（含有从父亲遗传而来，恰为母亲缺少的血型抗原）通过胎盘进入母体，刺激母体产生 IgG 血型抗体，此抗体经胎盘进入胎儿循环引起胎儿红细胞发生凝集、破坏而导致溶血。</a:t>
            </a:r>
            <a:endPar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9" advTm="5102">
        <p:comb/>
      </p:transition>
    </mc:Choice>
    <mc:Fallback>
      <p:transition advTm="5102">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2" name="Group 38"/>
          <p:cNvGrpSpPr/>
          <p:nvPr/>
        </p:nvGrpSpPr>
        <p:grpSpPr bwMode="auto">
          <a:xfrm>
            <a:off x="6257290" y="2295525"/>
            <a:ext cx="1489710" cy="403860"/>
            <a:chOff x="7244862" y="2564012"/>
            <a:chExt cx="1005315" cy="299674"/>
          </a:xfrm>
        </p:grpSpPr>
        <p:cxnSp>
          <p:nvCxnSpPr>
            <p:cNvPr id="83" name="Straight Connector 39"/>
            <p:cNvCxnSpPr/>
            <p:nvPr/>
          </p:nvCxnSpPr>
          <p:spPr>
            <a:xfrm flipV="1">
              <a:off x="7244862" y="2564012"/>
              <a:ext cx="393867" cy="299674"/>
            </a:xfrm>
            <a:prstGeom prst="line">
              <a:avLst/>
            </a:prstGeom>
            <a:ln w="19050">
              <a:solidFill>
                <a:srgbClr val="FF7F7F"/>
              </a:solidFill>
              <a:headEnd type="oval" w="sm" len="sm"/>
              <a:tailEnd type="none"/>
            </a:ln>
          </p:spPr>
          <p:style>
            <a:lnRef idx="1">
              <a:schemeClr val="accent1"/>
            </a:lnRef>
            <a:fillRef idx="0">
              <a:schemeClr val="accent1"/>
            </a:fillRef>
            <a:effectRef idx="0">
              <a:schemeClr val="accent1"/>
            </a:effectRef>
            <a:fontRef idx="minor">
              <a:schemeClr val="tx1"/>
            </a:fontRef>
          </p:style>
        </p:cxnSp>
        <p:cxnSp>
          <p:nvCxnSpPr>
            <p:cNvPr id="84" name="Straight Connector 40"/>
            <p:cNvCxnSpPr/>
            <p:nvPr/>
          </p:nvCxnSpPr>
          <p:spPr>
            <a:xfrm>
              <a:off x="7643494" y="2564012"/>
              <a:ext cx="606683" cy="0"/>
            </a:xfrm>
            <a:prstGeom prst="line">
              <a:avLst/>
            </a:prstGeom>
            <a:ln w="19050">
              <a:solidFill>
                <a:srgbClr val="FF7F7F"/>
              </a:solidFill>
              <a:headEnd type="none"/>
              <a:tailEnd type="oval" w="sm" len="sm"/>
            </a:ln>
          </p:spPr>
          <p:style>
            <a:lnRef idx="1">
              <a:schemeClr val="accent1"/>
            </a:lnRef>
            <a:fillRef idx="0">
              <a:schemeClr val="accent1"/>
            </a:fillRef>
            <a:effectRef idx="0">
              <a:schemeClr val="accent1"/>
            </a:effectRef>
            <a:fontRef idx="minor">
              <a:schemeClr val="tx1"/>
            </a:fontRef>
          </p:style>
        </p:cxnSp>
      </p:grpSp>
      <p:grpSp>
        <p:nvGrpSpPr>
          <p:cNvPr id="85" name="Group 41"/>
          <p:cNvGrpSpPr/>
          <p:nvPr/>
        </p:nvGrpSpPr>
        <p:grpSpPr bwMode="auto">
          <a:xfrm flipH="1">
            <a:off x="4475066" y="2684190"/>
            <a:ext cx="753441" cy="225030"/>
            <a:chOff x="7244862" y="2564012"/>
            <a:chExt cx="1005315" cy="299674"/>
          </a:xfrm>
        </p:grpSpPr>
        <p:cxnSp>
          <p:nvCxnSpPr>
            <p:cNvPr id="86" name="Straight Connector 42"/>
            <p:cNvCxnSpPr/>
            <p:nvPr/>
          </p:nvCxnSpPr>
          <p:spPr>
            <a:xfrm flipV="1">
              <a:off x="7244862" y="2564012"/>
              <a:ext cx="393867" cy="299674"/>
            </a:xfrm>
            <a:prstGeom prst="line">
              <a:avLst/>
            </a:prstGeom>
            <a:ln w="19050">
              <a:solidFill>
                <a:srgbClr val="FF7F7F"/>
              </a:solidFill>
              <a:headEnd type="oval" w="sm" len="sm"/>
              <a:tailEnd type="none"/>
            </a:ln>
          </p:spPr>
          <p:style>
            <a:lnRef idx="1">
              <a:schemeClr val="accent1"/>
            </a:lnRef>
            <a:fillRef idx="0">
              <a:schemeClr val="accent1"/>
            </a:fillRef>
            <a:effectRef idx="0">
              <a:schemeClr val="accent1"/>
            </a:effectRef>
            <a:fontRef idx="minor">
              <a:schemeClr val="tx1"/>
            </a:fontRef>
          </p:style>
        </p:cxnSp>
        <p:cxnSp>
          <p:nvCxnSpPr>
            <p:cNvPr id="87" name="Straight Connector 43"/>
            <p:cNvCxnSpPr/>
            <p:nvPr/>
          </p:nvCxnSpPr>
          <p:spPr>
            <a:xfrm>
              <a:off x="7643494" y="2564012"/>
              <a:ext cx="606683" cy="0"/>
            </a:xfrm>
            <a:prstGeom prst="line">
              <a:avLst/>
            </a:prstGeom>
            <a:ln w="19050">
              <a:solidFill>
                <a:srgbClr val="FF7F7F"/>
              </a:solidFill>
              <a:headEnd type="none"/>
              <a:tailEnd type="oval" w="sm" len="sm"/>
            </a:ln>
          </p:spPr>
          <p:style>
            <a:lnRef idx="1">
              <a:schemeClr val="accent1"/>
            </a:lnRef>
            <a:fillRef idx="0">
              <a:schemeClr val="accent1"/>
            </a:fillRef>
            <a:effectRef idx="0">
              <a:schemeClr val="accent1"/>
            </a:effectRef>
            <a:fontRef idx="minor">
              <a:schemeClr val="tx1"/>
            </a:fontRef>
          </p:style>
        </p:cxnSp>
      </p:grpSp>
      <p:grpSp>
        <p:nvGrpSpPr>
          <p:cNvPr id="88" name="Group 44"/>
          <p:cNvGrpSpPr/>
          <p:nvPr/>
        </p:nvGrpSpPr>
        <p:grpSpPr bwMode="auto">
          <a:xfrm rot="1354403" flipH="1">
            <a:off x="7448682" y="3641546"/>
            <a:ext cx="753441" cy="225031"/>
            <a:chOff x="7244862" y="2564012"/>
            <a:chExt cx="1005315" cy="299674"/>
          </a:xfrm>
        </p:grpSpPr>
        <p:cxnSp>
          <p:nvCxnSpPr>
            <p:cNvPr id="89" name="Straight Connector 45"/>
            <p:cNvCxnSpPr/>
            <p:nvPr/>
          </p:nvCxnSpPr>
          <p:spPr>
            <a:xfrm flipV="1">
              <a:off x="7243091" y="2565176"/>
              <a:ext cx="393867" cy="299673"/>
            </a:xfrm>
            <a:prstGeom prst="line">
              <a:avLst/>
            </a:prstGeom>
            <a:ln w="19050">
              <a:solidFill>
                <a:srgbClr val="FF7F7F"/>
              </a:solidFill>
              <a:headEnd type="oval" w="sm" len="sm"/>
              <a:tailEnd type="none"/>
            </a:ln>
          </p:spPr>
          <p:style>
            <a:lnRef idx="1">
              <a:schemeClr val="accent1"/>
            </a:lnRef>
            <a:fillRef idx="0">
              <a:schemeClr val="accent1"/>
            </a:fillRef>
            <a:effectRef idx="0">
              <a:schemeClr val="accent1"/>
            </a:effectRef>
            <a:fontRef idx="minor">
              <a:schemeClr val="tx1"/>
            </a:fontRef>
          </p:style>
        </p:cxnSp>
        <p:cxnSp>
          <p:nvCxnSpPr>
            <p:cNvPr id="90" name="Straight Connector 46"/>
            <p:cNvCxnSpPr/>
            <p:nvPr/>
          </p:nvCxnSpPr>
          <p:spPr>
            <a:xfrm>
              <a:off x="7642763" y="2565315"/>
              <a:ext cx="606683" cy="0"/>
            </a:xfrm>
            <a:prstGeom prst="line">
              <a:avLst/>
            </a:prstGeom>
            <a:ln w="19050">
              <a:solidFill>
                <a:srgbClr val="FF7F7F"/>
              </a:solidFill>
              <a:headEnd type="none"/>
              <a:tailEnd type="oval" w="sm" len="sm"/>
            </a:ln>
          </p:spPr>
          <p:style>
            <a:lnRef idx="1">
              <a:schemeClr val="accent1"/>
            </a:lnRef>
            <a:fillRef idx="0">
              <a:schemeClr val="accent1"/>
            </a:fillRef>
            <a:effectRef idx="0">
              <a:schemeClr val="accent1"/>
            </a:effectRef>
            <a:fontRef idx="minor">
              <a:schemeClr val="tx1"/>
            </a:fontRef>
          </p:style>
        </p:cxnSp>
      </p:grpSp>
      <p:grpSp>
        <p:nvGrpSpPr>
          <p:cNvPr id="91" name="Group 47"/>
          <p:cNvGrpSpPr/>
          <p:nvPr/>
        </p:nvGrpSpPr>
        <p:grpSpPr bwMode="auto">
          <a:xfrm rot="-1354404" flipH="1" flipV="1">
            <a:off x="5084484" y="4135576"/>
            <a:ext cx="753441" cy="225031"/>
            <a:chOff x="7244862" y="2564012"/>
            <a:chExt cx="1005315" cy="299674"/>
          </a:xfrm>
        </p:grpSpPr>
        <p:cxnSp>
          <p:nvCxnSpPr>
            <p:cNvPr id="92" name="Straight Connector 48"/>
            <p:cNvCxnSpPr/>
            <p:nvPr/>
          </p:nvCxnSpPr>
          <p:spPr>
            <a:xfrm flipV="1">
              <a:off x="7245168" y="2564320"/>
              <a:ext cx="393867" cy="299674"/>
            </a:xfrm>
            <a:prstGeom prst="line">
              <a:avLst/>
            </a:prstGeom>
            <a:ln w="19050">
              <a:solidFill>
                <a:srgbClr val="FF7F7F"/>
              </a:solidFill>
              <a:headEnd type="oval" w="sm" len="sm"/>
              <a:tailEnd type="none"/>
            </a:ln>
          </p:spPr>
          <p:style>
            <a:lnRef idx="1">
              <a:schemeClr val="accent1"/>
            </a:lnRef>
            <a:fillRef idx="0">
              <a:schemeClr val="accent1"/>
            </a:fillRef>
            <a:effectRef idx="0">
              <a:schemeClr val="accent1"/>
            </a:effectRef>
            <a:fontRef idx="minor">
              <a:schemeClr val="tx1"/>
            </a:fontRef>
          </p:style>
        </p:cxnSp>
        <p:cxnSp>
          <p:nvCxnSpPr>
            <p:cNvPr id="93" name="Straight Connector 49"/>
            <p:cNvCxnSpPr/>
            <p:nvPr/>
          </p:nvCxnSpPr>
          <p:spPr>
            <a:xfrm>
              <a:off x="7644838" y="2564460"/>
              <a:ext cx="606683" cy="0"/>
            </a:xfrm>
            <a:prstGeom prst="line">
              <a:avLst/>
            </a:prstGeom>
            <a:ln w="19050">
              <a:solidFill>
                <a:srgbClr val="FF7F7F"/>
              </a:solidFill>
              <a:headEnd type="none"/>
              <a:tailEnd type="oval" w="sm" len="sm"/>
            </a:ln>
          </p:spPr>
          <p:style>
            <a:lnRef idx="1">
              <a:schemeClr val="accent1"/>
            </a:lnRef>
            <a:fillRef idx="0">
              <a:schemeClr val="accent1"/>
            </a:fillRef>
            <a:effectRef idx="0">
              <a:schemeClr val="accent1"/>
            </a:effectRef>
            <a:fontRef idx="minor">
              <a:schemeClr val="tx1"/>
            </a:fontRef>
          </p:style>
        </p:cxnSp>
      </p:grpSp>
      <p:sp>
        <p:nvSpPr>
          <p:cNvPr id="95" name="Text Placeholder 2"/>
          <p:cNvSpPr txBox="1"/>
          <p:nvPr/>
        </p:nvSpPr>
        <p:spPr>
          <a:xfrm>
            <a:off x="7870190" y="1895475"/>
            <a:ext cx="3234690" cy="361950"/>
          </a:xfrm>
          <a:prstGeom prst="rect">
            <a:avLst/>
          </a:prstGeom>
          <a:noFill/>
        </p:spPr>
        <p:txBody>
          <a:bodyPr anchor="ctr">
            <a:noAutofit/>
          </a:bodyP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zh-CN" altLang="en-US" sz="2000" b="1" dirty="0">
                <a:solidFill>
                  <a:srgbClr val="FF7F7F"/>
                </a:solidFill>
                <a:latin typeface="微软雅黑" panose="020B0503020204020204" charset="-122"/>
                <a:ea typeface="微软雅黑" panose="020B0503020204020204" charset="-122"/>
                <a:cs typeface="Clear Sans" panose="020B0503030202020304" pitchFamily="34" charset="0"/>
              </a:rPr>
              <a:t>3. 肝脾肿大</a:t>
            </a:r>
            <a:endParaRPr lang="zh-CN" altLang="en-US" sz="2000" b="1" dirty="0">
              <a:solidFill>
                <a:srgbClr val="FF7F7F"/>
              </a:solidFill>
              <a:latin typeface="微软雅黑" panose="020B0503020204020204" charset="-122"/>
              <a:ea typeface="微软雅黑" panose="020B0503020204020204" charset="-122"/>
              <a:cs typeface="Clear Sans" panose="020B0503030202020304" pitchFamily="34" charset="0"/>
            </a:endParaRPr>
          </a:p>
        </p:txBody>
      </p:sp>
      <p:sp>
        <p:nvSpPr>
          <p:cNvPr id="96" name="TextBox 52"/>
          <p:cNvSpPr txBox="1"/>
          <p:nvPr/>
        </p:nvSpPr>
        <p:spPr>
          <a:xfrm>
            <a:off x="7870190" y="2315845"/>
            <a:ext cx="3347085" cy="635635"/>
          </a:xfrm>
          <a:prstGeom prst="rect">
            <a:avLst/>
          </a:prstGeom>
          <a:noFill/>
        </p:spPr>
        <p:txBody>
          <a:bodyPr wrap="square" lIns="0" tIns="0" rIns="0" bIns="0">
            <a:spAutoFit/>
          </a:bodyPr>
          <a:lstStyle/>
          <a:p>
            <a:pPr defTabSz="1087755">
              <a:lnSpc>
                <a:spcPct val="115000"/>
              </a:lnSpc>
              <a:spcBef>
                <a:spcPts val="0"/>
              </a:spcBef>
              <a:spcAft>
                <a:spcPts val="0"/>
              </a:spcAft>
              <a:defRPr/>
            </a:pPr>
            <a:r>
              <a:rPr lang="zh-CN" altLang="en-US" dirty="0">
                <a:solidFill>
                  <a:schemeClr val="tx1"/>
                </a:solidFill>
                <a:latin typeface="微软雅黑" panose="020B0503020204020204" charset="-122"/>
                <a:ea typeface="微软雅黑" panose="020B0503020204020204" charset="-122"/>
                <a:cs typeface="Open Sans" panose="020B0606030504020204" pitchFamily="34" charset="0"/>
              </a:rPr>
              <a:t>由于髓外造血而引起肝脾代偿性肿大。</a:t>
            </a:r>
            <a:endParaRPr lang="zh-CN" altLang="en-US" dirty="0">
              <a:solidFill>
                <a:schemeClr val="tx1"/>
              </a:solidFill>
              <a:latin typeface="微软雅黑" panose="020B0503020204020204" charset="-122"/>
              <a:ea typeface="微软雅黑" panose="020B0503020204020204" charset="-122"/>
              <a:cs typeface="Open Sans" panose="020B0606030504020204" pitchFamily="34" charset="0"/>
            </a:endParaRPr>
          </a:p>
        </p:txBody>
      </p:sp>
      <p:sp>
        <p:nvSpPr>
          <p:cNvPr id="98" name="Text Placeholder 2"/>
          <p:cNvSpPr txBox="1"/>
          <p:nvPr/>
        </p:nvSpPr>
        <p:spPr>
          <a:xfrm>
            <a:off x="6898640" y="4102735"/>
            <a:ext cx="3498850" cy="361950"/>
          </a:xfrm>
          <a:prstGeom prst="rect">
            <a:avLst/>
          </a:prstGeom>
          <a:noFill/>
        </p:spPr>
        <p:txBody>
          <a:bodyPr anchor="ctr">
            <a:noAutofit/>
          </a:bodyP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zh-CN" altLang="en-US" sz="2000" b="1" dirty="0">
                <a:solidFill>
                  <a:srgbClr val="FF7F7F"/>
                </a:solidFill>
                <a:latin typeface="微软雅黑" panose="020B0503020204020204" charset="-122"/>
                <a:ea typeface="微软雅黑" panose="020B0503020204020204" charset="-122"/>
                <a:cs typeface="Clear Sans" panose="020B0503030202020304" pitchFamily="34" charset="0"/>
              </a:rPr>
              <a:t>4. 胆红素脑病</a:t>
            </a:r>
            <a:endParaRPr lang="zh-CN" altLang="en-US" sz="2000" b="1" dirty="0">
              <a:solidFill>
                <a:srgbClr val="FF7F7F"/>
              </a:solidFill>
              <a:latin typeface="微软雅黑" panose="020B0503020204020204" charset="-122"/>
              <a:ea typeface="微软雅黑" panose="020B0503020204020204" charset="-122"/>
              <a:cs typeface="Clear Sans" panose="020B0503030202020304" pitchFamily="34" charset="0"/>
            </a:endParaRPr>
          </a:p>
        </p:txBody>
      </p:sp>
      <p:sp>
        <p:nvSpPr>
          <p:cNvPr id="99" name="TextBox 55"/>
          <p:cNvSpPr txBox="1"/>
          <p:nvPr/>
        </p:nvSpPr>
        <p:spPr>
          <a:xfrm>
            <a:off x="6898640" y="4531995"/>
            <a:ext cx="4786630" cy="2174240"/>
          </a:xfrm>
          <a:prstGeom prst="rect">
            <a:avLst/>
          </a:prstGeom>
          <a:noFill/>
        </p:spPr>
        <p:txBody>
          <a:bodyPr wrap="square" lIns="0" tIns="0" rIns="0" bIns="0">
            <a:noAutofit/>
          </a:bodyPr>
          <a:lstStyle/>
          <a:p>
            <a:pPr defTabSz="1087755">
              <a:lnSpc>
                <a:spcPct val="115000"/>
              </a:lnSpc>
              <a:spcBef>
                <a:spcPts val="0"/>
              </a:spcBef>
              <a:spcAft>
                <a:spcPts val="0"/>
              </a:spcAft>
              <a:defRPr/>
            </a:pPr>
            <a:r>
              <a:rPr lang="zh-CN" altLang="en-US" dirty="0">
                <a:solidFill>
                  <a:schemeClr val="tx1"/>
                </a:solidFill>
                <a:latin typeface="微软雅黑" panose="020B0503020204020204" charset="-122"/>
                <a:ea typeface="微软雅黑" panose="020B0503020204020204" charset="-122"/>
                <a:cs typeface="Open Sans" panose="020B0606030504020204" pitchFamily="34" charset="0"/>
              </a:rPr>
              <a:t>是指血中游离间接胆红素通过血—脑脊液屏障引起的脑组织的病理性损害，又称核黄疸。早期出现嗜睡、反应极差、肌张力减低、吸吮力减弱。历经1天左右出现双眼凝视、肌力增高、抽搐、尖叫等。死亡率极高，存活者多于2～3个月出现后遗症，表现为听力障碍、眼球运动障碍、手足徐动、智力低下等。</a:t>
            </a:r>
            <a:endParaRPr lang="zh-CN" altLang="en-US" dirty="0">
              <a:solidFill>
                <a:schemeClr val="tx1"/>
              </a:solidFill>
              <a:latin typeface="微软雅黑" panose="020B0503020204020204" charset="-122"/>
              <a:ea typeface="微软雅黑" panose="020B0503020204020204" charset="-122"/>
              <a:cs typeface="Open Sans" panose="020B0606030504020204" pitchFamily="34" charset="0"/>
            </a:endParaRPr>
          </a:p>
        </p:txBody>
      </p:sp>
      <p:sp>
        <p:nvSpPr>
          <p:cNvPr id="101" name="Text Placeholder 2"/>
          <p:cNvSpPr txBox="1"/>
          <p:nvPr/>
        </p:nvSpPr>
        <p:spPr>
          <a:xfrm>
            <a:off x="1605915" y="1929130"/>
            <a:ext cx="2764790" cy="361315"/>
          </a:xfrm>
          <a:prstGeom prst="rect">
            <a:avLst/>
          </a:prstGeom>
          <a:noFill/>
        </p:spPr>
        <p:txBody>
          <a:bodyPr anchor="ctr">
            <a:noAutofit/>
          </a:bodyP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zh-CN" altLang="en-US" sz="2000" b="1" dirty="0">
                <a:solidFill>
                  <a:srgbClr val="FF7F7F"/>
                </a:solidFill>
                <a:latin typeface="微软雅黑" panose="020B0503020204020204" charset="-122"/>
                <a:ea typeface="微软雅黑" panose="020B0503020204020204" charset="-122"/>
                <a:cs typeface="Clear Sans" panose="020B0503030202020304" pitchFamily="34" charset="0"/>
              </a:rPr>
              <a:t>1. 黄疸</a:t>
            </a:r>
            <a:endParaRPr lang="zh-CN" altLang="en-US" sz="2000" b="1" dirty="0">
              <a:solidFill>
                <a:srgbClr val="FF7F7F"/>
              </a:solidFill>
              <a:latin typeface="微软雅黑" panose="020B0503020204020204" charset="-122"/>
              <a:ea typeface="微软雅黑" panose="020B0503020204020204" charset="-122"/>
              <a:cs typeface="Clear Sans" panose="020B0503030202020304" pitchFamily="34" charset="0"/>
            </a:endParaRPr>
          </a:p>
        </p:txBody>
      </p:sp>
      <p:sp>
        <p:nvSpPr>
          <p:cNvPr id="102" name="TextBox 58"/>
          <p:cNvSpPr txBox="1"/>
          <p:nvPr/>
        </p:nvSpPr>
        <p:spPr>
          <a:xfrm>
            <a:off x="651510" y="2348865"/>
            <a:ext cx="3719195" cy="1271905"/>
          </a:xfrm>
          <a:prstGeom prst="rect">
            <a:avLst/>
          </a:prstGeom>
          <a:noFill/>
        </p:spPr>
        <p:txBody>
          <a:bodyPr wrap="square" lIns="0" tIns="0" rIns="0" bIns="0">
            <a:spAutoFit/>
          </a:bodyPr>
          <a:lstStyle/>
          <a:p>
            <a:pPr algn="r" defTabSz="1087755">
              <a:lnSpc>
                <a:spcPct val="115000"/>
              </a:lnSpc>
              <a:spcBef>
                <a:spcPts val="0"/>
              </a:spcBef>
              <a:spcAft>
                <a:spcPts val="0"/>
              </a:spcAft>
              <a:defRPr/>
            </a:pPr>
            <a:r>
              <a:rPr lang="zh-CN" altLang="en-US" dirty="0">
                <a:solidFill>
                  <a:schemeClr val="tx1"/>
                </a:solidFill>
                <a:latin typeface="微软雅黑" panose="020B0503020204020204" charset="-122"/>
                <a:ea typeface="微软雅黑" panose="020B0503020204020204" charset="-122"/>
                <a:cs typeface="Open Sans" panose="020B0606030504020204" pitchFamily="34" charset="0"/>
              </a:rPr>
              <a:t>黄疸常于生后24小时之内（Rh 血型不合者）或之后（ABO血型不合者）出现并迅速加重，4～5 天达高峰，黄疸出现愈早、进展愈快则病情愈重。</a:t>
            </a:r>
            <a:endParaRPr lang="zh-CN" altLang="en-US" dirty="0">
              <a:solidFill>
                <a:schemeClr val="tx1"/>
              </a:solidFill>
              <a:latin typeface="微软雅黑" panose="020B0503020204020204" charset="-122"/>
              <a:ea typeface="微软雅黑" panose="020B0503020204020204" charset="-122"/>
              <a:cs typeface="Open Sans" panose="020B0606030504020204" pitchFamily="34" charset="0"/>
            </a:endParaRPr>
          </a:p>
        </p:txBody>
      </p:sp>
      <p:sp>
        <p:nvSpPr>
          <p:cNvPr id="104" name="Text Placeholder 2"/>
          <p:cNvSpPr txBox="1"/>
          <p:nvPr/>
        </p:nvSpPr>
        <p:spPr>
          <a:xfrm>
            <a:off x="2303145" y="4320540"/>
            <a:ext cx="2764790" cy="347980"/>
          </a:xfrm>
          <a:prstGeom prst="rect">
            <a:avLst/>
          </a:prstGeom>
          <a:noFill/>
        </p:spPr>
        <p:txBody>
          <a:bodyPr anchor="ctr">
            <a:noAutofit/>
          </a:bodyP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zh-CN" altLang="en-US" sz="2000" b="1" dirty="0">
                <a:solidFill>
                  <a:srgbClr val="FF7F7F"/>
                </a:solidFill>
                <a:latin typeface="微软雅黑" panose="020B0503020204020204" charset="-122"/>
                <a:ea typeface="微软雅黑" panose="020B0503020204020204" charset="-122"/>
                <a:cs typeface="Clear Sans" panose="020B0503030202020304" pitchFamily="34" charset="0"/>
              </a:rPr>
              <a:t>2. 贫血</a:t>
            </a:r>
            <a:endParaRPr lang="zh-CN" altLang="en-US" sz="2000" b="1" dirty="0">
              <a:solidFill>
                <a:srgbClr val="FF7F7F"/>
              </a:solidFill>
              <a:latin typeface="微软雅黑" panose="020B0503020204020204" charset="-122"/>
              <a:ea typeface="微软雅黑" panose="020B0503020204020204" charset="-122"/>
              <a:cs typeface="Clear Sans" panose="020B0503030202020304" pitchFamily="34" charset="0"/>
            </a:endParaRPr>
          </a:p>
        </p:txBody>
      </p:sp>
      <p:sp>
        <p:nvSpPr>
          <p:cNvPr id="105" name="TextBox 61"/>
          <p:cNvSpPr txBox="1"/>
          <p:nvPr/>
        </p:nvSpPr>
        <p:spPr>
          <a:xfrm>
            <a:off x="1346835" y="4765040"/>
            <a:ext cx="3721100" cy="1299845"/>
          </a:xfrm>
          <a:prstGeom prst="rect">
            <a:avLst/>
          </a:prstGeom>
          <a:noFill/>
        </p:spPr>
        <p:txBody>
          <a:bodyPr wrap="square" lIns="0" tIns="0" rIns="0" bIns="0">
            <a:noAutofit/>
          </a:bodyPr>
          <a:lstStyle/>
          <a:p>
            <a:pPr algn="r" defTabSz="1087755">
              <a:lnSpc>
                <a:spcPct val="115000"/>
              </a:lnSpc>
              <a:spcBef>
                <a:spcPts val="0"/>
              </a:spcBef>
              <a:spcAft>
                <a:spcPts val="0"/>
              </a:spcAft>
              <a:defRPr/>
            </a:pPr>
            <a:r>
              <a:rPr lang="zh-CN" altLang="en-US" dirty="0">
                <a:solidFill>
                  <a:schemeClr val="tx1"/>
                </a:solidFill>
                <a:latin typeface="微软雅黑" panose="020B0503020204020204" charset="-122"/>
                <a:ea typeface="微软雅黑" panose="020B0503020204020204" charset="-122"/>
                <a:cs typeface="Open Sans" panose="020B0606030504020204" pitchFamily="34" charset="0"/>
              </a:rPr>
              <a:t>轻型可有轻度溶血而无贫血。中、重型病例血红蛋白降至 80～140g/L，出现严重贫血伴水肿、苍白，易发生贫血性心脏病致心力衰竭。</a:t>
            </a:r>
            <a:endParaRPr lang="zh-CN" altLang="en-US" dirty="0">
              <a:solidFill>
                <a:schemeClr val="tx1"/>
              </a:solidFill>
              <a:latin typeface="微软雅黑" panose="020B0503020204020204" charset="-122"/>
              <a:ea typeface="微软雅黑" panose="020B0503020204020204" charset="-122"/>
              <a:cs typeface="Open Sans" panose="020B0606030504020204" pitchFamily="34" charset="0"/>
            </a:endParaRPr>
          </a:p>
        </p:txBody>
      </p:sp>
      <p:grpSp>
        <p:nvGrpSpPr>
          <p:cNvPr id="106" name="Group 1"/>
          <p:cNvGrpSpPr/>
          <p:nvPr/>
        </p:nvGrpSpPr>
        <p:grpSpPr bwMode="auto">
          <a:xfrm>
            <a:off x="4615517" y="2454397"/>
            <a:ext cx="2954248" cy="2878959"/>
            <a:chOff x="4121518" y="1915221"/>
            <a:chExt cx="3939219" cy="3837413"/>
          </a:xfrm>
        </p:grpSpPr>
        <p:grpSp>
          <p:nvGrpSpPr>
            <p:cNvPr id="35856" name="Group 52"/>
            <p:cNvGrpSpPr/>
            <p:nvPr/>
          </p:nvGrpSpPr>
          <p:grpSpPr bwMode="auto">
            <a:xfrm>
              <a:off x="4121518" y="1915221"/>
              <a:ext cx="3939219" cy="3837413"/>
              <a:chOff x="3160707" y="1634350"/>
              <a:chExt cx="2825746" cy="2752719"/>
            </a:xfrm>
          </p:grpSpPr>
          <p:sp>
            <p:nvSpPr>
              <p:cNvPr id="107" name="Freeform 5"/>
              <p:cNvSpPr>
                <a:spLocks noEditPoints="1"/>
              </p:cNvSpPr>
              <p:nvPr/>
            </p:nvSpPr>
            <p:spPr bwMode="auto">
              <a:xfrm>
                <a:off x="3160707" y="1912126"/>
                <a:ext cx="1180620" cy="1243163"/>
              </a:xfrm>
              <a:custGeom>
                <a:avLst/>
                <a:gdLst/>
                <a:ahLst/>
                <a:cxnLst>
                  <a:cxn ang="0">
                    <a:pos x="85" y="294"/>
                  </a:cxn>
                  <a:cxn ang="0">
                    <a:pos x="0" y="330"/>
                  </a:cxn>
                  <a:cxn ang="0">
                    <a:pos x="314" y="0"/>
                  </a:cxn>
                  <a:cxn ang="0">
                    <a:pos x="167" y="327"/>
                  </a:cxn>
                  <a:cxn ang="0">
                    <a:pos x="85" y="294"/>
                  </a:cxn>
                  <a:cxn ang="0">
                    <a:pos x="85" y="294"/>
                  </a:cxn>
                  <a:cxn ang="0">
                    <a:pos x="85" y="294"/>
                  </a:cxn>
                </a:cxnLst>
                <a:rect l="0" t="0" r="r" b="b"/>
                <a:pathLst>
                  <a:path w="314" h="330">
                    <a:moveTo>
                      <a:pt x="85" y="294"/>
                    </a:moveTo>
                    <a:cubicBezTo>
                      <a:pt x="52" y="294"/>
                      <a:pt x="21" y="307"/>
                      <a:pt x="0" y="330"/>
                    </a:cubicBezTo>
                    <a:cubicBezTo>
                      <a:pt x="19" y="162"/>
                      <a:pt x="149" y="27"/>
                      <a:pt x="314" y="0"/>
                    </a:cubicBezTo>
                    <a:cubicBezTo>
                      <a:pt x="176" y="99"/>
                      <a:pt x="167" y="274"/>
                      <a:pt x="167" y="327"/>
                    </a:cubicBezTo>
                    <a:cubicBezTo>
                      <a:pt x="146" y="306"/>
                      <a:pt x="116" y="294"/>
                      <a:pt x="85" y="294"/>
                    </a:cubicBezTo>
                    <a:close/>
                    <a:moveTo>
                      <a:pt x="85" y="294"/>
                    </a:moveTo>
                    <a:cubicBezTo>
                      <a:pt x="85" y="294"/>
                      <a:pt x="85" y="294"/>
                      <a:pt x="85" y="294"/>
                    </a:cubicBezTo>
                  </a:path>
                </a:pathLst>
              </a:custGeom>
              <a:solidFill>
                <a:schemeClr val="bg1">
                  <a:lumMod val="75000"/>
                </a:schemeClr>
              </a:solidFill>
              <a:ln w="9525">
                <a:noFill/>
                <a:round/>
              </a:ln>
            </p:spPr>
            <p:txBody>
              <a:bodyPr/>
              <a:lstStyle/>
              <a:p>
                <a:pPr defTabSz="685165">
                  <a:defRPr/>
                </a:pPr>
                <a:endParaRPr lang="en-US" sz="1800" dirty="0">
                  <a:latin typeface="+mn-lt"/>
                </a:endParaRPr>
              </a:p>
            </p:txBody>
          </p:sp>
          <p:sp>
            <p:nvSpPr>
              <p:cNvPr id="108" name="Freeform 6"/>
              <p:cNvSpPr>
                <a:spLocks noEditPoints="1"/>
              </p:cNvSpPr>
              <p:nvPr/>
            </p:nvSpPr>
            <p:spPr bwMode="auto">
              <a:xfrm>
                <a:off x="3885929" y="1916680"/>
                <a:ext cx="636419" cy="1238610"/>
              </a:xfrm>
              <a:custGeom>
                <a:avLst/>
                <a:gdLst/>
                <a:ahLst/>
                <a:cxnLst>
                  <a:cxn ang="0">
                    <a:pos x="84" y="293"/>
                  </a:cxn>
                  <a:cxn ang="0">
                    <a:pos x="1" y="327"/>
                  </a:cxn>
                  <a:cxn ang="0">
                    <a:pos x="169" y="0"/>
                  </a:cxn>
                  <a:cxn ang="0">
                    <a:pos x="169" y="329"/>
                  </a:cxn>
                  <a:cxn ang="0">
                    <a:pos x="84" y="293"/>
                  </a:cxn>
                  <a:cxn ang="0">
                    <a:pos x="84" y="293"/>
                  </a:cxn>
                  <a:cxn ang="0">
                    <a:pos x="84" y="293"/>
                  </a:cxn>
                </a:cxnLst>
                <a:rect l="0" t="0" r="r" b="b"/>
                <a:pathLst>
                  <a:path w="169" h="329">
                    <a:moveTo>
                      <a:pt x="84" y="293"/>
                    </a:moveTo>
                    <a:cubicBezTo>
                      <a:pt x="52" y="293"/>
                      <a:pt x="22" y="306"/>
                      <a:pt x="1" y="327"/>
                    </a:cubicBezTo>
                    <a:cubicBezTo>
                      <a:pt x="0" y="276"/>
                      <a:pt x="8" y="87"/>
                      <a:pt x="169" y="0"/>
                    </a:cubicBezTo>
                    <a:cubicBezTo>
                      <a:pt x="169" y="329"/>
                      <a:pt x="169" y="329"/>
                      <a:pt x="169" y="329"/>
                    </a:cubicBezTo>
                    <a:cubicBezTo>
                      <a:pt x="147" y="306"/>
                      <a:pt x="117" y="293"/>
                      <a:pt x="84" y="293"/>
                    </a:cubicBezTo>
                    <a:close/>
                    <a:moveTo>
                      <a:pt x="84" y="293"/>
                    </a:moveTo>
                    <a:cubicBezTo>
                      <a:pt x="84" y="293"/>
                      <a:pt x="84" y="293"/>
                      <a:pt x="84" y="293"/>
                    </a:cubicBezTo>
                  </a:path>
                </a:pathLst>
              </a:custGeom>
              <a:solidFill>
                <a:srgbClr val="FF7F7F"/>
              </a:solidFill>
              <a:ln w="9525">
                <a:noFill/>
                <a:round/>
              </a:ln>
            </p:spPr>
            <p:txBody>
              <a:bodyPr/>
              <a:lstStyle/>
              <a:p>
                <a:pPr defTabSz="685165">
                  <a:defRPr/>
                </a:pPr>
                <a:endParaRPr lang="en-US" sz="1800" dirty="0">
                  <a:latin typeface="+mn-lt"/>
                </a:endParaRPr>
              </a:p>
            </p:txBody>
          </p:sp>
          <p:sp>
            <p:nvSpPr>
              <p:cNvPr id="109" name="Freeform 7"/>
              <p:cNvSpPr>
                <a:spLocks noEditPoints="1"/>
              </p:cNvSpPr>
              <p:nvPr/>
            </p:nvSpPr>
            <p:spPr bwMode="auto">
              <a:xfrm>
                <a:off x="4621397" y="1916680"/>
                <a:ext cx="635281" cy="1238610"/>
              </a:xfrm>
              <a:custGeom>
                <a:avLst/>
                <a:gdLst/>
                <a:ahLst/>
                <a:cxnLst>
                  <a:cxn ang="0">
                    <a:pos x="85" y="293"/>
                  </a:cxn>
                  <a:cxn ang="0">
                    <a:pos x="0" y="329"/>
                  </a:cxn>
                  <a:cxn ang="0">
                    <a:pos x="0" y="0"/>
                  </a:cxn>
                  <a:cxn ang="0">
                    <a:pos x="168" y="327"/>
                  </a:cxn>
                  <a:cxn ang="0">
                    <a:pos x="85" y="293"/>
                  </a:cxn>
                  <a:cxn ang="0">
                    <a:pos x="85" y="293"/>
                  </a:cxn>
                  <a:cxn ang="0">
                    <a:pos x="85" y="293"/>
                  </a:cxn>
                </a:cxnLst>
                <a:rect l="0" t="0" r="r" b="b"/>
                <a:pathLst>
                  <a:path w="169" h="329">
                    <a:moveTo>
                      <a:pt x="85" y="293"/>
                    </a:moveTo>
                    <a:cubicBezTo>
                      <a:pt x="52" y="293"/>
                      <a:pt x="22" y="306"/>
                      <a:pt x="0" y="329"/>
                    </a:cubicBezTo>
                    <a:cubicBezTo>
                      <a:pt x="0" y="0"/>
                      <a:pt x="0" y="0"/>
                      <a:pt x="0" y="0"/>
                    </a:cubicBezTo>
                    <a:cubicBezTo>
                      <a:pt x="161" y="87"/>
                      <a:pt x="169" y="276"/>
                      <a:pt x="168" y="327"/>
                    </a:cubicBezTo>
                    <a:cubicBezTo>
                      <a:pt x="146" y="306"/>
                      <a:pt x="116" y="293"/>
                      <a:pt x="85" y="293"/>
                    </a:cubicBezTo>
                    <a:close/>
                    <a:moveTo>
                      <a:pt x="85" y="293"/>
                    </a:moveTo>
                    <a:cubicBezTo>
                      <a:pt x="85" y="293"/>
                      <a:pt x="85" y="293"/>
                      <a:pt x="85" y="293"/>
                    </a:cubicBezTo>
                  </a:path>
                </a:pathLst>
              </a:custGeom>
              <a:solidFill>
                <a:schemeClr val="bg1">
                  <a:lumMod val="75000"/>
                </a:schemeClr>
              </a:solidFill>
              <a:ln w="9525">
                <a:noFill/>
                <a:round/>
              </a:ln>
            </p:spPr>
            <p:txBody>
              <a:bodyPr/>
              <a:lstStyle/>
              <a:p>
                <a:pPr defTabSz="685165">
                  <a:defRPr/>
                </a:pPr>
                <a:endParaRPr lang="en-US" sz="1800" dirty="0">
                  <a:latin typeface="+mn-lt"/>
                </a:endParaRPr>
              </a:p>
            </p:txBody>
          </p:sp>
          <p:sp>
            <p:nvSpPr>
              <p:cNvPr id="110" name="Freeform 8"/>
              <p:cNvSpPr>
                <a:spLocks noEditPoints="1"/>
              </p:cNvSpPr>
              <p:nvPr/>
            </p:nvSpPr>
            <p:spPr bwMode="auto">
              <a:xfrm>
                <a:off x="4797864" y="1912126"/>
                <a:ext cx="1188589" cy="1251133"/>
              </a:xfrm>
              <a:custGeom>
                <a:avLst/>
                <a:gdLst/>
                <a:ahLst/>
                <a:cxnLst>
                  <a:cxn ang="0">
                    <a:pos x="229" y="294"/>
                  </a:cxn>
                  <a:cxn ang="0">
                    <a:pos x="147" y="327"/>
                  </a:cxn>
                  <a:cxn ang="0">
                    <a:pos x="0" y="0"/>
                  </a:cxn>
                  <a:cxn ang="0">
                    <a:pos x="316" y="332"/>
                  </a:cxn>
                  <a:cxn ang="0">
                    <a:pos x="229" y="294"/>
                  </a:cxn>
                  <a:cxn ang="0">
                    <a:pos x="229" y="294"/>
                  </a:cxn>
                  <a:cxn ang="0">
                    <a:pos x="229" y="294"/>
                  </a:cxn>
                </a:cxnLst>
                <a:rect l="0" t="0" r="r" b="b"/>
                <a:pathLst>
                  <a:path w="316" h="332">
                    <a:moveTo>
                      <a:pt x="229" y="294"/>
                    </a:moveTo>
                    <a:cubicBezTo>
                      <a:pt x="198" y="294"/>
                      <a:pt x="169" y="306"/>
                      <a:pt x="147" y="327"/>
                    </a:cubicBezTo>
                    <a:cubicBezTo>
                      <a:pt x="148" y="274"/>
                      <a:pt x="138" y="99"/>
                      <a:pt x="0" y="0"/>
                    </a:cubicBezTo>
                    <a:cubicBezTo>
                      <a:pt x="167" y="26"/>
                      <a:pt x="298" y="162"/>
                      <a:pt x="316" y="332"/>
                    </a:cubicBezTo>
                    <a:cubicBezTo>
                      <a:pt x="295" y="308"/>
                      <a:pt x="263" y="294"/>
                      <a:pt x="229" y="294"/>
                    </a:cubicBezTo>
                    <a:close/>
                    <a:moveTo>
                      <a:pt x="229" y="294"/>
                    </a:moveTo>
                    <a:cubicBezTo>
                      <a:pt x="229" y="294"/>
                      <a:pt x="229" y="294"/>
                      <a:pt x="229" y="294"/>
                    </a:cubicBezTo>
                  </a:path>
                </a:pathLst>
              </a:custGeom>
              <a:solidFill>
                <a:srgbClr val="FF7F7F"/>
              </a:solidFill>
              <a:ln w="9525">
                <a:noFill/>
                <a:round/>
              </a:ln>
            </p:spPr>
            <p:txBody>
              <a:bodyPr/>
              <a:lstStyle/>
              <a:p>
                <a:pPr defTabSz="685165">
                  <a:defRPr/>
                </a:pPr>
                <a:endParaRPr lang="en-US" sz="1800" dirty="0">
                  <a:latin typeface="+mn-lt"/>
                </a:endParaRPr>
              </a:p>
            </p:txBody>
          </p:sp>
          <p:sp>
            <p:nvSpPr>
              <p:cNvPr id="111" name="Freeform 9"/>
              <p:cNvSpPr>
                <a:spLocks noEditPoints="1"/>
              </p:cNvSpPr>
              <p:nvPr/>
            </p:nvSpPr>
            <p:spPr bwMode="auto">
              <a:xfrm>
                <a:off x="4522348" y="3336300"/>
                <a:ext cx="494107" cy="1050769"/>
              </a:xfrm>
              <a:custGeom>
                <a:avLst/>
                <a:gdLst/>
                <a:ahLst/>
                <a:cxnLst>
                  <a:cxn ang="0">
                    <a:pos x="13" y="7"/>
                  </a:cxn>
                  <a:cxn ang="0">
                    <a:pos x="0" y="0"/>
                  </a:cxn>
                  <a:cxn ang="0">
                    <a:pos x="0" y="214"/>
                  </a:cxn>
                  <a:cxn ang="0">
                    <a:pos x="2" y="219"/>
                  </a:cxn>
                  <a:cxn ang="0">
                    <a:pos x="66" y="279"/>
                  </a:cxn>
                  <a:cxn ang="0">
                    <a:pos x="131" y="214"/>
                  </a:cxn>
                  <a:cxn ang="0">
                    <a:pos x="118" y="201"/>
                  </a:cxn>
                  <a:cxn ang="0">
                    <a:pos x="105" y="214"/>
                  </a:cxn>
                  <a:cxn ang="0">
                    <a:pos x="66" y="253"/>
                  </a:cxn>
                  <a:cxn ang="0">
                    <a:pos x="27" y="214"/>
                  </a:cxn>
                  <a:cxn ang="0">
                    <a:pos x="26" y="211"/>
                  </a:cxn>
                  <a:cxn ang="0">
                    <a:pos x="26" y="0"/>
                  </a:cxn>
                  <a:cxn ang="0">
                    <a:pos x="13" y="7"/>
                  </a:cxn>
                  <a:cxn ang="0">
                    <a:pos x="13" y="7"/>
                  </a:cxn>
                  <a:cxn ang="0">
                    <a:pos x="13" y="7"/>
                  </a:cxn>
                </a:cxnLst>
                <a:rect l="0" t="0" r="r" b="b"/>
                <a:pathLst>
                  <a:path w="131" h="279">
                    <a:moveTo>
                      <a:pt x="13" y="7"/>
                    </a:moveTo>
                    <a:cubicBezTo>
                      <a:pt x="8" y="7"/>
                      <a:pt x="3" y="4"/>
                      <a:pt x="0" y="0"/>
                    </a:cubicBezTo>
                    <a:cubicBezTo>
                      <a:pt x="0" y="214"/>
                      <a:pt x="0" y="214"/>
                      <a:pt x="0" y="214"/>
                    </a:cubicBezTo>
                    <a:cubicBezTo>
                      <a:pt x="0" y="216"/>
                      <a:pt x="1" y="218"/>
                      <a:pt x="2" y="219"/>
                    </a:cubicBezTo>
                    <a:cubicBezTo>
                      <a:pt x="4" y="253"/>
                      <a:pt x="32" y="279"/>
                      <a:pt x="66" y="279"/>
                    </a:cubicBezTo>
                    <a:cubicBezTo>
                      <a:pt x="102" y="279"/>
                      <a:pt x="131" y="250"/>
                      <a:pt x="131" y="214"/>
                    </a:cubicBezTo>
                    <a:cubicBezTo>
                      <a:pt x="131" y="207"/>
                      <a:pt x="126" y="201"/>
                      <a:pt x="118" y="201"/>
                    </a:cubicBezTo>
                    <a:cubicBezTo>
                      <a:pt x="111" y="201"/>
                      <a:pt x="105" y="207"/>
                      <a:pt x="105" y="214"/>
                    </a:cubicBezTo>
                    <a:cubicBezTo>
                      <a:pt x="105" y="236"/>
                      <a:pt x="88" y="253"/>
                      <a:pt x="66" y="253"/>
                    </a:cubicBezTo>
                    <a:cubicBezTo>
                      <a:pt x="45" y="253"/>
                      <a:pt x="27" y="236"/>
                      <a:pt x="27" y="214"/>
                    </a:cubicBezTo>
                    <a:cubicBezTo>
                      <a:pt x="27" y="213"/>
                      <a:pt x="27" y="212"/>
                      <a:pt x="26" y="211"/>
                    </a:cubicBezTo>
                    <a:cubicBezTo>
                      <a:pt x="26" y="0"/>
                      <a:pt x="26" y="0"/>
                      <a:pt x="26" y="0"/>
                    </a:cubicBezTo>
                    <a:cubicBezTo>
                      <a:pt x="24" y="4"/>
                      <a:pt x="19" y="7"/>
                      <a:pt x="13" y="7"/>
                    </a:cubicBezTo>
                    <a:close/>
                    <a:moveTo>
                      <a:pt x="13" y="7"/>
                    </a:moveTo>
                    <a:cubicBezTo>
                      <a:pt x="13" y="7"/>
                      <a:pt x="13" y="7"/>
                      <a:pt x="13" y="7"/>
                    </a:cubicBezTo>
                  </a:path>
                </a:pathLst>
              </a:custGeom>
              <a:solidFill>
                <a:schemeClr val="tx1">
                  <a:lumMod val="50000"/>
                  <a:lumOff val="50000"/>
                </a:schemeClr>
              </a:solidFill>
              <a:ln w="9525">
                <a:noFill/>
                <a:round/>
              </a:ln>
            </p:spPr>
            <p:txBody>
              <a:bodyPr/>
              <a:lstStyle/>
              <a:p>
                <a:pPr defTabSz="685165">
                  <a:defRPr/>
                </a:pPr>
                <a:endParaRPr lang="en-US" sz="1800" dirty="0">
                  <a:latin typeface="+mn-lt"/>
                </a:endParaRPr>
              </a:p>
            </p:txBody>
          </p:sp>
          <p:sp>
            <p:nvSpPr>
              <p:cNvPr id="112" name="Freeform 10"/>
              <p:cNvSpPr>
                <a:spLocks noEditPoints="1"/>
              </p:cNvSpPr>
              <p:nvPr/>
            </p:nvSpPr>
            <p:spPr bwMode="auto">
              <a:xfrm>
                <a:off x="4522348" y="1634350"/>
                <a:ext cx="99049" cy="198086"/>
              </a:xfrm>
              <a:custGeom>
                <a:avLst/>
                <a:gdLst/>
                <a:ahLst/>
                <a:cxnLst>
                  <a:cxn ang="0">
                    <a:pos x="26" y="52"/>
                  </a:cxn>
                  <a:cxn ang="0">
                    <a:pos x="26" y="13"/>
                  </a:cxn>
                  <a:cxn ang="0">
                    <a:pos x="13" y="0"/>
                  </a:cxn>
                  <a:cxn ang="0">
                    <a:pos x="0" y="13"/>
                  </a:cxn>
                  <a:cxn ang="0">
                    <a:pos x="0" y="52"/>
                  </a:cxn>
                  <a:cxn ang="0">
                    <a:pos x="0" y="53"/>
                  </a:cxn>
                  <a:cxn ang="0">
                    <a:pos x="26" y="53"/>
                  </a:cxn>
                  <a:cxn ang="0">
                    <a:pos x="26" y="52"/>
                  </a:cxn>
                  <a:cxn ang="0">
                    <a:pos x="26" y="52"/>
                  </a:cxn>
                  <a:cxn ang="0">
                    <a:pos x="26" y="52"/>
                  </a:cxn>
                </a:cxnLst>
                <a:rect l="0" t="0" r="r" b="b"/>
                <a:pathLst>
                  <a:path w="26" h="53">
                    <a:moveTo>
                      <a:pt x="26" y="52"/>
                    </a:moveTo>
                    <a:cubicBezTo>
                      <a:pt x="26" y="13"/>
                      <a:pt x="26" y="13"/>
                      <a:pt x="26" y="13"/>
                    </a:cubicBezTo>
                    <a:cubicBezTo>
                      <a:pt x="26" y="6"/>
                      <a:pt x="20" y="0"/>
                      <a:pt x="13" y="0"/>
                    </a:cubicBezTo>
                    <a:cubicBezTo>
                      <a:pt x="6" y="0"/>
                      <a:pt x="0" y="6"/>
                      <a:pt x="0" y="13"/>
                    </a:cubicBezTo>
                    <a:cubicBezTo>
                      <a:pt x="0" y="52"/>
                      <a:pt x="0" y="52"/>
                      <a:pt x="0" y="52"/>
                    </a:cubicBezTo>
                    <a:cubicBezTo>
                      <a:pt x="0" y="52"/>
                      <a:pt x="0" y="52"/>
                      <a:pt x="0" y="53"/>
                    </a:cubicBezTo>
                    <a:cubicBezTo>
                      <a:pt x="26" y="53"/>
                      <a:pt x="26" y="53"/>
                      <a:pt x="26" y="53"/>
                    </a:cubicBezTo>
                    <a:cubicBezTo>
                      <a:pt x="26" y="52"/>
                      <a:pt x="26" y="52"/>
                      <a:pt x="26" y="52"/>
                    </a:cubicBezTo>
                    <a:close/>
                    <a:moveTo>
                      <a:pt x="26" y="52"/>
                    </a:moveTo>
                    <a:cubicBezTo>
                      <a:pt x="26" y="52"/>
                      <a:pt x="26" y="52"/>
                      <a:pt x="26" y="52"/>
                    </a:cubicBezTo>
                  </a:path>
                </a:pathLst>
              </a:custGeom>
              <a:solidFill>
                <a:schemeClr val="tx1">
                  <a:lumMod val="50000"/>
                  <a:lumOff val="50000"/>
                </a:schemeClr>
              </a:solidFill>
              <a:ln w="9525">
                <a:noFill/>
                <a:round/>
              </a:ln>
            </p:spPr>
            <p:txBody>
              <a:bodyPr/>
              <a:lstStyle/>
              <a:p>
                <a:pPr defTabSz="685165">
                  <a:defRPr/>
                </a:pPr>
                <a:endParaRPr lang="en-US" sz="1800" dirty="0">
                  <a:latin typeface="+mn-lt"/>
                </a:endParaRPr>
              </a:p>
            </p:txBody>
          </p:sp>
        </p:grpSp>
        <p:sp>
          <p:nvSpPr>
            <p:cNvPr id="35857" name="Shape 1094"/>
            <p:cNvSpPr/>
            <p:nvPr/>
          </p:nvSpPr>
          <p:spPr bwMode="auto">
            <a:xfrm>
              <a:off x="4568684" y="3131690"/>
              <a:ext cx="376996" cy="269235"/>
            </a:xfrm>
            <a:custGeom>
              <a:avLst/>
              <a:gdLst>
                <a:gd name="T0" fmla="*/ 188498 w 21600"/>
                <a:gd name="T1" fmla="*/ 134618 h 21600"/>
                <a:gd name="T2" fmla="*/ 188498 w 21600"/>
                <a:gd name="T3" fmla="*/ 134618 h 21600"/>
                <a:gd name="T4" fmla="*/ 188498 w 21600"/>
                <a:gd name="T5" fmla="*/ 134618 h 21600"/>
                <a:gd name="T6" fmla="*/ 188498 w 21600"/>
                <a:gd name="T7" fmla="*/ 134618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20056" y="17282"/>
                  </a:moveTo>
                  <a:lnTo>
                    <a:pt x="1544" y="17282"/>
                  </a:lnTo>
                  <a:cubicBezTo>
                    <a:pt x="691" y="17282"/>
                    <a:pt x="0" y="18250"/>
                    <a:pt x="0" y="19441"/>
                  </a:cubicBezTo>
                  <a:cubicBezTo>
                    <a:pt x="0" y="20638"/>
                    <a:pt x="691" y="21600"/>
                    <a:pt x="1544" y="21600"/>
                  </a:cubicBezTo>
                  <a:lnTo>
                    <a:pt x="20056" y="21600"/>
                  </a:lnTo>
                  <a:cubicBezTo>
                    <a:pt x="20909" y="21600"/>
                    <a:pt x="21600" y="20638"/>
                    <a:pt x="21600" y="19441"/>
                  </a:cubicBezTo>
                  <a:cubicBezTo>
                    <a:pt x="21600" y="18250"/>
                    <a:pt x="20909" y="17282"/>
                    <a:pt x="20056" y="17282"/>
                  </a:cubicBezTo>
                  <a:close/>
                  <a:moveTo>
                    <a:pt x="1544" y="4321"/>
                  </a:moveTo>
                  <a:lnTo>
                    <a:pt x="20056" y="4321"/>
                  </a:lnTo>
                  <a:cubicBezTo>
                    <a:pt x="20909" y="4321"/>
                    <a:pt x="21600" y="3353"/>
                    <a:pt x="21600" y="2159"/>
                  </a:cubicBezTo>
                  <a:cubicBezTo>
                    <a:pt x="21600" y="965"/>
                    <a:pt x="20909" y="0"/>
                    <a:pt x="20056" y="0"/>
                  </a:cubicBezTo>
                  <a:lnTo>
                    <a:pt x="1544" y="0"/>
                  </a:lnTo>
                  <a:cubicBezTo>
                    <a:pt x="691" y="0"/>
                    <a:pt x="0" y="965"/>
                    <a:pt x="0" y="2159"/>
                  </a:cubicBezTo>
                  <a:cubicBezTo>
                    <a:pt x="0" y="3353"/>
                    <a:pt x="691" y="4321"/>
                    <a:pt x="1544" y="4321"/>
                  </a:cubicBezTo>
                  <a:close/>
                  <a:moveTo>
                    <a:pt x="20056" y="8640"/>
                  </a:moveTo>
                  <a:lnTo>
                    <a:pt x="1544" y="8640"/>
                  </a:lnTo>
                  <a:cubicBezTo>
                    <a:pt x="691" y="8640"/>
                    <a:pt x="0" y="9608"/>
                    <a:pt x="0" y="10799"/>
                  </a:cubicBezTo>
                  <a:cubicBezTo>
                    <a:pt x="0" y="11996"/>
                    <a:pt x="691" y="12958"/>
                    <a:pt x="1544" y="12958"/>
                  </a:cubicBezTo>
                  <a:lnTo>
                    <a:pt x="20056" y="12958"/>
                  </a:lnTo>
                  <a:cubicBezTo>
                    <a:pt x="20909" y="12958"/>
                    <a:pt x="21600" y="11996"/>
                    <a:pt x="21600" y="10799"/>
                  </a:cubicBezTo>
                  <a:cubicBezTo>
                    <a:pt x="21600" y="9608"/>
                    <a:pt x="20909" y="8640"/>
                    <a:pt x="20056" y="8640"/>
                  </a:cubicBezTo>
                  <a:close/>
                </a:path>
              </a:pathLst>
            </a:custGeom>
            <a:solidFill>
              <a:schemeClr val="bg1"/>
            </a:solidFill>
            <a:ln>
              <a:noFill/>
            </a:ln>
            <a:extLst>
              <a:ext uri="{91240B29-F687-4F45-9708-019B960494DF}">
                <a14:hiddenLine xmlns:a14="http://schemas.microsoft.com/office/drawing/2010/main" w="12700">
                  <a:solidFill>
                    <a:srgbClr val="000000"/>
                  </a:solidFill>
                  <a:miter lim="400000"/>
                  <a:headEnd/>
                  <a:tailEnd/>
                </a14:hiddenLine>
              </a:ext>
            </a:extLst>
          </p:spPr>
          <p:txBody>
            <a:bodyPr lIns="38088" tIns="38088" rIns="38088" bIns="38088" anchor="ctr"/>
            <a:lstStyle/>
            <a:p>
              <a:endParaRPr lang="zh-CN" altLang="en-US" sz="1800"/>
            </a:p>
          </p:txBody>
        </p:sp>
        <p:sp>
          <p:nvSpPr>
            <p:cNvPr id="35858" name="Freeform 62"/>
            <p:cNvSpPr>
              <a:spLocks noEditPoints="1"/>
            </p:cNvSpPr>
            <p:nvPr/>
          </p:nvSpPr>
          <p:spPr bwMode="auto">
            <a:xfrm>
              <a:off x="5477986" y="3065772"/>
              <a:ext cx="320256" cy="360553"/>
            </a:xfrm>
            <a:custGeom>
              <a:avLst/>
              <a:gdLst>
                <a:gd name="T0" fmla="*/ 300240 w 320"/>
                <a:gd name="T1" fmla="*/ 0 h 360"/>
                <a:gd name="T2" fmla="*/ 256205 w 320"/>
                <a:gd name="T3" fmla="*/ 0 h 360"/>
                <a:gd name="T4" fmla="*/ 240192 w 320"/>
                <a:gd name="T5" fmla="*/ 20031 h 360"/>
                <a:gd name="T6" fmla="*/ 240192 w 320"/>
                <a:gd name="T7" fmla="*/ 360553 h 360"/>
                <a:gd name="T8" fmla="*/ 320256 w 320"/>
                <a:gd name="T9" fmla="*/ 360553 h 360"/>
                <a:gd name="T10" fmla="*/ 320256 w 320"/>
                <a:gd name="T11" fmla="*/ 20031 h 360"/>
                <a:gd name="T12" fmla="*/ 300240 w 320"/>
                <a:gd name="T13" fmla="*/ 0 h 360"/>
                <a:gd name="T14" fmla="*/ 180144 w 320"/>
                <a:gd name="T15" fmla="*/ 120184 h 360"/>
                <a:gd name="T16" fmla="*/ 136109 w 320"/>
                <a:gd name="T17" fmla="*/ 120184 h 360"/>
                <a:gd name="T18" fmla="*/ 120096 w 320"/>
                <a:gd name="T19" fmla="*/ 140215 h 360"/>
                <a:gd name="T20" fmla="*/ 120096 w 320"/>
                <a:gd name="T21" fmla="*/ 360553 h 360"/>
                <a:gd name="T22" fmla="*/ 200160 w 320"/>
                <a:gd name="T23" fmla="*/ 360553 h 360"/>
                <a:gd name="T24" fmla="*/ 200160 w 320"/>
                <a:gd name="T25" fmla="*/ 140215 h 360"/>
                <a:gd name="T26" fmla="*/ 180144 w 320"/>
                <a:gd name="T27" fmla="*/ 120184 h 360"/>
                <a:gd name="T28" fmla="*/ 60048 w 320"/>
                <a:gd name="T29" fmla="*/ 240369 h 360"/>
                <a:gd name="T30" fmla="*/ 16013 w 320"/>
                <a:gd name="T31" fmla="*/ 240369 h 360"/>
                <a:gd name="T32" fmla="*/ 0 w 320"/>
                <a:gd name="T33" fmla="*/ 260399 h 360"/>
                <a:gd name="T34" fmla="*/ 0 w 320"/>
                <a:gd name="T35" fmla="*/ 360553 h 360"/>
                <a:gd name="T36" fmla="*/ 80064 w 320"/>
                <a:gd name="T37" fmla="*/ 360553 h 360"/>
                <a:gd name="T38" fmla="*/ 80064 w 320"/>
                <a:gd name="T39" fmla="*/ 260399 h 360"/>
                <a:gd name="T40" fmla="*/ 60048 w 320"/>
                <a:gd name="T41" fmla="*/ 240369 h 360"/>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320" h="360">
                  <a:moveTo>
                    <a:pt x="300" y="0"/>
                  </a:moveTo>
                  <a:cubicBezTo>
                    <a:pt x="256" y="0"/>
                    <a:pt x="256" y="0"/>
                    <a:pt x="256" y="0"/>
                  </a:cubicBezTo>
                  <a:cubicBezTo>
                    <a:pt x="245" y="0"/>
                    <a:pt x="240" y="9"/>
                    <a:pt x="240" y="20"/>
                  </a:cubicBezTo>
                  <a:cubicBezTo>
                    <a:pt x="240" y="360"/>
                    <a:pt x="240" y="360"/>
                    <a:pt x="240" y="360"/>
                  </a:cubicBezTo>
                  <a:cubicBezTo>
                    <a:pt x="320" y="360"/>
                    <a:pt x="320" y="360"/>
                    <a:pt x="320" y="360"/>
                  </a:cubicBezTo>
                  <a:cubicBezTo>
                    <a:pt x="320" y="20"/>
                    <a:pt x="320" y="20"/>
                    <a:pt x="320" y="20"/>
                  </a:cubicBezTo>
                  <a:cubicBezTo>
                    <a:pt x="320" y="9"/>
                    <a:pt x="311" y="0"/>
                    <a:pt x="300" y="0"/>
                  </a:cubicBezTo>
                  <a:close/>
                  <a:moveTo>
                    <a:pt x="180" y="120"/>
                  </a:moveTo>
                  <a:cubicBezTo>
                    <a:pt x="136" y="120"/>
                    <a:pt x="136" y="120"/>
                    <a:pt x="136" y="120"/>
                  </a:cubicBezTo>
                  <a:cubicBezTo>
                    <a:pt x="125" y="120"/>
                    <a:pt x="120" y="129"/>
                    <a:pt x="120" y="140"/>
                  </a:cubicBezTo>
                  <a:cubicBezTo>
                    <a:pt x="120" y="360"/>
                    <a:pt x="120" y="360"/>
                    <a:pt x="120" y="360"/>
                  </a:cubicBezTo>
                  <a:cubicBezTo>
                    <a:pt x="200" y="360"/>
                    <a:pt x="200" y="360"/>
                    <a:pt x="200" y="360"/>
                  </a:cubicBezTo>
                  <a:cubicBezTo>
                    <a:pt x="200" y="140"/>
                    <a:pt x="200" y="140"/>
                    <a:pt x="200" y="140"/>
                  </a:cubicBezTo>
                  <a:cubicBezTo>
                    <a:pt x="200" y="129"/>
                    <a:pt x="191" y="120"/>
                    <a:pt x="180" y="120"/>
                  </a:cubicBezTo>
                  <a:close/>
                  <a:moveTo>
                    <a:pt x="60" y="240"/>
                  </a:moveTo>
                  <a:cubicBezTo>
                    <a:pt x="16" y="240"/>
                    <a:pt x="16" y="240"/>
                    <a:pt x="16" y="240"/>
                  </a:cubicBezTo>
                  <a:cubicBezTo>
                    <a:pt x="5" y="240"/>
                    <a:pt x="0" y="249"/>
                    <a:pt x="0" y="260"/>
                  </a:cubicBezTo>
                  <a:cubicBezTo>
                    <a:pt x="0" y="360"/>
                    <a:pt x="0" y="360"/>
                    <a:pt x="0" y="360"/>
                  </a:cubicBezTo>
                  <a:cubicBezTo>
                    <a:pt x="80" y="360"/>
                    <a:pt x="80" y="360"/>
                    <a:pt x="80" y="360"/>
                  </a:cubicBezTo>
                  <a:cubicBezTo>
                    <a:pt x="80" y="260"/>
                    <a:pt x="80" y="260"/>
                    <a:pt x="80" y="260"/>
                  </a:cubicBezTo>
                  <a:cubicBezTo>
                    <a:pt x="80" y="249"/>
                    <a:pt x="71" y="240"/>
                    <a:pt x="60" y="240"/>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1800"/>
            </a:p>
          </p:txBody>
        </p:sp>
        <p:sp>
          <p:nvSpPr>
            <p:cNvPr id="35859" name="Shape 1090"/>
            <p:cNvSpPr/>
            <p:nvPr/>
          </p:nvSpPr>
          <p:spPr bwMode="auto">
            <a:xfrm>
              <a:off x="6331218" y="3128517"/>
              <a:ext cx="396184" cy="336517"/>
            </a:xfrm>
            <a:custGeom>
              <a:avLst/>
              <a:gdLst>
                <a:gd name="T0" fmla="*/ 198092 w 21600"/>
                <a:gd name="T1" fmla="*/ 168259 h 21600"/>
                <a:gd name="T2" fmla="*/ 198092 w 21600"/>
                <a:gd name="T3" fmla="*/ 168259 h 21600"/>
                <a:gd name="T4" fmla="*/ 198092 w 21600"/>
                <a:gd name="T5" fmla="*/ 168259 h 21600"/>
                <a:gd name="T6" fmla="*/ 198092 w 21600"/>
                <a:gd name="T7" fmla="*/ 168259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17064" y="14989"/>
                  </a:moveTo>
                  <a:lnTo>
                    <a:pt x="16300" y="14989"/>
                  </a:lnTo>
                  <a:cubicBezTo>
                    <a:pt x="14781" y="14989"/>
                    <a:pt x="13615" y="14098"/>
                    <a:pt x="12532" y="12778"/>
                  </a:cubicBezTo>
                  <a:cubicBezTo>
                    <a:pt x="12422" y="12943"/>
                    <a:pt x="12313" y="13112"/>
                    <a:pt x="12204" y="13283"/>
                  </a:cubicBezTo>
                  <a:cubicBezTo>
                    <a:pt x="11728" y="14021"/>
                    <a:pt x="11216" y="14811"/>
                    <a:pt x="10650" y="15592"/>
                  </a:cubicBezTo>
                  <a:cubicBezTo>
                    <a:pt x="12115" y="17276"/>
                    <a:pt x="13891" y="18547"/>
                    <a:pt x="16300" y="18547"/>
                  </a:cubicBezTo>
                  <a:lnTo>
                    <a:pt x="17064" y="18547"/>
                  </a:lnTo>
                  <a:lnTo>
                    <a:pt x="17064" y="21600"/>
                  </a:lnTo>
                  <a:lnTo>
                    <a:pt x="21600" y="17022"/>
                  </a:lnTo>
                  <a:lnTo>
                    <a:pt x="17064" y="12444"/>
                  </a:lnTo>
                  <a:cubicBezTo>
                    <a:pt x="17064" y="12444"/>
                    <a:pt x="17064" y="14989"/>
                    <a:pt x="17064" y="14989"/>
                  </a:cubicBezTo>
                  <a:close/>
                  <a:moveTo>
                    <a:pt x="5844" y="8840"/>
                  </a:moveTo>
                  <a:cubicBezTo>
                    <a:pt x="6014" y="8580"/>
                    <a:pt x="6185" y="8316"/>
                    <a:pt x="6358" y="8047"/>
                  </a:cubicBezTo>
                  <a:cubicBezTo>
                    <a:pt x="6781" y="7394"/>
                    <a:pt x="7227" y="6705"/>
                    <a:pt x="7709" y="6019"/>
                  </a:cubicBezTo>
                  <a:cubicBezTo>
                    <a:pt x="6284" y="4449"/>
                    <a:pt x="4562" y="3290"/>
                    <a:pt x="2260" y="3290"/>
                  </a:cubicBezTo>
                  <a:lnTo>
                    <a:pt x="0" y="3290"/>
                  </a:lnTo>
                  <a:lnTo>
                    <a:pt x="0" y="6850"/>
                  </a:lnTo>
                  <a:lnTo>
                    <a:pt x="2260" y="6850"/>
                  </a:lnTo>
                  <a:cubicBezTo>
                    <a:pt x="3693" y="6850"/>
                    <a:pt x="4812" y="7643"/>
                    <a:pt x="5844" y="8840"/>
                  </a:cubicBezTo>
                  <a:close/>
                  <a:moveTo>
                    <a:pt x="16300" y="6596"/>
                  </a:moveTo>
                  <a:lnTo>
                    <a:pt x="17064" y="6596"/>
                  </a:lnTo>
                  <a:lnTo>
                    <a:pt x="17064" y="9155"/>
                  </a:lnTo>
                  <a:lnTo>
                    <a:pt x="21600" y="4578"/>
                  </a:lnTo>
                  <a:lnTo>
                    <a:pt x="17064" y="0"/>
                  </a:lnTo>
                  <a:lnTo>
                    <a:pt x="17064" y="3036"/>
                  </a:lnTo>
                  <a:lnTo>
                    <a:pt x="16300" y="3036"/>
                  </a:lnTo>
                  <a:cubicBezTo>
                    <a:pt x="12312" y="3036"/>
                    <a:pt x="10062" y="6516"/>
                    <a:pt x="8077" y="9587"/>
                  </a:cubicBezTo>
                  <a:cubicBezTo>
                    <a:pt x="6293" y="12349"/>
                    <a:pt x="4752" y="14735"/>
                    <a:pt x="2260" y="14735"/>
                  </a:cubicBezTo>
                  <a:lnTo>
                    <a:pt x="0" y="14735"/>
                  </a:lnTo>
                  <a:lnTo>
                    <a:pt x="0" y="18293"/>
                  </a:lnTo>
                  <a:lnTo>
                    <a:pt x="2260" y="18293"/>
                  </a:lnTo>
                  <a:cubicBezTo>
                    <a:pt x="6250" y="18293"/>
                    <a:pt x="8500" y="14814"/>
                    <a:pt x="10485" y="11743"/>
                  </a:cubicBezTo>
                  <a:cubicBezTo>
                    <a:pt x="12269" y="8981"/>
                    <a:pt x="13810" y="6596"/>
                    <a:pt x="16300" y="6596"/>
                  </a:cubicBezTo>
                  <a:close/>
                </a:path>
              </a:pathLst>
            </a:custGeom>
            <a:solidFill>
              <a:schemeClr val="bg1"/>
            </a:solidFill>
            <a:ln>
              <a:noFill/>
            </a:ln>
            <a:extLst>
              <a:ext uri="{91240B29-F687-4F45-9708-019B960494DF}">
                <a14:hiddenLine xmlns:a14="http://schemas.microsoft.com/office/drawing/2010/main" w="12700">
                  <a:solidFill>
                    <a:srgbClr val="000000"/>
                  </a:solidFill>
                  <a:miter lim="400000"/>
                  <a:headEnd/>
                  <a:tailEnd/>
                </a14:hiddenLine>
              </a:ext>
            </a:extLst>
          </p:spPr>
          <p:txBody>
            <a:bodyPr lIns="38088" tIns="38088" rIns="38088" bIns="38088" anchor="ctr"/>
            <a:lstStyle/>
            <a:p>
              <a:endParaRPr lang="zh-CN" altLang="en-US" sz="1800"/>
            </a:p>
          </p:txBody>
        </p:sp>
        <p:sp>
          <p:nvSpPr>
            <p:cNvPr id="35860" name="Shape 1687"/>
            <p:cNvSpPr/>
            <p:nvPr/>
          </p:nvSpPr>
          <p:spPr bwMode="auto">
            <a:xfrm>
              <a:off x="7266129" y="3116104"/>
              <a:ext cx="361315" cy="361342"/>
            </a:xfrm>
            <a:custGeom>
              <a:avLst/>
              <a:gdLst>
                <a:gd name="T0" fmla="*/ 180658 w 21600"/>
                <a:gd name="T1" fmla="*/ 180671 h 21600"/>
                <a:gd name="T2" fmla="*/ 180658 w 21600"/>
                <a:gd name="T3" fmla="*/ 180671 h 21600"/>
                <a:gd name="T4" fmla="*/ 180658 w 21600"/>
                <a:gd name="T5" fmla="*/ 180671 h 21600"/>
                <a:gd name="T6" fmla="*/ 180658 w 21600"/>
                <a:gd name="T7" fmla="*/ 180671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11679" y="19547"/>
                  </a:moveTo>
                  <a:lnTo>
                    <a:pt x="11679" y="14693"/>
                  </a:lnTo>
                  <a:lnTo>
                    <a:pt x="9921" y="14693"/>
                  </a:lnTo>
                  <a:lnTo>
                    <a:pt x="9921" y="19547"/>
                  </a:lnTo>
                  <a:cubicBezTo>
                    <a:pt x="5768" y="19134"/>
                    <a:pt x="2465" y="15832"/>
                    <a:pt x="2052" y="11679"/>
                  </a:cubicBezTo>
                  <a:lnTo>
                    <a:pt x="6907" y="11679"/>
                  </a:lnTo>
                  <a:lnTo>
                    <a:pt x="6907" y="9921"/>
                  </a:lnTo>
                  <a:lnTo>
                    <a:pt x="2052" y="9921"/>
                  </a:lnTo>
                  <a:cubicBezTo>
                    <a:pt x="2465" y="5768"/>
                    <a:pt x="5768" y="2466"/>
                    <a:pt x="9921" y="2054"/>
                  </a:cubicBezTo>
                  <a:lnTo>
                    <a:pt x="9921" y="6907"/>
                  </a:lnTo>
                  <a:lnTo>
                    <a:pt x="11679" y="6907"/>
                  </a:lnTo>
                  <a:lnTo>
                    <a:pt x="11679" y="2054"/>
                  </a:lnTo>
                  <a:cubicBezTo>
                    <a:pt x="15832" y="2466"/>
                    <a:pt x="19135" y="5768"/>
                    <a:pt x="19548" y="9921"/>
                  </a:cubicBezTo>
                  <a:lnTo>
                    <a:pt x="14693" y="9921"/>
                  </a:lnTo>
                  <a:lnTo>
                    <a:pt x="14693" y="11679"/>
                  </a:lnTo>
                  <a:lnTo>
                    <a:pt x="19548" y="11679"/>
                  </a:lnTo>
                  <a:cubicBezTo>
                    <a:pt x="19135" y="15832"/>
                    <a:pt x="15832" y="19134"/>
                    <a:pt x="11679" y="19547"/>
                  </a:cubicBezTo>
                  <a:close/>
                  <a:moveTo>
                    <a:pt x="10799" y="0"/>
                  </a:moveTo>
                  <a:cubicBezTo>
                    <a:pt x="4835" y="0"/>
                    <a:pt x="0" y="4836"/>
                    <a:pt x="0" y="10800"/>
                  </a:cubicBezTo>
                  <a:cubicBezTo>
                    <a:pt x="0" y="16765"/>
                    <a:pt x="4835" y="21600"/>
                    <a:pt x="10799" y="21600"/>
                  </a:cubicBezTo>
                  <a:cubicBezTo>
                    <a:pt x="16765" y="21600"/>
                    <a:pt x="21600" y="16765"/>
                    <a:pt x="21600" y="10800"/>
                  </a:cubicBezTo>
                  <a:cubicBezTo>
                    <a:pt x="21600" y="4836"/>
                    <a:pt x="16765" y="0"/>
                    <a:pt x="10799" y="0"/>
                  </a:cubicBezTo>
                  <a:close/>
                </a:path>
              </a:pathLst>
            </a:custGeom>
            <a:solidFill>
              <a:srgbClr val="FFFFFF"/>
            </a:solidFill>
            <a:ln>
              <a:noFill/>
            </a:ln>
            <a:extLst>
              <a:ext uri="{91240B29-F687-4F45-9708-019B960494DF}">
                <a14:hiddenLine xmlns:a14="http://schemas.microsoft.com/office/drawing/2010/main" w="12700">
                  <a:solidFill>
                    <a:srgbClr val="000000"/>
                  </a:solidFill>
                  <a:miter lim="400000"/>
                  <a:headEnd/>
                  <a:tailEnd/>
                </a14:hiddenLine>
              </a:ext>
            </a:extLst>
          </p:spPr>
          <p:txBody>
            <a:bodyPr lIns="38088" tIns="38088" rIns="38088" bIns="38088" anchor="ctr"/>
            <a:lstStyle/>
            <a:p>
              <a:endParaRPr lang="zh-CN" altLang="en-US" sz="1800"/>
            </a:p>
          </p:txBody>
        </p:sp>
      </p:grpSp>
      <p:grpSp>
        <p:nvGrpSpPr>
          <p:cNvPr id="9" name="组合 8"/>
          <p:cNvGrpSpPr/>
          <p:nvPr/>
        </p:nvGrpSpPr>
        <p:grpSpPr>
          <a:xfrm>
            <a:off x="296545" y="259715"/>
            <a:ext cx="11490325" cy="539750"/>
            <a:chOff x="467" y="409"/>
            <a:chExt cx="18095" cy="850"/>
          </a:xfrm>
        </p:grpSpPr>
        <p:sp>
          <p:nvSpPr>
            <p:cNvPr id="2" name="文本框 1"/>
            <p:cNvSpPr txBox="1"/>
            <p:nvPr/>
          </p:nvSpPr>
          <p:spPr>
            <a:xfrm>
              <a:off x="2122" y="409"/>
              <a:ext cx="16441" cy="850"/>
            </a:xfrm>
            <a:prstGeom prst="rect">
              <a:avLst/>
            </a:prstGeom>
            <a:noFill/>
          </p:spPr>
          <p:txBody>
            <a:bodyPr wrap="square" rtlCol="0" anchor="ctr" anchorCtr="0">
              <a:noAutofit/>
            </a:bodyPr>
            <a:p>
              <a:pPr>
                <a:lnSpc>
                  <a:spcPct val="100000"/>
                </a:lnSpc>
              </a:pPr>
              <a:r>
                <a:rPr lang="zh-CN" altLang="en-US" sz="2400">
                  <a:solidFill>
                    <a:srgbClr val="FF7F7F"/>
                  </a:solidFill>
                  <a:latin typeface="微软雅黑" panose="020B0503020204020204" charset="-122"/>
                  <a:ea typeface="微软雅黑" panose="020B0503020204020204" charset="-122"/>
                  <a:sym typeface="+mn-ea"/>
                </a:rPr>
                <a:t>【临床表现】</a:t>
              </a:r>
              <a:endParaRPr lang="zh-CN" altLang="en-US" sz="2400">
                <a:solidFill>
                  <a:srgbClr val="FF7F7F"/>
                </a:solidFill>
                <a:latin typeface="微软雅黑" panose="020B0503020204020204" charset="-122"/>
                <a:ea typeface="微软雅黑" panose="020B0503020204020204" charset="-122"/>
                <a:sym typeface="+mn-ea"/>
              </a:endParaRPr>
            </a:p>
          </p:txBody>
        </p:sp>
        <p:grpSp>
          <p:nvGrpSpPr>
            <p:cNvPr id="6" name="组合 5"/>
            <p:cNvGrpSpPr/>
            <p:nvPr/>
          </p:nvGrpSpPr>
          <p:grpSpPr>
            <a:xfrm>
              <a:off x="467" y="494"/>
              <a:ext cx="1416" cy="680"/>
              <a:chOff x="467" y="579"/>
              <a:chExt cx="1416" cy="680"/>
            </a:xfrm>
          </p:grpSpPr>
          <p:sp>
            <p:nvSpPr>
              <p:cNvPr id="7" name="对角圆角矩形 6"/>
              <p:cNvSpPr/>
              <p:nvPr/>
            </p:nvSpPr>
            <p:spPr>
              <a:xfrm>
                <a:off x="467" y="579"/>
                <a:ext cx="1417" cy="68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8" name="图片 7"/>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892" y="692"/>
                <a:ext cx="567" cy="454"/>
              </a:xfrm>
              <a:prstGeom prst="rect">
                <a:avLst/>
              </a:prstGeom>
            </p:spPr>
          </p:pic>
        </p:grpSp>
      </p:grpSp>
      <p:sp>
        <p:nvSpPr>
          <p:cNvPr id="3" name="文本框 2"/>
          <p:cNvSpPr txBox="1"/>
          <p:nvPr/>
        </p:nvSpPr>
        <p:spPr>
          <a:xfrm>
            <a:off x="651510" y="939165"/>
            <a:ext cx="10841990" cy="645160"/>
          </a:xfrm>
          <a:prstGeom prst="rect">
            <a:avLst/>
          </a:prstGeom>
          <a:noFill/>
        </p:spPr>
        <p:txBody>
          <a:bodyPr wrap="square" rtlCol="0" anchor="t">
            <a:spAutoFit/>
          </a:bodyPr>
          <a:p>
            <a:pPr indent="457200" algn="just" fontAlgn="auto">
              <a:extLst>
                <a:ext uri="{35155182-B16C-46BC-9424-99874614C6A1}">
                  <wpsdc:indentchars xmlns:wpsdc="http://www.wps.cn/officeDocument/2017/drawingmlCustomData" val="200" checksum="59296752"/>
                </a:ext>
              </a:extLst>
            </a:pPr>
            <a:r>
              <a:rPr lang="zh-CN" altLang="en-US">
                <a:solidFill>
                  <a:schemeClr val="tx1">
                    <a:lumMod val="85000"/>
                    <a:lumOff val="15000"/>
                  </a:schemeClr>
                </a:solidFill>
                <a:latin typeface="Microsoft YaHei Regular" panose="020B0503020204020204" charset="-122"/>
                <a:ea typeface="Microsoft YaHei Regular" panose="020B0503020204020204" charset="-122"/>
                <a:cs typeface="Microsoft YaHei Regular" panose="020B0503020204020204" charset="-122"/>
              </a:rPr>
              <a:t>溶血可发生在胎儿期，但胎儿的胆红素经胎盘由母体排出，因此出生前不会发生高胆红素血症，出生后才会出现症状。Rh溶血病比ABO溶血病重。严重的甚至死胎。其临床表现如下。</a:t>
            </a:r>
            <a:endParaRPr lang="zh-CN" altLang="en-US">
              <a:solidFill>
                <a:schemeClr val="tx1">
                  <a:lumMod val="85000"/>
                  <a:lumOff val="15000"/>
                </a:schemeClr>
              </a:solidFill>
              <a:latin typeface="Microsoft YaHei Regular" panose="020B0503020204020204" charset="-122"/>
              <a:ea typeface="Microsoft YaHei Regular" panose="020B0503020204020204" charset="-122"/>
              <a:cs typeface="Microsoft YaHei Regular"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9" advTm="5102">
        <p:comb/>
      </p:transition>
    </mc:Choice>
    <mc:Fallback>
      <p:transition advTm="5102">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nodeType="afterEffect">
                                  <p:stCondLst>
                                    <p:cond delay="0"/>
                                  </p:stCondLst>
                                  <p:childTnLst>
                                    <p:set>
                                      <p:cBhvr>
                                        <p:cTn id="6" dur="1" fill="hold">
                                          <p:stCondLst>
                                            <p:cond delay="0"/>
                                          </p:stCondLst>
                                        </p:cTn>
                                        <p:tgtEl>
                                          <p:spTgt spid="106"/>
                                        </p:tgtEl>
                                        <p:attrNameLst>
                                          <p:attrName>style.visibility</p:attrName>
                                        </p:attrNameLst>
                                      </p:cBhvr>
                                      <p:to>
                                        <p:strVal val="visible"/>
                                      </p:to>
                                    </p:set>
                                    <p:animEffect transition="in" filter="fade">
                                      <p:cBhvr>
                                        <p:cTn id="7" dur="500"/>
                                        <p:tgtEl>
                                          <p:spTgt spid="106"/>
                                        </p:tgtEl>
                                      </p:cBhvr>
                                    </p:animEffect>
                                    <p:anim calcmode="lin" valueType="num">
                                      <p:cBhvr>
                                        <p:cTn id="8" dur="500" fill="hold"/>
                                        <p:tgtEl>
                                          <p:spTgt spid="106"/>
                                        </p:tgtEl>
                                        <p:attrNameLst>
                                          <p:attrName>ppt_x</p:attrName>
                                        </p:attrNameLst>
                                      </p:cBhvr>
                                      <p:tavLst>
                                        <p:tav tm="0">
                                          <p:val>
                                            <p:strVal val="#ppt_x"/>
                                          </p:val>
                                        </p:tav>
                                        <p:tav tm="100000">
                                          <p:val>
                                            <p:strVal val="#ppt_x"/>
                                          </p:val>
                                        </p:tav>
                                      </p:tavLst>
                                    </p:anim>
                                    <p:anim calcmode="lin" valueType="num">
                                      <p:cBhvr>
                                        <p:cTn id="9" dur="450" decel="100000" fill="hold"/>
                                        <p:tgtEl>
                                          <p:spTgt spid="106"/>
                                        </p:tgtEl>
                                        <p:attrNameLst>
                                          <p:attrName>ppt_y</p:attrName>
                                        </p:attrNameLst>
                                      </p:cBhvr>
                                      <p:tavLst>
                                        <p:tav tm="0">
                                          <p:val>
                                            <p:strVal val="#ppt_y+1"/>
                                          </p:val>
                                        </p:tav>
                                        <p:tav tm="100000">
                                          <p:val>
                                            <p:strVal val="#ppt_y-.03"/>
                                          </p:val>
                                        </p:tav>
                                      </p:tavLst>
                                    </p:anim>
                                    <p:anim calcmode="lin" valueType="num">
                                      <p:cBhvr>
                                        <p:cTn id="10" dur="1" accel="100000" fill="hold">
                                          <p:stCondLst>
                                            <p:cond delay="499"/>
                                          </p:stCondLst>
                                        </p:cTn>
                                        <p:tgtEl>
                                          <p:spTgt spid="106"/>
                                        </p:tgtEl>
                                        <p:attrNameLst>
                                          <p:attrName>ppt_y</p:attrName>
                                        </p:attrNameLst>
                                      </p:cBhvr>
                                      <p:tavLst>
                                        <p:tav tm="0">
                                          <p:val>
                                            <p:strVal val="#ppt_y-.03"/>
                                          </p:val>
                                        </p:tav>
                                        <p:tav tm="100000">
                                          <p:val>
                                            <p:strVal val="#ppt_y"/>
                                          </p:val>
                                        </p:tav>
                                      </p:tavLst>
                                    </p:anim>
                                  </p:childTnLst>
                                </p:cTn>
                              </p:par>
                            </p:childTnLst>
                          </p:cTn>
                        </p:par>
                        <p:par>
                          <p:cTn id="11" fill="hold">
                            <p:stCondLst>
                              <p:cond delay="500"/>
                            </p:stCondLst>
                            <p:childTnLst>
                              <p:par>
                                <p:cTn id="12" presetID="22" presetClass="entr" presetSubtype="2" fill="hold" nodeType="afterEffect">
                                  <p:stCondLst>
                                    <p:cond delay="0"/>
                                  </p:stCondLst>
                                  <p:childTnLst>
                                    <p:set>
                                      <p:cBhvr>
                                        <p:cTn id="13" dur="1" fill="hold">
                                          <p:stCondLst>
                                            <p:cond delay="0"/>
                                          </p:stCondLst>
                                        </p:cTn>
                                        <p:tgtEl>
                                          <p:spTgt spid="85"/>
                                        </p:tgtEl>
                                        <p:attrNameLst>
                                          <p:attrName>style.visibility</p:attrName>
                                        </p:attrNameLst>
                                      </p:cBhvr>
                                      <p:to>
                                        <p:strVal val="visible"/>
                                      </p:to>
                                    </p:set>
                                    <p:animEffect transition="in" filter="wipe(right)">
                                      <p:cBhvr>
                                        <p:cTn id="14" dur="500"/>
                                        <p:tgtEl>
                                          <p:spTgt spid="85"/>
                                        </p:tgtEl>
                                      </p:cBhvr>
                                    </p:animEffect>
                                  </p:childTnLst>
                                </p:cTn>
                              </p:par>
                            </p:childTnLst>
                          </p:cTn>
                        </p:par>
                        <p:par>
                          <p:cTn id="15" fill="hold">
                            <p:stCondLst>
                              <p:cond delay="1000"/>
                            </p:stCondLst>
                            <p:childTnLst>
                              <p:par>
                                <p:cTn id="16" presetID="22" presetClass="entr" presetSubtype="8" fill="hold" nodeType="afterEffect">
                                  <p:stCondLst>
                                    <p:cond delay="0"/>
                                  </p:stCondLst>
                                  <p:childTnLst>
                                    <p:set>
                                      <p:cBhvr>
                                        <p:cTn id="17" dur="1" fill="hold">
                                          <p:stCondLst>
                                            <p:cond delay="0"/>
                                          </p:stCondLst>
                                        </p:cTn>
                                        <p:tgtEl>
                                          <p:spTgt spid="82"/>
                                        </p:tgtEl>
                                        <p:attrNameLst>
                                          <p:attrName>style.visibility</p:attrName>
                                        </p:attrNameLst>
                                      </p:cBhvr>
                                      <p:to>
                                        <p:strVal val="visible"/>
                                      </p:to>
                                    </p:set>
                                    <p:animEffect transition="in" filter="wipe(left)">
                                      <p:cBhvr>
                                        <p:cTn id="18" dur="500"/>
                                        <p:tgtEl>
                                          <p:spTgt spid="82"/>
                                        </p:tgtEl>
                                      </p:cBhvr>
                                    </p:animEffect>
                                  </p:childTnLst>
                                </p:cTn>
                              </p:par>
                            </p:childTnLst>
                          </p:cTn>
                        </p:par>
                        <p:par>
                          <p:cTn id="19" fill="hold">
                            <p:stCondLst>
                              <p:cond delay="1500"/>
                            </p:stCondLst>
                            <p:childTnLst>
                              <p:par>
                                <p:cTn id="20" presetID="22" presetClass="entr" presetSubtype="1" fill="hold" nodeType="afterEffect">
                                  <p:stCondLst>
                                    <p:cond delay="0"/>
                                  </p:stCondLst>
                                  <p:childTnLst>
                                    <p:set>
                                      <p:cBhvr>
                                        <p:cTn id="21" dur="1" fill="hold">
                                          <p:stCondLst>
                                            <p:cond delay="0"/>
                                          </p:stCondLst>
                                        </p:cTn>
                                        <p:tgtEl>
                                          <p:spTgt spid="91"/>
                                        </p:tgtEl>
                                        <p:attrNameLst>
                                          <p:attrName>style.visibility</p:attrName>
                                        </p:attrNameLst>
                                      </p:cBhvr>
                                      <p:to>
                                        <p:strVal val="visible"/>
                                      </p:to>
                                    </p:set>
                                    <p:animEffect transition="in" filter="wipe(up)">
                                      <p:cBhvr>
                                        <p:cTn id="22" dur="500"/>
                                        <p:tgtEl>
                                          <p:spTgt spid="91"/>
                                        </p:tgtEl>
                                      </p:cBhvr>
                                    </p:animEffect>
                                  </p:childTnLst>
                                </p:cTn>
                              </p:par>
                            </p:childTnLst>
                          </p:cTn>
                        </p:par>
                        <p:par>
                          <p:cTn id="23" fill="hold">
                            <p:stCondLst>
                              <p:cond delay="2000"/>
                            </p:stCondLst>
                            <p:childTnLst>
                              <p:par>
                                <p:cTn id="24" presetID="22" presetClass="entr" presetSubtype="1" fill="hold" nodeType="afterEffect">
                                  <p:stCondLst>
                                    <p:cond delay="0"/>
                                  </p:stCondLst>
                                  <p:childTnLst>
                                    <p:set>
                                      <p:cBhvr>
                                        <p:cTn id="25" dur="1" fill="hold">
                                          <p:stCondLst>
                                            <p:cond delay="0"/>
                                          </p:stCondLst>
                                        </p:cTn>
                                        <p:tgtEl>
                                          <p:spTgt spid="88"/>
                                        </p:tgtEl>
                                        <p:attrNameLst>
                                          <p:attrName>style.visibility</p:attrName>
                                        </p:attrNameLst>
                                      </p:cBhvr>
                                      <p:to>
                                        <p:strVal val="visible"/>
                                      </p:to>
                                    </p:set>
                                    <p:animEffect transition="in" filter="wipe(up)">
                                      <p:cBhvr>
                                        <p:cTn id="26" dur="500"/>
                                        <p:tgtEl>
                                          <p:spTgt spid="8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2" name="Group 38"/>
          <p:cNvGrpSpPr/>
          <p:nvPr/>
        </p:nvGrpSpPr>
        <p:grpSpPr bwMode="auto">
          <a:xfrm>
            <a:off x="6257290" y="2295525"/>
            <a:ext cx="1489710" cy="403860"/>
            <a:chOff x="7244862" y="2564012"/>
            <a:chExt cx="1005315" cy="299674"/>
          </a:xfrm>
        </p:grpSpPr>
        <p:cxnSp>
          <p:nvCxnSpPr>
            <p:cNvPr id="83" name="Straight Connector 39"/>
            <p:cNvCxnSpPr/>
            <p:nvPr/>
          </p:nvCxnSpPr>
          <p:spPr>
            <a:xfrm flipV="1">
              <a:off x="7244862" y="2564012"/>
              <a:ext cx="393867" cy="299674"/>
            </a:xfrm>
            <a:prstGeom prst="line">
              <a:avLst/>
            </a:prstGeom>
            <a:ln w="19050">
              <a:solidFill>
                <a:srgbClr val="FF7F7F"/>
              </a:solidFill>
              <a:headEnd type="oval" w="sm" len="sm"/>
              <a:tailEnd type="none"/>
            </a:ln>
          </p:spPr>
          <p:style>
            <a:lnRef idx="1">
              <a:schemeClr val="accent1"/>
            </a:lnRef>
            <a:fillRef idx="0">
              <a:schemeClr val="accent1"/>
            </a:fillRef>
            <a:effectRef idx="0">
              <a:schemeClr val="accent1"/>
            </a:effectRef>
            <a:fontRef idx="minor">
              <a:schemeClr val="tx1"/>
            </a:fontRef>
          </p:style>
        </p:cxnSp>
        <p:cxnSp>
          <p:nvCxnSpPr>
            <p:cNvPr id="84" name="Straight Connector 40"/>
            <p:cNvCxnSpPr/>
            <p:nvPr/>
          </p:nvCxnSpPr>
          <p:spPr>
            <a:xfrm>
              <a:off x="7643494" y="2564012"/>
              <a:ext cx="606683" cy="0"/>
            </a:xfrm>
            <a:prstGeom prst="line">
              <a:avLst/>
            </a:prstGeom>
            <a:ln w="19050">
              <a:solidFill>
                <a:srgbClr val="FF7F7F"/>
              </a:solidFill>
              <a:headEnd type="none"/>
              <a:tailEnd type="oval" w="sm" len="sm"/>
            </a:ln>
          </p:spPr>
          <p:style>
            <a:lnRef idx="1">
              <a:schemeClr val="accent1"/>
            </a:lnRef>
            <a:fillRef idx="0">
              <a:schemeClr val="accent1"/>
            </a:fillRef>
            <a:effectRef idx="0">
              <a:schemeClr val="accent1"/>
            </a:effectRef>
            <a:fontRef idx="minor">
              <a:schemeClr val="tx1"/>
            </a:fontRef>
          </p:style>
        </p:cxnSp>
      </p:grpSp>
      <p:grpSp>
        <p:nvGrpSpPr>
          <p:cNvPr id="85" name="Group 41"/>
          <p:cNvGrpSpPr/>
          <p:nvPr/>
        </p:nvGrpSpPr>
        <p:grpSpPr bwMode="auto">
          <a:xfrm flipH="1">
            <a:off x="4475066" y="2684190"/>
            <a:ext cx="753441" cy="225030"/>
            <a:chOff x="7244862" y="2564012"/>
            <a:chExt cx="1005315" cy="299674"/>
          </a:xfrm>
        </p:grpSpPr>
        <p:cxnSp>
          <p:nvCxnSpPr>
            <p:cNvPr id="86" name="Straight Connector 42"/>
            <p:cNvCxnSpPr/>
            <p:nvPr/>
          </p:nvCxnSpPr>
          <p:spPr>
            <a:xfrm flipV="1">
              <a:off x="7244862" y="2564012"/>
              <a:ext cx="393867" cy="299674"/>
            </a:xfrm>
            <a:prstGeom prst="line">
              <a:avLst/>
            </a:prstGeom>
            <a:ln w="19050">
              <a:solidFill>
                <a:srgbClr val="FF7F7F"/>
              </a:solidFill>
              <a:headEnd type="oval" w="sm" len="sm"/>
              <a:tailEnd type="none"/>
            </a:ln>
          </p:spPr>
          <p:style>
            <a:lnRef idx="1">
              <a:schemeClr val="accent1"/>
            </a:lnRef>
            <a:fillRef idx="0">
              <a:schemeClr val="accent1"/>
            </a:fillRef>
            <a:effectRef idx="0">
              <a:schemeClr val="accent1"/>
            </a:effectRef>
            <a:fontRef idx="minor">
              <a:schemeClr val="tx1"/>
            </a:fontRef>
          </p:style>
        </p:cxnSp>
        <p:cxnSp>
          <p:nvCxnSpPr>
            <p:cNvPr id="87" name="Straight Connector 43"/>
            <p:cNvCxnSpPr/>
            <p:nvPr/>
          </p:nvCxnSpPr>
          <p:spPr>
            <a:xfrm>
              <a:off x="7643494" y="2564012"/>
              <a:ext cx="606683" cy="0"/>
            </a:xfrm>
            <a:prstGeom prst="line">
              <a:avLst/>
            </a:prstGeom>
            <a:ln w="19050">
              <a:solidFill>
                <a:srgbClr val="FF7F7F"/>
              </a:solidFill>
              <a:headEnd type="none"/>
              <a:tailEnd type="oval" w="sm" len="sm"/>
            </a:ln>
          </p:spPr>
          <p:style>
            <a:lnRef idx="1">
              <a:schemeClr val="accent1"/>
            </a:lnRef>
            <a:fillRef idx="0">
              <a:schemeClr val="accent1"/>
            </a:fillRef>
            <a:effectRef idx="0">
              <a:schemeClr val="accent1"/>
            </a:effectRef>
            <a:fontRef idx="minor">
              <a:schemeClr val="tx1"/>
            </a:fontRef>
          </p:style>
        </p:cxnSp>
      </p:grpSp>
      <p:grpSp>
        <p:nvGrpSpPr>
          <p:cNvPr id="88" name="Group 44"/>
          <p:cNvGrpSpPr/>
          <p:nvPr/>
        </p:nvGrpSpPr>
        <p:grpSpPr bwMode="auto">
          <a:xfrm rot="1354403" flipH="1">
            <a:off x="7448682" y="3846016"/>
            <a:ext cx="753441" cy="225031"/>
            <a:chOff x="7244862" y="2564012"/>
            <a:chExt cx="1005315" cy="299674"/>
          </a:xfrm>
        </p:grpSpPr>
        <p:cxnSp>
          <p:nvCxnSpPr>
            <p:cNvPr id="89" name="Straight Connector 45"/>
            <p:cNvCxnSpPr/>
            <p:nvPr/>
          </p:nvCxnSpPr>
          <p:spPr>
            <a:xfrm flipV="1">
              <a:off x="7243091" y="2565176"/>
              <a:ext cx="393867" cy="299673"/>
            </a:xfrm>
            <a:prstGeom prst="line">
              <a:avLst/>
            </a:prstGeom>
            <a:ln w="19050">
              <a:solidFill>
                <a:srgbClr val="FF7F7F"/>
              </a:solidFill>
              <a:headEnd type="oval" w="sm" len="sm"/>
              <a:tailEnd type="none"/>
            </a:ln>
          </p:spPr>
          <p:style>
            <a:lnRef idx="1">
              <a:schemeClr val="accent1"/>
            </a:lnRef>
            <a:fillRef idx="0">
              <a:schemeClr val="accent1"/>
            </a:fillRef>
            <a:effectRef idx="0">
              <a:schemeClr val="accent1"/>
            </a:effectRef>
            <a:fontRef idx="minor">
              <a:schemeClr val="tx1"/>
            </a:fontRef>
          </p:style>
        </p:cxnSp>
        <p:cxnSp>
          <p:nvCxnSpPr>
            <p:cNvPr id="90" name="Straight Connector 46"/>
            <p:cNvCxnSpPr/>
            <p:nvPr/>
          </p:nvCxnSpPr>
          <p:spPr>
            <a:xfrm>
              <a:off x="7642763" y="2565315"/>
              <a:ext cx="606683" cy="0"/>
            </a:xfrm>
            <a:prstGeom prst="line">
              <a:avLst/>
            </a:prstGeom>
            <a:ln w="19050">
              <a:solidFill>
                <a:srgbClr val="FF7F7F"/>
              </a:solidFill>
              <a:headEnd type="none"/>
              <a:tailEnd type="oval" w="sm" len="sm"/>
            </a:ln>
          </p:spPr>
          <p:style>
            <a:lnRef idx="1">
              <a:schemeClr val="accent1"/>
            </a:lnRef>
            <a:fillRef idx="0">
              <a:schemeClr val="accent1"/>
            </a:fillRef>
            <a:effectRef idx="0">
              <a:schemeClr val="accent1"/>
            </a:effectRef>
            <a:fontRef idx="minor">
              <a:schemeClr val="tx1"/>
            </a:fontRef>
          </p:style>
        </p:cxnSp>
      </p:grpSp>
      <p:grpSp>
        <p:nvGrpSpPr>
          <p:cNvPr id="91" name="Group 47"/>
          <p:cNvGrpSpPr/>
          <p:nvPr/>
        </p:nvGrpSpPr>
        <p:grpSpPr bwMode="auto">
          <a:xfrm rot="-1354404" flipH="1" flipV="1">
            <a:off x="5084484" y="4135576"/>
            <a:ext cx="753441" cy="225031"/>
            <a:chOff x="7244862" y="2564012"/>
            <a:chExt cx="1005315" cy="299674"/>
          </a:xfrm>
        </p:grpSpPr>
        <p:cxnSp>
          <p:nvCxnSpPr>
            <p:cNvPr id="92" name="Straight Connector 48"/>
            <p:cNvCxnSpPr/>
            <p:nvPr/>
          </p:nvCxnSpPr>
          <p:spPr>
            <a:xfrm flipV="1">
              <a:off x="7245168" y="2564320"/>
              <a:ext cx="393867" cy="299674"/>
            </a:xfrm>
            <a:prstGeom prst="line">
              <a:avLst/>
            </a:prstGeom>
            <a:ln w="19050">
              <a:solidFill>
                <a:srgbClr val="FF7F7F"/>
              </a:solidFill>
              <a:headEnd type="oval" w="sm" len="sm"/>
              <a:tailEnd type="none"/>
            </a:ln>
          </p:spPr>
          <p:style>
            <a:lnRef idx="1">
              <a:schemeClr val="accent1"/>
            </a:lnRef>
            <a:fillRef idx="0">
              <a:schemeClr val="accent1"/>
            </a:fillRef>
            <a:effectRef idx="0">
              <a:schemeClr val="accent1"/>
            </a:effectRef>
            <a:fontRef idx="minor">
              <a:schemeClr val="tx1"/>
            </a:fontRef>
          </p:style>
        </p:cxnSp>
        <p:cxnSp>
          <p:nvCxnSpPr>
            <p:cNvPr id="93" name="Straight Connector 49"/>
            <p:cNvCxnSpPr/>
            <p:nvPr/>
          </p:nvCxnSpPr>
          <p:spPr>
            <a:xfrm>
              <a:off x="7644838" y="2564460"/>
              <a:ext cx="606683" cy="0"/>
            </a:xfrm>
            <a:prstGeom prst="line">
              <a:avLst/>
            </a:prstGeom>
            <a:ln w="19050">
              <a:solidFill>
                <a:srgbClr val="FF7F7F"/>
              </a:solidFill>
              <a:headEnd type="none"/>
              <a:tailEnd type="oval" w="sm" len="sm"/>
            </a:ln>
          </p:spPr>
          <p:style>
            <a:lnRef idx="1">
              <a:schemeClr val="accent1"/>
            </a:lnRef>
            <a:fillRef idx="0">
              <a:schemeClr val="accent1"/>
            </a:fillRef>
            <a:effectRef idx="0">
              <a:schemeClr val="accent1"/>
            </a:effectRef>
            <a:fontRef idx="minor">
              <a:schemeClr val="tx1"/>
            </a:fontRef>
          </p:style>
        </p:cxnSp>
      </p:grpSp>
      <p:sp>
        <p:nvSpPr>
          <p:cNvPr id="95" name="Text Placeholder 2"/>
          <p:cNvSpPr txBox="1"/>
          <p:nvPr/>
        </p:nvSpPr>
        <p:spPr>
          <a:xfrm>
            <a:off x="7870190" y="1859280"/>
            <a:ext cx="3234690" cy="398145"/>
          </a:xfrm>
          <a:prstGeom prst="rect">
            <a:avLst/>
          </a:prstGeom>
          <a:noFill/>
        </p:spPr>
        <p:txBody>
          <a:bodyPr anchor="ctr">
            <a:noAutofit/>
          </a:bodyP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zh-CN" altLang="en-US" sz="2000" b="1" dirty="0">
                <a:solidFill>
                  <a:srgbClr val="FF7F7F"/>
                </a:solidFill>
                <a:latin typeface="微软雅黑" panose="020B0503020204020204" charset="-122"/>
                <a:ea typeface="微软雅黑" panose="020B0503020204020204" charset="-122"/>
                <a:cs typeface="Clear Sans" panose="020B0503030202020304" pitchFamily="34" charset="0"/>
              </a:rPr>
              <a:t>3. 血型测定</a:t>
            </a:r>
            <a:endParaRPr lang="zh-CN" altLang="en-US" sz="2000" b="1" dirty="0">
              <a:solidFill>
                <a:srgbClr val="FF7F7F"/>
              </a:solidFill>
              <a:latin typeface="微软雅黑" panose="020B0503020204020204" charset="-122"/>
              <a:ea typeface="微软雅黑" panose="020B0503020204020204" charset="-122"/>
              <a:cs typeface="Clear Sans" panose="020B0503030202020304" pitchFamily="34" charset="0"/>
            </a:endParaRPr>
          </a:p>
        </p:txBody>
      </p:sp>
      <p:sp>
        <p:nvSpPr>
          <p:cNvPr id="96" name="TextBox 52"/>
          <p:cNvSpPr txBox="1"/>
          <p:nvPr/>
        </p:nvSpPr>
        <p:spPr>
          <a:xfrm>
            <a:off x="7870190" y="2315845"/>
            <a:ext cx="3347085" cy="317500"/>
          </a:xfrm>
          <a:prstGeom prst="rect">
            <a:avLst/>
          </a:prstGeom>
          <a:noFill/>
        </p:spPr>
        <p:txBody>
          <a:bodyPr wrap="square" lIns="0" tIns="0" rIns="0" bIns="0">
            <a:spAutoFit/>
          </a:bodyPr>
          <a:lstStyle/>
          <a:p>
            <a:pPr defTabSz="1087755">
              <a:lnSpc>
                <a:spcPct val="115000"/>
              </a:lnSpc>
              <a:spcBef>
                <a:spcPts val="0"/>
              </a:spcBef>
              <a:spcAft>
                <a:spcPts val="0"/>
              </a:spcAft>
              <a:defRPr/>
            </a:pPr>
            <a:r>
              <a:rPr lang="zh-CN" altLang="en-US" dirty="0">
                <a:solidFill>
                  <a:schemeClr val="tx1"/>
                </a:solidFill>
                <a:latin typeface="微软雅黑" panose="020B0503020204020204" charset="-122"/>
                <a:ea typeface="微软雅黑" panose="020B0503020204020204" charset="-122"/>
                <a:cs typeface="Open Sans" panose="020B0606030504020204" pitchFamily="34" charset="0"/>
              </a:rPr>
              <a:t>母子血型不合。</a:t>
            </a:r>
            <a:endParaRPr lang="zh-CN" altLang="en-US" dirty="0">
              <a:solidFill>
                <a:schemeClr val="tx1"/>
              </a:solidFill>
              <a:latin typeface="微软雅黑" panose="020B0503020204020204" charset="-122"/>
              <a:ea typeface="微软雅黑" panose="020B0503020204020204" charset="-122"/>
              <a:cs typeface="Open Sans" panose="020B0606030504020204" pitchFamily="34" charset="0"/>
            </a:endParaRPr>
          </a:p>
        </p:txBody>
      </p:sp>
      <p:sp>
        <p:nvSpPr>
          <p:cNvPr id="98" name="Text Placeholder 2"/>
          <p:cNvSpPr txBox="1"/>
          <p:nvPr/>
        </p:nvSpPr>
        <p:spPr>
          <a:xfrm>
            <a:off x="6898640" y="4380230"/>
            <a:ext cx="3498850" cy="361950"/>
          </a:xfrm>
          <a:prstGeom prst="rect">
            <a:avLst/>
          </a:prstGeom>
          <a:noFill/>
        </p:spPr>
        <p:txBody>
          <a:bodyPr anchor="ctr">
            <a:noAutofit/>
          </a:bodyP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zh-CN" altLang="en-US" sz="2000" b="1" dirty="0">
                <a:solidFill>
                  <a:srgbClr val="FF7F7F"/>
                </a:solidFill>
                <a:latin typeface="微软雅黑" panose="020B0503020204020204" charset="-122"/>
                <a:ea typeface="微软雅黑" panose="020B0503020204020204" charset="-122"/>
                <a:cs typeface="Clear Sans" panose="020B0503030202020304" pitchFamily="34" charset="0"/>
              </a:rPr>
              <a:t>4. 抗体检查</a:t>
            </a:r>
            <a:endParaRPr lang="zh-CN" altLang="en-US" sz="2000" b="1" dirty="0">
              <a:solidFill>
                <a:srgbClr val="FF7F7F"/>
              </a:solidFill>
              <a:latin typeface="微软雅黑" panose="020B0503020204020204" charset="-122"/>
              <a:ea typeface="微软雅黑" panose="020B0503020204020204" charset="-122"/>
              <a:cs typeface="Clear Sans" panose="020B0503030202020304" pitchFamily="34" charset="0"/>
            </a:endParaRPr>
          </a:p>
        </p:txBody>
      </p:sp>
      <p:sp>
        <p:nvSpPr>
          <p:cNvPr id="99" name="TextBox 55"/>
          <p:cNvSpPr txBox="1"/>
          <p:nvPr/>
        </p:nvSpPr>
        <p:spPr>
          <a:xfrm>
            <a:off x="6898640" y="4809490"/>
            <a:ext cx="4561840" cy="1108710"/>
          </a:xfrm>
          <a:prstGeom prst="rect">
            <a:avLst/>
          </a:prstGeom>
          <a:noFill/>
        </p:spPr>
        <p:txBody>
          <a:bodyPr wrap="square" lIns="0" tIns="0" rIns="0" bIns="0">
            <a:noAutofit/>
          </a:bodyPr>
          <a:lstStyle/>
          <a:p>
            <a:pPr defTabSz="1087755">
              <a:lnSpc>
                <a:spcPct val="115000"/>
              </a:lnSpc>
              <a:spcBef>
                <a:spcPts val="0"/>
              </a:spcBef>
              <a:spcAft>
                <a:spcPts val="0"/>
              </a:spcAft>
              <a:defRPr/>
            </a:pPr>
            <a:r>
              <a:rPr lang="zh-CN" altLang="en-US" dirty="0">
                <a:solidFill>
                  <a:schemeClr val="tx1"/>
                </a:solidFill>
                <a:latin typeface="微软雅黑" panose="020B0503020204020204" charset="-122"/>
                <a:ea typeface="微软雅黑" panose="020B0503020204020204" charset="-122"/>
                <a:cs typeface="Open Sans" panose="020B0606030504020204" pitchFamily="34" charset="0"/>
              </a:rPr>
              <a:t>①母血清中抗 A（B）IgG 检查，抗人球蛋白试验阳性。②患儿红细胞抗体释放试验阳性。③患儿血清中抗 A（B）IgG 抗体阳性。</a:t>
            </a:r>
            <a:endParaRPr lang="zh-CN" altLang="en-US" dirty="0">
              <a:solidFill>
                <a:schemeClr val="tx1"/>
              </a:solidFill>
              <a:latin typeface="微软雅黑" panose="020B0503020204020204" charset="-122"/>
              <a:ea typeface="微软雅黑" panose="020B0503020204020204" charset="-122"/>
              <a:cs typeface="Open Sans" panose="020B0606030504020204" pitchFamily="34" charset="0"/>
            </a:endParaRPr>
          </a:p>
        </p:txBody>
      </p:sp>
      <p:sp>
        <p:nvSpPr>
          <p:cNvPr id="101" name="Text Placeholder 2"/>
          <p:cNvSpPr txBox="1"/>
          <p:nvPr/>
        </p:nvSpPr>
        <p:spPr>
          <a:xfrm>
            <a:off x="1605915" y="1858645"/>
            <a:ext cx="2764790" cy="431800"/>
          </a:xfrm>
          <a:prstGeom prst="rect">
            <a:avLst/>
          </a:prstGeom>
          <a:noFill/>
        </p:spPr>
        <p:txBody>
          <a:bodyPr anchor="ctr">
            <a:noAutofit/>
          </a:bodyP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zh-CN" altLang="en-US" sz="2000" b="1" dirty="0">
                <a:solidFill>
                  <a:srgbClr val="FF7F7F"/>
                </a:solidFill>
                <a:latin typeface="微软雅黑" panose="020B0503020204020204" charset="-122"/>
                <a:ea typeface="微软雅黑" panose="020B0503020204020204" charset="-122"/>
                <a:cs typeface="Clear Sans" panose="020B0503030202020304" pitchFamily="34" charset="0"/>
              </a:rPr>
              <a:t>1. 血常规</a:t>
            </a:r>
            <a:endParaRPr lang="zh-CN" altLang="en-US" sz="2000" b="1" dirty="0">
              <a:solidFill>
                <a:srgbClr val="FF7F7F"/>
              </a:solidFill>
              <a:latin typeface="微软雅黑" panose="020B0503020204020204" charset="-122"/>
              <a:ea typeface="微软雅黑" panose="020B0503020204020204" charset="-122"/>
              <a:cs typeface="Clear Sans" panose="020B0503030202020304" pitchFamily="34" charset="0"/>
            </a:endParaRPr>
          </a:p>
        </p:txBody>
      </p:sp>
      <p:sp>
        <p:nvSpPr>
          <p:cNvPr id="102" name="TextBox 58"/>
          <p:cNvSpPr txBox="1"/>
          <p:nvPr/>
        </p:nvSpPr>
        <p:spPr>
          <a:xfrm>
            <a:off x="651510" y="2348865"/>
            <a:ext cx="3719195" cy="635635"/>
          </a:xfrm>
          <a:prstGeom prst="rect">
            <a:avLst/>
          </a:prstGeom>
          <a:noFill/>
        </p:spPr>
        <p:txBody>
          <a:bodyPr wrap="square" lIns="0" tIns="0" rIns="0" bIns="0">
            <a:spAutoFit/>
          </a:bodyPr>
          <a:lstStyle/>
          <a:p>
            <a:pPr algn="r" defTabSz="1087755">
              <a:lnSpc>
                <a:spcPct val="115000"/>
              </a:lnSpc>
              <a:spcBef>
                <a:spcPts val="0"/>
              </a:spcBef>
              <a:spcAft>
                <a:spcPts val="0"/>
              </a:spcAft>
              <a:defRPr/>
            </a:pPr>
            <a:r>
              <a:rPr lang="zh-CN" altLang="en-US" dirty="0">
                <a:solidFill>
                  <a:schemeClr val="tx1"/>
                </a:solidFill>
                <a:latin typeface="微软雅黑" panose="020B0503020204020204" charset="-122"/>
                <a:ea typeface="微软雅黑" panose="020B0503020204020204" charset="-122"/>
                <a:cs typeface="Open Sans" panose="020B0606030504020204" pitchFamily="34" charset="0"/>
              </a:rPr>
              <a:t>红细胞计数，血红蛋白降低，网织细胞显著增加。</a:t>
            </a:r>
            <a:endParaRPr lang="zh-CN" altLang="en-US" dirty="0">
              <a:solidFill>
                <a:schemeClr val="tx1"/>
              </a:solidFill>
              <a:latin typeface="微软雅黑" panose="020B0503020204020204" charset="-122"/>
              <a:ea typeface="微软雅黑" panose="020B0503020204020204" charset="-122"/>
              <a:cs typeface="Open Sans" panose="020B0606030504020204" pitchFamily="34" charset="0"/>
            </a:endParaRPr>
          </a:p>
        </p:txBody>
      </p:sp>
      <p:sp>
        <p:nvSpPr>
          <p:cNvPr id="104" name="Text Placeholder 2"/>
          <p:cNvSpPr txBox="1"/>
          <p:nvPr/>
        </p:nvSpPr>
        <p:spPr>
          <a:xfrm>
            <a:off x="2303145" y="4264660"/>
            <a:ext cx="2764790" cy="403860"/>
          </a:xfrm>
          <a:prstGeom prst="rect">
            <a:avLst/>
          </a:prstGeom>
          <a:noFill/>
        </p:spPr>
        <p:txBody>
          <a:bodyPr anchor="ctr">
            <a:noAutofit/>
          </a:bodyP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zh-CN" altLang="en-US" sz="2000" b="1" dirty="0">
                <a:solidFill>
                  <a:srgbClr val="FF7F7F"/>
                </a:solidFill>
                <a:latin typeface="微软雅黑" panose="020B0503020204020204" charset="-122"/>
                <a:ea typeface="微软雅黑" panose="020B0503020204020204" charset="-122"/>
                <a:cs typeface="Clear Sans" panose="020B0503030202020304" pitchFamily="34" charset="0"/>
              </a:rPr>
              <a:t>2. 胆红素测定</a:t>
            </a:r>
            <a:endParaRPr lang="zh-CN" altLang="en-US" sz="2000" b="1" dirty="0">
              <a:solidFill>
                <a:srgbClr val="FF7F7F"/>
              </a:solidFill>
              <a:latin typeface="微软雅黑" panose="020B0503020204020204" charset="-122"/>
              <a:ea typeface="微软雅黑" panose="020B0503020204020204" charset="-122"/>
              <a:cs typeface="Clear Sans" panose="020B0503030202020304" pitchFamily="34" charset="0"/>
            </a:endParaRPr>
          </a:p>
        </p:txBody>
      </p:sp>
      <p:sp>
        <p:nvSpPr>
          <p:cNvPr id="105" name="TextBox 61"/>
          <p:cNvSpPr txBox="1"/>
          <p:nvPr/>
        </p:nvSpPr>
        <p:spPr>
          <a:xfrm>
            <a:off x="1605915" y="4765040"/>
            <a:ext cx="3462020" cy="1299845"/>
          </a:xfrm>
          <a:prstGeom prst="rect">
            <a:avLst/>
          </a:prstGeom>
          <a:noFill/>
        </p:spPr>
        <p:txBody>
          <a:bodyPr wrap="square" lIns="0" tIns="0" rIns="0" bIns="0">
            <a:noAutofit/>
          </a:bodyPr>
          <a:lstStyle/>
          <a:p>
            <a:pPr algn="r" defTabSz="1087755">
              <a:lnSpc>
                <a:spcPct val="115000"/>
              </a:lnSpc>
              <a:spcBef>
                <a:spcPts val="0"/>
              </a:spcBef>
              <a:spcAft>
                <a:spcPts val="0"/>
              </a:spcAft>
              <a:defRPr/>
            </a:pPr>
            <a:r>
              <a:rPr lang="zh-CN" altLang="en-US" dirty="0">
                <a:solidFill>
                  <a:schemeClr val="tx1"/>
                </a:solidFill>
                <a:latin typeface="微软雅黑" panose="020B0503020204020204" charset="-122"/>
                <a:ea typeface="微软雅黑" panose="020B0503020204020204" charset="-122"/>
                <a:cs typeface="Open Sans" panose="020B0606030504020204" pitchFamily="34" charset="0"/>
              </a:rPr>
              <a:t>血清胆红素升高，以未结合胆红素升高为主。</a:t>
            </a:r>
            <a:endParaRPr lang="zh-CN" altLang="en-US" dirty="0">
              <a:solidFill>
                <a:schemeClr val="tx1"/>
              </a:solidFill>
              <a:latin typeface="微软雅黑" panose="020B0503020204020204" charset="-122"/>
              <a:ea typeface="微软雅黑" panose="020B0503020204020204" charset="-122"/>
              <a:cs typeface="Open Sans" panose="020B0606030504020204" pitchFamily="34" charset="0"/>
            </a:endParaRPr>
          </a:p>
        </p:txBody>
      </p:sp>
      <p:grpSp>
        <p:nvGrpSpPr>
          <p:cNvPr id="106" name="Group 1"/>
          <p:cNvGrpSpPr/>
          <p:nvPr/>
        </p:nvGrpSpPr>
        <p:grpSpPr bwMode="auto">
          <a:xfrm>
            <a:off x="4615517" y="2454397"/>
            <a:ext cx="2954248" cy="2878959"/>
            <a:chOff x="4121518" y="1915221"/>
            <a:chExt cx="3939219" cy="3837413"/>
          </a:xfrm>
        </p:grpSpPr>
        <p:grpSp>
          <p:nvGrpSpPr>
            <p:cNvPr id="35856" name="Group 52"/>
            <p:cNvGrpSpPr/>
            <p:nvPr/>
          </p:nvGrpSpPr>
          <p:grpSpPr bwMode="auto">
            <a:xfrm>
              <a:off x="4121518" y="1915221"/>
              <a:ext cx="3939219" cy="3837413"/>
              <a:chOff x="3160707" y="1634350"/>
              <a:chExt cx="2825746" cy="2752719"/>
            </a:xfrm>
          </p:grpSpPr>
          <p:sp>
            <p:nvSpPr>
              <p:cNvPr id="107" name="Freeform 5"/>
              <p:cNvSpPr>
                <a:spLocks noEditPoints="1"/>
              </p:cNvSpPr>
              <p:nvPr/>
            </p:nvSpPr>
            <p:spPr bwMode="auto">
              <a:xfrm>
                <a:off x="3160707" y="1912126"/>
                <a:ext cx="1180620" cy="1243163"/>
              </a:xfrm>
              <a:custGeom>
                <a:avLst/>
                <a:gdLst/>
                <a:ahLst/>
                <a:cxnLst>
                  <a:cxn ang="0">
                    <a:pos x="85" y="294"/>
                  </a:cxn>
                  <a:cxn ang="0">
                    <a:pos x="0" y="330"/>
                  </a:cxn>
                  <a:cxn ang="0">
                    <a:pos x="314" y="0"/>
                  </a:cxn>
                  <a:cxn ang="0">
                    <a:pos x="167" y="327"/>
                  </a:cxn>
                  <a:cxn ang="0">
                    <a:pos x="85" y="294"/>
                  </a:cxn>
                  <a:cxn ang="0">
                    <a:pos x="85" y="294"/>
                  </a:cxn>
                  <a:cxn ang="0">
                    <a:pos x="85" y="294"/>
                  </a:cxn>
                </a:cxnLst>
                <a:rect l="0" t="0" r="r" b="b"/>
                <a:pathLst>
                  <a:path w="314" h="330">
                    <a:moveTo>
                      <a:pt x="85" y="294"/>
                    </a:moveTo>
                    <a:cubicBezTo>
                      <a:pt x="52" y="294"/>
                      <a:pt x="21" y="307"/>
                      <a:pt x="0" y="330"/>
                    </a:cubicBezTo>
                    <a:cubicBezTo>
                      <a:pt x="19" y="162"/>
                      <a:pt x="149" y="27"/>
                      <a:pt x="314" y="0"/>
                    </a:cubicBezTo>
                    <a:cubicBezTo>
                      <a:pt x="176" y="99"/>
                      <a:pt x="167" y="274"/>
                      <a:pt x="167" y="327"/>
                    </a:cubicBezTo>
                    <a:cubicBezTo>
                      <a:pt x="146" y="306"/>
                      <a:pt x="116" y="294"/>
                      <a:pt x="85" y="294"/>
                    </a:cubicBezTo>
                    <a:close/>
                    <a:moveTo>
                      <a:pt x="85" y="294"/>
                    </a:moveTo>
                    <a:cubicBezTo>
                      <a:pt x="85" y="294"/>
                      <a:pt x="85" y="294"/>
                      <a:pt x="85" y="294"/>
                    </a:cubicBezTo>
                  </a:path>
                </a:pathLst>
              </a:custGeom>
              <a:solidFill>
                <a:schemeClr val="bg1">
                  <a:lumMod val="75000"/>
                </a:schemeClr>
              </a:solidFill>
              <a:ln w="9525">
                <a:noFill/>
                <a:round/>
              </a:ln>
            </p:spPr>
            <p:txBody>
              <a:bodyPr/>
              <a:lstStyle/>
              <a:p>
                <a:pPr defTabSz="685165">
                  <a:defRPr/>
                </a:pPr>
                <a:endParaRPr lang="en-US" sz="1800" dirty="0">
                  <a:latin typeface="+mn-lt"/>
                </a:endParaRPr>
              </a:p>
            </p:txBody>
          </p:sp>
          <p:sp>
            <p:nvSpPr>
              <p:cNvPr id="108" name="Freeform 6"/>
              <p:cNvSpPr>
                <a:spLocks noEditPoints="1"/>
              </p:cNvSpPr>
              <p:nvPr/>
            </p:nvSpPr>
            <p:spPr bwMode="auto">
              <a:xfrm>
                <a:off x="3885929" y="1916680"/>
                <a:ext cx="636419" cy="1238610"/>
              </a:xfrm>
              <a:custGeom>
                <a:avLst/>
                <a:gdLst/>
                <a:ahLst/>
                <a:cxnLst>
                  <a:cxn ang="0">
                    <a:pos x="84" y="293"/>
                  </a:cxn>
                  <a:cxn ang="0">
                    <a:pos x="1" y="327"/>
                  </a:cxn>
                  <a:cxn ang="0">
                    <a:pos x="169" y="0"/>
                  </a:cxn>
                  <a:cxn ang="0">
                    <a:pos x="169" y="329"/>
                  </a:cxn>
                  <a:cxn ang="0">
                    <a:pos x="84" y="293"/>
                  </a:cxn>
                  <a:cxn ang="0">
                    <a:pos x="84" y="293"/>
                  </a:cxn>
                  <a:cxn ang="0">
                    <a:pos x="84" y="293"/>
                  </a:cxn>
                </a:cxnLst>
                <a:rect l="0" t="0" r="r" b="b"/>
                <a:pathLst>
                  <a:path w="169" h="329">
                    <a:moveTo>
                      <a:pt x="84" y="293"/>
                    </a:moveTo>
                    <a:cubicBezTo>
                      <a:pt x="52" y="293"/>
                      <a:pt x="22" y="306"/>
                      <a:pt x="1" y="327"/>
                    </a:cubicBezTo>
                    <a:cubicBezTo>
                      <a:pt x="0" y="276"/>
                      <a:pt x="8" y="87"/>
                      <a:pt x="169" y="0"/>
                    </a:cubicBezTo>
                    <a:cubicBezTo>
                      <a:pt x="169" y="329"/>
                      <a:pt x="169" y="329"/>
                      <a:pt x="169" y="329"/>
                    </a:cubicBezTo>
                    <a:cubicBezTo>
                      <a:pt x="147" y="306"/>
                      <a:pt x="117" y="293"/>
                      <a:pt x="84" y="293"/>
                    </a:cubicBezTo>
                    <a:close/>
                    <a:moveTo>
                      <a:pt x="84" y="293"/>
                    </a:moveTo>
                    <a:cubicBezTo>
                      <a:pt x="84" y="293"/>
                      <a:pt x="84" y="293"/>
                      <a:pt x="84" y="293"/>
                    </a:cubicBezTo>
                  </a:path>
                </a:pathLst>
              </a:custGeom>
              <a:solidFill>
                <a:srgbClr val="FF7F7F"/>
              </a:solidFill>
              <a:ln w="9525">
                <a:noFill/>
                <a:round/>
              </a:ln>
            </p:spPr>
            <p:txBody>
              <a:bodyPr/>
              <a:lstStyle/>
              <a:p>
                <a:pPr defTabSz="685165">
                  <a:defRPr/>
                </a:pPr>
                <a:endParaRPr lang="en-US" sz="1800" dirty="0">
                  <a:latin typeface="+mn-lt"/>
                </a:endParaRPr>
              </a:p>
            </p:txBody>
          </p:sp>
          <p:sp>
            <p:nvSpPr>
              <p:cNvPr id="109" name="Freeform 7"/>
              <p:cNvSpPr>
                <a:spLocks noEditPoints="1"/>
              </p:cNvSpPr>
              <p:nvPr/>
            </p:nvSpPr>
            <p:spPr bwMode="auto">
              <a:xfrm>
                <a:off x="4621397" y="1916680"/>
                <a:ext cx="635281" cy="1238610"/>
              </a:xfrm>
              <a:custGeom>
                <a:avLst/>
                <a:gdLst/>
                <a:ahLst/>
                <a:cxnLst>
                  <a:cxn ang="0">
                    <a:pos x="85" y="293"/>
                  </a:cxn>
                  <a:cxn ang="0">
                    <a:pos x="0" y="329"/>
                  </a:cxn>
                  <a:cxn ang="0">
                    <a:pos x="0" y="0"/>
                  </a:cxn>
                  <a:cxn ang="0">
                    <a:pos x="168" y="327"/>
                  </a:cxn>
                  <a:cxn ang="0">
                    <a:pos x="85" y="293"/>
                  </a:cxn>
                  <a:cxn ang="0">
                    <a:pos x="85" y="293"/>
                  </a:cxn>
                  <a:cxn ang="0">
                    <a:pos x="85" y="293"/>
                  </a:cxn>
                </a:cxnLst>
                <a:rect l="0" t="0" r="r" b="b"/>
                <a:pathLst>
                  <a:path w="169" h="329">
                    <a:moveTo>
                      <a:pt x="85" y="293"/>
                    </a:moveTo>
                    <a:cubicBezTo>
                      <a:pt x="52" y="293"/>
                      <a:pt x="22" y="306"/>
                      <a:pt x="0" y="329"/>
                    </a:cubicBezTo>
                    <a:cubicBezTo>
                      <a:pt x="0" y="0"/>
                      <a:pt x="0" y="0"/>
                      <a:pt x="0" y="0"/>
                    </a:cubicBezTo>
                    <a:cubicBezTo>
                      <a:pt x="161" y="87"/>
                      <a:pt x="169" y="276"/>
                      <a:pt x="168" y="327"/>
                    </a:cubicBezTo>
                    <a:cubicBezTo>
                      <a:pt x="146" y="306"/>
                      <a:pt x="116" y="293"/>
                      <a:pt x="85" y="293"/>
                    </a:cubicBezTo>
                    <a:close/>
                    <a:moveTo>
                      <a:pt x="85" y="293"/>
                    </a:moveTo>
                    <a:cubicBezTo>
                      <a:pt x="85" y="293"/>
                      <a:pt x="85" y="293"/>
                      <a:pt x="85" y="293"/>
                    </a:cubicBezTo>
                  </a:path>
                </a:pathLst>
              </a:custGeom>
              <a:solidFill>
                <a:schemeClr val="bg1">
                  <a:lumMod val="75000"/>
                </a:schemeClr>
              </a:solidFill>
              <a:ln w="9525">
                <a:noFill/>
                <a:round/>
              </a:ln>
            </p:spPr>
            <p:txBody>
              <a:bodyPr/>
              <a:lstStyle/>
              <a:p>
                <a:pPr defTabSz="685165">
                  <a:defRPr/>
                </a:pPr>
                <a:endParaRPr lang="en-US" sz="1800" dirty="0">
                  <a:latin typeface="+mn-lt"/>
                </a:endParaRPr>
              </a:p>
            </p:txBody>
          </p:sp>
          <p:sp>
            <p:nvSpPr>
              <p:cNvPr id="110" name="Freeform 8"/>
              <p:cNvSpPr>
                <a:spLocks noEditPoints="1"/>
              </p:cNvSpPr>
              <p:nvPr/>
            </p:nvSpPr>
            <p:spPr bwMode="auto">
              <a:xfrm>
                <a:off x="4797864" y="1912126"/>
                <a:ext cx="1188589" cy="1251133"/>
              </a:xfrm>
              <a:custGeom>
                <a:avLst/>
                <a:gdLst/>
                <a:ahLst/>
                <a:cxnLst>
                  <a:cxn ang="0">
                    <a:pos x="229" y="294"/>
                  </a:cxn>
                  <a:cxn ang="0">
                    <a:pos x="147" y="327"/>
                  </a:cxn>
                  <a:cxn ang="0">
                    <a:pos x="0" y="0"/>
                  </a:cxn>
                  <a:cxn ang="0">
                    <a:pos x="316" y="332"/>
                  </a:cxn>
                  <a:cxn ang="0">
                    <a:pos x="229" y="294"/>
                  </a:cxn>
                  <a:cxn ang="0">
                    <a:pos x="229" y="294"/>
                  </a:cxn>
                  <a:cxn ang="0">
                    <a:pos x="229" y="294"/>
                  </a:cxn>
                </a:cxnLst>
                <a:rect l="0" t="0" r="r" b="b"/>
                <a:pathLst>
                  <a:path w="316" h="332">
                    <a:moveTo>
                      <a:pt x="229" y="294"/>
                    </a:moveTo>
                    <a:cubicBezTo>
                      <a:pt x="198" y="294"/>
                      <a:pt x="169" y="306"/>
                      <a:pt x="147" y="327"/>
                    </a:cubicBezTo>
                    <a:cubicBezTo>
                      <a:pt x="148" y="274"/>
                      <a:pt x="138" y="99"/>
                      <a:pt x="0" y="0"/>
                    </a:cubicBezTo>
                    <a:cubicBezTo>
                      <a:pt x="167" y="26"/>
                      <a:pt x="298" y="162"/>
                      <a:pt x="316" y="332"/>
                    </a:cubicBezTo>
                    <a:cubicBezTo>
                      <a:pt x="295" y="308"/>
                      <a:pt x="263" y="294"/>
                      <a:pt x="229" y="294"/>
                    </a:cubicBezTo>
                    <a:close/>
                    <a:moveTo>
                      <a:pt x="229" y="294"/>
                    </a:moveTo>
                    <a:cubicBezTo>
                      <a:pt x="229" y="294"/>
                      <a:pt x="229" y="294"/>
                      <a:pt x="229" y="294"/>
                    </a:cubicBezTo>
                  </a:path>
                </a:pathLst>
              </a:custGeom>
              <a:solidFill>
                <a:srgbClr val="FF7F7F"/>
              </a:solidFill>
              <a:ln w="9525">
                <a:noFill/>
                <a:round/>
              </a:ln>
            </p:spPr>
            <p:txBody>
              <a:bodyPr/>
              <a:lstStyle/>
              <a:p>
                <a:pPr defTabSz="685165">
                  <a:defRPr/>
                </a:pPr>
                <a:endParaRPr lang="en-US" sz="1800" dirty="0">
                  <a:latin typeface="+mn-lt"/>
                </a:endParaRPr>
              </a:p>
            </p:txBody>
          </p:sp>
          <p:sp>
            <p:nvSpPr>
              <p:cNvPr id="111" name="Freeform 9"/>
              <p:cNvSpPr>
                <a:spLocks noEditPoints="1"/>
              </p:cNvSpPr>
              <p:nvPr/>
            </p:nvSpPr>
            <p:spPr bwMode="auto">
              <a:xfrm>
                <a:off x="4522348" y="3336300"/>
                <a:ext cx="494107" cy="1050769"/>
              </a:xfrm>
              <a:custGeom>
                <a:avLst/>
                <a:gdLst/>
                <a:ahLst/>
                <a:cxnLst>
                  <a:cxn ang="0">
                    <a:pos x="13" y="7"/>
                  </a:cxn>
                  <a:cxn ang="0">
                    <a:pos x="0" y="0"/>
                  </a:cxn>
                  <a:cxn ang="0">
                    <a:pos x="0" y="214"/>
                  </a:cxn>
                  <a:cxn ang="0">
                    <a:pos x="2" y="219"/>
                  </a:cxn>
                  <a:cxn ang="0">
                    <a:pos x="66" y="279"/>
                  </a:cxn>
                  <a:cxn ang="0">
                    <a:pos x="131" y="214"/>
                  </a:cxn>
                  <a:cxn ang="0">
                    <a:pos x="118" y="201"/>
                  </a:cxn>
                  <a:cxn ang="0">
                    <a:pos x="105" y="214"/>
                  </a:cxn>
                  <a:cxn ang="0">
                    <a:pos x="66" y="253"/>
                  </a:cxn>
                  <a:cxn ang="0">
                    <a:pos x="27" y="214"/>
                  </a:cxn>
                  <a:cxn ang="0">
                    <a:pos x="26" y="211"/>
                  </a:cxn>
                  <a:cxn ang="0">
                    <a:pos x="26" y="0"/>
                  </a:cxn>
                  <a:cxn ang="0">
                    <a:pos x="13" y="7"/>
                  </a:cxn>
                  <a:cxn ang="0">
                    <a:pos x="13" y="7"/>
                  </a:cxn>
                  <a:cxn ang="0">
                    <a:pos x="13" y="7"/>
                  </a:cxn>
                </a:cxnLst>
                <a:rect l="0" t="0" r="r" b="b"/>
                <a:pathLst>
                  <a:path w="131" h="279">
                    <a:moveTo>
                      <a:pt x="13" y="7"/>
                    </a:moveTo>
                    <a:cubicBezTo>
                      <a:pt x="8" y="7"/>
                      <a:pt x="3" y="4"/>
                      <a:pt x="0" y="0"/>
                    </a:cubicBezTo>
                    <a:cubicBezTo>
                      <a:pt x="0" y="214"/>
                      <a:pt x="0" y="214"/>
                      <a:pt x="0" y="214"/>
                    </a:cubicBezTo>
                    <a:cubicBezTo>
                      <a:pt x="0" y="216"/>
                      <a:pt x="1" y="218"/>
                      <a:pt x="2" y="219"/>
                    </a:cubicBezTo>
                    <a:cubicBezTo>
                      <a:pt x="4" y="253"/>
                      <a:pt x="32" y="279"/>
                      <a:pt x="66" y="279"/>
                    </a:cubicBezTo>
                    <a:cubicBezTo>
                      <a:pt x="102" y="279"/>
                      <a:pt x="131" y="250"/>
                      <a:pt x="131" y="214"/>
                    </a:cubicBezTo>
                    <a:cubicBezTo>
                      <a:pt x="131" y="207"/>
                      <a:pt x="126" y="201"/>
                      <a:pt x="118" y="201"/>
                    </a:cubicBezTo>
                    <a:cubicBezTo>
                      <a:pt x="111" y="201"/>
                      <a:pt x="105" y="207"/>
                      <a:pt x="105" y="214"/>
                    </a:cubicBezTo>
                    <a:cubicBezTo>
                      <a:pt x="105" y="236"/>
                      <a:pt x="88" y="253"/>
                      <a:pt x="66" y="253"/>
                    </a:cubicBezTo>
                    <a:cubicBezTo>
                      <a:pt x="45" y="253"/>
                      <a:pt x="27" y="236"/>
                      <a:pt x="27" y="214"/>
                    </a:cubicBezTo>
                    <a:cubicBezTo>
                      <a:pt x="27" y="213"/>
                      <a:pt x="27" y="212"/>
                      <a:pt x="26" y="211"/>
                    </a:cubicBezTo>
                    <a:cubicBezTo>
                      <a:pt x="26" y="0"/>
                      <a:pt x="26" y="0"/>
                      <a:pt x="26" y="0"/>
                    </a:cubicBezTo>
                    <a:cubicBezTo>
                      <a:pt x="24" y="4"/>
                      <a:pt x="19" y="7"/>
                      <a:pt x="13" y="7"/>
                    </a:cubicBezTo>
                    <a:close/>
                    <a:moveTo>
                      <a:pt x="13" y="7"/>
                    </a:moveTo>
                    <a:cubicBezTo>
                      <a:pt x="13" y="7"/>
                      <a:pt x="13" y="7"/>
                      <a:pt x="13" y="7"/>
                    </a:cubicBezTo>
                  </a:path>
                </a:pathLst>
              </a:custGeom>
              <a:solidFill>
                <a:schemeClr val="tx1">
                  <a:lumMod val="50000"/>
                  <a:lumOff val="50000"/>
                </a:schemeClr>
              </a:solidFill>
              <a:ln w="9525">
                <a:noFill/>
                <a:round/>
              </a:ln>
            </p:spPr>
            <p:txBody>
              <a:bodyPr/>
              <a:lstStyle/>
              <a:p>
                <a:pPr defTabSz="685165">
                  <a:defRPr/>
                </a:pPr>
                <a:endParaRPr lang="en-US" sz="1800" dirty="0">
                  <a:latin typeface="+mn-lt"/>
                </a:endParaRPr>
              </a:p>
            </p:txBody>
          </p:sp>
          <p:sp>
            <p:nvSpPr>
              <p:cNvPr id="112" name="Freeform 10"/>
              <p:cNvSpPr>
                <a:spLocks noEditPoints="1"/>
              </p:cNvSpPr>
              <p:nvPr/>
            </p:nvSpPr>
            <p:spPr bwMode="auto">
              <a:xfrm>
                <a:off x="4522348" y="1634350"/>
                <a:ext cx="99049" cy="198086"/>
              </a:xfrm>
              <a:custGeom>
                <a:avLst/>
                <a:gdLst/>
                <a:ahLst/>
                <a:cxnLst>
                  <a:cxn ang="0">
                    <a:pos x="26" y="52"/>
                  </a:cxn>
                  <a:cxn ang="0">
                    <a:pos x="26" y="13"/>
                  </a:cxn>
                  <a:cxn ang="0">
                    <a:pos x="13" y="0"/>
                  </a:cxn>
                  <a:cxn ang="0">
                    <a:pos x="0" y="13"/>
                  </a:cxn>
                  <a:cxn ang="0">
                    <a:pos x="0" y="52"/>
                  </a:cxn>
                  <a:cxn ang="0">
                    <a:pos x="0" y="53"/>
                  </a:cxn>
                  <a:cxn ang="0">
                    <a:pos x="26" y="53"/>
                  </a:cxn>
                  <a:cxn ang="0">
                    <a:pos x="26" y="52"/>
                  </a:cxn>
                  <a:cxn ang="0">
                    <a:pos x="26" y="52"/>
                  </a:cxn>
                  <a:cxn ang="0">
                    <a:pos x="26" y="52"/>
                  </a:cxn>
                </a:cxnLst>
                <a:rect l="0" t="0" r="r" b="b"/>
                <a:pathLst>
                  <a:path w="26" h="53">
                    <a:moveTo>
                      <a:pt x="26" y="52"/>
                    </a:moveTo>
                    <a:cubicBezTo>
                      <a:pt x="26" y="13"/>
                      <a:pt x="26" y="13"/>
                      <a:pt x="26" y="13"/>
                    </a:cubicBezTo>
                    <a:cubicBezTo>
                      <a:pt x="26" y="6"/>
                      <a:pt x="20" y="0"/>
                      <a:pt x="13" y="0"/>
                    </a:cubicBezTo>
                    <a:cubicBezTo>
                      <a:pt x="6" y="0"/>
                      <a:pt x="0" y="6"/>
                      <a:pt x="0" y="13"/>
                    </a:cubicBezTo>
                    <a:cubicBezTo>
                      <a:pt x="0" y="52"/>
                      <a:pt x="0" y="52"/>
                      <a:pt x="0" y="52"/>
                    </a:cubicBezTo>
                    <a:cubicBezTo>
                      <a:pt x="0" y="52"/>
                      <a:pt x="0" y="52"/>
                      <a:pt x="0" y="53"/>
                    </a:cubicBezTo>
                    <a:cubicBezTo>
                      <a:pt x="26" y="53"/>
                      <a:pt x="26" y="53"/>
                      <a:pt x="26" y="53"/>
                    </a:cubicBezTo>
                    <a:cubicBezTo>
                      <a:pt x="26" y="52"/>
                      <a:pt x="26" y="52"/>
                      <a:pt x="26" y="52"/>
                    </a:cubicBezTo>
                    <a:close/>
                    <a:moveTo>
                      <a:pt x="26" y="52"/>
                    </a:moveTo>
                    <a:cubicBezTo>
                      <a:pt x="26" y="52"/>
                      <a:pt x="26" y="52"/>
                      <a:pt x="26" y="52"/>
                    </a:cubicBezTo>
                  </a:path>
                </a:pathLst>
              </a:custGeom>
              <a:solidFill>
                <a:schemeClr val="tx1">
                  <a:lumMod val="50000"/>
                  <a:lumOff val="50000"/>
                </a:schemeClr>
              </a:solidFill>
              <a:ln w="9525">
                <a:noFill/>
                <a:round/>
              </a:ln>
            </p:spPr>
            <p:txBody>
              <a:bodyPr/>
              <a:lstStyle/>
              <a:p>
                <a:pPr defTabSz="685165">
                  <a:defRPr/>
                </a:pPr>
                <a:endParaRPr lang="en-US" sz="1800" dirty="0">
                  <a:latin typeface="+mn-lt"/>
                </a:endParaRPr>
              </a:p>
            </p:txBody>
          </p:sp>
        </p:grpSp>
        <p:sp>
          <p:nvSpPr>
            <p:cNvPr id="35857" name="Shape 1094"/>
            <p:cNvSpPr/>
            <p:nvPr/>
          </p:nvSpPr>
          <p:spPr bwMode="auto">
            <a:xfrm>
              <a:off x="4568684" y="3131690"/>
              <a:ext cx="376996" cy="269235"/>
            </a:xfrm>
            <a:custGeom>
              <a:avLst/>
              <a:gdLst>
                <a:gd name="T0" fmla="*/ 188498 w 21600"/>
                <a:gd name="T1" fmla="*/ 134618 h 21600"/>
                <a:gd name="T2" fmla="*/ 188498 w 21600"/>
                <a:gd name="T3" fmla="*/ 134618 h 21600"/>
                <a:gd name="T4" fmla="*/ 188498 w 21600"/>
                <a:gd name="T5" fmla="*/ 134618 h 21600"/>
                <a:gd name="T6" fmla="*/ 188498 w 21600"/>
                <a:gd name="T7" fmla="*/ 134618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20056" y="17282"/>
                  </a:moveTo>
                  <a:lnTo>
                    <a:pt x="1544" y="17282"/>
                  </a:lnTo>
                  <a:cubicBezTo>
                    <a:pt x="691" y="17282"/>
                    <a:pt x="0" y="18250"/>
                    <a:pt x="0" y="19441"/>
                  </a:cubicBezTo>
                  <a:cubicBezTo>
                    <a:pt x="0" y="20638"/>
                    <a:pt x="691" y="21600"/>
                    <a:pt x="1544" y="21600"/>
                  </a:cubicBezTo>
                  <a:lnTo>
                    <a:pt x="20056" y="21600"/>
                  </a:lnTo>
                  <a:cubicBezTo>
                    <a:pt x="20909" y="21600"/>
                    <a:pt x="21600" y="20638"/>
                    <a:pt x="21600" y="19441"/>
                  </a:cubicBezTo>
                  <a:cubicBezTo>
                    <a:pt x="21600" y="18250"/>
                    <a:pt x="20909" y="17282"/>
                    <a:pt x="20056" y="17282"/>
                  </a:cubicBezTo>
                  <a:close/>
                  <a:moveTo>
                    <a:pt x="1544" y="4321"/>
                  </a:moveTo>
                  <a:lnTo>
                    <a:pt x="20056" y="4321"/>
                  </a:lnTo>
                  <a:cubicBezTo>
                    <a:pt x="20909" y="4321"/>
                    <a:pt x="21600" y="3353"/>
                    <a:pt x="21600" y="2159"/>
                  </a:cubicBezTo>
                  <a:cubicBezTo>
                    <a:pt x="21600" y="965"/>
                    <a:pt x="20909" y="0"/>
                    <a:pt x="20056" y="0"/>
                  </a:cubicBezTo>
                  <a:lnTo>
                    <a:pt x="1544" y="0"/>
                  </a:lnTo>
                  <a:cubicBezTo>
                    <a:pt x="691" y="0"/>
                    <a:pt x="0" y="965"/>
                    <a:pt x="0" y="2159"/>
                  </a:cubicBezTo>
                  <a:cubicBezTo>
                    <a:pt x="0" y="3353"/>
                    <a:pt x="691" y="4321"/>
                    <a:pt x="1544" y="4321"/>
                  </a:cubicBezTo>
                  <a:close/>
                  <a:moveTo>
                    <a:pt x="20056" y="8640"/>
                  </a:moveTo>
                  <a:lnTo>
                    <a:pt x="1544" y="8640"/>
                  </a:lnTo>
                  <a:cubicBezTo>
                    <a:pt x="691" y="8640"/>
                    <a:pt x="0" y="9608"/>
                    <a:pt x="0" y="10799"/>
                  </a:cubicBezTo>
                  <a:cubicBezTo>
                    <a:pt x="0" y="11996"/>
                    <a:pt x="691" y="12958"/>
                    <a:pt x="1544" y="12958"/>
                  </a:cubicBezTo>
                  <a:lnTo>
                    <a:pt x="20056" y="12958"/>
                  </a:lnTo>
                  <a:cubicBezTo>
                    <a:pt x="20909" y="12958"/>
                    <a:pt x="21600" y="11996"/>
                    <a:pt x="21600" y="10799"/>
                  </a:cubicBezTo>
                  <a:cubicBezTo>
                    <a:pt x="21600" y="9608"/>
                    <a:pt x="20909" y="8640"/>
                    <a:pt x="20056" y="8640"/>
                  </a:cubicBezTo>
                  <a:close/>
                </a:path>
              </a:pathLst>
            </a:custGeom>
            <a:solidFill>
              <a:schemeClr val="bg1"/>
            </a:solidFill>
            <a:ln>
              <a:noFill/>
            </a:ln>
            <a:extLst>
              <a:ext uri="{91240B29-F687-4F45-9708-019B960494DF}">
                <a14:hiddenLine xmlns:a14="http://schemas.microsoft.com/office/drawing/2010/main" w="12700">
                  <a:solidFill>
                    <a:srgbClr val="000000"/>
                  </a:solidFill>
                  <a:miter lim="400000"/>
                  <a:headEnd/>
                  <a:tailEnd/>
                </a14:hiddenLine>
              </a:ext>
            </a:extLst>
          </p:spPr>
          <p:txBody>
            <a:bodyPr lIns="38088" tIns="38088" rIns="38088" bIns="38088" anchor="ctr"/>
            <a:lstStyle/>
            <a:p>
              <a:endParaRPr lang="zh-CN" altLang="en-US" sz="1800"/>
            </a:p>
          </p:txBody>
        </p:sp>
        <p:sp>
          <p:nvSpPr>
            <p:cNvPr id="35858" name="Freeform 62"/>
            <p:cNvSpPr>
              <a:spLocks noEditPoints="1"/>
            </p:cNvSpPr>
            <p:nvPr/>
          </p:nvSpPr>
          <p:spPr bwMode="auto">
            <a:xfrm>
              <a:off x="5477986" y="3065772"/>
              <a:ext cx="320256" cy="360553"/>
            </a:xfrm>
            <a:custGeom>
              <a:avLst/>
              <a:gdLst>
                <a:gd name="T0" fmla="*/ 300240 w 320"/>
                <a:gd name="T1" fmla="*/ 0 h 360"/>
                <a:gd name="T2" fmla="*/ 256205 w 320"/>
                <a:gd name="T3" fmla="*/ 0 h 360"/>
                <a:gd name="T4" fmla="*/ 240192 w 320"/>
                <a:gd name="T5" fmla="*/ 20031 h 360"/>
                <a:gd name="T6" fmla="*/ 240192 w 320"/>
                <a:gd name="T7" fmla="*/ 360553 h 360"/>
                <a:gd name="T8" fmla="*/ 320256 w 320"/>
                <a:gd name="T9" fmla="*/ 360553 h 360"/>
                <a:gd name="T10" fmla="*/ 320256 w 320"/>
                <a:gd name="T11" fmla="*/ 20031 h 360"/>
                <a:gd name="T12" fmla="*/ 300240 w 320"/>
                <a:gd name="T13" fmla="*/ 0 h 360"/>
                <a:gd name="T14" fmla="*/ 180144 w 320"/>
                <a:gd name="T15" fmla="*/ 120184 h 360"/>
                <a:gd name="T16" fmla="*/ 136109 w 320"/>
                <a:gd name="T17" fmla="*/ 120184 h 360"/>
                <a:gd name="T18" fmla="*/ 120096 w 320"/>
                <a:gd name="T19" fmla="*/ 140215 h 360"/>
                <a:gd name="T20" fmla="*/ 120096 w 320"/>
                <a:gd name="T21" fmla="*/ 360553 h 360"/>
                <a:gd name="T22" fmla="*/ 200160 w 320"/>
                <a:gd name="T23" fmla="*/ 360553 h 360"/>
                <a:gd name="T24" fmla="*/ 200160 w 320"/>
                <a:gd name="T25" fmla="*/ 140215 h 360"/>
                <a:gd name="T26" fmla="*/ 180144 w 320"/>
                <a:gd name="T27" fmla="*/ 120184 h 360"/>
                <a:gd name="T28" fmla="*/ 60048 w 320"/>
                <a:gd name="T29" fmla="*/ 240369 h 360"/>
                <a:gd name="T30" fmla="*/ 16013 w 320"/>
                <a:gd name="T31" fmla="*/ 240369 h 360"/>
                <a:gd name="T32" fmla="*/ 0 w 320"/>
                <a:gd name="T33" fmla="*/ 260399 h 360"/>
                <a:gd name="T34" fmla="*/ 0 w 320"/>
                <a:gd name="T35" fmla="*/ 360553 h 360"/>
                <a:gd name="T36" fmla="*/ 80064 w 320"/>
                <a:gd name="T37" fmla="*/ 360553 h 360"/>
                <a:gd name="T38" fmla="*/ 80064 w 320"/>
                <a:gd name="T39" fmla="*/ 260399 h 360"/>
                <a:gd name="T40" fmla="*/ 60048 w 320"/>
                <a:gd name="T41" fmla="*/ 240369 h 360"/>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320" h="360">
                  <a:moveTo>
                    <a:pt x="300" y="0"/>
                  </a:moveTo>
                  <a:cubicBezTo>
                    <a:pt x="256" y="0"/>
                    <a:pt x="256" y="0"/>
                    <a:pt x="256" y="0"/>
                  </a:cubicBezTo>
                  <a:cubicBezTo>
                    <a:pt x="245" y="0"/>
                    <a:pt x="240" y="9"/>
                    <a:pt x="240" y="20"/>
                  </a:cubicBezTo>
                  <a:cubicBezTo>
                    <a:pt x="240" y="360"/>
                    <a:pt x="240" y="360"/>
                    <a:pt x="240" y="360"/>
                  </a:cubicBezTo>
                  <a:cubicBezTo>
                    <a:pt x="320" y="360"/>
                    <a:pt x="320" y="360"/>
                    <a:pt x="320" y="360"/>
                  </a:cubicBezTo>
                  <a:cubicBezTo>
                    <a:pt x="320" y="20"/>
                    <a:pt x="320" y="20"/>
                    <a:pt x="320" y="20"/>
                  </a:cubicBezTo>
                  <a:cubicBezTo>
                    <a:pt x="320" y="9"/>
                    <a:pt x="311" y="0"/>
                    <a:pt x="300" y="0"/>
                  </a:cubicBezTo>
                  <a:close/>
                  <a:moveTo>
                    <a:pt x="180" y="120"/>
                  </a:moveTo>
                  <a:cubicBezTo>
                    <a:pt x="136" y="120"/>
                    <a:pt x="136" y="120"/>
                    <a:pt x="136" y="120"/>
                  </a:cubicBezTo>
                  <a:cubicBezTo>
                    <a:pt x="125" y="120"/>
                    <a:pt x="120" y="129"/>
                    <a:pt x="120" y="140"/>
                  </a:cubicBezTo>
                  <a:cubicBezTo>
                    <a:pt x="120" y="360"/>
                    <a:pt x="120" y="360"/>
                    <a:pt x="120" y="360"/>
                  </a:cubicBezTo>
                  <a:cubicBezTo>
                    <a:pt x="200" y="360"/>
                    <a:pt x="200" y="360"/>
                    <a:pt x="200" y="360"/>
                  </a:cubicBezTo>
                  <a:cubicBezTo>
                    <a:pt x="200" y="140"/>
                    <a:pt x="200" y="140"/>
                    <a:pt x="200" y="140"/>
                  </a:cubicBezTo>
                  <a:cubicBezTo>
                    <a:pt x="200" y="129"/>
                    <a:pt x="191" y="120"/>
                    <a:pt x="180" y="120"/>
                  </a:cubicBezTo>
                  <a:close/>
                  <a:moveTo>
                    <a:pt x="60" y="240"/>
                  </a:moveTo>
                  <a:cubicBezTo>
                    <a:pt x="16" y="240"/>
                    <a:pt x="16" y="240"/>
                    <a:pt x="16" y="240"/>
                  </a:cubicBezTo>
                  <a:cubicBezTo>
                    <a:pt x="5" y="240"/>
                    <a:pt x="0" y="249"/>
                    <a:pt x="0" y="260"/>
                  </a:cubicBezTo>
                  <a:cubicBezTo>
                    <a:pt x="0" y="360"/>
                    <a:pt x="0" y="360"/>
                    <a:pt x="0" y="360"/>
                  </a:cubicBezTo>
                  <a:cubicBezTo>
                    <a:pt x="80" y="360"/>
                    <a:pt x="80" y="360"/>
                    <a:pt x="80" y="360"/>
                  </a:cubicBezTo>
                  <a:cubicBezTo>
                    <a:pt x="80" y="260"/>
                    <a:pt x="80" y="260"/>
                    <a:pt x="80" y="260"/>
                  </a:cubicBezTo>
                  <a:cubicBezTo>
                    <a:pt x="80" y="249"/>
                    <a:pt x="71" y="240"/>
                    <a:pt x="60" y="240"/>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1800"/>
            </a:p>
          </p:txBody>
        </p:sp>
        <p:sp>
          <p:nvSpPr>
            <p:cNvPr id="35859" name="Shape 1090"/>
            <p:cNvSpPr/>
            <p:nvPr/>
          </p:nvSpPr>
          <p:spPr bwMode="auto">
            <a:xfrm>
              <a:off x="6331218" y="3128517"/>
              <a:ext cx="396184" cy="336517"/>
            </a:xfrm>
            <a:custGeom>
              <a:avLst/>
              <a:gdLst>
                <a:gd name="T0" fmla="*/ 198092 w 21600"/>
                <a:gd name="T1" fmla="*/ 168259 h 21600"/>
                <a:gd name="T2" fmla="*/ 198092 w 21600"/>
                <a:gd name="T3" fmla="*/ 168259 h 21600"/>
                <a:gd name="T4" fmla="*/ 198092 w 21600"/>
                <a:gd name="T5" fmla="*/ 168259 h 21600"/>
                <a:gd name="T6" fmla="*/ 198092 w 21600"/>
                <a:gd name="T7" fmla="*/ 168259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17064" y="14989"/>
                  </a:moveTo>
                  <a:lnTo>
                    <a:pt x="16300" y="14989"/>
                  </a:lnTo>
                  <a:cubicBezTo>
                    <a:pt x="14781" y="14989"/>
                    <a:pt x="13615" y="14098"/>
                    <a:pt x="12532" y="12778"/>
                  </a:cubicBezTo>
                  <a:cubicBezTo>
                    <a:pt x="12422" y="12943"/>
                    <a:pt x="12313" y="13112"/>
                    <a:pt x="12204" y="13283"/>
                  </a:cubicBezTo>
                  <a:cubicBezTo>
                    <a:pt x="11728" y="14021"/>
                    <a:pt x="11216" y="14811"/>
                    <a:pt x="10650" y="15592"/>
                  </a:cubicBezTo>
                  <a:cubicBezTo>
                    <a:pt x="12115" y="17276"/>
                    <a:pt x="13891" y="18547"/>
                    <a:pt x="16300" y="18547"/>
                  </a:cubicBezTo>
                  <a:lnTo>
                    <a:pt x="17064" y="18547"/>
                  </a:lnTo>
                  <a:lnTo>
                    <a:pt x="17064" y="21600"/>
                  </a:lnTo>
                  <a:lnTo>
                    <a:pt x="21600" y="17022"/>
                  </a:lnTo>
                  <a:lnTo>
                    <a:pt x="17064" y="12444"/>
                  </a:lnTo>
                  <a:cubicBezTo>
                    <a:pt x="17064" y="12444"/>
                    <a:pt x="17064" y="14989"/>
                    <a:pt x="17064" y="14989"/>
                  </a:cubicBezTo>
                  <a:close/>
                  <a:moveTo>
                    <a:pt x="5844" y="8840"/>
                  </a:moveTo>
                  <a:cubicBezTo>
                    <a:pt x="6014" y="8580"/>
                    <a:pt x="6185" y="8316"/>
                    <a:pt x="6358" y="8047"/>
                  </a:cubicBezTo>
                  <a:cubicBezTo>
                    <a:pt x="6781" y="7394"/>
                    <a:pt x="7227" y="6705"/>
                    <a:pt x="7709" y="6019"/>
                  </a:cubicBezTo>
                  <a:cubicBezTo>
                    <a:pt x="6284" y="4449"/>
                    <a:pt x="4562" y="3290"/>
                    <a:pt x="2260" y="3290"/>
                  </a:cubicBezTo>
                  <a:lnTo>
                    <a:pt x="0" y="3290"/>
                  </a:lnTo>
                  <a:lnTo>
                    <a:pt x="0" y="6850"/>
                  </a:lnTo>
                  <a:lnTo>
                    <a:pt x="2260" y="6850"/>
                  </a:lnTo>
                  <a:cubicBezTo>
                    <a:pt x="3693" y="6850"/>
                    <a:pt x="4812" y="7643"/>
                    <a:pt x="5844" y="8840"/>
                  </a:cubicBezTo>
                  <a:close/>
                  <a:moveTo>
                    <a:pt x="16300" y="6596"/>
                  </a:moveTo>
                  <a:lnTo>
                    <a:pt x="17064" y="6596"/>
                  </a:lnTo>
                  <a:lnTo>
                    <a:pt x="17064" y="9155"/>
                  </a:lnTo>
                  <a:lnTo>
                    <a:pt x="21600" y="4578"/>
                  </a:lnTo>
                  <a:lnTo>
                    <a:pt x="17064" y="0"/>
                  </a:lnTo>
                  <a:lnTo>
                    <a:pt x="17064" y="3036"/>
                  </a:lnTo>
                  <a:lnTo>
                    <a:pt x="16300" y="3036"/>
                  </a:lnTo>
                  <a:cubicBezTo>
                    <a:pt x="12312" y="3036"/>
                    <a:pt x="10062" y="6516"/>
                    <a:pt x="8077" y="9587"/>
                  </a:cubicBezTo>
                  <a:cubicBezTo>
                    <a:pt x="6293" y="12349"/>
                    <a:pt x="4752" y="14735"/>
                    <a:pt x="2260" y="14735"/>
                  </a:cubicBezTo>
                  <a:lnTo>
                    <a:pt x="0" y="14735"/>
                  </a:lnTo>
                  <a:lnTo>
                    <a:pt x="0" y="18293"/>
                  </a:lnTo>
                  <a:lnTo>
                    <a:pt x="2260" y="18293"/>
                  </a:lnTo>
                  <a:cubicBezTo>
                    <a:pt x="6250" y="18293"/>
                    <a:pt x="8500" y="14814"/>
                    <a:pt x="10485" y="11743"/>
                  </a:cubicBezTo>
                  <a:cubicBezTo>
                    <a:pt x="12269" y="8981"/>
                    <a:pt x="13810" y="6596"/>
                    <a:pt x="16300" y="6596"/>
                  </a:cubicBezTo>
                  <a:close/>
                </a:path>
              </a:pathLst>
            </a:custGeom>
            <a:solidFill>
              <a:schemeClr val="bg1"/>
            </a:solidFill>
            <a:ln>
              <a:noFill/>
            </a:ln>
            <a:extLst>
              <a:ext uri="{91240B29-F687-4F45-9708-019B960494DF}">
                <a14:hiddenLine xmlns:a14="http://schemas.microsoft.com/office/drawing/2010/main" w="12700">
                  <a:solidFill>
                    <a:srgbClr val="000000"/>
                  </a:solidFill>
                  <a:miter lim="400000"/>
                  <a:headEnd/>
                  <a:tailEnd/>
                </a14:hiddenLine>
              </a:ext>
            </a:extLst>
          </p:spPr>
          <p:txBody>
            <a:bodyPr lIns="38088" tIns="38088" rIns="38088" bIns="38088" anchor="ctr"/>
            <a:lstStyle/>
            <a:p>
              <a:endParaRPr lang="zh-CN" altLang="en-US" sz="1800"/>
            </a:p>
          </p:txBody>
        </p:sp>
        <p:sp>
          <p:nvSpPr>
            <p:cNvPr id="35860" name="Shape 1687"/>
            <p:cNvSpPr/>
            <p:nvPr/>
          </p:nvSpPr>
          <p:spPr bwMode="auto">
            <a:xfrm>
              <a:off x="7266129" y="3116104"/>
              <a:ext cx="361315" cy="361342"/>
            </a:xfrm>
            <a:custGeom>
              <a:avLst/>
              <a:gdLst>
                <a:gd name="T0" fmla="*/ 180658 w 21600"/>
                <a:gd name="T1" fmla="*/ 180671 h 21600"/>
                <a:gd name="T2" fmla="*/ 180658 w 21600"/>
                <a:gd name="T3" fmla="*/ 180671 h 21600"/>
                <a:gd name="T4" fmla="*/ 180658 w 21600"/>
                <a:gd name="T5" fmla="*/ 180671 h 21600"/>
                <a:gd name="T6" fmla="*/ 180658 w 21600"/>
                <a:gd name="T7" fmla="*/ 180671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11679" y="19547"/>
                  </a:moveTo>
                  <a:lnTo>
                    <a:pt x="11679" y="14693"/>
                  </a:lnTo>
                  <a:lnTo>
                    <a:pt x="9921" y="14693"/>
                  </a:lnTo>
                  <a:lnTo>
                    <a:pt x="9921" y="19547"/>
                  </a:lnTo>
                  <a:cubicBezTo>
                    <a:pt x="5768" y="19134"/>
                    <a:pt x="2465" y="15832"/>
                    <a:pt x="2052" y="11679"/>
                  </a:cubicBezTo>
                  <a:lnTo>
                    <a:pt x="6907" y="11679"/>
                  </a:lnTo>
                  <a:lnTo>
                    <a:pt x="6907" y="9921"/>
                  </a:lnTo>
                  <a:lnTo>
                    <a:pt x="2052" y="9921"/>
                  </a:lnTo>
                  <a:cubicBezTo>
                    <a:pt x="2465" y="5768"/>
                    <a:pt x="5768" y="2466"/>
                    <a:pt x="9921" y="2054"/>
                  </a:cubicBezTo>
                  <a:lnTo>
                    <a:pt x="9921" y="6907"/>
                  </a:lnTo>
                  <a:lnTo>
                    <a:pt x="11679" y="6907"/>
                  </a:lnTo>
                  <a:lnTo>
                    <a:pt x="11679" y="2054"/>
                  </a:lnTo>
                  <a:cubicBezTo>
                    <a:pt x="15832" y="2466"/>
                    <a:pt x="19135" y="5768"/>
                    <a:pt x="19548" y="9921"/>
                  </a:cubicBezTo>
                  <a:lnTo>
                    <a:pt x="14693" y="9921"/>
                  </a:lnTo>
                  <a:lnTo>
                    <a:pt x="14693" y="11679"/>
                  </a:lnTo>
                  <a:lnTo>
                    <a:pt x="19548" y="11679"/>
                  </a:lnTo>
                  <a:cubicBezTo>
                    <a:pt x="19135" y="15832"/>
                    <a:pt x="15832" y="19134"/>
                    <a:pt x="11679" y="19547"/>
                  </a:cubicBezTo>
                  <a:close/>
                  <a:moveTo>
                    <a:pt x="10799" y="0"/>
                  </a:moveTo>
                  <a:cubicBezTo>
                    <a:pt x="4835" y="0"/>
                    <a:pt x="0" y="4836"/>
                    <a:pt x="0" y="10800"/>
                  </a:cubicBezTo>
                  <a:cubicBezTo>
                    <a:pt x="0" y="16765"/>
                    <a:pt x="4835" y="21600"/>
                    <a:pt x="10799" y="21600"/>
                  </a:cubicBezTo>
                  <a:cubicBezTo>
                    <a:pt x="16765" y="21600"/>
                    <a:pt x="21600" y="16765"/>
                    <a:pt x="21600" y="10800"/>
                  </a:cubicBezTo>
                  <a:cubicBezTo>
                    <a:pt x="21600" y="4836"/>
                    <a:pt x="16765" y="0"/>
                    <a:pt x="10799" y="0"/>
                  </a:cubicBezTo>
                  <a:close/>
                </a:path>
              </a:pathLst>
            </a:custGeom>
            <a:solidFill>
              <a:srgbClr val="FFFFFF"/>
            </a:solidFill>
            <a:ln>
              <a:noFill/>
            </a:ln>
            <a:extLst>
              <a:ext uri="{91240B29-F687-4F45-9708-019B960494DF}">
                <a14:hiddenLine xmlns:a14="http://schemas.microsoft.com/office/drawing/2010/main" w="12700">
                  <a:solidFill>
                    <a:srgbClr val="000000"/>
                  </a:solidFill>
                  <a:miter lim="400000"/>
                  <a:headEnd/>
                  <a:tailEnd/>
                </a14:hiddenLine>
              </a:ext>
            </a:extLst>
          </p:spPr>
          <p:txBody>
            <a:bodyPr lIns="38088" tIns="38088" rIns="38088" bIns="38088" anchor="ctr"/>
            <a:lstStyle/>
            <a:p>
              <a:endParaRPr lang="zh-CN" altLang="en-US" sz="1800"/>
            </a:p>
          </p:txBody>
        </p:sp>
      </p:grpSp>
      <p:grpSp>
        <p:nvGrpSpPr>
          <p:cNvPr id="9" name="组合 8"/>
          <p:cNvGrpSpPr/>
          <p:nvPr/>
        </p:nvGrpSpPr>
        <p:grpSpPr>
          <a:xfrm>
            <a:off x="296545" y="259715"/>
            <a:ext cx="11490325" cy="539750"/>
            <a:chOff x="467" y="409"/>
            <a:chExt cx="18095" cy="850"/>
          </a:xfrm>
        </p:grpSpPr>
        <p:sp>
          <p:nvSpPr>
            <p:cNvPr id="2" name="文本框 1"/>
            <p:cNvSpPr txBox="1"/>
            <p:nvPr/>
          </p:nvSpPr>
          <p:spPr>
            <a:xfrm>
              <a:off x="2122" y="409"/>
              <a:ext cx="16441" cy="850"/>
            </a:xfrm>
            <a:prstGeom prst="rect">
              <a:avLst/>
            </a:prstGeom>
            <a:noFill/>
          </p:spPr>
          <p:txBody>
            <a:bodyPr wrap="square" rtlCol="0" anchor="ctr" anchorCtr="0">
              <a:noAutofit/>
            </a:bodyPr>
            <a:p>
              <a:pPr>
                <a:lnSpc>
                  <a:spcPct val="100000"/>
                </a:lnSpc>
              </a:pPr>
              <a:r>
                <a:rPr lang="zh-CN" altLang="en-US" sz="2400">
                  <a:solidFill>
                    <a:srgbClr val="FF7F7F"/>
                  </a:solidFill>
                  <a:latin typeface="微软雅黑" panose="020B0503020204020204" charset="-122"/>
                  <a:ea typeface="微软雅黑" panose="020B0503020204020204" charset="-122"/>
                  <a:sym typeface="+mn-ea"/>
                </a:rPr>
                <a:t>【实验室检查】</a:t>
              </a:r>
              <a:endParaRPr lang="zh-CN" altLang="en-US" sz="2400">
                <a:solidFill>
                  <a:srgbClr val="FF7F7F"/>
                </a:solidFill>
                <a:latin typeface="微软雅黑" panose="020B0503020204020204" charset="-122"/>
                <a:ea typeface="微软雅黑" panose="020B0503020204020204" charset="-122"/>
                <a:sym typeface="+mn-ea"/>
              </a:endParaRPr>
            </a:p>
          </p:txBody>
        </p:sp>
        <p:grpSp>
          <p:nvGrpSpPr>
            <p:cNvPr id="6" name="组合 5"/>
            <p:cNvGrpSpPr/>
            <p:nvPr/>
          </p:nvGrpSpPr>
          <p:grpSpPr>
            <a:xfrm>
              <a:off x="467" y="494"/>
              <a:ext cx="1416" cy="680"/>
              <a:chOff x="467" y="579"/>
              <a:chExt cx="1416" cy="680"/>
            </a:xfrm>
          </p:grpSpPr>
          <p:sp>
            <p:nvSpPr>
              <p:cNvPr id="7" name="对角圆角矩形 6"/>
              <p:cNvSpPr/>
              <p:nvPr/>
            </p:nvSpPr>
            <p:spPr>
              <a:xfrm>
                <a:off x="467" y="579"/>
                <a:ext cx="1417" cy="68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8" name="图片 7"/>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892" y="692"/>
                <a:ext cx="567" cy="454"/>
              </a:xfrm>
              <a:prstGeom prst="rect">
                <a:avLst/>
              </a:prstGeom>
            </p:spPr>
          </p:pic>
        </p:grpSp>
      </p:grpSp>
    </p:spTree>
  </p:cSld>
  <p:clrMapOvr>
    <a:masterClrMapping/>
  </p:clrMapOvr>
  <mc:AlternateContent xmlns:mc="http://schemas.openxmlformats.org/markup-compatibility/2006">
    <mc:Choice xmlns:p14="http://schemas.microsoft.com/office/powerpoint/2010/main" Requires="p14">
      <p:transition p14:dur="9" advTm="5102">
        <p:comb/>
      </p:transition>
    </mc:Choice>
    <mc:Fallback>
      <p:transition advTm="5102">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nodeType="afterEffect">
                                  <p:stCondLst>
                                    <p:cond delay="0"/>
                                  </p:stCondLst>
                                  <p:childTnLst>
                                    <p:set>
                                      <p:cBhvr>
                                        <p:cTn id="6" dur="1" fill="hold">
                                          <p:stCondLst>
                                            <p:cond delay="0"/>
                                          </p:stCondLst>
                                        </p:cTn>
                                        <p:tgtEl>
                                          <p:spTgt spid="106"/>
                                        </p:tgtEl>
                                        <p:attrNameLst>
                                          <p:attrName>style.visibility</p:attrName>
                                        </p:attrNameLst>
                                      </p:cBhvr>
                                      <p:to>
                                        <p:strVal val="visible"/>
                                      </p:to>
                                    </p:set>
                                    <p:animEffect transition="in" filter="fade">
                                      <p:cBhvr>
                                        <p:cTn id="7" dur="500"/>
                                        <p:tgtEl>
                                          <p:spTgt spid="106"/>
                                        </p:tgtEl>
                                      </p:cBhvr>
                                    </p:animEffect>
                                    <p:anim calcmode="lin" valueType="num">
                                      <p:cBhvr>
                                        <p:cTn id="8" dur="500" fill="hold"/>
                                        <p:tgtEl>
                                          <p:spTgt spid="106"/>
                                        </p:tgtEl>
                                        <p:attrNameLst>
                                          <p:attrName>ppt_x</p:attrName>
                                        </p:attrNameLst>
                                      </p:cBhvr>
                                      <p:tavLst>
                                        <p:tav tm="0">
                                          <p:val>
                                            <p:strVal val="#ppt_x"/>
                                          </p:val>
                                        </p:tav>
                                        <p:tav tm="100000">
                                          <p:val>
                                            <p:strVal val="#ppt_x"/>
                                          </p:val>
                                        </p:tav>
                                      </p:tavLst>
                                    </p:anim>
                                    <p:anim calcmode="lin" valueType="num">
                                      <p:cBhvr>
                                        <p:cTn id="9" dur="450" decel="100000" fill="hold"/>
                                        <p:tgtEl>
                                          <p:spTgt spid="106"/>
                                        </p:tgtEl>
                                        <p:attrNameLst>
                                          <p:attrName>ppt_y</p:attrName>
                                        </p:attrNameLst>
                                      </p:cBhvr>
                                      <p:tavLst>
                                        <p:tav tm="0">
                                          <p:val>
                                            <p:strVal val="#ppt_y+1"/>
                                          </p:val>
                                        </p:tav>
                                        <p:tav tm="100000">
                                          <p:val>
                                            <p:strVal val="#ppt_y-.03"/>
                                          </p:val>
                                        </p:tav>
                                      </p:tavLst>
                                    </p:anim>
                                    <p:anim calcmode="lin" valueType="num">
                                      <p:cBhvr>
                                        <p:cTn id="10" dur="1" accel="100000" fill="hold">
                                          <p:stCondLst>
                                            <p:cond delay="499"/>
                                          </p:stCondLst>
                                        </p:cTn>
                                        <p:tgtEl>
                                          <p:spTgt spid="106"/>
                                        </p:tgtEl>
                                        <p:attrNameLst>
                                          <p:attrName>ppt_y</p:attrName>
                                        </p:attrNameLst>
                                      </p:cBhvr>
                                      <p:tavLst>
                                        <p:tav tm="0">
                                          <p:val>
                                            <p:strVal val="#ppt_y-.03"/>
                                          </p:val>
                                        </p:tav>
                                        <p:tav tm="100000">
                                          <p:val>
                                            <p:strVal val="#ppt_y"/>
                                          </p:val>
                                        </p:tav>
                                      </p:tavLst>
                                    </p:anim>
                                  </p:childTnLst>
                                </p:cTn>
                              </p:par>
                            </p:childTnLst>
                          </p:cTn>
                        </p:par>
                        <p:par>
                          <p:cTn id="11" fill="hold">
                            <p:stCondLst>
                              <p:cond delay="500"/>
                            </p:stCondLst>
                            <p:childTnLst>
                              <p:par>
                                <p:cTn id="12" presetID="22" presetClass="entr" presetSubtype="2" fill="hold" nodeType="afterEffect">
                                  <p:stCondLst>
                                    <p:cond delay="0"/>
                                  </p:stCondLst>
                                  <p:childTnLst>
                                    <p:set>
                                      <p:cBhvr>
                                        <p:cTn id="13" dur="1" fill="hold">
                                          <p:stCondLst>
                                            <p:cond delay="0"/>
                                          </p:stCondLst>
                                        </p:cTn>
                                        <p:tgtEl>
                                          <p:spTgt spid="85"/>
                                        </p:tgtEl>
                                        <p:attrNameLst>
                                          <p:attrName>style.visibility</p:attrName>
                                        </p:attrNameLst>
                                      </p:cBhvr>
                                      <p:to>
                                        <p:strVal val="visible"/>
                                      </p:to>
                                    </p:set>
                                    <p:animEffect transition="in" filter="wipe(right)">
                                      <p:cBhvr>
                                        <p:cTn id="14" dur="500"/>
                                        <p:tgtEl>
                                          <p:spTgt spid="85"/>
                                        </p:tgtEl>
                                      </p:cBhvr>
                                    </p:animEffect>
                                  </p:childTnLst>
                                </p:cTn>
                              </p:par>
                            </p:childTnLst>
                          </p:cTn>
                        </p:par>
                        <p:par>
                          <p:cTn id="15" fill="hold">
                            <p:stCondLst>
                              <p:cond delay="1000"/>
                            </p:stCondLst>
                            <p:childTnLst>
                              <p:par>
                                <p:cTn id="16" presetID="22" presetClass="entr" presetSubtype="8" fill="hold" nodeType="afterEffect">
                                  <p:stCondLst>
                                    <p:cond delay="0"/>
                                  </p:stCondLst>
                                  <p:childTnLst>
                                    <p:set>
                                      <p:cBhvr>
                                        <p:cTn id="17" dur="1" fill="hold">
                                          <p:stCondLst>
                                            <p:cond delay="0"/>
                                          </p:stCondLst>
                                        </p:cTn>
                                        <p:tgtEl>
                                          <p:spTgt spid="82"/>
                                        </p:tgtEl>
                                        <p:attrNameLst>
                                          <p:attrName>style.visibility</p:attrName>
                                        </p:attrNameLst>
                                      </p:cBhvr>
                                      <p:to>
                                        <p:strVal val="visible"/>
                                      </p:to>
                                    </p:set>
                                    <p:animEffect transition="in" filter="wipe(left)">
                                      <p:cBhvr>
                                        <p:cTn id="18" dur="500"/>
                                        <p:tgtEl>
                                          <p:spTgt spid="82"/>
                                        </p:tgtEl>
                                      </p:cBhvr>
                                    </p:animEffect>
                                  </p:childTnLst>
                                </p:cTn>
                              </p:par>
                            </p:childTnLst>
                          </p:cTn>
                        </p:par>
                        <p:par>
                          <p:cTn id="19" fill="hold">
                            <p:stCondLst>
                              <p:cond delay="1500"/>
                            </p:stCondLst>
                            <p:childTnLst>
                              <p:par>
                                <p:cTn id="20" presetID="22" presetClass="entr" presetSubtype="1" fill="hold" nodeType="afterEffect">
                                  <p:stCondLst>
                                    <p:cond delay="0"/>
                                  </p:stCondLst>
                                  <p:childTnLst>
                                    <p:set>
                                      <p:cBhvr>
                                        <p:cTn id="21" dur="1" fill="hold">
                                          <p:stCondLst>
                                            <p:cond delay="0"/>
                                          </p:stCondLst>
                                        </p:cTn>
                                        <p:tgtEl>
                                          <p:spTgt spid="91"/>
                                        </p:tgtEl>
                                        <p:attrNameLst>
                                          <p:attrName>style.visibility</p:attrName>
                                        </p:attrNameLst>
                                      </p:cBhvr>
                                      <p:to>
                                        <p:strVal val="visible"/>
                                      </p:to>
                                    </p:set>
                                    <p:animEffect transition="in" filter="wipe(up)">
                                      <p:cBhvr>
                                        <p:cTn id="22" dur="500"/>
                                        <p:tgtEl>
                                          <p:spTgt spid="91"/>
                                        </p:tgtEl>
                                      </p:cBhvr>
                                    </p:animEffect>
                                  </p:childTnLst>
                                </p:cTn>
                              </p:par>
                            </p:childTnLst>
                          </p:cTn>
                        </p:par>
                        <p:par>
                          <p:cTn id="23" fill="hold">
                            <p:stCondLst>
                              <p:cond delay="2000"/>
                            </p:stCondLst>
                            <p:childTnLst>
                              <p:par>
                                <p:cTn id="24" presetID="22" presetClass="entr" presetSubtype="1" fill="hold" nodeType="afterEffect">
                                  <p:stCondLst>
                                    <p:cond delay="0"/>
                                  </p:stCondLst>
                                  <p:childTnLst>
                                    <p:set>
                                      <p:cBhvr>
                                        <p:cTn id="25" dur="1" fill="hold">
                                          <p:stCondLst>
                                            <p:cond delay="0"/>
                                          </p:stCondLst>
                                        </p:cTn>
                                        <p:tgtEl>
                                          <p:spTgt spid="88"/>
                                        </p:tgtEl>
                                        <p:attrNameLst>
                                          <p:attrName>style.visibility</p:attrName>
                                        </p:attrNameLst>
                                      </p:cBhvr>
                                      <p:to>
                                        <p:strVal val="visible"/>
                                      </p:to>
                                    </p:set>
                                    <p:animEffect transition="in" filter="wipe(up)">
                                      <p:cBhvr>
                                        <p:cTn id="26" dur="500"/>
                                        <p:tgtEl>
                                          <p:spTgt spid="8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椭圆 2"/>
          <p:cNvSpPr/>
          <p:nvPr>
            <p:custDataLst>
              <p:tags r:id="rId1"/>
            </p:custDataLst>
          </p:nvPr>
        </p:nvSpPr>
        <p:spPr>
          <a:xfrm>
            <a:off x="9498965" y="2787015"/>
            <a:ext cx="1559560" cy="1559560"/>
          </a:xfrm>
          <a:prstGeom prst="ellipse">
            <a:avLst/>
          </a:prstGeom>
          <a:solidFill>
            <a:srgbClr val="FF7F7F"/>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7" name="椭圆 6"/>
          <p:cNvSpPr/>
          <p:nvPr>
            <p:custDataLst>
              <p:tags r:id="rId2"/>
            </p:custDataLst>
          </p:nvPr>
        </p:nvSpPr>
        <p:spPr>
          <a:xfrm>
            <a:off x="9646285" y="2934335"/>
            <a:ext cx="1264920" cy="1264920"/>
          </a:xfrm>
          <a:prstGeom prst="ellipse">
            <a:avLst/>
          </a:prstGeom>
          <a:solidFill>
            <a:srgbClr val="FFFFFF"/>
          </a:solidFill>
          <a:ln>
            <a:noFill/>
          </a:ln>
          <a:effectLst>
            <a:outerShdw blurRad="177800" dist="50800" dir="5400000" algn="ctr" rotWithShape="0">
              <a:srgbClr val="000000">
                <a:alpha val="30000"/>
              </a:srgbClr>
            </a:outerShdw>
          </a:effectLst>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pic>
        <p:nvPicPr>
          <p:cNvPr id="11" name="图片 10" descr="343435383037343b343533303738313bb1e3c0fbccf9"/>
          <p:cNvPicPr>
            <a:picLocks noChangeAspect="1"/>
          </p:cNvPicPr>
          <p:nvPr>
            <p:custDataLst>
              <p:tags r:id="rId3"/>
            </p:custDataLst>
          </p:nvPr>
        </p:nvPicPr>
        <p:blipFill>
          <a:blip r:embed="rId4">
            <a:extLst>
              <a:ext uri="{96DAC541-7B7A-43D3-8B79-37D633B846F1}">
                <asvg:svgBlip xmlns:asvg="http://schemas.microsoft.com/office/drawing/2016/SVG/main" r:embed="rId5"/>
              </a:ext>
            </a:extLst>
          </a:blip>
          <a:stretch>
            <a:fillRect/>
          </a:stretch>
        </p:blipFill>
        <p:spPr>
          <a:xfrm>
            <a:off x="9918700" y="3206750"/>
            <a:ext cx="720090" cy="720090"/>
          </a:xfrm>
          <a:prstGeom prst="rect">
            <a:avLst/>
          </a:prstGeom>
          <a:effectLst>
            <a:outerShdw blurRad="50800" dist="50800" dir="5400000" algn="ctr" rotWithShape="0">
              <a:srgbClr val="000000">
                <a:alpha val="24000"/>
              </a:srgbClr>
            </a:outerShdw>
          </a:effectLst>
        </p:spPr>
      </p:pic>
      <p:sp>
        <p:nvSpPr>
          <p:cNvPr id="8" name="椭圆 7"/>
          <p:cNvSpPr/>
          <p:nvPr>
            <p:custDataLst>
              <p:tags r:id="rId6"/>
            </p:custDataLst>
          </p:nvPr>
        </p:nvSpPr>
        <p:spPr>
          <a:xfrm>
            <a:off x="8089900" y="2618105"/>
            <a:ext cx="617855" cy="617855"/>
          </a:xfrm>
          <a:prstGeom prst="ellipse">
            <a:avLst/>
          </a:prstGeom>
          <a:solidFill>
            <a:srgbClr val="FF7F7F"/>
          </a:solidFill>
          <a:ln>
            <a:noFill/>
          </a:ln>
          <a:effectLst>
            <a:outerShdw blurRad="88900" dist="50800" dir="5400000" algn="ctr" rotWithShape="0">
              <a:srgbClr val="000000">
                <a:alpha val="22000"/>
              </a:srgbClr>
            </a:outerShdw>
          </a:effectLst>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12" name="文本框 11"/>
          <p:cNvSpPr txBox="1"/>
          <p:nvPr>
            <p:custDataLst>
              <p:tags r:id="rId7"/>
            </p:custDataLst>
          </p:nvPr>
        </p:nvSpPr>
        <p:spPr>
          <a:xfrm>
            <a:off x="4395470" y="2204085"/>
            <a:ext cx="3459480" cy="414020"/>
          </a:xfrm>
          <a:prstGeom prst="rect">
            <a:avLst/>
          </a:prstGeom>
          <a:noFill/>
        </p:spPr>
        <p:txBody>
          <a:bodyPr wrap="square" bIns="0" rtlCol="0">
            <a:noAutofit/>
          </a:bodyPr>
          <a:p>
            <a:pPr algn="r"/>
            <a:r>
              <a:rPr lang="zh-CN" altLang="en-US" sz="2000" b="1">
                <a:solidFill>
                  <a:schemeClr val="accent5"/>
                </a:solidFill>
                <a:uFillTx/>
                <a:latin typeface="Microsoft YaHei Bold" panose="020B0503020204020204" charset="-122"/>
                <a:ea typeface="Microsoft YaHei Bold" panose="020B0503020204020204" charset="-122"/>
              </a:rPr>
              <a:t>产前监测和治疗</a:t>
            </a:r>
            <a:endParaRPr lang="zh-CN" altLang="en-US" sz="2000" b="1">
              <a:solidFill>
                <a:schemeClr val="accent5"/>
              </a:solidFill>
              <a:uFillTx/>
              <a:latin typeface="Microsoft YaHei Bold" panose="020B0503020204020204" charset="-122"/>
              <a:ea typeface="Microsoft YaHei Bold" panose="020B0503020204020204" charset="-122"/>
            </a:endParaRPr>
          </a:p>
        </p:txBody>
      </p:sp>
      <p:sp>
        <p:nvSpPr>
          <p:cNvPr id="14" name="文本框 13"/>
          <p:cNvSpPr txBox="1"/>
          <p:nvPr>
            <p:custDataLst>
              <p:tags r:id="rId8"/>
            </p:custDataLst>
          </p:nvPr>
        </p:nvSpPr>
        <p:spPr>
          <a:xfrm>
            <a:off x="875665" y="2684780"/>
            <a:ext cx="6979285" cy="1146810"/>
          </a:xfrm>
          <a:prstGeom prst="rect">
            <a:avLst/>
          </a:prstGeom>
          <a:noFill/>
        </p:spPr>
        <p:txBody>
          <a:bodyPr wrap="square" rtlCol="0">
            <a:normAutofit/>
          </a:bodyPr>
          <a:p>
            <a:pPr algn="r" fontAlgn="auto">
              <a:lnSpc>
                <a:spcPct val="130000"/>
              </a:lnSpc>
              <a:spcAft>
                <a:spcPts val="1000"/>
              </a:spcAft>
            </a:pPr>
            <a:r>
              <a:rPr lang="zh-CN" altLang="en-US">
                <a:solidFill>
                  <a:schemeClr val="tx1"/>
                </a:solidFill>
                <a:uFillTx/>
                <a:latin typeface="Microsoft YaHei" panose="020B0503020204020204" charset="-122"/>
                <a:ea typeface="Microsoft YaHei Regular" panose="020B0503020204020204" charset="-122"/>
                <a:sym typeface="微软雅黑" panose="020B0503020204020204" charset="-122"/>
              </a:rPr>
              <a:t>羊水中胆红素升高或抗滴度很高时，可适当给予治疗或终止妊娠。</a:t>
            </a:r>
            <a:endParaRPr lang="zh-CN" altLang="en-US">
              <a:solidFill>
                <a:schemeClr val="tx1"/>
              </a:solidFill>
              <a:uFillTx/>
              <a:latin typeface="Microsoft YaHei" panose="020B0503020204020204" charset="-122"/>
              <a:ea typeface="Microsoft YaHei Regular" panose="020B0503020204020204" charset="-122"/>
              <a:sym typeface="微软雅黑" panose="020B0503020204020204" charset="-122"/>
            </a:endParaRPr>
          </a:p>
        </p:txBody>
      </p:sp>
      <p:sp>
        <p:nvSpPr>
          <p:cNvPr id="19" name="文本框 18"/>
          <p:cNvSpPr txBox="1"/>
          <p:nvPr>
            <p:custDataLst>
              <p:tags r:id="rId9"/>
            </p:custDataLst>
          </p:nvPr>
        </p:nvSpPr>
        <p:spPr>
          <a:xfrm>
            <a:off x="8144828" y="2764790"/>
            <a:ext cx="508000" cy="322580"/>
          </a:xfrm>
          <a:prstGeom prst="rect">
            <a:avLst/>
          </a:prstGeom>
          <a:noFill/>
        </p:spPr>
        <p:txBody>
          <a:bodyPr wrap="square" bIns="0" rtlCol="0">
            <a:normAutofit fontScale="80000"/>
          </a:bodyPr>
          <a:p>
            <a:r>
              <a:rPr lang="en-US" altLang="zh-CN" sz="2000" spc="300">
                <a:solidFill>
                  <a:srgbClr val="FFFFFF"/>
                </a:solidFill>
                <a:uFillTx/>
                <a:latin typeface="思源黑体 CN Regular" panose="020B0500000000000000" charset="-122"/>
                <a:ea typeface="思源黑体 CN Regular" panose="020B0500000000000000" charset="-122"/>
              </a:rPr>
              <a:t>01</a:t>
            </a:r>
            <a:endParaRPr lang="en-US" altLang="zh-CN" sz="2000" spc="300">
              <a:solidFill>
                <a:srgbClr val="FFFFFF"/>
              </a:solidFill>
              <a:uFillTx/>
              <a:latin typeface="思源黑体 CN Regular" panose="020B0500000000000000" charset="-122"/>
              <a:ea typeface="思源黑体 CN Regular" panose="020B0500000000000000" charset="-122"/>
            </a:endParaRPr>
          </a:p>
        </p:txBody>
      </p:sp>
      <p:sp>
        <p:nvSpPr>
          <p:cNvPr id="9" name="椭圆 8"/>
          <p:cNvSpPr/>
          <p:nvPr>
            <p:custDataLst>
              <p:tags r:id="rId10"/>
            </p:custDataLst>
          </p:nvPr>
        </p:nvSpPr>
        <p:spPr>
          <a:xfrm>
            <a:off x="8089900" y="3893185"/>
            <a:ext cx="617855" cy="617855"/>
          </a:xfrm>
          <a:prstGeom prst="ellipse">
            <a:avLst/>
          </a:prstGeom>
          <a:solidFill>
            <a:schemeClr val="accent5"/>
          </a:solidFill>
          <a:ln>
            <a:noFill/>
          </a:ln>
          <a:effectLst>
            <a:outerShdw blurRad="88900" dist="50800" dir="5400000" algn="ctr" rotWithShape="0">
              <a:srgbClr val="000000">
                <a:alpha val="22000"/>
              </a:srgbClr>
            </a:outerShdw>
          </a:effectLst>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15" name="文本框 14"/>
          <p:cNvSpPr txBox="1"/>
          <p:nvPr>
            <p:custDataLst>
              <p:tags r:id="rId11"/>
            </p:custDataLst>
          </p:nvPr>
        </p:nvSpPr>
        <p:spPr>
          <a:xfrm>
            <a:off x="4260850" y="3820795"/>
            <a:ext cx="3594100" cy="431165"/>
          </a:xfrm>
          <a:prstGeom prst="rect">
            <a:avLst/>
          </a:prstGeom>
          <a:noFill/>
        </p:spPr>
        <p:txBody>
          <a:bodyPr wrap="square" bIns="0" rtlCol="0">
            <a:noAutofit/>
          </a:bodyPr>
          <a:p>
            <a:pPr algn="r"/>
            <a:r>
              <a:rPr lang="zh-CN" altLang="en-US" sz="2000" b="1">
                <a:solidFill>
                  <a:srgbClr val="FF7F7F"/>
                </a:solidFill>
                <a:uFillTx/>
                <a:latin typeface="Microsoft YaHei Bold" panose="020B0503020204020204" charset="-122"/>
                <a:ea typeface="Microsoft YaHei Bold" panose="020B0503020204020204" charset="-122"/>
              </a:rPr>
              <a:t>生后早诊断早治疗</a:t>
            </a:r>
            <a:endParaRPr lang="zh-CN" altLang="en-US" sz="2000" b="1">
              <a:solidFill>
                <a:srgbClr val="FF7F7F"/>
              </a:solidFill>
              <a:uFillTx/>
              <a:latin typeface="Microsoft YaHei Bold" panose="020B0503020204020204" charset="-122"/>
              <a:ea typeface="Microsoft YaHei Bold" panose="020B0503020204020204" charset="-122"/>
            </a:endParaRPr>
          </a:p>
        </p:txBody>
      </p:sp>
      <p:sp>
        <p:nvSpPr>
          <p:cNvPr id="16" name="文本框 15"/>
          <p:cNvSpPr txBox="1"/>
          <p:nvPr>
            <p:custDataLst>
              <p:tags r:id="rId12"/>
            </p:custDataLst>
          </p:nvPr>
        </p:nvSpPr>
        <p:spPr>
          <a:xfrm>
            <a:off x="875665" y="4318635"/>
            <a:ext cx="6979285" cy="987425"/>
          </a:xfrm>
          <a:prstGeom prst="rect">
            <a:avLst/>
          </a:prstGeom>
          <a:noFill/>
        </p:spPr>
        <p:txBody>
          <a:bodyPr wrap="square" rtlCol="0">
            <a:noAutofit/>
          </a:bodyPr>
          <a:p>
            <a:pPr algn="r" fontAlgn="auto">
              <a:lnSpc>
                <a:spcPct val="130000"/>
              </a:lnSpc>
              <a:spcAft>
                <a:spcPts val="1000"/>
              </a:spcAft>
            </a:pPr>
            <a:r>
              <a:rPr lang="zh-CN" altLang="en-US">
                <a:solidFill>
                  <a:schemeClr val="tx1"/>
                </a:solidFill>
                <a:uFillTx/>
                <a:latin typeface="Microsoft YaHei" panose="020B0503020204020204" charset="-122"/>
                <a:ea typeface="Microsoft YaHei Regular" panose="020B0503020204020204" charset="-122"/>
                <a:sym typeface="微软雅黑" panose="020B0503020204020204" charset="-122"/>
              </a:rPr>
              <a:t>　生后24小时内出现黄疸者，立即查明原因，给予相应对因治疗，如换血或光疗等，并同时纠正重度贫血、心力衰竭等危重状态。</a:t>
            </a:r>
            <a:endParaRPr lang="zh-CN" altLang="en-US">
              <a:solidFill>
                <a:schemeClr val="tx1"/>
              </a:solidFill>
              <a:uFillTx/>
              <a:latin typeface="Microsoft YaHei" panose="020B0503020204020204" charset="-122"/>
              <a:ea typeface="Microsoft YaHei Regular" panose="020B0503020204020204" charset="-122"/>
              <a:sym typeface="微软雅黑" panose="020B0503020204020204" charset="-122"/>
            </a:endParaRPr>
          </a:p>
        </p:txBody>
      </p:sp>
      <p:sp>
        <p:nvSpPr>
          <p:cNvPr id="21" name="文本框 20"/>
          <p:cNvSpPr txBox="1"/>
          <p:nvPr>
            <p:custDataLst>
              <p:tags r:id="rId13"/>
            </p:custDataLst>
          </p:nvPr>
        </p:nvSpPr>
        <p:spPr>
          <a:xfrm>
            <a:off x="8144828" y="4041140"/>
            <a:ext cx="508000" cy="322580"/>
          </a:xfrm>
          <a:prstGeom prst="rect">
            <a:avLst/>
          </a:prstGeom>
          <a:noFill/>
        </p:spPr>
        <p:txBody>
          <a:bodyPr wrap="square" bIns="0" rtlCol="0">
            <a:normAutofit fontScale="80000"/>
          </a:bodyPr>
          <a:p>
            <a:r>
              <a:rPr lang="en-US" altLang="zh-CN" sz="2000" spc="300">
                <a:solidFill>
                  <a:srgbClr val="FFFFFF"/>
                </a:solidFill>
                <a:uFillTx/>
                <a:latin typeface="思源黑体 CN Regular" panose="020B0500000000000000" charset="-122"/>
                <a:ea typeface="思源黑体 CN Regular" panose="020B0500000000000000" charset="-122"/>
              </a:rPr>
              <a:t>02</a:t>
            </a:r>
            <a:endParaRPr lang="en-US" altLang="zh-CN" sz="2000" spc="300">
              <a:solidFill>
                <a:srgbClr val="FFFFFF"/>
              </a:solidFill>
              <a:uFillTx/>
              <a:latin typeface="思源黑体 CN Regular" panose="020B0500000000000000" charset="-122"/>
              <a:ea typeface="思源黑体 CN Regular" panose="020B0500000000000000" charset="-122"/>
            </a:endParaRPr>
          </a:p>
        </p:txBody>
      </p:sp>
      <p:grpSp>
        <p:nvGrpSpPr>
          <p:cNvPr id="2" name="组合 1"/>
          <p:cNvGrpSpPr/>
          <p:nvPr/>
        </p:nvGrpSpPr>
        <p:grpSpPr>
          <a:xfrm>
            <a:off x="296545" y="259715"/>
            <a:ext cx="11490325" cy="539750"/>
            <a:chOff x="467" y="409"/>
            <a:chExt cx="18095" cy="850"/>
          </a:xfrm>
        </p:grpSpPr>
        <p:sp>
          <p:nvSpPr>
            <p:cNvPr id="23" name="文本框 22"/>
            <p:cNvSpPr txBox="1"/>
            <p:nvPr/>
          </p:nvSpPr>
          <p:spPr>
            <a:xfrm>
              <a:off x="2122" y="409"/>
              <a:ext cx="16441" cy="850"/>
            </a:xfrm>
            <a:prstGeom prst="rect">
              <a:avLst/>
            </a:prstGeom>
            <a:noFill/>
          </p:spPr>
          <p:txBody>
            <a:bodyPr wrap="square" rtlCol="0" anchor="ctr" anchorCtr="0">
              <a:noAutofit/>
            </a:bodyPr>
            <a:p>
              <a:pPr>
                <a:lnSpc>
                  <a:spcPct val="100000"/>
                </a:lnSpc>
              </a:pPr>
              <a:r>
                <a:rPr lang="zh-CN" altLang="en-US" sz="2400">
                  <a:solidFill>
                    <a:srgbClr val="FF7F7F"/>
                  </a:solidFill>
                  <a:latin typeface="微软雅黑" panose="020B0503020204020204" charset="-122"/>
                  <a:ea typeface="微软雅黑" panose="020B0503020204020204" charset="-122"/>
                  <a:sym typeface="+mn-ea"/>
                </a:rPr>
                <a:t>【治疗原则】</a:t>
              </a:r>
              <a:endParaRPr lang="zh-CN" altLang="en-US" sz="2400">
                <a:solidFill>
                  <a:srgbClr val="FF7F7F"/>
                </a:solidFill>
                <a:latin typeface="微软雅黑" panose="020B0503020204020204" charset="-122"/>
                <a:ea typeface="微软雅黑" panose="020B0503020204020204" charset="-122"/>
                <a:sym typeface="+mn-ea"/>
              </a:endParaRPr>
            </a:p>
          </p:txBody>
        </p:sp>
        <p:grpSp>
          <p:nvGrpSpPr>
            <p:cNvPr id="6" name="组合 5"/>
            <p:cNvGrpSpPr/>
            <p:nvPr/>
          </p:nvGrpSpPr>
          <p:grpSpPr>
            <a:xfrm>
              <a:off x="467" y="494"/>
              <a:ext cx="1416" cy="680"/>
              <a:chOff x="467" y="579"/>
              <a:chExt cx="1416" cy="680"/>
            </a:xfrm>
          </p:grpSpPr>
          <p:sp>
            <p:nvSpPr>
              <p:cNvPr id="4" name="对角圆角矩形 3"/>
              <p:cNvSpPr/>
              <p:nvPr/>
            </p:nvSpPr>
            <p:spPr>
              <a:xfrm>
                <a:off x="467" y="579"/>
                <a:ext cx="1417" cy="68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5" name="图片 4"/>
              <p:cNvPicPr/>
              <p:nvPr/>
            </p:nvPicPr>
            <p:blipFill>
              <a:blip r:embed="rId14" cstate="print">
                <a:biLevel thresh="25000"/>
                <a:extLst>
                  <a:ext uri="{28A0092B-C50C-407E-A947-70E740481C1C}">
                    <a14:useLocalDpi xmlns:a14="http://schemas.microsoft.com/office/drawing/2010/main" val="0"/>
                  </a:ext>
                </a:extLst>
              </a:blip>
              <a:stretch>
                <a:fillRect/>
              </a:stretch>
            </p:blipFill>
            <p:spPr>
              <a:xfrm>
                <a:off x="892" y="692"/>
                <a:ext cx="567" cy="454"/>
              </a:xfrm>
              <a:prstGeom prst="rect">
                <a:avLst/>
              </a:prstGeom>
            </p:spPr>
          </p:pic>
        </p:grpSp>
      </p:gr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2" name="Group 38"/>
          <p:cNvGrpSpPr/>
          <p:nvPr/>
        </p:nvGrpSpPr>
        <p:grpSpPr bwMode="auto">
          <a:xfrm>
            <a:off x="6257290" y="2295525"/>
            <a:ext cx="1489710" cy="403860"/>
            <a:chOff x="7244862" y="2564012"/>
            <a:chExt cx="1005315" cy="299674"/>
          </a:xfrm>
        </p:grpSpPr>
        <p:cxnSp>
          <p:nvCxnSpPr>
            <p:cNvPr id="83" name="Straight Connector 39"/>
            <p:cNvCxnSpPr/>
            <p:nvPr/>
          </p:nvCxnSpPr>
          <p:spPr>
            <a:xfrm flipV="1">
              <a:off x="7244862" y="2564012"/>
              <a:ext cx="393867" cy="299674"/>
            </a:xfrm>
            <a:prstGeom prst="line">
              <a:avLst/>
            </a:prstGeom>
            <a:ln w="19050">
              <a:solidFill>
                <a:srgbClr val="FF7F7F"/>
              </a:solidFill>
              <a:headEnd type="oval" w="sm" len="sm"/>
              <a:tailEnd type="none"/>
            </a:ln>
          </p:spPr>
          <p:style>
            <a:lnRef idx="1">
              <a:schemeClr val="accent1"/>
            </a:lnRef>
            <a:fillRef idx="0">
              <a:schemeClr val="accent1"/>
            </a:fillRef>
            <a:effectRef idx="0">
              <a:schemeClr val="accent1"/>
            </a:effectRef>
            <a:fontRef idx="minor">
              <a:schemeClr val="tx1"/>
            </a:fontRef>
          </p:style>
        </p:cxnSp>
        <p:cxnSp>
          <p:nvCxnSpPr>
            <p:cNvPr id="84" name="Straight Connector 40"/>
            <p:cNvCxnSpPr/>
            <p:nvPr/>
          </p:nvCxnSpPr>
          <p:spPr>
            <a:xfrm>
              <a:off x="7643494" y="2564012"/>
              <a:ext cx="606683" cy="0"/>
            </a:xfrm>
            <a:prstGeom prst="line">
              <a:avLst/>
            </a:prstGeom>
            <a:ln w="19050">
              <a:solidFill>
                <a:srgbClr val="FF7F7F"/>
              </a:solidFill>
              <a:headEnd type="none"/>
              <a:tailEnd type="oval" w="sm" len="sm"/>
            </a:ln>
          </p:spPr>
          <p:style>
            <a:lnRef idx="1">
              <a:schemeClr val="accent1"/>
            </a:lnRef>
            <a:fillRef idx="0">
              <a:schemeClr val="accent1"/>
            </a:fillRef>
            <a:effectRef idx="0">
              <a:schemeClr val="accent1"/>
            </a:effectRef>
            <a:fontRef idx="minor">
              <a:schemeClr val="tx1"/>
            </a:fontRef>
          </p:style>
        </p:cxnSp>
      </p:grpSp>
      <p:grpSp>
        <p:nvGrpSpPr>
          <p:cNvPr id="85" name="Group 41"/>
          <p:cNvGrpSpPr/>
          <p:nvPr/>
        </p:nvGrpSpPr>
        <p:grpSpPr bwMode="auto">
          <a:xfrm flipH="1">
            <a:off x="4475066" y="2684190"/>
            <a:ext cx="753441" cy="225030"/>
            <a:chOff x="7244862" y="2564012"/>
            <a:chExt cx="1005315" cy="299674"/>
          </a:xfrm>
        </p:grpSpPr>
        <p:cxnSp>
          <p:nvCxnSpPr>
            <p:cNvPr id="86" name="Straight Connector 42"/>
            <p:cNvCxnSpPr/>
            <p:nvPr/>
          </p:nvCxnSpPr>
          <p:spPr>
            <a:xfrm flipV="1">
              <a:off x="7244862" y="2564012"/>
              <a:ext cx="393867" cy="299674"/>
            </a:xfrm>
            <a:prstGeom prst="line">
              <a:avLst/>
            </a:prstGeom>
            <a:ln w="19050">
              <a:solidFill>
                <a:srgbClr val="FF7F7F"/>
              </a:solidFill>
              <a:headEnd type="oval" w="sm" len="sm"/>
              <a:tailEnd type="none"/>
            </a:ln>
          </p:spPr>
          <p:style>
            <a:lnRef idx="1">
              <a:schemeClr val="accent1"/>
            </a:lnRef>
            <a:fillRef idx="0">
              <a:schemeClr val="accent1"/>
            </a:fillRef>
            <a:effectRef idx="0">
              <a:schemeClr val="accent1"/>
            </a:effectRef>
            <a:fontRef idx="minor">
              <a:schemeClr val="tx1"/>
            </a:fontRef>
          </p:style>
        </p:cxnSp>
        <p:cxnSp>
          <p:nvCxnSpPr>
            <p:cNvPr id="87" name="Straight Connector 43"/>
            <p:cNvCxnSpPr/>
            <p:nvPr/>
          </p:nvCxnSpPr>
          <p:spPr>
            <a:xfrm>
              <a:off x="7643494" y="2564012"/>
              <a:ext cx="606683" cy="0"/>
            </a:xfrm>
            <a:prstGeom prst="line">
              <a:avLst/>
            </a:prstGeom>
            <a:ln w="19050">
              <a:solidFill>
                <a:srgbClr val="FF7F7F"/>
              </a:solidFill>
              <a:headEnd type="none"/>
              <a:tailEnd type="oval" w="sm" len="sm"/>
            </a:ln>
          </p:spPr>
          <p:style>
            <a:lnRef idx="1">
              <a:schemeClr val="accent1"/>
            </a:lnRef>
            <a:fillRef idx="0">
              <a:schemeClr val="accent1"/>
            </a:fillRef>
            <a:effectRef idx="0">
              <a:schemeClr val="accent1"/>
            </a:effectRef>
            <a:fontRef idx="minor">
              <a:schemeClr val="tx1"/>
            </a:fontRef>
          </p:style>
        </p:cxnSp>
      </p:grpSp>
      <p:grpSp>
        <p:nvGrpSpPr>
          <p:cNvPr id="88" name="Group 44"/>
          <p:cNvGrpSpPr/>
          <p:nvPr/>
        </p:nvGrpSpPr>
        <p:grpSpPr bwMode="auto">
          <a:xfrm rot="1354403" flipH="1">
            <a:off x="7448682" y="3846016"/>
            <a:ext cx="753441" cy="225031"/>
            <a:chOff x="7244862" y="2564012"/>
            <a:chExt cx="1005315" cy="299674"/>
          </a:xfrm>
        </p:grpSpPr>
        <p:cxnSp>
          <p:nvCxnSpPr>
            <p:cNvPr id="89" name="Straight Connector 45"/>
            <p:cNvCxnSpPr/>
            <p:nvPr/>
          </p:nvCxnSpPr>
          <p:spPr>
            <a:xfrm flipV="1">
              <a:off x="7243091" y="2565176"/>
              <a:ext cx="393867" cy="299673"/>
            </a:xfrm>
            <a:prstGeom prst="line">
              <a:avLst/>
            </a:prstGeom>
            <a:ln w="19050">
              <a:solidFill>
                <a:srgbClr val="FF7F7F"/>
              </a:solidFill>
              <a:headEnd type="oval" w="sm" len="sm"/>
              <a:tailEnd type="none"/>
            </a:ln>
          </p:spPr>
          <p:style>
            <a:lnRef idx="1">
              <a:schemeClr val="accent1"/>
            </a:lnRef>
            <a:fillRef idx="0">
              <a:schemeClr val="accent1"/>
            </a:fillRef>
            <a:effectRef idx="0">
              <a:schemeClr val="accent1"/>
            </a:effectRef>
            <a:fontRef idx="minor">
              <a:schemeClr val="tx1"/>
            </a:fontRef>
          </p:style>
        </p:cxnSp>
        <p:cxnSp>
          <p:nvCxnSpPr>
            <p:cNvPr id="90" name="Straight Connector 46"/>
            <p:cNvCxnSpPr/>
            <p:nvPr/>
          </p:nvCxnSpPr>
          <p:spPr>
            <a:xfrm>
              <a:off x="7642763" y="2565315"/>
              <a:ext cx="606683" cy="0"/>
            </a:xfrm>
            <a:prstGeom prst="line">
              <a:avLst/>
            </a:prstGeom>
            <a:ln w="19050">
              <a:solidFill>
                <a:srgbClr val="FF7F7F"/>
              </a:solidFill>
              <a:headEnd type="none"/>
              <a:tailEnd type="oval" w="sm" len="sm"/>
            </a:ln>
          </p:spPr>
          <p:style>
            <a:lnRef idx="1">
              <a:schemeClr val="accent1"/>
            </a:lnRef>
            <a:fillRef idx="0">
              <a:schemeClr val="accent1"/>
            </a:fillRef>
            <a:effectRef idx="0">
              <a:schemeClr val="accent1"/>
            </a:effectRef>
            <a:fontRef idx="minor">
              <a:schemeClr val="tx1"/>
            </a:fontRef>
          </p:style>
        </p:cxnSp>
      </p:grpSp>
      <p:grpSp>
        <p:nvGrpSpPr>
          <p:cNvPr id="91" name="Group 47"/>
          <p:cNvGrpSpPr/>
          <p:nvPr/>
        </p:nvGrpSpPr>
        <p:grpSpPr bwMode="auto">
          <a:xfrm rot="-1354404" flipH="1" flipV="1">
            <a:off x="5084484" y="4135576"/>
            <a:ext cx="753441" cy="225031"/>
            <a:chOff x="7244862" y="2564012"/>
            <a:chExt cx="1005315" cy="299674"/>
          </a:xfrm>
        </p:grpSpPr>
        <p:cxnSp>
          <p:nvCxnSpPr>
            <p:cNvPr id="92" name="Straight Connector 48"/>
            <p:cNvCxnSpPr/>
            <p:nvPr/>
          </p:nvCxnSpPr>
          <p:spPr>
            <a:xfrm flipV="1">
              <a:off x="7245168" y="2564320"/>
              <a:ext cx="393867" cy="299674"/>
            </a:xfrm>
            <a:prstGeom prst="line">
              <a:avLst/>
            </a:prstGeom>
            <a:ln w="19050">
              <a:solidFill>
                <a:srgbClr val="FF7F7F"/>
              </a:solidFill>
              <a:headEnd type="oval" w="sm" len="sm"/>
              <a:tailEnd type="none"/>
            </a:ln>
          </p:spPr>
          <p:style>
            <a:lnRef idx="1">
              <a:schemeClr val="accent1"/>
            </a:lnRef>
            <a:fillRef idx="0">
              <a:schemeClr val="accent1"/>
            </a:fillRef>
            <a:effectRef idx="0">
              <a:schemeClr val="accent1"/>
            </a:effectRef>
            <a:fontRef idx="minor">
              <a:schemeClr val="tx1"/>
            </a:fontRef>
          </p:style>
        </p:cxnSp>
        <p:cxnSp>
          <p:nvCxnSpPr>
            <p:cNvPr id="93" name="Straight Connector 49"/>
            <p:cNvCxnSpPr/>
            <p:nvPr/>
          </p:nvCxnSpPr>
          <p:spPr>
            <a:xfrm>
              <a:off x="7644838" y="2564460"/>
              <a:ext cx="606683" cy="0"/>
            </a:xfrm>
            <a:prstGeom prst="line">
              <a:avLst/>
            </a:prstGeom>
            <a:ln w="19050">
              <a:solidFill>
                <a:srgbClr val="FF7F7F"/>
              </a:solidFill>
              <a:headEnd type="none"/>
              <a:tailEnd type="oval" w="sm" len="sm"/>
            </a:ln>
          </p:spPr>
          <p:style>
            <a:lnRef idx="1">
              <a:schemeClr val="accent1"/>
            </a:lnRef>
            <a:fillRef idx="0">
              <a:schemeClr val="accent1"/>
            </a:fillRef>
            <a:effectRef idx="0">
              <a:schemeClr val="accent1"/>
            </a:effectRef>
            <a:fontRef idx="minor">
              <a:schemeClr val="tx1"/>
            </a:fontRef>
          </p:style>
        </p:cxnSp>
      </p:grpSp>
      <p:sp>
        <p:nvSpPr>
          <p:cNvPr id="95" name="Text Placeholder 2"/>
          <p:cNvSpPr txBox="1"/>
          <p:nvPr/>
        </p:nvSpPr>
        <p:spPr>
          <a:xfrm>
            <a:off x="7870190" y="1859280"/>
            <a:ext cx="3234690" cy="398145"/>
          </a:xfrm>
          <a:prstGeom prst="rect">
            <a:avLst/>
          </a:prstGeom>
          <a:noFill/>
        </p:spPr>
        <p:txBody>
          <a:bodyPr anchor="ctr">
            <a:noAutofit/>
          </a:bodyP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zh-CN" altLang="en-US" sz="2000" b="1" dirty="0">
                <a:solidFill>
                  <a:srgbClr val="FF7F7F"/>
                </a:solidFill>
                <a:latin typeface="微软雅黑" panose="020B0503020204020204" charset="-122"/>
                <a:ea typeface="微软雅黑" panose="020B0503020204020204" charset="-122"/>
                <a:cs typeface="Clear Sans" panose="020B0503030202020304" pitchFamily="34" charset="0"/>
              </a:rPr>
              <a:t>3. 社会—心理状况</a:t>
            </a:r>
            <a:endParaRPr lang="zh-CN" altLang="en-US" sz="2000" b="1" dirty="0">
              <a:solidFill>
                <a:srgbClr val="FF7F7F"/>
              </a:solidFill>
              <a:latin typeface="微软雅黑" panose="020B0503020204020204" charset="-122"/>
              <a:ea typeface="微软雅黑" panose="020B0503020204020204" charset="-122"/>
              <a:cs typeface="Clear Sans" panose="020B0503030202020304" pitchFamily="34" charset="0"/>
            </a:endParaRPr>
          </a:p>
        </p:txBody>
      </p:sp>
      <p:sp>
        <p:nvSpPr>
          <p:cNvPr id="96" name="TextBox 52"/>
          <p:cNvSpPr txBox="1"/>
          <p:nvPr/>
        </p:nvSpPr>
        <p:spPr>
          <a:xfrm>
            <a:off x="7870190" y="2315845"/>
            <a:ext cx="3347085" cy="953770"/>
          </a:xfrm>
          <a:prstGeom prst="rect">
            <a:avLst/>
          </a:prstGeom>
          <a:noFill/>
        </p:spPr>
        <p:txBody>
          <a:bodyPr wrap="square" lIns="0" tIns="0" rIns="0" bIns="0">
            <a:spAutoFit/>
          </a:bodyPr>
          <a:lstStyle/>
          <a:p>
            <a:pPr defTabSz="1087755">
              <a:lnSpc>
                <a:spcPct val="115000"/>
              </a:lnSpc>
              <a:spcBef>
                <a:spcPts val="0"/>
              </a:spcBef>
              <a:spcAft>
                <a:spcPts val="0"/>
              </a:spcAft>
              <a:defRPr/>
            </a:pPr>
            <a:r>
              <a:rPr lang="zh-CN" altLang="en-US" dirty="0">
                <a:solidFill>
                  <a:schemeClr val="tx1"/>
                </a:solidFill>
                <a:latin typeface="微软雅黑" panose="020B0503020204020204" charset="-122"/>
                <a:ea typeface="微软雅黑" panose="020B0503020204020204" charset="-122"/>
                <a:cs typeface="Open Sans" panose="020B0606030504020204" pitchFamily="34" charset="0"/>
              </a:rPr>
              <a:t>评估家长对该病的病因、治疗和预后的认识程度，有无认识不足或焦虑。</a:t>
            </a:r>
            <a:endParaRPr lang="zh-CN" altLang="en-US" dirty="0">
              <a:solidFill>
                <a:schemeClr val="tx1"/>
              </a:solidFill>
              <a:latin typeface="微软雅黑" panose="020B0503020204020204" charset="-122"/>
              <a:ea typeface="微软雅黑" panose="020B0503020204020204" charset="-122"/>
              <a:cs typeface="Open Sans" panose="020B0606030504020204" pitchFamily="34" charset="0"/>
            </a:endParaRPr>
          </a:p>
        </p:txBody>
      </p:sp>
      <p:sp>
        <p:nvSpPr>
          <p:cNvPr id="98" name="Text Placeholder 2"/>
          <p:cNvSpPr txBox="1"/>
          <p:nvPr/>
        </p:nvSpPr>
        <p:spPr>
          <a:xfrm>
            <a:off x="6898640" y="4380230"/>
            <a:ext cx="3498850" cy="361950"/>
          </a:xfrm>
          <a:prstGeom prst="rect">
            <a:avLst/>
          </a:prstGeom>
          <a:noFill/>
        </p:spPr>
        <p:txBody>
          <a:bodyPr anchor="ctr">
            <a:noAutofit/>
          </a:bodyP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zh-CN" altLang="en-US" sz="2000" b="1" dirty="0">
                <a:solidFill>
                  <a:srgbClr val="FF7F7F"/>
                </a:solidFill>
                <a:latin typeface="微软雅黑" panose="020B0503020204020204" charset="-122"/>
                <a:ea typeface="微软雅黑" panose="020B0503020204020204" charset="-122"/>
                <a:cs typeface="Clear Sans" panose="020B0503030202020304" pitchFamily="34" charset="0"/>
              </a:rPr>
              <a:t>4. 实验室检查结果</a:t>
            </a:r>
            <a:endParaRPr lang="zh-CN" altLang="en-US" sz="2000" b="1" dirty="0">
              <a:solidFill>
                <a:srgbClr val="FF7F7F"/>
              </a:solidFill>
              <a:latin typeface="微软雅黑" panose="020B0503020204020204" charset="-122"/>
              <a:ea typeface="微软雅黑" panose="020B0503020204020204" charset="-122"/>
              <a:cs typeface="Clear Sans" panose="020B0503030202020304" pitchFamily="34" charset="0"/>
            </a:endParaRPr>
          </a:p>
        </p:txBody>
      </p:sp>
      <p:sp>
        <p:nvSpPr>
          <p:cNvPr id="99" name="TextBox 55"/>
          <p:cNvSpPr txBox="1"/>
          <p:nvPr/>
        </p:nvSpPr>
        <p:spPr>
          <a:xfrm>
            <a:off x="6898640" y="4809490"/>
            <a:ext cx="4561840" cy="1364615"/>
          </a:xfrm>
          <a:prstGeom prst="rect">
            <a:avLst/>
          </a:prstGeom>
          <a:noFill/>
        </p:spPr>
        <p:txBody>
          <a:bodyPr wrap="square" lIns="0" tIns="0" rIns="0" bIns="0">
            <a:noAutofit/>
          </a:bodyPr>
          <a:lstStyle/>
          <a:p>
            <a:pPr defTabSz="1087755">
              <a:lnSpc>
                <a:spcPct val="115000"/>
              </a:lnSpc>
              <a:spcBef>
                <a:spcPts val="0"/>
              </a:spcBef>
              <a:spcAft>
                <a:spcPts val="0"/>
              </a:spcAft>
              <a:defRPr/>
            </a:pPr>
            <a:r>
              <a:rPr lang="zh-CN" altLang="en-US" dirty="0">
                <a:solidFill>
                  <a:schemeClr val="tx1"/>
                </a:solidFill>
                <a:latin typeface="微软雅黑" panose="020B0503020204020204" charset="-122"/>
                <a:ea typeface="微软雅黑" panose="020B0503020204020204" charset="-122"/>
                <a:cs typeface="Open Sans" panose="020B0606030504020204" pitchFamily="34" charset="0"/>
              </a:rPr>
              <a:t>应及时采集标本做好各项检查，评估有无母子血型不合，有无溶血性贫血的改变，血清胆红素尤其是间接胆红素是否升高，抗人球蛋白试验、红细胞抗体释放试验等是否阳性。</a:t>
            </a:r>
            <a:endParaRPr lang="zh-CN" altLang="en-US" dirty="0">
              <a:solidFill>
                <a:schemeClr val="tx1"/>
              </a:solidFill>
              <a:latin typeface="微软雅黑" panose="020B0503020204020204" charset="-122"/>
              <a:ea typeface="微软雅黑" panose="020B0503020204020204" charset="-122"/>
              <a:cs typeface="Open Sans" panose="020B0606030504020204" pitchFamily="34" charset="0"/>
            </a:endParaRPr>
          </a:p>
        </p:txBody>
      </p:sp>
      <p:sp>
        <p:nvSpPr>
          <p:cNvPr id="101" name="Text Placeholder 2"/>
          <p:cNvSpPr txBox="1"/>
          <p:nvPr/>
        </p:nvSpPr>
        <p:spPr>
          <a:xfrm>
            <a:off x="1605915" y="1858645"/>
            <a:ext cx="2764790" cy="431800"/>
          </a:xfrm>
          <a:prstGeom prst="rect">
            <a:avLst/>
          </a:prstGeom>
          <a:noFill/>
        </p:spPr>
        <p:txBody>
          <a:bodyPr anchor="ctr">
            <a:noAutofit/>
          </a:bodyP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zh-CN" altLang="en-US" sz="2000" b="1" dirty="0">
                <a:solidFill>
                  <a:srgbClr val="FF7F7F"/>
                </a:solidFill>
                <a:latin typeface="微软雅黑" panose="020B0503020204020204" charset="-122"/>
                <a:ea typeface="微软雅黑" panose="020B0503020204020204" charset="-122"/>
                <a:cs typeface="Clear Sans" panose="020B0503030202020304" pitchFamily="34" charset="0"/>
              </a:rPr>
              <a:t>1. 健康史</a:t>
            </a:r>
            <a:endParaRPr lang="zh-CN" altLang="en-US" sz="2000" b="1" dirty="0">
              <a:solidFill>
                <a:srgbClr val="FF7F7F"/>
              </a:solidFill>
              <a:latin typeface="微软雅黑" panose="020B0503020204020204" charset="-122"/>
              <a:ea typeface="微软雅黑" panose="020B0503020204020204" charset="-122"/>
              <a:cs typeface="Clear Sans" panose="020B0503030202020304" pitchFamily="34" charset="0"/>
            </a:endParaRPr>
          </a:p>
        </p:txBody>
      </p:sp>
      <p:sp>
        <p:nvSpPr>
          <p:cNvPr id="102" name="TextBox 58"/>
          <p:cNvSpPr txBox="1"/>
          <p:nvPr/>
        </p:nvSpPr>
        <p:spPr>
          <a:xfrm>
            <a:off x="651510" y="2348865"/>
            <a:ext cx="3719195" cy="1590040"/>
          </a:xfrm>
          <a:prstGeom prst="rect">
            <a:avLst/>
          </a:prstGeom>
          <a:noFill/>
        </p:spPr>
        <p:txBody>
          <a:bodyPr wrap="square" lIns="0" tIns="0" rIns="0" bIns="0">
            <a:spAutoFit/>
          </a:bodyPr>
          <a:lstStyle/>
          <a:p>
            <a:pPr algn="r" defTabSz="1087755">
              <a:lnSpc>
                <a:spcPct val="115000"/>
              </a:lnSpc>
              <a:spcBef>
                <a:spcPts val="0"/>
              </a:spcBef>
              <a:spcAft>
                <a:spcPts val="0"/>
              </a:spcAft>
              <a:defRPr/>
            </a:pPr>
            <a:r>
              <a:rPr lang="zh-CN" altLang="en-US" dirty="0">
                <a:solidFill>
                  <a:schemeClr val="tx1"/>
                </a:solidFill>
                <a:latin typeface="微软雅黑" panose="020B0503020204020204" charset="-122"/>
                <a:ea typeface="微软雅黑" panose="020B0503020204020204" charset="-122"/>
                <a:cs typeface="Open Sans" panose="020B0606030504020204" pitchFamily="34" charset="0"/>
              </a:rPr>
              <a:t>了解患儿母亲既往有无不明原因的流产、早产、死胎、死产史，患儿的姐妹、兄弟在新生儿期死亡或明确有新生儿溶血病史者均应警惕母子血型不合性溶血病的发生。</a:t>
            </a:r>
            <a:endParaRPr lang="zh-CN" altLang="en-US" dirty="0">
              <a:solidFill>
                <a:schemeClr val="tx1"/>
              </a:solidFill>
              <a:latin typeface="微软雅黑" panose="020B0503020204020204" charset="-122"/>
              <a:ea typeface="微软雅黑" panose="020B0503020204020204" charset="-122"/>
              <a:cs typeface="Open Sans" panose="020B0606030504020204" pitchFamily="34" charset="0"/>
            </a:endParaRPr>
          </a:p>
        </p:txBody>
      </p:sp>
      <p:sp>
        <p:nvSpPr>
          <p:cNvPr id="104" name="Text Placeholder 2"/>
          <p:cNvSpPr txBox="1"/>
          <p:nvPr/>
        </p:nvSpPr>
        <p:spPr>
          <a:xfrm>
            <a:off x="2303145" y="4264660"/>
            <a:ext cx="2764790" cy="403860"/>
          </a:xfrm>
          <a:prstGeom prst="rect">
            <a:avLst/>
          </a:prstGeom>
          <a:noFill/>
        </p:spPr>
        <p:txBody>
          <a:bodyPr anchor="ctr">
            <a:noAutofit/>
          </a:bodyP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zh-CN" altLang="en-US" sz="2000" b="1" dirty="0">
                <a:solidFill>
                  <a:srgbClr val="FF7F7F"/>
                </a:solidFill>
                <a:latin typeface="微软雅黑" panose="020B0503020204020204" charset="-122"/>
                <a:ea typeface="微软雅黑" panose="020B0503020204020204" charset="-122"/>
                <a:cs typeface="Clear Sans" panose="020B0503030202020304" pitchFamily="34" charset="0"/>
              </a:rPr>
              <a:t>2. 症状、体征</a:t>
            </a:r>
            <a:endParaRPr lang="zh-CN" altLang="en-US" sz="2000" b="1" dirty="0">
              <a:solidFill>
                <a:srgbClr val="FF7F7F"/>
              </a:solidFill>
              <a:latin typeface="微软雅黑" panose="020B0503020204020204" charset="-122"/>
              <a:ea typeface="微软雅黑" panose="020B0503020204020204" charset="-122"/>
              <a:cs typeface="Clear Sans" panose="020B0503030202020304" pitchFamily="34" charset="0"/>
            </a:endParaRPr>
          </a:p>
        </p:txBody>
      </p:sp>
      <p:sp>
        <p:nvSpPr>
          <p:cNvPr id="105" name="TextBox 61"/>
          <p:cNvSpPr txBox="1"/>
          <p:nvPr/>
        </p:nvSpPr>
        <p:spPr>
          <a:xfrm>
            <a:off x="1605915" y="4765040"/>
            <a:ext cx="3462020" cy="1299845"/>
          </a:xfrm>
          <a:prstGeom prst="rect">
            <a:avLst/>
          </a:prstGeom>
          <a:noFill/>
        </p:spPr>
        <p:txBody>
          <a:bodyPr wrap="square" lIns="0" tIns="0" rIns="0" bIns="0">
            <a:noAutofit/>
          </a:bodyPr>
          <a:lstStyle/>
          <a:p>
            <a:pPr algn="r" defTabSz="1087755">
              <a:lnSpc>
                <a:spcPct val="115000"/>
              </a:lnSpc>
              <a:spcBef>
                <a:spcPts val="0"/>
              </a:spcBef>
              <a:spcAft>
                <a:spcPts val="0"/>
              </a:spcAft>
              <a:defRPr/>
            </a:pPr>
            <a:r>
              <a:rPr lang="zh-CN" altLang="en-US" dirty="0">
                <a:solidFill>
                  <a:schemeClr val="tx1"/>
                </a:solidFill>
                <a:latin typeface="微软雅黑" panose="020B0503020204020204" charset="-122"/>
                <a:ea typeface="微软雅黑" panose="020B0503020204020204" charset="-122"/>
                <a:cs typeface="Open Sans" panose="020B0606030504020204" pitchFamily="34" charset="0"/>
              </a:rPr>
              <a:t>应注意评估黄疸的特点，有无贫血、水肿、肝脾大，注意评估患儿有无心力衰竭、核黄疸的表现。</a:t>
            </a:r>
            <a:endParaRPr lang="zh-CN" altLang="en-US" dirty="0">
              <a:solidFill>
                <a:schemeClr val="tx1"/>
              </a:solidFill>
              <a:latin typeface="微软雅黑" panose="020B0503020204020204" charset="-122"/>
              <a:ea typeface="微软雅黑" panose="020B0503020204020204" charset="-122"/>
              <a:cs typeface="Open Sans" panose="020B0606030504020204" pitchFamily="34" charset="0"/>
            </a:endParaRPr>
          </a:p>
        </p:txBody>
      </p:sp>
      <p:grpSp>
        <p:nvGrpSpPr>
          <p:cNvPr id="106" name="Group 1"/>
          <p:cNvGrpSpPr/>
          <p:nvPr/>
        </p:nvGrpSpPr>
        <p:grpSpPr bwMode="auto">
          <a:xfrm>
            <a:off x="4615517" y="2454397"/>
            <a:ext cx="2954248" cy="2878959"/>
            <a:chOff x="4121518" y="1915221"/>
            <a:chExt cx="3939219" cy="3837413"/>
          </a:xfrm>
        </p:grpSpPr>
        <p:grpSp>
          <p:nvGrpSpPr>
            <p:cNvPr id="35856" name="Group 52"/>
            <p:cNvGrpSpPr/>
            <p:nvPr/>
          </p:nvGrpSpPr>
          <p:grpSpPr bwMode="auto">
            <a:xfrm>
              <a:off x="4121518" y="1915221"/>
              <a:ext cx="3939219" cy="3837413"/>
              <a:chOff x="3160707" y="1634350"/>
              <a:chExt cx="2825746" cy="2752719"/>
            </a:xfrm>
          </p:grpSpPr>
          <p:sp>
            <p:nvSpPr>
              <p:cNvPr id="107" name="Freeform 5"/>
              <p:cNvSpPr>
                <a:spLocks noEditPoints="1"/>
              </p:cNvSpPr>
              <p:nvPr/>
            </p:nvSpPr>
            <p:spPr bwMode="auto">
              <a:xfrm>
                <a:off x="3160707" y="1912126"/>
                <a:ext cx="1180620" cy="1243163"/>
              </a:xfrm>
              <a:custGeom>
                <a:avLst/>
                <a:gdLst/>
                <a:ahLst/>
                <a:cxnLst>
                  <a:cxn ang="0">
                    <a:pos x="85" y="294"/>
                  </a:cxn>
                  <a:cxn ang="0">
                    <a:pos x="0" y="330"/>
                  </a:cxn>
                  <a:cxn ang="0">
                    <a:pos x="314" y="0"/>
                  </a:cxn>
                  <a:cxn ang="0">
                    <a:pos x="167" y="327"/>
                  </a:cxn>
                  <a:cxn ang="0">
                    <a:pos x="85" y="294"/>
                  </a:cxn>
                  <a:cxn ang="0">
                    <a:pos x="85" y="294"/>
                  </a:cxn>
                  <a:cxn ang="0">
                    <a:pos x="85" y="294"/>
                  </a:cxn>
                </a:cxnLst>
                <a:rect l="0" t="0" r="r" b="b"/>
                <a:pathLst>
                  <a:path w="314" h="330">
                    <a:moveTo>
                      <a:pt x="85" y="294"/>
                    </a:moveTo>
                    <a:cubicBezTo>
                      <a:pt x="52" y="294"/>
                      <a:pt x="21" y="307"/>
                      <a:pt x="0" y="330"/>
                    </a:cubicBezTo>
                    <a:cubicBezTo>
                      <a:pt x="19" y="162"/>
                      <a:pt x="149" y="27"/>
                      <a:pt x="314" y="0"/>
                    </a:cubicBezTo>
                    <a:cubicBezTo>
                      <a:pt x="176" y="99"/>
                      <a:pt x="167" y="274"/>
                      <a:pt x="167" y="327"/>
                    </a:cubicBezTo>
                    <a:cubicBezTo>
                      <a:pt x="146" y="306"/>
                      <a:pt x="116" y="294"/>
                      <a:pt x="85" y="294"/>
                    </a:cubicBezTo>
                    <a:close/>
                    <a:moveTo>
                      <a:pt x="85" y="294"/>
                    </a:moveTo>
                    <a:cubicBezTo>
                      <a:pt x="85" y="294"/>
                      <a:pt x="85" y="294"/>
                      <a:pt x="85" y="294"/>
                    </a:cubicBezTo>
                  </a:path>
                </a:pathLst>
              </a:custGeom>
              <a:solidFill>
                <a:schemeClr val="bg1">
                  <a:lumMod val="75000"/>
                </a:schemeClr>
              </a:solidFill>
              <a:ln w="9525">
                <a:noFill/>
                <a:round/>
              </a:ln>
            </p:spPr>
            <p:txBody>
              <a:bodyPr/>
              <a:lstStyle/>
              <a:p>
                <a:pPr defTabSz="685165">
                  <a:defRPr/>
                </a:pPr>
                <a:endParaRPr lang="en-US" sz="1800" dirty="0">
                  <a:latin typeface="+mn-lt"/>
                </a:endParaRPr>
              </a:p>
            </p:txBody>
          </p:sp>
          <p:sp>
            <p:nvSpPr>
              <p:cNvPr id="108" name="Freeform 6"/>
              <p:cNvSpPr>
                <a:spLocks noEditPoints="1"/>
              </p:cNvSpPr>
              <p:nvPr/>
            </p:nvSpPr>
            <p:spPr bwMode="auto">
              <a:xfrm>
                <a:off x="3885929" y="1916680"/>
                <a:ext cx="636419" cy="1238610"/>
              </a:xfrm>
              <a:custGeom>
                <a:avLst/>
                <a:gdLst/>
                <a:ahLst/>
                <a:cxnLst>
                  <a:cxn ang="0">
                    <a:pos x="84" y="293"/>
                  </a:cxn>
                  <a:cxn ang="0">
                    <a:pos x="1" y="327"/>
                  </a:cxn>
                  <a:cxn ang="0">
                    <a:pos x="169" y="0"/>
                  </a:cxn>
                  <a:cxn ang="0">
                    <a:pos x="169" y="329"/>
                  </a:cxn>
                  <a:cxn ang="0">
                    <a:pos x="84" y="293"/>
                  </a:cxn>
                  <a:cxn ang="0">
                    <a:pos x="84" y="293"/>
                  </a:cxn>
                  <a:cxn ang="0">
                    <a:pos x="84" y="293"/>
                  </a:cxn>
                </a:cxnLst>
                <a:rect l="0" t="0" r="r" b="b"/>
                <a:pathLst>
                  <a:path w="169" h="329">
                    <a:moveTo>
                      <a:pt x="84" y="293"/>
                    </a:moveTo>
                    <a:cubicBezTo>
                      <a:pt x="52" y="293"/>
                      <a:pt x="22" y="306"/>
                      <a:pt x="1" y="327"/>
                    </a:cubicBezTo>
                    <a:cubicBezTo>
                      <a:pt x="0" y="276"/>
                      <a:pt x="8" y="87"/>
                      <a:pt x="169" y="0"/>
                    </a:cubicBezTo>
                    <a:cubicBezTo>
                      <a:pt x="169" y="329"/>
                      <a:pt x="169" y="329"/>
                      <a:pt x="169" y="329"/>
                    </a:cubicBezTo>
                    <a:cubicBezTo>
                      <a:pt x="147" y="306"/>
                      <a:pt x="117" y="293"/>
                      <a:pt x="84" y="293"/>
                    </a:cubicBezTo>
                    <a:close/>
                    <a:moveTo>
                      <a:pt x="84" y="293"/>
                    </a:moveTo>
                    <a:cubicBezTo>
                      <a:pt x="84" y="293"/>
                      <a:pt x="84" y="293"/>
                      <a:pt x="84" y="293"/>
                    </a:cubicBezTo>
                  </a:path>
                </a:pathLst>
              </a:custGeom>
              <a:solidFill>
                <a:srgbClr val="FF7F7F"/>
              </a:solidFill>
              <a:ln w="9525">
                <a:noFill/>
                <a:round/>
              </a:ln>
            </p:spPr>
            <p:txBody>
              <a:bodyPr/>
              <a:lstStyle/>
              <a:p>
                <a:pPr defTabSz="685165">
                  <a:defRPr/>
                </a:pPr>
                <a:endParaRPr lang="en-US" sz="1800" dirty="0">
                  <a:latin typeface="+mn-lt"/>
                </a:endParaRPr>
              </a:p>
            </p:txBody>
          </p:sp>
          <p:sp>
            <p:nvSpPr>
              <p:cNvPr id="109" name="Freeform 7"/>
              <p:cNvSpPr>
                <a:spLocks noEditPoints="1"/>
              </p:cNvSpPr>
              <p:nvPr/>
            </p:nvSpPr>
            <p:spPr bwMode="auto">
              <a:xfrm>
                <a:off x="4621397" y="1916680"/>
                <a:ext cx="635281" cy="1238610"/>
              </a:xfrm>
              <a:custGeom>
                <a:avLst/>
                <a:gdLst/>
                <a:ahLst/>
                <a:cxnLst>
                  <a:cxn ang="0">
                    <a:pos x="85" y="293"/>
                  </a:cxn>
                  <a:cxn ang="0">
                    <a:pos x="0" y="329"/>
                  </a:cxn>
                  <a:cxn ang="0">
                    <a:pos x="0" y="0"/>
                  </a:cxn>
                  <a:cxn ang="0">
                    <a:pos x="168" y="327"/>
                  </a:cxn>
                  <a:cxn ang="0">
                    <a:pos x="85" y="293"/>
                  </a:cxn>
                  <a:cxn ang="0">
                    <a:pos x="85" y="293"/>
                  </a:cxn>
                  <a:cxn ang="0">
                    <a:pos x="85" y="293"/>
                  </a:cxn>
                </a:cxnLst>
                <a:rect l="0" t="0" r="r" b="b"/>
                <a:pathLst>
                  <a:path w="169" h="329">
                    <a:moveTo>
                      <a:pt x="85" y="293"/>
                    </a:moveTo>
                    <a:cubicBezTo>
                      <a:pt x="52" y="293"/>
                      <a:pt x="22" y="306"/>
                      <a:pt x="0" y="329"/>
                    </a:cubicBezTo>
                    <a:cubicBezTo>
                      <a:pt x="0" y="0"/>
                      <a:pt x="0" y="0"/>
                      <a:pt x="0" y="0"/>
                    </a:cubicBezTo>
                    <a:cubicBezTo>
                      <a:pt x="161" y="87"/>
                      <a:pt x="169" y="276"/>
                      <a:pt x="168" y="327"/>
                    </a:cubicBezTo>
                    <a:cubicBezTo>
                      <a:pt x="146" y="306"/>
                      <a:pt x="116" y="293"/>
                      <a:pt x="85" y="293"/>
                    </a:cubicBezTo>
                    <a:close/>
                    <a:moveTo>
                      <a:pt x="85" y="293"/>
                    </a:moveTo>
                    <a:cubicBezTo>
                      <a:pt x="85" y="293"/>
                      <a:pt x="85" y="293"/>
                      <a:pt x="85" y="293"/>
                    </a:cubicBezTo>
                  </a:path>
                </a:pathLst>
              </a:custGeom>
              <a:solidFill>
                <a:schemeClr val="bg1">
                  <a:lumMod val="75000"/>
                </a:schemeClr>
              </a:solidFill>
              <a:ln w="9525">
                <a:noFill/>
                <a:round/>
              </a:ln>
            </p:spPr>
            <p:txBody>
              <a:bodyPr/>
              <a:lstStyle/>
              <a:p>
                <a:pPr defTabSz="685165">
                  <a:defRPr/>
                </a:pPr>
                <a:endParaRPr lang="en-US" sz="1800" dirty="0">
                  <a:latin typeface="+mn-lt"/>
                </a:endParaRPr>
              </a:p>
            </p:txBody>
          </p:sp>
          <p:sp>
            <p:nvSpPr>
              <p:cNvPr id="110" name="Freeform 8"/>
              <p:cNvSpPr>
                <a:spLocks noEditPoints="1"/>
              </p:cNvSpPr>
              <p:nvPr/>
            </p:nvSpPr>
            <p:spPr bwMode="auto">
              <a:xfrm>
                <a:off x="4797864" y="1912126"/>
                <a:ext cx="1188589" cy="1251133"/>
              </a:xfrm>
              <a:custGeom>
                <a:avLst/>
                <a:gdLst/>
                <a:ahLst/>
                <a:cxnLst>
                  <a:cxn ang="0">
                    <a:pos x="229" y="294"/>
                  </a:cxn>
                  <a:cxn ang="0">
                    <a:pos x="147" y="327"/>
                  </a:cxn>
                  <a:cxn ang="0">
                    <a:pos x="0" y="0"/>
                  </a:cxn>
                  <a:cxn ang="0">
                    <a:pos x="316" y="332"/>
                  </a:cxn>
                  <a:cxn ang="0">
                    <a:pos x="229" y="294"/>
                  </a:cxn>
                  <a:cxn ang="0">
                    <a:pos x="229" y="294"/>
                  </a:cxn>
                  <a:cxn ang="0">
                    <a:pos x="229" y="294"/>
                  </a:cxn>
                </a:cxnLst>
                <a:rect l="0" t="0" r="r" b="b"/>
                <a:pathLst>
                  <a:path w="316" h="332">
                    <a:moveTo>
                      <a:pt x="229" y="294"/>
                    </a:moveTo>
                    <a:cubicBezTo>
                      <a:pt x="198" y="294"/>
                      <a:pt x="169" y="306"/>
                      <a:pt x="147" y="327"/>
                    </a:cubicBezTo>
                    <a:cubicBezTo>
                      <a:pt x="148" y="274"/>
                      <a:pt x="138" y="99"/>
                      <a:pt x="0" y="0"/>
                    </a:cubicBezTo>
                    <a:cubicBezTo>
                      <a:pt x="167" y="26"/>
                      <a:pt x="298" y="162"/>
                      <a:pt x="316" y="332"/>
                    </a:cubicBezTo>
                    <a:cubicBezTo>
                      <a:pt x="295" y="308"/>
                      <a:pt x="263" y="294"/>
                      <a:pt x="229" y="294"/>
                    </a:cubicBezTo>
                    <a:close/>
                    <a:moveTo>
                      <a:pt x="229" y="294"/>
                    </a:moveTo>
                    <a:cubicBezTo>
                      <a:pt x="229" y="294"/>
                      <a:pt x="229" y="294"/>
                      <a:pt x="229" y="294"/>
                    </a:cubicBezTo>
                  </a:path>
                </a:pathLst>
              </a:custGeom>
              <a:solidFill>
                <a:srgbClr val="FF7F7F"/>
              </a:solidFill>
              <a:ln w="9525">
                <a:noFill/>
                <a:round/>
              </a:ln>
            </p:spPr>
            <p:txBody>
              <a:bodyPr/>
              <a:lstStyle/>
              <a:p>
                <a:pPr defTabSz="685165">
                  <a:defRPr/>
                </a:pPr>
                <a:endParaRPr lang="en-US" sz="1800" dirty="0">
                  <a:latin typeface="+mn-lt"/>
                </a:endParaRPr>
              </a:p>
            </p:txBody>
          </p:sp>
          <p:sp>
            <p:nvSpPr>
              <p:cNvPr id="111" name="Freeform 9"/>
              <p:cNvSpPr>
                <a:spLocks noEditPoints="1"/>
              </p:cNvSpPr>
              <p:nvPr/>
            </p:nvSpPr>
            <p:spPr bwMode="auto">
              <a:xfrm>
                <a:off x="4522348" y="3336300"/>
                <a:ext cx="494107" cy="1050769"/>
              </a:xfrm>
              <a:custGeom>
                <a:avLst/>
                <a:gdLst/>
                <a:ahLst/>
                <a:cxnLst>
                  <a:cxn ang="0">
                    <a:pos x="13" y="7"/>
                  </a:cxn>
                  <a:cxn ang="0">
                    <a:pos x="0" y="0"/>
                  </a:cxn>
                  <a:cxn ang="0">
                    <a:pos x="0" y="214"/>
                  </a:cxn>
                  <a:cxn ang="0">
                    <a:pos x="2" y="219"/>
                  </a:cxn>
                  <a:cxn ang="0">
                    <a:pos x="66" y="279"/>
                  </a:cxn>
                  <a:cxn ang="0">
                    <a:pos x="131" y="214"/>
                  </a:cxn>
                  <a:cxn ang="0">
                    <a:pos x="118" y="201"/>
                  </a:cxn>
                  <a:cxn ang="0">
                    <a:pos x="105" y="214"/>
                  </a:cxn>
                  <a:cxn ang="0">
                    <a:pos x="66" y="253"/>
                  </a:cxn>
                  <a:cxn ang="0">
                    <a:pos x="27" y="214"/>
                  </a:cxn>
                  <a:cxn ang="0">
                    <a:pos x="26" y="211"/>
                  </a:cxn>
                  <a:cxn ang="0">
                    <a:pos x="26" y="0"/>
                  </a:cxn>
                  <a:cxn ang="0">
                    <a:pos x="13" y="7"/>
                  </a:cxn>
                  <a:cxn ang="0">
                    <a:pos x="13" y="7"/>
                  </a:cxn>
                  <a:cxn ang="0">
                    <a:pos x="13" y="7"/>
                  </a:cxn>
                </a:cxnLst>
                <a:rect l="0" t="0" r="r" b="b"/>
                <a:pathLst>
                  <a:path w="131" h="279">
                    <a:moveTo>
                      <a:pt x="13" y="7"/>
                    </a:moveTo>
                    <a:cubicBezTo>
                      <a:pt x="8" y="7"/>
                      <a:pt x="3" y="4"/>
                      <a:pt x="0" y="0"/>
                    </a:cubicBezTo>
                    <a:cubicBezTo>
                      <a:pt x="0" y="214"/>
                      <a:pt x="0" y="214"/>
                      <a:pt x="0" y="214"/>
                    </a:cubicBezTo>
                    <a:cubicBezTo>
                      <a:pt x="0" y="216"/>
                      <a:pt x="1" y="218"/>
                      <a:pt x="2" y="219"/>
                    </a:cubicBezTo>
                    <a:cubicBezTo>
                      <a:pt x="4" y="253"/>
                      <a:pt x="32" y="279"/>
                      <a:pt x="66" y="279"/>
                    </a:cubicBezTo>
                    <a:cubicBezTo>
                      <a:pt x="102" y="279"/>
                      <a:pt x="131" y="250"/>
                      <a:pt x="131" y="214"/>
                    </a:cubicBezTo>
                    <a:cubicBezTo>
                      <a:pt x="131" y="207"/>
                      <a:pt x="126" y="201"/>
                      <a:pt x="118" y="201"/>
                    </a:cubicBezTo>
                    <a:cubicBezTo>
                      <a:pt x="111" y="201"/>
                      <a:pt x="105" y="207"/>
                      <a:pt x="105" y="214"/>
                    </a:cubicBezTo>
                    <a:cubicBezTo>
                      <a:pt x="105" y="236"/>
                      <a:pt x="88" y="253"/>
                      <a:pt x="66" y="253"/>
                    </a:cubicBezTo>
                    <a:cubicBezTo>
                      <a:pt x="45" y="253"/>
                      <a:pt x="27" y="236"/>
                      <a:pt x="27" y="214"/>
                    </a:cubicBezTo>
                    <a:cubicBezTo>
                      <a:pt x="27" y="213"/>
                      <a:pt x="27" y="212"/>
                      <a:pt x="26" y="211"/>
                    </a:cubicBezTo>
                    <a:cubicBezTo>
                      <a:pt x="26" y="0"/>
                      <a:pt x="26" y="0"/>
                      <a:pt x="26" y="0"/>
                    </a:cubicBezTo>
                    <a:cubicBezTo>
                      <a:pt x="24" y="4"/>
                      <a:pt x="19" y="7"/>
                      <a:pt x="13" y="7"/>
                    </a:cubicBezTo>
                    <a:close/>
                    <a:moveTo>
                      <a:pt x="13" y="7"/>
                    </a:moveTo>
                    <a:cubicBezTo>
                      <a:pt x="13" y="7"/>
                      <a:pt x="13" y="7"/>
                      <a:pt x="13" y="7"/>
                    </a:cubicBezTo>
                  </a:path>
                </a:pathLst>
              </a:custGeom>
              <a:solidFill>
                <a:schemeClr val="tx1">
                  <a:lumMod val="50000"/>
                  <a:lumOff val="50000"/>
                </a:schemeClr>
              </a:solidFill>
              <a:ln w="9525">
                <a:noFill/>
                <a:round/>
              </a:ln>
            </p:spPr>
            <p:txBody>
              <a:bodyPr/>
              <a:lstStyle/>
              <a:p>
                <a:pPr defTabSz="685165">
                  <a:defRPr/>
                </a:pPr>
                <a:endParaRPr lang="en-US" sz="1800" dirty="0">
                  <a:latin typeface="+mn-lt"/>
                </a:endParaRPr>
              </a:p>
            </p:txBody>
          </p:sp>
          <p:sp>
            <p:nvSpPr>
              <p:cNvPr id="112" name="Freeform 10"/>
              <p:cNvSpPr>
                <a:spLocks noEditPoints="1"/>
              </p:cNvSpPr>
              <p:nvPr/>
            </p:nvSpPr>
            <p:spPr bwMode="auto">
              <a:xfrm>
                <a:off x="4522348" y="1634350"/>
                <a:ext cx="99049" cy="198086"/>
              </a:xfrm>
              <a:custGeom>
                <a:avLst/>
                <a:gdLst/>
                <a:ahLst/>
                <a:cxnLst>
                  <a:cxn ang="0">
                    <a:pos x="26" y="52"/>
                  </a:cxn>
                  <a:cxn ang="0">
                    <a:pos x="26" y="13"/>
                  </a:cxn>
                  <a:cxn ang="0">
                    <a:pos x="13" y="0"/>
                  </a:cxn>
                  <a:cxn ang="0">
                    <a:pos x="0" y="13"/>
                  </a:cxn>
                  <a:cxn ang="0">
                    <a:pos x="0" y="52"/>
                  </a:cxn>
                  <a:cxn ang="0">
                    <a:pos x="0" y="53"/>
                  </a:cxn>
                  <a:cxn ang="0">
                    <a:pos x="26" y="53"/>
                  </a:cxn>
                  <a:cxn ang="0">
                    <a:pos x="26" y="52"/>
                  </a:cxn>
                  <a:cxn ang="0">
                    <a:pos x="26" y="52"/>
                  </a:cxn>
                  <a:cxn ang="0">
                    <a:pos x="26" y="52"/>
                  </a:cxn>
                </a:cxnLst>
                <a:rect l="0" t="0" r="r" b="b"/>
                <a:pathLst>
                  <a:path w="26" h="53">
                    <a:moveTo>
                      <a:pt x="26" y="52"/>
                    </a:moveTo>
                    <a:cubicBezTo>
                      <a:pt x="26" y="13"/>
                      <a:pt x="26" y="13"/>
                      <a:pt x="26" y="13"/>
                    </a:cubicBezTo>
                    <a:cubicBezTo>
                      <a:pt x="26" y="6"/>
                      <a:pt x="20" y="0"/>
                      <a:pt x="13" y="0"/>
                    </a:cubicBezTo>
                    <a:cubicBezTo>
                      <a:pt x="6" y="0"/>
                      <a:pt x="0" y="6"/>
                      <a:pt x="0" y="13"/>
                    </a:cubicBezTo>
                    <a:cubicBezTo>
                      <a:pt x="0" y="52"/>
                      <a:pt x="0" y="52"/>
                      <a:pt x="0" y="52"/>
                    </a:cubicBezTo>
                    <a:cubicBezTo>
                      <a:pt x="0" y="52"/>
                      <a:pt x="0" y="52"/>
                      <a:pt x="0" y="53"/>
                    </a:cubicBezTo>
                    <a:cubicBezTo>
                      <a:pt x="26" y="53"/>
                      <a:pt x="26" y="53"/>
                      <a:pt x="26" y="53"/>
                    </a:cubicBezTo>
                    <a:cubicBezTo>
                      <a:pt x="26" y="52"/>
                      <a:pt x="26" y="52"/>
                      <a:pt x="26" y="52"/>
                    </a:cubicBezTo>
                    <a:close/>
                    <a:moveTo>
                      <a:pt x="26" y="52"/>
                    </a:moveTo>
                    <a:cubicBezTo>
                      <a:pt x="26" y="52"/>
                      <a:pt x="26" y="52"/>
                      <a:pt x="26" y="52"/>
                    </a:cubicBezTo>
                  </a:path>
                </a:pathLst>
              </a:custGeom>
              <a:solidFill>
                <a:schemeClr val="tx1">
                  <a:lumMod val="50000"/>
                  <a:lumOff val="50000"/>
                </a:schemeClr>
              </a:solidFill>
              <a:ln w="9525">
                <a:noFill/>
                <a:round/>
              </a:ln>
            </p:spPr>
            <p:txBody>
              <a:bodyPr/>
              <a:lstStyle/>
              <a:p>
                <a:pPr defTabSz="685165">
                  <a:defRPr/>
                </a:pPr>
                <a:endParaRPr lang="en-US" sz="1800" dirty="0">
                  <a:latin typeface="+mn-lt"/>
                </a:endParaRPr>
              </a:p>
            </p:txBody>
          </p:sp>
        </p:grpSp>
        <p:sp>
          <p:nvSpPr>
            <p:cNvPr id="35857" name="Shape 1094"/>
            <p:cNvSpPr/>
            <p:nvPr/>
          </p:nvSpPr>
          <p:spPr bwMode="auto">
            <a:xfrm>
              <a:off x="4568684" y="3131690"/>
              <a:ext cx="376996" cy="269235"/>
            </a:xfrm>
            <a:custGeom>
              <a:avLst/>
              <a:gdLst>
                <a:gd name="T0" fmla="*/ 188498 w 21600"/>
                <a:gd name="T1" fmla="*/ 134618 h 21600"/>
                <a:gd name="T2" fmla="*/ 188498 w 21600"/>
                <a:gd name="T3" fmla="*/ 134618 h 21600"/>
                <a:gd name="T4" fmla="*/ 188498 w 21600"/>
                <a:gd name="T5" fmla="*/ 134618 h 21600"/>
                <a:gd name="T6" fmla="*/ 188498 w 21600"/>
                <a:gd name="T7" fmla="*/ 134618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20056" y="17282"/>
                  </a:moveTo>
                  <a:lnTo>
                    <a:pt x="1544" y="17282"/>
                  </a:lnTo>
                  <a:cubicBezTo>
                    <a:pt x="691" y="17282"/>
                    <a:pt x="0" y="18250"/>
                    <a:pt x="0" y="19441"/>
                  </a:cubicBezTo>
                  <a:cubicBezTo>
                    <a:pt x="0" y="20638"/>
                    <a:pt x="691" y="21600"/>
                    <a:pt x="1544" y="21600"/>
                  </a:cubicBezTo>
                  <a:lnTo>
                    <a:pt x="20056" y="21600"/>
                  </a:lnTo>
                  <a:cubicBezTo>
                    <a:pt x="20909" y="21600"/>
                    <a:pt x="21600" y="20638"/>
                    <a:pt x="21600" y="19441"/>
                  </a:cubicBezTo>
                  <a:cubicBezTo>
                    <a:pt x="21600" y="18250"/>
                    <a:pt x="20909" y="17282"/>
                    <a:pt x="20056" y="17282"/>
                  </a:cubicBezTo>
                  <a:close/>
                  <a:moveTo>
                    <a:pt x="1544" y="4321"/>
                  </a:moveTo>
                  <a:lnTo>
                    <a:pt x="20056" y="4321"/>
                  </a:lnTo>
                  <a:cubicBezTo>
                    <a:pt x="20909" y="4321"/>
                    <a:pt x="21600" y="3353"/>
                    <a:pt x="21600" y="2159"/>
                  </a:cubicBezTo>
                  <a:cubicBezTo>
                    <a:pt x="21600" y="965"/>
                    <a:pt x="20909" y="0"/>
                    <a:pt x="20056" y="0"/>
                  </a:cubicBezTo>
                  <a:lnTo>
                    <a:pt x="1544" y="0"/>
                  </a:lnTo>
                  <a:cubicBezTo>
                    <a:pt x="691" y="0"/>
                    <a:pt x="0" y="965"/>
                    <a:pt x="0" y="2159"/>
                  </a:cubicBezTo>
                  <a:cubicBezTo>
                    <a:pt x="0" y="3353"/>
                    <a:pt x="691" y="4321"/>
                    <a:pt x="1544" y="4321"/>
                  </a:cubicBezTo>
                  <a:close/>
                  <a:moveTo>
                    <a:pt x="20056" y="8640"/>
                  </a:moveTo>
                  <a:lnTo>
                    <a:pt x="1544" y="8640"/>
                  </a:lnTo>
                  <a:cubicBezTo>
                    <a:pt x="691" y="8640"/>
                    <a:pt x="0" y="9608"/>
                    <a:pt x="0" y="10799"/>
                  </a:cubicBezTo>
                  <a:cubicBezTo>
                    <a:pt x="0" y="11996"/>
                    <a:pt x="691" y="12958"/>
                    <a:pt x="1544" y="12958"/>
                  </a:cubicBezTo>
                  <a:lnTo>
                    <a:pt x="20056" y="12958"/>
                  </a:lnTo>
                  <a:cubicBezTo>
                    <a:pt x="20909" y="12958"/>
                    <a:pt x="21600" y="11996"/>
                    <a:pt x="21600" y="10799"/>
                  </a:cubicBezTo>
                  <a:cubicBezTo>
                    <a:pt x="21600" y="9608"/>
                    <a:pt x="20909" y="8640"/>
                    <a:pt x="20056" y="8640"/>
                  </a:cubicBezTo>
                  <a:close/>
                </a:path>
              </a:pathLst>
            </a:custGeom>
            <a:solidFill>
              <a:schemeClr val="bg1"/>
            </a:solidFill>
            <a:ln>
              <a:noFill/>
            </a:ln>
            <a:extLst>
              <a:ext uri="{91240B29-F687-4F45-9708-019B960494DF}">
                <a14:hiddenLine xmlns:a14="http://schemas.microsoft.com/office/drawing/2010/main" w="12700">
                  <a:solidFill>
                    <a:srgbClr val="000000"/>
                  </a:solidFill>
                  <a:miter lim="400000"/>
                  <a:headEnd/>
                  <a:tailEnd/>
                </a14:hiddenLine>
              </a:ext>
            </a:extLst>
          </p:spPr>
          <p:txBody>
            <a:bodyPr lIns="38088" tIns="38088" rIns="38088" bIns="38088" anchor="ctr"/>
            <a:lstStyle/>
            <a:p>
              <a:endParaRPr lang="zh-CN" altLang="en-US" sz="1800"/>
            </a:p>
          </p:txBody>
        </p:sp>
        <p:sp>
          <p:nvSpPr>
            <p:cNvPr id="35858" name="Freeform 62"/>
            <p:cNvSpPr>
              <a:spLocks noEditPoints="1"/>
            </p:cNvSpPr>
            <p:nvPr/>
          </p:nvSpPr>
          <p:spPr bwMode="auto">
            <a:xfrm>
              <a:off x="5477986" y="3065772"/>
              <a:ext cx="320256" cy="360553"/>
            </a:xfrm>
            <a:custGeom>
              <a:avLst/>
              <a:gdLst>
                <a:gd name="T0" fmla="*/ 300240 w 320"/>
                <a:gd name="T1" fmla="*/ 0 h 360"/>
                <a:gd name="T2" fmla="*/ 256205 w 320"/>
                <a:gd name="T3" fmla="*/ 0 h 360"/>
                <a:gd name="T4" fmla="*/ 240192 w 320"/>
                <a:gd name="T5" fmla="*/ 20031 h 360"/>
                <a:gd name="T6" fmla="*/ 240192 w 320"/>
                <a:gd name="T7" fmla="*/ 360553 h 360"/>
                <a:gd name="T8" fmla="*/ 320256 w 320"/>
                <a:gd name="T9" fmla="*/ 360553 h 360"/>
                <a:gd name="T10" fmla="*/ 320256 w 320"/>
                <a:gd name="T11" fmla="*/ 20031 h 360"/>
                <a:gd name="T12" fmla="*/ 300240 w 320"/>
                <a:gd name="T13" fmla="*/ 0 h 360"/>
                <a:gd name="T14" fmla="*/ 180144 w 320"/>
                <a:gd name="T15" fmla="*/ 120184 h 360"/>
                <a:gd name="T16" fmla="*/ 136109 w 320"/>
                <a:gd name="T17" fmla="*/ 120184 h 360"/>
                <a:gd name="T18" fmla="*/ 120096 w 320"/>
                <a:gd name="T19" fmla="*/ 140215 h 360"/>
                <a:gd name="T20" fmla="*/ 120096 w 320"/>
                <a:gd name="T21" fmla="*/ 360553 h 360"/>
                <a:gd name="T22" fmla="*/ 200160 w 320"/>
                <a:gd name="T23" fmla="*/ 360553 h 360"/>
                <a:gd name="T24" fmla="*/ 200160 w 320"/>
                <a:gd name="T25" fmla="*/ 140215 h 360"/>
                <a:gd name="T26" fmla="*/ 180144 w 320"/>
                <a:gd name="T27" fmla="*/ 120184 h 360"/>
                <a:gd name="T28" fmla="*/ 60048 w 320"/>
                <a:gd name="T29" fmla="*/ 240369 h 360"/>
                <a:gd name="T30" fmla="*/ 16013 w 320"/>
                <a:gd name="T31" fmla="*/ 240369 h 360"/>
                <a:gd name="T32" fmla="*/ 0 w 320"/>
                <a:gd name="T33" fmla="*/ 260399 h 360"/>
                <a:gd name="T34" fmla="*/ 0 w 320"/>
                <a:gd name="T35" fmla="*/ 360553 h 360"/>
                <a:gd name="T36" fmla="*/ 80064 w 320"/>
                <a:gd name="T37" fmla="*/ 360553 h 360"/>
                <a:gd name="T38" fmla="*/ 80064 w 320"/>
                <a:gd name="T39" fmla="*/ 260399 h 360"/>
                <a:gd name="T40" fmla="*/ 60048 w 320"/>
                <a:gd name="T41" fmla="*/ 240369 h 360"/>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320" h="360">
                  <a:moveTo>
                    <a:pt x="300" y="0"/>
                  </a:moveTo>
                  <a:cubicBezTo>
                    <a:pt x="256" y="0"/>
                    <a:pt x="256" y="0"/>
                    <a:pt x="256" y="0"/>
                  </a:cubicBezTo>
                  <a:cubicBezTo>
                    <a:pt x="245" y="0"/>
                    <a:pt x="240" y="9"/>
                    <a:pt x="240" y="20"/>
                  </a:cubicBezTo>
                  <a:cubicBezTo>
                    <a:pt x="240" y="360"/>
                    <a:pt x="240" y="360"/>
                    <a:pt x="240" y="360"/>
                  </a:cubicBezTo>
                  <a:cubicBezTo>
                    <a:pt x="320" y="360"/>
                    <a:pt x="320" y="360"/>
                    <a:pt x="320" y="360"/>
                  </a:cubicBezTo>
                  <a:cubicBezTo>
                    <a:pt x="320" y="20"/>
                    <a:pt x="320" y="20"/>
                    <a:pt x="320" y="20"/>
                  </a:cubicBezTo>
                  <a:cubicBezTo>
                    <a:pt x="320" y="9"/>
                    <a:pt x="311" y="0"/>
                    <a:pt x="300" y="0"/>
                  </a:cubicBezTo>
                  <a:close/>
                  <a:moveTo>
                    <a:pt x="180" y="120"/>
                  </a:moveTo>
                  <a:cubicBezTo>
                    <a:pt x="136" y="120"/>
                    <a:pt x="136" y="120"/>
                    <a:pt x="136" y="120"/>
                  </a:cubicBezTo>
                  <a:cubicBezTo>
                    <a:pt x="125" y="120"/>
                    <a:pt x="120" y="129"/>
                    <a:pt x="120" y="140"/>
                  </a:cubicBezTo>
                  <a:cubicBezTo>
                    <a:pt x="120" y="360"/>
                    <a:pt x="120" y="360"/>
                    <a:pt x="120" y="360"/>
                  </a:cubicBezTo>
                  <a:cubicBezTo>
                    <a:pt x="200" y="360"/>
                    <a:pt x="200" y="360"/>
                    <a:pt x="200" y="360"/>
                  </a:cubicBezTo>
                  <a:cubicBezTo>
                    <a:pt x="200" y="140"/>
                    <a:pt x="200" y="140"/>
                    <a:pt x="200" y="140"/>
                  </a:cubicBezTo>
                  <a:cubicBezTo>
                    <a:pt x="200" y="129"/>
                    <a:pt x="191" y="120"/>
                    <a:pt x="180" y="120"/>
                  </a:cubicBezTo>
                  <a:close/>
                  <a:moveTo>
                    <a:pt x="60" y="240"/>
                  </a:moveTo>
                  <a:cubicBezTo>
                    <a:pt x="16" y="240"/>
                    <a:pt x="16" y="240"/>
                    <a:pt x="16" y="240"/>
                  </a:cubicBezTo>
                  <a:cubicBezTo>
                    <a:pt x="5" y="240"/>
                    <a:pt x="0" y="249"/>
                    <a:pt x="0" y="260"/>
                  </a:cubicBezTo>
                  <a:cubicBezTo>
                    <a:pt x="0" y="360"/>
                    <a:pt x="0" y="360"/>
                    <a:pt x="0" y="360"/>
                  </a:cubicBezTo>
                  <a:cubicBezTo>
                    <a:pt x="80" y="360"/>
                    <a:pt x="80" y="360"/>
                    <a:pt x="80" y="360"/>
                  </a:cubicBezTo>
                  <a:cubicBezTo>
                    <a:pt x="80" y="260"/>
                    <a:pt x="80" y="260"/>
                    <a:pt x="80" y="260"/>
                  </a:cubicBezTo>
                  <a:cubicBezTo>
                    <a:pt x="80" y="249"/>
                    <a:pt x="71" y="240"/>
                    <a:pt x="60" y="240"/>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1800"/>
            </a:p>
          </p:txBody>
        </p:sp>
        <p:sp>
          <p:nvSpPr>
            <p:cNvPr id="35859" name="Shape 1090"/>
            <p:cNvSpPr/>
            <p:nvPr/>
          </p:nvSpPr>
          <p:spPr bwMode="auto">
            <a:xfrm>
              <a:off x="6331218" y="3128517"/>
              <a:ext cx="396184" cy="336517"/>
            </a:xfrm>
            <a:custGeom>
              <a:avLst/>
              <a:gdLst>
                <a:gd name="T0" fmla="*/ 198092 w 21600"/>
                <a:gd name="T1" fmla="*/ 168259 h 21600"/>
                <a:gd name="T2" fmla="*/ 198092 w 21600"/>
                <a:gd name="T3" fmla="*/ 168259 h 21600"/>
                <a:gd name="T4" fmla="*/ 198092 w 21600"/>
                <a:gd name="T5" fmla="*/ 168259 h 21600"/>
                <a:gd name="T6" fmla="*/ 198092 w 21600"/>
                <a:gd name="T7" fmla="*/ 168259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17064" y="14989"/>
                  </a:moveTo>
                  <a:lnTo>
                    <a:pt x="16300" y="14989"/>
                  </a:lnTo>
                  <a:cubicBezTo>
                    <a:pt x="14781" y="14989"/>
                    <a:pt x="13615" y="14098"/>
                    <a:pt x="12532" y="12778"/>
                  </a:cubicBezTo>
                  <a:cubicBezTo>
                    <a:pt x="12422" y="12943"/>
                    <a:pt x="12313" y="13112"/>
                    <a:pt x="12204" y="13283"/>
                  </a:cubicBezTo>
                  <a:cubicBezTo>
                    <a:pt x="11728" y="14021"/>
                    <a:pt x="11216" y="14811"/>
                    <a:pt x="10650" y="15592"/>
                  </a:cubicBezTo>
                  <a:cubicBezTo>
                    <a:pt x="12115" y="17276"/>
                    <a:pt x="13891" y="18547"/>
                    <a:pt x="16300" y="18547"/>
                  </a:cubicBezTo>
                  <a:lnTo>
                    <a:pt x="17064" y="18547"/>
                  </a:lnTo>
                  <a:lnTo>
                    <a:pt x="17064" y="21600"/>
                  </a:lnTo>
                  <a:lnTo>
                    <a:pt x="21600" y="17022"/>
                  </a:lnTo>
                  <a:lnTo>
                    <a:pt x="17064" y="12444"/>
                  </a:lnTo>
                  <a:cubicBezTo>
                    <a:pt x="17064" y="12444"/>
                    <a:pt x="17064" y="14989"/>
                    <a:pt x="17064" y="14989"/>
                  </a:cubicBezTo>
                  <a:close/>
                  <a:moveTo>
                    <a:pt x="5844" y="8840"/>
                  </a:moveTo>
                  <a:cubicBezTo>
                    <a:pt x="6014" y="8580"/>
                    <a:pt x="6185" y="8316"/>
                    <a:pt x="6358" y="8047"/>
                  </a:cubicBezTo>
                  <a:cubicBezTo>
                    <a:pt x="6781" y="7394"/>
                    <a:pt x="7227" y="6705"/>
                    <a:pt x="7709" y="6019"/>
                  </a:cubicBezTo>
                  <a:cubicBezTo>
                    <a:pt x="6284" y="4449"/>
                    <a:pt x="4562" y="3290"/>
                    <a:pt x="2260" y="3290"/>
                  </a:cubicBezTo>
                  <a:lnTo>
                    <a:pt x="0" y="3290"/>
                  </a:lnTo>
                  <a:lnTo>
                    <a:pt x="0" y="6850"/>
                  </a:lnTo>
                  <a:lnTo>
                    <a:pt x="2260" y="6850"/>
                  </a:lnTo>
                  <a:cubicBezTo>
                    <a:pt x="3693" y="6850"/>
                    <a:pt x="4812" y="7643"/>
                    <a:pt x="5844" y="8840"/>
                  </a:cubicBezTo>
                  <a:close/>
                  <a:moveTo>
                    <a:pt x="16300" y="6596"/>
                  </a:moveTo>
                  <a:lnTo>
                    <a:pt x="17064" y="6596"/>
                  </a:lnTo>
                  <a:lnTo>
                    <a:pt x="17064" y="9155"/>
                  </a:lnTo>
                  <a:lnTo>
                    <a:pt x="21600" y="4578"/>
                  </a:lnTo>
                  <a:lnTo>
                    <a:pt x="17064" y="0"/>
                  </a:lnTo>
                  <a:lnTo>
                    <a:pt x="17064" y="3036"/>
                  </a:lnTo>
                  <a:lnTo>
                    <a:pt x="16300" y="3036"/>
                  </a:lnTo>
                  <a:cubicBezTo>
                    <a:pt x="12312" y="3036"/>
                    <a:pt x="10062" y="6516"/>
                    <a:pt x="8077" y="9587"/>
                  </a:cubicBezTo>
                  <a:cubicBezTo>
                    <a:pt x="6293" y="12349"/>
                    <a:pt x="4752" y="14735"/>
                    <a:pt x="2260" y="14735"/>
                  </a:cubicBezTo>
                  <a:lnTo>
                    <a:pt x="0" y="14735"/>
                  </a:lnTo>
                  <a:lnTo>
                    <a:pt x="0" y="18293"/>
                  </a:lnTo>
                  <a:lnTo>
                    <a:pt x="2260" y="18293"/>
                  </a:lnTo>
                  <a:cubicBezTo>
                    <a:pt x="6250" y="18293"/>
                    <a:pt x="8500" y="14814"/>
                    <a:pt x="10485" y="11743"/>
                  </a:cubicBezTo>
                  <a:cubicBezTo>
                    <a:pt x="12269" y="8981"/>
                    <a:pt x="13810" y="6596"/>
                    <a:pt x="16300" y="6596"/>
                  </a:cubicBezTo>
                  <a:close/>
                </a:path>
              </a:pathLst>
            </a:custGeom>
            <a:solidFill>
              <a:schemeClr val="bg1"/>
            </a:solidFill>
            <a:ln>
              <a:noFill/>
            </a:ln>
            <a:extLst>
              <a:ext uri="{91240B29-F687-4F45-9708-019B960494DF}">
                <a14:hiddenLine xmlns:a14="http://schemas.microsoft.com/office/drawing/2010/main" w="12700">
                  <a:solidFill>
                    <a:srgbClr val="000000"/>
                  </a:solidFill>
                  <a:miter lim="400000"/>
                  <a:headEnd/>
                  <a:tailEnd/>
                </a14:hiddenLine>
              </a:ext>
            </a:extLst>
          </p:spPr>
          <p:txBody>
            <a:bodyPr lIns="38088" tIns="38088" rIns="38088" bIns="38088" anchor="ctr"/>
            <a:lstStyle/>
            <a:p>
              <a:endParaRPr lang="zh-CN" altLang="en-US" sz="1800"/>
            </a:p>
          </p:txBody>
        </p:sp>
        <p:sp>
          <p:nvSpPr>
            <p:cNvPr id="35860" name="Shape 1687"/>
            <p:cNvSpPr/>
            <p:nvPr/>
          </p:nvSpPr>
          <p:spPr bwMode="auto">
            <a:xfrm>
              <a:off x="7266129" y="3116104"/>
              <a:ext cx="361315" cy="361342"/>
            </a:xfrm>
            <a:custGeom>
              <a:avLst/>
              <a:gdLst>
                <a:gd name="T0" fmla="*/ 180658 w 21600"/>
                <a:gd name="T1" fmla="*/ 180671 h 21600"/>
                <a:gd name="T2" fmla="*/ 180658 w 21600"/>
                <a:gd name="T3" fmla="*/ 180671 h 21600"/>
                <a:gd name="T4" fmla="*/ 180658 w 21600"/>
                <a:gd name="T5" fmla="*/ 180671 h 21600"/>
                <a:gd name="T6" fmla="*/ 180658 w 21600"/>
                <a:gd name="T7" fmla="*/ 180671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11679" y="19547"/>
                  </a:moveTo>
                  <a:lnTo>
                    <a:pt x="11679" y="14693"/>
                  </a:lnTo>
                  <a:lnTo>
                    <a:pt x="9921" y="14693"/>
                  </a:lnTo>
                  <a:lnTo>
                    <a:pt x="9921" y="19547"/>
                  </a:lnTo>
                  <a:cubicBezTo>
                    <a:pt x="5768" y="19134"/>
                    <a:pt x="2465" y="15832"/>
                    <a:pt x="2052" y="11679"/>
                  </a:cubicBezTo>
                  <a:lnTo>
                    <a:pt x="6907" y="11679"/>
                  </a:lnTo>
                  <a:lnTo>
                    <a:pt x="6907" y="9921"/>
                  </a:lnTo>
                  <a:lnTo>
                    <a:pt x="2052" y="9921"/>
                  </a:lnTo>
                  <a:cubicBezTo>
                    <a:pt x="2465" y="5768"/>
                    <a:pt x="5768" y="2466"/>
                    <a:pt x="9921" y="2054"/>
                  </a:cubicBezTo>
                  <a:lnTo>
                    <a:pt x="9921" y="6907"/>
                  </a:lnTo>
                  <a:lnTo>
                    <a:pt x="11679" y="6907"/>
                  </a:lnTo>
                  <a:lnTo>
                    <a:pt x="11679" y="2054"/>
                  </a:lnTo>
                  <a:cubicBezTo>
                    <a:pt x="15832" y="2466"/>
                    <a:pt x="19135" y="5768"/>
                    <a:pt x="19548" y="9921"/>
                  </a:cubicBezTo>
                  <a:lnTo>
                    <a:pt x="14693" y="9921"/>
                  </a:lnTo>
                  <a:lnTo>
                    <a:pt x="14693" y="11679"/>
                  </a:lnTo>
                  <a:lnTo>
                    <a:pt x="19548" y="11679"/>
                  </a:lnTo>
                  <a:cubicBezTo>
                    <a:pt x="19135" y="15832"/>
                    <a:pt x="15832" y="19134"/>
                    <a:pt x="11679" y="19547"/>
                  </a:cubicBezTo>
                  <a:close/>
                  <a:moveTo>
                    <a:pt x="10799" y="0"/>
                  </a:moveTo>
                  <a:cubicBezTo>
                    <a:pt x="4835" y="0"/>
                    <a:pt x="0" y="4836"/>
                    <a:pt x="0" y="10800"/>
                  </a:cubicBezTo>
                  <a:cubicBezTo>
                    <a:pt x="0" y="16765"/>
                    <a:pt x="4835" y="21600"/>
                    <a:pt x="10799" y="21600"/>
                  </a:cubicBezTo>
                  <a:cubicBezTo>
                    <a:pt x="16765" y="21600"/>
                    <a:pt x="21600" y="16765"/>
                    <a:pt x="21600" y="10800"/>
                  </a:cubicBezTo>
                  <a:cubicBezTo>
                    <a:pt x="21600" y="4836"/>
                    <a:pt x="16765" y="0"/>
                    <a:pt x="10799" y="0"/>
                  </a:cubicBezTo>
                  <a:close/>
                </a:path>
              </a:pathLst>
            </a:custGeom>
            <a:solidFill>
              <a:srgbClr val="FFFFFF"/>
            </a:solidFill>
            <a:ln>
              <a:noFill/>
            </a:ln>
            <a:extLst>
              <a:ext uri="{91240B29-F687-4F45-9708-019B960494DF}">
                <a14:hiddenLine xmlns:a14="http://schemas.microsoft.com/office/drawing/2010/main" w="12700">
                  <a:solidFill>
                    <a:srgbClr val="000000"/>
                  </a:solidFill>
                  <a:miter lim="400000"/>
                  <a:headEnd/>
                  <a:tailEnd/>
                </a14:hiddenLine>
              </a:ext>
            </a:extLst>
          </p:spPr>
          <p:txBody>
            <a:bodyPr lIns="38088" tIns="38088" rIns="38088" bIns="38088" anchor="ctr"/>
            <a:lstStyle/>
            <a:p>
              <a:endParaRPr lang="zh-CN" altLang="en-US" sz="1800"/>
            </a:p>
          </p:txBody>
        </p:sp>
      </p:grpSp>
      <p:grpSp>
        <p:nvGrpSpPr>
          <p:cNvPr id="9" name="组合 8"/>
          <p:cNvGrpSpPr/>
          <p:nvPr/>
        </p:nvGrpSpPr>
        <p:grpSpPr>
          <a:xfrm>
            <a:off x="296545" y="259715"/>
            <a:ext cx="11490325" cy="539750"/>
            <a:chOff x="467" y="409"/>
            <a:chExt cx="18095" cy="850"/>
          </a:xfrm>
        </p:grpSpPr>
        <p:sp>
          <p:nvSpPr>
            <p:cNvPr id="2" name="文本框 1"/>
            <p:cNvSpPr txBox="1"/>
            <p:nvPr/>
          </p:nvSpPr>
          <p:spPr>
            <a:xfrm>
              <a:off x="2122" y="409"/>
              <a:ext cx="16441" cy="850"/>
            </a:xfrm>
            <a:prstGeom prst="rect">
              <a:avLst/>
            </a:prstGeom>
            <a:noFill/>
          </p:spPr>
          <p:txBody>
            <a:bodyPr wrap="square" rtlCol="0" anchor="ctr" anchorCtr="0">
              <a:noAutofit/>
            </a:bodyPr>
            <a:p>
              <a:pPr>
                <a:lnSpc>
                  <a:spcPct val="100000"/>
                </a:lnSpc>
              </a:pPr>
              <a:r>
                <a:rPr lang="zh-CN" altLang="en-US" sz="2400">
                  <a:solidFill>
                    <a:srgbClr val="FF7F7F"/>
                  </a:solidFill>
                  <a:latin typeface="微软雅黑" panose="020B0503020204020204" charset="-122"/>
                  <a:ea typeface="微软雅黑" panose="020B0503020204020204" charset="-122"/>
                  <a:sym typeface="+mn-ea"/>
                </a:rPr>
                <a:t>【护理评估】</a:t>
              </a:r>
              <a:endParaRPr lang="zh-CN" altLang="en-US" sz="2400">
                <a:solidFill>
                  <a:srgbClr val="FF7F7F"/>
                </a:solidFill>
                <a:latin typeface="微软雅黑" panose="020B0503020204020204" charset="-122"/>
                <a:ea typeface="微软雅黑" panose="020B0503020204020204" charset="-122"/>
                <a:sym typeface="+mn-ea"/>
              </a:endParaRPr>
            </a:p>
          </p:txBody>
        </p:sp>
        <p:grpSp>
          <p:nvGrpSpPr>
            <p:cNvPr id="6" name="组合 5"/>
            <p:cNvGrpSpPr/>
            <p:nvPr/>
          </p:nvGrpSpPr>
          <p:grpSpPr>
            <a:xfrm>
              <a:off x="467" y="494"/>
              <a:ext cx="1416" cy="680"/>
              <a:chOff x="467" y="579"/>
              <a:chExt cx="1416" cy="680"/>
            </a:xfrm>
          </p:grpSpPr>
          <p:sp>
            <p:nvSpPr>
              <p:cNvPr id="7" name="对角圆角矩形 6"/>
              <p:cNvSpPr/>
              <p:nvPr/>
            </p:nvSpPr>
            <p:spPr>
              <a:xfrm>
                <a:off x="467" y="579"/>
                <a:ext cx="1417" cy="68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8" name="图片 7"/>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892" y="692"/>
                <a:ext cx="567" cy="454"/>
              </a:xfrm>
              <a:prstGeom prst="rect">
                <a:avLst/>
              </a:prstGeom>
            </p:spPr>
          </p:pic>
        </p:grpSp>
      </p:grpSp>
    </p:spTree>
  </p:cSld>
  <p:clrMapOvr>
    <a:masterClrMapping/>
  </p:clrMapOvr>
  <mc:AlternateContent xmlns:mc="http://schemas.openxmlformats.org/markup-compatibility/2006">
    <mc:Choice xmlns:p14="http://schemas.microsoft.com/office/powerpoint/2010/main" Requires="p14">
      <p:transition p14:dur="9" advTm="5102">
        <p:comb/>
      </p:transition>
    </mc:Choice>
    <mc:Fallback>
      <p:transition advTm="5102">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nodeType="afterEffect">
                                  <p:stCondLst>
                                    <p:cond delay="0"/>
                                  </p:stCondLst>
                                  <p:childTnLst>
                                    <p:set>
                                      <p:cBhvr>
                                        <p:cTn id="6" dur="1" fill="hold">
                                          <p:stCondLst>
                                            <p:cond delay="0"/>
                                          </p:stCondLst>
                                        </p:cTn>
                                        <p:tgtEl>
                                          <p:spTgt spid="106"/>
                                        </p:tgtEl>
                                        <p:attrNameLst>
                                          <p:attrName>style.visibility</p:attrName>
                                        </p:attrNameLst>
                                      </p:cBhvr>
                                      <p:to>
                                        <p:strVal val="visible"/>
                                      </p:to>
                                    </p:set>
                                    <p:animEffect transition="in" filter="fade">
                                      <p:cBhvr>
                                        <p:cTn id="7" dur="500"/>
                                        <p:tgtEl>
                                          <p:spTgt spid="106"/>
                                        </p:tgtEl>
                                      </p:cBhvr>
                                    </p:animEffect>
                                    <p:anim calcmode="lin" valueType="num">
                                      <p:cBhvr>
                                        <p:cTn id="8" dur="500" fill="hold"/>
                                        <p:tgtEl>
                                          <p:spTgt spid="106"/>
                                        </p:tgtEl>
                                        <p:attrNameLst>
                                          <p:attrName>ppt_x</p:attrName>
                                        </p:attrNameLst>
                                      </p:cBhvr>
                                      <p:tavLst>
                                        <p:tav tm="0">
                                          <p:val>
                                            <p:strVal val="#ppt_x"/>
                                          </p:val>
                                        </p:tav>
                                        <p:tav tm="100000">
                                          <p:val>
                                            <p:strVal val="#ppt_x"/>
                                          </p:val>
                                        </p:tav>
                                      </p:tavLst>
                                    </p:anim>
                                    <p:anim calcmode="lin" valueType="num">
                                      <p:cBhvr>
                                        <p:cTn id="9" dur="450" decel="100000" fill="hold"/>
                                        <p:tgtEl>
                                          <p:spTgt spid="106"/>
                                        </p:tgtEl>
                                        <p:attrNameLst>
                                          <p:attrName>ppt_y</p:attrName>
                                        </p:attrNameLst>
                                      </p:cBhvr>
                                      <p:tavLst>
                                        <p:tav tm="0">
                                          <p:val>
                                            <p:strVal val="#ppt_y+1"/>
                                          </p:val>
                                        </p:tav>
                                        <p:tav tm="100000">
                                          <p:val>
                                            <p:strVal val="#ppt_y-.03"/>
                                          </p:val>
                                        </p:tav>
                                      </p:tavLst>
                                    </p:anim>
                                    <p:anim calcmode="lin" valueType="num">
                                      <p:cBhvr>
                                        <p:cTn id="10" dur="1" accel="100000" fill="hold">
                                          <p:stCondLst>
                                            <p:cond delay="499"/>
                                          </p:stCondLst>
                                        </p:cTn>
                                        <p:tgtEl>
                                          <p:spTgt spid="106"/>
                                        </p:tgtEl>
                                        <p:attrNameLst>
                                          <p:attrName>ppt_y</p:attrName>
                                        </p:attrNameLst>
                                      </p:cBhvr>
                                      <p:tavLst>
                                        <p:tav tm="0">
                                          <p:val>
                                            <p:strVal val="#ppt_y-.03"/>
                                          </p:val>
                                        </p:tav>
                                        <p:tav tm="100000">
                                          <p:val>
                                            <p:strVal val="#ppt_y"/>
                                          </p:val>
                                        </p:tav>
                                      </p:tavLst>
                                    </p:anim>
                                  </p:childTnLst>
                                </p:cTn>
                              </p:par>
                            </p:childTnLst>
                          </p:cTn>
                        </p:par>
                        <p:par>
                          <p:cTn id="11" fill="hold">
                            <p:stCondLst>
                              <p:cond delay="500"/>
                            </p:stCondLst>
                            <p:childTnLst>
                              <p:par>
                                <p:cTn id="12" presetID="22" presetClass="entr" presetSubtype="2" fill="hold" nodeType="afterEffect">
                                  <p:stCondLst>
                                    <p:cond delay="0"/>
                                  </p:stCondLst>
                                  <p:childTnLst>
                                    <p:set>
                                      <p:cBhvr>
                                        <p:cTn id="13" dur="1" fill="hold">
                                          <p:stCondLst>
                                            <p:cond delay="0"/>
                                          </p:stCondLst>
                                        </p:cTn>
                                        <p:tgtEl>
                                          <p:spTgt spid="85"/>
                                        </p:tgtEl>
                                        <p:attrNameLst>
                                          <p:attrName>style.visibility</p:attrName>
                                        </p:attrNameLst>
                                      </p:cBhvr>
                                      <p:to>
                                        <p:strVal val="visible"/>
                                      </p:to>
                                    </p:set>
                                    <p:animEffect transition="in" filter="wipe(right)">
                                      <p:cBhvr>
                                        <p:cTn id="14" dur="500"/>
                                        <p:tgtEl>
                                          <p:spTgt spid="85"/>
                                        </p:tgtEl>
                                      </p:cBhvr>
                                    </p:animEffect>
                                  </p:childTnLst>
                                </p:cTn>
                              </p:par>
                            </p:childTnLst>
                          </p:cTn>
                        </p:par>
                        <p:par>
                          <p:cTn id="15" fill="hold">
                            <p:stCondLst>
                              <p:cond delay="1000"/>
                            </p:stCondLst>
                            <p:childTnLst>
                              <p:par>
                                <p:cTn id="16" presetID="22" presetClass="entr" presetSubtype="8" fill="hold" nodeType="afterEffect">
                                  <p:stCondLst>
                                    <p:cond delay="0"/>
                                  </p:stCondLst>
                                  <p:childTnLst>
                                    <p:set>
                                      <p:cBhvr>
                                        <p:cTn id="17" dur="1" fill="hold">
                                          <p:stCondLst>
                                            <p:cond delay="0"/>
                                          </p:stCondLst>
                                        </p:cTn>
                                        <p:tgtEl>
                                          <p:spTgt spid="82"/>
                                        </p:tgtEl>
                                        <p:attrNameLst>
                                          <p:attrName>style.visibility</p:attrName>
                                        </p:attrNameLst>
                                      </p:cBhvr>
                                      <p:to>
                                        <p:strVal val="visible"/>
                                      </p:to>
                                    </p:set>
                                    <p:animEffect transition="in" filter="wipe(left)">
                                      <p:cBhvr>
                                        <p:cTn id="18" dur="500"/>
                                        <p:tgtEl>
                                          <p:spTgt spid="82"/>
                                        </p:tgtEl>
                                      </p:cBhvr>
                                    </p:animEffect>
                                  </p:childTnLst>
                                </p:cTn>
                              </p:par>
                            </p:childTnLst>
                          </p:cTn>
                        </p:par>
                        <p:par>
                          <p:cTn id="19" fill="hold">
                            <p:stCondLst>
                              <p:cond delay="1500"/>
                            </p:stCondLst>
                            <p:childTnLst>
                              <p:par>
                                <p:cTn id="20" presetID="22" presetClass="entr" presetSubtype="1" fill="hold" nodeType="afterEffect">
                                  <p:stCondLst>
                                    <p:cond delay="0"/>
                                  </p:stCondLst>
                                  <p:childTnLst>
                                    <p:set>
                                      <p:cBhvr>
                                        <p:cTn id="21" dur="1" fill="hold">
                                          <p:stCondLst>
                                            <p:cond delay="0"/>
                                          </p:stCondLst>
                                        </p:cTn>
                                        <p:tgtEl>
                                          <p:spTgt spid="91"/>
                                        </p:tgtEl>
                                        <p:attrNameLst>
                                          <p:attrName>style.visibility</p:attrName>
                                        </p:attrNameLst>
                                      </p:cBhvr>
                                      <p:to>
                                        <p:strVal val="visible"/>
                                      </p:to>
                                    </p:set>
                                    <p:animEffect transition="in" filter="wipe(up)">
                                      <p:cBhvr>
                                        <p:cTn id="22" dur="500"/>
                                        <p:tgtEl>
                                          <p:spTgt spid="91"/>
                                        </p:tgtEl>
                                      </p:cBhvr>
                                    </p:animEffect>
                                  </p:childTnLst>
                                </p:cTn>
                              </p:par>
                            </p:childTnLst>
                          </p:cTn>
                        </p:par>
                        <p:par>
                          <p:cTn id="23" fill="hold">
                            <p:stCondLst>
                              <p:cond delay="2000"/>
                            </p:stCondLst>
                            <p:childTnLst>
                              <p:par>
                                <p:cTn id="24" presetID="22" presetClass="entr" presetSubtype="1" fill="hold" nodeType="afterEffect">
                                  <p:stCondLst>
                                    <p:cond delay="0"/>
                                  </p:stCondLst>
                                  <p:childTnLst>
                                    <p:set>
                                      <p:cBhvr>
                                        <p:cTn id="25" dur="1" fill="hold">
                                          <p:stCondLst>
                                            <p:cond delay="0"/>
                                          </p:stCondLst>
                                        </p:cTn>
                                        <p:tgtEl>
                                          <p:spTgt spid="88"/>
                                        </p:tgtEl>
                                        <p:attrNameLst>
                                          <p:attrName>style.visibility</p:attrName>
                                        </p:attrNameLst>
                                      </p:cBhvr>
                                      <p:to>
                                        <p:strVal val="visible"/>
                                      </p:to>
                                    </p:set>
                                    <p:animEffect transition="in" filter="wipe(up)">
                                      <p:cBhvr>
                                        <p:cTn id="26" dur="500"/>
                                        <p:tgtEl>
                                          <p:spTgt spid="8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nvSpPr>
        <p:spPr>
          <a:xfrm>
            <a:off x="1229928" y="2135519"/>
            <a:ext cx="3071245" cy="3071245"/>
          </a:xfrm>
          <a:prstGeom prst="ellipse">
            <a:avLst/>
          </a:prstGeom>
          <a:noFill/>
          <a:ln w="28575">
            <a:solidFill>
              <a:schemeClr val="tx1">
                <a:lumMod val="50000"/>
                <a:lumOff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微软雅黑" panose="020B0503020204020204" charset="-122"/>
              <a:ea typeface="微软雅黑" panose="020B0503020204020204" charset="-122"/>
            </a:endParaRPr>
          </a:p>
        </p:txBody>
      </p:sp>
      <p:sp>
        <p:nvSpPr>
          <p:cNvPr id="5" name="椭圆 4"/>
          <p:cNvSpPr/>
          <p:nvPr/>
        </p:nvSpPr>
        <p:spPr>
          <a:xfrm>
            <a:off x="3658870" y="2319020"/>
            <a:ext cx="544830" cy="544830"/>
          </a:xfrm>
          <a:prstGeom prst="ellipse">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25">
                <a:solidFill>
                  <a:schemeClr val="bg1"/>
                </a:solidFill>
                <a:latin typeface="微软雅黑" panose="020B0503020204020204" charset="-122"/>
                <a:ea typeface="微软雅黑" panose="020B0503020204020204" charset="-122"/>
              </a:rPr>
              <a:t>1</a:t>
            </a:r>
            <a:endParaRPr lang="en-US" altLang="zh-CN" sz="2025">
              <a:solidFill>
                <a:schemeClr val="bg1"/>
              </a:solidFill>
              <a:latin typeface="微软雅黑" panose="020B0503020204020204" charset="-122"/>
              <a:ea typeface="微软雅黑" panose="020B0503020204020204" charset="-122"/>
            </a:endParaRPr>
          </a:p>
        </p:txBody>
      </p:sp>
      <p:sp>
        <p:nvSpPr>
          <p:cNvPr id="6" name="矩形 5"/>
          <p:cNvSpPr/>
          <p:nvPr/>
        </p:nvSpPr>
        <p:spPr>
          <a:xfrm>
            <a:off x="4274820" y="2410460"/>
            <a:ext cx="1076960" cy="361950"/>
          </a:xfrm>
          <a:prstGeom prst="rect">
            <a:avLst/>
          </a:prstGeom>
        </p:spPr>
        <p:txBody>
          <a:bodyPr wrap="none">
            <a:spAutoFit/>
          </a:bodyPr>
          <a:lstStyle/>
          <a:p>
            <a:pPr algn="l"/>
            <a:r>
              <a:rPr lang="zh-CN" altLang="en-US" sz="1755" b="1">
                <a:solidFill>
                  <a:srgbClr val="FF7F7F"/>
                </a:solidFill>
                <a:latin typeface="微软雅黑" panose="020B0503020204020204" charset="-122"/>
                <a:ea typeface="微软雅黑" panose="020B0503020204020204" charset="-122"/>
              </a:rPr>
              <a:t>知识目标</a:t>
            </a:r>
            <a:endParaRPr lang="zh-CN" altLang="en-US" sz="1755" b="1">
              <a:solidFill>
                <a:srgbClr val="FF7F7F"/>
              </a:solidFill>
              <a:latin typeface="微软雅黑" panose="020B0503020204020204" charset="-122"/>
              <a:ea typeface="微软雅黑" panose="020B0503020204020204" charset="-122"/>
            </a:endParaRPr>
          </a:p>
        </p:txBody>
      </p:sp>
      <p:sp>
        <p:nvSpPr>
          <p:cNvPr id="13" name="矩形 12"/>
          <p:cNvSpPr/>
          <p:nvPr/>
        </p:nvSpPr>
        <p:spPr>
          <a:xfrm>
            <a:off x="5351780" y="1205230"/>
            <a:ext cx="6068695" cy="1671320"/>
          </a:xfrm>
          <a:prstGeom prst="rect">
            <a:avLst/>
          </a:prstGeom>
        </p:spPr>
        <p:txBody>
          <a:bodyPr wrap="square" anchor="b" anchorCtr="0">
            <a:noAutofit/>
          </a:bodyPr>
          <a:lstStyle/>
          <a:p>
            <a:pPr marL="342900" indent="-342900" algn="just">
              <a:lnSpc>
                <a:spcPct val="110000"/>
              </a:lnSpc>
              <a:spcBef>
                <a:spcPts val="0"/>
              </a:spcBef>
              <a:spcAft>
                <a:spcPts val="0"/>
              </a:spcAft>
              <a:buAutoNum type="arabicPeriod"/>
            </a:pPr>
            <a:r>
              <a:rPr sz="1600" dirty="0">
                <a:solidFill>
                  <a:schemeClr val="tx1">
                    <a:lumMod val="50000"/>
                    <a:lumOff val="50000"/>
                  </a:schemeClr>
                </a:solidFill>
                <a:latin typeface="微软雅黑" panose="020B0503020204020204" charset="-122"/>
                <a:ea typeface="微软雅黑" panose="020B0503020204020204" charset="-122"/>
                <a:cs typeface="+mn-ea"/>
              </a:rPr>
              <a:t>掌握各种新生儿的定义及足月儿、早产儿的特点和护理；新生儿窒息，新生儿缺氧缺血性脑病，新生儿颅内出血，新生儿呼吸窘迫综合征，新生儿黄疸，新生儿寒冷损伤综合征的健康史，身体状况，护理诊断和护理措施。</a:t>
            </a:r>
            <a:endParaRPr sz="1600" dirty="0">
              <a:solidFill>
                <a:schemeClr val="tx1">
                  <a:lumMod val="50000"/>
                  <a:lumOff val="50000"/>
                </a:schemeClr>
              </a:solidFill>
              <a:latin typeface="微软雅黑" panose="020B0503020204020204" charset="-122"/>
              <a:ea typeface="微软雅黑" panose="020B0503020204020204" charset="-122"/>
              <a:cs typeface="+mn-ea"/>
            </a:endParaRPr>
          </a:p>
          <a:p>
            <a:pPr marL="342900" indent="-342900" algn="just">
              <a:lnSpc>
                <a:spcPct val="110000"/>
              </a:lnSpc>
              <a:spcBef>
                <a:spcPts val="0"/>
              </a:spcBef>
              <a:spcAft>
                <a:spcPts val="0"/>
              </a:spcAft>
              <a:buAutoNum type="arabicPeriod"/>
            </a:pPr>
            <a:r>
              <a:rPr sz="1600" dirty="0">
                <a:solidFill>
                  <a:schemeClr val="tx1">
                    <a:lumMod val="50000"/>
                    <a:lumOff val="50000"/>
                  </a:schemeClr>
                </a:solidFill>
                <a:latin typeface="微软雅黑" panose="020B0503020204020204" charset="-122"/>
                <a:ea typeface="微软雅黑" panose="020B0503020204020204" charset="-122"/>
                <a:cs typeface="+mn-ea"/>
              </a:rPr>
              <a:t>熟悉新生儿分类，上述新生儿疾病的辅助检查和治疗原则。</a:t>
            </a:r>
            <a:endParaRPr sz="1600" dirty="0">
              <a:solidFill>
                <a:schemeClr val="tx1">
                  <a:lumMod val="50000"/>
                  <a:lumOff val="50000"/>
                </a:schemeClr>
              </a:solidFill>
              <a:latin typeface="微软雅黑" panose="020B0503020204020204" charset="-122"/>
              <a:ea typeface="微软雅黑" panose="020B0503020204020204" charset="-122"/>
              <a:cs typeface="+mn-ea"/>
            </a:endParaRPr>
          </a:p>
          <a:p>
            <a:pPr marL="342900" indent="-342900" algn="just">
              <a:lnSpc>
                <a:spcPct val="110000"/>
              </a:lnSpc>
              <a:spcBef>
                <a:spcPts val="0"/>
              </a:spcBef>
              <a:spcAft>
                <a:spcPts val="0"/>
              </a:spcAft>
              <a:buAutoNum type="arabicPeriod"/>
            </a:pPr>
            <a:r>
              <a:rPr sz="1600" dirty="0">
                <a:solidFill>
                  <a:schemeClr val="tx1">
                    <a:lumMod val="50000"/>
                    <a:lumOff val="50000"/>
                  </a:schemeClr>
                </a:solidFill>
                <a:latin typeface="微软雅黑" panose="020B0503020204020204" charset="-122"/>
                <a:ea typeface="微软雅黑" panose="020B0503020204020204" charset="-122"/>
                <a:cs typeface="+mn-ea"/>
              </a:rPr>
              <a:t>了解新生儿败血症身体状况、护理诊断与护理措施。</a:t>
            </a:r>
            <a:endParaRPr sz="1600" dirty="0">
              <a:solidFill>
                <a:schemeClr val="tx1">
                  <a:lumMod val="50000"/>
                  <a:lumOff val="50000"/>
                </a:schemeClr>
              </a:solidFill>
              <a:latin typeface="微软雅黑" panose="020B0503020204020204" charset="-122"/>
              <a:ea typeface="微软雅黑" panose="020B0503020204020204" charset="-122"/>
              <a:cs typeface="+mn-ea"/>
            </a:endParaRPr>
          </a:p>
        </p:txBody>
      </p:sp>
      <p:sp>
        <p:nvSpPr>
          <p:cNvPr id="8" name="椭圆 7"/>
          <p:cNvSpPr/>
          <p:nvPr/>
        </p:nvSpPr>
        <p:spPr>
          <a:xfrm>
            <a:off x="4015105" y="3435350"/>
            <a:ext cx="544830" cy="54483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25">
                <a:solidFill>
                  <a:schemeClr val="bg1"/>
                </a:solidFill>
                <a:latin typeface="微软雅黑" panose="020B0503020204020204" charset="-122"/>
                <a:ea typeface="微软雅黑" panose="020B0503020204020204" charset="-122"/>
              </a:rPr>
              <a:t>2</a:t>
            </a:r>
            <a:endParaRPr lang="en-US" altLang="zh-CN" sz="2025">
              <a:solidFill>
                <a:schemeClr val="bg1"/>
              </a:solidFill>
              <a:latin typeface="微软雅黑" panose="020B0503020204020204" charset="-122"/>
              <a:ea typeface="微软雅黑" panose="020B0503020204020204" charset="-122"/>
            </a:endParaRPr>
          </a:p>
        </p:txBody>
      </p:sp>
      <p:sp>
        <p:nvSpPr>
          <p:cNvPr id="3" name="矩形 2"/>
          <p:cNvSpPr/>
          <p:nvPr/>
        </p:nvSpPr>
        <p:spPr>
          <a:xfrm>
            <a:off x="4631055" y="3526790"/>
            <a:ext cx="1076960" cy="361950"/>
          </a:xfrm>
          <a:prstGeom prst="rect">
            <a:avLst/>
          </a:prstGeom>
        </p:spPr>
        <p:txBody>
          <a:bodyPr wrap="none">
            <a:spAutoFit/>
          </a:bodyPr>
          <a:lstStyle/>
          <a:p>
            <a:pPr algn="l"/>
            <a:r>
              <a:rPr lang="zh-CN" altLang="en-US" sz="1755" b="1">
                <a:solidFill>
                  <a:srgbClr val="FF7F7F"/>
                </a:solidFill>
                <a:latin typeface="微软雅黑" panose="020B0503020204020204" charset="-122"/>
                <a:ea typeface="微软雅黑" panose="020B0503020204020204" charset="-122"/>
              </a:rPr>
              <a:t>能力目标</a:t>
            </a:r>
            <a:endParaRPr lang="zh-CN" altLang="en-US" sz="1755" b="1">
              <a:solidFill>
                <a:srgbClr val="FF7F7F"/>
              </a:solidFill>
              <a:latin typeface="微软雅黑" panose="020B0503020204020204" charset="-122"/>
              <a:ea typeface="微软雅黑" panose="020B0503020204020204" charset="-122"/>
            </a:endParaRPr>
          </a:p>
        </p:txBody>
      </p:sp>
      <p:sp>
        <p:nvSpPr>
          <p:cNvPr id="14" name="矩形 13"/>
          <p:cNvSpPr/>
          <p:nvPr/>
        </p:nvSpPr>
        <p:spPr>
          <a:xfrm>
            <a:off x="5779135" y="3244850"/>
            <a:ext cx="5349240" cy="925830"/>
          </a:xfrm>
          <a:prstGeom prst="rect">
            <a:avLst/>
          </a:prstGeom>
        </p:spPr>
        <p:txBody>
          <a:bodyPr wrap="square" anchor="ctr" anchorCtr="0">
            <a:noAutofit/>
          </a:bodyPr>
          <a:lstStyle/>
          <a:p>
            <a:pPr marL="342900" indent="-342900" algn="just">
              <a:lnSpc>
                <a:spcPct val="110000"/>
              </a:lnSpc>
              <a:spcBef>
                <a:spcPct val="0"/>
              </a:spcBef>
              <a:spcAft>
                <a:spcPct val="0"/>
              </a:spcAft>
              <a:buAutoNum type="arabicPeriod"/>
            </a:pPr>
            <a:r>
              <a:rPr sz="1600" dirty="0">
                <a:solidFill>
                  <a:schemeClr val="tx1">
                    <a:lumMod val="50000"/>
                    <a:lumOff val="50000"/>
                  </a:schemeClr>
                </a:solidFill>
                <a:latin typeface="微软雅黑" panose="020B0503020204020204" charset="-122"/>
                <a:ea typeface="微软雅黑" panose="020B0503020204020204" charset="-122"/>
                <a:cs typeface="+mn-ea"/>
              </a:rPr>
              <a:t>能陈述新生儿胆红素代谢特点，正确区别生理性黄疸与病理性黄疸。</a:t>
            </a:r>
            <a:endParaRPr sz="1600" dirty="0">
              <a:solidFill>
                <a:schemeClr val="tx1">
                  <a:lumMod val="50000"/>
                  <a:lumOff val="50000"/>
                </a:schemeClr>
              </a:solidFill>
              <a:latin typeface="微软雅黑" panose="020B0503020204020204" charset="-122"/>
              <a:ea typeface="微软雅黑" panose="020B0503020204020204" charset="-122"/>
              <a:cs typeface="+mn-ea"/>
            </a:endParaRPr>
          </a:p>
          <a:p>
            <a:pPr marL="342900" indent="-342900" algn="just">
              <a:lnSpc>
                <a:spcPct val="110000"/>
              </a:lnSpc>
              <a:spcBef>
                <a:spcPct val="0"/>
              </a:spcBef>
              <a:spcAft>
                <a:spcPct val="0"/>
              </a:spcAft>
              <a:buAutoNum type="arabicPeriod"/>
            </a:pPr>
            <a:r>
              <a:rPr sz="1600" dirty="0">
                <a:solidFill>
                  <a:schemeClr val="tx1">
                    <a:lumMod val="50000"/>
                    <a:lumOff val="50000"/>
                  </a:schemeClr>
                </a:solidFill>
                <a:latin typeface="微软雅黑" panose="020B0503020204020204" charset="-122"/>
                <a:ea typeface="微软雅黑" panose="020B0503020204020204" charset="-122"/>
                <a:cs typeface="+mn-ea"/>
              </a:rPr>
              <a:t>会运用所学知识提出新生儿常见疾病的护理诊断，制定并实施护理措施。</a:t>
            </a:r>
            <a:endParaRPr sz="1600" dirty="0">
              <a:solidFill>
                <a:schemeClr val="tx1">
                  <a:lumMod val="50000"/>
                  <a:lumOff val="50000"/>
                </a:schemeClr>
              </a:solidFill>
              <a:latin typeface="微软雅黑" panose="020B0503020204020204" charset="-122"/>
              <a:ea typeface="微软雅黑" panose="020B0503020204020204" charset="-122"/>
              <a:cs typeface="+mn-ea"/>
            </a:endParaRPr>
          </a:p>
        </p:txBody>
      </p:sp>
      <p:sp>
        <p:nvSpPr>
          <p:cNvPr id="4" name="椭圆 3"/>
          <p:cNvSpPr/>
          <p:nvPr/>
        </p:nvSpPr>
        <p:spPr>
          <a:xfrm>
            <a:off x="3658870" y="4465638"/>
            <a:ext cx="544830" cy="544830"/>
          </a:xfrm>
          <a:prstGeom prst="ellipse">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25">
                <a:solidFill>
                  <a:schemeClr val="bg1"/>
                </a:solidFill>
                <a:latin typeface="微软雅黑" panose="020B0503020204020204" charset="-122"/>
                <a:ea typeface="微软雅黑" panose="020B0503020204020204" charset="-122"/>
              </a:rPr>
              <a:t>3</a:t>
            </a:r>
            <a:endParaRPr lang="en-US" altLang="zh-CN" sz="2025">
              <a:solidFill>
                <a:schemeClr val="bg1"/>
              </a:solidFill>
              <a:latin typeface="微软雅黑" panose="020B0503020204020204" charset="-122"/>
              <a:ea typeface="微软雅黑" panose="020B0503020204020204" charset="-122"/>
            </a:endParaRPr>
          </a:p>
        </p:txBody>
      </p:sp>
      <p:sp>
        <p:nvSpPr>
          <p:cNvPr id="7" name="矩形 6"/>
          <p:cNvSpPr/>
          <p:nvPr/>
        </p:nvSpPr>
        <p:spPr>
          <a:xfrm>
            <a:off x="4274820" y="4557078"/>
            <a:ext cx="1076960" cy="361950"/>
          </a:xfrm>
          <a:prstGeom prst="rect">
            <a:avLst/>
          </a:prstGeom>
        </p:spPr>
        <p:txBody>
          <a:bodyPr wrap="none">
            <a:spAutoFit/>
          </a:bodyPr>
          <a:lstStyle/>
          <a:p>
            <a:pPr algn="l"/>
            <a:r>
              <a:rPr lang="zh-CN" altLang="en-US" sz="1755" b="1">
                <a:solidFill>
                  <a:srgbClr val="FF7F7F"/>
                </a:solidFill>
                <a:latin typeface="微软雅黑" panose="020B0503020204020204" charset="-122"/>
                <a:ea typeface="微软雅黑" panose="020B0503020204020204" charset="-122"/>
              </a:rPr>
              <a:t>素质目标</a:t>
            </a:r>
            <a:endParaRPr lang="zh-CN" altLang="en-US" sz="1755" b="1">
              <a:solidFill>
                <a:srgbClr val="FF7F7F"/>
              </a:solidFill>
              <a:latin typeface="微软雅黑" panose="020B0503020204020204" charset="-122"/>
              <a:ea typeface="微软雅黑" panose="020B0503020204020204" charset="-122"/>
            </a:endParaRPr>
          </a:p>
        </p:txBody>
      </p:sp>
      <p:sp>
        <p:nvSpPr>
          <p:cNvPr id="15" name="矩形 14"/>
          <p:cNvSpPr/>
          <p:nvPr/>
        </p:nvSpPr>
        <p:spPr>
          <a:xfrm>
            <a:off x="5438140" y="4575810"/>
            <a:ext cx="5348605" cy="590550"/>
          </a:xfrm>
          <a:prstGeom prst="rect">
            <a:avLst/>
          </a:prstGeom>
        </p:spPr>
        <p:txBody>
          <a:bodyPr wrap="square" anchor="t" anchorCtr="0">
            <a:noAutofit/>
          </a:bodyPr>
          <a:lstStyle/>
          <a:p>
            <a:r>
              <a:rPr sz="1600" dirty="0">
                <a:solidFill>
                  <a:schemeClr val="tx1">
                    <a:lumMod val="50000"/>
                    <a:lumOff val="50000"/>
                  </a:schemeClr>
                </a:solidFill>
                <a:latin typeface="微软雅黑" panose="020B0503020204020204" charset="-122"/>
                <a:ea typeface="微软雅黑" panose="020B0503020204020204" charset="-122"/>
                <a:cs typeface="+mn-ea"/>
              </a:rPr>
              <a:t>具有高度的责任感和同情心，以及严谨认真的工作态度。</a:t>
            </a:r>
            <a:endParaRPr sz="1600" dirty="0">
              <a:solidFill>
                <a:schemeClr val="tx1">
                  <a:lumMod val="50000"/>
                  <a:lumOff val="50000"/>
                </a:schemeClr>
              </a:solidFill>
              <a:latin typeface="微软雅黑" panose="020B0503020204020204" charset="-122"/>
              <a:ea typeface="微软雅黑" panose="020B0503020204020204" charset="-122"/>
              <a:cs typeface="+mn-ea"/>
            </a:endParaRPr>
          </a:p>
        </p:txBody>
      </p:sp>
      <p:grpSp>
        <p:nvGrpSpPr>
          <p:cNvPr id="17" name="组合 16"/>
          <p:cNvGrpSpPr/>
          <p:nvPr/>
        </p:nvGrpSpPr>
        <p:grpSpPr>
          <a:xfrm>
            <a:off x="1263603" y="2672023"/>
            <a:ext cx="1998236" cy="1998236"/>
            <a:chOff x="959845" y="2687828"/>
            <a:chExt cx="2960503" cy="2960503"/>
          </a:xfrm>
        </p:grpSpPr>
        <p:sp>
          <p:nvSpPr>
            <p:cNvPr id="16" name="椭圆 15"/>
            <p:cNvSpPr/>
            <p:nvPr/>
          </p:nvSpPr>
          <p:spPr>
            <a:xfrm>
              <a:off x="959845" y="2687828"/>
              <a:ext cx="2960503" cy="2960503"/>
            </a:xfrm>
            <a:prstGeom prst="ellipse">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lstStyle/>
            <a:p>
              <a:pPr algn="ctr"/>
              <a:endParaRPr lang="en-US" altLang="zh-CN" sz="3375">
                <a:gradFill>
                  <a:gsLst>
                    <a:gs pos="100000">
                      <a:schemeClr val="bg1"/>
                    </a:gs>
                    <a:gs pos="28000">
                      <a:schemeClr val="accent1">
                        <a:lumMod val="5000"/>
                        <a:lumOff val="95000"/>
                      </a:schemeClr>
                    </a:gs>
                    <a:gs pos="70000">
                      <a:srgbClr val="FFC000"/>
                    </a:gs>
                  </a:gsLst>
                  <a:lin ang="5400000" scaled="1"/>
                </a:gradFill>
                <a:latin typeface="微软雅黑" panose="020B0503020204020204" charset="-122"/>
                <a:ea typeface="微软雅黑" panose="020B0503020204020204" charset="-122"/>
              </a:endParaRPr>
            </a:p>
          </p:txBody>
        </p:sp>
        <p:pic>
          <p:nvPicPr>
            <p:cNvPr id="21" name="图片 20"/>
            <p:cNvPicPr>
              <a:picLocks noChangeAspect="1"/>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1448254" y="3505200"/>
              <a:ext cx="2073747" cy="1403042"/>
            </a:xfrm>
            <a:prstGeom prst="rect">
              <a:avLst/>
            </a:prstGeom>
          </p:spPr>
        </p:pic>
      </p:grpSp>
      <p:grpSp>
        <p:nvGrpSpPr>
          <p:cNvPr id="18" name="组合 17"/>
          <p:cNvGrpSpPr/>
          <p:nvPr/>
        </p:nvGrpSpPr>
        <p:grpSpPr>
          <a:xfrm>
            <a:off x="296545" y="259715"/>
            <a:ext cx="11490325" cy="539750"/>
            <a:chOff x="467" y="409"/>
            <a:chExt cx="18095" cy="850"/>
          </a:xfrm>
        </p:grpSpPr>
        <p:sp>
          <p:nvSpPr>
            <p:cNvPr id="23" name="文本框 22"/>
            <p:cNvSpPr txBox="1"/>
            <p:nvPr/>
          </p:nvSpPr>
          <p:spPr>
            <a:xfrm>
              <a:off x="2122" y="409"/>
              <a:ext cx="16441" cy="850"/>
            </a:xfrm>
            <a:prstGeom prst="rect">
              <a:avLst/>
            </a:prstGeom>
            <a:noFill/>
          </p:spPr>
          <p:txBody>
            <a:bodyPr wrap="square" rtlCol="0" anchor="ctr" anchorCtr="0">
              <a:noAutofit/>
            </a:bodyPr>
            <a:p>
              <a:pPr>
                <a:lnSpc>
                  <a:spcPct val="100000"/>
                </a:lnSpc>
              </a:pPr>
              <a:r>
                <a:rPr lang="zh-CN" altLang="en-US" sz="2400" b="0">
                  <a:solidFill>
                    <a:srgbClr val="FF7F7F"/>
                  </a:solidFill>
                  <a:latin typeface="微软雅黑" panose="020B0503020204020204" charset="-122"/>
                  <a:ea typeface="微软雅黑" panose="020B0503020204020204" charset="-122"/>
                </a:rPr>
                <a:t>学习目标</a:t>
              </a:r>
              <a:endParaRPr lang="zh-CN" altLang="en-US" sz="2400" b="0">
                <a:solidFill>
                  <a:srgbClr val="FF7F7F"/>
                </a:solidFill>
                <a:latin typeface="微软雅黑" panose="020B0503020204020204" charset="-122"/>
                <a:ea typeface="微软雅黑" panose="020B0503020204020204" charset="-122"/>
              </a:endParaRPr>
            </a:p>
          </p:txBody>
        </p:sp>
        <p:grpSp>
          <p:nvGrpSpPr>
            <p:cNvPr id="12" name="组合 11"/>
            <p:cNvGrpSpPr/>
            <p:nvPr/>
          </p:nvGrpSpPr>
          <p:grpSpPr>
            <a:xfrm>
              <a:off x="467" y="494"/>
              <a:ext cx="1416" cy="680"/>
              <a:chOff x="467" y="579"/>
              <a:chExt cx="1416" cy="680"/>
            </a:xfrm>
          </p:grpSpPr>
          <p:sp>
            <p:nvSpPr>
              <p:cNvPr id="25" name="对角圆角矩形 24"/>
              <p:cNvSpPr/>
              <p:nvPr/>
            </p:nvSpPr>
            <p:spPr>
              <a:xfrm>
                <a:off x="467" y="579"/>
                <a:ext cx="1417" cy="68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26" name="图片 25"/>
              <p:cNvPicPr/>
              <p:nvPr/>
            </p:nvPicPr>
            <p:blipFill>
              <a:blip r:embed="rId2" cstate="print">
                <a:biLevel thresh="25000"/>
                <a:extLst>
                  <a:ext uri="{28A0092B-C50C-407E-A947-70E740481C1C}">
                    <a14:useLocalDpi xmlns:a14="http://schemas.microsoft.com/office/drawing/2010/main" val="0"/>
                  </a:ext>
                </a:extLst>
              </a:blip>
              <a:stretch>
                <a:fillRect/>
              </a:stretch>
            </p:blipFill>
            <p:spPr>
              <a:xfrm>
                <a:off x="892" y="692"/>
                <a:ext cx="567" cy="454"/>
              </a:xfrm>
              <a:prstGeom prst="rect">
                <a:avLst/>
              </a:prstGeom>
            </p:spPr>
          </p:pic>
        </p:grpSp>
      </p:grpSp>
    </p:spTree>
  </p:cSld>
  <p:clrMapOvr>
    <a:masterClrMapping/>
  </p:clrMapOvr>
  <mc:AlternateContent xmlns:mc="http://schemas.openxmlformats.org/markup-compatibility/2006">
    <mc:Choice xmlns:p14="http://schemas.microsoft.com/office/powerpoint/2010/main" Requires="p14">
      <p:transition p14:dur="9" advTm="2902">
        <p:comb/>
      </p:transition>
    </mc:Choice>
    <mc:Fallback>
      <p:transition advTm="2902">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p:cTn id="7" dur="500" fill="hold"/>
                                        <p:tgtEl>
                                          <p:spTgt spid="17"/>
                                        </p:tgtEl>
                                        <p:attrNameLst>
                                          <p:attrName>ppt_w</p:attrName>
                                        </p:attrNameLst>
                                      </p:cBhvr>
                                      <p:tavLst>
                                        <p:tav tm="0">
                                          <p:val>
                                            <p:fltVal val="0"/>
                                          </p:val>
                                        </p:tav>
                                        <p:tav tm="100000">
                                          <p:val>
                                            <p:strVal val="#ppt_w"/>
                                          </p:val>
                                        </p:tav>
                                      </p:tavLst>
                                    </p:anim>
                                    <p:anim calcmode="lin" valueType="num">
                                      <p:cBhvr>
                                        <p:cTn id="8" dur="500" fill="hold"/>
                                        <p:tgtEl>
                                          <p:spTgt spid="17"/>
                                        </p:tgtEl>
                                        <p:attrNameLst>
                                          <p:attrName>ppt_h</p:attrName>
                                        </p:attrNameLst>
                                      </p:cBhvr>
                                      <p:tavLst>
                                        <p:tav tm="0">
                                          <p:val>
                                            <p:fltVal val="0"/>
                                          </p:val>
                                        </p:tav>
                                        <p:tav tm="100000">
                                          <p:val>
                                            <p:strVal val="#ppt_h"/>
                                          </p:val>
                                        </p:tav>
                                      </p:tavLst>
                                    </p:anim>
                                    <p:anim calcmode="lin" valueType="num">
                                      <p:cBhvr>
                                        <p:cTn id="9" dur="500" fill="hold"/>
                                        <p:tgtEl>
                                          <p:spTgt spid="17"/>
                                        </p:tgtEl>
                                        <p:attrNameLst>
                                          <p:attrName>style.rotation</p:attrName>
                                        </p:attrNameLst>
                                      </p:cBhvr>
                                      <p:tavLst>
                                        <p:tav tm="0">
                                          <p:val>
                                            <p:fltVal val="360"/>
                                          </p:val>
                                        </p:tav>
                                        <p:tav tm="100000">
                                          <p:val>
                                            <p:fltVal val="0"/>
                                          </p:val>
                                        </p:tav>
                                      </p:tavLst>
                                    </p:anim>
                                    <p:animEffect transition="in" filter="fade">
                                      <p:cBhvr>
                                        <p:cTn id="10" dur="500"/>
                                        <p:tgtEl>
                                          <p:spTgt spid="17"/>
                                        </p:tgtEl>
                                      </p:cBhvr>
                                    </p:animEffect>
                                  </p:childTnLst>
                                </p:cTn>
                              </p:par>
                            </p:childTnLst>
                          </p:cTn>
                        </p:par>
                        <p:par>
                          <p:cTn id="11" fill="hold">
                            <p:stCondLst>
                              <p:cond delay="500"/>
                            </p:stCondLst>
                            <p:childTnLst>
                              <p:par>
                                <p:cTn id="12" presetID="10" presetClass="entr" presetSubtype="0" fill="hold" grpId="0"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fade">
                                      <p:cBhvr>
                                        <p:cTn id="14"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对角圆角矩形 6"/>
          <p:cNvSpPr/>
          <p:nvPr>
            <p:custDataLst>
              <p:tags r:id="rId1"/>
            </p:custDataLst>
          </p:nvPr>
        </p:nvSpPr>
        <p:spPr>
          <a:xfrm rot="2760000">
            <a:off x="2818130" y="2872740"/>
            <a:ext cx="1304290" cy="1339850"/>
          </a:xfrm>
          <a:prstGeom prst="round2DiagRect">
            <a:avLst>
              <a:gd name="adj1" fmla="val 21567"/>
              <a:gd name="adj2" fmla="val 0"/>
            </a:avLst>
          </a:prstGeom>
          <a:noFill/>
          <a:ln>
            <a:solidFill>
              <a:srgbClr val="7578EC">
                <a:lumMod val="75000"/>
              </a:srgbClr>
            </a:solid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6" name="对角圆角矩形 5"/>
          <p:cNvSpPr/>
          <p:nvPr>
            <p:custDataLst>
              <p:tags r:id="rId2"/>
            </p:custDataLst>
          </p:nvPr>
        </p:nvSpPr>
        <p:spPr>
          <a:xfrm rot="2760000">
            <a:off x="2818130" y="2520315"/>
            <a:ext cx="1304290" cy="1339850"/>
          </a:xfrm>
          <a:prstGeom prst="round2DiagRect">
            <a:avLst>
              <a:gd name="adj1" fmla="val 21567"/>
              <a:gd name="adj2" fmla="val 0"/>
            </a:avLst>
          </a:prstGeom>
          <a:solidFill>
            <a:srgbClr val="7578EC">
              <a:lumMod val="60000"/>
              <a:lumOff val="40000"/>
            </a:srgbClr>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2" name="对角圆角矩形 1"/>
          <p:cNvSpPr/>
          <p:nvPr>
            <p:custDataLst>
              <p:tags r:id="rId3"/>
            </p:custDataLst>
          </p:nvPr>
        </p:nvSpPr>
        <p:spPr>
          <a:xfrm rot="2760000">
            <a:off x="2818130" y="2696210"/>
            <a:ext cx="1304290" cy="1339850"/>
          </a:xfrm>
          <a:prstGeom prst="round2DiagRect">
            <a:avLst>
              <a:gd name="adj1" fmla="val 21567"/>
              <a:gd name="adj2" fmla="val 0"/>
            </a:avLst>
          </a:prstGeom>
          <a:solidFill>
            <a:srgbClr val="7578EC"/>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pic>
        <p:nvPicPr>
          <p:cNvPr id="10" name="图片 9" descr="32313537353836363b32313537353834393bb0ecb9abc9f3c5fa"/>
          <p:cNvPicPr>
            <a:picLocks noChangeAspect="1"/>
          </p:cNvPicPr>
          <p:nvPr>
            <p:custDataLst>
              <p:tags r:id="rId4"/>
            </p:custDataLst>
          </p:nvPr>
        </p:nvPicPr>
        <p:blipFill>
          <a:blip r:embed="rId5">
            <a:extLst>
              <a:ext uri="{96DAC541-7B7A-43D3-8B79-37D633B846F1}">
                <asvg:svgBlip xmlns:asvg="http://schemas.microsoft.com/office/drawing/2016/SVG/main" r:embed="rId6"/>
              </a:ext>
            </a:extLst>
          </a:blip>
          <a:stretch>
            <a:fillRect/>
          </a:stretch>
        </p:blipFill>
        <p:spPr>
          <a:xfrm>
            <a:off x="3228340" y="3124200"/>
            <a:ext cx="483870" cy="483870"/>
          </a:xfrm>
          <a:prstGeom prst="rect">
            <a:avLst/>
          </a:prstGeom>
        </p:spPr>
      </p:pic>
      <p:sp>
        <p:nvSpPr>
          <p:cNvPr id="17" name="任意多边形 16"/>
          <p:cNvSpPr/>
          <p:nvPr>
            <p:custDataLst>
              <p:tags r:id="rId7"/>
            </p:custDataLst>
          </p:nvPr>
        </p:nvSpPr>
        <p:spPr>
          <a:xfrm rot="18960000">
            <a:off x="3029585" y="3461385"/>
            <a:ext cx="835025" cy="844550"/>
          </a:xfrm>
          <a:custGeom>
            <a:avLst/>
            <a:gdLst>
              <a:gd name="connsiteX0" fmla="*/ 0 w 1394"/>
              <a:gd name="connsiteY0" fmla="*/ 0 h 1409"/>
              <a:gd name="connsiteX1" fmla="*/ 1 w 1394"/>
              <a:gd name="connsiteY1" fmla="*/ 0 h 1409"/>
              <a:gd name="connsiteX2" fmla="*/ 1 w 1394"/>
              <a:gd name="connsiteY2" fmla="*/ 934 h 1409"/>
              <a:gd name="connsiteX3" fmla="*/ 471 w 1394"/>
              <a:gd name="connsiteY3" fmla="*/ 1404 h 1409"/>
              <a:gd name="connsiteX4" fmla="*/ 9 w 1394"/>
              <a:gd name="connsiteY4" fmla="*/ 1409 h 1409"/>
              <a:gd name="connsiteX5" fmla="*/ 1394 w 1394"/>
              <a:gd name="connsiteY5" fmla="*/ 1409 h 1409"/>
              <a:gd name="connsiteX6" fmla="*/ 0 w 1394"/>
              <a:gd name="connsiteY6" fmla="*/ 1409 h 1409"/>
              <a:gd name="connsiteX7" fmla="*/ 0 w 1394"/>
              <a:gd name="connsiteY7" fmla="*/ 0 h 1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94" h="1409">
                <a:moveTo>
                  <a:pt x="0" y="0"/>
                </a:moveTo>
                <a:lnTo>
                  <a:pt x="1" y="0"/>
                </a:lnTo>
                <a:lnTo>
                  <a:pt x="1" y="934"/>
                </a:lnTo>
                <a:cubicBezTo>
                  <a:pt x="-7" y="1198"/>
                  <a:pt x="235" y="1410"/>
                  <a:pt x="471" y="1404"/>
                </a:cubicBezTo>
                <a:lnTo>
                  <a:pt x="9" y="1409"/>
                </a:lnTo>
                <a:lnTo>
                  <a:pt x="1394" y="1409"/>
                </a:lnTo>
                <a:lnTo>
                  <a:pt x="0" y="1409"/>
                </a:lnTo>
                <a:lnTo>
                  <a:pt x="0" y="0"/>
                </a:lnTo>
                <a:close/>
              </a:path>
            </a:pathLst>
          </a:custGeom>
          <a:solidFill>
            <a:srgbClr val="7578EC">
              <a:lumMod val="75000"/>
            </a:srgbClr>
          </a:solidFill>
          <a:ln>
            <a:noFill/>
          </a:ln>
        </p:spPr>
        <p:style>
          <a:lnRef idx="2">
            <a:srgbClr val="7578EC">
              <a:shade val="50000"/>
            </a:srgbClr>
          </a:lnRef>
          <a:fillRef idx="1">
            <a:srgbClr val="7578EC"/>
          </a:fillRef>
          <a:effectRef idx="0">
            <a:srgbClr val="7578EC"/>
          </a:effectRef>
          <a:fontRef idx="minor">
            <a:srgbClr val="FFFFFF"/>
          </a:fontRef>
        </p:style>
        <p:txBody>
          <a:bodyPr wrap="square" rtlCol="0" anchor="ctr">
            <a:noAutofit/>
          </a:bodyPr>
          <a:p>
            <a:pPr algn="ctr"/>
            <a:endParaRPr lang="zh-CN" altLang="en-US">
              <a:solidFill>
                <a:srgbClr val="FFFFFF"/>
              </a:solidFill>
              <a:latin typeface="Arial" panose="020B0604020202020204" pitchFamily="34" charset="0"/>
              <a:ea typeface="微软雅黑" panose="020B0503020204020204" charset="-122"/>
            </a:endParaRPr>
          </a:p>
        </p:txBody>
      </p:sp>
      <p:sp>
        <p:nvSpPr>
          <p:cNvPr id="80" name="文本框 79"/>
          <p:cNvSpPr txBox="1"/>
          <p:nvPr>
            <p:custDataLst>
              <p:tags r:id="rId8"/>
            </p:custDataLst>
          </p:nvPr>
        </p:nvSpPr>
        <p:spPr>
          <a:xfrm>
            <a:off x="2207260" y="4689475"/>
            <a:ext cx="2527300" cy="376555"/>
          </a:xfrm>
          <a:prstGeom prst="rect">
            <a:avLst/>
          </a:prstGeom>
          <a:noFill/>
        </p:spPr>
        <p:txBody>
          <a:bodyPr wrap="square" bIns="0" rtlCol="0">
            <a:normAutofit/>
          </a:bodyPr>
          <a:p>
            <a:pPr algn="ctr" fontAlgn="auto"/>
            <a:r>
              <a:rPr lang="en-US" altLang="zh-CN" sz="2000" b="1">
                <a:solidFill>
                  <a:srgbClr val="7578EC"/>
                </a:solidFill>
                <a:latin typeface="Microsoft YaHei Bold" panose="020B0503020204020204" charset="-122"/>
                <a:ea typeface="Microsoft YaHei Bold" panose="020B0503020204020204" charset="-122"/>
              </a:rPr>
              <a:t>1. 有心力衰竭的可能</a:t>
            </a:r>
            <a:endParaRPr lang="en-US" altLang="zh-CN" sz="2000" b="1">
              <a:solidFill>
                <a:srgbClr val="7578EC"/>
              </a:solidFill>
              <a:latin typeface="Microsoft YaHei Bold" panose="020B0503020204020204" charset="-122"/>
              <a:ea typeface="Microsoft YaHei Bold" panose="020B0503020204020204" charset="-122"/>
            </a:endParaRPr>
          </a:p>
        </p:txBody>
      </p:sp>
      <p:sp>
        <p:nvSpPr>
          <p:cNvPr id="81" name="文本框 80"/>
          <p:cNvSpPr txBox="1"/>
          <p:nvPr>
            <p:custDataLst>
              <p:tags r:id="rId9"/>
            </p:custDataLst>
          </p:nvPr>
        </p:nvSpPr>
        <p:spPr>
          <a:xfrm flipH="1">
            <a:off x="2392680" y="5097145"/>
            <a:ext cx="2155825" cy="1205865"/>
          </a:xfrm>
          <a:prstGeom prst="rect">
            <a:avLst/>
          </a:prstGeom>
          <a:noFill/>
        </p:spPr>
        <p:txBody>
          <a:bodyPr wrap="square" rtlCol="0">
            <a:noAutofit/>
          </a:bodyPr>
          <a:p>
            <a:pPr algn="ctr" fontAlgn="auto">
              <a:lnSpc>
                <a:spcPct val="130000"/>
              </a:lnSpc>
              <a:spcAft>
                <a:spcPts val="1000"/>
              </a:spcAft>
            </a:pPr>
            <a:r>
              <a:rPr lang="zh-CN" altLang="en-US" spc="150">
                <a:solidFill>
                  <a:srgbClr val="000000">
                    <a:lumMod val="65000"/>
                    <a:lumOff val="35000"/>
                  </a:srgbClr>
                </a:solidFill>
                <a:uFillTx/>
                <a:latin typeface="Microsoft YaHei Regular" panose="020B0503020204020204" charset="-122"/>
                <a:ea typeface="Microsoft YaHei Regular" panose="020B0503020204020204" charset="-122"/>
              </a:rPr>
              <a:t>与严重贫血有关。</a:t>
            </a:r>
            <a:endParaRPr lang="zh-CN" altLang="en-US" spc="150">
              <a:solidFill>
                <a:srgbClr val="000000">
                  <a:lumMod val="65000"/>
                  <a:lumOff val="35000"/>
                </a:srgbClr>
              </a:solidFill>
              <a:uFillTx/>
              <a:latin typeface="Microsoft YaHei Regular" panose="020B0503020204020204" charset="-122"/>
              <a:ea typeface="Microsoft YaHei Regular" panose="020B0503020204020204" charset="-122"/>
            </a:endParaRPr>
          </a:p>
        </p:txBody>
      </p:sp>
      <p:sp>
        <p:nvSpPr>
          <p:cNvPr id="33" name="对角圆角矩形 32"/>
          <p:cNvSpPr/>
          <p:nvPr>
            <p:custDataLst>
              <p:tags r:id="rId10"/>
            </p:custDataLst>
          </p:nvPr>
        </p:nvSpPr>
        <p:spPr>
          <a:xfrm rot="2760000">
            <a:off x="5443855" y="3619500"/>
            <a:ext cx="1304290" cy="1339850"/>
          </a:xfrm>
          <a:prstGeom prst="round2DiagRect">
            <a:avLst>
              <a:gd name="adj1" fmla="val 21567"/>
              <a:gd name="adj2" fmla="val 0"/>
            </a:avLst>
          </a:prstGeom>
          <a:solidFill>
            <a:srgbClr val="F7B802">
              <a:lumMod val="40000"/>
              <a:lumOff val="60000"/>
            </a:srgbClr>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34" name="对角圆角矩形 33"/>
          <p:cNvSpPr/>
          <p:nvPr>
            <p:custDataLst>
              <p:tags r:id="rId11"/>
            </p:custDataLst>
          </p:nvPr>
        </p:nvSpPr>
        <p:spPr>
          <a:xfrm rot="2760000">
            <a:off x="5443855" y="3267075"/>
            <a:ext cx="1304290" cy="1339850"/>
          </a:xfrm>
          <a:prstGeom prst="round2DiagRect">
            <a:avLst>
              <a:gd name="adj1" fmla="val 21567"/>
              <a:gd name="adj2" fmla="val 0"/>
            </a:avLst>
          </a:prstGeom>
          <a:noFill/>
          <a:ln>
            <a:solidFill>
              <a:srgbClr val="F7B802">
                <a:lumMod val="75000"/>
              </a:srgbClr>
            </a:solid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35" name="对角圆角矩形 34"/>
          <p:cNvSpPr/>
          <p:nvPr>
            <p:custDataLst>
              <p:tags r:id="rId12"/>
            </p:custDataLst>
          </p:nvPr>
        </p:nvSpPr>
        <p:spPr>
          <a:xfrm rot="2760000">
            <a:off x="5443855" y="3442970"/>
            <a:ext cx="1304290" cy="1339850"/>
          </a:xfrm>
          <a:prstGeom prst="round2DiagRect">
            <a:avLst>
              <a:gd name="adj1" fmla="val 21567"/>
              <a:gd name="adj2" fmla="val 0"/>
            </a:avLst>
          </a:prstGeom>
          <a:solidFill>
            <a:srgbClr val="F7B802"/>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37" name="任意多边形 36"/>
          <p:cNvSpPr/>
          <p:nvPr>
            <p:custDataLst>
              <p:tags r:id="rId13"/>
            </p:custDataLst>
          </p:nvPr>
        </p:nvSpPr>
        <p:spPr>
          <a:xfrm rot="2640000" flipV="1">
            <a:off x="5704840" y="3166745"/>
            <a:ext cx="835025" cy="843915"/>
          </a:xfrm>
          <a:custGeom>
            <a:avLst/>
            <a:gdLst>
              <a:gd name="connsiteX0" fmla="*/ 0 w 1394"/>
              <a:gd name="connsiteY0" fmla="*/ 0 h 1409"/>
              <a:gd name="connsiteX1" fmla="*/ 1 w 1394"/>
              <a:gd name="connsiteY1" fmla="*/ 0 h 1409"/>
              <a:gd name="connsiteX2" fmla="*/ 1 w 1394"/>
              <a:gd name="connsiteY2" fmla="*/ 934 h 1409"/>
              <a:gd name="connsiteX3" fmla="*/ 471 w 1394"/>
              <a:gd name="connsiteY3" fmla="*/ 1404 h 1409"/>
              <a:gd name="connsiteX4" fmla="*/ 9 w 1394"/>
              <a:gd name="connsiteY4" fmla="*/ 1409 h 1409"/>
              <a:gd name="connsiteX5" fmla="*/ 1394 w 1394"/>
              <a:gd name="connsiteY5" fmla="*/ 1409 h 1409"/>
              <a:gd name="connsiteX6" fmla="*/ 0 w 1394"/>
              <a:gd name="connsiteY6" fmla="*/ 1409 h 1409"/>
              <a:gd name="connsiteX7" fmla="*/ 0 w 1394"/>
              <a:gd name="connsiteY7" fmla="*/ 0 h 1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94" h="1409">
                <a:moveTo>
                  <a:pt x="0" y="0"/>
                </a:moveTo>
                <a:lnTo>
                  <a:pt x="1" y="0"/>
                </a:lnTo>
                <a:lnTo>
                  <a:pt x="1" y="934"/>
                </a:lnTo>
                <a:cubicBezTo>
                  <a:pt x="-7" y="1198"/>
                  <a:pt x="235" y="1410"/>
                  <a:pt x="471" y="1404"/>
                </a:cubicBezTo>
                <a:lnTo>
                  <a:pt x="9" y="1409"/>
                </a:lnTo>
                <a:lnTo>
                  <a:pt x="1394" y="1409"/>
                </a:lnTo>
                <a:lnTo>
                  <a:pt x="0" y="1409"/>
                </a:lnTo>
                <a:lnTo>
                  <a:pt x="0" y="0"/>
                </a:lnTo>
                <a:close/>
              </a:path>
            </a:pathLst>
          </a:custGeom>
          <a:solidFill>
            <a:srgbClr val="F7B802">
              <a:lumMod val="75000"/>
            </a:srgbClr>
          </a:solidFill>
          <a:ln>
            <a:noFill/>
          </a:ln>
        </p:spPr>
        <p:style>
          <a:lnRef idx="2">
            <a:srgbClr val="7578EC">
              <a:shade val="50000"/>
            </a:srgbClr>
          </a:lnRef>
          <a:fillRef idx="1">
            <a:srgbClr val="7578EC"/>
          </a:fillRef>
          <a:effectRef idx="0">
            <a:srgbClr val="7578EC"/>
          </a:effectRef>
          <a:fontRef idx="minor">
            <a:srgbClr val="FFFFFF"/>
          </a:fontRef>
        </p:style>
        <p:txBody>
          <a:bodyPr wrap="square" rtlCol="0" anchor="ctr">
            <a:noAutofit/>
          </a:bodyPr>
          <a:p>
            <a:pPr algn="ctr"/>
            <a:endParaRPr lang="zh-CN" altLang="en-US">
              <a:solidFill>
                <a:srgbClr val="FFFFFF"/>
              </a:solidFill>
              <a:latin typeface="Arial" panose="020B0604020202020204" pitchFamily="34" charset="0"/>
              <a:ea typeface="微软雅黑" panose="020B0503020204020204" charset="-122"/>
            </a:endParaRPr>
          </a:p>
        </p:txBody>
      </p:sp>
      <p:pic>
        <p:nvPicPr>
          <p:cNvPr id="11" name="图片 10" descr="32313537353836363b32313537353835313bcdbcb2e1"/>
          <p:cNvPicPr>
            <a:picLocks noChangeAspect="1"/>
          </p:cNvPicPr>
          <p:nvPr>
            <p:custDataLst>
              <p:tags r:id="rId14"/>
            </p:custDataLst>
          </p:nvPr>
        </p:nvPicPr>
        <p:blipFill>
          <a:blip r:embed="rId15">
            <a:extLst>
              <a:ext uri="{96DAC541-7B7A-43D3-8B79-37D633B846F1}">
                <asvg:svgBlip xmlns:asvg="http://schemas.microsoft.com/office/drawing/2016/SVG/main" r:embed="rId16"/>
              </a:ext>
            </a:extLst>
          </a:blip>
          <a:stretch>
            <a:fillRect/>
          </a:stretch>
        </p:blipFill>
        <p:spPr>
          <a:xfrm>
            <a:off x="5854065" y="3870960"/>
            <a:ext cx="483870" cy="483870"/>
          </a:xfrm>
          <a:prstGeom prst="rect">
            <a:avLst/>
          </a:prstGeom>
        </p:spPr>
      </p:pic>
      <p:sp>
        <p:nvSpPr>
          <p:cNvPr id="82" name="文本框 81"/>
          <p:cNvSpPr txBox="1"/>
          <p:nvPr>
            <p:custDataLst>
              <p:tags r:id="rId17"/>
            </p:custDataLst>
          </p:nvPr>
        </p:nvSpPr>
        <p:spPr>
          <a:xfrm>
            <a:off x="4832985" y="2381250"/>
            <a:ext cx="2527300" cy="375920"/>
          </a:xfrm>
          <a:prstGeom prst="rect">
            <a:avLst/>
          </a:prstGeom>
          <a:noFill/>
        </p:spPr>
        <p:txBody>
          <a:bodyPr wrap="square" bIns="0" rtlCol="0">
            <a:normAutofit/>
          </a:bodyPr>
          <a:p>
            <a:pPr algn="ctr" fontAlgn="auto"/>
            <a:r>
              <a:rPr lang="en-US" altLang="zh-CN" sz="2000" b="1">
                <a:solidFill>
                  <a:srgbClr val="F7B802"/>
                </a:solidFill>
                <a:latin typeface="Microsoft YaHei Bold" panose="020B0503020204020204" charset="-122"/>
                <a:ea typeface="Microsoft YaHei Bold" panose="020B0503020204020204" charset="-122"/>
              </a:rPr>
              <a:t>2. 潜在并发症</a:t>
            </a:r>
            <a:endParaRPr lang="en-US" altLang="zh-CN" sz="2000" b="1">
              <a:solidFill>
                <a:srgbClr val="F7B802"/>
              </a:solidFill>
              <a:latin typeface="Microsoft YaHei Bold" panose="020B0503020204020204" charset="-122"/>
              <a:ea typeface="Microsoft YaHei Bold" panose="020B0503020204020204" charset="-122"/>
            </a:endParaRPr>
          </a:p>
        </p:txBody>
      </p:sp>
      <p:sp>
        <p:nvSpPr>
          <p:cNvPr id="83" name="文本框 82"/>
          <p:cNvSpPr txBox="1"/>
          <p:nvPr>
            <p:custDataLst>
              <p:tags r:id="rId18"/>
            </p:custDataLst>
          </p:nvPr>
        </p:nvSpPr>
        <p:spPr>
          <a:xfrm flipH="1">
            <a:off x="4992370" y="1647190"/>
            <a:ext cx="2207895" cy="657860"/>
          </a:xfrm>
          <a:prstGeom prst="rect">
            <a:avLst/>
          </a:prstGeom>
          <a:noFill/>
        </p:spPr>
        <p:txBody>
          <a:bodyPr wrap="square" rtlCol="0" anchor="b" anchorCtr="0">
            <a:noAutofit/>
          </a:bodyPr>
          <a:p>
            <a:pPr algn="ctr" fontAlgn="auto">
              <a:lnSpc>
                <a:spcPct val="130000"/>
              </a:lnSpc>
              <a:spcAft>
                <a:spcPts val="1000"/>
              </a:spcAft>
            </a:pPr>
            <a:r>
              <a:rPr lang="zh-CN" altLang="en-US" spc="150">
                <a:solidFill>
                  <a:srgbClr val="000000">
                    <a:lumMod val="65000"/>
                    <a:lumOff val="35000"/>
                  </a:srgbClr>
                </a:solidFill>
                <a:uFillTx/>
                <a:latin typeface="Microsoft YaHei Regular" panose="020B0503020204020204" charset="-122"/>
                <a:ea typeface="Microsoft YaHei Regular" panose="020B0503020204020204" charset="-122"/>
              </a:rPr>
              <a:t>胆红素脑病。</a:t>
            </a:r>
            <a:endParaRPr lang="zh-CN" altLang="en-US" spc="150">
              <a:solidFill>
                <a:srgbClr val="000000">
                  <a:lumMod val="65000"/>
                  <a:lumOff val="35000"/>
                </a:srgbClr>
              </a:solidFill>
              <a:uFillTx/>
              <a:latin typeface="Microsoft YaHei Regular" panose="020B0503020204020204" charset="-122"/>
              <a:ea typeface="Microsoft YaHei Regular" panose="020B0503020204020204" charset="-122"/>
            </a:endParaRPr>
          </a:p>
        </p:txBody>
      </p:sp>
      <p:sp>
        <p:nvSpPr>
          <p:cNvPr id="41" name="对角圆角矩形 40"/>
          <p:cNvSpPr/>
          <p:nvPr>
            <p:custDataLst>
              <p:tags r:id="rId19"/>
            </p:custDataLst>
          </p:nvPr>
        </p:nvSpPr>
        <p:spPr>
          <a:xfrm rot="2760000">
            <a:off x="8075295" y="2907665"/>
            <a:ext cx="1304290" cy="1339850"/>
          </a:xfrm>
          <a:prstGeom prst="round2DiagRect">
            <a:avLst>
              <a:gd name="adj1" fmla="val 21567"/>
              <a:gd name="adj2" fmla="val 0"/>
            </a:avLst>
          </a:prstGeom>
          <a:noFill/>
          <a:ln>
            <a:solidFill>
              <a:srgbClr val="F18703">
                <a:lumMod val="75000"/>
              </a:srgbClr>
            </a:solid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42" name="对角圆角矩形 41"/>
          <p:cNvSpPr/>
          <p:nvPr>
            <p:custDataLst>
              <p:tags r:id="rId20"/>
            </p:custDataLst>
          </p:nvPr>
        </p:nvSpPr>
        <p:spPr>
          <a:xfrm rot="2760000">
            <a:off x="8075295" y="2555240"/>
            <a:ext cx="1304290" cy="1339850"/>
          </a:xfrm>
          <a:prstGeom prst="round2DiagRect">
            <a:avLst>
              <a:gd name="adj1" fmla="val 21567"/>
              <a:gd name="adj2" fmla="val 0"/>
            </a:avLst>
          </a:prstGeom>
          <a:solidFill>
            <a:srgbClr val="F18703">
              <a:lumMod val="40000"/>
              <a:lumOff val="60000"/>
            </a:srgbClr>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43" name="对角圆角矩形 42"/>
          <p:cNvSpPr/>
          <p:nvPr>
            <p:custDataLst>
              <p:tags r:id="rId21"/>
            </p:custDataLst>
          </p:nvPr>
        </p:nvSpPr>
        <p:spPr>
          <a:xfrm rot="2760000">
            <a:off x="8069580" y="2731135"/>
            <a:ext cx="1304290" cy="1339850"/>
          </a:xfrm>
          <a:prstGeom prst="round2DiagRect">
            <a:avLst>
              <a:gd name="adj1" fmla="val 21567"/>
              <a:gd name="adj2" fmla="val 0"/>
            </a:avLst>
          </a:prstGeom>
          <a:solidFill>
            <a:srgbClr val="F18703"/>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45" name="任意多边形 44"/>
          <p:cNvSpPr/>
          <p:nvPr>
            <p:custDataLst>
              <p:tags r:id="rId22"/>
            </p:custDataLst>
          </p:nvPr>
        </p:nvSpPr>
        <p:spPr>
          <a:xfrm rot="18960000">
            <a:off x="8289925" y="3503295"/>
            <a:ext cx="835025" cy="844550"/>
          </a:xfrm>
          <a:custGeom>
            <a:avLst/>
            <a:gdLst>
              <a:gd name="connsiteX0" fmla="*/ 0 w 1394"/>
              <a:gd name="connsiteY0" fmla="*/ 0 h 1409"/>
              <a:gd name="connsiteX1" fmla="*/ 1 w 1394"/>
              <a:gd name="connsiteY1" fmla="*/ 0 h 1409"/>
              <a:gd name="connsiteX2" fmla="*/ 1 w 1394"/>
              <a:gd name="connsiteY2" fmla="*/ 934 h 1409"/>
              <a:gd name="connsiteX3" fmla="*/ 471 w 1394"/>
              <a:gd name="connsiteY3" fmla="*/ 1404 h 1409"/>
              <a:gd name="connsiteX4" fmla="*/ 9 w 1394"/>
              <a:gd name="connsiteY4" fmla="*/ 1409 h 1409"/>
              <a:gd name="connsiteX5" fmla="*/ 1394 w 1394"/>
              <a:gd name="connsiteY5" fmla="*/ 1409 h 1409"/>
              <a:gd name="connsiteX6" fmla="*/ 0 w 1394"/>
              <a:gd name="connsiteY6" fmla="*/ 1409 h 1409"/>
              <a:gd name="connsiteX7" fmla="*/ 0 w 1394"/>
              <a:gd name="connsiteY7" fmla="*/ 0 h 1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94" h="1409">
                <a:moveTo>
                  <a:pt x="0" y="0"/>
                </a:moveTo>
                <a:lnTo>
                  <a:pt x="1" y="0"/>
                </a:lnTo>
                <a:lnTo>
                  <a:pt x="1" y="934"/>
                </a:lnTo>
                <a:cubicBezTo>
                  <a:pt x="-7" y="1198"/>
                  <a:pt x="235" y="1410"/>
                  <a:pt x="471" y="1404"/>
                </a:cubicBezTo>
                <a:lnTo>
                  <a:pt x="9" y="1409"/>
                </a:lnTo>
                <a:lnTo>
                  <a:pt x="1394" y="1409"/>
                </a:lnTo>
                <a:lnTo>
                  <a:pt x="0" y="1409"/>
                </a:lnTo>
                <a:lnTo>
                  <a:pt x="0" y="0"/>
                </a:lnTo>
                <a:close/>
              </a:path>
            </a:pathLst>
          </a:custGeom>
          <a:solidFill>
            <a:srgbClr val="F18703">
              <a:lumMod val="75000"/>
            </a:srgbClr>
          </a:solidFill>
          <a:ln>
            <a:noFill/>
          </a:ln>
        </p:spPr>
        <p:style>
          <a:lnRef idx="2">
            <a:srgbClr val="7578EC">
              <a:shade val="50000"/>
            </a:srgbClr>
          </a:lnRef>
          <a:fillRef idx="1">
            <a:srgbClr val="7578EC"/>
          </a:fillRef>
          <a:effectRef idx="0">
            <a:srgbClr val="7578EC"/>
          </a:effectRef>
          <a:fontRef idx="minor">
            <a:srgbClr val="FFFFFF"/>
          </a:fontRef>
        </p:style>
        <p:txBody>
          <a:bodyPr wrap="square" rtlCol="0" anchor="ctr">
            <a:noAutofit/>
          </a:bodyPr>
          <a:p>
            <a:pPr algn="ctr"/>
            <a:endParaRPr lang="zh-CN" altLang="en-US">
              <a:solidFill>
                <a:srgbClr val="FFFFFF"/>
              </a:solidFill>
              <a:latin typeface="Arial" panose="020B0604020202020204" pitchFamily="34" charset="0"/>
              <a:ea typeface="微软雅黑" panose="020B0503020204020204" charset="-122"/>
            </a:endParaRPr>
          </a:p>
        </p:txBody>
      </p:sp>
      <p:pic>
        <p:nvPicPr>
          <p:cNvPr id="12" name="图片 11" descr="32313537353836363b32313537353835353bb4f2d3a1bbfa"/>
          <p:cNvPicPr>
            <a:picLocks noChangeAspect="1"/>
          </p:cNvPicPr>
          <p:nvPr>
            <p:custDataLst>
              <p:tags r:id="rId23"/>
            </p:custDataLst>
          </p:nvPr>
        </p:nvPicPr>
        <p:blipFill>
          <a:blip r:embed="rId24">
            <a:extLst>
              <a:ext uri="{96DAC541-7B7A-43D3-8B79-37D633B846F1}">
                <asvg:svgBlip xmlns:asvg="http://schemas.microsoft.com/office/drawing/2016/SVG/main" r:embed="rId25"/>
              </a:ext>
            </a:extLst>
          </a:blip>
          <a:stretch>
            <a:fillRect/>
          </a:stretch>
        </p:blipFill>
        <p:spPr>
          <a:xfrm>
            <a:off x="8465820" y="3145155"/>
            <a:ext cx="511810" cy="511810"/>
          </a:xfrm>
          <a:prstGeom prst="rect">
            <a:avLst/>
          </a:prstGeom>
        </p:spPr>
      </p:pic>
      <p:sp>
        <p:nvSpPr>
          <p:cNvPr id="94" name="文本框 93"/>
          <p:cNvSpPr txBox="1"/>
          <p:nvPr>
            <p:custDataLst>
              <p:tags r:id="rId26"/>
            </p:custDataLst>
          </p:nvPr>
        </p:nvSpPr>
        <p:spPr>
          <a:xfrm>
            <a:off x="7458710" y="4655185"/>
            <a:ext cx="2527300" cy="376555"/>
          </a:xfrm>
          <a:prstGeom prst="rect">
            <a:avLst/>
          </a:prstGeom>
          <a:noFill/>
        </p:spPr>
        <p:txBody>
          <a:bodyPr wrap="square" bIns="0" rtlCol="0">
            <a:normAutofit/>
          </a:bodyPr>
          <a:p>
            <a:pPr algn="ctr" fontAlgn="auto"/>
            <a:r>
              <a:rPr lang="en-US" altLang="zh-CN" sz="2000" b="1">
                <a:solidFill>
                  <a:srgbClr val="F35B06"/>
                </a:solidFill>
                <a:latin typeface="Microsoft YaHei Bold" panose="020B0503020204020204" charset="-122"/>
                <a:ea typeface="Microsoft YaHei Bold" panose="020B0503020204020204" charset="-122"/>
              </a:rPr>
              <a:t>3. 知识缺乏（家长）　</a:t>
            </a:r>
            <a:endParaRPr lang="en-US" altLang="zh-CN" sz="2000" b="1">
              <a:solidFill>
                <a:srgbClr val="F35B06"/>
              </a:solidFill>
              <a:latin typeface="Microsoft YaHei Bold" panose="020B0503020204020204" charset="-122"/>
              <a:ea typeface="Microsoft YaHei Bold" panose="020B0503020204020204" charset="-122"/>
            </a:endParaRPr>
          </a:p>
        </p:txBody>
      </p:sp>
      <p:sp>
        <p:nvSpPr>
          <p:cNvPr id="95" name="文本框 94"/>
          <p:cNvSpPr txBox="1"/>
          <p:nvPr>
            <p:custDataLst>
              <p:tags r:id="rId27"/>
            </p:custDataLst>
          </p:nvPr>
        </p:nvSpPr>
        <p:spPr>
          <a:xfrm flipH="1">
            <a:off x="7644130" y="5062855"/>
            <a:ext cx="2155825" cy="1205865"/>
          </a:xfrm>
          <a:prstGeom prst="rect">
            <a:avLst/>
          </a:prstGeom>
          <a:noFill/>
        </p:spPr>
        <p:txBody>
          <a:bodyPr wrap="square" rtlCol="0">
            <a:noAutofit/>
          </a:bodyPr>
          <a:p>
            <a:pPr algn="ctr" fontAlgn="auto">
              <a:lnSpc>
                <a:spcPct val="130000"/>
              </a:lnSpc>
              <a:spcAft>
                <a:spcPts val="1000"/>
              </a:spcAft>
            </a:pPr>
            <a:r>
              <a:rPr lang="zh-CN" altLang="en-US" spc="150">
                <a:solidFill>
                  <a:srgbClr val="000000">
                    <a:lumMod val="65000"/>
                    <a:lumOff val="35000"/>
                  </a:srgbClr>
                </a:solidFill>
                <a:uFillTx/>
                <a:latin typeface="Microsoft YaHei Regular" panose="020B0503020204020204" charset="-122"/>
                <a:ea typeface="Microsoft YaHei Regular" panose="020B0503020204020204" charset="-122"/>
              </a:rPr>
              <a:t>与对黄疸认识缺乏有关。</a:t>
            </a:r>
            <a:endParaRPr lang="zh-CN" altLang="en-US" spc="150">
              <a:solidFill>
                <a:srgbClr val="000000">
                  <a:lumMod val="65000"/>
                  <a:lumOff val="35000"/>
                </a:srgbClr>
              </a:solidFill>
              <a:uFillTx/>
              <a:latin typeface="Microsoft YaHei Regular" panose="020B0503020204020204" charset="-122"/>
              <a:ea typeface="Microsoft YaHei Regular" panose="020B0503020204020204" charset="-122"/>
            </a:endParaRPr>
          </a:p>
        </p:txBody>
      </p:sp>
      <p:grpSp>
        <p:nvGrpSpPr>
          <p:cNvPr id="9" name="组合 8"/>
          <p:cNvGrpSpPr/>
          <p:nvPr/>
        </p:nvGrpSpPr>
        <p:grpSpPr>
          <a:xfrm>
            <a:off x="296545" y="259715"/>
            <a:ext cx="11490325" cy="539750"/>
            <a:chOff x="467" y="409"/>
            <a:chExt cx="18095" cy="850"/>
          </a:xfrm>
        </p:grpSpPr>
        <p:sp>
          <p:nvSpPr>
            <p:cNvPr id="3" name="文本框 2"/>
            <p:cNvSpPr txBox="1"/>
            <p:nvPr/>
          </p:nvSpPr>
          <p:spPr>
            <a:xfrm>
              <a:off x="2122" y="409"/>
              <a:ext cx="16441" cy="850"/>
            </a:xfrm>
            <a:prstGeom prst="rect">
              <a:avLst/>
            </a:prstGeom>
            <a:noFill/>
          </p:spPr>
          <p:txBody>
            <a:bodyPr wrap="square" rtlCol="0" anchor="ctr" anchorCtr="0">
              <a:noAutofit/>
            </a:bodyPr>
            <a:p>
              <a:pPr>
                <a:lnSpc>
                  <a:spcPct val="100000"/>
                </a:lnSpc>
              </a:pPr>
              <a:r>
                <a:rPr lang="zh-CN" altLang="en-US" sz="2400">
                  <a:solidFill>
                    <a:srgbClr val="FF7F7F"/>
                  </a:solidFill>
                  <a:latin typeface="微软雅黑" panose="020B0503020204020204" charset="-122"/>
                  <a:ea typeface="微软雅黑" panose="020B0503020204020204" charset="-122"/>
                  <a:sym typeface="+mn-ea"/>
                </a:rPr>
                <a:t>【护理诊断】</a:t>
              </a:r>
              <a:endParaRPr lang="zh-CN" altLang="en-US" sz="2400">
                <a:solidFill>
                  <a:srgbClr val="FF7F7F"/>
                </a:solidFill>
                <a:latin typeface="微软雅黑" panose="020B0503020204020204" charset="-122"/>
                <a:ea typeface="微软雅黑" panose="020B0503020204020204" charset="-122"/>
                <a:sym typeface="+mn-ea"/>
              </a:endParaRPr>
            </a:p>
          </p:txBody>
        </p:sp>
        <p:grpSp>
          <p:nvGrpSpPr>
            <p:cNvPr id="4" name="组合 3"/>
            <p:cNvGrpSpPr/>
            <p:nvPr/>
          </p:nvGrpSpPr>
          <p:grpSpPr>
            <a:xfrm>
              <a:off x="467" y="494"/>
              <a:ext cx="1416" cy="680"/>
              <a:chOff x="467" y="579"/>
              <a:chExt cx="1416" cy="680"/>
            </a:xfrm>
          </p:grpSpPr>
          <p:sp>
            <p:nvSpPr>
              <p:cNvPr id="5" name="对角圆角矩形 4"/>
              <p:cNvSpPr/>
              <p:nvPr/>
            </p:nvSpPr>
            <p:spPr>
              <a:xfrm>
                <a:off x="467" y="579"/>
                <a:ext cx="1417" cy="68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8" name="图片 7"/>
              <p:cNvPicPr/>
              <p:nvPr/>
            </p:nvPicPr>
            <p:blipFill>
              <a:blip r:embed="rId28" cstate="print">
                <a:biLevel thresh="25000"/>
                <a:extLst>
                  <a:ext uri="{28A0092B-C50C-407E-A947-70E740481C1C}">
                    <a14:useLocalDpi xmlns:a14="http://schemas.microsoft.com/office/drawing/2010/main" val="0"/>
                  </a:ext>
                </a:extLst>
              </a:blip>
              <a:stretch>
                <a:fillRect/>
              </a:stretch>
            </p:blipFill>
            <p:spPr>
              <a:xfrm>
                <a:off x="892" y="692"/>
                <a:ext cx="567" cy="454"/>
              </a:xfrm>
              <a:prstGeom prst="rect">
                <a:avLst/>
              </a:prstGeom>
            </p:spPr>
          </p:pic>
        </p:grpSp>
      </p:gr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单圆角矩形 2"/>
          <p:cNvSpPr/>
          <p:nvPr/>
        </p:nvSpPr>
        <p:spPr>
          <a:xfrm>
            <a:off x="1061085" y="1694815"/>
            <a:ext cx="10079990" cy="3959860"/>
          </a:xfrm>
          <a:prstGeom prst="round1Rect">
            <a:avLst/>
          </a:prstGeom>
          <a:noFill/>
          <a:ln w="38100">
            <a:solidFill>
              <a:srgbClr val="FF7F7F"/>
            </a:solidFill>
            <a:prstDash val="dashDot"/>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nchorCtr="0"/>
          <a:p>
            <a:pPr algn="ctr"/>
            <a:endParaRPr lang="zh-CN" altLang="en-US"/>
          </a:p>
        </p:txBody>
      </p:sp>
      <p:sp>
        <p:nvSpPr>
          <p:cNvPr id="2" name="矩形 1"/>
          <p:cNvSpPr/>
          <p:nvPr/>
        </p:nvSpPr>
        <p:spPr>
          <a:xfrm>
            <a:off x="1421085" y="3167111"/>
            <a:ext cx="9360000" cy="1014730"/>
          </a:xfrm>
          <a:prstGeom prst="rect">
            <a:avLst/>
          </a:prstGeom>
        </p:spPr>
        <p:txBody>
          <a:bodyPr wrap="square" anchor="ctr" anchorCtr="0">
            <a:spAutoFit/>
          </a:bodyPr>
          <a:lstStyle/>
          <a:p>
            <a:pPr indent="508000" algn="just" fontAlgn="auto">
              <a:lnSpc>
                <a:spcPct val="150000"/>
              </a:lnSpc>
              <a:spcAft>
                <a:spcPts val="0"/>
              </a:spcAft>
              <a:buClrTx/>
              <a:buSzTx/>
              <a:buFontTx/>
              <a:extLst>
                <a:ext uri="{35155182-B16C-46BC-9424-99874614C6A1}">
                  <wpsdc:indentchars xmlns:wpsdc="http://www.wps.cn/officeDocument/2017/drawingmlCustomData" val="200" checksum="282533468"/>
                </a:ext>
              </a:extLst>
            </a:pPr>
            <a:r>
              <a:rPr sz="2000"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rPr>
              <a:t>（1）患儿胆红素脑病早期征象得到及时发现、及时处理。</a:t>
            </a:r>
            <a:endParaRPr sz="2000"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endParaRPr>
          </a:p>
          <a:p>
            <a:pPr indent="508000" algn="just" fontAlgn="auto">
              <a:lnSpc>
                <a:spcPct val="150000"/>
              </a:lnSpc>
              <a:spcAft>
                <a:spcPts val="0"/>
              </a:spcAft>
              <a:buClrTx/>
              <a:buSzTx/>
              <a:buFontTx/>
              <a:extLst>
                <a:ext uri="{35155182-B16C-46BC-9424-99874614C6A1}">
                  <wpsdc:indentchars xmlns:wpsdc="http://www.wps.cn/officeDocument/2017/drawingmlCustomData" val="200" checksum="282533468"/>
                </a:ext>
              </a:extLst>
            </a:pPr>
            <a:r>
              <a:rPr sz="2000"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rPr>
              <a:t>（2）患儿家长能根据黄疸的形成原因，在小儿出院后给予正确的护理。</a:t>
            </a:r>
            <a:endParaRPr sz="2000"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endParaRPr>
          </a:p>
        </p:txBody>
      </p:sp>
      <p:grpSp>
        <p:nvGrpSpPr>
          <p:cNvPr id="9" name="组合 8"/>
          <p:cNvGrpSpPr/>
          <p:nvPr/>
        </p:nvGrpSpPr>
        <p:grpSpPr>
          <a:xfrm>
            <a:off x="296545" y="259715"/>
            <a:ext cx="11490325" cy="539750"/>
            <a:chOff x="467" y="409"/>
            <a:chExt cx="18095" cy="850"/>
          </a:xfrm>
        </p:grpSpPr>
        <p:sp>
          <p:nvSpPr>
            <p:cNvPr id="23" name="文本框 22"/>
            <p:cNvSpPr txBox="1"/>
            <p:nvPr/>
          </p:nvSpPr>
          <p:spPr>
            <a:xfrm>
              <a:off x="2122" y="409"/>
              <a:ext cx="16441" cy="850"/>
            </a:xfrm>
            <a:prstGeom prst="rect">
              <a:avLst/>
            </a:prstGeom>
            <a:noFill/>
          </p:spPr>
          <p:txBody>
            <a:bodyPr wrap="square" rtlCol="0" anchor="ctr" anchorCtr="0">
              <a:noAutofit/>
            </a:bodyPr>
            <a:p>
              <a:pPr>
                <a:lnSpc>
                  <a:spcPct val="100000"/>
                </a:lnSpc>
              </a:pPr>
              <a:r>
                <a:rPr lang="zh-CN" altLang="en-US" sz="2400">
                  <a:solidFill>
                    <a:srgbClr val="FF7F7F"/>
                  </a:solidFill>
                  <a:latin typeface="微软雅黑" panose="020B0503020204020204" charset="-122"/>
                  <a:ea typeface="微软雅黑" panose="020B0503020204020204" charset="-122"/>
                  <a:sym typeface="+mn-ea"/>
                </a:rPr>
                <a:t>【护理目标】</a:t>
              </a:r>
              <a:endParaRPr lang="zh-CN" altLang="en-US" sz="2400">
                <a:solidFill>
                  <a:srgbClr val="FF7F7F"/>
                </a:solidFill>
                <a:latin typeface="微软雅黑" panose="020B0503020204020204" charset="-122"/>
                <a:ea typeface="微软雅黑" panose="020B0503020204020204" charset="-122"/>
                <a:sym typeface="+mn-ea"/>
              </a:endParaRPr>
            </a:p>
          </p:txBody>
        </p:sp>
        <p:grpSp>
          <p:nvGrpSpPr>
            <p:cNvPr id="6" name="组合 5"/>
            <p:cNvGrpSpPr/>
            <p:nvPr/>
          </p:nvGrpSpPr>
          <p:grpSpPr>
            <a:xfrm>
              <a:off x="467" y="494"/>
              <a:ext cx="1416" cy="680"/>
              <a:chOff x="467" y="579"/>
              <a:chExt cx="1416" cy="680"/>
            </a:xfrm>
          </p:grpSpPr>
          <p:sp>
            <p:nvSpPr>
              <p:cNvPr id="7" name="对角圆角矩形 6"/>
              <p:cNvSpPr/>
              <p:nvPr/>
            </p:nvSpPr>
            <p:spPr>
              <a:xfrm>
                <a:off x="467" y="579"/>
                <a:ext cx="1417" cy="68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8" name="图片 7"/>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892" y="692"/>
                <a:ext cx="567" cy="454"/>
              </a:xfrm>
              <a:prstGeom prst="rect">
                <a:avLst/>
              </a:prstGeom>
            </p:spPr>
          </p:pic>
        </p:grpSp>
      </p:grpSp>
    </p:spTree>
  </p:cSld>
  <p:clrMapOvr>
    <a:masterClrMapping/>
  </p:clrMapOvr>
  <mc:AlternateContent xmlns:mc="http://schemas.openxmlformats.org/markup-compatibility/2006">
    <mc:Choice xmlns:p14="http://schemas.microsoft.com/office/powerpoint/2010/main" Requires="p14">
      <p:transition p14:dur="9" advTm="5102">
        <p:comb/>
      </p:transition>
    </mc:Choice>
    <mc:Fallback>
      <p:transition advTm="5102">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75665" y="2218055"/>
            <a:ext cx="10440000" cy="3784600"/>
          </a:xfrm>
          <a:prstGeom prst="rect">
            <a:avLst/>
          </a:prstGeom>
        </p:spPr>
        <p:txBody>
          <a:bodyPr wrap="square">
            <a:spAutoFit/>
          </a:bodyPr>
          <a:lstStyle/>
          <a:p>
            <a:pPr indent="508000" algn="just" fontAlgn="auto">
              <a:lnSpc>
                <a:spcPct val="150000"/>
              </a:lnSpc>
              <a:spcAft>
                <a:spcPts val="0"/>
              </a:spcAft>
              <a:buClrTx/>
              <a:buSzTx/>
              <a:buFontTx/>
              <a:extLst>
                <a:ext uri="{35155182-B16C-46BC-9424-99874614C6A1}">
                  <wpsdc:indentchars xmlns:wpsdc="http://www.wps.cn/officeDocument/2017/drawingmlCustomData" val="200" checksum="282533468"/>
                </a:ext>
              </a:extLst>
            </a:pPr>
            <a:r>
              <a:rPr sz="2000"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rPr>
              <a:t>（1）黄疸的进展：观察皮肤、巩膜、大小便的色泽变化，以判断黄疸出现的时间、进展速度及程度。观察血清胆红素测定的变化，还可按肉眼观察黄疸出现的部位，估计血清胆红素的近似值。</a:t>
            </a:r>
            <a:endParaRPr sz="2000"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endParaRPr>
          </a:p>
          <a:p>
            <a:pPr indent="508000" algn="just" fontAlgn="auto">
              <a:lnSpc>
                <a:spcPct val="150000"/>
              </a:lnSpc>
              <a:spcAft>
                <a:spcPts val="0"/>
              </a:spcAft>
              <a:buClrTx/>
              <a:buSzTx/>
              <a:buFontTx/>
              <a:extLst>
                <a:ext uri="{35155182-B16C-46BC-9424-99874614C6A1}">
                  <wpsdc:indentchars xmlns:wpsdc="http://www.wps.cn/officeDocument/2017/drawingmlCustomData" val="200" checksum="282533468"/>
                </a:ext>
              </a:extLst>
            </a:pPr>
            <a:r>
              <a:rPr sz="2000"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rPr>
              <a:t>（2）贫血的进展：严密监测患儿溶血性贫血的实验室检查结果，观察患儿呼吸、心率、尿量的变化及水肿、肝脾大等情况，如发生心力衰竭，应立即采取给氧、强心、镇静处理措施，患儿取半斜坡位，避免各种刺激，严格控制液体入量，速度宜慢。</a:t>
            </a:r>
            <a:endParaRPr sz="2000"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endParaRPr>
          </a:p>
          <a:p>
            <a:pPr indent="508000" algn="just" fontAlgn="auto">
              <a:lnSpc>
                <a:spcPct val="150000"/>
              </a:lnSpc>
              <a:spcAft>
                <a:spcPts val="0"/>
              </a:spcAft>
              <a:buClrTx/>
              <a:buSzTx/>
              <a:buFontTx/>
              <a:extLst>
                <a:ext uri="{35155182-B16C-46BC-9424-99874614C6A1}">
                  <wpsdc:indentchars xmlns:wpsdc="http://www.wps.cn/officeDocument/2017/drawingmlCustomData" val="200" checksum="282533468"/>
                </a:ext>
              </a:extLst>
            </a:pPr>
            <a:r>
              <a:rPr sz="2000"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rPr>
              <a:t>（3）观察有无胆红素脑病的表现：严密监测患儿的吸吮力、肌张力、哭声、精神反应，有无抽搐等。</a:t>
            </a:r>
            <a:endParaRPr sz="2000"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endParaRPr>
          </a:p>
        </p:txBody>
      </p:sp>
      <p:sp>
        <p:nvSpPr>
          <p:cNvPr id="18" name="矩形 17"/>
          <p:cNvSpPr/>
          <p:nvPr/>
        </p:nvSpPr>
        <p:spPr>
          <a:xfrm>
            <a:off x="1415415" y="1419225"/>
            <a:ext cx="7062470" cy="476885"/>
          </a:xfrm>
          <a:prstGeom prst="rect">
            <a:avLst/>
          </a:prstGeom>
        </p:spPr>
        <p:txBody>
          <a:bodyPr wrap="square" anchor="ctr" anchorCtr="0">
            <a:noAutofit/>
          </a:bodyPr>
          <a:lstStyle/>
          <a:p>
            <a:r>
              <a:rPr lang="zh-CN" altLang="en-US" sz="2000" b="1">
                <a:solidFill>
                  <a:srgbClr val="FF7F7F"/>
                </a:solidFill>
                <a:latin typeface="微软雅黑" panose="020B0503020204020204" charset="-122"/>
                <a:ea typeface="微软雅黑" panose="020B0503020204020204" charset="-122"/>
              </a:rPr>
              <a:t>1. 严密观察病情，发现异常，及时报告，对症处理</a:t>
            </a:r>
            <a:endParaRPr lang="zh-CN" altLang="en-US" sz="2000" b="1">
              <a:solidFill>
                <a:srgbClr val="FF7F7F"/>
              </a:solidFill>
              <a:latin typeface="微软雅黑" panose="020B0503020204020204" charset="-122"/>
              <a:ea typeface="微软雅黑" panose="020B0503020204020204" charset="-122"/>
            </a:endParaRPr>
          </a:p>
        </p:txBody>
      </p:sp>
      <p:grpSp>
        <p:nvGrpSpPr>
          <p:cNvPr id="9" name="组合 8"/>
          <p:cNvGrpSpPr/>
          <p:nvPr/>
        </p:nvGrpSpPr>
        <p:grpSpPr>
          <a:xfrm>
            <a:off x="296545" y="259715"/>
            <a:ext cx="11490325" cy="539750"/>
            <a:chOff x="467" y="409"/>
            <a:chExt cx="18095" cy="850"/>
          </a:xfrm>
        </p:grpSpPr>
        <p:sp>
          <p:nvSpPr>
            <p:cNvPr id="23" name="文本框 22"/>
            <p:cNvSpPr txBox="1"/>
            <p:nvPr/>
          </p:nvSpPr>
          <p:spPr>
            <a:xfrm>
              <a:off x="2122" y="409"/>
              <a:ext cx="16441" cy="850"/>
            </a:xfrm>
            <a:prstGeom prst="rect">
              <a:avLst/>
            </a:prstGeom>
            <a:noFill/>
          </p:spPr>
          <p:txBody>
            <a:bodyPr wrap="square" rtlCol="0" anchor="ctr" anchorCtr="0">
              <a:noAutofit/>
            </a:bodyPr>
            <a:p>
              <a:pPr>
                <a:lnSpc>
                  <a:spcPct val="100000"/>
                </a:lnSpc>
              </a:pPr>
              <a:r>
                <a:rPr lang="zh-CN" altLang="en-US" sz="2400">
                  <a:solidFill>
                    <a:srgbClr val="FF7F7F"/>
                  </a:solidFill>
                  <a:latin typeface="微软雅黑" panose="020B0503020204020204" charset="-122"/>
                  <a:ea typeface="微软雅黑" panose="020B0503020204020204" charset="-122"/>
                  <a:sym typeface="+mn-ea"/>
                </a:rPr>
                <a:t>【护理措施】</a:t>
              </a:r>
              <a:endParaRPr lang="zh-CN" altLang="en-US" sz="2400">
                <a:solidFill>
                  <a:srgbClr val="FF7F7F"/>
                </a:solidFill>
                <a:latin typeface="微软雅黑" panose="020B0503020204020204" charset="-122"/>
                <a:ea typeface="微软雅黑" panose="020B0503020204020204" charset="-122"/>
                <a:sym typeface="+mn-ea"/>
              </a:endParaRPr>
            </a:p>
          </p:txBody>
        </p:sp>
        <p:grpSp>
          <p:nvGrpSpPr>
            <p:cNvPr id="6" name="组合 5"/>
            <p:cNvGrpSpPr/>
            <p:nvPr/>
          </p:nvGrpSpPr>
          <p:grpSpPr>
            <a:xfrm>
              <a:off x="467" y="494"/>
              <a:ext cx="1416" cy="680"/>
              <a:chOff x="467" y="579"/>
              <a:chExt cx="1416" cy="680"/>
            </a:xfrm>
          </p:grpSpPr>
          <p:sp>
            <p:nvSpPr>
              <p:cNvPr id="7" name="对角圆角矩形 6"/>
              <p:cNvSpPr/>
              <p:nvPr/>
            </p:nvSpPr>
            <p:spPr>
              <a:xfrm>
                <a:off x="467" y="579"/>
                <a:ext cx="1417" cy="68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8" name="图片 7"/>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892" y="692"/>
                <a:ext cx="567" cy="454"/>
              </a:xfrm>
              <a:prstGeom prst="rect">
                <a:avLst/>
              </a:prstGeom>
            </p:spPr>
          </p:pic>
        </p:grpSp>
      </p:grpSp>
      <p:pic>
        <p:nvPicPr>
          <p:cNvPr id="4" name="图片 3" descr="3b32313534373033343be8af95e58982"/>
          <p:cNvPicPr>
            <a:picLocks noChangeAspect="1"/>
          </p:cNvPicPr>
          <p:nvPr/>
        </p:nvPicPr>
        <p:blipFill>
          <a:blip r:embed="rId2"/>
          <a:stretch>
            <a:fillRect/>
          </a:stretch>
        </p:blipFill>
        <p:spPr>
          <a:xfrm>
            <a:off x="875665" y="1356360"/>
            <a:ext cx="540000" cy="54000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9" advTm="5102">
        <p:comb/>
      </p:transition>
    </mc:Choice>
    <mc:Fallback>
      <p:transition advTm="5102">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Effect transition="in" filter="fade">
                                      <p:cBhvr>
                                        <p:cTn id="9" dur="500"/>
                                        <p:tgtEl>
                                          <p:spTgt spid="18"/>
                                        </p:tgtEl>
                                      </p:cBhvr>
                                    </p:animEffect>
                                  </p:childTnLst>
                                </p:cTn>
                              </p:par>
                            </p:childTnLst>
                          </p:cTn>
                        </p:par>
                        <p:par>
                          <p:cTn id="10" fill="hold">
                            <p:stCondLst>
                              <p:cond delay="500"/>
                            </p:stCondLst>
                            <p:childTnLst>
                              <p:par>
                                <p:cTn id="11" presetID="22" presetClass="entr" presetSubtype="1"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wipe(up)">
                                      <p:cBhvr>
                                        <p:cTn id="13"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8"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75665" y="2218055"/>
            <a:ext cx="10440000" cy="3322955"/>
          </a:xfrm>
          <a:prstGeom prst="rect">
            <a:avLst/>
          </a:prstGeom>
        </p:spPr>
        <p:txBody>
          <a:bodyPr wrap="square">
            <a:spAutoFit/>
          </a:bodyPr>
          <a:lstStyle/>
          <a:p>
            <a:pPr indent="508000" algn="just" fontAlgn="auto">
              <a:lnSpc>
                <a:spcPct val="150000"/>
              </a:lnSpc>
              <a:spcAft>
                <a:spcPts val="0"/>
              </a:spcAft>
              <a:buClrTx/>
              <a:buSzTx/>
              <a:buFontTx/>
              <a:extLst>
                <a:ext uri="{35155182-B16C-46BC-9424-99874614C6A1}">
                  <wpsdc:indentchars xmlns:wpsdc="http://www.wps.cn/officeDocument/2017/drawingmlCustomData" val="200" checksum="282533468"/>
                </a:ext>
              </a:extLst>
            </a:pPr>
            <a:r>
              <a:rPr sz="2000" b="1" dirty="0">
                <a:solidFill>
                  <a:srgbClr val="FF7F7F"/>
                </a:solidFill>
                <a:latin typeface="Times New Roman Regular" panose="02020603050405020304" charset="0"/>
                <a:ea typeface="微软雅黑" panose="020B0503020204020204" charset="-122"/>
                <a:cs typeface="Times New Roman Regular" panose="02020603050405020304" charset="0"/>
              </a:rPr>
              <a:t>2. 一般护理</a:t>
            </a:r>
            <a:r>
              <a:rPr sz="2000"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rPr>
              <a:t>　注意患儿的保暖及皮肤、口腔清洁，合理喂养，保持输液通畅，维持患儿水、电解质平衡。由于低体温、低血糖、酸中毒，使未结合胆红素与清蛋白的联结减少，而进入脑膜产生脑损害，故应极力避免。</a:t>
            </a:r>
            <a:endParaRPr sz="2000"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endParaRPr>
          </a:p>
          <a:p>
            <a:pPr indent="508000" algn="just" fontAlgn="auto">
              <a:lnSpc>
                <a:spcPct val="150000"/>
              </a:lnSpc>
              <a:spcAft>
                <a:spcPts val="0"/>
              </a:spcAft>
              <a:buClrTx/>
              <a:buSzTx/>
              <a:buFontTx/>
              <a:extLst>
                <a:ext uri="{35155182-B16C-46BC-9424-99874614C6A1}">
                  <wpsdc:indentchars xmlns:wpsdc="http://www.wps.cn/officeDocument/2017/drawingmlCustomData" val="200" checksum="282533468"/>
                </a:ext>
              </a:extLst>
            </a:pPr>
            <a:r>
              <a:rPr sz="2000" b="1" dirty="0">
                <a:solidFill>
                  <a:srgbClr val="FF7F7F"/>
                </a:solidFill>
                <a:latin typeface="Times New Roman Regular" panose="02020603050405020304" charset="0"/>
                <a:ea typeface="微软雅黑" panose="020B0503020204020204" charset="-122"/>
                <a:cs typeface="Times New Roman Regular" panose="02020603050405020304" charset="0"/>
              </a:rPr>
              <a:t>3. 做好光疗的准备与护理工作</a:t>
            </a:r>
            <a:r>
              <a:rPr sz="2000"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rPr>
              <a:t>　参见单元四　任务三。</a:t>
            </a:r>
            <a:endParaRPr sz="2000"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endParaRPr>
          </a:p>
          <a:p>
            <a:pPr indent="508000" algn="just" fontAlgn="auto">
              <a:lnSpc>
                <a:spcPct val="150000"/>
              </a:lnSpc>
              <a:spcAft>
                <a:spcPts val="0"/>
              </a:spcAft>
              <a:buClrTx/>
              <a:buSzTx/>
              <a:buFontTx/>
              <a:extLst>
                <a:ext uri="{35155182-B16C-46BC-9424-99874614C6A1}">
                  <wpsdc:indentchars xmlns:wpsdc="http://www.wps.cn/officeDocument/2017/drawingmlCustomData" val="200" checksum="282533468"/>
                </a:ext>
              </a:extLst>
            </a:pPr>
            <a:r>
              <a:rPr sz="2000" b="1" dirty="0">
                <a:solidFill>
                  <a:srgbClr val="FF7F7F"/>
                </a:solidFill>
                <a:latin typeface="Times New Roman Regular" panose="02020603050405020304" charset="0"/>
                <a:ea typeface="微软雅黑" panose="020B0503020204020204" charset="-122"/>
                <a:cs typeface="Times New Roman Regular" panose="02020603050405020304" charset="0"/>
              </a:rPr>
              <a:t>4. 准确无误执行医嘱，密切观察治疗效果</a:t>
            </a:r>
            <a:r>
              <a:rPr sz="2000"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rPr>
              <a:t>　如输入清蛋白或血浆，促进游离的未结合胆红素与清蛋白结合，以减少核黄疸的发生率。使用肾上腺皮质激素，提高肝酶活力并抑制抗原、抗体反应。使用苯巴比妥诱导肝酶的生成等。</a:t>
            </a:r>
            <a:endParaRPr sz="2000"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endParaRPr>
          </a:p>
        </p:txBody>
      </p:sp>
      <p:grpSp>
        <p:nvGrpSpPr>
          <p:cNvPr id="9" name="组合 8"/>
          <p:cNvGrpSpPr/>
          <p:nvPr/>
        </p:nvGrpSpPr>
        <p:grpSpPr>
          <a:xfrm>
            <a:off x="296545" y="259715"/>
            <a:ext cx="11490325" cy="539750"/>
            <a:chOff x="467" y="409"/>
            <a:chExt cx="18095" cy="850"/>
          </a:xfrm>
        </p:grpSpPr>
        <p:sp>
          <p:nvSpPr>
            <p:cNvPr id="23" name="文本框 22"/>
            <p:cNvSpPr txBox="1"/>
            <p:nvPr/>
          </p:nvSpPr>
          <p:spPr>
            <a:xfrm>
              <a:off x="2122" y="409"/>
              <a:ext cx="16441" cy="850"/>
            </a:xfrm>
            <a:prstGeom prst="rect">
              <a:avLst/>
            </a:prstGeom>
            <a:noFill/>
          </p:spPr>
          <p:txBody>
            <a:bodyPr wrap="square" rtlCol="0" anchor="ctr" anchorCtr="0">
              <a:noAutofit/>
            </a:bodyPr>
            <a:p>
              <a:pPr>
                <a:lnSpc>
                  <a:spcPct val="100000"/>
                </a:lnSpc>
              </a:pPr>
              <a:r>
                <a:rPr lang="zh-CN" altLang="en-US" sz="2400">
                  <a:solidFill>
                    <a:srgbClr val="FF7F7F"/>
                  </a:solidFill>
                  <a:latin typeface="微软雅黑" panose="020B0503020204020204" charset="-122"/>
                  <a:ea typeface="微软雅黑" panose="020B0503020204020204" charset="-122"/>
                  <a:sym typeface="+mn-ea"/>
                </a:rPr>
                <a:t>【护理措施】</a:t>
              </a:r>
              <a:endParaRPr lang="zh-CN" altLang="en-US" sz="2400">
                <a:solidFill>
                  <a:srgbClr val="FF7F7F"/>
                </a:solidFill>
                <a:latin typeface="微软雅黑" panose="020B0503020204020204" charset="-122"/>
                <a:ea typeface="微软雅黑" panose="020B0503020204020204" charset="-122"/>
                <a:sym typeface="+mn-ea"/>
              </a:endParaRPr>
            </a:p>
          </p:txBody>
        </p:sp>
        <p:grpSp>
          <p:nvGrpSpPr>
            <p:cNvPr id="6" name="组合 5"/>
            <p:cNvGrpSpPr/>
            <p:nvPr/>
          </p:nvGrpSpPr>
          <p:grpSpPr>
            <a:xfrm>
              <a:off x="467" y="494"/>
              <a:ext cx="1416" cy="680"/>
              <a:chOff x="467" y="579"/>
              <a:chExt cx="1416" cy="680"/>
            </a:xfrm>
          </p:grpSpPr>
          <p:sp>
            <p:nvSpPr>
              <p:cNvPr id="7" name="对角圆角矩形 6"/>
              <p:cNvSpPr/>
              <p:nvPr/>
            </p:nvSpPr>
            <p:spPr>
              <a:xfrm>
                <a:off x="467" y="579"/>
                <a:ext cx="1417" cy="68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8" name="图片 7"/>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892" y="692"/>
                <a:ext cx="567" cy="454"/>
              </a:xfrm>
              <a:prstGeom prst="rect">
                <a:avLst/>
              </a:prstGeom>
            </p:spPr>
          </p:pic>
        </p:grpSp>
      </p:grpSp>
    </p:spTree>
  </p:cSld>
  <p:clrMapOvr>
    <a:masterClrMapping/>
  </p:clrMapOvr>
  <mc:AlternateContent xmlns:mc="http://schemas.openxmlformats.org/markup-compatibility/2006">
    <mc:Choice xmlns:p14="http://schemas.microsoft.com/office/powerpoint/2010/main" Requires="p14">
      <p:transition p14:dur="9" advTm="5102">
        <p:comb/>
      </p:transition>
    </mc:Choice>
    <mc:Fallback>
      <p:transition advTm="5102">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75665" y="1283335"/>
            <a:ext cx="10440000" cy="5169535"/>
          </a:xfrm>
          <a:prstGeom prst="rect">
            <a:avLst/>
          </a:prstGeom>
        </p:spPr>
        <p:txBody>
          <a:bodyPr wrap="square">
            <a:spAutoFit/>
          </a:bodyPr>
          <a:lstStyle/>
          <a:p>
            <a:pPr indent="508000" algn="just" fontAlgn="auto">
              <a:lnSpc>
                <a:spcPct val="150000"/>
              </a:lnSpc>
              <a:spcAft>
                <a:spcPts val="0"/>
              </a:spcAft>
              <a:buClrTx/>
              <a:buSzTx/>
              <a:buFontTx/>
              <a:extLst>
                <a:ext uri="{35155182-B16C-46BC-9424-99874614C6A1}">
                  <wpsdc:indentchars xmlns:wpsdc="http://www.wps.cn/officeDocument/2017/drawingmlCustomData" val="200" checksum="282533468"/>
                </a:ext>
              </a:extLst>
            </a:pPr>
            <a:r>
              <a:rPr sz="2000" b="1" dirty="0">
                <a:solidFill>
                  <a:srgbClr val="FF7F7F"/>
                </a:solidFill>
                <a:latin typeface="Times New Roman Regular" panose="02020603050405020304" charset="0"/>
                <a:ea typeface="微软雅黑" panose="020B0503020204020204" charset="-122"/>
                <a:cs typeface="Times New Roman Regular" panose="02020603050405020304" charset="0"/>
              </a:rPr>
              <a:t>5. 健康教育</a:t>
            </a:r>
            <a:r>
              <a:rPr sz="2000"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rPr>
              <a:t>　黄疸是新生儿期最常见的症状，尤其是早期新生儿，既可以是生理现象，又可以是多种疾病的主要表现。在健康教育中应注意以下几点。</a:t>
            </a:r>
            <a:endParaRPr sz="2000"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endParaRPr>
          </a:p>
          <a:p>
            <a:pPr indent="508000" algn="just" fontAlgn="auto">
              <a:lnSpc>
                <a:spcPct val="150000"/>
              </a:lnSpc>
              <a:spcAft>
                <a:spcPts val="0"/>
              </a:spcAft>
              <a:buClrTx/>
              <a:buSzTx/>
              <a:buFontTx/>
              <a:extLst>
                <a:ext uri="{35155182-B16C-46BC-9424-99874614C6A1}">
                  <wpsdc:indentchars xmlns:wpsdc="http://www.wps.cn/officeDocument/2017/drawingmlCustomData" val="200" checksum="282533468"/>
                </a:ext>
              </a:extLst>
            </a:pPr>
            <a:r>
              <a:rPr sz="2000"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rPr>
              <a:t>（1）指导家长掌握基本的观察和护理要点，适应新角色，注意黄疸进展，发现异常，及时就诊。</a:t>
            </a:r>
            <a:endParaRPr sz="2000"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endParaRPr>
          </a:p>
          <a:p>
            <a:pPr indent="508000" algn="just" fontAlgn="auto">
              <a:lnSpc>
                <a:spcPct val="150000"/>
              </a:lnSpc>
              <a:spcAft>
                <a:spcPts val="0"/>
              </a:spcAft>
              <a:buClrTx/>
              <a:buSzTx/>
              <a:buFontTx/>
              <a:extLst>
                <a:ext uri="{35155182-B16C-46BC-9424-99874614C6A1}">
                  <wpsdc:indentchars xmlns:wpsdc="http://www.wps.cn/officeDocument/2017/drawingmlCustomData" val="200" checksum="282533468"/>
                </a:ext>
              </a:extLst>
            </a:pPr>
            <a:r>
              <a:rPr sz="2000"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rPr>
              <a:t>（2）生理性黄疸不需特殊处理。提早开奶，既可刺激肠蠕动利于胎粪排出，又有利于肠道内正常菌群的建立，减少胆红素肠肝循环，还可防止低血糖发生，有助于黄疸的减轻。</a:t>
            </a:r>
            <a:endParaRPr sz="2000"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endParaRPr>
          </a:p>
          <a:p>
            <a:pPr indent="508000" algn="just" fontAlgn="auto">
              <a:lnSpc>
                <a:spcPct val="150000"/>
              </a:lnSpc>
              <a:spcAft>
                <a:spcPts val="0"/>
              </a:spcAft>
              <a:buClrTx/>
              <a:buSzTx/>
              <a:buFontTx/>
              <a:extLst>
                <a:ext uri="{35155182-B16C-46BC-9424-99874614C6A1}">
                  <wpsdc:indentchars xmlns:wpsdc="http://www.wps.cn/officeDocument/2017/drawingmlCustomData" val="200" checksum="282533468"/>
                </a:ext>
              </a:extLst>
            </a:pPr>
            <a:r>
              <a:rPr sz="2000"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rPr>
              <a:t>（3）病理性黄疸应注意：①告之家长患儿病情严重程度、预后、治疗效果等，并予以安慰。②对疑有后遗症的患儿，应指导家长早期进行功能训练。③若为母乳性黄疸，应行隔次母乳喂养，逐步过渡到正常母乳喂养。若黄疸严重，患儿一般情况差，应暂停母乳喂养，待黄疸消退后再恢复。④若为 G-6PD 缺陷者，需忌食蚕豆及其制品，并注意药物选用（忌用解热镇痛药、磺胺药等）。</a:t>
            </a:r>
            <a:endParaRPr sz="2000"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endParaRPr>
          </a:p>
        </p:txBody>
      </p:sp>
      <p:grpSp>
        <p:nvGrpSpPr>
          <p:cNvPr id="9" name="组合 8"/>
          <p:cNvGrpSpPr/>
          <p:nvPr/>
        </p:nvGrpSpPr>
        <p:grpSpPr>
          <a:xfrm>
            <a:off x="296545" y="259715"/>
            <a:ext cx="11490325" cy="539750"/>
            <a:chOff x="467" y="409"/>
            <a:chExt cx="18095" cy="850"/>
          </a:xfrm>
        </p:grpSpPr>
        <p:sp>
          <p:nvSpPr>
            <p:cNvPr id="23" name="文本框 22"/>
            <p:cNvSpPr txBox="1"/>
            <p:nvPr/>
          </p:nvSpPr>
          <p:spPr>
            <a:xfrm>
              <a:off x="2122" y="409"/>
              <a:ext cx="16441" cy="850"/>
            </a:xfrm>
            <a:prstGeom prst="rect">
              <a:avLst/>
            </a:prstGeom>
            <a:noFill/>
          </p:spPr>
          <p:txBody>
            <a:bodyPr wrap="square" rtlCol="0" anchor="ctr" anchorCtr="0">
              <a:noAutofit/>
            </a:bodyPr>
            <a:p>
              <a:pPr>
                <a:lnSpc>
                  <a:spcPct val="100000"/>
                </a:lnSpc>
              </a:pPr>
              <a:r>
                <a:rPr lang="zh-CN" altLang="en-US" sz="2400">
                  <a:solidFill>
                    <a:srgbClr val="FF7F7F"/>
                  </a:solidFill>
                  <a:latin typeface="微软雅黑" panose="020B0503020204020204" charset="-122"/>
                  <a:ea typeface="微软雅黑" panose="020B0503020204020204" charset="-122"/>
                  <a:sym typeface="+mn-ea"/>
                </a:rPr>
                <a:t>【护理措施】</a:t>
              </a:r>
              <a:endParaRPr lang="zh-CN" altLang="en-US" sz="2400">
                <a:solidFill>
                  <a:srgbClr val="FF7F7F"/>
                </a:solidFill>
                <a:latin typeface="微软雅黑" panose="020B0503020204020204" charset="-122"/>
                <a:ea typeface="微软雅黑" panose="020B0503020204020204" charset="-122"/>
                <a:sym typeface="+mn-ea"/>
              </a:endParaRPr>
            </a:p>
          </p:txBody>
        </p:sp>
        <p:grpSp>
          <p:nvGrpSpPr>
            <p:cNvPr id="6" name="组合 5"/>
            <p:cNvGrpSpPr/>
            <p:nvPr/>
          </p:nvGrpSpPr>
          <p:grpSpPr>
            <a:xfrm>
              <a:off x="467" y="494"/>
              <a:ext cx="1416" cy="680"/>
              <a:chOff x="467" y="579"/>
              <a:chExt cx="1416" cy="680"/>
            </a:xfrm>
          </p:grpSpPr>
          <p:sp>
            <p:nvSpPr>
              <p:cNvPr id="7" name="对角圆角矩形 6"/>
              <p:cNvSpPr/>
              <p:nvPr/>
            </p:nvSpPr>
            <p:spPr>
              <a:xfrm>
                <a:off x="467" y="579"/>
                <a:ext cx="1417" cy="68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8" name="图片 7"/>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892" y="692"/>
                <a:ext cx="567" cy="454"/>
              </a:xfrm>
              <a:prstGeom prst="rect">
                <a:avLst/>
              </a:prstGeom>
            </p:spPr>
          </p:pic>
        </p:grpSp>
      </p:grpSp>
    </p:spTree>
  </p:cSld>
  <p:clrMapOvr>
    <a:masterClrMapping/>
  </p:clrMapOvr>
  <mc:AlternateContent xmlns:mc="http://schemas.openxmlformats.org/markup-compatibility/2006">
    <mc:Choice xmlns:p14="http://schemas.microsoft.com/office/powerpoint/2010/main" Requires="p14">
      <p:transition p14:dur="9" advTm="5102">
        <p:comb/>
      </p:transition>
    </mc:Choice>
    <mc:Fallback>
      <p:transition advTm="5102">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标题 2"/>
          <p:cNvSpPr/>
          <p:nvPr>
            <p:ph type="title"/>
            <p:custDataLst>
              <p:tags r:id="rId1"/>
            </p:custDataLst>
          </p:nvPr>
        </p:nvSpPr>
        <p:spPr>
          <a:xfrm>
            <a:off x="5908675" y="2181225"/>
            <a:ext cx="4204335" cy="1071880"/>
          </a:xfrm>
        </p:spPr>
        <p:txBody>
          <a:bodyPr/>
          <a:p>
            <a:r>
              <a:rPr lang="zh-CN" altLang="en-US" sz="2800" b="0">
                <a:solidFill>
                  <a:schemeClr val="lt1"/>
                </a:solidFill>
                <a:latin typeface="Microsoft YaHei" panose="020B0503020204020204" charset="-122"/>
                <a:ea typeface="Microsoft YaHei" panose="020B0503020204020204" charset="-122"/>
              </a:rPr>
              <a:t>任务</a:t>
            </a:r>
            <a:r>
              <a:rPr lang="zh-CN" altLang="en-US" sz="2800" b="0">
                <a:solidFill>
                  <a:schemeClr val="lt1"/>
                </a:solidFill>
                <a:latin typeface="Microsoft YaHei" panose="020B0503020204020204" charset="-122"/>
                <a:ea typeface="Microsoft YaHei" panose="020B0503020204020204" charset="-122"/>
              </a:rPr>
              <a:t>六</a:t>
            </a:r>
            <a:endParaRPr lang="zh-CN" altLang="en-US" sz="2800" b="0">
              <a:solidFill>
                <a:schemeClr val="lt1"/>
              </a:solidFill>
              <a:latin typeface="Microsoft YaHei" panose="020B0503020204020204" charset="-122"/>
              <a:ea typeface="Microsoft YaHei" panose="020B0503020204020204" charset="-122"/>
            </a:endParaRPr>
          </a:p>
        </p:txBody>
      </p:sp>
      <p:sp>
        <p:nvSpPr>
          <p:cNvPr id="2" name="文本占位符 1"/>
          <p:cNvSpPr>
            <a:spLocks noGrp="1"/>
          </p:cNvSpPr>
          <p:nvPr>
            <p:ph type="body" sz="half" idx="2"/>
          </p:nvPr>
        </p:nvSpPr>
        <p:spPr>
          <a:xfrm>
            <a:off x="5444490" y="3253105"/>
            <a:ext cx="5133340" cy="1199515"/>
          </a:xfrm>
        </p:spPr>
        <p:txBody>
          <a:bodyPr>
            <a:noAutofit/>
          </a:bodyPr>
          <a:p>
            <a:pPr>
              <a:lnSpc>
                <a:spcPct val="100000"/>
              </a:lnSpc>
            </a:pPr>
            <a:r>
              <a:rPr lang="zh-CN" altLang="en-US" sz="4000" b="1">
                <a:latin typeface="Microsoft YaHei Bold" panose="020B0503020204020204" charset="-122"/>
                <a:ea typeface="Microsoft YaHei Bold" panose="020B0503020204020204" charset="-122"/>
                <a:sym typeface="+mn-ea"/>
              </a:rPr>
              <a:t>新生儿败血症患儿的护理</a:t>
            </a:r>
            <a:endParaRPr lang="zh-CN" altLang="en-US" sz="4000" b="1">
              <a:latin typeface="Microsoft YaHei Bold" panose="020B0503020204020204" charset="-122"/>
              <a:ea typeface="Microsoft YaHei Bold" panose="020B0503020204020204" charset="-122"/>
              <a:sym typeface="+mn-ea"/>
            </a:endParaRPr>
          </a:p>
        </p:txBody>
      </p:sp>
    </p:spTree>
    <p:custDataLst>
      <p:tags r:id="rId2"/>
    </p:custData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单圆角矩形 2"/>
          <p:cNvSpPr/>
          <p:nvPr/>
        </p:nvSpPr>
        <p:spPr>
          <a:xfrm>
            <a:off x="1061085" y="1694815"/>
            <a:ext cx="10079990" cy="3959860"/>
          </a:xfrm>
          <a:prstGeom prst="round1Rect">
            <a:avLst/>
          </a:prstGeom>
          <a:noFill/>
          <a:ln w="38100">
            <a:solidFill>
              <a:srgbClr val="FF7F7F"/>
            </a:solidFill>
            <a:prstDash val="dashDot"/>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nchorCtr="0"/>
          <a:p>
            <a:pPr algn="ctr"/>
            <a:endParaRPr lang="zh-CN" altLang="en-US"/>
          </a:p>
        </p:txBody>
      </p:sp>
      <p:sp>
        <p:nvSpPr>
          <p:cNvPr id="2" name="矩形 1"/>
          <p:cNvSpPr/>
          <p:nvPr/>
        </p:nvSpPr>
        <p:spPr>
          <a:xfrm>
            <a:off x="1421085" y="2936288"/>
            <a:ext cx="9360000" cy="1476375"/>
          </a:xfrm>
          <a:prstGeom prst="rect">
            <a:avLst/>
          </a:prstGeom>
        </p:spPr>
        <p:txBody>
          <a:bodyPr wrap="square" anchor="ctr" anchorCtr="0">
            <a:spAutoFit/>
          </a:bodyPr>
          <a:lstStyle/>
          <a:p>
            <a:pPr indent="508000" algn="just" fontAlgn="auto">
              <a:lnSpc>
                <a:spcPct val="150000"/>
              </a:lnSpc>
              <a:spcAft>
                <a:spcPts val="0"/>
              </a:spcAft>
              <a:buClrTx/>
              <a:buSzTx/>
              <a:buFontTx/>
              <a:extLst>
                <a:ext uri="{35155182-B16C-46BC-9424-99874614C6A1}">
                  <wpsdc:indentchars xmlns:wpsdc="http://www.wps.cn/officeDocument/2017/drawingmlCustomData" val="200" checksum="282533468"/>
                </a:ext>
              </a:extLst>
            </a:pPr>
            <a:r>
              <a:rPr sz="2000"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rPr>
              <a:t>新生儿败血症（neonatal septicemia）是指新生儿期各种致病菌侵入血液并在其中生长繁殖、产生毒素而造成的全身性感染。临床上以全身性严重中毒症状为特征。目前仍是新生儿时期主要的感染性疾病之一，其发病率及死亡率都较高。</a:t>
            </a:r>
            <a:endParaRPr sz="2000"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endParaRPr>
          </a:p>
        </p:txBody>
      </p:sp>
      <p:grpSp>
        <p:nvGrpSpPr>
          <p:cNvPr id="9" name="组合 8"/>
          <p:cNvGrpSpPr/>
          <p:nvPr/>
        </p:nvGrpSpPr>
        <p:grpSpPr>
          <a:xfrm>
            <a:off x="296545" y="259715"/>
            <a:ext cx="11490325" cy="539750"/>
            <a:chOff x="467" y="409"/>
            <a:chExt cx="18095" cy="850"/>
          </a:xfrm>
        </p:grpSpPr>
        <p:sp>
          <p:nvSpPr>
            <p:cNvPr id="23" name="文本框 22"/>
            <p:cNvSpPr txBox="1"/>
            <p:nvPr/>
          </p:nvSpPr>
          <p:spPr>
            <a:xfrm>
              <a:off x="2122" y="409"/>
              <a:ext cx="16441" cy="850"/>
            </a:xfrm>
            <a:prstGeom prst="rect">
              <a:avLst/>
            </a:prstGeom>
            <a:noFill/>
          </p:spPr>
          <p:txBody>
            <a:bodyPr wrap="square" rtlCol="0" anchor="ctr" anchorCtr="0">
              <a:noAutofit/>
            </a:bodyPr>
            <a:p>
              <a:pPr>
                <a:lnSpc>
                  <a:spcPct val="100000"/>
                </a:lnSpc>
              </a:pPr>
              <a:r>
                <a:rPr lang="zh-CN" altLang="en-US" sz="2400">
                  <a:solidFill>
                    <a:srgbClr val="FF7F7F"/>
                  </a:solidFill>
                  <a:latin typeface="微软雅黑" panose="020B0503020204020204" charset="-122"/>
                  <a:ea typeface="微软雅黑" panose="020B0503020204020204" charset="-122"/>
                  <a:sym typeface="+mn-ea"/>
                </a:rPr>
                <a:t>一、概述</a:t>
              </a:r>
              <a:endParaRPr lang="zh-CN" altLang="en-US" sz="2400">
                <a:solidFill>
                  <a:srgbClr val="FF7F7F"/>
                </a:solidFill>
                <a:latin typeface="微软雅黑" panose="020B0503020204020204" charset="-122"/>
                <a:ea typeface="微软雅黑" panose="020B0503020204020204" charset="-122"/>
                <a:sym typeface="+mn-ea"/>
              </a:endParaRPr>
            </a:p>
          </p:txBody>
        </p:sp>
        <p:grpSp>
          <p:nvGrpSpPr>
            <p:cNvPr id="6" name="组合 5"/>
            <p:cNvGrpSpPr/>
            <p:nvPr/>
          </p:nvGrpSpPr>
          <p:grpSpPr>
            <a:xfrm>
              <a:off x="467" y="494"/>
              <a:ext cx="1416" cy="680"/>
              <a:chOff x="467" y="579"/>
              <a:chExt cx="1416" cy="680"/>
            </a:xfrm>
          </p:grpSpPr>
          <p:sp>
            <p:nvSpPr>
              <p:cNvPr id="7" name="对角圆角矩形 6"/>
              <p:cNvSpPr/>
              <p:nvPr/>
            </p:nvSpPr>
            <p:spPr>
              <a:xfrm>
                <a:off x="467" y="579"/>
                <a:ext cx="1417" cy="68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8" name="图片 7"/>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892" y="692"/>
                <a:ext cx="567" cy="454"/>
              </a:xfrm>
              <a:prstGeom prst="rect">
                <a:avLst/>
              </a:prstGeom>
            </p:spPr>
          </p:pic>
        </p:grpSp>
      </p:grpSp>
    </p:spTree>
  </p:cSld>
  <p:clrMapOvr>
    <a:masterClrMapping/>
  </p:clrMapOvr>
  <mc:AlternateContent xmlns:mc="http://schemas.openxmlformats.org/markup-compatibility/2006">
    <mc:Choice xmlns:p14="http://schemas.microsoft.com/office/powerpoint/2010/main" Requires="p14">
      <p:transition p14:dur="9" advTm="5102">
        <p:comb/>
      </p:transition>
    </mc:Choice>
    <mc:Fallback>
      <p:transition advTm="5102">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75665" y="2218055"/>
            <a:ext cx="10440000" cy="2861310"/>
          </a:xfrm>
          <a:prstGeom prst="rect">
            <a:avLst/>
          </a:prstGeom>
        </p:spPr>
        <p:txBody>
          <a:bodyPr wrap="square">
            <a:spAutoFit/>
          </a:bodyPr>
          <a:lstStyle/>
          <a:p>
            <a:pPr indent="508000" algn="just" fontAlgn="auto">
              <a:lnSpc>
                <a:spcPct val="150000"/>
              </a:lnSpc>
              <a:spcAft>
                <a:spcPts val="0"/>
              </a:spcAft>
              <a:buClrTx/>
              <a:buSzTx/>
              <a:buFontTx/>
              <a:extLst>
                <a:ext uri="{35155182-B16C-46BC-9424-99874614C6A1}">
                  <wpsdc:indentchars xmlns:wpsdc="http://www.wps.cn/officeDocument/2017/drawingmlCustomData" val="200" checksum="282533468"/>
                </a:ext>
              </a:extLst>
            </a:pPr>
            <a:r>
              <a:rPr sz="2000" dirty="0">
                <a:solidFill>
                  <a:schemeClr val="tx1"/>
                </a:solidFill>
                <a:latin typeface="Times New Roman Regular" panose="02020603050405020304" charset="0"/>
                <a:ea typeface="微软雅黑" panose="020B0503020204020204" charset="-122"/>
                <a:cs typeface="Times New Roman Regular" panose="02020603050405020304" charset="0"/>
              </a:rPr>
              <a:t>新生儿尤其是早产儿由于免疫功能不完善，易发生感染，并易发展成为败血症。病原菌以金黄色葡萄球菌占首位，埃希菌次之。近年来发现，条件致病菌感染有上升趋势，厌氧菌、真菌及复合菌感染也有增多。感染途径有宫内感染、产时感染和产后感染。其中以产后感染最常见，脐部是细菌最易入侵的门户。</a:t>
            </a:r>
            <a:endParaRPr sz="2000" dirty="0">
              <a:solidFill>
                <a:schemeClr val="tx1"/>
              </a:solidFill>
              <a:latin typeface="Times New Roman Regular" panose="02020603050405020304" charset="0"/>
              <a:ea typeface="微软雅黑" panose="020B0503020204020204" charset="-122"/>
              <a:cs typeface="Times New Roman Regular" panose="02020603050405020304" charset="0"/>
            </a:endParaRPr>
          </a:p>
          <a:p>
            <a:pPr indent="508000" algn="just" fontAlgn="auto">
              <a:lnSpc>
                <a:spcPct val="150000"/>
              </a:lnSpc>
              <a:spcAft>
                <a:spcPts val="0"/>
              </a:spcAft>
              <a:buClrTx/>
              <a:buSzTx/>
              <a:buFontTx/>
              <a:extLst>
                <a:ext uri="{35155182-B16C-46BC-9424-99874614C6A1}">
                  <wpsdc:indentchars xmlns:wpsdc="http://www.wps.cn/officeDocument/2017/drawingmlCustomData" val="200" checksum="282533468"/>
                </a:ext>
              </a:extLst>
            </a:pPr>
            <a:r>
              <a:rPr sz="2000" dirty="0">
                <a:solidFill>
                  <a:schemeClr val="tx1"/>
                </a:solidFill>
                <a:latin typeface="Times New Roman Regular" panose="02020603050405020304" charset="0"/>
                <a:ea typeface="微软雅黑" panose="020B0503020204020204" charset="-122"/>
                <a:cs typeface="Times New Roman Regular" panose="02020603050405020304" charset="0"/>
              </a:rPr>
              <a:t>致病机制是由于致病菌释放出内毒素而引起心输出量减少，微血管渗透性增加，停留在血管内皮的微生物或毒素的作用引起血管炎，或器官的实质变性。</a:t>
            </a:r>
            <a:endParaRPr sz="2000" dirty="0">
              <a:solidFill>
                <a:schemeClr val="tx1"/>
              </a:solidFill>
              <a:latin typeface="Times New Roman Regular" panose="02020603050405020304" charset="0"/>
              <a:ea typeface="微软雅黑" panose="020B0503020204020204" charset="-122"/>
              <a:cs typeface="Times New Roman Regular" panose="02020603050405020304" charset="0"/>
            </a:endParaRPr>
          </a:p>
        </p:txBody>
      </p:sp>
      <p:sp>
        <p:nvSpPr>
          <p:cNvPr id="18" name="矩形 17"/>
          <p:cNvSpPr/>
          <p:nvPr/>
        </p:nvSpPr>
        <p:spPr>
          <a:xfrm>
            <a:off x="1415415" y="1419225"/>
            <a:ext cx="7062470" cy="476885"/>
          </a:xfrm>
          <a:prstGeom prst="rect">
            <a:avLst/>
          </a:prstGeom>
        </p:spPr>
        <p:txBody>
          <a:bodyPr wrap="square" anchor="ctr" anchorCtr="0">
            <a:noAutofit/>
          </a:bodyPr>
          <a:lstStyle/>
          <a:p>
            <a:r>
              <a:rPr lang="zh-CN" altLang="en-US" sz="2000" b="1">
                <a:solidFill>
                  <a:srgbClr val="FF7F7F"/>
                </a:solidFill>
                <a:latin typeface="微软雅黑" panose="020B0503020204020204" charset="-122"/>
                <a:ea typeface="微软雅黑" panose="020B0503020204020204" charset="-122"/>
              </a:rPr>
              <a:t>【病因】</a:t>
            </a:r>
            <a:endParaRPr lang="zh-CN" altLang="en-US" sz="2000" b="1">
              <a:solidFill>
                <a:srgbClr val="FF7F7F"/>
              </a:solidFill>
              <a:latin typeface="微软雅黑" panose="020B0503020204020204" charset="-122"/>
              <a:ea typeface="微软雅黑" panose="020B0503020204020204" charset="-122"/>
            </a:endParaRPr>
          </a:p>
        </p:txBody>
      </p:sp>
      <p:pic>
        <p:nvPicPr>
          <p:cNvPr id="4" name="图片 3" descr="3b32313534373033343be8af95e58982"/>
          <p:cNvPicPr>
            <a:picLocks noChangeAspect="1"/>
          </p:cNvPicPr>
          <p:nvPr/>
        </p:nvPicPr>
        <p:blipFill>
          <a:blip r:embed="rId1"/>
          <a:stretch>
            <a:fillRect/>
          </a:stretch>
        </p:blipFill>
        <p:spPr>
          <a:xfrm>
            <a:off x="875665" y="1356360"/>
            <a:ext cx="540000" cy="540000"/>
          </a:xfrm>
          <a:prstGeom prst="rect">
            <a:avLst/>
          </a:prstGeom>
        </p:spPr>
      </p:pic>
      <p:grpSp>
        <p:nvGrpSpPr>
          <p:cNvPr id="3" name="组合 2"/>
          <p:cNvGrpSpPr/>
          <p:nvPr/>
        </p:nvGrpSpPr>
        <p:grpSpPr>
          <a:xfrm>
            <a:off x="296545" y="259715"/>
            <a:ext cx="11490325" cy="539750"/>
            <a:chOff x="467" y="409"/>
            <a:chExt cx="18095" cy="850"/>
          </a:xfrm>
        </p:grpSpPr>
        <p:sp>
          <p:nvSpPr>
            <p:cNvPr id="5" name="文本框 4"/>
            <p:cNvSpPr txBox="1"/>
            <p:nvPr/>
          </p:nvSpPr>
          <p:spPr>
            <a:xfrm>
              <a:off x="2122" y="409"/>
              <a:ext cx="16441" cy="850"/>
            </a:xfrm>
            <a:prstGeom prst="rect">
              <a:avLst/>
            </a:prstGeom>
            <a:noFill/>
          </p:spPr>
          <p:txBody>
            <a:bodyPr wrap="square" rtlCol="0" anchor="ctr" anchorCtr="0">
              <a:noAutofit/>
            </a:bodyPr>
            <a:p>
              <a:pPr>
                <a:lnSpc>
                  <a:spcPct val="100000"/>
                </a:lnSpc>
              </a:pPr>
              <a:r>
                <a:rPr lang="zh-CN" altLang="en-US" sz="2400">
                  <a:solidFill>
                    <a:srgbClr val="FF7F7F"/>
                  </a:solidFill>
                  <a:latin typeface="微软雅黑" panose="020B0503020204020204" charset="-122"/>
                  <a:ea typeface="微软雅黑" panose="020B0503020204020204" charset="-122"/>
                  <a:sym typeface="+mn-ea"/>
                </a:rPr>
                <a:t>一、概述</a:t>
              </a:r>
              <a:endParaRPr lang="zh-CN" altLang="en-US" sz="2400">
                <a:solidFill>
                  <a:srgbClr val="FF7F7F"/>
                </a:solidFill>
                <a:latin typeface="微软雅黑" panose="020B0503020204020204" charset="-122"/>
                <a:ea typeface="微软雅黑" panose="020B0503020204020204" charset="-122"/>
                <a:sym typeface="+mn-ea"/>
              </a:endParaRPr>
            </a:p>
          </p:txBody>
        </p:sp>
        <p:grpSp>
          <p:nvGrpSpPr>
            <p:cNvPr id="10" name="组合 9"/>
            <p:cNvGrpSpPr/>
            <p:nvPr/>
          </p:nvGrpSpPr>
          <p:grpSpPr>
            <a:xfrm>
              <a:off x="467" y="494"/>
              <a:ext cx="1416" cy="680"/>
              <a:chOff x="467" y="579"/>
              <a:chExt cx="1416" cy="680"/>
            </a:xfrm>
          </p:grpSpPr>
          <p:sp>
            <p:nvSpPr>
              <p:cNvPr id="11" name="对角圆角矩形 10"/>
              <p:cNvSpPr/>
              <p:nvPr/>
            </p:nvSpPr>
            <p:spPr>
              <a:xfrm>
                <a:off x="467" y="579"/>
                <a:ext cx="1417" cy="68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12" name="图片 11"/>
              <p:cNvPicPr/>
              <p:nvPr/>
            </p:nvPicPr>
            <p:blipFill>
              <a:blip r:embed="rId2" cstate="print">
                <a:biLevel thresh="25000"/>
                <a:extLst>
                  <a:ext uri="{28A0092B-C50C-407E-A947-70E740481C1C}">
                    <a14:useLocalDpi xmlns:a14="http://schemas.microsoft.com/office/drawing/2010/main" val="0"/>
                  </a:ext>
                </a:extLst>
              </a:blip>
              <a:stretch>
                <a:fillRect/>
              </a:stretch>
            </p:blipFill>
            <p:spPr>
              <a:xfrm>
                <a:off x="892" y="692"/>
                <a:ext cx="567" cy="454"/>
              </a:xfrm>
              <a:prstGeom prst="rect">
                <a:avLst/>
              </a:prstGeom>
            </p:spPr>
          </p:pic>
        </p:grpSp>
      </p:grpSp>
    </p:spTree>
  </p:cSld>
  <p:clrMapOvr>
    <a:masterClrMapping/>
  </p:clrMapOvr>
  <mc:AlternateContent xmlns:mc="http://schemas.openxmlformats.org/markup-compatibility/2006">
    <mc:Choice xmlns:p14="http://schemas.microsoft.com/office/powerpoint/2010/main" Requires="p14">
      <p:transition p14:dur="9" advTm="5102">
        <p:comb/>
      </p:transition>
    </mc:Choice>
    <mc:Fallback>
      <p:transition advTm="5102">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Effect transition="in" filter="fade">
                                      <p:cBhvr>
                                        <p:cTn id="9" dur="500"/>
                                        <p:tgtEl>
                                          <p:spTgt spid="18"/>
                                        </p:tgtEl>
                                      </p:cBhvr>
                                    </p:animEffect>
                                  </p:childTnLst>
                                </p:cTn>
                              </p:par>
                            </p:childTnLst>
                          </p:cTn>
                        </p:par>
                        <p:par>
                          <p:cTn id="10" fill="hold">
                            <p:stCondLst>
                              <p:cond delay="500"/>
                            </p:stCondLst>
                            <p:childTnLst>
                              <p:par>
                                <p:cTn id="11" presetID="22" presetClass="entr" presetSubtype="1"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wipe(up)">
                                      <p:cBhvr>
                                        <p:cTn id="13"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8"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75665" y="2218055"/>
            <a:ext cx="10440000" cy="4246245"/>
          </a:xfrm>
          <a:prstGeom prst="rect">
            <a:avLst/>
          </a:prstGeom>
        </p:spPr>
        <p:txBody>
          <a:bodyPr wrap="square">
            <a:spAutoFit/>
          </a:bodyPr>
          <a:lstStyle/>
          <a:p>
            <a:pPr indent="508000" algn="just" fontAlgn="auto">
              <a:lnSpc>
                <a:spcPct val="150000"/>
              </a:lnSpc>
              <a:spcAft>
                <a:spcPts val="0"/>
              </a:spcAft>
              <a:buClrTx/>
              <a:buSzTx/>
              <a:buFontTx/>
              <a:extLst>
                <a:ext uri="{35155182-B16C-46BC-9424-99874614C6A1}">
                  <wpsdc:indentchars xmlns:wpsdc="http://www.wps.cn/officeDocument/2017/drawingmlCustomData" val="200" checksum="282533468"/>
                </a:ext>
              </a:extLst>
            </a:pPr>
            <a:r>
              <a:rPr sz="2000" dirty="0">
                <a:solidFill>
                  <a:schemeClr val="tx1"/>
                </a:solidFill>
                <a:latin typeface="Times New Roman Regular" panose="02020603050405020304" charset="0"/>
                <a:ea typeface="微软雅黑" panose="020B0503020204020204" charset="-122"/>
                <a:cs typeface="Times New Roman Regular" panose="02020603050405020304" charset="0"/>
              </a:rPr>
              <a:t>该病临床表现往往不典型。早期表现为面色苍白或青灰，精神萎靡、嗜睡，气促，体温不稳定（足月儿常有发热，早产儿则体温不升）。重症者拒乳，不哭，不动，体重不增，反应低下，易激惹和惊厥。消化道症状表现为腹胀、腹泻、呕吐、中毒性肠麻痹，部分患儿有黄疸伴肝脾大，亦可出现硬肿症及感染性休克。当有脓毒败血症时，可有其他器官的迁徙性病灶，如化脓性脑膜炎、肺炎、局部蜂窝组织炎等。</a:t>
            </a:r>
            <a:endParaRPr sz="2000" dirty="0">
              <a:solidFill>
                <a:schemeClr val="tx1"/>
              </a:solidFill>
              <a:latin typeface="Times New Roman Regular" panose="02020603050405020304" charset="0"/>
              <a:ea typeface="微软雅黑" panose="020B0503020204020204" charset="-122"/>
              <a:cs typeface="Times New Roman Regular" panose="02020603050405020304" charset="0"/>
            </a:endParaRPr>
          </a:p>
          <a:p>
            <a:pPr indent="508000" algn="just" fontAlgn="auto">
              <a:lnSpc>
                <a:spcPct val="150000"/>
              </a:lnSpc>
              <a:spcAft>
                <a:spcPts val="0"/>
              </a:spcAft>
              <a:buClrTx/>
              <a:buSzTx/>
              <a:buFontTx/>
              <a:extLst>
                <a:ext uri="{35155182-B16C-46BC-9424-99874614C6A1}">
                  <wpsdc:indentchars xmlns:wpsdc="http://www.wps.cn/officeDocument/2017/drawingmlCustomData" val="200" checksum="282533468"/>
                </a:ext>
              </a:extLst>
            </a:pPr>
            <a:r>
              <a:rPr sz="2000" dirty="0">
                <a:solidFill>
                  <a:schemeClr val="tx1"/>
                </a:solidFill>
                <a:latin typeface="Times New Roman Regular" panose="02020603050405020304" charset="0"/>
                <a:ea typeface="微软雅黑" panose="020B0503020204020204" charset="-122"/>
                <a:cs typeface="Times New Roman Regular" panose="02020603050405020304" charset="0"/>
              </a:rPr>
              <a:t>早期诊断有一定的困难，对有可疑病史和能找到局部感染灶的患儿要提高警惕，一旦出现下列症状时应高度怀疑有败血症：①黄疸。有时是败血症的唯一表现，表现为黄疸迅速加重，或退而复现。②肝脾大。 ③出血倾向。皮肤黏膜出现瘀斑、瘀点，针眼处渗血不止，消化道出血等。 ④休克。 ⑤其他：呕吐、腹胀、中毒性肠麻痹、呼吸窘迫或暂停、发绀。</a:t>
            </a:r>
            <a:endParaRPr sz="2000" dirty="0">
              <a:solidFill>
                <a:schemeClr val="tx1"/>
              </a:solidFill>
              <a:latin typeface="Times New Roman Regular" panose="02020603050405020304" charset="0"/>
              <a:ea typeface="微软雅黑" panose="020B0503020204020204" charset="-122"/>
              <a:cs typeface="Times New Roman Regular" panose="02020603050405020304" charset="0"/>
            </a:endParaRPr>
          </a:p>
        </p:txBody>
      </p:sp>
      <p:sp>
        <p:nvSpPr>
          <p:cNvPr id="18" name="矩形 17"/>
          <p:cNvSpPr/>
          <p:nvPr/>
        </p:nvSpPr>
        <p:spPr>
          <a:xfrm>
            <a:off x="1415415" y="1419225"/>
            <a:ext cx="7062470" cy="476885"/>
          </a:xfrm>
          <a:prstGeom prst="rect">
            <a:avLst/>
          </a:prstGeom>
        </p:spPr>
        <p:txBody>
          <a:bodyPr wrap="square" anchor="ctr" anchorCtr="0">
            <a:noAutofit/>
          </a:bodyPr>
          <a:lstStyle/>
          <a:p>
            <a:r>
              <a:rPr lang="zh-CN" altLang="en-US" sz="2000" b="1">
                <a:solidFill>
                  <a:srgbClr val="FF7F7F"/>
                </a:solidFill>
                <a:latin typeface="微软雅黑" panose="020B0503020204020204" charset="-122"/>
                <a:ea typeface="微软雅黑" panose="020B0503020204020204" charset="-122"/>
              </a:rPr>
              <a:t>【临床表现】</a:t>
            </a:r>
            <a:endParaRPr lang="zh-CN" altLang="en-US" sz="2000" b="1">
              <a:solidFill>
                <a:srgbClr val="FF7F7F"/>
              </a:solidFill>
              <a:latin typeface="微软雅黑" panose="020B0503020204020204" charset="-122"/>
              <a:ea typeface="微软雅黑" panose="020B0503020204020204" charset="-122"/>
            </a:endParaRPr>
          </a:p>
        </p:txBody>
      </p:sp>
      <p:pic>
        <p:nvPicPr>
          <p:cNvPr id="4" name="图片 3" descr="3b32313534373033343be8af95e58982"/>
          <p:cNvPicPr>
            <a:picLocks noChangeAspect="1"/>
          </p:cNvPicPr>
          <p:nvPr/>
        </p:nvPicPr>
        <p:blipFill>
          <a:blip r:embed="rId1"/>
          <a:stretch>
            <a:fillRect/>
          </a:stretch>
        </p:blipFill>
        <p:spPr>
          <a:xfrm>
            <a:off x="875665" y="1356360"/>
            <a:ext cx="540000" cy="540000"/>
          </a:xfrm>
          <a:prstGeom prst="rect">
            <a:avLst/>
          </a:prstGeom>
        </p:spPr>
      </p:pic>
      <p:grpSp>
        <p:nvGrpSpPr>
          <p:cNvPr id="3" name="组合 2"/>
          <p:cNvGrpSpPr/>
          <p:nvPr/>
        </p:nvGrpSpPr>
        <p:grpSpPr>
          <a:xfrm>
            <a:off x="296545" y="259715"/>
            <a:ext cx="11490325" cy="539750"/>
            <a:chOff x="467" y="409"/>
            <a:chExt cx="18095" cy="850"/>
          </a:xfrm>
        </p:grpSpPr>
        <p:sp>
          <p:nvSpPr>
            <p:cNvPr id="5" name="文本框 4"/>
            <p:cNvSpPr txBox="1"/>
            <p:nvPr/>
          </p:nvSpPr>
          <p:spPr>
            <a:xfrm>
              <a:off x="2122" y="409"/>
              <a:ext cx="16441" cy="850"/>
            </a:xfrm>
            <a:prstGeom prst="rect">
              <a:avLst/>
            </a:prstGeom>
            <a:noFill/>
          </p:spPr>
          <p:txBody>
            <a:bodyPr wrap="square" rtlCol="0" anchor="ctr" anchorCtr="0">
              <a:noAutofit/>
            </a:bodyPr>
            <a:p>
              <a:pPr>
                <a:lnSpc>
                  <a:spcPct val="100000"/>
                </a:lnSpc>
              </a:pPr>
              <a:r>
                <a:rPr lang="zh-CN" altLang="en-US" sz="2400">
                  <a:solidFill>
                    <a:srgbClr val="FF7F7F"/>
                  </a:solidFill>
                  <a:latin typeface="微软雅黑" panose="020B0503020204020204" charset="-122"/>
                  <a:ea typeface="微软雅黑" panose="020B0503020204020204" charset="-122"/>
                  <a:sym typeface="+mn-ea"/>
                </a:rPr>
                <a:t>一、概述</a:t>
              </a:r>
              <a:endParaRPr lang="zh-CN" altLang="en-US" sz="2400">
                <a:solidFill>
                  <a:srgbClr val="FF7F7F"/>
                </a:solidFill>
                <a:latin typeface="微软雅黑" panose="020B0503020204020204" charset="-122"/>
                <a:ea typeface="微软雅黑" panose="020B0503020204020204" charset="-122"/>
                <a:sym typeface="+mn-ea"/>
              </a:endParaRPr>
            </a:p>
          </p:txBody>
        </p:sp>
        <p:grpSp>
          <p:nvGrpSpPr>
            <p:cNvPr id="10" name="组合 9"/>
            <p:cNvGrpSpPr/>
            <p:nvPr/>
          </p:nvGrpSpPr>
          <p:grpSpPr>
            <a:xfrm>
              <a:off x="467" y="494"/>
              <a:ext cx="1416" cy="680"/>
              <a:chOff x="467" y="579"/>
              <a:chExt cx="1416" cy="680"/>
            </a:xfrm>
          </p:grpSpPr>
          <p:sp>
            <p:nvSpPr>
              <p:cNvPr id="11" name="对角圆角矩形 10"/>
              <p:cNvSpPr/>
              <p:nvPr/>
            </p:nvSpPr>
            <p:spPr>
              <a:xfrm>
                <a:off x="467" y="579"/>
                <a:ext cx="1417" cy="68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12" name="图片 11"/>
              <p:cNvPicPr/>
              <p:nvPr/>
            </p:nvPicPr>
            <p:blipFill>
              <a:blip r:embed="rId2" cstate="print">
                <a:biLevel thresh="25000"/>
                <a:extLst>
                  <a:ext uri="{28A0092B-C50C-407E-A947-70E740481C1C}">
                    <a14:useLocalDpi xmlns:a14="http://schemas.microsoft.com/office/drawing/2010/main" val="0"/>
                  </a:ext>
                </a:extLst>
              </a:blip>
              <a:stretch>
                <a:fillRect/>
              </a:stretch>
            </p:blipFill>
            <p:spPr>
              <a:xfrm>
                <a:off x="892" y="692"/>
                <a:ext cx="567" cy="454"/>
              </a:xfrm>
              <a:prstGeom prst="rect">
                <a:avLst/>
              </a:prstGeom>
            </p:spPr>
          </p:pic>
        </p:grpSp>
      </p:grpSp>
    </p:spTree>
  </p:cSld>
  <p:clrMapOvr>
    <a:masterClrMapping/>
  </p:clrMapOvr>
  <mc:AlternateContent xmlns:mc="http://schemas.openxmlformats.org/markup-compatibility/2006">
    <mc:Choice xmlns:p14="http://schemas.microsoft.com/office/powerpoint/2010/main" Requires="p14">
      <p:transition p14:dur="9" advTm="5102">
        <p:comb/>
      </p:transition>
    </mc:Choice>
    <mc:Fallback>
      <p:transition advTm="5102">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Effect transition="in" filter="fade">
                                      <p:cBhvr>
                                        <p:cTn id="9" dur="500"/>
                                        <p:tgtEl>
                                          <p:spTgt spid="18"/>
                                        </p:tgtEl>
                                      </p:cBhvr>
                                    </p:animEffect>
                                  </p:childTnLst>
                                </p:cTn>
                              </p:par>
                            </p:childTnLst>
                          </p:cTn>
                        </p:par>
                        <p:par>
                          <p:cTn id="10" fill="hold">
                            <p:stCondLst>
                              <p:cond delay="500"/>
                            </p:stCondLst>
                            <p:childTnLst>
                              <p:par>
                                <p:cTn id="11" presetID="22" presetClass="entr" presetSubtype="1"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wipe(up)">
                                      <p:cBhvr>
                                        <p:cTn id="13"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8"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75665" y="2218055"/>
            <a:ext cx="10440000" cy="1938020"/>
          </a:xfrm>
          <a:prstGeom prst="rect">
            <a:avLst/>
          </a:prstGeom>
        </p:spPr>
        <p:txBody>
          <a:bodyPr wrap="square">
            <a:spAutoFit/>
          </a:bodyPr>
          <a:lstStyle/>
          <a:p>
            <a:pPr indent="508000" algn="just" fontAlgn="auto">
              <a:lnSpc>
                <a:spcPct val="150000"/>
              </a:lnSpc>
              <a:spcAft>
                <a:spcPts val="0"/>
              </a:spcAft>
              <a:buClrTx/>
              <a:buSzTx/>
              <a:buFontTx/>
              <a:extLst>
                <a:ext uri="{35155182-B16C-46BC-9424-99874614C6A1}">
                  <wpsdc:indentchars xmlns:wpsdc="http://www.wps.cn/officeDocument/2017/drawingmlCustomData" val="200" checksum="282533468"/>
                </a:ext>
              </a:extLst>
            </a:pPr>
            <a:r>
              <a:rPr sz="2000" dirty="0">
                <a:solidFill>
                  <a:schemeClr val="tx1"/>
                </a:solidFill>
                <a:latin typeface="Times New Roman Regular" panose="02020603050405020304" charset="0"/>
                <a:ea typeface="微软雅黑" panose="020B0503020204020204" charset="-122"/>
                <a:cs typeface="Times New Roman Regular" panose="02020603050405020304" charset="0"/>
              </a:rPr>
              <a:t>（1）早期、联合运用有效抗生素并做到足量、足疗程，静脉给药。</a:t>
            </a:r>
            <a:endParaRPr sz="2000" dirty="0">
              <a:solidFill>
                <a:schemeClr val="tx1"/>
              </a:solidFill>
              <a:latin typeface="Times New Roman Regular" panose="02020603050405020304" charset="0"/>
              <a:ea typeface="微软雅黑" panose="020B0503020204020204" charset="-122"/>
              <a:cs typeface="Times New Roman Regular" panose="02020603050405020304" charset="0"/>
            </a:endParaRPr>
          </a:p>
          <a:p>
            <a:pPr indent="508000" algn="just" fontAlgn="auto">
              <a:lnSpc>
                <a:spcPct val="150000"/>
              </a:lnSpc>
              <a:spcAft>
                <a:spcPts val="0"/>
              </a:spcAft>
              <a:buClrTx/>
              <a:buSzTx/>
              <a:buFontTx/>
              <a:extLst>
                <a:ext uri="{35155182-B16C-46BC-9424-99874614C6A1}">
                  <wpsdc:indentchars xmlns:wpsdc="http://www.wps.cn/officeDocument/2017/drawingmlCustomData" val="200" checksum="282533468"/>
                </a:ext>
              </a:extLst>
            </a:pPr>
            <a:r>
              <a:rPr sz="2000" dirty="0">
                <a:solidFill>
                  <a:schemeClr val="tx1"/>
                </a:solidFill>
                <a:latin typeface="Times New Roman Regular" panose="02020603050405020304" charset="0"/>
                <a:ea typeface="微软雅黑" panose="020B0503020204020204" charset="-122"/>
                <a:cs typeface="Times New Roman Regular" panose="02020603050405020304" charset="0"/>
              </a:rPr>
              <a:t>（2）治疗局部病灶。</a:t>
            </a:r>
            <a:endParaRPr sz="2000" dirty="0">
              <a:solidFill>
                <a:schemeClr val="tx1"/>
              </a:solidFill>
              <a:latin typeface="Times New Roman Regular" panose="02020603050405020304" charset="0"/>
              <a:ea typeface="微软雅黑" panose="020B0503020204020204" charset="-122"/>
              <a:cs typeface="Times New Roman Regular" panose="02020603050405020304" charset="0"/>
            </a:endParaRPr>
          </a:p>
          <a:p>
            <a:pPr indent="508000" algn="just" fontAlgn="auto">
              <a:lnSpc>
                <a:spcPct val="150000"/>
              </a:lnSpc>
              <a:spcAft>
                <a:spcPts val="0"/>
              </a:spcAft>
              <a:buClrTx/>
              <a:buSzTx/>
              <a:buFontTx/>
              <a:extLst>
                <a:ext uri="{35155182-B16C-46BC-9424-99874614C6A1}">
                  <wpsdc:indentchars xmlns:wpsdc="http://www.wps.cn/officeDocument/2017/drawingmlCustomData" val="200" checksum="282533468"/>
                </a:ext>
              </a:extLst>
            </a:pPr>
            <a:r>
              <a:rPr sz="2000" dirty="0">
                <a:solidFill>
                  <a:schemeClr val="tx1"/>
                </a:solidFill>
                <a:latin typeface="Times New Roman Regular" panose="02020603050405020304" charset="0"/>
                <a:ea typeface="微软雅黑" panose="020B0503020204020204" charset="-122"/>
                <a:cs typeface="Times New Roman Regular" panose="02020603050405020304" charset="0"/>
              </a:rPr>
              <a:t>（3）支持治疗。</a:t>
            </a:r>
            <a:endParaRPr sz="2000" dirty="0">
              <a:solidFill>
                <a:schemeClr val="tx1"/>
              </a:solidFill>
              <a:latin typeface="Times New Roman Regular" panose="02020603050405020304" charset="0"/>
              <a:ea typeface="微软雅黑" panose="020B0503020204020204" charset="-122"/>
              <a:cs typeface="Times New Roman Regular" panose="02020603050405020304" charset="0"/>
            </a:endParaRPr>
          </a:p>
          <a:p>
            <a:pPr indent="508000" algn="just" fontAlgn="auto">
              <a:lnSpc>
                <a:spcPct val="150000"/>
              </a:lnSpc>
              <a:spcAft>
                <a:spcPts val="0"/>
              </a:spcAft>
              <a:buClrTx/>
              <a:buSzTx/>
              <a:buFontTx/>
              <a:extLst>
                <a:ext uri="{35155182-B16C-46BC-9424-99874614C6A1}">
                  <wpsdc:indentchars xmlns:wpsdc="http://www.wps.cn/officeDocument/2017/drawingmlCustomData" val="200" checksum="282533468"/>
                </a:ext>
              </a:extLst>
            </a:pPr>
            <a:r>
              <a:rPr sz="2000" dirty="0">
                <a:solidFill>
                  <a:schemeClr val="tx1"/>
                </a:solidFill>
                <a:latin typeface="Times New Roman Regular" panose="02020603050405020304" charset="0"/>
                <a:ea typeface="微软雅黑" panose="020B0503020204020204" charset="-122"/>
                <a:cs typeface="Times New Roman Regular" panose="02020603050405020304" charset="0"/>
              </a:rPr>
              <a:t>（4）对症治疗。</a:t>
            </a:r>
            <a:endParaRPr sz="2000" dirty="0">
              <a:solidFill>
                <a:schemeClr val="tx1"/>
              </a:solidFill>
              <a:latin typeface="Times New Roman Regular" panose="02020603050405020304" charset="0"/>
              <a:ea typeface="微软雅黑" panose="020B0503020204020204" charset="-122"/>
              <a:cs typeface="Times New Roman Regular" panose="02020603050405020304" charset="0"/>
            </a:endParaRPr>
          </a:p>
        </p:txBody>
      </p:sp>
      <p:sp>
        <p:nvSpPr>
          <p:cNvPr id="18" name="矩形 17"/>
          <p:cNvSpPr/>
          <p:nvPr/>
        </p:nvSpPr>
        <p:spPr>
          <a:xfrm>
            <a:off x="1415415" y="1419225"/>
            <a:ext cx="7062470" cy="476885"/>
          </a:xfrm>
          <a:prstGeom prst="rect">
            <a:avLst/>
          </a:prstGeom>
        </p:spPr>
        <p:txBody>
          <a:bodyPr wrap="square" anchor="ctr" anchorCtr="0">
            <a:noAutofit/>
          </a:bodyPr>
          <a:lstStyle/>
          <a:p>
            <a:r>
              <a:rPr lang="zh-CN" altLang="en-US" sz="2000" b="1">
                <a:solidFill>
                  <a:srgbClr val="FF7F7F"/>
                </a:solidFill>
                <a:latin typeface="微软雅黑" panose="020B0503020204020204" charset="-122"/>
                <a:ea typeface="微软雅黑" panose="020B0503020204020204" charset="-122"/>
              </a:rPr>
              <a:t>【治疗原则】</a:t>
            </a:r>
            <a:endParaRPr lang="zh-CN" altLang="en-US" sz="2000" b="1">
              <a:solidFill>
                <a:srgbClr val="FF7F7F"/>
              </a:solidFill>
              <a:latin typeface="微软雅黑" panose="020B0503020204020204" charset="-122"/>
              <a:ea typeface="微软雅黑" panose="020B0503020204020204" charset="-122"/>
            </a:endParaRPr>
          </a:p>
        </p:txBody>
      </p:sp>
      <p:pic>
        <p:nvPicPr>
          <p:cNvPr id="4" name="图片 3" descr="3b32313534373033343be8af95e58982"/>
          <p:cNvPicPr>
            <a:picLocks noChangeAspect="1"/>
          </p:cNvPicPr>
          <p:nvPr/>
        </p:nvPicPr>
        <p:blipFill>
          <a:blip r:embed="rId1"/>
          <a:stretch>
            <a:fillRect/>
          </a:stretch>
        </p:blipFill>
        <p:spPr>
          <a:xfrm>
            <a:off x="875665" y="1356360"/>
            <a:ext cx="540000" cy="540000"/>
          </a:xfrm>
          <a:prstGeom prst="rect">
            <a:avLst/>
          </a:prstGeom>
        </p:spPr>
      </p:pic>
      <p:grpSp>
        <p:nvGrpSpPr>
          <p:cNvPr id="3" name="组合 2"/>
          <p:cNvGrpSpPr/>
          <p:nvPr/>
        </p:nvGrpSpPr>
        <p:grpSpPr>
          <a:xfrm>
            <a:off x="296545" y="259715"/>
            <a:ext cx="11490325" cy="539750"/>
            <a:chOff x="467" y="409"/>
            <a:chExt cx="18095" cy="850"/>
          </a:xfrm>
        </p:grpSpPr>
        <p:sp>
          <p:nvSpPr>
            <p:cNvPr id="5" name="文本框 4"/>
            <p:cNvSpPr txBox="1"/>
            <p:nvPr/>
          </p:nvSpPr>
          <p:spPr>
            <a:xfrm>
              <a:off x="2122" y="409"/>
              <a:ext cx="16441" cy="850"/>
            </a:xfrm>
            <a:prstGeom prst="rect">
              <a:avLst/>
            </a:prstGeom>
            <a:noFill/>
          </p:spPr>
          <p:txBody>
            <a:bodyPr wrap="square" rtlCol="0" anchor="ctr" anchorCtr="0">
              <a:noAutofit/>
            </a:bodyPr>
            <a:p>
              <a:pPr>
                <a:lnSpc>
                  <a:spcPct val="100000"/>
                </a:lnSpc>
              </a:pPr>
              <a:r>
                <a:rPr lang="zh-CN" altLang="en-US" sz="2400">
                  <a:solidFill>
                    <a:srgbClr val="FF7F7F"/>
                  </a:solidFill>
                  <a:latin typeface="微软雅黑" panose="020B0503020204020204" charset="-122"/>
                  <a:ea typeface="微软雅黑" panose="020B0503020204020204" charset="-122"/>
                  <a:sym typeface="+mn-ea"/>
                </a:rPr>
                <a:t>一、概述</a:t>
              </a:r>
              <a:endParaRPr lang="zh-CN" altLang="en-US" sz="2400">
                <a:solidFill>
                  <a:srgbClr val="FF7F7F"/>
                </a:solidFill>
                <a:latin typeface="微软雅黑" panose="020B0503020204020204" charset="-122"/>
                <a:ea typeface="微软雅黑" panose="020B0503020204020204" charset="-122"/>
                <a:sym typeface="+mn-ea"/>
              </a:endParaRPr>
            </a:p>
          </p:txBody>
        </p:sp>
        <p:grpSp>
          <p:nvGrpSpPr>
            <p:cNvPr id="10" name="组合 9"/>
            <p:cNvGrpSpPr/>
            <p:nvPr/>
          </p:nvGrpSpPr>
          <p:grpSpPr>
            <a:xfrm>
              <a:off x="467" y="494"/>
              <a:ext cx="1416" cy="680"/>
              <a:chOff x="467" y="579"/>
              <a:chExt cx="1416" cy="680"/>
            </a:xfrm>
          </p:grpSpPr>
          <p:sp>
            <p:nvSpPr>
              <p:cNvPr id="11" name="对角圆角矩形 10"/>
              <p:cNvSpPr/>
              <p:nvPr/>
            </p:nvSpPr>
            <p:spPr>
              <a:xfrm>
                <a:off x="467" y="579"/>
                <a:ext cx="1417" cy="68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12" name="图片 11"/>
              <p:cNvPicPr/>
              <p:nvPr/>
            </p:nvPicPr>
            <p:blipFill>
              <a:blip r:embed="rId2" cstate="print">
                <a:biLevel thresh="25000"/>
                <a:extLst>
                  <a:ext uri="{28A0092B-C50C-407E-A947-70E740481C1C}">
                    <a14:useLocalDpi xmlns:a14="http://schemas.microsoft.com/office/drawing/2010/main" val="0"/>
                  </a:ext>
                </a:extLst>
              </a:blip>
              <a:stretch>
                <a:fillRect/>
              </a:stretch>
            </p:blipFill>
            <p:spPr>
              <a:xfrm>
                <a:off x="892" y="692"/>
                <a:ext cx="567" cy="454"/>
              </a:xfrm>
              <a:prstGeom prst="rect">
                <a:avLst/>
              </a:prstGeom>
            </p:spPr>
          </p:pic>
        </p:grpSp>
      </p:grpSp>
    </p:spTree>
  </p:cSld>
  <p:clrMapOvr>
    <a:masterClrMapping/>
  </p:clrMapOvr>
  <mc:AlternateContent xmlns:mc="http://schemas.openxmlformats.org/markup-compatibility/2006">
    <mc:Choice xmlns:p14="http://schemas.microsoft.com/office/powerpoint/2010/main" Requires="p14">
      <p:transition p14:dur="9" advTm="5102">
        <p:comb/>
      </p:transition>
    </mc:Choice>
    <mc:Fallback>
      <p:transition advTm="5102">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Effect transition="in" filter="fade">
                                      <p:cBhvr>
                                        <p:cTn id="9" dur="500"/>
                                        <p:tgtEl>
                                          <p:spTgt spid="18"/>
                                        </p:tgtEl>
                                      </p:cBhvr>
                                    </p:animEffect>
                                  </p:childTnLst>
                                </p:cTn>
                              </p:par>
                            </p:childTnLst>
                          </p:cTn>
                        </p:par>
                        <p:par>
                          <p:cTn id="10" fill="hold">
                            <p:stCondLst>
                              <p:cond delay="500"/>
                            </p:stCondLst>
                            <p:childTnLst>
                              <p:par>
                                <p:cTn id="11" presetID="22" presetClass="entr" presetSubtype="1"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wipe(up)">
                                      <p:cBhvr>
                                        <p:cTn id="13"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8"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p:cNvGrpSpPr/>
          <p:nvPr/>
        </p:nvGrpSpPr>
        <p:grpSpPr>
          <a:xfrm>
            <a:off x="966470" y="1214755"/>
            <a:ext cx="10259695" cy="5107305"/>
            <a:chOff x="1655" y="1912"/>
            <a:chExt cx="16157" cy="8043"/>
          </a:xfrm>
        </p:grpSpPr>
        <p:sp>
          <p:nvSpPr>
            <p:cNvPr id="2" name="矩形 1"/>
            <p:cNvSpPr/>
            <p:nvPr/>
          </p:nvSpPr>
          <p:spPr>
            <a:xfrm>
              <a:off x="1938" y="2225"/>
              <a:ext cx="15591" cy="7419"/>
            </a:xfrm>
            <a:prstGeom prst="rect">
              <a:avLst/>
            </a:prstGeom>
          </p:spPr>
          <p:txBody>
            <a:bodyPr wrap="square" anchor="ctr" anchorCtr="0">
              <a:noAutofit/>
            </a:bodyPr>
            <a:lstStyle/>
            <a:p>
              <a:pPr indent="457200" algn="just" fontAlgn="auto">
                <a:lnSpc>
                  <a:spcPct val="150000"/>
                </a:lnSpc>
                <a:spcAft>
                  <a:spcPts val="600"/>
                </a:spcAft>
                <a:extLst>
                  <a:ext uri="{35155182-B16C-46BC-9424-99874614C6A1}">
                    <wpsdc:indentchars xmlns:wpsdc="http://www.wps.cn/officeDocument/2017/drawingmlCustomData" val="200" checksum="59296752"/>
                  </a:ext>
                </a:extLst>
              </a:pPr>
              <a:r>
                <a:rPr dirty="0">
                  <a:solidFill>
                    <a:schemeClr val="tx1">
                      <a:lumMod val="50000"/>
                      <a:lumOff val="50000"/>
                    </a:schemeClr>
                  </a:solidFill>
                  <a:latin typeface="微软雅黑" panose="020B0503020204020204" charset="-122"/>
                  <a:ea typeface="微软雅黑" panose="020B0503020204020204" charset="-122"/>
                  <a:cs typeface="+mn-ea"/>
                </a:rPr>
                <a:t>患儿，女，2 天，因“皮肤、巩膜黄染 1 天”由产科送入院。</a:t>
              </a:r>
              <a:endParaRPr dirty="0">
                <a:solidFill>
                  <a:schemeClr val="tx1">
                    <a:lumMod val="50000"/>
                    <a:lumOff val="50000"/>
                  </a:schemeClr>
                </a:solidFill>
                <a:latin typeface="微软雅黑" panose="020B0503020204020204" charset="-122"/>
                <a:ea typeface="微软雅黑" panose="020B0503020204020204" charset="-122"/>
                <a:cs typeface="+mn-ea"/>
              </a:endParaRPr>
            </a:p>
            <a:p>
              <a:pPr indent="457200" algn="just" fontAlgn="auto">
                <a:lnSpc>
                  <a:spcPct val="150000"/>
                </a:lnSpc>
                <a:spcAft>
                  <a:spcPts val="600"/>
                </a:spcAft>
                <a:extLst>
                  <a:ext uri="{35155182-B16C-46BC-9424-99874614C6A1}">
                    <wpsdc:indentchars xmlns:wpsdc="http://www.wps.cn/officeDocument/2017/drawingmlCustomData" val="200" checksum="59296752"/>
                  </a:ext>
                </a:extLst>
              </a:pPr>
              <a:r>
                <a:rPr dirty="0">
                  <a:solidFill>
                    <a:schemeClr val="tx1">
                      <a:lumMod val="50000"/>
                      <a:lumOff val="50000"/>
                    </a:schemeClr>
                  </a:solidFill>
                  <a:latin typeface="微软雅黑" panose="020B0503020204020204" charset="-122"/>
                  <a:ea typeface="微软雅黑" panose="020B0503020204020204" charset="-122"/>
                  <a:cs typeface="+mn-ea"/>
                </a:rPr>
                <a:t>患儿皮肤、巩膜轻度黄染，色鲜明，呼吸平顺，吃奶可，无吐奶及溢奶，解墨绿色大便，小便正常。患儿系孕 2 产 1，孕 39 周于顺产出生，出生体重2 740 g 羊水Ⅰ度混浊，脐带无缠绕胎盘、胎膜娩出完整，阿氏评分 10 分。患儿出生后吃奶可，刺激反应可，呼吸平顺。生后第一日查患儿皮肤巩膜红润，吃奶可，呼吸平顺，TCB：91 ～ 86 umo1/L（头—胸），第二日查患儿皮肤巩膜轻度黄染，色鲜明，吃奶可，肌张力正常，TCB：121 ～ 173 umol/L（头—胸），查新生儿胆红素：总胆红素 166 umol/L，间接胆红素 156.2 umol/L。母亲 ABO血型 O 型，RH 血型阳性。</a:t>
              </a:r>
              <a:endParaRPr dirty="0">
                <a:solidFill>
                  <a:schemeClr val="tx1">
                    <a:lumMod val="50000"/>
                    <a:lumOff val="50000"/>
                  </a:schemeClr>
                </a:solidFill>
                <a:latin typeface="微软雅黑" panose="020B0503020204020204" charset="-122"/>
                <a:ea typeface="微软雅黑" panose="020B0503020204020204" charset="-122"/>
                <a:cs typeface="+mn-ea"/>
              </a:endParaRPr>
            </a:p>
            <a:p>
              <a:pPr indent="457200" algn="just" fontAlgn="auto">
                <a:lnSpc>
                  <a:spcPct val="150000"/>
                </a:lnSpc>
                <a:spcAft>
                  <a:spcPts val="600"/>
                </a:spcAft>
                <a:extLst>
                  <a:ext uri="{35155182-B16C-46BC-9424-99874614C6A1}">
                    <wpsdc:indentchars xmlns:wpsdc="http://www.wps.cn/officeDocument/2017/drawingmlCustomData" val="200" checksum="59296752"/>
                  </a:ext>
                </a:extLst>
              </a:pPr>
              <a:r>
                <a:rPr dirty="0">
                  <a:solidFill>
                    <a:schemeClr val="tx1">
                      <a:lumMod val="50000"/>
                      <a:lumOff val="50000"/>
                    </a:schemeClr>
                  </a:solidFill>
                  <a:latin typeface="微软雅黑" panose="020B0503020204020204" charset="-122"/>
                  <a:ea typeface="微软雅黑" panose="020B0503020204020204" charset="-122"/>
                  <a:cs typeface="+mn-ea"/>
                </a:rPr>
                <a:t>查体：体温：36.6 ℃，脉搏：141次/分，呼吸：40次/分，身长：50cm，体重：2.71kg</a:t>
              </a:r>
              <a:r>
                <a:rPr lang="zh-CN" dirty="0">
                  <a:solidFill>
                    <a:schemeClr val="tx1">
                      <a:lumMod val="50000"/>
                      <a:lumOff val="50000"/>
                    </a:schemeClr>
                  </a:solidFill>
                  <a:latin typeface="微软雅黑" panose="020B0503020204020204" charset="-122"/>
                  <a:ea typeface="微软雅黑" panose="020B0503020204020204" charset="-122"/>
                  <a:cs typeface="+mn-ea"/>
                </a:rPr>
                <a:t>。</a:t>
              </a:r>
              <a:endParaRPr lang="zh-CN" dirty="0">
                <a:solidFill>
                  <a:schemeClr val="tx1">
                    <a:lumMod val="50000"/>
                    <a:lumOff val="50000"/>
                  </a:schemeClr>
                </a:solidFill>
                <a:latin typeface="微软雅黑" panose="020B0503020204020204" charset="-122"/>
                <a:ea typeface="微软雅黑" panose="020B0503020204020204" charset="-122"/>
                <a:cs typeface="+mn-ea"/>
              </a:endParaRPr>
            </a:p>
          </p:txBody>
        </p:sp>
        <p:sp>
          <p:nvSpPr>
            <p:cNvPr id="3" name="圆角矩形 2"/>
            <p:cNvSpPr/>
            <p:nvPr/>
          </p:nvSpPr>
          <p:spPr>
            <a:xfrm>
              <a:off x="1655" y="1912"/>
              <a:ext cx="16157" cy="8043"/>
            </a:xfrm>
            <a:prstGeom prst="roundRect">
              <a:avLst>
                <a:gd name="adj" fmla="val 4701"/>
              </a:avLst>
            </a:prstGeom>
            <a:noFill/>
            <a:ln>
              <a:solidFill>
                <a:srgbClr val="FF7F7F"/>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grpSp>
      <p:grpSp>
        <p:nvGrpSpPr>
          <p:cNvPr id="9" name="组合 8"/>
          <p:cNvGrpSpPr/>
          <p:nvPr/>
        </p:nvGrpSpPr>
        <p:grpSpPr>
          <a:xfrm>
            <a:off x="296545" y="259715"/>
            <a:ext cx="11490325" cy="539750"/>
            <a:chOff x="467" y="409"/>
            <a:chExt cx="18095" cy="850"/>
          </a:xfrm>
        </p:grpSpPr>
        <p:sp>
          <p:nvSpPr>
            <p:cNvPr id="23" name="文本框 22"/>
            <p:cNvSpPr txBox="1"/>
            <p:nvPr/>
          </p:nvSpPr>
          <p:spPr>
            <a:xfrm>
              <a:off x="2122" y="409"/>
              <a:ext cx="16441" cy="850"/>
            </a:xfrm>
            <a:prstGeom prst="rect">
              <a:avLst/>
            </a:prstGeom>
            <a:noFill/>
          </p:spPr>
          <p:txBody>
            <a:bodyPr wrap="square" rtlCol="0" anchor="ctr" anchorCtr="0">
              <a:noAutofit/>
            </a:bodyPr>
            <a:p>
              <a:pPr>
                <a:lnSpc>
                  <a:spcPct val="100000"/>
                </a:lnSpc>
              </a:pPr>
              <a:r>
                <a:rPr lang="zh-CN" altLang="en-US" sz="2400">
                  <a:solidFill>
                    <a:srgbClr val="FF7F7F"/>
                  </a:solidFill>
                  <a:latin typeface="微软雅黑" panose="020B0503020204020204" charset="-122"/>
                  <a:ea typeface="微软雅黑" panose="020B0503020204020204" charset="-122"/>
                  <a:sym typeface="+mn-ea"/>
                </a:rPr>
                <a:t>护理情境</a:t>
              </a:r>
              <a:endParaRPr lang="zh-CN" altLang="en-US" sz="2400" b="0">
                <a:solidFill>
                  <a:srgbClr val="FF7F7F"/>
                </a:solidFill>
                <a:latin typeface="微软雅黑" panose="020B0503020204020204" charset="-122"/>
                <a:ea typeface="微软雅黑" panose="020B0503020204020204" charset="-122"/>
              </a:endParaRPr>
            </a:p>
          </p:txBody>
        </p:sp>
        <p:grpSp>
          <p:nvGrpSpPr>
            <p:cNvPr id="6" name="组合 5"/>
            <p:cNvGrpSpPr/>
            <p:nvPr/>
          </p:nvGrpSpPr>
          <p:grpSpPr>
            <a:xfrm>
              <a:off x="467" y="494"/>
              <a:ext cx="1416" cy="680"/>
              <a:chOff x="467" y="579"/>
              <a:chExt cx="1416" cy="680"/>
            </a:xfrm>
          </p:grpSpPr>
          <p:sp>
            <p:nvSpPr>
              <p:cNvPr id="7" name="对角圆角矩形 6"/>
              <p:cNvSpPr/>
              <p:nvPr/>
            </p:nvSpPr>
            <p:spPr>
              <a:xfrm>
                <a:off x="467" y="579"/>
                <a:ext cx="1417" cy="68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8" name="图片 7"/>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892" y="692"/>
                <a:ext cx="567" cy="454"/>
              </a:xfrm>
              <a:prstGeom prst="rect">
                <a:avLst/>
              </a:prstGeom>
            </p:spPr>
          </p:pic>
        </p:grpSp>
      </p:grpSp>
    </p:spTree>
  </p:cSld>
  <p:clrMapOvr>
    <a:masterClrMapping/>
  </p:clrMapOvr>
  <mc:AlternateContent xmlns:mc="http://schemas.openxmlformats.org/markup-compatibility/2006">
    <mc:Choice xmlns:p14="http://schemas.microsoft.com/office/powerpoint/2010/main" Requires="p14">
      <p:transition p14:dur="9" advTm="5102">
        <p:comb/>
      </p:transition>
    </mc:Choice>
    <mc:Fallback>
      <p:transition advTm="5102">
        <p:comb/>
      </p:transition>
    </mc:Fallback>
  </mc:AlternateContent>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 name="组合 23"/>
          <p:cNvGrpSpPr/>
          <p:nvPr/>
        </p:nvGrpSpPr>
        <p:grpSpPr>
          <a:xfrm>
            <a:off x="4475480" y="1883410"/>
            <a:ext cx="3239770" cy="3255010"/>
            <a:chOff x="7048" y="2966"/>
            <a:chExt cx="5102" cy="5126"/>
          </a:xfrm>
        </p:grpSpPr>
        <p:sp>
          <p:nvSpPr>
            <p:cNvPr id="25" name="椭圆 24"/>
            <p:cNvSpPr/>
            <p:nvPr>
              <p:custDataLst>
                <p:tags r:id="rId1"/>
              </p:custDataLst>
            </p:nvPr>
          </p:nvSpPr>
          <p:spPr>
            <a:xfrm flipH="1">
              <a:off x="7332" y="3274"/>
              <a:ext cx="4535" cy="4535"/>
            </a:xfrm>
            <a:prstGeom prst="ellipse">
              <a:avLst/>
            </a:prstGeom>
            <a:solidFill>
              <a:srgbClr val="FEFFFF"/>
            </a:solidFill>
            <a:ln>
              <a:noFill/>
            </a:ln>
            <a:effectLst>
              <a:outerShdw blurRad="63500" sx="102000" sy="102000" algn="ctr" rotWithShape="0">
                <a:srgbClr val="FFFFFF">
                  <a:lumMod val="65000"/>
                  <a:alpha val="40000"/>
                </a:srgbClr>
              </a:outerShdw>
            </a:effectLst>
          </p:spPr>
          <p:style>
            <a:lnRef idx="2">
              <a:srgbClr val="51DBFF">
                <a:shade val="50000"/>
              </a:srgbClr>
            </a:lnRef>
            <a:fillRef idx="1">
              <a:srgbClr val="51DBFF"/>
            </a:fillRef>
            <a:effectRef idx="0">
              <a:srgbClr val="51DBFF"/>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26" name="椭圆 25"/>
            <p:cNvSpPr/>
            <p:nvPr>
              <p:custDataLst>
                <p:tags r:id="rId2"/>
              </p:custDataLst>
            </p:nvPr>
          </p:nvSpPr>
          <p:spPr>
            <a:xfrm>
              <a:off x="7692" y="6877"/>
              <a:ext cx="1020" cy="1020"/>
            </a:xfrm>
            <a:prstGeom prst="ellipse">
              <a:avLst/>
            </a:prstGeom>
            <a:solidFill>
              <a:srgbClr val="51DBFF"/>
            </a:solidFill>
            <a:ln>
              <a:noFill/>
            </a:ln>
            <a:effectLst>
              <a:outerShdw blurRad="63500" sx="102000" sy="102000" algn="ctr" rotWithShape="0">
                <a:srgbClr val="FFFFFF">
                  <a:lumMod val="65000"/>
                  <a:alpha val="40000"/>
                </a:srgbClr>
              </a:outerShdw>
            </a:effectLst>
          </p:spPr>
          <p:style>
            <a:lnRef idx="2">
              <a:srgbClr val="51DBFF">
                <a:shade val="50000"/>
              </a:srgbClr>
            </a:lnRef>
            <a:fillRef idx="1">
              <a:srgbClr val="51DBFF"/>
            </a:fillRef>
            <a:effectRef idx="0">
              <a:srgbClr val="51DBFF"/>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29" name="椭圆 28"/>
            <p:cNvSpPr/>
            <p:nvPr>
              <p:custDataLst>
                <p:tags r:id="rId3"/>
              </p:custDataLst>
            </p:nvPr>
          </p:nvSpPr>
          <p:spPr>
            <a:xfrm>
              <a:off x="10479" y="6877"/>
              <a:ext cx="1020" cy="1020"/>
            </a:xfrm>
            <a:prstGeom prst="ellipse">
              <a:avLst/>
            </a:prstGeom>
            <a:solidFill>
              <a:srgbClr val="FFC606"/>
            </a:solidFill>
            <a:ln>
              <a:noFill/>
            </a:ln>
            <a:effectLst>
              <a:outerShdw blurRad="63500" sx="102000" sy="102000" algn="ctr" rotWithShape="0">
                <a:srgbClr val="FFFFFF">
                  <a:lumMod val="65000"/>
                  <a:alpha val="40000"/>
                </a:srgbClr>
              </a:outerShdw>
            </a:effectLst>
          </p:spPr>
          <p:style>
            <a:lnRef idx="2">
              <a:srgbClr val="51DBFF">
                <a:shade val="50000"/>
              </a:srgbClr>
            </a:lnRef>
            <a:fillRef idx="1">
              <a:srgbClr val="51DBFF"/>
            </a:fillRef>
            <a:effectRef idx="0">
              <a:srgbClr val="51DBFF"/>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30" name="椭圆 29"/>
            <p:cNvSpPr/>
            <p:nvPr>
              <p:custDataLst>
                <p:tags r:id="rId4"/>
              </p:custDataLst>
            </p:nvPr>
          </p:nvSpPr>
          <p:spPr>
            <a:xfrm>
              <a:off x="7879" y="2966"/>
              <a:ext cx="1020" cy="1020"/>
            </a:xfrm>
            <a:prstGeom prst="ellipse">
              <a:avLst/>
            </a:prstGeom>
            <a:solidFill>
              <a:srgbClr val="FE909F"/>
            </a:solidFill>
            <a:ln>
              <a:noFill/>
            </a:ln>
            <a:effectLst>
              <a:outerShdw blurRad="63500" sx="102000" sy="102000" algn="ctr" rotWithShape="0">
                <a:srgbClr val="FFFFFF">
                  <a:lumMod val="65000"/>
                  <a:alpha val="40000"/>
                </a:srgbClr>
              </a:outerShdw>
            </a:effectLst>
          </p:spPr>
          <p:style>
            <a:lnRef idx="2">
              <a:srgbClr val="51DBFF">
                <a:shade val="50000"/>
              </a:srgbClr>
            </a:lnRef>
            <a:fillRef idx="1">
              <a:srgbClr val="51DBFF"/>
            </a:fillRef>
            <a:effectRef idx="0">
              <a:srgbClr val="51DBFF"/>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33" name="椭圆 32"/>
            <p:cNvSpPr/>
            <p:nvPr>
              <p:custDataLst>
                <p:tags r:id="rId5"/>
              </p:custDataLst>
            </p:nvPr>
          </p:nvSpPr>
          <p:spPr>
            <a:xfrm>
              <a:off x="10479" y="2966"/>
              <a:ext cx="1020" cy="1020"/>
            </a:xfrm>
            <a:prstGeom prst="ellipse">
              <a:avLst/>
            </a:prstGeom>
            <a:solidFill>
              <a:srgbClr val="D18CE5"/>
            </a:solidFill>
            <a:ln>
              <a:noFill/>
            </a:ln>
            <a:effectLst>
              <a:outerShdw blurRad="63500" sx="102000" sy="102000" algn="ctr" rotWithShape="0">
                <a:srgbClr val="FFFFFF">
                  <a:lumMod val="65000"/>
                  <a:alpha val="40000"/>
                </a:srgbClr>
              </a:outerShdw>
            </a:effectLst>
          </p:spPr>
          <p:style>
            <a:lnRef idx="2">
              <a:srgbClr val="51DBFF">
                <a:shade val="50000"/>
              </a:srgbClr>
            </a:lnRef>
            <a:fillRef idx="1">
              <a:srgbClr val="51DBFF"/>
            </a:fillRef>
            <a:effectRef idx="0">
              <a:srgbClr val="51DBFF"/>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pic>
          <p:nvPicPr>
            <p:cNvPr id="34" name="图片 33" descr="333438343933313b333437363734333bcfc2d4d8"/>
            <p:cNvPicPr>
              <a:picLocks noChangeAspect="1"/>
            </p:cNvPicPr>
            <p:nvPr>
              <p:custDataLst>
                <p:tags r:id="rId6"/>
              </p:custDataLst>
            </p:nvPr>
          </p:nvPicPr>
          <p:blipFill>
            <a:blip r:embed="rId7">
              <a:extLst>
                <a:ext uri="{96DAC541-7B7A-43D3-8B79-37D633B846F1}">
                  <asvg:svgBlip xmlns:asvg="http://schemas.microsoft.com/office/drawing/2016/SVG/main" r:embed="rId8"/>
                </a:ext>
              </a:extLst>
            </a:blip>
            <a:stretch>
              <a:fillRect/>
            </a:stretch>
          </p:blipFill>
          <p:spPr>
            <a:xfrm flipH="1">
              <a:off x="7975" y="7160"/>
              <a:ext cx="454" cy="454"/>
            </a:xfrm>
            <a:prstGeom prst="rect">
              <a:avLst/>
            </a:prstGeom>
          </p:spPr>
        </p:pic>
        <p:pic>
          <p:nvPicPr>
            <p:cNvPr id="36" name="图片 35" descr="333438343933313b333437363734343bc1c1b5e3"/>
            <p:cNvPicPr>
              <a:picLocks noChangeAspect="1"/>
            </p:cNvPicPr>
            <p:nvPr>
              <p:custDataLst>
                <p:tags r:id="rId9"/>
              </p:custDataLst>
            </p:nvPr>
          </p:nvPicPr>
          <p:blipFill>
            <a:blip r:embed="rId10">
              <a:extLst>
                <a:ext uri="{96DAC541-7B7A-43D3-8B79-37D633B846F1}">
                  <asvg:svgBlip xmlns:asvg="http://schemas.microsoft.com/office/drawing/2016/SVG/main" r:embed="rId11"/>
                </a:ext>
              </a:extLst>
            </a:blip>
            <a:stretch>
              <a:fillRect/>
            </a:stretch>
          </p:blipFill>
          <p:spPr>
            <a:xfrm>
              <a:off x="8248" y="4048"/>
              <a:ext cx="2703" cy="2703"/>
            </a:xfrm>
            <a:prstGeom prst="rect">
              <a:avLst/>
            </a:prstGeom>
          </p:spPr>
        </p:pic>
        <p:pic>
          <p:nvPicPr>
            <p:cNvPr id="38" name="图片 37" descr="333438343933313b333437363735343bcec4b5b5"/>
            <p:cNvPicPr>
              <a:picLocks noChangeAspect="1"/>
            </p:cNvPicPr>
            <p:nvPr>
              <p:custDataLst>
                <p:tags r:id="rId12"/>
              </p:custDataLst>
            </p:nvPr>
          </p:nvPicPr>
          <p:blipFill>
            <a:blip r:embed="rId13">
              <a:extLst>
                <a:ext uri="{96DAC541-7B7A-43D3-8B79-37D633B846F1}">
                  <asvg:svgBlip xmlns:asvg="http://schemas.microsoft.com/office/drawing/2016/SVG/main" r:embed="rId14"/>
                </a:ext>
              </a:extLst>
            </a:blip>
            <a:stretch>
              <a:fillRect/>
            </a:stretch>
          </p:blipFill>
          <p:spPr>
            <a:xfrm flipH="1">
              <a:off x="8162" y="3249"/>
              <a:ext cx="454" cy="454"/>
            </a:xfrm>
            <a:prstGeom prst="rect">
              <a:avLst/>
            </a:prstGeom>
          </p:spPr>
        </p:pic>
        <p:pic>
          <p:nvPicPr>
            <p:cNvPr id="44" name="图片 43" descr="333438343933313b333437363735363bc8d5c0fa"/>
            <p:cNvPicPr>
              <a:picLocks noChangeAspect="1"/>
            </p:cNvPicPr>
            <p:nvPr>
              <p:custDataLst>
                <p:tags r:id="rId15"/>
              </p:custDataLst>
            </p:nvPr>
          </p:nvPicPr>
          <p:blipFill>
            <a:blip r:embed="rId16">
              <a:extLst>
                <a:ext uri="{96DAC541-7B7A-43D3-8B79-37D633B846F1}">
                  <asvg:svgBlip xmlns:asvg="http://schemas.microsoft.com/office/drawing/2016/SVG/main" r:embed="rId17"/>
                </a:ext>
              </a:extLst>
            </a:blip>
            <a:stretch>
              <a:fillRect/>
            </a:stretch>
          </p:blipFill>
          <p:spPr>
            <a:xfrm flipH="1">
              <a:off x="10762" y="7160"/>
              <a:ext cx="454" cy="454"/>
            </a:xfrm>
            <a:prstGeom prst="rect">
              <a:avLst/>
            </a:prstGeom>
          </p:spPr>
        </p:pic>
        <p:sp>
          <p:nvSpPr>
            <p:cNvPr id="46" name="弧形 45"/>
            <p:cNvSpPr/>
            <p:nvPr>
              <p:custDataLst>
                <p:tags r:id="rId18"/>
              </p:custDataLst>
            </p:nvPr>
          </p:nvSpPr>
          <p:spPr>
            <a:xfrm>
              <a:off x="7048" y="2990"/>
              <a:ext cx="5102" cy="5102"/>
            </a:xfrm>
            <a:prstGeom prst="arc">
              <a:avLst>
                <a:gd name="adj1" fmla="val 18963927"/>
                <a:gd name="adj2" fmla="val 2456163"/>
              </a:avLst>
            </a:prstGeom>
            <a:ln>
              <a:solidFill>
                <a:srgbClr val="D18CE5"/>
              </a:solidFill>
            </a:ln>
          </p:spPr>
          <p:style>
            <a:lnRef idx="1">
              <a:srgbClr val="FFC606"/>
            </a:lnRef>
            <a:fillRef idx="0">
              <a:srgbClr val="FFC606"/>
            </a:fillRef>
            <a:effectRef idx="0">
              <a:srgbClr val="FFC606"/>
            </a:effectRef>
            <a:fontRef idx="minor">
              <a:srgbClr val="000000"/>
            </a:fontRef>
          </p:style>
          <p:txBody>
            <a:bodyPr rtlCol="0" anchor="ctr"/>
            <a:p>
              <a:pPr algn="ctr"/>
              <a:endParaRPr lang="zh-CN" altLang="en-US">
                <a:solidFill>
                  <a:srgbClr val="000000"/>
                </a:solidFill>
                <a:latin typeface="Arial" panose="020B0604020202020204" pitchFamily="34" charset="0"/>
                <a:ea typeface="微软雅黑" panose="020B0503020204020204" charset="-122"/>
              </a:endParaRPr>
            </a:p>
          </p:txBody>
        </p:sp>
        <p:sp>
          <p:nvSpPr>
            <p:cNvPr id="47" name="弧形 46"/>
            <p:cNvSpPr/>
            <p:nvPr>
              <p:custDataLst>
                <p:tags r:id="rId19"/>
              </p:custDataLst>
            </p:nvPr>
          </p:nvSpPr>
          <p:spPr>
            <a:xfrm>
              <a:off x="7048" y="2990"/>
              <a:ext cx="5102" cy="5102"/>
            </a:xfrm>
            <a:prstGeom prst="arc">
              <a:avLst>
                <a:gd name="adj1" fmla="val 4124403"/>
                <a:gd name="adj2" fmla="val 6790626"/>
              </a:avLst>
            </a:prstGeom>
            <a:ln>
              <a:solidFill>
                <a:srgbClr val="FFC606"/>
              </a:solidFill>
            </a:ln>
          </p:spPr>
          <p:style>
            <a:lnRef idx="1">
              <a:srgbClr val="FF5F81"/>
            </a:lnRef>
            <a:fillRef idx="0">
              <a:srgbClr val="FF5F81"/>
            </a:fillRef>
            <a:effectRef idx="0">
              <a:srgbClr val="FF5F81"/>
            </a:effectRef>
            <a:fontRef idx="minor">
              <a:srgbClr val="000000"/>
            </a:fontRef>
          </p:style>
          <p:txBody>
            <a:bodyPr rtlCol="0" anchor="ctr"/>
            <a:p>
              <a:pPr algn="ctr"/>
              <a:endParaRPr lang="zh-CN" altLang="en-US">
                <a:solidFill>
                  <a:srgbClr val="000000"/>
                </a:solidFill>
                <a:latin typeface="Arial" panose="020B0604020202020204" pitchFamily="34" charset="0"/>
                <a:ea typeface="微软雅黑" panose="020B0503020204020204" charset="-122"/>
              </a:endParaRPr>
            </a:p>
          </p:txBody>
        </p:sp>
        <p:sp>
          <p:nvSpPr>
            <p:cNvPr id="48" name="弧形 47"/>
            <p:cNvSpPr/>
            <p:nvPr>
              <p:custDataLst>
                <p:tags r:id="rId20"/>
              </p:custDataLst>
            </p:nvPr>
          </p:nvSpPr>
          <p:spPr>
            <a:xfrm flipH="1">
              <a:off x="7048" y="2990"/>
              <a:ext cx="5102" cy="5102"/>
            </a:xfrm>
            <a:prstGeom prst="arc">
              <a:avLst>
                <a:gd name="adj1" fmla="val 18963927"/>
                <a:gd name="adj2" fmla="val 2412404"/>
              </a:avLst>
            </a:prstGeom>
            <a:ln>
              <a:solidFill>
                <a:srgbClr val="51DBFF"/>
              </a:solidFill>
            </a:ln>
          </p:spPr>
          <p:style>
            <a:lnRef idx="1">
              <a:srgbClr val="FE909F"/>
            </a:lnRef>
            <a:fillRef idx="0">
              <a:srgbClr val="FE909F"/>
            </a:fillRef>
            <a:effectRef idx="0">
              <a:srgbClr val="FE909F"/>
            </a:effectRef>
            <a:fontRef idx="minor">
              <a:srgbClr val="000000"/>
            </a:fontRef>
          </p:style>
          <p:txBody>
            <a:bodyPr rtlCol="0" anchor="ctr"/>
            <a:p>
              <a:pPr algn="ctr"/>
              <a:endParaRPr lang="zh-CN" altLang="en-US">
                <a:solidFill>
                  <a:srgbClr val="000000"/>
                </a:solidFill>
                <a:latin typeface="Arial" panose="020B0604020202020204" pitchFamily="34" charset="0"/>
                <a:ea typeface="微软雅黑" panose="020B0503020204020204" charset="-122"/>
              </a:endParaRPr>
            </a:p>
          </p:txBody>
        </p:sp>
        <p:sp>
          <p:nvSpPr>
            <p:cNvPr id="49" name="弧形 48"/>
            <p:cNvSpPr/>
            <p:nvPr>
              <p:custDataLst>
                <p:tags r:id="rId21"/>
              </p:custDataLst>
            </p:nvPr>
          </p:nvSpPr>
          <p:spPr>
            <a:xfrm flipH="1">
              <a:off x="7048" y="2990"/>
              <a:ext cx="5102" cy="5102"/>
            </a:xfrm>
            <a:prstGeom prst="arc">
              <a:avLst>
                <a:gd name="adj1" fmla="val 15062435"/>
                <a:gd name="adj2" fmla="val 17175853"/>
              </a:avLst>
            </a:prstGeom>
            <a:ln>
              <a:solidFill>
                <a:srgbClr val="FE909F"/>
              </a:solidFill>
            </a:ln>
          </p:spPr>
          <p:style>
            <a:lnRef idx="1">
              <a:srgbClr val="D18CE5"/>
            </a:lnRef>
            <a:fillRef idx="0">
              <a:srgbClr val="D18CE5"/>
            </a:fillRef>
            <a:effectRef idx="0">
              <a:srgbClr val="D18CE5"/>
            </a:effectRef>
            <a:fontRef idx="minor">
              <a:srgbClr val="000000"/>
            </a:fontRef>
          </p:style>
          <p:txBody>
            <a:bodyPr rtlCol="0" anchor="ctr"/>
            <a:p>
              <a:pPr algn="ctr"/>
              <a:endParaRPr lang="zh-CN" altLang="en-US">
                <a:solidFill>
                  <a:srgbClr val="000000"/>
                </a:solidFill>
                <a:latin typeface="Arial" panose="020B0604020202020204" pitchFamily="34" charset="0"/>
                <a:ea typeface="微软雅黑" panose="020B0503020204020204" charset="-122"/>
              </a:endParaRPr>
            </a:p>
          </p:txBody>
        </p:sp>
        <p:pic>
          <p:nvPicPr>
            <p:cNvPr id="50" name="图片 49" descr="333438343933313b333437363735303bb6d4bbb0"/>
            <p:cNvPicPr>
              <a:picLocks noChangeAspect="1"/>
            </p:cNvPicPr>
            <p:nvPr>
              <p:custDataLst>
                <p:tags r:id="rId22"/>
              </p:custDataLst>
            </p:nvPr>
          </p:nvPicPr>
          <p:blipFill>
            <a:blip r:embed="rId23">
              <a:extLst>
                <a:ext uri="{96DAC541-7B7A-43D3-8B79-37D633B846F1}">
                  <asvg:svgBlip xmlns:asvg="http://schemas.microsoft.com/office/drawing/2016/SVG/main" r:embed="rId24"/>
                </a:ext>
              </a:extLst>
            </a:blip>
            <a:stretch>
              <a:fillRect/>
            </a:stretch>
          </p:blipFill>
          <p:spPr>
            <a:xfrm flipH="1">
              <a:off x="10762" y="3249"/>
              <a:ext cx="454" cy="454"/>
            </a:xfrm>
            <a:prstGeom prst="rect">
              <a:avLst/>
            </a:prstGeom>
          </p:spPr>
        </p:pic>
      </p:grpSp>
      <p:grpSp>
        <p:nvGrpSpPr>
          <p:cNvPr id="51" name="组合 50"/>
          <p:cNvGrpSpPr/>
          <p:nvPr/>
        </p:nvGrpSpPr>
        <p:grpSpPr>
          <a:xfrm>
            <a:off x="875665" y="363220"/>
            <a:ext cx="7602220" cy="539750"/>
            <a:chOff x="1379" y="572"/>
            <a:chExt cx="11972" cy="850"/>
          </a:xfrm>
        </p:grpSpPr>
        <p:sp>
          <p:nvSpPr>
            <p:cNvPr id="18" name="矩形 17"/>
            <p:cNvSpPr/>
            <p:nvPr/>
          </p:nvSpPr>
          <p:spPr>
            <a:xfrm>
              <a:off x="2229" y="671"/>
              <a:ext cx="11122" cy="751"/>
            </a:xfrm>
            <a:prstGeom prst="rect">
              <a:avLst/>
            </a:prstGeom>
          </p:spPr>
          <p:txBody>
            <a:bodyPr wrap="square" anchor="ctr" anchorCtr="0">
              <a:noAutofit/>
            </a:bodyPr>
            <a:lstStyle/>
            <a:p>
              <a:r>
                <a:rPr lang="zh-CN" altLang="en-US" sz="2000" b="1">
                  <a:solidFill>
                    <a:srgbClr val="FF7F7F"/>
                  </a:solidFill>
                  <a:latin typeface="微软雅黑" panose="020B0503020204020204" charset="-122"/>
                  <a:ea typeface="微软雅黑" panose="020B0503020204020204" charset="-122"/>
                </a:rPr>
                <a:t>【护理评估】</a:t>
              </a:r>
              <a:endParaRPr lang="zh-CN" altLang="en-US" sz="2000" b="1">
                <a:solidFill>
                  <a:srgbClr val="FF7F7F"/>
                </a:solidFill>
                <a:latin typeface="微软雅黑" panose="020B0503020204020204" charset="-122"/>
                <a:ea typeface="微软雅黑" panose="020B0503020204020204" charset="-122"/>
              </a:endParaRPr>
            </a:p>
          </p:txBody>
        </p:sp>
        <p:pic>
          <p:nvPicPr>
            <p:cNvPr id="4" name="图片 3" descr="3b32313534373033343be8af95e58982"/>
            <p:cNvPicPr>
              <a:picLocks noChangeAspect="1"/>
            </p:cNvPicPr>
            <p:nvPr/>
          </p:nvPicPr>
          <p:blipFill>
            <a:blip r:embed="rId25"/>
            <a:stretch>
              <a:fillRect/>
            </a:stretch>
          </p:blipFill>
          <p:spPr>
            <a:xfrm>
              <a:off x="1379" y="572"/>
              <a:ext cx="850" cy="850"/>
            </a:xfrm>
            <a:prstGeom prst="rect">
              <a:avLst/>
            </a:prstGeom>
          </p:spPr>
        </p:pic>
      </p:grpSp>
      <p:sp>
        <p:nvSpPr>
          <p:cNvPr id="14" name="文本框 13"/>
          <p:cNvSpPr txBox="1"/>
          <p:nvPr>
            <p:custDataLst>
              <p:tags r:id="rId26"/>
            </p:custDataLst>
          </p:nvPr>
        </p:nvSpPr>
        <p:spPr>
          <a:xfrm>
            <a:off x="2327275" y="1436370"/>
            <a:ext cx="2190750" cy="380365"/>
          </a:xfrm>
          <a:prstGeom prst="rect">
            <a:avLst/>
          </a:prstGeom>
          <a:noFill/>
        </p:spPr>
        <p:txBody>
          <a:bodyPr wrap="square" bIns="0" rtlCol="0">
            <a:scene3d>
              <a:camera prst="orthographicFront"/>
              <a:lightRig rig="threePt" dir="t"/>
            </a:scene3d>
          </a:bodyPr>
          <a:p>
            <a:pPr algn="r"/>
            <a:r>
              <a:rPr lang="zh-CN" altLang="en-US" sz="2000" b="1">
                <a:solidFill>
                  <a:srgbClr val="FE909F"/>
                </a:solidFill>
                <a:effectLst/>
                <a:uFillTx/>
                <a:latin typeface="Microsoft YaHei Bold" panose="020B0503020204020204" charset="-122"/>
                <a:ea typeface="Microsoft YaHei Bold" panose="020B0503020204020204" charset="-122"/>
              </a:rPr>
              <a:t>1. 健康史</a:t>
            </a:r>
            <a:endParaRPr lang="zh-CN" altLang="en-US" sz="2000" b="1">
              <a:solidFill>
                <a:srgbClr val="FE909F"/>
              </a:solidFill>
              <a:effectLst/>
              <a:uFillTx/>
              <a:latin typeface="Microsoft YaHei Bold" panose="020B0503020204020204" charset="-122"/>
              <a:ea typeface="Microsoft YaHei Bold" panose="020B0503020204020204" charset="-122"/>
            </a:endParaRPr>
          </a:p>
        </p:txBody>
      </p:sp>
      <p:sp>
        <p:nvSpPr>
          <p:cNvPr id="15" name="文本框 14"/>
          <p:cNvSpPr txBox="1"/>
          <p:nvPr>
            <p:custDataLst>
              <p:tags r:id="rId27"/>
            </p:custDataLst>
          </p:nvPr>
        </p:nvSpPr>
        <p:spPr>
          <a:xfrm>
            <a:off x="808355" y="1828800"/>
            <a:ext cx="3709670" cy="748665"/>
          </a:xfrm>
          <a:prstGeom prst="rect">
            <a:avLst/>
          </a:prstGeom>
          <a:noFill/>
        </p:spPr>
        <p:txBody>
          <a:bodyPr wrap="square" rtlCol="0">
            <a:noAutofit/>
            <a:scene3d>
              <a:camera prst="orthographicFront"/>
              <a:lightRig rig="threePt" dir="t"/>
            </a:scene3d>
          </a:bodyPr>
          <a:p>
            <a:pPr algn="l" fontAlgn="auto">
              <a:lnSpc>
                <a:spcPct val="130000"/>
              </a:lnSpc>
              <a:spcAft>
                <a:spcPts val="1000"/>
              </a:spcAft>
            </a:pPr>
            <a:r>
              <a:rPr lang="zh-CN" altLang="en-US" sz="1600">
                <a:solidFill>
                  <a:schemeClr val="tx1"/>
                </a:solidFill>
                <a:effectLst/>
                <a:uFillTx/>
                <a:latin typeface="Microsoft YaHei" panose="020B0503020204020204" charset="-122"/>
                <a:ea typeface="Microsoft YaHei Regular" panose="020B0503020204020204" charset="-122"/>
              </a:rPr>
              <a:t>多数可询问到宫内、产程中和产后的有关感染史。要注意出生体重，是否为早产。</a:t>
            </a:r>
            <a:endParaRPr lang="zh-CN" altLang="en-US" sz="1600">
              <a:solidFill>
                <a:schemeClr val="tx1"/>
              </a:solidFill>
              <a:effectLst/>
              <a:uFillTx/>
              <a:latin typeface="Microsoft YaHei" panose="020B0503020204020204" charset="-122"/>
              <a:ea typeface="Microsoft YaHei Regular" panose="020B0503020204020204" charset="-122"/>
            </a:endParaRPr>
          </a:p>
        </p:txBody>
      </p:sp>
      <p:sp>
        <p:nvSpPr>
          <p:cNvPr id="16" name="文本框 15"/>
          <p:cNvSpPr txBox="1"/>
          <p:nvPr>
            <p:custDataLst>
              <p:tags r:id="rId28"/>
            </p:custDataLst>
          </p:nvPr>
        </p:nvSpPr>
        <p:spPr>
          <a:xfrm>
            <a:off x="1776095" y="3916680"/>
            <a:ext cx="2699385" cy="380365"/>
          </a:xfrm>
          <a:prstGeom prst="rect">
            <a:avLst/>
          </a:prstGeom>
          <a:noFill/>
        </p:spPr>
        <p:txBody>
          <a:bodyPr wrap="square" bIns="0" rtlCol="0">
            <a:scene3d>
              <a:camera prst="orthographicFront"/>
              <a:lightRig rig="threePt" dir="t"/>
            </a:scene3d>
          </a:bodyPr>
          <a:p>
            <a:pPr algn="r"/>
            <a:r>
              <a:rPr lang="zh-CN" altLang="en-US" sz="2000" b="1">
                <a:solidFill>
                  <a:srgbClr val="51DBFF"/>
                </a:solidFill>
                <a:effectLst/>
                <a:uFillTx/>
                <a:latin typeface="Microsoft YaHei Bold" panose="020B0503020204020204" charset="-122"/>
                <a:ea typeface="Microsoft YaHei Bold" panose="020B0503020204020204" charset="-122"/>
              </a:rPr>
              <a:t>3. 社会—心理状况</a:t>
            </a:r>
            <a:endParaRPr lang="zh-CN" altLang="en-US" sz="2000" b="1">
              <a:solidFill>
                <a:srgbClr val="51DBFF"/>
              </a:solidFill>
              <a:effectLst/>
              <a:uFillTx/>
              <a:latin typeface="Microsoft YaHei Bold" panose="020B0503020204020204" charset="-122"/>
              <a:ea typeface="Microsoft YaHei Bold" panose="020B0503020204020204" charset="-122"/>
            </a:endParaRPr>
          </a:p>
        </p:txBody>
      </p:sp>
      <p:sp>
        <p:nvSpPr>
          <p:cNvPr id="17" name="文本框 16"/>
          <p:cNvSpPr txBox="1"/>
          <p:nvPr>
            <p:custDataLst>
              <p:tags r:id="rId29"/>
            </p:custDataLst>
          </p:nvPr>
        </p:nvSpPr>
        <p:spPr>
          <a:xfrm>
            <a:off x="765810" y="4340225"/>
            <a:ext cx="3890010" cy="2300605"/>
          </a:xfrm>
          <a:prstGeom prst="rect">
            <a:avLst/>
          </a:prstGeom>
          <a:noFill/>
        </p:spPr>
        <p:txBody>
          <a:bodyPr wrap="square" rtlCol="0">
            <a:noAutofit/>
            <a:scene3d>
              <a:camera prst="orthographicFront"/>
              <a:lightRig rig="threePt" dir="t"/>
            </a:scene3d>
          </a:bodyPr>
          <a:p>
            <a:pPr algn="l" fontAlgn="auto">
              <a:lnSpc>
                <a:spcPct val="130000"/>
              </a:lnSpc>
              <a:spcAft>
                <a:spcPts val="1000"/>
              </a:spcAft>
            </a:pPr>
            <a:r>
              <a:rPr lang="zh-CN" altLang="en-US" sz="1600">
                <a:solidFill>
                  <a:schemeClr val="tx1"/>
                </a:solidFill>
                <a:effectLst/>
                <a:uFillTx/>
                <a:latin typeface="Microsoft YaHei" panose="020B0503020204020204" charset="-122"/>
                <a:ea typeface="Microsoft YaHei Regular" panose="020B0503020204020204" charset="-122"/>
              </a:rPr>
              <a:t>败血症经适当的治疗，大多痊愈。少数并发化脓性脑膜炎又未经彻底治疗者可发生室管膜炎、脑积水。极少数病例可因呼吸、循环衰竭和 DIC 死亡。因此应注意评估家长对该病的认识程度、护理新生儿知识和技能的掌握程度、家庭的卫生习惯及居住环境等。</a:t>
            </a:r>
            <a:endParaRPr lang="zh-CN" altLang="en-US" sz="1600">
              <a:solidFill>
                <a:schemeClr val="tx1"/>
              </a:solidFill>
              <a:effectLst/>
              <a:uFillTx/>
              <a:latin typeface="Microsoft YaHei" panose="020B0503020204020204" charset="-122"/>
              <a:ea typeface="Microsoft YaHei Regular" panose="020B0503020204020204" charset="-122"/>
            </a:endParaRPr>
          </a:p>
        </p:txBody>
      </p:sp>
      <p:sp>
        <p:nvSpPr>
          <p:cNvPr id="19" name="文本框 18"/>
          <p:cNvSpPr txBox="1"/>
          <p:nvPr>
            <p:custDataLst>
              <p:tags r:id="rId30"/>
            </p:custDataLst>
          </p:nvPr>
        </p:nvSpPr>
        <p:spPr>
          <a:xfrm>
            <a:off x="7724140" y="1550035"/>
            <a:ext cx="2190750" cy="380365"/>
          </a:xfrm>
          <a:prstGeom prst="rect">
            <a:avLst/>
          </a:prstGeom>
          <a:noFill/>
        </p:spPr>
        <p:txBody>
          <a:bodyPr wrap="square" bIns="0" rtlCol="0">
            <a:scene3d>
              <a:camera prst="orthographicFront"/>
              <a:lightRig rig="threePt" dir="t"/>
            </a:scene3d>
          </a:bodyPr>
          <a:p>
            <a:pPr algn="l"/>
            <a:r>
              <a:rPr lang="zh-CN" altLang="en-US" sz="2000" b="1">
                <a:solidFill>
                  <a:srgbClr val="D18CE5"/>
                </a:solidFill>
                <a:effectLst/>
                <a:uFillTx/>
                <a:latin typeface="Microsoft YaHei Bold" panose="020B0503020204020204" charset="-122"/>
                <a:ea typeface="Microsoft YaHei Bold" panose="020B0503020204020204" charset="-122"/>
              </a:rPr>
              <a:t>2. 症状、体征</a:t>
            </a:r>
            <a:endParaRPr lang="zh-CN" altLang="en-US" sz="2000" b="1">
              <a:solidFill>
                <a:srgbClr val="D18CE5"/>
              </a:solidFill>
              <a:effectLst/>
              <a:uFillTx/>
              <a:latin typeface="Microsoft YaHei Bold" panose="020B0503020204020204" charset="-122"/>
              <a:ea typeface="Microsoft YaHei Bold" panose="020B0503020204020204" charset="-122"/>
            </a:endParaRPr>
          </a:p>
        </p:txBody>
      </p:sp>
      <p:sp>
        <p:nvSpPr>
          <p:cNvPr id="20" name="文本框 19"/>
          <p:cNvSpPr txBox="1"/>
          <p:nvPr>
            <p:custDataLst>
              <p:tags r:id="rId31"/>
            </p:custDataLst>
          </p:nvPr>
        </p:nvSpPr>
        <p:spPr>
          <a:xfrm>
            <a:off x="7741920" y="1942465"/>
            <a:ext cx="3679825" cy="1429385"/>
          </a:xfrm>
          <a:prstGeom prst="rect">
            <a:avLst/>
          </a:prstGeom>
          <a:noFill/>
        </p:spPr>
        <p:txBody>
          <a:bodyPr wrap="square" rtlCol="0">
            <a:noAutofit/>
            <a:scene3d>
              <a:camera prst="orthographicFront"/>
              <a:lightRig rig="threePt" dir="t"/>
            </a:scene3d>
          </a:bodyPr>
          <a:p>
            <a:pPr algn="l" fontAlgn="auto">
              <a:lnSpc>
                <a:spcPct val="130000"/>
              </a:lnSpc>
              <a:spcAft>
                <a:spcPts val="1000"/>
              </a:spcAft>
            </a:pPr>
            <a:r>
              <a:rPr lang="zh-CN" altLang="en-US" sz="1600">
                <a:solidFill>
                  <a:schemeClr val="tx1"/>
                </a:solidFill>
                <a:effectLst/>
                <a:uFillTx/>
                <a:latin typeface="Microsoft YaHei" panose="020B0503020204020204" charset="-122"/>
                <a:ea typeface="Microsoft YaHei Regular" panose="020B0503020204020204" charset="-122"/>
              </a:rPr>
              <a:t>要注意评估患儿的面色、肤色及反应情况，有无感染性病灶，特别是脐部和皮肤（有皱褶处）有无破损和化脓。有无黄疸、肝脾大、出血倾向及休克等。</a:t>
            </a:r>
            <a:endParaRPr lang="zh-CN" altLang="en-US" sz="1600">
              <a:solidFill>
                <a:schemeClr val="tx1"/>
              </a:solidFill>
              <a:effectLst/>
              <a:uFillTx/>
              <a:latin typeface="Microsoft YaHei" panose="020B0503020204020204" charset="-122"/>
              <a:ea typeface="Microsoft YaHei Regular" panose="020B0503020204020204" charset="-122"/>
            </a:endParaRPr>
          </a:p>
        </p:txBody>
      </p:sp>
      <p:sp>
        <p:nvSpPr>
          <p:cNvPr id="21" name="文本框 20"/>
          <p:cNvSpPr txBox="1"/>
          <p:nvPr>
            <p:custDataLst>
              <p:tags r:id="rId32"/>
            </p:custDataLst>
          </p:nvPr>
        </p:nvSpPr>
        <p:spPr>
          <a:xfrm>
            <a:off x="7715885" y="3916680"/>
            <a:ext cx="2414905" cy="380365"/>
          </a:xfrm>
          <a:prstGeom prst="rect">
            <a:avLst/>
          </a:prstGeom>
          <a:noFill/>
        </p:spPr>
        <p:txBody>
          <a:bodyPr wrap="square" bIns="0" rtlCol="0">
            <a:scene3d>
              <a:camera prst="orthographicFront"/>
              <a:lightRig rig="threePt" dir="t"/>
            </a:scene3d>
          </a:bodyPr>
          <a:p>
            <a:pPr algn="l"/>
            <a:r>
              <a:rPr lang="zh-CN" altLang="en-US" sz="2000" b="1">
                <a:solidFill>
                  <a:srgbClr val="FFC606"/>
                </a:solidFill>
                <a:effectLst/>
                <a:uFillTx/>
                <a:latin typeface="Microsoft YaHei Bold" panose="020B0503020204020204" charset="-122"/>
                <a:ea typeface="Microsoft YaHei Bold" panose="020B0503020204020204" charset="-122"/>
              </a:rPr>
              <a:t>4. 实验室检查结果</a:t>
            </a:r>
            <a:endParaRPr lang="zh-CN" altLang="en-US" sz="2000" b="1">
              <a:solidFill>
                <a:srgbClr val="FFC606"/>
              </a:solidFill>
              <a:effectLst/>
              <a:uFillTx/>
              <a:latin typeface="Microsoft YaHei Bold" panose="020B0503020204020204" charset="-122"/>
              <a:ea typeface="Microsoft YaHei Bold" panose="020B0503020204020204" charset="-122"/>
            </a:endParaRPr>
          </a:p>
        </p:txBody>
      </p:sp>
      <p:sp>
        <p:nvSpPr>
          <p:cNvPr id="22" name="文本框 21"/>
          <p:cNvSpPr txBox="1"/>
          <p:nvPr>
            <p:custDataLst>
              <p:tags r:id="rId33"/>
            </p:custDataLst>
          </p:nvPr>
        </p:nvSpPr>
        <p:spPr>
          <a:xfrm>
            <a:off x="7715885" y="4340225"/>
            <a:ext cx="3890010" cy="2300605"/>
          </a:xfrm>
          <a:prstGeom prst="rect">
            <a:avLst/>
          </a:prstGeom>
          <a:noFill/>
        </p:spPr>
        <p:txBody>
          <a:bodyPr wrap="square" rtlCol="0">
            <a:noAutofit/>
            <a:scene3d>
              <a:camera prst="orthographicFront"/>
              <a:lightRig rig="threePt" dir="t"/>
            </a:scene3d>
          </a:bodyPr>
          <a:p>
            <a:pPr algn="l" fontAlgn="auto">
              <a:lnSpc>
                <a:spcPct val="130000"/>
              </a:lnSpc>
              <a:spcAft>
                <a:spcPts val="1000"/>
              </a:spcAft>
            </a:pPr>
            <a:r>
              <a:rPr lang="zh-CN" altLang="en-US" sz="1600">
                <a:solidFill>
                  <a:schemeClr val="tx1"/>
                </a:solidFill>
                <a:effectLst/>
                <a:uFillTx/>
                <a:latin typeface="Microsoft YaHei" panose="020B0503020204020204" charset="-122"/>
                <a:ea typeface="Microsoft YaHei Regular" panose="020B0503020204020204" charset="-122"/>
              </a:rPr>
              <a:t>周围血检查有助于感染诊断，若中性粒细胞很低，且发生在生后24小时内，有人认为是一种凶险的征兆。血培养阳性可确诊，但阳性率低，约10%。故取血0.5～1mL，并宜多次重复。血培养阴性但症状和体征非常明显者仍不能排除败血症，尤其是在应用抗生素之后做血培养者。</a:t>
            </a:r>
            <a:endParaRPr lang="zh-CN" altLang="en-US" sz="1600">
              <a:solidFill>
                <a:schemeClr val="tx1"/>
              </a:solidFill>
              <a:effectLst/>
              <a:uFillTx/>
              <a:latin typeface="Microsoft YaHei" panose="020B0503020204020204" charset="-122"/>
              <a:ea typeface="Microsoft YaHei Regular" panose="020B0503020204020204" charset="-122"/>
            </a:endParaRPr>
          </a:p>
        </p:txBody>
      </p:sp>
      <p:cxnSp>
        <p:nvCxnSpPr>
          <p:cNvPr id="35" name="直接箭头连接符 34"/>
          <p:cNvCxnSpPr/>
          <p:nvPr>
            <p:custDataLst>
              <p:tags r:id="rId34"/>
            </p:custDataLst>
          </p:nvPr>
        </p:nvCxnSpPr>
        <p:spPr>
          <a:xfrm flipH="1">
            <a:off x="2357755" y="1818640"/>
            <a:ext cx="2160270" cy="0"/>
          </a:xfrm>
          <a:prstGeom prst="straightConnector1">
            <a:avLst/>
          </a:prstGeom>
          <a:ln>
            <a:solidFill>
              <a:srgbClr val="FE909F"/>
            </a:solidFill>
            <a:tailEnd type="arrow" w="med" len="med"/>
          </a:ln>
        </p:spPr>
        <p:style>
          <a:lnRef idx="3">
            <a:srgbClr val="D18CE5"/>
          </a:lnRef>
          <a:fillRef idx="0">
            <a:srgbClr val="D18CE5"/>
          </a:fillRef>
          <a:effectRef idx="2">
            <a:srgbClr val="D18CE5"/>
          </a:effectRef>
          <a:fontRef idx="minor">
            <a:srgbClr val="000000"/>
          </a:fontRef>
        </p:style>
      </p:cxnSp>
      <p:cxnSp>
        <p:nvCxnSpPr>
          <p:cNvPr id="37" name="直接箭头连接符 36"/>
          <p:cNvCxnSpPr/>
          <p:nvPr>
            <p:custDataLst>
              <p:tags r:id="rId35"/>
            </p:custDataLst>
          </p:nvPr>
        </p:nvCxnSpPr>
        <p:spPr>
          <a:xfrm flipH="1">
            <a:off x="2315210" y="4298950"/>
            <a:ext cx="2160270" cy="0"/>
          </a:xfrm>
          <a:prstGeom prst="straightConnector1">
            <a:avLst/>
          </a:prstGeom>
          <a:ln>
            <a:solidFill>
              <a:srgbClr val="51DBFF"/>
            </a:solidFill>
            <a:tailEnd type="arrow" w="med" len="med"/>
          </a:ln>
        </p:spPr>
        <p:style>
          <a:lnRef idx="3">
            <a:srgbClr val="51DBFF"/>
          </a:lnRef>
          <a:fillRef idx="0">
            <a:srgbClr val="51DBFF"/>
          </a:fillRef>
          <a:effectRef idx="2">
            <a:srgbClr val="51DBFF"/>
          </a:effectRef>
          <a:fontRef idx="minor">
            <a:srgbClr val="000000"/>
          </a:fontRef>
        </p:style>
      </p:cxnSp>
      <p:cxnSp>
        <p:nvCxnSpPr>
          <p:cNvPr id="39" name="直接箭头连接符 38"/>
          <p:cNvCxnSpPr/>
          <p:nvPr>
            <p:custDataLst>
              <p:tags r:id="rId36"/>
            </p:custDataLst>
          </p:nvPr>
        </p:nvCxnSpPr>
        <p:spPr>
          <a:xfrm>
            <a:off x="7715885" y="4298950"/>
            <a:ext cx="2160270" cy="0"/>
          </a:xfrm>
          <a:prstGeom prst="straightConnector1">
            <a:avLst/>
          </a:prstGeom>
          <a:ln>
            <a:solidFill>
              <a:srgbClr val="FFC606"/>
            </a:solidFill>
            <a:tailEnd type="arrow" w="med" len="med"/>
          </a:ln>
        </p:spPr>
        <p:style>
          <a:lnRef idx="3">
            <a:srgbClr val="FF5F81"/>
          </a:lnRef>
          <a:fillRef idx="0">
            <a:srgbClr val="FF5F81"/>
          </a:fillRef>
          <a:effectRef idx="2">
            <a:srgbClr val="FF5F81"/>
          </a:effectRef>
          <a:fontRef idx="minor">
            <a:srgbClr val="000000"/>
          </a:fontRef>
        </p:style>
      </p:cxnSp>
      <p:cxnSp>
        <p:nvCxnSpPr>
          <p:cNvPr id="40" name="直接箭头连接符 39"/>
          <p:cNvCxnSpPr/>
          <p:nvPr>
            <p:custDataLst>
              <p:tags r:id="rId37"/>
            </p:custDataLst>
          </p:nvPr>
        </p:nvCxnSpPr>
        <p:spPr>
          <a:xfrm>
            <a:off x="7724140" y="1932305"/>
            <a:ext cx="2160270" cy="0"/>
          </a:xfrm>
          <a:prstGeom prst="straightConnector1">
            <a:avLst/>
          </a:prstGeom>
          <a:ln>
            <a:solidFill>
              <a:srgbClr val="D18CE5"/>
            </a:solidFill>
            <a:tailEnd type="arrow" w="med" len="med"/>
          </a:ln>
        </p:spPr>
        <p:style>
          <a:lnRef idx="3">
            <a:srgbClr val="FFC606"/>
          </a:lnRef>
          <a:fillRef idx="0">
            <a:srgbClr val="FFC606"/>
          </a:fillRef>
          <a:effectRef idx="2">
            <a:srgbClr val="FFC606"/>
          </a:effectRef>
          <a:fontRef idx="minor">
            <a:srgbClr val="000000"/>
          </a:fontRef>
        </p:style>
      </p:cxnSp>
    </p:spTree>
  </p:cSld>
  <p:clrMapOvr>
    <a:masterClrMapping/>
  </p:clrMapOvr>
  <mc:AlternateContent xmlns:mc="http://schemas.openxmlformats.org/markup-compatibility/2006">
    <mc:Choice xmlns:p14="http://schemas.microsoft.com/office/powerpoint/2010/main" Requires="p14">
      <p:transition p14:dur="9" advTm="5102">
        <p:comb/>
      </p:transition>
    </mc:Choice>
    <mc:Fallback>
      <p:transition advTm="5102">
        <p:comb/>
      </p:transition>
    </mc:Fallback>
  </mc:AlternateContent>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6" name="圆角矩形 35"/>
          <p:cNvSpPr/>
          <p:nvPr>
            <p:custDataLst>
              <p:tags r:id="rId1"/>
            </p:custDataLst>
          </p:nvPr>
        </p:nvSpPr>
        <p:spPr>
          <a:xfrm>
            <a:off x="429260" y="3570605"/>
            <a:ext cx="11333480" cy="238125"/>
          </a:xfrm>
          <a:prstGeom prst="roundRect">
            <a:avLst>
              <a:gd name="adj" fmla="val 50000"/>
            </a:avLst>
          </a:prstGeom>
          <a:gradFill>
            <a:gsLst>
              <a:gs pos="100000">
                <a:srgbClr val="6096E6">
                  <a:lumMod val="5000"/>
                  <a:lumOff val="95000"/>
                </a:srgbClr>
              </a:gs>
              <a:gs pos="13000">
                <a:srgbClr val="6096E6"/>
              </a:gs>
            </a:gsLst>
            <a:path path="circle">
              <a:fillToRect l="50000" t="50000" r="50000" b="50000"/>
            </a:path>
            <a:tileRect/>
          </a:gra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11" name="圆角矩形 10"/>
          <p:cNvSpPr/>
          <p:nvPr>
            <p:custDataLst>
              <p:tags r:id="rId2"/>
            </p:custDataLst>
          </p:nvPr>
        </p:nvSpPr>
        <p:spPr>
          <a:xfrm rot="2640000">
            <a:off x="2910840" y="3081020"/>
            <a:ext cx="1216025" cy="1216025"/>
          </a:xfrm>
          <a:prstGeom prst="roundRect">
            <a:avLst/>
          </a:prstGeom>
          <a:solidFill>
            <a:srgbClr val="FFFFFF"/>
          </a:solidFill>
          <a:ln>
            <a:noFill/>
          </a:ln>
          <a:effectLst>
            <a:outerShdw blurRad="114300" dist="50800" dir="5400000" algn="ctr" rotWithShape="0">
              <a:srgbClr val="000000">
                <a:alpha val="4000"/>
              </a:srgbClr>
            </a:outerShdw>
          </a:effectLst>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12" name="圆角矩形 11"/>
          <p:cNvSpPr/>
          <p:nvPr>
            <p:custDataLst>
              <p:tags r:id="rId3"/>
            </p:custDataLst>
          </p:nvPr>
        </p:nvSpPr>
        <p:spPr>
          <a:xfrm rot="2640000">
            <a:off x="4629785" y="3081020"/>
            <a:ext cx="1216025" cy="1216025"/>
          </a:xfrm>
          <a:prstGeom prst="roundRect">
            <a:avLst/>
          </a:prstGeom>
          <a:solidFill>
            <a:srgbClr val="FFFFFF"/>
          </a:solidFill>
          <a:ln>
            <a:noFill/>
          </a:ln>
          <a:effectLst>
            <a:outerShdw blurRad="114300" dist="50800" dir="5400000" algn="ctr" rotWithShape="0">
              <a:srgbClr val="000000">
                <a:alpha val="4000"/>
              </a:srgbClr>
            </a:outerShdw>
          </a:effectLst>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13" name="圆角矩形 12"/>
          <p:cNvSpPr/>
          <p:nvPr>
            <p:custDataLst>
              <p:tags r:id="rId4"/>
            </p:custDataLst>
          </p:nvPr>
        </p:nvSpPr>
        <p:spPr>
          <a:xfrm rot="2640000">
            <a:off x="6348730" y="3081020"/>
            <a:ext cx="1216025" cy="1216025"/>
          </a:xfrm>
          <a:prstGeom prst="roundRect">
            <a:avLst/>
          </a:prstGeom>
          <a:solidFill>
            <a:srgbClr val="FFFFFF"/>
          </a:solidFill>
          <a:ln>
            <a:noFill/>
          </a:ln>
          <a:effectLst>
            <a:outerShdw blurRad="114300" dist="50800" dir="5400000" algn="ctr" rotWithShape="0">
              <a:srgbClr val="000000">
                <a:alpha val="4000"/>
              </a:srgbClr>
            </a:outerShdw>
          </a:effectLst>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14" name="圆角矩形 13"/>
          <p:cNvSpPr/>
          <p:nvPr>
            <p:custDataLst>
              <p:tags r:id="rId5"/>
            </p:custDataLst>
          </p:nvPr>
        </p:nvSpPr>
        <p:spPr>
          <a:xfrm rot="2640000">
            <a:off x="8067675" y="3081020"/>
            <a:ext cx="1216025" cy="1216025"/>
          </a:xfrm>
          <a:prstGeom prst="roundRect">
            <a:avLst/>
          </a:prstGeom>
          <a:solidFill>
            <a:srgbClr val="FFFFFF"/>
          </a:solidFill>
          <a:ln>
            <a:noFill/>
          </a:ln>
          <a:effectLst>
            <a:outerShdw blurRad="114300" dist="50800" dir="5400000" algn="ctr" rotWithShape="0">
              <a:srgbClr val="000000">
                <a:alpha val="4000"/>
              </a:srgbClr>
            </a:outerShdw>
          </a:effectLst>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17" name="圆角矩形 16"/>
          <p:cNvSpPr/>
          <p:nvPr>
            <p:custDataLst>
              <p:tags r:id="rId6"/>
            </p:custDataLst>
          </p:nvPr>
        </p:nvSpPr>
        <p:spPr>
          <a:xfrm rot="2640000">
            <a:off x="3047365" y="3217545"/>
            <a:ext cx="942975" cy="942975"/>
          </a:xfrm>
          <a:prstGeom prst="roundRect">
            <a:avLst/>
          </a:prstGeom>
          <a:noFill/>
          <a:ln w="69850">
            <a:gradFill>
              <a:gsLst>
                <a:gs pos="100000">
                  <a:srgbClr val="6096E6">
                    <a:lumMod val="60000"/>
                    <a:lumOff val="40000"/>
                  </a:srgbClr>
                </a:gs>
                <a:gs pos="0">
                  <a:srgbClr val="6096E6"/>
                </a:gs>
              </a:gsLst>
              <a:path path="circle">
                <a:fillToRect t="100000" r="100000"/>
              </a:path>
              <a:tileRect l="-100000" b="-100000"/>
            </a:gradFill>
          </a:ln>
          <a:effectLst>
            <a:outerShdw blurRad="393700" dist="50800" dir="5400000" algn="ctr" rotWithShape="0">
              <a:srgbClr val="FFFFFF">
                <a:alpha val="18000"/>
              </a:srgbClr>
            </a:outerShdw>
          </a:effectLst>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19" name="圆角矩形 18"/>
          <p:cNvSpPr/>
          <p:nvPr>
            <p:custDataLst>
              <p:tags r:id="rId7"/>
            </p:custDataLst>
          </p:nvPr>
        </p:nvSpPr>
        <p:spPr>
          <a:xfrm rot="2640000">
            <a:off x="6485255" y="3217545"/>
            <a:ext cx="942975" cy="942975"/>
          </a:xfrm>
          <a:prstGeom prst="roundRect">
            <a:avLst/>
          </a:prstGeom>
          <a:noFill/>
          <a:ln w="69850">
            <a:gradFill>
              <a:gsLst>
                <a:gs pos="100000">
                  <a:srgbClr val="56CA95">
                    <a:lumMod val="60000"/>
                    <a:lumOff val="40000"/>
                  </a:srgbClr>
                </a:gs>
                <a:gs pos="0">
                  <a:srgbClr val="56CA95"/>
                </a:gs>
              </a:gsLst>
              <a:path path="circle">
                <a:fillToRect t="100000" r="100000"/>
              </a:path>
              <a:tileRect l="-100000" b="-100000"/>
            </a:gradFill>
          </a:ln>
          <a:effectLst>
            <a:outerShdw blurRad="393700" dist="50800" dir="5400000" algn="ctr" rotWithShape="0">
              <a:srgbClr val="FFFFFF">
                <a:alpha val="18000"/>
              </a:srgbClr>
            </a:outerShdw>
          </a:effectLst>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22" name="圆角矩形 21"/>
          <p:cNvSpPr/>
          <p:nvPr>
            <p:custDataLst>
              <p:tags r:id="rId8"/>
            </p:custDataLst>
          </p:nvPr>
        </p:nvSpPr>
        <p:spPr>
          <a:xfrm rot="2640000">
            <a:off x="4765675" y="3217545"/>
            <a:ext cx="942975" cy="942975"/>
          </a:xfrm>
          <a:prstGeom prst="roundRect">
            <a:avLst/>
          </a:prstGeom>
          <a:noFill/>
          <a:ln w="69850">
            <a:gradFill>
              <a:gsLst>
                <a:gs pos="100000">
                  <a:srgbClr val="58B6E5">
                    <a:lumMod val="60000"/>
                    <a:lumOff val="40000"/>
                  </a:srgbClr>
                </a:gs>
                <a:gs pos="0">
                  <a:srgbClr val="58B6E5"/>
                </a:gs>
              </a:gsLst>
              <a:path path="circle">
                <a:fillToRect t="100000" r="100000"/>
              </a:path>
              <a:tileRect l="-100000" b="-100000"/>
            </a:gradFill>
          </a:ln>
          <a:effectLst>
            <a:outerShdw blurRad="393700" dist="50800" dir="5400000" algn="ctr" rotWithShape="0">
              <a:srgbClr val="FFFFFF">
                <a:alpha val="18000"/>
              </a:srgbClr>
            </a:outerShdw>
          </a:effectLst>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23" name="圆角矩形 22"/>
          <p:cNvSpPr/>
          <p:nvPr>
            <p:custDataLst>
              <p:tags r:id="rId9"/>
            </p:custDataLst>
          </p:nvPr>
        </p:nvSpPr>
        <p:spPr>
          <a:xfrm rot="18960000" flipH="1">
            <a:off x="8204835" y="3217545"/>
            <a:ext cx="942975" cy="942975"/>
          </a:xfrm>
          <a:prstGeom prst="roundRect">
            <a:avLst/>
          </a:prstGeom>
          <a:noFill/>
          <a:ln w="69850">
            <a:gradFill>
              <a:gsLst>
                <a:gs pos="100000">
                  <a:srgbClr val="FFBA55">
                    <a:lumMod val="60000"/>
                    <a:lumOff val="40000"/>
                  </a:srgbClr>
                </a:gs>
                <a:gs pos="0">
                  <a:srgbClr val="FFBA55"/>
                </a:gs>
              </a:gsLst>
              <a:path path="circle">
                <a:fillToRect t="100000" r="100000"/>
              </a:path>
              <a:tileRect l="-100000" b="-100000"/>
            </a:gradFill>
          </a:ln>
          <a:effectLst>
            <a:outerShdw blurRad="393700" dist="50800" dir="5400000" algn="ctr" rotWithShape="0">
              <a:srgbClr val="FFFFFF">
                <a:alpha val="18000"/>
              </a:srgbClr>
            </a:outerShdw>
          </a:effectLst>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pic>
        <p:nvPicPr>
          <p:cNvPr id="28" name="图片 27" descr="343435383037343b343532333833373bb9abcbbe"/>
          <p:cNvPicPr>
            <a:picLocks noChangeAspect="1"/>
          </p:cNvPicPr>
          <p:nvPr>
            <p:custDataLst>
              <p:tags r:id="rId10"/>
            </p:custDataLst>
          </p:nvPr>
        </p:nvPicPr>
        <p:blipFill>
          <a:blip r:embed="rId11">
            <a:extLst>
              <a:ext uri="{96DAC541-7B7A-43D3-8B79-37D633B846F1}">
                <asvg:svgBlip xmlns:asvg="http://schemas.microsoft.com/office/drawing/2016/SVG/main" r:embed="rId12"/>
              </a:ext>
            </a:extLst>
          </a:blip>
          <a:stretch>
            <a:fillRect/>
          </a:stretch>
        </p:blipFill>
        <p:spPr>
          <a:xfrm>
            <a:off x="3267075" y="3437255"/>
            <a:ext cx="504190" cy="504190"/>
          </a:xfrm>
          <a:prstGeom prst="rect">
            <a:avLst/>
          </a:prstGeom>
          <a:effectLst>
            <a:outerShdw blurRad="50800" dist="50800" dir="5400000" algn="ctr" rotWithShape="0">
              <a:srgbClr val="000000">
                <a:alpha val="18000"/>
              </a:srgbClr>
            </a:outerShdw>
          </a:effectLst>
        </p:spPr>
      </p:pic>
      <p:pic>
        <p:nvPicPr>
          <p:cNvPr id="29" name="图片 28" descr="343435383037343b343532333835313bc7e5b5a5"/>
          <p:cNvPicPr>
            <a:picLocks noChangeAspect="1"/>
          </p:cNvPicPr>
          <p:nvPr>
            <p:custDataLst>
              <p:tags r:id="rId13"/>
            </p:custDataLst>
          </p:nvPr>
        </p:nvPicPr>
        <p:blipFill>
          <a:blip r:embed="rId14">
            <a:extLst>
              <a:ext uri="{96DAC541-7B7A-43D3-8B79-37D633B846F1}">
                <asvg:svgBlip xmlns:asvg="http://schemas.microsoft.com/office/drawing/2016/SVG/main" r:embed="rId15"/>
              </a:ext>
            </a:extLst>
          </a:blip>
          <a:stretch>
            <a:fillRect/>
          </a:stretch>
        </p:blipFill>
        <p:spPr>
          <a:xfrm>
            <a:off x="4986020" y="3437255"/>
            <a:ext cx="504190" cy="504190"/>
          </a:xfrm>
          <a:prstGeom prst="rect">
            <a:avLst/>
          </a:prstGeom>
          <a:effectLst>
            <a:outerShdw blurRad="50800" dist="50800" dir="5400000" algn="ctr" rotWithShape="0">
              <a:srgbClr val="000000">
                <a:alpha val="18000"/>
              </a:srgbClr>
            </a:outerShdw>
          </a:effectLst>
        </p:spPr>
      </p:pic>
      <p:pic>
        <p:nvPicPr>
          <p:cNvPr id="30" name="图片 29" descr="343435383037343b343532333834333bb9a4d7f7"/>
          <p:cNvPicPr>
            <a:picLocks noChangeAspect="1"/>
          </p:cNvPicPr>
          <p:nvPr>
            <p:custDataLst>
              <p:tags r:id="rId16"/>
            </p:custDataLst>
          </p:nvPr>
        </p:nvPicPr>
        <p:blipFill>
          <a:blip r:embed="rId17">
            <a:extLst>
              <a:ext uri="{96DAC541-7B7A-43D3-8B79-37D633B846F1}">
                <asvg:svgBlip xmlns:asvg="http://schemas.microsoft.com/office/drawing/2016/SVG/main" r:embed="rId18"/>
              </a:ext>
            </a:extLst>
          </a:blip>
          <a:stretch>
            <a:fillRect/>
          </a:stretch>
        </p:blipFill>
        <p:spPr>
          <a:xfrm>
            <a:off x="6704965" y="3437255"/>
            <a:ext cx="504190" cy="504190"/>
          </a:xfrm>
          <a:prstGeom prst="rect">
            <a:avLst/>
          </a:prstGeom>
          <a:effectLst>
            <a:outerShdw blurRad="50800" dist="50800" dir="5400000" algn="ctr" rotWithShape="0">
              <a:srgbClr val="000000">
                <a:alpha val="18000"/>
              </a:srgbClr>
            </a:outerShdw>
          </a:effectLst>
        </p:spPr>
      </p:pic>
      <p:pic>
        <p:nvPicPr>
          <p:cNvPr id="31" name="图片 30" descr="343435383037343b343532333834323bbdb1b1ad"/>
          <p:cNvPicPr>
            <a:picLocks noChangeAspect="1"/>
          </p:cNvPicPr>
          <p:nvPr>
            <p:custDataLst>
              <p:tags r:id="rId19"/>
            </p:custDataLst>
          </p:nvPr>
        </p:nvPicPr>
        <p:blipFill>
          <a:blip r:embed="rId20">
            <a:extLst>
              <a:ext uri="{96DAC541-7B7A-43D3-8B79-37D633B846F1}">
                <asvg:svgBlip xmlns:asvg="http://schemas.microsoft.com/office/drawing/2016/SVG/main" r:embed="rId21"/>
              </a:ext>
            </a:extLst>
          </a:blip>
          <a:stretch>
            <a:fillRect/>
          </a:stretch>
        </p:blipFill>
        <p:spPr>
          <a:xfrm>
            <a:off x="8423910" y="3437255"/>
            <a:ext cx="504190" cy="504190"/>
          </a:xfrm>
          <a:prstGeom prst="rect">
            <a:avLst/>
          </a:prstGeom>
          <a:effectLst>
            <a:outerShdw blurRad="50800" dist="50800" dir="5400000" algn="ctr" rotWithShape="0">
              <a:srgbClr val="000000">
                <a:alpha val="18000"/>
              </a:srgbClr>
            </a:outerShdw>
          </a:effectLst>
        </p:spPr>
      </p:pic>
      <p:sp>
        <p:nvSpPr>
          <p:cNvPr id="37" name="椭圆 36"/>
          <p:cNvSpPr/>
          <p:nvPr>
            <p:custDataLst>
              <p:tags r:id="rId22"/>
            </p:custDataLst>
          </p:nvPr>
        </p:nvSpPr>
        <p:spPr>
          <a:xfrm>
            <a:off x="3247390" y="2590165"/>
            <a:ext cx="542925" cy="542925"/>
          </a:xfrm>
          <a:prstGeom prst="ellipse">
            <a:avLst/>
          </a:prstGeom>
          <a:solidFill>
            <a:srgbClr val="FFFFFF"/>
          </a:solidFill>
          <a:ln>
            <a:noFill/>
          </a:ln>
          <a:effectLst>
            <a:outerShdw blurRad="76200" dist="50800" dir="5400000" algn="ctr" rotWithShape="0">
              <a:srgbClr val="FFFFFF">
                <a:lumMod val="65000"/>
                <a:alpha val="32000"/>
              </a:srgbClr>
            </a:outerShdw>
          </a:effectLst>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58" name="文本框 57"/>
          <p:cNvSpPr txBox="1"/>
          <p:nvPr>
            <p:custDataLst>
              <p:tags r:id="rId23"/>
            </p:custDataLst>
          </p:nvPr>
        </p:nvSpPr>
        <p:spPr>
          <a:xfrm>
            <a:off x="3262630" y="2700020"/>
            <a:ext cx="508000" cy="322580"/>
          </a:xfrm>
          <a:prstGeom prst="rect">
            <a:avLst/>
          </a:prstGeom>
          <a:noFill/>
        </p:spPr>
        <p:txBody>
          <a:bodyPr wrap="square" bIns="0" rtlCol="0">
            <a:normAutofit fontScale="80000"/>
          </a:bodyPr>
          <a:p>
            <a:r>
              <a:rPr lang="en-US" altLang="zh-CN" sz="2000" spc="300">
                <a:solidFill>
                  <a:srgbClr val="58B6E5"/>
                </a:solidFill>
                <a:uFillTx/>
                <a:latin typeface="思源黑体 CN Medium" panose="020B0500000000000000" charset="-122"/>
                <a:ea typeface="思源黑体 CN Medium" panose="020B0500000000000000" charset="-122"/>
              </a:rPr>
              <a:t>01</a:t>
            </a:r>
            <a:endParaRPr lang="en-US" altLang="zh-CN" sz="2000" spc="300">
              <a:solidFill>
                <a:srgbClr val="58B6E5"/>
              </a:solidFill>
              <a:uFillTx/>
              <a:latin typeface="思源黑体 CN Medium" panose="020B0500000000000000" charset="-122"/>
              <a:ea typeface="思源黑体 CN Medium" panose="020B0500000000000000" charset="-122"/>
            </a:endParaRPr>
          </a:p>
        </p:txBody>
      </p:sp>
      <p:sp>
        <p:nvSpPr>
          <p:cNvPr id="39" name="椭圆 38"/>
          <p:cNvSpPr/>
          <p:nvPr>
            <p:custDataLst>
              <p:tags r:id="rId24"/>
            </p:custDataLst>
          </p:nvPr>
        </p:nvSpPr>
        <p:spPr>
          <a:xfrm>
            <a:off x="4963795" y="4245610"/>
            <a:ext cx="542925" cy="542925"/>
          </a:xfrm>
          <a:prstGeom prst="ellipse">
            <a:avLst/>
          </a:prstGeom>
          <a:solidFill>
            <a:srgbClr val="FFFFFF"/>
          </a:solidFill>
          <a:ln>
            <a:noFill/>
          </a:ln>
          <a:effectLst>
            <a:outerShdw blurRad="76200" dist="50800" dir="15600000" algn="ctr" rotWithShape="0">
              <a:srgbClr val="FFFFFF">
                <a:lumMod val="65000"/>
                <a:alpha val="32000"/>
              </a:srgbClr>
            </a:outerShdw>
          </a:effectLst>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40" name="文本框 39"/>
          <p:cNvSpPr txBox="1"/>
          <p:nvPr>
            <p:custDataLst>
              <p:tags r:id="rId25"/>
            </p:custDataLst>
          </p:nvPr>
        </p:nvSpPr>
        <p:spPr>
          <a:xfrm>
            <a:off x="4981575" y="4355465"/>
            <a:ext cx="508000" cy="322580"/>
          </a:xfrm>
          <a:prstGeom prst="rect">
            <a:avLst/>
          </a:prstGeom>
          <a:noFill/>
        </p:spPr>
        <p:txBody>
          <a:bodyPr wrap="square" bIns="0" rtlCol="0">
            <a:normAutofit fontScale="80000"/>
          </a:bodyPr>
          <a:p>
            <a:r>
              <a:rPr lang="en-US" altLang="zh-CN" sz="2000" spc="300">
                <a:solidFill>
                  <a:srgbClr val="58B6E5"/>
                </a:solidFill>
                <a:uFillTx/>
                <a:latin typeface="思源黑体 CN Medium" panose="020B0500000000000000" charset="-122"/>
                <a:ea typeface="思源黑体 CN Medium" panose="020B0500000000000000" charset="-122"/>
              </a:rPr>
              <a:t>02</a:t>
            </a:r>
            <a:endParaRPr lang="en-US" altLang="zh-CN" sz="2000" spc="300">
              <a:solidFill>
                <a:srgbClr val="58B6E5"/>
              </a:solidFill>
              <a:uFillTx/>
              <a:latin typeface="思源黑体 CN Medium" panose="020B0500000000000000" charset="-122"/>
              <a:ea typeface="思源黑体 CN Medium" panose="020B0500000000000000" charset="-122"/>
            </a:endParaRPr>
          </a:p>
        </p:txBody>
      </p:sp>
      <p:sp>
        <p:nvSpPr>
          <p:cNvPr id="41" name="椭圆 40"/>
          <p:cNvSpPr/>
          <p:nvPr>
            <p:custDataLst>
              <p:tags r:id="rId26"/>
            </p:custDataLst>
          </p:nvPr>
        </p:nvSpPr>
        <p:spPr>
          <a:xfrm>
            <a:off x="8406130" y="4245610"/>
            <a:ext cx="542925" cy="542925"/>
          </a:xfrm>
          <a:prstGeom prst="ellipse">
            <a:avLst/>
          </a:prstGeom>
          <a:solidFill>
            <a:srgbClr val="FFFFFF"/>
          </a:solidFill>
          <a:ln>
            <a:noFill/>
          </a:ln>
          <a:effectLst>
            <a:outerShdw blurRad="76200" dist="50800" dir="15600000" algn="ctr" rotWithShape="0">
              <a:srgbClr val="FFFFFF">
                <a:lumMod val="65000"/>
                <a:alpha val="32000"/>
              </a:srgbClr>
            </a:outerShdw>
          </a:effectLst>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42" name="文本框 41"/>
          <p:cNvSpPr txBox="1"/>
          <p:nvPr>
            <p:custDataLst>
              <p:tags r:id="rId27"/>
            </p:custDataLst>
          </p:nvPr>
        </p:nvSpPr>
        <p:spPr>
          <a:xfrm>
            <a:off x="8423910" y="4355465"/>
            <a:ext cx="508000" cy="322580"/>
          </a:xfrm>
          <a:prstGeom prst="rect">
            <a:avLst/>
          </a:prstGeom>
          <a:noFill/>
        </p:spPr>
        <p:txBody>
          <a:bodyPr wrap="square" bIns="0" rtlCol="0">
            <a:normAutofit fontScale="80000"/>
          </a:bodyPr>
          <a:p>
            <a:r>
              <a:rPr lang="en-US" altLang="zh-CN" sz="2000" spc="300">
                <a:solidFill>
                  <a:srgbClr val="58B6E5"/>
                </a:solidFill>
                <a:uFillTx/>
                <a:latin typeface="思源黑体 CN Medium" panose="020B0500000000000000" charset="-122"/>
                <a:ea typeface="思源黑体 CN Medium" panose="020B0500000000000000" charset="-122"/>
              </a:rPr>
              <a:t>04</a:t>
            </a:r>
            <a:endParaRPr lang="en-US" altLang="zh-CN" sz="2000" spc="300">
              <a:solidFill>
                <a:srgbClr val="58B6E5"/>
              </a:solidFill>
              <a:uFillTx/>
              <a:latin typeface="思源黑体 CN Medium" panose="020B0500000000000000" charset="-122"/>
              <a:ea typeface="思源黑体 CN Medium" panose="020B0500000000000000" charset="-122"/>
            </a:endParaRPr>
          </a:p>
        </p:txBody>
      </p:sp>
      <p:sp>
        <p:nvSpPr>
          <p:cNvPr id="45" name="椭圆 44"/>
          <p:cNvSpPr/>
          <p:nvPr>
            <p:custDataLst>
              <p:tags r:id="rId28"/>
            </p:custDataLst>
          </p:nvPr>
        </p:nvSpPr>
        <p:spPr>
          <a:xfrm>
            <a:off x="6688455" y="2590165"/>
            <a:ext cx="542925" cy="542925"/>
          </a:xfrm>
          <a:prstGeom prst="ellipse">
            <a:avLst/>
          </a:prstGeom>
          <a:solidFill>
            <a:srgbClr val="FFFFFF"/>
          </a:solidFill>
          <a:ln>
            <a:noFill/>
          </a:ln>
          <a:effectLst>
            <a:outerShdw blurRad="76200" dist="50800" dir="5400000" algn="ctr" rotWithShape="0">
              <a:srgbClr val="FFFFFF">
                <a:lumMod val="65000"/>
                <a:alpha val="32000"/>
              </a:srgbClr>
            </a:outerShdw>
          </a:effectLst>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46" name="文本框 45"/>
          <p:cNvSpPr txBox="1"/>
          <p:nvPr>
            <p:custDataLst>
              <p:tags r:id="rId29"/>
            </p:custDataLst>
          </p:nvPr>
        </p:nvSpPr>
        <p:spPr>
          <a:xfrm>
            <a:off x="6703695" y="2700020"/>
            <a:ext cx="508000" cy="322580"/>
          </a:xfrm>
          <a:prstGeom prst="rect">
            <a:avLst/>
          </a:prstGeom>
          <a:noFill/>
        </p:spPr>
        <p:txBody>
          <a:bodyPr wrap="square" bIns="0" rtlCol="0">
            <a:normAutofit fontScale="80000"/>
          </a:bodyPr>
          <a:p>
            <a:r>
              <a:rPr lang="en-US" altLang="zh-CN" sz="2000" spc="300">
                <a:solidFill>
                  <a:srgbClr val="58B6E5"/>
                </a:solidFill>
                <a:uFillTx/>
                <a:latin typeface="思源黑体 CN Medium" panose="020B0500000000000000" charset="-122"/>
                <a:ea typeface="思源黑体 CN Medium" panose="020B0500000000000000" charset="-122"/>
              </a:rPr>
              <a:t>03</a:t>
            </a:r>
            <a:endParaRPr lang="en-US" altLang="zh-CN" sz="2000" spc="300">
              <a:solidFill>
                <a:srgbClr val="58B6E5"/>
              </a:solidFill>
              <a:uFillTx/>
              <a:latin typeface="思源黑体 CN Medium" panose="020B0500000000000000" charset="-122"/>
              <a:ea typeface="思源黑体 CN Medium" panose="020B0500000000000000" charset="-122"/>
            </a:endParaRPr>
          </a:p>
        </p:txBody>
      </p:sp>
      <p:sp>
        <p:nvSpPr>
          <p:cNvPr id="51" name="文本框 50"/>
          <p:cNvSpPr txBox="1"/>
          <p:nvPr>
            <p:custDataLst>
              <p:tags r:id="rId30"/>
            </p:custDataLst>
          </p:nvPr>
        </p:nvSpPr>
        <p:spPr>
          <a:xfrm>
            <a:off x="2352675" y="1593850"/>
            <a:ext cx="2332990" cy="353060"/>
          </a:xfrm>
          <a:prstGeom prst="rect">
            <a:avLst/>
          </a:prstGeom>
          <a:noFill/>
        </p:spPr>
        <p:txBody>
          <a:bodyPr wrap="square" bIns="0" rtlCol="0" anchor="b" anchorCtr="0">
            <a:noAutofit/>
          </a:bodyPr>
          <a:p>
            <a:pPr algn="ctr"/>
            <a:r>
              <a:rPr lang="zh-CN" altLang="en-US" sz="2000" b="1">
                <a:solidFill>
                  <a:srgbClr val="6096E6"/>
                </a:solidFill>
                <a:uFillTx/>
                <a:latin typeface="Microsoft YaHei Bold" panose="020B0503020204020204" charset="-122"/>
                <a:ea typeface="Microsoft YaHei Bold" panose="020B0503020204020204" charset="-122"/>
              </a:rPr>
              <a:t>有体温改变的危险</a:t>
            </a:r>
            <a:endParaRPr lang="zh-CN" altLang="en-US" sz="2000" b="1">
              <a:solidFill>
                <a:srgbClr val="6096E6"/>
              </a:solidFill>
              <a:uFillTx/>
              <a:latin typeface="Microsoft YaHei Bold" panose="020B0503020204020204" charset="-122"/>
              <a:ea typeface="Microsoft YaHei Bold" panose="020B0503020204020204" charset="-122"/>
            </a:endParaRPr>
          </a:p>
        </p:txBody>
      </p:sp>
      <p:sp>
        <p:nvSpPr>
          <p:cNvPr id="52" name="文本框 51"/>
          <p:cNvSpPr txBox="1"/>
          <p:nvPr>
            <p:custDataLst>
              <p:tags r:id="rId31"/>
            </p:custDataLst>
          </p:nvPr>
        </p:nvSpPr>
        <p:spPr>
          <a:xfrm>
            <a:off x="2352675" y="2013585"/>
            <a:ext cx="2332990" cy="559435"/>
          </a:xfrm>
          <a:prstGeom prst="rect">
            <a:avLst/>
          </a:prstGeom>
          <a:noFill/>
        </p:spPr>
        <p:txBody>
          <a:bodyPr wrap="square" rtlCol="0">
            <a:noAutofit/>
          </a:bodyPr>
          <a:p>
            <a:pPr algn="ctr" fontAlgn="auto">
              <a:lnSpc>
                <a:spcPct val="130000"/>
              </a:lnSpc>
              <a:spcAft>
                <a:spcPts val="1000"/>
              </a:spcAft>
            </a:pPr>
            <a:r>
              <a:rPr lang="zh-CN" altLang="en-US">
                <a:solidFill>
                  <a:srgbClr val="000000">
                    <a:lumMod val="75000"/>
                    <a:lumOff val="25000"/>
                  </a:srgbClr>
                </a:solidFill>
                <a:uFillTx/>
                <a:latin typeface="Microsoft YaHei" panose="020B0503020204020204" charset="-122"/>
                <a:ea typeface="Microsoft YaHei Regular" panose="020B0503020204020204" charset="-122"/>
                <a:sym typeface="微软雅黑" panose="020B0503020204020204" charset="-122"/>
              </a:rPr>
              <a:t>与感染有关。</a:t>
            </a:r>
            <a:endParaRPr lang="zh-CN" altLang="en-US">
              <a:solidFill>
                <a:srgbClr val="000000">
                  <a:lumMod val="75000"/>
                  <a:lumOff val="25000"/>
                </a:srgbClr>
              </a:solidFill>
              <a:uFillTx/>
              <a:latin typeface="Microsoft YaHei" panose="020B0503020204020204" charset="-122"/>
              <a:ea typeface="Microsoft YaHei Regular" panose="020B0503020204020204" charset="-122"/>
              <a:sym typeface="微软雅黑" panose="020B0503020204020204" charset="-122"/>
            </a:endParaRPr>
          </a:p>
        </p:txBody>
      </p:sp>
      <p:sp>
        <p:nvSpPr>
          <p:cNvPr id="53" name="文本框 52"/>
          <p:cNvSpPr txBox="1"/>
          <p:nvPr>
            <p:custDataLst>
              <p:tags r:id="rId32"/>
            </p:custDataLst>
          </p:nvPr>
        </p:nvSpPr>
        <p:spPr>
          <a:xfrm>
            <a:off x="4291330" y="5059680"/>
            <a:ext cx="1887220" cy="353060"/>
          </a:xfrm>
          <a:prstGeom prst="rect">
            <a:avLst/>
          </a:prstGeom>
          <a:noFill/>
        </p:spPr>
        <p:txBody>
          <a:bodyPr wrap="square" bIns="0" rtlCol="0">
            <a:noAutofit/>
          </a:bodyPr>
          <a:p>
            <a:pPr algn="ctr"/>
            <a:r>
              <a:rPr lang="zh-CN" altLang="en-US" sz="2000" b="1">
                <a:solidFill>
                  <a:srgbClr val="58B6E5"/>
                </a:solidFill>
                <a:uFillTx/>
                <a:latin typeface="Microsoft YaHei Bold" panose="020B0503020204020204" charset="-122"/>
                <a:ea typeface="Microsoft YaHei Bold" panose="020B0503020204020204" charset="-122"/>
              </a:rPr>
              <a:t>有感染的存在</a:t>
            </a:r>
            <a:endParaRPr lang="zh-CN" altLang="en-US" sz="2000" b="1">
              <a:solidFill>
                <a:srgbClr val="58B6E5"/>
              </a:solidFill>
              <a:uFillTx/>
              <a:latin typeface="Microsoft YaHei Bold" panose="020B0503020204020204" charset="-122"/>
              <a:ea typeface="Microsoft YaHei Bold" panose="020B0503020204020204" charset="-122"/>
            </a:endParaRPr>
          </a:p>
        </p:txBody>
      </p:sp>
      <p:sp>
        <p:nvSpPr>
          <p:cNvPr id="54" name="文本框 53"/>
          <p:cNvSpPr txBox="1"/>
          <p:nvPr>
            <p:custDataLst>
              <p:tags r:id="rId33"/>
            </p:custDataLst>
          </p:nvPr>
        </p:nvSpPr>
        <p:spPr>
          <a:xfrm>
            <a:off x="4068445" y="5479415"/>
            <a:ext cx="2332990" cy="841375"/>
          </a:xfrm>
          <a:prstGeom prst="rect">
            <a:avLst/>
          </a:prstGeom>
          <a:noFill/>
        </p:spPr>
        <p:txBody>
          <a:bodyPr wrap="square" rtlCol="0">
            <a:noAutofit/>
          </a:bodyPr>
          <a:p>
            <a:pPr algn="ctr" fontAlgn="auto">
              <a:lnSpc>
                <a:spcPct val="130000"/>
              </a:lnSpc>
              <a:spcAft>
                <a:spcPts val="1000"/>
              </a:spcAft>
            </a:pPr>
            <a:r>
              <a:rPr lang="zh-CN" altLang="en-US">
                <a:solidFill>
                  <a:srgbClr val="000000">
                    <a:lumMod val="75000"/>
                    <a:lumOff val="25000"/>
                  </a:srgbClr>
                </a:solidFill>
                <a:uFillTx/>
                <a:latin typeface="Microsoft YaHei" panose="020B0503020204020204" charset="-122"/>
                <a:ea typeface="Microsoft YaHei Regular" panose="020B0503020204020204" charset="-122"/>
                <a:sym typeface="微软雅黑" panose="020B0503020204020204" charset="-122"/>
              </a:rPr>
              <a:t>与小儿机体抵抗力低下、细菌侵入有关。</a:t>
            </a:r>
            <a:endParaRPr lang="zh-CN" altLang="en-US">
              <a:solidFill>
                <a:srgbClr val="000000">
                  <a:lumMod val="75000"/>
                  <a:lumOff val="25000"/>
                </a:srgbClr>
              </a:solidFill>
              <a:uFillTx/>
              <a:latin typeface="Microsoft YaHei" panose="020B0503020204020204" charset="-122"/>
              <a:ea typeface="Microsoft YaHei Regular" panose="020B0503020204020204" charset="-122"/>
              <a:sym typeface="微软雅黑" panose="020B0503020204020204" charset="-122"/>
            </a:endParaRPr>
          </a:p>
        </p:txBody>
      </p:sp>
      <p:sp>
        <p:nvSpPr>
          <p:cNvPr id="55" name="文本框 54"/>
          <p:cNvSpPr txBox="1"/>
          <p:nvPr>
            <p:custDataLst>
              <p:tags r:id="rId34"/>
            </p:custDataLst>
          </p:nvPr>
        </p:nvSpPr>
        <p:spPr>
          <a:xfrm>
            <a:off x="5902960" y="973455"/>
            <a:ext cx="2114550" cy="680085"/>
          </a:xfrm>
          <a:prstGeom prst="rect">
            <a:avLst/>
          </a:prstGeom>
          <a:noFill/>
        </p:spPr>
        <p:txBody>
          <a:bodyPr wrap="square" bIns="0" rtlCol="0" anchor="b" anchorCtr="0">
            <a:noAutofit/>
          </a:bodyPr>
          <a:p>
            <a:pPr algn="ctr"/>
            <a:r>
              <a:rPr lang="zh-CN" altLang="en-US" sz="2000" b="1">
                <a:solidFill>
                  <a:srgbClr val="56CA95"/>
                </a:solidFill>
                <a:uFillTx/>
                <a:latin typeface="Microsoft YaHei Bold" panose="020B0503020204020204" charset="-122"/>
                <a:ea typeface="Microsoft YaHei Bold" panose="020B0503020204020204" charset="-122"/>
              </a:rPr>
              <a:t>营养失调：</a:t>
            </a:r>
            <a:endParaRPr lang="zh-CN" altLang="en-US" sz="2000" b="1">
              <a:solidFill>
                <a:srgbClr val="56CA95"/>
              </a:solidFill>
              <a:uFillTx/>
              <a:latin typeface="Microsoft YaHei Bold" panose="020B0503020204020204" charset="-122"/>
              <a:ea typeface="Microsoft YaHei Bold" panose="020B0503020204020204" charset="-122"/>
            </a:endParaRPr>
          </a:p>
          <a:p>
            <a:pPr algn="ctr"/>
            <a:r>
              <a:rPr lang="zh-CN" altLang="en-US" sz="2000" b="1">
                <a:solidFill>
                  <a:srgbClr val="56CA95"/>
                </a:solidFill>
                <a:uFillTx/>
                <a:latin typeface="Microsoft YaHei Bold" panose="020B0503020204020204" charset="-122"/>
                <a:ea typeface="Microsoft YaHei Bold" panose="020B0503020204020204" charset="-122"/>
              </a:rPr>
              <a:t>低于机体需要量</a:t>
            </a:r>
            <a:endParaRPr lang="zh-CN" altLang="en-US" sz="2000" b="1">
              <a:solidFill>
                <a:srgbClr val="56CA95"/>
              </a:solidFill>
              <a:uFillTx/>
              <a:latin typeface="Microsoft YaHei Bold" panose="020B0503020204020204" charset="-122"/>
              <a:ea typeface="Microsoft YaHei Bold" panose="020B0503020204020204" charset="-122"/>
            </a:endParaRPr>
          </a:p>
        </p:txBody>
      </p:sp>
      <p:sp>
        <p:nvSpPr>
          <p:cNvPr id="56" name="文本框 55"/>
          <p:cNvSpPr txBox="1"/>
          <p:nvPr>
            <p:custDataLst>
              <p:tags r:id="rId35"/>
            </p:custDataLst>
          </p:nvPr>
        </p:nvSpPr>
        <p:spPr>
          <a:xfrm>
            <a:off x="5793740" y="1720215"/>
            <a:ext cx="2332990" cy="841375"/>
          </a:xfrm>
          <a:prstGeom prst="rect">
            <a:avLst/>
          </a:prstGeom>
          <a:noFill/>
        </p:spPr>
        <p:txBody>
          <a:bodyPr wrap="square" rtlCol="0">
            <a:noAutofit/>
          </a:bodyPr>
          <a:p>
            <a:pPr algn="ctr" fontAlgn="auto">
              <a:lnSpc>
                <a:spcPct val="130000"/>
              </a:lnSpc>
              <a:spcAft>
                <a:spcPts val="1000"/>
              </a:spcAft>
            </a:pPr>
            <a:r>
              <a:rPr lang="zh-CN" altLang="en-US">
                <a:solidFill>
                  <a:srgbClr val="000000">
                    <a:lumMod val="75000"/>
                    <a:lumOff val="25000"/>
                  </a:srgbClr>
                </a:solidFill>
                <a:uFillTx/>
                <a:latin typeface="Microsoft YaHei" panose="020B0503020204020204" charset="-122"/>
                <a:ea typeface="Microsoft YaHei Regular" panose="020B0503020204020204" charset="-122"/>
                <a:sym typeface="微软雅黑" panose="020B0503020204020204" charset="-122"/>
              </a:rPr>
              <a:t>与摄入不足、消耗增多有关。</a:t>
            </a:r>
            <a:endParaRPr lang="zh-CN" altLang="en-US">
              <a:solidFill>
                <a:srgbClr val="000000">
                  <a:lumMod val="75000"/>
                  <a:lumOff val="25000"/>
                </a:srgbClr>
              </a:solidFill>
              <a:uFillTx/>
              <a:latin typeface="Microsoft YaHei" panose="020B0503020204020204" charset="-122"/>
              <a:ea typeface="Microsoft YaHei Regular" panose="020B0503020204020204" charset="-122"/>
              <a:sym typeface="微软雅黑" panose="020B0503020204020204" charset="-122"/>
            </a:endParaRPr>
          </a:p>
        </p:txBody>
      </p:sp>
      <p:sp>
        <p:nvSpPr>
          <p:cNvPr id="57" name="文本框 56"/>
          <p:cNvSpPr txBox="1"/>
          <p:nvPr>
            <p:custDataLst>
              <p:tags r:id="rId36"/>
            </p:custDataLst>
          </p:nvPr>
        </p:nvSpPr>
        <p:spPr>
          <a:xfrm>
            <a:off x="7729220" y="5059680"/>
            <a:ext cx="1887220" cy="353060"/>
          </a:xfrm>
          <a:prstGeom prst="rect">
            <a:avLst/>
          </a:prstGeom>
          <a:noFill/>
        </p:spPr>
        <p:txBody>
          <a:bodyPr wrap="square" bIns="0" rtlCol="0">
            <a:noAutofit/>
          </a:bodyPr>
          <a:p>
            <a:pPr algn="ctr"/>
            <a:r>
              <a:rPr lang="zh-CN" altLang="en-US" sz="2000" b="1">
                <a:solidFill>
                  <a:srgbClr val="FFBA55"/>
                </a:solidFill>
                <a:uFillTx/>
                <a:latin typeface="Microsoft YaHei Bold" panose="020B0503020204020204" charset="-122"/>
                <a:ea typeface="Microsoft YaHei Bold" panose="020B0503020204020204" charset="-122"/>
              </a:rPr>
              <a:t>潜在并发症</a:t>
            </a:r>
            <a:endParaRPr lang="zh-CN" altLang="en-US" sz="2000" b="1">
              <a:solidFill>
                <a:srgbClr val="FFBA55"/>
              </a:solidFill>
              <a:uFillTx/>
              <a:latin typeface="Microsoft YaHei Bold" panose="020B0503020204020204" charset="-122"/>
              <a:ea typeface="Microsoft YaHei Bold" panose="020B0503020204020204" charset="-122"/>
            </a:endParaRPr>
          </a:p>
        </p:txBody>
      </p:sp>
      <p:sp>
        <p:nvSpPr>
          <p:cNvPr id="59" name="文本框 58"/>
          <p:cNvSpPr txBox="1"/>
          <p:nvPr>
            <p:custDataLst>
              <p:tags r:id="rId37"/>
            </p:custDataLst>
          </p:nvPr>
        </p:nvSpPr>
        <p:spPr>
          <a:xfrm>
            <a:off x="7506335" y="5479415"/>
            <a:ext cx="2332990" cy="841375"/>
          </a:xfrm>
          <a:prstGeom prst="rect">
            <a:avLst/>
          </a:prstGeom>
          <a:noFill/>
        </p:spPr>
        <p:txBody>
          <a:bodyPr wrap="square" rtlCol="0">
            <a:noAutofit/>
          </a:bodyPr>
          <a:p>
            <a:pPr algn="ctr" fontAlgn="auto">
              <a:lnSpc>
                <a:spcPct val="130000"/>
              </a:lnSpc>
              <a:spcAft>
                <a:spcPts val="1000"/>
              </a:spcAft>
            </a:pPr>
            <a:r>
              <a:rPr lang="zh-CN" altLang="en-US">
                <a:solidFill>
                  <a:srgbClr val="000000">
                    <a:lumMod val="75000"/>
                    <a:lumOff val="25000"/>
                  </a:srgbClr>
                </a:solidFill>
                <a:uFillTx/>
                <a:latin typeface="Microsoft YaHei" panose="020B0503020204020204" charset="-122"/>
                <a:ea typeface="Microsoft YaHei Regular" panose="020B0503020204020204" charset="-122"/>
                <a:sym typeface="微软雅黑" panose="020B0503020204020204" charset="-122"/>
              </a:rPr>
              <a:t>化脓性脑膜炎。</a:t>
            </a:r>
            <a:endParaRPr lang="zh-CN" altLang="en-US">
              <a:solidFill>
                <a:srgbClr val="000000">
                  <a:lumMod val="75000"/>
                  <a:lumOff val="25000"/>
                </a:srgbClr>
              </a:solidFill>
              <a:uFillTx/>
              <a:latin typeface="Microsoft YaHei" panose="020B0503020204020204" charset="-122"/>
              <a:ea typeface="Microsoft YaHei Regular" panose="020B0503020204020204" charset="-122"/>
              <a:sym typeface="微软雅黑" panose="020B0503020204020204" charset="-122"/>
            </a:endParaRPr>
          </a:p>
        </p:txBody>
      </p:sp>
      <p:grpSp>
        <p:nvGrpSpPr>
          <p:cNvPr id="2" name="组合 1"/>
          <p:cNvGrpSpPr/>
          <p:nvPr/>
        </p:nvGrpSpPr>
        <p:grpSpPr>
          <a:xfrm>
            <a:off x="875665" y="363220"/>
            <a:ext cx="7602220" cy="539750"/>
            <a:chOff x="1379" y="572"/>
            <a:chExt cx="11972" cy="850"/>
          </a:xfrm>
        </p:grpSpPr>
        <p:sp>
          <p:nvSpPr>
            <p:cNvPr id="3" name="矩形 2"/>
            <p:cNvSpPr/>
            <p:nvPr/>
          </p:nvSpPr>
          <p:spPr>
            <a:xfrm>
              <a:off x="2229" y="671"/>
              <a:ext cx="11122" cy="751"/>
            </a:xfrm>
            <a:prstGeom prst="rect">
              <a:avLst/>
            </a:prstGeom>
          </p:spPr>
          <p:txBody>
            <a:bodyPr wrap="square" anchor="ctr" anchorCtr="0">
              <a:noAutofit/>
            </a:bodyPr>
            <a:p>
              <a:r>
                <a:rPr lang="zh-CN" altLang="en-US" sz="2000" b="1">
                  <a:solidFill>
                    <a:srgbClr val="FF7F7F"/>
                  </a:solidFill>
                  <a:latin typeface="微软雅黑" panose="020B0503020204020204" charset="-122"/>
                  <a:ea typeface="微软雅黑" panose="020B0503020204020204" charset="-122"/>
                </a:rPr>
                <a:t>【护理诊断】</a:t>
              </a:r>
              <a:endParaRPr lang="zh-CN" altLang="en-US" sz="2000" b="1">
                <a:solidFill>
                  <a:srgbClr val="FF7F7F"/>
                </a:solidFill>
                <a:latin typeface="微软雅黑" panose="020B0503020204020204" charset="-122"/>
                <a:ea typeface="微软雅黑" panose="020B0503020204020204" charset="-122"/>
              </a:endParaRPr>
            </a:p>
          </p:txBody>
        </p:sp>
        <p:pic>
          <p:nvPicPr>
            <p:cNvPr id="6" name="图片 5" descr="3b32313534373033343be8af95e58982"/>
            <p:cNvPicPr>
              <a:picLocks noChangeAspect="1"/>
            </p:cNvPicPr>
            <p:nvPr/>
          </p:nvPicPr>
          <p:blipFill>
            <a:blip r:embed="rId38"/>
            <a:stretch>
              <a:fillRect/>
            </a:stretch>
          </p:blipFill>
          <p:spPr>
            <a:xfrm>
              <a:off x="1379" y="572"/>
              <a:ext cx="850" cy="850"/>
            </a:xfrm>
            <a:prstGeom prst="rect">
              <a:avLst/>
            </a:prstGeom>
          </p:spPr>
        </p:pic>
      </p:gr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75665" y="2218055"/>
            <a:ext cx="10440000" cy="1476375"/>
          </a:xfrm>
          <a:prstGeom prst="rect">
            <a:avLst/>
          </a:prstGeom>
        </p:spPr>
        <p:txBody>
          <a:bodyPr wrap="square">
            <a:spAutoFit/>
          </a:bodyPr>
          <a:lstStyle/>
          <a:p>
            <a:pPr indent="508000" algn="just" fontAlgn="auto">
              <a:lnSpc>
                <a:spcPct val="150000"/>
              </a:lnSpc>
              <a:spcAft>
                <a:spcPts val="0"/>
              </a:spcAft>
              <a:buClrTx/>
              <a:buSzTx/>
              <a:buFontTx/>
              <a:extLst>
                <a:ext uri="{35155182-B16C-46BC-9424-99874614C6A1}">
                  <wpsdc:indentchars xmlns:wpsdc="http://www.wps.cn/officeDocument/2017/drawingmlCustomData" val="200" checksum="282533468"/>
                </a:ext>
              </a:extLst>
            </a:pPr>
            <a:r>
              <a:rPr sz="2000" dirty="0">
                <a:solidFill>
                  <a:schemeClr val="tx1"/>
                </a:solidFill>
                <a:latin typeface="Times New Roman Regular" panose="02020603050405020304" charset="0"/>
                <a:ea typeface="微软雅黑" panose="020B0503020204020204" charset="-122"/>
                <a:cs typeface="Times New Roman Regular" panose="02020603050405020304" charset="0"/>
              </a:rPr>
              <a:t>（1）24 小时内体温降至正常。</a:t>
            </a:r>
            <a:endParaRPr sz="2000" dirty="0">
              <a:solidFill>
                <a:schemeClr val="tx1"/>
              </a:solidFill>
              <a:latin typeface="Times New Roman Regular" panose="02020603050405020304" charset="0"/>
              <a:ea typeface="微软雅黑" panose="020B0503020204020204" charset="-122"/>
              <a:cs typeface="Times New Roman Regular" panose="02020603050405020304" charset="0"/>
            </a:endParaRPr>
          </a:p>
          <a:p>
            <a:pPr indent="508000" algn="just" fontAlgn="auto">
              <a:lnSpc>
                <a:spcPct val="150000"/>
              </a:lnSpc>
              <a:spcAft>
                <a:spcPts val="0"/>
              </a:spcAft>
              <a:buClrTx/>
              <a:buSzTx/>
              <a:buFontTx/>
              <a:extLst>
                <a:ext uri="{35155182-B16C-46BC-9424-99874614C6A1}">
                  <wpsdc:indentchars xmlns:wpsdc="http://www.wps.cn/officeDocument/2017/drawingmlCustomData" val="200" checksum="282533468"/>
                </a:ext>
              </a:extLst>
            </a:pPr>
            <a:r>
              <a:rPr sz="2000" dirty="0">
                <a:solidFill>
                  <a:schemeClr val="tx1"/>
                </a:solidFill>
                <a:latin typeface="Times New Roman Regular" panose="02020603050405020304" charset="0"/>
                <a:ea typeface="微软雅黑" panose="020B0503020204020204" charset="-122"/>
                <a:cs typeface="Times New Roman Regular" panose="02020603050405020304" charset="0"/>
              </a:rPr>
              <a:t>（2）1 ～ 3 日控制或消除现有感染。</a:t>
            </a:r>
            <a:endParaRPr sz="2000" dirty="0">
              <a:solidFill>
                <a:schemeClr val="tx1"/>
              </a:solidFill>
              <a:latin typeface="Times New Roman Regular" panose="02020603050405020304" charset="0"/>
              <a:ea typeface="微软雅黑" panose="020B0503020204020204" charset="-122"/>
              <a:cs typeface="Times New Roman Regular" panose="02020603050405020304" charset="0"/>
            </a:endParaRPr>
          </a:p>
          <a:p>
            <a:pPr indent="508000" algn="just" fontAlgn="auto">
              <a:lnSpc>
                <a:spcPct val="150000"/>
              </a:lnSpc>
              <a:spcAft>
                <a:spcPts val="0"/>
              </a:spcAft>
              <a:buClrTx/>
              <a:buSzTx/>
              <a:buFontTx/>
              <a:extLst>
                <a:ext uri="{35155182-B16C-46BC-9424-99874614C6A1}">
                  <wpsdc:indentchars xmlns:wpsdc="http://www.wps.cn/officeDocument/2017/drawingmlCustomData" val="200" checksum="282533468"/>
                </a:ext>
              </a:extLst>
            </a:pPr>
            <a:r>
              <a:rPr sz="2000" dirty="0">
                <a:solidFill>
                  <a:schemeClr val="tx1"/>
                </a:solidFill>
                <a:latin typeface="Times New Roman Regular" panose="02020603050405020304" charset="0"/>
                <a:ea typeface="微软雅黑" panose="020B0503020204020204" charset="-122"/>
                <a:cs typeface="Times New Roman Regular" panose="02020603050405020304" charset="0"/>
              </a:rPr>
              <a:t>（3）住院期间出血、发绀、呼吸暂停、抽搐等情况被及时发现和处理。</a:t>
            </a:r>
            <a:endParaRPr sz="2000" dirty="0">
              <a:solidFill>
                <a:schemeClr val="tx1"/>
              </a:solidFill>
              <a:latin typeface="Times New Roman Regular" panose="02020603050405020304" charset="0"/>
              <a:ea typeface="微软雅黑" panose="020B0503020204020204" charset="-122"/>
              <a:cs typeface="Times New Roman Regular" panose="02020603050405020304" charset="0"/>
            </a:endParaRPr>
          </a:p>
        </p:txBody>
      </p:sp>
      <p:sp>
        <p:nvSpPr>
          <p:cNvPr id="18" name="矩形 17"/>
          <p:cNvSpPr/>
          <p:nvPr/>
        </p:nvSpPr>
        <p:spPr>
          <a:xfrm>
            <a:off x="1415415" y="1419225"/>
            <a:ext cx="7062470" cy="476885"/>
          </a:xfrm>
          <a:prstGeom prst="rect">
            <a:avLst/>
          </a:prstGeom>
        </p:spPr>
        <p:txBody>
          <a:bodyPr wrap="square" anchor="ctr" anchorCtr="0">
            <a:noAutofit/>
          </a:bodyPr>
          <a:lstStyle/>
          <a:p>
            <a:r>
              <a:rPr lang="zh-CN" altLang="en-US" sz="2000" b="1">
                <a:solidFill>
                  <a:srgbClr val="FF7F7F"/>
                </a:solidFill>
                <a:latin typeface="微软雅黑" panose="020B0503020204020204" charset="-122"/>
                <a:ea typeface="微软雅黑" panose="020B0503020204020204" charset="-122"/>
              </a:rPr>
              <a:t>【护理目标】</a:t>
            </a:r>
            <a:endParaRPr lang="zh-CN" altLang="en-US" sz="2000" b="1">
              <a:solidFill>
                <a:srgbClr val="FF7F7F"/>
              </a:solidFill>
              <a:latin typeface="微软雅黑" panose="020B0503020204020204" charset="-122"/>
              <a:ea typeface="微软雅黑" panose="020B0503020204020204" charset="-122"/>
            </a:endParaRPr>
          </a:p>
        </p:txBody>
      </p:sp>
      <p:pic>
        <p:nvPicPr>
          <p:cNvPr id="4" name="图片 3" descr="3b32313534373033343be8af95e58982"/>
          <p:cNvPicPr>
            <a:picLocks noChangeAspect="1"/>
          </p:cNvPicPr>
          <p:nvPr/>
        </p:nvPicPr>
        <p:blipFill>
          <a:blip r:embed="rId1"/>
          <a:stretch>
            <a:fillRect/>
          </a:stretch>
        </p:blipFill>
        <p:spPr>
          <a:xfrm>
            <a:off x="875665" y="1356360"/>
            <a:ext cx="540000" cy="540000"/>
          </a:xfrm>
          <a:prstGeom prst="rect">
            <a:avLst/>
          </a:prstGeom>
        </p:spPr>
      </p:pic>
      <p:grpSp>
        <p:nvGrpSpPr>
          <p:cNvPr id="3" name="组合 2"/>
          <p:cNvGrpSpPr/>
          <p:nvPr/>
        </p:nvGrpSpPr>
        <p:grpSpPr>
          <a:xfrm>
            <a:off x="296545" y="259715"/>
            <a:ext cx="11490325" cy="539750"/>
            <a:chOff x="467" y="409"/>
            <a:chExt cx="18095" cy="850"/>
          </a:xfrm>
        </p:grpSpPr>
        <p:sp>
          <p:nvSpPr>
            <p:cNvPr id="5" name="文本框 4"/>
            <p:cNvSpPr txBox="1"/>
            <p:nvPr/>
          </p:nvSpPr>
          <p:spPr>
            <a:xfrm>
              <a:off x="2122" y="409"/>
              <a:ext cx="16441" cy="850"/>
            </a:xfrm>
            <a:prstGeom prst="rect">
              <a:avLst/>
            </a:prstGeom>
            <a:noFill/>
          </p:spPr>
          <p:txBody>
            <a:bodyPr wrap="square" rtlCol="0" anchor="ctr" anchorCtr="0">
              <a:noAutofit/>
            </a:bodyPr>
            <a:p>
              <a:pPr>
                <a:lnSpc>
                  <a:spcPct val="100000"/>
                </a:lnSpc>
              </a:pPr>
              <a:r>
                <a:rPr lang="zh-CN" altLang="en-US" sz="2400">
                  <a:solidFill>
                    <a:srgbClr val="FF7F7F"/>
                  </a:solidFill>
                  <a:latin typeface="微软雅黑" panose="020B0503020204020204" charset="-122"/>
                  <a:ea typeface="微软雅黑" panose="020B0503020204020204" charset="-122"/>
                  <a:sym typeface="+mn-ea"/>
                </a:rPr>
                <a:t>一、概述</a:t>
              </a:r>
              <a:endParaRPr lang="zh-CN" altLang="en-US" sz="2400">
                <a:solidFill>
                  <a:srgbClr val="FF7F7F"/>
                </a:solidFill>
                <a:latin typeface="微软雅黑" panose="020B0503020204020204" charset="-122"/>
                <a:ea typeface="微软雅黑" panose="020B0503020204020204" charset="-122"/>
                <a:sym typeface="+mn-ea"/>
              </a:endParaRPr>
            </a:p>
          </p:txBody>
        </p:sp>
        <p:grpSp>
          <p:nvGrpSpPr>
            <p:cNvPr id="10" name="组合 9"/>
            <p:cNvGrpSpPr/>
            <p:nvPr/>
          </p:nvGrpSpPr>
          <p:grpSpPr>
            <a:xfrm>
              <a:off x="467" y="494"/>
              <a:ext cx="1416" cy="680"/>
              <a:chOff x="467" y="579"/>
              <a:chExt cx="1416" cy="680"/>
            </a:xfrm>
          </p:grpSpPr>
          <p:sp>
            <p:nvSpPr>
              <p:cNvPr id="11" name="对角圆角矩形 10"/>
              <p:cNvSpPr/>
              <p:nvPr/>
            </p:nvSpPr>
            <p:spPr>
              <a:xfrm>
                <a:off x="467" y="579"/>
                <a:ext cx="1417" cy="68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12" name="图片 11"/>
              <p:cNvPicPr/>
              <p:nvPr/>
            </p:nvPicPr>
            <p:blipFill>
              <a:blip r:embed="rId2" cstate="print">
                <a:biLevel thresh="25000"/>
                <a:extLst>
                  <a:ext uri="{28A0092B-C50C-407E-A947-70E740481C1C}">
                    <a14:useLocalDpi xmlns:a14="http://schemas.microsoft.com/office/drawing/2010/main" val="0"/>
                  </a:ext>
                </a:extLst>
              </a:blip>
              <a:stretch>
                <a:fillRect/>
              </a:stretch>
            </p:blipFill>
            <p:spPr>
              <a:xfrm>
                <a:off x="892" y="692"/>
                <a:ext cx="567" cy="454"/>
              </a:xfrm>
              <a:prstGeom prst="rect">
                <a:avLst/>
              </a:prstGeom>
            </p:spPr>
          </p:pic>
        </p:grpSp>
      </p:grpSp>
    </p:spTree>
  </p:cSld>
  <p:clrMapOvr>
    <a:masterClrMapping/>
  </p:clrMapOvr>
  <mc:AlternateContent xmlns:mc="http://schemas.openxmlformats.org/markup-compatibility/2006">
    <mc:Choice xmlns:p14="http://schemas.microsoft.com/office/powerpoint/2010/main" Requires="p14">
      <p:transition p14:dur="9" advTm="5102">
        <p:comb/>
      </p:transition>
    </mc:Choice>
    <mc:Fallback>
      <p:transition advTm="5102">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Effect transition="in" filter="fade">
                                      <p:cBhvr>
                                        <p:cTn id="9" dur="500"/>
                                        <p:tgtEl>
                                          <p:spTgt spid="18"/>
                                        </p:tgtEl>
                                      </p:cBhvr>
                                    </p:animEffect>
                                  </p:childTnLst>
                                </p:cTn>
                              </p:par>
                            </p:childTnLst>
                          </p:cTn>
                        </p:par>
                        <p:par>
                          <p:cTn id="10" fill="hold">
                            <p:stCondLst>
                              <p:cond delay="500"/>
                            </p:stCondLst>
                            <p:childTnLst>
                              <p:par>
                                <p:cTn id="11" presetID="22" presetClass="entr" presetSubtype="1"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wipe(up)">
                                      <p:cBhvr>
                                        <p:cTn id="13"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8"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75665" y="2105025"/>
            <a:ext cx="10440035" cy="4753610"/>
          </a:xfrm>
          <a:prstGeom prst="rect">
            <a:avLst/>
          </a:prstGeom>
        </p:spPr>
        <p:txBody>
          <a:bodyPr wrap="square">
            <a:noAutofit/>
          </a:bodyPr>
          <a:lstStyle/>
          <a:p>
            <a:pPr indent="508000" algn="just" fontAlgn="auto">
              <a:lnSpc>
                <a:spcPct val="150000"/>
              </a:lnSpc>
              <a:spcAft>
                <a:spcPts val="0"/>
              </a:spcAft>
              <a:buClrTx/>
              <a:buSzTx/>
              <a:buFontTx/>
              <a:extLst>
                <a:ext uri="{35155182-B16C-46BC-9424-99874614C6A1}">
                  <wpsdc:indentchars xmlns:wpsdc="http://www.wps.cn/officeDocument/2017/drawingmlCustomData" val="200" checksum="282533468"/>
                </a:ext>
              </a:extLst>
            </a:pPr>
            <a:r>
              <a:rPr sz="2000" b="1" dirty="0">
                <a:solidFill>
                  <a:schemeClr val="tx1"/>
                </a:solidFill>
                <a:latin typeface="Times New Roman Regular" panose="02020603050405020304" charset="0"/>
                <a:ea typeface="微软雅黑" panose="020B0503020204020204" charset="-122"/>
                <a:cs typeface="Times New Roman Regular" panose="02020603050405020304" charset="0"/>
              </a:rPr>
              <a:t>1. 维持新生儿体温正常</a:t>
            </a:r>
            <a:r>
              <a:rPr sz="2000" dirty="0">
                <a:solidFill>
                  <a:schemeClr val="tx1"/>
                </a:solidFill>
                <a:latin typeface="Times New Roman Regular" panose="02020603050405020304" charset="0"/>
                <a:ea typeface="微软雅黑" panose="020B0503020204020204" charset="-122"/>
                <a:cs typeface="Times New Roman Regular" panose="02020603050405020304" charset="0"/>
              </a:rPr>
              <a:t>　</a:t>
            </a:r>
            <a:r>
              <a:rPr dirty="0">
                <a:solidFill>
                  <a:schemeClr val="tx1"/>
                </a:solidFill>
                <a:latin typeface="Times New Roman Regular" panose="02020603050405020304" charset="0"/>
                <a:ea typeface="微软雅黑" panose="020B0503020204020204" charset="-122"/>
                <a:cs typeface="Times New Roman Regular" panose="02020603050405020304" charset="0"/>
              </a:rPr>
              <a:t>注意观察体温的变化，每 2 ～ 4 小时测量体温一次。体温较高者可进行环境调节降温并松开包被，多喂温开水，高热者可头部枕冷水袋。体温不升、四肢冰冷者，用热水袋或暖箱保暖，以使患儿体温恢复正常。</a:t>
            </a:r>
            <a:endParaRPr dirty="0">
              <a:solidFill>
                <a:schemeClr val="tx1"/>
              </a:solidFill>
              <a:latin typeface="Times New Roman Regular" panose="02020603050405020304" charset="0"/>
              <a:ea typeface="微软雅黑" panose="020B0503020204020204" charset="-122"/>
              <a:cs typeface="Times New Roman Regular" panose="02020603050405020304" charset="0"/>
            </a:endParaRPr>
          </a:p>
          <a:p>
            <a:pPr indent="508000" algn="just" fontAlgn="auto">
              <a:lnSpc>
                <a:spcPct val="150000"/>
              </a:lnSpc>
              <a:spcAft>
                <a:spcPts val="0"/>
              </a:spcAft>
              <a:buClrTx/>
              <a:buSzTx/>
              <a:buFontTx/>
              <a:extLst>
                <a:ext uri="{35155182-B16C-46BC-9424-99874614C6A1}">
                  <wpsdc:indentchars xmlns:wpsdc="http://www.wps.cn/officeDocument/2017/drawingmlCustomData" val="200" checksum="282533468"/>
                </a:ext>
              </a:extLst>
            </a:pPr>
            <a:r>
              <a:rPr sz="2000" b="1" dirty="0">
                <a:solidFill>
                  <a:schemeClr val="tx1"/>
                </a:solidFill>
                <a:latin typeface="Times New Roman Regular" panose="02020603050405020304" charset="0"/>
                <a:ea typeface="微软雅黑" panose="020B0503020204020204" charset="-122"/>
                <a:cs typeface="Times New Roman Regular" panose="02020603050405020304" charset="0"/>
              </a:rPr>
              <a:t>2. 控制感染</a:t>
            </a:r>
            <a:endParaRPr sz="2000" b="1" dirty="0">
              <a:solidFill>
                <a:schemeClr val="tx1"/>
              </a:solidFill>
              <a:latin typeface="Times New Roman Regular" panose="02020603050405020304" charset="0"/>
              <a:ea typeface="微软雅黑" panose="020B0503020204020204" charset="-122"/>
              <a:cs typeface="Times New Roman Regular" panose="02020603050405020304" charset="0"/>
            </a:endParaRPr>
          </a:p>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dirty="0">
                <a:solidFill>
                  <a:schemeClr val="tx1"/>
                </a:solidFill>
                <a:latin typeface="Times New Roman Regular" panose="02020603050405020304" charset="0"/>
                <a:ea typeface="微软雅黑" panose="020B0503020204020204" charset="-122"/>
                <a:cs typeface="Times New Roman Regular" panose="02020603050405020304" charset="0"/>
              </a:rPr>
              <a:t>（1）加强消毒隔离制度，遵医嘱应用抗生素，控制、消除现有感染。</a:t>
            </a:r>
            <a:endParaRPr dirty="0">
              <a:solidFill>
                <a:schemeClr val="tx1"/>
              </a:solidFill>
              <a:latin typeface="Times New Roman Regular" panose="02020603050405020304" charset="0"/>
              <a:ea typeface="微软雅黑" panose="020B0503020204020204" charset="-122"/>
              <a:cs typeface="Times New Roman Regular" panose="02020603050405020304" charset="0"/>
            </a:endParaRPr>
          </a:p>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dirty="0">
                <a:solidFill>
                  <a:schemeClr val="tx1"/>
                </a:solidFill>
                <a:latin typeface="Times New Roman Regular" panose="02020603050405020304" charset="0"/>
                <a:ea typeface="微软雅黑" panose="020B0503020204020204" charset="-122"/>
                <a:cs typeface="Times New Roman Regular" panose="02020603050405020304" charset="0"/>
              </a:rPr>
              <a:t>（2）清除局部感染灶：①患儿若有脐部感染，应予以清创换药（3% 过氧化氢清洗后涂用 2.5% 碘酊，再用 75% 的酒精脱碘脐部皮肤），1 ～ 2 次 / 日。②皮肤小脓疱经消毒后用无菌针头刺破，拭去脓液，用红霉素药浴后局部涂红霉素液或莫匹罗星软膏。③口腔溃疡用 4% 硼酸水或中药黄檗水清洗，局部敷用锡类散或珠黄散。④呼吸道感染伴鼻塞时，使用 0.5% 麻黄素溶液滴鼻。护理人员在操作前后应注意手的消毒，一旦发现有皮肤化脓感染的患儿，应立即隔离，其所用器械、用具、衣物、床褥均应高压消毒处理，以避免医源性感染。</a:t>
            </a:r>
            <a:endParaRPr dirty="0">
              <a:solidFill>
                <a:schemeClr val="tx1"/>
              </a:solidFill>
              <a:latin typeface="Times New Roman Regular" panose="02020603050405020304" charset="0"/>
              <a:ea typeface="微软雅黑" panose="020B0503020204020204" charset="-122"/>
              <a:cs typeface="Times New Roman Regular" panose="02020603050405020304" charset="0"/>
            </a:endParaRPr>
          </a:p>
        </p:txBody>
      </p:sp>
      <p:sp>
        <p:nvSpPr>
          <p:cNvPr id="18" name="矩形 17"/>
          <p:cNvSpPr/>
          <p:nvPr/>
        </p:nvSpPr>
        <p:spPr>
          <a:xfrm>
            <a:off x="1415415" y="1419225"/>
            <a:ext cx="7062470" cy="476885"/>
          </a:xfrm>
          <a:prstGeom prst="rect">
            <a:avLst/>
          </a:prstGeom>
        </p:spPr>
        <p:txBody>
          <a:bodyPr wrap="square" anchor="ctr" anchorCtr="0">
            <a:noAutofit/>
          </a:bodyPr>
          <a:lstStyle/>
          <a:p>
            <a:r>
              <a:rPr lang="zh-CN" altLang="en-US" sz="2000" b="1">
                <a:solidFill>
                  <a:srgbClr val="FF7F7F"/>
                </a:solidFill>
                <a:latin typeface="微软雅黑" panose="020B0503020204020204" charset="-122"/>
                <a:ea typeface="微软雅黑" panose="020B0503020204020204" charset="-122"/>
              </a:rPr>
              <a:t>【护理措施】</a:t>
            </a:r>
            <a:endParaRPr lang="zh-CN" altLang="en-US" sz="2000" b="1">
              <a:solidFill>
                <a:srgbClr val="FF7F7F"/>
              </a:solidFill>
              <a:latin typeface="微软雅黑" panose="020B0503020204020204" charset="-122"/>
              <a:ea typeface="微软雅黑" panose="020B0503020204020204" charset="-122"/>
            </a:endParaRPr>
          </a:p>
        </p:txBody>
      </p:sp>
      <p:pic>
        <p:nvPicPr>
          <p:cNvPr id="4" name="图片 3" descr="3b32313534373033343be8af95e58982"/>
          <p:cNvPicPr>
            <a:picLocks noChangeAspect="1"/>
          </p:cNvPicPr>
          <p:nvPr/>
        </p:nvPicPr>
        <p:blipFill>
          <a:blip r:embed="rId1"/>
          <a:stretch>
            <a:fillRect/>
          </a:stretch>
        </p:blipFill>
        <p:spPr>
          <a:xfrm>
            <a:off x="875665" y="1356360"/>
            <a:ext cx="540000" cy="540000"/>
          </a:xfrm>
          <a:prstGeom prst="rect">
            <a:avLst/>
          </a:prstGeom>
        </p:spPr>
      </p:pic>
      <p:grpSp>
        <p:nvGrpSpPr>
          <p:cNvPr id="3" name="组合 2"/>
          <p:cNvGrpSpPr/>
          <p:nvPr/>
        </p:nvGrpSpPr>
        <p:grpSpPr>
          <a:xfrm>
            <a:off x="296545" y="259715"/>
            <a:ext cx="11490325" cy="539750"/>
            <a:chOff x="467" y="409"/>
            <a:chExt cx="18095" cy="850"/>
          </a:xfrm>
        </p:grpSpPr>
        <p:sp>
          <p:nvSpPr>
            <p:cNvPr id="5" name="文本框 4"/>
            <p:cNvSpPr txBox="1"/>
            <p:nvPr/>
          </p:nvSpPr>
          <p:spPr>
            <a:xfrm>
              <a:off x="2122" y="409"/>
              <a:ext cx="16441" cy="850"/>
            </a:xfrm>
            <a:prstGeom prst="rect">
              <a:avLst/>
            </a:prstGeom>
            <a:noFill/>
          </p:spPr>
          <p:txBody>
            <a:bodyPr wrap="square" rtlCol="0" anchor="ctr" anchorCtr="0">
              <a:noAutofit/>
            </a:bodyPr>
            <a:p>
              <a:pPr>
                <a:lnSpc>
                  <a:spcPct val="100000"/>
                </a:lnSpc>
              </a:pPr>
              <a:r>
                <a:rPr lang="zh-CN" altLang="en-US" sz="2400">
                  <a:solidFill>
                    <a:srgbClr val="FF7F7F"/>
                  </a:solidFill>
                  <a:latin typeface="微软雅黑" panose="020B0503020204020204" charset="-122"/>
                  <a:ea typeface="微软雅黑" panose="020B0503020204020204" charset="-122"/>
                  <a:sym typeface="+mn-ea"/>
                </a:rPr>
                <a:t>一、概述</a:t>
              </a:r>
              <a:endParaRPr lang="zh-CN" altLang="en-US" sz="2400">
                <a:solidFill>
                  <a:srgbClr val="FF7F7F"/>
                </a:solidFill>
                <a:latin typeface="微软雅黑" panose="020B0503020204020204" charset="-122"/>
                <a:ea typeface="微软雅黑" panose="020B0503020204020204" charset="-122"/>
                <a:sym typeface="+mn-ea"/>
              </a:endParaRPr>
            </a:p>
          </p:txBody>
        </p:sp>
        <p:grpSp>
          <p:nvGrpSpPr>
            <p:cNvPr id="10" name="组合 9"/>
            <p:cNvGrpSpPr/>
            <p:nvPr/>
          </p:nvGrpSpPr>
          <p:grpSpPr>
            <a:xfrm>
              <a:off x="467" y="494"/>
              <a:ext cx="1416" cy="680"/>
              <a:chOff x="467" y="579"/>
              <a:chExt cx="1416" cy="680"/>
            </a:xfrm>
          </p:grpSpPr>
          <p:sp>
            <p:nvSpPr>
              <p:cNvPr id="11" name="对角圆角矩形 10"/>
              <p:cNvSpPr/>
              <p:nvPr/>
            </p:nvSpPr>
            <p:spPr>
              <a:xfrm>
                <a:off x="467" y="579"/>
                <a:ext cx="1417" cy="68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12" name="图片 11"/>
              <p:cNvPicPr/>
              <p:nvPr/>
            </p:nvPicPr>
            <p:blipFill>
              <a:blip r:embed="rId2" cstate="print">
                <a:biLevel thresh="25000"/>
                <a:extLst>
                  <a:ext uri="{28A0092B-C50C-407E-A947-70E740481C1C}">
                    <a14:useLocalDpi xmlns:a14="http://schemas.microsoft.com/office/drawing/2010/main" val="0"/>
                  </a:ext>
                </a:extLst>
              </a:blip>
              <a:stretch>
                <a:fillRect/>
              </a:stretch>
            </p:blipFill>
            <p:spPr>
              <a:xfrm>
                <a:off x="892" y="692"/>
                <a:ext cx="567" cy="454"/>
              </a:xfrm>
              <a:prstGeom prst="rect">
                <a:avLst/>
              </a:prstGeom>
            </p:spPr>
          </p:pic>
        </p:grpSp>
      </p:grpSp>
    </p:spTree>
  </p:cSld>
  <p:clrMapOvr>
    <a:masterClrMapping/>
  </p:clrMapOvr>
  <mc:AlternateContent xmlns:mc="http://schemas.openxmlformats.org/markup-compatibility/2006">
    <mc:Choice xmlns:p14="http://schemas.microsoft.com/office/powerpoint/2010/main" Requires="p14">
      <p:transition p14:dur="9" advTm="5102">
        <p:comb/>
      </p:transition>
    </mc:Choice>
    <mc:Fallback>
      <p:transition advTm="5102">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Effect transition="in" filter="fade">
                                      <p:cBhvr>
                                        <p:cTn id="9" dur="500"/>
                                        <p:tgtEl>
                                          <p:spTgt spid="18"/>
                                        </p:tgtEl>
                                      </p:cBhvr>
                                    </p:animEffect>
                                  </p:childTnLst>
                                </p:cTn>
                              </p:par>
                            </p:childTnLst>
                          </p:cTn>
                        </p:par>
                        <p:par>
                          <p:cTn id="10" fill="hold">
                            <p:stCondLst>
                              <p:cond delay="500"/>
                            </p:stCondLst>
                            <p:childTnLst>
                              <p:par>
                                <p:cTn id="11" presetID="22" presetClass="entr" presetSubtype="1"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wipe(up)">
                                      <p:cBhvr>
                                        <p:cTn id="13"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8" grpId="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75665" y="2105025"/>
            <a:ext cx="10440035" cy="4753610"/>
          </a:xfrm>
          <a:prstGeom prst="rect">
            <a:avLst/>
          </a:prstGeom>
        </p:spPr>
        <p:txBody>
          <a:bodyPr wrap="square">
            <a:noAutofit/>
          </a:bodyPr>
          <a:lstStyle/>
          <a:p>
            <a:pPr indent="508000" algn="just" fontAlgn="auto">
              <a:lnSpc>
                <a:spcPct val="150000"/>
              </a:lnSpc>
              <a:spcAft>
                <a:spcPts val="0"/>
              </a:spcAft>
              <a:buClrTx/>
              <a:buSzTx/>
              <a:buFontTx/>
              <a:extLst>
                <a:ext uri="{35155182-B16C-46BC-9424-99874614C6A1}">
                  <wpsdc:indentchars xmlns:wpsdc="http://www.wps.cn/officeDocument/2017/drawingmlCustomData" val="200" checksum="282533468"/>
                </a:ext>
              </a:extLst>
            </a:pPr>
            <a:r>
              <a:rPr sz="2000" b="1" dirty="0">
                <a:solidFill>
                  <a:schemeClr val="tx1"/>
                </a:solidFill>
                <a:latin typeface="Times New Roman Regular" panose="02020603050405020304" charset="0"/>
                <a:ea typeface="微软雅黑" panose="020B0503020204020204" charset="-122"/>
                <a:cs typeface="Times New Roman Regular" panose="02020603050405020304" charset="0"/>
              </a:rPr>
              <a:t>3. 供给新生儿能量</a:t>
            </a:r>
            <a:r>
              <a:rPr dirty="0">
                <a:solidFill>
                  <a:schemeClr val="tx1"/>
                </a:solidFill>
                <a:latin typeface="Times New Roman Regular" panose="02020603050405020304" charset="0"/>
                <a:ea typeface="微软雅黑" panose="020B0503020204020204" charset="-122"/>
                <a:cs typeface="Times New Roman Regular" panose="02020603050405020304" charset="0"/>
              </a:rPr>
              <a:t>　急性期静脉补充热量、水与电解质，为满足新生儿吸吮的需要，可给予奶嘴安抚。病情好转时，开始喂食少量牛奶，并观察新生儿对进食的兴趣及吸吮能力，制订出进食时间表，若情况允许可抱着喂食。</a:t>
            </a:r>
            <a:endParaRPr dirty="0">
              <a:solidFill>
                <a:schemeClr val="tx1"/>
              </a:solidFill>
              <a:latin typeface="Times New Roman Regular" panose="02020603050405020304" charset="0"/>
              <a:ea typeface="微软雅黑" panose="020B0503020204020204" charset="-122"/>
              <a:cs typeface="Times New Roman Regular" panose="02020603050405020304" charset="0"/>
            </a:endParaRPr>
          </a:p>
          <a:p>
            <a:pPr indent="508000" algn="just" fontAlgn="auto">
              <a:lnSpc>
                <a:spcPct val="150000"/>
              </a:lnSpc>
              <a:spcAft>
                <a:spcPts val="0"/>
              </a:spcAft>
              <a:buClrTx/>
              <a:buSzTx/>
              <a:buFontTx/>
              <a:extLst>
                <a:ext uri="{35155182-B16C-46BC-9424-99874614C6A1}">
                  <wpsdc:indentchars xmlns:wpsdc="http://www.wps.cn/officeDocument/2017/drawingmlCustomData" val="200" checksum="282533468"/>
                </a:ext>
              </a:extLst>
            </a:pPr>
            <a:r>
              <a:rPr sz="2000" b="1" dirty="0">
                <a:solidFill>
                  <a:schemeClr val="tx1"/>
                </a:solidFill>
                <a:latin typeface="Times New Roman Regular" panose="02020603050405020304" charset="0"/>
                <a:ea typeface="微软雅黑" panose="020B0503020204020204" charset="-122"/>
                <a:cs typeface="Times New Roman Regular" panose="02020603050405020304" charset="0"/>
              </a:rPr>
              <a:t>4. 密切观察病情</a:t>
            </a:r>
            <a:endParaRPr sz="2000" b="1" dirty="0">
              <a:solidFill>
                <a:schemeClr val="tx1"/>
              </a:solidFill>
              <a:latin typeface="Times New Roman Regular" panose="02020603050405020304" charset="0"/>
              <a:ea typeface="微软雅黑" panose="020B0503020204020204" charset="-122"/>
              <a:cs typeface="Times New Roman Regular" panose="02020603050405020304" charset="0"/>
            </a:endParaRPr>
          </a:p>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dirty="0">
                <a:solidFill>
                  <a:schemeClr val="tx1"/>
                </a:solidFill>
                <a:latin typeface="Times New Roman Regular" panose="02020603050405020304" charset="0"/>
                <a:ea typeface="微软雅黑" panose="020B0503020204020204" charset="-122"/>
                <a:cs typeface="Times New Roman Regular" panose="02020603050405020304" charset="0"/>
              </a:rPr>
              <a:t>（1）出血倾向：护理中注意观察皮肤瘀点大小、有无便血、有无口吐咖啡色液体，以便及时采取相应措施。</a:t>
            </a:r>
            <a:endParaRPr dirty="0">
              <a:solidFill>
                <a:schemeClr val="tx1"/>
              </a:solidFill>
              <a:latin typeface="Times New Roman Regular" panose="02020603050405020304" charset="0"/>
              <a:ea typeface="微软雅黑" panose="020B0503020204020204" charset="-122"/>
              <a:cs typeface="Times New Roman Regular" panose="02020603050405020304" charset="0"/>
            </a:endParaRPr>
          </a:p>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dirty="0">
                <a:solidFill>
                  <a:schemeClr val="tx1"/>
                </a:solidFill>
                <a:latin typeface="Times New Roman Regular" panose="02020603050405020304" charset="0"/>
                <a:ea typeface="微软雅黑" panose="020B0503020204020204" charset="-122"/>
                <a:cs typeface="Times New Roman Regular" panose="02020603050405020304" charset="0"/>
              </a:rPr>
              <a:t>（2）呼吸情况：若有发绀和呼吸暂停，可拍打脚底，或用人工呼吸法刺激新生儿，并立即给氧。记录呼吸暂停时间的长短及对刺激的反应，并及时向医生报告。</a:t>
            </a:r>
            <a:endParaRPr dirty="0">
              <a:solidFill>
                <a:schemeClr val="tx1"/>
              </a:solidFill>
              <a:latin typeface="Times New Roman Regular" panose="02020603050405020304" charset="0"/>
              <a:ea typeface="微软雅黑" panose="020B0503020204020204" charset="-122"/>
              <a:cs typeface="Times New Roman Regular" panose="02020603050405020304" charset="0"/>
            </a:endParaRPr>
          </a:p>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dirty="0">
                <a:solidFill>
                  <a:schemeClr val="tx1"/>
                </a:solidFill>
                <a:latin typeface="Times New Roman Regular" panose="02020603050405020304" charset="0"/>
                <a:ea typeface="微软雅黑" panose="020B0503020204020204" charset="-122"/>
                <a:cs typeface="Times New Roman Regular" panose="02020603050405020304" charset="0"/>
              </a:rPr>
              <a:t>（3）神志变化：如患儿不时呻吟、烦躁不安、两眼凝神，表示病情进展程度，应及时通知医生。出现抽搐时，立即将患儿头偏向一侧，清除口鼻分泌物或呕吐物，保持呼吸道通畅，按医嘱镇静、止惊。记录抽搐的时间和形式、所牵涉的身体部位、抽搐前后患儿的一般情况及用药后的反应。</a:t>
            </a:r>
            <a:endParaRPr dirty="0">
              <a:solidFill>
                <a:schemeClr val="tx1"/>
              </a:solidFill>
              <a:latin typeface="Times New Roman Regular" panose="02020603050405020304" charset="0"/>
              <a:ea typeface="微软雅黑" panose="020B0503020204020204" charset="-122"/>
              <a:cs typeface="Times New Roman Regular" panose="02020603050405020304" charset="0"/>
            </a:endParaRPr>
          </a:p>
        </p:txBody>
      </p:sp>
      <p:sp>
        <p:nvSpPr>
          <p:cNvPr id="18" name="矩形 17"/>
          <p:cNvSpPr/>
          <p:nvPr/>
        </p:nvSpPr>
        <p:spPr>
          <a:xfrm>
            <a:off x="1415415" y="1419225"/>
            <a:ext cx="7062470" cy="476885"/>
          </a:xfrm>
          <a:prstGeom prst="rect">
            <a:avLst/>
          </a:prstGeom>
        </p:spPr>
        <p:txBody>
          <a:bodyPr wrap="square" anchor="ctr" anchorCtr="0">
            <a:noAutofit/>
          </a:bodyPr>
          <a:lstStyle/>
          <a:p>
            <a:r>
              <a:rPr lang="zh-CN" altLang="en-US" sz="2000" b="1">
                <a:solidFill>
                  <a:srgbClr val="FF7F7F"/>
                </a:solidFill>
                <a:latin typeface="微软雅黑" panose="020B0503020204020204" charset="-122"/>
                <a:ea typeface="微软雅黑" panose="020B0503020204020204" charset="-122"/>
              </a:rPr>
              <a:t>【护理措施】</a:t>
            </a:r>
            <a:endParaRPr lang="zh-CN" altLang="en-US" sz="2000" b="1">
              <a:solidFill>
                <a:srgbClr val="FF7F7F"/>
              </a:solidFill>
              <a:latin typeface="微软雅黑" panose="020B0503020204020204" charset="-122"/>
              <a:ea typeface="微软雅黑" panose="020B0503020204020204" charset="-122"/>
            </a:endParaRPr>
          </a:p>
        </p:txBody>
      </p:sp>
      <p:pic>
        <p:nvPicPr>
          <p:cNvPr id="4" name="图片 3" descr="3b32313534373033343be8af95e58982"/>
          <p:cNvPicPr>
            <a:picLocks noChangeAspect="1"/>
          </p:cNvPicPr>
          <p:nvPr/>
        </p:nvPicPr>
        <p:blipFill>
          <a:blip r:embed="rId1"/>
          <a:stretch>
            <a:fillRect/>
          </a:stretch>
        </p:blipFill>
        <p:spPr>
          <a:xfrm>
            <a:off x="875665" y="1356360"/>
            <a:ext cx="540000" cy="540000"/>
          </a:xfrm>
          <a:prstGeom prst="rect">
            <a:avLst/>
          </a:prstGeom>
        </p:spPr>
      </p:pic>
      <p:grpSp>
        <p:nvGrpSpPr>
          <p:cNvPr id="3" name="组合 2"/>
          <p:cNvGrpSpPr/>
          <p:nvPr/>
        </p:nvGrpSpPr>
        <p:grpSpPr>
          <a:xfrm>
            <a:off x="296545" y="259715"/>
            <a:ext cx="11490325" cy="539750"/>
            <a:chOff x="467" y="409"/>
            <a:chExt cx="18095" cy="850"/>
          </a:xfrm>
        </p:grpSpPr>
        <p:sp>
          <p:nvSpPr>
            <p:cNvPr id="5" name="文本框 4"/>
            <p:cNvSpPr txBox="1"/>
            <p:nvPr/>
          </p:nvSpPr>
          <p:spPr>
            <a:xfrm>
              <a:off x="2122" y="409"/>
              <a:ext cx="16441" cy="850"/>
            </a:xfrm>
            <a:prstGeom prst="rect">
              <a:avLst/>
            </a:prstGeom>
            <a:noFill/>
          </p:spPr>
          <p:txBody>
            <a:bodyPr wrap="square" rtlCol="0" anchor="ctr" anchorCtr="0">
              <a:noAutofit/>
            </a:bodyPr>
            <a:p>
              <a:pPr>
                <a:lnSpc>
                  <a:spcPct val="100000"/>
                </a:lnSpc>
              </a:pPr>
              <a:r>
                <a:rPr lang="zh-CN" altLang="en-US" sz="2400">
                  <a:solidFill>
                    <a:srgbClr val="FF7F7F"/>
                  </a:solidFill>
                  <a:latin typeface="微软雅黑" panose="020B0503020204020204" charset="-122"/>
                  <a:ea typeface="微软雅黑" panose="020B0503020204020204" charset="-122"/>
                  <a:sym typeface="+mn-ea"/>
                </a:rPr>
                <a:t>一、概述</a:t>
              </a:r>
              <a:endParaRPr lang="zh-CN" altLang="en-US" sz="2400">
                <a:solidFill>
                  <a:srgbClr val="FF7F7F"/>
                </a:solidFill>
                <a:latin typeface="微软雅黑" panose="020B0503020204020204" charset="-122"/>
                <a:ea typeface="微软雅黑" panose="020B0503020204020204" charset="-122"/>
                <a:sym typeface="+mn-ea"/>
              </a:endParaRPr>
            </a:p>
          </p:txBody>
        </p:sp>
        <p:grpSp>
          <p:nvGrpSpPr>
            <p:cNvPr id="10" name="组合 9"/>
            <p:cNvGrpSpPr/>
            <p:nvPr/>
          </p:nvGrpSpPr>
          <p:grpSpPr>
            <a:xfrm>
              <a:off x="467" y="494"/>
              <a:ext cx="1416" cy="680"/>
              <a:chOff x="467" y="579"/>
              <a:chExt cx="1416" cy="680"/>
            </a:xfrm>
          </p:grpSpPr>
          <p:sp>
            <p:nvSpPr>
              <p:cNvPr id="11" name="对角圆角矩形 10"/>
              <p:cNvSpPr/>
              <p:nvPr/>
            </p:nvSpPr>
            <p:spPr>
              <a:xfrm>
                <a:off x="467" y="579"/>
                <a:ext cx="1417" cy="68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12" name="图片 11"/>
              <p:cNvPicPr/>
              <p:nvPr/>
            </p:nvPicPr>
            <p:blipFill>
              <a:blip r:embed="rId2" cstate="print">
                <a:biLevel thresh="25000"/>
                <a:extLst>
                  <a:ext uri="{28A0092B-C50C-407E-A947-70E740481C1C}">
                    <a14:useLocalDpi xmlns:a14="http://schemas.microsoft.com/office/drawing/2010/main" val="0"/>
                  </a:ext>
                </a:extLst>
              </a:blip>
              <a:stretch>
                <a:fillRect/>
              </a:stretch>
            </p:blipFill>
            <p:spPr>
              <a:xfrm>
                <a:off x="892" y="692"/>
                <a:ext cx="567" cy="454"/>
              </a:xfrm>
              <a:prstGeom prst="rect">
                <a:avLst/>
              </a:prstGeom>
            </p:spPr>
          </p:pic>
        </p:grpSp>
      </p:grpSp>
    </p:spTree>
  </p:cSld>
  <p:clrMapOvr>
    <a:masterClrMapping/>
  </p:clrMapOvr>
  <mc:AlternateContent xmlns:mc="http://schemas.openxmlformats.org/markup-compatibility/2006">
    <mc:Choice xmlns:p14="http://schemas.microsoft.com/office/powerpoint/2010/main" Requires="p14">
      <p:transition p14:dur="9" advTm="5102">
        <p:comb/>
      </p:transition>
    </mc:Choice>
    <mc:Fallback>
      <p:transition advTm="5102">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Effect transition="in" filter="fade">
                                      <p:cBhvr>
                                        <p:cTn id="9" dur="500"/>
                                        <p:tgtEl>
                                          <p:spTgt spid="18"/>
                                        </p:tgtEl>
                                      </p:cBhvr>
                                    </p:animEffect>
                                  </p:childTnLst>
                                </p:cTn>
                              </p:par>
                            </p:childTnLst>
                          </p:cTn>
                        </p:par>
                        <p:par>
                          <p:cTn id="10" fill="hold">
                            <p:stCondLst>
                              <p:cond delay="500"/>
                            </p:stCondLst>
                            <p:childTnLst>
                              <p:par>
                                <p:cTn id="11" presetID="22" presetClass="entr" presetSubtype="1"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wipe(up)">
                                      <p:cBhvr>
                                        <p:cTn id="13"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8" grpId="0"/>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75665" y="2105025"/>
            <a:ext cx="10440035" cy="4753610"/>
          </a:xfrm>
          <a:prstGeom prst="rect">
            <a:avLst/>
          </a:prstGeom>
        </p:spPr>
        <p:txBody>
          <a:bodyPr wrap="square">
            <a:noAutofit/>
          </a:bodyPr>
          <a:lstStyle/>
          <a:p>
            <a:pPr indent="508000" algn="just" fontAlgn="auto">
              <a:lnSpc>
                <a:spcPct val="150000"/>
              </a:lnSpc>
              <a:spcAft>
                <a:spcPts val="0"/>
              </a:spcAft>
              <a:buClrTx/>
              <a:buSzTx/>
              <a:buFontTx/>
              <a:extLst>
                <a:ext uri="{35155182-B16C-46BC-9424-99874614C6A1}">
                  <wpsdc:indentchars xmlns:wpsdc="http://www.wps.cn/officeDocument/2017/drawingmlCustomData" val="200" checksum="282533468"/>
                </a:ext>
              </a:extLst>
            </a:pPr>
            <a:r>
              <a:rPr sz="2000" b="1" dirty="0">
                <a:solidFill>
                  <a:schemeClr val="tx1"/>
                </a:solidFill>
                <a:latin typeface="Times New Roman Regular" panose="02020603050405020304" charset="0"/>
                <a:ea typeface="微软雅黑" panose="020B0503020204020204" charset="-122"/>
                <a:cs typeface="Times New Roman Regular" panose="02020603050405020304" charset="0"/>
              </a:rPr>
              <a:t>5. 给予新生儿情绪支持</a:t>
            </a:r>
            <a:r>
              <a:rPr dirty="0">
                <a:solidFill>
                  <a:schemeClr val="tx1"/>
                </a:solidFill>
                <a:latin typeface="Times New Roman Regular" panose="02020603050405020304" charset="0"/>
                <a:ea typeface="微软雅黑" panose="020B0503020204020204" charset="-122"/>
                <a:cs typeface="Times New Roman Regular" panose="02020603050405020304" charset="0"/>
              </a:rPr>
              <a:t>　置光亮有色物于新生儿车或保暖箱中，保持环境安静，温和地接触、轻拍抚摸患儿，并轻声与之说话。鼓励新生儿父母访视，如病情许可，父母可以抚抱新生儿。</a:t>
            </a:r>
            <a:endParaRPr dirty="0">
              <a:solidFill>
                <a:schemeClr val="tx1"/>
              </a:solidFill>
              <a:latin typeface="Times New Roman Regular" panose="02020603050405020304" charset="0"/>
              <a:ea typeface="微软雅黑" panose="020B0503020204020204" charset="-122"/>
              <a:cs typeface="Times New Roman Regular" panose="02020603050405020304" charset="0"/>
            </a:endParaRPr>
          </a:p>
          <a:p>
            <a:pPr indent="508000" algn="just" fontAlgn="auto">
              <a:lnSpc>
                <a:spcPct val="150000"/>
              </a:lnSpc>
              <a:spcAft>
                <a:spcPts val="0"/>
              </a:spcAft>
              <a:buClrTx/>
              <a:buSzTx/>
              <a:buFontTx/>
              <a:extLst>
                <a:ext uri="{35155182-B16C-46BC-9424-99874614C6A1}">
                  <wpsdc:indentchars xmlns:wpsdc="http://www.wps.cn/officeDocument/2017/drawingmlCustomData" val="200" checksum="282533468"/>
                </a:ext>
              </a:extLst>
            </a:pPr>
            <a:r>
              <a:rPr sz="2000" b="1" dirty="0">
                <a:solidFill>
                  <a:schemeClr val="tx1"/>
                </a:solidFill>
                <a:latin typeface="Times New Roman Regular" panose="02020603050405020304" charset="0"/>
                <a:ea typeface="微软雅黑" panose="020B0503020204020204" charset="-122"/>
                <a:cs typeface="Times New Roman Regular" panose="02020603050405020304" charset="0"/>
              </a:rPr>
              <a:t>6. 健康教育</a:t>
            </a:r>
            <a:endParaRPr sz="2000" b="1" dirty="0">
              <a:solidFill>
                <a:schemeClr val="tx1"/>
              </a:solidFill>
              <a:latin typeface="Times New Roman Regular" panose="02020603050405020304" charset="0"/>
              <a:ea typeface="微软雅黑" panose="020B0503020204020204" charset="-122"/>
              <a:cs typeface="Times New Roman Regular" panose="02020603050405020304" charset="0"/>
            </a:endParaRPr>
          </a:p>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dirty="0">
                <a:solidFill>
                  <a:schemeClr val="tx1"/>
                </a:solidFill>
                <a:latin typeface="Times New Roman Regular" panose="02020603050405020304" charset="0"/>
                <a:ea typeface="微软雅黑" panose="020B0503020204020204" charset="-122"/>
                <a:cs typeface="Times New Roman Regular" panose="02020603050405020304" charset="0"/>
              </a:rPr>
              <a:t>（1）注意孕期保健及助产中的无菌操作，加强新生儿皮肤黏膜及脐部的护理，积极预防各种感染。</a:t>
            </a:r>
            <a:endParaRPr dirty="0">
              <a:solidFill>
                <a:schemeClr val="tx1"/>
              </a:solidFill>
              <a:latin typeface="Times New Roman Regular" panose="02020603050405020304" charset="0"/>
              <a:ea typeface="微软雅黑" panose="020B0503020204020204" charset="-122"/>
              <a:cs typeface="Times New Roman Regular" panose="02020603050405020304" charset="0"/>
            </a:endParaRPr>
          </a:p>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dirty="0">
                <a:solidFill>
                  <a:schemeClr val="tx1"/>
                </a:solidFill>
                <a:latin typeface="Times New Roman Regular" panose="02020603050405020304" charset="0"/>
                <a:ea typeface="微软雅黑" panose="020B0503020204020204" charset="-122"/>
                <a:cs typeface="Times New Roman Regular" panose="02020603050405020304" charset="0"/>
              </a:rPr>
              <a:t>（2）指导家长学会观察小儿早期症状，如昏睡、活动减少，少吃或拒乳，体温变化，尤其是体温过低，要高度警觉，及时就医。</a:t>
            </a:r>
            <a:endParaRPr dirty="0">
              <a:solidFill>
                <a:schemeClr val="tx1"/>
              </a:solidFill>
              <a:latin typeface="Times New Roman Regular" panose="02020603050405020304" charset="0"/>
              <a:ea typeface="微软雅黑" panose="020B0503020204020204" charset="-122"/>
              <a:cs typeface="Times New Roman Regular" panose="02020603050405020304" charset="0"/>
            </a:endParaRPr>
          </a:p>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dirty="0">
                <a:solidFill>
                  <a:schemeClr val="tx1"/>
                </a:solidFill>
                <a:latin typeface="Times New Roman Regular" panose="02020603050405020304" charset="0"/>
                <a:ea typeface="微软雅黑" panose="020B0503020204020204" charset="-122"/>
                <a:cs typeface="Times New Roman Regular" panose="02020603050405020304" charset="0"/>
              </a:rPr>
              <a:t>（3）小儿父母要情绪稳定，克服紧张不安的心理，密切配合各项治疗。</a:t>
            </a:r>
            <a:endParaRPr dirty="0">
              <a:solidFill>
                <a:schemeClr val="tx1"/>
              </a:solidFill>
              <a:latin typeface="Times New Roman Regular" panose="02020603050405020304" charset="0"/>
              <a:ea typeface="微软雅黑" panose="020B0503020204020204" charset="-122"/>
              <a:cs typeface="Times New Roman Regular" panose="02020603050405020304" charset="0"/>
            </a:endParaRPr>
          </a:p>
        </p:txBody>
      </p:sp>
      <p:sp>
        <p:nvSpPr>
          <p:cNvPr id="18" name="矩形 17"/>
          <p:cNvSpPr/>
          <p:nvPr/>
        </p:nvSpPr>
        <p:spPr>
          <a:xfrm>
            <a:off x="1415415" y="1419225"/>
            <a:ext cx="7062470" cy="476885"/>
          </a:xfrm>
          <a:prstGeom prst="rect">
            <a:avLst/>
          </a:prstGeom>
        </p:spPr>
        <p:txBody>
          <a:bodyPr wrap="square" anchor="ctr" anchorCtr="0">
            <a:noAutofit/>
          </a:bodyPr>
          <a:lstStyle/>
          <a:p>
            <a:r>
              <a:rPr lang="zh-CN" altLang="en-US" sz="2000" b="1">
                <a:solidFill>
                  <a:srgbClr val="FF7F7F"/>
                </a:solidFill>
                <a:latin typeface="微软雅黑" panose="020B0503020204020204" charset="-122"/>
                <a:ea typeface="微软雅黑" panose="020B0503020204020204" charset="-122"/>
              </a:rPr>
              <a:t>【护理措施】</a:t>
            </a:r>
            <a:endParaRPr lang="zh-CN" altLang="en-US" sz="2000" b="1">
              <a:solidFill>
                <a:srgbClr val="FF7F7F"/>
              </a:solidFill>
              <a:latin typeface="微软雅黑" panose="020B0503020204020204" charset="-122"/>
              <a:ea typeface="微软雅黑" panose="020B0503020204020204" charset="-122"/>
            </a:endParaRPr>
          </a:p>
        </p:txBody>
      </p:sp>
      <p:pic>
        <p:nvPicPr>
          <p:cNvPr id="4" name="图片 3" descr="3b32313534373033343be8af95e58982"/>
          <p:cNvPicPr>
            <a:picLocks noChangeAspect="1"/>
          </p:cNvPicPr>
          <p:nvPr/>
        </p:nvPicPr>
        <p:blipFill>
          <a:blip r:embed="rId1"/>
          <a:stretch>
            <a:fillRect/>
          </a:stretch>
        </p:blipFill>
        <p:spPr>
          <a:xfrm>
            <a:off x="875665" y="1356360"/>
            <a:ext cx="540000" cy="540000"/>
          </a:xfrm>
          <a:prstGeom prst="rect">
            <a:avLst/>
          </a:prstGeom>
        </p:spPr>
      </p:pic>
      <p:grpSp>
        <p:nvGrpSpPr>
          <p:cNvPr id="3" name="组合 2"/>
          <p:cNvGrpSpPr/>
          <p:nvPr/>
        </p:nvGrpSpPr>
        <p:grpSpPr>
          <a:xfrm>
            <a:off x="296545" y="259715"/>
            <a:ext cx="11490325" cy="539750"/>
            <a:chOff x="467" y="409"/>
            <a:chExt cx="18095" cy="850"/>
          </a:xfrm>
        </p:grpSpPr>
        <p:sp>
          <p:nvSpPr>
            <p:cNvPr id="5" name="文本框 4"/>
            <p:cNvSpPr txBox="1"/>
            <p:nvPr/>
          </p:nvSpPr>
          <p:spPr>
            <a:xfrm>
              <a:off x="2122" y="409"/>
              <a:ext cx="16441" cy="850"/>
            </a:xfrm>
            <a:prstGeom prst="rect">
              <a:avLst/>
            </a:prstGeom>
            <a:noFill/>
          </p:spPr>
          <p:txBody>
            <a:bodyPr wrap="square" rtlCol="0" anchor="ctr" anchorCtr="0">
              <a:noAutofit/>
            </a:bodyPr>
            <a:p>
              <a:pPr>
                <a:lnSpc>
                  <a:spcPct val="100000"/>
                </a:lnSpc>
              </a:pPr>
              <a:r>
                <a:rPr lang="zh-CN" altLang="en-US" sz="2400">
                  <a:solidFill>
                    <a:srgbClr val="FF7F7F"/>
                  </a:solidFill>
                  <a:latin typeface="微软雅黑" panose="020B0503020204020204" charset="-122"/>
                  <a:ea typeface="微软雅黑" panose="020B0503020204020204" charset="-122"/>
                  <a:sym typeface="+mn-ea"/>
                </a:rPr>
                <a:t>一、概述</a:t>
              </a:r>
              <a:endParaRPr lang="zh-CN" altLang="en-US" sz="2400">
                <a:solidFill>
                  <a:srgbClr val="FF7F7F"/>
                </a:solidFill>
                <a:latin typeface="微软雅黑" panose="020B0503020204020204" charset="-122"/>
                <a:ea typeface="微软雅黑" panose="020B0503020204020204" charset="-122"/>
                <a:sym typeface="+mn-ea"/>
              </a:endParaRPr>
            </a:p>
          </p:txBody>
        </p:sp>
        <p:grpSp>
          <p:nvGrpSpPr>
            <p:cNvPr id="10" name="组合 9"/>
            <p:cNvGrpSpPr/>
            <p:nvPr/>
          </p:nvGrpSpPr>
          <p:grpSpPr>
            <a:xfrm>
              <a:off x="467" y="494"/>
              <a:ext cx="1416" cy="680"/>
              <a:chOff x="467" y="579"/>
              <a:chExt cx="1416" cy="680"/>
            </a:xfrm>
          </p:grpSpPr>
          <p:sp>
            <p:nvSpPr>
              <p:cNvPr id="11" name="对角圆角矩形 10"/>
              <p:cNvSpPr/>
              <p:nvPr/>
            </p:nvSpPr>
            <p:spPr>
              <a:xfrm>
                <a:off x="467" y="579"/>
                <a:ext cx="1417" cy="68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12" name="图片 11"/>
              <p:cNvPicPr/>
              <p:nvPr/>
            </p:nvPicPr>
            <p:blipFill>
              <a:blip r:embed="rId2" cstate="print">
                <a:biLevel thresh="25000"/>
                <a:extLst>
                  <a:ext uri="{28A0092B-C50C-407E-A947-70E740481C1C}">
                    <a14:useLocalDpi xmlns:a14="http://schemas.microsoft.com/office/drawing/2010/main" val="0"/>
                  </a:ext>
                </a:extLst>
              </a:blip>
              <a:stretch>
                <a:fillRect/>
              </a:stretch>
            </p:blipFill>
            <p:spPr>
              <a:xfrm>
                <a:off x="892" y="692"/>
                <a:ext cx="567" cy="454"/>
              </a:xfrm>
              <a:prstGeom prst="rect">
                <a:avLst/>
              </a:prstGeom>
            </p:spPr>
          </p:pic>
        </p:grpSp>
      </p:grpSp>
    </p:spTree>
  </p:cSld>
  <p:clrMapOvr>
    <a:masterClrMapping/>
  </p:clrMapOvr>
  <mc:AlternateContent xmlns:mc="http://schemas.openxmlformats.org/markup-compatibility/2006">
    <mc:Choice xmlns:p14="http://schemas.microsoft.com/office/powerpoint/2010/main" Requires="p14">
      <p:transition p14:dur="9" advTm="5102">
        <p:comb/>
      </p:transition>
    </mc:Choice>
    <mc:Fallback>
      <p:transition advTm="5102">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Effect transition="in" filter="fade">
                                      <p:cBhvr>
                                        <p:cTn id="9" dur="500"/>
                                        <p:tgtEl>
                                          <p:spTgt spid="18"/>
                                        </p:tgtEl>
                                      </p:cBhvr>
                                    </p:animEffect>
                                  </p:childTnLst>
                                </p:cTn>
                              </p:par>
                            </p:childTnLst>
                          </p:cTn>
                        </p:par>
                        <p:par>
                          <p:cTn id="10" fill="hold">
                            <p:stCondLst>
                              <p:cond delay="500"/>
                            </p:stCondLst>
                            <p:childTnLst>
                              <p:par>
                                <p:cTn id="11" presetID="22" presetClass="entr" presetSubtype="1"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wipe(up)">
                                      <p:cBhvr>
                                        <p:cTn id="13"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8" grpId="0"/>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标题 2"/>
          <p:cNvSpPr/>
          <p:nvPr>
            <p:ph type="title"/>
            <p:custDataLst>
              <p:tags r:id="rId1"/>
            </p:custDataLst>
          </p:nvPr>
        </p:nvSpPr>
        <p:spPr>
          <a:xfrm>
            <a:off x="5925820" y="1334135"/>
            <a:ext cx="4204335" cy="1071880"/>
          </a:xfrm>
        </p:spPr>
        <p:txBody>
          <a:bodyPr/>
          <a:p>
            <a:r>
              <a:rPr lang="zh-CN" altLang="en-US" sz="2800" b="0">
                <a:solidFill>
                  <a:schemeClr val="lt1"/>
                </a:solidFill>
                <a:latin typeface="Microsoft YaHei" panose="020B0503020204020204" charset="-122"/>
                <a:ea typeface="Microsoft YaHei" panose="020B0503020204020204" charset="-122"/>
              </a:rPr>
              <a:t>任务</a:t>
            </a:r>
            <a:r>
              <a:rPr lang="zh-CN" altLang="en-US" sz="2800" b="0">
                <a:solidFill>
                  <a:schemeClr val="lt1"/>
                </a:solidFill>
                <a:latin typeface="Microsoft YaHei" panose="020B0503020204020204" charset="-122"/>
                <a:ea typeface="Microsoft YaHei" panose="020B0503020204020204" charset="-122"/>
              </a:rPr>
              <a:t>七</a:t>
            </a:r>
            <a:endParaRPr lang="zh-CN" altLang="en-US" sz="2800" b="0">
              <a:solidFill>
                <a:schemeClr val="lt1"/>
              </a:solidFill>
              <a:latin typeface="Microsoft YaHei" panose="020B0503020204020204" charset="-122"/>
              <a:ea typeface="Microsoft YaHei" panose="020B0503020204020204" charset="-122"/>
            </a:endParaRPr>
          </a:p>
        </p:txBody>
      </p:sp>
      <p:sp>
        <p:nvSpPr>
          <p:cNvPr id="2" name="文本占位符 1"/>
          <p:cNvSpPr>
            <a:spLocks noGrp="1"/>
          </p:cNvSpPr>
          <p:nvPr>
            <p:ph type="body" sz="half" idx="2"/>
          </p:nvPr>
        </p:nvSpPr>
        <p:spPr>
          <a:xfrm>
            <a:off x="5491798" y="2406015"/>
            <a:ext cx="5072380" cy="1199515"/>
          </a:xfrm>
        </p:spPr>
        <p:txBody>
          <a:bodyPr>
            <a:noAutofit/>
          </a:bodyPr>
          <a:p>
            <a:pPr>
              <a:lnSpc>
                <a:spcPct val="100000"/>
              </a:lnSpc>
            </a:pPr>
            <a:r>
              <a:rPr lang="zh-CN" altLang="en-US" sz="4000" b="1">
                <a:latin typeface="Microsoft YaHei Bold" panose="020B0503020204020204" charset="-122"/>
                <a:ea typeface="Microsoft YaHei Bold" panose="020B0503020204020204" charset="-122"/>
              </a:rPr>
              <a:t>新生儿寒冷损伤综合征患儿的护理</a:t>
            </a:r>
            <a:endParaRPr lang="zh-CN" altLang="en-US" sz="4000" b="1">
              <a:latin typeface="Microsoft YaHei Bold" panose="020B0503020204020204" charset="-122"/>
              <a:ea typeface="Microsoft YaHei Bold" panose="020B0503020204020204" charset="-122"/>
            </a:endParaRPr>
          </a:p>
        </p:txBody>
      </p:sp>
      <p:sp>
        <p:nvSpPr>
          <p:cNvPr id="4" name="文本框 3"/>
          <p:cNvSpPr txBox="1"/>
          <p:nvPr/>
        </p:nvSpPr>
        <p:spPr>
          <a:xfrm>
            <a:off x="4805680" y="3846830"/>
            <a:ext cx="6445250" cy="1198880"/>
          </a:xfrm>
          <a:prstGeom prst="rect">
            <a:avLst/>
          </a:prstGeom>
          <a:noFill/>
        </p:spPr>
        <p:txBody>
          <a:bodyPr wrap="square" rtlCol="0" anchor="t">
            <a:spAutoFit/>
          </a:bodyPr>
          <a:p>
            <a:pPr algn="ctr"/>
            <a:r>
              <a:rPr lang="zh-CN" altLang="en-US">
                <a:solidFill>
                  <a:schemeClr val="bg1"/>
                </a:solidFill>
                <a:latin typeface="Microsoft YaHei Regular" panose="020B0503020204020204" charset="-122"/>
                <a:ea typeface="Microsoft YaHei Regular" panose="020B0503020204020204" charset="-122"/>
                <a:cs typeface="Microsoft YaHei Regular" panose="020B0503020204020204" charset="-122"/>
              </a:rPr>
              <a:t>新生儿寒冷损伤综合征（neonatal cold injure syndrome）简称新生儿冷伤，又称新生儿硬肿症。是由多种原因引起皮肤和皮下脂肪硬化与水肿的一种疾病，常伴低体温，甚至出现多器官功能损害。早产儿发病率最高。</a:t>
            </a:r>
            <a:endParaRPr lang="zh-CN" altLang="en-US">
              <a:solidFill>
                <a:schemeClr val="bg1"/>
              </a:solidFill>
              <a:latin typeface="Microsoft YaHei Regular" panose="020B0503020204020204" charset="-122"/>
              <a:ea typeface="Microsoft YaHei Regular" panose="020B0503020204020204" charset="-122"/>
              <a:cs typeface="Microsoft YaHei Regular" panose="020B0503020204020204" charset="-122"/>
            </a:endParaRPr>
          </a:p>
        </p:txBody>
      </p:sp>
    </p:spTree>
    <p:custDataLst>
      <p:tags r:id="rId2"/>
    </p:custData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 name="文本框 164"/>
          <p:cNvSpPr txBox="1"/>
          <p:nvPr/>
        </p:nvSpPr>
        <p:spPr>
          <a:xfrm>
            <a:off x="875665" y="2213610"/>
            <a:ext cx="10440035" cy="2584450"/>
          </a:xfrm>
          <a:prstGeom prst="rect">
            <a:avLst/>
          </a:prstGeom>
          <a:noFill/>
        </p:spPr>
        <p:txBody>
          <a:bodyPr wrap="square">
            <a:spAutoFit/>
          </a:bodyPr>
          <a:lstStyle/>
          <a:p>
            <a:pPr indent="457200" algn="just" fontAlgn="auto">
              <a:lnSpc>
                <a:spcPct val="150000"/>
              </a:lnSpc>
              <a:defRPr/>
              <a:extLst>
                <a:ext uri="{35155182-B16C-46BC-9424-99874614C6A1}">
                  <wpsdc:indentchars xmlns:wpsdc="http://www.wps.cn/officeDocument/2017/drawingmlCustomData" val="200" checksum="59296752"/>
                </a:ext>
              </a:extLst>
            </a:pPr>
            <a:r>
              <a:rPr lang="zh-CN" altLang="en-US" kern="0" dirty="0">
                <a:solidFill>
                  <a:schemeClr val="tx1"/>
                </a:solidFill>
                <a:latin typeface="微软雅黑" panose="020B0503020204020204" charset="-122"/>
                <a:ea typeface="微软雅黑" panose="020B0503020204020204" charset="-122"/>
                <a:cs typeface="Arial" panose="020B0604020202020204" pitchFamily="34" charset="0"/>
              </a:rPr>
              <a:t>（1）新生儿体温调节中枢发育不成熟，体表面积相对较大，皮下脂肪少，皮肤嫩薄，血管丰富易于散热，体温易偏低，早产儿则更明显。</a:t>
            </a:r>
            <a:endParaRPr lang="zh-CN" altLang="en-US" kern="0" dirty="0">
              <a:solidFill>
                <a:schemeClr val="tx1"/>
              </a:solidFill>
              <a:latin typeface="微软雅黑" panose="020B0503020204020204" charset="-122"/>
              <a:ea typeface="微软雅黑" panose="020B0503020204020204" charset="-122"/>
              <a:cs typeface="Arial" panose="020B0604020202020204" pitchFamily="34" charset="0"/>
            </a:endParaRPr>
          </a:p>
          <a:p>
            <a:pPr indent="457200" algn="just" fontAlgn="auto">
              <a:lnSpc>
                <a:spcPct val="150000"/>
              </a:lnSpc>
              <a:defRPr/>
              <a:extLst>
                <a:ext uri="{35155182-B16C-46BC-9424-99874614C6A1}">
                  <wpsdc:indentchars xmlns:wpsdc="http://www.wps.cn/officeDocument/2017/drawingmlCustomData" val="200" checksum="59296752"/>
                </a:ext>
              </a:extLst>
            </a:pPr>
            <a:r>
              <a:rPr lang="zh-CN" altLang="en-US" kern="0" dirty="0">
                <a:solidFill>
                  <a:schemeClr val="tx1"/>
                </a:solidFill>
                <a:latin typeface="微软雅黑" panose="020B0503020204020204" charset="-122"/>
                <a:ea typeface="微软雅黑" panose="020B0503020204020204" charset="-122"/>
                <a:cs typeface="Arial" panose="020B0604020202020204" pitchFamily="34" charset="0"/>
              </a:rPr>
              <a:t>（2）新生儿皮下脂肪组织中含饱和脂肪酸成分较多，熔点高，在热量不足或受寒时易于凝固。加之局部血液循环不良导致毛细血管通透性增高，而致皮下水肿。</a:t>
            </a:r>
            <a:endParaRPr lang="zh-CN" altLang="en-US" kern="0" dirty="0">
              <a:solidFill>
                <a:schemeClr val="tx1"/>
              </a:solidFill>
              <a:latin typeface="微软雅黑" panose="020B0503020204020204" charset="-122"/>
              <a:ea typeface="微软雅黑" panose="020B0503020204020204" charset="-122"/>
              <a:cs typeface="Arial" panose="020B0604020202020204" pitchFamily="34" charset="0"/>
            </a:endParaRPr>
          </a:p>
          <a:p>
            <a:pPr indent="457200" algn="just" fontAlgn="auto">
              <a:lnSpc>
                <a:spcPct val="150000"/>
              </a:lnSpc>
              <a:defRPr/>
              <a:extLst>
                <a:ext uri="{35155182-B16C-46BC-9424-99874614C6A1}">
                  <wpsdc:indentchars xmlns:wpsdc="http://www.wps.cn/officeDocument/2017/drawingmlCustomData" val="200" checksum="59296752"/>
                </a:ext>
              </a:extLst>
            </a:pPr>
            <a:r>
              <a:rPr lang="zh-CN" altLang="en-US" kern="0" dirty="0">
                <a:solidFill>
                  <a:schemeClr val="tx1"/>
                </a:solidFill>
                <a:latin typeface="微软雅黑" panose="020B0503020204020204" charset="-122"/>
                <a:ea typeface="微软雅黑" panose="020B0503020204020204" charset="-122"/>
                <a:cs typeface="Arial" panose="020B0604020202020204" pitchFamily="34" charset="0"/>
              </a:rPr>
              <a:t>（3）新生儿血液中红细胞多、血红蛋白高、血液黏稠，而低体温、缺氧、酸中毒使血流更缓慢。血流缓慢、组织灌注不良及缺氧是肾功能衰竭、并发 DIC 及肺出血的病理基础。</a:t>
            </a:r>
            <a:endParaRPr lang="zh-CN" altLang="en-US" kern="0" dirty="0">
              <a:solidFill>
                <a:schemeClr val="tx1"/>
              </a:solidFill>
              <a:latin typeface="微软雅黑" panose="020B0503020204020204" charset="-122"/>
              <a:ea typeface="微软雅黑" panose="020B0503020204020204" charset="-122"/>
              <a:cs typeface="Arial" panose="020B0604020202020204" pitchFamily="34" charset="0"/>
            </a:endParaRPr>
          </a:p>
        </p:txBody>
      </p:sp>
      <p:sp>
        <p:nvSpPr>
          <p:cNvPr id="18" name="矩形 17"/>
          <p:cNvSpPr/>
          <p:nvPr/>
        </p:nvSpPr>
        <p:spPr>
          <a:xfrm>
            <a:off x="1415415" y="1558925"/>
            <a:ext cx="7062470" cy="476885"/>
          </a:xfrm>
          <a:prstGeom prst="rect">
            <a:avLst/>
          </a:prstGeom>
        </p:spPr>
        <p:txBody>
          <a:bodyPr wrap="square" anchor="ctr" anchorCtr="0">
            <a:noAutofit/>
          </a:bodyPr>
          <a:p>
            <a:r>
              <a:rPr lang="en-US" altLang="zh-CN" sz="2000" b="1">
                <a:solidFill>
                  <a:srgbClr val="FF7F7F"/>
                </a:solidFill>
                <a:latin typeface="微软雅黑" panose="020B0503020204020204" charset="-122"/>
                <a:ea typeface="微软雅黑" panose="020B0503020204020204" charset="-122"/>
              </a:rPr>
              <a:t>1.</a:t>
            </a:r>
            <a:r>
              <a:rPr lang="zh-CN" altLang="en-US" sz="2000" b="1">
                <a:solidFill>
                  <a:srgbClr val="FF7F7F"/>
                </a:solidFill>
                <a:latin typeface="微软雅黑" panose="020B0503020204020204" charset="-122"/>
                <a:ea typeface="微软雅黑" panose="020B0503020204020204" charset="-122"/>
              </a:rPr>
              <a:t>内</a:t>
            </a:r>
            <a:r>
              <a:rPr lang="zh-CN" altLang="en-US" sz="2000" b="1">
                <a:solidFill>
                  <a:srgbClr val="FF7F7F"/>
                </a:solidFill>
                <a:latin typeface="微软雅黑" panose="020B0503020204020204" charset="-122"/>
                <a:ea typeface="微软雅黑" panose="020B0503020204020204" charset="-122"/>
              </a:rPr>
              <a:t>因</a:t>
            </a:r>
            <a:endParaRPr lang="zh-CN" altLang="en-US" sz="2000" b="1">
              <a:solidFill>
                <a:srgbClr val="FF7F7F"/>
              </a:solidFill>
              <a:latin typeface="微软雅黑" panose="020B0503020204020204" charset="-122"/>
              <a:ea typeface="微软雅黑" panose="020B0503020204020204" charset="-122"/>
            </a:endParaRPr>
          </a:p>
        </p:txBody>
      </p:sp>
      <p:grpSp>
        <p:nvGrpSpPr>
          <p:cNvPr id="9" name="组合 8"/>
          <p:cNvGrpSpPr/>
          <p:nvPr/>
        </p:nvGrpSpPr>
        <p:grpSpPr>
          <a:xfrm>
            <a:off x="296545" y="259715"/>
            <a:ext cx="11490325" cy="539750"/>
            <a:chOff x="467" y="409"/>
            <a:chExt cx="18095" cy="850"/>
          </a:xfrm>
        </p:grpSpPr>
        <p:sp>
          <p:nvSpPr>
            <p:cNvPr id="23" name="文本框 22"/>
            <p:cNvSpPr txBox="1"/>
            <p:nvPr/>
          </p:nvSpPr>
          <p:spPr>
            <a:xfrm>
              <a:off x="2122" y="409"/>
              <a:ext cx="16441" cy="850"/>
            </a:xfrm>
            <a:prstGeom prst="rect">
              <a:avLst/>
            </a:prstGeom>
            <a:noFill/>
          </p:spPr>
          <p:txBody>
            <a:bodyPr wrap="square" rtlCol="0" anchor="ctr" anchorCtr="0">
              <a:noAutofit/>
            </a:bodyPr>
            <a:p>
              <a:pPr>
                <a:lnSpc>
                  <a:spcPct val="100000"/>
                </a:lnSpc>
              </a:pPr>
              <a:r>
                <a:rPr lang="zh-CN" altLang="en-US" sz="2400">
                  <a:solidFill>
                    <a:srgbClr val="FF7F7F"/>
                  </a:solidFill>
                  <a:latin typeface="微软雅黑" panose="020B0503020204020204" charset="-122"/>
                  <a:ea typeface="微软雅黑" panose="020B0503020204020204" charset="-122"/>
                  <a:sym typeface="+mn-ea"/>
                </a:rPr>
                <a:t>【病因及发病机制】</a:t>
              </a:r>
              <a:endParaRPr lang="zh-CN" altLang="en-US" sz="2400">
                <a:solidFill>
                  <a:srgbClr val="FF7F7F"/>
                </a:solidFill>
                <a:latin typeface="微软雅黑" panose="020B0503020204020204" charset="-122"/>
                <a:ea typeface="微软雅黑" panose="020B0503020204020204" charset="-122"/>
                <a:sym typeface="+mn-ea"/>
              </a:endParaRPr>
            </a:p>
          </p:txBody>
        </p:sp>
        <p:grpSp>
          <p:nvGrpSpPr>
            <p:cNvPr id="6" name="组合 5"/>
            <p:cNvGrpSpPr/>
            <p:nvPr/>
          </p:nvGrpSpPr>
          <p:grpSpPr>
            <a:xfrm>
              <a:off x="467" y="494"/>
              <a:ext cx="1416" cy="680"/>
              <a:chOff x="467" y="579"/>
              <a:chExt cx="1416" cy="680"/>
            </a:xfrm>
          </p:grpSpPr>
          <p:sp>
            <p:nvSpPr>
              <p:cNvPr id="7" name="对角圆角矩形 6"/>
              <p:cNvSpPr/>
              <p:nvPr/>
            </p:nvSpPr>
            <p:spPr>
              <a:xfrm>
                <a:off x="467" y="579"/>
                <a:ext cx="1417" cy="68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8" name="图片 7"/>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892" y="692"/>
                <a:ext cx="567" cy="454"/>
              </a:xfrm>
              <a:prstGeom prst="rect">
                <a:avLst/>
              </a:prstGeom>
            </p:spPr>
          </p:pic>
        </p:grpSp>
      </p:grpSp>
      <p:pic>
        <p:nvPicPr>
          <p:cNvPr id="3" name="图片 2" descr="3b32313534373033343be8af95e58982"/>
          <p:cNvPicPr>
            <a:picLocks noChangeAspect="1"/>
          </p:cNvPicPr>
          <p:nvPr/>
        </p:nvPicPr>
        <p:blipFill>
          <a:blip r:embed="rId2"/>
          <a:stretch>
            <a:fillRect/>
          </a:stretch>
        </p:blipFill>
        <p:spPr>
          <a:xfrm>
            <a:off x="875665" y="1496060"/>
            <a:ext cx="540000" cy="540000"/>
          </a:xfrm>
          <a:prstGeom prst="rect">
            <a:avLst/>
          </a:prstGeom>
        </p:spPr>
      </p:pic>
      <p:sp>
        <p:nvSpPr>
          <p:cNvPr id="2" name="文本框 1"/>
          <p:cNvSpPr txBox="1"/>
          <p:nvPr/>
        </p:nvSpPr>
        <p:spPr>
          <a:xfrm>
            <a:off x="1608455" y="1012825"/>
            <a:ext cx="9707245" cy="368300"/>
          </a:xfrm>
          <a:prstGeom prst="rect">
            <a:avLst/>
          </a:prstGeom>
          <a:noFill/>
        </p:spPr>
        <p:txBody>
          <a:bodyPr wrap="square" rtlCol="0" anchor="t">
            <a:spAutoFit/>
          </a:bodyPr>
          <a:p>
            <a:r>
              <a:rPr lang="zh-CN" altLang="en-US"/>
              <a:t>发病可能与寒冷、早产、感染、缺氧等有关。</a:t>
            </a:r>
            <a:endParaRPr lang="zh-CN" altLang="en-US"/>
          </a:p>
        </p:txBody>
      </p:sp>
    </p:spTree>
  </p:cSld>
  <p:clrMapOvr>
    <a:masterClrMapping/>
  </p:clrMapOvr>
  <mc:AlternateContent xmlns:mc="http://schemas.openxmlformats.org/markup-compatibility/2006">
    <mc:Choice xmlns:p14="http://schemas.microsoft.com/office/powerpoint/2010/main" Requires="p14">
      <p:transition p14:dur="9" advTm="2293">
        <p:comb/>
      </p:transition>
    </mc:Choice>
    <mc:Fallback>
      <p:transition advTm="2293">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Effect transition="in" filter="fade">
                                      <p:cBhvr>
                                        <p:cTn id="9"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 name="文本框 164"/>
          <p:cNvSpPr txBox="1"/>
          <p:nvPr/>
        </p:nvSpPr>
        <p:spPr>
          <a:xfrm>
            <a:off x="875665" y="2213610"/>
            <a:ext cx="10440035" cy="2168525"/>
          </a:xfrm>
          <a:prstGeom prst="rect">
            <a:avLst/>
          </a:prstGeom>
          <a:noFill/>
        </p:spPr>
        <p:txBody>
          <a:bodyPr wrap="square">
            <a:spAutoFit/>
          </a:bodyPr>
          <a:lstStyle/>
          <a:p>
            <a:pPr indent="457200" algn="just" fontAlgn="auto">
              <a:lnSpc>
                <a:spcPct val="150000"/>
              </a:lnSpc>
              <a:defRPr/>
              <a:extLst>
                <a:ext uri="{35155182-B16C-46BC-9424-99874614C6A1}">
                  <wpsdc:indentchars xmlns:wpsdc="http://www.wps.cn/officeDocument/2017/drawingmlCustomData" val="200" checksum="59296752"/>
                </a:ext>
              </a:extLst>
            </a:pPr>
            <a:r>
              <a:rPr lang="zh-CN" altLang="en-US" kern="0" dirty="0">
                <a:solidFill>
                  <a:schemeClr val="tx1"/>
                </a:solidFill>
                <a:latin typeface="微软雅黑" panose="020B0503020204020204" charset="-122"/>
                <a:ea typeface="微软雅黑" panose="020B0503020204020204" charset="-122"/>
                <a:cs typeface="Arial" panose="020B0604020202020204" pitchFamily="34" charset="0"/>
              </a:rPr>
              <a:t>（1）寒冷环境，本病在寒冷的冬季或室温过低的情况下易发生。</a:t>
            </a:r>
            <a:endParaRPr lang="zh-CN" altLang="en-US" kern="0" dirty="0">
              <a:solidFill>
                <a:schemeClr val="tx1"/>
              </a:solidFill>
              <a:latin typeface="微软雅黑" panose="020B0503020204020204" charset="-122"/>
              <a:ea typeface="微软雅黑" panose="020B0503020204020204" charset="-122"/>
              <a:cs typeface="Arial" panose="020B0604020202020204" pitchFamily="34" charset="0"/>
            </a:endParaRPr>
          </a:p>
          <a:p>
            <a:pPr indent="457200" algn="just" fontAlgn="auto">
              <a:lnSpc>
                <a:spcPct val="150000"/>
              </a:lnSpc>
              <a:defRPr/>
              <a:extLst>
                <a:ext uri="{35155182-B16C-46BC-9424-99874614C6A1}">
                  <wpsdc:indentchars xmlns:wpsdc="http://www.wps.cn/officeDocument/2017/drawingmlCustomData" val="200" checksum="59296752"/>
                </a:ext>
              </a:extLst>
            </a:pPr>
            <a:r>
              <a:rPr lang="zh-CN" altLang="en-US" kern="0" dirty="0">
                <a:solidFill>
                  <a:schemeClr val="tx1"/>
                </a:solidFill>
                <a:latin typeface="微软雅黑" panose="020B0503020204020204" charset="-122"/>
                <a:ea typeface="微软雅黑" panose="020B0503020204020204" charset="-122"/>
                <a:cs typeface="Arial" panose="020B0604020202020204" pitchFamily="34" charset="0"/>
              </a:rPr>
              <a:t>（2）摄入不足，产热少，体温不能维持正常。</a:t>
            </a:r>
            <a:endParaRPr lang="zh-CN" altLang="en-US" kern="0" dirty="0">
              <a:solidFill>
                <a:schemeClr val="tx1"/>
              </a:solidFill>
              <a:latin typeface="微软雅黑" panose="020B0503020204020204" charset="-122"/>
              <a:ea typeface="微软雅黑" panose="020B0503020204020204" charset="-122"/>
              <a:cs typeface="Arial" panose="020B0604020202020204" pitchFamily="34" charset="0"/>
            </a:endParaRPr>
          </a:p>
          <a:p>
            <a:pPr indent="457200" algn="just" fontAlgn="auto">
              <a:lnSpc>
                <a:spcPct val="150000"/>
              </a:lnSpc>
              <a:defRPr/>
              <a:extLst>
                <a:ext uri="{35155182-B16C-46BC-9424-99874614C6A1}">
                  <wpsdc:indentchars xmlns:wpsdc="http://www.wps.cn/officeDocument/2017/drawingmlCustomData" val="200" checksum="59296752"/>
                </a:ext>
              </a:extLst>
            </a:pPr>
            <a:r>
              <a:rPr lang="zh-CN" altLang="en-US" kern="0" dirty="0">
                <a:solidFill>
                  <a:schemeClr val="tx1"/>
                </a:solidFill>
                <a:latin typeface="微软雅黑" panose="020B0503020204020204" charset="-122"/>
                <a:ea typeface="微软雅黑" panose="020B0503020204020204" charset="-122"/>
                <a:cs typeface="Arial" panose="020B0604020202020204" pitchFamily="34" charset="0"/>
              </a:rPr>
              <a:t>（3）新生儿主要靠棕色脂肪产热，并需氧的参与。寒冷时棕色脂肪消耗过多，而早产儿棕色脂肪含量更少。当感染、窒息等各种疾病引起缺氧、中毒和休克时，则使棕色脂肪产热过程受到抑制，致体温不升而发生硬肿症。</a:t>
            </a:r>
            <a:endParaRPr lang="zh-CN" altLang="en-US" kern="0" dirty="0">
              <a:solidFill>
                <a:schemeClr val="tx1"/>
              </a:solidFill>
              <a:latin typeface="微软雅黑" panose="020B0503020204020204" charset="-122"/>
              <a:ea typeface="微软雅黑" panose="020B0503020204020204" charset="-122"/>
              <a:cs typeface="Arial" panose="020B0604020202020204" pitchFamily="34" charset="0"/>
            </a:endParaRPr>
          </a:p>
        </p:txBody>
      </p:sp>
      <p:sp>
        <p:nvSpPr>
          <p:cNvPr id="18" name="矩形 17"/>
          <p:cNvSpPr/>
          <p:nvPr/>
        </p:nvSpPr>
        <p:spPr>
          <a:xfrm>
            <a:off x="1415415" y="1558925"/>
            <a:ext cx="7062470" cy="476885"/>
          </a:xfrm>
          <a:prstGeom prst="rect">
            <a:avLst/>
          </a:prstGeom>
        </p:spPr>
        <p:txBody>
          <a:bodyPr wrap="square" anchor="ctr" anchorCtr="0">
            <a:noAutofit/>
          </a:bodyPr>
          <a:p>
            <a:r>
              <a:rPr lang="en-US" altLang="zh-CN" sz="2000" b="1">
                <a:solidFill>
                  <a:srgbClr val="FF7F7F"/>
                </a:solidFill>
                <a:latin typeface="微软雅黑" panose="020B0503020204020204" charset="-122"/>
                <a:ea typeface="微软雅黑" panose="020B0503020204020204" charset="-122"/>
              </a:rPr>
              <a:t>2.</a:t>
            </a:r>
            <a:r>
              <a:rPr lang="zh-CN" altLang="en-US" sz="2000" b="1">
                <a:solidFill>
                  <a:srgbClr val="FF7F7F"/>
                </a:solidFill>
                <a:latin typeface="微软雅黑" panose="020B0503020204020204" charset="-122"/>
                <a:ea typeface="微软雅黑" panose="020B0503020204020204" charset="-122"/>
              </a:rPr>
              <a:t>外</a:t>
            </a:r>
            <a:r>
              <a:rPr lang="zh-CN" altLang="en-US" sz="2000" b="1">
                <a:solidFill>
                  <a:srgbClr val="FF7F7F"/>
                </a:solidFill>
                <a:latin typeface="微软雅黑" panose="020B0503020204020204" charset="-122"/>
                <a:ea typeface="微软雅黑" panose="020B0503020204020204" charset="-122"/>
              </a:rPr>
              <a:t>因</a:t>
            </a:r>
            <a:endParaRPr lang="zh-CN" altLang="en-US" sz="2000" b="1">
              <a:solidFill>
                <a:srgbClr val="FF7F7F"/>
              </a:solidFill>
              <a:latin typeface="微软雅黑" panose="020B0503020204020204" charset="-122"/>
              <a:ea typeface="微软雅黑" panose="020B0503020204020204" charset="-122"/>
            </a:endParaRPr>
          </a:p>
        </p:txBody>
      </p:sp>
      <p:grpSp>
        <p:nvGrpSpPr>
          <p:cNvPr id="9" name="组合 8"/>
          <p:cNvGrpSpPr/>
          <p:nvPr/>
        </p:nvGrpSpPr>
        <p:grpSpPr>
          <a:xfrm>
            <a:off x="296545" y="259715"/>
            <a:ext cx="11490325" cy="539750"/>
            <a:chOff x="467" y="409"/>
            <a:chExt cx="18095" cy="850"/>
          </a:xfrm>
        </p:grpSpPr>
        <p:sp>
          <p:nvSpPr>
            <p:cNvPr id="23" name="文本框 22"/>
            <p:cNvSpPr txBox="1"/>
            <p:nvPr/>
          </p:nvSpPr>
          <p:spPr>
            <a:xfrm>
              <a:off x="2122" y="409"/>
              <a:ext cx="16441" cy="850"/>
            </a:xfrm>
            <a:prstGeom prst="rect">
              <a:avLst/>
            </a:prstGeom>
            <a:noFill/>
          </p:spPr>
          <p:txBody>
            <a:bodyPr wrap="square" rtlCol="0" anchor="ctr" anchorCtr="0">
              <a:noAutofit/>
            </a:bodyPr>
            <a:p>
              <a:pPr>
                <a:lnSpc>
                  <a:spcPct val="100000"/>
                </a:lnSpc>
              </a:pPr>
              <a:r>
                <a:rPr lang="zh-CN" altLang="en-US" sz="2400">
                  <a:solidFill>
                    <a:srgbClr val="FF7F7F"/>
                  </a:solidFill>
                  <a:latin typeface="微软雅黑" panose="020B0503020204020204" charset="-122"/>
                  <a:ea typeface="微软雅黑" panose="020B0503020204020204" charset="-122"/>
                  <a:sym typeface="+mn-ea"/>
                </a:rPr>
                <a:t>【病因及发病机制】</a:t>
              </a:r>
              <a:endParaRPr lang="zh-CN" altLang="en-US" sz="2400">
                <a:solidFill>
                  <a:srgbClr val="FF7F7F"/>
                </a:solidFill>
                <a:latin typeface="微软雅黑" panose="020B0503020204020204" charset="-122"/>
                <a:ea typeface="微软雅黑" panose="020B0503020204020204" charset="-122"/>
                <a:sym typeface="+mn-ea"/>
              </a:endParaRPr>
            </a:p>
          </p:txBody>
        </p:sp>
        <p:grpSp>
          <p:nvGrpSpPr>
            <p:cNvPr id="6" name="组合 5"/>
            <p:cNvGrpSpPr/>
            <p:nvPr/>
          </p:nvGrpSpPr>
          <p:grpSpPr>
            <a:xfrm>
              <a:off x="467" y="494"/>
              <a:ext cx="1416" cy="680"/>
              <a:chOff x="467" y="579"/>
              <a:chExt cx="1416" cy="680"/>
            </a:xfrm>
          </p:grpSpPr>
          <p:sp>
            <p:nvSpPr>
              <p:cNvPr id="7" name="对角圆角矩形 6"/>
              <p:cNvSpPr/>
              <p:nvPr/>
            </p:nvSpPr>
            <p:spPr>
              <a:xfrm>
                <a:off x="467" y="579"/>
                <a:ext cx="1417" cy="68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8" name="图片 7"/>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892" y="692"/>
                <a:ext cx="567" cy="454"/>
              </a:xfrm>
              <a:prstGeom prst="rect">
                <a:avLst/>
              </a:prstGeom>
            </p:spPr>
          </p:pic>
        </p:grpSp>
      </p:grpSp>
      <p:pic>
        <p:nvPicPr>
          <p:cNvPr id="3" name="图片 2" descr="3b32313534373033343be8af95e58982"/>
          <p:cNvPicPr>
            <a:picLocks noChangeAspect="1"/>
          </p:cNvPicPr>
          <p:nvPr/>
        </p:nvPicPr>
        <p:blipFill>
          <a:blip r:embed="rId2"/>
          <a:stretch>
            <a:fillRect/>
          </a:stretch>
        </p:blipFill>
        <p:spPr>
          <a:xfrm>
            <a:off x="875665" y="1496060"/>
            <a:ext cx="540000" cy="540000"/>
          </a:xfrm>
          <a:prstGeom prst="rect">
            <a:avLst/>
          </a:prstGeom>
        </p:spPr>
      </p:pic>
      <p:sp>
        <p:nvSpPr>
          <p:cNvPr id="5" name="文本框 4"/>
          <p:cNvSpPr txBox="1"/>
          <p:nvPr/>
        </p:nvSpPr>
        <p:spPr>
          <a:xfrm>
            <a:off x="1608455" y="1012825"/>
            <a:ext cx="9707245" cy="368300"/>
          </a:xfrm>
          <a:prstGeom prst="rect">
            <a:avLst/>
          </a:prstGeom>
          <a:noFill/>
        </p:spPr>
        <p:txBody>
          <a:bodyPr wrap="square" rtlCol="0" anchor="t">
            <a:spAutoFit/>
          </a:bodyPr>
          <a:p>
            <a:r>
              <a:rPr lang="zh-CN" altLang="en-US"/>
              <a:t>发病可能与寒冷、早产、感染、缺氧等有关。</a:t>
            </a:r>
            <a:endParaRPr lang="zh-CN" altLang="en-US"/>
          </a:p>
        </p:txBody>
      </p:sp>
    </p:spTree>
  </p:cSld>
  <p:clrMapOvr>
    <a:masterClrMapping/>
  </p:clrMapOvr>
  <mc:AlternateContent xmlns:mc="http://schemas.openxmlformats.org/markup-compatibility/2006">
    <mc:Choice xmlns:p14="http://schemas.microsoft.com/office/powerpoint/2010/main" Requires="p14">
      <p:transition p14:dur="9" advTm="2293">
        <p:comb/>
      </p:transition>
    </mc:Choice>
    <mc:Fallback>
      <p:transition advTm="2293">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Effect transition="in" filter="fade">
                                      <p:cBhvr>
                                        <p:cTn id="9"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 name="文本框 164"/>
          <p:cNvSpPr txBox="1"/>
          <p:nvPr/>
        </p:nvSpPr>
        <p:spPr>
          <a:xfrm>
            <a:off x="875665" y="1254125"/>
            <a:ext cx="10440035" cy="3415030"/>
          </a:xfrm>
          <a:prstGeom prst="rect">
            <a:avLst/>
          </a:prstGeom>
          <a:noFill/>
        </p:spPr>
        <p:txBody>
          <a:bodyPr wrap="square">
            <a:spAutoFit/>
          </a:bodyPr>
          <a:lstStyle/>
          <a:p>
            <a:pPr indent="457200" algn="just" fontAlgn="auto">
              <a:lnSpc>
                <a:spcPct val="150000"/>
              </a:lnSpc>
              <a:defRPr/>
              <a:extLst>
                <a:ext uri="{35155182-B16C-46BC-9424-99874614C6A1}">
                  <wpsdc:indentchars xmlns:wpsdc="http://www.wps.cn/officeDocument/2017/drawingmlCustomData" val="200" checksum="59296752"/>
                </a:ext>
              </a:extLst>
            </a:pPr>
            <a:r>
              <a:rPr lang="zh-CN" altLang="en-US" kern="0" dirty="0">
                <a:solidFill>
                  <a:schemeClr val="tx1"/>
                </a:solidFill>
                <a:latin typeface="微软雅黑" panose="020B0503020204020204" charset="-122"/>
                <a:ea typeface="微软雅黑" panose="020B0503020204020204" charset="-122"/>
                <a:cs typeface="Arial" panose="020B0604020202020204" pitchFamily="34" charset="0"/>
              </a:rPr>
              <a:t>多在生后 1 周内发生，寒冷季节多见。主要表现为体温不升，常低于 35℃，皮肤冷、硬，紧贴皮下组织不易捏起，按之如橡皮样，多伴有凹陷性水肿，呈蜡黄色或暗红色。硬肿发生顺序为：小腿→大腿外侧→整个下肢→臀部→面颊→上肢→全身。患儿反应差，不吃，不哭或哭声低，不动，心率慢，呼吸浅表，尿少。严重者出现心肌损害、无尿、肺出血或消化道出血，可能与发生 DIC 有关。硬肿症患儿常易并发肺炎、败血症。根据病情可将本病分为轻、中、重三度（见表 6-3），硬肿面积大于 30%，提示病情较严重。</a:t>
            </a:r>
            <a:endParaRPr lang="zh-CN" altLang="en-US" kern="0" dirty="0">
              <a:solidFill>
                <a:schemeClr val="tx1"/>
              </a:solidFill>
              <a:latin typeface="微软雅黑" panose="020B0503020204020204" charset="-122"/>
              <a:ea typeface="微软雅黑" panose="020B0503020204020204" charset="-122"/>
              <a:cs typeface="Arial" panose="020B0604020202020204" pitchFamily="34" charset="0"/>
            </a:endParaRPr>
          </a:p>
          <a:p>
            <a:pPr indent="457200" algn="just" fontAlgn="auto">
              <a:lnSpc>
                <a:spcPct val="150000"/>
              </a:lnSpc>
              <a:defRPr/>
              <a:extLst>
                <a:ext uri="{35155182-B16C-46BC-9424-99874614C6A1}">
                  <wpsdc:indentchars xmlns:wpsdc="http://www.wps.cn/officeDocument/2017/drawingmlCustomData" val="200" checksum="59296752"/>
                </a:ext>
              </a:extLst>
            </a:pPr>
            <a:r>
              <a:rPr lang="zh-CN" altLang="en-US" kern="0" dirty="0">
                <a:solidFill>
                  <a:schemeClr val="tx1"/>
                </a:solidFill>
                <a:latin typeface="微软雅黑" panose="020B0503020204020204" charset="-122"/>
                <a:ea typeface="微软雅黑" panose="020B0503020204020204" charset="-122"/>
                <a:cs typeface="Arial" panose="020B0604020202020204" pitchFamily="34" charset="0"/>
              </a:rPr>
              <a:t>新生儿硬肿症面积计算方法是：头部 19%，颈部 2%，前胸和腹部 13%，背部13%，臀部 5%，两前臂 6%，两手 5%，两大腿 10%，两足 7%，外生殖器 1%。</a:t>
            </a:r>
            <a:endParaRPr lang="zh-CN" altLang="en-US" kern="0" dirty="0">
              <a:solidFill>
                <a:schemeClr val="tx1"/>
              </a:solidFill>
              <a:latin typeface="微软雅黑" panose="020B0503020204020204" charset="-122"/>
              <a:ea typeface="微软雅黑" panose="020B0503020204020204" charset="-122"/>
              <a:cs typeface="Arial" panose="020B0604020202020204" pitchFamily="34" charset="0"/>
            </a:endParaRPr>
          </a:p>
        </p:txBody>
      </p:sp>
      <p:grpSp>
        <p:nvGrpSpPr>
          <p:cNvPr id="9" name="组合 8"/>
          <p:cNvGrpSpPr/>
          <p:nvPr/>
        </p:nvGrpSpPr>
        <p:grpSpPr>
          <a:xfrm>
            <a:off x="296545" y="259715"/>
            <a:ext cx="11490325" cy="539750"/>
            <a:chOff x="467" y="409"/>
            <a:chExt cx="18095" cy="850"/>
          </a:xfrm>
        </p:grpSpPr>
        <p:sp>
          <p:nvSpPr>
            <p:cNvPr id="23" name="文本框 22"/>
            <p:cNvSpPr txBox="1"/>
            <p:nvPr/>
          </p:nvSpPr>
          <p:spPr>
            <a:xfrm>
              <a:off x="2122" y="409"/>
              <a:ext cx="16441" cy="850"/>
            </a:xfrm>
            <a:prstGeom prst="rect">
              <a:avLst/>
            </a:prstGeom>
            <a:noFill/>
          </p:spPr>
          <p:txBody>
            <a:bodyPr wrap="square" rtlCol="0" anchor="ctr" anchorCtr="0">
              <a:noAutofit/>
            </a:bodyPr>
            <a:p>
              <a:pPr>
                <a:lnSpc>
                  <a:spcPct val="100000"/>
                </a:lnSpc>
              </a:pPr>
              <a:r>
                <a:rPr lang="zh-CN" altLang="en-US" sz="2400">
                  <a:solidFill>
                    <a:srgbClr val="FF7F7F"/>
                  </a:solidFill>
                  <a:latin typeface="微软雅黑" panose="020B0503020204020204" charset="-122"/>
                  <a:ea typeface="微软雅黑" panose="020B0503020204020204" charset="-122"/>
                  <a:sym typeface="+mn-ea"/>
                </a:rPr>
                <a:t>【临床表现】</a:t>
              </a:r>
              <a:endParaRPr lang="zh-CN" altLang="en-US" sz="2400">
                <a:solidFill>
                  <a:srgbClr val="FF7F7F"/>
                </a:solidFill>
                <a:latin typeface="微软雅黑" panose="020B0503020204020204" charset="-122"/>
                <a:ea typeface="微软雅黑" panose="020B0503020204020204" charset="-122"/>
                <a:sym typeface="+mn-ea"/>
              </a:endParaRPr>
            </a:p>
          </p:txBody>
        </p:sp>
        <p:grpSp>
          <p:nvGrpSpPr>
            <p:cNvPr id="6" name="组合 5"/>
            <p:cNvGrpSpPr/>
            <p:nvPr/>
          </p:nvGrpSpPr>
          <p:grpSpPr>
            <a:xfrm>
              <a:off x="467" y="494"/>
              <a:ext cx="1416" cy="680"/>
              <a:chOff x="467" y="579"/>
              <a:chExt cx="1416" cy="680"/>
            </a:xfrm>
          </p:grpSpPr>
          <p:sp>
            <p:nvSpPr>
              <p:cNvPr id="7" name="对角圆角矩形 6"/>
              <p:cNvSpPr/>
              <p:nvPr/>
            </p:nvSpPr>
            <p:spPr>
              <a:xfrm>
                <a:off x="467" y="579"/>
                <a:ext cx="1417" cy="68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8" name="图片 7"/>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892" y="692"/>
                <a:ext cx="567" cy="454"/>
              </a:xfrm>
              <a:prstGeom prst="rect">
                <a:avLst/>
              </a:prstGeom>
            </p:spPr>
          </p:pic>
        </p:grpSp>
      </p:grpSp>
      <p:pic>
        <p:nvPicPr>
          <p:cNvPr id="2" name="图片 1"/>
          <p:cNvPicPr>
            <a:picLocks noChangeAspect="1"/>
          </p:cNvPicPr>
          <p:nvPr/>
        </p:nvPicPr>
        <p:blipFill>
          <a:blip r:embed="rId2"/>
          <a:stretch>
            <a:fillRect/>
          </a:stretch>
        </p:blipFill>
        <p:spPr>
          <a:xfrm>
            <a:off x="1981200" y="4819015"/>
            <a:ext cx="8229600" cy="165100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9" advTm="2293">
        <p:comb/>
      </p:transition>
    </mc:Choice>
    <mc:Fallback>
      <p:transition advTm="2293">
        <p:comb/>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1347470" y="5086985"/>
            <a:ext cx="9540875" cy="1283970"/>
          </a:xfrm>
          <a:prstGeom prst="rect">
            <a:avLst/>
          </a:prstGeom>
        </p:spPr>
        <p:txBody>
          <a:bodyPr wrap="square">
            <a:noAutofit/>
          </a:bodyPr>
          <a:lstStyle/>
          <a:p>
            <a:pPr>
              <a:lnSpc>
                <a:spcPct val="150000"/>
              </a:lnSpc>
            </a:pPr>
            <a:r>
              <a:rPr lang="zh-CN" altLang="en-US" b="1">
                <a:solidFill>
                  <a:srgbClr val="FF7F7F"/>
                </a:solidFill>
                <a:latin typeface="Microsoft YaHei Bold" panose="020B0503020204020204" charset="-122"/>
                <a:ea typeface="Microsoft YaHei Bold" panose="020B0503020204020204" charset="-122"/>
              </a:rPr>
              <a:t>情境思考</a:t>
            </a:r>
            <a:endParaRPr lang="zh-CN" altLang="en-US" b="1">
              <a:solidFill>
                <a:srgbClr val="FF7F7F"/>
              </a:solidFill>
              <a:latin typeface="Microsoft YaHei Bold" panose="020B0503020204020204" charset="-122"/>
              <a:ea typeface="Microsoft YaHei Bold" panose="020B0503020204020204" charset="-122"/>
            </a:endParaRPr>
          </a:p>
          <a:p>
            <a:pPr>
              <a:lnSpc>
                <a:spcPct val="150000"/>
              </a:lnSpc>
            </a:pPr>
            <a:r>
              <a:rPr lang="zh-CN" altLang="en-US" b="1">
                <a:solidFill>
                  <a:srgbClr val="FF7F7F"/>
                </a:solidFill>
                <a:latin typeface="宋体" charset="0"/>
                <a:ea typeface="宋体" charset="0"/>
              </a:rPr>
              <a:t>1. 根据患儿临床表现列出患儿目前存在的护理问题并制订出相应的护理计划。</a:t>
            </a:r>
            <a:endParaRPr lang="zh-CN" altLang="en-US" b="1">
              <a:solidFill>
                <a:srgbClr val="FF7F7F"/>
              </a:solidFill>
              <a:latin typeface="宋体" charset="0"/>
              <a:ea typeface="宋体" charset="0"/>
            </a:endParaRPr>
          </a:p>
          <a:p>
            <a:pPr>
              <a:lnSpc>
                <a:spcPct val="150000"/>
              </a:lnSpc>
            </a:pPr>
            <a:r>
              <a:rPr lang="zh-CN" altLang="en-US" b="1">
                <a:solidFill>
                  <a:srgbClr val="FF7F7F"/>
                </a:solidFill>
                <a:latin typeface="宋体" charset="0"/>
                <a:ea typeface="宋体" charset="0"/>
              </a:rPr>
              <a:t>2. 如何对患儿家长实施心理护理，促其更好地配合临床治疗和护理？</a:t>
            </a:r>
            <a:endParaRPr lang="zh-CN" altLang="en-US" b="1">
              <a:solidFill>
                <a:srgbClr val="FF7F7F"/>
              </a:solidFill>
              <a:latin typeface="宋体" charset="0"/>
              <a:ea typeface="宋体" charset="0"/>
            </a:endParaRPr>
          </a:p>
        </p:txBody>
      </p:sp>
      <p:grpSp>
        <p:nvGrpSpPr>
          <p:cNvPr id="10" name="组合 9"/>
          <p:cNvGrpSpPr/>
          <p:nvPr/>
        </p:nvGrpSpPr>
        <p:grpSpPr>
          <a:xfrm>
            <a:off x="966470" y="1214755"/>
            <a:ext cx="10259695" cy="3667760"/>
            <a:chOff x="1655" y="1912"/>
            <a:chExt cx="16157" cy="5776"/>
          </a:xfrm>
        </p:grpSpPr>
        <p:sp>
          <p:nvSpPr>
            <p:cNvPr id="2" name="矩形 1"/>
            <p:cNvSpPr/>
            <p:nvPr/>
          </p:nvSpPr>
          <p:spPr>
            <a:xfrm>
              <a:off x="1938" y="2958"/>
              <a:ext cx="15591" cy="3685"/>
            </a:xfrm>
            <a:prstGeom prst="rect">
              <a:avLst/>
            </a:prstGeom>
          </p:spPr>
          <p:txBody>
            <a:bodyPr wrap="square" anchor="ctr" anchorCtr="0">
              <a:noAutofit/>
            </a:bodyPr>
            <a:lstStyle/>
            <a:p>
              <a:pPr indent="457200" algn="just" fontAlgn="auto">
                <a:lnSpc>
                  <a:spcPct val="150000"/>
                </a:lnSpc>
                <a:spcAft>
                  <a:spcPts val="600"/>
                </a:spcAft>
                <a:extLst>
                  <a:ext uri="{35155182-B16C-46BC-9424-99874614C6A1}">
                    <wpsdc:indentchars xmlns:wpsdc="http://www.wps.cn/officeDocument/2017/drawingmlCustomData" val="200" checksum="59296752"/>
                  </a:ext>
                </a:extLst>
              </a:pPr>
              <a:r>
                <a:rPr dirty="0">
                  <a:solidFill>
                    <a:schemeClr val="tx1">
                      <a:lumMod val="50000"/>
                      <a:lumOff val="50000"/>
                    </a:schemeClr>
                  </a:solidFill>
                  <a:latin typeface="微软雅黑" panose="020B0503020204020204" charset="-122"/>
                  <a:ea typeface="微软雅黑" panose="020B0503020204020204" charset="-122"/>
                  <a:cs typeface="+mn-ea"/>
                  <a:sym typeface="+mn-ea"/>
                </a:rPr>
                <a:t>辅助检查：总胆红素166 umo1/L，间接胆红素165.2 umo1/L，ABO血型：A型；RH 血型：阳性；直接抗人球蛋白试验：阴性；游离抗体试验：阴性；抗体释放试验：阳性；微柱凝胶（卡式）不规则抗体筛査：阴性。血气分析：酸碱度 7.45；二氧化碳分压 27 mmHg；氧分压 79 mmHg；剩余碱 -5.2 mmol/L；碳酸氢根 22.3 mmol/L；血氧饱和度 98%。</a:t>
              </a:r>
              <a:endParaRPr dirty="0">
                <a:solidFill>
                  <a:schemeClr val="tx1">
                    <a:lumMod val="50000"/>
                    <a:lumOff val="50000"/>
                  </a:schemeClr>
                </a:solidFill>
                <a:latin typeface="微软雅黑" panose="020B0503020204020204" charset="-122"/>
                <a:ea typeface="微软雅黑" panose="020B0503020204020204" charset="-122"/>
                <a:cs typeface="+mn-ea"/>
              </a:endParaRPr>
            </a:p>
          </p:txBody>
        </p:sp>
        <p:sp>
          <p:nvSpPr>
            <p:cNvPr id="3" name="圆角矩形 2"/>
            <p:cNvSpPr/>
            <p:nvPr/>
          </p:nvSpPr>
          <p:spPr>
            <a:xfrm>
              <a:off x="1655" y="1912"/>
              <a:ext cx="16157" cy="5776"/>
            </a:xfrm>
            <a:prstGeom prst="roundRect">
              <a:avLst>
                <a:gd name="adj" fmla="val 4701"/>
              </a:avLst>
            </a:prstGeom>
            <a:noFill/>
            <a:ln>
              <a:solidFill>
                <a:srgbClr val="FF7F7F"/>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grpSp>
      <p:grpSp>
        <p:nvGrpSpPr>
          <p:cNvPr id="9" name="组合 8"/>
          <p:cNvGrpSpPr/>
          <p:nvPr/>
        </p:nvGrpSpPr>
        <p:grpSpPr>
          <a:xfrm>
            <a:off x="296545" y="259715"/>
            <a:ext cx="11490325" cy="539750"/>
            <a:chOff x="467" y="409"/>
            <a:chExt cx="18095" cy="850"/>
          </a:xfrm>
        </p:grpSpPr>
        <p:sp>
          <p:nvSpPr>
            <p:cNvPr id="23" name="文本框 22"/>
            <p:cNvSpPr txBox="1"/>
            <p:nvPr/>
          </p:nvSpPr>
          <p:spPr>
            <a:xfrm>
              <a:off x="2122" y="409"/>
              <a:ext cx="16441" cy="850"/>
            </a:xfrm>
            <a:prstGeom prst="rect">
              <a:avLst/>
            </a:prstGeom>
            <a:noFill/>
          </p:spPr>
          <p:txBody>
            <a:bodyPr wrap="square" rtlCol="0" anchor="ctr" anchorCtr="0">
              <a:noAutofit/>
            </a:bodyPr>
            <a:p>
              <a:pPr>
                <a:lnSpc>
                  <a:spcPct val="100000"/>
                </a:lnSpc>
              </a:pPr>
              <a:r>
                <a:rPr lang="zh-CN" altLang="en-US" sz="2400">
                  <a:solidFill>
                    <a:srgbClr val="FF7F7F"/>
                  </a:solidFill>
                  <a:latin typeface="微软雅黑" panose="020B0503020204020204" charset="-122"/>
                  <a:ea typeface="微软雅黑" panose="020B0503020204020204" charset="-122"/>
                  <a:sym typeface="+mn-ea"/>
                </a:rPr>
                <a:t>护理情境</a:t>
              </a:r>
              <a:endParaRPr lang="zh-CN" altLang="en-US" sz="2400" b="0">
                <a:solidFill>
                  <a:srgbClr val="FF7F7F"/>
                </a:solidFill>
                <a:latin typeface="微软雅黑" panose="020B0503020204020204" charset="-122"/>
                <a:ea typeface="微软雅黑" panose="020B0503020204020204" charset="-122"/>
              </a:endParaRPr>
            </a:p>
          </p:txBody>
        </p:sp>
        <p:grpSp>
          <p:nvGrpSpPr>
            <p:cNvPr id="6" name="组合 5"/>
            <p:cNvGrpSpPr/>
            <p:nvPr/>
          </p:nvGrpSpPr>
          <p:grpSpPr>
            <a:xfrm>
              <a:off x="467" y="494"/>
              <a:ext cx="1416" cy="680"/>
              <a:chOff x="467" y="579"/>
              <a:chExt cx="1416" cy="680"/>
            </a:xfrm>
          </p:grpSpPr>
          <p:sp>
            <p:nvSpPr>
              <p:cNvPr id="7" name="对角圆角矩形 6"/>
              <p:cNvSpPr/>
              <p:nvPr/>
            </p:nvSpPr>
            <p:spPr>
              <a:xfrm>
                <a:off x="467" y="579"/>
                <a:ext cx="1417" cy="68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8" name="图片 7"/>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892" y="692"/>
                <a:ext cx="567" cy="454"/>
              </a:xfrm>
              <a:prstGeom prst="rect">
                <a:avLst/>
              </a:prstGeom>
            </p:spPr>
          </p:pic>
        </p:grpSp>
      </p:grpSp>
    </p:spTree>
  </p:cSld>
  <p:clrMapOvr>
    <a:masterClrMapping/>
  </p:clrMapOvr>
  <mc:AlternateContent xmlns:mc="http://schemas.openxmlformats.org/markup-compatibility/2006">
    <mc:Choice xmlns:p14="http://schemas.microsoft.com/office/powerpoint/2010/main" Requires="p14">
      <p:transition p14:dur="9" advTm="5102">
        <p:comb/>
      </p:transition>
    </mc:Choice>
    <mc:Fallback>
      <p:transition advTm="5102">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Effect transition="in" filter="fade">
                                      <p:cBhvr>
                                        <p:cTn id="9"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 name="文本框 164"/>
          <p:cNvSpPr txBox="1"/>
          <p:nvPr/>
        </p:nvSpPr>
        <p:spPr>
          <a:xfrm>
            <a:off x="875665" y="1254125"/>
            <a:ext cx="10440035" cy="1337945"/>
          </a:xfrm>
          <a:prstGeom prst="rect">
            <a:avLst/>
          </a:prstGeom>
          <a:noFill/>
        </p:spPr>
        <p:txBody>
          <a:bodyPr wrap="square">
            <a:spAutoFit/>
          </a:bodyPr>
          <a:lstStyle/>
          <a:p>
            <a:pPr indent="457200" algn="just" fontAlgn="auto">
              <a:lnSpc>
                <a:spcPct val="150000"/>
              </a:lnSpc>
              <a:defRPr/>
              <a:extLst>
                <a:ext uri="{35155182-B16C-46BC-9424-99874614C6A1}">
                  <wpsdc:indentchars xmlns:wpsdc="http://www.wps.cn/officeDocument/2017/drawingmlCustomData" val="200" checksum="59296752"/>
                </a:ext>
              </a:extLst>
            </a:pPr>
            <a:r>
              <a:rPr lang="zh-CN" altLang="en-US" kern="0" dirty="0">
                <a:solidFill>
                  <a:schemeClr val="tx1"/>
                </a:solidFill>
                <a:latin typeface="微软雅黑" panose="020B0503020204020204" charset="-122"/>
                <a:ea typeface="微软雅黑" panose="020B0503020204020204" charset="-122"/>
                <a:cs typeface="Arial" panose="020B0604020202020204" pitchFamily="34" charset="0"/>
              </a:rPr>
              <a:t>一般白细胞总数无明显变化，合并感染者总数及中性粒细胞有不同程度的升高。患儿常有酸中毒、血糖低、尿素氮升高。部分患儿血小板减少，如疑有 DIC 时，可做有关的检查。心电图检查可显示心肌损害、心动过缓、低电压、心律不齐等。X 线胸片常有肺瘀血、水肿或出血，常合并有肺炎。</a:t>
            </a:r>
            <a:endParaRPr lang="zh-CN" altLang="en-US" kern="0" dirty="0">
              <a:solidFill>
                <a:schemeClr val="tx1"/>
              </a:solidFill>
              <a:latin typeface="微软雅黑" panose="020B0503020204020204" charset="-122"/>
              <a:ea typeface="微软雅黑" panose="020B0503020204020204" charset="-122"/>
              <a:cs typeface="Arial" panose="020B0604020202020204" pitchFamily="34" charset="0"/>
            </a:endParaRPr>
          </a:p>
        </p:txBody>
      </p:sp>
      <p:grpSp>
        <p:nvGrpSpPr>
          <p:cNvPr id="9" name="组合 8"/>
          <p:cNvGrpSpPr/>
          <p:nvPr/>
        </p:nvGrpSpPr>
        <p:grpSpPr>
          <a:xfrm>
            <a:off x="296545" y="259715"/>
            <a:ext cx="11490325" cy="539750"/>
            <a:chOff x="467" y="409"/>
            <a:chExt cx="18095" cy="850"/>
          </a:xfrm>
        </p:grpSpPr>
        <p:sp>
          <p:nvSpPr>
            <p:cNvPr id="23" name="文本框 22"/>
            <p:cNvSpPr txBox="1"/>
            <p:nvPr/>
          </p:nvSpPr>
          <p:spPr>
            <a:xfrm>
              <a:off x="2122" y="409"/>
              <a:ext cx="16441" cy="850"/>
            </a:xfrm>
            <a:prstGeom prst="rect">
              <a:avLst/>
            </a:prstGeom>
            <a:noFill/>
          </p:spPr>
          <p:txBody>
            <a:bodyPr wrap="square" rtlCol="0" anchor="ctr" anchorCtr="0">
              <a:noAutofit/>
            </a:bodyPr>
            <a:p>
              <a:pPr>
                <a:lnSpc>
                  <a:spcPct val="100000"/>
                </a:lnSpc>
              </a:pPr>
              <a:r>
                <a:rPr lang="zh-CN" altLang="en-US" sz="2400">
                  <a:solidFill>
                    <a:srgbClr val="FF7F7F"/>
                  </a:solidFill>
                  <a:latin typeface="微软雅黑" panose="020B0503020204020204" charset="-122"/>
                  <a:ea typeface="微软雅黑" panose="020B0503020204020204" charset="-122"/>
                  <a:sym typeface="+mn-ea"/>
                </a:rPr>
                <a:t>【实验室检查及辅助检查】</a:t>
              </a:r>
              <a:endParaRPr lang="zh-CN" altLang="en-US" sz="2400">
                <a:solidFill>
                  <a:srgbClr val="FF7F7F"/>
                </a:solidFill>
                <a:latin typeface="微软雅黑" panose="020B0503020204020204" charset="-122"/>
                <a:ea typeface="微软雅黑" panose="020B0503020204020204" charset="-122"/>
                <a:sym typeface="+mn-ea"/>
              </a:endParaRPr>
            </a:p>
          </p:txBody>
        </p:sp>
        <p:grpSp>
          <p:nvGrpSpPr>
            <p:cNvPr id="6" name="组合 5"/>
            <p:cNvGrpSpPr/>
            <p:nvPr/>
          </p:nvGrpSpPr>
          <p:grpSpPr>
            <a:xfrm>
              <a:off x="467" y="494"/>
              <a:ext cx="1416" cy="680"/>
              <a:chOff x="467" y="579"/>
              <a:chExt cx="1416" cy="680"/>
            </a:xfrm>
          </p:grpSpPr>
          <p:sp>
            <p:nvSpPr>
              <p:cNvPr id="7" name="对角圆角矩形 6"/>
              <p:cNvSpPr/>
              <p:nvPr/>
            </p:nvSpPr>
            <p:spPr>
              <a:xfrm>
                <a:off x="467" y="579"/>
                <a:ext cx="1417" cy="68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8" name="图片 7"/>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892" y="692"/>
                <a:ext cx="567" cy="454"/>
              </a:xfrm>
              <a:prstGeom prst="rect">
                <a:avLst/>
              </a:prstGeom>
            </p:spPr>
          </p:pic>
        </p:grpSp>
      </p:grpSp>
    </p:spTree>
  </p:cSld>
  <p:clrMapOvr>
    <a:masterClrMapping/>
  </p:clrMapOvr>
  <mc:AlternateContent xmlns:mc="http://schemas.openxmlformats.org/markup-compatibility/2006">
    <mc:Choice xmlns:p14="http://schemas.microsoft.com/office/powerpoint/2010/main" Requires="p14">
      <p:transition p14:dur="9" advTm="2293">
        <p:comb/>
      </p:transition>
    </mc:Choice>
    <mc:Fallback>
      <p:transition advTm="2293">
        <p:comb/>
      </p:transition>
    </mc:Fallback>
  </mc:AlternateContent>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296545" y="259715"/>
            <a:ext cx="11490325" cy="539750"/>
            <a:chOff x="467" y="409"/>
            <a:chExt cx="18095" cy="850"/>
          </a:xfrm>
        </p:grpSpPr>
        <p:sp>
          <p:nvSpPr>
            <p:cNvPr id="23" name="文本框 22"/>
            <p:cNvSpPr txBox="1"/>
            <p:nvPr/>
          </p:nvSpPr>
          <p:spPr>
            <a:xfrm>
              <a:off x="2122" y="409"/>
              <a:ext cx="16441" cy="850"/>
            </a:xfrm>
            <a:prstGeom prst="rect">
              <a:avLst/>
            </a:prstGeom>
            <a:noFill/>
          </p:spPr>
          <p:txBody>
            <a:bodyPr wrap="square" rtlCol="0" anchor="ctr" anchorCtr="0">
              <a:noAutofit/>
            </a:bodyPr>
            <a:p>
              <a:pPr>
                <a:lnSpc>
                  <a:spcPct val="100000"/>
                </a:lnSpc>
              </a:pPr>
              <a:r>
                <a:rPr lang="zh-CN" altLang="en-US" sz="2400">
                  <a:solidFill>
                    <a:srgbClr val="FF7F7F"/>
                  </a:solidFill>
                  <a:latin typeface="微软雅黑" panose="020B0503020204020204" charset="-122"/>
                  <a:ea typeface="微软雅黑" panose="020B0503020204020204" charset="-122"/>
                  <a:sym typeface="+mn-ea"/>
                </a:rPr>
                <a:t>【治疗原则】</a:t>
              </a:r>
              <a:endParaRPr lang="zh-CN" altLang="en-US" sz="2400">
                <a:solidFill>
                  <a:srgbClr val="FF7F7F"/>
                </a:solidFill>
                <a:latin typeface="微软雅黑" panose="020B0503020204020204" charset="-122"/>
                <a:ea typeface="微软雅黑" panose="020B0503020204020204" charset="-122"/>
                <a:sym typeface="+mn-ea"/>
              </a:endParaRPr>
            </a:p>
          </p:txBody>
        </p:sp>
        <p:grpSp>
          <p:nvGrpSpPr>
            <p:cNvPr id="6" name="组合 5"/>
            <p:cNvGrpSpPr/>
            <p:nvPr/>
          </p:nvGrpSpPr>
          <p:grpSpPr>
            <a:xfrm>
              <a:off x="467" y="494"/>
              <a:ext cx="1416" cy="680"/>
              <a:chOff x="467" y="579"/>
              <a:chExt cx="1416" cy="680"/>
            </a:xfrm>
          </p:grpSpPr>
          <p:sp>
            <p:nvSpPr>
              <p:cNvPr id="7" name="对角圆角矩形 6"/>
              <p:cNvSpPr/>
              <p:nvPr/>
            </p:nvSpPr>
            <p:spPr>
              <a:xfrm>
                <a:off x="467" y="579"/>
                <a:ext cx="1417" cy="68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8" name="图片 7"/>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892" y="692"/>
                <a:ext cx="567" cy="454"/>
              </a:xfrm>
              <a:prstGeom prst="rect">
                <a:avLst/>
              </a:prstGeom>
            </p:spPr>
          </p:pic>
        </p:grpSp>
      </p:grpSp>
      <p:grpSp>
        <p:nvGrpSpPr>
          <p:cNvPr id="20" name="组合 19"/>
          <p:cNvGrpSpPr/>
          <p:nvPr/>
        </p:nvGrpSpPr>
        <p:grpSpPr>
          <a:xfrm>
            <a:off x="869950" y="1188720"/>
            <a:ext cx="10440035" cy="1242695"/>
            <a:chOff x="1379" y="2136"/>
            <a:chExt cx="16441" cy="1957"/>
          </a:xfrm>
        </p:grpSpPr>
        <p:sp>
          <p:nvSpPr>
            <p:cNvPr id="2" name="矩形 1"/>
            <p:cNvSpPr/>
            <p:nvPr/>
          </p:nvSpPr>
          <p:spPr>
            <a:xfrm>
              <a:off x="1379" y="3295"/>
              <a:ext cx="16441" cy="798"/>
            </a:xfrm>
            <a:prstGeom prst="rect">
              <a:avLst/>
            </a:prstGeom>
          </p:spPr>
          <p:txBody>
            <a:bodyPr wrap="square">
              <a:spAutoFit/>
            </a:bodyPr>
            <a:lstStyle/>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dirty="0">
                  <a:solidFill>
                    <a:schemeClr val="tx1">
                      <a:lumMod val="85000"/>
                      <a:lumOff val="15000"/>
                    </a:schemeClr>
                  </a:solidFill>
                  <a:latin typeface="微软雅黑" panose="020B0503020204020204" charset="-122"/>
                  <a:ea typeface="微软雅黑" panose="020B0503020204020204" charset="-122"/>
                  <a:cs typeface="+mn-ea"/>
                </a:rPr>
                <a:t>是硬肿症患儿治疗的关键。</a:t>
              </a:r>
              <a:endParaRPr dirty="0">
                <a:solidFill>
                  <a:schemeClr val="tx1">
                    <a:lumMod val="85000"/>
                    <a:lumOff val="15000"/>
                  </a:schemeClr>
                </a:solidFill>
                <a:latin typeface="微软雅黑" panose="020B0503020204020204" charset="-122"/>
                <a:ea typeface="微软雅黑" panose="020B0503020204020204" charset="-122"/>
                <a:cs typeface="+mn-ea"/>
              </a:endParaRPr>
            </a:p>
          </p:txBody>
        </p:sp>
        <p:grpSp>
          <p:nvGrpSpPr>
            <p:cNvPr id="3" name="组合 2"/>
            <p:cNvGrpSpPr/>
            <p:nvPr/>
          </p:nvGrpSpPr>
          <p:grpSpPr>
            <a:xfrm>
              <a:off x="1379" y="2136"/>
              <a:ext cx="11972" cy="850"/>
              <a:chOff x="1379" y="2136"/>
              <a:chExt cx="11972" cy="850"/>
            </a:xfrm>
          </p:grpSpPr>
          <p:sp>
            <p:nvSpPr>
              <p:cNvPr id="18" name="矩形 17"/>
              <p:cNvSpPr/>
              <p:nvPr/>
            </p:nvSpPr>
            <p:spPr>
              <a:xfrm>
                <a:off x="2229" y="2235"/>
                <a:ext cx="11122" cy="751"/>
              </a:xfrm>
              <a:prstGeom prst="rect">
                <a:avLst/>
              </a:prstGeom>
            </p:spPr>
            <p:txBody>
              <a:bodyPr wrap="square" anchor="ctr" anchorCtr="0">
                <a:noAutofit/>
              </a:bodyPr>
              <a:lstStyle/>
              <a:p>
                <a:r>
                  <a:rPr lang="zh-CN" altLang="en-US" sz="2000" b="1">
                    <a:solidFill>
                      <a:srgbClr val="FF7F7F"/>
                    </a:solidFill>
                    <a:latin typeface="微软雅黑" panose="020B0503020204020204" charset="-122"/>
                    <a:ea typeface="微软雅黑" panose="020B0503020204020204" charset="-122"/>
                  </a:rPr>
                  <a:t>1. 复温</a:t>
                </a:r>
                <a:endParaRPr lang="zh-CN" altLang="en-US" sz="2000" b="1">
                  <a:solidFill>
                    <a:srgbClr val="FF7F7F"/>
                  </a:solidFill>
                  <a:latin typeface="微软雅黑" panose="020B0503020204020204" charset="-122"/>
                  <a:ea typeface="微软雅黑" panose="020B0503020204020204" charset="-122"/>
                </a:endParaRPr>
              </a:p>
            </p:txBody>
          </p:sp>
          <p:pic>
            <p:nvPicPr>
              <p:cNvPr id="4" name="图片 3" descr="3b32313534373033343be8af95e58982"/>
              <p:cNvPicPr>
                <a:picLocks noChangeAspect="1"/>
              </p:cNvPicPr>
              <p:nvPr/>
            </p:nvPicPr>
            <p:blipFill>
              <a:blip r:embed="rId2"/>
              <a:stretch>
                <a:fillRect/>
              </a:stretch>
            </p:blipFill>
            <p:spPr>
              <a:xfrm>
                <a:off x="1379" y="2136"/>
                <a:ext cx="850" cy="850"/>
              </a:xfrm>
              <a:prstGeom prst="rect">
                <a:avLst/>
              </a:prstGeom>
            </p:spPr>
          </p:pic>
        </p:grpSp>
      </p:grpSp>
      <p:grpSp>
        <p:nvGrpSpPr>
          <p:cNvPr id="19" name="组合 18"/>
          <p:cNvGrpSpPr/>
          <p:nvPr/>
        </p:nvGrpSpPr>
        <p:grpSpPr>
          <a:xfrm>
            <a:off x="869950" y="2910205"/>
            <a:ext cx="10440035" cy="1242695"/>
            <a:chOff x="1370" y="5400"/>
            <a:chExt cx="16441" cy="1957"/>
          </a:xfrm>
        </p:grpSpPr>
        <p:sp>
          <p:nvSpPr>
            <p:cNvPr id="5" name="矩形 4"/>
            <p:cNvSpPr/>
            <p:nvPr/>
          </p:nvSpPr>
          <p:spPr>
            <a:xfrm>
              <a:off x="1370" y="6559"/>
              <a:ext cx="16441" cy="798"/>
            </a:xfrm>
            <a:prstGeom prst="rect">
              <a:avLst/>
            </a:prstGeom>
          </p:spPr>
          <p:txBody>
            <a:bodyPr wrap="square">
              <a:spAutoFit/>
            </a:bodyPr>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dirty="0">
                  <a:solidFill>
                    <a:schemeClr val="tx1">
                      <a:lumMod val="85000"/>
                      <a:lumOff val="15000"/>
                    </a:schemeClr>
                  </a:solidFill>
                  <a:latin typeface="微软雅黑" panose="020B0503020204020204" charset="-122"/>
                  <a:ea typeface="微软雅黑" panose="020B0503020204020204" charset="-122"/>
                  <a:cs typeface="+mn-ea"/>
                </a:rPr>
                <a:t>缺氧患儿应及时给氧。根据病情选择经口、静脉营养。必要时可间歇性输血或血浆。</a:t>
              </a:r>
              <a:endParaRPr dirty="0">
                <a:solidFill>
                  <a:schemeClr val="tx1">
                    <a:lumMod val="85000"/>
                    <a:lumOff val="15000"/>
                  </a:schemeClr>
                </a:solidFill>
                <a:latin typeface="微软雅黑" panose="020B0503020204020204" charset="-122"/>
                <a:ea typeface="微软雅黑" panose="020B0503020204020204" charset="-122"/>
                <a:cs typeface="+mn-ea"/>
              </a:endParaRPr>
            </a:p>
          </p:txBody>
        </p:sp>
        <p:grpSp>
          <p:nvGrpSpPr>
            <p:cNvPr id="10" name="组合 9"/>
            <p:cNvGrpSpPr/>
            <p:nvPr/>
          </p:nvGrpSpPr>
          <p:grpSpPr>
            <a:xfrm>
              <a:off x="1370" y="5400"/>
              <a:ext cx="11972" cy="850"/>
              <a:chOff x="1379" y="2136"/>
              <a:chExt cx="11972" cy="850"/>
            </a:xfrm>
          </p:grpSpPr>
          <p:sp>
            <p:nvSpPr>
              <p:cNvPr id="11" name="矩形 10"/>
              <p:cNvSpPr/>
              <p:nvPr/>
            </p:nvSpPr>
            <p:spPr>
              <a:xfrm>
                <a:off x="2229" y="2235"/>
                <a:ext cx="11122" cy="751"/>
              </a:xfrm>
              <a:prstGeom prst="rect">
                <a:avLst/>
              </a:prstGeom>
            </p:spPr>
            <p:txBody>
              <a:bodyPr wrap="square" anchor="ctr" anchorCtr="0">
                <a:noAutofit/>
              </a:bodyPr>
              <a:p>
                <a:r>
                  <a:rPr lang="zh-CN" altLang="en-US" sz="2000" b="1">
                    <a:solidFill>
                      <a:srgbClr val="FF7F7F"/>
                    </a:solidFill>
                    <a:latin typeface="微软雅黑" panose="020B0503020204020204" charset="-122"/>
                    <a:ea typeface="微软雅黑" panose="020B0503020204020204" charset="-122"/>
                  </a:rPr>
                  <a:t>2. 加强对症、支持疗法</a:t>
                </a:r>
                <a:endParaRPr lang="zh-CN" altLang="en-US" sz="2000" b="1">
                  <a:solidFill>
                    <a:srgbClr val="FF7F7F"/>
                  </a:solidFill>
                  <a:latin typeface="微软雅黑" panose="020B0503020204020204" charset="-122"/>
                  <a:ea typeface="微软雅黑" panose="020B0503020204020204" charset="-122"/>
                </a:endParaRPr>
              </a:p>
            </p:txBody>
          </p:sp>
          <p:pic>
            <p:nvPicPr>
              <p:cNvPr id="12" name="图片 11" descr="3b32313534373033343be8af95e58982"/>
              <p:cNvPicPr>
                <a:picLocks noChangeAspect="1"/>
              </p:cNvPicPr>
              <p:nvPr/>
            </p:nvPicPr>
            <p:blipFill>
              <a:blip r:embed="rId2"/>
              <a:stretch>
                <a:fillRect/>
              </a:stretch>
            </p:blipFill>
            <p:spPr>
              <a:xfrm>
                <a:off x="1379" y="2136"/>
                <a:ext cx="850" cy="850"/>
              </a:xfrm>
              <a:prstGeom prst="rect">
                <a:avLst/>
              </a:prstGeom>
            </p:spPr>
          </p:pic>
        </p:grpSp>
      </p:grpSp>
      <p:grpSp>
        <p:nvGrpSpPr>
          <p:cNvPr id="17" name="组合 16"/>
          <p:cNvGrpSpPr/>
          <p:nvPr/>
        </p:nvGrpSpPr>
        <p:grpSpPr>
          <a:xfrm>
            <a:off x="869950" y="4631690"/>
            <a:ext cx="10440035" cy="1657985"/>
            <a:chOff x="1379" y="7821"/>
            <a:chExt cx="16441" cy="2611"/>
          </a:xfrm>
        </p:grpSpPr>
        <p:sp>
          <p:nvSpPr>
            <p:cNvPr id="13" name="矩形 12"/>
            <p:cNvSpPr/>
            <p:nvPr/>
          </p:nvSpPr>
          <p:spPr>
            <a:xfrm>
              <a:off x="1379" y="8980"/>
              <a:ext cx="16441" cy="1452"/>
            </a:xfrm>
            <a:prstGeom prst="rect">
              <a:avLst/>
            </a:prstGeom>
          </p:spPr>
          <p:txBody>
            <a:bodyPr wrap="square">
              <a:spAutoFit/>
            </a:bodyPr>
            <a:p>
              <a:pPr indent="482600" algn="just" fontAlgn="auto">
                <a:lnSpc>
                  <a:spcPct val="150000"/>
                </a:lnSpc>
                <a:spcAft>
                  <a:spcPts val="0"/>
                </a:spcAft>
                <a:buClrTx/>
                <a:buSzTx/>
                <a:buFontTx/>
                <a:extLst>
                  <a:ext uri="{35155182-B16C-46BC-9424-99874614C6A1}">
                    <wpsdc:indentchars xmlns:wpsdc="http://www.wps.cn/officeDocument/2017/drawingmlCustomData" val="200" checksum="488862714"/>
                  </a:ext>
                </a:extLst>
              </a:pPr>
              <a:r>
                <a:rPr spc="100" dirty="0">
                  <a:solidFill>
                    <a:schemeClr val="tx1">
                      <a:lumMod val="85000"/>
                      <a:lumOff val="15000"/>
                    </a:schemeClr>
                  </a:solidFill>
                  <a:uFillTx/>
                  <a:latin typeface="Microsoft YaHei" panose="020B0503020204020204" charset="-122"/>
                  <a:ea typeface="微软雅黑" panose="020B0503020204020204" charset="-122"/>
                  <a:cs typeface="+mn-ea"/>
                </a:rPr>
                <a:t>合理使用抗生素，防治感染。有出血或出血倾向的，用止血药；及时纠正酸中毒；DIC 早期高凝状态时可用肝素，DIC 已发生出血时不宜使用肝素。</a:t>
              </a:r>
              <a:endParaRPr spc="100" dirty="0">
                <a:solidFill>
                  <a:schemeClr val="tx1">
                    <a:lumMod val="85000"/>
                    <a:lumOff val="15000"/>
                  </a:schemeClr>
                </a:solidFill>
                <a:uFillTx/>
                <a:latin typeface="Microsoft YaHei" panose="020B0503020204020204" charset="-122"/>
                <a:ea typeface="微软雅黑" panose="020B0503020204020204" charset="-122"/>
                <a:cs typeface="+mn-ea"/>
              </a:endParaRPr>
            </a:p>
          </p:txBody>
        </p:sp>
        <p:grpSp>
          <p:nvGrpSpPr>
            <p:cNvPr id="14" name="组合 13"/>
            <p:cNvGrpSpPr/>
            <p:nvPr/>
          </p:nvGrpSpPr>
          <p:grpSpPr>
            <a:xfrm>
              <a:off x="1379" y="7821"/>
              <a:ext cx="11972" cy="850"/>
              <a:chOff x="1379" y="2136"/>
              <a:chExt cx="11972" cy="850"/>
            </a:xfrm>
          </p:grpSpPr>
          <p:sp>
            <p:nvSpPr>
              <p:cNvPr id="15" name="矩形 14"/>
              <p:cNvSpPr/>
              <p:nvPr/>
            </p:nvSpPr>
            <p:spPr>
              <a:xfrm>
                <a:off x="2229" y="2235"/>
                <a:ext cx="11122" cy="751"/>
              </a:xfrm>
              <a:prstGeom prst="rect">
                <a:avLst/>
              </a:prstGeom>
            </p:spPr>
            <p:txBody>
              <a:bodyPr wrap="square" anchor="ctr" anchorCtr="0">
                <a:noAutofit/>
              </a:bodyPr>
              <a:p>
                <a:r>
                  <a:rPr lang="zh-CN" altLang="en-US" sz="2000" b="1">
                    <a:solidFill>
                      <a:srgbClr val="FF7F7F"/>
                    </a:solidFill>
                    <a:latin typeface="微软雅黑" panose="020B0503020204020204" charset="-122"/>
                    <a:ea typeface="微软雅黑" panose="020B0503020204020204" charset="-122"/>
                  </a:rPr>
                  <a:t>3. 正确用药</a:t>
                </a:r>
                <a:endParaRPr lang="zh-CN" altLang="en-US" sz="2000" b="1">
                  <a:solidFill>
                    <a:srgbClr val="FF7F7F"/>
                  </a:solidFill>
                  <a:latin typeface="微软雅黑" panose="020B0503020204020204" charset="-122"/>
                  <a:ea typeface="微软雅黑" panose="020B0503020204020204" charset="-122"/>
                </a:endParaRPr>
              </a:p>
            </p:txBody>
          </p:sp>
          <p:pic>
            <p:nvPicPr>
              <p:cNvPr id="16" name="图片 15" descr="3b32313534373033343be8af95e58982"/>
              <p:cNvPicPr>
                <a:picLocks noChangeAspect="1"/>
              </p:cNvPicPr>
              <p:nvPr/>
            </p:nvPicPr>
            <p:blipFill>
              <a:blip r:embed="rId2"/>
              <a:stretch>
                <a:fillRect/>
              </a:stretch>
            </p:blipFill>
            <p:spPr>
              <a:xfrm>
                <a:off x="1379" y="2136"/>
                <a:ext cx="850" cy="850"/>
              </a:xfrm>
              <a:prstGeom prst="rect">
                <a:avLst/>
              </a:prstGeom>
            </p:spPr>
          </p:pic>
        </p:grpSp>
      </p:grpSp>
    </p:spTree>
  </p:cSld>
  <p:clrMapOvr>
    <a:masterClrMapping/>
  </p:clrMapOvr>
  <mc:AlternateContent xmlns:mc="http://schemas.openxmlformats.org/markup-compatibility/2006">
    <mc:Choice xmlns:p14="http://schemas.microsoft.com/office/powerpoint/2010/main" Requires="p14">
      <p:transition p14:dur="9" advTm="5102">
        <p:comb/>
      </p:transition>
    </mc:Choice>
    <mc:Fallback>
      <p:transition advTm="5102">
        <p:comb/>
      </p:transition>
    </mc:Fallback>
  </mc:AlternateContent>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3" name="组合 12"/>
          <p:cNvGrpSpPr/>
          <p:nvPr/>
        </p:nvGrpSpPr>
        <p:grpSpPr>
          <a:xfrm>
            <a:off x="585470" y="2954020"/>
            <a:ext cx="2519680" cy="2892425"/>
            <a:chOff x="636" y="5686"/>
            <a:chExt cx="3968" cy="4555"/>
          </a:xfrm>
        </p:grpSpPr>
        <p:sp>
          <p:nvSpPr>
            <p:cNvPr id="3" name="同侧圆角矩形 2"/>
            <p:cNvSpPr/>
            <p:nvPr>
              <p:custDataLst>
                <p:tags r:id="rId1"/>
              </p:custDataLst>
            </p:nvPr>
          </p:nvSpPr>
          <p:spPr>
            <a:xfrm>
              <a:off x="636" y="6075"/>
              <a:ext cx="3969" cy="4143"/>
            </a:xfrm>
            <a:prstGeom prst="round2SameRect">
              <a:avLst>
                <a:gd name="adj1" fmla="val 8305"/>
                <a:gd name="adj2" fmla="val 0"/>
              </a:avLst>
            </a:prstGeom>
            <a:solidFill>
              <a:srgbClr val="FFFFFF"/>
            </a:solidFill>
            <a:ln>
              <a:gradFill>
                <a:gsLst>
                  <a:gs pos="0">
                    <a:srgbClr val="6096E6"/>
                  </a:gs>
                  <a:gs pos="100000">
                    <a:srgbClr val="6096E6">
                      <a:alpha val="2000"/>
                    </a:srgbClr>
                  </a:gs>
                </a:gsLst>
                <a:lin ang="5400000" scaled="1"/>
              </a:gradFill>
            </a:ln>
            <a:effectLst/>
          </p:spPr>
          <p:style>
            <a:lnRef idx="2">
              <a:srgbClr val="6096E6">
                <a:shade val="50000"/>
              </a:srgbClr>
            </a:lnRef>
            <a:fillRef idx="1">
              <a:srgbClr val="6096E6"/>
            </a:fillRef>
            <a:effectRef idx="0">
              <a:srgbClr val="6096E6"/>
            </a:effectRef>
            <a:fontRef idx="minor">
              <a:srgbClr val="FFFFFF"/>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olidFill>
                  <a:srgbClr val="FFFFFF"/>
                </a:solidFill>
                <a:latin typeface="Arial" panose="020B0604020202020204" pitchFamily="34" charset="0"/>
                <a:ea typeface="微软雅黑" panose="020B0503020204020204" charset="-122"/>
                <a:sym typeface="微软雅黑" panose="020B0503020204020204" charset="-122"/>
              </a:endParaRPr>
            </a:p>
          </p:txBody>
        </p:sp>
        <p:sp>
          <p:nvSpPr>
            <p:cNvPr id="19" name="同侧圆角矩形 18"/>
            <p:cNvSpPr/>
            <p:nvPr>
              <p:custDataLst>
                <p:tags r:id="rId2"/>
              </p:custDataLst>
            </p:nvPr>
          </p:nvSpPr>
          <p:spPr>
            <a:xfrm flipV="1">
              <a:off x="636" y="10139"/>
              <a:ext cx="3969" cy="103"/>
            </a:xfrm>
            <a:prstGeom prst="round2SameRect">
              <a:avLst>
                <a:gd name="adj1" fmla="val 50000"/>
                <a:gd name="adj2" fmla="val 0"/>
              </a:avLst>
            </a:prstGeom>
            <a:solidFill>
              <a:srgbClr val="6096E6"/>
            </a:solidFill>
            <a:ln>
              <a:noFill/>
            </a:ln>
            <a:effectLst/>
          </p:spPr>
          <p:style>
            <a:lnRef idx="2">
              <a:srgbClr val="6096E6">
                <a:shade val="50000"/>
              </a:srgbClr>
            </a:lnRef>
            <a:fillRef idx="1">
              <a:srgbClr val="6096E6"/>
            </a:fillRef>
            <a:effectRef idx="0">
              <a:srgbClr val="6096E6"/>
            </a:effectRef>
            <a:fontRef idx="minor">
              <a:srgbClr val="FFFFFF"/>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olidFill>
                  <a:srgbClr val="FFFFFF"/>
                </a:solidFill>
                <a:latin typeface="Arial" panose="020B0604020202020204" pitchFamily="34" charset="0"/>
                <a:ea typeface="微软雅黑" panose="020B0503020204020204" charset="-122"/>
                <a:sym typeface="微软雅黑" panose="020B0503020204020204" charset="-122"/>
              </a:endParaRPr>
            </a:p>
          </p:txBody>
        </p:sp>
        <p:sp>
          <p:nvSpPr>
            <p:cNvPr id="41" name="文本框 40"/>
            <p:cNvSpPr txBox="1"/>
            <p:nvPr>
              <p:custDataLst>
                <p:tags r:id="rId3"/>
              </p:custDataLst>
            </p:nvPr>
          </p:nvSpPr>
          <p:spPr>
            <a:xfrm>
              <a:off x="778" y="7234"/>
              <a:ext cx="3685" cy="2156"/>
            </a:xfrm>
            <a:prstGeom prst="rect">
              <a:avLst/>
            </a:prstGeom>
            <a:noFill/>
          </p:spPr>
          <p:txBody>
            <a:bodyPr wrap="square" rtlCol="0">
              <a:noAutofit/>
            </a:bodyPr>
            <a:p>
              <a:pPr algn="just" fontAlgn="auto">
                <a:lnSpc>
                  <a:spcPct val="130000"/>
                </a:lnSpc>
                <a:spcAft>
                  <a:spcPts val="1000"/>
                </a:spcAft>
              </a:pPr>
              <a:r>
                <a:rPr lang="zh-CN" altLang="en-US" sz="1600">
                  <a:solidFill>
                    <a:srgbClr val="000000">
                      <a:lumMod val="65000"/>
                      <a:lumOff val="35000"/>
                    </a:srgbClr>
                  </a:solidFill>
                  <a:uFillTx/>
                  <a:latin typeface="Microsoft YaHei" panose="020B0503020204020204" charset="-122"/>
                  <a:ea typeface="Microsoft YaHei Regular" panose="020B0503020204020204" charset="-122"/>
                  <a:sym typeface="微软雅黑" panose="020B0503020204020204" charset="-122"/>
                </a:rPr>
                <a:t>了解患儿的胎龄、日龄、体重、分娩史、出生后保暖情况，以及有无感染和其他缺氧病史。</a:t>
              </a:r>
              <a:endParaRPr lang="zh-CN" altLang="en-US" sz="1600">
                <a:solidFill>
                  <a:srgbClr val="000000">
                    <a:lumMod val="65000"/>
                    <a:lumOff val="35000"/>
                  </a:srgbClr>
                </a:solidFill>
                <a:uFillTx/>
                <a:latin typeface="Microsoft YaHei" panose="020B0503020204020204" charset="-122"/>
                <a:ea typeface="Microsoft YaHei Regular" panose="020B0503020204020204" charset="-122"/>
                <a:sym typeface="微软雅黑" panose="020B0503020204020204" charset="-122"/>
              </a:endParaRPr>
            </a:p>
          </p:txBody>
        </p:sp>
        <p:sp>
          <p:nvSpPr>
            <p:cNvPr id="74" name="圆角矩形 73"/>
            <p:cNvSpPr/>
            <p:nvPr>
              <p:custDataLst>
                <p:tags r:id="rId4"/>
              </p:custDataLst>
            </p:nvPr>
          </p:nvSpPr>
          <p:spPr>
            <a:xfrm>
              <a:off x="1486" y="9719"/>
              <a:ext cx="2268" cy="340"/>
            </a:xfrm>
            <a:prstGeom prst="roundRect">
              <a:avLst>
                <a:gd name="adj" fmla="val 50000"/>
              </a:avLst>
            </a:prstGeom>
            <a:solidFill>
              <a:srgbClr val="6096E6"/>
            </a:solidFill>
            <a:ln w="9525">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sz="1600">
                <a:solidFill>
                  <a:srgbClr val="FFFFFF"/>
                </a:solidFill>
                <a:latin typeface="Arial" panose="020B0604020202020204" pitchFamily="34" charset="0"/>
                <a:ea typeface="微软雅黑" panose="020B0503020204020204" charset="-122"/>
              </a:endParaRPr>
            </a:p>
          </p:txBody>
        </p:sp>
        <p:sp>
          <p:nvSpPr>
            <p:cNvPr id="79" name="文本框 78"/>
            <p:cNvSpPr txBox="1"/>
            <p:nvPr>
              <p:custDataLst>
                <p:tags r:id="rId5"/>
              </p:custDataLst>
            </p:nvPr>
          </p:nvSpPr>
          <p:spPr>
            <a:xfrm>
              <a:off x="1061" y="6601"/>
              <a:ext cx="3118" cy="556"/>
            </a:xfrm>
            <a:prstGeom prst="rect">
              <a:avLst/>
            </a:prstGeom>
            <a:noFill/>
          </p:spPr>
          <p:txBody>
            <a:bodyPr wrap="square" bIns="0" rtlCol="0">
              <a:noAutofit/>
            </a:bodyPr>
            <a:p>
              <a:pPr algn="ctr"/>
              <a:r>
                <a:rPr lang="zh-CN" altLang="en-US" b="1">
                  <a:solidFill>
                    <a:srgbClr val="6096E6"/>
                  </a:solidFill>
                  <a:uFillTx/>
                  <a:latin typeface="Microsoft YaHei Bold" panose="020B0503020204020204" charset="-122"/>
                  <a:ea typeface="Microsoft YaHei Bold" panose="020B0503020204020204" charset="-122"/>
                </a:rPr>
                <a:t>1. 健康史</a:t>
              </a:r>
              <a:endParaRPr lang="zh-CN" altLang="en-US" b="1">
                <a:solidFill>
                  <a:srgbClr val="6096E6"/>
                </a:solidFill>
                <a:uFillTx/>
                <a:latin typeface="Microsoft YaHei Bold" panose="020B0503020204020204" charset="-122"/>
                <a:ea typeface="Microsoft YaHei Bold" panose="020B0503020204020204" charset="-122"/>
              </a:endParaRPr>
            </a:p>
          </p:txBody>
        </p:sp>
        <p:grpSp>
          <p:nvGrpSpPr>
            <p:cNvPr id="10" name="组合 9"/>
            <p:cNvGrpSpPr/>
            <p:nvPr/>
          </p:nvGrpSpPr>
          <p:grpSpPr>
            <a:xfrm rot="0">
              <a:off x="2207" y="5686"/>
              <a:ext cx="826" cy="826"/>
              <a:chOff x="2211" y="5686"/>
              <a:chExt cx="826" cy="826"/>
            </a:xfrm>
          </p:grpSpPr>
          <p:sp>
            <p:nvSpPr>
              <p:cNvPr id="42" name="椭圆 41"/>
              <p:cNvSpPr/>
              <p:nvPr>
                <p:custDataLst>
                  <p:tags r:id="rId6"/>
                </p:custDataLst>
              </p:nvPr>
            </p:nvSpPr>
            <p:spPr>
              <a:xfrm>
                <a:off x="2211" y="5686"/>
                <a:ext cx="827" cy="827"/>
              </a:xfrm>
              <a:prstGeom prst="ellipse">
                <a:avLst/>
              </a:prstGeom>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pic>
            <p:nvPicPr>
              <p:cNvPr id="87" name="图片 86" descr="32313538333935363b32313538333933383bcae9bcdc"/>
              <p:cNvPicPr>
                <a:picLocks noChangeAspect="1"/>
              </p:cNvPicPr>
              <p:nvPr>
                <p:custDataLst>
                  <p:tags r:id="rId7"/>
                </p:custDataLst>
              </p:nvPr>
            </p:nvPicPr>
            <p:blipFill>
              <a:blip r:embed="rId8">
                <a:extLst>
                  <a:ext uri="{96DAC541-7B7A-43D3-8B79-37D633B846F1}">
                    <asvg:svgBlip xmlns:asvg="http://schemas.microsoft.com/office/drawing/2016/SVG/main" r:embed="rId9"/>
                  </a:ext>
                </a:extLst>
              </a:blip>
              <a:stretch>
                <a:fillRect/>
              </a:stretch>
            </p:blipFill>
            <p:spPr>
              <a:xfrm>
                <a:off x="2398" y="5873"/>
                <a:ext cx="454" cy="454"/>
              </a:xfrm>
              <a:prstGeom prst="rect">
                <a:avLst/>
              </a:prstGeom>
            </p:spPr>
          </p:pic>
        </p:grpSp>
      </p:grpSp>
      <p:grpSp>
        <p:nvGrpSpPr>
          <p:cNvPr id="14" name="组合 13"/>
          <p:cNvGrpSpPr/>
          <p:nvPr/>
        </p:nvGrpSpPr>
        <p:grpSpPr>
          <a:xfrm>
            <a:off x="3390900" y="2213610"/>
            <a:ext cx="2519680" cy="3632835"/>
            <a:chOff x="5197" y="4520"/>
            <a:chExt cx="3968" cy="5721"/>
          </a:xfrm>
        </p:grpSpPr>
        <p:sp>
          <p:nvSpPr>
            <p:cNvPr id="37" name="同侧圆角矩形 36"/>
            <p:cNvSpPr/>
            <p:nvPr>
              <p:custDataLst>
                <p:tags r:id="rId10"/>
              </p:custDataLst>
            </p:nvPr>
          </p:nvSpPr>
          <p:spPr>
            <a:xfrm>
              <a:off x="5197" y="4947"/>
              <a:ext cx="3969" cy="5271"/>
            </a:xfrm>
            <a:prstGeom prst="round2SameRect">
              <a:avLst>
                <a:gd name="adj1" fmla="val 8305"/>
                <a:gd name="adj2" fmla="val 0"/>
              </a:avLst>
            </a:prstGeom>
            <a:solidFill>
              <a:srgbClr val="FFFFFF"/>
            </a:solidFill>
            <a:ln>
              <a:gradFill>
                <a:gsLst>
                  <a:gs pos="0">
                    <a:srgbClr val="56CA95"/>
                  </a:gs>
                  <a:gs pos="100000">
                    <a:srgbClr val="56CA95">
                      <a:alpha val="2000"/>
                    </a:srgbClr>
                  </a:gs>
                </a:gsLst>
                <a:lin ang="5400000" scaled="1"/>
              </a:gradFill>
            </a:ln>
            <a:effectLst/>
          </p:spPr>
          <p:style>
            <a:lnRef idx="2">
              <a:srgbClr val="6096E6">
                <a:shade val="50000"/>
              </a:srgbClr>
            </a:lnRef>
            <a:fillRef idx="1">
              <a:srgbClr val="6096E6"/>
            </a:fillRef>
            <a:effectRef idx="0">
              <a:srgbClr val="6096E6"/>
            </a:effectRef>
            <a:fontRef idx="minor">
              <a:srgbClr val="FFFFFF"/>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olidFill>
                  <a:srgbClr val="FFFFFF"/>
                </a:solidFill>
                <a:latin typeface="Arial" panose="020B0604020202020204" pitchFamily="34" charset="0"/>
                <a:ea typeface="微软雅黑" panose="020B0503020204020204" charset="-122"/>
                <a:sym typeface="微软雅黑" panose="020B0503020204020204" charset="-122"/>
              </a:endParaRPr>
            </a:p>
          </p:txBody>
        </p:sp>
        <p:sp>
          <p:nvSpPr>
            <p:cNvPr id="71" name="同侧圆角矩形 70"/>
            <p:cNvSpPr/>
            <p:nvPr>
              <p:custDataLst>
                <p:tags r:id="rId11"/>
              </p:custDataLst>
            </p:nvPr>
          </p:nvSpPr>
          <p:spPr>
            <a:xfrm flipV="1">
              <a:off x="5481" y="10139"/>
              <a:ext cx="3402" cy="103"/>
            </a:xfrm>
            <a:prstGeom prst="round2SameRect">
              <a:avLst>
                <a:gd name="adj1" fmla="val 50000"/>
                <a:gd name="adj2" fmla="val 0"/>
              </a:avLst>
            </a:prstGeom>
            <a:solidFill>
              <a:srgbClr val="56CA95"/>
            </a:solidFill>
            <a:ln>
              <a:noFill/>
            </a:ln>
            <a:effectLst/>
          </p:spPr>
          <p:style>
            <a:lnRef idx="2">
              <a:srgbClr val="6096E6">
                <a:shade val="50000"/>
              </a:srgbClr>
            </a:lnRef>
            <a:fillRef idx="1">
              <a:srgbClr val="6096E6"/>
            </a:fillRef>
            <a:effectRef idx="0">
              <a:srgbClr val="6096E6"/>
            </a:effectRef>
            <a:fontRef idx="minor">
              <a:srgbClr val="FFFFFF"/>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olidFill>
                  <a:srgbClr val="FFFFFF"/>
                </a:solidFill>
                <a:latin typeface="Arial" panose="020B0604020202020204" pitchFamily="34" charset="0"/>
                <a:ea typeface="微软雅黑" panose="020B0503020204020204" charset="-122"/>
                <a:sym typeface="微软雅黑" panose="020B0503020204020204" charset="-122"/>
              </a:endParaRPr>
            </a:p>
          </p:txBody>
        </p:sp>
        <p:sp>
          <p:nvSpPr>
            <p:cNvPr id="29" name="文本框 28"/>
            <p:cNvSpPr txBox="1"/>
            <p:nvPr>
              <p:custDataLst>
                <p:tags r:id="rId12"/>
              </p:custDataLst>
            </p:nvPr>
          </p:nvSpPr>
          <p:spPr>
            <a:xfrm>
              <a:off x="5623" y="5352"/>
              <a:ext cx="3118" cy="556"/>
            </a:xfrm>
            <a:prstGeom prst="rect">
              <a:avLst/>
            </a:prstGeom>
            <a:noFill/>
          </p:spPr>
          <p:txBody>
            <a:bodyPr wrap="square" bIns="0" rtlCol="0">
              <a:noAutofit/>
            </a:bodyPr>
            <a:p>
              <a:pPr algn="ctr"/>
              <a:r>
                <a:rPr lang="zh-CN" altLang="en-US" b="1">
                  <a:solidFill>
                    <a:srgbClr val="56CA95"/>
                  </a:solidFill>
                  <a:uFillTx/>
                  <a:latin typeface="Microsoft YaHei Bold" panose="020B0503020204020204" charset="-122"/>
                  <a:ea typeface="Microsoft YaHei Bold" panose="020B0503020204020204" charset="-122"/>
                </a:rPr>
                <a:t>2. 症状、体征</a:t>
              </a:r>
              <a:endParaRPr lang="zh-CN" altLang="en-US" b="1">
                <a:solidFill>
                  <a:srgbClr val="56CA95"/>
                </a:solidFill>
                <a:uFillTx/>
                <a:latin typeface="Microsoft YaHei Bold" panose="020B0503020204020204" charset="-122"/>
                <a:ea typeface="Microsoft YaHei Bold" panose="020B0503020204020204" charset="-122"/>
              </a:endParaRPr>
            </a:p>
          </p:txBody>
        </p:sp>
        <p:sp>
          <p:nvSpPr>
            <p:cNvPr id="32" name="文本框 31"/>
            <p:cNvSpPr txBox="1"/>
            <p:nvPr>
              <p:custDataLst>
                <p:tags r:id="rId13"/>
              </p:custDataLst>
            </p:nvPr>
          </p:nvSpPr>
          <p:spPr>
            <a:xfrm>
              <a:off x="5339" y="6047"/>
              <a:ext cx="3685" cy="2900"/>
            </a:xfrm>
            <a:prstGeom prst="rect">
              <a:avLst/>
            </a:prstGeom>
            <a:noFill/>
          </p:spPr>
          <p:txBody>
            <a:bodyPr wrap="square" rtlCol="0">
              <a:noAutofit/>
            </a:bodyPr>
            <a:p>
              <a:pPr algn="just" fontAlgn="auto">
                <a:lnSpc>
                  <a:spcPct val="120000"/>
                </a:lnSpc>
                <a:spcBef>
                  <a:spcPts val="0"/>
                </a:spcBef>
                <a:spcAft>
                  <a:spcPts val="1000"/>
                </a:spcAft>
              </a:pPr>
              <a:r>
                <a:rPr lang="zh-CN" altLang="en-US" sz="1600" spc="150">
                  <a:solidFill>
                    <a:srgbClr val="000000">
                      <a:lumMod val="65000"/>
                      <a:lumOff val="35000"/>
                    </a:srgbClr>
                  </a:solidFill>
                  <a:uFillTx/>
                  <a:latin typeface="Microsoft YaHei" panose="020B0503020204020204" charset="-122"/>
                  <a:ea typeface="Microsoft YaHei Regular" panose="020B0503020204020204" charset="-122"/>
                  <a:sym typeface="微软雅黑" panose="020B0503020204020204" charset="-122"/>
                </a:rPr>
                <a:t>测量体温、呼吸、心率，评估吸吮及吞咽能力，检查皮肤的颜色和硬肿范围，有无心、肾受损害及 DIC 的症状和体征。</a:t>
              </a:r>
              <a:endParaRPr lang="zh-CN" altLang="en-US" sz="1600" spc="150">
                <a:solidFill>
                  <a:srgbClr val="000000">
                    <a:lumMod val="65000"/>
                    <a:lumOff val="35000"/>
                  </a:srgbClr>
                </a:solidFill>
                <a:uFillTx/>
                <a:latin typeface="Microsoft YaHei" panose="020B0503020204020204" charset="-122"/>
                <a:ea typeface="Microsoft YaHei Regular" panose="020B0503020204020204" charset="-122"/>
                <a:sym typeface="微软雅黑" panose="020B0503020204020204" charset="-122"/>
              </a:endParaRPr>
            </a:p>
          </p:txBody>
        </p:sp>
        <p:sp>
          <p:nvSpPr>
            <p:cNvPr id="66" name="圆角矩形 65"/>
            <p:cNvSpPr/>
            <p:nvPr>
              <p:custDataLst>
                <p:tags r:id="rId14"/>
              </p:custDataLst>
            </p:nvPr>
          </p:nvSpPr>
          <p:spPr>
            <a:xfrm>
              <a:off x="6048" y="9719"/>
              <a:ext cx="2268" cy="340"/>
            </a:xfrm>
            <a:prstGeom prst="roundRect">
              <a:avLst>
                <a:gd name="adj" fmla="val 50000"/>
              </a:avLst>
            </a:prstGeom>
            <a:solidFill>
              <a:srgbClr val="56CA95"/>
            </a:solidFill>
            <a:ln w="9525">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sz="1600">
                <a:solidFill>
                  <a:srgbClr val="FFFFFF"/>
                </a:solidFill>
                <a:latin typeface="Arial" panose="020B0604020202020204" pitchFamily="34" charset="0"/>
                <a:ea typeface="微软雅黑" panose="020B0503020204020204" charset="-122"/>
              </a:endParaRPr>
            </a:p>
          </p:txBody>
        </p:sp>
        <p:grpSp>
          <p:nvGrpSpPr>
            <p:cNvPr id="16" name="组合 15"/>
            <p:cNvGrpSpPr/>
            <p:nvPr/>
          </p:nvGrpSpPr>
          <p:grpSpPr>
            <a:xfrm rot="0">
              <a:off x="6769" y="4520"/>
              <a:ext cx="826" cy="826"/>
              <a:chOff x="8862" y="5787"/>
              <a:chExt cx="826" cy="826"/>
            </a:xfrm>
          </p:grpSpPr>
          <p:sp>
            <p:nvSpPr>
              <p:cNvPr id="82" name="椭圆 81"/>
              <p:cNvSpPr/>
              <p:nvPr>
                <p:custDataLst>
                  <p:tags r:id="rId15"/>
                </p:custDataLst>
              </p:nvPr>
            </p:nvSpPr>
            <p:spPr>
              <a:xfrm>
                <a:off x="8862" y="5787"/>
                <a:ext cx="827" cy="827"/>
              </a:xfrm>
              <a:prstGeom prst="ellipse">
                <a:avLst/>
              </a:prstGeom>
              <a:solidFill>
                <a:srgbClr val="56CA95"/>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pic>
            <p:nvPicPr>
              <p:cNvPr id="89" name="图片 88" descr="32313538333935363b32313538333935343bbadab0e5"/>
              <p:cNvPicPr>
                <a:picLocks noChangeAspect="1"/>
              </p:cNvPicPr>
              <p:nvPr>
                <p:custDataLst>
                  <p:tags r:id="rId16"/>
                </p:custDataLst>
              </p:nvPr>
            </p:nvPicPr>
            <p:blipFill>
              <a:blip r:embed="rId17">
                <a:extLst>
                  <a:ext uri="{96DAC541-7B7A-43D3-8B79-37D633B846F1}">
                    <asvg:svgBlip xmlns:asvg="http://schemas.microsoft.com/office/drawing/2016/SVG/main" r:embed="rId18"/>
                  </a:ext>
                </a:extLst>
              </a:blip>
              <a:stretch>
                <a:fillRect/>
              </a:stretch>
            </p:blipFill>
            <p:spPr>
              <a:xfrm>
                <a:off x="9049" y="5974"/>
                <a:ext cx="454" cy="454"/>
              </a:xfrm>
              <a:prstGeom prst="rect">
                <a:avLst/>
              </a:prstGeom>
            </p:spPr>
          </p:pic>
        </p:grpSp>
      </p:grpSp>
      <p:grpSp>
        <p:nvGrpSpPr>
          <p:cNvPr id="31" name="组合 30"/>
          <p:cNvGrpSpPr/>
          <p:nvPr/>
        </p:nvGrpSpPr>
        <p:grpSpPr>
          <a:xfrm>
            <a:off x="6196330" y="2077720"/>
            <a:ext cx="2519680" cy="3768725"/>
            <a:chOff x="9562" y="4306"/>
            <a:chExt cx="3968" cy="5935"/>
          </a:xfrm>
        </p:grpSpPr>
        <p:sp>
          <p:nvSpPr>
            <p:cNvPr id="72" name="同侧圆角矩形 71"/>
            <p:cNvSpPr/>
            <p:nvPr>
              <p:custDataLst>
                <p:tags r:id="rId19"/>
              </p:custDataLst>
            </p:nvPr>
          </p:nvSpPr>
          <p:spPr>
            <a:xfrm>
              <a:off x="9562" y="4709"/>
              <a:ext cx="3969" cy="5509"/>
            </a:xfrm>
            <a:prstGeom prst="round2SameRect">
              <a:avLst>
                <a:gd name="adj1" fmla="val 8305"/>
                <a:gd name="adj2" fmla="val 0"/>
              </a:avLst>
            </a:prstGeom>
            <a:solidFill>
              <a:srgbClr val="FFFFFF"/>
            </a:solidFill>
            <a:ln>
              <a:gradFill>
                <a:gsLst>
                  <a:gs pos="0">
                    <a:srgbClr val="FFBA55"/>
                  </a:gs>
                  <a:gs pos="100000">
                    <a:srgbClr val="FFBA55">
                      <a:alpha val="2000"/>
                    </a:srgbClr>
                  </a:gs>
                </a:gsLst>
                <a:lin ang="5400000" scaled="1"/>
              </a:gradFill>
            </a:ln>
            <a:effectLst/>
          </p:spPr>
          <p:style>
            <a:lnRef idx="2">
              <a:srgbClr val="6096E6">
                <a:shade val="50000"/>
              </a:srgbClr>
            </a:lnRef>
            <a:fillRef idx="1">
              <a:srgbClr val="6096E6"/>
            </a:fillRef>
            <a:effectRef idx="0">
              <a:srgbClr val="6096E6"/>
            </a:effectRef>
            <a:fontRef idx="minor">
              <a:srgbClr val="FFFFFF"/>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olidFill>
                  <a:srgbClr val="FFFFFF"/>
                </a:solidFill>
                <a:latin typeface="Arial" panose="020B0604020202020204" pitchFamily="34" charset="0"/>
                <a:ea typeface="微软雅黑" panose="020B0503020204020204" charset="-122"/>
                <a:sym typeface="微软雅黑" panose="020B0503020204020204" charset="-122"/>
              </a:endParaRPr>
            </a:p>
          </p:txBody>
        </p:sp>
        <p:sp>
          <p:nvSpPr>
            <p:cNvPr id="78" name="同侧圆角矩形 77"/>
            <p:cNvSpPr/>
            <p:nvPr>
              <p:custDataLst>
                <p:tags r:id="rId20"/>
              </p:custDataLst>
            </p:nvPr>
          </p:nvSpPr>
          <p:spPr>
            <a:xfrm flipV="1">
              <a:off x="9845" y="10139"/>
              <a:ext cx="3402" cy="103"/>
            </a:xfrm>
            <a:prstGeom prst="round2SameRect">
              <a:avLst>
                <a:gd name="adj1" fmla="val 50000"/>
                <a:gd name="adj2" fmla="val 0"/>
              </a:avLst>
            </a:prstGeom>
            <a:solidFill>
              <a:srgbClr val="FFBA55"/>
            </a:solidFill>
            <a:ln>
              <a:noFill/>
            </a:ln>
            <a:effectLst/>
          </p:spPr>
          <p:style>
            <a:lnRef idx="2">
              <a:srgbClr val="6096E6">
                <a:shade val="50000"/>
              </a:srgbClr>
            </a:lnRef>
            <a:fillRef idx="1">
              <a:srgbClr val="6096E6"/>
            </a:fillRef>
            <a:effectRef idx="0">
              <a:srgbClr val="6096E6"/>
            </a:effectRef>
            <a:fontRef idx="minor">
              <a:srgbClr val="FFFFFF"/>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olidFill>
                  <a:srgbClr val="FFFFFF"/>
                </a:solidFill>
                <a:latin typeface="Arial" panose="020B0604020202020204" pitchFamily="34" charset="0"/>
                <a:ea typeface="微软雅黑" panose="020B0503020204020204" charset="-122"/>
                <a:sym typeface="微软雅黑" panose="020B0503020204020204" charset="-122"/>
              </a:endParaRPr>
            </a:p>
          </p:txBody>
        </p:sp>
        <p:sp>
          <p:nvSpPr>
            <p:cNvPr id="21" name="文本框 20"/>
            <p:cNvSpPr txBox="1"/>
            <p:nvPr>
              <p:custDataLst>
                <p:tags r:id="rId21"/>
              </p:custDataLst>
            </p:nvPr>
          </p:nvSpPr>
          <p:spPr>
            <a:xfrm>
              <a:off x="9825" y="5281"/>
              <a:ext cx="3443" cy="556"/>
            </a:xfrm>
            <a:prstGeom prst="rect">
              <a:avLst/>
            </a:prstGeom>
            <a:noFill/>
          </p:spPr>
          <p:txBody>
            <a:bodyPr wrap="square" bIns="0" rtlCol="0">
              <a:noAutofit/>
            </a:bodyPr>
            <a:p>
              <a:pPr algn="ctr"/>
              <a:r>
                <a:rPr lang="zh-CN" altLang="en-US" b="1">
                  <a:solidFill>
                    <a:srgbClr val="FFBA55"/>
                  </a:solidFill>
                  <a:uFillTx/>
                  <a:latin typeface="Microsoft YaHei Bold" panose="020B0503020204020204" charset="-122"/>
                  <a:ea typeface="Microsoft YaHei Bold" panose="020B0503020204020204" charset="-122"/>
                </a:rPr>
                <a:t>3. 社会—心理因素</a:t>
              </a:r>
              <a:endParaRPr lang="zh-CN" altLang="en-US" b="1">
                <a:solidFill>
                  <a:srgbClr val="FFBA55"/>
                </a:solidFill>
                <a:uFillTx/>
                <a:latin typeface="Microsoft YaHei Bold" panose="020B0503020204020204" charset="-122"/>
                <a:ea typeface="Microsoft YaHei Bold" panose="020B0503020204020204" charset="-122"/>
              </a:endParaRPr>
            </a:p>
          </p:txBody>
        </p:sp>
        <p:sp>
          <p:nvSpPr>
            <p:cNvPr id="25" name="文本框 24"/>
            <p:cNvSpPr txBox="1"/>
            <p:nvPr>
              <p:custDataLst>
                <p:tags r:id="rId22"/>
              </p:custDataLst>
            </p:nvPr>
          </p:nvSpPr>
          <p:spPr>
            <a:xfrm>
              <a:off x="9704" y="5911"/>
              <a:ext cx="3685" cy="3417"/>
            </a:xfrm>
            <a:prstGeom prst="rect">
              <a:avLst/>
            </a:prstGeom>
            <a:noFill/>
          </p:spPr>
          <p:txBody>
            <a:bodyPr wrap="square" rtlCol="0">
              <a:noAutofit/>
            </a:bodyPr>
            <a:p>
              <a:pPr algn="just" fontAlgn="auto">
                <a:lnSpc>
                  <a:spcPct val="130000"/>
                </a:lnSpc>
                <a:spcAft>
                  <a:spcPts val="1000"/>
                </a:spcAft>
              </a:pPr>
              <a:r>
                <a:rPr lang="zh-CN" altLang="en-US" sz="1600">
                  <a:solidFill>
                    <a:srgbClr val="000000">
                      <a:lumMod val="65000"/>
                      <a:lumOff val="35000"/>
                    </a:srgbClr>
                  </a:solidFill>
                  <a:uFillTx/>
                  <a:latin typeface="Microsoft YaHei" panose="020B0503020204020204" charset="-122"/>
                  <a:ea typeface="Microsoft YaHei Regular" panose="020B0503020204020204" charset="-122"/>
                  <a:sym typeface="微软雅黑" panose="020B0503020204020204" charset="-122"/>
                </a:rPr>
                <a:t>该病早产儿的发生率最高，应评估家长对疾病的了解程度、对患儿病情完全康复及预后的担心和焦虑，了解家庭的居住环境。</a:t>
              </a:r>
              <a:endParaRPr lang="zh-CN" altLang="en-US" sz="1600">
                <a:solidFill>
                  <a:srgbClr val="000000">
                    <a:lumMod val="65000"/>
                    <a:lumOff val="35000"/>
                  </a:srgbClr>
                </a:solidFill>
                <a:uFillTx/>
                <a:latin typeface="Microsoft YaHei" panose="020B0503020204020204" charset="-122"/>
                <a:ea typeface="Microsoft YaHei Regular" panose="020B0503020204020204" charset="-122"/>
                <a:sym typeface="微软雅黑" panose="020B0503020204020204" charset="-122"/>
              </a:endParaRPr>
            </a:p>
          </p:txBody>
        </p:sp>
        <p:sp>
          <p:nvSpPr>
            <p:cNvPr id="75" name="圆角矩形 74"/>
            <p:cNvSpPr/>
            <p:nvPr>
              <p:custDataLst>
                <p:tags r:id="rId23"/>
              </p:custDataLst>
            </p:nvPr>
          </p:nvSpPr>
          <p:spPr>
            <a:xfrm>
              <a:off x="10412" y="9719"/>
              <a:ext cx="2268" cy="340"/>
            </a:xfrm>
            <a:prstGeom prst="roundRect">
              <a:avLst>
                <a:gd name="adj" fmla="val 50000"/>
              </a:avLst>
            </a:prstGeom>
            <a:solidFill>
              <a:srgbClr val="FFBA55"/>
            </a:solidFill>
            <a:ln w="9525">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sz="1600">
                <a:solidFill>
                  <a:srgbClr val="FFFFFF"/>
                </a:solidFill>
                <a:latin typeface="Arial" panose="020B0604020202020204" pitchFamily="34" charset="0"/>
                <a:ea typeface="微软雅黑" panose="020B0503020204020204" charset="-122"/>
              </a:endParaRPr>
            </a:p>
          </p:txBody>
        </p:sp>
        <p:grpSp>
          <p:nvGrpSpPr>
            <p:cNvPr id="22" name="组合 21"/>
            <p:cNvGrpSpPr/>
            <p:nvPr/>
          </p:nvGrpSpPr>
          <p:grpSpPr>
            <a:xfrm rot="0">
              <a:off x="11133" y="4306"/>
              <a:ext cx="826" cy="826"/>
              <a:chOff x="12317" y="5249"/>
              <a:chExt cx="826" cy="826"/>
            </a:xfrm>
          </p:grpSpPr>
          <p:sp>
            <p:nvSpPr>
              <p:cNvPr id="83" name="椭圆 82"/>
              <p:cNvSpPr/>
              <p:nvPr>
                <p:custDataLst>
                  <p:tags r:id="rId24"/>
                </p:custDataLst>
              </p:nvPr>
            </p:nvSpPr>
            <p:spPr>
              <a:xfrm>
                <a:off x="12317" y="5249"/>
                <a:ext cx="827" cy="827"/>
              </a:xfrm>
              <a:prstGeom prst="ellipse">
                <a:avLst/>
              </a:prstGeom>
              <a:solidFill>
                <a:srgbClr val="FFBA55"/>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pic>
            <p:nvPicPr>
              <p:cNvPr id="90" name="图片 89" descr="32313538333935363b32313538333934303bcae9b1be"/>
              <p:cNvPicPr>
                <a:picLocks noChangeAspect="1"/>
              </p:cNvPicPr>
              <p:nvPr>
                <p:custDataLst>
                  <p:tags r:id="rId25"/>
                </p:custDataLst>
              </p:nvPr>
            </p:nvPicPr>
            <p:blipFill>
              <a:blip r:embed="rId26">
                <a:extLst>
                  <a:ext uri="{96DAC541-7B7A-43D3-8B79-37D633B846F1}">
                    <asvg:svgBlip xmlns:asvg="http://schemas.microsoft.com/office/drawing/2016/SVG/main" r:embed="rId27"/>
                  </a:ext>
                </a:extLst>
              </a:blip>
              <a:stretch>
                <a:fillRect/>
              </a:stretch>
            </p:blipFill>
            <p:spPr>
              <a:xfrm>
                <a:off x="12504" y="5436"/>
                <a:ext cx="454" cy="454"/>
              </a:xfrm>
              <a:prstGeom prst="rect">
                <a:avLst/>
              </a:prstGeom>
            </p:spPr>
          </p:pic>
        </p:grpSp>
      </p:grpSp>
      <p:grpSp>
        <p:nvGrpSpPr>
          <p:cNvPr id="33" name="组合 32"/>
          <p:cNvGrpSpPr/>
          <p:nvPr/>
        </p:nvGrpSpPr>
        <p:grpSpPr>
          <a:xfrm>
            <a:off x="9001760" y="2403475"/>
            <a:ext cx="2519680" cy="3442970"/>
            <a:chOff x="13889" y="4819"/>
            <a:chExt cx="3968" cy="5422"/>
          </a:xfrm>
        </p:grpSpPr>
        <p:sp>
          <p:nvSpPr>
            <p:cNvPr id="7" name="同侧圆角矩形 6"/>
            <p:cNvSpPr/>
            <p:nvPr>
              <p:custDataLst>
                <p:tags r:id="rId28"/>
              </p:custDataLst>
            </p:nvPr>
          </p:nvSpPr>
          <p:spPr>
            <a:xfrm>
              <a:off x="13889" y="5240"/>
              <a:ext cx="3969" cy="4978"/>
            </a:xfrm>
            <a:prstGeom prst="round2SameRect">
              <a:avLst>
                <a:gd name="adj1" fmla="val 8305"/>
                <a:gd name="adj2" fmla="val 0"/>
              </a:avLst>
            </a:prstGeom>
            <a:solidFill>
              <a:srgbClr val="FFFFFF"/>
            </a:solidFill>
            <a:ln>
              <a:gradFill>
                <a:gsLst>
                  <a:gs pos="0">
                    <a:srgbClr val="FFBA55"/>
                  </a:gs>
                  <a:gs pos="100000">
                    <a:srgbClr val="FFBA55">
                      <a:alpha val="2000"/>
                    </a:srgbClr>
                  </a:gs>
                </a:gsLst>
                <a:lin ang="5400000" scaled="1"/>
              </a:gradFill>
            </a:ln>
            <a:effectLst/>
          </p:spPr>
          <p:style>
            <a:lnRef idx="2">
              <a:srgbClr val="6096E6">
                <a:shade val="50000"/>
              </a:srgbClr>
            </a:lnRef>
            <a:fillRef idx="1">
              <a:srgbClr val="6096E6"/>
            </a:fillRef>
            <a:effectRef idx="0">
              <a:srgbClr val="6096E6"/>
            </a:effectRef>
            <a:fontRef idx="minor">
              <a:srgbClr val="FFFFFF"/>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olidFill>
                  <a:srgbClr val="FFFFFF"/>
                </a:solidFill>
                <a:latin typeface="Arial" panose="020B0604020202020204" pitchFamily="34" charset="0"/>
                <a:ea typeface="微软雅黑" panose="020B0503020204020204" charset="-122"/>
                <a:sym typeface="微软雅黑" panose="020B0503020204020204" charset="-122"/>
              </a:endParaRPr>
            </a:p>
          </p:txBody>
        </p:sp>
        <p:sp>
          <p:nvSpPr>
            <p:cNvPr id="11" name="同侧圆角矩形 10"/>
            <p:cNvSpPr/>
            <p:nvPr>
              <p:custDataLst>
                <p:tags r:id="rId29"/>
              </p:custDataLst>
            </p:nvPr>
          </p:nvSpPr>
          <p:spPr>
            <a:xfrm flipV="1">
              <a:off x="14172" y="10139"/>
              <a:ext cx="3402" cy="103"/>
            </a:xfrm>
            <a:prstGeom prst="round2SameRect">
              <a:avLst>
                <a:gd name="adj1" fmla="val 50000"/>
                <a:gd name="adj2" fmla="val 0"/>
              </a:avLst>
            </a:prstGeom>
            <a:solidFill>
              <a:srgbClr val="F18870"/>
            </a:solidFill>
            <a:ln>
              <a:noFill/>
            </a:ln>
            <a:effectLst/>
          </p:spPr>
          <p:style>
            <a:lnRef idx="2">
              <a:srgbClr val="6096E6">
                <a:shade val="50000"/>
              </a:srgbClr>
            </a:lnRef>
            <a:fillRef idx="1">
              <a:srgbClr val="6096E6"/>
            </a:fillRef>
            <a:effectRef idx="0">
              <a:srgbClr val="6096E6"/>
            </a:effectRef>
            <a:fontRef idx="minor">
              <a:srgbClr val="FFFFFF"/>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olidFill>
                  <a:srgbClr val="FFFFFF"/>
                </a:solidFill>
                <a:latin typeface="Arial" panose="020B0604020202020204" pitchFamily="34" charset="0"/>
                <a:ea typeface="微软雅黑" panose="020B0503020204020204" charset="-122"/>
                <a:sym typeface="微软雅黑" panose="020B0503020204020204" charset="-122"/>
              </a:endParaRPr>
            </a:p>
          </p:txBody>
        </p:sp>
        <p:sp>
          <p:nvSpPr>
            <p:cNvPr id="17" name="文本框 16"/>
            <p:cNvSpPr txBox="1"/>
            <p:nvPr>
              <p:custDataLst>
                <p:tags r:id="rId30"/>
              </p:custDataLst>
            </p:nvPr>
          </p:nvSpPr>
          <p:spPr>
            <a:xfrm>
              <a:off x="14031" y="5738"/>
              <a:ext cx="3685" cy="556"/>
            </a:xfrm>
            <a:prstGeom prst="rect">
              <a:avLst/>
            </a:prstGeom>
            <a:noFill/>
          </p:spPr>
          <p:txBody>
            <a:bodyPr wrap="square" bIns="0" rtlCol="0">
              <a:noAutofit/>
            </a:bodyPr>
            <a:p>
              <a:pPr algn="ctr"/>
              <a:r>
                <a:rPr lang="zh-CN" altLang="en-US" b="1">
                  <a:solidFill>
                    <a:srgbClr val="F18870"/>
                  </a:solidFill>
                  <a:uFillTx/>
                  <a:latin typeface="Microsoft YaHei Bold" panose="020B0503020204020204" charset="-122"/>
                  <a:ea typeface="Microsoft YaHei Bold" panose="020B0503020204020204" charset="-122"/>
                </a:rPr>
                <a:t>4. 实验室及辅助检查结果</a:t>
              </a:r>
              <a:endParaRPr lang="zh-CN" altLang="en-US" b="1">
                <a:solidFill>
                  <a:srgbClr val="F18870"/>
                </a:solidFill>
                <a:uFillTx/>
                <a:latin typeface="Microsoft YaHei Bold" panose="020B0503020204020204" charset="-122"/>
                <a:ea typeface="Microsoft YaHei Bold" panose="020B0503020204020204" charset="-122"/>
              </a:endParaRPr>
            </a:p>
          </p:txBody>
        </p:sp>
        <p:sp>
          <p:nvSpPr>
            <p:cNvPr id="18" name="文本框 17"/>
            <p:cNvSpPr txBox="1"/>
            <p:nvPr>
              <p:custDataLst>
                <p:tags r:id="rId31"/>
              </p:custDataLst>
            </p:nvPr>
          </p:nvSpPr>
          <p:spPr>
            <a:xfrm>
              <a:off x="14031" y="6891"/>
              <a:ext cx="3685" cy="1950"/>
            </a:xfrm>
            <a:prstGeom prst="rect">
              <a:avLst/>
            </a:prstGeom>
            <a:noFill/>
          </p:spPr>
          <p:txBody>
            <a:bodyPr wrap="square" rtlCol="0">
              <a:noAutofit/>
            </a:bodyPr>
            <a:p>
              <a:pPr algn="just" fontAlgn="auto">
                <a:lnSpc>
                  <a:spcPct val="130000"/>
                </a:lnSpc>
                <a:spcAft>
                  <a:spcPts val="1000"/>
                </a:spcAft>
              </a:pPr>
              <a:r>
                <a:rPr lang="zh-CN" altLang="en-US" sz="1600">
                  <a:solidFill>
                    <a:srgbClr val="000000">
                      <a:lumMod val="65000"/>
                      <a:lumOff val="35000"/>
                    </a:srgbClr>
                  </a:solidFill>
                  <a:uFillTx/>
                  <a:latin typeface="Microsoft YaHei" panose="020B0503020204020204" charset="-122"/>
                  <a:ea typeface="Microsoft YaHei Regular" panose="020B0503020204020204" charset="-122"/>
                  <a:sym typeface="微软雅黑" panose="020B0503020204020204" charset="-122"/>
                </a:rPr>
                <a:t>分析血糖、血尿素氮、血小板、DIC 的检查，判断心电图变化的情况。</a:t>
              </a:r>
              <a:endParaRPr lang="zh-CN" altLang="en-US" sz="1600">
                <a:solidFill>
                  <a:srgbClr val="000000">
                    <a:lumMod val="65000"/>
                    <a:lumOff val="35000"/>
                  </a:srgbClr>
                </a:solidFill>
                <a:uFillTx/>
                <a:latin typeface="Microsoft YaHei" panose="020B0503020204020204" charset="-122"/>
                <a:ea typeface="Microsoft YaHei Regular" panose="020B0503020204020204" charset="-122"/>
                <a:sym typeface="微软雅黑" panose="020B0503020204020204" charset="-122"/>
              </a:endParaRPr>
            </a:p>
          </p:txBody>
        </p:sp>
        <p:sp>
          <p:nvSpPr>
            <p:cNvPr id="76" name="圆角矩形 75"/>
            <p:cNvSpPr/>
            <p:nvPr>
              <p:custDataLst>
                <p:tags r:id="rId32"/>
              </p:custDataLst>
            </p:nvPr>
          </p:nvSpPr>
          <p:spPr>
            <a:xfrm>
              <a:off x="14739" y="9719"/>
              <a:ext cx="2268" cy="340"/>
            </a:xfrm>
            <a:prstGeom prst="roundRect">
              <a:avLst>
                <a:gd name="adj" fmla="val 50000"/>
              </a:avLst>
            </a:prstGeom>
            <a:solidFill>
              <a:srgbClr val="F18870"/>
            </a:solidFill>
            <a:ln w="9525">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sz="1600">
                <a:solidFill>
                  <a:srgbClr val="FFFFFF"/>
                </a:solidFill>
                <a:latin typeface="Arial" panose="020B0604020202020204" pitchFamily="34" charset="0"/>
                <a:ea typeface="微软雅黑" panose="020B0503020204020204" charset="-122"/>
              </a:endParaRPr>
            </a:p>
          </p:txBody>
        </p:sp>
        <p:grpSp>
          <p:nvGrpSpPr>
            <p:cNvPr id="23" name="组合 22"/>
            <p:cNvGrpSpPr/>
            <p:nvPr/>
          </p:nvGrpSpPr>
          <p:grpSpPr>
            <a:xfrm rot="0">
              <a:off x="15460" y="4819"/>
              <a:ext cx="826" cy="826"/>
              <a:chOff x="15788" y="4709"/>
              <a:chExt cx="826" cy="826"/>
            </a:xfrm>
          </p:grpSpPr>
          <p:sp>
            <p:nvSpPr>
              <p:cNvPr id="84" name="椭圆 83"/>
              <p:cNvSpPr/>
              <p:nvPr>
                <p:custDataLst>
                  <p:tags r:id="rId33"/>
                </p:custDataLst>
              </p:nvPr>
            </p:nvSpPr>
            <p:spPr>
              <a:xfrm>
                <a:off x="15788" y="4709"/>
                <a:ext cx="827" cy="827"/>
              </a:xfrm>
              <a:prstGeom prst="ellipse">
                <a:avLst/>
              </a:prstGeom>
              <a:solidFill>
                <a:srgbClr val="F18870"/>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pic>
            <p:nvPicPr>
              <p:cNvPr id="91" name="图片 90" descr="32313538333935363b32313538333934333bb6d4bbb0"/>
              <p:cNvPicPr>
                <a:picLocks noChangeAspect="1"/>
              </p:cNvPicPr>
              <p:nvPr>
                <p:custDataLst>
                  <p:tags r:id="rId34"/>
                </p:custDataLst>
              </p:nvPr>
            </p:nvPicPr>
            <p:blipFill>
              <a:blip r:embed="rId35">
                <a:extLst>
                  <a:ext uri="{96DAC541-7B7A-43D3-8B79-37D633B846F1}">
                    <asvg:svgBlip xmlns:asvg="http://schemas.microsoft.com/office/drawing/2016/SVG/main" r:embed="rId36"/>
                  </a:ext>
                </a:extLst>
              </a:blip>
              <a:stretch>
                <a:fillRect/>
              </a:stretch>
            </p:blipFill>
            <p:spPr>
              <a:xfrm>
                <a:off x="15975" y="4896"/>
                <a:ext cx="454" cy="454"/>
              </a:xfrm>
              <a:prstGeom prst="rect">
                <a:avLst/>
              </a:prstGeom>
            </p:spPr>
          </p:pic>
        </p:grpSp>
      </p:grpSp>
      <p:grpSp>
        <p:nvGrpSpPr>
          <p:cNvPr id="9" name="组合 8"/>
          <p:cNvGrpSpPr/>
          <p:nvPr/>
        </p:nvGrpSpPr>
        <p:grpSpPr>
          <a:xfrm>
            <a:off x="296545" y="259715"/>
            <a:ext cx="11490325" cy="539750"/>
            <a:chOff x="467" y="409"/>
            <a:chExt cx="18095" cy="850"/>
          </a:xfrm>
        </p:grpSpPr>
        <p:sp>
          <p:nvSpPr>
            <p:cNvPr id="5" name="文本框 4"/>
            <p:cNvSpPr txBox="1"/>
            <p:nvPr/>
          </p:nvSpPr>
          <p:spPr>
            <a:xfrm>
              <a:off x="2122" y="409"/>
              <a:ext cx="16441" cy="850"/>
            </a:xfrm>
            <a:prstGeom prst="rect">
              <a:avLst/>
            </a:prstGeom>
            <a:noFill/>
          </p:spPr>
          <p:txBody>
            <a:bodyPr wrap="square" rtlCol="0" anchor="ctr" anchorCtr="0">
              <a:noAutofit/>
            </a:bodyPr>
            <a:p>
              <a:pPr>
                <a:lnSpc>
                  <a:spcPct val="100000"/>
                </a:lnSpc>
              </a:pPr>
              <a:r>
                <a:rPr lang="zh-CN" altLang="en-US" sz="2400">
                  <a:solidFill>
                    <a:srgbClr val="FF7F7F"/>
                  </a:solidFill>
                  <a:latin typeface="微软雅黑" panose="020B0503020204020204" charset="-122"/>
                  <a:ea typeface="微软雅黑" panose="020B0503020204020204" charset="-122"/>
                  <a:sym typeface="+mn-ea"/>
                </a:rPr>
                <a:t>【护理评估】</a:t>
              </a:r>
              <a:endParaRPr lang="zh-CN" altLang="en-US" sz="2400">
                <a:solidFill>
                  <a:srgbClr val="FF7F7F"/>
                </a:solidFill>
                <a:latin typeface="微软雅黑" panose="020B0503020204020204" charset="-122"/>
                <a:ea typeface="微软雅黑" panose="020B0503020204020204" charset="-122"/>
                <a:sym typeface="+mn-ea"/>
              </a:endParaRPr>
            </a:p>
          </p:txBody>
        </p:sp>
        <p:grpSp>
          <p:nvGrpSpPr>
            <p:cNvPr id="6" name="组合 5"/>
            <p:cNvGrpSpPr/>
            <p:nvPr/>
          </p:nvGrpSpPr>
          <p:grpSpPr>
            <a:xfrm>
              <a:off x="467" y="494"/>
              <a:ext cx="1416" cy="680"/>
              <a:chOff x="467" y="579"/>
              <a:chExt cx="1416" cy="680"/>
            </a:xfrm>
          </p:grpSpPr>
          <p:sp>
            <p:nvSpPr>
              <p:cNvPr id="8" name="对角圆角矩形 7"/>
              <p:cNvSpPr/>
              <p:nvPr/>
            </p:nvSpPr>
            <p:spPr>
              <a:xfrm>
                <a:off x="467" y="579"/>
                <a:ext cx="1417" cy="68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12" name="图片 11"/>
              <p:cNvPicPr/>
              <p:nvPr/>
            </p:nvPicPr>
            <p:blipFill>
              <a:blip r:embed="rId37" cstate="print">
                <a:biLevel thresh="25000"/>
                <a:extLst>
                  <a:ext uri="{28A0092B-C50C-407E-A947-70E740481C1C}">
                    <a14:useLocalDpi xmlns:a14="http://schemas.microsoft.com/office/drawing/2010/main" val="0"/>
                  </a:ext>
                </a:extLst>
              </a:blip>
              <a:stretch>
                <a:fillRect/>
              </a:stretch>
            </p:blipFill>
            <p:spPr>
              <a:xfrm>
                <a:off x="892" y="692"/>
                <a:ext cx="567" cy="454"/>
              </a:xfrm>
              <a:prstGeom prst="rect">
                <a:avLst/>
              </a:prstGeom>
            </p:spPr>
          </p:pic>
        </p:grpSp>
      </p:gr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75665" y="2218055"/>
            <a:ext cx="10440000" cy="2584450"/>
          </a:xfrm>
          <a:prstGeom prst="rect">
            <a:avLst/>
          </a:prstGeom>
        </p:spPr>
        <p:txBody>
          <a:bodyPr wrap="square">
            <a:spAutoFit/>
          </a:bodyPr>
          <a:lstStyle/>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b="1" dirty="0">
                <a:solidFill>
                  <a:srgbClr val="FF7F7F"/>
                </a:solidFill>
                <a:latin typeface="Times New Roman Regular" panose="02020603050405020304" charset="0"/>
                <a:ea typeface="微软雅黑" panose="020B0503020204020204" charset="-122"/>
                <a:cs typeface="Times New Roman Regular" panose="02020603050405020304" charset="0"/>
              </a:rPr>
              <a:t>1. 体温过低</a:t>
            </a:r>
            <a:r>
              <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rPr>
              <a:t>　与体温调节功能不全、保暖不当、感染等因素有关。</a:t>
            </a:r>
            <a:endPar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endParaRPr>
          </a:p>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b="1" dirty="0">
                <a:solidFill>
                  <a:srgbClr val="FF7F7F"/>
                </a:solidFill>
                <a:latin typeface="Times New Roman Regular" panose="02020603050405020304" charset="0"/>
                <a:ea typeface="微软雅黑" panose="020B0503020204020204" charset="-122"/>
                <a:cs typeface="Times New Roman Regular" panose="02020603050405020304" charset="0"/>
              </a:rPr>
              <a:t>2. 皮肤的完整性受损</a:t>
            </a:r>
            <a:r>
              <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rPr>
              <a:t>　与皮肤硬肿、水肿等有关。</a:t>
            </a:r>
            <a:endPar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endParaRPr>
          </a:p>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b="1" dirty="0">
                <a:solidFill>
                  <a:srgbClr val="FF7F7F"/>
                </a:solidFill>
                <a:latin typeface="Times New Roman Regular" panose="02020603050405020304" charset="0"/>
                <a:ea typeface="微软雅黑" panose="020B0503020204020204" charset="-122"/>
                <a:cs typeface="Times New Roman Regular" panose="02020603050405020304" charset="0"/>
              </a:rPr>
              <a:t>3. 营养失调：低于机体需要量</a:t>
            </a:r>
            <a:r>
              <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rPr>
              <a:t>　与吸吮、吞咽无力等有关。</a:t>
            </a:r>
            <a:endPar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endParaRPr>
          </a:p>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b="1" dirty="0">
                <a:solidFill>
                  <a:srgbClr val="FF7F7F"/>
                </a:solidFill>
                <a:latin typeface="Times New Roman Regular" panose="02020603050405020304" charset="0"/>
                <a:ea typeface="微软雅黑" panose="020B0503020204020204" charset="-122"/>
                <a:cs typeface="Times New Roman Regular" panose="02020603050405020304" charset="0"/>
              </a:rPr>
              <a:t>4. 有感染的危险</a:t>
            </a:r>
            <a:r>
              <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rPr>
              <a:t>　与免疫力低下有关。</a:t>
            </a:r>
            <a:endPar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endParaRPr>
          </a:p>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b="1" dirty="0">
                <a:solidFill>
                  <a:srgbClr val="FF7F7F"/>
                </a:solidFill>
                <a:latin typeface="Times New Roman Regular" panose="02020603050405020304" charset="0"/>
                <a:ea typeface="微软雅黑" panose="020B0503020204020204" charset="-122"/>
                <a:cs typeface="Times New Roman Regular" panose="02020603050405020304" charset="0"/>
              </a:rPr>
              <a:t>5. 潜在并发症</a:t>
            </a:r>
            <a:r>
              <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rPr>
              <a:t>　DIC。</a:t>
            </a:r>
            <a:endPar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endParaRPr>
          </a:p>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b="1" dirty="0">
                <a:solidFill>
                  <a:srgbClr val="FF7F7F"/>
                </a:solidFill>
                <a:latin typeface="Times New Roman Regular" panose="02020603050405020304" charset="0"/>
                <a:ea typeface="微软雅黑" panose="020B0503020204020204" charset="-122"/>
                <a:cs typeface="Times New Roman Regular" panose="02020603050405020304" charset="0"/>
              </a:rPr>
              <a:t>6. 知识缺乏（家长）</a:t>
            </a:r>
            <a:r>
              <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rPr>
              <a:t>　与家长缺乏正确保暖和育儿知识有关。</a:t>
            </a:r>
            <a:endPar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endParaRPr>
          </a:p>
        </p:txBody>
      </p:sp>
      <p:sp>
        <p:nvSpPr>
          <p:cNvPr id="18" name="矩形 17"/>
          <p:cNvSpPr/>
          <p:nvPr/>
        </p:nvSpPr>
        <p:spPr>
          <a:xfrm>
            <a:off x="1415415" y="1419225"/>
            <a:ext cx="7062470" cy="476885"/>
          </a:xfrm>
          <a:prstGeom prst="rect">
            <a:avLst/>
          </a:prstGeom>
        </p:spPr>
        <p:txBody>
          <a:bodyPr wrap="square" anchor="ctr" anchorCtr="0">
            <a:noAutofit/>
          </a:bodyPr>
          <a:lstStyle/>
          <a:p>
            <a:r>
              <a:rPr lang="zh-CN" altLang="en-US" sz="2000" b="1">
                <a:solidFill>
                  <a:srgbClr val="FF7F7F"/>
                </a:solidFill>
                <a:latin typeface="微软雅黑" panose="020B0503020204020204" charset="-122"/>
                <a:ea typeface="微软雅黑" panose="020B0503020204020204" charset="-122"/>
              </a:rPr>
              <a:t>【护理诊断】</a:t>
            </a:r>
            <a:endParaRPr lang="zh-CN" altLang="en-US" sz="2000" b="1">
              <a:solidFill>
                <a:srgbClr val="FF7F7F"/>
              </a:solidFill>
              <a:latin typeface="微软雅黑" panose="020B0503020204020204" charset="-122"/>
              <a:ea typeface="微软雅黑" panose="020B0503020204020204" charset="-122"/>
            </a:endParaRPr>
          </a:p>
        </p:txBody>
      </p:sp>
      <p:pic>
        <p:nvPicPr>
          <p:cNvPr id="4" name="图片 3" descr="3b32313534373033343be8af95e58982"/>
          <p:cNvPicPr>
            <a:picLocks noChangeAspect="1"/>
          </p:cNvPicPr>
          <p:nvPr/>
        </p:nvPicPr>
        <p:blipFill>
          <a:blip r:embed="rId1"/>
          <a:stretch>
            <a:fillRect/>
          </a:stretch>
        </p:blipFill>
        <p:spPr>
          <a:xfrm>
            <a:off x="875665" y="1356360"/>
            <a:ext cx="540000" cy="54000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9" advTm="5102">
        <p:comb/>
      </p:transition>
    </mc:Choice>
    <mc:Fallback>
      <p:transition advTm="5102">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Effect transition="in" filter="fade">
                                      <p:cBhvr>
                                        <p:cTn id="9" dur="500"/>
                                        <p:tgtEl>
                                          <p:spTgt spid="18"/>
                                        </p:tgtEl>
                                      </p:cBhvr>
                                    </p:animEffect>
                                  </p:childTnLst>
                                </p:cTn>
                              </p:par>
                            </p:childTnLst>
                          </p:cTn>
                        </p:par>
                        <p:par>
                          <p:cTn id="10" fill="hold">
                            <p:stCondLst>
                              <p:cond delay="500"/>
                            </p:stCondLst>
                            <p:childTnLst>
                              <p:par>
                                <p:cTn id="11" presetID="22" presetClass="entr" presetSubtype="1"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wipe(up)">
                                      <p:cBhvr>
                                        <p:cTn id="13"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8" grpId="0"/>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75665" y="2218055"/>
            <a:ext cx="10440000" cy="2168525"/>
          </a:xfrm>
          <a:prstGeom prst="rect">
            <a:avLst/>
          </a:prstGeom>
        </p:spPr>
        <p:txBody>
          <a:bodyPr wrap="square">
            <a:spAutoFit/>
          </a:bodyPr>
          <a:lstStyle/>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dirty="0">
                <a:solidFill>
                  <a:schemeClr val="tx1"/>
                </a:solidFill>
                <a:latin typeface="Times New Roman Regular" panose="02020603050405020304" charset="0"/>
                <a:ea typeface="微软雅黑" panose="020B0503020204020204" charset="-122"/>
                <a:cs typeface="Times New Roman Regular" panose="02020603050405020304" charset="0"/>
              </a:rPr>
              <a:t>（1）患儿体温在 12 ～ 24 小时内恢复正常，皮肤完整性保持良好，硬肿逐渐消失。</a:t>
            </a:r>
            <a:endParaRPr dirty="0">
              <a:solidFill>
                <a:schemeClr val="tx1"/>
              </a:solidFill>
              <a:latin typeface="Times New Roman Regular" panose="02020603050405020304" charset="0"/>
              <a:ea typeface="微软雅黑" panose="020B0503020204020204" charset="-122"/>
              <a:cs typeface="Times New Roman Regular" panose="02020603050405020304" charset="0"/>
            </a:endParaRPr>
          </a:p>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dirty="0">
                <a:solidFill>
                  <a:schemeClr val="tx1"/>
                </a:solidFill>
                <a:latin typeface="Times New Roman Regular" panose="02020603050405020304" charset="0"/>
                <a:ea typeface="微软雅黑" panose="020B0503020204020204" charset="-122"/>
                <a:cs typeface="Times New Roman Regular" panose="02020603050405020304" charset="0"/>
              </a:rPr>
              <a:t>（2）患儿能维持良好的营养状况，体重开始增长。</a:t>
            </a:r>
            <a:endParaRPr dirty="0">
              <a:solidFill>
                <a:schemeClr val="tx1"/>
              </a:solidFill>
              <a:latin typeface="Times New Roman Regular" panose="02020603050405020304" charset="0"/>
              <a:ea typeface="微软雅黑" panose="020B0503020204020204" charset="-122"/>
              <a:cs typeface="Times New Roman Regular" panose="02020603050405020304" charset="0"/>
            </a:endParaRPr>
          </a:p>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dirty="0">
                <a:solidFill>
                  <a:schemeClr val="tx1"/>
                </a:solidFill>
                <a:latin typeface="Times New Roman Regular" panose="02020603050405020304" charset="0"/>
                <a:ea typeface="微软雅黑" panose="020B0503020204020204" charset="-122"/>
                <a:cs typeface="Times New Roman Regular" panose="02020603050405020304" charset="0"/>
              </a:rPr>
              <a:t>（3）患儿住院期间没有发生交叉感染。</a:t>
            </a:r>
            <a:endParaRPr dirty="0">
              <a:solidFill>
                <a:schemeClr val="tx1"/>
              </a:solidFill>
              <a:latin typeface="Times New Roman Regular" panose="02020603050405020304" charset="0"/>
              <a:ea typeface="微软雅黑" panose="020B0503020204020204" charset="-122"/>
              <a:cs typeface="Times New Roman Regular" panose="02020603050405020304" charset="0"/>
            </a:endParaRPr>
          </a:p>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dirty="0">
                <a:solidFill>
                  <a:schemeClr val="tx1"/>
                </a:solidFill>
                <a:latin typeface="Times New Roman Regular" panose="02020603050405020304" charset="0"/>
                <a:ea typeface="微软雅黑" panose="020B0503020204020204" charset="-122"/>
                <a:cs typeface="Times New Roman Regular" panose="02020603050405020304" charset="0"/>
              </a:rPr>
              <a:t>（4）并发症被及时发现和处理。</a:t>
            </a:r>
            <a:endParaRPr dirty="0">
              <a:solidFill>
                <a:schemeClr val="tx1"/>
              </a:solidFill>
              <a:latin typeface="Times New Roman Regular" panose="02020603050405020304" charset="0"/>
              <a:ea typeface="微软雅黑" panose="020B0503020204020204" charset="-122"/>
              <a:cs typeface="Times New Roman Regular" panose="02020603050405020304" charset="0"/>
            </a:endParaRPr>
          </a:p>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dirty="0">
                <a:solidFill>
                  <a:schemeClr val="tx1"/>
                </a:solidFill>
                <a:latin typeface="Times New Roman Regular" panose="02020603050405020304" charset="0"/>
                <a:ea typeface="微软雅黑" panose="020B0503020204020204" charset="-122"/>
                <a:cs typeface="Times New Roman Regular" panose="02020603050405020304" charset="0"/>
              </a:rPr>
              <a:t>（5）家长了解疾病发展过程及保温、育儿知识，并能正确哺育和护理小儿。</a:t>
            </a:r>
            <a:endParaRPr dirty="0">
              <a:solidFill>
                <a:schemeClr val="tx1"/>
              </a:solidFill>
              <a:latin typeface="Times New Roman Regular" panose="02020603050405020304" charset="0"/>
              <a:ea typeface="微软雅黑" panose="020B0503020204020204" charset="-122"/>
              <a:cs typeface="Times New Roman Regular" panose="02020603050405020304" charset="0"/>
            </a:endParaRPr>
          </a:p>
        </p:txBody>
      </p:sp>
      <p:sp>
        <p:nvSpPr>
          <p:cNvPr id="18" name="矩形 17"/>
          <p:cNvSpPr/>
          <p:nvPr/>
        </p:nvSpPr>
        <p:spPr>
          <a:xfrm>
            <a:off x="1415415" y="1419225"/>
            <a:ext cx="7062470" cy="476885"/>
          </a:xfrm>
          <a:prstGeom prst="rect">
            <a:avLst/>
          </a:prstGeom>
        </p:spPr>
        <p:txBody>
          <a:bodyPr wrap="square" anchor="ctr" anchorCtr="0">
            <a:noAutofit/>
          </a:bodyPr>
          <a:lstStyle/>
          <a:p>
            <a:r>
              <a:rPr lang="zh-CN" altLang="en-US" sz="2000" b="1">
                <a:solidFill>
                  <a:srgbClr val="FF7F7F"/>
                </a:solidFill>
                <a:latin typeface="微软雅黑" panose="020B0503020204020204" charset="-122"/>
                <a:ea typeface="微软雅黑" panose="020B0503020204020204" charset="-122"/>
              </a:rPr>
              <a:t>【护理目标】</a:t>
            </a:r>
            <a:endParaRPr lang="zh-CN" altLang="en-US" sz="2000" b="1">
              <a:solidFill>
                <a:srgbClr val="FF7F7F"/>
              </a:solidFill>
              <a:latin typeface="微软雅黑" panose="020B0503020204020204" charset="-122"/>
              <a:ea typeface="微软雅黑" panose="020B0503020204020204" charset="-122"/>
            </a:endParaRPr>
          </a:p>
        </p:txBody>
      </p:sp>
      <p:pic>
        <p:nvPicPr>
          <p:cNvPr id="4" name="图片 3" descr="3b32313534373033343be8af95e58982"/>
          <p:cNvPicPr>
            <a:picLocks noChangeAspect="1"/>
          </p:cNvPicPr>
          <p:nvPr/>
        </p:nvPicPr>
        <p:blipFill>
          <a:blip r:embed="rId1"/>
          <a:stretch>
            <a:fillRect/>
          </a:stretch>
        </p:blipFill>
        <p:spPr>
          <a:xfrm>
            <a:off x="875665" y="1356360"/>
            <a:ext cx="540000" cy="54000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9" advTm="5102">
        <p:comb/>
      </p:transition>
    </mc:Choice>
    <mc:Fallback>
      <p:transition advTm="5102">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Effect transition="in" filter="fade">
                                      <p:cBhvr>
                                        <p:cTn id="9" dur="500"/>
                                        <p:tgtEl>
                                          <p:spTgt spid="18"/>
                                        </p:tgtEl>
                                      </p:cBhvr>
                                    </p:animEffect>
                                  </p:childTnLst>
                                </p:cTn>
                              </p:par>
                            </p:childTnLst>
                          </p:cTn>
                        </p:par>
                        <p:par>
                          <p:cTn id="10" fill="hold">
                            <p:stCondLst>
                              <p:cond delay="500"/>
                            </p:stCondLst>
                            <p:childTnLst>
                              <p:par>
                                <p:cTn id="11" presetID="22" presetClass="entr" presetSubtype="1"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wipe(up)">
                                      <p:cBhvr>
                                        <p:cTn id="13"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8" grpId="0"/>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75665" y="1533525"/>
            <a:ext cx="10440000" cy="4661535"/>
          </a:xfrm>
          <a:prstGeom prst="rect">
            <a:avLst/>
          </a:prstGeom>
        </p:spPr>
        <p:txBody>
          <a:bodyPr wrap="square">
            <a:spAutoFit/>
          </a:bodyPr>
          <a:lstStyle/>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b="1" dirty="0">
                <a:solidFill>
                  <a:schemeClr val="tx1"/>
                </a:solidFill>
                <a:latin typeface="Times New Roman Regular" panose="02020603050405020304" charset="0"/>
                <a:ea typeface="微软雅黑" panose="020B0503020204020204" charset="-122"/>
                <a:cs typeface="Times New Roman Regular" panose="02020603050405020304" charset="0"/>
              </a:rPr>
              <a:t>1. 复温　</a:t>
            </a:r>
            <a:r>
              <a:rPr dirty="0">
                <a:solidFill>
                  <a:schemeClr val="tx1"/>
                </a:solidFill>
                <a:latin typeface="Times New Roman Regular" panose="02020603050405020304" charset="0"/>
                <a:ea typeface="微软雅黑" panose="020B0503020204020204" charset="-122"/>
                <a:cs typeface="Times New Roman Regular" panose="02020603050405020304" charset="0"/>
              </a:rPr>
              <a:t>根据患儿体温下降的程度和就医的条件，选择不同的复温方法。</a:t>
            </a:r>
            <a:endParaRPr dirty="0">
              <a:solidFill>
                <a:schemeClr val="tx1"/>
              </a:solidFill>
              <a:latin typeface="Times New Roman Regular" panose="02020603050405020304" charset="0"/>
              <a:ea typeface="微软雅黑" panose="020B0503020204020204" charset="-122"/>
              <a:cs typeface="Times New Roman Regular" panose="02020603050405020304" charset="0"/>
            </a:endParaRPr>
          </a:p>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dirty="0">
                <a:solidFill>
                  <a:schemeClr val="tx1"/>
                </a:solidFill>
                <a:latin typeface="Times New Roman Regular" panose="02020603050405020304" charset="0"/>
                <a:ea typeface="微软雅黑" panose="020B0503020204020204" charset="-122"/>
                <a:cs typeface="Times New Roman Regular" panose="02020603050405020304" charset="0"/>
              </a:rPr>
              <a:t>（1）暖箱复温：①肛温为 30 ～ 34℃轻、中度患儿，置于 30℃的温箱中，每小时提高温箱温度 0.5 ～ 1℃，不超过 34℃，使患儿的体温于 6 ～ 12 小时内恢复正常。②肛温＜ 30℃重度患儿，先将患儿置于比其体温高 1 ～ 2℃的温箱中开始复温，每小时提高温箱温度 0.5 ～ 1℃，不超过 34℃，使患儿体温在 12 ～ 24 小时内恢复正常。</a:t>
            </a:r>
            <a:endParaRPr dirty="0">
              <a:solidFill>
                <a:schemeClr val="tx1"/>
              </a:solidFill>
              <a:latin typeface="Times New Roman Regular" panose="02020603050405020304" charset="0"/>
              <a:ea typeface="微软雅黑" panose="020B0503020204020204" charset="-122"/>
              <a:cs typeface="Times New Roman Regular" panose="02020603050405020304" charset="0"/>
            </a:endParaRPr>
          </a:p>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dirty="0">
                <a:solidFill>
                  <a:schemeClr val="tx1"/>
                </a:solidFill>
                <a:latin typeface="Times New Roman Regular" panose="02020603050405020304" charset="0"/>
                <a:ea typeface="微软雅黑" panose="020B0503020204020204" charset="-122"/>
                <a:cs typeface="Times New Roman Regular" panose="02020603050405020304" charset="0"/>
              </a:rPr>
              <a:t>（2）远红外线抢救台快速复温：床面温度从 30℃开始，随患儿体温升高逐渐提高床面的温度（最高 33℃），以后通过皮温（传感器）来控制辐射热，恢复正常体温后置于预热到适中温度的暖箱中。该法复温不仅可提高皮温，而且可提高核心温度，但会使不显性失水增加，需及时补充。在复温过程中，用塑料薄膜遮挡抢救台，防止抢救台环境温度受对流影响。</a:t>
            </a:r>
            <a:endParaRPr dirty="0">
              <a:solidFill>
                <a:schemeClr val="tx1"/>
              </a:solidFill>
              <a:latin typeface="Times New Roman Regular" panose="02020603050405020304" charset="0"/>
              <a:ea typeface="微软雅黑" panose="020B0503020204020204" charset="-122"/>
              <a:cs typeface="Times New Roman Regular" panose="02020603050405020304" charset="0"/>
            </a:endParaRPr>
          </a:p>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dirty="0">
                <a:solidFill>
                  <a:schemeClr val="tx1"/>
                </a:solidFill>
                <a:latin typeface="Times New Roman Regular" panose="02020603050405020304" charset="0"/>
                <a:ea typeface="微软雅黑" panose="020B0503020204020204" charset="-122"/>
                <a:cs typeface="Times New Roman Regular" panose="02020603050405020304" charset="0"/>
              </a:rPr>
              <a:t>（3）如无上述设备或轻度患儿，可用热水袋（防烫伤）、热炕、电热毯包裹或置于母亲怀中保暖、复温。</a:t>
            </a:r>
            <a:endParaRPr dirty="0">
              <a:solidFill>
                <a:schemeClr val="tx1"/>
              </a:solidFill>
              <a:latin typeface="Times New Roman Regular" panose="02020603050405020304" charset="0"/>
              <a:ea typeface="微软雅黑" panose="020B0503020204020204" charset="-122"/>
              <a:cs typeface="Times New Roman Regular" panose="02020603050405020304" charset="0"/>
            </a:endParaRPr>
          </a:p>
        </p:txBody>
      </p:sp>
      <p:sp>
        <p:nvSpPr>
          <p:cNvPr id="18" name="矩形 17"/>
          <p:cNvSpPr/>
          <p:nvPr/>
        </p:nvSpPr>
        <p:spPr>
          <a:xfrm>
            <a:off x="1415415" y="734695"/>
            <a:ext cx="7062470" cy="476885"/>
          </a:xfrm>
          <a:prstGeom prst="rect">
            <a:avLst/>
          </a:prstGeom>
        </p:spPr>
        <p:txBody>
          <a:bodyPr wrap="square" anchor="ctr" anchorCtr="0">
            <a:noAutofit/>
          </a:bodyPr>
          <a:lstStyle/>
          <a:p>
            <a:r>
              <a:rPr lang="zh-CN" altLang="en-US" sz="2000" b="1">
                <a:solidFill>
                  <a:srgbClr val="FF7F7F"/>
                </a:solidFill>
                <a:latin typeface="微软雅黑" panose="020B0503020204020204" charset="-122"/>
                <a:ea typeface="微软雅黑" panose="020B0503020204020204" charset="-122"/>
              </a:rPr>
              <a:t>【护理措施】</a:t>
            </a:r>
            <a:endParaRPr lang="zh-CN" altLang="en-US" sz="2000" b="1">
              <a:solidFill>
                <a:srgbClr val="FF7F7F"/>
              </a:solidFill>
              <a:latin typeface="微软雅黑" panose="020B0503020204020204" charset="-122"/>
              <a:ea typeface="微软雅黑" panose="020B0503020204020204" charset="-122"/>
            </a:endParaRPr>
          </a:p>
        </p:txBody>
      </p:sp>
      <p:pic>
        <p:nvPicPr>
          <p:cNvPr id="4" name="图片 3" descr="3b32313534373033343be8af95e58982"/>
          <p:cNvPicPr>
            <a:picLocks noChangeAspect="1"/>
          </p:cNvPicPr>
          <p:nvPr/>
        </p:nvPicPr>
        <p:blipFill>
          <a:blip r:embed="rId1"/>
          <a:stretch>
            <a:fillRect/>
          </a:stretch>
        </p:blipFill>
        <p:spPr>
          <a:xfrm>
            <a:off x="875665" y="671830"/>
            <a:ext cx="540000" cy="54000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9" advTm="5102">
        <p:comb/>
      </p:transition>
    </mc:Choice>
    <mc:Fallback>
      <p:transition advTm="5102">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Effect transition="in" filter="fade">
                                      <p:cBhvr>
                                        <p:cTn id="9" dur="500"/>
                                        <p:tgtEl>
                                          <p:spTgt spid="18"/>
                                        </p:tgtEl>
                                      </p:cBhvr>
                                    </p:animEffect>
                                  </p:childTnLst>
                                </p:cTn>
                              </p:par>
                            </p:childTnLst>
                          </p:cTn>
                        </p:par>
                        <p:par>
                          <p:cTn id="10" fill="hold">
                            <p:stCondLst>
                              <p:cond delay="500"/>
                            </p:stCondLst>
                            <p:childTnLst>
                              <p:par>
                                <p:cTn id="11" presetID="22" presetClass="entr" presetSubtype="1"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wipe(up)">
                                      <p:cBhvr>
                                        <p:cTn id="13"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8" grpId="0"/>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75665" y="1533525"/>
            <a:ext cx="10440000" cy="3830955"/>
          </a:xfrm>
          <a:prstGeom prst="rect">
            <a:avLst/>
          </a:prstGeom>
        </p:spPr>
        <p:txBody>
          <a:bodyPr wrap="square">
            <a:spAutoFit/>
          </a:bodyPr>
          <a:lstStyle/>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b="1" dirty="0">
                <a:solidFill>
                  <a:schemeClr val="tx1"/>
                </a:solidFill>
                <a:latin typeface="Times New Roman Regular" panose="02020603050405020304" charset="0"/>
                <a:ea typeface="微软雅黑" panose="020B0503020204020204" charset="-122"/>
                <a:cs typeface="Times New Roman Regular" panose="02020603050405020304" charset="0"/>
              </a:rPr>
              <a:t>2. 保证充足的能量</a:t>
            </a:r>
            <a:r>
              <a:rPr dirty="0">
                <a:latin typeface="Times New Roman Regular" panose="02020603050405020304" charset="0"/>
                <a:ea typeface="微软雅黑" panose="020B0503020204020204" charset="-122"/>
                <a:cs typeface="Times New Roman Regular" panose="02020603050405020304" charset="0"/>
                <a:sym typeface="+mn-ea"/>
              </a:rPr>
              <a:t>　</a:t>
            </a:r>
            <a:r>
              <a:rPr dirty="0">
                <a:solidFill>
                  <a:schemeClr val="tx1"/>
                </a:solidFill>
                <a:latin typeface="Times New Roman Regular" panose="02020603050405020304" charset="0"/>
                <a:ea typeface="微软雅黑" panose="020B0503020204020204" charset="-122"/>
                <a:cs typeface="Times New Roman Regular" panose="02020603050405020304" charset="0"/>
              </a:rPr>
              <a:t>由于患儿低血糖，复温时代谢增快，葡萄糖需要量增加，故开始即宜口服葡萄糖，无力吸吮者用滴管、鼻饲或静脉营养，保证热能供应，有利于体温的恢复。热量开始按每天 209 kJ / kg，随体温复升每日增加 83 kJ / kg，直至501 kJ / kg。能吸吮者要谨防窒息，用滴管或鼻饲时，每次 5 ～ 10 mL，每 2 小时一次。静脉营养者，液量每日 60 ～ 80 mL / kg，用 1 / 5 ～ 1 / 4 张的液体。随病情好转，热量增加，液量可增至每日 120 ～ 150 mL / kg。若有心脏和肾功能损害时，必须严格限制输液量和速度。</a:t>
            </a:r>
            <a:endParaRPr dirty="0">
              <a:solidFill>
                <a:schemeClr val="tx1"/>
              </a:solidFill>
              <a:latin typeface="Times New Roman Regular" panose="02020603050405020304" charset="0"/>
              <a:ea typeface="微软雅黑" panose="020B0503020204020204" charset="-122"/>
              <a:cs typeface="Times New Roman Regular" panose="02020603050405020304" charset="0"/>
            </a:endParaRPr>
          </a:p>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b="1" dirty="0">
                <a:solidFill>
                  <a:schemeClr val="tx1"/>
                </a:solidFill>
                <a:latin typeface="Times New Roman Regular" panose="02020603050405020304" charset="0"/>
                <a:ea typeface="微软雅黑" panose="020B0503020204020204" charset="-122"/>
                <a:cs typeface="Times New Roman Regular" panose="02020603050405020304" charset="0"/>
              </a:rPr>
              <a:t>3. 预防感染</a:t>
            </a:r>
            <a:r>
              <a:rPr dirty="0">
                <a:solidFill>
                  <a:schemeClr val="tx1"/>
                </a:solidFill>
                <a:latin typeface="Times New Roman Regular" panose="02020603050405020304" charset="0"/>
                <a:ea typeface="微软雅黑" panose="020B0503020204020204" charset="-122"/>
                <a:cs typeface="Times New Roman Regular" panose="02020603050405020304" charset="0"/>
              </a:rPr>
              <a:t>　严格执行消毒隔离制度及探视制度，遵守无菌操作规程。注意保持患儿皮肤的完整性及皮肤的清洁和护理。特别要做好室内、暖箱的清洁消毒工作，防止交叉感染的发生。遵医嘱应用抗生素。</a:t>
            </a:r>
            <a:endParaRPr dirty="0">
              <a:solidFill>
                <a:schemeClr val="tx1"/>
              </a:solidFill>
              <a:latin typeface="Times New Roman Regular" panose="02020603050405020304" charset="0"/>
              <a:ea typeface="微软雅黑" panose="020B0503020204020204" charset="-122"/>
              <a:cs typeface="Times New Roman Regular" panose="02020603050405020304" charset="0"/>
            </a:endParaRPr>
          </a:p>
        </p:txBody>
      </p:sp>
      <p:sp>
        <p:nvSpPr>
          <p:cNvPr id="18" name="矩形 17"/>
          <p:cNvSpPr/>
          <p:nvPr/>
        </p:nvSpPr>
        <p:spPr>
          <a:xfrm>
            <a:off x="1415415" y="734695"/>
            <a:ext cx="7062470" cy="476885"/>
          </a:xfrm>
          <a:prstGeom prst="rect">
            <a:avLst/>
          </a:prstGeom>
        </p:spPr>
        <p:txBody>
          <a:bodyPr wrap="square" anchor="ctr" anchorCtr="0">
            <a:noAutofit/>
          </a:bodyPr>
          <a:lstStyle/>
          <a:p>
            <a:r>
              <a:rPr lang="zh-CN" altLang="en-US" sz="2000" b="1">
                <a:solidFill>
                  <a:srgbClr val="FF7F7F"/>
                </a:solidFill>
                <a:latin typeface="微软雅黑" panose="020B0503020204020204" charset="-122"/>
                <a:ea typeface="微软雅黑" panose="020B0503020204020204" charset="-122"/>
              </a:rPr>
              <a:t>【护理措施】</a:t>
            </a:r>
            <a:endParaRPr lang="zh-CN" altLang="en-US" sz="2000" b="1">
              <a:solidFill>
                <a:srgbClr val="FF7F7F"/>
              </a:solidFill>
              <a:latin typeface="微软雅黑" panose="020B0503020204020204" charset="-122"/>
              <a:ea typeface="微软雅黑" panose="020B0503020204020204" charset="-122"/>
            </a:endParaRPr>
          </a:p>
        </p:txBody>
      </p:sp>
      <p:pic>
        <p:nvPicPr>
          <p:cNvPr id="4" name="图片 3" descr="3b32313534373033343be8af95e58982"/>
          <p:cNvPicPr>
            <a:picLocks noChangeAspect="1"/>
          </p:cNvPicPr>
          <p:nvPr/>
        </p:nvPicPr>
        <p:blipFill>
          <a:blip r:embed="rId1"/>
          <a:stretch>
            <a:fillRect/>
          </a:stretch>
        </p:blipFill>
        <p:spPr>
          <a:xfrm>
            <a:off x="875665" y="671830"/>
            <a:ext cx="540000" cy="54000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9" advTm="5102">
        <p:comb/>
      </p:transition>
    </mc:Choice>
    <mc:Fallback>
      <p:transition advTm="5102">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Effect transition="in" filter="fade">
                                      <p:cBhvr>
                                        <p:cTn id="9" dur="500"/>
                                        <p:tgtEl>
                                          <p:spTgt spid="18"/>
                                        </p:tgtEl>
                                      </p:cBhvr>
                                    </p:animEffect>
                                  </p:childTnLst>
                                </p:cTn>
                              </p:par>
                            </p:childTnLst>
                          </p:cTn>
                        </p:par>
                        <p:par>
                          <p:cTn id="10" fill="hold">
                            <p:stCondLst>
                              <p:cond delay="500"/>
                            </p:stCondLst>
                            <p:childTnLst>
                              <p:par>
                                <p:cTn id="11" presetID="22" presetClass="entr" presetSubtype="1"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wipe(up)">
                                      <p:cBhvr>
                                        <p:cTn id="13"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8" grpId="0"/>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75665" y="1533525"/>
            <a:ext cx="10440000" cy="5077460"/>
          </a:xfrm>
          <a:prstGeom prst="rect">
            <a:avLst/>
          </a:prstGeom>
        </p:spPr>
        <p:txBody>
          <a:bodyPr wrap="square">
            <a:spAutoFit/>
          </a:bodyPr>
          <a:lstStyle/>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b="1" dirty="0">
                <a:solidFill>
                  <a:schemeClr val="tx1"/>
                </a:solidFill>
                <a:latin typeface="Times New Roman Regular" panose="02020603050405020304" charset="0"/>
                <a:ea typeface="微软雅黑" panose="020B0503020204020204" charset="-122"/>
                <a:cs typeface="Times New Roman Regular" panose="02020603050405020304" charset="0"/>
              </a:rPr>
              <a:t>4. 观察病情变化，及时发现和处理并发症</a:t>
            </a:r>
            <a:endParaRPr dirty="0">
              <a:latin typeface="Times New Roman Regular" panose="02020603050405020304" charset="0"/>
              <a:ea typeface="微软雅黑" panose="020B0503020204020204" charset="-122"/>
              <a:cs typeface="Times New Roman Regular" panose="02020603050405020304" charset="0"/>
            </a:endParaRPr>
          </a:p>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dirty="0">
                <a:solidFill>
                  <a:schemeClr val="tx1"/>
                </a:solidFill>
                <a:latin typeface="Times New Roman Regular" panose="02020603050405020304" charset="0"/>
                <a:ea typeface="微软雅黑" panose="020B0503020204020204" charset="-122"/>
                <a:cs typeface="Times New Roman Regular" panose="02020603050405020304" charset="0"/>
              </a:rPr>
              <a:t>（1）密切观察患儿的体温、呼吸、脉搏、硬肿范围、程度等的变化，观察药物的副作用。</a:t>
            </a:r>
            <a:endParaRPr dirty="0">
              <a:solidFill>
                <a:schemeClr val="tx1"/>
              </a:solidFill>
              <a:latin typeface="Times New Roman Regular" panose="02020603050405020304" charset="0"/>
              <a:ea typeface="微软雅黑" panose="020B0503020204020204" charset="-122"/>
              <a:cs typeface="Times New Roman Regular" panose="02020603050405020304" charset="0"/>
            </a:endParaRPr>
          </a:p>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dirty="0">
                <a:solidFill>
                  <a:schemeClr val="tx1"/>
                </a:solidFill>
                <a:latin typeface="Times New Roman Regular" panose="02020603050405020304" charset="0"/>
                <a:ea typeface="微软雅黑" panose="020B0503020204020204" charset="-122"/>
                <a:cs typeface="Times New Roman Regular" panose="02020603050405020304" charset="0"/>
              </a:rPr>
              <a:t>（2）观察和记录 24 小时出入水量，其中奶量、尿量尤其重要。奶量增多可反映小儿食欲好转，能量供给需相应增加。尿量是估计预后的重要指标，如每小时尿量小于1 mL / kg，应立即报告，积极处理，以防发生肾衰竭。</a:t>
            </a:r>
            <a:endParaRPr dirty="0">
              <a:solidFill>
                <a:schemeClr val="tx1"/>
              </a:solidFill>
              <a:latin typeface="Times New Roman Regular" panose="02020603050405020304" charset="0"/>
              <a:ea typeface="微软雅黑" panose="020B0503020204020204" charset="-122"/>
              <a:cs typeface="Times New Roman Regular" panose="02020603050405020304" charset="0"/>
            </a:endParaRPr>
          </a:p>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dirty="0">
                <a:solidFill>
                  <a:schemeClr val="tx1"/>
                </a:solidFill>
                <a:latin typeface="Times New Roman Regular" panose="02020603050405020304" charset="0"/>
                <a:ea typeface="微软雅黑" panose="020B0503020204020204" charset="-122"/>
                <a:cs typeface="Times New Roman Regular" panose="02020603050405020304" charset="0"/>
              </a:rPr>
              <a:t>（3）观察有无出血征象。出血是造成硬肿症患儿死亡的重要原因，如面色突然青灰、呼吸突然增快、肺部湿啰音增多提示有肺出血；同时，还应注意有无消化道出血，一旦发生，应及时报告医生，做好抢救准备。</a:t>
            </a:r>
            <a:endParaRPr dirty="0">
              <a:solidFill>
                <a:schemeClr val="tx1"/>
              </a:solidFill>
              <a:latin typeface="Times New Roman Regular" panose="02020603050405020304" charset="0"/>
              <a:ea typeface="微软雅黑" panose="020B0503020204020204" charset="-122"/>
              <a:cs typeface="Times New Roman Regular" panose="02020603050405020304" charset="0"/>
            </a:endParaRPr>
          </a:p>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b="1" dirty="0">
                <a:solidFill>
                  <a:schemeClr val="tx1"/>
                </a:solidFill>
                <a:latin typeface="Times New Roman Regular" panose="02020603050405020304" charset="0"/>
                <a:ea typeface="微软雅黑" panose="020B0503020204020204" charset="-122"/>
                <a:cs typeface="Times New Roman Regular" panose="02020603050405020304" charset="0"/>
              </a:rPr>
              <a:t>5. 健康教育</a:t>
            </a:r>
            <a:endParaRPr b="1" dirty="0">
              <a:solidFill>
                <a:schemeClr val="tx1"/>
              </a:solidFill>
              <a:latin typeface="Times New Roman Regular" panose="02020603050405020304" charset="0"/>
              <a:ea typeface="微软雅黑" panose="020B0503020204020204" charset="-122"/>
              <a:cs typeface="Times New Roman Regular" panose="02020603050405020304" charset="0"/>
            </a:endParaRPr>
          </a:p>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dirty="0">
                <a:solidFill>
                  <a:schemeClr val="tx1"/>
                </a:solidFill>
                <a:latin typeface="Times New Roman Regular" panose="02020603050405020304" charset="0"/>
                <a:ea typeface="微软雅黑" panose="020B0503020204020204" charset="-122"/>
                <a:cs typeface="Times New Roman Regular" panose="02020603050405020304" charset="0"/>
              </a:rPr>
              <a:t>（1）向家长介绍硬肿症的病因及危害程度，促使其学会观察小儿的情况，如反应能力，吸吮能力，哭声，皮肤颜色、温度，有无硬肿。</a:t>
            </a:r>
            <a:endParaRPr dirty="0">
              <a:solidFill>
                <a:schemeClr val="tx1"/>
              </a:solidFill>
              <a:latin typeface="Times New Roman Regular" panose="02020603050405020304" charset="0"/>
              <a:ea typeface="微软雅黑" panose="020B0503020204020204" charset="-122"/>
              <a:cs typeface="Times New Roman Regular" panose="02020603050405020304" charset="0"/>
            </a:endParaRPr>
          </a:p>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dirty="0">
                <a:solidFill>
                  <a:schemeClr val="tx1"/>
                </a:solidFill>
                <a:latin typeface="Times New Roman Regular" panose="02020603050405020304" charset="0"/>
                <a:ea typeface="微软雅黑" panose="020B0503020204020204" charset="-122"/>
                <a:cs typeface="Times New Roman Regular" panose="02020603050405020304" charset="0"/>
              </a:rPr>
              <a:t>（2）指导家长学习有关保暖、喂养、预防感染等育儿知识。</a:t>
            </a:r>
            <a:endParaRPr dirty="0">
              <a:solidFill>
                <a:schemeClr val="tx1"/>
              </a:solidFill>
              <a:latin typeface="Times New Roman Regular" panose="02020603050405020304" charset="0"/>
              <a:ea typeface="微软雅黑" panose="020B0503020204020204" charset="-122"/>
              <a:cs typeface="Times New Roman Regular" panose="02020603050405020304" charset="0"/>
            </a:endParaRPr>
          </a:p>
        </p:txBody>
      </p:sp>
      <p:sp>
        <p:nvSpPr>
          <p:cNvPr id="18" name="矩形 17"/>
          <p:cNvSpPr/>
          <p:nvPr/>
        </p:nvSpPr>
        <p:spPr>
          <a:xfrm>
            <a:off x="1415415" y="734695"/>
            <a:ext cx="7062470" cy="476885"/>
          </a:xfrm>
          <a:prstGeom prst="rect">
            <a:avLst/>
          </a:prstGeom>
        </p:spPr>
        <p:txBody>
          <a:bodyPr wrap="square" anchor="ctr" anchorCtr="0">
            <a:noAutofit/>
          </a:bodyPr>
          <a:lstStyle/>
          <a:p>
            <a:r>
              <a:rPr lang="zh-CN" altLang="en-US" sz="2000" b="1">
                <a:solidFill>
                  <a:srgbClr val="FF7F7F"/>
                </a:solidFill>
                <a:latin typeface="微软雅黑" panose="020B0503020204020204" charset="-122"/>
                <a:ea typeface="微软雅黑" panose="020B0503020204020204" charset="-122"/>
              </a:rPr>
              <a:t>【护理措施】</a:t>
            </a:r>
            <a:endParaRPr lang="zh-CN" altLang="en-US" sz="2000" b="1">
              <a:solidFill>
                <a:srgbClr val="FF7F7F"/>
              </a:solidFill>
              <a:latin typeface="微软雅黑" panose="020B0503020204020204" charset="-122"/>
              <a:ea typeface="微软雅黑" panose="020B0503020204020204" charset="-122"/>
            </a:endParaRPr>
          </a:p>
        </p:txBody>
      </p:sp>
      <p:pic>
        <p:nvPicPr>
          <p:cNvPr id="4" name="图片 3" descr="3b32313534373033343be8af95e58982"/>
          <p:cNvPicPr>
            <a:picLocks noChangeAspect="1"/>
          </p:cNvPicPr>
          <p:nvPr/>
        </p:nvPicPr>
        <p:blipFill>
          <a:blip r:embed="rId1"/>
          <a:stretch>
            <a:fillRect/>
          </a:stretch>
        </p:blipFill>
        <p:spPr>
          <a:xfrm>
            <a:off x="875665" y="671830"/>
            <a:ext cx="540000" cy="54000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9" advTm="5102">
        <p:comb/>
      </p:transition>
    </mc:Choice>
    <mc:Fallback>
      <p:transition advTm="5102">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Effect transition="in" filter="fade">
                                      <p:cBhvr>
                                        <p:cTn id="9" dur="500"/>
                                        <p:tgtEl>
                                          <p:spTgt spid="18"/>
                                        </p:tgtEl>
                                      </p:cBhvr>
                                    </p:animEffect>
                                  </p:childTnLst>
                                </p:cTn>
                              </p:par>
                            </p:childTnLst>
                          </p:cTn>
                        </p:par>
                        <p:par>
                          <p:cTn id="10" fill="hold">
                            <p:stCondLst>
                              <p:cond delay="500"/>
                            </p:stCondLst>
                            <p:childTnLst>
                              <p:par>
                                <p:cTn id="11" presetID="22" presetClass="entr" presetSubtype="1"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wipe(up)">
                                      <p:cBhvr>
                                        <p:cTn id="13"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8" grpId="0"/>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标题 2"/>
          <p:cNvSpPr/>
          <p:nvPr>
            <p:ph type="title"/>
            <p:custDataLst>
              <p:tags r:id="rId1"/>
            </p:custDataLst>
          </p:nvPr>
        </p:nvSpPr>
        <p:spPr>
          <a:xfrm>
            <a:off x="5925820" y="1334135"/>
            <a:ext cx="4204335" cy="1071880"/>
          </a:xfrm>
        </p:spPr>
        <p:txBody>
          <a:bodyPr/>
          <a:p>
            <a:r>
              <a:rPr lang="zh-CN" altLang="en-US" sz="2800" b="0">
                <a:solidFill>
                  <a:schemeClr val="lt1"/>
                </a:solidFill>
                <a:latin typeface="Microsoft YaHei" panose="020B0503020204020204" charset="-122"/>
                <a:ea typeface="Microsoft YaHei" panose="020B0503020204020204" charset="-122"/>
              </a:rPr>
              <a:t>任务</a:t>
            </a:r>
            <a:r>
              <a:rPr lang="zh-CN" altLang="en-US" sz="2800" b="0">
                <a:solidFill>
                  <a:schemeClr val="lt1"/>
                </a:solidFill>
                <a:latin typeface="Microsoft YaHei" panose="020B0503020204020204" charset="-122"/>
                <a:ea typeface="Microsoft YaHei" panose="020B0503020204020204" charset="-122"/>
              </a:rPr>
              <a:t>八</a:t>
            </a:r>
            <a:endParaRPr lang="zh-CN" altLang="en-US" sz="2800" b="0">
              <a:solidFill>
                <a:schemeClr val="lt1"/>
              </a:solidFill>
              <a:latin typeface="Microsoft YaHei" panose="020B0503020204020204" charset="-122"/>
              <a:ea typeface="Microsoft YaHei" panose="020B0503020204020204" charset="-122"/>
            </a:endParaRPr>
          </a:p>
        </p:txBody>
      </p:sp>
      <p:sp>
        <p:nvSpPr>
          <p:cNvPr id="2" name="文本占位符 1"/>
          <p:cNvSpPr>
            <a:spLocks noGrp="1"/>
          </p:cNvSpPr>
          <p:nvPr>
            <p:ph type="body" sz="half" idx="2"/>
          </p:nvPr>
        </p:nvSpPr>
        <p:spPr>
          <a:xfrm>
            <a:off x="5491798" y="2406015"/>
            <a:ext cx="5072380" cy="1199515"/>
          </a:xfrm>
        </p:spPr>
        <p:txBody>
          <a:bodyPr>
            <a:noAutofit/>
          </a:bodyPr>
          <a:p>
            <a:pPr>
              <a:lnSpc>
                <a:spcPct val="100000"/>
              </a:lnSpc>
            </a:pPr>
            <a:r>
              <a:rPr lang="zh-CN" altLang="en-US" sz="4000" b="1">
                <a:latin typeface="Microsoft YaHei Bold" panose="020B0503020204020204" charset="-122"/>
                <a:ea typeface="Microsoft YaHei Bold" panose="020B0503020204020204" charset="-122"/>
              </a:rPr>
              <a:t>新生儿缺氧缺血性脑病患儿的护理</a:t>
            </a:r>
            <a:endParaRPr lang="zh-CN" altLang="en-US" sz="4000" b="1">
              <a:latin typeface="Microsoft YaHei Bold" panose="020B0503020204020204" charset="-122"/>
              <a:ea typeface="Microsoft YaHei Bold" panose="020B0503020204020204" charset="-122"/>
            </a:endParaRPr>
          </a:p>
        </p:txBody>
      </p:sp>
      <p:sp>
        <p:nvSpPr>
          <p:cNvPr id="4" name="文本框 3"/>
          <p:cNvSpPr txBox="1"/>
          <p:nvPr/>
        </p:nvSpPr>
        <p:spPr>
          <a:xfrm>
            <a:off x="4805680" y="3846830"/>
            <a:ext cx="6445250" cy="1198880"/>
          </a:xfrm>
          <a:prstGeom prst="rect">
            <a:avLst/>
          </a:prstGeom>
          <a:noFill/>
        </p:spPr>
        <p:txBody>
          <a:bodyPr wrap="square" rtlCol="0" anchor="t">
            <a:spAutoFit/>
          </a:bodyPr>
          <a:p>
            <a:pPr algn="ctr"/>
            <a:r>
              <a:rPr lang="zh-CN" altLang="en-US">
                <a:solidFill>
                  <a:schemeClr val="bg1"/>
                </a:solidFill>
                <a:latin typeface="Microsoft YaHei Regular" panose="020B0503020204020204" charset="-122"/>
                <a:ea typeface="Microsoft YaHei Regular" panose="020B0503020204020204" charset="-122"/>
                <a:cs typeface="Microsoft YaHei Regular" panose="020B0503020204020204" charset="-122"/>
              </a:rPr>
              <a:t>新生儿缺氧缺血性脑病（hypoxic-ischemic encephalopathy，HIE）是由于各种因素引起的缺氧和脑血流减少或暂停而导致胎儿和新生儿的脑损伤，是新生儿窒息后严重并发症之一。病情重，常致永久性神经功能缺陷。</a:t>
            </a:r>
            <a:endParaRPr lang="zh-CN" altLang="en-US">
              <a:solidFill>
                <a:schemeClr val="bg1"/>
              </a:solidFill>
              <a:latin typeface="Microsoft YaHei Regular" panose="020B0503020204020204" charset="-122"/>
              <a:ea typeface="Microsoft YaHei Regular" panose="020B0503020204020204" charset="-122"/>
              <a:cs typeface="Microsoft YaHei Regular" panose="020B0503020204020204" charset="-122"/>
            </a:endParaRPr>
          </a:p>
        </p:txBody>
      </p:sp>
    </p:spTree>
    <p:custDataLst>
      <p:tags r:id="rId2"/>
    </p:custData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75665" y="1449705"/>
            <a:ext cx="10440000" cy="922020"/>
          </a:xfrm>
          <a:prstGeom prst="rect">
            <a:avLst/>
          </a:prstGeom>
        </p:spPr>
        <p:txBody>
          <a:bodyPr wrap="square">
            <a:spAutoFit/>
          </a:bodyPr>
          <a:lstStyle/>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rPr>
              <a:t>引起新生儿缺氧缺血性脑损害的因素很多，如新生儿窒息、反复呼吸暂停及呼吸系统疾病、严重先天性心脏病、严重颅内疾病、心搏骤停或严重循环系统疾病、颅内出血或脑水肿。</a:t>
            </a:r>
            <a:endPar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endParaRPr>
          </a:p>
        </p:txBody>
      </p:sp>
      <p:sp>
        <p:nvSpPr>
          <p:cNvPr id="18" name="矩形 17"/>
          <p:cNvSpPr/>
          <p:nvPr/>
        </p:nvSpPr>
        <p:spPr>
          <a:xfrm>
            <a:off x="1415415" y="650875"/>
            <a:ext cx="7062470" cy="476885"/>
          </a:xfrm>
          <a:prstGeom prst="rect">
            <a:avLst/>
          </a:prstGeom>
        </p:spPr>
        <p:txBody>
          <a:bodyPr wrap="square" anchor="ctr" anchorCtr="0">
            <a:noAutofit/>
          </a:bodyPr>
          <a:lstStyle/>
          <a:p>
            <a:r>
              <a:rPr lang="zh-CN" altLang="en-US" sz="2000" b="1">
                <a:solidFill>
                  <a:srgbClr val="FF7F7F"/>
                </a:solidFill>
                <a:latin typeface="微软雅黑" panose="020B0503020204020204" charset="-122"/>
                <a:ea typeface="微软雅黑" panose="020B0503020204020204" charset="-122"/>
              </a:rPr>
              <a:t>【病因】</a:t>
            </a:r>
            <a:endParaRPr lang="zh-CN" altLang="en-US" sz="2000" b="1">
              <a:solidFill>
                <a:srgbClr val="FF7F7F"/>
              </a:solidFill>
              <a:latin typeface="微软雅黑" panose="020B0503020204020204" charset="-122"/>
              <a:ea typeface="微软雅黑" panose="020B0503020204020204" charset="-122"/>
            </a:endParaRPr>
          </a:p>
        </p:txBody>
      </p:sp>
      <p:pic>
        <p:nvPicPr>
          <p:cNvPr id="4" name="图片 3" descr="3b32313534373033343be8af95e58982"/>
          <p:cNvPicPr>
            <a:picLocks noChangeAspect="1"/>
          </p:cNvPicPr>
          <p:nvPr/>
        </p:nvPicPr>
        <p:blipFill>
          <a:blip r:embed="rId1"/>
          <a:stretch>
            <a:fillRect/>
          </a:stretch>
        </p:blipFill>
        <p:spPr>
          <a:xfrm>
            <a:off x="875665" y="588010"/>
            <a:ext cx="540000" cy="540000"/>
          </a:xfrm>
          <a:prstGeom prst="rect">
            <a:avLst/>
          </a:prstGeom>
        </p:spPr>
      </p:pic>
      <p:sp>
        <p:nvSpPr>
          <p:cNvPr id="3" name="矩形 2"/>
          <p:cNvSpPr/>
          <p:nvPr/>
        </p:nvSpPr>
        <p:spPr>
          <a:xfrm>
            <a:off x="875665" y="3667760"/>
            <a:ext cx="10440000" cy="1753235"/>
          </a:xfrm>
          <a:prstGeom prst="rect">
            <a:avLst/>
          </a:prstGeom>
        </p:spPr>
        <p:txBody>
          <a:bodyPr wrap="square">
            <a:spAutoFit/>
          </a:bodyPr>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rPr>
              <a:t>本病主要临床表现为意识障碍、肌张力低下、中枢性呼吸衰竭。病情轻重不一，可分为 3 度（见表 6-4）。轻度患儿 24 小时内症状明显，以兴奋症状为主，以后逐渐减轻，无意识障碍。中度患儿有嗜睡及肌张力低下，约 50% 的患儿出现惊厥。重度患儿抑制症状为主，表现为昏迷，肌张力低下，呼吸暂停，出生后 12 小时以内出现惊厥，死亡率高，存活者多留有严重的后遗症。</a:t>
            </a:r>
            <a:endPar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endParaRPr>
          </a:p>
        </p:txBody>
      </p:sp>
      <p:sp>
        <p:nvSpPr>
          <p:cNvPr id="5" name="矩形 4"/>
          <p:cNvSpPr/>
          <p:nvPr/>
        </p:nvSpPr>
        <p:spPr>
          <a:xfrm>
            <a:off x="1415415" y="2868930"/>
            <a:ext cx="7062470" cy="476885"/>
          </a:xfrm>
          <a:prstGeom prst="rect">
            <a:avLst/>
          </a:prstGeom>
        </p:spPr>
        <p:txBody>
          <a:bodyPr wrap="square" anchor="ctr" anchorCtr="0">
            <a:noAutofit/>
          </a:bodyPr>
          <a:p>
            <a:r>
              <a:rPr lang="zh-CN" altLang="en-US" sz="2000" b="1">
                <a:solidFill>
                  <a:srgbClr val="FF7F7F"/>
                </a:solidFill>
                <a:latin typeface="微软雅黑" panose="020B0503020204020204" charset="-122"/>
                <a:ea typeface="微软雅黑" panose="020B0503020204020204" charset="-122"/>
              </a:rPr>
              <a:t>【临床表现】</a:t>
            </a:r>
            <a:endParaRPr lang="zh-CN" altLang="en-US" sz="2000" b="1">
              <a:solidFill>
                <a:srgbClr val="FF7F7F"/>
              </a:solidFill>
              <a:latin typeface="微软雅黑" panose="020B0503020204020204" charset="-122"/>
              <a:ea typeface="微软雅黑" panose="020B0503020204020204" charset="-122"/>
            </a:endParaRPr>
          </a:p>
        </p:txBody>
      </p:sp>
      <p:pic>
        <p:nvPicPr>
          <p:cNvPr id="10" name="图片 9" descr="3b32313534373033343be8af95e58982"/>
          <p:cNvPicPr>
            <a:picLocks noChangeAspect="1"/>
          </p:cNvPicPr>
          <p:nvPr/>
        </p:nvPicPr>
        <p:blipFill>
          <a:blip r:embed="rId1"/>
          <a:stretch>
            <a:fillRect/>
          </a:stretch>
        </p:blipFill>
        <p:spPr>
          <a:xfrm>
            <a:off x="875665" y="2806065"/>
            <a:ext cx="540000" cy="54000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9" advTm="5102">
        <p:comb/>
      </p:transition>
    </mc:Choice>
    <mc:Fallback>
      <p:transition advTm="5102">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Effect transition="in" filter="fade">
                                      <p:cBhvr>
                                        <p:cTn id="9" dur="500"/>
                                        <p:tgtEl>
                                          <p:spTgt spid="18"/>
                                        </p:tgtEl>
                                      </p:cBhvr>
                                    </p:animEffect>
                                  </p:childTnLst>
                                </p:cTn>
                              </p:par>
                            </p:childTnLst>
                          </p:cTn>
                        </p:par>
                        <p:par>
                          <p:cTn id="10" fill="hold">
                            <p:stCondLst>
                              <p:cond delay="500"/>
                            </p:stCondLst>
                            <p:childTnLst>
                              <p:par>
                                <p:cTn id="11" presetID="22" presetClass="entr" presetSubtype="1"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wipe(up)">
                                      <p:cBhvr>
                                        <p:cTn id="13" dur="700"/>
                                        <p:tgtEl>
                                          <p:spTgt spid="2"/>
                                        </p:tgtEl>
                                      </p:cBhvr>
                                    </p:animEffect>
                                  </p:childTnLst>
                                </p:cTn>
                              </p:par>
                            </p:childTnLst>
                          </p:cTn>
                        </p:par>
                        <p:par>
                          <p:cTn id="14" fill="hold">
                            <p:stCondLst>
                              <p:cond delay="1500"/>
                            </p:stCondLst>
                            <p:childTnLst>
                              <p:par>
                                <p:cTn id="15" presetID="53" presetClass="entr" presetSubtype="16"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p:cTn id="17" dur="500" fill="hold"/>
                                        <p:tgtEl>
                                          <p:spTgt spid="5"/>
                                        </p:tgtEl>
                                        <p:attrNameLst>
                                          <p:attrName>ppt_w</p:attrName>
                                        </p:attrNameLst>
                                      </p:cBhvr>
                                      <p:tavLst>
                                        <p:tav tm="0">
                                          <p:val>
                                            <p:fltVal val="0"/>
                                          </p:val>
                                        </p:tav>
                                        <p:tav tm="100000">
                                          <p:val>
                                            <p:strVal val="#ppt_w"/>
                                          </p:val>
                                        </p:tav>
                                      </p:tavLst>
                                    </p:anim>
                                    <p:anim calcmode="lin" valueType="num">
                                      <p:cBhvr>
                                        <p:cTn id="18" dur="500" fill="hold"/>
                                        <p:tgtEl>
                                          <p:spTgt spid="5"/>
                                        </p:tgtEl>
                                        <p:attrNameLst>
                                          <p:attrName>ppt_h</p:attrName>
                                        </p:attrNameLst>
                                      </p:cBhvr>
                                      <p:tavLst>
                                        <p:tav tm="0">
                                          <p:val>
                                            <p:fltVal val="0"/>
                                          </p:val>
                                        </p:tav>
                                        <p:tav tm="100000">
                                          <p:val>
                                            <p:strVal val="#ppt_h"/>
                                          </p:val>
                                        </p:tav>
                                      </p:tavLst>
                                    </p:anim>
                                    <p:animEffect transition="in" filter="fade">
                                      <p:cBhvr>
                                        <p:cTn id="19" dur="500"/>
                                        <p:tgtEl>
                                          <p:spTgt spid="5"/>
                                        </p:tgtEl>
                                      </p:cBhvr>
                                    </p:animEffect>
                                  </p:childTnLst>
                                </p:cTn>
                              </p:par>
                            </p:childTnLst>
                          </p:cTn>
                        </p:par>
                        <p:par>
                          <p:cTn id="20" fill="hold">
                            <p:stCondLst>
                              <p:cond delay="2000"/>
                            </p:stCondLst>
                            <p:childTnLst>
                              <p:par>
                                <p:cTn id="21" presetID="22" presetClass="entr" presetSubtype="1" fill="hold" grpId="0" nodeType="after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wipe(up)">
                                      <p:cBhvr>
                                        <p:cTn id="23" dur="7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8" grpId="0"/>
      <p:bldP spid="3" grpId="0"/>
      <p:bldP spid="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标题 2"/>
          <p:cNvSpPr/>
          <p:nvPr>
            <p:ph type="title"/>
            <p:custDataLst>
              <p:tags r:id="rId1"/>
            </p:custDataLst>
          </p:nvPr>
        </p:nvSpPr>
        <p:spPr>
          <a:xfrm>
            <a:off x="5908675" y="2181225"/>
            <a:ext cx="4204335" cy="1071880"/>
          </a:xfrm>
        </p:spPr>
        <p:txBody>
          <a:bodyPr/>
          <a:p>
            <a:r>
              <a:rPr lang="zh-CN" altLang="en-US" sz="2800" b="0">
                <a:solidFill>
                  <a:schemeClr val="lt1"/>
                </a:solidFill>
                <a:latin typeface="Microsoft YaHei" panose="020B0503020204020204" charset="-122"/>
                <a:ea typeface="Microsoft YaHei" panose="020B0503020204020204" charset="-122"/>
              </a:rPr>
              <a:t>任务一</a:t>
            </a:r>
            <a:endParaRPr lang="zh-CN" altLang="en-US" sz="2800" b="0">
              <a:solidFill>
                <a:schemeClr val="lt1"/>
              </a:solidFill>
              <a:latin typeface="Microsoft YaHei" panose="020B0503020204020204" charset="-122"/>
              <a:ea typeface="Microsoft YaHei" panose="020B0503020204020204" charset="-122"/>
            </a:endParaRPr>
          </a:p>
        </p:txBody>
      </p:sp>
      <p:sp>
        <p:nvSpPr>
          <p:cNvPr id="2" name="文本占位符 1"/>
          <p:cNvSpPr>
            <a:spLocks noGrp="1"/>
          </p:cNvSpPr>
          <p:nvPr>
            <p:ph type="body" sz="half" idx="2"/>
          </p:nvPr>
        </p:nvSpPr>
        <p:spPr>
          <a:xfrm>
            <a:off x="5474653" y="3253105"/>
            <a:ext cx="5072380" cy="1199515"/>
          </a:xfrm>
        </p:spPr>
        <p:txBody>
          <a:bodyPr>
            <a:noAutofit/>
          </a:bodyPr>
          <a:p>
            <a:pPr>
              <a:lnSpc>
                <a:spcPct val="100000"/>
              </a:lnSpc>
            </a:pPr>
            <a:r>
              <a:rPr lang="zh-CN" altLang="en-US" sz="4000" b="1">
                <a:latin typeface="Microsoft YaHei Bold" panose="020B0503020204020204" charset="-122"/>
                <a:ea typeface="Microsoft YaHei Bold" panose="020B0503020204020204" charset="-122"/>
              </a:rPr>
              <a:t>概述</a:t>
            </a:r>
            <a:endParaRPr lang="zh-CN" altLang="en-US" sz="4000" b="1">
              <a:latin typeface="Microsoft YaHei Bold" panose="020B0503020204020204" charset="-122"/>
              <a:ea typeface="Microsoft YaHei Bold" panose="020B0503020204020204" charset="-122"/>
            </a:endParaRPr>
          </a:p>
        </p:txBody>
      </p:sp>
    </p:spTree>
    <p:custDataLst>
      <p:tags r:id="rId2"/>
    </p:custData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p:cNvPicPr>
            <a:picLocks noChangeAspect="1"/>
          </p:cNvPicPr>
          <p:nvPr/>
        </p:nvPicPr>
        <p:blipFill>
          <a:blip r:embed="rId1"/>
          <a:stretch>
            <a:fillRect/>
          </a:stretch>
        </p:blipFill>
        <p:spPr>
          <a:xfrm>
            <a:off x="748665" y="800100"/>
            <a:ext cx="10694035" cy="5257800"/>
          </a:xfrm>
          <a:prstGeom prst="rect">
            <a:avLst/>
          </a:prstGeom>
        </p:spPr>
      </p:pic>
    </p:spTree>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75665" y="1798955"/>
            <a:ext cx="10440000" cy="1337945"/>
          </a:xfrm>
          <a:prstGeom prst="rect">
            <a:avLst/>
          </a:prstGeom>
        </p:spPr>
        <p:txBody>
          <a:bodyPr wrap="square">
            <a:spAutoFit/>
          </a:bodyPr>
          <a:lstStyle/>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b="1"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rPr>
              <a:t>1. 头颅 B 超或 CT 检查</a:t>
            </a:r>
            <a:r>
              <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rPr>
              <a:t>　超声检查能清楚显示室管膜下病变和脑室内出血；CT 有助于了解脑水肿范围、出血类型，对预后的判断有一定的参考价值。</a:t>
            </a:r>
            <a:endPar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endParaRPr>
          </a:p>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b="1"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rPr>
              <a:t>2. 脑电图</a:t>
            </a:r>
            <a:r>
              <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rPr>
              <a:t>　可出现异常棘波。</a:t>
            </a:r>
            <a:endPar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endParaRPr>
          </a:p>
        </p:txBody>
      </p:sp>
      <p:sp>
        <p:nvSpPr>
          <p:cNvPr id="18" name="矩形 17"/>
          <p:cNvSpPr/>
          <p:nvPr/>
        </p:nvSpPr>
        <p:spPr>
          <a:xfrm>
            <a:off x="1415415" y="1000125"/>
            <a:ext cx="7062470" cy="476885"/>
          </a:xfrm>
          <a:prstGeom prst="rect">
            <a:avLst/>
          </a:prstGeom>
        </p:spPr>
        <p:txBody>
          <a:bodyPr wrap="square" anchor="ctr" anchorCtr="0">
            <a:noAutofit/>
          </a:bodyPr>
          <a:lstStyle/>
          <a:p>
            <a:r>
              <a:rPr lang="zh-CN" altLang="en-US" sz="2000" b="1">
                <a:solidFill>
                  <a:srgbClr val="FF7F7F"/>
                </a:solidFill>
                <a:latin typeface="微软雅黑" panose="020B0503020204020204" charset="-122"/>
                <a:ea typeface="微软雅黑" panose="020B0503020204020204" charset="-122"/>
              </a:rPr>
              <a:t>【辅助检查】</a:t>
            </a:r>
            <a:endParaRPr lang="zh-CN" altLang="en-US" sz="2000" b="1">
              <a:solidFill>
                <a:srgbClr val="FF7F7F"/>
              </a:solidFill>
              <a:latin typeface="微软雅黑" panose="020B0503020204020204" charset="-122"/>
              <a:ea typeface="微软雅黑" panose="020B0503020204020204" charset="-122"/>
            </a:endParaRPr>
          </a:p>
        </p:txBody>
      </p:sp>
      <p:pic>
        <p:nvPicPr>
          <p:cNvPr id="4" name="图片 3" descr="3b32313534373033343be8af95e58982"/>
          <p:cNvPicPr>
            <a:picLocks noChangeAspect="1"/>
          </p:cNvPicPr>
          <p:nvPr/>
        </p:nvPicPr>
        <p:blipFill>
          <a:blip r:embed="rId1"/>
          <a:stretch>
            <a:fillRect/>
          </a:stretch>
        </p:blipFill>
        <p:spPr>
          <a:xfrm>
            <a:off x="875665" y="937260"/>
            <a:ext cx="540000" cy="540000"/>
          </a:xfrm>
          <a:prstGeom prst="rect">
            <a:avLst/>
          </a:prstGeom>
        </p:spPr>
      </p:pic>
      <p:sp>
        <p:nvSpPr>
          <p:cNvPr id="3" name="矩形 2"/>
          <p:cNvSpPr/>
          <p:nvPr/>
        </p:nvSpPr>
        <p:spPr>
          <a:xfrm>
            <a:off x="875665" y="4450080"/>
            <a:ext cx="10440000" cy="1337945"/>
          </a:xfrm>
          <a:prstGeom prst="rect">
            <a:avLst/>
          </a:prstGeom>
        </p:spPr>
        <p:txBody>
          <a:bodyPr wrap="square">
            <a:spAutoFit/>
          </a:bodyPr>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rPr>
              <a:t>以控制惊厥和脑水肿、对症及支持疗法为主。控制新生儿惊厥多采用苯巴比妥，负荷量为 10 ～ 20 mg / kg，肌内注射，维持量每天 5 mg / kg，分 1 ～ 2 次口服或肌内注射，共 7 天。治疗脑水肿可采用甘露醇，每次 0.25 ～ 0.5 g / kg，每 4 ～ 6 小时一次。</a:t>
            </a:r>
            <a:endPar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endParaRPr>
          </a:p>
        </p:txBody>
      </p:sp>
      <p:sp>
        <p:nvSpPr>
          <p:cNvPr id="5" name="矩形 4"/>
          <p:cNvSpPr/>
          <p:nvPr/>
        </p:nvSpPr>
        <p:spPr>
          <a:xfrm>
            <a:off x="1415415" y="3651250"/>
            <a:ext cx="7062470" cy="476885"/>
          </a:xfrm>
          <a:prstGeom prst="rect">
            <a:avLst/>
          </a:prstGeom>
        </p:spPr>
        <p:txBody>
          <a:bodyPr wrap="square" anchor="ctr" anchorCtr="0">
            <a:noAutofit/>
          </a:bodyPr>
          <a:p>
            <a:r>
              <a:rPr lang="zh-CN" altLang="en-US" sz="2000" b="1">
                <a:solidFill>
                  <a:srgbClr val="FF7F7F"/>
                </a:solidFill>
                <a:latin typeface="微软雅黑" panose="020B0503020204020204" charset="-122"/>
                <a:ea typeface="微软雅黑" panose="020B0503020204020204" charset="-122"/>
              </a:rPr>
              <a:t>【治疗原则】</a:t>
            </a:r>
            <a:endParaRPr lang="zh-CN" altLang="en-US" sz="2000" b="1">
              <a:solidFill>
                <a:srgbClr val="FF7F7F"/>
              </a:solidFill>
              <a:latin typeface="微软雅黑" panose="020B0503020204020204" charset="-122"/>
              <a:ea typeface="微软雅黑" panose="020B0503020204020204" charset="-122"/>
            </a:endParaRPr>
          </a:p>
        </p:txBody>
      </p:sp>
      <p:pic>
        <p:nvPicPr>
          <p:cNvPr id="10" name="图片 9" descr="3b32313534373033343be8af95e58982"/>
          <p:cNvPicPr>
            <a:picLocks noChangeAspect="1"/>
          </p:cNvPicPr>
          <p:nvPr/>
        </p:nvPicPr>
        <p:blipFill>
          <a:blip r:embed="rId1"/>
          <a:stretch>
            <a:fillRect/>
          </a:stretch>
        </p:blipFill>
        <p:spPr>
          <a:xfrm>
            <a:off x="875665" y="3588385"/>
            <a:ext cx="540000" cy="54000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9" advTm="5102">
        <p:comb/>
      </p:transition>
    </mc:Choice>
    <mc:Fallback>
      <p:transition advTm="5102">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Effect transition="in" filter="fade">
                                      <p:cBhvr>
                                        <p:cTn id="9" dur="500"/>
                                        <p:tgtEl>
                                          <p:spTgt spid="18"/>
                                        </p:tgtEl>
                                      </p:cBhvr>
                                    </p:animEffect>
                                  </p:childTnLst>
                                </p:cTn>
                              </p:par>
                            </p:childTnLst>
                          </p:cTn>
                        </p:par>
                        <p:par>
                          <p:cTn id="10" fill="hold">
                            <p:stCondLst>
                              <p:cond delay="500"/>
                            </p:stCondLst>
                            <p:childTnLst>
                              <p:par>
                                <p:cTn id="11" presetID="22" presetClass="entr" presetSubtype="1"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wipe(up)">
                                      <p:cBhvr>
                                        <p:cTn id="13" dur="700"/>
                                        <p:tgtEl>
                                          <p:spTgt spid="2"/>
                                        </p:tgtEl>
                                      </p:cBhvr>
                                    </p:animEffect>
                                  </p:childTnLst>
                                </p:cTn>
                              </p:par>
                            </p:childTnLst>
                          </p:cTn>
                        </p:par>
                        <p:par>
                          <p:cTn id="14" fill="hold">
                            <p:stCondLst>
                              <p:cond delay="1500"/>
                            </p:stCondLst>
                            <p:childTnLst>
                              <p:par>
                                <p:cTn id="15" presetID="53" presetClass="entr" presetSubtype="16"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p:cTn id="17" dur="500" fill="hold"/>
                                        <p:tgtEl>
                                          <p:spTgt spid="5"/>
                                        </p:tgtEl>
                                        <p:attrNameLst>
                                          <p:attrName>ppt_w</p:attrName>
                                        </p:attrNameLst>
                                      </p:cBhvr>
                                      <p:tavLst>
                                        <p:tav tm="0">
                                          <p:val>
                                            <p:fltVal val="0"/>
                                          </p:val>
                                        </p:tav>
                                        <p:tav tm="100000">
                                          <p:val>
                                            <p:strVal val="#ppt_w"/>
                                          </p:val>
                                        </p:tav>
                                      </p:tavLst>
                                    </p:anim>
                                    <p:anim calcmode="lin" valueType="num">
                                      <p:cBhvr>
                                        <p:cTn id="18" dur="500" fill="hold"/>
                                        <p:tgtEl>
                                          <p:spTgt spid="5"/>
                                        </p:tgtEl>
                                        <p:attrNameLst>
                                          <p:attrName>ppt_h</p:attrName>
                                        </p:attrNameLst>
                                      </p:cBhvr>
                                      <p:tavLst>
                                        <p:tav tm="0">
                                          <p:val>
                                            <p:fltVal val="0"/>
                                          </p:val>
                                        </p:tav>
                                        <p:tav tm="100000">
                                          <p:val>
                                            <p:strVal val="#ppt_h"/>
                                          </p:val>
                                        </p:tav>
                                      </p:tavLst>
                                    </p:anim>
                                    <p:animEffect transition="in" filter="fade">
                                      <p:cBhvr>
                                        <p:cTn id="19" dur="500"/>
                                        <p:tgtEl>
                                          <p:spTgt spid="5"/>
                                        </p:tgtEl>
                                      </p:cBhvr>
                                    </p:animEffect>
                                  </p:childTnLst>
                                </p:cTn>
                              </p:par>
                            </p:childTnLst>
                          </p:cTn>
                        </p:par>
                        <p:par>
                          <p:cTn id="20" fill="hold">
                            <p:stCondLst>
                              <p:cond delay="2000"/>
                            </p:stCondLst>
                            <p:childTnLst>
                              <p:par>
                                <p:cTn id="21" presetID="22" presetClass="entr" presetSubtype="1" fill="hold" grpId="0" nodeType="after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wipe(up)">
                                      <p:cBhvr>
                                        <p:cTn id="23" dur="7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8" grpId="0"/>
      <p:bldP spid="3" grpId="0"/>
      <p:bldP spid="5" grpId="0"/>
    </p:bld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0" name="椭圆 49"/>
          <p:cNvSpPr/>
          <p:nvPr>
            <p:custDataLst>
              <p:tags r:id="rId1"/>
            </p:custDataLst>
          </p:nvPr>
        </p:nvSpPr>
        <p:spPr>
          <a:xfrm>
            <a:off x="3404870" y="3986213"/>
            <a:ext cx="163195" cy="163195"/>
          </a:xfrm>
          <a:prstGeom prst="ellipse">
            <a:avLst/>
          </a:prstGeom>
          <a:solidFill>
            <a:srgbClr val="FF7F7F"/>
          </a:solidFill>
          <a:ln>
            <a:noFill/>
          </a:ln>
        </p:spPr>
        <p:style>
          <a:lnRef idx="2">
            <a:srgbClr val="47BEC6">
              <a:shade val="50000"/>
            </a:srgbClr>
          </a:lnRef>
          <a:fillRef idx="1">
            <a:srgbClr val="47BEC6"/>
          </a:fillRef>
          <a:effectRef idx="0">
            <a:srgbClr val="47BEC6"/>
          </a:effectRef>
          <a:fontRef idx="minor">
            <a:srgbClr val="FEFFFF"/>
          </a:fontRef>
        </p:style>
        <p:txBody>
          <a:bodyPr rtlCol="0" anchor="ctr"/>
          <a:p>
            <a:pPr algn="ctr"/>
            <a:endParaRPr lang="zh-CN" altLang="en-US">
              <a:solidFill>
                <a:srgbClr val="FEFFFF"/>
              </a:solidFill>
              <a:latin typeface="Arial" panose="020B0604020202020204" pitchFamily="34" charset="0"/>
              <a:ea typeface="微软雅黑" panose="020B0503020204020204" charset="-122"/>
            </a:endParaRPr>
          </a:p>
        </p:txBody>
      </p:sp>
      <p:sp>
        <p:nvSpPr>
          <p:cNvPr id="54" name="椭圆 53"/>
          <p:cNvSpPr/>
          <p:nvPr>
            <p:custDataLst>
              <p:tags r:id="rId2"/>
            </p:custDataLst>
          </p:nvPr>
        </p:nvSpPr>
        <p:spPr>
          <a:xfrm>
            <a:off x="5988685" y="3986213"/>
            <a:ext cx="163195" cy="163195"/>
          </a:xfrm>
          <a:prstGeom prst="ellipse">
            <a:avLst/>
          </a:prstGeom>
          <a:solidFill>
            <a:srgbClr val="FFC000"/>
          </a:solidFill>
          <a:ln>
            <a:noFill/>
          </a:ln>
        </p:spPr>
        <p:style>
          <a:lnRef idx="2">
            <a:srgbClr val="47BEC6">
              <a:shade val="50000"/>
            </a:srgbClr>
          </a:lnRef>
          <a:fillRef idx="1">
            <a:srgbClr val="47BEC6"/>
          </a:fillRef>
          <a:effectRef idx="0">
            <a:srgbClr val="47BEC6"/>
          </a:effectRef>
          <a:fontRef idx="minor">
            <a:srgbClr val="FEFFFF"/>
          </a:fontRef>
        </p:style>
        <p:txBody>
          <a:bodyPr rtlCol="0" anchor="ctr"/>
          <a:p>
            <a:pPr algn="ctr"/>
            <a:endParaRPr lang="zh-CN" altLang="en-US">
              <a:solidFill>
                <a:srgbClr val="FEFFFF"/>
              </a:solidFill>
              <a:latin typeface="Arial" panose="020B0604020202020204" pitchFamily="34" charset="0"/>
              <a:ea typeface="微软雅黑" panose="020B0503020204020204" charset="-122"/>
            </a:endParaRPr>
          </a:p>
        </p:txBody>
      </p:sp>
      <p:sp>
        <p:nvSpPr>
          <p:cNvPr id="55" name="椭圆 54"/>
          <p:cNvSpPr/>
          <p:nvPr>
            <p:custDataLst>
              <p:tags r:id="rId3"/>
            </p:custDataLst>
          </p:nvPr>
        </p:nvSpPr>
        <p:spPr>
          <a:xfrm>
            <a:off x="8572500" y="3986213"/>
            <a:ext cx="163195" cy="163195"/>
          </a:xfrm>
          <a:prstGeom prst="ellipse">
            <a:avLst/>
          </a:prstGeom>
          <a:solidFill>
            <a:srgbClr val="BEE3F1"/>
          </a:solidFill>
          <a:ln>
            <a:noFill/>
          </a:ln>
        </p:spPr>
        <p:style>
          <a:lnRef idx="2">
            <a:srgbClr val="47BEC6">
              <a:shade val="50000"/>
            </a:srgbClr>
          </a:lnRef>
          <a:fillRef idx="1">
            <a:srgbClr val="47BEC6"/>
          </a:fillRef>
          <a:effectRef idx="0">
            <a:srgbClr val="47BEC6"/>
          </a:effectRef>
          <a:fontRef idx="minor">
            <a:srgbClr val="FEFFFF"/>
          </a:fontRef>
        </p:style>
        <p:txBody>
          <a:bodyPr rtlCol="0" anchor="ctr"/>
          <a:p>
            <a:pPr algn="ctr"/>
            <a:endParaRPr lang="zh-CN" altLang="en-US">
              <a:solidFill>
                <a:srgbClr val="FEFFFF"/>
              </a:solidFill>
              <a:latin typeface="Arial" panose="020B0604020202020204" pitchFamily="34" charset="0"/>
              <a:ea typeface="微软雅黑" panose="020B0503020204020204" charset="-122"/>
            </a:endParaRPr>
          </a:p>
        </p:txBody>
      </p:sp>
      <p:grpSp>
        <p:nvGrpSpPr>
          <p:cNvPr id="19" name="组合 18"/>
          <p:cNvGrpSpPr/>
          <p:nvPr/>
        </p:nvGrpSpPr>
        <p:grpSpPr>
          <a:xfrm>
            <a:off x="721995" y="322580"/>
            <a:ext cx="7602220" cy="539750"/>
            <a:chOff x="1137" y="508"/>
            <a:chExt cx="11972" cy="850"/>
          </a:xfrm>
        </p:grpSpPr>
        <p:sp>
          <p:nvSpPr>
            <p:cNvPr id="14" name="矩形 13"/>
            <p:cNvSpPr/>
            <p:nvPr/>
          </p:nvSpPr>
          <p:spPr>
            <a:xfrm>
              <a:off x="1987" y="558"/>
              <a:ext cx="11122" cy="751"/>
            </a:xfrm>
            <a:prstGeom prst="rect">
              <a:avLst/>
            </a:prstGeom>
          </p:spPr>
          <p:txBody>
            <a:bodyPr wrap="square" anchor="ctr" anchorCtr="0">
              <a:noAutofit/>
            </a:bodyPr>
            <a:p>
              <a:r>
                <a:rPr lang="zh-CN" altLang="en-US" sz="2000" b="1">
                  <a:solidFill>
                    <a:srgbClr val="FF7F7F"/>
                  </a:solidFill>
                  <a:latin typeface="微软雅黑" panose="020B0503020204020204" charset="-122"/>
                  <a:ea typeface="微软雅黑" panose="020B0503020204020204" charset="-122"/>
                </a:rPr>
                <a:t>【护理评估】</a:t>
              </a:r>
              <a:endParaRPr lang="zh-CN" altLang="en-US" sz="2000" b="1">
                <a:solidFill>
                  <a:srgbClr val="FF7F7F"/>
                </a:solidFill>
                <a:latin typeface="微软雅黑" panose="020B0503020204020204" charset="-122"/>
                <a:ea typeface="微软雅黑" panose="020B0503020204020204" charset="-122"/>
              </a:endParaRPr>
            </a:p>
          </p:txBody>
        </p:sp>
        <p:pic>
          <p:nvPicPr>
            <p:cNvPr id="17" name="图片 16" descr="3b32313534373033343be8af95e58982"/>
            <p:cNvPicPr>
              <a:picLocks noChangeAspect="1"/>
            </p:cNvPicPr>
            <p:nvPr/>
          </p:nvPicPr>
          <p:blipFill>
            <a:blip r:embed="rId4"/>
            <a:stretch>
              <a:fillRect/>
            </a:stretch>
          </p:blipFill>
          <p:spPr>
            <a:xfrm>
              <a:off x="1137" y="508"/>
              <a:ext cx="850" cy="850"/>
            </a:xfrm>
            <a:prstGeom prst="rect">
              <a:avLst/>
            </a:prstGeom>
          </p:spPr>
        </p:pic>
      </p:grpSp>
      <p:sp>
        <p:nvSpPr>
          <p:cNvPr id="2" name="立方体 1"/>
          <p:cNvSpPr/>
          <p:nvPr>
            <p:custDataLst>
              <p:tags r:id="rId5"/>
            </p:custDataLst>
          </p:nvPr>
        </p:nvSpPr>
        <p:spPr>
          <a:xfrm>
            <a:off x="1474470" y="3815715"/>
            <a:ext cx="1440180" cy="504190"/>
          </a:xfrm>
          <a:prstGeom prst="cube">
            <a:avLst/>
          </a:prstGeom>
          <a:solidFill>
            <a:srgbClr val="F49534"/>
          </a:solidFill>
          <a:ln>
            <a:noFill/>
          </a:ln>
        </p:spPr>
        <p:style>
          <a:lnRef idx="2">
            <a:srgbClr val="47BEC6">
              <a:shade val="50000"/>
            </a:srgbClr>
          </a:lnRef>
          <a:fillRef idx="1">
            <a:srgbClr val="47BEC6"/>
          </a:fillRef>
          <a:effectRef idx="0">
            <a:srgbClr val="47BEC6"/>
          </a:effectRef>
          <a:fontRef idx="minor">
            <a:srgbClr val="FEFFFF"/>
          </a:fontRef>
        </p:style>
        <p:txBody>
          <a:bodyPr rtlCol="0" anchor="ctr"/>
          <a:p>
            <a:pPr algn="ctr"/>
            <a:endParaRPr lang="zh-CN" altLang="en-US">
              <a:solidFill>
                <a:srgbClr val="FEFFFF"/>
              </a:solidFill>
              <a:latin typeface="Arial" panose="020B0604020202020204" pitchFamily="34" charset="0"/>
              <a:ea typeface="微软雅黑" panose="020B0503020204020204" charset="-122"/>
            </a:endParaRPr>
          </a:p>
        </p:txBody>
      </p:sp>
      <p:sp>
        <p:nvSpPr>
          <p:cNvPr id="25" name="文本框 24"/>
          <p:cNvSpPr txBox="1"/>
          <p:nvPr>
            <p:custDataLst>
              <p:tags r:id="rId6"/>
            </p:custDataLst>
          </p:nvPr>
        </p:nvSpPr>
        <p:spPr>
          <a:xfrm>
            <a:off x="934720" y="3138170"/>
            <a:ext cx="2520315" cy="360045"/>
          </a:xfrm>
          <a:prstGeom prst="rect">
            <a:avLst/>
          </a:prstGeom>
          <a:noFill/>
        </p:spPr>
        <p:txBody>
          <a:bodyPr wrap="square" bIns="0" rtlCol="0" anchor="b" anchorCtr="0">
            <a:noAutofit/>
          </a:bodyPr>
          <a:p>
            <a:pPr algn="ctr"/>
            <a:r>
              <a:rPr lang="zh-CN" altLang="en-US" b="1">
                <a:solidFill>
                  <a:srgbClr val="F49534"/>
                </a:solidFill>
                <a:uFillTx/>
                <a:latin typeface="Microsoft YaHei Bold" panose="020B0503020204020204" charset="-122"/>
                <a:ea typeface="Microsoft YaHei Bold" panose="020B0503020204020204" charset="-122"/>
                <a:cs typeface="Microsoft YaHei Bold" panose="020B0503020204020204" charset="-122"/>
              </a:rPr>
              <a:t>1. 健康史</a:t>
            </a:r>
            <a:endParaRPr lang="zh-CN" altLang="en-US" b="1">
              <a:solidFill>
                <a:srgbClr val="F49534"/>
              </a:solidFill>
              <a:uFillTx/>
              <a:latin typeface="Microsoft YaHei Bold" panose="020B0503020204020204" charset="-122"/>
              <a:ea typeface="Microsoft YaHei Bold" panose="020B0503020204020204" charset="-122"/>
              <a:cs typeface="Microsoft YaHei Bold" panose="020B0503020204020204" charset="-122"/>
            </a:endParaRPr>
          </a:p>
        </p:txBody>
      </p:sp>
      <p:pic>
        <p:nvPicPr>
          <p:cNvPr id="7" name="图片 6" descr="333438343933313b333437363734333bcfc2d4d8"/>
          <p:cNvPicPr>
            <a:picLocks noChangeAspect="1"/>
          </p:cNvPicPr>
          <p:nvPr>
            <p:custDataLst>
              <p:tags r:id="rId7"/>
            </p:custDataLst>
          </p:nvPr>
        </p:nvPicPr>
        <p:blipFill>
          <a:blip r:embed="rId8">
            <a:extLst>
              <a:ext uri="{96DAC541-7B7A-43D3-8B79-37D633B846F1}">
                <asvg:svgBlip xmlns:asvg="http://schemas.microsoft.com/office/drawing/2016/SVG/main" r:embed="rId9"/>
              </a:ext>
            </a:extLst>
          </a:blip>
          <a:stretch>
            <a:fillRect/>
          </a:stretch>
        </p:blipFill>
        <p:spPr>
          <a:xfrm>
            <a:off x="1995170" y="4617720"/>
            <a:ext cx="399415" cy="399415"/>
          </a:xfrm>
          <a:prstGeom prst="rect">
            <a:avLst/>
          </a:prstGeom>
        </p:spPr>
      </p:pic>
      <p:sp>
        <p:nvSpPr>
          <p:cNvPr id="20" name="文本框 19"/>
          <p:cNvSpPr txBox="1"/>
          <p:nvPr/>
        </p:nvSpPr>
        <p:spPr>
          <a:xfrm>
            <a:off x="574675" y="1022985"/>
            <a:ext cx="3239770" cy="2153920"/>
          </a:xfrm>
          <a:prstGeom prst="rect">
            <a:avLst/>
          </a:prstGeom>
          <a:noFill/>
        </p:spPr>
        <p:txBody>
          <a:bodyPr wrap="square" rtlCol="0" anchor="b" anchorCtr="0">
            <a:noAutofit/>
          </a:bodyPr>
          <a:p>
            <a:pPr algn="ctr"/>
            <a:r>
              <a:rPr lang="zh-CN" altLang="en-US">
                <a:latin typeface="Microsoft YaHei Regular" panose="020B0503020204020204" charset="-122"/>
                <a:ea typeface="Microsoft YaHei Regular" panose="020B0503020204020204" charset="-122"/>
                <a:cs typeface="Microsoft YaHei Regular" panose="020B0503020204020204" charset="-122"/>
              </a:rPr>
              <a:t>胎儿在母体内的发育情况，有无胎动加快、胎心率增加的病史，这是胎儿宫内缺氧的早期表现。出生时有无产程延长、羊水污染及新生儿 Apgar 评分和复苏经过。出生后新生儿有无心、肺、脑严重疾病。</a:t>
            </a:r>
            <a:endParaRPr lang="zh-CN" altLang="en-US">
              <a:latin typeface="Microsoft YaHei Regular" panose="020B0503020204020204" charset="-122"/>
              <a:ea typeface="Microsoft YaHei Regular" panose="020B0503020204020204" charset="-122"/>
              <a:cs typeface="Microsoft YaHei Regular" panose="020B0503020204020204" charset="-122"/>
            </a:endParaRPr>
          </a:p>
        </p:txBody>
      </p:sp>
      <p:sp>
        <p:nvSpPr>
          <p:cNvPr id="3" name="立方体 2"/>
          <p:cNvSpPr/>
          <p:nvPr>
            <p:custDataLst>
              <p:tags r:id="rId10"/>
            </p:custDataLst>
          </p:nvPr>
        </p:nvSpPr>
        <p:spPr>
          <a:xfrm>
            <a:off x="4058285" y="3815715"/>
            <a:ext cx="1440180" cy="504190"/>
          </a:xfrm>
          <a:prstGeom prst="cube">
            <a:avLst/>
          </a:prstGeom>
          <a:solidFill>
            <a:srgbClr val="FF7F7F"/>
          </a:solidFill>
          <a:ln>
            <a:noFill/>
          </a:ln>
        </p:spPr>
        <p:style>
          <a:lnRef idx="2">
            <a:srgbClr val="47BEC6">
              <a:shade val="50000"/>
            </a:srgbClr>
          </a:lnRef>
          <a:fillRef idx="1">
            <a:srgbClr val="47BEC6"/>
          </a:fillRef>
          <a:effectRef idx="0">
            <a:srgbClr val="47BEC6"/>
          </a:effectRef>
          <a:fontRef idx="minor">
            <a:srgbClr val="FEFFFF"/>
          </a:fontRef>
        </p:style>
        <p:txBody>
          <a:bodyPr rtlCol="0" anchor="ctr"/>
          <a:p>
            <a:pPr algn="ctr"/>
            <a:endParaRPr lang="zh-CN" altLang="en-US">
              <a:solidFill>
                <a:srgbClr val="FEFFFF"/>
              </a:solidFill>
              <a:latin typeface="Arial" panose="020B0604020202020204" pitchFamily="34" charset="0"/>
              <a:ea typeface="微软雅黑" panose="020B0503020204020204" charset="-122"/>
            </a:endParaRPr>
          </a:p>
        </p:txBody>
      </p:sp>
      <p:pic>
        <p:nvPicPr>
          <p:cNvPr id="9" name="图片 8" descr="333438343933313b333437363734343bc1c1b5e3"/>
          <p:cNvPicPr>
            <a:picLocks noChangeAspect="1"/>
          </p:cNvPicPr>
          <p:nvPr>
            <p:custDataLst>
              <p:tags r:id="rId11"/>
            </p:custDataLst>
          </p:nvPr>
        </p:nvPicPr>
        <p:blipFill>
          <a:blip r:embed="rId12">
            <a:extLst>
              <a:ext uri="{96DAC541-7B7A-43D3-8B79-37D633B846F1}">
                <asvg:svgBlip xmlns:asvg="http://schemas.microsoft.com/office/drawing/2016/SVG/main" r:embed="rId13"/>
              </a:ext>
            </a:extLst>
          </a:blip>
          <a:stretch>
            <a:fillRect/>
          </a:stretch>
        </p:blipFill>
        <p:spPr>
          <a:xfrm>
            <a:off x="4493895" y="3118485"/>
            <a:ext cx="399415" cy="399415"/>
          </a:xfrm>
          <a:prstGeom prst="rect">
            <a:avLst/>
          </a:prstGeom>
        </p:spPr>
      </p:pic>
      <p:sp>
        <p:nvSpPr>
          <p:cNvPr id="18" name="文本框 17"/>
          <p:cNvSpPr txBox="1"/>
          <p:nvPr>
            <p:custDataLst>
              <p:tags r:id="rId14"/>
            </p:custDataLst>
          </p:nvPr>
        </p:nvSpPr>
        <p:spPr>
          <a:xfrm>
            <a:off x="3433445" y="4637405"/>
            <a:ext cx="2520315" cy="360045"/>
          </a:xfrm>
          <a:prstGeom prst="rect">
            <a:avLst/>
          </a:prstGeom>
          <a:noFill/>
        </p:spPr>
        <p:txBody>
          <a:bodyPr wrap="square" bIns="0" rtlCol="0" anchor="t" anchorCtr="0">
            <a:noAutofit/>
          </a:bodyPr>
          <a:p>
            <a:pPr algn="ctr"/>
            <a:r>
              <a:rPr lang="zh-CN" altLang="en-US" b="1">
                <a:solidFill>
                  <a:srgbClr val="FF7F7F"/>
                </a:solidFill>
                <a:uFillTx/>
                <a:latin typeface="Microsoft YaHei Bold" panose="020B0503020204020204" charset="-122"/>
                <a:ea typeface="Microsoft YaHei Bold" panose="020B0503020204020204" charset="-122"/>
                <a:cs typeface="Microsoft YaHei Bold" panose="020B0503020204020204" charset="-122"/>
              </a:rPr>
              <a:t>2. 症状、体征</a:t>
            </a:r>
            <a:endParaRPr lang="zh-CN" altLang="en-US" b="1">
              <a:solidFill>
                <a:srgbClr val="FF7F7F"/>
              </a:solidFill>
              <a:uFillTx/>
              <a:latin typeface="Microsoft YaHei Bold" panose="020B0503020204020204" charset="-122"/>
              <a:ea typeface="Microsoft YaHei Bold" panose="020B0503020204020204" charset="-122"/>
              <a:cs typeface="Microsoft YaHei Bold" panose="020B0503020204020204" charset="-122"/>
            </a:endParaRPr>
          </a:p>
        </p:txBody>
      </p:sp>
      <p:sp>
        <p:nvSpPr>
          <p:cNvPr id="22" name="文本框 21"/>
          <p:cNvSpPr txBox="1"/>
          <p:nvPr/>
        </p:nvSpPr>
        <p:spPr>
          <a:xfrm>
            <a:off x="3073400" y="5001895"/>
            <a:ext cx="3239770" cy="1753235"/>
          </a:xfrm>
          <a:prstGeom prst="rect">
            <a:avLst/>
          </a:prstGeom>
          <a:noFill/>
        </p:spPr>
        <p:txBody>
          <a:bodyPr wrap="square" rtlCol="0" anchor="t">
            <a:spAutoFit/>
          </a:bodyPr>
          <a:p>
            <a:r>
              <a:rPr lang="zh-CN" altLang="en-US">
                <a:latin typeface="Microsoft YaHei Regular" panose="020B0503020204020204" charset="-122"/>
                <a:ea typeface="Microsoft YaHei Regular" panose="020B0503020204020204" charset="-122"/>
              </a:rPr>
              <a:t>在体检中应注意评估患儿意识是兴奋还是嗜睡、昏迷。肌张力减弱或松弛，并进行上下肢对比。原始反射活跃或消失。有无惊厥、呼吸减慢、呼吸暂停、瞳孔对光反射消失等。</a:t>
            </a:r>
            <a:endParaRPr lang="zh-CN" altLang="en-US">
              <a:latin typeface="Microsoft YaHei Regular" panose="020B0503020204020204" charset="-122"/>
              <a:ea typeface="Microsoft YaHei Regular" panose="020B0503020204020204" charset="-122"/>
            </a:endParaRPr>
          </a:p>
        </p:txBody>
      </p:sp>
      <p:sp>
        <p:nvSpPr>
          <p:cNvPr id="5" name="立方体 4"/>
          <p:cNvSpPr/>
          <p:nvPr>
            <p:custDataLst>
              <p:tags r:id="rId15"/>
            </p:custDataLst>
          </p:nvPr>
        </p:nvSpPr>
        <p:spPr>
          <a:xfrm>
            <a:off x="6642100" y="3815715"/>
            <a:ext cx="1440180" cy="504190"/>
          </a:xfrm>
          <a:prstGeom prst="cube">
            <a:avLst/>
          </a:prstGeom>
          <a:solidFill>
            <a:srgbClr val="47BEC6"/>
          </a:solidFill>
          <a:ln>
            <a:noFill/>
          </a:ln>
        </p:spPr>
        <p:style>
          <a:lnRef idx="2">
            <a:srgbClr val="47BEC6">
              <a:shade val="50000"/>
            </a:srgbClr>
          </a:lnRef>
          <a:fillRef idx="1">
            <a:srgbClr val="47BEC6"/>
          </a:fillRef>
          <a:effectRef idx="0">
            <a:srgbClr val="47BEC6"/>
          </a:effectRef>
          <a:fontRef idx="minor">
            <a:srgbClr val="FEFFFF"/>
          </a:fontRef>
        </p:style>
        <p:txBody>
          <a:bodyPr rtlCol="0" anchor="ctr"/>
          <a:p>
            <a:pPr algn="ctr"/>
            <a:endParaRPr lang="zh-CN" altLang="en-US">
              <a:solidFill>
                <a:srgbClr val="FEFFFF"/>
              </a:solidFill>
              <a:latin typeface="Arial" panose="020B0604020202020204" pitchFamily="34" charset="0"/>
              <a:ea typeface="微软雅黑" panose="020B0503020204020204" charset="-122"/>
            </a:endParaRPr>
          </a:p>
        </p:txBody>
      </p:sp>
      <p:pic>
        <p:nvPicPr>
          <p:cNvPr id="13" name="图片 12" descr="333438343933313b333437363735303bb6d4bbb0"/>
          <p:cNvPicPr>
            <a:picLocks noChangeAspect="1"/>
          </p:cNvPicPr>
          <p:nvPr>
            <p:custDataLst>
              <p:tags r:id="rId16"/>
            </p:custDataLst>
          </p:nvPr>
        </p:nvPicPr>
        <p:blipFill>
          <a:blip r:embed="rId17">
            <a:extLst>
              <a:ext uri="{96DAC541-7B7A-43D3-8B79-37D633B846F1}">
                <asvg:svgBlip xmlns:asvg="http://schemas.microsoft.com/office/drawing/2016/SVG/main" r:embed="rId18"/>
              </a:ext>
            </a:extLst>
          </a:blip>
          <a:stretch>
            <a:fillRect/>
          </a:stretch>
        </p:blipFill>
        <p:spPr>
          <a:xfrm>
            <a:off x="6821170" y="4617720"/>
            <a:ext cx="399415" cy="399415"/>
          </a:xfrm>
          <a:prstGeom prst="rect">
            <a:avLst/>
          </a:prstGeom>
        </p:spPr>
      </p:pic>
      <p:sp>
        <p:nvSpPr>
          <p:cNvPr id="42" name="文本框 41"/>
          <p:cNvSpPr txBox="1"/>
          <p:nvPr>
            <p:custDataLst>
              <p:tags r:id="rId19"/>
            </p:custDataLst>
          </p:nvPr>
        </p:nvSpPr>
        <p:spPr>
          <a:xfrm>
            <a:off x="5760720" y="3138170"/>
            <a:ext cx="2520315" cy="360045"/>
          </a:xfrm>
          <a:prstGeom prst="rect">
            <a:avLst/>
          </a:prstGeom>
          <a:noFill/>
        </p:spPr>
        <p:txBody>
          <a:bodyPr wrap="square" bIns="0" rtlCol="0" anchor="b" anchorCtr="0">
            <a:noAutofit/>
          </a:bodyPr>
          <a:p>
            <a:pPr algn="ctr"/>
            <a:r>
              <a:rPr lang="zh-CN" altLang="en-US" b="1">
                <a:solidFill>
                  <a:srgbClr val="BEE3F1">
                    <a:lumMod val="25000"/>
                  </a:srgbClr>
                </a:solidFill>
                <a:uFillTx/>
                <a:latin typeface="Microsoft YaHei Bold" panose="020B0503020204020204" charset="-122"/>
                <a:ea typeface="Microsoft YaHei Bold" panose="020B0503020204020204" charset="-122"/>
                <a:cs typeface="Microsoft YaHei Bold" panose="020B0503020204020204" charset="-122"/>
              </a:rPr>
              <a:t>3. 社会—心理因素</a:t>
            </a:r>
            <a:endParaRPr lang="zh-CN" altLang="en-US" b="1">
              <a:solidFill>
                <a:srgbClr val="BEE3F1">
                  <a:lumMod val="25000"/>
                </a:srgbClr>
              </a:solidFill>
              <a:uFillTx/>
              <a:latin typeface="Microsoft YaHei Bold" panose="020B0503020204020204" charset="-122"/>
              <a:ea typeface="Microsoft YaHei Bold" panose="020B0503020204020204" charset="-122"/>
              <a:cs typeface="Microsoft YaHei Bold" panose="020B0503020204020204" charset="-122"/>
            </a:endParaRPr>
          </a:p>
        </p:txBody>
      </p:sp>
      <p:sp>
        <p:nvSpPr>
          <p:cNvPr id="24" name="文本框 23"/>
          <p:cNvSpPr txBox="1"/>
          <p:nvPr/>
        </p:nvSpPr>
        <p:spPr>
          <a:xfrm>
            <a:off x="5400675" y="1768475"/>
            <a:ext cx="3239770" cy="1408430"/>
          </a:xfrm>
          <a:prstGeom prst="rect">
            <a:avLst/>
          </a:prstGeom>
          <a:noFill/>
        </p:spPr>
        <p:txBody>
          <a:bodyPr wrap="square" rtlCol="0" anchor="b" anchorCtr="0">
            <a:noAutofit/>
          </a:bodyPr>
          <a:p>
            <a:pPr algn="ctr"/>
            <a:r>
              <a:rPr lang="zh-CN" altLang="en-US">
                <a:latin typeface="Microsoft YaHei Regular" panose="020B0503020204020204" charset="-122"/>
                <a:ea typeface="Microsoft YaHei Regular" panose="020B0503020204020204" charset="-122"/>
                <a:cs typeface="Microsoft YaHei Regular" panose="020B0503020204020204" charset="-122"/>
              </a:rPr>
              <a:t>该病可能导致永久性神经伤害，家长对这种情况大多非常恐惧，</a:t>
            </a:r>
            <a:endParaRPr lang="zh-CN" altLang="en-US">
              <a:latin typeface="Microsoft YaHei Regular" panose="020B0503020204020204" charset="-122"/>
              <a:ea typeface="Microsoft YaHei Regular" panose="020B0503020204020204" charset="-122"/>
              <a:cs typeface="Microsoft YaHei Regular" panose="020B0503020204020204" charset="-122"/>
            </a:endParaRPr>
          </a:p>
          <a:p>
            <a:pPr algn="ctr"/>
            <a:r>
              <a:rPr lang="zh-CN" altLang="en-US">
                <a:latin typeface="Microsoft YaHei Regular" panose="020B0503020204020204" charset="-122"/>
                <a:ea typeface="Microsoft YaHei Regular" panose="020B0503020204020204" charset="-122"/>
                <a:cs typeface="Microsoft YaHei Regular" panose="020B0503020204020204" charset="-122"/>
              </a:rPr>
              <a:t>不知所措，应了解家长对该病的认识程度，评估家属对该病后遗症的康复治疗了解程度。</a:t>
            </a:r>
            <a:endParaRPr lang="zh-CN" altLang="en-US">
              <a:latin typeface="Microsoft YaHei Regular" panose="020B0503020204020204" charset="-122"/>
              <a:ea typeface="Microsoft YaHei Regular" panose="020B0503020204020204" charset="-122"/>
              <a:cs typeface="Microsoft YaHei Regular" panose="020B0503020204020204" charset="-122"/>
            </a:endParaRPr>
          </a:p>
        </p:txBody>
      </p:sp>
      <p:sp>
        <p:nvSpPr>
          <p:cNvPr id="10" name="立方体 9"/>
          <p:cNvSpPr/>
          <p:nvPr>
            <p:custDataLst>
              <p:tags r:id="rId20"/>
            </p:custDataLst>
          </p:nvPr>
        </p:nvSpPr>
        <p:spPr>
          <a:xfrm flipH="1">
            <a:off x="9225915" y="3815715"/>
            <a:ext cx="1440180" cy="504190"/>
          </a:xfrm>
          <a:prstGeom prst="cube">
            <a:avLst/>
          </a:prstGeom>
          <a:solidFill>
            <a:srgbClr val="78C69D"/>
          </a:solidFill>
          <a:ln>
            <a:noFill/>
          </a:ln>
        </p:spPr>
        <p:style>
          <a:lnRef idx="2">
            <a:srgbClr val="47BEC6">
              <a:shade val="50000"/>
            </a:srgbClr>
          </a:lnRef>
          <a:fillRef idx="1">
            <a:srgbClr val="47BEC6"/>
          </a:fillRef>
          <a:effectRef idx="0">
            <a:srgbClr val="47BEC6"/>
          </a:effectRef>
          <a:fontRef idx="minor">
            <a:srgbClr val="FEFFFF"/>
          </a:fontRef>
        </p:style>
        <p:txBody>
          <a:bodyPr rtlCol="0" anchor="ctr"/>
          <a:p>
            <a:pPr algn="ctr"/>
            <a:endParaRPr lang="zh-CN" altLang="en-US">
              <a:solidFill>
                <a:srgbClr val="FEFFFF"/>
              </a:solidFill>
              <a:latin typeface="Arial" panose="020B0604020202020204" pitchFamily="34" charset="0"/>
              <a:ea typeface="微软雅黑" panose="020B0503020204020204" charset="-122"/>
            </a:endParaRPr>
          </a:p>
        </p:txBody>
      </p:sp>
      <p:pic>
        <p:nvPicPr>
          <p:cNvPr id="15" name="图片 14" descr="333438343933313b333437363734373bb7a2cfd6"/>
          <p:cNvPicPr>
            <a:picLocks noChangeAspect="1"/>
          </p:cNvPicPr>
          <p:nvPr>
            <p:custDataLst>
              <p:tags r:id="rId21"/>
            </p:custDataLst>
          </p:nvPr>
        </p:nvPicPr>
        <p:blipFill>
          <a:blip r:embed="rId22">
            <a:extLst>
              <a:ext uri="{96DAC541-7B7A-43D3-8B79-37D633B846F1}">
                <asvg:svgBlip xmlns:asvg="http://schemas.microsoft.com/office/drawing/2016/SVG/main" r:embed="rId23"/>
              </a:ext>
            </a:extLst>
          </a:blip>
          <a:stretch>
            <a:fillRect/>
          </a:stretch>
        </p:blipFill>
        <p:spPr>
          <a:xfrm>
            <a:off x="9746615" y="3118485"/>
            <a:ext cx="399415" cy="399415"/>
          </a:xfrm>
          <a:prstGeom prst="rect">
            <a:avLst/>
          </a:prstGeom>
        </p:spPr>
      </p:pic>
      <p:sp>
        <p:nvSpPr>
          <p:cNvPr id="21" name="文本框 20"/>
          <p:cNvSpPr txBox="1"/>
          <p:nvPr>
            <p:custDataLst>
              <p:tags r:id="rId24"/>
            </p:custDataLst>
          </p:nvPr>
        </p:nvSpPr>
        <p:spPr>
          <a:xfrm>
            <a:off x="8686165" y="4637405"/>
            <a:ext cx="2520315" cy="360045"/>
          </a:xfrm>
          <a:prstGeom prst="rect">
            <a:avLst/>
          </a:prstGeom>
          <a:noFill/>
        </p:spPr>
        <p:txBody>
          <a:bodyPr wrap="square" bIns="0" rtlCol="0" anchor="t" anchorCtr="0">
            <a:noAutofit/>
          </a:bodyPr>
          <a:p>
            <a:pPr algn="ctr"/>
            <a:r>
              <a:rPr lang="zh-CN" altLang="en-US" b="1">
                <a:solidFill>
                  <a:srgbClr val="BEE3F1">
                    <a:lumMod val="25000"/>
                  </a:srgbClr>
                </a:solidFill>
                <a:uFillTx/>
                <a:latin typeface="Microsoft YaHei Bold" panose="020B0503020204020204" charset="-122"/>
                <a:ea typeface="Microsoft YaHei Bold" panose="020B0503020204020204" charset="-122"/>
                <a:cs typeface="Microsoft YaHei Bold" panose="020B0503020204020204" charset="-122"/>
              </a:rPr>
              <a:t>4. 辅助检查结果</a:t>
            </a:r>
            <a:endParaRPr lang="zh-CN" altLang="en-US" b="1">
              <a:solidFill>
                <a:srgbClr val="BEE3F1">
                  <a:lumMod val="25000"/>
                </a:srgbClr>
              </a:solidFill>
              <a:uFillTx/>
              <a:latin typeface="Microsoft YaHei Bold" panose="020B0503020204020204" charset="-122"/>
              <a:ea typeface="Microsoft YaHei Bold" panose="020B0503020204020204" charset="-122"/>
              <a:cs typeface="Microsoft YaHei Bold" panose="020B0503020204020204" charset="-122"/>
            </a:endParaRPr>
          </a:p>
        </p:txBody>
      </p:sp>
      <p:sp>
        <p:nvSpPr>
          <p:cNvPr id="26" name="文本框 25"/>
          <p:cNvSpPr txBox="1"/>
          <p:nvPr/>
        </p:nvSpPr>
        <p:spPr>
          <a:xfrm>
            <a:off x="8326120" y="5001895"/>
            <a:ext cx="3239770" cy="1198880"/>
          </a:xfrm>
          <a:prstGeom prst="rect">
            <a:avLst/>
          </a:prstGeom>
          <a:noFill/>
        </p:spPr>
        <p:txBody>
          <a:bodyPr wrap="square" rtlCol="0" anchor="t">
            <a:spAutoFit/>
          </a:bodyPr>
          <a:p>
            <a:pPr algn="ctr"/>
            <a:r>
              <a:rPr lang="zh-CN" altLang="en-US">
                <a:latin typeface="Microsoft YaHei Regular" panose="020B0503020204020204" charset="-122"/>
                <a:ea typeface="Microsoft YaHei Regular" panose="020B0503020204020204" charset="-122"/>
              </a:rPr>
              <a:t>对可疑新生儿进行Ｂ超、CT 检查等，有助于明确诊断。同时可了解新生儿脑组织受损的部位、范围、程度。</a:t>
            </a:r>
            <a:endParaRPr lang="zh-CN" altLang="en-US">
              <a:latin typeface="Microsoft YaHei Regular" panose="020B0503020204020204" charset="-122"/>
              <a:ea typeface="Microsoft YaHei Regular"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75665" y="1617345"/>
            <a:ext cx="10440000" cy="922020"/>
          </a:xfrm>
          <a:prstGeom prst="rect">
            <a:avLst/>
          </a:prstGeom>
        </p:spPr>
        <p:txBody>
          <a:bodyPr wrap="square">
            <a:spAutoFit/>
          </a:bodyPr>
          <a:lstStyle/>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b="1"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rPr>
              <a:t>1. 潜在并发症</a:t>
            </a:r>
            <a:r>
              <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rPr>
              <a:t>　颅内高压症。</a:t>
            </a:r>
            <a:endPar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endParaRPr>
          </a:p>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b="1"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rPr>
              <a:t>2. 恐惧（家长）</a:t>
            </a:r>
            <a:r>
              <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rPr>
              <a:t>　与病情危重，预后不良有关。</a:t>
            </a:r>
            <a:endPar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endParaRPr>
          </a:p>
        </p:txBody>
      </p:sp>
      <p:sp>
        <p:nvSpPr>
          <p:cNvPr id="18" name="矩形 17"/>
          <p:cNvSpPr/>
          <p:nvPr/>
        </p:nvSpPr>
        <p:spPr>
          <a:xfrm>
            <a:off x="1415415" y="818515"/>
            <a:ext cx="7062470" cy="476885"/>
          </a:xfrm>
          <a:prstGeom prst="rect">
            <a:avLst/>
          </a:prstGeom>
        </p:spPr>
        <p:txBody>
          <a:bodyPr wrap="square" anchor="ctr" anchorCtr="0">
            <a:noAutofit/>
          </a:bodyPr>
          <a:lstStyle/>
          <a:p>
            <a:r>
              <a:rPr lang="zh-CN" altLang="en-US" sz="2000" b="1">
                <a:solidFill>
                  <a:srgbClr val="FF7F7F"/>
                </a:solidFill>
                <a:latin typeface="微软雅黑" panose="020B0503020204020204" charset="-122"/>
                <a:ea typeface="微软雅黑" panose="020B0503020204020204" charset="-122"/>
              </a:rPr>
              <a:t>【护理诊断】</a:t>
            </a:r>
            <a:endParaRPr lang="zh-CN" altLang="en-US" sz="2000" b="1">
              <a:solidFill>
                <a:srgbClr val="FF7F7F"/>
              </a:solidFill>
              <a:latin typeface="微软雅黑" panose="020B0503020204020204" charset="-122"/>
              <a:ea typeface="微软雅黑" panose="020B0503020204020204" charset="-122"/>
            </a:endParaRPr>
          </a:p>
        </p:txBody>
      </p:sp>
      <p:pic>
        <p:nvPicPr>
          <p:cNvPr id="4" name="图片 3" descr="3b32313534373033343be8af95e58982"/>
          <p:cNvPicPr>
            <a:picLocks noChangeAspect="1"/>
          </p:cNvPicPr>
          <p:nvPr/>
        </p:nvPicPr>
        <p:blipFill>
          <a:blip r:embed="rId1"/>
          <a:stretch>
            <a:fillRect/>
          </a:stretch>
        </p:blipFill>
        <p:spPr>
          <a:xfrm>
            <a:off x="875665" y="755650"/>
            <a:ext cx="540000" cy="540000"/>
          </a:xfrm>
          <a:prstGeom prst="rect">
            <a:avLst/>
          </a:prstGeom>
        </p:spPr>
      </p:pic>
      <p:sp>
        <p:nvSpPr>
          <p:cNvPr id="3" name="矩形 2"/>
          <p:cNvSpPr/>
          <p:nvPr/>
        </p:nvSpPr>
        <p:spPr>
          <a:xfrm>
            <a:off x="875665" y="4268470"/>
            <a:ext cx="10440000" cy="1753235"/>
          </a:xfrm>
          <a:prstGeom prst="rect">
            <a:avLst/>
          </a:prstGeom>
        </p:spPr>
        <p:txBody>
          <a:bodyPr wrap="square">
            <a:spAutoFit/>
          </a:bodyPr>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rPr>
              <a:t>（1）患儿能维持有效的呼吸，呼吸平稳。</a:t>
            </a:r>
            <a:endPar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endParaRPr>
          </a:p>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rPr>
              <a:t>（2）各项生命体征恢复正常。</a:t>
            </a:r>
            <a:endPar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endParaRPr>
          </a:p>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rPr>
              <a:t>（3）住院期间无感染的产生，并能减少并发症的产生。</a:t>
            </a:r>
            <a:endPar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endParaRPr>
          </a:p>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rPr>
              <a:t>（4）家长了解疾病的相关知识，能进行早期康复干预。</a:t>
            </a:r>
            <a:endPar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endParaRPr>
          </a:p>
        </p:txBody>
      </p:sp>
      <p:sp>
        <p:nvSpPr>
          <p:cNvPr id="5" name="矩形 4"/>
          <p:cNvSpPr/>
          <p:nvPr/>
        </p:nvSpPr>
        <p:spPr>
          <a:xfrm>
            <a:off x="1415415" y="3469640"/>
            <a:ext cx="7062470" cy="476885"/>
          </a:xfrm>
          <a:prstGeom prst="rect">
            <a:avLst/>
          </a:prstGeom>
        </p:spPr>
        <p:txBody>
          <a:bodyPr wrap="square" anchor="ctr" anchorCtr="0">
            <a:noAutofit/>
          </a:bodyPr>
          <a:p>
            <a:r>
              <a:rPr lang="zh-CN" altLang="en-US" sz="2000" b="1">
                <a:solidFill>
                  <a:srgbClr val="FF7F7F"/>
                </a:solidFill>
                <a:latin typeface="微软雅黑" panose="020B0503020204020204" charset="-122"/>
                <a:ea typeface="微软雅黑" panose="020B0503020204020204" charset="-122"/>
              </a:rPr>
              <a:t>【护理目标】</a:t>
            </a:r>
            <a:endParaRPr lang="zh-CN" altLang="en-US" sz="2000" b="1">
              <a:solidFill>
                <a:srgbClr val="FF7F7F"/>
              </a:solidFill>
              <a:latin typeface="微软雅黑" panose="020B0503020204020204" charset="-122"/>
              <a:ea typeface="微软雅黑" panose="020B0503020204020204" charset="-122"/>
            </a:endParaRPr>
          </a:p>
        </p:txBody>
      </p:sp>
      <p:pic>
        <p:nvPicPr>
          <p:cNvPr id="10" name="图片 9" descr="3b32313534373033343be8af95e58982"/>
          <p:cNvPicPr>
            <a:picLocks noChangeAspect="1"/>
          </p:cNvPicPr>
          <p:nvPr/>
        </p:nvPicPr>
        <p:blipFill>
          <a:blip r:embed="rId1"/>
          <a:stretch>
            <a:fillRect/>
          </a:stretch>
        </p:blipFill>
        <p:spPr>
          <a:xfrm>
            <a:off x="875665" y="3406775"/>
            <a:ext cx="540000" cy="54000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9" advTm="5102">
        <p:comb/>
      </p:transition>
    </mc:Choice>
    <mc:Fallback>
      <p:transition advTm="5102">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Effect transition="in" filter="fade">
                                      <p:cBhvr>
                                        <p:cTn id="9" dur="500"/>
                                        <p:tgtEl>
                                          <p:spTgt spid="18"/>
                                        </p:tgtEl>
                                      </p:cBhvr>
                                    </p:animEffect>
                                  </p:childTnLst>
                                </p:cTn>
                              </p:par>
                            </p:childTnLst>
                          </p:cTn>
                        </p:par>
                        <p:par>
                          <p:cTn id="10" fill="hold">
                            <p:stCondLst>
                              <p:cond delay="500"/>
                            </p:stCondLst>
                            <p:childTnLst>
                              <p:par>
                                <p:cTn id="11" presetID="22" presetClass="entr" presetSubtype="1"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wipe(up)">
                                      <p:cBhvr>
                                        <p:cTn id="13" dur="700"/>
                                        <p:tgtEl>
                                          <p:spTgt spid="2"/>
                                        </p:tgtEl>
                                      </p:cBhvr>
                                    </p:animEffect>
                                  </p:childTnLst>
                                </p:cTn>
                              </p:par>
                            </p:childTnLst>
                          </p:cTn>
                        </p:par>
                        <p:par>
                          <p:cTn id="14" fill="hold">
                            <p:stCondLst>
                              <p:cond delay="1500"/>
                            </p:stCondLst>
                            <p:childTnLst>
                              <p:par>
                                <p:cTn id="15" presetID="53" presetClass="entr" presetSubtype="16"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p:cTn id="17" dur="500" fill="hold"/>
                                        <p:tgtEl>
                                          <p:spTgt spid="5"/>
                                        </p:tgtEl>
                                        <p:attrNameLst>
                                          <p:attrName>ppt_w</p:attrName>
                                        </p:attrNameLst>
                                      </p:cBhvr>
                                      <p:tavLst>
                                        <p:tav tm="0">
                                          <p:val>
                                            <p:fltVal val="0"/>
                                          </p:val>
                                        </p:tav>
                                        <p:tav tm="100000">
                                          <p:val>
                                            <p:strVal val="#ppt_w"/>
                                          </p:val>
                                        </p:tav>
                                      </p:tavLst>
                                    </p:anim>
                                    <p:anim calcmode="lin" valueType="num">
                                      <p:cBhvr>
                                        <p:cTn id="18" dur="500" fill="hold"/>
                                        <p:tgtEl>
                                          <p:spTgt spid="5"/>
                                        </p:tgtEl>
                                        <p:attrNameLst>
                                          <p:attrName>ppt_h</p:attrName>
                                        </p:attrNameLst>
                                      </p:cBhvr>
                                      <p:tavLst>
                                        <p:tav tm="0">
                                          <p:val>
                                            <p:fltVal val="0"/>
                                          </p:val>
                                        </p:tav>
                                        <p:tav tm="100000">
                                          <p:val>
                                            <p:strVal val="#ppt_h"/>
                                          </p:val>
                                        </p:tav>
                                      </p:tavLst>
                                    </p:anim>
                                    <p:animEffect transition="in" filter="fade">
                                      <p:cBhvr>
                                        <p:cTn id="19" dur="500"/>
                                        <p:tgtEl>
                                          <p:spTgt spid="5"/>
                                        </p:tgtEl>
                                      </p:cBhvr>
                                    </p:animEffect>
                                  </p:childTnLst>
                                </p:cTn>
                              </p:par>
                            </p:childTnLst>
                          </p:cTn>
                        </p:par>
                        <p:par>
                          <p:cTn id="20" fill="hold">
                            <p:stCondLst>
                              <p:cond delay="2000"/>
                            </p:stCondLst>
                            <p:childTnLst>
                              <p:par>
                                <p:cTn id="21" presetID="22" presetClass="entr" presetSubtype="1" fill="hold" grpId="0" nodeType="after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wipe(up)">
                                      <p:cBhvr>
                                        <p:cTn id="23" dur="7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8" grpId="0"/>
      <p:bldP spid="3" grpId="0"/>
      <p:bldP spid="5" grpId="0"/>
    </p:bld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9" name="组合 18"/>
          <p:cNvGrpSpPr/>
          <p:nvPr/>
        </p:nvGrpSpPr>
        <p:grpSpPr>
          <a:xfrm>
            <a:off x="721995" y="478155"/>
            <a:ext cx="7602220" cy="539750"/>
            <a:chOff x="1137" y="508"/>
            <a:chExt cx="11972" cy="850"/>
          </a:xfrm>
        </p:grpSpPr>
        <p:sp>
          <p:nvSpPr>
            <p:cNvPr id="14" name="矩形 13"/>
            <p:cNvSpPr/>
            <p:nvPr/>
          </p:nvSpPr>
          <p:spPr>
            <a:xfrm>
              <a:off x="1987" y="558"/>
              <a:ext cx="11122" cy="751"/>
            </a:xfrm>
            <a:prstGeom prst="rect">
              <a:avLst/>
            </a:prstGeom>
          </p:spPr>
          <p:txBody>
            <a:bodyPr wrap="square" anchor="ctr" anchorCtr="0">
              <a:noAutofit/>
            </a:bodyPr>
            <a:p>
              <a:r>
                <a:rPr lang="zh-CN" altLang="en-US" sz="2000" b="1">
                  <a:solidFill>
                    <a:srgbClr val="FF7F7F"/>
                  </a:solidFill>
                  <a:latin typeface="微软雅黑" panose="020B0503020204020204" charset="-122"/>
                  <a:ea typeface="微软雅黑" panose="020B0503020204020204" charset="-122"/>
                </a:rPr>
                <a:t>【护理措施】</a:t>
              </a:r>
              <a:endParaRPr lang="zh-CN" altLang="en-US" sz="2000" b="1">
                <a:solidFill>
                  <a:srgbClr val="FF7F7F"/>
                </a:solidFill>
                <a:latin typeface="微软雅黑" panose="020B0503020204020204" charset="-122"/>
                <a:ea typeface="微软雅黑" panose="020B0503020204020204" charset="-122"/>
              </a:endParaRPr>
            </a:p>
          </p:txBody>
        </p:sp>
        <p:pic>
          <p:nvPicPr>
            <p:cNvPr id="17" name="图片 16" descr="3b32313534373033343be8af95e58982"/>
            <p:cNvPicPr>
              <a:picLocks noChangeAspect="1"/>
            </p:cNvPicPr>
            <p:nvPr/>
          </p:nvPicPr>
          <p:blipFill>
            <a:blip r:embed="rId1"/>
            <a:stretch>
              <a:fillRect/>
            </a:stretch>
          </p:blipFill>
          <p:spPr>
            <a:xfrm>
              <a:off x="1137" y="508"/>
              <a:ext cx="850" cy="850"/>
            </a:xfrm>
            <a:prstGeom prst="rect">
              <a:avLst/>
            </a:prstGeom>
          </p:spPr>
        </p:pic>
      </p:grpSp>
      <p:grpSp>
        <p:nvGrpSpPr>
          <p:cNvPr id="27" name="组合 26"/>
          <p:cNvGrpSpPr/>
          <p:nvPr/>
        </p:nvGrpSpPr>
        <p:grpSpPr>
          <a:xfrm>
            <a:off x="542290" y="1393190"/>
            <a:ext cx="2519680" cy="5060950"/>
            <a:chOff x="678" y="2194"/>
            <a:chExt cx="3968" cy="7970"/>
          </a:xfrm>
        </p:grpSpPr>
        <p:sp>
          <p:nvSpPr>
            <p:cNvPr id="89" name="文本框 88"/>
            <p:cNvSpPr txBox="1"/>
            <p:nvPr>
              <p:custDataLst>
                <p:tags r:id="rId2"/>
              </p:custDataLst>
            </p:nvPr>
          </p:nvSpPr>
          <p:spPr>
            <a:xfrm>
              <a:off x="961" y="3797"/>
              <a:ext cx="3402" cy="567"/>
            </a:xfrm>
            <a:prstGeom prst="rect">
              <a:avLst/>
            </a:prstGeom>
            <a:noFill/>
          </p:spPr>
          <p:txBody>
            <a:bodyPr wrap="square" bIns="0" rtlCol="0">
              <a:noAutofit/>
            </a:bodyPr>
            <a:p>
              <a:pPr algn="ctr">
                <a:lnSpc>
                  <a:spcPct val="110000"/>
                </a:lnSpc>
                <a:spcBef>
                  <a:spcPts val="0"/>
                </a:spcBef>
                <a:spcAft>
                  <a:spcPts val="0"/>
                </a:spcAft>
              </a:pPr>
              <a:r>
                <a:rPr lang="zh-CN" altLang="en-US" b="1">
                  <a:solidFill>
                    <a:srgbClr val="F49534"/>
                  </a:solidFill>
                  <a:uFillTx/>
                  <a:latin typeface="Microsoft YaHei Bold" panose="020B0503020204020204" charset="-122"/>
                  <a:ea typeface="Microsoft YaHei Bold" panose="020B0503020204020204" charset="-122"/>
                  <a:cs typeface="Microsoft YaHei Bold" panose="020B0503020204020204" charset="-122"/>
                </a:rPr>
                <a:t>严密观察病情</a:t>
              </a:r>
              <a:endParaRPr lang="zh-CN" altLang="en-US" b="1">
                <a:solidFill>
                  <a:srgbClr val="F49534"/>
                </a:solidFill>
                <a:uFillTx/>
                <a:latin typeface="Microsoft YaHei Bold" panose="020B0503020204020204" charset="-122"/>
                <a:ea typeface="Microsoft YaHei Bold" panose="020B0503020204020204" charset="-122"/>
                <a:cs typeface="Microsoft YaHei Bold" panose="020B0503020204020204" charset="-122"/>
              </a:endParaRPr>
            </a:p>
          </p:txBody>
        </p:sp>
        <p:sp>
          <p:nvSpPr>
            <p:cNvPr id="7" name="文本框 6"/>
            <p:cNvSpPr txBox="1"/>
            <p:nvPr>
              <p:custDataLst>
                <p:tags r:id="rId3"/>
              </p:custDataLst>
            </p:nvPr>
          </p:nvSpPr>
          <p:spPr>
            <a:xfrm>
              <a:off x="678" y="4564"/>
              <a:ext cx="3969" cy="5600"/>
            </a:xfrm>
            <a:prstGeom prst="rect">
              <a:avLst/>
            </a:prstGeom>
            <a:noFill/>
          </p:spPr>
          <p:txBody>
            <a:bodyPr wrap="square" bIns="0" rtlCol="0">
              <a:noAutofit/>
            </a:bodyPr>
            <a:p>
              <a:pPr algn="just">
                <a:lnSpc>
                  <a:spcPct val="110000"/>
                </a:lnSpc>
                <a:spcBef>
                  <a:spcPts val="0"/>
                </a:spcBef>
                <a:spcAft>
                  <a:spcPts val="0"/>
                </a:spcAft>
              </a:pPr>
              <a:r>
                <a:rPr lang="zh-CN" altLang="en-US" sz="1600">
                  <a:solidFill>
                    <a:schemeClr val="tx1"/>
                  </a:solidFill>
                  <a:uFillTx/>
                  <a:latin typeface="Microsoft YaHei Regular" panose="020B0503020204020204" charset="-122"/>
                  <a:ea typeface="Microsoft YaHei Regular" panose="020B0503020204020204" charset="-122"/>
                  <a:cs typeface="Microsoft YaHei Regular" panose="020B0503020204020204" charset="-122"/>
                </a:rPr>
                <a:t>主要观察新生儿的神经系统变化，监测颅内压，如前囟张力、肌张力、有无抽搐、瞳孔大小和对光反射、呼吸改变。检测血气、血清电解质、肾功能等。及时发现颅内高压和其他器官受损的表现。配合医生给予患儿镇静、止惊、降颅压、抢救呼吸衰竭等治疗和护理。派专人守护，定时评估，认真做好各项记录。</a:t>
              </a:r>
              <a:endParaRPr lang="zh-CN" altLang="en-US" sz="1600">
                <a:solidFill>
                  <a:schemeClr val="tx1"/>
                </a:solidFill>
                <a:uFillTx/>
                <a:latin typeface="Microsoft YaHei Regular" panose="020B0503020204020204" charset="-122"/>
                <a:ea typeface="Microsoft YaHei Regular" panose="020B0503020204020204" charset="-122"/>
                <a:cs typeface="Microsoft YaHei Regular" panose="020B0503020204020204" charset="-122"/>
              </a:endParaRPr>
            </a:p>
          </p:txBody>
        </p:sp>
        <p:grpSp>
          <p:nvGrpSpPr>
            <p:cNvPr id="18" name="组合 17"/>
            <p:cNvGrpSpPr/>
            <p:nvPr/>
          </p:nvGrpSpPr>
          <p:grpSpPr>
            <a:xfrm>
              <a:off x="1528" y="2194"/>
              <a:ext cx="2268" cy="1278"/>
              <a:chOff x="1245" y="2878"/>
              <a:chExt cx="2268" cy="1278"/>
            </a:xfrm>
          </p:grpSpPr>
          <p:sp>
            <p:nvSpPr>
              <p:cNvPr id="77" name="等腰三角形 76"/>
              <p:cNvSpPr/>
              <p:nvPr>
                <p:custDataLst>
                  <p:tags r:id="rId4"/>
                </p:custDataLst>
              </p:nvPr>
            </p:nvSpPr>
            <p:spPr>
              <a:xfrm flipV="1">
                <a:off x="2237" y="3872"/>
                <a:ext cx="285" cy="285"/>
              </a:xfrm>
              <a:prstGeom prst="triangle">
                <a:avLst/>
              </a:prstGeom>
              <a:solidFill>
                <a:srgbClr val="F49534"/>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grpSp>
            <p:nvGrpSpPr>
              <p:cNvPr id="16" name="组合 15"/>
              <p:cNvGrpSpPr/>
              <p:nvPr/>
            </p:nvGrpSpPr>
            <p:grpSpPr>
              <a:xfrm>
                <a:off x="1245" y="2878"/>
                <a:ext cx="2268" cy="794"/>
                <a:chOff x="1245" y="2980"/>
                <a:chExt cx="2268" cy="794"/>
              </a:xfrm>
            </p:grpSpPr>
            <p:sp>
              <p:nvSpPr>
                <p:cNvPr id="8" name="立方体 7"/>
                <p:cNvSpPr/>
                <p:nvPr>
                  <p:custDataLst>
                    <p:tags r:id="rId5"/>
                  </p:custDataLst>
                </p:nvPr>
              </p:nvSpPr>
              <p:spPr>
                <a:xfrm>
                  <a:off x="1245" y="2980"/>
                  <a:ext cx="2268" cy="794"/>
                </a:xfrm>
                <a:prstGeom prst="cube">
                  <a:avLst/>
                </a:prstGeom>
                <a:solidFill>
                  <a:srgbClr val="F49534"/>
                </a:solidFill>
                <a:ln>
                  <a:noFill/>
                </a:ln>
              </p:spPr>
              <p:style>
                <a:lnRef idx="2">
                  <a:srgbClr val="47BEC6">
                    <a:shade val="50000"/>
                  </a:srgbClr>
                </a:lnRef>
                <a:fillRef idx="1">
                  <a:srgbClr val="47BEC6"/>
                </a:fillRef>
                <a:effectRef idx="0">
                  <a:srgbClr val="47BEC6"/>
                </a:effectRef>
                <a:fontRef idx="minor">
                  <a:srgbClr val="FEFFFF"/>
                </a:fontRef>
              </p:style>
              <p:txBody>
                <a:bodyPr rtlCol="0" anchor="ctr"/>
                <a:p>
                  <a:pPr algn="ctr"/>
                  <a:endParaRPr lang="zh-CN" altLang="en-US">
                    <a:solidFill>
                      <a:srgbClr val="FEFFFF"/>
                    </a:solidFill>
                    <a:latin typeface="Arial" panose="020B0604020202020204" pitchFamily="34" charset="0"/>
                    <a:ea typeface="微软雅黑" panose="020B0503020204020204" charset="-122"/>
                  </a:endParaRPr>
                </a:p>
              </p:txBody>
            </p:sp>
            <p:sp>
              <p:nvSpPr>
                <p:cNvPr id="71" name="文本框 70"/>
                <p:cNvSpPr txBox="1"/>
                <p:nvPr>
                  <p:custDataLst>
                    <p:tags r:id="rId6"/>
                  </p:custDataLst>
                </p:nvPr>
              </p:nvSpPr>
              <p:spPr>
                <a:xfrm>
                  <a:off x="1979" y="3123"/>
                  <a:ext cx="800" cy="508"/>
                </a:xfrm>
                <a:prstGeom prst="rect">
                  <a:avLst/>
                </a:prstGeom>
                <a:noFill/>
              </p:spPr>
              <p:txBody>
                <a:bodyPr wrap="square" bIns="0" rtlCol="0">
                  <a:normAutofit fontScale="90000"/>
                </a:bodyPr>
                <a:p>
                  <a:r>
                    <a:rPr lang="en-US" altLang="zh-CN" sz="2000" spc="300">
                      <a:solidFill>
                        <a:schemeClr val="bg1"/>
                      </a:solidFill>
                      <a:uFillTx/>
                      <a:latin typeface="思源黑体 CN Bold" panose="020B0800000000000000" charset="-122"/>
                      <a:ea typeface="思源黑体 CN Bold" panose="020B0800000000000000" charset="-122"/>
                    </a:rPr>
                    <a:t>01</a:t>
                  </a:r>
                  <a:endParaRPr lang="en-US" altLang="zh-CN" sz="2000" spc="300">
                    <a:solidFill>
                      <a:schemeClr val="bg1"/>
                    </a:solidFill>
                    <a:uFillTx/>
                    <a:latin typeface="思源黑体 CN Bold" panose="020B0800000000000000" charset="-122"/>
                    <a:ea typeface="思源黑体 CN Bold" panose="020B0800000000000000" charset="-122"/>
                  </a:endParaRPr>
                </a:p>
              </p:txBody>
            </p:sp>
          </p:grpSp>
        </p:grpSp>
      </p:grpSp>
      <p:grpSp>
        <p:nvGrpSpPr>
          <p:cNvPr id="28" name="组合 27"/>
          <p:cNvGrpSpPr/>
          <p:nvPr/>
        </p:nvGrpSpPr>
        <p:grpSpPr>
          <a:xfrm>
            <a:off x="3407410" y="1393190"/>
            <a:ext cx="2519680" cy="5060950"/>
            <a:chOff x="4902" y="2194"/>
            <a:chExt cx="3968" cy="7970"/>
          </a:xfrm>
        </p:grpSpPr>
        <p:sp>
          <p:nvSpPr>
            <p:cNvPr id="92" name="文本框 91"/>
            <p:cNvSpPr txBox="1"/>
            <p:nvPr>
              <p:custDataLst>
                <p:tags r:id="rId7"/>
              </p:custDataLst>
            </p:nvPr>
          </p:nvSpPr>
          <p:spPr>
            <a:xfrm>
              <a:off x="5186" y="3797"/>
              <a:ext cx="3401" cy="567"/>
            </a:xfrm>
            <a:prstGeom prst="rect">
              <a:avLst/>
            </a:prstGeom>
            <a:noFill/>
          </p:spPr>
          <p:txBody>
            <a:bodyPr wrap="square" bIns="0" rtlCol="0">
              <a:noAutofit/>
            </a:bodyPr>
            <a:p>
              <a:pPr algn="ctr">
                <a:lnSpc>
                  <a:spcPct val="110000"/>
                </a:lnSpc>
                <a:spcBef>
                  <a:spcPts val="0"/>
                </a:spcBef>
                <a:spcAft>
                  <a:spcPts val="0"/>
                </a:spcAft>
              </a:pPr>
              <a:r>
                <a:rPr lang="zh-CN" altLang="en-US">
                  <a:solidFill>
                    <a:srgbClr val="56CA95"/>
                  </a:solidFill>
                  <a:uFillTx/>
                  <a:latin typeface="Microsoft YaHei Bold" panose="020B0503020204020204" charset="-122"/>
                  <a:ea typeface="Microsoft YaHei Bold" panose="020B0503020204020204" charset="-122"/>
                </a:rPr>
                <a:t>保证营养</a:t>
              </a:r>
              <a:endParaRPr lang="zh-CN" altLang="en-US">
                <a:solidFill>
                  <a:srgbClr val="56CA95"/>
                </a:solidFill>
                <a:uFillTx/>
                <a:latin typeface="Microsoft YaHei Bold" panose="020B0503020204020204" charset="-122"/>
                <a:ea typeface="Microsoft YaHei Bold" panose="020B0503020204020204" charset="-122"/>
              </a:endParaRPr>
            </a:p>
          </p:txBody>
        </p:sp>
        <p:grpSp>
          <p:nvGrpSpPr>
            <p:cNvPr id="20" name="组合 19"/>
            <p:cNvGrpSpPr/>
            <p:nvPr/>
          </p:nvGrpSpPr>
          <p:grpSpPr>
            <a:xfrm>
              <a:off x="5752" y="2194"/>
              <a:ext cx="2268" cy="1278"/>
              <a:chOff x="4902" y="2878"/>
              <a:chExt cx="2268" cy="1278"/>
            </a:xfrm>
          </p:grpSpPr>
          <p:sp>
            <p:nvSpPr>
              <p:cNvPr id="78" name="等腰三角形 77"/>
              <p:cNvSpPr/>
              <p:nvPr>
                <p:custDataLst>
                  <p:tags r:id="rId8"/>
                </p:custDataLst>
              </p:nvPr>
            </p:nvSpPr>
            <p:spPr>
              <a:xfrm flipV="1">
                <a:off x="5894" y="3872"/>
                <a:ext cx="285" cy="285"/>
              </a:xfrm>
              <a:prstGeom prst="triangle">
                <a:avLst/>
              </a:prstGeom>
              <a:solidFill>
                <a:srgbClr val="56CA95"/>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grpSp>
            <p:nvGrpSpPr>
              <p:cNvPr id="10" name="组合 9"/>
              <p:cNvGrpSpPr/>
              <p:nvPr/>
            </p:nvGrpSpPr>
            <p:grpSpPr>
              <a:xfrm>
                <a:off x="4902" y="2878"/>
                <a:ext cx="2268" cy="794"/>
                <a:chOff x="4902" y="2869"/>
                <a:chExt cx="2268" cy="794"/>
              </a:xfrm>
            </p:grpSpPr>
            <p:sp>
              <p:nvSpPr>
                <p:cNvPr id="9" name="立方体 8"/>
                <p:cNvSpPr/>
                <p:nvPr>
                  <p:custDataLst>
                    <p:tags r:id="rId9"/>
                  </p:custDataLst>
                </p:nvPr>
              </p:nvSpPr>
              <p:spPr>
                <a:xfrm>
                  <a:off x="4902" y="2869"/>
                  <a:ext cx="2268" cy="794"/>
                </a:xfrm>
                <a:prstGeom prst="cube">
                  <a:avLst/>
                </a:prstGeom>
                <a:solidFill>
                  <a:srgbClr val="00B050"/>
                </a:solidFill>
                <a:ln>
                  <a:noFill/>
                </a:ln>
              </p:spPr>
              <p:style>
                <a:lnRef idx="2">
                  <a:srgbClr val="47BEC6">
                    <a:shade val="50000"/>
                  </a:srgbClr>
                </a:lnRef>
                <a:fillRef idx="1">
                  <a:srgbClr val="47BEC6"/>
                </a:fillRef>
                <a:effectRef idx="0">
                  <a:srgbClr val="47BEC6"/>
                </a:effectRef>
                <a:fontRef idx="minor">
                  <a:srgbClr val="FEFFFF"/>
                </a:fontRef>
              </p:style>
              <p:txBody>
                <a:bodyPr rtlCol="0" anchor="ctr"/>
                <a:p>
                  <a:pPr algn="ctr"/>
                  <a:endParaRPr lang="zh-CN" altLang="en-US">
                    <a:solidFill>
                      <a:srgbClr val="FEFFFF"/>
                    </a:solidFill>
                    <a:latin typeface="Arial" panose="020B0604020202020204" pitchFamily="34" charset="0"/>
                    <a:ea typeface="微软雅黑" panose="020B0503020204020204" charset="-122"/>
                  </a:endParaRPr>
                </a:p>
              </p:txBody>
            </p:sp>
            <p:sp>
              <p:nvSpPr>
                <p:cNvPr id="73" name="文本框 72"/>
                <p:cNvSpPr txBox="1"/>
                <p:nvPr>
                  <p:custDataLst>
                    <p:tags r:id="rId10"/>
                  </p:custDataLst>
                </p:nvPr>
              </p:nvSpPr>
              <p:spPr>
                <a:xfrm>
                  <a:off x="5636" y="3012"/>
                  <a:ext cx="800" cy="508"/>
                </a:xfrm>
                <a:prstGeom prst="rect">
                  <a:avLst/>
                </a:prstGeom>
                <a:noFill/>
              </p:spPr>
              <p:txBody>
                <a:bodyPr wrap="square" bIns="0" rtlCol="0">
                  <a:normAutofit fontScale="90000"/>
                </a:bodyPr>
                <a:p>
                  <a:r>
                    <a:rPr lang="en-US" altLang="zh-CN" sz="2000" spc="300">
                      <a:solidFill>
                        <a:schemeClr val="bg1"/>
                      </a:solidFill>
                      <a:uFillTx/>
                      <a:latin typeface="思源黑体 CN Bold" panose="020B0800000000000000" charset="-122"/>
                      <a:ea typeface="思源黑体 CN Bold" panose="020B0800000000000000" charset="-122"/>
                    </a:rPr>
                    <a:t>02</a:t>
                  </a:r>
                  <a:endParaRPr lang="en-US" altLang="zh-CN" sz="2000" spc="300">
                    <a:solidFill>
                      <a:schemeClr val="bg1"/>
                    </a:solidFill>
                    <a:uFillTx/>
                    <a:latin typeface="思源黑体 CN Bold" panose="020B0800000000000000" charset="-122"/>
                    <a:ea typeface="思源黑体 CN Bold" panose="020B0800000000000000" charset="-122"/>
                  </a:endParaRPr>
                </a:p>
              </p:txBody>
            </p:sp>
          </p:grpSp>
        </p:grpSp>
        <p:sp>
          <p:nvSpPr>
            <p:cNvPr id="24" name="文本框 23"/>
            <p:cNvSpPr txBox="1"/>
            <p:nvPr>
              <p:custDataLst>
                <p:tags r:id="rId11"/>
              </p:custDataLst>
            </p:nvPr>
          </p:nvSpPr>
          <p:spPr>
            <a:xfrm>
              <a:off x="4902" y="4564"/>
              <a:ext cx="3969" cy="5600"/>
            </a:xfrm>
            <a:prstGeom prst="rect">
              <a:avLst/>
            </a:prstGeom>
            <a:noFill/>
          </p:spPr>
          <p:txBody>
            <a:bodyPr wrap="square" bIns="0" rtlCol="0">
              <a:noAutofit/>
            </a:bodyPr>
            <a:p>
              <a:pPr algn="just">
                <a:lnSpc>
                  <a:spcPct val="110000"/>
                </a:lnSpc>
                <a:spcBef>
                  <a:spcPts val="0"/>
                </a:spcBef>
                <a:spcAft>
                  <a:spcPts val="0"/>
                </a:spcAft>
              </a:pPr>
              <a:r>
                <a:rPr lang="zh-CN" altLang="en-US">
                  <a:solidFill>
                    <a:schemeClr val="tx1"/>
                  </a:solidFill>
                  <a:uFillTx/>
                  <a:latin typeface="Microsoft YaHei Regular" panose="020B0503020204020204" charset="-122"/>
                  <a:ea typeface="Microsoft YaHei Regular" panose="020B0503020204020204" charset="-122"/>
                  <a:cs typeface="Microsoft YaHei Regular" panose="020B0503020204020204" charset="-122"/>
                </a:rPr>
                <a:t>患儿病重不能经口喂养，宜静脉给予，可用全血、血浆或高营养液。</a:t>
              </a:r>
              <a:endParaRPr lang="zh-CN" altLang="en-US">
                <a:solidFill>
                  <a:schemeClr val="tx1"/>
                </a:solidFill>
                <a:uFillTx/>
                <a:latin typeface="Microsoft YaHei Regular" panose="020B0503020204020204" charset="-122"/>
                <a:ea typeface="Microsoft YaHei Regular" panose="020B0503020204020204" charset="-122"/>
                <a:cs typeface="Microsoft YaHei Regular" panose="020B0503020204020204" charset="-122"/>
              </a:endParaRPr>
            </a:p>
          </p:txBody>
        </p:sp>
      </p:grpSp>
      <p:grpSp>
        <p:nvGrpSpPr>
          <p:cNvPr id="29" name="组合 28"/>
          <p:cNvGrpSpPr/>
          <p:nvPr/>
        </p:nvGrpSpPr>
        <p:grpSpPr>
          <a:xfrm>
            <a:off x="6272530" y="1393190"/>
            <a:ext cx="2520315" cy="5060950"/>
            <a:chOff x="9126" y="2194"/>
            <a:chExt cx="3969" cy="7970"/>
          </a:xfrm>
        </p:grpSpPr>
        <p:sp>
          <p:nvSpPr>
            <p:cNvPr id="95" name="文本框 94"/>
            <p:cNvSpPr txBox="1"/>
            <p:nvPr>
              <p:custDataLst>
                <p:tags r:id="rId12"/>
              </p:custDataLst>
            </p:nvPr>
          </p:nvSpPr>
          <p:spPr>
            <a:xfrm>
              <a:off x="9742" y="3797"/>
              <a:ext cx="2738" cy="567"/>
            </a:xfrm>
            <a:prstGeom prst="rect">
              <a:avLst/>
            </a:prstGeom>
            <a:noFill/>
          </p:spPr>
          <p:txBody>
            <a:bodyPr wrap="square" bIns="0" rtlCol="0">
              <a:noAutofit/>
            </a:bodyPr>
            <a:p>
              <a:pPr algn="ctr">
                <a:lnSpc>
                  <a:spcPct val="110000"/>
                </a:lnSpc>
                <a:spcBef>
                  <a:spcPts val="0"/>
                </a:spcBef>
                <a:spcAft>
                  <a:spcPts val="0"/>
                </a:spcAft>
              </a:pPr>
              <a:r>
                <a:rPr lang="zh-CN" altLang="en-US">
                  <a:solidFill>
                    <a:srgbClr val="FFBA55"/>
                  </a:solidFill>
                  <a:uFillTx/>
                  <a:latin typeface="Microsoft YaHei Bold" panose="020B0503020204020204" charset="-122"/>
                  <a:ea typeface="Microsoft YaHei Bold" panose="020B0503020204020204" charset="-122"/>
                </a:rPr>
                <a:t>保持适宜环境，加强保暖</a:t>
              </a:r>
              <a:endParaRPr lang="zh-CN" altLang="en-US">
                <a:solidFill>
                  <a:srgbClr val="FFBA55"/>
                </a:solidFill>
                <a:uFillTx/>
                <a:latin typeface="Microsoft YaHei Bold" panose="020B0503020204020204" charset="-122"/>
                <a:ea typeface="Microsoft YaHei Bold" panose="020B0503020204020204" charset="-122"/>
              </a:endParaRPr>
            </a:p>
          </p:txBody>
        </p:sp>
        <p:grpSp>
          <p:nvGrpSpPr>
            <p:cNvPr id="21" name="组合 20"/>
            <p:cNvGrpSpPr/>
            <p:nvPr/>
          </p:nvGrpSpPr>
          <p:grpSpPr>
            <a:xfrm>
              <a:off x="9976" y="2194"/>
              <a:ext cx="2268" cy="1278"/>
              <a:chOff x="8559" y="2878"/>
              <a:chExt cx="2268" cy="1278"/>
            </a:xfrm>
          </p:grpSpPr>
          <p:sp>
            <p:nvSpPr>
              <p:cNvPr id="79" name="等腰三角形 78"/>
              <p:cNvSpPr/>
              <p:nvPr>
                <p:custDataLst>
                  <p:tags r:id="rId13"/>
                </p:custDataLst>
              </p:nvPr>
            </p:nvSpPr>
            <p:spPr>
              <a:xfrm flipV="1">
                <a:off x="9551" y="3872"/>
                <a:ext cx="285" cy="285"/>
              </a:xfrm>
              <a:prstGeom prst="triangle">
                <a:avLst/>
              </a:prstGeom>
              <a:solidFill>
                <a:srgbClr val="FFBA55"/>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grpSp>
            <p:nvGrpSpPr>
              <p:cNvPr id="12" name="组合 11"/>
              <p:cNvGrpSpPr/>
              <p:nvPr/>
            </p:nvGrpSpPr>
            <p:grpSpPr>
              <a:xfrm>
                <a:off x="8559" y="2878"/>
                <a:ext cx="2268" cy="794"/>
                <a:chOff x="8559" y="2776"/>
                <a:chExt cx="2268" cy="794"/>
              </a:xfrm>
            </p:grpSpPr>
            <p:sp>
              <p:nvSpPr>
                <p:cNvPr id="11" name="立方体 10"/>
                <p:cNvSpPr/>
                <p:nvPr>
                  <p:custDataLst>
                    <p:tags r:id="rId14"/>
                  </p:custDataLst>
                </p:nvPr>
              </p:nvSpPr>
              <p:spPr>
                <a:xfrm>
                  <a:off x="8559" y="2776"/>
                  <a:ext cx="2268" cy="794"/>
                </a:xfrm>
                <a:prstGeom prst="cube">
                  <a:avLst/>
                </a:prstGeom>
                <a:solidFill>
                  <a:srgbClr val="FFC000"/>
                </a:solidFill>
                <a:ln>
                  <a:noFill/>
                </a:ln>
              </p:spPr>
              <p:style>
                <a:lnRef idx="2">
                  <a:srgbClr val="47BEC6">
                    <a:shade val="50000"/>
                  </a:srgbClr>
                </a:lnRef>
                <a:fillRef idx="1">
                  <a:srgbClr val="47BEC6"/>
                </a:fillRef>
                <a:effectRef idx="0">
                  <a:srgbClr val="47BEC6"/>
                </a:effectRef>
                <a:fontRef idx="minor">
                  <a:srgbClr val="FEFFFF"/>
                </a:fontRef>
              </p:style>
              <p:txBody>
                <a:bodyPr rtlCol="0" anchor="ctr"/>
                <a:p>
                  <a:pPr algn="ctr"/>
                  <a:endParaRPr lang="zh-CN" altLang="en-US">
                    <a:solidFill>
                      <a:srgbClr val="FEFFFF"/>
                    </a:solidFill>
                    <a:latin typeface="Arial" panose="020B0604020202020204" pitchFamily="34" charset="0"/>
                    <a:ea typeface="微软雅黑" panose="020B0503020204020204" charset="-122"/>
                  </a:endParaRPr>
                </a:p>
              </p:txBody>
            </p:sp>
            <p:sp>
              <p:nvSpPr>
                <p:cNvPr id="72" name="文本框 71"/>
                <p:cNvSpPr txBox="1"/>
                <p:nvPr>
                  <p:custDataLst>
                    <p:tags r:id="rId15"/>
                  </p:custDataLst>
                </p:nvPr>
              </p:nvSpPr>
              <p:spPr>
                <a:xfrm>
                  <a:off x="9293" y="2919"/>
                  <a:ext cx="800" cy="508"/>
                </a:xfrm>
                <a:prstGeom prst="rect">
                  <a:avLst/>
                </a:prstGeom>
                <a:noFill/>
              </p:spPr>
              <p:txBody>
                <a:bodyPr wrap="square" bIns="0" rtlCol="0">
                  <a:normAutofit fontScale="90000"/>
                </a:bodyPr>
                <a:p>
                  <a:r>
                    <a:rPr lang="en-US" altLang="zh-CN" sz="2000" spc="300">
                      <a:solidFill>
                        <a:schemeClr val="bg1"/>
                      </a:solidFill>
                      <a:uFillTx/>
                      <a:latin typeface="思源黑体 CN Bold" panose="020B0800000000000000" charset="-122"/>
                      <a:ea typeface="思源黑体 CN Bold" panose="020B0800000000000000" charset="-122"/>
                    </a:rPr>
                    <a:t>03</a:t>
                  </a:r>
                  <a:endParaRPr lang="en-US" altLang="zh-CN" sz="2000" spc="300">
                    <a:solidFill>
                      <a:schemeClr val="bg1"/>
                    </a:solidFill>
                    <a:uFillTx/>
                    <a:latin typeface="思源黑体 CN Bold" panose="020B0800000000000000" charset="-122"/>
                    <a:ea typeface="思源黑体 CN Bold" panose="020B0800000000000000" charset="-122"/>
                  </a:endParaRPr>
                </a:p>
              </p:txBody>
            </p:sp>
          </p:grpSp>
        </p:grpSp>
        <p:sp>
          <p:nvSpPr>
            <p:cNvPr id="25" name="文本框 24"/>
            <p:cNvSpPr txBox="1"/>
            <p:nvPr>
              <p:custDataLst>
                <p:tags r:id="rId16"/>
              </p:custDataLst>
            </p:nvPr>
          </p:nvSpPr>
          <p:spPr>
            <a:xfrm>
              <a:off x="9126" y="4972"/>
              <a:ext cx="3969" cy="5192"/>
            </a:xfrm>
            <a:prstGeom prst="rect">
              <a:avLst/>
            </a:prstGeom>
            <a:noFill/>
          </p:spPr>
          <p:txBody>
            <a:bodyPr wrap="square" bIns="0" rtlCol="0">
              <a:noAutofit/>
            </a:bodyPr>
            <a:p>
              <a:pPr algn="just">
                <a:lnSpc>
                  <a:spcPct val="110000"/>
                </a:lnSpc>
                <a:spcBef>
                  <a:spcPts val="0"/>
                </a:spcBef>
                <a:spcAft>
                  <a:spcPts val="0"/>
                </a:spcAft>
              </a:pPr>
              <a:r>
                <a:rPr lang="zh-CN" altLang="en-US" sz="1600">
                  <a:solidFill>
                    <a:schemeClr val="tx1"/>
                  </a:solidFill>
                  <a:uFillTx/>
                  <a:latin typeface="Microsoft YaHei Regular" panose="020B0503020204020204" charset="-122"/>
                  <a:ea typeface="Microsoft YaHei Regular" panose="020B0503020204020204" charset="-122"/>
                  <a:cs typeface="Microsoft YaHei Regular" panose="020B0503020204020204" charset="-122"/>
                </a:rPr>
                <a:t>保持室内温度在24～27℃、湿度在60%～65%，以降低分泌物的黏稠性和减少呼吸道水分的丢失及机体热量的消耗，维持有效呼吸。对于体温偏低的患儿应进暖箱或置于远红外辐射保暖台上，保持腹部皮肤温度 36.5℃或肛温37℃。保持环境安静，各项治疗护理尽量集中进行，以减少散热和不必要的刺激。</a:t>
              </a:r>
              <a:endParaRPr lang="zh-CN" altLang="en-US" sz="1600">
                <a:solidFill>
                  <a:schemeClr val="tx1"/>
                </a:solidFill>
                <a:uFillTx/>
                <a:latin typeface="Microsoft YaHei Regular" panose="020B0503020204020204" charset="-122"/>
                <a:ea typeface="Microsoft YaHei Regular" panose="020B0503020204020204" charset="-122"/>
                <a:cs typeface="Microsoft YaHei Regular" panose="020B0503020204020204" charset="-122"/>
              </a:endParaRPr>
            </a:p>
          </p:txBody>
        </p:sp>
      </p:grpSp>
      <p:grpSp>
        <p:nvGrpSpPr>
          <p:cNvPr id="30" name="组合 29"/>
          <p:cNvGrpSpPr/>
          <p:nvPr/>
        </p:nvGrpSpPr>
        <p:grpSpPr>
          <a:xfrm>
            <a:off x="9137650" y="1393190"/>
            <a:ext cx="2519680" cy="5060950"/>
            <a:chOff x="14215" y="2194"/>
            <a:chExt cx="3968" cy="7970"/>
          </a:xfrm>
        </p:grpSpPr>
        <p:sp>
          <p:nvSpPr>
            <p:cNvPr id="98" name="文本框 97"/>
            <p:cNvSpPr txBox="1"/>
            <p:nvPr>
              <p:custDataLst>
                <p:tags r:id="rId17"/>
              </p:custDataLst>
            </p:nvPr>
          </p:nvSpPr>
          <p:spPr>
            <a:xfrm>
              <a:off x="14499" y="3797"/>
              <a:ext cx="3401" cy="567"/>
            </a:xfrm>
            <a:prstGeom prst="rect">
              <a:avLst/>
            </a:prstGeom>
            <a:noFill/>
          </p:spPr>
          <p:txBody>
            <a:bodyPr wrap="square" bIns="0" rtlCol="0">
              <a:noAutofit/>
            </a:bodyPr>
            <a:p>
              <a:pPr algn="ctr">
                <a:lnSpc>
                  <a:spcPct val="110000"/>
                </a:lnSpc>
                <a:spcBef>
                  <a:spcPts val="0"/>
                </a:spcBef>
                <a:spcAft>
                  <a:spcPts val="0"/>
                </a:spcAft>
              </a:pPr>
              <a:r>
                <a:rPr lang="zh-CN" altLang="en-US">
                  <a:solidFill>
                    <a:srgbClr val="F18870"/>
                  </a:solidFill>
                  <a:uFillTx/>
                  <a:latin typeface="Microsoft YaHei Bold" panose="020B0503020204020204" charset="-122"/>
                  <a:ea typeface="Microsoft YaHei Bold" panose="020B0503020204020204" charset="-122"/>
                </a:rPr>
                <a:t>心理护理</a:t>
              </a:r>
              <a:endParaRPr lang="zh-CN" altLang="en-US">
                <a:solidFill>
                  <a:srgbClr val="F18870"/>
                </a:solidFill>
                <a:uFillTx/>
                <a:latin typeface="Microsoft YaHei Bold" panose="020B0503020204020204" charset="-122"/>
                <a:ea typeface="Microsoft YaHei Bold" panose="020B0503020204020204" charset="-122"/>
              </a:endParaRPr>
            </a:p>
          </p:txBody>
        </p:sp>
        <p:grpSp>
          <p:nvGrpSpPr>
            <p:cNvPr id="22" name="组合 21"/>
            <p:cNvGrpSpPr/>
            <p:nvPr/>
          </p:nvGrpSpPr>
          <p:grpSpPr>
            <a:xfrm>
              <a:off x="15065" y="2194"/>
              <a:ext cx="2268" cy="1278"/>
              <a:chOff x="12440" y="2878"/>
              <a:chExt cx="2268" cy="1278"/>
            </a:xfrm>
          </p:grpSpPr>
          <p:sp>
            <p:nvSpPr>
              <p:cNvPr id="80" name="等腰三角形 79"/>
              <p:cNvSpPr/>
              <p:nvPr>
                <p:custDataLst>
                  <p:tags r:id="rId18"/>
                </p:custDataLst>
              </p:nvPr>
            </p:nvSpPr>
            <p:spPr>
              <a:xfrm flipV="1">
                <a:off x="13432" y="3872"/>
                <a:ext cx="285" cy="285"/>
              </a:xfrm>
              <a:prstGeom prst="triangle">
                <a:avLst/>
              </a:prstGeom>
              <a:solidFill>
                <a:srgbClr val="F18870"/>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grpSp>
            <p:nvGrpSpPr>
              <p:cNvPr id="15" name="组合 14"/>
              <p:cNvGrpSpPr/>
              <p:nvPr/>
            </p:nvGrpSpPr>
            <p:grpSpPr>
              <a:xfrm>
                <a:off x="12440" y="2878"/>
                <a:ext cx="2268" cy="794"/>
                <a:chOff x="12440" y="2776"/>
                <a:chExt cx="2268" cy="794"/>
              </a:xfrm>
            </p:grpSpPr>
            <p:sp>
              <p:nvSpPr>
                <p:cNvPr id="13" name="立方体 12"/>
                <p:cNvSpPr/>
                <p:nvPr>
                  <p:custDataLst>
                    <p:tags r:id="rId19"/>
                  </p:custDataLst>
                </p:nvPr>
              </p:nvSpPr>
              <p:spPr>
                <a:xfrm flipH="1">
                  <a:off x="12440" y="2776"/>
                  <a:ext cx="2268" cy="794"/>
                </a:xfrm>
                <a:prstGeom prst="cube">
                  <a:avLst/>
                </a:prstGeom>
                <a:solidFill>
                  <a:srgbClr val="FF7F7F"/>
                </a:solidFill>
                <a:ln>
                  <a:noFill/>
                </a:ln>
              </p:spPr>
              <p:style>
                <a:lnRef idx="2">
                  <a:srgbClr val="47BEC6">
                    <a:shade val="50000"/>
                  </a:srgbClr>
                </a:lnRef>
                <a:fillRef idx="1">
                  <a:srgbClr val="47BEC6"/>
                </a:fillRef>
                <a:effectRef idx="0">
                  <a:srgbClr val="47BEC6"/>
                </a:effectRef>
                <a:fontRef idx="minor">
                  <a:srgbClr val="FEFFFF"/>
                </a:fontRef>
              </p:style>
              <p:txBody>
                <a:bodyPr rtlCol="0" anchor="ctr"/>
                <a:p>
                  <a:pPr algn="ctr"/>
                  <a:endParaRPr lang="zh-CN" altLang="en-US">
                    <a:solidFill>
                      <a:srgbClr val="FEFFFF"/>
                    </a:solidFill>
                    <a:latin typeface="Arial" panose="020B0604020202020204" pitchFamily="34" charset="0"/>
                    <a:ea typeface="微软雅黑" panose="020B0503020204020204" charset="-122"/>
                  </a:endParaRPr>
                </a:p>
              </p:txBody>
            </p:sp>
            <p:sp>
              <p:nvSpPr>
                <p:cNvPr id="74" name="文本框 73"/>
                <p:cNvSpPr txBox="1"/>
                <p:nvPr>
                  <p:custDataLst>
                    <p:tags r:id="rId20"/>
                  </p:custDataLst>
                </p:nvPr>
              </p:nvSpPr>
              <p:spPr>
                <a:xfrm>
                  <a:off x="13174" y="2919"/>
                  <a:ext cx="800" cy="508"/>
                </a:xfrm>
                <a:prstGeom prst="rect">
                  <a:avLst/>
                </a:prstGeom>
                <a:noFill/>
              </p:spPr>
              <p:txBody>
                <a:bodyPr wrap="square" bIns="0" rtlCol="0">
                  <a:normAutofit fontScale="90000"/>
                </a:bodyPr>
                <a:p>
                  <a:r>
                    <a:rPr lang="en-US" altLang="zh-CN" sz="2000" spc="300">
                      <a:solidFill>
                        <a:schemeClr val="bg1"/>
                      </a:solidFill>
                      <a:uFillTx/>
                      <a:latin typeface="思源黑体 CN Bold" panose="020B0800000000000000" charset="-122"/>
                      <a:ea typeface="思源黑体 CN Bold" panose="020B0800000000000000" charset="-122"/>
                    </a:rPr>
                    <a:t>04</a:t>
                  </a:r>
                  <a:endParaRPr lang="en-US" altLang="zh-CN" sz="2000" spc="300">
                    <a:solidFill>
                      <a:schemeClr val="bg1"/>
                    </a:solidFill>
                    <a:uFillTx/>
                    <a:latin typeface="思源黑体 CN Bold" panose="020B0800000000000000" charset="-122"/>
                    <a:ea typeface="思源黑体 CN Bold" panose="020B0800000000000000" charset="-122"/>
                  </a:endParaRPr>
                </a:p>
              </p:txBody>
            </p:sp>
          </p:grpSp>
        </p:grpSp>
        <p:sp>
          <p:nvSpPr>
            <p:cNvPr id="26" name="文本框 25"/>
            <p:cNvSpPr txBox="1"/>
            <p:nvPr>
              <p:custDataLst>
                <p:tags r:id="rId21"/>
              </p:custDataLst>
            </p:nvPr>
          </p:nvSpPr>
          <p:spPr>
            <a:xfrm>
              <a:off x="14215" y="4564"/>
              <a:ext cx="3969" cy="5600"/>
            </a:xfrm>
            <a:prstGeom prst="rect">
              <a:avLst/>
            </a:prstGeom>
            <a:noFill/>
          </p:spPr>
          <p:txBody>
            <a:bodyPr wrap="square" bIns="0" rtlCol="0">
              <a:noAutofit/>
            </a:bodyPr>
            <a:p>
              <a:pPr algn="just">
                <a:lnSpc>
                  <a:spcPct val="110000"/>
                </a:lnSpc>
                <a:spcBef>
                  <a:spcPts val="0"/>
                </a:spcBef>
                <a:spcAft>
                  <a:spcPts val="0"/>
                </a:spcAft>
              </a:pPr>
              <a:r>
                <a:rPr lang="zh-CN" altLang="en-US">
                  <a:solidFill>
                    <a:schemeClr val="tx1"/>
                  </a:solidFill>
                  <a:uFillTx/>
                  <a:latin typeface="Microsoft YaHei Regular" panose="020B0503020204020204" charset="-122"/>
                  <a:ea typeface="Microsoft YaHei Regular" panose="020B0503020204020204" charset="-122"/>
                  <a:cs typeface="Microsoft YaHei Regular" panose="020B0503020204020204" charset="-122"/>
                </a:rPr>
                <a:t>向家长介绍本病的发生、发展及预后，以及临床治疗和护理方法，以取得家长的理解与配合。定期随访，及早发现和处理后遗症，指导家长掌握康复知识。</a:t>
              </a:r>
              <a:endParaRPr lang="zh-CN" altLang="en-US">
                <a:solidFill>
                  <a:schemeClr val="tx1"/>
                </a:solidFill>
                <a:uFillTx/>
                <a:latin typeface="Microsoft YaHei Regular" panose="020B0503020204020204" charset="-122"/>
                <a:ea typeface="Microsoft YaHei Regular" panose="020B0503020204020204" charset="-122"/>
                <a:cs typeface="Microsoft YaHei Regular" panose="020B0503020204020204" charset="-122"/>
              </a:endParaRPr>
            </a:p>
          </p:txBody>
        </p:sp>
      </p:gr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E:\素材\春\7487b691a84a44a3f609339749de9c08.png7487b691a84a44a3f609339749de9c08"/>
          <p:cNvPicPr>
            <a:picLocks noChangeAspect="1"/>
          </p:cNvPicPr>
          <p:nvPr/>
        </p:nvPicPr>
        <p:blipFill>
          <a:blip r:embed="rId1"/>
          <a:srcRect l="12184" b="995"/>
          <a:stretch>
            <a:fillRect/>
          </a:stretch>
        </p:blipFill>
        <p:spPr>
          <a:xfrm>
            <a:off x="1566545" y="1132840"/>
            <a:ext cx="3487420" cy="4863465"/>
          </a:xfrm>
          <a:prstGeom prst="rect">
            <a:avLst/>
          </a:prstGeom>
        </p:spPr>
      </p:pic>
      <p:sp>
        <p:nvSpPr>
          <p:cNvPr id="3" name="文本框 2"/>
          <p:cNvSpPr txBox="1"/>
          <p:nvPr/>
        </p:nvSpPr>
        <p:spPr>
          <a:xfrm>
            <a:off x="4982087" y="2767728"/>
            <a:ext cx="4703792" cy="1322070"/>
          </a:xfrm>
          <a:prstGeom prst="rect">
            <a:avLst/>
          </a:prstGeom>
          <a:noFill/>
        </p:spPr>
        <p:txBody>
          <a:bodyPr wrap="square" rtlCol="0">
            <a:spAutoFit/>
          </a:bodyPr>
          <a:lstStyle/>
          <a:p>
            <a:r>
              <a:rPr lang="zh-CN" altLang="en-US" sz="8000" dirty="0">
                <a:solidFill>
                  <a:srgbClr val="FF7F7F"/>
                </a:solidFill>
                <a:effectLst>
                  <a:outerShdw blurRad="38100" dist="38100" dir="2700000" algn="tl">
                    <a:srgbClr val="000000">
                      <a:alpha val="43137"/>
                    </a:srgbClr>
                  </a:outerShdw>
                </a:effectLst>
                <a:latin typeface="方正大标宋简体" panose="02000000000000000000" charset="-122"/>
                <a:ea typeface="方正大标宋简体" panose="02000000000000000000" charset="-122"/>
              </a:rPr>
              <a:t>谢谢观看</a:t>
            </a:r>
            <a:endParaRPr lang="zh-CN" altLang="en-US" sz="8000" dirty="0">
              <a:solidFill>
                <a:srgbClr val="FF7F7F"/>
              </a:solidFill>
              <a:effectLst>
                <a:outerShdw blurRad="38100" dist="38100" dir="2700000" algn="tl">
                  <a:srgbClr val="000000">
                    <a:alpha val="43137"/>
                  </a:srgbClr>
                </a:outerShdw>
              </a:effectLst>
              <a:latin typeface="方正大标宋简体" panose="02000000000000000000" charset="-122"/>
              <a:ea typeface="方正大标宋简体" panose="02000000000000000000" charset="-122"/>
            </a:endParaRPr>
          </a:p>
        </p:txBody>
      </p:sp>
      <p:grpSp>
        <p:nvGrpSpPr>
          <p:cNvPr id="39" name="组合 38"/>
          <p:cNvGrpSpPr>
            <a:grpSpLocks noChangeAspect="1"/>
          </p:cNvGrpSpPr>
          <p:nvPr/>
        </p:nvGrpSpPr>
        <p:grpSpPr>
          <a:xfrm>
            <a:off x="8316461" y="5419352"/>
            <a:ext cx="396000" cy="396000"/>
            <a:chOff x="386297" y="354936"/>
            <a:chExt cx="1186377" cy="1186377"/>
          </a:xfrm>
          <a:solidFill>
            <a:schemeClr val="accent2"/>
          </a:solidFill>
        </p:grpSpPr>
        <p:sp>
          <p:nvSpPr>
            <p:cNvPr id="40" name="Freeform 494"/>
            <p:cNvSpPr/>
            <p:nvPr/>
          </p:nvSpPr>
          <p:spPr bwMode="auto">
            <a:xfrm>
              <a:off x="386297" y="354936"/>
              <a:ext cx="1186377" cy="1186377"/>
            </a:xfrm>
            <a:custGeom>
              <a:avLst/>
              <a:gdLst>
                <a:gd name="T0" fmla="*/ 554 w 713"/>
                <a:gd name="T1" fmla="*/ 60 h 713"/>
                <a:gd name="T2" fmla="*/ 356 w 713"/>
                <a:gd name="T3" fmla="*/ 0 h 713"/>
                <a:gd name="T4" fmla="*/ 46 w 713"/>
                <a:gd name="T5" fmla="*/ 181 h 713"/>
                <a:gd name="T6" fmla="*/ 0 w 713"/>
                <a:gd name="T7" fmla="*/ 357 h 713"/>
                <a:gd name="T8" fmla="*/ 44 w 713"/>
                <a:gd name="T9" fmla="*/ 528 h 713"/>
                <a:gd name="T10" fmla="*/ 356 w 713"/>
                <a:gd name="T11" fmla="*/ 713 h 713"/>
                <a:gd name="T12" fmla="*/ 631 w 713"/>
                <a:gd name="T13" fmla="*/ 584 h 713"/>
                <a:gd name="T14" fmla="*/ 713 w 713"/>
                <a:gd name="T15" fmla="*/ 357 h 713"/>
                <a:gd name="T16" fmla="*/ 554 w 713"/>
                <a:gd name="T17" fmla="*/ 60 h 7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3" h="713">
                  <a:moveTo>
                    <a:pt x="554" y="60"/>
                  </a:moveTo>
                  <a:cubicBezTo>
                    <a:pt x="498" y="22"/>
                    <a:pt x="430" y="0"/>
                    <a:pt x="356" y="0"/>
                  </a:cubicBezTo>
                  <a:cubicBezTo>
                    <a:pt x="223" y="0"/>
                    <a:pt x="107" y="73"/>
                    <a:pt x="46" y="181"/>
                  </a:cubicBezTo>
                  <a:cubicBezTo>
                    <a:pt x="16" y="233"/>
                    <a:pt x="0" y="293"/>
                    <a:pt x="0" y="357"/>
                  </a:cubicBezTo>
                  <a:cubicBezTo>
                    <a:pt x="0" y="419"/>
                    <a:pt x="16" y="477"/>
                    <a:pt x="44" y="528"/>
                  </a:cubicBezTo>
                  <a:cubicBezTo>
                    <a:pt x="104" y="639"/>
                    <a:pt x="222" y="713"/>
                    <a:pt x="356" y="713"/>
                  </a:cubicBezTo>
                  <a:cubicBezTo>
                    <a:pt x="467" y="713"/>
                    <a:pt x="565" y="663"/>
                    <a:pt x="631" y="584"/>
                  </a:cubicBezTo>
                  <a:cubicBezTo>
                    <a:pt x="682" y="523"/>
                    <a:pt x="713" y="443"/>
                    <a:pt x="713" y="357"/>
                  </a:cubicBezTo>
                  <a:cubicBezTo>
                    <a:pt x="713" y="233"/>
                    <a:pt x="650" y="124"/>
                    <a:pt x="554" y="60"/>
                  </a:cubicBezTo>
                  <a:close/>
                </a:path>
              </a:pathLst>
            </a:custGeom>
            <a:solidFill>
              <a:srgbClr val="FF7F7F"/>
            </a:solidFill>
            <a:ln w="9525">
              <a:noFill/>
              <a:round/>
            </a:ln>
          </p:spPr>
          <p:txBody>
            <a:bodyPr vert="horz" wrap="square" lIns="91440" tIns="45720" rIns="91440" bIns="45720" numCol="1" anchor="t" anchorCtr="0" compatLnSpc="1"/>
            <a:lstStyle/>
            <a:p>
              <a:endParaRPr lang="zh-CN" altLang="en-US"/>
            </a:p>
          </p:txBody>
        </p:sp>
        <p:sp>
          <p:nvSpPr>
            <p:cNvPr id="41" name="Freeform 495"/>
            <p:cNvSpPr>
              <a:spLocks noEditPoints="1"/>
            </p:cNvSpPr>
            <p:nvPr/>
          </p:nvSpPr>
          <p:spPr bwMode="auto">
            <a:xfrm>
              <a:off x="699114" y="632811"/>
              <a:ext cx="559078" cy="627299"/>
            </a:xfrm>
            <a:custGeom>
              <a:avLst/>
              <a:gdLst>
                <a:gd name="T0" fmla="*/ 251 w 336"/>
                <a:gd name="T1" fmla="*/ 2 h 377"/>
                <a:gd name="T2" fmla="*/ 168 w 336"/>
                <a:gd name="T3" fmla="*/ 23 h 377"/>
                <a:gd name="T4" fmla="*/ 86 w 336"/>
                <a:gd name="T5" fmla="*/ 2 h 377"/>
                <a:gd name="T6" fmla="*/ 44 w 336"/>
                <a:gd name="T7" fmla="*/ 138 h 377"/>
                <a:gd name="T8" fmla="*/ 73 w 336"/>
                <a:gd name="T9" fmla="*/ 273 h 377"/>
                <a:gd name="T10" fmla="*/ 109 w 336"/>
                <a:gd name="T11" fmla="*/ 377 h 377"/>
                <a:gd name="T12" fmla="*/ 131 w 336"/>
                <a:gd name="T13" fmla="*/ 256 h 377"/>
                <a:gd name="T14" fmla="*/ 206 w 336"/>
                <a:gd name="T15" fmla="*/ 256 h 377"/>
                <a:gd name="T16" fmla="*/ 227 w 336"/>
                <a:gd name="T17" fmla="*/ 377 h 377"/>
                <a:gd name="T18" fmla="*/ 264 w 336"/>
                <a:gd name="T19" fmla="*/ 273 h 377"/>
                <a:gd name="T20" fmla="*/ 293 w 336"/>
                <a:gd name="T21" fmla="*/ 138 h 377"/>
                <a:gd name="T22" fmla="*/ 251 w 336"/>
                <a:gd name="T23" fmla="*/ 2 h 377"/>
                <a:gd name="T24" fmla="*/ 231 w 336"/>
                <a:gd name="T25" fmla="*/ 51 h 377"/>
                <a:gd name="T26" fmla="*/ 130 w 336"/>
                <a:gd name="T27" fmla="*/ 100 h 377"/>
                <a:gd name="T28" fmla="*/ 119 w 336"/>
                <a:gd name="T29" fmla="*/ 89 h 377"/>
                <a:gd name="T30" fmla="*/ 151 w 336"/>
                <a:gd name="T31" fmla="*/ 66 h 377"/>
                <a:gd name="T32" fmla="*/ 143 w 336"/>
                <a:gd name="T33" fmla="*/ 59 h 377"/>
                <a:gd name="T34" fmla="*/ 113 w 336"/>
                <a:gd name="T35" fmla="*/ 44 h 377"/>
                <a:gd name="T36" fmla="*/ 117 w 336"/>
                <a:gd name="T37" fmla="*/ 30 h 377"/>
                <a:gd name="T38" fmla="*/ 165 w 336"/>
                <a:gd name="T39" fmla="*/ 60 h 377"/>
                <a:gd name="T40" fmla="*/ 227 w 336"/>
                <a:gd name="T41" fmla="*/ 37 h 377"/>
                <a:gd name="T42" fmla="*/ 231 w 336"/>
                <a:gd name="T43" fmla="*/ 51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36" h="377">
                  <a:moveTo>
                    <a:pt x="251" y="2"/>
                  </a:moveTo>
                  <a:cubicBezTo>
                    <a:pt x="203" y="0"/>
                    <a:pt x="208" y="22"/>
                    <a:pt x="168" y="23"/>
                  </a:cubicBezTo>
                  <a:cubicBezTo>
                    <a:pt x="129" y="22"/>
                    <a:pt x="133" y="0"/>
                    <a:pt x="86" y="2"/>
                  </a:cubicBezTo>
                  <a:cubicBezTo>
                    <a:pt x="0" y="6"/>
                    <a:pt x="34" y="111"/>
                    <a:pt x="44" y="138"/>
                  </a:cubicBezTo>
                  <a:cubicBezTo>
                    <a:pt x="74" y="217"/>
                    <a:pt x="74" y="236"/>
                    <a:pt x="73" y="273"/>
                  </a:cubicBezTo>
                  <a:cubicBezTo>
                    <a:pt x="69" y="377"/>
                    <a:pt x="85" y="377"/>
                    <a:pt x="109" y="377"/>
                  </a:cubicBezTo>
                  <a:cubicBezTo>
                    <a:pt x="127" y="377"/>
                    <a:pt x="132" y="289"/>
                    <a:pt x="131" y="256"/>
                  </a:cubicBezTo>
                  <a:cubicBezTo>
                    <a:pt x="130" y="211"/>
                    <a:pt x="203" y="204"/>
                    <a:pt x="206" y="256"/>
                  </a:cubicBezTo>
                  <a:cubicBezTo>
                    <a:pt x="207" y="288"/>
                    <a:pt x="210" y="377"/>
                    <a:pt x="227" y="377"/>
                  </a:cubicBezTo>
                  <a:cubicBezTo>
                    <a:pt x="252" y="377"/>
                    <a:pt x="267" y="377"/>
                    <a:pt x="264" y="273"/>
                  </a:cubicBezTo>
                  <a:cubicBezTo>
                    <a:pt x="263" y="236"/>
                    <a:pt x="263" y="217"/>
                    <a:pt x="293" y="138"/>
                  </a:cubicBezTo>
                  <a:cubicBezTo>
                    <a:pt x="303" y="111"/>
                    <a:pt x="336" y="6"/>
                    <a:pt x="251" y="2"/>
                  </a:cubicBezTo>
                  <a:close/>
                  <a:moveTo>
                    <a:pt x="231" y="51"/>
                  </a:moveTo>
                  <a:cubicBezTo>
                    <a:pt x="196" y="61"/>
                    <a:pt x="156" y="75"/>
                    <a:pt x="130" y="100"/>
                  </a:cubicBezTo>
                  <a:cubicBezTo>
                    <a:pt x="123" y="106"/>
                    <a:pt x="113" y="96"/>
                    <a:pt x="119" y="89"/>
                  </a:cubicBezTo>
                  <a:cubicBezTo>
                    <a:pt x="129" y="80"/>
                    <a:pt x="140" y="73"/>
                    <a:pt x="151" y="66"/>
                  </a:cubicBezTo>
                  <a:cubicBezTo>
                    <a:pt x="149" y="64"/>
                    <a:pt x="146" y="61"/>
                    <a:pt x="143" y="59"/>
                  </a:cubicBezTo>
                  <a:cubicBezTo>
                    <a:pt x="135" y="51"/>
                    <a:pt x="124" y="46"/>
                    <a:pt x="113" y="44"/>
                  </a:cubicBezTo>
                  <a:cubicBezTo>
                    <a:pt x="104" y="42"/>
                    <a:pt x="108" y="28"/>
                    <a:pt x="117" y="30"/>
                  </a:cubicBezTo>
                  <a:cubicBezTo>
                    <a:pt x="136" y="33"/>
                    <a:pt x="153" y="45"/>
                    <a:pt x="165" y="60"/>
                  </a:cubicBezTo>
                  <a:cubicBezTo>
                    <a:pt x="185" y="50"/>
                    <a:pt x="207" y="43"/>
                    <a:pt x="227" y="37"/>
                  </a:cubicBezTo>
                  <a:cubicBezTo>
                    <a:pt x="236" y="34"/>
                    <a:pt x="240" y="49"/>
                    <a:pt x="231" y="51"/>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42" name="组合 41"/>
          <p:cNvGrpSpPr>
            <a:grpSpLocks noChangeAspect="1"/>
          </p:cNvGrpSpPr>
          <p:nvPr/>
        </p:nvGrpSpPr>
        <p:grpSpPr>
          <a:xfrm>
            <a:off x="7756715" y="5419352"/>
            <a:ext cx="396000" cy="396000"/>
            <a:chOff x="467544" y="339502"/>
            <a:chExt cx="1186377" cy="1188041"/>
          </a:xfrm>
          <a:solidFill>
            <a:schemeClr val="accent2"/>
          </a:solidFill>
        </p:grpSpPr>
        <p:sp>
          <p:nvSpPr>
            <p:cNvPr id="43" name="Freeform 230"/>
            <p:cNvSpPr/>
            <p:nvPr/>
          </p:nvSpPr>
          <p:spPr bwMode="auto">
            <a:xfrm>
              <a:off x="467544" y="339502"/>
              <a:ext cx="1186377" cy="1188041"/>
            </a:xfrm>
            <a:custGeom>
              <a:avLst/>
              <a:gdLst>
                <a:gd name="T0" fmla="*/ 554 w 713"/>
                <a:gd name="T1" fmla="*/ 60 h 714"/>
                <a:gd name="T2" fmla="*/ 356 w 713"/>
                <a:gd name="T3" fmla="*/ 0 h 714"/>
                <a:gd name="T4" fmla="*/ 46 w 713"/>
                <a:gd name="T5" fmla="*/ 182 h 714"/>
                <a:gd name="T6" fmla="*/ 0 w 713"/>
                <a:gd name="T7" fmla="*/ 357 h 714"/>
                <a:gd name="T8" fmla="*/ 44 w 713"/>
                <a:gd name="T9" fmla="*/ 529 h 714"/>
                <a:gd name="T10" fmla="*/ 356 w 713"/>
                <a:gd name="T11" fmla="*/ 714 h 714"/>
                <a:gd name="T12" fmla="*/ 631 w 713"/>
                <a:gd name="T13" fmla="*/ 585 h 714"/>
                <a:gd name="T14" fmla="*/ 713 w 713"/>
                <a:gd name="T15" fmla="*/ 357 h 714"/>
                <a:gd name="T16" fmla="*/ 554 w 713"/>
                <a:gd name="T17" fmla="*/ 60 h 7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3" h="714">
                  <a:moveTo>
                    <a:pt x="554" y="60"/>
                  </a:moveTo>
                  <a:cubicBezTo>
                    <a:pt x="498" y="22"/>
                    <a:pt x="430" y="0"/>
                    <a:pt x="356" y="0"/>
                  </a:cubicBezTo>
                  <a:cubicBezTo>
                    <a:pt x="223" y="0"/>
                    <a:pt x="107" y="73"/>
                    <a:pt x="46" y="182"/>
                  </a:cubicBezTo>
                  <a:cubicBezTo>
                    <a:pt x="16" y="234"/>
                    <a:pt x="0" y="293"/>
                    <a:pt x="0" y="357"/>
                  </a:cubicBezTo>
                  <a:cubicBezTo>
                    <a:pt x="0" y="419"/>
                    <a:pt x="16" y="478"/>
                    <a:pt x="44" y="529"/>
                  </a:cubicBezTo>
                  <a:cubicBezTo>
                    <a:pt x="104" y="639"/>
                    <a:pt x="222" y="714"/>
                    <a:pt x="356" y="714"/>
                  </a:cubicBezTo>
                  <a:cubicBezTo>
                    <a:pt x="467" y="714"/>
                    <a:pt x="565" y="663"/>
                    <a:pt x="631" y="585"/>
                  </a:cubicBezTo>
                  <a:cubicBezTo>
                    <a:pt x="682" y="523"/>
                    <a:pt x="713" y="444"/>
                    <a:pt x="713" y="357"/>
                  </a:cubicBezTo>
                  <a:cubicBezTo>
                    <a:pt x="713" y="233"/>
                    <a:pt x="650" y="124"/>
                    <a:pt x="554" y="60"/>
                  </a:cubicBezTo>
                  <a:close/>
                </a:path>
              </a:pathLst>
            </a:custGeom>
            <a:solidFill>
              <a:srgbClr val="FF7F7F"/>
            </a:solidFill>
            <a:ln w="9525">
              <a:noFill/>
              <a:round/>
            </a:ln>
          </p:spPr>
          <p:txBody>
            <a:bodyPr vert="horz" wrap="square" lIns="91440" tIns="45720" rIns="91440" bIns="45720" numCol="1" anchor="t" anchorCtr="0" compatLnSpc="1"/>
            <a:lstStyle/>
            <a:p>
              <a:endParaRPr lang="zh-CN" altLang="en-US"/>
            </a:p>
          </p:txBody>
        </p:sp>
        <p:sp>
          <p:nvSpPr>
            <p:cNvPr id="44" name="Freeform 319"/>
            <p:cNvSpPr>
              <a:spLocks noEditPoints="1"/>
            </p:cNvSpPr>
            <p:nvPr/>
          </p:nvSpPr>
          <p:spPr bwMode="auto">
            <a:xfrm>
              <a:off x="748746" y="449320"/>
              <a:ext cx="625635" cy="908502"/>
            </a:xfrm>
            <a:custGeom>
              <a:avLst/>
              <a:gdLst>
                <a:gd name="T0" fmla="*/ 376 w 376"/>
                <a:gd name="T1" fmla="*/ 516 h 546"/>
                <a:gd name="T2" fmla="*/ 345 w 376"/>
                <a:gd name="T3" fmla="*/ 485 h 546"/>
                <a:gd name="T4" fmla="*/ 251 w 376"/>
                <a:gd name="T5" fmla="*/ 485 h 546"/>
                <a:gd name="T6" fmla="*/ 338 w 376"/>
                <a:gd name="T7" fmla="*/ 351 h 546"/>
                <a:gd name="T8" fmla="*/ 231 w 376"/>
                <a:gd name="T9" fmla="*/ 203 h 546"/>
                <a:gd name="T10" fmla="*/ 318 w 376"/>
                <a:gd name="T11" fmla="*/ 49 h 546"/>
                <a:gd name="T12" fmla="*/ 318 w 376"/>
                <a:gd name="T13" fmla="*/ 18 h 546"/>
                <a:gd name="T14" fmla="*/ 285 w 376"/>
                <a:gd name="T15" fmla="*/ 0 h 546"/>
                <a:gd name="T16" fmla="*/ 259 w 376"/>
                <a:gd name="T17" fmla="*/ 18 h 546"/>
                <a:gd name="T18" fmla="*/ 127 w 376"/>
                <a:gd name="T19" fmla="*/ 259 h 546"/>
                <a:gd name="T20" fmla="*/ 136 w 376"/>
                <a:gd name="T21" fmla="*/ 277 h 546"/>
                <a:gd name="T22" fmla="*/ 126 w 376"/>
                <a:gd name="T23" fmla="*/ 300 h 546"/>
                <a:gd name="T24" fmla="*/ 145 w 376"/>
                <a:gd name="T25" fmla="*/ 310 h 546"/>
                <a:gd name="T26" fmla="*/ 162 w 376"/>
                <a:gd name="T27" fmla="*/ 291 h 546"/>
                <a:gd name="T28" fmla="*/ 183 w 376"/>
                <a:gd name="T29" fmla="*/ 289 h 546"/>
                <a:gd name="T30" fmla="*/ 214 w 376"/>
                <a:gd name="T31" fmla="*/ 235 h 546"/>
                <a:gd name="T32" fmla="*/ 298 w 376"/>
                <a:gd name="T33" fmla="*/ 345 h 546"/>
                <a:gd name="T34" fmla="*/ 242 w 376"/>
                <a:gd name="T35" fmla="*/ 443 h 546"/>
                <a:gd name="T36" fmla="*/ 125 w 376"/>
                <a:gd name="T37" fmla="*/ 443 h 546"/>
                <a:gd name="T38" fmla="*/ 104 w 376"/>
                <a:gd name="T39" fmla="*/ 464 h 546"/>
                <a:gd name="T40" fmla="*/ 125 w 376"/>
                <a:gd name="T41" fmla="*/ 485 h 546"/>
                <a:gd name="T42" fmla="*/ 125 w 376"/>
                <a:gd name="T43" fmla="*/ 485 h 546"/>
                <a:gd name="T44" fmla="*/ 30 w 376"/>
                <a:gd name="T45" fmla="*/ 485 h 546"/>
                <a:gd name="T46" fmla="*/ 30 w 376"/>
                <a:gd name="T47" fmla="*/ 485 h 546"/>
                <a:gd name="T48" fmla="*/ 30 w 376"/>
                <a:gd name="T49" fmla="*/ 485 h 546"/>
                <a:gd name="T50" fmla="*/ 0 w 376"/>
                <a:gd name="T51" fmla="*/ 516 h 546"/>
                <a:gd name="T52" fmla="*/ 30 w 376"/>
                <a:gd name="T53" fmla="*/ 546 h 546"/>
                <a:gd name="T54" fmla="*/ 345 w 376"/>
                <a:gd name="T55" fmla="*/ 546 h 546"/>
                <a:gd name="T56" fmla="*/ 376 w 376"/>
                <a:gd name="T57" fmla="*/ 516 h 546"/>
                <a:gd name="T58" fmla="*/ 176 w 376"/>
                <a:gd name="T59" fmla="*/ 394 h 546"/>
                <a:gd name="T60" fmla="*/ 158 w 376"/>
                <a:gd name="T61" fmla="*/ 399 h 546"/>
                <a:gd name="T62" fmla="*/ 35 w 376"/>
                <a:gd name="T63" fmla="*/ 332 h 546"/>
                <a:gd name="T64" fmla="*/ 30 w 376"/>
                <a:gd name="T65" fmla="*/ 314 h 546"/>
                <a:gd name="T66" fmla="*/ 48 w 376"/>
                <a:gd name="T67" fmla="*/ 308 h 546"/>
                <a:gd name="T68" fmla="*/ 48 w 376"/>
                <a:gd name="T69" fmla="*/ 308 h 546"/>
                <a:gd name="T70" fmla="*/ 48 w 376"/>
                <a:gd name="T71" fmla="*/ 308 h 546"/>
                <a:gd name="T72" fmla="*/ 171 w 376"/>
                <a:gd name="T73" fmla="*/ 376 h 546"/>
                <a:gd name="T74" fmla="*/ 176 w 376"/>
                <a:gd name="T75" fmla="*/ 394 h 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76" h="546">
                  <a:moveTo>
                    <a:pt x="376" y="516"/>
                  </a:moveTo>
                  <a:cubicBezTo>
                    <a:pt x="376" y="499"/>
                    <a:pt x="362" y="485"/>
                    <a:pt x="345" y="485"/>
                  </a:cubicBezTo>
                  <a:cubicBezTo>
                    <a:pt x="251" y="485"/>
                    <a:pt x="251" y="485"/>
                    <a:pt x="251" y="485"/>
                  </a:cubicBezTo>
                  <a:cubicBezTo>
                    <a:pt x="299" y="485"/>
                    <a:pt x="338" y="393"/>
                    <a:pt x="338" y="351"/>
                  </a:cubicBezTo>
                  <a:cubicBezTo>
                    <a:pt x="338" y="284"/>
                    <a:pt x="294" y="226"/>
                    <a:pt x="231" y="203"/>
                  </a:cubicBezTo>
                  <a:cubicBezTo>
                    <a:pt x="318" y="49"/>
                    <a:pt x="318" y="49"/>
                    <a:pt x="318" y="49"/>
                  </a:cubicBezTo>
                  <a:cubicBezTo>
                    <a:pt x="318" y="18"/>
                    <a:pt x="318" y="18"/>
                    <a:pt x="318" y="18"/>
                  </a:cubicBezTo>
                  <a:cubicBezTo>
                    <a:pt x="285" y="0"/>
                    <a:pt x="285" y="0"/>
                    <a:pt x="285" y="0"/>
                  </a:cubicBezTo>
                  <a:cubicBezTo>
                    <a:pt x="259" y="18"/>
                    <a:pt x="259" y="18"/>
                    <a:pt x="259" y="18"/>
                  </a:cubicBezTo>
                  <a:cubicBezTo>
                    <a:pt x="127" y="259"/>
                    <a:pt x="127" y="259"/>
                    <a:pt x="127" y="259"/>
                  </a:cubicBezTo>
                  <a:cubicBezTo>
                    <a:pt x="127" y="259"/>
                    <a:pt x="138" y="267"/>
                    <a:pt x="136" y="277"/>
                  </a:cubicBezTo>
                  <a:cubicBezTo>
                    <a:pt x="134" y="287"/>
                    <a:pt x="126" y="300"/>
                    <a:pt x="126" y="300"/>
                  </a:cubicBezTo>
                  <a:cubicBezTo>
                    <a:pt x="145" y="310"/>
                    <a:pt x="145" y="310"/>
                    <a:pt x="145" y="310"/>
                  </a:cubicBezTo>
                  <a:cubicBezTo>
                    <a:pt x="145" y="310"/>
                    <a:pt x="155" y="293"/>
                    <a:pt x="162" y="291"/>
                  </a:cubicBezTo>
                  <a:cubicBezTo>
                    <a:pt x="169" y="290"/>
                    <a:pt x="183" y="289"/>
                    <a:pt x="183" y="289"/>
                  </a:cubicBezTo>
                  <a:cubicBezTo>
                    <a:pt x="214" y="235"/>
                    <a:pt x="214" y="235"/>
                    <a:pt x="214" y="235"/>
                  </a:cubicBezTo>
                  <a:cubicBezTo>
                    <a:pt x="263" y="251"/>
                    <a:pt x="298" y="295"/>
                    <a:pt x="298" y="345"/>
                  </a:cubicBezTo>
                  <a:cubicBezTo>
                    <a:pt x="298" y="386"/>
                    <a:pt x="275" y="422"/>
                    <a:pt x="242" y="443"/>
                  </a:cubicBezTo>
                  <a:cubicBezTo>
                    <a:pt x="125" y="443"/>
                    <a:pt x="125" y="443"/>
                    <a:pt x="125" y="443"/>
                  </a:cubicBezTo>
                  <a:cubicBezTo>
                    <a:pt x="114" y="443"/>
                    <a:pt x="104" y="452"/>
                    <a:pt x="104" y="464"/>
                  </a:cubicBezTo>
                  <a:cubicBezTo>
                    <a:pt x="104" y="476"/>
                    <a:pt x="113" y="485"/>
                    <a:pt x="125" y="485"/>
                  </a:cubicBezTo>
                  <a:cubicBezTo>
                    <a:pt x="125" y="485"/>
                    <a:pt x="125" y="485"/>
                    <a:pt x="125" y="485"/>
                  </a:cubicBezTo>
                  <a:cubicBezTo>
                    <a:pt x="30" y="485"/>
                    <a:pt x="30" y="485"/>
                    <a:pt x="30" y="485"/>
                  </a:cubicBezTo>
                  <a:cubicBezTo>
                    <a:pt x="30" y="485"/>
                    <a:pt x="30" y="485"/>
                    <a:pt x="30" y="485"/>
                  </a:cubicBezTo>
                  <a:cubicBezTo>
                    <a:pt x="30" y="485"/>
                    <a:pt x="30" y="485"/>
                    <a:pt x="30" y="485"/>
                  </a:cubicBezTo>
                  <a:cubicBezTo>
                    <a:pt x="13" y="485"/>
                    <a:pt x="0" y="499"/>
                    <a:pt x="0" y="516"/>
                  </a:cubicBezTo>
                  <a:cubicBezTo>
                    <a:pt x="0" y="532"/>
                    <a:pt x="13" y="546"/>
                    <a:pt x="30" y="546"/>
                  </a:cubicBezTo>
                  <a:cubicBezTo>
                    <a:pt x="345" y="546"/>
                    <a:pt x="345" y="546"/>
                    <a:pt x="345" y="546"/>
                  </a:cubicBezTo>
                  <a:cubicBezTo>
                    <a:pt x="362" y="546"/>
                    <a:pt x="376" y="532"/>
                    <a:pt x="376" y="516"/>
                  </a:cubicBezTo>
                  <a:close/>
                  <a:moveTo>
                    <a:pt x="176" y="394"/>
                  </a:moveTo>
                  <a:cubicBezTo>
                    <a:pt x="173" y="400"/>
                    <a:pt x="165" y="403"/>
                    <a:pt x="158" y="399"/>
                  </a:cubicBezTo>
                  <a:cubicBezTo>
                    <a:pt x="35" y="332"/>
                    <a:pt x="35" y="332"/>
                    <a:pt x="35" y="332"/>
                  </a:cubicBezTo>
                  <a:cubicBezTo>
                    <a:pt x="29" y="328"/>
                    <a:pt x="27" y="320"/>
                    <a:pt x="30" y="314"/>
                  </a:cubicBezTo>
                  <a:cubicBezTo>
                    <a:pt x="34" y="307"/>
                    <a:pt x="42" y="305"/>
                    <a:pt x="48" y="308"/>
                  </a:cubicBezTo>
                  <a:cubicBezTo>
                    <a:pt x="48" y="308"/>
                    <a:pt x="48" y="308"/>
                    <a:pt x="48" y="308"/>
                  </a:cubicBezTo>
                  <a:cubicBezTo>
                    <a:pt x="48" y="308"/>
                    <a:pt x="48" y="308"/>
                    <a:pt x="48" y="308"/>
                  </a:cubicBezTo>
                  <a:cubicBezTo>
                    <a:pt x="171" y="376"/>
                    <a:pt x="171" y="376"/>
                    <a:pt x="171" y="376"/>
                  </a:cubicBezTo>
                  <a:cubicBezTo>
                    <a:pt x="178" y="379"/>
                    <a:pt x="180" y="387"/>
                    <a:pt x="176" y="394"/>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45" name="组合 44"/>
          <p:cNvGrpSpPr>
            <a:grpSpLocks noChangeAspect="1"/>
          </p:cNvGrpSpPr>
          <p:nvPr/>
        </p:nvGrpSpPr>
        <p:grpSpPr>
          <a:xfrm>
            <a:off x="8876207" y="5419352"/>
            <a:ext cx="396000" cy="396000"/>
            <a:chOff x="2254585" y="392649"/>
            <a:chExt cx="1186377" cy="1186377"/>
          </a:xfrm>
          <a:solidFill>
            <a:schemeClr val="bg1"/>
          </a:solidFill>
        </p:grpSpPr>
        <p:sp>
          <p:nvSpPr>
            <p:cNvPr id="46" name="Freeform 237"/>
            <p:cNvSpPr/>
            <p:nvPr/>
          </p:nvSpPr>
          <p:spPr bwMode="auto">
            <a:xfrm>
              <a:off x="2254585" y="392649"/>
              <a:ext cx="1186377" cy="1186377"/>
            </a:xfrm>
            <a:custGeom>
              <a:avLst/>
              <a:gdLst>
                <a:gd name="T0" fmla="*/ 555 w 713"/>
                <a:gd name="T1" fmla="*/ 60 h 713"/>
                <a:gd name="T2" fmla="*/ 357 w 713"/>
                <a:gd name="T3" fmla="*/ 0 h 713"/>
                <a:gd name="T4" fmla="*/ 46 w 713"/>
                <a:gd name="T5" fmla="*/ 181 h 713"/>
                <a:gd name="T6" fmla="*/ 0 w 713"/>
                <a:gd name="T7" fmla="*/ 356 h 713"/>
                <a:gd name="T8" fmla="*/ 44 w 713"/>
                <a:gd name="T9" fmla="*/ 528 h 713"/>
                <a:gd name="T10" fmla="*/ 357 w 713"/>
                <a:gd name="T11" fmla="*/ 713 h 713"/>
                <a:gd name="T12" fmla="*/ 631 w 713"/>
                <a:gd name="T13" fmla="*/ 584 h 713"/>
                <a:gd name="T14" fmla="*/ 713 w 713"/>
                <a:gd name="T15" fmla="*/ 356 h 713"/>
                <a:gd name="T16" fmla="*/ 555 w 713"/>
                <a:gd name="T17" fmla="*/ 60 h 7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3" h="713">
                  <a:moveTo>
                    <a:pt x="555" y="60"/>
                  </a:moveTo>
                  <a:cubicBezTo>
                    <a:pt x="498" y="22"/>
                    <a:pt x="430" y="0"/>
                    <a:pt x="357" y="0"/>
                  </a:cubicBezTo>
                  <a:cubicBezTo>
                    <a:pt x="223" y="0"/>
                    <a:pt x="107" y="73"/>
                    <a:pt x="46" y="181"/>
                  </a:cubicBezTo>
                  <a:cubicBezTo>
                    <a:pt x="17" y="233"/>
                    <a:pt x="0" y="293"/>
                    <a:pt x="0" y="356"/>
                  </a:cubicBezTo>
                  <a:cubicBezTo>
                    <a:pt x="0" y="419"/>
                    <a:pt x="16" y="477"/>
                    <a:pt x="44" y="528"/>
                  </a:cubicBezTo>
                  <a:cubicBezTo>
                    <a:pt x="105" y="638"/>
                    <a:pt x="222" y="713"/>
                    <a:pt x="357" y="713"/>
                  </a:cubicBezTo>
                  <a:cubicBezTo>
                    <a:pt x="467" y="713"/>
                    <a:pt x="566" y="663"/>
                    <a:pt x="631" y="584"/>
                  </a:cubicBezTo>
                  <a:cubicBezTo>
                    <a:pt x="682" y="522"/>
                    <a:pt x="713" y="443"/>
                    <a:pt x="713" y="356"/>
                  </a:cubicBezTo>
                  <a:cubicBezTo>
                    <a:pt x="713" y="233"/>
                    <a:pt x="650" y="124"/>
                    <a:pt x="555" y="60"/>
                  </a:cubicBezTo>
                  <a:close/>
                </a:path>
              </a:pathLst>
            </a:custGeom>
            <a:solidFill>
              <a:srgbClr val="FF7F7F"/>
            </a:solidFill>
            <a:ln w="9525">
              <a:noFill/>
              <a:round/>
            </a:ln>
          </p:spPr>
          <p:txBody>
            <a:bodyPr vert="horz" wrap="square" lIns="91440" tIns="45720" rIns="91440" bIns="45720" numCol="1" anchor="t" anchorCtr="0" compatLnSpc="1"/>
            <a:lstStyle/>
            <a:p>
              <a:endParaRPr lang="zh-CN" altLang="en-US"/>
            </a:p>
          </p:txBody>
        </p:sp>
        <p:sp>
          <p:nvSpPr>
            <p:cNvPr id="47" name="Rectangle 322"/>
            <p:cNvSpPr>
              <a:spLocks noChangeArrowheads="1"/>
            </p:cNvSpPr>
            <p:nvPr/>
          </p:nvSpPr>
          <p:spPr bwMode="auto">
            <a:xfrm>
              <a:off x="2680550" y="559041"/>
              <a:ext cx="327793" cy="9983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48" name="Freeform 323"/>
            <p:cNvSpPr>
              <a:spLocks noEditPoints="1"/>
            </p:cNvSpPr>
            <p:nvPr/>
          </p:nvSpPr>
          <p:spPr bwMode="auto">
            <a:xfrm>
              <a:off x="2565739" y="688827"/>
              <a:ext cx="557414" cy="675553"/>
            </a:xfrm>
            <a:custGeom>
              <a:avLst/>
              <a:gdLst>
                <a:gd name="T0" fmla="*/ 307 w 335"/>
                <a:gd name="T1" fmla="*/ 92 h 406"/>
                <a:gd name="T2" fmla="*/ 233 w 335"/>
                <a:gd name="T3" fmla="*/ 52 h 406"/>
                <a:gd name="T4" fmla="*/ 233 w 335"/>
                <a:gd name="T5" fmla="*/ 0 h 406"/>
                <a:gd name="T6" fmla="*/ 102 w 335"/>
                <a:gd name="T7" fmla="*/ 0 h 406"/>
                <a:gd name="T8" fmla="*/ 102 w 335"/>
                <a:gd name="T9" fmla="*/ 52 h 406"/>
                <a:gd name="T10" fmla="*/ 28 w 335"/>
                <a:gd name="T11" fmla="*/ 92 h 406"/>
                <a:gd name="T12" fmla="*/ 0 w 335"/>
                <a:gd name="T13" fmla="*/ 183 h 406"/>
                <a:gd name="T14" fmla="*/ 0 w 335"/>
                <a:gd name="T15" fmla="*/ 406 h 406"/>
                <a:gd name="T16" fmla="*/ 335 w 335"/>
                <a:gd name="T17" fmla="*/ 406 h 406"/>
                <a:gd name="T18" fmla="*/ 335 w 335"/>
                <a:gd name="T19" fmla="*/ 183 h 406"/>
                <a:gd name="T20" fmla="*/ 307 w 335"/>
                <a:gd name="T21" fmla="*/ 92 h 406"/>
                <a:gd name="T22" fmla="*/ 51 w 335"/>
                <a:gd name="T23" fmla="*/ 371 h 406"/>
                <a:gd name="T24" fmla="*/ 30 w 335"/>
                <a:gd name="T25" fmla="*/ 357 h 406"/>
                <a:gd name="T26" fmla="*/ 51 w 335"/>
                <a:gd name="T27" fmla="*/ 343 h 406"/>
                <a:gd name="T28" fmla="*/ 71 w 335"/>
                <a:gd name="T29" fmla="*/ 357 h 406"/>
                <a:gd name="T30" fmla="*/ 51 w 335"/>
                <a:gd name="T31" fmla="*/ 371 h 406"/>
                <a:gd name="T32" fmla="*/ 74 w 335"/>
                <a:gd name="T33" fmla="*/ 122 h 406"/>
                <a:gd name="T34" fmla="*/ 140 w 335"/>
                <a:gd name="T35" fmla="*/ 122 h 406"/>
                <a:gd name="T36" fmla="*/ 140 w 335"/>
                <a:gd name="T37" fmla="*/ 55 h 406"/>
                <a:gd name="T38" fmla="*/ 194 w 335"/>
                <a:gd name="T39" fmla="*/ 55 h 406"/>
                <a:gd name="T40" fmla="*/ 194 w 335"/>
                <a:gd name="T41" fmla="*/ 122 h 406"/>
                <a:gd name="T42" fmla="*/ 260 w 335"/>
                <a:gd name="T43" fmla="*/ 122 h 406"/>
                <a:gd name="T44" fmla="*/ 260 w 335"/>
                <a:gd name="T45" fmla="*/ 175 h 406"/>
                <a:gd name="T46" fmla="*/ 194 w 335"/>
                <a:gd name="T47" fmla="*/ 175 h 406"/>
                <a:gd name="T48" fmla="*/ 194 w 335"/>
                <a:gd name="T49" fmla="*/ 242 h 406"/>
                <a:gd name="T50" fmla="*/ 140 w 335"/>
                <a:gd name="T51" fmla="*/ 242 h 406"/>
                <a:gd name="T52" fmla="*/ 140 w 335"/>
                <a:gd name="T53" fmla="*/ 175 h 406"/>
                <a:gd name="T54" fmla="*/ 74 w 335"/>
                <a:gd name="T55" fmla="*/ 175 h 406"/>
                <a:gd name="T56" fmla="*/ 74 w 335"/>
                <a:gd name="T57" fmla="*/ 122 h 406"/>
                <a:gd name="T58" fmla="*/ 286 w 335"/>
                <a:gd name="T59" fmla="*/ 356 h 406"/>
                <a:gd name="T60" fmla="*/ 239 w 335"/>
                <a:gd name="T61" fmla="*/ 350 h 406"/>
                <a:gd name="T62" fmla="*/ 239 w 335"/>
                <a:gd name="T63" fmla="*/ 337 h 406"/>
                <a:gd name="T64" fmla="*/ 235 w 335"/>
                <a:gd name="T65" fmla="*/ 337 h 406"/>
                <a:gd name="T66" fmla="*/ 221 w 335"/>
                <a:gd name="T67" fmla="*/ 336 h 406"/>
                <a:gd name="T68" fmla="*/ 221 w 335"/>
                <a:gd name="T69" fmla="*/ 336 h 406"/>
                <a:gd name="T70" fmla="*/ 168 w 335"/>
                <a:gd name="T71" fmla="*/ 357 h 406"/>
                <a:gd name="T72" fmla="*/ 115 w 335"/>
                <a:gd name="T73" fmla="*/ 336 h 406"/>
                <a:gd name="T74" fmla="*/ 152 w 335"/>
                <a:gd name="T75" fmla="*/ 317 h 406"/>
                <a:gd name="T76" fmla="*/ 139 w 335"/>
                <a:gd name="T77" fmla="*/ 311 h 406"/>
                <a:gd name="T78" fmla="*/ 127 w 335"/>
                <a:gd name="T79" fmla="*/ 313 h 406"/>
                <a:gd name="T80" fmla="*/ 105 w 335"/>
                <a:gd name="T81" fmla="*/ 304 h 406"/>
                <a:gd name="T82" fmla="*/ 105 w 335"/>
                <a:gd name="T83" fmla="*/ 273 h 406"/>
                <a:gd name="T84" fmla="*/ 127 w 335"/>
                <a:gd name="T85" fmla="*/ 263 h 406"/>
                <a:gd name="T86" fmla="*/ 155 w 335"/>
                <a:gd name="T87" fmla="*/ 286 h 406"/>
                <a:gd name="T88" fmla="*/ 159 w 335"/>
                <a:gd name="T89" fmla="*/ 286 h 406"/>
                <a:gd name="T90" fmla="*/ 184 w 335"/>
                <a:gd name="T91" fmla="*/ 301 h 406"/>
                <a:gd name="T92" fmla="*/ 169 w 335"/>
                <a:gd name="T93" fmla="*/ 316 h 406"/>
                <a:gd name="T94" fmla="*/ 201 w 335"/>
                <a:gd name="T95" fmla="*/ 320 h 406"/>
                <a:gd name="T96" fmla="*/ 201 w 335"/>
                <a:gd name="T97" fmla="*/ 320 h 406"/>
                <a:gd name="T98" fmla="*/ 235 w 335"/>
                <a:gd name="T99" fmla="*/ 303 h 406"/>
                <a:gd name="T100" fmla="*/ 245 w 335"/>
                <a:gd name="T101" fmla="*/ 304 h 406"/>
                <a:gd name="T102" fmla="*/ 261 w 335"/>
                <a:gd name="T103" fmla="*/ 309 h 406"/>
                <a:gd name="T104" fmla="*/ 264 w 335"/>
                <a:gd name="T105" fmla="*/ 311 h 406"/>
                <a:gd name="T106" fmla="*/ 269 w 335"/>
                <a:gd name="T107" fmla="*/ 309 h 406"/>
                <a:gd name="T108" fmla="*/ 316 w 335"/>
                <a:gd name="T109" fmla="*/ 316 h 406"/>
                <a:gd name="T110" fmla="*/ 286 w 335"/>
                <a:gd name="T111" fmla="*/ 356 h 4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35" h="406">
                  <a:moveTo>
                    <a:pt x="307" y="92"/>
                  </a:moveTo>
                  <a:cubicBezTo>
                    <a:pt x="288" y="68"/>
                    <a:pt x="263" y="55"/>
                    <a:pt x="233" y="52"/>
                  </a:cubicBezTo>
                  <a:cubicBezTo>
                    <a:pt x="233" y="0"/>
                    <a:pt x="233" y="0"/>
                    <a:pt x="233" y="0"/>
                  </a:cubicBezTo>
                  <a:cubicBezTo>
                    <a:pt x="102" y="0"/>
                    <a:pt x="102" y="0"/>
                    <a:pt x="102" y="0"/>
                  </a:cubicBezTo>
                  <a:cubicBezTo>
                    <a:pt x="102" y="52"/>
                    <a:pt x="102" y="52"/>
                    <a:pt x="102" y="52"/>
                  </a:cubicBezTo>
                  <a:cubicBezTo>
                    <a:pt x="71" y="55"/>
                    <a:pt x="47" y="68"/>
                    <a:pt x="28" y="92"/>
                  </a:cubicBezTo>
                  <a:cubicBezTo>
                    <a:pt x="9" y="116"/>
                    <a:pt x="0" y="146"/>
                    <a:pt x="0" y="183"/>
                  </a:cubicBezTo>
                  <a:cubicBezTo>
                    <a:pt x="0" y="406"/>
                    <a:pt x="0" y="406"/>
                    <a:pt x="0" y="406"/>
                  </a:cubicBezTo>
                  <a:cubicBezTo>
                    <a:pt x="335" y="406"/>
                    <a:pt x="335" y="406"/>
                    <a:pt x="335" y="406"/>
                  </a:cubicBezTo>
                  <a:cubicBezTo>
                    <a:pt x="335" y="183"/>
                    <a:pt x="335" y="183"/>
                    <a:pt x="335" y="183"/>
                  </a:cubicBezTo>
                  <a:cubicBezTo>
                    <a:pt x="335" y="146"/>
                    <a:pt x="326" y="116"/>
                    <a:pt x="307" y="92"/>
                  </a:cubicBezTo>
                  <a:close/>
                  <a:moveTo>
                    <a:pt x="51" y="371"/>
                  </a:moveTo>
                  <a:cubicBezTo>
                    <a:pt x="39" y="371"/>
                    <a:pt x="30" y="364"/>
                    <a:pt x="30" y="357"/>
                  </a:cubicBezTo>
                  <a:cubicBezTo>
                    <a:pt x="30" y="350"/>
                    <a:pt x="39" y="343"/>
                    <a:pt x="51" y="343"/>
                  </a:cubicBezTo>
                  <a:cubicBezTo>
                    <a:pt x="62" y="343"/>
                    <a:pt x="71" y="350"/>
                    <a:pt x="71" y="357"/>
                  </a:cubicBezTo>
                  <a:cubicBezTo>
                    <a:pt x="71" y="364"/>
                    <a:pt x="62" y="371"/>
                    <a:pt x="51" y="371"/>
                  </a:cubicBezTo>
                  <a:close/>
                  <a:moveTo>
                    <a:pt x="74" y="122"/>
                  </a:moveTo>
                  <a:cubicBezTo>
                    <a:pt x="140" y="122"/>
                    <a:pt x="140" y="122"/>
                    <a:pt x="140" y="122"/>
                  </a:cubicBezTo>
                  <a:cubicBezTo>
                    <a:pt x="140" y="55"/>
                    <a:pt x="140" y="55"/>
                    <a:pt x="140" y="55"/>
                  </a:cubicBezTo>
                  <a:cubicBezTo>
                    <a:pt x="194" y="55"/>
                    <a:pt x="194" y="55"/>
                    <a:pt x="194" y="55"/>
                  </a:cubicBezTo>
                  <a:cubicBezTo>
                    <a:pt x="194" y="122"/>
                    <a:pt x="194" y="122"/>
                    <a:pt x="194" y="122"/>
                  </a:cubicBezTo>
                  <a:cubicBezTo>
                    <a:pt x="260" y="122"/>
                    <a:pt x="260" y="122"/>
                    <a:pt x="260" y="122"/>
                  </a:cubicBezTo>
                  <a:cubicBezTo>
                    <a:pt x="260" y="175"/>
                    <a:pt x="260" y="175"/>
                    <a:pt x="260" y="175"/>
                  </a:cubicBezTo>
                  <a:cubicBezTo>
                    <a:pt x="194" y="175"/>
                    <a:pt x="194" y="175"/>
                    <a:pt x="194" y="175"/>
                  </a:cubicBezTo>
                  <a:cubicBezTo>
                    <a:pt x="194" y="242"/>
                    <a:pt x="194" y="242"/>
                    <a:pt x="194" y="242"/>
                  </a:cubicBezTo>
                  <a:cubicBezTo>
                    <a:pt x="140" y="242"/>
                    <a:pt x="140" y="242"/>
                    <a:pt x="140" y="242"/>
                  </a:cubicBezTo>
                  <a:cubicBezTo>
                    <a:pt x="140" y="175"/>
                    <a:pt x="140" y="175"/>
                    <a:pt x="140" y="175"/>
                  </a:cubicBezTo>
                  <a:cubicBezTo>
                    <a:pt x="74" y="175"/>
                    <a:pt x="74" y="175"/>
                    <a:pt x="74" y="175"/>
                  </a:cubicBezTo>
                  <a:lnTo>
                    <a:pt x="74" y="122"/>
                  </a:lnTo>
                  <a:close/>
                  <a:moveTo>
                    <a:pt x="286" y="356"/>
                  </a:moveTo>
                  <a:cubicBezTo>
                    <a:pt x="265" y="366"/>
                    <a:pt x="244" y="363"/>
                    <a:pt x="239" y="350"/>
                  </a:cubicBezTo>
                  <a:cubicBezTo>
                    <a:pt x="237" y="346"/>
                    <a:pt x="237" y="341"/>
                    <a:pt x="239" y="337"/>
                  </a:cubicBezTo>
                  <a:cubicBezTo>
                    <a:pt x="238" y="337"/>
                    <a:pt x="236" y="337"/>
                    <a:pt x="235" y="337"/>
                  </a:cubicBezTo>
                  <a:cubicBezTo>
                    <a:pt x="230" y="337"/>
                    <a:pt x="225" y="337"/>
                    <a:pt x="221" y="336"/>
                  </a:cubicBezTo>
                  <a:cubicBezTo>
                    <a:pt x="221" y="336"/>
                    <a:pt x="221" y="336"/>
                    <a:pt x="221" y="336"/>
                  </a:cubicBezTo>
                  <a:cubicBezTo>
                    <a:pt x="221" y="348"/>
                    <a:pt x="197" y="357"/>
                    <a:pt x="168" y="357"/>
                  </a:cubicBezTo>
                  <a:cubicBezTo>
                    <a:pt x="139" y="357"/>
                    <a:pt x="115" y="348"/>
                    <a:pt x="115" y="336"/>
                  </a:cubicBezTo>
                  <a:cubicBezTo>
                    <a:pt x="115" y="327"/>
                    <a:pt x="131" y="319"/>
                    <a:pt x="152" y="317"/>
                  </a:cubicBezTo>
                  <a:cubicBezTo>
                    <a:pt x="147" y="316"/>
                    <a:pt x="142" y="314"/>
                    <a:pt x="139" y="311"/>
                  </a:cubicBezTo>
                  <a:cubicBezTo>
                    <a:pt x="135" y="312"/>
                    <a:pt x="131" y="313"/>
                    <a:pt x="127" y="313"/>
                  </a:cubicBezTo>
                  <a:cubicBezTo>
                    <a:pt x="118" y="313"/>
                    <a:pt x="111" y="309"/>
                    <a:pt x="105" y="304"/>
                  </a:cubicBezTo>
                  <a:cubicBezTo>
                    <a:pt x="100" y="296"/>
                    <a:pt x="100" y="281"/>
                    <a:pt x="105" y="273"/>
                  </a:cubicBezTo>
                  <a:cubicBezTo>
                    <a:pt x="111" y="267"/>
                    <a:pt x="118" y="263"/>
                    <a:pt x="127" y="263"/>
                  </a:cubicBezTo>
                  <a:cubicBezTo>
                    <a:pt x="142" y="263"/>
                    <a:pt x="154" y="273"/>
                    <a:pt x="155" y="286"/>
                  </a:cubicBezTo>
                  <a:cubicBezTo>
                    <a:pt x="156" y="286"/>
                    <a:pt x="157" y="286"/>
                    <a:pt x="159" y="286"/>
                  </a:cubicBezTo>
                  <a:cubicBezTo>
                    <a:pt x="173" y="286"/>
                    <a:pt x="184" y="293"/>
                    <a:pt x="184" y="301"/>
                  </a:cubicBezTo>
                  <a:cubicBezTo>
                    <a:pt x="184" y="308"/>
                    <a:pt x="178" y="313"/>
                    <a:pt x="169" y="316"/>
                  </a:cubicBezTo>
                  <a:cubicBezTo>
                    <a:pt x="181" y="316"/>
                    <a:pt x="192" y="317"/>
                    <a:pt x="201" y="320"/>
                  </a:cubicBezTo>
                  <a:cubicBezTo>
                    <a:pt x="201" y="320"/>
                    <a:pt x="201" y="320"/>
                    <a:pt x="201" y="320"/>
                  </a:cubicBezTo>
                  <a:cubicBezTo>
                    <a:pt x="201" y="310"/>
                    <a:pt x="216" y="303"/>
                    <a:pt x="235" y="303"/>
                  </a:cubicBezTo>
                  <a:cubicBezTo>
                    <a:pt x="239" y="303"/>
                    <a:pt x="242" y="303"/>
                    <a:pt x="245" y="304"/>
                  </a:cubicBezTo>
                  <a:cubicBezTo>
                    <a:pt x="251" y="305"/>
                    <a:pt x="257" y="306"/>
                    <a:pt x="261" y="309"/>
                  </a:cubicBezTo>
                  <a:cubicBezTo>
                    <a:pt x="262" y="310"/>
                    <a:pt x="263" y="310"/>
                    <a:pt x="264" y="311"/>
                  </a:cubicBezTo>
                  <a:cubicBezTo>
                    <a:pt x="265" y="310"/>
                    <a:pt x="267" y="309"/>
                    <a:pt x="269" y="309"/>
                  </a:cubicBezTo>
                  <a:cubicBezTo>
                    <a:pt x="290" y="299"/>
                    <a:pt x="311" y="303"/>
                    <a:pt x="316" y="316"/>
                  </a:cubicBezTo>
                  <a:cubicBezTo>
                    <a:pt x="321" y="329"/>
                    <a:pt x="308" y="347"/>
                    <a:pt x="286" y="35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49" name="组合 48"/>
          <p:cNvGrpSpPr>
            <a:grpSpLocks noChangeAspect="1"/>
          </p:cNvGrpSpPr>
          <p:nvPr/>
        </p:nvGrpSpPr>
        <p:grpSpPr>
          <a:xfrm>
            <a:off x="9435953" y="5419352"/>
            <a:ext cx="396000" cy="396000"/>
            <a:chOff x="1937429" y="3075806"/>
            <a:chExt cx="1186377" cy="1187209"/>
          </a:xfrm>
          <a:solidFill>
            <a:schemeClr val="bg1"/>
          </a:solidFill>
        </p:grpSpPr>
        <p:sp>
          <p:nvSpPr>
            <p:cNvPr id="50" name="Freeform 228"/>
            <p:cNvSpPr/>
            <p:nvPr/>
          </p:nvSpPr>
          <p:spPr bwMode="auto">
            <a:xfrm>
              <a:off x="1937429" y="3075806"/>
              <a:ext cx="1186377" cy="1187209"/>
            </a:xfrm>
            <a:custGeom>
              <a:avLst/>
              <a:gdLst>
                <a:gd name="T0" fmla="*/ 554 w 713"/>
                <a:gd name="T1" fmla="*/ 60 h 713"/>
                <a:gd name="T2" fmla="*/ 356 w 713"/>
                <a:gd name="T3" fmla="*/ 0 h 713"/>
                <a:gd name="T4" fmla="*/ 46 w 713"/>
                <a:gd name="T5" fmla="*/ 181 h 713"/>
                <a:gd name="T6" fmla="*/ 0 w 713"/>
                <a:gd name="T7" fmla="*/ 356 h 713"/>
                <a:gd name="T8" fmla="*/ 44 w 713"/>
                <a:gd name="T9" fmla="*/ 528 h 713"/>
                <a:gd name="T10" fmla="*/ 356 w 713"/>
                <a:gd name="T11" fmla="*/ 713 h 713"/>
                <a:gd name="T12" fmla="*/ 631 w 713"/>
                <a:gd name="T13" fmla="*/ 584 h 713"/>
                <a:gd name="T14" fmla="*/ 713 w 713"/>
                <a:gd name="T15" fmla="*/ 356 h 713"/>
                <a:gd name="T16" fmla="*/ 554 w 713"/>
                <a:gd name="T17" fmla="*/ 60 h 7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3" h="713">
                  <a:moveTo>
                    <a:pt x="554" y="60"/>
                  </a:moveTo>
                  <a:cubicBezTo>
                    <a:pt x="498" y="22"/>
                    <a:pt x="430" y="0"/>
                    <a:pt x="356" y="0"/>
                  </a:cubicBezTo>
                  <a:cubicBezTo>
                    <a:pt x="223" y="0"/>
                    <a:pt x="107" y="73"/>
                    <a:pt x="46" y="181"/>
                  </a:cubicBezTo>
                  <a:cubicBezTo>
                    <a:pt x="16" y="233"/>
                    <a:pt x="0" y="293"/>
                    <a:pt x="0" y="356"/>
                  </a:cubicBezTo>
                  <a:cubicBezTo>
                    <a:pt x="0" y="419"/>
                    <a:pt x="16" y="477"/>
                    <a:pt x="44" y="528"/>
                  </a:cubicBezTo>
                  <a:cubicBezTo>
                    <a:pt x="104" y="638"/>
                    <a:pt x="222" y="713"/>
                    <a:pt x="356" y="713"/>
                  </a:cubicBezTo>
                  <a:cubicBezTo>
                    <a:pt x="467" y="713"/>
                    <a:pt x="565" y="663"/>
                    <a:pt x="631" y="584"/>
                  </a:cubicBezTo>
                  <a:cubicBezTo>
                    <a:pt x="682" y="522"/>
                    <a:pt x="713" y="443"/>
                    <a:pt x="713" y="356"/>
                  </a:cubicBezTo>
                  <a:cubicBezTo>
                    <a:pt x="713" y="233"/>
                    <a:pt x="650" y="124"/>
                    <a:pt x="554" y="60"/>
                  </a:cubicBezTo>
                  <a:close/>
                </a:path>
              </a:pathLst>
            </a:custGeom>
            <a:solidFill>
              <a:srgbClr val="FF7F7F"/>
            </a:solidFill>
            <a:ln w="9525">
              <a:noFill/>
              <a:round/>
            </a:ln>
          </p:spPr>
          <p:txBody>
            <a:bodyPr vert="horz" wrap="square" lIns="91440" tIns="45720" rIns="91440" bIns="45720" numCol="1" anchor="t" anchorCtr="0" compatLnSpc="1"/>
            <a:lstStyle/>
            <a:p>
              <a:endParaRPr lang="zh-CN" altLang="en-US"/>
            </a:p>
          </p:txBody>
        </p:sp>
        <p:sp>
          <p:nvSpPr>
            <p:cNvPr id="51" name="Freeform 295"/>
            <p:cNvSpPr>
              <a:spLocks noEditPoints="1"/>
            </p:cNvSpPr>
            <p:nvPr/>
          </p:nvSpPr>
          <p:spPr bwMode="auto">
            <a:xfrm>
              <a:off x="2180361" y="3566663"/>
              <a:ext cx="703839" cy="498345"/>
            </a:xfrm>
            <a:custGeom>
              <a:avLst/>
              <a:gdLst>
                <a:gd name="T0" fmla="*/ 194 w 423"/>
                <a:gd name="T1" fmla="*/ 65 h 299"/>
                <a:gd name="T2" fmla="*/ 237 w 423"/>
                <a:gd name="T3" fmla="*/ 38 h 299"/>
                <a:gd name="T4" fmla="*/ 224 w 423"/>
                <a:gd name="T5" fmla="*/ 79 h 299"/>
                <a:gd name="T6" fmla="*/ 276 w 423"/>
                <a:gd name="T7" fmla="*/ 66 h 299"/>
                <a:gd name="T8" fmla="*/ 225 w 423"/>
                <a:gd name="T9" fmla="*/ 99 h 299"/>
                <a:gd name="T10" fmla="*/ 294 w 423"/>
                <a:gd name="T11" fmla="*/ 97 h 299"/>
                <a:gd name="T12" fmla="*/ 226 w 423"/>
                <a:gd name="T13" fmla="*/ 119 h 299"/>
                <a:gd name="T14" fmla="*/ 299 w 423"/>
                <a:gd name="T15" fmla="*/ 120 h 299"/>
                <a:gd name="T16" fmla="*/ 226 w 423"/>
                <a:gd name="T17" fmla="*/ 138 h 299"/>
                <a:gd name="T18" fmla="*/ 302 w 423"/>
                <a:gd name="T19" fmla="*/ 145 h 299"/>
                <a:gd name="T20" fmla="*/ 242 w 423"/>
                <a:gd name="T21" fmla="*/ 164 h 299"/>
                <a:gd name="T22" fmla="*/ 303 w 423"/>
                <a:gd name="T23" fmla="*/ 170 h 299"/>
                <a:gd name="T24" fmla="*/ 260 w 423"/>
                <a:gd name="T25" fmla="*/ 195 h 299"/>
                <a:gd name="T26" fmla="*/ 304 w 423"/>
                <a:gd name="T27" fmla="*/ 210 h 299"/>
                <a:gd name="T28" fmla="*/ 303 w 423"/>
                <a:gd name="T29" fmla="*/ 219 h 299"/>
                <a:gd name="T30" fmla="*/ 285 w 423"/>
                <a:gd name="T31" fmla="*/ 241 h 299"/>
                <a:gd name="T32" fmla="*/ 301 w 423"/>
                <a:gd name="T33" fmla="*/ 247 h 299"/>
                <a:gd name="T34" fmla="*/ 226 w 423"/>
                <a:gd name="T35" fmla="*/ 168 h 299"/>
                <a:gd name="T36" fmla="*/ 151 w 423"/>
                <a:gd name="T37" fmla="*/ 257 h 299"/>
                <a:gd name="T38" fmla="*/ 134 w 423"/>
                <a:gd name="T39" fmla="*/ 243 h 299"/>
                <a:gd name="T40" fmla="*/ 149 w 423"/>
                <a:gd name="T41" fmla="*/ 242 h 299"/>
                <a:gd name="T42" fmla="*/ 129 w 423"/>
                <a:gd name="T43" fmla="*/ 218 h 299"/>
                <a:gd name="T44" fmla="*/ 160 w 423"/>
                <a:gd name="T45" fmla="*/ 218 h 299"/>
                <a:gd name="T46" fmla="*/ 128 w 423"/>
                <a:gd name="T47" fmla="*/ 197 h 299"/>
                <a:gd name="T48" fmla="*/ 175 w 423"/>
                <a:gd name="T49" fmla="*/ 192 h 299"/>
                <a:gd name="T50" fmla="*/ 128 w 423"/>
                <a:gd name="T51" fmla="*/ 170 h 299"/>
                <a:gd name="T52" fmla="*/ 187 w 423"/>
                <a:gd name="T53" fmla="*/ 165 h 299"/>
                <a:gd name="T54" fmla="*/ 127 w 423"/>
                <a:gd name="T55" fmla="*/ 146 h 299"/>
                <a:gd name="T56" fmla="*/ 205 w 423"/>
                <a:gd name="T57" fmla="*/ 138 h 299"/>
                <a:gd name="T58" fmla="*/ 129 w 423"/>
                <a:gd name="T59" fmla="*/ 122 h 299"/>
                <a:gd name="T60" fmla="*/ 205 w 423"/>
                <a:gd name="T61" fmla="*/ 118 h 299"/>
                <a:gd name="T62" fmla="*/ 135 w 423"/>
                <a:gd name="T63" fmla="*/ 95 h 299"/>
                <a:gd name="T64" fmla="*/ 205 w 423"/>
                <a:gd name="T65" fmla="*/ 99 h 299"/>
                <a:gd name="T66" fmla="*/ 154 w 423"/>
                <a:gd name="T67" fmla="*/ 60 h 299"/>
                <a:gd name="T68" fmla="*/ 204 w 423"/>
                <a:gd name="T69" fmla="*/ 79 h 299"/>
                <a:gd name="T70" fmla="*/ 198 w 423"/>
                <a:gd name="T71" fmla="*/ 39 h 299"/>
                <a:gd name="T72" fmla="*/ 110 w 423"/>
                <a:gd name="T73" fmla="*/ 62 h 299"/>
                <a:gd name="T74" fmla="*/ 139 w 423"/>
                <a:gd name="T75" fmla="*/ 283 h 299"/>
                <a:gd name="T76" fmla="*/ 315 w 423"/>
                <a:gd name="T77" fmla="*/ 251 h 299"/>
                <a:gd name="T78" fmla="*/ 276 w 423"/>
                <a:gd name="T79" fmla="*/ 26 h 299"/>
                <a:gd name="T80" fmla="*/ 86 w 423"/>
                <a:gd name="T81" fmla="*/ 19 h 299"/>
                <a:gd name="T82" fmla="*/ 0 w 423"/>
                <a:gd name="T83" fmla="*/ 295 h 299"/>
                <a:gd name="T84" fmla="*/ 87 w 423"/>
                <a:gd name="T85" fmla="*/ 140 h 299"/>
                <a:gd name="T86" fmla="*/ 107 w 423"/>
                <a:gd name="T87" fmla="*/ 294 h 299"/>
                <a:gd name="T88" fmla="*/ 328 w 423"/>
                <a:gd name="T89" fmla="*/ 137 h 299"/>
                <a:gd name="T90" fmla="*/ 354 w 423"/>
                <a:gd name="T91" fmla="*/ 295 h 299"/>
                <a:gd name="T92" fmla="*/ 403 w 423"/>
                <a:gd name="T93" fmla="*/ 103 h 299"/>
                <a:gd name="T94" fmla="*/ 214 w 423"/>
                <a:gd name="T95" fmla="*/ 0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23" h="299">
                  <a:moveTo>
                    <a:pt x="198" y="39"/>
                  </a:moveTo>
                  <a:cubicBezTo>
                    <a:pt x="173" y="46"/>
                    <a:pt x="164" y="62"/>
                    <a:pt x="194" y="65"/>
                  </a:cubicBezTo>
                  <a:cubicBezTo>
                    <a:pt x="212" y="59"/>
                    <a:pt x="216" y="57"/>
                    <a:pt x="235" y="65"/>
                  </a:cubicBezTo>
                  <a:cubicBezTo>
                    <a:pt x="265" y="58"/>
                    <a:pt x="256" y="54"/>
                    <a:pt x="237" y="38"/>
                  </a:cubicBezTo>
                  <a:cubicBezTo>
                    <a:pt x="244" y="34"/>
                    <a:pt x="254" y="40"/>
                    <a:pt x="269" y="52"/>
                  </a:cubicBezTo>
                  <a:cubicBezTo>
                    <a:pt x="281" y="60"/>
                    <a:pt x="229" y="79"/>
                    <a:pt x="224" y="79"/>
                  </a:cubicBezTo>
                  <a:cubicBezTo>
                    <a:pt x="225" y="93"/>
                    <a:pt x="225" y="93"/>
                    <a:pt x="225" y="93"/>
                  </a:cubicBezTo>
                  <a:cubicBezTo>
                    <a:pt x="248" y="92"/>
                    <a:pt x="288" y="91"/>
                    <a:pt x="276" y="66"/>
                  </a:cubicBezTo>
                  <a:cubicBezTo>
                    <a:pt x="276" y="51"/>
                    <a:pt x="288" y="64"/>
                    <a:pt x="284" y="81"/>
                  </a:cubicBezTo>
                  <a:cubicBezTo>
                    <a:pt x="279" y="97"/>
                    <a:pt x="246" y="97"/>
                    <a:pt x="225" y="99"/>
                  </a:cubicBezTo>
                  <a:cubicBezTo>
                    <a:pt x="224" y="101"/>
                    <a:pt x="227" y="107"/>
                    <a:pt x="225" y="110"/>
                  </a:cubicBezTo>
                  <a:cubicBezTo>
                    <a:pt x="249" y="114"/>
                    <a:pt x="277" y="120"/>
                    <a:pt x="294" y="97"/>
                  </a:cubicBezTo>
                  <a:cubicBezTo>
                    <a:pt x="295" y="107"/>
                    <a:pt x="295" y="107"/>
                    <a:pt x="295" y="107"/>
                  </a:cubicBezTo>
                  <a:cubicBezTo>
                    <a:pt x="278" y="127"/>
                    <a:pt x="250" y="121"/>
                    <a:pt x="226" y="119"/>
                  </a:cubicBezTo>
                  <a:cubicBezTo>
                    <a:pt x="226" y="123"/>
                    <a:pt x="226" y="124"/>
                    <a:pt x="226" y="129"/>
                  </a:cubicBezTo>
                  <a:cubicBezTo>
                    <a:pt x="248" y="134"/>
                    <a:pt x="272" y="150"/>
                    <a:pt x="299" y="120"/>
                  </a:cubicBezTo>
                  <a:cubicBezTo>
                    <a:pt x="300" y="132"/>
                    <a:pt x="300" y="132"/>
                    <a:pt x="300" y="132"/>
                  </a:cubicBezTo>
                  <a:cubicBezTo>
                    <a:pt x="277" y="154"/>
                    <a:pt x="249" y="145"/>
                    <a:pt x="226" y="138"/>
                  </a:cubicBezTo>
                  <a:cubicBezTo>
                    <a:pt x="227" y="140"/>
                    <a:pt x="227" y="144"/>
                    <a:pt x="227" y="147"/>
                  </a:cubicBezTo>
                  <a:cubicBezTo>
                    <a:pt x="241" y="158"/>
                    <a:pt x="280" y="181"/>
                    <a:pt x="302" y="145"/>
                  </a:cubicBezTo>
                  <a:cubicBezTo>
                    <a:pt x="302" y="156"/>
                    <a:pt x="302" y="156"/>
                    <a:pt x="302" y="156"/>
                  </a:cubicBezTo>
                  <a:cubicBezTo>
                    <a:pt x="281" y="179"/>
                    <a:pt x="259" y="171"/>
                    <a:pt x="242" y="164"/>
                  </a:cubicBezTo>
                  <a:cubicBezTo>
                    <a:pt x="243" y="173"/>
                    <a:pt x="243" y="173"/>
                    <a:pt x="243" y="173"/>
                  </a:cubicBezTo>
                  <a:cubicBezTo>
                    <a:pt x="253" y="192"/>
                    <a:pt x="291" y="199"/>
                    <a:pt x="303" y="170"/>
                  </a:cubicBezTo>
                  <a:cubicBezTo>
                    <a:pt x="303" y="181"/>
                    <a:pt x="303" y="181"/>
                    <a:pt x="303" y="181"/>
                  </a:cubicBezTo>
                  <a:cubicBezTo>
                    <a:pt x="298" y="193"/>
                    <a:pt x="276" y="199"/>
                    <a:pt x="260" y="195"/>
                  </a:cubicBezTo>
                  <a:cubicBezTo>
                    <a:pt x="261" y="207"/>
                    <a:pt x="285" y="221"/>
                    <a:pt x="303" y="198"/>
                  </a:cubicBezTo>
                  <a:cubicBezTo>
                    <a:pt x="304" y="210"/>
                    <a:pt x="304" y="210"/>
                    <a:pt x="304" y="210"/>
                  </a:cubicBezTo>
                  <a:cubicBezTo>
                    <a:pt x="295" y="214"/>
                    <a:pt x="284" y="217"/>
                    <a:pt x="274" y="221"/>
                  </a:cubicBezTo>
                  <a:cubicBezTo>
                    <a:pt x="277" y="234"/>
                    <a:pt x="288" y="236"/>
                    <a:pt x="303" y="219"/>
                  </a:cubicBezTo>
                  <a:cubicBezTo>
                    <a:pt x="303" y="221"/>
                    <a:pt x="303" y="224"/>
                    <a:pt x="303" y="226"/>
                  </a:cubicBezTo>
                  <a:cubicBezTo>
                    <a:pt x="298" y="232"/>
                    <a:pt x="290" y="236"/>
                    <a:pt x="285" y="241"/>
                  </a:cubicBezTo>
                  <a:cubicBezTo>
                    <a:pt x="282" y="248"/>
                    <a:pt x="288" y="250"/>
                    <a:pt x="300" y="243"/>
                  </a:cubicBezTo>
                  <a:cubicBezTo>
                    <a:pt x="299" y="246"/>
                    <a:pt x="302" y="246"/>
                    <a:pt x="301" y="247"/>
                  </a:cubicBezTo>
                  <a:cubicBezTo>
                    <a:pt x="297" y="252"/>
                    <a:pt x="290" y="253"/>
                    <a:pt x="286" y="258"/>
                  </a:cubicBezTo>
                  <a:cubicBezTo>
                    <a:pt x="266" y="219"/>
                    <a:pt x="254" y="194"/>
                    <a:pt x="226" y="168"/>
                  </a:cubicBezTo>
                  <a:cubicBezTo>
                    <a:pt x="220" y="169"/>
                    <a:pt x="213" y="169"/>
                    <a:pt x="207" y="169"/>
                  </a:cubicBezTo>
                  <a:cubicBezTo>
                    <a:pt x="184" y="193"/>
                    <a:pt x="161" y="220"/>
                    <a:pt x="151" y="257"/>
                  </a:cubicBezTo>
                  <a:cubicBezTo>
                    <a:pt x="145" y="254"/>
                    <a:pt x="143" y="254"/>
                    <a:pt x="134" y="247"/>
                  </a:cubicBezTo>
                  <a:cubicBezTo>
                    <a:pt x="135" y="246"/>
                    <a:pt x="132" y="242"/>
                    <a:pt x="134" y="243"/>
                  </a:cubicBezTo>
                  <a:cubicBezTo>
                    <a:pt x="138" y="244"/>
                    <a:pt x="143" y="249"/>
                    <a:pt x="146" y="250"/>
                  </a:cubicBezTo>
                  <a:cubicBezTo>
                    <a:pt x="149" y="250"/>
                    <a:pt x="147" y="242"/>
                    <a:pt x="149" y="242"/>
                  </a:cubicBezTo>
                  <a:cubicBezTo>
                    <a:pt x="141" y="234"/>
                    <a:pt x="134" y="231"/>
                    <a:pt x="129" y="226"/>
                  </a:cubicBezTo>
                  <a:cubicBezTo>
                    <a:pt x="129" y="218"/>
                    <a:pt x="129" y="218"/>
                    <a:pt x="129" y="218"/>
                  </a:cubicBezTo>
                  <a:cubicBezTo>
                    <a:pt x="136" y="226"/>
                    <a:pt x="143" y="233"/>
                    <a:pt x="153" y="234"/>
                  </a:cubicBezTo>
                  <a:cubicBezTo>
                    <a:pt x="154" y="226"/>
                    <a:pt x="158" y="222"/>
                    <a:pt x="160" y="218"/>
                  </a:cubicBezTo>
                  <a:cubicBezTo>
                    <a:pt x="142" y="220"/>
                    <a:pt x="134" y="214"/>
                    <a:pt x="128" y="206"/>
                  </a:cubicBezTo>
                  <a:cubicBezTo>
                    <a:pt x="128" y="197"/>
                    <a:pt x="128" y="197"/>
                    <a:pt x="128" y="197"/>
                  </a:cubicBezTo>
                  <a:cubicBezTo>
                    <a:pt x="139" y="210"/>
                    <a:pt x="144" y="215"/>
                    <a:pt x="166" y="207"/>
                  </a:cubicBezTo>
                  <a:cubicBezTo>
                    <a:pt x="167" y="205"/>
                    <a:pt x="175" y="195"/>
                    <a:pt x="175" y="192"/>
                  </a:cubicBezTo>
                  <a:cubicBezTo>
                    <a:pt x="144" y="202"/>
                    <a:pt x="137" y="188"/>
                    <a:pt x="128" y="180"/>
                  </a:cubicBezTo>
                  <a:cubicBezTo>
                    <a:pt x="128" y="170"/>
                    <a:pt x="128" y="170"/>
                    <a:pt x="128" y="170"/>
                  </a:cubicBezTo>
                  <a:cubicBezTo>
                    <a:pt x="136" y="181"/>
                    <a:pt x="157" y="203"/>
                    <a:pt x="187" y="174"/>
                  </a:cubicBezTo>
                  <a:cubicBezTo>
                    <a:pt x="187" y="172"/>
                    <a:pt x="187" y="167"/>
                    <a:pt x="187" y="165"/>
                  </a:cubicBezTo>
                  <a:cubicBezTo>
                    <a:pt x="166" y="174"/>
                    <a:pt x="144" y="176"/>
                    <a:pt x="127" y="155"/>
                  </a:cubicBezTo>
                  <a:cubicBezTo>
                    <a:pt x="127" y="146"/>
                    <a:pt x="127" y="146"/>
                    <a:pt x="127" y="146"/>
                  </a:cubicBezTo>
                  <a:cubicBezTo>
                    <a:pt x="156" y="180"/>
                    <a:pt x="183" y="161"/>
                    <a:pt x="206" y="147"/>
                  </a:cubicBezTo>
                  <a:cubicBezTo>
                    <a:pt x="205" y="145"/>
                    <a:pt x="206" y="141"/>
                    <a:pt x="205" y="138"/>
                  </a:cubicBezTo>
                  <a:cubicBezTo>
                    <a:pt x="173" y="153"/>
                    <a:pt x="148" y="144"/>
                    <a:pt x="130" y="133"/>
                  </a:cubicBezTo>
                  <a:cubicBezTo>
                    <a:pt x="129" y="122"/>
                    <a:pt x="129" y="122"/>
                    <a:pt x="129" y="122"/>
                  </a:cubicBezTo>
                  <a:cubicBezTo>
                    <a:pt x="149" y="141"/>
                    <a:pt x="178" y="142"/>
                    <a:pt x="206" y="128"/>
                  </a:cubicBezTo>
                  <a:cubicBezTo>
                    <a:pt x="205" y="125"/>
                    <a:pt x="206" y="121"/>
                    <a:pt x="205" y="118"/>
                  </a:cubicBezTo>
                  <a:cubicBezTo>
                    <a:pt x="170" y="127"/>
                    <a:pt x="148" y="119"/>
                    <a:pt x="135" y="105"/>
                  </a:cubicBezTo>
                  <a:cubicBezTo>
                    <a:pt x="135" y="95"/>
                    <a:pt x="135" y="95"/>
                    <a:pt x="135" y="95"/>
                  </a:cubicBezTo>
                  <a:cubicBezTo>
                    <a:pt x="151" y="117"/>
                    <a:pt x="178" y="117"/>
                    <a:pt x="205" y="110"/>
                  </a:cubicBezTo>
                  <a:cubicBezTo>
                    <a:pt x="205" y="106"/>
                    <a:pt x="205" y="102"/>
                    <a:pt x="205" y="99"/>
                  </a:cubicBezTo>
                  <a:cubicBezTo>
                    <a:pt x="177" y="102"/>
                    <a:pt x="153" y="96"/>
                    <a:pt x="146" y="81"/>
                  </a:cubicBezTo>
                  <a:cubicBezTo>
                    <a:pt x="143" y="68"/>
                    <a:pt x="146" y="55"/>
                    <a:pt x="154" y="60"/>
                  </a:cubicBezTo>
                  <a:cubicBezTo>
                    <a:pt x="143" y="80"/>
                    <a:pt x="161" y="98"/>
                    <a:pt x="205" y="92"/>
                  </a:cubicBezTo>
                  <a:cubicBezTo>
                    <a:pt x="204" y="90"/>
                    <a:pt x="204" y="81"/>
                    <a:pt x="204" y="79"/>
                  </a:cubicBezTo>
                  <a:cubicBezTo>
                    <a:pt x="185" y="72"/>
                    <a:pt x="161" y="67"/>
                    <a:pt x="165" y="53"/>
                  </a:cubicBezTo>
                  <a:cubicBezTo>
                    <a:pt x="173" y="40"/>
                    <a:pt x="183" y="34"/>
                    <a:pt x="198" y="39"/>
                  </a:cubicBezTo>
                  <a:close/>
                  <a:moveTo>
                    <a:pt x="137" y="27"/>
                  </a:moveTo>
                  <a:cubicBezTo>
                    <a:pt x="120" y="27"/>
                    <a:pt x="111" y="39"/>
                    <a:pt x="110" y="62"/>
                  </a:cubicBezTo>
                  <a:cubicBezTo>
                    <a:pt x="109" y="250"/>
                    <a:pt x="109" y="250"/>
                    <a:pt x="109" y="250"/>
                  </a:cubicBezTo>
                  <a:cubicBezTo>
                    <a:pt x="109" y="268"/>
                    <a:pt x="117" y="281"/>
                    <a:pt x="139" y="283"/>
                  </a:cubicBezTo>
                  <a:cubicBezTo>
                    <a:pt x="291" y="282"/>
                    <a:pt x="291" y="282"/>
                    <a:pt x="291" y="282"/>
                  </a:cubicBezTo>
                  <a:cubicBezTo>
                    <a:pt x="309" y="282"/>
                    <a:pt x="317" y="271"/>
                    <a:pt x="315" y="251"/>
                  </a:cubicBezTo>
                  <a:cubicBezTo>
                    <a:pt x="319" y="61"/>
                    <a:pt x="319" y="61"/>
                    <a:pt x="319" y="61"/>
                  </a:cubicBezTo>
                  <a:cubicBezTo>
                    <a:pt x="320" y="33"/>
                    <a:pt x="302" y="25"/>
                    <a:pt x="276" y="26"/>
                  </a:cubicBezTo>
                  <a:cubicBezTo>
                    <a:pt x="137" y="27"/>
                    <a:pt x="137" y="27"/>
                    <a:pt x="137" y="27"/>
                  </a:cubicBezTo>
                  <a:close/>
                  <a:moveTo>
                    <a:pt x="86" y="19"/>
                  </a:moveTo>
                  <a:cubicBezTo>
                    <a:pt x="59" y="26"/>
                    <a:pt x="22" y="76"/>
                    <a:pt x="14" y="148"/>
                  </a:cubicBezTo>
                  <a:cubicBezTo>
                    <a:pt x="0" y="295"/>
                    <a:pt x="0" y="295"/>
                    <a:pt x="0" y="295"/>
                  </a:cubicBezTo>
                  <a:cubicBezTo>
                    <a:pt x="76" y="294"/>
                    <a:pt x="76" y="294"/>
                    <a:pt x="76" y="294"/>
                  </a:cubicBezTo>
                  <a:cubicBezTo>
                    <a:pt x="87" y="140"/>
                    <a:pt x="87" y="140"/>
                    <a:pt x="87" y="140"/>
                  </a:cubicBezTo>
                  <a:cubicBezTo>
                    <a:pt x="92" y="131"/>
                    <a:pt x="96" y="131"/>
                    <a:pt x="99" y="140"/>
                  </a:cubicBezTo>
                  <a:cubicBezTo>
                    <a:pt x="107" y="294"/>
                    <a:pt x="107" y="294"/>
                    <a:pt x="107" y="294"/>
                  </a:cubicBezTo>
                  <a:cubicBezTo>
                    <a:pt x="321" y="299"/>
                    <a:pt x="321" y="299"/>
                    <a:pt x="321" y="299"/>
                  </a:cubicBezTo>
                  <a:cubicBezTo>
                    <a:pt x="328" y="137"/>
                    <a:pt x="328" y="137"/>
                    <a:pt x="328" y="137"/>
                  </a:cubicBezTo>
                  <a:cubicBezTo>
                    <a:pt x="331" y="131"/>
                    <a:pt x="334" y="130"/>
                    <a:pt x="338" y="134"/>
                  </a:cubicBezTo>
                  <a:cubicBezTo>
                    <a:pt x="354" y="295"/>
                    <a:pt x="354" y="295"/>
                    <a:pt x="354" y="295"/>
                  </a:cubicBezTo>
                  <a:cubicBezTo>
                    <a:pt x="423" y="298"/>
                    <a:pt x="423" y="298"/>
                    <a:pt x="423" y="298"/>
                  </a:cubicBezTo>
                  <a:cubicBezTo>
                    <a:pt x="403" y="103"/>
                    <a:pt x="403" y="103"/>
                    <a:pt x="403" y="103"/>
                  </a:cubicBezTo>
                  <a:cubicBezTo>
                    <a:pt x="401" y="65"/>
                    <a:pt x="385" y="42"/>
                    <a:pt x="349" y="26"/>
                  </a:cubicBezTo>
                  <a:cubicBezTo>
                    <a:pt x="349" y="26"/>
                    <a:pt x="285" y="0"/>
                    <a:pt x="214" y="0"/>
                  </a:cubicBezTo>
                  <a:cubicBezTo>
                    <a:pt x="130" y="0"/>
                    <a:pt x="86" y="19"/>
                    <a:pt x="86"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2" name="Oval 296"/>
            <p:cNvSpPr>
              <a:spLocks noChangeArrowheads="1"/>
            </p:cNvSpPr>
            <p:nvPr/>
          </p:nvSpPr>
          <p:spPr bwMode="auto">
            <a:xfrm>
              <a:off x="2375040" y="3187289"/>
              <a:ext cx="311153" cy="311153"/>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53" name="组合 52"/>
          <p:cNvGrpSpPr>
            <a:grpSpLocks noChangeAspect="1"/>
          </p:cNvGrpSpPr>
          <p:nvPr/>
        </p:nvGrpSpPr>
        <p:grpSpPr>
          <a:xfrm>
            <a:off x="9995701" y="5419352"/>
            <a:ext cx="396000" cy="396000"/>
            <a:chOff x="5722020" y="3075806"/>
            <a:chExt cx="1188041" cy="1187209"/>
          </a:xfrm>
          <a:solidFill>
            <a:schemeClr val="bg1"/>
          </a:solidFill>
        </p:grpSpPr>
        <p:sp>
          <p:nvSpPr>
            <p:cNvPr id="54" name="Freeform 234"/>
            <p:cNvSpPr/>
            <p:nvPr/>
          </p:nvSpPr>
          <p:spPr bwMode="auto">
            <a:xfrm>
              <a:off x="5722020" y="3075806"/>
              <a:ext cx="1188041" cy="1187209"/>
            </a:xfrm>
            <a:custGeom>
              <a:avLst/>
              <a:gdLst>
                <a:gd name="T0" fmla="*/ 555 w 714"/>
                <a:gd name="T1" fmla="*/ 60 h 713"/>
                <a:gd name="T2" fmla="*/ 357 w 714"/>
                <a:gd name="T3" fmla="*/ 0 h 713"/>
                <a:gd name="T4" fmla="*/ 46 w 714"/>
                <a:gd name="T5" fmla="*/ 181 h 713"/>
                <a:gd name="T6" fmla="*/ 0 w 714"/>
                <a:gd name="T7" fmla="*/ 356 h 713"/>
                <a:gd name="T8" fmla="*/ 44 w 714"/>
                <a:gd name="T9" fmla="*/ 528 h 713"/>
                <a:gd name="T10" fmla="*/ 357 w 714"/>
                <a:gd name="T11" fmla="*/ 713 h 713"/>
                <a:gd name="T12" fmla="*/ 631 w 714"/>
                <a:gd name="T13" fmla="*/ 584 h 713"/>
                <a:gd name="T14" fmla="*/ 714 w 714"/>
                <a:gd name="T15" fmla="*/ 356 h 713"/>
                <a:gd name="T16" fmla="*/ 555 w 714"/>
                <a:gd name="T17" fmla="*/ 60 h 7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4" h="713">
                  <a:moveTo>
                    <a:pt x="555" y="60"/>
                  </a:moveTo>
                  <a:cubicBezTo>
                    <a:pt x="498" y="22"/>
                    <a:pt x="430" y="0"/>
                    <a:pt x="357" y="0"/>
                  </a:cubicBezTo>
                  <a:cubicBezTo>
                    <a:pt x="224" y="0"/>
                    <a:pt x="107" y="73"/>
                    <a:pt x="46" y="181"/>
                  </a:cubicBezTo>
                  <a:cubicBezTo>
                    <a:pt x="17" y="233"/>
                    <a:pt x="0" y="293"/>
                    <a:pt x="0" y="356"/>
                  </a:cubicBezTo>
                  <a:cubicBezTo>
                    <a:pt x="0" y="419"/>
                    <a:pt x="16" y="477"/>
                    <a:pt x="44" y="528"/>
                  </a:cubicBezTo>
                  <a:cubicBezTo>
                    <a:pt x="105" y="638"/>
                    <a:pt x="222" y="713"/>
                    <a:pt x="357" y="713"/>
                  </a:cubicBezTo>
                  <a:cubicBezTo>
                    <a:pt x="467" y="713"/>
                    <a:pt x="566" y="663"/>
                    <a:pt x="631" y="584"/>
                  </a:cubicBezTo>
                  <a:cubicBezTo>
                    <a:pt x="683" y="522"/>
                    <a:pt x="714" y="443"/>
                    <a:pt x="714" y="356"/>
                  </a:cubicBezTo>
                  <a:cubicBezTo>
                    <a:pt x="714" y="233"/>
                    <a:pt x="651" y="124"/>
                    <a:pt x="555" y="60"/>
                  </a:cubicBezTo>
                  <a:close/>
                </a:path>
              </a:pathLst>
            </a:custGeom>
            <a:solidFill>
              <a:srgbClr val="FF7F7F"/>
            </a:solidFill>
            <a:ln w="9525">
              <a:noFill/>
              <a:round/>
            </a:ln>
          </p:spPr>
          <p:txBody>
            <a:bodyPr vert="horz" wrap="square" lIns="91440" tIns="45720" rIns="91440" bIns="45720" numCol="1" anchor="t" anchorCtr="0" compatLnSpc="1"/>
            <a:lstStyle/>
            <a:p>
              <a:endParaRPr lang="zh-CN" altLang="en-US"/>
            </a:p>
          </p:txBody>
        </p:sp>
        <p:sp>
          <p:nvSpPr>
            <p:cNvPr id="55" name="Freeform 310"/>
            <p:cNvSpPr>
              <a:spLocks noEditPoints="1"/>
            </p:cNvSpPr>
            <p:nvPr/>
          </p:nvSpPr>
          <p:spPr bwMode="auto">
            <a:xfrm>
              <a:off x="5881757" y="3270485"/>
              <a:ext cx="898518" cy="796187"/>
            </a:xfrm>
            <a:custGeom>
              <a:avLst/>
              <a:gdLst>
                <a:gd name="T0" fmla="*/ 257 w 540"/>
                <a:gd name="T1" fmla="*/ 305 h 478"/>
                <a:gd name="T2" fmla="*/ 240 w 540"/>
                <a:gd name="T3" fmla="*/ 257 h 478"/>
                <a:gd name="T4" fmla="*/ 172 w 540"/>
                <a:gd name="T5" fmla="*/ 477 h 478"/>
                <a:gd name="T6" fmla="*/ 0 w 540"/>
                <a:gd name="T7" fmla="*/ 166 h 478"/>
                <a:gd name="T8" fmla="*/ 52 w 540"/>
                <a:gd name="T9" fmla="*/ 146 h 478"/>
                <a:gd name="T10" fmla="*/ 64 w 540"/>
                <a:gd name="T11" fmla="*/ 179 h 478"/>
                <a:gd name="T12" fmla="*/ 142 w 540"/>
                <a:gd name="T13" fmla="*/ 171 h 478"/>
                <a:gd name="T14" fmla="*/ 199 w 540"/>
                <a:gd name="T15" fmla="*/ 166 h 478"/>
                <a:gd name="T16" fmla="*/ 207 w 540"/>
                <a:gd name="T17" fmla="*/ 230 h 478"/>
                <a:gd name="T18" fmla="*/ 216 w 540"/>
                <a:gd name="T19" fmla="*/ 181 h 478"/>
                <a:gd name="T20" fmla="*/ 282 w 540"/>
                <a:gd name="T21" fmla="*/ 170 h 478"/>
                <a:gd name="T22" fmla="*/ 358 w 540"/>
                <a:gd name="T23" fmla="*/ 175 h 478"/>
                <a:gd name="T24" fmla="*/ 374 w 540"/>
                <a:gd name="T25" fmla="*/ 171 h 478"/>
                <a:gd name="T26" fmla="*/ 500 w 540"/>
                <a:gd name="T27" fmla="*/ 188 h 478"/>
                <a:gd name="T28" fmla="*/ 504 w 540"/>
                <a:gd name="T29" fmla="*/ 236 h 478"/>
                <a:gd name="T30" fmla="*/ 506 w 540"/>
                <a:gd name="T31" fmla="*/ 213 h 478"/>
                <a:gd name="T32" fmla="*/ 429 w 540"/>
                <a:gd name="T33" fmla="*/ 173 h 478"/>
                <a:gd name="T34" fmla="*/ 364 w 540"/>
                <a:gd name="T35" fmla="*/ 177 h 478"/>
                <a:gd name="T36" fmla="*/ 362 w 540"/>
                <a:gd name="T37" fmla="*/ 175 h 478"/>
                <a:gd name="T38" fmla="*/ 342 w 540"/>
                <a:gd name="T39" fmla="*/ 166 h 478"/>
                <a:gd name="T40" fmla="*/ 220 w 540"/>
                <a:gd name="T41" fmla="*/ 177 h 478"/>
                <a:gd name="T42" fmla="*/ 207 w 540"/>
                <a:gd name="T43" fmla="*/ 212 h 478"/>
                <a:gd name="T44" fmla="*/ 194 w 540"/>
                <a:gd name="T45" fmla="*/ 180 h 478"/>
                <a:gd name="T46" fmla="*/ 64 w 540"/>
                <a:gd name="T47" fmla="*/ 167 h 478"/>
                <a:gd name="T48" fmla="*/ 54 w 540"/>
                <a:gd name="T49" fmla="*/ 137 h 478"/>
                <a:gd name="T50" fmla="*/ 25 w 540"/>
                <a:gd name="T51" fmla="*/ 80 h 478"/>
                <a:gd name="T52" fmla="*/ 50 w 540"/>
                <a:gd name="T53" fmla="*/ 81 h 478"/>
                <a:gd name="T54" fmla="*/ 53 w 540"/>
                <a:gd name="T55" fmla="*/ 108 h 478"/>
                <a:gd name="T56" fmla="*/ 80 w 540"/>
                <a:gd name="T57" fmla="*/ 85 h 478"/>
                <a:gd name="T58" fmla="*/ 105 w 540"/>
                <a:gd name="T59" fmla="*/ 95 h 478"/>
                <a:gd name="T60" fmla="*/ 124 w 540"/>
                <a:gd name="T61" fmla="*/ 85 h 478"/>
                <a:gd name="T62" fmla="*/ 197 w 540"/>
                <a:gd name="T63" fmla="*/ 80 h 478"/>
                <a:gd name="T64" fmla="*/ 201 w 540"/>
                <a:gd name="T65" fmla="*/ 104 h 478"/>
                <a:gd name="T66" fmla="*/ 238 w 540"/>
                <a:gd name="T67" fmla="*/ 85 h 478"/>
                <a:gd name="T68" fmla="*/ 352 w 540"/>
                <a:gd name="T69" fmla="*/ 82 h 478"/>
                <a:gd name="T70" fmla="*/ 363 w 540"/>
                <a:gd name="T71" fmla="*/ 105 h 478"/>
                <a:gd name="T72" fmla="*/ 394 w 540"/>
                <a:gd name="T73" fmla="*/ 85 h 478"/>
                <a:gd name="T74" fmla="*/ 417 w 540"/>
                <a:gd name="T75" fmla="*/ 84 h 478"/>
                <a:gd name="T76" fmla="*/ 501 w 540"/>
                <a:gd name="T77" fmla="*/ 64 h 478"/>
                <a:gd name="T78" fmla="*/ 510 w 540"/>
                <a:gd name="T79" fmla="*/ 87 h 478"/>
                <a:gd name="T80" fmla="*/ 502 w 540"/>
                <a:gd name="T81" fmla="*/ 61 h 478"/>
                <a:gd name="T82" fmla="*/ 404 w 540"/>
                <a:gd name="T83" fmla="*/ 90 h 478"/>
                <a:gd name="T84" fmla="*/ 379 w 540"/>
                <a:gd name="T85" fmla="*/ 80 h 478"/>
                <a:gd name="T86" fmla="*/ 359 w 540"/>
                <a:gd name="T87" fmla="*/ 66 h 478"/>
                <a:gd name="T88" fmla="*/ 354 w 540"/>
                <a:gd name="T89" fmla="*/ 67 h 478"/>
                <a:gd name="T90" fmla="*/ 253 w 540"/>
                <a:gd name="T91" fmla="*/ 84 h 478"/>
                <a:gd name="T92" fmla="*/ 232 w 540"/>
                <a:gd name="T93" fmla="*/ 81 h 478"/>
                <a:gd name="T94" fmla="*/ 205 w 540"/>
                <a:gd name="T95" fmla="*/ 74 h 478"/>
                <a:gd name="T96" fmla="*/ 126 w 540"/>
                <a:gd name="T97" fmla="*/ 82 h 478"/>
                <a:gd name="T98" fmla="*/ 104 w 540"/>
                <a:gd name="T99" fmla="*/ 93 h 478"/>
                <a:gd name="T100" fmla="*/ 93 w 540"/>
                <a:gd name="T101" fmla="*/ 87 h 478"/>
                <a:gd name="T102" fmla="*/ 59 w 540"/>
                <a:gd name="T103" fmla="*/ 96 h 478"/>
                <a:gd name="T104" fmla="*/ 52 w 540"/>
                <a:gd name="T105" fmla="*/ 66 h 478"/>
                <a:gd name="T106" fmla="*/ 357 w 540"/>
                <a:gd name="T107" fmla="*/ 63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40" h="478">
                  <a:moveTo>
                    <a:pt x="239" y="195"/>
                  </a:moveTo>
                  <a:cubicBezTo>
                    <a:pt x="203" y="99"/>
                    <a:pt x="254" y="48"/>
                    <a:pt x="313" y="26"/>
                  </a:cubicBezTo>
                  <a:cubicBezTo>
                    <a:pt x="378" y="0"/>
                    <a:pt x="476" y="92"/>
                    <a:pt x="540" y="189"/>
                  </a:cubicBezTo>
                  <a:cubicBezTo>
                    <a:pt x="534" y="333"/>
                    <a:pt x="374" y="420"/>
                    <a:pt x="352" y="417"/>
                  </a:cubicBezTo>
                  <a:cubicBezTo>
                    <a:pt x="285" y="447"/>
                    <a:pt x="240" y="377"/>
                    <a:pt x="257" y="305"/>
                  </a:cubicBezTo>
                  <a:cubicBezTo>
                    <a:pt x="250" y="296"/>
                    <a:pt x="228" y="277"/>
                    <a:pt x="228" y="335"/>
                  </a:cubicBezTo>
                  <a:cubicBezTo>
                    <a:pt x="228" y="383"/>
                    <a:pt x="228" y="430"/>
                    <a:pt x="228" y="478"/>
                  </a:cubicBezTo>
                  <a:cubicBezTo>
                    <a:pt x="214" y="478"/>
                    <a:pt x="200" y="478"/>
                    <a:pt x="186" y="478"/>
                  </a:cubicBezTo>
                  <a:cubicBezTo>
                    <a:pt x="186" y="422"/>
                    <a:pt x="186" y="367"/>
                    <a:pt x="186" y="311"/>
                  </a:cubicBezTo>
                  <a:cubicBezTo>
                    <a:pt x="194" y="280"/>
                    <a:pt x="209" y="258"/>
                    <a:pt x="240" y="257"/>
                  </a:cubicBezTo>
                  <a:cubicBezTo>
                    <a:pt x="265" y="257"/>
                    <a:pt x="289" y="257"/>
                    <a:pt x="314" y="257"/>
                  </a:cubicBezTo>
                  <a:cubicBezTo>
                    <a:pt x="314" y="251"/>
                    <a:pt x="314" y="245"/>
                    <a:pt x="314" y="239"/>
                  </a:cubicBezTo>
                  <a:cubicBezTo>
                    <a:pt x="279" y="239"/>
                    <a:pt x="245" y="239"/>
                    <a:pt x="210" y="239"/>
                  </a:cubicBezTo>
                  <a:cubicBezTo>
                    <a:pt x="175" y="250"/>
                    <a:pt x="173" y="277"/>
                    <a:pt x="172" y="305"/>
                  </a:cubicBezTo>
                  <a:cubicBezTo>
                    <a:pt x="172" y="362"/>
                    <a:pt x="172" y="420"/>
                    <a:pt x="172" y="477"/>
                  </a:cubicBezTo>
                  <a:cubicBezTo>
                    <a:pt x="157" y="477"/>
                    <a:pt x="144" y="477"/>
                    <a:pt x="129" y="477"/>
                  </a:cubicBezTo>
                  <a:cubicBezTo>
                    <a:pt x="129" y="419"/>
                    <a:pt x="129" y="361"/>
                    <a:pt x="129" y="303"/>
                  </a:cubicBezTo>
                  <a:cubicBezTo>
                    <a:pt x="145" y="234"/>
                    <a:pt x="183" y="187"/>
                    <a:pt x="239" y="195"/>
                  </a:cubicBezTo>
                  <a:close/>
                  <a:moveTo>
                    <a:pt x="2" y="162"/>
                  </a:moveTo>
                  <a:cubicBezTo>
                    <a:pt x="0" y="166"/>
                    <a:pt x="0" y="166"/>
                    <a:pt x="0" y="166"/>
                  </a:cubicBezTo>
                  <a:cubicBezTo>
                    <a:pt x="10" y="170"/>
                    <a:pt x="12" y="171"/>
                    <a:pt x="24" y="168"/>
                  </a:cubicBezTo>
                  <a:cubicBezTo>
                    <a:pt x="32" y="168"/>
                    <a:pt x="40" y="168"/>
                    <a:pt x="47" y="172"/>
                  </a:cubicBezTo>
                  <a:cubicBezTo>
                    <a:pt x="50" y="174"/>
                    <a:pt x="50" y="174"/>
                    <a:pt x="50" y="174"/>
                  </a:cubicBezTo>
                  <a:cubicBezTo>
                    <a:pt x="50" y="170"/>
                    <a:pt x="50" y="170"/>
                    <a:pt x="50" y="170"/>
                  </a:cubicBezTo>
                  <a:cubicBezTo>
                    <a:pt x="50" y="162"/>
                    <a:pt x="50" y="153"/>
                    <a:pt x="52" y="146"/>
                  </a:cubicBezTo>
                  <a:cubicBezTo>
                    <a:pt x="53" y="155"/>
                    <a:pt x="53" y="165"/>
                    <a:pt x="52" y="175"/>
                  </a:cubicBezTo>
                  <a:cubicBezTo>
                    <a:pt x="52" y="180"/>
                    <a:pt x="50" y="211"/>
                    <a:pt x="55" y="212"/>
                  </a:cubicBezTo>
                  <a:cubicBezTo>
                    <a:pt x="58" y="212"/>
                    <a:pt x="60" y="208"/>
                    <a:pt x="61" y="202"/>
                  </a:cubicBezTo>
                  <a:cubicBezTo>
                    <a:pt x="62" y="196"/>
                    <a:pt x="63" y="187"/>
                    <a:pt x="64" y="179"/>
                  </a:cubicBezTo>
                  <a:cubicBezTo>
                    <a:pt x="64" y="179"/>
                    <a:pt x="64" y="179"/>
                    <a:pt x="64" y="179"/>
                  </a:cubicBezTo>
                  <a:cubicBezTo>
                    <a:pt x="64" y="175"/>
                    <a:pt x="65" y="172"/>
                    <a:pt x="67" y="170"/>
                  </a:cubicBezTo>
                  <a:cubicBezTo>
                    <a:pt x="69" y="169"/>
                    <a:pt x="73" y="168"/>
                    <a:pt x="78" y="168"/>
                  </a:cubicBezTo>
                  <a:cubicBezTo>
                    <a:pt x="85" y="166"/>
                    <a:pt x="95" y="155"/>
                    <a:pt x="102" y="160"/>
                  </a:cubicBezTo>
                  <a:cubicBezTo>
                    <a:pt x="104" y="158"/>
                    <a:pt x="117" y="156"/>
                    <a:pt x="121" y="160"/>
                  </a:cubicBezTo>
                  <a:cubicBezTo>
                    <a:pt x="128" y="162"/>
                    <a:pt x="135" y="166"/>
                    <a:pt x="142" y="171"/>
                  </a:cubicBezTo>
                  <a:cubicBezTo>
                    <a:pt x="142" y="171"/>
                    <a:pt x="142" y="171"/>
                    <a:pt x="142" y="171"/>
                  </a:cubicBezTo>
                  <a:cubicBezTo>
                    <a:pt x="159" y="183"/>
                    <a:pt x="176" y="187"/>
                    <a:pt x="195" y="184"/>
                  </a:cubicBezTo>
                  <a:cubicBezTo>
                    <a:pt x="196" y="184"/>
                    <a:pt x="196" y="184"/>
                    <a:pt x="196" y="184"/>
                  </a:cubicBezTo>
                  <a:cubicBezTo>
                    <a:pt x="197" y="183"/>
                    <a:pt x="197" y="183"/>
                    <a:pt x="197" y="183"/>
                  </a:cubicBezTo>
                  <a:cubicBezTo>
                    <a:pt x="199" y="180"/>
                    <a:pt x="199" y="173"/>
                    <a:pt x="199" y="166"/>
                  </a:cubicBezTo>
                  <a:cubicBezTo>
                    <a:pt x="199" y="160"/>
                    <a:pt x="200" y="153"/>
                    <a:pt x="201" y="150"/>
                  </a:cubicBezTo>
                  <a:cubicBezTo>
                    <a:pt x="203" y="156"/>
                    <a:pt x="203" y="165"/>
                    <a:pt x="203" y="175"/>
                  </a:cubicBezTo>
                  <a:cubicBezTo>
                    <a:pt x="204" y="181"/>
                    <a:pt x="196" y="234"/>
                    <a:pt x="204" y="233"/>
                  </a:cubicBezTo>
                  <a:cubicBezTo>
                    <a:pt x="204" y="233"/>
                    <a:pt x="204" y="233"/>
                    <a:pt x="204" y="233"/>
                  </a:cubicBezTo>
                  <a:cubicBezTo>
                    <a:pt x="205" y="233"/>
                    <a:pt x="206" y="232"/>
                    <a:pt x="207" y="230"/>
                  </a:cubicBezTo>
                  <a:cubicBezTo>
                    <a:pt x="208" y="228"/>
                    <a:pt x="210" y="222"/>
                    <a:pt x="211" y="213"/>
                  </a:cubicBezTo>
                  <a:cubicBezTo>
                    <a:pt x="213" y="208"/>
                    <a:pt x="213" y="201"/>
                    <a:pt x="213" y="195"/>
                  </a:cubicBezTo>
                  <a:cubicBezTo>
                    <a:pt x="213" y="189"/>
                    <a:pt x="213" y="184"/>
                    <a:pt x="214" y="182"/>
                  </a:cubicBezTo>
                  <a:cubicBezTo>
                    <a:pt x="214" y="181"/>
                    <a:pt x="214" y="181"/>
                    <a:pt x="215" y="181"/>
                  </a:cubicBezTo>
                  <a:cubicBezTo>
                    <a:pt x="216" y="181"/>
                    <a:pt x="216" y="181"/>
                    <a:pt x="216" y="181"/>
                  </a:cubicBezTo>
                  <a:cubicBezTo>
                    <a:pt x="217" y="181"/>
                    <a:pt x="218" y="181"/>
                    <a:pt x="220" y="181"/>
                  </a:cubicBezTo>
                  <a:cubicBezTo>
                    <a:pt x="224" y="182"/>
                    <a:pt x="228" y="182"/>
                    <a:pt x="234" y="178"/>
                  </a:cubicBezTo>
                  <a:cubicBezTo>
                    <a:pt x="235" y="177"/>
                    <a:pt x="235" y="177"/>
                    <a:pt x="235" y="177"/>
                  </a:cubicBezTo>
                  <a:cubicBezTo>
                    <a:pt x="239" y="172"/>
                    <a:pt x="249" y="172"/>
                    <a:pt x="261" y="172"/>
                  </a:cubicBezTo>
                  <a:cubicBezTo>
                    <a:pt x="263" y="173"/>
                    <a:pt x="282" y="172"/>
                    <a:pt x="282" y="170"/>
                  </a:cubicBezTo>
                  <a:cubicBezTo>
                    <a:pt x="304" y="169"/>
                    <a:pt x="320" y="170"/>
                    <a:pt x="341" y="170"/>
                  </a:cubicBezTo>
                  <a:cubicBezTo>
                    <a:pt x="341" y="170"/>
                    <a:pt x="341" y="170"/>
                    <a:pt x="341" y="170"/>
                  </a:cubicBezTo>
                  <a:cubicBezTo>
                    <a:pt x="344" y="171"/>
                    <a:pt x="348" y="171"/>
                    <a:pt x="351" y="171"/>
                  </a:cubicBezTo>
                  <a:cubicBezTo>
                    <a:pt x="356" y="168"/>
                    <a:pt x="357" y="156"/>
                    <a:pt x="358" y="143"/>
                  </a:cubicBezTo>
                  <a:cubicBezTo>
                    <a:pt x="358" y="150"/>
                    <a:pt x="358" y="160"/>
                    <a:pt x="358" y="175"/>
                  </a:cubicBezTo>
                  <a:cubicBezTo>
                    <a:pt x="358" y="175"/>
                    <a:pt x="358" y="175"/>
                    <a:pt x="358" y="175"/>
                  </a:cubicBezTo>
                  <a:cubicBezTo>
                    <a:pt x="358" y="179"/>
                    <a:pt x="354" y="217"/>
                    <a:pt x="362" y="213"/>
                  </a:cubicBezTo>
                  <a:cubicBezTo>
                    <a:pt x="365" y="210"/>
                    <a:pt x="366" y="202"/>
                    <a:pt x="367" y="198"/>
                  </a:cubicBezTo>
                  <a:cubicBezTo>
                    <a:pt x="367" y="193"/>
                    <a:pt x="368" y="188"/>
                    <a:pt x="369" y="178"/>
                  </a:cubicBezTo>
                  <a:cubicBezTo>
                    <a:pt x="369" y="172"/>
                    <a:pt x="371" y="170"/>
                    <a:pt x="374" y="171"/>
                  </a:cubicBezTo>
                  <a:cubicBezTo>
                    <a:pt x="377" y="171"/>
                    <a:pt x="380" y="173"/>
                    <a:pt x="383" y="175"/>
                  </a:cubicBezTo>
                  <a:cubicBezTo>
                    <a:pt x="389" y="179"/>
                    <a:pt x="401" y="178"/>
                    <a:pt x="408" y="178"/>
                  </a:cubicBezTo>
                  <a:cubicBezTo>
                    <a:pt x="415" y="178"/>
                    <a:pt x="422" y="178"/>
                    <a:pt x="429" y="177"/>
                  </a:cubicBezTo>
                  <a:cubicBezTo>
                    <a:pt x="429" y="177"/>
                    <a:pt x="465" y="179"/>
                    <a:pt x="468" y="179"/>
                  </a:cubicBezTo>
                  <a:cubicBezTo>
                    <a:pt x="479" y="181"/>
                    <a:pt x="490" y="183"/>
                    <a:pt x="500" y="188"/>
                  </a:cubicBezTo>
                  <a:cubicBezTo>
                    <a:pt x="501" y="181"/>
                    <a:pt x="502" y="174"/>
                    <a:pt x="503" y="166"/>
                  </a:cubicBezTo>
                  <a:cubicBezTo>
                    <a:pt x="503" y="171"/>
                    <a:pt x="503" y="175"/>
                    <a:pt x="503" y="179"/>
                  </a:cubicBezTo>
                  <a:cubicBezTo>
                    <a:pt x="503" y="191"/>
                    <a:pt x="502" y="203"/>
                    <a:pt x="502" y="213"/>
                  </a:cubicBezTo>
                  <a:cubicBezTo>
                    <a:pt x="502" y="213"/>
                    <a:pt x="502" y="213"/>
                    <a:pt x="502" y="213"/>
                  </a:cubicBezTo>
                  <a:cubicBezTo>
                    <a:pt x="502" y="221"/>
                    <a:pt x="501" y="229"/>
                    <a:pt x="504" y="236"/>
                  </a:cubicBezTo>
                  <a:cubicBezTo>
                    <a:pt x="508" y="235"/>
                    <a:pt x="508" y="235"/>
                    <a:pt x="508" y="235"/>
                  </a:cubicBezTo>
                  <a:cubicBezTo>
                    <a:pt x="505" y="228"/>
                    <a:pt x="506" y="220"/>
                    <a:pt x="506" y="213"/>
                  </a:cubicBezTo>
                  <a:cubicBezTo>
                    <a:pt x="506" y="213"/>
                    <a:pt x="506" y="213"/>
                    <a:pt x="506" y="213"/>
                  </a:cubicBezTo>
                  <a:cubicBezTo>
                    <a:pt x="506" y="213"/>
                    <a:pt x="506" y="213"/>
                    <a:pt x="506" y="213"/>
                  </a:cubicBezTo>
                  <a:cubicBezTo>
                    <a:pt x="506" y="213"/>
                    <a:pt x="506" y="213"/>
                    <a:pt x="506" y="213"/>
                  </a:cubicBezTo>
                  <a:cubicBezTo>
                    <a:pt x="507" y="203"/>
                    <a:pt x="507" y="191"/>
                    <a:pt x="507" y="179"/>
                  </a:cubicBezTo>
                  <a:cubicBezTo>
                    <a:pt x="507" y="169"/>
                    <a:pt x="507" y="159"/>
                    <a:pt x="506" y="150"/>
                  </a:cubicBezTo>
                  <a:cubicBezTo>
                    <a:pt x="499" y="156"/>
                    <a:pt x="498" y="174"/>
                    <a:pt x="496" y="182"/>
                  </a:cubicBezTo>
                  <a:cubicBezTo>
                    <a:pt x="488" y="179"/>
                    <a:pt x="479" y="177"/>
                    <a:pt x="469" y="175"/>
                  </a:cubicBezTo>
                  <a:cubicBezTo>
                    <a:pt x="457" y="173"/>
                    <a:pt x="443" y="173"/>
                    <a:pt x="429" y="173"/>
                  </a:cubicBezTo>
                  <a:cubicBezTo>
                    <a:pt x="422" y="174"/>
                    <a:pt x="415" y="174"/>
                    <a:pt x="408" y="174"/>
                  </a:cubicBezTo>
                  <a:cubicBezTo>
                    <a:pt x="403" y="174"/>
                    <a:pt x="389" y="175"/>
                    <a:pt x="385" y="172"/>
                  </a:cubicBezTo>
                  <a:cubicBezTo>
                    <a:pt x="382" y="170"/>
                    <a:pt x="378" y="167"/>
                    <a:pt x="375" y="167"/>
                  </a:cubicBezTo>
                  <a:cubicBezTo>
                    <a:pt x="370" y="166"/>
                    <a:pt x="366" y="168"/>
                    <a:pt x="364" y="177"/>
                  </a:cubicBezTo>
                  <a:cubicBezTo>
                    <a:pt x="364" y="177"/>
                    <a:pt x="364" y="177"/>
                    <a:pt x="364" y="177"/>
                  </a:cubicBezTo>
                  <a:cubicBezTo>
                    <a:pt x="364" y="187"/>
                    <a:pt x="363" y="193"/>
                    <a:pt x="362" y="197"/>
                  </a:cubicBezTo>
                  <a:cubicBezTo>
                    <a:pt x="362" y="200"/>
                    <a:pt x="362" y="202"/>
                    <a:pt x="361" y="204"/>
                  </a:cubicBezTo>
                  <a:cubicBezTo>
                    <a:pt x="361" y="202"/>
                    <a:pt x="361" y="198"/>
                    <a:pt x="361" y="195"/>
                  </a:cubicBezTo>
                  <a:cubicBezTo>
                    <a:pt x="362" y="189"/>
                    <a:pt x="362" y="182"/>
                    <a:pt x="362" y="175"/>
                  </a:cubicBezTo>
                  <a:cubicBezTo>
                    <a:pt x="362" y="175"/>
                    <a:pt x="362" y="175"/>
                    <a:pt x="362" y="175"/>
                  </a:cubicBezTo>
                  <a:cubicBezTo>
                    <a:pt x="362" y="134"/>
                    <a:pt x="361" y="125"/>
                    <a:pt x="359" y="125"/>
                  </a:cubicBezTo>
                  <a:cubicBezTo>
                    <a:pt x="352" y="125"/>
                    <a:pt x="355" y="161"/>
                    <a:pt x="349" y="167"/>
                  </a:cubicBezTo>
                  <a:cubicBezTo>
                    <a:pt x="347" y="167"/>
                    <a:pt x="344" y="167"/>
                    <a:pt x="342" y="166"/>
                  </a:cubicBezTo>
                  <a:cubicBezTo>
                    <a:pt x="342" y="166"/>
                    <a:pt x="342" y="166"/>
                    <a:pt x="342" y="166"/>
                  </a:cubicBezTo>
                  <a:cubicBezTo>
                    <a:pt x="342" y="166"/>
                    <a:pt x="342" y="166"/>
                    <a:pt x="342" y="166"/>
                  </a:cubicBezTo>
                  <a:cubicBezTo>
                    <a:pt x="342" y="166"/>
                    <a:pt x="342" y="166"/>
                    <a:pt x="342" y="166"/>
                  </a:cubicBezTo>
                  <a:cubicBezTo>
                    <a:pt x="316" y="165"/>
                    <a:pt x="313" y="163"/>
                    <a:pt x="282" y="166"/>
                  </a:cubicBezTo>
                  <a:cubicBezTo>
                    <a:pt x="281" y="168"/>
                    <a:pt x="262" y="169"/>
                    <a:pt x="261" y="168"/>
                  </a:cubicBezTo>
                  <a:cubicBezTo>
                    <a:pt x="249" y="168"/>
                    <a:pt x="237" y="168"/>
                    <a:pt x="232" y="174"/>
                  </a:cubicBezTo>
                  <a:cubicBezTo>
                    <a:pt x="227" y="178"/>
                    <a:pt x="224" y="178"/>
                    <a:pt x="220" y="177"/>
                  </a:cubicBezTo>
                  <a:cubicBezTo>
                    <a:pt x="219" y="177"/>
                    <a:pt x="217" y="177"/>
                    <a:pt x="216" y="177"/>
                  </a:cubicBezTo>
                  <a:cubicBezTo>
                    <a:pt x="213" y="176"/>
                    <a:pt x="211" y="178"/>
                    <a:pt x="210" y="181"/>
                  </a:cubicBezTo>
                  <a:cubicBezTo>
                    <a:pt x="209" y="184"/>
                    <a:pt x="209" y="189"/>
                    <a:pt x="209" y="195"/>
                  </a:cubicBezTo>
                  <a:cubicBezTo>
                    <a:pt x="209" y="201"/>
                    <a:pt x="209" y="208"/>
                    <a:pt x="208" y="212"/>
                  </a:cubicBezTo>
                  <a:cubicBezTo>
                    <a:pt x="207" y="212"/>
                    <a:pt x="207" y="212"/>
                    <a:pt x="207" y="212"/>
                  </a:cubicBezTo>
                  <a:cubicBezTo>
                    <a:pt x="206" y="219"/>
                    <a:pt x="205" y="223"/>
                    <a:pt x="204" y="226"/>
                  </a:cubicBezTo>
                  <a:cubicBezTo>
                    <a:pt x="203" y="210"/>
                    <a:pt x="207" y="192"/>
                    <a:pt x="207" y="175"/>
                  </a:cubicBezTo>
                  <a:cubicBezTo>
                    <a:pt x="207" y="165"/>
                    <a:pt x="207" y="153"/>
                    <a:pt x="202" y="142"/>
                  </a:cubicBezTo>
                  <a:cubicBezTo>
                    <a:pt x="196" y="146"/>
                    <a:pt x="196" y="158"/>
                    <a:pt x="195" y="166"/>
                  </a:cubicBezTo>
                  <a:cubicBezTo>
                    <a:pt x="195" y="171"/>
                    <a:pt x="195" y="177"/>
                    <a:pt x="194" y="180"/>
                  </a:cubicBezTo>
                  <a:cubicBezTo>
                    <a:pt x="176" y="183"/>
                    <a:pt x="160" y="179"/>
                    <a:pt x="144" y="168"/>
                  </a:cubicBezTo>
                  <a:cubicBezTo>
                    <a:pt x="137" y="163"/>
                    <a:pt x="130" y="158"/>
                    <a:pt x="122" y="156"/>
                  </a:cubicBezTo>
                  <a:cubicBezTo>
                    <a:pt x="114" y="152"/>
                    <a:pt x="108" y="153"/>
                    <a:pt x="103" y="156"/>
                  </a:cubicBezTo>
                  <a:cubicBezTo>
                    <a:pt x="95" y="152"/>
                    <a:pt x="84" y="159"/>
                    <a:pt x="78" y="164"/>
                  </a:cubicBezTo>
                  <a:cubicBezTo>
                    <a:pt x="72" y="164"/>
                    <a:pt x="67" y="165"/>
                    <a:pt x="64" y="167"/>
                  </a:cubicBezTo>
                  <a:cubicBezTo>
                    <a:pt x="61" y="170"/>
                    <a:pt x="60" y="173"/>
                    <a:pt x="60" y="179"/>
                  </a:cubicBezTo>
                  <a:cubicBezTo>
                    <a:pt x="59" y="187"/>
                    <a:pt x="58" y="195"/>
                    <a:pt x="57" y="201"/>
                  </a:cubicBezTo>
                  <a:cubicBezTo>
                    <a:pt x="57" y="202"/>
                    <a:pt x="57" y="203"/>
                    <a:pt x="56" y="203"/>
                  </a:cubicBezTo>
                  <a:cubicBezTo>
                    <a:pt x="56" y="194"/>
                    <a:pt x="56" y="185"/>
                    <a:pt x="56" y="175"/>
                  </a:cubicBezTo>
                  <a:cubicBezTo>
                    <a:pt x="57" y="161"/>
                    <a:pt x="57" y="148"/>
                    <a:pt x="54" y="137"/>
                  </a:cubicBezTo>
                  <a:cubicBezTo>
                    <a:pt x="50" y="138"/>
                    <a:pt x="51" y="140"/>
                    <a:pt x="48" y="146"/>
                  </a:cubicBezTo>
                  <a:cubicBezTo>
                    <a:pt x="47" y="151"/>
                    <a:pt x="46" y="158"/>
                    <a:pt x="46" y="167"/>
                  </a:cubicBezTo>
                  <a:cubicBezTo>
                    <a:pt x="39" y="164"/>
                    <a:pt x="32" y="164"/>
                    <a:pt x="24" y="164"/>
                  </a:cubicBezTo>
                  <a:cubicBezTo>
                    <a:pt x="13" y="165"/>
                    <a:pt x="12" y="166"/>
                    <a:pt x="2" y="162"/>
                  </a:cubicBezTo>
                  <a:close/>
                  <a:moveTo>
                    <a:pt x="25" y="80"/>
                  </a:moveTo>
                  <a:cubicBezTo>
                    <a:pt x="23" y="83"/>
                    <a:pt x="23" y="83"/>
                    <a:pt x="23" y="83"/>
                  </a:cubicBezTo>
                  <a:cubicBezTo>
                    <a:pt x="27" y="85"/>
                    <a:pt x="31" y="86"/>
                    <a:pt x="36" y="86"/>
                  </a:cubicBezTo>
                  <a:cubicBezTo>
                    <a:pt x="40" y="86"/>
                    <a:pt x="45" y="85"/>
                    <a:pt x="49" y="83"/>
                  </a:cubicBezTo>
                  <a:cubicBezTo>
                    <a:pt x="50" y="82"/>
                    <a:pt x="50" y="82"/>
                    <a:pt x="50" y="82"/>
                  </a:cubicBezTo>
                  <a:cubicBezTo>
                    <a:pt x="50" y="81"/>
                    <a:pt x="50" y="81"/>
                    <a:pt x="50" y="81"/>
                  </a:cubicBezTo>
                  <a:cubicBezTo>
                    <a:pt x="52" y="73"/>
                    <a:pt x="51" y="69"/>
                    <a:pt x="51" y="69"/>
                  </a:cubicBezTo>
                  <a:cubicBezTo>
                    <a:pt x="51" y="69"/>
                    <a:pt x="51" y="69"/>
                    <a:pt x="51" y="69"/>
                  </a:cubicBezTo>
                  <a:cubicBezTo>
                    <a:pt x="52" y="70"/>
                    <a:pt x="51" y="71"/>
                    <a:pt x="52" y="74"/>
                  </a:cubicBezTo>
                  <a:cubicBezTo>
                    <a:pt x="52" y="76"/>
                    <a:pt x="53" y="78"/>
                    <a:pt x="53" y="81"/>
                  </a:cubicBezTo>
                  <a:cubicBezTo>
                    <a:pt x="52" y="98"/>
                    <a:pt x="52" y="106"/>
                    <a:pt x="53" y="108"/>
                  </a:cubicBezTo>
                  <a:cubicBezTo>
                    <a:pt x="56" y="113"/>
                    <a:pt x="59" y="108"/>
                    <a:pt x="62" y="97"/>
                  </a:cubicBezTo>
                  <a:cubicBezTo>
                    <a:pt x="62" y="97"/>
                    <a:pt x="62" y="97"/>
                    <a:pt x="62" y="97"/>
                  </a:cubicBezTo>
                  <a:cubicBezTo>
                    <a:pt x="63" y="91"/>
                    <a:pt x="65" y="88"/>
                    <a:pt x="67" y="87"/>
                  </a:cubicBezTo>
                  <a:cubicBezTo>
                    <a:pt x="70" y="85"/>
                    <a:pt x="73" y="84"/>
                    <a:pt x="77" y="84"/>
                  </a:cubicBezTo>
                  <a:cubicBezTo>
                    <a:pt x="79" y="85"/>
                    <a:pt x="79" y="85"/>
                    <a:pt x="80" y="85"/>
                  </a:cubicBezTo>
                  <a:cubicBezTo>
                    <a:pt x="82" y="86"/>
                    <a:pt x="84" y="87"/>
                    <a:pt x="91" y="90"/>
                  </a:cubicBezTo>
                  <a:cubicBezTo>
                    <a:pt x="93" y="93"/>
                    <a:pt x="95" y="95"/>
                    <a:pt x="97" y="96"/>
                  </a:cubicBezTo>
                  <a:cubicBezTo>
                    <a:pt x="99" y="96"/>
                    <a:pt x="100" y="97"/>
                    <a:pt x="102" y="97"/>
                  </a:cubicBezTo>
                  <a:cubicBezTo>
                    <a:pt x="103" y="96"/>
                    <a:pt x="104" y="96"/>
                    <a:pt x="105" y="95"/>
                  </a:cubicBezTo>
                  <a:cubicBezTo>
                    <a:pt x="105" y="95"/>
                    <a:pt x="105" y="95"/>
                    <a:pt x="105" y="95"/>
                  </a:cubicBezTo>
                  <a:cubicBezTo>
                    <a:pt x="107" y="94"/>
                    <a:pt x="109" y="93"/>
                    <a:pt x="109" y="91"/>
                  </a:cubicBezTo>
                  <a:cubicBezTo>
                    <a:pt x="109" y="90"/>
                    <a:pt x="109" y="90"/>
                    <a:pt x="109" y="90"/>
                  </a:cubicBezTo>
                  <a:cubicBezTo>
                    <a:pt x="109" y="86"/>
                    <a:pt x="113" y="85"/>
                    <a:pt x="117" y="85"/>
                  </a:cubicBezTo>
                  <a:cubicBezTo>
                    <a:pt x="119" y="85"/>
                    <a:pt x="122" y="85"/>
                    <a:pt x="124" y="85"/>
                  </a:cubicBezTo>
                  <a:cubicBezTo>
                    <a:pt x="124" y="85"/>
                    <a:pt x="124" y="85"/>
                    <a:pt x="124" y="85"/>
                  </a:cubicBezTo>
                  <a:cubicBezTo>
                    <a:pt x="124" y="85"/>
                    <a:pt x="124" y="85"/>
                    <a:pt x="124" y="85"/>
                  </a:cubicBezTo>
                  <a:cubicBezTo>
                    <a:pt x="124" y="85"/>
                    <a:pt x="124" y="85"/>
                    <a:pt x="124" y="85"/>
                  </a:cubicBezTo>
                  <a:cubicBezTo>
                    <a:pt x="124" y="86"/>
                    <a:pt x="125" y="86"/>
                    <a:pt x="125" y="86"/>
                  </a:cubicBezTo>
                  <a:cubicBezTo>
                    <a:pt x="125" y="86"/>
                    <a:pt x="125" y="86"/>
                    <a:pt x="125" y="86"/>
                  </a:cubicBezTo>
                  <a:cubicBezTo>
                    <a:pt x="191" y="87"/>
                    <a:pt x="194" y="83"/>
                    <a:pt x="197" y="80"/>
                  </a:cubicBezTo>
                  <a:cubicBezTo>
                    <a:pt x="197" y="79"/>
                    <a:pt x="198" y="78"/>
                    <a:pt x="199" y="78"/>
                  </a:cubicBezTo>
                  <a:cubicBezTo>
                    <a:pt x="199" y="78"/>
                    <a:pt x="199" y="78"/>
                    <a:pt x="199" y="78"/>
                  </a:cubicBezTo>
                  <a:cubicBezTo>
                    <a:pt x="199" y="77"/>
                    <a:pt x="199" y="77"/>
                    <a:pt x="199" y="77"/>
                  </a:cubicBezTo>
                  <a:cubicBezTo>
                    <a:pt x="200" y="71"/>
                    <a:pt x="201" y="70"/>
                    <a:pt x="202" y="74"/>
                  </a:cubicBezTo>
                  <a:cubicBezTo>
                    <a:pt x="201" y="88"/>
                    <a:pt x="200" y="100"/>
                    <a:pt x="201" y="104"/>
                  </a:cubicBezTo>
                  <a:cubicBezTo>
                    <a:pt x="202" y="113"/>
                    <a:pt x="205" y="111"/>
                    <a:pt x="211" y="94"/>
                  </a:cubicBezTo>
                  <a:cubicBezTo>
                    <a:pt x="211" y="93"/>
                    <a:pt x="211" y="93"/>
                    <a:pt x="211" y="93"/>
                  </a:cubicBezTo>
                  <a:cubicBezTo>
                    <a:pt x="211" y="86"/>
                    <a:pt x="215" y="84"/>
                    <a:pt x="221" y="84"/>
                  </a:cubicBezTo>
                  <a:cubicBezTo>
                    <a:pt x="224" y="84"/>
                    <a:pt x="228" y="84"/>
                    <a:pt x="231" y="84"/>
                  </a:cubicBezTo>
                  <a:cubicBezTo>
                    <a:pt x="233" y="85"/>
                    <a:pt x="236" y="85"/>
                    <a:pt x="238" y="85"/>
                  </a:cubicBezTo>
                  <a:cubicBezTo>
                    <a:pt x="240" y="90"/>
                    <a:pt x="243" y="93"/>
                    <a:pt x="246" y="93"/>
                  </a:cubicBezTo>
                  <a:cubicBezTo>
                    <a:pt x="249" y="93"/>
                    <a:pt x="252" y="91"/>
                    <a:pt x="256" y="86"/>
                  </a:cubicBezTo>
                  <a:cubicBezTo>
                    <a:pt x="268" y="80"/>
                    <a:pt x="287" y="82"/>
                    <a:pt x="306" y="84"/>
                  </a:cubicBezTo>
                  <a:cubicBezTo>
                    <a:pt x="323" y="85"/>
                    <a:pt x="340" y="87"/>
                    <a:pt x="351" y="83"/>
                  </a:cubicBezTo>
                  <a:cubicBezTo>
                    <a:pt x="352" y="82"/>
                    <a:pt x="352" y="82"/>
                    <a:pt x="352" y="82"/>
                  </a:cubicBezTo>
                  <a:cubicBezTo>
                    <a:pt x="352" y="82"/>
                    <a:pt x="352" y="82"/>
                    <a:pt x="352" y="82"/>
                  </a:cubicBezTo>
                  <a:cubicBezTo>
                    <a:pt x="354" y="78"/>
                    <a:pt x="355" y="74"/>
                    <a:pt x="356" y="71"/>
                  </a:cubicBezTo>
                  <a:cubicBezTo>
                    <a:pt x="356" y="85"/>
                    <a:pt x="356" y="96"/>
                    <a:pt x="357" y="101"/>
                  </a:cubicBezTo>
                  <a:cubicBezTo>
                    <a:pt x="357" y="104"/>
                    <a:pt x="358" y="105"/>
                    <a:pt x="359" y="106"/>
                  </a:cubicBezTo>
                  <a:cubicBezTo>
                    <a:pt x="360" y="108"/>
                    <a:pt x="362" y="107"/>
                    <a:pt x="363" y="105"/>
                  </a:cubicBezTo>
                  <a:cubicBezTo>
                    <a:pt x="364" y="104"/>
                    <a:pt x="366" y="100"/>
                    <a:pt x="367" y="94"/>
                  </a:cubicBezTo>
                  <a:cubicBezTo>
                    <a:pt x="367" y="94"/>
                    <a:pt x="367" y="94"/>
                    <a:pt x="367" y="94"/>
                  </a:cubicBezTo>
                  <a:cubicBezTo>
                    <a:pt x="368" y="84"/>
                    <a:pt x="373" y="83"/>
                    <a:pt x="379" y="83"/>
                  </a:cubicBezTo>
                  <a:cubicBezTo>
                    <a:pt x="381" y="83"/>
                    <a:pt x="383" y="84"/>
                    <a:pt x="385" y="84"/>
                  </a:cubicBezTo>
                  <a:cubicBezTo>
                    <a:pt x="388" y="85"/>
                    <a:pt x="391" y="85"/>
                    <a:pt x="394" y="85"/>
                  </a:cubicBezTo>
                  <a:cubicBezTo>
                    <a:pt x="397" y="90"/>
                    <a:pt x="400" y="93"/>
                    <a:pt x="404" y="93"/>
                  </a:cubicBezTo>
                  <a:cubicBezTo>
                    <a:pt x="408" y="94"/>
                    <a:pt x="412" y="91"/>
                    <a:pt x="416" y="86"/>
                  </a:cubicBezTo>
                  <a:cubicBezTo>
                    <a:pt x="417" y="85"/>
                    <a:pt x="417" y="85"/>
                    <a:pt x="417" y="85"/>
                  </a:cubicBezTo>
                  <a:cubicBezTo>
                    <a:pt x="416" y="84"/>
                    <a:pt x="416" y="84"/>
                    <a:pt x="416" y="84"/>
                  </a:cubicBezTo>
                  <a:cubicBezTo>
                    <a:pt x="416" y="84"/>
                    <a:pt x="416" y="85"/>
                    <a:pt x="417" y="84"/>
                  </a:cubicBezTo>
                  <a:cubicBezTo>
                    <a:pt x="422" y="82"/>
                    <a:pt x="442" y="83"/>
                    <a:pt x="464" y="83"/>
                  </a:cubicBezTo>
                  <a:cubicBezTo>
                    <a:pt x="476" y="84"/>
                    <a:pt x="488" y="84"/>
                    <a:pt x="498" y="84"/>
                  </a:cubicBezTo>
                  <a:cubicBezTo>
                    <a:pt x="500" y="84"/>
                    <a:pt x="500" y="84"/>
                    <a:pt x="500" y="84"/>
                  </a:cubicBezTo>
                  <a:cubicBezTo>
                    <a:pt x="500" y="82"/>
                    <a:pt x="500" y="82"/>
                    <a:pt x="500" y="82"/>
                  </a:cubicBezTo>
                  <a:cubicBezTo>
                    <a:pt x="501" y="69"/>
                    <a:pt x="501" y="64"/>
                    <a:pt x="501" y="64"/>
                  </a:cubicBezTo>
                  <a:cubicBezTo>
                    <a:pt x="502" y="64"/>
                    <a:pt x="501" y="70"/>
                    <a:pt x="502" y="75"/>
                  </a:cubicBezTo>
                  <a:cubicBezTo>
                    <a:pt x="502" y="77"/>
                    <a:pt x="502" y="80"/>
                    <a:pt x="503" y="82"/>
                  </a:cubicBezTo>
                  <a:cubicBezTo>
                    <a:pt x="502" y="96"/>
                    <a:pt x="502" y="104"/>
                    <a:pt x="504" y="106"/>
                  </a:cubicBezTo>
                  <a:cubicBezTo>
                    <a:pt x="507" y="108"/>
                    <a:pt x="510" y="102"/>
                    <a:pt x="513" y="88"/>
                  </a:cubicBezTo>
                  <a:cubicBezTo>
                    <a:pt x="510" y="87"/>
                    <a:pt x="510" y="87"/>
                    <a:pt x="510" y="87"/>
                  </a:cubicBezTo>
                  <a:cubicBezTo>
                    <a:pt x="507" y="98"/>
                    <a:pt x="506" y="103"/>
                    <a:pt x="506" y="103"/>
                  </a:cubicBezTo>
                  <a:cubicBezTo>
                    <a:pt x="505" y="102"/>
                    <a:pt x="505" y="95"/>
                    <a:pt x="506" y="82"/>
                  </a:cubicBezTo>
                  <a:cubicBezTo>
                    <a:pt x="506" y="82"/>
                    <a:pt x="506" y="82"/>
                    <a:pt x="506" y="82"/>
                  </a:cubicBezTo>
                  <a:cubicBezTo>
                    <a:pt x="506" y="80"/>
                    <a:pt x="505" y="77"/>
                    <a:pt x="505" y="75"/>
                  </a:cubicBezTo>
                  <a:cubicBezTo>
                    <a:pt x="505" y="68"/>
                    <a:pt x="504" y="61"/>
                    <a:pt x="502" y="61"/>
                  </a:cubicBezTo>
                  <a:cubicBezTo>
                    <a:pt x="500" y="61"/>
                    <a:pt x="498" y="66"/>
                    <a:pt x="497" y="81"/>
                  </a:cubicBezTo>
                  <a:cubicBezTo>
                    <a:pt x="487" y="81"/>
                    <a:pt x="475" y="80"/>
                    <a:pt x="464" y="80"/>
                  </a:cubicBezTo>
                  <a:cubicBezTo>
                    <a:pt x="442" y="79"/>
                    <a:pt x="421" y="79"/>
                    <a:pt x="415" y="81"/>
                  </a:cubicBezTo>
                  <a:cubicBezTo>
                    <a:pt x="414" y="82"/>
                    <a:pt x="413" y="83"/>
                    <a:pt x="413" y="85"/>
                  </a:cubicBezTo>
                  <a:cubicBezTo>
                    <a:pt x="410" y="88"/>
                    <a:pt x="407" y="90"/>
                    <a:pt x="404" y="90"/>
                  </a:cubicBezTo>
                  <a:cubicBezTo>
                    <a:pt x="401" y="90"/>
                    <a:pt x="399" y="87"/>
                    <a:pt x="396" y="83"/>
                  </a:cubicBezTo>
                  <a:cubicBezTo>
                    <a:pt x="396" y="82"/>
                    <a:pt x="396" y="82"/>
                    <a:pt x="396" y="82"/>
                  </a:cubicBezTo>
                  <a:cubicBezTo>
                    <a:pt x="395" y="82"/>
                    <a:pt x="395" y="82"/>
                    <a:pt x="395" y="82"/>
                  </a:cubicBezTo>
                  <a:cubicBezTo>
                    <a:pt x="392" y="82"/>
                    <a:pt x="389" y="81"/>
                    <a:pt x="386" y="81"/>
                  </a:cubicBezTo>
                  <a:cubicBezTo>
                    <a:pt x="383" y="80"/>
                    <a:pt x="381" y="80"/>
                    <a:pt x="379" y="80"/>
                  </a:cubicBezTo>
                  <a:cubicBezTo>
                    <a:pt x="371" y="79"/>
                    <a:pt x="365" y="81"/>
                    <a:pt x="364" y="94"/>
                  </a:cubicBezTo>
                  <a:cubicBezTo>
                    <a:pt x="363" y="99"/>
                    <a:pt x="362" y="102"/>
                    <a:pt x="361" y="103"/>
                  </a:cubicBezTo>
                  <a:cubicBezTo>
                    <a:pt x="361" y="103"/>
                    <a:pt x="360" y="102"/>
                    <a:pt x="360" y="101"/>
                  </a:cubicBezTo>
                  <a:cubicBezTo>
                    <a:pt x="359" y="95"/>
                    <a:pt x="359" y="82"/>
                    <a:pt x="359" y="66"/>
                  </a:cubicBezTo>
                  <a:cubicBezTo>
                    <a:pt x="359" y="66"/>
                    <a:pt x="359" y="66"/>
                    <a:pt x="359" y="66"/>
                  </a:cubicBezTo>
                  <a:cubicBezTo>
                    <a:pt x="360" y="61"/>
                    <a:pt x="359" y="59"/>
                    <a:pt x="358" y="59"/>
                  </a:cubicBezTo>
                  <a:cubicBezTo>
                    <a:pt x="358" y="59"/>
                    <a:pt x="358" y="59"/>
                    <a:pt x="358" y="59"/>
                  </a:cubicBezTo>
                  <a:cubicBezTo>
                    <a:pt x="358" y="59"/>
                    <a:pt x="358" y="59"/>
                    <a:pt x="358" y="59"/>
                  </a:cubicBezTo>
                  <a:cubicBezTo>
                    <a:pt x="358" y="59"/>
                    <a:pt x="358" y="59"/>
                    <a:pt x="358" y="59"/>
                  </a:cubicBezTo>
                  <a:cubicBezTo>
                    <a:pt x="356" y="59"/>
                    <a:pt x="355" y="62"/>
                    <a:pt x="354" y="67"/>
                  </a:cubicBezTo>
                  <a:cubicBezTo>
                    <a:pt x="354" y="67"/>
                    <a:pt x="354" y="67"/>
                    <a:pt x="354" y="67"/>
                  </a:cubicBezTo>
                  <a:cubicBezTo>
                    <a:pt x="353" y="71"/>
                    <a:pt x="351" y="76"/>
                    <a:pt x="349" y="80"/>
                  </a:cubicBezTo>
                  <a:cubicBezTo>
                    <a:pt x="339" y="83"/>
                    <a:pt x="323" y="82"/>
                    <a:pt x="307" y="80"/>
                  </a:cubicBezTo>
                  <a:cubicBezTo>
                    <a:pt x="287" y="79"/>
                    <a:pt x="267" y="77"/>
                    <a:pt x="254" y="84"/>
                  </a:cubicBezTo>
                  <a:cubicBezTo>
                    <a:pt x="253" y="84"/>
                    <a:pt x="253" y="84"/>
                    <a:pt x="253" y="84"/>
                  </a:cubicBezTo>
                  <a:cubicBezTo>
                    <a:pt x="250" y="88"/>
                    <a:pt x="248" y="90"/>
                    <a:pt x="246" y="90"/>
                  </a:cubicBezTo>
                  <a:cubicBezTo>
                    <a:pt x="244" y="90"/>
                    <a:pt x="242" y="87"/>
                    <a:pt x="241" y="83"/>
                  </a:cubicBezTo>
                  <a:cubicBezTo>
                    <a:pt x="240" y="82"/>
                    <a:pt x="240" y="82"/>
                    <a:pt x="240" y="82"/>
                  </a:cubicBezTo>
                  <a:cubicBezTo>
                    <a:pt x="239" y="82"/>
                    <a:pt x="239" y="82"/>
                    <a:pt x="239" y="82"/>
                  </a:cubicBezTo>
                  <a:cubicBezTo>
                    <a:pt x="237" y="82"/>
                    <a:pt x="234" y="81"/>
                    <a:pt x="232" y="81"/>
                  </a:cubicBezTo>
                  <a:cubicBezTo>
                    <a:pt x="228" y="81"/>
                    <a:pt x="224" y="80"/>
                    <a:pt x="221" y="80"/>
                  </a:cubicBezTo>
                  <a:cubicBezTo>
                    <a:pt x="213" y="81"/>
                    <a:pt x="207" y="83"/>
                    <a:pt x="208" y="93"/>
                  </a:cubicBezTo>
                  <a:cubicBezTo>
                    <a:pt x="205" y="101"/>
                    <a:pt x="204" y="104"/>
                    <a:pt x="204" y="104"/>
                  </a:cubicBezTo>
                  <a:cubicBezTo>
                    <a:pt x="203" y="99"/>
                    <a:pt x="204" y="88"/>
                    <a:pt x="205" y="74"/>
                  </a:cubicBezTo>
                  <a:cubicBezTo>
                    <a:pt x="205" y="74"/>
                    <a:pt x="205" y="74"/>
                    <a:pt x="205" y="74"/>
                  </a:cubicBezTo>
                  <a:cubicBezTo>
                    <a:pt x="203" y="58"/>
                    <a:pt x="200" y="58"/>
                    <a:pt x="196" y="76"/>
                  </a:cubicBezTo>
                  <a:cubicBezTo>
                    <a:pt x="195" y="76"/>
                    <a:pt x="195" y="77"/>
                    <a:pt x="194" y="78"/>
                  </a:cubicBezTo>
                  <a:cubicBezTo>
                    <a:pt x="193" y="81"/>
                    <a:pt x="192" y="84"/>
                    <a:pt x="126" y="82"/>
                  </a:cubicBezTo>
                  <a:cubicBezTo>
                    <a:pt x="126" y="82"/>
                    <a:pt x="126" y="82"/>
                    <a:pt x="126" y="82"/>
                  </a:cubicBezTo>
                  <a:cubicBezTo>
                    <a:pt x="126" y="82"/>
                    <a:pt x="126" y="82"/>
                    <a:pt x="126" y="82"/>
                  </a:cubicBezTo>
                  <a:cubicBezTo>
                    <a:pt x="125" y="82"/>
                    <a:pt x="125" y="82"/>
                    <a:pt x="124" y="82"/>
                  </a:cubicBezTo>
                  <a:cubicBezTo>
                    <a:pt x="124" y="82"/>
                    <a:pt x="124" y="82"/>
                    <a:pt x="124" y="82"/>
                  </a:cubicBezTo>
                  <a:cubicBezTo>
                    <a:pt x="122" y="82"/>
                    <a:pt x="120" y="82"/>
                    <a:pt x="117" y="82"/>
                  </a:cubicBezTo>
                  <a:cubicBezTo>
                    <a:pt x="111" y="82"/>
                    <a:pt x="106" y="83"/>
                    <a:pt x="106" y="90"/>
                  </a:cubicBezTo>
                  <a:cubicBezTo>
                    <a:pt x="106" y="91"/>
                    <a:pt x="105" y="92"/>
                    <a:pt x="104" y="93"/>
                  </a:cubicBezTo>
                  <a:cubicBezTo>
                    <a:pt x="104" y="93"/>
                    <a:pt x="104" y="93"/>
                    <a:pt x="104" y="93"/>
                  </a:cubicBezTo>
                  <a:cubicBezTo>
                    <a:pt x="103" y="93"/>
                    <a:pt x="102" y="93"/>
                    <a:pt x="101" y="93"/>
                  </a:cubicBezTo>
                  <a:cubicBezTo>
                    <a:pt x="101" y="93"/>
                    <a:pt x="100" y="93"/>
                    <a:pt x="99" y="93"/>
                  </a:cubicBezTo>
                  <a:cubicBezTo>
                    <a:pt x="97" y="92"/>
                    <a:pt x="95" y="91"/>
                    <a:pt x="93" y="88"/>
                  </a:cubicBezTo>
                  <a:cubicBezTo>
                    <a:pt x="93" y="87"/>
                    <a:pt x="93" y="87"/>
                    <a:pt x="93" y="87"/>
                  </a:cubicBezTo>
                  <a:cubicBezTo>
                    <a:pt x="85" y="84"/>
                    <a:pt x="83" y="83"/>
                    <a:pt x="82" y="82"/>
                  </a:cubicBezTo>
                  <a:cubicBezTo>
                    <a:pt x="80" y="82"/>
                    <a:pt x="80" y="82"/>
                    <a:pt x="78" y="81"/>
                  </a:cubicBezTo>
                  <a:cubicBezTo>
                    <a:pt x="77" y="81"/>
                    <a:pt x="77" y="81"/>
                    <a:pt x="77" y="81"/>
                  </a:cubicBezTo>
                  <a:cubicBezTo>
                    <a:pt x="73" y="81"/>
                    <a:pt x="69" y="82"/>
                    <a:pt x="65" y="84"/>
                  </a:cubicBezTo>
                  <a:cubicBezTo>
                    <a:pt x="62" y="86"/>
                    <a:pt x="59" y="90"/>
                    <a:pt x="59" y="96"/>
                  </a:cubicBezTo>
                  <a:cubicBezTo>
                    <a:pt x="57" y="102"/>
                    <a:pt x="56" y="108"/>
                    <a:pt x="56" y="107"/>
                  </a:cubicBezTo>
                  <a:cubicBezTo>
                    <a:pt x="55" y="105"/>
                    <a:pt x="55" y="97"/>
                    <a:pt x="57" y="81"/>
                  </a:cubicBezTo>
                  <a:cubicBezTo>
                    <a:pt x="57" y="81"/>
                    <a:pt x="57" y="81"/>
                    <a:pt x="57" y="81"/>
                  </a:cubicBezTo>
                  <a:cubicBezTo>
                    <a:pt x="56" y="78"/>
                    <a:pt x="56" y="76"/>
                    <a:pt x="55" y="74"/>
                  </a:cubicBezTo>
                  <a:cubicBezTo>
                    <a:pt x="54" y="69"/>
                    <a:pt x="54" y="66"/>
                    <a:pt x="52" y="66"/>
                  </a:cubicBezTo>
                  <a:cubicBezTo>
                    <a:pt x="52" y="66"/>
                    <a:pt x="52" y="66"/>
                    <a:pt x="52" y="66"/>
                  </a:cubicBezTo>
                  <a:cubicBezTo>
                    <a:pt x="50" y="66"/>
                    <a:pt x="49" y="70"/>
                    <a:pt x="47" y="80"/>
                  </a:cubicBezTo>
                  <a:cubicBezTo>
                    <a:pt x="43" y="82"/>
                    <a:pt x="40" y="83"/>
                    <a:pt x="36" y="83"/>
                  </a:cubicBezTo>
                  <a:cubicBezTo>
                    <a:pt x="32" y="83"/>
                    <a:pt x="28" y="82"/>
                    <a:pt x="25" y="80"/>
                  </a:cubicBezTo>
                  <a:close/>
                  <a:moveTo>
                    <a:pt x="357" y="63"/>
                  </a:moveTo>
                  <a:cubicBezTo>
                    <a:pt x="358" y="63"/>
                    <a:pt x="358" y="62"/>
                    <a:pt x="358" y="62"/>
                  </a:cubicBezTo>
                  <a:cubicBezTo>
                    <a:pt x="358" y="62"/>
                    <a:pt x="358" y="62"/>
                    <a:pt x="358" y="62"/>
                  </a:cubicBezTo>
                  <a:cubicBezTo>
                    <a:pt x="357" y="62"/>
                    <a:pt x="357" y="63"/>
                    <a:pt x="357" y="6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pic>
        <p:nvPicPr>
          <p:cNvPr id="35" name="图片 34" descr="11"/>
          <p:cNvPicPr>
            <a:picLocks noChangeAspect="1"/>
          </p:cNvPicPr>
          <p:nvPr/>
        </p:nvPicPr>
        <p:blipFill>
          <a:blip r:embed="rId2"/>
          <a:stretch>
            <a:fillRect/>
          </a:stretch>
        </p:blipFill>
        <p:spPr>
          <a:xfrm>
            <a:off x="6396419" y="232549"/>
            <a:ext cx="6034726" cy="2640192"/>
          </a:xfrm>
          <a:prstGeom prst="rect">
            <a:avLst/>
          </a:prstGeom>
        </p:spPr>
      </p:pic>
      <p:pic>
        <p:nvPicPr>
          <p:cNvPr id="6" name="图片 5" descr="852"/>
          <p:cNvPicPr>
            <a:picLocks noChangeAspect="1"/>
          </p:cNvPicPr>
          <p:nvPr/>
        </p:nvPicPr>
        <p:blipFill>
          <a:blip r:embed="rId3"/>
          <a:stretch>
            <a:fillRect/>
          </a:stretch>
        </p:blipFill>
        <p:spPr>
          <a:xfrm>
            <a:off x="8607425" y="3968750"/>
            <a:ext cx="981075" cy="889635"/>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9" advTm="6365">
        <p:comb/>
      </p:transition>
    </mc:Choice>
    <mc:Fallback>
      <p:transition advTm="6365">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nodeType="after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p:cTn id="7" dur="1000" fill="hold"/>
                                        <p:tgtEl>
                                          <p:spTgt spid="35"/>
                                        </p:tgtEl>
                                        <p:attrNameLst>
                                          <p:attrName>ppt_w</p:attrName>
                                        </p:attrNameLst>
                                      </p:cBhvr>
                                      <p:tavLst>
                                        <p:tav tm="0">
                                          <p:val>
                                            <p:strVal val="#ppt_w+.3"/>
                                          </p:val>
                                        </p:tav>
                                        <p:tav tm="100000">
                                          <p:val>
                                            <p:strVal val="#ppt_w"/>
                                          </p:val>
                                        </p:tav>
                                      </p:tavLst>
                                    </p:anim>
                                    <p:anim calcmode="lin" valueType="num">
                                      <p:cBhvr>
                                        <p:cTn id="8" dur="1000" fill="hold"/>
                                        <p:tgtEl>
                                          <p:spTgt spid="35"/>
                                        </p:tgtEl>
                                        <p:attrNameLst>
                                          <p:attrName>ppt_h</p:attrName>
                                        </p:attrNameLst>
                                      </p:cBhvr>
                                      <p:tavLst>
                                        <p:tav tm="0">
                                          <p:val>
                                            <p:strVal val="#ppt_h"/>
                                          </p:val>
                                        </p:tav>
                                        <p:tav tm="100000">
                                          <p:val>
                                            <p:strVal val="#ppt_h"/>
                                          </p:val>
                                        </p:tav>
                                      </p:tavLst>
                                    </p:anim>
                                    <p:animEffect transition="in" filter="fade">
                                      <p:cBhvr>
                                        <p:cTn id="9" dur="1000"/>
                                        <p:tgtEl>
                                          <p:spTgt spid="35"/>
                                        </p:tgtEl>
                                      </p:cBhvr>
                                    </p:animEffect>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1000"/>
                                        <p:tgtEl>
                                          <p:spTgt spid="2"/>
                                        </p:tgtEl>
                                      </p:cBhvr>
                                    </p:animEffect>
                                    <p:anim calcmode="lin" valueType="num">
                                      <p:cBhvr>
                                        <p:cTn id="14" dur="1000" fill="hold"/>
                                        <p:tgtEl>
                                          <p:spTgt spid="2"/>
                                        </p:tgtEl>
                                        <p:attrNameLst>
                                          <p:attrName>ppt_x</p:attrName>
                                        </p:attrNameLst>
                                      </p:cBhvr>
                                      <p:tavLst>
                                        <p:tav tm="0">
                                          <p:val>
                                            <p:strVal val="#ppt_x"/>
                                          </p:val>
                                        </p:tav>
                                        <p:tav tm="100000">
                                          <p:val>
                                            <p:strVal val="#ppt_x"/>
                                          </p:val>
                                        </p:tav>
                                      </p:tavLst>
                                    </p:anim>
                                    <p:anim calcmode="lin" valueType="num">
                                      <p:cBhvr>
                                        <p:cTn id="15" dur="1000" fill="hold"/>
                                        <p:tgtEl>
                                          <p:spTgt spid="2"/>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1" presetClass="entr" presetSubtype="0" fill="hold" grpId="0" nodeType="afterEffect">
                                  <p:stCondLst>
                                    <p:cond delay="0"/>
                                  </p:stCondLst>
                                  <p:iterate type="lt">
                                    <p:tmPct val="10000"/>
                                  </p:iterate>
                                  <p:childTnLst>
                                    <p:set>
                                      <p:cBhvr>
                                        <p:cTn id="18" dur="1" fill="hold">
                                          <p:stCondLst>
                                            <p:cond delay="0"/>
                                          </p:stCondLst>
                                        </p:cTn>
                                        <p:tgtEl>
                                          <p:spTgt spid="3"/>
                                        </p:tgtEl>
                                        <p:attrNameLst>
                                          <p:attrName>style.visibility</p:attrName>
                                        </p:attrNameLst>
                                      </p:cBhvr>
                                      <p:to>
                                        <p:strVal val="visible"/>
                                      </p:to>
                                    </p:set>
                                    <p:anim calcmode="lin" valueType="num">
                                      <p:cBhvr>
                                        <p:cTn id="19" dur="50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20" dur="500" fill="hold"/>
                                        <p:tgtEl>
                                          <p:spTgt spid="3"/>
                                        </p:tgtEl>
                                        <p:attrNameLst>
                                          <p:attrName>ppt_y</p:attrName>
                                        </p:attrNameLst>
                                      </p:cBhvr>
                                      <p:tavLst>
                                        <p:tav tm="0">
                                          <p:val>
                                            <p:strVal val="#ppt_y"/>
                                          </p:val>
                                        </p:tav>
                                        <p:tav tm="100000">
                                          <p:val>
                                            <p:strVal val="#ppt_y"/>
                                          </p:val>
                                        </p:tav>
                                      </p:tavLst>
                                    </p:anim>
                                    <p:anim calcmode="lin" valueType="num">
                                      <p:cBhvr>
                                        <p:cTn id="21" dur="50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22" dur="50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23" dur="500" tmFilter="0,0; .5, 1; 1, 1"/>
                                        <p:tgtEl>
                                          <p:spTgt spid="3"/>
                                        </p:tgtEl>
                                      </p:cBhvr>
                                    </p:animEffect>
                                  </p:childTnLst>
                                </p:cTn>
                              </p:par>
                            </p:childTnLst>
                          </p:cTn>
                        </p:par>
                        <p:par>
                          <p:cTn id="24" fill="hold">
                            <p:stCondLst>
                              <p:cond delay="2650"/>
                            </p:stCondLst>
                            <p:childTnLst>
                              <p:par>
                                <p:cTn id="25" presetID="53" presetClass="entr" presetSubtype="16" fill="hold" nodeType="afterEffect">
                                  <p:stCondLst>
                                    <p:cond delay="0"/>
                                  </p:stCondLst>
                                  <p:childTnLst>
                                    <p:set>
                                      <p:cBhvr>
                                        <p:cTn id="26" dur="1" fill="hold">
                                          <p:stCondLst>
                                            <p:cond delay="0"/>
                                          </p:stCondLst>
                                        </p:cTn>
                                        <p:tgtEl>
                                          <p:spTgt spid="39"/>
                                        </p:tgtEl>
                                        <p:attrNameLst>
                                          <p:attrName>style.visibility</p:attrName>
                                        </p:attrNameLst>
                                      </p:cBhvr>
                                      <p:to>
                                        <p:strVal val="visible"/>
                                      </p:to>
                                    </p:set>
                                    <p:anim calcmode="lin" valueType="num">
                                      <p:cBhvr>
                                        <p:cTn id="27" dur="500" fill="hold"/>
                                        <p:tgtEl>
                                          <p:spTgt spid="39"/>
                                        </p:tgtEl>
                                        <p:attrNameLst>
                                          <p:attrName>ppt_w</p:attrName>
                                        </p:attrNameLst>
                                      </p:cBhvr>
                                      <p:tavLst>
                                        <p:tav tm="0">
                                          <p:val>
                                            <p:fltVal val="0"/>
                                          </p:val>
                                        </p:tav>
                                        <p:tav tm="100000">
                                          <p:val>
                                            <p:strVal val="#ppt_w"/>
                                          </p:val>
                                        </p:tav>
                                      </p:tavLst>
                                    </p:anim>
                                    <p:anim calcmode="lin" valueType="num">
                                      <p:cBhvr>
                                        <p:cTn id="28" dur="500" fill="hold"/>
                                        <p:tgtEl>
                                          <p:spTgt spid="39"/>
                                        </p:tgtEl>
                                        <p:attrNameLst>
                                          <p:attrName>ppt_h</p:attrName>
                                        </p:attrNameLst>
                                      </p:cBhvr>
                                      <p:tavLst>
                                        <p:tav tm="0">
                                          <p:val>
                                            <p:fltVal val="0"/>
                                          </p:val>
                                        </p:tav>
                                        <p:tav tm="100000">
                                          <p:val>
                                            <p:strVal val="#ppt_h"/>
                                          </p:val>
                                        </p:tav>
                                      </p:tavLst>
                                    </p:anim>
                                    <p:animEffect transition="in" filter="fade">
                                      <p:cBhvr>
                                        <p:cTn id="29" dur="500"/>
                                        <p:tgtEl>
                                          <p:spTgt spid="39"/>
                                        </p:tgtEl>
                                      </p:cBhvr>
                                    </p:animEffect>
                                  </p:childTnLst>
                                </p:cTn>
                              </p:par>
                              <p:par>
                                <p:cTn id="30" presetID="53" presetClass="entr" presetSubtype="16" fill="hold" nodeType="withEffect">
                                  <p:stCondLst>
                                    <p:cond delay="0"/>
                                  </p:stCondLst>
                                  <p:childTnLst>
                                    <p:set>
                                      <p:cBhvr>
                                        <p:cTn id="31" dur="1" fill="hold">
                                          <p:stCondLst>
                                            <p:cond delay="0"/>
                                          </p:stCondLst>
                                        </p:cTn>
                                        <p:tgtEl>
                                          <p:spTgt spid="42"/>
                                        </p:tgtEl>
                                        <p:attrNameLst>
                                          <p:attrName>style.visibility</p:attrName>
                                        </p:attrNameLst>
                                      </p:cBhvr>
                                      <p:to>
                                        <p:strVal val="visible"/>
                                      </p:to>
                                    </p:set>
                                    <p:anim calcmode="lin" valueType="num">
                                      <p:cBhvr>
                                        <p:cTn id="32" dur="500" fill="hold"/>
                                        <p:tgtEl>
                                          <p:spTgt spid="42"/>
                                        </p:tgtEl>
                                        <p:attrNameLst>
                                          <p:attrName>ppt_w</p:attrName>
                                        </p:attrNameLst>
                                      </p:cBhvr>
                                      <p:tavLst>
                                        <p:tav tm="0">
                                          <p:val>
                                            <p:fltVal val="0"/>
                                          </p:val>
                                        </p:tav>
                                        <p:tav tm="100000">
                                          <p:val>
                                            <p:strVal val="#ppt_w"/>
                                          </p:val>
                                        </p:tav>
                                      </p:tavLst>
                                    </p:anim>
                                    <p:anim calcmode="lin" valueType="num">
                                      <p:cBhvr>
                                        <p:cTn id="33" dur="500" fill="hold"/>
                                        <p:tgtEl>
                                          <p:spTgt spid="42"/>
                                        </p:tgtEl>
                                        <p:attrNameLst>
                                          <p:attrName>ppt_h</p:attrName>
                                        </p:attrNameLst>
                                      </p:cBhvr>
                                      <p:tavLst>
                                        <p:tav tm="0">
                                          <p:val>
                                            <p:fltVal val="0"/>
                                          </p:val>
                                        </p:tav>
                                        <p:tav tm="100000">
                                          <p:val>
                                            <p:strVal val="#ppt_h"/>
                                          </p:val>
                                        </p:tav>
                                      </p:tavLst>
                                    </p:anim>
                                    <p:animEffect transition="in" filter="fade">
                                      <p:cBhvr>
                                        <p:cTn id="34" dur="500"/>
                                        <p:tgtEl>
                                          <p:spTgt spid="42"/>
                                        </p:tgtEl>
                                      </p:cBhvr>
                                    </p:animEffect>
                                  </p:childTnLst>
                                </p:cTn>
                              </p:par>
                              <p:par>
                                <p:cTn id="35" presetID="53" presetClass="entr" presetSubtype="16" fill="hold" nodeType="withEffect">
                                  <p:stCondLst>
                                    <p:cond delay="0"/>
                                  </p:stCondLst>
                                  <p:childTnLst>
                                    <p:set>
                                      <p:cBhvr>
                                        <p:cTn id="36" dur="1" fill="hold">
                                          <p:stCondLst>
                                            <p:cond delay="0"/>
                                          </p:stCondLst>
                                        </p:cTn>
                                        <p:tgtEl>
                                          <p:spTgt spid="45"/>
                                        </p:tgtEl>
                                        <p:attrNameLst>
                                          <p:attrName>style.visibility</p:attrName>
                                        </p:attrNameLst>
                                      </p:cBhvr>
                                      <p:to>
                                        <p:strVal val="visible"/>
                                      </p:to>
                                    </p:set>
                                    <p:anim calcmode="lin" valueType="num">
                                      <p:cBhvr>
                                        <p:cTn id="37" dur="500" fill="hold"/>
                                        <p:tgtEl>
                                          <p:spTgt spid="45"/>
                                        </p:tgtEl>
                                        <p:attrNameLst>
                                          <p:attrName>ppt_w</p:attrName>
                                        </p:attrNameLst>
                                      </p:cBhvr>
                                      <p:tavLst>
                                        <p:tav tm="0">
                                          <p:val>
                                            <p:fltVal val="0"/>
                                          </p:val>
                                        </p:tav>
                                        <p:tav tm="100000">
                                          <p:val>
                                            <p:strVal val="#ppt_w"/>
                                          </p:val>
                                        </p:tav>
                                      </p:tavLst>
                                    </p:anim>
                                    <p:anim calcmode="lin" valueType="num">
                                      <p:cBhvr>
                                        <p:cTn id="38" dur="500" fill="hold"/>
                                        <p:tgtEl>
                                          <p:spTgt spid="45"/>
                                        </p:tgtEl>
                                        <p:attrNameLst>
                                          <p:attrName>ppt_h</p:attrName>
                                        </p:attrNameLst>
                                      </p:cBhvr>
                                      <p:tavLst>
                                        <p:tav tm="0">
                                          <p:val>
                                            <p:fltVal val="0"/>
                                          </p:val>
                                        </p:tav>
                                        <p:tav tm="100000">
                                          <p:val>
                                            <p:strVal val="#ppt_h"/>
                                          </p:val>
                                        </p:tav>
                                      </p:tavLst>
                                    </p:anim>
                                    <p:animEffect transition="in" filter="fade">
                                      <p:cBhvr>
                                        <p:cTn id="39" dur="500"/>
                                        <p:tgtEl>
                                          <p:spTgt spid="45"/>
                                        </p:tgtEl>
                                      </p:cBhvr>
                                    </p:animEffect>
                                  </p:childTnLst>
                                </p:cTn>
                              </p:par>
                              <p:par>
                                <p:cTn id="40" presetID="53" presetClass="entr" presetSubtype="16" fill="hold" nodeType="withEffect">
                                  <p:stCondLst>
                                    <p:cond delay="0"/>
                                  </p:stCondLst>
                                  <p:childTnLst>
                                    <p:set>
                                      <p:cBhvr>
                                        <p:cTn id="41" dur="1" fill="hold">
                                          <p:stCondLst>
                                            <p:cond delay="0"/>
                                          </p:stCondLst>
                                        </p:cTn>
                                        <p:tgtEl>
                                          <p:spTgt spid="49"/>
                                        </p:tgtEl>
                                        <p:attrNameLst>
                                          <p:attrName>style.visibility</p:attrName>
                                        </p:attrNameLst>
                                      </p:cBhvr>
                                      <p:to>
                                        <p:strVal val="visible"/>
                                      </p:to>
                                    </p:set>
                                    <p:anim calcmode="lin" valueType="num">
                                      <p:cBhvr>
                                        <p:cTn id="42" dur="500" fill="hold"/>
                                        <p:tgtEl>
                                          <p:spTgt spid="49"/>
                                        </p:tgtEl>
                                        <p:attrNameLst>
                                          <p:attrName>ppt_w</p:attrName>
                                        </p:attrNameLst>
                                      </p:cBhvr>
                                      <p:tavLst>
                                        <p:tav tm="0">
                                          <p:val>
                                            <p:fltVal val="0"/>
                                          </p:val>
                                        </p:tav>
                                        <p:tav tm="100000">
                                          <p:val>
                                            <p:strVal val="#ppt_w"/>
                                          </p:val>
                                        </p:tav>
                                      </p:tavLst>
                                    </p:anim>
                                    <p:anim calcmode="lin" valueType="num">
                                      <p:cBhvr>
                                        <p:cTn id="43" dur="500" fill="hold"/>
                                        <p:tgtEl>
                                          <p:spTgt spid="49"/>
                                        </p:tgtEl>
                                        <p:attrNameLst>
                                          <p:attrName>ppt_h</p:attrName>
                                        </p:attrNameLst>
                                      </p:cBhvr>
                                      <p:tavLst>
                                        <p:tav tm="0">
                                          <p:val>
                                            <p:fltVal val="0"/>
                                          </p:val>
                                        </p:tav>
                                        <p:tav tm="100000">
                                          <p:val>
                                            <p:strVal val="#ppt_h"/>
                                          </p:val>
                                        </p:tav>
                                      </p:tavLst>
                                    </p:anim>
                                    <p:animEffect transition="in" filter="fade">
                                      <p:cBhvr>
                                        <p:cTn id="44" dur="500"/>
                                        <p:tgtEl>
                                          <p:spTgt spid="49"/>
                                        </p:tgtEl>
                                      </p:cBhvr>
                                    </p:animEffect>
                                  </p:childTnLst>
                                </p:cTn>
                              </p:par>
                              <p:par>
                                <p:cTn id="45" presetID="53" presetClass="entr" presetSubtype="16" fill="hold" nodeType="withEffect">
                                  <p:stCondLst>
                                    <p:cond delay="0"/>
                                  </p:stCondLst>
                                  <p:childTnLst>
                                    <p:set>
                                      <p:cBhvr>
                                        <p:cTn id="46" dur="1" fill="hold">
                                          <p:stCondLst>
                                            <p:cond delay="0"/>
                                          </p:stCondLst>
                                        </p:cTn>
                                        <p:tgtEl>
                                          <p:spTgt spid="53"/>
                                        </p:tgtEl>
                                        <p:attrNameLst>
                                          <p:attrName>style.visibility</p:attrName>
                                        </p:attrNameLst>
                                      </p:cBhvr>
                                      <p:to>
                                        <p:strVal val="visible"/>
                                      </p:to>
                                    </p:set>
                                    <p:anim calcmode="lin" valueType="num">
                                      <p:cBhvr>
                                        <p:cTn id="47" dur="500" fill="hold"/>
                                        <p:tgtEl>
                                          <p:spTgt spid="53"/>
                                        </p:tgtEl>
                                        <p:attrNameLst>
                                          <p:attrName>ppt_w</p:attrName>
                                        </p:attrNameLst>
                                      </p:cBhvr>
                                      <p:tavLst>
                                        <p:tav tm="0">
                                          <p:val>
                                            <p:fltVal val="0"/>
                                          </p:val>
                                        </p:tav>
                                        <p:tav tm="100000">
                                          <p:val>
                                            <p:strVal val="#ppt_w"/>
                                          </p:val>
                                        </p:tav>
                                      </p:tavLst>
                                    </p:anim>
                                    <p:anim calcmode="lin" valueType="num">
                                      <p:cBhvr>
                                        <p:cTn id="48" dur="500" fill="hold"/>
                                        <p:tgtEl>
                                          <p:spTgt spid="53"/>
                                        </p:tgtEl>
                                        <p:attrNameLst>
                                          <p:attrName>ppt_h</p:attrName>
                                        </p:attrNameLst>
                                      </p:cBhvr>
                                      <p:tavLst>
                                        <p:tav tm="0">
                                          <p:val>
                                            <p:fltVal val="0"/>
                                          </p:val>
                                        </p:tav>
                                        <p:tav tm="100000">
                                          <p:val>
                                            <p:strVal val="#ppt_h"/>
                                          </p:val>
                                        </p:tav>
                                      </p:tavLst>
                                    </p:anim>
                                    <p:animEffect transition="in" filter="fade">
                                      <p:cBhvr>
                                        <p:cTn id="49" dur="500"/>
                                        <p:tgtEl>
                                          <p:spTgt spid="53"/>
                                        </p:tgtEl>
                                      </p:cBhvr>
                                    </p:animEffect>
                                  </p:childTnLst>
                                </p:cTn>
                              </p:par>
                            </p:childTnLst>
                          </p:cTn>
                        </p:par>
                        <p:par>
                          <p:cTn id="50" fill="hold">
                            <p:stCondLst>
                              <p:cond delay="3150"/>
                            </p:stCondLst>
                            <p:childTnLst>
                              <p:par>
                                <p:cTn id="51" presetID="17" presetClass="entr" presetSubtype="10" fill="hold" nodeType="afterEffect">
                                  <p:stCondLst>
                                    <p:cond delay="0"/>
                                  </p:stCondLst>
                                  <p:childTnLst>
                                    <p:set>
                                      <p:cBhvr>
                                        <p:cTn id="52" dur="1" fill="hold">
                                          <p:stCondLst>
                                            <p:cond delay="0"/>
                                          </p:stCondLst>
                                        </p:cTn>
                                        <p:tgtEl>
                                          <p:spTgt spid="6"/>
                                        </p:tgtEl>
                                        <p:attrNameLst>
                                          <p:attrName>style.visibility</p:attrName>
                                        </p:attrNameLst>
                                      </p:cBhvr>
                                      <p:to>
                                        <p:strVal val="visible"/>
                                      </p:to>
                                    </p:set>
                                    <p:anim calcmode="lin" valueType="num">
                                      <p:cBhvr>
                                        <p:cTn id="53" dur="500" fill="hold"/>
                                        <p:tgtEl>
                                          <p:spTgt spid="6"/>
                                        </p:tgtEl>
                                        <p:attrNameLst>
                                          <p:attrName>ppt_w</p:attrName>
                                        </p:attrNameLst>
                                      </p:cBhvr>
                                      <p:tavLst>
                                        <p:tav tm="0">
                                          <p:val>
                                            <p:fltVal val="0"/>
                                          </p:val>
                                        </p:tav>
                                        <p:tav tm="100000">
                                          <p:val>
                                            <p:strVal val="#ppt_w"/>
                                          </p:val>
                                        </p:tav>
                                      </p:tavLst>
                                    </p:anim>
                                    <p:anim calcmode="lin" valueType="num">
                                      <p:cBhvr>
                                        <p:cTn id="54" dur="500" fill="hold"/>
                                        <p:tgtEl>
                                          <p:spTgt spid="6"/>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296545" y="259715"/>
            <a:ext cx="11490325" cy="539750"/>
            <a:chOff x="467" y="409"/>
            <a:chExt cx="18095" cy="850"/>
          </a:xfrm>
        </p:grpSpPr>
        <p:sp>
          <p:nvSpPr>
            <p:cNvPr id="23" name="文本框 22"/>
            <p:cNvSpPr txBox="1"/>
            <p:nvPr/>
          </p:nvSpPr>
          <p:spPr>
            <a:xfrm>
              <a:off x="2122" y="409"/>
              <a:ext cx="16441" cy="850"/>
            </a:xfrm>
            <a:prstGeom prst="rect">
              <a:avLst/>
            </a:prstGeom>
            <a:noFill/>
          </p:spPr>
          <p:txBody>
            <a:bodyPr wrap="square" rtlCol="0" anchor="ctr" anchorCtr="0">
              <a:noAutofit/>
            </a:bodyPr>
            <a:p>
              <a:pPr>
                <a:lnSpc>
                  <a:spcPct val="100000"/>
                </a:lnSpc>
              </a:pPr>
              <a:r>
                <a:rPr lang="zh-CN" altLang="en-US" sz="2400">
                  <a:solidFill>
                    <a:srgbClr val="FF7F7F"/>
                  </a:solidFill>
                  <a:latin typeface="微软雅黑" panose="020B0503020204020204" charset="-122"/>
                  <a:ea typeface="微软雅黑" panose="020B0503020204020204" charset="-122"/>
                  <a:sym typeface="+mn-ea"/>
                </a:rPr>
                <a:t>【新生儿分类】</a:t>
              </a:r>
              <a:endParaRPr lang="zh-CN" altLang="en-US" sz="2400">
                <a:solidFill>
                  <a:srgbClr val="FF7F7F"/>
                </a:solidFill>
                <a:latin typeface="微软雅黑" panose="020B0503020204020204" charset="-122"/>
                <a:ea typeface="微软雅黑" panose="020B0503020204020204" charset="-122"/>
                <a:sym typeface="+mn-ea"/>
              </a:endParaRPr>
            </a:p>
          </p:txBody>
        </p:sp>
        <p:grpSp>
          <p:nvGrpSpPr>
            <p:cNvPr id="6" name="组合 5"/>
            <p:cNvGrpSpPr/>
            <p:nvPr/>
          </p:nvGrpSpPr>
          <p:grpSpPr>
            <a:xfrm>
              <a:off x="467" y="494"/>
              <a:ext cx="1416" cy="680"/>
              <a:chOff x="467" y="579"/>
              <a:chExt cx="1416" cy="680"/>
            </a:xfrm>
          </p:grpSpPr>
          <p:sp>
            <p:nvSpPr>
              <p:cNvPr id="7" name="对角圆角矩形 6"/>
              <p:cNvSpPr/>
              <p:nvPr/>
            </p:nvSpPr>
            <p:spPr>
              <a:xfrm>
                <a:off x="467" y="579"/>
                <a:ext cx="1417" cy="68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8" name="图片 7"/>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892" y="692"/>
                <a:ext cx="567" cy="454"/>
              </a:xfrm>
              <a:prstGeom prst="rect">
                <a:avLst/>
              </a:prstGeom>
            </p:spPr>
          </p:pic>
        </p:grpSp>
      </p:grpSp>
      <p:sp>
        <p:nvSpPr>
          <p:cNvPr id="5" name="椭圆 4"/>
          <p:cNvSpPr/>
          <p:nvPr>
            <p:custDataLst>
              <p:tags r:id="rId2"/>
            </p:custDataLst>
          </p:nvPr>
        </p:nvSpPr>
        <p:spPr>
          <a:xfrm>
            <a:off x="9370378" y="2165985"/>
            <a:ext cx="945515" cy="928370"/>
          </a:xfrm>
          <a:prstGeom prst="ellipse">
            <a:avLst/>
          </a:prstGeom>
          <a:gradFill>
            <a:gsLst>
              <a:gs pos="0">
                <a:srgbClr val="00D6D6">
                  <a:lumMod val="20000"/>
                  <a:lumOff val="80000"/>
                </a:srgbClr>
              </a:gs>
              <a:gs pos="100000">
                <a:srgbClr val="00D6D6"/>
              </a:gs>
            </a:gsLst>
            <a:lin ang="5400000" scaled="0"/>
          </a:gradFill>
          <a:ln>
            <a:noFill/>
          </a:ln>
        </p:spPr>
        <p:style>
          <a:lnRef idx="2">
            <a:srgbClr val="FA8024">
              <a:shade val="50000"/>
            </a:srgbClr>
          </a:lnRef>
          <a:fillRef idx="1">
            <a:srgbClr val="FA8024"/>
          </a:fillRef>
          <a:effectRef idx="0">
            <a:srgbClr val="FA8024"/>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3" name="椭圆 2"/>
          <p:cNvSpPr/>
          <p:nvPr>
            <p:custDataLst>
              <p:tags r:id="rId3"/>
            </p:custDataLst>
          </p:nvPr>
        </p:nvSpPr>
        <p:spPr>
          <a:xfrm>
            <a:off x="2317433" y="2172335"/>
            <a:ext cx="945515" cy="928370"/>
          </a:xfrm>
          <a:prstGeom prst="ellipse">
            <a:avLst/>
          </a:prstGeom>
          <a:gradFill>
            <a:gsLst>
              <a:gs pos="0">
                <a:srgbClr val="FA8024">
                  <a:lumMod val="20000"/>
                  <a:lumOff val="80000"/>
                </a:srgbClr>
              </a:gs>
              <a:gs pos="100000">
                <a:srgbClr val="FA8024"/>
              </a:gs>
            </a:gsLst>
            <a:lin ang="5400000" scaled="0"/>
          </a:gradFill>
          <a:ln>
            <a:noFill/>
          </a:ln>
        </p:spPr>
        <p:style>
          <a:lnRef idx="2">
            <a:srgbClr val="FA8024">
              <a:shade val="50000"/>
            </a:srgbClr>
          </a:lnRef>
          <a:fillRef idx="1">
            <a:srgbClr val="FA8024"/>
          </a:fillRef>
          <a:effectRef idx="0">
            <a:srgbClr val="FA8024"/>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12" name="矩形 11"/>
          <p:cNvSpPr/>
          <p:nvPr>
            <p:custDataLst>
              <p:tags r:id="rId4"/>
            </p:custDataLst>
          </p:nvPr>
        </p:nvSpPr>
        <p:spPr>
          <a:xfrm>
            <a:off x="7911465" y="2214245"/>
            <a:ext cx="334645" cy="3712845"/>
          </a:xfrm>
          <a:prstGeom prst="rect">
            <a:avLst/>
          </a:prstGeom>
          <a:solidFill>
            <a:srgbClr val="FFFFFF"/>
          </a:solidFill>
          <a:ln>
            <a:noFill/>
          </a:ln>
          <a:effectLst>
            <a:outerShdw blurRad="127000" dist="50800" sx="97000" sy="97000" algn="l" rotWithShape="0">
              <a:srgbClr val="FFFFFF">
                <a:lumMod val="50000"/>
                <a:alpha val="90000"/>
              </a:srgbClr>
            </a:outerShdw>
            <a:reflection stA="45000" endPos="0" dist="50800" dir="5400000" sy="-100000" algn="bl" rotWithShape="0"/>
          </a:effectLst>
        </p:spPr>
        <p:style>
          <a:lnRef idx="2">
            <a:srgbClr val="FA8024">
              <a:shade val="50000"/>
            </a:srgbClr>
          </a:lnRef>
          <a:fillRef idx="1">
            <a:srgbClr val="FA8024"/>
          </a:fillRef>
          <a:effectRef idx="0">
            <a:srgbClr val="FA8024"/>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13" name="等腰三角形 12"/>
          <p:cNvSpPr/>
          <p:nvPr>
            <p:custDataLst>
              <p:tags r:id="rId5"/>
            </p:custDataLst>
          </p:nvPr>
        </p:nvSpPr>
        <p:spPr>
          <a:xfrm rot="5400000">
            <a:off x="8125460" y="3738880"/>
            <a:ext cx="495300" cy="254000"/>
          </a:xfrm>
          <a:prstGeom prst="triangle">
            <a:avLst/>
          </a:prstGeom>
          <a:solidFill>
            <a:srgbClr val="00D6D6"/>
          </a:solidFill>
          <a:ln>
            <a:noFill/>
          </a:ln>
        </p:spPr>
        <p:style>
          <a:lnRef idx="2">
            <a:srgbClr val="FA8024">
              <a:shade val="50000"/>
            </a:srgbClr>
          </a:lnRef>
          <a:fillRef idx="1">
            <a:srgbClr val="FA8024"/>
          </a:fillRef>
          <a:effectRef idx="0">
            <a:srgbClr val="FA8024"/>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14" name="等腰三角形 13"/>
          <p:cNvSpPr/>
          <p:nvPr>
            <p:custDataLst>
              <p:tags r:id="rId6"/>
            </p:custDataLst>
          </p:nvPr>
        </p:nvSpPr>
        <p:spPr>
          <a:xfrm rot="5400000">
            <a:off x="8013065" y="3738880"/>
            <a:ext cx="495300" cy="254000"/>
          </a:xfrm>
          <a:prstGeom prst="triangle">
            <a:avLst/>
          </a:prstGeom>
          <a:solidFill>
            <a:srgbClr val="FFFFFF"/>
          </a:solidFill>
          <a:ln>
            <a:noFill/>
          </a:ln>
        </p:spPr>
        <p:style>
          <a:lnRef idx="2">
            <a:srgbClr val="FA8024">
              <a:shade val="50000"/>
            </a:srgbClr>
          </a:lnRef>
          <a:fillRef idx="1">
            <a:srgbClr val="FA8024"/>
          </a:fillRef>
          <a:effectRef idx="0">
            <a:srgbClr val="FA8024"/>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46" name="文本框 45"/>
          <p:cNvSpPr txBox="1"/>
          <p:nvPr>
            <p:custDataLst>
              <p:tags r:id="rId7"/>
            </p:custDataLst>
          </p:nvPr>
        </p:nvSpPr>
        <p:spPr>
          <a:xfrm flipH="1">
            <a:off x="8608695" y="3196590"/>
            <a:ext cx="2468880" cy="421640"/>
          </a:xfrm>
          <a:prstGeom prst="rect">
            <a:avLst/>
          </a:prstGeom>
          <a:noFill/>
        </p:spPr>
        <p:txBody>
          <a:bodyPr wrap="square" bIns="0" rtlCol="0">
            <a:normAutofit/>
          </a:bodyPr>
          <a:p>
            <a:pPr algn="ctr"/>
            <a:r>
              <a:rPr lang="zh-CN" altLang="en-US" sz="2000" b="1" spc="100">
                <a:solidFill>
                  <a:srgbClr val="00D6D6"/>
                </a:solidFill>
                <a:uFillTx/>
                <a:latin typeface="Microsoft YaHei Bold" panose="020B0503020204020204" charset="-122"/>
                <a:ea typeface="Microsoft YaHei Bold" panose="020B0503020204020204" charset="-122"/>
              </a:rPr>
              <a:t>（3）过期产儿</a:t>
            </a:r>
            <a:endParaRPr lang="zh-CN" altLang="en-US" sz="2000" b="1" spc="100">
              <a:solidFill>
                <a:srgbClr val="00D6D6"/>
              </a:solidFill>
              <a:uFillTx/>
              <a:latin typeface="Microsoft YaHei Bold" panose="020B0503020204020204" charset="-122"/>
              <a:ea typeface="Microsoft YaHei Bold" panose="020B0503020204020204" charset="-122"/>
            </a:endParaRPr>
          </a:p>
        </p:txBody>
      </p:sp>
      <p:sp>
        <p:nvSpPr>
          <p:cNvPr id="47" name="文本框 46"/>
          <p:cNvSpPr txBox="1"/>
          <p:nvPr>
            <p:custDataLst>
              <p:tags r:id="rId8"/>
            </p:custDataLst>
          </p:nvPr>
        </p:nvSpPr>
        <p:spPr>
          <a:xfrm flipH="1">
            <a:off x="8503920" y="3641725"/>
            <a:ext cx="2679065" cy="1955165"/>
          </a:xfrm>
          <a:prstGeom prst="rect">
            <a:avLst/>
          </a:prstGeom>
          <a:noFill/>
        </p:spPr>
        <p:txBody>
          <a:bodyPr wrap="square" bIns="46990" rtlCol="0">
            <a:noAutofit/>
          </a:bodyPr>
          <a:p>
            <a:pPr indent="-457200" algn="just" fontAlgn="auto">
              <a:lnSpc>
                <a:spcPct val="130000"/>
              </a:lnSpc>
              <a:spcAft>
                <a:spcPts val="1000"/>
              </a:spcAft>
            </a:pPr>
            <a:r>
              <a:rPr lang="zh-CN" altLang="en-US" spc="150">
                <a:solidFill>
                  <a:schemeClr val="tx1">
                    <a:lumMod val="75000"/>
                    <a:lumOff val="25000"/>
                  </a:schemeClr>
                </a:solidFill>
                <a:uFillTx/>
                <a:latin typeface="Microsoft YaHei Regular" panose="020B0503020204020204" charset="-122"/>
                <a:ea typeface="Microsoft YaHei Regular" panose="020B0503020204020204" charset="-122"/>
                <a:cs typeface="Microsoft YaHei Regular" panose="020B0503020204020204" charset="-122"/>
              </a:rPr>
              <a:t>（post-term infant）：指胎龄超过 42 周的新生儿。</a:t>
            </a:r>
            <a:endParaRPr lang="zh-CN" altLang="en-US" spc="150">
              <a:solidFill>
                <a:schemeClr val="tx1">
                  <a:lumMod val="75000"/>
                  <a:lumOff val="25000"/>
                </a:schemeClr>
              </a:solidFill>
              <a:uFillTx/>
              <a:latin typeface="Microsoft YaHei Regular" panose="020B0503020204020204" charset="-122"/>
              <a:ea typeface="Microsoft YaHei Regular" panose="020B0503020204020204" charset="-122"/>
              <a:cs typeface="Microsoft YaHei Regular" panose="020B0503020204020204" charset="-122"/>
            </a:endParaRPr>
          </a:p>
        </p:txBody>
      </p:sp>
      <p:sp>
        <p:nvSpPr>
          <p:cNvPr id="10" name="矩形 9"/>
          <p:cNvSpPr/>
          <p:nvPr>
            <p:custDataLst>
              <p:tags r:id="rId9"/>
            </p:custDataLst>
          </p:nvPr>
        </p:nvSpPr>
        <p:spPr>
          <a:xfrm>
            <a:off x="865505" y="2219960"/>
            <a:ext cx="334645" cy="3712845"/>
          </a:xfrm>
          <a:prstGeom prst="rect">
            <a:avLst/>
          </a:prstGeom>
          <a:solidFill>
            <a:srgbClr val="FFFFFF"/>
          </a:solidFill>
          <a:ln>
            <a:noFill/>
          </a:ln>
          <a:effectLst>
            <a:outerShdw blurRad="127000" dist="50800" sx="97000" sy="97000" algn="l" rotWithShape="0">
              <a:srgbClr val="FFFFFF">
                <a:lumMod val="50000"/>
                <a:alpha val="90000"/>
              </a:srgbClr>
            </a:outerShdw>
            <a:reflection stA="45000" endPos="0" dist="50800" dir="5400000" sy="-100000" algn="bl" rotWithShape="0"/>
          </a:effectLst>
        </p:spPr>
        <p:style>
          <a:lnRef idx="2">
            <a:srgbClr val="FA8024">
              <a:shade val="50000"/>
            </a:srgbClr>
          </a:lnRef>
          <a:fillRef idx="1">
            <a:srgbClr val="FA8024"/>
          </a:fillRef>
          <a:effectRef idx="0">
            <a:srgbClr val="FA8024"/>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11" name="等腰三角形 10"/>
          <p:cNvSpPr/>
          <p:nvPr>
            <p:custDataLst>
              <p:tags r:id="rId10"/>
            </p:custDataLst>
          </p:nvPr>
        </p:nvSpPr>
        <p:spPr>
          <a:xfrm rot="5400000">
            <a:off x="1079500" y="3744595"/>
            <a:ext cx="495300" cy="254000"/>
          </a:xfrm>
          <a:prstGeom prst="triangle">
            <a:avLst/>
          </a:prstGeom>
          <a:solidFill>
            <a:srgbClr val="FA8024"/>
          </a:solidFill>
          <a:ln>
            <a:noFill/>
          </a:ln>
        </p:spPr>
        <p:style>
          <a:lnRef idx="2">
            <a:srgbClr val="FA8024">
              <a:shade val="50000"/>
            </a:srgbClr>
          </a:lnRef>
          <a:fillRef idx="1">
            <a:srgbClr val="FA8024"/>
          </a:fillRef>
          <a:effectRef idx="0">
            <a:srgbClr val="FA8024"/>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15" name="等腰三角形 14"/>
          <p:cNvSpPr/>
          <p:nvPr>
            <p:custDataLst>
              <p:tags r:id="rId11"/>
            </p:custDataLst>
          </p:nvPr>
        </p:nvSpPr>
        <p:spPr>
          <a:xfrm rot="5400000">
            <a:off x="967105" y="3744595"/>
            <a:ext cx="495300" cy="254000"/>
          </a:xfrm>
          <a:prstGeom prst="triangle">
            <a:avLst/>
          </a:prstGeom>
          <a:solidFill>
            <a:srgbClr val="FFFFFF"/>
          </a:solidFill>
          <a:ln>
            <a:noFill/>
          </a:ln>
        </p:spPr>
        <p:style>
          <a:lnRef idx="2">
            <a:srgbClr val="FA8024">
              <a:shade val="50000"/>
            </a:srgbClr>
          </a:lnRef>
          <a:fillRef idx="1">
            <a:srgbClr val="FA8024"/>
          </a:fillRef>
          <a:effectRef idx="0">
            <a:srgbClr val="FA8024"/>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45" name="文本框 44"/>
          <p:cNvSpPr txBox="1"/>
          <p:nvPr>
            <p:custDataLst>
              <p:tags r:id="rId12"/>
            </p:custDataLst>
          </p:nvPr>
        </p:nvSpPr>
        <p:spPr>
          <a:xfrm flipH="1">
            <a:off x="1450658" y="3642360"/>
            <a:ext cx="2679065" cy="1291590"/>
          </a:xfrm>
          <a:prstGeom prst="rect">
            <a:avLst/>
          </a:prstGeom>
          <a:noFill/>
        </p:spPr>
        <p:txBody>
          <a:bodyPr wrap="square" bIns="46990" rtlCol="0">
            <a:noAutofit/>
          </a:bodyPr>
          <a:p>
            <a:pPr indent="-457200" algn="just" fontAlgn="auto">
              <a:lnSpc>
                <a:spcPct val="130000"/>
              </a:lnSpc>
              <a:spcAft>
                <a:spcPts val="1000"/>
              </a:spcAft>
            </a:pPr>
            <a:r>
              <a:rPr lang="zh-CN" altLang="en-US" spc="150">
                <a:solidFill>
                  <a:schemeClr val="tx1">
                    <a:lumMod val="75000"/>
                    <a:lumOff val="25000"/>
                  </a:schemeClr>
                </a:solidFill>
                <a:uFillTx/>
                <a:latin typeface="Microsoft YaHei Regular" panose="020B0503020204020204" charset="-122"/>
                <a:ea typeface="Microsoft YaHei Regular" panose="020B0503020204020204" charset="-122"/>
                <a:cs typeface="Microsoft YaHei Regular" panose="020B0503020204020204" charset="-122"/>
              </a:rPr>
              <a:t>（full-term infant）：指胎龄满 37 周至未满 42 周的新生儿。</a:t>
            </a:r>
            <a:endParaRPr lang="zh-CN" altLang="en-US" spc="150">
              <a:solidFill>
                <a:schemeClr val="tx1">
                  <a:lumMod val="75000"/>
                  <a:lumOff val="25000"/>
                </a:schemeClr>
              </a:solidFill>
              <a:uFillTx/>
              <a:latin typeface="Microsoft YaHei Regular" panose="020B0503020204020204" charset="-122"/>
              <a:ea typeface="Microsoft YaHei Regular" panose="020B0503020204020204" charset="-122"/>
              <a:cs typeface="Microsoft YaHei Regular" panose="020B0503020204020204" charset="-122"/>
            </a:endParaRPr>
          </a:p>
        </p:txBody>
      </p:sp>
      <p:sp>
        <p:nvSpPr>
          <p:cNvPr id="44" name="文本框 43"/>
          <p:cNvSpPr txBox="1"/>
          <p:nvPr>
            <p:custDataLst>
              <p:tags r:id="rId13"/>
            </p:custDataLst>
          </p:nvPr>
        </p:nvSpPr>
        <p:spPr>
          <a:xfrm flipH="1">
            <a:off x="1555750" y="3197225"/>
            <a:ext cx="2468880" cy="421640"/>
          </a:xfrm>
          <a:prstGeom prst="rect">
            <a:avLst/>
          </a:prstGeom>
          <a:noFill/>
        </p:spPr>
        <p:txBody>
          <a:bodyPr wrap="square" bIns="0" rtlCol="0">
            <a:normAutofit/>
          </a:bodyPr>
          <a:p>
            <a:pPr algn="ctr"/>
            <a:r>
              <a:rPr lang="zh-CN" altLang="en-US" sz="2000" b="1" spc="100">
                <a:solidFill>
                  <a:srgbClr val="FA8024"/>
                </a:solidFill>
                <a:uFillTx/>
                <a:latin typeface="Microsoft YaHei Bold" panose="020B0503020204020204" charset="-122"/>
                <a:ea typeface="Microsoft YaHei Bold" panose="020B0503020204020204" charset="-122"/>
              </a:rPr>
              <a:t>（1）足月儿</a:t>
            </a:r>
            <a:endParaRPr lang="zh-CN" altLang="en-US" sz="2000" b="1" spc="100">
              <a:solidFill>
                <a:srgbClr val="FA8024"/>
              </a:solidFill>
              <a:uFillTx/>
              <a:latin typeface="Microsoft YaHei Bold" panose="020B0503020204020204" charset="-122"/>
              <a:ea typeface="Microsoft YaHei Bold" panose="020B0503020204020204" charset="-122"/>
            </a:endParaRPr>
          </a:p>
        </p:txBody>
      </p:sp>
      <p:sp>
        <p:nvSpPr>
          <p:cNvPr id="16" name="椭圆 15"/>
          <p:cNvSpPr/>
          <p:nvPr>
            <p:custDataLst>
              <p:tags r:id="rId14"/>
            </p:custDataLst>
          </p:nvPr>
        </p:nvSpPr>
        <p:spPr>
          <a:xfrm>
            <a:off x="5836603" y="2201545"/>
            <a:ext cx="945515" cy="928370"/>
          </a:xfrm>
          <a:prstGeom prst="ellipse">
            <a:avLst/>
          </a:prstGeom>
          <a:gradFill>
            <a:gsLst>
              <a:gs pos="0">
                <a:srgbClr val="885EFB">
                  <a:lumMod val="20000"/>
                  <a:lumOff val="80000"/>
                </a:srgbClr>
              </a:gs>
              <a:gs pos="100000">
                <a:srgbClr val="885EFB"/>
              </a:gs>
            </a:gsLst>
            <a:lin ang="5400000" scaled="0"/>
          </a:gradFill>
          <a:ln>
            <a:noFill/>
          </a:ln>
        </p:spPr>
        <p:style>
          <a:lnRef idx="2">
            <a:srgbClr val="FA8024">
              <a:shade val="50000"/>
            </a:srgbClr>
          </a:lnRef>
          <a:fillRef idx="1">
            <a:srgbClr val="FA8024"/>
          </a:fillRef>
          <a:effectRef idx="0">
            <a:srgbClr val="FA8024"/>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17" name="矩形 16"/>
          <p:cNvSpPr/>
          <p:nvPr>
            <p:custDataLst>
              <p:tags r:id="rId15"/>
            </p:custDataLst>
          </p:nvPr>
        </p:nvSpPr>
        <p:spPr>
          <a:xfrm>
            <a:off x="4370070" y="2219960"/>
            <a:ext cx="334645" cy="3712845"/>
          </a:xfrm>
          <a:prstGeom prst="rect">
            <a:avLst/>
          </a:prstGeom>
          <a:solidFill>
            <a:srgbClr val="FFFFFF"/>
          </a:solidFill>
          <a:ln>
            <a:noFill/>
          </a:ln>
          <a:effectLst>
            <a:outerShdw blurRad="127000" dist="50800" sx="97000" sy="97000" algn="l" rotWithShape="0">
              <a:srgbClr val="FFFFFF">
                <a:lumMod val="50000"/>
                <a:alpha val="90000"/>
              </a:srgbClr>
            </a:outerShdw>
            <a:reflection stA="45000" endPos="0" dist="50800" dir="5400000" sy="-100000" algn="bl" rotWithShape="0"/>
          </a:effectLst>
        </p:spPr>
        <p:style>
          <a:lnRef idx="2">
            <a:srgbClr val="FA8024">
              <a:shade val="50000"/>
            </a:srgbClr>
          </a:lnRef>
          <a:fillRef idx="1">
            <a:srgbClr val="FA8024"/>
          </a:fillRef>
          <a:effectRef idx="0">
            <a:srgbClr val="FA8024"/>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19" name="等腰三角形 18"/>
          <p:cNvSpPr/>
          <p:nvPr>
            <p:custDataLst>
              <p:tags r:id="rId16"/>
            </p:custDataLst>
          </p:nvPr>
        </p:nvSpPr>
        <p:spPr>
          <a:xfrm rot="5400000">
            <a:off x="4584065" y="3744595"/>
            <a:ext cx="495300" cy="254000"/>
          </a:xfrm>
          <a:prstGeom prst="triangle">
            <a:avLst/>
          </a:prstGeom>
          <a:solidFill>
            <a:srgbClr val="885EFB"/>
          </a:solidFill>
          <a:ln>
            <a:noFill/>
          </a:ln>
        </p:spPr>
        <p:style>
          <a:lnRef idx="2">
            <a:srgbClr val="FA8024">
              <a:shade val="50000"/>
            </a:srgbClr>
          </a:lnRef>
          <a:fillRef idx="1">
            <a:srgbClr val="FA8024"/>
          </a:fillRef>
          <a:effectRef idx="0">
            <a:srgbClr val="FA8024"/>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20" name="等腰三角形 19"/>
          <p:cNvSpPr/>
          <p:nvPr>
            <p:custDataLst>
              <p:tags r:id="rId17"/>
            </p:custDataLst>
          </p:nvPr>
        </p:nvSpPr>
        <p:spPr>
          <a:xfrm rot="5400000">
            <a:off x="4471670" y="3744595"/>
            <a:ext cx="495300" cy="254000"/>
          </a:xfrm>
          <a:prstGeom prst="triangle">
            <a:avLst/>
          </a:prstGeom>
          <a:solidFill>
            <a:srgbClr val="FFFFFF"/>
          </a:solidFill>
          <a:ln>
            <a:noFill/>
          </a:ln>
        </p:spPr>
        <p:style>
          <a:lnRef idx="2">
            <a:srgbClr val="FA8024">
              <a:shade val="50000"/>
            </a:srgbClr>
          </a:lnRef>
          <a:fillRef idx="1">
            <a:srgbClr val="FA8024"/>
          </a:fillRef>
          <a:effectRef idx="0">
            <a:srgbClr val="FA8024"/>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31" name="文本框 30"/>
          <p:cNvSpPr txBox="1"/>
          <p:nvPr>
            <p:custDataLst>
              <p:tags r:id="rId18"/>
            </p:custDataLst>
          </p:nvPr>
        </p:nvSpPr>
        <p:spPr>
          <a:xfrm flipH="1">
            <a:off x="5074920" y="3197225"/>
            <a:ext cx="2468880" cy="421640"/>
          </a:xfrm>
          <a:prstGeom prst="rect">
            <a:avLst/>
          </a:prstGeom>
          <a:noFill/>
        </p:spPr>
        <p:txBody>
          <a:bodyPr wrap="square" bIns="0" rtlCol="0">
            <a:normAutofit/>
          </a:bodyPr>
          <a:p>
            <a:pPr algn="ctr"/>
            <a:r>
              <a:rPr lang="zh-CN" altLang="en-US" sz="2000" b="1" spc="100">
                <a:solidFill>
                  <a:srgbClr val="885EFB"/>
                </a:solidFill>
                <a:uFillTx/>
                <a:latin typeface="Microsoft YaHei Bold" panose="020B0503020204020204" charset="-122"/>
                <a:ea typeface="Microsoft YaHei Bold" panose="020B0503020204020204" charset="-122"/>
              </a:rPr>
              <a:t>（2）早产儿</a:t>
            </a:r>
            <a:endParaRPr lang="zh-CN" altLang="en-US" sz="2000" b="1" spc="100">
              <a:solidFill>
                <a:srgbClr val="885EFB"/>
              </a:solidFill>
              <a:uFillTx/>
              <a:latin typeface="Microsoft YaHei Bold" panose="020B0503020204020204" charset="-122"/>
              <a:ea typeface="Microsoft YaHei Bold" panose="020B0503020204020204" charset="-122"/>
            </a:endParaRPr>
          </a:p>
        </p:txBody>
      </p:sp>
      <p:sp>
        <p:nvSpPr>
          <p:cNvPr id="32" name="文本框 31"/>
          <p:cNvSpPr txBox="1"/>
          <p:nvPr>
            <p:custDataLst>
              <p:tags r:id="rId19"/>
            </p:custDataLst>
          </p:nvPr>
        </p:nvSpPr>
        <p:spPr>
          <a:xfrm flipH="1">
            <a:off x="4970145" y="3642360"/>
            <a:ext cx="2679065" cy="1694815"/>
          </a:xfrm>
          <a:prstGeom prst="rect">
            <a:avLst/>
          </a:prstGeom>
          <a:noFill/>
        </p:spPr>
        <p:txBody>
          <a:bodyPr wrap="square" bIns="46990" rtlCol="0">
            <a:noAutofit/>
          </a:bodyPr>
          <a:p>
            <a:pPr indent="-457200" algn="just" fontAlgn="auto">
              <a:lnSpc>
                <a:spcPct val="130000"/>
              </a:lnSpc>
              <a:spcAft>
                <a:spcPts val="1000"/>
              </a:spcAft>
            </a:pPr>
            <a:r>
              <a:rPr lang="zh-CN" altLang="en-US" spc="150">
                <a:solidFill>
                  <a:schemeClr val="tx1">
                    <a:lumMod val="75000"/>
                    <a:lumOff val="25000"/>
                  </a:schemeClr>
                </a:solidFill>
                <a:uFillTx/>
                <a:latin typeface="Microsoft YaHei Regular" panose="020B0503020204020204" charset="-122"/>
                <a:ea typeface="Microsoft YaHei Regular" panose="020B0503020204020204" charset="-122"/>
                <a:cs typeface="Microsoft YaHei Regular" panose="020B0503020204020204" charset="-122"/>
              </a:rPr>
              <a:t>（premature infant）：指胎龄未满 37 周的新生儿。</a:t>
            </a:r>
            <a:endParaRPr lang="zh-CN" altLang="en-US" spc="150">
              <a:solidFill>
                <a:schemeClr val="tx1">
                  <a:lumMod val="75000"/>
                  <a:lumOff val="25000"/>
                </a:schemeClr>
              </a:solidFill>
              <a:uFillTx/>
              <a:latin typeface="Microsoft YaHei Regular" panose="020B0503020204020204" charset="-122"/>
              <a:ea typeface="Microsoft YaHei Regular" panose="020B0503020204020204" charset="-122"/>
              <a:cs typeface="Microsoft YaHei Regular" panose="020B0503020204020204" charset="-122"/>
            </a:endParaRPr>
          </a:p>
        </p:txBody>
      </p:sp>
      <p:pic>
        <p:nvPicPr>
          <p:cNvPr id="21" name="图片 20" descr="343435333336333b333635363132373be8a1a3e69c8d"/>
          <p:cNvPicPr>
            <a:picLocks noChangeAspect="1"/>
          </p:cNvPicPr>
          <p:nvPr/>
        </p:nvPicPr>
        <p:blipFill>
          <a:blip r:embed="rId20">
            <a:extLst>
              <a:ext uri="{96DAC541-7B7A-43D3-8B79-37D633B846F1}">
                <asvg:svgBlip xmlns:asvg="http://schemas.microsoft.com/office/drawing/2016/SVG/main" r:embed="rId21"/>
              </a:ext>
            </a:extLst>
          </a:blip>
          <a:stretch>
            <a:fillRect/>
          </a:stretch>
        </p:blipFill>
        <p:spPr>
          <a:xfrm>
            <a:off x="2610190" y="2456520"/>
            <a:ext cx="360000" cy="360000"/>
          </a:xfrm>
          <a:prstGeom prst="rect">
            <a:avLst/>
          </a:prstGeom>
        </p:spPr>
      </p:pic>
      <p:pic>
        <p:nvPicPr>
          <p:cNvPr id="22" name="图片 21" descr="333530363731333b333530343632343be79da1e79ca0"/>
          <p:cNvPicPr>
            <a:picLocks noChangeAspect="1"/>
          </p:cNvPicPr>
          <p:nvPr/>
        </p:nvPicPr>
        <p:blipFill>
          <a:blip r:embed="rId22">
            <a:extLst>
              <a:ext uri="{96DAC541-7B7A-43D3-8B79-37D633B846F1}">
                <asvg:svgBlip xmlns:asvg="http://schemas.microsoft.com/office/drawing/2016/SVG/main" r:embed="rId23"/>
              </a:ext>
            </a:extLst>
          </a:blip>
          <a:stretch>
            <a:fillRect/>
          </a:stretch>
        </p:blipFill>
        <p:spPr>
          <a:xfrm>
            <a:off x="6129360" y="2485730"/>
            <a:ext cx="360000" cy="360000"/>
          </a:xfrm>
          <a:prstGeom prst="rect">
            <a:avLst/>
          </a:prstGeom>
        </p:spPr>
      </p:pic>
      <p:pic>
        <p:nvPicPr>
          <p:cNvPr id="24" name="图片 23" descr="333530363731313b333530343731343be58fa3e88594e7a791"/>
          <p:cNvPicPr>
            <a:picLocks noChangeAspect="1"/>
          </p:cNvPicPr>
          <p:nvPr/>
        </p:nvPicPr>
        <p:blipFill>
          <a:blip r:embed="rId24">
            <a:extLst>
              <a:ext uri="{96DAC541-7B7A-43D3-8B79-37D633B846F1}">
                <asvg:svgBlip xmlns:asvg="http://schemas.microsoft.com/office/drawing/2016/SVG/main" r:embed="rId25"/>
              </a:ext>
            </a:extLst>
          </a:blip>
          <a:stretch>
            <a:fillRect/>
          </a:stretch>
        </p:blipFill>
        <p:spPr>
          <a:xfrm>
            <a:off x="9663135" y="2450170"/>
            <a:ext cx="360000" cy="360000"/>
          </a:xfrm>
          <a:prstGeom prst="rect">
            <a:avLst/>
          </a:prstGeom>
        </p:spPr>
      </p:pic>
      <p:grpSp>
        <p:nvGrpSpPr>
          <p:cNvPr id="27" name="组合 26"/>
          <p:cNvGrpSpPr/>
          <p:nvPr/>
        </p:nvGrpSpPr>
        <p:grpSpPr>
          <a:xfrm>
            <a:off x="875665" y="1226820"/>
            <a:ext cx="7602220" cy="539750"/>
            <a:chOff x="1379" y="1104"/>
            <a:chExt cx="11972" cy="850"/>
          </a:xfrm>
        </p:grpSpPr>
        <p:sp>
          <p:nvSpPr>
            <p:cNvPr id="25" name="矩形 24"/>
            <p:cNvSpPr/>
            <p:nvPr/>
          </p:nvSpPr>
          <p:spPr>
            <a:xfrm>
              <a:off x="2229" y="1203"/>
              <a:ext cx="11122" cy="751"/>
            </a:xfrm>
            <a:prstGeom prst="rect">
              <a:avLst/>
            </a:prstGeom>
          </p:spPr>
          <p:txBody>
            <a:bodyPr wrap="square" anchor="ctr" anchorCtr="0">
              <a:noAutofit/>
            </a:bodyPr>
            <a:p>
              <a:r>
                <a:rPr lang="zh-CN" altLang="en-US" sz="2000" b="1">
                  <a:solidFill>
                    <a:srgbClr val="FF7F7F"/>
                  </a:solidFill>
                  <a:latin typeface="微软雅黑" panose="020B0503020204020204" charset="-122"/>
                  <a:ea typeface="微软雅黑" panose="020B0503020204020204" charset="-122"/>
                </a:rPr>
                <a:t>1. 根据胎龄分类</a:t>
              </a:r>
              <a:endParaRPr lang="zh-CN" altLang="en-US" sz="2000" b="1">
                <a:solidFill>
                  <a:srgbClr val="FF7F7F"/>
                </a:solidFill>
                <a:latin typeface="微软雅黑" panose="020B0503020204020204" charset="-122"/>
                <a:ea typeface="微软雅黑" panose="020B0503020204020204" charset="-122"/>
              </a:endParaRPr>
            </a:p>
          </p:txBody>
        </p:sp>
        <p:pic>
          <p:nvPicPr>
            <p:cNvPr id="26" name="图片 25" descr="3b32313534373033343be8af95e58982"/>
            <p:cNvPicPr>
              <a:picLocks noChangeAspect="1"/>
            </p:cNvPicPr>
            <p:nvPr/>
          </p:nvPicPr>
          <p:blipFill>
            <a:blip r:embed="rId26"/>
            <a:stretch>
              <a:fillRect/>
            </a:stretch>
          </p:blipFill>
          <p:spPr>
            <a:xfrm>
              <a:off x="1379" y="1104"/>
              <a:ext cx="850" cy="850"/>
            </a:xfrm>
            <a:prstGeom prst="rect">
              <a:avLst/>
            </a:prstGeom>
          </p:spPr>
        </p:pic>
      </p:grpSp>
    </p:spTree>
  </p:cSld>
  <p:clrMapOvr>
    <a:masterClrMapping/>
  </p:clrMapOvr>
  <mc:AlternateContent xmlns:mc="http://schemas.openxmlformats.org/markup-compatibility/2006">
    <mc:Choice xmlns:p14="http://schemas.microsoft.com/office/powerpoint/2010/main" Requires="p14">
      <p:transition p14:dur="9" advTm="5102">
        <p:comb/>
      </p:transition>
    </mc:Choice>
    <mc:Fallback>
      <p:transition advTm="5102">
        <p:comb/>
      </p:transition>
    </mc:Fallback>
  </mc:AlternateContent>
  <p:timing>
    <p:tnLst>
      <p:par>
        <p:cTn id="1" dur="indefinite" restart="never" nodeType="tmRoot"/>
      </p:par>
    </p:tnLst>
  </p:timing>
</p:sld>
</file>

<file path=ppt/tags/tag1.xml><?xml version="1.0" encoding="utf-8"?>
<p:tagLst xmlns:p="http://schemas.openxmlformats.org/presentationml/2006/main">
  <p:tag name="KSO_WM_UNIT_SUBTYPE" val="w"/>
  <p:tag name="KSO_WM_TEMPLATE_CATEGORY" val="chip"/>
  <p:tag name="KSO_WM_TEMPLATE_INDEX" val="20224336"/>
  <p:tag name="KSO_WM_UNIT_TYPE" val="i"/>
  <p:tag name="KSO_WM_UNIT_INDEX" val="1"/>
  <p:tag name="KSO_WM_UNIT_ID" val="chip20224336_3*i*1"/>
  <p:tag name="KSO_WM_BEAUTIFY_FLAG" val="#wm#"/>
  <p:tag name="KSO_WM_TAG_VERSION" val="1.0"/>
  <p:tag name="KSO_WM_CHIP_GROUPID" val="62de4dd4c23dfd8dd4a1be7b"/>
  <p:tag name="KSO_WM_CHIP_XID" val="62de4e76c23dfd8dd4a1d44e"/>
  <p:tag name="KSO_WM_UNIT_DEC_AREA_ID" val="2a77d4e3180648de83dbae2847fea6a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7d4bb807654440cf9bf6c6ef752f5663"/>
</p:tagLst>
</file>

<file path=ppt/tags/tag10.xml><?xml version="1.0" encoding="utf-8"?>
<p:tagLst xmlns:p="http://schemas.openxmlformats.org/presentationml/2006/main">
  <p:tag name="KSO_WM_UNIT_TEXT_FILL_FORE_SCHEMECOLOR_INDEX_BRIGHTNESS" val="0"/>
  <p:tag name="KSO_WM_UNIT_TEXT_FILL_FORE_SCHEMECOLOR_INDEX" val="13"/>
  <p:tag name="KSO_WM_UNIT_TEXT_FILL_TYPE" val="1"/>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28041_3*l_h_a*1_3_1"/>
  <p:tag name="KSO_WM_TEMPLATE_CATEGORY" val="diagram"/>
  <p:tag name="KSO_WM_TEMPLATE_INDEX" val="20228041"/>
  <p:tag name="KSO_WM_UNIT_LAYERLEVEL" val="1_1_1"/>
  <p:tag name="KSO_WM_TAG_VERSION" val="1.0"/>
  <p:tag name="KSO_WM_BEAUTIFY_FLAG" val="#wm#"/>
</p:tagLst>
</file>

<file path=ppt/tags/tag100.xml><?xml version="1.0" encoding="utf-8"?>
<p:tagLst xmlns:p="http://schemas.openxmlformats.org/presentationml/2006/main">
  <p:tag name="KSO_WM_UNIT_TEXT_FILL_FORE_SCHEMECOLOR_INDEX_BRIGHTNESS" val="-0.5"/>
  <p:tag name="KSO_WM_UNIT_TEXT_FILL_FORE_SCHEMECOLOR_INDEX" val="14"/>
  <p:tag name="KSO_WM_UNIT_TEXT_FILL_TYPE" val="1"/>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3_1"/>
  <p:tag name="KSO_WM_UNIT_ID" val="diagram20227967_3*q_h_f*1_3_1"/>
  <p:tag name="KSO_WM_TEMPLATE_CATEGORY" val="diagram"/>
  <p:tag name="KSO_WM_TEMPLATE_INDEX" val="20227967"/>
  <p:tag name="KSO_WM_UNIT_LAYERLEVEL" val="1_1_1"/>
  <p:tag name="KSO_WM_TAG_VERSION" val="1.0"/>
  <p:tag name="KSO_WM_BEAUTIFY_FLAG" val="#wm#"/>
</p:tagLst>
</file>

<file path=ppt/tags/tag101.xml><?xml version="1.0" encoding="utf-8"?>
<p:tagLst xmlns:p="http://schemas.openxmlformats.org/presentationml/2006/main">
  <p:tag name="KSO_WM_UNIT_TEXT_FILL_FORE_SCHEMECOLOR_INDEX_BRIGHTNESS" val="-0.25"/>
  <p:tag name="KSO_WM_UNIT_TEXT_FILL_FORE_SCHEMECOLOR_INDEX" val="9"/>
  <p:tag name="KSO_WM_UNIT_TEXT_FILL_TYPE" val="1"/>
  <p:tag name="KSO_WM_UNIT_ISCONTENTSTITLE" val="0"/>
  <p:tag name="KSO_WM_UNIT_ISNUMDGMTITLE" val="0"/>
  <p:tag name="KSO_WM_UNIT_PRESET_TEXT" val="请添加小标题"/>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4_1"/>
  <p:tag name="KSO_WM_UNIT_ID" val="diagram20227967_3*q_h_a*1_4_1"/>
  <p:tag name="KSO_WM_TEMPLATE_CATEGORY" val="diagram"/>
  <p:tag name="KSO_WM_TEMPLATE_INDEX" val="20227967"/>
  <p:tag name="KSO_WM_UNIT_LAYERLEVEL" val="1_1_1"/>
  <p:tag name="KSO_WM_TAG_VERSION" val="1.0"/>
  <p:tag name="KSO_WM_BEAUTIFY_FLAG" val="#wm#"/>
</p:tagLst>
</file>

<file path=ppt/tags/tag102.xml><?xml version="1.0" encoding="utf-8"?>
<p:tagLst xmlns:p="http://schemas.openxmlformats.org/presentationml/2006/main">
  <p:tag name="KSO_WM_UNIT_TEXT_FILL_FORE_SCHEMECOLOR_INDEX_BRIGHTNESS" val="-0.5"/>
  <p:tag name="KSO_WM_UNIT_TEXT_FILL_FORE_SCHEMECOLOR_INDEX" val="14"/>
  <p:tag name="KSO_WM_UNIT_TEXT_FILL_TYPE" val="1"/>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4_1"/>
  <p:tag name="KSO_WM_UNIT_ID" val="diagram20227967_3*q_h_f*1_4_1"/>
  <p:tag name="KSO_WM_TEMPLATE_CATEGORY" val="diagram"/>
  <p:tag name="KSO_WM_TEMPLATE_INDEX" val="20227967"/>
  <p:tag name="KSO_WM_UNIT_LAYERLEVEL" val="1_1_1"/>
  <p:tag name="KSO_WM_TAG_VERSION" val="1.0"/>
  <p:tag name="KSO_WM_BEAUTIFY_FLAG" val="#wm#"/>
</p:tagLst>
</file>

<file path=ppt/tags/tag103.xml><?xml version="1.0" encoding="utf-8"?>
<p:tagLst xmlns:p="http://schemas.openxmlformats.org/presentationml/2006/main">
  <p:tag name="KSO_WM_UNIT_LINE_FORE_SCHEMECOLOR_INDEX_BRIGHTNESS" val="0"/>
  <p:tag name="KSO_WM_UNIT_LINE_FORE_SCHEMECOLOR_INDEX" val="7"/>
  <p:tag name="KSO_WM_UNIT_LINE_FILL_TYPE" val="2"/>
  <p:tag name="KSO_WM_UNIT_HIGHLIGHT" val="0"/>
  <p:tag name="KSO_WM_UNIT_COMPATIBLE" val="0"/>
  <p:tag name="KSO_WM_UNIT_DIAGRAM_ISNUMVISUAL" val="0"/>
  <p:tag name="KSO_WM_UNIT_DIAGRAM_ISREFERUNIT" val="0"/>
  <p:tag name="KSO_WM_DIAGRAM_GROUP_CODE" val="q1-1"/>
  <p:tag name="KSO_WM_UNIT_TYPE" val="q_h_i"/>
  <p:tag name="KSO_WM_UNIT_INDEX" val="1_2_1"/>
  <p:tag name="KSO_WM_UNIT_ID" val="diagram20227967_3*q_h_i*1_2_1"/>
  <p:tag name="KSO_WM_TEMPLATE_CATEGORY" val="diagram"/>
  <p:tag name="KSO_WM_TEMPLATE_INDEX" val="20227967"/>
  <p:tag name="KSO_WM_UNIT_LAYERLEVEL" val="1_1_1"/>
  <p:tag name="KSO_WM_TAG_VERSION" val="1.0"/>
  <p:tag name="KSO_WM_BEAUTIFY_FLAG" val="#wm#"/>
</p:tagLst>
</file>

<file path=ppt/tags/tag104.xml><?xml version="1.0" encoding="utf-8"?>
<p:tagLst xmlns:p="http://schemas.openxmlformats.org/presentationml/2006/main">
  <p:tag name="KSO_WM_UNIT_LINE_FORE_SCHEMECOLOR_INDEX_BRIGHTNESS" val="0"/>
  <p:tag name="KSO_WM_UNIT_LINE_FORE_SCHEMECOLOR_INDEX" val="5"/>
  <p:tag name="KSO_WM_UNIT_LINE_FILL_TYPE" val="2"/>
  <p:tag name="KSO_WM_UNIT_HIGHLIGHT" val="0"/>
  <p:tag name="KSO_WM_UNIT_COMPATIBLE" val="0"/>
  <p:tag name="KSO_WM_UNIT_DIAGRAM_ISNUMVISUAL" val="0"/>
  <p:tag name="KSO_WM_UNIT_DIAGRAM_ISREFERUNIT" val="0"/>
  <p:tag name="KSO_WM_DIAGRAM_GROUP_CODE" val="q1-1"/>
  <p:tag name="KSO_WM_UNIT_TYPE" val="q_h_i"/>
  <p:tag name="KSO_WM_UNIT_INDEX" val="1_1_1"/>
  <p:tag name="KSO_WM_UNIT_ID" val="diagram20227967_3*q_h_i*1_1_1"/>
  <p:tag name="KSO_WM_TEMPLATE_CATEGORY" val="diagram"/>
  <p:tag name="KSO_WM_TEMPLATE_INDEX" val="20227967"/>
  <p:tag name="KSO_WM_UNIT_LAYERLEVEL" val="1_1_1"/>
  <p:tag name="KSO_WM_TAG_VERSION" val="1.0"/>
  <p:tag name="KSO_WM_BEAUTIFY_FLAG" val="#wm#"/>
</p:tagLst>
</file>

<file path=ppt/tags/tag105.xml><?xml version="1.0" encoding="utf-8"?>
<p:tagLst xmlns:p="http://schemas.openxmlformats.org/presentationml/2006/main">
  <p:tag name="KSO_WM_UNIT_LINE_FORE_SCHEMECOLOR_INDEX_BRIGHTNESS" val="0"/>
  <p:tag name="KSO_WM_UNIT_LINE_FORE_SCHEMECOLOR_INDEX" val="9"/>
  <p:tag name="KSO_WM_UNIT_LINE_FILL_TYPE" val="2"/>
  <p:tag name="KSO_WM_UNIT_HIGHLIGHT" val="0"/>
  <p:tag name="KSO_WM_UNIT_COMPATIBLE" val="0"/>
  <p:tag name="KSO_WM_UNIT_DIAGRAM_ISNUMVISUAL" val="0"/>
  <p:tag name="KSO_WM_UNIT_DIAGRAM_ISREFERUNIT" val="0"/>
  <p:tag name="KSO_WM_DIAGRAM_GROUP_CODE" val="q1-1"/>
  <p:tag name="KSO_WM_UNIT_TYPE" val="q_h_i"/>
  <p:tag name="KSO_WM_UNIT_INDEX" val="1_4_1"/>
  <p:tag name="KSO_WM_UNIT_ID" val="diagram20227967_3*q_h_i*1_4_1"/>
  <p:tag name="KSO_WM_TEMPLATE_CATEGORY" val="diagram"/>
  <p:tag name="KSO_WM_TEMPLATE_INDEX" val="20227967"/>
  <p:tag name="KSO_WM_UNIT_LAYERLEVEL" val="1_1_1"/>
  <p:tag name="KSO_WM_TAG_VERSION" val="1.0"/>
  <p:tag name="KSO_WM_BEAUTIFY_FLAG" val="#wm#"/>
</p:tagLst>
</file>

<file path=ppt/tags/tag106.xml><?xml version="1.0" encoding="utf-8"?>
<p:tagLst xmlns:p="http://schemas.openxmlformats.org/presentationml/2006/main">
  <p:tag name="KSO_WM_UNIT_LINE_FORE_SCHEMECOLOR_INDEX_BRIGHTNESS" val="0"/>
  <p:tag name="KSO_WM_UNIT_LINE_FORE_SCHEMECOLOR_INDEX" val="8"/>
  <p:tag name="KSO_WM_UNIT_LINE_FILL_TYPE" val="2"/>
  <p:tag name="KSO_WM_UNIT_HIGHLIGHT" val="0"/>
  <p:tag name="KSO_WM_UNIT_COMPATIBLE" val="0"/>
  <p:tag name="KSO_WM_UNIT_DIAGRAM_ISNUMVISUAL" val="0"/>
  <p:tag name="KSO_WM_UNIT_DIAGRAM_ISREFERUNIT" val="0"/>
  <p:tag name="KSO_WM_DIAGRAM_GROUP_CODE" val="q1-1"/>
  <p:tag name="KSO_WM_UNIT_TYPE" val="q_h_i"/>
  <p:tag name="KSO_WM_UNIT_INDEX" val="1_3_1"/>
  <p:tag name="KSO_WM_UNIT_ID" val="diagram20227967_3*q_h_i*1_3_1"/>
  <p:tag name="KSO_WM_TEMPLATE_CATEGORY" val="diagram"/>
  <p:tag name="KSO_WM_TEMPLATE_INDEX" val="20227967"/>
  <p:tag name="KSO_WM_UNIT_LAYERLEVEL" val="1_1_1"/>
  <p:tag name="KSO_WM_TAG_VERSION" val="1.0"/>
  <p:tag name="KSO_WM_BEAUTIFY_FLAG" val="#wm#"/>
</p:tagLst>
</file>

<file path=ppt/tags/tag107.xml><?xml version="1.0" encoding="utf-8"?>
<p:tagLst xmlns:p="http://schemas.openxmlformats.org/presentationml/2006/main">
  <p:tag name="KSO_WM_UNIT_FILL_FORE_SCHEMECOLOR_INDEX_BRIGHTNESS" val="0"/>
  <p:tag name="KSO_WM_UNIT_FILL_FORE_SCHEMECOLOR_INDEX" val="16"/>
  <p:tag name="KSO_WM_UNIT_FILL_TYPE" val="1"/>
  <p:tag name="KSO_WM_UNIT_SHADOW_SCHEMECOLOR_INDEX_BRIGHTNESS" val="-0.35"/>
  <p:tag name="KSO_WM_UNIT_SHADOW_SCHEMECOLOR_INDEX" val="14"/>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q1-1"/>
  <p:tag name="KSO_WM_UNIT_TYPE" val="q_i"/>
  <p:tag name="KSO_WM_UNIT_INDEX" val="1_1"/>
  <p:tag name="KSO_WM_UNIT_ID" val="diagram20227967_3*q_i*1_1"/>
  <p:tag name="KSO_WM_TEMPLATE_CATEGORY" val="diagram"/>
  <p:tag name="KSO_WM_TEMPLATE_INDEX" val="20227967"/>
  <p:tag name="KSO_WM_UNIT_LAYERLEVEL" val="1_1"/>
  <p:tag name="KSO_WM_TAG_VERSION" val="1.0"/>
  <p:tag name="KSO_WM_BEAUTIFY_FLAG" val="#wm#"/>
</p:tagLst>
</file>

<file path=ppt/tags/tag108.xml><?xml version="1.0" encoding="utf-8"?>
<p:tagLst xmlns:p="http://schemas.openxmlformats.org/presentationml/2006/main">
  <p:tag name="KSO_WM_UNIT_FILL_FORE_SCHEMECOLOR_INDEX_BRIGHTNESS" val="0"/>
  <p:tag name="KSO_WM_UNIT_FILL_FORE_SCHEMECOLOR_INDEX" val="5"/>
  <p:tag name="KSO_WM_UNIT_FILL_TYPE" val="1"/>
  <p:tag name="KSO_WM_UNIT_SHADOW_SCHEMECOLOR_INDEX_BRIGHTNESS" val="-0.35"/>
  <p:tag name="KSO_WM_UNIT_SHADOW_SCHEMECOLOR_INDEX" val="14"/>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q1-1"/>
  <p:tag name="KSO_WM_UNIT_TYPE" val="q_h_i"/>
  <p:tag name="KSO_WM_UNIT_INDEX" val="1_1_2"/>
  <p:tag name="KSO_WM_UNIT_ID" val="diagram20227967_3*q_h_i*1_1_2"/>
  <p:tag name="KSO_WM_TEMPLATE_CATEGORY" val="diagram"/>
  <p:tag name="KSO_WM_TEMPLATE_INDEX" val="20227967"/>
  <p:tag name="KSO_WM_UNIT_LAYERLEVEL" val="1_1_1"/>
  <p:tag name="KSO_WM_TAG_VERSION" val="1.0"/>
  <p:tag name="KSO_WM_BEAUTIFY_FLAG" val="#wm#"/>
</p:tagLst>
</file>

<file path=ppt/tags/tag109.xml><?xml version="1.0" encoding="utf-8"?>
<p:tagLst xmlns:p="http://schemas.openxmlformats.org/presentationml/2006/main">
  <p:tag name="KSO_WM_UNIT_FILL_FORE_SCHEMECOLOR_INDEX_BRIGHTNESS" val="0"/>
  <p:tag name="KSO_WM_UNIT_FILL_FORE_SCHEMECOLOR_INDEX" val="9"/>
  <p:tag name="KSO_WM_UNIT_FILL_TYPE" val="1"/>
  <p:tag name="KSO_WM_UNIT_SHADOW_SCHEMECOLOR_INDEX_BRIGHTNESS" val="-0.35"/>
  <p:tag name="KSO_WM_UNIT_SHADOW_SCHEMECOLOR_INDEX" val="14"/>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q1-1"/>
  <p:tag name="KSO_WM_UNIT_TYPE" val="q_h_i"/>
  <p:tag name="KSO_WM_UNIT_INDEX" val="1_4_2"/>
  <p:tag name="KSO_WM_UNIT_ID" val="diagram20227967_3*q_h_i*1_4_2"/>
  <p:tag name="KSO_WM_TEMPLATE_CATEGORY" val="diagram"/>
  <p:tag name="KSO_WM_TEMPLATE_INDEX" val="20227967"/>
  <p:tag name="KSO_WM_UNIT_LAYERLEVEL" val="1_1_1"/>
  <p:tag name="KSO_WM_TAG_VERSION" val="1.0"/>
  <p:tag name="KSO_WM_BEAUTIFY_FLAG" val="#wm#"/>
</p:tagLst>
</file>

<file path=ppt/tags/tag11.xml><?xml version="1.0" encoding="utf-8"?>
<p:tagLst xmlns:p="http://schemas.openxmlformats.org/presentationml/2006/main">
  <p:tag name="KSO_WM_UNIT_TEXT_FILL_FORE_SCHEMECOLOR_INDEX_BRIGHTNESS" val="0.5"/>
  <p:tag name="KSO_WM_UNIT_TEXT_FILL_FORE_SCHEMECOLOR_INDEX" val="13"/>
  <p:tag name="KSO_WM_UNIT_TEXT_FILL_TYPE" val="1"/>
  <p:tag name="KSO_WM_UNIT_SUBTYPE" val="a"/>
  <p:tag name="KSO_WM_UNIT_PRESET_TEXT" val="单击此处输入你的正文，文字是您思想的提炼，为了最终演示发布的良好效果"/>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28041_3*l_h_f*1_3_1"/>
  <p:tag name="KSO_WM_TEMPLATE_CATEGORY" val="diagram"/>
  <p:tag name="KSO_WM_TEMPLATE_INDEX" val="20228041"/>
  <p:tag name="KSO_WM_UNIT_LAYERLEVEL" val="1_1_1"/>
  <p:tag name="KSO_WM_TAG_VERSION" val="1.0"/>
  <p:tag name="KSO_WM_BEAUTIFY_FLAG" val="#wm#"/>
</p:tagLst>
</file>

<file path=ppt/tags/tag110.xml><?xml version="1.0" encoding="utf-8"?>
<p:tagLst xmlns:p="http://schemas.openxmlformats.org/presentationml/2006/main">
  <p:tag name="KSO_WM_UNIT_FILL_FORE_SCHEMECOLOR_INDEX_BRIGHTNESS" val="0"/>
  <p:tag name="KSO_WM_UNIT_FILL_FORE_SCHEMECOLOR_INDEX" val="7"/>
  <p:tag name="KSO_WM_UNIT_FILL_TYPE" val="1"/>
  <p:tag name="KSO_WM_UNIT_SHADOW_SCHEMECOLOR_INDEX_BRIGHTNESS" val="-0.35"/>
  <p:tag name="KSO_WM_UNIT_SHADOW_SCHEMECOLOR_INDEX" val="14"/>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q1-1"/>
  <p:tag name="KSO_WM_UNIT_TYPE" val="q_h_i"/>
  <p:tag name="KSO_WM_UNIT_INDEX" val="1_2_2"/>
  <p:tag name="KSO_WM_UNIT_ID" val="diagram20227967_3*q_h_i*1_2_2"/>
  <p:tag name="KSO_WM_TEMPLATE_CATEGORY" val="diagram"/>
  <p:tag name="KSO_WM_TEMPLATE_INDEX" val="20227967"/>
  <p:tag name="KSO_WM_UNIT_LAYERLEVEL" val="1_1_1"/>
  <p:tag name="KSO_WM_TAG_VERSION" val="1.0"/>
  <p:tag name="KSO_WM_BEAUTIFY_FLAG" val="#wm#"/>
</p:tagLst>
</file>

<file path=ppt/tags/tag111.xml><?xml version="1.0" encoding="utf-8"?>
<p:tagLst xmlns:p="http://schemas.openxmlformats.org/presentationml/2006/main">
  <p:tag name="KSO_WM_UNIT_FILL_FORE_SCHEMECOLOR_INDEX_BRIGHTNESS" val="0"/>
  <p:tag name="KSO_WM_UNIT_FILL_FORE_SCHEMECOLOR_INDEX" val="8"/>
  <p:tag name="KSO_WM_UNIT_FILL_TYPE" val="1"/>
  <p:tag name="KSO_WM_UNIT_SHADOW_SCHEMECOLOR_INDEX_BRIGHTNESS" val="-0.35"/>
  <p:tag name="KSO_WM_UNIT_SHADOW_SCHEMECOLOR_INDEX" val="14"/>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q1-1"/>
  <p:tag name="KSO_WM_UNIT_TYPE" val="q_h_i"/>
  <p:tag name="KSO_WM_UNIT_INDEX" val="1_3_2"/>
  <p:tag name="KSO_WM_UNIT_ID" val="diagram20227967_3*q_h_i*1_3_2"/>
  <p:tag name="KSO_WM_TEMPLATE_CATEGORY" val="diagram"/>
  <p:tag name="KSO_WM_TEMPLATE_INDEX" val="20227967"/>
  <p:tag name="KSO_WM_UNIT_LAYERLEVEL" val="1_1_1"/>
  <p:tag name="KSO_WM_TAG_VERSION" val="1.0"/>
  <p:tag name="KSO_WM_BEAUTIFY_FLAG" val="#wm#"/>
</p:tagLst>
</file>

<file path=ppt/tags/tag112.xml><?xml version="1.0" encoding="utf-8"?>
<p:tagLst xmlns:p="http://schemas.openxmlformats.org/presentationml/2006/main">
  <p:tag name="KSO_WM_UNIT_VALUE" val="80*80"/>
  <p:tag name="KSO_WM_UNIT_HIGHLIGHT" val="0"/>
  <p:tag name="KSO_WM_UNIT_COMPATIBLE" val="0"/>
  <p:tag name="KSO_WM_UNIT_DIAGRAM_ISNUMVISUAL" val="0"/>
  <p:tag name="KSO_WM_UNIT_DIAGRAM_ISREFERUNIT" val="0"/>
  <p:tag name="KSO_WM_DIAGRAM_GROUP_CODE" val="q1-1"/>
  <p:tag name="KSO_WM_UNIT_TYPE" val="q_h_x"/>
  <p:tag name="KSO_WM_UNIT_INDEX" val="1_1_1"/>
  <p:tag name="KSO_WM_UNIT_ID" val="diagram20227967_3*q_h_x*1_1_1"/>
  <p:tag name="KSO_WM_TEMPLATE_CATEGORY" val="diagram"/>
  <p:tag name="KSO_WM_TEMPLATE_INDEX" val="20227967"/>
  <p:tag name="KSO_WM_UNIT_LAYERLEVEL" val="1_1_1"/>
  <p:tag name="KSO_WM_TAG_VERSION" val="1.0"/>
  <p:tag name="KSO_WM_BEAUTIFY_FLAG" val="#wm#"/>
</p:tagLst>
</file>

<file path=ppt/tags/tag113.xml><?xml version="1.0" encoding="utf-8"?>
<p:tagLst xmlns:p="http://schemas.openxmlformats.org/presentationml/2006/main">
  <p:tag name="KSO_WM_UNIT_VALUE" val="476*476"/>
  <p:tag name="KSO_WM_UNIT_HIGHLIGHT" val="0"/>
  <p:tag name="KSO_WM_UNIT_COMPATIBLE" val="0"/>
  <p:tag name="KSO_WM_UNIT_DIAGRAM_ISNUMVISUAL" val="0"/>
  <p:tag name="KSO_WM_UNIT_DIAGRAM_ISREFERUNIT" val="0"/>
  <p:tag name="KSO_WM_DIAGRAM_GROUP_CODE" val="q1-1"/>
  <p:tag name="KSO_WM_UNIT_TYPE" val="q_x"/>
  <p:tag name="KSO_WM_UNIT_INDEX" val="1_1"/>
  <p:tag name="KSO_WM_UNIT_ID" val="diagram20227967_3*q_x*1_1"/>
  <p:tag name="KSO_WM_TEMPLATE_CATEGORY" val="diagram"/>
  <p:tag name="KSO_WM_TEMPLATE_INDEX" val="20227967"/>
  <p:tag name="KSO_WM_UNIT_LAYERLEVEL" val="1_1"/>
  <p:tag name="KSO_WM_TAG_VERSION" val="1.0"/>
  <p:tag name="KSO_WM_BEAUTIFY_FLAG" val="#wm#"/>
</p:tagLst>
</file>

<file path=ppt/tags/tag114.xml><?xml version="1.0" encoding="utf-8"?>
<p:tagLst xmlns:p="http://schemas.openxmlformats.org/presentationml/2006/main">
  <p:tag name="KSO_WM_UNIT_VALUE" val="80*80"/>
  <p:tag name="KSO_WM_UNIT_HIGHLIGHT" val="0"/>
  <p:tag name="KSO_WM_UNIT_COMPATIBLE" val="0"/>
  <p:tag name="KSO_WM_UNIT_DIAGRAM_ISNUMVISUAL" val="0"/>
  <p:tag name="KSO_WM_UNIT_DIAGRAM_ISREFERUNIT" val="0"/>
  <p:tag name="KSO_WM_DIAGRAM_GROUP_CODE" val="q1-1"/>
  <p:tag name="KSO_WM_UNIT_TYPE" val="q_h_x"/>
  <p:tag name="KSO_WM_UNIT_INDEX" val="1_2_1"/>
  <p:tag name="KSO_WM_UNIT_ID" val="diagram20227967_3*q_h_x*1_2_1"/>
  <p:tag name="KSO_WM_TEMPLATE_CATEGORY" val="diagram"/>
  <p:tag name="KSO_WM_TEMPLATE_INDEX" val="20227967"/>
  <p:tag name="KSO_WM_UNIT_LAYERLEVEL" val="1_1_1"/>
  <p:tag name="KSO_WM_TAG_VERSION" val="1.0"/>
  <p:tag name="KSO_WM_BEAUTIFY_FLAG" val="#wm#"/>
</p:tagLst>
</file>

<file path=ppt/tags/tag115.xml><?xml version="1.0" encoding="utf-8"?>
<p:tagLst xmlns:p="http://schemas.openxmlformats.org/presentationml/2006/main">
  <p:tag name="KSO_WM_UNIT_VALUE" val="80*80"/>
  <p:tag name="KSO_WM_UNIT_HIGHLIGHT" val="0"/>
  <p:tag name="KSO_WM_UNIT_COMPATIBLE" val="0"/>
  <p:tag name="KSO_WM_UNIT_DIAGRAM_ISNUMVISUAL" val="0"/>
  <p:tag name="KSO_WM_UNIT_DIAGRAM_ISREFERUNIT" val="0"/>
  <p:tag name="KSO_WM_DIAGRAM_GROUP_CODE" val="q1-1"/>
  <p:tag name="KSO_WM_UNIT_TYPE" val="q_h_x"/>
  <p:tag name="KSO_WM_UNIT_INDEX" val="1_4_1"/>
  <p:tag name="KSO_WM_UNIT_ID" val="diagram20227967_3*q_h_x*1_4_1"/>
  <p:tag name="KSO_WM_TEMPLATE_CATEGORY" val="diagram"/>
  <p:tag name="KSO_WM_TEMPLATE_INDEX" val="20227967"/>
  <p:tag name="KSO_WM_UNIT_LAYERLEVEL" val="1_1_1"/>
  <p:tag name="KSO_WM_TAG_VERSION" val="1.0"/>
  <p:tag name="KSO_WM_BEAUTIFY_FLAG" val="#wm#"/>
</p:tagLst>
</file>

<file path=ppt/tags/tag116.xml><?xml version="1.0" encoding="utf-8"?>
<p:tagLst xmlns:p="http://schemas.openxmlformats.org/presentationml/2006/main">
  <p:tag name="KSO_WM_UNIT_LINE_FORE_SCHEMECOLOR_INDEX_BRIGHTNESS" val="0"/>
  <p:tag name="KSO_WM_UNIT_LINE_FORE_SCHEMECOLOR_INDEX" val="8"/>
  <p:tag name="KSO_WM_UNIT_LINE_FILL_TYPE" val="2"/>
  <p:tag name="KSO_WM_UNIT_TEXT_FILL_FORE_SCHEMECOLOR_INDEX_BRIGHTNESS" val="0"/>
  <p:tag name="KSO_WM_UNIT_TEXT_FILL_FORE_SCHEMECOLOR_INDEX" val="13"/>
  <p:tag name="KSO_WM_UNIT_TEXT_FILL_TYPE" val="1"/>
  <p:tag name="KSO_WM_UNIT_HIGHLIGHT" val="0"/>
  <p:tag name="KSO_WM_UNIT_COMPATIBLE" val="0"/>
  <p:tag name="KSO_WM_UNIT_DIAGRAM_ISNUMVISUAL" val="0"/>
  <p:tag name="KSO_WM_UNIT_DIAGRAM_ISREFERUNIT" val="0"/>
  <p:tag name="KSO_WM_DIAGRAM_GROUP_CODE" val="q1-1"/>
  <p:tag name="KSO_WM_UNIT_TYPE" val="q_i"/>
  <p:tag name="KSO_WM_UNIT_INDEX" val="1_2"/>
  <p:tag name="KSO_WM_UNIT_ID" val="diagram20227967_3*q_i*1_2"/>
  <p:tag name="KSO_WM_TEMPLATE_CATEGORY" val="diagram"/>
  <p:tag name="KSO_WM_TEMPLATE_INDEX" val="20227967"/>
  <p:tag name="KSO_WM_UNIT_LAYERLEVEL" val="1_1"/>
  <p:tag name="KSO_WM_TAG_VERSION" val="1.0"/>
  <p:tag name="KSO_WM_BEAUTIFY_FLAG" val="#wm#"/>
</p:tagLst>
</file>

<file path=ppt/tags/tag117.xml><?xml version="1.0" encoding="utf-8"?>
<p:tagLst xmlns:p="http://schemas.openxmlformats.org/presentationml/2006/main">
  <p:tag name="KSO_WM_UNIT_LINE_FORE_SCHEMECOLOR_INDEX_BRIGHTNESS" val="0"/>
  <p:tag name="KSO_WM_UNIT_LINE_FORE_SCHEMECOLOR_INDEX" val="9"/>
  <p:tag name="KSO_WM_UNIT_LINE_FILL_TYPE" val="2"/>
  <p:tag name="KSO_WM_UNIT_TEXT_FILL_FORE_SCHEMECOLOR_INDEX_BRIGHTNESS" val="0"/>
  <p:tag name="KSO_WM_UNIT_TEXT_FILL_FORE_SCHEMECOLOR_INDEX" val="13"/>
  <p:tag name="KSO_WM_UNIT_TEXT_FILL_TYPE" val="1"/>
  <p:tag name="KSO_WM_UNIT_HIGHLIGHT" val="0"/>
  <p:tag name="KSO_WM_UNIT_COMPATIBLE" val="0"/>
  <p:tag name="KSO_WM_UNIT_DIAGRAM_ISNUMVISUAL" val="0"/>
  <p:tag name="KSO_WM_UNIT_DIAGRAM_ISREFERUNIT" val="0"/>
  <p:tag name="KSO_WM_DIAGRAM_GROUP_CODE" val="q1-1"/>
  <p:tag name="KSO_WM_UNIT_TYPE" val="q_i"/>
  <p:tag name="KSO_WM_UNIT_INDEX" val="1_3"/>
  <p:tag name="KSO_WM_UNIT_ID" val="diagram20227967_3*q_i*1_3"/>
  <p:tag name="KSO_WM_TEMPLATE_CATEGORY" val="diagram"/>
  <p:tag name="KSO_WM_TEMPLATE_INDEX" val="20227967"/>
  <p:tag name="KSO_WM_UNIT_LAYERLEVEL" val="1_1"/>
  <p:tag name="KSO_WM_TAG_VERSION" val="1.0"/>
  <p:tag name="KSO_WM_BEAUTIFY_FLAG" val="#wm#"/>
</p:tagLst>
</file>

<file path=ppt/tags/tag118.xml><?xml version="1.0" encoding="utf-8"?>
<p:tagLst xmlns:p="http://schemas.openxmlformats.org/presentationml/2006/main">
  <p:tag name="KSO_WM_UNIT_LINE_FORE_SCHEMECOLOR_INDEX_BRIGHTNESS" val="0"/>
  <p:tag name="KSO_WM_UNIT_LINE_FORE_SCHEMECOLOR_INDEX" val="6"/>
  <p:tag name="KSO_WM_UNIT_LINE_FILL_TYPE" val="2"/>
  <p:tag name="KSO_WM_UNIT_TEXT_FILL_FORE_SCHEMECOLOR_INDEX_BRIGHTNESS" val="0"/>
  <p:tag name="KSO_WM_UNIT_TEXT_FILL_FORE_SCHEMECOLOR_INDEX" val="13"/>
  <p:tag name="KSO_WM_UNIT_TEXT_FILL_TYPE" val="1"/>
  <p:tag name="KSO_WM_UNIT_HIGHLIGHT" val="0"/>
  <p:tag name="KSO_WM_UNIT_COMPATIBLE" val="0"/>
  <p:tag name="KSO_WM_UNIT_DIAGRAM_ISNUMVISUAL" val="0"/>
  <p:tag name="KSO_WM_UNIT_DIAGRAM_ISREFERUNIT" val="0"/>
  <p:tag name="KSO_WM_DIAGRAM_GROUP_CODE" val="q1-1"/>
  <p:tag name="KSO_WM_UNIT_TYPE" val="q_i"/>
  <p:tag name="KSO_WM_UNIT_INDEX" val="1_4"/>
  <p:tag name="KSO_WM_UNIT_ID" val="diagram20227967_3*q_i*1_4"/>
  <p:tag name="KSO_WM_TEMPLATE_CATEGORY" val="diagram"/>
  <p:tag name="KSO_WM_TEMPLATE_INDEX" val="20227967"/>
  <p:tag name="KSO_WM_UNIT_LAYERLEVEL" val="1_1"/>
  <p:tag name="KSO_WM_TAG_VERSION" val="1.0"/>
  <p:tag name="KSO_WM_BEAUTIFY_FLAG" val="#wm#"/>
</p:tagLst>
</file>

<file path=ppt/tags/tag119.xml><?xml version="1.0" encoding="utf-8"?>
<p:tagLst xmlns:p="http://schemas.openxmlformats.org/presentationml/2006/main">
  <p:tag name="KSO_WM_UNIT_LINE_FORE_SCHEMECOLOR_INDEX_BRIGHTNESS" val="0"/>
  <p:tag name="KSO_WM_UNIT_LINE_FORE_SCHEMECOLOR_INDEX" val="7"/>
  <p:tag name="KSO_WM_UNIT_LINE_FILL_TYPE" val="2"/>
  <p:tag name="KSO_WM_UNIT_TEXT_FILL_FORE_SCHEMECOLOR_INDEX_BRIGHTNESS" val="0"/>
  <p:tag name="KSO_WM_UNIT_TEXT_FILL_FORE_SCHEMECOLOR_INDEX" val="13"/>
  <p:tag name="KSO_WM_UNIT_TEXT_FILL_TYPE" val="1"/>
  <p:tag name="KSO_WM_UNIT_HIGHLIGHT" val="0"/>
  <p:tag name="KSO_WM_UNIT_COMPATIBLE" val="0"/>
  <p:tag name="KSO_WM_UNIT_DIAGRAM_ISNUMVISUAL" val="0"/>
  <p:tag name="KSO_WM_UNIT_DIAGRAM_ISREFERUNIT" val="0"/>
  <p:tag name="KSO_WM_DIAGRAM_GROUP_CODE" val="q1-1"/>
  <p:tag name="KSO_WM_UNIT_TYPE" val="q_i"/>
  <p:tag name="KSO_WM_UNIT_INDEX" val="1_5"/>
  <p:tag name="KSO_WM_UNIT_ID" val="diagram20227967_3*q_i*1_5"/>
  <p:tag name="KSO_WM_TEMPLATE_CATEGORY" val="diagram"/>
  <p:tag name="KSO_WM_TEMPLATE_INDEX" val="20227967"/>
  <p:tag name="KSO_WM_UNIT_LAYERLEVEL" val="1_1"/>
  <p:tag name="KSO_WM_TAG_VERSION" val="1.0"/>
  <p:tag name="KSO_WM_BEAUTIFY_FLAG" val="#wm#"/>
</p:tagLst>
</file>

<file path=ppt/tags/tag12.xml><?xml version="1.0" encoding="utf-8"?>
<p:tagLst xmlns:p="http://schemas.openxmlformats.org/presentationml/2006/main">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28041_3*l_h_i*1_1_2"/>
  <p:tag name="KSO_WM_TEMPLATE_CATEGORY" val="diagram"/>
  <p:tag name="KSO_WM_TEMPLATE_INDEX" val="20228041"/>
  <p:tag name="KSO_WM_UNIT_LAYERLEVEL" val="1_1_1"/>
  <p:tag name="KSO_WM_TAG_VERSION" val="1.0"/>
  <p:tag name="KSO_WM_BEAUTIFY_FLAG" val="#wm#"/>
</p:tagLst>
</file>

<file path=ppt/tags/tag120.xml><?xml version="1.0" encoding="utf-8"?>
<p:tagLst xmlns:p="http://schemas.openxmlformats.org/presentationml/2006/main">
  <p:tag name="KSO_WM_UNIT_VALUE" val="80*80"/>
  <p:tag name="KSO_WM_UNIT_HIGHLIGHT" val="0"/>
  <p:tag name="KSO_WM_UNIT_COMPATIBLE" val="0"/>
  <p:tag name="KSO_WM_UNIT_DIAGRAM_ISNUMVISUAL" val="0"/>
  <p:tag name="KSO_WM_UNIT_DIAGRAM_ISREFERUNIT" val="0"/>
  <p:tag name="KSO_WM_DIAGRAM_GROUP_CODE" val="q1-1"/>
  <p:tag name="KSO_WM_UNIT_TYPE" val="q_h_x"/>
  <p:tag name="KSO_WM_UNIT_INDEX" val="1_3_1"/>
  <p:tag name="KSO_WM_UNIT_ID" val="diagram20227967_3*q_h_x*1_3_1"/>
  <p:tag name="KSO_WM_TEMPLATE_CATEGORY" val="diagram"/>
  <p:tag name="KSO_WM_TEMPLATE_INDEX" val="20227967"/>
  <p:tag name="KSO_WM_UNIT_LAYERLEVEL" val="1_1_1"/>
  <p:tag name="KSO_WM_TAG_VERSION" val="1.0"/>
  <p:tag name="KSO_WM_BEAUTIFY_FLAG" val="#wm#"/>
</p:tagLst>
</file>

<file path=ppt/tags/tag121.xml><?xml version="1.0" encoding="utf-8"?>
<p:tagLst xmlns:p="http://schemas.openxmlformats.org/presentationml/2006/main">
  <p:tag name="KSO_WM_UNIT_ISCONTENTSTITLE" val="0"/>
  <p:tag name="KSO_WM_UNIT_ISNUMDGMTITLE" val="0"/>
  <p:tag name="KSO_WM_UNIT_PRESET_TEXT" val="单击添加标题"/>
  <p:tag name="KSO_WM_UNIT_NOCLEAR" val="0"/>
  <p:tag name="KSO_WM_UNIT_VALUE" val="13"/>
  <p:tag name="KSO_WM_UNIT_HIGHLIGHT" val="0"/>
  <p:tag name="KSO_WM_UNIT_COMPATIBLE" val="0"/>
  <p:tag name="KSO_WM_UNIT_DIAGRAM_ISNUMVISUAL" val="0"/>
  <p:tag name="KSO_WM_UNIT_DIAGRAM_ISREFERUNIT" val="0"/>
  <p:tag name="KSO_WM_UNIT_TYPE" val="a"/>
  <p:tag name="KSO_WM_UNIT_INDEX" val="1"/>
  <p:tag name="KSO_WM_UNIT_ID" val="custom20224336_7*a*1"/>
  <p:tag name="KSO_WM_TEMPLATE_CATEGORY" val="custom"/>
  <p:tag name="KSO_WM_TEMPLATE_INDEX" val="20224336"/>
  <p:tag name="KSO_WM_UNIT_LAYERLEVEL" val="1"/>
  <p:tag name="KSO_WM_TAG_VERSION" val="1.0"/>
  <p:tag name="KSO_WM_BEAUTIFY_FLAG" val="#wm#"/>
  <p:tag name="KSO_WM_UNIT_DEFAULT_FONT" val="54;60;2"/>
  <p:tag name="KSO_WM_UNIT_BLOCK" val="0"/>
  <p:tag name="KSO_WM_UNIT_DEC_AREA_ID" val="114c7dce51ce433c9b1f059057f70fc7"/>
  <p:tag name="KSO_WM_CHIP_GROUPID" val="620cc5482a08b0d86e4d8850"/>
  <p:tag name="KSO_WM_CHIP_XID" val="620cc5482a08b0d86e4d884f"/>
  <p:tag name="KSO_WM_CHIP_FILLAREA_FILL_RULE" val="{&quot;fill_align&quot;:&quot;cm&quot;,&quot;fill_mode&quot;:&quot;adaptive&quot;,&quot;sacle_strategy&quot;:&quot;smart&quot;}"/>
  <p:tag name="KSO_WM_ASSEMBLE_CHIP_INDEX" val="7ed280ad0d8f4ceba335330b501f8006"/>
  <p:tag name="KSO_WM_UNIT_TEXT_FILL_FORE_SCHEMECOLOR_INDEX_BRIGHTNESS" val="0"/>
  <p:tag name="KSO_WM_UNIT_TEXT_FILL_FORE_SCHEMECOLOR_INDEX" val="5"/>
  <p:tag name="KSO_WM_UNIT_TEXT_FILL_TYPE" val="1"/>
</p:tagLst>
</file>

<file path=ppt/tags/tag122.xml><?xml version="1.0" encoding="utf-8"?>
<p:tagLst xmlns:p="http://schemas.openxmlformats.org/presentationml/2006/main">
  <p:tag name="KSO_WM_BEAUTIFY_FLAG" val="#wm#"/>
  <p:tag name="KSO_WM_TEMPLATE_CATEGORY" val="custom"/>
  <p:tag name="KSO_WM_TEMPLATE_INDEX" val="20224336"/>
  <p:tag name="KSO_WM_SLIDE_ID" val="custom20224336_7"/>
  <p:tag name="KSO_WM_TEMPLATE_SUBCATEGORY" val="21"/>
  <p:tag name="KSO_WM_TEMPLATE_MASTER_TYPE" val="1"/>
  <p:tag name="KSO_WM_TEMPLATE_COLOR_TYPE" val="1"/>
  <p:tag name="KSO_WM_SLIDE_ITEM_CNT" val="0"/>
  <p:tag name="KSO_WM_SLIDE_INDEX" val="7"/>
  <p:tag name="KSO_WM_TAG_VERSION" val="1.0"/>
  <p:tag name="KSO_WM_SLIDE_LAYOUT" val="a_e"/>
  <p:tag name="KSO_WM_SLIDE_LAYOUT_CNT" val="1_1"/>
  <p:tag name="KSO_WM_CHIP_INFOS" val="{&quot;type&quot;:0,&quot;layout_type&quot;:&quot;1_NF_RC_7&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扁平风&quot;,&quot;手绘风&quot;,&quot;立体风&quot;,&quot;炫酷&quot;,&quot;复古风&quot;,&quot;科技风&quot;,&quot;水彩风&quot;,&quot;ios风&quot;,&quot;快闪&quot;,&quot;波普风&quot;,&quot;孟菲斯&quot;,&quot;蒸汽波&quot;,&quot;MBE&quot;,&quot;剪纸风&quot;,&quot;酸性风&quot;,&quot;像素风&quot;,&quot;涂鸦风&quot;,&quot;实景&quot;]},&quot;slide_type&quot;:[&quot;title&quot;,&quot;sectionTitle&quot;,&quot;contents&quot;,&quot;endPage&quot;],&quot;useType&quot;:[&quot;ppt&quot;]}"/>
  <p:tag name="KSO_WM_CHIP_XID" val="6193191a18adb49c6c1f3d89"/>
  <p:tag name="KSO_WM_CHIP_FILLPROP" val="[[{&quot;text_align&quot;:&quot;rm&quot;,&quot;text_direction&quot;:&quot;horizontal&quot;,&quot;support_big_font&quot;:false,&quot;picture_toward&quot;:0,&quot;picture_dockside&quot;:[],&quot;fill_id&quot;:&quot;3887597eb2d4430e8f5e1a57689f7fd3&quot;,&quot;fill_align&quot;:&quot;rm&quot;,&quot;chip_types&quot;:[&quot;diagram&quot;,&quot;header&quot;]}],[{&quot;text_align&quot;:&quot;cm&quot;,&quot;text_direction&quot;:&quot;horizontal&quot;,&quot;support_big_font&quot;:false,&quot;picture_toward&quot;:0,&quot;picture_dockside&quot;:[],&quot;fill_id&quot;:&quot;3887597eb2d4430e8f5e1a57689f7fd3&quot;,&quot;fill_align&quot;:&quot;cm&quot;,&quot;chip_types&quot;:[&quot;header&quot;]}],[{&quot;text_align&quot;:&quot;lm&quot;,&quot;text_direction&quot;:&quot;horizontal&quot;,&quot;support_big_font&quot;:false,&quot;picture_toward&quot;:0,&quot;picture_dockside&quot;:[],&quot;fill_id&quot;:&quot;3887597eb2d4430e8f5e1a57689f7fd3&quot;,&quot;fill_align&quot;:&quot;lm&quot;,&quot;chip_types&quot;:[&quot;header&quot;]}],[{&quot;text_align&quot;:&quot;lm&quot;,&quot;text_direction&quot;:&quot;horizontal&quot;,&quot;support_big_font&quot;:false,&quot;picture_toward&quot;:0,&quot;picture_dockside&quot;:[],&quot;fill_id&quot;:&quot;3887597eb2d4430e8f5e1a57689f7fd3&quot;,&quot;fill_align&quot;:&quot;lt&quot;,&quot;chip_types&quot;:[&quot;header&quot;]}],[{&quot;text_align&quot;:&quot;lm&quot;,&quot;text_direction&quot;:&quot;horizontal&quot;,&quot;support_big_font&quot;:false,&quot;picture_toward&quot;:0,&quot;picture_dockside&quot;:[],&quot;fill_id&quot;:&quot;3887597eb2d4430e8f5e1a57689f7fd3&quot;,&quot;fill_align&quot;:&quot;lb&quot;,&quot;chip_types&quot;:[&quot;header&quot;]}],[{&quot;text_align&quot;:&quot;lm&quot;,&quot;text_direction&quot;:&quot;horizontal&quot;,&quot;support_big_font&quot;:false,&quot;picture_toward&quot;:0,&quot;picture_dockside&quot;:[],&quot;fill_id&quot;:&quot;3887597eb2d4430e8f5e1a57689f7fd3&quot;,&quot;fill_align&quot;:&quot;cm&quot;,&quot;chip_types&quot;:[&quot;header&quot;]}],[{&quot;text_align&quot;:&quot;cm&quot;,&quot;text_direction&quot;:&quot;horizontal&quot;,&quot;support_big_font&quot;:false,&quot;picture_toward&quot;:0,&quot;picture_dockside&quot;:[],&quot;fill_id&quot;:&quot;3887597eb2d4430e8f5e1a57689f7fd3&quot;,&quot;fill_align&quot;:&quot;lm&quot;,&quot;chip_types&quot;:[&quot;header&quot;]}],[{&quot;text_align&quot;:&quot;cm&quot;,&quot;text_direction&quot;:&quot;horizontal&quot;,&quot;support_big_font&quot;:false,&quot;picture_toward&quot;:0,&quot;picture_dockside&quot;:[],&quot;fill_id&quot;:&quot;3887597eb2d4430e8f5e1a57689f7fd3&quot;,&quot;fill_align&quot;:&quot;lt&quot;,&quot;chip_types&quot;:[&quot;header&quot;]}],[{&quot;text_align&quot;:&quot;cm&quot;,&quot;text_direction&quot;:&quot;horizontal&quot;,&quot;support_big_font&quot;:false,&quot;picture_toward&quot;:0,&quot;picture_dockside&quot;:[],&quot;fill_id&quot;:&quot;3887597eb2d4430e8f5e1a57689f7fd3&quot;,&quot;fill_align&quot;:&quot;lb&quot;,&quot;chip_types&quot;:[&quot;header&quot;]}],[{&quot;text_align&quot;:&quot;rm&quot;,&quot;text_direction&quot;:&quot;horizontal&quot;,&quot;support_big_font&quot;:false,&quot;picture_toward&quot;:0,&quot;picture_dockside&quot;:[],&quot;fill_id&quot;:&quot;3887597eb2d4430e8f5e1a57689f7fd3&quot;,&quot;fill_align&quot;:&quot;rb&quot;,&quot;chip_types&quot;:[&quot;header&quot;]}],[{&quot;text_align&quot;:&quot;rm&quot;,&quot;text_direction&quot;:&quot;horizontal&quot;,&quot;support_big_font&quot;:false,&quot;picture_toward&quot;:0,&quot;picture_dockside&quot;:[],&quot;fill_id&quot;:&quot;3887597eb2d4430e8f5e1a57689f7fd3&quot;,&quot;fill_align&quot;:&quot;rt&quot;,&quot;chip_types&quot;:[&quot;header&quot;]}]]"/>
  <p:tag name="KSO_WM_CHIP_DECFILLPROP" val="[]"/>
  <p:tag name="KSO_WM_CHIP_GROUPID" val="6193191a18adb49c6c1f3d8b"/>
  <p:tag name="KSO_WM_SLIDE_LAYOUT_INFO" val="{&quot;id&quot;:&quot;2022-09-13T11:53:25&quot;,&quot;margin&quot;:{&quot;bottom&quot;:5.7733297348022461,&quot;left&quot;:9.6164531707763672,&quot;right&quot;:1.1486663818359375,&quot;top&quot;:5.7733221054077148},&quot;type&quot;:0}"/>
  <p:tag name="KSO_WM_SLIDE_BK_DARK_LIGHT" val="2"/>
  <p:tag name="KSO_WM_SLIDE_BACKGROUND_TYPE" val="general"/>
  <p:tag name="KSO_WM_SLIDE_SUPPORT_FEATURE_TYPE" val="0"/>
  <p:tag name="KSO_WM_SLIDE_TYPE" val="sectionTitle"/>
  <p:tag name="KSO_WM_CHIP_COLORING" val="1"/>
  <p:tag name="KSO_WM_SLIDE_SUBTYPE" val="pureTxt"/>
  <p:tag name="KSO_WM_TEMPLATE_ASSEMBLE_XID" val="62e9eff7295c1bf6da690df3"/>
  <p:tag name="KSO_WM_TEMPLATE_ASSEMBLE_GROUPID" val="62de4dd4c23dfd8dd4a1be7b"/>
</p:tagLst>
</file>

<file path=ppt/tags/tag12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28041_3*l_h_i*1_3_1"/>
  <p:tag name="KSO_WM_TEMPLATE_CATEGORY" val="diagram"/>
  <p:tag name="KSO_WM_TEMPLATE_INDEX" val="20228041"/>
  <p:tag name="KSO_WM_UNIT_LAYERLEVEL" val="1_1_1"/>
  <p:tag name="KSO_WM_TAG_VERSION" val="1.0"/>
  <p:tag name="KSO_WM_BEAUTIFY_FLAG" val="#wm#"/>
</p:tagLst>
</file>

<file path=ppt/tags/tag12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28041_3*l_h_i*1_1_1"/>
  <p:tag name="KSO_WM_TEMPLATE_CATEGORY" val="diagram"/>
  <p:tag name="KSO_WM_TEMPLATE_INDEX" val="20228041"/>
  <p:tag name="KSO_WM_UNIT_LAYERLEVEL" val="1_1_1"/>
  <p:tag name="KSO_WM_TAG_VERSION" val="1.0"/>
  <p:tag name="KSO_WM_BEAUTIFY_FLAG" val="#wm#"/>
</p:tagLst>
</file>

<file path=ppt/tags/tag125.xml><?xml version="1.0" encoding="utf-8"?>
<p:tagLst xmlns:p="http://schemas.openxmlformats.org/presentationml/2006/main">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28041_3*l_h_i*1_3_2"/>
  <p:tag name="KSO_WM_TEMPLATE_CATEGORY" val="diagram"/>
  <p:tag name="KSO_WM_TEMPLATE_INDEX" val="20228041"/>
  <p:tag name="KSO_WM_UNIT_LAYERLEVEL" val="1_1_1"/>
  <p:tag name="KSO_WM_TAG_VERSION" val="1.0"/>
  <p:tag name="KSO_WM_BEAUTIFY_FLAG" val="#wm#"/>
</p:tagLst>
</file>

<file path=ppt/tags/tag126.xml><?xml version="1.0" encoding="utf-8"?>
<p:tagLst xmlns:p="http://schemas.openxmlformats.org/presentationml/2006/main">
  <p:tag name="KSO_WM_UNIT_FILL_FORE_SCHEMECOLOR_INDEX_BRIGHTNESS" val="0"/>
  <p:tag name="KSO_WM_UNIT_FILL_FORE_SCHEMECOLOR_INDEX" val="7"/>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228041_3*l_h_i*1_3_3"/>
  <p:tag name="KSO_WM_TEMPLATE_CATEGORY" val="diagram"/>
  <p:tag name="KSO_WM_TEMPLATE_INDEX" val="20228041"/>
  <p:tag name="KSO_WM_UNIT_LAYERLEVEL" val="1_1_1"/>
  <p:tag name="KSO_WM_TAG_VERSION" val="1.0"/>
  <p:tag name="KSO_WM_BEAUTIFY_FLAG" val="#wm#"/>
</p:tagLst>
</file>

<file path=ppt/tags/tag127.xml><?xml version="1.0" encoding="utf-8"?>
<p:tagLst xmlns:p="http://schemas.openxmlformats.org/presentationml/2006/main">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3_4"/>
  <p:tag name="KSO_WM_UNIT_ID" val="diagram20228041_3*l_h_i*1_3_4"/>
  <p:tag name="KSO_WM_TEMPLATE_CATEGORY" val="diagram"/>
  <p:tag name="KSO_WM_TEMPLATE_INDEX" val="20228041"/>
  <p:tag name="KSO_WM_UNIT_LAYERLEVEL" val="1_1_1"/>
  <p:tag name="KSO_WM_TAG_VERSION" val="1.0"/>
  <p:tag name="KSO_WM_BEAUTIFY_FLAG" val="#wm#"/>
</p:tagLst>
</file>

<file path=ppt/tags/tag128.xml><?xml version="1.0" encoding="utf-8"?>
<p:tagLst xmlns:p="http://schemas.openxmlformats.org/presentationml/2006/main">
  <p:tag name="KSO_WM_UNIT_TEXT_FILL_FORE_SCHEMECOLOR_INDEX_BRIGHTNESS" val="0"/>
  <p:tag name="KSO_WM_UNIT_TEXT_FILL_FORE_SCHEMECOLOR_INDEX" val="13"/>
  <p:tag name="KSO_WM_UNIT_TEXT_FILL_TYPE" val="1"/>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28041_3*l_h_a*1_3_1"/>
  <p:tag name="KSO_WM_TEMPLATE_CATEGORY" val="diagram"/>
  <p:tag name="KSO_WM_TEMPLATE_INDEX" val="20228041"/>
  <p:tag name="KSO_WM_UNIT_LAYERLEVEL" val="1_1_1"/>
  <p:tag name="KSO_WM_TAG_VERSION" val="1.0"/>
  <p:tag name="KSO_WM_BEAUTIFY_FLAG" val="#wm#"/>
</p:tagLst>
</file>

<file path=ppt/tags/tag129.xml><?xml version="1.0" encoding="utf-8"?>
<p:tagLst xmlns:p="http://schemas.openxmlformats.org/presentationml/2006/main">
  <p:tag name="KSO_WM_UNIT_TEXT_FILL_FORE_SCHEMECOLOR_INDEX_BRIGHTNESS" val="0.5"/>
  <p:tag name="KSO_WM_UNIT_TEXT_FILL_FORE_SCHEMECOLOR_INDEX" val="13"/>
  <p:tag name="KSO_WM_UNIT_TEXT_FILL_TYPE" val="1"/>
  <p:tag name="KSO_WM_UNIT_SUBTYPE" val="a"/>
  <p:tag name="KSO_WM_UNIT_PRESET_TEXT" val="单击此处输入你的正文，文字是您思想的提炼，为了最终演示发布的良好效果"/>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28041_3*l_h_f*1_3_1"/>
  <p:tag name="KSO_WM_TEMPLATE_CATEGORY" val="diagram"/>
  <p:tag name="KSO_WM_TEMPLATE_INDEX" val="20228041"/>
  <p:tag name="KSO_WM_UNIT_LAYERLEVEL" val="1_1_1"/>
  <p:tag name="KSO_WM_TAG_VERSION" val="1.0"/>
  <p:tag name="KSO_WM_BEAUTIFY_FLAG" val="#wm#"/>
</p:tagLst>
</file>

<file path=ppt/tags/tag13.xml><?xml version="1.0" encoding="utf-8"?>
<p:tagLst xmlns:p="http://schemas.openxmlformats.org/presentationml/2006/main">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28041_3*l_h_i*1_1_3"/>
  <p:tag name="KSO_WM_TEMPLATE_CATEGORY" val="diagram"/>
  <p:tag name="KSO_WM_TEMPLATE_INDEX" val="20228041"/>
  <p:tag name="KSO_WM_UNIT_LAYERLEVEL" val="1_1_1"/>
  <p:tag name="KSO_WM_TAG_VERSION" val="1.0"/>
  <p:tag name="KSO_WM_BEAUTIFY_FLAG" val="#wm#"/>
</p:tagLst>
</file>

<file path=ppt/tags/tag130.xml><?xml version="1.0" encoding="utf-8"?>
<p:tagLst xmlns:p="http://schemas.openxmlformats.org/presentationml/2006/main">
  <p:tag name="KSO_WM_UNIT_VALUE" val="97*97"/>
  <p:tag name="KSO_WM_UNIT_HIGHLIGHT" val="0"/>
  <p:tag name="KSO_WM_UNIT_COMPATIBLE" val="0"/>
  <p:tag name="KSO_WM_UNIT_DIAGRAM_ISNUMVISUAL" val="0"/>
  <p:tag name="KSO_WM_UNIT_DIAGRAM_ISREFERUNIT" val="0"/>
  <p:tag name="KSO_WM_DIAGRAM_GROUP_CODE" val="l1-1"/>
  <p:tag name="KSO_WM_UNIT_TYPE" val="l_h_x"/>
  <p:tag name="KSO_WM_UNIT_INDEX" val="1_3_1"/>
  <p:tag name="KSO_WM_UNIT_ID" val="diagram20228041_3*l_h_x*1_3_1"/>
  <p:tag name="KSO_WM_TEMPLATE_CATEGORY" val="diagram"/>
  <p:tag name="KSO_WM_TEMPLATE_INDEX" val="20228041"/>
  <p:tag name="KSO_WM_UNIT_LAYERLEVEL" val="1_1_1"/>
  <p:tag name="KSO_WM_TAG_VERSION" val="1.0"/>
  <p:tag name="KSO_WM_BEAUTIFY_FLAG" val="#wm#"/>
</p:tagLst>
</file>

<file path=ppt/tags/tag131.xml><?xml version="1.0" encoding="utf-8"?>
<p:tagLst xmlns:p="http://schemas.openxmlformats.org/presentationml/2006/main">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28041_3*l_h_i*1_1_2"/>
  <p:tag name="KSO_WM_TEMPLATE_CATEGORY" val="diagram"/>
  <p:tag name="KSO_WM_TEMPLATE_INDEX" val="20228041"/>
  <p:tag name="KSO_WM_UNIT_LAYERLEVEL" val="1_1_1"/>
  <p:tag name="KSO_WM_TAG_VERSION" val="1.0"/>
  <p:tag name="KSO_WM_BEAUTIFY_FLAG" val="#wm#"/>
</p:tagLst>
</file>

<file path=ppt/tags/tag132.xml><?xml version="1.0" encoding="utf-8"?>
<p:tagLst xmlns:p="http://schemas.openxmlformats.org/presentationml/2006/main">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28041_3*l_h_i*1_1_3"/>
  <p:tag name="KSO_WM_TEMPLATE_CATEGORY" val="diagram"/>
  <p:tag name="KSO_WM_TEMPLATE_INDEX" val="20228041"/>
  <p:tag name="KSO_WM_UNIT_LAYERLEVEL" val="1_1_1"/>
  <p:tag name="KSO_WM_TAG_VERSION" val="1.0"/>
  <p:tag name="KSO_WM_BEAUTIFY_FLAG" val="#wm#"/>
</p:tagLst>
</file>

<file path=ppt/tags/tag133.xml><?xml version="1.0" encoding="utf-8"?>
<p:tagLst xmlns:p="http://schemas.openxmlformats.org/presentationml/2006/main">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1_4"/>
  <p:tag name="KSO_WM_UNIT_ID" val="diagram20228041_3*l_h_i*1_1_4"/>
  <p:tag name="KSO_WM_TEMPLATE_CATEGORY" val="diagram"/>
  <p:tag name="KSO_WM_TEMPLATE_INDEX" val="20228041"/>
  <p:tag name="KSO_WM_UNIT_LAYERLEVEL" val="1_1_1"/>
  <p:tag name="KSO_WM_TAG_VERSION" val="1.0"/>
  <p:tag name="KSO_WM_BEAUTIFY_FLAG" val="#wm#"/>
</p:tagLst>
</file>

<file path=ppt/tags/tag134.xml><?xml version="1.0" encoding="utf-8"?>
<p:tagLst xmlns:p="http://schemas.openxmlformats.org/presentationml/2006/main">
  <p:tag name="KSO_WM_UNIT_TEXT_FILL_FORE_SCHEMECOLOR_INDEX_BRIGHTNESS" val="0.5"/>
  <p:tag name="KSO_WM_UNIT_TEXT_FILL_FORE_SCHEMECOLOR_INDEX" val="13"/>
  <p:tag name="KSO_WM_UNIT_TEXT_FILL_TYPE" val="1"/>
  <p:tag name="KSO_WM_UNIT_SUBTYPE" val="a"/>
  <p:tag name="KSO_WM_UNIT_PRESET_TEXT" val="单击此处输入你的正文，文字是您思想的提炼，为了最终演示发布的良好效果"/>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28041_3*l_h_f*1_1_1"/>
  <p:tag name="KSO_WM_TEMPLATE_CATEGORY" val="diagram"/>
  <p:tag name="KSO_WM_TEMPLATE_INDEX" val="20228041"/>
  <p:tag name="KSO_WM_UNIT_LAYERLEVEL" val="1_1_1"/>
  <p:tag name="KSO_WM_TAG_VERSION" val="1.0"/>
  <p:tag name="KSO_WM_BEAUTIFY_FLAG" val="#wm#"/>
</p:tagLst>
</file>

<file path=ppt/tags/tag135.xml><?xml version="1.0" encoding="utf-8"?>
<p:tagLst xmlns:p="http://schemas.openxmlformats.org/presentationml/2006/main">
  <p:tag name="KSO_WM_UNIT_TEXT_FILL_FORE_SCHEMECOLOR_INDEX_BRIGHTNESS" val="0"/>
  <p:tag name="KSO_WM_UNIT_TEXT_FILL_FORE_SCHEMECOLOR_INDEX" val="13"/>
  <p:tag name="KSO_WM_UNIT_TEXT_FILL_TYPE" val="1"/>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28041_3*l_h_a*1_1_1"/>
  <p:tag name="KSO_WM_TEMPLATE_CATEGORY" val="diagram"/>
  <p:tag name="KSO_WM_TEMPLATE_INDEX" val="20228041"/>
  <p:tag name="KSO_WM_UNIT_LAYERLEVEL" val="1_1_1"/>
  <p:tag name="KSO_WM_TAG_VERSION" val="1.0"/>
  <p:tag name="KSO_WM_BEAUTIFY_FLAG" val="#wm#"/>
</p:tagLst>
</file>

<file path=ppt/tags/tag136.xml><?xml version="1.0" encoding="utf-8"?>
<p:tagLst xmlns:p="http://schemas.openxmlformats.org/presentationml/2006/main">
  <p:tag name="KSO_WM_UNIT_VALUE" val="97*97"/>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228041_3*l_h_x*1_1_1"/>
  <p:tag name="KSO_WM_TEMPLATE_CATEGORY" val="diagram"/>
  <p:tag name="KSO_WM_TEMPLATE_INDEX" val="20228041"/>
  <p:tag name="KSO_WM_UNIT_LAYERLEVEL" val="1_1_1"/>
  <p:tag name="KSO_WM_TAG_VERSION" val="1.0"/>
  <p:tag name="KSO_WM_BEAUTIFY_FLAG" val="#wm#"/>
</p:tagLst>
</file>

<file path=ppt/tags/tag13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28041_3*l_h_i*1_2_1"/>
  <p:tag name="KSO_WM_TEMPLATE_CATEGORY" val="diagram"/>
  <p:tag name="KSO_WM_TEMPLATE_INDEX" val="20228041"/>
  <p:tag name="KSO_WM_UNIT_LAYERLEVEL" val="1_1_1"/>
  <p:tag name="KSO_WM_TAG_VERSION" val="1.0"/>
  <p:tag name="KSO_WM_BEAUTIFY_FLAG" val="#wm#"/>
</p:tagLst>
</file>

<file path=ppt/tags/tag138.xml><?xml version="1.0" encoding="utf-8"?>
<p:tagLst xmlns:p="http://schemas.openxmlformats.org/presentationml/2006/main">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28041_3*l_h_i*1_2_2"/>
  <p:tag name="KSO_WM_TEMPLATE_CATEGORY" val="diagram"/>
  <p:tag name="KSO_WM_TEMPLATE_INDEX" val="20228041"/>
  <p:tag name="KSO_WM_UNIT_LAYERLEVEL" val="1_1_1"/>
  <p:tag name="KSO_WM_TAG_VERSION" val="1.0"/>
  <p:tag name="KSO_WM_BEAUTIFY_FLAG" val="#wm#"/>
</p:tagLst>
</file>

<file path=ppt/tags/tag139.xml><?xml version="1.0" encoding="utf-8"?>
<p:tagLst xmlns:p="http://schemas.openxmlformats.org/presentationml/2006/main">
  <p:tag name="KSO_WM_UNIT_FILL_FORE_SCHEMECOLOR_INDEX_BRIGHTNESS" val="0"/>
  <p:tag name="KSO_WM_UNIT_FILL_FORE_SCHEMECOLOR_INDEX" val="6"/>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28041_3*l_h_i*1_2_3"/>
  <p:tag name="KSO_WM_TEMPLATE_CATEGORY" val="diagram"/>
  <p:tag name="KSO_WM_TEMPLATE_INDEX" val="20228041"/>
  <p:tag name="KSO_WM_UNIT_LAYERLEVEL" val="1_1_1"/>
  <p:tag name="KSO_WM_TAG_VERSION" val="1.0"/>
  <p:tag name="KSO_WM_BEAUTIFY_FLAG" val="#wm#"/>
</p:tagLst>
</file>

<file path=ppt/tags/tag14.xml><?xml version="1.0" encoding="utf-8"?>
<p:tagLst xmlns:p="http://schemas.openxmlformats.org/presentationml/2006/main">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1_4"/>
  <p:tag name="KSO_WM_UNIT_ID" val="diagram20228041_3*l_h_i*1_1_4"/>
  <p:tag name="KSO_WM_TEMPLATE_CATEGORY" val="diagram"/>
  <p:tag name="KSO_WM_TEMPLATE_INDEX" val="20228041"/>
  <p:tag name="KSO_WM_UNIT_LAYERLEVEL" val="1_1_1"/>
  <p:tag name="KSO_WM_TAG_VERSION" val="1.0"/>
  <p:tag name="KSO_WM_BEAUTIFY_FLAG" val="#wm#"/>
</p:tagLst>
</file>

<file path=ppt/tags/tag140.xml><?xml version="1.0" encoding="utf-8"?>
<p:tagLst xmlns:p="http://schemas.openxmlformats.org/presentationml/2006/main">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2_4"/>
  <p:tag name="KSO_WM_UNIT_ID" val="diagram20228041_3*l_h_i*1_2_4"/>
  <p:tag name="KSO_WM_TEMPLATE_CATEGORY" val="diagram"/>
  <p:tag name="KSO_WM_TEMPLATE_INDEX" val="20228041"/>
  <p:tag name="KSO_WM_UNIT_LAYERLEVEL" val="1_1_1"/>
  <p:tag name="KSO_WM_TAG_VERSION" val="1.0"/>
  <p:tag name="KSO_WM_BEAUTIFY_FLAG" val="#wm#"/>
</p:tagLst>
</file>

<file path=ppt/tags/tag141.xml><?xml version="1.0" encoding="utf-8"?>
<p:tagLst xmlns:p="http://schemas.openxmlformats.org/presentationml/2006/main">
  <p:tag name="KSO_WM_UNIT_TEXT_FILL_FORE_SCHEMECOLOR_INDEX_BRIGHTNESS" val="0"/>
  <p:tag name="KSO_WM_UNIT_TEXT_FILL_FORE_SCHEMECOLOR_INDEX" val="13"/>
  <p:tag name="KSO_WM_UNIT_TEXT_FILL_TYPE" val="1"/>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28041_3*l_h_a*1_2_1"/>
  <p:tag name="KSO_WM_TEMPLATE_CATEGORY" val="diagram"/>
  <p:tag name="KSO_WM_TEMPLATE_INDEX" val="20228041"/>
  <p:tag name="KSO_WM_UNIT_LAYERLEVEL" val="1_1_1"/>
  <p:tag name="KSO_WM_TAG_VERSION" val="1.0"/>
  <p:tag name="KSO_WM_BEAUTIFY_FLAG" val="#wm#"/>
</p:tagLst>
</file>

<file path=ppt/tags/tag142.xml><?xml version="1.0" encoding="utf-8"?>
<p:tagLst xmlns:p="http://schemas.openxmlformats.org/presentationml/2006/main">
  <p:tag name="KSO_WM_UNIT_TEXT_FILL_FORE_SCHEMECOLOR_INDEX_BRIGHTNESS" val="0.5"/>
  <p:tag name="KSO_WM_UNIT_TEXT_FILL_FORE_SCHEMECOLOR_INDEX" val="13"/>
  <p:tag name="KSO_WM_UNIT_TEXT_FILL_TYPE" val="1"/>
  <p:tag name="KSO_WM_UNIT_SUBTYPE" val="a"/>
  <p:tag name="KSO_WM_UNIT_PRESET_TEXT" val="单击此处输入你的正文，文字是您思想的提炼，为了最终演示发布的良好效果"/>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28041_3*l_h_f*1_2_1"/>
  <p:tag name="KSO_WM_TEMPLATE_CATEGORY" val="diagram"/>
  <p:tag name="KSO_WM_TEMPLATE_INDEX" val="20228041"/>
  <p:tag name="KSO_WM_UNIT_LAYERLEVEL" val="1_1_1"/>
  <p:tag name="KSO_WM_TAG_VERSION" val="1.0"/>
  <p:tag name="KSO_WM_BEAUTIFY_FLAG" val="#wm#"/>
</p:tagLst>
</file>

<file path=ppt/tags/tag143.xml><?xml version="1.0" encoding="utf-8"?>
<p:tagLst xmlns:p="http://schemas.openxmlformats.org/presentationml/2006/main">
  <p:tag name="KSO_WM_UNIT_VALUE" val="97*97"/>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228041_3*l_h_x*1_2_1"/>
  <p:tag name="KSO_WM_TEMPLATE_CATEGORY" val="diagram"/>
  <p:tag name="KSO_WM_TEMPLATE_INDEX" val="20228041"/>
  <p:tag name="KSO_WM_UNIT_LAYERLEVEL" val="1_1_1"/>
  <p:tag name="KSO_WM_TAG_VERSION" val="1.0"/>
  <p:tag name="KSO_WM_BEAUTIFY_FLAG" val="#wm#"/>
</p:tagLst>
</file>

<file path=ppt/tags/tag14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20228062_4*l_i*1_1"/>
  <p:tag name="KSO_WM_TEMPLATE_CATEGORY" val="diagram"/>
  <p:tag name="KSO_WM_TEMPLATE_INDEX" val="20228062"/>
  <p:tag name="KSO_WM_UNIT_LAYERLEVEL" val="1_1"/>
  <p:tag name="KSO_WM_TAG_VERSION" val="1.0"/>
  <p:tag name="KSO_WM_BEAUTIFY_FLAG" val="#wm#"/>
</p:tagLst>
</file>

<file path=ppt/tags/tag14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28062_4*l_h_i*1_1_1"/>
  <p:tag name="KSO_WM_TEMPLATE_CATEGORY" val="diagram"/>
  <p:tag name="KSO_WM_TEMPLATE_INDEX" val="20228062"/>
  <p:tag name="KSO_WM_UNIT_LAYERLEVEL" val="1_1_1"/>
  <p:tag name="KSO_WM_TAG_VERSION" val="1.0"/>
  <p:tag name="KSO_WM_BEAUTIFY_FLAG" val="#wm#"/>
</p:tagLst>
</file>

<file path=ppt/tags/tag14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28062_4*l_h_i*1_1_2"/>
  <p:tag name="KSO_WM_TEMPLATE_CATEGORY" val="diagram"/>
  <p:tag name="KSO_WM_TEMPLATE_INDEX" val="20228062"/>
  <p:tag name="KSO_WM_UNIT_LAYERLEVEL" val="1_1_1"/>
  <p:tag name="KSO_WM_TAG_VERSION" val="1.0"/>
  <p:tag name="KSO_WM_BEAUTIFY_FLAG" val="#wm#"/>
</p:tagLst>
</file>

<file path=ppt/tags/tag14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28062_4*l_h_i*1_1_3"/>
  <p:tag name="KSO_WM_TEMPLATE_CATEGORY" val="diagram"/>
  <p:tag name="KSO_WM_TEMPLATE_INDEX" val="20228062"/>
  <p:tag name="KSO_WM_UNIT_LAYERLEVEL" val="1_1_1"/>
  <p:tag name="KSO_WM_TAG_VERSION" val="1.0"/>
  <p:tag name="KSO_WM_BEAUTIFY_FLAG" val="#wm#"/>
</p:tagLst>
</file>

<file path=ppt/tags/tag148.xml><?xml version="1.0" encoding="utf-8"?>
<p:tagLst xmlns:p="http://schemas.openxmlformats.org/presentationml/2006/main">
  <p:tag name="KSO_WM_UNIT_VALUE" val="100*100"/>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228062_4*l_h_x*1_1_1"/>
  <p:tag name="KSO_WM_TEMPLATE_CATEGORY" val="diagram"/>
  <p:tag name="KSO_WM_TEMPLATE_INDEX" val="20228062"/>
  <p:tag name="KSO_WM_UNIT_LAYERLEVEL" val="1_1_1"/>
  <p:tag name="KSO_WM_TAG_VERSION" val="1.0"/>
  <p:tag name="KSO_WM_BEAUTIFY_FLAG" val="#wm#"/>
</p:tagLst>
</file>

<file path=ppt/tags/tag149.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28062_4*l_h_a*1_1_1"/>
  <p:tag name="KSO_WM_TEMPLATE_CATEGORY" val="diagram"/>
  <p:tag name="KSO_WM_TEMPLATE_INDEX" val="20228062"/>
  <p:tag name="KSO_WM_UNIT_LAYERLEVEL" val="1_1_1"/>
  <p:tag name="KSO_WM_TAG_VERSION" val="1.0"/>
  <p:tag name="KSO_WM_BEAUTIFY_FLAG" val="#wm#"/>
</p:tagLst>
</file>

<file path=ppt/tags/tag15.xml><?xml version="1.0" encoding="utf-8"?>
<p:tagLst xmlns:p="http://schemas.openxmlformats.org/presentationml/2006/main">
  <p:tag name="KSO_WM_UNIT_TEXT_FILL_FORE_SCHEMECOLOR_INDEX_BRIGHTNESS" val="0.5"/>
  <p:tag name="KSO_WM_UNIT_TEXT_FILL_FORE_SCHEMECOLOR_INDEX" val="13"/>
  <p:tag name="KSO_WM_UNIT_TEXT_FILL_TYPE" val="1"/>
  <p:tag name="KSO_WM_UNIT_SUBTYPE" val="a"/>
  <p:tag name="KSO_WM_UNIT_PRESET_TEXT" val="单击此处输入你的正文，文字是您思想的提炼，为了最终演示发布的良好效果"/>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28041_3*l_h_f*1_1_1"/>
  <p:tag name="KSO_WM_TEMPLATE_CATEGORY" val="diagram"/>
  <p:tag name="KSO_WM_TEMPLATE_INDEX" val="20228041"/>
  <p:tag name="KSO_WM_UNIT_LAYERLEVEL" val="1_1_1"/>
  <p:tag name="KSO_WM_TAG_VERSION" val="1.0"/>
  <p:tag name="KSO_WM_BEAUTIFY_FLAG" val="#wm#"/>
</p:tagLst>
</file>

<file path=ppt/tags/tag15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28062_4*l_h_i*1_2_1"/>
  <p:tag name="KSO_WM_TEMPLATE_CATEGORY" val="diagram"/>
  <p:tag name="KSO_WM_TEMPLATE_INDEX" val="20228062"/>
  <p:tag name="KSO_WM_UNIT_LAYERLEVEL" val="1_1_1"/>
  <p:tag name="KSO_WM_TAG_VERSION" val="1.0"/>
  <p:tag name="KSO_WM_BEAUTIFY_FLAG" val="#wm#"/>
</p:tagLst>
</file>

<file path=ppt/tags/tag15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28062_4*l_h_i*1_2_2"/>
  <p:tag name="KSO_WM_TEMPLATE_CATEGORY" val="diagram"/>
  <p:tag name="KSO_WM_TEMPLATE_INDEX" val="20228062"/>
  <p:tag name="KSO_WM_UNIT_LAYERLEVEL" val="1_1_1"/>
  <p:tag name="KSO_WM_TAG_VERSION" val="1.0"/>
  <p:tag name="KSO_WM_BEAUTIFY_FLAG" val="#wm#"/>
</p:tagLst>
</file>

<file path=ppt/tags/tag15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28062_4*l_h_i*1_2_3"/>
  <p:tag name="KSO_WM_TEMPLATE_CATEGORY" val="diagram"/>
  <p:tag name="KSO_WM_TEMPLATE_INDEX" val="20228062"/>
  <p:tag name="KSO_WM_UNIT_LAYERLEVEL" val="1_1_1"/>
  <p:tag name="KSO_WM_TAG_VERSION" val="1.0"/>
  <p:tag name="KSO_WM_BEAUTIFY_FLAG" val="#wm#"/>
</p:tagLst>
</file>

<file path=ppt/tags/tag153.xml><?xml version="1.0" encoding="utf-8"?>
<p:tagLst xmlns:p="http://schemas.openxmlformats.org/presentationml/2006/main">
  <p:tag name="KSO_WM_UNIT_VALUE" val="100*100"/>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228062_4*l_h_x*1_2_1"/>
  <p:tag name="KSO_WM_TEMPLATE_CATEGORY" val="diagram"/>
  <p:tag name="KSO_WM_TEMPLATE_INDEX" val="20228062"/>
  <p:tag name="KSO_WM_UNIT_LAYERLEVEL" val="1_1_1"/>
  <p:tag name="KSO_WM_TAG_VERSION" val="1.0"/>
  <p:tag name="KSO_WM_BEAUTIFY_FLAG" val="#wm#"/>
</p:tagLst>
</file>

<file path=ppt/tags/tag154.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28062_4*l_h_a*1_2_1"/>
  <p:tag name="KSO_WM_TEMPLATE_CATEGORY" val="diagram"/>
  <p:tag name="KSO_WM_TEMPLATE_INDEX" val="20228062"/>
  <p:tag name="KSO_WM_UNIT_LAYERLEVEL" val="1_1_1"/>
  <p:tag name="KSO_WM_TAG_VERSION" val="1.0"/>
  <p:tag name="KSO_WM_BEAUTIFY_FLAG" val="#wm#"/>
</p:tagLst>
</file>

<file path=ppt/tags/tag15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28062_4*l_h_i*1_3_1"/>
  <p:tag name="KSO_WM_TEMPLATE_CATEGORY" val="diagram"/>
  <p:tag name="KSO_WM_TEMPLATE_INDEX" val="20228062"/>
  <p:tag name="KSO_WM_UNIT_LAYERLEVEL" val="1_1_1"/>
  <p:tag name="KSO_WM_TAG_VERSION" val="1.0"/>
  <p:tag name="KSO_WM_BEAUTIFY_FLAG" val="#wm#"/>
</p:tagLst>
</file>

<file path=ppt/tags/tag15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28062_4*l_h_i*1_3_2"/>
  <p:tag name="KSO_WM_TEMPLATE_CATEGORY" val="diagram"/>
  <p:tag name="KSO_WM_TEMPLATE_INDEX" val="20228062"/>
  <p:tag name="KSO_WM_UNIT_LAYERLEVEL" val="1_1_1"/>
  <p:tag name="KSO_WM_TAG_VERSION" val="1.0"/>
  <p:tag name="KSO_WM_BEAUTIFY_FLAG" val="#wm#"/>
</p:tagLst>
</file>

<file path=ppt/tags/tag15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228062_4*l_h_i*1_3_3"/>
  <p:tag name="KSO_WM_TEMPLATE_CATEGORY" val="diagram"/>
  <p:tag name="KSO_WM_TEMPLATE_INDEX" val="20228062"/>
  <p:tag name="KSO_WM_UNIT_LAYERLEVEL" val="1_1_1"/>
  <p:tag name="KSO_WM_TAG_VERSION" val="1.0"/>
  <p:tag name="KSO_WM_BEAUTIFY_FLAG" val="#wm#"/>
</p:tagLst>
</file>

<file path=ppt/tags/tag158.xml><?xml version="1.0" encoding="utf-8"?>
<p:tagLst xmlns:p="http://schemas.openxmlformats.org/presentationml/2006/main">
  <p:tag name="KSO_WM_UNIT_VALUE" val="100*100"/>
  <p:tag name="KSO_WM_UNIT_HIGHLIGHT" val="0"/>
  <p:tag name="KSO_WM_UNIT_COMPATIBLE" val="0"/>
  <p:tag name="KSO_WM_UNIT_DIAGRAM_ISNUMVISUAL" val="0"/>
  <p:tag name="KSO_WM_UNIT_DIAGRAM_ISREFERUNIT" val="0"/>
  <p:tag name="KSO_WM_DIAGRAM_GROUP_CODE" val="l1-1"/>
  <p:tag name="KSO_WM_UNIT_TYPE" val="l_h_x"/>
  <p:tag name="KSO_WM_UNIT_INDEX" val="1_3_1"/>
  <p:tag name="KSO_WM_UNIT_ID" val="diagram20228062_4*l_h_x*1_3_1"/>
  <p:tag name="KSO_WM_TEMPLATE_CATEGORY" val="diagram"/>
  <p:tag name="KSO_WM_TEMPLATE_INDEX" val="20228062"/>
  <p:tag name="KSO_WM_UNIT_LAYERLEVEL" val="1_1_1"/>
  <p:tag name="KSO_WM_TAG_VERSION" val="1.0"/>
  <p:tag name="KSO_WM_BEAUTIFY_FLAG" val="#wm#"/>
</p:tagLst>
</file>

<file path=ppt/tags/tag159.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28062_4*l_h_a*1_3_1"/>
  <p:tag name="KSO_WM_TEMPLATE_CATEGORY" val="diagram"/>
  <p:tag name="KSO_WM_TEMPLATE_INDEX" val="20228062"/>
  <p:tag name="KSO_WM_UNIT_LAYERLEVEL" val="1_1_1"/>
  <p:tag name="KSO_WM_TAG_VERSION" val="1.0"/>
  <p:tag name="KSO_WM_BEAUTIFY_FLAG" val="#wm#"/>
</p:tagLst>
</file>

<file path=ppt/tags/tag16.xml><?xml version="1.0" encoding="utf-8"?>
<p:tagLst xmlns:p="http://schemas.openxmlformats.org/presentationml/2006/main">
  <p:tag name="KSO_WM_UNIT_TEXT_FILL_FORE_SCHEMECOLOR_INDEX_BRIGHTNESS" val="0"/>
  <p:tag name="KSO_WM_UNIT_TEXT_FILL_FORE_SCHEMECOLOR_INDEX" val="13"/>
  <p:tag name="KSO_WM_UNIT_TEXT_FILL_TYPE" val="1"/>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28041_3*l_h_a*1_1_1"/>
  <p:tag name="KSO_WM_TEMPLATE_CATEGORY" val="diagram"/>
  <p:tag name="KSO_WM_TEMPLATE_INDEX" val="20228041"/>
  <p:tag name="KSO_WM_UNIT_LAYERLEVEL" val="1_1_1"/>
  <p:tag name="KSO_WM_TAG_VERSION" val="1.0"/>
  <p:tag name="KSO_WM_BEAUTIFY_FLAG" val="#wm#"/>
</p:tagLst>
</file>

<file path=ppt/tags/tag16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228062_4*l_h_i*1_4_1"/>
  <p:tag name="KSO_WM_TEMPLATE_CATEGORY" val="diagram"/>
  <p:tag name="KSO_WM_TEMPLATE_INDEX" val="20228062"/>
  <p:tag name="KSO_WM_UNIT_LAYERLEVEL" val="1_1_1"/>
  <p:tag name="KSO_WM_TAG_VERSION" val="1.0"/>
  <p:tag name="KSO_WM_BEAUTIFY_FLAG" val="#wm#"/>
</p:tagLst>
</file>

<file path=ppt/tags/tag16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20228062_4*l_h_i*1_4_2"/>
  <p:tag name="KSO_WM_TEMPLATE_CATEGORY" val="diagram"/>
  <p:tag name="KSO_WM_TEMPLATE_INDEX" val="20228062"/>
  <p:tag name="KSO_WM_UNIT_LAYERLEVEL" val="1_1_1"/>
  <p:tag name="KSO_WM_TAG_VERSION" val="1.0"/>
  <p:tag name="KSO_WM_BEAUTIFY_FLAG" val="#wm#"/>
</p:tagLst>
</file>

<file path=ppt/tags/tag16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ID" val="diagram20228062_4*l_h_i*1_4_3"/>
  <p:tag name="KSO_WM_TEMPLATE_CATEGORY" val="diagram"/>
  <p:tag name="KSO_WM_TEMPLATE_INDEX" val="20228062"/>
  <p:tag name="KSO_WM_UNIT_LAYERLEVEL" val="1_1_1"/>
  <p:tag name="KSO_WM_TAG_VERSION" val="1.0"/>
  <p:tag name="KSO_WM_BEAUTIFY_FLAG" val="#wm#"/>
</p:tagLst>
</file>

<file path=ppt/tags/tag163.xml><?xml version="1.0" encoding="utf-8"?>
<p:tagLst xmlns:p="http://schemas.openxmlformats.org/presentationml/2006/main">
  <p:tag name="KSO_WM_UNIT_VALUE" val="100*100"/>
  <p:tag name="KSO_WM_UNIT_HIGHLIGHT" val="0"/>
  <p:tag name="KSO_WM_UNIT_COMPATIBLE" val="0"/>
  <p:tag name="KSO_WM_UNIT_DIAGRAM_ISNUMVISUAL" val="0"/>
  <p:tag name="KSO_WM_UNIT_DIAGRAM_ISREFERUNIT" val="0"/>
  <p:tag name="KSO_WM_DIAGRAM_GROUP_CODE" val="l1-1"/>
  <p:tag name="KSO_WM_UNIT_TYPE" val="l_h_x"/>
  <p:tag name="KSO_WM_UNIT_INDEX" val="1_4_1"/>
  <p:tag name="KSO_WM_UNIT_ID" val="diagram20228062_4*l_h_x*1_4_1"/>
  <p:tag name="KSO_WM_TEMPLATE_CATEGORY" val="diagram"/>
  <p:tag name="KSO_WM_TEMPLATE_INDEX" val="20228062"/>
  <p:tag name="KSO_WM_UNIT_LAYERLEVEL" val="1_1_1"/>
  <p:tag name="KSO_WM_TAG_VERSION" val="1.0"/>
  <p:tag name="KSO_WM_BEAUTIFY_FLAG" val="#wm#"/>
</p:tagLst>
</file>

<file path=ppt/tags/tag164.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228062_4*l_h_a*1_4_1"/>
  <p:tag name="KSO_WM_TEMPLATE_CATEGORY" val="diagram"/>
  <p:tag name="KSO_WM_TEMPLATE_INDEX" val="20228062"/>
  <p:tag name="KSO_WM_UNIT_LAYERLEVEL" val="1_1_1"/>
  <p:tag name="KSO_WM_TAG_VERSION" val="1.0"/>
  <p:tag name="KSO_WM_BEAUTIFY_FLAG" val="#wm#"/>
</p:tagLst>
</file>

<file path=ppt/tags/tag165.xml><?xml version="1.0" encoding="utf-8"?>
<p:tagLst xmlns:p="http://schemas.openxmlformats.org/presentationml/2006/main">
  <p:tag name="KSO_WM_UNIT_LINE_FORE_SCHEMECOLOR_INDEX_BRIGHTNESS" val="0"/>
  <p:tag name="KSO_WM_UNIT_LINE_FORE_SCHEMECOLOR_INDEX" val="5"/>
  <p:tag name="KSO_WM_UNIT_LINE_FILL_TYPE" val="2"/>
  <p:tag name="KSO_WM_UNIT_HIGHLIGHT" val="0"/>
  <p:tag name="KSO_WM_UNIT_COMPATIBLE" val="0"/>
  <p:tag name="KSO_WM_UNIT_DIAGRAM_ISNUMVISUAL" val="0"/>
  <p:tag name="KSO_WM_UNIT_DIAGRAM_ISREFERUNIT" val="0"/>
  <p:tag name="KSO_WM_TEMPLATE_CATEGORY" val="diagram"/>
  <p:tag name="KSO_WM_TEMPLATE_INDEX" val="20227935"/>
  <p:tag name="KSO_WM_TAG_VERSION" val="1.0"/>
  <p:tag name="KSO_WM_BEAUTIFY_FLAG" val="#wm#"/>
  <p:tag name="KSO_WM_DIAGRAM_GROUP_CODE" val="l1-1"/>
  <p:tag name="KSO_WM_UNIT_TYPE" val="l_i"/>
  <p:tag name="KSO_WM_UNIT_INDEX" val="1_1"/>
  <p:tag name="KSO_WM_UNIT_ID" val="diagram20227935_4*l_i*1_1"/>
  <p:tag name="KSO_WM_UNIT_LAYERLEVEL" val="1_1"/>
</p:tagLst>
</file>

<file path=ppt/tags/tag166.xml><?xml version="1.0" encoding="utf-8"?>
<p:tagLst xmlns:p="http://schemas.openxmlformats.org/presentationml/2006/main">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TEMPLATE_CATEGORY" val="diagram"/>
  <p:tag name="KSO_WM_TEMPLATE_INDEX" val="20227935"/>
  <p:tag name="KSO_WM_TAG_VERSION" val="1.0"/>
  <p:tag name="KSO_WM_BEAUTIFY_FLAG" val="#wm#"/>
  <p:tag name="KSO_WM_DIAGRAM_GROUP_CODE" val="l1-1"/>
  <p:tag name="KSO_WM_UNIT_TYPE" val="l_h_i"/>
  <p:tag name="KSO_WM_UNIT_INDEX" val="1_1_1"/>
  <p:tag name="KSO_WM_UNIT_ID" val="diagram20227935_4*l_h_i*1_1_1"/>
  <p:tag name="KSO_WM_UNIT_LAYERLEVEL" val="1_1_1"/>
</p:tagLst>
</file>

<file path=ppt/tags/tag167.xml><?xml version="1.0" encoding="utf-8"?>
<p:tagLst xmlns:p="http://schemas.openxmlformats.org/presentationml/2006/main">
  <p:tag name="KSO_WM_UNIT_FILL_FORE_SCHEMECOLOR_INDEX_BRIGHTNESS" val="0"/>
  <p:tag name="KSO_WM_UNIT_FILL_FORE_SCHEMECOLOR_INDEX" val="16"/>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TEMPLATE_CATEGORY" val="diagram"/>
  <p:tag name="KSO_WM_TEMPLATE_INDEX" val="20227935"/>
  <p:tag name="KSO_WM_TAG_VERSION" val="1.0"/>
  <p:tag name="KSO_WM_BEAUTIFY_FLAG" val="#wm#"/>
  <p:tag name="KSO_WM_DIAGRAM_GROUP_CODE" val="l1-1"/>
  <p:tag name="KSO_WM_UNIT_TYPE" val="l_h_i"/>
  <p:tag name="KSO_WM_UNIT_INDEX" val="1_1_2"/>
  <p:tag name="KSO_WM_UNIT_ID" val="diagram20227935_4*l_h_i*1_1_2"/>
  <p:tag name="KSO_WM_UNIT_LAYERLEVEL" val="1_1_1"/>
</p:tagLst>
</file>

<file path=ppt/tags/tag168.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7935"/>
  <p:tag name="KSO_WM_TAG_VERSION" val="1.0"/>
  <p:tag name="KSO_WM_BEAUTIFY_FLAG" val="#wm#"/>
  <p:tag name="KSO_WM_UNIT_VALUE" val="93*93"/>
  <p:tag name="KSO_WM_DIAGRAM_GROUP_CODE" val="l1-1"/>
  <p:tag name="KSO_WM_UNIT_TYPE" val="l_h_x"/>
  <p:tag name="KSO_WM_UNIT_INDEX" val="1_1_1"/>
  <p:tag name="KSO_WM_UNIT_ID" val="diagram20227935_4*l_h_x*1_1_1"/>
  <p:tag name="KSO_WM_UNIT_LAYERLEVEL" val="1_1_1"/>
</p:tagLst>
</file>

<file path=ppt/tags/tag169.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7935"/>
  <p:tag name="KSO_WM_TAG_VERSION" val="1.0"/>
  <p:tag name="KSO_WM_BEAUTIFY_FLAG" val="#wm#"/>
  <p:tag name="KSO_WM_UNIT_SUBTYPE" val="a"/>
  <p:tag name="KSO_WM_UNIT_PRESET_TEXT" val="单击此处输入你的正文字是您思想的"/>
  <p:tag name="KSO_WM_UNIT_NOCLEAR" val="0"/>
  <p:tag name="KSO_WM_UNIT_VALUE" val="20"/>
  <p:tag name="KSO_WM_DIAGRAM_GROUP_CODE" val="l1-1"/>
  <p:tag name="KSO_WM_UNIT_TYPE" val="l_h_f"/>
  <p:tag name="KSO_WM_UNIT_INDEX" val="1_1_1"/>
  <p:tag name="KSO_WM_UNIT_ID" val="diagram20227935_4*l_h_f*1_1_1"/>
  <p:tag name="KSO_WM_UNIT_LAYERLEVEL" val="1_1_1"/>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28041_3*l_h_i*1_2_1"/>
  <p:tag name="KSO_WM_TEMPLATE_CATEGORY" val="diagram"/>
  <p:tag name="KSO_WM_TEMPLATE_INDEX" val="20228041"/>
  <p:tag name="KSO_WM_UNIT_LAYERLEVEL" val="1_1_1"/>
  <p:tag name="KSO_WM_TAG_VERSION" val="1.0"/>
  <p:tag name="KSO_WM_BEAUTIFY_FLAG" val="#wm#"/>
</p:tagLst>
</file>

<file path=ppt/tags/tag170.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7935"/>
  <p:tag name="KSO_WM_TAG_VERSION" val="1.0"/>
  <p:tag name="KSO_WM_BEAUTIFY_FLAG" val="#wm#"/>
  <p:tag name="KSO_WM_UNIT_ISCONTENTSTITLE" val="0"/>
  <p:tag name="KSO_WM_UNIT_ISNUMDGMTITLE" val="0"/>
  <p:tag name="KSO_WM_UNIT_PRESET_TEXT" val="添加标题"/>
  <p:tag name="KSO_WM_UNIT_NOCLEAR" val="0"/>
  <p:tag name="KSO_WM_DIAGRAM_GROUP_CODE" val="l1-1"/>
  <p:tag name="KSO_WM_UNIT_TYPE" val="l_h_a"/>
  <p:tag name="KSO_WM_UNIT_INDEX" val="1_1_1"/>
  <p:tag name="KSO_WM_UNIT_ID" val="diagram20227935_4*l_h_a*1_1_1"/>
  <p:tag name="KSO_WM_UNIT_LAYERLEVEL" val="1_1_1"/>
</p:tagLst>
</file>

<file path=ppt/tags/tag171.xml><?xml version="1.0" encoding="utf-8"?>
<p:tagLst xmlns:p="http://schemas.openxmlformats.org/presentationml/2006/main">
  <p:tag name="KSO_WM_UNIT_FILL_FORE_SCHEMECOLOR_INDEX_BRIGHTNESS" val="0"/>
  <p:tag name="KSO_WM_UNIT_FILL_FORE_SCHEMECOLOR_INDEX" val="6"/>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TEMPLATE_CATEGORY" val="diagram"/>
  <p:tag name="KSO_WM_TEMPLATE_INDEX" val="20227935"/>
  <p:tag name="KSO_WM_TAG_VERSION" val="1.0"/>
  <p:tag name="KSO_WM_BEAUTIFY_FLAG" val="#wm#"/>
  <p:tag name="KSO_WM_DIAGRAM_GROUP_CODE" val="l1-1"/>
  <p:tag name="KSO_WM_UNIT_TYPE" val="l_h_i"/>
  <p:tag name="KSO_WM_UNIT_INDEX" val="1_2_1"/>
  <p:tag name="KSO_WM_UNIT_ID" val="diagram20227935_4*l_h_i*1_2_1"/>
  <p:tag name="KSO_WM_UNIT_LAYERLEVEL" val="1_1_1"/>
</p:tagLst>
</file>

<file path=ppt/tags/tag172.xml><?xml version="1.0" encoding="utf-8"?>
<p:tagLst xmlns:p="http://schemas.openxmlformats.org/presentationml/2006/main">
  <p:tag name="KSO_WM_UNIT_FILL_FORE_SCHEMECOLOR_INDEX_BRIGHTNESS" val="0"/>
  <p:tag name="KSO_WM_UNIT_FILL_FORE_SCHEMECOLOR_INDEX" val="16"/>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TEMPLATE_CATEGORY" val="diagram"/>
  <p:tag name="KSO_WM_TEMPLATE_INDEX" val="20227935"/>
  <p:tag name="KSO_WM_TAG_VERSION" val="1.0"/>
  <p:tag name="KSO_WM_BEAUTIFY_FLAG" val="#wm#"/>
  <p:tag name="KSO_WM_DIAGRAM_GROUP_CODE" val="l1-1"/>
  <p:tag name="KSO_WM_UNIT_TYPE" val="l_h_i"/>
  <p:tag name="KSO_WM_UNIT_INDEX" val="1_2_2"/>
  <p:tag name="KSO_WM_UNIT_ID" val="diagram20227935_4*l_h_i*1_2_2"/>
  <p:tag name="KSO_WM_UNIT_LAYERLEVEL" val="1_1_1"/>
</p:tagLst>
</file>

<file path=ppt/tags/tag173.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7935"/>
  <p:tag name="KSO_WM_TAG_VERSION" val="1.0"/>
  <p:tag name="KSO_WM_BEAUTIFY_FLAG" val="#wm#"/>
  <p:tag name="KSO_WM_UNIT_VALUE" val="91*91"/>
  <p:tag name="KSO_WM_DIAGRAM_GROUP_CODE" val="l1-1"/>
  <p:tag name="KSO_WM_UNIT_TYPE" val="l_h_x"/>
  <p:tag name="KSO_WM_UNIT_INDEX" val="1_2_1"/>
  <p:tag name="KSO_WM_UNIT_ID" val="diagram20227935_4*l_h_x*1_2_1"/>
  <p:tag name="KSO_WM_UNIT_LAYERLEVEL" val="1_1_1"/>
</p:tagLst>
</file>

<file path=ppt/tags/tag174.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7935"/>
  <p:tag name="KSO_WM_TAG_VERSION" val="1.0"/>
  <p:tag name="KSO_WM_BEAUTIFY_FLAG" val="#wm#"/>
  <p:tag name="KSO_WM_UNIT_SUBTYPE" val="a"/>
  <p:tag name="KSO_WM_UNIT_PRESET_TEXT" val="单击此处输入你的正文字是您思想的"/>
  <p:tag name="KSO_WM_UNIT_NOCLEAR" val="0"/>
  <p:tag name="KSO_WM_UNIT_VALUE" val="20"/>
  <p:tag name="KSO_WM_DIAGRAM_GROUP_CODE" val="l1-1"/>
  <p:tag name="KSO_WM_UNIT_TYPE" val="l_h_f"/>
  <p:tag name="KSO_WM_UNIT_INDEX" val="1_2_1"/>
  <p:tag name="KSO_WM_UNIT_ID" val="diagram20227935_4*l_h_f*1_2_1"/>
  <p:tag name="KSO_WM_UNIT_LAYERLEVEL" val="1_1_1"/>
</p:tagLst>
</file>

<file path=ppt/tags/tag175.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7935"/>
  <p:tag name="KSO_WM_TAG_VERSION" val="1.0"/>
  <p:tag name="KSO_WM_BEAUTIFY_FLAG" val="#wm#"/>
  <p:tag name="KSO_WM_UNIT_ISCONTENTSTITLE" val="0"/>
  <p:tag name="KSO_WM_UNIT_ISNUMDGMTITLE" val="0"/>
  <p:tag name="KSO_WM_UNIT_PRESET_TEXT" val="添加标题"/>
  <p:tag name="KSO_WM_UNIT_NOCLEAR" val="0"/>
  <p:tag name="KSO_WM_DIAGRAM_GROUP_CODE" val="l1-1"/>
  <p:tag name="KSO_WM_UNIT_TYPE" val="l_h_a"/>
  <p:tag name="KSO_WM_UNIT_INDEX" val="1_2_1"/>
  <p:tag name="KSO_WM_UNIT_ID" val="diagram20227935_4*l_h_a*1_2_1"/>
  <p:tag name="KSO_WM_UNIT_LAYERLEVEL" val="1_1_1"/>
</p:tagLst>
</file>

<file path=ppt/tags/tag176.xml><?xml version="1.0" encoding="utf-8"?>
<p:tagLst xmlns:p="http://schemas.openxmlformats.org/presentationml/2006/main">
  <p:tag name="KSO_WM_UNIT_FILL_FORE_SCHEMECOLOR_INDEX_BRIGHTNESS" val="0"/>
  <p:tag name="KSO_WM_UNIT_FILL_FORE_SCHEMECOLOR_INDEX" val="7"/>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TEMPLATE_CATEGORY" val="diagram"/>
  <p:tag name="KSO_WM_TEMPLATE_INDEX" val="20227935"/>
  <p:tag name="KSO_WM_TAG_VERSION" val="1.0"/>
  <p:tag name="KSO_WM_BEAUTIFY_FLAG" val="#wm#"/>
  <p:tag name="KSO_WM_DIAGRAM_GROUP_CODE" val="l1-1"/>
  <p:tag name="KSO_WM_UNIT_TYPE" val="l_h_i"/>
  <p:tag name="KSO_WM_UNIT_INDEX" val="1_3_1"/>
  <p:tag name="KSO_WM_UNIT_ID" val="diagram20227935_4*l_h_i*1_3_1"/>
  <p:tag name="KSO_WM_UNIT_LAYERLEVEL" val="1_1_1"/>
</p:tagLst>
</file>

<file path=ppt/tags/tag177.xml><?xml version="1.0" encoding="utf-8"?>
<p:tagLst xmlns:p="http://schemas.openxmlformats.org/presentationml/2006/main">
  <p:tag name="KSO_WM_UNIT_FILL_FORE_SCHEMECOLOR_INDEX_BRIGHTNESS" val="0"/>
  <p:tag name="KSO_WM_UNIT_FILL_FORE_SCHEMECOLOR_INDEX" val="16"/>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TEMPLATE_CATEGORY" val="diagram"/>
  <p:tag name="KSO_WM_TEMPLATE_INDEX" val="20227935"/>
  <p:tag name="KSO_WM_TAG_VERSION" val="1.0"/>
  <p:tag name="KSO_WM_BEAUTIFY_FLAG" val="#wm#"/>
  <p:tag name="KSO_WM_DIAGRAM_GROUP_CODE" val="l1-1"/>
  <p:tag name="KSO_WM_UNIT_TYPE" val="l_h_i"/>
  <p:tag name="KSO_WM_UNIT_INDEX" val="1_3_2"/>
  <p:tag name="KSO_WM_UNIT_ID" val="diagram20227935_4*l_h_i*1_3_2"/>
  <p:tag name="KSO_WM_UNIT_LAYERLEVEL" val="1_1_1"/>
</p:tagLst>
</file>

<file path=ppt/tags/tag178.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7935"/>
  <p:tag name="KSO_WM_TAG_VERSION" val="1.0"/>
  <p:tag name="KSO_WM_BEAUTIFY_FLAG" val="#wm#"/>
  <p:tag name="KSO_WM_UNIT_VALUE" val="93*93"/>
  <p:tag name="KSO_WM_DIAGRAM_GROUP_CODE" val="l1-1"/>
  <p:tag name="KSO_WM_UNIT_TYPE" val="l_h_x"/>
  <p:tag name="KSO_WM_UNIT_INDEX" val="1_3_1"/>
  <p:tag name="KSO_WM_UNIT_ID" val="diagram20227935_4*l_h_x*1_3_1"/>
  <p:tag name="KSO_WM_UNIT_LAYERLEVEL" val="1_1_1"/>
</p:tagLst>
</file>

<file path=ppt/tags/tag179.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7935"/>
  <p:tag name="KSO_WM_TAG_VERSION" val="1.0"/>
  <p:tag name="KSO_WM_BEAUTIFY_FLAG" val="#wm#"/>
  <p:tag name="KSO_WM_UNIT_SUBTYPE" val="a"/>
  <p:tag name="KSO_WM_UNIT_PRESET_TEXT" val="单击此处输入你的正文字是您思想的"/>
  <p:tag name="KSO_WM_UNIT_NOCLEAR" val="0"/>
  <p:tag name="KSO_WM_UNIT_VALUE" val="20"/>
  <p:tag name="KSO_WM_DIAGRAM_GROUP_CODE" val="l1-1"/>
  <p:tag name="KSO_WM_UNIT_TYPE" val="l_h_f"/>
  <p:tag name="KSO_WM_UNIT_INDEX" val="1_3_1"/>
  <p:tag name="KSO_WM_UNIT_ID" val="diagram20227935_4*l_h_f*1_3_1"/>
  <p:tag name="KSO_WM_UNIT_LAYERLEVEL" val="1_1_1"/>
</p:tagLst>
</file>

<file path=ppt/tags/tag18.xml><?xml version="1.0" encoding="utf-8"?>
<p:tagLst xmlns:p="http://schemas.openxmlformats.org/presentationml/2006/main">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28041_3*l_h_i*1_2_2"/>
  <p:tag name="KSO_WM_TEMPLATE_CATEGORY" val="diagram"/>
  <p:tag name="KSO_WM_TEMPLATE_INDEX" val="20228041"/>
  <p:tag name="KSO_WM_UNIT_LAYERLEVEL" val="1_1_1"/>
  <p:tag name="KSO_WM_TAG_VERSION" val="1.0"/>
  <p:tag name="KSO_WM_BEAUTIFY_FLAG" val="#wm#"/>
</p:tagLst>
</file>

<file path=ppt/tags/tag180.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7935"/>
  <p:tag name="KSO_WM_TAG_VERSION" val="1.0"/>
  <p:tag name="KSO_WM_BEAUTIFY_FLAG" val="#wm#"/>
  <p:tag name="KSO_WM_UNIT_ISCONTENTSTITLE" val="0"/>
  <p:tag name="KSO_WM_UNIT_ISNUMDGMTITLE" val="0"/>
  <p:tag name="KSO_WM_UNIT_PRESET_TEXT" val="添加标题"/>
  <p:tag name="KSO_WM_UNIT_NOCLEAR" val="0"/>
  <p:tag name="KSO_WM_DIAGRAM_GROUP_CODE" val="l1-1"/>
  <p:tag name="KSO_WM_UNIT_TYPE" val="l_h_a"/>
  <p:tag name="KSO_WM_UNIT_INDEX" val="1_3_1"/>
  <p:tag name="KSO_WM_UNIT_ID" val="diagram20227935_4*l_h_a*1_3_1"/>
  <p:tag name="KSO_WM_UNIT_LAYERLEVEL" val="1_1_1"/>
</p:tagLst>
</file>

<file path=ppt/tags/tag181.xml><?xml version="1.0" encoding="utf-8"?>
<p:tagLst xmlns:p="http://schemas.openxmlformats.org/presentationml/2006/main">
  <p:tag name="KSO_WM_UNIT_FILL_FORE_SCHEMECOLOR_INDEX_BRIGHTNESS" val="0"/>
  <p:tag name="KSO_WM_UNIT_FILL_FORE_SCHEMECOLOR_INDEX" val="8"/>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TEMPLATE_CATEGORY" val="diagram"/>
  <p:tag name="KSO_WM_TEMPLATE_INDEX" val="20227935"/>
  <p:tag name="KSO_WM_TAG_VERSION" val="1.0"/>
  <p:tag name="KSO_WM_BEAUTIFY_FLAG" val="#wm#"/>
  <p:tag name="KSO_WM_DIAGRAM_GROUP_CODE" val="l1-1"/>
  <p:tag name="KSO_WM_UNIT_TYPE" val="l_h_i"/>
  <p:tag name="KSO_WM_UNIT_INDEX" val="1_4_1"/>
  <p:tag name="KSO_WM_UNIT_ID" val="diagram20227935_4*l_h_i*1_4_1"/>
  <p:tag name="KSO_WM_UNIT_LAYERLEVEL" val="1_1_1"/>
</p:tagLst>
</file>

<file path=ppt/tags/tag182.xml><?xml version="1.0" encoding="utf-8"?>
<p:tagLst xmlns:p="http://schemas.openxmlformats.org/presentationml/2006/main">
  <p:tag name="KSO_WM_UNIT_FILL_FORE_SCHEMECOLOR_INDEX_BRIGHTNESS" val="0"/>
  <p:tag name="KSO_WM_UNIT_FILL_FORE_SCHEMECOLOR_INDEX" val="16"/>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TEMPLATE_CATEGORY" val="diagram"/>
  <p:tag name="KSO_WM_TEMPLATE_INDEX" val="20227935"/>
  <p:tag name="KSO_WM_TAG_VERSION" val="1.0"/>
  <p:tag name="KSO_WM_BEAUTIFY_FLAG" val="#wm#"/>
  <p:tag name="KSO_WM_DIAGRAM_GROUP_CODE" val="l1-1"/>
  <p:tag name="KSO_WM_UNIT_TYPE" val="l_h_i"/>
  <p:tag name="KSO_WM_UNIT_INDEX" val="1_4_2"/>
  <p:tag name="KSO_WM_UNIT_ID" val="diagram20227935_4*l_h_i*1_4_2"/>
  <p:tag name="KSO_WM_UNIT_LAYERLEVEL" val="1_1_1"/>
</p:tagLst>
</file>

<file path=ppt/tags/tag183.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7935"/>
  <p:tag name="KSO_WM_TAG_VERSION" val="1.0"/>
  <p:tag name="KSO_WM_BEAUTIFY_FLAG" val="#wm#"/>
  <p:tag name="KSO_WM_UNIT_VALUE" val="101*101"/>
  <p:tag name="KSO_WM_DIAGRAM_GROUP_CODE" val="l1-1"/>
  <p:tag name="KSO_WM_UNIT_TYPE" val="l_h_x"/>
  <p:tag name="KSO_WM_UNIT_INDEX" val="1_4_1"/>
  <p:tag name="KSO_WM_UNIT_ID" val="diagram20227935_4*l_h_x*1_4_1"/>
  <p:tag name="KSO_WM_UNIT_LAYERLEVEL" val="1_1_1"/>
</p:tagLst>
</file>

<file path=ppt/tags/tag184.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7935"/>
  <p:tag name="KSO_WM_TAG_VERSION" val="1.0"/>
  <p:tag name="KSO_WM_BEAUTIFY_FLAG" val="#wm#"/>
  <p:tag name="KSO_WM_UNIT_SUBTYPE" val="a"/>
  <p:tag name="KSO_WM_UNIT_PRESET_TEXT" val="单击此处输入你的正文字是您思想的"/>
  <p:tag name="KSO_WM_UNIT_NOCLEAR" val="0"/>
  <p:tag name="KSO_WM_UNIT_VALUE" val="20"/>
  <p:tag name="KSO_WM_DIAGRAM_GROUP_CODE" val="l1-1"/>
  <p:tag name="KSO_WM_UNIT_TYPE" val="l_h_f"/>
  <p:tag name="KSO_WM_UNIT_INDEX" val="1_4_1"/>
  <p:tag name="KSO_WM_UNIT_ID" val="diagram20227935_4*l_h_f*1_4_1"/>
  <p:tag name="KSO_WM_UNIT_LAYERLEVEL" val="1_1_1"/>
</p:tagLst>
</file>

<file path=ppt/tags/tag185.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7935"/>
  <p:tag name="KSO_WM_TAG_VERSION" val="1.0"/>
  <p:tag name="KSO_WM_BEAUTIFY_FLAG" val="#wm#"/>
  <p:tag name="KSO_WM_UNIT_ISCONTENTSTITLE" val="0"/>
  <p:tag name="KSO_WM_UNIT_ISNUMDGMTITLE" val="0"/>
  <p:tag name="KSO_WM_UNIT_PRESET_TEXT" val="添加标题"/>
  <p:tag name="KSO_WM_UNIT_NOCLEAR" val="0"/>
  <p:tag name="KSO_WM_DIAGRAM_GROUP_CODE" val="l1-1"/>
  <p:tag name="KSO_WM_UNIT_TYPE" val="l_h_a"/>
  <p:tag name="KSO_WM_UNIT_INDEX" val="1_4_1"/>
  <p:tag name="KSO_WM_UNIT_ID" val="diagram20227935_4*l_h_a*1_4_1"/>
  <p:tag name="KSO_WM_UNIT_LAYERLEVEL" val="1_1_1"/>
</p:tagLst>
</file>

<file path=ppt/tags/tag186.xml><?xml version="1.0" encoding="utf-8"?>
<p:tagLst xmlns:p="http://schemas.openxmlformats.org/presentationml/2006/main">
  <p:tag name="KSO_WM_UNIT_VALUE" val="153*153"/>
  <p:tag name="KSO_WM_UNIT_HIGHLIGHT" val="0"/>
  <p:tag name="KSO_WM_UNIT_COMPATIBLE" val="0"/>
  <p:tag name="KSO_WM_UNIT_DIAGRAM_ISNUMVISUAL" val="0"/>
  <p:tag name="KSO_WM_UNIT_DIAGRAM_ISREFERUNIT" val="0"/>
  <p:tag name="KSO_WM_DIAGRAM_GROUP_CODE" val="m1-1"/>
  <p:tag name="KSO_WM_UNIT_TYPE" val="m_h_x"/>
  <p:tag name="KSO_WM_UNIT_INDEX" val="1_2_1"/>
  <p:tag name="KSO_WM_UNIT_ID" val="diagram20228116_4*m_h_x*1_2_1"/>
  <p:tag name="KSO_WM_TEMPLATE_CATEGORY" val="diagram"/>
  <p:tag name="KSO_WM_TEMPLATE_INDEX" val="20228116"/>
  <p:tag name="KSO_WM_UNIT_LAYERLEVEL" val="1_1_1"/>
  <p:tag name="KSO_WM_TAG_VERSION" val="1.0"/>
  <p:tag name="KSO_WM_BEAUTIFY_FLAG" val="#wm#"/>
</p:tagLst>
</file>

<file path=ppt/tags/tag187.xml><?xml version="1.0" encoding="utf-8"?>
<p:tagLst xmlns:p="http://schemas.openxmlformats.org/presentationml/2006/main">
  <p:tag name="KSO_WM_UNIT_VALUE" val="153*153"/>
  <p:tag name="KSO_WM_UNIT_HIGHLIGHT" val="0"/>
  <p:tag name="KSO_WM_UNIT_COMPATIBLE" val="0"/>
  <p:tag name="KSO_WM_UNIT_DIAGRAM_ISNUMVISUAL" val="0"/>
  <p:tag name="KSO_WM_UNIT_DIAGRAM_ISREFERUNIT" val="0"/>
  <p:tag name="KSO_WM_DIAGRAM_GROUP_CODE" val="m1-1"/>
  <p:tag name="KSO_WM_UNIT_TYPE" val="m_h_x"/>
  <p:tag name="KSO_WM_UNIT_INDEX" val="1_1_1"/>
  <p:tag name="KSO_WM_UNIT_ID" val="diagram20228116_4*m_h_x*1_1_1"/>
  <p:tag name="KSO_WM_TEMPLATE_CATEGORY" val="diagram"/>
  <p:tag name="KSO_WM_TEMPLATE_INDEX" val="20228116"/>
  <p:tag name="KSO_WM_UNIT_LAYERLEVEL" val="1_1_1"/>
  <p:tag name="KSO_WM_TAG_VERSION" val="1.0"/>
  <p:tag name="KSO_WM_BEAUTIFY_FLAG" val="#wm#"/>
</p:tagLst>
</file>

<file path=ppt/tags/tag188.xml><?xml version="1.0" encoding="utf-8"?>
<p:tagLst xmlns:p="http://schemas.openxmlformats.org/presentationml/2006/main">
  <p:tag name="KSO_WM_UNIT_ISCONTENTSTITLE" val="0"/>
  <p:tag name="KSO_WM_UNIT_ISNUMDGMTITLE" val="0"/>
  <p:tag name="KSO_WM_UNIT_PRESET_TEXT" val="添加标题"/>
  <p:tag name="KSO_WM_UNIT_NOCLEAR" val="0"/>
  <p:tag name="KSO_WM_UNIT_HIGHLIGHT" val="0"/>
  <p:tag name="KSO_WM_UNIT_COMPATIBLE" val="0"/>
  <p:tag name="KSO_WM_UNIT_DIAGRAM_ISNUMVISUAL" val="0"/>
  <p:tag name="KSO_WM_UNIT_DIAGRAM_ISREFERUNIT" val="0"/>
  <p:tag name="KSO_WM_DIAGRAM_GROUP_CODE" val="m1-1"/>
  <p:tag name="KSO_WM_UNIT_TYPE" val="m_h_a"/>
  <p:tag name="KSO_WM_UNIT_INDEX" val="1_1_1"/>
  <p:tag name="KSO_WM_UNIT_ID" val="diagram20228116_4*m_h_a*1_1_1"/>
  <p:tag name="KSO_WM_TEMPLATE_CATEGORY" val="diagram"/>
  <p:tag name="KSO_WM_TEMPLATE_INDEX" val="20228116"/>
  <p:tag name="KSO_WM_UNIT_LAYERLEVEL" val="1_1_1"/>
  <p:tag name="KSO_WM_TAG_VERSION" val="1.0"/>
  <p:tag name="KSO_WM_BEAUTIFY_FLAG" val="#wm#"/>
</p:tagLst>
</file>

<file path=ppt/tags/tag189.xml><?xml version="1.0" encoding="utf-8"?>
<p:tagLst xmlns:p="http://schemas.openxmlformats.org/presentationml/2006/main">
  <p:tag name="KSO_WM_UNIT_SUBTYPE" val="a"/>
  <p:tag name="KSO_WM_UNIT_PRESET_TEXT" val="单击此处输入你的正文。"/>
  <p:tag name="KSO_WM_UNIT_NOCLEAR" val="0"/>
  <p:tag name="KSO_WM_UNIT_HIGHLIGHT" val="0"/>
  <p:tag name="KSO_WM_UNIT_COMPATIBLE" val="0"/>
  <p:tag name="KSO_WM_UNIT_DIAGRAM_ISNUMVISUAL" val="0"/>
  <p:tag name="KSO_WM_UNIT_DIAGRAM_ISREFERUNIT" val="0"/>
  <p:tag name="KSO_WM_DIAGRAM_GROUP_CODE" val="m1-1"/>
  <p:tag name="KSO_WM_UNIT_TYPE" val="m_h_f"/>
  <p:tag name="KSO_WM_UNIT_INDEX" val="1_1_1"/>
  <p:tag name="KSO_WM_UNIT_ID" val="diagram20228116_4*m_h_f*1_1_1"/>
  <p:tag name="KSO_WM_TEMPLATE_CATEGORY" val="diagram"/>
  <p:tag name="KSO_WM_TEMPLATE_INDEX" val="20228116"/>
  <p:tag name="KSO_WM_UNIT_LAYERLEVEL" val="1_1_1"/>
  <p:tag name="KSO_WM_TAG_VERSION" val="1.0"/>
  <p:tag name="KSO_WM_BEAUTIFY_FLAG" val="#wm#"/>
</p:tagLst>
</file>

<file path=ppt/tags/tag19.xml><?xml version="1.0" encoding="utf-8"?>
<p:tagLst xmlns:p="http://schemas.openxmlformats.org/presentationml/2006/main">
  <p:tag name="KSO_WM_UNIT_FILL_FORE_SCHEMECOLOR_INDEX_BRIGHTNESS" val="0"/>
  <p:tag name="KSO_WM_UNIT_FILL_FORE_SCHEMECOLOR_INDEX" val="6"/>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28041_3*l_h_i*1_2_3"/>
  <p:tag name="KSO_WM_TEMPLATE_CATEGORY" val="diagram"/>
  <p:tag name="KSO_WM_TEMPLATE_INDEX" val="20228041"/>
  <p:tag name="KSO_WM_UNIT_LAYERLEVEL" val="1_1_1"/>
  <p:tag name="KSO_WM_TAG_VERSION" val="1.0"/>
  <p:tag name="KSO_WM_BEAUTIFY_FLAG" val="#wm#"/>
</p:tagLst>
</file>

<file path=ppt/tags/tag190.xml><?xml version="1.0" encoding="utf-8"?>
<p:tagLst xmlns:p="http://schemas.openxmlformats.org/presentationml/2006/main">
  <p:tag name="KSO_WM_UNIT_ISCONTENTSTITLE" val="0"/>
  <p:tag name="KSO_WM_UNIT_ISNUMDGMTITLE" val="0"/>
  <p:tag name="KSO_WM_UNIT_PRESET_TEXT" val="添加标题"/>
  <p:tag name="KSO_WM_UNIT_NOCLEAR" val="0"/>
  <p:tag name="KSO_WM_UNIT_HIGHLIGHT" val="0"/>
  <p:tag name="KSO_WM_UNIT_COMPATIBLE" val="0"/>
  <p:tag name="KSO_WM_UNIT_DIAGRAM_ISNUMVISUAL" val="0"/>
  <p:tag name="KSO_WM_UNIT_DIAGRAM_ISREFERUNIT" val="0"/>
  <p:tag name="KSO_WM_DIAGRAM_GROUP_CODE" val="m1-1"/>
  <p:tag name="KSO_WM_UNIT_TYPE" val="m_h_a"/>
  <p:tag name="KSO_WM_UNIT_INDEX" val="1_3_1"/>
  <p:tag name="KSO_WM_UNIT_ID" val="diagram20228116_4*m_h_a*1_3_1"/>
  <p:tag name="KSO_WM_TEMPLATE_CATEGORY" val="diagram"/>
  <p:tag name="KSO_WM_TEMPLATE_INDEX" val="20228116"/>
  <p:tag name="KSO_WM_UNIT_LAYERLEVEL" val="1_1_1"/>
  <p:tag name="KSO_WM_TAG_VERSION" val="1.0"/>
  <p:tag name="KSO_WM_BEAUTIFY_FLAG" val="#wm#"/>
</p:tagLst>
</file>

<file path=ppt/tags/tag191.xml><?xml version="1.0" encoding="utf-8"?>
<p:tagLst xmlns:p="http://schemas.openxmlformats.org/presentationml/2006/main">
  <p:tag name="KSO_WM_UNIT_SUBTYPE" val="a"/>
  <p:tag name="KSO_WM_UNIT_PRESET_TEXT" val="单击此处输入你的正文。"/>
  <p:tag name="KSO_WM_UNIT_NOCLEAR" val="0"/>
  <p:tag name="KSO_WM_UNIT_HIGHLIGHT" val="0"/>
  <p:tag name="KSO_WM_UNIT_COMPATIBLE" val="0"/>
  <p:tag name="KSO_WM_UNIT_DIAGRAM_ISNUMVISUAL" val="0"/>
  <p:tag name="KSO_WM_UNIT_DIAGRAM_ISREFERUNIT" val="0"/>
  <p:tag name="KSO_WM_DIAGRAM_GROUP_CODE" val="m1-1"/>
  <p:tag name="KSO_WM_UNIT_TYPE" val="m_h_f"/>
  <p:tag name="KSO_WM_UNIT_INDEX" val="1_3_1"/>
  <p:tag name="KSO_WM_UNIT_ID" val="diagram20228116_4*m_h_f*1_3_1"/>
  <p:tag name="KSO_WM_TEMPLATE_CATEGORY" val="diagram"/>
  <p:tag name="KSO_WM_TEMPLATE_INDEX" val="20228116"/>
  <p:tag name="KSO_WM_UNIT_LAYERLEVEL" val="1_1_1"/>
  <p:tag name="KSO_WM_TAG_VERSION" val="1.0"/>
  <p:tag name="KSO_WM_BEAUTIFY_FLAG" val="#wm#"/>
</p:tagLst>
</file>

<file path=ppt/tags/tag192.xml><?xml version="1.0" encoding="utf-8"?>
<p:tagLst xmlns:p="http://schemas.openxmlformats.org/presentationml/2006/main">
  <p:tag name="KSO_WM_UNIT_ISCONTENTSTITLE" val="0"/>
  <p:tag name="KSO_WM_UNIT_ISNUMDGMTITLE" val="0"/>
  <p:tag name="KSO_WM_UNIT_PRESET_TEXT" val="添加标题"/>
  <p:tag name="KSO_WM_UNIT_NOCLEAR" val="0"/>
  <p:tag name="KSO_WM_UNIT_HIGHLIGHT" val="0"/>
  <p:tag name="KSO_WM_UNIT_COMPATIBLE" val="0"/>
  <p:tag name="KSO_WM_UNIT_DIAGRAM_ISNUMVISUAL" val="0"/>
  <p:tag name="KSO_WM_UNIT_DIAGRAM_ISREFERUNIT" val="0"/>
  <p:tag name="KSO_WM_DIAGRAM_GROUP_CODE" val="m1-1"/>
  <p:tag name="KSO_WM_UNIT_TYPE" val="m_h_a"/>
  <p:tag name="KSO_WM_UNIT_INDEX" val="1_2_1"/>
  <p:tag name="KSO_WM_UNIT_ID" val="diagram20228116_4*m_h_a*1_2_1"/>
  <p:tag name="KSO_WM_TEMPLATE_CATEGORY" val="diagram"/>
  <p:tag name="KSO_WM_TEMPLATE_INDEX" val="20228116"/>
  <p:tag name="KSO_WM_UNIT_LAYERLEVEL" val="1_1_1"/>
  <p:tag name="KSO_WM_TAG_VERSION" val="1.0"/>
  <p:tag name="KSO_WM_BEAUTIFY_FLAG" val="#wm#"/>
</p:tagLst>
</file>

<file path=ppt/tags/tag193.xml><?xml version="1.0" encoding="utf-8"?>
<p:tagLst xmlns:p="http://schemas.openxmlformats.org/presentationml/2006/main">
  <p:tag name="KSO_WM_UNIT_SUBTYPE" val="a"/>
  <p:tag name="KSO_WM_UNIT_PRESET_TEXT" val="单击此处输入你的正文。"/>
  <p:tag name="KSO_WM_UNIT_NOCLEAR" val="0"/>
  <p:tag name="KSO_WM_UNIT_HIGHLIGHT" val="0"/>
  <p:tag name="KSO_WM_UNIT_COMPATIBLE" val="0"/>
  <p:tag name="KSO_WM_UNIT_DIAGRAM_ISNUMVISUAL" val="0"/>
  <p:tag name="KSO_WM_UNIT_DIAGRAM_ISREFERUNIT" val="0"/>
  <p:tag name="KSO_WM_DIAGRAM_GROUP_CODE" val="m1-1"/>
  <p:tag name="KSO_WM_UNIT_TYPE" val="m_h_f"/>
  <p:tag name="KSO_WM_UNIT_INDEX" val="1_2_1"/>
  <p:tag name="KSO_WM_UNIT_ID" val="diagram20228116_4*m_h_f*1_2_1"/>
  <p:tag name="KSO_WM_TEMPLATE_CATEGORY" val="diagram"/>
  <p:tag name="KSO_WM_TEMPLATE_INDEX" val="20228116"/>
  <p:tag name="KSO_WM_UNIT_LAYERLEVEL" val="1_1_1"/>
  <p:tag name="KSO_WM_TAG_VERSION" val="1.0"/>
  <p:tag name="KSO_WM_BEAUTIFY_FLAG" val="#wm#"/>
</p:tagLst>
</file>

<file path=ppt/tags/tag19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1"/>
  <p:tag name="KSO_WM_UNIT_ID" val="diagram20228116_4*m_h_i*1_1_1"/>
  <p:tag name="KSO_WM_TEMPLATE_CATEGORY" val="diagram"/>
  <p:tag name="KSO_WM_TEMPLATE_INDEX" val="20228116"/>
  <p:tag name="KSO_WM_UNIT_LAYERLEVEL" val="1_1_1"/>
  <p:tag name="KSO_WM_TAG_VERSION" val="1.0"/>
  <p:tag name="KSO_WM_BEAUTIFY_FLAG" val="#wm#"/>
</p:tagLst>
</file>

<file path=ppt/tags/tag19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2"/>
  <p:tag name="KSO_WM_UNIT_ID" val="diagram20228116_4*m_h_i*1_1_2"/>
  <p:tag name="KSO_WM_TEMPLATE_CATEGORY" val="diagram"/>
  <p:tag name="KSO_WM_TEMPLATE_INDEX" val="20228116"/>
  <p:tag name="KSO_WM_UNIT_LAYERLEVEL" val="1_1_1"/>
  <p:tag name="KSO_WM_TAG_VERSION" val="1.0"/>
  <p:tag name="KSO_WM_BEAUTIFY_FLAG" val="#wm#"/>
</p:tagLst>
</file>

<file path=ppt/tags/tag19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3"/>
  <p:tag name="KSO_WM_UNIT_ID" val="diagram20228116_4*m_h_i*1_1_3"/>
  <p:tag name="KSO_WM_TEMPLATE_CATEGORY" val="diagram"/>
  <p:tag name="KSO_WM_TEMPLATE_INDEX" val="20228116"/>
  <p:tag name="KSO_WM_UNIT_LAYERLEVEL" val="1_1_1"/>
  <p:tag name="KSO_WM_TAG_VERSION" val="1.0"/>
  <p:tag name="KSO_WM_BEAUTIFY_FLAG" val="#wm#"/>
</p:tagLst>
</file>

<file path=ppt/tags/tag19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4"/>
  <p:tag name="KSO_WM_UNIT_ID" val="diagram20228116_4*m_h_i*1_1_4"/>
  <p:tag name="KSO_WM_TEMPLATE_CATEGORY" val="diagram"/>
  <p:tag name="KSO_WM_TEMPLATE_INDEX" val="20228116"/>
  <p:tag name="KSO_WM_UNIT_LAYERLEVEL" val="1_1_1"/>
  <p:tag name="KSO_WM_TAG_VERSION" val="1.0"/>
  <p:tag name="KSO_WM_BEAUTIFY_FLAG" val="#wm#"/>
</p:tagLst>
</file>

<file path=ppt/tags/tag19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1"/>
  <p:tag name="KSO_WM_UNIT_ID" val="diagram20228116_4*m_h_i*1_2_1"/>
  <p:tag name="KSO_WM_TEMPLATE_CATEGORY" val="diagram"/>
  <p:tag name="KSO_WM_TEMPLATE_INDEX" val="20228116"/>
  <p:tag name="KSO_WM_UNIT_LAYERLEVEL" val="1_1_1"/>
  <p:tag name="KSO_WM_TAG_VERSION" val="1.0"/>
  <p:tag name="KSO_WM_BEAUTIFY_FLAG" val="#wm#"/>
</p:tagLst>
</file>

<file path=ppt/tags/tag19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2"/>
  <p:tag name="KSO_WM_UNIT_ID" val="diagram20228116_4*m_h_i*1_2_2"/>
  <p:tag name="KSO_WM_TEMPLATE_CATEGORY" val="diagram"/>
  <p:tag name="KSO_WM_TEMPLATE_INDEX" val="20228116"/>
  <p:tag name="KSO_WM_UNIT_LAYERLEVEL" val="1_1_1"/>
  <p:tag name="KSO_WM_TAG_VERSION" val="1.0"/>
  <p:tag name="KSO_WM_BEAUTIFY_FLAG" val="#wm#"/>
</p:tagLst>
</file>

<file path=ppt/tags/tag2.xml><?xml version="1.0" encoding="utf-8"?>
<p:tagLst xmlns:p="http://schemas.openxmlformats.org/presentationml/2006/main">
  <p:tag name="KSO_WM_UNIT_SUBTYPE" val="r"/>
  <p:tag name="KSO_WM_TEMPLATE_CATEGORY" val="chip"/>
  <p:tag name="KSO_WM_TEMPLATE_INDEX" val="20224336"/>
  <p:tag name="KSO_WM_UNIT_TYPE" val="i"/>
  <p:tag name="KSO_WM_UNIT_INDEX" val="1"/>
  <p:tag name="KSO_WM_UNIT_ID" val="chip20224336_4*i*1"/>
  <p:tag name="KSO_WM_BEAUTIFY_FLAG" val="#wm#"/>
  <p:tag name="KSO_WM_TAG_VERSION" val="1.0"/>
  <p:tag name="KSO_WM_CHIP_GROUPID" val="62de4dd4c23dfd8dd4a1be7b"/>
  <p:tag name="KSO_WM_CHIP_XID" val="62de4e76c23dfd8dd4a1d48c"/>
  <p:tag name="KSO_WM_UNIT_DEC_AREA_ID" val="d5fc19d695a34766b98b5ee3a878b396"/>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861325fbc65c4eb6af04c971a54a6158"/>
</p:tagLst>
</file>

<file path=ppt/tags/tag20.xml><?xml version="1.0" encoding="utf-8"?>
<p:tagLst xmlns:p="http://schemas.openxmlformats.org/presentationml/2006/main">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2_4"/>
  <p:tag name="KSO_WM_UNIT_ID" val="diagram20228041_3*l_h_i*1_2_4"/>
  <p:tag name="KSO_WM_TEMPLATE_CATEGORY" val="diagram"/>
  <p:tag name="KSO_WM_TEMPLATE_INDEX" val="20228041"/>
  <p:tag name="KSO_WM_UNIT_LAYERLEVEL" val="1_1_1"/>
  <p:tag name="KSO_WM_TAG_VERSION" val="1.0"/>
  <p:tag name="KSO_WM_BEAUTIFY_FLAG" val="#wm#"/>
</p:tagLst>
</file>

<file path=ppt/tags/tag20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3"/>
  <p:tag name="KSO_WM_UNIT_ID" val="diagram20228116_4*m_h_i*1_2_3"/>
  <p:tag name="KSO_WM_TEMPLATE_CATEGORY" val="diagram"/>
  <p:tag name="KSO_WM_TEMPLATE_INDEX" val="20228116"/>
  <p:tag name="KSO_WM_UNIT_LAYERLEVEL" val="1_1_1"/>
  <p:tag name="KSO_WM_TAG_VERSION" val="1.0"/>
  <p:tag name="KSO_WM_BEAUTIFY_FLAG" val="#wm#"/>
</p:tagLst>
</file>

<file path=ppt/tags/tag20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1"/>
  <p:tag name="KSO_WM_UNIT_ID" val="diagram20228116_4*m_h_i*1_3_1"/>
  <p:tag name="KSO_WM_TEMPLATE_CATEGORY" val="diagram"/>
  <p:tag name="KSO_WM_TEMPLATE_INDEX" val="20228116"/>
  <p:tag name="KSO_WM_UNIT_LAYERLEVEL" val="1_1_1"/>
  <p:tag name="KSO_WM_TAG_VERSION" val="1.0"/>
  <p:tag name="KSO_WM_BEAUTIFY_FLAG" val="#wm#"/>
</p:tagLst>
</file>

<file path=ppt/tags/tag20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2"/>
  <p:tag name="KSO_WM_UNIT_ID" val="diagram20228116_4*m_h_i*1_3_2"/>
  <p:tag name="KSO_WM_TEMPLATE_CATEGORY" val="diagram"/>
  <p:tag name="KSO_WM_TEMPLATE_INDEX" val="20228116"/>
  <p:tag name="KSO_WM_UNIT_LAYERLEVEL" val="1_1_1"/>
  <p:tag name="KSO_WM_TAG_VERSION" val="1.0"/>
  <p:tag name="KSO_WM_BEAUTIFY_FLAG" val="#wm#"/>
</p:tagLst>
</file>

<file path=ppt/tags/tag20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3"/>
  <p:tag name="KSO_WM_UNIT_ID" val="diagram20228116_4*m_h_i*1_3_3"/>
  <p:tag name="KSO_WM_TEMPLATE_CATEGORY" val="diagram"/>
  <p:tag name="KSO_WM_TEMPLATE_INDEX" val="20228116"/>
  <p:tag name="KSO_WM_UNIT_LAYERLEVEL" val="1_1_1"/>
  <p:tag name="KSO_WM_TAG_VERSION" val="1.0"/>
  <p:tag name="KSO_WM_BEAUTIFY_FLAG" val="#wm#"/>
</p:tagLst>
</file>

<file path=ppt/tags/tag20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1"/>
  <p:tag name="KSO_WM_UNIT_ID" val="diagram20228116_4*m_h_i*1_4_1"/>
  <p:tag name="KSO_WM_TEMPLATE_CATEGORY" val="diagram"/>
  <p:tag name="KSO_WM_TEMPLATE_INDEX" val="20228116"/>
  <p:tag name="KSO_WM_UNIT_LAYERLEVEL" val="1_1_1"/>
  <p:tag name="KSO_WM_TAG_VERSION" val="1.0"/>
  <p:tag name="KSO_WM_BEAUTIFY_FLAG" val="#wm#"/>
</p:tagLst>
</file>

<file path=ppt/tags/tag20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2"/>
  <p:tag name="KSO_WM_UNIT_ID" val="diagram20228116_4*m_h_i*1_4_2"/>
  <p:tag name="KSO_WM_TEMPLATE_CATEGORY" val="diagram"/>
  <p:tag name="KSO_WM_TEMPLATE_INDEX" val="20228116"/>
  <p:tag name="KSO_WM_UNIT_LAYERLEVEL" val="1_1_1"/>
  <p:tag name="KSO_WM_TAG_VERSION" val="1.0"/>
  <p:tag name="KSO_WM_BEAUTIFY_FLAG" val="#wm#"/>
</p:tagLst>
</file>

<file path=ppt/tags/tag20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3"/>
  <p:tag name="KSO_WM_UNIT_ID" val="diagram20228116_4*m_h_i*1_4_3"/>
  <p:tag name="KSO_WM_TEMPLATE_CATEGORY" val="diagram"/>
  <p:tag name="KSO_WM_TEMPLATE_INDEX" val="20228116"/>
  <p:tag name="KSO_WM_UNIT_LAYERLEVEL" val="1_1_1"/>
  <p:tag name="KSO_WM_TAG_VERSION" val="1.0"/>
  <p:tag name="KSO_WM_BEAUTIFY_FLAG" val="#wm#"/>
</p:tagLst>
</file>

<file path=ppt/tags/tag20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4"/>
  <p:tag name="KSO_WM_UNIT_ID" val="diagram20228116_4*m_h_i*1_4_4"/>
  <p:tag name="KSO_WM_TEMPLATE_CATEGORY" val="diagram"/>
  <p:tag name="KSO_WM_TEMPLATE_INDEX" val="20228116"/>
  <p:tag name="KSO_WM_UNIT_LAYERLEVEL" val="1_1_1"/>
  <p:tag name="KSO_WM_TAG_VERSION" val="1.0"/>
  <p:tag name="KSO_WM_BEAUTIFY_FLAG" val="#wm#"/>
</p:tagLst>
</file>

<file path=ppt/tags/tag20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SUBTYPE" val="d"/>
  <p:tag name="KSO_WM_UNIT_TYPE" val="m_h_i"/>
  <p:tag name="KSO_WM_UNIT_INDEX" val="1_1_1"/>
  <p:tag name="KSO_WM_UNIT_ID" val="diagram20228116_4*m_h_i*1_1_1"/>
  <p:tag name="KSO_WM_TEMPLATE_CATEGORY" val="diagram"/>
  <p:tag name="KSO_WM_TEMPLATE_INDEX" val="20228116"/>
  <p:tag name="KSO_WM_UNIT_LAYERLEVEL" val="1_1_1"/>
  <p:tag name="KSO_WM_TAG_VERSION" val="1.0"/>
  <p:tag name="KSO_WM_BEAUTIFY_FLAG" val="#wm#"/>
</p:tagLst>
</file>

<file path=ppt/tags/tag20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SUBTYPE" val="d"/>
  <p:tag name="KSO_WM_UNIT_TYPE" val="m_h_i"/>
  <p:tag name="KSO_WM_UNIT_INDEX" val="1_2_1"/>
  <p:tag name="KSO_WM_UNIT_ID" val="diagram20228116_4*m_h_i*1_2_1"/>
  <p:tag name="KSO_WM_TEMPLATE_CATEGORY" val="diagram"/>
  <p:tag name="KSO_WM_TEMPLATE_INDEX" val="20228116"/>
  <p:tag name="KSO_WM_UNIT_LAYERLEVEL" val="1_1_1"/>
  <p:tag name="KSO_WM_TAG_VERSION" val="1.0"/>
  <p:tag name="KSO_WM_BEAUTIFY_FLAG" val="#wm#"/>
</p:tagLst>
</file>

<file path=ppt/tags/tag21.xml><?xml version="1.0" encoding="utf-8"?>
<p:tagLst xmlns:p="http://schemas.openxmlformats.org/presentationml/2006/main">
  <p:tag name="KSO_WM_UNIT_TEXT_FILL_FORE_SCHEMECOLOR_INDEX_BRIGHTNESS" val="0"/>
  <p:tag name="KSO_WM_UNIT_TEXT_FILL_FORE_SCHEMECOLOR_INDEX" val="13"/>
  <p:tag name="KSO_WM_UNIT_TEXT_FILL_TYPE" val="1"/>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28041_3*l_h_a*1_2_1"/>
  <p:tag name="KSO_WM_TEMPLATE_CATEGORY" val="diagram"/>
  <p:tag name="KSO_WM_TEMPLATE_INDEX" val="20228041"/>
  <p:tag name="KSO_WM_UNIT_LAYERLEVEL" val="1_1_1"/>
  <p:tag name="KSO_WM_TAG_VERSION" val="1.0"/>
  <p:tag name="KSO_WM_BEAUTIFY_FLAG" val="#wm#"/>
</p:tagLst>
</file>

<file path=ppt/tags/tag210.xml><?xml version="1.0" encoding="utf-8"?>
<p:tagLst xmlns:p="http://schemas.openxmlformats.org/presentationml/2006/main">
  <p:tag name="KSO_WM_UNIT_VALUE" val="153*153"/>
  <p:tag name="KSO_WM_UNIT_HIGHLIGHT" val="0"/>
  <p:tag name="KSO_WM_UNIT_COMPATIBLE" val="0"/>
  <p:tag name="KSO_WM_UNIT_DIAGRAM_ISNUMVISUAL" val="0"/>
  <p:tag name="KSO_WM_UNIT_DIAGRAM_ISREFERUNIT" val="0"/>
  <p:tag name="KSO_WM_DIAGRAM_GROUP_CODE" val="m1-1"/>
  <p:tag name="KSO_WM_UNIT_TYPE" val="m_h_x"/>
  <p:tag name="KSO_WM_UNIT_INDEX" val="1_4_1"/>
  <p:tag name="KSO_WM_UNIT_ID" val="diagram20228116_4*m_h_x*1_4_1"/>
  <p:tag name="KSO_WM_TEMPLATE_CATEGORY" val="diagram"/>
  <p:tag name="KSO_WM_TEMPLATE_INDEX" val="20228116"/>
  <p:tag name="KSO_WM_UNIT_LAYERLEVEL" val="1_1_1"/>
  <p:tag name="KSO_WM_TAG_VERSION" val="1.0"/>
  <p:tag name="KSO_WM_BEAUTIFY_FLAG" val="#wm#"/>
</p:tagLst>
</file>

<file path=ppt/tags/tag211.xml><?xml version="1.0" encoding="utf-8"?>
<p:tagLst xmlns:p="http://schemas.openxmlformats.org/presentationml/2006/main">
  <p:tag name="KSO_WM_UNIT_ISCONTENTSTITLE" val="0"/>
  <p:tag name="KSO_WM_UNIT_ISNUMDGMTITLE" val="0"/>
  <p:tag name="KSO_WM_UNIT_PRESET_TEXT" val="添加标题"/>
  <p:tag name="KSO_WM_UNIT_NOCLEAR" val="0"/>
  <p:tag name="KSO_WM_UNIT_HIGHLIGHT" val="0"/>
  <p:tag name="KSO_WM_UNIT_COMPATIBLE" val="0"/>
  <p:tag name="KSO_WM_UNIT_DIAGRAM_ISNUMVISUAL" val="0"/>
  <p:tag name="KSO_WM_UNIT_DIAGRAM_ISREFERUNIT" val="0"/>
  <p:tag name="KSO_WM_DIAGRAM_GROUP_CODE" val="m1-1"/>
  <p:tag name="KSO_WM_UNIT_TYPE" val="m_h_a"/>
  <p:tag name="KSO_WM_UNIT_INDEX" val="1_4_1"/>
  <p:tag name="KSO_WM_UNIT_ID" val="diagram20228116_4*m_h_a*1_4_1"/>
  <p:tag name="KSO_WM_TEMPLATE_CATEGORY" val="diagram"/>
  <p:tag name="KSO_WM_TEMPLATE_INDEX" val="20228116"/>
  <p:tag name="KSO_WM_UNIT_LAYERLEVEL" val="1_1_1"/>
  <p:tag name="KSO_WM_TAG_VERSION" val="1.0"/>
  <p:tag name="KSO_WM_BEAUTIFY_FLAG" val="#wm#"/>
</p:tagLst>
</file>

<file path=ppt/tags/tag212.xml><?xml version="1.0" encoding="utf-8"?>
<p:tagLst xmlns:p="http://schemas.openxmlformats.org/presentationml/2006/main">
  <p:tag name="KSO_WM_UNIT_SUBTYPE" val="a"/>
  <p:tag name="KSO_WM_UNIT_PRESET_TEXT" val="单击此处输入你的正文。"/>
  <p:tag name="KSO_WM_UNIT_NOCLEAR" val="0"/>
  <p:tag name="KSO_WM_UNIT_HIGHLIGHT" val="0"/>
  <p:tag name="KSO_WM_UNIT_COMPATIBLE" val="0"/>
  <p:tag name="KSO_WM_UNIT_DIAGRAM_ISNUMVISUAL" val="0"/>
  <p:tag name="KSO_WM_UNIT_DIAGRAM_ISREFERUNIT" val="0"/>
  <p:tag name="KSO_WM_DIAGRAM_GROUP_CODE" val="m1-1"/>
  <p:tag name="KSO_WM_UNIT_TYPE" val="m_h_f"/>
  <p:tag name="KSO_WM_UNIT_INDEX" val="1_4_1"/>
  <p:tag name="KSO_WM_UNIT_ID" val="diagram20228116_4*m_h_f*1_4_1"/>
  <p:tag name="KSO_WM_TEMPLATE_CATEGORY" val="diagram"/>
  <p:tag name="KSO_WM_TEMPLATE_INDEX" val="20228116"/>
  <p:tag name="KSO_WM_UNIT_LAYERLEVEL" val="1_1_1"/>
  <p:tag name="KSO_WM_TAG_VERSION" val="1.0"/>
  <p:tag name="KSO_WM_BEAUTIFY_FLAG" val="#wm#"/>
</p:tagLst>
</file>

<file path=ppt/tags/tag21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SUBTYPE" val="d"/>
  <p:tag name="KSO_WM_UNIT_TYPE" val="m_h_i"/>
  <p:tag name="KSO_WM_UNIT_INDEX" val="1_4_1"/>
  <p:tag name="KSO_WM_UNIT_ID" val="diagram20228116_4*m_h_i*1_4_1"/>
  <p:tag name="KSO_WM_TEMPLATE_CATEGORY" val="diagram"/>
  <p:tag name="KSO_WM_TEMPLATE_INDEX" val="20228116"/>
  <p:tag name="KSO_WM_UNIT_LAYERLEVEL" val="1_1_1"/>
  <p:tag name="KSO_WM_TAG_VERSION" val="1.0"/>
  <p:tag name="KSO_WM_BEAUTIFY_FLAG" val="#wm#"/>
</p:tagLst>
</file>

<file path=ppt/tags/tag214.xml><?xml version="1.0" encoding="utf-8"?>
<p:tagLst xmlns:p="http://schemas.openxmlformats.org/presentationml/2006/main">
  <p:tag name="KSO_WM_UNIT_VALUE" val="153*153"/>
  <p:tag name="KSO_WM_UNIT_HIGHLIGHT" val="0"/>
  <p:tag name="KSO_WM_UNIT_COMPATIBLE" val="0"/>
  <p:tag name="KSO_WM_UNIT_DIAGRAM_ISNUMVISUAL" val="0"/>
  <p:tag name="KSO_WM_UNIT_DIAGRAM_ISREFERUNIT" val="0"/>
  <p:tag name="KSO_WM_DIAGRAM_GROUP_CODE" val="m1-1"/>
  <p:tag name="KSO_WM_UNIT_TYPE" val="m_h_x"/>
  <p:tag name="KSO_WM_UNIT_INDEX" val="1_3_1"/>
  <p:tag name="KSO_WM_UNIT_ID" val="diagram20228116_4*m_h_x*1_3_1"/>
  <p:tag name="KSO_WM_TEMPLATE_CATEGORY" val="diagram"/>
  <p:tag name="KSO_WM_TEMPLATE_INDEX" val="20228116"/>
  <p:tag name="KSO_WM_UNIT_LAYERLEVEL" val="1_1_1"/>
  <p:tag name="KSO_WM_TAG_VERSION" val="1.0"/>
  <p:tag name="KSO_WM_BEAUTIFY_FLAG" val="#wm#"/>
</p:tagLst>
</file>

<file path=ppt/tags/tag21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SUBTYPE" val="d"/>
  <p:tag name="KSO_WM_UNIT_TYPE" val="m_h_i"/>
  <p:tag name="KSO_WM_UNIT_INDEX" val="1_3_1"/>
  <p:tag name="KSO_WM_UNIT_ID" val="diagram20228116_4*m_h_i*1_3_1"/>
  <p:tag name="KSO_WM_TEMPLATE_CATEGORY" val="diagram"/>
  <p:tag name="KSO_WM_TEMPLATE_INDEX" val="20228116"/>
  <p:tag name="KSO_WM_UNIT_LAYERLEVEL" val="1_1_1"/>
  <p:tag name="KSO_WM_TAG_VERSION" val="1.0"/>
  <p:tag name="KSO_WM_BEAUTIFY_FLAG" val="#wm#"/>
</p:tagLst>
</file>

<file path=ppt/tags/tag21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28067_5*l_h_i*1_1_1"/>
  <p:tag name="KSO_WM_TEMPLATE_CATEGORY" val="diagram"/>
  <p:tag name="KSO_WM_TEMPLATE_INDEX" val="20228067"/>
  <p:tag name="KSO_WM_UNIT_LAYERLEVEL" val="1_1_1"/>
  <p:tag name="KSO_WM_TAG_VERSION" val="1.0"/>
  <p:tag name="KSO_WM_BEAUTIFY_FLAG" val="#wm#"/>
</p:tagLst>
</file>

<file path=ppt/tags/tag21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4"/>
  <p:tag name="KSO_WM_UNIT_ID" val="diagram20228067_5*l_h_i*1_1_4"/>
  <p:tag name="KSO_WM_TEMPLATE_CATEGORY" val="diagram"/>
  <p:tag name="KSO_WM_TEMPLATE_INDEX" val="20228067"/>
  <p:tag name="KSO_WM_UNIT_LAYERLEVEL" val="1_1_1"/>
  <p:tag name="KSO_WM_TAG_VERSION" val="1.0"/>
  <p:tag name="KSO_WM_BEAUTIFY_FLAG" val="#wm#"/>
</p:tagLst>
</file>

<file path=ppt/tags/tag21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5"/>
  <p:tag name="KSO_WM_UNIT_ID" val="diagram20228067_5*l_h_i*1_1_5"/>
  <p:tag name="KSO_WM_TEMPLATE_CATEGORY" val="diagram"/>
  <p:tag name="KSO_WM_TEMPLATE_INDEX" val="20228067"/>
  <p:tag name="KSO_WM_UNIT_LAYERLEVEL" val="1_1_1"/>
  <p:tag name="KSO_WM_TAG_VERSION" val="1.0"/>
  <p:tag name="KSO_WM_BEAUTIFY_FLAG" val="#wm#"/>
</p:tagLst>
</file>

<file path=ppt/tags/tag219.xml><?xml version="1.0" encoding="utf-8"?>
<p:tagLst xmlns:p="http://schemas.openxmlformats.org/presentationml/2006/main">
  <p:tag name="KSO_WM_UNIT_VALUE" val="80*80"/>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228067_5*l_h_x*1_1_1"/>
  <p:tag name="KSO_WM_TEMPLATE_CATEGORY" val="diagram"/>
  <p:tag name="KSO_WM_TEMPLATE_INDEX" val="20228067"/>
  <p:tag name="KSO_WM_UNIT_LAYERLEVEL" val="1_1_1"/>
  <p:tag name="KSO_WM_TAG_VERSION" val="1.0"/>
  <p:tag name="KSO_WM_BEAUTIFY_FLAG" val="#wm#"/>
</p:tagLst>
</file>

<file path=ppt/tags/tag22.xml><?xml version="1.0" encoding="utf-8"?>
<p:tagLst xmlns:p="http://schemas.openxmlformats.org/presentationml/2006/main">
  <p:tag name="KSO_WM_UNIT_TEXT_FILL_FORE_SCHEMECOLOR_INDEX_BRIGHTNESS" val="0.5"/>
  <p:tag name="KSO_WM_UNIT_TEXT_FILL_FORE_SCHEMECOLOR_INDEX" val="13"/>
  <p:tag name="KSO_WM_UNIT_TEXT_FILL_TYPE" val="1"/>
  <p:tag name="KSO_WM_UNIT_SUBTYPE" val="a"/>
  <p:tag name="KSO_WM_UNIT_PRESET_TEXT" val="单击此处输入你的正文，文字是您思想的提炼，为了最终演示发布的良好效果"/>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28041_3*l_h_f*1_2_1"/>
  <p:tag name="KSO_WM_TEMPLATE_CATEGORY" val="diagram"/>
  <p:tag name="KSO_WM_TEMPLATE_INDEX" val="20228041"/>
  <p:tag name="KSO_WM_UNIT_LAYERLEVEL" val="1_1_1"/>
  <p:tag name="KSO_WM_TAG_VERSION" val="1.0"/>
  <p:tag name="KSO_WM_BEAUTIFY_FLAG" val="#wm#"/>
</p:tagLst>
</file>

<file path=ppt/tags/tag22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2"/>
  <p:tag name="KSO_WM_UNIT_ID" val="diagram20228067_5*l_h_i*1_1_2"/>
  <p:tag name="KSO_WM_TEMPLATE_CATEGORY" val="diagram"/>
  <p:tag name="KSO_WM_TEMPLATE_INDEX" val="20228067"/>
  <p:tag name="KSO_WM_UNIT_LAYERLEVEL" val="1_1_1"/>
  <p:tag name="KSO_WM_TAG_VERSION" val="1.0"/>
  <p:tag name="KSO_WM_BEAUTIFY_FLAG" val="#wm#"/>
</p:tagLst>
</file>

<file path=ppt/tags/tag22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28067_5*l_h_i*1_1_3"/>
  <p:tag name="KSO_WM_TEMPLATE_CATEGORY" val="diagram"/>
  <p:tag name="KSO_WM_TEMPLATE_INDEX" val="20228067"/>
  <p:tag name="KSO_WM_UNIT_LAYERLEVEL" val="1_1_1"/>
  <p:tag name="KSO_WM_TAG_VERSION" val="1.0"/>
  <p:tag name="KSO_WM_BEAUTIFY_FLAG" val="#wm#"/>
</p:tagLst>
</file>

<file path=ppt/tags/tag222.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28067_5*l_h_a*1_1_1"/>
  <p:tag name="KSO_WM_TEMPLATE_CATEGORY" val="diagram"/>
  <p:tag name="KSO_WM_TEMPLATE_INDEX" val="20228067"/>
  <p:tag name="KSO_WM_UNIT_LAYERLEVEL" val="1_1_1"/>
  <p:tag name="KSO_WM_TAG_VERSION" val="1.0"/>
  <p:tag name="KSO_WM_BEAUTIFY_FLAG" val="#wm#"/>
</p:tagLst>
</file>

<file path=ppt/tags/tag22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28067_5*l_h_i*1_2_1"/>
  <p:tag name="KSO_WM_TEMPLATE_CATEGORY" val="diagram"/>
  <p:tag name="KSO_WM_TEMPLATE_INDEX" val="20228067"/>
  <p:tag name="KSO_WM_UNIT_LAYERLEVEL" val="1_1_1"/>
  <p:tag name="KSO_WM_TAG_VERSION" val="1.0"/>
  <p:tag name="KSO_WM_BEAUTIFY_FLAG" val="#wm#"/>
</p:tagLst>
</file>

<file path=ppt/tags/tag22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4"/>
  <p:tag name="KSO_WM_UNIT_ID" val="diagram20228067_5*l_h_i*1_2_4"/>
  <p:tag name="KSO_WM_TEMPLATE_CATEGORY" val="diagram"/>
  <p:tag name="KSO_WM_TEMPLATE_INDEX" val="20228067"/>
  <p:tag name="KSO_WM_UNIT_LAYERLEVEL" val="1_1_1"/>
  <p:tag name="KSO_WM_TAG_VERSION" val="1.0"/>
  <p:tag name="KSO_WM_BEAUTIFY_FLAG" val="#wm#"/>
</p:tagLst>
</file>

<file path=ppt/tags/tag22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5"/>
  <p:tag name="KSO_WM_UNIT_ID" val="diagram20228067_5*l_h_i*1_2_5"/>
  <p:tag name="KSO_WM_TEMPLATE_CATEGORY" val="diagram"/>
  <p:tag name="KSO_WM_TEMPLATE_INDEX" val="20228067"/>
  <p:tag name="KSO_WM_UNIT_LAYERLEVEL" val="1_1_1"/>
  <p:tag name="KSO_WM_TAG_VERSION" val="1.0"/>
  <p:tag name="KSO_WM_BEAUTIFY_FLAG" val="#wm#"/>
</p:tagLst>
</file>

<file path=ppt/tags/tag226.xml><?xml version="1.0" encoding="utf-8"?>
<p:tagLst xmlns:p="http://schemas.openxmlformats.org/presentationml/2006/main">
  <p:tag name="KSO_WM_UNIT_VALUE" val="80*80"/>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228067_5*l_h_x*1_2_1"/>
  <p:tag name="KSO_WM_TEMPLATE_CATEGORY" val="diagram"/>
  <p:tag name="KSO_WM_TEMPLATE_INDEX" val="20228067"/>
  <p:tag name="KSO_WM_UNIT_LAYERLEVEL" val="1_1_1"/>
  <p:tag name="KSO_WM_TAG_VERSION" val="1.0"/>
  <p:tag name="KSO_WM_BEAUTIFY_FLAG" val="#wm#"/>
</p:tagLst>
</file>

<file path=ppt/tags/tag22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2"/>
  <p:tag name="KSO_WM_UNIT_ID" val="diagram20228067_5*l_h_i*1_2_2"/>
  <p:tag name="KSO_WM_TEMPLATE_CATEGORY" val="diagram"/>
  <p:tag name="KSO_WM_TEMPLATE_INDEX" val="20228067"/>
  <p:tag name="KSO_WM_UNIT_LAYERLEVEL" val="1_1_1"/>
  <p:tag name="KSO_WM_TAG_VERSION" val="1.0"/>
  <p:tag name="KSO_WM_BEAUTIFY_FLAG" val="#wm#"/>
</p:tagLst>
</file>

<file path=ppt/tags/tag22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28067_5*l_h_i*1_2_3"/>
  <p:tag name="KSO_WM_TEMPLATE_CATEGORY" val="diagram"/>
  <p:tag name="KSO_WM_TEMPLATE_INDEX" val="20228067"/>
  <p:tag name="KSO_WM_UNIT_LAYERLEVEL" val="1_1_1"/>
  <p:tag name="KSO_WM_TAG_VERSION" val="1.0"/>
  <p:tag name="KSO_WM_BEAUTIFY_FLAG" val="#wm#"/>
</p:tagLst>
</file>

<file path=ppt/tags/tag229.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28067_5*l_h_a*1_2_1"/>
  <p:tag name="KSO_WM_TEMPLATE_CATEGORY" val="diagram"/>
  <p:tag name="KSO_WM_TEMPLATE_INDEX" val="20228067"/>
  <p:tag name="KSO_WM_UNIT_LAYERLEVEL" val="1_1_1"/>
  <p:tag name="KSO_WM_TAG_VERSION" val="1.0"/>
  <p:tag name="KSO_WM_BEAUTIFY_FLAG" val="#wm#"/>
</p:tagLst>
</file>

<file path=ppt/tags/tag23.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n1-1"/>
  <p:tag name="KSO_WM_UNIT_TYPE" val="n_h_h_f"/>
  <p:tag name="KSO_WM_UNIT_INDEX" val="1_2_2_1"/>
  <p:tag name="KSO_WM_UNIT_ID" val="diagram20227925_3*n_h_h_f*1_2_2_1"/>
  <p:tag name="KSO_WM_TEMPLATE_CATEGORY" val="diagram"/>
  <p:tag name="KSO_WM_TEMPLATE_INDEX" val="20227925"/>
  <p:tag name="KSO_WM_UNIT_LAYERLEVEL" val="1_1_1_1"/>
  <p:tag name="KSO_WM_TAG_VERSION" val="1.0"/>
  <p:tag name="KSO_WM_BEAUTIFY_FLAG" val="#wm#"/>
</p:tagLst>
</file>

<file path=ppt/tags/tag23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28067_5*l_h_i*1_3_1"/>
  <p:tag name="KSO_WM_TEMPLATE_CATEGORY" val="diagram"/>
  <p:tag name="KSO_WM_TEMPLATE_INDEX" val="20228067"/>
  <p:tag name="KSO_WM_UNIT_LAYERLEVEL" val="1_1_1"/>
  <p:tag name="KSO_WM_TAG_VERSION" val="1.0"/>
  <p:tag name="KSO_WM_BEAUTIFY_FLAG" val="#wm#"/>
</p:tagLst>
</file>

<file path=ppt/tags/tag23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4"/>
  <p:tag name="KSO_WM_UNIT_ID" val="diagram20228067_5*l_h_i*1_3_4"/>
  <p:tag name="KSO_WM_TEMPLATE_CATEGORY" val="diagram"/>
  <p:tag name="KSO_WM_TEMPLATE_INDEX" val="20228067"/>
  <p:tag name="KSO_WM_UNIT_LAYERLEVEL" val="1_1_1"/>
  <p:tag name="KSO_WM_TAG_VERSION" val="1.0"/>
  <p:tag name="KSO_WM_BEAUTIFY_FLAG" val="#wm#"/>
</p:tagLst>
</file>

<file path=ppt/tags/tag23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5"/>
  <p:tag name="KSO_WM_UNIT_ID" val="diagram20228067_5*l_h_i*1_3_5"/>
  <p:tag name="KSO_WM_TEMPLATE_CATEGORY" val="diagram"/>
  <p:tag name="KSO_WM_TEMPLATE_INDEX" val="20228067"/>
  <p:tag name="KSO_WM_UNIT_LAYERLEVEL" val="1_1_1"/>
  <p:tag name="KSO_WM_TAG_VERSION" val="1.0"/>
  <p:tag name="KSO_WM_BEAUTIFY_FLAG" val="#wm#"/>
</p:tagLst>
</file>

<file path=ppt/tags/tag233.xml><?xml version="1.0" encoding="utf-8"?>
<p:tagLst xmlns:p="http://schemas.openxmlformats.org/presentationml/2006/main">
  <p:tag name="KSO_WM_UNIT_VALUE" val="80*80"/>
  <p:tag name="KSO_WM_UNIT_HIGHLIGHT" val="0"/>
  <p:tag name="KSO_WM_UNIT_COMPATIBLE" val="0"/>
  <p:tag name="KSO_WM_UNIT_DIAGRAM_ISNUMVISUAL" val="0"/>
  <p:tag name="KSO_WM_UNIT_DIAGRAM_ISREFERUNIT" val="0"/>
  <p:tag name="KSO_WM_DIAGRAM_GROUP_CODE" val="l1-1"/>
  <p:tag name="KSO_WM_UNIT_TYPE" val="l_h_x"/>
  <p:tag name="KSO_WM_UNIT_INDEX" val="1_3_1"/>
  <p:tag name="KSO_WM_UNIT_ID" val="diagram20228067_5*l_h_x*1_3_1"/>
  <p:tag name="KSO_WM_TEMPLATE_CATEGORY" val="diagram"/>
  <p:tag name="KSO_WM_TEMPLATE_INDEX" val="20228067"/>
  <p:tag name="KSO_WM_UNIT_LAYERLEVEL" val="1_1_1"/>
  <p:tag name="KSO_WM_TAG_VERSION" val="1.0"/>
  <p:tag name="KSO_WM_BEAUTIFY_FLAG" val="#wm#"/>
</p:tagLst>
</file>

<file path=ppt/tags/tag23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2"/>
  <p:tag name="KSO_WM_UNIT_ID" val="diagram20228067_5*l_h_i*1_3_2"/>
  <p:tag name="KSO_WM_TEMPLATE_CATEGORY" val="diagram"/>
  <p:tag name="KSO_WM_TEMPLATE_INDEX" val="20228067"/>
  <p:tag name="KSO_WM_UNIT_LAYERLEVEL" val="1_1_1"/>
  <p:tag name="KSO_WM_TAG_VERSION" val="1.0"/>
  <p:tag name="KSO_WM_BEAUTIFY_FLAG" val="#wm#"/>
</p:tagLst>
</file>

<file path=ppt/tags/tag23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228067_5*l_h_i*1_3_3"/>
  <p:tag name="KSO_WM_TEMPLATE_CATEGORY" val="diagram"/>
  <p:tag name="KSO_WM_TEMPLATE_INDEX" val="20228067"/>
  <p:tag name="KSO_WM_UNIT_LAYERLEVEL" val="1_1_1"/>
  <p:tag name="KSO_WM_TAG_VERSION" val="1.0"/>
  <p:tag name="KSO_WM_BEAUTIFY_FLAG" val="#wm#"/>
</p:tagLst>
</file>

<file path=ppt/tags/tag236.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28067_5*l_h_a*1_3_1"/>
  <p:tag name="KSO_WM_TEMPLATE_CATEGORY" val="diagram"/>
  <p:tag name="KSO_WM_TEMPLATE_INDEX" val="20228067"/>
  <p:tag name="KSO_WM_UNIT_LAYERLEVEL" val="1_1_1"/>
  <p:tag name="KSO_WM_TAG_VERSION" val="1.0"/>
  <p:tag name="KSO_WM_BEAUTIFY_FLAG" val="#wm#"/>
</p:tagLst>
</file>

<file path=ppt/tags/tag23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228067_5*l_h_i*1_4_1"/>
  <p:tag name="KSO_WM_TEMPLATE_CATEGORY" val="diagram"/>
  <p:tag name="KSO_WM_TEMPLATE_INDEX" val="20228067"/>
  <p:tag name="KSO_WM_UNIT_LAYERLEVEL" val="1_1_1"/>
  <p:tag name="KSO_WM_TAG_VERSION" val="1.0"/>
  <p:tag name="KSO_WM_BEAUTIFY_FLAG" val="#wm#"/>
</p:tagLst>
</file>

<file path=ppt/tags/tag23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ID" val="diagram20228067_5*l_h_i*1_4_3"/>
  <p:tag name="KSO_WM_TEMPLATE_CATEGORY" val="diagram"/>
  <p:tag name="KSO_WM_TEMPLATE_INDEX" val="20228067"/>
  <p:tag name="KSO_WM_UNIT_LAYERLEVEL" val="1_1_1"/>
  <p:tag name="KSO_WM_TAG_VERSION" val="1.0"/>
  <p:tag name="KSO_WM_BEAUTIFY_FLAG" val="#wm#"/>
</p:tagLst>
</file>

<file path=ppt/tags/tag23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4"/>
  <p:tag name="KSO_WM_UNIT_ID" val="diagram20228067_5*l_h_i*1_4_4"/>
  <p:tag name="KSO_WM_TEMPLATE_CATEGORY" val="diagram"/>
  <p:tag name="KSO_WM_TEMPLATE_INDEX" val="20228067"/>
  <p:tag name="KSO_WM_UNIT_LAYERLEVEL" val="1_1_1"/>
  <p:tag name="KSO_WM_TAG_VERSION" val="1.0"/>
  <p:tag name="KSO_WM_BEAUTIFY_FLAG" val="#wm#"/>
</p:tagLst>
</file>

<file path=ppt/tags/tag24.xml><?xml version="1.0" encoding="utf-8"?>
<p:tagLst xmlns:p="http://schemas.openxmlformats.org/presentationml/2006/main">
  <p:tag name="KSO_WM_UNIT_ISCONTENTSTITLE" val="0"/>
  <p:tag name="KSO_WM_UNIT_ISNUMDGMTITLE" val="0"/>
  <p:tag name="KSO_WM_UNIT_PRESET_TEXT" val="请添加小标题"/>
  <p:tag name="KSO_WM_UNIT_NOCLEAR" val="0"/>
  <p:tag name="KSO_WM_UNIT_HIGHLIGHT" val="0"/>
  <p:tag name="KSO_WM_UNIT_COMPATIBLE" val="0"/>
  <p:tag name="KSO_WM_UNIT_DIAGRAM_ISNUMVISUAL" val="0"/>
  <p:tag name="KSO_WM_UNIT_DIAGRAM_ISREFERUNIT" val="0"/>
  <p:tag name="KSO_WM_DIAGRAM_GROUP_CODE" val="n1-1"/>
  <p:tag name="KSO_WM_UNIT_TYPE" val="n_h_h_a"/>
  <p:tag name="KSO_WM_UNIT_INDEX" val="1_2_2_1"/>
  <p:tag name="KSO_WM_UNIT_ID" val="diagram20227925_3*n_h_h_a*1_2_2_1"/>
  <p:tag name="KSO_WM_TEMPLATE_CATEGORY" val="diagram"/>
  <p:tag name="KSO_WM_TEMPLATE_INDEX" val="20227925"/>
  <p:tag name="KSO_WM_UNIT_LAYERLEVEL" val="1_1_1_1"/>
  <p:tag name="KSO_WM_TAG_VERSION" val="1.0"/>
  <p:tag name="KSO_WM_BEAUTIFY_FLAG" val="#wm#"/>
</p:tagLst>
</file>

<file path=ppt/tags/tag240.xml><?xml version="1.0" encoding="utf-8"?>
<p:tagLst xmlns:p="http://schemas.openxmlformats.org/presentationml/2006/main">
  <p:tag name="KSO_WM_UNIT_VALUE" val="80*80"/>
  <p:tag name="KSO_WM_UNIT_HIGHLIGHT" val="0"/>
  <p:tag name="KSO_WM_UNIT_COMPATIBLE" val="0"/>
  <p:tag name="KSO_WM_UNIT_DIAGRAM_ISNUMVISUAL" val="0"/>
  <p:tag name="KSO_WM_UNIT_DIAGRAM_ISREFERUNIT" val="0"/>
  <p:tag name="KSO_WM_DIAGRAM_GROUP_CODE" val="l1-1"/>
  <p:tag name="KSO_WM_UNIT_TYPE" val="l_h_x"/>
  <p:tag name="KSO_WM_UNIT_INDEX" val="1_4_1"/>
  <p:tag name="KSO_WM_UNIT_ID" val="diagram20228067_5*l_h_x*1_4_1"/>
  <p:tag name="KSO_WM_TEMPLATE_CATEGORY" val="diagram"/>
  <p:tag name="KSO_WM_TEMPLATE_INDEX" val="20228067"/>
  <p:tag name="KSO_WM_UNIT_LAYERLEVEL" val="1_1_1"/>
  <p:tag name="KSO_WM_TAG_VERSION" val="1.0"/>
  <p:tag name="KSO_WM_BEAUTIFY_FLAG" val="#wm#"/>
</p:tagLst>
</file>

<file path=ppt/tags/tag24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4_2"/>
  <p:tag name="KSO_WM_UNIT_ID" val="diagram20228067_5*l_h_i*1_4_2"/>
  <p:tag name="KSO_WM_TEMPLATE_CATEGORY" val="diagram"/>
  <p:tag name="KSO_WM_TEMPLATE_INDEX" val="20228067"/>
  <p:tag name="KSO_WM_UNIT_LAYERLEVEL" val="1_1_1"/>
  <p:tag name="KSO_WM_TAG_VERSION" val="1.0"/>
  <p:tag name="KSO_WM_BEAUTIFY_FLAG" val="#wm#"/>
</p:tagLst>
</file>

<file path=ppt/tags/tag24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5"/>
  <p:tag name="KSO_WM_UNIT_ID" val="diagram20228067_5*l_h_i*1_4_5"/>
  <p:tag name="KSO_WM_TEMPLATE_CATEGORY" val="diagram"/>
  <p:tag name="KSO_WM_TEMPLATE_INDEX" val="20228067"/>
  <p:tag name="KSO_WM_UNIT_LAYERLEVEL" val="1_1_1"/>
  <p:tag name="KSO_WM_TAG_VERSION" val="1.0"/>
  <p:tag name="KSO_WM_BEAUTIFY_FLAG" val="#wm#"/>
</p:tagLst>
</file>

<file path=ppt/tags/tag243.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228067_5*l_h_a*1_4_1"/>
  <p:tag name="KSO_WM_TEMPLATE_CATEGORY" val="diagram"/>
  <p:tag name="KSO_WM_TEMPLATE_INDEX" val="20228067"/>
  <p:tag name="KSO_WM_UNIT_LAYERLEVEL" val="1_1_1"/>
  <p:tag name="KSO_WM_TAG_VERSION" val="1.0"/>
  <p:tag name="KSO_WM_BEAUTIFY_FLAG" val="#wm#"/>
</p:tagLst>
</file>

<file path=ppt/tags/tag24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1"/>
  <p:tag name="KSO_WM_UNIT_ID" val="diagram20228067_5*l_h_i*1_5_1"/>
  <p:tag name="KSO_WM_TEMPLATE_CATEGORY" val="diagram"/>
  <p:tag name="KSO_WM_TEMPLATE_INDEX" val="20228067"/>
  <p:tag name="KSO_WM_UNIT_LAYERLEVEL" val="1_1_1"/>
  <p:tag name="KSO_WM_TAG_VERSION" val="1.0"/>
  <p:tag name="KSO_WM_BEAUTIFY_FLAG" val="#wm#"/>
</p:tagLst>
</file>

<file path=ppt/tags/tag24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3"/>
  <p:tag name="KSO_WM_UNIT_ID" val="diagram20228067_5*l_h_i*1_5_3"/>
  <p:tag name="KSO_WM_TEMPLATE_CATEGORY" val="diagram"/>
  <p:tag name="KSO_WM_TEMPLATE_INDEX" val="20228067"/>
  <p:tag name="KSO_WM_UNIT_LAYERLEVEL" val="1_1_1"/>
  <p:tag name="KSO_WM_TAG_VERSION" val="1.0"/>
  <p:tag name="KSO_WM_BEAUTIFY_FLAG" val="#wm#"/>
</p:tagLst>
</file>

<file path=ppt/tags/tag24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4"/>
  <p:tag name="KSO_WM_UNIT_ID" val="diagram20228067_5*l_h_i*1_5_4"/>
  <p:tag name="KSO_WM_TEMPLATE_CATEGORY" val="diagram"/>
  <p:tag name="KSO_WM_TEMPLATE_INDEX" val="20228067"/>
  <p:tag name="KSO_WM_UNIT_LAYERLEVEL" val="1_1_1"/>
  <p:tag name="KSO_WM_TAG_VERSION" val="1.0"/>
  <p:tag name="KSO_WM_BEAUTIFY_FLAG" val="#wm#"/>
</p:tagLst>
</file>

<file path=ppt/tags/tag247.xml><?xml version="1.0" encoding="utf-8"?>
<p:tagLst xmlns:p="http://schemas.openxmlformats.org/presentationml/2006/main">
  <p:tag name="KSO_WM_UNIT_VALUE" val="80*80"/>
  <p:tag name="KSO_WM_UNIT_HIGHLIGHT" val="0"/>
  <p:tag name="KSO_WM_UNIT_COMPATIBLE" val="0"/>
  <p:tag name="KSO_WM_UNIT_DIAGRAM_ISNUMVISUAL" val="0"/>
  <p:tag name="KSO_WM_UNIT_DIAGRAM_ISREFERUNIT" val="0"/>
  <p:tag name="KSO_WM_DIAGRAM_GROUP_CODE" val="l1-1"/>
  <p:tag name="KSO_WM_UNIT_TYPE" val="l_h_x"/>
  <p:tag name="KSO_WM_UNIT_INDEX" val="1_5_1"/>
  <p:tag name="KSO_WM_UNIT_ID" val="diagram20228067_5*l_h_x*1_5_1"/>
  <p:tag name="KSO_WM_TEMPLATE_CATEGORY" val="diagram"/>
  <p:tag name="KSO_WM_TEMPLATE_INDEX" val="20228067"/>
  <p:tag name="KSO_WM_UNIT_LAYERLEVEL" val="1_1_1"/>
  <p:tag name="KSO_WM_TAG_VERSION" val="1.0"/>
  <p:tag name="KSO_WM_BEAUTIFY_FLAG" val="#wm#"/>
</p:tagLst>
</file>

<file path=ppt/tags/tag24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5_2"/>
  <p:tag name="KSO_WM_UNIT_ID" val="diagram20228067_5*l_h_i*1_5_2"/>
  <p:tag name="KSO_WM_TEMPLATE_CATEGORY" val="diagram"/>
  <p:tag name="KSO_WM_TEMPLATE_INDEX" val="20228067"/>
  <p:tag name="KSO_WM_UNIT_LAYERLEVEL" val="1_1_1"/>
  <p:tag name="KSO_WM_TAG_VERSION" val="1.0"/>
  <p:tag name="KSO_WM_BEAUTIFY_FLAG" val="#wm#"/>
</p:tagLst>
</file>

<file path=ppt/tags/tag24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5"/>
  <p:tag name="KSO_WM_UNIT_ID" val="diagram20228067_5*l_h_i*1_5_5"/>
  <p:tag name="KSO_WM_TEMPLATE_CATEGORY" val="diagram"/>
  <p:tag name="KSO_WM_TEMPLATE_INDEX" val="20228067"/>
  <p:tag name="KSO_WM_UNIT_LAYERLEVEL" val="1_1_1"/>
  <p:tag name="KSO_WM_TAG_VERSION" val="1.0"/>
  <p:tag name="KSO_WM_BEAUTIFY_FLAG" val="#wm#"/>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2_2"/>
  <p:tag name="KSO_WM_UNIT_ID" val="diagram20227925_3*n_h_h_i*1_2_2_2"/>
  <p:tag name="KSO_WM_TEMPLATE_CATEGORY" val="diagram"/>
  <p:tag name="KSO_WM_TEMPLATE_INDEX" val="20227925"/>
  <p:tag name="KSO_WM_UNIT_LAYERLEVEL" val="1_1_1_1"/>
  <p:tag name="KSO_WM_TAG_VERSION" val="1.0"/>
  <p:tag name="KSO_WM_BEAUTIFY_FLAG" val="#wm#"/>
</p:tagLst>
</file>

<file path=ppt/tags/tag250.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5_1"/>
  <p:tag name="KSO_WM_UNIT_ID" val="diagram20228067_5*l_h_a*1_5_1"/>
  <p:tag name="KSO_WM_TEMPLATE_CATEGORY" val="diagram"/>
  <p:tag name="KSO_WM_TEMPLATE_INDEX" val="20228067"/>
  <p:tag name="KSO_WM_UNIT_LAYERLEVEL" val="1_1_1"/>
  <p:tag name="KSO_WM_TAG_VERSION" val="1.0"/>
  <p:tag name="KSO_WM_BEAUTIFY_FLAG" val="#wm#"/>
</p:tagLst>
</file>

<file path=ppt/tags/tag251.xml><?xml version="1.0" encoding="utf-8"?>
<p:tagLst xmlns:p="http://schemas.openxmlformats.org/presentationml/2006/main">
  <p:tag name="KSO_WM_UNIT_ISCONTENTSTITLE" val="0"/>
  <p:tag name="KSO_WM_UNIT_ISNUMDGMTITLE" val="0"/>
  <p:tag name="KSO_WM_UNIT_PRESET_TEXT" val="单击添加标题"/>
  <p:tag name="KSO_WM_UNIT_NOCLEAR" val="0"/>
  <p:tag name="KSO_WM_UNIT_VALUE" val="13"/>
  <p:tag name="KSO_WM_UNIT_HIGHLIGHT" val="0"/>
  <p:tag name="KSO_WM_UNIT_COMPATIBLE" val="0"/>
  <p:tag name="KSO_WM_UNIT_DIAGRAM_ISNUMVISUAL" val="0"/>
  <p:tag name="KSO_WM_UNIT_DIAGRAM_ISREFERUNIT" val="0"/>
  <p:tag name="KSO_WM_UNIT_TYPE" val="a"/>
  <p:tag name="KSO_WM_UNIT_INDEX" val="1"/>
  <p:tag name="KSO_WM_UNIT_ID" val="custom20224336_7*a*1"/>
  <p:tag name="KSO_WM_TEMPLATE_CATEGORY" val="custom"/>
  <p:tag name="KSO_WM_TEMPLATE_INDEX" val="20224336"/>
  <p:tag name="KSO_WM_UNIT_LAYERLEVEL" val="1"/>
  <p:tag name="KSO_WM_TAG_VERSION" val="1.0"/>
  <p:tag name="KSO_WM_BEAUTIFY_FLAG" val="#wm#"/>
  <p:tag name="KSO_WM_UNIT_DEFAULT_FONT" val="54;60;2"/>
  <p:tag name="KSO_WM_UNIT_BLOCK" val="0"/>
  <p:tag name="KSO_WM_UNIT_DEC_AREA_ID" val="114c7dce51ce433c9b1f059057f70fc7"/>
  <p:tag name="KSO_WM_CHIP_GROUPID" val="620cc5482a08b0d86e4d8850"/>
  <p:tag name="KSO_WM_CHIP_XID" val="620cc5482a08b0d86e4d884f"/>
  <p:tag name="KSO_WM_CHIP_FILLAREA_FILL_RULE" val="{&quot;fill_align&quot;:&quot;cm&quot;,&quot;fill_mode&quot;:&quot;adaptive&quot;,&quot;sacle_strategy&quot;:&quot;smart&quot;}"/>
  <p:tag name="KSO_WM_ASSEMBLE_CHIP_INDEX" val="7ed280ad0d8f4ceba335330b501f8006"/>
  <p:tag name="KSO_WM_UNIT_TEXT_FILL_FORE_SCHEMECOLOR_INDEX_BRIGHTNESS" val="0"/>
  <p:tag name="KSO_WM_UNIT_TEXT_FILL_FORE_SCHEMECOLOR_INDEX" val="5"/>
  <p:tag name="KSO_WM_UNIT_TEXT_FILL_TYPE" val="1"/>
</p:tagLst>
</file>

<file path=ppt/tags/tag252.xml><?xml version="1.0" encoding="utf-8"?>
<p:tagLst xmlns:p="http://schemas.openxmlformats.org/presentationml/2006/main">
  <p:tag name="KSO_WM_BEAUTIFY_FLAG" val="#wm#"/>
  <p:tag name="KSO_WM_TEMPLATE_CATEGORY" val="custom"/>
  <p:tag name="KSO_WM_TEMPLATE_INDEX" val="20224336"/>
  <p:tag name="KSO_WM_SLIDE_ID" val="custom20224336_7"/>
  <p:tag name="KSO_WM_TEMPLATE_SUBCATEGORY" val="21"/>
  <p:tag name="KSO_WM_TEMPLATE_MASTER_TYPE" val="1"/>
  <p:tag name="KSO_WM_TEMPLATE_COLOR_TYPE" val="1"/>
  <p:tag name="KSO_WM_SLIDE_ITEM_CNT" val="0"/>
  <p:tag name="KSO_WM_SLIDE_INDEX" val="7"/>
  <p:tag name="KSO_WM_TAG_VERSION" val="1.0"/>
  <p:tag name="KSO_WM_SLIDE_LAYOUT" val="a_e"/>
  <p:tag name="KSO_WM_SLIDE_LAYOUT_CNT" val="1_1"/>
  <p:tag name="KSO_WM_CHIP_INFOS" val="{&quot;type&quot;:0,&quot;layout_type&quot;:&quot;1_NF_RC_7&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扁平风&quot;,&quot;手绘风&quot;,&quot;立体风&quot;,&quot;炫酷&quot;,&quot;复古风&quot;,&quot;科技风&quot;,&quot;水彩风&quot;,&quot;ios风&quot;,&quot;快闪&quot;,&quot;波普风&quot;,&quot;孟菲斯&quot;,&quot;蒸汽波&quot;,&quot;MBE&quot;,&quot;剪纸风&quot;,&quot;酸性风&quot;,&quot;像素风&quot;,&quot;涂鸦风&quot;,&quot;实景&quot;]},&quot;slide_type&quot;:[&quot;title&quot;,&quot;sectionTitle&quot;,&quot;contents&quot;,&quot;endPage&quot;],&quot;useType&quot;:[&quot;ppt&quot;]}"/>
  <p:tag name="KSO_WM_CHIP_XID" val="6193191a18adb49c6c1f3d89"/>
  <p:tag name="KSO_WM_CHIP_FILLPROP" val="[[{&quot;text_align&quot;:&quot;rm&quot;,&quot;text_direction&quot;:&quot;horizontal&quot;,&quot;support_big_font&quot;:false,&quot;picture_toward&quot;:0,&quot;picture_dockside&quot;:[],&quot;fill_id&quot;:&quot;3887597eb2d4430e8f5e1a57689f7fd3&quot;,&quot;fill_align&quot;:&quot;rm&quot;,&quot;chip_types&quot;:[&quot;diagram&quot;,&quot;header&quot;]}],[{&quot;text_align&quot;:&quot;cm&quot;,&quot;text_direction&quot;:&quot;horizontal&quot;,&quot;support_big_font&quot;:false,&quot;picture_toward&quot;:0,&quot;picture_dockside&quot;:[],&quot;fill_id&quot;:&quot;3887597eb2d4430e8f5e1a57689f7fd3&quot;,&quot;fill_align&quot;:&quot;cm&quot;,&quot;chip_types&quot;:[&quot;header&quot;]}],[{&quot;text_align&quot;:&quot;lm&quot;,&quot;text_direction&quot;:&quot;horizontal&quot;,&quot;support_big_font&quot;:false,&quot;picture_toward&quot;:0,&quot;picture_dockside&quot;:[],&quot;fill_id&quot;:&quot;3887597eb2d4430e8f5e1a57689f7fd3&quot;,&quot;fill_align&quot;:&quot;lm&quot;,&quot;chip_types&quot;:[&quot;header&quot;]}],[{&quot;text_align&quot;:&quot;lm&quot;,&quot;text_direction&quot;:&quot;horizontal&quot;,&quot;support_big_font&quot;:false,&quot;picture_toward&quot;:0,&quot;picture_dockside&quot;:[],&quot;fill_id&quot;:&quot;3887597eb2d4430e8f5e1a57689f7fd3&quot;,&quot;fill_align&quot;:&quot;lt&quot;,&quot;chip_types&quot;:[&quot;header&quot;]}],[{&quot;text_align&quot;:&quot;lm&quot;,&quot;text_direction&quot;:&quot;horizontal&quot;,&quot;support_big_font&quot;:false,&quot;picture_toward&quot;:0,&quot;picture_dockside&quot;:[],&quot;fill_id&quot;:&quot;3887597eb2d4430e8f5e1a57689f7fd3&quot;,&quot;fill_align&quot;:&quot;lb&quot;,&quot;chip_types&quot;:[&quot;header&quot;]}],[{&quot;text_align&quot;:&quot;lm&quot;,&quot;text_direction&quot;:&quot;horizontal&quot;,&quot;support_big_font&quot;:false,&quot;picture_toward&quot;:0,&quot;picture_dockside&quot;:[],&quot;fill_id&quot;:&quot;3887597eb2d4430e8f5e1a57689f7fd3&quot;,&quot;fill_align&quot;:&quot;cm&quot;,&quot;chip_types&quot;:[&quot;header&quot;]}],[{&quot;text_align&quot;:&quot;cm&quot;,&quot;text_direction&quot;:&quot;horizontal&quot;,&quot;support_big_font&quot;:false,&quot;picture_toward&quot;:0,&quot;picture_dockside&quot;:[],&quot;fill_id&quot;:&quot;3887597eb2d4430e8f5e1a57689f7fd3&quot;,&quot;fill_align&quot;:&quot;lm&quot;,&quot;chip_types&quot;:[&quot;header&quot;]}],[{&quot;text_align&quot;:&quot;cm&quot;,&quot;text_direction&quot;:&quot;horizontal&quot;,&quot;support_big_font&quot;:false,&quot;picture_toward&quot;:0,&quot;picture_dockside&quot;:[],&quot;fill_id&quot;:&quot;3887597eb2d4430e8f5e1a57689f7fd3&quot;,&quot;fill_align&quot;:&quot;lt&quot;,&quot;chip_types&quot;:[&quot;header&quot;]}],[{&quot;text_align&quot;:&quot;cm&quot;,&quot;text_direction&quot;:&quot;horizontal&quot;,&quot;support_big_font&quot;:false,&quot;picture_toward&quot;:0,&quot;picture_dockside&quot;:[],&quot;fill_id&quot;:&quot;3887597eb2d4430e8f5e1a57689f7fd3&quot;,&quot;fill_align&quot;:&quot;lb&quot;,&quot;chip_types&quot;:[&quot;header&quot;]}],[{&quot;text_align&quot;:&quot;rm&quot;,&quot;text_direction&quot;:&quot;horizontal&quot;,&quot;support_big_font&quot;:false,&quot;picture_toward&quot;:0,&quot;picture_dockside&quot;:[],&quot;fill_id&quot;:&quot;3887597eb2d4430e8f5e1a57689f7fd3&quot;,&quot;fill_align&quot;:&quot;rb&quot;,&quot;chip_types&quot;:[&quot;header&quot;]}],[{&quot;text_align&quot;:&quot;rm&quot;,&quot;text_direction&quot;:&quot;horizontal&quot;,&quot;support_big_font&quot;:false,&quot;picture_toward&quot;:0,&quot;picture_dockside&quot;:[],&quot;fill_id&quot;:&quot;3887597eb2d4430e8f5e1a57689f7fd3&quot;,&quot;fill_align&quot;:&quot;rt&quot;,&quot;chip_types&quot;:[&quot;header&quot;]}]]"/>
  <p:tag name="KSO_WM_CHIP_DECFILLPROP" val="[]"/>
  <p:tag name="KSO_WM_CHIP_GROUPID" val="6193191a18adb49c6c1f3d8b"/>
  <p:tag name="KSO_WM_SLIDE_LAYOUT_INFO" val="{&quot;id&quot;:&quot;2022-09-13T11:53:25&quot;,&quot;margin&quot;:{&quot;bottom&quot;:5.7733297348022461,&quot;left&quot;:9.6164531707763672,&quot;right&quot;:1.1486663818359375,&quot;top&quot;:5.7733221054077148},&quot;type&quot;:0}"/>
  <p:tag name="KSO_WM_SLIDE_BK_DARK_LIGHT" val="2"/>
  <p:tag name="KSO_WM_SLIDE_BACKGROUND_TYPE" val="general"/>
  <p:tag name="KSO_WM_SLIDE_SUPPORT_FEATURE_TYPE" val="0"/>
  <p:tag name="KSO_WM_SLIDE_TYPE" val="sectionTitle"/>
  <p:tag name="KSO_WM_CHIP_COLORING" val="1"/>
  <p:tag name="KSO_WM_SLIDE_SUBTYPE" val="pureTxt"/>
  <p:tag name="KSO_WM_TEMPLATE_ASSEMBLE_XID" val="62e9eff7295c1bf6da690df3"/>
  <p:tag name="KSO_WM_TEMPLATE_ASSEMBLE_GROUPID" val="62de4dd4c23dfd8dd4a1be7b"/>
</p:tagLst>
</file>

<file path=ppt/tags/tag25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28071_3*l_h_i*1_1_1"/>
  <p:tag name="KSO_WM_TEMPLATE_CATEGORY" val="diagram"/>
  <p:tag name="KSO_WM_TEMPLATE_INDEX" val="20228071"/>
  <p:tag name="KSO_WM_UNIT_LAYERLEVEL" val="1_1_1"/>
  <p:tag name="KSO_WM_TAG_VERSION" val="1.0"/>
  <p:tag name="KSO_WM_BEAUTIFY_FLAG" val="#wm#"/>
</p:tagLst>
</file>

<file path=ppt/tags/tag25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5"/>
  <p:tag name="KSO_WM_UNIT_ID" val="diagram20228071_3*l_h_i*1_1_5"/>
  <p:tag name="KSO_WM_TEMPLATE_CATEGORY" val="diagram"/>
  <p:tag name="KSO_WM_TEMPLATE_INDEX" val="20228071"/>
  <p:tag name="KSO_WM_UNIT_LAYERLEVEL" val="1_1_1"/>
  <p:tag name="KSO_WM_TAG_VERSION" val="1.0"/>
  <p:tag name="KSO_WM_BEAUTIFY_FLAG" val="#wm#"/>
</p:tagLst>
</file>

<file path=ppt/tags/tag25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28071_3*l_h_i*1_2_1"/>
  <p:tag name="KSO_WM_TEMPLATE_CATEGORY" val="diagram"/>
  <p:tag name="KSO_WM_TEMPLATE_INDEX" val="20228071"/>
  <p:tag name="KSO_WM_UNIT_LAYERLEVEL" val="1_1_1"/>
  <p:tag name="KSO_WM_TAG_VERSION" val="1.0"/>
  <p:tag name="KSO_WM_BEAUTIFY_FLAG" val="#wm#"/>
</p:tagLst>
</file>

<file path=ppt/tags/tag25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28071_3*l_h_i*1_2_3"/>
  <p:tag name="KSO_WM_TEMPLATE_CATEGORY" val="diagram"/>
  <p:tag name="KSO_WM_TEMPLATE_INDEX" val="20228071"/>
  <p:tag name="KSO_WM_UNIT_LAYERLEVEL" val="1_1_1"/>
  <p:tag name="KSO_WM_TAG_VERSION" val="1.0"/>
  <p:tag name="KSO_WM_BEAUTIFY_FLAG" val="#wm#"/>
</p:tagLst>
</file>

<file path=ppt/tags/tag25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28071_3*l_h_i*1_3_1"/>
  <p:tag name="KSO_WM_TEMPLATE_CATEGORY" val="diagram"/>
  <p:tag name="KSO_WM_TEMPLATE_INDEX" val="20228071"/>
  <p:tag name="KSO_WM_UNIT_LAYERLEVEL" val="1_1_1"/>
  <p:tag name="KSO_WM_TAG_VERSION" val="1.0"/>
  <p:tag name="KSO_WM_BEAUTIFY_FLAG" val="#wm#"/>
</p:tagLst>
</file>

<file path=ppt/tags/tag25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228071_3*l_h_i*1_3_3"/>
  <p:tag name="KSO_WM_TEMPLATE_CATEGORY" val="diagram"/>
  <p:tag name="KSO_WM_TEMPLATE_INDEX" val="20228071"/>
  <p:tag name="KSO_WM_UNIT_LAYERLEVEL" val="1_1_1"/>
  <p:tag name="KSO_WM_TAG_VERSION" val="1.0"/>
  <p:tag name="KSO_WM_BEAUTIFY_FLAG" val="#wm#"/>
</p:tagLst>
</file>

<file path=ppt/tags/tag25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4"/>
  <p:tag name="KSO_WM_UNIT_ID" val="diagram20228071_3*l_h_i*1_2_4"/>
  <p:tag name="KSO_WM_TEMPLATE_CATEGORY" val="diagram"/>
  <p:tag name="KSO_WM_TEMPLATE_INDEX" val="20228071"/>
  <p:tag name="KSO_WM_UNIT_LAYERLEVEL" val="1_1_1"/>
  <p:tag name="KSO_WM_TAG_VERSION" val="1.0"/>
  <p:tag name="KSO_WM_BEAUTIFY_FLAG" val="#wm#"/>
</p:tagLst>
</file>

<file path=ppt/tags/tag26.xml><?xml version="1.0" encoding="utf-8"?>
<p:tagLst xmlns:p="http://schemas.openxmlformats.org/presentationml/2006/main">
  <p:tag name="KSO_WM_UNIT_VALUE" val="103*103"/>
  <p:tag name="KSO_WM_UNIT_HIGHLIGHT" val="0"/>
  <p:tag name="KSO_WM_UNIT_COMPATIBLE" val="0"/>
  <p:tag name="KSO_WM_UNIT_DIAGRAM_ISNUMVISUAL" val="0"/>
  <p:tag name="KSO_WM_UNIT_DIAGRAM_ISREFERUNIT" val="0"/>
  <p:tag name="KSO_WM_DIAGRAM_GROUP_CODE" val="n1-1"/>
  <p:tag name="KSO_WM_UNIT_TYPE" val="n_h_h_x"/>
  <p:tag name="KSO_WM_UNIT_INDEX" val="1_2_2_2"/>
  <p:tag name="KSO_WM_UNIT_ID" val="diagram20227925_3*n_h_h_x*1_2_2_2"/>
  <p:tag name="KSO_WM_TEMPLATE_CATEGORY" val="diagram"/>
  <p:tag name="KSO_WM_TEMPLATE_INDEX" val="20227925"/>
  <p:tag name="KSO_WM_UNIT_LAYERLEVEL" val="1_1_1_1"/>
  <p:tag name="KSO_WM_TAG_VERSION" val="1.0"/>
  <p:tag name="KSO_WM_BEAUTIFY_FLAG" val="#wm#"/>
</p:tagLst>
</file>

<file path=ppt/tags/tag26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5"/>
  <p:tag name="KSO_WM_UNIT_ID" val="diagram20228071_3*l_h_i*1_2_5"/>
  <p:tag name="KSO_WM_TEMPLATE_CATEGORY" val="diagram"/>
  <p:tag name="KSO_WM_TEMPLATE_INDEX" val="20228071"/>
  <p:tag name="KSO_WM_UNIT_LAYERLEVEL" val="1_1_1"/>
  <p:tag name="KSO_WM_TAG_VERSION" val="1.0"/>
  <p:tag name="KSO_WM_BEAUTIFY_FLAG" val="#wm#"/>
</p:tagLst>
</file>

<file path=ppt/tags/tag26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4"/>
  <p:tag name="KSO_WM_UNIT_ID" val="diagram20228071_3*l_h_i*1_3_4"/>
  <p:tag name="KSO_WM_TEMPLATE_CATEGORY" val="diagram"/>
  <p:tag name="KSO_WM_TEMPLATE_INDEX" val="20228071"/>
  <p:tag name="KSO_WM_UNIT_LAYERLEVEL" val="1_1_1"/>
  <p:tag name="KSO_WM_TAG_VERSION" val="1.0"/>
  <p:tag name="KSO_WM_BEAUTIFY_FLAG" val="#wm#"/>
</p:tagLst>
</file>

<file path=ppt/tags/tag26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5"/>
  <p:tag name="KSO_WM_UNIT_ID" val="diagram20228071_3*l_h_i*1_3_5"/>
  <p:tag name="KSO_WM_TEMPLATE_CATEGORY" val="diagram"/>
  <p:tag name="KSO_WM_TEMPLATE_INDEX" val="20228071"/>
  <p:tag name="KSO_WM_UNIT_LAYERLEVEL" val="1_1_1"/>
  <p:tag name="KSO_WM_TAG_VERSION" val="1.0"/>
  <p:tag name="KSO_WM_BEAUTIFY_FLAG" val="#wm#"/>
</p:tagLst>
</file>

<file path=ppt/tags/tag26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28071_3*l_h_i*1_1_3"/>
  <p:tag name="KSO_WM_TEMPLATE_CATEGORY" val="diagram"/>
  <p:tag name="KSO_WM_TEMPLATE_INDEX" val="20228071"/>
  <p:tag name="KSO_WM_UNIT_LAYERLEVEL" val="1_1_1"/>
  <p:tag name="KSO_WM_TAG_VERSION" val="1.0"/>
  <p:tag name="KSO_WM_BEAUTIFY_FLAG" val="#wm#"/>
</p:tagLst>
</file>

<file path=ppt/tags/tag26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4"/>
  <p:tag name="KSO_WM_UNIT_ID" val="diagram20228071_3*l_h_i*1_1_4"/>
  <p:tag name="KSO_WM_TEMPLATE_CATEGORY" val="diagram"/>
  <p:tag name="KSO_WM_TEMPLATE_INDEX" val="20228071"/>
  <p:tag name="KSO_WM_UNIT_LAYERLEVEL" val="1_1_1"/>
  <p:tag name="KSO_WM_TAG_VERSION" val="1.0"/>
  <p:tag name="KSO_WM_BEAUTIFY_FLAG" val="#wm#"/>
</p:tagLst>
</file>

<file path=ppt/tags/tag26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2"/>
  <p:tag name="KSO_WM_UNIT_ID" val="diagram20228071_3*l_h_i*1_1_2"/>
  <p:tag name="KSO_WM_TEMPLATE_CATEGORY" val="diagram"/>
  <p:tag name="KSO_WM_TEMPLATE_INDEX" val="20228071"/>
  <p:tag name="KSO_WM_UNIT_LAYERLEVEL" val="1_1_1"/>
  <p:tag name="KSO_WM_TAG_VERSION" val="1.0"/>
  <p:tag name="KSO_WM_BEAUTIFY_FLAG" val="#wm#"/>
</p:tagLst>
</file>

<file path=ppt/tags/tag26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2"/>
  <p:tag name="KSO_WM_UNIT_ID" val="diagram20228071_3*l_h_i*1_2_2"/>
  <p:tag name="KSO_WM_TEMPLATE_CATEGORY" val="diagram"/>
  <p:tag name="KSO_WM_TEMPLATE_INDEX" val="20228071"/>
  <p:tag name="KSO_WM_UNIT_LAYERLEVEL" val="1_1_1"/>
  <p:tag name="KSO_WM_TAG_VERSION" val="1.0"/>
  <p:tag name="KSO_WM_BEAUTIFY_FLAG" val="#wm#"/>
</p:tagLst>
</file>

<file path=ppt/tags/tag26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2"/>
  <p:tag name="KSO_WM_UNIT_ID" val="diagram20228071_3*l_h_i*1_3_2"/>
  <p:tag name="KSO_WM_TEMPLATE_CATEGORY" val="diagram"/>
  <p:tag name="KSO_WM_TEMPLATE_INDEX" val="20228071"/>
  <p:tag name="KSO_WM_UNIT_LAYERLEVEL" val="1_1_1"/>
  <p:tag name="KSO_WM_TAG_VERSION" val="1.0"/>
  <p:tag name="KSO_WM_BEAUTIFY_FLAG" val="#wm#"/>
</p:tagLst>
</file>

<file path=ppt/tags/tag268.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28071_3*l_h_a*1_1_1"/>
  <p:tag name="KSO_WM_TEMPLATE_CATEGORY" val="diagram"/>
  <p:tag name="KSO_WM_TEMPLATE_INDEX" val="20228071"/>
  <p:tag name="KSO_WM_UNIT_LAYERLEVEL" val="1_1_1"/>
  <p:tag name="KSO_WM_TAG_VERSION" val="1.0"/>
  <p:tag name="KSO_WM_BEAUTIFY_FLAG" val="#wm#"/>
</p:tagLst>
</file>

<file path=ppt/tags/tag269.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28071_3*l_h_f*1_1_1"/>
  <p:tag name="KSO_WM_TEMPLATE_CATEGORY" val="diagram"/>
  <p:tag name="KSO_WM_TEMPLATE_INDEX" val="20228071"/>
  <p:tag name="KSO_WM_UNIT_LAYERLEVEL" val="1_1_1"/>
  <p:tag name="KSO_WM_TAG_VERSION" val="1.0"/>
  <p:tag name="KSO_WM_BEAUTIFY_FLAG" val="#wm#"/>
</p:tagLst>
</file>

<file path=ppt/tags/tag27.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n1-1"/>
  <p:tag name="KSO_WM_UNIT_TYPE" val="n_h_h_f"/>
  <p:tag name="KSO_WM_UNIT_INDEX" val="1_2_1_1"/>
  <p:tag name="KSO_WM_UNIT_ID" val="diagram20227925_3*n_h_h_f*1_2_1_1"/>
  <p:tag name="KSO_WM_TEMPLATE_CATEGORY" val="diagram"/>
  <p:tag name="KSO_WM_TEMPLATE_INDEX" val="20227925"/>
  <p:tag name="KSO_WM_UNIT_LAYERLEVEL" val="1_1_1_1"/>
  <p:tag name="KSO_WM_TAG_VERSION" val="1.0"/>
  <p:tag name="KSO_WM_BEAUTIFY_FLAG" val="#wm#"/>
</p:tagLst>
</file>

<file path=ppt/tags/tag270.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28071_3*l_h_a*1_2_1"/>
  <p:tag name="KSO_WM_TEMPLATE_CATEGORY" val="diagram"/>
  <p:tag name="KSO_WM_TEMPLATE_INDEX" val="20228071"/>
  <p:tag name="KSO_WM_UNIT_LAYERLEVEL" val="1_1_1"/>
  <p:tag name="KSO_WM_TAG_VERSION" val="1.0"/>
  <p:tag name="KSO_WM_BEAUTIFY_FLAG" val="#wm#"/>
</p:tagLst>
</file>

<file path=ppt/tags/tag271.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28071_3*l_h_a*1_3_1"/>
  <p:tag name="KSO_WM_TEMPLATE_CATEGORY" val="diagram"/>
  <p:tag name="KSO_WM_TEMPLATE_INDEX" val="20228071"/>
  <p:tag name="KSO_WM_UNIT_LAYERLEVEL" val="1_1_1"/>
  <p:tag name="KSO_WM_TAG_VERSION" val="1.0"/>
  <p:tag name="KSO_WM_BEAUTIFY_FLAG" val="#wm#"/>
</p:tagLst>
</file>

<file path=ppt/tags/tag272.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28071_3*l_h_f*1_2_1"/>
  <p:tag name="KSO_WM_TEMPLATE_CATEGORY" val="diagram"/>
  <p:tag name="KSO_WM_TEMPLATE_INDEX" val="20228071"/>
  <p:tag name="KSO_WM_UNIT_LAYERLEVEL" val="1_1_1"/>
  <p:tag name="KSO_WM_TAG_VERSION" val="1.0"/>
  <p:tag name="KSO_WM_BEAUTIFY_FLAG" val="#wm#"/>
</p:tagLst>
</file>

<file path=ppt/tags/tag273.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28071_3*l_h_f*1_3_1"/>
  <p:tag name="KSO_WM_TEMPLATE_CATEGORY" val="diagram"/>
  <p:tag name="KSO_WM_TEMPLATE_INDEX" val="20228071"/>
  <p:tag name="KSO_WM_UNIT_LAYERLEVEL" val="1_1_1"/>
  <p:tag name="KSO_WM_TAG_VERSION" val="1.0"/>
  <p:tag name="KSO_WM_BEAUTIFY_FLAG" val="#wm#"/>
</p:tagLst>
</file>

<file path=ppt/tags/tag27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z"/>
  <p:tag name="KSO_WM_UNIT_INDEX" val="1_2_1"/>
  <p:tag name="KSO_WM_UNIT_ID" val="diagram20228066_2*m_h_z*1_2_1"/>
  <p:tag name="KSO_WM_TEMPLATE_CATEGORY" val="diagram"/>
  <p:tag name="KSO_WM_TEMPLATE_INDEX" val="20228066"/>
  <p:tag name="KSO_WM_UNIT_LAYERLEVEL" val="1_1_1"/>
  <p:tag name="KSO_WM_TAG_VERSION" val="1.0"/>
  <p:tag name="KSO_WM_BEAUTIFY_FLAG" val="#wm#"/>
</p:tagLst>
</file>

<file path=ppt/tags/tag27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1"/>
  <p:tag name="KSO_WM_UNIT_ID" val="diagram20228066_2*m_h_i*1_1_1"/>
  <p:tag name="KSO_WM_TEMPLATE_CATEGORY" val="diagram"/>
  <p:tag name="KSO_WM_TEMPLATE_INDEX" val="20228066"/>
  <p:tag name="KSO_WM_UNIT_LAYERLEVEL" val="1_1_1"/>
  <p:tag name="KSO_WM_TAG_VERSION" val="1.0"/>
  <p:tag name="KSO_WM_BEAUTIFY_FLAG" val="#wm#"/>
</p:tagLst>
</file>

<file path=ppt/tags/tag27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2"/>
  <p:tag name="KSO_WM_UNIT_ID" val="diagram20228066_2*m_h_i*1_1_2"/>
  <p:tag name="KSO_WM_TEMPLATE_CATEGORY" val="diagram"/>
  <p:tag name="KSO_WM_TEMPLATE_INDEX" val="20228066"/>
  <p:tag name="KSO_WM_UNIT_LAYERLEVEL" val="1_1_1"/>
  <p:tag name="KSO_WM_TAG_VERSION" val="1.0"/>
  <p:tag name="KSO_WM_BEAUTIFY_FLAG" val="#wm#"/>
</p:tagLst>
</file>

<file path=ppt/tags/tag27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3"/>
  <p:tag name="KSO_WM_UNIT_ID" val="diagram20228066_2*m_h_i*1_1_3"/>
  <p:tag name="KSO_WM_TEMPLATE_CATEGORY" val="diagram"/>
  <p:tag name="KSO_WM_TEMPLATE_INDEX" val="20228066"/>
  <p:tag name="KSO_WM_UNIT_LAYERLEVEL" val="1_1_1"/>
  <p:tag name="KSO_WM_TAG_VERSION" val="1.0"/>
  <p:tag name="KSO_WM_BEAUTIFY_FLAG" val="#wm#"/>
</p:tagLst>
</file>

<file path=ppt/tags/tag27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4"/>
  <p:tag name="KSO_WM_UNIT_ID" val="diagram20228066_2*m_h_i*1_1_4"/>
  <p:tag name="KSO_WM_TEMPLATE_CATEGORY" val="diagram"/>
  <p:tag name="KSO_WM_TEMPLATE_INDEX" val="20228066"/>
  <p:tag name="KSO_WM_UNIT_LAYERLEVEL" val="1_1_1"/>
  <p:tag name="KSO_WM_TAG_VERSION" val="1.0"/>
  <p:tag name="KSO_WM_BEAUTIFY_FLAG" val="#wm#"/>
</p:tagLst>
</file>

<file path=ppt/tags/tag27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5"/>
  <p:tag name="KSO_WM_UNIT_ID" val="diagram20228066_2*m_h_i*1_1_5"/>
  <p:tag name="KSO_WM_TEMPLATE_CATEGORY" val="diagram"/>
  <p:tag name="KSO_WM_TEMPLATE_INDEX" val="20228066"/>
  <p:tag name="KSO_WM_UNIT_LAYERLEVEL" val="1_1_1"/>
  <p:tag name="KSO_WM_TAG_VERSION" val="1.0"/>
  <p:tag name="KSO_WM_BEAUTIFY_FLAG" val="#wm#"/>
</p:tagLst>
</file>

<file path=ppt/tags/tag28.xml><?xml version="1.0" encoding="utf-8"?>
<p:tagLst xmlns:p="http://schemas.openxmlformats.org/presentationml/2006/main">
  <p:tag name="KSO_WM_UNIT_ISCONTENTSTITLE" val="0"/>
  <p:tag name="KSO_WM_UNIT_ISNUMDGMTITLE" val="0"/>
  <p:tag name="KSO_WM_UNIT_PRESET_TEXT" val="请添加小标题"/>
  <p:tag name="KSO_WM_UNIT_NOCLEAR" val="0"/>
  <p:tag name="KSO_WM_UNIT_HIGHLIGHT" val="0"/>
  <p:tag name="KSO_WM_UNIT_COMPATIBLE" val="0"/>
  <p:tag name="KSO_WM_UNIT_DIAGRAM_ISNUMVISUAL" val="0"/>
  <p:tag name="KSO_WM_UNIT_DIAGRAM_ISREFERUNIT" val="0"/>
  <p:tag name="KSO_WM_DIAGRAM_GROUP_CODE" val="n1-1"/>
  <p:tag name="KSO_WM_UNIT_TYPE" val="n_h_h_a"/>
  <p:tag name="KSO_WM_UNIT_INDEX" val="1_2_1_1"/>
  <p:tag name="KSO_WM_UNIT_ID" val="diagram20227925_3*n_h_h_a*1_2_1_1"/>
  <p:tag name="KSO_WM_TEMPLATE_CATEGORY" val="diagram"/>
  <p:tag name="KSO_WM_TEMPLATE_INDEX" val="20227925"/>
  <p:tag name="KSO_WM_UNIT_LAYERLEVEL" val="1_1_1_1"/>
  <p:tag name="KSO_WM_TAG_VERSION" val="1.0"/>
  <p:tag name="KSO_WM_BEAUTIFY_FLAG" val="#wm#"/>
</p:tagLst>
</file>

<file path=ppt/tags/tag280.xml><?xml version="1.0" encoding="utf-8"?>
<p:tagLst xmlns:p="http://schemas.openxmlformats.org/presentationml/2006/main">
  <p:tag name="KSO_WM_UNIT_VALUE" val="121*121"/>
  <p:tag name="KSO_WM_UNIT_HIGHLIGHT" val="0"/>
  <p:tag name="KSO_WM_UNIT_COMPATIBLE" val="0"/>
  <p:tag name="KSO_WM_UNIT_DIAGRAM_ISNUMVISUAL" val="0"/>
  <p:tag name="KSO_WM_UNIT_DIAGRAM_ISREFERUNIT" val="0"/>
  <p:tag name="KSO_WM_DIAGRAM_GROUP_CODE" val="m1-1"/>
  <p:tag name="KSO_WM_UNIT_TYPE" val="m_h_x"/>
  <p:tag name="KSO_WM_UNIT_INDEX" val="1_1_1"/>
  <p:tag name="KSO_WM_UNIT_ID" val="diagram20228066_2*m_h_x*1_1_1"/>
  <p:tag name="KSO_WM_TEMPLATE_CATEGORY" val="diagram"/>
  <p:tag name="KSO_WM_TEMPLATE_INDEX" val="20228066"/>
  <p:tag name="KSO_WM_UNIT_LAYERLEVEL" val="1_1_1"/>
  <p:tag name="KSO_WM_TAG_VERSION" val="1.0"/>
  <p:tag name="KSO_WM_BEAUTIFY_FLAG" val="#wm#"/>
</p:tagLst>
</file>

<file path=ppt/tags/tag28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1"/>
  <p:tag name="KSO_WM_UNIT_ID" val="diagram20228066_2*m_h_i*1_2_1"/>
  <p:tag name="KSO_WM_TEMPLATE_CATEGORY" val="diagram"/>
  <p:tag name="KSO_WM_TEMPLATE_INDEX" val="20228066"/>
  <p:tag name="KSO_WM_UNIT_LAYERLEVEL" val="1_1_1"/>
  <p:tag name="KSO_WM_TAG_VERSION" val="1.0"/>
  <p:tag name="KSO_WM_BEAUTIFY_FLAG" val="#wm#"/>
</p:tagLst>
</file>

<file path=ppt/tags/tag28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2"/>
  <p:tag name="KSO_WM_UNIT_ID" val="diagram20228066_2*m_h_i*1_2_2"/>
  <p:tag name="KSO_WM_TEMPLATE_CATEGORY" val="diagram"/>
  <p:tag name="KSO_WM_TEMPLATE_INDEX" val="20228066"/>
  <p:tag name="KSO_WM_UNIT_LAYERLEVEL" val="1_1_1"/>
  <p:tag name="KSO_WM_TAG_VERSION" val="1.0"/>
  <p:tag name="KSO_WM_BEAUTIFY_FLAG" val="#wm#"/>
</p:tagLst>
</file>

<file path=ppt/tags/tag28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3"/>
  <p:tag name="KSO_WM_UNIT_ID" val="diagram20228066_2*m_h_i*1_2_3"/>
  <p:tag name="KSO_WM_TEMPLATE_CATEGORY" val="diagram"/>
  <p:tag name="KSO_WM_TEMPLATE_INDEX" val="20228066"/>
  <p:tag name="KSO_WM_UNIT_LAYERLEVEL" val="1_1_1"/>
  <p:tag name="KSO_WM_TAG_VERSION" val="1.0"/>
  <p:tag name="KSO_WM_BEAUTIFY_FLAG" val="#wm#"/>
</p:tagLst>
</file>

<file path=ppt/tags/tag28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4"/>
  <p:tag name="KSO_WM_UNIT_ID" val="diagram20228066_2*m_h_i*1_2_4"/>
  <p:tag name="KSO_WM_TEMPLATE_CATEGORY" val="diagram"/>
  <p:tag name="KSO_WM_TEMPLATE_INDEX" val="20228066"/>
  <p:tag name="KSO_WM_UNIT_LAYERLEVEL" val="1_1_1"/>
  <p:tag name="KSO_WM_TAG_VERSION" val="1.0"/>
  <p:tag name="KSO_WM_BEAUTIFY_FLAG" val="#wm#"/>
</p:tagLst>
</file>

<file path=ppt/tags/tag28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5"/>
  <p:tag name="KSO_WM_UNIT_ID" val="diagram20228066_2*m_h_i*1_2_5"/>
  <p:tag name="KSO_WM_TEMPLATE_CATEGORY" val="diagram"/>
  <p:tag name="KSO_WM_TEMPLATE_INDEX" val="20228066"/>
  <p:tag name="KSO_WM_UNIT_LAYERLEVEL" val="1_1_1"/>
  <p:tag name="KSO_WM_TAG_VERSION" val="1.0"/>
  <p:tag name="KSO_WM_BEAUTIFY_FLAG" val="#wm#"/>
</p:tagLst>
</file>

<file path=ppt/tags/tag286.xml><?xml version="1.0" encoding="utf-8"?>
<p:tagLst xmlns:p="http://schemas.openxmlformats.org/presentationml/2006/main">
  <p:tag name="KSO_WM_UNIT_VALUE" val="121*121"/>
  <p:tag name="KSO_WM_UNIT_HIGHLIGHT" val="0"/>
  <p:tag name="KSO_WM_UNIT_COMPATIBLE" val="0"/>
  <p:tag name="KSO_WM_UNIT_DIAGRAM_ISNUMVISUAL" val="0"/>
  <p:tag name="KSO_WM_UNIT_DIAGRAM_ISREFERUNIT" val="0"/>
  <p:tag name="KSO_WM_DIAGRAM_GROUP_CODE" val="m1-1"/>
  <p:tag name="KSO_WM_UNIT_TYPE" val="m_h_x"/>
  <p:tag name="KSO_WM_UNIT_INDEX" val="1_2_1"/>
  <p:tag name="KSO_WM_UNIT_ID" val="diagram20228066_2*m_h_x*1_2_1"/>
  <p:tag name="KSO_WM_TEMPLATE_CATEGORY" val="diagram"/>
  <p:tag name="KSO_WM_TEMPLATE_INDEX" val="20228066"/>
  <p:tag name="KSO_WM_UNIT_LAYERLEVEL" val="1_1_1"/>
  <p:tag name="KSO_WM_TAG_VERSION" val="1.0"/>
  <p:tag name="KSO_WM_BEAUTIFY_FLAG" val="#wm#"/>
</p:tagLst>
</file>

<file path=ppt/tags/tag287.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m1-1"/>
  <p:tag name="KSO_WM_UNIT_TYPE" val="m_h_a"/>
  <p:tag name="KSO_WM_UNIT_INDEX" val="1_2_1"/>
  <p:tag name="KSO_WM_UNIT_ID" val="diagram20228066_2*m_h_a*1_2_1"/>
  <p:tag name="KSO_WM_TEMPLATE_CATEGORY" val="diagram"/>
  <p:tag name="KSO_WM_TEMPLATE_INDEX" val="20228066"/>
  <p:tag name="KSO_WM_UNIT_LAYERLEVEL" val="1_1_1"/>
  <p:tag name="KSO_WM_TAG_VERSION" val="1.0"/>
  <p:tag name="KSO_WM_BEAUTIFY_FLAG" val="#wm#"/>
</p:tagLst>
</file>

<file path=ppt/tags/tag288.xml><?xml version="1.0" encoding="utf-8"?>
<p:tagLst xmlns:p="http://schemas.openxmlformats.org/presentationml/2006/main">
  <p:tag name="KSO_WM_UNIT_SUBTYPE" val="a"/>
  <p:tag name="KSO_WM_UNIT_PRESET_TEXT" val="单击此处输入你的正文，文字是您思想的提炼"/>
  <p:tag name="KSO_WM_UNIT_NOCLEAR" val="0"/>
  <p:tag name="KSO_WM_UNIT_HIGHLIGHT" val="0"/>
  <p:tag name="KSO_WM_UNIT_COMPATIBLE" val="0"/>
  <p:tag name="KSO_WM_UNIT_DIAGRAM_ISNUMVISUAL" val="0"/>
  <p:tag name="KSO_WM_UNIT_DIAGRAM_ISREFERUNIT" val="0"/>
  <p:tag name="KSO_WM_DIAGRAM_GROUP_CODE" val="m1-1"/>
  <p:tag name="KSO_WM_UNIT_TYPE" val="m_h_f"/>
  <p:tag name="KSO_WM_UNIT_INDEX" val="1_2_1"/>
  <p:tag name="KSO_WM_UNIT_ID" val="diagram20228066_2*m_h_f*1_2_1"/>
  <p:tag name="KSO_WM_TEMPLATE_CATEGORY" val="diagram"/>
  <p:tag name="KSO_WM_TEMPLATE_INDEX" val="20228066"/>
  <p:tag name="KSO_WM_UNIT_LAYERLEVEL" val="1_1_1"/>
  <p:tag name="KSO_WM_TAG_VERSION" val="1.0"/>
  <p:tag name="KSO_WM_BEAUTIFY_FLAG" val="#wm#"/>
</p:tagLst>
</file>

<file path=ppt/tags/tag289.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m1-1"/>
  <p:tag name="KSO_WM_UNIT_TYPE" val="m_h_a"/>
  <p:tag name="KSO_WM_UNIT_INDEX" val="1_1_1"/>
  <p:tag name="KSO_WM_UNIT_ID" val="diagram20228066_2*m_h_a*1_1_1"/>
  <p:tag name="KSO_WM_TEMPLATE_CATEGORY" val="diagram"/>
  <p:tag name="KSO_WM_TEMPLATE_INDEX" val="20228066"/>
  <p:tag name="KSO_WM_UNIT_LAYERLEVEL" val="1_1_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1_2"/>
  <p:tag name="KSO_WM_UNIT_ID" val="diagram20227925_3*n_h_h_i*1_2_1_2"/>
  <p:tag name="KSO_WM_TEMPLATE_CATEGORY" val="diagram"/>
  <p:tag name="KSO_WM_TEMPLATE_INDEX" val="20227925"/>
  <p:tag name="KSO_WM_UNIT_LAYERLEVEL" val="1_1_1_1"/>
  <p:tag name="KSO_WM_TAG_VERSION" val="1.0"/>
  <p:tag name="KSO_WM_BEAUTIFY_FLAG" val="#wm#"/>
</p:tagLst>
</file>

<file path=ppt/tags/tag290.xml><?xml version="1.0" encoding="utf-8"?>
<p:tagLst xmlns:p="http://schemas.openxmlformats.org/presentationml/2006/main">
  <p:tag name="KSO_WM_UNIT_SUBTYPE" val="a"/>
  <p:tag name="KSO_WM_UNIT_PRESET_TEXT" val="单击此处输入你的正文，文字是您思想的提炼"/>
  <p:tag name="KSO_WM_UNIT_NOCLEAR" val="0"/>
  <p:tag name="KSO_WM_UNIT_HIGHLIGHT" val="0"/>
  <p:tag name="KSO_WM_UNIT_COMPATIBLE" val="0"/>
  <p:tag name="KSO_WM_UNIT_DIAGRAM_ISNUMVISUAL" val="0"/>
  <p:tag name="KSO_WM_UNIT_DIAGRAM_ISREFERUNIT" val="0"/>
  <p:tag name="KSO_WM_DIAGRAM_GROUP_CODE" val="m1-1"/>
  <p:tag name="KSO_WM_UNIT_TYPE" val="m_h_f"/>
  <p:tag name="KSO_WM_UNIT_INDEX" val="1_1_1"/>
  <p:tag name="KSO_WM_UNIT_ID" val="diagram20228066_2*m_h_f*1_1_1"/>
  <p:tag name="KSO_WM_TEMPLATE_CATEGORY" val="diagram"/>
  <p:tag name="KSO_WM_TEMPLATE_INDEX" val="20228066"/>
  <p:tag name="KSO_WM_UNIT_LAYERLEVEL" val="1_1_1"/>
  <p:tag name="KSO_WM_TAG_VERSION" val="1.0"/>
  <p:tag name="KSO_WM_BEAUTIFY_FLAG" val="#wm#"/>
</p:tagLst>
</file>

<file path=ppt/tags/tag29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20228060_2*l_i*1_1"/>
  <p:tag name="KSO_WM_TEMPLATE_CATEGORY" val="diagram"/>
  <p:tag name="KSO_WM_TEMPLATE_INDEX" val="20228060"/>
  <p:tag name="KSO_WM_UNIT_LAYERLEVEL" val="1_1"/>
  <p:tag name="KSO_WM_TAG_VERSION" val="1.0"/>
  <p:tag name="KSO_WM_BEAUTIFY_FLAG" val="#wm#"/>
</p:tagLst>
</file>

<file path=ppt/tags/tag29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2"/>
  <p:tag name="KSO_WM_UNIT_ID" val="diagram20228060_2*l_i*1_2"/>
  <p:tag name="KSO_WM_TEMPLATE_CATEGORY" val="diagram"/>
  <p:tag name="KSO_WM_TEMPLATE_INDEX" val="20228060"/>
  <p:tag name="KSO_WM_UNIT_LAYERLEVEL" val="1_1"/>
  <p:tag name="KSO_WM_TAG_VERSION" val="1.0"/>
  <p:tag name="KSO_WM_BEAUTIFY_FLAG" val="#wm#"/>
</p:tagLst>
</file>

<file path=ppt/tags/tag293.xml><?xml version="1.0" encoding="utf-8"?>
<p:tagLst xmlns:p="http://schemas.openxmlformats.org/presentationml/2006/main">
  <p:tag name="KSO_WM_UNIT_VALUE" val="200*200"/>
  <p:tag name="KSO_WM_UNIT_HIGHLIGHT" val="0"/>
  <p:tag name="KSO_WM_UNIT_COMPATIBLE" val="0"/>
  <p:tag name="KSO_WM_UNIT_DIAGRAM_ISNUMVISUAL" val="0"/>
  <p:tag name="KSO_WM_UNIT_DIAGRAM_ISREFERUNIT" val="0"/>
  <p:tag name="KSO_WM_DIAGRAM_GROUP_CODE" val="l1-1"/>
  <p:tag name="KSO_WM_UNIT_TYPE" val="l_x"/>
  <p:tag name="KSO_WM_UNIT_INDEX" val="1_1"/>
  <p:tag name="KSO_WM_UNIT_ID" val="diagram20228060_2*l_x*1_1"/>
  <p:tag name="KSO_WM_TEMPLATE_CATEGORY" val="diagram"/>
  <p:tag name="KSO_WM_TEMPLATE_INDEX" val="20228060"/>
  <p:tag name="KSO_WM_UNIT_LAYERLEVEL" val="1_1"/>
  <p:tag name="KSO_WM_TAG_VERSION" val="1.0"/>
  <p:tag name="KSO_WM_BEAUTIFY_FLAG" val="#wm#"/>
</p:tagLst>
</file>

<file path=ppt/tags/tag29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e"/>
  <p:tag name="KSO_WM_UNIT_TYPE" val="l_h_i"/>
  <p:tag name="KSO_WM_UNIT_INDEX" val="1_1_1"/>
  <p:tag name="KSO_WM_UNIT_ID" val="diagram20228060_2*l_h_i*1_1_1"/>
  <p:tag name="KSO_WM_TEMPLATE_CATEGORY" val="diagram"/>
  <p:tag name="KSO_WM_TEMPLATE_INDEX" val="20228060"/>
  <p:tag name="KSO_WM_UNIT_LAYERLEVEL" val="1_1_1"/>
  <p:tag name="KSO_WM_TAG_VERSION" val="1.0"/>
  <p:tag name="KSO_WM_BEAUTIFY_FLAG" val="#wm#"/>
</p:tagLst>
</file>

<file path=ppt/tags/tag295.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28060_2*l_h_a*1_1_1"/>
  <p:tag name="KSO_WM_TEMPLATE_CATEGORY" val="diagram"/>
  <p:tag name="KSO_WM_TEMPLATE_INDEX" val="20228060"/>
  <p:tag name="KSO_WM_UNIT_LAYERLEVEL" val="1_1_1"/>
  <p:tag name="KSO_WM_TAG_VERSION" val="1.0"/>
  <p:tag name="KSO_WM_BEAUTIFY_FLAG" val="#wm#"/>
</p:tagLst>
</file>

<file path=ppt/tags/tag296.xml><?xml version="1.0" encoding="utf-8"?>
<p:tagLst xmlns:p="http://schemas.openxmlformats.org/presentationml/2006/main">
  <p:tag name="KSO_WM_UNIT_SUBTYPE" val="a"/>
  <p:tag name="KSO_WM_UNIT_PRESET_TEXT" val="单击此处输入你的正文，文字是您思想的提炼"/>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28060_2*l_h_f*1_1_1"/>
  <p:tag name="KSO_WM_TEMPLATE_CATEGORY" val="diagram"/>
  <p:tag name="KSO_WM_TEMPLATE_INDEX" val="20228060"/>
  <p:tag name="KSO_WM_UNIT_LAYERLEVEL" val="1_1_1"/>
  <p:tag name="KSO_WM_TAG_VERSION" val="1.0"/>
  <p:tag name="KSO_WM_BEAUTIFY_FLAG" val="#wm#"/>
</p:tagLst>
</file>

<file path=ppt/tags/tag29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28060_2*l_h_i*1_1_1"/>
  <p:tag name="KSO_WM_TEMPLATE_CATEGORY" val="diagram"/>
  <p:tag name="KSO_WM_TEMPLATE_INDEX" val="20228060"/>
  <p:tag name="KSO_WM_UNIT_LAYERLEVEL" val="1_1_1"/>
  <p:tag name="KSO_WM_TAG_VERSION" val="1.0"/>
  <p:tag name="KSO_WM_BEAUTIFY_FLAG" val="#wm#"/>
</p:tagLst>
</file>

<file path=ppt/tags/tag29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e"/>
  <p:tag name="KSO_WM_UNIT_TYPE" val="l_h_i"/>
  <p:tag name="KSO_WM_UNIT_INDEX" val="1_2_1"/>
  <p:tag name="KSO_WM_UNIT_ID" val="diagram20228060_2*l_h_i*1_2_1"/>
  <p:tag name="KSO_WM_TEMPLATE_CATEGORY" val="diagram"/>
  <p:tag name="KSO_WM_TEMPLATE_INDEX" val="20228060"/>
  <p:tag name="KSO_WM_UNIT_LAYERLEVEL" val="1_1_1"/>
  <p:tag name="KSO_WM_TAG_VERSION" val="1.0"/>
  <p:tag name="KSO_WM_BEAUTIFY_FLAG" val="#wm#"/>
</p:tagLst>
</file>

<file path=ppt/tags/tag299.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28060_2*l_h_a*1_2_1"/>
  <p:tag name="KSO_WM_TEMPLATE_CATEGORY" val="diagram"/>
  <p:tag name="KSO_WM_TEMPLATE_INDEX" val="20228060"/>
  <p:tag name="KSO_WM_UNIT_LAYERLEVEL" val="1_1_1"/>
  <p:tag name="KSO_WM_TAG_VERSION" val="1.0"/>
  <p:tag name="KSO_WM_BEAUTIFY_FLAG" val="#wm#"/>
</p:tagLst>
</file>

<file path=ppt/tags/tag3.xml><?xml version="1.0" encoding="utf-8"?>
<p:tagLst xmlns:p="http://schemas.openxmlformats.org/presentationml/2006/main">
  <p:tag name="KSO_WM_UNIT_ISCONTENTSTITLE" val="0"/>
  <p:tag name="KSO_WM_UNIT_ISNUMDGMTITLE" val="0"/>
  <p:tag name="KSO_WM_UNIT_PRESET_TEXT" val="单击添加标题"/>
  <p:tag name="KSO_WM_UNIT_NOCLEAR" val="0"/>
  <p:tag name="KSO_WM_UNIT_VALUE" val="13"/>
  <p:tag name="KSO_WM_UNIT_HIGHLIGHT" val="0"/>
  <p:tag name="KSO_WM_UNIT_COMPATIBLE" val="0"/>
  <p:tag name="KSO_WM_UNIT_DIAGRAM_ISNUMVISUAL" val="0"/>
  <p:tag name="KSO_WM_UNIT_DIAGRAM_ISREFERUNIT" val="0"/>
  <p:tag name="KSO_WM_UNIT_TYPE" val="a"/>
  <p:tag name="KSO_WM_UNIT_INDEX" val="1"/>
  <p:tag name="KSO_WM_UNIT_ID" val="custom20224336_7*a*1"/>
  <p:tag name="KSO_WM_TEMPLATE_CATEGORY" val="custom"/>
  <p:tag name="KSO_WM_TEMPLATE_INDEX" val="20224336"/>
  <p:tag name="KSO_WM_UNIT_LAYERLEVEL" val="1"/>
  <p:tag name="KSO_WM_TAG_VERSION" val="1.0"/>
  <p:tag name="KSO_WM_BEAUTIFY_FLAG" val="#wm#"/>
  <p:tag name="KSO_WM_UNIT_DEFAULT_FONT" val="54;60;2"/>
  <p:tag name="KSO_WM_UNIT_BLOCK" val="0"/>
  <p:tag name="KSO_WM_UNIT_DEC_AREA_ID" val="114c7dce51ce433c9b1f059057f70fc7"/>
  <p:tag name="KSO_WM_CHIP_GROUPID" val="620cc5482a08b0d86e4d8850"/>
  <p:tag name="KSO_WM_CHIP_XID" val="620cc5482a08b0d86e4d884f"/>
  <p:tag name="KSO_WM_CHIP_FILLAREA_FILL_RULE" val="{&quot;fill_align&quot;:&quot;cm&quot;,&quot;fill_mode&quot;:&quot;adaptive&quot;,&quot;sacle_strategy&quot;:&quot;smart&quot;}"/>
  <p:tag name="KSO_WM_ASSEMBLE_CHIP_INDEX" val="7ed280ad0d8f4ceba335330b501f8006"/>
  <p:tag name="KSO_WM_UNIT_TEXT_FILL_FORE_SCHEMECOLOR_INDEX_BRIGHTNESS" val="0"/>
  <p:tag name="KSO_WM_UNIT_TEXT_FILL_FORE_SCHEMECOLOR_INDEX" val="5"/>
  <p:tag name="KSO_WM_UNIT_TEXT_FILL_TYPE" val="1"/>
</p:tagLst>
</file>

<file path=ppt/tags/tag30.xml><?xml version="1.0" encoding="utf-8"?>
<p:tagLst xmlns:p="http://schemas.openxmlformats.org/presentationml/2006/main">
  <p:tag name="KSO_WM_UNIT_VALUE" val="103*103"/>
  <p:tag name="KSO_WM_UNIT_HIGHLIGHT" val="0"/>
  <p:tag name="KSO_WM_UNIT_COMPATIBLE" val="0"/>
  <p:tag name="KSO_WM_UNIT_DIAGRAM_ISNUMVISUAL" val="0"/>
  <p:tag name="KSO_WM_UNIT_DIAGRAM_ISREFERUNIT" val="0"/>
  <p:tag name="KSO_WM_DIAGRAM_GROUP_CODE" val="n1-1"/>
  <p:tag name="KSO_WM_UNIT_TYPE" val="n_h_h_x"/>
  <p:tag name="KSO_WM_UNIT_INDEX" val="1_2_1_2"/>
  <p:tag name="KSO_WM_UNIT_ID" val="diagram20227925_3*n_h_h_x*1_2_1_2"/>
  <p:tag name="KSO_WM_TEMPLATE_CATEGORY" val="diagram"/>
  <p:tag name="KSO_WM_TEMPLATE_INDEX" val="20227925"/>
  <p:tag name="KSO_WM_UNIT_LAYERLEVEL" val="1_1_1_1"/>
  <p:tag name="KSO_WM_TAG_VERSION" val="1.0"/>
  <p:tag name="KSO_WM_BEAUTIFY_FLAG" val="#wm#"/>
</p:tagLst>
</file>

<file path=ppt/tags/tag300.xml><?xml version="1.0" encoding="utf-8"?>
<p:tagLst xmlns:p="http://schemas.openxmlformats.org/presentationml/2006/main">
  <p:tag name="KSO_WM_UNIT_SUBTYPE" val="a"/>
  <p:tag name="KSO_WM_UNIT_PRESET_TEXT" val="单击此处输入你的正文，文字是您思想的提炼"/>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28060_2*l_h_f*1_2_1"/>
  <p:tag name="KSO_WM_TEMPLATE_CATEGORY" val="diagram"/>
  <p:tag name="KSO_WM_TEMPLATE_INDEX" val="20228060"/>
  <p:tag name="KSO_WM_UNIT_LAYERLEVEL" val="1_1_1"/>
  <p:tag name="KSO_WM_TAG_VERSION" val="1.0"/>
  <p:tag name="KSO_WM_BEAUTIFY_FLAG" val="#wm#"/>
</p:tagLst>
</file>

<file path=ppt/tags/tag30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228060_2*l_h_i*1_2_1"/>
  <p:tag name="KSO_WM_TEMPLATE_CATEGORY" val="diagram"/>
  <p:tag name="KSO_WM_TEMPLATE_INDEX" val="20228060"/>
  <p:tag name="KSO_WM_UNIT_LAYERLEVEL" val="1_1_1"/>
  <p:tag name="KSO_WM_TAG_VERSION" val="1.0"/>
  <p:tag name="KSO_WM_BEAUTIFY_FLAG" val="#wm#"/>
</p:tagLst>
</file>

<file path=ppt/tags/tag302.xml><?xml version="1.0" encoding="utf-8"?>
<p:tagLst xmlns:p="http://schemas.openxmlformats.org/presentationml/2006/main">
  <p:tag name="KSO_WM_UNIT_LINE_FORE_SCHEMECOLOR_INDEX_BRIGHTNESS" val="-0.5"/>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27995_3*l_h_i*1_1_1"/>
  <p:tag name="KSO_WM_TEMPLATE_CATEGORY" val="diagram"/>
  <p:tag name="KSO_WM_TEMPLATE_INDEX" val="20227995"/>
  <p:tag name="KSO_WM_UNIT_LAYERLEVEL" val="1_1_1"/>
  <p:tag name="KSO_WM_TAG_VERSION" val="1.0"/>
  <p:tag name="KSO_WM_BEAUTIFY_FLAG" val="#wm#"/>
</p:tagLst>
</file>

<file path=ppt/tags/tag303.xml><?xml version="1.0" encoding="utf-8"?>
<p:tagLst xmlns:p="http://schemas.openxmlformats.org/presentationml/2006/main">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27995_3*l_h_i*1_1_2"/>
  <p:tag name="KSO_WM_TEMPLATE_CATEGORY" val="diagram"/>
  <p:tag name="KSO_WM_TEMPLATE_INDEX" val="20227995"/>
  <p:tag name="KSO_WM_UNIT_LAYERLEVEL" val="1_1_1"/>
  <p:tag name="KSO_WM_TAG_VERSION" val="1.0"/>
  <p:tag name="KSO_WM_BEAUTIFY_FLAG" val="#wm#"/>
</p:tagLst>
</file>

<file path=ppt/tags/tag304.xml><?xml version="1.0" encoding="utf-8"?>
<p:tagLst xmlns:p="http://schemas.openxmlformats.org/presentationml/2006/main">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27995_3*l_h_i*1_1_3"/>
  <p:tag name="KSO_WM_TEMPLATE_CATEGORY" val="diagram"/>
  <p:tag name="KSO_WM_TEMPLATE_INDEX" val="20227995"/>
  <p:tag name="KSO_WM_UNIT_LAYERLEVEL" val="1_1_1"/>
  <p:tag name="KSO_WM_TAG_VERSION" val="1.0"/>
  <p:tag name="KSO_WM_BEAUTIFY_FLAG" val="#wm#"/>
</p:tagLst>
</file>

<file path=ppt/tags/tag305.xml><?xml version="1.0" encoding="utf-8"?>
<p:tagLst xmlns:p="http://schemas.openxmlformats.org/presentationml/2006/main">
  <p:tag name="KSO_WM_UNIT_VALUE" val="134*134"/>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227995_3*l_h_x*1_1_1"/>
  <p:tag name="KSO_WM_TEMPLATE_CATEGORY" val="diagram"/>
  <p:tag name="KSO_WM_TEMPLATE_INDEX" val="20227995"/>
  <p:tag name="KSO_WM_UNIT_LAYERLEVEL" val="1_1_1"/>
  <p:tag name="KSO_WM_TAG_VERSION" val="1.0"/>
  <p:tag name="KSO_WM_BEAUTIFY_FLAG" val="#wm#"/>
</p:tagLst>
</file>

<file path=ppt/tags/tag306.xml><?xml version="1.0" encoding="utf-8"?>
<p:tagLst xmlns:p="http://schemas.openxmlformats.org/presentationml/2006/main">
  <p:tag name="KSO_WM_UNIT_FILL_FORE_SCHEMECOLOR_INDEX_BRIGHTNESS" val="-0.5"/>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1_4"/>
  <p:tag name="KSO_WM_UNIT_ID" val="diagram20227995_3*l_h_i*1_1_4"/>
  <p:tag name="KSO_WM_TEMPLATE_CATEGORY" val="diagram"/>
  <p:tag name="KSO_WM_TEMPLATE_INDEX" val="20227995"/>
  <p:tag name="KSO_WM_UNIT_LAYERLEVEL" val="1_1_1"/>
  <p:tag name="KSO_WM_TAG_VERSION" val="1.0"/>
  <p:tag name="KSO_WM_BEAUTIFY_FLAG" val="#wm#"/>
</p:tagLst>
</file>

<file path=ppt/tags/tag307.xml><?xml version="1.0" encoding="utf-8"?>
<p:tagLst xmlns:p="http://schemas.openxmlformats.org/presentationml/2006/main">
  <p:tag name="KSO_WM_UNIT_TEXT_FILL_FORE_SCHEMECOLOR_INDEX_BRIGHTNESS" val="-0.5"/>
  <p:tag name="KSO_WM_UNIT_TEXT_FILL_FORE_SCHEMECOLOR_INDEX" val="5"/>
  <p:tag name="KSO_WM_UNIT_TEXT_FILL_TYPE" val="1"/>
  <p:tag name="KSO_WM_UNIT_ISCONTENTSTITLE" val="0"/>
  <p:tag name="KSO_WM_UNIT_ISNUMDGMTITLE" val="0"/>
  <p:tag name="KSO_WM_UNIT_PRESET_TEXT" val="请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27995_3*l_h_a*1_1_1"/>
  <p:tag name="KSO_WM_TEMPLATE_CATEGORY" val="diagram"/>
  <p:tag name="KSO_WM_TEMPLATE_INDEX" val="20227995"/>
  <p:tag name="KSO_WM_UNIT_LAYERLEVEL" val="1_1_1"/>
  <p:tag name="KSO_WM_TAG_VERSION" val="1.0"/>
  <p:tag name="KSO_WM_BEAUTIFY_FLAG" val="#wm#"/>
</p:tagLst>
</file>

<file path=ppt/tags/tag308.xml><?xml version="1.0" encoding="utf-8"?>
<p:tagLst xmlns:p="http://schemas.openxmlformats.org/presentationml/2006/main">
  <p:tag name="KSO_WM_UNIT_TEXT_FILL_FORE_SCHEMECOLOR_INDEX_BRIGHTNESS" val="0.35"/>
  <p:tag name="KSO_WM_UNIT_TEXT_FILL_FORE_SCHEMECOLOR_INDEX" val="13"/>
  <p:tag name="KSO_WM_UNIT_TEXT_FILL_TYPE" val="1"/>
  <p:tag name="KSO_WM_UNIT_SUBTYPE" val="a"/>
  <p:tag name="KSO_WM_UNIT_PRESET_TEXT" val="单击此处输入你的正文，文字是您思想的提炼。"/>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27995_3*l_h_f*1_1_1"/>
  <p:tag name="KSO_WM_TEMPLATE_CATEGORY" val="diagram"/>
  <p:tag name="KSO_WM_TEMPLATE_INDEX" val="20227995"/>
  <p:tag name="KSO_WM_UNIT_LAYERLEVEL" val="1_1_1"/>
  <p:tag name="KSO_WM_TAG_VERSION" val="1.0"/>
  <p:tag name="KSO_WM_BEAUTIFY_FLAG" val="#wm#"/>
</p:tagLst>
</file>

<file path=ppt/tags/tag309.xml><?xml version="1.0" encoding="utf-8"?>
<p:tagLst xmlns:p="http://schemas.openxmlformats.org/presentationml/2006/main">
  <p:tag name="KSO_WM_UNIT_FILL_FORE_SCHEMECOLOR_INDEX_BRIGHTNESS" val="0.4"/>
  <p:tag name="KSO_WM_UNIT_FILL_FORE_SCHEMECOLOR_INDEX" val="6"/>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27995_3*l_h_i*1_2_1"/>
  <p:tag name="KSO_WM_TEMPLATE_CATEGORY" val="diagram"/>
  <p:tag name="KSO_WM_TEMPLATE_INDEX" val="20227995"/>
  <p:tag name="KSO_WM_UNIT_LAYERLEVEL" val="1_1_1"/>
  <p:tag name="KSO_WM_TAG_VERSION" val="1.0"/>
  <p:tag name="KSO_WM_BEAUTIFY_FLAG" val="#wm#"/>
</p:tagLst>
</file>

<file path=ppt/tags/tag31.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n1-1"/>
  <p:tag name="KSO_WM_UNIT_TYPE" val="n_h_h_f"/>
  <p:tag name="KSO_WM_UNIT_INDEX" val="1_2_3_1"/>
  <p:tag name="KSO_WM_UNIT_ID" val="diagram20227925_3*n_h_h_f*1_2_3_1"/>
  <p:tag name="KSO_WM_TEMPLATE_CATEGORY" val="diagram"/>
  <p:tag name="KSO_WM_TEMPLATE_INDEX" val="20227925"/>
  <p:tag name="KSO_WM_UNIT_LAYERLEVEL" val="1_1_1_1"/>
  <p:tag name="KSO_WM_TAG_VERSION" val="1.0"/>
  <p:tag name="KSO_WM_BEAUTIFY_FLAG" val="#wm#"/>
</p:tagLst>
</file>

<file path=ppt/tags/tag310.xml><?xml version="1.0" encoding="utf-8"?>
<p:tagLst xmlns:p="http://schemas.openxmlformats.org/presentationml/2006/main">
  <p:tag name="KSO_WM_UNIT_LINE_FORE_SCHEMECOLOR_INDEX_BRIGHTNESS" val="-0.5"/>
  <p:tag name="KSO_WM_UNIT_LINE_FORE_SCHEMECOLOR_INDEX" val="6"/>
  <p:tag name="KSO_WM_UNIT_LINE_FILL_TYPE" val="2"/>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27995_3*l_h_i*1_2_2"/>
  <p:tag name="KSO_WM_TEMPLATE_CATEGORY" val="diagram"/>
  <p:tag name="KSO_WM_TEMPLATE_INDEX" val="20227995"/>
  <p:tag name="KSO_WM_UNIT_LAYERLEVEL" val="1_1_1"/>
  <p:tag name="KSO_WM_TAG_VERSION" val="1.0"/>
  <p:tag name="KSO_WM_BEAUTIFY_FLAG" val="#wm#"/>
</p:tagLst>
</file>

<file path=ppt/tags/tag311.xml><?xml version="1.0" encoding="utf-8"?>
<p:tagLst xmlns:p="http://schemas.openxmlformats.org/presentationml/2006/main">
  <p:tag name="KSO_WM_UNIT_FILL_FORE_SCHEMECOLOR_INDEX_BRIGHTNESS" val="-0.25"/>
  <p:tag name="KSO_WM_UNIT_FILL_FORE_SCHEMECOLOR_INDEX" val="6"/>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27995_3*l_h_i*1_2_3"/>
  <p:tag name="KSO_WM_TEMPLATE_CATEGORY" val="diagram"/>
  <p:tag name="KSO_WM_TEMPLATE_INDEX" val="20227995"/>
  <p:tag name="KSO_WM_UNIT_LAYERLEVEL" val="1_1_1"/>
  <p:tag name="KSO_WM_TAG_VERSION" val="1.0"/>
  <p:tag name="KSO_WM_BEAUTIFY_FLAG" val="#wm#"/>
</p:tagLst>
</file>

<file path=ppt/tags/tag312.xml><?xml version="1.0" encoding="utf-8"?>
<p:tagLst xmlns:p="http://schemas.openxmlformats.org/presentationml/2006/main">
  <p:tag name="KSO_WM_UNIT_FILL_FORE_SCHEMECOLOR_INDEX_BRIGHTNESS" val="-0.5"/>
  <p:tag name="KSO_WM_UNIT_FILL_FORE_SCHEMECOLOR_INDEX" val="6"/>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2_4"/>
  <p:tag name="KSO_WM_UNIT_ID" val="diagram20227995_3*l_h_i*1_2_4"/>
  <p:tag name="KSO_WM_TEMPLATE_CATEGORY" val="diagram"/>
  <p:tag name="KSO_WM_TEMPLATE_INDEX" val="20227995"/>
  <p:tag name="KSO_WM_UNIT_LAYERLEVEL" val="1_1_1"/>
  <p:tag name="KSO_WM_TAG_VERSION" val="1.0"/>
  <p:tag name="KSO_WM_BEAUTIFY_FLAG" val="#wm#"/>
</p:tagLst>
</file>

<file path=ppt/tags/tag313.xml><?xml version="1.0" encoding="utf-8"?>
<p:tagLst xmlns:p="http://schemas.openxmlformats.org/presentationml/2006/main">
  <p:tag name="KSO_WM_UNIT_VALUE" val="134*134"/>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227995_3*l_h_x*1_2_1"/>
  <p:tag name="KSO_WM_TEMPLATE_CATEGORY" val="diagram"/>
  <p:tag name="KSO_WM_TEMPLATE_INDEX" val="20227995"/>
  <p:tag name="KSO_WM_UNIT_LAYERLEVEL" val="1_1_1"/>
  <p:tag name="KSO_WM_TAG_VERSION" val="1.0"/>
  <p:tag name="KSO_WM_BEAUTIFY_FLAG" val="#wm#"/>
</p:tagLst>
</file>

<file path=ppt/tags/tag314.xml><?xml version="1.0" encoding="utf-8"?>
<p:tagLst xmlns:p="http://schemas.openxmlformats.org/presentationml/2006/main">
  <p:tag name="KSO_WM_UNIT_TEXT_FILL_FORE_SCHEMECOLOR_INDEX_BRIGHTNESS" val="-0.5"/>
  <p:tag name="KSO_WM_UNIT_TEXT_FILL_FORE_SCHEMECOLOR_INDEX" val="6"/>
  <p:tag name="KSO_WM_UNIT_TEXT_FILL_TYPE" val="1"/>
  <p:tag name="KSO_WM_UNIT_ISCONTENTSTITLE" val="0"/>
  <p:tag name="KSO_WM_UNIT_ISNUMDGMTITLE" val="0"/>
  <p:tag name="KSO_WM_UNIT_PRESET_TEXT" val="请添加小标题"/>
  <p:tag name="KSO_WM_UNIT_NOCLEAR" val="0"/>
  <p:tag name="KSO_WM_UNIT_VALUE" val="8"/>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27995_3*l_h_a*1_2_1"/>
  <p:tag name="KSO_WM_TEMPLATE_CATEGORY" val="diagram"/>
  <p:tag name="KSO_WM_TEMPLATE_INDEX" val="20227995"/>
  <p:tag name="KSO_WM_UNIT_LAYERLEVEL" val="1_1_1"/>
  <p:tag name="KSO_WM_TAG_VERSION" val="1.0"/>
  <p:tag name="KSO_WM_BEAUTIFY_FLAG" val="#wm#"/>
</p:tagLst>
</file>

<file path=ppt/tags/tag315.xml><?xml version="1.0" encoding="utf-8"?>
<p:tagLst xmlns:p="http://schemas.openxmlformats.org/presentationml/2006/main">
  <p:tag name="KSO_WM_UNIT_TEXT_FILL_FORE_SCHEMECOLOR_INDEX_BRIGHTNESS" val="0.35"/>
  <p:tag name="KSO_WM_UNIT_TEXT_FILL_FORE_SCHEMECOLOR_INDEX" val="13"/>
  <p:tag name="KSO_WM_UNIT_TEXT_FILL_TYPE" val="1"/>
  <p:tag name="KSO_WM_UNIT_SUBTYPE" val="a"/>
  <p:tag name="KSO_WM_UNIT_PRESET_TEXT" val="单击此处输入你的正文，文字是您思想的提炼。"/>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27995_3*l_h_f*1_2_1"/>
  <p:tag name="KSO_WM_TEMPLATE_CATEGORY" val="diagram"/>
  <p:tag name="KSO_WM_TEMPLATE_INDEX" val="20227995"/>
  <p:tag name="KSO_WM_UNIT_LAYERLEVEL" val="1_1_1"/>
  <p:tag name="KSO_WM_TAG_VERSION" val="1.0"/>
  <p:tag name="KSO_WM_BEAUTIFY_FLAG" val="#wm#"/>
</p:tagLst>
</file>

<file path=ppt/tags/tag316.xml><?xml version="1.0" encoding="utf-8"?>
<p:tagLst xmlns:p="http://schemas.openxmlformats.org/presentationml/2006/main">
  <p:tag name="KSO_WM_UNIT_LINE_FORE_SCHEMECOLOR_INDEX_BRIGHTNESS" val="-0.5"/>
  <p:tag name="KSO_WM_UNIT_LINE_FORE_SCHEMECOLOR_INDEX" val="7"/>
  <p:tag name="KSO_WM_UNIT_LINE_FILL_TYPE" val="2"/>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27995_3*l_h_i*1_3_1"/>
  <p:tag name="KSO_WM_TEMPLATE_CATEGORY" val="diagram"/>
  <p:tag name="KSO_WM_TEMPLATE_INDEX" val="20227995"/>
  <p:tag name="KSO_WM_UNIT_LAYERLEVEL" val="1_1_1"/>
  <p:tag name="KSO_WM_TAG_VERSION" val="1.0"/>
  <p:tag name="KSO_WM_BEAUTIFY_FLAG" val="#wm#"/>
</p:tagLst>
</file>

<file path=ppt/tags/tag317.xml><?xml version="1.0" encoding="utf-8"?>
<p:tagLst xmlns:p="http://schemas.openxmlformats.org/presentationml/2006/main">
  <p:tag name="KSO_WM_UNIT_FILL_FORE_SCHEMECOLOR_INDEX_BRIGHTNESS" val="0.6"/>
  <p:tag name="KSO_WM_UNIT_FILL_FORE_SCHEMECOLOR_INDEX" val="7"/>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27995_3*l_h_i*1_3_2"/>
  <p:tag name="KSO_WM_TEMPLATE_CATEGORY" val="diagram"/>
  <p:tag name="KSO_WM_TEMPLATE_INDEX" val="20227995"/>
  <p:tag name="KSO_WM_UNIT_LAYERLEVEL" val="1_1_1"/>
  <p:tag name="KSO_WM_TAG_VERSION" val="1.0"/>
  <p:tag name="KSO_WM_BEAUTIFY_FLAG" val="#wm#"/>
</p:tagLst>
</file>

<file path=ppt/tags/tag318.xml><?xml version="1.0" encoding="utf-8"?>
<p:tagLst xmlns:p="http://schemas.openxmlformats.org/presentationml/2006/main">
  <p:tag name="KSO_WM_UNIT_FILL_FORE_SCHEMECOLOR_INDEX_BRIGHTNESS" val="0"/>
  <p:tag name="KSO_WM_UNIT_FILL_FORE_SCHEMECOLOR_INDEX" val="7"/>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227995_3*l_h_i*1_3_3"/>
  <p:tag name="KSO_WM_TEMPLATE_CATEGORY" val="diagram"/>
  <p:tag name="KSO_WM_TEMPLATE_INDEX" val="20227995"/>
  <p:tag name="KSO_WM_UNIT_LAYERLEVEL" val="1_1_1"/>
  <p:tag name="KSO_WM_TAG_VERSION" val="1.0"/>
  <p:tag name="KSO_WM_BEAUTIFY_FLAG" val="#wm#"/>
</p:tagLst>
</file>

<file path=ppt/tags/tag319.xml><?xml version="1.0" encoding="utf-8"?>
<p:tagLst xmlns:p="http://schemas.openxmlformats.org/presentationml/2006/main">
  <p:tag name="KSO_WM_UNIT_FILL_FORE_SCHEMECOLOR_INDEX_BRIGHTNESS" val="-0.5"/>
  <p:tag name="KSO_WM_UNIT_FILL_FORE_SCHEMECOLOR_INDEX" val="7"/>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3_4"/>
  <p:tag name="KSO_WM_UNIT_ID" val="diagram20227995_3*l_h_i*1_3_4"/>
  <p:tag name="KSO_WM_TEMPLATE_CATEGORY" val="diagram"/>
  <p:tag name="KSO_WM_TEMPLATE_INDEX" val="20227995"/>
  <p:tag name="KSO_WM_UNIT_LAYERLEVEL" val="1_1_1"/>
  <p:tag name="KSO_WM_TAG_VERSION" val="1.0"/>
  <p:tag name="KSO_WM_BEAUTIFY_FLAG" val="#wm#"/>
</p:tagLst>
</file>

<file path=ppt/tags/tag32.xml><?xml version="1.0" encoding="utf-8"?>
<p:tagLst xmlns:p="http://schemas.openxmlformats.org/presentationml/2006/main">
  <p:tag name="KSO_WM_UNIT_ISCONTENTSTITLE" val="0"/>
  <p:tag name="KSO_WM_UNIT_ISNUMDGMTITLE" val="0"/>
  <p:tag name="KSO_WM_UNIT_PRESET_TEXT" val="请添加小标题"/>
  <p:tag name="KSO_WM_UNIT_NOCLEAR" val="0"/>
  <p:tag name="KSO_WM_UNIT_HIGHLIGHT" val="0"/>
  <p:tag name="KSO_WM_UNIT_COMPATIBLE" val="0"/>
  <p:tag name="KSO_WM_UNIT_DIAGRAM_ISNUMVISUAL" val="0"/>
  <p:tag name="KSO_WM_UNIT_DIAGRAM_ISREFERUNIT" val="0"/>
  <p:tag name="KSO_WM_DIAGRAM_GROUP_CODE" val="n1-1"/>
  <p:tag name="KSO_WM_UNIT_TYPE" val="n_h_h_a"/>
  <p:tag name="KSO_WM_UNIT_INDEX" val="1_2_3_1"/>
  <p:tag name="KSO_WM_UNIT_ID" val="diagram20227925_3*n_h_h_a*1_2_3_1"/>
  <p:tag name="KSO_WM_TEMPLATE_CATEGORY" val="diagram"/>
  <p:tag name="KSO_WM_TEMPLATE_INDEX" val="20227925"/>
  <p:tag name="KSO_WM_UNIT_LAYERLEVEL" val="1_1_1_1"/>
  <p:tag name="KSO_WM_TAG_VERSION" val="1.0"/>
  <p:tag name="KSO_WM_BEAUTIFY_FLAG" val="#wm#"/>
</p:tagLst>
</file>

<file path=ppt/tags/tag320.xml><?xml version="1.0" encoding="utf-8"?>
<p:tagLst xmlns:p="http://schemas.openxmlformats.org/presentationml/2006/main">
  <p:tag name="KSO_WM_UNIT_VALUE" val="142*142"/>
  <p:tag name="KSO_WM_UNIT_HIGHLIGHT" val="0"/>
  <p:tag name="KSO_WM_UNIT_COMPATIBLE" val="0"/>
  <p:tag name="KSO_WM_UNIT_DIAGRAM_ISNUMVISUAL" val="0"/>
  <p:tag name="KSO_WM_UNIT_DIAGRAM_ISREFERUNIT" val="0"/>
  <p:tag name="KSO_WM_DIAGRAM_GROUP_CODE" val="l1-1"/>
  <p:tag name="KSO_WM_UNIT_TYPE" val="l_h_x"/>
  <p:tag name="KSO_WM_UNIT_INDEX" val="1_3_1"/>
  <p:tag name="KSO_WM_UNIT_ID" val="diagram20227995_3*l_h_x*1_3_1"/>
  <p:tag name="KSO_WM_TEMPLATE_CATEGORY" val="diagram"/>
  <p:tag name="KSO_WM_TEMPLATE_INDEX" val="20227995"/>
  <p:tag name="KSO_WM_UNIT_LAYERLEVEL" val="1_1_1"/>
  <p:tag name="KSO_WM_TAG_VERSION" val="1.0"/>
  <p:tag name="KSO_WM_BEAUTIFY_FLAG" val="#wm#"/>
</p:tagLst>
</file>

<file path=ppt/tags/tag321.xml><?xml version="1.0" encoding="utf-8"?>
<p:tagLst xmlns:p="http://schemas.openxmlformats.org/presentationml/2006/main">
  <p:tag name="KSO_WM_UNIT_TEXT_FILL_FORE_SCHEMECOLOR_INDEX_BRIGHTNESS" val="-0.5"/>
  <p:tag name="KSO_WM_UNIT_TEXT_FILL_FORE_SCHEMECOLOR_INDEX" val="7"/>
  <p:tag name="KSO_WM_UNIT_TEXT_FILL_TYPE" val="1"/>
  <p:tag name="KSO_WM_UNIT_ISCONTENTSTITLE" val="0"/>
  <p:tag name="KSO_WM_UNIT_ISNUMDGMTITLE" val="0"/>
  <p:tag name="KSO_WM_UNIT_PRESET_TEXT" val="请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27995_3*l_h_a*1_3_1"/>
  <p:tag name="KSO_WM_TEMPLATE_CATEGORY" val="diagram"/>
  <p:tag name="KSO_WM_TEMPLATE_INDEX" val="20227995"/>
  <p:tag name="KSO_WM_UNIT_LAYERLEVEL" val="1_1_1"/>
  <p:tag name="KSO_WM_TAG_VERSION" val="1.0"/>
  <p:tag name="KSO_WM_BEAUTIFY_FLAG" val="#wm#"/>
</p:tagLst>
</file>

<file path=ppt/tags/tag322.xml><?xml version="1.0" encoding="utf-8"?>
<p:tagLst xmlns:p="http://schemas.openxmlformats.org/presentationml/2006/main">
  <p:tag name="KSO_WM_UNIT_TEXT_FILL_FORE_SCHEMECOLOR_INDEX_BRIGHTNESS" val="0.35"/>
  <p:tag name="KSO_WM_UNIT_TEXT_FILL_FORE_SCHEMECOLOR_INDEX" val="13"/>
  <p:tag name="KSO_WM_UNIT_TEXT_FILL_TYPE" val="1"/>
  <p:tag name="KSO_WM_UNIT_SUBTYPE" val="a"/>
  <p:tag name="KSO_WM_UNIT_PRESET_TEXT" val="单击此处输入你的正文，文字是您思想的提炼。"/>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27995_3*l_h_f*1_3_1"/>
  <p:tag name="KSO_WM_TEMPLATE_CATEGORY" val="diagram"/>
  <p:tag name="KSO_WM_TEMPLATE_INDEX" val="20227995"/>
  <p:tag name="KSO_WM_UNIT_LAYERLEVEL" val="1_1_1"/>
  <p:tag name="KSO_WM_TAG_VERSION" val="1.0"/>
  <p:tag name="KSO_WM_BEAUTIFY_FLAG" val="#wm#"/>
</p:tagLst>
</file>

<file path=ppt/tags/tag323.xml><?xml version="1.0" encoding="utf-8"?>
<p:tagLst xmlns:p="http://schemas.openxmlformats.org/presentationml/2006/main">
  <p:tag name="KSO_WM_UNIT_ISCONTENTSTITLE" val="0"/>
  <p:tag name="KSO_WM_UNIT_ISNUMDGMTITLE" val="0"/>
  <p:tag name="KSO_WM_UNIT_PRESET_TEXT" val="单击添加标题"/>
  <p:tag name="KSO_WM_UNIT_NOCLEAR" val="0"/>
  <p:tag name="KSO_WM_UNIT_VALUE" val="13"/>
  <p:tag name="KSO_WM_UNIT_HIGHLIGHT" val="0"/>
  <p:tag name="KSO_WM_UNIT_COMPATIBLE" val="0"/>
  <p:tag name="KSO_WM_UNIT_DIAGRAM_ISNUMVISUAL" val="0"/>
  <p:tag name="KSO_WM_UNIT_DIAGRAM_ISREFERUNIT" val="0"/>
  <p:tag name="KSO_WM_UNIT_TYPE" val="a"/>
  <p:tag name="KSO_WM_UNIT_INDEX" val="1"/>
  <p:tag name="KSO_WM_UNIT_ID" val="custom20224336_7*a*1"/>
  <p:tag name="KSO_WM_TEMPLATE_CATEGORY" val="custom"/>
  <p:tag name="KSO_WM_TEMPLATE_INDEX" val="20224336"/>
  <p:tag name="KSO_WM_UNIT_LAYERLEVEL" val="1"/>
  <p:tag name="KSO_WM_TAG_VERSION" val="1.0"/>
  <p:tag name="KSO_WM_BEAUTIFY_FLAG" val="#wm#"/>
  <p:tag name="KSO_WM_UNIT_DEFAULT_FONT" val="54;60;2"/>
  <p:tag name="KSO_WM_UNIT_BLOCK" val="0"/>
  <p:tag name="KSO_WM_UNIT_DEC_AREA_ID" val="114c7dce51ce433c9b1f059057f70fc7"/>
  <p:tag name="KSO_WM_CHIP_GROUPID" val="620cc5482a08b0d86e4d8850"/>
  <p:tag name="KSO_WM_CHIP_XID" val="620cc5482a08b0d86e4d884f"/>
  <p:tag name="KSO_WM_CHIP_FILLAREA_FILL_RULE" val="{&quot;fill_align&quot;:&quot;cm&quot;,&quot;fill_mode&quot;:&quot;adaptive&quot;,&quot;sacle_strategy&quot;:&quot;smart&quot;}"/>
  <p:tag name="KSO_WM_ASSEMBLE_CHIP_INDEX" val="7ed280ad0d8f4ceba335330b501f8006"/>
  <p:tag name="KSO_WM_UNIT_TEXT_FILL_FORE_SCHEMECOLOR_INDEX_BRIGHTNESS" val="0"/>
  <p:tag name="KSO_WM_UNIT_TEXT_FILL_FORE_SCHEMECOLOR_INDEX" val="5"/>
  <p:tag name="KSO_WM_UNIT_TEXT_FILL_TYPE" val="1"/>
</p:tagLst>
</file>

<file path=ppt/tags/tag324.xml><?xml version="1.0" encoding="utf-8"?>
<p:tagLst xmlns:p="http://schemas.openxmlformats.org/presentationml/2006/main">
  <p:tag name="KSO_WM_BEAUTIFY_FLAG" val="#wm#"/>
  <p:tag name="KSO_WM_TEMPLATE_CATEGORY" val="custom"/>
  <p:tag name="KSO_WM_TEMPLATE_INDEX" val="20224336"/>
  <p:tag name="KSO_WM_SLIDE_ID" val="custom20224336_7"/>
  <p:tag name="KSO_WM_TEMPLATE_SUBCATEGORY" val="21"/>
  <p:tag name="KSO_WM_TEMPLATE_MASTER_TYPE" val="1"/>
  <p:tag name="KSO_WM_TEMPLATE_COLOR_TYPE" val="1"/>
  <p:tag name="KSO_WM_SLIDE_ITEM_CNT" val="0"/>
  <p:tag name="KSO_WM_SLIDE_INDEX" val="7"/>
  <p:tag name="KSO_WM_TAG_VERSION" val="1.0"/>
  <p:tag name="KSO_WM_SLIDE_LAYOUT" val="a_e"/>
  <p:tag name="KSO_WM_SLIDE_LAYOUT_CNT" val="1_1"/>
  <p:tag name="KSO_WM_CHIP_INFOS" val="{&quot;type&quot;:0,&quot;layout_type&quot;:&quot;1_NF_RC_7&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扁平风&quot;,&quot;手绘风&quot;,&quot;立体风&quot;,&quot;炫酷&quot;,&quot;复古风&quot;,&quot;科技风&quot;,&quot;水彩风&quot;,&quot;ios风&quot;,&quot;快闪&quot;,&quot;波普风&quot;,&quot;孟菲斯&quot;,&quot;蒸汽波&quot;,&quot;MBE&quot;,&quot;剪纸风&quot;,&quot;酸性风&quot;,&quot;像素风&quot;,&quot;涂鸦风&quot;,&quot;实景&quot;]},&quot;slide_type&quot;:[&quot;title&quot;,&quot;sectionTitle&quot;,&quot;contents&quot;,&quot;endPage&quot;],&quot;useType&quot;:[&quot;ppt&quot;]}"/>
  <p:tag name="KSO_WM_CHIP_XID" val="6193191a18adb49c6c1f3d89"/>
  <p:tag name="KSO_WM_CHIP_FILLPROP" val="[[{&quot;text_align&quot;:&quot;rm&quot;,&quot;text_direction&quot;:&quot;horizontal&quot;,&quot;support_big_font&quot;:false,&quot;picture_toward&quot;:0,&quot;picture_dockside&quot;:[],&quot;fill_id&quot;:&quot;3887597eb2d4430e8f5e1a57689f7fd3&quot;,&quot;fill_align&quot;:&quot;rm&quot;,&quot;chip_types&quot;:[&quot;diagram&quot;,&quot;header&quot;]}],[{&quot;text_align&quot;:&quot;cm&quot;,&quot;text_direction&quot;:&quot;horizontal&quot;,&quot;support_big_font&quot;:false,&quot;picture_toward&quot;:0,&quot;picture_dockside&quot;:[],&quot;fill_id&quot;:&quot;3887597eb2d4430e8f5e1a57689f7fd3&quot;,&quot;fill_align&quot;:&quot;cm&quot;,&quot;chip_types&quot;:[&quot;header&quot;]}],[{&quot;text_align&quot;:&quot;lm&quot;,&quot;text_direction&quot;:&quot;horizontal&quot;,&quot;support_big_font&quot;:false,&quot;picture_toward&quot;:0,&quot;picture_dockside&quot;:[],&quot;fill_id&quot;:&quot;3887597eb2d4430e8f5e1a57689f7fd3&quot;,&quot;fill_align&quot;:&quot;lm&quot;,&quot;chip_types&quot;:[&quot;header&quot;]}],[{&quot;text_align&quot;:&quot;lm&quot;,&quot;text_direction&quot;:&quot;horizontal&quot;,&quot;support_big_font&quot;:false,&quot;picture_toward&quot;:0,&quot;picture_dockside&quot;:[],&quot;fill_id&quot;:&quot;3887597eb2d4430e8f5e1a57689f7fd3&quot;,&quot;fill_align&quot;:&quot;lt&quot;,&quot;chip_types&quot;:[&quot;header&quot;]}],[{&quot;text_align&quot;:&quot;lm&quot;,&quot;text_direction&quot;:&quot;horizontal&quot;,&quot;support_big_font&quot;:false,&quot;picture_toward&quot;:0,&quot;picture_dockside&quot;:[],&quot;fill_id&quot;:&quot;3887597eb2d4430e8f5e1a57689f7fd3&quot;,&quot;fill_align&quot;:&quot;lb&quot;,&quot;chip_types&quot;:[&quot;header&quot;]}],[{&quot;text_align&quot;:&quot;lm&quot;,&quot;text_direction&quot;:&quot;horizontal&quot;,&quot;support_big_font&quot;:false,&quot;picture_toward&quot;:0,&quot;picture_dockside&quot;:[],&quot;fill_id&quot;:&quot;3887597eb2d4430e8f5e1a57689f7fd3&quot;,&quot;fill_align&quot;:&quot;cm&quot;,&quot;chip_types&quot;:[&quot;header&quot;]}],[{&quot;text_align&quot;:&quot;cm&quot;,&quot;text_direction&quot;:&quot;horizontal&quot;,&quot;support_big_font&quot;:false,&quot;picture_toward&quot;:0,&quot;picture_dockside&quot;:[],&quot;fill_id&quot;:&quot;3887597eb2d4430e8f5e1a57689f7fd3&quot;,&quot;fill_align&quot;:&quot;lm&quot;,&quot;chip_types&quot;:[&quot;header&quot;]}],[{&quot;text_align&quot;:&quot;cm&quot;,&quot;text_direction&quot;:&quot;horizontal&quot;,&quot;support_big_font&quot;:false,&quot;picture_toward&quot;:0,&quot;picture_dockside&quot;:[],&quot;fill_id&quot;:&quot;3887597eb2d4430e8f5e1a57689f7fd3&quot;,&quot;fill_align&quot;:&quot;lt&quot;,&quot;chip_types&quot;:[&quot;header&quot;]}],[{&quot;text_align&quot;:&quot;cm&quot;,&quot;text_direction&quot;:&quot;horizontal&quot;,&quot;support_big_font&quot;:false,&quot;picture_toward&quot;:0,&quot;picture_dockside&quot;:[],&quot;fill_id&quot;:&quot;3887597eb2d4430e8f5e1a57689f7fd3&quot;,&quot;fill_align&quot;:&quot;lb&quot;,&quot;chip_types&quot;:[&quot;header&quot;]}],[{&quot;text_align&quot;:&quot;rm&quot;,&quot;text_direction&quot;:&quot;horizontal&quot;,&quot;support_big_font&quot;:false,&quot;picture_toward&quot;:0,&quot;picture_dockside&quot;:[],&quot;fill_id&quot;:&quot;3887597eb2d4430e8f5e1a57689f7fd3&quot;,&quot;fill_align&quot;:&quot;rb&quot;,&quot;chip_types&quot;:[&quot;header&quot;]}],[{&quot;text_align&quot;:&quot;rm&quot;,&quot;text_direction&quot;:&quot;horizontal&quot;,&quot;support_big_font&quot;:false,&quot;picture_toward&quot;:0,&quot;picture_dockside&quot;:[],&quot;fill_id&quot;:&quot;3887597eb2d4430e8f5e1a57689f7fd3&quot;,&quot;fill_align&quot;:&quot;rt&quot;,&quot;chip_types&quot;:[&quot;header&quot;]}]]"/>
  <p:tag name="KSO_WM_CHIP_DECFILLPROP" val="[]"/>
  <p:tag name="KSO_WM_CHIP_GROUPID" val="6193191a18adb49c6c1f3d8b"/>
  <p:tag name="KSO_WM_SLIDE_LAYOUT_INFO" val="{&quot;id&quot;:&quot;2022-09-13T11:53:25&quot;,&quot;margin&quot;:{&quot;bottom&quot;:5.7733297348022461,&quot;left&quot;:9.6164531707763672,&quot;right&quot;:1.1486663818359375,&quot;top&quot;:5.7733221054077148},&quot;type&quot;:0}"/>
  <p:tag name="KSO_WM_SLIDE_BK_DARK_LIGHT" val="2"/>
  <p:tag name="KSO_WM_SLIDE_BACKGROUND_TYPE" val="general"/>
  <p:tag name="KSO_WM_SLIDE_SUPPORT_FEATURE_TYPE" val="0"/>
  <p:tag name="KSO_WM_SLIDE_TYPE" val="sectionTitle"/>
  <p:tag name="KSO_WM_CHIP_COLORING" val="1"/>
  <p:tag name="KSO_WM_SLIDE_SUBTYPE" val="pureTxt"/>
  <p:tag name="KSO_WM_TEMPLATE_ASSEMBLE_XID" val="62e9eff7295c1bf6da690df3"/>
  <p:tag name="KSO_WM_TEMPLATE_ASSEMBLE_GROUPID" val="62de4dd4c23dfd8dd4a1be7b"/>
</p:tagLst>
</file>

<file path=ppt/tags/tag325.xml><?xml version="1.0" encoding="utf-8"?>
<p:tagLst xmlns:p="http://schemas.openxmlformats.org/presentationml/2006/main">
  <p:tag name="KSO_WM_UNIT_FILL_FORE_SCHEMECOLOR_INDEX_BRIGHTNESS" val="0"/>
  <p:tag name="KSO_WM_UNIT_FILL_FORE_SCHEMECOLOR_INDEX" val="16"/>
  <p:tag name="KSO_WM_UNIT_FILL_TYPE" val="1"/>
  <p:tag name="KSO_WM_UNIT_SHADOW_SCHEMECOLOR_INDEX_BRIGHTNESS" val="-0.35"/>
  <p:tag name="KSO_WM_UNIT_SHADOW_SCHEMECOLOR_INDEX" val="14"/>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q1-1"/>
  <p:tag name="KSO_WM_UNIT_TYPE" val="q_i"/>
  <p:tag name="KSO_WM_UNIT_INDEX" val="1_1"/>
  <p:tag name="KSO_WM_UNIT_ID" val="diagram20227967_3*q_i*1_1"/>
  <p:tag name="KSO_WM_TEMPLATE_CATEGORY" val="diagram"/>
  <p:tag name="KSO_WM_TEMPLATE_INDEX" val="20227967"/>
  <p:tag name="KSO_WM_UNIT_LAYERLEVEL" val="1_1"/>
  <p:tag name="KSO_WM_TAG_VERSION" val="1.0"/>
  <p:tag name="KSO_WM_BEAUTIFY_FLAG" val="#wm#"/>
</p:tagLst>
</file>

<file path=ppt/tags/tag326.xml><?xml version="1.0" encoding="utf-8"?>
<p:tagLst xmlns:p="http://schemas.openxmlformats.org/presentationml/2006/main">
  <p:tag name="KSO_WM_UNIT_FILL_FORE_SCHEMECOLOR_INDEX_BRIGHTNESS" val="0"/>
  <p:tag name="KSO_WM_UNIT_FILL_FORE_SCHEMECOLOR_INDEX" val="5"/>
  <p:tag name="KSO_WM_UNIT_FILL_TYPE" val="1"/>
  <p:tag name="KSO_WM_UNIT_SHADOW_SCHEMECOLOR_INDEX_BRIGHTNESS" val="-0.35"/>
  <p:tag name="KSO_WM_UNIT_SHADOW_SCHEMECOLOR_INDEX" val="14"/>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q1-1"/>
  <p:tag name="KSO_WM_UNIT_TYPE" val="q_h_i"/>
  <p:tag name="KSO_WM_UNIT_INDEX" val="1_1_2"/>
  <p:tag name="KSO_WM_UNIT_ID" val="diagram20227967_3*q_h_i*1_1_2"/>
  <p:tag name="KSO_WM_TEMPLATE_CATEGORY" val="diagram"/>
  <p:tag name="KSO_WM_TEMPLATE_INDEX" val="20227967"/>
  <p:tag name="KSO_WM_UNIT_LAYERLEVEL" val="1_1_1"/>
  <p:tag name="KSO_WM_TAG_VERSION" val="1.0"/>
  <p:tag name="KSO_WM_BEAUTIFY_FLAG" val="#wm#"/>
</p:tagLst>
</file>

<file path=ppt/tags/tag327.xml><?xml version="1.0" encoding="utf-8"?>
<p:tagLst xmlns:p="http://schemas.openxmlformats.org/presentationml/2006/main">
  <p:tag name="KSO_WM_UNIT_FILL_FORE_SCHEMECOLOR_INDEX_BRIGHTNESS" val="0"/>
  <p:tag name="KSO_WM_UNIT_FILL_FORE_SCHEMECOLOR_INDEX" val="9"/>
  <p:tag name="KSO_WM_UNIT_FILL_TYPE" val="1"/>
  <p:tag name="KSO_WM_UNIT_SHADOW_SCHEMECOLOR_INDEX_BRIGHTNESS" val="-0.35"/>
  <p:tag name="KSO_WM_UNIT_SHADOW_SCHEMECOLOR_INDEX" val="14"/>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q1-1"/>
  <p:tag name="KSO_WM_UNIT_TYPE" val="q_h_i"/>
  <p:tag name="KSO_WM_UNIT_INDEX" val="1_4_2"/>
  <p:tag name="KSO_WM_UNIT_ID" val="diagram20227967_3*q_h_i*1_4_2"/>
  <p:tag name="KSO_WM_TEMPLATE_CATEGORY" val="diagram"/>
  <p:tag name="KSO_WM_TEMPLATE_INDEX" val="20227967"/>
  <p:tag name="KSO_WM_UNIT_LAYERLEVEL" val="1_1_1"/>
  <p:tag name="KSO_WM_TAG_VERSION" val="1.0"/>
  <p:tag name="KSO_WM_BEAUTIFY_FLAG" val="#wm#"/>
</p:tagLst>
</file>

<file path=ppt/tags/tag328.xml><?xml version="1.0" encoding="utf-8"?>
<p:tagLst xmlns:p="http://schemas.openxmlformats.org/presentationml/2006/main">
  <p:tag name="KSO_WM_UNIT_FILL_FORE_SCHEMECOLOR_INDEX_BRIGHTNESS" val="0"/>
  <p:tag name="KSO_WM_UNIT_FILL_FORE_SCHEMECOLOR_INDEX" val="7"/>
  <p:tag name="KSO_WM_UNIT_FILL_TYPE" val="1"/>
  <p:tag name="KSO_WM_UNIT_SHADOW_SCHEMECOLOR_INDEX_BRIGHTNESS" val="-0.35"/>
  <p:tag name="KSO_WM_UNIT_SHADOW_SCHEMECOLOR_INDEX" val="14"/>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q1-1"/>
  <p:tag name="KSO_WM_UNIT_TYPE" val="q_h_i"/>
  <p:tag name="KSO_WM_UNIT_INDEX" val="1_2_2"/>
  <p:tag name="KSO_WM_UNIT_ID" val="diagram20227967_3*q_h_i*1_2_2"/>
  <p:tag name="KSO_WM_TEMPLATE_CATEGORY" val="diagram"/>
  <p:tag name="KSO_WM_TEMPLATE_INDEX" val="20227967"/>
  <p:tag name="KSO_WM_UNIT_LAYERLEVEL" val="1_1_1"/>
  <p:tag name="KSO_WM_TAG_VERSION" val="1.0"/>
  <p:tag name="KSO_WM_BEAUTIFY_FLAG" val="#wm#"/>
</p:tagLst>
</file>

<file path=ppt/tags/tag329.xml><?xml version="1.0" encoding="utf-8"?>
<p:tagLst xmlns:p="http://schemas.openxmlformats.org/presentationml/2006/main">
  <p:tag name="KSO_WM_UNIT_FILL_FORE_SCHEMECOLOR_INDEX_BRIGHTNESS" val="0"/>
  <p:tag name="KSO_WM_UNIT_FILL_FORE_SCHEMECOLOR_INDEX" val="8"/>
  <p:tag name="KSO_WM_UNIT_FILL_TYPE" val="1"/>
  <p:tag name="KSO_WM_UNIT_SHADOW_SCHEMECOLOR_INDEX_BRIGHTNESS" val="-0.35"/>
  <p:tag name="KSO_WM_UNIT_SHADOW_SCHEMECOLOR_INDEX" val="14"/>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q1-1"/>
  <p:tag name="KSO_WM_UNIT_TYPE" val="q_h_i"/>
  <p:tag name="KSO_WM_UNIT_INDEX" val="1_3_2"/>
  <p:tag name="KSO_WM_UNIT_ID" val="diagram20227967_3*q_h_i*1_3_2"/>
  <p:tag name="KSO_WM_TEMPLATE_CATEGORY" val="diagram"/>
  <p:tag name="KSO_WM_TEMPLATE_INDEX" val="20227967"/>
  <p:tag name="KSO_WM_UNIT_LAYERLEVEL" val="1_1_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3_2"/>
  <p:tag name="KSO_WM_UNIT_ID" val="diagram20227925_3*n_h_h_i*1_2_3_2"/>
  <p:tag name="KSO_WM_TEMPLATE_CATEGORY" val="diagram"/>
  <p:tag name="KSO_WM_TEMPLATE_INDEX" val="20227925"/>
  <p:tag name="KSO_WM_UNIT_LAYERLEVEL" val="1_1_1_1"/>
  <p:tag name="KSO_WM_TAG_VERSION" val="1.0"/>
  <p:tag name="KSO_WM_BEAUTIFY_FLAG" val="#wm#"/>
</p:tagLst>
</file>

<file path=ppt/tags/tag330.xml><?xml version="1.0" encoding="utf-8"?>
<p:tagLst xmlns:p="http://schemas.openxmlformats.org/presentationml/2006/main">
  <p:tag name="KSO_WM_UNIT_VALUE" val="80*80"/>
  <p:tag name="KSO_WM_UNIT_HIGHLIGHT" val="0"/>
  <p:tag name="KSO_WM_UNIT_COMPATIBLE" val="0"/>
  <p:tag name="KSO_WM_UNIT_DIAGRAM_ISNUMVISUAL" val="0"/>
  <p:tag name="KSO_WM_UNIT_DIAGRAM_ISREFERUNIT" val="0"/>
  <p:tag name="KSO_WM_DIAGRAM_GROUP_CODE" val="q1-1"/>
  <p:tag name="KSO_WM_UNIT_TYPE" val="q_h_x"/>
  <p:tag name="KSO_WM_UNIT_INDEX" val="1_1_1"/>
  <p:tag name="KSO_WM_UNIT_ID" val="diagram20227967_3*q_h_x*1_1_1"/>
  <p:tag name="KSO_WM_TEMPLATE_CATEGORY" val="diagram"/>
  <p:tag name="KSO_WM_TEMPLATE_INDEX" val="20227967"/>
  <p:tag name="KSO_WM_UNIT_LAYERLEVEL" val="1_1_1"/>
  <p:tag name="KSO_WM_TAG_VERSION" val="1.0"/>
  <p:tag name="KSO_WM_BEAUTIFY_FLAG" val="#wm#"/>
</p:tagLst>
</file>

<file path=ppt/tags/tag331.xml><?xml version="1.0" encoding="utf-8"?>
<p:tagLst xmlns:p="http://schemas.openxmlformats.org/presentationml/2006/main">
  <p:tag name="KSO_WM_UNIT_VALUE" val="476*476"/>
  <p:tag name="KSO_WM_UNIT_HIGHLIGHT" val="0"/>
  <p:tag name="KSO_WM_UNIT_COMPATIBLE" val="0"/>
  <p:tag name="KSO_WM_UNIT_DIAGRAM_ISNUMVISUAL" val="0"/>
  <p:tag name="KSO_WM_UNIT_DIAGRAM_ISREFERUNIT" val="0"/>
  <p:tag name="KSO_WM_DIAGRAM_GROUP_CODE" val="q1-1"/>
  <p:tag name="KSO_WM_UNIT_TYPE" val="q_x"/>
  <p:tag name="KSO_WM_UNIT_INDEX" val="1_1"/>
  <p:tag name="KSO_WM_UNIT_ID" val="diagram20227967_3*q_x*1_1"/>
  <p:tag name="KSO_WM_TEMPLATE_CATEGORY" val="diagram"/>
  <p:tag name="KSO_WM_TEMPLATE_INDEX" val="20227967"/>
  <p:tag name="KSO_WM_UNIT_LAYERLEVEL" val="1_1"/>
  <p:tag name="KSO_WM_TAG_VERSION" val="1.0"/>
  <p:tag name="KSO_WM_BEAUTIFY_FLAG" val="#wm#"/>
</p:tagLst>
</file>

<file path=ppt/tags/tag332.xml><?xml version="1.0" encoding="utf-8"?>
<p:tagLst xmlns:p="http://schemas.openxmlformats.org/presentationml/2006/main">
  <p:tag name="KSO_WM_UNIT_VALUE" val="80*80"/>
  <p:tag name="KSO_WM_UNIT_HIGHLIGHT" val="0"/>
  <p:tag name="KSO_WM_UNIT_COMPATIBLE" val="0"/>
  <p:tag name="KSO_WM_UNIT_DIAGRAM_ISNUMVISUAL" val="0"/>
  <p:tag name="KSO_WM_UNIT_DIAGRAM_ISREFERUNIT" val="0"/>
  <p:tag name="KSO_WM_DIAGRAM_GROUP_CODE" val="q1-1"/>
  <p:tag name="KSO_WM_UNIT_TYPE" val="q_h_x"/>
  <p:tag name="KSO_WM_UNIT_INDEX" val="1_2_1"/>
  <p:tag name="KSO_WM_UNIT_ID" val="diagram20227967_3*q_h_x*1_2_1"/>
  <p:tag name="KSO_WM_TEMPLATE_CATEGORY" val="diagram"/>
  <p:tag name="KSO_WM_TEMPLATE_INDEX" val="20227967"/>
  <p:tag name="KSO_WM_UNIT_LAYERLEVEL" val="1_1_1"/>
  <p:tag name="KSO_WM_TAG_VERSION" val="1.0"/>
  <p:tag name="KSO_WM_BEAUTIFY_FLAG" val="#wm#"/>
</p:tagLst>
</file>

<file path=ppt/tags/tag333.xml><?xml version="1.0" encoding="utf-8"?>
<p:tagLst xmlns:p="http://schemas.openxmlformats.org/presentationml/2006/main">
  <p:tag name="KSO_WM_UNIT_VALUE" val="80*80"/>
  <p:tag name="KSO_WM_UNIT_HIGHLIGHT" val="0"/>
  <p:tag name="KSO_WM_UNIT_COMPATIBLE" val="0"/>
  <p:tag name="KSO_WM_UNIT_DIAGRAM_ISNUMVISUAL" val="0"/>
  <p:tag name="KSO_WM_UNIT_DIAGRAM_ISREFERUNIT" val="0"/>
  <p:tag name="KSO_WM_DIAGRAM_GROUP_CODE" val="q1-1"/>
  <p:tag name="KSO_WM_UNIT_TYPE" val="q_h_x"/>
  <p:tag name="KSO_WM_UNIT_INDEX" val="1_4_1"/>
  <p:tag name="KSO_WM_UNIT_ID" val="diagram20227967_3*q_h_x*1_4_1"/>
  <p:tag name="KSO_WM_TEMPLATE_CATEGORY" val="diagram"/>
  <p:tag name="KSO_WM_TEMPLATE_INDEX" val="20227967"/>
  <p:tag name="KSO_WM_UNIT_LAYERLEVEL" val="1_1_1"/>
  <p:tag name="KSO_WM_TAG_VERSION" val="1.0"/>
  <p:tag name="KSO_WM_BEAUTIFY_FLAG" val="#wm#"/>
</p:tagLst>
</file>

<file path=ppt/tags/tag334.xml><?xml version="1.0" encoding="utf-8"?>
<p:tagLst xmlns:p="http://schemas.openxmlformats.org/presentationml/2006/main">
  <p:tag name="KSO_WM_UNIT_LINE_FORE_SCHEMECOLOR_INDEX_BRIGHTNESS" val="0"/>
  <p:tag name="KSO_WM_UNIT_LINE_FORE_SCHEMECOLOR_INDEX" val="8"/>
  <p:tag name="KSO_WM_UNIT_LINE_FILL_TYPE" val="2"/>
  <p:tag name="KSO_WM_UNIT_TEXT_FILL_FORE_SCHEMECOLOR_INDEX_BRIGHTNESS" val="0"/>
  <p:tag name="KSO_WM_UNIT_TEXT_FILL_FORE_SCHEMECOLOR_INDEX" val="13"/>
  <p:tag name="KSO_WM_UNIT_TEXT_FILL_TYPE" val="1"/>
  <p:tag name="KSO_WM_UNIT_HIGHLIGHT" val="0"/>
  <p:tag name="KSO_WM_UNIT_COMPATIBLE" val="0"/>
  <p:tag name="KSO_WM_UNIT_DIAGRAM_ISNUMVISUAL" val="0"/>
  <p:tag name="KSO_WM_UNIT_DIAGRAM_ISREFERUNIT" val="0"/>
  <p:tag name="KSO_WM_DIAGRAM_GROUP_CODE" val="q1-1"/>
  <p:tag name="KSO_WM_UNIT_TYPE" val="q_i"/>
  <p:tag name="KSO_WM_UNIT_INDEX" val="1_2"/>
  <p:tag name="KSO_WM_UNIT_ID" val="diagram20227967_3*q_i*1_2"/>
  <p:tag name="KSO_WM_TEMPLATE_CATEGORY" val="diagram"/>
  <p:tag name="KSO_WM_TEMPLATE_INDEX" val="20227967"/>
  <p:tag name="KSO_WM_UNIT_LAYERLEVEL" val="1_1"/>
  <p:tag name="KSO_WM_TAG_VERSION" val="1.0"/>
  <p:tag name="KSO_WM_BEAUTIFY_FLAG" val="#wm#"/>
</p:tagLst>
</file>

<file path=ppt/tags/tag335.xml><?xml version="1.0" encoding="utf-8"?>
<p:tagLst xmlns:p="http://schemas.openxmlformats.org/presentationml/2006/main">
  <p:tag name="KSO_WM_UNIT_LINE_FORE_SCHEMECOLOR_INDEX_BRIGHTNESS" val="0"/>
  <p:tag name="KSO_WM_UNIT_LINE_FORE_SCHEMECOLOR_INDEX" val="9"/>
  <p:tag name="KSO_WM_UNIT_LINE_FILL_TYPE" val="2"/>
  <p:tag name="KSO_WM_UNIT_TEXT_FILL_FORE_SCHEMECOLOR_INDEX_BRIGHTNESS" val="0"/>
  <p:tag name="KSO_WM_UNIT_TEXT_FILL_FORE_SCHEMECOLOR_INDEX" val="13"/>
  <p:tag name="KSO_WM_UNIT_TEXT_FILL_TYPE" val="1"/>
  <p:tag name="KSO_WM_UNIT_HIGHLIGHT" val="0"/>
  <p:tag name="KSO_WM_UNIT_COMPATIBLE" val="0"/>
  <p:tag name="KSO_WM_UNIT_DIAGRAM_ISNUMVISUAL" val="0"/>
  <p:tag name="KSO_WM_UNIT_DIAGRAM_ISREFERUNIT" val="0"/>
  <p:tag name="KSO_WM_DIAGRAM_GROUP_CODE" val="q1-1"/>
  <p:tag name="KSO_WM_UNIT_TYPE" val="q_i"/>
  <p:tag name="KSO_WM_UNIT_INDEX" val="1_3"/>
  <p:tag name="KSO_WM_UNIT_ID" val="diagram20227967_3*q_i*1_3"/>
  <p:tag name="KSO_WM_TEMPLATE_CATEGORY" val="diagram"/>
  <p:tag name="KSO_WM_TEMPLATE_INDEX" val="20227967"/>
  <p:tag name="KSO_WM_UNIT_LAYERLEVEL" val="1_1"/>
  <p:tag name="KSO_WM_TAG_VERSION" val="1.0"/>
  <p:tag name="KSO_WM_BEAUTIFY_FLAG" val="#wm#"/>
</p:tagLst>
</file>

<file path=ppt/tags/tag336.xml><?xml version="1.0" encoding="utf-8"?>
<p:tagLst xmlns:p="http://schemas.openxmlformats.org/presentationml/2006/main">
  <p:tag name="KSO_WM_UNIT_LINE_FORE_SCHEMECOLOR_INDEX_BRIGHTNESS" val="0"/>
  <p:tag name="KSO_WM_UNIT_LINE_FORE_SCHEMECOLOR_INDEX" val="6"/>
  <p:tag name="KSO_WM_UNIT_LINE_FILL_TYPE" val="2"/>
  <p:tag name="KSO_WM_UNIT_TEXT_FILL_FORE_SCHEMECOLOR_INDEX_BRIGHTNESS" val="0"/>
  <p:tag name="KSO_WM_UNIT_TEXT_FILL_FORE_SCHEMECOLOR_INDEX" val="13"/>
  <p:tag name="KSO_WM_UNIT_TEXT_FILL_TYPE" val="1"/>
  <p:tag name="KSO_WM_UNIT_HIGHLIGHT" val="0"/>
  <p:tag name="KSO_WM_UNIT_COMPATIBLE" val="0"/>
  <p:tag name="KSO_WM_UNIT_DIAGRAM_ISNUMVISUAL" val="0"/>
  <p:tag name="KSO_WM_UNIT_DIAGRAM_ISREFERUNIT" val="0"/>
  <p:tag name="KSO_WM_DIAGRAM_GROUP_CODE" val="q1-1"/>
  <p:tag name="KSO_WM_UNIT_TYPE" val="q_i"/>
  <p:tag name="KSO_WM_UNIT_INDEX" val="1_4"/>
  <p:tag name="KSO_WM_UNIT_ID" val="diagram20227967_3*q_i*1_4"/>
  <p:tag name="KSO_WM_TEMPLATE_CATEGORY" val="diagram"/>
  <p:tag name="KSO_WM_TEMPLATE_INDEX" val="20227967"/>
  <p:tag name="KSO_WM_UNIT_LAYERLEVEL" val="1_1"/>
  <p:tag name="KSO_WM_TAG_VERSION" val="1.0"/>
  <p:tag name="KSO_WM_BEAUTIFY_FLAG" val="#wm#"/>
</p:tagLst>
</file>

<file path=ppt/tags/tag337.xml><?xml version="1.0" encoding="utf-8"?>
<p:tagLst xmlns:p="http://schemas.openxmlformats.org/presentationml/2006/main">
  <p:tag name="KSO_WM_UNIT_LINE_FORE_SCHEMECOLOR_INDEX_BRIGHTNESS" val="0"/>
  <p:tag name="KSO_WM_UNIT_LINE_FORE_SCHEMECOLOR_INDEX" val="7"/>
  <p:tag name="KSO_WM_UNIT_LINE_FILL_TYPE" val="2"/>
  <p:tag name="KSO_WM_UNIT_TEXT_FILL_FORE_SCHEMECOLOR_INDEX_BRIGHTNESS" val="0"/>
  <p:tag name="KSO_WM_UNIT_TEXT_FILL_FORE_SCHEMECOLOR_INDEX" val="13"/>
  <p:tag name="KSO_WM_UNIT_TEXT_FILL_TYPE" val="1"/>
  <p:tag name="KSO_WM_UNIT_HIGHLIGHT" val="0"/>
  <p:tag name="KSO_WM_UNIT_COMPATIBLE" val="0"/>
  <p:tag name="KSO_WM_UNIT_DIAGRAM_ISNUMVISUAL" val="0"/>
  <p:tag name="KSO_WM_UNIT_DIAGRAM_ISREFERUNIT" val="0"/>
  <p:tag name="KSO_WM_DIAGRAM_GROUP_CODE" val="q1-1"/>
  <p:tag name="KSO_WM_UNIT_TYPE" val="q_i"/>
  <p:tag name="KSO_WM_UNIT_INDEX" val="1_5"/>
  <p:tag name="KSO_WM_UNIT_ID" val="diagram20227967_3*q_i*1_5"/>
  <p:tag name="KSO_WM_TEMPLATE_CATEGORY" val="diagram"/>
  <p:tag name="KSO_WM_TEMPLATE_INDEX" val="20227967"/>
  <p:tag name="KSO_WM_UNIT_LAYERLEVEL" val="1_1"/>
  <p:tag name="KSO_WM_TAG_VERSION" val="1.0"/>
  <p:tag name="KSO_WM_BEAUTIFY_FLAG" val="#wm#"/>
</p:tagLst>
</file>

<file path=ppt/tags/tag338.xml><?xml version="1.0" encoding="utf-8"?>
<p:tagLst xmlns:p="http://schemas.openxmlformats.org/presentationml/2006/main">
  <p:tag name="KSO_WM_UNIT_VALUE" val="80*80"/>
  <p:tag name="KSO_WM_UNIT_HIGHLIGHT" val="0"/>
  <p:tag name="KSO_WM_UNIT_COMPATIBLE" val="0"/>
  <p:tag name="KSO_WM_UNIT_DIAGRAM_ISNUMVISUAL" val="0"/>
  <p:tag name="KSO_WM_UNIT_DIAGRAM_ISREFERUNIT" val="0"/>
  <p:tag name="KSO_WM_DIAGRAM_GROUP_CODE" val="q1-1"/>
  <p:tag name="KSO_WM_UNIT_TYPE" val="q_h_x"/>
  <p:tag name="KSO_WM_UNIT_INDEX" val="1_3_1"/>
  <p:tag name="KSO_WM_UNIT_ID" val="diagram20227967_3*q_h_x*1_3_1"/>
  <p:tag name="KSO_WM_TEMPLATE_CATEGORY" val="diagram"/>
  <p:tag name="KSO_WM_TEMPLATE_INDEX" val="20227967"/>
  <p:tag name="KSO_WM_UNIT_LAYERLEVEL" val="1_1_1"/>
  <p:tag name="KSO_WM_TAG_VERSION" val="1.0"/>
  <p:tag name="KSO_WM_BEAUTIFY_FLAG" val="#wm#"/>
</p:tagLst>
</file>

<file path=ppt/tags/tag339.xml><?xml version="1.0" encoding="utf-8"?>
<p:tagLst xmlns:p="http://schemas.openxmlformats.org/presentationml/2006/main">
  <p:tag name="KSO_WM_UNIT_TEXT_FILL_FORE_SCHEMECOLOR_INDEX_BRIGHTNESS" val="-0.25"/>
  <p:tag name="KSO_WM_UNIT_TEXT_FILL_FORE_SCHEMECOLOR_INDEX" val="7"/>
  <p:tag name="KSO_WM_UNIT_TEXT_FILL_TYPE" val="1"/>
  <p:tag name="KSO_WM_UNIT_ISCONTENTSTITLE" val="0"/>
  <p:tag name="KSO_WM_UNIT_ISNUMDGMTITLE" val="0"/>
  <p:tag name="KSO_WM_UNIT_PRESET_TEXT" val="请添加小标题"/>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2_1"/>
  <p:tag name="KSO_WM_UNIT_ID" val="diagram20227967_3*q_h_a*1_2_1"/>
  <p:tag name="KSO_WM_TEMPLATE_CATEGORY" val="diagram"/>
  <p:tag name="KSO_WM_TEMPLATE_INDEX" val="20227967"/>
  <p:tag name="KSO_WM_UNIT_LAYERLEVEL" val="1_1_1"/>
  <p:tag name="KSO_WM_TAG_VERSION" val="1.0"/>
  <p:tag name="KSO_WM_BEAUTIFY_FLAG" val="#wm#"/>
</p:tagLst>
</file>

<file path=ppt/tags/tag34.xml><?xml version="1.0" encoding="utf-8"?>
<p:tagLst xmlns:p="http://schemas.openxmlformats.org/presentationml/2006/main">
  <p:tag name="KSO_WM_UNIT_VALUE" val="103*103"/>
  <p:tag name="KSO_WM_UNIT_HIGHLIGHT" val="0"/>
  <p:tag name="KSO_WM_UNIT_COMPATIBLE" val="0"/>
  <p:tag name="KSO_WM_UNIT_DIAGRAM_ISNUMVISUAL" val="0"/>
  <p:tag name="KSO_WM_UNIT_DIAGRAM_ISREFERUNIT" val="0"/>
  <p:tag name="KSO_WM_DIAGRAM_GROUP_CODE" val="n1-1"/>
  <p:tag name="KSO_WM_UNIT_TYPE" val="n_h_h_x"/>
  <p:tag name="KSO_WM_UNIT_INDEX" val="1_2_3_1"/>
  <p:tag name="KSO_WM_UNIT_ID" val="diagram20227925_3*n_h_h_x*1_2_3_1"/>
  <p:tag name="KSO_WM_TEMPLATE_CATEGORY" val="diagram"/>
  <p:tag name="KSO_WM_TEMPLATE_INDEX" val="20227925"/>
  <p:tag name="KSO_WM_UNIT_LAYERLEVEL" val="1_1_1_1"/>
  <p:tag name="KSO_WM_TAG_VERSION" val="1.0"/>
  <p:tag name="KSO_WM_BEAUTIFY_FLAG" val="#wm#"/>
</p:tagLst>
</file>

<file path=ppt/tags/tag340.xml><?xml version="1.0" encoding="utf-8"?>
<p:tagLst xmlns:p="http://schemas.openxmlformats.org/presentationml/2006/main">
  <p:tag name="KSO_WM_UNIT_TEXT_FILL_FORE_SCHEMECOLOR_INDEX_BRIGHTNESS" val="-0.5"/>
  <p:tag name="KSO_WM_UNIT_TEXT_FILL_FORE_SCHEMECOLOR_INDEX" val="14"/>
  <p:tag name="KSO_WM_UNIT_TEXT_FILL_TYPE" val="1"/>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2_1"/>
  <p:tag name="KSO_WM_UNIT_ID" val="diagram20227967_3*q_h_f*1_2_1"/>
  <p:tag name="KSO_WM_TEMPLATE_CATEGORY" val="diagram"/>
  <p:tag name="KSO_WM_TEMPLATE_INDEX" val="20227967"/>
  <p:tag name="KSO_WM_UNIT_LAYERLEVEL" val="1_1_1"/>
  <p:tag name="KSO_WM_TAG_VERSION" val="1.0"/>
  <p:tag name="KSO_WM_BEAUTIFY_FLAG" val="#wm#"/>
</p:tagLst>
</file>

<file path=ppt/tags/tag341.xml><?xml version="1.0" encoding="utf-8"?>
<p:tagLst xmlns:p="http://schemas.openxmlformats.org/presentationml/2006/main">
  <p:tag name="KSO_WM_UNIT_TEXT_FILL_FORE_SCHEMECOLOR_INDEX_BRIGHTNESS" val="-0.25"/>
  <p:tag name="KSO_WM_UNIT_TEXT_FILL_FORE_SCHEMECOLOR_INDEX" val="5"/>
  <p:tag name="KSO_WM_UNIT_TEXT_FILL_TYPE" val="1"/>
  <p:tag name="KSO_WM_UNIT_ISCONTENTSTITLE" val="0"/>
  <p:tag name="KSO_WM_UNIT_ISNUMDGMTITLE" val="0"/>
  <p:tag name="KSO_WM_UNIT_PRESET_TEXT" val="请添加小标题"/>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1_1"/>
  <p:tag name="KSO_WM_UNIT_ID" val="diagram20227967_3*q_h_a*1_1_1"/>
  <p:tag name="KSO_WM_TEMPLATE_CATEGORY" val="diagram"/>
  <p:tag name="KSO_WM_TEMPLATE_INDEX" val="20227967"/>
  <p:tag name="KSO_WM_UNIT_LAYERLEVEL" val="1_1_1"/>
  <p:tag name="KSO_WM_TAG_VERSION" val="1.0"/>
  <p:tag name="KSO_WM_BEAUTIFY_FLAG" val="#wm#"/>
</p:tagLst>
</file>

<file path=ppt/tags/tag342.xml><?xml version="1.0" encoding="utf-8"?>
<p:tagLst xmlns:p="http://schemas.openxmlformats.org/presentationml/2006/main">
  <p:tag name="KSO_WM_UNIT_TEXT_FILL_FORE_SCHEMECOLOR_INDEX_BRIGHTNESS" val="-0.5"/>
  <p:tag name="KSO_WM_UNIT_TEXT_FILL_FORE_SCHEMECOLOR_INDEX" val="14"/>
  <p:tag name="KSO_WM_UNIT_TEXT_FILL_TYPE" val="1"/>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1_1"/>
  <p:tag name="KSO_WM_UNIT_ID" val="diagram20227967_3*q_h_f*1_1_1"/>
  <p:tag name="KSO_WM_TEMPLATE_CATEGORY" val="diagram"/>
  <p:tag name="KSO_WM_TEMPLATE_INDEX" val="20227967"/>
  <p:tag name="KSO_WM_UNIT_LAYERLEVEL" val="1_1_1"/>
  <p:tag name="KSO_WM_TAG_VERSION" val="1.0"/>
  <p:tag name="KSO_WM_BEAUTIFY_FLAG" val="#wm#"/>
</p:tagLst>
</file>

<file path=ppt/tags/tag343.xml><?xml version="1.0" encoding="utf-8"?>
<p:tagLst xmlns:p="http://schemas.openxmlformats.org/presentationml/2006/main">
  <p:tag name="KSO_WM_UNIT_TEXT_FILL_FORE_SCHEMECOLOR_INDEX_BRIGHTNESS" val="-0.25"/>
  <p:tag name="KSO_WM_UNIT_TEXT_FILL_FORE_SCHEMECOLOR_INDEX" val="8"/>
  <p:tag name="KSO_WM_UNIT_TEXT_FILL_TYPE" val="1"/>
  <p:tag name="KSO_WM_UNIT_ISCONTENTSTITLE" val="0"/>
  <p:tag name="KSO_WM_UNIT_ISNUMDGMTITLE" val="0"/>
  <p:tag name="KSO_WM_UNIT_PRESET_TEXT" val="请添加小标题"/>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3_1"/>
  <p:tag name="KSO_WM_UNIT_ID" val="diagram20227967_3*q_h_a*1_3_1"/>
  <p:tag name="KSO_WM_TEMPLATE_CATEGORY" val="diagram"/>
  <p:tag name="KSO_WM_TEMPLATE_INDEX" val="20227967"/>
  <p:tag name="KSO_WM_UNIT_LAYERLEVEL" val="1_1_1"/>
  <p:tag name="KSO_WM_TAG_VERSION" val="1.0"/>
  <p:tag name="KSO_WM_BEAUTIFY_FLAG" val="#wm#"/>
</p:tagLst>
</file>

<file path=ppt/tags/tag344.xml><?xml version="1.0" encoding="utf-8"?>
<p:tagLst xmlns:p="http://schemas.openxmlformats.org/presentationml/2006/main">
  <p:tag name="KSO_WM_UNIT_TEXT_FILL_FORE_SCHEMECOLOR_INDEX_BRIGHTNESS" val="-0.5"/>
  <p:tag name="KSO_WM_UNIT_TEXT_FILL_FORE_SCHEMECOLOR_INDEX" val="14"/>
  <p:tag name="KSO_WM_UNIT_TEXT_FILL_TYPE" val="1"/>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3_1"/>
  <p:tag name="KSO_WM_UNIT_ID" val="diagram20227967_3*q_h_f*1_3_1"/>
  <p:tag name="KSO_WM_TEMPLATE_CATEGORY" val="diagram"/>
  <p:tag name="KSO_WM_TEMPLATE_INDEX" val="20227967"/>
  <p:tag name="KSO_WM_UNIT_LAYERLEVEL" val="1_1_1"/>
  <p:tag name="KSO_WM_TAG_VERSION" val="1.0"/>
  <p:tag name="KSO_WM_BEAUTIFY_FLAG" val="#wm#"/>
</p:tagLst>
</file>

<file path=ppt/tags/tag345.xml><?xml version="1.0" encoding="utf-8"?>
<p:tagLst xmlns:p="http://schemas.openxmlformats.org/presentationml/2006/main">
  <p:tag name="KSO_WM_UNIT_TEXT_FILL_FORE_SCHEMECOLOR_INDEX_BRIGHTNESS" val="-0.25"/>
  <p:tag name="KSO_WM_UNIT_TEXT_FILL_FORE_SCHEMECOLOR_INDEX" val="9"/>
  <p:tag name="KSO_WM_UNIT_TEXT_FILL_TYPE" val="1"/>
  <p:tag name="KSO_WM_UNIT_ISCONTENTSTITLE" val="0"/>
  <p:tag name="KSO_WM_UNIT_ISNUMDGMTITLE" val="0"/>
  <p:tag name="KSO_WM_UNIT_PRESET_TEXT" val="请添加小标题"/>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4_1"/>
  <p:tag name="KSO_WM_UNIT_ID" val="diagram20227967_3*q_h_a*1_4_1"/>
  <p:tag name="KSO_WM_TEMPLATE_CATEGORY" val="diagram"/>
  <p:tag name="KSO_WM_TEMPLATE_INDEX" val="20227967"/>
  <p:tag name="KSO_WM_UNIT_LAYERLEVEL" val="1_1_1"/>
  <p:tag name="KSO_WM_TAG_VERSION" val="1.0"/>
  <p:tag name="KSO_WM_BEAUTIFY_FLAG" val="#wm#"/>
</p:tagLst>
</file>

<file path=ppt/tags/tag346.xml><?xml version="1.0" encoding="utf-8"?>
<p:tagLst xmlns:p="http://schemas.openxmlformats.org/presentationml/2006/main">
  <p:tag name="KSO_WM_UNIT_TEXT_FILL_FORE_SCHEMECOLOR_INDEX_BRIGHTNESS" val="-0.5"/>
  <p:tag name="KSO_WM_UNIT_TEXT_FILL_FORE_SCHEMECOLOR_INDEX" val="14"/>
  <p:tag name="KSO_WM_UNIT_TEXT_FILL_TYPE" val="1"/>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4_1"/>
  <p:tag name="KSO_WM_UNIT_ID" val="diagram20227967_3*q_h_f*1_4_1"/>
  <p:tag name="KSO_WM_TEMPLATE_CATEGORY" val="diagram"/>
  <p:tag name="KSO_WM_TEMPLATE_INDEX" val="20227967"/>
  <p:tag name="KSO_WM_UNIT_LAYERLEVEL" val="1_1_1"/>
  <p:tag name="KSO_WM_TAG_VERSION" val="1.0"/>
  <p:tag name="KSO_WM_BEAUTIFY_FLAG" val="#wm#"/>
</p:tagLst>
</file>

<file path=ppt/tags/tag347.xml><?xml version="1.0" encoding="utf-8"?>
<p:tagLst xmlns:p="http://schemas.openxmlformats.org/presentationml/2006/main">
  <p:tag name="KSO_WM_UNIT_LINE_FORE_SCHEMECOLOR_INDEX_BRIGHTNESS" val="0"/>
  <p:tag name="KSO_WM_UNIT_LINE_FORE_SCHEMECOLOR_INDEX" val="7"/>
  <p:tag name="KSO_WM_UNIT_LINE_FILL_TYPE" val="2"/>
  <p:tag name="KSO_WM_UNIT_HIGHLIGHT" val="0"/>
  <p:tag name="KSO_WM_UNIT_COMPATIBLE" val="0"/>
  <p:tag name="KSO_WM_UNIT_DIAGRAM_ISNUMVISUAL" val="0"/>
  <p:tag name="KSO_WM_UNIT_DIAGRAM_ISREFERUNIT" val="0"/>
  <p:tag name="KSO_WM_DIAGRAM_GROUP_CODE" val="q1-1"/>
  <p:tag name="KSO_WM_UNIT_TYPE" val="q_h_i"/>
  <p:tag name="KSO_WM_UNIT_INDEX" val="1_2_1"/>
  <p:tag name="KSO_WM_UNIT_ID" val="diagram20227967_3*q_h_i*1_2_1"/>
  <p:tag name="KSO_WM_TEMPLATE_CATEGORY" val="diagram"/>
  <p:tag name="KSO_WM_TEMPLATE_INDEX" val="20227967"/>
  <p:tag name="KSO_WM_UNIT_LAYERLEVEL" val="1_1_1"/>
  <p:tag name="KSO_WM_TAG_VERSION" val="1.0"/>
  <p:tag name="KSO_WM_BEAUTIFY_FLAG" val="#wm#"/>
</p:tagLst>
</file>

<file path=ppt/tags/tag348.xml><?xml version="1.0" encoding="utf-8"?>
<p:tagLst xmlns:p="http://schemas.openxmlformats.org/presentationml/2006/main">
  <p:tag name="KSO_WM_UNIT_LINE_FORE_SCHEMECOLOR_INDEX_BRIGHTNESS" val="0"/>
  <p:tag name="KSO_WM_UNIT_LINE_FORE_SCHEMECOLOR_INDEX" val="5"/>
  <p:tag name="KSO_WM_UNIT_LINE_FILL_TYPE" val="2"/>
  <p:tag name="KSO_WM_UNIT_HIGHLIGHT" val="0"/>
  <p:tag name="KSO_WM_UNIT_COMPATIBLE" val="0"/>
  <p:tag name="KSO_WM_UNIT_DIAGRAM_ISNUMVISUAL" val="0"/>
  <p:tag name="KSO_WM_UNIT_DIAGRAM_ISREFERUNIT" val="0"/>
  <p:tag name="KSO_WM_DIAGRAM_GROUP_CODE" val="q1-1"/>
  <p:tag name="KSO_WM_UNIT_TYPE" val="q_h_i"/>
  <p:tag name="KSO_WM_UNIT_INDEX" val="1_1_1"/>
  <p:tag name="KSO_WM_UNIT_ID" val="diagram20227967_3*q_h_i*1_1_1"/>
  <p:tag name="KSO_WM_TEMPLATE_CATEGORY" val="diagram"/>
  <p:tag name="KSO_WM_TEMPLATE_INDEX" val="20227967"/>
  <p:tag name="KSO_WM_UNIT_LAYERLEVEL" val="1_1_1"/>
  <p:tag name="KSO_WM_TAG_VERSION" val="1.0"/>
  <p:tag name="KSO_WM_BEAUTIFY_FLAG" val="#wm#"/>
</p:tagLst>
</file>

<file path=ppt/tags/tag349.xml><?xml version="1.0" encoding="utf-8"?>
<p:tagLst xmlns:p="http://schemas.openxmlformats.org/presentationml/2006/main">
  <p:tag name="KSO_WM_UNIT_LINE_FORE_SCHEMECOLOR_INDEX_BRIGHTNESS" val="0"/>
  <p:tag name="KSO_WM_UNIT_LINE_FORE_SCHEMECOLOR_INDEX" val="9"/>
  <p:tag name="KSO_WM_UNIT_LINE_FILL_TYPE" val="2"/>
  <p:tag name="KSO_WM_UNIT_HIGHLIGHT" val="0"/>
  <p:tag name="KSO_WM_UNIT_COMPATIBLE" val="0"/>
  <p:tag name="KSO_WM_UNIT_DIAGRAM_ISNUMVISUAL" val="0"/>
  <p:tag name="KSO_WM_UNIT_DIAGRAM_ISREFERUNIT" val="0"/>
  <p:tag name="KSO_WM_DIAGRAM_GROUP_CODE" val="q1-1"/>
  <p:tag name="KSO_WM_UNIT_TYPE" val="q_h_i"/>
  <p:tag name="KSO_WM_UNIT_INDEX" val="1_4_1"/>
  <p:tag name="KSO_WM_UNIT_ID" val="diagram20227967_3*q_h_i*1_4_1"/>
  <p:tag name="KSO_WM_TEMPLATE_CATEGORY" val="diagram"/>
  <p:tag name="KSO_WM_TEMPLATE_INDEX" val="20227967"/>
  <p:tag name="KSO_WM_UNIT_LAYERLEVEL" val="1_1_1"/>
  <p:tag name="KSO_WM_TAG_VERSION" val="1.0"/>
  <p:tag name="KSO_WM_BEAUTIFY_FLAG" val="#wm#"/>
</p:tagLst>
</file>

<file path=ppt/tags/tag35.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n1-1"/>
  <p:tag name="KSO_WM_UNIT_TYPE" val="n_h_h_f"/>
  <p:tag name="KSO_WM_UNIT_INDEX" val="1_2_2_1"/>
  <p:tag name="KSO_WM_UNIT_ID" val="diagram20227925_3*n_h_h_f*1_2_2_1"/>
  <p:tag name="KSO_WM_TEMPLATE_CATEGORY" val="diagram"/>
  <p:tag name="KSO_WM_TEMPLATE_INDEX" val="20227925"/>
  <p:tag name="KSO_WM_UNIT_LAYERLEVEL" val="1_1_1_1"/>
  <p:tag name="KSO_WM_TAG_VERSION" val="1.0"/>
  <p:tag name="KSO_WM_BEAUTIFY_FLAG" val="#wm#"/>
</p:tagLst>
</file>

<file path=ppt/tags/tag350.xml><?xml version="1.0" encoding="utf-8"?>
<p:tagLst xmlns:p="http://schemas.openxmlformats.org/presentationml/2006/main">
  <p:tag name="KSO_WM_UNIT_LINE_FORE_SCHEMECOLOR_INDEX_BRIGHTNESS" val="0"/>
  <p:tag name="KSO_WM_UNIT_LINE_FORE_SCHEMECOLOR_INDEX" val="8"/>
  <p:tag name="KSO_WM_UNIT_LINE_FILL_TYPE" val="2"/>
  <p:tag name="KSO_WM_UNIT_HIGHLIGHT" val="0"/>
  <p:tag name="KSO_WM_UNIT_COMPATIBLE" val="0"/>
  <p:tag name="KSO_WM_UNIT_DIAGRAM_ISNUMVISUAL" val="0"/>
  <p:tag name="KSO_WM_UNIT_DIAGRAM_ISREFERUNIT" val="0"/>
  <p:tag name="KSO_WM_DIAGRAM_GROUP_CODE" val="q1-1"/>
  <p:tag name="KSO_WM_UNIT_TYPE" val="q_h_i"/>
  <p:tag name="KSO_WM_UNIT_INDEX" val="1_3_1"/>
  <p:tag name="KSO_WM_UNIT_ID" val="diagram20227967_3*q_h_i*1_3_1"/>
  <p:tag name="KSO_WM_TEMPLATE_CATEGORY" val="diagram"/>
  <p:tag name="KSO_WM_TEMPLATE_INDEX" val="20227967"/>
  <p:tag name="KSO_WM_UNIT_LAYERLEVEL" val="1_1_1"/>
  <p:tag name="KSO_WM_TAG_VERSION" val="1.0"/>
  <p:tag name="KSO_WM_BEAUTIFY_FLAG" val="#wm#"/>
</p:tagLst>
</file>

<file path=ppt/tags/tag35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20228063_4*l_i*1_1"/>
  <p:tag name="KSO_WM_TEMPLATE_CATEGORY" val="diagram"/>
  <p:tag name="KSO_WM_TEMPLATE_INDEX" val="20228063"/>
  <p:tag name="KSO_WM_UNIT_LAYERLEVEL" val="1_1"/>
  <p:tag name="KSO_WM_TAG_VERSION" val="1.0"/>
  <p:tag name="KSO_WM_BEAUTIFY_FLAG" val="#wm#"/>
</p:tagLst>
</file>

<file path=ppt/tags/tag35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28063_4*l_h_i*1_1_1"/>
  <p:tag name="KSO_WM_TEMPLATE_CATEGORY" val="diagram"/>
  <p:tag name="KSO_WM_TEMPLATE_INDEX" val="20228063"/>
  <p:tag name="KSO_WM_UNIT_LAYERLEVEL" val="1_1_1"/>
  <p:tag name="KSO_WM_TAG_VERSION" val="1.0"/>
  <p:tag name="KSO_WM_BEAUTIFY_FLAG" val="#wm#"/>
</p:tagLst>
</file>

<file path=ppt/tags/tag35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28063_4*l_h_i*1_2_1"/>
  <p:tag name="KSO_WM_TEMPLATE_CATEGORY" val="diagram"/>
  <p:tag name="KSO_WM_TEMPLATE_INDEX" val="20228063"/>
  <p:tag name="KSO_WM_UNIT_LAYERLEVEL" val="1_1_1"/>
  <p:tag name="KSO_WM_TAG_VERSION" val="1.0"/>
  <p:tag name="KSO_WM_BEAUTIFY_FLAG" val="#wm#"/>
</p:tagLst>
</file>

<file path=ppt/tags/tag35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28063_4*l_h_i*1_3_1"/>
  <p:tag name="KSO_WM_TEMPLATE_CATEGORY" val="diagram"/>
  <p:tag name="KSO_WM_TEMPLATE_INDEX" val="20228063"/>
  <p:tag name="KSO_WM_UNIT_LAYERLEVEL" val="1_1_1"/>
  <p:tag name="KSO_WM_TAG_VERSION" val="1.0"/>
  <p:tag name="KSO_WM_BEAUTIFY_FLAG" val="#wm#"/>
</p:tagLst>
</file>

<file path=ppt/tags/tag35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228063_4*l_h_i*1_4_1"/>
  <p:tag name="KSO_WM_TEMPLATE_CATEGORY" val="diagram"/>
  <p:tag name="KSO_WM_TEMPLATE_INDEX" val="20228063"/>
  <p:tag name="KSO_WM_UNIT_LAYERLEVEL" val="1_1_1"/>
  <p:tag name="KSO_WM_TAG_VERSION" val="1.0"/>
  <p:tag name="KSO_WM_BEAUTIFY_FLAG" val="#wm#"/>
</p:tagLst>
</file>

<file path=ppt/tags/tag35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28063_4*l_h_i*1_1_2"/>
  <p:tag name="KSO_WM_TEMPLATE_CATEGORY" val="diagram"/>
  <p:tag name="KSO_WM_TEMPLATE_INDEX" val="20228063"/>
  <p:tag name="KSO_WM_UNIT_LAYERLEVEL" val="1_1_1"/>
  <p:tag name="KSO_WM_TAG_VERSION" val="1.0"/>
  <p:tag name="KSO_WM_BEAUTIFY_FLAG" val="#wm#"/>
</p:tagLst>
</file>

<file path=ppt/tags/tag35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28063_4*l_h_i*1_3_2"/>
  <p:tag name="KSO_WM_TEMPLATE_CATEGORY" val="diagram"/>
  <p:tag name="KSO_WM_TEMPLATE_INDEX" val="20228063"/>
  <p:tag name="KSO_WM_UNIT_LAYERLEVEL" val="1_1_1"/>
  <p:tag name="KSO_WM_TAG_VERSION" val="1.0"/>
  <p:tag name="KSO_WM_BEAUTIFY_FLAG" val="#wm#"/>
</p:tagLst>
</file>

<file path=ppt/tags/tag35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28063_4*l_h_i*1_2_2"/>
  <p:tag name="KSO_WM_TEMPLATE_CATEGORY" val="diagram"/>
  <p:tag name="KSO_WM_TEMPLATE_INDEX" val="20228063"/>
  <p:tag name="KSO_WM_UNIT_LAYERLEVEL" val="1_1_1"/>
  <p:tag name="KSO_WM_TAG_VERSION" val="1.0"/>
  <p:tag name="KSO_WM_BEAUTIFY_FLAG" val="#wm#"/>
</p:tagLst>
</file>

<file path=ppt/tags/tag35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20228063_4*l_h_i*1_4_2"/>
  <p:tag name="KSO_WM_TEMPLATE_CATEGORY" val="diagram"/>
  <p:tag name="KSO_WM_TEMPLATE_INDEX" val="20228063"/>
  <p:tag name="KSO_WM_UNIT_LAYERLEVEL" val="1_1_1"/>
  <p:tag name="KSO_WM_TAG_VERSION" val="1.0"/>
  <p:tag name="KSO_WM_BEAUTIFY_FLAG" val="#wm#"/>
</p:tagLst>
</file>

<file path=ppt/tags/tag36.xml><?xml version="1.0" encoding="utf-8"?>
<p:tagLst xmlns:p="http://schemas.openxmlformats.org/presentationml/2006/main">
  <p:tag name="KSO_WM_UNIT_ISCONTENTSTITLE" val="0"/>
  <p:tag name="KSO_WM_UNIT_ISNUMDGMTITLE" val="0"/>
  <p:tag name="KSO_WM_UNIT_PRESET_TEXT" val="请添加小标题"/>
  <p:tag name="KSO_WM_UNIT_NOCLEAR" val="0"/>
  <p:tag name="KSO_WM_UNIT_HIGHLIGHT" val="0"/>
  <p:tag name="KSO_WM_UNIT_COMPATIBLE" val="0"/>
  <p:tag name="KSO_WM_UNIT_DIAGRAM_ISNUMVISUAL" val="0"/>
  <p:tag name="KSO_WM_UNIT_DIAGRAM_ISREFERUNIT" val="0"/>
  <p:tag name="KSO_WM_DIAGRAM_GROUP_CODE" val="n1-1"/>
  <p:tag name="KSO_WM_UNIT_TYPE" val="n_h_h_a"/>
  <p:tag name="KSO_WM_UNIT_INDEX" val="1_2_2_1"/>
  <p:tag name="KSO_WM_UNIT_ID" val="diagram20227925_3*n_h_h_a*1_2_2_1"/>
  <p:tag name="KSO_WM_TEMPLATE_CATEGORY" val="diagram"/>
  <p:tag name="KSO_WM_TEMPLATE_INDEX" val="20227925"/>
  <p:tag name="KSO_WM_UNIT_LAYERLEVEL" val="1_1_1_1"/>
  <p:tag name="KSO_WM_TAG_VERSION" val="1.0"/>
  <p:tag name="KSO_WM_BEAUTIFY_FLAG" val="#wm#"/>
</p:tagLst>
</file>

<file path=ppt/tags/tag360.xml><?xml version="1.0" encoding="utf-8"?>
<p:tagLst xmlns:p="http://schemas.openxmlformats.org/presentationml/2006/main">
  <p:tag name="KSO_WM_UNIT_VALUE" val="140*140"/>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228063_4*l_h_x*1_1_1"/>
  <p:tag name="KSO_WM_TEMPLATE_CATEGORY" val="diagram"/>
  <p:tag name="KSO_WM_TEMPLATE_INDEX" val="20228063"/>
  <p:tag name="KSO_WM_UNIT_LAYERLEVEL" val="1_1_1"/>
  <p:tag name="KSO_WM_TAG_VERSION" val="1.0"/>
  <p:tag name="KSO_WM_BEAUTIFY_FLAG" val="#wm#"/>
</p:tagLst>
</file>

<file path=ppt/tags/tag361.xml><?xml version="1.0" encoding="utf-8"?>
<p:tagLst xmlns:p="http://schemas.openxmlformats.org/presentationml/2006/main">
  <p:tag name="KSO_WM_UNIT_VALUE" val="140*140"/>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228063_4*l_h_x*1_2_1"/>
  <p:tag name="KSO_WM_TEMPLATE_CATEGORY" val="diagram"/>
  <p:tag name="KSO_WM_TEMPLATE_INDEX" val="20228063"/>
  <p:tag name="KSO_WM_UNIT_LAYERLEVEL" val="1_1_1"/>
  <p:tag name="KSO_WM_TAG_VERSION" val="1.0"/>
  <p:tag name="KSO_WM_BEAUTIFY_FLAG" val="#wm#"/>
</p:tagLst>
</file>

<file path=ppt/tags/tag362.xml><?xml version="1.0" encoding="utf-8"?>
<p:tagLst xmlns:p="http://schemas.openxmlformats.org/presentationml/2006/main">
  <p:tag name="KSO_WM_UNIT_VALUE" val="140*140"/>
  <p:tag name="KSO_WM_UNIT_HIGHLIGHT" val="0"/>
  <p:tag name="KSO_WM_UNIT_COMPATIBLE" val="0"/>
  <p:tag name="KSO_WM_UNIT_DIAGRAM_ISNUMVISUAL" val="0"/>
  <p:tag name="KSO_WM_UNIT_DIAGRAM_ISREFERUNIT" val="0"/>
  <p:tag name="KSO_WM_DIAGRAM_GROUP_CODE" val="l1-1"/>
  <p:tag name="KSO_WM_UNIT_TYPE" val="l_h_x"/>
  <p:tag name="KSO_WM_UNIT_INDEX" val="1_3_1"/>
  <p:tag name="KSO_WM_UNIT_ID" val="diagram20228063_4*l_h_x*1_3_1"/>
  <p:tag name="KSO_WM_TEMPLATE_CATEGORY" val="diagram"/>
  <p:tag name="KSO_WM_TEMPLATE_INDEX" val="20228063"/>
  <p:tag name="KSO_WM_UNIT_LAYERLEVEL" val="1_1_1"/>
  <p:tag name="KSO_WM_TAG_VERSION" val="1.0"/>
  <p:tag name="KSO_WM_BEAUTIFY_FLAG" val="#wm#"/>
</p:tagLst>
</file>

<file path=ppt/tags/tag363.xml><?xml version="1.0" encoding="utf-8"?>
<p:tagLst xmlns:p="http://schemas.openxmlformats.org/presentationml/2006/main">
  <p:tag name="KSO_WM_UNIT_VALUE" val="140*140"/>
  <p:tag name="KSO_WM_UNIT_HIGHLIGHT" val="0"/>
  <p:tag name="KSO_WM_UNIT_COMPATIBLE" val="0"/>
  <p:tag name="KSO_WM_UNIT_DIAGRAM_ISNUMVISUAL" val="0"/>
  <p:tag name="KSO_WM_UNIT_DIAGRAM_ISREFERUNIT" val="0"/>
  <p:tag name="KSO_WM_DIAGRAM_GROUP_CODE" val="l1-1"/>
  <p:tag name="KSO_WM_UNIT_TYPE" val="l_h_x"/>
  <p:tag name="KSO_WM_UNIT_INDEX" val="1_4_1"/>
  <p:tag name="KSO_WM_UNIT_ID" val="diagram20228063_4*l_h_x*1_4_1"/>
  <p:tag name="KSO_WM_TEMPLATE_CATEGORY" val="diagram"/>
  <p:tag name="KSO_WM_TEMPLATE_INDEX" val="20228063"/>
  <p:tag name="KSO_WM_UNIT_LAYERLEVEL" val="1_1_1"/>
  <p:tag name="KSO_WM_TAG_VERSION" val="1.0"/>
  <p:tag name="KSO_WM_BEAUTIFY_FLAG" val="#wm#"/>
</p:tagLst>
</file>

<file path=ppt/tags/tag36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e"/>
  <p:tag name="KSO_WM_UNIT_TYPE" val="l_h_i"/>
  <p:tag name="KSO_WM_UNIT_INDEX" val="1_1_1"/>
  <p:tag name="KSO_WM_UNIT_ID" val="diagram20228063_4*l_h_i*1_1_1"/>
  <p:tag name="KSO_WM_TEMPLATE_CATEGORY" val="diagram"/>
  <p:tag name="KSO_WM_TEMPLATE_INDEX" val="20228063"/>
  <p:tag name="KSO_WM_UNIT_LAYERLEVEL" val="1_1_1"/>
  <p:tag name="KSO_WM_TAG_VERSION" val="1.0"/>
  <p:tag name="KSO_WM_BEAUTIFY_FLAG" val="#wm#"/>
</p:tagLst>
</file>

<file path=ppt/tags/tag36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28063_4*l_h_i*1_1_1"/>
  <p:tag name="KSO_WM_TEMPLATE_CATEGORY" val="diagram"/>
  <p:tag name="KSO_WM_TEMPLATE_INDEX" val="20228063"/>
  <p:tag name="KSO_WM_UNIT_LAYERLEVEL" val="1_1_1"/>
  <p:tag name="KSO_WM_TAG_VERSION" val="1.0"/>
  <p:tag name="KSO_WM_BEAUTIFY_FLAG" val="#wm#"/>
</p:tagLst>
</file>

<file path=ppt/tags/tag36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e"/>
  <p:tag name="KSO_WM_UNIT_TYPE" val="l_h_i"/>
  <p:tag name="KSO_WM_UNIT_INDEX" val="1_2_1"/>
  <p:tag name="KSO_WM_UNIT_ID" val="diagram20228063_4*l_h_i*1_2_1"/>
  <p:tag name="KSO_WM_TEMPLATE_CATEGORY" val="diagram"/>
  <p:tag name="KSO_WM_TEMPLATE_INDEX" val="20228063"/>
  <p:tag name="KSO_WM_UNIT_LAYERLEVEL" val="1_1_1"/>
  <p:tag name="KSO_WM_TAG_VERSION" val="1.0"/>
  <p:tag name="KSO_WM_BEAUTIFY_FLAG" val="#wm#"/>
</p:tagLst>
</file>

<file path=ppt/tags/tag36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228063_4*l_h_i*1_2_1"/>
  <p:tag name="KSO_WM_TEMPLATE_CATEGORY" val="diagram"/>
  <p:tag name="KSO_WM_TEMPLATE_INDEX" val="20228063"/>
  <p:tag name="KSO_WM_UNIT_LAYERLEVEL" val="1_1_1"/>
  <p:tag name="KSO_WM_TAG_VERSION" val="1.0"/>
  <p:tag name="KSO_WM_BEAUTIFY_FLAG" val="#wm#"/>
</p:tagLst>
</file>

<file path=ppt/tags/tag36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e"/>
  <p:tag name="KSO_WM_UNIT_TYPE" val="l_h_i"/>
  <p:tag name="KSO_WM_UNIT_INDEX" val="1_4_1"/>
  <p:tag name="KSO_WM_UNIT_ID" val="diagram20228063_4*l_h_i*1_4_1"/>
  <p:tag name="KSO_WM_TEMPLATE_CATEGORY" val="diagram"/>
  <p:tag name="KSO_WM_TEMPLATE_INDEX" val="20228063"/>
  <p:tag name="KSO_WM_UNIT_LAYERLEVEL" val="1_1_1"/>
  <p:tag name="KSO_WM_TAG_VERSION" val="1.0"/>
  <p:tag name="KSO_WM_BEAUTIFY_FLAG" val="#wm#"/>
</p:tagLst>
</file>

<file path=ppt/tags/tag36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4_1"/>
  <p:tag name="KSO_WM_UNIT_ID" val="diagram20228063_4*l_h_i*1_4_1"/>
  <p:tag name="KSO_WM_TEMPLATE_CATEGORY" val="diagram"/>
  <p:tag name="KSO_WM_TEMPLATE_INDEX" val="20228063"/>
  <p:tag name="KSO_WM_UNIT_LAYERLEVEL" val="1_1_1"/>
  <p:tag name="KSO_WM_TAG_VERSION" val="1.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2_2"/>
  <p:tag name="KSO_WM_UNIT_ID" val="diagram20227925_3*n_h_h_i*1_2_2_2"/>
  <p:tag name="KSO_WM_TEMPLATE_CATEGORY" val="diagram"/>
  <p:tag name="KSO_WM_TEMPLATE_INDEX" val="20227925"/>
  <p:tag name="KSO_WM_UNIT_LAYERLEVEL" val="1_1_1_1"/>
  <p:tag name="KSO_WM_TAG_VERSION" val="1.0"/>
  <p:tag name="KSO_WM_BEAUTIFY_FLAG" val="#wm#"/>
</p:tagLst>
</file>

<file path=ppt/tags/tag37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e"/>
  <p:tag name="KSO_WM_UNIT_TYPE" val="l_h_i"/>
  <p:tag name="KSO_WM_UNIT_INDEX" val="1_3_1"/>
  <p:tag name="KSO_WM_UNIT_ID" val="diagram20228063_4*l_h_i*1_3_1"/>
  <p:tag name="KSO_WM_TEMPLATE_CATEGORY" val="diagram"/>
  <p:tag name="KSO_WM_TEMPLATE_INDEX" val="20228063"/>
  <p:tag name="KSO_WM_UNIT_LAYERLEVEL" val="1_1_1"/>
  <p:tag name="KSO_WM_TAG_VERSION" val="1.0"/>
  <p:tag name="KSO_WM_BEAUTIFY_FLAG" val="#wm#"/>
</p:tagLst>
</file>

<file path=ppt/tags/tag37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228063_4*l_h_i*1_3_1"/>
  <p:tag name="KSO_WM_TEMPLATE_CATEGORY" val="diagram"/>
  <p:tag name="KSO_WM_TEMPLATE_INDEX" val="20228063"/>
  <p:tag name="KSO_WM_UNIT_LAYERLEVEL" val="1_1_1"/>
  <p:tag name="KSO_WM_TAG_VERSION" val="1.0"/>
  <p:tag name="KSO_WM_BEAUTIFY_FLAG" val="#wm#"/>
</p:tagLst>
</file>

<file path=ppt/tags/tag372.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28063_4*l_h_a*1_1_1"/>
  <p:tag name="KSO_WM_TEMPLATE_CATEGORY" val="diagram"/>
  <p:tag name="KSO_WM_TEMPLATE_INDEX" val="20228063"/>
  <p:tag name="KSO_WM_UNIT_LAYERLEVEL" val="1_1_1"/>
  <p:tag name="KSO_WM_TAG_VERSION" val="1.0"/>
  <p:tag name="KSO_WM_BEAUTIFY_FLAG" val="#wm#"/>
</p:tagLst>
</file>

<file path=ppt/tags/tag373.xml><?xml version="1.0" encoding="utf-8"?>
<p:tagLst xmlns:p="http://schemas.openxmlformats.org/presentationml/2006/main">
  <p:tag name="KSO_WM_UNIT_SUBTYPE" val="a"/>
  <p:tag name="KSO_WM_UNIT_PRESET_TEXT" val="单击此处输入你的正文，文字是您思想的提炼"/>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28063_4*l_h_f*1_1_1"/>
  <p:tag name="KSO_WM_TEMPLATE_CATEGORY" val="diagram"/>
  <p:tag name="KSO_WM_TEMPLATE_INDEX" val="20228063"/>
  <p:tag name="KSO_WM_UNIT_LAYERLEVEL" val="1_1_1"/>
  <p:tag name="KSO_WM_TAG_VERSION" val="1.0"/>
  <p:tag name="KSO_WM_BEAUTIFY_FLAG" val="#wm#"/>
</p:tagLst>
</file>

<file path=ppt/tags/tag374.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28063_4*l_h_a*1_2_1"/>
  <p:tag name="KSO_WM_TEMPLATE_CATEGORY" val="diagram"/>
  <p:tag name="KSO_WM_TEMPLATE_INDEX" val="20228063"/>
  <p:tag name="KSO_WM_UNIT_LAYERLEVEL" val="1_1_1"/>
  <p:tag name="KSO_WM_TAG_VERSION" val="1.0"/>
  <p:tag name="KSO_WM_BEAUTIFY_FLAG" val="#wm#"/>
</p:tagLst>
</file>

<file path=ppt/tags/tag375.xml><?xml version="1.0" encoding="utf-8"?>
<p:tagLst xmlns:p="http://schemas.openxmlformats.org/presentationml/2006/main">
  <p:tag name="KSO_WM_UNIT_SUBTYPE" val="a"/>
  <p:tag name="KSO_WM_UNIT_PRESET_TEXT" val="单击此处输入你的正文，文字是您思想的提炼"/>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28063_4*l_h_f*1_2_1"/>
  <p:tag name="KSO_WM_TEMPLATE_CATEGORY" val="diagram"/>
  <p:tag name="KSO_WM_TEMPLATE_INDEX" val="20228063"/>
  <p:tag name="KSO_WM_UNIT_LAYERLEVEL" val="1_1_1"/>
  <p:tag name="KSO_WM_TAG_VERSION" val="1.0"/>
  <p:tag name="KSO_WM_BEAUTIFY_FLAG" val="#wm#"/>
</p:tagLst>
</file>

<file path=ppt/tags/tag376.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28063_4*l_h_a*1_3_1"/>
  <p:tag name="KSO_WM_TEMPLATE_CATEGORY" val="diagram"/>
  <p:tag name="KSO_WM_TEMPLATE_INDEX" val="20228063"/>
  <p:tag name="KSO_WM_UNIT_LAYERLEVEL" val="1_1_1"/>
  <p:tag name="KSO_WM_TAG_VERSION" val="1.0"/>
  <p:tag name="KSO_WM_BEAUTIFY_FLAG" val="#wm#"/>
</p:tagLst>
</file>

<file path=ppt/tags/tag377.xml><?xml version="1.0" encoding="utf-8"?>
<p:tagLst xmlns:p="http://schemas.openxmlformats.org/presentationml/2006/main">
  <p:tag name="KSO_WM_UNIT_SUBTYPE" val="a"/>
  <p:tag name="KSO_WM_UNIT_PRESET_TEXT" val="单击此处输入你的正文，文字是您思想的提炼"/>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28063_4*l_h_f*1_3_1"/>
  <p:tag name="KSO_WM_TEMPLATE_CATEGORY" val="diagram"/>
  <p:tag name="KSO_WM_TEMPLATE_INDEX" val="20228063"/>
  <p:tag name="KSO_WM_UNIT_LAYERLEVEL" val="1_1_1"/>
  <p:tag name="KSO_WM_TAG_VERSION" val="1.0"/>
  <p:tag name="KSO_WM_BEAUTIFY_FLAG" val="#wm#"/>
</p:tagLst>
</file>

<file path=ppt/tags/tag378.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228063_4*l_h_a*1_4_1"/>
  <p:tag name="KSO_WM_TEMPLATE_CATEGORY" val="diagram"/>
  <p:tag name="KSO_WM_TEMPLATE_INDEX" val="20228063"/>
  <p:tag name="KSO_WM_UNIT_LAYERLEVEL" val="1_1_1"/>
  <p:tag name="KSO_WM_TAG_VERSION" val="1.0"/>
  <p:tag name="KSO_WM_BEAUTIFY_FLAG" val="#wm#"/>
</p:tagLst>
</file>

<file path=ppt/tags/tag379.xml><?xml version="1.0" encoding="utf-8"?>
<p:tagLst xmlns:p="http://schemas.openxmlformats.org/presentationml/2006/main">
  <p:tag name="KSO_WM_UNIT_SUBTYPE" val="a"/>
  <p:tag name="KSO_WM_UNIT_PRESET_TEXT" val="单击此处输入你的正文，文字是您思想的提炼"/>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228063_4*l_h_f*1_4_1"/>
  <p:tag name="KSO_WM_TEMPLATE_CATEGORY" val="diagram"/>
  <p:tag name="KSO_WM_TEMPLATE_INDEX" val="20228063"/>
  <p:tag name="KSO_WM_UNIT_LAYERLEVEL" val="1_1_1"/>
  <p:tag name="KSO_WM_TAG_VERSION" val="1.0"/>
  <p:tag name="KSO_WM_BEAUTIFY_FLAG" val="#wm#"/>
</p:tagLst>
</file>

<file path=ppt/tags/tag38.xml><?xml version="1.0" encoding="utf-8"?>
<p:tagLst xmlns:p="http://schemas.openxmlformats.org/presentationml/2006/main">
  <p:tag name="KSO_WM_UNIT_VALUE" val="103*103"/>
  <p:tag name="KSO_WM_UNIT_HIGHLIGHT" val="0"/>
  <p:tag name="KSO_WM_UNIT_COMPATIBLE" val="0"/>
  <p:tag name="KSO_WM_UNIT_DIAGRAM_ISNUMVISUAL" val="0"/>
  <p:tag name="KSO_WM_UNIT_DIAGRAM_ISREFERUNIT" val="0"/>
  <p:tag name="KSO_WM_DIAGRAM_GROUP_CODE" val="n1-1"/>
  <p:tag name="KSO_WM_UNIT_TYPE" val="n_h_h_x"/>
  <p:tag name="KSO_WM_UNIT_INDEX" val="1_2_2_2"/>
  <p:tag name="KSO_WM_UNIT_ID" val="diagram20227925_3*n_h_h_x*1_2_2_2"/>
  <p:tag name="KSO_WM_TEMPLATE_CATEGORY" val="diagram"/>
  <p:tag name="KSO_WM_TEMPLATE_INDEX" val="20227925"/>
  <p:tag name="KSO_WM_UNIT_LAYERLEVEL" val="1_1_1_1"/>
  <p:tag name="KSO_WM_TAG_VERSION" val="1.0"/>
  <p:tag name="KSO_WM_BEAUTIFY_FLAG" val="#wm#"/>
</p:tagLst>
</file>

<file path=ppt/tags/tag380.xml><?xml version="1.0" encoding="utf-8"?>
<p:tagLst xmlns:p="http://schemas.openxmlformats.org/presentationml/2006/main">
  <p:tag name="KSO_WM_UNIT_ISCONTENTSTITLE" val="0"/>
  <p:tag name="KSO_WM_UNIT_ISNUMDGMTITLE" val="0"/>
  <p:tag name="KSO_WM_UNIT_PRESET_TEXT" val="单击添加标题"/>
  <p:tag name="KSO_WM_UNIT_NOCLEAR" val="0"/>
  <p:tag name="KSO_WM_UNIT_VALUE" val="13"/>
  <p:tag name="KSO_WM_UNIT_HIGHLIGHT" val="0"/>
  <p:tag name="KSO_WM_UNIT_COMPATIBLE" val="0"/>
  <p:tag name="KSO_WM_UNIT_DIAGRAM_ISNUMVISUAL" val="0"/>
  <p:tag name="KSO_WM_UNIT_DIAGRAM_ISREFERUNIT" val="0"/>
  <p:tag name="KSO_WM_UNIT_TYPE" val="a"/>
  <p:tag name="KSO_WM_UNIT_INDEX" val="1"/>
  <p:tag name="KSO_WM_UNIT_ID" val="custom20224336_7*a*1"/>
  <p:tag name="KSO_WM_TEMPLATE_CATEGORY" val="custom"/>
  <p:tag name="KSO_WM_TEMPLATE_INDEX" val="20224336"/>
  <p:tag name="KSO_WM_UNIT_LAYERLEVEL" val="1"/>
  <p:tag name="KSO_WM_TAG_VERSION" val="1.0"/>
  <p:tag name="KSO_WM_BEAUTIFY_FLAG" val="#wm#"/>
  <p:tag name="KSO_WM_UNIT_DEFAULT_FONT" val="54;60;2"/>
  <p:tag name="KSO_WM_UNIT_BLOCK" val="0"/>
  <p:tag name="KSO_WM_UNIT_DEC_AREA_ID" val="114c7dce51ce433c9b1f059057f70fc7"/>
  <p:tag name="KSO_WM_CHIP_GROUPID" val="620cc5482a08b0d86e4d8850"/>
  <p:tag name="KSO_WM_CHIP_XID" val="620cc5482a08b0d86e4d884f"/>
  <p:tag name="KSO_WM_CHIP_FILLAREA_FILL_RULE" val="{&quot;fill_align&quot;:&quot;cm&quot;,&quot;fill_mode&quot;:&quot;adaptive&quot;,&quot;sacle_strategy&quot;:&quot;smart&quot;}"/>
  <p:tag name="KSO_WM_ASSEMBLE_CHIP_INDEX" val="7ed280ad0d8f4ceba335330b501f8006"/>
  <p:tag name="KSO_WM_UNIT_TEXT_FILL_FORE_SCHEMECOLOR_INDEX_BRIGHTNESS" val="0"/>
  <p:tag name="KSO_WM_UNIT_TEXT_FILL_FORE_SCHEMECOLOR_INDEX" val="5"/>
  <p:tag name="KSO_WM_UNIT_TEXT_FILL_TYPE" val="1"/>
</p:tagLst>
</file>

<file path=ppt/tags/tag381.xml><?xml version="1.0" encoding="utf-8"?>
<p:tagLst xmlns:p="http://schemas.openxmlformats.org/presentationml/2006/main">
  <p:tag name="KSO_WM_BEAUTIFY_FLAG" val="#wm#"/>
  <p:tag name="KSO_WM_TEMPLATE_CATEGORY" val="custom"/>
  <p:tag name="KSO_WM_TEMPLATE_INDEX" val="20224336"/>
  <p:tag name="KSO_WM_SLIDE_ID" val="custom20224336_7"/>
  <p:tag name="KSO_WM_TEMPLATE_SUBCATEGORY" val="21"/>
  <p:tag name="KSO_WM_TEMPLATE_MASTER_TYPE" val="1"/>
  <p:tag name="KSO_WM_TEMPLATE_COLOR_TYPE" val="1"/>
  <p:tag name="KSO_WM_SLIDE_ITEM_CNT" val="0"/>
  <p:tag name="KSO_WM_SLIDE_INDEX" val="7"/>
  <p:tag name="KSO_WM_TAG_VERSION" val="1.0"/>
  <p:tag name="KSO_WM_SLIDE_LAYOUT" val="a_e"/>
  <p:tag name="KSO_WM_SLIDE_LAYOUT_CNT" val="1_1"/>
  <p:tag name="KSO_WM_CHIP_INFOS" val="{&quot;type&quot;:0,&quot;layout_type&quot;:&quot;1_NF_RC_7&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扁平风&quot;,&quot;手绘风&quot;,&quot;立体风&quot;,&quot;炫酷&quot;,&quot;复古风&quot;,&quot;科技风&quot;,&quot;水彩风&quot;,&quot;ios风&quot;,&quot;快闪&quot;,&quot;波普风&quot;,&quot;孟菲斯&quot;,&quot;蒸汽波&quot;,&quot;MBE&quot;,&quot;剪纸风&quot;,&quot;酸性风&quot;,&quot;像素风&quot;,&quot;涂鸦风&quot;,&quot;实景&quot;]},&quot;slide_type&quot;:[&quot;title&quot;,&quot;sectionTitle&quot;,&quot;contents&quot;,&quot;endPage&quot;],&quot;useType&quot;:[&quot;ppt&quot;]}"/>
  <p:tag name="KSO_WM_CHIP_XID" val="6193191a18adb49c6c1f3d89"/>
  <p:tag name="KSO_WM_CHIP_FILLPROP" val="[[{&quot;text_align&quot;:&quot;rm&quot;,&quot;text_direction&quot;:&quot;horizontal&quot;,&quot;support_big_font&quot;:false,&quot;picture_toward&quot;:0,&quot;picture_dockside&quot;:[],&quot;fill_id&quot;:&quot;3887597eb2d4430e8f5e1a57689f7fd3&quot;,&quot;fill_align&quot;:&quot;rm&quot;,&quot;chip_types&quot;:[&quot;diagram&quot;,&quot;header&quot;]}],[{&quot;text_align&quot;:&quot;cm&quot;,&quot;text_direction&quot;:&quot;horizontal&quot;,&quot;support_big_font&quot;:false,&quot;picture_toward&quot;:0,&quot;picture_dockside&quot;:[],&quot;fill_id&quot;:&quot;3887597eb2d4430e8f5e1a57689f7fd3&quot;,&quot;fill_align&quot;:&quot;cm&quot;,&quot;chip_types&quot;:[&quot;header&quot;]}],[{&quot;text_align&quot;:&quot;lm&quot;,&quot;text_direction&quot;:&quot;horizontal&quot;,&quot;support_big_font&quot;:false,&quot;picture_toward&quot;:0,&quot;picture_dockside&quot;:[],&quot;fill_id&quot;:&quot;3887597eb2d4430e8f5e1a57689f7fd3&quot;,&quot;fill_align&quot;:&quot;lm&quot;,&quot;chip_types&quot;:[&quot;header&quot;]}],[{&quot;text_align&quot;:&quot;lm&quot;,&quot;text_direction&quot;:&quot;horizontal&quot;,&quot;support_big_font&quot;:false,&quot;picture_toward&quot;:0,&quot;picture_dockside&quot;:[],&quot;fill_id&quot;:&quot;3887597eb2d4430e8f5e1a57689f7fd3&quot;,&quot;fill_align&quot;:&quot;lt&quot;,&quot;chip_types&quot;:[&quot;header&quot;]}],[{&quot;text_align&quot;:&quot;lm&quot;,&quot;text_direction&quot;:&quot;horizontal&quot;,&quot;support_big_font&quot;:false,&quot;picture_toward&quot;:0,&quot;picture_dockside&quot;:[],&quot;fill_id&quot;:&quot;3887597eb2d4430e8f5e1a57689f7fd3&quot;,&quot;fill_align&quot;:&quot;lb&quot;,&quot;chip_types&quot;:[&quot;header&quot;]}],[{&quot;text_align&quot;:&quot;lm&quot;,&quot;text_direction&quot;:&quot;horizontal&quot;,&quot;support_big_font&quot;:false,&quot;picture_toward&quot;:0,&quot;picture_dockside&quot;:[],&quot;fill_id&quot;:&quot;3887597eb2d4430e8f5e1a57689f7fd3&quot;,&quot;fill_align&quot;:&quot;cm&quot;,&quot;chip_types&quot;:[&quot;header&quot;]}],[{&quot;text_align&quot;:&quot;cm&quot;,&quot;text_direction&quot;:&quot;horizontal&quot;,&quot;support_big_font&quot;:false,&quot;picture_toward&quot;:0,&quot;picture_dockside&quot;:[],&quot;fill_id&quot;:&quot;3887597eb2d4430e8f5e1a57689f7fd3&quot;,&quot;fill_align&quot;:&quot;lm&quot;,&quot;chip_types&quot;:[&quot;header&quot;]}],[{&quot;text_align&quot;:&quot;cm&quot;,&quot;text_direction&quot;:&quot;horizontal&quot;,&quot;support_big_font&quot;:false,&quot;picture_toward&quot;:0,&quot;picture_dockside&quot;:[],&quot;fill_id&quot;:&quot;3887597eb2d4430e8f5e1a57689f7fd3&quot;,&quot;fill_align&quot;:&quot;lt&quot;,&quot;chip_types&quot;:[&quot;header&quot;]}],[{&quot;text_align&quot;:&quot;cm&quot;,&quot;text_direction&quot;:&quot;horizontal&quot;,&quot;support_big_font&quot;:false,&quot;picture_toward&quot;:0,&quot;picture_dockside&quot;:[],&quot;fill_id&quot;:&quot;3887597eb2d4430e8f5e1a57689f7fd3&quot;,&quot;fill_align&quot;:&quot;lb&quot;,&quot;chip_types&quot;:[&quot;header&quot;]}],[{&quot;text_align&quot;:&quot;rm&quot;,&quot;text_direction&quot;:&quot;horizontal&quot;,&quot;support_big_font&quot;:false,&quot;picture_toward&quot;:0,&quot;picture_dockside&quot;:[],&quot;fill_id&quot;:&quot;3887597eb2d4430e8f5e1a57689f7fd3&quot;,&quot;fill_align&quot;:&quot;rb&quot;,&quot;chip_types&quot;:[&quot;header&quot;]}],[{&quot;text_align&quot;:&quot;rm&quot;,&quot;text_direction&quot;:&quot;horizontal&quot;,&quot;support_big_font&quot;:false,&quot;picture_toward&quot;:0,&quot;picture_dockside&quot;:[],&quot;fill_id&quot;:&quot;3887597eb2d4430e8f5e1a57689f7fd3&quot;,&quot;fill_align&quot;:&quot;rt&quot;,&quot;chip_types&quot;:[&quot;header&quot;]}]]"/>
  <p:tag name="KSO_WM_CHIP_DECFILLPROP" val="[]"/>
  <p:tag name="KSO_WM_CHIP_GROUPID" val="6193191a18adb49c6c1f3d8b"/>
  <p:tag name="KSO_WM_SLIDE_LAYOUT_INFO" val="{&quot;id&quot;:&quot;2022-09-13T11:53:25&quot;,&quot;margin&quot;:{&quot;bottom&quot;:5.7733297348022461,&quot;left&quot;:9.6164531707763672,&quot;right&quot;:1.1486663818359375,&quot;top&quot;:5.7733221054077148},&quot;type&quot;:0}"/>
  <p:tag name="KSO_WM_SLIDE_BK_DARK_LIGHT" val="2"/>
  <p:tag name="KSO_WM_SLIDE_BACKGROUND_TYPE" val="general"/>
  <p:tag name="KSO_WM_SLIDE_SUPPORT_FEATURE_TYPE" val="0"/>
  <p:tag name="KSO_WM_SLIDE_TYPE" val="sectionTitle"/>
  <p:tag name="KSO_WM_CHIP_COLORING" val="1"/>
  <p:tag name="KSO_WM_SLIDE_SUBTYPE" val="pureTxt"/>
  <p:tag name="KSO_WM_TEMPLATE_ASSEMBLE_XID" val="62e9eff7295c1bf6da690df3"/>
  <p:tag name="KSO_WM_TEMPLATE_ASSEMBLE_GROUPID" val="62de4dd4c23dfd8dd4a1be7b"/>
</p:tagLst>
</file>

<file path=ppt/tags/tag38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28070_5*l_h_i*1_1_1"/>
  <p:tag name="KSO_WM_TEMPLATE_CATEGORY" val="diagram"/>
  <p:tag name="KSO_WM_TEMPLATE_INDEX" val="20228070"/>
  <p:tag name="KSO_WM_UNIT_LAYERLEVEL" val="1_1_1"/>
  <p:tag name="KSO_WM_TAG_VERSION" val="1.0"/>
  <p:tag name="KSO_WM_BEAUTIFY_FLAG" val="#wm#"/>
</p:tagLst>
</file>

<file path=ppt/tags/tag38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28070_5*l_h_i*1_1_2"/>
  <p:tag name="KSO_WM_TEMPLATE_CATEGORY" val="diagram"/>
  <p:tag name="KSO_WM_TEMPLATE_INDEX" val="20228070"/>
  <p:tag name="KSO_WM_UNIT_LAYERLEVEL" val="1_1_1"/>
  <p:tag name="KSO_WM_TAG_VERSION" val="1.0"/>
  <p:tag name="KSO_WM_BEAUTIFY_FLAG" val="#wm#"/>
</p:tagLst>
</file>

<file path=ppt/tags/tag384.xml><?xml version="1.0" encoding="utf-8"?>
<p:tagLst xmlns:p="http://schemas.openxmlformats.org/presentationml/2006/main">
  <p:tag name="KSO_WM_UNIT_SUBTYPE" val="a"/>
  <p:tag name="KSO_WM_UNIT_PRESET_TEXT" val="单击此处输入你的正文，文字是您思想的提炼"/>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28070_5*l_h_f*1_1_1"/>
  <p:tag name="KSO_WM_TEMPLATE_CATEGORY" val="diagram"/>
  <p:tag name="KSO_WM_TEMPLATE_INDEX" val="20228070"/>
  <p:tag name="KSO_WM_UNIT_LAYERLEVEL" val="1_1_1"/>
  <p:tag name="KSO_WM_TAG_VERSION" val="1.0"/>
  <p:tag name="KSO_WM_BEAUTIFY_FLAG" val="#wm#"/>
</p:tagLst>
</file>

<file path=ppt/tags/tag38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4"/>
  <p:tag name="KSO_WM_UNIT_ID" val="diagram20228070_5*l_h_i*1_1_4"/>
  <p:tag name="KSO_WM_TEMPLATE_CATEGORY" val="diagram"/>
  <p:tag name="KSO_WM_TEMPLATE_INDEX" val="20228070"/>
  <p:tag name="KSO_WM_UNIT_LAYERLEVEL" val="1_1_1"/>
  <p:tag name="KSO_WM_TAG_VERSION" val="1.0"/>
  <p:tag name="KSO_WM_BEAUTIFY_FLAG" val="#wm#"/>
</p:tagLst>
</file>

<file path=ppt/tags/tag386.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28070_5*l_h_a*1_1_1"/>
  <p:tag name="KSO_WM_TEMPLATE_CATEGORY" val="diagram"/>
  <p:tag name="KSO_WM_TEMPLATE_INDEX" val="20228070"/>
  <p:tag name="KSO_WM_UNIT_LAYERLEVEL" val="1_1_1"/>
  <p:tag name="KSO_WM_TAG_VERSION" val="1.0"/>
  <p:tag name="KSO_WM_BEAUTIFY_FLAG" val="#wm#"/>
</p:tagLst>
</file>

<file path=ppt/tags/tag38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28070_5*l_h_i*1_1_3"/>
  <p:tag name="KSO_WM_TEMPLATE_CATEGORY" val="diagram"/>
  <p:tag name="KSO_WM_TEMPLATE_INDEX" val="20228070"/>
  <p:tag name="KSO_WM_UNIT_LAYERLEVEL" val="1_1_1"/>
  <p:tag name="KSO_WM_TAG_VERSION" val="1.0"/>
  <p:tag name="KSO_WM_BEAUTIFY_FLAG" val="#wm#"/>
</p:tagLst>
</file>

<file path=ppt/tags/tag388.xml><?xml version="1.0" encoding="utf-8"?>
<p:tagLst xmlns:p="http://schemas.openxmlformats.org/presentationml/2006/main">
  <p:tag name="KSO_WM_UNIT_VALUE" val="80*80"/>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228070_5*l_h_x*1_1_1"/>
  <p:tag name="KSO_WM_TEMPLATE_CATEGORY" val="diagram"/>
  <p:tag name="KSO_WM_TEMPLATE_INDEX" val="20228070"/>
  <p:tag name="KSO_WM_UNIT_LAYERLEVEL" val="1_1_1"/>
  <p:tag name="KSO_WM_TAG_VERSION" val="1.0"/>
  <p:tag name="KSO_WM_BEAUTIFY_FLAG" val="#wm#"/>
</p:tagLst>
</file>

<file path=ppt/tags/tag38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28070_5*l_h_i*1_3_1"/>
  <p:tag name="KSO_WM_TEMPLATE_CATEGORY" val="diagram"/>
  <p:tag name="KSO_WM_TEMPLATE_INDEX" val="20228070"/>
  <p:tag name="KSO_WM_UNIT_LAYERLEVEL" val="1_1_1"/>
  <p:tag name="KSO_WM_TAG_VERSION" val="1.0"/>
  <p:tag name="KSO_WM_BEAUTIFY_FLAG" val="#wm#"/>
</p:tagLst>
</file>

<file path=ppt/tags/tag39.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n1-1"/>
  <p:tag name="KSO_WM_UNIT_TYPE" val="n_h_h_f"/>
  <p:tag name="KSO_WM_UNIT_INDEX" val="1_2_1_1"/>
  <p:tag name="KSO_WM_UNIT_ID" val="diagram20227925_3*n_h_h_f*1_2_1_1"/>
  <p:tag name="KSO_WM_TEMPLATE_CATEGORY" val="diagram"/>
  <p:tag name="KSO_WM_TEMPLATE_INDEX" val="20227925"/>
  <p:tag name="KSO_WM_UNIT_LAYERLEVEL" val="1_1_1_1"/>
  <p:tag name="KSO_WM_TAG_VERSION" val="1.0"/>
  <p:tag name="KSO_WM_BEAUTIFY_FLAG" val="#wm#"/>
</p:tagLst>
</file>

<file path=ppt/tags/tag39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28070_5*l_h_i*1_3_2"/>
  <p:tag name="KSO_WM_TEMPLATE_CATEGORY" val="diagram"/>
  <p:tag name="KSO_WM_TEMPLATE_INDEX" val="20228070"/>
  <p:tag name="KSO_WM_UNIT_LAYERLEVEL" val="1_1_1"/>
  <p:tag name="KSO_WM_TAG_VERSION" val="1.0"/>
  <p:tag name="KSO_WM_BEAUTIFY_FLAG" val="#wm#"/>
</p:tagLst>
</file>

<file path=ppt/tags/tag391.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28070_5*l_h_a*1_3_1"/>
  <p:tag name="KSO_WM_TEMPLATE_CATEGORY" val="diagram"/>
  <p:tag name="KSO_WM_TEMPLATE_INDEX" val="20228070"/>
  <p:tag name="KSO_WM_UNIT_LAYERLEVEL" val="1_1_1"/>
  <p:tag name="KSO_WM_TAG_VERSION" val="1.0"/>
  <p:tag name="KSO_WM_BEAUTIFY_FLAG" val="#wm#"/>
</p:tagLst>
</file>

<file path=ppt/tags/tag392.xml><?xml version="1.0" encoding="utf-8"?>
<p:tagLst xmlns:p="http://schemas.openxmlformats.org/presentationml/2006/main">
  <p:tag name="KSO_WM_UNIT_SUBTYPE" val="a"/>
  <p:tag name="KSO_WM_UNIT_PRESET_TEXT" val="单击此处输入你的正文，文字是您思想的提炼，为了最终演示发布的良好效果"/>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28070_5*l_h_f*1_3_1"/>
  <p:tag name="KSO_WM_TEMPLATE_CATEGORY" val="diagram"/>
  <p:tag name="KSO_WM_TEMPLATE_INDEX" val="20228070"/>
  <p:tag name="KSO_WM_UNIT_LAYERLEVEL" val="1_1_1"/>
  <p:tag name="KSO_WM_TAG_VERSION" val="1.0"/>
  <p:tag name="KSO_WM_BEAUTIFY_FLAG" val="#wm#"/>
</p:tagLst>
</file>

<file path=ppt/tags/tag39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228070_5*l_h_i*1_3_3"/>
  <p:tag name="KSO_WM_TEMPLATE_CATEGORY" val="diagram"/>
  <p:tag name="KSO_WM_TEMPLATE_INDEX" val="20228070"/>
  <p:tag name="KSO_WM_UNIT_LAYERLEVEL" val="1_1_1"/>
  <p:tag name="KSO_WM_TAG_VERSION" val="1.0"/>
  <p:tag name="KSO_WM_BEAUTIFY_FLAG" val="#wm#"/>
</p:tagLst>
</file>

<file path=ppt/tags/tag39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4"/>
  <p:tag name="KSO_WM_UNIT_ID" val="diagram20228070_5*l_h_i*1_3_4"/>
  <p:tag name="KSO_WM_TEMPLATE_CATEGORY" val="diagram"/>
  <p:tag name="KSO_WM_TEMPLATE_INDEX" val="20228070"/>
  <p:tag name="KSO_WM_UNIT_LAYERLEVEL" val="1_1_1"/>
  <p:tag name="KSO_WM_TAG_VERSION" val="1.0"/>
  <p:tag name="KSO_WM_BEAUTIFY_FLAG" val="#wm#"/>
</p:tagLst>
</file>

<file path=ppt/tags/tag395.xml><?xml version="1.0" encoding="utf-8"?>
<p:tagLst xmlns:p="http://schemas.openxmlformats.org/presentationml/2006/main">
  <p:tag name="KSO_WM_UNIT_VALUE" val="80*80"/>
  <p:tag name="KSO_WM_UNIT_HIGHLIGHT" val="0"/>
  <p:tag name="KSO_WM_UNIT_COMPATIBLE" val="0"/>
  <p:tag name="KSO_WM_UNIT_DIAGRAM_ISNUMVISUAL" val="0"/>
  <p:tag name="KSO_WM_UNIT_DIAGRAM_ISREFERUNIT" val="0"/>
  <p:tag name="KSO_WM_DIAGRAM_GROUP_CODE" val="l1-1"/>
  <p:tag name="KSO_WM_UNIT_TYPE" val="l_h_x"/>
  <p:tag name="KSO_WM_UNIT_INDEX" val="1_3_1"/>
  <p:tag name="KSO_WM_UNIT_ID" val="diagram20228070_5*l_h_x*1_3_1"/>
  <p:tag name="KSO_WM_TEMPLATE_CATEGORY" val="diagram"/>
  <p:tag name="KSO_WM_TEMPLATE_INDEX" val="20228070"/>
  <p:tag name="KSO_WM_UNIT_LAYERLEVEL" val="1_1_1"/>
  <p:tag name="KSO_WM_TAG_VERSION" val="1.0"/>
  <p:tag name="KSO_WM_BEAUTIFY_FLAG" val="#wm#"/>
</p:tagLst>
</file>

<file path=ppt/tags/tag39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228070_5*l_h_i*1_4_1"/>
  <p:tag name="KSO_WM_TEMPLATE_CATEGORY" val="diagram"/>
  <p:tag name="KSO_WM_TEMPLATE_INDEX" val="20228070"/>
  <p:tag name="KSO_WM_UNIT_LAYERLEVEL" val="1_1_1"/>
  <p:tag name="KSO_WM_TAG_VERSION" val="1.0"/>
  <p:tag name="KSO_WM_BEAUTIFY_FLAG" val="#wm#"/>
</p:tagLst>
</file>

<file path=ppt/tags/tag39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20228070_5*l_h_i*1_4_2"/>
  <p:tag name="KSO_WM_TEMPLATE_CATEGORY" val="diagram"/>
  <p:tag name="KSO_WM_TEMPLATE_INDEX" val="20228070"/>
  <p:tag name="KSO_WM_UNIT_LAYERLEVEL" val="1_1_1"/>
  <p:tag name="KSO_WM_TAG_VERSION" val="1.0"/>
  <p:tag name="KSO_WM_BEAUTIFY_FLAG" val="#wm#"/>
</p:tagLst>
</file>

<file path=ppt/tags/tag398.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228070_5*l_h_a*1_4_1"/>
  <p:tag name="KSO_WM_TEMPLATE_CATEGORY" val="diagram"/>
  <p:tag name="KSO_WM_TEMPLATE_INDEX" val="20228070"/>
  <p:tag name="KSO_WM_UNIT_LAYERLEVEL" val="1_1_1"/>
  <p:tag name="KSO_WM_TAG_VERSION" val="1.0"/>
  <p:tag name="KSO_WM_BEAUTIFY_FLAG" val="#wm#"/>
</p:tagLst>
</file>

<file path=ppt/tags/tag399.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228070_5*l_h_f*1_4_1"/>
  <p:tag name="KSO_WM_TEMPLATE_CATEGORY" val="diagram"/>
  <p:tag name="KSO_WM_TEMPLATE_INDEX" val="20228070"/>
  <p:tag name="KSO_WM_UNIT_LAYERLEVEL" val="1_1_1"/>
  <p:tag name="KSO_WM_TAG_VERSION" val="1.0"/>
  <p:tag name="KSO_WM_BEAUTIFY_FLAG" val="#wm#"/>
</p:tagLst>
</file>

<file path=ppt/tags/tag4.xml><?xml version="1.0" encoding="utf-8"?>
<p:tagLst xmlns:p="http://schemas.openxmlformats.org/presentationml/2006/main">
  <p:tag name="KSO_WM_BEAUTIFY_FLAG" val="#wm#"/>
  <p:tag name="KSO_WM_TEMPLATE_CATEGORY" val="custom"/>
  <p:tag name="KSO_WM_TEMPLATE_INDEX" val="20224336"/>
  <p:tag name="KSO_WM_SLIDE_ID" val="custom20224336_7"/>
  <p:tag name="KSO_WM_TEMPLATE_SUBCATEGORY" val="21"/>
  <p:tag name="KSO_WM_TEMPLATE_MASTER_TYPE" val="1"/>
  <p:tag name="KSO_WM_TEMPLATE_COLOR_TYPE" val="1"/>
  <p:tag name="KSO_WM_SLIDE_ITEM_CNT" val="0"/>
  <p:tag name="KSO_WM_SLIDE_INDEX" val="7"/>
  <p:tag name="KSO_WM_TAG_VERSION" val="1.0"/>
  <p:tag name="KSO_WM_SLIDE_LAYOUT" val="a_e"/>
  <p:tag name="KSO_WM_SLIDE_LAYOUT_CNT" val="1_1"/>
  <p:tag name="KSO_WM_CHIP_INFOS" val="{&quot;type&quot;:0,&quot;layout_type&quot;:&quot;1_NF_RC_7&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扁平风&quot;,&quot;手绘风&quot;,&quot;立体风&quot;,&quot;炫酷&quot;,&quot;复古风&quot;,&quot;科技风&quot;,&quot;水彩风&quot;,&quot;ios风&quot;,&quot;快闪&quot;,&quot;波普风&quot;,&quot;孟菲斯&quot;,&quot;蒸汽波&quot;,&quot;MBE&quot;,&quot;剪纸风&quot;,&quot;酸性风&quot;,&quot;像素风&quot;,&quot;涂鸦风&quot;,&quot;实景&quot;]},&quot;slide_type&quot;:[&quot;title&quot;,&quot;sectionTitle&quot;,&quot;contents&quot;,&quot;endPage&quot;],&quot;useType&quot;:[&quot;ppt&quot;]}"/>
  <p:tag name="KSO_WM_CHIP_XID" val="6193191a18adb49c6c1f3d89"/>
  <p:tag name="KSO_WM_CHIP_FILLPROP" val="[[{&quot;text_align&quot;:&quot;rm&quot;,&quot;text_direction&quot;:&quot;horizontal&quot;,&quot;support_big_font&quot;:false,&quot;picture_toward&quot;:0,&quot;picture_dockside&quot;:[],&quot;fill_id&quot;:&quot;3887597eb2d4430e8f5e1a57689f7fd3&quot;,&quot;fill_align&quot;:&quot;rm&quot;,&quot;chip_types&quot;:[&quot;diagram&quot;,&quot;header&quot;]}],[{&quot;text_align&quot;:&quot;cm&quot;,&quot;text_direction&quot;:&quot;horizontal&quot;,&quot;support_big_font&quot;:false,&quot;picture_toward&quot;:0,&quot;picture_dockside&quot;:[],&quot;fill_id&quot;:&quot;3887597eb2d4430e8f5e1a57689f7fd3&quot;,&quot;fill_align&quot;:&quot;cm&quot;,&quot;chip_types&quot;:[&quot;header&quot;]}],[{&quot;text_align&quot;:&quot;lm&quot;,&quot;text_direction&quot;:&quot;horizontal&quot;,&quot;support_big_font&quot;:false,&quot;picture_toward&quot;:0,&quot;picture_dockside&quot;:[],&quot;fill_id&quot;:&quot;3887597eb2d4430e8f5e1a57689f7fd3&quot;,&quot;fill_align&quot;:&quot;lm&quot;,&quot;chip_types&quot;:[&quot;header&quot;]}],[{&quot;text_align&quot;:&quot;lm&quot;,&quot;text_direction&quot;:&quot;horizontal&quot;,&quot;support_big_font&quot;:false,&quot;picture_toward&quot;:0,&quot;picture_dockside&quot;:[],&quot;fill_id&quot;:&quot;3887597eb2d4430e8f5e1a57689f7fd3&quot;,&quot;fill_align&quot;:&quot;lt&quot;,&quot;chip_types&quot;:[&quot;header&quot;]}],[{&quot;text_align&quot;:&quot;lm&quot;,&quot;text_direction&quot;:&quot;horizontal&quot;,&quot;support_big_font&quot;:false,&quot;picture_toward&quot;:0,&quot;picture_dockside&quot;:[],&quot;fill_id&quot;:&quot;3887597eb2d4430e8f5e1a57689f7fd3&quot;,&quot;fill_align&quot;:&quot;lb&quot;,&quot;chip_types&quot;:[&quot;header&quot;]}],[{&quot;text_align&quot;:&quot;lm&quot;,&quot;text_direction&quot;:&quot;horizontal&quot;,&quot;support_big_font&quot;:false,&quot;picture_toward&quot;:0,&quot;picture_dockside&quot;:[],&quot;fill_id&quot;:&quot;3887597eb2d4430e8f5e1a57689f7fd3&quot;,&quot;fill_align&quot;:&quot;cm&quot;,&quot;chip_types&quot;:[&quot;header&quot;]}],[{&quot;text_align&quot;:&quot;cm&quot;,&quot;text_direction&quot;:&quot;horizontal&quot;,&quot;support_big_font&quot;:false,&quot;picture_toward&quot;:0,&quot;picture_dockside&quot;:[],&quot;fill_id&quot;:&quot;3887597eb2d4430e8f5e1a57689f7fd3&quot;,&quot;fill_align&quot;:&quot;lm&quot;,&quot;chip_types&quot;:[&quot;header&quot;]}],[{&quot;text_align&quot;:&quot;cm&quot;,&quot;text_direction&quot;:&quot;horizontal&quot;,&quot;support_big_font&quot;:false,&quot;picture_toward&quot;:0,&quot;picture_dockside&quot;:[],&quot;fill_id&quot;:&quot;3887597eb2d4430e8f5e1a57689f7fd3&quot;,&quot;fill_align&quot;:&quot;lt&quot;,&quot;chip_types&quot;:[&quot;header&quot;]}],[{&quot;text_align&quot;:&quot;cm&quot;,&quot;text_direction&quot;:&quot;horizontal&quot;,&quot;support_big_font&quot;:false,&quot;picture_toward&quot;:0,&quot;picture_dockside&quot;:[],&quot;fill_id&quot;:&quot;3887597eb2d4430e8f5e1a57689f7fd3&quot;,&quot;fill_align&quot;:&quot;lb&quot;,&quot;chip_types&quot;:[&quot;header&quot;]}],[{&quot;text_align&quot;:&quot;rm&quot;,&quot;text_direction&quot;:&quot;horizontal&quot;,&quot;support_big_font&quot;:false,&quot;picture_toward&quot;:0,&quot;picture_dockside&quot;:[],&quot;fill_id&quot;:&quot;3887597eb2d4430e8f5e1a57689f7fd3&quot;,&quot;fill_align&quot;:&quot;rb&quot;,&quot;chip_types&quot;:[&quot;header&quot;]}],[{&quot;text_align&quot;:&quot;rm&quot;,&quot;text_direction&quot;:&quot;horizontal&quot;,&quot;support_big_font&quot;:false,&quot;picture_toward&quot;:0,&quot;picture_dockside&quot;:[],&quot;fill_id&quot;:&quot;3887597eb2d4430e8f5e1a57689f7fd3&quot;,&quot;fill_align&quot;:&quot;rt&quot;,&quot;chip_types&quot;:[&quot;header&quot;]}]]"/>
  <p:tag name="KSO_WM_CHIP_DECFILLPROP" val="[]"/>
  <p:tag name="KSO_WM_CHIP_GROUPID" val="6193191a18adb49c6c1f3d8b"/>
  <p:tag name="KSO_WM_SLIDE_LAYOUT_INFO" val="{&quot;id&quot;:&quot;2022-09-13T11:53:25&quot;,&quot;margin&quot;:{&quot;bottom&quot;:5.7733297348022461,&quot;left&quot;:9.6164531707763672,&quot;right&quot;:1.1486663818359375,&quot;top&quot;:5.7733221054077148},&quot;type&quot;:0}"/>
  <p:tag name="KSO_WM_SLIDE_BK_DARK_LIGHT" val="2"/>
  <p:tag name="KSO_WM_SLIDE_BACKGROUND_TYPE" val="general"/>
  <p:tag name="KSO_WM_SLIDE_SUPPORT_FEATURE_TYPE" val="0"/>
  <p:tag name="KSO_WM_SLIDE_TYPE" val="sectionTitle"/>
  <p:tag name="KSO_WM_CHIP_COLORING" val="1"/>
  <p:tag name="KSO_WM_SLIDE_SUBTYPE" val="pureTxt"/>
  <p:tag name="KSO_WM_TEMPLATE_ASSEMBLE_XID" val="62e9eff7295c1bf6da690df3"/>
  <p:tag name="KSO_WM_TEMPLATE_ASSEMBLE_GROUPID" val="62de4dd4c23dfd8dd4a1be7b"/>
</p:tagLst>
</file>

<file path=ppt/tags/tag40.xml><?xml version="1.0" encoding="utf-8"?>
<p:tagLst xmlns:p="http://schemas.openxmlformats.org/presentationml/2006/main">
  <p:tag name="KSO_WM_UNIT_ISCONTENTSTITLE" val="0"/>
  <p:tag name="KSO_WM_UNIT_ISNUMDGMTITLE" val="0"/>
  <p:tag name="KSO_WM_UNIT_PRESET_TEXT" val="请添加小标题"/>
  <p:tag name="KSO_WM_UNIT_NOCLEAR" val="0"/>
  <p:tag name="KSO_WM_UNIT_HIGHLIGHT" val="0"/>
  <p:tag name="KSO_WM_UNIT_COMPATIBLE" val="0"/>
  <p:tag name="KSO_WM_UNIT_DIAGRAM_ISNUMVISUAL" val="0"/>
  <p:tag name="KSO_WM_UNIT_DIAGRAM_ISREFERUNIT" val="0"/>
  <p:tag name="KSO_WM_DIAGRAM_GROUP_CODE" val="n1-1"/>
  <p:tag name="KSO_WM_UNIT_TYPE" val="n_h_h_a"/>
  <p:tag name="KSO_WM_UNIT_INDEX" val="1_2_1_1"/>
  <p:tag name="KSO_WM_UNIT_ID" val="diagram20227925_3*n_h_h_a*1_2_1_1"/>
  <p:tag name="KSO_WM_TEMPLATE_CATEGORY" val="diagram"/>
  <p:tag name="KSO_WM_TEMPLATE_INDEX" val="20227925"/>
  <p:tag name="KSO_WM_UNIT_LAYERLEVEL" val="1_1_1_1"/>
  <p:tag name="KSO_WM_TAG_VERSION" val="1.0"/>
  <p:tag name="KSO_WM_BEAUTIFY_FLAG" val="#wm#"/>
</p:tagLst>
</file>

<file path=ppt/tags/tag40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ID" val="diagram20228070_5*l_h_i*1_4_3"/>
  <p:tag name="KSO_WM_TEMPLATE_CATEGORY" val="diagram"/>
  <p:tag name="KSO_WM_TEMPLATE_INDEX" val="20228070"/>
  <p:tag name="KSO_WM_UNIT_LAYERLEVEL" val="1_1_1"/>
  <p:tag name="KSO_WM_TAG_VERSION" val="1.0"/>
  <p:tag name="KSO_WM_BEAUTIFY_FLAG" val="#wm#"/>
</p:tagLst>
</file>

<file path=ppt/tags/tag40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4"/>
  <p:tag name="KSO_WM_UNIT_ID" val="diagram20228070_5*l_h_i*1_4_4"/>
  <p:tag name="KSO_WM_TEMPLATE_CATEGORY" val="diagram"/>
  <p:tag name="KSO_WM_TEMPLATE_INDEX" val="20228070"/>
  <p:tag name="KSO_WM_UNIT_LAYERLEVEL" val="1_1_1"/>
  <p:tag name="KSO_WM_TAG_VERSION" val="1.0"/>
  <p:tag name="KSO_WM_BEAUTIFY_FLAG" val="#wm#"/>
</p:tagLst>
</file>

<file path=ppt/tags/tag402.xml><?xml version="1.0" encoding="utf-8"?>
<p:tagLst xmlns:p="http://schemas.openxmlformats.org/presentationml/2006/main">
  <p:tag name="KSO_WM_UNIT_VALUE" val="80*80"/>
  <p:tag name="KSO_WM_UNIT_HIGHLIGHT" val="0"/>
  <p:tag name="KSO_WM_UNIT_COMPATIBLE" val="0"/>
  <p:tag name="KSO_WM_UNIT_DIAGRAM_ISNUMVISUAL" val="0"/>
  <p:tag name="KSO_WM_UNIT_DIAGRAM_ISREFERUNIT" val="0"/>
  <p:tag name="KSO_WM_DIAGRAM_GROUP_CODE" val="l1-1"/>
  <p:tag name="KSO_WM_UNIT_TYPE" val="l_h_x"/>
  <p:tag name="KSO_WM_UNIT_INDEX" val="1_4_1"/>
  <p:tag name="KSO_WM_UNIT_ID" val="diagram20228070_5*l_h_x*1_4_1"/>
  <p:tag name="KSO_WM_TEMPLATE_CATEGORY" val="diagram"/>
  <p:tag name="KSO_WM_TEMPLATE_INDEX" val="20228070"/>
  <p:tag name="KSO_WM_UNIT_LAYERLEVEL" val="1_1_1"/>
  <p:tag name="KSO_WM_TAG_VERSION" val="1.0"/>
  <p:tag name="KSO_WM_BEAUTIFY_FLAG" val="#wm#"/>
</p:tagLst>
</file>

<file path=ppt/tags/tag40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1"/>
  <p:tag name="KSO_WM_UNIT_ID" val="diagram20228070_5*l_h_i*1_5_1"/>
  <p:tag name="KSO_WM_TEMPLATE_CATEGORY" val="diagram"/>
  <p:tag name="KSO_WM_TEMPLATE_INDEX" val="20228070"/>
  <p:tag name="KSO_WM_UNIT_LAYERLEVEL" val="1_1_1"/>
  <p:tag name="KSO_WM_TAG_VERSION" val="1.0"/>
  <p:tag name="KSO_WM_BEAUTIFY_FLAG" val="#wm#"/>
</p:tagLst>
</file>

<file path=ppt/tags/tag40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2"/>
  <p:tag name="KSO_WM_UNIT_ID" val="diagram20228070_5*l_h_i*1_5_2"/>
  <p:tag name="KSO_WM_TEMPLATE_CATEGORY" val="diagram"/>
  <p:tag name="KSO_WM_TEMPLATE_INDEX" val="20228070"/>
  <p:tag name="KSO_WM_UNIT_LAYERLEVEL" val="1_1_1"/>
  <p:tag name="KSO_WM_TAG_VERSION" val="1.0"/>
  <p:tag name="KSO_WM_BEAUTIFY_FLAG" val="#wm#"/>
</p:tagLst>
</file>

<file path=ppt/tags/tag405.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5_1"/>
  <p:tag name="KSO_WM_UNIT_ID" val="diagram20228070_5*l_h_a*1_5_1"/>
  <p:tag name="KSO_WM_TEMPLATE_CATEGORY" val="diagram"/>
  <p:tag name="KSO_WM_TEMPLATE_INDEX" val="20228070"/>
  <p:tag name="KSO_WM_UNIT_LAYERLEVEL" val="1_1_1"/>
  <p:tag name="KSO_WM_TAG_VERSION" val="1.0"/>
  <p:tag name="KSO_WM_BEAUTIFY_FLAG" val="#wm#"/>
</p:tagLst>
</file>

<file path=ppt/tags/tag406.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5_1"/>
  <p:tag name="KSO_WM_UNIT_ID" val="diagram20228070_5*l_h_f*1_5_1"/>
  <p:tag name="KSO_WM_TEMPLATE_CATEGORY" val="diagram"/>
  <p:tag name="KSO_WM_TEMPLATE_INDEX" val="20228070"/>
  <p:tag name="KSO_WM_UNIT_LAYERLEVEL" val="1_1_1"/>
  <p:tag name="KSO_WM_TAG_VERSION" val="1.0"/>
  <p:tag name="KSO_WM_BEAUTIFY_FLAG" val="#wm#"/>
</p:tagLst>
</file>

<file path=ppt/tags/tag40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3"/>
  <p:tag name="KSO_WM_UNIT_ID" val="diagram20228070_5*l_h_i*1_5_3"/>
  <p:tag name="KSO_WM_TEMPLATE_CATEGORY" val="diagram"/>
  <p:tag name="KSO_WM_TEMPLATE_INDEX" val="20228070"/>
  <p:tag name="KSO_WM_UNIT_LAYERLEVEL" val="1_1_1"/>
  <p:tag name="KSO_WM_TAG_VERSION" val="1.0"/>
  <p:tag name="KSO_WM_BEAUTIFY_FLAG" val="#wm#"/>
</p:tagLst>
</file>

<file path=ppt/tags/tag40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4"/>
  <p:tag name="KSO_WM_UNIT_ID" val="diagram20228070_5*l_h_i*1_5_4"/>
  <p:tag name="KSO_WM_TEMPLATE_CATEGORY" val="diagram"/>
  <p:tag name="KSO_WM_TEMPLATE_INDEX" val="20228070"/>
  <p:tag name="KSO_WM_UNIT_LAYERLEVEL" val="1_1_1"/>
  <p:tag name="KSO_WM_TAG_VERSION" val="1.0"/>
  <p:tag name="KSO_WM_BEAUTIFY_FLAG" val="#wm#"/>
</p:tagLst>
</file>

<file path=ppt/tags/tag409.xml><?xml version="1.0" encoding="utf-8"?>
<p:tagLst xmlns:p="http://schemas.openxmlformats.org/presentationml/2006/main">
  <p:tag name="KSO_WM_UNIT_VALUE" val="80*80"/>
  <p:tag name="KSO_WM_UNIT_HIGHLIGHT" val="0"/>
  <p:tag name="KSO_WM_UNIT_COMPATIBLE" val="0"/>
  <p:tag name="KSO_WM_UNIT_DIAGRAM_ISNUMVISUAL" val="0"/>
  <p:tag name="KSO_WM_UNIT_DIAGRAM_ISREFERUNIT" val="0"/>
  <p:tag name="KSO_WM_DIAGRAM_GROUP_CODE" val="l1-1"/>
  <p:tag name="KSO_WM_UNIT_TYPE" val="l_h_x"/>
  <p:tag name="KSO_WM_UNIT_INDEX" val="1_5_1"/>
  <p:tag name="KSO_WM_UNIT_ID" val="diagram20228070_5*l_h_x*1_5_1"/>
  <p:tag name="KSO_WM_TEMPLATE_CATEGORY" val="diagram"/>
  <p:tag name="KSO_WM_TEMPLATE_INDEX" val="20228070"/>
  <p:tag name="KSO_WM_UNIT_LAYERLEVEL" val="1_1_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1_2"/>
  <p:tag name="KSO_WM_UNIT_ID" val="diagram20227925_3*n_h_h_i*1_2_1_2"/>
  <p:tag name="KSO_WM_TEMPLATE_CATEGORY" val="diagram"/>
  <p:tag name="KSO_WM_TEMPLATE_INDEX" val="20227925"/>
  <p:tag name="KSO_WM_UNIT_LAYERLEVEL" val="1_1_1_1"/>
  <p:tag name="KSO_WM_TAG_VERSION" val="1.0"/>
  <p:tag name="KSO_WM_BEAUTIFY_FLAG" val="#wm#"/>
</p:tagLst>
</file>

<file path=ppt/tags/tag410.xml><?xml version="1.0" encoding="utf-8"?>
<p:tagLst xmlns:p="http://schemas.openxmlformats.org/presentationml/2006/main">
  <p:tag name="KSO_WM_UNIT_ISCONTENTSTITLE" val="0"/>
  <p:tag name="KSO_WM_UNIT_ISNUMDGMTITLE" val="0"/>
  <p:tag name="KSO_WM_UNIT_PRESET_TEXT" val="单击添加标题"/>
  <p:tag name="KSO_WM_UNIT_NOCLEAR" val="0"/>
  <p:tag name="KSO_WM_UNIT_VALUE" val="13"/>
  <p:tag name="KSO_WM_UNIT_HIGHLIGHT" val="0"/>
  <p:tag name="KSO_WM_UNIT_COMPATIBLE" val="0"/>
  <p:tag name="KSO_WM_UNIT_DIAGRAM_ISNUMVISUAL" val="0"/>
  <p:tag name="KSO_WM_UNIT_DIAGRAM_ISREFERUNIT" val="0"/>
  <p:tag name="KSO_WM_UNIT_TYPE" val="a"/>
  <p:tag name="KSO_WM_UNIT_INDEX" val="1"/>
  <p:tag name="KSO_WM_UNIT_ID" val="custom20224336_7*a*1"/>
  <p:tag name="KSO_WM_TEMPLATE_CATEGORY" val="custom"/>
  <p:tag name="KSO_WM_TEMPLATE_INDEX" val="20224336"/>
  <p:tag name="KSO_WM_UNIT_LAYERLEVEL" val="1"/>
  <p:tag name="KSO_WM_TAG_VERSION" val="1.0"/>
  <p:tag name="KSO_WM_BEAUTIFY_FLAG" val="#wm#"/>
  <p:tag name="KSO_WM_UNIT_DEFAULT_FONT" val="54;60;2"/>
  <p:tag name="KSO_WM_UNIT_BLOCK" val="0"/>
  <p:tag name="KSO_WM_UNIT_DEC_AREA_ID" val="114c7dce51ce433c9b1f059057f70fc7"/>
  <p:tag name="KSO_WM_CHIP_GROUPID" val="620cc5482a08b0d86e4d8850"/>
  <p:tag name="KSO_WM_CHIP_XID" val="620cc5482a08b0d86e4d884f"/>
  <p:tag name="KSO_WM_CHIP_FILLAREA_FILL_RULE" val="{&quot;fill_align&quot;:&quot;cm&quot;,&quot;fill_mode&quot;:&quot;adaptive&quot;,&quot;sacle_strategy&quot;:&quot;smart&quot;}"/>
  <p:tag name="KSO_WM_ASSEMBLE_CHIP_INDEX" val="7ed280ad0d8f4ceba335330b501f8006"/>
  <p:tag name="KSO_WM_UNIT_TEXT_FILL_FORE_SCHEMECOLOR_INDEX_BRIGHTNESS" val="0"/>
  <p:tag name="KSO_WM_UNIT_TEXT_FILL_FORE_SCHEMECOLOR_INDEX" val="5"/>
  <p:tag name="KSO_WM_UNIT_TEXT_FILL_TYPE" val="1"/>
</p:tagLst>
</file>

<file path=ppt/tags/tag411.xml><?xml version="1.0" encoding="utf-8"?>
<p:tagLst xmlns:p="http://schemas.openxmlformats.org/presentationml/2006/main">
  <p:tag name="KSO_WM_BEAUTIFY_FLAG" val="#wm#"/>
  <p:tag name="KSO_WM_TEMPLATE_CATEGORY" val="custom"/>
  <p:tag name="KSO_WM_TEMPLATE_INDEX" val="20224336"/>
  <p:tag name="KSO_WM_SLIDE_ID" val="custom20224336_7"/>
  <p:tag name="KSO_WM_TEMPLATE_SUBCATEGORY" val="21"/>
  <p:tag name="KSO_WM_TEMPLATE_MASTER_TYPE" val="1"/>
  <p:tag name="KSO_WM_TEMPLATE_COLOR_TYPE" val="1"/>
  <p:tag name="KSO_WM_SLIDE_ITEM_CNT" val="0"/>
  <p:tag name="KSO_WM_SLIDE_INDEX" val="7"/>
  <p:tag name="KSO_WM_TAG_VERSION" val="1.0"/>
  <p:tag name="KSO_WM_SLIDE_LAYOUT" val="a_e"/>
  <p:tag name="KSO_WM_SLIDE_LAYOUT_CNT" val="1_1"/>
  <p:tag name="KSO_WM_CHIP_INFOS" val="{&quot;type&quot;:0,&quot;layout_type&quot;:&quot;1_NF_RC_7&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扁平风&quot;,&quot;手绘风&quot;,&quot;立体风&quot;,&quot;炫酷&quot;,&quot;复古风&quot;,&quot;科技风&quot;,&quot;水彩风&quot;,&quot;ios风&quot;,&quot;快闪&quot;,&quot;波普风&quot;,&quot;孟菲斯&quot;,&quot;蒸汽波&quot;,&quot;MBE&quot;,&quot;剪纸风&quot;,&quot;酸性风&quot;,&quot;像素风&quot;,&quot;涂鸦风&quot;,&quot;实景&quot;]},&quot;slide_type&quot;:[&quot;title&quot;,&quot;sectionTitle&quot;,&quot;contents&quot;,&quot;endPage&quot;],&quot;useType&quot;:[&quot;ppt&quot;]}"/>
  <p:tag name="KSO_WM_CHIP_XID" val="6193191a18adb49c6c1f3d89"/>
  <p:tag name="KSO_WM_CHIP_FILLPROP" val="[[{&quot;text_align&quot;:&quot;rm&quot;,&quot;text_direction&quot;:&quot;horizontal&quot;,&quot;support_big_font&quot;:false,&quot;picture_toward&quot;:0,&quot;picture_dockside&quot;:[],&quot;fill_id&quot;:&quot;3887597eb2d4430e8f5e1a57689f7fd3&quot;,&quot;fill_align&quot;:&quot;rm&quot;,&quot;chip_types&quot;:[&quot;diagram&quot;,&quot;header&quot;]}],[{&quot;text_align&quot;:&quot;cm&quot;,&quot;text_direction&quot;:&quot;horizontal&quot;,&quot;support_big_font&quot;:false,&quot;picture_toward&quot;:0,&quot;picture_dockside&quot;:[],&quot;fill_id&quot;:&quot;3887597eb2d4430e8f5e1a57689f7fd3&quot;,&quot;fill_align&quot;:&quot;cm&quot;,&quot;chip_types&quot;:[&quot;header&quot;]}],[{&quot;text_align&quot;:&quot;lm&quot;,&quot;text_direction&quot;:&quot;horizontal&quot;,&quot;support_big_font&quot;:false,&quot;picture_toward&quot;:0,&quot;picture_dockside&quot;:[],&quot;fill_id&quot;:&quot;3887597eb2d4430e8f5e1a57689f7fd3&quot;,&quot;fill_align&quot;:&quot;lm&quot;,&quot;chip_types&quot;:[&quot;header&quot;]}],[{&quot;text_align&quot;:&quot;lm&quot;,&quot;text_direction&quot;:&quot;horizontal&quot;,&quot;support_big_font&quot;:false,&quot;picture_toward&quot;:0,&quot;picture_dockside&quot;:[],&quot;fill_id&quot;:&quot;3887597eb2d4430e8f5e1a57689f7fd3&quot;,&quot;fill_align&quot;:&quot;lt&quot;,&quot;chip_types&quot;:[&quot;header&quot;]}],[{&quot;text_align&quot;:&quot;lm&quot;,&quot;text_direction&quot;:&quot;horizontal&quot;,&quot;support_big_font&quot;:false,&quot;picture_toward&quot;:0,&quot;picture_dockside&quot;:[],&quot;fill_id&quot;:&quot;3887597eb2d4430e8f5e1a57689f7fd3&quot;,&quot;fill_align&quot;:&quot;lb&quot;,&quot;chip_types&quot;:[&quot;header&quot;]}],[{&quot;text_align&quot;:&quot;lm&quot;,&quot;text_direction&quot;:&quot;horizontal&quot;,&quot;support_big_font&quot;:false,&quot;picture_toward&quot;:0,&quot;picture_dockside&quot;:[],&quot;fill_id&quot;:&quot;3887597eb2d4430e8f5e1a57689f7fd3&quot;,&quot;fill_align&quot;:&quot;cm&quot;,&quot;chip_types&quot;:[&quot;header&quot;]}],[{&quot;text_align&quot;:&quot;cm&quot;,&quot;text_direction&quot;:&quot;horizontal&quot;,&quot;support_big_font&quot;:false,&quot;picture_toward&quot;:0,&quot;picture_dockside&quot;:[],&quot;fill_id&quot;:&quot;3887597eb2d4430e8f5e1a57689f7fd3&quot;,&quot;fill_align&quot;:&quot;lm&quot;,&quot;chip_types&quot;:[&quot;header&quot;]}],[{&quot;text_align&quot;:&quot;cm&quot;,&quot;text_direction&quot;:&quot;horizontal&quot;,&quot;support_big_font&quot;:false,&quot;picture_toward&quot;:0,&quot;picture_dockside&quot;:[],&quot;fill_id&quot;:&quot;3887597eb2d4430e8f5e1a57689f7fd3&quot;,&quot;fill_align&quot;:&quot;lt&quot;,&quot;chip_types&quot;:[&quot;header&quot;]}],[{&quot;text_align&quot;:&quot;cm&quot;,&quot;text_direction&quot;:&quot;horizontal&quot;,&quot;support_big_font&quot;:false,&quot;picture_toward&quot;:0,&quot;picture_dockside&quot;:[],&quot;fill_id&quot;:&quot;3887597eb2d4430e8f5e1a57689f7fd3&quot;,&quot;fill_align&quot;:&quot;lb&quot;,&quot;chip_types&quot;:[&quot;header&quot;]}],[{&quot;text_align&quot;:&quot;rm&quot;,&quot;text_direction&quot;:&quot;horizontal&quot;,&quot;support_big_font&quot;:false,&quot;picture_toward&quot;:0,&quot;picture_dockside&quot;:[],&quot;fill_id&quot;:&quot;3887597eb2d4430e8f5e1a57689f7fd3&quot;,&quot;fill_align&quot;:&quot;rb&quot;,&quot;chip_types&quot;:[&quot;header&quot;]}],[{&quot;text_align&quot;:&quot;rm&quot;,&quot;text_direction&quot;:&quot;horizontal&quot;,&quot;support_big_font&quot;:false,&quot;picture_toward&quot;:0,&quot;picture_dockside&quot;:[],&quot;fill_id&quot;:&quot;3887597eb2d4430e8f5e1a57689f7fd3&quot;,&quot;fill_align&quot;:&quot;rt&quot;,&quot;chip_types&quot;:[&quot;header&quot;]}]]"/>
  <p:tag name="KSO_WM_CHIP_DECFILLPROP" val="[]"/>
  <p:tag name="KSO_WM_CHIP_GROUPID" val="6193191a18adb49c6c1f3d8b"/>
  <p:tag name="KSO_WM_SLIDE_LAYOUT_INFO" val="{&quot;id&quot;:&quot;2022-09-13T11:53:25&quot;,&quot;margin&quot;:{&quot;bottom&quot;:5.7733297348022461,&quot;left&quot;:9.6164531707763672,&quot;right&quot;:1.1486663818359375,&quot;top&quot;:5.7733221054077148},&quot;type&quot;:0}"/>
  <p:tag name="KSO_WM_SLIDE_BK_DARK_LIGHT" val="2"/>
  <p:tag name="KSO_WM_SLIDE_BACKGROUND_TYPE" val="general"/>
  <p:tag name="KSO_WM_SLIDE_SUPPORT_FEATURE_TYPE" val="0"/>
  <p:tag name="KSO_WM_SLIDE_TYPE" val="sectionTitle"/>
  <p:tag name="KSO_WM_CHIP_COLORING" val="1"/>
  <p:tag name="KSO_WM_SLIDE_SUBTYPE" val="pureTxt"/>
  <p:tag name="KSO_WM_TEMPLATE_ASSEMBLE_XID" val="62e9eff7295c1bf6da690df3"/>
  <p:tag name="KSO_WM_TEMPLATE_ASSEMBLE_GROUPID" val="62de4dd4c23dfd8dd4a1be7b"/>
</p:tagLst>
</file>

<file path=ppt/tags/tag412.xml><?xml version="1.0" encoding="utf-8"?>
<p:tagLst xmlns:p="http://schemas.openxmlformats.org/presentationml/2006/main">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28037_5*l_h_i*1_2_1"/>
  <p:tag name="KSO_WM_TEMPLATE_CATEGORY" val="diagram"/>
  <p:tag name="KSO_WM_TEMPLATE_INDEX" val="20228037"/>
  <p:tag name="KSO_WM_UNIT_LAYERLEVEL" val="1_1_1"/>
  <p:tag name="KSO_WM_TAG_VERSION" val="1.0"/>
  <p:tag name="KSO_WM_BEAUTIFY_FLAG" val="#wm#"/>
</p:tagLst>
</file>

<file path=ppt/tags/tag413.xml><?xml version="1.0" encoding="utf-8"?>
<p:tagLst xmlns:p="http://schemas.openxmlformats.org/presentationml/2006/main">
  <p:tag name="KSO_WM_UNIT_FILL_FORE_SCHEMECOLOR_INDEX_BRIGHTNESS" val="0"/>
  <p:tag name="KSO_WM_UNIT_FILL_FORE_SCHEMECOLOR_INDEX" val="6"/>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28037_5*l_h_i*1_3_1"/>
  <p:tag name="KSO_WM_TEMPLATE_CATEGORY" val="diagram"/>
  <p:tag name="KSO_WM_TEMPLATE_INDEX" val="20228037"/>
  <p:tag name="KSO_WM_UNIT_LAYERLEVEL" val="1_1_1"/>
  <p:tag name="KSO_WM_TAG_VERSION" val="1.0"/>
  <p:tag name="KSO_WM_BEAUTIFY_FLAG" val="#wm#"/>
</p:tagLst>
</file>

<file path=ppt/tags/tag414.xml><?xml version="1.0" encoding="utf-8"?>
<p:tagLst xmlns:p="http://schemas.openxmlformats.org/presentationml/2006/main">
  <p:tag name="KSO_WM_UNIT_FILL_FORE_SCHEMECOLOR_INDEX_BRIGHTNESS" val="0"/>
  <p:tag name="KSO_WM_UNIT_FILL_FORE_SCHEMECOLOR_INDEX" val="7"/>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228037_5*l_h_i*1_4_1"/>
  <p:tag name="KSO_WM_TEMPLATE_CATEGORY" val="diagram"/>
  <p:tag name="KSO_WM_TEMPLATE_INDEX" val="20228037"/>
  <p:tag name="KSO_WM_UNIT_LAYERLEVEL" val="1_1_1"/>
  <p:tag name="KSO_WM_TAG_VERSION" val="1.0"/>
  <p:tag name="KSO_WM_BEAUTIFY_FLAG" val="#wm#"/>
</p:tagLst>
</file>

<file path=ppt/tags/tag415.xml><?xml version="1.0" encoding="utf-8"?>
<p:tagLst xmlns:p="http://schemas.openxmlformats.org/presentationml/2006/main">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28037_5*l_h_i*1_1_1"/>
  <p:tag name="KSO_WM_TEMPLATE_CATEGORY" val="diagram"/>
  <p:tag name="KSO_WM_TEMPLATE_INDEX" val="20228037"/>
  <p:tag name="KSO_WM_UNIT_LAYERLEVEL" val="1_1_1"/>
  <p:tag name="KSO_WM_TAG_VERSION" val="1.0"/>
  <p:tag name="KSO_WM_BEAUTIFY_FLAG" val="#wm#"/>
</p:tagLst>
</file>

<file path=ppt/tags/tag416.xml><?xml version="1.0" encoding="utf-8"?>
<p:tagLst xmlns:p="http://schemas.openxmlformats.org/presentationml/2006/main">
  <p:tag name="KSO_WM_UNIT_TEXT_FILL_FORE_SCHEMECOLOR_INDEX_BRIGHTNESS" val="0"/>
  <p:tag name="KSO_WM_UNIT_TEXT_FILL_FORE_SCHEMECOLOR_INDEX" val="7"/>
  <p:tag name="KSO_WM_UNIT_TEXT_FILL_TYPE" val="1"/>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28037_5*l_h_a*1_1_1"/>
  <p:tag name="KSO_WM_TEMPLATE_CATEGORY" val="diagram"/>
  <p:tag name="KSO_WM_TEMPLATE_INDEX" val="20228037"/>
  <p:tag name="KSO_WM_UNIT_LAYERLEVEL" val="1_1_1"/>
  <p:tag name="KSO_WM_TAG_VERSION" val="1.0"/>
  <p:tag name="KSO_WM_BEAUTIFY_FLAG" val="#wm#"/>
</p:tagLst>
</file>

<file path=ppt/tags/tag417.xml><?xml version="1.0" encoding="utf-8"?>
<p:tagLst xmlns:p="http://schemas.openxmlformats.org/presentationml/2006/main">
  <p:tag name="KSO_WM_UNIT_VALUE" val="111*111"/>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228037_5*l_h_x*1_1_1"/>
  <p:tag name="KSO_WM_TEMPLATE_CATEGORY" val="diagram"/>
  <p:tag name="KSO_WM_TEMPLATE_INDEX" val="20228037"/>
  <p:tag name="KSO_WM_UNIT_LAYERLEVEL" val="1_1_1"/>
  <p:tag name="KSO_WM_TAG_VERSION" val="1.0"/>
  <p:tag name="KSO_WM_BEAUTIFY_FLAG" val="#wm#"/>
</p:tagLst>
</file>

<file path=ppt/tags/tag418.xml><?xml version="1.0" encoding="utf-8"?>
<p:tagLst xmlns:p="http://schemas.openxmlformats.org/presentationml/2006/main">
  <p:tag name="KSO_WM_UNIT_FILL_FORE_SCHEMECOLOR_INDEX_BRIGHTNESS" val="0"/>
  <p:tag name="KSO_WM_UNIT_FILL_FORE_SCHEMECOLOR_INDEX" val="6"/>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28037_5*l_h_i*1_2_2"/>
  <p:tag name="KSO_WM_TEMPLATE_CATEGORY" val="diagram"/>
  <p:tag name="KSO_WM_TEMPLATE_INDEX" val="20228037"/>
  <p:tag name="KSO_WM_UNIT_LAYERLEVEL" val="1_1_1"/>
  <p:tag name="KSO_WM_TAG_VERSION" val="1.0"/>
  <p:tag name="KSO_WM_BEAUTIFY_FLAG" val="#wm#"/>
</p:tagLst>
</file>

<file path=ppt/tags/tag419.xml><?xml version="1.0" encoding="utf-8"?>
<p:tagLst xmlns:p="http://schemas.openxmlformats.org/presentationml/2006/main">
  <p:tag name="KSO_WM_UNIT_VALUE" val="111*111"/>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228037_5*l_h_x*1_2_1"/>
  <p:tag name="KSO_WM_TEMPLATE_CATEGORY" val="diagram"/>
  <p:tag name="KSO_WM_TEMPLATE_INDEX" val="20228037"/>
  <p:tag name="KSO_WM_UNIT_LAYERLEVEL" val="1_1_1"/>
  <p:tag name="KSO_WM_TAG_VERSION" val="1.0"/>
  <p:tag name="KSO_WM_BEAUTIFY_FLAG" val="#wm#"/>
</p:tagLst>
</file>

<file path=ppt/tags/tag42.xml><?xml version="1.0" encoding="utf-8"?>
<p:tagLst xmlns:p="http://schemas.openxmlformats.org/presentationml/2006/main">
  <p:tag name="KSO_WM_UNIT_VALUE" val="103*103"/>
  <p:tag name="KSO_WM_UNIT_HIGHLIGHT" val="0"/>
  <p:tag name="KSO_WM_UNIT_COMPATIBLE" val="0"/>
  <p:tag name="KSO_WM_UNIT_DIAGRAM_ISNUMVISUAL" val="0"/>
  <p:tag name="KSO_WM_UNIT_DIAGRAM_ISREFERUNIT" val="0"/>
  <p:tag name="KSO_WM_DIAGRAM_GROUP_CODE" val="n1-1"/>
  <p:tag name="KSO_WM_UNIT_TYPE" val="n_h_h_x"/>
  <p:tag name="KSO_WM_UNIT_INDEX" val="1_2_1_2"/>
  <p:tag name="KSO_WM_UNIT_ID" val="diagram20227925_3*n_h_h_x*1_2_1_2"/>
  <p:tag name="KSO_WM_TEMPLATE_CATEGORY" val="diagram"/>
  <p:tag name="KSO_WM_TEMPLATE_INDEX" val="20227925"/>
  <p:tag name="KSO_WM_UNIT_LAYERLEVEL" val="1_1_1_1"/>
  <p:tag name="KSO_WM_TAG_VERSION" val="1.0"/>
  <p:tag name="KSO_WM_BEAUTIFY_FLAG" val="#wm#"/>
</p:tagLst>
</file>

<file path=ppt/tags/tag420.xml><?xml version="1.0" encoding="utf-8"?>
<p:tagLst xmlns:p="http://schemas.openxmlformats.org/presentationml/2006/main">
  <p:tag name="KSO_WM_UNIT_TEXT_FILL_FORE_SCHEMECOLOR_INDEX_BRIGHTNESS" val="0"/>
  <p:tag name="KSO_WM_UNIT_TEXT_FILL_FORE_SCHEMECOLOR_INDEX" val="7"/>
  <p:tag name="KSO_WM_UNIT_TEXT_FILL_TYPE" val="1"/>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28037_5*l_h_a*1_2_1"/>
  <p:tag name="KSO_WM_TEMPLATE_CATEGORY" val="diagram"/>
  <p:tag name="KSO_WM_TEMPLATE_INDEX" val="20228037"/>
  <p:tag name="KSO_WM_UNIT_LAYERLEVEL" val="1_1_1"/>
  <p:tag name="KSO_WM_TAG_VERSION" val="1.0"/>
  <p:tag name="KSO_WM_BEAUTIFY_FLAG" val="#wm#"/>
</p:tagLst>
</file>

<file path=ppt/tags/tag421.xml><?xml version="1.0" encoding="utf-8"?>
<p:tagLst xmlns:p="http://schemas.openxmlformats.org/presentationml/2006/main">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28037_5*l_h_i*1_3_2"/>
  <p:tag name="KSO_WM_TEMPLATE_CATEGORY" val="diagram"/>
  <p:tag name="KSO_WM_TEMPLATE_INDEX" val="20228037"/>
  <p:tag name="KSO_WM_UNIT_LAYERLEVEL" val="1_1_1"/>
  <p:tag name="KSO_WM_TAG_VERSION" val="1.0"/>
  <p:tag name="KSO_WM_BEAUTIFY_FLAG" val="#wm#"/>
</p:tagLst>
</file>

<file path=ppt/tags/tag422.xml><?xml version="1.0" encoding="utf-8"?>
<p:tagLst xmlns:p="http://schemas.openxmlformats.org/presentationml/2006/main">
  <p:tag name="KSO_WM_UNIT_VALUE" val="111*111"/>
  <p:tag name="KSO_WM_UNIT_HIGHLIGHT" val="0"/>
  <p:tag name="KSO_WM_UNIT_COMPATIBLE" val="0"/>
  <p:tag name="KSO_WM_UNIT_DIAGRAM_ISNUMVISUAL" val="0"/>
  <p:tag name="KSO_WM_UNIT_DIAGRAM_ISREFERUNIT" val="0"/>
  <p:tag name="KSO_WM_DIAGRAM_GROUP_CODE" val="l1-1"/>
  <p:tag name="KSO_WM_UNIT_TYPE" val="l_h_x"/>
  <p:tag name="KSO_WM_UNIT_INDEX" val="1_3_1"/>
  <p:tag name="KSO_WM_UNIT_ID" val="diagram20228037_5*l_h_x*1_3_1"/>
  <p:tag name="KSO_WM_TEMPLATE_CATEGORY" val="diagram"/>
  <p:tag name="KSO_WM_TEMPLATE_INDEX" val="20228037"/>
  <p:tag name="KSO_WM_UNIT_LAYERLEVEL" val="1_1_1"/>
  <p:tag name="KSO_WM_TAG_VERSION" val="1.0"/>
  <p:tag name="KSO_WM_BEAUTIFY_FLAG" val="#wm#"/>
</p:tagLst>
</file>

<file path=ppt/tags/tag423.xml><?xml version="1.0" encoding="utf-8"?>
<p:tagLst xmlns:p="http://schemas.openxmlformats.org/presentationml/2006/main">
  <p:tag name="KSO_WM_UNIT_TEXT_FILL_FORE_SCHEMECOLOR_INDEX_BRIGHTNESS" val="0"/>
  <p:tag name="KSO_WM_UNIT_TEXT_FILL_FORE_SCHEMECOLOR_INDEX" val="7"/>
  <p:tag name="KSO_WM_UNIT_TEXT_FILL_TYPE" val="1"/>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28037_5*l_h_a*1_3_1"/>
  <p:tag name="KSO_WM_TEMPLATE_CATEGORY" val="diagram"/>
  <p:tag name="KSO_WM_TEMPLATE_INDEX" val="20228037"/>
  <p:tag name="KSO_WM_UNIT_LAYERLEVEL" val="1_1_1"/>
  <p:tag name="KSO_WM_TAG_VERSION" val="1.0"/>
  <p:tag name="KSO_WM_BEAUTIFY_FLAG" val="#wm#"/>
</p:tagLst>
</file>

<file path=ppt/tags/tag424.xml><?xml version="1.0" encoding="utf-8"?>
<p:tagLst xmlns:p="http://schemas.openxmlformats.org/presentationml/2006/main">
  <p:tag name="KSO_WM_UNIT_FILL_FORE_SCHEMECOLOR_INDEX_BRIGHTNESS" val="0"/>
  <p:tag name="KSO_WM_UNIT_FILL_FORE_SCHEMECOLOR_INDEX" val="8"/>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20228037_5*l_h_i*1_4_2"/>
  <p:tag name="KSO_WM_TEMPLATE_CATEGORY" val="diagram"/>
  <p:tag name="KSO_WM_TEMPLATE_INDEX" val="20228037"/>
  <p:tag name="KSO_WM_UNIT_LAYERLEVEL" val="1_1_1"/>
  <p:tag name="KSO_WM_TAG_VERSION" val="1.0"/>
  <p:tag name="KSO_WM_BEAUTIFY_FLAG" val="#wm#"/>
</p:tagLst>
</file>

<file path=ppt/tags/tag425.xml><?xml version="1.0" encoding="utf-8"?>
<p:tagLst xmlns:p="http://schemas.openxmlformats.org/presentationml/2006/main">
  <p:tag name="KSO_WM_UNIT_VALUE" val="111*111"/>
  <p:tag name="KSO_WM_UNIT_HIGHLIGHT" val="0"/>
  <p:tag name="KSO_WM_UNIT_COMPATIBLE" val="0"/>
  <p:tag name="KSO_WM_UNIT_DIAGRAM_ISNUMVISUAL" val="0"/>
  <p:tag name="KSO_WM_UNIT_DIAGRAM_ISREFERUNIT" val="0"/>
  <p:tag name="KSO_WM_DIAGRAM_GROUP_CODE" val="l1-1"/>
  <p:tag name="KSO_WM_UNIT_TYPE" val="l_h_x"/>
  <p:tag name="KSO_WM_UNIT_INDEX" val="1_4_1"/>
  <p:tag name="KSO_WM_UNIT_ID" val="diagram20228037_5*l_h_x*1_4_1"/>
  <p:tag name="KSO_WM_TEMPLATE_CATEGORY" val="diagram"/>
  <p:tag name="KSO_WM_TEMPLATE_INDEX" val="20228037"/>
  <p:tag name="KSO_WM_UNIT_LAYERLEVEL" val="1_1_1"/>
  <p:tag name="KSO_WM_TAG_VERSION" val="1.0"/>
  <p:tag name="KSO_WM_BEAUTIFY_FLAG" val="#wm#"/>
</p:tagLst>
</file>

<file path=ppt/tags/tag426.xml><?xml version="1.0" encoding="utf-8"?>
<p:tagLst xmlns:p="http://schemas.openxmlformats.org/presentationml/2006/main">
  <p:tag name="KSO_WM_UNIT_TEXT_FILL_FORE_SCHEMECOLOR_INDEX_BRIGHTNESS" val="0"/>
  <p:tag name="KSO_WM_UNIT_TEXT_FILL_FORE_SCHEMECOLOR_INDEX" val="7"/>
  <p:tag name="KSO_WM_UNIT_TEXT_FILL_TYPE" val="1"/>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228037_5*l_h_a*1_4_1"/>
  <p:tag name="KSO_WM_TEMPLATE_CATEGORY" val="diagram"/>
  <p:tag name="KSO_WM_TEMPLATE_INDEX" val="20228037"/>
  <p:tag name="KSO_WM_UNIT_LAYERLEVEL" val="1_1_1"/>
  <p:tag name="KSO_WM_TAG_VERSION" val="1.0"/>
  <p:tag name="KSO_WM_BEAUTIFY_FLAG" val="#wm#"/>
</p:tagLst>
</file>

<file path=ppt/tags/tag427.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28067_6*l_h_a*1_2_1"/>
  <p:tag name="KSO_WM_TEMPLATE_CATEGORY" val="diagram"/>
  <p:tag name="KSO_WM_TEMPLATE_INDEX" val="20228067"/>
  <p:tag name="KSO_WM_UNIT_LAYERLEVEL" val="1_1_1"/>
  <p:tag name="KSO_WM_TAG_VERSION" val="1.0"/>
  <p:tag name="KSO_WM_BEAUTIFY_FLAG" val="#wm#"/>
</p:tagLst>
</file>

<file path=ppt/tags/tag428.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28067_6*l_h_a*1_2_1"/>
  <p:tag name="KSO_WM_TEMPLATE_CATEGORY" val="diagram"/>
  <p:tag name="KSO_WM_TEMPLATE_INDEX" val="20228067"/>
  <p:tag name="KSO_WM_UNIT_LAYERLEVEL" val="1_1_1"/>
  <p:tag name="KSO_WM_TAG_VERSION" val="1.0"/>
  <p:tag name="KSO_WM_BEAUTIFY_FLAG" val="#wm#"/>
</p:tagLst>
</file>

<file path=ppt/tags/tag42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28067_6*l_h_i*1_2_3"/>
  <p:tag name="KSO_WM_TEMPLATE_CATEGORY" val="diagram"/>
  <p:tag name="KSO_WM_TEMPLATE_INDEX" val="20228067"/>
  <p:tag name="KSO_WM_UNIT_LAYERLEVEL" val="1_1_1"/>
  <p:tag name="KSO_WM_TAG_VERSION" val="1.0"/>
  <p:tag name="KSO_WM_BEAUTIFY_FLAG" val="#wm#"/>
</p:tagLst>
</file>

<file path=ppt/tags/tag43.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n1-1"/>
  <p:tag name="KSO_WM_UNIT_TYPE" val="n_h_h_f"/>
  <p:tag name="KSO_WM_UNIT_INDEX" val="1_2_3_1"/>
  <p:tag name="KSO_WM_UNIT_ID" val="diagram20227925_3*n_h_h_f*1_2_3_1"/>
  <p:tag name="KSO_WM_TEMPLATE_CATEGORY" val="diagram"/>
  <p:tag name="KSO_WM_TEMPLATE_INDEX" val="20227925"/>
  <p:tag name="KSO_WM_UNIT_LAYERLEVEL" val="1_1_1_1"/>
  <p:tag name="KSO_WM_TAG_VERSION" val="1.0"/>
  <p:tag name="KSO_WM_BEAUTIFY_FLAG" val="#wm#"/>
</p:tagLst>
</file>

<file path=ppt/tags/tag430.xml><?xml version="1.0" encoding="utf-8"?>
<p:tagLst xmlns:p="http://schemas.openxmlformats.org/presentationml/2006/main">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28037_5*l_h_i*1_1_1"/>
  <p:tag name="KSO_WM_TEMPLATE_CATEGORY" val="diagram"/>
  <p:tag name="KSO_WM_TEMPLATE_INDEX" val="20228037"/>
  <p:tag name="KSO_WM_UNIT_LAYERLEVEL" val="1_1_1"/>
  <p:tag name="KSO_WM_TAG_VERSION" val="1.0"/>
  <p:tag name="KSO_WM_BEAUTIFY_FLAG" val="#wm#"/>
</p:tagLst>
</file>

<file path=ppt/tags/tag43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2"/>
  <p:tag name="KSO_WM_UNIT_ID" val="diagram20228067_6*l_h_i*1_2_2"/>
  <p:tag name="KSO_WM_TEMPLATE_CATEGORY" val="diagram"/>
  <p:tag name="KSO_WM_TEMPLATE_INDEX" val="20228067"/>
  <p:tag name="KSO_WM_UNIT_LAYERLEVEL" val="1_1_1"/>
  <p:tag name="KSO_WM_TAG_VERSION" val="1.0"/>
  <p:tag name="KSO_WM_BEAUTIFY_FLAG" val="#wm#"/>
</p:tagLst>
</file>

<file path=ppt/tags/tag432.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28067_6*l_h_a*1_3_1"/>
  <p:tag name="KSO_WM_TEMPLATE_CATEGORY" val="diagram"/>
  <p:tag name="KSO_WM_TEMPLATE_INDEX" val="20228067"/>
  <p:tag name="KSO_WM_UNIT_LAYERLEVEL" val="1_1_1"/>
  <p:tag name="KSO_WM_TAG_VERSION" val="1.0"/>
  <p:tag name="KSO_WM_BEAUTIFY_FLAG" val="#wm#"/>
</p:tagLst>
</file>

<file path=ppt/tags/tag43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228067_6*l_h_i*1_3_3"/>
  <p:tag name="KSO_WM_TEMPLATE_CATEGORY" val="diagram"/>
  <p:tag name="KSO_WM_TEMPLATE_INDEX" val="20228067"/>
  <p:tag name="KSO_WM_UNIT_LAYERLEVEL" val="1_1_1"/>
  <p:tag name="KSO_WM_TAG_VERSION" val="1.0"/>
  <p:tag name="KSO_WM_BEAUTIFY_FLAG" val="#wm#"/>
</p:tagLst>
</file>

<file path=ppt/tags/tag434.xml><?xml version="1.0" encoding="utf-8"?>
<p:tagLst xmlns:p="http://schemas.openxmlformats.org/presentationml/2006/main">
  <p:tag name="KSO_WM_UNIT_FILL_FORE_SCHEMECOLOR_INDEX_BRIGHTNESS" val="0"/>
  <p:tag name="KSO_WM_UNIT_FILL_FORE_SCHEMECOLOR_INDEX" val="6"/>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28037_5*l_h_i*1_2_2"/>
  <p:tag name="KSO_WM_TEMPLATE_CATEGORY" val="diagram"/>
  <p:tag name="KSO_WM_TEMPLATE_INDEX" val="20228037"/>
  <p:tag name="KSO_WM_UNIT_LAYERLEVEL" val="1_1_1"/>
  <p:tag name="KSO_WM_TAG_VERSION" val="1.0"/>
  <p:tag name="KSO_WM_BEAUTIFY_FLAG" val="#wm#"/>
</p:tagLst>
</file>

<file path=ppt/tags/tag43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2"/>
  <p:tag name="KSO_WM_UNIT_ID" val="diagram20228067_6*l_h_i*1_3_2"/>
  <p:tag name="KSO_WM_TEMPLATE_CATEGORY" val="diagram"/>
  <p:tag name="KSO_WM_TEMPLATE_INDEX" val="20228067"/>
  <p:tag name="KSO_WM_UNIT_LAYERLEVEL" val="1_1_1"/>
  <p:tag name="KSO_WM_TAG_VERSION" val="1.0"/>
  <p:tag name="KSO_WM_BEAUTIFY_FLAG" val="#wm#"/>
</p:tagLst>
</file>

<file path=ppt/tags/tag436.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28067_6*l_h_a*1_2_1"/>
  <p:tag name="KSO_WM_TEMPLATE_CATEGORY" val="diagram"/>
  <p:tag name="KSO_WM_TEMPLATE_INDEX" val="20228067"/>
  <p:tag name="KSO_WM_UNIT_LAYERLEVEL" val="1_1_1"/>
  <p:tag name="KSO_WM_TAG_VERSION" val="1.0"/>
  <p:tag name="KSO_WM_BEAUTIFY_FLAG" val="#wm#"/>
</p:tagLst>
</file>

<file path=ppt/tags/tag437.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228067_6*l_h_a*1_4_1"/>
  <p:tag name="KSO_WM_TEMPLATE_CATEGORY" val="diagram"/>
  <p:tag name="KSO_WM_TEMPLATE_INDEX" val="20228067"/>
  <p:tag name="KSO_WM_UNIT_LAYERLEVEL" val="1_1_1"/>
  <p:tag name="KSO_WM_TAG_VERSION" val="1.0"/>
  <p:tag name="KSO_WM_BEAUTIFY_FLAG" val="#wm#"/>
</p:tagLst>
</file>

<file path=ppt/tags/tag43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ID" val="diagram20228067_6*l_h_i*1_4_3"/>
  <p:tag name="KSO_WM_TEMPLATE_CATEGORY" val="diagram"/>
  <p:tag name="KSO_WM_TEMPLATE_INDEX" val="20228067"/>
  <p:tag name="KSO_WM_UNIT_LAYERLEVEL" val="1_1_1"/>
  <p:tag name="KSO_WM_TAG_VERSION" val="1.0"/>
  <p:tag name="KSO_WM_BEAUTIFY_FLAG" val="#wm#"/>
</p:tagLst>
</file>

<file path=ppt/tags/tag439.xml><?xml version="1.0" encoding="utf-8"?>
<p:tagLst xmlns:p="http://schemas.openxmlformats.org/presentationml/2006/main">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28037_5*l_h_i*1_3_2"/>
  <p:tag name="KSO_WM_TEMPLATE_CATEGORY" val="diagram"/>
  <p:tag name="KSO_WM_TEMPLATE_INDEX" val="20228037"/>
  <p:tag name="KSO_WM_UNIT_LAYERLEVEL" val="1_1_1"/>
  <p:tag name="KSO_WM_TAG_VERSION" val="1.0"/>
  <p:tag name="KSO_WM_BEAUTIFY_FLAG" val="#wm#"/>
</p:tagLst>
</file>

<file path=ppt/tags/tag44.xml><?xml version="1.0" encoding="utf-8"?>
<p:tagLst xmlns:p="http://schemas.openxmlformats.org/presentationml/2006/main">
  <p:tag name="KSO_WM_UNIT_ISCONTENTSTITLE" val="0"/>
  <p:tag name="KSO_WM_UNIT_ISNUMDGMTITLE" val="0"/>
  <p:tag name="KSO_WM_UNIT_PRESET_TEXT" val="请添加小标题"/>
  <p:tag name="KSO_WM_UNIT_NOCLEAR" val="0"/>
  <p:tag name="KSO_WM_UNIT_HIGHLIGHT" val="0"/>
  <p:tag name="KSO_WM_UNIT_COMPATIBLE" val="0"/>
  <p:tag name="KSO_WM_UNIT_DIAGRAM_ISNUMVISUAL" val="0"/>
  <p:tag name="KSO_WM_UNIT_DIAGRAM_ISREFERUNIT" val="0"/>
  <p:tag name="KSO_WM_DIAGRAM_GROUP_CODE" val="n1-1"/>
  <p:tag name="KSO_WM_UNIT_TYPE" val="n_h_h_a"/>
  <p:tag name="KSO_WM_UNIT_INDEX" val="1_2_3_1"/>
  <p:tag name="KSO_WM_UNIT_ID" val="diagram20227925_3*n_h_h_a*1_2_3_1"/>
  <p:tag name="KSO_WM_TEMPLATE_CATEGORY" val="diagram"/>
  <p:tag name="KSO_WM_TEMPLATE_INDEX" val="20227925"/>
  <p:tag name="KSO_WM_UNIT_LAYERLEVEL" val="1_1_1_1"/>
  <p:tag name="KSO_WM_TAG_VERSION" val="1.0"/>
  <p:tag name="KSO_WM_BEAUTIFY_FLAG" val="#wm#"/>
</p:tagLst>
</file>

<file path=ppt/tags/tag44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4_2"/>
  <p:tag name="KSO_WM_UNIT_ID" val="diagram20228067_6*l_h_i*1_4_2"/>
  <p:tag name="KSO_WM_TEMPLATE_CATEGORY" val="diagram"/>
  <p:tag name="KSO_WM_TEMPLATE_INDEX" val="20228067"/>
  <p:tag name="KSO_WM_UNIT_LAYERLEVEL" val="1_1_1"/>
  <p:tag name="KSO_WM_TAG_VERSION" val="1.0"/>
  <p:tag name="KSO_WM_BEAUTIFY_FLAG" val="#wm#"/>
</p:tagLst>
</file>

<file path=ppt/tags/tag441.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28067_6*l_h_a*1_2_1"/>
  <p:tag name="KSO_WM_TEMPLATE_CATEGORY" val="diagram"/>
  <p:tag name="KSO_WM_TEMPLATE_INDEX" val="20228067"/>
  <p:tag name="KSO_WM_UNIT_LAYERLEVEL" val="1_1_1"/>
  <p:tag name="KSO_WM_TAG_VERSION" val="1.0"/>
  <p:tag name="KSO_WM_BEAUTIFY_FLAG" val="#wm#"/>
</p:tagLst>
</file>

<file path=ppt/tags/tag442.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5_1"/>
  <p:tag name="KSO_WM_UNIT_ID" val="diagram20228067_6*l_h_a*1_5_1"/>
  <p:tag name="KSO_WM_TEMPLATE_CATEGORY" val="diagram"/>
  <p:tag name="KSO_WM_TEMPLATE_INDEX" val="20228067"/>
  <p:tag name="KSO_WM_UNIT_LAYERLEVEL" val="1_1_1"/>
  <p:tag name="KSO_WM_TAG_VERSION" val="1.0"/>
  <p:tag name="KSO_WM_BEAUTIFY_FLAG" val="#wm#"/>
</p:tagLst>
</file>

<file path=ppt/tags/tag44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5"/>
  <p:tag name="KSO_WM_UNIT_ID" val="diagram20228067_6*l_h_i*1_5_5"/>
  <p:tag name="KSO_WM_TEMPLATE_CATEGORY" val="diagram"/>
  <p:tag name="KSO_WM_TEMPLATE_INDEX" val="20228067"/>
  <p:tag name="KSO_WM_UNIT_LAYERLEVEL" val="1_1_1"/>
  <p:tag name="KSO_WM_TAG_VERSION" val="1.0"/>
  <p:tag name="KSO_WM_BEAUTIFY_FLAG" val="#wm#"/>
</p:tagLst>
</file>

<file path=ppt/tags/tag444.xml><?xml version="1.0" encoding="utf-8"?>
<p:tagLst xmlns:p="http://schemas.openxmlformats.org/presentationml/2006/main">
  <p:tag name="KSO_WM_UNIT_FILL_FORE_SCHEMECOLOR_INDEX_BRIGHTNESS" val="0"/>
  <p:tag name="KSO_WM_UNIT_FILL_FORE_SCHEMECOLOR_INDEX" val="8"/>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20228037_5*l_h_i*1_4_2"/>
  <p:tag name="KSO_WM_TEMPLATE_CATEGORY" val="diagram"/>
  <p:tag name="KSO_WM_TEMPLATE_INDEX" val="20228037"/>
  <p:tag name="KSO_WM_UNIT_LAYERLEVEL" val="1_1_1"/>
  <p:tag name="KSO_WM_TAG_VERSION" val="1.0"/>
  <p:tag name="KSO_WM_BEAUTIFY_FLAG" val="#wm#"/>
</p:tagLst>
</file>

<file path=ppt/tags/tag44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5_2"/>
  <p:tag name="KSO_WM_UNIT_ID" val="diagram20228067_6*l_h_i*1_5_2"/>
  <p:tag name="KSO_WM_TEMPLATE_CATEGORY" val="diagram"/>
  <p:tag name="KSO_WM_TEMPLATE_INDEX" val="20228067"/>
  <p:tag name="KSO_WM_UNIT_LAYERLEVEL" val="1_1_1"/>
  <p:tag name="KSO_WM_TAG_VERSION" val="1.0"/>
  <p:tag name="KSO_WM_BEAUTIFY_FLAG" val="#wm#"/>
</p:tagLst>
</file>

<file path=ppt/tags/tag446.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28067_6*l_h_a*1_2_1"/>
  <p:tag name="KSO_WM_TEMPLATE_CATEGORY" val="diagram"/>
  <p:tag name="KSO_WM_TEMPLATE_INDEX" val="20228067"/>
  <p:tag name="KSO_WM_UNIT_LAYERLEVEL" val="1_1_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3_2"/>
  <p:tag name="KSO_WM_UNIT_ID" val="diagram20227925_3*n_h_h_i*1_2_3_2"/>
  <p:tag name="KSO_WM_TEMPLATE_CATEGORY" val="diagram"/>
  <p:tag name="KSO_WM_TEMPLATE_INDEX" val="20227925"/>
  <p:tag name="KSO_WM_UNIT_LAYERLEVEL" val="1_1_1_1"/>
  <p:tag name="KSO_WM_TAG_VERSION" val="1.0"/>
  <p:tag name="KSO_WM_BEAUTIFY_FLAG" val="#wm#"/>
</p:tagLst>
</file>

<file path=ppt/tags/tag46.xml><?xml version="1.0" encoding="utf-8"?>
<p:tagLst xmlns:p="http://schemas.openxmlformats.org/presentationml/2006/main">
  <p:tag name="KSO_WM_UNIT_VALUE" val="103*103"/>
  <p:tag name="KSO_WM_UNIT_HIGHLIGHT" val="0"/>
  <p:tag name="KSO_WM_UNIT_COMPATIBLE" val="0"/>
  <p:tag name="KSO_WM_UNIT_DIAGRAM_ISNUMVISUAL" val="0"/>
  <p:tag name="KSO_WM_UNIT_DIAGRAM_ISREFERUNIT" val="0"/>
  <p:tag name="KSO_WM_DIAGRAM_GROUP_CODE" val="n1-1"/>
  <p:tag name="KSO_WM_UNIT_TYPE" val="n_h_h_x"/>
  <p:tag name="KSO_WM_UNIT_INDEX" val="1_2_3_1"/>
  <p:tag name="KSO_WM_UNIT_ID" val="diagram20227925_3*n_h_h_x*1_2_3_1"/>
  <p:tag name="KSO_WM_TEMPLATE_CATEGORY" val="diagram"/>
  <p:tag name="KSO_WM_TEMPLATE_INDEX" val="20227925"/>
  <p:tag name="KSO_WM_UNIT_LAYERLEVEL" val="1_1_1_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28041_3*l_h_i*1_1_1"/>
  <p:tag name="KSO_WM_TEMPLATE_CATEGORY" val="diagram"/>
  <p:tag name="KSO_WM_TEMPLATE_INDEX" val="20228041"/>
  <p:tag name="KSO_WM_UNIT_LAYERLEVEL" val="1_1_1"/>
  <p:tag name="KSO_WM_TAG_VERSION" val="1.0"/>
  <p:tag name="KSO_WM_BEAUTIFY_FLAG" val="#wm#"/>
</p:tagLst>
</file>

<file path=ppt/tags/tag48.xml><?xml version="1.0" encoding="utf-8"?>
<p:tagLst xmlns:p="http://schemas.openxmlformats.org/presentationml/2006/main">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28041_3*l_h_i*1_1_2"/>
  <p:tag name="KSO_WM_TEMPLATE_CATEGORY" val="diagram"/>
  <p:tag name="KSO_WM_TEMPLATE_INDEX" val="20228041"/>
  <p:tag name="KSO_WM_UNIT_LAYERLEVEL" val="1_1_1"/>
  <p:tag name="KSO_WM_TAG_VERSION" val="1.0"/>
  <p:tag name="KSO_WM_BEAUTIFY_FLAG" val="#wm#"/>
</p:tagLst>
</file>

<file path=ppt/tags/tag49.xml><?xml version="1.0" encoding="utf-8"?>
<p:tagLst xmlns:p="http://schemas.openxmlformats.org/presentationml/2006/main">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28041_3*l_h_i*1_1_3"/>
  <p:tag name="KSO_WM_TEMPLATE_CATEGORY" val="diagram"/>
  <p:tag name="KSO_WM_TEMPLATE_INDEX" val="20228041"/>
  <p:tag name="KSO_WM_UNIT_LAYERLEVEL" val="1_1_1"/>
  <p:tag name="KSO_WM_TAG_VERSION" val="1.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28041_3*l_h_i*1_3_1"/>
  <p:tag name="KSO_WM_TEMPLATE_CATEGORY" val="diagram"/>
  <p:tag name="KSO_WM_TEMPLATE_INDEX" val="20228041"/>
  <p:tag name="KSO_WM_UNIT_LAYERLEVEL" val="1_1_1"/>
  <p:tag name="KSO_WM_TAG_VERSION" val="1.0"/>
  <p:tag name="KSO_WM_BEAUTIFY_FLAG" val="#wm#"/>
</p:tagLst>
</file>

<file path=ppt/tags/tag50.xml><?xml version="1.0" encoding="utf-8"?>
<p:tagLst xmlns:p="http://schemas.openxmlformats.org/presentationml/2006/main">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1_4"/>
  <p:tag name="KSO_WM_UNIT_ID" val="diagram20228041_3*l_h_i*1_1_4"/>
  <p:tag name="KSO_WM_TEMPLATE_CATEGORY" val="diagram"/>
  <p:tag name="KSO_WM_TEMPLATE_INDEX" val="20228041"/>
  <p:tag name="KSO_WM_UNIT_LAYERLEVEL" val="1_1_1"/>
  <p:tag name="KSO_WM_TAG_VERSION" val="1.0"/>
  <p:tag name="KSO_WM_BEAUTIFY_FLAG" val="#wm#"/>
</p:tagLst>
</file>

<file path=ppt/tags/tag51.xml><?xml version="1.0" encoding="utf-8"?>
<p:tagLst xmlns:p="http://schemas.openxmlformats.org/presentationml/2006/main">
  <p:tag name="KSO_WM_UNIT_TEXT_FILL_FORE_SCHEMECOLOR_INDEX_BRIGHTNESS" val="0.5"/>
  <p:tag name="KSO_WM_UNIT_TEXT_FILL_FORE_SCHEMECOLOR_INDEX" val="13"/>
  <p:tag name="KSO_WM_UNIT_TEXT_FILL_TYPE" val="1"/>
  <p:tag name="KSO_WM_UNIT_SUBTYPE" val="a"/>
  <p:tag name="KSO_WM_UNIT_PRESET_TEXT" val="单击此处输入你的正文，文字是您思想的提炼，为了最终演示发布的良好效果"/>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28041_3*l_h_f*1_1_1"/>
  <p:tag name="KSO_WM_TEMPLATE_CATEGORY" val="diagram"/>
  <p:tag name="KSO_WM_TEMPLATE_INDEX" val="20228041"/>
  <p:tag name="KSO_WM_UNIT_LAYERLEVEL" val="1_1_1"/>
  <p:tag name="KSO_WM_TAG_VERSION" val="1.0"/>
  <p:tag name="KSO_WM_BEAUTIFY_FLAG" val="#wm#"/>
</p:tagLst>
</file>

<file path=ppt/tags/tag52.xml><?xml version="1.0" encoding="utf-8"?>
<p:tagLst xmlns:p="http://schemas.openxmlformats.org/presentationml/2006/main">
  <p:tag name="KSO_WM_UNIT_TEXT_FILL_FORE_SCHEMECOLOR_INDEX_BRIGHTNESS" val="0"/>
  <p:tag name="KSO_WM_UNIT_TEXT_FILL_FORE_SCHEMECOLOR_INDEX" val="13"/>
  <p:tag name="KSO_WM_UNIT_TEXT_FILL_TYPE" val="1"/>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28041_3*l_h_a*1_1_1"/>
  <p:tag name="KSO_WM_TEMPLATE_CATEGORY" val="diagram"/>
  <p:tag name="KSO_WM_TEMPLATE_INDEX" val="20228041"/>
  <p:tag name="KSO_WM_UNIT_LAYERLEVEL" val="1_1_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28041_3*l_h_i*1_2_1"/>
  <p:tag name="KSO_WM_TEMPLATE_CATEGORY" val="diagram"/>
  <p:tag name="KSO_WM_TEMPLATE_INDEX" val="20228041"/>
  <p:tag name="KSO_WM_UNIT_LAYERLEVEL" val="1_1_1"/>
  <p:tag name="KSO_WM_TAG_VERSION" val="1.0"/>
  <p:tag name="KSO_WM_BEAUTIFY_FLAG" val="#wm#"/>
</p:tagLst>
</file>

<file path=ppt/tags/tag54.xml><?xml version="1.0" encoding="utf-8"?>
<p:tagLst xmlns:p="http://schemas.openxmlformats.org/presentationml/2006/main">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28041_3*l_h_i*1_2_2"/>
  <p:tag name="KSO_WM_TEMPLATE_CATEGORY" val="diagram"/>
  <p:tag name="KSO_WM_TEMPLATE_INDEX" val="20228041"/>
  <p:tag name="KSO_WM_UNIT_LAYERLEVEL" val="1_1_1"/>
  <p:tag name="KSO_WM_TAG_VERSION" val="1.0"/>
  <p:tag name="KSO_WM_BEAUTIFY_FLAG" val="#wm#"/>
</p:tagLst>
</file>

<file path=ppt/tags/tag55.xml><?xml version="1.0" encoding="utf-8"?>
<p:tagLst xmlns:p="http://schemas.openxmlformats.org/presentationml/2006/main">
  <p:tag name="KSO_WM_UNIT_FILL_FORE_SCHEMECOLOR_INDEX_BRIGHTNESS" val="0"/>
  <p:tag name="KSO_WM_UNIT_FILL_FORE_SCHEMECOLOR_INDEX" val="6"/>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28041_3*l_h_i*1_2_3"/>
  <p:tag name="KSO_WM_TEMPLATE_CATEGORY" val="diagram"/>
  <p:tag name="KSO_WM_TEMPLATE_INDEX" val="20228041"/>
  <p:tag name="KSO_WM_UNIT_LAYERLEVEL" val="1_1_1"/>
  <p:tag name="KSO_WM_TAG_VERSION" val="1.0"/>
  <p:tag name="KSO_WM_BEAUTIFY_FLAG" val="#wm#"/>
</p:tagLst>
</file>

<file path=ppt/tags/tag56.xml><?xml version="1.0" encoding="utf-8"?>
<p:tagLst xmlns:p="http://schemas.openxmlformats.org/presentationml/2006/main">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2_4"/>
  <p:tag name="KSO_WM_UNIT_ID" val="diagram20228041_3*l_h_i*1_2_4"/>
  <p:tag name="KSO_WM_TEMPLATE_CATEGORY" val="diagram"/>
  <p:tag name="KSO_WM_TEMPLATE_INDEX" val="20228041"/>
  <p:tag name="KSO_WM_UNIT_LAYERLEVEL" val="1_1_1"/>
  <p:tag name="KSO_WM_TAG_VERSION" val="1.0"/>
  <p:tag name="KSO_WM_BEAUTIFY_FLAG" val="#wm#"/>
</p:tagLst>
</file>

<file path=ppt/tags/tag57.xml><?xml version="1.0" encoding="utf-8"?>
<p:tagLst xmlns:p="http://schemas.openxmlformats.org/presentationml/2006/main">
  <p:tag name="KSO_WM_UNIT_TEXT_FILL_FORE_SCHEMECOLOR_INDEX_BRIGHTNESS" val="0"/>
  <p:tag name="KSO_WM_UNIT_TEXT_FILL_FORE_SCHEMECOLOR_INDEX" val="13"/>
  <p:tag name="KSO_WM_UNIT_TEXT_FILL_TYPE" val="1"/>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28041_3*l_h_a*1_2_1"/>
  <p:tag name="KSO_WM_TEMPLATE_CATEGORY" val="diagram"/>
  <p:tag name="KSO_WM_TEMPLATE_INDEX" val="20228041"/>
  <p:tag name="KSO_WM_UNIT_LAYERLEVEL" val="1_1_1"/>
  <p:tag name="KSO_WM_TAG_VERSION" val="1.0"/>
  <p:tag name="KSO_WM_BEAUTIFY_FLAG" val="#wm#"/>
</p:tagLst>
</file>

<file path=ppt/tags/tag58.xml><?xml version="1.0" encoding="utf-8"?>
<p:tagLst xmlns:p="http://schemas.openxmlformats.org/presentationml/2006/main">
  <p:tag name="KSO_WM_UNIT_TEXT_FILL_FORE_SCHEMECOLOR_INDEX_BRIGHTNESS" val="0.5"/>
  <p:tag name="KSO_WM_UNIT_TEXT_FILL_FORE_SCHEMECOLOR_INDEX" val="13"/>
  <p:tag name="KSO_WM_UNIT_TEXT_FILL_TYPE" val="1"/>
  <p:tag name="KSO_WM_UNIT_SUBTYPE" val="a"/>
  <p:tag name="KSO_WM_UNIT_PRESET_TEXT" val="单击此处输入你的正文，文字是您思想的提炼，为了最终演示发布的良好效果"/>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28041_3*l_h_f*1_2_1"/>
  <p:tag name="KSO_WM_TEMPLATE_CATEGORY" val="diagram"/>
  <p:tag name="KSO_WM_TEMPLATE_INDEX" val="20228041"/>
  <p:tag name="KSO_WM_UNIT_LAYERLEVEL" val="1_1_1"/>
  <p:tag name="KSO_WM_TAG_VERSION" val="1.0"/>
  <p:tag name="KSO_WM_BEAUTIFY_FLAG" val="#wm#"/>
</p:tagLst>
</file>

<file path=ppt/tags/tag59.xml><?xml version="1.0" encoding="utf-8"?>
<p:tagLst xmlns:p="http://schemas.openxmlformats.org/presentationml/2006/main">
  <p:tag name="KSO_WM_UNIT_ISCONTENTSTITLE" val="0"/>
  <p:tag name="KSO_WM_UNIT_ISNUMDGMTITLE" val="0"/>
  <p:tag name="KSO_WM_UNIT_PRESET_TEXT" val="单击添加标题"/>
  <p:tag name="KSO_WM_UNIT_NOCLEAR" val="0"/>
  <p:tag name="KSO_WM_UNIT_VALUE" val="13"/>
  <p:tag name="KSO_WM_UNIT_HIGHLIGHT" val="0"/>
  <p:tag name="KSO_WM_UNIT_COMPATIBLE" val="0"/>
  <p:tag name="KSO_WM_UNIT_DIAGRAM_ISNUMVISUAL" val="0"/>
  <p:tag name="KSO_WM_UNIT_DIAGRAM_ISREFERUNIT" val="0"/>
  <p:tag name="KSO_WM_UNIT_TYPE" val="a"/>
  <p:tag name="KSO_WM_UNIT_INDEX" val="1"/>
  <p:tag name="KSO_WM_UNIT_ID" val="custom20224336_7*a*1"/>
  <p:tag name="KSO_WM_TEMPLATE_CATEGORY" val="custom"/>
  <p:tag name="KSO_WM_TEMPLATE_INDEX" val="20224336"/>
  <p:tag name="KSO_WM_UNIT_LAYERLEVEL" val="1"/>
  <p:tag name="KSO_WM_TAG_VERSION" val="1.0"/>
  <p:tag name="KSO_WM_BEAUTIFY_FLAG" val="#wm#"/>
  <p:tag name="KSO_WM_UNIT_DEFAULT_FONT" val="54;60;2"/>
  <p:tag name="KSO_WM_UNIT_BLOCK" val="0"/>
  <p:tag name="KSO_WM_UNIT_DEC_AREA_ID" val="114c7dce51ce433c9b1f059057f70fc7"/>
  <p:tag name="KSO_WM_CHIP_GROUPID" val="620cc5482a08b0d86e4d8850"/>
  <p:tag name="KSO_WM_CHIP_XID" val="620cc5482a08b0d86e4d884f"/>
  <p:tag name="KSO_WM_CHIP_FILLAREA_FILL_RULE" val="{&quot;fill_align&quot;:&quot;cm&quot;,&quot;fill_mode&quot;:&quot;adaptive&quot;,&quot;sacle_strategy&quot;:&quot;smart&quot;}"/>
  <p:tag name="KSO_WM_ASSEMBLE_CHIP_INDEX" val="7ed280ad0d8f4ceba335330b501f8006"/>
  <p:tag name="KSO_WM_UNIT_TEXT_FILL_FORE_SCHEMECOLOR_INDEX_BRIGHTNESS" val="0"/>
  <p:tag name="KSO_WM_UNIT_TEXT_FILL_FORE_SCHEMECOLOR_INDEX" val="5"/>
  <p:tag name="KSO_WM_UNIT_TEXT_FILL_TYPE" val="1"/>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28041_3*l_h_i*1_1_1"/>
  <p:tag name="KSO_WM_TEMPLATE_CATEGORY" val="diagram"/>
  <p:tag name="KSO_WM_TEMPLATE_INDEX" val="20228041"/>
  <p:tag name="KSO_WM_UNIT_LAYERLEVEL" val="1_1_1"/>
  <p:tag name="KSO_WM_TAG_VERSION" val="1.0"/>
  <p:tag name="KSO_WM_BEAUTIFY_FLAG" val="#wm#"/>
</p:tagLst>
</file>

<file path=ppt/tags/tag60.xml><?xml version="1.0" encoding="utf-8"?>
<p:tagLst xmlns:p="http://schemas.openxmlformats.org/presentationml/2006/main">
  <p:tag name="KSO_WM_BEAUTIFY_FLAG" val="#wm#"/>
  <p:tag name="KSO_WM_TEMPLATE_CATEGORY" val="custom"/>
  <p:tag name="KSO_WM_TEMPLATE_INDEX" val="20224336"/>
  <p:tag name="KSO_WM_SLIDE_ID" val="custom20224336_7"/>
  <p:tag name="KSO_WM_TEMPLATE_SUBCATEGORY" val="21"/>
  <p:tag name="KSO_WM_TEMPLATE_MASTER_TYPE" val="1"/>
  <p:tag name="KSO_WM_TEMPLATE_COLOR_TYPE" val="1"/>
  <p:tag name="KSO_WM_SLIDE_ITEM_CNT" val="0"/>
  <p:tag name="KSO_WM_SLIDE_INDEX" val="7"/>
  <p:tag name="KSO_WM_TAG_VERSION" val="1.0"/>
  <p:tag name="KSO_WM_SLIDE_LAYOUT" val="a_e"/>
  <p:tag name="KSO_WM_SLIDE_LAYOUT_CNT" val="1_1"/>
  <p:tag name="KSO_WM_CHIP_INFOS" val="{&quot;type&quot;:0,&quot;layout_type&quot;:&quot;1_NF_RC_7&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扁平风&quot;,&quot;手绘风&quot;,&quot;立体风&quot;,&quot;炫酷&quot;,&quot;复古风&quot;,&quot;科技风&quot;,&quot;水彩风&quot;,&quot;ios风&quot;,&quot;快闪&quot;,&quot;波普风&quot;,&quot;孟菲斯&quot;,&quot;蒸汽波&quot;,&quot;MBE&quot;,&quot;剪纸风&quot;,&quot;酸性风&quot;,&quot;像素风&quot;,&quot;涂鸦风&quot;,&quot;实景&quot;]},&quot;slide_type&quot;:[&quot;title&quot;,&quot;sectionTitle&quot;,&quot;contents&quot;,&quot;endPage&quot;],&quot;useType&quot;:[&quot;ppt&quot;]}"/>
  <p:tag name="KSO_WM_CHIP_XID" val="6193191a18adb49c6c1f3d89"/>
  <p:tag name="KSO_WM_CHIP_FILLPROP" val="[[{&quot;text_align&quot;:&quot;rm&quot;,&quot;text_direction&quot;:&quot;horizontal&quot;,&quot;support_big_font&quot;:false,&quot;picture_toward&quot;:0,&quot;picture_dockside&quot;:[],&quot;fill_id&quot;:&quot;3887597eb2d4430e8f5e1a57689f7fd3&quot;,&quot;fill_align&quot;:&quot;rm&quot;,&quot;chip_types&quot;:[&quot;diagram&quot;,&quot;header&quot;]}],[{&quot;text_align&quot;:&quot;cm&quot;,&quot;text_direction&quot;:&quot;horizontal&quot;,&quot;support_big_font&quot;:false,&quot;picture_toward&quot;:0,&quot;picture_dockside&quot;:[],&quot;fill_id&quot;:&quot;3887597eb2d4430e8f5e1a57689f7fd3&quot;,&quot;fill_align&quot;:&quot;cm&quot;,&quot;chip_types&quot;:[&quot;header&quot;]}],[{&quot;text_align&quot;:&quot;lm&quot;,&quot;text_direction&quot;:&quot;horizontal&quot;,&quot;support_big_font&quot;:false,&quot;picture_toward&quot;:0,&quot;picture_dockside&quot;:[],&quot;fill_id&quot;:&quot;3887597eb2d4430e8f5e1a57689f7fd3&quot;,&quot;fill_align&quot;:&quot;lm&quot;,&quot;chip_types&quot;:[&quot;header&quot;]}],[{&quot;text_align&quot;:&quot;lm&quot;,&quot;text_direction&quot;:&quot;horizontal&quot;,&quot;support_big_font&quot;:false,&quot;picture_toward&quot;:0,&quot;picture_dockside&quot;:[],&quot;fill_id&quot;:&quot;3887597eb2d4430e8f5e1a57689f7fd3&quot;,&quot;fill_align&quot;:&quot;lt&quot;,&quot;chip_types&quot;:[&quot;header&quot;]}],[{&quot;text_align&quot;:&quot;lm&quot;,&quot;text_direction&quot;:&quot;horizontal&quot;,&quot;support_big_font&quot;:false,&quot;picture_toward&quot;:0,&quot;picture_dockside&quot;:[],&quot;fill_id&quot;:&quot;3887597eb2d4430e8f5e1a57689f7fd3&quot;,&quot;fill_align&quot;:&quot;lb&quot;,&quot;chip_types&quot;:[&quot;header&quot;]}],[{&quot;text_align&quot;:&quot;lm&quot;,&quot;text_direction&quot;:&quot;horizontal&quot;,&quot;support_big_font&quot;:false,&quot;picture_toward&quot;:0,&quot;picture_dockside&quot;:[],&quot;fill_id&quot;:&quot;3887597eb2d4430e8f5e1a57689f7fd3&quot;,&quot;fill_align&quot;:&quot;cm&quot;,&quot;chip_types&quot;:[&quot;header&quot;]}],[{&quot;text_align&quot;:&quot;cm&quot;,&quot;text_direction&quot;:&quot;horizontal&quot;,&quot;support_big_font&quot;:false,&quot;picture_toward&quot;:0,&quot;picture_dockside&quot;:[],&quot;fill_id&quot;:&quot;3887597eb2d4430e8f5e1a57689f7fd3&quot;,&quot;fill_align&quot;:&quot;lm&quot;,&quot;chip_types&quot;:[&quot;header&quot;]}],[{&quot;text_align&quot;:&quot;cm&quot;,&quot;text_direction&quot;:&quot;horizontal&quot;,&quot;support_big_font&quot;:false,&quot;picture_toward&quot;:0,&quot;picture_dockside&quot;:[],&quot;fill_id&quot;:&quot;3887597eb2d4430e8f5e1a57689f7fd3&quot;,&quot;fill_align&quot;:&quot;lt&quot;,&quot;chip_types&quot;:[&quot;header&quot;]}],[{&quot;text_align&quot;:&quot;cm&quot;,&quot;text_direction&quot;:&quot;horizontal&quot;,&quot;support_big_font&quot;:false,&quot;picture_toward&quot;:0,&quot;picture_dockside&quot;:[],&quot;fill_id&quot;:&quot;3887597eb2d4430e8f5e1a57689f7fd3&quot;,&quot;fill_align&quot;:&quot;lb&quot;,&quot;chip_types&quot;:[&quot;header&quot;]}],[{&quot;text_align&quot;:&quot;rm&quot;,&quot;text_direction&quot;:&quot;horizontal&quot;,&quot;support_big_font&quot;:false,&quot;picture_toward&quot;:0,&quot;picture_dockside&quot;:[],&quot;fill_id&quot;:&quot;3887597eb2d4430e8f5e1a57689f7fd3&quot;,&quot;fill_align&quot;:&quot;rb&quot;,&quot;chip_types&quot;:[&quot;header&quot;]}],[{&quot;text_align&quot;:&quot;rm&quot;,&quot;text_direction&quot;:&quot;horizontal&quot;,&quot;support_big_font&quot;:false,&quot;picture_toward&quot;:0,&quot;picture_dockside&quot;:[],&quot;fill_id&quot;:&quot;3887597eb2d4430e8f5e1a57689f7fd3&quot;,&quot;fill_align&quot;:&quot;rt&quot;,&quot;chip_types&quot;:[&quot;header&quot;]}]]"/>
  <p:tag name="KSO_WM_CHIP_DECFILLPROP" val="[]"/>
  <p:tag name="KSO_WM_CHIP_GROUPID" val="6193191a18adb49c6c1f3d8b"/>
  <p:tag name="KSO_WM_SLIDE_LAYOUT_INFO" val="{&quot;id&quot;:&quot;2022-09-13T11:53:25&quot;,&quot;margin&quot;:{&quot;bottom&quot;:5.7733297348022461,&quot;left&quot;:9.6164531707763672,&quot;right&quot;:1.1486663818359375,&quot;top&quot;:5.7733221054077148},&quot;type&quot;:0}"/>
  <p:tag name="KSO_WM_SLIDE_BK_DARK_LIGHT" val="2"/>
  <p:tag name="KSO_WM_SLIDE_BACKGROUND_TYPE" val="general"/>
  <p:tag name="KSO_WM_SLIDE_SUPPORT_FEATURE_TYPE" val="0"/>
  <p:tag name="KSO_WM_SLIDE_TYPE" val="sectionTitle"/>
  <p:tag name="KSO_WM_CHIP_COLORING" val="1"/>
  <p:tag name="KSO_WM_SLIDE_SUBTYPE" val="pureTxt"/>
  <p:tag name="KSO_WM_TEMPLATE_ASSEMBLE_XID" val="62e9eff7295c1bf6da690df3"/>
  <p:tag name="KSO_WM_TEMPLATE_ASSEMBLE_GROUPID" val="62de4dd4c23dfd8dd4a1be7b"/>
</p:tagLst>
</file>

<file path=ppt/tags/tag61.xml><?xml version="1.0" encoding="utf-8"?>
<p:tagLst xmlns:p="http://schemas.openxmlformats.org/presentationml/2006/main">
  <p:tag name="KSO_WM_UNIT_FILL_FORE_SCHEMECOLOR_INDEX_BRIGHTNESS" val="0"/>
  <p:tag name="KSO_WM_UNIT_FILL_FORE_SCHEMECOLOR_INDEX" val="16"/>
  <p:tag name="KSO_WM_UNIT_FILL_TYPE" val="1"/>
  <p:tag name="KSO_WM_UNIT_SHADOW_SCHEMECOLOR_INDEX_BRIGHTNESS" val="-0.35"/>
  <p:tag name="KSO_WM_UNIT_SHADOW_SCHEMECOLOR_INDEX" val="14"/>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q1-1"/>
  <p:tag name="KSO_WM_UNIT_TYPE" val="q_i"/>
  <p:tag name="KSO_WM_UNIT_INDEX" val="1_1"/>
  <p:tag name="KSO_WM_UNIT_ID" val="diagram20227967_4*q_i*1_1"/>
  <p:tag name="KSO_WM_TEMPLATE_CATEGORY" val="diagram"/>
  <p:tag name="KSO_WM_TEMPLATE_INDEX" val="20227967"/>
  <p:tag name="KSO_WM_UNIT_LAYERLEVEL" val="1_1"/>
  <p:tag name="KSO_WM_TAG_VERSION" val="1.0"/>
  <p:tag name="KSO_WM_BEAUTIFY_FLAG" val="#wm#"/>
</p:tagLst>
</file>

<file path=ppt/tags/tag62.xml><?xml version="1.0" encoding="utf-8"?>
<p:tagLst xmlns:p="http://schemas.openxmlformats.org/presentationml/2006/main">
  <p:tag name="KSO_WM_UNIT_FILL_FORE_SCHEMECOLOR_INDEX_BRIGHTNESS" val="0"/>
  <p:tag name="KSO_WM_UNIT_FILL_FORE_SCHEMECOLOR_INDEX" val="5"/>
  <p:tag name="KSO_WM_UNIT_FILL_TYPE" val="1"/>
  <p:tag name="KSO_WM_UNIT_SHADOW_SCHEMECOLOR_INDEX_BRIGHTNESS" val="-0.35"/>
  <p:tag name="KSO_WM_UNIT_SHADOW_SCHEMECOLOR_INDEX" val="14"/>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q1-1"/>
  <p:tag name="KSO_WM_UNIT_TYPE" val="q_h_i"/>
  <p:tag name="KSO_WM_UNIT_INDEX" val="1_1_2"/>
  <p:tag name="KSO_WM_UNIT_ID" val="diagram20227967_4*q_h_i*1_1_2"/>
  <p:tag name="KSO_WM_TEMPLATE_CATEGORY" val="diagram"/>
  <p:tag name="KSO_WM_TEMPLATE_INDEX" val="20227967"/>
  <p:tag name="KSO_WM_UNIT_LAYERLEVEL" val="1_1_1"/>
  <p:tag name="KSO_WM_TAG_VERSION" val="1.0"/>
  <p:tag name="KSO_WM_BEAUTIFY_FLAG" val="#wm#"/>
</p:tagLst>
</file>

<file path=ppt/tags/tag63.xml><?xml version="1.0" encoding="utf-8"?>
<p:tagLst xmlns:p="http://schemas.openxmlformats.org/presentationml/2006/main">
  <p:tag name="KSO_WM_UNIT_FILL_FORE_SCHEMECOLOR_INDEX_BRIGHTNESS" val="0"/>
  <p:tag name="KSO_WM_UNIT_FILL_FORE_SCHEMECOLOR_INDEX" val="6"/>
  <p:tag name="KSO_WM_UNIT_FILL_TYPE" val="1"/>
  <p:tag name="KSO_WM_UNIT_SHADOW_SCHEMECOLOR_INDEX_BRIGHTNESS" val="-0.35"/>
  <p:tag name="KSO_WM_UNIT_SHADOW_SCHEMECOLOR_INDEX" val="14"/>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q1-1"/>
  <p:tag name="KSO_WM_UNIT_TYPE" val="q_h_i"/>
  <p:tag name="KSO_WM_UNIT_INDEX" val="1_2_2"/>
  <p:tag name="KSO_WM_UNIT_ID" val="diagram20227967_4*q_h_i*1_2_2"/>
  <p:tag name="KSO_WM_TEMPLATE_CATEGORY" val="diagram"/>
  <p:tag name="KSO_WM_TEMPLATE_INDEX" val="20227967"/>
  <p:tag name="KSO_WM_UNIT_LAYERLEVEL" val="1_1_1"/>
  <p:tag name="KSO_WM_TAG_VERSION" val="1.0"/>
  <p:tag name="KSO_WM_BEAUTIFY_FLAG" val="#wm#"/>
</p:tagLst>
</file>

<file path=ppt/tags/tag64.xml><?xml version="1.0" encoding="utf-8"?>
<p:tagLst xmlns:p="http://schemas.openxmlformats.org/presentationml/2006/main">
  <p:tag name="KSO_WM_UNIT_FILL_FORE_SCHEMECOLOR_INDEX_BRIGHTNESS" val="0"/>
  <p:tag name="KSO_WM_UNIT_FILL_FORE_SCHEMECOLOR_INDEX" val="9"/>
  <p:tag name="KSO_WM_UNIT_FILL_TYPE" val="1"/>
  <p:tag name="KSO_WM_UNIT_SHADOW_SCHEMECOLOR_INDEX_BRIGHTNESS" val="-0.35"/>
  <p:tag name="KSO_WM_UNIT_SHADOW_SCHEMECOLOR_INDEX" val="14"/>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q1-1"/>
  <p:tag name="KSO_WM_UNIT_TYPE" val="q_h_i"/>
  <p:tag name="KSO_WM_UNIT_INDEX" val="1_5_2"/>
  <p:tag name="KSO_WM_UNIT_ID" val="diagram20227967_4*q_h_i*1_5_2"/>
  <p:tag name="KSO_WM_TEMPLATE_CATEGORY" val="diagram"/>
  <p:tag name="KSO_WM_TEMPLATE_INDEX" val="20227967"/>
  <p:tag name="KSO_WM_UNIT_LAYERLEVEL" val="1_1_1"/>
  <p:tag name="KSO_WM_TAG_VERSION" val="1.0"/>
  <p:tag name="KSO_WM_BEAUTIFY_FLAG" val="#wm#"/>
</p:tagLst>
</file>

<file path=ppt/tags/tag65.xml><?xml version="1.0" encoding="utf-8"?>
<p:tagLst xmlns:p="http://schemas.openxmlformats.org/presentationml/2006/main">
  <p:tag name="KSO_WM_UNIT_FILL_FORE_SCHEMECOLOR_INDEX_BRIGHTNESS" val="0"/>
  <p:tag name="KSO_WM_UNIT_FILL_FORE_SCHEMECOLOR_INDEX" val="7"/>
  <p:tag name="KSO_WM_UNIT_FILL_TYPE" val="1"/>
  <p:tag name="KSO_WM_UNIT_SHADOW_SCHEMECOLOR_INDEX_BRIGHTNESS" val="-0.35"/>
  <p:tag name="KSO_WM_UNIT_SHADOW_SCHEMECOLOR_INDEX" val="14"/>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q1-1"/>
  <p:tag name="KSO_WM_UNIT_TYPE" val="q_h_i"/>
  <p:tag name="KSO_WM_UNIT_INDEX" val="1_3_2"/>
  <p:tag name="KSO_WM_UNIT_ID" val="diagram20227967_4*q_h_i*1_3_2"/>
  <p:tag name="KSO_WM_TEMPLATE_CATEGORY" val="diagram"/>
  <p:tag name="KSO_WM_TEMPLATE_INDEX" val="20227967"/>
  <p:tag name="KSO_WM_UNIT_LAYERLEVEL" val="1_1_1"/>
  <p:tag name="KSO_WM_TAG_VERSION" val="1.0"/>
  <p:tag name="KSO_WM_BEAUTIFY_FLAG" val="#wm#"/>
</p:tagLst>
</file>

<file path=ppt/tags/tag66.xml><?xml version="1.0" encoding="utf-8"?>
<p:tagLst xmlns:p="http://schemas.openxmlformats.org/presentationml/2006/main">
  <p:tag name="KSO_WM_UNIT_FILL_FORE_SCHEMECOLOR_INDEX_BRIGHTNESS" val="0"/>
  <p:tag name="KSO_WM_UNIT_FILL_FORE_SCHEMECOLOR_INDEX" val="8"/>
  <p:tag name="KSO_WM_UNIT_FILL_TYPE" val="1"/>
  <p:tag name="KSO_WM_UNIT_SHADOW_SCHEMECOLOR_INDEX_BRIGHTNESS" val="-0.35"/>
  <p:tag name="KSO_WM_UNIT_SHADOW_SCHEMECOLOR_INDEX" val="14"/>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q1-1"/>
  <p:tag name="KSO_WM_UNIT_TYPE" val="q_h_i"/>
  <p:tag name="KSO_WM_UNIT_INDEX" val="1_4_2"/>
  <p:tag name="KSO_WM_UNIT_ID" val="diagram20227967_4*q_h_i*1_4_2"/>
  <p:tag name="KSO_WM_TEMPLATE_CATEGORY" val="diagram"/>
  <p:tag name="KSO_WM_TEMPLATE_INDEX" val="20227967"/>
  <p:tag name="KSO_WM_UNIT_LAYERLEVEL" val="1_1_1"/>
  <p:tag name="KSO_WM_TAG_VERSION" val="1.0"/>
  <p:tag name="KSO_WM_BEAUTIFY_FLAG" val="#wm#"/>
</p:tagLst>
</file>

<file path=ppt/tags/tag67.xml><?xml version="1.0" encoding="utf-8"?>
<p:tagLst xmlns:p="http://schemas.openxmlformats.org/presentationml/2006/main">
  <p:tag name="KSO_WM_UNIT_TEXT_FILL_FORE_SCHEMECOLOR_INDEX_BRIGHTNESS" val="-0.5"/>
  <p:tag name="KSO_WM_UNIT_TEXT_FILL_FORE_SCHEMECOLOR_INDEX" val="14"/>
  <p:tag name="KSO_WM_UNIT_TEXT_FILL_TYPE" val="1"/>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3_1"/>
  <p:tag name="KSO_WM_UNIT_ID" val="diagram20227967_4*q_h_f*1_3_1"/>
  <p:tag name="KSO_WM_TEMPLATE_CATEGORY" val="diagram"/>
  <p:tag name="KSO_WM_TEMPLATE_INDEX" val="20227967"/>
  <p:tag name="KSO_WM_UNIT_LAYERLEVEL" val="1_1_1"/>
  <p:tag name="KSO_WM_TAG_VERSION" val="1.0"/>
  <p:tag name="KSO_WM_BEAUTIFY_FLAG" val="#wm#"/>
</p:tagLst>
</file>

<file path=ppt/tags/tag68.xml><?xml version="1.0" encoding="utf-8"?>
<p:tagLst xmlns:p="http://schemas.openxmlformats.org/presentationml/2006/main">
  <p:tag name="KSO_WM_UNIT_TEXT_FILL_FORE_SCHEMECOLOR_INDEX_BRIGHTNESS" val="-0.25"/>
  <p:tag name="KSO_WM_UNIT_TEXT_FILL_FORE_SCHEMECOLOR_INDEX" val="6"/>
  <p:tag name="KSO_WM_UNIT_TEXT_FILL_TYPE" val="1"/>
  <p:tag name="KSO_WM_UNIT_ISCONTENTSTITLE" val="0"/>
  <p:tag name="KSO_WM_UNIT_ISNUMDGMTITLE" val="0"/>
  <p:tag name="KSO_WM_UNIT_PRESET_TEXT" val="请添加小标题"/>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2_1"/>
  <p:tag name="KSO_WM_UNIT_ID" val="diagram20227967_4*q_h_a*1_2_1"/>
  <p:tag name="KSO_WM_TEMPLATE_CATEGORY" val="diagram"/>
  <p:tag name="KSO_WM_TEMPLATE_INDEX" val="20227967"/>
  <p:tag name="KSO_WM_UNIT_LAYERLEVEL" val="1_1_1"/>
  <p:tag name="KSO_WM_TAG_VERSION" val="1.0"/>
  <p:tag name="KSO_WM_BEAUTIFY_FLAG" val="#wm#"/>
</p:tagLst>
</file>

<file path=ppt/tags/tag69.xml><?xml version="1.0" encoding="utf-8"?>
<p:tagLst xmlns:p="http://schemas.openxmlformats.org/presentationml/2006/main">
  <p:tag name="KSO_WM_UNIT_TEXT_FILL_FORE_SCHEMECOLOR_INDEX_BRIGHTNESS" val="-0.5"/>
  <p:tag name="KSO_WM_UNIT_TEXT_FILL_FORE_SCHEMECOLOR_INDEX" val="14"/>
  <p:tag name="KSO_WM_UNIT_TEXT_FILL_TYPE" val="1"/>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2_1"/>
  <p:tag name="KSO_WM_UNIT_ID" val="diagram20227967_4*q_h_f*1_2_1"/>
  <p:tag name="KSO_WM_TEMPLATE_CATEGORY" val="diagram"/>
  <p:tag name="KSO_WM_TEMPLATE_INDEX" val="20227967"/>
  <p:tag name="KSO_WM_UNIT_LAYERLEVEL" val="1_1_1"/>
  <p:tag name="KSO_WM_TAG_VERSION" val="1.0"/>
  <p:tag name="KSO_WM_BEAUTIFY_FLAG" val="#wm#"/>
</p:tagLst>
</file>

<file path=ppt/tags/tag7.xml><?xml version="1.0" encoding="utf-8"?>
<p:tagLst xmlns:p="http://schemas.openxmlformats.org/presentationml/2006/main">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28041_3*l_h_i*1_3_2"/>
  <p:tag name="KSO_WM_TEMPLATE_CATEGORY" val="diagram"/>
  <p:tag name="KSO_WM_TEMPLATE_INDEX" val="20228041"/>
  <p:tag name="KSO_WM_UNIT_LAYERLEVEL" val="1_1_1"/>
  <p:tag name="KSO_WM_TAG_VERSION" val="1.0"/>
  <p:tag name="KSO_WM_BEAUTIFY_FLAG" val="#wm#"/>
</p:tagLst>
</file>

<file path=ppt/tags/tag70.xml><?xml version="1.0" encoding="utf-8"?>
<p:tagLst xmlns:p="http://schemas.openxmlformats.org/presentationml/2006/main">
  <p:tag name="KSO_WM_UNIT_TEXT_FILL_FORE_SCHEMECOLOR_INDEX_BRIGHTNESS" val="-0.25"/>
  <p:tag name="KSO_WM_UNIT_TEXT_FILL_FORE_SCHEMECOLOR_INDEX" val="5"/>
  <p:tag name="KSO_WM_UNIT_TEXT_FILL_TYPE" val="1"/>
  <p:tag name="KSO_WM_UNIT_ISCONTENTSTITLE" val="0"/>
  <p:tag name="KSO_WM_UNIT_ISNUMDGMTITLE" val="0"/>
  <p:tag name="KSO_WM_UNIT_PRESET_TEXT" val="请添加小标题"/>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1_1"/>
  <p:tag name="KSO_WM_UNIT_ID" val="diagram20227967_4*q_h_a*1_1_1"/>
  <p:tag name="KSO_WM_TEMPLATE_CATEGORY" val="diagram"/>
  <p:tag name="KSO_WM_TEMPLATE_INDEX" val="20227967"/>
  <p:tag name="KSO_WM_UNIT_LAYERLEVEL" val="1_1_1"/>
  <p:tag name="KSO_WM_TAG_VERSION" val="1.0"/>
  <p:tag name="KSO_WM_BEAUTIFY_FLAG" val="#wm#"/>
</p:tagLst>
</file>

<file path=ppt/tags/tag71.xml><?xml version="1.0" encoding="utf-8"?>
<p:tagLst xmlns:p="http://schemas.openxmlformats.org/presentationml/2006/main">
  <p:tag name="KSO_WM_UNIT_TEXT_FILL_FORE_SCHEMECOLOR_INDEX_BRIGHTNESS" val="-0.5"/>
  <p:tag name="KSO_WM_UNIT_TEXT_FILL_FORE_SCHEMECOLOR_INDEX" val="14"/>
  <p:tag name="KSO_WM_UNIT_TEXT_FILL_TYPE" val="1"/>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1_1"/>
  <p:tag name="KSO_WM_UNIT_ID" val="diagram20227967_4*q_h_f*1_1_1"/>
  <p:tag name="KSO_WM_TEMPLATE_CATEGORY" val="diagram"/>
  <p:tag name="KSO_WM_TEMPLATE_INDEX" val="20227967"/>
  <p:tag name="KSO_WM_UNIT_LAYERLEVEL" val="1_1_1"/>
  <p:tag name="KSO_WM_TAG_VERSION" val="1.0"/>
  <p:tag name="KSO_WM_BEAUTIFY_FLAG" val="#wm#"/>
</p:tagLst>
</file>

<file path=ppt/tags/tag72.xml><?xml version="1.0" encoding="utf-8"?>
<p:tagLst xmlns:p="http://schemas.openxmlformats.org/presentationml/2006/main">
  <p:tag name="KSO_WM_UNIT_TEXT_FILL_FORE_SCHEMECOLOR_INDEX_BRIGHTNESS" val="-0.25"/>
  <p:tag name="KSO_WM_UNIT_TEXT_FILL_FORE_SCHEMECOLOR_INDEX" val="8"/>
  <p:tag name="KSO_WM_UNIT_TEXT_FILL_TYPE" val="1"/>
  <p:tag name="KSO_WM_UNIT_ISCONTENTSTITLE" val="0"/>
  <p:tag name="KSO_WM_UNIT_ISNUMDGMTITLE" val="0"/>
  <p:tag name="KSO_WM_UNIT_PRESET_TEXT" val="请添加小标题"/>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4_1"/>
  <p:tag name="KSO_WM_UNIT_ID" val="diagram20227967_4*q_h_a*1_4_1"/>
  <p:tag name="KSO_WM_TEMPLATE_CATEGORY" val="diagram"/>
  <p:tag name="KSO_WM_TEMPLATE_INDEX" val="20227967"/>
  <p:tag name="KSO_WM_UNIT_LAYERLEVEL" val="1_1_1"/>
  <p:tag name="KSO_WM_TAG_VERSION" val="1.0"/>
  <p:tag name="KSO_WM_BEAUTIFY_FLAG" val="#wm#"/>
</p:tagLst>
</file>

<file path=ppt/tags/tag73.xml><?xml version="1.0" encoding="utf-8"?>
<p:tagLst xmlns:p="http://schemas.openxmlformats.org/presentationml/2006/main">
  <p:tag name="KSO_WM_UNIT_TEXT_FILL_FORE_SCHEMECOLOR_INDEX_BRIGHTNESS" val="-0.5"/>
  <p:tag name="KSO_WM_UNIT_TEXT_FILL_FORE_SCHEMECOLOR_INDEX" val="14"/>
  <p:tag name="KSO_WM_UNIT_TEXT_FILL_TYPE" val="1"/>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4_1"/>
  <p:tag name="KSO_WM_UNIT_ID" val="diagram20227967_4*q_h_f*1_4_1"/>
  <p:tag name="KSO_WM_TEMPLATE_CATEGORY" val="diagram"/>
  <p:tag name="KSO_WM_TEMPLATE_INDEX" val="20227967"/>
  <p:tag name="KSO_WM_UNIT_LAYERLEVEL" val="1_1_1"/>
  <p:tag name="KSO_WM_TAG_VERSION" val="1.0"/>
  <p:tag name="KSO_WM_BEAUTIFY_FLAG" val="#wm#"/>
</p:tagLst>
</file>

<file path=ppt/tags/tag74.xml><?xml version="1.0" encoding="utf-8"?>
<p:tagLst xmlns:p="http://schemas.openxmlformats.org/presentationml/2006/main">
  <p:tag name="KSO_WM_UNIT_TEXT_FILL_FORE_SCHEMECOLOR_INDEX_BRIGHTNESS" val="-0.25"/>
  <p:tag name="KSO_WM_UNIT_TEXT_FILL_FORE_SCHEMECOLOR_INDEX" val="9"/>
  <p:tag name="KSO_WM_UNIT_TEXT_FILL_TYPE" val="1"/>
  <p:tag name="KSO_WM_UNIT_ISCONTENTSTITLE" val="0"/>
  <p:tag name="KSO_WM_UNIT_ISNUMDGMTITLE" val="0"/>
  <p:tag name="KSO_WM_UNIT_PRESET_TEXT" val="请添加小标题"/>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5_1"/>
  <p:tag name="KSO_WM_UNIT_ID" val="diagram20227967_4*q_h_a*1_5_1"/>
  <p:tag name="KSO_WM_TEMPLATE_CATEGORY" val="diagram"/>
  <p:tag name="KSO_WM_TEMPLATE_INDEX" val="20227967"/>
  <p:tag name="KSO_WM_UNIT_LAYERLEVEL" val="1_1_1"/>
  <p:tag name="KSO_WM_TAG_VERSION" val="1.0"/>
  <p:tag name="KSO_WM_BEAUTIFY_FLAG" val="#wm#"/>
</p:tagLst>
</file>

<file path=ppt/tags/tag75.xml><?xml version="1.0" encoding="utf-8"?>
<p:tagLst xmlns:p="http://schemas.openxmlformats.org/presentationml/2006/main">
  <p:tag name="KSO_WM_UNIT_TEXT_FILL_FORE_SCHEMECOLOR_INDEX_BRIGHTNESS" val="-0.5"/>
  <p:tag name="KSO_WM_UNIT_TEXT_FILL_FORE_SCHEMECOLOR_INDEX" val="14"/>
  <p:tag name="KSO_WM_UNIT_TEXT_FILL_TYPE" val="1"/>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5_1"/>
  <p:tag name="KSO_WM_UNIT_ID" val="diagram20227967_4*q_h_f*1_5_1"/>
  <p:tag name="KSO_WM_TEMPLATE_CATEGORY" val="diagram"/>
  <p:tag name="KSO_WM_TEMPLATE_INDEX" val="20227967"/>
  <p:tag name="KSO_WM_UNIT_LAYERLEVEL" val="1_1_1"/>
  <p:tag name="KSO_WM_TAG_VERSION" val="1.0"/>
  <p:tag name="KSO_WM_BEAUTIFY_FLAG" val="#wm#"/>
</p:tagLst>
</file>

<file path=ppt/tags/tag76.xml><?xml version="1.0" encoding="utf-8"?>
<p:tagLst xmlns:p="http://schemas.openxmlformats.org/presentationml/2006/main">
  <p:tag name="KSO_WM_UNIT_VALUE" val="80*80"/>
  <p:tag name="KSO_WM_UNIT_HIGHLIGHT" val="0"/>
  <p:tag name="KSO_WM_UNIT_COMPATIBLE" val="0"/>
  <p:tag name="KSO_WM_UNIT_DIAGRAM_ISNUMVISUAL" val="0"/>
  <p:tag name="KSO_WM_UNIT_DIAGRAM_ISREFERUNIT" val="0"/>
  <p:tag name="KSO_WM_DIAGRAM_GROUP_CODE" val="q1-1"/>
  <p:tag name="KSO_WM_UNIT_TYPE" val="q_h_x"/>
  <p:tag name="KSO_WM_UNIT_INDEX" val="1_1_1"/>
  <p:tag name="KSO_WM_UNIT_ID" val="diagram20227967_4*q_h_x*1_1_1"/>
  <p:tag name="KSO_WM_TEMPLATE_CATEGORY" val="diagram"/>
  <p:tag name="KSO_WM_TEMPLATE_INDEX" val="20227967"/>
  <p:tag name="KSO_WM_UNIT_LAYERLEVEL" val="1_1_1"/>
  <p:tag name="KSO_WM_TAG_VERSION" val="1.0"/>
  <p:tag name="KSO_WM_BEAUTIFY_FLAG" val="#wm#"/>
</p:tagLst>
</file>

<file path=ppt/tags/tag77.xml><?xml version="1.0" encoding="utf-8"?>
<p:tagLst xmlns:p="http://schemas.openxmlformats.org/presentationml/2006/main">
  <p:tag name="KSO_WM_UNIT_VALUE" val="476*476"/>
  <p:tag name="KSO_WM_UNIT_HIGHLIGHT" val="0"/>
  <p:tag name="KSO_WM_UNIT_COMPATIBLE" val="0"/>
  <p:tag name="KSO_WM_UNIT_DIAGRAM_ISNUMVISUAL" val="0"/>
  <p:tag name="KSO_WM_UNIT_DIAGRAM_ISREFERUNIT" val="0"/>
  <p:tag name="KSO_WM_DIAGRAM_GROUP_CODE" val="q1-1"/>
  <p:tag name="KSO_WM_UNIT_TYPE" val="q_x"/>
  <p:tag name="KSO_WM_UNIT_INDEX" val="1_1"/>
  <p:tag name="KSO_WM_UNIT_ID" val="diagram20227967_4*q_x*1_1"/>
  <p:tag name="KSO_WM_TEMPLATE_CATEGORY" val="diagram"/>
  <p:tag name="KSO_WM_TEMPLATE_INDEX" val="20227967"/>
  <p:tag name="KSO_WM_UNIT_LAYERLEVEL" val="1_1"/>
  <p:tag name="KSO_WM_TAG_VERSION" val="1.0"/>
  <p:tag name="KSO_WM_BEAUTIFY_FLAG" val="#wm#"/>
</p:tagLst>
</file>

<file path=ppt/tags/tag78.xml><?xml version="1.0" encoding="utf-8"?>
<p:tagLst xmlns:p="http://schemas.openxmlformats.org/presentationml/2006/main">
  <p:tag name="KSO_WM_UNIT_VALUE" val="80*80"/>
  <p:tag name="KSO_WM_UNIT_HIGHLIGHT" val="0"/>
  <p:tag name="KSO_WM_UNIT_COMPATIBLE" val="0"/>
  <p:tag name="KSO_WM_UNIT_DIAGRAM_ISNUMVISUAL" val="0"/>
  <p:tag name="KSO_WM_UNIT_DIAGRAM_ISREFERUNIT" val="0"/>
  <p:tag name="KSO_WM_DIAGRAM_GROUP_CODE" val="q1-1"/>
  <p:tag name="KSO_WM_UNIT_TYPE" val="q_h_x"/>
  <p:tag name="KSO_WM_UNIT_INDEX" val="1_3_1"/>
  <p:tag name="KSO_WM_UNIT_ID" val="diagram20227967_4*q_h_x*1_3_1"/>
  <p:tag name="KSO_WM_TEMPLATE_CATEGORY" val="diagram"/>
  <p:tag name="KSO_WM_TEMPLATE_INDEX" val="20227967"/>
  <p:tag name="KSO_WM_UNIT_LAYERLEVEL" val="1_1_1"/>
  <p:tag name="KSO_WM_TAG_VERSION" val="1.0"/>
  <p:tag name="KSO_WM_BEAUTIFY_FLAG" val="#wm#"/>
</p:tagLst>
</file>

<file path=ppt/tags/tag79.xml><?xml version="1.0" encoding="utf-8"?>
<p:tagLst xmlns:p="http://schemas.openxmlformats.org/presentationml/2006/main">
  <p:tag name="KSO_WM_UNIT_VALUE" val="80*80"/>
  <p:tag name="KSO_WM_UNIT_HIGHLIGHT" val="0"/>
  <p:tag name="KSO_WM_UNIT_COMPATIBLE" val="0"/>
  <p:tag name="KSO_WM_UNIT_DIAGRAM_ISNUMVISUAL" val="0"/>
  <p:tag name="KSO_WM_UNIT_DIAGRAM_ISREFERUNIT" val="0"/>
  <p:tag name="KSO_WM_DIAGRAM_GROUP_CODE" val="q1-1"/>
  <p:tag name="KSO_WM_UNIT_TYPE" val="q_h_x"/>
  <p:tag name="KSO_WM_UNIT_INDEX" val="1_5_1"/>
  <p:tag name="KSO_WM_UNIT_ID" val="diagram20227967_4*q_h_x*1_5_1"/>
  <p:tag name="KSO_WM_TEMPLATE_CATEGORY" val="diagram"/>
  <p:tag name="KSO_WM_TEMPLATE_INDEX" val="20227967"/>
  <p:tag name="KSO_WM_UNIT_LAYERLEVEL" val="1_1_1"/>
  <p:tag name="KSO_WM_TAG_VERSION" val="1.0"/>
  <p:tag name="KSO_WM_BEAUTIFY_FLAG" val="#wm#"/>
</p:tagLst>
</file>

<file path=ppt/tags/tag8.xml><?xml version="1.0" encoding="utf-8"?>
<p:tagLst xmlns:p="http://schemas.openxmlformats.org/presentationml/2006/main">
  <p:tag name="KSO_WM_UNIT_FILL_FORE_SCHEMECOLOR_INDEX_BRIGHTNESS" val="0"/>
  <p:tag name="KSO_WM_UNIT_FILL_FORE_SCHEMECOLOR_INDEX" val="7"/>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228041_3*l_h_i*1_3_3"/>
  <p:tag name="KSO_WM_TEMPLATE_CATEGORY" val="diagram"/>
  <p:tag name="KSO_WM_TEMPLATE_INDEX" val="20228041"/>
  <p:tag name="KSO_WM_UNIT_LAYERLEVEL" val="1_1_1"/>
  <p:tag name="KSO_WM_TAG_VERSION" val="1.0"/>
  <p:tag name="KSO_WM_BEAUTIFY_FLAG" val="#wm#"/>
</p:tagLst>
</file>

<file path=ppt/tags/tag80.xml><?xml version="1.0" encoding="utf-8"?>
<p:tagLst xmlns:p="http://schemas.openxmlformats.org/presentationml/2006/main">
  <p:tag name="KSO_WM_UNIT_VALUE" val="80*80"/>
  <p:tag name="KSO_WM_UNIT_HIGHLIGHT" val="0"/>
  <p:tag name="KSO_WM_UNIT_COMPATIBLE" val="0"/>
  <p:tag name="KSO_WM_UNIT_DIAGRAM_ISNUMVISUAL" val="0"/>
  <p:tag name="KSO_WM_UNIT_DIAGRAM_ISREFERUNIT" val="0"/>
  <p:tag name="KSO_WM_DIAGRAM_GROUP_CODE" val="q1-1"/>
  <p:tag name="KSO_WM_UNIT_TYPE" val="q_h_x"/>
  <p:tag name="KSO_WM_UNIT_INDEX" val="1_2_1"/>
  <p:tag name="KSO_WM_UNIT_ID" val="diagram20227967_4*q_h_x*1_2_1"/>
  <p:tag name="KSO_WM_TEMPLATE_CATEGORY" val="diagram"/>
  <p:tag name="KSO_WM_TEMPLATE_INDEX" val="20227967"/>
  <p:tag name="KSO_WM_UNIT_LAYERLEVEL" val="1_1_1"/>
  <p:tag name="KSO_WM_TAG_VERSION" val="1.0"/>
  <p:tag name="KSO_WM_BEAUTIFY_FLAG" val="#wm#"/>
</p:tagLst>
</file>

<file path=ppt/tags/tag81.xml><?xml version="1.0" encoding="utf-8"?>
<p:tagLst xmlns:p="http://schemas.openxmlformats.org/presentationml/2006/main">
  <p:tag name="KSO_WM_UNIT_VALUE" val="80*80"/>
  <p:tag name="KSO_WM_UNIT_HIGHLIGHT" val="0"/>
  <p:tag name="KSO_WM_UNIT_COMPATIBLE" val="0"/>
  <p:tag name="KSO_WM_UNIT_DIAGRAM_ISNUMVISUAL" val="0"/>
  <p:tag name="KSO_WM_UNIT_DIAGRAM_ISREFERUNIT" val="0"/>
  <p:tag name="KSO_WM_DIAGRAM_GROUP_CODE" val="q1-1"/>
  <p:tag name="KSO_WM_UNIT_TYPE" val="q_h_x"/>
  <p:tag name="KSO_WM_UNIT_INDEX" val="1_4_1"/>
  <p:tag name="KSO_WM_UNIT_ID" val="diagram20227967_4*q_h_x*1_4_1"/>
  <p:tag name="KSO_WM_TEMPLATE_CATEGORY" val="diagram"/>
  <p:tag name="KSO_WM_TEMPLATE_INDEX" val="20227967"/>
  <p:tag name="KSO_WM_UNIT_LAYERLEVEL" val="1_1_1"/>
  <p:tag name="KSO_WM_TAG_VERSION" val="1.0"/>
  <p:tag name="KSO_WM_BEAUTIFY_FLAG" val="#wm#"/>
</p:tagLst>
</file>

<file path=ppt/tags/tag82.xml><?xml version="1.0" encoding="utf-8"?>
<p:tagLst xmlns:p="http://schemas.openxmlformats.org/presentationml/2006/main">
  <p:tag name="KSO_WM_UNIT_TEXT_FILL_FORE_SCHEMECOLOR_INDEX_BRIGHTNESS" val="-0.25"/>
  <p:tag name="KSO_WM_UNIT_TEXT_FILL_FORE_SCHEMECOLOR_INDEX" val="7"/>
  <p:tag name="KSO_WM_UNIT_TEXT_FILL_TYPE" val="1"/>
  <p:tag name="KSO_WM_UNIT_ISCONTENTSTITLE" val="0"/>
  <p:tag name="KSO_WM_UNIT_ISNUMDGMTITLE" val="0"/>
  <p:tag name="KSO_WM_UNIT_PRESET_TEXT" val="请添加小标题"/>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3_1"/>
  <p:tag name="KSO_WM_UNIT_ID" val="diagram20227967_4*q_h_a*1_3_1"/>
  <p:tag name="KSO_WM_TEMPLATE_CATEGORY" val="diagram"/>
  <p:tag name="KSO_WM_TEMPLATE_INDEX" val="20227967"/>
  <p:tag name="KSO_WM_UNIT_LAYERLEVEL" val="1_1_1"/>
  <p:tag name="KSO_WM_TAG_VERSION" val="1.0"/>
  <p:tag name="KSO_WM_BEAUTIFY_FLAG" val="#wm#"/>
</p:tagLst>
</file>

<file path=ppt/tags/tag83.xml><?xml version="1.0" encoding="utf-8"?>
<p:tagLst xmlns:p="http://schemas.openxmlformats.org/presentationml/2006/main">
  <p:tag name="KSO_WM_UNIT_LINE_FORE_SCHEMECOLOR_INDEX_BRIGHTNESS" val="0"/>
  <p:tag name="KSO_WM_UNIT_LINE_FORE_SCHEMECOLOR_INDEX" val="7"/>
  <p:tag name="KSO_WM_UNIT_LINE_FILL_TYPE" val="2"/>
  <p:tag name="KSO_WM_UNIT_HIGHLIGHT" val="0"/>
  <p:tag name="KSO_WM_UNIT_COMPATIBLE" val="0"/>
  <p:tag name="KSO_WM_UNIT_DIAGRAM_ISNUMVISUAL" val="0"/>
  <p:tag name="KSO_WM_UNIT_DIAGRAM_ISREFERUNIT" val="0"/>
  <p:tag name="KSO_WM_DIAGRAM_GROUP_CODE" val="q1-1"/>
  <p:tag name="KSO_WM_UNIT_TYPE" val="q_h_i"/>
  <p:tag name="KSO_WM_UNIT_INDEX" val="1_3_1"/>
  <p:tag name="KSO_WM_UNIT_ID" val="diagram20227967_4*q_h_i*1_3_1"/>
  <p:tag name="KSO_WM_TEMPLATE_CATEGORY" val="diagram"/>
  <p:tag name="KSO_WM_TEMPLATE_INDEX" val="20227967"/>
  <p:tag name="KSO_WM_UNIT_LAYERLEVEL" val="1_1_1"/>
  <p:tag name="KSO_WM_TAG_VERSION" val="1.0"/>
  <p:tag name="KSO_WM_BEAUTIFY_FLAG" val="#wm#"/>
</p:tagLst>
</file>

<file path=ppt/tags/tag84.xml><?xml version="1.0" encoding="utf-8"?>
<p:tagLst xmlns:p="http://schemas.openxmlformats.org/presentationml/2006/main">
  <p:tag name="KSO_WM_UNIT_LINE_FORE_SCHEMECOLOR_INDEX_BRIGHTNESS" val="0"/>
  <p:tag name="KSO_WM_UNIT_LINE_FORE_SCHEMECOLOR_INDEX" val="6"/>
  <p:tag name="KSO_WM_UNIT_LINE_FILL_TYPE" val="2"/>
  <p:tag name="KSO_WM_UNIT_HIGHLIGHT" val="0"/>
  <p:tag name="KSO_WM_UNIT_COMPATIBLE" val="0"/>
  <p:tag name="KSO_WM_UNIT_DIAGRAM_ISNUMVISUAL" val="0"/>
  <p:tag name="KSO_WM_UNIT_DIAGRAM_ISREFERUNIT" val="0"/>
  <p:tag name="KSO_WM_DIAGRAM_GROUP_CODE" val="q1-1"/>
  <p:tag name="KSO_WM_UNIT_TYPE" val="q_h_i"/>
  <p:tag name="KSO_WM_UNIT_INDEX" val="1_2_1"/>
  <p:tag name="KSO_WM_UNIT_ID" val="diagram20227967_4*q_h_i*1_2_1"/>
  <p:tag name="KSO_WM_TEMPLATE_CATEGORY" val="diagram"/>
  <p:tag name="KSO_WM_TEMPLATE_INDEX" val="20227967"/>
  <p:tag name="KSO_WM_UNIT_LAYERLEVEL" val="1_1_1"/>
  <p:tag name="KSO_WM_TAG_VERSION" val="1.0"/>
  <p:tag name="KSO_WM_BEAUTIFY_FLAG" val="#wm#"/>
</p:tagLst>
</file>

<file path=ppt/tags/tag85.xml><?xml version="1.0" encoding="utf-8"?>
<p:tagLst xmlns:p="http://schemas.openxmlformats.org/presentationml/2006/main">
  <p:tag name="KSO_WM_UNIT_LINE_FORE_SCHEMECOLOR_INDEX_BRIGHTNESS" val="0"/>
  <p:tag name="KSO_WM_UNIT_LINE_FORE_SCHEMECOLOR_INDEX" val="5"/>
  <p:tag name="KSO_WM_UNIT_LINE_FILL_TYPE" val="2"/>
  <p:tag name="KSO_WM_UNIT_HIGHLIGHT" val="0"/>
  <p:tag name="KSO_WM_UNIT_COMPATIBLE" val="0"/>
  <p:tag name="KSO_WM_UNIT_DIAGRAM_ISNUMVISUAL" val="0"/>
  <p:tag name="KSO_WM_UNIT_DIAGRAM_ISREFERUNIT" val="0"/>
  <p:tag name="KSO_WM_DIAGRAM_GROUP_CODE" val="q1-1"/>
  <p:tag name="KSO_WM_UNIT_TYPE" val="q_h_i"/>
  <p:tag name="KSO_WM_UNIT_INDEX" val="1_1_1"/>
  <p:tag name="KSO_WM_UNIT_ID" val="diagram20227967_4*q_h_i*1_1_1"/>
  <p:tag name="KSO_WM_TEMPLATE_CATEGORY" val="diagram"/>
  <p:tag name="KSO_WM_TEMPLATE_INDEX" val="20227967"/>
  <p:tag name="KSO_WM_UNIT_LAYERLEVEL" val="1_1_1"/>
  <p:tag name="KSO_WM_TAG_VERSION" val="1.0"/>
  <p:tag name="KSO_WM_BEAUTIFY_FLAG" val="#wm#"/>
</p:tagLst>
</file>

<file path=ppt/tags/tag86.xml><?xml version="1.0" encoding="utf-8"?>
<p:tagLst xmlns:p="http://schemas.openxmlformats.org/presentationml/2006/main">
  <p:tag name="KSO_WM_UNIT_LINE_FORE_SCHEMECOLOR_INDEX_BRIGHTNESS" val="0"/>
  <p:tag name="KSO_WM_UNIT_LINE_FORE_SCHEMECOLOR_INDEX" val="9"/>
  <p:tag name="KSO_WM_UNIT_LINE_FILL_TYPE" val="2"/>
  <p:tag name="KSO_WM_UNIT_HIGHLIGHT" val="0"/>
  <p:tag name="KSO_WM_UNIT_COMPATIBLE" val="0"/>
  <p:tag name="KSO_WM_UNIT_DIAGRAM_ISNUMVISUAL" val="0"/>
  <p:tag name="KSO_WM_UNIT_DIAGRAM_ISREFERUNIT" val="0"/>
  <p:tag name="KSO_WM_DIAGRAM_GROUP_CODE" val="q1-1"/>
  <p:tag name="KSO_WM_UNIT_TYPE" val="q_h_i"/>
  <p:tag name="KSO_WM_UNIT_INDEX" val="1_5_1"/>
  <p:tag name="KSO_WM_UNIT_ID" val="diagram20227967_4*q_h_i*1_5_1"/>
  <p:tag name="KSO_WM_TEMPLATE_CATEGORY" val="diagram"/>
  <p:tag name="KSO_WM_TEMPLATE_INDEX" val="20227967"/>
  <p:tag name="KSO_WM_UNIT_LAYERLEVEL" val="1_1_1"/>
  <p:tag name="KSO_WM_TAG_VERSION" val="1.0"/>
  <p:tag name="KSO_WM_BEAUTIFY_FLAG" val="#wm#"/>
</p:tagLst>
</file>

<file path=ppt/tags/tag87.xml><?xml version="1.0" encoding="utf-8"?>
<p:tagLst xmlns:p="http://schemas.openxmlformats.org/presentationml/2006/main">
  <p:tag name="KSO_WM_UNIT_LINE_FORE_SCHEMECOLOR_INDEX_BRIGHTNESS" val="0"/>
  <p:tag name="KSO_WM_UNIT_LINE_FORE_SCHEMECOLOR_INDEX" val="8"/>
  <p:tag name="KSO_WM_UNIT_LINE_FILL_TYPE" val="2"/>
  <p:tag name="KSO_WM_UNIT_HIGHLIGHT" val="0"/>
  <p:tag name="KSO_WM_UNIT_COMPATIBLE" val="0"/>
  <p:tag name="KSO_WM_UNIT_DIAGRAM_ISNUMVISUAL" val="0"/>
  <p:tag name="KSO_WM_UNIT_DIAGRAM_ISREFERUNIT" val="0"/>
  <p:tag name="KSO_WM_DIAGRAM_GROUP_CODE" val="q1-1"/>
  <p:tag name="KSO_WM_UNIT_TYPE" val="q_h_i"/>
  <p:tag name="KSO_WM_UNIT_INDEX" val="1_4_1"/>
  <p:tag name="KSO_WM_UNIT_ID" val="diagram20227967_4*q_h_i*1_4_1"/>
  <p:tag name="KSO_WM_TEMPLATE_CATEGORY" val="diagram"/>
  <p:tag name="KSO_WM_TEMPLATE_INDEX" val="20227967"/>
  <p:tag name="KSO_WM_UNIT_LAYERLEVEL" val="1_1_1"/>
  <p:tag name="KSO_WM_TAG_VERSION" val="1.0"/>
  <p:tag name="KSO_WM_BEAUTIFY_FLAG" val="#wm#"/>
</p:tagLst>
</file>

<file path=ppt/tags/tag88.xml><?xml version="1.0" encoding="utf-8"?>
<p:tagLst xmlns:p="http://schemas.openxmlformats.org/presentationml/2006/main">
  <p:tag name="KSO_WM_UNIT_LINE_FORE_SCHEMECOLOR_INDEX_BRIGHTNESS" val="0"/>
  <p:tag name="KSO_WM_UNIT_LINE_FORE_SCHEMECOLOR_INDEX" val="8"/>
  <p:tag name="KSO_WM_UNIT_LINE_FILL_TYPE" val="2"/>
  <p:tag name="KSO_WM_UNIT_TEXT_FILL_FORE_SCHEMECOLOR_INDEX_BRIGHTNESS" val="0"/>
  <p:tag name="KSO_WM_UNIT_TEXT_FILL_FORE_SCHEMECOLOR_INDEX" val="13"/>
  <p:tag name="KSO_WM_UNIT_TEXT_FILL_TYPE" val="1"/>
  <p:tag name="KSO_WM_UNIT_HIGHLIGHT" val="0"/>
  <p:tag name="KSO_WM_UNIT_COMPATIBLE" val="0"/>
  <p:tag name="KSO_WM_UNIT_DIAGRAM_ISNUMVISUAL" val="0"/>
  <p:tag name="KSO_WM_UNIT_DIAGRAM_ISREFERUNIT" val="0"/>
  <p:tag name="KSO_WM_DIAGRAM_GROUP_CODE" val="q1-1"/>
  <p:tag name="KSO_WM_UNIT_TYPE" val="q_i"/>
  <p:tag name="KSO_WM_UNIT_INDEX" val="1_2"/>
  <p:tag name="KSO_WM_UNIT_ID" val="diagram20227967_4*q_i*1_2"/>
  <p:tag name="KSO_WM_TEMPLATE_CATEGORY" val="diagram"/>
  <p:tag name="KSO_WM_TEMPLATE_INDEX" val="20227967"/>
  <p:tag name="KSO_WM_UNIT_LAYERLEVEL" val="1_1"/>
  <p:tag name="KSO_WM_TAG_VERSION" val="1.0"/>
  <p:tag name="KSO_WM_BEAUTIFY_FLAG" val="#wm#"/>
</p:tagLst>
</file>

<file path=ppt/tags/tag89.xml><?xml version="1.0" encoding="utf-8"?>
<p:tagLst xmlns:p="http://schemas.openxmlformats.org/presentationml/2006/main">
  <p:tag name="KSO_WM_UNIT_LINE_FORE_SCHEMECOLOR_INDEX_BRIGHTNESS" val="0"/>
  <p:tag name="KSO_WM_UNIT_LINE_FORE_SCHEMECOLOR_INDEX" val="9"/>
  <p:tag name="KSO_WM_UNIT_LINE_FILL_TYPE" val="2"/>
  <p:tag name="KSO_WM_UNIT_TEXT_FILL_FORE_SCHEMECOLOR_INDEX_BRIGHTNESS" val="0"/>
  <p:tag name="KSO_WM_UNIT_TEXT_FILL_FORE_SCHEMECOLOR_INDEX" val="13"/>
  <p:tag name="KSO_WM_UNIT_TEXT_FILL_TYPE" val="1"/>
  <p:tag name="KSO_WM_UNIT_HIGHLIGHT" val="0"/>
  <p:tag name="KSO_WM_UNIT_COMPATIBLE" val="0"/>
  <p:tag name="KSO_WM_UNIT_DIAGRAM_ISNUMVISUAL" val="0"/>
  <p:tag name="KSO_WM_UNIT_DIAGRAM_ISREFERUNIT" val="0"/>
  <p:tag name="KSO_WM_DIAGRAM_GROUP_CODE" val="q1-1"/>
  <p:tag name="KSO_WM_UNIT_TYPE" val="q_i"/>
  <p:tag name="KSO_WM_UNIT_INDEX" val="1_3"/>
  <p:tag name="KSO_WM_UNIT_ID" val="diagram20227967_4*q_i*1_3"/>
  <p:tag name="KSO_WM_TEMPLATE_CATEGORY" val="diagram"/>
  <p:tag name="KSO_WM_TEMPLATE_INDEX" val="20227967"/>
  <p:tag name="KSO_WM_UNIT_LAYERLEVEL" val="1_1"/>
  <p:tag name="KSO_WM_TAG_VERSION" val="1.0"/>
  <p:tag name="KSO_WM_BEAUTIFY_FLAG" val="#wm#"/>
</p:tagLst>
</file>

<file path=ppt/tags/tag9.xml><?xml version="1.0" encoding="utf-8"?>
<p:tagLst xmlns:p="http://schemas.openxmlformats.org/presentationml/2006/main">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3_4"/>
  <p:tag name="KSO_WM_UNIT_ID" val="diagram20228041_3*l_h_i*1_3_4"/>
  <p:tag name="KSO_WM_TEMPLATE_CATEGORY" val="diagram"/>
  <p:tag name="KSO_WM_TEMPLATE_INDEX" val="20228041"/>
  <p:tag name="KSO_WM_UNIT_LAYERLEVEL" val="1_1_1"/>
  <p:tag name="KSO_WM_TAG_VERSION" val="1.0"/>
  <p:tag name="KSO_WM_BEAUTIFY_FLAG" val="#wm#"/>
</p:tagLst>
</file>

<file path=ppt/tags/tag90.xml><?xml version="1.0" encoding="utf-8"?>
<p:tagLst xmlns:p="http://schemas.openxmlformats.org/presentationml/2006/main">
  <p:tag name="KSO_WM_UNIT_LINE_FORE_SCHEMECOLOR_INDEX_BRIGHTNESS" val="0"/>
  <p:tag name="KSO_WM_UNIT_LINE_FORE_SCHEMECOLOR_INDEX" val="6"/>
  <p:tag name="KSO_WM_UNIT_LINE_FILL_TYPE" val="2"/>
  <p:tag name="KSO_WM_UNIT_TEXT_FILL_FORE_SCHEMECOLOR_INDEX_BRIGHTNESS" val="0"/>
  <p:tag name="KSO_WM_UNIT_TEXT_FILL_FORE_SCHEMECOLOR_INDEX" val="13"/>
  <p:tag name="KSO_WM_UNIT_TEXT_FILL_TYPE" val="1"/>
  <p:tag name="KSO_WM_UNIT_HIGHLIGHT" val="0"/>
  <p:tag name="KSO_WM_UNIT_COMPATIBLE" val="0"/>
  <p:tag name="KSO_WM_UNIT_DIAGRAM_ISNUMVISUAL" val="0"/>
  <p:tag name="KSO_WM_UNIT_DIAGRAM_ISREFERUNIT" val="0"/>
  <p:tag name="KSO_WM_DIAGRAM_GROUP_CODE" val="q1-1"/>
  <p:tag name="KSO_WM_UNIT_TYPE" val="q_i"/>
  <p:tag name="KSO_WM_UNIT_INDEX" val="1_4"/>
  <p:tag name="KSO_WM_UNIT_ID" val="diagram20227967_4*q_i*1_4"/>
  <p:tag name="KSO_WM_TEMPLATE_CATEGORY" val="diagram"/>
  <p:tag name="KSO_WM_TEMPLATE_INDEX" val="20227967"/>
  <p:tag name="KSO_WM_UNIT_LAYERLEVEL" val="1_1"/>
  <p:tag name="KSO_WM_TAG_VERSION" val="1.0"/>
  <p:tag name="KSO_WM_BEAUTIFY_FLAG" val="#wm#"/>
</p:tagLst>
</file>

<file path=ppt/tags/tag91.xml><?xml version="1.0" encoding="utf-8"?>
<p:tagLst xmlns:p="http://schemas.openxmlformats.org/presentationml/2006/main">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13"/>
  <p:tag name="KSO_WM_UNIT_TEXT_FILL_TYPE" val="1"/>
  <p:tag name="KSO_WM_UNIT_HIGHLIGHT" val="0"/>
  <p:tag name="KSO_WM_UNIT_COMPATIBLE" val="0"/>
  <p:tag name="KSO_WM_UNIT_DIAGRAM_ISNUMVISUAL" val="0"/>
  <p:tag name="KSO_WM_UNIT_DIAGRAM_ISREFERUNIT" val="0"/>
  <p:tag name="KSO_WM_DIAGRAM_GROUP_CODE" val="q1-1"/>
  <p:tag name="KSO_WM_UNIT_TYPE" val="q_i"/>
  <p:tag name="KSO_WM_UNIT_INDEX" val="1_5"/>
  <p:tag name="KSO_WM_UNIT_ID" val="diagram20227967_4*q_i*1_5"/>
  <p:tag name="KSO_WM_TEMPLATE_CATEGORY" val="diagram"/>
  <p:tag name="KSO_WM_TEMPLATE_INDEX" val="20227967"/>
  <p:tag name="KSO_WM_UNIT_LAYERLEVEL" val="1_1"/>
  <p:tag name="KSO_WM_TAG_VERSION" val="1.0"/>
  <p:tag name="KSO_WM_BEAUTIFY_FLAG" val="#wm#"/>
</p:tagLst>
</file>

<file path=ppt/tags/tag92.xml><?xml version="1.0" encoding="utf-8"?>
<p:tagLst xmlns:p="http://schemas.openxmlformats.org/presentationml/2006/main">
  <p:tag name="KSO_WM_UNIT_LINE_FORE_SCHEMECOLOR_INDEX_BRIGHTNESS" val="0"/>
  <p:tag name="KSO_WM_UNIT_LINE_FORE_SCHEMECOLOR_INDEX" val="7"/>
  <p:tag name="KSO_WM_UNIT_LINE_FILL_TYPE" val="2"/>
  <p:tag name="KSO_WM_UNIT_TEXT_FILL_FORE_SCHEMECOLOR_INDEX_BRIGHTNESS" val="0"/>
  <p:tag name="KSO_WM_UNIT_TEXT_FILL_FORE_SCHEMECOLOR_INDEX" val="13"/>
  <p:tag name="KSO_WM_UNIT_TEXT_FILL_TYPE" val="1"/>
  <p:tag name="KSO_WM_UNIT_HIGHLIGHT" val="0"/>
  <p:tag name="KSO_WM_UNIT_COMPATIBLE" val="0"/>
  <p:tag name="KSO_WM_UNIT_DIAGRAM_ISNUMVISUAL" val="0"/>
  <p:tag name="KSO_WM_UNIT_DIAGRAM_ISREFERUNIT" val="0"/>
  <p:tag name="KSO_WM_DIAGRAM_GROUP_CODE" val="q1-1"/>
  <p:tag name="KSO_WM_UNIT_TYPE" val="q_i"/>
  <p:tag name="KSO_WM_UNIT_INDEX" val="1_6"/>
  <p:tag name="KSO_WM_UNIT_ID" val="diagram20227967_4*q_i*1_6"/>
  <p:tag name="KSO_WM_TEMPLATE_CATEGORY" val="diagram"/>
  <p:tag name="KSO_WM_TEMPLATE_INDEX" val="20227967"/>
  <p:tag name="KSO_WM_UNIT_LAYERLEVEL" val="1_1"/>
  <p:tag name="KSO_WM_TAG_VERSION" val="1.0"/>
  <p:tag name="KSO_WM_BEAUTIFY_FLAG" val="#wm#"/>
</p:tagLst>
</file>

<file path=ppt/tags/tag93.xml><?xml version="1.0" encoding="utf-8"?>
<p:tagLst xmlns:p="http://schemas.openxmlformats.org/presentationml/2006/main">
  <p:tag name="KSO_WM_UNIT_ISCONTENTSTITLE" val="0"/>
  <p:tag name="KSO_WM_UNIT_ISNUMDGMTITLE" val="0"/>
  <p:tag name="KSO_WM_UNIT_PRESET_TEXT" val="单击添加标题"/>
  <p:tag name="KSO_WM_UNIT_NOCLEAR" val="0"/>
  <p:tag name="KSO_WM_UNIT_VALUE" val="13"/>
  <p:tag name="KSO_WM_UNIT_HIGHLIGHT" val="0"/>
  <p:tag name="KSO_WM_UNIT_COMPATIBLE" val="0"/>
  <p:tag name="KSO_WM_UNIT_DIAGRAM_ISNUMVISUAL" val="0"/>
  <p:tag name="KSO_WM_UNIT_DIAGRAM_ISREFERUNIT" val="0"/>
  <p:tag name="KSO_WM_UNIT_TYPE" val="a"/>
  <p:tag name="KSO_WM_UNIT_INDEX" val="1"/>
  <p:tag name="KSO_WM_UNIT_ID" val="custom20224336_7*a*1"/>
  <p:tag name="KSO_WM_TEMPLATE_CATEGORY" val="custom"/>
  <p:tag name="KSO_WM_TEMPLATE_INDEX" val="20224336"/>
  <p:tag name="KSO_WM_UNIT_LAYERLEVEL" val="1"/>
  <p:tag name="KSO_WM_TAG_VERSION" val="1.0"/>
  <p:tag name="KSO_WM_BEAUTIFY_FLAG" val="#wm#"/>
  <p:tag name="KSO_WM_UNIT_DEFAULT_FONT" val="54;60;2"/>
  <p:tag name="KSO_WM_UNIT_BLOCK" val="0"/>
  <p:tag name="KSO_WM_UNIT_DEC_AREA_ID" val="114c7dce51ce433c9b1f059057f70fc7"/>
  <p:tag name="KSO_WM_CHIP_GROUPID" val="620cc5482a08b0d86e4d8850"/>
  <p:tag name="KSO_WM_CHIP_XID" val="620cc5482a08b0d86e4d884f"/>
  <p:tag name="KSO_WM_CHIP_FILLAREA_FILL_RULE" val="{&quot;fill_align&quot;:&quot;cm&quot;,&quot;fill_mode&quot;:&quot;adaptive&quot;,&quot;sacle_strategy&quot;:&quot;smart&quot;}"/>
  <p:tag name="KSO_WM_ASSEMBLE_CHIP_INDEX" val="7ed280ad0d8f4ceba335330b501f8006"/>
  <p:tag name="KSO_WM_UNIT_TEXT_FILL_FORE_SCHEMECOLOR_INDEX_BRIGHTNESS" val="0"/>
  <p:tag name="KSO_WM_UNIT_TEXT_FILL_FORE_SCHEMECOLOR_INDEX" val="5"/>
  <p:tag name="KSO_WM_UNIT_TEXT_FILL_TYPE" val="1"/>
</p:tagLst>
</file>

<file path=ppt/tags/tag94.xml><?xml version="1.0" encoding="utf-8"?>
<p:tagLst xmlns:p="http://schemas.openxmlformats.org/presentationml/2006/main">
  <p:tag name="KSO_WM_BEAUTIFY_FLAG" val="#wm#"/>
  <p:tag name="KSO_WM_TEMPLATE_CATEGORY" val="custom"/>
  <p:tag name="KSO_WM_TEMPLATE_INDEX" val="20224336"/>
  <p:tag name="KSO_WM_SLIDE_ID" val="custom20224336_7"/>
  <p:tag name="KSO_WM_TEMPLATE_SUBCATEGORY" val="21"/>
  <p:tag name="KSO_WM_TEMPLATE_MASTER_TYPE" val="1"/>
  <p:tag name="KSO_WM_TEMPLATE_COLOR_TYPE" val="1"/>
  <p:tag name="KSO_WM_SLIDE_ITEM_CNT" val="0"/>
  <p:tag name="KSO_WM_SLIDE_INDEX" val="7"/>
  <p:tag name="KSO_WM_TAG_VERSION" val="1.0"/>
  <p:tag name="KSO_WM_SLIDE_LAYOUT" val="a_e"/>
  <p:tag name="KSO_WM_SLIDE_LAYOUT_CNT" val="1_1"/>
  <p:tag name="KSO_WM_CHIP_INFOS" val="{&quot;type&quot;:0,&quot;layout_type&quot;:&quot;1_NF_RC_7&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扁平风&quot;,&quot;手绘风&quot;,&quot;立体风&quot;,&quot;炫酷&quot;,&quot;复古风&quot;,&quot;科技风&quot;,&quot;水彩风&quot;,&quot;ios风&quot;,&quot;快闪&quot;,&quot;波普风&quot;,&quot;孟菲斯&quot;,&quot;蒸汽波&quot;,&quot;MBE&quot;,&quot;剪纸风&quot;,&quot;酸性风&quot;,&quot;像素风&quot;,&quot;涂鸦风&quot;,&quot;实景&quot;]},&quot;slide_type&quot;:[&quot;title&quot;,&quot;sectionTitle&quot;,&quot;contents&quot;,&quot;endPage&quot;],&quot;useType&quot;:[&quot;ppt&quot;]}"/>
  <p:tag name="KSO_WM_CHIP_XID" val="6193191a18adb49c6c1f3d89"/>
  <p:tag name="KSO_WM_CHIP_FILLPROP" val="[[{&quot;text_align&quot;:&quot;rm&quot;,&quot;text_direction&quot;:&quot;horizontal&quot;,&quot;support_big_font&quot;:false,&quot;picture_toward&quot;:0,&quot;picture_dockside&quot;:[],&quot;fill_id&quot;:&quot;3887597eb2d4430e8f5e1a57689f7fd3&quot;,&quot;fill_align&quot;:&quot;rm&quot;,&quot;chip_types&quot;:[&quot;diagram&quot;,&quot;header&quot;]}],[{&quot;text_align&quot;:&quot;cm&quot;,&quot;text_direction&quot;:&quot;horizontal&quot;,&quot;support_big_font&quot;:false,&quot;picture_toward&quot;:0,&quot;picture_dockside&quot;:[],&quot;fill_id&quot;:&quot;3887597eb2d4430e8f5e1a57689f7fd3&quot;,&quot;fill_align&quot;:&quot;cm&quot;,&quot;chip_types&quot;:[&quot;header&quot;]}],[{&quot;text_align&quot;:&quot;lm&quot;,&quot;text_direction&quot;:&quot;horizontal&quot;,&quot;support_big_font&quot;:false,&quot;picture_toward&quot;:0,&quot;picture_dockside&quot;:[],&quot;fill_id&quot;:&quot;3887597eb2d4430e8f5e1a57689f7fd3&quot;,&quot;fill_align&quot;:&quot;lm&quot;,&quot;chip_types&quot;:[&quot;header&quot;]}],[{&quot;text_align&quot;:&quot;lm&quot;,&quot;text_direction&quot;:&quot;horizontal&quot;,&quot;support_big_font&quot;:false,&quot;picture_toward&quot;:0,&quot;picture_dockside&quot;:[],&quot;fill_id&quot;:&quot;3887597eb2d4430e8f5e1a57689f7fd3&quot;,&quot;fill_align&quot;:&quot;lt&quot;,&quot;chip_types&quot;:[&quot;header&quot;]}],[{&quot;text_align&quot;:&quot;lm&quot;,&quot;text_direction&quot;:&quot;horizontal&quot;,&quot;support_big_font&quot;:false,&quot;picture_toward&quot;:0,&quot;picture_dockside&quot;:[],&quot;fill_id&quot;:&quot;3887597eb2d4430e8f5e1a57689f7fd3&quot;,&quot;fill_align&quot;:&quot;lb&quot;,&quot;chip_types&quot;:[&quot;header&quot;]}],[{&quot;text_align&quot;:&quot;lm&quot;,&quot;text_direction&quot;:&quot;horizontal&quot;,&quot;support_big_font&quot;:false,&quot;picture_toward&quot;:0,&quot;picture_dockside&quot;:[],&quot;fill_id&quot;:&quot;3887597eb2d4430e8f5e1a57689f7fd3&quot;,&quot;fill_align&quot;:&quot;cm&quot;,&quot;chip_types&quot;:[&quot;header&quot;]}],[{&quot;text_align&quot;:&quot;cm&quot;,&quot;text_direction&quot;:&quot;horizontal&quot;,&quot;support_big_font&quot;:false,&quot;picture_toward&quot;:0,&quot;picture_dockside&quot;:[],&quot;fill_id&quot;:&quot;3887597eb2d4430e8f5e1a57689f7fd3&quot;,&quot;fill_align&quot;:&quot;lm&quot;,&quot;chip_types&quot;:[&quot;header&quot;]}],[{&quot;text_align&quot;:&quot;cm&quot;,&quot;text_direction&quot;:&quot;horizontal&quot;,&quot;support_big_font&quot;:false,&quot;picture_toward&quot;:0,&quot;picture_dockside&quot;:[],&quot;fill_id&quot;:&quot;3887597eb2d4430e8f5e1a57689f7fd3&quot;,&quot;fill_align&quot;:&quot;lt&quot;,&quot;chip_types&quot;:[&quot;header&quot;]}],[{&quot;text_align&quot;:&quot;cm&quot;,&quot;text_direction&quot;:&quot;horizontal&quot;,&quot;support_big_font&quot;:false,&quot;picture_toward&quot;:0,&quot;picture_dockside&quot;:[],&quot;fill_id&quot;:&quot;3887597eb2d4430e8f5e1a57689f7fd3&quot;,&quot;fill_align&quot;:&quot;lb&quot;,&quot;chip_types&quot;:[&quot;header&quot;]}],[{&quot;text_align&quot;:&quot;rm&quot;,&quot;text_direction&quot;:&quot;horizontal&quot;,&quot;support_big_font&quot;:false,&quot;picture_toward&quot;:0,&quot;picture_dockside&quot;:[],&quot;fill_id&quot;:&quot;3887597eb2d4430e8f5e1a57689f7fd3&quot;,&quot;fill_align&quot;:&quot;rb&quot;,&quot;chip_types&quot;:[&quot;header&quot;]}],[{&quot;text_align&quot;:&quot;rm&quot;,&quot;text_direction&quot;:&quot;horizontal&quot;,&quot;support_big_font&quot;:false,&quot;picture_toward&quot;:0,&quot;picture_dockside&quot;:[],&quot;fill_id&quot;:&quot;3887597eb2d4430e8f5e1a57689f7fd3&quot;,&quot;fill_align&quot;:&quot;rt&quot;,&quot;chip_types&quot;:[&quot;header&quot;]}]]"/>
  <p:tag name="KSO_WM_CHIP_DECFILLPROP" val="[]"/>
  <p:tag name="KSO_WM_CHIP_GROUPID" val="6193191a18adb49c6c1f3d8b"/>
  <p:tag name="KSO_WM_SLIDE_LAYOUT_INFO" val="{&quot;id&quot;:&quot;2022-09-13T11:53:25&quot;,&quot;margin&quot;:{&quot;bottom&quot;:5.7733297348022461,&quot;left&quot;:9.6164531707763672,&quot;right&quot;:1.1486663818359375,&quot;top&quot;:5.7733221054077148},&quot;type&quot;:0}"/>
  <p:tag name="KSO_WM_SLIDE_BK_DARK_LIGHT" val="2"/>
  <p:tag name="KSO_WM_SLIDE_BACKGROUND_TYPE" val="general"/>
  <p:tag name="KSO_WM_SLIDE_SUPPORT_FEATURE_TYPE" val="0"/>
  <p:tag name="KSO_WM_SLIDE_TYPE" val="sectionTitle"/>
  <p:tag name="KSO_WM_CHIP_COLORING" val="1"/>
  <p:tag name="KSO_WM_SLIDE_SUBTYPE" val="pureTxt"/>
  <p:tag name="KSO_WM_TEMPLATE_ASSEMBLE_XID" val="62e9eff7295c1bf6da690df3"/>
  <p:tag name="KSO_WM_TEMPLATE_ASSEMBLE_GROUPID" val="62de4dd4c23dfd8dd4a1be7b"/>
</p:tagLst>
</file>

<file path=ppt/tags/tag95.xml><?xml version="1.0" encoding="utf-8"?>
<p:tagLst xmlns:p="http://schemas.openxmlformats.org/presentationml/2006/main">
  <p:tag name="KSO_WM_UNIT_TEXT_FILL_FORE_SCHEMECOLOR_INDEX_BRIGHTNESS" val="-0.25"/>
  <p:tag name="KSO_WM_UNIT_TEXT_FILL_FORE_SCHEMECOLOR_INDEX" val="7"/>
  <p:tag name="KSO_WM_UNIT_TEXT_FILL_TYPE" val="1"/>
  <p:tag name="KSO_WM_UNIT_ISCONTENTSTITLE" val="0"/>
  <p:tag name="KSO_WM_UNIT_ISNUMDGMTITLE" val="0"/>
  <p:tag name="KSO_WM_UNIT_PRESET_TEXT" val="请添加小标题"/>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2_1"/>
  <p:tag name="KSO_WM_UNIT_ID" val="diagram20227967_3*q_h_a*1_2_1"/>
  <p:tag name="KSO_WM_TEMPLATE_CATEGORY" val="diagram"/>
  <p:tag name="KSO_WM_TEMPLATE_INDEX" val="20227967"/>
  <p:tag name="KSO_WM_UNIT_LAYERLEVEL" val="1_1_1"/>
  <p:tag name="KSO_WM_TAG_VERSION" val="1.0"/>
  <p:tag name="KSO_WM_BEAUTIFY_FLAG" val="#wm#"/>
</p:tagLst>
</file>

<file path=ppt/tags/tag96.xml><?xml version="1.0" encoding="utf-8"?>
<p:tagLst xmlns:p="http://schemas.openxmlformats.org/presentationml/2006/main">
  <p:tag name="KSO_WM_UNIT_TEXT_FILL_FORE_SCHEMECOLOR_INDEX_BRIGHTNESS" val="-0.5"/>
  <p:tag name="KSO_WM_UNIT_TEXT_FILL_FORE_SCHEMECOLOR_INDEX" val="14"/>
  <p:tag name="KSO_WM_UNIT_TEXT_FILL_TYPE" val="1"/>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2_1"/>
  <p:tag name="KSO_WM_UNIT_ID" val="diagram20227967_3*q_h_f*1_2_1"/>
  <p:tag name="KSO_WM_TEMPLATE_CATEGORY" val="diagram"/>
  <p:tag name="KSO_WM_TEMPLATE_INDEX" val="20227967"/>
  <p:tag name="KSO_WM_UNIT_LAYERLEVEL" val="1_1_1"/>
  <p:tag name="KSO_WM_TAG_VERSION" val="1.0"/>
  <p:tag name="KSO_WM_BEAUTIFY_FLAG" val="#wm#"/>
</p:tagLst>
</file>

<file path=ppt/tags/tag97.xml><?xml version="1.0" encoding="utf-8"?>
<p:tagLst xmlns:p="http://schemas.openxmlformats.org/presentationml/2006/main">
  <p:tag name="KSO_WM_UNIT_TEXT_FILL_FORE_SCHEMECOLOR_INDEX_BRIGHTNESS" val="-0.25"/>
  <p:tag name="KSO_WM_UNIT_TEXT_FILL_FORE_SCHEMECOLOR_INDEX" val="5"/>
  <p:tag name="KSO_WM_UNIT_TEXT_FILL_TYPE" val="1"/>
  <p:tag name="KSO_WM_UNIT_ISCONTENTSTITLE" val="0"/>
  <p:tag name="KSO_WM_UNIT_ISNUMDGMTITLE" val="0"/>
  <p:tag name="KSO_WM_UNIT_PRESET_TEXT" val="请添加小标题"/>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1_1"/>
  <p:tag name="KSO_WM_UNIT_ID" val="diagram20227967_3*q_h_a*1_1_1"/>
  <p:tag name="KSO_WM_TEMPLATE_CATEGORY" val="diagram"/>
  <p:tag name="KSO_WM_TEMPLATE_INDEX" val="20227967"/>
  <p:tag name="KSO_WM_UNIT_LAYERLEVEL" val="1_1_1"/>
  <p:tag name="KSO_WM_TAG_VERSION" val="1.0"/>
  <p:tag name="KSO_WM_BEAUTIFY_FLAG" val="#wm#"/>
</p:tagLst>
</file>

<file path=ppt/tags/tag98.xml><?xml version="1.0" encoding="utf-8"?>
<p:tagLst xmlns:p="http://schemas.openxmlformats.org/presentationml/2006/main">
  <p:tag name="KSO_WM_UNIT_TEXT_FILL_FORE_SCHEMECOLOR_INDEX_BRIGHTNESS" val="-0.5"/>
  <p:tag name="KSO_WM_UNIT_TEXT_FILL_FORE_SCHEMECOLOR_INDEX" val="14"/>
  <p:tag name="KSO_WM_UNIT_TEXT_FILL_TYPE" val="1"/>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1_1"/>
  <p:tag name="KSO_WM_UNIT_ID" val="diagram20227967_3*q_h_f*1_1_1"/>
  <p:tag name="KSO_WM_TEMPLATE_CATEGORY" val="diagram"/>
  <p:tag name="KSO_WM_TEMPLATE_INDEX" val="20227967"/>
  <p:tag name="KSO_WM_UNIT_LAYERLEVEL" val="1_1_1"/>
  <p:tag name="KSO_WM_TAG_VERSION" val="1.0"/>
  <p:tag name="KSO_WM_BEAUTIFY_FLAG" val="#wm#"/>
</p:tagLst>
</file>

<file path=ppt/tags/tag99.xml><?xml version="1.0" encoding="utf-8"?>
<p:tagLst xmlns:p="http://schemas.openxmlformats.org/presentationml/2006/main">
  <p:tag name="KSO_WM_UNIT_TEXT_FILL_FORE_SCHEMECOLOR_INDEX_BRIGHTNESS" val="-0.25"/>
  <p:tag name="KSO_WM_UNIT_TEXT_FILL_FORE_SCHEMECOLOR_INDEX" val="8"/>
  <p:tag name="KSO_WM_UNIT_TEXT_FILL_TYPE" val="1"/>
  <p:tag name="KSO_WM_UNIT_ISCONTENTSTITLE" val="0"/>
  <p:tag name="KSO_WM_UNIT_ISNUMDGMTITLE" val="0"/>
  <p:tag name="KSO_WM_UNIT_PRESET_TEXT" val="请添加小标题"/>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3_1"/>
  <p:tag name="KSO_WM_UNIT_ID" val="diagram20227967_3*q_h_a*1_3_1"/>
  <p:tag name="KSO_WM_TEMPLATE_CATEGORY" val="diagram"/>
  <p:tag name="KSO_WM_TEMPLATE_INDEX" val="20227967"/>
  <p:tag name="KSO_WM_UNIT_LAYERLEVEL" val="1_1_1"/>
  <p:tag name="KSO_WM_TAG_VERSION" val="1.0"/>
  <p:tag name="KSO_WM_BEAUTIFY_FLAG" val="#wm#"/>
</p:tagLst>
</file>

<file path=ppt/theme/theme1.xml><?xml version="1.0" encoding="utf-8"?>
<a:theme xmlns:a="http://schemas.openxmlformats.org/drawingml/2006/main" name="Office 主题">
  <a:themeElements>
    <a:clrScheme name="Elemental">
      <a:dk1>
        <a:sysClr val="windowText" lastClr="000000"/>
      </a:dk1>
      <a:lt1>
        <a:sysClr val="window" lastClr="FFFFFF"/>
      </a:lt1>
      <a:dk2>
        <a:srgbClr val="242852"/>
      </a:dk2>
      <a:lt2>
        <a:srgbClr val="ACCBF9"/>
      </a:lt2>
      <a:accent1>
        <a:srgbClr val="629DD1"/>
      </a:accent1>
      <a:accent2>
        <a:srgbClr val="297FD5"/>
      </a:accent2>
      <a:accent3>
        <a:srgbClr val="7F8FA9"/>
      </a:accent3>
      <a:accent4>
        <a:srgbClr val="4A66AC"/>
      </a:accent4>
      <a:accent5>
        <a:srgbClr val="5AA2AE"/>
      </a:accent5>
      <a:accent6>
        <a:srgbClr val="9D90A0"/>
      </a:accent6>
      <a:hlink>
        <a:srgbClr val="9454C3"/>
      </a:hlink>
      <a:folHlink>
        <a:srgbClr val="3EBBF0"/>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19327</Words>
  <Application>WPS 文字</Application>
  <PresentationFormat>全屏显示(16:9)</PresentationFormat>
  <Paragraphs>960</Paragraphs>
  <Slides>85</Slides>
  <Notes>25</Notes>
  <HiddenSlides>0</HiddenSlides>
  <MMClips>1</MMClips>
  <ScaleCrop>false</ScaleCrop>
  <HeadingPairs>
    <vt:vector size="6" baseType="variant">
      <vt:variant>
        <vt:lpstr>已用的字体</vt:lpstr>
      </vt:variant>
      <vt:variant>
        <vt:i4>39</vt:i4>
      </vt:variant>
      <vt:variant>
        <vt:lpstr>主题</vt:lpstr>
      </vt:variant>
      <vt:variant>
        <vt:i4>1</vt:i4>
      </vt:variant>
      <vt:variant>
        <vt:lpstr>幻灯片标题</vt:lpstr>
      </vt:variant>
      <vt:variant>
        <vt:i4>85</vt:i4>
      </vt:variant>
    </vt:vector>
  </HeadingPairs>
  <TitlesOfParts>
    <vt:vector size="125" baseType="lpstr">
      <vt:lpstr>Arial</vt:lpstr>
      <vt:lpstr>宋体</vt:lpstr>
      <vt:lpstr>Wingdings</vt:lpstr>
      <vt:lpstr>Microsoft YaHei Bold</vt:lpstr>
      <vt:lpstr>Microsoft YaHei Regular</vt:lpstr>
      <vt:lpstr>Lato Regular</vt:lpstr>
      <vt:lpstr>Thonburi</vt:lpstr>
      <vt:lpstr>Lato Hairline</vt:lpstr>
      <vt:lpstr>Lato Light</vt:lpstr>
      <vt:lpstr>方正大标宋简体</vt:lpstr>
      <vt:lpstr>微软雅黑</vt:lpstr>
      <vt:lpstr>Microsoft YaHei</vt:lpstr>
      <vt:lpstr>宋体</vt:lpstr>
      <vt:lpstr>汉仪书宋二KW</vt:lpstr>
      <vt:lpstr>Times New Roman Regular</vt:lpstr>
      <vt:lpstr>Arial Unicode MS</vt:lpstr>
      <vt:lpstr>Calibri Light</vt:lpstr>
      <vt:lpstr>Helvetica Neue</vt:lpstr>
      <vt:lpstr>Calibri</vt:lpstr>
      <vt:lpstr>Clear Sans</vt:lpstr>
      <vt:lpstr>苹方-简</vt:lpstr>
      <vt:lpstr>Open Sans</vt:lpstr>
      <vt:lpstr>思源黑体 CN Bold</vt:lpstr>
      <vt:lpstr>黑体</vt:lpstr>
      <vt:lpstr>思源黑体 CN Regular</vt:lpstr>
      <vt:lpstr>思源黑体 CN Light</vt:lpstr>
      <vt:lpstr>思源黑体 CN Normal</vt:lpstr>
      <vt:lpstr>思源黑体 CN Heavy</vt:lpstr>
      <vt:lpstr>Helvetica Light</vt:lpstr>
      <vt:lpstr>宋体-简</vt:lpstr>
      <vt:lpstr>Helvetica Light</vt:lpstr>
      <vt:lpstr>思源黑体 CN Bold</vt:lpstr>
      <vt:lpstr>思源黑体 CN Heavy</vt:lpstr>
      <vt:lpstr>思源宋体 CN Heavy</vt:lpstr>
      <vt:lpstr>Microsoft YaHei Light</vt:lpstr>
      <vt:lpstr>MiSans</vt:lpstr>
      <vt:lpstr>MiSans Bold</vt:lpstr>
      <vt:lpstr>MiSans</vt:lpstr>
      <vt:lpstr>思源黑体 CN Medium</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任务一</vt:lpstr>
      <vt:lpstr>PowerPoint 演示文稿</vt:lpstr>
      <vt:lpstr>PowerPoint 演示文稿</vt:lpstr>
      <vt:lpstr>PowerPoint 演示文稿</vt:lpstr>
      <vt:lpstr>PowerPoint 演示文稿</vt:lpstr>
      <vt:lpstr>任务一</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任务二</vt:lpstr>
      <vt:lpstr>PowerPoint 演示文稿</vt:lpstr>
      <vt:lpstr>PowerPoint 演示文稿</vt:lpstr>
      <vt:lpstr>PowerPoint 演示文稿</vt:lpstr>
      <vt:lpstr>PowerPoint 演示文稿</vt:lpstr>
      <vt:lpstr>PowerPoint 演示文稿</vt:lpstr>
      <vt:lpstr>任务三</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任务三</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任务五</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任务四</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任务七</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六月</cp:lastModifiedBy>
  <cp:revision>24</cp:revision>
  <dcterms:created xsi:type="dcterms:W3CDTF">2023-09-11T05:53:50Z</dcterms:created>
  <dcterms:modified xsi:type="dcterms:W3CDTF">2023-09-11T05:53:50Z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2052-6.0.2.8225</vt:lpwstr>
  </property>
  <property fmtid="{D5CDD505-2E9C-101B-9397-08002B2CF9AE}" pid="3" name="ICV">
    <vt:lpwstr>A9A2962F859321B32DABFE64DC1A836F_43</vt:lpwstr>
  </property>
</Properties>
</file>