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331" r:id="rId10"/>
    <p:sldId id="330" r:id="rId11"/>
    <p:sldId id="352" r:id="rId12"/>
    <p:sldId id="353" r:id="rId13"/>
    <p:sldId id="334" r:id="rId14"/>
    <p:sldId id="354" r:id="rId15"/>
    <p:sldId id="355" r:id="rId16"/>
    <p:sldId id="342" r:id="rId17"/>
    <p:sldId id="356" r:id="rId18"/>
    <p:sldId id="357" r:id="rId19"/>
    <p:sldId id="358" r:id="rId20"/>
    <p:sldId id="359" r:id="rId21"/>
    <p:sldId id="360" r:id="rId22"/>
    <p:sldId id="361" r:id="rId23"/>
    <p:sldId id="346" r:id="rId24"/>
    <p:sldId id="285" r:id="rId25"/>
    <p:sldId id="363" r:id="rId26"/>
    <p:sldId id="364" r:id="rId27"/>
    <p:sldId id="366" r:id="rId28"/>
    <p:sldId id="367" r:id="rId29"/>
    <p:sldId id="368" r:id="rId30"/>
    <p:sldId id="369" r:id="rId31"/>
    <p:sldId id="371" r:id="rId32"/>
    <p:sldId id="372" r:id="rId33"/>
    <p:sldId id="373" r:id="rId34"/>
    <p:sldId id="374" r:id="rId35"/>
    <p:sldId id="375" r:id="rId36"/>
    <p:sldId id="376" r:id="rId37"/>
    <p:sldId id="377" r:id="rId38"/>
    <p:sldId id="378" r:id="rId39"/>
    <p:sldId id="281" r:id="rId4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9534"/>
    <a:srgbClr val="F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2" Type="http://schemas.openxmlformats.org/officeDocument/2006/relationships/notesSlide" Target="../notesSlides/notesSlide12.xml"/><Relationship Id="rId11" Type="http://schemas.openxmlformats.org/officeDocument/2006/relationships/slideLayout" Target="../slideLayouts/slideLayout8.xml"/><Relationship Id="rId10" Type="http://schemas.openxmlformats.org/officeDocument/2006/relationships/tags" Target="../tags/tag15.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2" Type="http://schemas.openxmlformats.org/officeDocument/2006/relationships/notesSlide" Target="../notesSlides/notesSlide13.xml"/><Relationship Id="rId11" Type="http://schemas.openxmlformats.org/officeDocument/2006/relationships/slideLayout" Target="../slideLayouts/slideLayout8.xml"/><Relationship Id="rId10" Type="http://schemas.openxmlformats.org/officeDocument/2006/relationships/tags" Target="../tags/tag2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2" Type="http://schemas.openxmlformats.org/officeDocument/2006/relationships/notesSlide" Target="../notesSlides/notesSlide14.xml"/><Relationship Id="rId11" Type="http://schemas.openxmlformats.org/officeDocument/2006/relationships/slideLayout" Target="../slideLayouts/slideLayout8.xml"/><Relationship Id="rId10" Type="http://schemas.openxmlformats.org/officeDocument/2006/relationships/tags" Target="../tags/tag33.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2" Type="http://schemas.openxmlformats.org/officeDocument/2006/relationships/notesSlide" Target="../notesSlides/notesSlide15.xml"/><Relationship Id="rId11" Type="http://schemas.openxmlformats.org/officeDocument/2006/relationships/slideLayout" Target="../slideLayouts/slideLayout8.xml"/><Relationship Id="rId10" Type="http://schemas.openxmlformats.org/officeDocument/2006/relationships/tags" Target="../tags/tag42.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2" Type="http://schemas.openxmlformats.org/officeDocument/2006/relationships/notesSlide" Target="../notesSlides/notesSlide16.xml"/><Relationship Id="rId11" Type="http://schemas.openxmlformats.org/officeDocument/2006/relationships/slideLayout" Target="../slideLayouts/slideLayout8.xml"/><Relationship Id="rId10" Type="http://schemas.openxmlformats.org/officeDocument/2006/relationships/tags" Target="../tags/tag51.xml"/><Relationship Id="rId1" Type="http://schemas.openxmlformats.org/officeDocument/2006/relationships/tags" Target="../tags/tag43.xml"/></Relationships>
</file>

<file path=ppt/slides/_rels/slide19.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2" Type="http://schemas.openxmlformats.org/officeDocument/2006/relationships/notesSlide" Target="../notesSlides/notesSlide17.xml"/><Relationship Id="rId11" Type="http://schemas.openxmlformats.org/officeDocument/2006/relationships/slideLayout" Target="../slideLayouts/slideLayout8.xml"/><Relationship Id="rId10" Type="http://schemas.openxmlformats.org/officeDocument/2006/relationships/tags" Target="../tags/tag60.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2" Type="http://schemas.openxmlformats.org/officeDocument/2006/relationships/notesSlide" Target="../notesSlides/notesSlide18.xml"/><Relationship Id="rId11" Type="http://schemas.openxmlformats.org/officeDocument/2006/relationships/slideLayout" Target="../slideLayouts/slideLayout8.xml"/><Relationship Id="rId10" Type="http://schemas.openxmlformats.org/officeDocument/2006/relationships/tags" Target="../tags/tag69.xml"/><Relationship Id="rId1" Type="http://schemas.openxmlformats.org/officeDocument/2006/relationships/tags" Target="../tags/tag6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1.xml"/><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73.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9360000" cy="1753235"/>
          </a:xfrm>
          <a:prstGeom prst="rect">
            <a:avLst/>
          </a:prstGeom>
        </p:spPr>
        <p:txBody>
          <a:bodyPr wrap="square">
            <a:spAutoFit/>
          </a:bodyPr>
          <a:lstStyle/>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儿科护理研究范围广泛，一切涉及小儿各年龄时期健康和卫生的问题都属于儿科护理研究的范围。儿科护理服务的对象，国家有明确的规定，是从出生至满 14 周岁的小儿。儿科护理研究的内容包括正常小儿身心两方面的保健、小儿疾病的预防及护理，并与儿童心理学、社会学、教育学等多门学科有着广泛联系。因此，多学科的协作是儿科护理发展的必然趋势。</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sym typeface="+mn-ea"/>
              </a:rPr>
              <a:t>（三）儿科护理服务对象</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一、概念、任务和服务对象</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6005" y="1165860"/>
            <a:ext cx="10080000" cy="5281295"/>
          </a:xfrm>
          <a:prstGeom prst="rect">
            <a:avLst/>
          </a:prstGeom>
        </p:spPr>
        <p:txBody>
          <a:bodyPr wrap="square">
            <a:spAutoFit/>
          </a:bodyPr>
          <a:lstStyle/>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我国传统医学在小儿疾病的防治与护理方面有丰富的经验。从祖国医学发展史和丰富的医学典籍及历代名医传记中，经常可见到有关小儿保健、疾病预防等方面的记载，如我国现存最早的医学经典著作《黄帝内经》中对儿科病症已有记录；唐代杰出医学家孙思邈所著的《备急千金要方》《千金翼方》中，比较系统地解释了小儿的发育过程，提出了小儿喂养和清洁等方面的护理原则。</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19 世纪下半叶，西方医学传入并逐渐在我国发展。各国传教士在我国开办了教会医院并附设护士学校及妇孺学校，设立有产科、儿科门诊及病房。当时的儿科护理工作局限于住院患儿的生活照顾和治疗护理上。</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中华人民共和国成立以后，党和政府对小儿健康十分重视，历届宪法都特别提出了保护母亲和儿童的条款。儿科护理工作不断发展，从推广新法接生、实行计划免疫、建立各级儿童医疗保健机构、提倡科学育儿，直至形成和发展了围生医学、儿科监护中心（PICU）、新生儿监护中心（NICU）等方面的护理，进一步提高了儿科护理质量。儿科护理范围有了很大的扩展，护理水平也有了很大的提高。小儿传染病发病率大幅度下降，小儿常见病、多发病的发病率、病死率亦迅速降低，小儿体质普遍增强。</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二、儿科护理的发展与趋势</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6005" y="1165860"/>
            <a:ext cx="10080000" cy="4124960"/>
          </a:xfrm>
          <a:prstGeom prst="rect">
            <a:avLst/>
          </a:prstGeom>
        </p:spPr>
        <p:txBody>
          <a:bodyPr wrap="square">
            <a:spAutoFit/>
          </a:bodyPr>
          <a:lstStyle/>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随着医学模式向生物—心理—社会医学模式转变，儿科临床护理从单纯疾病护理发展为对患儿身心的整体护理；儿科护理工作从仅仅护理患儿发展为包括健康儿童的生长发育、健康维护、疾病预防和临床护理的综合性护理。儿科护士的服务范围从个人面向家庭、从医院面向社会、从治疗面向康复，更多地参与儿童防病保健工作。儿科护理学由原来的“儿科学”及“护理”逐渐形成一个应用性的独立学科。</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儿童的身心健康问题越来越受到重视。1994 年 10 月中华人民共和国国家主席令第33 号公布《中华人民共和国母婴保健法》，自 1995 年 6 月 1 日起实施；2001 年国务院颁发了《中国儿童发展纲要（2001—2010 年）》，提出了改善儿童卫生保健服务、提高儿童健康水平的更明确要求。2011 年，国务院颁布了《中国儿童发展纲要（2011—2020年）》，从儿童健康、教育、法律保护和环境四个领域提出了儿童发展的主要目标和策略措施。在儿童健康保健方面提出了改善儿童卫生保健服务，提高儿童健康水平的明确要求。</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3" name="组合 2"/>
          <p:cNvGrpSpPr/>
          <p:nvPr/>
        </p:nvGrpSpPr>
        <p:grpSpPr>
          <a:xfrm>
            <a:off x="296545" y="307340"/>
            <a:ext cx="11490325" cy="539750"/>
            <a:chOff x="467" y="409"/>
            <a:chExt cx="18095" cy="850"/>
          </a:xfrm>
        </p:grpSpPr>
        <p:sp>
          <p:nvSpPr>
            <p:cNvPr id="4" name="文本框 3"/>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二、儿科护理的发展与趋势</a:t>
              </a:r>
              <a:endParaRPr lang="zh-CN" altLang="en-US" sz="2400" b="0">
                <a:solidFill>
                  <a:srgbClr val="FF7F7F"/>
                </a:solidFill>
                <a:latin typeface="微软雅黑" panose="020B0503020204020204" charset="-122"/>
                <a:ea typeface="微软雅黑" panose="020B0503020204020204" charset="-122"/>
              </a:endParaRPr>
            </a:p>
          </p:txBody>
        </p:sp>
        <p:grpSp>
          <p:nvGrpSpPr>
            <p:cNvPr id="5" name="组合 4"/>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3200" b="1">
                <a:latin typeface="Microsoft YaHei Bold" panose="020B0503020204020204" charset="-122"/>
                <a:ea typeface="Microsoft YaHei Bold" panose="020B0503020204020204" charset="-122"/>
                <a:sym typeface="+mn-ea"/>
              </a:rPr>
              <a:t>小儿年龄分期及各期特点</a:t>
            </a:r>
            <a:endParaRPr lang="zh-CN" altLang="en-US" sz="32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5704205"/>
            <a:ext cx="1507490" cy="1169035"/>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3441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rPr>
              <a:t>1. 胎儿期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720000" cy="1080000"/>
          </a:xfrm>
          <a:prstGeom prst="rect">
            <a:avLst/>
          </a:prstGeom>
          <a:noFill/>
        </p:spPr>
        <p:txBody>
          <a:bodyPr wrap="square" rtlCol="0">
            <a:noAutofit/>
          </a:bodyPr>
          <a:p>
            <a:pPr algn="just" fontAlgn="auto">
              <a:lnSpc>
                <a:spcPct val="150000"/>
              </a:lnSpc>
              <a:spcBef>
                <a:spcPts val="0"/>
              </a:spcBef>
              <a:spcAft>
                <a:spcPts val="0"/>
              </a:spcAft>
            </a:pPr>
            <a:r>
              <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从卵子和精子结合到小儿出生统称为胎儿期。此期在母体子宫内约经过40 周（280 天）。临床上将胎儿期分为 3个阶段：①妊娠早期。②妊娠中期。③妊娠晚期。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3068955"/>
            <a:ext cx="2787650" cy="3600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rPr>
              <a:t>2. 胎儿期的特点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476625"/>
            <a:ext cx="8471535" cy="1469390"/>
          </a:xfrm>
          <a:prstGeom prst="rect">
            <a:avLst/>
          </a:prstGeom>
          <a:noFill/>
        </p:spPr>
        <p:txBody>
          <a:bodyPr wrap="square" rtlCol="0">
            <a:noAutofit/>
          </a:bodyPr>
          <a:p>
            <a:pPr indent="0" algn="just" fontAlgn="auto">
              <a:lnSpc>
                <a:spcPct val="130000"/>
              </a:lnSpc>
              <a:spcAft>
                <a:spcPts val="0"/>
              </a:spcAft>
            </a:pPr>
            <a:r>
              <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胎儿生长发育迅速，完全依靠母体生存，所以孕母的健康、营养、情绪及疾病等对胎儿的生长发育影响较大。孕母若受不利因素影响，如感染、接触放射性物质、滥用药物及生活中的不良习惯，如吸烟、酗酒、偏食、营养缺乏等均可引起胎儿宫内发育障碍，甚至导致畸形、死胎、早产等，故此期应重视孕期保健工作。</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一、胎儿期及其特点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5704205"/>
            <a:ext cx="1507490" cy="1169035"/>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3441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sym typeface="+mn-ea"/>
              </a:rPr>
              <a:t>1. 新生儿期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720000" cy="1080000"/>
          </a:xfrm>
          <a:prstGeom prst="rect">
            <a:avLst/>
          </a:prstGeom>
          <a:noFill/>
        </p:spPr>
        <p:txBody>
          <a:bodyPr wrap="square" rtlCol="0">
            <a:noAutofit/>
          </a:bodyPr>
          <a:p>
            <a:pPr algn="just" fontAlgn="auto">
              <a:lnSpc>
                <a:spcPct val="150000"/>
              </a:lnSpc>
              <a:spcBef>
                <a:spcPts val="0"/>
              </a:spcBef>
              <a:spcAft>
                <a:spcPts val="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自出生后脐带结扎起至满 28 天止，称新生儿期。出生不满 7 天的阶段称新生儿早期。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3068955"/>
            <a:ext cx="2787650" cy="3600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sym typeface="+mn-ea"/>
              </a:rPr>
              <a:t>2. 新生儿期特点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476625"/>
            <a:ext cx="8471535" cy="1469390"/>
          </a:xfrm>
          <a:prstGeom prst="rect">
            <a:avLst/>
          </a:prstGeom>
          <a:noFill/>
        </p:spPr>
        <p:txBody>
          <a:bodyPr wrap="square" rtlCol="0">
            <a:noAutofit/>
          </a:bodyPr>
          <a:p>
            <a:pPr indent="0" algn="just" fontAlgn="auto">
              <a:lnSpc>
                <a:spcPct val="130000"/>
              </a:lnSpc>
              <a:spcAft>
                <a:spcPts val="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新生儿期是小儿生理功能进行调整以逐渐适应外界环境的阶段，此时小儿脱离母体开始独立生活，体内外环境发生巨大变化，由于其生理调节和适应能力不够成熟，易发生窒息、感染等疾病，不仅发病率高，死亡率也高，尤以新生儿早期更高。</a:t>
            </a:r>
            <a:endPar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endParaRPr>
          </a:p>
          <a:p>
            <a:pPr indent="0" algn="just" fontAlgn="auto">
              <a:lnSpc>
                <a:spcPct val="130000"/>
              </a:lnSpc>
              <a:spcAft>
                <a:spcPts val="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围生期：胎龄满 28 周（体重≥ 1 000 g）至出生后 7 天，称围生期。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二、新生儿期及其特点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6022340"/>
            <a:ext cx="1507490" cy="850900"/>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6616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sym typeface="+mn-ea"/>
              </a:rPr>
              <a:t>1. 婴儿期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720000" cy="1080000"/>
          </a:xfrm>
          <a:prstGeom prst="rect">
            <a:avLst/>
          </a:prstGeom>
          <a:noFill/>
        </p:spPr>
        <p:txBody>
          <a:bodyPr wrap="square" rtlCol="0">
            <a:noAutofit/>
          </a:bodyPr>
          <a:p>
            <a:pPr algn="just" fontAlgn="auto">
              <a:lnSpc>
                <a:spcPct val="150000"/>
              </a:lnSpc>
              <a:spcBef>
                <a:spcPts val="0"/>
              </a:spcBef>
              <a:spcAft>
                <a:spcPts val="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出生后到满 1 周岁之前为婴儿期。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2592705"/>
            <a:ext cx="2787650" cy="3600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sym typeface="+mn-ea"/>
              </a:rPr>
              <a:t>2. 婴儿期特点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000375"/>
            <a:ext cx="8471535" cy="1469390"/>
          </a:xfrm>
          <a:prstGeom prst="rect">
            <a:avLst/>
          </a:prstGeom>
          <a:noFill/>
        </p:spPr>
        <p:txBody>
          <a:bodyPr wrap="square" rtlCol="0">
            <a:noAutofit/>
          </a:bodyPr>
          <a:p>
            <a:pPr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此期小儿以乳汁为主要食品，又称乳儿期。这个时期为生长发育最迅速的时期，是小儿出生后的第一个生长高峰，因此对能量和营养尤其是蛋白质的需求量相对较大。但此期小儿消化吸收功能尚未完善，易发生消化紊乱和营养不良，提倡母乳喂养和合理的营养指导十分重要。婴儿 6 个月后，来自母体的抗体逐渐消失，而自身免疫功能尚不成熟，易患感染性疾病；神经系统发育较快，特别是运动功能和感知发育快，是早期开发智能的最佳时期。此期护理要点是加强科学喂养，完成基础免疫程序，有计划地预防接种，加强锻炼，培养良好习惯及进行早期智能开发。</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三、婴儿期及其特点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5704205"/>
            <a:ext cx="1507490" cy="1169035"/>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3441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sym typeface="+mn-ea"/>
              </a:rPr>
              <a:t>1. 幼儿期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720000" cy="1080000"/>
          </a:xfrm>
          <a:prstGeom prst="rect">
            <a:avLst/>
          </a:prstGeom>
          <a:noFill/>
        </p:spPr>
        <p:txBody>
          <a:bodyPr wrap="square" rtlCol="0">
            <a:noAutofit/>
          </a:bodyPr>
          <a:p>
            <a:pPr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1 周岁后到满 3 周岁之前为幼儿期。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2846705"/>
            <a:ext cx="2787650" cy="3600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sym typeface="+mn-ea"/>
              </a:rPr>
              <a:t>2. 幼儿期特点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254375"/>
            <a:ext cx="8471535" cy="1469390"/>
          </a:xfrm>
          <a:prstGeom prst="rect">
            <a:avLst/>
          </a:prstGeom>
          <a:noFill/>
        </p:spPr>
        <p:txBody>
          <a:bodyPr wrap="square" rtlCol="0">
            <a:noAutofit/>
          </a:bodyPr>
          <a:p>
            <a:pPr indent="0" algn="just" fontAlgn="auto">
              <a:lnSpc>
                <a:spcPct val="130000"/>
              </a:lnSpc>
              <a:spcAft>
                <a:spcPts val="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小儿生长发育速度较前减慢，智能发育较前突出，语言、思维和社会适应能力增强，活动范围渐广，自主性和独立性不断发展。同时也因好奇心强，对危险的识别能力不足，易发生意外伤害；饮食也发生转变，已从乳汁逐渐过渡到正常饮食，需注意预防营养缺乏和消化功能紊乱。由于接触外界较广，而自身免疫力仍较低，传染病发病率仍较高，防病仍为保健重点。</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四、幼儿期及其特点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5704205"/>
            <a:ext cx="1507490" cy="1169035"/>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3441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sym typeface="+mn-ea"/>
              </a:rPr>
              <a:t>1. 学龄前期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720000" cy="1080000"/>
          </a:xfrm>
          <a:prstGeom prst="rect">
            <a:avLst/>
          </a:prstGeom>
          <a:noFill/>
        </p:spPr>
        <p:txBody>
          <a:bodyPr wrap="square" rtlCol="0">
            <a:noAutofit/>
          </a:bodyPr>
          <a:p>
            <a:pPr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3 周岁后到 6 ～ 7 岁入小学前为学龄前期。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2846705"/>
            <a:ext cx="2787650" cy="3600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sym typeface="+mn-ea"/>
              </a:rPr>
              <a:t>2. 学龄前期特点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254375"/>
            <a:ext cx="8471535" cy="1469390"/>
          </a:xfrm>
          <a:prstGeom prst="rect">
            <a:avLst/>
          </a:prstGeom>
          <a:noFill/>
        </p:spPr>
        <p:txBody>
          <a:bodyPr wrap="square" rtlCol="0">
            <a:noAutofit/>
          </a:bodyPr>
          <a:p>
            <a:pPr indent="0" algn="just" fontAlgn="auto">
              <a:lnSpc>
                <a:spcPct val="130000"/>
              </a:lnSpc>
              <a:spcAft>
                <a:spcPts val="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体格发育稳步增长，而智能发育更趋完善，好奇、多问、好模仿，语言和思维能力进一步发展，智力发育更趋完善，自理能力增强。此时小儿具有较大的可塑性，应加强早期教育，培养其良好的道德品质和生活自理能力，为入学做好准备。学龄前期小儿防病能力有所增强，但因接触面广，仍可发生传染病和各种意外，应根据这些特点，培养良好的生活习惯和道德品质，促进智力发育，做好预防保健工作。</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五、学龄前期及其特点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5704205"/>
            <a:ext cx="1507490" cy="1169035"/>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3441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sym typeface="+mn-ea"/>
              </a:rPr>
              <a:t>1. 学龄期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720000" cy="1080000"/>
          </a:xfrm>
          <a:prstGeom prst="rect">
            <a:avLst/>
          </a:prstGeom>
          <a:noFill/>
        </p:spPr>
        <p:txBody>
          <a:bodyPr wrap="square" rtlCol="0">
            <a:noAutofit/>
          </a:bodyPr>
          <a:p>
            <a:pPr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从入小学起（6 ～ 7 岁）到进入青春期前为学龄期。</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2846705"/>
            <a:ext cx="2787650" cy="3600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sym typeface="+mn-ea"/>
              </a:rPr>
              <a:t>2. 学龄期特点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254375"/>
            <a:ext cx="8693785" cy="1469390"/>
          </a:xfrm>
          <a:prstGeom prst="rect">
            <a:avLst/>
          </a:prstGeom>
          <a:noFill/>
        </p:spPr>
        <p:txBody>
          <a:bodyPr wrap="square" rtlCol="0">
            <a:noAutofit/>
          </a:bodyPr>
          <a:p>
            <a:pPr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小儿体格生长仍稳步增长，除生殖系统外其他器官的发育到本期末已接近成人水平，智能发育较前更成熟，理解、分析、综合能力逐步增强，是接受科学文化教育的重要时期，也是小儿心理发展上的一个重大转折时期，应加强教育，促进其德、智、体、美、劳全面发展。此期要注意预防近视眼和龋齿，端正坐、立、行姿势，安排有规律的生活、学习和锻炼，保证充足的营养和休息，防治心理和行为等方面的问题。</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六、学龄期及其特点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等腰三角形 9"/>
          <p:cNvSpPr/>
          <p:nvPr>
            <p:custDataLst>
              <p:tags r:id="rId1"/>
            </p:custDataLst>
          </p:nvPr>
        </p:nvSpPr>
        <p:spPr>
          <a:xfrm>
            <a:off x="566420" y="4027170"/>
            <a:ext cx="2681605" cy="2830830"/>
          </a:xfrm>
          <a:prstGeom prst="triangl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8" name="等腰三角形 17"/>
          <p:cNvSpPr/>
          <p:nvPr>
            <p:custDataLst>
              <p:tags r:id="rId2"/>
            </p:custDataLst>
          </p:nvPr>
        </p:nvSpPr>
        <p:spPr>
          <a:xfrm>
            <a:off x="2668270" y="5941695"/>
            <a:ext cx="1507490" cy="931545"/>
          </a:xfrm>
          <a:prstGeom prst="triangle">
            <a:avLst>
              <a:gd name="adj" fmla="val 50842"/>
            </a:avLst>
          </a:prstGeom>
          <a:solidFill>
            <a:srgbClr val="BDA9DB"/>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cxnSp>
        <p:nvCxnSpPr>
          <p:cNvPr id="21" name="直接连接符 20"/>
          <p:cNvCxnSpPr/>
          <p:nvPr>
            <p:custDataLst>
              <p:tags r:id="rId3"/>
            </p:custDataLst>
          </p:nvPr>
        </p:nvCxnSpPr>
        <p:spPr>
          <a:xfrm>
            <a:off x="1907381" y="3109754"/>
            <a:ext cx="0" cy="1288415"/>
          </a:xfrm>
          <a:prstGeom prst="line">
            <a:avLst/>
          </a:prstGeom>
          <a:ln w="12700">
            <a:solidFill>
              <a:srgbClr val="C79ED3"/>
            </a:solidFill>
            <a:prstDash val="lgDash"/>
            <a:headEnd type="oval"/>
          </a:ln>
        </p:spPr>
        <p:style>
          <a:lnRef idx="1">
            <a:srgbClr val="636190"/>
          </a:lnRef>
          <a:fillRef idx="0">
            <a:srgbClr val="636190"/>
          </a:fillRef>
          <a:effectRef idx="0">
            <a:srgbClr val="636190"/>
          </a:effectRef>
          <a:fontRef idx="minor">
            <a:srgbClr val="000000"/>
          </a:fontRef>
        </p:style>
      </p:cxnSp>
      <p:cxnSp>
        <p:nvCxnSpPr>
          <p:cNvPr id="24" name="直接连接符 23"/>
          <p:cNvCxnSpPr/>
          <p:nvPr>
            <p:custDataLst>
              <p:tags r:id="rId4"/>
            </p:custDataLst>
          </p:nvPr>
        </p:nvCxnSpPr>
        <p:spPr>
          <a:xfrm>
            <a:off x="3437890" y="5598160"/>
            <a:ext cx="0" cy="360000"/>
          </a:xfrm>
          <a:prstGeom prst="line">
            <a:avLst/>
          </a:prstGeom>
          <a:ln>
            <a:solidFill>
              <a:srgbClr val="BDA9DB"/>
            </a:solidFill>
            <a:prstDash val="lgDash"/>
            <a:headEnd type="oval"/>
          </a:ln>
        </p:spPr>
        <p:style>
          <a:lnRef idx="1">
            <a:srgbClr val="636190"/>
          </a:lnRef>
          <a:fillRef idx="0">
            <a:srgbClr val="636190"/>
          </a:fillRef>
          <a:effectRef idx="0">
            <a:srgbClr val="636190"/>
          </a:effectRef>
          <a:fontRef idx="minor">
            <a:srgbClr val="000000"/>
          </a:fontRef>
        </p:style>
      </p:cxnSp>
      <p:sp>
        <p:nvSpPr>
          <p:cNvPr id="36" name="文本框 35"/>
          <p:cNvSpPr txBox="1"/>
          <p:nvPr>
            <p:custDataLst>
              <p:tags r:id="rId5"/>
            </p:custDataLst>
          </p:nvPr>
        </p:nvSpPr>
        <p:spPr>
          <a:xfrm>
            <a:off x="1339850" y="1313180"/>
            <a:ext cx="2018665" cy="360000"/>
          </a:xfrm>
          <a:prstGeom prst="rect">
            <a:avLst/>
          </a:prstGeom>
          <a:noFill/>
        </p:spPr>
        <p:txBody>
          <a:bodyPr wrap="square" bIns="0" rtlCol="0" anchor="ctr" anchorCtr="0">
            <a:noAutofit/>
          </a:bodyPr>
          <a:p>
            <a:r>
              <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sym typeface="+mn-ea"/>
              </a:rPr>
              <a:t>1. 青春期</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7" name="文本框 36"/>
          <p:cNvSpPr txBox="1"/>
          <p:nvPr>
            <p:custDataLst>
              <p:tags r:id="rId6"/>
            </p:custDataLst>
          </p:nvPr>
        </p:nvSpPr>
        <p:spPr>
          <a:xfrm>
            <a:off x="1339850" y="1720850"/>
            <a:ext cx="9846310" cy="1080135"/>
          </a:xfrm>
          <a:prstGeom prst="rect">
            <a:avLst/>
          </a:prstGeom>
          <a:noFill/>
        </p:spPr>
        <p:txBody>
          <a:bodyPr wrap="square" rtlCol="0">
            <a:noAutofit/>
          </a:bodyPr>
          <a:p>
            <a:pPr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从第二性征出现到生殖功能基本发育成熟、身高停止增长的时期称为青春期。一般女孩11</a:t>
            </a:r>
            <a:r>
              <a:rPr lang="en-US" altLang="zh-CN">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a:t>
            </a: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12岁开始到17～18岁，男孩从13～14岁开始到18～20岁。</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sp>
        <p:nvSpPr>
          <p:cNvPr id="38" name="文本框 37"/>
          <p:cNvSpPr txBox="1"/>
          <p:nvPr>
            <p:custDataLst>
              <p:tags r:id="rId7"/>
            </p:custDataLst>
          </p:nvPr>
        </p:nvSpPr>
        <p:spPr>
          <a:xfrm>
            <a:off x="2860040" y="2774950"/>
            <a:ext cx="2787650" cy="431800"/>
          </a:xfrm>
          <a:prstGeom prst="rect">
            <a:avLst/>
          </a:prstGeom>
          <a:noFill/>
        </p:spPr>
        <p:txBody>
          <a:bodyPr wrap="square" bIns="0" rtlCol="0">
            <a:noAutofit/>
          </a:bodyPr>
          <a:p>
            <a:r>
              <a:rPr lang="zh-CN" altLang="en-US" sz="2000" b="1">
                <a:solidFill>
                  <a:srgbClr val="636190"/>
                </a:solidFill>
                <a:uFillTx/>
                <a:latin typeface="Microsoft YaHei Bold" panose="020B0503020204020204" charset="-122"/>
                <a:ea typeface="Microsoft YaHei Bold" panose="020B0503020204020204" charset="-122"/>
                <a:sym typeface="+mn-ea"/>
              </a:rPr>
              <a:t>2. 青春期特点</a:t>
            </a:r>
            <a:endParaRPr lang="zh-CN" altLang="en-US" sz="2000" b="1">
              <a:solidFill>
                <a:srgbClr val="63619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9" name="文本框 38"/>
          <p:cNvSpPr txBox="1"/>
          <p:nvPr>
            <p:custDataLst>
              <p:tags r:id="rId8"/>
            </p:custDataLst>
          </p:nvPr>
        </p:nvSpPr>
        <p:spPr>
          <a:xfrm>
            <a:off x="2860040" y="3254375"/>
            <a:ext cx="8693785" cy="1469390"/>
          </a:xfrm>
          <a:prstGeom prst="rect">
            <a:avLst/>
          </a:prstGeom>
          <a:noFill/>
        </p:spPr>
        <p:txBody>
          <a:bodyPr wrap="square" rtlCol="0">
            <a:noAutofit/>
          </a:bodyPr>
          <a:p>
            <a:pPr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sym typeface="微软雅黑" panose="020B0503020204020204" charset="-122"/>
              </a:rPr>
              <a:t>生长发育在性激素作用下明显加快，呈现第二个生长高峰，第二性征逐渐明显，至本期末各系统发育已成熟，体格生长逐渐停止；患病率和死亡率相对较低；心理上仍不成熟，接触社会增多，遇到不少新问题，易出现心理冲突、情绪情感、性格特征及日常行为等方面的问题。因此，此期除了要保证供给足够营养以满足生长发育加速所需、加强体格锻炼和注意充分休息外，应及时进行生理、心理卫生和性知识的教育，使之树立正确的人生观和养成优良的道德品质，建立健康的生活方式。</a:t>
            </a:r>
            <a:endParaRPr lang="zh-CN" altLang="en-US">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七、青春期及其特点</a:t>
              </a:r>
              <a:endParaRPr lang="zh-CN" altLang="en-US" sz="2400" b="0">
                <a:solidFill>
                  <a:srgbClr val="FF7F7F"/>
                </a:solidFill>
                <a:latin typeface="微软雅黑" panose="020B0503020204020204" charset="-122"/>
                <a:ea typeface="微软雅黑" panose="020B0503020204020204" charset="-122"/>
              </a:endParaRPr>
            </a:p>
          </p:txBody>
        </p:sp>
        <p:grpSp>
          <p:nvGrpSpPr>
            <p:cNvPr id="2" name="组合 1"/>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204335" cy="1071880"/>
          </a:xfrm>
        </p:spPr>
        <p:txBody>
          <a:bodyPr/>
          <a:p>
            <a:r>
              <a:rPr lang="zh-CN" altLang="en-US" b="0">
                <a:solidFill>
                  <a:schemeClr val="lt1"/>
                </a:solidFill>
                <a:latin typeface="Microsoft YaHei" panose="020B0503020204020204" charset="-122"/>
                <a:ea typeface="Microsoft YaHei" panose="020B0503020204020204" charset="-122"/>
              </a:rPr>
              <a:t>任务</a:t>
            </a:r>
            <a:r>
              <a:rPr lang="zh-CN" altLang="en-US" b="0">
                <a:solidFill>
                  <a:schemeClr val="lt1"/>
                </a:solidFill>
                <a:latin typeface="Microsoft YaHei" panose="020B0503020204020204" charset="-122"/>
                <a:ea typeface="Microsoft YaHei" panose="020B0503020204020204" charset="-122"/>
              </a:rPr>
              <a:t>三</a:t>
            </a:r>
            <a:endParaRPr lang="zh-CN" altLang="en-US"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204970" cy="1199515"/>
          </a:xfrm>
        </p:spPr>
        <p:txBody>
          <a:bodyPr/>
          <a:p>
            <a:pPr>
              <a:lnSpc>
                <a:spcPct val="100000"/>
              </a:lnSpc>
            </a:pPr>
            <a:r>
              <a:rPr lang="zh-CN" altLang="en-US" sz="2800" b="1">
                <a:latin typeface="Microsoft YaHei Bold" panose="020B0503020204020204" charset="-122"/>
                <a:ea typeface="Microsoft YaHei Bold" panose="020B0503020204020204" charset="-122"/>
              </a:rPr>
              <a:t>儿科护理的特点</a:t>
            </a:r>
            <a:endParaRPr lang="zh-CN" altLang="en-US" sz="2800" b="1">
              <a:latin typeface="Microsoft YaHei Bold" panose="020B0503020204020204" charset="-122"/>
              <a:ea typeface="Microsoft YaHei Bold" panose="020B0503020204020204" charset="-122"/>
            </a:endParaRPr>
          </a:p>
          <a:p>
            <a:pPr>
              <a:lnSpc>
                <a:spcPct val="100000"/>
              </a:lnSpc>
            </a:pPr>
            <a:r>
              <a:rPr lang="zh-CN" altLang="en-US" sz="2800" b="1">
                <a:latin typeface="Microsoft YaHei Bold" panose="020B0503020204020204" charset="-122"/>
                <a:ea typeface="Microsoft YaHei Bold" panose="020B0503020204020204" charset="-122"/>
              </a:rPr>
              <a:t>及一般原则</a:t>
            </a:r>
            <a:endParaRPr lang="zh-CN" altLang="en-US" sz="28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1280"/>
            <a:ext cx="10078085" cy="1198880"/>
          </a:xfrm>
          <a:prstGeom prst="rect">
            <a:avLst/>
          </a:prstGeom>
        </p:spPr>
        <p:txBody>
          <a:bodyPr wrap="square">
            <a:spAutoFit/>
          </a:bodyPr>
          <a:lstStyle/>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外观上：小儿身材大小、身体各部分的比例等与成人明显不同，而且在不断变化，组织结构上也与成人有较大差别，如小儿骨骼比较柔软并富有弹性，不易折断，但长期受压易变形；小儿皮肤、黏膜娇嫩，易发生损伤和感染等。</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（一）小儿解剖生理特点</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056130"/>
            <a:ext cx="10079355" cy="368300"/>
          </a:xfrm>
          <a:prstGeom prst="rect">
            <a:avLst/>
          </a:prstGeom>
        </p:spPr>
        <p:txBody>
          <a:bodyPr wrap="square">
            <a:spAutoFit/>
          </a:bodyPr>
          <a:p>
            <a:pPr indent="457200" algn="l" fontAlgn="auto">
              <a:extLst>
                <a:ext uri="{35155182-B16C-46BC-9424-99874614C6A1}">
                  <wpsdc:indentchars xmlns:wpsdc="http://www.wps.cn/officeDocument/2017/drawingmlCustomData" val="200" checksum="59296752"/>
                </a:ext>
              </a:extLst>
            </a:pPr>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rPr>
              <a:t>1. 解剖特点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一、儿科护理学的特点</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12" name="矩形 11"/>
          <p:cNvSpPr/>
          <p:nvPr/>
        </p:nvSpPr>
        <p:spPr>
          <a:xfrm>
            <a:off x="1025525" y="4582160"/>
            <a:ext cx="10078085" cy="1198880"/>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小儿生长发育快，代谢旺盛，各组织器官发育尚未完善。对营养物质（特别是蛋白质和水）及能量的需要量相对比成人多，但胃肠消化功能尚未成熟，故极易发生营养缺乏和消化功能紊乱；此外，不同年龄的小儿有不同的生理、生化正常值，熟悉这些生理、生化特点才能做出正确的判断和处理。</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5" name="矩形 14"/>
          <p:cNvSpPr/>
          <p:nvPr/>
        </p:nvSpPr>
        <p:spPr>
          <a:xfrm>
            <a:off x="1025525" y="4017010"/>
            <a:ext cx="10079355" cy="368300"/>
          </a:xfrm>
          <a:prstGeom prst="rect">
            <a:avLst/>
          </a:prstGeom>
        </p:spPr>
        <p:txBody>
          <a:bodyPr wrap="square">
            <a:spAutoFit/>
          </a:bodyPr>
          <a:p>
            <a:pPr indent="457200" algn="l" fontAlgn="auto">
              <a:extLst>
                <a:ext uri="{35155182-B16C-46BC-9424-99874614C6A1}">
                  <wpsdc:indentchars xmlns:wpsdc="http://www.wps.cn/officeDocument/2017/drawingmlCustomData" val="200" checksum="59296752"/>
                </a:ext>
              </a:extLst>
            </a:pPr>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2.生理特点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12"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6795" y="2625725"/>
            <a:ext cx="10078085" cy="2676525"/>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小儿非特异性免疫不足，如皮肤、黏膜娇嫩，屏障作用差；胃酸杀菌能力弱；白细胞吞噬能力差等。特异性免疫未成熟，特点是产生抗体的能力较差，但可从母体获得 IgG 抗体（被动免疫），故出生后 6 个月内患某些传染病的机会较少；婴儿在 6 个月以后，来自母体的 IgG 浓度下降，患感染的发生率增加。婴儿还可通过母乳获得分泌型 IgA（SIgA），在呼吸道和消化道起抗感染作用，故母乳喂养儿感染的发生率较人工喂养儿低。IgM 抗体在新生儿血清中浓度低，易患革兰氏阴性细菌感染；婴幼儿期 SIgA 也缺乏，易患呼吸道及胃肠道感染；其他体液因子如补体、趋化因子、调理素等活性及白细胞吞噬能力等也较低。故护理中应特别注意消毒隔离以预防感染。</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（一）小儿解剖生理特点</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056130"/>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3. 免疫特点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一、儿科护理学的特点</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6795" y="2625725"/>
            <a:ext cx="10078085" cy="2676525"/>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①心理应对能力较差：小儿身心发育尚未成熟，对心理压力的应对能力较差，所以对待小儿要多给予良性刺激，给予更多心理关怀和照顾。②心理发展受环境影响大：小儿通过与环境接触、与人交往及学习，逐渐掌握知识、技能和积累社会经验，使身心得到发展。因而，环境和教育对小儿心理的发展影响很大，在护理中应以小儿及其家庭为中心，与小儿父母、幼教工作者、学校教师等共同合作，完成对小儿心理的正确引导。③心理发展是连续不断的：小儿一出生就生活在充满各种刺激的环境中，心理活动时刻都在变化发展，不会因环境改变（如生病住院等）而停止。因此，根据不同年龄阶段小儿的心理发育特征、心理需求及环境的不同，应采取相应的护理措施。</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（一）小儿解剖生理特点</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056130"/>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4. 心理特点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一、儿科护理学的特点</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1280"/>
            <a:ext cx="10078085" cy="1198880"/>
          </a:xfrm>
          <a:prstGeom prst="rect">
            <a:avLst/>
          </a:prstGeom>
        </p:spPr>
        <p:txBody>
          <a:bodyPr wrap="square">
            <a:spAutoFit/>
          </a:bodyPr>
          <a:lstStyle/>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由于小儿发育不够成熟，对致病因素的反应往往与成人不同，从而发生不同的病理改变。如维生素 D 缺乏时，婴儿易患佝偻病，而成人则表现为骨软化症；肺炎球菌所致的肺部感染在婴儿常为支气管肺炎，而在年长儿则发生大叶性肺炎。</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（二）小儿患病特点</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056130"/>
            <a:ext cx="10079355" cy="368300"/>
          </a:xfrm>
          <a:prstGeom prst="rect">
            <a:avLst/>
          </a:prstGeom>
        </p:spPr>
        <p:txBody>
          <a:bodyPr wrap="square">
            <a:spAutoFit/>
          </a:bodyPr>
          <a:p>
            <a:pPr indent="457200" algn="l" fontAlgn="auto">
              <a:extLst>
                <a:ext uri="{35155182-B16C-46BC-9424-99874614C6A1}">
                  <wpsdc:indentchars xmlns:wpsdc="http://www.wps.cn/officeDocument/2017/drawingmlCustomData" val="200" checksum="59296752"/>
                </a:ext>
              </a:extLst>
            </a:pPr>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rPr>
              <a:t>1. 病理特点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一、儿科护理学的特点</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12" name="矩形 11"/>
          <p:cNvSpPr/>
          <p:nvPr/>
        </p:nvSpPr>
        <p:spPr>
          <a:xfrm>
            <a:off x="1025525" y="4582160"/>
            <a:ext cx="10078085" cy="1568450"/>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小儿疾病种类及临床表现与成人有很大不同，而且不同年龄小儿患病种类也有差别，如婴幼儿先天性疾病、遗传性疾病和感染性疾病较多见，特别是患感染性疾病时往往起病急、来势凶、变化快，表现不典型，病灶局限能力差，易发生败血症，常伴有呼吸、循环衰竭及水、电解质紊乱等严重表现。此外，小儿病情发展过程易反复、波动，变化多端，故应密切观察才能及时发现问题、及时处理。</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5" name="矩形 14"/>
          <p:cNvSpPr/>
          <p:nvPr/>
        </p:nvSpPr>
        <p:spPr>
          <a:xfrm>
            <a:off x="1025525" y="4017010"/>
            <a:ext cx="10079355" cy="368300"/>
          </a:xfrm>
          <a:prstGeom prst="rect">
            <a:avLst/>
          </a:prstGeom>
        </p:spPr>
        <p:txBody>
          <a:bodyPr wrap="square">
            <a:spAutoFit/>
          </a:bodyPr>
          <a:p>
            <a:pPr indent="457200" algn="l" fontAlgn="auto">
              <a:extLst>
                <a:ext uri="{35155182-B16C-46BC-9424-99874614C6A1}">
                  <wpsdc:indentchars xmlns:wpsdc="http://www.wps.cn/officeDocument/2017/drawingmlCustomData" val="200" checksum="59296752"/>
                </a:ext>
              </a:extLst>
            </a:pPr>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2. 疾病特点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12"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6795" y="2625725"/>
            <a:ext cx="10078085" cy="2306955"/>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不同年龄阶段小儿患病有其独特的临床表现，故在诊断时应重视年龄因素。如小儿惊厥，在新生儿多考虑与产伤、窒息、颅内出血或先天异常有关；6 个月以内婴儿的无热惊厥应考虑有无婴儿手足抽搦症或中枢神经系统感染；6 个月至 3 岁的小儿则以高热惊厥、中枢神经系统感染多见；3 岁以上年长儿的无热惊厥则以癫痫为多。年幼儿常不能主动反映或准确诉说病情，学龄儿虽能简单陈述病史，但他们的时间和空间知觉尚未发育完善，陈述的可靠性较低。因此，在诊治过程中，除应详细向家长等询问病史之外，还须严密观察小儿病情并结合必要的辅助检查，才能及时做出确切的诊断和处理。</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（二）小儿患病特点</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056130"/>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3. 诊治特点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一、儿科护理学的特点</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6795" y="2516505"/>
            <a:ext cx="10440035" cy="1198880"/>
          </a:xfrm>
          <a:prstGeom prst="rect">
            <a:avLst/>
          </a:prstGeom>
        </p:spPr>
        <p:txBody>
          <a:bodyPr wrap="square">
            <a:spAutoFit/>
          </a:bodyPr>
          <a:lstStyle/>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小儿疾病预后是两个极端，虽患病时起病急、来势猛、变化多，但如治疗及时、护理恰当，好转较快，而且小儿各脏器组织修复和再生能力较强（后遗症少），预后大多较好；若患儿年幼、体弱或治疗不及时，则病情恶化快，死亡率高。</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（二）小儿患病特点</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056130"/>
            <a:ext cx="10079355" cy="368300"/>
          </a:xfrm>
          <a:prstGeom prst="rect">
            <a:avLst/>
          </a:prstGeom>
        </p:spPr>
        <p:txBody>
          <a:bodyPr wrap="square">
            <a:spAutoFit/>
          </a:bodyPr>
          <a:p>
            <a:pPr indent="457200" algn="l" fontAlgn="auto">
              <a:extLst>
                <a:ext uri="{35155182-B16C-46BC-9424-99874614C6A1}">
                  <wpsdc:indentchars xmlns:wpsdc="http://www.wps.cn/officeDocument/2017/drawingmlCustomData" val="200" checksum="59296752"/>
                </a:ext>
              </a:extLst>
            </a:pPr>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rPr>
              <a:t>4. 预后特点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一、儿科护理学的特点</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12" name="矩形 11"/>
          <p:cNvSpPr/>
          <p:nvPr/>
        </p:nvSpPr>
        <p:spPr>
          <a:xfrm>
            <a:off x="1026795" y="4452620"/>
            <a:ext cx="10440035" cy="2306955"/>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加强预防措施是使小儿传染病和死亡率下降的重要环节。开展计划免疫和加强传染病管理，已使许多小儿传染病的发病率和病死率大大下降。及早筛查和发现先天性、遗传性疾病以及视觉、听觉障碍和智力异常，并加以干预和矫治，可防止发展为严重伤残；注意科学营养和体育锻炼，可防止小儿肥胖症，并对成年后出现的高血压、动脉粥样硬化引起的冠心病起到预防作用；及时诊治小儿尿路感染，可防止延至成人时发展为晚期慢性肾炎而致肾功能衰竭。因而，小儿时期的预防工作十分重要，不仅可增强小儿体质，使其不生病、少生病，还可促进小儿各方面的健康。因此，儿科医护人员应将照顾的焦点从疾病的治疗移至疾病的预防和健康的促进上来。</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5" name="矩形 14"/>
          <p:cNvSpPr/>
          <p:nvPr/>
        </p:nvSpPr>
        <p:spPr>
          <a:xfrm>
            <a:off x="1025525" y="4017010"/>
            <a:ext cx="10079355" cy="368300"/>
          </a:xfrm>
          <a:prstGeom prst="rect">
            <a:avLst/>
          </a:prstGeom>
        </p:spPr>
        <p:txBody>
          <a:bodyPr wrap="square">
            <a:spAutoFit/>
          </a:bodyPr>
          <a:p>
            <a:pPr indent="457200" algn="l" fontAlgn="auto">
              <a:extLst>
                <a:ext uri="{35155182-B16C-46BC-9424-99874614C6A1}">
                  <wpsdc:indentchars xmlns:wpsdc="http://www.wps.cn/officeDocument/2017/drawingmlCustomData" val="200" checksum="59296752"/>
                </a:ext>
              </a:extLst>
            </a:pPr>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5. 预防特点</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12"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二、儿科护理的一般原则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82" name="Group 38"/>
          <p:cNvGrpSpPr/>
          <p:nvPr/>
        </p:nvGrpSpPr>
        <p:grpSpPr bwMode="auto">
          <a:xfrm>
            <a:off x="6946061" y="2523535"/>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523535"/>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3974921"/>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3974921"/>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530350"/>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rPr>
              <a:t>3. 减少创伤和疼痛</a:t>
            </a:r>
            <a:endPar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1950720"/>
            <a:ext cx="3570605" cy="173228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目前临床上的有创性、有痛性的医疗措施使小儿出现情绪波动，甚至害怕。儿科护士应充分认识疾病本身及其治疗和护理过程对小儿及其家庭带来的影响，尽可能提供无创性照护，并应采取有效措施防止或减少小儿与家庭的分离，帮助小儿及其家庭建立把握感和控制感，防止和减少身体的伤害和疼痛。</a:t>
            </a:r>
            <a:endPar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163695"/>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rPr>
              <a:t>4. 对小儿负责和危险管理</a:t>
            </a:r>
            <a:endPar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622165"/>
            <a:ext cx="4144010" cy="173228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应尽量为患儿提供最佳护理，并避免因各种活动可能导致的不良后果：①通过危险管理，使卫生保健机构减少对患儿、护士及其他相关人员造成的伤害；②通过质量保证，将护理过程、护理结果与护理标准进行对照，以监控护理质量；③通过质量促进，检查护理服务的结构和过程，持续研究和改进护理过程及护理结果，以提高护理质量，满足患儿及家长需求。</a:t>
            </a:r>
            <a:endPar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768475"/>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rPr>
              <a:t>1. 以家庭为中心的护理</a:t>
            </a:r>
            <a:endPar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03885" y="2188210"/>
            <a:ext cx="3766820" cy="1484630"/>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家庭是小儿生活的中心，对小儿身心健康的影响很大。儿科护士必须鼓励、支持、尊重并提高家庭的功能，维护和支持家庭原有的照护方式和决</a:t>
            </a:r>
            <a:endPar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a:p>
            <a:pPr algn="r" defTabSz="1087755">
              <a:lnSpc>
                <a:spcPct val="115000"/>
              </a:lnSpc>
              <a:spcBef>
                <a:spcPts val="0"/>
              </a:spcBef>
              <a:spcAft>
                <a:spcPts val="0"/>
              </a:spcAft>
              <a:defRPr/>
            </a:pPr>
            <a:r>
              <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策角色，考虑所有家庭成员的需求，而不仅仅是小儿的需求。以家庭为中心的护理包括两个基本概念：</a:t>
            </a:r>
            <a:r>
              <a:rPr lang="zh-CN" altLang="en-US" sz="1400" b="1" dirty="0">
                <a:solidFill>
                  <a:schemeClr val="bg1">
                    <a:lumMod val="50000"/>
                  </a:schemeClr>
                </a:solidFill>
                <a:latin typeface="Microsoft YaHei Bold" panose="020B0503020204020204" charset="-122"/>
                <a:ea typeface="Microsoft YaHei Bold" panose="020B0503020204020204" charset="-122"/>
                <a:cs typeface="Open Sans" panose="020B0606030504020204" pitchFamily="34" charset="0"/>
              </a:rPr>
              <a:t>促成和授权</a:t>
            </a:r>
            <a:r>
              <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a:t>
            </a:r>
            <a:endPar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159885"/>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rPr>
              <a:t>2. 实施身心整体护理</a:t>
            </a:r>
            <a:endParaRPr lang="zh-CN" altLang="en-US" sz="18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926465" y="4604385"/>
            <a:ext cx="4141470" cy="1484630"/>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护理工作不应仅限于满足小儿的生理需要，维持已有的发育状况，还应包括维护和促进小儿心理行为的发展和精神心理的健康；除关心小儿机体各系统或各器官功能的协调平衡之外，还应使小儿的生理、心理活动状态与社会环境相适应，并应重视环境带给小儿的影响。</a:t>
            </a:r>
            <a:endParaRPr lang="zh-CN" altLang="en-US" sz="14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29374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204335" cy="1071880"/>
          </a:xfrm>
        </p:spPr>
        <p:txBody>
          <a:bodyPr/>
          <a:p>
            <a:r>
              <a:rPr lang="zh-CN" altLang="en-US" b="0">
                <a:solidFill>
                  <a:schemeClr val="lt1"/>
                </a:solidFill>
                <a:latin typeface="Microsoft YaHei" panose="020B0503020204020204" charset="-122"/>
                <a:ea typeface="Microsoft YaHei" panose="020B0503020204020204" charset="-122"/>
              </a:rPr>
              <a:t>任务</a:t>
            </a:r>
            <a:r>
              <a:rPr lang="zh-CN" altLang="en-US" b="0">
                <a:solidFill>
                  <a:schemeClr val="lt1"/>
                </a:solidFill>
                <a:latin typeface="Microsoft YaHei" panose="020B0503020204020204" charset="-122"/>
                <a:ea typeface="Microsoft YaHei" panose="020B0503020204020204" charset="-122"/>
              </a:rPr>
              <a:t>三</a:t>
            </a:r>
            <a:endParaRPr lang="zh-CN" altLang="en-US"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204970" cy="1199515"/>
          </a:xfrm>
        </p:spPr>
        <p:txBody>
          <a:bodyPr/>
          <a:p>
            <a:pPr>
              <a:lnSpc>
                <a:spcPct val="100000"/>
              </a:lnSpc>
            </a:pPr>
            <a:r>
              <a:rPr lang="zh-CN" altLang="en-US" sz="2800" b="1">
                <a:latin typeface="Microsoft YaHei Bold" panose="020B0503020204020204" charset="-122"/>
                <a:ea typeface="Microsoft YaHei Bold" panose="020B0503020204020204" charset="-122"/>
              </a:rPr>
              <a:t>儿科护士的素质</a:t>
            </a:r>
            <a:endParaRPr lang="zh-CN" altLang="en-US" sz="28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5725"/>
            <a:ext cx="10078085" cy="1198880"/>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小儿正处于生长发育阶段，各系统功能尚未发育成熟，生活自理能力不足。儿科护士最重要的角色是在帮助小儿促进、保持或恢复健康的过程中，为小儿及其家庭提供直接的护理，如营养的摄取、感染的预防、药物的给予、心理的支持、健康的指导等，以满足小儿身、心两方面的需求。</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（一）儿科护士的角色</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25742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1. 护理活动执行者</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一、儿科护士角色及其素质要求</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矩形 2"/>
          <p:cNvSpPr/>
          <p:nvPr/>
        </p:nvSpPr>
        <p:spPr>
          <a:xfrm>
            <a:off x="1025525" y="4458335"/>
            <a:ext cx="10078085" cy="1568450"/>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为促进小儿身心健康发展，护士必须运用专业的知识和技能，收集小儿的生理、心理、社会状况等方面的资料，全面评估小儿的健康状况以及小儿家庭在面临疾病和伤害时所产生的反应，找出健康问题，并根据小儿生长发育不同阶段的特点，制订系统全面的、切实可行的护理计划，采取有效的护理措施，以减轻小儿的痛苦，帮助小儿适应医院、社区、家庭的生活。</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4" name="矩形 3"/>
          <p:cNvSpPr/>
          <p:nvPr/>
        </p:nvSpPr>
        <p:spPr>
          <a:xfrm>
            <a:off x="1025525" y="409003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2. 护理计划者</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5725"/>
            <a:ext cx="10078085" cy="1568450"/>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在护理小儿的过程中，护士应依据各年龄阶段小儿智力发展的水平，以其能接受的方式，介绍有关健康知识，帮助他们建立自我保健意识，培养良好的生活习惯，纠正不良行为。同时对家长宣传科学育儿的知识，帮助家长了解诊断和治疗过程，为小儿和家庭介绍相关的医疗保健机构和相关组织，使他们采取健康的态度和健康的行为，以达到预防疾病、促进健康的目的。</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（一）儿科护士的角色</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25742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3. 健康教育者</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一、儿科护士角色及其素质要求</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矩形 2"/>
          <p:cNvSpPr/>
          <p:nvPr/>
        </p:nvSpPr>
        <p:spPr>
          <a:xfrm>
            <a:off x="1025525" y="4723765"/>
            <a:ext cx="10078085" cy="1568450"/>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为促进健康，护士需联系并协调与有关人员及机构的相互关系。如与医生联系讨论有关治疗和护理的方案；与营养师联系讨论有关膳食的安排；与家长联系让其共同参与对小儿的护理过程等，以保证护理计划的贯彻执行。建立并维护一个有效的沟通网，使儿童保健工作与有关的诊断、治疗、救助得以互相协调、配合，保证小儿获得最适宜的整体性医疗护理。</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4" name="矩形 3"/>
          <p:cNvSpPr/>
          <p:nvPr/>
        </p:nvSpPr>
        <p:spPr>
          <a:xfrm>
            <a:off x="1025525" y="435546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4. 健康协调者</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5725"/>
            <a:ext cx="10078085" cy="1198880"/>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护士通过倾听患儿及其家长的倾诉、关心小儿及其家长在医院环境中的感受、触摸和陪伴小儿、解答他们的问题、为他们提供有关治疗的信息、给予健康指导等，解除小儿及其家长对疾病和与健康有关问题的疑惑，使他们能够以积极有效的方法去应对压力，找到满足生理、心理、社会需要的最适宜、最有效的方法。</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（一）儿科护士的角色</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25742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5. 健康咨询者</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一、儿科护士角色及其素质要求</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矩形 2"/>
          <p:cNvSpPr/>
          <p:nvPr/>
        </p:nvSpPr>
        <p:spPr>
          <a:xfrm>
            <a:off x="1025525" y="4723765"/>
            <a:ext cx="10078085" cy="1198880"/>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护士是小儿及其家庭权益的维护者，在小儿不会表达或表达不清自己的要求和意愿时，护士有责任解释并维护小儿的权益不受侵犯或损害。护士还需评估有碍小儿健康的问题和事件，向有关行政部门提出改进的意见和建议。</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4" name="矩形 3"/>
          <p:cNvSpPr/>
          <p:nvPr/>
        </p:nvSpPr>
        <p:spPr>
          <a:xfrm>
            <a:off x="1025525" y="435546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6. 小儿及其家庭代言人　</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5725"/>
            <a:ext cx="10078085" cy="1198880"/>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护士在护理工作中，应积极进行护理研究工作，通过研究来验证、扩展护理理论和知识，发展护理新技术，指导和改进护理工作，提高儿科护理工作质量，促进专业发展。同时，护士还需探讨隐藏在小儿症状及表面行为下的真正问题，以便更实际、更深入地帮助他们。</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（一）儿科护士的角色</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25742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7. 护理研究者</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一、儿科护士角色及其素质要求</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5725"/>
            <a:ext cx="10078085" cy="1198880"/>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①热爱护理事业，有高度的责任感和同情心，爱护小儿，具有为小儿健康服务的奉献精神。②具有诚实的品格、较高的慎独修养、高尚的道德情操。以理解、友善、平等的心态，为小儿及其家庭提供帮助。③具有正视现实、面向未来的目光，追求崇高的理想，忠于职守，救死扶伤，廉洁奉公，实行人道主义。</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（二）儿科护士的素质要求</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25742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1. 思想道德素质</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一、儿科护士角色及其素质要求</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矩形 2"/>
          <p:cNvSpPr/>
          <p:nvPr/>
        </p:nvSpPr>
        <p:spPr>
          <a:xfrm>
            <a:off x="1025525" y="4723765"/>
            <a:ext cx="10078085" cy="829945"/>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①具备一定的文化素养和自然科学、社会科学、人文科学等多学科知识；②掌握一门外语及现代科学发展的新理论、新技术。</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4" name="矩形 3"/>
          <p:cNvSpPr/>
          <p:nvPr/>
        </p:nvSpPr>
        <p:spPr>
          <a:xfrm>
            <a:off x="1025525" y="435546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2. 科学文化素质</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625725"/>
            <a:ext cx="10078085" cy="1198880"/>
          </a:xfrm>
          <a:prstGeom prst="rect">
            <a:avLst/>
          </a:prstGeom>
        </p:spPr>
        <p:txBody>
          <a:bodyPr wrap="square">
            <a:spAutoFit/>
          </a:bodyPr>
          <a:lstStyle/>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①具有合理的知识结构及比较系统完整的专业理论知识和较强的实践技能，操作准确，技术精湛，动作轻柔、敏捷。②具有敏锐的观察力和综合分析判断能力，树立整体护理观念，能用护理程序解决患儿的健康问题。③具有开展护理教育和护理科研的能力，勇于创新进取。</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（二）儿科护士的素质要求</a:t>
            </a:r>
            <a:endParaRPr lang="zh-CN" altLang="en-US" sz="2000"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1025525" y="225742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3. 专业素质</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一、儿科护士角色及其素质要求</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矩形 2"/>
          <p:cNvSpPr/>
          <p:nvPr/>
        </p:nvSpPr>
        <p:spPr>
          <a:xfrm>
            <a:off x="1025525" y="4723765"/>
            <a:ext cx="10078085" cy="1568450"/>
          </a:xfrm>
          <a:prstGeom prst="rect">
            <a:avLst/>
          </a:prstGeom>
        </p:spPr>
        <p:txBody>
          <a:bodyPr wrap="square">
            <a:spAutoFit/>
          </a:bodyPr>
          <a:p>
            <a:pPr indent="355600" algn="just" fontAlgn="auto">
              <a:lnSpc>
                <a:spcPct val="150000"/>
              </a:lnSpc>
              <a:spcAft>
                <a:spcPts val="600"/>
              </a:spcAft>
            </a:pPr>
            <a:r>
              <a:rPr sz="1600" dirty="0">
                <a:solidFill>
                  <a:schemeClr val="tx1">
                    <a:lumMod val="50000"/>
                    <a:lumOff val="50000"/>
                  </a:schemeClr>
                </a:solidFill>
                <a:latin typeface="微软雅黑" panose="020B0503020204020204" charset="-122"/>
                <a:ea typeface="微软雅黑" panose="020B0503020204020204" charset="-122"/>
                <a:cs typeface="+mn-ea"/>
                <a:sym typeface="+mn-ea"/>
              </a:rPr>
              <a:t>①具有健康的心理，乐观、开朗、稳定的情绪，宽容豁达的胸怀；有健康的身体和良好的言谈举止。②具有较强的适应能力、良好的忍耐力及自我控制力，善于应变，灵活敏捷。③具有强烈的进取心，不断求取知识，丰富和完善自己。④具有与小儿成为好朋友、与小儿家长建立良好人际关系的能力，与同仁间相互尊重，团结协作。</a:t>
            </a:r>
            <a:endParaRPr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4" name="矩形 3"/>
          <p:cNvSpPr/>
          <p:nvPr/>
        </p:nvSpPr>
        <p:spPr>
          <a:xfrm>
            <a:off x="1025525" y="4355465"/>
            <a:ext cx="10079355" cy="368300"/>
          </a:xfrm>
          <a:prstGeom prst="rect">
            <a:avLst/>
          </a:prstGeom>
        </p:spPr>
        <p:txBody>
          <a:bodyPr wrap="square">
            <a:spAutoFit/>
          </a:bodyPr>
          <a:p>
            <a:pPr indent="406400" algn="l" fontAlgn="auto"/>
            <a:r>
              <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rPr>
              <a:t>4. 身体、心理素质</a:t>
            </a:r>
            <a:endParaRPr lang="zh-CN" altLang="en-US" b="1">
              <a:solidFill>
                <a:schemeClr val="tx1">
                  <a:lumMod val="50000"/>
                  <a:lumOff val="50000"/>
                </a:schemeClr>
              </a:solidFill>
              <a:effectLst/>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500"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4"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869894" y="2397589"/>
            <a:ext cx="1201647" cy="1200087"/>
            <a:chOff x="4279138" y="2281238"/>
            <a:chExt cx="1780310" cy="1778000"/>
          </a:xfrm>
        </p:grpSpPr>
        <p:sp>
          <p:nvSpPr>
            <p:cNvPr id="8" name="对角圆角矩形 7"/>
            <p:cNvSpPr/>
            <p:nvPr/>
          </p:nvSpPr>
          <p:spPr>
            <a:xfrm flipH="1">
              <a:off x="4279138" y="2281238"/>
              <a:ext cx="1780310" cy="1778000"/>
            </a:xfrm>
            <a:prstGeom prst="round2Diag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2" name="文本框 1"/>
            <p:cNvSpPr txBox="1"/>
            <p:nvPr/>
          </p:nvSpPr>
          <p:spPr>
            <a:xfrm>
              <a:off x="4798621" y="2662407"/>
              <a:ext cx="741342" cy="1058389"/>
            </a:xfrm>
            <a:prstGeom prst="rect">
              <a:avLst/>
            </a:prstGeom>
            <a:noFill/>
          </p:spPr>
          <p:txBody>
            <a:bodyPr wrap="none" rtlCol="0">
              <a:spAutoFit/>
            </a:bodyPr>
            <a:lstStyle/>
            <a:p>
              <a:pPr algn="ctr"/>
              <a:r>
                <a:rPr lang="en-US" altLang="zh-CN" sz="4050" b="1">
                  <a:solidFill>
                    <a:schemeClr val="bg1"/>
                  </a:solidFill>
                  <a:latin typeface="微软雅黑" panose="020B0503020204020204" charset="-122"/>
                  <a:ea typeface="微软雅黑" panose="020B0503020204020204" charset="-122"/>
                </a:rPr>
                <a:t>1</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a:off x="6120857" y="2397589"/>
            <a:ext cx="1200087" cy="1200087"/>
            <a:chOff x="6132513" y="2281238"/>
            <a:chExt cx="1778000" cy="1778000"/>
          </a:xfrm>
        </p:grpSpPr>
        <p:sp>
          <p:nvSpPr>
            <p:cNvPr id="4" name="对角圆角矩形 3"/>
            <p:cNvSpPr/>
            <p:nvPr/>
          </p:nvSpPr>
          <p:spPr>
            <a:xfrm>
              <a:off x="6132513" y="2281238"/>
              <a:ext cx="1778000" cy="177800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13" name="文本框 12"/>
            <p:cNvSpPr txBox="1"/>
            <p:nvPr/>
          </p:nvSpPr>
          <p:spPr>
            <a:xfrm>
              <a:off x="6650842" y="2662407"/>
              <a:ext cx="741343" cy="1058389"/>
            </a:xfrm>
            <a:prstGeom prst="rect">
              <a:avLst/>
            </a:prstGeom>
            <a:noFill/>
          </p:spPr>
          <p:txBody>
            <a:bodyPr wrap="none" rtlCol="0">
              <a:spAutoFit/>
            </a:bodyPr>
            <a:lstStyle/>
            <a:p>
              <a:pPr algn="ctr"/>
              <a:r>
                <a:rPr lang="en-US" altLang="zh-CN" sz="4050" b="1">
                  <a:solidFill>
                    <a:schemeClr val="bg1"/>
                  </a:solidFill>
                  <a:latin typeface="微软雅黑" panose="020B0503020204020204" charset="-122"/>
                  <a:ea typeface="微软雅黑" panose="020B0503020204020204" charset="-122"/>
                </a:rPr>
                <a:t>2</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0" name="组合 29"/>
          <p:cNvGrpSpPr/>
          <p:nvPr/>
        </p:nvGrpSpPr>
        <p:grpSpPr>
          <a:xfrm>
            <a:off x="4871480" y="3655539"/>
            <a:ext cx="1200087" cy="1200087"/>
            <a:chOff x="4281488" y="4144963"/>
            <a:chExt cx="1778000" cy="1778000"/>
          </a:xfrm>
        </p:grpSpPr>
        <p:sp>
          <p:nvSpPr>
            <p:cNvPr id="5" name="对角圆角矩形 4"/>
            <p:cNvSpPr/>
            <p:nvPr/>
          </p:nvSpPr>
          <p:spPr>
            <a:xfrm rot="10800000">
              <a:off x="4281488" y="4144963"/>
              <a:ext cx="1778000" cy="177800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14" name="文本框 13"/>
            <p:cNvSpPr txBox="1"/>
            <p:nvPr/>
          </p:nvSpPr>
          <p:spPr>
            <a:xfrm>
              <a:off x="4799816" y="4526132"/>
              <a:ext cx="741343" cy="1058389"/>
            </a:xfrm>
            <a:prstGeom prst="rect">
              <a:avLst/>
            </a:prstGeom>
            <a:noFill/>
          </p:spPr>
          <p:txBody>
            <a:bodyPr wrap="none" rtlCol="0">
              <a:spAutoFit/>
            </a:bodyPr>
            <a:lstStyle/>
            <a:p>
              <a:pPr algn="ctr"/>
              <a:r>
                <a:rPr lang="en-US" altLang="zh-CN" sz="4050" b="1">
                  <a:solidFill>
                    <a:schemeClr val="bg1"/>
                  </a:solidFill>
                  <a:latin typeface="微软雅黑" panose="020B0503020204020204" charset="-122"/>
                  <a:ea typeface="微软雅黑" panose="020B0503020204020204" charset="-122"/>
                </a:rPr>
                <a:t>3</a:t>
              </a:r>
              <a:endParaRPr lang="en-US" altLang="zh-CN" sz="4050" b="1">
                <a:solidFill>
                  <a:schemeClr val="bg1"/>
                </a:solidFill>
                <a:latin typeface="微软雅黑" panose="020B0503020204020204" charset="-122"/>
                <a:ea typeface="微软雅黑" panose="020B0503020204020204" charset="-122"/>
              </a:endParaRPr>
            </a:p>
          </p:txBody>
        </p:sp>
      </p:grpSp>
      <p:grpSp>
        <p:nvGrpSpPr>
          <p:cNvPr id="31" name="组合 30"/>
          <p:cNvGrpSpPr/>
          <p:nvPr/>
        </p:nvGrpSpPr>
        <p:grpSpPr>
          <a:xfrm>
            <a:off x="6120883" y="3655539"/>
            <a:ext cx="1201647" cy="1200087"/>
            <a:chOff x="6132552" y="4144963"/>
            <a:chExt cx="1780310" cy="1778000"/>
          </a:xfrm>
        </p:grpSpPr>
        <p:sp>
          <p:nvSpPr>
            <p:cNvPr id="6" name="对角圆角矩形 5"/>
            <p:cNvSpPr/>
            <p:nvPr/>
          </p:nvSpPr>
          <p:spPr>
            <a:xfrm rot="10800000" flipH="1">
              <a:off x="6132552" y="4144963"/>
              <a:ext cx="1780310" cy="1778000"/>
            </a:xfrm>
            <a:prstGeom prst="round2Diag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15" name="文本框 14"/>
            <p:cNvSpPr txBox="1"/>
            <p:nvPr/>
          </p:nvSpPr>
          <p:spPr>
            <a:xfrm>
              <a:off x="6652036" y="4526132"/>
              <a:ext cx="741342" cy="1058389"/>
            </a:xfrm>
            <a:prstGeom prst="rect">
              <a:avLst/>
            </a:prstGeom>
            <a:noFill/>
          </p:spPr>
          <p:txBody>
            <a:bodyPr wrap="none" rtlCol="0">
              <a:spAutoFit/>
            </a:bodyPr>
            <a:lstStyle/>
            <a:p>
              <a:pPr algn="ctr"/>
              <a:r>
                <a:rPr lang="en-US" altLang="zh-CN" sz="4050" b="1">
                  <a:solidFill>
                    <a:schemeClr val="bg1"/>
                  </a:solidFill>
                  <a:latin typeface="微软雅黑" panose="020B0503020204020204" charset="-122"/>
                  <a:ea typeface="微软雅黑" panose="020B0503020204020204" charset="-122"/>
                </a:rPr>
                <a:t>4</a:t>
              </a:r>
              <a:endParaRPr lang="en-US" altLang="zh-CN" sz="4050" b="1">
                <a:solidFill>
                  <a:schemeClr val="bg1"/>
                </a:solidFill>
                <a:latin typeface="微软雅黑" panose="020B0503020204020204" charset="-122"/>
                <a:ea typeface="微软雅黑" panose="020B0503020204020204" charset="-122"/>
              </a:endParaRPr>
            </a:p>
          </p:txBody>
        </p:sp>
      </p:grpSp>
      <p:sp>
        <p:nvSpPr>
          <p:cNvPr id="17" name="文本框 16"/>
          <p:cNvSpPr txBox="1"/>
          <p:nvPr/>
        </p:nvSpPr>
        <p:spPr>
          <a:xfrm>
            <a:off x="580390" y="2006600"/>
            <a:ext cx="3380105" cy="368300"/>
          </a:xfrm>
          <a:prstGeom prst="rect">
            <a:avLst/>
          </a:prstGeom>
          <a:noFill/>
        </p:spPr>
        <p:txBody>
          <a:bodyPr wrap="square" rtlCol="0">
            <a:spAutoFit/>
          </a:bodyPr>
          <a:lstStyle/>
          <a:p>
            <a:r>
              <a:rPr lang="zh-CN" altLang="en-US" b="1">
                <a:solidFill>
                  <a:srgbClr val="FF7F7F"/>
                </a:solidFill>
                <a:latin typeface="微软雅黑" panose="020B0503020204020204" charset="-122"/>
                <a:ea typeface="微软雅黑" panose="020B0503020204020204" charset="-122"/>
              </a:rPr>
              <a:t>1. 语言性沟通</a:t>
            </a:r>
            <a:endParaRPr lang="zh-CN" altLang="en-US" b="1">
              <a:solidFill>
                <a:srgbClr val="FF7F7F"/>
              </a:solidFill>
              <a:latin typeface="微软雅黑" panose="020B0503020204020204" charset="-122"/>
              <a:ea typeface="微软雅黑" panose="020B0503020204020204" charset="-122"/>
            </a:endParaRPr>
          </a:p>
        </p:txBody>
      </p:sp>
      <p:sp>
        <p:nvSpPr>
          <p:cNvPr id="18" name="矩形 17"/>
          <p:cNvSpPr/>
          <p:nvPr/>
        </p:nvSpPr>
        <p:spPr>
          <a:xfrm>
            <a:off x="580390" y="2390140"/>
            <a:ext cx="3854450" cy="1383030"/>
          </a:xfrm>
          <a:prstGeom prst="rect">
            <a:avLst/>
          </a:prstGeom>
        </p:spPr>
        <p:txBody>
          <a:bodyPr wrap="square">
            <a:spAutoFit/>
          </a:bodyPr>
          <a:lstStyle/>
          <a:p>
            <a:pPr algn="just">
              <a:lnSpc>
                <a:spcPct val="120000"/>
              </a:lnSpc>
              <a:spcBef>
                <a:spcPts val="0"/>
              </a:spcBef>
              <a:spcAft>
                <a:spcPts val="0"/>
              </a:spcAft>
            </a:pPr>
            <a:r>
              <a:rPr sz="1400" dirty="0">
                <a:solidFill>
                  <a:schemeClr val="tx1">
                    <a:lumMod val="50000"/>
                    <a:lumOff val="50000"/>
                  </a:schemeClr>
                </a:solidFill>
                <a:latin typeface="微软雅黑" panose="020B0503020204020204" charset="-122"/>
                <a:ea typeface="微软雅黑" panose="020B0503020204020204" charset="-122"/>
                <a:cs typeface="+mn-ea"/>
              </a:rPr>
              <a:t>注重沟通技巧，了解患儿心理。护理人员应根据患儿的知识水平、理解能力、性格特征、心情处境以及不同时间、场合的具体情况，有针对性、有计划地选择患儿易于接受的方式和内容进行沟通交流。</a:t>
            </a:r>
            <a:endParaRPr sz="1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20" name="文本框 19"/>
          <p:cNvSpPr txBox="1"/>
          <p:nvPr/>
        </p:nvSpPr>
        <p:spPr>
          <a:xfrm>
            <a:off x="7722235" y="2006600"/>
            <a:ext cx="3769360" cy="368300"/>
          </a:xfrm>
          <a:prstGeom prst="rect">
            <a:avLst/>
          </a:prstGeom>
          <a:noFill/>
        </p:spPr>
        <p:txBody>
          <a:bodyPr wrap="square" rtlCol="0">
            <a:spAutoFit/>
          </a:bodyPr>
          <a:lstStyle/>
          <a:p>
            <a:r>
              <a:rPr lang="zh-CN" altLang="en-US" b="1">
                <a:solidFill>
                  <a:srgbClr val="FF7F7F"/>
                </a:solidFill>
                <a:latin typeface="微软雅黑" panose="020B0503020204020204" charset="-122"/>
                <a:ea typeface="微软雅黑" panose="020B0503020204020204" charset="-122"/>
              </a:rPr>
              <a:t>2. 非言语性沟通</a:t>
            </a:r>
            <a:endParaRPr lang="zh-CN" altLang="en-US" b="1">
              <a:solidFill>
                <a:srgbClr val="FF7F7F"/>
              </a:solidFill>
              <a:latin typeface="微软雅黑" panose="020B0503020204020204" charset="-122"/>
              <a:ea typeface="微软雅黑" panose="020B0503020204020204" charset="-122"/>
            </a:endParaRPr>
          </a:p>
        </p:txBody>
      </p:sp>
      <p:sp>
        <p:nvSpPr>
          <p:cNvPr id="21" name="矩形 20"/>
          <p:cNvSpPr/>
          <p:nvPr/>
        </p:nvSpPr>
        <p:spPr>
          <a:xfrm>
            <a:off x="7722235" y="2390140"/>
            <a:ext cx="3769360" cy="866140"/>
          </a:xfrm>
          <a:prstGeom prst="rect">
            <a:avLst/>
          </a:prstGeom>
        </p:spPr>
        <p:txBody>
          <a:bodyPr wrap="square">
            <a:spAutoFit/>
          </a:bodyPr>
          <a:lstStyle/>
          <a:p>
            <a:pPr algn="just">
              <a:lnSpc>
                <a:spcPct val="120000"/>
              </a:lnSpc>
              <a:spcBef>
                <a:spcPts val="0"/>
              </a:spcBef>
              <a:spcAft>
                <a:spcPts val="0"/>
              </a:spcAft>
            </a:pPr>
            <a:r>
              <a:rPr sz="1400" dirty="0">
                <a:solidFill>
                  <a:schemeClr val="tx1">
                    <a:lumMod val="50000"/>
                    <a:lumOff val="50000"/>
                  </a:schemeClr>
                </a:solidFill>
                <a:latin typeface="微软雅黑" panose="020B0503020204020204" charset="-122"/>
                <a:ea typeface="微软雅黑" panose="020B0503020204020204" charset="-122"/>
                <a:cs typeface="+mn-ea"/>
              </a:rPr>
              <a:t>非语言性沟通的表情、动作、空间距离、服饰、触摸、环境布置等信号可以通过视觉、触觉等进行多渠道传递。</a:t>
            </a:r>
            <a:endParaRPr sz="1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23" name="文本框 22"/>
          <p:cNvSpPr txBox="1"/>
          <p:nvPr/>
        </p:nvSpPr>
        <p:spPr>
          <a:xfrm>
            <a:off x="580390" y="4036060"/>
            <a:ext cx="3379470" cy="339725"/>
          </a:xfrm>
          <a:prstGeom prst="rect">
            <a:avLst/>
          </a:prstGeom>
          <a:noFill/>
        </p:spPr>
        <p:txBody>
          <a:bodyPr wrap="square" rtlCol="0">
            <a:spAutoFit/>
          </a:bodyPr>
          <a:lstStyle/>
          <a:p>
            <a:r>
              <a:rPr lang="zh-CN" altLang="en-US" sz="1620" b="1">
                <a:solidFill>
                  <a:srgbClr val="FF7F7F"/>
                </a:solidFill>
                <a:latin typeface="微软雅黑" panose="020B0503020204020204" charset="-122"/>
                <a:ea typeface="微软雅黑" panose="020B0503020204020204" charset="-122"/>
              </a:rPr>
              <a:t>3. 游戏沟通</a:t>
            </a:r>
            <a:endParaRPr lang="zh-CN" altLang="en-US" sz="1620" b="1">
              <a:solidFill>
                <a:srgbClr val="FF7F7F"/>
              </a:solidFill>
              <a:latin typeface="微软雅黑" panose="020B0503020204020204" charset="-122"/>
              <a:ea typeface="微软雅黑" panose="020B0503020204020204" charset="-122"/>
            </a:endParaRPr>
          </a:p>
        </p:txBody>
      </p:sp>
      <p:sp>
        <p:nvSpPr>
          <p:cNvPr id="24" name="矩形 23"/>
          <p:cNvSpPr/>
          <p:nvPr/>
        </p:nvSpPr>
        <p:spPr>
          <a:xfrm>
            <a:off x="580390" y="4419600"/>
            <a:ext cx="3851910" cy="607695"/>
          </a:xfrm>
          <a:prstGeom prst="rect">
            <a:avLst/>
          </a:prstGeom>
        </p:spPr>
        <p:txBody>
          <a:bodyPr wrap="square">
            <a:spAutoFit/>
          </a:bodyPr>
          <a:lstStyle/>
          <a:p>
            <a:pPr algn="just">
              <a:lnSpc>
                <a:spcPct val="120000"/>
              </a:lnSpc>
              <a:spcBef>
                <a:spcPts val="0"/>
              </a:spcBef>
              <a:spcAft>
                <a:spcPts val="0"/>
              </a:spcAft>
            </a:pPr>
            <a:r>
              <a:rPr sz="1400" dirty="0">
                <a:solidFill>
                  <a:schemeClr val="tx1">
                    <a:lumMod val="50000"/>
                    <a:lumOff val="50000"/>
                  </a:schemeClr>
                </a:solidFill>
                <a:latin typeface="微软雅黑" panose="020B0503020204020204" charset="-122"/>
                <a:ea typeface="微软雅黑" panose="020B0503020204020204" charset="-122"/>
                <a:cs typeface="+mn-ea"/>
              </a:rPr>
              <a:t>护士应根据小儿不同年龄安排适当的游戏，对游戏的内容、规则有所了解，并能参与其中。</a:t>
            </a:r>
            <a:endParaRPr sz="1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26" name="文本框 25"/>
          <p:cNvSpPr txBox="1"/>
          <p:nvPr/>
        </p:nvSpPr>
        <p:spPr>
          <a:xfrm>
            <a:off x="7722235" y="4036060"/>
            <a:ext cx="2057400" cy="368300"/>
          </a:xfrm>
          <a:prstGeom prst="rect">
            <a:avLst/>
          </a:prstGeom>
          <a:noFill/>
        </p:spPr>
        <p:txBody>
          <a:bodyPr wrap="none" rtlCol="0">
            <a:spAutoFit/>
          </a:bodyPr>
          <a:lstStyle/>
          <a:p>
            <a:pPr algn="l"/>
            <a:r>
              <a:rPr lang="zh-CN" altLang="en-US" b="1">
                <a:solidFill>
                  <a:srgbClr val="FF7F7F"/>
                </a:solidFill>
                <a:latin typeface="微软雅黑" panose="020B0503020204020204" charset="-122"/>
                <a:ea typeface="微软雅黑" panose="020B0503020204020204" charset="-122"/>
              </a:rPr>
              <a:t>4. 与患儿家长沟通</a:t>
            </a:r>
            <a:endParaRPr lang="zh-CN" altLang="en-US" b="1">
              <a:solidFill>
                <a:srgbClr val="FF7F7F"/>
              </a:solidFill>
              <a:latin typeface="微软雅黑" panose="020B0503020204020204" charset="-122"/>
              <a:ea typeface="微软雅黑" panose="020B0503020204020204" charset="-122"/>
            </a:endParaRPr>
          </a:p>
        </p:txBody>
      </p:sp>
      <p:sp>
        <p:nvSpPr>
          <p:cNvPr id="27" name="矩形 26"/>
          <p:cNvSpPr/>
          <p:nvPr/>
        </p:nvSpPr>
        <p:spPr>
          <a:xfrm>
            <a:off x="7722235" y="4419600"/>
            <a:ext cx="3769360" cy="1124585"/>
          </a:xfrm>
          <a:prstGeom prst="rect">
            <a:avLst/>
          </a:prstGeom>
        </p:spPr>
        <p:txBody>
          <a:bodyPr wrap="square">
            <a:spAutoFit/>
          </a:bodyPr>
          <a:lstStyle/>
          <a:p>
            <a:pPr algn="just">
              <a:lnSpc>
                <a:spcPct val="120000"/>
              </a:lnSpc>
              <a:spcBef>
                <a:spcPts val="0"/>
              </a:spcBef>
              <a:spcAft>
                <a:spcPts val="0"/>
              </a:spcAft>
            </a:pPr>
            <a:r>
              <a:rPr sz="1400" dirty="0">
                <a:solidFill>
                  <a:schemeClr val="tx1">
                    <a:lumMod val="50000"/>
                    <a:lumOff val="50000"/>
                  </a:schemeClr>
                </a:solidFill>
                <a:latin typeface="微软雅黑" panose="020B0503020204020204" charset="-122"/>
                <a:ea typeface="微软雅黑" panose="020B0503020204020204" charset="-122"/>
                <a:cs typeface="+mn-ea"/>
              </a:rPr>
              <a:t>针对家长紧张不安、担心害怕的情绪，护士应认真倾听家长的诉说，耐心解答，主动提供帮助，消除家长紧张、焦虑的心情，取得家长信任，尽量满足其合理要求，共同促进患儿康复。</a:t>
            </a:r>
            <a:endParaRPr sz="14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36" name="组合 35"/>
          <p:cNvGrpSpPr/>
          <p:nvPr/>
        </p:nvGrpSpPr>
        <p:grpSpPr>
          <a:xfrm>
            <a:off x="296545" y="307340"/>
            <a:ext cx="11490325" cy="539750"/>
            <a:chOff x="467" y="409"/>
            <a:chExt cx="18095" cy="850"/>
          </a:xfrm>
        </p:grpSpPr>
        <p:sp>
          <p:nvSpPr>
            <p:cNvPr id="37" name="文本框 3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二、与患儿沟通的能力</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38" name="组合 37"/>
            <p:cNvGrpSpPr/>
            <p:nvPr/>
          </p:nvGrpSpPr>
          <p:grpSpPr>
            <a:xfrm>
              <a:off x="467" y="494"/>
              <a:ext cx="1416" cy="680"/>
              <a:chOff x="467" y="579"/>
              <a:chExt cx="1416" cy="680"/>
            </a:xfrm>
          </p:grpSpPr>
          <p:sp>
            <p:nvSpPr>
              <p:cNvPr id="39" name="对角圆角矩形 3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40" name="图片 39"/>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991">
        <p:comb/>
      </p:transition>
    </mc:Choice>
    <mc:Fallback>
      <p:transition advTm="5991">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 calcmode="lin" valueType="num">
                                      <p:cBhvr>
                                        <p:cTn id="9" dur="500" fill="hold"/>
                                        <p:tgtEl>
                                          <p:spTgt spid="28"/>
                                        </p:tgtEl>
                                        <p:attrNameLst>
                                          <p:attrName>style.rotation</p:attrName>
                                        </p:attrNameLst>
                                      </p:cBhvr>
                                      <p:tavLst>
                                        <p:tav tm="0">
                                          <p:val>
                                            <p:fltVal val="360"/>
                                          </p:val>
                                        </p:tav>
                                        <p:tav tm="100000">
                                          <p:val>
                                            <p:fltVal val="0"/>
                                          </p:val>
                                        </p:tav>
                                      </p:tavLst>
                                    </p:anim>
                                    <p:animEffect transition="in" filter="fade">
                                      <p:cBhvr>
                                        <p:cTn id="10" dur="500"/>
                                        <p:tgtEl>
                                          <p:spTgt spid="28"/>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 calcmode="lin" valueType="num">
                                      <p:cBhvr>
                                        <p:cTn id="30" dur="500" fill="hold"/>
                                        <p:tgtEl>
                                          <p:spTgt spid="30"/>
                                        </p:tgtEl>
                                        <p:attrNameLst>
                                          <p:attrName>style.rotation</p:attrName>
                                        </p:attrNameLst>
                                      </p:cBhvr>
                                      <p:tavLst>
                                        <p:tav tm="0">
                                          <p:val>
                                            <p:fltVal val="360"/>
                                          </p:val>
                                        </p:tav>
                                        <p:tav tm="100000">
                                          <p:val>
                                            <p:fltVal val="0"/>
                                          </p:val>
                                        </p:tav>
                                      </p:tavLst>
                                    </p:anim>
                                    <p:animEffect transition="in" filter="fade">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pic>
        <p:nvPicPr>
          <p:cNvPr id="6" name="图片 5" descr="852"/>
          <p:cNvPicPr>
            <a:picLocks noChangeAspect="1"/>
          </p:cNvPicPr>
          <p:nvPr/>
        </p:nvPicPr>
        <p:blipFill>
          <a:blip r:embed="rId1"/>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50"/>
                            </p:stCondLst>
                            <p:childTnLst>
                              <p:par>
                                <p:cTn id="13" presetID="17"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480560" y="3243649"/>
            <a:ext cx="3230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单元一　绪论</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2777490" y="4207510"/>
            <a:ext cx="6637020" cy="132207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50000"/>
                    <a:lumOff val="50000"/>
                  </a:schemeClr>
                </a:solidFill>
                <a:latin typeface="微软雅黑" panose="020B0503020204020204" charset="-122"/>
                <a:ea typeface="微软雅黑" panose="020B0503020204020204" charset="-122"/>
                <a:cs typeface="+mn-ea"/>
                <a:sym typeface="+mn-ea"/>
              </a:rPr>
              <a:t>儿科护理研究的范围很广泛，一切涉及小儿时期健康和卫生的问题都属于儿科护理学研究的范围。其研究的年龄范围是从精、卵细胞结合至青春期结束（18 ～ 20 周岁）的小儿。我国儿科临床服务对象是从出生到满 14 周岁的小儿。</a:t>
            </a:r>
            <a:endParaRPr lang="zh-CN"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422900" y="1960880"/>
            <a:ext cx="6365875" cy="1261110"/>
          </a:xfrm>
          <a:prstGeom prst="rect">
            <a:avLst/>
          </a:prstGeom>
        </p:spPr>
        <p:txBody>
          <a:bodyPr wrap="square" anchor="ctr" anchorCtr="0">
            <a:noAutofit/>
          </a:bodyPr>
          <a:lstStyle/>
          <a:p>
            <a:pPr algn="just"/>
            <a:r>
              <a:rPr sz="1600" dirty="0">
                <a:solidFill>
                  <a:schemeClr val="tx1">
                    <a:lumMod val="50000"/>
                    <a:lumOff val="50000"/>
                  </a:schemeClr>
                </a:solidFill>
                <a:latin typeface="微软雅黑" panose="020B0503020204020204" charset="-122"/>
                <a:ea typeface="微软雅黑" panose="020B0503020204020204" charset="-122"/>
                <a:cs typeface="+mn-ea"/>
              </a:rPr>
              <a:t>1. 掌握小儿年龄分期及各期特点。</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algn="just"/>
            <a:r>
              <a:rPr sz="1600" dirty="0">
                <a:solidFill>
                  <a:schemeClr val="tx1">
                    <a:lumMod val="50000"/>
                    <a:lumOff val="50000"/>
                  </a:schemeClr>
                </a:solidFill>
                <a:latin typeface="微软雅黑" panose="020B0503020204020204" charset="-122"/>
                <a:ea typeface="微软雅黑" panose="020B0503020204020204" charset="-122"/>
                <a:cs typeface="+mn-ea"/>
              </a:rPr>
              <a:t>2. 熟悉儿科护士的角色与素质要求。</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algn="just"/>
            <a:r>
              <a:rPr sz="1600" dirty="0">
                <a:solidFill>
                  <a:schemeClr val="tx1">
                    <a:lumMod val="50000"/>
                    <a:lumOff val="50000"/>
                  </a:schemeClr>
                </a:solidFill>
                <a:latin typeface="微软雅黑" panose="020B0503020204020204" charset="-122"/>
                <a:ea typeface="微软雅黑" panose="020B0503020204020204" charset="-122"/>
                <a:cs typeface="+mn-ea"/>
              </a:rPr>
              <a:t>3. 了解小儿解剖生理特点和患病的特点，以及儿科护理的一般原则。</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39852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493135"/>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493135"/>
            <a:ext cx="5111115" cy="429260"/>
          </a:xfrm>
          <a:prstGeom prst="rect">
            <a:avLst/>
          </a:prstGeom>
        </p:spPr>
        <p:txBody>
          <a:bodyPr wrap="square" anchor="ctr"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能与不同年龄的患儿进行语言和非语言沟通。</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22900" y="4384675"/>
            <a:ext cx="5348605" cy="706755"/>
          </a:xfrm>
          <a:prstGeom prst="rect">
            <a:avLst/>
          </a:prstGeom>
        </p:spPr>
        <p:txBody>
          <a:bodyPr wrap="square" anchor="ctr"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热爱儿科护理事业，具有为小儿健康服务的奉献精神。</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488251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怎样才能成为一名合格的儿科护士？</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当出现护患纠纷时，护士应如何应用沟通技巧化解护患矛盾 ?</a:t>
            </a:r>
            <a:endParaRPr lang="zh-CN" altLang="en-US" b="1">
              <a:solidFill>
                <a:srgbClr val="FF7F7F"/>
              </a:solidFill>
              <a:latin typeface="宋体" charset="0"/>
              <a:ea typeface="宋体" charset="0"/>
            </a:endParaRPr>
          </a:p>
        </p:txBody>
      </p:sp>
      <p:grpSp>
        <p:nvGrpSpPr>
          <p:cNvPr id="10" name="组合 9"/>
          <p:cNvGrpSpPr/>
          <p:nvPr/>
        </p:nvGrpSpPr>
        <p:grpSpPr>
          <a:xfrm>
            <a:off x="966470" y="1363345"/>
            <a:ext cx="10259060" cy="3059430"/>
            <a:chOff x="1655" y="2146"/>
            <a:chExt cx="16156" cy="4818"/>
          </a:xfrm>
        </p:grpSpPr>
        <p:sp>
          <p:nvSpPr>
            <p:cNvPr id="2" name="矩形 1"/>
            <p:cNvSpPr/>
            <p:nvPr/>
          </p:nvSpPr>
          <p:spPr>
            <a:xfrm>
              <a:off x="1938" y="2713"/>
              <a:ext cx="15591" cy="3685"/>
            </a:xfrm>
            <a:prstGeom prst="rect">
              <a:avLst/>
            </a:prstGeom>
          </p:spPr>
          <p:txBody>
            <a:bodyPr wrap="square">
              <a:noAutofit/>
            </a:bodyPr>
            <a:lstStyle/>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护士小张毕业后分配到儿科工作 3个月了，工作热情很高，能吃苦耐劳，有时因抢救病人需要加班也毫无怨言，对患儿充满爱心。她在工作之余还会抽时间为患儿讲故事，孩子们都亲切地称她为“漂亮阿姨”。一次，小张在为一患儿做头皮静脉穿刺时，连续两次都没有成功，这时，患儿啼哭，家长则更是焦虑，情绪十分激动，大声呵斥小张，并拒绝其继续为患儿做治疗。小张非常诚恳地向患儿家长表示了歉意，叫来老师并协助老师为患儿一次穿刺成功，使患儿能按医嘱保持继续治疗。家长被小张的诚意感动，向她表示了歉意。小张并未强调小儿头皮静脉穿刺的难度，而是谦虚地表示以后要苦练基本功，提高自己的护理技术。</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2146"/>
              <a:ext cx="16157" cy="4819"/>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3200" b="1">
                <a:latin typeface="Microsoft YaHei Bold" panose="020B0503020204020204" charset="-122"/>
                <a:ea typeface="Microsoft YaHei Bold" panose="020B0503020204020204" charset="-122"/>
              </a:rPr>
              <a:t>儿科护理的任务和服务对象及其发展趋势</a:t>
            </a:r>
            <a:endParaRPr lang="zh-CN" altLang="en-US" sz="32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936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儿科护理是一门研究小儿生长发育规律及其影响因素、儿童保健、疾病预防和护理，以促进小儿身心健康的科学。儿科护理的服务对象为身心处于不断发展中的小儿，他们具有不同于成人的特征及需要。</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（一）儿科护理概念</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一、概念、任务和服务对象</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936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儿科护理的任务是从体格、智能、行为和社会等各方面来研究和保护小儿，对小儿提供综合性、广泛性的护理，以增强小儿体质，降低小儿发病率和死亡率，保障和促进小儿健康，提高人类的整体健康水平。</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sym typeface="+mn-ea"/>
              </a:rPr>
              <a:t>（二）儿科护理任务</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一、概念、任务和服务对象</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1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15.xml><?xml version="1.0" encoding="utf-8"?>
<p:tagLst xmlns:p="http://schemas.openxmlformats.org/presentationml/2006/main">
  <p:tag name="KSO_WM_BEAUTIFY_FLAG" val="#wm#"/>
  <p:tag name="KSO_WM_TEMPLATE_CATEGORY" val="custom"/>
  <p:tag name="KSO_WM_TEMPLATE_INDEX" val="20224336"/>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24.xml><?xml version="1.0" encoding="utf-8"?>
<p:tagLst xmlns:p="http://schemas.openxmlformats.org/presentationml/2006/main">
  <p:tag name="KSO_WM_BEAUTIFY_FLAG" val="#wm#"/>
  <p:tag name="KSO_WM_TEMPLATE_CATEGORY" val="custom"/>
  <p:tag name="KSO_WM_TEMPLATE_INDEX" val="2022433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33.xml><?xml version="1.0" encoding="utf-8"?>
<p:tagLst xmlns:p="http://schemas.openxmlformats.org/presentationml/2006/main">
  <p:tag name="KSO_WM_BEAUTIFY_FLAG" val="#wm#"/>
  <p:tag name="KSO_WM_TEMPLATE_CATEGORY" val="custom"/>
  <p:tag name="KSO_WM_TEMPLATE_INDEX" val="2022433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4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42.xml><?xml version="1.0" encoding="utf-8"?>
<p:tagLst xmlns:p="http://schemas.openxmlformats.org/presentationml/2006/main">
  <p:tag name="KSO_WM_BEAUTIFY_FLAG" val="#wm#"/>
  <p:tag name="KSO_WM_TEMPLATE_CATEGORY" val="custom"/>
  <p:tag name="KSO_WM_TEMPLATE_INDEX" val="2022433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4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4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51.xml><?xml version="1.0" encoding="utf-8"?>
<p:tagLst xmlns:p="http://schemas.openxmlformats.org/presentationml/2006/main">
  <p:tag name="KSO_WM_BEAUTIFY_FLAG" val="#wm#"/>
  <p:tag name="KSO_WM_TEMPLATE_CATEGORY" val="custom"/>
  <p:tag name="KSO_WM_TEMPLATE_INDEX" val="2022433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5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0.xml><?xml version="1.0" encoding="utf-8"?>
<p:tagLst xmlns:p="http://schemas.openxmlformats.org/presentationml/2006/main">
  <p:tag name="KSO_WM_BEAUTIFY_FLAG" val="#wm#"/>
  <p:tag name="KSO_WM_TEMPLATE_CATEGORY" val="custom"/>
  <p:tag name="KSO_WM_TEMPLATE_INDEX" val="2022433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4_2*l_h_i*1_2_1"/>
  <p:tag name="KSO_WM_TEMPLATE_CATEGORY" val="diagram"/>
  <p:tag name="KSO_WM_TEMPLATE_INDEX" val="20228054"/>
  <p:tag name="KSO_WM_UNIT_LAYERLEVEL" val="1_1_1"/>
  <p:tag name="KSO_WM_TAG_VERSION" val="1.0"/>
  <p:tag name="KSO_WM_BEAUTIFY_FLAG" val="#wm#"/>
</p:tagLst>
</file>

<file path=ppt/tags/tag6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4_2*l_h_a*1_1_1"/>
  <p:tag name="KSO_WM_TEMPLATE_CATEGORY" val="diagram"/>
  <p:tag name="KSO_WM_TEMPLATE_INDEX" val="20228054"/>
  <p:tag name="KSO_WM_UNIT_LAYERLEVEL" val="1_1_1"/>
  <p:tag name="KSO_WM_TAG_VERSION" val="1.0"/>
  <p:tag name="KSO_WM_BEAUTIFY_FLAG" val="#wm#"/>
</p:tagLst>
</file>

<file path=ppt/tags/tag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4_2*l_h_f*1_1_1"/>
  <p:tag name="KSO_WM_TEMPLATE_CATEGORY" val="diagram"/>
  <p:tag name="KSO_WM_TEMPLATE_INDEX" val="20228054"/>
  <p:tag name="KSO_WM_UNIT_LAYERLEVEL" val="1_1_1"/>
  <p:tag name="KSO_WM_TAG_VERSION" val="1.0"/>
  <p:tag name="KSO_WM_BEAUTIFY_FLAG" val="#wm#"/>
</p:tagLst>
</file>

<file path=ppt/tags/tag6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4_2*l_h_a*1_2_1"/>
  <p:tag name="KSO_WM_TEMPLATE_CATEGORY" val="diagram"/>
  <p:tag name="KSO_WM_TEMPLATE_INDEX" val="20228054"/>
  <p:tag name="KSO_WM_UNIT_LAYERLEVEL" val="1_1_1"/>
  <p:tag name="KSO_WM_TAG_VERSION" val="1.0"/>
  <p:tag name="KSO_WM_BEAUTIFY_FLAG" val="#wm#"/>
</p:tagLst>
</file>

<file path=ppt/tags/tag6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4_2*l_h_f*1_2_1"/>
  <p:tag name="KSO_WM_TEMPLATE_CATEGORY" val="diagram"/>
  <p:tag name="KSO_WM_TEMPLATE_INDEX" val="20228054"/>
  <p:tag name="KSO_WM_UNIT_LAYERLEVEL" val="1_1_1"/>
  <p:tag name="KSO_WM_TAG_VERSION" val="1.0"/>
  <p:tag name="KSO_WM_BEAUTIFY_FLAG" val="#wm#"/>
</p:tagLst>
</file>

<file path=ppt/tags/tag69.xml><?xml version="1.0" encoding="utf-8"?>
<p:tagLst xmlns:p="http://schemas.openxmlformats.org/presentationml/2006/main">
  <p:tag name="KSO_WM_BEAUTIFY_FLAG" val="#wm#"/>
  <p:tag name="KSO_WM_TEMPLATE_CATEGORY" val="custom"/>
  <p:tag name="KSO_WM_TEMPLATE_INDEX" val="2022433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4_2*l_h_i*1_1_2"/>
  <p:tag name="KSO_WM_TEMPLATE_CATEGORY" val="diagram"/>
  <p:tag name="KSO_WM_TEMPLATE_INDEX" val="20228054"/>
  <p:tag name="KSO_WM_UNIT_LAYERLEVEL" val="1_1_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71.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7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73.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4_2*l_h_i*1_2_2"/>
  <p:tag name="KSO_WM_TEMPLATE_CATEGORY" val="diagram"/>
  <p:tag name="KSO_WM_TEMPLATE_INDEX" val="20228054"/>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4_2*l_h_i*1_1_1"/>
  <p:tag name="KSO_WM_TEMPLATE_CATEGORY" val="diagram"/>
  <p:tag name="KSO_WM_TEMPLATE_INDEX" val="20228054"/>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8474</Words>
  <Application>WPS 文字</Application>
  <PresentationFormat>全屏显示(16:9)</PresentationFormat>
  <Paragraphs>393</Paragraphs>
  <Slides>37</Slides>
  <Notes>25</Notes>
  <HiddenSlides>0</HiddenSlides>
  <MMClips>1</MMClips>
  <ScaleCrop>false</ScaleCrop>
  <HeadingPairs>
    <vt:vector size="6" baseType="variant">
      <vt:variant>
        <vt:lpstr>已用的字体</vt:lpstr>
      </vt:variant>
      <vt:variant>
        <vt:i4>40</vt:i4>
      </vt:variant>
      <vt:variant>
        <vt:lpstr>主题</vt:lpstr>
      </vt:variant>
      <vt:variant>
        <vt:i4>1</vt:i4>
      </vt:variant>
      <vt:variant>
        <vt:lpstr>幻灯片标题</vt:lpstr>
      </vt:variant>
      <vt:variant>
        <vt:i4>37</vt:i4>
      </vt:variant>
    </vt:vector>
  </HeadingPairs>
  <TitlesOfParts>
    <vt:vector size="78" baseType="lpstr">
      <vt:lpstr>Arial</vt:lpstr>
      <vt:lpstr>宋体</vt:lpstr>
      <vt:lpstr>Wingdings</vt:lpstr>
      <vt:lpstr>Lato Regular</vt:lpstr>
      <vt:lpstr>Thonburi</vt:lpstr>
      <vt:lpstr>Lato Hairline</vt:lpstr>
      <vt:lpstr>Lato Light</vt:lpstr>
      <vt:lpstr>方正大标宋简体</vt:lpstr>
      <vt:lpstr>微软雅黑</vt:lpstr>
      <vt:lpstr>Microsoft YaHei</vt:lpstr>
      <vt:lpstr>Calibri</vt:lpstr>
      <vt:lpstr>Helvetica Neue</vt:lpstr>
      <vt:lpstr>Open Sans</vt:lpstr>
      <vt:lpstr>苹方-简</vt:lpstr>
      <vt:lpstr>Helvetica Light</vt:lpstr>
      <vt:lpstr>宋体</vt:lpstr>
      <vt:lpstr>Arial Unicode MS</vt:lpstr>
      <vt:lpstr>汉仪书宋二KW</vt:lpstr>
      <vt:lpstr>Calibri Light</vt:lpstr>
      <vt:lpstr>Clear Sans</vt:lpstr>
      <vt:lpstr>Helvetica Light</vt:lpstr>
      <vt:lpstr>Microsoft YaHei Regular</vt:lpstr>
      <vt:lpstr>Microsoft YaHei Light</vt:lpstr>
      <vt:lpstr>Microsoft YaHei Bold</vt:lpstr>
      <vt:lpstr>汉仪粗简黑简</vt:lpstr>
      <vt:lpstr>黑体</vt:lpstr>
      <vt:lpstr>汉仪旗黑-75S</vt:lpstr>
      <vt:lpstr>汉仪旗黑-35S</vt:lpstr>
      <vt:lpstr>YouSheBiaoTiHei</vt:lpstr>
      <vt:lpstr>OPPOSans-R</vt:lpstr>
      <vt:lpstr>宋体-简</vt:lpstr>
      <vt:lpstr>汉仪粗简黑简</vt:lpstr>
      <vt:lpstr>思源黑体 CN Bold</vt:lpstr>
      <vt:lpstr>思源黑体 CN Light</vt:lpstr>
      <vt:lpstr>Source Han Sans CN Bold</vt:lpstr>
      <vt:lpstr>思源黑体 CN Bold</vt:lpstr>
      <vt:lpstr>思源黑体 CN Regular</vt:lpstr>
      <vt:lpstr>思源黑体 CN Heavy</vt:lpstr>
      <vt:lpstr>思源黑体 CN Medium</vt:lpstr>
      <vt:lpstr>思源黑体 CN Heavy</vt:lpstr>
      <vt:lpstr>Office 主题</vt:lpstr>
      <vt:lpstr>PowerPoint 演示文稿</vt:lpstr>
      <vt:lpstr>PowerPoint 演示文稿</vt:lpstr>
      <vt:lpstr>PowerPoint 演示文稿</vt:lpstr>
      <vt:lpstr>PowerPoint 演示文稿</vt:lpstr>
      <vt:lpstr>PowerPoint 演示文稿</vt:lpstr>
      <vt:lpstr>PowerPoint 演示文稿</vt:lpstr>
      <vt:lpstr>单击添加标题</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16</cp:revision>
  <dcterms:created xsi:type="dcterms:W3CDTF">2023-09-04T07:13:10Z</dcterms:created>
  <dcterms:modified xsi:type="dcterms:W3CDTF">2023-09-04T07:13:10Z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415AEEF7916774BFB180F5640AE259D5_43</vt:lpwstr>
  </property>
</Properties>
</file>