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3.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823" r:id="rId9"/>
    <p:sldId id="965" r:id="rId10"/>
    <p:sldId id="579" r:id="rId11"/>
    <p:sldId id="966" r:id="rId12"/>
    <p:sldId id="967" r:id="rId13"/>
    <p:sldId id="968" r:id="rId14"/>
    <p:sldId id="969" r:id="rId15"/>
    <p:sldId id="684" r:id="rId16"/>
    <p:sldId id="827" r:id="rId17"/>
    <p:sldId id="825" r:id="rId18"/>
    <p:sldId id="970" r:id="rId19"/>
    <p:sldId id="824" r:id="rId20"/>
    <p:sldId id="971" r:id="rId21"/>
    <p:sldId id="972" r:id="rId22"/>
    <p:sldId id="973" r:id="rId23"/>
    <p:sldId id="974" r:id="rId24"/>
    <p:sldId id="975" r:id="rId25"/>
    <p:sldId id="687" r:id="rId26"/>
    <p:sldId id="977" r:id="rId27"/>
    <p:sldId id="978" r:id="rId28"/>
    <p:sldId id="837" r:id="rId29"/>
    <p:sldId id="979" r:id="rId30"/>
    <p:sldId id="980" r:id="rId31"/>
    <p:sldId id="981" r:id="rId32"/>
    <p:sldId id="982" r:id="rId33"/>
    <p:sldId id="983" r:id="rId34"/>
    <p:sldId id="984" r:id="rId35"/>
    <p:sldId id="976" r:id="rId36"/>
    <p:sldId id="986" r:id="rId37"/>
    <p:sldId id="987" r:id="rId38"/>
    <p:sldId id="988" r:id="rId39"/>
    <p:sldId id="989" r:id="rId40"/>
    <p:sldId id="990" r:id="rId41"/>
    <p:sldId id="991" r:id="rId42"/>
    <p:sldId id="992" r:id="rId43"/>
    <p:sldId id="993" r:id="rId44"/>
    <p:sldId id="994" r:id="rId45"/>
    <p:sldId id="995" r:id="rId46"/>
    <p:sldId id="996" r:id="rId47"/>
    <p:sldId id="997" r:id="rId48"/>
    <p:sldId id="998" r:id="rId49"/>
    <p:sldId id="999" r:id="rId50"/>
    <p:sldId id="1000" r:id="rId51"/>
    <p:sldId id="1001" r:id="rId52"/>
    <p:sldId id="281" r:id="rId5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4" Type="http://schemas.openxmlformats.org/officeDocument/2006/relationships/slideLayout" Target="../slideLayouts/slideLayout8.xml"/><Relationship Id="rId33" Type="http://schemas.openxmlformats.org/officeDocument/2006/relationships/image" Target="../media/image9.png"/><Relationship Id="rId32" Type="http://schemas.openxmlformats.org/officeDocument/2006/relationships/image" Target="../media/image16.png"/><Relationship Id="rId31" Type="http://schemas.openxmlformats.org/officeDocument/2006/relationships/tags" Target="../tags/tag59.xml"/><Relationship Id="rId30" Type="http://schemas.openxmlformats.org/officeDocument/2006/relationships/tags" Target="../tags/tag58.xml"/><Relationship Id="rId3" Type="http://schemas.openxmlformats.org/officeDocument/2006/relationships/tags" Target="../tags/tag36.xml"/><Relationship Id="rId29" Type="http://schemas.openxmlformats.org/officeDocument/2006/relationships/tags" Target="../tags/tag57.xml"/><Relationship Id="rId28" Type="http://schemas.openxmlformats.org/officeDocument/2006/relationships/tags" Target="../tags/tag56.xml"/><Relationship Id="rId27" Type="http://schemas.openxmlformats.org/officeDocument/2006/relationships/tags" Target="../tags/tag55.xml"/><Relationship Id="rId26" Type="http://schemas.openxmlformats.org/officeDocument/2006/relationships/image" Target="../media/image15.png"/><Relationship Id="rId25" Type="http://schemas.openxmlformats.org/officeDocument/2006/relationships/tags" Target="../tags/tag54.xml"/><Relationship Id="rId24" Type="http://schemas.openxmlformats.org/officeDocument/2006/relationships/image" Target="../media/image14.png"/><Relationship Id="rId23" Type="http://schemas.openxmlformats.org/officeDocument/2006/relationships/tags" Target="../tags/tag53.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52.xml"/><Relationship Id="rId2" Type="http://schemas.openxmlformats.org/officeDocument/2006/relationships/tags" Target="../tags/tag35.xml"/><Relationship Id="rId19" Type="http://schemas.openxmlformats.org/officeDocument/2006/relationships/image" Target="../media/image11.png"/><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8.sv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1.xml"/><Relationship Id="rId1" Type="http://schemas.openxmlformats.org/officeDocument/2006/relationships/tags" Target="../tags/tag60.xml"/></Relationships>
</file>

<file path=ppt/slides/_rels/slide15.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9" Type="http://schemas.openxmlformats.org/officeDocument/2006/relationships/slideLayout" Target="../slideLayouts/slideLayout8.xml"/><Relationship Id="rId18" Type="http://schemas.openxmlformats.org/officeDocument/2006/relationships/image" Target="../media/image10.png"/><Relationship Id="rId17" Type="http://schemas.openxmlformats.org/officeDocument/2006/relationships/image" Target="../media/image24.svg"/><Relationship Id="rId16" Type="http://schemas.openxmlformats.org/officeDocument/2006/relationships/image" Target="../media/image23.png"/><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image" Target="../media/image22.svg"/><Relationship Id="rId11" Type="http://schemas.openxmlformats.org/officeDocument/2006/relationships/image" Target="../media/image21.png"/><Relationship Id="rId10" Type="http://schemas.openxmlformats.org/officeDocument/2006/relationships/tags" Target="../tags/tag69.xml"/><Relationship Id="rId1" Type="http://schemas.openxmlformats.org/officeDocument/2006/relationships/tags" Target="../tags/tag6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6" Type="http://schemas.openxmlformats.org/officeDocument/2006/relationships/slideLayout" Target="../slideLayouts/slideLayout8.xml"/><Relationship Id="rId15" Type="http://schemas.openxmlformats.org/officeDocument/2006/relationships/image" Target="../media/image26.png"/><Relationship Id="rId14" Type="http://schemas.openxmlformats.org/officeDocument/2006/relationships/image" Target="../media/image25.png"/><Relationship Id="rId13" Type="http://schemas.openxmlformats.org/officeDocument/2006/relationships/image" Target="../media/image10.png"/><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18.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6" Type="http://schemas.openxmlformats.org/officeDocument/2006/relationships/slideLayout" Target="../slideLayouts/slideLayout8.xml"/><Relationship Id="rId15" Type="http://schemas.openxmlformats.org/officeDocument/2006/relationships/image" Target="../media/image26.png"/><Relationship Id="rId14" Type="http://schemas.openxmlformats.org/officeDocument/2006/relationships/image" Target="../media/image25.png"/><Relationship Id="rId13" Type="http://schemas.openxmlformats.org/officeDocument/2006/relationships/image" Target="../media/image10.png"/><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8.xml"/><Relationship Id="rId1" Type="http://schemas.openxmlformats.org/officeDocument/2006/relationships/tags" Target="../tags/tag9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18.svg"/><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0.xml"/><Relationship Id="rId1" Type="http://schemas.openxmlformats.org/officeDocument/2006/relationships/tags" Target="../tags/tag9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9" Type="http://schemas.openxmlformats.org/officeDocument/2006/relationships/notesSlide" Target="../notesSlides/notesSlide7.xml"/><Relationship Id="rId18" Type="http://schemas.openxmlformats.org/officeDocument/2006/relationships/slideLayout" Target="../slideLayouts/slideLayout1.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image" Target="../media/image10.png"/><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4" Type="http://schemas.openxmlformats.org/officeDocument/2006/relationships/notesSlide" Target="../notesSlides/notesSlide8.xml"/><Relationship Id="rId13" Type="http://schemas.openxmlformats.org/officeDocument/2006/relationships/slideLayout" Target="../slideLayouts/slideLayout1.xml"/><Relationship Id="rId12" Type="http://schemas.openxmlformats.org/officeDocument/2006/relationships/image" Target="../media/image10.png"/><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一、解剖特点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18" name="组合 17"/>
          <p:cNvGrpSpPr/>
          <p:nvPr/>
        </p:nvGrpSpPr>
        <p:grpSpPr>
          <a:xfrm>
            <a:off x="1069975" y="2219960"/>
            <a:ext cx="432435" cy="3712210"/>
            <a:chOff x="1363" y="3496"/>
            <a:chExt cx="681" cy="5846"/>
          </a:xfrm>
        </p:grpSpPr>
        <p:sp>
          <p:nvSpPr>
            <p:cNvPr id="10" name="矩形 9"/>
            <p:cNvSpPr/>
            <p:nvPr>
              <p:custDataLst>
                <p:tags r:id="rId2"/>
              </p:custDataLst>
            </p:nvPr>
          </p:nvSpPr>
          <p:spPr>
            <a:xfrm>
              <a:off x="1363" y="3496"/>
              <a:ext cx="283" cy="5847"/>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3"/>
              </p:custDataLst>
            </p:nvPr>
          </p:nvSpPr>
          <p:spPr>
            <a:xfrm rot="5400000">
              <a:off x="1454" y="5893"/>
              <a:ext cx="780" cy="4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rot="5400000">
              <a:off x="1316" y="5893"/>
              <a:ext cx="780" cy="4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
        <p:nvSpPr>
          <p:cNvPr id="45" name="文本框 44"/>
          <p:cNvSpPr txBox="1"/>
          <p:nvPr>
            <p:custDataLst>
              <p:tags r:id="rId5"/>
            </p:custDataLst>
          </p:nvPr>
        </p:nvSpPr>
        <p:spPr>
          <a:xfrm flipH="1">
            <a:off x="1587500" y="2707640"/>
            <a:ext cx="9719945" cy="322453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小儿胸廓较短，呈圆桶状，肋骨处于水平位，膈肌位置较高，使心脏呈横位，胸腔狭小，但肺脏相对较大，几乎充满胸廓。胸部呼吸肌不发达，主要靠膈肌呼吸，易受腹胀等因素影响，肺的扩张受限不能充分进行气体交换。小儿纵隔相对较成人大，占胸腔的空间较大，故肺的活动受到一定限制。纵隔周围组织柔软而疏松，富于弹性，当胸腔大量积液、积气时，易引起纵隔移位。</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nvGrpSpPr>
          <p:cNvPr id="27" name="组合 26"/>
          <p:cNvGrpSpPr/>
          <p:nvPr/>
        </p:nvGrpSpPr>
        <p:grpSpPr>
          <a:xfrm>
            <a:off x="875665" y="1226820"/>
            <a:ext cx="7602220" cy="539750"/>
            <a:chOff x="1379" y="1104"/>
            <a:chExt cx="11972" cy="850"/>
          </a:xfrm>
        </p:grpSpPr>
        <p:sp>
          <p:nvSpPr>
            <p:cNvPr id="25" name="矩形 24"/>
            <p:cNvSpPr/>
            <p:nvPr/>
          </p:nvSpPr>
          <p:spPr>
            <a:xfrm>
              <a:off x="2229" y="120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3. 胸廓与纵隔</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6"/>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1579245" y="1304925"/>
            <a:ext cx="3060065"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呼吸频率和节律</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2"/>
            </p:custDataLst>
          </p:nvPr>
        </p:nvSpPr>
        <p:spPr>
          <a:xfrm>
            <a:off x="560705" y="1784985"/>
            <a:ext cx="3870325" cy="2343785"/>
          </a:xfrm>
          <a:prstGeom prst="rect">
            <a:avLst/>
          </a:prstGeom>
          <a:noFill/>
        </p:spPr>
        <p:txBody>
          <a:bodyPr wrap="square" rtlCol="0">
            <a:noAutofit/>
            <a:scene3d>
              <a:camera prst="orthographicFront"/>
              <a:lightRig rig="threePt" dir="t"/>
            </a:scene3d>
          </a:bodyPr>
          <a:p>
            <a:pPr indent="0" algn="r" fontAlgn="auto">
              <a:lnSpc>
                <a:spcPct val="120000"/>
              </a:lnSpc>
              <a:spcAft>
                <a:spcPts val="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由于小儿胸廓解剖特点，肺容量相对较小，使呼吸受到一定限制，而小儿代谢旺盛，故年龄越小，呼吸频率越快（见表 7-1）。婴幼儿因呼吸中枢发育不完善，易出现呼吸节律不齐、间歇呼吸及呼吸暂停等，尤以新生儿更为明显。</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16" name="文本框 15"/>
          <p:cNvSpPr txBox="1"/>
          <p:nvPr>
            <p:custDataLst>
              <p:tags r:id="rId3"/>
            </p:custDataLst>
          </p:nvPr>
        </p:nvSpPr>
        <p:spPr>
          <a:xfrm>
            <a:off x="1360170" y="4164965"/>
            <a:ext cx="310515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3. 呼吸功能</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4"/>
            </p:custDataLst>
          </p:nvPr>
        </p:nvSpPr>
        <p:spPr>
          <a:xfrm>
            <a:off x="560070" y="4645025"/>
            <a:ext cx="3885565" cy="1716405"/>
          </a:xfrm>
          <a:prstGeom prst="rect">
            <a:avLst/>
          </a:prstGeom>
          <a:noFill/>
        </p:spPr>
        <p:txBody>
          <a:bodyPr wrap="square" rtlCol="0">
            <a:noAutofit/>
            <a:scene3d>
              <a:camera prst="orthographicFront"/>
              <a:lightRig rig="threePt" dir="t"/>
            </a:scene3d>
          </a:bodyPr>
          <a:p>
            <a:pPr indent="0" algn="r" fontAlgn="auto">
              <a:lnSpc>
                <a:spcPct val="120000"/>
              </a:lnSpc>
              <a:spcAft>
                <a:spcPts val="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小儿肺活量、潮气量、每分通气量和气体弥散量均较成人少，而呼吸道阻力较成人大，各项呼吸功能的储备能力均较低，当出现呼吸道疾病时，易发生呼吸功能不全。</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18" name="文本框 17"/>
          <p:cNvSpPr txBox="1"/>
          <p:nvPr>
            <p:custDataLst>
              <p:tags r:id="rId5"/>
            </p:custDataLst>
          </p:nvPr>
        </p:nvSpPr>
        <p:spPr>
          <a:xfrm>
            <a:off x="7597140" y="1423035"/>
            <a:ext cx="3239770" cy="3803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呼吸形态</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6"/>
            </p:custDataLst>
          </p:nvPr>
        </p:nvSpPr>
        <p:spPr>
          <a:xfrm>
            <a:off x="7757795" y="1903095"/>
            <a:ext cx="3870960" cy="2045335"/>
          </a:xfrm>
          <a:prstGeom prst="rect">
            <a:avLst/>
          </a:prstGeom>
          <a:noFill/>
        </p:spPr>
        <p:txBody>
          <a:bodyPr wrap="square" rtlCol="0">
            <a:noAutofit/>
            <a:scene3d>
              <a:camera prst="orthographicFront"/>
              <a:lightRig rig="threePt" dir="t"/>
            </a:scene3d>
          </a:bodyPr>
          <a:p>
            <a:pPr indent="0" algn="l" fontAlgn="auto">
              <a:lnSpc>
                <a:spcPct val="120000"/>
              </a:lnSpc>
              <a:spcAft>
                <a:spcPts val="4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婴幼儿胸廓活动范围受限，呼吸辅助肌发育不全，故呼吸时肺向横膈方向移动，呈腹（膈）式呼吸。随年龄增长，肋骨由水平位逐渐变为斜位，呼吸肌逐渐发达，胸廓前后径和横径增大，出现胸腹式呼吸。</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7"/>
            </p:custDataLst>
          </p:nvPr>
        </p:nvSpPr>
        <p:spPr>
          <a:xfrm>
            <a:off x="7705725" y="4048760"/>
            <a:ext cx="2775585"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4. 免疫特点</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8"/>
            </p:custDataLst>
          </p:nvPr>
        </p:nvSpPr>
        <p:spPr>
          <a:xfrm>
            <a:off x="7676515" y="4528820"/>
            <a:ext cx="4124325" cy="2071370"/>
          </a:xfrm>
          <a:prstGeom prst="rect">
            <a:avLst/>
          </a:prstGeom>
          <a:noFill/>
        </p:spPr>
        <p:txBody>
          <a:bodyPr wrap="square" rtlCol="0">
            <a:noAutofit/>
            <a:scene3d>
              <a:camera prst="orthographicFront"/>
              <a:lightRig rig="threePt" dir="t"/>
            </a:scene3d>
          </a:bodyPr>
          <a:p>
            <a:pPr indent="0" algn="l" fontAlgn="auto">
              <a:lnSpc>
                <a:spcPct val="120000"/>
              </a:lnSpc>
              <a:spcAft>
                <a:spcPts val="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小儿免疫机能尚未健全，婴幼儿体内的免疫球蛋白含量低，分泌型IgA（SIgA）最为明显，尤其是人工喂养不能从母乳得到分泌型 IgA 的小儿则更低，分泌型 IgA 是呼吸道黏膜抵抗感染的重要因素，故婴幼儿期易患呼吸道感染。</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cxnSp>
        <p:nvCxnSpPr>
          <p:cNvPr id="35" name="直接箭头连接符 34"/>
          <p:cNvCxnSpPr/>
          <p:nvPr>
            <p:custDataLst>
              <p:tags r:id="rId9"/>
            </p:custDataLst>
          </p:nvPr>
        </p:nvCxnSpPr>
        <p:spPr>
          <a:xfrm flipH="1">
            <a:off x="2479040" y="1744028"/>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10"/>
            </p:custDataLst>
          </p:nvPr>
        </p:nvCxnSpPr>
        <p:spPr>
          <a:xfrm flipH="1">
            <a:off x="2305050" y="461391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1"/>
            </p:custDataLst>
          </p:nvPr>
        </p:nvCxnSpPr>
        <p:spPr>
          <a:xfrm>
            <a:off x="7705725" y="449770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2"/>
            </p:custDataLst>
          </p:nvPr>
        </p:nvCxnSpPr>
        <p:spPr>
          <a:xfrm>
            <a:off x="7597140" y="1862138"/>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4465320" y="1898650"/>
            <a:ext cx="3239770" cy="3255010"/>
            <a:chOff x="7048" y="2966"/>
            <a:chExt cx="5102" cy="5126"/>
          </a:xfrm>
        </p:grpSpPr>
        <p:sp>
          <p:nvSpPr>
            <p:cNvPr id="3" name="椭圆 2"/>
            <p:cNvSpPr/>
            <p:nvPr>
              <p:custDataLst>
                <p:tags r:id="rId13"/>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15"/>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16"/>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17"/>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8"/>
              </p:custDataLst>
            </p:nvPr>
          </p:nvPicPr>
          <p:blipFill>
            <a:blip r:embed="rId19"/>
            <a:stretch>
              <a:fillRect/>
            </a:stretch>
          </p:blipFill>
          <p:spPr>
            <a:xfrm flipH="1">
              <a:off x="7975" y="7160"/>
              <a:ext cx="454" cy="454"/>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248" y="4048"/>
              <a:ext cx="2703" cy="2703"/>
            </a:xfrm>
            <a:prstGeom prst="rect">
              <a:avLst/>
            </a:prstGeom>
          </p:spPr>
        </p:pic>
        <p:pic>
          <p:nvPicPr>
            <p:cNvPr id="31" name="图片 30" descr="333438343933313b333437363735343bcec4b5b5"/>
            <p:cNvPicPr>
              <a:picLocks noChangeAspect="1"/>
            </p:cNvPicPr>
            <p:nvPr>
              <p:custDataLst>
                <p:tags r:id="rId23"/>
              </p:custDataLst>
            </p:nvPr>
          </p:nvPicPr>
          <p:blipFill>
            <a:blip r:embed="rId24"/>
            <a:stretch>
              <a:fillRect/>
            </a:stretch>
          </p:blipFill>
          <p:spPr>
            <a:xfrm flipH="1">
              <a:off x="8162" y="3249"/>
              <a:ext cx="454" cy="454"/>
            </a:xfrm>
            <a:prstGeom prst="rect">
              <a:avLst/>
            </a:prstGeom>
          </p:spPr>
        </p:pic>
        <p:pic>
          <p:nvPicPr>
            <p:cNvPr id="32" name="图片 31" descr="333438343933313b333437363735363bc8d5c0fa"/>
            <p:cNvPicPr>
              <a:picLocks noChangeAspect="1"/>
            </p:cNvPicPr>
            <p:nvPr>
              <p:custDataLst>
                <p:tags r:id="rId25"/>
              </p:custDataLst>
            </p:nvPr>
          </p:nvPicPr>
          <p:blipFill>
            <a:blip r:embed="rId26"/>
            <a:stretch>
              <a:fillRect/>
            </a:stretch>
          </p:blipFill>
          <p:spPr>
            <a:xfrm flipH="1">
              <a:off x="10762" y="7160"/>
              <a:ext cx="454" cy="454"/>
            </a:xfrm>
            <a:prstGeom prst="rect">
              <a:avLst/>
            </a:prstGeom>
          </p:spPr>
        </p:pic>
        <p:sp>
          <p:nvSpPr>
            <p:cNvPr id="41" name="弧形 40"/>
            <p:cNvSpPr/>
            <p:nvPr>
              <p:custDataLst>
                <p:tags r:id="rId27"/>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28"/>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9"/>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30"/>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1"/>
              </p:custDataLst>
            </p:nvPr>
          </p:nvPicPr>
          <p:blipFill>
            <a:blip r:embed="rId32"/>
            <a:stretch>
              <a:fillRect/>
            </a:stretch>
          </p:blipFill>
          <p:spPr>
            <a:xfrm flipH="1">
              <a:off x="10762" y="3249"/>
              <a:ext cx="454" cy="454"/>
            </a:xfrm>
            <a:prstGeom prst="rect">
              <a:avLst/>
            </a:prstGeom>
          </p:spPr>
        </p:pic>
      </p:grpSp>
      <p:grpSp>
        <p:nvGrpSpPr>
          <p:cNvPr id="7" name="组合 6"/>
          <p:cNvGrpSpPr/>
          <p:nvPr/>
        </p:nvGrpSpPr>
        <p:grpSpPr>
          <a:xfrm>
            <a:off x="296545" y="307340"/>
            <a:ext cx="11490325" cy="539750"/>
            <a:chOff x="467" y="409"/>
            <a:chExt cx="18095" cy="850"/>
          </a:xfrm>
        </p:grpSpPr>
        <p:sp>
          <p:nvSpPr>
            <p:cNvPr id="8" name="文本框 7"/>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二、生理特点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22" name="对角圆角矩形 2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3" name="图片 22"/>
              <p:cNvPicPr/>
              <p:nvPr/>
            </p:nvPicPr>
            <p:blipFill>
              <a:blip r:embed="rId3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296545" y="307340"/>
            <a:ext cx="11490325" cy="539750"/>
            <a:chOff x="467" y="409"/>
            <a:chExt cx="18095" cy="850"/>
          </a:xfrm>
        </p:grpSpPr>
        <p:sp>
          <p:nvSpPr>
            <p:cNvPr id="8" name="文本框 7"/>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二、生理特点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22" name="对角圆角矩形 2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3" name="图片 22"/>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2" name="图片 1"/>
          <p:cNvPicPr>
            <a:picLocks noChangeAspect="1"/>
          </p:cNvPicPr>
          <p:nvPr/>
        </p:nvPicPr>
        <p:blipFill>
          <a:blip r:embed="rId2"/>
          <a:stretch>
            <a:fillRect/>
          </a:stretch>
        </p:blipFill>
        <p:spPr>
          <a:xfrm>
            <a:off x="1196340" y="2097405"/>
            <a:ext cx="9744710" cy="26631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6130" y="1191260"/>
            <a:ext cx="10619740" cy="501777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（1）易发生呼吸道感染：①鼻腔小，无鼻毛，对吸入空气温度与湿度调节功能差，黏膜柔嫩，受冷及干燥空气刺激易于发生炎症；②对空气中带有生物的尘埃阻挡作用差，且局部免疫功能低下，SIgA 分泌少；③纤毛运动差，炎性分泌物不易排出，上呼吸道炎症易于下延。</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2）炎症发生后临床症状重：①由于气道腔狭窄、血管丰富，即使是上呼吸道感染所致的鼻阻，也表现张口呼吸、吸吮困难、拒奶、烦躁不安；②毛细支气管发育较气管、支气管、肺泡发育慢，下呼吸道炎症早期即出现通气障碍，表现气喘、呼吸困难等严重症状。肺部感染时易发生肺气肿或肺不张。</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（3）上呼吸道感染易发生喉炎，出现声音嘶哑及吸气性呼吸困难。</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（4）异物及炎症易发生在肺右侧。</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（5）婴幼儿少见鼻窦炎，上呼吸道感染时易并发眼结膜炎及中耳炎。</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（6）因小儿肺脏本身就血多气少，肺炎时气体交换面积小，易使血氧下降，以致多脏器受累发生心力衰竭、呼吸衰竭、消化道功能紊乱、肠麻痹及中毒性脑病等。</a:t>
            </a:r>
            <a:endParaRPr dirty="0">
              <a:latin typeface="Times New Roman Regular" panose="02020603050405020304" charset="0"/>
              <a:ea typeface="微软雅黑" panose="020B0503020204020204" charset="-122"/>
              <a:cs typeface="Times New Roman Regular" panose="02020603050405020304" charset="0"/>
            </a:endParaRPr>
          </a:p>
        </p:txBody>
      </p:sp>
      <p:grpSp>
        <p:nvGrpSpPr>
          <p:cNvPr id="3" name="组合 2"/>
          <p:cNvGrpSpPr/>
          <p:nvPr/>
        </p:nvGrpSpPr>
        <p:grpSpPr>
          <a:xfrm>
            <a:off x="870585" y="260985"/>
            <a:ext cx="7607300" cy="539750"/>
            <a:chOff x="1371" y="411"/>
            <a:chExt cx="11980" cy="850"/>
          </a:xfrm>
        </p:grpSpPr>
        <p:sp>
          <p:nvSpPr>
            <p:cNvPr id="18" name="矩形 17"/>
            <p:cNvSpPr/>
            <p:nvPr/>
          </p:nvSpPr>
          <p:spPr>
            <a:xfrm>
              <a:off x="2441" y="510"/>
              <a:ext cx="10910"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三、临床意义</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411"/>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81495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急性上呼吸道感染</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4662170" y="3630295"/>
            <a:ext cx="6732270" cy="1755140"/>
          </a:xfrm>
          <a:prstGeom prst="rect">
            <a:avLst/>
          </a:prstGeom>
          <a:noFill/>
        </p:spPr>
        <p:txBody>
          <a:bodyPr wrap="square" rtlCol="0" anchor="t">
            <a:no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急性上呼吸道感染（acute upper respiratory tract infection，AURI）简称上感，为小儿时期常见病、多发病，一年四季均可发病。病原体主要侵犯鼻、咽、扁桃体及喉部而引起炎症，若炎症局限某一局部即按该部炎症命名，如急性鼻炎、急性咽炎、急性扁桃体炎等；若感染部位不确切，则统称为上呼吸道感染。</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121410" y="3393440"/>
            <a:ext cx="10079990" cy="1529080"/>
            <a:chOff x="1766" y="4947"/>
            <a:chExt cx="15874" cy="2408"/>
          </a:xfrm>
        </p:grpSpPr>
        <p:sp>
          <p:nvSpPr>
            <p:cNvPr id="12" name="文本框 11"/>
            <p:cNvSpPr txBox="1"/>
            <p:nvPr>
              <p:custDataLst>
                <p:tags r:id="rId1"/>
              </p:custDataLst>
            </p:nvPr>
          </p:nvSpPr>
          <p:spPr>
            <a:xfrm flipH="1">
              <a:off x="1766" y="5645"/>
              <a:ext cx="15874" cy="1710"/>
            </a:xfrm>
            <a:prstGeom prst="rect">
              <a:avLst/>
            </a:prstGeom>
            <a:noFill/>
          </p:spPr>
          <p:txBody>
            <a:bodyPr wrap="square" rtlCol="0">
              <a:noAutofit/>
            </a:bodyPr>
            <a:p>
              <a:pPr indent="495300" algn="just" fontAlgn="auto">
                <a:lnSpc>
                  <a:spcPct val="130000"/>
                </a:lnSpc>
                <a:spcAft>
                  <a:spcPts val="1000"/>
                </a:spcAft>
                <a:extLst>
                  <a:ext uri="{35155182-B16C-46BC-9424-99874614C6A1}">
                    <wpsdc:indentchars xmlns:wpsdc="http://www.wps.cn/officeDocument/2017/drawingmlCustomData" val="200" checksum="1284436320"/>
                  </a:ext>
                </a:extLst>
              </a:pPr>
              <a:r>
                <a:rPr lang="zh-CN" altLang="en-US" spc="150">
                  <a:solidFill>
                    <a:schemeClr val="tx1"/>
                  </a:solidFill>
                  <a:latin typeface="Microsoft YaHei Regular" panose="020B0503020204020204" charset="-122"/>
                  <a:ea typeface="Microsoft YaHei Regular" panose="020B0503020204020204" charset="-122"/>
                </a:rPr>
                <a:t>在病毒感染的基础上继发细菌感染。常见有溶血性链球菌、肺炎球菌、葡萄球菌等。</a:t>
              </a:r>
              <a:endParaRPr lang="zh-CN" altLang="en-US" spc="150">
                <a:solidFill>
                  <a:schemeClr val="tx1"/>
                </a:solidFill>
                <a:latin typeface="Microsoft YaHei Regular" panose="020B0503020204020204" charset="-122"/>
                <a:ea typeface="Microsoft YaHei Regular" panose="020B0503020204020204" charset="-122"/>
              </a:endParaRPr>
            </a:p>
          </p:txBody>
        </p:sp>
        <p:grpSp>
          <p:nvGrpSpPr>
            <p:cNvPr id="7" name="组合 6"/>
            <p:cNvGrpSpPr/>
            <p:nvPr/>
          </p:nvGrpSpPr>
          <p:grpSpPr>
            <a:xfrm>
              <a:off x="1766" y="4947"/>
              <a:ext cx="7356" cy="663"/>
              <a:chOff x="3413" y="4947"/>
              <a:chExt cx="7356" cy="663"/>
            </a:xfrm>
          </p:grpSpPr>
          <p:sp>
            <p:nvSpPr>
              <p:cNvPr id="15" name="文本框 14"/>
              <p:cNvSpPr txBox="1"/>
              <p:nvPr>
                <p:custDataLst>
                  <p:tags r:id="rId2"/>
                </p:custDataLst>
              </p:nvPr>
            </p:nvSpPr>
            <p:spPr>
              <a:xfrm>
                <a:off x="4373" y="4947"/>
                <a:ext cx="6396" cy="628"/>
              </a:xfrm>
              <a:prstGeom prst="rect">
                <a:avLst/>
              </a:prstGeom>
              <a:noFill/>
            </p:spPr>
            <p:txBody>
              <a:bodyPr wrap="square" bIns="0" rtlCol="0">
                <a:noAutofit/>
              </a:bodyPr>
              <a:p>
                <a:pPr algn="l"/>
                <a:r>
                  <a:rPr lang="en-US" altLang="zh-CN" sz="2000" b="1">
                    <a:solidFill>
                      <a:srgbClr val="92D050"/>
                    </a:solidFill>
                    <a:uFillTx/>
                    <a:latin typeface="Microsoft YaHei Bold" panose="020B0503020204020204" charset="-122"/>
                    <a:ea typeface="Microsoft YaHei Bold" panose="020B0503020204020204" charset="-122"/>
                  </a:rPr>
                  <a:t>2. 细菌</a:t>
                </a:r>
                <a:endParaRPr lang="en-US" altLang="zh-CN" sz="2000" b="1">
                  <a:solidFill>
                    <a:srgbClr val="92D050"/>
                  </a:solidFill>
                  <a:uFillTx/>
                  <a:latin typeface="Microsoft YaHei Bold" panose="020B0503020204020204" charset="-122"/>
                  <a:ea typeface="Microsoft YaHei Bold" panose="020B0503020204020204" charset="-122"/>
                </a:endParaRPr>
              </a:p>
            </p:txBody>
          </p:sp>
          <p:cxnSp>
            <p:nvCxnSpPr>
              <p:cNvPr id="22" name="直接连接符 21"/>
              <p:cNvCxnSpPr/>
              <p:nvPr>
                <p:custDataLst>
                  <p:tags r:id="rId3"/>
                </p:custDataLst>
              </p:nvPr>
            </p:nvCxnSpPr>
            <p:spPr>
              <a:xfrm>
                <a:off x="3413" y="5610"/>
                <a:ext cx="4864" cy="0"/>
              </a:xfrm>
              <a:prstGeom prst="line">
                <a:avLst/>
              </a:prstGeom>
              <a:ln w="38100">
                <a:solidFill>
                  <a:srgbClr val="92D050">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3" name="图片 42" descr="343435383037343b343532333834333bb9a4d7f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29" y="4952"/>
                <a:ext cx="587" cy="587"/>
              </a:xfrm>
              <a:prstGeom prst="rect">
                <a:avLst/>
              </a:prstGeom>
            </p:spPr>
          </p:pic>
        </p:grpSp>
      </p:grpSp>
      <p:grpSp>
        <p:nvGrpSpPr>
          <p:cNvPr id="11" name="组合 10"/>
          <p:cNvGrpSpPr/>
          <p:nvPr/>
        </p:nvGrpSpPr>
        <p:grpSpPr>
          <a:xfrm>
            <a:off x="1121410" y="1850390"/>
            <a:ext cx="10079990" cy="1294765"/>
            <a:chOff x="2841" y="1718"/>
            <a:chExt cx="15874" cy="2039"/>
          </a:xfrm>
        </p:grpSpPr>
        <p:sp>
          <p:nvSpPr>
            <p:cNvPr id="5" name="文本框 4"/>
            <p:cNvSpPr txBox="1"/>
            <p:nvPr>
              <p:custDataLst>
                <p:tags r:id="rId7"/>
              </p:custDataLst>
            </p:nvPr>
          </p:nvSpPr>
          <p:spPr>
            <a:xfrm flipH="1">
              <a:off x="2841" y="2449"/>
              <a:ext cx="15874" cy="1308"/>
            </a:xfrm>
            <a:prstGeom prst="rect">
              <a:avLst/>
            </a:prstGeom>
            <a:noFill/>
          </p:spPr>
          <p:txBody>
            <a:bodyPr wrap="square" rtlCol="0">
              <a:noAutofit/>
            </a:bodyPr>
            <a:p>
              <a:pPr indent="495300" algn="just" fontAlgn="auto">
                <a:lnSpc>
                  <a:spcPct val="130000"/>
                </a:lnSpc>
                <a:spcAft>
                  <a:spcPts val="1000"/>
                </a:spcAft>
                <a:extLst>
                  <a:ext uri="{35155182-B16C-46BC-9424-99874614C6A1}">
                    <wpsdc:indentchars xmlns:wpsdc="http://www.wps.cn/officeDocument/2017/drawingmlCustomData" val="200" checksum="1284436320"/>
                  </a:ext>
                </a:extLst>
              </a:pPr>
              <a:r>
                <a:rPr lang="zh-CN" altLang="en-US" spc="150">
                  <a:solidFill>
                    <a:schemeClr val="tx1"/>
                  </a:solidFill>
                  <a:uFillTx/>
                  <a:latin typeface="Microsoft YaHei" panose="020B0503020204020204" charset="-122"/>
                  <a:ea typeface="Microsoft YaHei Regular" panose="020B0503020204020204" charset="-122"/>
                </a:rPr>
                <a:t>90% 以上由病毒引起，如呼吸道合胞病毒（RSV）、流感病毒、副流感病毒、腺病毒、鼻病毒、柯萨奇病毒等。</a:t>
              </a:r>
              <a:endParaRPr lang="zh-CN" altLang="en-US" spc="150">
                <a:solidFill>
                  <a:schemeClr val="tx1"/>
                </a:solidFill>
                <a:uFillTx/>
                <a:latin typeface="Microsoft YaHei" panose="020B0503020204020204" charset="-122"/>
                <a:ea typeface="Microsoft YaHei Regular" panose="020B0503020204020204" charset="-122"/>
              </a:endParaRPr>
            </a:p>
          </p:txBody>
        </p:sp>
        <p:grpSp>
          <p:nvGrpSpPr>
            <p:cNvPr id="3" name="组合 2"/>
            <p:cNvGrpSpPr/>
            <p:nvPr/>
          </p:nvGrpSpPr>
          <p:grpSpPr>
            <a:xfrm>
              <a:off x="2841" y="1718"/>
              <a:ext cx="6281" cy="696"/>
              <a:chOff x="4441" y="1718"/>
              <a:chExt cx="6281" cy="696"/>
            </a:xfrm>
          </p:grpSpPr>
          <p:sp>
            <p:nvSpPr>
              <p:cNvPr id="6" name="文本框 5"/>
              <p:cNvSpPr txBox="1"/>
              <p:nvPr>
                <p:custDataLst>
                  <p:tags r:id="rId8"/>
                </p:custDataLst>
              </p:nvPr>
            </p:nvSpPr>
            <p:spPr>
              <a:xfrm>
                <a:off x="5392" y="1751"/>
                <a:ext cx="5330" cy="628"/>
              </a:xfrm>
              <a:prstGeom prst="rect">
                <a:avLst/>
              </a:prstGeom>
              <a:noFill/>
            </p:spPr>
            <p:txBody>
              <a:bodyPr wrap="square" bIns="0" rtlCol="0">
                <a:noAutofit/>
              </a:bodyPr>
              <a:p>
                <a:pPr algn="l"/>
                <a:r>
                  <a:rPr lang="en-US" altLang="zh-CN" sz="2000" b="1">
                    <a:solidFill>
                      <a:srgbClr val="FF7F7F"/>
                    </a:solidFill>
                    <a:uFillTx/>
                    <a:latin typeface="Microsoft YaHei Bold" panose="020B0503020204020204" charset="-122"/>
                    <a:ea typeface="Microsoft YaHei Bold" panose="020B0503020204020204" charset="-122"/>
                  </a:rPr>
                  <a:t>1. 病毒</a:t>
                </a:r>
                <a:endParaRPr lang="en-US" altLang="zh-CN" sz="2000" b="1">
                  <a:solidFill>
                    <a:srgbClr val="FF7F7F"/>
                  </a:solidFill>
                  <a:uFillTx/>
                  <a:latin typeface="Microsoft YaHei Bold" panose="020B0503020204020204" charset="-122"/>
                  <a:ea typeface="Microsoft YaHei Bold" panose="020B0503020204020204" charset="-122"/>
                </a:endParaRPr>
              </a:p>
            </p:txBody>
          </p:sp>
          <p:cxnSp>
            <p:nvCxnSpPr>
              <p:cNvPr id="8" name="直接连接符 7"/>
              <p:cNvCxnSpPr/>
              <p:nvPr>
                <p:custDataLst>
                  <p:tags r:id="rId9"/>
                </p:custDataLst>
              </p:nvPr>
            </p:nvCxnSpPr>
            <p:spPr>
              <a:xfrm>
                <a:off x="4441" y="2414"/>
                <a:ext cx="4864" cy="0"/>
              </a:xfrm>
              <a:prstGeom prst="line">
                <a:avLst/>
              </a:prstGeom>
              <a:ln w="38100">
                <a:solidFill>
                  <a:srgbClr val="FF7F7F">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4" name="图片 43" descr="343435383037343b343532333834343bb4f2bfd7bbf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806" y="1718"/>
                <a:ext cx="587" cy="587"/>
              </a:xfrm>
              <a:prstGeom prst="rect">
                <a:avLst/>
              </a:prstGeom>
            </p:spPr>
          </p:pic>
        </p:grpSp>
      </p:grpSp>
      <p:grpSp>
        <p:nvGrpSpPr>
          <p:cNvPr id="10" name="组合 9"/>
          <p:cNvGrpSpPr/>
          <p:nvPr/>
        </p:nvGrpSpPr>
        <p:grpSpPr>
          <a:xfrm rot="0">
            <a:off x="1121410" y="5170805"/>
            <a:ext cx="3492500" cy="443865"/>
            <a:chOff x="4381" y="8143"/>
            <a:chExt cx="5500" cy="699"/>
          </a:xfrm>
        </p:grpSpPr>
        <p:sp>
          <p:nvSpPr>
            <p:cNvPr id="25" name="文本框 24"/>
            <p:cNvSpPr txBox="1"/>
            <p:nvPr>
              <p:custDataLst>
                <p:tags r:id="rId13"/>
              </p:custDataLst>
            </p:nvPr>
          </p:nvSpPr>
          <p:spPr>
            <a:xfrm>
              <a:off x="5341" y="8143"/>
              <a:ext cx="4540" cy="628"/>
            </a:xfrm>
            <a:prstGeom prst="rect">
              <a:avLst/>
            </a:prstGeom>
            <a:noFill/>
          </p:spPr>
          <p:txBody>
            <a:bodyPr wrap="square" bIns="0" rtlCol="0">
              <a:noAutofit/>
            </a:bodyPr>
            <a:p>
              <a:pPr algn="l"/>
              <a:r>
                <a:rPr lang="en-US" altLang="zh-CN" sz="2000" b="1">
                  <a:solidFill>
                    <a:schemeClr val="tx2">
                      <a:lumMod val="60000"/>
                      <a:lumOff val="40000"/>
                    </a:schemeClr>
                  </a:solidFill>
                  <a:uFillTx/>
                  <a:latin typeface="Microsoft YaHei Bold" panose="020B0503020204020204" charset="-122"/>
                  <a:ea typeface="Microsoft YaHei Bold" panose="020B0503020204020204" charset="-122"/>
                </a:rPr>
                <a:t>3. 病毒与细菌混合感染</a:t>
              </a:r>
              <a:endParaRPr lang="en-US" altLang="zh-CN" sz="2000" b="1">
                <a:solidFill>
                  <a:schemeClr val="tx2">
                    <a:lumMod val="60000"/>
                    <a:lumOff val="40000"/>
                  </a:schemeClr>
                </a:solidFill>
                <a:uFillTx/>
                <a:latin typeface="Microsoft YaHei Bold" panose="020B0503020204020204" charset="-122"/>
                <a:ea typeface="Microsoft YaHei Bold" panose="020B0503020204020204" charset="-122"/>
              </a:endParaRPr>
            </a:p>
          </p:txBody>
        </p:sp>
        <p:cxnSp>
          <p:nvCxnSpPr>
            <p:cNvPr id="26" name="直接连接符 25"/>
            <p:cNvCxnSpPr/>
            <p:nvPr>
              <p:custDataLst>
                <p:tags r:id="rId14"/>
              </p:custDataLst>
            </p:nvPr>
          </p:nvCxnSpPr>
          <p:spPr>
            <a:xfrm>
              <a:off x="4381" y="8842"/>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7" name="图片 46" descr="343435383037343b343532333835383bd7cac1cfb4fc"/>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753" y="8143"/>
              <a:ext cx="587" cy="587"/>
            </a:xfrm>
            <a:prstGeom prst="rect">
              <a:avLst/>
            </a:prstGeom>
          </p:spPr>
        </p:pic>
      </p:grpSp>
      <p:grpSp>
        <p:nvGrpSpPr>
          <p:cNvPr id="2" name="组合 1"/>
          <p:cNvGrpSpPr/>
          <p:nvPr/>
        </p:nvGrpSpPr>
        <p:grpSpPr>
          <a:xfrm>
            <a:off x="875665" y="519430"/>
            <a:ext cx="7602220" cy="540000"/>
            <a:chOff x="1379" y="818"/>
            <a:chExt cx="11972" cy="850"/>
          </a:xfrm>
        </p:grpSpPr>
        <p:sp>
          <p:nvSpPr>
            <p:cNvPr id="18" name="矩形 17"/>
            <p:cNvSpPr/>
            <p:nvPr/>
          </p:nvSpPr>
          <p:spPr>
            <a:xfrm>
              <a:off x="2411" y="917"/>
              <a:ext cx="10940"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16" name="图片 15" descr="3b32313534373033343be8af95e58982"/>
            <p:cNvPicPr>
              <a:picLocks noChangeAspect="1"/>
            </p:cNvPicPr>
            <p:nvPr/>
          </p:nvPicPr>
          <p:blipFill>
            <a:blip r:embed="rId18"/>
            <a:stretch>
              <a:fillRect/>
            </a:stretch>
          </p:blipFill>
          <p:spPr>
            <a:xfrm>
              <a:off x="1379" y="818"/>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746250"/>
            <a:ext cx="10079990" cy="3856990"/>
          </a:xfrm>
          <a:prstGeom prst="round1Rect">
            <a:avLst/>
          </a:prstGeom>
          <a:noFill/>
          <a:ln w="3175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tIns="107950" bIns="144145" rtlCol="0" anchor="ctr" anchorCtr="0"/>
          <a:p>
            <a:pPr algn="ctr"/>
            <a:endParaRPr lang="zh-CN" altLang="en-US"/>
          </a:p>
        </p:txBody>
      </p:sp>
      <p:sp>
        <p:nvSpPr>
          <p:cNvPr id="2" name="矩形 1"/>
          <p:cNvSpPr/>
          <p:nvPr/>
        </p:nvSpPr>
        <p:spPr>
          <a:xfrm>
            <a:off x="1421085" y="2936288"/>
            <a:ext cx="9360000" cy="1476375"/>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上呼吸道感染的基本症状为发热及上呼吸道卡他症状，而其症状表现轻重与年龄及感染程度有关。婴幼儿局部症状不明显而全身症状重；年长儿全身症状轻，以局部症状为主。</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3313161" y="217233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矩形 1"/>
          <p:cNvSpPr/>
          <p:nvPr>
            <p:custDataLst>
              <p:tags r:id="rId2"/>
            </p:custDataLst>
          </p:nvPr>
        </p:nvSpPr>
        <p:spPr>
          <a:xfrm>
            <a:off x="96774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3"/>
            </p:custDataLst>
          </p:nvPr>
        </p:nvSpPr>
        <p:spPr>
          <a:xfrm rot="5400000">
            <a:off x="1181735"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4"/>
            </p:custDataLst>
          </p:nvPr>
        </p:nvSpPr>
        <p:spPr>
          <a:xfrm rot="5400000">
            <a:off x="106934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5"/>
            </p:custDataLst>
          </p:nvPr>
        </p:nvSpPr>
        <p:spPr>
          <a:xfrm flipH="1">
            <a:off x="1625918" y="3642360"/>
            <a:ext cx="4320000" cy="129159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rPr>
              <a:t>流涕、鼻塞、喷嚏、咳嗽、咽部充血、咽部不适和咽痛、扁桃体肿大、颌下淋巴结肿大、触痛等。</a:t>
            </a:r>
            <a:endParaRPr lang="zh-CN" altLang="en-US">
              <a:solidFill>
                <a:schemeClr val="tx1">
                  <a:lumMod val="75000"/>
                  <a:lumOff val="25000"/>
                </a:schemeClr>
              </a:solidFill>
              <a:uFillTx/>
              <a:latin typeface="Microsoft YaHei" panose="020B0503020204020204" charset="-122"/>
              <a:ea typeface="Microsoft YaHei Regular" panose="020B0503020204020204" charset="-122"/>
            </a:endParaRPr>
          </a:p>
        </p:txBody>
      </p:sp>
      <p:sp>
        <p:nvSpPr>
          <p:cNvPr id="44" name="文本框 43"/>
          <p:cNvSpPr txBox="1"/>
          <p:nvPr>
            <p:custDataLst>
              <p:tags r:id="rId6"/>
            </p:custDataLst>
          </p:nvPr>
        </p:nvSpPr>
        <p:spPr>
          <a:xfrm flipH="1">
            <a:off x="1985918" y="3197225"/>
            <a:ext cx="3600000" cy="421640"/>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1. 局部症状</a:t>
            </a:r>
            <a:endParaRPr lang="zh-CN" altLang="en-US" sz="2000" b="1" spc="100">
              <a:solidFill>
                <a:srgbClr val="FA8024"/>
              </a:solidFill>
              <a:uFillTx/>
              <a:latin typeface="Microsoft YaHei Bold" panose="020B0503020204020204" charset="-122"/>
              <a:ea typeface="Microsoft YaHei Bold" panose="020B0503020204020204" charset="-122"/>
            </a:endParaRPr>
          </a:p>
        </p:txBody>
      </p:sp>
      <p:sp>
        <p:nvSpPr>
          <p:cNvPr id="4" name="椭圆 3"/>
          <p:cNvSpPr/>
          <p:nvPr>
            <p:custDataLst>
              <p:tags r:id="rId7"/>
            </p:custDataLst>
          </p:nvPr>
        </p:nvSpPr>
        <p:spPr>
          <a:xfrm>
            <a:off x="8658272" y="220154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8"/>
            </p:custDataLst>
          </p:nvPr>
        </p:nvSpPr>
        <p:spPr>
          <a:xfrm>
            <a:off x="629793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9"/>
            </p:custDataLst>
          </p:nvPr>
        </p:nvSpPr>
        <p:spPr>
          <a:xfrm rot="5400000">
            <a:off x="6511925" y="374459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10"/>
            </p:custDataLst>
          </p:nvPr>
        </p:nvSpPr>
        <p:spPr>
          <a:xfrm rot="5400000">
            <a:off x="639953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11"/>
            </p:custDataLst>
          </p:nvPr>
        </p:nvSpPr>
        <p:spPr>
          <a:xfrm flipH="1">
            <a:off x="7331030" y="3197225"/>
            <a:ext cx="3600000" cy="421640"/>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2. 全身症状</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2"/>
            </p:custDataLst>
          </p:nvPr>
        </p:nvSpPr>
        <p:spPr>
          <a:xfrm flipH="1">
            <a:off x="6971030" y="3642360"/>
            <a:ext cx="4320000" cy="1694815"/>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rPr>
              <a:t>发热、畏寒、头痛、烦躁不安、拒奶、乏力等，可伴有呕吐、腹泻、腹痛，甚至高热惊厥。部分患儿可有脐周阵发性腹痛。</a:t>
            </a:r>
            <a:endParaRPr lang="zh-CN" altLang="en-US">
              <a:solidFill>
                <a:schemeClr val="tx1">
                  <a:lumMod val="75000"/>
                  <a:lumOff val="25000"/>
                </a:schemeClr>
              </a:solidFill>
              <a:uFillTx/>
              <a:latin typeface="Microsoft YaHei" panose="020B0503020204020204" charset="-122"/>
              <a:ea typeface="Microsoft YaHei Regular" panose="020B0503020204020204" charset="-122"/>
            </a:endParaRPr>
          </a:p>
        </p:txBody>
      </p:sp>
      <p:sp>
        <p:nvSpPr>
          <p:cNvPr id="18" name="矩形 17"/>
          <p:cNvSpPr/>
          <p:nvPr/>
        </p:nvSpPr>
        <p:spPr>
          <a:xfrm>
            <a:off x="1556385" y="763905"/>
            <a:ext cx="692150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3"/>
          <a:stretch>
            <a:fillRect/>
          </a:stretch>
        </p:blipFill>
        <p:spPr>
          <a:xfrm>
            <a:off x="875665" y="701040"/>
            <a:ext cx="540000" cy="540000"/>
          </a:xfrm>
          <a:prstGeom prst="rect">
            <a:avLst/>
          </a:prstGeom>
        </p:spPr>
      </p:pic>
      <p:pic>
        <p:nvPicPr>
          <p:cNvPr id="15" name="图片 14" descr="343435333336333b333635363132373be8a1a3e69c8d"/>
          <p:cNvPicPr>
            <a:picLocks noChangeAspect="1"/>
          </p:cNvPicPr>
          <p:nvPr/>
        </p:nvPicPr>
        <p:blipFill>
          <a:blip r:embed="rId14"/>
          <a:stretch>
            <a:fillRect/>
          </a:stretch>
        </p:blipFill>
        <p:spPr>
          <a:xfrm>
            <a:off x="3605918" y="2456520"/>
            <a:ext cx="360000" cy="360000"/>
          </a:xfrm>
          <a:prstGeom prst="rect">
            <a:avLst/>
          </a:prstGeom>
        </p:spPr>
      </p:pic>
      <p:pic>
        <p:nvPicPr>
          <p:cNvPr id="16" name="图片 15" descr="333530363731333b333530343632343be79da1e79ca0"/>
          <p:cNvPicPr>
            <a:picLocks noChangeAspect="1"/>
          </p:cNvPicPr>
          <p:nvPr/>
        </p:nvPicPr>
        <p:blipFill>
          <a:blip r:embed="rId15"/>
          <a:stretch>
            <a:fillRect/>
          </a:stretch>
        </p:blipFill>
        <p:spPr>
          <a:xfrm>
            <a:off x="8951030" y="2485730"/>
            <a:ext cx="360000" cy="36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3313161" y="217233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矩形 1"/>
          <p:cNvSpPr/>
          <p:nvPr>
            <p:custDataLst>
              <p:tags r:id="rId2"/>
            </p:custDataLst>
          </p:nvPr>
        </p:nvSpPr>
        <p:spPr>
          <a:xfrm>
            <a:off x="96774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3"/>
            </p:custDataLst>
          </p:nvPr>
        </p:nvSpPr>
        <p:spPr>
          <a:xfrm rot="5400000">
            <a:off x="1181735"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4"/>
            </p:custDataLst>
          </p:nvPr>
        </p:nvSpPr>
        <p:spPr>
          <a:xfrm rot="5400000">
            <a:off x="106934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5"/>
            </p:custDataLst>
          </p:nvPr>
        </p:nvSpPr>
        <p:spPr>
          <a:xfrm flipH="1">
            <a:off x="1625918" y="3642360"/>
            <a:ext cx="4320000" cy="129159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rPr>
              <a:t>（1）疱疹性咽峡炎：为柯萨奇 A 组病毒感染，临床以急起高热、咽痛、流涎、疱疹等为主要特征。</a:t>
            </a:r>
            <a:endParaRPr lang="zh-CN" altLang="en-US">
              <a:solidFill>
                <a:schemeClr val="tx1">
                  <a:lumMod val="75000"/>
                  <a:lumOff val="25000"/>
                </a:schemeClr>
              </a:solidFill>
              <a:uFillTx/>
              <a:latin typeface="Microsoft YaHei" panose="020B0503020204020204" charset="-122"/>
              <a:ea typeface="Microsoft YaHei Regular" panose="020B0503020204020204" charset="-122"/>
            </a:endParaRPr>
          </a:p>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rPr>
              <a:t>（2）咽—结膜热：为腺病毒感染，临床以发热、咽炎、结膜炎为主要特征。</a:t>
            </a:r>
            <a:endParaRPr lang="zh-CN" altLang="en-US">
              <a:solidFill>
                <a:schemeClr val="tx1">
                  <a:lumMod val="75000"/>
                  <a:lumOff val="25000"/>
                </a:schemeClr>
              </a:solidFill>
              <a:uFillTx/>
              <a:latin typeface="Microsoft YaHei" panose="020B0503020204020204" charset="-122"/>
              <a:ea typeface="Microsoft YaHei Regular" panose="020B0503020204020204" charset="-122"/>
            </a:endParaRPr>
          </a:p>
        </p:txBody>
      </p:sp>
      <p:sp>
        <p:nvSpPr>
          <p:cNvPr id="44" name="文本框 43"/>
          <p:cNvSpPr txBox="1"/>
          <p:nvPr>
            <p:custDataLst>
              <p:tags r:id="rId6"/>
            </p:custDataLst>
          </p:nvPr>
        </p:nvSpPr>
        <p:spPr>
          <a:xfrm flipH="1">
            <a:off x="1985918" y="3197225"/>
            <a:ext cx="3600000" cy="421640"/>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3. 特殊类型上感</a:t>
            </a:r>
            <a:endParaRPr lang="zh-CN" altLang="en-US" sz="2000" b="1" spc="100">
              <a:solidFill>
                <a:srgbClr val="FA8024"/>
              </a:solidFill>
              <a:uFillTx/>
              <a:latin typeface="Microsoft YaHei Bold" panose="020B0503020204020204" charset="-122"/>
              <a:ea typeface="Microsoft YaHei Bold" panose="020B0503020204020204" charset="-122"/>
            </a:endParaRPr>
          </a:p>
        </p:txBody>
      </p:sp>
      <p:sp>
        <p:nvSpPr>
          <p:cNvPr id="4" name="椭圆 3"/>
          <p:cNvSpPr/>
          <p:nvPr>
            <p:custDataLst>
              <p:tags r:id="rId7"/>
            </p:custDataLst>
          </p:nvPr>
        </p:nvSpPr>
        <p:spPr>
          <a:xfrm>
            <a:off x="8658272" y="220154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8"/>
            </p:custDataLst>
          </p:nvPr>
        </p:nvSpPr>
        <p:spPr>
          <a:xfrm>
            <a:off x="629793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9"/>
            </p:custDataLst>
          </p:nvPr>
        </p:nvSpPr>
        <p:spPr>
          <a:xfrm rot="5400000">
            <a:off x="6511925" y="374459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10"/>
            </p:custDataLst>
          </p:nvPr>
        </p:nvSpPr>
        <p:spPr>
          <a:xfrm rot="5400000">
            <a:off x="639953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11"/>
            </p:custDataLst>
          </p:nvPr>
        </p:nvSpPr>
        <p:spPr>
          <a:xfrm flipH="1">
            <a:off x="7331030" y="3197225"/>
            <a:ext cx="3600000" cy="421640"/>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4. 并发症</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2"/>
            </p:custDataLst>
          </p:nvPr>
        </p:nvSpPr>
        <p:spPr>
          <a:xfrm flipH="1">
            <a:off x="6971030" y="3642360"/>
            <a:ext cx="4320000" cy="1694815"/>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rPr>
              <a:t>婴幼儿上感可并发中耳炎、鼻窦炎、咽后壁脓肿、颈淋巴结炎、喉炎、支气管炎及肺炎等。年长儿可并发急性肾炎及风湿热。</a:t>
            </a:r>
            <a:endParaRPr lang="zh-CN" altLang="en-US">
              <a:solidFill>
                <a:schemeClr val="tx1">
                  <a:lumMod val="75000"/>
                  <a:lumOff val="25000"/>
                </a:schemeClr>
              </a:solidFill>
              <a:uFillTx/>
              <a:latin typeface="Microsoft YaHei" panose="020B0503020204020204" charset="-122"/>
              <a:ea typeface="Microsoft YaHei Regular" panose="020B0503020204020204" charset="-122"/>
            </a:endParaRPr>
          </a:p>
        </p:txBody>
      </p:sp>
      <p:sp>
        <p:nvSpPr>
          <p:cNvPr id="18" name="矩形 17"/>
          <p:cNvSpPr/>
          <p:nvPr/>
        </p:nvSpPr>
        <p:spPr>
          <a:xfrm>
            <a:off x="1556385" y="763905"/>
            <a:ext cx="692150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3"/>
          <a:stretch>
            <a:fillRect/>
          </a:stretch>
        </p:blipFill>
        <p:spPr>
          <a:xfrm>
            <a:off x="875665" y="701040"/>
            <a:ext cx="540000" cy="540000"/>
          </a:xfrm>
          <a:prstGeom prst="rect">
            <a:avLst/>
          </a:prstGeom>
        </p:spPr>
      </p:pic>
      <p:pic>
        <p:nvPicPr>
          <p:cNvPr id="15" name="图片 14" descr="343435333336333b333635363132373be8a1a3e69c8d"/>
          <p:cNvPicPr>
            <a:picLocks noChangeAspect="1"/>
          </p:cNvPicPr>
          <p:nvPr/>
        </p:nvPicPr>
        <p:blipFill>
          <a:blip r:embed="rId14"/>
          <a:stretch>
            <a:fillRect/>
          </a:stretch>
        </p:blipFill>
        <p:spPr>
          <a:xfrm>
            <a:off x="3605918" y="2456520"/>
            <a:ext cx="360000" cy="360000"/>
          </a:xfrm>
          <a:prstGeom prst="rect">
            <a:avLst/>
          </a:prstGeom>
        </p:spPr>
      </p:pic>
      <p:pic>
        <p:nvPicPr>
          <p:cNvPr id="16" name="图片 15" descr="333530363731333b333530343632343be79da1e79ca0"/>
          <p:cNvPicPr>
            <a:picLocks noChangeAspect="1"/>
          </p:cNvPicPr>
          <p:nvPr/>
        </p:nvPicPr>
        <p:blipFill>
          <a:blip r:embed="rId15"/>
          <a:stretch>
            <a:fillRect/>
          </a:stretch>
        </p:blipFill>
        <p:spPr>
          <a:xfrm>
            <a:off x="8951030" y="2485730"/>
            <a:ext cx="360000" cy="36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5067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病毒感染者白细胞计数正常或偏低。细菌感染者白细胞和中性粒细胞均增高。</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
        <p:nvSpPr>
          <p:cNvPr id="3" name="矩形 2"/>
          <p:cNvSpPr/>
          <p:nvPr/>
        </p:nvSpPr>
        <p:spPr>
          <a:xfrm>
            <a:off x="875665" y="4684395"/>
            <a:ext cx="10440000" cy="5067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支持疗法，对症治疗，预防并发症。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202628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实验室检查结果</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446655"/>
            <a:ext cx="3570605" cy="63563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了解患儿血液检查结果，有无白细胞和中性粒细胞增高。</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社会—心理状况</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评估患儿及家长对本病的认识程度、家长有无焦虑情绪及对本病患儿护理知识的掌握程度。</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健康史</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252220" y="2348865"/>
            <a:ext cx="3118485" cy="953770"/>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评估患儿近期有无“着凉”，有无与“流感”患者接触史，有无营养障碍性疾病及贫血等。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症状及体征</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252220" y="4765040"/>
            <a:ext cx="3815715" cy="130873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评估患儿有无流涕、鼻塞、咽痛、扁桃体肿大等症状，有无畏寒、头痛、烦躁不安等。注意观察体温变化情况。</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556385" y="763905"/>
            <a:ext cx="692150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
          <a:stretch>
            <a:fillRect/>
          </a:stretch>
        </p:blipFill>
        <p:spPr>
          <a:xfrm>
            <a:off x="875665" y="7010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3675380" y="2021840"/>
            <a:ext cx="7200000"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rPr>
              <a:t>与上呼吸道感染有关。</a:t>
            </a:r>
            <a:endPar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endParaRPr>
          </a:p>
        </p:txBody>
      </p:sp>
      <p:sp>
        <p:nvSpPr>
          <p:cNvPr id="57" name="TextBox 56"/>
          <p:cNvSpPr txBox="1"/>
          <p:nvPr/>
        </p:nvSpPr>
        <p:spPr>
          <a:xfrm>
            <a:off x="3675380" y="2942590"/>
            <a:ext cx="7200000"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rPr>
              <a:t>高热惊厥。</a:t>
            </a:r>
            <a:endPar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endParaRPr>
          </a:p>
        </p:txBody>
      </p:sp>
      <p:sp>
        <p:nvSpPr>
          <p:cNvPr id="58" name="TextBox 57"/>
          <p:cNvSpPr txBox="1"/>
          <p:nvPr/>
        </p:nvSpPr>
        <p:spPr>
          <a:xfrm>
            <a:off x="3675380" y="3863340"/>
            <a:ext cx="7200000"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rPr>
              <a:t>与咽痛、鼻塞等有关。</a:t>
            </a:r>
            <a:endPar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endParaRPr>
          </a:p>
        </p:txBody>
      </p:sp>
      <p:sp>
        <p:nvSpPr>
          <p:cNvPr id="59" name="TextBox 58"/>
          <p:cNvSpPr txBox="1"/>
          <p:nvPr/>
        </p:nvSpPr>
        <p:spPr>
          <a:xfrm>
            <a:off x="3675380" y="4784090"/>
            <a:ext cx="7200000" cy="464185"/>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rPr>
              <a:t>患儿家长缺乏有关上呼吸道感染的护理及预防知识。</a:t>
            </a:r>
            <a:endParaRPr lang="zh-CN" altLang="en-US" dirty="0">
              <a:solidFill>
                <a:schemeClr val="tx1">
                  <a:lumMod val="85000"/>
                  <a:lumOff val="15000"/>
                </a:schemeClr>
              </a:solidFill>
              <a:latin typeface="微软雅黑" panose="020B0503020204020204" charset="-122"/>
              <a:ea typeface="微软雅黑" panose="020B0503020204020204" charset="-122"/>
              <a:cs typeface="Open Sans" panose="020B0606030504020204" pitchFamily="34" charset="0"/>
            </a:endParaRPr>
          </a:p>
        </p:txBody>
      </p:sp>
      <p:grpSp>
        <p:nvGrpSpPr>
          <p:cNvPr id="13" name="组合 12"/>
          <p:cNvGrpSpPr/>
          <p:nvPr/>
        </p:nvGrpSpPr>
        <p:grpSpPr>
          <a:xfrm>
            <a:off x="1407160" y="1985010"/>
            <a:ext cx="2159000" cy="539750"/>
            <a:chOff x="1527" y="3540"/>
            <a:chExt cx="3400" cy="850"/>
          </a:xfrm>
        </p:grpSpPr>
        <p:sp>
          <p:nvSpPr>
            <p:cNvPr id="31" name="Freeform 15"/>
            <p:cNvSpPr/>
            <p:nvPr/>
          </p:nvSpPr>
          <p:spPr bwMode="auto">
            <a:xfrm>
              <a:off x="1527" y="3540"/>
              <a:ext cx="3401" cy="850"/>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rgbClr val="FF7F7F"/>
            </a:solidFill>
            <a:ln>
              <a:noFill/>
            </a:ln>
          </p:spPr>
          <p:txBody>
            <a:bodyPr lIns="121882" tIns="60941" rIns="121882" bIns="60941"/>
            <a:lstStyle/>
            <a:p>
              <a:pPr algn="l" defTabSz="685165">
                <a:defRPr/>
              </a:pPr>
              <a:endParaRPr lang="en-US" sz="1800">
                <a:solidFill>
                  <a:srgbClr val="FFFFFF"/>
                </a:solidFill>
                <a:latin typeface="微软雅黑" panose="020B0503020204020204" charset="-122"/>
                <a:ea typeface="微软雅黑" panose="020B0503020204020204" charset="-122"/>
              </a:endParaRPr>
            </a:p>
          </p:txBody>
        </p:sp>
        <p:sp>
          <p:nvSpPr>
            <p:cNvPr id="101418" name="TextBox 32"/>
            <p:cNvSpPr txBox="1">
              <a:spLocks noChangeArrowheads="1"/>
            </p:cNvSpPr>
            <p:nvPr/>
          </p:nvSpPr>
          <p:spPr bwMode="auto">
            <a:xfrm>
              <a:off x="1952" y="3682"/>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l" eaLnBrk="1" hangingPunct="1"/>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1. 体温过高</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5" name="组合 4"/>
          <p:cNvGrpSpPr/>
          <p:nvPr/>
        </p:nvGrpSpPr>
        <p:grpSpPr>
          <a:xfrm>
            <a:off x="1407160" y="2929255"/>
            <a:ext cx="2159000" cy="539750"/>
            <a:chOff x="1527" y="5019"/>
            <a:chExt cx="3400" cy="850"/>
          </a:xfrm>
        </p:grpSpPr>
        <p:sp>
          <p:nvSpPr>
            <p:cNvPr id="35" name="Freeform 16"/>
            <p:cNvSpPr/>
            <p:nvPr/>
          </p:nvSpPr>
          <p:spPr bwMode="auto">
            <a:xfrm>
              <a:off x="1527" y="5019"/>
              <a:ext cx="3401" cy="850"/>
            </a:xfrm>
            <a:custGeom>
              <a:avLst/>
              <a:gdLst>
                <a:gd name="T0" fmla="*/ 0 w 1932"/>
                <a:gd name="T1" fmla="*/ 0 h 292"/>
                <a:gd name="T2" fmla="*/ 1831 w 1932"/>
                <a:gd name="T3" fmla="*/ 0 h 292"/>
                <a:gd name="T4" fmla="*/ 1932 w 1932"/>
                <a:gd name="T5" fmla="*/ 149 h 292"/>
                <a:gd name="T6" fmla="*/ 1831 w 1932"/>
                <a:gd name="T7" fmla="*/ 292 h 292"/>
                <a:gd name="T8" fmla="*/ 0 w 1932"/>
                <a:gd name="T9" fmla="*/ 292 h 292"/>
                <a:gd name="T10" fmla="*/ 0 w 1932"/>
                <a:gd name="T11" fmla="*/ 0 h 292"/>
              </a:gdLst>
              <a:ahLst/>
              <a:cxnLst>
                <a:cxn ang="0">
                  <a:pos x="T0" y="T1"/>
                </a:cxn>
                <a:cxn ang="0">
                  <a:pos x="T2" y="T3"/>
                </a:cxn>
                <a:cxn ang="0">
                  <a:pos x="T4" y="T5"/>
                </a:cxn>
                <a:cxn ang="0">
                  <a:pos x="T6" y="T7"/>
                </a:cxn>
                <a:cxn ang="0">
                  <a:pos x="T8" y="T9"/>
                </a:cxn>
                <a:cxn ang="0">
                  <a:pos x="T10" y="T11"/>
                </a:cxn>
              </a:cxnLst>
              <a:rect l="0" t="0" r="r" b="b"/>
              <a:pathLst>
                <a:path w="1932" h="292">
                  <a:moveTo>
                    <a:pt x="0" y="0"/>
                  </a:moveTo>
                  <a:lnTo>
                    <a:pt x="1831" y="0"/>
                  </a:lnTo>
                  <a:lnTo>
                    <a:pt x="1932" y="149"/>
                  </a:lnTo>
                  <a:lnTo>
                    <a:pt x="1831" y="292"/>
                  </a:lnTo>
                  <a:lnTo>
                    <a:pt x="0" y="292"/>
                  </a:lnTo>
                  <a:lnTo>
                    <a:pt x="0" y="0"/>
                  </a:lnTo>
                  <a:close/>
                </a:path>
              </a:pathLst>
            </a:custGeom>
            <a:solidFill>
              <a:schemeClr val="bg1">
                <a:lumMod val="75000"/>
              </a:schemeClr>
            </a:solidFill>
            <a:ln>
              <a:noFill/>
            </a:ln>
          </p:spPr>
          <p:txBody>
            <a:bodyPr lIns="121882" tIns="60941" rIns="121882" bIns="60941"/>
            <a:lstStyle/>
            <a:p>
              <a:pPr algn="l" defTabSz="685165">
                <a:defRPr/>
              </a:pPr>
              <a:endParaRPr lang="en-US" sz="1800">
                <a:solidFill>
                  <a:srgbClr val="FFFFFF"/>
                </a:solidFill>
                <a:latin typeface="微软雅黑" panose="020B0503020204020204" charset="-122"/>
                <a:ea typeface="微软雅黑" panose="020B0503020204020204" charset="-122"/>
              </a:endParaRPr>
            </a:p>
          </p:txBody>
        </p:sp>
        <p:sp>
          <p:nvSpPr>
            <p:cNvPr id="101412" name="TextBox 33"/>
            <p:cNvSpPr txBox="1">
              <a:spLocks noChangeArrowheads="1"/>
            </p:cNvSpPr>
            <p:nvPr/>
          </p:nvSpPr>
          <p:spPr bwMode="auto">
            <a:xfrm>
              <a:off x="1952" y="5161"/>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l"/>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2. 潜在并发症</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6" name="组合 5"/>
          <p:cNvGrpSpPr/>
          <p:nvPr/>
        </p:nvGrpSpPr>
        <p:grpSpPr>
          <a:xfrm>
            <a:off x="1407160" y="3873500"/>
            <a:ext cx="2159000" cy="505460"/>
            <a:chOff x="1527" y="5803"/>
            <a:chExt cx="3400" cy="796"/>
          </a:xfrm>
        </p:grpSpPr>
        <p:sp>
          <p:nvSpPr>
            <p:cNvPr id="22" name="Freeform 18"/>
            <p:cNvSpPr/>
            <p:nvPr/>
          </p:nvSpPr>
          <p:spPr bwMode="auto">
            <a:xfrm>
              <a:off x="1527" y="5803"/>
              <a:ext cx="3401" cy="797"/>
            </a:xfrm>
            <a:custGeom>
              <a:avLst/>
              <a:gdLst>
                <a:gd name="T0" fmla="*/ 0 w 1932"/>
                <a:gd name="T1" fmla="*/ 0 h 293"/>
                <a:gd name="T2" fmla="*/ 1831 w 1932"/>
                <a:gd name="T3" fmla="*/ 0 h 293"/>
                <a:gd name="T4" fmla="*/ 1932 w 1932"/>
                <a:gd name="T5" fmla="*/ 149 h 293"/>
                <a:gd name="T6" fmla="*/ 1831 w 1932"/>
                <a:gd name="T7" fmla="*/ 293 h 293"/>
                <a:gd name="T8" fmla="*/ 0 w 1932"/>
                <a:gd name="T9" fmla="*/ 293 h 293"/>
                <a:gd name="T10" fmla="*/ 0 w 1932"/>
                <a:gd name="T11" fmla="*/ 0 h 293"/>
              </a:gdLst>
              <a:ahLst/>
              <a:cxnLst>
                <a:cxn ang="0">
                  <a:pos x="T0" y="T1"/>
                </a:cxn>
                <a:cxn ang="0">
                  <a:pos x="T2" y="T3"/>
                </a:cxn>
                <a:cxn ang="0">
                  <a:pos x="T4" y="T5"/>
                </a:cxn>
                <a:cxn ang="0">
                  <a:pos x="T6" y="T7"/>
                </a:cxn>
                <a:cxn ang="0">
                  <a:pos x="T8" y="T9"/>
                </a:cxn>
                <a:cxn ang="0">
                  <a:pos x="T10" y="T11"/>
                </a:cxn>
              </a:cxnLst>
              <a:rect l="0" t="0" r="r" b="b"/>
              <a:pathLst>
                <a:path w="1932" h="293">
                  <a:moveTo>
                    <a:pt x="0" y="0"/>
                  </a:moveTo>
                  <a:lnTo>
                    <a:pt x="1831" y="0"/>
                  </a:lnTo>
                  <a:lnTo>
                    <a:pt x="1932" y="149"/>
                  </a:lnTo>
                  <a:lnTo>
                    <a:pt x="1831" y="293"/>
                  </a:lnTo>
                  <a:lnTo>
                    <a:pt x="0" y="293"/>
                  </a:lnTo>
                  <a:lnTo>
                    <a:pt x="0" y="0"/>
                  </a:lnTo>
                  <a:close/>
                </a:path>
              </a:pathLst>
            </a:custGeom>
            <a:solidFill>
              <a:srgbClr val="FF7F7F"/>
            </a:solidFill>
            <a:ln>
              <a:noFill/>
            </a:ln>
          </p:spPr>
          <p:txBody>
            <a:bodyPr lIns="121882" tIns="60941" rIns="121882" bIns="60941"/>
            <a:lstStyle/>
            <a:p>
              <a:pPr algn="l" defTabSz="685165">
                <a:defRPr/>
              </a:pPr>
              <a:endParaRPr lang="en-US" sz="1800">
                <a:solidFill>
                  <a:srgbClr val="FFFFFF"/>
                </a:solidFill>
                <a:latin typeface="微软雅黑" panose="020B0503020204020204" charset="-122"/>
                <a:ea typeface="微软雅黑" panose="020B0503020204020204" charset="-122"/>
              </a:endParaRPr>
            </a:p>
          </p:txBody>
        </p:sp>
        <p:sp>
          <p:nvSpPr>
            <p:cNvPr id="101406" name="TextBox 36"/>
            <p:cNvSpPr txBox="1">
              <a:spLocks noChangeArrowheads="1"/>
            </p:cNvSpPr>
            <p:nvPr/>
          </p:nvSpPr>
          <p:spPr bwMode="auto">
            <a:xfrm>
              <a:off x="1952" y="5918"/>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l"/>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3. 舒适的改变</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7" name="组合 6"/>
          <p:cNvGrpSpPr/>
          <p:nvPr/>
        </p:nvGrpSpPr>
        <p:grpSpPr>
          <a:xfrm>
            <a:off x="1407160" y="4783455"/>
            <a:ext cx="2159000" cy="499110"/>
            <a:chOff x="1527" y="6600"/>
            <a:chExt cx="3400" cy="786"/>
          </a:xfrm>
        </p:grpSpPr>
        <p:sp>
          <p:nvSpPr>
            <p:cNvPr id="43" name="Freeform 19"/>
            <p:cNvSpPr/>
            <p:nvPr/>
          </p:nvSpPr>
          <p:spPr bwMode="auto">
            <a:xfrm>
              <a:off x="1527" y="6600"/>
              <a:ext cx="3401" cy="786"/>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bg1">
                <a:lumMod val="75000"/>
              </a:schemeClr>
            </a:solidFill>
            <a:ln>
              <a:noFill/>
            </a:ln>
          </p:spPr>
          <p:txBody>
            <a:bodyPr lIns="121882" tIns="60941" rIns="121882" bIns="60941"/>
            <a:lstStyle/>
            <a:p>
              <a:pPr algn="l" defTabSz="685165">
                <a:defRPr/>
              </a:pPr>
              <a:endParaRPr lang="en-US" sz="1800">
                <a:solidFill>
                  <a:srgbClr val="FFFFFF"/>
                </a:solidFill>
                <a:latin typeface="微软雅黑" panose="020B0503020204020204" charset="-122"/>
                <a:ea typeface="微软雅黑" panose="020B0503020204020204" charset="-122"/>
              </a:endParaRPr>
            </a:p>
          </p:txBody>
        </p:sp>
        <p:sp>
          <p:nvSpPr>
            <p:cNvPr id="101400" name="TextBox 37"/>
            <p:cNvSpPr txBox="1">
              <a:spLocks noChangeArrowheads="1"/>
            </p:cNvSpPr>
            <p:nvPr/>
          </p:nvSpPr>
          <p:spPr bwMode="auto">
            <a:xfrm>
              <a:off x="1952" y="6710"/>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l"/>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4. 知识缺乏</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9" name="组合 8"/>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9" name="图片 28"/>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756">
        <p:comb/>
      </p:transition>
    </mc:Choice>
    <mc:Fallback>
      <p:transition advTm="575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（1）保持呼吸道畅通。</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（2）保持舒适状态。</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（3）解除焦虑。</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3" name="组合 2"/>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9" name="图片 28"/>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提高患儿的舒适度</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2" name="矩形 1"/>
          <p:cNvSpPr/>
          <p:nvPr/>
        </p:nvSpPr>
        <p:spPr>
          <a:xfrm>
            <a:off x="875665" y="2218055"/>
            <a:ext cx="10440000" cy="34150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（1）各种治疗护理操作尽量集中完成，保证患儿有足够的休息时间。</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（2）注意室内通风及适当的温度、湿度。室内每日通风 2 次，保持室内温度18 ～ 22℃，湿度 50% ～ 60%。</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（3）及时清除鼻腔及咽喉部分泌物，保证呼吸道通畅。鼻塞严重时应先清除鼻腔分泌物后用 0.5% 麻黄素液滴鼻，每天 2 ～ 3 次，每次 1 ～ 2 滴。对因鼻塞而妨碍吸吮的婴儿，宜在哺乳前 15 分钟滴鼻，使鼻腔通畅，保证吸吮。</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（4）注意观察咽部充血、水肿、化脓情况，及时发现病情变化。咽部不适时可给予润喉含片或雾化吸入。</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高热的护理</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2" name="矩形 1"/>
          <p:cNvSpPr/>
          <p:nvPr/>
        </p:nvSpPr>
        <p:spPr>
          <a:xfrm>
            <a:off x="875665" y="2218055"/>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密切监测体温变化，体温 38.5℃以上时应对症治疗，采用正确、合理的降温措施，如头部冷湿敷，枕冰袋，在颈部、腋下及腹股沟处放置冰袋，乙醇擦浴，冷盐水灌肠。遵医嘱给予解热药，预防高热惊厥。</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3" name="矩形 2"/>
          <p:cNvSpPr/>
          <p:nvPr/>
        </p:nvSpPr>
        <p:spPr>
          <a:xfrm>
            <a:off x="875665" y="4684395"/>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密切观察病情变化，在护理患儿时应经常检查口腔黏膜及皮肤有无皮疹，注意咳嗽的性质及神经系统症状等，以便能早期发现麻疹、猩红热、百日咳及流行性脑脊髓膜炎等急性传染病。在疑有咽后壁脓肿时，应及时报告医师，同时要注意防止脓肿破溃后脓液流入气管引起窒息。</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3. 观察病情</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4. 保证充足的营养和水分</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2" name="矩形 1"/>
          <p:cNvSpPr/>
          <p:nvPr/>
        </p:nvSpPr>
        <p:spPr>
          <a:xfrm>
            <a:off x="875665" y="221805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鼓励患儿多喝水，给予易消化高营养饮食，宜少食多餐并经常变换食物种类，必要时静脉补充营养和水分。</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3" name="矩形 2"/>
          <p:cNvSpPr/>
          <p:nvPr/>
        </p:nvSpPr>
        <p:spPr>
          <a:xfrm>
            <a:off x="875665" y="4684395"/>
            <a:ext cx="10440000" cy="175323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（1）指导家长掌握上呼吸道感染的预防知识。</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（2）儿童聚集场所对流感患儿应早期隔离。</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（3）加强体育锻炼，增强抵抗力。</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（4）积极防治各种慢性病，如佝偻病、营养不良及贫血等。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5. 健康教育</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2115" y="2814955"/>
            <a:ext cx="5072380" cy="922020"/>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急性支气管炎</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5149850" y="3846830"/>
            <a:ext cx="5756910" cy="92202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急性支气管炎是支气管黏膜的急性炎症，常继发于上呼吸道感染，或为一些急性呼吸道传染病（如麻疹、百日咳）的一种临床表现。</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34353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280670"/>
            <a:ext cx="540000" cy="540000"/>
          </a:xfrm>
          <a:prstGeom prst="rect">
            <a:avLst/>
          </a:prstGeom>
        </p:spPr>
      </p:pic>
      <p:sp>
        <p:nvSpPr>
          <p:cNvPr id="2" name="矩形 1"/>
          <p:cNvSpPr/>
          <p:nvPr/>
        </p:nvSpPr>
        <p:spPr>
          <a:xfrm>
            <a:off x="875665" y="1142365"/>
            <a:ext cx="10440000" cy="5067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各种细菌、病毒，或为混合感染。</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3" name="矩形 2"/>
          <p:cNvSpPr/>
          <p:nvPr/>
        </p:nvSpPr>
        <p:spPr>
          <a:xfrm>
            <a:off x="875665" y="3175635"/>
            <a:ext cx="10440000" cy="34150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大多先有上呼吸道感染症状，咳嗽为主要症状，初为干咳，以后有痰。婴幼儿全身症状较明显，常有发热、乏力、食欲不振、呕吐、腹泻等症状，一般无气促和发绀。可闻双肺呼吸音粗，或不固定及散在的干、湿啰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婴幼儿可发生一种特殊类型的支气管炎，称为哮喘性支气管炎。泛指一组以喘息为突出表现的婴幼儿急性支气管感染。患儿除有上述临床表现外，其他主要特点有：①多见于有湿疹或其他过敏史的婴幼儿；②有类似哮喘的临床表现，如呼气性呼吸困难，肺部叩诊呈鼓音，听诊两肺布满干啰音及少量粗湿啰音；③部分病例复发，大多与感染有关。④近期预后大多良好，3 ～ 4 岁后发作次数减少渐趋康复，但少数可发展为支气管哮喘。</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237680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23139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95821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895350"/>
            <a:ext cx="540000" cy="540000"/>
          </a:xfrm>
          <a:prstGeom prst="rect">
            <a:avLst/>
          </a:prstGeom>
        </p:spPr>
      </p:pic>
      <p:sp>
        <p:nvSpPr>
          <p:cNvPr id="2" name="矩形 1"/>
          <p:cNvSpPr/>
          <p:nvPr/>
        </p:nvSpPr>
        <p:spPr>
          <a:xfrm>
            <a:off x="875665" y="175704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病毒感染者白细胞正常或偏低，细菌感染者白细胞增高。胸部 X 线检查多无异常改变，或有肺纹理增粗，肺门阴影加深。</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3" name="矩形 2"/>
          <p:cNvSpPr/>
          <p:nvPr/>
        </p:nvSpPr>
        <p:spPr>
          <a:xfrm>
            <a:off x="875665" y="4069715"/>
            <a:ext cx="10440000" cy="5067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控制感染，对症治疗。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27088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320802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3"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202628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实验室检查结果</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446655"/>
            <a:ext cx="3570605"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了解患儿血液检查及胸部 X 线结果，有无白细胞和中性粒细胞增高，有无肺纹理增粗等。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社会—心理状况</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127190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本病易反复发作，尤其是哮喘性支气管炎，患儿常因呼吸困难而烦躁不安，家长也会因疾病的反复发作以及对该病的病因、防护知识的缺乏而焦虑。</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健康史</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252220" y="2348865"/>
            <a:ext cx="3118485" cy="953770"/>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评估患儿近期有无上呼吸道感染史，是否为特异体质，有无营养障碍性疾病及贫血等。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症状及体征</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252220" y="4765040"/>
            <a:ext cx="3815715" cy="130873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评估患儿咳嗽的性质，有无发热、乏力、食欲不振、呕吐、腹泻等症状。</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556385" y="763905"/>
            <a:ext cx="692150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
          <a:stretch>
            <a:fillRect/>
          </a:stretch>
        </p:blipFill>
        <p:spPr>
          <a:xfrm>
            <a:off x="875665" y="7010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95821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895350"/>
            <a:ext cx="540000" cy="540000"/>
          </a:xfrm>
          <a:prstGeom prst="rect">
            <a:avLst/>
          </a:prstGeom>
        </p:spPr>
      </p:pic>
      <p:sp>
        <p:nvSpPr>
          <p:cNvPr id="2" name="矩形 1"/>
          <p:cNvSpPr/>
          <p:nvPr/>
        </p:nvSpPr>
        <p:spPr>
          <a:xfrm>
            <a:off x="875665" y="175704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清理呼吸道无效</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与痰液黏稠不易咳出及气道分泌物过多有关。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知识缺乏</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与家长缺乏该病的相关知识有关。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3" name="矩形 2"/>
          <p:cNvSpPr/>
          <p:nvPr/>
        </p:nvSpPr>
        <p:spPr>
          <a:xfrm>
            <a:off x="875665" y="4069715"/>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（1）保持呼吸道畅通。</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（2）保持舒适状态。</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（3）解除焦虑。</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27088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320802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健康教育</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952240" cy="159004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（1）指导家长掌握急性支气管炎的预防知识及护理要点，预防上呼吸道感染。</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（2）积极防治营养障碍性疾病和传染病，按时预防接种疫苗。</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（3）加强体育锻炼，增强抵抗力。</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保证充足的营养</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113728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给予易消化、高营养饮食，宜少食多餐并经常变换食物种类，必要时静脉补充营养。</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67767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保持呼吸道畅通</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097405"/>
            <a:ext cx="3677285" cy="3596640"/>
          </a:xfrm>
          <a:prstGeom prst="rect">
            <a:avLst/>
          </a:prstGeom>
          <a:noFill/>
        </p:spPr>
        <p:txBody>
          <a:bodyPr wrap="square" lIns="0" tIns="0" rIns="0" bIns="0">
            <a:spAutoFit/>
          </a:bodyPr>
          <a:lstStyle/>
          <a:p>
            <a:pPr algn="just"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（1）保持室内空气清新，维持室内温度 18～22℃，湿度 50%～60%。减少对支气管黏膜的刺激。卧位时可抬高头胸部，并经常变换患儿体位，指导并鼓励患儿有效咳嗽，可采用超声雾化吸入或蒸汽吸入，以湿化呼吸道，促进排痰。</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a:p>
            <a:pPr algn="just"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（2）鼓励患儿多饮水以稀释痰液。</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a:p>
            <a:pPr algn="just"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（3）注意观察哮喘性支气管炎患儿有无缺氧症状，必要时给予吸氧。</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32385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2115" y="2814955"/>
            <a:ext cx="5072380" cy="922020"/>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小儿肺炎</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5149850" y="3846830"/>
            <a:ext cx="5756910" cy="119888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肺炎（pneumonia）是由不同致病原或其他因素所引起的肺部炎症，临床以发热、咳嗽、气促、呼吸困难及肺部固定湿啰音为特征。肺炎是婴幼儿时期的常见病，一年四季均可发病，以冬春季节多见。</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
        <p:nvSpPr>
          <p:cNvPr id="3" name="矩形 2"/>
          <p:cNvSpPr/>
          <p:nvPr/>
        </p:nvSpPr>
        <p:spPr>
          <a:xfrm>
            <a:off x="875665" y="2175510"/>
            <a:ext cx="10440000" cy="175323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引起肺炎的病原体有病毒、细菌、支原体、真菌等。发达国家小儿肺炎病原以病毒为主，如呼吸道合胞病毒、腺病毒、流感病毒等；发展中国家小儿肺炎病原以细菌为主，如肺炎链球菌、葡萄球菌等。近年来肺炎支原体、衣原体和流感嗜血杆菌引起的肺炎有增多趋势。营养不良、维生素 D 缺乏性佝偻病、先天性心脏病等患儿易患此病，且病情严重，易迁延不愈。</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2096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【分类】</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146810"/>
            <a:ext cx="540000" cy="540000"/>
          </a:xfrm>
          <a:prstGeom prst="rect">
            <a:avLst/>
          </a:prstGeom>
        </p:spPr>
      </p:pic>
      <p:sp>
        <p:nvSpPr>
          <p:cNvPr id="3" name="矩形 2"/>
          <p:cNvSpPr/>
          <p:nvPr/>
        </p:nvSpPr>
        <p:spPr>
          <a:xfrm>
            <a:off x="875665" y="1965960"/>
            <a:ext cx="10440000" cy="466153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病理分类</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可分为大叶性肺炎、小叶性肺炎（支气管肺炎）、间质性肺炎等。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病因分类</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①感染性肺炎，如病毒性肺炎、细菌性肺炎、真菌性肺炎、支原体肺炎、衣原体肺炎、原虫性肺炎。②非感染性肺炎，如吸入性肺炎、过敏性肺炎等。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病程分类</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①急性肺炎，病程＜1个月。②迁延性肺炎，病程1～3个月。③慢性肺炎，病程＞3 个月。</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病情分类</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①轻症肺炎，主要是呼吸系统受累，其他系统无或仅轻微受累，无全身中毒症状。②重症肺炎，除呼吸系统受累外，其他系统也受累且全身中毒症状明显。</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5. 临床表现典型与否分类</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①典型性肺炎，指由肺炎链球菌、金黄色葡萄球菌、流感嗜血杆菌、大肠埃希菌等引起的肺炎。②非典型肺炎，指由肺炎支原体、衣原体、军团菌、病毒等引起的肺炎。如严重急性呼吸道综合征，以肺间质病变为主，传染性强，病死率高。2003 年春季在我国发生的一种传染性非典型肺炎，世界卫生组织（WHO）将其命名为“严重急性呼吸道综合征”。</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2096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146810"/>
            <a:ext cx="540000" cy="540000"/>
          </a:xfrm>
          <a:prstGeom prst="rect">
            <a:avLst/>
          </a:prstGeom>
        </p:spPr>
      </p:pic>
      <p:sp>
        <p:nvSpPr>
          <p:cNvPr id="3" name="矩形 2"/>
          <p:cNvSpPr/>
          <p:nvPr/>
        </p:nvSpPr>
        <p:spPr>
          <a:xfrm>
            <a:off x="875665" y="1965960"/>
            <a:ext cx="10440000" cy="299974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轻症肺炎</a:t>
            </a:r>
            <a:r>
              <a:rPr dirty="0">
                <a:latin typeface="Times New Roman Regular" panose="02020603050405020304" charset="0"/>
                <a:ea typeface="微软雅黑" panose="020B0503020204020204" charset="-122"/>
                <a:cs typeface="Times New Roman Regular" panose="02020603050405020304" charset="0"/>
              </a:rPr>
              <a:t>　仅表现为呼吸系统症状和相应的肺部体征。</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1）症状：大多起病急，主要表现为发热、咳嗽、气促和全身症状。①发热：热型不定，多为不规则热，新生儿和重度营养不良患儿可不发热，甚至体温不升。②咳嗽：较频，初为刺激性干咳，以后咳嗽有痰，新生儿则表现为口吐白沫。③气促：多发生在发热、咳嗽之后。④全身症状：精神不振、食欲减退、烦躁不安、轻度腹泻或呕吐。</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（2）体征：呼吸加快，40 ～ 80 次 / 分，可有鼻翼扇动、点头呼吸、三凹征、唇周发绀。肺部可听到较固定的中、细湿啰音，从背部、两肺下方、脊柱两旁较易听到，深吸气末更为明显。</a:t>
            </a:r>
            <a:endParaRPr dirty="0">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2096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146810"/>
            <a:ext cx="540000" cy="540000"/>
          </a:xfrm>
          <a:prstGeom prst="rect">
            <a:avLst/>
          </a:prstGeom>
        </p:spPr>
      </p:pic>
      <p:sp>
        <p:nvSpPr>
          <p:cNvPr id="3" name="矩形 2"/>
          <p:cNvSpPr/>
          <p:nvPr/>
        </p:nvSpPr>
        <p:spPr>
          <a:xfrm>
            <a:off x="875665" y="1965960"/>
            <a:ext cx="10440000" cy="383095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重症肺炎</a:t>
            </a:r>
            <a:r>
              <a:rPr dirty="0">
                <a:latin typeface="Times New Roman Regular" panose="02020603050405020304" charset="0"/>
                <a:ea typeface="微软雅黑" panose="020B0503020204020204" charset="-122"/>
                <a:cs typeface="Times New Roman Regular" panose="02020603050405020304" charset="0"/>
              </a:rPr>
              <a:t>　除呼吸系统症状和全身中毒症状外，常有循环、神经和消化系统受累的表现。</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（1）循环系统：常见心肌炎、心力衰竭。前者主要表现为面色苍白，心动过速，心音低钝，心律不齐，心电图显示 ST 段下移、T 波低平或倒置；后者主要表现为呼吸困难加重，呼吸加快（＞ 60 次 / 分），烦躁不安，面色苍白或发绀，心率增快（婴儿＞180 次 / 分，幼儿＞ 160 次 / 分），心音低钝或出现奔马律，肝脏迅速增大等。重症革兰氏阴性杆菌还可以发生微循环障碍、休克甚至 DIC。</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（2）神经系统：发生脑水肿时出现烦躁或嗜睡、意识障碍、惊厥、前囟隆起、瞳孔对光反射迟钝或消失、呼吸节律不齐甚至停止等。</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（3）消化系统：表现为食欲减退、呕吐或腹泻。发生中毒性肠麻痹时出现明显的腹胀，呼吸困难加重，肠鸣音消失；发生消化道出血时出现呕吐咖啡样物，大便潜血试验阳性或柏油样便。</a:t>
            </a:r>
            <a:endParaRPr dirty="0">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2096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146810"/>
            <a:ext cx="540000" cy="540000"/>
          </a:xfrm>
          <a:prstGeom prst="rect">
            <a:avLst/>
          </a:prstGeom>
        </p:spPr>
      </p:pic>
      <p:sp>
        <p:nvSpPr>
          <p:cNvPr id="3" name="矩形 2"/>
          <p:cNvSpPr/>
          <p:nvPr/>
        </p:nvSpPr>
        <p:spPr>
          <a:xfrm>
            <a:off x="875665" y="1965960"/>
            <a:ext cx="10440000" cy="42462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几种不同病原体所致肺炎的特点</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（1）呼吸道合胞病毒肺炎：2 岁以内，尤以 2 ～ 6 个月婴儿多见。</a:t>
            </a:r>
            <a:r>
              <a:rPr b="1" dirty="0">
                <a:latin typeface="Microsoft YaHei Bold" panose="020B0503020204020204" charset="-122"/>
                <a:ea typeface="Microsoft YaHei Bold" panose="020B0503020204020204" charset="-122"/>
                <a:cs typeface="Times New Roman Regular" panose="02020603050405020304" charset="0"/>
              </a:rPr>
              <a:t>临床表现为两种类型：</a:t>
            </a:r>
            <a:r>
              <a:rPr dirty="0">
                <a:latin typeface="Times New Roman Regular" panose="02020603050405020304" charset="0"/>
                <a:ea typeface="微软雅黑" panose="020B0503020204020204" charset="-122"/>
                <a:cs typeface="Times New Roman Regular" panose="02020603050405020304" charset="0"/>
              </a:rPr>
              <a:t>①喘憋性肺炎：起病急骤、喘憋明显，很快出现呼气性呼吸困难及缺氧症状，肺部体征以喘鸣为主，可听到细湿啰音，全身中毒症状明显。②毛细支气管炎：表现上述症状，但全身中毒症状不严重。肺部 X 线以肺间质病变为主，常伴有肺气肿和支气管周围炎。</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（2）腺病毒肺炎：以腺病毒为主要病原体。</a:t>
            </a:r>
            <a:r>
              <a:rPr b="1" dirty="0">
                <a:latin typeface="Microsoft YaHei Bold" panose="020B0503020204020204" charset="-122"/>
                <a:ea typeface="Microsoft YaHei Bold" panose="020B0503020204020204" charset="-122"/>
                <a:cs typeface="Times New Roman Regular" panose="02020603050405020304" charset="0"/>
              </a:rPr>
              <a:t>临床特点：</a:t>
            </a:r>
            <a:r>
              <a:rPr dirty="0">
                <a:latin typeface="Times New Roman Regular" panose="02020603050405020304" charset="0"/>
                <a:ea typeface="微软雅黑" panose="020B0503020204020204" charset="-122"/>
                <a:cs typeface="Times New Roman Regular" panose="02020603050405020304" charset="0"/>
              </a:rPr>
              <a:t>①本病多见 6 个月至 2 岁幼儿。②起病急骤，全身中毒症状明显；体温达 39℃以上，呈稽留热或弛张热，重症可持续 2 ～ 3 周。③肺部体征出现较晚，咳嗽频繁，可出现喘憋、呼吸困难、发绀；多在发热 4 ～ 5 日后开始出现肺部湿啰音，以后因肺部病变融合而出现肺实变体征。④胸片改变出现较肺部体征为早，特点为大小不等的片状阴影或融合成大病灶，肺气肿多见，病灶吸收需数周至数月。</a:t>
            </a:r>
            <a:endParaRPr dirty="0">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2096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146810"/>
            <a:ext cx="540000" cy="540000"/>
          </a:xfrm>
          <a:prstGeom prst="rect">
            <a:avLst/>
          </a:prstGeom>
        </p:spPr>
      </p:pic>
      <p:sp>
        <p:nvSpPr>
          <p:cNvPr id="3" name="矩形 2"/>
          <p:cNvSpPr/>
          <p:nvPr/>
        </p:nvSpPr>
        <p:spPr>
          <a:xfrm>
            <a:off x="875665" y="1965960"/>
            <a:ext cx="10440000" cy="34150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几种不同病原体所致肺炎的特点</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（3）肺炎支原体肺炎：临床特点是症状与体征不成比例。起病多较缓慢，学龄期儿童多见，学龄前期儿童也可发生。刺激性干咳为突出的表现，有的酷似百日咳样咳嗽，常有发热，热程 1 ～ 3 周。而肺部体征常不明显。中毒症状也不重。部分患儿出现全身多系统的临床表现，如溶血性贫血、心肌炎、脑膜炎等。</a:t>
            </a:r>
            <a:r>
              <a:rPr b="1" dirty="0">
                <a:latin typeface="Times New Roman Regular" panose="02020603050405020304" charset="0"/>
                <a:ea typeface="微软雅黑" panose="020B0503020204020204" charset="-122"/>
                <a:cs typeface="Times New Roman Regular" panose="02020603050405020304" charset="0"/>
              </a:rPr>
              <a:t>肺部 X 线特征：</a:t>
            </a:r>
            <a:r>
              <a:rPr dirty="0">
                <a:latin typeface="Times New Roman Regular" panose="02020603050405020304" charset="0"/>
                <a:ea typeface="微软雅黑" panose="020B0503020204020204" charset="-122"/>
                <a:cs typeface="Times New Roman Regular" panose="02020603050405020304" charset="0"/>
              </a:rPr>
              <a:t>①肺门阴影增多；②支气管肺炎改变；③间质性肺炎改变。</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4）金黄色葡萄球菌肺炎：多见于新生儿及婴幼儿。起病急，病情重，发展快。多呈弛张热，婴幼儿可呈稽留热。中毒症状明显，面色苍白，咳嗽，呼吸困难。肺部体征出现早，双肺可闻及湿啰音，易并发脓胸、脓气胸，常合并循环、神经及消化系统功能障碍。</a:t>
            </a:r>
            <a:endParaRPr dirty="0">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2096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146810"/>
            <a:ext cx="540000" cy="540000"/>
          </a:xfrm>
          <a:prstGeom prst="rect">
            <a:avLst/>
          </a:prstGeom>
        </p:spPr>
      </p:pic>
      <p:sp>
        <p:nvSpPr>
          <p:cNvPr id="3" name="矩形 2"/>
          <p:cNvSpPr/>
          <p:nvPr/>
        </p:nvSpPr>
        <p:spPr>
          <a:xfrm>
            <a:off x="875665" y="1965960"/>
            <a:ext cx="10440000" cy="383095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并发症　</a:t>
            </a:r>
            <a:r>
              <a:rPr dirty="0">
                <a:solidFill>
                  <a:schemeClr val="tx1"/>
                </a:solidFill>
                <a:latin typeface="Times New Roman Regular" panose="02020603050405020304" charset="0"/>
                <a:ea typeface="微软雅黑" panose="020B0503020204020204" charset="-122"/>
                <a:cs typeface="Times New Roman Regular" panose="02020603050405020304" charset="0"/>
              </a:rPr>
              <a:t>小儿肺炎只要及时发现和有效地治疗，患儿可很快康复。但重症易出现下列并发症，如不及时治疗，预后不良。</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（1）心力衰竭：表现为烦躁不安，面色发绀或苍白，心率加快（婴儿＞ 180 次 / 分，幼儿＞ 160 次 / 分），心音低钝或出现奔马律，呼吸急促（＞ 60 次 / 分），颈静脉怒张，肝脏增大，尿少或无尿，下肢浮肿等。</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（2）呼吸衰竭：表现为烦躁不安，呼吸困难和发绀，呼吸早期加快、重时减慢，有呻吟呼吸和呼吸节律改变。重危时心率加快或减慢，并可出现昏迷和抽搐。</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（3）脓气胸：金黄色葡萄球菌肺炎时，易发生脓气胸。此时，高热持续不退或体温下降后再度上升，咳嗽频繁，呼吸急促，不能平卧，一侧胸廓饱满。</a:t>
            </a:r>
            <a:endParaRPr lang="zh-CN"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94560" y="3243649"/>
            <a:ext cx="7802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a:t>
            </a:r>
            <a:r>
              <a:rPr lang="zh-CN" altLang="en-US" sz="4000" b="1">
                <a:solidFill>
                  <a:srgbClr val="FF7F7F"/>
                </a:solidFill>
                <a:latin typeface="微软雅黑" panose="020B0503020204020204" charset="-122"/>
                <a:ea typeface="微软雅黑" panose="020B0503020204020204" charset="-122"/>
              </a:rPr>
              <a:t>七　呼吸系统疾病患儿的护理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706755"/>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呼吸系统疾病是小儿的常见病，多发病。轻者表现为急性上呼吸道感染、支气管炎、肺炎、哮喘等，严重者可以发展为重症肺炎、呼吸衰竭。肺炎是小儿住院及造成死亡的主要原因。</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5665" y="1965960"/>
            <a:ext cx="10440000" cy="383095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4）缺氧性脑病：肺炎呼吸困难缺氧重时，小儿出现呕吐、头痛、嗜睡或烦躁不安，继之昏迷惊厥。脑病发病较急，来势凶猛，病情险恶，往往与多种并发症交错出现，相互影响，使病情变得更为复杂，病死率高。</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（5）中毒性休克：体温骤升达 40 ～ 41℃或骤降，寒战，面色灰白，烦躁或昏迷，多汗，皮肤呈大理石花纹样改变，血压下降或测不出，同时出现多脏器功能改变，症状凶险。</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（6）中毒性肠麻痹：表现为高度腹胀、呕吐、便秘和肛管不排气。腹胀压迫心脏和肺脏，使呼吸困难更严重。此时，面色苍白发灰，腹部叩诊呈鼓音，肠鸣音消失，呕吐物可呈咖啡色或粪便样，X 线检查发现肠管扩张，肠壁变薄，膈肌上升，肠腔内出现气液平面。此外，小儿肺炎还可以并发肺不张、肺气肿、肺大泡、支气管扩张症等。</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72155" cy="2519081"/>
            <a:chOff x="4157" y="3295"/>
            <a:chExt cx="5153" cy="396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3922"/>
              <a:ext cx="3404" cy="680"/>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血常规检查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2409"/>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病毒性肺炎白细胞总数大多正常或降低；细菌性肺炎白细胞总数及中性粒细胞增高，并有核左移。</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40405" cy="2519081"/>
            <a:chOff x="6967" y="3295"/>
            <a:chExt cx="5105" cy="396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3924"/>
              <a:ext cx="3354" cy="678"/>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病原学检查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409"/>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可做病毒分离或细菌培养，以明确病原体。血清冷凝集试验在50% ～ 70% 的支原体肺炎患儿中可呈阳性。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2159665"/>
            <a:chOff x="9780" y="3295"/>
            <a:chExt cx="5105" cy="3401"/>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3925"/>
              <a:ext cx="3353" cy="677"/>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胸部 X 线检查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1843"/>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早期肺纹理增粗，以后出现大小不等的斑片阴影，可融合成片，可伴有肺不张或肺气肿。</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328420"/>
            <a:ext cx="10440000" cy="5067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主要为控制感染，改善通气功能，对症治疗，防治并发症。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44831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grpSp>
        <p:nvGrpSpPr>
          <p:cNvPr id="13" name="组合 12"/>
          <p:cNvGrpSpPr/>
          <p:nvPr/>
        </p:nvGrpSpPr>
        <p:grpSpPr>
          <a:xfrm>
            <a:off x="875665" y="2175510"/>
            <a:ext cx="7602220" cy="539750"/>
            <a:chOff x="1379" y="3754"/>
            <a:chExt cx="11972" cy="850"/>
          </a:xfrm>
        </p:grpSpPr>
        <p:sp>
          <p:nvSpPr>
            <p:cNvPr id="5" name="矩形 4"/>
            <p:cNvSpPr/>
            <p:nvPr/>
          </p:nvSpPr>
          <p:spPr>
            <a:xfrm>
              <a:off x="2229" y="385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1379" y="3754"/>
              <a:ext cx="850" cy="850"/>
            </a:xfrm>
            <a:prstGeom prst="rect">
              <a:avLst/>
            </a:prstGeom>
          </p:spPr>
        </p:pic>
      </p:grpSp>
      <p:sp>
        <p:nvSpPr>
          <p:cNvPr id="11" name="矩形 10"/>
          <p:cNvSpPr/>
          <p:nvPr/>
        </p:nvSpPr>
        <p:spPr>
          <a:xfrm>
            <a:off x="875665" y="3055620"/>
            <a:ext cx="10440000" cy="341503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健康史</a:t>
            </a: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　评估患儿近期有无上呼吸道感染或支气管炎病史，是否为特异体质，有无营养障碍性疾病及贫血等。</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症状及体征</a:t>
            </a: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　评估患儿有无发热及热型，评估咳嗽的性质、有无气促和呼吸困难，有无烦躁不安、腹泻或呕吐等，注意有无并发症的征象。</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社会—心理状况</a:t>
            </a: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　评估患儿及家长对疾病的认识程度及家长对本病护理知识的掌握程度。注意有无焦虑情绪及对治疗的顺从性如何。 </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实验室检查结果</a:t>
            </a: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　了解患儿血常规检查及病原学检查结果，是否有白细胞及中性粒细胞增高；了解病原学检查结果，明确感染病原体；了解胸部 X 线检查结果。</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7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体温升高　与肺部感染有关。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气体交换受损　与肺部炎症造成的通气和换气障碍有关。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 清理呼吸道低效　与呼吸道分泌物增多及呼吸道排痰功能差有关。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 潜在并发症：心力衰竭　与肺循环阻力增加有关。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grpSp>
        <p:nvGrpSpPr>
          <p:cNvPr id="13" name="组合 12"/>
          <p:cNvGrpSpPr/>
          <p:nvPr/>
        </p:nvGrpSpPr>
        <p:grpSpPr>
          <a:xfrm>
            <a:off x="875665" y="3782060"/>
            <a:ext cx="7602220" cy="539750"/>
            <a:chOff x="1379" y="3754"/>
            <a:chExt cx="11972" cy="850"/>
          </a:xfrm>
        </p:grpSpPr>
        <p:sp>
          <p:nvSpPr>
            <p:cNvPr id="5" name="矩形 4"/>
            <p:cNvSpPr/>
            <p:nvPr/>
          </p:nvSpPr>
          <p:spPr>
            <a:xfrm>
              <a:off x="2229" y="385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1379" y="3754"/>
              <a:ext cx="850" cy="850"/>
            </a:xfrm>
            <a:prstGeom prst="rect">
              <a:avLst/>
            </a:prstGeom>
          </p:spPr>
        </p:pic>
      </p:grpSp>
      <p:sp>
        <p:nvSpPr>
          <p:cNvPr id="11" name="矩形 10"/>
          <p:cNvSpPr/>
          <p:nvPr/>
        </p:nvSpPr>
        <p:spPr>
          <a:xfrm>
            <a:off x="875665" y="4662170"/>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（1）保持呼吸道通畅。</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（2）维持舒适状态。</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（3）解除焦虑。</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7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584180" cy="2245360"/>
          </a:xfrm>
          <a:prstGeom prst="rect">
            <a:avLst/>
          </a:prstGeom>
        </p:spPr>
        <p:txBody>
          <a:bodyPr wrap="square">
            <a:spAutoFit/>
          </a:bodyPr>
          <a:lstStyle/>
          <a:p>
            <a:pPr indent="457200" algn="just" fontAlgn="auto">
              <a:lnSpc>
                <a:spcPct val="150000"/>
              </a:lnSpc>
              <a:spcAft>
                <a:spcPts val="60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高热的护理</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（1）密切观察患儿体温，因体温的变化情况常能帮助判断病情或提示是否发生并发症。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（2）对症处理：体温 38.5℃以上时应对症治疗，采用正确、合理的降温措施，如头部冷湿敷，枕冰袋，在颈部、腋下及腹股沟处放置冰袋，乙醇擦浴，冷盐水灌肠。遵医嘱给予解热药，预防高热惊厥。</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（3）给高热量、高蛋白、高维生素而又清淡、易消化的流质、半流质食物。</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584180" cy="3907790"/>
          </a:xfrm>
          <a:prstGeom prst="rect">
            <a:avLst/>
          </a:prstGeom>
        </p:spPr>
        <p:txBody>
          <a:bodyPr wrap="square">
            <a:spAutoFit/>
          </a:bodyPr>
          <a:lstStyle/>
          <a:p>
            <a:pPr indent="457200" algn="just" fontAlgn="auto">
              <a:lnSpc>
                <a:spcPct val="150000"/>
              </a:lnSpc>
              <a:spcAft>
                <a:spcPts val="60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气体交换受损的护理</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（1）置患儿于半卧位或抬高床头，尽量避免患儿哭闹，减少氧的消耗。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（2）给氧：根据缺氧程度决定氧流量及供氧。一般采用鼻导管给氧。氧流量为0.5 ～ 5 L / min，氧浓度不超过 40%，氧气应湿化，以免损伤呼吸道黏膜。缺氧明显者可用面罩给氧，氧流量 2 ～ 4 L / min，氧浓度 50% ～ 60%。</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（3）按医嘱给予抗感染药物消除肺部炎症，改善通气，并注意观察药物的疗效及不良反应。</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（4）观察患儿有无呼吸困难、发绀、烦躁等。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（5）及时处理腹胀以免影响呼吸，可用热敷腹部、肛管排气或针灸等。低钾血症引起者可按医嘱补钾；中毒性肠麻痹者应禁食、胃肠减压并按医嘱给新斯的明，以促进肠蠕动，消除腹胀，缓解呼吸困难。</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584180" cy="3491865"/>
          </a:xfrm>
          <a:prstGeom prst="rect">
            <a:avLst/>
          </a:prstGeom>
        </p:spPr>
        <p:txBody>
          <a:bodyPr wrap="square">
            <a:spAutoFit/>
          </a:bodyPr>
          <a:lstStyle/>
          <a:p>
            <a:pPr indent="457200" algn="just" fontAlgn="auto">
              <a:lnSpc>
                <a:spcPct val="150000"/>
              </a:lnSpc>
              <a:spcAft>
                <a:spcPts val="60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呼吸道的护理</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（1）保持室内空气新鲜，定时开窗通风，温、湿度适宜，防止痰液黏稠不易咳出。</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（2）饮食宜给予易消化、营养丰富的流质或半流质食物，多喂水，少量多餐，避免过饱影响呼吸。</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（3）指导和鼓励患儿进行有效的咳嗽，帮助患儿采取合适的体位并经常更换，翻身拍背，帮助痰液排出，防止坠积性肺炎。方法是五指并拢，稍向内合掌，由下向上、由外向内地轻拍背部，也可进行体位引流。</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（4）及时清除口鼻分泌物，分泌物黏稠者应用超声雾化或蒸汽吸入，分泌物过多影响呼吸时，应用吸引器吸痰。</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584180" cy="2661285"/>
          </a:xfrm>
          <a:prstGeom prst="rect">
            <a:avLst/>
          </a:prstGeom>
        </p:spPr>
        <p:txBody>
          <a:bodyPr wrap="square">
            <a:spAutoFit/>
          </a:bodyPr>
          <a:lstStyle/>
          <a:p>
            <a:pPr indent="457200" algn="just" fontAlgn="auto">
              <a:lnSpc>
                <a:spcPct val="150000"/>
              </a:lnSpc>
              <a:spcAft>
                <a:spcPts val="60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预防心力衰竭的护理</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（1）安静休息，半卧位，尽量减少刺激，必要时按医嘱给予镇静剂。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（2）控制输液速度，滴速应控制在每小时 5 mL / kg。</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（3）密切观察病情，若出现呼吸加快（＞ 60 次 / 分）、心律增快（＞ 160 ～ 180次 / 分）、心音低钝或奔马律、肝脏短时间内迅速增大等，应及时通知医生，并按心力衰竭进行护理。</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584180" cy="3076575"/>
          </a:xfrm>
          <a:prstGeom prst="rect">
            <a:avLst/>
          </a:prstGeom>
        </p:spPr>
        <p:txBody>
          <a:bodyPr wrap="square">
            <a:spAutoFit/>
          </a:bodyPr>
          <a:lstStyle/>
          <a:p>
            <a:pPr indent="457200" algn="just" fontAlgn="auto">
              <a:lnSpc>
                <a:spcPct val="150000"/>
              </a:lnSpc>
              <a:spcAft>
                <a:spcPts val="60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5. 密切观察病情，及时发现并发症</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（1）发热持续不退或退而复升，中毒症状加重，呼吸困难，频繁咳嗽，咳出大量脓性痰多提示可能并发了肺脓肿。</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（2）患儿突然口吐粉红色泡沫痰，应考虑肺水肿，可给患儿吸入经 20% ～ 30% 乙醇湿化的氧气，间歇吸入，每次吸入不宜超过 20 分钟。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（3）突然病情加重，体温持续不降或退而复升，出现剧烈咳嗽、呼吸困难、胸痛、发绀、脉率加快、烦躁不安、患侧呼吸运动受限等，应考虑并发脓胸或脓气胸的可能。及时报告医生并配合抢救。</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79880"/>
            <a:ext cx="10584180" cy="2245360"/>
          </a:xfrm>
          <a:prstGeom prst="rect">
            <a:avLst/>
          </a:prstGeom>
        </p:spPr>
        <p:txBody>
          <a:bodyPr wrap="square">
            <a:spAutoFit/>
          </a:bodyPr>
          <a:lstStyle/>
          <a:p>
            <a:pPr indent="457200" algn="just" fontAlgn="auto">
              <a:lnSpc>
                <a:spcPct val="150000"/>
              </a:lnSpc>
              <a:spcAft>
                <a:spcPts val="60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6. 健康指导</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（1）指导家长学会肺炎的家庭护理方法及积极的预防措施，尤其是正确的拍背方法。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（2）为患儿创造安静舒适的环境。</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（3）增加营养，增强体质，多进行户外活动，增强抗病能力。</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（4）定期进行健康检查及预防接种疫苗。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12" name="组合 11"/>
          <p:cNvGrpSpPr/>
          <p:nvPr/>
        </p:nvGrpSpPr>
        <p:grpSpPr>
          <a:xfrm>
            <a:off x="875665" y="699770"/>
            <a:ext cx="7602220" cy="539750"/>
            <a:chOff x="1379" y="706"/>
            <a:chExt cx="11972" cy="850"/>
          </a:xfrm>
        </p:grpSpPr>
        <p:sp>
          <p:nvSpPr>
            <p:cNvPr id="18" name="矩形 17"/>
            <p:cNvSpPr/>
            <p:nvPr/>
          </p:nvSpPr>
          <p:spPr>
            <a:xfrm>
              <a:off x="2229" y="80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70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06869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掌握急性上呼吸道感染，小儿肺炎患儿的健康史、身体状况、护理诊断及护理措施。</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熟悉儿童呼吸系统解剖生理特点，急性上呼吸道感染、肺炎的辅助检查和治疗原则。</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了解肺炎分类，发病机制和几种不同病原体所致肺炎的临床特点；急性支气管炎患儿的身体状况，护理诊断与护理措施。</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lumMod val="50000"/>
                    <a:lumOff val="50000"/>
                  </a:schemeClr>
                </a:solidFill>
                <a:latin typeface="微软雅黑" panose="020B0503020204020204" charset="-122"/>
                <a:ea typeface="微软雅黑" panose="020B0503020204020204" charset="-122"/>
                <a:cs typeface="+mn-ea"/>
              </a:rPr>
              <a:t>能运用护理程序对呼吸系统疾病患儿实施整体护理，能为个体、家庭和社区提供健康指导。</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养成科学的思维方式，提高理论联系临床的综合实践能力。</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62941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分组进行案例讨论，应从哪几个方面进行护理评估？</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为患儿制订一份可行的护理计划。</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3. 对年轻妈妈应如何开展健康宣教？</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75000"/>
                      <a:lumOff val="25000"/>
                    </a:schemeClr>
                  </a:solidFill>
                  <a:latin typeface="微软雅黑" panose="020B0503020204020204" charset="-122"/>
                  <a:ea typeface="微软雅黑" panose="020B0503020204020204" charset="-122"/>
                  <a:cs typeface="+mn-ea"/>
                  <a:sym typeface="+mn-ea"/>
                </a:rPr>
                <a:t>患儿，女，10月，因“发热1天”由急诊科送入院。</a:t>
              </a:r>
              <a:endParaRPr dirty="0">
                <a:solidFill>
                  <a:schemeClr val="tx1">
                    <a:lumMod val="75000"/>
                    <a:lumOff val="25000"/>
                  </a:schemeClr>
                </a:solidFill>
                <a:latin typeface="微软雅黑" panose="020B0503020204020204" charset="-122"/>
                <a:ea typeface="微软雅黑" panose="020B0503020204020204" charset="-122"/>
                <a:cs typeface="+mn-ea"/>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75000"/>
                      <a:lumOff val="25000"/>
                    </a:schemeClr>
                  </a:solidFill>
                  <a:latin typeface="微软雅黑" panose="020B0503020204020204" charset="-122"/>
                  <a:ea typeface="微软雅黑" panose="020B0503020204020204" charset="-122"/>
                  <a:cs typeface="+mn-ea"/>
                  <a:sym typeface="+mn-ea"/>
                </a:rPr>
                <a:t>患儿神志清楚，精神好，热性面容，发热，热峰 39.5℃，无咳嗽，无气喘，双肺呼吸音稍粗，未闻及干湿啰音，食欲睡眠好。</a:t>
              </a:r>
              <a:endParaRPr dirty="0">
                <a:solidFill>
                  <a:schemeClr val="tx1">
                    <a:lumMod val="75000"/>
                    <a:lumOff val="25000"/>
                  </a:schemeClr>
                </a:solidFill>
                <a:latin typeface="微软雅黑" panose="020B0503020204020204" charset="-122"/>
                <a:ea typeface="微软雅黑" panose="020B0503020204020204" charset="-122"/>
                <a:cs typeface="+mn-ea"/>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75000"/>
                      <a:lumOff val="25000"/>
                    </a:schemeClr>
                  </a:solidFill>
                  <a:latin typeface="微软雅黑" panose="020B0503020204020204" charset="-122"/>
                  <a:ea typeface="微软雅黑" panose="020B0503020204020204" charset="-122"/>
                  <a:cs typeface="+mn-ea"/>
                  <a:sym typeface="+mn-ea"/>
                </a:rPr>
                <a:t>查体：体温：38.5℃，脉搏：115次/分，呼吸：30次/分，身高：70cm，体重：7.8kg</a:t>
              </a:r>
              <a:endParaRPr dirty="0">
                <a:solidFill>
                  <a:schemeClr val="tx1">
                    <a:lumMod val="75000"/>
                    <a:lumOff val="25000"/>
                  </a:schemeClr>
                </a:solidFill>
                <a:latin typeface="微软雅黑" panose="020B0503020204020204" charset="-122"/>
                <a:ea typeface="微软雅黑" panose="020B0503020204020204" charset="-122"/>
                <a:cs typeface="+mn-ea"/>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75000"/>
                      <a:lumOff val="25000"/>
                    </a:schemeClr>
                  </a:solidFill>
                  <a:latin typeface="微软雅黑" panose="020B0503020204020204" charset="-122"/>
                  <a:ea typeface="微软雅黑" panose="020B0503020204020204" charset="-122"/>
                  <a:cs typeface="+mn-ea"/>
                  <a:sym typeface="+mn-ea"/>
                </a:rPr>
                <a:t>辅助检查：白细胞计数 7.69×109/L、中性粒细胞百分比 51.1%，淋巴细胞百分比 31.1%、红细胞计数4.49×1012/L、血红蛋白118g/L、血小板计数262×109/L、快速 C反应蛋白5.3 mg/L。</a:t>
              </a:r>
              <a:endParaRPr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09420"/>
            <a:ext cx="4204335" cy="68199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4865053" y="2391410"/>
            <a:ext cx="6325870" cy="900000"/>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小儿呼吸系统解剖生理特点</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5164455" y="3429000"/>
            <a:ext cx="5727700" cy="1531620"/>
          </a:xfrm>
          <a:prstGeom prst="rect">
            <a:avLst/>
          </a:prstGeom>
          <a:noFill/>
        </p:spPr>
        <p:txBody>
          <a:bodyPr wrap="square" rtlCol="0" anchor="t">
            <a:no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小儿呼吸系统的解剖生理特点与其呼吸道疾病的发生、预后及防护有密切关系。临床上以环状软骨为界，将呼吸系统分为上、下呼吸道两个部分。上呼吸道包括鼻、鼻窦、咽及咽鼓管、会厌、喉等部位；下呼吸道包括气管、支气管、毛细支气管及肺泡。</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一、解剖特点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30" name="组合 29"/>
          <p:cNvGrpSpPr/>
          <p:nvPr/>
        </p:nvGrpSpPr>
        <p:grpSpPr>
          <a:xfrm>
            <a:off x="8763635" y="2261870"/>
            <a:ext cx="2727960" cy="4158615"/>
            <a:chOff x="13801" y="3562"/>
            <a:chExt cx="4296" cy="6549"/>
          </a:xfrm>
        </p:grpSpPr>
        <p:sp>
          <p:nvSpPr>
            <p:cNvPr id="46" name="文本框 45"/>
            <p:cNvSpPr txBox="1"/>
            <p:nvPr>
              <p:custDataLst>
                <p:tags r:id="rId2"/>
              </p:custDataLst>
            </p:nvPr>
          </p:nvSpPr>
          <p:spPr>
            <a:xfrm flipH="1">
              <a:off x="14005" y="3562"/>
              <a:ext cx="3888" cy="664"/>
            </a:xfrm>
            <a:prstGeom prst="rect">
              <a:avLst/>
            </a:prstGeom>
            <a:noFill/>
          </p:spPr>
          <p:txBody>
            <a:bodyPr wrap="square" bIns="0" rtlCol="0">
              <a:normAutofit/>
            </a:bodyPr>
            <a:p>
              <a:pPr algn="ctr"/>
              <a:r>
                <a:rPr lang="zh-CN" altLang="en-US" sz="2000" b="1" spc="100">
                  <a:solidFill>
                    <a:srgbClr val="00D6D6"/>
                  </a:solidFill>
                  <a:uFillTx/>
                  <a:latin typeface="Microsoft YaHei Bold" panose="020B0503020204020204" charset="-122"/>
                  <a:ea typeface="Microsoft YaHei Bold" panose="020B0503020204020204" charset="-122"/>
                </a:rPr>
                <a:t>（3）喉：</a:t>
              </a:r>
              <a:endParaRPr lang="zh-CN" altLang="en-US" sz="2000" b="1" spc="100">
                <a:solidFill>
                  <a:srgbClr val="00D6D6"/>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3"/>
              </p:custDataLst>
            </p:nvPr>
          </p:nvSpPr>
          <p:spPr>
            <a:xfrm flipH="1">
              <a:off x="13801" y="4263"/>
              <a:ext cx="4297" cy="5848"/>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小儿喉部相对较长、狭窄，呈漏斗形，软骨柔软，声带及黏膜柔嫩，血管丰富，容易发生炎性肿胀。由于喉腔及声门都狭小，患喉炎时易发生梗阻、吸气性呼吸困难和声音嘶哑。</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grpSp>
        <p:nvGrpSpPr>
          <p:cNvPr id="18" name="组合 17"/>
          <p:cNvGrpSpPr/>
          <p:nvPr/>
        </p:nvGrpSpPr>
        <p:grpSpPr>
          <a:xfrm>
            <a:off x="704850" y="2219960"/>
            <a:ext cx="432435" cy="3712210"/>
            <a:chOff x="1363" y="3496"/>
            <a:chExt cx="681" cy="5846"/>
          </a:xfrm>
        </p:grpSpPr>
        <p:sp>
          <p:nvSpPr>
            <p:cNvPr id="10" name="矩形 9"/>
            <p:cNvSpPr/>
            <p:nvPr>
              <p:custDataLst>
                <p:tags r:id="rId4"/>
              </p:custDataLst>
            </p:nvPr>
          </p:nvSpPr>
          <p:spPr>
            <a:xfrm>
              <a:off x="1363" y="3496"/>
              <a:ext cx="283" cy="5847"/>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5"/>
              </p:custDataLst>
            </p:nvPr>
          </p:nvSpPr>
          <p:spPr>
            <a:xfrm rot="5400000">
              <a:off x="1454" y="5893"/>
              <a:ext cx="780" cy="4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等腰三角形 14"/>
            <p:cNvSpPr/>
            <p:nvPr>
              <p:custDataLst>
                <p:tags r:id="rId6"/>
              </p:custDataLst>
            </p:nvPr>
          </p:nvSpPr>
          <p:spPr>
            <a:xfrm rot="5400000">
              <a:off x="1316" y="5893"/>
              <a:ext cx="780" cy="4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grpSp>
        <p:nvGrpSpPr>
          <p:cNvPr id="28" name="组合 27"/>
          <p:cNvGrpSpPr/>
          <p:nvPr/>
        </p:nvGrpSpPr>
        <p:grpSpPr>
          <a:xfrm>
            <a:off x="1222375" y="2262505"/>
            <a:ext cx="2988310" cy="4062095"/>
            <a:chOff x="2074" y="3563"/>
            <a:chExt cx="4706" cy="6397"/>
          </a:xfrm>
        </p:grpSpPr>
        <p:sp>
          <p:nvSpPr>
            <p:cNvPr id="45" name="文本框 44"/>
            <p:cNvSpPr txBox="1"/>
            <p:nvPr>
              <p:custDataLst>
                <p:tags r:id="rId7"/>
              </p:custDataLst>
            </p:nvPr>
          </p:nvSpPr>
          <p:spPr>
            <a:xfrm flipH="1">
              <a:off x="2074" y="4264"/>
              <a:ext cx="4706" cy="5697"/>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鼻和鼻腔相对短小，后鼻道狭窄，缺少鼻毛，鼻黏膜柔嫩，血管丰富，故易受感染。感染时鼻黏膜充血肿胀使鼻腔更加狭窄，甚至堵塞，引起呼吸困难及吸吮困难。鼻腔黏膜与鼻窦黏膜相连续，且鼻窦口相对较大，故急性鼻炎时易导致鼻窦炎，尤以上颌窦及筛窦最易发生感染。</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sp>
          <p:nvSpPr>
            <p:cNvPr id="44" name="文本框 43"/>
            <p:cNvSpPr txBox="1"/>
            <p:nvPr>
              <p:custDataLst>
                <p:tags r:id="rId8"/>
              </p:custDataLst>
            </p:nvPr>
          </p:nvSpPr>
          <p:spPr>
            <a:xfrm flipH="1">
              <a:off x="2483" y="3563"/>
              <a:ext cx="3888" cy="664"/>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（1）鼻和鼻窦：</a:t>
              </a:r>
              <a:endParaRPr lang="zh-CN" altLang="en-US" sz="2000" b="1" spc="100">
                <a:solidFill>
                  <a:srgbClr val="FA8024"/>
                </a:solidFill>
                <a:uFillTx/>
                <a:latin typeface="Microsoft YaHei Bold" panose="020B0503020204020204" charset="-122"/>
                <a:ea typeface="Microsoft YaHei Bold" panose="020B0503020204020204" charset="-122"/>
              </a:endParaRPr>
            </a:p>
          </p:txBody>
        </p:sp>
      </p:grpSp>
      <p:grpSp>
        <p:nvGrpSpPr>
          <p:cNvPr id="4" name="组合 3"/>
          <p:cNvGrpSpPr/>
          <p:nvPr/>
        </p:nvGrpSpPr>
        <p:grpSpPr>
          <a:xfrm>
            <a:off x="4295775" y="2219960"/>
            <a:ext cx="432435" cy="3712210"/>
            <a:chOff x="6882" y="3496"/>
            <a:chExt cx="681" cy="5846"/>
          </a:xfrm>
        </p:grpSpPr>
        <p:sp>
          <p:nvSpPr>
            <p:cNvPr id="17" name="矩形 16"/>
            <p:cNvSpPr/>
            <p:nvPr>
              <p:custDataLst>
                <p:tags r:id="rId9"/>
              </p:custDataLst>
            </p:nvPr>
          </p:nvSpPr>
          <p:spPr>
            <a:xfrm>
              <a:off x="6882" y="3496"/>
              <a:ext cx="283" cy="5847"/>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等腰三角形 18"/>
            <p:cNvSpPr/>
            <p:nvPr>
              <p:custDataLst>
                <p:tags r:id="rId10"/>
              </p:custDataLst>
            </p:nvPr>
          </p:nvSpPr>
          <p:spPr>
            <a:xfrm rot="5400000">
              <a:off x="6973" y="5893"/>
              <a:ext cx="780" cy="4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0" name="等腰三角形 19"/>
            <p:cNvSpPr/>
            <p:nvPr>
              <p:custDataLst>
                <p:tags r:id="rId11"/>
              </p:custDataLst>
            </p:nvPr>
          </p:nvSpPr>
          <p:spPr>
            <a:xfrm rot="5400000">
              <a:off x="6835" y="5893"/>
              <a:ext cx="780" cy="4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grpSp>
        <p:nvGrpSpPr>
          <p:cNvPr id="29" name="组合 28"/>
          <p:cNvGrpSpPr/>
          <p:nvPr/>
        </p:nvGrpSpPr>
        <p:grpSpPr>
          <a:xfrm>
            <a:off x="4813300" y="2262505"/>
            <a:ext cx="3347720" cy="4062095"/>
            <a:chOff x="7572" y="3563"/>
            <a:chExt cx="5272" cy="6397"/>
          </a:xfrm>
        </p:grpSpPr>
        <p:sp>
          <p:nvSpPr>
            <p:cNvPr id="31" name="文本框 30"/>
            <p:cNvSpPr txBox="1"/>
            <p:nvPr>
              <p:custDataLst>
                <p:tags r:id="rId12"/>
              </p:custDataLst>
            </p:nvPr>
          </p:nvSpPr>
          <p:spPr>
            <a:xfrm flipH="1">
              <a:off x="8264" y="3563"/>
              <a:ext cx="3888" cy="664"/>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（2）咽和咽鼓管：</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3"/>
              </p:custDataLst>
            </p:nvPr>
          </p:nvSpPr>
          <p:spPr>
            <a:xfrm flipH="1">
              <a:off x="7572" y="4264"/>
              <a:ext cx="5272" cy="5696"/>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咽部狭窄且垂直。腭扁桃体在1岁末逐渐增大，至4～10岁时达高峰，14～ 15岁时逐渐退化，故扁桃体炎多见于年长儿，1岁以内少见，扁桃体具有一定防御及免疫功能。小儿咽后壁间隙组织疏松，有颗粒型的淋巴滤泡，故婴儿期发生咽后壁脓肿最多。婴幼儿咽鼓管较宽，短而直，呈水平位，故上呼吸道感染后容易并发中耳炎。</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grpSp>
        <p:nvGrpSpPr>
          <p:cNvPr id="27" name="组合 26"/>
          <p:cNvGrpSpPr/>
          <p:nvPr/>
        </p:nvGrpSpPr>
        <p:grpSpPr>
          <a:xfrm>
            <a:off x="875665" y="1226820"/>
            <a:ext cx="7602220" cy="539750"/>
            <a:chOff x="1379" y="1104"/>
            <a:chExt cx="11972" cy="850"/>
          </a:xfrm>
        </p:grpSpPr>
        <p:sp>
          <p:nvSpPr>
            <p:cNvPr id="25" name="矩形 24"/>
            <p:cNvSpPr/>
            <p:nvPr/>
          </p:nvSpPr>
          <p:spPr>
            <a:xfrm>
              <a:off x="2229" y="120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1. 上呼吸道</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14"/>
            <a:stretch>
              <a:fillRect/>
            </a:stretch>
          </p:blipFill>
          <p:spPr>
            <a:xfrm>
              <a:off x="1379" y="1104"/>
              <a:ext cx="850" cy="850"/>
            </a:xfrm>
            <a:prstGeom prst="rect">
              <a:avLst/>
            </a:prstGeom>
          </p:spPr>
        </p:pic>
      </p:grpSp>
      <p:grpSp>
        <p:nvGrpSpPr>
          <p:cNvPr id="2" name="组合 1"/>
          <p:cNvGrpSpPr/>
          <p:nvPr/>
        </p:nvGrpSpPr>
        <p:grpSpPr>
          <a:xfrm>
            <a:off x="8246110" y="2214245"/>
            <a:ext cx="432435" cy="3712210"/>
            <a:chOff x="13080" y="3487"/>
            <a:chExt cx="681" cy="5846"/>
          </a:xfrm>
        </p:grpSpPr>
        <p:sp>
          <p:nvSpPr>
            <p:cNvPr id="12" name="矩形 11"/>
            <p:cNvSpPr/>
            <p:nvPr>
              <p:custDataLst>
                <p:tags r:id="rId15"/>
              </p:custDataLst>
            </p:nvPr>
          </p:nvSpPr>
          <p:spPr>
            <a:xfrm>
              <a:off x="13080" y="3487"/>
              <a:ext cx="283" cy="5847"/>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等腰三角形 12"/>
            <p:cNvSpPr/>
            <p:nvPr>
              <p:custDataLst>
                <p:tags r:id="rId16"/>
              </p:custDataLst>
            </p:nvPr>
          </p:nvSpPr>
          <p:spPr>
            <a:xfrm rot="5400000">
              <a:off x="13171" y="5893"/>
              <a:ext cx="780" cy="4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等腰三角形 13"/>
            <p:cNvSpPr/>
            <p:nvPr>
              <p:custDataLst>
                <p:tags r:id="rId17"/>
              </p:custDataLst>
            </p:nvPr>
          </p:nvSpPr>
          <p:spPr>
            <a:xfrm rot="5400000">
              <a:off x="13056" y="5893"/>
              <a:ext cx="780" cy="4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一、解剖特点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18" name="组合 17"/>
          <p:cNvGrpSpPr/>
          <p:nvPr/>
        </p:nvGrpSpPr>
        <p:grpSpPr>
          <a:xfrm>
            <a:off x="1069975" y="2219960"/>
            <a:ext cx="432435" cy="3712210"/>
            <a:chOff x="1363" y="3496"/>
            <a:chExt cx="681" cy="5846"/>
          </a:xfrm>
        </p:grpSpPr>
        <p:sp>
          <p:nvSpPr>
            <p:cNvPr id="10" name="矩形 9"/>
            <p:cNvSpPr/>
            <p:nvPr>
              <p:custDataLst>
                <p:tags r:id="rId2"/>
              </p:custDataLst>
            </p:nvPr>
          </p:nvSpPr>
          <p:spPr>
            <a:xfrm>
              <a:off x="1363" y="3496"/>
              <a:ext cx="283" cy="5847"/>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3"/>
              </p:custDataLst>
            </p:nvPr>
          </p:nvSpPr>
          <p:spPr>
            <a:xfrm rot="5400000">
              <a:off x="1454" y="5893"/>
              <a:ext cx="780" cy="4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rot="5400000">
              <a:off x="1316" y="5893"/>
              <a:ext cx="780" cy="4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grpSp>
        <p:nvGrpSpPr>
          <p:cNvPr id="28" name="组合 27"/>
          <p:cNvGrpSpPr/>
          <p:nvPr/>
        </p:nvGrpSpPr>
        <p:grpSpPr>
          <a:xfrm>
            <a:off x="1576705" y="2262505"/>
            <a:ext cx="3971290" cy="3669665"/>
            <a:chOff x="2057" y="3563"/>
            <a:chExt cx="6254" cy="5779"/>
          </a:xfrm>
        </p:grpSpPr>
        <p:sp>
          <p:nvSpPr>
            <p:cNvPr id="45" name="文本框 44"/>
            <p:cNvSpPr txBox="1"/>
            <p:nvPr>
              <p:custDataLst>
                <p:tags r:id="rId5"/>
              </p:custDataLst>
            </p:nvPr>
          </p:nvSpPr>
          <p:spPr>
            <a:xfrm flipH="1">
              <a:off x="2074" y="4264"/>
              <a:ext cx="6236" cy="5078"/>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小儿气管和支气管管腔相对狭小，缺乏弹力组织，纤毛运动差，所以不但易发生炎症，而且炎症时易导致阻塞。右侧支气管短而粗，为气管的直接延伸，故支气管异物多见于右侧。</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sp>
          <p:nvSpPr>
            <p:cNvPr id="44" name="文本框 43"/>
            <p:cNvSpPr txBox="1"/>
            <p:nvPr>
              <p:custDataLst>
                <p:tags r:id="rId6"/>
              </p:custDataLst>
            </p:nvPr>
          </p:nvSpPr>
          <p:spPr>
            <a:xfrm flipH="1">
              <a:off x="2057" y="3563"/>
              <a:ext cx="6254" cy="664"/>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（1）气管和支气管：</a:t>
              </a:r>
              <a:endParaRPr lang="zh-CN" altLang="en-US" sz="2000" b="1" spc="100">
                <a:solidFill>
                  <a:srgbClr val="FA8024"/>
                </a:solidFill>
                <a:uFillTx/>
                <a:latin typeface="Microsoft YaHei Bold" panose="020B0503020204020204" charset="-122"/>
                <a:ea typeface="Microsoft YaHei Bold" panose="020B0503020204020204" charset="-122"/>
              </a:endParaRPr>
            </a:p>
          </p:txBody>
        </p:sp>
      </p:grpSp>
      <p:grpSp>
        <p:nvGrpSpPr>
          <p:cNvPr id="4" name="组合 3"/>
          <p:cNvGrpSpPr/>
          <p:nvPr/>
        </p:nvGrpSpPr>
        <p:grpSpPr>
          <a:xfrm>
            <a:off x="6340475" y="2219960"/>
            <a:ext cx="432435" cy="3712210"/>
            <a:chOff x="6882" y="3496"/>
            <a:chExt cx="681" cy="5846"/>
          </a:xfrm>
        </p:grpSpPr>
        <p:sp>
          <p:nvSpPr>
            <p:cNvPr id="17" name="矩形 16"/>
            <p:cNvSpPr/>
            <p:nvPr>
              <p:custDataLst>
                <p:tags r:id="rId7"/>
              </p:custDataLst>
            </p:nvPr>
          </p:nvSpPr>
          <p:spPr>
            <a:xfrm>
              <a:off x="6882" y="3496"/>
              <a:ext cx="283" cy="5847"/>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等腰三角形 18"/>
            <p:cNvSpPr/>
            <p:nvPr>
              <p:custDataLst>
                <p:tags r:id="rId8"/>
              </p:custDataLst>
            </p:nvPr>
          </p:nvSpPr>
          <p:spPr>
            <a:xfrm rot="5400000">
              <a:off x="6973" y="5893"/>
              <a:ext cx="780" cy="4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0" name="等腰三角形 19"/>
            <p:cNvSpPr/>
            <p:nvPr>
              <p:custDataLst>
                <p:tags r:id="rId9"/>
              </p:custDataLst>
            </p:nvPr>
          </p:nvSpPr>
          <p:spPr>
            <a:xfrm rot="5400000">
              <a:off x="6835" y="5893"/>
              <a:ext cx="780" cy="4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grpSp>
        <p:nvGrpSpPr>
          <p:cNvPr id="29" name="组合 28"/>
          <p:cNvGrpSpPr/>
          <p:nvPr/>
        </p:nvGrpSpPr>
        <p:grpSpPr>
          <a:xfrm>
            <a:off x="6857365" y="2262505"/>
            <a:ext cx="3960495" cy="3670300"/>
            <a:chOff x="7571" y="3563"/>
            <a:chExt cx="6237" cy="5780"/>
          </a:xfrm>
        </p:grpSpPr>
        <p:sp>
          <p:nvSpPr>
            <p:cNvPr id="31" name="文本框 30"/>
            <p:cNvSpPr txBox="1"/>
            <p:nvPr>
              <p:custDataLst>
                <p:tags r:id="rId10"/>
              </p:custDataLst>
            </p:nvPr>
          </p:nvSpPr>
          <p:spPr>
            <a:xfrm flipH="1">
              <a:off x="7571" y="3563"/>
              <a:ext cx="6237" cy="664"/>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（2）肺：</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1"/>
              </p:custDataLst>
            </p:nvPr>
          </p:nvSpPr>
          <p:spPr>
            <a:xfrm flipH="1">
              <a:off x="7572" y="4264"/>
              <a:ext cx="6236" cy="5079"/>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小儿肺组织发育尚未完善，弹力组织发育较差，肺泡数量少，血管丰富，使其含气量少而含血量多，故易于感染。炎症时也易蔓延，引起间质性炎症、肺不张及坠积性肺炎。由于肺弹力纤维组织发育差，肺膨胀不够充分，易发生肺不张和肺气肿。</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grpSp>
      <p:grpSp>
        <p:nvGrpSpPr>
          <p:cNvPr id="27" name="组合 26"/>
          <p:cNvGrpSpPr/>
          <p:nvPr/>
        </p:nvGrpSpPr>
        <p:grpSpPr>
          <a:xfrm>
            <a:off x="875665" y="1226820"/>
            <a:ext cx="7602220" cy="539750"/>
            <a:chOff x="1379" y="1104"/>
            <a:chExt cx="11972" cy="850"/>
          </a:xfrm>
        </p:grpSpPr>
        <p:sp>
          <p:nvSpPr>
            <p:cNvPr id="25" name="矩形 24"/>
            <p:cNvSpPr/>
            <p:nvPr/>
          </p:nvSpPr>
          <p:spPr>
            <a:xfrm>
              <a:off x="2229" y="120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下呼吸道</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12"/>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1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1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1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1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1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3*l_h_i*1_3_2"/>
  <p:tag name="KSO_WM_TEMPLATE_CATEGORY" val="diagram"/>
  <p:tag name="KSO_WM_TEMPLATE_INDEX" val="20228041"/>
  <p:tag name="KSO_WM_UNIT_LAYERLEVEL" val="1_1_1"/>
  <p:tag name="KSO_WM_TAG_VERSION" val="1.0"/>
  <p:tag name="KSO_WM_BEAUTIFY_FLAG" val="#wm#"/>
</p:tagLst>
</file>

<file path=ppt/tags/tag1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3*l_h_i*1_3_3"/>
  <p:tag name="KSO_WM_TEMPLATE_CATEGORY" val="diagram"/>
  <p:tag name="KSO_WM_TEMPLATE_INDEX" val="20228041"/>
  <p:tag name="KSO_WM_UNIT_LAYERLEVEL" val="1_1_1"/>
  <p:tag name="KSO_WM_TAG_VERSION" val="1.0"/>
  <p:tag name="KSO_WM_BEAUTIFY_FLAG" val="#wm#"/>
</p:tagLst>
</file>

<file path=ppt/tags/tag1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3*l_h_i*1_3_4"/>
  <p:tag name="KSO_WM_TEMPLATE_CATEGORY" val="diagram"/>
  <p:tag name="KSO_WM_TEMPLATE_INDEX" val="20228041"/>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2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2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2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2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2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2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3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3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3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34.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3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36.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3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38.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3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4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42.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43.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44.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45.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46.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47.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48.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49.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3*l_h_a*1_3_1"/>
  <p:tag name="KSO_WM_TEMPLATE_CATEGORY" val="diagram"/>
  <p:tag name="KSO_WM_TEMPLATE_INDEX" val="20228041"/>
  <p:tag name="KSO_WM_UNIT_LAYERLEVEL" val="1_1_1"/>
  <p:tag name="KSO_WM_TAG_VERSION" val="1.0"/>
  <p:tag name="KSO_WM_BEAUTIFY_FLAG" val="#wm#"/>
</p:tagLst>
</file>

<file path=ppt/tags/tag50.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5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52.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5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5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55.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56.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57.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58.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5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61.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925_3*n_h_h_f*1_2_2_1"/>
  <p:tag name="KSO_WM_TEMPLATE_CATEGORY" val="diagram"/>
  <p:tag name="KSO_WM_TEMPLATE_INDEX" val="20227925"/>
  <p:tag name="KSO_WM_UNIT_LAYERLEVEL" val="1_1_1_1"/>
  <p:tag name="KSO_WM_TAG_VERSION" val="1.0"/>
  <p:tag name="KSO_WM_BEAUTIFY_FLAG" val="#wm#"/>
</p:tagLst>
</file>

<file path=ppt/tags/tag6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25_3*n_h_h_a*1_2_2_1"/>
  <p:tag name="KSO_WM_TEMPLATE_CATEGORY" val="diagram"/>
  <p:tag name="KSO_WM_TEMPLATE_INDEX" val="20227925"/>
  <p:tag name="KSO_WM_UNIT_LAYERLEVEL" val="1_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925_3*n_h_h_i*1_2_2_2"/>
  <p:tag name="KSO_WM_TEMPLATE_CATEGORY" val="diagram"/>
  <p:tag name="KSO_WM_TEMPLATE_INDEX" val="20227925"/>
  <p:tag name="KSO_WM_UNIT_LAYERLEVEL" val="1_1_1_1"/>
  <p:tag name="KSO_WM_TAG_VERSION" val="1.0"/>
  <p:tag name="KSO_WM_BEAUTIFY_FLAG" val="#wm#"/>
</p:tagLst>
</file>

<file path=ppt/tags/tag65.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2"/>
  <p:tag name="KSO_WM_UNIT_ID" val="diagram20227925_3*n_h_h_x*1_2_2_2"/>
  <p:tag name="KSO_WM_TEMPLATE_CATEGORY" val="diagram"/>
  <p:tag name="KSO_WM_TEMPLATE_INDEX" val="20227925"/>
  <p:tag name="KSO_WM_UNIT_LAYERLEVEL" val="1_1_1_1"/>
  <p:tag name="KSO_WM_TAG_VERSION" val="1.0"/>
  <p:tag name="KSO_WM_BEAUTIFY_FLAG" val="#wm#"/>
</p:tagLst>
</file>

<file path=ppt/tags/tag6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6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25_3*n_h_h_a*1_2_1_1"/>
  <p:tag name="KSO_WM_TEMPLATE_CATEGORY" val="diagram"/>
  <p:tag name="KSO_WM_TEMPLATE_INDEX" val="20227925"/>
  <p:tag name="KSO_WM_UNIT_LAYERLEVEL" val="1_1_1_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5_3*n_h_h_i*1_2_1_2"/>
  <p:tag name="KSO_WM_TEMPLATE_CATEGORY" val="diagram"/>
  <p:tag name="KSO_WM_TEMPLATE_INDEX" val="20227925"/>
  <p:tag name="KSO_WM_UNIT_LAYERLEVEL" val="1_1_1_1"/>
  <p:tag name="KSO_WM_TAG_VERSION" val="1.0"/>
  <p:tag name="KSO_WM_BEAUTIFY_FLAG" val="#wm#"/>
</p:tagLst>
</file>

<file path=ppt/tags/tag69.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2"/>
  <p:tag name="KSO_WM_UNIT_ID" val="diagram20227925_3*n_h_h_x*1_2_1_2"/>
  <p:tag name="KSO_WM_TEMPLATE_CATEGORY" val="diagram"/>
  <p:tag name="KSO_WM_TEMPLATE_INDEX" val="20227925"/>
  <p:tag name="KSO_WM_UNIT_LAYERLEVEL" val="1_1_1_1"/>
  <p:tag name="KSO_WM_TAG_VERSION" val="1.0"/>
  <p:tag name="KSO_WM_BEAUTIFY_FLAG" val="#wm#"/>
</p:tagLst>
</file>

<file path=ppt/tags/tag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25_3*n_h_h_a*1_2_3_1"/>
  <p:tag name="KSO_WM_TEMPLATE_CATEGORY" val="diagram"/>
  <p:tag name="KSO_WM_TEMPLATE_INDEX" val="20227925"/>
  <p:tag name="KSO_WM_UNIT_LAYERLEVEL" val="1_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925_3*n_h_h_i*1_2_3_2"/>
  <p:tag name="KSO_WM_TEMPLATE_CATEGORY" val="diagram"/>
  <p:tag name="KSO_WM_TEMPLATE_INDEX" val="20227925"/>
  <p:tag name="KSO_WM_UNIT_LAYERLEVEL" val="1_1_1_1"/>
  <p:tag name="KSO_WM_TAG_VERSION" val="1.0"/>
  <p:tag name="KSO_WM_BEAUTIFY_FLAG" val="#wm#"/>
</p:tagLst>
</file>

<file path=ppt/tags/tag72.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25_3*n_h_h_x*1_2_3_1"/>
  <p:tag name="KSO_WM_TEMPLATE_CATEGORY" val="diagram"/>
  <p:tag name="KSO_WM_TEMPLATE_INDEX" val="20227925"/>
  <p:tag name="KSO_WM_UNIT_LAYERLEVEL" val="1_1_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7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7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7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77.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7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8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8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8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8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8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8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8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9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9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9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9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9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98.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99.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9889</Words>
  <Application>WPS 文字</Application>
  <PresentationFormat>全屏显示(16:9)</PresentationFormat>
  <Paragraphs>510</Paragraphs>
  <Slides>50</Slides>
  <Notes>25</Notes>
  <HiddenSlides>0</HiddenSlides>
  <MMClips>1</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50</vt:i4>
      </vt:variant>
    </vt:vector>
  </HeadingPairs>
  <TitlesOfParts>
    <vt:vector size="85"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Times New Roman Regular</vt:lpstr>
      <vt:lpstr>Clear Sans</vt:lpstr>
      <vt:lpstr>苹方-简</vt:lpstr>
      <vt:lpstr>Open Sans</vt:lpstr>
      <vt:lpstr>思源黑体 CN Bold</vt:lpstr>
      <vt:lpstr>黑体</vt:lpstr>
      <vt:lpstr>思源黑体 CN Regular</vt:lpstr>
      <vt:lpstr>思源黑体 CN Light</vt:lpstr>
      <vt:lpstr>思源黑体 CN Normal</vt:lpstr>
      <vt:lpstr>思源黑体 CN Heavy</vt:lpstr>
      <vt:lpstr>Helvetica Light</vt:lpstr>
      <vt:lpstr>宋体-简</vt:lpstr>
      <vt:lpstr>Helvetica Light</vt:lpstr>
      <vt:lpstr>思源黑体 CN Bold</vt:lpstr>
      <vt:lpstr>思源黑体 CN Heavy</vt:lpstr>
      <vt:lpstr>Microsoft YaHei Light</vt:lpstr>
      <vt:lpstr>Office 主题</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23</cp:revision>
  <dcterms:created xsi:type="dcterms:W3CDTF">2023-09-11T07:12:00Z</dcterms:created>
  <dcterms:modified xsi:type="dcterms:W3CDTF">2023-09-11T07:12:00Z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BDC479834C495559C0BDFE64EAC6ADAA_43</vt:lpwstr>
  </property>
</Properties>
</file>