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283" r:id="rId9"/>
    <p:sldId id="331" r:id="rId10"/>
    <p:sldId id="330" r:id="rId11"/>
    <p:sldId id="410" r:id="rId12"/>
    <p:sldId id="411" r:id="rId13"/>
    <p:sldId id="412" r:id="rId14"/>
    <p:sldId id="413" r:id="rId15"/>
    <p:sldId id="414" r:id="rId16"/>
    <p:sldId id="355" r:id="rId17"/>
    <p:sldId id="415" r:id="rId18"/>
    <p:sldId id="416" r:id="rId19"/>
    <p:sldId id="417" r:id="rId20"/>
    <p:sldId id="418" r:id="rId21"/>
    <p:sldId id="419" r:id="rId22"/>
    <p:sldId id="406" r:id="rId23"/>
    <p:sldId id="421" r:id="rId24"/>
    <p:sldId id="422" r:id="rId25"/>
    <p:sldId id="423" r:id="rId26"/>
    <p:sldId id="424" r:id="rId27"/>
    <p:sldId id="425" r:id="rId28"/>
    <p:sldId id="426" r:id="rId29"/>
    <p:sldId id="427" r:id="rId30"/>
    <p:sldId id="428" r:id="rId31"/>
    <p:sldId id="429" r:id="rId32"/>
    <p:sldId id="346" r:id="rId33"/>
    <p:sldId id="354" r:id="rId34"/>
    <p:sldId id="420" r:id="rId35"/>
    <p:sldId id="431" r:id="rId36"/>
    <p:sldId id="432" r:id="rId37"/>
    <p:sldId id="433" r:id="rId38"/>
    <p:sldId id="434" r:id="rId39"/>
    <p:sldId id="435" r:id="rId40"/>
    <p:sldId id="437" r:id="rId41"/>
    <p:sldId id="438" r:id="rId42"/>
    <p:sldId id="439" r:id="rId43"/>
    <p:sldId id="440" r:id="rId44"/>
    <p:sldId id="441" r:id="rId45"/>
    <p:sldId id="442" r:id="rId46"/>
    <p:sldId id="443" r:id="rId47"/>
    <p:sldId id="446" r:id="rId48"/>
    <p:sldId id="447" r:id="rId49"/>
    <p:sldId id="449" r:id="rId50"/>
    <p:sldId id="450" r:id="rId51"/>
    <p:sldId id="451" r:id="rId52"/>
    <p:sldId id="436" r:id="rId53"/>
    <p:sldId id="430" r:id="rId54"/>
    <p:sldId id="452" r:id="rId55"/>
    <p:sldId id="454" r:id="rId56"/>
    <p:sldId id="455" r:id="rId57"/>
    <p:sldId id="456" r:id="rId58"/>
    <p:sldId id="457" r:id="rId59"/>
    <p:sldId id="458" r:id="rId60"/>
    <p:sldId id="459" r:id="rId61"/>
    <p:sldId id="461" r:id="rId62"/>
    <p:sldId id="462" r:id="rId63"/>
    <p:sldId id="463" r:id="rId64"/>
    <p:sldId id="281" r:id="rId6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commentAuthors" Target="commentAuthors.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8.xml"/><Relationship Id="rId1" Type="http://schemas.openxmlformats.org/officeDocument/2006/relationships/tags" Target="../tags/tag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0" Type="http://schemas.openxmlformats.org/officeDocument/2006/relationships/notesSlide" Target="../notesSlides/notesSlide36.xml"/><Relationship Id="rId3" Type="http://schemas.openxmlformats.org/officeDocument/2006/relationships/tags" Target="../tags/tag11.xml"/><Relationship Id="rId29" Type="http://schemas.openxmlformats.org/officeDocument/2006/relationships/slideLayout" Target="../slideLayouts/slideLayout8.xml"/><Relationship Id="rId28" Type="http://schemas.openxmlformats.org/officeDocument/2006/relationships/image" Target="../media/image9.png"/><Relationship Id="rId27" Type="http://schemas.openxmlformats.org/officeDocument/2006/relationships/image" Target="../media/image21.svg"/><Relationship Id="rId26" Type="http://schemas.openxmlformats.org/officeDocument/2006/relationships/image" Target="../media/image20.png"/><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10.xml"/><Relationship Id="rId19" Type="http://schemas.openxmlformats.org/officeDocument/2006/relationships/tags" Target="../tags/tag23.xml"/><Relationship Id="rId18" Type="http://schemas.openxmlformats.org/officeDocument/2006/relationships/image" Target="../media/image19.svg"/><Relationship Id="rId17" Type="http://schemas.openxmlformats.org/officeDocument/2006/relationships/image" Target="../media/image18.png"/><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image" Target="../media/image17.svg"/><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9" Type="http://schemas.openxmlformats.org/officeDocument/2006/relationships/image" Target="../media/image27.svg"/><Relationship Id="rId8" Type="http://schemas.openxmlformats.org/officeDocument/2006/relationships/image" Target="../media/image26.png"/><Relationship Id="rId7" Type="http://schemas.openxmlformats.org/officeDocument/2006/relationships/tags" Target="../tags/tag3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tags" Target="../tags/tag31.xml"/><Relationship Id="rId3" Type="http://schemas.openxmlformats.org/officeDocument/2006/relationships/image" Target="../media/image23.svg"/><Relationship Id="rId29" Type="http://schemas.openxmlformats.org/officeDocument/2006/relationships/slideLayout" Target="../slideLayouts/slideLayout8.xml"/><Relationship Id="rId28" Type="http://schemas.openxmlformats.org/officeDocument/2006/relationships/image" Target="../media/image9.png"/><Relationship Id="rId27" Type="http://schemas.openxmlformats.org/officeDocument/2006/relationships/tags" Target="../tags/tag46.xml"/><Relationship Id="rId26" Type="http://schemas.openxmlformats.org/officeDocument/2006/relationships/image" Target="../media/image31.svg"/><Relationship Id="rId25" Type="http://schemas.openxmlformats.org/officeDocument/2006/relationships/image" Target="../media/image30.png"/><Relationship Id="rId24" Type="http://schemas.openxmlformats.org/officeDocument/2006/relationships/tags" Target="../tags/tag45.xml"/><Relationship Id="rId23" Type="http://schemas.openxmlformats.org/officeDocument/2006/relationships/image" Target="../media/image29.svg"/><Relationship Id="rId22" Type="http://schemas.openxmlformats.org/officeDocument/2006/relationships/image" Target="../media/image28.png"/><Relationship Id="rId21" Type="http://schemas.openxmlformats.org/officeDocument/2006/relationships/tags" Target="../tags/tag44.xml"/><Relationship Id="rId20" Type="http://schemas.openxmlformats.org/officeDocument/2006/relationships/tags" Target="../tags/tag43.xml"/><Relationship Id="rId2" Type="http://schemas.openxmlformats.org/officeDocument/2006/relationships/image" Target="../media/image22.png"/><Relationship Id="rId19" Type="http://schemas.openxmlformats.org/officeDocument/2006/relationships/tags" Target="../tags/tag42.xml"/><Relationship Id="rId18" Type="http://schemas.openxmlformats.org/officeDocument/2006/relationships/tags" Target="../tags/tag41.xml"/><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3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9.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3.svg"/><Relationship Id="rId56" Type="http://schemas.openxmlformats.org/officeDocument/2006/relationships/slideLayout" Target="../slideLayouts/slideLayout8.xml"/><Relationship Id="rId55" Type="http://schemas.openxmlformats.org/officeDocument/2006/relationships/image" Target="../media/image9.png"/><Relationship Id="rId54" Type="http://schemas.openxmlformats.org/officeDocument/2006/relationships/tags" Target="../tags/tag88.xml"/><Relationship Id="rId53" Type="http://schemas.openxmlformats.org/officeDocument/2006/relationships/tags" Target="../tags/tag87.xml"/><Relationship Id="rId52" Type="http://schemas.openxmlformats.org/officeDocument/2006/relationships/tags" Target="../tags/tag86.xml"/><Relationship Id="rId51" Type="http://schemas.openxmlformats.org/officeDocument/2006/relationships/tags" Target="../tags/tag85.xml"/><Relationship Id="rId50" Type="http://schemas.openxmlformats.org/officeDocument/2006/relationships/tags" Target="../tags/tag84.xml"/><Relationship Id="rId5" Type="http://schemas.openxmlformats.org/officeDocument/2006/relationships/image" Target="../media/image32.png"/><Relationship Id="rId49" Type="http://schemas.openxmlformats.org/officeDocument/2006/relationships/tags" Target="../tags/tag83.xml"/><Relationship Id="rId48" Type="http://schemas.openxmlformats.org/officeDocument/2006/relationships/tags" Target="../tags/tag82.xml"/><Relationship Id="rId47" Type="http://schemas.openxmlformats.org/officeDocument/2006/relationships/tags" Target="../tags/tag81.xml"/><Relationship Id="rId46" Type="http://schemas.openxmlformats.org/officeDocument/2006/relationships/tags" Target="../tags/tag80.xml"/><Relationship Id="rId45" Type="http://schemas.openxmlformats.org/officeDocument/2006/relationships/tags" Target="../tags/tag79.xml"/><Relationship Id="rId44" Type="http://schemas.openxmlformats.org/officeDocument/2006/relationships/tags" Target="../tags/tag78.xml"/><Relationship Id="rId43" Type="http://schemas.openxmlformats.org/officeDocument/2006/relationships/tags" Target="../tags/tag77.xml"/><Relationship Id="rId42" Type="http://schemas.openxmlformats.org/officeDocument/2006/relationships/tags" Target="../tags/tag76.xml"/><Relationship Id="rId41" Type="http://schemas.openxmlformats.org/officeDocument/2006/relationships/tags" Target="../tags/tag75.xml"/><Relationship Id="rId40" Type="http://schemas.openxmlformats.org/officeDocument/2006/relationships/tags" Target="../tags/tag74.xml"/><Relationship Id="rId4" Type="http://schemas.openxmlformats.org/officeDocument/2006/relationships/tags" Target="../tags/tag50.xml"/><Relationship Id="rId39" Type="http://schemas.openxmlformats.org/officeDocument/2006/relationships/tags" Target="../tags/tag73.xml"/><Relationship Id="rId38" Type="http://schemas.openxmlformats.org/officeDocument/2006/relationships/tags" Target="../tags/tag72.xml"/><Relationship Id="rId37" Type="http://schemas.openxmlformats.org/officeDocument/2006/relationships/tags" Target="../tags/tag71.xml"/><Relationship Id="rId36" Type="http://schemas.openxmlformats.org/officeDocument/2006/relationships/image" Target="../media/image43.svg"/><Relationship Id="rId35" Type="http://schemas.openxmlformats.org/officeDocument/2006/relationships/image" Target="../media/image42.png"/><Relationship Id="rId34" Type="http://schemas.openxmlformats.org/officeDocument/2006/relationships/tags" Target="../tags/tag70.xml"/><Relationship Id="rId33" Type="http://schemas.openxmlformats.org/officeDocument/2006/relationships/image" Target="../media/image41.svg"/><Relationship Id="rId32" Type="http://schemas.openxmlformats.org/officeDocument/2006/relationships/image" Target="../media/image40.png"/><Relationship Id="rId31" Type="http://schemas.openxmlformats.org/officeDocument/2006/relationships/tags" Target="../tags/tag69.xml"/><Relationship Id="rId30" Type="http://schemas.openxmlformats.org/officeDocument/2006/relationships/image" Target="../media/image39.svg"/><Relationship Id="rId3" Type="http://schemas.openxmlformats.org/officeDocument/2006/relationships/tags" Target="../tags/tag49.xml"/><Relationship Id="rId29" Type="http://schemas.openxmlformats.org/officeDocument/2006/relationships/image" Target="../media/image38.png"/><Relationship Id="rId28" Type="http://schemas.openxmlformats.org/officeDocument/2006/relationships/tags" Target="../tags/tag68.xml"/><Relationship Id="rId27" Type="http://schemas.openxmlformats.org/officeDocument/2006/relationships/image" Target="../media/image37.svg"/><Relationship Id="rId26" Type="http://schemas.openxmlformats.org/officeDocument/2006/relationships/image" Target="../media/image36.png"/><Relationship Id="rId25" Type="http://schemas.openxmlformats.org/officeDocument/2006/relationships/tags" Target="../tags/tag67.xml"/><Relationship Id="rId24" Type="http://schemas.openxmlformats.org/officeDocument/2006/relationships/image" Target="../media/image35.svg"/><Relationship Id="rId23" Type="http://schemas.openxmlformats.org/officeDocument/2006/relationships/image" Target="../media/image34.png"/><Relationship Id="rId22" Type="http://schemas.openxmlformats.org/officeDocument/2006/relationships/tags" Target="../tags/tag66.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8.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7.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0.xml"/><Relationship Id="rId1" Type="http://schemas.openxmlformats.org/officeDocument/2006/relationships/tags" Target="../tags/tag8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3.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8" Type="http://schemas.openxmlformats.org/officeDocument/2006/relationships/slideLayout" Target="../slideLayouts/slideLayout8.xml"/><Relationship Id="rId27" Type="http://schemas.openxmlformats.org/officeDocument/2006/relationships/image" Target="../media/image9.png"/><Relationship Id="rId26" Type="http://schemas.openxmlformats.org/officeDocument/2006/relationships/tags" Target="../tags/tag116.xml"/><Relationship Id="rId25" Type="http://schemas.openxmlformats.org/officeDocument/2006/relationships/tags" Target="../tags/tag115.xml"/><Relationship Id="rId24" Type="http://schemas.openxmlformats.org/officeDocument/2006/relationships/tags" Target="../tags/tag114.xml"/><Relationship Id="rId23" Type="http://schemas.openxmlformats.org/officeDocument/2006/relationships/tags" Target="../tags/tag113.xml"/><Relationship Id="rId22" Type="http://schemas.openxmlformats.org/officeDocument/2006/relationships/tags" Target="../tags/tag112.xml"/><Relationship Id="rId21" Type="http://schemas.openxmlformats.org/officeDocument/2006/relationships/tags" Target="../tags/tag111.xml"/><Relationship Id="rId20" Type="http://schemas.openxmlformats.org/officeDocument/2006/relationships/tags" Target="../tags/tag110.xml"/><Relationship Id="rId2" Type="http://schemas.openxmlformats.org/officeDocument/2006/relationships/tags" Target="../tags/tag92.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7470" y="2218055"/>
            <a:ext cx="9584055"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生长发育遵循着以下规律。</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（1）由上到下。如先抬头，后挺胸，再会坐、立、行。</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（2）由近到远。如先控制肩、臂，后控制手；先控制腿，后控制脚的活动。</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（3）由粗到细。如先会用全手掌握持物品，后会用手指端捏取物品。</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（4）由简单到复杂。如先会画直线，后会画圆、画人。</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（5）由低级到高级。如先会看、听和感知事物，后发展到记忆、思维、分析、判断事物。</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452245"/>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（三）生长发育的顺序性</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一、生长发育规律</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7470" y="2218055"/>
            <a:ext cx="9584055"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小儿的生长发育虽按一定规律发展，但在一定范围内受遗传、性别、环境等因素影响而存在较大的个体差异，每个人的“生长轨迹”不是完全相同的。因此，所谓正常值是相对的，评价时必须考虑不同因素对个体的影响，并进行动态的观察，才能做出正确的判断。</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452245"/>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（四）生长发育的个体差异</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一、生长发育规律</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97962"/>
            <a:ext cx="3239770" cy="3640507"/>
            <a:chOff x="4157" y="3295"/>
            <a:chExt cx="5102" cy="573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3402" cy="580"/>
            </a:xfrm>
            <a:prstGeom prst="rect">
              <a:avLst/>
            </a:prstGeom>
          </p:spPr>
          <p:txBody>
            <a:bodyPr wrap="squar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（一）遗传</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175"/>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小儿生长发育的特征、潜力、趋向等都受父母双方遗传因素的影响。种族、家庭遗传信息对其影响较大，如皮肤和头发的颜色、面型特征、身材高矮、性成熟的早晚及对疾病的易感性等都与遗传有关。遗传性疾病如染色体畸变或代谢性缺陷均对小儿的生长发育有显著影响。</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97962"/>
            <a:ext cx="3239770" cy="3320462"/>
            <a:chOff x="6967" y="3295"/>
            <a:chExt cx="5104" cy="5229"/>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424" y="4066"/>
              <a:ext cx="2089" cy="580"/>
            </a:xfrm>
            <a:prstGeom prst="rect">
              <a:avLst/>
            </a:prstGeom>
          </p:spPr>
          <p:txBody>
            <a:bodyPr wrap="non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（二）性别</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3671"/>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男、女孩的生长发育有各自特点。例如，女孩青春期开始较男孩约早两年，此时身高、体重超过同龄男孩。男孩青春期开始虽然较女孩晚，但延续时间较女孩长，最终体格发育超过女孩。因此，评价小儿生长发育时，男、女标准不同。</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97962"/>
            <a:ext cx="3240405" cy="3960551"/>
            <a:chOff x="9780" y="3295"/>
            <a:chExt cx="5105" cy="6237"/>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235" y="4066"/>
              <a:ext cx="2089" cy="580"/>
            </a:xfrm>
            <a:prstGeom prst="rect">
              <a:avLst/>
            </a:prstGeom>
          </p:spPr>
          <p:txBody>
            <a:bodyPr wrap="non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（三）营养</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4679"/>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充足、合理的营养是保证小儿健康成长的物质基础。年龄越小，受营养的影响越大。各种营养素供给比例恰当和适当的生活环境，可使小儿生长潜力得到充分的发挥。长期</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营养不足可影响体重、身高的增长，也使机体的免疫、内分泌、神经调节等功能低下，影响小儿智能、心理和社会适应能力的发展。</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二、影响生长发育的因素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97962"/>
            <a:ext cx="3239770" cy="4920050"/>
            <a:chOff x="4157" y="3295"/>
            <a:chExt cx="5102" cy="7748"/>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3402" cy="580"/>
            </a:xfrm>
            <a:prstGeom prst="rect">
              <a:avLst/>
            </a:prstGeom>
          </p:spPr>
          <p:txBody>
            <a:bodyPr wrap="squar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（四）疾病和药物</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6190"/>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疾病对小儿生长发育有很大影响。例如，急性感染常使体重减轻；慢性疾病同时影响体重和身长；先天性疾病及遗传性疾病对小儿的体格、精神和神经发育有不利影响；内分泌疾病会影响骨骼和神经系统发育。任何一种疾病若持续很长时间都会对小儿造成永久性的影响。药物也可影响生长发育，如大量或长期应用链霉素可影响听力和肾脏；长期应用肾上腺皮质激素可影响身高的增长。</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97962"/>
            <a:ext cx="3239770" cy="4279961"/>
            <a:chOff x="6967" y="3295"/>
            <a:chExt cx="5104" cy="674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063" y="4066"/>
              <a:ext cx="2809" cy="580"/>
            </a:xfrm>
            <a:prstGeom prst="rect">
              <a:avLst/>
            </a:prstGeom>
          </p:spPr>
          <p:txBody>
            <a:bodyPr wrap="non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（五）孕母情况</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5182"/>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胎儿在宫内的发育受孕母的生活环境、营养、情绪、健康状况、疾病等多种因素的影响。如孕母早期的风疹病毒、带状疱疹病毒、巨细胞病毒感染可导致胎儿先天性畸形；</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孕母的严重营养不良、高血压可导致流产、早产及胎儿发育迟缓；孕母受某些药物、放射线、环境毒物及精神创伤等因素作用，也可导致胎儿及出生后小儿生长发育迟缓。</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97962"/>
            <a:ext cx="3240405" cy="3640506"/>
            <a:chOff x="9780" y="3295"/>
            <a:chExt cx="5105" cy="573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0874" y="4066"/>
              <a:ext cx="2809" cy="580"/>
            </a:xfrm>
            <a:prstGeom prst="rect">
              <a:avLst/>
            </a:prstGeom>
          </p:spPr>
          <p:txBody>
            <a:bodyPr wrap="non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（六）生活环境</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4175"/>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生活环境不仅包括物质环境，还包括家庭的经济、社会、文化状况等。良好的生活环境能促进小儿的生长发育。如合理的生活制度、体育锻炼、正确教养、和谐的家庭氛围、良好的学校和社会环境都有利于小儿的身心健康；反之，则带来不良影响。</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二、影响生长发育的因素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sym typeface="+mn-ea"/>
              </a:rPr>
              <a:t>小儿体格发育及评价</a:t>
            </a:r>
            <a:endParaRPr lang="zh-CN" altLang="en-US" sz="4000" b="1">
              <a:latin typeface="Microsoft YaHei Bold" panose="020B0503020204020204" charset="-122"/>
              <a:ea typeface="Microsoft YaHei Bold" panose="020B0503020204020204" charset="-122"/>
              <a:sym typeface="+mn-ea"/>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513060" cy="46615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体重是指身体各器官、组织和体液的总重量。它是衡量生长发育、营养状况的重要指标，也是儿科临床用药、输液的依据。我国 1995 年九市城区调查结果显示，男婴出生平均体重为（3.3±0.4）kg，女婴平均体重为（3.2±0.4）kg，与世界卫生组织的参考值一致（男 3.3 kg、女 3.2 kg）。出生后体重的增长与营养、疾病等因素有密切关系。正常新生儿出生体重平均约为 3 kg，年龄越小，体重增长越快，前半年平均每月增加 0.7 kg，后半年平均每月增加 0.4 kg。3 个月体重约 6kg，1岁约9kg，约为出生时的3倍。2岁约12kg，约为出生时的 4 倍。2～12岁每年平均增长约2kg。12岁以后小儿进入青春期，体格增长又加快，体重猛增，故不能按下列公式推算。正常同年龄、同性别儿童的体重存在个体差异，正常值±10%。为便于应用，可按下列公式粗略估计体重：</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1 ～ 6 个月：体重（kg）＝出生体重（kg）+ 月龄 ×0.7（kg）</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7 ～ 12 个月：体重（kg）＝ 6（kg）+ 月龄 ×0.25（kg）</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1 ～ 12 岁：体重（kg）＝年龄 ×2 + 8（kg）</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（一）体重</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一、体格生长常用指标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51306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测量方法：校正体重计“0”点。在晨起空腹排空大小便，脱去衣帽、鞋袜后进行。新生儿及婴儿用载重 10 ～ 15 kg 盘式杠杆称，精确读数到 10 g；1 ～ 3 岁的幼儿用载重20 ～ 30 kg 坐式杠杆秤测量，精确读数到 50 g；3 岁以上用载重 100 kg 站式杠杆秤测量，精确读数不超过 100 g。</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（一）体重</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一、体格生长常用指标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51306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身长是指从头顶到足底的长度，是反映骨骼发育的重要指标。身长增长规律与体重相似，年龄越小增长越快，也出现在婴儿期和青春期两个生长高峰。正常新生儿出生时身长约为50cm，第一年增长最快，约为25cm，1周岁时身长约为75cm，第二年增长减慢，约为10cm，2岁时身长约为85cm，2～12岁身长稳步增长，平均每年增长5～7cm。2～12岁可按下列公式推算：</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ctr"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身长（cm ）= 年龄（岁）×7 + 70（cm）</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12岁以后进入青春期，生长速度又加快，故其身长不能按上述公式推算。</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（二）身长（高）</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一、体格生长常用指标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51306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身长包括头部、躯干（脊柱）和下肢的长度。这三部分的增长速度并不一致。生后第 1年头部发育最早，躯干次之，下肢发育较晚。因此，临床上需测量上部量（由头顶至耻骨联合上缘）和下部量（由耻骨联合上缘至足底），以检测其比例关系。上部量与头和脊柱发育有关；下部量与下肢长骨发育有关。新生儿上部量大于下部量，中点在脐以上，2岁时中点在脐下，6岁时中点在脐与耻骨联合上缘之间，12岁时中点在耻骨联合上缘，此时上部量与下部量相等。故各年龄期小儿头、躯干和下肢所占身长的比例在生长进程中发生着变化，头占身长的比例从婴幼儿的1/4减为成人的1/8。</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（二）身长（高）</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一、体格生长常用指标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513060" cy="46615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测量方法：3岁以下用量板卧位测量身长。脱去帽、鞋、袜和外衣，仰卧于量板中线上，头顶接触头板，测量者一手按直小儿膝部，使两下肢伸直紧贴底板，另一手移动足板使其紧贴小儿足底并与底板相互垂直，当量板两侧数字相等时读数，读数记录至 0.1cm。3岁以上小儿用身高计或将皮尺固定在平直的墙上测量身高。要求小儿脱鞋、帽，直立，正视前方，抬头挺胸，收腹，足跟靠拢，脚尖分开 60°，使足跟、臀及肩胛部同时接触立柱或墙壁。测量者移动身高计头顶板（或用一木板代替）与小儿头顶接触，板呈水平位时读立柱上数字（cm），记录至 0.1cm。</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坐高是指从头顶至坐骨结节的长度。坐高反映头颅与脊柱的关系。与身长测量一致。</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测量方法：3岁以下婴幼儿取仰卧位测量，称为顶臀长。3岁以上取正坐位测量。坐高的增长代表头颅与脊柱的生长。</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坐高与身长的比例，反映下肢的生长情况。例如，甲状腺功能低下和软骨发育不良性疾病，会影响下肢的生长，可使坐高与身长的比例停留在幼年状态。</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（二）身长（高）</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一、体格生长常用指标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2188238"/>
            <a:chOff x="4157" y="3295"/>
            <a:chExt cx="16441" cy="3446"/>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52" y="4066"/>
              <a:ext cx="2606" cy="580"/>
            </a:xfrm>
            <a:prstGeom prst="rect">
              <a:avLst/>
            </a:prstGeom>
          </p:spPr>
          <p:txBody>
            <a:bodyPr wrap="squar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1. 头围</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888"/>
            </a:xfrm>
            <a:prstGeom prst="rect">
              <a:avLst/>
            </a:prstGeom>
            <a:noFill/>
          </p:spPr>
          <p:txBody>
            <a:bodyPr wrap="square">
              <a:spAutoFit/>
            </a:bodyPr>
            <a:lstStyle/>
            <a:p>
              <a:pPr algn="just">
                <a:lnSpc>
                  <a:spcPct val="15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头围是指经眉弓上缘、枕后结节绕头一周的长度，与脑和颅骨的发育密切相关。正常新生儿头围平均为 32～34 cm，6 个月时约为 44 cm，1 岁时约为 46 cm，2 岁时约为 48 cm，5 岁时约为 50 cm，15 岁时为 54～58 cm（与成人头围接近）。头围的测量在 2 岁内诊断意义较大，头围过大见于脑积水，头围过小见于脑发育不全或小头畸形。</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105403"/>
            <a:ext cx="10440120" cy="1774062"/>
            <a:chOff x="6967" y="3366"/>
            <a:chExt cx="16445" cy="2794"/>
          </a:xfrm>
        </p:grpSpPr>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测量方法：</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1307"/>
            </a:xfrm>
            <a:prstGeom prst="rect">
              <a:avLst/>
            </a:prstGeom>
            <a:noFill/>
          </p:spPr>
          <p:txBody>
            <a:bodyPr wrap="square">
              <a:spAutoFit/>
            </a:bodyPr>
            <a:lstStyle/>
            <a:p>
              <a:pPr algn="just">
                <a:lnSpc>
                  <a:spcPct val="15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将皮尺 0 点固定于小儿头部一侧眉弓上缘，皮尺紧贴头皮经枕后结节最高点及另一侧眉弓上缘回到 0 点，注意皮尺左右对称。</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（三）体围</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2188238"/>
            <a:chOff x="4157" y="3295"/>
            <a:chExt cx="16441" cy="3446"/>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52" y="4066"/>
              <a:ext cx="2606" cy="580"/>
            </a:xfrm>
            <a:prstGeom prst="rect">
              <a:avLst/>
            </a:prstGeom>
          </p:spPr>
          <p:txBody>
            <a:bodyPr wrap="squar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2. 胸围</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888"/>
            </a:xfrm>
            <a:prstGeom prst="rect">
              <a:avLst/>
            </a:prstGeom>
            <a:noFill/>
          </p:spPr>
          <p:txBody>
            <a:bodyPr wrap="square">
              <a:spAutoFit/>
            </a:bodyPr>
            <a:lstStyle/>
            <a:p>
              <a:pPr algn="just">
                <a:lnSpc>
                  <a:spcPct val="15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胸围是指沿乳头下缘水平绕胸一周的长度。胸围与肺、胸廓的发育密切相关。正常新生儿胸围平均小于头围 2 cm，约为 32 cm；1 岁时胸围与头围相等，约为46 cm；1 岁以后胸围逐渐大于头围，1 岁至青春期前胸围超过头围的厘米数约等于小儿年龄减 1。</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105403"/>
            <a:ext cx="10440120" cy="1774054"/>
            <a:chOff x="6967" y="3366"/>
            <a:chExt cx="16445" cy="2794"/>
          </a:xfrm>
        </p:grpSpPr>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测量方法：</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1307"/>
            </a:xfrm>
            <a:prstGeom prst="rect">
              <a:avLst/>
            </a:prstGeom>
            <a:noFill/>
          </p:spPr>
          <p:txBody>
            <a:bodyPr wrap="square">
              <a:spAutoFit/>
            </a:bodyPr>
            <a:lstStyle/>
            <a:p>
              <a:pPr algn="just">
                <a:lnSpc>
                  <a:spcPct val="15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小儿取卧位或立位，在平静呼吸的状态下，双手自然下垂，两眼平视前方，将软尺经双侧乳头下缘（女孩乳腺已经发育固定于胸骨中线第 4 肋骨间），后经双肩胛骨下缘绕胸一周，注意取呼气和吸气的平均值。</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（三）体围</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2188238"/>
            <a:chOff x="4157" y="3295"/>
            <a:chExt cx="16441" cy="3446"/>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52" y="4066"/>
              <a:ext cx="2606" cy="580"/>
            </a:xfrm>
            <a:prstGeom prst="rect">
              <a:avLst/>
            </a:prstGeom>
          </p:spPr>
          <p:txBody>
            <a:bodyPr wrap="squar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3. 腹围</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888"/>
            </a:xfrm>
            <a:prstGeom prst="rect">
              <a:avLst/>
            </a:prstGeom>
            <a:noFill/>
          </p:spPr>
          <p:txBody>
            <a:bodyPr wrap="square">
              <a:spAutoFit/>
            </a:bodyPr>
            <a:lstStyle/>
            <a:p>
              <a:pPr algn="just">
                <a:lnSpc>
                  <a:spcPct val="15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腹围是指平脐（小婴儿以剑突与脐之间的中点）水平绕腹一周的长度。2 岁前腹围大约等于胸围，2 岁后腹围小于胸围。患腹部疾病如腹水时需测量腹围。皮下脂肪的厚薄反映小儿的营养状况。婴儿期脂肪比肌肉多，1～7 岁皮下脂肪逐渐变薄，10 岁以后女孩的脂肪高于男孩 2 倍。</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105403"/>
            <a:ext cx="10440120" cy="2512502"/>
            <a:chOff x="6967" y="3366"/>
            <a:chExt cx="16445" cy="3957"/>
          </a:xfrm>
        </p:grpSpPr>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腹围测量方法：</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2470"/>
            </a:xfrm>
            <a:prstGeom prst="rect">
              <a:avLst/>
            </a:prstGeom>
            <a:noFill/>
          </p:spPr>
          <p:txBody>
            <a:bodyPr wrap="square">
              <a:spAutoFit/>
            </a:bodyPr>
            <a:lstStyle/>
            <a:p>
              <a:pPr algn="just">
                <a:lnSpc>
                  <a:spcPct val="15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小儿取卧位，将软尺 0 点固定于剑突与脐连线的中点，经同一水平绕腹一周回到 0 点，儿童则指平脐绕腹一周的长度，读数记录至 0.1 cm。</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algn="just">
                <a:lnSpc>
                  <a:spcPct val="150000"/>
                </a:lnSpc>
                <a:defRPr/>
              </a:pPr>
              <a:r>
                <a:rPr lang="zh-CN" altLang="en-US" sz="1600" b="1" kern="0" dirty="0">
                  <a:solidFill>
                    <a:schemeClr val="tx1">
                      <a:lumMod val="50000"/>
                      <a:lumOff val="50000"/>
                    </a:schemeClr>
                  </a:solidFill>
                  <a:latin typeface="Microsoft YaHei Bold" panose="020B0503020204020204" charset="-122"/>
                  <a:ea typeface="Microsoft YaHei Bold" panose="020B0503020204020204" charset="-122"/>
                  <a:cs typeface="Arial" panose="020B0604020202020204" pitchFamily="34" charset="0"/>
                </a:rPr>
                <a:t>腹部皮下脂肪测量方法：</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用小卡尺，测量者拇指及示指将测量部位皮肤及皮下脂肪捏起，用钳板插入捏起的皮折两侧至底部并卡住，测量厚度。</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（三）体围</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2188238"/>
            <a:chOff x="4157" y="3295"/>
            <a:chExt cx="16441" cy="3446"/>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52" y="4066"/>
              <a:ext cx="2606" cy="580"/>
            </a:xfrm>
            <a:prstGeom prst="rect">
              <a:avLst/>
            </a:prstGeom>
          </p:spPr>
          <p:txBody>
            <a:bodyPr wrap="squar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4. 上臂围</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888"/>
            </a:xfrm>
            <a:prstGeom prst="rect">
              <a:avLst/>
            </a:prstGeom>
            <a:noFill/>
          </p:spPr>
          <p:txBody>
            <a:bodyPr wrap="square">
              <a:spAutoFit/>
            </a:bodyPr>
            <a:lstStyle/>
            <a:p>
              <a:pPr algn="just">
                <a:lnSpc>
                  <a:spcPct val="15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上臂围是指沿肩峰与尺骨鹰嘴连线中点的水平绕上臂一周的长度。上臂围代表上臂骨骼、肌肉、皮下脂肪和皮肤的发育水平。小儿出生后第 1 年内上臂围增长迅速，1 ～ 5 岁增长缓慢。评估标准为：＞ 13.5 cm 为营养良好，12.5 ～ 13.5 cm 为营养中等，＜ 12.5 cm 为营养不良。</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105403"/>
            <a:ext cx="10440120" cy="1774054"/>
            <a:chOff x="6967" y="3366"/>
            <a:chExt cx="16445" cy="2794"/>
          </a:xfrm>
        </p:grpSpPr>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6982" y="3900"/>
              <a:ext cx="4187" cy="746"/>
            </a:xfrm>
            <a:prstGeom prst="rect">
              <a:avLst/>
            </a:prstGeom>
          </p:spPr>
          <p:txBody>
            <a:bodyPr wrap="square">
              <a:no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测量方法：</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1307"/>
            </a:xfrm>
            <a:prstGeom prst="rect">
              <a:avLst/>
            </a:prstGeom>
            <a:noFill/>
          </p:spPr>
          <p:txBody>
            <a:bodyPr wrap="square">
              <a:spAutoFit/>
            </a:bodyPr>
            <a:lstStyle/>
            <a:p>
              <a:pPr algn="just">
                <a:lnSpc>
                  <a:spcPct val="15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小儿取立位、坐位或仰卧位，取非主用肢（一般为左臂），手臂自然下垂，用软尺0点固定于臂外侧经肩峰与鹰嘴连线中点处，沿此点水平紧贴皮肤绕上臂一周，回至 0 点。</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（三）体围</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6490970" cy="42462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50000"/>
                    <a:lumOff val="50000"/>
                  </a:schemeClr>
                </a:solidFill>
                <a:latin typeface="Microsoft YaHei Bold" panose="020B0503020204020204" charset="-122"/>
                <a:ea typeface="Microsoft YaHei Bold" panose="020B0503020204020204" charset="-122"/>
                <a:cs typeface="Microsoft YaHei Bold" panose="020B0503020204020204" charset="-122"/>
              </a:rPr>
              <a:t>1. 颅骨</a:t>
            </a:r>
            <a:r>
              <a:rPr dirty="0">
                <a:solidFill>
                  <a:schemeClr val="tx1">
                    <a:lumMod val="50000"/>
                    <a:lumOff val="50000"/>
                  </a:schemeClr>
                </a:solidFill>
                <a:latin typeface="微软雅黑" panose="020B0503020204020204" charset="-122"/>
                <a:ea typeface="微软雅黑" panose="020B0503020204020204" charset="-122"/>
                <a:cs typeface="+mn-ea"/>
              </a:rPr>
              <a:t>　颅骨随脑的发育而增长，故其发育较面部骨骼如鼻骨、下颌骨发育早。可根据头围大小，骨缝及前、后囟门闭合情况来衡量颅骨及脑的发育。前囟（见图2-3）出生时为 1.5～2.0cm（对边中点连线的长度），以后随颅骨的发育而增大，6个月以后逐渐缩小，1～1.5岁闭合。前囟检查在临床儿科护理中非常重要。前囟早闭或过小见于小头畸形；前囟晚闭或过大见于佝偻病、先天性甲状腺功能低下症。前囟饱满提示颅内压增高，见于脑炎、脑膜炎、脑积水等；前囟凹陷见于极度消瘦、脱水。后囟出生时很小或已闭合，最迟于 6～8周闭合。颅骨缝最迟 3～4个月闭合。</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（一）骨骼的发育</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二、骨骼和牙齿的发育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2"/>
          <a:stretch>
            <a:fillRect/>
          </a:stretch>
        </p:blipFill>
        <p:spPr>
          <a:xfrm>
            <a:off x="7428230" y="2071370"/>
            <a:ext cx="4077970" cy="33743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440035" cy="216852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50000"/>
                    <a:lumOff val="50000"/>
                  </a:schemeClr>
                </a:solidFill>
                <a:latin typeface="Microsoft YaHei Bold" panose="020B0503020204020204" charset="-122"/>
                <a:ea typeface="Microsoft YaHei Bold" panose="020B0503020204020204" charset="-122"/>
                <a:cs typeface="Microsoft YaHei Bold" panose="020B0503020204020204" charset="-122"/>
              </a:rPr>
              <a:t>2. 脊柱</a:t>
            </a:r>
            <a:r>
              <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rPr>
              <a:t>　脊柱的变化反映脊椎骨的发育。出生后 1 岁以内增长最快，1 岁后则落后于四肢的增长。新生儿脊柱仅轻微后凸；3 个月左右能抬头出现颈椎前凸；6 个月后能坐，出现胸椎后凸；1岁左右开始行走，出现腰椎前凸；6～7 岁时脊椎自然弯曲为韧带所固定。因此生理弯曲的形成与直立姿势有关，有利于身体的平衡。护理时应注意儿童坐、立、走的姿势，选择合适的桌椅，以保证儿童脊柱的正常形态。</a:t>
            </a:r>
            <a:endPar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（一）骨骼的发育</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二、骨骼和牙齿的发育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440035" cy="34150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chemeClr val="tx1">
                    <a:lumMod val="50000"/>
                    <a:lumOff val="50000"/>
                  </a:schemeClr>
                </a:solidFill>
                <a:latin typeface="Microsoft YaHei Bold" panose="020B0503020204020204" charset="-122"/>
                <a:ea typeface="Microsoft YaHei Bold" panose="020B0503020204020204" charset="-122"/>
                <a:cs typeface="Microsoft YaHei Bold" panose="020B0503020204020204" charset="-122"/>
              </a:rPr>
              <a:t>3. 骨化中心</a:t>
            </a:r>
            <a:r>
              <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rPr>
              <a:t>　骨骼的生长和成熟与体格的生长有密切关系。长骨生长主要是干骺端软骨骨化及骨骺骨化，干骺端骨骼融合，标志长骨生长结束；扁骨生长主要是周围骨膜骨化。判断骨骼发育情况是通过 X 线检查长骨骨骺骨化中心出现时间、形态变化、数目多少和干骺端融合的时间，可以判断骨骼发育情况。一般拍摄左手腕骨、掌骨、指骨 X线片。婴儿早期拍摄膝部和踝部 X 线片，了解小腿骨骼骨化中心，新生儿期已出现股骨远端及胫骨近端的骨化中心。腕骨于出生时无骨化中心，出生后的出现次序为：头状骨、钩骨（3个月左右）、下桡骨骼（约1岁）、三角骨（2～2.5岁）、月骨（3岁左右）、大、小多角骨（3.5～5岁）、舟骨（5～6岁）、下尺骨骺（6～7岁）、豆状骨（9～10岁）。10岁出齐，共10个，故 1～9岁腕骨部骨化中心的数目为年龄加 1。</a:t>
            </a:r>
            <a:endPar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（一）骨骼的发育</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二、骨骼和牙齿的发育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6764020" cy="46615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rPr>
              <a:t>牙齿的发育与骨骼发育有一定的关系。人一生有两副牙齿，即乳牙和恒牙。乳牙共20个，4～10个月开始萌出，最晚2.5岁出齐，2岁以内乳牙数约为月龄减4～6。出牙顺序，如图 2-4所示，12个月尚未出牙为乳牙萌出延迟。6～7岁开始乳牙脱落换恒牙，20～30岁恒牙出齐，共28～32个。</a:t>
            </a:r>
            <a:endPar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rPr>
              <a:t>出牙为生理现象，但个别小儿可能出现流涎、低热、烦躁、睡眠不安等反应。牙的生长与蛋白质、钙、磷、氟、维生素C、维生素D等营养素及甲状腺激素有关。出牙延迟、牙釉质差见于较重的营养不良、佝偻病、甲状腺功能减低症、21－三体综合征等。食物的咀嚼有利于牙齿的生长，同时注意口腔保健的健康教育，重视预防龋齿等口腔疾病。</a:t>
            </a:r>
            <a:endPar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（二）牙齿的发育</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二、骨骼和牙齿的发育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2"/>
          <a:stretch>
            <a:fillRect/>
          </a:stretch>
        </p:blipFill>
        <p:spPr>
          <a:xfrm>
            <a:off x="8053705" y="1812925"/>
            <a:ext cx="3225800" cy="3683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9470" y="1812925"/>
            <a:ext cx="10440035"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rPr>
              <a:t>牙齿的发育与骨骼发育有一定的关系。人一生有两副牙齿，即乳牙和恒牙。乳牙共20 个，4 ～ 10 个月开始萌出，最晚 2.5 岁出齐，2 岁以内乳牙数约为月龄减 4 ～ 6。出牙顺序，如图 2-4 所示，12 个月尚未出牙为乳牙萌出延迟。6 ～ 7 岁开始乳牙脱落换恒牙，20 ～ 30 岁恒牙出齐，共 28 ～ 32 个。</a:t>
            </a:r>
            <a:endParaRPr dirty="0">
              <a:solidFill>
                <a:schemeClr val="tx1">
                  <a:lumMod val="50000"/>
                  <a:lumOff val="50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196340" y="1316990"/>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（二）牙齿的发育</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二、骨骼和牙齿的发育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2092297"/>
            <a:ext cx="3239770" cy="3640507"/>
            <a:chOff x="4157" y="3295"/>
            <a:chExt cx="5102" cy="573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3402" cy="580"/>
            </a:xfrm>
            <a:prstGeom prst="rect">
              <a:avLst/>
            </a:prstGeom>
          </p:spPr>
          <p:txBody>
            <a:bodyPr wrap="squar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1. 均值离差法</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175"/>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适用于正态分布状况。其方法以均值为基值 X，标准差（SD）为离散距。 </a:t>
              </a:r>
              <a:r>
                <a:rPr lang="en-US" altLang="zh-CN"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             </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包含 68.3% 的受检总体， </a:t>
              </a:r>
              <a:r>
                <a:rPr lang="en-US" altLang="zh-CN"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           </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 包含 95.4% 的受检总体， </a:t>
              </a:r>
              <a:r>
                <a:rPr lang="en-US" altLang="zh-CN"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           </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包含 99.7% 的受检总体。一般认为均值加减两个标准差含 95.4% 的总体范围内被检小儿为正常儿。</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2092297"/>
            <a:ext cx="3239770" cy="3640507"/>
            <a:chOff x="6967" y="3295"/>
            <a:chExt cx="5104" cy="573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667" y="4066"/>
              <a:ext cx="3601" cy="580"/>
            </a:xfrm>
            <a:prstGeom prst="rect">
              <a:avLst/>
            </a:prstGeom>
          </p:spPr>
          <p:txBody>
            <a:bodyPr wrap="non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2. 中位数、百分位法</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4175"/>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适用于正态和非正态分布状况。将一组变量值按照大小顺序排列，求出百分位的数值后将百分位数列表。以第 50 个百分比位为中位数，其余百分位数为离散距，常用 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3</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10</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25</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50</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75</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90</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97</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，一般 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3</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～P</a:t>
              </a:r>
              <a:r>
                <a:rPr lang="zh-CN" altLang="en-US" sz="1600" kern="0" baseline="-2500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97</a:t>
              </a: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包含总体95% 范围内被检小儿为正常。</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2092297"/>
            <a:ext cx="3240405" cy="3640507"/>
            <a:chOff x="9780" y="3295"/>
            <a:chExt cx="5105" cy="5733"/>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0838" y="4066"/>
              <a:ext cx="2881" cy="580"/>
            </a:xfrm>
            <a:prstGeom prst="rect">
              <a:avLst/>
            </a:prstGeom>
          </p:spPr>
          <p:txBody>
            <a:bodyPr wrap="none">
              <a:spAutoFit/>
            </a:bodyPr>
            <a:lstStyle/>
            <a:p>
              <a:pPr algn="just">
                <a:defRPr/>
              </a:pPr>
              <a:r>
                <a:rPr lang="zh-CN" altLang="en-US" sz="1800" b="1" dirty="0">
                  <a:solidFill>
                    <a:schemeClr val="tx1">
                      <a:lumMod val="50000"/>
                      <a:lumOff val="50000"/>
                    </a:schemeClr>
                  </a:solidFill>
                  <a:latin typeface="微软雅黑" panose="020B0503020204020204" charset="-122"/>
                  <a:ea typeface="微软雅黑" panose="020B0503020204020204" charset="-122"/>
                </a:rPr>
                <a:t>3. 生长发育图法</a:t>
              </a:r>
              <a:endParaRPr lang="zh-CN" altLang="en-US" sz="1800" b="1" dirty="0">
                <a:solidFill>
                  <a:schemeClr val="tx1">
                    <a:lumMod val="50000"/>
                    <a:lumOff val="50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4175"/>
            </a:xfrm>
            <a:prstGeom prst="rect">
              <a:avLst/>
            </a:prstGeom>
            <a:noFill/>
          </p:spPr>
          <p:txBody>
            <a:bodyPr wrap="square">
              <a:spAutoFit/>
            </a:bodyPr>
            <a:lstStyle/>
            <a:p>
              <a:pPr algn="just">
                <a:lnSpc>
                  <a:spcPct val="130000"/>
                </a:lnSpc>
                <a:defRPr/>
              </a:pPr>
              <a:r>
                <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将同性别、各年龄组小儿的某项体格生长指标画成曲线图（离差法或百分比位法）。将定期连续测量的数据每月或每年标记于曲线图上作比较，以了解小儿目前所处水平，比较前后数次数据及发展趋势和生长速度，及时发现偏离，分析原因予以干预。</a:t>
              </a:r>
              <a:endParaRPr lang="zh-CN" altLang="en-US" sz="1600"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三、体格发育的评估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5" name="图片 4"/>
          <p:cNvPicPr>
            <a:picLocks noChangeAspect="1"/>
          </p:cNvPicPr>
          <p:nvPr/>
        </p:nvPicPr>
        <p:blipFill>
          <a:blip r:embed="rId2"/>
          <a:stretch>
            <a:fillRect/>
          </a:stretch>
        </p:blipFill>
        <p:spPr>
          <a:xfrm>
            <a:off x="1347470" y="3754120"/>
            <a:ext cx="863600" cy="330200"/>
          </a:xfrm>
          <a:prstGeom prst="rect">
            <a:avLst/>
          </a:prstGeom>
        </p:spPr>
      </p:pic>
      <p:pic>
        <p:nvPicPr>
          <p:cNvPr id="6" name="图片 5"/>
          <p:cNvPicPr>
            <a:picLocks noChangeAspect="1"/>
          </p:cNvPicPr>
          <p:nvPr/>
        </p:nvPicPr>
        <p:blipFill>
          <a:blip r:embed="rId3"/>
          <a:stretch>
            <a:fillRect/>
          </a:stretch>
        </p:blipFill>
        <p:spPr>
          <a:xfrm>
            <a:off x="1517650" y="4077970"/>
            <a:ext cx="876300" cy="330200"/>
          </a:xfrm>
          <a:prstGeom prst="rect">
            <a:avLst/>
          </a:prstGeom>
        </p:spPr>
      </p:pic>
      <p:pic>
        <p:nvPicPr>
          <p:cNvPr id="7" name="图片 6"/>
          <p:cNvPicPr>
            <a:picLocks noChangeAspect="1"/>
          </p:cNvPicPr>
          <p:nvPr/>
        </p:nvPicPr>
        <p:blipFill>
          <a:blip r:embed="rId4"/>
          <a:stretch>
            <a:fillRect/>
          </a:stretch>
        </p:blipFill>
        <p:spPr>
          <a:xfrm>
            <a:off x="1823085" y="4466590"/>
            <a:ext cx="800100" cy="254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628958"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64312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小儿神经心理发育及评价</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5960" y="1165860"/>
            <a:ext cx="10800000" cy="5358130"/>
          </a:xfrm>
          <a:prstGeom prst="rect">
            <a:avLst/>
          </a:prstGeom>
        </p:spPr>
        <p:txBody>
          <a:bodyPr wrap="square">
            <a:spAutoFit/>
          </a:bodyPr>
          <a:lstStyle/>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胎儿时期神经系统发育最早，尤其是脑的发育最为迅速，胚胎在24～26日已形成闭合的神经管，若胚胎发育早期受到危害神经闭合因素的影响，可导致无脑儿或其他神经管开放性缺陷所致的神经系统先天性畸形。</a:t>
            </a:r>
            <a:endParaRPr dirty="0">
              <a:solidFill>
                <a:schemeClr val="tx1">
                  <a:lumMod val="50000"/>
                  <a:lumOff val="50000"/>
                </a:schemeClr>
              </a:solidFill>
              <a:latin typeface="微软雅黑" panose="020B0503020204020204" charset="-122"/>
              <a:ea typeface="微软雅黑" panose="020B0503020204020204" charset="-122"/>
              <a:cs typeface="+mn-ea"/>
              <a:sym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新生儿出生时脑的重量约为370g（占体重的1/9～1/8）；6个月时为600～700g；1岁时约为 900g，7～10岁时已接近成人，约为1 500g，仅占体重的1/40。出生时大脑的外观与成人相似，脑表面的沟回已形成，但较浅。大脑皮质较薄，细胞分化不全，但中脑、脑桥、延髓、脊髓发育已较好。3岁时神经细胞分化基本完成，8岁接近成人。出生时神经细胞数目不再增加，树突与轴突少而短。神经纤维到4岁时才完成髓鞘化，故婴儿时期髓鞘形成不完善，当受到外界刺激而传入大脑时，因无髓鞘隔离，传导时波及邻近神经纤维，故传导不仅慢，而且易泛化，不易形成明显的兴奋灶。</a:t>
            </a:r>
            <a:endParaRPr dirty="0">
              <a:solidFill>
                <a:schemeClr val="tx1">
                  <a:lumMod val="50000"/>
                  <a:lumOff val="50000"/>
                </a:schemeClr>
              </a:solidFill>
              <a:latin typeface="微软雅黑" panose="020B0503020204020204" charset="-122"/>
              <a:ea typeface="微软雅黑" panose="020B0503020204020204" charset="-122"/>
              <a:cs typeface="+mn-ea"/>
              <a:sym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脊髓的发育在出生时已基本形成。脊髓的成长和运动功能的发育相平行。小儿脊髓相对比成人长，新生儿脊髓下端位于第2腰椎下缘，4岁时位于第1腰椎，故婴幼儿做腰椎穿刺的部位宜偏低，以免损伤脊髓。</a:t>
            </a:r>
            <a:endParaRPr dirty="0">
              <a:solidFill>
                <a:schemeClr val="tx1">
                  <a:lumMod val="50000"/>
                  <a:lumOff val="50000"/>
                </a:schemeClr>
              </a:solidFill>
              <a:latin typeface="微软雅黑" panose="020B0503020204020204" charset="-122"/>
              <a:ea typeface="微软雅黑" panose="020B0503020204020204" charset="-122"/>
              <a:cs typeface="+mn-ea"/>
              <a:sym typeface="+mn-ea"/>
            </a:endParaRPr>
          </a:p>
          <a:p>
            <a:pPr indent="457200" algn="just" fontAlgn="auto">
              <a:lnSpc>
                <a:spcPct val="130000"/>
              </a:lnSpc>
              <a:spcBef>
                <a:spcPts val="0"/>
              </a:spcBef>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sym typeface="+mn-ea"/>
              </a:rPr>
              <a:t>初生婴儿即有觅食、吸吮、握持、拥抱等先天性反射，于出生后3～4个月消失，否则会影响动作发育。如婴儿不能引出这些先天反射或这些先天性反射持续不消退则提示神经系统异常。3～4个月前小儿肌张力较高，克氏征可为阳性，2岁以下小儿巴宾斯基征阳性亦可为生理现象。</a:t>
            </a:r>
            <a:endParaRPr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grpSp>
        <p:nvGrpSpPr>
          <p:cNvPr id="3" name="组合 2"/>
          <p:cNvGrpSpPr/>
          <p:nvPr/>
        </p:nvGrpSpPr>
        <p:grpSpPr>
          <a:xfrm>
            <a:off x="296545" y="307340"/>
            <a:ext cx="11490325" cy="539750"/>
            <a:chOff x="467" y="409"/>
            <a:chExt cx="18095" cy="850"/>
          </a:xfrm>
        </p:grpSpPr>
        <p:sp>
          <p:nvSpPr>
            <p:cNvPr id="4" name="文本框 3"/>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一、神经系统的发育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5" name="组合 4"/>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3157909"/>
            <a:chOff x="4157" y="3295"/>
            <a:chExt cx="16441" cy="497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8" y="3921"/>
              <a:ext cx="5289" cy="679"/>
            </a:xfrm>
            <a:prstGeom prst="rect">
              <a:avLst/>
            </a:prstGeom>
          </p:spPr>
          <p:txBody>
            <a:bodyPr wrap="square">
              <a:noAutofit/>
            </a:bodyPr>
            <a:lstStyle/>
            <a:p>
              <a:pPr algn="just">
                <a:defRPr/>
              </a:pPr>
              <a:r>
                <a:rPr lang="zh-CN" altLang="en-US" sz="2000" b="1" dirty="0">
                  <a:solidFill>
                    <a:schemeClr val="tx1">
                      <a:lumMod val="50000"/>
                      <a:lumOff val="50000"/>
                    </a:schemeClr>
                  </a:solidFill>
                  <a:latin typeface="微软雅黑" panose="020B0503020204020204" charset="-122"/>
                  <a:ea typeface="微软雅黑" panose="020B0503020204020204" charset="-122"/>
                </a:rPr>
                <a:t>（一）视觉（视感觉）</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3415"/>
            </a:xfrm>
            <a:prstGeom prst="rect">
              <a:avLst/>
            </a:prstGeom>
            <a:noFill/>
          </p:spPr>
          <p:txBody>
            <a:bodyPr wrap="square">
              <a:spAutoFit/>
            </a:bodyPr>
            <a:lstStyle/>
            <a:p>
              <a:pPr algn="just">
                <a:lnSpc>
                  <a:spcPct val="150000"/>
                </a:lnSpc>
                <a:defRPr/>
              </a:pPr>
              <a:r>
                <a:rPr lang="zh-CN" altLang="en-US"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新生儿出生时已有视觉感应功能，只能看到 15 ～ 20 cm 距离内的物体，有瞳孔对光反应，但不少新生儿有眼球的震颤现象。1 个月时可凝视光源，有头眼的协调；3 ～ 4 个月时喜欢看自己的手；5 ～ 7 个月时目光随上下移动的物体垂直方向转动；8 ～ 9 个月时出现深度感觉，可以看到小物体；18 个月时可以区别物体的各种形状；2 岁时可区别垂直与横线；5 岁时能区别各种颜色；6 岁时视深度觉已充分发育，视力达到 1.0。</a:t>
              </a:r>
              <a:endParaRPr lang="zh-CN" altLang="en-US"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二、感知觉的发育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3573841"/>
            <a:chOff x="4157" y="3295"/>
            <a:chExt cx="16441" cy="5628"/>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8" y="3921"/>
              <a:ext cx="5289" cy="679"/>
            </a:xfrm>
            <a:prstGeom prst="rect">
              <a:avLst/>
            </a:prstGeom>
          </p:spPr>
          <p:txBody>
            <a:bodyPr wrap="square">
              <a:noAutofit/>
            </a:bodyPr>
            <a:lstStyle/>
            <a:p>
              <a:pPr algn="just">
                <a:defRPr/>
              </a:pPr>
              <a:r>
                <a:rPr lang="zh-CN" altLang="en-US" sz="2000" b="1" dirty="0">
                  <a:solidFill>
                    <a:schemeClr val="tx1">
                      <a:lumMod val="50000"/>
                      <a:lumOff val="50000"/>
                    </a:schemeClr>
                  </a:solidFill>
                  <a:latin typeface="微软雅黑" panose="020B0503020204020204" charset="-122"/>
                  <a:ea typeface="微软雅黑" panose="020B0503020204020204" charset="-122"/>
                </a:rPr>
                <a:t>（二）听觉（听感觉）</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4070"/>
            </a:xfrm>
            <a:prstGeom prst="rect">
              <a:avLst/>
            </a:prstGeom>
            <a:noFill/>
          </p:spPr>
          <p:txBody>
            <a:bodyPr wrap="square">
              <a:spAutoFit/>
            </a:bodyPr>
            <a:lstStyle/>
            <a:p>
              <a:pPr algn="just">
                <a:lnSpc>
                  <a:spcPct val="150000"/>
                </a:lnSpc>
                <a:defRPr/>
              </a:pPr>
              <a:r>
                <a:rPr lang="zh-CN" altLang="en-US"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新生儿出生时，因中耳鼓室无空气及羊水潴留，听力较差，但强烈的声音可有瞬目、震颤等反应；3 ～ 7 天后有相当良好的听觉，声音可引起呼吸节律改变；1 个月时能辨别“吧”和“啪”的声音；3 个月时头可转向声源（定向反应），听到悦耳声音时会表示微笑；6 个月时可区别父母声音，唤其名字有反应；7 ～ 9 个月时能确定声源，区别语言的意义；1 岁时能听懂自己的名字；2 岁时能听懂简单吩咐，区别高低声音；4 岁时听觉发育完善。听觉的发育与语言的发育直接相关，听力障碍在语言发育的关键时期内不能得到确诊并干预，则可因聋导致哑。</a:t>
              </a:r>
              <a:endParaRPr lang="zh-CN" altLang="en-US"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二、感知觉的发育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2327315"/>
            <a:chOff x="4157" y="3295"/>
            <a:chExt cx="16441" cy="3665"/>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8" y="3921"/>
              <a:ext cx="5289" cy="679"/>
            </a:xfrm>
            <a:prstGeom prst="rect">
              <a:avLst/>
            </a:prstGeom>
          </p:spPr>
          <p:txBody>
            <a:bodyPr wrap="square">
              <a:noAutofit/>
            </a:bodyPr>
            <a:lstStyle/>
            <a:p>
              <a:pPr algn="just">
                <a:defRPr/>
              </a:pPr>
              <a:r>
                <a:rPr lang="zh-CN" altLang="en-US" sz="2000" b="1" dirty="0">
                  <a:solidFill>
                    <a:schemeClr val="tx1">
                      <a:lumMod val="50000"/>
                      <a:lumOff val="50000"/>
                    </a:schemeClr>
                  </a:solidFill>
                  <a:latin typeface="微软雅黑" panose="020B0503020204020204" charset="-122"/>
                  <a:ea typeface="微软雅黑" panose="020B0503020204020204" charset="-122"/>
                </a:rPr>
                <a:t>（三）味觉和嗅觉</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2107"/>
            </a:xfrm>
            <a:prstGeom prst="rect">
              <a:avLst/>
            </a:prstGeom>
            <a:noFill/>
          </p:spPr>
          <p:txBody>
            <a:bodyPr wrap="square">
              <a:spAutoFit/>
            </a:bodyPr>
            <a:lstStyle/>
            <a:p>
              <a:pPr algn="just">
                <a:lnSpc>
                  <a:spcPct val="150000"/>
                </a:lnSpc>
                <a:defRPr/>
              </a:pPr>
              <a:r>
                <a:rPr lang="zh-CN" altLang="en-US"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新生儿味觉和嗅觉已基本发育成熟，对不同味道，如酸、甜、苦等有不同的反应，对母乳香味可以辨识并会寻找乳头；3 ～ 4 个月能区别好闻和难闻的气味；4 ～ 5 个月时对食物微小改变很敏感，故此时应添加各类辅食，使之适应不同味道的食物；7 ～ 8</a:t>
              </a:r>
              <a:r>
                <a:rPr lang="en-US" altLang="zh-CN"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 </a:t>
              </a:r>
              <a:r>
                <a:rPr lang="zh-CN" altLang="en-US"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个月可以对芳香的气味有反应。</a:t>
              </a:r>
              <a:endParaRPr lang="zh-CN" altLang="en-US"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二、感知觉的发育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3989139"/>
            <a:chOff x="4157" y="3295"/>
            <a:chExt cx="16441" cy="628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8" y="3921"/>
              <a:ext cx="5289" cy="679"/>
            </a:xfrm>
            <a:prstGeom prst="rect">
              <a:avLst/>
            </a:prstGeom>
          </p:spPr>
          <p:txBody>
            <a:bodyPr wrap="square">
              <a:noAutofit/>
            </a:bodyPr>
            <a:lstStyle/>
            <a:p>
              <a:pPr algn="just">
                <a:defRPr/>
              </a:pPr>
              <a:r>
                <a:rPr lang="zh-CN" altLang="en-US" sz="2000" b="1" dirty="0">
                  <a:solidFill>
                    <a:schemeClr val="tx1">
                      <a:lumMod val="50000"/>
                      <a:lumOff val="50000"/>
                    </a:schemeClr>
                  </a:solidFill>
                  <a:latin typeface="微软雅黑" panose="020B0503020204020204" charset="-122"/>
                  <a:ea typeface="微软雅黑" panose="020B0503020204020204" charset="-122"/>
                </a:rPr>
                <a:t>（四）皮肤感觉</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4724"/>
            </a:xfrm>
            <a:prstGeom prst="rect">
              <a:avLst/>
            </a:prstGeom>
            <a:noFill/>
          </p:spPr>
          <p:txBody>
            <a:bodyPr wrap="square">
              <a:spAutoFit/>
            </a:bodyPr>
            <a:lstStyle/>
            <a:p>
              <a:pPr algn="just">
                <a:lnSpc>
                  <a:spcPct val="150000"/>
                </a:lnSpc>
                <a:defRPr/>
              </a:pPr>
              <a:r>
                <a:rPr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皮肤感觉包括触觉、痛觉、温度觉和深感觉。新生儿的触觉已很敏感，尤以眼、口周、手掌、足底等部位最敏感，触及时即有瞬眼、张口、缩手、缩足等反应。痛觉在出生时已存在，但较迟钝。温度觉也很灵敏，尤其对冷刺激可引起明显的反应，如出生时离开母体环境，温度骤降就啼哭。2 ～ 3 岁时可通过皮肤觉与手眼协调一致的活动区分物体的软、硬、冷、热等属性。5 ～ 6 岁时可以区别体积和重量不同的物体。</a:t>
              </a:r>
              <a:endParaRPr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algn="just">
                <a:lnSpc>
                  <a:spcPct val="150000"/>
                </a:lnSpc>
                <a:defRPr/>
              </a:pPr>
              <a:r>
                <a:rPr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触觉是引起小儿某些反射的基础，护理时轻柔细致的动作可使小儿形成积极的皮肤觉条件反射，能产生愉快的情绪，促进其身心发展。</a:t>
              </a:r>
              <a:endParaRPr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二、感知觉的发育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3157910"/>
            <a:chOff x="4157" y="3295"/>
            <a:chExt cx="16441" cy="497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8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8" y="3921"/>
              <a:ext cx="5289" cy="679"/>
            </a:xfrm>
            <a:prstGeom prst="rect">
              <a:avLst/>
            </a:prstGeom>
          </p:spPr>
          <p:txBody>
            <a:bodyPr wrap="square">
              <a:noAutofit/>
            </a:bodyPr>
            <a:lstStyle/>
            <a:p>
              <a:pPr algn="just">
                <a:defRPr/>
              </a:pPr>
              <a:r>
                <a:rPr lang="zh-CN" altLang="en-US" sz="2000" b="1" dirty="0">
                  <a:solidFill>
                    <a:schemeClr val="tx1">
                      <a:lumMod val="50000"/>
                      <a:lumOff val="50000"/>
                    </a:schemeClr>
                  </a:solidFill>
                  <a:latin typeface="微软雅黑" panose="020B0503020204020204" charset="-122"/>
                  <a:ea typeface="微软雅黑" panose="020B0503020204020204" charset="-122"/>
                </a:rPr>
                <a:t>（五）知觉</a:t>
              </a:r>
              <a:endParaRPr lang="zh-CN" altLang="en-US" sz="2000" b="1" dirty="0">
                <a:solidFill>
                  <a:schemeClr val="tx1">
                    <a:lumMod val="50000"/>
                    <a:lumOff val="50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3415"/>
            </a:xfrm>
            <a:prstGeom prst="rect">
              <a:avLst/>
            </a:prstGeom>
            <a:noFill/>
          </p:spPr>
          <p:txBody>
            <a:bodyPr wrap="square">
              <a:spAutoFit/>
            </a:bodyPr>
            <a:lstStyle/>
            <a:p>
              <a:pPr algn="just">
                <a:lnSpc>
                  <a:spcPct val="150000"/>
                </a:lnSpc>
                <a:defRPr/>
              </a:pPr>
              <a:r>
                <a:rPr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知觉是人类对事物各种属性的综合反应，与听、视、触等各种感觉能力的发育密切相关。5 ～ 6 个月时手眼的协调动作通过看、摸、闻、咬、敲击等活动逐步了解物体各方面的属性。随语言的发展，小儿知觉开始在语言的调节下进行。小儿 1 岁末开始有空间和时间的知觉；3 岁时能辨别上下；4 岁时能辨别前后；4 ～ 5 岁时开始有时间概念，能区分早晚、昨天、今天、明天等；5 岁时能辨别以自身为中心的左右。</a:t>
              </a:r>
              <a:endParaRPr kern="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二、感知觉的发育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a:xfrm>
            <a:off x="3237865" y="2021840"/>
            <a:ext cx="8249285" cy="46609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新生儿因颈后肌发育先于颈前肌，在俯卧位时只能抬头 1～2 秒；3个月时抬头较稳；4个月时抬头很稳且能自由转动。</a:t>
            </a:r>
            <a:endPar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57" name="TextBox 56"/>
          <p:cNvSpPr txBox="1"/>
          <p:nvPr/>
        </p:nvSpPr>
        <p:spPr>
          <a:xfrm>
            <a:off x="3237865" y="2942590"/>
            <a:ext cx="8249285" cy="46609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婴儿5个月时能从仰卧位翻转至俯卧位，6个月时能从俯卧位翻转至仰卧位。</a:t>
            </a:r>
            <a:endPar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58" name="TextBox 57"/>
          <p:cNvSpPr txBox="1"/>
          <p:nvPr/>
        </p:nvSpPr>
        <p:spPr>
          <a:xfrm>
            <a:off x="3237865" y="3863340"/>
            <a:ext cx="8249285" cy="46609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新生儿腰肌无力，3 个月扶坐时腰部呈弧形；5 个月靠坐时腰能伸直；6 个月时双手向前撑住独坐；8 个月时能坐稳并能左右转动身体。</a:t>
            </a:r>
            <a:endPar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59" name="TextBox 58"/>
          <p:cNvSpPr txBox="1"/>
          <p:nvPr/>
        </p:nvSpPr>
        <p:spPr>
          <a:xfrm>
            <a:off x="3237865" y="4784090"/>
            <a:ext cx="8249285" cy="464185"/>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新生儿俯卧位时能有反射性的匍匐动作；2个月时俯卧位能交替踢腿；3～4个月时能用手撑起上身数分钟；8～9个月时能用上肢向前爬行；12个月爬行时手膝并用；18个月时能爬上台阶。爬行动作有助于胸部和大脑的发育，能促进神经系统的发育。</a:t>
            </a:r>
            <a:endPar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sp>
        <p:nvSpPr>
          <p:cNvPr id="60" name="TextBox 59"/>
          <p:cNvSpPr txBox="1"/>
          <p:nvPr/>
        </p:nvSpPr>
        <p:spPr>
          <a:xfrm>
            <a:off x="3237865" y="5702935"/>
            <a:ext cx="8249285" cy="466090"/>
          </a:xfrm>
          <a:prstGeom prst="rect">
            <a:avLst/>
          </a:prstGeom>
          <a:noFill/>
        </p:spPr>
        <p:txBody>
          <a:bodyPr wrap="square" lIns="68559" tIns="34279" rIns="68559" bIns="34279"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defTabSz="1087755">
              <a:defRPr/>
            </a:pPr>
            <a:r>
              <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新生儿直立时双下肢稍负重，出现踏步反射和立足反射；5 ～ 6 个月扶立时双下肢能负重；8 个月时能扶站片刻；10 个月左右能扶走；11 个月时能独站片刻；15 个月时能独立走稳；18 个月时能跑和倒退走；2 岁时能并足跳；3 岁时能双足交替下楼梯；5 岁时能跳绳。</a:t>
            </a:r>
            <a:endParaRPr lang="zh-CN" altLang="en-US" sz="16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grpSp>
        <p:nvGrpSpPr>
          <p:cNvPr id="13" name="组合 12"/>
          <p:cNvGrpSpPr/>
          <p:nvPr/>
        </p:nvGrpSpPr>
        <p:grpSpPr>
          <a:xfrm>
            <a:off x="969645" y="1985010"/>
            <a:ext cx="2159000" cy="539750"/>
            <a:chOff x="1527" y="3540"/>
            <a:chExt cx="3400" cy="850"/>
          </a:xfrm>
        </p:grpSpPr>
        <p:sp>
          <p:nvSpPr>
            <p:cNvPr id="31" name="Freeform 15"/>
            <p:cNvSpPr/>
            <p:nvPr/>
          </p:nvSpPr>
          <p:spPr bwMode="auto">
            <a:xfrm>
              <a:off x="1527" y="3540"/>
              <a:ext cx="3401" cy="850"/>
            </a:xfrm>
            <a:custGeom>
              <a:avLst/>
              <a:gdLst>
                <a:gd name="T0" fmla="*/ 0 w 1932"/>
                <a:gd name="T1" fmla="*/ 0 h 287"/>
                <a:gd name="T2" fmla="*/ 1831 w 1932"/>
                <a:gd name="T3" fmla="*/ 0 h 287"/>
                <a:gd name="T4" fmla="*/ 1932 w 1932"/>
                <a:gd name="T5" fmla="*/ 144 h 287"/>
                <a:gd name="T6" fmla="*/ 1831 w 1932"/>
                <a:gd name="T7" fmla="*/ 287 h 287"/>
                <a:gd name="T8" fmla="*/ 0 w 1932"/>
                <a:gd name="T9" fmla="*/ 287 h 287"/>
                <a:gd name="T10" fmla="*/ 0 w 1932"/>
                <a:gd name="T11" fmla="*/ 0 h 287"/>
              </a:gdLst>
              <a:ahLst/>
              <a:cxnLst>
                <a:cxn ang="0">
                  <a:pos x="T0" y="T1"/>
                </a:cxn>
                <a:cxn ang="0">
                  <a:pos x="T2" y="T3"/>
                </a:cxn>
                <a:cxn ang="0">
                  <a:pos x="T4" y="T5"/>
                </a:cxn>
                <a:cxn ang="0">
                  <a:pos x="T6" y="T7"/>
                </a:cxn>
                <a:cxn ang="0">
                  <a:pos x="T8" y="T9"/>
                </a:cxn>
                <a:cxn ang="0">
                  <a:pos x="T10" y="T11"/>
                </a:cxn>
              </a:cxnLst>
              <a:rect l="0" t="0" r="r" b="b"/>
              <a:pathLst>
                <a:path w="1932" h="287">
                  <a:moveTo>
                    <a:pt x="0" y="0"/>
                  </a:moveTo>
                  <a:lnTo>
                    <a:pt x="1831" y="0"/>
                  </a:lnTo>
                  <a:lnTo>
                    <a:pt x="1932" y="144"/>
                  </a:lnTo>
                  <a:lnTo>
                    <a:pt x="1831" y="287"/>
                  </a:lnTo>
                  <a:lnTo>
                    <a:pt x="0" y="287"/>
                  </a:lnTo>
                  <a:lnTo>
                    <a:pt x="0" y="0"/>
                  </a:lnTo>
                  <a:close/>
                </a:path>
              </a:pathLst>
            </a:custGeom>
            <a:solidFill>
              <a:srgbClr val="FF7F7F"/>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418" name="TextBox 32"/>
            <p:cNvSpPr txBox="1">
              <a:spLocks noChangeArrowheads="1"/>
            </p:cNvSpPr>
            <p:nvPr/>
          </p:nvSpPr>
          <p:spPr bwMode="auto">
            <a:xfrm>
              <a:off x="1952" y="3682"/>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eaLnBrk="1" hangingPunct="1"/>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1. 抬头</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5" name="组合 4"/>
          <p:cNvGrpSpPr/>
          <p:nvPr/>
        </p:nvGrpSpPr>
        <p:grpSpPr>
          <a:xfrm>
            <a:off x="969645" y="2929255"/>
            <a:ext cx="2159000" cy="539750"/>
            <a:chOff x="1527" y="5019"/>
            <a:chExt cx="3400" cy="850"/>
          </a:xfrm>
        </p:grpSpPr>
        <p:sp>
          <p:nvSpPr>
            <p:cNvPr id="35" name="Freeform 16"/>
            <p:cNvSpPr/>
            <p:nvPr/>
          </p:nvSpPr>
          <p:spPr bwMode="auto">
            <a:xfrm>
              <a:off x="1527" y="5019"/>
              <a:ext cx="3401" cy="850"/>
            </a:xfrm>
            <a:custGeom>
              <a:avLst/>
              <a:gdLst>
                <a:gd name="T0" fmla="*/ 0 w 1932"/>
                <a:gd name="T1" fmla="*/ 0 h 292"/>
                <a:gd name="T2" fmla="*/ 1831 w 1932"/>
                <a:gd name="T3" fmla="*/ 0 h 292"/>
                <a:gd name="T4" fmla="*/ 1932 w 1932"/>
                <a:gd name="T5" fmla="*/ 149 h 292"/>
                <a:gd name="T6" fmla="*/ 1831 w 1932"/>
                <a:gd name="T7" fmla="*/ 292 h 292"/>
                <a:gd name="T8" fmla="*/ 0 w 1932"/>
                <a:gd name="T9" fmla="*/ 292 h 292"/>
                <a:gd name="T10" fmla="*/ 0 w 1932"/>
                <a:gd name="T11" fmla="*/ 0 h 292"/>
              </a:gdLst>
              <a:ahLst/>
              <a:cxnLst>
                <a:cxn ang="0">
                  <a:pos x="T0" y="T1"/>
                </a:cxn>
                <a:cxn ang="0">
                  <a:pos x="T2" y="T3"/>
                </a:cxn>
                <a:cxn ang="0">
                  <a:pos x="T4" y="T5"/>
                </a:cxn>
                <a:cxn ang="0">
                  <a:pos x="T6" y="T7"/>
                </a:cxn>
                <a:cxn ang="0">
                  <a:pos x="T8" y="T9"/>
                </a:cxn>
                <a:cxn ang="0">
                  <a:pos x="T10" y="T11"/>
                </a:cxn>
              </a:cxnLst>
              <a:rect l="0" t="0" r="r" b="b"/>
              <a:pathLst>
                <a:path w="1932" h="292">
                  <a:moveTo>
                    <a:pt x="0" y="0"/>
                  </a:moveTo>
                  <a:lnTo>
                    <a:pt x="1831" y="0"/>
                  </a:lnTo>
                  <a:lnTo>
                    <a:pt x="1932" y="149"/>
                  </a:lnTo>
                  <a:lnTo>
                    <a:pt x="1831" y="292"/>
                  </a:lnTo>
                  <a:lnTo>
                    <a:pt x="0" y="292"/>
                  </a:lnTo>
                  <a:lnTo>
                    <a:pt x="0" y="0"/>
                  </a:lnTo>
                  <a:close/>
                </a:path>
              </a:pathLst>
            </a:custGeom>
            <a:solidFill>
              <a:schemeClr val="bg1">
                <a:lumMod val="75000"/>
              </a:schemeClr>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412" name="TextBox 33"/>
            <p:cNvSpPr txBox="1">
              <a:spLocks noChangeArrowheads="1"/>
            </p:cNvSpPr>
            <p:nvPr/>
          </p:nvSpPr>
          <p:spPr bwMode="auto">
            <a:xfrm>
              <a:off x="1952" y="5161"/>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2. 翻身</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6" name="组合 5"/>
          <p:cNvGrpSpPr/>
          <p:nvPr/>
        </p:nvGrpSpPr>
        <p:grpSpPr>
          <a:xfrm>
            <a:off x="969645" y="3873500"/>
            <a:ext cx="2159000" cy="505460"/>
            <a:chOff x="1527" y="5803"/>
            <a:chExt cx="3400" cy="796"/>
          </a:xfrm>
        </p:grpSpPr>
        <p:sp>
          <p:nvSpPr>
            <p:cNvPr id="22" name="Freeform 18"/>
            <p:cNvSpPr/>
            <p:nvPr/>
          </p:nvSpPr>
          <p:spPr bwMode="auto">
            <a:xfrm>
              <a:off x="1527" y="5803"/>
              <a:ext cx="3401" cy="797"/>
            </a:xfrm>
            <a:custGeom>
              <a:avLst/>
              <a:gdLst>
                <a:gd name="T0" fmla="*/ 0 w 1932"/>
                <a:gd name="T1" fmla="*/ 0 h 293"/>
                <a:gd name="T2" fmla="*/ 1831 w 1932"/>
                <a:gd name="T3" fmla="*/ 0 h 293"/>
                <a:gd name="T4" fmla="*/ 1932 w 1932"/>
                <a:gd name="T5" fmla="*/ 149 h 293"/>
                <a:gd name="T6" fmla="*/ 1831 w 1932"/>
                <a:gd name="T7" fmla="*/ 293 h 293"/>
                <a:gd name="T8" fmla="*/ 0 w 1932"/>
                <a:gd name="T9" fmla="*/ 293 h 293"/>
                <a:gd name="T10" fmla="*/ 0 w 1932"/>
                <a:gd name="T11" fmla="*/ 0 h 293"/>
              </a:gdLst>
              <a:ahLst/>
              <a:cxnLst>
                <a:cxn ang="0">
                  <a:pos x="T0" y="T1"/>
                </a:cxn>
                <a:cxn ang="0">
                  <a:pos x="T2" y="T3"/>
                </a:cxn>
                <a:cxn ang="0">
                  <a:pos x="T4" y="T5"/>
                </a:cxn>
                <a:cxn ang="0">
                  <a:pos x="T6" y="T7"/>
                </a:cxn>
                <a:cxn ang="0">
                  <a:pos x="T8" y="T9"/>
                </a:cxn>
                <a:cxn ang="0">
                  <a:pos x="T10" y="T11"/>
                </a:cxn>
              </a:cxnLst>
              <a:rect l="0" t="0" r="r" b="b"/>
              <a:pathLst>
                <a:path w="1932" h="293">
                  <a:moveTo>
                    <a:pt x="0" y="0"/>
                  </a:moveTo>
                  <a:lnTo>
                    <a:pt x="1831" y="0"/>
                  </a:lnTo>
                  <a:lnTo>
                    <a:pt x="1932" y="149"/>
                  </a:lnTo>
                  <a:lnTo>
                    <a:pt x="1831" y="293"/>
                  </a:lnTo>
                  <a:lnTo>
                    <a:pt x="0" y="293"/>
                  </a:lnTo>
                  <a:lnTo>
                    <a:pt x="0" y="0"/>
                  </a:lnTo>
                  <a:close/>
                </a:path>
              </a:pathLst>
            </a:custGeom>
            <a:solidFill>
              <a:srgbClr val="FF7F7F"/>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406" name="TextBox 36"/>
            <p:cNvSpPr txBox="1">
              <a:spLocks noChangeArrowheads="1"/>
            </p:cNvSpPr>
            <p:nvPr/>
          </p:nvSpPr>
          <p:spPr bwMode="auto">
            <a:xfrm>
              <a:off x="1952" y="5918"/>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3. 坐</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7" name="组合 6"/>
          <p:cNvGrpSpPr/>
          <p:nvPr/>
        </p:nvGrpSpPr>
        <p:grpSpPr>
          <a:xfrm>
            <a:off x="969645" y="4783455"/>
            <a:ext cx="2159000" cy="499110"/>
            <a:chOff x="1527" y="6600"/>
            <a:chExt cx="3400" cy="786"/>
          </a:xfrm>
        </p:grpSpPr>
        <p:sp>
          <p:nvSpPr>
            <p:cNvPr id="43" name="Freeform 19"/>
            <p:cNvSpPr/>
            <p:nvPr/>
          </p:nvSpPr>
          <p:spPr bwMode="auto">
            <a:xfrm>
              <a:off x="1527" y="6600"/>
              <a:ext cx="3401" cy="786"/>
            </a:xfrm>
            <a:custGeom>
              <a:avLst/>
              <a:gdLst>
                <a:gd name="T0" fmla="*/ 0 w 1932"/>
                <a:gd name="T1" fmla="*/ 288 h 288"/>
                <a:gd name="T2" fmla="*/ 1831 w 1932"/>
                <a:gd name="T3" fmla="*/ 288 h 288"/>
                <a:gd name="T4" fmla="*/ 1932 w 1932"/>
                <a:gd name="T5" fmla="*/ 144 h 288"/>
                <a:gd name="T6" fmla="*/ 1831 w 1932"/>
                <a:gd name="T7" fmla="*/ 0 h 288"/>
                <a:gd name="T8" fmla="*/ 0 w 1932"/>
                <a:gd name="T9" fmla="*/ 0 h 288"/>
                <a:gd name="T10" fmla="*/ 0 w 1932"/>
                <a:gd name="T11" fmla="*/ 288 h 288"/>
              </a:gdLst>
              <a:ahLst/>
              <a:cxnLst>
                <a:cxn ang="0">
                  <a:pos x="T0" y="T1"/>
                </a:cxn>
                <a:cxn ang="0">
                  <a:pos x="T2" y="T3"/>
                </a:cxn>
                <a:cxn ang="0">
                  <a:pos x="T4" y="T5"/>
                </a:cxn>
                <a:cxn ang="0">
                  <a:pos x="T6" y="T7"/>
                </a:cxn>
                <a:cxn ang="0">
                  <a:pos x="T8" y="T9"/>
                </a:cxn>
                <a:cxn ang="0">
                  <a:pos x="T10" y="T11"/>
                </a:cxn>
              </a:cxnLst>
              <a:rect l="0" t="0" r="r" b="b"/>
              <a:pathLst>
                <a:path w="1932" h="288">
                  <a:moveTo>
                    <a:pt x="0" y="288"/>
                  </a:moveTo>
                  <a:lnTo>
                    <a:pt x="1831" y="288"/>
                  </a:lnTo>
                  <a:lnTo>
                    <a:pt x="1932" y="144"/>
                  </a:lnTo>
                  <a:lnTo>
                    <a:pt x="1831" y="0"/>
                  </a:lnTo>
                  <a:lnTo>
                    <a:pt x="0" y="0"/>
                  </a:lnTo>
                  <a:lnTo>
                    <a:pt x="0" y="288"/>
                  </a:lnTo>
                  <a:close/>
                </a:path>
              </a:pathLst>
            </a:custGeom>
            <a:solidFill>
              <a:schemeClr val="bg1">
                <a:lumMod val="75000"/>
              </a:schemeClr>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400" name="TextBox 37"/>
            <p:cNvSpPr txBox="1">
              <a:spLocks noChangeArrowheads="1"/>
            </p:cNvSpPr>
            <p:nvPr/>
          </p:nvSpPr>
          <p:spPr bwMode="auto">
            <a:xfrm>
              <a:off x="1952" y="6710"/>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4. 爬</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8" name="组合 7"/>
          <p:cNvGrpSpPr/>
          <p:nvPr/>
        </p:nvGrpSpPr>
        <p:grpSpPr>
          <a:xfrm>
            <a:off x="969645" y="5687060"/>
            <a:ext cx="2159000" cy="497840"/>
            <a:chOff x="1527" y="7385"/>
            <a:chExt cx="3400" cy="784"/>
          </a:xfrm>
        </p:grpSpPr>
        <p:sp>
          <p:nvSpPr>
            <p:cNvPr id="47" name="Freeform 17"/>
            <p:cNvSpPr/>
            <p:nvPr/>
          </p:nvSpPr>
          <p:spPr bwMode="auto">
            <a:xfrm>
              <a:off x="1527" y="7385"/>
              <a:ext cx="3401" cy="784"/>
            </a:xfrm>
            <a:custGeom>
              <a:avLst/>
              <a:gdLst>
                <a:gd name="T0" fmla="*/ 0 w 1932"/>
                <a:gd name="T1" fmla="*/ 292 h 292"/>
                <a:gd name="T2" fmla="*/ 1831 w 1932"/>
                <a:gd name="T3" fmla="*/ 292 h 292"/>
                <a:gd name="T4" fmla="*/ 1932 w 1932"/>
                <a:gd name="T5" fmla="*/ 143 h 292"/>
                <a:gd name="T6" fmla="*/ 1831 w 1932"/>
                <a:gd name="T7" fmla="*/ 0 h 292"/>
                <a:gd name="T8" fmla="*/ 0 w 1932"/>
                <a:gd name="T9" fmla="*/ 0 h 292"/>
                <a:gd name="T10" fmla="*/ 0 w 1932"/>
                <a:gd name="T11" fmla="*/ 292 h 292"/>
              </a:gdLst>
              <a:ahLst/>
              <a:cxnLst>
                <a:cxn ang="0">
                  <a:pos x="T0" y="T1"/>
                </a:cxn>
                <a:cxn ang="0">
                  <a:pos x="T2" y="T3"/>
                </a:cxn>
                <a:cxn ang="0">
                  <a:pos x="T4" y="T5"/>
                </a:cxn>
                <a:cxn ang="0">
                  <a:pos x="T6" y="T7"/>
                </a:cxn>
                <a:cxn ang="0">
                  <a:pos x="T8" y="T9"/>
                </a:cxn>
                <a:cxn ang="0">
                  <a:pos x="T10" y="T11"/>
                </a:cxn>
              </a:cxnLst>
              <a:rect l="0" t="0" r="r" b="b"/>
              <a:pathLst>
                <a:path w="1932" h="292">
                  <a:moveTo>
                    <a:pt x="0" y="292"/>
                  </a:moveTo>
                  <a:lnTo>
                    <a:pt x="1831" y="292"/>
                  </a:lnTo>
                  <a:lnTo>
                    <a:pt x="1932" y="143"/>
                  </a:lnTo>
                  <a:lnTo>
                    <a:pt x="1831" y="0"/>
                  </a:lnTo>
                  <a:lnTo>
                    <a:pt x="0" y="0"/>
                  </a:lnTo>
                  <a:lnTo>
                    <a:pt x="0" y="292"/>
                  </a:lnTo>
                  <a:close/>
                </a:path>
              </a:pathLst>
            </a:custGeom>
            <a:solidFill>
              <a:srgbClr val="FF7F7F"/>
            </a:solidFill>
            <a:ln>
              <a:noFill/>
            </a:ln>
          </p:spPr>
          <p:txBody>
            <a:bodyPr lIns="121882" tIns="60941" rIns="121882" bIns="60941"/>
            <a:lstStyle/>
            <a:p>
              <a:pPr defTabSz="685165">
                <a:defRPr/>
              </a:pPr>
              <a:endParaRPr lang="en-US" sz="1800">
                <a:solidFill>
                  <a:srgbClr val="FFFFFF"/>
                </a:solidFill>
                <a:latin typeface="微软雅黑" panose="020B0503020204020204" charset="-122"/>
                <a:ea typeface="微软雅黑" panose="020B0503020204020204" charset="-122"/>
              </a:endParaRPr>
            </a:p>
          </p:txBody>
        </p:sp>
        <p:sp>
          <p:nvSpPr>
            <p:cNvPr id="101394" name="TextBox 40"/>
            <p:cNvSpPr txBox="1">
              <a:spLocks noChangeArrowheads="1"/>
            </p:cNvSpPr>
            <p:nvPr/>
          </p:nvSpPr>
          <p:spPr bwMode="auto">
            <a:xfrm>
              <a:off x="1952" y="7494"/>
              <a:ext cx="2551"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0">
              <a:no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defTabSz="912495" fontAlgn="base">
                <a:spcBef>
                  <a:spcPct val="0"/>
                </a:spcBef>
                <a:spcAft>
                  <a:spcPct val="0"/>
                </a:spcAft>
                <a:defRPr>
                  <a:solidFill>
                    <a:schemeClr val="tx1"/>
                  </a:solidFill>
                  <a:latin typeface="Calibri" charset="0"/>
                </a:defRPr>
              </a:lvl6pPr>
              <a:lvl7pPr marL="2971800" indent="-228600" defTabSz="912495" fontAlgn="base">
                <a:spcBef>
                  <a:spcPct val="0"/>
                </a:spcBef>
                <a:spcAft>
                  <a:spcPct val="0"/>
                </a:spcAft>
                <a:defRPr>
                  <a:solidFill>
                    <a:schemeClr val="tx1"/>
                  </a:solidFill>
                  <a:latin typeface="Calibri" charset="0"/>
                </a:defRPr>
              </a:lvl7pPr>
              <a:lvl8pPr marL="3429000" indent="-228600" defTabSz="912495" fontAlgn="base">
                <a:spcBef>
                  <a:spcPct val="0"/>
                </a:spcBef>
                <a:spcAft>
                  <a:spcPct val="0"/>
                </a:spcAft>
                <a:defRPr>
                  <a:solidFill>
                    <a:schemeClr val="tx1"/>
                  </a:solidFill>
                  <a:latin typeface="Calibri" charset="0"/>
                </a:defRPr>
              </a:lvl8pPr>
              <a:lvl9pPr marL="3886200" indent="-228600" defTabSz="912495" fontAlgn="base">
                <a:spcBef>
                  <a:spcPct val="0"/>
                </a:spcBef>
                <a:spcAft>
                  <a:spcPct val="0"/>
                </a:spcAft>
                <a:defRPr>
                  <a:solidFill>
                    <a:schemeClr val="tx1"/>
                  </a:solidFill>
                  <a:latin typeface="Calibri" charset="0"/>
                </a:defRPr>
              </a:lvl9pPr>
            </a:lstStyle>
            <a:p>
              <a:pPr algn="ctr"/>
              <a:r>
                <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rPr>
                <a:t>5. 站、走、跳</a:t>
              </a:r>
              <a:endParaRPr lang="zh-CN" altLang="en-US" b="1" dirty="0">
                <a:solidFill>
                  <a:srgbClr val="FFFFFF"/>
                </a:solidFill>
                <a:latin typeface="微软雅黑" panose="020B0503020204020204" charset="-122"/>
                <a:ea typeface="微软雅黑" panose="020B0503020204020204" charset="-122"/>
                <a:cs typeface="Clear Sans" panose="020B0503030202020304" pitchFamily="34" charset="0"/>
              </a:endParaRPr>
            </a:p>
          </p:txBody>
        </p:sp>
      </p:grpSp>
      <p:grpSp>
        <p:nvGrpSpPr>
          <p:cNvPr id="9" name="组合 8"/>
          <p:cNvGrpSpPr/>
          <p:nvPr/>
        </p:nvGrpSpPr>
        <p:grpSpPr>
          <a:xfrm>
            <a:off x="296545" y="307340"/>
            <a:ext cx="11490325" cy="539750"/>
            <a:chOff x="467" y="409"/>
            <a:chExt cx="18095" cy="850"/>
          </a:xfrm>
        </p:grpSpPr>
        <p:sp>
          <p:nvSpPr>
            <p:cNvPr id="10" name="文本框 9"/>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三、运动功能的发育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467" y="494"/>
              <a:ext cx="1416" cy="680"/>
              <a:chOff x="467" y="579"/>
              <a:chExt cx="1416" cy="680"/>
            </a:xfrm>
          </p:grpSpPr>
          <p:sp>
            <p:nvSpPr>
              <p:cNvPr id="12" name="对角圆角矩形 1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9" name="图片 28"/>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4" name="矩形 3"/>
          <p:cNvSpPr/>
          <p:nvPr/>
        </p:nvSpPr>
        <p:spPr>
          <a:xfrm>
            <a:off x="969010" y="1316990"/>
            <a:ext cx="728980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（一）大运动（平衡）</a:t>
            </a:r>
            <a:endParaRPr lang="zh-CN" altLang="en-US" sz="2000" b="1">
              <a:solidFill>
                <a:srgbClr val="FF7F7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756">
        <p:comb/>
      </p:transition>
    </mc:Choice>
    <mc:Fallback>
      <p:transition advTm="575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5525" y="2230755"/>
            <a:ext cx="10078085" cy="1589405"/>
          </a:xfrm>
          <a:prstGeom prst="rect">
            <a:avLst/>
          </a:prstGeom>
        </p:spPr>
        <p:txBody>
          <a:bodyPr wrap="square">
            <a:noAutofit/>
          </a:bodyPr>
          <a:lstStyle/>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lumMod val="50000"/>
                    <a:lumOff val="50000"/>
                  </a:schemeClr>
                </a:solidFill>
                <a:latin typeface="微软雅黑" panose="020B0503020204020204" charset="-122"/>
                <a:ea typeface="微软雅黑" panose="020B0503020204020204" charset="-122"/>
                <a:cs typeface="+mn-ea"/>
              </a:rPr>
              <a:t>新生儿双手握拳，3 ～ 4 个月时握持反射消失，逐渐开始有意识地取物；6 ～ 7 个月时能独自摇摆小物体，能将物体从一只手转换到另一只手，且有捏和敲等动作；9 ～ 10个月时能用拇指和食指取物；12 ～ 15 个月时会用汤匙，能涂画，能几页几页地翻书；18 个月时能叠 2 ～ 3 块积木；2 岁时能叠 6 ～ 7 块积木，一页一页地翻书，能握住杯子喝水；3 岁时在别人的帮助下能穿衣；4 岁时能自己穿、脱简单的衣服；5 岁时能够写字。</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lumMod val="50000"/>
                    <a:lumOff val="50000"/>
                  </a:schemeClr>
                </a:solidFill>
                <a:latin typeface="微软雅黑" panose="020B0503020204020204" charset="-122"/>
                <a:ea typeface="微软雅黑" panose="020B0503020204020204" charset="-122"/>
                <a:cs typeface="+mn-ea"/>
              </a:rPr>
              <a:t>小儿的运动发育规律是：①由上而下或由头至尾；②由近到远；③从不协调到协调，从泛化到集中；④从粗动作到细动作；⑤先有正面动作后会反面动作。粗动作发育可归纳为“二抬四翻六会坐，七滚八爬周会走”（数字代表月龄）。</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026795" y="1455420"/>
            <a:ext cx="10078085"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（二）精细运动</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三、运动功能的发育</a:t>
              </a:r>
              <a:endParaRPr lang="zh-CN" altLang="en-US" sz="2400" b="0">
                <a:solidFill>
                  <a:srgbClr val="FF7F7F"/>
                </a:solidFill>
                <a:latin typeface="微软雅黑" panose="020B0503020204020204" charset="-122"/>
                <a:ea typeface="微软雅黑" panose="020B0503020204020204" charset="-122"/>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500"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椭圆 4"/>
          <p:cNvSpPr/>
          <p:nvPr>
            <p:custDataLst>
              <p:tags r:id="rId1"/>
            </p:custDataLst>
          </p:nvPr>
        </p:nvSpPr>
        <p:spPr>
          <a:xfrm>
            <a:off x="9347825" y="1435735"/>
            <a:ext cx="945515" cy="928370"/>
          </a:xfrm>
          <a:prstGeom prst="ellipse">
            <a:avLst/>
          </a:prstGeom>
          <a:gradFill>
            <a:gsLst>
              <a:gs pos="0">
                <a:srgbClr val="00D6D6">
                  <a:lumMod val="20000"/>
                  <a:lumOff val="80000"/>
                </a:srgbClr>
              </a:gs>
              <a:gs pos="100000">
                <a:srgbClr val="00D6D6"/>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2"/>
            </p:custDataLst>
          </p:nvPr>
        </p:nvSpPr>
        <p:spPr>
          <a:xfrm>
            <a:off x="2289482" y="144208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矩形 11"/>
          <p:cNvSpPr/>
          <p:nvPr>
            <p:custDataLst>
              <p:tags r:id="rId3"/>
            </p:custDataLst>
          </p:nvPr>
        </p:nvSpPr>
        <p:spPr>
          <a:xfrm>
            <a:off x="7879715" y="1483995"/>
            <a:ext cx="334645" cy="5040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等腰三角形 12"/>
          <p:cNvSpPr/>
          <p:nvPr>
            <p:custDataLst>
              <p:tags r:id="rId4"/>
            </p:custDataLst>
          </p:nvPr>
        </p:nvSpPr>
        <p:spPr>
          <a:xfrm rot="5400000">
            <a:off x="8093710" y="3008630"/>
            <a:ext cx="495300" cy="2540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等腰三角形 13"/>
          <p:cNvSpPr/>
          <p:nvPr>
            <p:custDataLst>
              <p:tags r:id="rId5"/>
            </p:custDataLst>
          </p:nvPr>
        </p:nvSpPr>
        <p:spPr>
          <a:xfrm rot="5400000">
            <a:off x="7981315" y="300863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文本框 45"/>
          <p:cNvSpPr txBox="1"/>
          <p:nvPr>
            <p:custDataLst>
              <p:tags r:id="rId6"/>
            </p:custDataLst>
          </p:nvPr>
        </p:nvSpPr>
        <p:spPr>
          <a:xfrm flipH="1">
            <a:off x="8586142" y="2466340"/>
            <a:ext cx="2468880" cy="421640"/>
          </a:xfrm>
          <a:prstGeom prst="rect">
            <a:avLst/>
          </a:prstGeom>
          <a:noFill/>
        </p:spPr>
        <p:txBody>
          <a:bodyPr wrap="square" bIns="0" rtlCol="0">
            <a:normAutofit/>
          </a:bodyPr>
          <a:p>
            <a:pPr algn="ctr"/>
            <a:r>
              <a:rPr lang="zh-CN" altLang="en-US" sz="2000" b="1">
                <a:solidFill>
                  <a:srgbClr val="00D6D6"/>
                </a:solidFill>
                <a:uFillTx/>
                <a:latin typeface="Microsoft YaHei Bold" panose="020B0503020204020204" charset="-122"/>
                <a:ea typeface="Microsoft YaHei Bold" panose="020B0503020204020204" charset="-122"/>
              </a:rPr>
              <a:t>（三）表达语言阶段</a:t>
            </a:r>
            <a:endParaRPr lang="zh-CN" altLang="en-US" sz="2000" b="1">
              <a:solidFill>
                <a:srgbClr val="00D6D6"/>
              </a:solidFill>
              <a:uFillTx/>
              <a:latin typeface="Microsoft YaHei Bold" panose="020B0503020204020204" charset="-122"/>
              <a:ea typeface="Microsoft YaHei Bold" panose="020B0503020204020204" charset="-122"/>
            </a:endParaRPr>
          </a:p>
        </p:txBody>
      </p:sp>
      <p:sp>
        <p:nvSpPr>
          <p:cNvPr id="47" name="文本框 46"/>
          <p:cNvSpPr txBox="1"/>
          <p:nvPr>
            <p:custDataLst>
              <p:tags r:id="rId7"/>
            </p:custDataLst>
          </p:nvPr>
        </p:nvSpPr>
        <p:spPr>
          <a:xfrm flipH="1">
            <a:off x="8470900" y="2911475"/>
            <a:ext cx="2879725" cy="1946910"/>
          </a:xfrm>
          <a:prstGeom prst="rect">
            <a:avLst/>
          </a:prstGeom>
          <a:noFill/>
        </p:spPr>
        <p:txBody>
          <a:bodyPr wrap="square" bIns="46990" rtlCol="0">
            <a:noAutofit/>
          </a:bodyPr>
          <a:p>
            <a:pPr indent="-457200" algn="just" fontAlgn="auto">
              <a:lnSpc>
                <a:spcPct val="130000"/>
              </a:lnSpc>
              <a:spcAft>
                <a:spcPts val="1000"/>
              </a:spcAft>
            </a:pPr>
            <a:r>
              <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rPr>
              <a:t>在理解的基础上，学会表达语言。1岁左右先说单词，后组成句子；先会用名词、动词、形容词、介词等；从简单到复杂。</a:t>
            </a:r>
            <a:endPar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pic>
        <p:nvPicPr>
          <p:cNvPr id="61" name="图片 60" descr="32313538313534373b32313538313532363bb7d6cef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9646592" y="1725295"/>
            <a:ext cx="347980" cy="347980"/>
          </a:xfrm>
          <a:prstGeom prst="rect">
            <a:avLst/>
          </a:prstGeom>
        </p:spPr>
      </p:pic>
      <p:sp>
        <p:nvSpPr>
          <p:cNvPr id="2" name="矩形 1"/>
          <p:cNvSpPr/>
          <p:nvPr>
            <p:custDataLst>
              <p:tags r:id="rId11"/>
            </p:custDataLst>
          </p:nvPr>
        </p:nvSpPr>
        <p:spPr>
          <a:xfrm>
            <a:off x="833755" y="1489710"/>
            <a:ext cx="334645" cy="5040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等腰三角形 6"/>
          <p:cNvSpPr/>
          <p:nvPr>
            <p:custDataLst>
              <p:tags r:id="rId12"/>
            </p:custDataLst>
          </p:nvPr>
        </p:nvSpPr>
        <p:spPr>
          <a:xfrm rot="5400000">
            <a:off x="1047750" y="301434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等腰三角形 7"/>
          <p:cNvSpPr/>
          <p:nvPr>
            <p:custDataLst>
              <p:tags r:id="rId13"/>
            </p:custDataLst>
          </p:nvPr>
        </p:nvSpPr>
        <p:spPr>
          <a:xfrm rot="5400000">
            <a:off x="935355" y="301434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14"/>
            </p:custDataLst>
          </p:nvPr>
        </p:nvSpPr>
        <p:spPr>
          <a:xfrm flipH="1">
            <a:off x="1412240" y="2911475"/>
            <a:ext cx="2880000" cy="2564765"/>
          </a:xfrm>
          <a:prstGeom prst="rect">
            <a:avLst/>
          </a:prstGeom>
          <a:noFill/>
        </p:spPr>
        <p:txBody>
          <a:bodyPr wrap="square" bIns="46990" rtlCol="0">
            <a:noAutofit/>
          </a:bodyPr>
          <a:p>
            <a:pPr indent="-457200" algn="just" fontAlgn="auto">
              <a:lnSpc>
                <a:spcPct val="130000"/>
              </a:lnSpc>
              <a:spcAft>
                <a:spcPts val="1000"/>
              </a:spcAft>
            </a:pPr>
            <a:r>
              <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rPr>
              <a:t>新生儿已会哭叫；1～2个月时开始发喉音；2个月时发“a”“i”等元音；6个月时出现辅音，7～8个月时能无意识地发“爸爸”“妈妈”等语音；8～9个月时喜欢模仿成人的口唇动作发音。</a:t>
            </a:r>
            <a:endPar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15"/>
            </p:custDataLst>
          </p:nvPr>
        </p:nvSpPr>
        <p:spPr>
          <a:xfrm flipH="1">
            <a:off x="1415405" y="2466975"/>
            <a:ext cx="2693670" cy="421640"/>
          </a:xfrm>
          <a:prstGeom prst="rect">
            <a:avLst/>
          </a:prstGeom>
          <a:noFill/>
        </p:spPr>
        <p:txBody>
          <a:bodyPr wrap="square" bIns="0" rtlCol="0">
            <a:normAutofit/>
          </a:bodyPr>
          <a:p>
            <a:pPr algn="ctr"/>
            <a:r>
              <a:rPr lang="zh-CN" altLang="en-US" sz="2000" b="1">
                <a:solidFill>
                  <a:srgbClr val="FA8024"/>
                </a:solidFill>
                <a:uFillTx/>
                <a:latin typeface="Microsoft YaHei Bold" panose="020B0503020204020204" charset="-122"/>
                <a:ea typeface="Microsoft YaHei Bold" panose="020B0503020204020204" charset="-122"/>
              </a:rPr>
              <a:t>（一）发音阶段</a:t>
            </a:r>
            <a:endParaRPr lang="zh-CN" altLang="en-US" sz="2000" b="1">
              <a:solidFill>
                <a:srgbClr val="FA8024"/>
              </a:solidFill>
              <a:uFillTx/>
              <a:latin typeface="Microsoft YaHei Bold" panose="020B0503020204020204" charset="-122"/>
              <a:ea typeface="Microsoft YaHei Bold" panose="020B0503020204020204" charset="-122"/>
            </a:endParaRPr>
          </a:p>
        </p:txBody>
      </p:sp>
      <p:pic>
        <p:nvPicPr>
          <p:cNvPr id="62" name="图片 61" descr="32313538313534373b32313538313533333bbdb1b1a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588250" y="1731645"/>
            <a:ext cx="347980" cy="347980"/>
          </a:xfrm>
          <a:prstGeom prst="rect">
            <a:avLst/>
          </a:prstGeom>
        </p:spPr>
      </p:pic>
      <p:sp>
        <p:nvSpPr>
          <p:cNvPr id="4" name="椭圆 3"/>
          <p:cNvSpPr/>
          <p:nvPr>
            <p:custDataLst>
              <p:tags r:id="rId19"/>
            </p:custDataLst>
          </p:nvPr>
        </p:nvSpPr>
        <p:spPr>
          <a:xfrm>
            <a:off x="5795317" y="1471295"/>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矩形 8"/>
          <p:cNvSpPr/>
          <p:nvPr>
            <p:custDataLst>
              <p:tags r:id="rId20"/>
            </p:custDataLst>
          </p:nvPr>
        </p:nvSpPr>
        <p:spPr>
          <a:xfrm>
            <a:off x="4338320" y="1489710"/>
            <a:ext cx="334645" cy="5040000"/>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等腰三角形 9"/>
          <p:cNvSpPr/>
          <p:nvPr>
            <p:custDataLst>
              <p:tags r:id="rId21"/>
            </p:custDataLst>
          </p:nvPr>
        </p:nvSpPr>
        <p:spPr>
          <a:xfrm rot="5400000">
            <a:off x="4552315" y="301434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22"/>
            </p:custDataLst>
          </p:nvPr>
        </p:nvSpPr>
        <p:spPr>
          <a:xfrm rot="5400000">
            <a:off x="4439920" y="301434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23"/>
            </p:custDataLst>
          </p:nvPr>
        </p:nvSpPr>
        <p:spPr>
          <a:xfrm flipH="1">
            <a:off x="4918075" y="2466975"/>
            <a:ext cx="2700000" cy="421640"/>
          </a:xfrm>
          <a:prstGeom prst="rect">
            <a:avLst/>
          </a:prstGeom>
          <a:noFill/>
        </p:spPr>
        <p:txBody>
          <a:bodyPr wrap="square" bIns="0" rtlCol="0">
            <a:normAutofit/>
          </a:bodyPr>
          <a:p>
            <a:pPr algn="ctr"/>
            <a:r>
              <a:rPr lang="zh-CN" altLang="en-US" sz="2000" b="1">
                <a:solidFill>
                  <a:srgbClr val="885EFB"/>
                </a:solidFill>
                <a:uFillTx/>
                <a:latin typeface="Microsoft YaHei Bold" panose="020B0503020204020204" charset="-122"/>
                <a:ea typeface="Microsoft YaHei Bold" panose="020B0503020204020204" charset="-122"/>
              </a:rPr>
              <a:t>（二）理解语言阶段</a:t>
            </a:r>
            <a:endParaRPr lang="zh-CN" altLang="en-US" sz="2000" b="1">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24"/>
            </p:custDataLst>
          </p:nvPr>
        </p:nvSpPr>
        <p:spPr>
          <a:xfrm flipH="1">
            <a:off x="4918075" y="2911475"/>
            <a:ext cx="2879725" cy="3301365"/>
          </a:xfrm>
          <a:prstGeom prst="rect">
            <a:avLst/>
          </a:prstGeom>
          <a:noFill/>
        </p:spPr>
        <p:txBody>
          <a:bodyPr wrap="square" bIns="46990" rtlCol="0">
            <a:noAutofit/>
          </a:bodyPr>
          <a:p>
            <a:pPr indent="-457200" algn="just" fontAlgn="auto">
              <a:lnSpc>
                <a:spcPct val="120000"/>
              </a:lnSpc>
              <a:spcBef>
                <a:spcPts val="0"/>
              </a:spcBef>
              <a:spcAft>
                <a:spcPts val="1000"/>
              </a:spcAft>
            </a:pPr>
            <a:r>
              <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rPr>
              <a:t>婴儿在发音的过程中逐渐理解语言的意义。 通过视觉、触觉、体位觉和听觉逐步理解一些日常用品，如“奶瓶”“电灯”等名称；9个月左右能听懂简单的词义，如“再见”“来”等；亲人对婴儿自发的“爸爸”“妈妈”等语言及时应答，也使其逐渐理解这些音的特殊含义；10 个月左右能有意识地叫“爸爸”“妈妈”。</a:t>
            </a:r>
            <a:endParaRPr lang="zh-CN" altLang="en-US" sz="1600"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pic>
        <p:nvPicPr>
          <p:cNvPr id="64" name="图片 63" descr="32313538313534373b32313538313533383bc4bfb1ea"/>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094085" y="1731645"/>
            <a:ext cx="347980" cy="347980"/>
          </a:xfrm>
          <a:prstGeom prst="rect">
            <a:avLst/>
          </a:prstGeom>
        </p:spPr>
      </p:pic>
      <p:grpSp>
        <p:nvGrpSpPr>
          <p:cNvPr id="6" name="组合 5"/>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四、语言的发育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467" y="494"/>
              <a:ext cx="1416" cy="680"/>
              <a:chOff x="467" y="579"/>
              <a:chExt cx="1416" cy="680"/>
            </a:xfrm>
          </p:grpSpPr>
          <p:sp>
            <p:nvSpPr>
              <p:cNvPr id="16" name="对角圆角矩形 15"/>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7" name="图片 16"/>
              <p:cNvPicPr/>
              <p:nvPr/>
            </p:nvPicPr>
            <p:blipFill>
              <a:blip r:embed="rId28"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210560" y="3243649"/>
            <a:ext cx="5770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a:t>
            </a:r>
            <a:r>
              <a:rPr lang="zh-CN" altLang="en-US" sz="4000" b="1">
                <a:solidFill>
                  <a:srgbClr val="FF7F7F"/>
                </a:solidFill>
                <a:latin typeface="微软雅黑" panose="020B0503020204020204" charset="-122"/>
                <a:ea typeface="微软雅黑" panose="020B0503020204020204" charset="-122"/>
              </a:rPr>
              <a:t>二　儿童的生长发育</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2777490" y="4207510"/>
            <a:ext cx="6637020" cy="132207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50000"/>
                    <a:lumOff val="50000"/>
                  </a:schemeClr>
                </a:solidFill>
                <a:latin typeface="微软雅黑" panose="020B0503020204020204" charset="-122"/>
                <a:ea typeface="微软雅黑" panose="020B0503020204020204" charset="-122"/>
                <a:cs typeface="+mn-ea"/>
                <a:sym typeface="+mn-ea"/>
              </a:rPr>
              <a:t>生长发育简称发育，是小儿机体的基本特征，它是一个动态变化的过程。生长指小儿身体各器官、系统的长大和形态变化，是量的增加；发育指细胞、组织、器官的分化完善与功能的成熟，是质的改变。生长和发育两者紧密相关，同步发展，不可截然分割。</a:t>
            </a:r>
            <a:endParaRPr lang="zh-CN" sz="16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315057"/>
            <a:ext cx="10440035" cy="2040290"/>
            <a:chOff x="4157" y="3295"/>
            <a:chExt cx="16441" cy="321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3402"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（一）注意的发展</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655"/>
            </a:xfrm>
            <a:prstGeom prst="rect">
              <a:avLst/>
            </a:prstGeom>
            <a:noFill/>
          </p:spPr>
          <p:txBody>
            <a:bodyPr wrap="square">
              <a:spAutoFit/>
            </a:bodyPr>
            <a:lstStyle/>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注意是人对某一部分或某一方面环境的选择性警觉，对某一项刺激的选择性反应。注意分无意注意和有意注意。无意注意为自然发生的，并不需要任何努力；有意注意是自觉的，有目的的行为。注意是一切认知过程的开始。从婴幼儿时期起就应及时培养注意力，加强注意的目的性，去除外来干扰，引起小儿的兴趣。</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016347"/>
            <a:ext cx="10440120" cy="2360335"/>
            <a:chOff x="6967" y="3295"/>
            <a:chExt cx="16445" cy="371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884" y="4066"/>
              <a:ext cx="3169" cy="580"/>
            </a:xfrm>
            <a:prstGeom prst="rect">
              <a:avLst/>
            </a:prstGeom>
          </p:spPr>
          <p:txBody>
            <a:bodyPr wrap="non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（二）记忆的发展</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2159"/>
            </a:xfrm>
            <a:prstGeom prst="rect">
              <a:avLst/>
            </a:prstGeom>
            <a:noFill/>
          </p:spPr>
          <p:txBody>
            <a:bodyPr wrap="square">
              <a:spAutoFit/>
            </a:bodyPr>
            <a:lstStyle/>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记忆是将所获得的信息储存和“读出”的神经活动过程，包括识记、保持和回忆。回忆又分为再认和重现。再认是指以前感知的事物在眼前重现时能认识；重现是指以前感知的事物虽不在眼前出现，但可在脑中重现，即被想起。5～6个月的婴儿只有再认无重现，随年龄增长，思维、理解、分析能力的发展，重现能力增强。婴幼儿从机械记忆逐渐向有意识的逻辑记忆发展。</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五、小儿心理发展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315057"/>
            <a:ext cx="10440035" cy="2040290"/>
            <a:chOff x="4157" y="3295"/>
            <a:chExt cx="16441" cy="321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3402"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（三）思维的发展</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655"/>
            </a:xfrm>
            <a:prstGeom prst="rect">
              <a:avLst/>
            </a:prstGeom>
            <a:noFill/>
          </p:spPr>
          <p:txBody>
            <a:bodyPr wrap="square">
              <a:spAutoFit/>
            </a:bodyPr>
            <a:lstStyle/>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思维是人应用理解、记忆和综合分析能力来认识事物的本质和掌握其发展规律的一种精神活动，是人类心理活动的高级形式。婴幼儿的思维为直觉活动思维，即思维与客观物体及行动分不开，不能脱离人物和行动来主动思考。学龄前儿童则以具体形象思维为主。</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016347"/>
            <a:ext cx="10440120" cy="2040290"/>
            <a:chOff x="6967" y="3295"/>
            <a:chExt cx="16445" cy="321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884" y="4066"/>
              <a:ext cx="3169" cy="580"/>
            </a:xfrm>
            <a:prstGeom prst="rect">
              <a:avLst/>
            </a:prstGeom>
          </p:spPr>
          <p:txBody>
            <a:bodyPr wrap="non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（四）想象的发展</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1655"/>
            </a:xfrm>
            <a:prstGeom prst="rect">
              <a:avLst/>
            </a:prstGeom>
            <a:noFill/>
          </p:spPr>
          <p:txBody>
            <a:bodyPr wrap="square">
              <a:spAutoFit/>
            </a:bodyPr>
            <a:lstStyle/>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想象是一种思维活动，在客观事物影响下，在大脑中创造出以往未遇到过的或将来可能实现的事物形象的思维活动。</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新生儿无想象能力；1～2岁开始想象萌芽；3岁后想象内容稍多，开始有了初步的抽象概括性思维；6～11岁有意想象和创造性想象迅速发展。</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五、小儿心理发展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315057"/>
            <a:ext cx="10440035" cy="1720245"/>
            <a:chOff x="4157" y="3295"/>
            <a:chExt cx="16441" cy="2709"/>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3402"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（五）意志的发展</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151"/>
            </a:xfrm>
            <a:prstGeom prst="rect">
              <a:avLst/>
            </a:prstGeom>
            <a:noFill/>
          </p:spPr>
          <p:txBody>
            <a:bodyPr wrap="square">
              <a:spAutoFit/>
            </a:bodyPr>
            <a:lstStyle/>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意志是自觉地、主动地调节自己的行为，克服困难以达到预期目标或完成任务的心理过程。</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新生儿无意志，婴幼儿随语言、思维的发展规律开始有意行动或抑制自己某些行动时就开始意志的萌芽。</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016347"/>
            <a:ext cx="10440120" cy="1720245"/>
            <a:chOff x="6967" y="3295"/>
            <a:chExt cx="16445" cy="2709"/>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792" y="4066"/>
              <a:ext cx="5101"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（六）情绪、情感的发展</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1151"/>
            </a:xfrm>
            <a:prstGeom prst="rect">
              <a:avLst/>
            </a:prstGeom>
            <a:noFill/>
          </p:spPr>
          <p:txBody>
            <a:bodyPr wrap="square">
              <a:spAutoFit/>
            </a:bodyPr>
            <a:lstStyle/>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情绪是指活动时的兴奋心理状态，是人们对事物情景或观念所产生的主观体验和表达。情感是在情绪的基础上产生的对人、物关系的体验，属于较高级复杂的情绪。</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五、小儿心理发展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315057"/>
            <a:ext cx="10440035" cy="1720245"/>
            <a:chOff x="4157" y="3295"/>
            <a:chExt cx="16441" cy="2709"/>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7041"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（七）个性和性格的发展</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1151"/>
            </a:xfrm>
            <a:prstGeom prst="rect">
              <a:avLst/>
            </a:prstGeom>
            <a:noFill/>
          </p:spPr>
          <p:txBody>
            <a:bodyPr wrap="square">
              <a:spAutoFit/>
            </a:bodyPr>
            <a:lstStyle/>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个性是指每个人处理环境关系的心理活动的综合形式，包括思想方法、情绪反应、行为风格等。性格是个性心理特征的重要方面，并非先天所决定，而是在后天的生活环境中形成。</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016347"/>
            <a:ext cx="10440120" cy="1720245"/>
            <a:chOff x="6967" y="3295"/>
            <a:chExt cx="16445" cy="2709"/>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792" y="4066"/>
              <a:ext cx="5101"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（八）社会行为</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1151"/>
            </a:xfrm>
            <a:prstGeom prst="rect">
              <a:avLst/>
            </a:prstGeom>
            <a:noFill/>
          </p:spPr>
          <p:txBody>
            <a:bodyPr wrap="square">
              <a:spAutoFit/>
            </a:bodyPr>
            <a:lstStyle/>
            <a:p>
              <a:pPr algn="just">
                <a:lnSpc>
                  <a:spcPct val="130000"/>
                </a:lnSpc>
                <a:defRPr/>
              </a:pPr>
              <a:r>
                <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儿童的社会行为是各年龄段心理行为发展的综合表现。其发展受外界环境的影响，包括家庭、学校、社会等各方面。智能的判断很多基于社会行为的成熟状况。小儿随着接触面的扩大，对周围人和事物及环境的反应能力日趋完善。</a:t>
              </a:r>
              <a:endParaRPr lang="zh-CN" altLang="en-US" sz="16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五、小儿心理发展</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 name="图片 22" descr="fef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727575" y="2923540"/>
            <a:ext cx="1535430" cy="1323340"/>
          </a:xfrm>
          <a:prstGeom prst="rect">
            <a:avLst/>
          </a:prstGeom>
        </p:spPr>
      </p:pic>
      <p:pic>
        <p:nvPicPr>
          <p:cNvPr id="24" name="图片 23" descr="fef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897755" y="3070225"/>
            <a:ext cx="1195705" cy="1030605"/>
          </a:xfrm>
          <a:prstGeom prst="rect">
            <a:avLst/>
          </a:prstGeom>
          <a:effectLst/>
        </p:spPr>
      </p:pic>
      <p:pic>
        <p:nvPicPr>
          <p:cNvPr id="25" name="图片 24" descr="fef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958840" y="3658235"/>
            <a:ext cx="1535430" cy="1323340"/>
          </a:xfrm>
          <a:prstGeom prst="rect">
            <a:avLst/>
          </a:prstGeom>
        </p:spPr>
      </p:pic>
      <p:pic>
        <p:nvPicPr>
          <p:cNvPr id="26" name="图片 25" descr="fef1"/>
          <p:cNvPicPr>
            <a:picLocks noChangeAspect="1"/>
          </p:cNvPicPr>
          <p:nvPr>
            <p:custDataLst>
              <p:tags r:id="rId10"/>
            </p:custDataLst>
          </p:nvPr>
        </p:nvPicPr>
        <p:blipFill>
          <a:blip r:embed="rId5">
            <a:extLst>
              <a:ext uri="{96DAC541-7B7A-43D3-8B79-37D633B846F1}">
                <asvg:svgBlip xmlns:asvg="http://schemas.microsoft.com/office/drawing/2016/SVG/main" r:embed="rId6"/>
              </a:ext>
            </a:extLst>
          </a:blip>
          <a:stretch>
            <a:fillRect/>
          </a:stretch>
        </p:blipFill>
        <p:spPr>
          <a:xfrm>
            <a:off x="6129020" y="3804920"/>
            <a:ext cx="1195705" cy="1030605"/>
          </a:xfrm>
          <a:prstGeom prst="rect">
            <a:avLst/>
          </a:prstGeom>
          <a:effectLst/>
        </p:spPr>
      </p:pic>
      <p:sp>
        <p:nvSpPr>
          <p:cNvPr id="52" name="任意多边形 51"/>
          <p:cNvSpPr/>
          <p:nvPr>
            <p:custDataLst>
              <p:tags r:id="rId11"/>
            </p:custDataLst>
          </p:nvPr>
        </p:nvSpPr>
        <p:spPr>
          <a:xfrm>
            <a:off x="4090035" y="2952750"/>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3" name="椭圆 52"/>
          <p:cNvSpPr/>
          <p:nvPr>
            <p:custDataLst>
              <p:tags r:id="rId12"/>
            </p:custDataLst>
          </p:nvPr>
        </p:nvSpPr>
        <p:spPr>
          <a:xfrm>
            <a:off x="4057650" y="2914015"/>
            <a:ext cx="76200" cy="76200"/>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4" name="文本框 53"/>
          <p:cNvSpPr txBox="1"/>
          <p:nvPr>
            <p:custDataLst>
              <p:tags r:id="rId13"/>
            </p:custDataLst>
          </p:nvPr>
        </p:nvSpPr>
        <p:spPr>
          <a:xfrm>
            <a:off x="4161790" y="2914015"/>
            <a:ext cx="438785" cy="368300"/>
          </a:xfrm>
          <a:prstGeom prst="rect">
            <a:avLst/>
          </a:prstGeom>
          <a:noFill/>
        </p:spPr>
        <p:txBody>
          <a:bodyPr wrap="none" rtlCol="0">
            <a:normAutofit/>
          </a:bodyPr>
          <a:p>
            <a:r>
              <a:rPr lang="en-US" altLang="zh-CN">
                <a:solidFill>
                  <a:srgbClr val="552EEF"/>
                </a:solidFill>
                <a:latin typeface="思源黑体 CN Bold" panose="020B0800000000000000" charset="-122"/>
                <a:ea typeface="思源黑体 CN Bold" panose="020B0800000000000000" charset="-122"/>
              </a:rPr>
              <a:t>01</a:t>
            </a:r>
            <a:endParaRPr lang="en-US" altLang="zh-CN">
              <a:solidFill>
                <a:srgbClr val="552EEF"/>
              </a:solidFill>
              <a:latin typeface="思源黑体 CN Bold" panose="020B0800000000000000" charset="-122"/>
              <a:ea typeface="思源黑体 CN Bold" panose="020B0800000000000000" charset="-122"/>
            </a:endParaRPr>
          </a:p>
        </p:txBody>
      </p:sp>
      <p:sp>
        <p:nvSpPr>
          <p:cNvPr id="57" name="文本框 56"/>
          <p:cNvSpPr txBox="1"/>
          <p:nvPr>
            <p:custDataLst>
              <p:tags r:id="rId14"/>
            </p:custDataLst>
          </p:nvPr>
        </p:nvSpPr>
        <p:spPr>
          <a:xfrm>
            <a:off x="2061845" y="2729230"/>
            <a:ext cx="1960880" cy="353060"/>
          </a:xfrm>
          <a:prstGeom prst="rect">
            <a:avLst/>
          </a:prstGeom>
          <a:noFill/>
        </p:spPr>
        <p:txBody>
          <a:bodyPr wrap="none" bIns="0" rtlCol="0">
            <a:spAutoFit/>
          </a:bodyPr>
          <a:p>
            <a:pPr algn="r"/>
            <a:r>
              <a:rPr lang="zh-CN" altLang="en-US" sz="2000" b="1">
                <a:solidFill>
                  <a:srgbClr val="7578EC"/>
                </a:solidFill>
                <a:latin typeface="Microsoft YaHei Bold" panose="020B0503020204020204" charset="-122"/>
                <a:ea typeface="Microsoft YaHei Bold" panose="020B0503020204020204" charset="-122"/>
              </a:rPr>
              <a:t>（一）能力测验</a:t>
            </a:r>
            <a:endParaRPr lang="zh-CN" altLang="en-US" sz="2000" b="1">
              <a:solidFill>
                <a:srgbClr val="7578EC"/>
              </a:solidFill>
              <a:latin typeface="Microsoft YaHei Bold" panose="020B0503020204020204" charset="-122"/>
              <a:ea typeface="Microsoft YaHei Bold" panose="020B0503020204020204" charset="-122"/>
            </a:endParaRPr>
          </a:p>
        </p:txBody>
      </p:sp>
      <p:sp>
        <p:nvSpPr>
          <p:cNvPr id="58" name="文本框 57"/>
          <p:cNvSpPr txBox="1"/>
          <p:nvPr>
            <p:custDataLst>
              <p:tags r:id="rId15"/>
            </p:custDataLst>
          </p:nvPr>
        </p:nvSpPr>
        <p:spPr>
          <a:xfrm>
            <a:off x="1006475" y="3144520"/>
            <a:ext cx="3058795" cy="1436370"/>
          </a:xfrm>
          <a:prstGeom prst="rect">
            <a:avLst/>
          </a:prstGeom>
          <a:noFill/>
        </p:spPr>
        <p:txBody>
          <a:bodyPr wrap="square" rtlCol="0">
            <a:noAutofit/>
          </a:bodyPr>
          <a:p>
            <a:pPr algn="r" fontAlgn="auto">
              <a:lnSpc>
                <a:spcPct val="100000"/>
              </a:lnSpc>
            </a:pPr>
            <a:r>
              <a:rPr lang="zh-CN" altLang="en-US" sz="1600">
                <a:solidFill>
                  <a:srgbClr val="000000">
                    <a:lumMod val="65000"/>
                    <a:lumOff val="35000"/>
                  </a:srgbClr>
                </a:solidFill>
                <a:latin typeface="Microsoft YaHei Regular" panose="020B0503020204020204" charset="-122"/>
                <a:ea typeface="Microsoft YaHei Regular" panose="020B0503020204020204" charset="-122"/>
              </a:rPr>
              <a:t>1. 筛查测验</a:t>
            </a:r>
            <a:endParaRPr lang="zh-CN" altLang="en-US" sz="1600">
              <a:solidFill>
                <a:srgbClr val="000000">
                  <a:lumMod val="65000"/>
                  <a:lumOff val="35000"/>
                </a:srgbClr>
              </a:solidFill>
              <a:latin typeface="Microsoft YaHei Regular" panose="020B0503020204020204" charset="-122"/>
              <a:ea typeface="Microsoft YaHei Regular" panose="020B0503020204020204" charset="-122"/>
            </a:endParaRPr>
          </a:p>
          <a:p>
            <a:pPr algn="r" fontAlgn="auto">
              <a:lnSpc>
                <a:spcPct val="100000"/>
              </a:lnSpc>
            </a:pPr>
            <a:r>
              <a:rPr lang="zh-CN" altLang="en-US" sz="1600">
                <a:solidFill>
                  <a:srgbClr val="000000">
                    <a:lumMod val="65000"/>
                    <a:lumOff val="35000"/>
                  </a:srgbClr>
                </a:solidFill>
                <a:latin typeface="Microsoft YaHei Regular" panose="020B0503020204020204" charset="-122"/>
                <a:ea typeface="Microsoft YaHei Regular" panose="020B0503020204020204" charset="-122"/>
              </a:rPr>
              <a:t>2. 诊断测验</a:t>
            </a:r>
            <a:endParaRPr lang="zh-CN" altLang="en-US" sz="1600">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70" name="文本框 69"/>
          <p:cNvSpPr txBox="1"/>
          <p:nvPr>
            <p:custDataLst>
              <p:tags r:id="rId16"/>
            </p:custDataLst>
          </p:nvPr>
        </p:nvSpPr>
        <p:spPr>
          <a:xfrm>
            <a:off x="8148320" y="3457575"/>
            <a:ext cx="2722880" cy="353060"/>
          </a:xfrm>
          <a:prstGeom prst="rect">
            <a:avLst/>
          </a:prstGeom>
          <a:noFill/>
        </p:spPr>
        <p:txBody>
          <a:bodyPr wrap="none" bIns="0" rtlCol="0">
            <a:spAutoFit/>
          </a:bodyPr>
          <a:p>
            <a:pPr algn="l"/>
            <a:r>
              <a:rPr lang="zh-CN" altLang="en-US" sz="2000" b="1">
                <a:solidFill>
                  <a:srgbClr val="F7B802"/>
                </a:solidFill>
                <a:latin typeface="Microsoft YaHei Bold" panose="020B0503020204020204" charset="-122"/>
                <a:ea typeface="Microsoft YaHei Bold" panose="020B0503020204020204" charset="-122"/>
              </a:rPr>
              <a:t>（二）适应性行为测验</a:t>
            </a:r>
            <a:endParaRPr lang="zh-CN" altLang="en-US" sz="2000" b="1">
              <a:solidFill>
                <a:srgbClr val="F7B802"/>
              </a:solidFill>
              <a:latin typeface="Microsoft YaHei Bold" panose="020B0503020204020204" charset="-122"/>
              <a:ea typeface="Microsoft YaHei Bold" panose="020B0503020204020204" charset="-122"/>
            </a:endParaRPr>
          </a:p>
        </p:txBody>
      </p:sp>
      <p:sp>
        <p:nvSpPr>
          <p:cNvPr id="71" name="文本框 70"/>
          <p:cNvSpPr txBox="1"/>
          <p:nvPr>
            <p:custDataLst>
              <p:tags r:id="rId17"/>
            </p:custDataLst>
          </p:nvPr>
        </p:nvSpPr>
        <p:spPr>
          <a:xfrm>
            <a:off x="8128635" y="3872865"/>
            <a:ext cx="3058795" cy="1436370"/>
          </a:xfrm>
          <a:prstGeom prst="rect">
            <a:avLst/>
          </a:prstGeom>
          <a:noFill/>
        </p:spPr>
        <p:txBody>
          <a:bodyPr wrap="square" rtlCol="0">
            <a:noAutofit/>
          </a:bodyPr>
          <a:p>
            <a:pPr algn="l" fontAlgn="auto">
              <a:lnSpc>
                <a:spcPct val="100000"/>
              </a:lnSpc>
            </a:pPr>
            <a:r>
              <a:rPr lang="zh-CN" altLang="en-US" sz="1600">
                <a:solidFill>
                  <a:srgbClr val="000000">
                    <a:lumMod val="65000"/>
                    <a:lumOff val="35000"/>
                  </a:srgbClr>
                </a:solidFill>
                <a:latin typeface="Microsoft YaHei Regular" panose="020B0503020204020204" charset="-122"/>
                <a:ea typeface="Microsoft YaHei Regular" panose="020B0503020204020204" charset="-122"/>
              </a:rPr>
              <a:t>国内多采用日本 S-M 社会生活能力检查，即“婴儿—初中学生社会生活能力量表”。此表适用于对 6 个月～ 15 岁小儿社会生活能力的测定。</a:t>
            </a:r>
            <a:endParaRPr lang="zh-CN" altLang="en-US" sz="1600">
              <a:solidFill>
                <a:srgbClr val="000000">
                  <a:lumMod val="65000"/>
                  <a:lumOff val="35000"/>
                </a:srgbClr>
              </a:solidFill>
              <a:latin typeface="Microsoft YaHei Regular" panose="020B0503020204020204" charset="-122"/>
              <a:ea typeface="Microsoft YaHei Regular" panose="020B0503020204020204" charset="-122"/>
            </a:endParaRPr>
          </a:p>
        </p:txBody>
      </p:sp>
      <p:sp>
        <p:nvSpPr>
          <p:cNvPr id="72" name="任意多边形 71"/>
          <p:cNvSpPr/>
          <p:nvPr>
            <p:custDataLst>
              <p:tags r:id="rId18"/>
            </p:custDataLst>
          </p:nvPr>
        </p:nvSpPr>
        <p:spPr>
          <a:xfrm flipH="1">
            <a:off x="7319645" y="3666490"/>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3" name="文本框 72"/>
          <p:cNvSpPr txBox="1"/>
          <p:nvPr>
            <p:custDataLst>
              <p:tags r:id="rId19"/>
            </p:custDataLst>
          </p:nvPr>
        </p:nvSpPr>
        <p:spPr>
          <a:xfrm flipH="1">
            <a:off x="7549515" y="3627755"/>
            <a:ext cx="470535" cy="368300"/>
          </a:xfrm>
          <a:prstGeom prst="rect">
            <a:avLst/>
          </a:prstGeom>
          <a:noFill/>
        </p:spPr>
        <p:txBody>
          <a:bodyPr wrap="none" rtlCol="0">
            <a:normAutofit/>
          </a:bodyPr>
          <a:p>
            <a:r>
              <a:rPr lang="en-US" altLang="zh-CN">
                <a:solidFill>
                  <a:srgbClr val="F7B802"/>
                </a:solidFill>
                <a:latin typeface="思源黑体 CN Bold" panose="020B0800000000000000" charset="-122"/>
                <a:ea typeface="思源黑体 CN Bold" panose="020B0800000000000000" charset="-122"/>
              </a:rPr>
              <a:t>02</a:t>
            </a:r>
            <a:endParaRPr lang="en-US" altLang="zh-CN">
              <a:solidFill>
                <a:srgbClr val="F7B802"/>
              </a:solidFill>
              <a:latin typeface="思源黑体 CN Bold" panose="020B0800000000000000" charset="-122"/>
              <a:ea typeface="思源黑体 CN Bold" panose="020B0800000000000000" charset="-122"/>
            </a:endParaRPr>
          </a:p>
        </p:txBody>
      </p:sp>
      <p:sp>
        <p:nvSpPr>
          <p:cNvPr id="74" name="椭圆 73"/>
          <p:cNvSpPr/>
          <p:nvPr>
            <p:custDataLst>
              <p:tags r:id="rId20"/>
            </p:custDataLst>
          </p:nvPr>
        </p:nvSpPr>
        <p:spPr>
          <a:xfrm flipH="1">
            <a:off x="8046085" y="3627755"/>
            <a:ext cx="76200" cy="76200"/>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5" name="图片 84" descr="32313538333630393b32313538333730393bbed9cad6cce1cec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280660" y="3378200"/>
            <a:ext cx="426720" cy="426720"/>
          </a:xfrm>
          <a:prstGeom prst="rect">
            <a:avLst/>
          </a:prstGeom>
        </p:spPr>
      </p:pic>
      <p:pic>
        <p:nvPicPr>
          <p:cNvPr id="86" name="图片 85" descr="32313538333630393b32313538333731303bbdbbd7f7d2b5"/>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522085" y="4156075"/>
            <a:ext cx="381635" cy="381635"/>
          </a:xfrm>
          <a:prstGeom prst="rect">
            <a:avLst/>
          </a:prstGeom>
        </p:spPr>
      </p:pic>
      <p:sp>
        <p:nvSpPr>
          <p:cNvPr id="92" name="文本框 91"/>
          <p:cNvSpPr txBox="1"/>
          <p:nvPr>
            <p:custDataLst>
              <p:tags r:id="rId27"/>
            </p:custDataLst>
          </p:nvPr>
        </p:nvSpPr>
        <p:spPr>
          <a:xfrm>
            <a:off x="926465" y="1145540"/>
            <a:ext cx="10440035" cy="706755"/>
          </a:xfrm>
          <a:prstGeom prst="rect">
            <a:avLst/>
          </a:prstGeom>
          <a:noFill/>
        </p:spPr>
        <p:txBody>
          <a:bodyPr wrap="square" rtlCol="0">
            <a:spAutoFit/>
          </a:bodyPr>
          <a:p>
            <a:r>
              <a:rPr lang="zh-CN" altLang="en-US" sz="2000">
                <a:solidFill>
                  <a:srgbClr val="000000">
                    <a:lumMod val="75000"/>
                    <a:lumOff val="25000"/>
                  </a:srgbClr>
                </a:solidFill>
                <a:latin typeface="Microsoft YaHei Regular" panose="020B0503020204020204" charset="-122"/>
                <a:ea typeface="Microsoft YaHei Regular" panose="020B0503020204020204" charset="-122"/>
              </a:rPr>
              <a:t>心理测验（Psychometry）是指检查小儿神经心理发育的水平，其表现在感知、运动、语言和心理过程等各种能力及性格方面。</a:t>
            </a:r>
            <a:endParaRPr lang="zh-CN" altLang="en-US" sz="2000">
              <a:solidFill>
                <a:srgbClr val="000000">
                  <a:lumMod val="75000"/>
                  <a:lumOff val="25000"/>
                </a:srgbClr>
              </a:solidFill>
              <a:latin typeface="Microsoft YaHei Regular" panose="020B0503020204020204" charset="-122"/>
              <a:ea typeface="Microsoft YaHei Regular" panose="020B0503020204020204" charset="-122"/>
            </a:endParaRPr>
          </a:p>
        </p:txBody>
      </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六、神经心理发育的评价</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28"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315057"/>
            <a:ext cx="10440035" cy="2439713"/>
            <a:chOff x="4157" y="3295"/>
            <a:chExt cx="16441" cy="384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7041"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（1）丹佛发育筛查测验</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2284"/>
            </a:xfrm>
            <a:prstGeom prst="rect">
              <a:avLst/>
            </a:prstGeom>
            <a:noFill/>
          </p:spPr>
          <p:txBody>
            <a:bodyPr wrap="square">
              <a:spAutoFit/>
            </a:bodyPr>
            <a:lstStyle/>
            <a:p>
              <a:pPr algn="just">
                <a:lnSpc>
                  <a:spcPct val="130000"/>
                </a:lnSpc>
                <a:defRPr/>
              </a:pPr>
              <a:r>
                <a:rPr lang="zh-CN" altLang="en-US" sz="1700">
                  <a:solidFill>
                    <a:schemeClr val="tx1">
                      <a:lumMod val="85000"/>
                      <a:lumOff val="15000"/>
                    </a:scheme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（Denver developmental screening test，DDST）：DDST 是测量小儿心理发育最常用的方法，用于 6 岁以下小儿发育筛查，实际应用时对 4.5 岁以下的小儿比较适用。共 104 个项目（原著有 105 项），各以横条代表，分布于个人—社会、精细动作—适应性、语言、大运动 4 个能区，检查时逐项检测并评定其及格或失败，最后评定结果为正常、可疑、异常、无法判断。对可疑或异常者应进一步作诊断性测验。</a:t>
              </a:r>
              <a:endParaRPr lang="zh-CN" altLang="en-US" sz="1700" kern="0" dirty="0">
                <a:solidFill>
                  <a:schemeClr val="tx1">
                    <a:lumMod val="85000"/>
                    <a:lumOff val="15000"/>
                  </a:scheme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grpSp>
      <p:grpSp>
        <p:nvGrpSpPr>
          <p:cNvPr id="3" name="组合 2"/>
          <p:cNvGrpSpPr/>
          <p:nvPr/>
        </p:nvGrpSpPr>
        <p:grpSpPr>
          <a:xfrm>
            <a:off x="916305" y="4016347"/>
            <a:ext cx="10440120" cy="2439713"/>
            <a:chOff x="6967" y="3295"/>
            <a:chExt cx="16445" cy="3842"/>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792" y="4066"/>
              <a:ext cx="5101"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（2） 图片词汇测验</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2284"/>
            </a:xfrm>
            <a:prstGeom prst="rect">
              <a:avLst/>
            </a:prstGeom>
            <a:noFill/>
          </p:spPr>
          <p:txBody>
            <a:bodyPr wrap="square">
              <a:spAutoFit/>
            </a:bodyPr>
            <a:lstStyle/>
            <a:p>
              <a:pPr algn="just">
                <a:lnSpc>
                  <a:spcPct val="130000"/>
                </a:lnSpc>
                <a:defRPr/>
              </a:pPr>
              <a:r>
                <a:rPr lang="zh-CN" altLang="en-US" sz="17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（Peabody picture vocabulary test，PPVT）：适用于 4 ～ 9 岁小儿。共 120 张图片，每张有黑白线条画 4 幅。检查时测试者讲一个词语，要求小儿指出其中相对应的一幅画。该方法可测试小儿视觉、听觉、知识、推理、综合分析、语言词汇、注意力、记忆力等，方法简便，测试时间较短，尤其适用于语言或运动障碍患儿。</a:t>
              </a:r>
              <a:endParaRPr lang="zh-CN" altLang="en-US" sz="17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1. 筛查测验</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315057"/>
            <a:ext cx="10440035" cy="2439712"/>
            <a:chOff x="4157" y="3295"/>
            <a:chExt cx="16441" cy="384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7041" cy="580"/>
            </a:xfrm>
            <a:prstGeom prst="rect">
              <a:avLst/>
            </a:prstGeom>
          </p:spPr>
          <p:txBody>
            <a:bodyPr wrap="square">
              <a:spAutoFit/>
            </a:bodyPr>
            <a:lstStyle/>
            <a:p>
              <a:pPr algn="just">
                <a:defRPr/>
              </a:pPr>
              <a:r>
                <a:rPr lang="zh-CN" altLang="en-US" sz="1800" b="1" dirty="0">
                  <a:solidFill>
                    <a:schemeClr val="tx1">
                      <a:lumMod val="75000"/>
                      <a:lumOff val="25000"/>
                    </a:schemeClr>
                  </a:solidFill>
                  <a:latin typeface="微软雅黑" panose="020B0503020204020204" charset="-122"/>
                  <a:ea typeface="微软雅黑" panose="020B0503020204020204" charset="-122"/>
                </a:rPr>
                <a:t>（3） 绘人测验</a:t>
              </a:r>
              <a:endParaRPr lang="zh-CN" altLang="en-US" sz="1800" b="1" dirty="0">
                <a:solidFill>
                  <a:schemeClr val="tx1">
                    <a:lumMod val="75000"/>
                    <a:lumOff val="2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2284"/>
            </a:xfrm>
            <a:prstGeom prst="rect">
              <a:avLst/>
            </a:prstGeom>
            <a:noFill/>
          </p:spPr>
          <p:txBody>
            <a:bodyPr wrap="square">
              <a:spAutoFit/>
            </a:bodyPr>
            <a:lstStyle/>
            <a:p>
              <a:pPr algn="just">
                <a:lnSpc>
                  <a:spcPct val="130000"/>
                </a:lnSpc>
                <a:defRPr/>
              </a:pPr>
              <a:r>
                <a:rPr lang="zh-CN" altLang="en-US" sz="1700">
                  <a:solidFill>
                    <a:schemeClr val="tx1">
                      <a:lumMod val="85000"/>
                      <a:lumOff val="15000"/>
                    </a:scheme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（Goodenough draw-a-person test，GDT）：适用于 5 ～ 9.5 岁小儿。根据小儿自己的想象在一张白纸上用铅笔画一全身正面人像，然后根据人像身体部位、各部比例和表达方式的合理性等进行评分，方法简便，在 10 ～ 15 分钟可完成，不需语言交流，可用于不同的语言地区。绘人测验结果与其他智能测验的相关系数在 0.5 以上，与感知能力、推理、空间概念的相关性更显著。</a:t>
              </a:r>
              <a:endParaRPr lang="zh-CN" altLang="en-US" sz="1700">
                <a:solidFill>
                  <a:schemeClr val="tx1">
                    <a:lumMod val="85000"/>
                    <a:lumOff val="15000"/>
                  </a:scheme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1. 筛查测验</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17317"/>
            <a:ext cx="3239770" cy="5240094"/>
            <a:chOff x="4157" y="3295"/>
            <a:chExt cx="5102" cy="825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831" y="4066"/>
              <a:ext cx="4428" cy="580"/>
            </a:xfrm>
            <a:prstGeom prst="rect">
              <a:avLst/>
            </a:prstGeom>
          </p:spPr>
          <p:txBody>
            <a:bodyPr wrap="squar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（1）贝莉婴儿发育量表</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6694"/>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（Bayley scales of infant development，BSID）：适用于2～30个月的婴幼儿。包括精神发育量表（163项）、运动量表（81项）和婴儿行为记录（24项），完成测试需4～60分钟。精神发育量表测试小儿感知、记忆、学习、语言等能力；运动量表测试小儿控制自己身体的程度、大肌肉协调和手指精细动作；行为记录包括小儿情绪、社会性行为、注意力、坚持性及目的性等性格特点。结果分别得出精神发育指数和运动发育指数。</a:t>
              </a:r>
              <a:endParaRPr lang="zh-CN" altLang="en-US" sz="1600"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17317"/>
            <a:ext cx="3239770" cy="4600005"/>
            <a:chOff x="6967" y="3295"/>
            <a:chExt cx="5104" cy="7244"/>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592" y="4066"/>
              <a:ext cx="3751" cy="580"/>
            </a:xfrm>
            <a:prstGeom prst="rect">
              <a:avLst/>
            </a:prstGeom>
          </p:spPr>
          <p:txBody>
            <a:bodyPr wrap="non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（2）盖瑟尔发育量表</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5686"/>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（Gesell scales of development，GSD）：适用于4周～3岁的婴幼儿。从大运动、精细动作、个人—社会、语言能力及适应性行为5个方面进行检查，并把4周、16周、28周、40周、52周、18个月、24个月、36个月作为关键年龄（key-age），即在这些阶段显示出飞跃进展，测得结果以发育商数（developmental quotient，DQ）表示。检查约需 60分钟。</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17317"/>
            <a:ext cx="3240405" cy="4279961"/>
            <a:chOff x="9780" y="3295"/>
            <a:chExt cx="5105" cy="6740"/>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0524" y="4066"/>
              <a:ext cx="3509" cy="580"/>
            </a:xfrm>
            <a:prstGeom prst="rect">
              <a:avLst/>
            </a:prstGeom>
          </p:spPr>
          <p:txBody>
            <a:bodyPr wrap="non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（3） 斯坦福 - 比奈</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5182"/>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（Standford-Binet）智能量表：适用于 2.5～18 岁小儿及青少年。其测试内容包括幼儿的具体智能如感知、认知和记忆，以及年长儿的抽象智能如思维、逻辑、数量和词汇等，用以评价小儿学习能力和对智能迟滞者进行诊断及程度分类，</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结果以智商（IQ）表示。年幼儿测试时间为30～40分钟，年长儿约需 1.5小时。</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2. 诊断测验</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4235" y="1617317"/>
            <a:ext cx="4679950" cy="2680373"/>
            <a:chOff x="4157" y="3295"/>
            <a:chExt cx="7370" cy="4221"/>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737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831" y="4066"/>
              <a:ext cx="6452" cy="580"/>
            </a:xfrm>
            <a:prstGeom prst="rect">
              <a:avLst/>
            </a:prstGeom>
          </p:spPr>
          <p:txBody>
            <a:bodyPr wrap="square">
              <a:spAutoFit/>
            </a:bodyPr>
            <a:lstStyle/>
            <a:p>
              <a:pPr algn="just">
                <a:defRPr/>
              </a:pPr>
              <a:r>
                <a:rPr lang="zh-CN" altLang="en-US" sz="1800" b="1" dirty="0">
                  <a:solidFill>
                    <a:schemeClr val="tx1">
                      <a:lumMod val="85000"/>
                      <a:lumOff val="15000"/>
                    </a:schemeClr>
                  </a:solidFill>
                  <a:uFillTx/>
                  <a:latin typeface="Microsoft YaHei Bold" panose="020B0503020204020204" charset="-122"/>
                  <a:ea typeface="Microsoft YaHei Bold" panose="020B0503020204020204" charset="-122"/>
                </a:rPr>
                <a:t>（4） 韦茨勒学前及初小儿童智能量表</a:t>
              </a:r>
              <a:endParaRPr lang="zh-CN" altLang="en-US" sz="1800" b="1" dirty="0">
                <a:solidFill>
                  <a:schemeClr val="tx1">
                    <a:lumMod val="85000"/>
                    <a:lumOff val="15000"/>
                  </a:schemeClr>
                </a:solidFill>
                <a:uFillTx/>
                <a:latin typeface="Microsoft YaHei Bold" panose="020B0503020204020204" charset="-122"/>
                <a:ea typeface="Microsoft YaHei Bold" panose="020B0503020204020204" charset="-122"/>
              </a:endParaRPr>
            </a:p>
          </p:txBody>
        </p:sp>
        <p:sp>
          <p:nvSpPr>
            <p:cNvPr id="151" name="文本框 164"/>
            <p:cNvSpPr txBox="1"/>
            <p:nvPr/>
          </p:nvSpPr>
          <p:spPr>
            <a:xfrm>
              <a:off x="4157" y="4853"/>
              <a:ext cx="7370" cy="2663"/>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（Wechsler preschool and primary scale of</a:t>
              </a:r>
              <a:r>
                <a:rPr lang="en-US" altLang="zh-CN" sz="1600"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 </a:t>
              </a:r>
              <a:r>
                <a:rPr lang="zh-CN" altLang="en-US" sz="1600"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intelligence，WPPSI）：适用于 4～6.5 岁小儿。测试内容包括词语类及操作类两大部分，得分综合后可提示小儿的全面智力才能，客观反映学前儿童的智能水平。测试需40～50分钟。</a:t>
              </a:r>
              <a:endParaRPr lang="zh-CN" altLang="en-US" sz="1600"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6452870" y="1617317"/>
            <a:ext cx="4680020" cy="2040284"/>
            <a:chOff x="6967" y="3295"/>
            <a:chExt cx="7373" cy="321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737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592" y="4066"/>
              <a:ext cx="6747" cy="580"/>
            </a:xfrm>
            <a:prstGeom prst="rect">
              <a:avLst/>
            </a:prstGeom>
          </p:spPr>
          <p:txBody>
            <a:bodyPr wrap="squar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（5）韦茨勒儿童智能量表修订版</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7373" cy="1655"/>
            </a:xfrm>
            <a:prstGeom prst="rect">
              <a:avLst/>
            </a:prstGeom>
            <a:noFill/>
          </p:spPr>
          <p:txBody>
            <a:bodyPr wrap="square">
              <a:spAutoFit/>
            </a:bodyPr>
            <a:lstStyle/>
            <a:p>
              <a:pPr algn="just">
                <a:lnSpc>
                  <a:spcPct val="130000"/>
                </a:lnSpc>
                <a:defRPr/>
              </a:pPr>
              <a:r>
                <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（Wechsler intelligence scale for children-revised，WISC-R）：适用于 6～16岁小儿。内容与评分方法同 WPPSI。测试需 1～1.5小时。</a:t>
              </a:r>
              <a:endParaRPr lang="zh-CN" altLang="en-US" sz="16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2. 诊断测验</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同心圆 30"/>
          <p:cNvSpPr/>
          <p:nvPr>
            <p:custDataLst>
              <p:tags r:id="rId1"/>
            </p:custDataLst>
          </p:nvPr>
        </p:nvSpPr>
        <p:spPr>
          <a:xfrm>
            <a:off x="753110" y="214757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2" name="空心弧 31"/>
          <p:cNvSpPr/>
          <p:nvPr>
            <p:custDataLst>
              <p:tags r:id="rId2"/>
            </p:custDataLst>
          </p:nvPr>
        </p:nvSpPr>
        <p:spPr>
          <a:xfrm>
            <a:off x="751840" y="2152650"/>
            <a:ext cx="1155065" cy="1132840"/>
          </a:xfrm>
          <a:prstGeom prst="blockArc">
            <a:avLst>
              <a:gd name="adj1" fmla="val 7880487"/>
              <a:gd name="adj2" fmla="val 30243"/>
              <a:gd name="adj3" fmla="val 3845"/>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5" name="椭圆 34"/>
          <p:cNvSpPr/>
          <p:nvPr>
            <p:custDataLst>
              <p:tags r:id="rId3"/>
            </p:custDataLst>
          </p:nvPr>
        </p:nvSpPr>
        <p:spPr>
          <a:xfrm>
            <a:off x="1076960" y="1910715"/>
            <a:ext cx="504825" cy="504825"/>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36" name="图片 35" descr="343435383037343b343532333833373bb9abcbb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185545" y="2019300"/>
            <a:ext cx="288290" cy="288290"/>
          </a:xfrm>
          <a:prstGeom prst="rect">
            <a:avLst/>
          </a:prstGeom>
          <a:effectLst>
            <a:outerShdw blurRad="50800" dist="50800" dir="5400000" sx="1000" sy="1000" algn="ctr" rotWithShape="0">
              <a:srgbClr val="FFFFFF">
                <a:alpha val="18000"/>
              </a:srgbClr>
            </a:outerShdw>
          </a:effectLst>
        </p:spPr>
      </p:pic>
      <p:sp>
        <p:nvSpPr>
          <p:cNvPr id="38" name="同心圆 37"/>
          <p:cNvSpPr/>
          <p:nvPr>
            <p:custDataLst>
              <p:tags r:id="rId7"/>
            </p:custDataLst>
          </p:nvPr>
        </p:nvSpPr>
        <p:spPr>
          <a:xfrm>
            <a:off x="2659380" y="214757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9" name="空心弧 38"/>
          <p:cNvSpPr/>
          <p:nvPr>
            <p:custDataLst>
              <p:tags r:id="rId8"/>
            </p:custDataLst>
          </p:nvPr>
        </p:nvSpPr>
        <p:spPr>
          <a:xfrm>
            <a:off x="2658110" y="2152650"/>
            <a:ext cx="1155065" cy="1132840"/>
          </a:xfrm>
          <a:prstGeom prst="blockArc">
            <a:avLst>
              <a:gd name="adj1" fmla="val 5028564"/>
              <a:gd name="adj2" fmla="val 20826929"/>
              <a:gd name="adj3" fmla="val 3846"/>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0" name="椭圆 39"/>
          <p:cNvSpPr/>
          <p:nvPr>
            <p:custDataLst>
              <p:tags r:id="rId9"/>
            </p:custDataLst>
          </p:nvPr>
        </p:nvSpPr>
        <p:spPr>
          <a:xfrm>
            <a:off x="2983230" y="1910715"/>
            <a:ext cx="504825" cy="50482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同心圆 44"/>
          <p:cNvSpPr/>
          <p:nvPr>
            <p:custDataLst>
              <p:tags r:id="rId10"/>
            </p:custDataLst>
          </p:nvPr>
        </p:nvSpPr>
        <p:spPr>
          <a:xfrm>
            <a:off x="4565650" y="214757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6" name="空心弧 45"/>
          <p:cNvSpPr/>
          <p:nvPr>
            <p:custDataLst>
              <p:tags r:id="rId11"/>
            </p:custDataLst>
          </p:nvPr>
        </p:nvSpPr>
        <p:spPr>
          <a:xfrm>
            <a:off x="4564380" y="2152650"/>
            <a:ext cx="1155065" cy="1132840"/>
          </a:xfrm>
          <a:prstGeom prst="blockArc">
            <a:avLst>
              <a:gd name="adj1" fmla="val 2978845"/>
              <a:gd name="adj2" fmla="val 30243"/>
              <a:gd name="adj3" fmla="val 3845"/>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7" name="椭圆 46"/>
          <p:cNvSpPr/>
          <p:nvPr>
            <p:custDataLst>
              <p:tags r:id="rId12"/>
            </p:custDataLst>
          </p:nvPr>
        </p:nvSpPr>
        <p:spPr>
          <a:xfrm>
            <a:off x="4889500" y="1910715"/>
            <a:ext cx="504825" cy="50482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0" name="同心圆 49"/>
          <p:cNvSpPr/>
          <p:nvPr>
            <p:custDataLst>
              <p:tags r:id="rId13"/>
            </p:custDataLst>
          </p:nvPr>
        </p:nvSpPr>
        <p:spPr>
          <a:xfrm>
            <a:off x="6471920" y="214757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1" name="空心弧 50"/>
          <p:cNvSpPr/>
          <p:nvPr>
            <p:custDataLst>
              <p:tags r:id="rId14"/>
            </p:custDataLst>
          </p:nvPr>
        </p:nvSpPr>
        <p:spPr>
          <a:xfrm>
            <a:off x="6470650" y="2152650"/>
            <a:ext cx="1155065" cy="1132840"/>
          </a:xfrm>
          <a:prstGeom prst="blockArc">
            <a:avLst>
              <a:gd name="adj1" fmla="val 9179172"/>
              <a:gd name="adj2" fmla="val 992305"/>
              <a:gd name="adj3" fmla="val 4035"/>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2" name="椭圆 51"/>
          <p:cNvSpPr/>
          <p:nvPr>
            <p:custDataLst>
              <p:tags r:id="rId15"/>
            </p:custDataLst>
          </p:nvPr>
        </p:nvSpPr>
        <p:spPr>
          <a:xfrm>
            <a:off x="6795770" y="1910715"/>
            <a:ext cx="504825" cy="50482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5" name="同心圆 54"/>
          <p:cNvSpPr/>
          <p:nvPr>
            <p:custDataLst>
              <p:tags r:id="rId16"/>
            </p:custDataLst>
          </p:nvPr>
        </p:nvSpPr>
        <p:spPr>
          <a:xfrm>
            <a:off x="8378190" y="214757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6" name="空心弧 55"/>
          <p:cNvSpPr/>
          <p:nvPr>
            <p:custDataLst>
              <p:tags r:id="rId17"/>
            </p:custDataLst>
          </p:nvPr>
        </p:nvSpPr>
        <p:spPr>
          <a:xfrm>
            <a:off x="8376920" y="2152650"/>
            <a:ext cx="1155065" cy="1132840"/>
          </a:xfrm>
          <a:prstGeom prst="blockArc">
            <a:avLst>
              <a:gd name="adj1" fmla="val 10742613"/>
              <a:gd name="adj2" fmla="val 7776146"/>
              <a:gd name="adj3" fmla="val 4038"/>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椭圆 56"/>
          <p:cNvSpPr/>
          <p:nvPr>
            <p:custDataLst>
              <p:tags r:id="rId18"/>
            </p:custDataLst>
          </p:nvPr>
        </p:nvSpPr>
        <p:spPr>
          <a:xfrm>
            <a:off x="8702040" y="1910715"/>
            <a:ext cx="504825" cy="504825"/>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0" name="同心圆 59"/>
          <p:cNvSpPr/>
          <p:nvPr>
            <p:custDataLst>
              <p:tags r:id="rId19"/>
            </p:custDataLst>
          </p:nvPr>
        </p:nvSpPr>
        <p:spPr>
          <a:xfrm>
            <a:off x="10284460" y="2147570"/>
            <a:ext cx="1153160" cy="1143635"/>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1" name="空心弧 60"/>
          <p:cNvSpPr/>
          <p:nvPr>
            <p:custDataLst>
              <p:tags r:id="rId20"/>
            </p:custDataLst>
          </p:nvPr>
        </p:nvSpPr>
        <p:spPr>
          <a:xfrm>
            <a:off x="10283190" y="2152650"/>
            <a:ext cx="1155065" cy="1132840"/>
          </a:xfrm>
          <a:prstGeom prst="blockArc">
            <a:avLst>
              <a:gd name="adj1" fmla="val 13339247"/>
              <a:gd name="adj2" fmla="val 10649446"/>
              <a:gd name="adj3" fmla="val 4777"/>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2" name="椭圆 61"/>
          <p:cNvSpPr/>
          <p:nvPr>
            <p:custDataLst>
              <p:tags r:id="rId21"/>
            </p:custDataLst>
          </p:nvPr>
        </p:nvSpPr>
        <p:spPr>
          <a:xfrm>
            <a:off x="10608310" y="1910715"/>
            <a:ext cx="504825" cy="504825"/>
          </a:xfrm>
          <a:prstGeom prst="ellipse">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5" name="图片 64" descr="343435383037343b343532333835313bc7e5b5a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3091815" y="2019300"/>
            <a:ext cx="288290" cy="288290"/>
          </a:xfrm>
          <a:prstGeom prst="rect">
            <a:avLst/>
          </a:prstGeom>
          <a:effectLst>
            <a:outerShdw blurRad="50800" dist="50800" dir="5400000" sx="1000" sy="1000" algn="ctr" rotWithShape="0">
              <a:srgbClr val="000000">
                <a:alpha val="100000"/>
              </a:srgbClr>
            </a:outerShdw>
          </a:effectLst>
        </p:spPr>
      </p:pic>
      <p:pic>
        <p:nvPicPr>
          <p:cNvPr id="66" name="图片 65" descr="343435383037343b343532333834333bb9a4d7f7"/>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4998085" y="2019300"/>
            <a:ext cx="288290" cy="288290"/>
          </a:xfrm>
          <a:prstGeom prst="rect">
            <a:avLst/>
          </a:prstGeom>
          <a:effectLst/>
        </p:spPr>
      </p:pic>
      <p:pic>
        <p:nvPicPr>
          <p:cNvPr id="67" name="图片 66" descr="343435383037343b343532333834323bbdb1b1a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904355" y="2019300"/>
            <a:ext cx="288290" cy="288290"/>
          </a:xfrm>
          <a:prstGeom prst="rect">
            <a:avLst/>
          </a:prstGeom>
          <a:effectLst/>
        </p:spPr>
      </p:pic>
      <p:pic>
        <p:nvPicPr>
          <p:cNvPr id="68" name="图片 67" descr="343435383037343b343533303738313bb1e3c0fbccf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8810625" y="2019300"/>
            <a:ext cx="288290" cy="288290"/>
          </a:xfrm>
          <a:prstGeom prst="rect">
            <a:avLst/>
          </a:prstGeom>
          <a:effectLst/>
        </p:spPr>
      </p:pic>
      <p:pic>
        <p:nvPicPr>
          <p:cNvPr id="69" name="图片 68" descr="343435383037343b343532333835303bb9f1d7d3"/>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0716895" y="2019300"/>
            <a:ext cx="288290" cy="288290"/>
          </a:xfrm>
          <a:prstGeom prst="rect">
            <a:avLst/>
          </a:prstGeom>
          <a:effectLst/>
        </p:spPr>
      </p:pic>
      <p:sp>
        <p:nvSpPr>
          <p:cNvPr id="70" name="文本框 69"/>
          <p:cNvSpPr txBox="1"/>
          <p:nvPr>
            <p:custDataLst>
              <p:tags r:id="rId37"/>
            </p:custDataLst>
          </p:nvPr>
        </p:nvSpPr>
        <p:spPr>
          <a:xfrm>
            <a:off x="1075690" y="2558415"/>
            <a:ext cx="508000" cy="322580"/>
          </a:xfrm>
          <a:prstGeom prst="rect">
            <a:avLst/>
          </a:prstGeom>
          <a:noFill/>
        </p:spPr>
        <p:txBody>
          <a:bodyPr wrap="square" bIns="0" rtlCol="0">
            <a:normAutofit fontScale="90000"/>
          </a:bodyPr>
          <a:p>
            <a:r>
              <a:rPr lang="en-US" altLang="zh-CN" sz="2000" spc="300">
                <a:solidFill>
                  <a:srgbClr val="6096E6"/>
                </a:solidFill>
                <a:uFillTx/>
                <a:latin typeface="思源黑体 CN Bold" panose="020B0800000000000000" charset="-122"/>
                <a:ea typeface="思源黑体 CN Bold" panose="020B0800000000000000" charset="-122"/>
              </a:rPr>
              <a:t>01</a:t>
            </a:r>
            <a:endParaRPr lang="en-US" altLang="zh-CN" sz="2000" spc="300">
              <a:solidFill>
                <a:srgbClr val="6096E6"/>
              </a:solidFill>
              <a:uFillTx/>
              <a:latin typeface="思源黑体 CN Bold" panose="020B0800000000000000" charset="-122"/>
              <a:ea typeface="思源黑体 CN Bold" panose="020B0800000000000000" charset="-122"/>
            </a:endParaRPr>
          </a:p>
        </p:txBody>
      </p:sp>
      <p:sp>
        <p:nvSpPr>
          <p:cNvPr id="71" name="文本框 70"/>
          <p:cNvSpPr txBox="1"/>
          <p:nvPr>
            <p:custDataLst>
              <p:tags r:id="rId38"/>
            </p:custDataLst>
          </p:nvPr>
        </p:nvSpPr>
        <p:spPr>
          <a:xfrm>
            <a:off x="2981960" y="2558415"/>
            <a:ext cx="508000" cy="322580"/>
          </a:xfrm>
          <a:prstGeom prst="rect">
            <a:avLst/>
          </a:prstGeom>
          <a:noFill/>
        </p:spPr>
        <p:txBody>
          <a:bodyPr wrap="square" bIns="0" rtlCol="0">
            <a:normAutofit fontScale="90000"/>
          </a:bodyPr>
          <a:p>
            <a:r>
              <a:rPr lang="en-US" altLang="zh-CN" sz="2000" spc="300">
                <a:solidFill>
                  <a:srgbClr val="58B6E5"/>
                </a:solidFill>
                <a:uFillTx/>
                <a:latin typeface="思源黑体 CN Bold" panose="020B0800000000000000" charset="-122"/>
                <a:ea typeface="思源黑体 CN Bold" panose="020B0800000000000000" charset="-122"/>
              </a:rPr>
              <a:t>02</a:t>
            </a:r>
            <a:endParaRPr lang="en-US" altLang="zh-CN" sz="2000" spc="300">
              <a:solidFill>
                <a:srgbClr val="58B6E5"/>
              </a:solidFill>
              <a:uFillTx/>
              <a:latin typeface="思源黑体 CN Bold" panose="020B0800000000000000" charset="-122"/>
              <a:ea typeface="思源黑体 CN Bold" panose="020B0800000000000000" charset="-122"/>
            </a:endParaRPr>
          </a:p>
        </p:txBody>
      </p:sp>
      <p:sp>
        <p:nvSpPr>
          <p:cNvPr id="72" name="文本框 71"/>
          <p:cNvSpPr txBox="1"/>
          <p:nvPr>
            <p:custDataLst>
              <p:tags r:id="rId39"/>
            </p:custDataLst>
          </p:nvPr>
        </p:nvSpPr>
        <p:spPr>
          <a:xfrm>
            <a:off x="6794500" y="2558415"/>
            <a:ext cx="508000" cy="322580"/>
          </a:xfrm>
          <a:prstGeom prst="rect">
            <a:avLst/>
          </a:prstGeom>
          <a:noFill/>
        </p:spPr>
        <p:txBody>
          <a:bodyPr wrap="square" bIns="0" rtlCol="0">
            <a:normAutofit fontScale="90000"/>
          </a:bodyPr>
          <a:p>
            <a:r>
              <a:rPr lang="en-US" altLang="zh-CN" sz="2000" spc="300">
                <a:solidFill>
                  <a:srgbClr val="FFBA55"/>
                </a:solidFill>
                <a:uFillTx/>
                <a:latin typeface="思源黑体 CN Bold" panose="020B0800000000000000" charset="-122"/>
                <a:ea typeface="思源黑体 CN Bold" panose="020B0800000000000000" charset="-122"/>
              </a:rPr>
              <a:t>04</a:t>
            </a:r>
            <a:endParaRPr lang="en-US" altLang="zh-CN" sz="2000" spc="300">
              <a:solidFill>
                <a:srgbClr val="FFBA55"/>
              </a:solidFill>
              <a:uFillTx/>
              <a:latin typeface="思源黑体 CN Bold" panose="020B0800000000000000" charset="-122"/>
              <a:ea typeface="思源黑体 CN Bold" panose="020B0800000000000000" charset="-122"/>
            </a:endParaRPr>
          </a:p>
        </p:txBody>
      </p:sp>
      <p:sp>
        <p:nvSpPr>
          <p:cNvPr id="73" name="文本框 72"/>
          <p:cNvSpPr txBox="1"/>
          <p:nvPr>
            <p:custDataLst>
              <p:tags r:id="rId40"/>
            </p:custDataLst>
          </p:nvPr>
        </p:nvSpPr>
        <p:spPr>
          <a:xfrm>
            <a:off x="4888230" y="2558415"/>
            <a:ext cx="508000" cy="322580"/>
          </a:xfrm>
          <a:prstGeom prst="rect">
            <a:avLst/>
          </a:prstGeom>
          <a:noFill/>
        </p:spPr>
        <p:txBody>
          <a:bodyPr wrap="square" bIns="0" rtlCol="0">
            <a:normAutofit fontScale="90000"/>
          </a:bodyPr>
          <a:p>
            <a:r>
              <a:rPr lang="en-US" altLang="zh-CN" sz="2000" spc="300">
                <a:solidFill>
                  <a:srgbClr val="56CA95"/>
                </a:solidFill>
                <a:uFillTx/>
                <a:latin typeface="思源黑体 CN Bold" panose="020B0800000000000000" charset="-122"/>
                <a:ea typeface="思源黑体 CN Bold" panose="020B0800000000000000" charset="-122"/>
              </a:rPr>
              <a:t>03</a:t>
            </a:r>
            <a:endParaRPr lang="en-US" altLang="zh-CN" sz="2000" spc="300">
              <a:solidFill>
                <a:srgbClr val="56CA95"/>
              </a:solidFill>
              <a:uFillTx/>
              <a:latin typeface="思源黑体 CN Bold" panose="020B0800000000000000" charset="-122"/>
              <a:ea typeface="思源黑体 CN Bold" panose="020B0800000000000000" charset="-122"/>
            </a:endParaRPr>
          </a:p>
        </p:txBody>
      </p:sp>
      <p:sp>
        <p:nvSpPr>
          <p:cNvPr id="74" name="文本框 73"/>
          <p:cNvSpPr txBox="1"/>
          <p:nvPr>
            <p:custDataLst>
              <p:tags r:id="rId41"/>
            </p:custDataLst>
          </p:nvPr>
        </p:nvSpPr>
        <p:spPr>
          <a:xfrm>
            <a:off x="8700770" y="2558415"/>
            <a:ext cx="508000" cy="322580"/>
          </a:xfrm>
          <a:prstGeom prst="rect">
            <a:avLst/>
          </a:prstGeom>
          <a:noFill/>
        </p:spPr>
        <p:txBody>
          <a:bodyPr wrap="square" bIns="0" rtlCol="0">
            <a:normAutofit fontScale="90000"/>
          </a:bodyPr>
          <a:p>
            <a:r>
              <a:rPr lang="en-US" altLang="zh-CN" sz="2000" spc="300">
                <a:solidFill>
                  <a:srgbClr val="F18870"/>
                </a:solidFill>
                <a:uFillTx/>
                <a:latin typeface="思源黑体 CN Bold" panose="020B0800000000000000" charset="-122"/>
                <a:ea typeface="思源黑体 CN Bold" panose="020B0800000000000000" charset="-122"/>
              </a:rPr>
              <a:t>05</a:t>
            </a:r>
            <a:endParaRPr lang="en-US" altLang="zh-CN" sz="2000" spc="300">
              <a:solidFill>
                <a:srgbClr val="F18870"/>
              </a:solidFill>
              <a:uFillTx/>
              <a:latin typeface="思源黑体 CN Bold" panose="020B0800000000000000" charset="-122"/>
              <a:ea typeface="思源黑体 CN Bold" panose="020B0800000000000000" charset="-122"/>
            </a:endParaRPr>
          </a:p>
        </p:txBody>
      </p:sp>
      <p:sp>
        <p:nvSpPr>
          <p:cNvPr id="75" name="文本框 74"/>
          <p:cNvSpPr txBox="1"/>
          <p:nvPr>
            <p:custDataLst>
              <p:tags r:id="rId42"/>
            </p:custDataLst>
          </p:nvPr>
        </p:nvSpPr>
        <p:spPr>
          <a:xfrm>
            <a:off x="10607040" y="2558415"/>
            <a:ext cx="508000" cy="322580"/>
          </a:xfrm>
          <a:prstGeom prst="rect">
            <a:avLst/>
          </a:prstGeom>
          <a:noFill/>
        </p:spPr>
        <p:txBody>
          <a:bodyPr wrap="square" bIns="0" rtlCol="0">
            <a:normAutofit fontScale="90000"/>
          </a:bodyPr>
          <a:p>
            <a:r>
              <a:rPr lang="en-US" altLang="zh-CN" sz="2000" spc="300">
                <a:solidFill>
                  <a:srgbClr val="EC5F74"/>
                </a:solidFill>
                <a:uFillTx/>
                <a:latin typeface="思源黑体 CN Bold" panose="020B0800000000000000" charset="-122"/>
                <a:ea typeface="思源黑体 CN Bold" panose="020B0800000000000000" charset="-122"/>
              </a:rPr>
              <a:t>06</a:t>
            </a:r>
            <a:endParaRPr lang="en-US" altLang="zh-CN" sz="2000" spc="300">
              <a:solidFill>
                <a:srgbClr val="EC5F74"/>
              </a:solidFill>
              <a:uFillTx/>
              <a:latin typeface="思源黑体 CN Bold" panose="020B0800000000000000" charset="-122"/>
              <a:ea typeface="思源黑体 CN Bold" panose="020B0800000000000000" charset="-122"/>
            </a:endParaRPr>
          </a:p>
        </p:txBody>
      </p:sp>
      <p:sp>
        <p:nvSpPr>
          <p:cNvPr id="76" name="等腰三角形 75"/>
          <p:cNvSpPr/>
          <p:nvPr>
            <p:custDataLst>
              <p:tags r:id="rId43"/>
            </p:custDataLst>
          </p:nvPr>
        </p:nvSpPr>
        <p:spPr>
          <a:xfrm flipV="1">
            <a:off x="1239520" y="3531870"/>
            <a:ext cx="180975" cy="180975"/>
          </a:xfrm>
          <a:prstGeom prst="triangl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7" name="等腰三角形 76"/>
          <p:cNvSpPr/>
          <p:nvPr>
            <p:custDataLst>
              <p:tags r:id="rId44"/>
            </p:custDataLst>
          </p:nvPr>
        </p:nvSpPr>
        <p:spPr>
          <a:xfrm flipV="1">
            <a:off x="3145790" y="3531870"/>
            <a:ext cx="180975" cy="180975"/>
          </a:xfrm>
          <a:prstGeom prst="triangl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8" name="等腰三角形 77"/>
          <p:cNvSpPr/>
          <p:nvPr>
            <p:custDataLst>
              <p:tags r:id="rId45"/>
            </p:custDataLst>
          </p:nvPr>
        </p:nvSpPr>
        <p:spPr>
          <a:xfrm flipV="1">
            <a:off x="5052060" y="3531870"/>
            <a:ext cx="180975" cy="180975"/>
          </a:xfrm>
          <a:prstGeom prst="triangl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9" name="等腰三角形 78"/>
          <p:cNvSpPr/>
          <p:nvPr>
            <p:custDataLst>
              <p:tags r:id="rId46"/>
            </p:custDataLst>
          </p:nvPr>
        </p:nvSpPr>
        <p:spPr>
          <a:xfrm flipV="1">
            <a:off x="6958330" y="3531870"/>
            <a:ext cx="180975" cy="180975"/>
          </a:xfrm>
          <a:prstGeom prst="triangl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0" name="等腰三角形 79"/>
          <p:cNvSpPr/>
          <p:nvPr>
            <p:custDataLst>
              <p:tags r:id="rId47"/>
            </p:custDataLst>
          </p:nvPr>
        </p:nvSpPr>
        <p:spPr>
          <a:xfrm flipV="1">
            <a:off x="8864600" y="3531870"/>
            <a:ext cx="180975" cy="180975"/>
          </a:xfrm>
          <a:prstGeom prst="triangl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1" name="等腰三角形 80"/>
          <p:cNvSpPr/>
          <p:nvPr>
            <p:custDataLst>
              <p:tags r:id="rId48"/>
            </p:custDataLst>
          </p:nvPr>
        </p:nvSpPr>
        <p:spPr>
          <a:xfrm flipV="1">
            <a:off x="10770870" y="3531870"/>
            <a:ext cx="180975" cy="180975"/>
          </a:xfrm>
          <a:prstGeom prst="triangle">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6" name="文本框 145"/>
          <p:cNvSpPr txBox="1"/>
          <p:nvPr>
            <p:custDataLst>
              <p:tags r:id="rId49"/>
            </p:custDataLst>
          </p:nvPr>
        </p:nvSpPr>
        <p:spPr>
          <a:xfrm>
            <a:off x="508000" y="4030345"/>
            <a:ext cx="1645285" cy="353060"/>
          </a:xfrm>
          <a:prstGeom prst="rect">
            <a:avLst/>
          </a:prstGeom>
          <a:noFill/>
        </p:spPr>
        <p:txBody>
          <a:bodyPr wrap="square" bIns="0" rtlCol="0">
            <a:noAutofit/>
          </a:bodyPr>
          <a:p>
            <a:pPr algn="just"/>
            <a:r>
              <a:rPr lang="zh-CN" altLang="en-US" b="1">
                <a:solidFill>
                  <a:srgbClr val="6096E6"/>
                </a:solidFill>
                <a:uFillTx/>
                <a:latin typeface="Microsoft YaHei Bold" panose="020B0503020204020204" charset="-122"/>
                <a:ea typeface="Microsoft YaHei Bold" panose="020B0503020204020204" charset="-122"/>
              </a:rPr>
              <a:t>独立生活能力，包括进食、脱穿衣服、料理大小便、个人和集体清洁卫生等；</a:t>
            </a:r>
            <a:endParaRPr lang="zh-CN" altLang="en-US" b="1">
              <a:solidFill>
                <a:srgbClr val="6096E6"/>
              </a:solidFill>
              <a:uFillTx/>
              <a:latin typeface="Microsoft YaHei Bold" panose="020B0503020204020204" charset="-122"/>
              <a:ea typeface="Microsoft YaHei Bold" panose="020B0503020204020204" charset="-122"/>
            </a:endParaRPr>
          </a:p>
        </p:txBody>
      </p:sp>
      <p:sp>
        <p:nvSpPr>
          <p:cNvPr id="89" name="文本框 88"/>
          <p:cNvSpPr txBox="1"/>
          <p:nvPr>
            <p:custDataLst>
              <p:tags r:id="rId50"/>
            </p:custDataLst>
          </p:nvPr>
        </p:nvSpPr>
        <p:spPr>
          <a:xfrm>
            <a:off x="2414270" y="4030345"/>
            <a:ext cx="1645285" cy="353060"/>
          </a:xfrm>
          <a:prstGeom prst="rect">
            <a:avLst/>
          </a:prstGeom>
          <a:noFill/>
        </p:spPr>
        <p:txBody>
          <a:bodyPr wrap="square" bIns="0" rtlCol="0">
            <a:noAutofit/>
          </a:bodyPr>
          <a:p>
            <a:pPr algn="just"/>
            <a:r>
              <a:rPr lang="zh-CN" altLang="en-US" b="1">
                <a:solidFill>
                  <a:srgbClr val="58B6E5"/>
                </a:solidFill>
                <a:uFillTx/>
                <a:latin typeface="Microsoft YaHei Bold" panose="020B0503020204020204" charset="-122"/>
                <a:ea typeface="Microsoft YaHei Bold" panose="020B0503020204020204" charset="-122"/>
              </a:rPr>
              <a:t>运动能力，包括走路、上台阶、认识交通标志等；</a:t>
            </a:r>
            <a:endParaRPr lang="zh-CN" altLang="en-US" b="1">
              <a:solidFill>
                <a:srgbClr val="58B6E5"/>
              </a:solidFill>
              <a:uFillTx/>
              <a:latin typeface="Microsoft YaHei Bold" panose="020B0503020204020204" charset="-122"/>
              <a:ea typeface="Microsoft YaHei Bold" panose="020B0503020204020204" charset="-122"/>
            </a:endParaRPr>
          </a:p>
        </p:txBody>
      </p:sp>
      <p:sp>
        <p:nvSpPr>
          <p:cNvPr id="92" name="文本框 91"/>
          <p:cNvSpPr txBox="1"/>
          <p:nvPr>
            <p:custDataLst>
              <p:tags r:id="rId51"/>
            </p:custDataLst>
          </p:nvPr>
        </p:nvSpPr>
        <p:spPr>
          <a:xfrm>
            <a:off x="4320540" y="4030345"/>
            <a:ext cx="1645285" cy="353060"/>
          </a:xfrm>
          <a:prstGeom prst="rect">
            <a:avLst/>
          </a:prstGeom>
          <a:noFill/>
        </p:spPr>
        <p:txBody>
          <a:bodyPr wrap="square" bIns="0" rtlCol="0">
            <a:noAutofit/>
          </a:bodyPr>
          <a:p>
            <a:pPr algn="just"/>
            <a:r>
              <a:rPr lang="zh-CN" altLang="en-US" b="1">
                <a:solidFill>
                  <a:srgbClr val="56CA95"/>
                </a:solidFill>
                <a:uFillTx/>
                <a:latin typeface="Microsoft YaHei Bold" panose="020B0503020204020204" charset="-122"/>
                <a:ea typeface="Microsoft YaHei Bold" panose="020B0503020204020204" charset="-122"/>
              </a:rPr>
              <a:t>作业，包括抓握物品、画剪图形、系鞋带、使用电器和烧水、做菜等；</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95" name="文本框 94"/>
          <p:cNvSpPr txBox="1"/>
          <p:nvPr>
            <p:custDataLst>
              <p:tags r:id="rId52"/>
            </p:custDataLst>
          </p:nvPr>
        </p:nvSpPr>
        <p:spPr>
          <a:xfrm>
            <a:off x="6226810" y="4030345"/>
            <a:ext cx="1645285" cy="353060"/>
          </a:xfrm>
          <a:prstGeom prst="rect">
            <a:avLst/>
          </a:prstGeom>
          <a:noFill/>
        </p:spPr>
        <p:txBody>
          <a:bodyPr wrap="square" bIns="0" rtlCol="0">
            <a:noAutofit/>
          </a:bodyPr>
          <a:p>
            <a:pPr algn="just"/>
            <a:r>
              <a:rPr lang="zh-CN" altLang="en-US" b="1">
                <a:solidFill>
                  <a:srgbClr val="FFBA55"/>
                </a:solidFill>
                <a:uFillTx/>
                <a:latin typeface="Microsoft YaHei Bold" panose="020B0503020204020204" charset="-122"/>
                <a:ea typeface="Microsoft YaHei Bold" panose="020B0503020204020204" charset="-122"/>
              </a:rPr>
              <a:t>交往，包括叫名转头、说话、懂简单指令、打电话、写信和日记等；</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98" name="文本框 97"/>
          <p:cNvSpPr txBox="1"/>
          <p:nvPr>
            <p:custDataLst>
              <p:tags r:id="rId53"/>
            </p:custDataLst>
          </p:nvPr>
        </p:nvSpPr>
        <p:spPr>
          <a:xfrm>
            <a:off x="8133080" y="4030345"/>
            <a:ext cx="1645285" cy="353060"/>
          </a:xfrm>
          <a:prstGeom prst="rect">
            <a:avLst/>
          </a:prstGeom>
          <a:noFill/>
        </p:spPr>
        <p:txBody>
          <a:bodyPr wrap="square" bIns="0" rtlCol="0">
            <a:noAutofit/>
          </a:bodyPr>
          <a:p>
            <a:pPr algn="just"/>
            <a:r>
              <a:rPr lang="zh-CN" altLang="en-US" b="1">
                <a:solidFill>
                  <a:srgbClr val="F18870"/>
                </a:solidFill>
                <a:uFillTx/>
                <a:latin typeface="Microsoft YaHei Bold" panose="020B0503020204020204" charset="-122"/>
                <a:ea typeface="Microsoft YaHei Bold" panose="020B0503020204020204" charset="-122"/>
              </a:rPr>
              <a:t>参加集体活动，包括做游戏、值日、参加文体活动等；</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101" name="文本框 100"/>
          <p:cNvSpPr txBox="1"/>
          <p:nvPr>
            <p:custDataLst>
              <p:tags r:id="rId54"/>
            </p:custDataLst>
          </p:nvPr>
        </p:nvSpPr>
        <p:spPr>
          <a:xfrm>
            <a:off x="10039350" y="4030345"/>
            <a:ext cx="1645285" cy="353060"/>
          </a:xfrm>
          <a:prstGeom prst="rect">
            <a:avLst/>
          </a:prstGeom>
          <a:noFill/>
        </p:spPr>
        <p:txBody>
          <a:bodyPr wrap="square" bIns="0" rtlCol="0">
            <a:noAutofit/>
          </a:bodyPr>
          <a:p>
            <a:pPr algn="just"/>
            <a:r>
              <a:rPr lang="zh-CN" altLang="en-US" b="1">
                <a:solidFill>
                  <a:srgbClr val="EC5F74"/>
                </a:solidFill>
                <a:uFillTx/>
                <a:latin typeface="Microsoft YaHei Bold" panose="020B0503020204020204" charset="-122"/>
                <a:ea typeface="Microsoft YaHei Bold" panose="020B0503020204020204" charset="-122"/>
              </a:rPr>
              <a:t>自我管理，包括不随便拿别人东西、控制自己不提无理要求等。</a:t>
            </a:r>
            <a:endParaRPr lang="zh-CN" altLang="en-US" b="1">
              <a:solidFill>
                <a:srgbClr val="EC5F74"/>
              </a:solidFill>
              <a:uFillTx/>
              <a:latin typeface="Microsoft YaHei Bold" panose="020B0503020204020204" charset="-122"/>
              <a:ea typeface="Microsoft YaHei Bold" panose="020B0503020204020204" charset="-122"/>
            </a:endParaRPr>
          </a:p>
        </p:txBody>
      </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全量表共 132 项，包括 6 种行为能力：</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55"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3" name="文本框 2"/>
          <p:cNvSpPr txBox="1"/>
          <p:nvPr/>
        </p:nvSpPr>
        <p:spPr>
          <a:xfrm>
            <a:off x="2153285" y="6014085"/>
            <a:ext cx="8347075" cy="368300"/>
          </a:xfrm>
          <a:prstGeom prst="rect">
            <a:avLst/>
          </a:prstGeom>
          <a:noFill/>
        </p:spPr>
        <p:txBody>
          <a:bodyPr wrap="square" rtlCol="0" anchor="t">
            <a:spAutoFit/>
          </a:bodyPr>
          <a:p>
            <a:pPr algn="ctr"/>
            <a:r>
              <a:rPr lang="zh-CN" altLang="en-US"/>
              <a:t>此测验还可用于临床智力低下的诊断，凡测试值＜9分者需进一步作智能测试。</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615440"/>
            <a:ext cx="6365875" cy="1261110"/>
          </a:xfrm>
          <a:prstGeom prst="rect">
            <a:avLst/>
          </a:prstGeom>
        </p:spPr>
        <p:txBody>
          <a:bodyPr wrap="square" anchor="b" anchorCtr="0">
            <a:noAutofit/>
          </a:bodyPr>
          <a:lstStyle/>
          <a:p>
            <a:pPr algn="just"/>
            <a:r>
              <a:rPr sz="1600" dirty="0">
                <a:solidFill>
                  <a:schemeClr val="tx1">
                    <a:lumMod val="50000"/>
                    <a:lumOff val="50000"/>
                  </a:schemeClr>
                </a:solidFill>
                <a:latin typeface="微软雅黑" panose="020B0503020204020204" charset="-122"/>
                <a:ea typeface="微软雅黑" panose="020B0503020204020204" charset="-122"/>
                <a:cs typeface="+mn-ea"/>
              </a:rPr>
              <a:t>1. 掌握小儿体格生长的常用指标。</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algn="just"/>
            <a:r>
              <a:rPr sz="1600" dirty="0">
                <a:solidFill>
                  <a:schemeClr val="tx1">
                    <a:lumMod val="50000"/>
                    <a:lumOff val="50000"/>
                  </a:schemeClr>
                </a:solidFill>
                <a:latin typeface="微软雅黑" panose="020B0503020204020204" charset="-122"/>
                <a:ea typeface="微软雅黑" panose="020B0503020204020204" charset="-122"/>
                <a:cs typeface="+mn-ea"/>
              </a:rPr>
              <a:t>2. 熟悉小儿动作发育遵循的规律，粗、细动作的发育过程。</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algn="just"/>
            <a:r>
              <a:rPr sz="1600" dirty="0">
                <a:solidFill>
                  <a:schemeClr val="tx1">
                    <a:lumMod val="50000"/>
                    <a:lumOff val="50000"/>
                  </a:schemeClr>
                </a:solidFill>
                <a:latin typeface="微软雅黑" panose="020B0503020204020204" charset="-122"/>
                <a:ea typeface="微软雅黑" panose="020B0503020204020204" charset="-122"/>
                <a:cs typeface="+mn-ea"/>
              </a:rPr>
              <a:t>3. 了解小儿生长发育的规律及影响因素。</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8" name="椭圆 7"/>
          <p:cNvSpPr/>
          <p:nvPr/>
        </p:nvSpPr>
        <p:spPr>
          <a:xfrm>
            <a:off x="4015105" y="339852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493135"/>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645785" cy="925830"/>
          </a:xfrm>
          <a:prstGeom prst="rect">
            <a:avLst/>
          </a:prstGeom>
        </p:spPr>
        <p:txBody>
          <a:bodyPr wrap="square" anchor="ctr"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1. 能熟练完成各项体格测量及正确评价其体格发育和神经心理发育。</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r>
              <a:rPr sz="1600" dirty="0">
                <a:solidFill>
                  <a:schemeClr val="tx1">
                    <a:lumMod val="50000"/>
                    <a:lumOff val="50000"/>
                  </a:schemeClr>
                </a:solidFill>
                <a:latin typeface="微软雅黑" panose="020B0503020204020204" charset="-122"/>
                <a:ea typeface="微软雅黑" panose="020B0503020204020204" charset="-122"/>
                <a:cs typeface="+mn-ea"/>
              </a:rPr>
              <a:t>2. 能正确评估小儿生长发育过程中的特殊问题并有针对性地开展卫生宣教及干预指导。</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具有关心、爱护、尊重儿童的职业素质和团队协作精神。</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410200" y="2181225"/>
            <a:ext cx="4852670" cy="1071880"/>
          </a:xfrm>
        </p:spPr>
        <p:txBody>
          <a:bodyPr/>
          <a:p>
            <a:r>
              <a:rPr lang="zh-CN" altLang="en-US" sz="2800" b="0">
                <a:solidFill>
                  <a:schemeClr val="lt1"/>
                </a:solidFill>
                <a:latin typeface="Microsoft YaHei" panose="020B0503020204020204" charset="-122"/>
                <a:ea typeface="Microsoft YaHei" panose="020B0503020204020204" charset="-122"/>
              </a:rPr>
              <a:t>任务四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09565" y="3253105"/>
            <a:ext cx="485394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儿童在生长发育中的特殊问题</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490317"/>
            <a:ext cx="10440035" cy="2439712"/>
            <a:chOff x="4157" y="3295"/>
            <a:chExt cx="16441" cy="384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4535" cy="580"/>
            </a:xfrm>
            <a:prstGeom prst="rect">
              <a:avLst/>
            </a:prstGeom>
          </p:spPr>
          <p:txBody>
            <a:bodyPr wrap="squar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（一）身高生长障碍</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2284"/>
            </a:xfrm>
            <a:prstGeom prst="rect">
              <a:avLst/>
            </a:prstGeom>
            <a:noFill/>
          </p:spPr>
          <p:txBody>
            <a:bodyPr wrap="square">
              <a:spAutoFit/>
            </a:bodyPr>
            <a:lstStyle/>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矮身材：小儿身高低于同龄小儿身高均值减 2个标准差。矮身材的原因较复杂，可受某些内分泌疾病（如生长激素缺乏症、甲状腺功能减低症等）、遗传性疾病（如21－三体综合征、Turner 综合征、黏多糖病、糖原累积症等）以及父母身材矮小的影响，或由于宫内营养不良所致；但最常见原因是长期喂养不当、慢性疾病以及严重畸形所致的重症营养不良。在生长监测中必须随访身高，尽早发现矮身材，分析原因，早期干预。</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916305" y="4250027"/>
            <a:ext cx="10440120" cy="2439712"/>
            <a:chOff x="6967" y="3295"/>
            <a:chExt cx="16445" cy="3842"/>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7704" y="4066"/>
              <a:ext cx="3529" cy="580"/>
            </a:xfrm>
            <a:prstGeom prst="rect">
              <a:avLst/>
            </a:prstGeom>
          </p:spPr>
          <p:txBody>
            <a:bodyPr wrap="none">
              <a:sp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（二）体重生长障碍</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2284"/>
            </a:xfrm>
            <a:prstGeom prst="rect">
              <a:avLst/>
            </a:prstGeom>
            <a:noFill/>
          </p:spPr>
          <p:txBody>
            <a:bodyPr wrap="square">
              <a:spAutoFit/>
            </a:bodyPr>
            <a:lstStyle/>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低体重：体重低于同年龄、同性别小儿体重均值减 2个标准差。在体重检测的过程中，发现体重增长速度减慢呈低平或下降趋势时，就应注意查找原因，及早处理。低体重常见原因为喂养不当、摄食过少、挑食偏食、神经心理压抑等所致的能量和蛋白质摄入不足，急慢性疾病所致的消化吸收障碍和代谢消耗增加。干预原则主要为补充营养物质，积极治疗原发病，去除有关心理因素，培养良好的饮食习惯。</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一、体格生长障碍</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文本框 164"/>
          <p:cNvSpPr txBox="1"/>
          <p:nvPr/>
        </p:nvSpPr>
        <p:spPr>
          <a:xfrm>
            <a:off x="875665" y="1392555"/>
            <a:ext cx="10440035" cy="922020"/>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儿童自闭症属于广泛性发育障碍，以缺乏对社会的兴趣和反应、语言发育障碍、刻板重复动作和对环境奇特的反应为特征，又称儿童孤独症。患病男女比例约为 4 : 1，但女孩患病较为严重。</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cxnSp>
        <p:nvCxnSpPr>
          <p:cNvPr id="127" name="直接连接符 126"/>
          <p:cNvCxnSpPr/>
          <p:nvPr/>
        </p:nvCxnSpPr>
        <p:spPr>
          <a:xfrm>
            <a:off x="916305" y="3627755"/>
            <a:ext cx="287972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926465" y="3258820"/>
            <a:ext cx="2869565" cy="368300"/>
          </a:xfrm>
          <a:prstGeom prst="rect">
            <a:avLst/>
          </a:prstGeom>
        </p:spPr>
        <p:txBody>
          <a:bodyPr wrap="square">
            <a:spAutoFit/>
          </a:bodyPr>
          <a:lstStyle/>
          <a:p>
            <a:pPr algn="ctr">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【病因及发病机制】</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916305" y="3758565"/>
            <a:ext cx="10440035" cy="1038225"/>
          </a:xfrm>
          <a:prstGeom prst="rect">
            <a:avLst/>
          </a:prstGeom>
          <a:noFill/>
        </p:spPr>
        <p:txBody>
          <a:bodyPr wrap="square">
            <a:noAutofit/>
          </a:bodyPr>
          <a:lstStyle/>
          <a:p>
            <a:pPr lvl="0" indent="457200" algn="just">
              <a:lnSpc>
                <a:spcPct val="150000"/>
              </a:lnSpc>
              <a:buClrTx/>
              <a:buSzTx/>
              <a:buFontTx/>
              <a:defRPr/>
              <a:extLst>
                <a:ext uri="{35155182-B16C-46BC-9424-99874614C6A1}">
                  <wpsdc:indentchars xmlns:wpsdc="http://www.wps.cn/officeDocument/2017/drawingmlCustomData" val="200" checksum="59296752"/>
                </a:ext>
              </a:extLst>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rPr>
              <a:t>儿童自闭症的病因及发病机制尚未完全阐明。目前认为可能是一种包括遗传因素、围生期因素、脑发育异常在内的多种生物学原因引起的弥漫性发育障碍所致的异常行为综合征。</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mn-ea"/>
            </a:endParaRPr>
          </a:p>
        </p:txBody>
      </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二、儿童自闭症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3" name="直接连接符 32"/>
          <p:cNvCxnSpPr/>
          <p:nvPr>
            <p:custDataLst>
              <p:tags r:id="rId1"/>
            </p:custDataLst>
          </p:nvPr>
        </p:nvCxnSpPr>
        <p:spPr>
          <a:xfrm>
            <a:off x="720090" y="3316605"/>
            <a:ext cx="10765790" cy="0"/>
          </a:xfrm>
          <a:prstGeom prst="line">
            <a:avLst/>
          </a:prstGeom>
          <a:ln w="12700" cmpd="sng">
            <a:solidFill>
              <a:srgbClr val="3366FE">
                <a:shade val="50000"/>
              </a:srgbClr>
            </a:solidFill>
            <a:prstDash val="sysDot"/>
          </a:ln>
        </p:spPr>
        <p:style>
          <a:lnRef idx="1">
            <a:srgbClr val="3366FE"/>
          </a:lnRef>
          <a:fillRef idx="0">
            <a:srgbClr val="3366FE"/>
          </a:fillRef>
          <a:effectRef idx="0">
            <a:srgbClr val="3366FE"/>
          </a:effectRef>
          <a:fontRef idx="minor">
            <a:srgbClr val="000000"/>
          </a:fontRef>
        </p:style>
      </p:cxnSp>
      <p:grpSp>
        <p:nvGrpSpPr>
          <p:cNvPr id="6" name="组合 5"/>
          <p:cNvGrpSpPr/>
          <p:nvPr/>
        </p:nvGrpSpPr>
        <p:grpSpPr>
          <a:xfrm>
            <a:off x="566420" y="1335405"/>
            <a:ext cx="2503170" cy="4984115"/>
            <a:chOff x="892" y="2103"/>
            <a:chExt cx="3942" cy="7849"/>
          </a:xfrm>
        </p:grpSpPr>
        <p:sp>
          <p:nvSpPr>
            <p:cNvPr id="18" name="任意多边形 17"/>
            <p:cNvSpPr/>
            <p:nvPr>
              <p:custDataLst>
                <p:tags r:id="rId2"/>
              </p:custDataLst>
            </p:nvPr>
          </p:nvSpPr>
          <p:spPr>
            <a:xfrm>
              <a:off x="1845" y="2103"/>
              <a:ext cx="2037" cy="225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38" h="2145">
                  <a:moveTo>
                    <a:pt x="969" y="0"/>
                  </a:moveTo>
                  <a:cubicBezTo>
                    <a:pt x="1504" y="0"/>
                    <a:pt x="1938" y="434"/>
                    <a:pt x="1938" y="969"/>
                  </a:cubicBezTo>
                  <a:cubicBezTo>
                    <a:pt x="1938" y="1387"/>
                    <a:pt x="1673" y="1743"/>
                    <a:pt x="1302" y="1879"/>
                  </a:cubicBezTo>
                  <a:lnTo>
                    <a:pt x="1295" y="1882"/>
                  </a:lnTo>
                  <a:lnTo>
                    <a:pt x="1076" y="2101"/>
                  </a:lnTo>
                  <a:cubicBezTo>
                    <a:pt x="1017" y="2160"/>
                    <a:pt x="921" y="2160"/>
                    <a:pt x="862" y="2101"/>
                  </a:cubicBezTo>
                  <a:lnTo>
                    <a:pt x="643" y="1882"/>
                  </a:lnTo>
                  <a:lnTo>
                    <a:pt x="636" y="1879"/>
                  </a:lnTo>
                  <a:cubicBezTo>
                    <a:pt x="265" y="1743"/>
                    <a:pt x="0" y="1387"/>
                    <a:pt x="0" y="969"/>
                  </a:cubicBezTo>
                  <a:cubicBezTo>
                    <a:pt x="0" y="434"/>
                    <a:pt x="434" y="0"/>
                    <a:pt x="969" y="0"/>
                  </a:cubicBezTo>
                  <a:close/>
                </a:path>
              </a:pathLst>
            </a:custGeom>
            <a:ln>
              <a:noFill/>
            </a:ln>
            <a:effectLst>
              <a:reflection blurRad="6350" stA="52000" endA="300" endPos="23000" dir="5400000" sy="-100000" algn="bl" rotWithShape="0"/>
            </a:effectLst>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椭圆 30"/>
            <p:cNvSpPr/>
            <p:nvPr>
              <p:custDataLst>
                <p:tags r:id="rId3"/>
              </p:custDataLst>
            </p:nvPr>
          </p:nvSpPr>
          <p:spPr>
            <a:xfrm>
              <a:off x="2656" y="5016"/>
              <a:ext cx="414" cy="414"/>
            </a:xfrm>
            <a:prstGeom prst="ellipse">
              <a:avLst/>
            </a:prstGeom>
            <a:solidFill>
              <a:srgbClr val="3366FE">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椭圆 31"/>
            <p:cNvSpPr/>
            <p:nvPr>
              <p:custDataLst>
                <p:tags r:id="rId4"/>
              </p:custDataLst>
            </p:nvPr>
          </p:nvSpPr>
          <p:spPr>
            <a:xfrm>
              <a:off x="2721" y="5081"/>
              <a:ext cx="284" cy="284"/>
            </a:xfrm>
            <a:prstGeom prst="ellipse">
              <a:avLst/>
            </a:pr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0" name="文本框 99"/>
            <p:cNvSpPr txBox="1"/>
            <p:nvPr>
              <p:custDataLst>
                <p:tags r:id="rId5"/>
              </p:custDataLst>
            </p:nvPr>
          </p:nvSpPr>
          <p:spPr>
            <a:xfrm>
              <a:off x="1862" y="2331"/>
              <a:ext cx="2003" cy="1483"/>
            </a:xfrm>
            <a:prstGeom prst="rect">
              <a:avLst/>
            </a:prstGeom>
            <a:noFill/>
          </p:spPr>
          <p:txBody>
            <a:bodyPr wrap="square" bIns="0" rtlCol="0">
              <a:noAutofit/>
            </a:bodyPr>
            <a:p>
              <a:pPr algn="ctr"/>
              <a:r>
                <a:rPr lang="zh-CN" altLang="en-US" sz="2000" b="1">
                  <a:solidFill>
                    <a:schemeClr val="bg1"/>
                  </a:solidFill>
                  <a:uFillTx/>
                  <a:latin typeface="Microsoft YaHei Bold" panose="020B0503020204020204" charset="-122"/>
                  <a:ea typeface="Microsoft YaHei Bold" panose="020B0503020204020204" charset="-122"/>
                </a:rPr>
                <a:t>1</a:t>
              </a:r>
              <a:endParaRPr lang="zh-CN" altLang="en-US" sz="2000" b="1">
                <a:solidFill>
                  <a:schemeClr val="bg1"/>
                </a:solidFill>
                <a:uFillTx/>
                <a:latin typeface="Microsoft YaHei Bold" panose="020B0503020204020204" charset="-122"/>
                <a:ea typeface="Microsoft YaHei Bold" panose="020B0503020204020204" charset="-122"/>
              </a:endParaRPr>
            </a:p>
            <a:p>
              <a:pPr algn="ctr"/>
              <a:r>
                <a:rPr lang="zh-CN" altLang="en-US" sz="2000" b="1">
                  <a:solidFill>
                    <a:schemeClr val="bg1"/>
                  </a:solidFill>
                  <a:uFillTx/>
                  <a:latin typeface="Microsoft YaHei Bold" panose="020B0503020204020204" charset="-122"/>
                  <a:ea typeface="Microsoft YaHei Bold" panose="020B0503020204020204" charset="-122"/>
                </a:rPr>
                <a:t>社会交往障碍</a:t>
              </a:r>
              <a:endParaRPr lang="zh-CN" altLang="en-US" sz="2000" b="1">
                <a:solidFill>
                  <a:schemeClr val="bg1"/>
                </a:solidFill>
                <a:uFillTx/>
                <a:latin typeface="Microsoft YaHei Bold" panose="020B0503020204020204" charset="-122"/>
                <a:ea typeface="Microsoft YaHei Bold" panose="020B0503020204020204" charset="-122"/>
              </a:endParaRPr>
            </a:p>
          </p:txBody>
        </p:sp>
        <p:sp>
          <p:nvSpPr>
            <p:cNvPr id="62" name="TextBox 19"/>
            <p:cNvSpPr txBox="1"/>
            <p:nvPr>
              <p:custDataLst>
                <p:tags r:id="rId6"/>
              </p:custDataLst>
            </p:nvPr>
          </p:nvSpPr>
          <p:spPr>
            <a:xfrm>
              <a:off x="892" y="5850"/>
              <a:ext cx="3942" cy="4102"/>
            </a:xfrm>
            <a:prstGeom prst="rect">
              <a:avLst/>
            </a:prstGeom>
            <a:noFill/>
          </p:spPr>
          <p:txBody>
            <a:bodyPr wrap="square" rtlCol="0">
              <a:noAutofit/>
            </a:bodyPr>
            <a:p>
              <a:pPr lvl="0" algn="just">
                <a:lnSpc>
                  <a:spcPct val="100000"/>
                </a:lnSpc>
                <a:spcAft>
                  <a:spcPts val="1000"/>
                </a:spcAft>
                <a:buClrTx/>
                <a:buSzTx/>
                <a:buFontTx/>
              </a:pPr>
              <a:r>
                <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rPr>
                <a:t>社会交往障碍是自闭症的核心症状。患者大部分在婴幼儿时期就表现为对人缺乏兴趣，2岁以后逐渐表现出交往障碍，不合群。社会交往障碍包括：缺乏社交凝视、微笑，依赖；不能正常游戏；不能遵守一定的规则；注意力缺陷；不能建立合作关系。</a:t>
              </a:r>
              <a:endPar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endParaRPr>
            </a:p>
          </p:txBody>
        </p:sp>
      </p:grpSp>
      <p:grpSp>
        <p:nvGrpSpPr>
          <p:cNvPr id="5" name="组合 4"/>
          <p:cNvGrpSpPr/>
          <p:nvPr/>
        </p:nvGrpSpPr>
        <p:grpSpPr>
          <a:xfrm>
            <a:off x="3226435" y="1335405"/>
            <a:ext cx="1979930" cy="4984115"/>
            <a:chOff x="5081" y="2103"/>
            <a:chExt cx="3118" cy="7849"/>
          </a:xfrm>
        </p:grpSpPr>
        <p:sp>
          <p:nvSpPr>
            <p:cNvPr id="46" name="任意多边形 45"/>
            <p:cNvSpPr/>
            <p:nvPr>
              <p:custDataLst>
                <p:tags r:id="rId7"/>
              </p:custDataLst>
            </p:nvPr>
          </p:nvSpPr>
          <p:spPr>
            <a:xfrm>
              <a:off x="5622" y="2103"/>
              <a:ext cx="2037" cy="225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38" h="2145">
                  <a:moveTo>
                    <a:pt x="969" y="0"/>
                  </a:moveTo>
                  <a:cubicBezTo>
                    <a:pt x="1504" y="0"/>
                    <a:pt x="1938" y="434"/>
                    <a:pt x="1938" y="969"/>
                  </a:cubicBezTo>
                  <a:cubicBezTo>
                    <a:pt x="1938" y="1387"/>
                    <a:pt x="1673" y="1743"/>
                    <a:pt x="1302" y="1879"/>
                  </a:cubicBezTo>
                  <a:lnTo>
                    <a:pt x="1295" y="1882"/>
                  </a:lnTo>
                  <a:lnTo>
                    <a:pt x="1076" y="2101"/>
                  </a:lnTo>
                  <a:cubicBezTo>
                    <a:pt x="1017" y="2160"/>
                    <a:pt x="921" y="2160"/>
                    <a:pt x="862" y="2101"/>
                  </a:cubicBezTo>
                  <a:lnTo>
                    <a:pt x="643" y="1882"/>
                  </a:lnTo>
                  <a:lnTo>
                    <a:pt x="636" y="1879"/>
                  </a:lnTo>
                  <a:cubicBezTo>
                    <a:pt x="265" y="1743"/>
                    <a:pt x="0" y="1387"/>
                    <a:pt x="0" y="969"/>
                  </a:cubicBezTo>
                  <a:cubicBezTo>
                    <a:pt x="0" y="434"/>
                    <a:pt x="434" y="0"/>
                    <a:pt x="969" y="0"/>
                  </a:cubicBezTo>
                  <a:close/>
                </a:path>
              </a:pathLst>
            </a:custGeom>
            <a:solidFill>
              <a:srgbClr val="20E4F9"/>
            </a:solidFill>
            <a:ln>
              <a:noFill/>
            </a:ln>
            <a:effectLst>
              <a:reflection blurRad="6350" stA="52000" endA="300" endPos="23000" dir="5400000" sy="-100000" algn="bl" rotWithShape="0"/>
            </a:effectLst>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8" name="椭圆 47"/>
            <p:cNvSpPr/>
            <p:nvPr>
              <p:custDataLst>
                <p:tags r:id="rId8"/>
              </p:custDataLst>
            </p:nvPr>
          </p:nvSpPr>
          <p:spPr>
            <a:xfrm>
              <a:off x="6433" y="5016"/>
              <a:ext cx="414" cy="414"/>
            </a:xfrm>
            <a:prstGeom prst="ellipse">
              <a:avLst/>
            </a:prstGeom>
            <a:solidFill>
              <a:srgbClr val="20E4F9">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9" name="椭圆 48"/>
            <p:cNvSpPr/>
            <p:nvPr>
              <p:custDataLst>
                <p:tags r:id="rId9"/>
              </p:custDataLst>
            </p:nvPr>
          </p:nvSpPr>
          <p:spPr>
            <a:xfrm>
              <a:off x="6498" y="5081"/>
              <a:ext cx="284" cy="284"/>
            </a:xfrm>
            <a:prstGeom prst="ellipse">
              <a:avLst/>
            </a:pr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2" name="文本框 81"/>
            <p:cNvSpPr txBox="1"/>
            <p:nvPr>
              <p:custDataLst>
                <p:tags r:id="rId10"/>
              </p:custDataLst>
            </p:nvPr>
          </p:nvSpPr>
          <p:spPr>
            <a:xfrm>
              <a:off x="5638" y="2331"/>
              <a:ext cx="2004" cy="1508"/>
            </a:xfrm>
            <a:prstGeom prst="rect">
              <a:avLst/>
            </a:prstGeom>
            <a:noFill/>
          </p:spPr>
          <p:txBody>
            <a:bodyPr wrap="square" bIns="0" rtlCol="0">
              <a:noAutofit/>
            </a:bodyPr>
            <a:p>
              <a:pPr algn="ctr"/>
              <a:r>
                <a:rPr lang="zh-CN" altLang="en-US" sz="2000" b="1">
                  <a:solidFill>
                    <a:schemeClr val="tx1"/>
                  </a:solidFill>
                  <a:uFillTx/>
                  <a:latin typeface="Microsoft YaHei Bold" panose="020B0503020204020204" charset="-122"/>
                  <a:ea typeface="Microsoft YaHei Bold" panose="020B0503020204020204" charset="-122"/>
                </a:rPr>
                <a:t>2</a:t>
              </a:r>
              <a:endParaRPr lang="zh-CN" altLang="en-US" sz="2000" b="1">
                <a:solidFill>
                  <a:schemeClr val="tx1"/>
                </a:solidFill>
                <a:uFillTx/>
                <a:latin typeface="Microsoft YaHei Bold" panose="020B0503020204020204" charset="-122"/>
                <a:ea typeface="Microsoft YaHei Bold" panose="020B0503020204020204" charset="-122"/>
              </a:endParaRPr>
            </a:p>
            <a:p>
              <a:pPr algn="ctr"/>
              <a:r>
                <a:rPr lang="zh-CN" altLang="en-US" sz="2000" b="1">
                  <a:solidFill>
                    <a:schemeClr val="tx1"/>
                  </a:solidFill>
                  <a:uFillTx/>
                  <a:latin typeface="Microsoft YaHei Bold" panose="020B0503020204020204" charset="-122"/>
                  <a:ea typeface="Microsoft YaHei Bold" panose="020B0503020204020204" charset="-122"/>
                </a:rPr>
                <a:t>语言交流障碍</a:t>
              </a:r>
              <a:endParaRPr lang="zh-CN" altLang="en-US" sz="2000" b="1">
                <a:solidFill>
                  <a:schemeClr val="tx1"/>
                </a:solidFill>
                <a:uFillTx/>
                <a:latin typeface="Microsoft YaHei Bold" panose="020B0503020204020204" charset="-122"/>
                <a:ea typeface="Microsoft YaHei Bold" panose="020B0503020204020204" charset="-122"/>
              </a:endParaRPr>
            </a:p>
          </p:txBody>
        </p:sp>
        <p:sp>
          <p:nvSpPr>
            <p:cNvPr id="7" name="TextBox 19"/>
            <p:cNvSpPr txBox="1"/>
            <p:nvPr>
              <p:custDataLst>
                <p:tags r:id="rId11"/>
              </p:custDataLst>
            </p:nvPr>
          </p:nvSpPr>
          <p:spPr>
            <a:xfrm>
              <a:off x="5081" y="5850"/>
              <a:ext cx="3118" cy="4103"/>
            </a:xfrm>
            <a:prstGeom prst="rect">
              <a:avLst/>
            </a:prstGeom>
            <a:noFill/>
          </p:spPr>
          <p:txBody>
            <a:bodyPr wrap="square" rtlCol="0">
              <a:noAutofit/>
            </a:bodyPr>
            <a:p>
              <a:pPr lvl="0" algn="just">
                <a:lnSpc>
                  <a:spcPct val="130000"/>
                </a:lnSpc>
                <a:spcAft>
                  <a:spcPts val="1000"/>
                </a:spcAft>
                <a:buClrTx/>
                <a:buSzTx/>
                <a:buFontTx/>
              </a:pPr>
              <a:r>
                <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rPr>
                <a:t>语言交流障碍是自闭症的一大主症。患儿的语言发育迟缓或不发育以及交流功能缺失。</a:t>
              </a:r>
              <a:endPar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endParaRPr>
            </a:p>
          </p:txBody>
        </p:sp>
      </p:grpSp>
      <p:grpSp>
        <p:nvGrpSpPr>
          <p:cNvPr id="4" name="组合 3"/>
          <p:cNvGrpSpPr/>
          <p:nvPr/>
        </p:nvGrpSpPr>
        <p:grpSpPr>
          <a:xfrm>
            <a:off x="5334635" y="1335405"/>
            <a:ext cx="1979930" cy="4984115"/>
            <a:chOff x="8315" y="2103"/>
            <a:chExt cx="3118" cy="7849"/>
          </a:xfrm>
        </p:grpSpPr>
        <p:sp>
          <p:nvSpPr>
            <p:cNvPr id="52" name="任意多边形 51"/>
            <p:cNvSpPr/>
            <p:nvPr>
              <p:custDataLst>
                <p:tags r:id="rId12"/>
              </p:custDataLst>
            </p:nvPr>
          </p:nvSpPr>
          <p:spPr>
            <a:xfrm>
              <a:off x="8856" y="2103"/>
              <a:ext cx="2037" cy="225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38" h="2145">
                  <a:moveTo>
                    <a:pt x="969" y="0"/>
                  </a:moveTo>
                  <a:cubicBezTo>
                    <a:pt x="1504" y="0"/>
                    <a:pt x="1938" y="434"/>
                    <a:pt x="1938" y="969"/>
                  </a:cubicBezTo>
                  <a:cubicBezTo>
                    <a:pt x="1938" y="1387"/>
                    <a:pt x="1673" y="1743"/>
                    <a:pt x="1302" y="1879"/>
                  </a:cubicBezTo>
                  <a:lnTo>
                    <a:pt x="1295" y="1882"/>
                  </a:lnTo>
                  <a:lnTo>
                    <a:pt x="1076" y="2101"/>
                  </a:lnTo>
                  <a:cubicBezTo>
                    <a:pt x="1017" y="2160"/>
                    <a:pt x="921" y="2160"/>
                    <a:pt x="862" y="2101"/>
                  </a:cubicBezTo>
                  <a:lnTo>
                    <a:pt x="643" y="1882"/>
                  </a:lnTo>
                  <a:lnTo>
                    <a:pt x="636" y="1879"/>
                  </a:lnTo>
                  <a:cubicBezTo>
                    <a:pt x="265" y="1743"/>
                    <a:pt x="0" y="1387"/>
                    <a:pt x="0" y="969"/>
                  </a:cubicBezTo>
                  <a:cubicBezTo>
                    <a:pt x="0" y="434"/>
                    <a:pt x="434" y="0"/>
                    <a:pt x="969" y="0"/>
                  </a:cubicBezTo>
                  <a:close/>
                </a:path>
              </a:pathLst>
            </a:custGeom>
            <a:solidFill>
              <a:srgbClr val="AAE20A"/>
            </a:solidFill>
            <a:ln>
              <a:noFill/>
            </a:ln>
            <a:effectLst>
              <a:reflection blurRad="6350" stA="52000" endA="300" endPos="23000" dir="5400000" sy="-100000" algn="bl" rotWithShape="0"/>
            </a:effectLst>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54" name="椭圆 53"/>
            <p:cNvSpPr/>
            <p:nvPr>
              <p:custDataLst>
                <p:tags r:id="rId13"/>
              </p:custDataLst>
            </p:nvPr>
          </p:nvSpPr>
          <p:spPr>
            <a:xfrm>
              <a:off x="9667" y="5016"/>
              <a:ext cx="414" cy="414"/>
            </a:xfrm>
            <a:prstGeom prst="ellipse">
              <a:avLst/>
            </a:prstGeom>
            <a:solidFill>
              <a:srgbClr val="AAE20A">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5" name="椭圆 54"/>
            <p:cNvSpPr/>
            <p:nvPr>
              <p:custDataLst>
                <p:tags r:id="rId14"/>
              </p:custDataLst>
            </p:nvPr>
          </p:nvSpPr>
          <p:spPr>
            <a:xfrm>
              <a:off x="9732" y="5081"/>
              <a:ext cx="284" cy="284"/>
            </a:xfrm>
            <a:prstGeom prst="ellipse">
              <a:avLst/>
            </a:pr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4" name="文本框 83"/>
            <p:cNvSpPr txBox="1"/>
            <p:nvPr>
              <p:custDataLst>
                <p:tags r:id="rId15"/>
              </p:custDataLst>
            </p:nvPr>
          </p:nvSpPr>
          <p:spPr>
            <a:xfrm>
              <a:off x="8614" y="2331"/>
              <a:ext cx="2521" cy="1568"/>
            </a:xfrm>
            <a:prstGeom prst="rect">
              <a:avLst/>
            </a:prstGeom>
            <a:noFill/>
          </p:spPr>
          <p:txBody>
            <a:bodyPr wrap="square" bIns="0" rtlCol="0">
              <a:noAutofit/>
            </a:bodyPr>
            <a:p>
              <a:pPr algn="ctr"/>
              <a:r>
                <a:rPr lang="zh-CN" altLang="en-US" sz="2000" b="1">
                  <a:solidFill>
                    <a:srgbClr val="3366FE">
                      <a:lumMod val="50000"/>
                    </a:srgbClr>
                  </a:solidFill>
                  <a:uFillTx/>
                  <a:latin typeface="Microsoft YaHei Bold" panose="020B0503020204020204" charset="-122"/>
                  <a:ea typeface="Microsoft YaHei Bold" panose="020B0503020204020204" charset="-122"/>
                </a:rPr>
                <a:t>3</a:t>
              </a:r>
              <a:endParaRPr lang="zh-CN" altLang="en-US" sz="2000" b="1">
                <a:solidFill>
                  <a:srgbClr val="3366FE">
                    <a:lumMod val="50000"/>
                  </a:srgbClr>
                </a:solidFill>
                <a:uFillTx/>
                <a:latin typeface="Microsoft YaHei Bold" panose="020B0503020204020204" charset="-122"/>
                <a:ea typeface="Microsoft YaHei Bold" panose="020B0503020204020204" charset="-122"/>
              </a:endParaRPr>
            </a:p>
            <a:p>
              <a:pPr algn="ctr"/>
              <a:r>
                <a:rPr lang="zh-CN" altLang="en-US" sz="2000" b="1">
                  <a:solidFill>
                    <a:srgbClr val="3366FE">
                      <a:lumMod val="50000"/>
                    </a:srgbClr>
                  </a:solidFill>
                  <a:uFillTx/>
                  <a:latin typeface="Microsoft YaHei Bold" panose="020B0503020204020204" charset="-122"/>
                  <a:ea typeface="Microsoft YaHei Bold" panose="020B0503020204020204" charset="-122"/>
                </a:rPr>
                <a:t>刻板重复的行为障碍</a:t>
              </a:r>
              <a:endParaRPr lang="zh-CN" altLang="en-US" sz="2000" b="1">
                <a:solidFill>
                  <a:srgbClr val="3366FE">
                    <a:lumMod val="50000"/>
                  </a:srgbClr>
                </a:solidFill>
                <a:uFillTx/>
                <a:latin typeface="Microsoft YaHei Bold" panose="020B0503020204020204" charset="-122"/>
                <a:ea typeface="Microsoft YaHei Bold" panose="020B0503020204020204" charset="-122"/>
              </a:endParaRPr>
            </a:p>
          </p:txBody>
        </p:sp>
        <p:sp>
          <p:nvSpPr>
            <p:cNvPr id="8" name="TextBox 19"/>
            <p:cNvSpPr txBox="1"/>
            <p:nvPr>
              <p:custDataLst>
                <p:tags r:id="rId16"/>
              </p:custDataLst>
            </p:nvPr>
          </p:nvSpPr>
          <p:spPr>
            <a:xfrm>
              <a:off x="8315" y="5850"/>
              <a:ext cx="3118" cy="4103"/>
            </a:xfrm>
            <a:prstGeom prst="rect">
              <a:avLst/>
            </a:prstGeom>
            <a:noFill/>
          </p:spPr>
          <p:txBody>
            <a:bodyPr wrap="square" rtlCol="0">
              <a:noAutofit/>
            </a:bodyPr>
            <a:p>
              <a:pPr lvl="0" algn="just">
                <a:lnSpc>
                  <a:spcPct val="130000"/>
                </a:lnSpc>
                <a:spcAft>
                  <a:spcPts val="1000"/>
                </a:spcAft>
                <a:buClrTx/>
                <a:buSzTx/>
                <a:buFontTx/>
              </a:pPr>
              <a:r>
                <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rPr>
                <a:t>刻板重复的行为障碍是自闭症的另一大主症。主要表现为：日常生活习惯的刻板化；过于专注某些事物；行为和情绪异常。</a:t>
              </a:r>
              <a:endPar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endParaRPr>
            </a:p>
          </p:txBody>
        </p:sp>
      </p:grpSp>
      <p:grpSp>
        <p:nvGrpSpPr>
          <p:cNvPr id="3" name="组合 2"/>
          <p:cNvGrpSpPr/>
          <p:nvPr/>
        </p:nvGrpSpPr>
        <p:grpSpPr>
          <a:xfrm>
            <a:off x="7442835" y="1335405"/>
            <a:ext cx="1979930" cy="5165090"/>
            <a:chOff x="11370" y="2103"/>
            <a:chExt cx="3118" cy="8134"/>
          </a:xfrm>
        </p:grpSpPr>
        <p:sp>
          <p:nvSpPr>
            <p:cNvPr id="58" name="任意多边形 57"/>
            <p:cNvSpPr/>
            <p:nvPr>
              <p:custDataLst>
                <p:tags r:id="rId17"/>
              </p:custDataLst>
            </p:nvPr>
          </p:nvSpPr>
          <p:spPr>
            <a:xfrm>
              <a:off x="11911" y="2103"/>
              <a:ext cx="2037" cy="225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38" h="2145">
                  <a:moveTo>
                    <a:pt x="969" y="0"/>
                  </a:moveTo>
                  <a:cubicBezTo>
                    <a:pt x="1504" y="0"/>
                    <a:pt x="1938" y="434"/>
                    <a:pt x="1938" y="969"/>
                  </a:cubicBezTo>
                  <a:cubicBezTo>
                    <a:pt x="1938" y="1387"/>
                    <a:pt x="1673" y="1743"/>
                    <a:pt x="1302" y="1879"/>
                  </a:cubicBezTo>
                  <a:lnTo>
                    <a:pt x="1295" y="1882"/>
                  </a:lnTo>
                  <a:lnTo>
                    <a:pt x="1076" y="2101"/>
                  </a:lnTo>
                  <a:cubicBezTo>
                    <a:pt x="1017" y="2160"/>
                    <a:pt x="921" y="2160"/>
                    <a:pt x="862" y="2101"/>
                  </a:cubicBezTo>
                  <a:lnTo>
                    <a:pt x="643" y="1882"/>
                  </a:lnTo>
                  <a:lnTo>
                    <a:pt x="636" y="1879"/>
                  </a:lnTo>
                  <a:cubicBezTo>
                    <a:pt x="265" y="1743"/>
                    <a:pt x="0" y="1387"/>
                    <a:pt x="0" y="969"/>
                  </a:cubicBezTo>
                  <a:cubicBezTo>
                    <a:pt x="0" y="434"/>
                    <a:pt x="434" y="0"/>
                    <a:pt x="969" y="0"/>
                  </a:cubicBezTo>
                  <a:close/>
                </a:path>
              </a:pathLst>
            </a:custGeom>
            <a:solidFill>
              <a:srgbClr val="FCB14A"/>
            </a:solidFill>
            <a:ln>
              <a:noFill/>
            </a:ln>
            <a:effectLst>
              <a:reflection blurRad="6350" stA="52000" endA="300" endPos="23000" dir="5400000" sy="-100000" algn="bl" rotWithShape="0"/>
            </a:effectLst>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60" name="椭圆 59"/>
            <p:cNvSpPr/>
            <p:nvPr>
              <p:custDataLst>
                <p:tags r:id="rId18"/>
              </p:custDataLst>
            </p:nvPr>
          </p:nvSpPr>
          <p:spPr>
            <a:xfrm>
              <a:off x="12722" y="5016"/>
              <a:ext cx="414" cy="414"/>
            </a:xfrm>
            <a:prstGeom prst="ellipse">
              <a:avLst/>
            </a:prstGeom>
            <a:solidFill>
              <a:srgbClr val="FCB14A">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1" name="椭圆 60"/>
            <p:cNvSpPr/>
            <p:nvPr>
              <p:custDataLst>
                <p:tags r:id="rId19"/>
              </p:custDataLst>
            </p:nvPr>
          </p:nvSpPr>
          <p:spPr>
            <a:xfrm>
              <a:off x="12787" y="5081"/>
              <a:ext cx="284" cy="284"/>
            </a:xfrm>
            <a:prstGeom prst="ellipse">
              <a:avLst/>
            </a:pr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6" name="文本框 85"/>
            <p:cNvSpPr txBox="1"/>
            <p:nvPr>
              <p:custDataLst>
                <p:tags r:id="rId20"/>
              </p:custDataLst>
            </p:nvPr>
          </p:nvSpPr>
          <p:spPr>
            <a:xfrm>
              <a:off x="11911" y="2340"/>
              <a:ext cx="2036" cy="1181"/>
            </a:xfrm>
            <a:prstGeom prst="rect">
              <a:avLst/>
            </a:prstGeom>
            <a:noFill/>
          </p:spPr>
          <p:txBody>
            <a:bodyPr wrap="square" bIns="0" rtlCol="0" anchor="ctr" anchorCtr="0">
              <a:noAutofit/>
            </a:bodyPr>
            <a:p>
              <a:pPr algn="ctr"/>
              <a:r>
                <a:rPr lang="zh-CN" altLang="en-US" sz="2000" b="1">
                  <a:solidFill>
                    <a:schemeClr val="bg1"/>
                  </a:solidFill>
                  <a:uFillTx/>
                  <a:latin typeface="Microsoft YaHei Bold" panose="020B0503020204020204" charset="-122"/>
                  <a:ea typeface="Microsoft YaHei Bold" panose="020B0503020204020204" charset="-122"/>
                </a:rPr>
                <a:t>4</a:t>
              </a:r>
              <a:endParaRPr lang="zh-CN" altLang="en-US" sz="2000" b="1">
                <a:solidFill>
                  <a:schemeClr val="bg1"/>
                </a:solidFill>
                <a:uFillTx/>
                <a:latin typeface="Microsoft YaHei Bold" panose="020B0503020204020204" charset="-122"/>
                <a:ea typeface="Microsoft YaHei Bold" panose="020B0503020204020204" charset="-122"/>
              </a:endParaRPr>
            </a:p>
            <a:p>
              <a:pPr algn="ctr"/>
              <a:r>
                <a:rPr lang="zh-CN" altLang="en-US" sz="2000" b="1">
                  <a:solidFill>
                    <a:schemeClr val="bg1"/>
                  </a:solidFill>
                  <a:uFillTx/>
                  <a:latin typeface="Microsoft YaHei Bold" panose="020B0503020204020204" charset="-122"/>
                  <a:ea typeface="Microsoft YaHei Bold" panose="020B0503020204020204" charset="-122"/>
                </a:rPr>
                <a:t>认知缺陷</a:t>
              </a:r>
              <a:endParaRPr lang="zh-CN" altLang="en-US" sz="2000" b="1">
                <a:solidFill>
                  <a:schemeClr val="bg1"/>
                </a:solidFill>
                <a:uFillTx/>
                <a:latin typeface="Microsoft YaHei Bold" panose="020B0503020204020204" charset="-122"/>
                <a:ea typeface="Microsoft YaHei Bold" panose="020B0503020204020204" charset="-122"/>
              </a:endParaRPr>
            </a:p>
          </p:txBody>
        </p:sp>
        <p:sp>
          <p:nvSpPr>
            <p:cNvPr id="9" name="TextBox 19"/>
            <p:cNvSpPr txBox="1"/>
            <p:nvPr>
              <p:custDataLst>
                <p:tags r:id="rId21"/>
              </p:custDataLst>
            </p:nvPr>
          </p:nvSpPr>
          <p:spPr>
            <a:xfrm>
              <a:off x="11370" y="5861"/>
              <a:ext cx="3118" cy="4377"/>
            </a:xfrm>
            <a:prstGeom prst="rect">
              <a:avLst/>
            </a:prstGeom>
            <a:noFill/>
          </p:spPr>
          <p:txBody>
            <a:bodyPr wrap="square" rtlCol="0">
              <a:noAutofit/>
            </a:bodyPr>
            <a:p>
              <a:pPr lvl="0" algn="just">
                <a:lnSpc>
                  <a:spcPct val="130000"/>
                </a:lnSpc>
                <a:spcAft>
                  <a:spcPts val="1000"/>
                </a:spcAft>
                <a:buClrTx/>
                <a:buSzTx/>
                <a:buFontTx/>
              </a:pPr>
              <a:r>
                <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rPr>
                <a:t>认知缺陷主要表现为智力发育的不平衡，约75%的儿童存在不同程度的智力缺陷，25%的患儿智力在正常范围之内并存在智力发育不平衡。</a:t>
              </a:r>
              <a:endPar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endParaRPr>
            </a:p>
          </p:txBody>
        </p:sp>
      </p:grpSp>
      <p:grpSp>
        <p:nvGrpSpPr>
          <p:cNvPr id="2" name="组合 1"/>
          <p:cNvGrpSpPr/>
          <p:nvPr/>
        </p:nvGrpSpPr>
        <p:grpSpPr>
          <a:xfrm>
            <a:off x="9551035" y="1335405"/>
            <a:ext cx="1979930" cy="5164455"/>
            <a:chOff x="14840" y="2103"/>
            <a:chExt cx="3118" cy="8133"/>
          </a:xfrm>
        </p:grpSpPr>
        <p:sp>
          <p:nvSpPr>
            <p:cNvPr id="64" name="任意多边形 63"/>
            <p:cNvSpPr/>
            <p:nvPr>
              <p:custDataLst>
                <p:tags r:id="rId22"/>
              </p:custDataLst>
            </p:nvPr>
          </p:nvSpPr>
          <p:spPr>
            <a:xfrm>
              <a:off x="15381" y="2103"/>
              <a:ext cx="2037" cy="2254"/>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38" h="2145">
                  <a:moveTo>
                    <a:pt x="969" y="0"/>
                  </a:moveTo>
                  <a:cubicBezTo>
                    <a:pt x="1504" y="0"/>
                    <a:pt x="1938" y="434"/>
                    <a:pt x="1938" y="969"/>
                  </a:cubicBezTo>
                  <a:cubicBezTo>
                    <a:pt x="1938" y="1387"/>
                    <a:pt x="1673" y="1743"/>
                    <a:pt x="1302" y="1879"/>
                  </a:cubicBezTo>
                  <a:lnTo>
                    <a:pt x="1295" y="1882"/>
                  </a:lnTo>
                  <a:lnTo>
                    <a:pt x="1076" y="2101"/>
                  </a:lnTo>
                  <a:cubicBezTo>
                    <a:pt x="1017" y="2160"/>
                    <a:pt x="921" y="2160"/>
                    <a:pt x="862" y="2101"/>
                  </a:cubicBezTo>
                  <a:lnTo>
                    <a:pt x="643" y="1882"/>
                  </a:lnTo>
                  <a:lnTo>
                    <a:pt x="636" y="1879"/>
                  </a:lnTo>
                  <a:cubicBezTo>
                    <a:pt x="265" y="1743"/>
                    <a:pt x="0" y="1387"/>
                    <a:pt x="0" y="969"/>
                  </a:cubicBezTo>
                  <a:cubicBezTo>
                    <a:pt x="0" y="434"/>
                    <a:pt x="434" y="0"/>
                    <a:pt x="969" y="0"/>
                  </a:cubicBezTo>
                  <a:close/>
                </a:path>
              </a:pathLst>
            </a:custGeom>
            <a:solidFill>
              <a:srgbClr val="FF4338"/>
            </a:solidFill>
            <a:ln>
              <a:noFill/>
            </a:ln>
            <a:effectLst>
              <a:reflection blurRad="6350" stA="52000" endA="300" endPos="23000" dir="5400000" sy="-100000" algn="bl" rotWithShape="0"/>
            </a:effectLst>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66" name="椭圆 65"/>
            <p:cNvSpPr/>
            <p:nvPr>
              <p:custDataLst>
                <p:tags r:id="rId23"/>
              </p:custDataLst>
            </p:nvPr>
          </p:nvSpPr>
          <p:spPr>
            <a:xfrm>
              <a:off x="16192" y="5016"/>
              <a:ext cx="414" cy="414"/>
            </a:xfrm>
            <a:prstGeom prst="ellipse">
              <a:avLst/>
            </a:prstGeom>
            <a:solidFill>
              <a:srgbClr val="FF4338">
                <a:lumMod val="60000"/>
                <a:lumOff val="40000"/>
              </a:srgbClr>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7" name="椭圆 66"/>
            <p:cNvSpPr/>
            <p:nvPr>
              <p:custDataLst>
                <p:tags r:id="rId24"/>
              </p:custDataLst>
            </p:nvPr>
          </p:nvSpPr>
          <p:spPr>
            <a:xfrm>
              <a:off x="16257" y="5081"/>
              <a:ext cx="284" cy="284"/>
            </a:xfrm>
            <a:prstGeom prst="ellipse">
              <a:avLst/>
            </a:prstGeom>
            <a:solidFill>
              <a:srgbClr val="FF4338"/>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8" name="文本框 87"/>
            <p:cNvSpPr txBox="1"/>
            <p:nvPr>
              <p:custDataLst>
                <p:tags r:id="rId25"/>
              </p:custDataLst>
            </p:nvPr>
          </p:nvSpPr>
          <p:spPr>
            <a:xfrm>
              <a:off x="15585" y="2329"/>
              <a:ext cx="1629" cy="1532"/>
            </a:xfrm>
            <a:prstGeom prst="rect">
              <a:avLst/>
            </a:prstGeom>
            <a:noFill/>
          </p:spPr>
          <p:txBody>
            <a:bodyPr wrap="square" bIns="0" rtlCol="0">
              <a:noAutofit/>
            </a:bodyPr>
            <a:p>
              <a:pPr algn="ctr"/>
              <a:r>
                <a:rPr lang="zh-CN" altLang="en-US" sz="2000" b="1">
                  <a:solidFill>
                    <a:schemeClr val="bg1"/>
                  </a:solidFill>
                  <a:uFillTx/>
                  <a:latin typeface="Microsoft YaHei Bold" panose="020B0503020204020204" charset="-122"/>
                  <a:ea typeface="Microsoft YaHei Bold" panose="020B0503020204020204" charset="-122"/>
                </a:rPr>
                <a:t>5</a:t>
              </a:r>
              <a:endParaRPr lang="zh-CN" altLang="en-US" sz="2000" b="1">
                <a:solidFill>
                  <a:schemeClr val="bg1"/>
                </a:solidFill>
                <a:uFillTx/>
                <a:latin typeface="Microsoft YaHei Bold" panose="020B0503020204020204" charset="-122"/>
                <a:ea typeface="Microsoft YaHei Bold" panose="020B0503020204020204" charset="-122"/>
              </a:endParaRPr>
            </a:p>
            <a:p>
              <a:pPr algn="ctr"/>
              <a:r>
                <a:rPr lang="zh-CN" altLang="en-US" sz="2000" b="1">
                  <a:solidFill>
                    <a:schemeClr val="bg1"/>
                  </a:solidFill>
                  <a:uFillTx/>
                  <a:latin typeface="Microsoft YaHei Bold" panose="020B0503020204020204" charset="-122"/>
                  <a:ea typeface="Microsoft YaHei Bold" panose="020B0503020204020204" charset="-122"/>
                </a:rPr>
                <a:t>感知觉障碍</a:t>
              </a:r>
              <a:endParaRPr lang="zh-CN" altLang="en-US" sz="2000" b="1">
                <a:solidFill>
                  <a:schemeClr val="bg1"/>
                </a:solidFill>
                <a:uFillTx/>
                <a:latin typeface="Microsoft YaHei Bold" panose="020B0503020204020204" charset="-122"/>
                <a:ea typeface="Microsoft YaHei Bold" panose="020B0503020204020204" charset="-122"/>
              </a:endParaRPr>
            </a:p>
          </p:txBody>
        </p:sp>
        <p:sp>
          <p:nvSpPr>
            <p:cNvPr id="10" name="TextBox 19"/>
            <p:cNvSpPr txBox="1"/>
            <p:nvPr>
              <p:custDataLst>
                <p:tags r:id="rId26"/>
              </p:custDataLst>
            </p:nvPr>
          </p:nvSpPr>
          <p:spPr>
            <a:xfrm>
              <a:off x="14840" y="5850"/>
              <a:ext cx="3118" cy="4387"/>
            </a:xfrm>
            <a:prstGeom prst="rect">
              <a:avLst/>
            </a:prstGeom>
            <a:noFill/>
          </p:spPr>
          <p:txBody>
            <a:bodyPr wrap="square" rtlCol="0">
              <a:noAutofit/>
            </a:bodyPr>
            <a:p>
              <a:pPr lvl="0" algn="just">
                <a:lnSpc>
                  <a:spcPct val="130000"/>
                </a:lnSpc>
                <a:spcAft>
                  <a:spcPts val="1000"/>
                </a:spcAft>
                <a:buClrTx/>
                <a:buSzTx/>
                <a:buFontTx/>
              </a:pPr>
              <a:r>
                <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rPr>
                <a:t>绝大多数患儿存在感知方面的异常，如只吃某几种有限的食物，不喜欢某些质地的衣物，对声音反应敏感等。</a:t>
              </a:r>
              <a:endParaRPr lang="zh-CN" altLang="en-US" sz="1700">
                <a:solidFill>
                  <a:schemeClr val="tx1"/>
                </a:solidFill>
                <a:uFillTx/>
                <a:latin typeface="Microsoft YaHei" panose="020B0503020204020204" charset="-122"/>
                <a:ea typeface="Microsoft YaHei Regular" panose="020B0503020204020204" charset="-122"/>
                <a:cs typeface="思源黑体 CN Normal" panose="020B0500000000000000" charset="-122"/>
                <a:sym typeface="微软雅黑" panose="020B0503020204020204" charset="-122"/>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2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6640" y="1583690"/>
            <a:ext cx="10078085" cy="5077460"/>
          </a:xfrm>
          <a:prstGeom prst="rect">
            <a:avLst/>
          </a:prstGeom>
        </p:spPr>
        <p:txBody>
          <a:bodyPr wrap="square">
            <a:spAutoFit/>
          </a:bodyPr>
          <a:lstStyle/>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美国 DSM-IV 有关自闭症的诊断标准是以出现以下 6 项及以上为准：</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（1）非语言性行为的交流有显著缺陷。</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（2）与年龄相近儿童缺乏应有的同伴关系。</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（3）缺乏自主的寻求或者分享乐趣的机会。</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（4）缺乏社交的相互关系。</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（5）口语发育迟缓或者有语言能力但是不能与他人交流。</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（6）刻板重复某些语言。</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（7）缺乏社交性游戏活动。</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（8）沉湎于某种或者几种刻板有限的游戏。</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（9）固执于某些特殊的无价值的常规行为。</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（10）刻板重复的装相行为。</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（11）持久地沉湎于物体的部件。</a:t>
            </a:r>
            <a:endParaRPr dirty="0">
              <a:solidFill>
                <a:schemeClr val="tx1"/>
              </a:solidFill>
              <a:latin typeface="微软雅黑" panose="020B0503020204020204" charset="-122"/>
              <a:ea typeface="微软雅黑" panose="020B0503020204020204" charset="-122"/>
              <a:cs typeface="+mn-ea"/>
            </a:endParaRPr>
          </a:p>
        </p:txBody>
      </p:sp>
      <p:sp>
        <p:nvSpPr>
          <p:cNvPr id="14" name="矩形 13"/>
          <p:cNvSpPr/>
          <p:nvPr/>
        </p:nvSpPr>
        <p:spPr>
          <a:xfrm>
            <a:off x="834390" y="1094105"/>
            <a:ext cx="10440035" cy="368300"/>
          </a:xfrm>
          <a:prstGeom prst="rect">
            <a:avLst/>
          </a:prstGeom>
        </p:spPr>
        <p:txBody>
          <a:bodyPr wrap="square">
            <a:spAutoFit/>
          </a:bodyPr>
          <a:p>
            <a:pPr indent="457200" algn="just" fontAlgn="auto">
              <a:extLst>
                <a:ext uri="{35155182-B16C-46BC-9424-99874614C6A1}">
                  <wpsdc:indentchars xmlns:wpsdc="http://www.wps.cn/officeDocument/2017/drawingmlCustomData" val="200" checksum="59296752"/>
                </a:ext>
              </a:extLst>
            </a:pPr>
            <a:r>
              <a:rPr lang="zh-CN" altLang="en-US" b="1">
                <a:solidFill>
                  <a:schemeClr val="tx1"/>
                </a:solidFill>
                <a:effectLst/>
                <a:latin typeface="Microsoft YaHei Bold" panose="020B0503020204020204" charset="-122"/>
                <a:ea typeface="Microsoft YaHei Bold" panose="020B0503020204020204" charset="-122"/>
                <a:cs typeface="Microsoft YaHei Bold" panose="020B0503020204020204" charset="-122"/>
              </a:rPr>
              <a:t>儿童自闭症主要依据病史和精神检查、体格检查与实验室检查，神经心理检测对于诊断也很重要。</a:t>
            </a:r>
            <a:endParaRPr lang="zh-CN" altLang="en-US" b="1">
              <a:solidFill>
                <a:schemeClr val="tx1"/>
              </a:solidFill>
              <a:effectLst/>
              <a:latin typeface="Microsoft YaHei Bold" panose="020B0503020204020204" charset="-122"/>
              <a:ea typeface="Microsoft YaHei Bold" panose="020B0503020204020204" charset="-122"/>
              <a:cs typeface="Microsoft YaHei Bold" panose="020B0503020204020204" charset="-122"/>
            </a:endParaRPr>
          </a:p>
        </p:txBody>
      </p:sp>
      <p:grpSp>
        <p:nvGrpSpPr>
          <p:cNvPr id="9" name="组合 8"/>
          <p:cNvGrpSpPr/>
          <p:nvPr/>
        </p:nvGrpSpPr>
        <p:grpSpPr>
          <a:xfrm>
            <a:off x="296545" y="307340"/>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8" name="组合 7"/>
            <p:cNvGrpSpPr/>
            <p:nvPr/>
          </p:nvGrpSpPr>
          <p:grpSpPr>
            <a:xfrm>
              <a:off x="467" y="494"/>
              <a:ext cx="1416" cy="680"/>
              <a:chOff x="467" y="579"/>
              <a:chExt cx="1416" cy="680"/>
            </a:xfrm>
          </p:grpSpPr>
          <p:sp>
            <p:nvSpPr>
              <p:cNvPr id="10" name="对角圆角矩形 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1" name="图片 1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500"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617317"/>
            <a:ext cx="3239770" cy="3598596"/>
            <a:chOff x="4157" y="3295"/>
            <a:chExt cx="5102" cy="5667"/>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255" y="4016"/>
              <a:ext cx="4004" cy="630"/>
            </a:xfrm>
            <a:prstGeom prst="rect">
              <a:avLst/>
            </a:prstGeom>
          </p:spPr>
          <p:txBody>
            <a:bodyPr wrap="square">
              <a:no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1. 教育训练和行为治疗</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109"/>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治疗的目的是培养患儿的语言能力和生活自理能力，减少异常行为。特教培训是治疗自闭症最主要的方法。老师根据患儿的特殊情况制订具体方案，循序渐进地诱导可以取得很好的效果。</a:t>
              </a:r>
              <a:endParaRPr lang="zh-CN" altLang="en-US"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1617317"/>
            <a:ext cx="3239770" cy="2879131"/>
            <a:chOff x="6967" y="3295"/>
            <a:chExt cx="5104" cy="4534"/>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411" y="4026"/>
              <a:ext cx="2137" cy="620"/>
            </a:xfrm>
            <a:prstGeom prst="rect">
              <a:avLst/>
            </a:prstGeom>
          </p:spPr>
          <p:txBody>
            <a:bodyPr wrap="none">
              <a:no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2. 家庭疗法</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2976"/>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让患儿家长充分了解儿童自闭症的性质及特点，以家庭教育训练为基础，运用行为疗法，遵守教育训练计划，并持之以恒。</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1617317"/>
            <a:ext cx="3240405" cy="1799616"/>
            <a:chOff x="9780" y="3295"/>
            <a:chExt cx="5105" cy="2834"/>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222" y="4015"/>
              <a:ext cx="2137" cy="631"/>
            </a:xfrm>
            <a:prstGeom prst="rect">
              <a:avLst/>
            </a:prstGeom>
          </p:spPr>
          <p:txBody>
            <a:bodyPr wrap="none">
              <a:no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3. 药物疗法</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1276"/>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目前尚无治疗药物，如出现特殊精神症状可合理选用药物。</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868680" y="236220"/>
            <a:ext cx="10439400" cy="2099310"/>
            <a:chOff x="1368" y="372"/>
            <a:chExt cx="16440" cy="3306"/>
          </a:xfrm>
        </p:grpSpPr>
        <p:grpSp>
          <p:nvGrpSpPr>
            <p:cNvPr id="5" name="组合 4"/>
            <p:cNvGrpSpPr/>
            <p:nvPr/>
          </p:nvGrpSpPr>
          <p:grpSpPr>
            <a:xfrm>
              <a:off x="1368" y="372"/>
              <a:ext cx="1750" cy="1352"/>
              <a:chOff x="1368" y="372"/>
              <a:chExt cx="1750" cy="1352"/>
            </a:xfrm>
          </p:grpSpPr>
          <p:sp>
            <p:nvSpPr>
              <p:cNvPr id="106" name="Freeform 12"/>
              <p:cNvSpPr/>
              <p:nvPr/>
            </p:nvSpPr>
            <p:spPr bwMode="auto">
              <a:xfrm>
                <a:off x="1368" y="372"/>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rot="0">
                <a:off x="1633" y="443"/>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grpSp>
        <p:cxnSp>
          <p:nvCxnSpPr>
            <p:cNvPr id="116" name="直接连接符 115"/>
            <p:cNvCxnSpPr/>
            <p:nvPr/>
          </p:nvCxnSpPr>
          <p:spPr>
            <a:xfrm>
              <a:off x="1368" y="1724"/>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2805" y="1093"/>
              <a:ext cx="3098" cy="630"/>
            </a:xfrm>
            <a:prstGeom prst="rect">
              <a:avLst/>
            </a:prstGeom>
          </p:spPr>
          <p:txBody>
            <a:bodyPr wrap="squar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【护理评估】</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1368" y="1930"/>
              <a:ext cx="16441" cy="1749"/>
            </a:xfrm>
            <a:prstGeom prst="rect">
              <a:avLst/>
            </a:prstGeom>
            <a:noFill/>
          </p:spPr>
          <p:txBody>
            <a:bodyPr wrap="square">
              <a:spAutoFit/>
            </a:bodyPr>
            <a:lstStyle/>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（1）评估主观资料：评估患儿社交障碍和语言交流障碍的程度，注意个人史、既往史及社会支持系统。</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（2）评估客观资料：如一般状况、感知觉反应和行为表现。</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（3）评估相关因素：如病理生理因素、智力发育水平、对心理及社会的应对功能障碍。</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26" name="组合 25"/>
          <p:cNvGrpSpPr/>
          <p:nvPr/>
        </p:nvGrpSpPr>
        <p:grpSpPr>
          <a:xfrm>
            <a:off x="868680" y="2509520"/>
            <a:ext cx="10439400" cy="1760220"/>
            <a:chOff x="1368" y="3843"/>
            <a:chExt cx="16440" cy="2772"/>
          </a:xfrm>
        </p:grpSpPr>
        <p:grpSp>
          <p:nvGrpSpPr>
            <p:cNvPr id="4" name="组合 3"/>
            <p:cNvGrpSpPr/>
            <p:nvPr/>
          </p:nvGrpSpPr>
          <p:grpSpPr>
            <a:xfrm>
              <a:off x="1368" y="3843"/>
              <a:ext cx="1750" cy="1352"/>
              <a:chOff x="1368" y="4718"/>
              <a:chExt cx="1750" cy="1352"/>
            </a:xfrm>
          </p:grpSpPr>
          <p:sp>
            <p:nvSpPr>
              <p:cNvPr id="118" name="Freeform 12"/>
              <p:cNvSpPr/>
              <p:nvPr/>
            </p:nvSpPr>
            <p:spPr bwMode="auto">
              <a:xfrm>
                <a:off x="1368" y="4718"/>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rot="0">
                <a:off x="1636" y="4789"/>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27" name="直接连接符 126"/>
            <p:cNvCxnSpPr/>
            <p:nvPr/>
          </p:nvCxnSpPr>
          <p:spPr>
            <a:xfrm>
              <a:off x="1368" y="5195"/>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2808" y="4564"/>
              <a:ext cx="3094" cy="630"/>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【护理诊断】</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1368" y="5401"/>
              <a:ext cx="16441" cy="1214"/>
            </a:xfrm>
            <a:prstGeom prst="rect">
              <a:avLst/>
            </a:prstGeom>
            <a:noFill/>
          </p:spPr>
          <p:txBody>
            <a:bodyPr wrap="square">
              <a:spAutoFit/>
            </a:bodyPr>
            <a:lstStyle/>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（1）社交障碍</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（2）语言交流障碍</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25" name="组合 24"/>
          <p:cNvGrpSpPr/>
          <p:nvPr/>
        </p:nvGrpSpPr>
        <p:grpSpPr>
          <a:xfrm>
            <a:off x="868680" y="4443730"/>
            <a:ext cx="10440035" cy="2099945"/>
            <a:chOff x="1368" y="6998"/>
            <a:chExt cx="16441" cy="3307"/>
          </a:xfrm>
        </p:grpSpPr>
        <p:grpSp>
          <p:nvGrpSpPr>
            <p:cNvPr id="6" name="组合 5"/>
            <p:cNvGrpSpPr/>
            <p:nvPr/>
          </p:nvGrpSpPr>
          <p:grpSpPr>
            <a:xfrm>
              <a:off x="1368" y="6998"/>
              <a:ext cx="1750" cy="1352"/>
              <a:chOff x="1368" y="372"/>
              <a:chExt cx="1750" cy="1352"/>
            </a:xfrm>
          </p:grpSpPr>
          <p:sp>
            <p:nvSpPr>
              <p:cNvPr id="7" name="Freeform 12"/>
              <p:cNvSpPr/>
              <p:nvPr/>
            </p:nvSpPr>
            <p:spPr bwMode="auto">
              <a:xfrm>
                <a:off x="1368" y="372"/>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8" name="组合 7"/>
              <p:cNvGrpSpPr/>
              <p:nvPr/>
            </p:nvGrpSpPr>
            <p:grpSpPr>
              <a:xfrm rot="0">
                <a:off x="1633" y="443"/>
                <a:ext cx="1350" cy="900"/>
                <a:chOff x="1283891" y="1695061"/>
                <a:chExt cx="857250" cy="571500"/>
              </a:xfrm>
              <a:solidFill>
                <a:schemeClr val="bg1"/>
              </a:solidFill>
            </p:grpSpPr>
            <p:sp>
              <p:nvSpPr>
                <p:cNvPr id="9"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 name="组合 9"/>
                <p:cNvGrpSpPr/>
                <p:nvPr/>
              </p:nvGrpSpPr>
              <p:grpSpPr>
                <a:xfrm>
                  <a:off x="1320404" y="1695061"/>
                  <a:ext cx="820737" cy="522685"/>
                  <a:chOff x="1320404" y="1695061"/>
                  <a:chExt cx="820737" cy="522685"/>
                </a:xfrm>
                <a:grpFill/>
              </p:grpSpPr>
              <p:sp>
                <p:nvSpPr>
                  <p:cNvPr id="11"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5"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8"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grpSp>
        <p:cxnSp>
          <p:nvCxnSpPr>
            <p:cNvPr id="22" name="直接连接符 21"/>
            <p:cNvCxnSpPr/>
            <p:nvPr/>
          </p:nvCxnSpPr>
          <p:spPr>
            <a:xfrm>
              <a:off x="1368" y="8350"/>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805" y="7719"/>
              <a:ext cx="3098" cy="630"/>
            </a:xfrm>
            <a:prstGeom prst="rect">
              <a:avLst/>
            </a:prstGeom>
          </p:spPr>
          <p:txBody>
            <a:bodyPr wrap="square">
              <a:noAutofit/>
            </a:bodyPr>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【护理目标】</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24" name="文本框 164"/>
            <p:cNvSpPr txBox="1"/>
            <p:nvPr/>
          </p:nvSpPr>
          <p:spPr>
            <a:xfrm>
              <a:off x="1368" y="8556"/>
              <a:ext cx="16441" cy="1749"/>
            </a:xfrm>
            <a:prstGeom prst="rect">
              <a:avLst/>
            </a:prstGeom>
            <a:noFill/>
          </p:spPr>
          <p:txBody>
            <a:bodyPr wrap="square">
              <a:spAutoFit/>
            </a:bodyPr>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（1）逐渐主动注意周围的人和事。</a:t>
              </a:r>
              <a:r>
                <a:rPr lang="en-US" altLang="zh-CN"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a:t>
              </a: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（2）能够正常地表达自己的意愿。</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（3）改善与周围人的交往。</a:t>
              </a:r>
              <a:r>
                <a:rPr lang="en-US" altLang="zh-CN"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a:t>
              </a: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（4）能够正常发音。</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（5）提高对答能力。</a:t>
              </a:r>
              <a:r>
                <a:rPr lang="en-US" altLang="zh-CN"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（6）用语句表达自己的要求和愿望。</a:t>
              </a:r>
              <a:endParaRPr lang="en-US" altLang="zh-CN"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506192"/>
            <a:ext cx="2520315" cy="4650171"/>
            <a:chOff x="4157" y="3295"/>
            <a:chExt cx="3969" cy="732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4" y="3295"/>
              <a:ext cx="2204" cy="1351"/>
            </a:xfrm>
            <a:prstGeom prst="rect">
              <a:avLst/>
            </a:prstGeom>
          </p:spPr>
          <p:txBody>
            <a:bodyPr wrap="square" anchor="b" anchorCtr="0">
              <a:noAutofit/>
            </a:bodyPr>
            <a:lstStyle/>
            <a:p>
              <a:pPr algn="r">
                <a:defRPr/>
              </a:pPr>
              <a:r>
                <a:rPr lang="zh-CN" altLang="en-US" b="1" dirty="0">
                  <a:solidFill>
                    <a:schemeClr val="tx1">
                      <a:lumMod val="85000"/>
                      <a:lumOff val="15000"/>
                    </a:schemeClr>
                  </a:solidFill>
                  <a:latin typeface="微软雅黑" panose="020B0503020204020204" charset="-122"/>
                  <a:ea typeface="微软雅黑" panose="020B0503020204020204" charset="-122"/>
                </a:rPr>
                <a:t>1.安全和生活护理</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57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患儿居室应简单、整洁，禁止存放危险物品，合理安排生活起居。依据患儿情况协助或者代理患儿料理个人卫生；注意关注患儿的躯体健康状况，防止延误疾病的诊治。</a:t>
              </a:r>
              <a:endParaRPr lang="zh-CN" altLang="en-US"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634740" y="1506192"/>
            <a:ext cx="4860290" cy="5037527"/>
            <a:chOff x="6967" y="3295"/>
            <a:chExt cx="7658" cy="793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765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411" y="4014"/>
              <a:ext cx="2137" cy="632"/>
            </a:xfrm>
            <a:prstGeom prst="rect">
              <a:avLst/>
            </a:prstGeom>
          </p:spPr>
          <p:txBody>
            <a:bodyPr wrap="none">
              <a:no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 2. 特别护理</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7657" cy="6375"/>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主要包括社交障碍的特殊护理和语言交流障碍的特殊护理两方面。</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社交障碍的特殊护理：指导患儿的母亲努力地亲近患儿，与患儿说话，同时运用患儿感兴趣的物品强化患儿的注意。训练患儿模仿动作以及姿势性语言的学习，提高患儿的语言交流能力，鼓励患儿通过游戏改善交往。</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（2）语言交流障碍的特殊护理：与患儿谈话时语言简单易懂，指导患儿说话时的呼吸、口型和发声，从简单的单词开始练起，过渡到复述、对答、朗读和表达。</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926195" y="1506192"/>
            <a:ext cx="2520315" cy="4677478"/>
            <a:chOff x="9780" y="3295"/>
            <a:chExt cx="3972" cy="7366"/>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7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47" y="3295"/>
              <a:ext cx="2205" cy="1351"/>
            </a:xfrm>
            <a:prstGeom prst="rect">
              <a:avLst/>
            </a:prstGeom>
          </p:spPr>
          <p:txBody>
            <a:bodyPr wrap="square" anchor="b" anchorCtr="0">
              <a:noAutofit/>
            </a:bodyPr>
            <a:lstStyle/>
            <a:p>
              <a:pPr algn="r">
                <a:defRPr/>
              </a:pPr>
              <a:r>
                <a:rPr lang="zh-CN" altLang="en-US" b="1" dirty="0">
                  <a:solidFill>
                    <a:schemeClr val="tx1">
                      <a:lumMod val="85000"/>
                      <a:lumOff val="15000"/>
                    </a:schemeClr>
                  </a:solidFill>
                  <a:latin typeface="微软雅黑" panose="020B0503020204020204" charset="-122"/>
                  <a:ea typeface="微软雅黑" panose="020B0503020204020204" charset="-122"/>
                </a:rPr>
                <a:t>3. 心理护理及健康教育</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3971" cy="5808"/>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本病属于严重的心理发育障碍性疾病，给家庭造成极大的痛苦。要求医护人员与家属密切配合实施治疗方案，循序渐进，反复进行。抓紧时机教育和训练患儿，尽可能地教会患儿生活自理和适应社会的技能。</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6465" y="2619982"/>
            <a:ext cx="10440035" cy="2479075"/>
            <a:chOff x="4157" y="3295"/>
            <a:chExt cx="16441" cy="390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50000"/>
                        <a:lumOff val="50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3402"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【病因及发病机制】</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16441" cy="2346"/>
            </a:xfrm>
            <a:prstGeom prst="rect">
              <a:avLst/>
            </a:prstGeom>
            <a:noFill/>
          </p:spPr>
          <p:txBody>
            <a:bodyPr wrap="square">
              <a:noAutofit/>
            </a:bodyPr>
            <a:lstStyle/>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发病原因尚不清楚，可能是一种多基因的遗传性疾病。同时，可能与产前、产时、产后的轻度脑损伤有关。</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3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发病机制不明，已知的有关因素是：该患儿全脑葡萄糖代谢率减低，尤其是运动前回、前额皮质，而前额皮质与注意力形成有关。另外，临床和动物实验证明神经递质代谢异常与该病发生也有关。</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三、注意力缺陷多动症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5" name="文本框 4"/>
          <p:cNvSpPr txBox="1"/>
          <p:nvPr/>
        </p:nvSpPr>
        <p:spPr>
          <a:xfrm>
            <a:off x="926465" y="1175385"/>
            <a:ext cx="10440670" cy="1337945"/>
          </a:xfrm>
          <a:prstGeom prst="rect">
            <a:avLst/>
          </a:prstGeom>
          <a:noFill/>
        </p:spPr>
        <p:txBody>
          <a:bodyPr wrap="square" rtlCol="0" anchor="t">
            <a:spAutoFit/>
          </a:bodyPr>
          <a:p>
            <a:pPr>
              <a:lnSpc>
                <a:spcPct val="150000"/>
              </a:lnSpc>
            </a:pPr>
            <a:r>
              <a:rPr lang="zh-CN" altLang="en-US"/>
              <a:t>注意力缺陷多动症是以多动、注意力不集中、有攻击行为、参与事件能力差，但是智力基本正常为其特点的一组综合征。半数患儿＜4岁起病，男孩比女孩发病率高，约为 4 : 1～6 : 1。1/3 以上患儿伴有学习困难及心理异常。</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2092297"/>
            <a:ext cx="3239770" cy="2680373"/>
            <a:chOff x="4157" y="3295"/>
            <a:chExt cx="5102" cy="4221"/>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956" y="4066"/>
              <a:ext cx="3402"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1. 注意力缺陷</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2663"/>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本症必有表现之一，患儿注意力短暂，易随环境转移，在玩和学习时往往心不在焉，做事有始无终，对各方面的刺激都起反应。听课不专心。常把作业记错或者漏掉。</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2092297"/>
            <a:ext cx="3239770" cy="2680373"/>
            <a:chOff x="6967" y="3295"/>
            <a:chExt cx="5104" cy="4221"/>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334" y="4066"/>
              <a:ext cx="2268" cy="580"/>
            </a:xfrm>
            <a:prstGeom prst="rect">
              <a:avLst/>
            </a:prstGeom>
          </p:spPr>
          <p:txBody>
            <a:bodyPr wrap="non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 2. 活动过度</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2663"/>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患儿从小表现为兴奋多动，多跑动，爬高上梯，不得安宁。上课时小动作不停，摇椅转身，离位走动，叫喊讲话，扰乱课堂秩序，翻箱倒柜，干扰别人的活动，引人厌烦。</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2092297"/>
            <a:ext cx="3240405" cy="2360328"/>
            <a:chOff x="9780" y="3295"/>
            <a:chExt cx="5105" cy="3717"/>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199" y="4066"/>
              <a:ext cx="2161" cy="580"/>
            </a:xfrm>
            <a:prstGeom prst="rect">
              <a:avLst/>
            </a:prstGeom>
          </p:spPr>
          <p:txBody>
            <a:bodyPr wrap="non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3. 其他表现</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2159"/>
            </a:xfrm>
            <a:prstGeom prst="rect">
              <a:avLst/>
            </a:prstGeom>
            <a:noFill/>
          </p:spPr>
          <p:txBody>
            <a:bodyPr wrap="square">
              <a:spAutoFit/>
            </a:bodyPr>
            <a:lstStyle/>
            <a:p>
              <a:pPr algn="just">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患儿缺乏克制力，任性冲动，情绪不稳，伴有学习困难、神经发育障碍或延迟（如精细协调动作笨拙、语言发育迟缓、智力偏低）等。</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
        <p:nvSpPr>
          <p:cNvPr id="5" name="文本框 4"/>
          <p:cNvSpPr txBox="1"/>
          <p:nvPr/>
        </p:nvSpPr>
        <p:spPr>
          <a:xfrm>
            <a:off x="682625" y="1258570"/>
            <a:ext cx="6096000" cy="368300"/>
          </a:xfrm>
          <a:prstGeom prst="rect">
            <a:avLst/>
          </a:prstGeom>
          <a:noFill/>
        </p:spPr>
        <p:txBody>
          <a:bodyPr wrap="square" rtlCol="0" anchor="t">
            <a:spAutoFit/>
          </a:bodyPr>
          <a:p>
            <a:r>
              <a:rPr lang="zh-CN" altLang="en-US">
                <a:solidFill>
                  <a:srgbClr val="00B050"/>
                </a:solidFill>
                <a:latin typeface="Microsoft YaHei Regular" panose="020B0503020204020204" charset="-122"/>
                <a:ea typeface="Microsoft YaHei Regular" panose="020B0503020204020204" charset="-122"/>
              </a:rPr>
              <a:t>临床主要症状为注意力缺陷和活动过度。两者多同时存在</a:t>
            </a:r>
            <a:endParaRPr lang="zh-CN" altLang="en-US">
              <a:solidFill>
                <a:srgbClr val="00B050"/>
              </a:solidFill>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488251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根据以上资料，推断该小儿年龄。</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该小儿大约已萌生出多少个乳牙？胸围约为多少？</a:t>
            </a:r>
            <a:endParaRPr lang="zh-CN" altLang="en-US" b="1">
              <a:solidFill>
                <a:srgbClr val="FF7F7F"/>
              </a:solidFill>
              <a:latin typeface="宋体" charset="0"/>
              <a:ea typeface="宋体" charset="0"/>
            </a:endParaRPr>
          </a:p>
        </p:txBody>
      </p:sp>
      <p:grpSp>
        <p:nvGrpSpPr>
          <p:cNvPr id="10" name="组合 9"/>
          <p:cNvGrpSpPr/>
          <p:nvPr/>
        </p:nvGrpSpPr>
        <p:grpSpPr>
          <a:xfrm>
            <a:off x="966470" y="1363345"/>
            <a:ext cx="10259060" cy="3059430"/>
            <a:chOff x="1655" y="2146"/>
            <a:chExt cx="16156" cy="4818"/>
          </a:xfrm>
        </p:grpSpPr>
        <p:sp>
          <p:nvSpPr>
            <p:cNvPr id="2" name="矩形 1"/>
            <p:cNvSpPr/>
            <p:nvPr/>
          </p:nvSpPr>
          <p:spPr>
            <a:xfrm>
              <a:off x="1938" y="2713"/>
              <a:ext cx="15591" cy="3685"/>
            </a:xfrm>
            <a:prstGeom prst="rect">
              <a:avLst/>
            </a:prstGeom>
          </p:spPr>
          <p:txBody>
            <a:bodyPr wrap="square" anchor="ctr" anchorCtr="0">
              <a:noAutofit/>
            </a:bodyPr>
            <a:lstStyle/>
            <a:p>
              <a:pPr indent="406400" algn="just" fontAlgn="auto">
                <a:lnSpc>
                  <a:spcPct val="150000"/>
                </a:lnSpc>
                <a:spcAft>
                  <a:spcPts val="600"/>
                </a:spcAft>
                <a:extLst>
                  <a:ext uri="{35155182-B16C-46BC-9424-99874614C6A1}">
                    <wpsdc:indentchars xmlns:wpsdc="http://www.wps.cn/officeDocument/2017/drawingmlCustomData" val="200" checksum="1740828767"/>
                  </a:ext>
                </a:extLst>
              </a:pPr>
              <a:r>
                <a:rPr sz="1600" dirty="0">
                  <a:solidFill>
                    <a:schemeClr val="tx1">
                      <a:lumMod val="50000"/>
                      <a:lumOff val="50000"/>
                    </a:schemeClr>
                  </a:solidFill>
                  <a:latin typeface="微软雅黑" panose="020B0503020204020204" charset="-122"/>
                  <a:ea typeface="微软雅黑" panose="020B0503020204020204" charset="-122"/>
                  <a:cs typeface="+mn-ea"/>
                </a:rPr>
                <a:t>小儿豆豆到儿保门诊体检，测得体重为 9 kg，身长为 75 cm，头围为46 cm，前囟基本闭合，乳牙已萌出，能独走几步，能单指出自己的手和眼，能用杯喝水。</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圆角矩形 2"/>
            <p:cNvSpPr/>
            <p:nvPr/>
          </p:nvSpPr>
          <p:spPr>
            <a:xfrm>
              <a:off x="1655" y="2146"/>
              <a:ext cx="16157" cy="4819"/>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868680" y="442595"/>
            <a:ext cx="10440035" cy="1760220"/>
            <a:chOff x="1368" y="372"/>
            <a:chExt cx="16441" cy="2772"/>
          </a:xfrm>
        </p:grpSpPr>
        <p:grpSp>
          <p:nvGrpSpPr>
            <p:cNvPr id="5" name="组合 4"/>
            <p:cNvGrpSpPr/>
            <p:nvPr/>
          </p:nvGrpSpPr>
          <p:grpSpPr>
            <a:xfrm>
              <a:off x="1368" y="372"/>
              <a:ext cx="1750" cy="1352"/>
              <a:chOff x="1368" y="372"/>
              <a:chExt cx="1750" cy="1352"/>
            </a:xfrm>
          </p:grpSpPr>
          <p:sp>
            <p:nvSpPr>
              <p:cNvPr id="106" name="Freeform 12"/>
              <p:cNvSpPr/>
              <p:nvPr/>
            </p:nvSpPr>
            <p:spPr bwMode="auto">
              <a:xfrm>
                <a:off x="1368" y="372"/>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rot="0">
                <a:off x="1633" y="443"/>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grpSp>
        <p:cxnSp>
          <p:nvCxnSpPr>
            <p:cNvPr id="116" name="直接连接符 115"/>
            <p:cNvCxnSpPr/>
            <p:nvPr/>
          </p:nvCxnSpPr>
          <p:spPr>
            <a:xfrm>
              <a:off x="1368" y="1724"/>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2805" y="1093"/>
              <a:ext cx="3098" cy="630"/>
            </a:xfrm>
            <a:prstGeom prst="rect">
              <a:avLst/>
            </a:prstGeom>
          </p:spPr>
          <p:txBody>
            <a:bodyPr wrap="squar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【治疗原则】</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1368" y="1930"/>
              <a:ext cx="16441" cy="1214"/>
            </a:xfrm>
            <a:prstGeom prst="rect">
              <a:avLst/>
            </a:prstGeom>
            <a:noFill/>
          </p:spPr>
          <p:txBody>
            <a:bodyPr wrap="square">
              <a:spAutoFit/>
            </a:bodyPr>
            <a:lstStyle/>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除心理治疗和教育外，有效的药物为神经兴奋剂，如哌甲酯、苯丙胺、匹莫林，用药从小剂量开始，白天早餐后顿服，节假日停药，6 岁以下及青春期以后原则上不用药。</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26" name="组合 25"/>
          <p:cNvGrpSpPr/>
          <p:nvPr/>
        </p:nvGrpSpPr>
        <p:grpSpPr>
          <a:xfrm>
            <a:off x="868680" y="2546350"/>
            <a:ext cx="10440035" cy="1760220"/>
            <a:chOff x="1368" y="3843"/>
            <a:chExt cx="16441" cy="2772"/>
          </a:xfrm>
        </p:grpSpPr>
        <p:grpSp>
          <p:nvGrpSpPr>
            <p:cNvPr id="4" name="组合 3"/>
            <p:cNvGrpSpPr/>
            <p:nvPr/>
          </p:nvGrpSpPr>
          <p:grpSpPr>
            <a:xfrm>
              <a:off x="1368" y="3843"/>
              <a:ext cx="1750" cy="1352"/>
              <a:chOff x="1368" y="4718"/>
              <a:chExt cx="1750" cy="1352"/>
            </a:xfrm>
          </p:grpSpPr>
          <p:sp>
            <p:nvSpPr>
              <p:cNvPr id="118" name="Freeform 12"/>
              <p:cNvSpPr/>
              <p:nvPr/>
            </p:nvSpPr>
            <p:spPr bwMode="auto">
              <a:xfrm>
                <a:off x="1368" y="4718"/>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rot="0">
                <a:off x="1636" y="4789"/>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27" name="直接连接符 126"/>
            <p:cNvCxnSpPr/>
            <p:nvPr/>
          </p:nvCxnSpPr>
          <p:spPr>
            <a:xfrm>
              <a:off x="1368" y="5195"/>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2808" y="4564"/>
              <a:ext cx="3094" cy="630"/>
            </a:xfrm>
            <a:prstGeom prst="rect">
              <a:avLst/>
            </a:prstGeom>
          </p:spPr>
          <p:txBody>
            <a:bodyPr wrap="none">
              <a:noAutofit/>
            </a:bodyPr>
            <a:lstStyle/>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【护理诊断】</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1368" y="5401"/>
              <a:ext cx="16441" cy="1214"/>
            </a:xfrm>
            <a:prstGeom prst="rect">
              <a:avLst/>
            </a:prstGeom>
            <a:noFill/>
          </p:spPr>
          <p:txBody>
            <a:bodyPr wrap="square">
              <a:spAutoFit/>
            </a:bodyPr>
            <a:lstStyle/>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 睡眠型态紊乱　与脑功能障碍有关。</a:t>
              </a:r>
              <a:r>
                <a:rPr lang="en-US" altLang="zh-CN"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a:t>
              </a: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 角色的紊乱　与注意力不集中、不能完成学习任务有关。</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 社交障碍　与易冲动、任性、行为过激有关。4. 有外伤的危险　与冲动、多动有关。</a:t>
              </a:r>
              <a:endParaRPr lang="zh-CN" alt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25" name="组合 24"/>
          <p:cNvGrpSpPr/>
          <p:nvPr/>
        </p:nvGrpSpPr>
        <p:grpSpPr>
          <a:xfrm>
            <a:off x="868680" y="4650105"/>
            <a:ext cx="10440035" cy="1760220"/>
            <a:chOff x="1368" y="6998"/>
            <a:chExt cx="16441" cy="2772"/>
          </a:xfrm>
        </p:grpSpPr>
        <p:grpSp>
          <p:nvGrpSpPr>
            <p:cNvPr id="6" name="组合 5"/>
            <p:cNvGrpSpPr/>
            <p:nvPr/>
          </p:nvGrpSpPr>
          <p:grpSpPr>
            <a:xfrm>
              <a:off x="1368" y="6998"/>
              <a:ext cx="1750" cy="1352"/>
              <a:chOff x="1368" y="372"/>
              <a:chExt cx="1750" cy="1352"/>
            </a:xfrm>
          </p:grpSpPr>
          <p:sp>
            <p:nvSpPr>
              <p:cNvPr id="7" name="Freeform 12"/>
              <p:cNvSpPr/>
              <p:nvPr/>
            </p:nvSpPr>
            <p:spPr bwMode="auto">
              <a:xfrm>
                <a:off x="1368" y="372"/>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8" name="组合 7"/>
              <p:cNvGrpSpPr/>
              <p:nvPr/>
            </p:nvGrpSpPr>
            <p:grpSpPr>
              <a:xfrm rot="0">
                <a:off x="1633" y="443"/>
                <a:ext cx="1350" cy="900"/>
                <a:chOff x="1283891" y="1695061"/>
                <a:chExt cx="857250" cy="571500"/>
              </a:xfrm>
              <a:solidFill>
                <a:schemeClr val="bg1"/>
              </a:solidFill>
            </p:grpSpPr>
            <p:sp>
              <p:nvSpPr>
                <p:cNvPr id="9"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 name="组合 9"/>
                <p:cNvGrpSpPr/>
                <p:nvPr/>
              </p:nvGrpSpPr>
              <p:grpSpPr>
                <a:xfrm>
                  <a:off x="1320404" y="1695061"/>
                  <a:ext cx="820737" cy="522685"/>
                  <a:chOff x="1320404" y="1695061"/>
                  <a:chExt cx="820737" cy="522685"/>
                </a:xfrm>
                <a:grpFill/>
              </p:grpSpPr>
              <p:sp>
                <p:nvSpPr>
                  <p:cNvPr id="11"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3"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4"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5"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8"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grpSp>
        <p:cxnSp>
          <p:nvCxnSpPr>
            <p:cNvPr id="22" name="直接连接符 21"/>
            <p:cNvCxnSpPr/>
            <p:nvPr/>
          </p:nvCxnSpPr>
          <p:spPr>
            <a:xfrm>
              <a:off x="1368" y="8350"/>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805" y="7719"/>
              <a:ext cx="3098" cy="630"/>
            </a:xfrm>
            <a:prstGeom prst="rect">
              <a:avLst/>
            </a:prstGeom>
          </p:spPr>
          <p:txBody>
            <a:bodyPr wrap="square">
              <a:noAutofit/>
            </a:bodyPr>
            <a:p>
              <a:pPr algn="just">
                <a:defRPr/>
              </a:pPr>
              <a:r>
                <a:rPr lang="zh-CN" altLang="en-US" sz="1800" b="1" dirty="0">
                  <a:solidFill>
                    <a:schemeClr val="tx1">
                      <a:lumMod val="85000"/>
                      <a:lumOff val="15000"/>
                    </a:schemeClr>
                  </a:solidFill>
                  <a:latin typeface="微软雅黑" panose="020B0503020204020204" charset="-122"/>
                  <a:ea typeface="微软雅黑" panose="020B0503020204020204" charset="-122"/>
                </a:rPr>
                <a:t>【护理目标】</a:t>
              </a:r>
              <a:endParaRPr lang="zh-CN" altLang="en-US" sz="1800" b="1" dirty="0">
                <a:solidFill>
                  <a:schemeClr val="tx1">
                    <a:lumMod val="85000"/>
                    <a:lumOff val="15000"/>
                  </a:schemeClr>
                </a:solidFill>
                <a:latin typeface="微软雅黑" panose="020B0503020204020204" charset="-122"/>
                <a:ea typeface="微软雅黑" panose="020B0503020204020204" charset="-122"/>
              </a:endParaRPr>
            </a:p>
          </p:txBody>
        </p:sp>
        <p:sp>
          <p:nvSpPr>
            <p:cNvPr id="24" name="文本框 164"/>
            <p:cNvSpPr txBox="1"/>
            <p:nvPr/>
          </p:nvSpPr>
          <p:spPr>
            <a:xfrm>
              <a:off x="1368" y="8556"/>
              <a:ext cx="16441" cy="1214"/>
            </a:xfrm>
            <a:prstGeom prst="rect">
              <a:avLst/>
            </a:prstGeom>
            <a:noFill/>
          </p:spPr>
          <p:txBody>
            <a:bodyPr wrap="square">
              <a:spAutoFit/>
            </a:bodyPr>
            <a:p>
              <a:pPr algn="just">
                <a:lnSpc>
                  <a:spcPct val="130000"/>
                </a:lnSpc>
                <a:defRPr/>
              </a:pPr>
              <a:r>
                <a:rPr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（1）能够注意细节，在功课上或是其他活动上减少粗心犯错。</a:t>
              </a:r>
              <a:r>
                <a:rPr 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a:t>
              </a:r>
              <a:r>
                <a:rPr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（2）做事或活动维持专注力。</a:t>
              </a:r>
              <a:endParaRPr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（3）能够认真听别人说话。</a:t>
              </a:r>
              <a:r>
                <a:rPr lang="en-US"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					</a:t>
              </a:r>
              <a:r>
                <a:rPr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（4）能依照指示完成功课、家务。</a:t>
              </a:r>
              <a:endParaRPr sz="1700"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1506192"/>
            <a:ext cx="4319905" cy="4650171"/>
            <a:chOff x="4157" y="3295"/>
            <a:chExt cx="6803" cy="732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680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4" y="3295"/>
              <a:ext cx="2204" cy="1351"/>
            </a:xfrm>
            <a:prstGeom prst="rect">
              <a:avLst/>
            </a:prstGeom>
          </p:spPr>
          <p:txBody>
            <a:bodyPr wrap="square" anchor="b" anchorCtr="0">
              <a:noAutofit/>
            </a:bodyPr>
            <a:lstStyle/>
            <a:p>
              <a:pPr algn="r">
                <a:defRPr/>
              </a:pPr>
              <a:r>
                <a:rPr lang="zh-CN" altLang="en-US" b="1" dirty="0">
                  <a:solidFill>
                    <a:schemeClr val="tx1">
                      <a:lumMod val="85000"/>
                      <a:lumOff val="15000"/>
                    </a:schemeClr>
                  </a:solidFill>
                  <a:latin typeface="微软雅黑" panose="020B0503020204020204" charset="-122"/>
                  <a:ea typeface="微软雅黑" panose="020B0503020204020204" charset="-122"/>
                </a:rPr>
                <a:t>1. 心理护理</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1" name="文本框 164"/>
            <p:cNvSpPr txBox="1"/>
            <p:nvPr/>
          </p:nvSpPr>
          <p:spPr>
            <a:xfrm>
              <a:off x="4157" y="4853"/>
              <a:ext cx="6803" cy="5765"/>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根据患儿临床表现，寻找病因，去除致病因素，对患儿要有耐心，避免大骂、呵斥等不良刺激，要善于发现患儿的优点，给予表扬，以提高患儿的自信心。引导患儿开展正当的文体活动，克服冲动破坏行为。培养良好的生活习惯。引导患儿遵守公共秩序和道德准则，循序渐进地培养其注意力，提高办事效率。对于患儿的攻击性行为，应制止，告诉家长应与学校取得联系，不要歧视患者。家庭与学校共同教育，共同管理，使患儿的行为得到控制。</a:t>
              </a:r>
              <a:endParaRPr lang="zh-CN" altLang="en-US"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5463540" y="1506192"/>
            <a:ext cx="3239770" cy="4996886"/>
            <a:chOff x="6967" y="3295"/>
            <a:chExt cx="5106" cy="7869"/>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82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411" y="4014"/>
              <a:ext cx="2137" cy="632"/>
            </a:xfrm>
            <a:prstGeom prst="rect">
              <a:avLst/>
            </a:prstGeom>
          </p:spPr>
          <p:txBody>
            <a:bodyPr wrap="none">
              <a:noAutofit/>
            </a:bodyPr>
            <a:lstStyle/>
            <a:p>
              <a:pPr algn="just">
                <a:defRPr/>
              </a:pPr>
              <a:r>
                <a:rPr lang="zh-CN" altLang="en-US" b="1" dirty="0">
                  <a:solidFill>
                    <a:schemeClr val="tx1">
                      <a:lumMod val="85000"/>
                      <a:lumOff val="15000"/>
                    </a:schemeClr>
                  </a:solidFill>
                  <a:latin typeface="微软雅黑" panose="020B0503020204020204" charset="-122"/>
                  <a:ea typeface="微软雅黑" panose="020B0503020204020204" charset="-122"/>
                </a:rPr>
                <a:t> 2. 一般护理</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6" cy="6311"/>
            </a:xfrm>
            <a:prstGeom prst="rect">
              <a:avLst/>
            </a:prstGeom>
            <a:noFill/>
          </p:spPr>
          <p:txBody>
            <a:bodyPr wrap="square">
              <a:no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保持室内安静、空气新鲜。睡眠前，不听兴奋的音乐，用温水洗脚，关闭门窗，拉上窗帘，创造睡眠环境。在患儿认知的范围内，参与治疗。讲话时要慢，简明扼要，吐字清晰，音调柔和。提供适宜环境，减少感知刺激。针对患儿的行为特点，制订行为疗法，给予治疗。指导患儿不做危险动作，防止受伤等。</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9164320" y="1506192"/>
            <a:ext cx="2159635" cy="3598597"/>
            <a:chOff x="9780" y="3295"/>
            <a:chExt cx="3404" cy="5667"/>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a:solidFill>
                    <a:schemeClr val="tx1">
                      <a:lumMod val="85000"/>
                      <a:lumOff val="15000"/>
                    </a:schemeClr>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4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65" y="3295"/>
              <a:ext cx="1811" cy="1351"/>
            </a:xfrm>
            <a:prstGeom prst="rect">
              <a:avLst/>
            </a:prstGeom>
          </p:spPr>
          <p:txBody>
            <a:bodyPr wrap="square" anchor="b" anchorCtr="0">
              <a:noAutofit/>
            </a:bodyPr>
            <a:lstStyle/>
            <a:p>
              <a:pPr algn="r">
                <a:defRPr/>
              </a:pPr>
              <a:r>
                <a:rPr lang="zh-CN" altLang="en-US" b="1" dirty="0">
                  <a:solidFill>
                    <a:schemeClr val="tx1">
                      <a:lumMod val="85000"/>
                      <a:lumOff val="15000"/>
                    </a:schemeClr>
                  </a:solidFill>
                  <a:latin typeface="微软雅黑" panose="020B0503020204020204" charset="-122"/>
                  <a:ea typeface="微软雅黑" panose="020B0503020204020204" charset="-122"/>
                </a:rPr>
                <a:t>3. 药物治疗的护理</a:t>
              </a:r>
              <a:endParaRPr lang="zh-CN" altLang="en-US" b="1" dirty="0">
                <a:solidFill>
                  <a:schemeClr val="tx1">
                    <a:lumMod val="85000"/>
                    <a:lumOff val="15000"/>
                  </a:schemeClr>
                </a:solidFill>
                <a:latin typeface="微软雅黑" panose="020B0503020204020204" charset="-122"/>
                <a:ea typeface="微软雅黑" panose="020B0503020204020204" charset="-122"/>
              </a:endParaRPr>
            </a:p>
          </p:txBody>
        </p:sp>
        <p:sp>
          <p:nvSpPr>
            <p:cNvPr id="153" name="文本框 166"/>
            <p:cNvSpPr txBox="1"/>
            <p:nvPr/>
          </p:nvSpPr>
          <p:spPr>
            <a:xfrm>
              <a:off x="9780" y="4853"/>
              <a:ext cx="3404" cy="4109"/>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除心理护理和教育外，应用精神兴奋剂有一定的疗效，用药要从小剂量开始，应定期检测患儿症状及药物的副作用。</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474653" y="3253105"/>
            <a:ext cx="507238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儿童生长发育的一般规律及影响因素</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7470" y="2218055"/>
            <a:ext cx="9360000" cy="17532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小儿生长发育是一个连续不断的过程，但每一个年龄阶段生长发育的速度不同，具有阶段性。体格的生长特点是年龄越小，增长越快。例如，小儿在出生后6个月内生长最快，尤其是前 3 个月，出现第一个生长高峰；后 6 个月生长速度逐渐减慢，至青春期又加快，出现第二个生长高峰。</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452245"/>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（一）生长发育的连续性和阶段性</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一、生长发育规律</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7470" y="2218055"/>
            <a:ext cx="6911340" cy="216852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人体各系统发育速度不平衡，各有先后，主要与不同年龄的生理功能有关。神经系统发育较早，先快后慢；生殖系统发育较晚，先慢后快；淋巴系统在儿童期迅速生长，在青春期前达到高峰，后逐渐降到成人水平；全身其他系统如心、肝、肾等的增长基本与体格生长平行（见图 2-1）。</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18" name="矩形 17"/>
          <p:cNvSpPr/>
          <p:nvPr/>
        </p:nvSpPr>
        <p:spPr>
          <a:xfrm>
            <a:off x="1196340" y="1452245"/>
            <a:ext cx="7062470" cy="398780"/>
          </a:xfrm>
          <a:prstGeom prst="rect">
            <a:avLst/>
          </a:prstGeom>
        </p:spPr>
        <p:txBody>
          <a:bodyPr wrap="square">
            <a:spAutoFit/>
          </a:bodyPr>
          <a:lstStyle/>
          <a:p>
            <a:r>
              <a:rPr lang="zh-CN" altLang="en-US" sz="2000" b="1">
                <a:solidFill>
                  <a:srgbClr val="FF7F7F"/>
                </a:solidFill>
                <a:latin typeface="微软雅黑" panose="020B0503020204020204" charset="-122"/>
                <a:ea typeface="微软雅黑" panose="020B0503020204020204" charset="-122"/>
              </a:rPr>
              <a:t>（二）各系统器官发育不平衡</a:t>
            </a:r>
            <a:endParaRPr lang="zh-CN" altLang="en-US" sz="2000" b="1">
              <a:solidFill>
                <a:srgbClr val="FF7F7F"/>
              </a:solidFill>
              <a:latin typeface="微软雅黑" panose="020B0503020204020204" charset="-122"/>
              <a:ea typeface="微软雅黑" panose="020B0503020204020204" charset="-122"/>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一、生长发育规律</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2"/>
          <a:stretch>
            <a:fillRect/>
          </a:stretch>
        </p:blipFill>
        <p:spPr>
          <a:xfrm>
            <a:off x="8258810" y="1851025"/>
            <a:ext cx="3022600" cy="4140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3*l_h_i*1_1_1"/>
  <p:tag name="KSO_WM_TEMPLATE_CATEGORY" val="diagram"/>
  <p:tag name="KSO_WM_TEMPLATE_INDEX" val="20228041"/>
  <p:tag name="KSO_WM_UNIT_LAYERLEVEL" val="1_1_1"/>
  <p:tag name="KSO_WM_TAG_VERSION" val="1.0"/>
  <p:tag name="KSO_WM_BEAUTIFY_FLAG" val="#wm#"/>
</p:tagLst>
</file>

<file path=ppt/tags/tag1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9_5*l_h_a*1_2_1"/>
  <p:tag name="KSO_WM_TEMPLATE_CATEGORY" val="diagram"/>
  <p:tag name="KSO_WM_TEMPLATE_INDEX" val="20227939"/>
  <p:tag name="KSO_WM_UNIT_LAYERLEVEL" val="1_1_1"/>
  <p:tag name="KSO_WM_TAG_VERSION" val="1.0"/>
  <p:tag name="KSO_WM_BEAUTIFY_FLAG" val="#wm#"/>
</p:tagLst>
</file>

<file path=ppt/tags/tag101.xml><?xml version="1.0" encoding="utf-8"?>
<p:tagLst xmlns:p="http://schemas.openxmlformats.org/presentationml/2006/main">
  <p:tag name="KSO_WM_UNIT_ISCONTENTSTITLE" val="0"/>
  <p:tag name="KSO_WM_UNIT_ISNUMDGMTITLE" val="0"/>
  <p:tag name="KSO_WM_UNIT_PRESET_TEXT" val="单击此处输入你的正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20227939_5*l_h_a*1_2_2"/>
  <p:tag name="KSO_WM_TEMPLATE_CATEGORY" val="diagram"/>
  <p:tag name="KSO_WM_TEMPLATE_INDEX" val="20227939"/>
  <p:tag name="KSO_WM_UNIT_LAYERLEVEL" val="1_1_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9_5*l_h_i*1_3_1"/>
  <p:tag name="KSO_WM_TEMPLATE_CATEGORY" val="diagram"/>
  <p:tag name="KSO_WM_TEMPLATE_INDEX" val="20227939"/>
  <p:tag name="KSO_WM_UNIT_LAYERLEVEL" val="1_1_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9_5*l_h_i*1_3_3"/>
  <p:tag name="KSO_WM_TEMPLATE_CATEGORY" val="diagram"/>
  <p:tag name="KSO_WM_TEMPLATE_INDEX" val="20227939"/>
  <p:tag name="KSO_WM_UNIT_LAYERLEVEL" val="1_1_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9_5*l_h_i*1_3_4"/>
  <p:tag name="KSO_WM_TEMPLATE_CATEGORY" val="diagram"/>
  <p:tag name="KSO_WM_TEMPLATE_INDEX" val="20227939"/>
  <p:tag name="KSO_WM_UNIT_LAYERLEVEL" val="1_1_1"/>
  <p:tag name="KSO_WM_TAG_VERSION" val="1.0"/>
  <p:tag name="KSO_WM_BEAUTIFY_FLAG" val="#wm#"/>
</p:tagLst>
</file>

<file path=ppt/tags/tag1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9_5*l_h_a*1_3_1"/>
  <p:tag name="KSO_WM_TEMPLATE_CATEGORY" val="diagram"/>
  <p:tag name="KSO_WM_TEMPLATE_INDEX" val="20227939"/>
  <p:tag name="KSO_WM_UNIT_LAYERLEVEL" val="1_1_1"/>
  <p:tag name="KSO_WM_TAG_VERSION" val="1.0"/>
  <p:tag name="KSO_WM_BEAUTIFY_FLAG" val="#wm#"/>
</p:tagLst>
</file>

<file path=ppt/tags/tag106.xml><?xml version="1.0" encoding="utf-8"?>
<p:tagLst xmlns:p="http://schemas.openxmlformats.org/presentationml/2006/main">
  <p:tag name="KSO_WM_UNIT_ISCONTENTSTITLE" val="0"/>
  <p:tag name="KSO_WM_UNIT_ISNUMDGMTITLE" val="0"/>
  <p:tag name="KSO_WM_UNIT_PRESET_TEXT" val="单击此处输入你的正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2"/>
  <p:tag name="KSO_WM_UNIT_ID" val="diagram20227939_5*l_h_a*1_3_2"/>
  <p:tag name="KSO_WM_TEMPLATE_CATEGORY" val="diagram"/>
  <p:tag name="KSO_WM_TEMPLATE_INDEX" val="20227939"/>
  <p:tag name="KSO_WM_UNIT_LAYERLEVEL" val="1_1_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9_5*l_h_i*1_4_1"/>
  <p:tag name="KSO_WM_TEMPLATE_CATEGORY" val="diagram"/>
  <p:tag name="KSO_WM_TEMPLATE_INDEX" val="20227939"/>
  <p:tag name="KSO_WM_UNIT_LAYERLEVEL" val="1_1_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9_5*l_h_i*1_4_3"/>
  <p:tag name="KSO_WM_TEMPLATE_CATEGORY" val="diagram"/>
  <p:tag name="KSO_WM_TEMPLATE_INDEX" val="20227939"/>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9_5*l_h_i*1_4_4"/>
  <p:tag name="KSO_WM_TEMPLATE_CATEGORY" val="diagram"/>
  <p:tag name="KSO_WM_TEMPLATE_INDEX" val="20227939"/>
  <p:tag name="KSO_WM_UNIT_LAYERLEVEL" val="1_1_1"/>
  <p:tag name="KSO_WM_TAG_VERSION" val="1.0"/>
  <p:tag name="KSO_WM_BEAUTIFY_FLAG" val="#wm#"/>
</p:tagLst>
</file>

<file path=ppt/tags/tag1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1_3*l_h_i*1_3_2"/>
  <p:tag name="KSO_WM_TEMPLATE_CATEGORY" val="diagram"/>
  <p:tag name="KSO_WM_TEMPLATE_INDEX" val="20228041"/>
  <p:tag name="KSO_WM_UNIT_LAYERLEVEL" val="1_1_1"/>
  <p:tag name="KSO_WM_TAG_VERSION" val="1.0"/>
  <p:tag name="KSO_WM_BEAUTIFY_FLAG" val="#wm#"/>
</p:tagLst>
</file>

<file path=ppt/tags/tag1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39_5*l_h_a*1_4_1"/>
  <p:tag name="KSO_WM_TEMPLATE_CATEGORY" val="diagram"/>
  <p:tag name="KSO_WM_TEMPLATE_INDEX" val="20227939"/>
  <p:tag name="KSO_WM_UNIT_LAYERLEVEL" val="1_1_1"/>
  <p:tag name="KSO_WM_TAG_VERSION" val="1.0"/>
  <p:tag name="KSO_WM_BEAUTIFY_FLAG" val="#wm#"/>
</p:tagLst>
</file>

<file path=ppt/tags/tag111.xml><?xml version="1.0" encoding="utf-8"?>
<p:tagLst xmlns:p="http://schemas.openxmlformats.org/presentationml/2006/main">
  <p:tag name="KSO_WM_UNIT_ISCONTENTSTITLE" val="0"/>
  <p:tag name="KSO_WM_UNIT_ISNUMDGMTITLE" val="0"/>
  <p:tag name="KSO_WM_UNIT_PRESET_TEXT" val="单击此处输入你的正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2"/>
  <p:tag name="KSO_WM_UNIT_ID" val="diagram20227939_5*l_h_a*1_4_2"/>
  <p:tag name="KSO_WM_TEMPLATE_CATEGORY" val="diagram"/>
  <p:tag name="KSO_WM_TEMPLATE_INDEX" val="20227939"/>
  <p:tag name="KSO_WM_UNIT_LAYERLEVEL" val="1_1_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39_5*l_h_i*1_5_1"/>
  <p:tag name="KSO_WM_TEMPLATE_CATEGORY" val="diagram"/>
  <p:tag name="KSO_WM_TEMPLATE_INDEX" val="20227939"/>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39_5*l_h_i*1_5_3"/>
  <p:tag name="KSO_WM_TEMPLATE_CATEGORY" val="diagram"/>
  <p:tag name="KSO_WM_TEMPLATE_INDEX" val="20227939"/>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39_5*l_h_i*1_5_4"/>
  <p:tag name="KSO_WM_TEMPLATE_CATEGORY" val="diagram"/>
  <p:tag name="KSO_WM_TEMPLATE_INDEX" val="20227939"/>
  <p:tag name="KSO_WM_UNIT_LAYERLEVEL" val="1_1_1"/>
  <p:tag name="KSO_WM_TAG_VERSION" val="1.0"/>
  <p:tag name="KSO_WM_BEAUTIFY_FLAG" val="#wm#"/>
</p:tagLst>
</file>

<file path=ppt/tags/tag1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39_5*l_h_a*1_5_1"/>
  <p:tag name="KSO_WM_TEMPLATE_CATEGORY" val="diagram"/>
  <p:tag name="KSO_WM_TEMPLATE_INDEX" val="20227939"/>
  <p:tag name="KSO_WM_UNIT_LAYERLEVEL" val="1_1_1"/>
  <p:tag name="KSO_WM_TAG_VERSION" val="1.0"/>
  <p:tag name="KSO_WM_BEAUTIFY_FLAG" val="#wm#"/>
</p:tagLst>
</file>

<file path=ppt/tags/tag116.xml><?xml version="1.0" encoding="utf-8"?>
<p:tagLst xmlns:p="http://schemas.openxmlformats.org/presentationml/2006/main">
  <p:tag name="KSO_WM_UNIT_ISCONTENTSTITLE" val="0"/>
  <p:tag name="KSO_WM_UNIT_ISNUMDGMTITLE" val="0"/>
  <p:tag name="KSO_WM_UNIT_PRESET_TEXT" val="单击此处输入你的正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2"/>
  <p:tag name="KSO_WM_UNIT_ID" val="diagram20227939_5*l_h_a*1_5_2"/>
  <p:tag name="KSO_WM_TEMPLATE_CATEGORY" val="diagram"/>
  <p:tag name="KSO_WM_TEMPLATE_INDEX" val="20227939"/>
  <p:tag name="KSO_WM_UNIT_LAYERLEVEL" val="1_1_1"/>
  <p:tag name="KSO_WM_TAG_VERSION" val="1.0"/>
  <p:tag name="KSO_WM_BEAUTIFY_FLAG" val="#wm#"/>
</p:tagLst>
</file>

<file path=ppt/tags/tag1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1_3*l_h_i*1_3_3"/>
  <p:tag name="KSO_WM_TEMPLATE_CATEGORY" val="diagram"/>
  <p:tag name="KSO_WM_TEMPLATE_INDEX" val="20228041"/>
  <p:tag name="KSO_WM_UNIT_LAYERLEVEL" val="1_1_1"/>
  <p:tag name="KSO_WM_TAG_VERSION" val="1.0"/>
  <p:tag name="KSO_WM_BEAUTIFY_FLAG" val="#wm#"/>
</p:tagLst>
</file>

<file path=ppt/tags/tag1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1_3*l_h_i*1_3_4"/>
  <p:tag name="KSO_WM_TEMPLATE_CATEGORY" val="diagram"/>
  <p:tag name="KSO_WM_TEMPLATE_INDEX" val="20228041"/>
  <p:tag name="KSO_WM_UNIT_LAYERLEVEL" val="1_1_1"/>
  <p:tag name="KSO_WM_TAG_VERSION" val="1.0"/>
  <p:tag name="KSO_WM_BEAUTIFY_FLAG" val="#wm#"/>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1_3*l_h_a*1_3_1"/>
  <p:tag name="KSO_WM_TEMPLATE_CATEGORY" val="diagram"/>
  <p:tag name="KSO_WM_TEMPLATE_INDEX" val="20228041"/>
  <p:tag name="KSO_WM_UNIT_LAYERLEVEL" val="1_1_1"/>
  <p:tag name="KSO_WM_TAG_VERSION" val="1.0"/>
  <p:tag name="KSO_WM_BEAUTIFY_FLAG" val="#wm#"/>
</p:tagLst>
</file>

<file path=ppt/tags/tag1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16.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1_3*l_h_x*1_3_1"/>
  <p:tag name="KSO_WM_TEMPLATE_CATEGORY" val="diagram"/>
  <p:tag name="KSO_WM_TEMPLATE_INDEX" val="20228041"/>
  <p:tag name="KSO_WM_UNIT_LAYERLEVEL" val="1_1_1"/>
  <p:tag name="KSO_WM_TAG_VERSION" val="1.0"/>
  <p:tag name="KSO_WM_BEAUTIFY_FLAG" val="#wm#"/>
</p:tagLst>
</file>

<file path=ppt/tags/tag1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1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1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22.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1_3*l_h_x*1_1_1"/>
  <p:tag name="KSO_WM_TEMPLATE_CATEGORY" val="diagram"/>
  <p:tag name="KSO_WM_TEMPLATE_INDEX" val="20228041"/>
  <p:tag name="KSO_WM_UNIT_LAYERLEVEL" val="1_1_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3*l_h_i*1_2_1"/>
  <p:tag name="KSO_WM_TEMPLATE_CATEGORY" val="diagram"/>
  <p:tag name="KSO_WM_TEMPLATE_INDEX" val="20228041"/>
  <p:tag name="KSO_WM_UNIT_LAYERLEVEL" val="1_1_1"/>
  <p:tag name="KSO_WM_TAG_VERSION" val="1.0"/>
  <p:tag name="KSO_WM_BEAUTIFY_FLAG" val="#wm#"/>
</p:tagLst>
</file>

<file path=ppt/tags/tag2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2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2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2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29.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1_3*l_h_x*1_2_1"/>
  <p:tag name="KSO_WM_TEMPLATE_CATEGORY" val="diagram"/>
  <p:tag name="KSO_WM_TEMPLATE_INDEX" val="20228041"/>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0_2*l_h_i*1_1_2"/>
  <p:tag name="KSO_WM_TEMPLATE_CATEGORY" val="diagram"/>
  <p:tag name="KSO_WM_TEMPLATE_INDEX" val="20228030"/>
  <p:tag name="KSO_WM_UNIT_LAYERLEVEL" val="1_1_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0_2*l_h_i*1_2_2"/>
  <p:tag name="KSO_WM_TEMPLATE_CATEGORY" val="diagram"/>
  <p:tag name="KSO_WM_TEMPLATE_INDEX" val="20228030"/>
  <p:tag name="KSO_WM_UNIT_LAYERLEVEL" val="1_1_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30_2*l_h_i*1_1_3"/>
  <p:tag name="KSO_WM_TEMPLATE_CATEGORY" val="diagram"/>
  <p:tag name="KSO_WM_TEMPLATE_INDEX" val="20228030"/>
  <p:tag name="KSO_WM_UNIT_LAYERLEVEL" val="1_1_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30_2*l_h_i*1_1_4"/>
  <p:tag name="KSO_WM_TEMPLATE_CATEGORY" val="diagram"/>
  <p:tag name="KSO_WM_TEMPLATE_INDEX" val="20228030"/>
  <p:tag name="KSO_WM_UNIT_LAYERLEVEL" val="1_1_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3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0_2*l_h_a*1_1_1"/>
  <p:tag name="KSO_WM_TEMPLATE_CATEGORY" val="diagram"/>
  <p:tag name="KSO_WM_TEMPLATE_INDEX" val="20228030"/>
  <p:tag name="KSO_WM_UNIT_LAYERLEVEL" val="1_1_1"/>
  <p:tag name="KSO_WM_TAG_VERSION" val="1.0"/>
  <p:tag name="KSO_WM_BEAUTIFY_FLAG" val="#wm#"/>
</p:tagLst>
</file>

<file path=ppt/tags/tag3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0_2*l_h_f*1_1_1"/>
  <p:tag name="KSO_WM_TEMPLATE_CATEGORY" val="diagram"/>
  <p:tag name="KSO_WM_TEMPLATE_INDEX" val="20228030"/>
  <p:tag name="KSO_WM_UNIT_LAYERLEVEL" val="1_1_1"/>
  <p:tag name="KSO_WM_TAG_VERSION" val="1.0"/>
  <p:tag name="KSO_WM_BEAUTIFY_FLAG" val="#wm#"/>
</p:tagLst>
</file>

<file path=ppt/tags/tag3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0_2*l_h_a*1_2_1"/>
  <p:tag name="KSO_WM_TEMPLATE_CATEGORY" val="diagram"/>
  <p:tag name="KSO_WM_TEMPLATE_INDEX" val="20228030"/>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0_2*l_h_f*1_2_1"/>
  <p:tag name="KSO_WM_TEMPLATE_CATEGORY" val="diagram"/>
  <p:tag name="KSO_WM_TEMPLATE_INDEX" val="20228030"/>
  <p:tag name="KSO_WM_UNIT_LAYERLEVEL" val="1_1_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0_2*l_h_i*1_2_3"/>
  <p:tag name="KSO_WM_TEMPLATE_CATEGORY" val="diagram"/>
  <p:tag name="KSO_WM_TEMPLATE_INDEX" val="20228030"/>
  <p:tag name="KSO_WM_UNIT_LAYERLEVEL" val="1_1_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30_2*l_h_i*1_2_4"/>
  <p:tag name="KSO_WM_TEMPLATE_CATEGORY" val="diagram"/>
  <p:tag name="KSO_WM_TEMPLATE_INDEX" val="20228030"/>
  <p:tag name="KSO_WM_UNIT_LAYERLEVEL" val="1_1_1"/>
  <p:tag name="KSO_WM_TAG_VERSION" val="1.0"/>
  <p:tag name="KSO_WM_BEAUTIFY_FLAG" val="#wm#"/>
</p:tagLst>
</file>

<file path=ppt/tags/tag44.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0_2*l_h_x*1_1_1"/>
  <p:tag name="KSO_WM_TEMPLATE_CATEGORY" val="diagram"/>
  <p:tag name="KSO_WM_TEMPLATE_INDEX" val="20228030"/>
  <p:tag name="KSO_WM_UNIT_LAYERLEVEL" val="1_1_1"/>
  <p:tag name="KSO_WM_TAG_VERSION" val="1.0"/>
  <p:tag name="KSO_WM_BEAUTIFY_FLAG" val="#wm#"/>
</p:tagLst>
</file>

<file path=ppt/tags/tag45.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0_2*l_h_x*1_2_1"/>
  <p:tag name="KSO_WM_TEMPLATE_CATEGORY" val="diagram"/>
  <p:tag name="KSO_WM_TEMPLATE_INDEX" val="20228030"/>
  <p:tag name="KSO_WM_UNIT_LAYERLEVEL" val="1_1_1"/>
  <p:tag name="KSO_WM_TAG_VERSION" val="1.0"/>
  <p:tag name="KSO_WM_BEAUTIFY_FLAG" val="#wm#"/>
</p:tagLst>
</file>

<file path=ppt/tags/tag46.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2*a*1"/>
  <p:tag name="KSO_WM_TEMPLATE_CATEGORY" val="diagram"/>
  <p:tag name="KSO_WM_TEMPLATE_INDEX" val="2022803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7_6*l_h_i*1_1_1"/>
  <p:tag name="KSO_WM_TEMPLATE_CATEGORY" val="diagram"/>
  <p:tag name="KSO_WM_TEMPLATE_INDEX" val="20228067"/>
  <p:tag name="KSO_WM_UNIT_LAYERLEVEL" val="1_1_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7_6*l_h_i*1_1_4"/>
  <p:tag name="KSO_WM_TEMPLATE_CATEGORY" val="diagram"/>
  <p:tag name="KSO_WM_TEMPLATE_INDEX" val="20228067"/>
  <p:tag name="KSO_WM_UNIT_LAYERLEVEL" val="1_1_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67_6*l_h_i*1_1_5"/>
  <p:tag name="KSO_WM_TEMPLATE_CATEGORY" val="diagram"/>
  <p:tag name="KSO_WM_TEMPLATE_INDEX" val="20228067"/>
  <p:tag name="KSO_WM_UNIT_LAYERLEVEL" val="1_1_1"/>
  <p:tag name="KSO_WM_TAG_VERSION" val="1.0"/>
  <p:tag name="KSO_WM_BEAUTIFY_FLAG" val="#wm#"/>
</p:tagLst>
</file>

<file path=ppt/tags/tag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5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7_6*l_h_x*1_1_1"/>
  <p:tag name="KSO_WM_TEMPLATE_CATEGORY" val="diagram"/>
  <p:tag name="KSO_WM_TEMPLATE_INDEX" val="20228067"/>
  <p:tag name="KSO_WM_UNIT_LAYERLEVEL" val="1_1_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7_6*l_h_i*1_2_1"/>
  <p:tag name="KSO_WM_TEMPLATE_CATEGORY" val="diagram"/>
  <p:tag name="KSO_WM_TEMPLATE_INDEX" val="20228067"/>
  <p:tag name="KSO_WM_UNIT_LAYERLEVEL" val="1_1_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7_6*l_h_i*1_2_4"/>
  <p:tag name="KSO_WM_TEMPLATE_CATEGORY" val="diagram"/>
  <p:tag name="KSO_WM_TEMPLATE_INDEX" val="20228067"/>
  <p:tag name="KSO_WM_UNIT_LAYERLEVEL" val="1_1_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67_6*l_h_i*1_2_5"/>
  <p:tag name="KSO_WM_TEMPLATE_CATEGORY" val="diagram"/>
  <p:tag name="KSO_WM_TEMPLATE_INDEX" val="20228067"/>
  <p:tag name="KSO_WM_UNIT_LAYERLEVEL" val="1_1_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7_6*l_h_i*1_3_1"/>
  <p:tag name="KSO_WM_TEMPLATE_CATEGORY" val="diagram"/>
  <p:tag name="KSO_WM_TEMPLATE_INDEX" val="20228067"/>
  <p:tag name="KSO_WM_UNIT_LAYERLEVEL" val="1_1_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7_6*l_h_i*1_3_4"/>
  <p:tag name="KSO_WM_TEMPLATE_CATEGORY" val="diagram"/>
  <p:tag name="KSO_WM_TEMPLATE_INDEX" val="20228067"/>
  <p:tag name="KSO_WM_UNIT_LAYERLEVEL" val="1_1_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67_6*l_h_i*1_3_5"/>
  <p:tag name="KSO_WM_TEMPLATE_CATEGORY" val="diagram"/>
  <p:tag name="KSO_WM_TEMPLATE_INDEX" val="20228067"/>
  <p:tag name="KSO_WM_UNIT_LAYERLEVEL" val="1_1_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7_6*l_h_i*1_4_1"/>
  <p:tag name="KSO_WM_TEMPLATE_CATEGORY" val="diagram"/>
  <p:tag name="KSO_WM_TEMPLATE_INDEX" val="20228067"/>
  <p:tag name="KSO_WM_UNIT_LAYERLEVEL" val="1_1_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67_6*l_h_i*1_4_4"/>
  <p:tag name="KSO_WM_TEMPLATE_CATEGORY" val="diagram"/>
  <p:tag name="KSO_WM_TEMPLATE_INDEX" val="20228067"/>
  <p:tag name="KSO_WM_UNIT_LAYERLEVEL" val="1_1_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67_6*l_h_i*1_4_5"/>
  <p:tag name="KSO_WM_TEMPLATE_CATEGORY" val="diagram"/>
  <p:tag name="KSO_WM_TEMPLATE_INDEX" val="20228067"/>
  <p:tag name="KSO_WM_UNIT_LAYERLEVEL" val="1_1_1"/>
  <p:tag name="KSO_WM_TAG_VERSION" val="1.0"/>
  <p:tag name="KSO_WM_BEAUTIFY_FLAG" val="#wm#"/>
</p:tagLst>
</file>

<file path=ppt/tags/tag6.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7_6*l_h_i*1_5_1"/>
  <p:tag name="KSO_WM_TEMPLATE_CATEGORY" val="diagram"/>
  <p:tag name="KSO_WM_TEMPLATE_INDEX" val="20228067"/>
  <p:tag name="KSO_WM_UNIT_LAYERLEVEL" val="1_1_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67_6*l_h_i*1_5_3"/>
  <p:tag name="KSO_WM_TEMPLATE_CATEGORY" val="diagram"/>
  <p:tag name="KSO_WM_TEMPLATE_INDEX" val="20228067"/>
  <p:tag name="KSO_WM_UNIT_LAYERLEVEL" val="1_1_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67_6*l_h_i*1_5_4"/>
  <p:tag name="KSO_WM_TEMPLATE_CATEGORY" val="diagram"/>
  <p:tag name="KSO_WM_TEMPLATE_INDEX" val="20228067"/>
  <p:tag name="KSO_WM_UNIT_LAYERLEVEL" val="1_1_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67_6*l_h_i*1_6_1"/>
  <p:tag name="KSO_WM_TEMPLATE_CATEGORY" val="diagram"/>
  <p:tag name="KSO_WM_TEMPLATE_INDEX" val="20228067"/>
  <p:tag name="KSO_WM_UNIT_LAYERLEVEL" val="1_1_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67_6*l_h_i*1_6_3"/>
  <p:tag name="KSO_WM_TEMPLATE_CATEGORY" val="diagram"/>
  <p:tag name="KSO_WM_TEMPLATE_INDEX" val="20228067"/>
  <p:tag name="KSO_WM_UNIT_LAYERLEVEL" val="1_1_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8067_6*l_h_i*1_6_4"/>
  <p:tag name="KSO_WM_TEMPLATE_CATEGORY" val="diagram"/>
  <p:tag name="KSO_WM_TEMPLATE_INDEX" val="20228067"/>
  <p:tag name="KSO_WM_UNIT_LAYERLEVEL" val="1_1_1"/>
  <p:tag name="KSO_WM_TAG_VERSION" val="1.0"/>
  <p:tag name="KSO_WM_BEAUTIFY_FLAG" val="#wm#"/>
</p:tagLst>
</file>

<file path=ppt/tags/tag6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7_6*l_h_x*1_2_1"/>
  <p:tag name="KSO_WM_TEMPLATE_CATEGORY" val="diagram"/>
  <p:tag name="KSO_WM_TEMPLATE_INDEX" val="20228067"/>
  <p:tag name="KSO_WM_UNIT_LAYERLEVEL" val="1_1_1"/>
  <p:tag name="KSO_WM_TAG_VERSION" val="1.0"/>
  <p:tag name="KSO_WM_BEAUTIFY_FLAG" val="#wm#"/>
</p:tagLst>
</file>

<file path=ppt/tags/tag6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7_6*l_h_x*1_3_1"/>
  <p:tag name="KSO_WM_TEMPLATE_CATEGORY" val="diagram"/>
  <p:tag name="KSO_WM_TEMPLATE_INDEX" val="20228067"/>
  <p:tag name="KSO_WM_UNIT_LAYERLEVEL" val="1_1_1"/>
  <p:tag name="KSO_WM_TAG_VERSION" val="1.0"/>
  <p:tag name="KSO_WM_BEAUTIFY_FLAG" val="#wm#"/>
</p:tagLst>
</file>

<file path=ppt/tags/tag6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7_6*l_h_x*1_4_1"/>
  <p:tag name="KSO_WM_TEMPLATE_CATEGORY" val="diagram"/>
  <p:tag name="KSO_WM_TEMPLATE_INDEX" val="20228067"/>
  <p:tag name="KSO_WM_UNIT_LAYERLEVEL" val="1_1_1"/>
  <p:tag name="KSO_WM_TAG_VERSION" val="1.0"/>
  <p:tag name="KSO_WM_BEAUTIFY_FLAG" val="#wm#"/>
</p:tagLst>
</file>

<file path=ppt/tags/tag6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7_6*l_h_x*1_5_1"/>
  <p:tag name="KSO_WM_TEMPLATE_CATEGORY" val="diagram"/>
  <p:tag name="KSO_WM_TEMPLATE_INDEX" val="20228067"/>
  <p:tag name="KSO_WM_UNIT_LAYERLEVEL" val="1_1_1"/>
  <p:tag name="KSO_WM_TAG_VERSION" val="1.0"/>
  <p:tag name="KSO_WM_BEAUTIFY_FLAG" val="#wm#"/>
</p:tagLst>
</file>

<file path=ppt/tags/tag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7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8067_6*l_h_x*1_6_1"/>
  <p:tag name="KSO_WM_TEMPLATE_CATEGORY" val="diagram"/>
  <p:tag name="KSO_WM_TEMPLATE_INDEX" val="20228067"/>
  <p:tag name="KSO_WM_UNIT_LAYERLEVEL" val="1_1_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7_6*l_h_i*1_1_2"/>
  <p:tag name="KSO_WM_TEMPLATE_CATEGORY" val="diagram"/>
  <p:tag name="KSO_WM_TEMPLATE_INDEX" val="20228067"/>
  <p:tag name="KSO_WM_UNIT_LAYERLEVEL" val="1_1_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7_6*l_h_i*1_2_2"/>
  <p:tag name="KSO_WM_TEMPLATE_CATEGORY" val="diagram"/>
  <p:tag name="KSO_WM_TEMPLATE_INDEX" val="20228067"/>
  <p:tag name="KSO_WM_UNIT_LAYERLEVEL" val="1_1_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7_6*l_h_i*1_4_2"/>
  <p:tag name="KSO_WM_TEMPLATE_CATEGORY" val="diagram"/>
  <p:tag name="KSO_WM_TEMPLATE_INDEX" val="20228067"/>
  <p:tag name="KSO_WM_UNIT_LAYERLEVEL" val="1_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7_6*l_h_i*1_3_2"/>
  <p:tag name="KSO_WM_TEMPLATE_CATEGORY" val="diagram"/>
  <p:tag name="KSO_WM_TEMPLATE_INDEX" val="20228067"/>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7_6*l_h_i*1_5_2"/>
  <p:tag name="KSO_WM_TEMPLATE_CATEGORY" val="diagram"/>
  <p:tag name="KSO_WM_TEMPLATE_INDEX" val="20228067"/>
  <p:tag name="KSO_WM_UNIT_LAYERLEVEL" val="1_1_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28067_6*l_h_i*1_6_2"/>
  <p:tag name="KSO_WM_TEMPLATE_CATEGORY" val="diagram"/>
  <p:tag name="KSO_WM_TEMPLATE_INDEX" val="20228067"/>
  <p:tag name="KSO_WM_UNIT_LAYERLEVEL" val="1_1_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7_6*l_h_i*1_1_3"/>
  <p:tag name="KSO_WM_TEMPLATE_CATEGORY" val="diagram"/>
  <p:tag name="KSO_WM_TEMPLATE_INDEX" val="20228067"/>
  <p:tag name="KSO_WM_UNIT_LAYERLEVEL" val="1_1_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7_6*l_h_i*1_2_3"/>
  <p:tag name="KSO_WM_TEMPLATE_CATEGORY" val="diagram"/>
  <p:tag name="KSO_WM_TEMPLATE_INDEX" val="20228067"/>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7_6*l_h_i*1_3_3"/>
  <p:tag name="KSO_WM_TEMPLATE_CATEGORY" val="diagram"/>
  <p:tag name="KSO_WM_TEMPLATE_INDEX" val="20228067"/>
  <p:tag name="KSO_WM_UNIT_LAYERLEVEL" val="1_1_1"/>
  <p:tag name="KSO_WM_TAG_VERSION" val="1.0"/>
  <p:tag name="KSO_WM_BEAUTIFY_FLAG" val="#wm#"/>
</p:tagLst>
</file>

<file path=ppt/tags/tag8.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7_6*l_h_i*1_4_3"/>
  <p:tag name="KSO_WM_TEMPLATE_CATEGORY" val="diagram"/>
  <p:tag name="KSO_WM_TEMPLATE_INDEX" val="20228067"/>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67_6*l_h_i*1_5_5"/>
  <p:tag name="KSO_WM_TEMPLATE_CATEGORY" val="diagram"/>
  <p:tag name="KSO_WM_TEMPLATE_INDEX" val="20228067"/>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28067_6*l_h_i*1_6_5"/>
  <p:tag name="KSO_WM_TEMPLATE_CATEGORY" val="diagram"/>
  <p:tag name="KSO_WM_TEMPLATE_INDEX" val="20228067"/>
  <p:tag name="KSO_WM_UNIT_LAYERLEVEL" val="1_1_1"/>
  <p:tag name="KSO_WM_TAG_VERSION" val="1.0"/>
  <p:tag name="KSO_WM_BEAUTIFY_FLAG" val="#wm#"/>
</p:tagLst>
</file>

<file path=ppt/tags/tag8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7_6*l_h_a*1_1_1"/>
  <p:tag name="KSO_WM_TEMPLATE_CATEGORY" val="diagram"/>
  <p:tag name="KSO_WM_TEMPLATE_INDEX" val="20228067"/>
  <p:tag name="KSO_WM_UNIT_LAYERLEVEL" val="1_1_1"/>
  <p:tag name="KSO_WM_TAG_VERSION" val="1.0"/>
  <p:tag name="KSO_WM_BEAUTIFY_FLAG" val="#wm#"/>
</p:tagLst>
</file>

<file path=ppt/tags/tag8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7_6*l_h_a*1_2_1"/>
  <p:tag name="KSO_WM_TEMPLATE_CATEGORY" val="diagram"/>
  <p:tag name="KSO_WM_TEMPLATE_INDEX" val="20228067"/>
  <p:tag name="KSO_WM_UNIT_LAYERLEVEL" val="1_1_1"/>
  <p:tag name="KSO_WM_TAG_VERSION" val="1.0"/>
  <p:tag name="KSO_WM_BEAUTIFY_FLAG" val="#wm#"/>
</p:tagLst>
</file>

<file path=ppt/tags/tag8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7_6*l_h_a*1_3_1"/>
  <p:tag name="KSO_WM_TEMPLATE_CATEGORY" val="diagram"/>
  <p:tag name="KSO_WM_TEMPLATE_INDEX" val="20228067"/>
  <p:tag name="KSO_WM_UNIT_LAYERLEVEL" val="1_1_1"/>
  <p:tag name="KSO_WM_TAG_VERSION" val="1.0"/>
  <p:tag name="KSO_WM_BEAUTIFY_FLAG" val="#wm#"/>
</p:tagLst>
</file>

<file path=ppt/tags/tag8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7_6*l_h_a*1_4_1"/>
  <p:tag name="KSO_WM_TEMPLATE_CATEGORY" val="diagram"/>
  <p:tag name="KSO_WM_TEMPLATE_INDEX" val="20228067"/>
  <p:tag name="KSO_WM_UNIT_LAYERLEVEL" val="1_1_1"/>
  <p:tag name="KSO_WM_TAG_VERSION" val="1.0"/>
  <p:tag name="KSO_WM_BEAUTIFY_FLAG" val="#wm#"/>
</p:tagLst>
</file>

<file path=ppt/tags/tag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7_6*l_h_a*1_5_1"/>
  <p:tag name="KSO_WM_TEMPLATE_CATEGORY" val="diagram"/>
  <p:tag name="KSO_WM_TEMPLATE_INDEX" val="20228067"/>
  <p:tag name="KSO_WM_UNIT_LAYERLEVEL" val="1_1_1"/>
  <p:tag name="KSO_WM_TAG_VERSION" val="1.0"/>
  <p:tag name="KSO_WM_BEAUTIFY_FLAG" val="#wm#"/>
</p:tagLst>
</file>

<file path=ppt/tags/tag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67_6*l_h_a*1_6_1"/>
  <p:tag name="KSO_WM_TEMPLATE_CATEGORY" val="diagram"/>
  <p:tag name="KSO_WM_TEMPLATE_INDEX" val="20228067"/>
  <p:tag name="KSO_WM_UNIT_LAYERLEVEL" val="1_1_1"/>
  <p:tag name="KSO_WM_TAG_VERSION" val="1.0"/>
  <p:tag name="KSO_WM_BEAUTIFY_FLAG" val="#wm#"/>
</p:tagLst>
</file>

<file path=ppt/tags/tag89.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1_3*l_h_i*1_3_1"/>
  <p:tag name="KSO_WM_TEMPLATE_CATEGORY" val="diagram"/>
  <p:tag name="KSO_WM_TEMPLATE_INDEX" val="20228041"/>
  <p:tag name="KSO_WM_UNIT_LAYERLEVEL" val="1_1_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39_5*l_i*1_1"/>
  <p:tag name="KSO_WM_TEMPLATE_CATEGORY" val="diagram"/>
  <p:tag name="KSO_WM_TEMPLATE_INDEX" val="20227939"/>
  <p:tag name="KSO_WM_UNIT_LAYERLEVEL" val="1_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9_5*l_h_i*1_1_1"/>
  <p:tag name="KSO_WM_TEMPLATE_CATEGORY" val="diagram"/>
  <p:tag name="KSO_WM_TEMPLATE_INDEX" val="20227939"/>
  <p:tag name="KSO_WM_UNIT_LAYERLEVEL" val="1_1_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9_5*l_h_i*1_1_3"/>
  <p:tag name="KSO_WM_TEMPLATE_CATEGORY" val="diagram"/>
  <p:tag name="KSO_WM_TEMPLATE_INDEX" val="20227939"/>
  <p:tag name="KSO_WM_UNIT_LAYERLEVEL" val="1_1_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9_5*l_h_i*1_1_4"/>
  <p:tag name="KSO_WM_TEMPLATE_CATEGORY" val="diagram"/>
  <p:tag name="KSO_WM_TEMPLATE_INDEX" val="20227939"/>
  <p:tag name="KSO_WM_UNIT_LAYERLEVEL" val="1_1_1"/>
  <p:tag name="KSO_WM_TAG_VERSION" val="1.0"/>
  <p:tag name="KSO_WM_BEAUTIFY_FLAG" val="#wm#"/>
</p:tagLst>
</file>

<file path=ppt/tags/tag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9_5*l_h_a*1_1_1"/>
  <p:tag name="KSO_WM_TEMPLATE_CATEGORY" val="diagram"/>
  <p:tag name="KSO_WM_TEMPLATE_INDEX" val="20227939"/>
  <p:tag name="KSO_WM_UNIT_LAYERLEVEL" val="1_1_1"/>
  <p:tag name="KSO_WM_TAG_VERSION" val="1.0"/>
  <p:tag name="KSO_WM_BEAUTIFY_FLAG" val="#wm#"/>
</p:tagLst>
</file>

<file path=ppt/tags/tag96.xml><?xml version="1.0" encoding="utf-8"?>
<p:tagLst xmlns:p="http://schemas.openxmlformats.org/presentationml/2006/main">
  <p:tag name="KSO_WM_UNIT_ISCONTENTSTITLE" val="0"/>
  <p:tag name="KSO_WM_UNIT_ISNUMDGMTITLE" val="0"/>
  <p:tag name="KSO_WM_UNIT_PRESET_TEXT" val="单击此处输入你的正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20227939_5*l_h_a*1_1_2"/>
  <p:tag name="KSO_WM_TEMPLATE_CATEGORY" val="diagram"/>
  <p:tag name="KSO_WM_TEMPLATE_INDEX" val="20227939"/>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9_5*l_h_i*1_2_1"/>
  <p:tag name="KSO_WM_TEMPLATE_CATEGORY" val="diagram"/>
  <p:tag name="KSO_WM_TEMPLATE_INDEX" val="20227939"/>
  <p:tag name="KSO_WM_UNIT_LAYERLEVEL" val="1_1_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9_5*l_h_i*1_2_3"/>
  <p:tag name="KSO_WM_TEMPLATE_CATEGORY" val="diagram"/>
  <p:tag name="KSO_WM_TEMPLATE_INDEX" val="20227939"/>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9_5*l_h_i*1_2_4"/>
  <p:tag name="KSO_WM_TEMPLATE_CATEGORY" val="diagram"/>
  <p:tag name="KSO_WM_TEMPLATE_INDEX" val="20227939"/>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15588</Words>
  <Application>WPS 文字</Application>
  <PresentationFormat>全屏显示(16:9)</PresentationFormat>
  <Paragraphs>677</Paragraphs>
  <Slides>62</Slides>
  <Notes>25</Notes>
  <HiddenSlides>0</HiddenSlides>
  <MMClips>1</MMClips>
  <ScaleCrop>false</ScaleCrop>
  <HeadingPairs>
    <vt:vector size="6" baseType="variant">
      <vt:variant>
        <vt:lpstr>已用的字体</vt:lpstr>
      </vt:variant>
      <vt:variant>
        <vt:i4>32</vt:i4>
      </vt:variant>
      <vt:variant>
        <vt:lpstr>主题</vt:lpstr>
      </vt:variant>
      <vt:variant>
        <vt:i4>1</vt:i4>
      </vt:variant>
      <vt:variant>
        <vt:lpstr>幻灯片标题</vt:lpstr>
      </vt:variant>
      <vt:variant>
        <vt:i4>62</vt:i4>
      </vt:variant>
    </vt:vector>
  </HeadingPairs>
  <TitlesOfParts>
    <vt:vector size="95"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Clear Sans</vt:lpstr>
      <vt:lpstr>苹方-简</vt:lpstr>
      <vt:lpstr>Open Sans</vt:lpstr>
      <vt:lpstr>思源黑体 CN Heavy</vt:lpstr>
      <vt:lpstr>黑体</vt:lpstr>
      <vt:lpstr>Helvetica Light</vt:lpstr>
      <vt:lpstr>Helvetica Light</vt:lpstr>
      <vt:lpstr>思源黑体 CN Heavy</vt:lpstr>
      <vt:lpstr>思源黑体 CN Bold</vt:lpstr>
      <vt:lpstr>思源黑体 CN Regular</vt:lpstr>
      <vt:lpstr>思源黑体 CN Bold</vt:lpstr>
      <vt:lpstr>Microsoft YaHei Light</vt:lpstr>
      <vt:lpstr>思源黑体 CN Light</vt:lpstr>
      <vt:lpstr>思源黑体 CN Normal</vt:lpstr>
      <vt:lpstr>Office 主题</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18</cp:revision>
  <dcterms:created xsi:type="dcterms:W3CDTF">2023-09-05T02:42:09Z</dcterms:created>
  <dcterms:modified xsi:type="dcterms:W3CDTF">2023-09-05T02:42:09Z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0B71BE49038925DE7095F664E532DE5A_43</vt:lpwstr>
  </property>
</Properties>
</file>