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9"/>
  </p:handoutMasterIdLst>
  <p:sldIdLst>
    <p:sldId id="257" r:id="rId3"/>
    <p:sldId id="258" r:id="rId5"/>
    <p:sldId id="351" r:id="rId6"/>
    <p:sldId id="259" r:id="rId7"/>
    <p:sldId id="308" r:id="rId8"/>
    <p:sldId id="823" r:id="rId9"/>
    <p:sldId id="331" r:id="rId10"/>
    <p:sldId id="965" r:id="rId11"/>
    <p:sldId id="1148" r:id="rId12"/>
    <p:sldId id="1149" r:id="rId13"/>
    <p:sldId id="1150" r:id="rId14"/>
    <p:sldId id="1152" r:id="rId15"/>
    <p:sldId id="1153" r:id="rId16"/>
    <p:sldId id="1154" r:id="rId17"/>
    <p:sldId id="1155" r:id="rId18"/>
    <p:sldId id="1156" r:id="rId19"/>
    <p:sldId id="966" r:id="rId20"/>
    <p:sldId id="1157" r:id="rId21"/>
    <p:sldId id="1158" r:id="rId22"/>
    <p:sldId id="1159" r:id="rId23"/>
    <p:sldId id="1160" r:id="rId24"/>
    <p:sldId id="1161" r:id="rId25"/>
    <p:sldId id="968" r:id="rId26"/>
    <p:sldId id="1162" r:id="rId27"/>
    <p:sldId id="1163" r:id="rId28"/>
    <p:sldId id="1164" r:id="rId29"/>
    <p:sldId id="1165" r:id="rId30"/>
    <p:sldId id="1166" r:id="rId31"/>
    <p:sldId id="1167" r:id="rId32"/>
    <p:sldId id="1147" r:id="rId33"/>
    <p:sldId id="1168" r:id="rId34"/>
    <p:sldId id="1169" r:id="rId35"/>
    <p:sldId id="1170" r:id="rId36"/>
    <p:sldId id="1171" r:id="rId37"/>
    <p:sldId id="1172" r:id="rId38"/>
    <p:sldId id="1173" r:id="rId39"/>
    <p:sldId id="1174" r:id="rId40"/>
    <p:sldId id="1175" r:id="rId41"/>
    <p:sldId id="1177" r:id="rId42"/>
    <p:sldId id="1178" r:id="rId43"/>
    <p:sldId id="1179" r:id="rId44"/>
    <p:sldId id="1180" r:id="rId45"/>
    <p:sldId id="1181" r:id="rId46"/>
    <p:sldId id="1182" r:id="rId47"/>
    <p:sldId id="281" r:id="rId4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9534"/>
    <a:srgbClr val="F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3" Type="http://schemas.openxmlformats.org/officeDocument/2006/relationships/slideLayout" Target="../slideLayouts/slideLayout8.xml"/><Relationship Id="rId42" Type="http://schemas.openxmlformats.org/officeDocument/2006/relationships/image" Target="../media/image9.png"/><Relationship Id="rId41" Type="http://schemas.openxmlformats.org/officeDocument/2006/relationships/tags" Target="../tags/tag35.xml"/><Relationship Id="rId40" Type="http://schemas.openxmlformats.org/officeDocument/2006/relationships/tags" Target="../tags/tag34.xml"/><Relationship Id="rId4" Type="http://schemas.openxmlformats.org/officeDocument/2006/relationships/tags" Target="../tags/tag8.xml"/><Relationship Id="rId39" Type="http://schemas.openxmlformats.org/officeDocument/2006/relationships/tags" Target="../tags/tag33.xml"/><Relationship Id="rId38" Type="http://schemas.openxmlformats.org/officeDocument/2006/relationships/tags" Target="../tags/tag32.xml"/><Relationship Id="rId37" Type="http://schemas.openxmlformats.org/officeDocument/2006/relationships/tags" Target="../tags/tag31.xml"/><Relationship Id="rId36" Type="http://schemas.openxmlformats.org/officeDocument/2006/relationships/tags" Target="../tags/tag30.xml"/><Relationship Id="rId35" Type="http://schemas.openxmlformats.org/officeDocument/2006/relationships/tags" Target="../tags/tag29.xml"/><Relationship Id="rId34" Type="http://schemas.openxmlformats.org/officeDocument/2006/relationships/tags" Target="../tags/tag28.xml"/><Relationship Id="rId33" Type="http://schemas.openxmlformats.org/officeDocument/2006/relationships/tags" Target="../tags/tag27.xml"/><Relationship Id="rId32" Type="http://schemas.openxmlformats.org/officeDocument/2006/relationships/tags" Target="../tags/tag26.xml"/><Relationship Id="rId31" Type="http://schemas.openxmlformats.org/officeDocument/2006/relationships/tags" Target="../tags/tag25.xml"/><Relationship Id="rId30" Type="http://schemas.openxmlformats.org/officeDocument/2006/relationships/tags" Target="../tags/tag24.xml"/><Relationship Id="rId3" Type="http://schemas.openxmlformats.org/officeDocument/2006/relationships/tags" Target="../tags/tag7.xml"/><Relationship Id="rId29" Type="http://schemas.openxmlformats.org/officeDocument/2006/relationships/tags" Target="../tags/tag23.xml"/><Relationship Id="rId28" Type="http://schemas.openxmlformats.org/officeDocument/2006/relationships/tags" Target="../tags/tag22.xml"/><Relationship Id="rId27" Type="http://schemas.openxmlformats.org/officeDocument/2006/relationships/tags" Target="../tags/tag21.xml"/><Relationship Id="rId26" Type="http://schemas.openxmlformats.org/officeDocument/2006/relationships/image" Target="../media/image20.svg"/><Relationship Id="rId25" Type="http://schemas.openxmlformats.org/officeDocument/2006/relationships/image" Target="../media/image19.png"/><Relationship Id="rId24" Type="http://schemas.openxmlformats.org/officeDocument/2006/relationships/tags" Target="../tags/tag20.xml"/><Relationship Id="rId23" Type="http://schemas.openxmlformats.org/officeDocument/2006/relationships/image" Target="../media/image18.svg"/><Relationship Id="rId22" Type="http://schemas.openxmlformats.org/officeDocument/2006/relationships/image" Target="../media/image17.png"/><Relationship Id="rId21" Type="http://schemas.openxmlformats.org/officeDocument/2006/relationships/tags" Target="../tags/tag19.xml"/><Relationship Id="rId20" Type="http://schemas.openxmlformats.org/officeDocument/2006/relationships/image" Target="../media/image16.svg"/><Relationship Id="rId2" Type="http://schemas.openxmlformats.org/officeDocument/2006/relationships/tags" Target="../tags/tag6.xml"/><Relationship Id="rId19" Type="http://schemas.openxmlformats.org/officeDocument/2006/relationships/image" Target="../media/image15.png"/><Relationship Id="rId18" Type="http://schemas.openxmlformats.org/officeDocument/2006/relationships/tags" Target="../tags/tag18.xml"/><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tags" Target="../tags/tag17.xml"/><Relationship Id="rId14" Type="http://schemas.openxmlformats.org/officeDocument/2006/relationships/image" Target="../media/image12.svg"/><Relationship Id="rId13" Type="http://schemas.openxmlformats.org/officeDocument/2006/relationships/image" Target="../media/image11.png"/><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7.xml"/><Relationship Id="rId1" Type="http://schemas.openxmlformats.org/officeDocument/2006/relationships/tags" Target="../tags/tag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23.svg"/><Relationship Id="rId52" Type="http://schemas.openxmlformats.org/officeDocument/2006/relationships/slideLayout" Target="../slideLayouts/slideLayout8.xml"/><Relationship Id="rId51" Type="http://schemas.openxmlformats.org/officeDocument/2006/relationships/image" Target="../media/image9.png"/><Relationship Id="rId50" Type="http://schemas.openxmlformats.org/officeDocument/2006/relationships/tags" Target="../tags/tag77.xml"/><Relationship Id="rId5" Type="http://schemas.openxmlformats.org/officeDocument/2006/relationships/image" Target="../media/image22.png"/><Relationship Id="rId49" Type="http://schemas.openxmlformats.org/officeDocument/2006/relationships/tags" Target="../tags/tag76.xml"/><Relationship Id="rId48" Type="http://schemas.openxmlformats.org/officeDocument/2006/relationships/tags" Target="../tags/tag75.xml"/><Relationship Id="rId47" Type="http://schemas.openxmlformats.org/officeDocument/2006/relationships/tags" Target="../tags/tag74.xml"/><Relationship Id="rId46" Type="http://schemas.openxmlformats.org/officeDocument/2006/relationships/tags" Target="../tags/tag73.xml"/><Relationship Id="rId45" Type="http://schemas.openxmlformats.org/officeDocument/2006/relationships/tags" Target="../tags/tag72.xml"/><Relationship Id="rId44" Type="http://schemas.openxmlformats.org/officeDocument/2006/relationships/tags" Target="../tags/tag71.xml"/><Relationship Id="rId43" Type="http://schemas.openxmlformats.org/officeDocument/2006/relationships/tags" Target="../tags/tag70.xml"/><Relationship Id="rId42" Type="http://schemas.openxmlformats.org/officeDocument/2006/relationships/tags" Target="../tags/tag69.xml"/><Relationship Id="rId41" Type="http://schemas.openxmlformats.org/officeDocument/2006/relationships/tags" Target="../tags/tag68.xml"/><Relationship Id="rId40" Type="http://schemas.openxmlformats.org/officeDocument/2006/relationships/image" Target="../media/image31.svg"/><Relationship Id="rId4" Type="http://schemas.openxmlformats.org/officeDocument/2006/relationships/tags" Target="../tags/tag41.xml"/><Relationship Id="rId39" Type="http://schemas.openxmlformats.org/officeDocument/2006/relationships/image" Target="../media/image30.png"/><Relationship Id="rId38" Type="http://schemas.openxmlformats.org/officeDocument/2006/relationships/tags" Target="../tags/tag67.xml"/><Relationship Id="rId37" Type="http://schemas.openxmlformats.org/officeDocument/2006/relationships/tags" Target="../tags/tag66.xml"/><Relationship Id="rId36" Type="http://schemas.openxmlformats.org/officeDocument/2006/relationships/tags" Target="../tags/tag65.xml"/><Relationship Id="rId35" Type="http://schemas.openxmlformats.org/officeDocument/2006/relationships/tags" Target="../tags/tag64.xml"/><Relationship Id="rId34" Type="http://schemas.openxmlformats.org/officeDocument/2006/relationships/tags" Target="../tags/tag63.xml"/><Relationship Id="rId33" Type="http://schemas.openxmlformats.org/officeDocument/2006/relationships/tags" Target="../tags/tag62.xml"/><Relationship Id="rId32" Type="http://schemas.openxmlformats.org/officeDocument/2006/relationships/image" Target="../media/image29.svg"/><Relationship Id="rId31" Type="http://schemas.openxmlformats.org/officeDocument/2006/relationships/image" Target="../media/image28.png"/><Relationship Id="rId30" Type="http://schemas.openxmlformats.org/officeDocument/2006/relationships/tags" Target="../tags/tag61.xml"/><Relationship Id="rId3" Type="http://schemas.openxmlformats.org/officeDocument/2006/relationships/tags" Target="../tags/tag40.xml"/><Relationship Id="rId29" Type="http://schemas.openxmlformats.org/officeDocument/2006/relationships/tags" Target="../tags/tag60.xml"/><Relationship Id="rId28" Type="http://schemas.openxmlformats.org/officeDocument/2006/relationships/tags" Target="../tags/tag59.xml"/><Relationship Id="rId27" Type="http://schemas.openxmlformats.org/officeDocument/2006/relationships/tags" Target="../tags/tag58.xml"/><Relationship Id="rId26" Type="http://schemas.openxmlformats.org/officeDocument/2006/relationships/tags" Target="../tags/tag57.xml"/><Relationship Id="rId25" Type="http://schemas.openxmlformats.org/officeDocument/2006/relationships/tags" Target="../tags/tag56.xml"/><Relationship Id="rId24" Type="http://schemas.openxmlformats.org/officeDocument/2006/relationships/tags" Target="../tags/tag55.xml"/><Relationship Id="rId23" Type="http://schemas.openxmlformats.org/officeDocument/2006/relationships/tags" Target="../tags/tag54.xml"/><Relationship Id="rId22" Type="http://schemas.openxmlformats.org/officeDocument/2006/relationships/tags" Target="../tags/tag53.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tags" Target="../tags/tag39.xml"/><Relationship Id="rId19" Type="http://schemas.openxmlformats.org/officeDocument/2006/relationships/tags" Target="../tags/tag50.xml"/><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image" Target="../media/image25.svg"/><Relationship Id="rId11" Type="http://schemas.openxmlformats.org/officeDocument/2006/relationships/image" Target="../media/image24.png"/><Relationship Id="rId10" Type="http://schemas.openxmlformats.org/officeDocument/2006/relationships/tags" Target="../tags/tag45.xml"/><Relationship Id="rId1" Type="http://schemas.openxmlformats.org/officeDocument/2006/relationships/tags" Target="../tags/tag38.xml"/></Relationships>
</file>

<file path=ppt/slides/_rels/slide25.xml.rels><?xml version="1.0" encoding="UTF-8" standalone="yes"?>
<Relationships xmlns="http://schemas.openxmlformats.org/package/2006/relationships"><Relationship Id="rId9" Type="http://schemas.openxmlformats.org/officeDocument/2006/relationships/image" Target="../media/image33.svg"/><Relationship Id="rId8" Type="http://schemas.openxmlformats.org/officeDocument/2006/relationships/image" Target="../media/image32.png"/><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7" Type="http://schemas.openxmlformats.org/officeDocument/2006/relationships/slideLayout" Target="../slideLayouts/slideLayout8.xml"/><Relationship Id="rId46" Type="http://schemas.openxmlformats.org/officeDocument/2006/relationships/image" Target="../media/image9.png"/><Relationship Id="rId45" Type="http://schemas.openxmlformats.org/officeDocument/2006/relationships/image" Target="../media/image41.svg"/><Relationship Id="rId44" Type="http://schemas.openxmlformats.org/officeDocument/2006/relationships/image" Target="../media/image40.png"/><Relationship Id="rId43" Type="http://schemas.openxmlformats.org/officeDocument/2006/relationships/tags" Target="../tags/tag112.xml"/><Relationship Id="rId42" Type="http://schemas.openxmlformats.org/officeDocument/2006/relationships/tags" Target="../tags/tag111.xml"/><Relationship Id="rId41" Type="http://schemas.openxmlformats.org/officeDocument/2006/relationships/tags" Target="../tags/tag110.xml"/><Relationship Id="rId40" Type="http://schemas.openxmlformats.org/officeDocument/2006/relationships/tags" Target="../tags/tag109.xml"/><Relationship Id="rId4" Type="http://schemas.openxmlformats.org/officeDocument/2006/relationships/tags" Target="../tags/tag81.xml"/><Relationship Id="rId39" Type="http://schemas.openxmlformats.org/officeDocument/2006/relationships/tags" Target="../tags/tag108.xml"/><Relationship Id="rId38" Type="http://schemas.openxmlformats.org/officeDocument/2006/relationships/tags" Target="../tags/tag107.xml"/><Relationship Id="rId37" Type="http://schemas.openxmlformats.org/officeDocument/2006/relationships/tags" Target="../tags/tag106.xml"/><Relationship Id="rId36" Type="http://schemas.openxmlformats.org/officeDocument/2006/relationships/image" Target="../media/image39.svg"/><Relationship Id="rId35" Type="http://schemas.openxmlformats.org/officeDocument/2006/relationships/image" Target="../media/image38.png"/><Relationship Id="rId34" Type="http://schemas.openxmlformats.org/officeDocument/2006/relationships/tags" Target="../tags/tag105.xml"/><Relationship Id="rId33" Type="http://schemas.openxmlformats.org/officeDocument/2006/relationships/tags" Target="../tags/tag104.xml"/><Relationship Id="rId32" Type="http://schemas.openxmlformats.org/officeDocument/2006/relationships/tags" Target="../tags/tag103.xml"/><Relationship Id="rId31" Type="http://schemas.openxmlformats.org/officeDocument/2006/relationships/tags" Target="../tags/tag102.xml"/><Relationship Id="rId30" Type="http://schemas.openxmlformats.org/officeDocument/2006/relationships/tags" Target="../tags/tag101.xml"/><Relationship Id="rId3" Type="http://schemas.openxmlformats.org/officeDocument/2006/relationships/tags" Target="../tags/tag80.xml"/><Relationship Id="rId29" Type="http://schemas.openxmlformats.org/officeDocument/2006/relationships/tags" Target="../tags/tag100.xml"/><Relationship Id="rId28" Type="http://schemas.openxmlformats.org/officeDocument/2006/relationships/tags" Target="../tags/tag99.xml"/><Relationship Id="rId27" Type="http://schemas.openxmlformats.org/officeDocument/2006/relationships/image" Target="../media/image37.svg"/><Relationship Id="rId26" Type="http://schemas.openxmlformats.org/officeDocument/2006/relationships/image" Target="../media/image36.png"/><Relationship Id="rId25" Type="http://schemas.openxmlformats.org/officeDocument/2006/relationships/tags" Target="../tags/tag98.xml"/><Relationship Id="rId24" Type="http://schemas.openxmlformats.org/officeDocument/2006/relationships/tags" Target="../tags/tag97.xml"/><Relationship Id="rId23" Type="http://schemas.openxmlformats.org/officeDocument/2006/relationships/tags" Target="../tags/tag96.xml"/><Relationship Id="rId22" Type="http://schemas.openxmlformats.org/officeDocument/2006/relationships/tags" Target="../tags/tag95.xml"/><Relationship Id="rId21" Type="http://schemas.openxmlformats.org/officeDocument/2006/relationships/tags" Target="../tags/tag94.xml"/><Relationship Id="rId20" Type="http://schemas.openxmlformats.org/officeDocument/2006/relationships/tags" Target="../tags/tag93.xml"/><Relationship Id="rId2" Type="http://schemas.openxmlformats.org/officeDocument/2006/relationships/tags" Target="../tags/tag79.xml"/><Relationship Id="rId19" Type="http://schemas.openxmlformats.org/officeDocument/2006/relationships/tags" Target="../tags/tag92.xml"/><Relationship Id="rId18" Type="http://schemas.openxmlformats.org/officeDocument/2006/relationships/image" Target="../media/image35.svg"/><Relationship Id="rId17" Type="http://schemas.openxmlformats.org/officeDocument/2006/relationships/image" Target="../media/image34.png"/><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4.xml"/><Relationship Id="rId1" Type="http://schemas.openxmlformats.org/officeDocument/2006/relationships/tags" Target="../tags/tag1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37.xml.rels><?xml version="1.0" encoding="UTF-8" standalone="yes"?>
<Relationships xmlns="http://schemas.openxmlformats.org/package/2006/relationships"><Relationship Id="rId9" Type="http://schemas.openxmlformats.org/officeDocument/2006/relationships/image" Target="../media/image33.svg"/><Relationship Id="rId8" Type="http://schemas.openxmlformats.org/officeDocument/2006/relationships/image" Target="../media/image32.png"/><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8" Type="http://schemas.openxmlformats.org/officeDocument/2006/relationships/slideLayout" Target="../slideLayouts/slideLayout8.xml"/><Relationship Id="rId37" Type="http://schemas.openxmlformats.org/officeDocument/2006/relationships/image" Target="../media/image9.png"/><Relationship Id="rId36" Type="http://schemas.openxmlformats.org/officeDocument/2006/relationships/image" Target="../media/image39.svg"/><Relationship Id="rId35" Type="http://schemas.openxmlformats.org/officeDocument/2006/relationships/image" Target="../media/image38.png"/><Relationship Id="rId34" Type="http://schemas.openxmlformats.org/officeDocument/2006/relationships/tags" Target="../tags/tag142.xml"/><Relationship Id="rId33" Type="http://schemas.openxmlformats.org/officeDocument/2006/relationships/tags" Target="../tags/tag141.xml"/><Relationship Id="rId32" Type="http://schemas.openxmlformats.org/officeDocument/2006/relationships/tags" Target="../tags/tag140.xml"/><Relationship Id="rId31" Type="http://schemas.openxmlformats.org/officeDocument/2006/relationships/tags" Target="../tags/tag139.xml"/><Relationship Id="rId30" Type="http://schemas.openxmlformats.org/officeDocument/2006/relationships/tags" Target="../tags/tag138.xml"/><Relationship Id="rId3" Type="http://schemas.openxmlformats.org/officeDocument/2006/relationships/tags" Target="../tags/tag117.xml"/><Relationship Id="rId29" Type="http://schemas.openxmlformats.org/officeDocument/2006/relationships/tags" Target="../tags/tag137.xml"/><Relationship Id="rId28" Type="http://schemas.openxmlformats.org/officeDocument/2006/relationships/tags" Target="../tags/tag136.xml"/><Relationship Id="rId27" Type="http://schemas.openxmlformats.org/officeDocument/2006/relationships/image" Target="../media/image37.svg"/><Relationship Id="rId26" Type="http://schemas.openxmlformats.org/officeDocument/2006/relationships/image" Target="../media/image36.png"/><Relationship Id="rId25" Type="http://schemas.openxmlformats.org/officeDocument/2006/relationships/tags" Target="../tags/tag135.xml"/><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tags" Target="../tags/tag132.xml"/><Relationship Id="rId21" Type="http://schemas.openxmlformats.org/officeDocument/2006/relationships/tags" Target="../tags/tag131.xml"/><Relationship Id="rId20" Type="http://schemas.openxmlformats.org/officeDocument/2006/relationships/tags" Target="../tags/tag130.xml"/><Relationship Id="rId2" Type="http://schemas.openxmlformats.org/officeDocument/2006/relationships/tags" Target="../tags/tag116.xml"/><Relationship Id="rId19" Type="http://schemas.openxmlformats.org/officeDocument/2006/relationships/tags" Target="../tags/tag129.xml"/><Relationship Id="rId18" Type="http://schemas.openxmlformats.org/officeDocument/2006/relationships/image" Target="../media/image35.svg"/><Relationship Id="rId17" Type="http://schemas.openxmlformats.org/officeDocument/2006/relationships/image" Target="../media/image34.png"/><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0" Type="http://schemas.openxmlformats.org/officeDocument/2006/relationships/slideLayout" Target="../slideLayouts/slideLayout8.xml"/><Relationship Id="rId3" Type="http://schemas.openxmlformats.org/officeDocument/2006/relationships/tags" Target="../tags/tag144.xml"/><Relationship Id="rId29" Type="http://schemas.openxmlformats.org/officeDocument/2006/relationships/tags" Target="../tags/tag164.xml"/><Relationship Id="rId28" Type="http://schemas.openxmlformats.org/officeDocument/2006/relationships/tags" Target="../tags/tag163.xml"/><Relationship Id="rId27" Type="http://schemas.openxmlformats.org/officeDocument/2006/relationships/tags" Target="../tags/tag162.xml"/><Relationship Id="rId26" Type="http://schemas.openxmlformats.org/officeDocument/2006/relationships/tags" Target="../tags/tag161.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image" Target="../media/image48.svg"/><Relationship Id="rId22" Type="http://schemas.openxmlformats.org/officeDocument/2006/relationships/image" Target="../media/image47.png"/><Relationship Id="rId21" Type="http://schemas.openxmlformats.org/officeDocument/2006/relationships/tags" Target="../tags/tag158.xml"/><Relationship Id="rId20" Type="http://schemas.openxmlformats.org/officeDocument/2006/relationships/image" Target="../media/image46.svg"/><Relationship Id="rId2" Type="http://schemas.openxmlformats.org/officeDocument/2006/relationships/tags" Target="../tags/tag143.xml"/><Relationship Id="rId19" Type="http://schemas.openxmlformats.org/officeDocument/2006/relationships/image" Target="../media/image45.png"/><Relationship Id="rId18" Type="http://schemas.openxmlformats.org/officeDocument/2006/relationships/tags" Target="../tags/tag157.xml"/><Relationship Id="rId17" Type="http://schemas.openxmlformats.org/officeDocument/2006/relationships/image" Target="../media/image44.svg"/><Relationship Id="rId16" Type="http://schemas.openxmlformats.org/officeDocument/2006/relationships/image" Target="../media/image43.png"/><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image" Target="../media/image50.svg"/><Relationship Id="rId29" Type="http://schemas.openxmlformats.org/officeDocument/2006/relationships/slideLayout" Target="../slideLayouts/slideLayout8.xml"/><Relationship Id="rId28" Type="http://schemas.openxmlformats.org/officeDocument/2006/relationships/image" Target="../media/image9.png"/><Relationship Id="rId27" Type="http://schemas.openxmlformats.org/officeDocument/2006/relationships/tags" Target="../tags/tag183.xml"/><Relationship Id="rId26" Type="http://schemas.openxmlformats.org/officeDocument/2006/relationships/tags" Target="../tags/tag182.xml"/><Relationship Id="rId25" Type="http://schemas.openxmlformats.org/officeDocument/2006/relationships/image" Target="../media/image56.svg"/><Relationship Id="rId24" Type="http://schemas.openxmlformats.org/officeDocument/2006/relationships/image" Target="../media/image55.png"/><Relationship Id="rId23" Type="http://schemas.openxmlformats.org/officeDocument/2006/relationships/tags" Target="../tags/tag181.xml"/><Relationship Id="rId22" Type="http://schemas.openxmlformats.org/officeDocument/2006/relationships/tags" Target="../tags/tag180.xml"/><Relationship Id="rId21" Type="http://schemas.openxmlformats.org/officeDocument/2006/relationships/tags" Target="../tags/tag179.xml"/><Relationship Id="rId20" Type="http://schemas.openxmlformats.org/officeDocument/2006/relationships/tags" Target="../tags/tag178.xml"/><Relationship Id="rId2" Type="http://schemas.openxmlformats.org/officeDocument/2006/relationships/image" Target="../media/image49.png"/><Relationship Id="rId19" Type="http://schemas.openxmlformats.org/officeDocument/2006/relationships/image" Target="../media/image54.svg"/><Relationship Id="rId18" Type="http://schemas.openxmlformats.org/officeDocument/2006/relationships/image" Target="../media/image53.png"/><Relationship Id="rId17" Type="http://schemas.openxmlformats.org/officeDocument/2006/relationships/tags" Target="../tags/tag177.xml"/><Relationship Id="rId16" Type="http://schemas.openxmlformats.org/officeDocument/2006/relationships/image" Target="../media/image52.svg"/><Relationship Id="rId15" Type="http://schemas.openxmlformats.org/officeDocument/2006/relationships/image" Target="../media/image51.png"/><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5.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42.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42.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42.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42.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456055"/>
            <a:ext cx="10440035" cy="458597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新生儿的皮层下中枢在功能上已较成熟，但大脑皮层及新纹状体发育尚未成熟，故出生时的活动主要由皮层下中枢调节，以后脑实质逐渐增长成熟，转变为主要由大脑皮层调节。脑干在出生时已发育较好，呼吸、循环、吞咽等维持生命之中枢功能已发育成熟。</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脊髓在出生时已具备功能，重 2 ～ 6 g，2 岁时构造已接近成人。脊髓的发育与运动发展的功能相平行，随着年龄的增长，脊髓加长增重。</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由于小儿的脑正处于生长发育时期，故对营养成分和氧的需要量较大，在基础状态下，小儿脑的耗氧量为全身耗氧量的 50%，而成人仅为 20%，故小儿对缺氧的耐受性较成人差。</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一、脑和脊髓</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456055"/>
            <a:ext cx="10440035" cy="458597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新生儿脑脊液量少，压力低，抽取较困难，随着年龄的增长和脑室的发育，脑脊液的量逐渐增加，如表 12-1 所示。</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二、脑脊液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p:cNvPicPr>
            <a:picLocks noChangeAspect="1"/>
          </p:cNvPicPr>
          <p:nvPr/>
        </p:nvPicPr>
        <p:blipFill>
          <a:blip r:embed="rId2"/>
          <a:stretch>
            <a:fillRect/>
          </a:stretch>
        </p:blipFill>
        <p:spPr>
          <a:xfrm>
            <a:off x="864870" y="2734945"/>
            <a:ext cx="10450830" cy="33070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112520"/>
            <a:ext cx="10440035" cy="542353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出生时即存在而以后逐渐消失的反射</a:t>
            </a:r>
            <a:r>
              <a:rPr dirty="0">
                <a:latin typeface="Microsoft YaHei Regular" panose="020B0503020204020204" charset="-122"/>
                <a:ea typeface="Microsoft YaHei Regular" panose="020B0503020204020204" charset="-122"/>
                <a:cs typeface="Microsoft YaHei Regular" panose="020B0503020204020204" charset="-122"/>
              </a:rPr>
              <a:t>　如觅食反射、握持反射、拥抱反射等，生后 3 ～ 4 个月消失，颈肢反射生后 5 ～ 6 个月消失，吸吮反射 1 岁左右完全消失。这些反射如持续存在则影响动作发育，属异常现象。</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出生时存在以后永不消失的反射</a:t>
            </a:r>
            <a:r>
              <a:rPr dirty="0">
                <a:latin typeface="Microsoft YaHei Regular" panose="020B0503020204020204" charset="-122"/>
                <a:ea typeface="Microsoft YaHei Regular" panose="020B0503020204020204" charset="-122"/>
                <a:cs typeface="Microsoft YaHei Regular" panose="020B0503020204020204" charset="-122"/>
              </a:rPr>
              <a:t>　如角膜反射、结膜反射、瞳孔反射、咽反射、吞咽反射等，如这些反射减弱或消失，提示神经系统出现异常。</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出生时并不存在以后逐渐出现且永不消失的反射</a:t>
            </a:r>
            <a:r>
              <a:rPr dirty="0">
                <a:latin typeface="Microsoft YaHei Regular" panose="020B0503020204020204" charset="-122"/>
                <a:ea typeface="Microsoft YaHei Regular" panose="020B0503020204020204" charset="-122"/>
                <a:cs typeface="Microsoft YaHei Regular" panose="020B0503020204020204" charset="-122"/>
              </a:rPr>
              <a:t>　如腹壁反射、提睾反射及各种腱反射等，在新生儿期不易引出，到 1 岁时才稳定。这些反射该出现时不出现提示神经系统异常。</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病理反射的检查与判断方法与成人相同</a:t>
            </a:r>
            <a:r>
              <a:rPr dirty="0">
                <a:latin typeface="Microsoft YaHei Regular" panose="020B0503020204020204" charset="-122"/>
                <a:ea typeface="Microsoft YaHei Regular" panose="020B0503020204020204" charset="-122"/>
                <a:cs typeface="Microsoft YaHei Regular" panose="020B0503020204020204" charset="-122"/>
              </a:rPr>
              <a:t>　3 ～ 4 个月前小儿肌张力较高，凯尔尼格（Kernig）征、布鲁津斯基（Brudzinski）征可为阳性，故小儿出生后 3 ～ 4 个月脑膜刺激征阳性无病理意义；2 岁以下小儿巴宾斯基（Babinski）征阳性（对称）亦为生理现象，若单侧出现或 2 岁后出现则为病理现象。</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脑膜刺激征</a:t>
            </a:r>
            <a:r>
              <a:rPr dirty="0">
                <a:latin typeface="Microsoft YaHei Regular" panose="020B0503020204020204" charset="-122"/>
                <a:ea typeface="Microsoft YaHei Regular" panose="020B0503020204020204" charset="-122"/>
                <a:cs typeface="Microsoft YaHei Regular" panose="020B0503020204020204" charset="-122"/>
              </a:rPr>
              <a:t>　即脑膜受激惹的体征，是脑膜病变时脊髓膜受到刺激并影响到脊神经根，当牵拉刺激时引起相应肌群反射性痉挛的一种病理反射。</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三、神经反射</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 name="圆角矩形 35"/>
          <p:cNvSpPr/>
          <p:nvPr>
            <p:custDataLst>
              <p:tags r:id="rId1"/>
            </p:custDataLst>
          </p:nvPr>
        </p:nvSpPr>
        <p:spPr>
          <a:xfrm>
            <a:off x="429260" y="3570605"/>
            <a:ext cx="11333480" cy="238125"/>
          </a:xfrm>
          <a:prstGeom prst="roundRect">
            <a:avLst>
              <a:gd name="adj" fmla="val 50000"/>
            </a:avLst>
          </a:prstGeom>
          <a:gradFill>
            <a:gsLst>
              <a:gs pos="100000">
                <a:srgbClr val="6096E6">
                  <a:lumMod val="5000"/>
                  <a:lumOff val="95000"/>
                </a:srgbClr>
              </a:gs>
              <a:gs pos="13000">
                <a:srgbClr val="6096E6"/>
              </a:gs>
            </a:gsLst>
            <a:path path="circle">
              <a:fillToRect l="50000" t="50000" r="50000" b="50000"/>
            </a:path>
            <a:tileRect/>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圆角矩形 10"/>
          <p:cNvSpPr/>
          <p:nvPr>
            <p:custDataLst>
              <p:tags r:id="rId2"/>
            </p:custDataLst>
          </p:nvPr>
        </p:nvSpPr>
        <p:spPr>
          <a:xfrm rot="2640000">
            <a:off x="2046605"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圆角矩形 11"/>
          <p:cNvSpPr/>
          <p:nvPr>
            <p:custDataLst>
              <p:tags r:id="rId3"/>
            </p:custDataLst>
          </p:nvPr>
        </p:nvSpPr>
        <p:spPr>
          <a:xfrm rot="2640000">
            <a:off x="3765550"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圆角矩形 12"/>
          <p:cNvSpPr/>
          <p:nvPr>
            <p:custDataLst>
              <p:tags r:id="rId4"/>
            </p:custDataLst>
          </p:nvPr>
        </p:nvSpPr>
        <p:spPr>
          <a:xfrm rot="2640000">
            <a:off x="5484495"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圆角矩形 13"/>
          <p:cNvSpPr/>
          <p:nvPr>
            <p:custDataLst>
              <p:tags r:id="rId5"/>
            </p:custDataLst>
          </p:nvPr>
        </p:nvSpPr>
        <p:spPr>
          <a:xfrm rot="2640000">
            <a:off x="7203440"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圆角矩形 14"/>
          <p:cNvSpPr/>
          <p:nvPr>
            <p:custDataLst>
              <p:tags r:id="rId6"/>
            </p:custDataLst>
          </p:nvPr>
        </p:nvSpPr>
        <p:spPr>
          <a:xfrm rot="2640000">
            <a:off x="8922385" y="3081020"/>
            <a:ext cx="1216025" cy="1216025"/>
          </a:xfrm>
          <a:prstGeom prst="roundRect">
            <a:avLst/>
          </a:prstGeom>
          <a:solidFill>
            <a:srgbClr val="FFFFFF"/>
          </a:solidFill>
          <a:ln>
            <a:noFill/>
          </a:ln>
          <a:effectLst>
            <a:outerShdw blurRad="114300" dist="50800" dir="5400000" algn="ctr" rotWithShape="0">
              <a:srgbClr val="000000">
                <a:alpha val="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圆角矩形 16"/>
          <p:cNvSpPr/>
          <p:nvPr>
            <p:custDataLst>
              <p:tags r:id="rId7"/>
            </p:custDataLst>
          </p:nvPr>
        </p:nvSpPr>
        <p:spPr>
          <a:xfrm rot="2640000">
            <a:off x="2183130" y="3217545"/>
            <a:ext cx="942975" cy="942975"/>
          </a:xfrm>
          <a:prstGeom prst="roundRect">
            <a:avLst/>
          </a:prstGeom>
          <a:noFill/>
          <a:ln w="69850">
            <a:gradFill>
              <a:gsLst>
                <a:gs pos="100000">
                  <a:srgbClr val="6096E6">
                    <a:lumMod val="60000"/>
                    <a:lumOff val="40000"/>
                  </a:srgbClr>
                </a:gs>
                <a:gs pos="0">
                  <a:srgbClr val="6096E6"/>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圆角矩形 18"/>
          <p:cNvSpPr/>
          <p:nvPr>
            <p:custDataLst>
              <p:tags r:id="rId8"/>
            </p:custDataLst>
          </p:nvPr>
        </p:nvSpPr>
        <p:spPr>
          <a:xfrm rot="2640000">
            <a:off x="5621020" y="3217545"/>
            <a:ext cx="942975" cy="942975"/>
          </a:xfrm>
          <a:prstGeom prst="roundRect">
            <a:avLst/>
          </a:prstGeom>
          <a:noFill/>
          <a:ln w="69850">
            <a:gradFill>
              <a:gsLst>
                <a:gs pos="100000">
                  <a:srgbClr val="56CA95">
                    <a:lumMod val="60000"/>
                    <a:lumOff val="40000"/>
                  </a:srgbClr>
                </a:gs>
                <a:gs pos="0">
                  <a:srgbClr val="56CA9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2" name="圆角矩形 21"/>
          <p:cNvSpPr/>
          <p:nvPr>
            <p:custDataLst>
              <p:tags r:id="rId9"/>
            </p:custDataLst>
          </p:nvPr>
        </p:nvSpPr>
        <p:spPr>
          <a:xfrm rot="2640000">
            <a:off x="3901440" y="3217545"/>
            <a:ext cx="942975" cy="942975"/>
          </a:xfrm>
          <a:prstGeom prst="roundRect">
            <a:avLst/>
          </a:prstGeom>
          <a:noFill/>
          <a:ln w="69850">
            <a:gradFill>
              <a:gsLst>
                <a:gs pos="100000">
                  <a:srgbClr val="58B6E5">
                    <a:lumMod val="60000"/>
                    <a:lumOff val="40000"/>
                  </a:srgbClr>
                </a:gs>
                <a:gs pos="0">
                  <a:srgbClr val="58B6E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圆角矩形 22"/>
          <p:cNvSpPr/>
          <p:nvPr>
            <p:custDataLst>
              <p:tags r:id="rId10"/>
            </p:custDataLst>
          </p:nvPr>
        </p:nvSpPr>
        <p:spPr>
          <a:xfrm rot="18960000" flipH="1">
            <a:off x="7340600" y="3217545"/>
            <a:ext cx="942975" cy="942975"/>
          </a:xfrm>
          <a:prstGeom prst="roundRect">
            <a:avLst/>
          </a:prstGeom>
          <a:noFill/>
          <a:ln w="69850">
            <a:gradFill>
              <a:gsLst>
                <a:gs pos="100000">
                  <a:srgbClr val="FFBA55">
                    <a:lumMod val="60000"/>
                    <a:lumOff val="40000"/>
                  </a:srgbClr>
                </a:gs>
                <a:gs pos="0">
                  <a:srgbClr val="FFBA55"/>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圆角矩形 23"/>
          <p:cNvSpPr/>
          <p:nvPr>
            <p:custDataLst>
              <p:tags r:id="rId11"/>
            </p:custDataLst>
          </p:nvPr>
        </p:nvSpPr>
        <p:spPr>
          <a:xfrm rot="18960000" flipH="1">
            <a:off x="9060180" y="3217545"/>
            <a:ext cx="942975" cy="942975"/>
          </a:xfrm>
          <a:prstGeom prst="roundRect">
            <a:avLst/>
          </a:prstGeom>
          <a:noFill/>
          <a:ln w="69850">
            <a:gradFill>
              <a:gsLst>
                <a:gs pos="100000">
                  <a:srgbClr val="F18870">
                    <a:lumMod val="60000"/>
                    <a:lumOff val="40000"/>
                  </a:srgbClr>
                </a:gs>
                <a:gs pos="0">
                  <a:srgbClr val="F18870"/>
                </a:gs>
              </a:gsLst>
              <a:path path="circle">
                <a:fillToRect t="100000" r="100000"/>
              </a:path>
              <a:tileRect l="-100000" b="-100000"/>
            </a:gradFill>
          </a:ln>
          <a:effectLst>
            <a:outerShdw blurRad="393700" dist="50800" dir="5400000" algn="ctr" rotWithShape="0">
              <a:srgbClr val="FFFFFF">
                <a:alpha val="18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8" name="图片 27" descr="343435383037343b343532333833373bb9abcbbe"/>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2402840" y="3437255"/>
            <a:ext cx="504190" cy="504190"/>
          </a:xfrm>
          <a:prstGeom prst="rect">
            <a:avLst/>
          </a:prstGeom>
          <a:effectLst>
            <a:outerShdw blurRad="50800" dist="50800" dir="5400000" algn="ctr" rotWithShape="0">
              <a:srgbClr val="000000">
                <a:alpha val="18000"/>
              </a:srgbClr>
            </a:outerShdw>
          </a:effectLst>
        </p:spPr>
      </p:pic>
      <p:pic>
        <p:nvPicPr>
          <p:cNvPr id="29" name="图片 28" descr="343435383037343b343532333835313bc7e5b5a5"/>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121785" y="3437255"/>
            <a:ext cx="504190" cy="504190"/>
          </a:xfrm>
          <a:prstGeom prst="rect">
            <a:avLst/>
          </a:prstGeom>
          <a:effectLst>
            <a:outerShdw blurRad="50800" dist="50800" dir="5400000" algn="ctr" rotWithShape="0">
              <a:srgbClr val="000000">
                <a:alpha val="18000"/>
              </a:srgbClr>
            </a:outerShdw>
          </a:effectLst>
        </p:spPr>
      </p:pic>
      <p:pic>
        <p:nvPicPr>
          <p:cNvPr id="30" name="图片 29" descr="343435383037343b343532333834333bb9a4d7f7"/>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40730" y="3437255"/>
            <a:ext cx="504190" cy="504190"/>
          </a:xfrm>
          <a:prstGeom prst="rect">
            <a:avLst/>
          </a:prstGeom>
          <a:effectLst>
            <a:outerShdw blurRad="50800" dist="50800" dir="5400000" algn="ctr" rotWithShape="0">
              <a:srgbClr val="000000">
                <a:alpha val="18000"/>
              </a:srgbClr>
            </a:outerShdw>
          </a:effectLst>
        </p:spPr>
      </p:pic>
      <p:pic>
        <p:nvPicPr>
          <p:cNvPr id="31" name="图片 30" descr="343435383037343b343532333834323bbdb1b1a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559675" y="3437255"/>
            <a:ext cx="504190" cy="504190"/>
          </a:xfrm>
          <a:prstGeom prst="rect">
            <a:avLst/>
          </a:prstGeom>
          <a:effectLst>
            <a:outerShdw blurRad="50800" dist="50800" dir="5400000" algn="ctr" rotWithShape="0">
              <a:srgbClr val="000000">
                <a:alpha val="18000"/>
              </a:srgbClr>
            </a:outerShdw>
          </a:effectLst>
        </p:spPr>
      </p:pic>
      <p:pic>
        <p:nvPicPr>
          <p:cNvPr id="32" name="图片 31" descr="343435383037343b343533303738313bb1e3c0fbccf9"/>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9278620" y="3437255"/>
            <a:ext cx="504190" cy="504190"/>
          </a:xfrm>
          <a:prstGeom prst="rect">
            <a:avLst/>
          </a:prstGeom>
          <a:effectLst>
            <a:outerShdw blurRad="50800" dist="50800" dir="5400000" algn="ctr" rotWithShape="0">
              <a:srgbClr val="000000">
                <a:alpha val="18000"/>
              </a:srgbClr>
            </a:outerShdw>
          </a:effectLst>
        </p:spPr>
      </p:pic>
      <p:sp>
        <p:nvSpPr>
          <p:cNvPr id="37" name="椭圆 36"/>
          <p:cNvSpPr/>
          <p:nvPr>
            <p:custDataLst>
              <p:tags r:id="rId27"/>
            </p:custDataLst>
          </p:nvPr>
        </p:nvSpPr>
        <p:spPr>
          <a:xfrm>
            <a:off x="2383155"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58" name="文本框 57"/>
          <p:cNvSpPr txBox="1"/>
          <p:nvPr>
            <p:custDataLst>
              <p:tags r:id="rId28"/>
            </p:custDataLst>
          </p:nvPr>
        </p:nvSpPr>
        <p:spPr>
          <a:xfrm>
            <a:off x="2398395" y="270002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01</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39" name="椭圆 38"/>
          <p:cNvSpPr/>
          <p:nvPr>
            <p:custDataLst>
              <p:tags r:id="rId29"/>
            </p:custDataLst>
          </p:nvPr>
        </p:nvSpPr>
        <p:spPr>
          <a:xfrm>
            <a:off x="4099560" y="4245610"/>
            <a:ext cx="542925" cy="54292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0" name="文本框 39"/>
          <p:cNvSpPr txBox="1"/>
          <p:nvPr>
            <p:custDataLst>
              <p:tags r:id="rId30"/>
            </p:custDataLst>
          </p:nvPr>
        </p:nvSpPr>
        <p:spPr>
          <a:xfrm>
            <a:off x="4117340" y="4355465"/>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02</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1" name="椭圆 40"/>
          <p:cNvSpPr/>
          <p:nvPr>
            <p:custDataLst>
              <p:tags r:id="rId31"/>
            </p:custDataLst>
          </p:nvPr>
        </p:nvSpPr>
        <p:spPr>
          <a:xfrm>
            <a:off x="7541895" y="4245610"/>
            <a:ext cx="542925" cy="542925"/>
          </a:xfrm>
          <a:prstGeom prst="ellipse">
            <a:avLst/>
          </a:prstGeom>
          <a:solidFill>
            <a:srgbClr val="FFFFFF"/>
          </a:solidFill>
          <a:ln>
            <a:noFill/>
          </a:ln>
          <a:effectLst>
            <a:outerShdw blurRad="76200" dist="50800" dir="156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2" name="文本框 41"/>
          <p:cNvSpPr txBox="1"/>
          <p:nvPr>
            <p:custDataLst>
              <p:tags r:id="rId32"/>
            </p:custDataLst>
          </p:nvPr>
        </p:nvSpPr>
        <p:spPr>
          <a:xfrm>
            <a:off x="7559675" y="4355465"/>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04</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5" name="椭圆 44"/>
          <p:cNvSpPr/>
          <p:nvPr>
            <p:custDataLst>
              <p:tags r:id="rId33"/>
            </p:custDataLst>
          </p:nvPr>
        </p:nvSpPr>
        <p:spPr>
          <a:xfrm>
            <a:off x="5824220"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文本框 45"/>
          <p:cNvSpPr txBox="1"/>
          <p:nvPr>
            <p:custDataLst>
              <p:tags r:id="rId34"/>
            </p:custDataLst>
          </p:nvPr>
        </p:nvSpPr>
        <p:spPr>
          <a:xfrm>
            <a:off x="5839460" y="270002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03</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47" name="椭圆 46"/>
          <p:cNvSpPr/>
          <p:nvPr>
            <p:custDataLst>
              <p:tags r:id="rId35"/>
            </p:custDataLst>
          </p:nvPr>
        </p:nvSpPr>
        <p:spPr>
          <a:xfrm>
            <a:off x="9265285" y="2590165"/>
            <a:ext cx="542925" cy="542925"/>
          </a:xfrm>
          <a:prstGeom prst="ellipse">
            <a:avLst/>
          </a:prstGeom>
          <a:solidFill>
            <a:srgbClr val="FFFFFF"/>
          </a:solidFill>
          <a:ln>
            <a:noFill/>
          </a:ln>
          <a:effectLst>
            <a:outerShdw blurRad="76200" dist="50800" dir="5400000" algn="ctr" rotWithShape="0">
              <a:srgbClr val="FFFFFF">
                <a:lumMod val="65000"/>
                <a:alpha val="32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normAutofit/>
          </a:bodyPr>
          <a:p>
            <a:pPr algn="ctr"/>
            <a:endParaRPr lang="zh-CN" altLang="en-US">
              <a:solidFill>
                <a:srgbClr val="FFFFFF"/>
              </a:solidFill>
              <a:latin typeface="Arial" panose="020B0604020202020204" pitchFamily="34" charset="0"/>
              <a:ea typeface="微软雅黑" panose="020B0503020204020204" charset="-122"/>
            </a:endParaRPr>
          </a:p>
        </p:txBody>
      </p:sp>
      <p:sp>
        <p:nvSpPr>
          <p:cNvPr id="48" name="文本框 47"/>
          <p:cNvSpPr txBox="1"/>
          <p:nvPr>
            <p:custDataLst>
              <p:tags r:id="rId36"/>
            </p:custDataLst>
          </p:nvPr>
        </p:nvSpPr>
        <p:spPr>
          <a:xfrm>
            <a:off x="9280525" y="2700020"/>
            <a:ext cx="508000" cy="322580"/>
          </a:xfrm>
          <a:prstGeom prst="rect">
            <a:avLst/>
          </a:prstGeom>
          <a:noFill/>
        </p:spPr>
        <p:txBody>
          <a:bodyPr wrap="square" bIns="0" rtlCol="0">
            <a:normAutofit fontScale="80000"/>
          </a:bodyPr>
          <a:p>
            <a:r>
              <a:rPr lang="en-US" altLang="zh-CN" sz="2000" spc="300">
                <a:solidFill>
                  <a:srgbClr val="58B6E5"/>
                </a:solidFill>
                <a:uFillTx/>
                <a:latin typeface="思源黑体 CN Medium" panose="020B0500000000000000" charset="-122"/>
                <a:ea typeface="思源黑体 CN Medium" panose="020B0500000000000000" charset="-122"/>
              </a:rPr>
              <a:t>05</a:t>
            </a:r>
            <a:endParaRPr lang="en-US" altLang="zh-CN" sz="2000" spc="300">
              <a:solidFill>
                <a:srgbClr val="58B6E5"/>
              </a:solidFill>
              <a:uFillTx/>
              <a:latin typeface="思源黑体 CN Medium" panose="020B0500000000000000" charset="-122"/>
              <a:ea typeface="思源黑体 CN Medium" panose="020B0500000000000000" charset="-122"/>
            </a:endParaRPr>
          </a:p>
        </p:txBody>
      </p:sp>
      <p:sp>
        <p:nvSpPr>
          <p:cNvPr id="51" name="文本框 50"/>
          <p:cNvSpPr txBox="1"/>
          <p:nvPr>
            <p:custDataLst>
              <p:tags r:id="rId37"/>
            </p:custDataLst>
          </p:nvPr>
        </p:nvSpPr>
        <p:spPr>
          <a:xfrm>
            <a:off x="1208405" y="1821180"/>
            <a:ext cx="2893060" cy="533400"/>
          </a:xfrm>
          <a:prstGeom prst="rect">
            <a:avLst/>
          </a:prstGeom>
          <a:noFill/>
        </p:spPr>
        <p:txBody>
          <a:bodyPr wrap="square" bIns="0" rtlCol="0" anchor="b" anchorCtr="0">
            <a:noAutofit/>
          </a:bodyPr>
          <a:p>
            <a:pPr algn="ctr"/>
            <a:r>
              <a:rPr lang="zh-CN" altLang="en-US" b="1">
                <a:solidFill>
                  <a:srgbClr val="6096E6"/>
                </a:solidFill>
                <a:uFillTx/>
                <a:latin typeface="Microsoft YaHei Bold" panose="020B0503020204020204" charset="-122"/>
                <a:ea typeface="Microsoft YaHei Bold" panose="020B0503020204020204" charset="-122"/>
              </a:rPr>
              <a:t>病程早期即出现剧烈头痛，伴有喷射性呕吐。</a:t>
            </a:r>
            <a:endParaRPr lang="zh-CN" altLang="en-US" b="1">
              <a:solidFill>
                <a:srgbClr val="6096E6"/>
              </a:solidFill>
              <a:uFillTx/>
              <a:latin typeface="Microsoft YaHei Bold" panose="020B0503020204020204" charset="-122"/>
              <a:ea typeface="Microsoft YaHei Bold" panose="020B0503020204020204" charset="-122"/>
            </a:endParaRPr>
          </a:p>
        </p:txBody>
      </p:sp>
      <p:sp>
        <p:nvSpPr>
          <p:cNvPr id="53" name="文本框 52"/>
          <p:cNvSpPr txBox="1"/>
          <p:nvPr>
            <p:custDataLst>
              <p:tags r:id="rId38"/>
            </p:custDataLst>
          </p:nvPr>
        </p:nvSpPr>
        <p:spPr>
          <a:xfrm>
            <a:off x="2924175" y="4942840"/>
            <a:ext cx="2893060" cy="720090"/>
          </a:xfrm>
          <a:prstGeom prst="rect">
            <a:avLst/>
          </a:prstGeom>
          <a:noFill/>
        </p:spPr>
        <p:txBody>
          <a:bodyPr wrap="square" bIns="0" rtlCol="0" anchor="t" anchorCtr="0">
            <a:noAutofit/>
          </a:bodyPr>
          <a:p>
            <a:pPr algn="ctr"/>
            <a:r>
              <a:rPr lang="zh-CN" altLang="en-US" b="1">
                <a:solidFill>
                  <a:srgbClr val="58B6E5"/>
                </a:solidFill>
                <a:uFillTx/>
                <a:latin typeface="Microsoft YaHei Bold" panose="020B0503020204020204" charset="-122"/>
                <a:ea typeface="Microsoft YaHei Bold" panose="020B0503020204020204" charset="-122"/>
              </a:rPr>
              <a:t>颈肌强直：颈前屈时有抵抗，头仍可后仰或旋转。</a:t>
            </a:r>
            <a:endParaRPr lang="zh-CN" altLang="en-US" b="1">
              <a:solidFill>
                <a:srgbClr val="58B6E5"/>
              </a:solidFill>
              <a:uFillTx/>
              <a:latin typeface="Microsoft YaHei Bold" panose="020B0503020204020204" charset="-122"/>
              <a:ea typeface="Microsoft YaHei Bold" panose="020B0503020204020204" charset="-122"/>
            </a:endParaRPr>
          </a:p>
        </p:txBody>
      </p:sp>
      <p:sp>
        <p:nvSpPr>
          <p:cNvPr id="55" name="文本框 54"/>
          <p:cNvSpPr txBox="1"/>
          <p:nvPr>
            <p:custDataLst>
              <p:tags r:id="rId39"/>
            </p:custDataLst>
          </p:nvPr>
        </p:nvSpPr>
        <p:spPr>
          <a:xfrm>
            <a:off x="4649470" y="1002030"/>
            <a:ext cx="2893060" cy="1351915"/>
          </a:xfrm>
          <a:prstGeom prst="rect">
            <a:avLst/>
          </a:prstGeom>
          <a:noFill/>
        </p:spPr>
        <p:txBody>
          <a:bodyPr wrap="square" bIns="0" rtlCol="0" anchor="b" anchorCtr="0">
            <a:noAutofit/>
          </a:bodyPr>
          <a:p>
            <a:pPr algn="ctr"/>
            <a:r>
              <a:rPr lang="zh-CN" altLang="en-US" b="1">
                <a:solidFill>
                  <a:srgbClr val="00B050"/>
                </a:solidFill>
                <a:uFillTx/>
                <a:latin typeface="Microsoft YaHei Bold" panose="020B0503020204020204" charset="-122"/>
                <a:ea typeface="Microsoft YaHei Bold" panose="020B0503020204020204" charset="-122"/>
                <a:cs typeface="Microsoft YaHei Bold" panose="020B0503020204020204" charset="-122"/>
              </a:rPr>
              <a:t>凯尔尼格征阳性：仰卧，屈曲膝髋关节呈直角，再伸小腿，因屈肌痉挛使伸膝受限，小于 130°并有疼痛及阻力者为阳性。</a:t>
            </a:r>
            <a:endParaRPr lang="zh-CN" altLang="en-US" b="1">
              <a:solidFill>
                <a:srgbClr val="00B050"/>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57" name="文本框 56"/>
          <p:cNvSpPr txBox="1"/>
          <p:nvPr>
            <p:custDataLst>
              <p:tags r:id="rId40"/>
            </p:custDataLst>
          </p:nvPr>
        </p:nvSpPr>
        <p:spPr>
          <a:xfrm>
            <a:off x="6362065" y="4942840"/>
            <a:ext cx="2893060" cy="1508760"/>
          </a:xfrm>
          <a:prstGeom prst="rect">
            <a:avLst/>
          </a:prstGeom>
          <a:noFill/>
        </p:spPr>
        <p:txBody>
          <a:bodyPr wrap="square" bIns="0" rtlCol="0" anchor="t" anchorCtr="0">
            <a:noAutofit/>
          </a:bodyPr>
          <a:p>
            <a:pPr algn="ctr"/>
            <a:r>
              <a:rPr lang="zh-CN" altLang="en-US" b="1">
                <a:solidFill>
                  <a:srgbClr val="F49534"/>
                </a:solidFill>
                <a:uFillTx/>
                <a:latin typeface="Microsoft YaHei Bold" panose="020B0503020204020204" charset="-122"/>
                <a:ea typeface="Microsoft YaHei Bold" panose="020B0503020204020204" charset="-122"/>
              </a:rPr>
              <a:t>布鲁津斯基征阳性：①颈征：仰卧，屈颈时引起双下肢屈曲者为阳性。②下肢征：仰卧，伸直抬起一侧下肢时，对侧下肢屈曲为阳性。</a:t>
            </a:r>
            <a:endParaRPr lang="zh-CN" altLang="en-US" b="1">
              <a:solidFill>
                <a:srgbClr val="F49534"/>
              </a:solidFill>
              <a:uFillTx/>
              <a:latin typeface="Microsoft YaHei Bold" panose="020B0503020204020204" charset="-122"/>
              <a:ea typeface="Microsoft YaHei Bold" panose="020B0503020204020204" charset="-122"/>
            </a:endParaRPr>
          </a:p>
        </p:txBody>
      </p:sp>
      <p:sp>
        <p:nvSpPr>
          <p:cNvPr id="60" name="文本框 59"/>
          <p:cNvSpPr txBox="1"/>
          <p:nvPr>
            <p:custDataLst>
              <p:tags r:id="rId41"/>
            </p:custDataLst>
          </p:nvPr>
        </p:nvSpPr>
        <p:spPr>
          <a:xfrm>
            <a:off x="8090535" y="1499870"/>
            <a:ext cx="2893060" cy="865505"/>
          </a:xfrm>
          <a:prstGeom prst="rect">
            <a:avLst/>
          </a:prstGeom>
          <a:noFill/>
        </p:spPr>
        <p:txBody>
          <a:bodyPr wrap="square" bIns="0" rtlCol="0" anchor="b" anchorCtr="0">
            <a:noAutofit/>
          </a:bodyPr>
          <a:p>
            <a:pPr algn="ctr"/>
            <a:r>
              <a:rPr lang="zh-CN" altLang="en-US" b="1">
                <a:solidFill>
                  <a:srgbClr val="F18870"/>
                </a:solidFill>
                <a:uFillTx/>
                <a:latin typeface="Microsoft YaHei Bold" panose="020B0503020204020204" charset="-122"/>
                <a:ea typeface="Microsoft YaHei Bold" panose="020B0503020204020204" charset="-122"/>
              </a:rPr>
              <a:t>皮肤感觉过敏，对听觉和视觉刺激过敏等。</a:t>
            </a:r>
            <a:endParaRPr lang="zh-CN" altLang="en-US" b="1">
              <a:solidFill>
                <a:srgbClr val="F18870"/>
              </a:solidFill>
              <a:uFillTx/>
              <a:latin typeface="Microsoft YaHei Bold" panose="020B0503020204020204" charset="-122"/>
              <a:ea typeface="Microsoft YaHei Bold" panose="020B0503020204020204" charset="-122"/>
            </a:endParaRPr>
          </a:p>
        </p:txBody>
      </p:sp>
      <p:grpSp>
        <p:nvGrpSpPr>
          <p:cNvPr id="2" name="组合 1"/>
          <p:cNvGrpSpPr/>
          <p:nvPr/>
        </p:nvGrpSpPr>
        <p:grpSpPr>
          <a:xfrm>
            <a:off x="340360" y="259715"/>
            <a:ext cx="11490325" cy="539750"/>
            <a:chOff x="467" y="409"/>
            <a:chExt cx="18095" cy="850"/>
          </a:xfrm>
        </p:grpSpPr>
        <p:sp>
          <p:nvSpPr>
            <p:cNvPr id="3" name="文本框 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脑膜刺激征的主要临床症状为以下几点。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16" name="对角圆角矩形 15"/>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0" name="图片 19"/>
              <p:cNvPicPr/>
              <p:nvPr/>
            </p:nvPicPr>
            <p:blipFill>
              <a:blip r:embed="rId4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112520"/>
            <a:ext cx="10440035" cy="542353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一般检查</a:t>
            </a:r>
            <a:r>
              <a:rPr dirty="0">
                <a:latin typeface="Microsoft YaHei Regular" panose="020B0503020204020204" charset="-122"/>
                <a:ea typeface="Microsoft YaHei Regular" panose="020B0503020204020204" charset="-122"/>
                <a:cs typeface="Microsoft YaHei Regular" panose="020B0503020204020204" charset="-122"/>
              </a:rPr>
              <a:t>　检查生长发育和营养状况，精神发育和行为，皮肤有无异常色素斑，脊柱有无畸形、叩击痛、异常弯曲等。可根据小儿对外界声、光、疼痛、语言等刺激的反应来判断其意识障碍的程度。</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头颅检查</a:t>
            </a:r>
            <a:r>
              <a:rPr dirty="0">
                <a:latin typeface="Microsoft YaHei Regular" panose="020B0503020204020204" charset="-122"/>
                <a:ea typeface="Microsoft YaHei Regular" panose="020B0503020204020204" charset="-122"/>
                <a:cs typeface="Microsoft YaHei Regular" panose="020B0503020204020204" charset="-122"/>
              </a:rPr>
              <a:t>　应注意检查头颅大小（头围）、形状、前囟是否闭合与张力情况，检查颅神经功能。</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运动检查</a:t>
            </a:r>
            <a:r>
              <a:rPr dirty="0">
                <a:latin typeface="Microsoft YaHei Regular" panose="020B0503020204020204" charset="-122"/>
                <a:ea typeface="Microsoft YaHei Regular" panose="020B0503020204020204" charset="-122"/>
                <a:cs typeface="Microsoft YaHei Regular" panose="020B0503020204020204" charset="-122"/>
              </a:rPr>
              <a:t>　应观察头、躯干及四肢的随意动作，如卧、坐、立、走、跑、跳及手下的动作，是否达到该年龄的正常标准；检查肌张力、肌力、共济运动姿势和步态等。运动系统疾病、发育落后和智力低下可引起随意运动障碍。在小儿哭闹时检查肢体的肌张力不准确，需反复进行。新生儿屈肌张力较高，手呈握拳状态，3 个月后才自然松开，否则属异常。6 个月做“蒙面试验”，正常发育小儿能将覆盖物从脸上移开，智力低下及肢体瘫痪小儿不能完成该动作。</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反射检查</a:t>
            </a:r>
            <a:r>
              <a:rPr dirty="0">
                <a:latin typeface="Microsoft YaHei Regular" panose="020B0503020204020204" charset="-122"/>
                <a:ea typeface="Microsoft YaHei Regular" panose="020B0503020204020204" charset="-122"/>
                <a:cs typeface="Microsoft YaHei Regular" panose="020B0503020204020204" charset="-122"/>
              </a:rPr>
              <a:t>　见本单元任务一中“三、神经反射”。</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四、小儿神经系统检查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化脓性脑膜炎</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370330"/>
            <a:ext cx="10440035" cy="4404360"/>
          </a:xfrm>
          <a:prstGeom prst="roundRect">
            <a:avLst>
              <a:gd name="adj" fmla="val 13855"/>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化脓性脑膜炎（purulent meningitis）简称化脑，是由各种化脓菌感染引起的脑膜炎症，小儿尤其是婴幼儿常见。临床以发热、头痛、呕吐、抽搐、意识障碍、脑膜刺激征阳性及脑脊液化脓性改变为特征。病死率较高，神经系统后遗症较多。</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30630"/>
            <a:ext cx="10440035" cy="500634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很多种细菌都可引起化脓性脑膜炎，其中最常见的是脑膜炎双球菌，其次为肺炎链球菌和流感嗜血杆菌，这三种细菌引起的脑膜炎占化脓性脑膜炎的 80% 以上，再次为金黄色葡萄球菌、链球菌、大肠埃希菌、变形杆菌、厌氧杆菌、沙门菌、绿脓杆菌等。 致病原因与年龄、季节、地区、机体免疫功能、有无头颅外伤以及是否有先天性的神经或皮肤缺陷有关。其中年龄为最主要的因素，90% 的化脑为 5 岁以下小儿，1 岁以下为患病高峰。</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新生儿及出生 2 个月以内的婴儿以革兰氏阴性细菌、B 组溶血性链球菌、金黄色葡萄球菌致病为主；出生 2 个月至儿童时期以流感嗜血杆菌、脑膜炎双球菌、肺炎链球菌致病为主；12 岁以后多见由脑膜炎双球菌、肺炎链球菌致病。肺炎链球菌及脑膜炎双球菌性脑膜炎多发于晚冬及早春，流感嗜血杆菌性脑膜炎多发于晚秋及早冬。</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由脑膜炎双球菌引起的化脓性脑膜炎，可以发生流行，临床表现有其特殊性，又称为流行性脑脊髓膜炎，简称流脑。</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【病因】</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30630"/>
            <a:ext cx="10440035" cy="500634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细菌可通过多种途径到达脑膜，主要有以下 3 种途径，如图 12-1 所示，以血行传播为主要途径。在细菌毒素和多种炎症相关因子的作用下，急性化脓性脑膜炎的基本病理改变为脑膜表面血管充血、蛛网膜及软脑膜发炎和大量炎性细胞浸润。大量的脓性渗出物覆盖在大脑顶部、颅底及脊髓，造成广泛的炎性粘连及脓液积聚，可发生脑室管膜炎和脑膜脑炎；因广泛粘连导致脑脊液循环受阻及再吸收障碍而形成硬脑膜下积液或（和）积脓、脑积水。炎症还可损害脑实质、颅神经、运动神经和感觉神经而产生相应的临床神经系统体征。</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【发病机制】</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70280" y="1458595"/>
            <a:ext cx="10240010" cy="40601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30630"/>
            <a:ext cx="10440035" cy="500634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典型表现</a:t>
            </a:r>
            <a:r>
              <a:rPr dirty="0">
                <a:latin typeface="Microsoft YaHei Regular" panose="020B0503020204020204" charset="-122"/>
                <a:ea typeface="Microsoft YaHei Regular" panose="020B0503020204020204" charset="-122"/>
                <a:cs typeface="Microsoft YaHei Regular" panose="020B0503020204020204" charset="-122"/>
              </a:rPr>
              <a:t>　一般于发病前数日常有上呼吸道或消化道感染症状，继之高热、头痛、精神萎靡，小婴儿表现易激惹、不安、双目凝视等。神经系统表现有：</a:t>
            </a:r>
            <a:r>
              <a:rPr dirty="0">
                <a:solidFill>
                  <a:srgbClr val="00B050"/>
                </a:solidFill>
                <a:latin typeface="Microsoft YaHei Regular" panose="020B0503020204020204" charset="-122"/>
                <a:ea typeface="Microsoft YaHei Regular" panose="020B0503020204020204" charset="-122"/>
                <a:cs typeface="Microsoft YaHei Regular" panose="020B0503020204020204" charset="-122"/>
              </a:rPr>
              <a:t>①脑膜刺激征</a:t>
            </a:r>
            <a:r>
              <a:rPr dirty="0">
                <a:latin typeface="Microsoft YaHei Regular" panose="020B0503020204020204" charset="-122"/>
                <a:ea typeface="Microsoft YaHei Regular" panose="020B0503020204020204" charset="-122"/>
                <a:cs typeface="Microsoft YaHei Regular" panose="020B0503020204020204" charset="-122"/>
              </a:rPr>
              <a:t>：颈强直、凯尔尼格征及布鲁津斯基征阳性。</a:t>
            </a:r>
            <a:r>
              <a:rPr dirty="0">
                <a:solidFill>
                  <a:srgbClr val="00B050"/>
                </a:solidFill>
                <a:latin typeface="Microsoft YaHei Regular" panose="020B0503020204020204" charset="-122"/>
                <a:ea typeface="Microsoft YaHei Regular" panose="020B0503020204020204" charset="-122"/>
                <a:cs typeface="Microsoft YaHei Regular" panose="020B0503020204020204" charset="-122"/>
              </a:rPr>
              <a:t>②颅内压增高征</a:t>
            </a:r>
            <a:r>
              <a:rPr dirty="0">
                <a:latin typeface="Microsoft YaHei Regular" panose="020B0503020204020204" charset="-122"/>
                <a:ea typeface="Microsoft YaHei Regular" panose="020B0503020204020204" charset="-122"/>
                <a:cs typeface="Microsoft YaHei Regular" panose="020B0503020204020204" charset="-122"/>
              </a:rPr>
              <a:t>：剧烈头痛、喷射性呕吐、囟门饱满，重者昏迷，发生脑疝，出现双侧瞳孔不等大、对光反应迟钝、呼吸衰竭。</a:t>
            </a:r>
            <a:r>
              <a:rPr dirty="0">
                <a:solidFill>
                  <a:srgbClr val="00B050"/>
                </a:solidFill>
                <a:latin typeface="Microsoft YaHei Regular" panose="020B0503020204020204" charset="-122"/>
                <a:ea typeface="Microsoft YaHei Regular" panose="020B0503020204020204" charset="-122"/>
                <a:cs typeface="Microsoft YaHei Regular" panose="020B0503020204020204" charset="-122"/>
              </a:rPr>
              <a:t>③惊厥</a:t>
            </a:r>
            <a:r>
              <a:rPr dirty="0">
                <a:latin typeface="Microsoft YaHei Regular" panose="020B0503020204020204" charset="-122"/>
                <a:ea typeface="Microsoft YaHei Regular" panose="020B0503020204020204" charset="-122"/>
                <a:cs typeface="Microsoft YaHei Regular" panose="020B0503020204020204" charset="-122"/>
              </a:rPr>
              <a:t>。</a:t>
            </a:r>
            <a:r>
              <a:rPr dirty="0">
                <a:solidFill>
                  <a:srgbClr val="00B050"/>
                </a:solidFill>
                <a:latin typeface="Microsoft YaHei Regular" panose="020B0503020204020204" charset="-122"/>
                <a:ea typeface="Microsoft YaHei Regular" panose="020B0503020204020204" charset="-122"/>
                <a:cs typeface="Microsoft YaHei Regular" panose="020B0503020204020204" charset="-122"/>
              </a:rPr>
              <a:t>④部分患儿出现颅神经受损或肢体瘫痪症状</a:t>
            </a:r>
            <a:r>
              <a:rPr dirty="0">
                <a:latin typeface="Microsoft YaHei Regular" panose="020B0503020204020204" charset="-122"/>
                <a:ea typeface="Microsoft YaHei Regular" panose="020B0503020204020204" charset="-122"/>
                <a:cs typeface="Microsoft YaHei Regular" panose="020B0503020204020204" charset="-122"/>
              </a:rPr>
              <a:t>。</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2.非典型表现</a:t>
            </a:r>
            <a:r>
              <a:rPr dirty="0">
                <a:latin typeface="Microsoft YaHei Regular" panose="020B0503020204020204" charset="-122"/>
                <a:ea typeface="Microsoft YaHei Regular" panose="020B0503020204020204" charset="-122"/>
                <a:cs typeface="Microsoft YaHei Regular" panose="020B0503020204020204" charset="-122"/>
              </a:rPr>
              <a:t>　新生儿及3个月以下脑膜炎表现为：体温可高可低、拒食、吐奶、尖叫、凝视、惊厥等，由于颅缝及囟门未闭，对颅内高压有一定缓冲作用，使颅内压增高征及脑膜刺激征不典型。</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并发症</a:t>
            </a:r>
            <a:r>
              <a:rPr dirty="0">
                <a:latin typeface="Microsoft YaHei Regular" panose="020B0503020204020204" charset="-122"/>
                <a:ea typeface="Microsoft YaHei Regular" panose="020B0503020204020204" charset="-122"/>
                <a:cs typeface="Microsoft YaHei Regular" panose="020B0503020204020204" charset="-122"/>
              </a:rPr>
              <a:t>　部分患儿在病程中可并发硬脑膜下积液、脑性低钠血症、脑室管膜炎、脑积水、癫痫和各种神经功能障碍等。近年来，随着对化脓性脑膜炎病理和生理的深入研究，发现化脓性脑膜炎患儿存在尿钠排出增多和低钠血症现象，称之为脑耗盐综合征。</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【临床表现】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30630"/>
            <a:ext cx="10440035" cy="500634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脑脊液检查</a:t>
            </a:r>
            <a:r>
              <a:rPr dirty="0">
                <a:latin typeface="Microsoft YaHei Regular" panose="020B0503020204020204" charset="-122"/>
                <a:ea typeface="Microsoft YaHei Regular" panose="020B0503020204020204" charset="-122"/>
                <a:cs typeface="Microsoft YaHei Regular" panose="020B0503020204020204" charset="-122"/>
              </a:rPr>
              <a:t>　腰椎穿刺对诊断有决定性意义。脑脊液涂片找菌应作为常规，同时应做细菌培养及药物敏感试验。经过治疗的患者，培养为阴性，但涂片多能查见病原菌。化脓性脑膜炎典型的脑脊液表现为外观混浊或呈脓性，压力增高，白细胞数明显增多，可达 1 000×106 / L 以上，分类以中性粒细胞为主，蛋白含量增高，糖和氯化物含量明显降低。</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血液检查</a:t>
            </a:r>
            <a:r>
              <a:rPr dirty="0">
                <a:latin typeface="Microsoft YaHei Regular" panose="020B0503020204020204" charset="-122"/>
                <a:ea typeface="Microsoft YaHei Regular" panose="020B0503020204020204" charset="-122"/>
                <a:cs typeface="Microsoft YaHei Regular" panose="020B0503020204020204" charset="-122"/>
              </a:rPr>
              <a:t>　血常规中白细胞增高，以中性粒细胞增多为主，核左移。病程早期做血培养可帮助确定病原菌。咽培养对分离出致病菌有参考价值。流脑患儿皮肤瘀点涂片查见细菌阳性率可达50%以上。</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影像学检查</a:t>
            </a:r>
            <a:r>
              <a:rPr dirty="0">
                <a:latin typeface="Microsoft YaHei Regular" panose="020B0503020204020204" charset="-122"/>
                <a:ea typeface="Microsoft YaHei Regular" panose="020B0503020204020204" charset="-122"/>
                <a:cs typeface="Microsoft YaHei Regular" panose="020B0503020204020204" charset="-122"/>
              </a:rPr>
              <a:t>　病变早期 CT 或颅脑 MRI 检查可正常，随着病情进展，后期部分CT 或 MRI 检查可见室管膜炎、硬膜下积液及局限脑脓肿等。</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【实验室检查】</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30630"/>
            <a:ext cx="10440035" cy="500634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1.抗生素治疗</a:t>
            </a:r>
            <a:r>
              <a:rPr dirty="0">
                <a:latin typeface="Microsoft YaHei Regular" panose="020B0503020204020204" charset="-122"/>
                <a:ea typeface="Microsoft YaHei Regular" panose="020B0503020204020204" charset="-122"/>
                <a:cs typeface="Microsoft YaHei Regular" panose="020B0503020204020204" charset="-122"/>
              </a:rPr>
              <a:t>　化脓性脑膜炎预后严重，应力求用药24小时内杀灭脑脊液中致病菌，故必须采用敏感性高、毒性低、易于通过血脑屏障的抗生素，并做到尽早、足量、足疗程静脉联合给药；联合给药时应避免相互拮抗，疗程为 2 ～ 3 周。</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肾上腺皮质激素的应用</a:t>
            </a:r>
            <a:r>
              <a:rPr dirty="0">
                <a:latin typeface="Microsoft YaHei Regular" panose="020B0503020204020204" charset="-122"/>
                <a:ea typeface="Microsoft YaHei Regular" panose="020B0503020204020204" charset="-122"/>
                <a:cs typeface="Microsoft YaHei Regular" panose="020B0503020204020204" charset="-122"/>
              </a:rPr>
              <a:t>　在使用抗生素的同时，应用肾上腺皮质激素可减轻炎症反应和中毒症状，使血管通透性降低，脑水肿和颅内高压症状得以减轻。一般采用地塞米松 0.6mg /（kg·d），分 4 次静脉给药，连用 2 ～ 3 天。</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对症与支持治疗</a:t>
            </a:r>
            <a:r>
              <a:rPr dirty="0">
                <a:latin typeface="Microsoft YaHei Regular" panose="020B0503020204020204" charset="-122"/>
                <a:ea typeface="Microsoft YaHei Regular" panose="020B0503020204020204" charset="-122"/>
                <a:cs typeface="Microsoft YaHei Regular" panose="020B0503020204020204" charset="-122"/>
              </a:rPr>
              <a:t>　应密切观察病情变化，若出现高热、惊厥、颅内高压或感染性休克等症状，要及时对症处理；同时也要保证能量的摄入和维持水、电解质的平衡。</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并发症的治疗</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（1）硬脑膜下积液：少量积液无须处理，积液量多引起颅内高压症状者应行硬膜下穿刺抽液，每天或隔天穿刺，每次每侧抽液不超过 15 mL。疗效不佳者可考虑外科手术治疗。</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（2）脑室管膜炎：应进行脑室内注射抗生素，颅压明显增高者可采用侧脑室穿刺法控制性引流。</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（3）脑积水：外科手术治疗。</a:t>
            </a:r>
            <a:endParaRPr sz="1600" dirty="0">
              <a:latin typeface="Microsoft YaHei Regular" panose="020B0503020204020204" charset="-122"/>
              <a:ea typeface="Microsoft YaHei Regular" panose="020B0503020204020204" charset="-122"/>
              <a:cs typeface="Microsoft YaHei Regular" panose="020B0503020204020204" charset="-122"/>
            </a:endParaRPr>
          </a:p>
          <a:p>
            <a:pPr indent="4064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1740828767"/>
                </a:ext>
              </a:extLst>
            </a:pPr>
            <a:r>
              <a:rPr sz="1600" dirty="0">
                <a:latin typeface="Microsoft YaHei Regular" panose="020B0503020204020204" charset="-122"/>
                <a:ea typeface="Microsoft YaHei Regular" panose="020B0503020204020204" charset="-122"/>
                <a:cs typeface="Microsoft YaHei Regular" panose="020B0503020204020204" charset="-122"/>
              </a:rPr>
              <a:t>（4）脑性低钠血症：适当限制液体摄入量，酌情补充钠盐。</a:t>
            </a:r>
            <a:endParaRPr sz="16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5" name="组合 4"/>
          <p:cNvGrpSpPr/>
          <p:nvPr/>
        </p:nvGrpSpPr>
        <p:grpSpPr>
          <a:xfrm>
            <a:off x="551180" y="1990062"/>
            <a:ext cx="2700020" cy="2879131"/>
            <a:chOff x="4157" y="3295"/>
            <a:chExt cx="4252" cy="453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66"/>
              <a:ext cx="2586" cy="580"/>
            </a:xfrm>
            <a:prstGeom prst="rect">
              <a:avLst/>
            </a:prstGeom>
          </p:spPr>
          <p:txBody>
            <a:bodyPr wrap="square">
              <a:spAutoFit/>
            </a:bodyPr>
            <a:p>
              <a:pPr algn="just">
                <a:defRPr/>
              </a:pPr>
              <a:r>
                <a:rPr lang="zh-CN" altLang="en-US" sz="1800" b="1" dirty="0">
                  <a:solidFill>
                    <a:schemeClr val="tx1"/>
                  </a:solidFill>
                  <a:latin typeface="微软雅黑" panose="020B0503020204020204" charset="-122"/>
                  <a:ea typeface="微软雅黑" panose="020B0503020204020204" charset="-122"/>
                </a:rPr>
                <a:t>1. 健康史</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4252" cy="29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询问患儿有无呼吸道、消化道或皮肤等前驱感染征候，新生儿有无脐部感染史，患儿是否患有中耳炎、鼻窦炎或有无颅脑外伤等。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1990062"/>
            <a:ext cx="2700020" cy="3598596"/>
            <a:chOff x="6967" y="3295"/>
            <a:chExt cx="4253" cy="566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4066"/>
              <a:ext cx="2587"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2. 症状及体征</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4253" cy="41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评估患儿生命体征（尤其是体温及呼吸状况）、意识障碍及颅内高压程度、有无躯体受伤的危险因素，以及有无发热、头痛、呕吐、烦躁不安、惊厥、嗜睡、昏迷等表现。</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1990062"/>
            <a:ext cx="2699385" cy="2879131"/>
            <a:chOff x="9780" y="3295"/>
            <a:chExt cx="4252" cy="4534"/>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3638"/>
              <a:ext cx="2586" cy="1007"/>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3. 社会—心理因素</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4252" cy="29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由于本病病程长，应了解患儿及家长对本病的认识程度。注意评估其有无焦虑等心理反应，以及对治疗的依从性如何。</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1990062"/>
            <a:ext cx="2700020" cy="2159665"/>
            <a:chOff x="12592" y="3295"/>
            <a:chExt cx="4253" cy="3401"/>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3640"/>
              <a:ext cx="2585" cy="1006"/>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4. 实验室检查结果</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4253" cy="1843"/>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及时准确采集标本进行血液及脑脊液检查并分析检查结果。</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椭圆 141"/>
          <p:cNvSpPr/>
          <p:nvPr>
            <p:custDataLst>
              <p:tags r:id="rId1"/>
            </p:custDataLst>
          </p:nvPr>
        </p:nvSpPr>
        <p:spPr>
          <a:xfrm>
            <a:off x="673735" y="1905000"/>
            <a:ext cx="658495" cy="658495"/>
          </a:xfrm>
          <a:prstGeom prst="ellipse">
            <a:avLst/>
          </a:prstGeom>
          <a:solidFill>
            <a:srgbClr val="6096E6">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3" name="椭圆 142"/>
          <p:cNvSpPr/>
          <p:nvPr>
            <p:custDataLst>
              <p:tags r:id="rId2"/>
            </p:custDataLst>
          </p:nvPr>
        </p:nvSpPr>
        <p:spPr>
          <a:xfrm>
            <a:off x="722630" y="1953895"/>
            <a:ext cx="560705" cy="560705"/>
          </a:xfrm>
          <a:prstGeom prst="ellipse">
            <a:avLst/>
          </a:prstGeom>
          <a:solidFill>
            <a:srgbClr val="6096E6">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4" name="椭圆 143"/>
          <p:cNvSpPr/>
          <p:nvPr>
            <p:custDataLst>
              <p:tags r:id="rId3"/>
            </p:custDataLst>
          </p:nvPr>
        </p:nvSpPr>
        <p:spPr>
          <a:xfrm>
            <a:off x="774700" y="2005965"/>
            <a:ext cx="456565" cy="456565"/>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5" name="图片 144" descr="32313538333935363b32313538333933373bcae9bca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41375" y="2073275"/>
            <a:ext cx="323850" cy="323850"/>
          </a:xfrm>
          <a:prstGeom prst="rect">
            <a:avLst/>
          </a:prstGeom>
        </p:spPr>
      </p:pic>
      <p:sp>
        <p:nvSpPr>
          <p:cNvPr id="150" name="椭圆 149"/>
          <p:cNvSpPr/>
          <p:nvPr>
            <p:custDataLst>
              <p:tags r:id="rId7"/>
            </p:custDataLst>
          </p:nvPr>
        </p:nvSpPr>
        <p:spPr>
          <a:xfrm>
            <a:off x="673100" y="3602990"/>
            <a:ext cx="658495" cy="658495"/>
          </a:xfrm>
          <a:prstGeom prst="ellipse">
            <a:avLst/>
          </a:prstGeom>
          <a:solidFill>
            <a:srgbClr val="58B6E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1" name="椭圆 150"/>
          <p:cNvSpPr/>
          <p:nvPr>
            <p:custDataLst>
              <p:tags r:id="rId8"/>
            </p:custDataLst>
          </p:nvPr>
        </p:nvSpPr>
        <p:spPr>
          <a:xfrm>
            <a:off x="721995" y="3651885"/>
            <a:ext cx="560705" cy="560705"/>
          </a:xfrm>
          <a:prstGeom prst="ellipse">
            <a:avLst/>
          </a:prstGeom>
          <a:solidFill>
            <a:srgbClr val="58B6E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2" name="椭圆 151"/>
          <p:cNvSpPr/>
          <p:nvPr>
            <p:custDataLst>
              <p:tags r:id="rId9"/>
            </p:custDataLst>
          </p:nvPr>
        </p:nvSpPr>
        <p:spPr>
          <a:xfrm>
            <a:off x="774065" y="3703320"/>
            <a:ext cx="456565" cy="45656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53" name="图片 152" descr="32313538333935363b32313538333935333bbfceb1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858520" y="3787775"/>
            <a:ext cx="288290" cy="288290"/>
          </a:xfrm>
          <a:prstGeom prst="rect">
            <a:avLst/>
          </a:prstGeom>
        </p:spPr>
      </p:pic>
      <p:sp>
        <p:nvSpPr>
          <p:cNvPr id="154" name="椭圆 153"/>
          <p:cNvSpPr/>
          <p:nvPr>
            <p:custDataLst>
              <p:tags r:id="rId13"/>
            </p:custDataLst>
          </p:nvPr>
        </p:nvSpPr>
        <p:spPr>
          <a:xfrm>
            <a:off x="673735" y="5253990"/>
            <a:ext cx="658495" cy="658495"/>
          </a:xfrm>
          <a:prstGeom prst="ellipse">
            <a:avLst/>
          </a:prstGeom>
          <a:solidFill>
            <a:srgbClr val="56CA9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5" name="椭圆 154"/>
          <p:cNvSpPr/>
          <p:nvPr>
            <p:custDataLst>
              <p:tags r:id="rId14"/>
            </p:custDataLst>
          </p:nvPr>
        </p:nvSpPr>
        <p:spPr>
          <a:xfrm>
            <a:off x="722630" y="5302885"/>
            <a:ext cx="560705" cy="560705"/>
          </a:xfrm>
          <a:prstGeom prst="ellipse">
            <a:avLst/>
          </a:prstGeom>
          <a:solidFill>
            <a:srgbClr val="56CA9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6" name="椭圆 155"/>
          <p:cNvSpPr/>
          <p:nvPr>
            <p:custDataLst>
              <p:tags r:id="rId15"/>
            </p:custDataLst>
          </p:nvPr>
        </p:nvSpPr>
        <p:spPr>
          <a:xfrm>
            <a:off x="774700" y="5354955"/>
            <a:ext cx="456565" cy="45656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57" name="图片 156" descr="32313538333935363b32313538333933383bcae9bcd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59155" y="5438775"/>
            <a:ext cx="288290" cy="288290"/>
          </a:xfrm>
          <a:prstGeom prst="rect">
            <a:avLst/>
          </a:prstGeom>
        </p:spPr>
      </p:pic>
      <p:sp>
        <p:nvSpPr>
          <p:cNvPr id="166" name="圆角矩形 165"/>
          <p:cNvSpPr/>
          <p:nvPr>
            <p:custDataLst>
              <p:tags r:id="rId19"/>
            </p:custDataLst>
          </p:nvPr>
        </p:nvSpPr>
        <p:spPr>
          <a:xfrm>
            <a:off x="1572260" y="1509395"/>
            <a:ext cx="4221480" cy="1449070"/>
          </a:xfrm>
          <a:prstGeom prst="roundRect">
            <a:avLst/>
          </a:prstGeom>
          <a:solidFill>
            <a:srgbClr val="FFFFFF"/>
          </a:solidFill>
          <a:ln>
            <a:gradFill>
              <a:gsLst>
                <a:gs pos="59000">
                  <a:srgbClr val="6096E6">
                    <a:lumMod val="5000"/>
                    <a:lumOff val="95000"/>
                  </a:srgbClr>
                </a:gs>
                <a:gs pos="0">
                  <a:srgbClr val="6096E6">
                    <a:lumMod val="40000"/>
                    <a:lumOff val="60000"/>
                  </a:srgbClr>
                </a:gs>
                <a:gs pos="100000">
                  <a:srgbClr val="6096E6">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69" name="圆角矩形 168"/>
          <p:cNvSpPr/>
          <p:nvPr>
            <p:custDataLst>
              <p:tags r:id="rId20"/>
            </p:custDataLst>
          </p:nvPr>
        </p:nvSpPr>
        <p:spPr>
          <a:xfrm>
            <a:off x="1572260" y="3207385"/>
            <a:ext cx="4221480" cy="1449070"/>
          </a:xfrm>
          <a:prstGeom prst="roundRect">
            <a:avLst/>
          </a:prstGeom>
          <a:solidFill>
            <a:srgbClr val="FFFFFF"/>
          </a:solidFill>
          <a:ln>
            <a:gradFill>
              <a:gsLst>
                <a:gs pos="59000">
                  <a:srgbClr val="6096E6">
                    <a:lumMod val="5000"/>
                    <a:lumOff val="95000"/>
                  </a:srgbClr>
                </a:gs>
                <a:gs pos="0">
                  <a:srgbClr val="58B6E5">
                    <a:lumMod val="40000"/>
                    <a:lumOff val="60000"/>
                  </a:srgbClr>
                </a:gs>
                <a:gs pos="100000">
                  <a:srgbClr val="58B6E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0" name="文本框 169"/>
          <p:cNvSpPr txBox="1"/>
          <p:nvPr>
            <p:custDataLst>
              <p:tags r:id="rId21"/>
            </p:custDataLst>
          </p:nvPr>
        </p:nvSpPr>
        <p:spPr>
          <a:xfrm>
            <a:off x="1740535" y="3413125"/>
            <a:ext cx="3940810" cy="360045"/>
          </a:xfrm>
          <a:prstGeom prst="rect">
            <a:avLst/>
          </a:prstGeom>
          <a:noFill/>
        </p:spPr>
        <p:txBody>
          <a:bodyPr wrap="square" bIns="0" rtlCol="0"/>
          <a:p>
            <a:r>
              <a:rPr lang="zh-CN" altLang="en-US" b="1">
                <a:solidFill>
                  <a:srgbClr val="58B6E5"/>
                </a:solidFill>
                <a:uFillTx/>
                <a:latin typeface="Microsoft YaHei Bold" panose="020B0503020204020204" charset="-122"/>
                <a:ea typeface="Microsoft YaHei Bold" panose="020B0503020204020204" charset="-122"/>
              </a:rPr>
              <a:t>2. 营养失调，低于机体需要量</a:t>
            </a:r>
            <a:endParaRPr lang="zh-CN" altLang="en-US" b="1">
              <a:solidFill>
                <a:srgbClr val="58B6E5"/>
              </a:solidFill>
              <a:uFillTx/>
              <a:latin typeface="Microsoft YaHei Bold" panose="020B0503020204020204" charset="-122"/>
              <a:ea typeface="Microsoft YaHei Bold" panose="020B0503020204020204" charset="-122"/>
            </a:endParaRPr>
          </a:p>
        </p:txBody>
      </p:sp>
      <p:sp>
        <p:nvSpPr>
          <p:cNvPr id="171" name="文本框 170"/>
          <p:cNvSpPr txBox="1"/>
          <p:nvPr>
            <p:custDataLst>
              <p:tags r:id="rId22"/>
            </p:custDataLst>
          </p:nvPr>
        </p:nvSpPr>
        <p:spPr>
          <a:xfrm>
            <a:off x="1740535" y="3798570"/>
            <a:ext cx="4053205"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与摄入量减少及机体消耗量增多有关。</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172" name="圆角矩形 171"/>
          <p:cNvSpPr/>
          <p:nvPr>
            <p:custDataLst>
              <p:tags r:id="rId23"/>
            </p:custDataLst>
          </p:nvPr>
        </p:nvSpPr>
        <p:spPr>
          <a:xfrm>
            <a:off x="1572260" y="4858385"/>
            <a:ext cx="4221480" cy="1449070"/>
          </a:xfrm>
          <a:prstGeom prst="roundRect">
            <a:avLst/>
          </a:prstGeom>
          <a:solidFill>
            <a:srgbClr val="FFFFFF"/>
          </a:solidFill>
          <a:ln>
            <a:gradFill>
              <a:gsLst>
                <a:gs pos="59000">
                  <a:srgbClr val="6096E6">
                    <a:lumMod val="5000"/>
                    <a:lumOff val="95000"/>
                  </a:srgbClr>
                </a:gs>
                <a:gs pos="0">
                  <a:srgbClr val="56CA95">
                    <a:lumMod val="40000"/>
                    <a:lumOff val="60000"/>
                  </a:srgbClr>
                </a:gs>
                <a:gs pos="100000">
                  <a:srgbClr val="56CA9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4" name="燕尾形 183"/>
          <p:cNvSpPr/>
          <p:nvPr>
            <p:custDataLst>
              <p:tags r:id="rId24"/>
            </p:custDataLst>
          </p:nvPr>
        </p:nvSpPr>
        <p:spPr>
          <a:xfrm>
            <a:off x="1572260" y="4749165"/>
            <a:ext cx="1149985" cy="210820"/>
          </a:xfrm>
          <a:prstGeom prst="chevron">
            <a:avLst/>
          </a:prstGeom>
          <a:gradFill rotWithShape="0">
            <a:gsLst>
              <a:gs pos="0">
                <a:srgbClr val="56CA95">
                  <a:lumMod val="20000"/>
                  <a:lumOff val="80000"/>
                </a:srgbClr>
              </a:gs>
              <a:gs pos="100000">
                <a:srgbClr val="56CA9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5" name="燕尾形 184"/>
          <p:cNvSpPr/>
          <p:nvPr>
            <p:custDataLst>
              <p:tags r:id="rId25"/>
            </p:custDataLst>
          </p:nvPr>
        </p:nvSpPr>
        <p:spPr>
          <a:xfrm>
            <a:off x="1572260" y="3098165"/>
            <a:ext cx="1149985" cy="210820"/>
          </a:xfrm>
          <a:prstGeom prst="chevron">
            <a:avLst/>
          </a:prstGeom>
          <a:gradFill rotWithShape="0">
            <a:gsLst>
              <a:gs pos="0">
                <a:srgbClr val="58B6E5">
                  <a:lumMod val="20000"/>
                  <a:lumOff val="80000"/>
                </a:srgbClr>
              </a:gs>
              <a:gs pos="100000">
                <a:srgbClr val="58B6E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6" name="燕尾形 185"/>
          <p:cNvSpPr/>
          <p:nvPr>
            <p:custDataLst>
              <p:tags r:id="rId26"/>
            </p:custDataLst>
          </p:nvPr>
        </p:nvSpPr>
        <p:spPr>
          <a:xfrm>
            <a:off x="1572260" y="1400175"/>
            <a:ext cx="1149985" cy="210820"/>
          </a:xfrm>
          <a:prstGeom prst="chevron">
            <a:avLst/>
          </a:prstGeom>
          <a:gradFill rotWithShape="0">
            <a:gsLst>
              <a:gs pos="0">
                <a:srgbClr val="6096E6">
                  <a:lumMod val="20000"/>
                  <a:lumOff val="80000"/>
                </a:srgbClr>
              </a:gs>
              <a:gs pos="100000">
                <a:srgbClr val="6096E6"/>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6" name="椭圆 145"/>
          <p:cNvSpPr/>
          <p:nvPr>
            <p:custDataLst>
              <p:tags r:id="rId27"/>
            </p:custDataLst>
          </p:nvPr>
        </p:nvSpPr>
        <p:spPr>
          <a:xfrm>
            <a:off x="6174740" y="2462530"/>
            <a:ext cx="658495" cy="658495"/>
          </a:xfrm>
          <a:prstGeom prst="ellipse">
            <a:avLst/>
          </a:prstGeom>
          <a:solidFill>
            <a:srgbClr val="FFBA5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7" name="椭圆 146"/>
          <p:cNvSpPr/>
          <p:nvPr>
            <p:custDataLst>
              <p:tags r:id="rId28"/>
            </p:custDataLst>
          </p:nvPr>
        </p:nvSpPr>
        <p:spPr>
          <a:xfrm>
            <a:off x="6223635" y="2511425"/>
            <a:ext cx="560705" cy="560705"/>
          </a:xfrm>
          <a:prstGeom prst="ellipse">
            <a:avLst/>
          </a:prstGeom>
          <a:solidFill>
            <a:srgbClr val="FFBA5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8" name="椭圆 147"/>
          <p:cNvSpPr/>
          <p:nvPr>
            <p:custDataLst>
              <p:tags r:id="rId29"/>
            </p:custDataLst>
          </p:nvPr>
        </p:nvSpPr>
        <p:spPr>
          <a:xfrm>
            <a:off x="6275705" y="2563495"/>
            <a:ext cx="456565" cy="45656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9" name="图片 148" descr="32313538333935363b32313538333935343bbadab0e5"/>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360160" y="2630170"/>
            <a:ext cx="288290" cy="288290"/>
          </a:xfrm>
          <a:prstGeom prst="rect">
            <a:avLst/>
          </a:prstGeom>
        </p:spPr>
      </p:pic>
      <p:sp>
        <p:nvSpPr>
          <p:cNvPr id="175" name="圆角矩形 174"/>
          <p:cNvSpPr/>
          <p:nvPr>
            <p:custDataLst>
              <p:tags r:id="rId33"/>
            </p:custDataLst>
          </p:nvPr>
        </p:nvSpPr>
        <p:spPr>
          <a:xfrm>
            <a:off x="7297420" y="2066925"/>
            <a:ext cx="4221480" cy="1449070"/>
          </a:xfrm>
          <a:prstGeom prst="roundRect">
            <a:avLst/>
          </a:prstGeom>
          <a:solidFill>
            <a:srgbClr val="FFFFFF"/>
          </a:solidFill>
          <a:ln>
            <a:gradFill>
              <a:gsLst>
                <a:gs pos="59000">
                  <a:srgbClr val="6096E6">
                    <a:lumMod val="5000"/>
                    <a:lumOff val="95000"/>
                  </a:srgbClr>
                </a:gs>
                <a:gs pos="0">
                  <a:srgbClr val="FFBA55">
                    <a:lumMod val="40000"/>
                    <a:lumOff val="60000"/>
                  </a:srgbClr>
                </a:gs>
                <a:gs pos="100000">
                  <a:srgbClr val="FFBA5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7" name="燕尾形 186"/>
          <p:cNvSpPr/>
          <p:nvPr>
            <p:custDataLst>
              <p:tags r:id="rId34"/>
            </p:custDataLst>
          </p:nvPr>
        </p:nvSpPr>
        <p:spPr>
          <a:xfrm>
            <a:off x="7297420" y="1957705"/>
            <a:ext cx="1149985" cy="210820"/>
          </a:xfrm>
          <a:prstGeom prst="chevron">
            <a:avLst/>
          </a:prstGeom>
          <a:gradFill rotWithShape="0">
            <a:gsLst>
              <a:gs pos="0">
                <a:srgbClr val="FFBA55">
                  <a:lumMod val="20000"/>
                  <a:lumOff val="80000"/>
                </a:srgbClr>
              </a:gs>
              <a:gs pos="100000">
                <a:srgbClr val="FFBA5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8" name="椭圆 157"/>
          <p:cNvSpPr/>
          <p:nvPr>
            <p:custDataLst>
              <p:tags r:id="rId35"/>
            </p:custDataLst>
          </p:nvPr>
        </p:nvSpPr>
        <p:spPr>
          <a:xfrm>
            <a:off x="6174105" y="4503420"/>
            <a:ext cx="658495" cy="658495"/>
          </a:xfrm>
          <a:prstGeom prst="ellipse">
            <a:avLst/>
          </a:prstGeom>
          <a:solidFill>
            <a:srgbClr val="F18870">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9" name="椭圆 158"/>
          <p:cNvSpPr/>
          <p:nvPr>
            <p:custDataLst>
              <p:tags r:id="rId36"/>
            </p:custDataLst>
          </p:nvPr>
        </p:nvSpPr>
        <p:spPr>
          <a:xfrm>
            <a:off x="6223000" y="4552315"/>
            <a:ext cx="560705" cy="560705"/>
          </a:xfrm>
          <a:prstGeom prst="ellipse">
            <a:avLst/>
          </a:prstGeom>
          <a:solidFill>
            <a:srgbClr val="F18870">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60" name="椭圆 159"/>
          <p:cNvSpPr/>
          <p:nvPr>
            <p:custDataLst>
              <p:tags r:id="rId37"/>
            </p:custDataLst>
          </p:nvPr>
        </p:nvSpPr>
        <p:spPr>
          <a:xfrm>
            <a:off x="6275070" y="4604385"/>
            <a:ext cx="456565" cy="456565"/>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61" name="图片 160" descr="32313538333935363b32313538333935303bb1cabcc7b1be"/>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6359525" y="4688205"/>
            <a:ext cx="288290" cy="288290"/>
          </a:xfrm>
          <a:prstGeom prst="rect">
            <a:avLst/>
          </a:prstGeom>
        </p:spPr>
      </p:pic>
      <p:sp>
        <p:nvSpPr>
          <p:cNvPr id="178" name="圆角矩形 177"/>
          <p:cNvSpPr/>
          <p:nvPr>
            <p:custDataLst>
              <p:tags r:id="rId41"/>
            </p:custDataLst>
          </p:nvPr>
        </p:nvSpPr>
        <p:spPr>
          <a:xfrm>
            <a:off x="7297420" y="4107815"/>
            <a:ext cx="4221480" cy="1449070"/>
          </a:xfrm>
          <a:prstGeom prst="roundRect">
            <a:avLst/>
          </a:prstGeom>
          <a:solidFill>
            <a:srgbClr val="FFFFFF"/>
          </a:solidFill>
          <a:ln>
            <a:gradFill>
              <a:gsLst>
                <a:gs pos="59000">
                  <a:srgbClr val="6096E6">
                    <a:lumMod val="5000"/>
                    <a:lumOff val="95000"/>
                  </a:srgbClr>
                </a:gs>
                <a:gs pos="0">
                  <a:srgbClr val="F18870">
                    <a:lumMod val="40000"/>
                    <a:lumOff val="60000"/>
                  </a:srgbClr>
                </a:gs>
                <a:gs pos="100000">
                  <a:srgbClr val="F18870">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8" name="燕尾形 187"/>
          <p:cNvSpPr/>
          <p:nvPr>
            <p:custDataLst>
              <p:tags r:id="rId42"/>
            </p:custDataLst>
          </p:nvPr>
        </p:nvSpPr>
        <p:spPr>
          <a:xfrm>
            <a:off x="7297420" y="3998595"/>
            <a:ext cx="1149985" cy="210820"/>
          </a:xfrm>
          <a:prstGeom prst="chevron">
            <a:avLst/>
          </a:prstGeom>
          <a:gradFill rotWithShape="0">
            <a:gsLst>
              <a:gs pos="0">
                <a:srgbClr val="F18870">
                  <a:lumMod val="20000"/>
                  <a:lumOff val="80000"/>
                </a:srgbClr>
              </a:gs>
              <a:gs pos="100000">
                <a:srgbClr val="F18870"/>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文本框 1"/>
          <p:cNvSpPr txBox="1"/>
          <p:nvPr>
            <p:custDataLst>
              <p:tags r:id="rId43"/>
            </p:custDataLst>
          </p:nvPr>
        </p:nvSpPr>
        <p:spPr>
          <a:xfrm>
            <a:off x="1740535" y="5039995"/>
            <a:ext cx="1829435" cy="360000"/>
          </a:xfrm>
          <a:prstGeom prst="rect">
            <a:avLst/>
          </a:prstGeom>
          <a:noFill/>
        </p:spPr>
        <p:txBody>
          <a:bodyPr wrap="square" bIns="0" rtlCol="0"/>
          <a:p>
            <a:r>
              <a:rPr lang="zh-CN" altLang="en-US" b="1">
                <a:solidFill>
                  <a:srgbClr val="56CA95"/>
                </a:solidFill>
                <a:uFillTx/>
                <a:latin typeface="Microsoft YaHei Bold" panose="020B0503020204020204" charset="-122"/>
                <a:ea typeface="Microsoft YaHei Bold" panose="020B0503020204020204" charset="-122"/>
              </a:rPr>
              <a:t>3. 有受伤的危险</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3" name="文本框 2"/>
          <p:cNvSpPr txBox="1"/>
          <p:nvPr>
            <p:custDataLst>
              <p:tags r:id="rId44"/>
            </p:custDataLst>
          </p:nvPr>
        </p:nvSpPr>
        <p:spPr>
          <a:xfrm>
            <a:off x="1740535" y="5425440"/>
            <a:ext cx="3940810"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与惊厥发作有关。</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4" name="文本框 3"/>
          <p:cNvSpPr txBox="1"/>
          <p:nvPr>
            <p:custDataLst>
              <p:tags r:id="rId45"/>
            </p:custDataLst>
          </p:nvPr>
        </p:nvSpPr>
        <p:spPr>
          <a:xfrm>
            <a:off x="1740535" y="1706245"/>
            <a:ext cx="1829435" cy="360000"/>
          </a:xfrm>
          <a:prstGeom prst="rect">
            <a:avLst/>
          </a:prstGeom>
          <a:noFill/>
        </p:spPr>
        <p:txBody>
          <a:bodyPr wrap="square" bIns="0" rtlCol="0"/>
          <a:p>
            <a:r>
              <a:rPr lang="zh-CN" altLang="en-US" b="1">
                <a:solidFill>
                  <a:srgbClr val="6096E6"/>
                </a:solidFill>
                <a:uFillTx/>
                <a:latin typeface="Microsoft YaHei Bold" panose="020B0503020204020204" charset="-122"/>
                <a:ea typeface="Microsoft YaHei Bold" panose="020B0503020204020204" charset="-122"/>
              </a:rPr>
              <a:t>1. 体温过高</a:t>
            </a:r>
            <a:endParaRPr lang="zh-CN" altLang="en-US" b="1">
              <a:solidFill>
                <a:srgbClr val="6096E6"/>
              </a:solidFill>
              <a:uFillTx/>
              <a:latin typeface="Microsoft YaHei Bold" panose="020B0503020204020204" charset="-122"/>
              <a:ea typeface="Microsoft YaHei Bold" panose="020B0503020204020204" charset="-122"/>
            </a:endParaRPr>
          </a:p>
        </p:txBody>
      </p:sp>
      <p:sp>
        <p:nvSpPr>
          <p:cNvPr id="5" name="文本框 4"/>
          <p:cNvSpPr txBox="1"/>
          <p:nvPr>
            <p:custDataLst>
              <p:tags r:id="rId46"/>
            </p:custDataLst>
          </p:nvPr>
        </p:nvSpPr>
        <p:spPr>
          <a:xfrm>
            <a:off x="1740535" y="2091690"/>
            <a:ext cx="4053205"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与细菌感染等有关。</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6" name="文本框 5"/>
          <p:cNvSpPr txBox="1"/>
          <p:nvPr>
            <p:custDataLst>
              <p:tags r:id="rId47"/>
            </p:custDataLst>
          </p:nvPr>
        </p:nvSpPr>
        <p:spPr>
          <a:xfrm>
            <a:off x="7465695" y="2238375"/>
            <a:ext cx="1829435" cy="360000"/>
          </a:xfrm>
          <a:prstGeom prst="rect">
            <a:avLst/>
          </a:prstGeom>
          <a:noFill/>
        </p:spPr>
        <p:txBody>
          <a:bodyPr wrap="square" bIns="0" rtlCol="0"/>
          <a:p>
            <a:r>
              <a:rPr lang="zh-CN" altLang="en-US" b="1">
                <a:solidFill>
                  <a:srgbClr val="FFBA55"/>
                </a:solidFill>
                <a:uFillTx/>
                <a:latin typeface="Microsoft YaHei Bold" panose="020B0503020204020204" charset="-122"/>
                <a:ea typeface="Microsoft YaHei Bold" panose="020B0503020204020204" charset="-122"/>
              </a:rPr>
              <a:t>4. 潜在并发症</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7" name="文本框 6"/>
          <p:cNvSpPr txBox="1"/>
          <p:nvPr>
            <p:custDataLst>
              <p:tags r:id="rId48"/>
            </p:custDataLst>
          </p:nvPr>
        </p:nvSpPr>
        <p:spPr>
          <a:xfrm>
            <a:off x="7465695" y="2581910"/>
            <a:ext cx="4053205"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颅压增高症，水、电解质代谢紊乱等。</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8" name="文本框 7"/>
          <p:cNvSpPr txBox="1"/>
          <p:nvPr>
            <p:custDataLst>
              <p:tags r:id="rId49"/>
            </p:custDataLst>
          </p:nvPr>
        </p:nvSpPr>
        <p:spPr>
          <a:xfrm>
            <a:off x="7465695" y="4293235"/>
            <a:ext cx="1829435" cy="360000"/>
          </a:xfrm>
          <a:prstGeom prst="rect">
            <a:avLst/>
          </a:prstGeom>
          <a:noFill/>
        </p:spPr>
        <p:txBody>
          <a:bodyPr wrap="square" bIns="0" rtlCol="0"/>
          <a:p>
            <a:r>
              <a:rPr lang="zh-CN" altLang="en-US" b="1">
                <a:solidFill>
                  <a:srgbClr val="F18870"/>
                </a:solidFill>
                <a:uFillTx/>
                <a:latin typeface="Microsoft YaHei Bold" panose="020B0503020204020204" charset="-122"/>
                <a:ea typeface="Microsoft YaHei Bold" panose="020B0503020204020204" charset="-122"/>
              </a:rPr>
              <a:t>5. 焦虑</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9" name="文本框 8"/>
          <p:cNvSpPr txBox="1"/>
          <p:nvPr>
            <p:custDataLst>
              <p:tags r:id="rId50"/>
            </p:custDataLst>
          </p:nvPr>
        </p:nvSpPr>
        <p:spPr>
          <a:xfrm>
            <a:off x="7465695" y="4636770"/>
            <a:ext cx="4053205"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与病情重、预后不良有关。</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12" name="组合 11"/>
          <p:cNvGrpSpPr/>
          <p:nvPr/>
        </p:nvGrpSpPr>
        <p:grpSpPr>
          <a:xfrm>
            <a:off x="36957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3" name="组合 12"/>
            <p:cNvGrpSpPr/>
            <p:nvPr/>
          </p:nvGrpSpPr>
          <p:grpSpPr>
            <a:xfrm>
              <a:off x="467" y="494"/>
              <a:ext cx="1416" cy="680"/>
              <a:chOff x="467" y="579"/>
              <a:chExt cx="1416" cy="680"/>
            </a:xfrm>
          </p:grpSpPr>
          <p:sp>
            <p:nvSpPr>
              <p:cNvPr id="14" name="对角圆角矩形 1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5" name="图片 14"/>
              <p:cNvPicPr/>
              <p:nvPr/>
            </p:nvPicPr>
            <p:blipFill>
              <a:blip r:embed="rId5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4834890" y="4162425"/>
            <a:ext cx="0" cy="1604645"/>
          </a:xfrm>
          <a:prstGeom prst="line">
            <a:avLst/>
          </a:prstGeom>
          <a:ln w="22225">
            <a:solidFill>
              <a:srgbClr val="0078FF"/>
            </a:solidFill>
            <a:tailEnd type="oval"/>
          </a:ln>
        </p:spPr>
        <p:style>
          <a:lnRef idx="1">
            <a:srgbClr val="00ECC2"/>
          </a:lnRef>
          <a:fillRef idx="0">
            <a:srgbClr val="00ECC2"/>
          </a:fillRef>
          <a:effectRef idx="0">
            <a:srgbClr val="00ECC2"/>
          </a:effectRef>
          <a:fontRef idx="minor">
            <a:srgbClr val="000000"/>
          </a:fontRef>
        </p:style>
      </p:cxnSp>
      <p:cxnSp>
        <p:nvCxnSpPr>
          <p:cNvPr id="4" name="直接连接符 3"/>
          <p:cNvCxnSpPr/>
          <p:nvPr>
            <p:custDataLst>
              <p:tags r:id="rId2"/>
            </p:custDataLst>
          </p:nvPr>
        </p:nvCxnSpPr>
        <p:spPr>
          <a:xfrm>
            <a:off x="3595370" y="4171950"/>
            <a:ext cx="1240155" cy="0"/>
          </a:xfrm>
          <a:prstGeom prst="line">
            <a:avLst/>
          </a:prstGeom>
          <a:ln w="22225">
            <a:solidFill>
              <a:srgbClr val="0078FF"/>
            </a:solidFill>
            <a:headEnd type="oval"/>
          </a:ln>
        </p:spPr>
        <p:style>
          <a:lnRef idx="1">
            <a:srgbClr val="00ECC2"/>
          </a:lnRef>
          <a:fillRef idx="0">
            <a:srgbClr val="00ECC2"/>
          </a:fillRef>
          <a:effectRef idx="0">
            <a:srgbClr val="00ECC2"/>
          </a:effectRef>
          <a:fontRef idx="minor">
            <a:srgbClr val="000000"/>
          </a:fontRef>
        </p:style>
      </p:cxnSp>
      <p:sp>
        <p:nvSpPr>
          <p:cNvPr id="5" name="文本框 4"/>
          <p:cNvSpPr txBox="1"/>
          <p:nvPr>
            <p:custDataLst>
              <p:tags r:id="rId3"/>
            </p:custDataLst>
          </p:nvPr>
        </p:nvSpPr>
        <p:spPr>
          <a:xfrm>
            <a:off x="3036570" y="4458970"/>
            <a:ext cx="1720850" cy="836930"/>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（2）患儿能得到足够的营养及水分。</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21" name="五边形 20"/>
          <p:cNvSpPr/>
          <p:nvPr>
            <p:custDataLst>
              <p:tags r:id="rId4"/>
            </p:custDataLst>
          </p:nvPr>
        </p:nvSpPr>
        <p:spPr>
          <a:xfrm>
            <a:off x="3558540" y="3535680"/>
            <a:ext cx="1532255" cy="523240"/>
          </a:xfrm>
          <a:prstGeom prst="homePlate">
            <a:avLst/>
          </a:prstGeom>
          <a:noFill/>
          <a:ln w="22225">
            <a:solidFill>
              <a:srgbClr val="0078F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22" name="椭圆 21"/>
          <p:cNvSpPr/>
          <p:nvPr>
            <p:custDataLst>
              <p:tags r:id="rId5"/>
            </p:custDataLst>
          </p:nvPr>
        </p:nvSpPr>
        <p:spPr>
          <a:xfrm>
            <a:off x="3770630" y="3330575"/>
            <a:ext cx="973455" cy="973455"/>
          </a:xfrm>
          <a:prstGeom prst="ellipse">
            <a:avLst/>
          </a:prstGeom>
          <a:solidFill>
            <a:srgbClr val="0078FF"/>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23" name="椭圆 22"/>
          <p:cNvSpPr/>
          <p:nvPr>
            <p:custDataLst>
              <p:tags r:id="rId6"/>
            </p:custDataLst>
          </p:nvPr>
        </p:nvSpPr>
        <p:spPr>
          <a:xfrm>
            <a:off x="3502660" y="3750945"/>
            <a:ext cx="116840" cy="116840"/>
          </a:xfrm>
          <a:prstGeom prst="ellipse">
            <a:avLst/>
          </a:prstGeom>
          <a:solidFill>
            <a:srgbClr val="0078FF">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24" name="图片 23" descr="32313537353836363b32313537353834373bcebbd6c3"/>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018915" y="3566795"/>
            <a:ext cx="501650" cy="501650"/>
          </a:xfrm>
          <a:prstGeom prst="rect">
            <a:avLst/>
          </a:prstGeom>
        </p:spPr>
      </p:pic>
      <p:cxnSp>
        <p:nvCxnSpPr>
          <p:cNvPr id="26" name="直接连接符 25"/>
          <p:cNvCxnSpPr/>
          <p:nvPr>
            <p:custDataLst>
              <p:tags r:id="rId10"/>
            </p:custDataLst>
          </p:nvPr>
        </p:nvCxnSpPr>
        <p:spPr>
          <a:xfrm>
            <a:off x="2704465" y="2650490"/>
            <a:ext cx="0" cy="1604645"/>
          </a:xfrm>
          <a:prstGeom prst="line">
            <a:avLst/>
          </a:prstGeom>
          <a:ln w="22225">
            <a:solidFill>
              <a:srgbClr val="00ECC2"/>
            </a:solidFill>
            <a:tailEnd type="oval"/>
          </a:ln>
        </p:spPr>
        <p:style>
          <a:lnRef idx="1">
            <a:srgbClr val="00ECC2"/>
          </a:lnRef>
          <a:fillRef idx="0">
            <a:srgbClr val="00ECC2"/>
          </a:fillRef>
          <a:effectRef idx="0">
            <a:srgbClr val="00ECC2"/>
          </a:effectRef>
          <a:fontRef idx="minor">
            <a:srgbClr val="000000"/>
          </a:fontRef>
        </p:style>
      </p:cxnSp>
      <p:sp>
        <p:nvSpPr>
          <p:cNvPr id="29" name="文本框 28"/>
          <p:cNvSpPr txBox="1"/>
          <p:nvPr>
            <p:custDataLst>
              <p:tags r:id="rId11"/>
            </p:custDataLst>
          </p:nvPr>
        </p:nvSpPr>
        <p:spPr>
          <a:xfrm>
            <a:off x="789305" y="2947035"/>
            <a:ext cx="1837690" cy="836930"/>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（1）患儿的体温恢复正常。</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cxnSp>
        <p:nvCxnSpPr>
          <p:cNvPr id="31" name="直接连接符 30"/>
          <p:cNvCxnSpPr/>
          <p:nvPr>
            <p:custDataLst>
              <p:tags r:id="rId12"/>
            </p:custDataLst>
          </p:nvPr>
        </p:nvCxnSpPr>
        <p:spPr>
          <a:xfrm>
            <a:off x="1464945" y="2660015"/>
            <a:ext cx="1240155" cy="0"/>
          </a:xfrm>
          <a:prstGeom prst="line">
            <a:avLst/>
          </a:prstGeom>
          <a:ln w="22225">
            <a:solidFill>
              <a:srgbClr val="00ECC2"/>
            </a:solidFill>
            <a:headEnd type="oval"/>
          </a:ln>
        </p:spPr>
        <p:style>
          <a:lnRef idx="1">
            <a:srgbClr val="00ECC2"/>
          </a:lnRef>
          <a:fillRef idx="0">
            <a:srgbClr val="00ECC2"/>
          </a:fillRef>
          <a:effectRef idx="0">
            <a:srgbClr val="00ECC2"/>
          </a:effectRef>
          <a:fontRef idx="minor">
            <a:srgbClr val="000000"/>
          </a:fontRef>
        </p:style>
      </p:cxnSp>
      <p:sp>
        <p:nvSpPr>
          <p:cNvPr id="32" name="五边形 31"/>
          <p:cNvSpPr/>
          <p:nvPr>
            <p:custDataLst>
              <p:tags r:id="rId13"/>
            </p:custDataLst>
          </p:nvPr>
        </p:nvSpPr>
        <p:spPr>
          <a:xfrm>
            <a:off x="1428115" y="2023745"/>
            <a:ext cx="1532255" cy="523240"/>
          </a:xfrm>
          <a:prstGeom prst="homePlate">
            <a:avLst/>
          </a:prstGeom>
          <a:noFill/>
          <a:ln w="22225">
            <a:solidFill>
              <a:srgbClr val="00ECC2"/>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33" name="椭圆 32"/>
          <p:cNvSpPr/>
          <p:nvPr>
            <p:custDataLst>
              <p:tags r:id="rId14"/>
            </p:custDataLst>
          </p:nvPr>
        </p:nvSpPr>
        <p:spPr>
          <a:xfrm>
            <a:off x="1640205" y="1811020"/>
            <a:ext cx="973455" cy="973455"/>
          </a:xfrm>
          <a:prstGeom prst="ellipse">
            <a:avLst/>
          </a:prstGeom>
          <a:solidFill>
            <a:srgbClr val="00ECC2"/>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34" name="椭圆 33"/>
          <p:cNvSpPr/>
          <p:nvPr>
            <p:custDataLst>
              <p:tags r:id="rId15"/>
            </p:custDataLst>
          </p:nvPr>
        </p:nvSpPr>
        <p:spPr>
          <a:xfrm>
            <a:off x="1372235" y="2239010"/>
            <a:ext cx="116840" cy="116840"/>
          </a:xfrm>
          <a:prstGeom prst="ellipse">
            <a:avLst/>
          </a:prstGeom>
          <a:solidFill>
            <a:srgbClr val="00ECC2">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35" name="图片 34" descr="32313537353836363b32313537353834393bb0ecb9abc9f3c5fa"/>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888490" y="2047240"/>
            <a:ext cx="501650" cy="501650"/>
          </a:xfrm>
          <a:prstGeom prst="rect">
            <a:avLst/>
          </a:prstGeom>
        </p:spPr>
      </p:pic>
      <p:cxnSp>
        <p:nvCxnSpPr>
          <p:cNvPr id="38" name="直接连接符 37"/>
          <p:cNvCxnSpPr/>
          <p:nvPr>
            <p:custDataLst>
              <p:tags r:id="rId19"/>
            </p:custDataLst>
          </p:nvPr>
        </p:nvCxnSpPr>
        <p:spPr>
          <a:xfrm>
            <a:off x="6939280" y="2672080"/>
            <a:ext cx="0" cy="1604645"/>
          </a:xfrm>
          <a:prstGeom prst="line">
            <a:avLst/>
          </a:prstGeom>
          <a:ln w="22225">
            <a:solidFill>
              <a:srgbClr val="FFD75F"/>
            </a:solidFill>
            <a:tailEnd type="oval"/>
          </a:ln>
        </p:spPr>
        <p:style>
          <a:lnRef idx="1">
            <a:srgbClr val="00ECC2"/>
          </a:lnRef>
          <a:fillRef idx="0">
            <a:srgbClr val="00ECC2"/>
          </a:fillRef>
          <a:effectRef idx="0">
            <a:srgbClr val="00ECC2"/>
          </a:effectRef>
          <a:fontRef idx="minor">
            <a:srgbClr val="000000"/>
          </a:fontRef>
        </p:style>
      </p:cxnSp>
      <p:cxnSp>
        <p:nvCxnSpPr>
          <p:cNvPr id="39" name="直接连接符 38"/>
          <p:cNvCxnSpPr/>
          <p:nvPr>
            <p:custDataLst>
              <p:tags r:id="rId20"/>
            </p:custDataLst>
          </p:nvPr>
        </p:nvCxnSpPr>
        <p:spPr>
          <a:xfrm>
            <a:off x="5699760" y="2681605"/>
            <a:ext cx="1240155" cy="0"/>
          </a:xfrm>
          <a:prstGeom prst="line">
            <a:avLst/>
          </a:prstGeom>
          <a:ln w="22225">
            <a:solidFill>
              <a:srgbClr val="FFD75F"/>
            </a:solidFill>
            <a:headEnd type="oval"/>
          </a:ln>
        </p:spPr>
        <p:style>
          <a:lnRef idx="1">
            <a:srgbClr val="00ECC2"/>
          </a:lnRef>
          <a:fillRef idx="0">
            <a:srgbClr val="00ECC2"/>
          </a:fillRef>
          <a:effectRef idx="0">
            <a:srgbClr val="00ECC2"/>
          </a:effectRef>
          <a:fontRef idx="minor">
            <a:srgbClr val="000000"/>
          </a:fontRef>
        </p:style>
      </p:cxnSp>
      <p:sp>
        <p:nvSpPr>
          <p:cNvPr id="40" name="文本框 39"/>
          <p:cNvSpPr txBox="1"/>
          <p:nvPr>
            <p:custDataLst>
              <p:tags r:id="rId21"/>
            </p:custDataLst>
          </p:nvPr>
        </p:nvSpPr>
        <p:spPr>
          <a:xfrm>
            <a:off x="5140325" y="2968625"/>
            <a:ext cx="1721485" cy="836930"/>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（3）患儿不发生受伤情况。</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42" name="五边形 41"/>
          <p:cNvSpPr/>
          <p:nvPr>
            <p:custDataLst>
              <p:tags r:id="rId22"/>
            </p:custDataLst>
          </p:nvPr>
        </p:nvSpPr>
        <p:spPr>
          <a:xfrm>
            <a:off x="5698490" y="2049780"/>
            <a:ext cx="1532255" cy="523240"/>
          </a:xfrm>
          <a:prstGeom prst="homePlate">
            <a:avLst/>
          </a:prstGeom>
          <a:noFill/>
          <a:ln w="22225">
            <a:solidFill>
              <a:srgbClr val="FFD75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43" name="椭圆 42"/>
          <p:cNvSpPr/>
          <p:nvPr>
            <p:custDataLst>
              <p:tags r:id="rId23"/>
            </p:custDataLst>
          </p:nvPr>
        </p:nvSpPr>
        <p:spPr>
          <a:xfrm>
            <a:off x="5888355" y="1832610"/>
            <a:ext cx="973455" cy="973455"/>
          </a:xfrm>
          <a:prstGeom prst="ellipse">
            <a:avLst/>
          </a:prstGeom>
          <a:solidFill>
            <a:srgbClr val="FFD75F">
              <a:lumMod val="75000"/>
            </a:srgbClr>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45" name="椭圆 44"/>
          <p:cNvSpPr/>
          <p:nvPr>
            <p:custDataLst>
              <p:tags r:id="rId24"/>
            </p:custDataLst>
          </p:nvPr>
        </p:nvSpPr>
        <p:spPr>
          <a:xfrm>
            <a:off x="5633085" y="2261235"/>
            <a:ext cx="116840" cy="116840"/>
          </a:xfrm>
          <a:prstGeom prst="ellipse">
            <a:avLst/>
          </a:prstGeom>
          <a:solidFill>
            <a:srgbClr val="FFD75F">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46" name="图片 45" descr="32313537353836363b32313537353835313bcdbcb2e1"/>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136640" y="2068830"/>
            <a:ext cx="501650" cy="501650"/>
          </a:xfrm>
          <a:prstGeom prst="rect">
            <a:avLst/>
          </a:prstGeom>
        </p:spPr>
      </p:pic>
      <p:cxnSp>
        <p:nvCxnSpPr>
          <p:cNvPr id="48" name="直接连接符 47"/>
          <p:cNvCxnSpPr/>
          <p:nvPr>
            <p:custDataLst>
              <p:tags r:id="rId28"/>
            </p:custDataLst>
          </p:nvPr>
        </p:nvCxnSpPr>
        <p:spPr>
          <a:xfrm>
            <a:off x="9116695" y="4159250"/>
            <a:ext cx="0" cy="1604645"/>
          </a:xfrm>
          <a:prstGeom prst="line">
            <a:avLst/>
          </a:prstGeom>
          <a:ln w="22225">
            <a:solidFill>
              <a:srgbClr val="FF8A25"/>
            </a:solidFill>
            <a:tailEnd type="oval"/>
          </a:ln>
        </p:spPr>
        <p:style>
          <a:lnRef idx="1">
            <a:srgbClr val="00ECC2"/>
          </a:lnRef>
          <a:fillRef idx="0">
            <a:srgbClr val="00ECC2"/>
          </a:fillRef>
          <a:effectRef idx="0">
            <a:srgbClr val="00ECC2"/>
          </a:effectRef>
          <a:fontRef idx="minor">
            <a:srgbClr val="000000"/>
          </a:fontRef>
        </p:style>
      </p:cxnSp>
      <p:cxnSp>
        <p:nvCxnSpPr>
          <p:cNvPr id="49" name="直接连接符 48"/>
          <p:cNvCxnSpPr/>
          <p:nvPr>
            <p:custDataLst>
              <p:tags r:id="rId29"/>
            </p:custDataLst>
          </p:nvPr>
        </p:nvCxnSpPr>
        <p:spPr>
          <a:xfrm>
            <a:off x="7876540" y="4168775"/>
            <a:ext cx="1240155" cy="0"/>
          </a:xfrm>
          <a:prstGeom prst="line">
            <a:avLst/>
          </a:prstGeom>
          <a:ln w="22225">
            <a:solidFill>
              <a:srgbClr val="FF8A25"/>
            </a:solidFill>
            <a:headEnd type="oval"/>
          </a:ln>
        </p:spPr>
        <p:style>
          <a:lnRef idx="1">
            <a:srgbClr val="00ECC2"/>
          </a:lnRef>
          <a:fillRef idx="0">
            <a:srgbClr val="00ECC2"/>
          </a:fillRef>
          <a:effectRef idx="0">
            <a:srgbClr val="00ECC2"/>
          </a:effectRef>
          <a:fontRef idx="minor">
            <a:srgbClr val="000000"/>
          </a:fontRef>
        </p:style>
      </p:cxnSp>
      <p:sp>
        <p:nvSpPr>
          <p:cNvPr id="50" name="文本框 49"/>
          <p:cNvSpPr txBox="1"/>
          <p:nvPr>
            <p:custDataLst>
              <p:tags r:id="rId30"/>
            </p:custDataLst>
          </p:nvPr>
        </p:nvSpPr>
        <p:spPr>
          <a:xfrm>
            <a:off x="7290435" y="4455795"/>
            <a:ext cx="1721485" cy="1308100"/>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（4）患儿住院期间不发生并发症，或发生后能及时发现并处理。</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52" name="五边形 51"/>
          <p:cNvSpPr/>
          <p:nvPr>
            <p:custDataLst>
              <p:tags r:id="rId31"/>
            </p:custDataLst>
          </p:nvPr>
        </p:nvSpPr>
        <p:spPr>
          <a:xfrm>
            <a:off x="7813040" y="3532505"/>
            <a:ext cx="1532255" cy="523240"/>
          </a:xfrm>
          <a:prstGeom prst="homePlate">
            <a:avLst/>
          </a:prstGeom>
          <a:noFill/>
          <a:ln w="22225">
            <a:solidFill>
              <a:srgbClr val="FF8A25"/>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53" name="椭圆 52"/>
          <p:cNvSpPr/>
          <p:nvPr>
            <p:custDataLst>
              <p:tags r:id="rId32"/>
            </p:custDataLst>
          </p:nvPr>
        </p:nvSpPr>
        <p:spPr>
          <a:xfrm>
            <a:off x="8025130" y="3319780"/>
            <a:ext cx="973455" cy="973455"/>
          </a:xfrm>
          <a:prstGeom prst="ellipse">
            <a:avLst/>
          </a:prstGeom>
          <a:solidFill>
            <a:srgbClr val="FF8A25"/>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54" name="椭圆 53"/>
          <p:cNvSpPr/>
          <p:nvPr>
            <p:custDataLst>
              <p:tags r:id="rId33"/>
            </p:custDataLst>
          </p:nvPr>
        </p:nvSpPr>
        <p:spPr>
          <a:xfrm>
            <a:off x="7757160" y="3747770"/>
            <a:ext cx="116840" cy="116840"/>
          </a:xfrm>
          <a:prstGeom prst="ellipse">
            <a:avLst/>
          </a:prstGeom>
          <a:solidFill>
            <a:srgbClr val="FF8A25">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55" name="图片 54" descr="32313537353836363b32313537353835353bb4f2d3a1bbfa"/>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8261350" y="3556000"/>
            <a:ext cx="501650" cy="501650"/>
          </a:xfrm>
          <a:prstGeom prst="rect">
            <a:avLst/>
          </a:prstGeom>
        </p:spPr>
      </p:pic>
      <p:cxnSp>
        <p:nvCxnSpPr>
          <p:cNvPr id="57" name="直接连接符 56"/>
          <p:cNvCxnSpPr/>
          <p:nvPr>
            <p:custDataLst>
              <p:tags r:id="rId37"/>
            </p:custDataLst>
          </p:nvPr>
        </p:nvCxnSpPr>
        <p:spPr>
          <a:xfrm>
            <a:off x="11235055" y="2648585"/>
            <a:ext cx="0" cy="1604645"/>
          </a:xfrm>
          <a:prstGeom prst="line">
            <a:avLst/>
          </a:prstGeom>
          <a:ln w="22225">
            <a:solidFill>
              <a:srgbClr val="ED6E68"/>
            </a:solidFill>
            <a:tailEnd type="oval"/>
          </a:ln>
        </p:spPr>
        <p:style>
          <a:lnRef idx="1">
            <a:srgbClr val="00ECC2"/>
          </a:lnRef>
          <a:fillRef idx="0">
            <a:srgbClr val="00ECC2"/>
          </a:fillRef>
          <a:effectRef idx="0">
            <a:srgbClr val="00ECC2"/>
          </a:effectRef>
          <a:fontRef idx="minor">
            <a:srgbClr val="000000"/>
          </a:fontRef>
        </p:style>
      </p:cxnSp>
      <p:cxnSp>
        <p:nvCxnSpPr>
          <p:cNvPr id="58" name="直接连接符 57"/>
          <p:cNvCxnSpPr/>
          <p:nvPr>
            <p:custDataLst>
              <p:tags r:id="rId38"/>
            </p:custDataLst>
          </p:nvPr>
        </p:nvCxnSpPr>
        <p:spPr>
          <a:xfrm>
            <a:off x="9951720" y="2658110"/>
            <a:ext cx="1283970" cy="0"/>
          </a:xfrm>
          <a:prstGeom prst="line">
            <a:avLst/>
          </a:prstGeom>
          <a:ln w="22225">
            <a:solidFill>
              <a:srgbClr val="ED6E68"/>
            </a:solidFill>
            <a:headEnd type="oval"/>
          </a:ln>
        </p:spPr>
        <p:style>
          <a:lnRef idx="1">
            <a:srgbClr val="00ECC2"/>
          </a:lnRef>
          <a:fillRef idx="0">
            <a:srgbClr val="00ECC2"/>
          </a:fillRef>
          <a:effectRef idx="0">
            <a:srgbClr val="00ECC2"/>
          </a:effectRef>
          <a:fontRef idx="minor">
            <a:srgbClr val="000000"/>
          </a:fontRef>
        </p:style>
      </p:cxnSp>
      <p:sp>
        <p:nvSpPr>
          <p:cNvPr id="59" name="文本框 58"/>
          <p:cNvSpPr txBox="1"/>
          <p:nvPr>
            <p:custDataLst>
              <p:tags r:id="rId39"/>
            </p:custDataLst>
          </p:nvPr>
        </p:nvSpPr>
        <p:spPr>
          <a:xfrm>
            <a:off x="9436100" y="2945130"/>
            <a:ext cx="1721485" cy="1997075"/>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（5）家属能接受疾病的事实，并能主动配合治疗与护理。</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79" name="五边形 78"/>
          <p:cNvSpPr/>
          <p:nvPr>
            <p:custDataLst>
              <p:tags r:id="rId40"/>
            </p:custDataLst>
          </p:nvPr>
        </p:nvSpPr>
        <p:spPr>
          <a:xfrm>
            <a:off x="9958705" y="2021840"/>
            <a:ext cx="1532255" cy="523240"/>
          </a:xfrm>
          <a:prstGeom prst="homePlate">
            <a:avLst/>
          </a:prstGeom>
          <a:noFill/>
          <a:ln w="22225">
            <a:solidFill>
              <a:srgbClr val="ED6E68"/>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88" name="椭圆 87"/>
          <p:cNvSpPr/>
          <p:nvPr>
            <p:custDataLst>
              <p:tags r:id="rId41"/>
            </p:custDataLst>
          </p:nvPr>
        </p:nvSpPr>
        <p:spPr>
          <a:xfrm>
            <a:off x="10170795" y="1809115"/>
            <a:ext cx="973455" cy="973455"/>
          </a:xfrm>
          <a:prstGeom prst="ellipse">
            <a:avLst/>
          </a:prstGeom>
          <a:solidFill>
            <a:srgbClr val="ED6E68"/>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90" name="椭圆 89"/>
          <p:cNvSpPr/>
          <p:nvPr>
            <p:custDataLst>
              <p:tags r:id="rId42"/>
            </p:custDataLst>
          </p:nvPr>
        </p:nvSpPr>
        <p:spPr>
          <a:xfrm>
            <a:off x="9902825" y="2237105"/>
            <a:ext cx="116840" cy="116840"/>
          </a:xfrm>
          <a:prstGeom prst="ellipse">
            <a:avLst/>
          </a:prstGeom>
          <a:solidFill>
            <a:srgbClr val="ED6E68">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91" name="图片 90" descr="32313537353836363b32313537353835373bcec4bcfebcd0"/>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10407015" y="2045335"/>
            <a:ext cx="501650" cy="501650"/>
          </a:xfrm>
          <a:prstGeom prst="rect">
            <a:avLst/>
          </a:prstGeom>
        </p:spPr>
      </p:pic>
      <p:grpSp>
        <p:nvGrpSpPr>
          <p:cNvPr id="12" name="组合 11"/>
          <p:cNvGrpSpPr/>
          <p:nvPr/>
        </p:nvGrpSpPr>
        <p:grpSpPr>
          <a:xfrm>
            <a:off x="369570" y="259715"/>
            <a:ext cx="11490325" cy="539750"/>
            <a:chOff x="467" y="409"/>
            <a:chExt cx="18095" cy="850"/>
          </a:xfrm>
        </p:grpSpPr>
        <p:sp>
          <p:nvSpPr>
            <p:cNvPr id="3" name="文本框 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3" name="组合 12"/>
            <p:cNvGrpSpPr/>
            <p:nvPr/>
          </p:nvGrpSpPr>
          <p:grpSpPr>
            <a:xfrm>
              <a:off x="467" y="494"/>
              <a:ext cx="1416" cy="680"/>
              <a:chOff x="467" y="579"/>
              <a:chExt cx="1416" cy="680"/>
            </a:xfrm>
          </p:grpSpPr>
          <p:sp>
            <p:nvSpPr>
              <p:cNvPr id="14" name="对角圆角矩形 1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5" name="图片 14"/>
              <p:cNvPicPr/>
              <p:nvPr/>
            </p:nvPicPr>
            <p:blipFill>
              <a:blip r:embed="rId46"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30630"/>
            <a:ext cx="10440035" cy="500634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高热的护理</a:t>
            </a:r>
            <a:r>
              <a:rPr dirty="0">
                <a:latin typeface="Microsoft YaHei Regular" panose="020B0503020204020204" charset="-122"/>
                <a:ea typeface="Microsoft YaHei Regular" panose="020B0503020204020204" charset="-122"/>
                <a:cs typeface="Microsoft YaHei Regular" panose="020B0503020204020204" charset="-122"/>
              </a:rPr>
              <a:t>　保持病室安静，空气新鲜，温度、湿度适宜。绝对卧床休息。每4小时测体温1次，并观察热型及伴随症状。出汗后及时更衣，注意保暖。体温超过 38.5 ℃时，及时给予物理降温或药物降温，以减少大脑氧的消耗，防止发生惊厥，并记录降温效果。</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饮食护理</a:t>
            </a:r>
            <a:r>
              <a:rPr dirty="0">
                <a:latin typeface="Microsoft YaHei Regular" panose="020B0503020204020204" charset="-122"/>
                <a:ea typeface="Microsoft YaHei Regular" panose="020B0503020204020204" charset="-122"/>
                <a:cs typeface="Microsoft YaHei Regular" panose="020B0503020204020204" charset="-122"/>
              </a:rPr>
              <a:t>　保证足够热量摄入，按患儿热量需要制订饮食计划，给予高热量、高蛋白、高维生素且清淡、易消化的流质或半流质饮食。少量多餐，以减轻胃的饱胀，防止呕吐发生。注意食物的调配，增加患儿食欲。频繁呕吐不能进食者，应注意观察呕吐情况，做好口腔护理，呕吐后帮助患儿漱口，保持口腔清洁，及时清除呕吐物以减少不良刺激，并给予鼻饲及静脉输液，以维持水、电解质平衡。监测患儿每日热卡摄入量，及时给予适当调整。</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30630"/>
            <a:ext cx="10440035" cy="500634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病情观察及护理</a:t>
            </a:r>
            <a:endParaRPr b="1" dirty="0">
              <a:solidFill>
                <a:srgbClr val="FF7F7F"/>
              </a:solidFill>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dirty="0">
                <a:latin typeface="Microsoft YaHei Regular" panose="020B0503020204020204" charset="-122"/>
                <a:ea typeface="Microsoft YaHei Regular" panose="020B0503020204020204" charset="-122"/>
                <a:cs typeface="Microsoft YaHei Regular" panose="020B0503020204020204" charset="-122"/>
              </a:rPr>
              <a:t>（1）监测生命体征：若患儿出现意识障碍，囟门、瞳孔改变，躁动不安，频繁呕吐，四肢肌张力增高等惊厥征兆，应立即置患儿于平卧位，保持呼吸道通畅，并给予氧气吸入；遵医嘱给予镇静、止惊药物；保持安静，各种护理操作应集中进行，避免各种对患儿的刺激，同时注意保证患儿安全，防止发生坠床，防止舌咬伤。</a:t>
            </a:r>
            <a:endParaRPr sz="1700" dirty="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dirty="0">
                <a:latin typeface="Microsoft YaHei Regular" panose="020B0503020204020204" charset="-122"/>
                <a:ea typeface="Microsoft YaHei Regular" panose="020B0503020204020204" charset="-122"/>
                <a:cs typeface="Microsoft YaHei Regular" panose="020B0503020204020204" charset="-122"/>
              </a:rPr>
              <a:t>（2）做好并发症的观察：如患儿在治疗中发热不退或退而复升、前囟饱满、颅缝裂开、呕吐不止、频繁惊厥，应考虑有并发症存在。可做颅骨透照法、头颅 CT 扫描检查等，以期早确诊，及时处理。注意患儿安全，躁动不安或惊厥时防坠床及舌咬伤。患儿腰椎穿刺取脑脊液后，嘱其去枕平卧休息 6 小时，避免发生头痛，并密切观察穿刺部位敷料是否干燥，有无渗血、渗液等。</a:t>
            </a:r>
            <a:endParaRPr sz="1700" dirty="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dirty="0">
                <a:latin typeface="Microsoft YaHei Regular" panose="020B0503020204020204" charset="-122"/>
                <a:ea typeface="Microsoft YaHei Regular" panose="020B0503020204020204" charset="-122"/>
                <a:cs typeface="Microsoft YaHei Regular" panose="020B0503020204020204" charset="-122"/>
              </a:rPr>
              <a:t>（3）做好抢救药品及器械的准备：做好氧气、吸引器、人工呼吸机、脱水剂、呼吸兴奋剂、硬脑膜下穿刺包及侧脑室引流包的准备。</a:t>
            </a:r>
            <a:endParaRPr sz="1700" dirty="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dirty="0">
                <a:latin typeface="Microsoft YaHei Regular" panose="020B0503020204020204" charset="-122"/>
                <a:ea typeface="Microsoft YaHei Regular" panose="020B0503020204020204" charset="-122"/>
                <a:cs typeface="Microsoft YaHei Regular" panose="020B0503020204020204" charset="-122"/>
              </a:rPr>
              <a:t>（4）药物治疗的护理：了解各种药物的作用及副作用，了解各种药物配伍禁忌及使用要求，保证药物发挥最大的治疗效果。如脱水药，应在 30 分钟内进入体内，这样有利于迅速提高血浆渗透压，降低颅内压力，防止脑疝发生。</a:t>
            </a:r>
            <a:endParaRPr sz="17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30630"/>
            <a:ext cx="10440035" cy="500634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健康教育</a:t>
            </a:r>
            <a:r>
              <a:rPr dirty="0">
                <a:latin typeface="Microsoft YaHei Regular" panose="020B0503020204020204" charset="-122"/>
                <a:ea typeface="Microsoft YaHei Regular" panose="020B0503020204020204" charset="-122"/>
                <a:cs typeface="Microsoft YaHei Regular" panose="020B0503020204020204" charset="-122"/>
              </a:rPr>
              <a:t>　对患儿及家长应给予安慰、关心和爱护，使其接受疾病的事实，树立战胜疾病的信心。根据患儿及家长的接受程度，介绍病情、治疗护理的目的与方法，使其主动配合。及时解除患儿不适，取得患儿及家长的信任。预防化脓性脑膜炎，应积极锻炼身体，预防上呼吸道感染，接种各种疫苗，进行被动免疫。对恢复期患儿，应进行功能训练，指导家属根据不同情况给予相应护理，以减少后遗症的发生。</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脑性瘫痪</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629410"/>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195605"/>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脑性瘫痪（cerebral palsy），简称脑瘫，是由各种原因引起患儿脑部非进行性损伤的一种综合征。多发生在出生前到出生后 1 个月内，主要表现为中枢性运动障碍及姿势异常，有时伴有智力低下、癫痫、感知觉障碍等。</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16852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引起脑性瘫痪的原因很多，可发生在</a:t>
            </a:r>
            <a:r>
              <a:rPr b="1" dirty="0">
                <a:solidFill>
                  <a:srgbClr val="FF7F7F"/>
                </a:solidFill>
                <a:latin typeface="Microsoft YaHei Bold" panose="020B0503020204020204" charset="-122"/>
                <a:ea typeface="Microsoft YaHei Bold" panose="020B0503020204020204" charset="-122"/>
                <a:cs typeface="Times New Roman Regular" panose="02020603050405020304" charset="0"/>
              </a:rPr>
              <a:t>出生前</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a:t>
            </a:r>
            <a:r>
              <a:rPr b="1" dirty="0">
                <a:solidFill>
                  <a:srgbClr val="FF7F7F"/>
                </a:solidFill>
                <a:latin typeface="Microsoft YaHei Bold" panose="020B0503020204020204" charset="-122"/>
                <a:ea typeface="Microsoft YaHei Bold" panose="020B0503020204020204" charset="-122"/>
                <a:cs typeface="Times New Roman Regular" panose="02020603050405020304" charset="0"/>
              </a:rPr>
              <a:t>出生时</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和</a:t>
            </a:r>
            <a:r>
              <a:rPr b="1" dirty="0">
                <a:solidFill>
                  <a:srgbClr val="FF7F7F"/>
                </a:solidFill>
                <a:latin typeface="Microsoft YaHei Bold" panose="020B0503020204020204" charset="-122"/>
                <a:ea typeface="Microsoft YaHei Bold" panose="020B0503020204020204" charset="-122"/>
                <a:cs typeface="Times New Roman Regular" panose="02020603050405020304" charset="0"/>
              </a:rPr>
              <a:t>出生后</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。出生前危险因素主要是由</a:t>
            </a:r>
            <a:r>
              <a:rPr b="1" dirty="0">
                <a:solidFill>
                  <a:srgbClr val="00B050"/>
                </a:solidFill>
                <a:latin typeface="Microsoft YaHei Bold" panose="020B0503020204020204" charset="-122"/>
                <a:ea typeface="Microsoft YaHei Bold" panose="020B0503020204020204" charset="-122"/>
                <a:cs typeface="Times New Roman Regular" panose="02020603050405020304" charset="0"/>
              </a:rPr>
              <a:t>母亲妊娠期的各种异常情况引起</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，如多胎妊娠、胎儿脑发育畸形等；出生时的危险因素主要包括缺氧窒息及机械损伤；而新生儿期的各种因素中，</a:t>
            </a:r>
            <a:r>
              <a:rPr b="1" dirty="0">
                <a:solidFill>
                  <a:srgbClr val="00B050"/>
                </a:solidFill>
                <a:latin typeface="Microsoft YaHei Bold" panose="020B0503020204020204" charset="-122"/>
                <a:ea typeface="Microsoft YaHei Bold" panose="020B0503020204020204" charset="-122"/>
                <a:cs typeface="Times New Roman Regular" panose="02020603050405020304" charset="0"/>
              </a:rPr>
              <a:t>早产和低出生体重是引起脑性瘫痪的重要因素</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。另外，</a:t>
            </a:r>
            <a:r>
              <a:rPr b="1" dirty="0">
                <a:solidFill>
                  <a:srgbClr val="F49534"/>
                </a:solidFill>
                <a:latin typeface="Microsoft YaHei Bold" panose="020B0503020204020204" charset="-122"/>
                <a:ea typeface="Microsoft YaHei Bold" panose="020B0503020204020204" charset="-122"/>
                <a:cs typeface="Times New Roman Regular" panose="02020603050405020304" charset="0"/>
              </a:rPr>
              <a:t>胆红素脑病和各种中枢神经系统感染也是重要原因之一</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。一些脑瘫患儿可有家族遗传病史，父母近亲结婚以及在同辈或上辈的母系及父系家族中出现脑瘫、智力障碍或先天畸形者，幼儿发生脑瘫的概率增高。</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病理改变以弥散的不同程度的大脑皮质发育不良或萎缩性脑叶硬化最为多见。出生前损害以脑发育不良为主，出生时及出生后损害以瘢痕、硬化、软化和部分脑萎缩、脑实质缺陷为主。不论基础病因如何，1 / 3 的病例有肉眼可见的畸形，如脑回狭窄、脑沟增宽等，2 / 3 的病例有显微镜下的结构异常，如皮质各层次的神经细胞退行性变，神经细胞数目减少，脑白质萎缩，部分中枢结构胶质细胞增生等。缺氧与出血引起的病理变化极其重要，脑组织特别是代谢最旺盛的丘脑和脑干核团，对缺氧极为敏感，缺氧还可以增加血管内皮的渗透性和脆性，引起脑血管病变，进一步加重脑组织的损伤。</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【发病机制】</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病理改变以弥散的不同程度的大脑皮质发育不良或萎缩性脑叶硬化最为多见。出生前损害以脑发育不良为主，出生时及出生后损害以瘢痕、硬化、软化和部分脑萎缩、脑实质缺陷为主。不论基础病因如何，1 / 3 的病例有肉眼可见的畸形，如脑回狭窄、脑沟增宽等，2 / 3 的病例有显微镜下的结构异常，如皮质各层次的神经细胞退行性变，神经细胞数目减少，脑白质萎缩，部分中枢结构胶质细胞增生等。缺氧与出血引起的病理变化极其重要，脑组织特别是代谢最旺盛的丘脑和脑干核团，对缺氧极为敏感，缺氧还可以增加血管内皮的渗透性和脆性，引起脑血管病变，进一步加重脑组织的损伤。</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【发病机制】</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肌张力低下型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587115" cy="1590040"/>
          </a:xfrm>
          <a:prstGeom prst="rect">
            <a:avLst/>
          </a:prstGeom>
          <a:noFill/>
        </p:spPr>
        <p:txBody>
          <a:bodyPr wrap="square" lIns="0" tIns="0" rIns="0" bIns="0">
            <a:spAutoFit/>
          </a:bodyPr>
          <a:lstStyle/>
          <a:p>
            <a:pPr algn="just"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此型患儿肌张力显著降低而呈软瘫状，肌肉松软无力，自主动作极少。此型常为婴儿脑瘫的暂时阶段，以后大多转变为其他类型，如手足徐动型、痉挛型等。</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手足徐动型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353560" cy="163512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病变在锥体外系。患儿在静止时，常出现缓慢、蠕动样、无规律、不能自控、无目的、不协调的动作。通常累及全身，面部常有怪异表情，有时反复出现舌尖节律性伸出与缩回动作，躯干和上肢的不自主动作较为突出。入睡后异常动作消失。</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693420" y="1929130"/>
            <a:ext cx="3677285"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痉挛型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858520" y="2348865"/>
            <a:ext cx="3512185" cy="3237230"/>
          </a:xfrm>
          <a:prstGeom prst="rect">
            <a:avLst/>
          </a:prstGeom>
          <a:noFill/>
        </p:spPr>
        <p:txBody>
          <a:bodyPr wrap="square" lIns="0" tIns="0" rIns="0" bIns="0">
            <a:spAutoFit/>
          </a:bodyPr>
          <a:lstStyle/>
          <a:p>
            <a:pPr algn="just" defTabSz="1087755">
              <a:lnSpc>
                <a:spcPct val="130000"/>
              </a:lnSpc>
              <a:spcBef>
                <a:spcPts val="0"/>
              </a:spcBef>
              <a:spcAft>
                <a:spcPts val="0"/>
              </a:spcAft>
              <a:defRPr/>
            </a:pPr>
            <a:r>
              <a:rPr lang="zh-CN" altLang="en-US" dirty="0">
                <a:latin typeface="Microsoft YaHei Regular" panose="020B0503020204020204" charset="-122"/>
                <a:ea typeface="Microsoft YaHei Regular" panose="020B0503020204020204" charset="-122"/>
                <a:cs typeface="Microsoft YaHei Regular" panose="020B0503020204020204" charset="-122"/>
              </a:rPr>
              <a:t>此型占 60% ～ 70%，病变波及锥体系，肌张力增高，肢体活动受限。上肢主要表现为屈肌张力增高；肩关节内收、内旋；肘、腕、指关节屈曲；拇指内收，紧握于掌心中。下肢僵直、内收呈交叉状，髋关节内旋，踝关节跖屈。扶站时，双足下垂、内翻，足尖着地，足跟不能踩平。走路时呈踮足、剪刀样步态。</a:t>
            </a:r>
            <a:endParaRPr lang="zh-CN" altLang="en-US"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2" name="组合 1"/>
          <p:cNvGrpSpPr/>
          <p:nvPr/>
        </p:nvGrpSpPr>
        <p:grpSpPr>
          <a:xfrm>
            <a:off x="870585" y="436245"/>
            <a:ext cx="7607300" cy="539750"/>
            <a:chOff x="1371" y="411"/>
            <a:chExt cx="11980" cy="850"/>
          </a:xfrm>
        </p:grpSpPr>
        <p:sp>
          <p:nvSpPr>
            <p:cNvPr id="18" name="矩形 17"/>
            <p:cNvSpPr/>
            <p:nvPr/>
          </p:nvSpPr>
          <p:spPr>
            <a:xfrm>
              <a:off x="2123" y="510"/>
              <a:ext cx="11228"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411"/>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4135576"/>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7. 混合型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242945" cy="95377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患儿同时兼有以上某两种类型的症状，以痉挛型与手足徐动型的表现并存多见。</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6. 震颤型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3731260" cy="635635"/>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此型最少见，多为静止性震颤，常有不随意的节律性交互活动。</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4. 强直型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860425" y="2348865"/>
            <a:ext cx="3510280" cy="1271905"/>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此型少见。由于全身肌张力显著增高，身体异常僵硬，使其四肢被动运动时呈铅管样或齿轮样强直。腱反射正常，常有严重智力低下。</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320540"/>
            <a:ext cx="2764790" cy="34798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5. 共济失调型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1606550" y="4765040"/>
            <a:ext cx="3461385" cy="53911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此型也少见，主要表现为稳定性、协调性及平衡能力差。</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2" name="组合 1"/>
          <p:cNvGrpSpPr/>
          <p:nvPr/>
        </p:nvGrpSpPr>
        <p:grpSpPr>
          <a:xfrm>
            <a:off x="870585" y="436245"/>
            <a:ext cx="7607300" cy="539750"/>
            <a:chOff x="1371" y="411"/>
            <a:chExt cx="11980" cy="850"/>
          </a:xfrm>
        </p:grpSpPr>
        <p:sp>
          <p:nvSpPr>
            <p:cNvPr id="18" name="矩形 17"/>
            <p:cNvSpPr/>
            <p:nvPr/>
          </p:nvSpPr>
          <p:spPr>
            <a:xfrm>
              <a:off x="2123" y="510"/>
              <a:ext cx="11228"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411"/>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影像学检查（CT、MRI）对脑瘫的病因及判断预后有帮助，诱发电位对判断有无听、视觉障碍有参考意义，而脑电图可以了解是否合并癫痫，对指导治疗有参考价值。</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3498850" y="3242945"/>
            <a:ext cx="2493645" cy="2959735"/>
            <a:chOff x="5193" y="5245"/>
            <a:chExt cx="3927" cy="4661"/>
          </a:xfrm>
        </p:grpSpPr>
        <p:cxnSp>
          <p:nvCxnSpPr>
            <p:cNvPr id="2" name="直接连接符 1"/>
            <p:cNvCxnSpPr/>
            <p:nvPr>
              <p:custDataLst>
                <p:tags r:id="rId1"/>
              </p:custDataLst>
            </p:nvPr>
          </p:nvCxnSpPr>
          <p:spPr>
            <a:xfrm>
              <a:off x="8718" y="6555"/>
              <a:ext cx="0" cy="2527"/>
            </a:xfrm>
            <a:prstGeom prst="line">
              <a:avLst/>
            </a:prstGeom>
            <a:ln w="22225">
              <a:solidFill>
                <a:srgbClr val="0078FF"/>
              </a:solidFill>
              <a:tailEnd type="oval"/>
            </a:ln>
          </p:spPr>
          <p:style>
            <a:lnRef idx="1">
              <a:srgbClr val="00ECC2"/>
            </a:lnRef>
            <a:fillRef idx="0">
              <a:srgbClr val="00ECC2"/>
            </a:fillRef>
            <a:effectRef idx="0">
              <a:srgbClr val="00ECC2"/>
            </a:effectRef>
            <a:fontRef idx="minor">
              <a:srgbClr val="000000"/>
            </a:fontRef>
          </p:style>
        </p:cxnSp>
        <p:cxnSp>
          <p:nvCxnSpPr>
            <p:cNvPr id="4" name="直接连接符 3"/>
            <p:cNvCxnSpPr/>
            <p:nvPr>
              <p:custDataLst>
                <p:tags r:id="rId2"/>
              </p:custDataLst>
            </p:nvPr>
          </p:nvCxnSpPr>
          <p:spPr>
            <a:xfrm>
              <a:off x="6766" y="6570"/>
              <a:ext cx="1953" cy="0"/>
            </a:xfrm>
            <a:prstGeom prst="line">
              <a:avLst/>
            </a:prstGeom>
            <a:ln w="22225">
              <a:solidFill>
                <a:srgbClr val="0078FF"/>
              </a:solidFill>
              <a:headEnd type="oval"/>
            </a:ln>
          </p:spPr>
          <p:style>
            <a:lnRef idx="1">
              <a:srgbClr val="00ECC2"/>
            </a:lnRef>
            <a:fillRef idx="0">
              <a:srgbClr val="00ECC2"/>
            </a:fillRef>
            <a:effectRef idx="0">
              <a:srgbClr val="00ECC2"/>
            </a:effectRef>
            <a:fontRef idx="minor">
              <a:srgbClr val="000000"/>
            </a:fontRef>
          </p:style>
        </p:cxnSp>
        <p:sp>
          <p:nvSpPr>
            <p:cNvPr id="5" name="文本框 4"/>
            <p:cNvSpPr txBox="1"/>
            <p:nvPr>
              <p:custDataLst>
                <p:tags r:id="rId3"/>
              </p:custDataLst>
            </p:nvPr>
          </p:nvSpPr>
          <p:spPr>
            <a:xfrm>
              <a:off x="5193" y="7022"/>
              <a:ext cx="3403" cy="2884"/>
            </a:xfrm>
            <a:prstGeom prst="rect">
              <a:avLst/>
            </a:prstGeom>
            <a:noFill/>
          </p:spPr>
          <p:txBody>
            <a:bodyPr wrap="square" rtlCol="0">
              <a:noAutofit/>
            </a:bodyPr>
            <a:p>
              <a:pPr algn="ctr"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（2）</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按小儿运动发展规律，循序渐进促进运动发育，抑制异常运动和姿势。</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21" name="五边形 20"/>
            <p:cNvSpPr/>
            <p:nvPr>
              <p:custDataLst>
                <p:tags r:id="rId4"/>
              </p:custDataLst>
            </p:nvPr>
          </p:nvSpPr>
          <p:spPr>
            <a:xfrm>
              <a:off x="6708" y="5568"/>
              <a:ext cx="2413" cy="824"/>
            </a:xfrm>
            <a:prstGeom prst="homePlate">
              <a:avLst/>
            </a:prstGeom>
            <a:noFill/>
            <a:ln w="22225">
              <a:solidFill>
                <a:srgbClr val="0078F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22" name="椭圆 21"/>
            <p:cNvSpPr/>
            <p:nvPr>
              <p:custDataLst>
                <p:tags r:id="rId5"/>
              </p:custDataLst>
            </p:nvPr>
          </p:nvSpPr>
          <p:spPr>
            <a:xfrm>
              <a:off x="7042" y="5245"/>
              <a:ext cx="1533" cy="1533"/>
            </a:xfrm>
            <a:prstGeom prst="ellipse">
              <a:avLst/>
            </a:prstGeom>
            <a:solidFill>
              <a:srgbClr val="0078FF"/>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23" name="椭圆 22"/>
            <p:cNvSpPr/>
            <p:nvPr>
              <p:custDataLst>
                <p:tags r:id="rId6"/>
              </p:custDataLst>
            </p:nvPr>
          </p:nvSpPr>
          <p:spPr>
            <a:xfrm>
              <a:off x="6620" y="5907"/>
              <a:ext cx="184" cy="184"/>
            </a:xfrm>
            <a:prstGeom prst="ellipse">
              <a:avLst/>
            </a:prstGeom>
            <a:solidFill>
              <a:srgbClr val="0078FF">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24" name="图片 23" descr="32313537353836363b32313537353834373bcebbd6c3"/>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7433" y="5617"/>
              <a:ext cx="790" cy="790"/>
            </a:xfrm>
            <a:prstGeom prst="rect">
              <a:avLst/>
            </a:prstGeom>
          </p:spPr>
        </p:pic>
      </p:grpSp>
      <p:grpSp>
        <p:nvGrpSpPr>
          <p:cNvPr id="9" name="组合 8"/>
          <p:cNvGrpSpPr/>
          <p:nvPr/>
        </p:nvGrpSpPr>
        <p:grpSpPr>
          <a:xfrm>
            <a:off x="920750" y="1723390"/>
            <a:ext cx="2506980" cy="3294380"/>
            <a:chOff x="714" y="2852"/>
            <a:chExt cx="3948" cy="5188"/>
          </a:xfrm>
        </p:grpSpPr>
        <p:cxnSp>
          <p:nvCxnSpPr>
            <p:cNvPr id="26" name="直接连接符 25"/>
            <p:cNvCxnSpPr/>
            <p:nvPr>
              <p:custDataLst>
                <p:tags r:id="rId10"/>
              </p:custDataLst>
            </p:nvPr>
          </p:nvCxnSpPr>
          <p:spPr>
            <a:xfrm>
              <a:off x="4259" y="4174"/>
              <a:ext cx="0" cy="2527"/>
            </a:xfrm>
            <a:prstGeom prst="line">
              <a:avLst/>
            </a:prstGeom>
            <a:ln w="22225">
              <a:solidFill>
                <a:srgbClr val="00ECC2"/>
              </a:solidFill>
              <a:tailEnd type="oval"/>
            </a:ln>
          </p:spPr>
          <p:style>
            <a:lnRef idx="1">
              <a:srgbClr val="00ECC2"/>
            </a:lnRef>
            <a:fillRef idx="0">
              <a:srgbClr val="00ECC2"/>
            </a:fillRef>
            <a:effectRef idx="0">
              <a:srgbClr val="00ECC2"/>
            </a:effectRef>
            <a:fontRef idx="minor">
              <a:srgbClr val="000000"/>
            </a:fontRef>
          </p:style>
        </p:cxnSp>
        <p:sp>
          <p:nvSpPr>
            <p:cNvPr id="29" name="文本框 28"/>
            <p:cNvSpPr txBox="1"/>
            <p:nvPr>
              <p:custDataLst>
                <p:tags r:id="rId11"/>
              </p:custDataLst>
            </p:nvPr>
          </p:nvSpPr>
          <p:spPr>
            <a:xfrm>
              <a:off x="714" y="4617"/>
              <a:ext cx="3402" cy="3423"/>
            </a:xfrm>
            <a:prstGeom prst="rect">
              <a:avLst/>
            </a:prstGeom>
            <a:noFill/>
          </p:spPr>
          <p:txBody>
            <a:bodyPr wrap="square" rtlCol="0">
              <a:noAutofit/>
            </a:bodyPr>
            <a:p>
              <a:pPr algn="ctr"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（1）</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a:p>
              <a:pPr algn="just" fontAlgn="auto">
                <a:lnSpc>
                  <a:spcPct val="130000"/>
                </a:lnSpc>
                <a:spcBef>
                  <a:spcPts val="0"/>
                </a:spcBef>
                <a:spcAft>
                  <a:spcPts val="1000"/>
                </a:spcAft>
              </a:pPr>
              <a:r>
                <a:rPr lang="zh-CN" altLang="en-US" sz="1600" b="1">
                  <a:solidFill>
                    <a:srgbClr val="00B050"/>
                  </a:solidFill>
                  <a:uFillTx/>
                  <a:latin typeface="Microsoft YaHei Bold" panose="020B0503020204020204" charset="-122"/>
                  <a:ea typeface="Microsoft YaHei Bold" panose="020B0503020204020204" charset="-122"/>
                  <a:cs typeface="思源黑体 CN Regular" panose="020B0500000000000000" charset="-122"/>
                  <a:sym typeface="微软雅黑" panose="020B0503020204020204" charset="-122"/>
                </a:rPr>
                <a:t>早期发现，早期干预：</a:t>
              </a: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婴幼儿运动系统处于发育阶段，一旦发现异常，尽早加以纠正，容易达到较好的效果。</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cxnSp>
          <p:nvCxnSpPr>
            <p:cNvPr id="31" name="直接连接符 30"/>
            <p:cNvCxnSpPr/>
            <p:nvPr>
              <p:custDataLst>
                <p:tags r:id="rId12"/>
              </p:custDataLst>
            </p:nvPr>
          </p:nvCxnSpPr>
          <p:spPr>
            <a:xfrm>
              <a:off x="2307" y="4189"/>
              <a:ext cx="1953" cy="0"/>
            </a:xfrm>
            <a:prstGeom prst="line">
              <a:avLst/>
            </a:prstGeom>
            <a:ln w="22225">
              <a:solidFill>
                <a:srgbClr val="00ECC2"/>
              </a:solidFill>
              <a:headEnd type="oval"/>
            </a:ln>
          </p:spPr>
          <p:style>
            <a:lnRef idx="1">
              <a:srgbClr val="00ECC2"/>
            </a:lnRef>
            <a:fillRef idx="0">
              <a:srgbClr val="00ECC2"/>
            </a:fillRef>
            <a:effectRef idx="0">
              <a:srgbClr val="00ECC2"/>
            </a:effectRef>
            <a:fontRef idx="minor">
              <a:srgbClr val="000000"/>
            </a:fontRef>
          </p:style>
        </p:cxnSp>
        <p:sp>
          <p:nvSpPr>
            <p:cNvPr id="32" name="五边形 31"/>
            <p:cNvSpPr/>
            <p:nvPr>
              <p:custDataLst>
                <p:tags r:id="rId13"/>
              </p:custDataLst>
            </p:nvPr>
          </p:nvSpPr>
          <p:spPr>
            <a:xfrm>
              <a:off x="2249" y="3187"/>
              <a:ext cx="2413" cy="824"/>
            </a:xfrm>
            <a:prstGeom prst="homePlate">
              <a:avLst/>
            </a:prstGeom>
            <a:noFill/>
            <a:ln w="22225">
              <a:solidFill>
                <a:srgbClr val="00ECC2"/>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33" name="椭圆 32"/>
            <p:cNvSpPr/>
            <p:nvPr>
              <p:custDataLst>
                <p:tags r:id="rId14"/>
              </p:custDataLst>
            </p:nvPr>
          </p:nvSpPr>
          <p:spPr>
            <a:xfrm>
              <a:off x="2583" y="2852"/>
              <a:ext cx="1533" cy="1533"/>
            </a:xfrm>
            <a:prstGeom prst="ellipse">
              <a:avLst/>
            </a:prstGeom>
            <a:solidFill>
              <a:srgbClr val="00ECC2"/>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34" name="椭圆 33"/>
            <p:cNvSpPr/>
            <p:nvPr>
              <p:custDataLst>
                <p:tags r:id="rId15"/>
              </p:custDataLst>
            </p:nvPr>
          </p:nvSpPr>
          <p:spPr>
            <a:xfrm>
              <a:off x="2161" y="3526"/>
              <a:ext cx="184" cy="184"/>
            </a:xfrm>
            <a:prstGeom prst="ellipse">
              <a:avLst/>
            </a:prstGeom>
            <a:solidFill>
              <a:srgbClr val="00ECC2">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35" name="图片 34" descr="32313537353836363b32313537353834393bb0ecb9abc9f3c5fa"/>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974" y="3224"/>
              <a:ext cx="790" cy="790"/>
            </a:xfrm>
            <a:prstGeom prst="rect">
              <a:avLst/>
            </a:prstGeom>
          </p:spPr>
        </p:pic>
      </p:grpSp>
      <p:grpSp>
        <p:nvGrpSpPr>
          <p:cNvPr id="7" name="组合 6"/>
          <p:cNvGrpSpPr/>
          <p:nvPr/>
        </p:nvGrpSpPr>
        <p:grpSpPr>
          <a:xfrm>
            <a:off x="6209665" y="1744980"/>
            <a:ext cx="2528570" cy="4238625"/>
            <a:chOff x="10095" y="2886"/>
            <a:chExt cx="3982" cy="6675"/>
          </a:xfrm>
        </p:grpSpPr>
        <p:cxnSp>
          <p:nvCxnSpPr>
            <p:cNvPr id="38" name="直接连接符 37"/>
            <p:cNvCxnSpPr/>
            <p:nvPr>
              <p:custDataLst>
                <p:tags r:id="rId19"/>
              </p:custDataLst>
            </p:nvPr>
          </p:nvCxnSpPr>
          <p:spPr>
            <a:xfrm>
              <a:off x="13619" y="4208"/>
              <a:ext cx="0" cy="2527"/>
            </a:xfrm>
            <a:prstGeom prst="line">
              <a:avLst/>
            </a:prstGeom>
            <a:ln w="22225">
              <a:solidFill>
                <a:srgbClr val="FFD75F"/>
              </a:solidFill>
              <a:tailEnd type="oval"/>
            </a:ln>
          </p:spPr>
          <p:style>
            <a:lnRef idx="1">
              <a:srgbClr val="00ECC2"/>
            </a:lnRef>
            <a:fillRef idx="0">
              <a:srgbClr val="00ECC2"/>
            </a:fillRef>
            <a:effectRef idx="0">
              <a:srgbClr val="00ECC2"/>
            </a:effectRef>
            <a:fontRef idx="minor">
              <a:srgbClr val="000000"/>
            </a:fontRef>
          </p:style>
        </p:cxnSp>
        <p:cxnSp>
          <p:nvCxnSpPr>
            <p:cNvPr id="39" name="直接连接符 38"/>
            <p:cNvCxnSpPr/>
            <p:nvPr>
              <p:custDataLst>
                <p:tags r:id="rId20"/>
              </p:custDataLst>
            </p:nvPr>
          </p:nvCxnSpPr>
          <p:spPr>
            <a:xfrm>
              <a:off x="11667" y="4223"/>
              <a:ext cx="1953" cy="0"/>
            </a:xfrm>
            <a:prstGeom prst="line">
              <a:avLst/>
            </a:prstGeom>
            <a:ln w="22225">
              <a:solidFill>
                <a:srgbClr val="FFD75F"/>
              </a:solidFill>
              <a:headEnd type="oval"/>
            </a:ln>
          </p:spPr>
          <p:style>
            <a:lnRef idx="1">
              <a:srgbClr val="00ECC2"/>
            </a:lnRef>
            <a:fillRef idx="0">
              <a:srgbClr val="00ECC2"/>
            </a:fillRef>
            <a:effectRef idx="0">
              <a:srgbClr val="00ECC2"/>
            </a:effectRef>
            <a:fontRef idx="minor">
              <a:srgbClr val="000000"/>
            </a:fontRef>
          </p:style>
        </p:cxnSp>
        <p:sp>
          <p:nvSpPr>
            <p:cNvPr id="40" name="文本框 39"/>
            <p:cNvSpPr txBox="1"/>
            <p:nvPr>
              <p:custDataLst>
                <p:tags r:id="rId21"/>
              </p:custDataLst>
            </p:nvPr>
          </p:nvSpPr>
          <p:spPr>
            <a:xfrm>
              <a:off x="10095" y="4675"/>
              <a:ext cx="3402" cy="4886"/>
            </a:xfrm>
            <a:prstGeom prst="rect">
              <a:avLst/>
            </a:prstGeom>
            <a:noFill/>
          </p:spPr>
          <p:txBody>
            <a:bodyPr wrap="square" rtlCol="0">
              <a:noAutofit/>
            </a:bodyPr>
            <a:p>
              <a:pPr algn="ctr"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（3）</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a:p>
              <a:pPr algn="just" fontAlgn="auto">
                <a:lnSpc>
                  <a:spcPct val="130000"/>
                </a:lnSpc>
                <a:spcBef>
                  <a:spcPts val="0"/>
                </a:spcBef>
                <a:spcAft>
                  <a:spcPts val="1000"/>
                </a:spcAft>
              </a:pPr>
              <a:r>
                <a:rPr lang="zh-CN" altLang="en-US" sz="1600" b="1">
                  <a:solidFill>
                    <a:srgbClr val="FFC000"/>
                  </a:solidFill>
                  <a:uFillTx/>
                  <a:latin typeface="Microsoft YaHei Bold" panose="020B0503020204020204" charset="-122"/>
                  <a:ea typeface="Microsoft YaHei Bold" panose="020B0503020204020204" charset="-122"/>
                  <a:cs typeface="思源黑体 CN Regular" panose="020B0500000000000000" charset="-122"/>
                  <a:sym typeface="微软雅黑" panose="020B0503020204020204" charset="-122"/>
                </a:rPr>
                <a:t>综合治疗：</a:t>
              </a: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除针对运动障碍进行治疗外，对合并的语言障碍、智力低下、行为异常等也需进行干预，还要培养患儿日常生活、社会交往及将来从事某种职业的能力。</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42" name="五边形 41"/>
            <p:cNvSpPr/>
            <p:nvPr>
              <p:custDataLst>
                <p:tags r:id="rId22"/>
              </p:custDataLst>
            </p:nvPr>
          </p:nvSpPr>
          <p:spPr>
            <a:xfrm>
              <a:off x="11665" y="3228"/>
              <a:ext cx="2413" cy="824"/>
            </a:xfrm>
            <a:prstGeom prst="homePlate">
              <a:avLst/>
            </a:prstGeom>
            <a:noFill/>
            <a:ln w="22225">
              <a:solidFill>
                <a:srgbClr val="FFD75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43" name="椭圆 42"/>
            <p:cNvSpPr/>
            <p:nvPr>
              <p:custDataLst>
                <p:tags r:id="rId23"/>
              </p:custDataLst>
            </p:nvPr>
          </p:nvSpPr>
          <p:spPr>
            <a:xfrm>
              <a:off x="11964" y="2886"/>
              <a:ext cx="1533" cy="1533"/>
            </a:xfrm>
            <a:prstGeom prst="ellipse">
              <a:avLst/>
            </a:prstGeom>
            <a:solidFill>
              <a:srgbClr val="FFD75F">
                <a:lumMod val="75000"/>
              </a:srgbClr>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45" name="椭圆 44"/>
            <p:cNvSpPr/>
            <p:nvPr>
              <p:custDataLst>
                <p:tags r:id="rId24"/>
              </p:custDataLst>
            </p:nvPr>
          </p:nvSpPr>
          <p:spPr>
            <a:xfrm>
              <a:off x="11562" y="3561"/>
              <a:ext cx="184" cy="184"/>
            </a:xfrm>
            <a:prstGeom prst="ellipse">
              <a:avLst/>
            </a:prstGeom>
            <a:solidFill>
              <a:srgbClr val="FFD75F">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46" name="图片 45" descr="32313537353836363b32313537353835313bcdbcb2e1"/>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2355" y="3258"/>
              <a:ext cx="790" cy="790"/>
            </a:xfrm>
            <a:prstGeom prst="rect">
              <a:avLst/>
            </a:prstGeom>
          </p:spPr>
        </p:pic>
      </p:grpSp>
      <p:grpSp>
        <p:nvGrpSpPr>
          <p:cNvPr id="6" name="组合 5"/>
          <p:cNvGrpSpPr/>
          <p:nvPr/>
        </p:nvGrpSpPr>
        <p:grpSpPr>
          <a:xfrm>
            <a:off x="8809355" y="3232150"/>
            <a:ext cx="2506345" cy="2563495"/>
            <a:chOff x="13897" y="5228"/>
            <a:chExt cx="3947" cy="4037"/>
          </a:xfrm>
        </p:grpSpPr>
        <p:cxnSp>
          <p:nvCxnSpPr>
            <p:cNvPr id="48" name="直接连接符 47"/>
            <p:cNvCxnSpPr/>
            <p:nvPr>
              <p:custDataLst>
                <p:tags r:id="rId28"/>
              </p:custDataLst>
            </p:nvPr>
          </p:nvCxnSpPr>
          <p:spPr>
            <a:xfrm>
              <a:off x="17485" y="6550"/>
              <a:ext cx="0" cy="2527"/>
            </a:xfrm>
            <a:prstGeom prst="line">
              <a:avLst/>
            </a:prstGeom>
            <a:ln w="22225">
              <a:solidFill>
                <a:srgbClr val="FF8A25"/>
              </a:solidFill>
              <a:tailEnd type="oval"/>
            </a:ln>
          </p:spPr>
          <p:style>
            <a:lnRef idx="1">
              <a:srgbClr val="00ECC2"/>
            </a:lnRef>
            <a:fillRef idx="0">
              <a:srgbClr val="00ECC2"/>
            </a:fillRef>
            <a:effectRef idx="0">
              <a:srgbClr val="00ECC2"/>
            </a:effectRef>
            <a:fontRef idx="minor">
              <a:srgbClr val="000000"/>
            </a:fontRef>
          </p:style>
        </p:cxnSp>
        <p:cxnSp>
          <p:nvCxnSpPr>
            <p:cNvPr id="49" name="直接连接符 48"/>
            <p:cNvCxnSpPr/>
            <p:nvPr>
              <p:custDataLst>
                <p:tags r:id="rId29"/>
              </p:custDataLst>
            </p:nvPr>
          </p:nvCxnSpPr>
          <p:spPr>
            <a:xfrm>
              <a:off x="15532" y="6565"/>
              <a:ext cx="1953" cy="0"/>
            </a:xfrm>
            <a:prstGeom prst="line">
              <a:avLst/>
            </a:prstGeom>
            <a:ln w="22225">
              <a:solidFill>
                <a:srgbClr val="FF8A25"/>
              </a:solidFill>
              <a:headEnd type="oval"/>
            </a:ln>
          </p:spPr>
          <p:style>
            <a:lnRef idx="1">
              <a:srgbClr val="00ECC2"/>
            </a:lnRef>
            <a:fillRef idx="0">
              <a:srgbClr val="00ECC2"/>
            </a:fillRef>
            <a:effectRef idx="0">
              <a:srgbClr val="00ECC2"/>
            </a:effectRef>
            <a:fontRef idx="minor">
              <a:srgbClr val="000000"/>
            </a:fontRef>
          </p:style>
        </p:cxnSp>
        <p:sp>
          <p:nvSpPr>
            <p:cNvPr id="50" name="文本框 49"/>
            <p:cNvSpPr txBox="1"/>
            <p:nvPr>
              <p:custDataLst>
                <p:tags r:id="rId30"/>
              </p:custDataLst>
            </p:nvPr>
          </p:nvSpPr>
          <p:spPr>
            <a:xfrm>
              <a:off x="13897" y="7017"/>
              <a:ext cx="3402" cy="2249"/>
            </a:xfrm>
            <a:prstGeom prst="rect">
              <a:avLst/>
            </a:prstGeom>
            <a:noFill/>
          </p:spPr>
          <p:txBody>
            <a:bodyPr wrap="square" rtlCol="0">
              <a:noAutofit/>
            </a:bodyPr>
            <a:p>
              <a:pPr algn="ctr"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（4）</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持之以恒的功能训练，家庭训练要与医生指导相结合。</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52" name="五边形 51"/>
            <p:cNvSpPr/>
            <p:nvPr>
              <p:custDataLst>
                <p:tags r:id="rId31"/>
              </p:custDataLst>
            </p:nvPr>
          </p:nvSpPr>
          <p:spPr>
            <a:xfrm>
              <a:off x="15432" y="5563"/>
              <a:ext cx="2413" cy="824"/>
            </a:xfrm>
            <a:prstGeom prst="homePlate">
              <a:avLst/>
            </a:prstGeom>
            <a:noFill/>
            <a:ln w="22225">
              <a:solidFill>
                <a:srgbClr val="FF8A25"/>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53" name="椭圆 52"/>
            <p:cNvSpPr/>
            <p:nvPr>
              <p:custDataLst>
                <p:tags r:id="rId32"/>
              </p:custDataLst>
            </p:nvPr>
          </p:nvSpPr>
          <p:spPr>
            <a:xfrm>
              <a:off x="15766" y="5228"/>
              <a:ext cx="1533" cy="1533"/>
            </a:xfrm>
            <a:prstGeom prst="ellipse">
              <a:avLst/>
            </a:prstGeom>
            <a:solidFill>
              <a:srgbClr val="FF8A25"/>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54" name="椭圆 53"/>
            <p:cNvSpPr/>
            <p:nvPr>
              <p:custDataLst>
                <p:tags r:id="rId33"/>
              </p:custDataLst>
            </p:nvPr>
          </p:nvSpPr>
          <p:spPr>
            <a:xfrm>
              <a:off x="15344" y="5902"/>
              <a:ext cx="184" cy="184"/>
            </a:xfrm>
            <a:prstGeom prst="ellipse">
              <a:avLst/>
            </a:prstGeom>
            <a:solidFill>
              <a:srgbClr val="FF8A25">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55" name="图片 54" descr="32313537353836363b32313537353835353bb4f2d3a1bbfa"/>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16138" y="5600"/>
              <a:ext cx="790" cy="790"/>
            </a:xfrm>
            <a:prstGeom prst="rect">
              <a:avLst/>
            </a:prstGeom>
          </p:spPr>
        </p:pic>
      </p:grpSp>
      <p:grpSp>
        <p:nvGrpSpPr>
          <p:cNvPr id="12" name="组合 11"/>
          <p:cNvGrpSpPr/>
          <p:nvPr/>
        </p:nvGrpSpPr>
        <p:grpSpPr>
          <a:xfrm>
            <a:off x="369570" y="259715"/>
            <a:ext cx="11490325" cy="539750"/>
            <a:chOff x="467" y="409"/>
            <a:chExt cx="18095" cy="850"/>
          </a:xfrm>
        </p:grpSpPr>
        <p:sp>
          <p:nvSpPr>
            <p:cNvPr id="3" name="文本框 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【治疗原则】</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3" name="组合 12"/>
            <p:cNvGrpSpPr/>
            <p:nvPr/>
          </p:nvGrpSpPr>
          <p:grpSpPr>
            <a:xfrm>
              <a:off x="467" y="494"/>
              <a:ext cx="1416" cy="680"/>
              <a:chOff x="467" y="579"/>
              <a:chExt cx="1416" cy="680"/>
            </a:xfrm>
          </p:grpSpPr>
          <p:sp>
            <p:nvSpPr>
              <p:cNvPr id="14" name="对角圆角矩形 13"/>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5" name="图片 14"/>
              <p:cNvPicPr/>
              <p:nvPr/>
            </p:nvPicPr>
            <p:blipFill>
              <a:blip r:embed="rId37"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【护理评估】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5" name="组合 4"/>
          <p:cNvGrpSpPr/>
          <p:nvPr/>
        </p:nvGrpSpPr>
        <p:grpSpPr>
          <a:xfrm>
            <a:off x="551180" y="1990062"/>
            <a:ext cx="2667635" cy="2879131"/>
            <a:chOff x="4157" y="3295"/>
            <a:chExt cx="4201" cy="453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66"/>
              <a:ext cx="2586" cy="580"/>
            </a:xfrm>
            <a:prstGeom prst="rect">
              <a:avLst/>
            </a:prstGeom>
          </p:spPr>
          <p:txBody>
            <a:bodyPr wrap="square">
              <a:spAutoFit/>
            </a:bodyPr>
            <a:p>
              <a:pPr algn="just">
                <a:defRPr/>
              </a:pPr>
              <a:r>
                <a:rPr lang="zh-CN" altLang="en-US" sz="1800" b="1" dirty="0">
                  <a:solidFill>
                    <a:schemeClr val="tx1"/>
                  </a:solidFill>
                  <a:latin typeface="微软雅黑" panose="020B0503020204020204" charset="-122"/>
                  <a:ea typeface="微软雅黑" panose="020B0503020204020204" charset="-122"/>
                </a:rPr>
                <a:t>1. 健康史</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29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询问孕母妊娠期的健康状况，患儿出生时有无窒息或产伤及有无中枢神经系统感染或胆红素脑病等。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1990062"/>
            <a:ext cx="2667643" cy="1799616"/>
            <a:chOff x="6967" y="3295"/>
            <a:chExt cx="4202" cy="2834"/>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4066"/>
              <a:ext cx="2587"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2. 症状及体征</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3970" cy="12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评估患儿运动障碍类型及伴随症状。</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1990062"/>
            <a:ext cx="2666373" cy="3598596"/>
            <a:chOff x="9780" y="3295"/>
            <a:chExt cx="4200" cy="5667"/>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3638"/>
              <a:ext cx="2586" cy="1007"/>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3. 社会—心理因素</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3970" cy="41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该病是小儿常见的致残疾病之一，其康复是一个长期的过程，应了解家长对本病的认识程度。注意评估其心理反应，以及与医生的配合程度如何。</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1990062"/>
            <a:ext cx="2666373" cy="1799615"/>
            <a:chOff x="12592" y="3295"/>
            <a:chExt cx="4200" cy="2834"/>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3640"/>
              <a:ext cx="2585" cy="1006"/>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4. 实验室检查结果</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3970" cy="12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CT、MRI、诱发电位及脑电图。</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【护理诊断】</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cxnSp>
        <p:nvCxnSpPr>
          <p:cNvPr id="10" name="直接连接符 9"/>
          <p:cNvCxnSpPr/>
          <p:nvPr>
            <p:custDataLst>
              <p:tags r:id="rId2"/>
            </p:custDataLst>
          </p:nvPr>
        </p:nvCxnSpPr>
        <p:spPr>
          <a:xfrm>
            <a:off x="394970" y="3752850"/>
            <a:ext cx="11402695" cy="0"/>
          </a:xfrm>
          <a:prstGeom prst="line">
            <a:avLst/>
          </a:prstGeom>
          <a:ln w="19050" cmpd="sng">
            <a:solidFill>
              <a:srgbClr val="FF7F7F">
                <a:alpha val="31000"/>
              </a:srgbClr>
            </a:solidFill>
            <a:prstDash val="lgDash"/>
            <a:headEnd type="oval"/>
            <a:tailEnd type="oval"/>
          </a:ln>
        </p:spPr>
        <p:style>
          <a:lnRef idx="1">
            <a:srgbClr val="098902"/>
          </a:lnRef>
          <a:fillRef idx="0">
            <a:srgbClr val="098902"/>
          </a:fillRef>
          <a:effectRef idx="0">
            <a:srgbClr val="098902"/>
          </a:effectRef>
          <a:fontRef idx="minor">
            <a:srgbClr val="000000"/>
          </a:fontRef>
        </p:style>
      </p:cxnSp>
      <p:sp>
        <p:nvSpPr>
          <p:cNvPr id="30" name="椭圆 29"/>
          <p:cNvSpPr/>
          <p:nvPr>
            <p:custDataLst>
              <p:tags r:id="rId3"/>
            </p:custDataLst>
          </p:nvPr>
        </p:nvSpPr>
        <p:spPr>
          <a:xfrm>
            <a:off x="7413625" y="3291205"/>
            <a:ext cx="923290" cy="923290"/>
          </a:xfrm>
          <a:prstGeom prst="ellipse">
            <a:avLst/>
          </a:prstGeom>
          <a:noFill/>
          <a:ln>
            <a:solidFill>
              <a:srgbClr val="2BAF2B"/>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椭圆 30"/>
          <p:cNvSpPr/>
          <p:nvPr>
            <p:custDataLst>
              <p:tags r:id="rId4"/>
            </p:custDataLst>
          </p:nvPr>
        </p:nvSpPr>
        <p:spPr>
          <a:xfrm>
            <a:off x="5633720" y="3291840"/>
            <a:ext cx="923290" cy="923290"/>
          </a:xfrm>
          <a:prstGeom prst="ellipse">
            <a:avLst/>
          </a:prstGeom>
          <a:noFill/>
          <a:ln>
            <a:solidFill>
              <a:srgbClr val="0A9307"/>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2" name="椭圆 31"/>
          <p:cNvSpPr/>
          <p:nvPr>
            <p:custDataLst>
              <p:tags r:id="rId5"/>
            </p:custDataLst>
          </p:nvPr>
        </p:nvSpPr>
        <p:spPr>
          <a:xfrm>
            <a:off x="3854450" y="3291205"/>
            <a:ext cx="923290" cy="923290"/>
          </a:xfrm>
          <a:prstGeom prst="ellipse">
            <a:avLst/>
          </a:prstGeom>
          <a:noFill/>
          <a:ln>
            <a:solidFill>
              <a:srgbClr val="FF7F7F"/>
            </a:solidFill>
            <a:prstDash val="lgDashDot"/>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形标注 1"/>
          <p:cNvSpPr/>
          <p:nvPr>
            <p:custDataLst>
              <p:tags r:id="rId6"/>
            </p:custDataLst>
          </p:nvPr>
        </p:nvSpPr>
        <p:spPr>
          <a:xfrm>
            <a:off x="3768725" y="3206115"/>
            <a:ext cx="1094105" cy="1094105"/>
          </a:xfrm>
          <a:prstGeom prst="wedgeEllipseCallout">
            <a:avLst>
              <a:gd name="adj1" fmla="val 1997"/>
              <a:gd name="adj2" fmla="val 71135"/>
            </a:avLst>
          </a:prstGeom>
          <a:noFill/>
          <a:ln>
            <a:solidFill>
              <a:srgbClr val="FF7F7F"/>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7"/>
            </p:custDataLst>
          </p:nvPr>
        </p:nvSpPr>
        <p:spPr>
          <a:xfrm>
            <a:off x="3926205" y="3362960"/>
            <a:ext cx="779780" cy="779780"/>
          </a:xfrm>
          <a:prstGeom prst="ellipse">
            <a:avLst/>
          </a:prstGeom>
          <a:solidFill>
            <a:srgbClr val="FF7F7F"/>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 name="椭圆 4"/>
          <p:cNvSpPr/>
          <p:nvPr>
            <p:custDataLst>
              <p:tags r:id="rId8"/>
            </p:custDataLst>
          </p:nvPr>
        </p:nvSpPr>
        <p:spPr>
          <a:xfrm>
            <a:off x="3768725" y="3362960"/>
            <a:ext cx="200025" cy="200025"/>
          </a:xfrm>
          <a:prstGeom prst="ellipse">
            <a:avLst/>
          </a:prstGeom>
          <a:solidFill>
            <a:srgbClr val="FF7F7F"/>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形标注 10"/>
          <p:cNvSpPr/>
          <p:nvPr>
            <p:custDataLst>
              <p:tags r:id="rId9"/>
            </p:custDataLst>
          </p:nvPr>
        </p:nvSpPr>
        <p:spPr>
          <a:xfrm flipV="1">
            <a:off x="5548630" y="3206115"/>
            <a:ext cx="1094105" cy="1094105"/>
          </a:xfrm>
          <a:prstGeom prst="wedgeEllipseCallout">
            <a:avLst>
              <a:gd name="adj1" fmla="val 1997"/>
              <a:gd name="adj2" fmla="val 71135"/>
            </a:avLst>
          </a:prstGeom>
          <a:noFill/>
          <a:ln>
            <a:solidFill>
              <a:srgbClr val="C00000"/>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椭圆 11"/>
          <p:cNvSpPr/>
          <p:nvPr>
            <p:custDataLst>
              <p:tags r:id="rId10"/>
            </p:custDataLst>
          </p:nvPr>
        </p:nvSpPr>
        <p:spPr>
          <a:xfrm flipV="1">
            <a:off x="5705475" y="3363595"/>
            <a:ext cx="779780" cy="779780"/>
          </a:xfrm>
          <a:prstGeom prst="ellipse">
            <a:avLst/>
          </a:prstGeom>
          <a:solidFill>
            <a:srgbClr val="C00000"/>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椭圆 12"/>
          <p:cNvSpPr/>
          <p:nvPr>
            <p:custDataLst>
              <p:tags r:id="rId11"/>
            </p:custDataLst>
          </p:nvPr>
        </p:nvSpPr>
        <p:spPr>
          <a:xfrm flipV="1">
            <a:off x="5548630" y="3943350"/>
            <a:ext cx="200025" cy="200025"/>
          </a:xfrm>
          <a:prstGeom prst="ellipse">
            <a:avLst/>
          </a:prstGeom>
          <a:solidFill>
            <a:srgbClr val="C00000"/>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形标注 14"/>
          <p:cNvSpPr/>
          <p:nvPr>
            <p:custDataLst>
              <p:tags r:id="rId12"/>
            </p:custDataLst>
          </p:nvPr>
        </p:nvSpPr>
        <p:spPr>
          <a:xfrm>
            <a:off x="7328535" y="3206115"/>
            <a:ext cx="1094105" cy="1094105"/>
          </a:xfrm>
          <a:prstGeom prst="wedgeEllipseCallout">
            <a:avLst>
              <a:gd name="adj1" fmla="val 1997"/>
              <a:gd name="adj2" fmla="val 71135"/>
            </a:avLst>
          </a:prstGeom>
          <a:noFill/>
          <a:ln>
            <a:solidFill>
              <a:srgbClr val="2BAF2B"/>
            </a:solidFill>
            <a:prstDash val="solid"/>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 name="椭圆 3"/>
          <p:cNvSpPr/>
          <p:nvPr>
            <p:custDataLst>
              <p:tags r:id="rId13"/>
            </p:custDataLst>
          </p:nvPr>
        </p:nvSpPr>
        <p:spPr>
          <a:xfrm>
            <a:off x="7485380" y="3362960"/>
            <a:ext cx="779780" cy="779780"/>
          </a:xfrm>
          <a:prstGeom prst="ellipse">
            <a:avLst/>
          </a:prstGeom>
          <a:solidFill>
            <a:srgbClr val="2BAF2B"/>
          </a:solidFill>
          <a:ln>
            <a:noFill/>
          </a:ln>
          <a:effectLst>
            <a:outerShdw blurRad="88900" dist="50800" dir="5400000" algn="ctr" rotWithShape="0">
              <a:srgbClr val="000000">
                <a:alpha val="21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328535" y="3362960"/>
            <a:ext cx="200025" cy="200025"/>
          </a:xfrm>
          <a:prstGeom prst="ellipse">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538343130363b343538383237353bd3c3bba7"/>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117340" y="3555365"/>
            <a:ext cx="396240" cy="396240"/>
          </a:xfrm>
          <a:prstGeom prst="rect">
            <a:avLst/>
          </a:prstGeom>
        </p:spPr>
      </p:pic>
      <p:pic>
        <p:nvPicPr>
          <p:cNvPr id="36" name="图片 35" descr="343538343130363b343538383331393bb8b4d6c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897245" y="3555365"/>
            <a:ext cx="396240" cy="396240"/>
          </a:xfrm>
          <a:prstGeom prst="rect">
            <a:avLst/>
          </a:prstGeom>
        </p:spPr>
      </p:pic>
      <p:pic>
        <p:nvPicPr>
          <p:cNvPr id="8" name="图片 7" descr="343538343130363b343538383239363bd7f8b1e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677150" y="3554730"/>
            <a:ext cx="396240" cy="396240"/>
          </a:xfrm>
          <a:prstGeom prst="rect">
            <a:avLst/>
          </a:prstGeom>
        </p:spPr>
      </p:pic>
      <p:sp>
        <p:nvSpPr>
          <p:cNvPr id="146" name="文本框 145"/>
          <p:cNvSpPr txBox="1"/>
          <p:nvPr>
            <p:custDataLst>
              <p:tags r:id="rId24"/>
            </p:custDataLst>
          </p:nvPr>
        </p:nvSpPr>
        <p:spPr>
          <a:xfrm>
            <a:off x="926465" y="4668520"/>
            <a:ext cx="4212590" cy="360000"/>
          </a:xfrm>
          <a:prstGeom prst="rect">
            <a:avLst/>
          </a:prstGeom>
          <a:noFill/>
        </p:spPr>
        <p:txBody>
          <a:bodyPr wrap="square" bIns="0" rtlCol="0">
            <a:noAutofit/>
          </a:bodyPr>
          <a:p>
            <a:pPr algn="r"/>
            <a:r>
              <a:rPr lang="zh-CN" altLang="en-US" sz="2000" b="1">
                <a:solidFill>
                  <a:srgbClr val="FF7F7F"/>
                </a:solidFill>
                <a:uFillTx/>
                <a:latin typeface="Microsoft YaHei Bold" panose="020B0503020204020204" charset="-122"/>
                <a:ea typeface="Microsoft YaHei Bold" panose="020B0503020204020204" charset="-122"/>
              </a:rPr>
              <a:t>1. 生长发育改变</a:t>
            </a:r>
            <a:endParaRPr lang="zh-CN" altLang="en-US" sz="2000" b="1">
              <a:solidFill>
                <a:srgbClr val="FF7F7F"/>
              </a:solidFill>
              <a:uFillTx/>
              <a:latin typeface="Microsoft YaHei Bold" panose="020B0503020204020204" charset="-122"/>
              <a:ea typeface="Microsoft YaHei Bold" panose="020B0503020204020204" charset="-122"/>
            </a:endParaRPr>
          </a:p>
        </p:txBody>
      </p:sp>
      <p:sp>
        <p:nvSpPr>
          <p:cNvPr id="35" name="文本框 34"/>
          <p:cNvSpPr txBox="1"/>
          <p:nvPr>
            <p:custDataLst>
              <p:tags r:id="rId25"/>
            </p:custDataLst>
          </p:nvPr>
        </p:nvSpPr>
        <p:spPr>
          <a:xfrm>
            <a:off x="7053580" y="4668520"/>
            <a:ext cx="4212590" cy="360000"/>
          </a:xfrm>
          <a:prstGeom prst="rect">
            <a:avLst/>
          </a:prstGeom>
          <a:noFill/>
        </p:spPr>
        <p:txBody>
          <a:bodyPr wrap="square" bIns="0" rtlCol="0">
            <a:noAutofit/>
          </a:bodyPr>
          <a:p>
            <a:pPr algn="l"/>
            <a:r>
              <a:rPr lang="zh-CN" altLang="en-US" sz="2000" b="1">
                <a:solidFill>
                  <a:srgbClr val="098902"/>
                </a:solidFill>
                <a:uFillTx/>
                <a:latin typeface="Microsoft YaHei Bold" panose="020B0503020204020204" charset="-122"/>
                <a:ea typeface="Microsoft YaHei Bold" panose="020B0503020204020204" charset="-122"/>
              </a:rPr>
              <a:t>3. 有废用综合征的危险</a:t>
            </a:r>
            <a:endParaRPr lang="zh-CN" altLang="en-US" sz="2000" b="1">
              <a:solidFill>
                <a:srgbClr val="098902"/>
              </a:solidFill>
              <a:uFillTx/>
              <a:latin typeface="Microsoft YaHei Bold" panose="020B0503020204020204" charset="-122"/>
              <a:ea typeface="Microsoft YaHei Bold" panose="020B0503020204020204" charset="-122"/>
            </a:endParaRPr>
          </a:p>
        </p:txBody>
      </p:sp>
      <p:sp>
        <p:nvSpPr>
          <p:cNvPr id="45" name="文本框 44"/>
          <p:cNvSpPr txBox="1"/>
          <p:nvPr>
            <p:custDataLst>
              <p:tags r:id="rId26"/>
            </p:custDataLst>
          </p:nvPr>
        </p:nvSpPr>
        <p:spPr>
          <a:xfrm>
            <a:off x="4116635" y="1902460"/>
            <a:ext cx="3960000" cy="360000"/>
          </a:xfrm>
          <a:prstGeom prst="rect">
            <a:avLst/>
          </a:prstGeom>
          <a:noFill/>
        </p:spPr>
        <p:txBody>
          <a:bodyPr wrap="square" bIns="0" rtlCol="0">
            <a:noAutofit/>
          </a:bodyPr>
          <a:p>
            <a:pPr algn="ctr"/>
            <a:r>
              <a:rPr lang="zh-CN" altLang="en-US" sz="2000" b="1">
                <a:solidFill>
                  <a:srgbClr val="C00000"/>
                </a:solidFill>
                <a:uFillTx/>
                <a:latin typeface="Microsoft YaHei Bold" panose="020B0503020204020204" charset="-122"/>
                <a:ea typeface="Microsoft YaHei Bold" panose="020B0503020204020204" charset="-122"/>
              </a:rPr>
              <a:t>2. 营养失调，低于机体需要量</a:t>
            </a:r>
            <a:endParaRPr lang="zh-CN" altLang="en-US" sz="2000" b="1">
              <a:solidFill>
                <a:srgbClr val="C00000"/>
              </a:solidFill>
              <a:uFillTx/>
              <a:latin typeface="Microsoft YaHei Bold" panose="020B0503020204020204" charset="-122"/>
              <a:ea typeface="Microsoft YaHei Bold" panose="020B0503020204020204" charset="-122"/>
            </a:endParaRPr>
          </a:p>
        </p:txBody>
      </p:sp>
      <p:sp>
        <p:nvSpPr>
          <p:cNvPr id="9" name="文本框 8"/>
          <p:cNvSpPr txBox="1"/>
          <p:nvPr>
            <p:custDataLst>
              <p:tags r:id="rId27"/>
            </p:custDataLst>
          </p:nvPr>
        </p:nvSpPr>
        <p:spPr>
          <a:xfrm>
            <a:off x="7035165" y="5040630"/>
            <a:ext cx="3318510" cy="779780"/>
          </a:xfrm>
          <a:prstGeom prst="rect">
            <a:avLst/>
          </a:prstGeom>
          <a:noFill/>
        </p:spPr>
        <p:txBody>
          <a:bodyPr wrap="square" rtlCol="0" anchor="t" anchorCtr="0"/>
          <a:p>
            <a:pPr lvl="0" indent="0" algn="l" fontAlgn="auto">
              <a:lnSpc>
                <a:spcPct val="130000"/>
              </a:lnSpc>
              <a:spcAft>
                <a:spcPts val="1000"/>
              </a:spcAft>
              <a:buClrTx/>
              <a:buSzTx/>
              <a:buFontTx/>
            </a:pPr>
            <a:r>
              <a:rPr lang="zh-CN" altLang="en-US">
                <a:solidFill>
                  <a:srgbClr val="000000">
                    <a:lumMod val="50000"/>
                    <a:lumOff val="50000"/>
                  </a:srgb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与肢体瘫痪有关。</a:t>
            </a:r>
            <a:endParaRPr lang="zh-CN" altLang="en-US">
              <a:solidFill>
                <a:srgbClr val="000000">
                  <a:lumMod val="50000"/>
                  <a:lumOff val="50000"/>
                </a:srgb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14" name="文本框 13"/>
          <p:cNvSpPr txBox="1"/>
          <p:nvPr>
            <p:custDataLst>
              <p:tags r:id="rId28"/>
            </p:custDataLst>
          </p:nvPr>
        </p:nvSpPr>
        <p:spPr>
          <a:xfrm>
            <a:off x="1196340" y="5040630"/>
            <a:ext cx="3942080" cy="779145"/>
          </a:xfrm>
          <a:prstGeom prst="rect">
            <a:avLst/>
          </a:prstGeom>
          <a:noFill/>
        </p:spPr>
        <p:txBody>
          <a:bodyPr wrap="square" rtlCol="0" anchor="t" anchorCtr="0"/>
          <a:p>
            <a:pPr lvl="0" indent="0" algn="r" fontAlgn="auto">
              <a:lnSpc>
                <a:spcPct val="130000"/>
              </a:lnSpc>
              <a:spcAft>
                <a:spcPts val="1000"/>
              </a:spcAft>
              <a:buClrTx/>
              <a:buSzTx/>
              <a:buFontTx/>
            </a:pPr>
            <a:r>
              <a:rPr lang="zh-CN" altLang="en-US">
                <a:solidFill>
                  <a:schemeClr val="tx1">
                    <a:lumMod val="85000"/>
                    <a:lumOff val="15000"/>
                  </a:scheme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与脑损伤有关。</a:t>
            </a:r>
            <a:endParaRPr lang="zh-CN" altLang="en-US">
              <a:solidFill>
                <a:schemeClr val="tx1">
                  <a:lumMod val="85000"/>
                  <a:lumOff val="15000"/>
                </a:scheme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
        <p:nvSpPr>
          <p:cNvPr id="38" name="文本框 37"/>
          <p:cNvSpPr txBox="1"/>
          <p:nvPr>
            <p:custDataLst>
              <p:tags r:id="rId29"/>
            </p:custDataLst>
          </p:nvPr>
        </p:nvSpPr>
        <p:spPr>
          <a:xfrm>
            <a:off x="3494405" y="2264410"/>
            <a:ext cx="5204460" cy="540385"/>
          </a:xfrm>
          <a:prstGeom prst="rect">
            <a:avLst/>
          </a:prstGeom>
          <a:noFill/>
        </p:spPr>
        <p:txBody>
          <a:bodyPr wrap="square" rtlCol="0" anchor="t" anchorCtr="0"/>
          <a:p>
            <a:pPr lvl="0" indent="0" algn="ctr" fontAlgn="auto">
              <a:lnSpc>
                <a:spcPct val="130000"/>
              </a:lnSpc>
              <a:spcAft>
                <a:spcPts val="1000"/>
              </a:spcAft>
              <a:buClrTx/>
              <a:buSzTx/>
              <a:buFontTx/>
            </a:pPr>
            <a:r>
              <a:rPr lang="zh-CN" altLang="en-US">
                <a:solidFill>
                  <a:srgbClr val="000000">
                    <a:lumMod val="50000"/>
                    <a:lumOff val="50000"/>
                  </a:srgb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rPr>
              <a:t>与脑性瘫痪造成的进食困难有关。</a:t>
            </a:r>
            <a:endParaRPr lang="zh-CN" altLang="en-US">
              <a:solidFill>
                <a:srgbClr val="000000">
                  <a:lumMod val="50000"/>
                  <a:lumOff val="50000"/>
                </a:srgbClr>
              </a:solidFill>
              <a:uFillTx/>
              <a:latin typeface="Microsoft YaHei" panose="020B0503020204020204" charset="-122"/>
              <a:ea typeface="Microsoft YaHei Regular" panose="020B0503020204020204" charset="-122"/>
              <a:cs typeface="思源黑体 CN Light" panose="020B0500000000000000"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194560" y="3243649"/>
            <a:ext cx="7802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单元十二神经系统疾病患儿的护理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101473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小儿神经系统疾病的特点：①种类繁多，其中以感染引起的各种脑炎、脑膜炎多见；</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②病程较长，病情重且易反复，往往遗留神经系统后遗症；③严密观察病情变化，做到</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早期发现并给予早期干预，加强功能锻炼，能有效改善神经系统疾病患儿的预后。</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5" name="图片 134" descr="哈哈哈哈哈"/>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5655945" y="2881630"/>
            <a:ext cx="939800" cy="871220"/>
          </a:xfrm>
          <a:prstGeom prst="rect">
            <a:avLst/>
          </a:prstGeom>
        </p:spPr>
      </p:pic>
      <p:sp>
        <p:nvSpPr>
          <p:cNvPr id="131" name="空心弧 130"/>
          <p:cNvSpPr/>
          <p:nvPr>
            <p:custDataLst>
              <p:tags r:id="rId4"/>
            </p:custDataLst>
          </p:nvPr>
        </p:nvSpPr>
        <p:spPr>
          <a:xfrm rot="14700000">
            <a:off x="4711700" y="1979295"/>
            <a:ext cx="2835275" cy="2851150"/>
          </a:xfrm>
          <a:prstGeom prst="blockArc">
            <a:avLst>
              <a:gd name="adj1" fmla="val 8285871"/>
              <a:gd name="adj2" fmla="val 16215161"/>
              <a:gd name="adj3" fmla="val 33827"/>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32" name="空心弧 131"/>
          <p:cNvSpPr/>
          <p:nvPr>
            <p:custDataLst>
              <p:tags r:id="rId5"/>
            </p:custDataLst>
          </p:nvPr>
        </p:nvSpPr>
        <p:spPr>
          <a:xfrm flipH="1">
            <a:off x="4886325" y="1821815"/>
            <a:ext cx="2758440" cy="2758440"/>
          </a:xfrm>
          <a:prstGeom prst="blockArc">
            <a:avLst>
              <a:gd name="adj1" fmla="val 9458576"/>
              <a:gd name="adj2" fmla="val 16194937"/>
              <a:gd name="adj3" fmla="val 34369"/>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83" name="等腰三角形 82"/>
          <p:cNvSpPr/>
          <p:nvPr>
            <p:custDataLst>
              <p:tags r:id="rId6"/>
            </p:custDataLst>
          </p:nvPr>
        </p:nvSpPr>
        <p:spPr>
          <a:xfrm rot="5400000">
            <a:off x="10876280" y="5959475"/>
            <a:ext cx="313690" cy="270510"/>
          </a:xfrm>
          <a:prstGeom prst="triangle">
            <a:avLst/>
          </a:prstGeom>
          <a:solidFill>
            <a:srgbClr val="F18703">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4" name="等腰三角形 83"/>
          <p:cNvSpPr/>
          <p:nvPr>
            <p:custDataLst>
              <p:tags r:id="rId7"/>
            </p:custDataLst>
          </p:nvPr>
        </p:nvSpPr>
        <p:spPr>
          <a:xfrm rot="5400000">
            <a:off x="11141075" y="5959475"/>
            <a:ext cx="313690" cy="270510"/>
          </a:xfrm>
          <a:prstGeom prst="triangle">
            <a:avLst/>
          </a:prstGeom>
          <a:solidFill>
            <a:srgbClr val="FFA100">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5" name="等腰三角形 84"/>
          <p:cNvSpPr/>
          <p:nvPr>
            <p:custDataLst>
              <p:tags r:id="rId8"/>
            </p:custDataLst>
          </p:nvPr>
        </p:nvSpPr>
        <p:spPr>
          <a:xfrm rot="5400000">
            <a:off x="11411585" y="5959475"/>
            <a:ext cx="313690" cy="270510"/>
          </a:xfrm>
          <a:prstGeom prst="triangle">
            <a:avLst/>
          </a:prstGeom>
          <a:solidFill>
            <a:srgbClr val="552EEF">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9" name="文本框 48"/>
          <p:cNvSpPr txBox="1"/>
          <p:nvPr>
            <p:custDataLst>
              <p:tags r:id="rId9"/>
            </p:custDataLst>
          </p:nvPr>
        </p:nvSpPr>
        <p:spPr>
          <a:xfrm>
            <a:off x="1245235" y="2994025"/>
            <a:ext cx="3175635" cy="664210"/>
          </a:xfrm>
          <a:prstGeom prst="rect">
            <a:avLst/>
          </a:prstGeom>
          <a:noFill/>
        </p:spPr>
        <p:txBody>
          <a:bodyPr wrap="square" rtlCol="0">
            <a:noAutofit/>
          </a:bodyPr>
          <a:p>
            <a:pPr algn="r"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rPr>
              <a:t>（1）能够应对日常生活及满足社交、工作需要，提高生活质量。</a:t>
            </a:r>
            <a:endParaRPr lang="zh-CN" altLang="en-US">
              <a:solidFill>
                <a:srgbClr val="000000">
                  <a:lumMod val="75000"/>
                  <a:lumOff val="25000"/>
                </a:srgbClr>
              </a:solidFill>
              <a:uFillTx/>
              <a:latin typeface="Microsoft YaHei" panose="020B0503020204020204" charset="-122"/>
              <a:ea typeface="Microsoft YaHei Regular" panose="020B0503020204020204" charset="-122"/>
            </a:endParaRPr>
          </a:p>
        </p:txBody>
      </p:sp>
      <p:sp>
        <p:nvSpPr>
          <p:cNvPr id="53" name="文本框 52"/>
          <p:cNvSpPr txBox="1"/>
          <p:nvPr>
            <p:custDataLst>
              <p:tags r:id="rId10"/>
            </p:custDataLst>
          </p:nvPr>
        </p:nvSpPr>
        <p:spPr>
          <a:xfrm>
            <a:off x="4603115" y="5076825"/>
            <a:ext cx="3175635" cy="664210"/>
          </a:xfrm>
          <a:prstGeom prst="rect">
            <a:avLst/>
          </a:prstGeom>
          <a:noFill/>
        </p:spPr>
        <p:txBody>
          <a:bodyPr wrap="square" rtlCol="0">
            <a:noAutofit/>
          </a:bodyPr>
          <a:p>
            <a:pPr algn="ctr"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rPr>
              <a:t>（3）尽可能减少功能障碍，提高自理能力。</a:t>
            </a:r>
            <a:endParaRPr lang="zh-CN" altLang="en-US">
              <a:solidFill>
                <a:srgbClr val="000000">
                  <a:lumMod val="75000"/>
                  <a:lumOff val="25000"/>
                </a:srgbClr>
              </a:solidFill>
              <a:uFillTx/>
              <a:latin typeface="Microsoft YaHei" panose="020B0503020204020204" charset="-122"/>
              <a:ea typeface="Microsoft YaHei Regular" panose="020B0503020204020204" charset="-122"/>
            </a:endParaRPr>
          </a:p>
        </p:txBody>
      </p:sp>
      <p:sp>
        <p:nvSpPr>
          <p:cNvPr id="59" name="文本框 58"/>
          <p:cNvSpPr txBox="1"/>
          <p:nvPr>
            <p:custDataLst>
              <p:tags r:id="rId11"/>
            </p:custDataLst>
          </p:nvPr>
        </p:nvSpPr>
        <p:spPr>
          <a:xfrm>
            <a:off x="7839710" y="2994025"/>
            <a:ext cx="3175635" cy="664210"/>
          </a:xfrm>
          <a:prstGeom prst="rect">
            <a:avLst/>
          </a:prstGeom>
          <a:noFill/>
        </p:spPr>
        <p:txBody>
          <a:bodyPr wrap="square" rtlCol="0">
            <a:noAutofit/>
          </a:bodyPr>
          <a:p>
            <a:pPr algn="l"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rPr>
              <a:t>（2）保证患儿营养充足，能满足机体发育需要。</a:t>
            </a:r>
            <a:endParaRPr lang="zh-CN" altLang="en-US">
              <a:solidFill>
                <a:srgbClr val="000000">
                  <a:lumMod val="75000"/>
                  <a:lumOff val="25000"/>
                </a:srgbClr>
              </a:solidFill>
              <a:uFillTx/>
              <a:latin typeface="Microsoft YaHei" panose="020B0503020204020204" charset="-122"/>
              <a:ea typeface="Microsoft YaHei Regular" panose="020B0503020204020204" charset="-122"/>
            </a:endParaRPr>
          </a:p>
        </p:txBody>
      </p:sp>
      <p:sp>
        <p:nvSpPr>
          <p:cNvPr id="74" name="文本框 73"/>
          <p:cNvSpPr txBox="1"/>
          <p:nvPr>
            <p:custDataLst>
              <p:tags r:id="rId12"/>
            </p:custDataLst>
          </p:nvPr>
        </p:nvSpPr>
        <p:spPr>
          <a:xfrm>
            <a:off x="5679758" y="2962910"/>
            <a:ext cx="892175" cy="617220"/>
          </a:xfrm>
          <a:prstGeom prst="rect">
            <a:avLst/>
          </a:prstGeom>
          <a:noFill/>
          <a:ln w="9525">
            <a:noFill/>
          </a:ln>
        </p:spPr>
        <p:txBody>
          <a:bodyPr wrap="square" bIns="0"/>
          <a:p>
            <a:pPr indent="0" algn="ctr"/>
            <a:r>
              <a:rPr lang="zh-CN" altLang="en-US" b="0" spc="300">
                <a:solidFill>
                  <a:srgbClr val="7578EC"/>
                </a:solidFill>
                <a:uFillTx/>
                <a:latin typeface="思源黑体 CN Bold" panose="020B0800000000000000" charset="-122"/>
                <a:ea typeface="思源黑体 CN Bold" panose="020B0800000000000000" charset="-122"/>
              </a:rPr>
              <a:t>护理</a:t>
            </a:r>
            <a:r>
              <a:rPr lang="zh-CN" altLang="en-US" b="0" spc="300">
                <a:solidFill>
                  <a:srgbClr val="7578EC"/>
                </a:solidFill>
                <a:uFillTx/>
                <a:latin typeface="思源黑体 CN Bold" panose="020B0800000000000000" charset="-122"/>
                <a:ea typeface="思源黑体 CN Bold" panose="020B0800000000000000" charset="-122"/>
              </a:rPr>
              <a:t>目标</a:t>
            </a:r>
            <a:endParaRPr lang="zh-CN" altLang="en-US" b="0" spc="300">
              <a:solidFill>
                <a:srgbClr val="7578EC"/>
              </a:solidFill>
              <a:uFillTx/>
              <a:latin typeface="思源黑体 CN Bold" panose="020B0800000000000000" charset="-122"/>
              <a:ea typeface="思源黑体 CN Bold" panose="020B0800000000000000" charset="-122"/>
            </a:endParaRPr>
          </a:p>
        </p:txBody>
      </p:sp>
      <p:sp>
        <p:nvSpPr>
          <p:cNvPr id="2" name="空心弧 1"/>
          <p:cNvSpPr/>
          <p:nvPr>
            <p:custDataLst>
              <p:tags r:id="rId13"/>
            </p:custDataLst>
          </p:nvPr>
        </p:nvSpPr>
        <p:spPr>
          <a:xfrm>
            <a:off x="4617720" y="1821815"/>
            <a:ext cx="2758440" cy="2758440"/>
          </a:xfrm>
          <a:prstGeom prst="blockArc">
            <a:avLst>
              <a:gd name="adj1" fmla="val 9458576"/>
              <a:gd name="adj2" fmla="val 16194937"/>
              <a:gd name="adj3" fmla="val 34369"/>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13" name="图片 12" descr="32313538333630393b32313538333731303bbdbbd7f7d2b5"/>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671310" y="2396490"/>
            <a:ext cx="467995" cy="467995"/>
          </a:xfrm>
          <a:prstGeom prst="rect">
            <a:avLst/>
          </a:prstGeom>
        </p:spPr>
      </p:pic>
      <p:pic>
        <p:nvPicPr>
          <p:cNvPr id="15" name="图片 14" descr="32313538333630393b32313538333731333bbdb1d1a7bdf0"/>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019040" y="2479040"/>
            <a:ext cx="467995" cy="467995"/>
          </a:xfrm>
          <a:prstGeom prst="rect">
            <a:avLst/>
          </a:prstGeom>
        </p:spPr>
      </p:pic>
      <p:sp>
        <p:nvSpPr>
          <p:cNvPr id="18" name="空心弧 17"/>
          <p:cNvSpPr/>
          <p:nvPr>
            <p:custDataLst>
              <p:tags r:id="rId20"/>
            </p:custDataLst>
          </p:nvPr>
        </p:nvSpPr>
        <p:spPr>
          <a:xfrm>
            <a:off x="4507230" y="1727200"/>
            <a:ext cx="2833370" cy="2989580"/>
          </a:xfrm>
          <a:prstGeom prst="blockArc">
            <a:avLst>
              <a:gd name="adj1" fmla="val 9595375"/>
              <a:gd name="adj2" fmla="val 16341262"/>
              <a:gd name="adj3" fmla="val 899"/>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9" name="等腰三角形 18"/>
          <p:cNvSpPr/>
          <p:nvPr>
            <p:custDataLst>
              <p:tags r:id="rId21"/>
            </p:custDataLst>
          </p:nvPr>
        </p:nvSpPr>
        <p:spPr>
          <a:xfrm rot="9000000">
            <a:off x="4561840" y="3689350"/>
            <a:ext cx="100330" cy="86360"/>
          </a:xfrm>
          <a:prstGeom prst="triangle">
            <a:avLst/>
          </a:pr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5" name="等腰三角形 34"/>
          <p:cNvSpPr/>
          <p:nvPr>
            <p:custDataLst>
              <p:tags r:id="rId22"/>
            </p:custDataLst>
          </p:nvPr>
        </p:nvSpPr>
        <p:spPr>
          <a:xfrm rot="12600000">
            <a:off x="7601585" y="3670300"/>
            <a:ext cx="100330" cy="86360"/>
          </a:xfrm>
          <a:prstGeom prst="triangle">
            <a:avLst/>
          </a:pr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6" name="图片 15" descr="32313538333630393b32313538333731353bd1a7cfb0d6facad6"/>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95340" y="4070350"/>
            <a:ext cx="467995" cy="467995"/>
          </a:xfrm>
          <a:prstGeom prst="rect">
            <a:avLst/>
          </a:prstGeom>
        </p:spPr>
      </p:pic>
      <p:sp>
        <p:nvSpPr>
          <p:cNvPr id="133" name="空心弧 132"/>
          <p:cNvSpPr/>
          <p:nvPr>
            <p:custDataLst>
              <p:tags r:id="rId26"/>
            </p:custDataLst>
          </p:nvPr>
        </p:nvSpPr>
        <p:spPr>
          <a:xfrm rot="15060000">
            <a:off x="4804410" y="2074545"/>
            <a:ext cx="2720340" cy="2972435"/>
          </a:xfrm>
          <a:prstGeom prst="blockArc">
            <a:avLst>
              <a:gd name="adj1" fmla="val 7685445"/>
              <a:gd name="adj2" fmla="val 16132832"/>
              <a:gd name="adj3" fmla="val 851"/>
            </a:avLst>
          </a:prstGeom>
          <a:solidFill>
            <a:srgbClr val="F7B802">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134" name="空心弧 133"/>
          <p:cNvSpPr/>
          <p:nvPr>
            <p:custDataLst>
              <p:tags r:id="rId27"/>
            </p:custDataLst>
          </p:nvPr>
        </p:nvSpPr>
        <p:spPr>
          <a:xfrm flipH="1">
            <a:off x="4923790" y="1727200"/>
            <a:ext cx="2833370" cy="2989580"/>
          </a:xfrm>
          <a:prstGeom prst="blockArc">
            <a:avLst>
              <a:gd name="adj1" fmla="val 9595375"/>
              <a:gd name="adj2" fmla="val 16341262"/>
              <a:gd name="adj3" fmla="val 899"/>
            </a:avLst>
          </a:prstGeom>
          <a:solidFill>
            <a:srgbClr val="F18703">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grpSp>
        <p:nvGrpSpPr>
          <p:cNvPr id="3" name="组合 2"/>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【护理目标】</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4" name="组合 3"/>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28"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首先要通过对脑瘫患儿的生长发育情况，包括体态、姿势、颜面表情、感觉障碍及语言能力的观察，制订切实可行的护理计划，纠正其存在的异常姿势，减少肌肉的紧张或松弛程度，最大限度地减少障碍，提高生活自理能力。如循序渐进地进行穿脱衣服的训练；加强患儿对衣、裤、鞋、袜的认知训练；对言语障碍及智能不全者加强语言训练、音乐文体训练，提高其智能；进行理疗、体疗、按摩以改善和提高患肢的运动功能；根据患儿年龄进行卫生梳洗训练，养成定时大小便习惯。随年龄增长教会患儿在排便前能向大人预示，学会使用手纸、穿脱裤子的动作；鼓励患儿参加集体活动，调动其积极性，克服自卑、孤僻心理。</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培养自理能力</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在对脑瘫患儿进行饮食训练时，应为其供给高热量、高蛋白、富有维生素、易消化的食物，并根据患儿年龄及进食困难程度选择相应的食物种类。对独立进食困难的患儿在喂食时，切勿在患儿牙齿紧咬情况下将汤匙硬行抽出，以防损伤牙齿。汤匙勺面要浅平，勺柄要长。喂食时要使患儿保持正确的进食姿势，应保持患儿头处于中线位，患儿头后仰进食可致异物吸入。同时桌椅高度要合适，以增加稳定性。要加强咀嚼肌训练和口唇闭合训练，让患儿学习进食动作，尽早脱离他人喂食的境地。如患儿进食的热量无法保证，可进行鼻饲。</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2. 克服进食困难</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脑瘫患儿大脑病损是静止的，但所造成的神经功能缺陷并非永远固定不变。如不早期进行恰当治疗，异常姿势和运动模式会固定下来，同时还会造成肌腱挛缩，骨、关节畸形，进而加重智力障碍。所以一经确诊，要尽快开始功能锻炼。要合理安排锻炼时间，分清主次，注意从简单到复杂，从易到难。根据孩子的个性，想办法引起孩子的兴趣，让患儿配合训练，达到更好的效果。训练时对瘫痪的肢体应保持功能位，并进行被动或主动运动，促进肌肉、关节活动和改善肌张力。还可配合推拿、按摩、针刺及理疗。严重肢体畸形者 5 岁后可考虑手术矫形。小儿脑瘫患儿因发育迟缓，各种动作的发育均迟于同期的健康小儿，行动不便，故应有专人守护，注意安全，以免造成意外伤害。</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3. 加强功能锻炼</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小儿脑瘫主要表现为肢体运动功能障碍，康复难度大，康复时间长，需要终身康复。家长是脑瘫儿童康复的主要力量，是对患儿进行训练的最好的治疗师。要通过健康教育，唤起患儿及家长强烈的康复欲望，尤其要通过制订切实可行的短期与长期目标，使家长看到康复的希望，树立与疾病抗争的信心。在家庭康复训练时要注意针对患儿所处的年龄阶段进行有重点的训练，同时要把握好训练时机，以尽量取得患儿的配合；也要注意患儿的心理健康，切不可过于歧视或过于溺爱，造成其性格缺陷。</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4. 健康教育</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【护理措施】</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5930265"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掌握化脓性脑膜炎、脑性瘫痪的常见护理诊断、护理计划和护理措施。</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熟悉化脓性脑膜炎、脑性瘫痪的病因、临床表现和治疗要点。</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了解小儿神经系统的特点和常用的检查方法。</a:t>
            </a:r>
            <a:endParaRPr sz="1600" dirty="0">
              <a:solidFill>
                <a:schemeClr val="tx1"/>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349240" cy="925830"/>
          </a:xfrm>
          <a:prstGeom prst="rect">
            <a:avLst/>
          </a:prstGeom>
        </p:spPr>
        <p:txBody>
          <a:bodyPr wrap="square" anchor="ctr" anchorCtr="0">
            <a:noAutofit/>
          </a:bodyPr>
          <a:lstStyle/>
          <a:p>
            <a:pPr indent="0" algn="just">
              <a:lnSpc>
                <a:spcPct val="110000"/>
              </a:lnSpc>
              <a:spcBef>
                <a:spcPct val="0"/>
              </a:spcBef>
              <a:spcAft>
                <a:spcPct val="0"/>
              </a:spcAft>
              <a:buNone/>
            </a:pPr>
            <a:r>
              <a:rPr sz="1600" dirty="0">
                <a:solidFill>
                  <a:schemeClr val="tx1"/>
                </a:solidFill>
                <a:latin typeface="微软雅黑" panose="020B0503020204020204" charset="-122"/>
                <a:ea typeface="微软雅黑" panose="020B0503020204020204" charset="-122"/>
                <a:cs typeface="+mn-ea"/>
              </a:rPr>
              <a:t>能根据脑性瘫痪患儿的护理评估状态开展卫生宣教和康复指导。</a:t>
            </a:r>
            <a:endParaRPr sz="1600" dirty="0">
              <a:solidFill>
                <a:schemeClr val="tx1"/>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solidFill>
                <a:latin typeface="微软雅黑" panose="020B0503020204020204" charset="-122"/>
                <a:ea typeface="微软雅黑" panose="020B0503020204020204" charset="-122"/>
                <a:cs typeface="+mn-ea"/>
              </a:rPr>
              <a:t>具备认真负责、和蔼、耐心、实事求是的工作态度。</a:t>
            </a:r>
            <a:endParaRPr sz="1600" dirty="0">
              <a:solidFill>
                <a:schemeClr val="tx1"/>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1.请学生分组进行讨论，脑瘫患儿能否在家中进行康复训练？为什么？</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2.脑瘫患儿进行康复训练应注意哪些问题？</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sym typeface="+mn-ea"/>
                </a:rPr>
                <a:t>脑瘫患儿，王某某，女，2岁，入院时主诉：不会爬，不会站，足尖着地，交叉步态。经询问病史：患儿系7月早产，出生体重2kg，胎膜早破，脐带绕颈，CT检查显示“新生儿缺血缺氧性脑病后遗症”。患儿3月能抬头，1岁可靠墙站立，但始终不会爬不会走。由于患儿家在农村，经济较为困难，早期未送患儿进行康复治疗。针对以上具体情况，医护人员对患儿进行了全面的体格检查，并制订出详细的康复训练计划。</a:t>
              </a:r>
              <a:endParaRPr dirty="0">
                <a:solidFill>
                  <a:schemeClr val="tx1"/>
                </a:solidFill>
                <a:latin typeface="微软雅黑" panose="020B0503020204020204" charset="-122"/>
                <a:ea typeface="微软雅黑" panose="020B0503020204020204" charset="-122"/>
                <a:cs typeface="+mn-ea"/>
                <a:sym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sym typeface="+mn-ea"/>
                </a:rPr>
                <a:t>一个月后，患儿能独坐3分钟，爬行2～3米，家长看到患儿一点点的变化，树立了配合治疗的信心。但由于经济原因，加之时间上不能保证，家长在住院一个半月后要求出院，回家治疗。</a:t>
              </a:r>
              <a:endParaRPr dirty="0">
                <a:solidFill>
                  <a:schemeClr val="tx1"/>
                </a:solidFill>
                <a:latin typeface="微软雅黑" panose="020B0503020204020204" charset="-122"/>
                <a:ea typeface="微软雅黑" panose="020B0503020204020204" charset="-122"/>
                <a:cs typeface="+mn-ea"/>
                <a:sym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小儿神经系统解剖生理特点</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中枢神经系统是人体各种活动的最高调节部位，通过兴奋和抑制两种活动过程，来实现机体内部的各个器官和组织之间的生理功能相互协调和统一，以保证人体生理功能的正常进行。小儿神经系统发育最早开始于胎儿期，而且在整个小儿时期，神经系统发育一直十分活跃。不同年龄阶段，其神经系统的解剖、生理各具特点并存在差异，这使得对神经系统的检查方法与判断结果也有不同的标准。</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456055"/>
            <a:ext cx="10440035" cy="458597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小儿的脑实质生长较快，新生儿脑的平均重量约为370g，相当于体重的1/9～1/8；6个月时即达700g左右；1岁时约达900g；成人脑重约为1500g，相当于体重的1/40～1/35。出生时脑表面已有主要沟回，但较浅且发育不完善，皮质较薄，灰质与白质区分不明显，神经细胞分化较差。小儿出生后，大脑皮层的神经细胞数目不再增加，以后的变化主要是神经细胞体积增大、树突的增多、髓鞘的形成和功能的日趋成熟。小脑在胎儿期发育较差，生后6个月达生长高峰，生后15个月小脑大小已接近成人。</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髓鞘的形成时间因神经系统的部位不同也不尽相同。脊髓神经是在胎儿4个月时开始形成的，3岁时完成髓鞘化；锥体束在胎儿5～6个月开始至生后2岁完成；皮层的髓鞘化则最晚。神经传导系统的发育是从胎儿第7个月开始的，但到出生时数目还很少，生后则迅速增加。至婴幼儿时期，神经纤维外层髓鞘的形成还不完善。故婴幼儿时期对各种外来刺激反应缓慢且易泛化，不易在大脑皮层内形成明显的兴奋灶。</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一、脑和脊髓</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3_5*l_h_i*1_5_1"/>
  <p:tag name="KSO_WM_TEMPLATE_CATEGORY" val="diagram"/>
  <p:tag name="KSO_WM_TEMPLATE_INDEX" val="20228063"/>
  <p:tag name="KSO_WM_UNIT_LAYERLEVEL" val="1_1_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26_5*l_h_i*1_4_2"/>
  <p:tag name="KSO_WM_TEMPLATE_CATEGORY" val="diagram"/>
  <p:tag name="KSO_WM_TEMPLATE_INDEX" val="20227926"/>
  <p:tag name="KSO_WM_UNIT_LAYERLEVEL" val="1_1_1"/>
  <p:tag name="KSO_WM_TAG_VERSION" val="1.0"/>
  <p:tag name="KSO_WM_BEAUTIFY_FLAG" val="#wm#"/>
</p:tagLst>
</file>

<file path=ppt/tags/tag101.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26_5*l_h_f*1_4_1"/>
  <p:tag name="KSO_WM_TEMPLATE_CATEGORY" val="diagram"/>
  <p:tag name="KSO_WM_TEMPLATE_INDEX" val="20227926"/>
  <p:tag name="KSO_WM_UNIT_LAYERLEVEL" val="1_1_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26_5*l_h_i*1_4_3"/>
  <p:tag name="KSO_WM_TEMPLATE_CATEGORY" val="diagram"/>
  <p:tag name="KSO_WM_TEMPLATE_INDEX" val="20227926"/>
  <p:tag name="KSO_WM_UNIT_LAYERLEVEL" val="1_1_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26_5*l_h_i*1_4_4"/>
  <p:tag name="KSO_WM_TEMPLATE_CATEGORY" val="diagram"/>
  <p:tag name="KSO_WM_TEMPLATE_INDEX" val="20227926"/>
  <p:tag name="KSO_WM_UNIT_LAYERLEVEL" val="1_1_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26_5*l_h_i*1_4_5"/>
  <p:tag name="KSO_WM_TEMPLATE_CATEGORY" val="diagram"/>
  <p:tag name="KSO_WM_TEMPLATE_INDEX" val="20227926"/>
  <p:tag name="KSO_WM_UNIT_LAYERLEVEL" val="1_1_1"/>
  <p:tag name="KSO_WM_TAG_VERSION" val="1.0"/>
  <p:tag name="KSO_WM_BEAUTIFY_FLAG" val="#wm#"/>
</p:tagLst>
</file>

<file path=ppt/tags/tag105.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26_5*l_h_x*1_4_1"/>
  <p:tag name="KSO_WM_TEMPLATE_CATEGORY" val="diagram"/>
  <p:tag name="KSO_WM_TEMPLATE_INDEX" val="20227926"/>
  <p:tag name="KSO_WM_UNIT_LAYERLEVEL" val="1_1_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26_5*l_h_i*1_5_1"/>
  <p:tag name="KSO_WM_TEMPLATE_CATEGORY" val="diagram"/>
  <p:tag name="KSO_WM_TEMPLATE_INDEX" val="20227926"/>
  <p:tag name="KSO_WM_UNIT_LAYERLEVEL" val="1_1_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26_5*l_h_i*1_5_2"/>
  <p:tag name="KSO_WM_TEMPLATE_CATEGORY" val="diagram"/>
  <p:tag name="KSO_WM_TEMPLATE_INDEX" val="20227926"/>
  <p:tag name="KSO_WM_UNIT_LAYERLEVEL" val="1_1_1"/>
  <p:tag name="KSO_WM_TAG_VERSION" val="1.0"/>
  <p:tag name="KSO_WM_BEAUTIFY_FLAG" val="#wm#"/>
</p:tagLst>
</file>

<file path=ppt/tags/tag108.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26_5*l_h_f*1_5_1"/>
  <p:tag name="KSO_WM_TEMPLATE_CATEGORY" val="diagram"/>
  <p:tag name="KSO_WM_TEMPLATE_INDEX" val="20227926"/>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26_5*l_h_i*1_5_3"/>
  <p:tag name="KSO_WM_TEMPLATE_CATEGORY" val="diagram"/>
  <p:tag name="KSO_WM_TEMPLATE_INDEX" val="20227926"/>
  <p:tag name="KSO_WM_UNIT_LAYERLEVEL" val="1_1_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3_5*l_h_i*1_1_2"/>
  <p:tag name="KSO_WM_TEMPLATE_CATEGORY" val="diagram"/>
  <p:tag name="KSO_WM_TEMPLATE_INDEX" val="20228063"/>
  <p:tag name="KSO_WM_UNIT_LAYERLEVEL" val="1_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26_5*l_h_i*1_5_4"/>
  <p:tag name="KSO_WM_TEMPLATE_CATEGORY" val="diagram"/>
  <p:tag name="KSO_WM_TEMPLATE_INDEX" val="20227926"/>
  <p:tag name="KSO_WM_UNIT_LAYERLEVEL" val="1_1_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26_5*l_h_i*1_5_5"/>
  <p:tag name="KSO_WM_TEMPLATE_CATEGORY" val="diagram"/>
  <p:tag name="KSO_WM_TEMPLATE_INDEX" val="20227926"/>
  <p:tag name="KSO_WM_UNIT_LAYERLEVEL" val="1_1_1"/>
  <p:tag name="KSO_WM_TAG_VERSION" val="1.0"/>
  <p:tag name="KSO_WM_BEAUTIFY_FLAG" val="#wm#"/>
</p:tagLst>
</file>

<file path=ppt/tags/tag112.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7926_5*l_h_x*1_5_1"/>
  <p:tag name="KSO_WM_TEMPLATE_CATEGORY" val="diagram"/>
  <p:tag name="KSO_WM_TEMPLATE_INDEX" val="20227926"/>
  <p:tag name="KSO_WM_UNIT_LAYERLEVEL" val="1_1_1"/>
  <p:tag name="KSO_WM_TAG_VERSION" val="1.0"/>
  <p:tag name="KSO_WM_BEAUTIFY_FLAG" val="#wm#"/>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1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26_5*l_h_i*1_2_1"/>
  <p:tag name="KSO_WM_TEMPLATE_CATEGORY" val="diagram"/>
  <p:tag name="KSO_WM_TEMPLATE_INDEX" val="20227926"/>
  <p:tag name="KSO_WM_UNIT_LAYERLEVEL" val="1_1_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26_5*l_h_i*1_2_2"/>
  <p:tag name="KSO_WM_TEMPLATE_CATEGORY" val="diagram"/>
  <p:tag name="KSO_WM_TEMPLATE_INDEX" val="20227926"/>
  <p:tag name="KSO_WM_UNIT_LAYERLEVEL" val="1_1_1"/>
  <p:tag name="KSO_WM_TAG_VERSION" val="1.0"/>
  <p:tag name="KSO_WM_BEAUTIFY_FLAG" val="#wm#"/>
</p:tagLst>
</file>

<file path=ppt/tags/tag117.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26_5*l_h_f*1_2_1"/>
  <p:tag name="KSO_WM_TEMPLATE_CATEGORY" val="diagram"/>
  <p:tag name="KSO_WM_TEMPLATE_INDEX" val="20227926"/>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26_5*l_h_i*1_2_3"/>
  <p:tag name="KSO_WM_TEMPLATE_CATEGORY" val="diagram"/>
  <p:tag name="KSO_WM_TEMPLATE_INDEX" val="20227926"/>
  <p:tag name="KSO_WM_UNIT_LAYERLEVEL" val="1_1_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26_5*l_h_i*1_2_4"/>
  <p:tag name="KSO_WM_TEMPLATE_CATEGORY" val="diagram"/>
  <p:tag name="KSO_WM_TEMPLATE_INDEX" val="20227926"/>
  <p:tag name="KSO_WM_UNIT_LAYERLEVEL" val="1_1_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3_5*l_h_i*1_3_2"/>
  <p:tag name="KSO_WM_TEMPLATE_CATEGORY" val="diagram"/>
  <p:tag name="KSO_WM_TEMPLATE_INDEX" val="20228063"/>
  <p:tag name="KSO_WM_UNIT_LAYERLEVEL" val="1_1_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26_5*l_h_i*1_2_5"/>
  <p:tag name="KSO_WM_TEMPLATE_CATEGORY" val="diagram"/>
  <p:tag name="KSO_WM_TEMPLATE_INDEX" val="20227926"/>
  <p:tag name="KSO_WM_UNIT_LAYERLEVEL" val="1_1_1"/>
  <p:tag name="KSO_WM_TAG_VERSION" val="1.0"/>
  <p:tag name="KSO_WM_BEAUTIFY_FLAG" val="#wm#"/>
</p:tagLst>
</file>

<file path=ppt/tags/tag121.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26_5*l_h_x*1_2_1"/>
  <p:tag name="KSO_WM_TEMPLATE_CATEGORY" val="diagram"/>
  <p:tag name="KSO_WM_TEMPLATE_INDEX" val="20227926"/>
  <p:tag name="KSO_WM_UNIT_LAYERLEVEL" val="1_1_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26_5*l_h_i*1_1_1"/>
  <p:tag name="KSO_WM_TEMPLATE_CATEGORY" val="diagram"/>
  <p:tag name="KSO_WM_TEMPLATE_INDEX" val="20227926"/>
  <p:tag name="KSO_WM_UNIT_LAYERLEVEL" val="1_1_1"/>
  <p:tag name="KSO_WM_TAG_VERSION" val="1.0"/>
  <p:tag name="KSO_WM_BEAUTIFY_FLAG" val="#wm#"/>
</p:tagLst>
</file>

<file path=ppt/tags/tag123.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26_5*l_h_f*1_1_1"/>
  <p:tag name="KSO_WM_TEMPLATE_CATEGORY" val="diagram"/>
  <p:tag name="KSO_WM_TEMPLATE_INDEX" val="20227926"/>
  <p:tag name="KSO_WM_UNIT_LAYERLEVEL" val="1_1_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26_5*l_h_i*1_1_2"/>
  <p:tag name="KSO_WM_TEMPLATE_CATEGORY" val="diagram"/>
  <p:tag name="KSO_WM_TEMPLATE_INDEX" val="20227926"/>
  <p:tag name="KSO_WM_UNIT_LAYERLEVEL" val="1_1_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26_5*l_h_i*1_1_3"/>
  <p:tag name="KSO_WM_TEMPLATE_CATEGORY" val="diagram"/>
  <p:tag name="KSO_WM_TEMPLATE_INDEX" val="20227926"/>
  <p:tag name="KSO_WM_UNIT_LAYERLEVEL" val="1_1_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26_5*l_h_i*1_1_4"/>
  <p:tag name="KSO_WM_TEMPLATE_CATEGORY" val="diagram"/>
  <p:tag name="KSO_WM_TEMPLATE_INDEX" val="20227926"/>
  <p:tag name="KSO_WM_UNIT_LAYERLEVEL" val="1_1_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26_5*l_h_i*1_1_5"/>
  <p:tag name="KSO_WM_TEMPLATE_CATEGORY" val="diagram"/>
  <p:tag name="KSO_WM_TEMPLATE_INDEX" val="20227926"/>
  <p:tag name="KSO_WM_UNIT_LAYERLEVEL" val="1_1_1"/>
  <p:tag name="KSO_WM_TAG_VERSION" val="1.0"/>
  <p:tag name="KSO_WM_BEAUTIFY_FLAG" val="#wm#"/>
</p:tagLst>
</file>

<file path=ppt/tags/tag128.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26_5*l_h_x*1_1_1"/>
  <p:tag name="KSO_WM_TEMPLATE_CATEGORY" val="diagram"/>
  <p:tag name="KSO_WM_TEMPLATE_INDEX" val="20227926"/>
  <p:tag name="KSO_WM_UNIT_LAYERLEVEL" val="1_1_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26_5*l_h_i*1_3_1"/>
  <p:tag name="KSO_WM_TEMPLATE_CATEGORY" val="diagram"/>
  <p:tag name="KSO_WM_TEMPLATE_INDEX" val="20227926"/>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3_5*l_h_i*1_2_2"/>
  <p:tag name="KSO_WM_TEMPLATE_CATEGORY" val="diagram"/>
  <p:tag name="KSO_WM_TEMPLATE_INDEX" val="20228063"/>
  <p:tag name="KSO_WM_UNIT_LAYERLEVEL" val="1_1_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26_5*l_h_i*1_3_2"/>
  <p:tag name="KSO_WM_TEMPLATE_CATEGORY" val="diagram"/>
  <p:tag name="KSO_WM_TEMPLATE_INDEX" val="20227926"/>
  <p:tag name="KSO_WM_UNIT_LAYERLEVEL" val="1_1_1"/>
  <p:tag name="KSO_WM_TAG_VERSION" val="1.0"/>
  <p:tag name="KSO_WM_BEAUTIFY_FLAG" val="#wm#"/>
</p:tagLst>
</file>

<file path=ppt/tags/tag131.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26_5*l_h_f*1_3_1"/>
  <p:tag name="KSO_WM_TEMPLATE_CATEGORY" val="diagram"/>
  <p:tag name="KSO_WM_TEMPLATE_INDEX" val="20227926"/>
  <p:tag name="KSO_WM_UNIT_LAYERLEVEL" val="1_1_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26_5*l_h_i*1_3_3"/>
  <p:tag name="KSO_WM_TEMPLATE_CATEGORY" val="diagram"/>
  <p:tag name="KSO_WM_TEMPLATE_INDEX" val="20227926"/>
  <p:tag name="KSO_WM_UNIT_LAYERLEVEL" val="1_1_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26_5*l_h_i*1_3_4"/>
  <p:tag name="KSO_WM_TEMPLATE_CATEGORY" val="diagram"/>
  <p:tag name="KSO_WM_TEMPLATE_INDEX" val="20227926"/>
  <p:tag name="KSO_WM_UNIT_LAYERLEVEL" val="1_1_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26_5*l_h_i*1_3_5"/>
  <p:tag name="KSO_WM_TEMPLATE_CATEGORY" val="diagram"/>
  <p:tag name="KSO_WM_TEMPLATE_INDEX" val="20227926"/>
  <p:tag name="KSO_WM_UNIT_LAYERLEVEL" val="1_1_1"/>
  <p:tag name="KSO_WM_TAG_VERSION" val="1.0"/>
  <p:tag name="KSO_WM_BEAUTIFY_FLAG" val="#wm#"/>
</p:tagLst>
</file>

<file path=ppt/tags/tag135.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26_5*l_h_x*1_3_1"/>
  <p:tag name="KSO_WM_TEMPLATE_CATEGORY" val="diagram"/>
  <p:tag name="KSO_WM_TEMPLATE_INDEX" val="20227926"/>
  <p:tag name="KSO_WM_UNIT_LAYERLEVEL" val="1_1_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26_5*l_h_i*1_4_1"/>
  <p:tag name="KSO_WM_TEMPLATE_CATEGORY" val="diagram"/>
  <p:tag name="KSO_WM_TEMPLATE_INDEX" val="20227926"/>
  <p:tag name="KSO_WM_UNIT_LAYERLEVEL" val="1_1_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26_5*l_h_i*1_4_2"/>
  <p:tag name="KSO_WM_TEMPLATE_CATEGORY" val="diagram"/>
  <p:tag name="KSO_WM_TEMPLATE_INDEX" val="20227926"/>
  <p:tag name="KSO_WM_UNIT_LAYERLEVEL" val="1_1_1"/>
  <p:tag name="KSO_WM_TAG_VERSION" val="1.0"/>
  <p:tag name="KSO_WM_BEAUTIFY_FLAG" val="#wm#"/>
</p:tagLst>
</file>

<file path=ppt/tags/tag138.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26_5*l_h_f*1_4_1"/>
  <p:tag name="KSO_WM_TEMPLATE_CATEGORY" val="diagram"/>
  <p:tag name="KSO_WM_TEMPLATE_INDEX" val="20227926"/>
  <p:tag name="KSO_WM_UNIT_LAYERLEVEL" val="1_1_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26_5*l_h_i*1_4_3"/>
  <p:tag name="KSO_WM_TEMPLATE_CATEGORY" val="diagram"/>
  <p:tag name="KSO_WM_TEMPLATE_INDEX" val="20227926"/>
  <p:tag name="KSO_WM_UNIT_LAYERLEVEL" val="1_1_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3_5*l_h_i*1_4_2"/>
  <p:tag name="KSO_WM_TEMPLATE_CATEGORY" val="diagram"/>
  <p:tag name="KSO_WM_TEMPLATE_INDEX" val="20228063"/>
  <p:tag name="KSO_WM_UNIT_LAYERLEVEL" val="1_1_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26_5*l_h_i*1_4_4"/>
  <p:tag name="KSO_WM_TEMPLATE_CATEGORY" val="diagram"/>
  <p:tag name="KSO_WM_TEMPLATE_INDEX" val="20227926"/>
  <p:tag name="KSO_WM_UNIT_LAYERLEVEL" val="1_1_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26_5*l_h_i*1_4_5"/>
  <p:tag name="KSO_WM_TEMPLATE_CATEGORY" val="diagram"/>
  <p:tag name="KSO_WM_TEMPLATE_INDEX" val="20227926"/>
  <p:tag name="KSO_WM_UNIT_LAYERLEVEL" val="1_1_1"/>
  <p:tag name="KSO_WM_TAG_VERSION" val="1.0"/>
  <p:tag name="KSO_WM_BEAUTIFY_FLAG" val="#wm#"/>
</p:tagLst>
</file>

<file path=ppt/tags/tag142.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26_5*l_h_x*1_4_1"/>
  <p:tag name="KSO_WM_TEMPLATE_CATEGORY" val="diagram"/>
  <p:tag name="KSO_WM_TEMPLATE_INDEX" val="20227926"/>
  <p:tag name="KSO_WM_UNIT_LAYERLEVEL" val="1_1_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5_3*l_i*1_1"/>
  <p:tag name="KSO_WM_TEMPLATE_CATEGORY" val="diagram"/>
  <p:tag name="KSO_WM_TEMPLATE_INDEX" val="20228065"/>
  <p:tag name="KSO_WM_UNIT_LAYERLEVEL" val="1_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5_3*l_h_i*1_3_1"/>
  <p:tag name="KSO_WM_TEMPLATE_CATEGORY" val="diagram"/>
  <p:tag name="KSO_WM_TEMPLATE_INDEX" val="20228065"/>
  <p:tag name="KSO_WM_UNIT_LAYERLEVEL" val="1_1_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5_3*l_h_i*1_2_1"/>
  <p:tag name="KSO_WM_TEMPLATE_CATEGORY" val="diagram"/>
  <p:tag name="KSO_WM_TEMPLATE_INDEX" val="20228065"/>
  <p:tag name="KSO_WM_UNIT_LAYERLEVEL" val="1_1_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5_3*l_h_i*1_1_1"/>
  <p:tag name="KSO_WM_TEMPLATE_CATEGORY" val="diagram"/>
  <p:tag name="KSO_WM_TEMPLATE_INDEX" val="20228065"/>
  <p:tag name="KSO_WM_UNIT_LAYERLEVEL" val="1_1_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5_3*l_h_i*1_1_2"/>
  <p:tag name="KSO_WM_TEMPLATE_CATEGORY" val="diagram"/>
  <p:tag name="KSO_WM_TEMPLATE_INDEX" val="20228065"/>
  <p:tag name="KSO_WM_UNIT_LAYERLEVEL" val="1_1_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5_3*l_h_i*1_1_3"/>
  <p:tag name="KSO_WM_TEMPLATE_CATEGORY" val="diagram"/>
  <p:tag name="KSO_WM_TEMPLATE_INDEX" val="20228065"/>
  <p:tag name="KSO_WM_UNIT_LAYERLEVEL" val="1_1_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65_3*l_h_i*1_1_4"/>
  <p:tag name="KSO_WM_TEMPLATE_CATEGORY" val="diagram"/>
  <p:tag name="KSO_WM_TEMPLATE_INDEX" val="20228065"/>
  <p:tag name="KSO_WM_UNIT_LAYERLEVEL" val="1_1_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63_5*l_h_i*1_5_2"/>
  <p:tag name="KSO_WM_TEMPLATE_CATEGORY" val="diagram"/>
  <p:tag name="KSO_WM_TEMPLATE_INDEX" val="20228063"/>
  <p:tag name="KSO_WM_UNIT_LAYERLEVEL" val="1_1_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5_3*l_h_i*1_2_2"/>
  <p:tag name="KSO_WM_TEMPLATE_CATEGORY" val="diagram"/>
  <p:tag name="KSO_WM_TEMPLATE_INDEX" val="20228065"/>
  <p:tag name="KSO_WM_UNIT_LAYERLEVEL" val="1_1_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5_3*l_h_i*1_2_3"/>
  <p:tag name="KSO_WM_TEMPLATE_CATEGORY" val="diagram"/>
  <p:tag name="KSO_WM_TEMPLATE_INDEX" val="20228065"/>
  <p:tag name="KSO_WM_UNIT_LAYERLEVEL" val="1_1_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65_3*l_h_i*1_2_4"/>
  <p:tag name="KSO_WM_TEMPLATE_CATEGORY" val="diagram"/>
  <p:tag name="KSO_WM_TEMPLATE_INDEX" val="20228065"/>
  <p:tag name="KSO_WM_UNIT_LAYERLEVEL" val="1_1_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5_3*l_h_i*1_3_2"/>
  <p:tag name="KSO_WM_TEMPLATE_CATEGORY" val="diagram"/>
  <p:tag name="KSO_WM_TEMPLATE_INDEX" val="20228065"/>
  <p:tag name="KSO_WM_UNIT_LAYERLEVEL" val="1_1_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5_3*l_h_i*1_3_3"/>
  <p:tag name="KSO_WM_TEMPLATE_CATEGORY" val="diagram"/>
  <p:tag name="KSO_WM_TEMPLATE_INDEX" val="20228065"/>
  <p:tag name="KSO_WM_UNIT_LAYERLEVEL" val="1_1_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5_3*l_h_i*1_3_4"/>
  <p:tag name="KSO_WM_TEMPLATE_CATEGORY" val="diagram"/>
  <p:tag name="KSO_WM_TEMPLATE_INDEX" val="20228065"/>
  <p:tag name="KSO_WM_UNIT_LAYERLEVEL" val="1_1_1"/>
  <p:tag name="KSO_WM_TAG_VERSION" val="1.0"/>
  <p:tag name="KSO_WM_BEAUTIFY_FLAG" val="#wm#"/>
</p:tagLst>
</file>

<file path=ppt/tags/tag156.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5_3*l_h_x*1_1_1"/>
  <p:tag name="KSO_WM_TEMPLATE_CATEGORY" val="diagram"/>
  <p:tag name="KSO_WM_TEMPLATE_INDEX" val="20228065"/>
  <p:tag name="KSO_WM_UNIT_LAYERLEVEL" val="1_1_1"/>
  <p:tag name="KSO_WM_TAG_VERSION" val="1.0"/>
  <p:tag name="KSO_WM_BEAUTIFY_FLAG" val="#wm#"/>
</p:tagLst>
</file>

<file path=ppt/tags/tag157.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5_3*l_h_x*1_2_1"/>
  <p:tag name="KSO_WM_TEMPLATE_CATEGORY" val="diagram"/>
  <p:tag name="KSO_WM_TEMPLATE_INDEX" val="20228065"/>
  <p:tag name="KSO_WM_UNIT_LAYERLEVEL" val="1_1_1"/>
  <p:tag name="KSO_WM_TAG_VERSION" val="1.0"/>
  <p:tag name="KSO_WM_BEAUTIFY_FLAG" val="#wm#"/>
</p:tagLst>
</file>

<file path=ppt/tags/tag158.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5_3*l_h_x*1_3_1"/>
  <p:tag name="KSO_WM_TEMPLATE_CATEGORY" val="diagram"/>
  <p:tag name="KSO_WM_TEMPLATE_INDEX" val="20228065"/>
  <p:tag name="KSO_WM_UNIT_LAYERLEVEL" val="1_1_1"/>
  <p:tag name="KSO_WM_TAG_VERSION" val="1.0"/>
  <p:tag name="KSO_WM_BEAUTIFY_FLAG" val="#wm#"/>
</p:tagLst>
</file>

<file path=ppt/tags/tag15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5_3*l_h_a*1_1_1"/>
  <p:tag name="KSO_WM_TEMPLATE_CATEGORY" val="diagram"/>
  <p:tag name="KSO_WM_TEMPLATE_INDEX" val="20228065"/>
  <p:tag name="KSO_WM_UNIT_LAYERLEVEL" val="1_1_1"/>
  <p:tag name="KSO_WM_TAG_VERSION" val="1.0"/>
  <p:tag name="KSO_WM_BEAUTIFY_FLAG" val="#wm#"/>
</p:tagLst>
</file>

<file path=ppt/tags/tag1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3_5*l_h_x*1_1_1"/>
  <p:tag name="KSO_WM_TEMPLATE_CATEGORY" val="diagram"/>
  <p:tag name="KSO_WM_TEMPLATE_INDEX" val="20228063"/>
  <p:tag name="KSO_WM_UNIT_LAYERLEVEL" val="1_1_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5_3*l_h_a*1_3_1"/>
  <p:tag name="KSO_WM_TEMPLATE_CATEGORY" val="diagram"/>
  <p:tag name="KSO_WM_TEMPLATE_INDEX" val="20228065"/>
  <p:tag name="KSO_WM_UNIT_LAYERLEVEL" val="1_1_1"/>
  <p:tag name="KSO_WM_TAG_VERSION" val="1.0"/>
  <p:tag name="KSO_WM_BEAUTIFY_FLAG" val="#wm#"/>
</p:tagLst>
</file>

<file path=ppt/tags/tag16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5_3*l_h_a*1_2_1"/>
  <p:tag name="KSO_WM_TEMPLATE_CATEGORY" val="diagram"/>
  <p:tag name="KSO_WM_TEMPLATE_INDEX" val="20228065"/>
  <p:tag name="KSO_WM_UNIT_LAYERLEVEL" val="1_1_1"/>
  <p:tag name="KSO_WM_TAG_VERSION" val="1.0"/>
  <p:tag name="KSO_WM_BEAUTIFY_FLAG" val="#wm#"/>
</p:tagLst>
</file>

<file path=ppt/tags/tag16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5_3*l_h_f*1_3_1"/>
  <p:tag name="KSO_WM_TEMPLATE_CATEGORY" val="diagram"/>
  <p:tag name="KSO_WM_TEMPLATE_INDEX" val="20228065"/>
  <p:tag name="KSO_WM_UNIT_LAYERLEVEL" val="1_1_1"/>
  <p:tag name="KSO_WM_TAG_VERSION" val="1.0"/>
  <p:tag name="KSO_WM_BEAUTIFY_FLAG" val="#wm#"/>
</p:tagLst>
</file>

<file path=ppt/tags/tag16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5_3*l_h_f*1_1_1"/>
  <p:tag name="KSO_WM_TEMPLATE_CATEGORY" val="diagram"/>
  <p:tag name="KSO_WM_TEMPLATE_INDEX" val="20228065"/>
  <p:tag name="KSO_WM_UNIT_LAYERLEVEL" val="1_1_1"/>
  <p:tag name="KSO_WM_TAG_VERSION" val="1.0"/>
  <p:tag name="KSO_WM_BEAUTIFY_FLAG" val="#wm#"/>
</p:tagLst>
</file>

<file path=ppt/tags/tag16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5_3*l_h_f*1_2_1"/>
  <p:tag name="KSO_WM_TEMPLATE_CATEGORY" val="diagram"/>
  <p:tag name="KSO_WM_TEMPLATE_INDEX" val="20228065"/>
  <p:tag name="KSO_WM_UNIT_LAYERLEVEL" val="1_1_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7972_3*n_h_i*1_1_1"/>
  <p:tag name="KSO_WM_TEMPLATE_CATEGORY" val="diagram"/>
  <p:tag name="KSO_WM_TEMPLATE_INDEX" val="20227972"/>
  <p:tag name="KSO_WM_UNIT_LAYERLEVEL" val="1_1_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2"/>
  <p:tag name="KSO_WM_UNIT_ID" val="diagram20227972_3*n_h_h_i*1_1_3_2"/>
  <p:tag name="KSO_WM_TEMPLATE_CATEGORY" val="diagram"/>
  <p:tag name="KSO_WM_TEMPLATE_INDEX" val="20227972"/>
  <p:tag name="KSO_WM_UNIT_LAYERLEVEL" val="1_1_1_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3"/>
  <p:tag name="KSO_WM_UNIT_ID" val="diagram20227972_3*n_h_h_i*1_1_2_3"/>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i"/>
  <p:tag name="KSO_WM_UNIT_INDEX" val="7"/>
  <p:tag name="KSO_WM_UNIT_ID" val="diagram20227972_3*i*7"/>
  <p:tag name="KSO_WM_TEMPLATE_CATEGORY" val="diagram"/>
  <p:tag name="KSO_WM_TEMPLATE_INDEX" val="20227972"/>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i"/>
  <p:tag name="KSO_WM_UNIT_INDEX" val="8"/>
  <p:tag name="KSO_WM_UNIT_ID" val="diagram20227972_3*i*8"/>
  <p:tag name="KSO_WM_TEMPLATE_CATEGORY" val="diagram"/>
  <p:tag name="KSO_WM_TEMPLATE_INDEX" val="20227972"/>
  <p:tag name="KSO_WM_UNIT_LAYERLEVEL" val="1"/>
  <p:tag name="KSO_WM_TAG_VERSION" val="1.0"/>
  <p:tag name="KSO_WM_BEAUTIFY_FLAG" val="#wm#"/>
</p:tagLst>
</file>

<file path=ppt/tags/tag1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3_5*l_h_x*1_2_1"/>
  <p:tag name="KSO_WM_TEMPLATE_CATEGORY" val="diagram"/>
  <p:tag name="KSO_WM_TEMPLATE_INDEX" val="20228063"/>
  <p:tag name="KSO_WM_UNIT_LAYERLEVEL" val="1_1_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i"/>
  <p:tag name="KSO_WM_UNIT_INDEX" val="4"/>
  <p:tag name="KSO_WM_UNIT_ID" val="diagram20227972_3*i*4"/>
  <p:tag name="KSO_WM_TEMPLATE_CATEGORY" val="diagram"/>
  <p:tag name="KSO_WM_TEMPLATE_INDEX" val="20227972"/>
  <p:tag name="KSO_WM_UNIT_LAYERLEVEL" val="1"/>
  <p:tag name="KSO_WM_TAG_VERSION" val="1.0"/>
  <p:tag name="KSO_WM_BEAUTIFY_FLAG" val="#wm#"/>
</p:tagLst>
</file>

<file path=ppt/tags/tag171.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n1-1"/>
  <p:tag name="KSO_WM_UNIT_TYPE" val="n_h_h_f"/>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f*1_1_1_1"/>
</p:tagLst>
</file>

<file path=ppt/tags/tag172.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20227972_3*n_h_h_f*1_1_3_1"/>
  <p:tag name="KSO_WM_TEMPLATE_CATEGORY" val="diagram"/>
  <p:tag name="KSO_WM_TEMPLATE_INDEX" val="20227972"/>
  <p:tag name="KSO_WM_UNIT_LAYERLEVEL" val="1_1_1_1"/>
  <p:tag name="KSO_WM_TAG_VERSION" val="1.0"/>
  <p:tag name="KSO_WM_BEAUTIFY_FLAG" val="#wm#"/>
</p:tagLst>
</file>

<file path=ppt/tags/tag17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f*1_1_2_1"/>
</p:tagLst>
</file>

<file path=ppt/tags/tag17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7972_3*n_h_a*1_1_1"/>
  <p:tag name="KSO_WM_TEMPLATE_CATEGORY" val="diagram"/>
  <p:tag name="KSO_WM_TEMPLATE_INDEX" val="20227972"/>
  <p:tag name="KSO_WM_UNIT_LAYERLEVEL" val="1_1_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3"/>
  <p:tag name="KSO_WM_UNIT_ID" val="diagram20227972_3*n_h_h_i*1_1_1_3"/>
</p:tagLst>
</file>

<file path=ppt/tags/tag176.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x*1_1_2_1"/>
</p:tagLst>
</file>

<file path=ppt/tags/tag177.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x*1_1_1_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2"/>
  <p:tag name="KSO_WM_UNIT_ID" val="diagram20227972_3*n_h_h_i*1_1_1_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1_1"/>
  <p:tag name="KSO_WM_UNIT_ID" val="diagram20227972_3*n_h_h_i*1_1_1_1"/>
</p:tagLst>
</file>

<file path=ppt/tags/tag18.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3_5*l_h_x*1_3_1"/>
  <p:tag name="KSO_WM_TEMPLATE_CATEGORY" val="diagram"/>
  <p:tag name="KSO_WM_TEMPLATE_INDEX" val="20228063"/>
  <p:tag name="KSO_WM_UNIT_LAYERLEVEL" val="1_1_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1"/>
  <p:tag name="KSO_WM_UNIT_ID" val="diagram20227972_3*n_h_h_i*1_1_2_1"/>
</p:tagLst>
</file>

<file path=ppt/tags/tag181.xml><?xml version="1.0" encoding="utf-8"?>
<p:tagLst xmlns:p="http://schemas.openxmlformats.org/presentationml/2006/main">
  <p:tag name="KSO_WM_UNIT_VALUE" val="130*13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ID" val="diagram20227972_3*n_h_h_x*1_1_3_1"/>
  <p:tag name="KSO_WM_TEMPLATE_CATEGORY" val="diagram"/>
  <p:tag name="KSO_WM_TEMPLATE_INDEX" val="20227972"/>
  <p:tag name="KSO_WM_UNIT_LAYERLEVEL" val="1_1_1_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227972_3*n_h_h_i*1_1_3_1"/>
  <p:tag name="KSO_WM_TEMPLATE_CATEGORY" val="diagram"/>
  <p:tag name="KSO_WM_TEMPLATE_INDEX" val="20227972"/>
  <p:tag name="KSO_WM_UNIT_LAYERLEVEL" val="1_1_1_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TEMPLATE_CATEGORY" val="diagram"/>
  <p:tag name="KSO_WM_TEMPLATE_INDEX" val="20227972"/>
  <p:tag name="KSO_WM_UNIT_LAYERLEVEL" val="1_1_1_1"/>
  <p:tag name="KSO_WM_TAG_VERSION" val="1.0"/>
  <p:tag name="KSO_WM_BEAUTIFY_FLAG" val="#wm#"/>
  <p:tag name="KSO_WM_UNIT_INDEX" val="1_1_2_2"/>
  <p:tag name="KSO_WM_UNIT_ID" val="diagram20227972_3*n_h_h_i*1_1_2_2"/>
</p:tagLst>
</file>

<file path=ppt/tags/tag19.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3_5*l_h_x*1_4_1"/>
  <p:tag name="KSO_WM_TEMPLATE_CATEGORY" val="diagram"/>
  <p:tag name="KSO_WM_TEMPLATE_INDEX" val="20228063"/>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63_5*l_h_x*1_5_1"/>
  <p:tag name="KSO_WM_TEMPLATE_CATEGORY" val="diagram"/>
  <p:tag name="KSO_WM_TEMPLATE_INDEX" val="20228063"/>
  <p:tag name="KSO_WM_UNIT_LAYERLEVEL" val="1_1_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63_5*l_h_i*1_1_2"/>
  <p:tag name="KSO_WM_TEMPLATE_CATEGORY" val="diagram"/>
  <p:tag name="KSO_WM_TEMPLATE_INDEX" val="20228063"/>
  <p:tag name="KSO_WM_UNIT_LAYERLEVEL" val="1_1_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3_5*l_h_i*1_1_1"/>
  <p:tag name="KSO_WM_TEMPLATE_CATEGORY" val="diagram"/>
  <p:tag name="KSO_WM_TEMPLATE_INDEX" val="20228063"/>
  <p:tag name="KSO_WM_UNIT_LAYERLEVEL" val="1_1_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63_5*l_h_i*1_2_2"/>
  <p:tag name="KSO_WM_TEMPLATE_CATEGORY" val="diagram"/>
  <p:tag name="KSO_WM_TEMPLATE_INDEX" val="20228063"/>
  <p:tag name="KSO_WM_UNIT_LAYERLEVEL" val="1_1_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3_5*l_h_i*1_2_1"/>
  <p:tag name="KSO_WM_TEMPLATE_CATEGORY" val="diagram"/>
  <p:tag name="KSO_WM_TEMPLATE_INDEX" val="20228063"/>
  <p:tag name="KSO_WM_UNIT_LAYERLEVEL" val="1_1_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3_5*l_h_i*1_4_2"/>
  <p:tag name="KSO_WM_TEMPLATE_CATEGORY" val="diagram"/>
  <p:tag name="KSO_WM_TEMPLATE_INDEX" val="20228063"/>
  <p:tag name="KSO_WM_UNIT_LAYERLEVEL" val="1_1_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63_5*l_h_i*1_4_1"/>
  <p:tag name="KSO_WM_TEMPLATE_CATEGORY" val="diagram"/>
  <p:tag name="KSO_WM_TEMPLATE_INDEX" val="20228063"/>
  <p:tag name="KSO_WM_UNIT_LAYERLEVEL" val="1_1_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3_5*l_h_i*1_3_2"/>
  <p:tag name="KSO_WM_TEMPLATE_CATEGORY" val="diagram"/>
  <p:tag name="KSO_WM_TEMPLATE_INDEX" val="20228063"/>
  <p:tag name="KSO_WM_UNIT_LAYERLEVEL" val="1_1_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3_5*l_h_i*1_3_1"/>
  <p:tag name="KSO_WM_TEMPLATE_CATEGORY" val="diagram"/>
  <p:tag name="KSO_WM_TEMPLATE_INDEX" val="20228063"/>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3_5*l_h_i*1_5_2"/>
  <p:tag name="KSO_WM_TEMPLATE_CATEGORY" val="diagram"/>
  <p:tag name="KSO_WM_TEMPLATE_INDEX" val="20228063"/>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63_5*l_h_i*1_5_1"/>
  <p:tag name="KSO_WM_TEMPLATE_CATEGORY" val="diagram"/>
  <p:tag name="KSO_WM_TEMPLATE_INDEX" val="20228063"/>
  <p:tag name="KSO_WM_UNIT_LAYERLEVEL" val="1_1_1"/>
  <p:tag name="KSO_WM_TAG_VERSION" val="1.0"/>
  <p:tag name="KSO_WM_BEAUTIFY_FLAG" val="#wm#"/>
</p:tagLst>
</file>

<file path=ppt/tags/tag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3_5*l_h_a*1_1_1"/>
  <p:tag name="KSO_WM_TEMPLATE_CATEGORY" val="diagram"/>
  <p:tag name="KSO_WM_TEMPLATE_INDEX" val="20228063"/>
  <p:tag name="KSO_WM_UNIT_LAYERLEVEL" val="1_1_1"/>
  <p:tag name="KSO_WM_TAG_VERSION" val="1.0"/>
  <p:tag name="KSO_WM_BEAUTIFY_FLAG" val="#wm#"/>
</p:tagLst>
</file>

<file path=ppt/tags/tag3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3_5*l_h_a*1_2_1"/>
  <p:tag name="KSO_WM_TEMPLATE_CATEGORY" val="diagram"/>
  <p:tag name="KSO_WM_TEMPLATE_INDEX" val="20228063"/>
  <p:tag name="KSO_WM_UNIT_LAYERLEVEL" val="1_1_1"/>
  <p:tag name="KSO_WM_TAG_VERSION" val="1.0"/>
  <p:tag name="KSO_WM_BEAUTIFY_FLAG" val="#wm#"/>
</p:tagLst>
</file>

<file path=ppt/tags/tag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3_5*l_h_a*1_3_1"/>
  <p:tag name="KSO_WM_TEMPLATE_CATEGORY" val="diagram"/>
  <p:tag name="KSO_WM_TEMPLATE_INDEX" val="20228063"/>
  <p:tag name="KSO_WM_UNIT_LAYERLEVEL" val="1_1_1"/>
  <p:tag name="KSO_WM_TAG_VERSION" val="1.0"/>
  <p:tag name="KSO_WM_BEAUTIFY_FLAG" val="#wm#"/>
</p:tagLst>
</file>

<file path=ppt/tags/tag3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3_5*l_h_a*1_4_1"/>
  <p:tag name="KSO_WM_TEMPLATE_CATEGORY" val="diagram"/>
  <p:tag name="KSO_WM_TEMPLATE_INDEX" val="20228063"/>
  <p:tag name="KSO_WM_UNIT_LAYERLEVEL" val="1_1_1"/>
  <p:tag name="KSO_WM_TAG_VERSION" val="1.0"/>
  <p:tag name="KSO_WM_BEAUTIFY_FLAG" val="#wm#"/>
</p:tagLst>
</file>

<file path=ppt/tags/tag3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3_5*l_h_a*1_5_1"/>
  <p:tag name="KSO_WM_TEMPLATE_CATEGORY" val="diagram"/>
  <p:tag name="KSO_WM_TEMPLATE_INDEX" val="20228063"/>
  <p:tag name="KSO_WM_UNIT_LAYERLEVEL" val="1_1_1"/>
  <p:tag name="KSO_WM_TAG_VERSION" val="1.0"/>
  <p:tag name="KSO_WM_BEAUTIFY_FLAG" val="#wm#"/>
</p:tagLst>
</file>

<file path=ppt/tags/tag3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7.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5*l_h_i*1_1_3"/>
  <p:tag name="KSO_WM_TEMPLATE_CATEGORY" val="diagram"/>
  <p:tag name="KSO_WM_TEMPLATE_INDEX" val="20228058"/>
  <p:tag name="KSO_WM_UNIT_LAYERLEVEL" val="1_1_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5*l_h_i*1_1_4"/>
  <p:tag name="KSO_WM_TEMPLATE_CATEGORY" val="diagram"/>
  <p:tag name="KSO_WM_TEMPLATE_INDEX" val="20228058"/>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5*l_h_i*1_1_5"/>
  <p:tag name="KSO_WM_TEMPLATE_CATEGORY" val="diagram"/>
  <p:tag name="KSO_WM_TEMPLATE_INDEX" val="20228058"/>
  <p:tag name="KSO_WM_UNIT_LAYERLEVEL" val="1_1_1"/>
  <p:tag name="KSO_WM_TAG_VERSION" val="1.0"/>
  <p:tag name="KSO_WM_BEAUTIFY_FLAG" val="#wm#"/>
</p:tagLst>
</file>

<file path=ppt/tags/tag41.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5*l_h_x*1_1_1"/>
  <p:tag name="KSO_WM_TEMPLATE_CATEGORY" val="diagram"/>
  <p:tag name="KSO_WM_TEMPLATE_INDEX" val="20228058"/>
  <p:tag name="KSO_WM_UNIT_LAYERLEVEL" val="1_1_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5*l_h_i*1_2_3"/>
  <p:tag name="KSO_WM_TEMPLATE_CATEGORY" val="diagram"/>
  <p:tag name="KSO_WM_TEMPLATE_INDEX" val="20228058"/>
  <p:tag name="KSO_WM_UNIT_LAYERLEVEL" val="1_1_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5*l_h_i*1_2_4"/>
  <p:tag name="KSO_WM_TEMPLATE_CATEGORY" val="diagram"/>
  <p:tag name="KSO_WM_TEMPLATE_INDEX" val="20228058"/>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5*l_h_i*1_2_5"/>
  <p:tag name="KSO_WM_TEMPLATE_CATEGORY" val="diagram"/>
  <p:tag name="KSO_WM_TEMPLATE_INDEX" val="20228058"/>
  <p:tag name="KSO_WM_UNIT_LAYERLEVEL" val="1_1_1"/>
  <p:tag name="KSO_WM_TAG_VERSION" val="1.0"/>
  <p:tag name="KSO_WM_BEAUTIFY_FLAG" val="#wm#"/>
</p:tagLst>
</file>

<file path=ppt/tags/tag4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5*l_h_x*1_2_1"/>
  <p:tag name="KSO_WM_TEMPLATE_CATEGORY" val="diagram"/>
  <p:tag name="KSO_WM_TEMPLATE_INDEX" val="20228058"/>
  <p:tag name="KSO_WM_UNIT_LAYERLEVEL" val="1_1_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5*l_h_i*1_3_3"/>
  <p:tag name="KSO_WM_TEMPLATE_CATEGORY" val="diagram"/>
  <p:tag name="KSO_WM_TEMPLATE_INDEX" val="20228058"/>
  <p:tag name="KSO_WM_UNIT_LAYERLEVEL" val="1_1_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5*l_h_i*1_3_4"/>
  <p:tag name="KSO_WM_TEMPLATE_CATEGORY" val="diagram"/>
  <p:tag name="KSO_WM_TEMPLATE_INDEX" val="20228058"/>
  <p:tag name="KSO_WM_UNIT_LAYERLEVEL" val="1_1_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5*l_h_i*1_3_5"/>
  <p:tag name="KSO_WM_TEMPLATE_CATEGORY" val="diagram"/>
  <p:tag name="KSO_WM_TEMPLATE_INDEX" val="20228058"/>
  <p:tag name="KSO_WM_UNIT_LAYERLEVEL" val="1_1_1"/>
  <p:tag name="KSO_WM_TAG_VERSION" val="1.0"/>
  <p:tag name="KSO_WM_BEAUTIFY_FLAG" val="#wm#"/>
</p:tagLst>
</file>

<file path=ppt/tags/tag4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5*l_h_x*1_3_1"/>
  <p:tag name="KSO_WM_TEMPLATE_CATEGORY" val="diagram"/>
  <p:tag name="KSO_WM_TEMPLATE_INDEX" val="20228058"/>
  <p:tag name="KSO_WM_UNIT_LAYERLEVEL" val="1_1_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3_5*l_i*1_1"/>
  <p:tag name="KSO_WM_TEMPLATE_CATEGORY" val="diagram"/>
  <p:tag name="KSO_WM_TEMPLATE_INDEX" val="20228063"/>
  <p:tag name="KSO_WM_UNIT_LAYERLEVEL" val="1_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5*l_h_i*1_1_1"/>
  <p:tag name="KSO_WM_TEMPLATE_CATEGORY" val="diagram"/>
  <p:tag name="KSO_WM_TEMPLATE_INDEX" val="20228058"/>
  <p:tag name="KSO_WM_UNIT_LAYERLEVEL" val="1_1_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5*l_h_i*1_2_1"/>
  <p:tag name="KSO_WM_TEMPLATE_CATEGORY" val="diagram"/>
  <p:tag name="KSO_WM_TEMPLATE_INDEX" val="20228058"/>
  <p:tag name="KSO_WM_UNIT_LAYERLEVEL" val="1_1_1"/>
  <p:tag name="KSO_WM_TAG_VERSION" val="1.0"/>
  <p:tag name="KSO_WM_BEAUTIFY_FLAG" val="#wm#"/>
</p:tagLst>
</file>

<file path=ppt/tags/tag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5*l_h_a*1_2_1"/>
  <p:tag name="KSO_WM_TEMPLATE_CATEGORY" val="diagram"/>
  <p:tag name="KSO_WM_TEMPLATE_INDEX" val="20228058"/>
  <p:tag name="KSO_WM_UNIT_LAYERLEVEL" val="1_1_1"/>
  <p:tag name="KSO_WM_TAG_VERSION" val="1.0"/>
  <p:tag name="KSO_WM_BEAUTIFY_FLAG" val="#wm#"/>
</p:tagLst>
</file>

<file path=ppt/tags/tag5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5*l_h_f*1_2_1"/>
  <p:tag name="KSO_WM_TEMPLATE_CATEGORY" val="diagram"/>
  <p:tag name="KSO_WM_TEMPLATE_INDEX" val="20228058"/>
  <p:tag name="KSO_WM_UNIT_LAYERLEVEL" val="1_1_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5*l_h_i*1_3_1"/>
  <p:tag name="KSO_WM_TEMPLATE_CATEGORY" val="diagram"/>
  <p:tag name="KSO_WM_TEMPLATE_INDEX" val="20228058"/>
  <p:tag name="KSO_WM_UNIT_LAYERLEVEL" val="1_1_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5*l_h_i*1_3_2"/>
  <p:tag name="KSO_WM_TEMPLATE_CATEGORY" val="diagram"/>
  <p:tag name="KSO_WM_TEMPLATE_INDEX" val="20228058"/>
  <p:tag name="KSO_WM_UNIT_LAYERLEVEL" val="1_1_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5*l_h_i*1_2_2"/>
  <p:tag name="KSO_WM_TEMPLATE_CATEGORY" val="diagram"/>
  <p:tag name="KSO_WM_TEMPLATE_INDEX" val="20228058"/>
  <p:tag name="KSO_WM_UNIT_LAYERLEVEL" val="1_1_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5*l_h_i*1_1_2"/>
  <p:tag name="KSO_WM_TEMPLATE_CATEGORY" val="diagram"/>
  <p:tag name="KSO_WM_TEMPLATE_INDEX" val="20228058"/>
  <p:tag name="KSO_WM_UNIT_LAYERLEVEL" val="1_1_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58_5*l_h_i*1_4_3"/>
  <p:tag name="KSO_WM_TEMPLATE_CATEGORY" val="diagram"/>
  <p:tag name="KSO_WM_TEMPLATE_INDEX" val="20228058"/>
  <p:tag name="KSO_WM_UNIT_LAYERLEVEL" val="1_1_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58_5*l_h_i*1_4_4"/>
  <p:tag name="KSO_WM_TEMPLATE_CATEGORY" val="diagram"/>
  <p:tag name="KSO_WM_TEMPLATE_INDEX" val="20228058"/>
  <p:tag name="KSO_WM_UNIT_LAYERLEVEL" val="1_1_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3_5*l_h_i*1_1_1"/>
  <p:tag name="KSO_WM_TEMPLATE_CATEGORY" val="diagram"/>
  <p:tag name="KSO_WM_TEMPLATE_INDEX" val="20228063"/>
  <p:tag name="KSO_WM_UNIT_LAYERLEVEL" val="1_1_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58_5*l_h_i*1_4_5"/>
  <p:tag name="KSO_WM_TEMPLATE_CATEGORY" val="diagram"/>
  <p:tag name="KSO_WM_TEMPLATE_INDEX" val="20228058"/>
  <p:tag name="KSO_WM_UNIT_LAYERLEVEL" val="1_1_1"/>
  <p:tag name="KSO_WM_TAG_VERSION" val="1.0"/>
  <p:tag name="KSO_WM_BEAUTIFY_FLAG" val="#wm#"/>
</p:tagLst>
</file>

<file path=ppt/tags/tag6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58_5*l_h_x*1_4_1"/>
  <p:tag name="KSO_WM_TEMPLATE_CATEGORY" val="diagram"/>
  <p:tag name="KSO_WM_TEMPLATE_INDEX" val="20228058"/>
  <p:tag name="KSO_WM_UNIT_LAYERLEVEL" val="1_1_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8_5*l_h_i*1_4_1"/>
  <p:tag name="KSO_WM_TEMPLATE_CATEGORY" val="diagram"/>
  <p:tag name="KSO_WM_TEMPLATE_INDEX" val="20228058"/>
  <p:tag name="KSO_WM_UNIT_LAYERLEVEL" val="1_1_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8_5*l_h_i*1_4_2"/>
  <p:tag name="KSO_WM_TEMPLATE_CATEGORY" val="diagram"/>
  <p:tag name="KSO_WM_TEMPLATE_INDEX" val="20228058"/>
  <p:tag name="KSO_WM_UNIT_LAYERLEVEL" val="1_1_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58_5*l_h_i*1_5_3"/>
  <p:tag name="KSO_WM_TEMPLATE_CATEGORY" val="diagram"/>
  <p:tag name="KSO_WM_TEMPLATE_INDEX" val="20228058"/>
  <p:tag name="KSO_WM_UNIT_LAYERLEVEL" val="1_1_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58_5*l_h_i*1_5_4"/>
  <p:tag name="KSO_WM_TEMPLATE_CATEGORY" val="diagram"/>
  <p:tag name="KSO_WM_TEMPLATE_INDEX" val="20228058"/>
  <p:tag name="KSO_WM_UNIT_LAYERLEVEL" val="1_1_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58_5*l_h_i*1_5_5"/>
  <p:tag name="KSO_WM_TEMPLATE_CATEGORY" val="diagram"/>
  <p:tag name="KSO_WM_TEMPLATE_INDEX" val="20228058"/>
  <p:tag name="KSO_WM_UNIT_LAYERLEVEL" val="1_1_1"/>
  <p:tag name="KSO_WM_TAG_VERSION" val="1.0"/>
  <p:tag name="KSO_WM_BEAUTIFY_FLAG" val="#wm#"/>
</p:tagLst>
</file>

<file path=ppt/tags/tag6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58_5*l_h_x*1_5_1"/>
  <p:tag name="KSO_WM_TEMPLATE_CATEGORY" val="diagram"/>
  <p:tag name="KSO_WM_TEMPLATE_INDEX" val="20228058"/>
  <p:tag name="KSO_WM_UNIT_LAYERLEVEL" val="1_1_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58_5*l_h_i*1_5_1"/>
  <p:tag name="KSO_WM_TEMPLATE_CATEGORY" val="diagram"/>
  <p:tag name="KSO_WM_TEMPLATE_INDEX" val="20228058"/>
  <p:tag name="KSO_WM_UNIT_LAYERLEVEL" val="1_1_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58_5*l_h_i*1_5_2"/>
  <p:tag name="KSO_WM_TEMPLATE_CATEGORY" val="diagram"/>
  <p:tag name="KSO_WM_TEMPLATE_INDEX" val="20228058"/>
  <p:tag name="KSO_WM_UNIT_LAYERLEVEL" val="1_1_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3_5*l_h_i*1_2_1"/>
  <p:tag name="KSO_WM_TEMPLATE_CATEGORY" val="diagram"/>
  <p:tag name="KSO_WM_TEMPLATE_INDEX" val="20228063"/>
  <p:tag name="KSO_WM_UNIT_LAYERLEVEL" val="1_1_1"/>
  <p:tag name="KSO_WM_TAG_VERSION" val="1.0"/>
  <p:tag name="KSO_WM_BEAUTIFY_FLAG" val="#wm#"/>
</p:tagLst>
</file>

<file path=ppt/tags/tag7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5*l_h_a*1_3_1"/>
  <p:tag name="KSO_WM_TEMPLATE_CATEGORY" val="diagram"/>
  <p:tag name="KSO_WM_TEMPLATE_INDEX" val="20228058"/>
  <p:tag name="KSO_WM_UNIT_LAYERLEVEL" val="1_1_1"/>
  <p:tag name="KSO_WM_TAG_VERSION" val="1.0"/>
  <p:tag name="KSO_WM_BEAUTIFY_FLAG" val="#wm#"/>
</p:tagLst>
</file>

<file path=ppt/tags/tag7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8_5*l_h_f*1_3_1"/>
  <p:tag name="KSO_WM_TEMPLATE_CATEGORY" val="diagram"/>
  <p:tag name="KSO_WM_TEMPLATE_INDEX" val="20228058"/>
  <p:tag name="KSO_WM_UNIT_LAYERLEVEL" val="1_1_1"/>
  <p:tag name="KSO_WM_TAG_VERSION" val="1.0"/>
  <p:tag name="KSO_WM_BEAUTIFY_FLAG" val="#wm#"/>
</p:tagLst>
</file>

<file path=ppt/tags/tag7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5*l_h_a*1_1_1"/>
  <p:tag name="KSO_WM_TEMPLATE_CATEGORY" val="diagram"/>
  <p:tag name="KSO_WM_TEMPLATE_INDEX" val="20228058"/>
  <p:tag name="KSO_WM_UNIT_LAYERLEVEL" val="1_1_1"/>
  <p:tag name="KSO_WM_TAG_VERSION" val="1.0"/>
  <p:tag name="KSO_WM_BEAUTIFY_FLAG" val="#wm#"/>
</p:tagLst>
</file>

<file path=ppt/tags/tag7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5*l_h_f*1_1_1"/>
  <p:tag name="KSO_WM_TEMPLATE_CATEGORY" val="diagram"/>
  <p:tag name="KSO_WM_TEMPLATE_INDEX" val="20228058"/>
  <p:tag name="KSO_WM_UNIT_LAYERLEVEL" val="1_1_1"/>
  <p:tag name="KSO_WM_TAG_VERSION" val="1.0"/>
  <p:tag name="KSO_WM_BEAUTIFY_FLAG" val="#wm#"/>
</p:tagLst>
</file>

<file path=ppt/tags/tag7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58_5*l_h_a*1_4_1"/>
  <p:tag name="KSO_WM_TEMPLATE_CATEGORY" val="diagram"/>
  <p:tag name="KSO_WM_TEMPLATE_INDEX" val="20228058"/>
  <p:tag name="KSO_WM_UNIT_LAYERLEVEL" val="1_1_1"/>
  <p:tag name="KSO_WM_TAG_VERSION" val="1.0"/>
  <p:tag name="KSO_WM_BEAUTIFY_FLAG" val="#wm#"/>
</p:tagLst>
</file>

<file path=ppt/tags/tag7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58_5*l_h_f*1_4_1"/>
  <p:tag name="KSO_WM_TEMPLATE_CATEGORY" val="diagram"/>
  <p:tag name="KSO_WM_TEMPLATE_INDEX" val="20228058"/>
  <p:tag name="KSO_WM_UNIT_LAYERLEVEL" val="1_1_1"/>
  <p:tag name="KSO_WM_TAG_VERSION" val="1.0"/>
  <p:tag name="KSO_WM_BEAUTIFY_FLAG" val="#wm#"/>
</p:tagLst>
</file>

<file path=ppt/tags/tag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58_5*l_h_a*1_5_1"/>
  <p:tag name="KSO_WM_TEMPLATE_CATEGORY" val="diagram"/>
  <p:tag name="KSO_WM_TEMPLATE_INDEX" val="20228058"/>
  <p:tag name="KSO_WM_UNIT_LAYERLEVEL" val="1_1_1"/>
  <p:tag name="KSO_WM_TAG_VERSION" val="1.0"/>
  <p:tag name="KSO_WM_BEAUTIFY_FLAG" val="#wm#"/>
</p:tagLst>
</file>

<file path=ppt/tags/tag7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58_5*l_h_f*1_5_1"/>
  <p:tag name="KSO_WM_TEMPLATE_CATEGORY" val="diagram"/>
  <p:tag name="KSO_WM_TEMPLATE_INDEX" val="20228058"/>
  <p:tag name="KSO_WM_UNIT_LAYERLEVEL" val="1_1_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26_5*l_h_i*1_2_1"/>
  <p:tag name="KSO_WM_TEMPLATE_CATEGORY" val="diagram"/>
  <p:tag name="KSO_WM_TEMPLATE_INDEX" val="20227926"/>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26_5*l_h_i*1_2_2"/>
  <p:tag name="KSO_WM_TEMPLATE_CATEGORY" val="diagram"/>
  <p:tag name="KSO_WM_TEMPLATE_INDEX" val="20227926"/>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3_5*l_h_i*1_3_1"/>
  <p:tag name="KSO_WM_TEMPLATE_CATEGORY" val="diagram"/>
  <p:tag name="KSO_WM_TEMPLATE_INDEX" val="20228063"/>
  <p:tag name="KSO_WM_UNIT_LAYERLEVEL" val="1_1_1"/>
  <p:tag name="KSO_WM_TAG_VERSION" val="1.0"/>
  <p:tag name="KSO_WM_BEAUTIFY_FLAG" val="#wm#"/>
</p:tagLst>
</file>

<file path=ppt/tags/tag80.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26_5*l_h_f*1_2_1"/>
  <p:tag name="KSO_WM_TEMPLATE_CATEGORY" val="diagram"/>
  <p:tag name="KSO_WM_TEMPLATE_INDEX" val="20227926"/>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26_5*l_h_i*1_2_3"/>
  <p:tag name="KSO_WM_TEMPLATE_CATEGORY" val="diagram"/>
  <p:tag name="KSO_WM_TEMPLATE_INDEX" val="20227926"/>
  <p:tag name="KSO_WM_UNIT_LAYERLEVEL" val="1_1_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26_5*l_h_i*1_2_4"/>
  <p:tag name="KSO_WM_TEMPLATE_CATEGORY" val="diagram"/>
  <p:tag name="KSO_WM_TEMPLATE_INDEX" val="20227926"/>
  <p:tag name="KSO_WM_UNIT_LAYERLEVEL" val="1_1_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26_5*l_h_i*1_2_5"/>
  <p:tag name="KSO_WM_TEMPLATE_CATEGORY" val="diagram"/>
  <p:tag name="KSO_WM_TEMPLATE_INDEX" val="20227926"/>
  <p:tag name="KSO_WM_UNIT_LAYERLEVEL" val="1_1_1"/>
  <p:tag name="KSO_WM_TAG_VERSION" val="1.0"/>
  <p:tag name="KSO_WM_BEAUTIFY_FLAG" val="#wm#"/>
</p:tagLst>
</file>

<file path=ppt/tags/tag84.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26_5*l_h_x*1_2_1"/>
  <p:tag name="KSO_WM_TEMPLATE_CATEGORY" val="diagram"/>
  <p:tag name="KSO_WM_TEMPLATE_INDEX" val="20227926"/>
  <p:tag name="KSO_WM_UNIT_LAYERLEVEL" val="1_1_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26_5*l_h_i*1_1_1"/>
  <p:tag name="KSO_WM_TEMPLATE_CATEGORY" val="diagram"/>
  <p:tag name="KSO_WM_TEMPLATE_INDEX" val="20227926"/>
  <p:tag name="KSO_WM_UNIT_LAYERLEVEL" val="1_1_1"/>
  <p:tag name="KSO_WM_TAG_VERSION" val="1.0"/>
  <p:tag name="KSO_WM_BEAUTIFY_FLAG" val="#wm#"/>
</p:tagLst>
</file>

<file path=ppt/tags/tag86.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26_5*l_h_f*1_1_1"/>
  <p:tag name="KSO_WM_TEMPLATE_CATEGORY" val="diagram"/>
  <p:tag name="KSO_WM_TEMPLATE_INDEX" val="20227926"/>
  <p:tag name="KSO_WM_UNIT_LAYERLEVEL" val="1_1_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26_5*l_h_i*1_1_2"/>
  <p:tag name="KSO_WM_TEMPLATE_CATEGORY" val="diagram"/>
  <p:tag name="KSO_WM_TEMPLATE_INDEX" val="20227926"/>
  <p:tag name="KSO_WM_UNIT_LAYERLEVEL" val="1_1_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26_5*l_h_i*1_1_3"/>
  <p:tag name="KSO_WM_TEMPLATE_CATEGORY" val="diagram"/>
  <p:tag name="KSO_WM_TEMPLATE_INDEX" val="20227926"/>
  <p:tag name="KSO_WM_UNIT_LAYERLEVEL" val="1_1_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26_5*l_h_i*1_1_4"/>
  <p:tag name="KSO_WM_TEMPLATE_CATEGORY" val="diagram"/>
  <p:tag name="KSO_WM_TEMPLATE_INDEX" val="20227926"/>
  <p:tag name="KSO_WM_UNIT_LAYERLEVEL" val="1_1_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3_5*l_h_i*1_4_1"/>
  <p:tag name="KSO_WM_TEMPLATE_CATEGORY" val="diagram"/>
  <p:tag name="KSO_WM_TEMPLATE_INDEX" val="20228063"/>
  <p:tag name="KSO_WM_UNIT_LAYERLEVEL" val="1_1_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26_5*l_h_i*1_1_5"/>
  <p:tag name="KSO_WM_TEMPLATE_CATEGORY" val="diagram"/>
  <p:tag name="KSO_WM_TEMPLATE_INDEX" val="20227926"/>
  <p:tag name="KSO_WM_UNIT_LAYERLEVEL" val="1_1_1"/>
  <p:tag name="KSO_WM_TAG_VERSION" val="1.0"/>
  <p:tag name="KSO_WM_BEAUTIFY_FLAG" val="#wm#"/>
</p:tagLst>
</file>

<file path=ppt/tags/tag91.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26_5*l_h_x*1_1_1"/>
  <p:tag name="KSO_WM_TEMPLATE_CATEGORY" val="diagram"/>
  <p:tag name="KSO_WM_TEMPLATE_INDEX" val="20227926"/>
  <p:tag name="KSO_WM_UNIT_LAYERLEVEL" val="1_1_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26_5*l_h_i*1_3_1"/>
  <p:tag name="KSO_WM_TEMPLATE_CATEGORY" val="diagram"/>
  <p:tag name="KSO_WM_TEMPLATE_INDEX" val="20227926"/>
  <p:tag name="KSO_WM_UNIT_LAYERLEVEL" val="1_1_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26_5*l_h_i*1_3_2"/>
  <p:tag name="KSO_WM_TEMPLATE_CATEGORY" val="diagram"/>
  <p:tag name="KSO_WM_TEMPLATE_INDEX" val="20227926"/>
  <p:tag name="KSO_WM_UNIT_LAYERLEVEL" val="1_1_1"/>
  <p:tag name="KSO_WM_TAG_VERSION" val="1.0"/>
  <p:tag name="KSO_WM_BEAUTIFY_FLAG" val="#wm#"/>
</p:tagLst>
</file>

<file path=ppt/tags/tag94.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26_5*l_h_f*1_3_1"/>
  <p:tag name="KSO_WM_TEMPLATE_CATEGORY" val="diagram"/>
  <p:tag name="KSO_WM_TEMPLATE_INDEX" val="20227926"/>
  <p:tag name="KSO_WM_UNIT_LAYERLEVEL" val="1_1_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26_5*l_h_i*1_3_3"/>
  <p:tag name="KSO_WM_TEMPLATE_CATEGORY" val="diagram"/>
  <p:tag name="KSO_WM_TEMPLATE_INDEX" val="20227926"/>
  <p:tag name="KSO_WM_UNIT_LAYERLEVEL" val="1_1_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26_5*l_h_i*1_3_4"/>
  <p:tag name="KSO_WM_TEMPLATE_CATEGORY" val="diagram"/>
  <p:tag name="KSO_WM_TEMPLATE_INDEX" val="20227926"/>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26_5*l_h_i*1_3_5"/>
  <p:tag name="KSO_WM_TEMPLATE_CATEGORY" val="diagram"/>
  <p:tag name="KSO_WM_TEMPLATE_INDEX" val="20227926"/>
  <p:tag name="KSO_WM_UNIT_LAYERLEVEL" val="1_1_1"/>
  <p:tag name="KSO_WM_TAG_VERSION" val="1.0"/>
  <p:tag name="KSO_WM_BEAUTIFY_FLAG" val="#wm#"/>
</p:tagLst>
</file>

<file path=ppt/tags/tag98.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26_5*l_h_x*1_3_1"/>
  <p:tag name="KSO_WM_TEMPLATE_CATEGORY" val="diagram"/>
  <p:tag name="KSO_WM_TEMPLATE_INDEX" val="20227926"/>
  <p:tag name="KSO_WM_UNIT_LAYERLEVEL" val="1_1_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26_5*l_h_i*1_4_1"/>
  <p:tag name="KSO_WM_TEMPLATE_CATEGORY" val="diagram"/>
  <p:tag name="KSO_WM_TEMPLATE_INDEX" val="20227926"/>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9425</Words>
  <Application>WPS 演示</Application>
  <PresentationFormat>全屏显示(16:9)</PresentationFormat>
  <Paragraphs>408</Paragraphs>
  <Slides>45</Slides>
  <Notes>25</Notes>
  <HiddenSlides>0</HiddenSlides>
  <MMClips>1</MMClips>
  <ScaleCrop>false</ScaleCrop>
  <HeadingPairs>
    <vt:vector size="6" baseType="variant">
      <vt:variant>
        <vt:lpstr>已用的字体</vt:lpstr>
      </vt:variant>
      <vt:variant>
        <vt:i4>38</vt:i4>
      </vt:variant>
      <vt:variant>
        <vt:lpstr>主题</vt:lpstr>
      </vt:variant>
      <vt:variant>
        <vt:i4>1</vt:i4>
      </vt:variant>
      <vt:variant>
        <vt:lpstr>幻灯片标题</vt:lpstr>
      </vt:variant>
      <vt:variant>
        <vt:i4>45</vt:i4>
      </vt:variant>
    </vt:vector>
  </HeadingPairs>
  <TitlesOfParts>
    <vt:vector size="84"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Times New Roman Regular</vt:lpstr>
      <vt:lpstr>Arial Unicode MS</vt:lpstr>
      <vt:lpstr>Calibri Light</vt:lpstr>
      <vt:lpstr>Helvetica Neue</vt:lpstr>
      <vt:lpstr>Calibri</vt:lpstr>
      <vt:lpstr>Clear Sans</vt:lpstr>
      <vt:lpstr>苹方-简</vt:lpstr>
      <vt:lpstr>Open Sans</vt:lpstr>
      <vt:lpstr>思源黑体 CN Regular</vt:lpstr>
      <vt:lpstr>思源黑体 CN Bold</vt:lpstr>
      <vt:lpstr>思源黑体 CN Bold</vt:lpstr>
      <vt:lpstr>MiSans</vt:lpstr>
      <vt:lpstr>思源黑体 CN Light</vt:lpstr>
      <vt:lpstr>黑体</vt:lpstr>
      <vt:lpstr>思源黑体 CN Normal</vt:lpstr>
      <vt:lpstr>思源黑体 CN Heavy</vt:lpstr>
      <vt:lpstr>Helvetica Light</vt:lpstr>
      <vt:lpstr>Helvetica Light</vt:lpstr>
      <vt:lpstr>MiSans</vt:lpstr>
      <vt:lpstr>思源黑体 CN Heavy</vt:lpstr>
      <vt:lpstr>宋体-简</vt:lpstr>
      <vt:lpstr>思源黑体 CN Medium</vt:lpstr>
      <vt:lpstr>Microsoft YaHei Light</vt:lpstr>
      <vt:lpstr>Songti SC Regular</vt:lpstr>
      <vt:lpstr>Office 主题</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25</cp:revision>
  <dcterms:created xsi:type="dcterms:W3CDTF">2023-09-13T01:25:09Z</dcterms:created>
  <dcterms:modified xsi:type="dcterms:W3CDTF">2023-09-13T01:25:09Z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65112A80B368492B750F01653432D625_43</vt:lpwstr>
  </property>
</Properties>
</file>