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6.svg" ContentType="image/svg+xml"/>
  <Override PartName="/ppt/media/image18.svg" ContentType="image/svg+xml"/>
  <Override PartName="/ppt/media/image26.svg" ContentType="image/svg+xml"/>
  <Override PartName="/ppt/media/image30.svg" ContentType="image/svg+xml"/>
  <Override PartName="/ppt/media/image32.svg" ContentType="image/svg+xml"/>
  <Override PartName="/ppt/media/image33.svg" ContentType="image/svg+xml"/>
  <Override PartName="/ppt/media/image35.svg" ContentType="image/svg+xml"/>
  <Override PartName="/ppt/media/image36.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331" r:id="rId10"/>
    <p:sldId id="579" r:id="rId11"/>
    <p:sldId id="684" r:id="rId12"/>
    <p:sldId id="685" r:id="rId13"/>
    <p:sldId id="686" r:id="rId14"/>
    <p:sldId id="687" r:id="rId15"/>
    <p:sldId id="688" r:id="rId16"/>
    <p:sldId id="689" r:id="rId17"/>
    <p:sldId id="692" r:id="rId18"/>
    <p:sldId id="690" r:id="rId19"/>
    <p:sldId id="693" r:id="rId20"/>
    <p:sldId id="694" r:id="rId21"/>
    <p:sldId id="691" r:id="rId22"/>
    <p:sldId id="330" r:id="rId23"/>
    <p:sldId id="696" r:id="rId24"/>
    <p:sldId id="697" r:id="rId25"/>
    <p:sldId id="699" r:id="rId26"/>
    <p:sldId id="698" r:id="rId27"/>
    <p:sldId id="700" r:id="rId28"/>
    <p:sldId id="701" r:id="rId29"/>
    <p:sldId id="498" r:id="rId30"/>
    <p:sldId id="702" r:id="rId31"/>
    <p:sldId id="704" r:id="rId32"/>
    <p:sldId id="705" r:id="rId33"/>
    <p:sldId id="706" r:id="rId34"/>
    <p:sldId id="707" r:id="rId35"/>
    <p:sldId id="709" r:id="rId36"/>
    <p:sldId id="710" r:id="rId37"/>
    <p:sldId id="711" r:id="rId38"/>
    <p:sldId id="712" r:id="rId39"/>
    <p:sldId id="713" r:id="rId40"/>
    <p:sldId id="714" r:id="rId41"/>
    <p:sldId id="715" r:id="rId42"/>
    <p:sldId id="716" r:id="rId43"/>
    <p:sldId id="717" r:id="rId44"/>
    <p:sldId id="718" r:id="rId45"/>
    <p:sldId id="719" r:id="rId46"/>
    <p:sldId id="720" r:id="rId47"/>
    <p:sldId id="721" r:id="rId48"/>
    <p:sldId id="722" r:id="rId49"/>
    <p:sldId id="723" r:id="rId50"/>
    <p:sldId id="724" r:id="rId51"/>
    <p:sldId id="581" r:id="rId52"/>
    <p:sldId id="580" r:id="rId53"/>
    <p:sldId id="725" r:id="rId54"/>
    <p:sldId id="726" r:id="rId55"/>
    <p:sldId id="727" r:id="rId56"/>
    <p:sldId id="729" r:id="rId57"/>
    <p:sldId id="730" r:id="rId58"/>
    <p:sldId id="281" r:id="rId5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9534"/>
    <a:srgbClr val="F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5" Type="http://schemas.openxmlformats.org/officeDocument/2006/relationships/notesSlide" Target="../notesSlides/notesSlide26.xml"/><Relationship Id="rId24" Type="http://schemas.openxmlformats.org/officeDocument/2006/relationships/slideLayout" Target="../slideLayouts/slideLayout1.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image" Target="../media/image10.png"/><Relationship Id="rId19" Type="http://schemas.openxmlformats.org/officeDocument/2006/relationships/image" Target="../media/image18.svg"/><Relationship Id="rId18" Type="http://schemas.openxmlformats.org/officeDocument/2006/relationships/image" Target="../media/image17.png"/><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image" Target="../media/image16.svg"/><Relationship Id="rId10" Type="http://schemas.openxmlformats.org/officeDocument/2006/relationships/image" Target="../media/image15.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3.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29.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31.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9.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37.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39.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41.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43.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45.xml"/><Relationship Id="rId1" Type="http://schemas.openxmlformats.org/officeDocument/2006/relationships/tags" Target="../tags/tag44.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47.xml"/><Relationship Id="rId1" Type="http://schemas.openxmlformats.org/officeDocument/2006/relationships/tags" Target="../tags/tag4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9.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2.png"/><Relationship Id="rId5" Type="http://schemas.openxmlformats.org/officeDocument/2006/relationships/image" Target="../media/image9.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3.png"/><Relationship Id="rId3" Type="http://schemas.openxmlformats.org/officeDocument/2006/relationships/image" Target="../media/image9.png"/><Relationship Id="rId2" Type="http://schemas.openxmlformats.org/officeDocument/2006/relationships/tags" Target="../tags/tag55.xml"/><Relationship Id="rId1" Type="http://schemas.openxmlformats.org/officeDocument/2006/relationships/tags" Target="../tags/tag54.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57.xml"/><Relationship Id="rId1" Type="http://schemas.openxmlformats.org/officeDocument/2006/relationships/tags" Target="../tags/tag56.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59.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61.xml"/><Relationship Id="rId1" Type="http://schemas.openxmlformats.org/officeDocument/2006/relationships/tags" Target="../tags/tag60.xml"/></Relationships>
</file>

<file path=ppt/slides/_rels/slide49.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4" Type="http://schemas.openxmlformats.org/officeDocument/2006/relationships/slideLayout" Target="../slideLayouts/slideLayout8.xml"/><Relationship Id="rId33" Type="http://schemas.openxmlformats.org/officeDocument/2006/relationships/image" Target="../media/image10.png"/><Relationship Id="rId32" Type="http://schemas.openxmlformats.org/officeDocument/2006/relationships/image" Target="../media/image29.png"/><Relationship Id="rId31" Type="http://schemas.openxmlformats.org/officeDocument/2006/relationships/tags" Target="../tags/tag87.xml"/><Relationship Id="rId30" Type="http://schemas.openxmlformats.org/officeDocument/2006/relationships/tags" Target="../tags/tag86.xml"/><Relationship Id="rId3" Type="http://schemas.openxmlformats.org/officeDocument/2006/relationships/tags" Target="../tags/tag64.xml"/><Relationship Id="rId29" Type="http://schemas.openxmlformats.org/officeDocument/2006/relationships/tags" Target="../tags/tag85.xml"/><Relationship Id="rId28" Type="http://schemas.openxmlformats.org/officeDocument/2006/relationships/tags" Target="../tags/tag84.xml"/><Relationship Id="rId27" Type="http://schemas.openxmlformats.org/officeDocument/2006/relationships/tags" Target="../tags/tag83.xml"/><Relationship Id="rId26" Type="http://schemas.openxmlformats.org/officeDocument/2006/relationships/image" Target="../media/image28.png"/><Relationship Id="rId25" Type="http://schemas.openxmlformats.org/officeDocument/2006/relationships/tags" Target="../tags/tag82.xml"/><Relationship Id="rId24" Type="http://schemas.openxmlformats.org/officeDocument/2006/relationships/image" Target="../media/image27.png"/><Relationship Id="rId23" Type="http://schemas.openxmlformats.org/officeDocument/2006/relationships/tags" Target="../tags/tag81.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80.xml"/><Relationship Id="rId2" Type="http://schemas.openxmlformats.org/officeDocument/2006/relationships/tags" Target="../tags/tag63.xml"/><Relationship Id="rId19" Type="http://schemas.openxmlformats.org/officeDocument/2006/relationships/image" Target="../media/image24.png"/><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7" Type="http://schemas.openxmlformats.org/officeDocument/2006/relationships/slideLayout" Target="../slideLayouts/slideLayout8.xml"/><Relationship Id="rId46" Type="http://schemas.openxmlformats.org/officeDocument/2006/relationships/image" Target="../media/image11.svg"/><Relationship Id="rId45" Type="http://schemas.openxmlformats.org/officeDocument/2006/relationships/image" Target="../media/image10.png"/><Relationship Id="rId44" Type="http://schemas.openxmlformats.org/officeDocument/2006/relationships/tags" Target="../tags/tag119.xml"/><Relationship Id="rId43" Type="http://schemas.openxmlformats.org/officeDocument/2006/relationships/tags" Target="../tags/tag118.xml"/><Relationship Id="rId42" Type="http://schemas.openxmlformats.org/officeDocument/2006/relationships/tags" Target="../tags/tag117.xml"/><Relationship Id="rId41" Type="http://schemas.openxmlformats.org/officeDocument/2006/relationships/tags" Target="../tags/tag116.xml"/><Relationship Id="rId40" Type="http://schemas.openxmlformats.org/officeDocument/2006/relationships/tags" Target="../tags/tag115.xml"/><Relationship Id="rId4" Type="http://schemas.openxmlformats.org/officeDocument/2006/relationships/tags" Target="../tags/tag91.xml"/><Relationship Id="rId39" Type="http://schemas.openxmlformats.org/officeDocument/2006/relationships/tags" Target="../tags/tag114.xml"/><Relationship Id="rId38" Type="http://schemas.openxmlformats.org/officeDocument/2006/relationships/tags" Target="../tags/tag113.xml"/><Relationship Id="rId37" Type="http://schemas.openxmlformats.org/officeDocument/2006/relationships/tags" Target="../tags/tag112.xml"/><Relationship Id="rId36" Type="http://schemas.openxmlformats.org/officeDocument/2006/relationships/tags" Target="../tags/tag111.xml"/><Relationship Id="rId35" Type="http://schemas.openxmlformats.org/officeDocument/2006/relationships/tags" Target="../tags/tag110.xml"/><Relationship Id="rId34" Type="http://schemas.openxmlformats.org/officeDocument/2006/relationships/image" Target="../media/image37.svg"/><Relationship Id="rId33" Type="http://schemas.openxmlformats.org/officeDocument/2006/relationships/image" Target="../media/image28.png"/><Relationship Id="rId32" Type="http://schemas.openxmlformats.org/officeDocument/2006/relationships/tags" Target="../tags/tag109.xml"/><Relationship Id="rId31" Type="http://schemas.openxmlformats.org/officeDocument/2006/relationships/image" Target="../media/image36.svg"/><Relationship Id="rId30" Type="http://schemas.openxmlformats.org/officeDocument/2006/relationships/image" Target="../media/image27.png"/><Relationship Id="rId3" Type="http://schemas.openxmlformats.org/officeDocument/2006/relationships/tags" Target="../tags/tag90.xml"/><Relationship Id="rId29" Type="http://schemas.openxmlformats.org/officeDocument/2006/relationships/tags" Target="../tags/tag108.xml"/><Relationship Id="rId28" Type="http://schemas.openxmlformats.org/officeDocument/2006/relationships/image" Target="../media/image35.svg"/><Relationship Id="rId27" Type="http://schemas.openxmlformats.org/officeDocument/2006/relationships/image" Target="../media/image34.png"/><Relationship Id="rId26" Type="http://schemas.openxmlformats.org/officeDocument/2006/relationships/tags" Target="../tags/tag107.xml"/><Relationship Id="rId25" Type="http://schemas.openxmlformats.org/officeDocument/2006/relationships/image" Target="../media/image33.svg"/><Relationship Id="rId24" Type="http://schemas.openxmlformats.org/officeDocument/2006/relationships/image" Target="../media/image29.png"/><Relationship Id="rId23" Type="http://schemas.openxmlformats.org/officeDocument/2006/relationships/tags" Target="../tags/tag106.xml"/><Relationship Id="rId22" Type="http://schemas.openxmlformats.org/officeDocument/2006/relationships/image" Target="../media/image32.svg"/><Relationship Id="rId21" Type="http://schemas.openxmlformats.org/officeDocument/2006/relationships/image" Target="../media/image31.png"/><Relationship Id="rId20" Type="http://schemas.openxmlformats.org/officeDocument/2006/relationships/tags" Target="../tags/tag105.xml"/><Relationship Id="rId2" Type="http://schemas.openxmlformats.org/officeDocument/2006/relationships/tags" Target="../tags/tag89.xml"/><Relationship Id="rId19" Type="http://schemas.openxmlformats.org/officeDocument/2006/relationships/image" Target="../media/image30.svg"/><Relationship Id="rId18" Type="http://schemas.openxmlformats.org/officeDocument/2006/relationships/image" Target="../media/image24.png"/><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51.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7" Type="http://schemas.openxmlformats.org/officeDocument/2006/relationships/slideLayout" Target="../slideLayouts/slideLayout8.xml"/><Relationship Id="rId46" Type="http://schemas.openxmlformats.org/officeDocument/2006/relationships/image" Target="../media/image11.svg"/><Relationship Id="rId45" Type="http://schemas.openxmlformats.org/officeDocument/2006/relationships/image" Target="../media/image10.png"/><Relationship Id="rId44" Type="http://schemas.openxmlformats.org/officeDocument/2006/relationships/tags" Target="../tags/tag151.xml"/><Relationship Id="rId43" Type="http://schemas.openxmlformats.org/officeDocument/2006/relationships/tags" Target="../tags/tag150.xml"/><Relationship Id="rId42" Type="http://schemas.openxmlformats.org/officeDocument/2006/relationships/tags" Target="../tags/tag149.xml"/><Relationship Id="rId41" Type="http://schemas.openxmlformats.org/officeDocument/2006/relationships/tags" Target="../tags/tag148.xml"/><Relationship Id="rId40" Type="http://schemas.openxmlformats.org/officeDocument/2006/relationships/tags" Target="../tags/tag147.xml"/><Relationship Id="rId4" Type="http://schemas.openxmlformats.org/officeDocument/2006/relationships/tags" Target="../tags/tag123.xml"/><Relationship Id="rId39" Type="http://schemas.openxmlformats.org/officeDocument/2006/relationships/tags" Target="../tags/tag146.xml"/><Relationship Id="rId38" Type="http://schemas.openxmlformats.org/officeDocument/2006/relationships/tags" Target="../tags/tag145.xml"/><Relationship Id="rId37" Type="http://schemas.openxmlformats.org/officeDocument/2006/relationships/tags" Target="../tags/tag144.xml"/><Relationship Id="rId36" Type="http://schemas.openxmlformats.org/officeDocument/2006/relationships/tags" Target="../tags/tag143.xml"/><Relationship Id="rId35" Type="http://schemas.openxmlformats.org/officeDocument/2006/relationships/tags" Target="../tags/tag142.xml"/><Relationship Id="rId34" Type="http://schemas.openxmlformats.org/officeDocument/2006/relationships/image" Target="../media/image37.svg"/><Relationship Id="rId33" Type="http://schemas.openxmlformats.org/officeDocument/2006/relationships/image" Target="../media/image28.png"/><Relationship Id="rId32" Type="http://schemas.openxmlformats.org/officeDocument/2006/relationships/tags" Target="../tags/tag141.xml"/><Relationship Id="rId31" Type="http://schemas.openxmlformats.org/officeDocument/2006/relationships/image" Target="../media/image36.svg"/><Relationship Id="rId30" Type="http://schemas.openxmlformats.org/officeDocument/2006/relationships/image" Target="../media/image27.png"/><Relationship Id="rId3" Type="http://schemas.openxmlformats.org/officeDocument/2006/relationships/tags" Target="../tags/tag122.xml"/><Relationship Id="rId29" Type="http://schemas.openxmlformats.org/officeDocument/2006/relationships/tags" Target="../tags/tag140.xml"/><Relationship Id="rId28" Type="http://schemas.openxmlformats.org/officeDocument/2006/relationships/image" Target="../media/image35.svg"/><Relationship Id="rId27" Type="http://schemas.openxmlformats.org/officeDocument/2006/relationships/image" Target="../media/image34.png"/><Relationship Id="rId26" Type="http://schemas.openxmlformats.org/officeDocument/2006/relationships/tags" Target="../tags/tag139.xml"/><Relationship Id="rId25" Type="http://schemas.openxmlformats.org/officeDocument/2006/relationships/image" Target="../media/image33.svg"/><Relationship Id="rId24" Type="http://schemas.openxmlformats.org/officeDocument/2006/relationships/image" Target="../media/image29.png"/><Relationship Id="rId23" Type="http://schemas.openxmlformats.org/officeDocument/2006/relationships/tags" Target="../tags/tag138.xml"/><Relationship Id="rId22" Type="http://schemas.openxmlformats.org/officeDocument/2006/relationships/image" Target="../media/image32.svg"/><Relationship Id="rId21" Type="http://schemas.openxmlformats.org/officeDocument/2006/relationships/image" Target="../media/image31.png"/><Relationship Id="rId20" Type="http://schemas.openxmlformats.org/officeDocument/2006/relationships/tags" Target="../tags/tag137.xml"/><Relationship Id="rId2" Type="http://schemas.openxmlformats.org/officeDocument/2006/relationships/tags" Target="../tags/tag121.xml"/><Relationship Id="rId19" Type="http://schemas.openxmlformats.org/officeDocument/2006/relationships/image" Target="../media/image30.svg"/><Relationship Id="rId18" Type="http://schemas.openxmlformats.org/officeDocument/2006/relationships/image" Target="../media/image24.png"/><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tags" Target="../tags/tag153.xml"/><Relationship Id="rId1" Type="http://schemas.openxmlformats.org/officeDocument/2006/relationships/tags" Target="../tags/tag15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38.png"/><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0" Type="http://schemas.openxmlformats.org/officeDocument/2006/relationships/slideLayout" Target="../slideLayouts/slideLayout8.xml"/><Relationship Id="rId3" Type="http://schemas.openxmlformats.org/officeDocument/2006/relationships/tags" Target="../tags/tag156.xml"/><Relationship Id="rId29" Type="http://schemas.openxmlformats.org/officeDocument/2006/relationships/tags" Target="../tags/tag172.xml"/><Relationship Id="rId28" Type="http://schemas.openxmlformats.org/officeDocument/2006/relationships/tags" Target="../tags/tag171.xml"/><Relationship Id="rId27" Type="http://schemas.openxmlformats.org/officeDocument/2006/relationships/tags" Target="../tags/tag170.xml"/><Relationship Id="rId26" Type="http://schemas.openxmlformats.org/officeDocument/2006/relationships/tags" Target="../tags/tag169.xml"/><Relationship Id="rId25" Type="http://schemas.openxmlformats.org/officeDocument/2006/relationships/tags" Target="../tags/tag168.xml"/><Relationship Id="rId24" Type="http://schemas.openxmlformats.org/officeDocument/2006/relationships/tags" Target="../tags/tag167.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image" Target="../media/image47.svg"/><Relationship Id="rId20" Type="http://schemas.openxmlformats.org/officeDocument/2006/relationships/image" Target="../media/image46.png"/><Relationship Id="rId2" Type="http://schemas.openxmlformats.org/officeDocument/2006/relationships/tags" Target="../tags/tag155.xml"/><Relationship Id="rId19" Type="http://schemas.openxmlformats.org/officeDocument/2006/relationships/tags" Target="../tags/tag164.xml"/><Relationship Id="rId18" Type="http://schemas.openxmlformats.org/officeDocument/2006/relationships/image" Target="../media/image45.svg"/><Relationship Id="rId17" Type="http://schemas.openxmlformats.org/officeDocument/2006/relationships/image" Target="../media/image44.png"/><Relationship Id="rId16" Type="http://schemas.openxmlformats.org/officeDocument/2006/relationships/tags" Target="../tags/tag163.xml"/><Relationship Id="rId15" Type="http://schemas.openxmlformats.org/officeDocument/2006/relationships/image" Target="../media/image43.svg"/><Relationship Id="rId14" Type="http://schemas.openxmlformats.org/officeDocument/2006/relationships/image" Target="../media/image42.png"/><Relationship Id="rId13" Type="http://schemas.openxmlformats.org/officeDocument/2006/relationships/tags" Target="../tags/tag162.xml"/><Relationship Id="rId12" Type="http://schemas.openxmlformats.org/officeDocument/2006/relationships/image" Target="../media/image41.svg"/><Relationship Id="rId11" Type="http://schemas.openxmlformats.org/officeDocument/2006/relationships/image" Target="../media/image40.png"/><Relationship Id="rId10" Type="http://schemas.openxmlformats.org/officeDocument/2006/relationships/tags" Target="../tags/tag161.xml"/><Relationship Id="rId1" Type="http://schemas.openxmlformats.org/officeDocument/2006/relationships/tags" Target="../tags/tag154.xml"/></Relationships>
</file>

<file path=ppt/slides/_rels/slide55.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image" Target="../media/image49.svg"/><Relationship Id="rId55" Type="http://schemas.openxmlformats.org/officeDocument/2006/relationships/slideLayout" Target="../slideLayouts/slideLayout8.xml"/><Relationship Id="rId54" Type="http://schemas.openxmlformats.org/officeDocument/2006/relationships/tags" Target="../tags/tag214.xml"/><Relationship Id="rId53" Type="http://schemas.openxmlformats.org/officeDocument/2006/relationships/tags" Target="../tags/tag213.xml"/><Relationship Id="rId52" Type="http://schemas.openxmlformats.org/officeDocument/2006/relationships/tags" Target="../tags/tag212.xml"/><Relationship Id="rId51" Type="http://schemas.openxmlformats.org/officeDocument/2006/relationships/tags" Target="../tags/tag211.xml"/><Relationship Id="rId50" Type="http://schemas.openxmlformats.org/officeDocument/2006/relationships/tags" Target="../tags/tag210.xml"/><Relationship Id="rId5" Type="http://schemas.openxmlformats.org/officeDocument/2006/relationships/image" Target="../media/image48.png"/><Relationship Id="rId49" Type="http://schemas.openxmlformats.org/officeDocument/2006/relationships/tags" Target="../tags/tag209.xml"/><Relationship Id="rId48" Type="http://schemas.openxmlformats.org/officeDocument/2006/relationships/tags" Target="../tags/tag208.xml"/><Relationship Id="rId47" Type="http://schemas.openxmlformats.org/officeDocument/2006/relationships/tags" Target="../tags/tag207.xml"/><Relationship Id="rId46" Type="http://schemas.openxmlformats.org/officeDocument/2006/relationships/tags" Target="../tags/tag206.xml"/><Relationship Id="rId45" Type="http://schemas.openxmlformats.org/officeDocument/2006/relationships/tags" Target="../tags/tag205.xml"/><Relationship Id="rId44" Type="http://schemas.openxmlformats.org/officeDocument/2006/relationships/tags" Target="../tags/tag204.xml"/><Relationship Id="rId43" Type="http://schemas.openxmlformats.org/officeDocument/2006/relationships/tags" Target="../tags/tag203.xml"/><Relationship Id="rId42" Type="http://schemas.openxmlformats.org/officeDocument/2006/relationships/tags" Target="../tags/tag202.xml"/><Relationship Id="rId41" Type="http://schemas.openxmlformats.org/officeDocument/2006/relationships/tags" Target="../tags/tag201.xml"/><Relationship Id="rId40" Type="http://schemas.openxmlformats.org/officeDocument/2006/relationships/tags" Target="../tags/tag200.xml"/><Relationship Id="rId4" Type="http://schemas.openxmlformats.org/officeDocument/2006/relationships/tags" Target="../tags/tag176.xml"/><Relationship Id="rId39" Type="http://schemas.openxmlformats.org/officeDocument/2006/relationships/tags" Target="../tags/tag199.xml"/><Relationship Id="rId38" Type="http://schemas.openxmlformats.org/officeDocument/2006/relationships/tags" Target="../tags/tag198.xml"/><Relationship Id="rId37" Type="http://schemas.openxmlformats.org/officeDocument/2006/relationships/tags" Target="../tags/tag197.xml"/><Relationship Id="rId36" Type="http://schemas.openxmlformats.org/officeDocument/2006/relationships/image" Target="../media/image59.svg"/><Relationship Id="rId35" Type="http://schemas.openxmlformats.org/officeDocument/2006/relationships/image" Target="../media/image58.png"/><Relationship Id="rId34" Type="http://schemas.openxmlformats.org/officeDocument/2006/relationships/tags" Target="../tags/tag196.xml"/><Relationship Id="rId33" Type="http://schemas.openxmlformats.org/officeDocument/2006/relationships/image" Target="../media/image57.svg"/><Relationship Id="rId32" Type="http://schemas.openxmlformats.org/officeDocument/2006/relationships/image" Target="../media/image56.png"/><Relationship Id="rId31" Type="http://schemas.openxmlformats.org/officeDocument/2006/relationships/tags" Target="../tags/tag195.xml"/><Relationship Id="rId30" Type="http://schemas.openxmlformats.org/officeDocument/2006/relationships/image" Target="../media/image55.svg"/><Relationship Id="rId3" Type="http://schemas.openxmlformats.org/officeDocument/2006/relationships/tags" Target="../tags/tag175.xml"/><Relationship Id="rId29" Type="http://schemas.openxmlformats.org/officeDocument/2006/relationships/image" Target="../media/image54.png"/><Relationship Id="rId28" Type="http://schemas.openxmlformats.org/officeDocument/2006/relationships/tags" Target="../tags/tag194.xml"/><Relationship Id="rId27" Type="http://schemas.openxmlformats.org/officeDocument/2006/relationships/image" Target="../media/image53.svg"/><Relationship Id="rId26" Type="http://schemas.openxmlformats.org/officeDocument/2006/relationships/image" Target="../media/image52.png"/><Relationship Id="rId25" Type="http://schemas.openxmlformats.org/officeDocument/2006/relationships/tags" Target="../tags/tag193.xml"/><Relationship Id="rId24" Type="http://schemas.openxmlformats.org/officeDocument/2006/relationships/image" Target="../media/image51.svg"/><Relationship Id="rId23" Type="http://schemas.openxmlformats.org/officeDocument/2006/relationships/image" Target="../media/image50.png"/><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tags" Target="../tags/tag174.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3.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918210"/>
            <a:ext cx="10440000" cy="383095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儿童给药的方法以保证用药效果为原则，结合患儿的年龄、疾病、病情，考虑选择适当的剂型，排除各种不利因素，减少患儿的痛苦。</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口服法</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此法是最常用的给药方法。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肌内注射法</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注射给药起效快，但对小儿刺激大，易造成患儿恐惧，且肌内注射次数过多易造成肌肉挛缩，影响下肢功能，因此除非病情必需时，一般不宜采用。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静脉给药法</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见本单元“任务二　头皮静脉输液法”。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其他方法</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如鼻饲给药法、肠道给药、雾化吸入等。若患儿神志不清、昏迷，可采用鼻饲给药法；灌肠给药采用不多，因药液在肠腔内不易保留，一般保留灌肠 1 次不超过 30 mL，也可采用缓释栓剂；雾化吸入较常应用，但需有专人照顾。</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（二）给药方法</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保持小儿臀部皮肤的清洁、干燥和舒适，预防皮肤破损和尿布性皮炎。</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【目的】</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二、更换尿布法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684395"/>
            <a:ext cx="10440000" cy="133794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护士准备　了解患儿诊断，观察患儿臀部皮肤，操作前洗手。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物品准备　尿布、尿布桶、小盆及温水、小毛巾。</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 环境准备　病室温度、湿度适宜，避免对流风。</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885565"/>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【准备】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82270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携用物至床边，揭开盖被，解开尿布带，露出患儿臀部，以原尿布上端两角洁净处轻拭会阴部及臀部，对折盖上污湿部分垫在臀部下面。</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如有大便，用温水洗净，再用小毛巾吸干。</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 用一手轻轻提起患儿双足，使臀部略抬高，另一手取出污尿布，再将清洁尿布垫于臀下，上边平腰部。放下患儿双足，尿布的底边折到腹部上面，系好尿布带，松紧适宜，拉平衣服，盖好盖被，整理床单位。</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 打开污尿布，观察大便性质（必要时留标本送检）后放入尿布桶。</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 洗手，记录。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二、更换尿布法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应选择质地柔软、吸水性强、透气性好的棉质尿布或采用一次性尿布，减少对臀部的刺激。</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操作时动作应轻快，避免暴露时间过长导致小儿受凉。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 尿布包扎松紧适宜，防止因过紧而影响患儿活动或因过松而造成大便外溢。</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【注意事项】</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二、更换尿布法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限制患儿活动，方便诊疗。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保护躁动不安的小儿，以免发生意外。</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【目的】</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
        <p:nvSpPr>
          <p:cNvPr id="3" name="矩形 2"/>
          <p:cNvSpPr/>
          <p:nvPr/>
        </p:nvSpPr>
        <p:spPr>
          <a:xfrm>
            <a:off x="875665" y="4436110"/>
            <a:ext cx="10440000" cy="2168525"/>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护士准备　了解患儿病情，向家长进行解释、说服工作，以取得合作。</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物品准备 </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（1）全身约束：大毛巾或床单。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（2）手或足约束：约束带（见图 5-1）、宽绷带、夹板、棉垫。</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（3）沙袋约束：2.5 kg 沙袋（用便于消毒的橡皮布缝制）、布套。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637280"/>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【准备】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2"/>
          <a:stretch>
            <a:fillRect/>
          </a:stretch>
        </p:blipFill>
        <p:spPr>
          <a:xfrm>
            <a:off x="875665" y="3574415"/>
            <a:ext cx="540000" cy="540000"/>
          </a:xfrm>
          <a:prstGeom prst="rect">
            <a:avLst/>
          </a:prstGeom>
        </p:spPr>
      </p:pic>
      <p:pic>
        <p:nvPicPr>
          <p:cNvPr id="11" name="图片 1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48805" y="385445"/>
            <a:ext cx="4838700" cy="3759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全身约束法</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方法一：</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（1）折叠大毛巾（或床单），宽度为由小儿肩部到脚跟部；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（2）放小儿于大毛巾中间，将大毛巾一边紧裹小儿一侧上肢、躯干和下肢，经胸腹部至对侧腋窝处，再将大毛巾整齐地压在小儿身下；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（3）大毛巾另一边紧裹小儿一侧手臂，经胸压于背下，如小儿活动剧烈，可用布带绕双臂打活动结系好。</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全身约束法</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方法二：</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（1）折叠大毛巾（或床单），宽度为能盖住小儿肩部到脚跟部；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（2）将小儿放于大毛巾中央，将大毛巾一边紧紧包裹小儿手臂并从腋下经后背到达对侧腋下拉出，再包裹对侧手臂，多余部分压至身下；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（3）大毛巾另一边包裹小儿，经胸压于背下。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手足约束法</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（1）约束带法：将小儿手或足置于约束带甲端中间，将乙、丙两端绕手腕或踝对折后系好，松紧度以手或足不易脱出且不影响血液循环为宜，将丁端系于床缘上（见图 5-1）。</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（2）双套节约束法：先用棉垫包裹好手腕或脚踝，再用宽绷带打成双套结，套在棉垫外稍拉紧，松紧以既不脱出又不影响血液循环为宜，然后将带子系于床缘上。</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（3）夹板法：用于四肢静脉输液时约束腕关节或踝关节。在输液的肢体下放置一长度超过关节、衬有棉垫的小夹板，用胶布固定。</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沙袋约束法</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根据需要约束固定的部位，决定沙袋摆放的位置。</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（1）需要固定头部，防止小儿转动时，用两个沙袋呈“人”字形摆放在头部两侧。</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（2）需要保暖，防止小儿将被子蹬开时，可将两个沙袋分别放在小儿两肩旁，压在棉被上。</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（3）需要侧卧，避免小儿翻身时，放沙袋于小儿背后。</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 结扎或包裹时松紧适宜，避免过紧损伤小儿皮肤，影响小儿呼吸及血液循环，过松则失去约束意义。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 约束期间保持小儿舒适体位，定时给予短时的姿势改变，减轻小儿疲劳。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 约束期间，随时注意观察约束部位皮肤颜色、温度，掌握血液循环情况。（至少每 2 小时更换约束部位或松解约束带）</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【注意事项】</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（1）保持小儿皮肤清洁、舒适。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（2）协助皮肤的排泄和散热，促进血液循环。</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（3）观察小儿皮肤及全身情况。</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【目的】</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四、婴儿盆浴法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1. 护士准备　了解患儿病情、意识状态；向家长做好解释、说服工作；操作前洗手。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2. 物品准备</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（1）婴儿尿布、衣服、大毛巾、包布、面巾 1 块、小毛巾 2 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（2）护理盘：梳子、指甲剪、棉签、液体石蜡、中性肥皂或沐浴露、润肤油、体温计。</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（3）浴盆：内备温水（2 / 3 满），水温冬季为 38 ～ 39℃，夏季为 37 ～ 38℃。</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（4）其他物品：必要时准备床单、被套、枕套、磅秤等。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3. 婴儿准备　沐浴于哺乳前或哺乳后 1 小时进行，以防止呕吐或溢乳。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sym typeface="+mn-ea"/>
              </a:rPr>
              <a:t>4. 环境准备　关闭门窗，室温调节在 27℃左右。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sym typeface="+mn-ea"/>
              </a:rPr>
              <a:t>【准备】</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四、婴儿盆浴法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83095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（1）抱小儿至沐浴处。</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（2）松开包被，松解尿布，测量肛温，测量毕，脱衣，保留尿布，用大毛巾包裹婴儿全身。</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（3）擦洗面部：用面巾从内向外擦拭眼睛，更换面巾部位擦拭另一眼，然后擦耳及面部，擦时勿用肥皂。用棉签清洗鼻孔。</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（4）擦洗头部：抱起婴儿，用左手掌托住头颈部，拇指和中指分别将小儿耳郭折向前方轻轻按住，以堵住外耳道口，左臂及腋下夹住小儿躯干及臀部（见图 5-2）。右手搓肥皂洗头、颈，用清水冲洗后用毛巾擦干。</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（5）左手握住小儿左肩及腋窝处，使其头部枕于护士前臂，用右手握住小儿左腿靠近腹股沟处，使其臀部位于护士手掌上，轻轻将小儿放于水中（见图 5-3）。</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pic>
        <p:nvPicPr>
          <p:cNvPr id="3" name="图片 2"/>
          <p:cNvPicPr>
            <a:picLocks noChangeAspect="1"/>
          </p:cNvPicPr>
          <p:nvPr/>
        </p:nvPicPr>
        <p:blipFill>
          <a:blip r:embed="rId3"/>
          <a:stretch>
            <a:fillRect/>
          </a:stretch>
        </p:blipFill>
        <p:spPr>
          <a:xfrm>
            <a:off x="1962150" y="2133600"/>
            <a:ext cx="8267065" cy="3956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7761605"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（6）松开右手，用小毛巾淋湿小儿全身，按颈下→胸腹→腋下→臂→手→会阴→臀部→腿脚的顺序抹肥皂。在清洗过程中，护士左手始终将小儿握牢，随洗随冲净。</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（7）用左手从小儿前方握住小儿右肩及腋窝处，使其头颈部俯于护士前臂，右手抹肥皂清洗小儿后颈及背部（见图 5-4），用水冲净。</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（8）洗毕迅速将小儿依照放入水中的方法抱出，用大毛巾包裹全身，并将水分吸干，用棉签蘸水擦净女婴大阴唇及男婴包皮处污垢，对全身各部位进行检查，必要时称体重。</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（9）为小儿更换衣服、尿布，必要时剪指甲。</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（10）洗手，做好记录。</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pic>
        <p:nvPicPr>
          <p:cNvPr id="3" name="图片 2"/>
          <p:cNvPicPr>
            <a:picLocks noChangeAspect="1"/>
          </p:cNvPicPr>
          <p:nvPr/>
        </p:nvPicPr>
        <p:blipFill>
          <a:blip r:embed="rId3"/>
          <a:stretch>
            <a:fillRect/>
          </a:stretch>
        </p:blipFill>
        <p:spPr>
          <a:xfrm>
            <a:off x="8637270" y="2491105"/>
            <a:ext cx="2730500" cy="31369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（1）备水时水温略高 2 ～ 3℃，以防脱衣过程中水温降低。</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（2）动作轻快，减少暴露，注意保暖。</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（3）水或肥皂沫不得流入小儿眼、耳内。</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（4）不可用力清洗小儿头顶部的皮脂结痂处，可涂液体石蜡浸润，次日予以清洗。</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Times New Roman Regular" panose="02020603050405020304" charset="0"/>
                <a:ea typeface="微软雅黑" panose="020B0503020204020204" charset="-122"/>
                <a:cs typeface="Times New Roman Regular" panose="02020603050405020304" charset="0"/>
              </a:rPr>
              <a:t>（5）沐浴时注意观察小儿全身情况。</a:t>
            </a:r>
            <a:endParaRPr dirty="0">
              <a:solidFill>
                <a:schemeClr val="tx1"/>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【注意事项】</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三、约束法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514475"/>
            <a:ext cx="10080000" cy="4320000"/>
          </a:xfrm>
          <a:prstGeom prst="round1Rect">
            <a:avLst/>
          </a:prstGeom>
          <a:noFill/>
          <a:ln w="4445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085" y="2705465"/>
            <a:ext cx="9360000" cy="1938020"/>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臀红是婴儿臀部长期受尿液、粪便及漂洗不净的湿尿布刺激、摩擦或局部湿热（如用橡胶布、塑料膜等）所致。主要表现为尿布接触部位皮肤发生边缘清楚的红斑，严重时甚至可发生丘疹、水疱、糜烂，因此又称尿布皮炎。臀红多发于外生殖器、会阴及臀部皮肤，容易继发感染。</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五、臀红护理法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五、臀红护理法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（一）臀红分类</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sp>
        <p:nvSpPr>
          <p:cNvPr id="64" name="弧形 63"/>
          <p:cNvSpPr/>
          <p:nvPr>
            <p:custDataLst>
              <p:tags r:id="rId3"/>
            </p:custDataLst>
          </p:nvPr>
        </p:nvSpPr>
        <p:spPr>
          <a:xfrm rot="9540000">
            <a:off x="3800475" y="2012950"/>
            <a:ext cx="3063875" cy="2885440"/>
          </a:xfrm>
          <a:prstGeom prst="arc">
            <a:avLst>
              <a:gd name="adj1" fmla="val 15906596"/>
              <a:gd name="adj2" fmla="val 21571434"/>
            </a:avLst>
          </a:prstGeom>
          <a:ln>
            <a:solidFill>
              <a:srgbClr val="00B050"/>
            </a:solidFil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21" name="组合 20"/>
          <p:cNvGrpSpPr/>
          <p:nvPr/>
        </p:nvGrpSpPr>
        <p:grpSpPr>
          <a:xfrm>
            <a:off x="3482340" y="2603500"/>
            <a:ext cx="1441450" cy="1391920"/>
            <a:chOff x="5484" y="5595"/>
            <a:chExt cx="2270" cy="2192"/>
          </a:xfrm>
        </p:grpSpPr>
        <p:sp>
          <p:nvSpPr>
            <p:cNvPr id="5" name="椭圆 4"/>
            <p:cNvSpPr/>
            <p:nvPr>
              <p:custDataLst>
                <p:tags r:id="rId4"/>
              </p:custDataLst>
            </p:nvPr>
          </p:nvSpPr>
          <p:spPr>
            <a:xfrm>
              <a:off x="6086" y="6119"/>
              <a:ext cx="1143" cy="1143"/>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弧形 9"/>
            <p:cNvSpPr/>
            <p:nvPr>
              <p:custDataLst>
                <p:tags r:id="rId5"/>
              </p:custDataLst>
            </p:nvPr>
          </p:nvSpPr>
          <p:spPr>
            <a:xfrm>
              <a:off x="5908" y="5940"/>
              <a:ext cx="1500" cy="1500"/>
            </a:xfrm>
            <a:prstGeom prst="arc">
              <a:avLst>
                <a:gd name="adj1" fmla="val 667514"/>
                <a:gd name="adj2" fmla="val 19525525"/>
              </a:avLst>
            </a:prstGeom>
            <a:ln>
              <a:solidFill>
                <a:srgbClr val="92D050"/>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1" name="弧形 10"/>
            <p:cNvSpPr/>
            <p:nvPr>
              <p:custDataLst>
                <p:tags r:id="rId6"/>
              </p:custDataLst>
            </p:nvPr>
          </p:nvSpPr>
          <p:spPr>
            <a:xfrm rot="9600000">
              <a:off x="5741" y="5774"/>
              <a:ext cx="1832" cy="1832"/>
            </a:xfrm>
            <a:prstGeom prst="arc">
              <a:avLst>
                <a:gd name="adj1" fmla="val 2488873"/>
                <a:gd name="adj2" fmla="val 19525525"/>
              </a:avLst>
            </a:prstGeom>
            <a:ln>
              <a:solidFill>
                <a:srgbClr val="92D050">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2" name="弧形 11"/>
            <p:cNvSpPr/>
            <p:nvPr>
              <p:custDataLst>
                <p:tags r:id="rId7"/>
              </p:custDataLst>
            </p:nvPr>
          </p:nvSpPr>
          <p:spPr>
            <a:xfrm rot="9600000">
              <a:off x="5562" y="5595"/>
              <a:ext cx="2192" cy="2192"/>
            </a:xfrm>
            <a:prstGeom prst="arc">
              <a:avLst>
                <a:gd name="adj1" fmla="val 17639385"/>
                <a:gd name="adj2" fmla="val 15903784"/>
              </a:avLst>
            </a:prstGeom>
            <a:ln>
              <a:solidFill>
                <a:srgbClr val="92D050">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 name="椭圆 12"/>
            <p:cNvSpPr/>
            <p:nvPr>
              <p:custDataLst>
                <p:tags r:id="rId8"/>
              </p:custDataLst>
            </p:nvPr>
          </p:nvSpPr>
          <p:spPr>
            <a:xfrm>
              <a:off x="5484" y="6704"/>
              <a:ext cx="237" cy="237"/>
            </a:xfrm>
            <a:prstGeom prst="ellipse">
              <a:avLst/>
            </a:prstGeom>
            <a:solidFill>
              <a:srgbClr val="92D050"/>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2313538333935363b32313538333933383bcae9bcdc"/>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314" y="6346"/>
              <a:ext cx="688" cy="688"/>
            </a:xfrm>
            <a:prstGeom prst="rect">
              <a:avLst/>
            </a:prstGeom>
          </p:spPr>
        </p:pic>
      </p:grpSp>
      <p:grpSp>
        <p:nvGrpSpPr>
          <p:cNvPr id="20" name="组合 19"/>
          <p:cNvGrpSpPr/>
          <p:nvPr/>
        </p:nvGrpSpPr>
        <p:grpSpPr>
          <a:xfrm>
            <a:off x="5801995" y="3552825"/>
            <a:ext cx="1441450" cy="1391920"/>
            <a:chOff x="9137" y="5595"/>
            <a:chExt cx="2270" cy="2192"/>
          </a:xfrm>
        </p:grpSpPr>
        <p:sp>
          <p:nvSpPr>
            <p:cNvPr id="14" name="椭圆 13"/>
            <p:cNvSpPr/>
            <p:nvPr>
              <p:custDataLst>
                <p:tags r:id="rId12"/>
              </p:custDataLst>
            </p:nvPr>
          </p:nvSpPr>
          <p:spPr>
            <a:xfrm>
              <a:off x="9739" y="6119"/>
              <a:ext cx="1143" cy="1143"/>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弧形 14"/>
            <p:cNvSpPr/>
            <p:nvPr>
              <p:custDataLst>
                <p:tags r:id="rId13"/>
              </p:custDataLst>
            </p:nvPr>
          </p:nvSpPr>
          <p:spPr>
            <a:xfrm>
              <a:off x="9561" y="5940"/>
              <a:ext cx="1500" cy="1500"/>
            </a:xfrm>
            <a:prstGeom prst="arc">
              <a:avLst>
                <a:gd name="adj1" fmla="val 667514"/>
                <a:gd name="adj2" fmla="val 19525525"/>
              </a:avLst>
            </a:prstGeom>
            <a:ln>
              <a:solidFill>
                <a:srgbClr val="FF7F7F"/>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6" name="弧形 15"/>
            <p:cNvSpPr/>
            <p:nvPr>
              <p:custDataLst>
                <p:tags r:id="rId14"/>
              </p:custDataLst>
            </p:nvPr>
          </p:nvSpPr>
          <p:spPr>
            <a:xfrm rot="9600000">
              <a:off x="9395" y="5774"/>
              <a:ext cx="1832" cy="1832"/>
            </a:xfrm>
            <a:prstGeom prst="arc">
              <a:avLst>
                <a:gd name="adj1" fmla="val 2488873"/>
                <a:gd name="adj2" fmla="val 19525525"/>
              </a:avLst>
            </a:prstGeom>
            <a:ln>
              <a:solidFill>
                <a:srgbClr val="FF7F7F">
                  <a:alpha val="63000"/>
                </a:srgbClr>
              </a:solidFill>
              <a:headEnd type="none" w="med" len="med"/>
              <a:tailEnd type="oval"/>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7" name="弧形 16"/>
            <p:cNvSpPr/>
            <p:nvPr>
              <p:custDataLst>
                <p:tags r:id="rId15"/>
              </p:custDataLst>
            </p:nvPr>
          </p:nvSpPr>
          <p:spPr>
            <a:xfrm rot="9600000">
              <a:off x="9215" y="5595"/>
              <a:ext cx="2192" cy="2192"/>
            </a:xfrm>
            <a:prstGeom prst="arc">
              <a:avLst>
                <a:gd name="adj1" fmla="val 17639385"/>
                <a:gd name="adj2" fmla="val 15903784"/>
              </a:avLst>
            </a:prstGeom>
            <a:ln>
              <a:solidFill>
                <a:srgbClr val="FF7F7F">
                  <a:alpha val="42000"/>
                </a:srgbClr>
              </a:solidFill>
              <a:headEnd type="none" w="med" len="med"/>
              <a:tailEnd type="none"/>
            </a:ln>
          </p:spPr>
          <p:style>
            <a:lnRef idx="1">
              <a:srgbClr val="00D0FF"/>
            </a:lnRef>
            <a:fillRef idx="0">
              <a:srgbClr val="00D0FF"/>
            </a:fillRef>
            <a:effectRef idx="0">
              <a:srgbClr val="00D0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9" name="椭圆 18"/>
            <p:cNvSpPr/>
            <p:nvPr>
              <p:custDataLst>
                <p:tags r:id="rId16"/>
              </p:custDataLst>
            </p:nvPr>
          </p:nvSpPr>
          <p:spPr>
            <a:xfrm>
              <a:off x="9137" y="6704"/>
              <a:ext cx="237" cy="237"/>
            </a:xfrm>
            <a:prstGeom prst="ellipse">
              <a:avLst/>
            </a:prstGeom>
            <a:solidFill>
              <a:srgbClr val="FF7F7F"/>
            </a:solidFill>
            <a:ln>
              <a:noFill/>
            </a:ln>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0" name="图片 69" descr="32313538333935363b32313538333935333bbfceb1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9968" y="6346"/>
              <a:ext cx="688" cy="688"/>
            </a:xfrm>
            <a:prstGeom prst="rect">
              <a:avLst/>
            </a:prstGeom>
          </p:spPr>
        </p:pic>
      </p:grpSp>
      <p:sp>
        <p:nvSpPr>
          <p:cNvPr id="75" name="文本框 74"/>
          <p:cNvSpPr txBox="1"/>
          <p:nvPr>
            <p:custDataLst>
              <p:tags r:id="rId20"/>
            </p:custDataLst>
          </p:nvPr>
        </p:nvSpPr>
        <p:spPr>
          <a:xfrm>
            <a:off x="7439025" y="3038475"/>
            <a:ext cx="3606800" cy="429895"/>
          </a:xfrm>
          <a:prstGeom prst="rect">
            <a:avLst/>
          </a:prstGeom>
          <a:noFill/>
        </p:spPr>
        <p:txBody>
          <a:bodyPr wrap="square" bIns="0" rtlCol="0">
            <a:noAutofit/>
          </a:bodyPr>
          <a:p>
            <a:pPr algn="l"/>
            <a:r>
              <a:rPr lang="zh-CN" altLang="en-US" sz="2000" b="1">
                <a:solidFill>
                  <a:srgbClr val="FF7F7F"/>
                </a:solidFill>
                <a:uFillTx/>
                <a:latin typeface="Microsoft YaHei Bold" panose="020B0503020204020204" charset="-122"/>
                <a:ea typeface="Microsoft YaHei Bold" panose="020B0503020204020204" charset="-122"/>
              </a:rPr>
              <a:t>2. 重度</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76" name="文本框 75"/>
          <p:cNvSpPr txBox="1"/>
          <p:nvPr>
            <p:custDataLst>
              <p:tags r:id="rId21"/>
            </p:custDataLst>
          </p:nvPr>
        </p:nvSpPr>
        <p:spPr>
          <a:xfrm>
            <a:off x="7435215" y="3502660"/>
            <a:ext cx="3833495" cy="1310005"/>
          </a:xfrm>
          <a:prstGeom prst="rect">
            <a:avLst/>
          </a:prstGeom>
          <a:noFill/>
        </p:spPr>
        <p:txBody>
          <a:bodyPr wrap="square" rtlCol="0">
            <a:noAutofit/>
          </a:bodyPr>
          <a:p>
            <a:pPr algn="l"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又分为三度：Ⅰ度表现为局部皮肤潮红，伴有皮疹；Ⅱ度除以上表现外，伴有皮肤破溃、脱皮；Ⅲ度局部大片糜烂或表皮剥脱，可继发感染。</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7" name="文本框 76"/>
          <p:cNvSpPr txBox="1"/>
          <p:nvPr>
            <p:custDataLst>
              <p:tags r:id="rId22"/>
            </p:custDataLst>
          </p:nvPr>
        </p:nvSpPr>
        <p:spPr>
          <a:xfrm>
            <a:off x="1054100" y="2798445"/>
            <a:ext cx="2280920" cy="429895"/>
          </a:xfrm>
          <a:prstGeom prst="rect">
            <a:avLst/>
          </a:prstGeom>
          <a:noFill/>
        </p:spPr>
        <p:txBody>
          <a:bodyPr wrap="square" bIns="0" rtlCol="0">
            <a:noAutofit/>
          </a:bodyPr>
          <a:p>
            <a:pPr algn="r"/>
            <a:r>
              <a:rPr lang="zh-CN" altLang="en-US" sz="2000" b="1">
                <a:solidFill>
                  <a:srgbClr val="92D050"/>
                </a:solidFill>
                <a:uFillTx/>
                <a:latin typeface="Microsoft YaHei Bold" panose="020B0503020204020204" charset="-122"/>
                <a:ea typeface="Microsoft YaHei Bold" panose="020B0503020204020204" charset="-122"/>
              </a:rPr>
              <a:t>1. 轻度</a:t>
            </a:r>
            <a:endParaRPr lang="zh-CN" altLang="en-US" sz="2000" b="1">
              <a:solidFill>
                <a:srgbClr val="92D05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23"/>
            </p:custDataLst>
          </p:nvPr>
        </p:nvSpPr>
        <p:spPr>
          <a:xfrm>
            <a:off x="1054100" y="3228340"/>
            <a:ext cx="2281555" cy="54356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主要表现为表皮潮红。</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rPr>
              <a:t>【目的】</a:t>
            </a:r>
            <a:endPar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保持臀部皮肤清洁干燥，减轻患儿疼痛，促进受损皮肤康复。</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rPr>
              <a:t>【准备】</a:t>
            </a:r>
            <a:endPar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护士准备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了解患儿病情，向家长做好解释工作，取得配合；观察患儿臀部情况，操作前洗手。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物品准备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尿布、尿布桶、小盆及温水（或 1 : 5 000 高锰酸钾溶液）、小毛巾。按患儿臀部情况准备治疗药物（如油类、软膏、抗生素）、烤灯、棉签、弯盘。</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环境准备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病室温度、湿度适宜，避免对流风。</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五、臀红护理法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（二）臀红的护理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rPr>
              <a:t>【操作步骤】</a:t>
            </a:r>
            <a:endPar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（1）携用物至床边，放下床栏。</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（2）掀起患儿下半身盖被，解开尿布带，露出臀部，用原尿布上端两角洁净处轻拭会阴及臀部，对折盖上污湿部分垫于臀下。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（3）用手蘸温水清洁患儿臀部，并用小毛巾吸干水分，取出污湿尿布，放入尿布桶。</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（4）将清洁尿布垫于臀下，条件许可时可将臀部暴露于空气或阳光下 10 ～ 20 分钟。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（5）重度臀红者可用红外线灯或鹅颈灯照射臀部 10 ～ 15 分钟，灯泡距臀部患处30 ～ 40 cm。　</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（6）暴露或照射后将蘸有油类或药膏的棉签贴在患处皮肤上轻轻滚动涂药，用后的棉签放入弯盘。</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（7）给患儿兜好尿布，拉平衣服，盖好被子。</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（8）清理用物并记录。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五、臀红护理法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（二）臀红的护理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rPr>
              <a:t>【注意事项】</a:t>
            </a:r>
            <a:endParaRPr b="1" dirty="0">
              <a:solidFill>
                <a:schemeClr val="tx1">
                  <a:lumMod val="85000"/>
                  <a:lumOff val="15000"/>
                </a:schemeClr>
              </a:solidFill>
              <a:latin typeface="Microsoft YaHei Bold" panose="020B0503020204020204" charset="-122"/>
              <a:ea typeface="Microsoft YaHei Bold"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（1）重度患儿所用尿布应煮沸，在阳光下暴晒以消毒灭菌。</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（2）暴露时应注意保暖，防止受凉。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（3）照射臀部时必须有护士守候，避免烫伤；如是男婴，用尿布遮住会阴部。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（4）涂抹油或药膏时，不可在皮肤上反复涂擦，以免加剧疼痛和导致脱皮。</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（5）给患儿兜尿布不宜过紧，防止摩擦皮肤造成疼痛或加重皮损。</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五、臀红护理法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（二）臀红的护理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静脉穿刺护理技术</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00" cy="617855"/>
          </a:xfrm>
          <a:prstGeom prst="rect">
            <a:avLst/>
          </a:prstGeom>
          <a:noFill/>
        </p:spPr>
        <p:txBody>
          <a:bodyPr wrap="square" rtlCol="0">
            <a:norm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采取血标本。</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15" name="文本框 14"/>
          <p:cNvSpPr txBox="1"/>
          <p:nvPr>
            <p:custDataLst>
              <p:tags r:id="rId3"/>
            </p:custDataLst>
          </p:nvPr>
        </p:nvSpPr>
        <p:spPr>
          <a:xfrm>
            <a:off x="875665" y="3129915"/>
            <a:ext cx="1887220" cy="431800"/>
          </a:xfrm>
          <a:prstGeom prst="rect">
            <a:avLst/>
          </a:prstGeom>
          <a:noFill/>
        </p:spPr>
        <p:txBody>
          <a:bodyPr wrap="square" bIns="0" rtlCol="0">
            <a:noAutofit/>
          </a:bodyPr>
          <a:p>
            <a:pPr algn="just"/>
            <a:r>
              <a:rPr lang="zh-CN" altLang="en-US" sz="2000" b="1">
                <a:solidFill>
                  <a:srgbClr val="FF7F7F"/>
                </a:solidFill>
                <a:uFillTx/>
                <a:latin typeface="Microsoft YaHei Bold" panose="020B0503020204020204" charset="-122"/>
                <a:ea typeface="Microsoft YaHei Bold" panose="020B0503020204020204" charset="-122"/>
              </a:rPr>
              <a:t>【准备】</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6" name="文本框 15"/>
          <p:cNvSpPr txBox="1"/>
          <p:nvPr>
            <p:custDataLst>
              <p:tags r:id="rId4"/>
            </p:custDataLst>
          </p:nvPr>
        </p:nvSpPr>
        <p:spPr>
          <a:xfrm>
            <a:off x="875665" y="3778250"/>
            <a:ext cx="10559415" cy="167830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1</a:t>
            </a:r>
            <a:r>
              <a:rPr lang="en-US" altLang="zh-CN" b="1">
                <a:solidFill>
                  <a:schemeClr val="tx1"/>
                </a:solidFill>
                <a:uFillTx/>
                <a:latin typeface="Microsoft YaHei" panose="020B0503020204020204" charset="-122"/>
                <a:ea typeface="Microsoft YaHei Regular" panose="020B0503020204020204" charset="-122"/>
                <a:sym typeface="微软雅黑" panose="020B0503020204020204" charset="-122"/>
              </a:rPr>
              <a:t>. </a:t>
            </a: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护士准备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了解患儿病情，根据患儿年龄向家长做好解释工作，取得配合；操作前洗手，戴口罩。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2</a:t>
            </a:r>
            <a:r>
              <a:rPr lang="en-US" altLang="zh-CN" b="1">
                <a:solidFill>
                  <a:schemeClr val="tx1"/>
                </a:solidFill>
                <a:uFillTx/>
                <a:latin typeface="Microsoft YaHei" panose="020B0503020204020204" charset="-122"/>
                <a:ea typeface="Microsoft YaHei Regular" panose="020B0503020204020204" charset="-122"/>
                <a:sym typeface="微软雅黑" panose="020B0503020204020204" charset="-122"/>
              </a:rPr>
              <a:t>. </a:t>
            </a: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物品准备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治疗盘内盛5 mL或10 mL注射器、弯盘、碘伏、棉签、干棉球、标本容器。</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3</a:t>
            </a:r>
            <a:r>
              <a:rPr lang="en-US" altLang="zh-CN" b="1">
                <a:solidFill>
                  <a:schemeClr val="tx1"/>
                </a:solidFill>
                <a:uFillTx/>
                <a:latin typeface="Microsoft YaHei" panose="020B0503020204020204" charset="-122"/>
                <a:ea typeface="Microsoft YaHei Regular" panose="020B0503020204020204" charset="-122"/>
                <a:sym typeface="微软雅黑" panose="020B0503020204020204" charset="-122"/>
              </a:rPr>
              <a:t>. </a:t>
            </a: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患儿准备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仰卧位，固定大腿外展成蛙形，垫高穿刺侧臀部，充分暴露腹股沟区（见图 5-5）。</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4</a:t>
            </a:r>
            <a:r>
              <a:rPr lang="en-US" altLang="zh-CN" b="1">
                <a:solidFill>
                  <a:schemeClr val="tx1"/>
                </a:solidFill>
                <a:uFillTx/>
                <a:latin typeface="Microsoft YaHei" panose="020B0503020204020204" charset="-122"/>
                <a:ea typeface="Microsoft YaHei Regular" panose="020B0503020204020204" charset="-122"/>
                <a:sym typeface="微软雅黑" panose="020B0503020204020204" charset="-122"/>
              </a:rPr>
              <a:t>. </a:t>
            </a:r>
            <a:r>
              <a:rPr lang="zh-CN" altLang="en-US" b="1">
                <a:solidFill>
                  <a:schemeClr val="tx1"/>
                </a:solidFill>
                <a:uFillTx/>
                <a:latin typeface="Microsoft YaHei" panose="020B0503020204020204" charset="-122"/>
                <a:ea typeface="Microsoft YaHei Regular" panose="020B0503020204020204" charset="-122"/>
                <a:sym typeface="微软雅黑" panose="020B0503020204020204" charset="-122"/>
              </a:rPr>
              <a:t>环境准备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清洁、宽敞、光线充足，操作前半小时停止扫地及更换床单。</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一、股静脉穿刺术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22" name="图片 21"/>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8343900" y="673735"/>
            <a:ext cx="2971800"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【操作步骤】</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18389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（1）核对患儿姓名、床号、住院号。</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（2）碘伏棉签消毒患儿穿刺部位，左手戴无菌手套。</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（3）在患儿腹股沟中内1/3交界处用左手食指触及股动脉搏动处，右手持注射器在股动脉搏动内侧0.3～0.5cm 处垂直穿刺。</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（4）回血后固定针头，抽取所需血量。</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（5）拔针后立即用消毒干棉球按压穿刺点至少 5 分钟，确认无出血后方可放松。</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（6）安抚患儿，整理好患儿衣服，清理用物。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一、股静脉穿刺术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rgbClr val="FF7F7F"/>
                </a:solidFill>
                <a:uFillTx/>
                <a:latin typeface="Microsoft YaHei Bold" panose="020B0503020204020204" charset="-122"/>
                <a:ea typeface="Microsoft YaHei Bold" panose="020B0503020204020204" charset="-122"/>
              </a:rPr>
              <a:t>【注意事项】</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18389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（1）严格执行无菌操作，防止感染。</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（2）在进行股静脉穿刺时注意用尿布遮挡会阴部，防止尿液污染穿刺部位。</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（3）若穿刺失败，不宜在同侧多次穿刺，以免形成血肿。</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（4）若抽出鲜红色血液，提示误入股动脉，应立即拔出针头，压迫穿刺处 5 ～ 10分钟直至不出血为止。</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（5）有出血倾向或凝血功能障碍者禁用此法。</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一、股静脉穿刺术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00" cy="617855"/>
          </a:xfrm>
          <a:prstGeom prst="rect">
            <a:avLst/>
          </a:prstGeom>
          <a:noFill/>
        </p:spPr>
        <p:txBody>
          <a:bodyPr wrap="square" rtlCol="0">
            <a:norm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采取血标本。</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15" name="文本框 14"/>
          <p:cNvSpPr txBox="1"/>
          <p:nvPr>
            <p:custDataLst>
              <p:tags r:id="rId3"/>
            </p:custDataLst>
          </p:nvPr>
        </p:nvSpPr>
        <p:spPr>
          <a:xfrm>
            <a:off x="875665" y="3129915"/>
            <a:ext cx="1887220" cy="431800"/>
          </a:xfrm>
          <a:prstGeom prst="rect">
            <a:avLst/>
          </a:prstGeom>
          <a:noFill/>
        </p:spPr>
        <p:txBody>
          <a:bodyPr wrap="square" bIns="0" rtlCol="0">
            <a:noAutofit/>
          </a:bodyPr>
          <a:p>
            <a:pPr algn="just"/>
            <a:r>
              <a:rPr lang="zh-CN" altLang="en-US" sz="2000" b="1">
                <a:solidFill>
                  <a:srgbClr val="FF7F7F"/>
                </a:solidFill>
                <a:uFillTx/>
                <a:latin typeface="Microsoft YaHei Bold" panose="020B0503020204020204" charset="-122"/>
                <a:ea typeface="Microsoft YaHei Bold" panose="020B0503020204020204" charset="-122"/>
              </a:rPr>
              <a:t>【准备】</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6" name="文本框 15"/>
          <p:cNvSpPr txBox="1"/>
          <p:nvPr>
            <p:custDataLst>
              <p:tags r:id="rId4"/>
            </p:custDataLst>
          </p:nvPr>
        </p:nvSpPr>
        <p:spPr>
          <a:xfrm>
            <a:off x="875665" y="3778250"/>
            <a:ext cx="10559415" cy="261620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chemeClr val="tx1"/>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 护士准备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了解患儿病情，向家长做好解释说明工作，取得配合；洗手，戴口罩。</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chemeClr val="tx1"/>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 物品准备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治疗盘内盛一次性注射器（5 mL 或10 mL）、一次性采血针、弯盘、碘伏、棉签、干棉球、标本容器。</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chemeClr val="tx1"/>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3. 患儿准备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取仰卧位放于治疗台上，肩齐台沿，头偏向一侧，肩下垫小枕，使头部稍垂于治疗台边沿下，以充分暴露颈外静脉（见图 5-6）。</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chemeClr val="tx1"/>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4. 环境准备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清洁、明亮、宽敞，操作前半小时停止扫地及更换床单。</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二、颈外静脉穿刺术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6"/>
          <a:stretch>
            <a:fillRect/>
          </a:stretch>
        </p:blipFill>
        <p:spPr>
          <a:xfrm>
            <a:off x="8623300" y="799465"/>
            <a:ext cx="2692400" cy="2616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【操作步骤】</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18389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（1）核对患儿姓名、床号、住院号。</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（2）操作者站在患儿头端，常规碘伏消毒皮肤。</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（3）右手持注射器，待患儿啼哭静脉显露最清晰时左手拇指、食指固定静脉上下端，针头与皮肤呈 30°～ 40°沿血液向心方向进针，有回血后，固定针头，抽取所需血量。</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（4）拔针后立即用干棉球压迫穿刺点 5 ～ 10 分钟至血止，抬起患儿头部，检查无出血后送患儿回病室。</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（5）安抚患儿，整理衣服，清理用物。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二、颈外静脉穿刺术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rgbClr val="FF7F7F"/>
                </a:solidFill>
                <a:uFillTx/>
                <a:latin typeface="Microsoft YaHei Bold" panose="020B0503020204020204" charset="-122"/>
                <a:ea typeface="Microsoft YaHei Bold" panose="020B0503020204020204" charset="-122"/>
              </a:rPr>
              <a:t>【注意事项】</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18389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（1）严格执行无菌操作，防止感染。</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（2）操作中应随时观察患儿情况，发现异常情况，立即停止操作。</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（3）压迫穿刺点时间 5 分钟以上，防止发生血肿。</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二、颈外静脉穿刺术</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单圆角矩形 2"/>
          <p:cNvSpPr/>
          <p:nvPr/>
        </p:nvSpPr>
        <p:spPr>
          <a:xfrm>
            <a:off x="1061085" y="1514475"/>
            <a:ext cx="10080000" cy="4320000"/>
          </a:xfrm>
          <a:prstGeom prst="round1Rect">
            <a:avLst/>
          </a:prstGeom>
          <a:noFill/>
          <a:ln w="44450">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2" name="矩形 1"/>
          <p:cNvSpPr/>
          <p:nvPr/>
        </p:nvSpPr>
        <p:spPr>
          <a:xfrm>
            <a:off x="1421130" y="2474595"/>
            <a:ext cx="5608320" cy="2399665"/>
          </a:xfrm>
          <a:prstGeom prst="rect">
            <a:avLst/>
          </a:prstGeom>
        </p:spPr>
        <p:txBody>
          <a:bodyPr wrap="square" anchor="ctr" anchorCtr="0">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小儿头皮静脉极为丰富，分支甚多，互相沟通交错成网，而且静脉表浅，易于固定，方便小儿肢体活动，因此婴幼儿静脉输液多采用头皮静脉（见图 5-7），常选用额上静脉、颞浅静脉及耳后静脉等。</a:t>
            </a:r>
            <a:endParaRPr sz="2000"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三、头皮静脉输液法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p:cNvPicPr>
            <a:picLocks noChangeAspect="1"/>
          </p:cNvPicPr>
          <p:nvPr/>
        </p:nvPicPr>
        <p:blipFill>
          <a:blip r:embed="rId2"/>
          <a:stretch>
            <a:fillRect/>
          </a:stretch>
        </p:blipFill>
        <p:spPr>
          <a:xfrm>
            <a:off x="7288530" y="2284095"/>
            <a:ext cx="3492500" cy="27813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18389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（1）补充液体、营养，维持体内电解质平衡。</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（2）使药物快速进入体内。</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三、头皮静脉输液法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464560" y="3243649"/>
            <a:ext cx="526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a:t>
            </a:r>
            <a:r>
              <a:rPr lang="zh-CN" altLang="en-US" sz="4000" b="1">
                <a:solidFill>
                  <a:srgbClr val="FF7F7F"/>
                </a:solidFill>
                <a:latin typeface="微软雅黑" panose="020B0503020204020204" charset="-122"/>
                <a:ea typeface="微软雅黑" panose="020B0503020204020204" charset="-122"/>
              </a:rPr>
              <a:t>五　儿科护理技术</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706755"/>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在本单元的学习实践中要注重培养严谨认真的工作态度，同情和关爱患儿，养成儿科护士特有的基本品质；掌握和熟练运用儿科常用的护理操作技能，为从事儿科临床护理工作奠定良好基础。</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【准备】</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74523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1.护士准备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了解患儿病情、年龄、意识状态，年长儿对输液的认识程度及心理状态；观察穿刺部位的皮肤及血管情况；向家长做好解释工作，以取得配合；洗手，戴口罩。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 物品准备</a:t>
            </a:r>
            <a:endPar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（1）输液器、注射器、液体、药物。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（2）治疗盘：碘伏、棉签、弯盘、胶布、头皮针。</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（3）其他物品：剃刀、纱布、治疗巾，必要时备沙袋或约束带。</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3. 患儿准备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为婴儿更换尿布，协助幼儿排尿，顺头发方向剃净局部毛发。</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4. 环境准备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清洁宽敞明亮，操作前半小时停止扫地和换床单。</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三、头皮静脉输液法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【操作步骤】</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74523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（1）在治疗室内检查、核对药液、输液器，按医嘱加入药物，并将输液器针头插入输液瓶塞内，关闭调节器。</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（2）携用物至床边，核对患儿，再次检查药液，将输液瓶挂于输液架上，排净空气。</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（3）将枕头放在床沿上，使患儿横卧于床中央，头下垫治疗巾，必要时用全身约束法约束患儿。</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（4）如两人操作，则一人固定患儿头部，另一人穿刺。穿刺者立于患儿头端，消毒皮肤后，一手绷紧血管两端皮肤，另一手持针在距静脉最清晰点向后移 0.3 cm 处将针头沿静脉向心方向平行刺入皮肤，然后将针头稍挑起。沿静脉走向徐徐刺入，见回血后打开调节器，如点滴通畅、局部皮肤无隆起，用胶布将针头固定妥当。并用胶布将输液管固定在患儿头上适当位置。</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（5）调节滴速。</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（6）整理用物，记录输液时间及药物。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三、头皮静脉输液法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【注意事项】</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440035" cy="374523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（1）严格执行查对制度和无菌技术操作原则，注意药物配伍禁忌。</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（2）穿刺前注意排尽空气。</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当小婴儿血管细小或不充盈时，针头刺入血管可无回血。操作者感觉针头进入血管而无回血时，可反折头皮针塑料管稍用力挤压，若仍无回血或局部皮肤出现隆起则应重新穿刺；若回血顺畅，皮肤表面无隆起，点滴通畅，证明穿刺成功。</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（4）穿刺中注意观察患儿的面色和一般情况。</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（5）根据患儿病情、年龄、药物性质调节输液滴速。输液过程中加强巡视、观察滴速是否合适，穿刺部位有无肿胀，瓶内液体是否滴完，以及有无输液反应发生。</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三、头皮静脉输液法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协助治疗护理技术</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6223000" cy="61785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为婴儿创造一个温度和湿度相适宜的环境，使患儿体温保持稳定。</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sp>
        <p:nvSpPr>
          <p:cNvPr id="15" name="文本框 14"/>
          <p:cNvSpPr txBox="1"/>
          <p:nvPr>
            <p:custDataLst>
              <p:tags r:id="rId3"/>
            </p:custDataLst>
          </p:nvPr>
        </p:nvSpPr>
        <p:spPr>
          <a:xfrm>
            <a:off x="875665" y="3129915"/>
            <a:ext cx="1887220" cy="431800"/>
          </a:xfrm>
          <a:prstGeom prst="rect">
            <a:avLst/>
          </a:prstGeom>
          <a:noFill/>
        </p:spPr>
        <p:txBody>
          <a:bodyPr wrap="square" bIns="0" rtlCol="0">
            <a:noAutofit/>
          </a:bodyPr>
          <a:p>
            <a:pPr algn="just"/>
            <a:r>
              <a:rPr lang="zh-CN" altLang="en-US" sz="2000" b="1">
                <a:solidFill>
                  <a:srgbClr val="FF7F7F"/>
                </a:solidFill>
                <a:uFillTx/>
                <a:latin typeface="Microsoft YaHei Bold" panose="020B0503020204020204" charset="-122"/>
                <a:ea typeface="Microsoft YaHei Bold" panose="020B0503020204020204" charset="-122"/>
              </a:rPr>
              <a:t>【准备】</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16" name="文本框 15"/>
          <p:cNvSpPr txBox="1"/>
          <p:nvPr>
            <p:custDataLst>
              <p:tags r:id="rId4"/>
            </p:custDataLst>
          </p:nvPr>
        </p:nvSpPr>
        <p:spPr>
          <a:xfrm>
            <a:off x="875665" y="3778250"/>
            <a:ext cx="10559415" cy="261620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 护士准备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了解患儿孕周、月龄、出生体重、生命体征、有无并发症等；估计常见的护理问题；操作前洗手。</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2.物品准备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婴儿暖箱（见图5-8）。检查其性能完好，保证安全。用前清洁消毒。</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3. 患儿准备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穿单衣，裹尿布。</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4. 环境准备</a:t>
            </a:r>
            <a:r>
              <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rPr>
              <a:t>　调节室温（高于 23℃）以减少辐射散热。暖箱应避免放置在阳光直射、有对流风或取暖设备附近，以免影响箱内温度。</a:t>
            </a:r>
            <a:endParaRPr>
              <a:solidFill>
                <a:schemeClr val="tx1"/>
              </a:solidFill>
              <a:uFillTx/>
              <a:latin typeface="Microsoft YaHei Regular" panose="020B0503020204020204" charset="-122"/>
              <a:ea typeface="Microsoft YaHei Regular" panose="020B0503020204020204" charset="-122"/>
              <a:cs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一、暖箱使用法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7" name="图片 6"/>
          <p:cNvPicPr>
            <a:picLocks noChangeAspect="1"/>
          </p:cNvPicPr>
          <p:nvPr/>
        </p:nvPicPr>
        <p:blipFill>
          <a:blip r:embed="rId6">
            <a:clrChange>
              <a:clrFrom>
                <a:srgbClr val="FEFEFE">
                  <a:alpha val="100000"/>
                </a:srgbClr>
              </a:clrFrom>
              <a:clrTo>
                <a:srgbClr val="FEFEFE">
                  <a:alpha val="100000"/>
                  <a:alpha val="0"/>
                </a:srgbClr>
              </a:clrTo>
            </a:clrChange>
          </a:blip>
          <a:stretch>
            <a:fillRect/>
          </a:stretch>
        </p:blipFill>
        <p:spPr>
          <a:xfrm>
            <a:off x="7452995" y="313690"/>
            <a:ext cx="4229100"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【操作步骤】</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559415" cy="962660"/>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 入箱前准备</a:t>
            </a: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　使用前应先铺好箱内婴儿床，将暖箱预热，达到所需温度、湿度。温度、湿度的设定应根据小儿体重及出生日龄而定（见表 5-1）。</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一、暖箱使用法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4"/>
          <a:stretch>
            <a:fillRect/>
          </a:stretch>
        </p:blipFill>
        <p:spPr>
          <a:xfrm>
            <a:off x="2021840" y="3107055"/>
            <a:ext cx="8267700" cy="22479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【操作步骤】</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559415" cy="382841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 入箱后护理</a:t>
            </a:r>
            <a:endPar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（1）定时测量体温。根据体温调节箱温，并做好记录。在患儿体温未升至正常时应每小时测量 1 次，体温正常后可每 4 小时测量 1 次，注意保持体温在 36℃～ 37℃之间，并维持相对湿度 55% ～ 65%。</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（2）一切护理操作应尽量在箱内进行。如换尿布、清洁皮肤、喂奶、观察病情及检查等操作可从边门或袖孔伸入进行，以免箱内温度波动。</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b="1">
                <a:solidFill>
                  <a:srgbClr val="FF7F7F"/>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3. 出箱条件</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（1）体重达 2 kg 或以上，体温正常。</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（2）室温 24 ～ 26℃，患儿穿衣在不加热的暖箱内，能维持正常体温。</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rPr>
              <a:t>（3）患儿在暖箱内生活了 1 个月以上，体重虽未达到 2 kg，但一般情况良好。</a:t>
            </a:r>
            <a:endParaRPr lang="zh-CN" altLang="en-US">
              <a:solidFill>
                <a:schemeClr val="tx1"/>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一、暖箱使用法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【注意事项】</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559415" cy="382841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（1）掌握暖箱性能，严格执行操作规程，定期检查维修，保证绝对安全。</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（2）观察使用效果，如暖箱发出报警信号，应及时查明原因，妥善处理。</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（3）严禁骤然升高暖箱温度，以免患儿体温上升造成不良后果。</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（4）工作人员入箱操作、检查、接触患儿前，必须洗手，以防止发生交叉感染。</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（5）保持暖箱清洁：①使用期间每天用清水擦拭暖箱内外一遍。若遇奶渍、葡萄</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糖液等污渍应随时清除。每周更换暖箱 1 次，以便清洁、消毒，并用紫外线照射，定期进行细菌培养。②机箱下面的空气净化垫应每月清洗 1 次，若有破损应立即更换。③患儿出箱后，暖箱应进行终末清洗消毒。</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一、暖箱使用法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559415" cy="382841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光照疗法是一种通过荧光照射治疗新生儿高胆红素血症的辅助疗法。主要作用是使未结合胆红素转变成水溶性异构体，易于从胆汁和尿液中排出体外，从而降低血清胆红素的浓度。</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二、光照疗法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1951990" y="1348740"/>
            <a:ext cx="2190750"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护士准备</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765175" y="1828800"/>
            <a:ext cx="3173095" cy="201485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了解患儿日龄、体重、黄疸程度、生命体征、胆红素检查结果。操作前洗手，戴墨镜。</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3"/>
            </p:custDataLst>
          </p:nvPr>
        </p:nvSpPr>
        <p:spPr>
          <a:xfrm>
            <a:off x="1088390" y="4413250"/>
            <a:ext cx="288036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3. 患儿准备</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772160" y="4893310"/>
            <a:ext cx="3196590"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清洁患儿皮肤，禁忌涂粉或油类，剪短指甲，防止抓破皮肤，测量体温。</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7085965" y="1211580"/>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物品准备</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6"/>
            </p:custDataLst>
          </p:nvPr>
        </p:nvSpPr>
        <p:spPr>
          <a:xfrm>
            <a:off x="7246620" y="1691640"/>
            <a:ext cx="4496435" cy="2820035"/>
          </a:xfrm>
          <a:prstGeom prst="rect">
            <a:avLst/>
          </a:prstGeom>
          <a:noFill/>
        </p:spPr>
        <p:txBody>
          <a:bodyPr wrap="square" rtlCol="0">
            <a:noAutofit/>
            <a:scene3d>
              <a:camera prst="orthographicFront"/>
              <a:lightRig rig="threePt" dir="t"/>
            </a:scene3d>
          </a:bodyPr>
          <a:p>
            <a:pPr indent="0" algn="l" fontAlgn="auto">
              <a:lnSpc>
                <a:spcPct val="130000"/>
              </a:lnSpc>
              <a:spcAft>
                <a:spcPts val="400"/>
              </a:spcAft>
            </a:pPr>
            <a:r>
              <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rPr>
              <a:t>（1）光疗箱（见图 5-9）：一般采用波长为425～475nm 的蓝色荧光灯，灯管与患儿皮肤距离33～50cm，以160～320W为宜。光疗箱分单面和双面两种。双面光优于单面光。检查其性能完好，保证安全。</a:t>
            </a:r>
            <a:endPar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endParaRPr>
          </a:p>
          <a:p>
            <a:pPr indent="0" algn="l" fontAlgn="auto">
              <a:lnSpc>
                <a:spcPct val="130000"/>
              </a:lnSpc>
              <a:spcAft>
                <a:spcPts val="400"/>
              </a:spcAft>
            </a:pPr>
            <a:r>
              <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rPr>
              <a:t>（2）遮光眼罩：用不透光的黑布或胶片制成。</a:t>
            </a:r>
            <a:endPar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7"/>
            </p:custDataLst>
          </p:nvPr>
        </p:nvSpPr>
        <p:spPr>
          <a:xfrm>
            <a:off x="7209155" y="4611370"/>
            <a:ext cx="2190750"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4. 环境准备</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8"/>
            </p:custDataLst>
          </p:nvPr>
        </p:nvSpPr>
        <p:spPr>
          <a:xfrm>
            <a:off x="7209155" y="5091430"/>
            <a:ext cx="3709670" cy="1325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光疗最好在空调病室进行，冬天注意保暖，夏天防止过热。</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9"/>
            </p:custDataLst>
          </p:nvPr>
        </p:nvCxnSpPr>
        <p:spPr>
          <a:xfrm flipH="1">
            <a:off x="1982470" y="1787843"/>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0"/>
            </p:custDataLst>
          </p:nvPr>
        </p:nvCxnSpPr>
        <p:spPr>
          <a:xfrm flipH="1">
            <a:off x="1808480" y="4862195"/>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1"/>
            </p:custDataLst>
          </p:nvPr>
        </p:nvCxnSpPr>
        <p:spPr>
          <a:xfrm>
            <a:off x="7209155" y="506031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2"/>
            </p:custDataLst>
          </p:nvPr>
        </p:nvCxnSpPr>
        <p:spPr>
          <a:xfrm>
            <a:off x="7085965" y="1650683"/>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3968750" y="1898650"/>
            <a:ext cx="3239770" cy="3255010"/>
            <a:chOff x="7048" y="2966"/>
            <a:chExt cx="5102" cy="5126"/>
          </a:xfrm>
        </p:grpSpPr>
        <p:sp>
          <p:nvSpPr>
            <p:cNvPr id="3" name="椭圆 2"/>
            <p:cNvSpPr/>
            <p:nvPr>
              <p:custDataLst>
                <p:tags r:id="rId13"/>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5"/>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6"/>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7"/>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8"/>
              </p:custDataLst>
            </p:nvPr>
          </p:nvPicPr>
          <p:blipFill>
            <a:blip r:embed="rId19"/>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3"/>
              </p:custDataLst>
            </p:nvPr>
          </p:nvPicPr>
          <p:blipFill>
            <a:blip r:embed="rId24"/>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5"/>
              </p:custDataLst>
            </p:nvPr>
          </p:nvPicPr>
          <p:blipFill>
            <a:blip r:embed="rId26"/>
            <a:stretch>
              <a:fillRect/>
            </a:stretch>
          </p:blipFill>
          <p:spPr>
            <a:xfrm flipH="1">
              <a:off x="10762" y="7160"/>
              <a:ext cx="454" cy="454"/>
            </a:xfrm>
            <a:prstGeom prst="rect">
              <a:avLst/>
            </a:prstGeom>
          </p:spPr>
        </p:pic>
        <p:sp>
          <p:nvSpPr>
            <p:cNvPr id="41" name="弧形 40"/>
            <p:cNvSpPr/>
            <p:nvPr>
              <p:custDataLst>
                <p:tags r:id="rId27"/>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8"/>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9"/>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0"/>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1"/>
              </p:custDataLst>
            </p:nvPr>
          </p:nvPicPr>
          <p:blipFill>
            <a:blip r:embed="rId32"/>
            <a:stretch>
              <a:fillRect/>
            </a:stretch>
          </p:blipFill>
          <p:spPr>
            <a:xfrm flipH="1">
              <a:off x="10762" y="3249"/>
              <a:ext cx="454" cy="454"/>
            </a:xfrm>
            <a:prstGeom prst="rect">
              <a:avLst/>
            </a:prstGeom>
          </p:spPr>
        </p:pic>
      </p:grpSp>
      <p:sp>
        <p:nvSpPr>
          <p:cNvPr id="2" name="矩形 1"/>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【准备】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33"/>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615440"/>
            <a:ext cx="6068695" cy="1261110"/>
          </a:xfrm>
          <a:prstGeom prst="rect">
            <a:avLst/>
          </a:prstGeom>
        </p:spPr>
        <p:txBody>
          <a:bodyPr wrap="square" anchor="b" anchorCtr="0">
            <a:noAutofit/>
          </a:bodyPr>
          <a:lstStyle/>
          <a:p>
            <a:pPr marL="342900" indent="-342900" algn="jus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掌握小儿头皮静脉穿刺术及暖箱、蓝光箱、红外线辐射台等操作方法。</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熟悉儿科护理常用技术操作的目的、步骤及注意事项。</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了解小儿常用药物剂量的计算方法、配置原则及注意事项。</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39852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493135"/>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buNone/>
            </a:pPr>
            <a:r>
              <a:rPr sz="1600" dirty="0">
                <a:solidFill>
                  <a:schemeClr val="tx1">
                    <a:lumMod val="50000"/>
                    <a:lumOff val="50000"/>
                  </a:schemeClr>
                </a:solidFill>
                <a:latin typeface="微软雅黑" panose="020B0503020204020204" charset="-122"/>
                <a:ea typeface="微软雅黑" panose="020B0503020204020204" charset="-122"/>
                <a:cs typeface="+mn-ea"/>
              </a:rPr>
              <a:t>能按照步骤完成小儿口服、注射、外用等给药方法。</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具有精湛的专业技能和强烈的责任心。</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7"/>
            </p:custDataLst>
          </p:nvPr>
        </p:nvSpPr>
        <p:spPr>
          <a:xfrm>
            <a:off x="4112895" y="1191895"/>
            <a:ext cx="2190750" cy="380365"/>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2. 入箱</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8"/>
            </p:custDataLst>
          </p:nvPr>
        </p:nvSpPr>
        <p:spPr>
          <a:xfrm>
            <a:off x="536575" y="1638300"/>
            <a:ext cx="4119245" cy="115252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将患儿全身裸露，用尿布遮盖会阴部，佩戴护眼罩，放入已预热好的光疗箱内，记录开始照射时间。</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9"/>
            </p:custDataLst>
          </p:nvPr>
        </p:nvSpPr>
        <p:spPr>
          <a:xfrm>
            <a:off x="2054860" y="3196590"/>
            <a:ext cx="219075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1. 光疗前准备</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10"/>
            </p:custDataLst>
          </p:nvPr>
        </p:nvSpPr>
        <p:spPr>
          <a:xfrm>
            <a:off x="126365" y="3677920"/>
            <a:ext cx="4119245" cy="146050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清洁光疗箱，特别注意清除灯管及反射板上的灰尘，接通电源，检查灯管亮度，使箱温升至30～32℃。</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11"/>
            </p:custDataLst>
          </p:nvPr>
        </p:nvSpPr>
        <p:spPr>
          <a:xfrm>
            <a:off x="3351530" y="5078730"/>
            <a:ext cx="2190750"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5. 出箱</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2"/>
            </p:custDataLst>
          </p:nvPr>
        </p:nvSpPr>
        <p:spPr>
          <a:xfrm>
            <a:off x="1765300" y="5560060"/>
            <a:ext cx="3776980" cy="104775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切断电源，去除护眼罩，用温水擦拭全身皮肤，为患儿穿好衣服，抱回病床，并做好记录。</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3"/>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3. 光疗</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4"/>
            </p:custDataLst>
          </p:nvPr>
        </p:nvSpPr>
        <p:spPr>
          <a:xfrm>
            <a:off x="7714615" y="2031365"/>
            <a:ext cx="4284345" cy="2275840"/>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若使用单面光疗时，一般每 2～4 小时换体位一次，可以仰卧、侧卧、俯卧交替更换。俯卧时须有专人照护，以免口鼻受压而影响呼吸。双面光疗时，可不翻身，应注意观察骨突出局部受压情况，并给予积极的处理，并防止皮肤受损。</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5"/>
            </p:custDataLst>
          </p:nvPr>
        </p:nvSpPr>
        <p:spPr>
          <a:xfrm>
            <a:off x="7367270" y="469900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监测体温和箱温</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6"/>
            </p:custDataLst>
          </p:nvPr>
        </p:nvSpPr>
        <p:spPr>
          <a:xfrm>
            <a:off x="6668770" y="5244465"/>
            <a:ext cx="4767580" cy="129667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光疗时应每小时测体温一次或根据病情、体温情况随时测量，保持体温在36～37℃。根据体温调节箱温。若体温超过38.5℃，应暂停光疗。</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6833870" y="2063115"/>
            <a:ext cx="288290" cy="288290"/>
          </a:xfrm>
          <a:prstGeom prst="rect">
            <a:avLst/>
          </a:prstGeom>
        </p:spPr>
      </p:pic>
      <p:cxnSp>
        <p:nvCxnSpPr>
          <p:cNvPr id="35" name="直接箭头连接符 34"/>
          <p:cNvCxnSpPr/>
          <p:nvPr>
            <p:custDataLst>
              <p:tags r:id="rId35"/>
            </p:custDataLst>
          </p:nvPr>
        </p:nvCxnSpPr>
        <p:spPr>
          <a:xfrm flipH="1">
            <a:off x="4882515" y="1612900"/>
            <a:ext cx="1351915"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36" name="直接箭头连接符 35"/>
          <p:cNvCxnSpPr/>
          <p:nvPr>
            <p:custDataLst>
              <p:tags r:id="rId36"/>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7367270" y="507936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 name="矩形 2"/>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【操作步骤】</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7"/>
            </p:custDataLst>
          </p:nvPr>
        </p:nvSpPr>
        <p:spPr>
          <a:xfrm>
            <a:off x="3063875" y="1191895"/>
            <a:ext cx="3239770" cy="380365"/>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1. 保证水分及营养供给</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8"/>
            </p:custDataLst>
          </p:nvPr>
        </p:nvSpPr>
        <p:spPr>
          <a:xfrm>
            <a:off x="536575" y="1638300"/>
            <a:ext cx="4119245" cy="13633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光疗过程中，应按医嘱给予静脉输液，按需喂奶。因光疗时患儿不显性失水比正常小儿高2～3倍，因此应在喂奶间喂水，记录出入量。</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9"/>
            </p:custDataLst>
          </p:nvPr>
        </p:nvSpPr>
        <p:spPr>
          <a:xfrm>
            <a:off x="2054860" y="3227070"/>
            <a:ext cx="219075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5. 注意患儿保护</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10"/>
            </p:custDataLst>
          </p:nvPr>
        </p:nvSpPr>
        <p:spPr>
          <a:xfrm>
            <a:off x="126365" y="3708400"/>
            <a:ext cx="4119245" cy="86741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保证患儿眼部及会阴部的遮挡，更换尿布时应暂停光疗。</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11"/>
            </p:custDataLst>
          </p:nvPr>
        </p:nvSpPr>
        <p:spPr>
          <a:xfrm>
            <a:off x="1795780" y="4697730"/>
            <a:ext cx="3030220"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4. 光疗箱的维护与保养</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2"/>
            </p:custDataLst>
          </p:nvPr>
        </p:nvSpPr>
        <p:spPr>
          <a:xfrm>
            <a:off x="365760" y="5153025"/>
            <a:ext cx="5533390" cy="152781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光疗结束后，关闭电源，拔出电源插座，将湿化器水箱内的水倒尽，做好整机的清洁、消毒工作。有机玻璃制品忌用乙醇擦洗。光疗箱应放置在干净、温湿度变化小、无阳光直射的位置。</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3"/>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2. 严密观察病情</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4"/>
            </p:custDataLst>
          </p:nvPr>
        </p:nvSpPr>
        <p:spPr>
          <a:xfrm>
            <a:off x="7714615" y="2031365"/>
            <a:ext cx="4284345" cy="2275840"/>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监测血清胆红素变化，以判断疗效；观察患儿精神反应及生命体征；注意黄疸部位、程度的变化；大小便颜色与性状；皮肤有无发红、干燥、皮疹；有无呼吸暂停、烦躁、嗜睡、发热、腹胀、呕吐、惊厥等；注意吸吮能力、哭声变化。若出现异常应及时与医生联系，及时处理。</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5"/>
            </p:custDataLst>
          </p:nvPr>
        </p:nvSpPr>
        <p:spPr>
          <a:xfrm>
            <a:off x="7367270" y="4699000"/>
            <a:ext cx="36074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3. 保持灯管及反射板清洁，并及时更换灯管</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6"/>
            </p:custDataLst>
          </p:nvPr>
        </p:nvSpPr>
        <p:spPr>
          <a:xfrm>
            <a:off x="6668770" y="5544820"/>
            <a:ext cx="4610735" cy="115252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灯管使用300小时后，灯光能量输出减</a:t>
            </a: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弱20%，900小时后减弱35%，因此灯管使用1 000小时必须更换。</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6833870" y="2063115"/>
            <a:ext cx="288290" cy="288290"/>
          </a:xfrm>
          <a:prstGeom prst="rect">
            <a:avLst/>
          </a:prstGeom>
        </p:spPr>
      </p:pic>
      <p:cxnSp>
        <p:nvCxnSpPr>
          <p:cNvPr id="35" name="直接箭头连接符 34"/>
          <p:cNvCxnSpPr/>
          <p:nvPr>
            <p:custDataLst>
              <p:tags r:id="rId35"/>
            </p:custDataLst>
          </p:nvPr>
        </p:nvCxnSpPr>
        <p:spPr>
          <a:xfrm flipH="1">
            <a:off x="4882515" y="1612900"/>
            <a:ext cx="1351915"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36" name="直接箭头连接符 35"/>
          <p:cNvCxnSpPr/>
          <p:nvPr>
            <p:custDataLst>
              <p:tags r:id="rId36"/>
            </p:custDataLst>
          </p:nvPr>
        </p:nvCxnSpPr>
        <p:spPr>
          <a:xfrm flipH="1">
            <a:off x="2085340" y="360934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2665730" y="5080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7367270" y="542988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 name="矩形 2"/>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【注意事项】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875665" y="1501775"/>
            <a:ext cx="1887220" cy="431165"/>
          </a:xfrm>
          <a:prstGeom prst="rect">
            <a:avLst/>
          </a:prstGeom>
          <a:noFill/>
        </p:spPr>
        <p:txBody>
          <a:bodyPr wrap="square" bIns="0" rtlCol="0">
            <a:noAutofit/>
          </a:bodyPr>
          <a:p>
            <a:pPr algn="just"/>
            <a:r>
              <a:rPr lang="zh-CN" altLang="en-US" sz="2000" b="1">
                <a:solidFill>
                  <a:schemeClr val="accent5"/>
                </a:solidFill>
                <a:uFillTx/>
                <a:latin typeface="Microsoft YaHei Bold" panose="020B0503020204020204" charset="-122"/>
                <a:ea typeface="Microsoft YaHei Bold" panose="020B0503020204020204" charset="-122"/>
              </a:rPr>
              <a:t>【目的】</a:t>
            </a:r>
            <a:endParaRPr lang="zh-CN" altLang="en-US" sz="2000" b="1">
              <a:solidFill>
                <a:schemeClr val="accent5"/>
              </a:solidFill>
              <a:uFillTx/>
              <a:latin typeface="Microsoft YaHei Bold" panose="020B0503020204020204" charset="-122"/>
              <a:ea typeface="Microsoft YaHei Bold" panose="020B0503020204020204" charset="-122"/>
            </a:endParaRPr>
          </a:p>
        </p:txBody>
      </p:sp>
      <p:sp>
        <p:nvSpPr>
          <p:cNvPr id="14" name="文本框 13"/>
          <p:cNvSpPr txBox="1"/>
          <p:nvPr>
            <p:custDataLst>
              <p:tags r:id="rId2"/>
            </p:custDataLst>
          </p:nvPr>
        </p:nvSpPr>
        <p:spPr>
          <a:xfrm>
            <a:off x="875665" y="2144395"/>
            <a:ext cx="10559415" cy="3828415"/>
          </a:xfrm>
          <a:prstGeom prst="rect">
            <a:avLst/>
          </a:prstGeom>
          <a:noFill/>
        </p:spPr>
        <p:txBody>
          <a:bodyPr wrap="square" rtlCol="0">
            <a:noAutofit/>
          </a:bodyPr>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（1）保暖，维持正常体温。</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a:p>
            <a:pPr indent="457200" algn="just" fontAlgn="auto">
              <a:lnSpc>
                <a:spcPct val="130000"/>
              </a:lnSpc>
              <a:spcAft>
                <a:spcPts val="1000"/>
              </a:spcAft>
              <a:extLst>
                <a:ext uri="{35155182-B16C-46BC-9424-99874614C6A1}">
                  <wpsdc:indentchars xmlns:wpsdc="http://www.wps.cn/officeDocument/2017/drawingmlCustomData" val="200" checksum="59296752"/>
                </a:ext>
              </a:extLst>
            </a:pPr>
            <a:r>
              <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rPr>
              <a:t>（2）便于抢救、操作、观察病情。</a:t>
            </a:r>
            <a:endParaRPr lang="zh-CN" altLang="en-US">
              <a:solidFill>
                <a:schemeClr val="tx1"/>
              </a:solidFill>
              <a:uFillTx/>
              <a:latin typeface="Microsoft YaHei" panose="020B0503020204020204" charset="-122"/>
              <a:ea typeface="Microsoft YaHei" panose="020B0503020204020204" charset="-122"/>
              <a:cs typeface="Microsoft YaHei" panose="020B0503020204020204" charset="-122"/>
              <a:sym typeface="微软雅黑" panose="020B0503020204020204" charset="-122"/>
            </a:endParaRPr>
          </a:p>
        </p:txBody>
      </p:sp>
      <p:grpSp>
        <p:nvGrpSpPr>
          <p:cNvPr id="2" name="组合 1"/>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三、远红外辐射床</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4" name="对角圆角矩形 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5" name="图片 4"/>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603885" y="343535"/>
            <a:ext cx="10440035" cy="539750"/>
          </a:xfrm>
          <a:prstGeom prst="rect">
            <a:avLst/>
          </a:prstGeom>
          <a:noFill/>
        </p:spPr>
        <p:txBody>
          <a:bodyPr wrap="square" rtlCol="0" anchor="ctr" anchorCtr="0">
            <a:noAutofit/>
          </a:bodyPr>
          <a:p>
            <a:pPr>
              <a:lnSpc>
                <a:spcPct val="100000"/>
              </a:lnSpc>
            </a:pPr>
            <a:r>
              <a:rPr lang="zh-CN" altLang="en-US" sz="2400" b="1">
                <a:solidFill>
                  <a:srgbClr val="FF7F7F"/>
                </a:solidFill>
                <a:latin typeface="Microsoft YaHei Bold" panose="020B0503020204020204" charset="-122"/>
                <a:ea typeface="Microsoft YaHei Bold" panose="020B0503020204020204" charset="-122"/>
                <a:sym typeface="+mn-ea"/>
              </a:rPr>
              <a:t>【准备】</a:t>
            </a:r>
            <a:endParaRPr lang="zh-CN" altLang="en-US" sz="2400" b="1">
              <a:solidFill>
                <a:srgbClr val="FF7F7F"/>
              </a:solidFill>
              <a:latin typeface="Microsoft YaHei Bold" panose="020B0503020204020204" charset="-122"/>
              <a:ea typeface="Microsoft YaHei Bold" panose="020B0503020204020204" charset="-122"/>
              <a:sym typeface="+mn-ea"/>
            </a:endParaRPr>
          </a:p>
        </p:txBody>
      </p:sp>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环境准备</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570605" cy="127190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远红外辐射床应避免放置在阳光直射、有对流风或取暖、降温设备附近，或其他各种冷、热风直吹处，以利于恒温。</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患儿准备</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31750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去包被着单衣，包好尿布。</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护士准备</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252220" y="2348865"/>
            <a:ext cx="3118485" cy="63563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了解患儿诊断、病情、胎龄、日龄、生命体征。操作前洗手。</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物品准备</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06550" y="4765040"/>
            <a:ext cx="3461385" cy="53911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远红外辐射床、胶布。</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立方体 4"/>
          <p:cNvSpPr/>
          <p:nvPr>
            <p:custDataLst>
              <p:tags r:id="rId1"/>
            </p:custDataLst>
          </p:nvPr>
        </p:nvSpPr>
        <p:spPr>
          <a:xfrm>
            <a:off x="5572285" y="3899535"/>
            <a:ext cx="1440180" cy="504190"/>
          </a:xfrm>
          <a:prstGeom prst="cube">
            <a:avLst/>
          </a:prstGeom>
          <a:solidFill>
            <a:srgbClr val="47BEC6"/>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2" name="立方体 1"/>
          <p:cNvSpPr/>
          <p:nvPr>
            <p:custDataLst>
              <p:tags r:id="rId2"/>
            </p:custDataLst>
          </p:nvPr>
        </p:nvSpPr>
        <p:spPr>
          <a:xfrm>
            <a:off x="1038725" y="3900170"/>
            <a:ext cx="1440180" cy="504190"/>
          </a:xfrm>
          <a:prstGeom prst="cube">
            <a:avLst/>
          </a:prstGeom>
          <a:solidFill>
            <a:srgbClr val="F49534"/>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3" name="立方体 2"/>
          <p:cNvSpPr/>
          <p:nvPr>
            <p:custDataLst>
              <p:tags r:id="rId3"/>
            </p:custDataLst>
          </p:nvPr>
        </p:nvSpPr>
        <p:spPr>
          <a:xfrm>
            <a:off x="3303770" y="3898900"/>
            <a:ext cx="1440180" cy="504190"/>
          </a:xfrm>
          <a:prstGeom prst="cube">
            <a:avLst/>
          </a:prstGeom>
          <a:solidFill>
            <a:srgbClr val="FF7F7F"/>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10" name="立方体 9"/>
          <p:cNvSpPr/>
          <p:nvPr>
            <p:custDataLst>
              <p:tags r:id="rId4"/>
            </p:custDataLst>
          </p:nvPr>
        </p:nvSpPr>
        <p:spPr>
          <a:xfrm flipH="1">
            <a:off x="7690350" y="3900170"/>
            <a:ext cx="1440180" cy="504190"/>
          </a:xfrm>
          <a:prstGeom prst="cub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11" name="立方体 10"/>
          <p:cNvSpPr/>
          <p:nvPr>
            <p:custDataLst>
              <p:tags r:id="rId5"/>
            </p:custDataLst>
          </p:nvPr>
        </p:nvSpPr>
        <p:spPr>
          <a:xfrm flipH="1">
            <a:off x="9668510" y="3900170"/>
            <a:ext cx="1440180" cy="504190"/>
          </a:xfrm>
          <a:prstGeom prst="cube">
            <a:avLst/>
          </a:prstGeom>
          <a:solidFill>
            <a:srgbClr val="ACD08E"/>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25" name="文本框 24"/>
          <p:cNvSpPr txBox="1"/>
          <p:nvPr>
            <p:custDataLst>
              <p:tags r:id="rId6"/>
            </p:custDataLst>
          </p:nvPr>
        </p:nvSpPr>
        <p:spPr>
          <a:xfrm>
            <a:off x="678815" y="1742440"/>
            <a:ext cx="2160000" cy="1859915"/>
          </a:xfrm>
          <a:prstGeom prst="rect">
            <a:avLst/>
          </a:prstGeom>
          <a:noFill/>
        </p:spPr>
        <p:txBody>
          <a:bodyPr wrap="square" bIns="0" rtlCol="0" anchor="b" anchorCtr="0">
            <a:noAutofit/>
          </a:bodyPr>
          <a:p>
            <a:pPr algn="just"/>
            <a:r>
              <a:rPr lang="zh-CN" altLang="en-US">
                <a:solidFill>
                  <a:srgbClr val="F49534"/>
                </a:solidFill>
                <a:uFillTx/>
                <a:latin typeface="Microsoft YaHei" panose="020B0503020204020204" charset="-122"/>
                <a:ea typeface="Microsoft YaHei Regular" panose="020B0503020204020204" charset="-122"/>
              </a:rPr>
              <a:t>（1）预热：接通电源，打开开关，传感器头部金属面朝上置于床上。根据临床需要或医嘱设定合适的床温，仪器自动加热。</a:t>
            </a:r>
            <a:endParaRPr lang="zh-CN" altLang="en-US">
              <a:solidFill>
                <a:srgbClr val="F49534"/>
              </a:solidFill>
              <a:uFillTx/>
              <a:latin typeface="Microsoft YaHei" panose="020B0503020204020204" charset="-122"/>
              <a:ea typeface="Microsoft YaHei Regular" panose="020B0503020204020204" charset="-122"/>
            </a:endParaRPr>
          </a:p>
        </p:txBody>
      </p:sp>
      <p:pic>
        <p:nvPicPr>
          <p:cNvPr id="7" name="图片 6" descr="333438343933313b333437363734333bcfc2d4d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559107" y="4702175"/>
            <a:ext cx="399415" cy="399415"/>
          </a:xfrm>
          <a:prstGeom prst="rect">
            <a:avLst/>
          </a:prstGeom>
        </p:spPr>
      </p:pic>
      <p:pic>
        <p:nvPicPr>
          <p:cNvPr id="9" name="图片 8" descr="333438343933313b333437363734343bc1c1b5e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824152" y="3201670"/>
            <a:ext cx="399415" cy="399415"/>
          </a:xfrm>
          <a:prstGeom prst="rect">
            <a:avLst/>
          </a:prstGeom>
        </p:spPr>
      </p:pic>
      <p:pic>
        <p:nvPicPr>
          <p:cNvPr id="13" name="图片 12" descr="333438343933313b333437363735303bb6d4bbb0"/>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092668" y="4701540"/>
            <a:ext cx="399415" cy="399415"/>
          </a:xfrm>
          <a:prstGeom prst="rect">
            <a:avLst/>
          </a:prstGeom>
        </p:spPr>
      </p:pic>
      <p:pic>
        <p:nvPicPr>
          <p:cNvPr id="15" name="图片 14" descr="333438343933313b333437363734373bb7a2cfd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210732" y="3202940"/>
            <a:ext cx="399415" cy="399415"/>
          </a:xfrm>
          <a:prstGeom prst="rect">
            <a:avLst/>
          </a:prstGeom>
        </p:spPr>
      </p:pic>
      <p:pic>
        <p:nvPicPr>
          <p:cNvPr id="16" name="图片 15" descr="333438343933313b333437363734353bb7d6cf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10252075" y="4702175"/>
            <a:ext cx="399415" cy="399415"/>
          </a:xfrm>
          <a:prstGeom prst="rect">
            <a:avLst/>
          </a:prstGeom>
        </p:spPr>
      </p:pic>
      <p:sp>
        <p:nvSpPr>
          <p:cNvPr id="18" name="文本框 17"/>
          <p:cNvSpPr txBox="1"/>
          <p:nvPr>
            <p:custDataLst>
              <p:tags r:id="rId22"/>
            </p:custDataLst>
          </p:nvPr>
        </p:nvSpPr>
        <p:spPr>
          <a:xfrm>
            <a:off x="2943860" y="4700905"/>
            <a:ext cx="2160000" cy="1518285"/>
          </a:xfrm>
          <a:prstGeom prst="rect">
            <a:avLst/>
          </a:prstGeom>
          <a:noFill/>
        </p:spPr>
        <p:txBody>
          <a:bodyPr wrap="square" bIns="0" rtlCol="0" anchor="t" anchorCtr="0">
            <a:noAutofit/>
          </a:bodyPr>
          <a:p>
            <a:pPr algn="just"/>
            <a:r>
              <a:rPr lang="zh-CN" altLang="en-US">
                <a:solidFill>
                  <a:srgbClr val="FF7F7F"/>
                </a:solidFill>
                <a:uFillTx/>
                <a:latin typeface="Microsoft YaHei" panose="020B0503020204020204" charset="-122"/>
                <a:ea typeface="Microsoft YaHei Regular" panose="020B0503020204020204" charset="-122"/>
              </a:rPr>
              <a:t>（2）当床温上升到 30℃时，将患儿移入辐射床。患儿除兜尿布外，其余部位均裸露。</a:t>
            </a:r>
            <a:endParaRPr lang="zh-CN" altLang="en-US">
              <a:solidFill>
                <a:srgbClr val="FF7F7F"/>
              </a:solidFill>
              <a:uFillTx/>
              <a:latin typeface="Microsoft YaHei" panose="020B0503020204020204" charset="-122"/>
              <a:ea typeface="Microsoft YaHei Regular" panose="020B0503020204020204" charset="-122"/>
            </a:endParaRPr>
          </a:p>
        </p:txBody>
      </p:sp>
      <p:sp>
        <p:nvSpPr>
          <p:cNvPr id="21" name="文本框 20"/>
          <p:cNvSpPr txBox="1"/>
          <p:nvPr>
            <p:custDataLst>
              <p:tags r:id="rId23"/>
            </p:custDataLst>
          </p:nvPr>
        </p:nvSpPr>
        <p:spPr>
          <a:xfrm>
            <a:off x="7330440" y="4702175"/>
            <a:ext cx="2160270" cy="1408430"/>
          </a:xfrm>
          <a:prstGeom prst="rect">
            <a:avLst/>
          </a:prstGeom>
          <a:noFill/>
        </p:spPr>
        <p:txBody>
          <a:bodyPr wrap="square" bIns="0" rtlCol="0" anchor="t" anchorCtr="0">
            <a:noAutofit/>
          </a:bodyPr>
          <a:p>
            <a:pPr algn="just"/>
            <a:r>
              <a:rPr lang="zh-CN" altLang="en-US">
                <a:solidFill>
                  <a:srgbClr val="BEE3F1">
                    <a:lumMod val="25000"/>
                  </a:srgbClr>
                </a:solidFill>
                <a:uFillTx/>
                <a:latin typeface="Microsoft YaHei" panose="020B0503020204020204" charset="-122"/>
                <a:ea typeface="Microsoft YaHei Regular" panose="020B0503020204020204" charset="-122"/>
              </a:rPr>
              <a:t>（4）摇动床倾角操作柄，调节好患儿头高所需角度，合上床四周挡板，防止患儿坠床。</a:t>
            </a:r>
            <a:endParaRPr lang="zh-CN" altLang="en-US">
              <a:solidFill>
                <a:srgbClr val="BEE3F1">
                  <a:lumMod val="25000"/>
                </a:srgbClr>
              </a:solidFill>
              <a:uFillTx/>
              <a:latin typeface="Microsoft YaHei" panose="020B0503020204020204" charset="-122"/>
              <a:ea typeface="Microsoft YaHei Regular" panose="020B0503020204020204" charset="-122"/>
            </a:endParaRPr>
          </a:p>
        </p:txBody>
      </p:sp>
      <p:sp>
        <p:nvSpPr>
          <p:cNvPr id="42" name="文本框 41"/>
          <p:cNvSpPr txBox="1"/>
          <p:nvPr>
            <p:custDataLst>
              <p:tags r:id="rId24"/>
            </p:custDataLst>
          </p:nvPr>
        </p:nvSpPr>
        <p:spPr>
          <a:xfrm>
            <a:off x="5032375" y="828675"/>
            <a:ext cx="2520315" cy="2773045"/>
          </a:xfrm>
          <a:prstGeom prst="rect">
            <a:avLst/>
          </a:prstGeom>
          <a:noFill/>
        </p:spPr>
        <p:txBody>
          <a:bodyPr wrap="square" bIns="0" rtlCol="0" anchor="b" anchorCtr="0">
            <a:noAutofit/>
          </a:bodyPr>
          <a:p>
            <a:pPr algn="just"/>
            <a:r>
              <a:rPr lang="zh-CN" altLang="en-US">
                <a:solidFill>
                  <a:srgbClr val="BEE3F1">
                    <a:lumMod val="25000"/>
                  </a:srgbClr>
                </a:solidFill>
                <a:uFillTx/>
                <a:latin typeface="Microsoft YaHei" panose="020B0503020204020204" charset="-122"/>
                <a:ea typeface="Microsoft YaHei Regular" panose="020B0503020204020204" charset="-122"/>
              </a:rPr>
              <a:t>（3）将肤温传感器头部的金属面用胶布固定在患儿剑突与脐部连线的中点处，设定患儿所需肤温，一般为36.3 ～ 36.5℃。调节好所需温度直至上升至设定温度时恒温灯亮，此时机器处于自动调节的恒温状态。</a:t>
            </a:r>
            <a:endParaRPr lang="zh-CN" altLang="en-US">
              <a:solidFill>
                <a:srgbClr val="BEE3F1">
                  <a:lumMod val="25000"/>
                </a:srgbClr>
              </a:solidFill>
              <a:uFillTx/>
              <a:latin typeface="Microsoft YaHei" panose="020B0503020204020204" charset="-122"/>
              <a:ea typeface="Microsoft YaHei Regular" panose="020B0503020204020204" charset="-122"/>
            </a:endParaRPr>
          </a:p>
        </p:txBody>
      </p:sp>
      <p:sp>
        <p:nvSpPr>
          <p:cNvPr id="48" name="文本框 47"/>
          <p:cNvSpPr txBox="1"/>
          <p:nvPr>
            <p:custDataLst>
              <p:tags r:id="rId25"/>
            </p:custDataLst>
          </p:nvPr>
        </p:nvSpPr>
        <p:spPr>
          <a:xfrm>
            <a:off x="9453245" y="2193290"/>
            <a:ext cx="1995170" cy="1409065"/>
          </a:xfrm>
          <a:prstGeom prst="rect">
            <a:avLst/>
          </a:prstGeom>
          <a:noFill/>
        </p:spPr>
        <p:txBody>
          <a:bodyPr wrap="square" bIns="0" rtlCol="0" anchor="b" anchorCtr="0">
            <a:noAutofit/>
          </a:bodyPr>
          <a:p>
            <a:pPr algn="just"/>
            <a:r>
              <a:rPr lang="zh-CN" altLang="en-US">
                <a:solidFill>
                  <a:srgbClr val="BEE3F1">
                    <a:lumMod val="25000"/>
                  </a:srgbClr>
                </a:solidFill>
                <a:uFillTx/>
                <a:latin typeface="Microsoft YaHei" panose="020B0503020204020204" charset="-122"/>
                <a:ea typeface="Microsoft YaHei Regular" panose="020B0503020204020204" charset="-122"/>
              </a:rPr>
              <a:t>（5）每2小时测体温、心率、呼吸一次并记录，随体温的变化随时调节床温。</a:t>
            </a:r>
            <a:endParaRPr lang="zh-CN" altLang="en-US">
              <a:solidFill>
                <a:srgbClr val="BEE3F1">
                  <a:lumMod val="25000"/>
                </a:srgbClr>
              </a:solidFill>
              <a:uFillTx/>
              <a:latin typeface="Microsoft YaHei" panose="020B0503020204020204" charset="-122"/>
              <a:ea typeface="Microsoft YaHei Regular" panose="020B0503020204020204" charset="-122"/>
            </a:endParaRPr>
          </a:p>
        </p:txBody>
      </p:sp>
      <p:sp>
        <p:nvSpPr>
          <p:cNvPr id="50" name="椭圆 49"/>
          <p:cNvSpPr/>
          <p:nvPr>
            <p:custDataLst>
              <p:tags r:id="rId26"/>
            </p:custDataLst>
          </p:nvPr>
        </p:nvSpPr>
        <p:spPr>
          <a:xfrm>
            <a:off x="2804795" y="4069080"/>
            <a:ext cx="163195" cy="163195"/>
          </a:xfrm>
          <a:prstGeom prst="ellipse">
            <a:avLst/>
          </a:prstGeom>
          <a:solidFill>
            <a:srgbClr val="FF7F7F"/>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54" name="椭圆 53"/>
          <p:cNvSpPr/>
          <p:nvPr>
            <p:custDataLst>
              <p:tags r:id="rId27"/>
            </p:custDataLst>
          </p:nvPr>
        </p:nvSpPr>
        <p:spPr>
          <a:xfrm>
            <a:off x="5095240" y="4070985"/>
            <a:ext cx="163195" cy="163195"/>
          </a:xfrm>
          <a:prstGeom prst="ellipse">
            <a:avLst/>
          </a:prstGeom>
          <a:solidFill>
            <a:srgbClr val="FFC000"/>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55" name="椭圆 54"/>
          <p:cNvSpPr/>
          <p:nvPr>
            <p:custDataLst>
              <p:tags r:id="rId28"/>
            </p:custDataLst>
          </p:nvPr>
        </p:nvSpPr>
        <p:spPr>
          <a:xfrm>
            <a:off x="7257415" y="4069715"/>
            <a:ext cx="163195" cy="163195"/>
          </a:xfrm>
          <a:prstGeom prst="ellipse">
            <a:avLst/>
          </a:prstGeom>
          <a:solidFill>
            <a:srgbClr val="BEE3F1"/>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58" name="椭圆 57"/>
          <p:cNvSpPr/>
          <p:nvPr>
            <p:custDataLst>
              <p:tags r:id="rId29"/>
            </p:custDataLst>
          </p:nvPr>
        </p:nvSpPr>
        <p:spPr>
          <a:xfrm>
            <a:off x="9290050" y="4070350"/>
            <a:ext cx="163195" cy="163195"/>
          </a:xfrm>
          <a:prstGeom prst="ellipse">
            <a:avLst/>
          </a:prstGeom>
          <a:solidFill>
            <a:srgbClr val="78C69D"/>
          </a:solidFill>
          <a:ln>
            <a:noFill/>
          </a:ln>
        </p:spPr>
        <p:style>
          <a:lnRef idx="2">
            <a:srgbClr val="47BEC6">
              <a:shade val="50000"/>
            </a:srgbClr>
          </a:lnRef>
          <a:fillRef idx="1">
            <a:srgbClr val="47BEC6"/>
          </a:fillRef>
          <a:effectRef idx="0">
            <a:srgbClr val="47BEC6"/>
          </a:effectRef>
          <a:fontRef idx="minor">
            <a:srgbClr val="FEFFFF"/>
          </a:fontRef>
        </p:style>
        <p:txBody>
          <a:bodyPr rtlCol="0" anchor="ctr"/>
          <a:p>
            <a:pPr algn="ctr"/>
            <a:endParaRPr lang="zh-CN" altLang="en-US">
              <a:solidFill>
                <a:srgbClr val="FEFFFF"/>
              </a:solidFill>
              <a:latin typeface="Arial" panose="020B0604020202020204" pitchFamily="34" charset="0"/>
              <a:ea typeface="微软雅黑" panose="020B0503020204020204" charset="-122"/>
            </a:endParaRPr>
          </a:p>
        </p:txBody>
      </p:sp>
      <p:sp>
        <p:nvSpPr>
          <p:cNvPr id="23" name="文本框 22"/>
          <p:cNvSpPr txBox="1"/>
          <p:nvPr/>
        </p:nvSpPr>
        <p:spPr>
          <a:xfrm>
            <a:off x="603885" y="343535"/>
            <a:ext cx="10440035" cy="539750"/>
          </a:xfrm>
          <a:prstGeom prst="rect">
            <a:avLst/>
          </a:prstGeom>
          <a:noFill/>
        </p:spPr>
        <p:txBody>
          <a:bodyPr wrap="square" rtlCol="0" anchor="ctr" anchorCtr="0">
            <a:noAutofit/>
          </a:bodyPr>
          <a:p>
            <a:pPr>
              <a:lnSpc>
                <a:spcPct val="100000"/>
              </a:lnSpc>
            </a:pPr>
            <a:r>
              <a:rPr lang="zh-CN" altLang="en-US" sz="2400" b="1">
                <a:solidFill>
                  <a:srgbClr val="FF7F7F"/>
                </a:solidFill>
                <a:latin typeface="Microsoft YaHei Bold" panose="020B0503020204020204" charset="-122"/>
                <a:ea typeface="Microsoft YaHei Bold" panose="020B0503020204020204" charset="-122"/>
                <a:sym typeface="+mn-ea"/>
              </a:rPr>
              <a:t>【操作步骤】</a:t>
            </a:r>
            <a:endParaRPr lang="zh-CN" altLang="en-US" sz="2400" b="1">
              <a:solidFill>
                <a:srgbClr val="FF7F7F"/>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同心圆 30"/>
          <p:cNvSpPr/>
          <p:nvPr>
            <p:custDataLst>
              <p:tags r:id="rId1"/>
            </p:custDataLst>
          </p:nvPr>
        </p:nvSpPr>
        <p:spPr>
          <a:xfrm>
            <a:off x="83142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2" name="空心弧 31"/>
          <p:cNvSpPr/>
          <p:nvPr>
            <p:custDataLst>
              <p:tags r:id="rId2"/>
            </p:custDataLst>
          </p:nvPr>
        </p:nvSpPr>
        <p:spPr>
          <a:xfrm>
            <a:off x="830468" y="1344930"/>
            <a:ext cx="1155065" cy="1132840"/>
          </a:xfrm>
          <a:prstGeom prst="blockArc">
            <a:avLst>
              <a:gd name="adj1" fmla="val 7880487"/>
              <a:gd name="adj2" fmla="val 30243"/>
              <a:gd name="adj3" fmla="val 3845"/>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5" name="椭圆 34"/>
          <p:cNvSpPr/>
          <p:nvPr>
            <p:custDataLst>
              <p:tags r:id="rId3"/>
            </p:custDataLst>
          </p:nvPr>
        </p:nvSpPr>
        <p:spPr>
          <a:xfrm>
            <a:off x="1155588" y="1102995"/>
            <a:ext cx="504825" cy="504825"/>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6" name="图片 35" descr="343435383037343b343532333833373bb9abcbb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263855" y="1211580"/>
            <a:ext cx="288290" cy="288290"/>
          </a:xfrm>
          <a:prstGeom prst="rect">
            <a:avLst/>
          </a:prstGeom>
          <a:effectLst>
            <a:outerShdw blurRad="50800" dist="50800" dir="5400000" sx="1000" sy="1000" algn="ctr" rotWithShape="0">
              <a:srgbClr val="FFFFFF">
                <a:alpha val="18000"/>
              </a:srgbClr>
            </a:outerShdw>
          </a:effectLst>
        </p:spPr>
      </p:pic>
      <p:sp>
        <p:nvSpPr>
          <p:cNvPr id="38" name="同心圆 37"/>
          <p:cNvSpPr/>
          <p:nvPr>
            <p:custDataLst>
              <p:tags r:id="rId7"/>
            </p:custDataLst>
          </p:nvPr>
        </p:nvSpPr>
        <p:spPr>
          <a:xfrm>
            <a:off x="265938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9" name="空心弧 38"/>
          <p:cNvSpPr/>
          <p:nvPr>
            <p:custDataLst>
              <p:tags r:id="rId8"/>
            </p:custDataLst>
          </p:nvPr>
        </p:nvSpPr>
        <p:spPr>
          <a:xfrm>
            <a:off x="2658110" y="1344930"/>
            <a:ext cx="1155065" cy="1132840"/>
          </a:xfrm>
          <a:prstGeom prst="blockArc">
            <a:avLst>
              <a:gd name="adj1" fmla="val 5028564"/>
              <a:gd name="adj2" fmla="val 20826929"/>
              <a:gd name="adj3" fmla="val 3846"/>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0" name="椭圆 39"/>
          <p:cNvSpPr/>
          <p:nvPr>
            <p:custDataLst>
              <p:tags r:id="rId9"/>
            </p:custDataLst>
          </p:nvPr>
        </p:nvSpPr>
        <p:spPr>
          <a:xfrm>
            <a:off x="2983230" y="1102995"/>
            <a:ext cx="504825" cy="50482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同心圆 44"/>
          <p:cNvSpPr/>
          <p:nvPr>
            <p:custDataLst>
              <p:tags r:id="rId10"/>
            </p:custDataLst>
          </p:nvPr>
        </p:nvSpPr>
        <p:spPr>
          <a:xfrm>
            <a:off x="456565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11"/>
            </p:custDataLst>
          </p:nvPr>
        </p:nvSpPr>
        <p:spPr>
          <a:xfrm>
            <a:off x="4564380" y="1344930"/>
            <a:ext cx="1155065" cy="1132840"/>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12"/>
            </p:custDataLst>
          </p:nvPr>
        </p:nvSpPr>
        <p:spPr>
          <a:xfrm>
            <a:off x="4889500" y="1102995"/>
            <a:ext cx="504825" cy="50482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0" name="同心圆 49"/>
          <p:cNvSpPr/>
          <p:nvPr>
            <p:custDataLst>
              <p:tags r:id="rId13"/>
            </p:custDataLst>
          </p:nvPr>
        </p:nvSpPr>
        <p:spPr>
          <a:xfrm>
            <a:off x="647192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14"/>
            </p:custDataLst>
          </p:nvPr>
        </p:nvSpPr>
        <p:spPr>
          <a:xfrm>
            <a:off x="6470650" y="1344930"/>
            <a:ext cx="1155065" cy="1132840"/>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15"/>
            </p:custDataLst>
          </p:nvPr>
        </p:nvSpPr>
        <p:spPr>
          <a:xfrm>
            <a:off x="6795770" y="1102995"/>
            <a:ext cx="504825" cy="50482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5" name="同心圆 54"/>
          <p:cNvSpPr/>
          <p:nvPr>
            <p:custDataLst>
              <p:tags r:id="rId16"/>
            </p:custDataLst>
          </p:nvPr>
        </p:nvSpPr>
        <p:spPr>
          <a:xfrm>
            <a:off x="837819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空心弧 55"/>
          <p:cNvSpPr/>
          <p:nvPr>
            <p:custDataLst>
              <p:tags r:id="rId17"/>
            </p:custDataLst>
          </p:nvPr>
        </p:nvSpPr>
        <p:spPr>
          <a:xfrm>
            <a:off x="8376920" y="1344930"/>
            <a:ext cx="1155065" cy="1132840"/>
          </a:xfrm>
          <a:prstGeom prst="blockArc">
            <a:avLst>
              <a:gd name="adj1" fmla="val 10742613"/>
              <a:gd name="adj2" fmla="val 7776146"/>
              <a:gd name="adj3" fmla="val 4038"/>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椭圆 56"/>
          <p:cNvSpPr/>
          <p:nvPr>
            <p:custDataLst>
              <p:tags r:id="rId18"/>
            </p:custDataLst>
          </p:nvPr>
        </p:nvSpPr>
        <p:spPr>
          <a:xfrm>
            <a:off x="8702040" y="1102995"/>
            <a:ext cx="504825" cy="50482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0" name="同心圆 59"/>
          <p:cNvSpPr/>
          <p:nvPr>
            <p:custDataLst>
              <p:tags r:id="rId19"/>
            </p:custDataLst>
          </p:nvPr>
        </p:nvSpPr>
        <p:spPr>
          <a:xfrm>
            <a:off x="10284460" y="133985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1" name="空心弧 60"/>
          <p:cNvSpPr/>
          <p:nvPr>
            <p:custDataLst>
              <p:tags r:id="rId20"/>
            </p:custDataLst>
          </p:nvPr>
        </p:nvSpPr>
        <p:spPr>
          <a:xfrm>
            <a:off x="10283190" y="1344930"/>
            <a:ext cx="1155065" cy="1132840"/>
          </a:xfrm>
          <a:prstGeom prst="blockArc">
            <a:avLst>
              <a:gd name="adj1" fmla="val 13339247"/>
              <a:gd name="adj2" fmla="val 10649446"/>
              <a:gd name="adj3" fmla="val 4777"/>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2" name="椭圆 61"/>
          <p:cNvSpPr/>
          <p:nvPr>
            <p:custDataLst>
              <p:tags r:id="rId21"/>
            </p:custDataLst>
          </p:nvPr>
        </p:nvSpPr>
        <p:spPr>
          <a:xfrm>
            <a:off x="10608310" y="1102995"/>
            <a:ext cx="504825" cy="504825"/>
          </a:xfrm>
          <a:prstGeom prst="ellips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5" name="图片 64" descr="343435383037343b343532333835313bc7e5b5a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091815" y="1211580"/>
            <a:ext cx="288290" cy="288290"/>
          </a:xfrm>
          <a:prstGeom prst="rect">
            <a:avLst/>
          </a:prstGeom>
          <a:effectLst>
            <a:outerShdw blurRad="50800" dist="50800" dir="5400000" sx="1000" sy="1000" algn="ctr" rotWithShape="0">
              <a:srgbClr val="000000">
                <a:alpha val="100000"/>
              </a:srgbClr>
            </a:outerShdw>
          </a:effectLst>
        </p:spPr>
      </p:pic>
      <p:pic>
        <p:nvPicPr>
          <p:cNvPr id="66" name="图片 65" descr="343435383037343b343532333834333bb9a4d7f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998085" y="1211580"/>
            <a:ext cx="288290" cy="288290"/>
          </a:xfrm>
          <a:prstGeom prst="rect">
            <a:avLst/>
          </a:prstGeom>
          <a:effectLst/>
        </p:spPr>
      </p:pic>
      <p:pic>
        <p:nvPicPr>
          <p:cNvPr id="67" name="图片 66" descr="343435383037343b343532333834323bbdb1b1a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904355" y="1211580"/>
            <a:ext cx="288290" cy="288290"/>
          </a:xfrm>
          <a:prstGeom prst="rect">
            <a:avLst/>
          </a:prstGeom>
          <a:effectLst/>
        </p:spPr>
      </p:pic>
      <p:pic>
        <p:nvPicPr>
          <p:cNvPr id="68" name="图片 67" descr="343435383037343b343533303738313bb1e3c0fbccf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810625" y="1211580"/>
            <a:ext cx="288290" cy="288290"/>
          </a:xfrm>
          <a:prstGeom prst="rect">
            <a:avLst/>
          </a:prstGeom>
          <a:effectLst/>
        </p:spPr>
      </p:pic>
      <p:pic>
        <p:nvPicPr>
          <p:cNvPr id="69" name="图片 68" descr="343435383037343b343532333835303bb9f1d7d3"/>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0716895" y="1211580"/>
            <a:ext cx="288290" cy="288290"/>
          </a:xfrm>
          <a:prstGeom prst="rect">
            <a:avLst/>
          </a:prstGeom>
          <a:effectLst/>
        </p:spPr>
      </p:pic>
      <p:sp>
        <p:nvSpPr>
          <p:cNvPr id="70" name="文本框 69"/>
          <p:cNvSpPr txBox="1"/>
          <p:nvPr>
            <p:custDataLst>
              <p:tags r:id="rId37"/>
            </p:custDataLst>
          </p:nvPr>
        </p:nvSpPr>
        <p:spPr>
          <a:xfrm>
            <a:off x="1154000" y="1750695"/>
            <a:ext cx="508000" cy="322580"/>
          </a:xfrm>
          <a:prstGeom prst="rect">
            <a:avLst/>
          </a:prstGeom>
          <a:noFill/>
        </p:spPr>
        <p:txBody>
          <a:bodyPr wrap="square" bIns="0" rtlCol="0">
            <a:normAutofit fontScale="90000"/>
          </a:bodyPr>
          <a:p>
            <a:r>
              <a:rPr lang="en-US" altLang="zh-CN" sz="2000" spc="300">
                <a:solidFill>
                  <a:srgbClr val="6096E6"/>
                </a:solidFill>
                <a:uFillTx/>
                <a:latin typeface="思源黑体 CN Bold" panose="020B0800000000000000" charset="-122"/>
                <a:ea typeface="思源黑体 CN Bold" panose="020B0800000000000000" charset="-122"/>
              </a:rPr>
              <a:t>01</a:t>
            </a:r>
            <a:endParaRPr lang="en-US" altLang="zh-CN" sz="2000" spc="300">
              <a:solidFill>
                <a:srgbClr val="6096E6"/>
              </a:solidFill>
              <a:uFillTx/>
              <a:latin typeface="思源黑体 CN Bold" panose="020B0800000000000000" charset="-122"/>
              <a:ea typeface="思源黑体 CN Bold" panose="020B0800000000000000" charset="-122"/>
            </a:endParaRPr>
          </a:p>
        </p:txBody>
      </p:sp>
      <p:sp>
        <p:nvSpPr>
          <p:cNvPr id="71" name="文本框 70"/>
          <p:cNvSpPr txBox="1"/>
          <p:nvPr>
            <p:custDataLst>
              <p:tags r:id="rId38"/>
            </p:custDataLst>
          </p:nvPr>
        </p:nvSpPr>
        <p:spPr>
          <a:xfrm>
            <a:off x="2981960" y="1750695"/>
            <a:ext cx="508000" cy="322580"/>
          </a:xfrm>
          <a:prstGeom prst="rect">
            <a:avLst/>
          </a:prstGeom>
          <a:noFill/>
        </p:spPr>
        <p:txBody>
          <a:bodyPr wrap="square" bIns="0" rtlCol="0">
            <a:normAutofit fontScale="90000"/>
          </a:bodyPr>
          <a:p>
            <a:r>
              <a:rPr lang="en-US" altLang="zh-CN" sz="2000" spc="300">
                <a:solidFill>
                  <a:srgbClr val="58B6E5"/>
                </a:solidFill>
                <a:uFillTx/>
                <a:latin typeface="思源黑体 CN Bold" panose="020B0800000000000000" charset="-122"/>
                <a:ea typeface="思源黑体 CN Bold" panose="020B0800000000000000" charset="-122"/>
              </a:rPr>
              <a:t>02</a:t>
            </a:r>
            <a:endParaRPr lang="en-US" altLang="zh-CN" sz="2000" spc="300">
              <a:solidFill>
                <a:srgbClr val="58B6E5"/>
              </a:solidFill>
              <a:uFillTx/>
              <a:latin typeface="思源黑体 CN Bold" panose="020B0800000000000000" charset="-122"/>
              <a:ea typeface="思源黑体 CN Bold" panose="020B0800000000000000" charset="-122"/>
            </a:endParaRPr>
          </a:p>
        </p:txBody>
      </p:sp>
      <p:sp>
        <p:nvSpPr>
          <p:cNvPr id="72" name="文本框 71"/>
          <p:cNvSpPr txBox="1"/>
          <p:nvPr>
            <p:custDataLst>
              <p:tags r:id="rId39"/>
            </p:custDataLst>
          </p:nvPr>
        </p:nvSpPr>
        <p:spPr>
          <a:xfrm>
            <a:off x="6794500" y="1750695"/>
            <a:ext cx="508000" cy="322580"/>
          </a:xfrm>
          <a:prstGeom prst="rect">
            <a:avLst/>
          </a:prstGeom>
          <a:noFill/>
        </p:spPr>
        <p:txBody>
          <a:bodyPr wrap="square" bIns="0" rtlCol="0">
            <a:normAutofit fontScale="90000"/>
          </a:bodyPr>
          <a:p>
            <a:r>
              <a:rPr lang="en-US" altLang="zh-CN" sz="2000" spc="300">
                <a:solidFill>
                  <a:srgbClr val="FFBA55"/>
                </a:solidFill>
                <a:uFillTx/>
                <a:latin typeface="思源黑体 CN Bold" panose="020B0800000000000000" charset="-122"/>
                <a:ea typeface="思源黑体 CN Bold" panose="020B0800000000000000" charset="-122"/>
              </a:rPr>
              <a:t>04</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3" name="文本框 72"/>
          <p:cNvSpPr txBox="1"/>
          <p:nvPr>
            <p:custDataLst>
              <p:tags r:id="rId40"/>
            </p:custDataLst>
          </p:nvPr>
        </p:nvSpPr>
        <p:spPr>
          <a:xfrm>
            <a:off x="4888230" y="1750695"/>
            <a:ext cx="508000" cy="322580"/>
          </a:xfrm>
          <a:prstGeom prst="rect">
            <a:avLst/>
          </a:prstGeom>
          <a:noFill/>
        </p:spPr>
        <p:txBody>
          <a:bodyPr wrap="square" bIns="0" rtlCol="0">
            <a:normAutofit fontScale="90000"/>
          </a:bodyPr>
          <a:p>
            <a:r>
              <a:rPr lang="en-US" altLang="zh-CN" sz="2000" spc="300">
                <a:solidFill>
                  <a:srgbClr val="56CA95"/>
                </a:solidFill>
                <a:uFillTx/>
                <a:latin typeface="思源黑体 CN Bold" panose="020B0800000000000000" charset="-122"/>
                <a:ea typeface="思源黑体 CN Bold" panose="020B0800000000000000" charset="-122"/>
              </a:rPr>
              <a:t>03</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4" name="文本框 73"/>
          <p:cNvSpPr txBox="1"/>
          <p:nvPr>
            <p:custDataLst>
              <p:tags r:id="rId41"/>
            </p:custDataLst>
          </p:nvPr>
        </p:nvSpPr>
        <p:spPr>
          <a:xfrm>
            <a:off x="8700770" y="1750695"/>
            <a:ext cx="508000" cy="322580"/>
          </a:xfrm>
          <a:prstGeom prst="rect">
            <a:avLst/>
          </a:prstGeom>
          <a:noFill/>
        </p:spPr>
        <p:txBody>
          <a:bodyPr wrap="square" bIns="0" rtlCol="0">
            <a:normAutofit fontScale="90000"/>
          </a:bodyPr>
          <a:p>
            <a:r>
              <a:rPr lang="en-US" altLang="zh-CN" sz="2000" spc="300">
                <a:solidFill>
                  <a:srgbClr val="F18870"/>
                </a:solidFill>
                <a:uFillTx/>
                <a:latin typeface="思源黑体 CN Bold" panose="020B0800000000000000" charset="-122"/>
                <a:ea typeface="思源黑体 CN Bold" panose="020B0800000000000000" charset="-122"/>
              </a:rPr>
              <a:t>05</a:t>
            </a:r>
            <a:endParaRPr lang="en-US" altLang="zh-CN" sz="2000" spc="300">
              <a:solidFill>
                <a:srgbClr val="F18870"/>
              </a:solidFill>
              <a:uFillTx/>
              <a:latin typeface="思源黑体 CN Bold" panose="020B0800000000000000" charset="-122"/>
              <a:ea typeface="思源黑体 CN Bold" panose="020B0800000000000000" charset="-122"/>
            </a:endParaRPr>
          </a:p>
        </p:txBody>
      </p:sp>
      <p:sp>
        <p:nvSpPr>
          <p:cNvPr id="75" name="文本框 74"/>
          <p:cNvSpPr txBox="1"/>
          <p:nvPr>
            <p:custDataLst>
              <p:tags r:id="rId42"/>
            </p:custDataLst>
          </p:nvPr>
        </p:nvSpPr>
        <p:spPr>
          <a:xfrm>
            <a:off x="10607040" y="1750695"/>
            <a:ext cx="508000" cy="322580"/>
          </a:xfrm>
          <a:prstGeom prst="rect">
            <a:avLst/>
          </a:prstGeom>
          <a:noFill/>
        </p:spPr>
        <p:txBody>
          <a:bodyPr wrap="square" bIns="0" rtlCol="0">
            <a:normAutofit fontScale="90000"/>
          </a:bodyPr>
          <a:p>
            <a:r>
              <a:rPr lang="en-US" altLang="zh-CN" sz="2000" spc="300">
                <a:solidFill>
                  <a:srgbClr val="EC5F74"/>
                </a:solidFill>
                <a:uFillTx/>
                <a:latin typeface="思源黑体 CN Bold" panose="020B0800000000000000" charset="-122"/>
                <a:ea typeface="思源黑体 CN Bold" panose="020B0800000000000000" charset="-122"/>
              </a:rPr>
              <a:t>06</a:t>
            </a:r>
            <a:endParaRPr lang="en-US" altLang="zh-CN" sz="2000" spc="300">
              <a:solidFill>
                <a:srgbClr val="EC5F74"/>
              </a:solidFill>
              <a:uFillTx/>
              <a:latin typeface="思源黑体 CN Bold" panose="020B0800000000000000" charset="-122"/>
              <a:ea typeface="思源黑体 CN Bold" panose="020B0800000000000000" charset="-122"/>
            </a:endParaRPr>
          </a:p>
        </p:txBody>
      </p:sp>
      <p:sp>
        <p:nvSpPr>
          <p:cNvPr id="76" name="等腰三角形 75"/>
          <p:cNvSpPr/>
          <p:nvPr>
            <p:custDataLst>
              <p:tags r:id="rId43"/>
            </p:custDataLst>
          </p:nvPr>
        </p:nvSpPr>
        <p:spPr>
          <a:xfrm flipV="1">
            <a:off x="1317513" y="2724150"/>
            <a:ext cx="180975" cy="180975"/>
          </a:xfrm>
          <a:prstGeom prst="triangl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7" name="等腰三角形 76"/>
          <p:cNvSpPr/>
          <p:nvPr>
            <p:custDataLst>
              <p:tags r:id="rId44"/>
            </p:custDataLst>
          </p:nvPr>
        </p:nvSpPr>
        <p:spPr>
          <a:xfrm flipV="1">
            <a:off x="3145790" y="2724150"/>
            <a:ext cx="180975" cy="180975"/>
          </a:xfrm>
          <a:prstGeom prst="triangl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8" name="等腰三角形 77"/>
          <p:cNvSpPr/>
          <p:nvPr>
            <p:custDataLst>
              <p:tags r:id="rId45"/>
            </p:custDataLst>
          </p:nvPr>
        </p:nvSpPr>
        <p:spPr>
          <a:xfrm flipV="1">
            <a:off x="5052060" y="2724150"/>
            <a:ext cx="180975" cy="18097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9" name="等腰三角形 78"/>
          <p:cNvSpPr/>
          <p:nvPr>
            <p:custDataLst>
              <p:tags r:id="rId46"/>
            </p:custDataLst>
          </p:nvPr>
        </p:nvSpPr>
        <p:spPr>
          <a:xfrm flipV="1">
            <a:off x="6958330" y="2724150"/>
            <a:ext cx="180975" cy="18097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0" name="等腰三角形 79"/>
          <p:cNvSpPr/>
          <p:nvPr>
            <p:custDataLst>
              <p:tags r:id="rId47"/>
            </p:custDataLst>
          </p:nvPr>
        </p:nvSpPr>
        <p:spPr>
          <a:xfrm flipV="1">
            <a:off x="8864600" y="2724150"/>
            <a:ext cx="180975" cy="18097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1" name="等腰三角形 80"/>
          <p:cNvSpPr/>
          <p:nvPr>
            <p:custDataLst>
              <p:tags r:id="rId48"/>
            </p:custDataLst>
          </p:nvPr>
        </p:nvSpPr>
        <p:spPr>
          <a:xfrm flipV="1">
            <a:off x="10770870" y="2724150"/>
            <a:ext cx="180975" cy="180975"/>
          </a:xfrm>
          <a:prstGeom prst="triangl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文本框 145"/>
          <p:cNvSpPr txBox="1"/>
          <p:nvPr>
            <p:custDataLst>
              <p:tags r:id="rId49"/>
            </p:custDataLst>
          </p:nvPr>
        </p:nvSpPr>
        <p:spPr>
          <a:xfrm>
            <a:off x="508000" y="3222625"/>
            <a:ext cx="1800000"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6096E6"/>
                </a:solidFill>
                <a:uFillTx/>
                <a:latin typeface="Microsoft YaHei Bold" panose="020B0503020204020204" charset="-122"/>
                <a:ea typeface="Microsoft YaHei Bold" panose="020B0503020204020204" charset="-122"/>
              </a:rPr>
              <a:t>密切观察，并保持传感器探头位置正确。床温传感器必须放在床上，上面不能遮盖任何物品。防止肤温传感器脱落，若脱落，仪器将无法准确监控患儿皮肤温度，易发生烫伤。</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89" name="文本框 88"/>
          <p:cNvSpPr txBox="1"/>
          <p:nvPr>
            <p:custDataLst>
              <p:tags r:id="rId50"/>
            </p:custDataLst>
          </p:nvPr>
        </p:nvSpPr>
        <p:spPr>
          <a:xfrm>
            <a:off x="2414270" y="3222625"/>
            <a:ext cx="1645285"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58B6E5"/>
                </a:solidFill>
                <a:uFillTx/>
                <a:latin typeface="Microsoft YaHei Bold" panose="020B0503020204020204" charset="-122"/>
                <a:ea typeface="Microsoft YaHei Bold" panose="020B0503020204020204" charset="-122"/>
                <a:cs typeface="Microsoft YaHei Bold" panose="020B0503020204020204" charset="-122"/>
              </a:rPr>
              <a:t>传感器要轻拿轻放，用后妥善保管，不能碰撞，不能拉接头处的引线，以免使探头失灵，影响安全。传感器用75% 乙醇消毒，不可用高温消毒。</a:t>
            </a:r>
            <a:endParaRPr lang="zh-CN" altLang="en-US" b="1">
              <a:solidFill>
                <a:srgbClr val="58B6E5"/>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92" name="文本框 91"/>
          <p:cNvSpPr txBox="1"/>
          <p:nvPr>
            <p:custDataLst>
              <p:tags r:id="rId51"/>
            </p:custDataLst>
          </p:nvPr>
        </p:nvSpPr>
        <p:spPr>
          <a:xfrm>
            <a:off x="4320540" y="3222625"/>
            <a:ext cx="1645285"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56CA95"/>
                </a:solidFill>
                <a:uFillTx/>
                <a:latin typeface="Microsoft YaHei Bold" panose="020B0503020204020204" charset="-122"/>
                <a:ea typeface="Microsoft YaHei Bold" panose="020B0503020204020204" charset="-122"/>
              </a:rPr>
              <a:t>注意观察床温及患儿体温情况。</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95" name="文本框 94"/>
          <p:cNvSpPr txBox="1"/>
          <p:nvPr>
            <p:custDataLst>
              <p:tags r:id="rId52"/>
            </p:custDataLst>
          </p:nvPr>
        </p:nvSpPr>
        <p:spPr>
          <a:xfrm>
            <a:off x="6226810" y="3222625"/>
            <a:ext cx="1645285"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FFBA55"/>
                </a:solidFill>
                <a:uFillTx/>
                <a:latin typeface="Microsoft YaHei Bold" panose="020B0503020204020204" charset="-122"/>
                <a:ea typeface="Microsoft YaHei Bold" panose="020B0503020204020204" charset="-122"/>
              </a:rPr>
              <a:t>长时间辐射会增加婴儿失水量，应适当增加补液量。</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98" name="文本框 97"/>
          <p:cNvSpPr txBox="1"/>
          <p:nvPr>
            <p:custDataLst>
              <p:tags r:id="rId53"/>
            </p:custDataLst>
          </p:nvPr>
        </p:nvSpPr>
        <p:spPr>
          <a:xfrm>
            <a:off x="8133080" y="3222625"/>
            <a:ext cx="1645285"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F18870"/>
                </a:solidFill>
                <a:uFillTx/>
                <a:latin typeface="Microsoft YaHei Bold" panose="020B0503020204020204" charset="-122"/>
                <a:ea typeface="Microsoft YaHei Bold" panose="020B0503020204020204" charset="-122"/>
              </a:rPr>
              <a:t>开机后严禁用手直接接触陶瓷远红外辐射板，以免烫伤。</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101" name="文本框 100"/>
          <p:cNvSpPr txBox="1"/>
          <p:nvPr>
            <p:custDataLst>
              <p:tags r:id="rId54"/>
            </p:custDataLst>
          </p:nvPr>
        </p:nvSpPr>
        <p:spPr>
          <a:xfrm>
            <a:off x="10039350" y="3222625"/>
            <a:ext cx="1645285" cy="3322955"/>
          </a:xfrm>
          <a:prstGeom prst="rect">
            <a:avLst/>
          </a:prstGeom>
          <a:noFill/>
        </p:spPr>
        <p:txBody>
          <a:bodyPr wrap="square" bIns="0" rtlCol="0">
            <a:noAutofit/>
          </a:bodyPr>
          <a:p>
            <a:pPr algn="just">
              <a:lnSpc>
                <a:spcPct val="110000"/>
              </a:lnSpc>
              <a:spcBef>
                <a:spcPts val="0"/>
              </a:spcBef>
              <a:spcAft>
                <a:spcPts val="0"/>
              </a:spcAft>
            </a:pPr>
            <a:r>
              <a:rPr lang="zh-CN" altLang="en-US" b="1">
                <a:solidFill>
                  <a:srgbClr val="EC5F74"/>
                </a:solidFill>
                <a:uFillTx/>
                <a:latin typeface="Microsoft YaHei Bold" panose="020B0503020204020204" charset="-122"/>
                <a:ea typeface="Microsoft YaHei Bold" panose="020B0503020204020204" charset="-122"/>
              </a:rPr>
              <a:t>应避免放置在阳光直射、有对流风或取暖、降温设备附近，或其他各种冷、热风直吹处，以利于恒温。</a:t>
            </a:r>
            <a:endParaRPr lang="zh-CN" altLang="en-US" b="1">
              <a:solidFill>
                <a:srgbClr val="EC5F74"/>
              </a:solidFill>
              <a:uFillTx/>
              <a:latin typeface="Microsoft YaHei Bold" panose="020B0503020204020204" charset="-122"/>
              <a:ea typeface="Microsoft YaHei Bold" panose="020B0503020204020204" charset="-122"/>
            </a:endParaRPr>
          </a:p>
        </p:txBody>
      </p:sp>
      <p:sp>
        <p:nvSpPr>
          <p:cNvPr id="23" name="文本框 22"/>
          <p:cNvSpPr txBox="1"/>
          <p:nvPr/>
        </p:nvSpPr>
        <p:spPr>
          <a:xfrm>
            <a:off x="603885" y="343535"/>
            <a:ext cx="10440035" cy="539750"/>
          </a:xfrm>
          <a:prstGeom prst="rect">
            <a:avLst/>
          </a:prstGeom>
          <a:noFill/>
        </p:spPr>
        <p:txBody>
          <a:bodyPr wrap="square" rtlCol="0" anchor="ctr" anchorCtr="0">
            <a:noAutofit/>
          </a:bodyPr>
          <a:p>
            <a:pPr>
              <a:lnSpc>
                <a:spcPct val="100000"/>
              </a:lnSpc>
            </a:pPr>
            <a:r>
              <a:rPr lang="zh-CN" altLang="en-US" sz="2400" b="1">
                <a:solidFill>
                  <a:srgbClr val="FF7F7F"/>
                </a:solidFill>
                <a:latin typeface="Microsoft YaHei Bold" panose="020B0503020204020204" charset="-122"/>
                <a:ea typeface="Microsoft YaHei Bold" panose="020B0503020204020204" charset="-122"/>
                <a:sym typeface="+mn-ea"/>
              </a:rPr>
              <a:t>【注意事项】</a:t>
            </a:r>
            <a:endParaRPr lang="zh-CN" altLang="en-US" sz="2400" b="1">
              <a:solidFill>
                <a:srgbClr val="FF7F7F"/>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根据上述病案，针对这类患儿应采取哪些护理措施？</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对患儿家长开展健康教育有何意义？</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患儿，男，1 岁，于 3 天前开始发热，体温 39 ℃，伴吐泻。呕吐 3 ～ 5 次 / 日，为胃内容物，非喷射性。大便 10 余次 / 日，为蛋花汤样稀水便，无脓血黏液，无特殊臭味。偶有轻咳。入院后患儿食欲差，十分烦躁，哭闹不安，年轻的妈妈急得直掉眼泪。护士一边安慰妈妈，一边打开孩子的尿裤，尿裤已经湿透了，沉甸甸地沾满黄色的粪便。护士很快用温水帮孩子清洗了小屁屁，发现患儿的臀部皮肤潮红，肛周有糜烂。经过询问才知道原来小儿妈妈以为给孩子穿上尿裤就不用经常更换了，而且每次换的时候也没有注意清洗皮肤，结果导致了臀红的发生。护士详细地向年轻妈妈介绍了臀红的发生原因和在护理中应该注意的问题，指导其为患儿清洗臀部和涂药，很快患儿安静下来，便于下一步的治疗及护理。</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一般护理技术</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药物治疗是综合疗法的重要组成部分。在执行药物治疗时必须严格遵守给药原则：</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（1）正确执行医嘱，按要求准确给药；严格执行“三查七对”。</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（2）做到给药的“五个准确”，即将准确的药物、按准确的剂量、用准确的途径、在准确的时间给予准确的患者；要做到安全正确用药，在给药前应向患者解释，以取得配合。</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（3）对易发生过敏反应的药物使用前要详细询问过敏史及家族史，按要求做过敏试验，结果为阴性方可使用；在给药后要观察药物疗效和不良反应，并做好记录。</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1419225"/>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（一）药物剂量的计算</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一、药物剂量的计算及给药方法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0585" y="1356360"/>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918210"/>
            <a:ext cx="10440000" cy="59080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由于儿童具有许多与成人不同的解剖生理特点，且病情多变，因此，儿童在用药剂量上较成人更应计算准确。临床常按下列方法计算：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按体重计算</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按体重计算用药剂量是最常用、最基本的计算方法。多数药物已给出每千克体重、每日或每次需要量，按体重计算总量方便易行，因此在临床广泛应用。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（每日或每次）剂量 = 患儿体重（kg）×（每日或每次）每千克体重所需量</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患儿体重应按实际测量值为准，如果计算结果超出成人剂量则以成人剂量为限。</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按体表面积计算</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按体表面积计算药物剂量更为准确，但方法较复杂。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（每日或每次）剂量 = 体表面积（m2）×（每日或每次）每平方米体表面积所儿童体表面积可按下列公式计算，也可按“儿童体表面积图或表”求得。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30 kg 儿童体表面积（m2）= 体重（kg）×0.035 + 0.1</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30 kg 儿童体表面积（m2）=［体重（kg）-30］×0.02 + 1.05</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按年龄计算</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此方法简单易行，用于不需要十分精确的药物。</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从成人剂量折算</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此方法仅用于未提供儿童剂量的药物，所得剂量一般偏小，故不常用。</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儿童剂量 = 成人剂量 × 儿童体重（kg） / 50</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（一）药物剂量的计算</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8066_2*m_h_i*1_1_5"/>
  <p:tag name="KSO_WM_TEMPLATE_CATEGORY" val="diagram"/>
  <p:tag name="KSO_WM_TEMPLATE_INDEX" val="20228066"/>
  <p:tag name="KSO_WM_UNIT_LAYERLEVEL" val="1_1_1"/>
  <p:tag name="KSO_WM_TAG_VERSION" val="1.0"/>
  <p:tag name="KSO_WM_BEAUTIFY_FLAG" val="#wm#"/>
</p:tagLst>
</file>

<file path=ppt/tags/tag100.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10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102.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10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10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105.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10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10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10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10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11.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28066_2*m_h_x*1_1_1"/>
  <p:tag name="KSO_WM_TEMPLATE_CATEGORY" val="diagram"/>
  <p:tag name="KSO_WM_TEMPLATE_INDEX" val="20228066"/>
  <p:tag name="KSO_WM_UNIT_LAYERLEVEL" val="1_1_1"/>
  <p:tag name="KSO_WM_TAG_VERSION" val="1.0"/>
  <p:tag name="KSO_WM_BEAUTIFY_FLAG" val="#wm#"/>
</p:tagLst>
</file>

<file path=ppt/tags/tag110.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11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11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113.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114.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115.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116.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117.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11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11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8066_2*m_h_i*1_2_1"/>
  <p:tag name="KSO_WM_TEMPLATE_CATEGORY" val="diagram"/>
  <p:tag name="KSO_WM_TEMPLATE_INDEX" val="20228066"/>
  <p:tag name="KSO_WM_UNIT_LAYERLEVEL" val="1_1_1"/>
  <p:tag name="KSO_WM_TAG_VERSION" val="1.0"/>
  <p:tag name="KSO_WM_BEAUTIFY_FLAG" val="#wm#"/>
</p:tagLst>
</file>

<file path=ppt/tags/tag120.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121.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122.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123.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124.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125.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126.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12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128.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12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8066_2*m_h_i*1_2_2"/>
  <p:tag name="KSO_WM_TEMPLATE_CATEGORY" val="diagram"/>
  <p:tag name="KSO_WM_TEMPLATE_INDEX" val="20228066"/>
  <p:tag name="KSO_WM_UNIT_LAYERLEVEL" val="1_1_1"/>
  <p:tag name="KSO_WM_TAG_VERSION" val="1.0"/>
  <p:tag name="KSO_WM_BEAUTIFY_FLAG" val="#wm#"/>
</p:tagLst>
</file>

<file path=ppt/tags/tag130.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13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132.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13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134.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13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13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137.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13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13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8066_2*m_h_i*1_2_3"/>
  <p:tag name="KSO_WM_TEMPLATE_CATEGORY" val="diagram"/>
  <p:tag name="KSO_WM_TEMPLATE_INDEX" val="20228066"/>
  <p:tag name="KSO_WM_UNIT_LAYERLEVEL" val="1_1_1"/>
  <p:tag name="KSO_WM_TAG_VERSION" val="1.0"/>
  <p:tag name="KSO_WM_BEAUTIFY_FLAG" val="#wm#"/>
</p:tagLst>
</file>

<file path=ppt/tags/tag1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14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142.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143.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14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145.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146.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147.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148.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149.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28066_2*m_h_i*1_2_4"/>
  <p:tag name="KSO_WM_TEMPLATE_CATEGORY" val="diagram"/>
  <p:tag name="KSO_WM_TEMPLATE_INDEX" val="20228066"/>
  <p:tag name="KSO_WM_UNIT_LAYERLEVEL" val="1_1_1"/>
  <p:tag name="KSO_WM_TAG_VERSION" val="1.0"/>
  <p:tag name="KSO_WM_BEAUTIFY_FLAG" val="#wm#"/>
</p:tagLst>
</file>

<file path=ppt/tags/tag150.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151.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1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15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15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7_5*l_h_i*1_3_2"/>
  <p:tag name="KSO_WM_TEMPLATE_CATEGORY" val="diagram"/>
  <p:tag name="KSO_WM_TEMPLATE_INDEX" val="20228037"/>
  <p:tag name="KSO_WM_UNIT_LAYERLEVEL" val="1_1_1"/>
  <p:tag name="KSO_WM_TAG_VERSION" val="1.0"/>
  <p:tag name="KSO_WM_BEAUTIFY_FLAG" val="#wm#"/>
</p:tagLst>
</file>

<file path=ppt/tags/tag15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7_5*l_h_i*1_1_1"/>
  <p:tag name="KSO_WM_TEMPLATE_CATEGORY" val="diagram"/>
  <p:tag name="KSO_WM_TEMPLATE_INDEX" val="20228037"/>
  <p:tag name="KSO_WM_UNIT_LAYERLEVEL" val="1_1_1"/>
  <p:tag name="KSO_WM_TAG_VERSION" val="1.0"/>
  <p:tag name="KSO_WM_BEAUTIFY_FLAG" val="#wm#"/>
</p:tagLst>
</file>

<file path=ppt/tags/tag15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7_5*l_h_i*1_2_2"/>
  <p:tag name="KSO_WM_TEMPLATE_CATEGORY" val="diagram"/>
  <p:tag name="KSO_WM_TEMPLATE_INDEX" val="20228037"/>
  <p:tag name="KSO_WM_UNIT_LAYERLEVEL" val="1_1_1"/>
  <p:tag name="KSO_WM_TAG_VERSION" val="1.0"/>
  <p:tag name="KSO_WM_BEAUTIFY_FLAG" val="#wm#"/>
</p:tagLst>
</file>

<file path=ppt/tags/tag15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7_5*l_h_i*1_4_2"/>
  <p:tag name="KSO_WM_TEMPLATE_CATEGORY" val="diagram"/>
  <p:tag name="KSO_WM_TEMPLATE_INDEX" val="20228037"/>
  <p:tag name="KSO_WM_UNIT_LAYERLEVEL" val="1_1_1"/>
  <p:tag name="KSO_WM_TAG_VERSION" val="1.0"/>
  <p:tag name="KSO_WM_BEAUTIFY_FLAG" val="#wm#"/>
</p:tagLst>
</file>

<file path=ppt/tags/tag15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7_5*l_h_i*1_5_1"/>
  <p:tag name="KSO_WM_TEMPLATE_CATEGORY" val="diagram"/>
  <p:tag name="KSO_WM_TEMPLATE_INDEX" val="20228037"/>
  <p:tag name="KSO_WM_UNIT_LAYERLEVEL" val="1_1_1"/>
  <p:tag name="KSO_WM_TAG_VERSION" val="1.0"/>
  <p:tag name="KSO_WM_BEAUTIFY_FLAG" val="#wm#"/>
</p:tagLst>
</file>

<file path=ppt/tags/tag15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7_5*l_h_a*1_1_1"/>
  <p:tag name="KSO_WM_TEMPLATE_CATEGORY" val="diagram"/>
  <p:tag name="KSO_WM_TEMPLATE_INDEX" val="20228037"/>
  <p:tag name="KSO_WM_UNIT_LAYERLEVEL" val="1_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8066_2*m_h_i*1_2_5"/>
  <p:tag name="KSO_WM_TEMPLATE_CATEGORY" val="diagram"/>
  <p:tag name="KSO_WM_TEMPLATE_INDEX" val="20228066"/>
  <p:tag name="KSO_WM_UNIT_LAYERLEVEL" val="1_1_1"/>
  <p:tag name="KSO_WM_TAG_VERSION" val="1.0"/>
  <p:tag name="KSO_WM_BEAUTIFY_FLAG" val="#wm#"/>
</p:tagLst>
</file>

<file path=ppt/tags/tag16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7_5*l_h_x*1_1_1"/>
  <p:tag name="KSO_WM_TEMPLATE_CATEGORY" val="diagram"/>
  <p:tag name="KSO_WM_TEMPLATE_INDEX" val="20228037"/>
  <p:tag name="KSO_WM_UNIT_LAYERLEVEL" val="1_1_1"/>
  <p:tag name="KSO_WM_TAG_VERSION" val="1.0"/>
  <p:tag name="KSO_WM_BEAUTIFY_FLAG" val="#wm#"/>
</p:tagLst>
</file>

<file path=ppt/tags/tag16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7_5*l_h_x*1_2_1"/>
  <p:tag name="KSO_WM_TEMPLATE_CATEGORY" val="diagram"/>
  <p:tag name="KSO_WM_TEMPLATE_INDEX" val="20228037"/>
  <p:tag name="KSO_WM_UNIT_LAYERLEVEL" val="1_1_1"/>
  <p:tag name="KSO_WM_TAG_VERSION" val="1.0"/>
  <p:tag name="KSO_WM_BEAUTIFY_FLAG" val="#wm#"/>
</p:tagLst>
</file>

<file path=ppt/tags/tag16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7_5*l_h_x*1_3_1"/>
  <p:tag name="KSO_WM_TEMPLATE_CATEGORY" val="diagram"/>
  <p:tag name="KSO_WM_TEMPLATE_INDEX" val="20228037"/>
  <p:tag name="KSO_WM_UNIT_LAYERLEVEL" val="1_1_1"/>
  <p:tag name="KSO_WM_TAG_VERSION" val="1.0"/>
  <p:tag name="KSO_WM_BEAUTIFY_FLAG" val="#wm#"/>
</p:tagLst>
</file>

<file path=ppt/tags/tag16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7_5*l_h_x*1_4_1"/>
  <p:tag name="KSO_WM_TEMPLATE_CATEGORY" val="diagram"/>
  <p:tag name="KSO_WM_TEMPLATE_INDEX" val="20228037"/>
  <p:tag name="KSO_WM_UNIT_LAYERLEVEL" val="1_1_1"/>
  <p:tag name="KSO_WM_TAG_VERSION" val="1.0"/>
  <p:tag name="KSO_WM_BEAUTIFY_FLAG" val="#wm#"/>
</p:tagLst>
</file>

<file path=ppt/tags/tag16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37_5*l_h_x*1_5_1"/>
  <p:tag name="KSO_WM_TEMPLATE_CATEGORY" val="diagram"/>
  <p:tag name="KSO_WM_TEMPLATE_INDEX" val="20228037"/>
  <p:tag name="KSO_WM_UNIT_LAYERLEVEL" val="1_1_1"/>
  <p:tag name="KSO_WM_TAG_VERSION" val="1.0"/>
  <p:tag name="KSO_WM_BEAUTIFY_FLAG" val="#wm#"/>
</p:tagLst>
</file>

<file path=ppt/tags/tag165.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7_5*l_h_a*1_2_1"/>
  <p:tag name="KSO_WM_TEMPLATE_CATEGORY" val="diagram"/>
  <p:tag name="KSO_WM_TEMPLATE_INDEX" val="20228037"/>
  <p:tag name="KSO_WM_UNIT_LAYERLEVEL" val="1_1_1"/>
  <p:tag name="KSO_WM_TAG_VERSION" val="1.0"/>
  <p:tag name="KSO_WM_BEAUTIFY_FLAG" val="#wm#"/>
</p:tagLst>
</file>

<file path=ppt/tags/tag166.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7_5*l_h_a*1_4_1"/>
  <p:tag name="KSO_WM_TEMPLATE_CATEGORY" val="diagram"/>
  <p:tag name="KSO_WM_TEMPLATE_INDEX" val="20228037"/>
  <p:tag name="KSO_WM_UNIT_LAYERLEVEL" val="1_1_1"/>
  <p:tag name="KSO_WM_TAG_VERSION" val="1.0"/>
  <p:tag name="KSO_WM_BEAUTIFY_FLAG" val="#wm#"/>
</p:tagLst>
</file>

<file path=ppt/tags/tag167.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7_5*l_h_a*1_3_1"/>
  <p:tag name="KSO_WM_TEMPLATE_CATEGORY" val="diagram"/>
  <p:tag name="KSO_WM_TEMPLATE_INDEX" val="20228037"/>
  <p:tag name="KSO_WM_UNIT_LAYERLEVEL" val="1_1_1"/>
  <p:tag name="KSO_WM_TAG_VERSION" val="1.0"/>
  <p:tag name="KSO_WM_BEAUTIFY_FLAG" val="#wm#"/>
</p:tagLst>
</file>

<file path=ppt/tags/tag168.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7_5*l_h_a*1_5_1"/>
  <p:tag name="KSO_WM_TEMPLATE_CATEGORY" val="diagram"/>
  <p:tag name="KSO_WM_TEMPLATE_INDEX" val="20228037"/>
  <p:tag name="KSO_WM_UNIT_LAYERLEVEL" val="1_1_1"/>
  <p:tag name="KSO_WM_TAG_VERSION" val="1.0"/>
  <p:tag name="KSO_WM_BEAUTIFY_FLAG" val="#wm#"/>
</p:tagLst>
</file>

<file path=ppt/tags/tag16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7_5*l_h_i*1_2_1"/>
  <p:tag name="KSO_WM_TEMPLATE_CATEGORY" val="diagram"/>
  <p:tag name="KSO_WM_TEMPLATE_INDEX" val="20228037"/>
  <p:tag name="KSO_WM_UNIT_LAYERLEVEL" val="1_1_1"/>
  <p:tag name="KSO_WM_TAG_VERSION" val="1.0"/>
  <p:tag name="KSO_WM_BEAUTIFY_FLAG" val="#wm#"/>
</p:tagLst>
</file>

<file path=ppt/tags/tag17.xml><?xml version="1.0" encoding="utf-8"?>
<p:tagLst xmlns:p="http://schemas.openxmlformats.org/presentationml/2006/main">
  <p:tag name="KSO_WM_UNIT_VALUE" val="121*12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8066_2*m_h_x*1_2_1"/>
  <p:tag name="KSO_WM_TEMPLATE_CATEGORY" val="diagram"/>
  <p:tag name="KSO_WM_TEMPLATE_INDEX" val="20228066"/>
  <p:tag name="KSO_WM_UNIT_LAYERLEVEL" val="1_1_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7_5*l_h_i*1_3_1"/>
  <p:tag name="KSO_WM_TEMPLATE_CATEGORY" val="diagram"/>
  <p:tag name="KSO_WM_TEMPLATE_INDEX" val="20228037"/>
  <p:tag name="KSO_WM_UNIT_LAYERLEVEL" val="1_1_1"/>
  <p:tag name="KSO_WM_TAG_VERSION" val="1.0"/>
  <p:tag name="KSO_WM_BEAUTIFY_FLAG" val="#wm#"/>
</p:tagLst>
</file>

<file path=ppt/tags/tag17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7_5*l_h_i*1_4_1"/>
  <p:tag name="KSO_WM_TEMPLATE_CATEGORY" val="diagram"/>
  <p:tag name="KSO_WM_TEMPLATE_INDEX" val="20228037"/>
  <p:tag name="KSO_WM_UNIT_LAYERLEVEL" val="1_1_1"/>
  <p:tag name="KSO_WM_TAG_VERSION" val="1.0"/>
  <p:tag name="KSO_WM_BEAUTIFY_FLAG" val="#wm#"/>
</p:tagLst>
</file>

<file path=ppt/tags/tag172.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7_5*l_h_i*1_5_2"/>
  <p:tag name="KSO_WM_TEMPLATE_CATEGORY" val="diagram"/>
  <p:tag name="KSO_WM_TEMPLATE_INDEX" val="20228037"/>
  <p:tag name="KSO_WM_UNIT_LAYERLEVEL" val="1_1_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7_6*l_h_i*1_1_1"/>
  <p:tag name="KSO_WM_TEMPLATE_CATEGORY" val="diagram"/>
  <p:tag name="KSO_WM_TEMPLATE_INDEX" val="20228067"/>
  <p:tag name="KSO_WM_UNIT_LAYERLEVEL" val="1_1_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7_6*l_h_i*1_1_4"/>
  <p:tag name="KSO_WM_TEMPLATE_CATEGORY" val="diagram"/>
  <p:tag name="KSO_WM_TEMPLATE_INDEX" val="20228067"/>
  <p:tag name="KSO_WM_UNIT_LAYERLEVEL" val="1_1_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67_6*l_h_i*1_1_5"/>
  <p:tag name="KSO_WM_TEMPLATE_CATEGORY" val="diagram"/>
  <p:tag name="KSO_WM_TEMPLATE_INDEX" val="20228067"/>
  <p:tag name="KSO_WM_UNIT_LAYERLEVEL" val="1_1_1"/>
  <p:tag name="KSO_WM_TAG_VERSION" val="1.0"/>
  <p:tag name="KSO_WM_BEAUTIFY_FLAG" val="#wm#"/>
</p:tagLst>
</file>

<file path=ppt/tags/tag17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7_6*l_h_x*1_1_1"/>
  <p:tag name="KSO_WM_TEMPLATE_CATEGORY" val="diagram"/>
  <p:tag name="KSO_WM_TEMPLATE_INDEX" val="20228067"/>
  <p:tag name="KSO_WM_UNIT_LAYERLEVEL" val="1_1_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7_6*l_h_i*1_2_1"/>
  <p:tag name="KSO_WM_TEMPLATE_CATEGORY" val="diagram"/>
  <p:tag name="KSO_WM_TEMPLATE_INDEX" val="20228067"/>
  <p:tag name="KSO_WM_UNIT_LAYERLEVEL" val="1_1_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7_6*l_h_i*1_2_4"/>
  <p:tag name="KSO_WM_TEMPLATE_CATEGORY" val="diagram"/>
  <p:tag name="KSO_WM_TEMPLATE_INDEX" val="20228067"/>
  <p:tag name="KSO_WM_UNIT_LAYERLEVEL" val="1_1_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67_6*l_h_i*1_2_5"/>
  <p:tag name="KSO_WM_TEMPLATE_CATEGORY" val="diagram"/>
  <p:tag name="KSO_WM_TEMPLATE_INDEX" val="20228067"/>
  <p:tag name="KSO_WM_UNIT_LAYERLEVEL" val="1_1_1"/>
  <p:tag name="KSO_WM_TAG_VERSION" val="1.0"/>
  <p:tag name="KSO_WM_BEAUTIFY_FLAG" val="#wm#"/>
</p:tagLst>
</file>

<file path=ppt/tags/tag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8066_2*m_h_a*1_2_1"/>
  <p:tag name="KSO_WM_TEMPLATE_CATEGORY" val="diagram"/>
  <p:tag name="KSO_WM_TEMPLATE_INDEX" val="20228066"/>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6*l_h_i*1_3_1"/>
  <p:tag name="KSO_WM_TEMPLATE_CATEGORY" val="diagram"/>
  <p:tag name="KSO_WM_TEMPLATE_INDEX" val="20228067"/>
  <p:tag name="KSO_WM_UNIT_LAYERLEVEL" val="1_1_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6*l_h_i*1_3_4"/>
  <p:tag name="KSO_WM_TEMPLATE_CATEGORY" val="diagram"/>
  <p:tag name="KSO_WM_TEMPLATE_INDEX" val="20228067"/>
  <p:tag name="KSO_WM_UNIT_LAYERLEVEL" val="1_1_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6*l_h_i*1_3_5"/>
  <p:tag name="KSO_WM_TEMPLATE_CATEGORY" val="diagram"/>
  <p:tag name="KSO_WM_TEMPLATE_INDEX" val="20228067"/>
  <p:tag name="KSO_WM_UNIT_LAYERLEVEL" val="1_1_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6*l_h_i*1_4_1"/>
  <p:tag name="KSO_WM_TEMPLATE_CATEGORY" val="diagram"/>
  <p:tag name="KSO_WM_TEMPLATE_INDEX" val="20228067"/>
  <p:tag name="KSO_WM_UNIT_LAYERLEVEL" val="1_1_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6*l_h_i*1_4_4"/>
  <p:tag name="KSO_WM_TEMPLATE_CATEGORY" val="diagram"/>
  <p:tag name="KSO_WM_TEMPLATE_INDEX" val="20228067"/>
  <p:tag name="KSO_WM_UNIT_LAYERLEVEL" val="1_1_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6*l_h_i*1_4_5"/>
  <p:tag name="KSO_WM_TEMPLATE_CATEGORY" val="diagram"/>
  <p:tag name="KSO_WM_TEMPLATE_INDEX" val="20228067"/>
  <p:tag name="KSO_WM_UNIT_LAYERLEVEL" val="1_1_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7_6*l_h_i*1_5_1"/>
  <p:tag name="KSO_WM_TEMPLATE_CATEGORY" val="diagram"/>
  <p:tag name="KSO_WM_TEMPLATE_INDEX" val="20228067"/>
  <p:tag name="KSO_WM_UNIT_LAYERLEVEL" val="1_1_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7_6*l_h_i*1_5_3"/>
  <p:tag name="KSO_WM_TEMPLATE_CATEGORY" val="diagram"/>
  <p:tag name="KSO_WM_TEMPLATE_INDEX" val="20228067"/>
  <p:tag name="KSO_WM_UNIT_LAYERLEVEL" val="1_1_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67_6*l_h_i*1_5_4"/>
  <p:tag name="KSO_WM_TEMPLATE_CATEGORY" val="diagram"/>
  <p:tag name="KSO_WM_TEMPLATE_INDEX" val="20228067"/>
  <p:tag name="KSO_WM_UNIT_LAYERLEVEL" val="1_1_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67_6*l_h_i*1_6_1"/>
  <p:tag name="KSO_WM_TEMPLATE_CATEGORY" val="diagram"/>
  <p:tag name="KSO_WM_TEMPLATE_INDEX" val="20228067"/>
  <p:tag name="KSO_WM_UNIT_LAYERLEVEL" val="1_1_1"/>
  <p:tag name="KSO_WM_TAG_VERSION" val="1.0"/>
  <p:tag name="KSO_WM_BEAUTIFY_FLAG" val="#wm#"/>
</p:tagLst>
</file>

<file path=ppt/tags/tag1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8066_2*m_h_f*1_2_1"/>
  <p:tag name="KSO_WM_TEMPLATE_CATEGORY" val="diagram"/>
  <p:tag name="KSO_WM_TEMPLATE_INDEX" val="20228066"/>
  <p:tag name="KSO_WM_UNIT_LAYERLEVEL" val="1_1_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67_6*l_h_i*1_6_3"/>
  <p:tag name="KSO_WM_TEMPLATE_CATEGORY" val="diagram"/>
  <p:tag name="KSO_WM_TEMPLATE_INDEX" val="20228067"/>
  <p:tag name="KSO_WM_UNIT_LAYERLEVEL" val="1_1_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67_6*l_h_i*1_6_4"/>
  <p:tag name="KSO_WM_TEMPLATE_CATEGORY" val="diagram"/>
  <p:tag name="KSO_WM_TEMPLATE_INDEX" val="20228067"/>
  <p:tag name="KSO_WM_UNIT_LAYERLEVEL" val="1_1_1"/>
  <p:tag name="KSO_WM_TAG_VERSION" val="1.0"/>
  <p:tag name="KSO_WM_BEAUTIFY_FLAG" val="#wm#"/>
</p:tagLst>
</file>

<file path=ppt/tags/tag19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7_6*l_h_x*1_2_1"/>
  <p:tag name="KSO_WM_TEMPLATE_CATEGORY" val="diagram"/>
  <p:tag name="KSO_WM_TEMPLATE_INDEX" val="20228067"/>
  <p:tag name="KSO_WM_UNIT_LAYERLEVEL" val="1_1_1"/>
  <p:tag name="KSO_WM_TAG_VERSION" val="1.0"/>
  <p:tag name="KSO_WM_BEAUTIFY_FLAG" val="#wm#"/>
</p:tagLst>
</file>

<file path=ppt/tags/tag19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6*l_h_x*1_3_1"/>
  <p:tag name="KSO_WM_TEMPLATE_CATEGORY" val="diagram"/>
  <p:tag name="KSO_WM_TEMPLATE_INDEX" val="20228067"/>
  <p:tag name="KSO_WM_UNIT_LAYERLEVEL" val="1_1_1"/>
  <p:tag name="KSO_WM_TAG_VERSION" val="1.0"/>
  <p:tag name="KSO_WM_BEAUTIFY_FLAG" val="#wm#"/>
</p:tagLst>
</file>

<file path=ppt/tags/tag19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6*l_h_x*1_4_1"/>
  <p:tag name="KSO_WM_TEMPLATE_CATEGORY" val="diagram"/>
  <p:tag name="KSO_WM_TEMPLATE_INDEX" val="20228067"/>
  <p:tag name="KSO_WM_UNIT_LAYERLEVEL" val="1_1_1"/>
  <p:tag name="KSO_WM_TAG_VERSION" val="1.0"/>
  <p:tag name="KSO_WM_BEAUTIFY_FLAG" val="#wm#"/>
</p:tagLst>
</file>

<file path=ppt/tags/tag19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7_6*l_h_x*1_5_1"/>
  <p:tag name="KSO_WM_TEMPLATE_CATEGORY" val="diagram"/>
  <p:tag name="KSO_WM_TEMPLATE_INDEX" val="20228067"/>
  <p:tag name="KSO_WM_UNIT_LAYERLEVEL" val="1_1_1"/>
  <p:tag name="KSO_WM_TAG_VERSION" val="1.0"/>
  <p:tag name="KSO_WM_BEAUTIFY_FLAG" val="#wm#"/>
</p:tagLst>
</file>

<file path=ppt/tags/tag19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67_6*l_h_x*1_6_1"/>
  <p:tag name="KSO_WM_TEMPLATE_CATEGORY" val="diagram"/>
  <p:tag name="KSO_WM_TEMPLATE_INDEX" val="20228067"/>
  <p:tag name="KSO_WM_UNIT_LAYERLEVEL" val="1_1_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7_6*l_h_i*1_1_2"/>
  <p:tag name="KSO_WM_TEMPLATE_CATEGORY" val="diagram"/>
  <p:tag name="KSO_WM_TEMPLATE_INDEX" val="20228067"/>
  <p:tag name="KSO_WM_UNIT_LAYERLEVEL" val="1_1_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7_6*l_h_i*1_2_2"/>
  <p:tag name="KSO_WM_TEMPLATE_CATEGORY" val="diagram"/>
  <p:tag name="KSO_WM_TEMPLATE_INDEX" val="20228067"/>
  <p:tag name="KSO_WM_UNIT_LAYERLEVEL" val="1_1_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6*l_h_i*1_4_2"/>
  <p:tag name="KSO_WM_TEMPLATE_CATEGORY" val="diagram"/>
  <p:tag name="KSO_WM_TEMPLATE_INDEX" val="20228067"/>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8066_2*m_h_a*1_1_1"/>
  <p:tag name="KSO_WM_TEMPLATE_CATEGORY" val="diagram"/>
  <p:tag name="KSO_WM_TEMPLATE_INDEX" val="20228066"/>
  <p:tag name="KSO_WM_UNIT_LAYERLEVEL" val="1_1_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6*l_h_i*1_3_2"/>
  <p:tag name="KSO_WM_TEMPLATE_CATEGORY" val="diagram"/>
  <p:tag name="KSO_WM_TEMPLATE_INDEX" val="20228067"/>
  <p:tag name="KSO_WM_UNIT_LAYERLEVEL" val="1_1_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6*l_h_i*1_5_2"/>
  <p:tag name="KSO_WM_TEMPLATE_CATEGORY" val="diagram"/>
  <p:tag name="KSO_WM_TEMPLATE_INDEX" val="20228067"/>
  <p:tag name="KSO_WM_UNIT_LAYERLEVEL" val="1_1_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28067_6*l_h_i*1_6_2"/>
  <p:tag name="KSO_WM_TEMPLATE_CATEGORY" val="diagram"/>
  <p:tag name="KSO_WM_TEMPLATE_INDEX" val="20228067"/>
  <p:tag name="KSO_WM_UNIT_LAYERLEVEL" val="1_1_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7_6*l_h_i*1_1_3"/>
  <p:tag name="KSO_WM_TEMPLATE_CATEGORY" val="diagram"/>
  <p:tag name="KSO_WM_TEMPLATE_INDEX" val="20228067"/>
  <p:tag name="KSO_WM_UNIT_LAYERLEVEL" val="1_1_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7_6*l_h_i*1_2_3"/>
  <p:tag name="KSO_WM_TEMPLATE_CATEGORY" val="diagram"/>
  <p:tag name="KSO_WM_TEMPLATE_INDEX" val="20228067"/>
  <p:tag name="KSO_WM_UNIT_LAYERLEVEL" val="1_1_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6*l_h_i*1_3_3"/>
  <p:tag name="KSO_WM_TEMPLATE_CATEGORY" val="diagram"/>
  <p:tag name="KSO_WM_TEMPLATE_INDEX" val="20228067"/>
  <p:tag name="KSO_WM_UNIT_LAYERLEVEL" val="1_1_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6*l_h_i*1_4_3"/>
  <p:tag name="KSO_WM_TEMPLATE_CATEGORY" val="diagram"/>
  <p:tag name="KSO_WM_TEMPLATE_INDEX" val="20228067"/>
  <p:tag name="KSO_WM_UNIT_LAYERLEVEL" val="1_1_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6*l_h_i*1_5_5"/>
  <p:tag name="KSO_WM_TEMPLATE_CATEGORY" val="diagram"/>
  <p:tag name="KSO_WM_TEMPLATE_INDEX" val="20228067"/>
  <p:tag name="KSO_WM_UNIT_LAYERLEVEL" val="1_1_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67_6*l_h_i*1_6_5"/>
  <p:tag name="KSO_WM_TEMPLATE_CATEGORY" val="diagram"/>
  <p:tag name="KSO_WM_TEMPLATE_INDEX" val="20228067"/>
  <p:tag name="KSO_WM_UNIT_LAYERLEVEL" val="1_1_1"/>
  <p:tag name="KSO_WM_TAG_VERSION" val="1.0"/>
  <p:tag name="KSO_WM_BEAUTIFY_FLAG" val="#wm#"/>
</p:tagLst>
</file>

<file path=ppt/tags/tag2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7_6*l_h_a*1_1_1"/>
  <p:tag name="KSO_WM_TEMPLATE_CATEGORY" val="diagram"/>
  <p:tag name="KSO_WM_TEMPLATE_INDEX" val="20228067"/>
  <p:tag name="KSO_WM_UNIT_LAYERLEVEL" val="1_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8066_2*m_h_f*1_1_1"/>
  <p:tag name="KSO_WM_TEMPLATE_CATEGORY" val="diagram"/>
  <p:tag name="KSO_WM_TEMPLATE_INDEX" val="20228066"/>
  <p:tag name="KSO_WM_UNIT_LAYERLEVEL" val="1_1_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2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6*l_h_a*1_3_1"/>
  <p:tag name="KSO_WM_TEMPLATE_CATEGORY" val="diagram"/>
  <p:tag name="KSO_WM_TEMPLATE_INDEX" val="20228067"/>
  <p:tag name="KSO_WM_UNIT_LAYERLEVEL" val="1_1_1"/>
  <p:tag name="KSO_WM_TAG_VERSION" val="1.0"/>
  <p:tag name="KSO_WM_BEAUTIFY_FLAG" val="#wm#"/>
</p:tagLst>
</file>

<file path=ppt/tags/tag2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6*l_h_a*1_4_1"/>
  <p:tag name="KSO_WM_TEMPLATE_CATEGORY" val="diagram"/>
  <p:tag name="KSO_WM_TEMPLATE_INDEX" val="20228067"/>
  <p:tag name="KSO_WM_UNIT_LAYERLEVEL" val="1_1_1"/>
  <p:tag name="KSO_WM_TAG_VERSION" val="1.0"/>
  <p:tag name="KSO_WM_BEAUTIFY_FLAG" val="#wm#"/>
</p:tagLst>
</file>

<file path=ppt/tags/tag2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6*l_h_a*1_5_1"/>
  <p:tag name="KSO_WM_TEMPLATE_CATEGORY" val="diagram"/>
  <p:tag name="KSO_WM_TEMPLATE_INDEX" val="20228067"/>
  <p:tag name="KSO_WM_UNIT_LAYERLEVEL" val="1_1_1"/>
  <p:tag name="KSO_WM_TAG_VERSION" val="1.0"/>
  <p:tag name="KSO_WM_BEAUTIFY_FLAG" val="#wm#"/>
</p:tagLst>
</file>

<file path=ppt/tags/tag2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67_6*l_h_a*1_6_1"/>
  <p:tag name="KSO_WM_TEMPLATE_CATEGORY" val="diagram"/>
  <p:tag name="KSO_WM_TEMPLATE_INDEX" val="20228067"/>
  <p:tag name="KSO_WM_UNIT_LAYERLEVEL" val="1_1_1"/>
  <p:tag name="KSO_WM_TAG_VERSION" val="1.0"/>
  <p:tag name="KSO_WM_BEAUTIFY_FLAG" val="#wm#"/>
</p:tagLst>
</file>

<file path=ppt/tags/tag2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3.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2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2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2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3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3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3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3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3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4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4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4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4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4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49.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8066_2*m_h_z*1_2_1"/>
  <p:tag name="KSO_WM_TEMPLATE_CATEGORY" val="diagram"/>
  <p:tag name="KSO_WM_TEMPLATE_INDEX" val="20228066"/>
  <p:tag name="KSO_WM_UNIT_LAYERLEVEL" val="1_1_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5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5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5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5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8066_2*m_h_i*1_1_1"/>
  <p:tag name="KSO_WM_TEMPLATE_CATEGORY" val="diagram"/>
  <p:tag name="KSO_WM_TEMPLATE_INDEX" val="20228066"/>
  <p:tag name="KSO_WM_UNIT_LAYERLEVEL" val="1_1_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6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62.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8066_2*m_h_i*1_1_2"/>
  <p:tag name="KSO_WM_TEMPLATE_CATEGORY" val="diagram"/>
  <p:tag name="KSO_WM_TEMPLATE_INDEX" val="20228066"/>
  <p:tag name="KSO_WM_UNIT_LAYERLEVEL" val="1_1_1"/>
  <p:tag name="KSO_WM_TAG_VERSION" val="1.0"/>
  <p:tag name="KSO_WM_BEAUTIFY_FLAG" val="#wm#"/>
</p:tagLst>
</file>

<file path=ppt/tags/tag70.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72.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73.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74.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75.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76.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77.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78.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7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28066_2*m_h_i*1_1_3"/>
  <p:tag name="KSO_WM_TEMPLATE_CATEGORY" val="diagram"/>
  <p:tag name="KSO_WM_TEMPLATE_INDEX" val="20228066"/>
  <p:tag name="KSO_WM_UNIT_LAYERLEVEL" val="1_1_1"/>
  <p:tag name="KSO_WM_TAG_VERSION" val="1.0"/>
  <p:tag name="KSO_WM_BEAUTIFY_FLAG" val="#wm#"/>
</p:tagLst>
</file>

<file path=ppt/tags/tag80.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8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8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83.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84.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85.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86.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8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88.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89.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28066_2*m_h_i*1_1_4"/>
  <p:tag name="KSO_WM_TEMPLATE_CATEGORY" val="diagram"/>
  <p:tag name="KSO_WM_TEMPLATE_INDEX" val="20228066"/>
  <p:tag name="KSO_WM_UNIT_LAYERLEVEL" val="1_1_1"/>
  <p:tag name="KSO_WM_TAG_VERSION" val="1.0"/>
  <p:tag name="KSO_WM_BEAUTIFY_FLAG" val="#wm#"/>
</p:tagLst>
</file>

<file path=ppt/tags/tag90.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91.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92.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93.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94.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9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96.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9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98.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9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9991</Words>
  <Application>WPS 文字</Application>
  <PresentationFormat>全屏显示(16:9)</PresentationFormat>
  <Paragraphs>628</Paragraphs>
  <Slides>56</Slides>
  <Notes>25</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56</vt:i4>
      </vt:variant>
    </vt:vector>
  </HeadingPairs>
  <TitlesOfParts>
    <vt:vector size="91"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Times New Roman Regular</vt:lpstr>
      <vt:lpstr>Arial Unicode MS</vt:lpstr>
      <vt:lpstr>Calibri Light</vt:lpstr>
      <vt:lpstr>Helvetica Neue</vt:lpstr>
      <vt:lpstr>Calibri</vt:lpstr>
      <vt:lpstr>思源黑体 CN Regular</vt:lpstr>
      <vt:lpstr>Open Sans</vt:lpstr>
      <vt:lpstr>苹方-简</vt:lpstr>
      <vt:lpstr>Clear Sans</vt:lpstr>
      <vt:lpstr>思源黑体 CN Bold</vt:lpstr>
      <vt:lpstr>黑体</vt:lpstr>
      <vt:lpstr>思源黑体 CN Light</vt:lpstr>
      <vt:lpstr>思源黑体 CN Normal</vt:lpstr>
      <vt:lpstr>思源黑体 CN Heavy</vt:lpstr>
      <vt:lpstr>Helvetica Light</vt:lpstr>
      <vt:lpstr>宋体-简</vt:lpstr>
      <vt:lpstr>Helvetica Light</vt:lpstr>
      <vt:lpstr>思源黑体 CN Bold</vt:lpstr>
      <vt:lpstr>思源黑体 CN Heavy</vt:lpstr>
      <vt:lpstr>Microsoft YaHei Light</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22</cp:revision>
  <dcterms:created xsi:type="dcterms:W3CDTF">2023-09-06T08:32:52Z</dcterms:created>
  <dcterms:modified xsi:type="dcterms:W3CDTF">2023-09-06T08:32:52Z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36D1678E4563637E1E39F8646AF4445F_43</vt:lpwstr>
  </property>
</Properties>
</file>