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1"/>
  </p:handoutMasterIdLst>
  <p:sldIdLst>
    <p:sldId id="257" r:id="rId3"/>
    <p:sldId id="258" r:id="rId5"/>
    <p:sldId id="351" r:id="rId6"/>
    <p:sldId id="259" r:id="rId7"/>
    <p:sldId id="308" r:id="rId8"/>
    <p:sldId id="823" r:id="rId9"/>
    <p:sldId id="331" r:id="rId10"/>
    <p:sldId id="965" r:id="rId11"/>
    <p:sldId id="1148" r:id="rId12"/>
    <p:sldId id="1309" r:id="rId13"/>
    <p:sldId id="1386" r:id="rId14"/>
    <p:sldId id="1387" r:id="rId15"/>
    <p:sldId id="1310" r:id="rId16"/>
    <p:sldId id="1311" r:id="rId17"/>
    <p:sldId id="1388" r:id="rId18"/>
    <p:sldId id="1313" r:id="rId19"/>
    <p:sldId id="1389" r:id="rId20"/>
    <p:sldId id="1390" r:id="rId21"/>
    <p:sldId id="1391" r:id="rId22"/>
    <p:sldId id="1392" r:id="rId23"/>
    <p:sldId id="1393" r:id="rId24"/>
    <p:sldId id="1312" r:id="rId25"/>
    <p:sldId id="1469" r:id="rId26"/>
    <p:sldId id="1317" r:id="rId27"/>
    <p:sldId id="1471" r:id="rId28"/>
    <p:sldId id="1472" r:id="rId29"/>
    <p:sldId id="1473" r:id="rId30"/>
    <p:sldId id="1474" r:id="rId31"/>
    <p:sldId id="1475" r:id="rId32"/>
    <p:sldId id="1476" r:id="rId33"/>
    <p:sldId id="1477" r:id="rId34"/>
    <p:sldId id="1478" r:id="rId35"/>
    <p:sldId id="1479" r:id="rId36"/>
    <p:sldId id="1480" r:id="rId37"/>
    <p:sldId id="1481" r:id="rId38"/>
    <p:sldId id="1482" r:id="rId39"/>
    <p:sldId id="1483" r:id="rId40"/>
    <p:sldId id="1484" r:id="rId41"/>
    <p:sldId id="1485" r:id="rId42"/>
    <p:sldId id="1486" r:id="rId43"/>
    <p:sldId id="1487" r:id="rId44"/>
    <p:sldId id="1488" r:id="rId45"/>
    <p:sldId id="1315" r:id="rId46"/>
    <p:sldId id="1489" r:id="rId47"/>
    <p:sldId id="1490" r:id="rId48"/>
    <p:sldId id="1491" r:id="rId49"/>
    <p:sldId id="1493" r:id="rId50"/>
    <p:sldId id="1494" r:id="rId51"/>
    <p:sldId id="1495" r:id="rId52"/>
    <p:sldId id="1496" r:id="rId53"/>
    <p:sldId id="1497" r:id="rId54"/>
    <p:sldId id="1498" r:id="rId55"/>
    <p:sldId id="1499" r:id="rId56"/>
    <p:sldId id="1500" r:id="rId57"/>
    <p:sldId id="1501" r:id="rId58"/>
    <p:sldId id="1502" r:id="rId59"/>
    <p:sldId id="1503" r:id="rId60"/>
    <p:sldId id="1504" r:id="rId61"/>
    <p:sldId id="1505" r:id="rId62"/>
    <p:sldId id="1506" r:id="rId63"/>
    <p:sldId id="1507" r:id="rId64"/>
    <p:sldId id="1509" r:id="rId65"/>
    <p:sldId id="1510" r:id="rId66"/>
    <p:sldId id="1511" r:id="rId67"/>
    <p:sldId id="1512" r:id="rId68"/>
    <p:sldId id="1513" r:id="rId69"/>
    <p:sldId id="1514" r:id="rId70"/>
    <p:sldId id="1515" r:id="rId71"/>
    <p:sldId id="1516" r:id="rId72"/>
    <p:sldId id="1517" r:id="rId73"/>
    <p:sldId id="1518" r:id="rId74"/>
    <p:sldId id="1519" r:id="rId75"/>
    <p:sldId id="1520" r:id="rId76"/>
    <p:sldId id="1521" r:id="rId77"/>
    <p:sldId id="1522" r:id="rId78"/>
    <p:sldId id="1523" r:id="rId79"/>
    <p:sldId id="281" r:id="rId8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commentAuthors" Target="commentAuthors.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media/image11.svg"/><Relationship Id="rId6" Type="http://schemas.openxmlformats.org/officeDocument/2006/relationships/image" Target="../media/image10.png"/><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9" Type="http://schemas.openxmlformats.org/officeDocument/2006/relationships/slideLayout" Target="../slideLayouts/slideLayout8.xml"/><Relationship Id="rId18" Type="http://schemas.openxmlformats.org/officeDocument/2006/relationships/image" Target="../media/image9.png"/><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image" Target="../media/image13.svg"/><Relationship Id="rId12" Type="http://schemas.openxmlformats.org/officeDocument/2006/relationships/image" Target="../media/image12.png"/><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1.xml"/><Relationship Id="rId1" Type="http://schemas.openxmlformats.org/officeDocument/2006/relationships/tags" Target="../tags/tag2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tags" Target="../tags/tag24.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tags" Target="../tags/tag23.xml"/><Relationship Id="rId3" Type="http://schemas.openxmlformats.org/officeDocument/2006/relationships/image" Target="../media/image15.svg"/><Relationship Id="rId28" Type="http://schemas.openxmlformats.org/officeDocument/2006/relationships/slideLayout" Target="../slideLayouts/slideLayout8.xml"/><Relationship Id="rId27" Type="http://schemas.openxmlformats.org/officeDocument/2006/relationships/image" Target="../media/image9.png"/><Relationship Id="rId26" Type="http://schemas.openxmlformats.org/officeDocument/2006/relationships/image" Target="../media/image23.svg"/><Relationship Id="rId25" Type="http://schemas.openxmlformats.org/officeDocument/2006/relationships/image" Target="../media/image22.png"/><Relationship Id="rId24" Type="http://schemas.openxmlformats.org/officeDocument/2006/relationships/tags" Target="../tags/tag37.xml"/><Relationship Id="rId23" Type="http://schemas.openxmlformats.org/officeDocument/2006/relationships/image" Target="../media/image21.svg"/><Relationship Id="rId22" Type="http://schemas.openxmlformats.org/officeDocument/2006/relationships/image" Target="../media/image20.png"/><Relationship Id="rId21" Type="http://schemas.openxmlformats.org/officeDocument/2006/relationships/tags" Target="../tags/tag36.xml"/><Relationship Id="rId20" Type="http://schemas.openxmlformats.org/officeDocument/2006/relationships/tags" Target="../tags/tag35.xml"/><Relationship Id="rId2" Type="http://schemas.openxmlformats.org/officeDocument/2006/relationships/image" Target="../media/image14.png"/><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22.xml"/></Relationships>
</file>

<file path=ppt/slides/_rels/slide3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3" Type="http://schemas.openxmlformats.org/officeDocument/2006/relationships/slideLayout" Target="../slideLayouts/slideLayout8.xml"/><Relationship Id="rId72" Type="http://schemas.openxmlformats.org/officeDocument/2006/relationships/image" Target="../media/image9.png"/><Relationship Id="rId71" Type="http://schemas.openxmlformats.org/officeDocument/2006/relationships/tags" Target="../tags/tag108.xml"/><Relationship Id="rId70" Type="http://schemas.openxmlformats.org/officeDocument/2006/relationships/tags" Target="../tags/tag107.xml"/><Relationship Id="rId7" Type="http://schemas.openxmlformats.org/officeDocument/2006/relationships/tags" Target="../tags/tag44.xml"/><Relationship Id="rId69" Type="http://schemas.openxmlformats.org/officeDocument/2006/relationships/tags" Target="../tags/tag106.xml"/><Relationship Id="rId68" Type="http://schemas.openxmlformats.org/officeDocument/2006/relationships/tags" Target="../tags/tag105.xml"/><Relationship Id="rId67" Type="http://schemas.openxmlformats.org/officeDocument/2006/relationships/tags" Target="../tags/tag104.xml"/><Relationship Id="rId66" Type="http://schemas.openxmlformats.org/officeDocument/2006/relationships/tags" Target="../tags/tag103.xml"/><Relationship Id="rId65" Type="http://schemas.openxmlformats.org/officeDocument/2006/relationships/tags" Target="../tags/tag102.xml"/><Relationship Id="rId64" Type="http://schemas.openxmlformats.org/officeDocument/2006/relationships/tags" Target="../tags/tag101.xml"/><Relationship Id="rId63" Type="http://schemas.openxmlformats.org/officeDocument/2006/relationships/tags" Target="../tags/tag100.xml"/><Relationship Id="rId62" Type="http://schemas.openxmlformats.org/officeDocument/2006/relationships/tags" Target="../tags/tag99.xml"/><Relationship Id="rId61" Type="http://schemas.openxmlformats.org/officeDocument/2006/relationships/tags" Target="../tags/tag98.xml"/><Relationship Id="rId60" Type="http://schemas.openxmlformats.org/officeDocument/2006/relationships/tags" Target="../tags/tag97.xml"/><Relationship Id="rId6" Type="http://schemas.openxmlformats.org/officeDocument/2006/relationships/tags" Target="../tags/tag43.xml"/><Relationship Id="rId59" Type="http://schemas.openxmlformats.org/officeDocument/2006/relationships/tags" Target="../tags/tag96.xml"/><Relationship Id="rId58" Type="http://schemas.openxmlformats.org/officeDocument/2006/relationships/tags" Target="../tags/tag95.xml"/><Relationship Id="rId57" Type="http://schemas.openxmlformats.org/officeDocument/2006/relationships/tags" Target="../tags/tag94.xml"/><Relationship Id="rId56" Type="http://schemas.openxmlformats.org/officeDocument/2006/relationships/tags" Target="../tags/tag93.xml"/><Relationship Id="rId55" Type="http://schemas.openxmlformats.org/officeDocument/2006/relationships/tags" Target="../tags/tag92.xml"/><Relationship Id="rId54" Type="http://schemas.openxmlformats.org/officeDocument/2006/relationships/tags" Target="../tags/tag91.xml"/><Relationship Id="rId53" Type="http://schemas.openxmlformats.org/officeDocument/2006/relationships/tags" Target="../tags/tag90.xml"/><Relationship Id="rId52" Type="http://schemas.openxmlformats.org/officeDocument/2006/relationships/tags" Target="../tags/tag89.xml"/><Relationship Id="rId51" Type="http://schemas.openxmlformats.org/officeDocument/2006/relationships/tags" Target="../tags/tag88.xml"/><Relationship Id="rId50" Type="http://schemas.openxmlformats.org/officeDocument/2006/relationships/tags" Target="../tags/tag87.xml"/><Relationship Id="rId5" Type="http://schemas.openxmlformats.org/officeDocument/2006/relationships/tags" Target="../tags/tag42.xml"/><Relationship Id="rId49" Type="http://schemas.openxmlformats.org/officeDocument/2006/relationships/tags" Target="../tags/tag86.xml"/><Relationship Id="rId48" Type="http://schemas.openxmlformats.org/officeDocument/2006/relationships/tags" Target="../tags/tag85.xml"/><Relationship Id="rId47" Type="http://schemas.openxmlformats.org/officeDocument/2006/relationships/tags" Target="../tags/tag84.xml"/><Relationship Id="rId46" Type="http://schemas.openxmlformats.org/officeDocument/2006/relationships/tags" Target="../tags/tag83.xml"/><Relationship Id="rId45" Type="http://schemas.openxmlformats.org/officeDocument/2006/relationships/tags" Target="../tags/tag82.xml"/><Relationship Id="rId44" Type="http://schemas.openxmlformats.org/officeDocument/2006/relationships/tags" Target="../tags/tag81.xml"/><Relationship Id="rId43" Type="http://schemas.openxmlformats.org/officeDocument/2006/relationships/tags" Target="../tags/tag80.xml"/><Relationship Id="rId42" Type="http://schemas.openxmlformats.org/officeDocument/2006/relationships/tags" Target="../tags/tag79.xml"/><Relationship Id="rId41" Type="http://schemas.openxmlformats.org/officeDocument/2006/relationships/tags" Target="../tags/tag78.xml"/><Relationship Id="rId40" Type="http://schemas.openxmlformats.org/officeDocument/2006/relationships/tags" Target="../tags/tag77.xml"/><Relationship Id="rId4" Type="http://schemas.openxmlformats.org/officeDocument/2006/relationships/tags" Target="../tags/tag41.xml"/><Relationship Id="rId39" Type="http://schemas.openxmlformats.org/officeDocument/2006/relationships/tags" Target="../tags/tag76.xml"/><Relationship Id="rId38" Type="http://schemas.openxmlformats.org/officeDocument/2006/relationships/tags" Target="../tags/tag75.xml"/><Relationship Id="rId37" Type="http://schemas.openxmlformats.org/officeDocument/2006/relationships/tags" Target="../tags/tag74.xml"/><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40.xml"/><Relationship Id="rId29" Type="http://schemas.openxmlformats.org/officeDocument/2006/relationships/tags" Target="../tags/tag66.xml"/><Relationship Id="rId28" Type="http://schemas.openxmlformats.org/officeDocument/2006/relationships/tags" Target="../tags/tag65.xml"/><Relationship Id="rId27" Type="http://schemas.openxmlformats.org/officeDocument/2006/relationships/tags" Target="../tags/tag64.xml"/><Relationship Id="rId26" Type="http://schemas.openxmlformats.org/officeDocument/2006/relationships/tags" Target="../tags/tag63.xml"/><Relationship Id="rId25" Type="http://schemas.openxmlformats.org/officeDocument/2006/relationships/tags" Target="../tags/tag62.xml"/><Relationship Id="rId24" Type="http://schemas.openxmlformats.org/officeDocument/2006/relationships/tags" Target="../tags/tag61.xml"/><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9" Type="http://schemas.openxmlformats.org/officeDocument/2006/relationships/image" Target="../media/image29.svg"/><Relationship Id="rId8" Type="http://schemas.openxmlformats.org/officeDocument/2006/relationships/image" Target="../media/image28.png"/><Relationship Id="rId7" Type="http://schemas.openxmlformats.org/officeDocument/2006/relationships/tags" Target="../tags/tag11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tags" Target="../tags/tag110.xml"/><Relationship Id="rId39" Type="http://schemas.openxmlformats.org/officeDocument/2006/relationships/slideLayout" Target="../slideLayouts/slideLayout8.xml"/><Relationship Id="rId38" Type="http://schemas.openxmlformats.org/officeDocument/2006/relationships/image" Target="../media/image9.png"/><Relationship Id="rId37" Type="http://schemas.openxmlformats.org/officeDocument/2006/relationships/tags" Target="../tags/tag129.xml"/><Relationship Id="rId36" Type="http://schemas.openxmlformats.org/officeDocument/2006/relationships/tags" Target="../tags/tag128.xml"/><Relationship Id="rId35" Type="http://schemas.openxmlformats.org/officeDocument/2006/relationships/tags" Target="../tags/tag127.xml"/><Relationship Id="rId34" Type="http://schemas.openxmlformats.org/officeDocument/2006/relationships/tags" Target="../tags/tag126.xml"/><Relationship Id="rId33" Type="http://schemas.openxmlformats.org/officeDocument/2006/relationships/tags" Target="../tags/tag125.xml"/><Relationship Id="rId32" Type="http://schemas.openxmlformats.org/officeDocument/2006/relationships/tags" Target="../tags/tag124.xml"/><Relationship Id="rId31" Type="http://schemas.openxmlformats.org/officeDocument/2006/relationships/tags" Target="../tags/tag123.xml"/><Relationship Id="rId30" Type="http://schemas.openxmlformats.org/officeDocument/2006/relationships/tags" Target="../tags/tag122.xml"/><Relationship Id="rId3" Type="http://schemas.openxmlformats.org/officeDocument/2006/relationships/image" Target="../media/image25.svg"/><Relationship Id="rId29" Type="http://schemas.openxmlformats.org/officeDocument/2006/relationships/tags" Target="../tags/tag121.xml"/><Relationship Id="rId28" Type="http://schemas.openxmlformats.org/officeDocument/2006/relationships/tags" Target="../tags/tag120.xml"/><Relationship Id="rId27" Type="http://schemas.openxmlformats.org/officeDocument/2006/relationships/tags" Target="../tags/tag119.xml"/><Relationship Id="rId26" Type="http://schemas.openxmlformats.org/officeDocument/2006/relationships/tags" Target="../tags/tag118.xml"/><Relationship Id="rId25" Type="http://schemas.openxmlformats.org/officeDocument/2006/relationships/tags" Target="../tags/tag117.xml"/><Relationship Id="rId24" Type="http://schemas.openxmlformats.org/officeDocument/2006/relationships/image" Target="../media/image39.svg"/><Relationship Id="rId23" Type="http://schemas.openxmlformats.org/officeDocument/2006/relationships/image" Target="../media/image38.png"/><Relationship Id="rId22" Type="http://schemas.openxmlformats.org/officeDocument/2006/relationships/tags" Target="../tags/tag116.xml"/><Relationship Id="rId21" Type="http://schemas.openxmlformats.org/officeDocument/2006/relationships/image" Target="../media/image37.svg"/><Relationship Id="rId20" Type="http://schemas.openxmlformats.org/officeDocument/2006/relationships/image" Target="../media/image36.png"/><Relationship Id="rId2" Type="http://schemas.openxmlformats.org/officeDocument/2006/relationships/image" Target="../media/image24.png"/><Relationship Id="rId19" Type="http://schemas.openxmlformats.org/officeDocument/2006/relationships/tags" Target="../tags/tag115.xml"/><Relationship Id="rId18" Type="http://schemas.openxmlformats.org/officeDocument/2006/relationships/image" Target="../media/image35.svg"/><Relationship Id="rId17" Type="http://schemas.openxmlformats.org/officeDocument/2006/relationships/image" Target="../media/image34.png"/><Relationship Id="rId16" Type="http://schemas.openxmlformats.org/officeDocument/2006/relationships/tags" Target="../tags/tag114.xml"/><Relationship Id="rId15" Type="http://schemas.openxmlformats.org/officeDocument/2006/relationships/image" Target="../media/image33.svg"/><Relationship Id="rId14" Type="http://schemas.openxmlformats.org/officeDocument/2006/relationships/image" Target="../media/image32.png"/><Relationship Id="rId13" Type="http://schemas.openxmlformats.org/officeDocument/2006/relationships/tags" Target="../tags/tag113.xml"/><Relationship Id="rId12" Type="http://schemas.openxmlformats.org/officeDocument/2006/relationships/image" Target="../media/image31.svg"/><Relationship Id="rId11" Type="http://schemas.openxmlformats.org/officeDocument/2006/relationships/image" Target="../media/image30.png"/><Relationship Id="rId10" Type="http://schemas.openxmlformats.org/officeDocument/2006/relationships/tags" Target="../tags/tag112.xml"/><Relationship Id="rId1" Type="http://schemas.openxmlformats.org/officeDocument/2006/relationships/tags" Target="../tags/tag109.xml"/></Relationships>
</file>

<file path=ppt/slides/_rels/slide3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8" Type="http://schemas.openxmlformats.org/officeDocument/2006/relationships/slideLayout" Target="../slideLayouts/slideLayout8.xml"/><Relationship Id="rId37" Type="http://schemas.openxmlformats.org/officeDocument/2006/relationships/image" Target="../media/image9.png"/><Relationship Id="rId36" Type="http://schemas.openxmlformats.org/officeDocument/2006/relationships/image" Target="../media/image49.svg"/><Relationship Id="rId35" Type="http://schemas.openxmlformats.org/officeDocument/2006/relationships/image" Target="../media/image48.png"/><Relationship Id="rId34" Type="http://schemas.openxmlformats.org/officeDocument/2006/relationships/tags" Target="../tags/tag155.xml"/><Relationship Id="rId33" Type="http://schemas.openxmlformats.org/officeDocument/2006/relationships/tags" Target="../tags/tag15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32.xml"/><Relationship Id="rId29" Type="http://schemas.openxmlformats.org/officeDocument/2006/relationships/tags" Target="../tags/tag150.xml"/><Relationship Id="rId28" Type="http://schemas.openxmlformats.org/officeDocument/2006/relationships/tags" Target="../tags/tag149.xml"/><Relationship Id="rId27" Type="http://schemas.openxmlformats.org/officeDocument/2006/relationships/tags" Target="../tags/tag148.xml"/><Relationship Id="rId26" Type="http://schemas.openxmlformats.org/officeDocument/2006/relationships/tags" Target="../tags/tag147.xml"/><Relationship Id="rId25" Type="http://schemas.openxmlformats.org/officeDocument/2006/relationships/image" Target="../media/image47.svg"/><Relationship Id="rId24" Type="http://schemas.openxmlformats.org/officeDocument/2006/relationships/image" Target="../media/image46.png"/><Relationship Id="rId23" Type="http://schemas.openxmlformats.org/officeDocument/2006/relationships/tags" Target="../tags/tag146.xml"/><Relationship Id="rId22" Type="http://schemas.openxmlformats.org/officeDocument/2006/relationships/image" Target="../media/image45.svg"/><Relationship Id="rId21" Type="http://schemas.openxmlformats.org/officeDocument/2006/relationships/image" Target="../media/image44.png"/><Relationship Id="rId20" Type="http://schemas.openxmlformats.org/officeDocument/2006/relationships/tags" Target="../tags/tag145.xml"/><Relationship Id="rId2" Type="http://schemas.openxmlformats.org/officeDocument/2006/relationships/tags" Target="../tags/tag131.xml"/><Relationship Id="rId19" Type="http://schemas.openxmlformats.org/officeDocument/2006/relationships/image" Target="../media/image43.svg"/><Relationship Id="rId18" Type="http://schemas.openxmlformats.org/officeDocument/2006/relationships/image" Target="../media/image42.png"/><Relationship Id="rId17" Type="http://schemas.openxmlformats.org/officeDocument/2006/relationships/tags" Target="../tags/tag144.xml"/><Relationship Id="rId16" Type="http://schemas.openxmlformats.org/officeDocument/2006/relationships/image" Target="../media/image41.svg"/><Relationship Id="rId15" Type="http://schemas.openxmlformats.org/officeDocument/2006/relationships/image" Target="../media/image40.png"/><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7.xml"/><Relationship Id="rId1" Type="http://schemas.openxmlformats.org/officeDocument/2006/relationships/tags" Target="../tags/tag15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0" Type="http://schemas.openxmlformats.org/officeDocument/2006/relationships/slideLayout" Target="../slideLayouts/slideLayout8.xml"/><Relationship Id="rId3" Type="http://schemas.openxmlformats.org/officeDocument/2006/relationships/tags" Target="../tags/tag159.xml"/><Relationship Id="rId29" Type="http://schemas.openxmlformats.org/officeDocument/2006/relationships/tags" Target="../tags/tag179.xml"/><Relationship Id="rId28" Type="http://schemas.openxmlformats.org/officeDocument/2006/relationships/tags" Target="../tags/tag178.xml"/><Relationship Id="rId27" Type="http://schemas.openxmlformats.org/officeDocument/2006/relationships/tags" Target="../tags/tag177.xml"/><Relationship Id="rId26" Type="http://schemas.openxmlformats.org/officeDocument/2006/relationships/tags" Target="../tags/tag176.xml"/><Relationship Id="rId25" Type="http://schemas.openxmlformats.org/officeDocument/2006/relationships/tags" Target="../tags/tag175.xml"/><Relationship Id="rId24" Type="http://schemas.openxmlformats.org/officeDocument/2006/relationships/tags" Target="../tags/tag174.xml"/><Relationship Id="rId23" Type="http://schemas.openxmlformats.org/officeDocument/2006/relationships/image" Target="../media/image55.svg"/><Relationship Id="rId22" Type="http://schemas.openxmlformats.org/officeDocument/2006/relationships/image" Target="../media/image54.png"/><Relationship Id="rId21" Type="http://schemas.openxmlformats.org/officeDocument/2006/relationships/tags" Target="../tags/tag173.xml"/><Relationship Id="rId20" Type="http://schemas.openxmlformats.org/officeDocument/2006/relationships/image" Target="../media/image53.svg"/><Relationship Id="rId2" Type="http://schemas.openxmlformats.org/officeDocument/2006/relationships/tags" Target="../tags/tag158.xml"/><Relationship Id="rId19" Type="http://schemas.openxmlformats.org/officeDocument/2006/relationships/image" Target="../media/image52.png"/><Relationship Id="rId18" Type="http://schemas.openxmlformats.org/officeDocument/2006/relationships/tags" Target="../tags/tag172.xml"/><Relationship Id="rId17" Type="http://schemas.openxmlformats.org/officeDocument/2006/relationships/image" Target="../media/image51.svg"/><Relationship Id="rId16" Type="http://schemas.openxmlformats.org/officeDocument/2006/relationships/image" Target="../media/image50.png"/><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0" Type="http://schemas.openxmlformats.org/officeDocument/2006/relationships/slideLayout" Target="../slideLayouts/slideLayout8.xml"/><Relationship Id="rId3" Type="http://schemas.openxmlformats.org/officeDocument/2006/relationships/tags" Target="../tags/tag181.xml"/><Relationship Id="rId29" Type="http://schemas.openxmlformats.org/officeDocument/2006/relationships/tags" Target="../tags/tag201.xml"/><Relationship Id="rId28" Type="http://schemas.openxmlformats.org/officeDocument/2006/relationships/tags" Target="../tags/tag200.xml"/><Relationship Id="rId27" Type="http://schemas.openxmlformats.org/officeDocument/2006/relationships/tags" Target="../tags/tag199.xml"/><Relationship Id="rId26" Type="http://schemas.openxmlformats.org/officeDocument/2006/relationships/tags" Target="../tags/tag198.xml"/><Relationship Id="rId25" Type="http://schemas.openxmlformats.org/officeDocument/2006/relationships/tags" Target="../tags/tag197.xml"/><Relationship Id="rId24" Type="http://schemas.openxmlformats.org/officeDocument/2006/relationships/tags" Target="../tags/tag196.xml"/><Relationship Id="rId23" Type="http://schemas.openxmlformats.org/officeDocument/2006/relationships/image" Target="../media/image55.svg"/><Relationship Id="rId22" Type="http://schemas.openxmlformats.org/officeDocument/2006/relationships/image" Target="../media/image54.png"/><Relationship Id="rId21" Type="http://schemas.openxmlformats.org/officeDocument/2006/relationships/tags" Target="../tags/tag195.xml"/><Relationship Id="rId20" Type="http://schemas.openxmlformats.org/officeDocument/2006/relationships/image" Target="../media/image53.svg"/><Relationship Id="rId2" Type="http://schemas.openxmlformats.org/officeDocument/2006/relationships/tags" Target="../tags/tag180.xml"/><Relationship Id="rId19" Type="http://schemas.openxmlformats.org/officeDocument/2006/relationships/image" Target="../media/image52.png"/><Relationship Id="rId18" Type="http://schemas.openxmlformats.org/officeDocument/2006/relationships/tags" Target="../tags/tag194.xml"/><Relationship Id="rId17" Type="http://schemas.openxmlformats.org/officeDocument/2006/relationships/image" Target="../media/image51.svg"/><Relationship Id="rId16" Type="http://schemas.openxmlformats.org/officeDocument/2006/relationships/image" Target="../media/image50.png"/><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8" Type="http://schemas.openxmlformats.org/officeDocument/2006/relationships/slideLayout" Target="../slideLayouts/slideLayout8.xml"/><Relationship Id="rId27" Type="http://schemas.openxmlformats.org/officeDocument/2006/relationships/image" Target="../media/image9.png"/><Relationship Id="rId26" Type="http://schemas.openxmlformats.org/officeDocument/2006/relationships/image" Target="../media/image57.svg"/><Relationship Id="rId25" Type="http://schemas.openxmlformats.org/officeDocument/2006/relationships/image" Target="../media/image56.png"/><Relationship Id="rId24" Type="http://schemas.openxmlformats.org/officeDocument/2006/relationships/tags" Target="../tags/tag225.xml"/><Relationship Id="rId23" Type="http://schemas.openxmlformats.org/officeDocument/2006/relationships/tags" Target="../tags/tag224.xml"/><Relationship Id="rId22" Type="http://schemas.openxmlformats.org/officeDocument/2006/relationships/tags" Target="../tags/tag223.xml"/><Relationship Id="rId21" Type="http://schemas.openxmlformats.org/officeDocument/2006/relationships/tags" Target="../tags/tag222.xml"/><Relationship Id="rId20" Type="http://schemas.openxmlformats.org/officeDocument/2006/relationships/tags" Target="../tags/tag221.xml"/><Relationship Id="rId2" Type="http://schemas.openxmlformats.org/officeDocument/2006/relationships/tags" Target="../tags/tag203.xml"/><Relationship Id="rId19" Type="http://schemas.openxmlformats.org/officeDocument/2006/relationships/tags" Target="../tags/tag220.xml"/><Relationship Id="rId18" Type="http://schemas.openxmlformats.org/officeDocument/2006/relationships/tags" Target="../tags/tag219.xml"/><Relationship Id="rId17" Type="http://schemas.openxmlformats.org/officeDocument/2006/relationships/tags" Target="../tags/tag2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4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tags" Target="../tags/tag229.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228.xml"/><Relationship Id="rId29" Type="http://schemas.openxmlformats.org/officeDocument/2006/relationships/tags" Target="../tags/tag246.xml"/><Relationship Id="rId28" Type="http://schemas.openxmlformats.org/officeDocument/2006/relationships/tags" Target="../tags/tag245.xml"/><Relationship Id="rId27" Type="http://schemas.openxmlformats.org/officeDocument/2006/relationships/image" Target="../media/image65.svg"/><Relationship Id="rId26" Type="http://schemas.openxmlformats.org/officeDocument/2006/relationships/image" Target="../media/image64.png"/><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image" Target="../media/image63.svg"/><Relationship Id="rId2" Type="http://schemas.openxmlformats.org/officeDocument/2006/relationships/tags" Target="../tags/tag227.xml"/><Relationship Id="rId19" Type="http://schemas.openxmlformats.org/officeDocument/2006/relationships/image" Target="../media/image62.png"/><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image" Target="../media/image61.svg"/><Relationship Id="rId12" Type="http://schemas.openxmlformats.org/officeDocument/2006/relationships/image" Target="../media/image60.png"/><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tags" Target="../tags/tag22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48.xml"/><Relationship Id="rId1" Type="http://schemas.openxmlformats.org/officeDocument/2006/relationships/tags" Target="../tags/tag24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tags" Target="../tags/tag252.xml"/><Relationship Id="rId3" Type="http://schemas.openxmlformats.org/officeDocument/2006/relationships/tags" Target="../tags/tag251.xml"/><Relationship Id="rId24" Type="http://schemas.openxmlformats.org/officeDocument/2006/relationships/slideLayout" Target="../slideLayouts/slideLayout8.xml"/><Relationship Id="rId23" Type="http://schemas.openxmlformats.org/officeDocument/2006/relationships/image" Target="../media/image9.png"/><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image" Target="../media/image65.svg"/><Relationship Id="rId2" Type="http://schemas.openxmlformats.org/officeDocument/2006/relationships/tags" Target="../tags/tag250.xml"/><Relationship Id="rId19" Type="http://schemas.openxmlformats.org/officeDocument/2006/relationships/image" Target="../media/image64.png"/><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image" Target="../media/image63.svg"/><Relationship Id="rId12" Type="http://schemas.openxmlformats.org/officeDocument/2006/relationships/image" Target="../media/image62.png"/><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9.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tags" Target="../tags/tag268.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267.xml"/><Relationship Id="rId29" Type="http://schemas.openxmlformats.org/officeDocument/2006/relationships/tags" Target="../tags/tag285.xml"/><Relationship Id="rId28" Type="http://schemas.openxmlformats.org/officeDocument/2006/relationships/tags" Target="../tags/tag284.xml"/><Relationship Id="rId27" Type="http://schemas.openxmlformats.org/officeDocument/2006/relationships/image" Target="../media/image65.svg"/><Relationship Id="rId26" Type="http://schemas.openxmlformats.org/officeDocument/2006/relationships/image" Target="../media/image64.png"/><Relationship Id="rId25" Type="http://schemas.openxmlformats.org/officeDocument/2006/relationships/tags" Target="../tags/tag283.xml"/><Relationship Id="rId24" Type="http://schemas.openxmlformats.org/officeDocument/2006/relationships/tags" Target="../tags/tag282.xml"/><Relationship Id="rId23" Type="http://schemas.openxmlformats.org/officeDocument/2006/relationships/tags" Target="../tags/tag281.xml"/><Relationship Id="rId22" Type="http://schemas.openxmlformats.org/officeDocument/2006/relationships/tags" Target="../tags/tag280.xml"/><Relationship Id="rId21" Type="http://schemas.openxmlformats.org/officeDocument/2006/relationships/tags" Target="../tags/tag279.xml"/><Relationship Id="rId20" Type="http://schemas.openxmlformats.org/officeDocument/2006/relationships/image" Target="../media/image63.svg"/><Relationship Id="rId2" Type="http://schemas.openxmlformats.org/officeDocument/2006/relationships/tags" Target="../tags/tag266.xml"/><Relationship Id="rId19" Type="http://schemas.openxmlformats.org/officeDocument/2006/relationships/image" Target="../media/image62.png"/><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image" Target="../media/image61.svg"/><Relationship Id="rId12" Type="http://schemas.openxmlformats.org/officeDocument/2006/relationships/image" Target="../media/image60.png"/><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87.xml"/><Relationship Id="rId1" Type="http://schemas.openxmlformats.org/officeDocument/2006/relationships/tags" Target="../tags/tag28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1. 神经系统表现</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惊厥、狂躁、昏迷。</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2. 呼吸系统表现</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呼吸缓慢或急促，喉头水肿，肺水肿。</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3.呼气及呕吐物有特殊气味</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①引起异味的物质：乙醇、松节油、樟脑、氨水、汽油等；②有蒜臭味物质：有机磷、无机盐和砷等；③苦杏仁味物质：氰化物和含氰苷果仁等。</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4. 心率过速或过缓，心律不齐至停止。</a:t>
            </a:r>
            <a:endPar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5. 瞳孔扩大或缩小</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有机磷农药中毒，瞳孔缩小至针突大小。</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6. 皮肤颜色</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根据不同毒物出现潮红、发绀、黄疸等。</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7. 消化系统表现</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流涎、急性腹痛、腹泻、口腔黏膜糜烂。</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b="1" spc="-100"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8. 尿液异常</a:t>
            </a:r>
            <a:r>
              <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出现血尿、血红蛋白尿。</a:t>
            </a:r>
            <a:endParaRPr sz="20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spc="-100" dirty="0">
                <a:uFillTx/>
                <a:latin typeface="Microsoft YaHei" panose="020B0503020204020204" charset="-122"/>
                <a:ea typeface="Microsoft YaHei Regular" panose="020B0503020204020204" charset="-122"/>
                <a:cs typeface="Microsoft YaHei Regular" panose="020B0503020204020204" charset="-122"/>
              </a:rPr>
              <a:t>1. 收集剩余毒物、呕吐物及洗胃残渣或采集血、尿、粪进行毒物鉴定。</a:t>
            </a:r>
            <a:endParaRPr sz="2000" spc="-100" dirty="0">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buClrTx/>
              <a:buSzTx/>
              <a:buFontTx/>
              <a:extLst>
                <a:ext uri="{35155182-B16C-46BC-9424-99874614C6A1}">
                  <wpsdc:indentchars xmlns:wpsdc="http://www.wps.cn/officeDocument/2017/drawingmlCustomData" val="200" checksum="1553287637"/>
                </a:ext>
              </a:extLst>
            </a:pPr>
            <a:r>
              <a:rPr sz="2000" spc="-100" dirty="0">
                <a:uFillTx/>
                <a:latin typeface="Microsoft YaHei" panose="020B0503020204020204" charset="-122"/>
                <a:ea typeface="Microsoft YaHei Regular" panose="020B0503020204020204" charset="-122"/>
                <a:cs typeface="Microsoft YaHei Regular" panose="020B0503020204020204" charset="-122"/>
              </a:rPr>
              <a:t>2. 根据临床表现做有关特异性实验室检查。</a:t>
            </a:r>
            <a:endParaRPr sz="2000" spc="-100" dirty="0">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处理原则：发生急性中毒时，应立即治疗，否则会失去抢救机会。在毒物性质未明确时，按一般的中毒治疗原则抢救患儿。在一般情况下，以排除毒物为首要措施，尽快减少毒物对机体的损害；维持呼吸、循环等生理机能；采取各种措施减少毒物的吸收，促进毒物的排泄。</a:t>
            </a:r>
            <a:endPar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1. 毒物的清除</a:t>
            </a:r>
            <a:r>
              <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根据中毒的途径、毒物种类及中毒时间采取相应的排毒方式。</a:t>
            </a:r>
            <a:endPar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2. 特异性解毒剂的应用</a:t>
            </a:r>
            <a:endParaRPr sz="2000" b="1" dirty="0">
              <a:solidFill>
                <a:srgbClr val="FF7F7F"/>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uFillTx/>
                <a:latin typeface="Microsoft YaHei" panose="020B0503020204020204" charset="-122"/>
                <a:ea typeface="Microsoft YaHei Regular" panose="020B0503020204020204" charset="-122"/>
                <a:cs typeface="Microsoft YaHei Regular" panose="020B0503020204020204" charset="-122"/>
              </a:rPr>
              <a:t>3. 对症治疗</a:t>
            </a:r>
            <a:r>
              <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　及时处理各种中毒所致的严重症状，如惊厥、呼吸困难、循环衰竭等，若不及时治疗，随时可危及生命。在中毒原因不明或无特效治疗时，对症治疗尤为重要，以便支持患儿度过危险期。</a:t>
            </a:r>
            <a:endParaRPr sz="20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【中毒的处理】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sz="2000" dirty="0">
                <a:latin typeface="Microsoft YaHei Regular" panose="020B0503020204020204" charset="-122"/>
                <a:ea typeface="Microsoft YaHei Regular" panose="020B0503020204020204" charset="-122"/>
                <a:cs typeface="Microsoft YaHei Regular" panose="020B0503020204020204" charset="-122"/>
              </a:rPr>
              <a:t>　详细询问患儿的中毒经过、摄入或接触毒物的时间、毒物名称等。当毒物摄入或吸入史不明确时，注意收集现场药物或毒性物品如灭虫药、农药、家中常备药等，如已明确何种毒物中毒，须了解服用时间、剂量、发病时间、主要表现并给予处理。</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身体状况</a:t>
            </a:r>
            <a:r>
              <a:rPr sz="2000" dirty="0">
                <a:latin typeface="Microsoft YaHei Regular" panose="020B0503020204020204" charset="-122"/>
                <a:ea typeface="Microsoft YaHei Regular" panose="020B0503020204020204" charset="-122"/>
                <a:cs typeface="Microsoft YaHei Regular" panose="020B0503020204020204" charset="-122"/>
              </a:rPr>
              <a:t>　检查应迅速而有重点。测量生命体征，观察神志是否清醒，对外界反应情况；检查皮肤黏膜、呕吐物及衣服，分析毒物鉴定和有关的特异性化验的结果。</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心理—社会状况</a:t>
            </a:r>
            <a:r>
              <a:rPr sz="2000" dirty="0">
                <a:latin typeface="Microsoft YaHei Regular" panose="020B0503020204020204" charset="-122"/>
                <a:ea typeface="Microsoft YaHei Regular" panose="020B0503020204020204" charset="-122"/>
                <a:cs typeface="Microsoft YaHei Regular" panose="020B0503020204020204" charset="-122"/>
              </a:rPr>
              <a:t>　评估患儿及家长的心理状态，有无恐惧和焦虑，家庭经济及环境状况等。年长儿应向其家长、教师、同学了解患儿近来生活、学习有否异常表现，情绪有无异常等。</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潜在并发症</a:t>
            </a:r>
            <a:r>
              <a:rPr sz="2000" dirty="0">
                <a:latin typeface="Microsoft YaHei Regular" panose="020B0503020204020204" charset="-122"/>
                <a:ea typeface="Microsoft YaHei Regular" panose="020B0503020204020204" charset="-122"/>
                <a:cs typeface="Microsoft YaHei Regular" panose="020B0503020204020204" charset="-122"/>
              </a:rPr>
              <a:t>　心搏、呼吸骤停，与毒物进入人体引起组织和器官损害有关。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恐惧</a:t>
            </a:r>
            <a:r>
              <a:rPr sz="2000" dirty="0">
                <a:latin typeface="Microsoft YaHei Regular" panose="020B0503020204020204" charset="-122"/>
                <a:ea typeface="Microsoft YaHei Regular" panose="020B0503020204020204" charset="-122"/>
                <a:cs typeface="Microsoft YaHei Regular" panose="020B0503020204020204" charset="-122"/>
              </a:rPr>
              <a:t>　与病情危重有关。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知识缺乏</a:t>
            </a:r>
            <a:r>
              <a:rPr sz="2000" dirty="0">
                <a:latin typeface="Microsoft YaHei Regular" panose="020B0503020204020204" charset="-122"/>
                <a:ea typeface="Microsoft YaHei Regular" panose="020B0503020204020204" charset="-122"/>
                <a:cs typeface="Microsoft YaHei Regular" panose="020B0503020204020204" charset="-122"/>
              </a:rPr>
              <a:t>　与患儿及家长缺乏安全防护知识有关。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皮肤完整性受损</a:t>
            </a:r>
            <a:r>
              <a:rPr sz="2000" dirty="0">
                <a:latin typeface="Microsoft YaHei Regular" panose="020B0503020204020204" charset="-122"/>
                <a:ea typeface="Microsoft YaHei Regular" panose="020B0503020204020204" charset="-122"/>
                <a:cs typeface="Microsoft YaHei Regular" panose="020B0503020204020204" charset="-122"/>
              </a:rPr>
              <a:t>　与毒物接触皮肤有关。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（1）患儿生命体征维持正常。</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（2）患儿及家长情绪稳定。</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（3）患儿及家长掌握一定的安全防护知识。</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严密观察病情变化</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（1）首先注意患儿的一般情况，特别是神志、呼吸、循环状态，给予心电监护，监测生命体征，以判断中毒的轻重程度。</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（2）对重症患儿要边检查边抢救，保持呼吸道通畅，给氧，建立静脉通道；昏迷、惊厥者应侧卧或平卧，头偏向一侧，及时清除呼吸道分泌物，防止误吸呕吐物引起窒息。</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（3）备齐抢救物品，做好气管插管、气管切开及呼吸机辅助呼吸等器械及设备的准备。</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尽快清除毒物</a:t>
            </a:r>
            <a:r>
              <a:rPr sz="2000" dirty="0">
                <a:latin typeface="Microsoft YaHei Regular" panose="020B0503020204020204" charset="-122"/>
                <a:ea typeface="Microsoft YaHei Regular" panose="020B0503020204020204" charset="-122"/>
                <a:cs typeface="Microsoft YaHei Regular" panose="020B0503020204020204" charset="-122"/>
              </a:rPr>
              <a:t>　将进入人体的尚未吸收或已被吸收的毒物从不同途径清除，防止中毒症状的进一步加重。</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促进毒物排泄和阻止毒物吸收</a:t>
            </a:r>
            <a:r>
              <a:rPr sz="2000" dirty="0">
                <a:latin typeface="Microsoft YaHei Regular" panose="020B0503020204020204" charset="-122"/>
                <a:ea typeface="Microsoft YaHei Regular" panose="020B0503020204020204" charset="-122"/>
                <a:cs typeface="Microsoft YaHei Regular" panose="020B0503020204020204" charset="-122"/>
              </a:rPr>
              <a:t>　鼓励患儿多饮水，静脉滴注 10% 葡萄糖以稀释毒物在体内的浓度和增加尿量，可使用利尿剂以加速毒物的排泄。危重急性中毒伴有肾功能不全者，可采用腹膜透析或血液透析疗法，加速毒物排泄。</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使用特效解毒剂</a:t>
            </a:r>
            <a:r>
              <a:rPr sz="2000" dirty="0">
                <a:latin typeface="Microsoft YaHei Regular" panose="020B0503020204020204" charset="-122"/>
                <a:ea typeface="Microsoft YaHei Regular" panose="020B0503020204020204" charset="-122"/>
                <a:cs typeface="Microsoft YaHei Regular" panose="020B0503020204020204" charset="-122"/>
              </a:rPr>
              <a:t>　一旦毒物明确，应立即应用特效解毒剂，如有机磷中毒应用解磷定、阿托品；亚硝酸盐中毒可用亚甲蓝（美蓝）。应用解毒剂后，注意观察患儿用药后的反应及其产生的不良反应，以决定药物的增减。牛奶、豆浆、蛋清、浓茶等能与毒物发生沉淀作用，延缓毒物吸收。</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5. 详细记录出入量</a:t>
            </a:r>
            <a:r>
              <a:rPr sz="2000" dirty="0">
                <a:latin typeface="Microsoft YaHei Regular" panose="020B0503020204020204" charset="-122"/>
                <a:ea typeface="Microsoft YaHei Regular" panose="020B0503020204020204" charset="-122"/>
                <a:cs typeface="Microsoft YaHei Regular" panose="020B0503020204020204" charset="-122"/>
              </a:rPr>
              <a:t>　由于催吐、洗胃、导泻、利尿等措施可能造成患儿脱水、酸碱失衡，必须保证出入量平衡，维持有效循环血量，防止休克。</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6. 心理护理</a:t>
            </a:r>
            <a:r>
              <a:rPr sz="2000" dirty="0">
                <a:latin typeface="Microsoft YaHei Regular" panose="020B0503020204020204" charset="-122"/>
                <a:ea typeface="Microsoft YaHei Regular" panose="020B0503020204020204" charset="-122"/>
                <a:cs typeface="Microsoft YaHei Regular" panose="020B0503020204020204" charset="-122"/>
              </a:rPr>
              <a:t>　急救处理后应做好心理护理，减轻或消除患儿及家长的紧张和恐惧心理。对于惊厥、昏迷时间较长者应注意保暖，定时翻身，并做好皮肤及五官护理，以预防感染。</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7. 健康教育</a:t>
            </a:r>
            <a:r>
              <a:rPr sz="2000" dirty="0">
                <a:latin typeface="Microsoft YaHei Regular" panose="020B0503020204020204" charset="-122"/>
                <a:ea typeface="Microsoft YaHei Regular" panose="020B0503020204020204" charset="-122"/>
                <a:cs typeface="Microsoft YaHei Regular" panose="020B0503020204020204" charset="-122"/>
              </a:rPr>
              <a:t>　向家长讲解预防中毒的有关知识。做好以下几项工作。</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管好药品：药品用量、用法或存放不当是造成药物中毒的主要原因。家长切勿擅自给小儿用药，更不可把成人药随便给小儿吃。不要将外用药物装入内服药瓶中。家庭中一切药品皆应妥善保管，不让小儿随便取到。</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（2）农村或家庭日常用的杀虫、灭蚊、灭鼠剧毒药品，更要妥善处理，避免小儿接触。各种农药务必按照规定办法使用。</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（3）做好识别有毒植物的宣传工作，教育小儿不要随便采食野生植物。</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（4）禁止小儿玩耍带毒性物质的用具，如装敌敌畏的小瓶等。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（5）普及相关预防中毒的健康知识教育。</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047750"/>
            <a:ext cx="10440035" cy="53086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小儿惊厥</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惊厥指全身或局部骨骼肌突然发生不自主收缩，常伴意识障碍，是儿科常见的急症。婴幼儿多见。这种神经系统功能暂时的紊乱，主要是小儿大脑皮质功能发育未成熟，各种较弱刺激也能在大脑引起强烈的兴奋与扩散，导致神经细胞突然大量异常反复放电活动所致。</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36625" y="1325880"/>
            <a:ext cx="10337165" cy="0"/>
          </a:xfrm>
          <a:prstGeom prst="line">
            <a:avLst/>
          </a:prstGeom>
          <a:ln w="15875">
            <a:solidFill>
              <a:srgbClr val="FF7F7F"/>
            </a:solidFill>
          </a:ln>
        </p:spPr>
        <p:style>
          <a:lnRef idx="1">
            <a:srgbClr val="77D65E"/>
          </a:lnRef>
          <a:fillRef idx="0">
            <a:srgbClr val="77D65E"/>
          </a:fillRef>
          <a:effectRef idx="0">
            <a:srgbClr val="77D65E"/>
          </a:effectRef>
          <a:fontRef idx="minor">
            <a:srgbClr val="000000"/>
          </a:fontRef>
        </p:style>
      </p:cxnSp>
      <p:cxnSp>
        <p:nvCxnSpPr>
          <p:cNvPr id="3" name="直接连接符 2"/>
          <p:cNvCxnSpPr>
            <a:endCxn id="17" idx="0"/>
          </p:cNvCxnSpPr>
          <p:nvPr>
            <p:custDataLst>
              <p:tags r:id="rId2"/>
            </p:custDataLst>
          </p:nvPr>
        </p:nvCxnSpPr>
        <p:spPr>
          <a:xfrm>
            <a:off x="5033010" y="1332230"/>
            <a:ext cx="0" cy="1609090"/>
          </a:xfrm>
          <a:prstGeom prst="line">
            <a:avLst/>
          </a:prstGeom>
          <a:ln w="12700">
            <a:solidFill>
              <a:srgbClr val="FF7F7F"/>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3"/>
            </p:custDataLst>
          </p:nvPr>
        </p:nvSpPr>
        <p:spPr>
          <a:xfrm>
            <a:off x="4718685" y="3084195"/>
            <a:ext cx="628015" cy="628015"/>
          </a:xfrm>
          <a:prstGeom prst="ellipse">
            <a:avLst/>
          </a:prstGeom>
          <a:solidFill>
            <a:srgbClr val="FF7F7F"/>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4576445" y="2941320"/>
            <a:ext cx="913130" cy="913130"/>
          </a:xfrm>
          <a:prstGeom prst="ellipse">
            <a:avLst/>
          </a:prstGeom>
          <a:noFill/>
          <a:ln>
            <a:solidFill>
              <a:srgbClr val="FF7F7F"/>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3" name="图片 22" descr="32313538333935363b32313538333933383bcae9bcdc"/>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4852670" y="3217545"/>
            <a:ext cx="360045" cy="360045"/>
          </a:xfrm>
          <a:prstGeom prst="rect">
            <a:avLst/>
          </a:prstGeom>
        </p:spPr>
      </p:pic>
      <p:cxnSp>
        <p:nvCxnSpPr>
          <p:cNvPr id="4" name="直接连接符 3"/>
          <p:cNvCxnSpPr>
            <a:endCxn id="18" idx="0"/>
          </p:cNvCxnSpPr>
          <p:nvPr>
            <p:custDataLst>
              <p:tags r:id="rId8"/>
            </p:custDataLst>
          </p:nvPr>
        </p:nvCxnSpPr>
        <p:spPr>
          <a:xfrm>
            <a:off x="6840220" y="1332230"/>
            <a:ext cx="0" cy="511810"/>
          </a:xfrm>
          <a:prstGeom prst="line">
            <a:avLst/>
          </a:prstGeom>
          <a:ln w="12700">
            <a:solidFill>
              <a:srgbClr val="45BF55"/>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9"/>
            </p:custDataLst>
          </p:nvPr>
        </p:nvSpPr>
        <p:spPr>
          <a:xfrm>
            <a:off x="6525895" y="1986915"/>
            <a:ext cx="628015" cy="628015"/>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 name="椭圆 17"/>
          <p:cNvSpPr/>
          <p:nvPr>
            <p:custDataLst>
              <p:tags r:id="rId10"/>
            </p:custDataLst>
          </p:nvPr>
        </p:nvSpPr>
        <p:spPr>
          <a:xfrm>
            <a:off x="6383655" y="1844040"/>
            <a:ext cx="913130" cy="913130"/>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5" name="图片 24" descr="32313538333935363b32313538333935323bd3cabcf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60515" y="2120265"/>
            <a:ext cx="360045" cy="360045"/>
          </a:xfrm>
          <a:prstGeom prst="rect">
            <a:avLst/>
          </a:prstGeom>
        </p:spPr>
      </p:pic>
      <p:sp>
        <p:nvSpPr>
          <p:cNvPr id="37" name="文本框 36"/>
          <p:cNvSpPr txBox="1"/>
          <p:nvPr>
            <p:custDataLst>
              <p:tags r:id="rId14"/>
            </p:custDataLst>
          </p:nvPr>
        </p:nvSpPr>
        <p:spPr>
          <a:xfrm>
            <a:off x="3709035" y="3982085"/>
            <a:ext cx="1887220" cy="360000"/>
          </a:xfrm>
          <a:prstGeom prst="rect">
            <a:avLst/>
          </a:prstGeom>
          <a:noFill/>
        </p:spPr>
        <p:txBody>
          <a:bodyPr wrap="square" bIns="0" rtlCol="0">
            <a:noAutofit/>
          </a:bodyPr>
          <a:p>
            <a:pPr algn="r"/>
            <a:r>
              <a:rPr lang="zh-CN" altLang="en-US" sz="1900" b="1">
                <a:solidFill>
                  <a:srgbClr val="FF7F7F"/>
                </a:solidFill>
                <a:uFillTx/>
                <a:latin typeface="Microsoft YaHei Bold" panose="020B0503020204020204" charset="-122"/>
                <a:ea typeface="Microsoft YaHei Bold" panose="020B0503020204020204" charset="-122"/>
              </a:rPr>
              <a:t>1. 感染性疾病</a:t>
            </a:r>
            <a:endParaRPr lang="zh-CN" altLang="en-US" sz="1900" b="1">
              <a:solidFill>
                <a:srgbClr val="FF7F7F"/>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15"/>
            </p:custDataLst>
          </p:nvPr>
        </p:nvSpPr>
        <p:spPr>
          <a:xfrm>
            <a:off x="937260" y="4401820"/>
            <a:ext cx="4680000" cy="1567815"/>
          </a:xfrm>
          <a:prstGeom prst="rect">
            <a:avLst/>
          </a:prstGeom>
          <a:noFill/>
        </p:spPr>
        <p:txBody>
          <a:bodyPr wrap="square" rtlCol="0">
            <a:noAutofit/>
          </a:bodyPr>
          <a:p>
            <a:pPr algn="r" fontAlgn="auto">
              <a:lnSpc>
                <a:spcPct val="130000"/>
              </a:lnSpc>
              <a:spcAft>
                <a:spcPts val="1000"/>
              </a:spcAft>
            </a:pPr>
            <a:r>
              <a:rPr lang="zh-CN" altLang="en-US" sz="16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（1）颅内感染：</a:t>
            </a: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各种细菌、真菌病毒、原虫、寄生虫等引起的脑膜炎、脑炎、脑脓肿及脑水肿等。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a:p>
            <a:pPr algn="r" fontAlgn="auto">
              <a:lnSpc>
                <a:spcPct val="130000"/>
              </a:lnSpc>
              <a:spcAft>
                <a:spcPts val="1000"/>
              </a:spcAft>
            </a:pPr>
            <a:r>
              <a:rPr lang="zh-CN" altLang="en-US" sz="16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（2）颅外感染：</a:t>
            </a: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各种感染造成的高热惊厥、中毒性脑病和破伤风等，其中高热惊厥最常见。</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59" name="文本框 58"/>
          <p:cNvSpPr txBox="1"/>
          <p:nvPr>
            <p:custDataLst>
              <p:tags r:id="rId16"/>
            </p:custDataLst>
          </p:nvPr>
        </p:nvSpPr>
        <p:spPr>
          <a:xfrm>
            <a:off x="6202045" y="3037840"/>
            <a:ext cx="2471420" cy="360045"/>
          </a:xfrm>
          <a:prstGeom prst="rect">
            <a:avLst/>
          </a:prstGeom>
          <a:noFill/>
        </p:spPr>
        <p:txBody>
          <a:bodyPr wrap="square" bIns="0" rtlCol="0">
            <a:noAutofit/>
          </a:bodyPr>
          <a:p>
            <a:pPr algn="l"/>
            <a:r>
              <a:rPr lang="zh-CN" altLang="en-US" sz="1900" b="1">
                <a:solidFill>
                  <a:srgbClr val="45BF55"/>
                </a:solidFill>
                <a:uFillTx/>
                <a:latin typeface="Microsoft YaHei Bold" panose="020B0503020204020204" charset="-122"/>
                <a:ea typeface="Microsoft YaHei Bold" panose="020B0503020204020204" charset="-122"/>
              </a:rPr>
              <a:t>2. 非感染性疾病</a:t>
            </a:r>
            <a:endParaRPr lang="zh-CN" altLang="en-US" sz="1900" b="1">
              <a:solidFill>
                <a:srgbClr val="45BF55"/>
              </a:solidFill>
              <a:uFillTx/>
              <a:latin typeface="Microsoft YaHei Bold" panose="020B0503020204020204" charset="-122"/>
              <a:ea typeface="Microsoft YaHei Bold" panose="020B0503020204020204" charset="-122"/>
            </a:endParaRPr>
          </a:p>
        </p:txBody>
      </p:sp>
      <p:sp>
        <p:nvSpPr>
          <p:cNvPr id="60" name="文本框 59"/>
          <p:cNvSpPr txBox="1"/>
          <p:nvPr>
            <p:custDataLst>
              <p:tags r:id="rId17"/>
            </p:custDataLst>
          </p:nvPr>
        </p:nvSpPr>
        <p:spPr>
          <a:xfrm>
            <a:off x="6202045" y="3457575"/>
            <a:ext cx="5071745" cy="3147060"/>
          </a:xfrm>
          <a:prstGeom prst="rect">
            <a:avLst/>
          </a:prstGeom>
          <a:noFill/>
        </p:spPr>
        <p:txBody>
          <a:bodyPr wrap="square" rtlCol="0">
            <a:noAutofit/>
          </a:bodyPr>
          <a:p>
            <a:pPr algn="just" fontAlgn="auto">
              <a:lnSpc>
                <a:spcPct val="130000"/>
              </a:lnSpc>
              <a:spcAft>
                <a:spcPts val="1000"/>
              </a:spcAft>
            </a:pPr>
            <a:r>
              <a:rPr lang="zh-CN" altLang="en-US" sz="16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（1）颅内疾病：</a:t>
            </a: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各型癫痫、占位性病变（如肿瘤、囊肿、血肿等）、颅脑损伤（如产伤、脑外伤等）、畸形（如脑积水、脑血管畸形、头小畸形等）、脑退行性病、接种后脑炎等。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a:p>
            <a:pPr algn="just" fontAlgn="auto">
              <a:lnSpc>
                <a:spcPct val="130000"/>
              </a:lnSpc>
              <a:spcAft>
                <a:spcPts val="1000"/>
              </a:spcAft>
            </a:pPr>
            <a:r>
              <a:rPr lang="zh-CN" altLang="en-US" sz="16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（2）颅外疾病：</a:t>
            </a: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如中毒（杀鼠药、农药及中枢神经兴奋药等中毒）、水电解质紊乱（如脱水、低血钙、低血镁、低血钠等）、肾源性（如肾性高血压脑病及尿毒症）、代谢性因素（如低血糖、苯丙酮尿症）及其他（如缺氧缺血性脑病、窒息、溺水、心肺严重疾病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340360"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7" name="组合 6"/>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0" name="图片 9"/>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486687"/>
            <a:ext cx="3239770" cy="3257550"/>
            <a:chOff x="4157" y="3295"/>
            <a:chExt cx="5102" cy="5130"/>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1. 惊厥</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3572"/>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典型表现为突然发生意识丧失，眼球凝视或上翻，局部或全身肌群出现僵直性或阵挛性抽动，持续数秒至数分钟，严重者可持续数十分钟或反复发作，抽搐停止后多入睡。</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102512"/>
            <a:ext cx="3240405" cy="3617595"/>
            <a:chOff x="6967" y="3295"/>
            <a:chExt cx="5105" cy="569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2. 惊厥持续状态</a:t>
              </a:r>
              <a:endParaRPr lang="zh-CN" altLang="en-US" sz="20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139"/>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惊厥发作持续超过 30 分钟，或两次发作间歇期意识不能恢复者称惊厥持续状态。此时因抽搐时间长，机体氧消耗过多，脑组织缺氧可导致脑水肿及脑损伤，出现颅内压增高及脑损伤的表现。</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358872"/>
            <a:ext cx="3240405" cy="3977060"/>
            <a:chOff x="9780" y="3295"/>
            <a:chExt cx="5105" cy="626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3. 热性惊厥</a:t>
              </a:r>
              <a:endParaRPr lang="zh-CN" altLang="en-US" sz="20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705"/>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多由上感引起。典型热性惊厥的特点：①发生在 6 个月至 3 岁小儿，男孩多于女孩；②大多发生于急骤高热开始后 12 小时之内；③发作时间短，在 10 分钟之内，发作后短暂嗜睡；④在一次发热性疾病过程中很少连续发作多次，可在以后的发热性疾病时再次发作；⑤无神经系统异常体征，热退后 1 周做脑电图正常。</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7" name="组合 6"/>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0" name="图片 9"/>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1493492"/>
            <a:ext cx="2667635" cy="2159666"/>
            <a:chOff x="4157" y="3295"/>
            <a:chExt cx="4201" cy="340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血生化检查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1843"/>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查血糖、血钙、血钠、血尿素氮等，鉴别是否为代谢因素致病。</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1493492"/>
            <a:ext cx="2667643" cy="1440200"/>
            <a:chOff x="6967" y="3295"/>
            <a:chExt cx="4202" cy="2268"/>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4"/>
              <a:ext cx="2587" cy="582"/>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2. 脑脊液检查</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710"/>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主要鉴别有无颅内感染。</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1493492"/>
            <a:ext cx="2666373" cy="2159666"/>
            <a:chOff x="9780" y="3295"/>
            <a:chExt cx="4200" cy="3401"/>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4065"/>
              <a:ext cx="2586" cy="581"/>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眼底检查</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1843"/>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若有视网膜下出血，提示颅内出血；视乳头水肿，提示颅内压增高。</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1493492"/>
            <a:ext cx="2666373" cy="3958010"/>
            <a:chOff x="12592" y="3295"/>
            <a:chExt cx="4200" cy="6233"/>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4. 其他检查</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4675"/>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脑电图检查有利于愈后推测（主要用于癫痫）；颅脑 B 型超声波检查主要查脑室内出血及脑积水；颅脑 CT 检查主要查颅内占位性病变和颅脑畸形；磁共振成像比 CT 更精确。</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控制惊厥</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①应用抗惊厥药物：首选地西泮（安定）静脉注射，1 ～ 2 分钟内生效，但作用短暂，必要时 30 分钟后重复一次；静脉注射有困难时可保留灌肠，比肌内注射见效快，5 ～ 10分钟内可见效。另外其他止惊药还有苯妥英钠、苯巴比妥、10% 水合氯醛等。②针刺法：上述药物暂时缺少时，可针刺人中、百会、涌泉、十宣、合谷、内关等穴，可在 2 ～ 3 分钟内见效。</a:t>
            </a:r>
            <a:endParaRPr sz="2000" dirty="0">
              <a:solidFill>
                <a:schemeClr val="tx1"/>
              </a:solidFill>
              <a:latin typeface="Microsoft YaHei" panose="020B0503020204020204" charset="-122"/>
              <a:ea typeface="Microsoft YaHei" panose="020B0503020204020204" charset="-122"/>
              <a:cs typeface="Microsoft YaHei"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对症及支持治疗</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①主要是监测生命体征，重点注意呼吸、循环衰竭或脑疝体征；②保持呼吸道通畅，必要时吸氧或人工机械通气；③监测与矫治血气、血糖、血渗透压及电解质异常；④防治颅内高压。</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sz="2000" dirty="0">
                <a:latin typeface="Microsoft YaHei Regular" panose="020B0503020204020204" charset="-122"/>
                <a:ea typeface="Microsoft YaHei Regular" panose="020B0503020204020204" charset="-122"/>
                <a:cs typeface="Microsoft YaHei Regular" panose="020B0503020204020204" charset="-122"/>
              </a:rPr>
              <a:t>　评估患儿有无引起惊厥发生的诱因。</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身体状况</a:t>
            </a:r>
            <a:r>
              <a:rPr sz="2000" dirty="0">
                <a:latin typeface="Microsoft YaHei Regular" panose="020B0503020204020204" charset="-122"/>
                <a:ea typeface="Microsoft YaHei Regular" panose="020B0503020204020204" charset="-122"/>
                <a:cs typeface="Microsoft YaHei Regular" panose="020B0503020204020204" charset="-122"/>
              </a:rPr>
              <a:t>　评估患儿惊厥发生的规律、持续时间及伴随症状。</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社会—心理状况</a:t>
            </a:r>
            <a:r>
              <a:rPr sz="2000" dirty="0">
                <a:latin typeface="Microsoft YaHei Regular" panose="020B0503020204020204" charset="-122"/>
                <a:ea typeface="Microsoft YaHei Regular" panose="020B0503020204020204" charset="-122"/>
                <a:cs typeface="Microsoft YaHei Regular" panose="020B0503020204020204" charset="-122"/>
              </a:rPr>
              <a:t>　评估家长对惊厥危险性的了解程度，评估患儿的心理状况，有无焦虑和恐惧，评估患儿家庭经济环境和经济状况等。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实验室检查结果</a:t>
            </a:r>
            <a:r>
              <a:rPr sz="2000" dirty="0">
                <a:latin typeface="Microsoft YaHei Regular" panose="020B0503020204020204" charset="-122"/>
                <a:ea typeface="Microsoft YaHei Regular" panose="020B0503020204020204" charset="-122"/>
                <a:cs typeface="Microsoft YaHei Regular" panose="020B0503020204020204" charset="-122"/>
              </a:rPr>
              <a:t>　了解血生化检查及脑脊液检查结果。了解脑电图、颅脑 B 型超声波、颅脑 CT、磁共振等检查结果。</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急性意识障碍</a:t>
            </a:r>
            <a:r>
              <a:rPr sz="2000" dirty="0">
                <a:latin typeface="Microsoft YaHei Regular" panose="020B0503020204020204" charset="-122"/>
                <a:ea typeface="Microsoft YaHei Regular" panose="020B0503020204020204" charset="-122"/>
                <a:cs typeface="Microsoft YaHei Regular" panose="020B0503020204020204" charset="-122"/>
              </a:rPr>
              <a:t>　与惊厥发作有关。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有窒息的危险</a:t>
            </a:r>
            <a:r>
              <a:rPr sz="2000" dirty="0">
                <a:latin typeface="Microsoft YaHei Regular" panose="020B0503020204020204" charset="-122"/>
                <a:ea typeface="Microsoft YaHei Regular" panose="020B0503020204020204" charset="-122"/>
                <a:cs typeface="Microsoft YaHei Regular" panose="020B0503020204020204" charset="-122"/>
              </a:rPr>
              <a:t>　与惊厥发作、咳嗽和呕吐反射减弱、呼吸道堵塞有关。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有受伤的危险</a:t>
            </a:r>
            <a:r>
              <a:rPr sz="2000" dirty="0">
                <a:latin typeface="Microsoft YaHei Regular" panose="020B0503020204020204" charset="-122"/>
                <a:ea typeface="Microsoft YaHei Regular" panose="020B0503020204020204" charset="-122"/>
                <a:cs typeface="Microsoft YaHei Regular" panose="020B0503020204020204" charset="-122"/>
              </a:rPr>
              <a:t>　与抽搐、意识障碍有关。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体温过高</a:t>
            </a:r>
            <a:r>
              <a:rPr sz="2000" dirty="0">
                <a:latin typeface="Microsoft YaHei Regular" panose="020B0503020204020204" charset="-122"/>
                <a:ea typeface="Microsoft YaHei Regular" panose="020B0503020204020204" charset="-122"/>
                <a:cs typeface="Microsoft YaHei Regular" panose="020B0503020204020204" charset="-122"/>
              </a:rPr>
              <a:t>　与感染或惊厥持续状态有关。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 患儿生命体征正常，不发生窒息。</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 患儿体温降至正常，不发生意外。</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 患儿及家长情绪稳定，惊厥发作时得到紧急处理，无颅内压增高。</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防止窒息</a:t>
            </a:r>
            <a:r>
              <a:rPr sz="2000" dirty="0">
                <a:latin typeface="Microsoft YaHei Regular" panose="020B0503020204020204" charset="-122"/>
                <a:ea typeface="Microsoft YaHei Regular" panose="020B0503020204020204" charset="-122"/>
                <a:cs typeface="Microsoft YaHei Regular" panose="020B0503020204020204" charset="-122"/>
              </a:rPr>
              <a:t>　①发作时就地抢救，保持安静，禁止一切不必要的刺激；②立即让患儿去枕平卧位，头偏向一侧，松解患儿衣领，以防衣服对颈、胸部的束缚，影响呼吸及误吸呕吐物发生窒息；③将舌轻轻向外牵拉，防止舌后坠阻塞呼吸道，及时清除呼吸道分泌物及口腔呕吐物，保持呼吸道通畅；④按医嘱应用止惊药物，观察患儿用药后的反应并记录，特别注意有无呼吸抑制。</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防止受伤</a:t>
            </a:r>
            <a:r>
              <a:rPr sz="2000" dirty="0">
                <a:latin typeface="Microsoft YaHei Regular" panose="020B0503020204020204" charset="-122"/>
                <a:ea typeface="Microsoft YaHei Regular" panose="020B0503020204020204" charset="-122"/>
                <a:cs typeface="Microsoft YaHei Regular" panose="020B0503020204020204" charset="-122"/>
              </a:rPr>
              <a:t>　①对有可能发生皮肤损伤的患儿应将纱布放在患儿的手中或腋下，防止皮肤摩擦受损；已出牙的患儿应在上、下牙之间放置牙垫或纱布包裹的压舌板，防止舌咬伤。②有栏杆的儿童床应在栏杆处放置棉垫，防止患儿碰撞栏杆，同时将周围的一切硬物移开，以免造成意外损伤，切勿用力强行牵拉或按压患儿肢体，以免发生骨折或关节脱位。</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预防脑水肿</a:t>
            </a:r>
            <a:r>
              <a:rPr sz="2000" dirty="0">
                <a:latin typeface="Microsoft YaHei Regular" panose="020B0503020204020204" charset="-122"/>
                <a:ea typeface="Microsoft YaHei Regular" panose="020B0503020204020204" charset="-122"/>
                <a:cs typeface="Microsoft YaHei Regular" panose="020B0503020204020204" charset="-122"/>
              </a:rPr>
              <a:t>　①保持安静，因发作时患儿受刺激可使惊厥加重或持续时间延长，因此要避免对患儿的任何刺激，如声、光及触动等，积极控制惊厥，避免惊厥时间过长引起脑缺氧导致脑水肿或脑损伤。②惊厥较重或时间长者应按医嘱给予吸氧，密切观察其血压、呼吸、脉搏、意识及瞳孔变化，发现异常及时通知医生处理，发生脑水肿者按医嘱用脱水剂。</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健康教育</a:t>
            </a:r>
            <a:r>
              <a:rPr sz="2000" dirty="0">
                <a:latin typeface="Microsoft YaHei Regular" panose="020B0503020204020204" charset="-122"/>
                <a:ea typeface="Microsoft YaHei Regular" panose="020B0503020204020204" charset="-122"/>
                <a:cs typeface="Microsoft YaHei Regular" panose="020B0503020204020204" charset="-122"/>
              </a:rPr>
              <a:t>　①向家长详细交代患儿病情，解释惊厥的病因和诱因，指导家长掌握预防惊厥的措施。②因高热惊厥患儿在今后发热时还可能发生惊厥，故应告诉家长及时控制体温是预防惊厥的关键，教给家长在患儿发热时进行物理降温和药物降温的方法。③演示惊厥发作时急救的方法，如按压人中、合谷穴，保持镇静，发作缓解时迅速将患儿送往医院。④癫痫患儿应按时服药，不能随便停药。经常和患儿家长交流，解除其焦虑和自卑心理，建立战胜疾病的信心。强调定期门诊随访的重要性，根据病情及时调整药物。⑤对惊厥发作时间较长的患儿应指导家长今后用游戏的方式观察患儿有无神经系统后遗症，如耳聋、肢体活动障碍、智能低下等，及时给以治疗和康复锻炼。</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急性呼吸衰竭</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急性呼吸衰竭是指各种累及呼吸中枢或呼吸器官的疾病导致肺氧合功能障碍和（或）肺通气不足，影响气体交换，引起缺氧或二氧化碳潴留，并由此产生一系列生理功能和代谢紊乱的临床综合征。临床上根据血气分析结果将呼吸衰竭分为两种类型，即Ⅰ型和Ⅱ型。Ⅰ型是单纯的缺氧导致的低氧血症，见于呼吸衰竭的早期和轻症；Ⅱ型是低氧血症伴二氧化碳潴留导致的高碳酸血症，见于呼吸衰竭晚期和重症。</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2" descr="fef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712970" y="2091055"/>
            <a:ext cx="1535430" cy="1323340"/>
          </a:xfrm>
          <a:prstGeom prst="rect">
            <a:avLst/>
          </a:prstGeom>
        </p:spPr>
      </p:pic>
      <p:pic>
        <p:nvPicPr>
          <p:cNvPr id="24" name="图片 23" descr="f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883150" y="2237740"/>
            <a:ext cx="1195705" cy="1030605"/>
          </a:xfrm>
          <a:prstGeom prst="rect">
            <a:avLst/>
          </a:prstGeom>
          <a:effectLst/>
        </p:spPr>
      </p:pic>
      <p:pic>
        <p:nvPicPr>
          <p:cNvPr id="25" name="图片 24" descr="fef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944235" y="2825750"/>
            <a:ext cx="1535430" cy="1323340"/>
          </a:xfrm>
          <a:prstGeom prst="rect">
            <a:avLst/>
          </a:prstGeom>
        </p:spPr>
      </p:pic>
      <p:pic>
        <p:nvPicPr>
          <p:cNvPr id="26" name="图片 25" descr="fef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a:off x="6114415" y="2972435"/>
            <a:ext cx="1195705" cy="1030605"/>
          </a:xfrm>
          <a:prstGeom prst="rect">
            <a:avLst/>
          </a:prstGeom>
          <a:effectLst/>
        </p:spPr>
      </p:pic>
      <p:sp>
        <p:nvSpPr>
          <p:cNvPr id="52" name="任意多边形 51"/>
          <p:cNvSpPr/>
          <p:nvPr>
            <p:custDataLst>
              <p:tags r:id="rId11"/>
            </p:custDataLst>
          </p:nvPr>
        </p:nvSpPr>
        <p:spPr>
          <a:xfrm>
            <a:off x="4075430" y="212026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椭圆 52"/>
          <p:cNvSpPr/>
          <p:nvPr>
            <p:custDataLst>
              <p:tags r:id="rId12"/>
            </p:custDataLst>
          </p:nvPr>
        </p:nvSpPr>
        <p:spPr>
          <a:xfrm>
            <a:off x="4043045" y="2081530"/>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4" name="文本框 53"/>
          <p:cNvSpPr txBox="1"/>
          <p:nvPr>
            <p:custDataLst>
              <p:tags r:id="rId13"/>
            </p:custDataLst>
          </p:nvPr>
        </p:nvSpPr>
        <p:spPr>
          <a:xfrm>
            <a:off x="4147185" y="2081530"/>
            <a:ext cx="438785"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01</a:t>
            </a:r>
            <a:endParaRPr lang="en-US" altLang="zh-CN">
              <a:solidFill>
                <a:srgbClr val="552EEF"/>
              </a:solidFill>
              <a:latin typeface="思源黑体 CN Bold" panose="020B0800000000000000" charset="-122"/>
              <a:ea typeface="思源黑体 CN Bold" panose="020B0800000000000000" charset="-122"/>
            </a:endParaRPr>
          </a:p>
        </p:txBody>
      </p:sp>
      <p:sp>
        <p:nvSpPr>
          <p:cNvPr id="57" name="文本框 56"/>
          <p:cNvSpPr txBox="1"/>
          <p:nvPr>
            <p:custDataLst>
              <p:tags r:id="rId14"/>
            </p:custDataLst>
          </p:nvPr>
        </p:nvSpPr>
        <p:spPr>
          <a:xfrm>
            <a:off x="2758440" y="1896745"/>
            <a:ext cx="1249680" cy="353060"/>
          </a:xfrm>
          <a:prstGeom prst="rect">
            <a:avLst/>
          </a:prstGeom>
          <a:noFill/>
        </p:spPr>
        <p:txBody>
          <a:bodyPr wrap="none" bIns="0" rtlCol="0">
            <a:spAutoFit/>
          </a:bodyPr>
          <a:p>
            <a:pPr algn="r"/>
            <a:r>
              <a:rPr lang="zh-CN" altLang="en-US" sz="2000" b="1">
                <a:solidFill>
                  <a:srgbClr val="7578EC"/>
                </a:solidFill>
                <a:latin typeface="Microsoft YaHei Bold" panose="020B0503020204020204" charset="-122"/>
                <a:ea typeface="Microsoft YaHei Bold" panose="020B0503020204020204" charset="-122"/>
              </a:rPr>
              <a:t>1. 中枢性</a:t>
            </a:r>
            <a:endParaRPr lang="zh-CN" altLang="en-US" sz="2000" b="1">
              <a:solidFill>
                <a:srgbClr val="7578EC"/>
              </a:solidFill>
              <a:latin typeface="Microsoft YaHei Bold" panose="020B0503020204020204" charset="-122"/>
              <a:ea typeface="Microsoft YaHei Bold" panose="020B0503020204020204" charset="-122"/>
            </a:endParaRPr>
          </a:p>
        </p:txBody>
      </p:sp>
      <p:sp>
        <p:nvSpPr>
          <p:cNvPr id="58" name="文本框 57"/>
          <p:cNvSpPr txBox="1"/>
          <p:nvPr>
            <p:custDataLst>
              <p:tags r:id="rId15"/>
            </p:custDataLst>
          </p:nvPr>
        </p:nvSpPr>
        <p:spPr>
          <a:xfrm>
            <a:off x="574040" y="2312035"/>
            <a:ext cx="3468370" cy="1272540"/>
          </a:xfrm>
          <a:prstGeom prst="rect">
            <a:avLst/>
          </a:prstGeom>
          <a:noFill/>
        </p:spPr>
        <p:txBody>
          <a:bodyPr wrap="square" rtlCol="0">
            <a:noAutofit/>
          </a:bodyPr>
          <a:p>
            <a:pPr algn="r" fontAlgn="auto">
              <a:lnSpc>
                <a:spcPct val="100000"/>
              </a:lnSpc>
            </a:pPr>
            <a:r>
              <a:rPr lang="zh-CN" altLang="en-US">
                <a:solidFill>
                  <a:srgbClr val="000000">
                    <a:lumMod val="65000"/>
                    <a:lumOff val="35000"/>
                  </a:srgbClr>
                </a:solidFill>
                <a:latin typeface="Microsoft YaHei Regular" panose="020B0503020204020204" charset="-122"/>
                <a:ea typeface="Microsoft YaHei Regular" panose="020B0503020204020204" charset="-122"/>
              </a:rPr>
              <a:t>因呼吸中枢病变，呼吸运动发生障碍，通气量明显减少所致。常见于颅内感染、出血、脑损伤、脑肿瘤、颅内压增高等。</a:t>
            </a:r>
            <a:endParaRPr lang="zh-CN" altLang="en-US">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0" name="文本框 69"/>
          <p:cNvSpPr txBox="1"/>
          <p:nvPr>
            <p:custDataLst>
              <p:tags r:id="rId16"/>
            </p:custDataLst>
          </p:nvPr>
        </p:nvSpPr>
        <p:spPr>
          <a:xfrm>
            <a:off x="8133715" y="2625090"/>
            <a:ext cx="1249680" cy="353060"/>
          </a:xfrm>
          <a:prstGeom prst="rect">
            <a:avLst/>
          </a:prstGeom>
          <a:noFill/>
        </p:spPr>
        <p:txBody>
          <a:bodyPr wrap="none" bIns="0" rtlCol="0">
            <a:spAutoFit/>
          </a:bodyPr>
          <a:p>
            <a:pPr algn="l"/>
            <a:r>
              <a:rPr lang="zh-CN" altLang="en-US" sz="2000" b="1">
                <a:solidFill>
                  <a:srgbClr val="F7B802"/>
                </a:solidFill>
                <a:latin typeface="Microsoft YaHei Bold" panose="020B0503020204020204" charset="-122"/>
                <a:ea typeface="Microsoft YaHei Bold" panose="020B0503020204020204" charset="-122"/>
              </a:rPr>
              <a:t>2. 周围性</a:t>
            </a:r>
            <a:endParaRPr lang="zh-CN" altLang="en-US" sz="2000" b="1">
              <a:solidFill>
                <a:srgbClr val="F7B802"/>
              </a:solidFill>
              <a:latin typeface="Microsoft YaHei Bold" panose="020B0503020204020204" charset="-122"/>
              <a:ea typeface="Microsoft YaHei Bold" panose="020B0503020204020204" charset="-122"/>
            </a:endParaRPr>
          </a:p>
        </p:txBody>
      </p:sp>
      <p:sp>
        <p:nvSpPr>
          <p:cNvPr id="71" name="文本框 70"/>
          <p:cNvSpPr txBox="1"/>
          <p:nvPr>
            <p:custDataLst>
              <p:tags r:id="rId17"/>
            </p:custDataLst>
          </p:nvPr>
        </p:nvSpPr>
        <p:spPr>
          <a:xfrm>
            <a:off x="8114030" y="3040380"/>
            <a:ext cx="3415665" cy="2065020"/>
          </a:xfrm>
          <a:prstGeom prst="rect">
            <a:avLst/>
          </a:prstGeom>
          <a:noFill/>
        </p:spPr>
        <p:txBody>
          <a:bodyPr wrap="square" rtlCol="0">
            <a:noAutofit/>
          </a:bodyPr>
          <a:p>
            <a:pPr algn="l" fontAlgn="auto">
              <a:lnSpc>
                <a:spcPct val="100000"/>
              </a:lnSpc>
            </a:pPr>
            <a:r>
              <a:rPr lang="zh-CN" altLang="en-US">
                <a:solidFill>
                  <a:srgbClr val="000000">
                    <a:lumMod val="65000"/>
                    <a:lumOff val="35000"/>
                  </a:srgbClr>
                </a:solidFill>
                <a:latin typeface="Microsoft YaHei Regular" panose="020B0503020204020204" charset="-122"/>
                <a:ea typeface="Microsoft YaHei Regular" panose="020B0503020204020204" charset="-122"/>
              </a:rPr>
              <a:t>因呼吸器官的严重病变或呼吸肌麻痹，同时发生通气与换气功能障碍所致。常见于喉头水肿、气管炎、肺炎、肺不张、肺水肿、肺气肿及支气管异物等，另外呼吸肌麻痹、胸廓病变、气胸及胸腔积液等也可致病。</a:t>
            </a:r>
            <a:endParaRPr lang="zh-CN" altLang="en-US">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2" name="任意多边形 71"/>
          <p:cNvSpPr/>
          <p:nvPr>
            <p:custDataLst>
              <p:tags r:id="rId18"/>
            </p:custDataLst>
          </p:nvPr>
        </p:nvSpPr>
        <p:spPr>
          <a:xfrm flipH="1">
            <a:off x="7305040" y="283400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文本框 72"/>
          <p:cNvSpPr txBox="1"/>
          <p:nvPr>
            <p:custDataLst>
              <p:tags r:id="rId19"/>
            </p:custDataLst>
          </p:nvPr>
        </p:nvSpPr>
        <p:spPr>
          <a:xfrm flipH="1">
            <a:off x="7534910" y="2795270"/>
            <a:ext cx="470535" cy="368300"/>
          </a:xfrm>
          <a:prstGeom prst="rect">
            <a:avLst/>
          </a:prstGeom>
          <a:noFill/>
        </p:spPr>
        <p:txBody>
          <a:bodyPr wrap="none" rtlCol="0">
            <a:normAutofit/>
          </a:bodyPr>
          <a:p>
            <a:r>
              <a:rPr lang="en-US" altLang="zh-CN">
                <a:solidFill>
                  <a:srgbClr val="F7B802"/>
                </a:solidFill>
                <a:latin typeface="思源黑体 CN Bold" panose="020B0800000000000000" charset="-122"/>
                <a:ea typeface="思源黑体 CN Bold" panose="020B0800000000000000" charset="-122"/>
              </a:rPr>
              <a:t>02</a:t>
            </a:r>
            <a:endParaRPr lang="en-US" altLang="zh-CN">
              <a:solidFill>
                <a:srgbClr val="F7B802"/>
              </a:solidFill>
              <a:latin typeface="思源黑体 CN Bold" panose="020B0800000000000000" charset="-122"/>
              <a:ea typeface="思源黑体 CN Bold" panose="020B0800000000000000" charset="-122"/>
            </a:endParaRPr>
          </a:p>
        </p:txBody>
      </p:sp>
      <p:sp>
        <p:nvSpPr>
          <p:cNvPr id="74" name="椭圆 73"/>
          <p:cNvSpPr/>
          <p:nvPr>
            <p:custDataLst>
              <p:tags r:id="rId20"/>
            </p:custDataLst>
          </p:nvPr>
        </p:nvSpPr>
        <p:spPr>
          <a:xfrm flipH="1">
            <a:off x="8031480" y="2795270"/>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5" name="图片 84" descr="32313538333630393b32313538333730393bbed9cad6cce1cec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266055" y="2545715"/>
            <a:ext cx="426720" cy="426720"/>
          </a:xfrm>
          <a:prstGeom prst="rect">
            <a:avLst/>
          </a:prstGeom>
        </p:spPr>
      </p:pic>
      <p:pic>
        <p:nvPicPr>
          <p:cNvPr id="86" name="图片 85" descr="32313538333630393b32313538333731303bbdbbd7f7d2b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507480" y="3323590"/>
            <a:ext cx="381635" cy="381635"/>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2" name="文本框 1"/>
          <p:cNvSpPr txBox="1"/>
          <p:nvPr/>
        </p:nvSpPr>
        <p:spPr>
          <a:xfrm>
            <a:off x="1196340" y="4816475"/>
            <a:ext cx="4747895" cy="1476375"/>
          </a:xfrm>
          <a:prstGeom prst="rect">
            <a:avLst/>
          </a:prstGeom>
          <a:noFill/>
        </p:spPr>
        <p:txBody>
          <a:bodyPr wrap="square" rtlCol="0" anchor="t">
            <a:spAutoFit/>
          </a:bodyPr>
          <a:p>
            <a:pPr algn="ctr"/>
            <a:r>
              <a:rPr lang="zh-CN" altLang="en-US">
                <a:solidFill>
                  <a:srgbClr val="00B050"/>
                </a:solidFill>
                <a:latin typeface="Microsoft YaHei Regular" panose="020B0503020204020204" charset="-122"/>
                <a:ea typeface="Microsoft YaHei Regular" panose="020B0503020204020204" charset="-122"/>
              </a:rPr>
              <a:t>中枢性和周围性呼吸衰竭两者的最终结果均是导致机体缺氧、二氧化碳潴留和呼吸性酸中毒，进而引起脑水肿、心肌收缩无力和心排出量减少、血压下降、肾衰竭等，从而进一步加重缺氧和酸中毒，形成恶性循环。</a:t>
            </a:r>
            <a:endParaRPr lang="zh-CN" altLang="en-US">
              <a:solidFill>
                <a:srgbClr val="00B050"/>
              </a:solidFill>
              <a:latin typeface="Microsoft YaHei Regular" panose="020B0503020204020204" charset="-122"/>
              <a:ea typeface="Microsoft YaHei Regular" panose="020B0503020204020204" charset="-122"/>
            </a:endParaRPr>
          </a:p>
        </p:txBody>
      </p:sp>
      <p:sp>
        <p:nvSpPr>
          <p:cNvPr id="3" name="对角圆角矩形 2"/>
          <p:cNvSpPr/>
          <p:nvPr/>
        </p:nvSpPr>
        <p:spPr>
          <a:xfrm>
            <a:off x="1090295" y="4701540"/>
            <a:ext cx="4971415" cy="1706880"/>
          </a:xfrm>
          <a:prstGeom prst="round2DiagRect">
            <a:avLst/>
          </a:prstGeom>
          <a:noFill/>
          <a:ln w="19050" cap="flat" cmpd="sng">
            <a:solidFill>
              <a:srgbClr val="00B050"/>
            </a:solidFill>
            <a:prstDash val="sysDot"/>
            <a:miter lim="800000"/>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 name="五边形 183"/>
          <p:cNvSpPr/>
          <p:nvPr>
            <p:custDataLst>
              <p:tags r:id="rId1"/>
            </p:custDataLst>
          </p:nvPr>
        </p:nvSpPr>
        <p:spPr>
          <a:xfrm>
            <a:off x="10352405" y="1500188"/>
            <a:ext cx="1671955" cy="523875"/>
          </a:xfrm>
          <a:prstGeom prst="homePlate">
            <a:avLst/>
          </a:prstGeom>
          <a:noFill/>
          <a:ln>
            <a:gradFill>
              <a:gsLst>
                <a:gs pos="77000">
                  <a:srgbClr val="FFFFFF"/>
                </a:gs>
                <a:gs pos="100000">
                  <a:srgbClr val="FFA100"/>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183" name="五边形 182"/>
          <p:cNvSpPr/>
          <p:nvPr>
            <p:custDataLst>
              <p:tags r:id="rId2"/>
            </p:custDataLst>
          </p:nvPr>
        </p:nvSpPr>
        <p:spPr>
          <a:xfrm>
            <a:off x="8375015" y="1500188"/>
            <a:ext cx="1671955" cy="523875"/>
          </a:xfrm>
          <a:prstGeom prst="homePlate">
            <a:avLst/>
          </a:prstGeom>
          <a:noFill/>
          <a:ln>
            <a:gradFill>
              <a:gsLst>
                <a:gs pos="77000">
                  <a:srgbClr val="FFFFFF"/>
                </a:gs>
                <a:gs pos="100000">
                  <a:srgbClr val="552EEF"/>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182" name="五边形 181"/>
          <p:cNvSpPr/>
          <p:nvPr>
            <p:custDataLst>
              <p:tags r:id="rId3"/>
            </p:custDataLst>
          </p:nvPr>
        </p:nvSpPr>
        <p:spPr>
          <a:xfrm>
            <a:off x="6397625" y="1500188"/>
            <a:ext cx="1671955" cy="523875"/>
          </a:xfrm>
          <a:prstGeom prst="homePlate">
            <a:avLst/>
          </a:prstGeom>
          <a:noFill/>
          <a:ln>
            <a:gradFill>
              <a:gsLst>
                <a:gs pos="77000">
                  <a:srgbClr val="FFFFFF"/>
                </a:gs>
                <a:gs pos="100000">
                  <a:srgbClr val="F35B06"/>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181" name="五边形 180"/>
          <p:cNvSpPr/>
          <p:nvPr>
            <p:custDataLst>
              <p:tags r:id="rId4"/>
            </p:custDataLst>
          </p:nvPr>
        </p:nvSpPr>
        <p:spPr>
          <a:xfrm>
            <a:off x="4420235" y="1498283"/>
            <a:ext cx="1671955" cy="523875"/>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180" name="五边形 179"/>
          <p:cNvSpPr/>
          <p:nvPr>
            <p:custDataLst>
              <p:tags r:id="rId5"/>
            </p:custDataLst>
          </p:nvPr>
        </p:nvSpPr>
        <p:spPr>
          <a:xfrm>
            <a:off x="2442845" y="1498918"/>
            <a:ext cx="1671955" cy="523875"/>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77" name="五边形 76"/>
          <p:cNvSpPr/>
          <p:nvPr>
            <p:custDataLst>
              <p:tags r:id="rId6"/>
            </p:custDataLst>
          </p:nvPr>
        </p:nvSpPr>
        <p:spPr>
          <a:xfrm>
            <a:off x="465455" y="1498600"/>
            <a:ext cx="1671955" cy="523875"/>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78" name="五边形 77"/>
          <p:cNvSpPr/>
          <p:nvPr>
            <p:custDataLst>
              <p:tags r:id="rId7"/>
            </p:custDataLst>
          </p:nvPr>
        </p:nvSpPr>
        <p:spPr>
          <a:xfrm>
            <a:off x="10197465" y="1499870"/>
            <a:ext cx="1671955" cy="523875"/>
          </a:xfrm>
          <a:prstGeom prst="homePlat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79" name="五边形 78"/>
          <p:cNvSpPr/>
          <p:nvPr>
            <p:custDataLst>
              <p:tags r:id="rId8"/>
            </p:custDataLst>
          </p:nvPr>
        </p:nvSpPr>
        <p:spPr>
          <a:xfrm>
            <a:off x="8220075" y="1498600"/>
            <a:ext cx="1671955" cy="523875"/>
          </a:xfrm>
          <a:prstGeom prst="homePlat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80" name="五边形 79"/>
          <p:cNvSpPr/>
          <p:nvPr>
            <p:custDataLst>
              <p:tags r:id="rId9"/>
            </p:custDataLst>
          </p:nvPr>
        </p:nvSpPr>
        <p:spPr>
          <a:xfrm>
            <a:off x="6242685" y="1498600"/>
            <a:ext cx="1671955" cy="523875"/>
          </a:xfrm>
          <a:prstGeom prst="homePlat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83" name="五边形 82"/>
          <p:cNvSpPr/>
          <p:nvPr>
            <p:custDataLst>
              <p:tags r:id="rId10"/>
            </p:custDataLst>
          </p:nvPr>
        </p:nvSpPr>
        <p:spPr>
          <a:xfrm>
            <a:off x="4265295" y="1498600"/>
            <a:ext cx="1671955" cy="523875"/>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86" name="五边形 85"/>
          <p:cNvSpPr/>
          <p:nvPr>
            <p:custDataLst>
              <p:tags r:id="rId11"/>
            </p:custDataLst>
          </p:nvPr>
        </p:nvSpPr>
        <p:spPr>
          <a:xfrm>
            <a:off x="2287905" y="1498600"/>
            <a:ext cx="1671955" cy="523875"/>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89" name="五边形 88"/>
          <p:cNvSpPr/>
          <p:nvPr>
            <p:custDataLst>
              <p:tags r:id="rId12"/>
            </p:custDataLst>
          </p:nvPr>
        </p:nvSpPr>
        <p:spPr>
          <a:xfrm>
            <a:off x="310515" y="1499235"/>
            <a:ext cx="1671955" cy="523875"/>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endParaRPr>
          </a:p>
        </p:txBody>
      </p:sp>
      <p:sp>
        <p:nvSpPr>
          <p:cNvPr id="92" name="矩形 91"/>
          <p:cNvSpPr/>
          <p:nvPr>
            <p:custDataLst>
              <p:tags r:id="rId13"/>
            </p:custDataLst>
          </p:nvPr>
        </p:nvSpPr>
        <p:spPr>
          <a:xfrm flipV="1">
            <a:off x="32385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97" name="矩形 96"/>
          <p:cNvSpPr/>
          <p:nvPr>
            <p:custDataLst>
              <p:tags r:id="rId14"/>
            </p:custDataLst>
          </p:nvPr>
        </p:nvSpPr>
        <p:spPr>
          <a:xfrm flipV="1">
            <a:off x="230124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98" name="矩形 97"/>
          <p:cNvSpPr/>
          <p:nvPr>
            <p:custDataLst>
              <p:tags r:id="rId15"/>
            </p:custDataLst>
          </p:nvPr>
        </p:nvSpPr>
        <p:spPr>
          <a:xfrm flipV="1">
            <a:off x="427863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05" name="矩形 104"/>
          <p:cNvSpPr/>
          <p:nvPr>
            <p:custDataLst>
              <p:tags r:id="rId16"/>
            </p:custDataLst>
          </p:nvPr>
        </p:nvSpPr>
        <p:spPr>
          <a:xfrm flipV="1">
            <a:off x="625602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12" name="矩形 111"/>
          <p:cNvSpPr/>
          <p:nvPr>
            <p:custDataLst>
              <p:tags r:id="rId17"/>
            </p:custDataLst>
          </p:nvPr>
        </p:nvSpPr>
        <p:spPr>
          <a:xfrm flipV="1">
            <a:off x="823341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19" name="矩形 118"/>
          <p:cNvSpPr/>
          <p:nvPr>
            <p:custDataLst>
              <p:tags r:id="rId18"/>
            </p:custDataLst>
          </p:nvPr>
        </p:nvSpPr>
        <p:spPr>
          <a:xfrm flipV="1">
            <a:off x="10210800" y="2135505"/>
            <a:ext cx="1656000" cy="450000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26" name="椭圆 125"/>
          <p:cNvSpPr/>
          <p:nvPr>
            <p:custDataLst>
              <p:tags r:id="rId19"/>
            </p:custDataLst>
          </p:nvPr>
        </p:nvSpPr>
        <p:spPr>
          <a:xfrm>
            <a:off x="86423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3" name="椭圆 132"/>
          <p:cNvSpPr/>
          <p:nvPr>
            <p:custDataLst>
              <p:tags r:id="rId20"/>
            </p:custDataLst>
          </p:nvPr>
        </p:nvSpPr>
        <p:spPr>
          <a:xfrm>
            <a:off x="96456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4" name="椭圆 133"/>
          <p:cNvSpPr/>
          <p:nvPr>
            <p:custDataLst>
              <p:tags r:id="rId21"/>
            </p:custDataLst>
          </p:nvPr>
        </p:nvSpPr>
        <p:spPr>
          <a:xfrm>
            <a:off x="106489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5" name="椭圆 134"/>
          <p:cNvSpPr/>
          <p:nvPr>
            <p:custDataLst>
              <p:tags r:id="rId22"/>
            </p:custDataLst>
          </p:nvPr>
        </p:nvSpPr>
        <p:spPr>
          <a:xfrm>
            <a:off x="116522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6" name="椭圆 135"/>
          <p:cNvSpPr/>
          <p:nvPr>
            <p:custDataLst>
              <p:tags r:id="rId23"/>
            </p:custDataLst>
          </p:nvPr>
        </p:nvSpPr>
        <p:spPr>
          <a:xfrm>
            <a:off x="126555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7" name="椭圆 136"/>
          <p:cNvSpPr/>
          <p:nvPr>
            <p:custDataLst>
              <p:tags r:id="rId24"/>
            </p:custDataLst>
          </p:nvPr>
        </p:nvSpPr>
        <p:spPr>
          <a:xfrm>
            <a:off x="136588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8" name="椭圆 137"/>
          <p:cNvSpPr/>
          <p:nvPr>
            <p:custDataLst>
              <p:tags r:id="rId25"/>
            </p:custDataLst>
          </p:nvPr>
        </p:nvSpPr>
        <p:spPr>
          <a:xfrm>
            <a:off x="284162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39" name="椭圆 138"/>
          <p:cNvSpPr/>
          <p:nvPr>
            <p:custDataLst>
              <p:tags r:id="rId26"/>
            </p:custDataLst>
          </p:nvPr>
        </p:nvSpPr>
        <p:spPr>
          <a:xfrm>
            <a:off x="294195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0" name="椭圆 139"/>
          <p:cNvSpPr/>
          <p:nvPr>
            <p:custDataLst>
              <p:tags r:id="rId27"/>
            </p:custDataLst>
          </p:nvPr>
        </p:nvSpPr>
        <p:spPr>
          <a:xfrm>
            <a:off x="304228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1" name="椭圆 140"/>
          <p:cNvSpPr/>
          <p:nvPr>
            <p:custDataLst>
              <p:tags r:id="rId28"/>
            </p:custDataLst>
          </p:nvPr>
        </p:nvSpPr>
        <p:spPr>
          <a:xfrm>
            <a:off x="314261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2" name="椭圆 141"/>
          <p:cNvSpPr/>
          <p:nvPr>
            <p:custDataLst>
              <p:tags r:id="rId29"/>
            </p:custDataLst>
          </p:nvPr>
        </p:nvSpPr>
        <p:spPr>
          <a:xfrm>
            <a:off x="324294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3" name="椭圆 142"/>
          <p:cNvSpPr/>
          <p:nvPr>
            <p:custDataLst>
              <p:tags r:id="rId30"/>
            </p:custDataLst>
          </p:nvPr>
        </p:nvSpPr>
        <p:spPr>
          <a:xfrm>
            <a:off x="334327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4" name="椭圆 143"/>
          <p:cNvSpPr/>
          <p:nvPr>
            <p:custDataLst>
              <p:tags r:id="rId31"/>
            </p:custDataLst>
          </p:nvPr>
        </p:nvSpPr>
        <p:spPr>
          <a:xfrm>
            <a:off x="481901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5" name="椭圆 144"/>
          <p:cNvSpPr/>
          <p:nvPr>
            <p:custDataLst>
              <p:tags r:id="rId32"/>
            </p:custDataLst>
          </p:nvPr>
        </p:nvSpPr>
        <p:spPr>
          <a:xfrm>
            <a:off x="491934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6" name="椭圆 145"/>
          <p:cNvSpPr/>
          <p:nvPr>
            <p:custDataLst>
              <p:tags r:id="rId33"/>
            </p:custDataLst>
          </p:nvPr>
        </p:nvSpPr>
        <p:spPr>
          <a:xfrm>
            <a:off x="501967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7" name="椭圆 146"/>
          <p:cNvSpPr/>
          <p:nvPr>
            <p:custDataLst>
              <p:tags r:id="rId34"/>
            </p:custDataLst>
          </p:nvPr>
        </p:nvSpPr>
        <p:spPr>
          <a:xfrm>
            <a:off x="512000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8" name="椭圆 147"/>
          <p:cNvSpPr/>
          <p:nvPr>
            <p:custDataLst>
              <p:tags r:id="rId35"/>
            </p:custDataLst>
          </p:nvPr>
        </p:nvSpPr>
        <p:spPr>
          <a:xfrm>
            <a:off x="522033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49" name="椭圆 148"/>
          <p:cNvSpPr/>
          <p:nvPr>
            <p:custDataLst>
              <p:tags r:id="rId36"/>
            </p:custDataLst>
          </p:nvPr>
        </p:nvSpPr>
        <p:spPr>
          <a:xfrm>
            <a:off x="532066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0" name="椭圆 149"/>
          <p:cNvSpPr/>
          <p:nvPr>
            <p:custDataLst>
              <p:tags r:id="rId37"/>
            </p:custDataLst>
          </p:nvPr>
        </p:nvSpPr>
        <p:spPr>
          <a:xfrm>
            <a:off x="679640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1" name="椭圆 150"/>
          <p:cNvSpPr/>
          <p:nvPr>
            <p:custDataLst>
              <p:tags r:id="rId38"/>
            </p:custDataLst>
          </p:nvPr>
        </p:nvSpPr>
        <p:spPr>
          <a:xfrm>
            <a:off x="689673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2" name="椭圆 151"/>
          <p:cNvSpPr/>
          <p:nvPr>
            <p:custDataLst>
              <p:tags r:id="rId39"/>
            </p:custDataLst>
          </p:nvPr>
        </p:nvSpPr>
        <p:spPr>
          <a:xfrm>
            <a:off x="699706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3" name="椭圆 152"/>
          <p:cNvSpPr/>
          <p:nvPr>
            <p:custDataLst>
              <p:tags r:id="rId40"/>
            </p:custDataLst>
          </p:nvPr>
        </p:nvSpPr>
        <p:spPr>
          <a:xfrm>
            <a:off x="709739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4" name="椭圆 153"/>
          <p:cNvSpPr/>
          <p:nvPr>
            <p:custDataLst>
              <p:tags r:id="rId41"/>
            </p:custDataLst>
          </p:nvPr>
        </p:nvSpPr>
        <p:spPr>
          <a:xfrm>
            <a:off x="719772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5" name="椭圆 154"/>
          <p:cNvSpPr/>
          <p:nvPr>
            <p:custDataLst>
              <p:tags r:id="rId42"/>
            </p:custDataLst>
          </p:nvPr>
        </p:nvSpPr>
        <p:spPr>
          <a:xfrm>
            <a:off x="729805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6" name="椭圆 155"/>
          <p:cNvSpPr/>
          <p:nvPr>
            <p:custDataLst>
              <p:tags r:id="rId43"/>
            </p:custDataLst>
          </p:nvPr>
        </p:nvSpPr>
        <p:spPr>
          <a:xfrm>
            <a:off x="877379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7" name="椭圆 156"/>
          <p:cNvSpPr/>
          <p:nvPr>
            <p:custDataLst>
              <p:tags r:id="rId44"/>
            </p:custDataLst>
          </p:nvPr>
        </p:nvSpPr>
        <p:spPr>
          <a:xfrm>
            <a:off x="887412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8" name="椭圆 157"/>
          <p:cNvSpPr/>
          <p:nvPr>
            <p:custDataLst>
              <p:tags r:id="rId45"/>
            </p:custDataLst>
          </p:nvPr>
        </p:nvSpPr>
        <p:spPr>
          <a:xfrm>
            <a:off x="897445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59" name="椭圆 158"/>
          <p:cNvSpPr/>
          <p:nvPr>
            <p:custDataLst>
              <p:tags r:id="rId46"/>
            </p:custDataLst>
          </p:nvPr>
        </p:nvSpPr>
        <p:spPr>
          <a:xfrm>
            <a:off x="907478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0" name="椭圆 159"/>
          <p:cNvSpPr/>
          <p:nvPr>
            <p:custDataLst>
              <p:tags r:id="rId47"/>
            </p:custDataLst>
          </p:nvPr>
        </p:nvSpPr>
        <p:spPr>
          <a:xfrm>
            <a:off x="917511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1" name="椭圆 160"/>
          <p:cNvSpPr/>
          <p:nvPr>
            <p:custDataLst>
              <p:tags r:id="rId48"/>
            </p:custDataLst>
          </p:nvPr>
        </p:nvSpPr>
        <p:spPr>
          <a:xfrm>
            <a:off x="927544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2" name="椭圆 161"/>
          <p:cNvSpPr/>
          <p:nvPr>
            <p:custDataLst>
              <p:tags r:id="rId49"/>
            </p:custDataLst>
          </p:nvPr>
        </p:nvSpPr>
        <p:spPr>
          <a:xfrm>
            <a:off x="1075118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3" name="椭圆 162"/>
          <p:cNvSpPr/>
          <p:nvPr>
            <p:custDataLst>
              <p:tags r:id="rId50"/>
            </p:custDataLst>
          </p:nvPr>
        </p:nvSpPr>
        <p:spPr>
          <a:xfrm>
            <a:off x="1085151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4" name="椭圆 163"/>
          <p:cNvSpPr/>
          <p:nvPr>
            <p:custDataLst>
              <p:tags r:id="rId51"/>
            </p:custDataLst>
          </p:nvPr>
        </p:nvSpPr>
        <p:spPr>
          <a:xfrm>
            <a:off x="1095184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5" name="椭圆 164"/>
          <p:cNvSpPr/>
          <p:nvPr>
            <p:custDataLst>
              <p:tags r:id="rId52"/>
            </p:custDataLst>
          </p:nvPr>
        </p:nvSpPr>
        <p:spPr>
          <a:xfrm>
            <a:off x="1105217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6" name="椭圆 165"/>
          <p:cNvSpPr/>
          <p:nvPr>
            <p:custDataLst>
              <p:tags r:id="rId53"/>
            </p:custDataLst>
          </p:nvPr>
        </p:nvSpPr>
        <p:spPr>
          <a:xfrm>
            <a:off x="11152505" y="6437630"/>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7" name="椭圆 166"/>
          <p:cNvSpPr/>
          <p:nvPr>
            <p:custDataLst>
              <p:tags r:id="rId54"/>
            </p:custDataLst>
          </p:nvPr>
        </p:nvSpPr>
        <p:spPr>
          <a:xfrm>
            <a:off x="11252835" y="6437630"/>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Microsoft YaHei Regular" panose="020B0503020204020204" charset="-122"/>
              <a:ea typeface="Microsoft YaHei Regular" panose="020B0503020204020204" charset="-122"/>
              <a:cs typeface="MiSans" panose="00000500000000000000" charset="-122"/>
            </a:endParaRPr>
          </a:p>
        </p:txBody>
      </p:sp>
      <p:sp>
        <p:nvSpPr>
          <p:cNvPr id="168" name="文本框 167"/>
          <p:cNvSpPr txBox="1"/>
          <p:nvPr>
            <p:custDataLst>
              <p:tags r:id="rId55"/>
            </p:custDataLst>
          </p:nvPr>
        </p:nvSpPr>
        <p:spPr>
          <a:xfrm>
            <a:off x="266700" y="1584643"/>
            <a:ext cx="1645285" cy="353060"/>
          </a:xfrm>
          <a:prstGeom prst="rect">
            <a:avLst/>
          </a:prstGeom>
          <a:noFill/>
        </p:spPr>
        <p:txBody>
          <a:bodyPr wrap="square" bIns="0" rtlCol="0">
            <a:normAutofit lnSpcReduction="10000"/>
          </a:bodyPr>
          <a:p>
            <a:pPr algn="ctr"/>
            <a:r>
              <a:rPr lang="zh-CN" altLang="en-US" b="1">
                <a:solidFill>
                  <a:srgbClr val="FFFFFF"/>
                </a:solidFill>
                <a:uFillTx/>
                <a:latin typeface="Microsoft YaHei Bold" panose="020B0503020204020204" charset="-122"/>
                <a:ea typeface="Microsoft YaHei Bold" panose="020B0503020204020204" charset="-122"/>
              </a:rPr>
              <a:t>1. 呼吸困难</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69" name="文本框 168"/>
          <p:cNvSpPr txBox="1"/>
          <p:nvPr>
            <p:custDataLst>
              <p:tags r:id="rId56"/>
            </p:custDataLst>
          </p:nvPr>
        </p:nvSpPr>
        <p:spPr>
          <a:xfrm>
            <a:off x="38100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主要表现为呼吸节律和呼吸频率的改变，患儿早期可见呼吸加深加快呈点头样呼吸，可见鼻翼煽动、三凹征等。中枢性呼吸衰竭可见潮式呼吸、叹息样呼吸等，严重者可出现呼吸暂停。</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0" name="文本框 169"/>
          <p:cNvSpPr txBox="1"/>
          <p:nvPr>
            <p:custDataLst>
              <p:tags r:id="rId57"/>
            </p:custDataLst>
          </p:nvPr>
        </p:nvSpPr>
        <p:spPr>
          <a:xfrm>
            <a:off x="2244090" y="1584325"/>
            <a:ext cx="1645285" cy="353060"/>
          </a:xfrm>
          <a:prstGeom prst="rect">
            <a:avLst/>
          </a:prstGeom>
          <a:noFill/>
        </p:spPr>
        <p:txBody>
          <a:bodyPr wrap="square" bIns="0" rtlCol="0">
            <a:normAutofit lnSpcReduction="10000"/>
          </a:bodyPr>
          <a:p>
            <a:pPr algn="ctr"/>
            <a:r>
              <a:rPr lang="zh-CN" altLang="en-US" b="1">
                <a:solidFill>
                  <a:srgbClr val="FFFFFF"/>
                </a:solidFill>
                <a:uFillTx/>
                <a:latin typeface="Microsoft YaHei Bold" panose="020B0503020204020204" charset="-122"/>
                <a:ea typeface="Microsoft YaHei Bold" panose="020B0503020204020204" charset="-122"/>
              </a:rPr>
              <a:t>2. 发绀</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71" name="文本框 170"/>
          <p:cNvSpPr txBox="1"/>
          <p:nvPr>
            <p:custDataLst>
              <p:tags r:id="rId58"/>
            </p:custDataLst>
          </p:nvPr>
        </p:nvSpPr>
        <p:spPr>
          <a:xfrm>
            <a:off x="236220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以口唇、唇周、面颊、甲床等处最为明显。</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2" name="文本框 171"/>
          <p:cNvSpPr txBox="1"/>
          <p:nvPr>
            <p:custDataLst>
              <p:tags r:id="rId59"/>
            </p:custDataLst>
          </p:nvPr>
        </p:nvSpPr>
        <p:spPr>
          <a:xfrm>
            <a:off x="4221480" y="1584008"/>
            <a:ext cx="1645285" cy="353060"/>
          </a:xfrm>
          <a:prstGeom prst="rect">
            <a:avLst/>
          </a:prstGeom>
          <a:noFill/>
        </p:spPr>
        <p:txBody>
          <a:bodyPr wrap="square" bIns="0" rtlCol="0">
            <a:normAutofit fontScale="90000"/>
          </a:bodyPr>
          <a:p>
            <a:pPr algn="ctr"/>
            <a:r>
              <a:rPr lang="zh-CN" altLang="en-US" b="1">
                <a:solidFill>
                  <a:srgbClr val="FFFFFF"/>
                </a:solidFill>
                <a:uFillTx/>
                <a:latin typeface="Microsoft YaHei Bold" panose="020B0503020204020204" charset="-122"/>
                <a:ea typeface="Microsoft YaHei Bold" panose="020B0503020204020204" charset="-122"/>
              </a:rPr>
              <a:t>3. 循环系统症状</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73" name="文本框 172"/>
          <p:cNvSpPr txBox="1"/>
          <p:nvPr>
            <p:custDataLst>
              <p:tags r:id="rId60"/>
            </p:custDataLst>
          </p:nvPr>
        </p:nvSpPr>
        <p:spPr>
          <a:xfrm>
            <a:off x="433578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早期心率加快，血压升高，严重者可出现心律失常，甚至出现心力衰竭或心源性休克。</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4" name="文本框 173"/>
          <p:cNvSpPr txBox="1"/>
          <p:nvPr>
            <p:custDataLst>
              <p:tags r:id="rId61"/>
            </p:custDataLst>
          </p:nvPr>
        </p:nvSpPr>
        <p:spPr>
          <a:xfrm>
            <a:off x="6198870" y="1584008"/>
            <a:ext cx="1645285" cy="353060"/>
          </a:xfrm>
          <a:prstGeom prst="rect">
            <a:avLst/>
          </a:prstGeom>
          <a:noFill/>
        </p:spPr>
        <p:txBody>
          <a:bodyPr wrap="square" bIns="0" rtlCol="0">
            <a:normAutofit fontScale="90000"/>
          </a:bodyPr>
          <a:p>
            <a:pPr algn="ctr"/>
            <a:r>
              <a:rPr lang="zh-CN" altLang="en-US" b="1">
                <a:solidFill>
                  <a:srgbClr val="FFFFFF"/>
                </a:solidFill>
                <a:uFillTx/>
                <a:latin typeface="Microsoft YaHei Bold" panose="020B0503020204020204" charset="-122"/>
                <a:ea typeface="Microsoft YaHei Bold" panose="020B0503020204020204" charset="-122"/>
              </a:rPr>
              <a:t>4. 神经系统症状</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75" name="文本框 174"/>
          <p:cNvSpPr txBox="1"/>
          <p:nvPr>
            <p:custDataLst>
              <p:tags r:id="rId62"/>
            </p:custDataLst>
          </p:nvPr>
        </p:nvSpPr>
        <p:spPr>
          <a:xfrm>
            <a:off x="631317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可出现烦躁不安、嗜睡，严重者可出现惊厥、昏迷等。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6" name="文本框 175"/>
          <p:cNvSpPr txBox="1"/>
          <p:nvPr>
            <p:custDataLst>
              <p:tags r:id="rId63"/>
            </p:custDataLst>
          </p:nvPr>
        </p:nvSpPr>
        <p:spPr>
          <a:xfrm>
            <a:off x="8176260" y="1584008"/>
            <a:ext cx="1645285" cy="353060"/>
          </a:xfrm>
          <a:prstGeom prst="rect">
            <a:avLst/>
          </a:prstGeom>
          <a:noFill/>
        </p:spPr>
        <p:txBody>
          <a:bodyPr wrap="square" bIns="0" rtlCol="0">
            <a:normAutofit fontScale="90000"/>
          </a:bodyPr>
          <a:p>
            <a:pPr algn="ctr"/>
            <a:r>
              <a:rPr lang="zh-CN" altLang="en-US" b="1">
                <a:solidFill>
                  <a:srgbClr val="FFFFFF"/>
                </a:solidFill>
                <a:uFillTx/>
                <a:latin typeface="Microsoft YaHei Bold" panose="020B0503020204020204" charset="-122"/>
                <a:ea typeface="Microsoft YaHei Bold" panose="020B0503020204020204" charset="-122"/>
              </a:rPr>
              <a:t>5. 消化系统症状</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77" name="文本框 176"/>
          <p:cNvSpPr txBox="1"/>
          <p:nvPr>
            <p:custDataLst>
              <p:tags r:id="rId64"/>
            </p:custDataLst>
          </p:nvPr>
        </p:nvSpPr>
        <p:spPr>
          <a:xfrm>
            <a:off x="829056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可出现腹胀、麻痹性肠梗阻，部分患儿可出现应激性溃疡出血；肝脏严重缺氧时可发生肝小叶中心坏死、肝功能改变等。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8" name="文本框 177"/>
          <p:cNvSpPr txBox="1"/>
          <p:nvPr>
            <p:custDataLst>
              <p:tags r:id="rId65"/>
            </p:custDataLst>
          </p:nvPr>
        </p:nvSpPr>
        <p:spPr>
          <a:xfrm>
            <a:off x="10153650" y="1585278"/>
            <a:ext cx="1645285" cy="353060"/>
          </a:xfrm>
          <a:prstGeom prst="rect">
            <a:avLst/>
          </a:prstGeom>
          <a:noFill/>
        </p:spPr>
        <p:txBody>
          <a:bodyPr wrap="square" bIns="0" rtlCol="0">
            <a:normAutofit fontScale="90000"/>
          </a:bodyPr>
          <a:p>
            <a:pPr algn="ctr"/>
            <a:r>
              <a:rPr lang="zh-CN" altLang="en-US" b="1">
                <a:solidFill>
                  <a:srgbClr val="FFFFFF"/>
                </a:solidFill>
                <a:uFillTx/>
                <a:latin typeface="Microsoft YaHei Bold" panose="020B0503020204020204" charset="-122"/>
                <a:ea typeface="Microsoft YaHei Bold" panose="020B0503020204020204" charset="-122"/>
              </a:rPr>
              <a:t>6. 泌尿系统症状</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79" name="文本框 178"/>
          <p:cNvSpPr txBox="1"/>
          <p:nvPr>
            <p:custDataLst>
              <p:tags r:id="rId66"/>
            </p:custDataLst>
          </p:nvPr>
        </p:nvSpPr>
        <p:spPr>
          <a:xfrm>
            <a:off x="10267950" y="2329815"/>
            <a:ext cx="1531620" cy="399161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由于肾功能受损，患儿可出现蛋白尿、血尿以及管型尿等，可有少尿或无尿，严重者可出现肾功能衰竭。</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cxnSp>
        <p:nvCxnSpPr>
          <p:cNvPr id="186" name="直接连接符 185"/>
          <p:cNvCxnSpPr/>
          <p:nvPr>
            <p:custDataLst>
              <p:tags r:id="rId67"/>
            </p:custDataLst>
          </p:nvPr>
        </p:nvCxnSpPr>
        <p:spPr>
          <a:xfrm>
            <a:off x="2137410" y="2165985"/>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7" name="直接连接符 186"/>
          <p:cNvCxnSpPr/>
          <p:nvPr>
            <p:custDataLst>
              <p:tags r:id="rId68"/>
            </p:custDataLst>
          </p:nvPr>
        </p:nvCxnSpPr>
        <p:spPr>
          <a:xfrm>
            <a:off x="4114800" y="216789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8" name="直接连接符 187"/>
          <p:cNvCxnSpPr/>
          <p:nvPr>
            <p:custDataLst>
              <p:tags r:id="rId69"/>
            </p:custDataLst>
          </p:nvPr>
        </p:nvCxnSpPr>
        <p:spPr>
          <a:xfrm>
            <a:off x="6096000" y="216789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9" name="直接连接符 188"/>
          <p:cNvCxnSpPr/>
          <p:nvPr>
            <p:custDataLst>
              <p:tags r:id="rId70"/>
            </p:custDataLst>
          </p:nvPr>
        </p:nvCxnSpPr>
        <p:spPr>
          <a:xfrm>
            <a:off x="8069580" y="216789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90" name="直接连接符 189"/>
          <p:cNvCxnSpPr/>
          <p:nvPr>
            <p:custDataLst>
              <p:tags r:id="rId71"/>
            </p:custDataLst>
          </p:nvPr>
        </p:nvCxnSpPr>
        <p:spPr>
          <a:xfrm>
            <a:off x="10046970" y="216789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7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血气分析：早期或轻症（Ⅰ型呼衰）， 动脉氧分压（PaO</a:t>
            </a:r>
            <a:r>
              <a:rPr sz="2000" baseline="-25000" dirty="0">
                <a:latin typeface="Microsoft YaHei Regular" panose="020B0503020204020204" charset="-122"/>
                <a:ea typeface="Microsoft YaHei Regular" panose="020B0503020204020204" charset="-122"/>
                <a:cs typeface="Microsoft YaHei Regular" panose="020B0503020204020204" charset="-122"/>
              </a:rPr>
              <a:t>2</a:t>
            </a:r>
            <a:r>
              <a:rPr sz="2000" dirty="0">
                <a:latin typeface="Microsoft YaHei Regular" panose="020B0503020204020204" charset="-122"/>
                <a:ea typeface="Microsoft YaHei Regular" panose="020B0503020204020204" charset="-122"/>
                <a:cs typeface="Microsoft YaHei Regular" panose="020B0503020204020204" charset="-122"/>
              </a:rPr>
              <a:t>）≤50mmHg（6.65 kPa），动脉二氧化碳分压（PaCO</a:t>
            </a:r>
            <a:r>
              <a:rPr sz="2000" baseline="-25000" dirty="0">
                <a:latin typeface="Microsoft YaHei Regular" panose="020B0503020204020204" charset="-122"/>
                <a:ea typeface="Microsoft YaHei Regular" panose="020B0503020204020204" charset="-122"/>
                <a:cs typeface="Microsoft YaHei Regular" panose="020B0503020204020204" charset="-122"/>
              </a:rPr>
              <a:t>2</a:t>
            </a:r>
            <a:r>
              <a:rPr sz="2000" dirty="0">
                <a:latin typeface="Microsoft YaHei Regular" panose="020B0503020204020204" charset="-122"/>
                <a:ea typeface="Microsoft YaHei Regular" panose="020B0503020204020204" charset="-122"/>
                <a:cs typeface="Microsoft YaHei Regular" panose="020B0503020204020204" charset="-122"/>
              </a:rPr>
              <a:t>）正常；晚期或重症（Ⅱ型呼衰），氧分压（PaO</a:t>
            </a:r>
            <a:r>
              <a:rPr sz="2000" baseline="-25000" dirty="0">
                <a:latin typeface="Microsoft YaHei Regular" panose="020B0503020204020204" charset="-122"/>
                <a:ea typeface="Microsoft YaHei Regular" panose="020B0503020204020204" charset="-122"/>
                <a:cs typeface="Microsoft YaHei Regular" panose="020B0503020204020204" charset="-122"/>
              </a:rPr>
              <a:t>2</a:t>
            </a:r>
            <a:r>
              <a:rPr sz="2000" dirty="0">
                <a:latin typeface="Microsoft YaHei Regular" panose="020B0503020204020204" charset="-122"/>
                <a:ea typeface="Microsoft YaHei Regular" panose="020B0503020204020204" charset="-122"/>
                <a:cs typeface="Microsoft YaHei Regular" panose="020B0503020204020204" charset="-122"/>
              </a:rPr>
              <a:t>）≤ 50 mmHg（6.65 kPa），二氧化碳分压（PaCO</a:t>
            </a:r>
            <a:r>
              <a:rPr sz="2000" baseline="-25000" dirty="0">
                <a:latin typeface="Microsoft YaHei Regular" panose="020B0503020204020204" charset="-122"/>
                <a:ea typeface="Microsoft YaHei Regular" panose="020B0503020204020204" charset="-122"/>
                <a:cs typeface="Microsoft YaHei Regular" panose="020B0503020204020204" charset="-122"/>
              </a:rPr>
              <a:t>2</a:t>
            </a:r>
            <a:r>
              <a:rPr sz="2000" dirty="0">
                <a:latin typeface="Microsoft YaHei Regular" panose="020B0503020204020204" charset="-122"/>
                <a:ea typeface="Microsoft YaHei Regular" panose="020B0503020204020204" charset="-122"/>
                <a:cs typeface="Microsoft YaHei Regular" panose="020B0503020204020204" charset="-122"/>
              </a:rPr>
              <a:t>）≥50mmHg（6.65kPa）。</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regt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035935" y="4232910"/>
            <a:ext cx="1826895" cy="2192655"/>
          </a:xfrm>
          <a:prstGeom prst="rect">
            <a:avLst/>
          </a:prstGeom>
        </p:spPr>
      </p:pic>
      <p:pic>
        <p:nvPicPr>
          <p:cNvPr id="9" name="图片 8" descr="regt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7483475" y="4232910"/>
            <a:ext cx="1826895" cy="2192655"/>
          </a:xfrm>
          <a:prstGeom prst="rect">
            <a:avLst/>
          </a:prstGeom>
        </p:spPr>
      </p:pic>
      <p:pic>
        <p:nvPicPr>
          <p:cNvPr id="10" name="图片 9" descr="egggtfgght"/>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205220" y="3286125"/>
            <a:ext cx="2192655" cy="1839595"/>
          </a:xfrm>
          <a:prstGeom prst="rect">
            <a:avLst/>
          </a:prstGeom>
        </p:spPr>
      </p:pic>
      <p:pic>
        <p:nvPicPr>
          <p:cNvPr id="11" name="图片 10" descr="egggtfgght"/>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3956685" y="3286125"/>
            <a:ext cx="2192655" cy="1839595"/>
          </a:xfrm>
          <a:prstGeom prst="rect">
            <a:avLst/>
          </a:prstGeom>
        </p:spPr>
      </p:pic>
      <p:pic>
        <p:nvPicPr>
          <p:cNvPr id="22" name="图片 21" descr="343435383135323b333635383632333bcfc2bdb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608705" y="5261610"/>
            <a:ext cx="480695" cy="480695"/>
          </a:xfrm>
          <a:prstGeom prst="rect">
            <a:avLst/>
          </a:prstGeom>
        </p:spPr>
      </p:pic>
      <p:pic>
        <p:nvPicPr>
          <p:cNvPr id="83" name="图片 82" descr="343435383135323b333635373139353bc7f7ca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977130" y="3825875"/>
            <a:ext cx="499745" cy="499745"/>
          </a:xfrm>
          <a:prstGeom prst="rect">
            <a:avLst/>
          </a:prstGeom>
        </p:spPr>
      </p:pic>
      <p:pic>
        <p:nvPicPr>
          <p:cNvPr id="84" name="图片 83" descr="343435383135323b333634393639323bcec4b5b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6925945" y="3884930"/>
            <a:ext cx="509270" cy="509270"/>
          </a:xfrm>
          <a:prstGeom prst="rect">
            <a:avLst/>
          </a:prstGeom>
        </p:spPr>
      </p:pic>
      <p:pic>
        <p:nvPicPr>
          <p:cNvPr id="26" name="图片 25" descr="343435383135323b333634323338383bc9cfc9f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34045" y="5303520"/>
            <a:ext cx="487680" cy="487680"/>
          </a:xfrm>
          <a:prstGeom prst="rect">
            <a:avLst/>
          </a:prstGeom>
        </p:spPr>
      </p:pic>
      <p:sp>
        <p:nvSpPr>
          <p:cNvPr id="79" name="文本框 78"/>
          <p:cNvSpPr txBox="1"/>
          <p:nvPr>
            <p:custDataLst>
              <p:tags r:id="rId25"/>
            </p:custDataLst>
          </p:nvPr>
        </p:nvSpPr>
        <p:spPr>
          <a:xfrm>
            <a:off x="4299585" y="5567045"/>
            <a:ext cx="445770" cy="368300"/>
          </a:xfrm>
          <a:prstGeom prst="rect">
            <a:avLst/>
          </a:prstGeom>
          <a:noFill/>
        </p:spPr>
        <p:txBody>
          <a:bodyPr wrap="none" rtlCol="0">
            <a:normAutofit/>
          </a:bodyPr>
          <a:p>
            <a:r>
              <a:rPr lang="en-US" altLang="zh-CN" dirty="0">
                <a:solidFill>
                  <a:srgbClr val="FFFFFF"/>
                </a:solidFill>
                <a:latin typeface="思源黑体 CN Bold" panose="020B0800000000000000" charset="-122"/>
                <a:ea typeface="思源黑体 CN Bold" panose="020B0800000000000000" charset="-122"/>
              </a:rPr>
              <a:t>01</a:t>
            </a:r>
            <a:endParaRPr lang="en-US" altLang="zh-CN" dirty="0">
              <a:solidFill>
                <a:srgbClr val="FFFFFF"/>
              </a:solidFill>
              <a:latin typeface="思源黑体 CN Bold" panose="020B0800000000000000" charset="-122"/>
              <a:ea typeface="思源黑体 CN Bold" panose="020B0800000000000000" charset="-122"/>
            </a:endParaRPr>
          </a:p>
        </p:txBody>
      </p:sp>
      <p:sp>
        <p:nvSpPr>
          <p:cNvPr id="19" name="文本框 18"/>
          <p:cNvSpPr txBox="1"/>
          <p:nvPr>
            <p:custDataLst>
              <p:tags r:id="rId26"/>
            </p:custDataLst>
          </p:nvPr>
        </p:nvSpPr>
        <p:spPr>
          <a:xfrm>
            <a:off x="5267960" y="4611370"/>
            <a:ext cx="47561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02</a:t>
            </a:r>
            <a:endParaRPr lang="en-US" altLang="zh-CN">
              <a:solidFill>
                <a:srgbClr val="FFFFFF"/>
              </a:solidFill>
              <a:latin typeface="思源黑体 CN Bold" panose="020B0800000000000000" charset="-122"/>
              <a:ea typeface="思源黑体 CN Bold" panose="020B0800000000000000" charset="-122"/>
            </a:endParaRPr>
          </a:p>
        </p:txBody>
      </p:sp>
      <p:sp>
        <p:nvSpPr>
          <p:cNvPr id="20" name="文本框 19"/>
          <p:cNvSpPr txBox="1"/>
          <p:nvPr>
            <p:custDataLst>
              <p:tags r:id="rId27"/>
            </p:custDataLst>
          </p:nvPr>
        </p:nvSpPr>
        <p:spPr>
          <a:xfrm>
            <a:off x="6619240" y="4627880"/>
            <a:ext cx="478155"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03</a:t>
            </a:r>
            <a:endParaRPr lang="en-US" altLang="zh-CN">
              <a:solidFill>
                <a:srgbClr val="FFFFFF"/>
              </a:solidFill>
              <a:latin typeface="思源黑体 CN Bold" panose="020B0800000000000000" charset="-122"/>
              <a:ea typeface="思源黑体 CN Bold" panose="020B0800000000000000" charset="-122"/>
            </a:endParaRPr>
          </a:p>
        </p:txBody>
      </p:sp>
      <p:sp>
        <p:nvSpPr>
          <p:cNvPr id="21" name="文本框 20"/>
          <p:cNvSpPr txBox="1"/>
          <p:nvPr>
            <p:custDataLst>
              <p:tags r:id="rId28"/>
            </p:custDataLst>
          </p:nvPr>
        </p:nvSpPr>
        <p:spPr>
          <a:xfrm>
            <a:off x="7594600" y="5580380"/>
            <a:ext cx="481330" cy="368300"/>
          </a:xfrm>
          <a:prstGeom prst="rect">
            <a:avLst/>
          </a:prstGeom>
          <a:noFill/>
        </p:spPr>
        <p:txBody>
          <a:bodyPr wrap="none" rtlCol="0">
            <a:normAutofit/>
          </a:bodyPr>
          <a:p>
            <a:r>
              <a:rPr lang="en-US" altLang="zh-CN">
                <a:solidFill>
                  <a:srgbClr val="FFFFFF"/>
                </a:solidFill>
                <a:latin typeface="思源黑体 CN Bold" panose="020B0800000000000000" charset="-122"/>
                <a:ea typeface="思源黑体 CN Bold" panose="020B0800000000000000" charset="-122"/>
              </a:rPr>
              <a:t>04</a:t>
            </a:r>
            <a:endParaRPr lang="en-US" altLang="zh-CN">
              <a:solidFill>
                <a:srgbClr val="FFFFFF"/>
              </a:solidFill>
              <a:latin typeface="思源黑体 CN Bold" panose="020B0800000000000000" charset="-122"/>
              <a:ea typeface="思源黑体 CN Bold" panose="020B0800000000000000" charset="-122"/>
            </a:endParaRPr>
          </a:p>
        </p:txBody>
      </p:sp>
      <p:sp>
        <p:nvSpPr>
          <p:cNvPr id="46" name="文本框 45"/>
          <p:cNvSpPr txBox="1"/>
          <p:nvPr>
            <p:custDataLst>
              <p:tags r:id="rId29"/>
            </p:custDataLst>
          </p:nvPr>
        </p:nvSpPr>
        <p:spPr>
          <a:xfrm>
            <a:off x="1060450" y="4325620"/>
            <a:ext cx="1941830" cy="833120"/>
          </a:xfrm>
          <a:prstGeom prst="rect">
            <a:avLst/>
          </a:prstGeom>
          <a:noFill/>
        </p:spPr>
        <p:txBody>
          <a:bodyPr wrap="square" rtlCol="0">
            <a:noAutofit/>
          </a:bodyPr>
          <a:p>
            <a:pPr algn="r"/>
            <a:r>
              <a:rPr lang="zh-CN" altLang="en-US" sz="2000" b="1">
                <a:solidFill>
                  <a:srgbClr val="7578EC"/>
                </a:solidFill>
                <a:uFillTx/>
                <a:latin typeface="Microsoft YaHei Bold" panose="020B0503020204020204" charset="-122"/>
                <a:ea typeface="Microsoft YaHei Bold" panose="020B0503020204020204" charset="-122"/>
              </a:rPr>
              <a:t>1. 病因治疗及防治感染</a:t>
            </a:r>
            <a:endParaRPr lang="zh-CN" altLang="en-US" sz="2000" b="1">
              <a:solidFill>
                <a:srgbClr val="7578EC"/>
              </a:solidFill>
              <a:uFillTx/>
              <a:latin typeface="Microsoft YaHei Bold" panose="020B0503020204020204" charset="-122"/>
              <a:ea typeface="Microsoft YaHei Bold" panose="020B0503020204020204" charset="-122"/>
            </a:endParaRPr>
          </a:p>
        </p:txBody>
      </p:sp>
      <p:sp>
        <p:nvSpPr>
          <p:cNvPr id="2" name="文本框 1"/>
          <p:cNvSpPr txBox="1"/>
          <p:nvPr>
            <p:custDataLst>
              <p:tags r:id="rId30"/>
            </p:custDataLst>
          </p:nvPr>
        </p:nvSpPr>
        <p:spPr>
          <a:xfrm>
            <a:off x="600710" y="5125720"/>
            <a:ext cx="2381885" cy="902970"/>
          </a:xfrm>
          <a:prstGeom prst="rect">
            <a:avLst/>
          </a:prstGeom>
          <a:noFill/>
        </p:spPr>
        <p:txBody>
          <a:bodyPr wrap="square" rtlCol="0">
            <a:spAutoFit/>
          </a:bodyPr>
          <a:p>
            <a:pPr algn="r"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查明原因及诱因及时处理；选用敏感的抗生素。</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7" name="文本框 6"/>
          <p:cNvSpPr txBox="1"/>
          <p:nvPr>
            <p:custDataLst>
              <p:tags r:id="rId31"/>
            </p:custDataLst>
          </p:nvPr>
        </p:nvSpPr>
        <p:spPr>
          <a:xfrm>
            <a:off x="2190750" y="2872740"/>
            <a:ext cx="2026920" cy="398780"/>
          </a:xfrm>
          <a:prstGeom prst="rect">
            <a:avLst/>
          </a:prstGeom>
          <a:noFill/>
        </p:spPr>
        <p:txBody>
          <a:bodyPr wrap="square" rtlCol="0">
            <a:noAutofit/>
          </a:bodyPr>
          <a:p>
            <a:pPr algn="r"/>
            <a:r>
              <a:rPr lang="zh-CN" altLang="en-US" sz="2000" b="1">
                <a:solidFill>
                  <a:srgbClr val="F7B802"/>
                </a:solidFill>
                <a:uFillTx/>
                <a:latin typeface="Microsoft YaHei Bold" panose="020B0503020204020204" charset="-122"/>
                <a:ea typeface="Microsoft YaHei Bold" panose="020B0503020204020204" charset="-122"/>
              </a:rPr>
              <a:t>2. 改善呼吸功能</a:t>
            </a:r>
            <a:endParaRPr lang="zh-CN" altLang="en-US" sz="2000" b="1">
              <a:solidFill>
                <a:srgbClr val="F7B802"/>
              </a:solidFill>
              <a:uFillTx/>
              <a:latin typeface="Microsoft YaHei Bold" panose="020B0503020204020204" charset="-122"/>
              <a:ea typeface="Microsoft YaHei Bold" panose="020B0503020204020204" charset="-122"/>
            </a:endParaRPr>
          </a:p>
        </p:txBody>
      </p:sp>
      <p:sp>
        <p:nvSpPr>
          <p:cNvPr id="30" name="文本框 29"/>
          <p:cNvSpPr txBox="1"/>
          <p:nvPr>
            <p:custDataLst>
              <p:tags r:id="rId32"/>
            </p:custDataLst>
          </p:nvPr>
        </p:nvSpPr>
        <p:spPr>
          <a:xfrm>
            <a:off x="1899285" y="3212465"/>
            <a:ext cx="2461260" cy="361950"/>
          </a:xfrm>
          <a:prstGeom prst="rect">
            <a:avLst/>
          </a:prstGeom>
          <a:noFill/>
        </p:spPr>
        <p:txBody>
          <a:bodyPr wrap="square" rtlCol="0">
            <a:spAutoFit/>
          </a:bodyPr>
          <a:p>
            <a:pPr algn="r"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保持呼吸道通畅，给氧。</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31" name="文本框 30"/>
          <p:cNvSpPr txBox="1"/>
          <p:nvPr>
            <p:custDataLst>
              <p:tags r:id="rId33"/>
            </p:custDataLst>
          </p:nvPr>
        </p:nvSpPr>
        <p:spPr>
          <a:xfrm flipH="1">
            <a:off x="7932420" y="2513965"/>
            <a:ext cx="2249805" cy="706755"/>
          </a:xfrm>
          <a:prstGeom prst="rect">
            <a:avLst/>
          </a:prstGeom>
          <a:noFill/>
        </p:spPr>
        <p:txBody>
          <a:bodyPr wrap="square" rtlCol="0">
            <a:spAutoFit/>
          </a:bodyPr>
          <a:p>
            <a:pPr algn="l"/>
            <a:r>
              <a:rPr lang="zh-CN" altLang="en-US" sz="2000" b="1">
                <a:solidFill>
                  <a:srgbClr val="F35B06"/>
                </a:solidFill>
                <a:uFillTx/>
                <a:latin typeface="Microsoft YaHei Bold" panose="020B0503020204020204" charset="-122"/>
                <a:ea typeface="Microsoft YaHei Bold" panose="020B0503020204020204" charset="-122"/>
              </a:rPr>
              <a:t>3. 纠正酸碱失衡和电解质紊乱</a:t>
            </a:r>
            <a:endParaRPr lang="zh-CN" altLang="en-US" sz="2000" b="1">
              <a:solidFill>
                <a:srgbClr val="F35B06"/>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34"/>
            </p:custDataLst>
          </p:nvPr>
        </p:nvSpPr>
        <p:spPr>
          <a:xfrm flipH="1">
            <a:off x="7964170" y="3212465"/>
            <a:ext cx="2460625" cy="632460"/>
          </a:xfrm>
          <a:prstGeom prst="rect">
            <a:avLst/>
          </a:prstGeom>
          <a:noFill/>
        </p:spPr>
        <p:txBody>
          <a:bodyPr wrap="square" rtlCol="0">
            <a:spAutoFit/>
          </a:bodyPr>
          <a:p>
            <a:pPr algn="l"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静脉输液补充热量、水及电解质。</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33" name="文本框 32"/>
          <p:cNvSpPr txBox="1"/>
          <p:nvPr>
            <p:custDataLst>
              <p:tags r:id="rId35"/>
            </p:custDataLst>
          </p:nvPr>
        </p:nvSpPr>
        <p:spPr>
          <a:xfrm flipH="1">
            <a:off x="9371965" y="4317365"/>
            <a:ext cx="2211070" cy="706755"/>
          </a:xfrm>
          <a:prstGeom prst="rect">
            <a:avLst/>
          </a:prstGeom>
          <a:noFill/>
        </p:spPr>
        <p:txBody>
          <a:bodyPr wrap="square" rtlCol="0">
            <a:noAutofit/>
          </a:bodyPr>
          <a:p>
            <a:pPr algn="l"/>
            <a:r>
              <a:rPr lang="zh-CN" altLang="en-US" sz="2000" b="1">
                <a:solidFill>
                  <a:srgbClr val="F35B06"/>
                </a:solidFill>
                <a:uFillTx/>
                <a:latin typeface="Microsoft YaHei Bold" panose="020B0503020204020204" charset="-122"/>
                <a:ea typeface="Microsoft YaHei Bold" panose="020B0503020204020204" charset="-122"/>
              </a:rPr>
              <a:t>4.维持心、脑、肺、肾功能</a:t>
            </a:r>
            <a:endParaRPr lang="zh-CN" altLang="en-US" sz="2000" b="1">
              <a:solidFill>
                <a:srgbClr val="F35B06"/>
              </a:solidFill>
              <a:uFillTx/>
              <a:latin typeface="Microsoft YaHei Bold" panose="020B0503020204020204" charset="-122"/>
              <a:ea typeface="Microsoft YaHei Bold" panose="020B0503020204020204" charset="-122"/>
            </a:endParaRPr>
          </a:p>
        </p:txBody>
      </p:sp>
      <p:sp>
        <p:nvSpPr>
          <p:cNvPr id="36" name="文本框 35"/>
          <p:cNvSpPr txBox="1"/>
          <p:nvPr>
            <p:custDataLst>
              <p:tags r:id="rId36"/>
            </p:custDataLst>
          </p:nvPr>
        </p:nvSpPr>
        <p:spPr>
          <a:xfrm flipH="1">
            <a:off x="9403715" y="4965065"/>
            <a:ext cx="2249805" cy="1443990"/>
          </a:xfrm>
          <a:prstGeom prst="rect">
            <a:avLst/>
          </a:prstGeom>
          <a:noFill/>
        </p:spPr>
        <p:txBody>
          <a:bodyPr wrap="square" rtlCol="0">
            <a:spAutoFit/>
          </a:bodyPr>
          <a:p>
            <a:pPr algn="l" fontAlgn="auto">
              <a:lnSpc>
                <a:spcPct val="110000"/>
              </a:lnSpc>
            </a:pPr>
            <a:r>
              <a:rPr lang="zh-CN" altLang="en-US" sz="1600" spc="150">
                <a:solidFill>
                  <a:schemeClr val="tx1"/>
                </a:solidFill>
                <a:uFillTx/>
                <a:latin typeface="Microsoft YaHei Regular" panose="020B0503020204020204" charset="-122"/>
                <a:ea typeface="Microsoft YaHei Regular" panose="020B0503020204020204" charset="-122"/>
              </a:rPr>
              <a:t>给呼吸兴奋剂、强心剂及血管活性药物、脱水剂、利尿剂、肾上腺糖皮质激素及人工辅助呼吸。</a:t>
            </a:r>
            <a:endParaRPr lang="zh-CN" altLang="en-US" sz="1600" spc="150">
              <a:solidFill>
                <a:schemeClr val="tx1"/>
              </a:solidFill>
              <a:uFillTx/>
              <a:latin typeface="Microsoft YaHei Regular" panose="020B0503020204020204" charset="-122"/>
              <a:ea typeface="Microsoft YaHei Regular" panose="020B0503020204020204" charset="-122"/>
            </a:endParaRPr>
          </a:p>
        </p:txBody>
      </p:sp>
      <p:sp>
        <p:nvSpPr>
          <p:cNvPr id="3" name="文本框 2"/>
          <p:cNvSpPr txBox="1"/>
          <p:nvPr>
            <p:custDataLst>
              <p:tags r:id="rId37"/>
            </p:custDataLst>
          </p:nvPr>
        </p:nvSpPr>
        <p:spPr>
          <a:xfrm flipH="1">
            <a:off x="970280" y="1112520"/>
            <a:ext cx="10174605" cy="1014730"/>
          </a:xfrm>
          <a:prstGeom prst="rect">
            <a:avLst/>
          </a:prstGeom>
          <a:noFill/>
        </p:spPr>
        <p:txBody>
          <a:bodyPr wrap="square" rtlCol="0">
            <a:spAutoFit/>
          </a:bodyPr>
          <a:p>
            <a:pPr algn="just">
              <a:lnSpc>
                <a:spcPct val="150000"/>
              </a:lnSpc>
            </a:pPr>
            <a:r>
              <a:rPr lang="zh-CN" altLang="en-US" sz="2000">
                <a:solidFill>
                  <a:srgbClr val="000000">
                    <a:lumMod val="75000"/>
                    <a:lumOff val="25000"/>
                  </a:srgbClr>
                </a:solidFill>
                <a:uFillTx/>
                <a:latin typeface="Microsoft YaHei" panose="020B0503020204020204" charset="-122"/>
                <a:ea typeface="Microsoft YaHei Regular" panose="020B0503020204020204" charset="-122"/>
              </a:rPr>
              <a:t>基本原则：促进氧气摄取和二氧化碳排出，纠正酸、碱失衡及电解质紊乱，维持重要器官（心、脑、肺、肾）的功能及预防感染。</a:t>
            </a:r>
            <a:endParaRPr lang="zh-CN" altLang="en-US" sz="2000">
              <a:solidFill>
                <a:srgbClr val="000000">
                  <a:lumMod val="75000"/>
                  <a:lumOff val="25000"/>
                </a:srgbClr>
              </a:solidFill>
              <a:uFillTx/>
              <a:latin typeface="Microsoft YaHei" panose="020B0503020204020204" charset="-122"/>
              <a:ea typeface="Microsoft YaHei Regular" panose="020B0503020204020204" charset="-122"/>
            </a:endParaRPr>
          </a:p>
        </p:txBody>
      </p:sp>
      <p:grpSp>
        <p:nvGrpSpPr>
          <p:cNvPr id="5" name="组合 4"/>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15" name="对角圆角矩形 1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6" name="图片 15"/>
              <p:cNvPicPr/>
              <p:nvPr/>
            </p:nvPicPr>
            <p:blipFill>
              <a:blip r:embed="rId3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flipH="1">
            <a:off x="4655820" y="2268855"/>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2"/>
            </p:custDataLst>
          </p:nvPr>
        </p:nvSpPr>
        <p:spPr>
          <a:xfrm>
            <a:off x="4884420" y="4556760"/>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3"/>
            </p:custDataLst>
          </p:nvPr>
        </p:nvSpPr>
        <p:spPr>
          <a:xfrm>
            <a:off x="6654165" y="455676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4"/>
            </p:custDataLst>
          </p:nvPr>
        </p:nvSpPr>
        <p:spPr>
          <a:xfrm>
            <a:off x="5003165" y="2073275"/>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5"/>
            </p:custDataLst>
          </p:nvPr>
        </p:nvSpPr>
        <p:spPr>
          <a:xfrm>
            <a:off x="6654165" y="2073275"/>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6"/>
            </p:custDataLst>
          </p:nvPr>
        </p:nvSpPr>
        <p:spPr>
          <a:xfrm>
            <a:off x="2458720" y="1626235"/>
            <a:ext cx="2190750" cy="380365"/>
          </a:xfrm>
          <a:prstGeom prst="rect">
            <a:avLst/>
          </a:prstGeom>
          <a:noFill/>
        </p:spPr>
        <p:txBody>
          <a:bodyPr wrap="square" bIns="0" rtlCol="0">
            <a:scene3d>
              <a:camera prst="orthographicFront"/>
              <a:lightRig rig="threePt" dir="t"/>
            </a:scene3d>
          </a:bodyPr>
          <a:p>
            <a:pPr algn="r"/>
            <a:r>
              <a:rPr lang="zh-CN" altLang="en-US" sz="2000" b="1">
                <a:solidFill>
                  <a:srgbClr val="FE909F"/>
                </a:solidFill>
                <a:effectLst/>
                <a:uFillTx/>
                <a:latin typeface="Microsoft YaHei Bold" panose="020B0503020204020204" charset="-122"/>
                <a:ea typeface="Microsoft YaHei Bold" panose="020B0503020204020204" charset="-122"/>
              </a:rPr>
              <a:t>1. 健康史</a:t>
            </a:r>
            <a:endParaRPr lang="zh-CN" altLang="en-US" sz="2000" b="1">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7"/>
            </p:custDataLst>
          </p:nvPr>
        </p:nvSpPr>
        <p:spPr>
          <a:xfrm>
            <a:off x="939800" y="2018665"/>
            <a:ext cx="3545205" cy="74866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spc="150">
                <a:solidFill>
                  <a:schemeClr val="tx1"/>
                </a:solidFill>
                <a:effectLst/>
                <a:uFillTx/>
                <a:latin typeface="Microsoft YaHei Regular" panose="020B0503020204020204" charset="-122"/>
                <a:ea typeface="Microsoft YaHei Regular" panose="020B0503020204020204" charset="-122"/>
              </a:rPr>
              <a:t>详细询问有无引起呼吸衰竭的原发疾病及诱发原因。</a:t>
            </a:r>
            <a:endParaRPr lang="zh-CN" altLang="en-US" sz="1600" spc="150">
              <a:solidFill>
                <a:schemeClr val="tx1"/>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8"/>
            </p:custDataLst>
          </p:nvPr>
        </p:nvSpPr>
        <p:spPr>
          <a:xfrm>
            <a:off x="1895475" y="4225290"/>
            <a:ext cx="2580005" cy="380365"/>
          </a:xfrm>
          <a:prstGeom prst="rect">
            <a:avLst/>
          </a:prstGeom>
          <a:noFill/>
        </p:spPr>
        <p:txBody>
          <a:bodyPr wrap="square" bIns="0" rtlCol="0">
            <a:scene3d>
              <a:camera prst="orthographicFront"/>
              <a:lightRig rig="threePt" dir="t"/>
            </a:scene3d>
          </a:bodyPr>
          <a:p>
            <a:pPr algn="r"/>
            <a:r>
              <a:rPr lang="zh-CN" altLang="en-US" sz="2000" b="1">
                <a:solidFill>
                  <a:srgbClr val="51DBFF"/>
                </a:solidFill>
                <a:effectLst/>
                <a:uFillTx/>
                <a:latin typeface="Microsoft YaHei Bold" panose="020B0503020204020204" charset="-122"/>
                <a:ea typeface="Microsoft YaHei Bold" panose="020B0503020204020204" charset="-122"/>
              </a:rPr>
              <a:t>3. 社会—心理状况</a:t>
            </a:r>
            <a:endParaRPr lang="zh-CN" altLang="en-US" sz="2000" b="1">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9"/>
            </p:custDataLst>
          </p:nvPr>
        </p:nvSpPr>
        <p:spPr>
          <a:xfrm>
            <a:off x="690245" y="4617720"/>
            <a:ext cx="3785235" cy="132334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spc="150">
                <a:solidFill>
                  <a:schemeClr val="tx1"/>
                </a:solidFill>
                <a:effectLst/>
                <a:uFillTx/>
                <a:latin typeface="Microsoft YaHei Regular" panose="020B0503020204020204" charset="-122"/>
                <a:ea typeface="Microsoft YaHei Regular" panose="020B0503020204020204" charset="-122"/>
              </a:rPr>
              <a:t>评估家长对呼吸衰竭危险性以及可能产生并发症的认知程度，评估患儿的心理状况，有无焦虑和恐惧，评估患儿家庭经济环境和经济状况等。</a:t>
            </a:r>
            <a:endParaRPr lang="zh-CN" altLang="en-US" sz="1600" spc="150">
              <a:solidFill>
                <a:schemeClr val="tx1"/>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0"/>
            </p:custDataLst>
          </p:nvPr>
        </p:nvSpPr>
        <p:spPr>
          <a:xfrm>
            <a:off x="7592695" y="1739900"/>
            <a:ext cx="2190750" cy="380365"/>
          </a:xfrm>
          <a:prstGeom prst="rect">
            <a:avLst/>
          </a:prstGeom>
          <a:noFill/>
        </p:spPr>
        <p:txBody>
          <a:bodyPr wrap="square" bIns="0" rtlCol="0">
            <a:scene3d>
              <a:camera prst="orthographicFront"/>
              <a:lightRig rig="threePt" dir="t"/>
            </a:scene3d>
          </a:bodyPr>
          <a:p>
            <a:pPr algn="l"/>
            <a:r>
              <a:rPr lang="zh-CN" altLang="en-US" sz="2000" b="1">
                <a:solidFill>
                  <a:srgbClr val="D18CE5"/>
                </a:solidFill>
                <a:effectLst/>
                <a:uFillTx/>
                <a:latin typeface="Microsoft YaHei Bold" panose="020B0503020204020204" charset="-122"/>
                <a:ea typeface="Microsoft YaHei Bold" panose="020B0503020204020204" charset="-122"/>
              </a:rPr>
              <a:t>2. 身体状况</a:t>
            </a:r>
            <a:endParaRPr lang="zh-CN" altLang="en-US" sz="2000" b="1">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1"/>
            </p:custDataLst>
          </p:nvPr>
        </p:nvSpPr>
        <p:spPr>
          <a:xfrm>
            <a:off x="7727315" y="2132330"/>
            <a:ext cx="3575050" cy="10839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spc="150">
                <a:solidFill>
                  <a:schemeClr val="tx1"/>
                </a:solidFill>
                <a:effectLst/>
                <a:uFillTx/>
                <a:latin typeface="Microsoft YaHei Regular" panose="020B0503020204020204" charset="-122"/>
                <a:ea typeface="Microsoft YaHei Regular" panose="020B0503020204020204" charset="-122"/>
              </a:rPr>
              <a:t>评估患儿呼吸的频率和节律，呼吸困难的形式；评估缺氧的程度及有无全身各系统受损的表现。</a:t>
            </a:r>
            <a:endParaRPr lang="zh-CN" altLang="en-US" sz="1600" spc="150">
              <a:solidFill>
                <a:schemeClr val="tx1"/>
              </a:solidFill>
              <a:effectLst/>
              <a:uFillTx/>
              <a:latin typeface="Microsoft YaHei Regular" panose="020B0503020204020204" charset="-122"/>
              <a:ea typeface="Microsoft YaHei Regular" panose="020B0503020204020204" charset="-122"/>
            </a:endParaRPr>
          </a:p>
        </p:txBody>
      </p:sp>
      <p:sp>
        <p:nvSpPr>
          <p:cNvPr id="20" name="文本框 19"/>
          <p:cNvSpPr txBox="1"/>
          <p:nvPr>
            <p:custDataLst>
              <p:tags r:id="rId12"/>
            </p:custDataLst>
          </p:nvPr>
        </p:nvSpPr>
        <p:spPr>
          <a:xfrm>
            <a:off x="7715885" y="4281805"/>
            <a:ext cx="2580640" cy="380365"/>
          </a:xfrm>
          <a:prstGeom prst="rect">
            <a:avLst/>
          </a:prstGeom>
          <a:noFill/>
        </p:spPr>
        <p:txBody>
          <a:bodyPr wrap="square" bIns="0" rtlCol="0">
            <a:scene3d>
              <a:camera prst="orthographicFront"/>
              <a:lightRig rig="threePt" dir="t"/>
            </a:scene3d>
          </a:bodyPr>
          <a:p>
            <a:pPr algn="l"/>
            <a:r>
              <a:rPr lang="zh-CN" altLang="en-US" sz="2000" b="1">
                <a:solidFill>
                  <a:srgbClr val="FFC606"/>
                </a:solidFill>
                <a:effectLst/>
                <a:uFillTx/>
                <a:latin typeface="Microsoft YaHei Bold" panose="020B0503020204020204" charset="-122"/>
                <a:ea typeface="Microsoft YaHei Bold" panose="020B0503020204020204" charset="-122"/>
              </a:rPr>
              <a:t>4. 实验室检查结果</a:t>
            </a:r>
            <a:endParaRPr lang="zh-CN" altLang="en-US" sz="2000" b="1">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3"/>
            </p:custDataLst>
          </p:nvPr>
        </p:nvSpPr>
        <p:spPr>
          <a:xfrm>
            <a:off x="7715885" y="4674235"/>
            <a:ext cx="370967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spc="150">
                <a:solidFill>
                  <a:schemeClr val="tx1"/>
                </a:solidFill>
                <a:effectLst/>
                <a:uFillTx/>
                <a:latin typeface="Microsoft YaHei Regular" panose="020B0503020204020204" charset="-122"/>
                <a:ea typeface="Microsoft YaHei Regular" panose="020B0503020204020204" charset="-122"/>
              </a:rPr>
              <a:t>根据血气分析结果，评估患儿愈后情况。</a:t>
            </a:r>
            <a:endParaRPr lang="zh-CN" altLang="en-US" sz="1600" spc="150">
              <a:solidFill>
                <a:schemeClr val="tx1"/>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5064125" y="4736465"/>
            <a:ext cx="288290" cy="288290"/>
          </a:xfrm>
          <a:prstGeom prst="rect">
            <a:avLst/>
          </a:prstGeom>
        </p:spPr>
      </p:pic>
      <p:pic>
        <p:nvPicPr>
          <p:cNvPr id="28" name="图片 27" descr="333438343933313b333437363734343bc1c1b5e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237480" y="2760345"/>
            <a:ext cx="1716405" cy="1716405"/>
          </a:xfrm>
          <a:prstGeom prst="rect">
            <a:avLst/>
          </a:prstGeom>
        </p:spPr>
      </p:pic>
      <p:pic>
        <p:nvPicPr>
          <p:cNvPr id="31" name="图片 30" descr="333438343933313b333437363735343bcec4b5b5"/>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5182870" y="2252980"/>
            <a:ext cx="288290" cy="288290"/>
          </a:xfrm>
          <a:prstGeom prst="rect">
            <a:avLst/>
          </a:prstGeom>
        </p:spPr>
      </p:pic>
      <p:pic>
        <p:nvPicPr>
          <p:cNvPr id="32" name="图片 31" descr="333438343933313b333437363735363bc8d5c0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6833870" y="4736465"/>
            <a:ext cx="288290" cy="288290"/>
          </a:xfrm>
          <a:prstGeom prst="rect">
            <a:avLst/>
          </a:prstGeom>
        </p:spPr>
      </p:pic>
      <p:cxnSp>
        <p:nvCxnSpPr>
          <p:cNvPr id="35" name="直接箭头连接符 34"/>
          <p:cNvCxnSpPr/>
          <p:nvPr>
            <p:custDataLst>
              <p:tags r:id="rId26"/>
            </p:custDataLst>
          </p:nvPr>
        </p:nvCxnSpPr>
        <p:spPr>
          <a:xfrm flipH="1">
            <a:off x="2489200" y="2008505"/>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27"/>
            </p:custDataLst>
          </p:nvPr>
        </p:nvCxnSpPr>
        <p:spPr>
          <a:xfrm flipH="1">
            <a:off x="2315210" y="460756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28"/>
            </p:custDataLst>
          </p:nvPr>
        </p:nvCxnSpPr>
        <p:spPr>
          <a:xfrm>
            <a:off x="7715885" y="466407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29"/>
            </p:custDataLst>
          </p:nvPr>
        </p:nvCxnSpPr>
        <p:spPr>
          <a:xfrm>
            <a:off x="7592695" y="2122170"/>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30"/>
            </p:custDataLst>
          </p:nvPr>
        </p:nvSpPr>
        <p:spPr>
          <a:xfrm>
            <a:off x="4475480" y="2088515"/>
            <a:ext cx="3239770" cy="3239770"/>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31"/>
            </p:custDataLst>
          </p:nvPr>
        </p:nvSpPr>
        <p:spPr>
          <a:xfrm>
            <a:off x="4475480" y="2088515"/>
            <a:ext cx="3239770" cy="3239770"/>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32"/>
            </p:custDataLst>
          </p:nvPr>
        </p:nvSpPr>
        <p:spPr>
          <a:xfrm flipH="1">
            <a:off x="4475480" y="2088515"/>
            <a:ext cx="3239770" cy="3239770"/>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3"/>
            </p:custDataLst>
          </p:nvPr>
        </p:nvSpPr>
        <p:spPr>
          <a:xfrm flipH="1">
            <a:off x="4475480" y="2088515"/>
            <a:ext cx="3239770" cy="3239770"/>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flipH="1">
            <a:off x="6833870" y="2252980"/>
            <a:ext cx="288290" cy="288290"/>
          </a:xfrm>
          <a:prstGeom prst="rect">
            <a:avLst/>
          </a:prstGeom>
        </p:spPr>
      </p:pic>
      <p:grpSp>
        <p:nvGrpSpPr>
          <p:cNvPr id="5" name="组合 4"/>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15" name="对角圆角矩形 1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4" name="图片 3"/>
              <p:cNvPicPr/>
              <p:nvPr/>
            </p:nvPicPr>
            <p:blipFill>
              <a:blip r:embed="rId3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气体交换受损</a:t>
            </a:r>
            <a:r>
              <a:rPr sz="2000" dirty="0">
                <a:latin typeface="Microsoft YaHei Regular" panose="020B0503020204020204" charset="-122"/>
                <a:ea typeface="Microsoft YaHei Regular" panose="020B0503020204020204" charset="-122"/>
                <a:cs typeface="Microsoft YaHei Regular" panose="020B0503020204020204" charset="-122"/>
              </a:rPr>
              <a:t>　与肺换气功能障碍有关。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清理呼吸道无效</a:t>
            </a:r>
            <a:r>
              <a:rPr sz="2000" dirty="0">
                <a:latin typeface="Microsoft YaHei Regular" panose="020B0503020204020204" charset="-122"/>
                <a:ea typeface="Microsoft YaHei Regular" panose="020B0503020204020204" charset="-122"/>
                <a:cs typeface="Microsoft YaHei Regular" panose="020B0503020204020204" charset="-122"/>
              </a:rPr>
              <a:t>　与呼吸道分泌物黏稠、无力咳嗽、呼吸功能受损有关。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潜在并发症</a:t>
            </a:r>
            <a:r>
              <a:rPr sz="2000" dirty="0">
                <a:latin typeface="Microsoft YaHei Regular" panose="020B0503020204020204" charset="-122"/>
                <a:ea typeface="Microsoft YaHei Regular" panose="020B0503020204020204" charset="-122"/>
                <a:cs typeface="Microsoft YaHei Regular" panose="020B0503020204020204" charset="-122"/>
              </a:rPr>
              <a:t>　多器官功能衰竭。</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恐惧</a:t>
            </a:r>
            <a:r>
              <a:rPr sz="2000" dirty="0">
                <a:latin typeface="Microsoft YaHei Regular" panose="020B0503020204020204" charset="-122"/>
                <a:ea typeface="Microsoft YaHei Regular" panose="020B0503020204020204" charset="-122"/>
                <a:cs typeface="Microsoft YaHei Regular" panose="020B0503020204020204" charset="-122"/>
              </a:rPr>
              <a:t>　与病情危重有关。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（1）患儿呼吸功能恢复，动脉血氧分压恢复正常。</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（2）保持患儿呼吸道通畅。</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（3）患儿及家长情绪稳定，能正确认识疾病。</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78560" y="3243649"/>
            <a:ext cx="9834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单元十五　急性中毒与常见急症患儿的护理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847850" y="4207510"/>
            <a:ext cx="8496300" cy="706755"/>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小儿急症起病急，发展快，病情凶险，常危及生命。小儿年龄小，辨别能力差，免疫力低下，极易出现意外和各种急症。因此，及时、快捷、有效地救治，是抢救成功的重要环节。</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89405"/>
            <a:ext cx="10079990" cy="422529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改善呼吸功能</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（1）正确安排患儿休息（2）保持呼吸道通畅（3）按医嘱合理用氧（4）按医嘱用呼吸中枢兴奋药物（5）保证营养供给</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维持有效呼吸</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（1）进行人工呼吸（2）协助气管插管并做好插管护理（3）协助气管切开并做好护理（4）做好人工辅助呼吸的护理</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健康指导</a:t>
            </a:r>
            <a:r>
              <a:rPr sz="2000" dirty="0">
                <a:latin typeface="Microsoft YaHei Regular" panose="020B0503020204020204" charset="-122"/>
                <a:ea typeface="Microsoft YaHei Regular" panose="020B0503020204020204" charset="-122"/>
                <a:cs typeface="Microsoft YaHei Regular" panose="020B0503020204020204" charset="-122"/>
              </a:rPr>
              <a:t>　介绍患儿的病情及采取的主要措施和患儿的预后估计，对病情较重的患儿家长给予同情和安慰，帮助其调整心理状态，给家长以心理支持，取得合作。呼吸衰竭缓解后，针对不同的原发病进行相应的健康指导。</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273175"/>
            <a:ext cx="10440035" cy="48577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充血性心力衰竭</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充血性心力衰竭是指心脏在充足的回心血量的前提下，心排出量不能满足周身循环和组织代谢的需要，而出现的一种病理生理状态。心力衰竭是小儿时期常见的危重急症。</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cxnSp>
        <p:nvCxnSpPr>
          <p:cNvPr id="10" name="直接连接符 9"/>
          <p:cNvCxnSpPr/>
          <p:nvPr>
            <p:custDataLst>
              <p:tags r:id="rId2"/>
            </p:custDataLst>
          </p:nvPr>
        </p:nvCxnSpPr>
        <p:spPr>
          <a:xfrm>
            <a:off x="394970" y="3577590"/>
            <a:ext cx="11402695" cy="0"/>
          </a:xfrm>
          <a:prstGeom prst="line">
            <a:avLst/>
          </a:prstGeom>
          <a:ln w="19050" cmpd="sng">
            <a:solidFill>
              <a:srgbClr val="FF7F7F">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3"/>
            </p:custDataLst>
          </p:nvPr>
        </p:nvSpPr>
        <p:spPr>
          <a:xfrm>
            <a:off x="7413625" y="311594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4"/>
            </p:custDataLst>
          </p:nvPr>
        </p:nvSpPr>
        <p:spPr>
          <a:xfrm>
            <a:off x="5633720" y="311658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5"/>
            </p:custDataLst>
          </p:nvPr>
        </p:nvSpPr>
        <p:spPr>
          <a:xfrm>
            <a:off x="3854450" y="3115945"/>
            <a:ext cx="923290" cy="923290"/>
          </a:xfrm>
          <a:prstGeom prst="ellipse">
            <a:avLst/>
          </a:prstGeom>
          <a:noFill/>
          <a:ln>
            <a:solidFill>
              <a:srgbClr val="FF7F7F"/>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形标注 1"/>
          <p:cNvSpPr/>
          <p:nvPr>
            <p:custDataLst>
              <p:tags r:id="rId6"/>
            </p:custDataLst>
          </p:nvPr>
        </p:nvSpPr>
        <p:spPr>
          <a:xfrm>
            <a:off x="3768725" y="3030855"/>
            <a:ext cx="1094105" cy="1094105"/>
          </a:xfrm>
          <a:prstGeom prst="wedgeEllipseCallout">
            <a:avLst>
              <a:gd name="adj1" fmla="val 1997"/>
              <a:gd name="adj2" fmla="val 71135"/>
            </a:avLst>
          </a:prstGeom>
          <a:noFill/>
          <a:ln>
            <a:solidFill>
              <a:srgbClr val="FF7F7F"/>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7"/>
            </p:custDataLst>
          </p:nvPr>
        </p:nvSpPr>
        <p:spPr>
          <a:xfrm>
            <a:off x="3926205" y="3187700"/>
            <a:ext cx="779780" cy="779780"/>
          </a:xfrm>
          <a:prstGeom prst="ellipse">
            <a:avLst/>
          </a:prstGeom>
          <a:solidFill>
            <a:srgbClr val="FF7F7F"/>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3768725" y="3187700"/>
            <a:ext cx="200025" cy="200025"/>
          </a:xfrm>
          <a:prstGeom prst="ellipse">
            <a:avLst/>
          </a:prstGeom>
          <a:solidFill>
            <a:srgbClr val="FF7F7F"/>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形标注 10"/>
          <p:cNvSpPr/>
          <p:nvPr>
            <p:custDataLst>
              <p:tags r:id="rId9"/>
            </p:custDataLst>
          </p:nvPr>
        </p:nvSpPr>
        <p:spPr>
          <a:xfrm flipV="1">
            <a:off x="5548630" y="3030855"/>
            <a:ext cx="1094105" cy="1094105"/>
          </a:xfrm>
          <a:prstGeom prst="wedgeEllipseCallout">
            <a:avLst>
              <a:gd name="adj1" fmla="val 1997"/>
              <a:gd name="adj2" fmla="val 71135"/>
            </a:avLst>
          </a:prstGeom>
          <a:noFill/>
          <a:ln>
            <a:solidFill>
              <a:srgbClr val="C00000"/>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flipV="1">
            <a:off x="5705475" y="3188335"/>
            <a:ext cx="779780" cy="779780"/>
          </a:xfrm>
          <a:prstGeom prst="ellipse">
            <a:avLst/>
          </a:prstGeom>
          <a:solidFill>
            <a:srgbClr val="C00000"/>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1"/>
            </p:custDataLst>
          </p:nvPr>
        </p:nvSpPr>
        <p:spPr>
          <a:xfrm flipV="1">
            <a:off x="5548630" y="3768090"/>
            <a:ext cx="200025" cy="200025"/>
          </a:xfrm>
          <a:prstGeom prst="ellipse">
            <a:avLst/>
          </a:prstGeom>
          <a:solidFill>
            <a:srgbClr val="C000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形标注 14"/>
          <p:cNvSpPr/>
          <p:nvPr>
            <p:custDataLst>
              <p:tags r:id="rId12"/>
            </p:custDataLst>
          </p:nvPr>
        </p:nvSpPr>
        <p:spPr>
          <a:xfrm>
            <a:off x="7328535" y="303085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13"/>
            </p:custDataLst>
          </p:nvPr>
        </p:nvSpPr>
        <p:spPr>
          <a:xfrm>
            <a:off x="7485380" y="318770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328535" y="318770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538343130363b343538383237353bd3c3bb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17340" y="3380105"/>
            <a:ext cx="396240" cy="396240"/>
          </a:xfrm>
          <a:prstGeom prst="rect">
            <a:avLst/>
          </a:prstGeom>
        </p:spPr>
      </p:pic>
      <p:pic>
        <p:nvPicPr>
          <p:cNvPr id="36" name="图片 35" descr="343538343130363b343538383331393bb8b4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97245" y="3380105"/>
            <a:ext cx="396240" cy="396240"/>
          </a:xfrm>
          <a:prstGeom prst="rect">
            <a:avLst/>
          </a:prstGeom>
        </p:spPr>
      </p:pic>
      <p:pic>
        <p:nvPicPr>
          <p:cNvPr id="8" name="图片 7" descr="343538343130363b343538383239363bd7f8b1e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77150" y="3379470"/>
            <a:ext cx="396240" cy="396240"/>
          </a:xfrm>
          <a:prstGeom prst="rect">
            <a:avLst/>
          </a:prstGeom>
        </p:spPr>
      </p:pic>
      <p:sp>
        <p:nvSpPr>
          <p:cNvPr id="146" name="文本框 145"/>
          <p:cNvSpPr txBox="1"/>
          <p:nvPr>
            <p:custDataLst>
              <p:tags r:id="rId24"/>
            </p:custDataLst>
          </p:nvPr>
        </p:nvSpPr>
        <p:spPr>
          <a:xfrm>
            <a:off x="926465" y="4493260"/>
            <a:ext cx="4212590" cy="35306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1. 心血管疾病</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25"/>
            </p:custDataLst>
          </p:nvPr>
        </p:nvSpPr>
        <p:spPr>
          <a:xfrm>
            <a:off x="7053580" y="4493260"/>
            <a:ext cx="4212590" cy="352425"/>
          </a:xfrm>
          <a:prstGeom prst="rect">
            <a:avLst/>
          </a:prstGeom>
          <a:noFill/>
        </p:spPr>
        <p:txBody>
          <a:bodyPr wrap="square" bIns="0" rtlCol="0">
            <a:noAutofit/>
          </a:bodyPr>
          <a:p>
            <a:pPr algn="l"/>
            <a:r>
              <a:rPr lang="zh-CN" altLang="en-US" sz="2000" b="1">
                <a:solidFill>
                  <a:srgbClr val="098902"/>
                </a:solidFill>
                <a:uFillTx/>
                <a:latin typeface="Microsoft YaHei Bold" panose="020B0503020204020204" charset="-122"/>
                <a:ea typeface="Microsoft YaHei Bold" panose="020B0503020204020204" charset="-122"/>
              </a:rPr>
              <a:t>3. 常见诱因</a:t>
            </a:r>
            <a:endParaRPr lang="zh-CN" altLang="en-US" sz="2000" b="1">
              <a:solidFill>
                <a:srgbClr val="098902"/>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26"/>
            </p:custDataLst>
          </p:nvPr>
        </p:nvSpPr>
        <p:spPr>
          <a:xfrm>
            <a:off x="4904740" y="1130300"/>
            <a:ext cx="2623820" cy="431800"/>
          </a:xfrm>
          <a:prstGeom prst="rect">
            <a:avLst/>
          </a:prstGeom>
          <a:noFill/>
        </p:spPr>
        <p:txBody>
          <a:bodyPr wrap="square" bIns="0" rtlCol="0">
            <a:noAutofit/>
          </a:bodyPr>
          <a:p>
            <a:pPr algn="ctr"/>
            <a:r>
              <a:rPr lang="zh-CN" altLang="en-US" sz="2000" b="1">
                <a:solidFill>
                  <a:srgbClr val="C00000"/>
                </a:solidFill>
                <a:uFillTx/>
                <a:latin typeface="Microsoft YaHei Bold" panose="020B0503020204020204" charset="-122"/>
                <a:ea typeface="Microsoft YaHei Bold" panose="020B0503020204020204" charset="-122"/>
              </a:rPr>
              <a:t>2. 非心血管疾病</a:t>
            </a:r>
            <a:endParaRPr lang="zh-CN" altLang="en-US" sz="2000" b="1">
              <a:solidFill>
                <a:srgbClr val="C0000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27"/>
            </p:custDataLst>
          </p:nvPr>
        </p:nvSpPr>
        <p:spPr>
          <a:xfrm>
            <a:off x="7035165" y="4865370"/>
            <a:ext cx="4591050" cy="1068705"/>
          </a:xfrm>
          <a:prstGeom prst="rect">
            <a:avLst/>
          </a:prstGeom>
          <a:noFill/>
        </p:spPr>
        <p:txBody>
          <a:bodyPr wrap="square" rtlCol="0" anchor="t" anchorCtr="0"/>
          <a:p>
            <a:pPr lvl="0" indent="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急性心力衰竭发生多有诱发因素，主要是急性感染、输液或输血过量或过速、体力活动过度、情绪变化、手术、严重失血及各种原因造成的心律失常等。</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14" name="文本框 13"/>
          <p:cNvSpPr txBox="1"/>
          <p:nvPr>
            <p:custDataLst>
              <p:tags r:id="rId28"/>
            </p:custDataLst>
          </p:nvPr>
        </p:nvSpPr>
        <p:spPr>
          <a:xfrm>
            <a:off x="296545" y="4865370"/>
            <a:ext cx="6511290" cy="1513205"/>
          </a:xfrm>
          <a:prstGeom prst="rect">
            <a:avLst/>
          </a:prstGeom>
          <a:noFill/>
        </p:spPr>
        <p:txBody>
          <a:bodyPr wrap="square" rtlCol="0" anchor="t" anchorCtr="0"/>
          <a:p>
            <a:pPr lvl="0" indent="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主要是心肌病变引起心肌收缩力减弱，包括容量负荷过重（如左向右分流型先天性心脏病）、心肌收缩力减弱（如心肌炎、心包炎、心内膜弹力纤维增生症、风湿性心脏病、心糖原累积症等）、梗阻性病变（如心瓣膜狭窄、主动脉狭窄等）。</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38" name="文本框 37"/>
          <p:cNvSpPr txBox="1"/>
          <p:nvPr>
            <p:custDataLst>
              <p:tags r:id="rId29"/>
            </p:custDataLst>
          </p:nvPr>
        </p:nvSpPr>
        <p:spPr>
          <a:xfrm>
            <a:off x="2132330" y="1584960"/>
            <a:ext cx="7928610" cy="1068705"/>
          </a:xfrm>
          <a:prstGeom prst="rect">
            <a:avLst/>
          </a:prstGeom>
          <a:noFill/>
        </p:spPr>
        <p:txBody>
          <a:bodyPr wrap="square" rtlCol="0" anchor="t" anchorCtr="0"/>
          <a:p>
            <a:pPr lvl="0" indent="0" algn="ct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因心脏负荷过重引起继发性心肌收缩力下降，包括呼吸系统疾病，如肺炎、支气管哮喘等；泌尿系统疾病如急性肾炎严重循环充血；其他如重度贫血、甲状腺功能亢进、维生素 B1 缺乏、电解质紊乱和酸中毒等。</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89405"/>
            <a:ext cx="10079990" cy="422529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呼吸困难　</a:t>
            </a:r>
            <a:r>
              <a:rPr sz="2000" dirty="0">
                <a:solidFill>
                  <a:schemeClr val="tx1"/>
                </a:solidFill>
                <a:latin typeface="Microsoft YaHei" panose="020B0503020204020204" charset="-122"/>
                <a:ea typeface="Microsoft YaHei" panose="020B0503020204020204" charset="-122"/>
                <a:cs typeface="Microsoft YaHei Bold" panose="020B0503020204020204" charset="-122"/>
              </a:rPr>
              <a:t>患儿常有不能平卧，端坐呼吸，咳粉红色泡沫样痰。</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肺循环瘀血　</a:t>
            </a:r>
            <a:r>
              <a:rPr sz="2000" dirty="0">
                <a:solidFill>
                  <a:schemeClr val="tx1"/>
                </a:solidFill>
                <a:latin typeface="Microsoft YaHei" panose="020B0503020204020204" charset="-122"/>
                <a:ea typeface="Microsoft YaHei" panose="020B0503020204020204" charset="-122"/>
                <a:cs typeface="Microsoft YaHei Bold" panose="020B0503020204020204" charset="-122"/>
              </a:rPr>
              <a:t>左心衰表现，典型的可出现咳粉红色泡沫样痰。</a:t>
            </a:r>
            <a:endParaRPr sz="2000"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体循环瘀血　</a:t>
            </a:r>
            <a:r>
              <a:rPr sz="2000" dirty="0">
                <a:solidFill>
                  <a:schemeClr val="tx1"/>
                </a:solidFill>
                <a:latin typeface="Microsoft YaHei" panose="020B0503020204020204" charset="-122"/>
                <a:ea typeface="Microsoft YaHei" panose="020B0503020204020204" charset="-122"/>
                <a:cs typeface="Microsoft YaHei" panose="020B0503020204020204" charset="-122"/>
              </a:rPr>
              <a:t>右心衰表现，可出现静脉怒张，心脏扩大，心率过速，心音低钝、有奔马律等，触诊肝大有压痛，可见肝—颈静脉回流征阳性。</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婴幼儿心力衰竭临床诊断指标　</a:t>
            </a:r>
            <a:r>
              <a:rPr sz="2000" dirty="0">
                <a:solidFill>
                  <a:schemeClr val="tx1"/>
                </a:solidFill>
                <a:latin typeface="Microsoft YaHei" panose="020B0503020204020204" charset="-122"/>
                <a:ea typeface="Microsoft YaHei" panose="020B0503020204020204" charset="-122"/>
                <a:cs typeface="Microsoft YaHei" panose="020B0503020204020204" charset="-122"/>
              </a:rPr>
              <a:t>①安静时心率增快，婴儿心率＞180 次 / 分，幼儿心率＞160 次 / 分，不能用发热或缺氧解释；②呼吸困难、发绀突然加重，安静时呼吸达每分钟 60 次以上；③肝大达肋下 3 cm 以上，或短时间内较前增大；④心音明显低钝或出现奔马律；⑤突然出现烦躁不安，面色苍白或发灰，不能用原发病解释；⑥尿少、下肢水肿，排除营养不良、肾炎、维生素 B1 缺乏等原因。</a:t>
            </a:r>
            <a:endParaRPr sz="2000" dirty="0">
              <a:solidFill>
                <a:schemeClr val="tx1"/>
              </a:solidFill>
              <a:latin typeface="Microsoft YaHei" panose="020B0503020204020204" charset="-122"/>
              <a:ea typeface="Microsoft YaHei" panose="020B0503020204020204" charset="-122"/>
              <a:cs typeface="Microsoft YaHei"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273175"/>
            <a:ext cx="10440035" cy="48577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cxnSp>
        <p:nvCxnSpPr>
          <p:cNvPr id="10" name="直接连接符 9"/>
          <p:cNvCxnSpPr/>
          <p:nvPr>
            <p:custDataLst>
              <p:tags r:id="rId2"/>
            </p:custDataLst>
          </p:nvPr>
        </p:nvCxnSpPr>
        <p:spPr>
          <a:xfrm>
            <a:off x="394970" y="3577590"/>
            <a:ext cx="11402695" cy="0"/>
          </a:xfrm>
          <a:prstGeom prst="line">
            <a:avLst/>
          </a:prstGeom>
          <a:ln w="19050" cmpd="sng">
            <a:solidFill>
              <a:srgbClr val="FF7F7F">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3"/>
            </p:custDataLst>
          </p:nvPr>
        </p:nvSpPr>
        <p:spPr>
          <a:xfrm>
            <a:off x="7413625" y="311594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4"/>
            </p:custDataLst>
          </p:nvPr>
        </p:nvSpPr>
        <p:spPr>
          <a:xfrm>
            <a:off x="5633720" y="311658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5"/>
            </p:custDataLst>
          </p:nvPr>
        </p:nvSpPr>
        <p:spPr>
          <a:xfrm>
            <a:off x="3854450" y="3115945"/>
            <a:ext cx="923290" cy="923290"/>
          </a:xfrm>
          <a:prstGeom prst="ellipse">
            <a:avLst/>
          </a:prstGeom>
          <a:noFill/>
          <a:ln>
            <a:solidFill>
              <a:srgbClr val="FF7F7F"/>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形标注 1"/>
          <p:cNvSpPr/>
          <p:nvPr>
            <p:custDataLst>
              <p:tags r:id="rId6"/>
            </p:custDataLst>
          </p:nvPr>
        </p:nvSpPr>
        <p:spPr>
          <a:xfrm>
            <a:off x="3768725" y="3030855"/>
            <a:ext cx="1094105" cy="1094105"/>
          </a:xfrm>
          <a:prstGeom prst="wedgeEllipseCallout">
            <a:avLst>
              <a:gd name="adj1" fmla="val 1997"/>
              <a:gd name="adj2" fmla="val 71135"/>
            </a:avLst>
          </a:prstGeom>
          <a:noFill/>
          <a:ln>
            <a:solidFill>
              <a:srgbClr val="FF7F7F"/>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7"/>
            </p:custDataLst>
          </p:nvPr>
        </p:nvSpPr>
        <p:spPr>
          <a:xfrm>
            <a:off x="3926205" y="3187700"/>
            <a:ext cx="779780" cy="779780"/>
          </a:xfrm>
          <a:prstGeom prst="ellipse">
            <a:avLst/>
          </a:prstGeom>
          <a:solidFill>
            <a:srgbClr val="FF7F7F"/>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3768725" y="3187700"/>
            <a:ext cx="200025" cy="200025"/>
          </a:xfrm>
          <a:prstGeom prst="ellipse">
            <a:avLst/>
          </a:prstGeom>
          <a:solidFill>
            <a:srgbClr val="FF7F7F"/>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形标注 10"/>
          <p:cNvSpPr/>
          <p:nvPr>
            <p:custDataLst>
              <p:tags r:id="rId9"/>
            </p:custDataLst>
          </p:nvPr>
        </p:nvSpPr>
        <p:spPr>
          <a:xfrm flipV="1">
            <a:off x="5548630" y="3030855"/>
            <a:ext cx="1094105" cy="1094105"/>
          </a:xfrm>
          <a:prstGeom prst="wedgeEllipseCallout">
            <a:avLst>
              <a:gd name="adj1" fmla="val 1997"/>
              <a:gd name="adj2" fmla="val 71135"/>
            </a:avLst>
          </a:prstGeom>
          <a:noFill/>
          <a:ln>
            <a:solidFill>
              <a:srgbClr val="C00000"/>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flipV="1">
            <a:off x="5705475" y="3188335"/>
            <a:ext cx="779780" cy="779780"/>
          </a:xfrm>
          <a:prstGeom prst="ellipse">
            <a:avLst/>
          </a:prstGeom>
          <a:solidFill>
            <a:srgbClr val="C00000"/>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1"/>
            </p:custDataLst>
          </p:nvPr>
        </p:nvSpPr>
        <p:spPr>
          <a:xfrm flipV="1">
            <a:off x="5548630" y="3768090"/>
            <a:ext cx="200025" cy="200025"/>
          </a:xfrm>
          <a:prstGeom prst="ellipse">
            <a:avLst/>
          </a:prstGeom>
          <a:solidFill>
            <a:srgbClr val="C000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形标注 14"/>
          <p:cNvSpPr/>
          <p:nvPr>
            <p:custDataLst>
              <p:tags r:id="rId12"/>
            </p:custDataLst>
          </p:nvPr>
        </p:nvSpPr>
        <p:spPr>
          <a:xfrm>
            <a:off x="7328535" y="303085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13"/>
            </p:custDataLst>
          </p:nvPr>
        </p:nvSpPr>
        <p:spPr>
          <a:xfrm>
            <a:off x="7485380" y="318770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328535" y="318770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538343130363b343538383237353bd3c3bb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17340" y="3380105"/>
            <a:ext cx="396240" cy="396240"/>
          </a:xfrm>
          <a:prstGeom prst="rect">
            <a:avLst/>
          </a:prstGeom>
        </p:spPr>
      </p:pic>
      <p:pic>
        <p:nvPicPr>
          <p:cNvPr id="36" name="图片 35" descr="343538343130363b343538383331393bb8b4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97245" y="3380105"/>
            <a:ext cx="396240" cy="396240"/>
          </a:xfrm>
          <a:prstGeom prst="rect">
            <a:avLst/>
          </a:prstGeom>
        </p:spPr>
      </p:pic>
      <p:pic>
        <p:nvPicPr>
          <p:cNvPr id="8" name="图片 7" descr="343538343130363b343538383239363bd7f8b1e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77150" y="3379470"/>
            <a:ext cx="396240" cy="396240"/>
          </a:xfrm>
          <a:prstGeom prst="rect">
            <a:avLst/>
          </a:prstGeom>
        </p:spPr>
      </p:pic>
      <p:sp>
        <p:nvSpPr>
          <p:cNvPr id="146" name="文本框 145"/>
          <p:cNvSpPr txBox="1"/>
          <p:nvPr>
            <p:custDataLst>
              <p:tags r:id="rId24"/>
            </p:custDataLst>
          </p:nvPr>
        </p:nvSpPr>
        <p:spPr>
          <a:xfrm>
            <a:off x="926465" y="4493260"/>
            <a:ext cx="4212590" cy="35306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1. X 线检查</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25"/>
            </p:custDataLst>
          </p:nvPr>
        </p:nvSpPr>
        <p:spPr>
          <a:xfrm>
            <a:off x="7053580" y="4493260"/>
            <a:ext cx="4212590" cy="352425"/>
          </a:xfrm>
          <a:prstGeom prst="rect">
            <a:avLst/>
          </a:prstGeom>
          <a:noFill/>
        </p:spPr>
        <p:txBody>
          <a:bodyPr wrap="square" bIns="0" rtlCol="0">
            <a:noAutofit/>
          </a:bodyPr>
          <a:p>
            <a:pPr algn="l"/>
            <a:r>
              <a:rPr lang="zh-CN" altLang="en-US" sz="2000" b="1">
                <a:solidFill>
                  <a:srgbClr val="098902"/>
                </a:solidFill>
                <a:uFillTx/>
                <a:latin typeface="Microsoft YaHei Bold" panose="020B0503020204020204" charset="-122"/>
                <a:ea typeface="Microsoft YaHei Bold" panose="020B0503020204020204" charset="-122"/>
              </a:rPr>
              <a:t>3. 超声心动图检查</a:t>
            </a:r>
            <a:endParaRPr lang="zh-CN" altLang="en-US" sz="2000" b="1">
              <a:solidFill>
                <a:srgbClr val="098902"/>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26"/>
            </p:custDataLst>
          </p:nvPr>
        </p:nvSpPr>
        <p:spPr>
          <a:xfrm>
            <a:off x="4784725" y="1765935"/>
            <a:ext cx="2623820" cy="431800"/>
          </a:xfrm>
          <a:prstGeom prst="rect">
            <a:avLst/>
          </a:prstGeom>
          <a:noFill/>
        </p:spPr>
        <p:txBody>
          <a:bodyPr wrap="square" bIns="0" rtlCol="0">
            <a:noAutofit/>
          </a:bodyPr>
          <a:p>
            <a:pPr algn="ctr"/>
            <a:r>
              <a:rPr lang="zh-CN" altLang="en-US" sz="2000" b="1">
                <a:solidFill>
                  <a:srgbClr val="C00000"/>
                </a:solidFill>
                <a:uFillTx/>
                <a:latin typeface="Microsoft YaHei Bold" panose="020B0503020204020204" charset="-122"/>
                <a:ea typeface="Microsoft YaHei Bold" panose="020B0503020204020204" charset="-122"/>
              </a:rPr>
              <a:t>2. 心电图检查</a:t>
            </a:r>
            <a:endParaRPr lang="zh-CN" altLang="en-US" sz="2000" b="1">
              <a:solidFill>
                <a:srgbClr val="C0000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27"/>
            </p:custDataLst>
          </p:nvPr>
        </p:nvSpPr>
        <p:spPr>
          <a:xfrm>
            <a:off x="7035165" y="4865370"/>
            <a:ext cx="3782695" cy="1068705"/>
          </a:xfrm>
          <a:prstGeom prst="rect">
            <a:avLst/>
          </a:prstGeom>
          <a:noFill/>
        </p:spPr>
        <p:txBody>
          <a:bodyPr wrap="square" rtlCol="0" anchor="t" anchorCtr="0"/>
          <a:p>
            <a:pPr lvl="0" indent="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可见心室和心房腔扩大，心室收缩时间延长。</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14" name="文本框 13"/>
          <p:cNvSpPr txBox="1"/>
          <p:nvPr>
            <p:custDataLst>
              <p:tags r:id="rId28"/>
            </p:custDataLst>
          </p:nvPr>
        </p:nvSpPr>
        <p:spPr>
          <a:xfrm>
            <a:off x="1104900" y="4865370"/>
            <a:ext cx="4034790" cy="779780"/>
          </a:xfrm>
          <a:prstGeom prst="rect">
            <a:avLst/>
          </a:prstGeom>
          <a:noFill/>
        </p:spPr>
        <p:txBody>
          <a:bodyPr wrap="square" rtlCol="0" anchor="t" anchorCtr="0"/>
          <a:p>
            <a:pPr lvl="0" indent="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可见心脏扩大，波动减弱，肺瘀血等。</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38" name="文本框 37"/>
          <p:cNvSpPr txBox="1"/>
          <p:nvPr>
            <p:custDataLst>
              <p:tags r:id="rId29"/>
            </p:custDataLst>
          </p:nvPr>
        </p:nvSpPr>
        <p:spPr>
          <a:xfrm>
            <a:off x="2132330" y="2131695"/>
            <a:ext cx="7928610" cy="521970"/>
          </a:xfrm>
          <a:prstGeom prst="rect">
            <a:avLst/>
          </a:prstGeom>
          <a:noFill/>
        </p:spPr>
        <p:txBody>
          <a:bodyPr wrap="square" rtlCol="0" anchor="t" anchorCtr="0"/>
          <a:p>
            <a:pPr lvl="0" indent="0" algn="ct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提示心房、心室肥厚及心律变化。</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flipH="1">
            <a:off x="768350" y="2117090"/>
            <a:ext cx="3483610" cy="767080"/>
          </a:xfrm>
          <a:prstGeom prst="rect">
            <a:avLst/>
          </a:prstGeom>
          <a:noFill/>
          <a:ln w="9525">
            <a:noFill/>
          </a:ln>
        </p:spPr>
        <p:txBody>
          <a:bodyPr wrap="square">
            <a:noAutofit/>
          </a:bodyPr>
          <a:p>
            <a:pPr lvl="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卧床休息，必要时给镇静剂；限制盐和水的摄入量；酌情吸氧。</a:t>
            </a:r>
            <a:endPar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11" name="文本框 10"/>
          <p:cNvSpPr txBox="1"/>
          <p:nvPr>
            <p:custDataLst>
              <p:tags r:id="rId2"/>
            </p:custDataLst>
          </p:nvPr>
        </p:nvSpPr>
        <p:spPr>
          <a:xfrm flipH="1">
            <a:off x="2214880" y="1706245"/>
            <a:ext cx="2037080" cy="410210"/>
          </a:xfrm>
          <a:prstGeom prst="rect">
            <a:avLst/>
          </a:prstGeom>
          <a:noFill/>
        </p:spPr>
        <p:txBody>
          <a:bodyPr wrap="square" bIns="0" rtlCol="0" anchor="ctr" anchorCtr="0">
            <a:noAutofit/>
          </a:bodyPr>
          <a:p>
            <a:pPr algn="r"/>
            <a:r>
              <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rPr>
              <a:t>1. 一般治疗</a:t>
            </a:r>
            <a:endParaRPr lang="zh-CN" sz="2000" b="1" dirty="0">
              <a:solidFill>
                <a:srgbClr val="58BBDB">
                  <a:lumMod val="75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21" name="文本框 20"/>
          <p:cNvSpPr txBox="1"/>
          <p:nvPr>
            <p:custDataLst>
              <p:tags r:id="rId3"/>
            </p:custDataLst>
          </p:nvPr>
        </p:nvSpPr>
        <p:spPr>
          <a:xfrm flipH="1">
            <a:off x="695325" y="4726305"/>
            <a:ext cx="3483610" cy="1545590"/>
          </a:xfrm>
          <a:prstGeom prst="rect">
            <a:avLst/>
          </a:prstGeom>
          <a:noFill/>
          <a:ln w="9525">
            <a:noFill/>
          </a:ln>
        </p:spPr>
        <p:txBody>
          <a:bodyPr wrap="square">
            <a:noAutofit/>
          </a:bodyPr>
          <a:p>
            <a:pPr lvl="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能增强心肌收缩力，减慢心率。地高辛为小儿时期最常用的强心药，口服、静脉注射均可；尚可用毛花苷丙（西地兰）等药物。</a:t>
            </a:r>
            <a:endPar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31" name="文本框 30"/>
          <p:cNvSpPr txBox="1"/>
          <p:nvPr>
            <p:custDataLst>
              <p:tags r:id="rId4"/>
            </p:custDataLst>
          </p:nvPr>
        </p:nvSpPr>
        <p:spPr>
          <a:xfrm flipH="1">
            <a:off x="1617345" y="4305935"/>
            <a:ext cx="2561590" cy="410210"/>
          </a:xfrm>
          <a:prstGeom prst="rect">
            <a:avLst/>
          </a:prstGeom>
          <a:noFill/>
        </p:spPr>
        <p:txBody>
          <a:bodyPr wrap="square" bIns="0" rtlCol="0" anchor="ctr" anchorCtr="0">
            <a:noAutofit/>
          </a:bodyPr>
          <a:p>
            <a:pPr algn="r"/>
            <a:r>
              <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rPr>
              <a:t>2. 强心甙的应用</a:t>
            </a:r>
            <a:endParaRPr lang="zh-CN" sz="2000" b="1" dirty="0">
              <a:solidFill>
                <a:srgbClr val="E447AA"/>
              </a:solidFill>
              <a:uFillTx/>
              <a:latin typeface="Microsoft YaHei Bold" panose="020B0503020204020204" charset="-122"/>
              <a:ea typeface="Microsoft YaHei Bold" panose="020B0503020204020204" charset="-122"/>
              <a:sym typeface="微软雅黑" panose="020B0503020204020204" charset="-122"/>
            </a:endParaRPr>
          </a:p>
        </p:txBody>
      </p:sp>
      <p:sp>
        <p:nvSpPr>
          <p:cNvPr id="33" name="文本框 32"/>
          <p:cNvSpPr txBox="1"/>
          <p:nvPr>
            <p:custDataLst>
              <p:tags r:id="rId5"/>
            </p:custDataLst>
          </p:nvPr>
        </p:nvSpPr>
        <p:spPr>
          <a:xfrm flipH="1">
            <a:off x="8158480" y="2117090"/>
            <a:ext cx="3349625" cy="141224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减轻心脏前、后负荷，从而增加心排出量，使心室充盈量下降，肺部充血症状得到缓解。常用卡托普利、硝普钠等。</a:t>
            </a:r>
            <a:endPar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7" name="文本框 46"/>
          <p:cNvSpPr txBox="1"/>
          <p:nvPr>
            <p:custDataLst>
              <p:tags r:id="rId6"/>
            </p:custDataLst>
          </p:nvPr>
        </p:nvSpPr>
        <p:spPr>
          <a:xfrm flipH="1">
            <a:off x="8158480" y="1706245"/>
            <a:ext cx="2470785" cy="410210"/>
          </a:xfrm>
          <a:prstGeom prst="rect">
            <a:avLst/>
          </a:prstGeom>
          <a:noFill/>
        </p:spPr>
        <p:txBody>
          <a:bodyPr wrap="square" bIns="0" rtlCol="0" anchor="ctr" anchorCtr="0">
            <a:noAutofit/>
          </a:bodyPr>
          <a:p>
            <a:pPr algn="l"/>
            <a:r>
              <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rPr>
              <a:t>4. 其他药物</a:t>
            </a:r>
            <a:endParaRPr lang="zh-CN" sz="2000" b="1" dirty="0">
              <a:solidFill>
                <a:srgbClr val="DDEAF5">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61" name="文本框 60"/>
          <p:cNvSpPr txBox="1"/>
          <p:nvPr>
            <p:custDataLst>
              <p:tags r:id="rId7"/>
            </p:custDataLst>
          </p:nvPr>
        </p:nvSpPr>
        <p:spPr>
          <a:xfrm flipH="1">
            <a:off x="8158480" y="4726305"/>
            <a:ext cx="3349625" cy="1412240"/>
          </a:xfrm>
          <a:prstGeom prst="rect">
            <a:avLst/>
          </a:prstGeom>
          <a:noFill/>
          <a:ln w="9525">
            <a:noFill/>
          </a:ln>
        </p:spPr>
        <p:txBody>
          <a:bodyPr wrap="square">
            <a:noAutofit/>
          </a:bodyPr>
          <a:p>
            <a:pPr lvl="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能使潴留的水、钠排出，减轻心脏负荷。选用快速强力利尿剂，一般用呋塞米（速尿），间歇用药。</a:t>
            </a:r>
            <a:endParaRPr lang="zh-CN" altLang="en-US">
              <a:solidFill>
                <a:schemeClr val="tx1"/>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62" name="文本框 61"/>
          <p:cNvSpPr txBox="1"/>
          <p:nvPr>
            <p:custDataLst>
              <p:tags r:id="rId8"/>
            </p:custDataLst>
          </p:nvPr>
        </p:nvSpPr>
        <p:spPr>
          <a:xfrm flipH="1">
            <a:off x="8158480" y="4305935"/>
            <a:ext cx="2678430" cy="410210"/>
          </a:xfrm>
          <a:prstGeom prst="rect">
            <a:avLst/>
          </a:prstGeom>
          <a:noFill/>
        </p:spPr>
        <p:txBody>
          <a:bodyPr wrap="square" bIns="0" rtlCol="0" anchor="ctr" anchorCtr="0">
            <a:noAutofit/>
          </a:bodyPr>
          <a:p>
            <a:pPr algn="l"/>
            <a:r>
              <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rPr>
              <a:t>3. 利尿剂的应用</a:t>
            </a:r>
            <a:endParaRPr lang="zh-CN" sz="2000" b="1" dirty="0">
              <a:solidFill>
                <a:srgbClr val="FAF4A0">
                  <a:lumMod val="50000"/>
                </a:srgb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30" name="同心圆 29"/>
          <p:cNvSpPr/>
          <p:nvPr>
            <p:custDataLst>
              <p:tags r:id="rId9"/>
            </p:custDataLst>
          </p:nvPr>
        </p:nvSpPr>
        <p:spPr>
          <a:xfrm flipH="1">
            <a:off x="4134485" y="188150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6" name="同心圆 5"/>
          <p:cNvSpPr/>
          <p:nvPr>
            <p:custDataLst>
              <p:tags r:id="rId10"/>
            </p:custDataLst>
          </p:nvPr>
        </p:nvSpPr>
        <p:spPr>
          <a:xfrm rot="5400000" flipH="1">
            <a:off x="4479925" y="222694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sp>
        <p:nvSpPr>
          <p:cNvPr id="7" name="椭圆 6"/>
          <p:cNvSpPr/>
          <p:nvPr>
            <p:custDataLst>
              <p:tags r:id="rId11"/>
            </p:custDataLst>
          </p:nvPr>
        </p:nvSpPr>
        <p:spPr>
          <a:xfrm>
            <a:off x="7106920" y="246062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8" name="椭圆 7"/>
          <p:cNvSpPr/>
          <p:nvPr>
            <p:custDataLst>
              <p:tags r:id="rId12"/>
            </p:custDataLst>
          </p:nvPr>
        </p:nvSpPr>
        <p:spPr>
          <a:xfrm>
            <a:off x="7140575" y="4313555"/>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2" name="椭圆 1"/>
          <p:cNvSpPr/>
          <p:nvPr>
            <p:custDataLst>
              <p:tags r:id="rId13"/>
            </p:custDataLst>
          </p:nvPr>
        </p:nvSpPr>
        <p:spPr>
          <a:xfrm flipH="1">
            <a:off x="4431665" y="246062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endParaRPr>
          </a:p>
        </p:txBody>
      </p:sp>
      <p:sp>
        <p:nvSpPr>
          <p:cNvPr id="52" name="文本框 51"/>
          <p:cNvSpPr txBox="1"/>
          <p:nvPr>
            <p:custDataLst>
              <p:tags r:id="rId14"/>
            </p:custDataLst>
          </p:nvPr>
        </p:nvSpPr>
        <p:spPr>
          <a:xfrm>
            <a:off x="4481195" y="262001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5"/>
            </p:custDataLst>
          </p:nvPr>
        </p:nvSpPr>
        <p:spPr>
          <a:xfrm>
            <a:off x="7156450" y="262001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6"/>
            </p:custDataLst>
          </p:nvPr>
        </p:nvSpPr>
        <p:spPr>
          <a:xfrm>
            <a:off x="7190105" y="447294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7"/>
            </p:custDataLst>
          </p:nvPr>
        </p:nvSpPr>
        <p:spPr>
          <a:xfrm flipH="1">
            <a:off x="4318000" y="43135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latin typeface="Arial" panose="020B0604020202020204" pitchFamily="34" charset="0"/>
              <a:ea typeface="微软雅黑" panose="020B0503020204020204" charset="-122"/>
              <a:cs typeface="思源黑体 CN Regular" panose="020B0500000000000000" charset="-122"/>
            </a:endParaRPr>
          </a:p>
        </p:txBody>
      </p:sp>
      <p:sp>
        <p:nvSpPr>
          <p:cNvPr id="53" name="文本框 52"/>
          <p:cNvSpPr txBox="1"/>
          <p:nvPr>
            <p:custDataLst>
              <p:tags r:id="rId18"/>
            </p:custDataLst>
          </p:nvPr>
        </p:nvSpPr>
        <p:spPr>
          <a:xfrm>
            <a:off x="4367530" y="447294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 name="椭圆 3"/>
          <p:cNvSpPr/>
          <p:nvPr>
            <p:custDataLst>
              <p:tags r:id="rId19"/>
            </p:custDataLst>
          </p:nvPr>
        </p:nvSpPr>
        <p:spPr>
          <a:xfrm>
            <a:off x="5409565" y="315118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EFFFF"/>
              </a:solidFill>
              <a:latin typeface="Arial" panose="020B0604020202020204" pitchFamily="34" charset="0"/>
              <a:ea typeface="微软雅黑" panose="020B0503020204020204" charset="-122"/>
              <a:cs typeface="思源黑体 CN Regular" panose="020B0500000000000000" charset="-122"/>
              <a:sym typeface="微软雅黑" panose="020B0503020204020204" charset="-122"/>
            </a:endParaRPr>
          </a:p>
        </p:txBody>
      </p:sp>
      <p:sp>
        <p:nvSpPr>
          <p:cNvPr id="42" name="同心圆 41"/>
          <p:cNvSpPr/>
          <p:nvPr>
            <p:custDataLst>
              <p:tags r:id="rId20"/>
            </p:custDataLst>
          </p:nvPr>
        </p:nvSpPr>
        <p:spPr>
          <a:xfrm flipH="1">
            <a:off x="4906645" y="265366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cs typeface="思源黑体 CN Regular" panose="020B0500000000000000" charset="-122"/>
            </a:endParaRPr>
          </a:p>
        </p:txBody>
      </p:sp>
      <p:grpSp>
        <p:nvGrpSpPr>
          <p:cNvPr id="56" name="组合 55"/>
          <p:cNvGrpSpPr/>
          <p:nvPr>
            <p:custDataLst>
              <p:tags r:id="rId21"/>
            </p:custDataLst>
          </p:nvPr>
        </p:nvGrpSpPr>
        <p:grpSpPr>
          <a:xfrm rot="0">
            <a:off x="5191125" y="2939415"/>
            <a:ext cx="1781810" cy="1779905"/>
            <a:chOff x="11317288" y="-5686262"/>
            <a:chExt cx="4924404" cy="4919848"/>
          </a:xfrm>
          <a:solidFill>
            <a:srgbClr val="58BBDB"/>
          </a:solidFill>
        </p:grpSpPr>
        <p:sp>
          <p:nvSpPr>
            <p:cNvPr id="57"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50255" y="3592195"/>
            <a:ext cx="491490" cy="491490"/>
          </a:xfrm>
          <a:prstGeom prst="rect">
            <a:avLst/>
          </a:prstGeom>
        </p:spPr>
      </p:pic>
      <p:grpSp>
        <p:nvGrpSpPr>
          <p:cNvPr id="16" name="组合 15"/>
          <p:cNvGrpSpPr/>
          <p:nvPr/>
        </p:nvGrpSpPr>
        <p:grpSpPr>
          <a:xfrm>
            <a:off x="35496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 name="图片 2"/>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945"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230441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11095" y="2143760"/>
            <a:ext cx="335915" cy="335915"/>
          </a:xfrm>
          <a:prstGeom prst="rect">
            <a:avLst/>
          </a:prstGeom>
        </p:spPr>
      </p:pic>
      <p:sp>
        <p:nvSpPr>
          <p:cNvPr id="62" name="TextBox 19"/>
          <p:cNvSpPr txBox="1"/>
          <p:nvPr>
            <p:custDataLst>
              <p:tags r:id="rId7"/>
            </p:custDataLst>
          </p:nvPr>
        </p:nvSpPr>
        <p:spPr>
          <a:xfrm>
            <a:off x="821690" y="4401820"/>
            <a:ext cx="3524250" cy="61341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详细询问有无引起心力衰竭的原发疾病及诱发原因。</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100455" y="3865880"/>
            <a:ext cx="2966720" cy="481330"/>
          </a:xfrm>
          <a:prstGeom prst="rect">
            <a:avLst/>
          </a:prstGeom>
          <a:noFill/>
        </p:spPr>
        <p:txBody>
          <a:bodyPr wrap="square" bIns="0" rtlCol="0" anchor="ctr" anchorCtr="0">
            <a:noAutofit/>
          </a:bodyPr>
          <a:lstStyle/>
          <a:p>
            <a:pPr algn="ctr">
              <a:lnSpc>
                <a:spcPct val="150000"/>
              </a:lnSpc>
            </a:pPr>
            <a:r>
              <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健康史</a:t>
            </a:r>
            <a:endPar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9" name="同侧圆角矩形 8"/>
          <p:cNvSpPr/>
          <p:nvPr>
            <p:custDataLst>
              <p:tags r:id="rId9"/>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771390" y="4919345"/>
            <a:ext cx="326390" cy="326390"/>
          </a:xfrm>
          <a:prstGeom prst="rect">
            <a:avLst/>
          </a:prstGeom>
        </p:spPr>
      </p:pic>
      <p:sp>
        <p:nvSpPr>
          <p:cNvPr id="40" name="TextBox 19"/>
          <p:cNvSpPr txBox="1"/>
          <p:nvPr>
            <p:custDataLst>
              <p:tags r:id="rId14"/>
            </p:custDataLst>
          </p:nvPr>
        </p:nvSpPr>
        <p:spPr>
          <a:xfrm>
            <a:off x="3074670" y="1693545"/>
            <a:ext cx="3702050" cy="1853565"/>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评估患儿心率、呼吸的频率，有无呼吸困难，有无肝脏增大。是否出现烦躁不安、面色苍白或发灰、心音低钝或奔马律，有无尿少、下肢水肿等。</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3441700" y="1157605"/>
            <a:ext cx="2966720" cy="481330"/>
          </a:xfrm>
          <a:prstGeom prst="rect">
            <a:avLst/>
          </a:prstGeom>
          <a:noFill/>
        </p:spPr>
        <p:txBody>
          <a:bodyPr wrap="square" bIns="0" rtlCol="0" anchor="ctr" anchorCtr="0">
            <a:noAutofit/>
          </a:bodyPr>
          <a:lstStyle/>
          <a:p>
            <a:pPr algn="ctr">
              <a:lnSpc>
                <a:spcPct val="150000"/>
              </a:lnSpc>
            </a:pPr>
            <a:r>
              <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身体状况</a:t>
            </a:r>
            <a:endPar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10" name="同侧圆角矩形 9"/>
          <p:cNvSpPr/>
          <p:nvPr>
            <p:custDataLst>
              <p:tags r:id="rId16"/>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7099935" y="2143760"/>
            <a:ext cx="335915" cy="335915"/>
          </a:xfrm>
          <a:prstGeom prst="rect">
            <a:avLst/>
          </a:prstGeom>
        </p:spPr>
      </p:pic>
      <p:sp>
        <p:nvSpPr>
          <p:cNvPr id="42" name="TextBox 19"/>
          <p:cNvSpPr txBox="1"/>
          <p:nvPr>
            <p:custDataLst>
              <p:tags r:id="rId21"/>
            </p:custDataLst>
          </p:nvPr>
        </p:nvSpPr>
        <p:spPr>
          <a:xfrm>
            <a:off x="5416550" y="4401820"/>
            <a:ext cx="3702050" cy="177292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评估家长对心力衰竭危险性以及可能产生并发症的认知程度，愈后及护理常识的了解情况；评估患儿的心理状况，有无焦虑和恐惧；评估患儿家庭经济状况及承受能力等。</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5783580" y="3865880"/>
            <a:ext cx="2966720" cy="481330"/>
          </a:xfrm>
          <a:prstGeom prst="rect">
            <a:avLst/>
          </a:prstGeom>
          <a:noFill/>
        </p:spPr>
        <p:txBody>
          <a:bodyPr wrap="square" bIns="0" rtlCol="0" anchor="ctr" anchorCtr="0">
            <a:noAutofit/>
          </a:bodyPr>
          <a:lstStyle/>
          <a:p>
            <a:pPr algn="ctr">
              <a:lnSpc>
                <a:spcPct val="150000"/>
              </a:lnSpc>
            </a:pPr>
            <a:r>
              <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社会—心理状况</a:t>
            </a:r>
            <a:endPar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11" name="同侧圆角矩形 10"/>
          <p:cNvSpPr/>
          <p:nvPr>
            <p:custDataLst>
              <p:tags r:id="rId23"/>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425940" y="4919345"/>
            <a:ext cx="363855" cy="363855"/>
          </a:xfrm>
          <a:prstGeom prst="rect">
            <a:avLst/>
          </a:prstGeom>
        </p:spPr>
      </p:pic>
      <p:sp>
        <p:nvSpPr>
          <p:cNvPr id="44" name="TextBox 19"/>
          <p:cNvSpPr txBox="1"/>
          <p:nvPr>
            <p:custDataLst>
              <p:tags r:id="rId28"/>
            </p:custDataLst>
          </p:nvPr>
        </p:nvSpPr>
        <p:spPr>
          <a:xfrm>
            <a:off x="7907020" y="2409190"/>
            <a:ext cx="3404870" cy="1111885"/>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了解Ｘ线检查、心电图检查、超声心动图检查结果，评估患儿愈后情况。</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8125460" y="1873250"/>
            <a:ext cx="2966720" cy="481330"/>
          </a:xfrm>
          <a:prstGeom prst="rect">
            <a:avLst/>
          </a:prstGeom>
          <a:noFill/>
        </p:spPr>
        <p:txBody>
          <a:bodyPr wrap="square" bIns="0" rtlCol="0" anchor="ctr" anchorCtr="0">
            <a:noAutofit/>
          </a:bodyPr>
          <a:lstStyle/>
          <a:p>
            <a:pPr algn="ctr">
              <a:lnSpc>
                <a:spcPct val="150000"/>
              </a:lnSpc>
            </a:pPr>
            <a:r>
              <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实验室检查结果</a:t>
            </a:r>
            <a:endPar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nvGrpSpPr>
          <p:cNvPr id="16" name="组合 15"/>
          <p:cNvGrpSpPr/>
          <p:nvPr/>
        </p:nvGrpSpPr>
        <p:grpSpPr>
          <a:xfrm>
            <a:off x="354965" y="307340"/>
            <a:ext cx="11490325" cy="539750"/>
            <a:chOff x="467" y="409"/>
            <a:chExt cx="18095" cy="850"/>
          </a:xfrm>
        </p:grpSpPr>
        <p:sp>
          <p:nvSpPr>
            <p:cNvPr id="2" name="文本框 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心输出量减少</a:t>
            </a:r>
            <a:r>
              <a:rPr sz="2000" dirty="0">
                <a:latin typeface="Microsoft YaHei Regular" panose="020B0503020204020204" charset="-122"/>
                <a:ea typeface="Microsoft YaHei Regular" panose="020B0503020204020204" charset="-122"/>
                <a:cs typeface="Microsoft YaHei Regular" panose="020B0503020204020204" charset="-122"/>
              </a:rPr>
              <a:t>　与心肌收缩力降低有关。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体液过多</a:t>
            </a:r>
            <a:r>
              <a:rPr sz="2000" dirty="0">
                <a:latin typeface="Microsoft YaHei Regular" panose="020B0503020204020204" charset="-122"/>
                <a:ea typeface="Microsoft YaHei Regular" panose="020B0503020204020204" charset="-122"/>
                <a:cs typeface="Microsoft YaHei Regular" panose="020B0503020204020204" charset="-122"/>
              </a:rPr>
              <a:t>　与心功能下降、体循环瘀血有关。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气体交换受损</a:t>
            </a:r>
            <a:r>
              <a:rPr sz="2000" dirty="0">
                <a:latin typeface="Microsoft YaHei Regular" panose="020B0503020204020204" charset="-122"/>
                <a:ea typeface="Microsoft YaHei Regular" panose="020B0503020204020204" charset="-122"/>
                <a:cs typeface="Microsoft YaHei Regular" panose="020B0503020204020204" charset="-122"/>
              </a:rPr>
              <a:t>　与肺瘀血有关。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焦虑</a:t>
            </a:r>
            <a:r>
              <a:rPr sz="2000" dirty="0">
                <a:latin typeface="Microsoft YaHei Regular" panose="020B0503020204020204" charset="-122"/>
                <a:ea typeface="Microsoft YaHei Regular" panose="020B0503020204020204" charset="-122"/>
                <a:cs typeface="Microsoft YaHei Regular" panose="020B0503020204020204" charset="-122"/>
              </a:rPr>
              <a:t>　与疾病的痛苦、病情危重及环境改变有关。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（1）患儿心脏负荷降低。</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（2）患儿气促、鼻唇三角区发绀消失，呼吸平稳。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（3）患儿水肿程度减轻或消退。</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（4）患儿活动耐力增强。</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（5）患儿不发生并发症或发生后被及时发现并处理。</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（6）患儿及家长情绪稳定，能积极配合治疗和护理。</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25919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掌握小儿惊厥、感染性休克的临床表现及处理原则。</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熟悉急性中毒的常见病因、临床表现及治疗原则。</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了解心搏、呼吸骤停的定义、常见原因、临床表现及抢救措施。</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603240" cy="925830"/>
          </a:xfrm>
          <a:prstGeom prst="rect">
            <a:avLst/>
          </a:prstGeom>
        </p:spPr>
        <p:txBody>
          <a:bodyPr wrap="square" anchor="ctr" anchorCtr="0">
            <a:noAutofit/>
          </a:bodyPr>
          <a:lstStyle/>
          <a:p>
            <a:pPr marL="342900" indent="-342900" algn="just">
              <a:lnSpc>
                <a:spcPct val="110000"/>
              </a:lnSpc>
              <a:spcBef>
                <a:spcPct val="0"/>
              </a:spcBef>
              <a:spcAft>
                <a:spcPct val="0"/>
              </a:spcAft>
              <a:buAutoNum type="arabicPeriod"/>
            </a:pPr>
            <a:r>
              <a:rPr sz="1600" dirty="0">
                <a:solidFill>
                  <a:schemeClr val="tx1"/>
                </a:solidFill>
                <a:latin typeface="微软雅黑" panose="020B0503020204020204" charset="-122"/>
                <a:ea typeface="微软雅黑" panose="020B0503020204020204" charset="-122"/>
                <a:cs typeface="+mn-ea"/>
              </a:rPr>
              <a:t>会运用所学知识提出急症患儿的相关护理诊断，制定并实施护理措施。</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ct val="0"/>
              </a:spcBef>
              <a:spcAft>
                <a:spcPct val="0"/>
              </a:spcAft>
              <a:buAutoNum type="arabicPeriod"/>
            </a:pPr>
            <a:r>
              <a:rPr sz="1600" dirty="0">
                <a:solidFill>
                  <a:schemeClr val="tx1"/>
                </a:solidFill>
                <a:latin typeface="微软雅黑" panose="020B0503020204020204" charset="-122"/>
                <a:ea typeface="微软雅黑" panose="020B0503020204020204" charset="-122"/>
                <a:cs typeface="+mn-ea"/>
              </a:rPr>
              <a:t>能按照步骤完成催吐、洗胃、导泻、灌肠、吸痰、心肺复苏等急救操作。</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具有敏锐的观察能力、综合分析的判断能力、快速敏捷的反应能力，能有效应对各种小儿急症。</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89405"/>
            <a:ext cx="10079990" cy="422529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减轻心脏负担，增强心肌收缩力</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（1）休息：半卧位休息，床头抬高 15°～ 30°；左心衰竭时，患儿于半卧位或坐位，双腿下垂，减少回心血量；发绀型先天性心脏病患儿取膝胸卧位。</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（2）减轻心负荷：避免患儿用力（如哭闹、用力排便等），尽量减少刺激，帮助患儿翻身，将常用的物品或喜爱的玩具放在伸手可取的位置等。必要时按医嘱应用镇静药物。输液时速度宜慢，一般每小时＜ 5 mL / kg。</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（3）观察病情：观察患儿生命体征及精神状态、肢体温度和尿量等，并记录。</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（4）按医嘱用药：应用强心甙、血管扩张剂及利尿药物，观察患儿用药后心率、心律、血压、尿量等，及时评估用药效果。</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273175"/>
            <a:ext cx="10440035" cy="48577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89405"/>
            <a:ext cx="10079990" cy="422529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提高活动耐力</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（1）加强患儿的日常生活护理，给予易消化、营养丰富的食物，注意少食多餐，必要时按医嘱给予静脉营养，但输入速度要慢；尽量避免激动和情绪紧张。</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（2）按医嘱给予吸氧，急性肺水肿患儿吸氧时可用乙醇湿化，以降低肺泡内泡沫的表面张力使之破裂，改善气体交换以提高活动耐力。</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Bold" panose="020B0503020204020204" charset="-122"/>
              </a:rPr>
              <a:t>（3）制订合适的活动计划，根据心功能分级安排不同的休息，Ⅱ级者增加休息时间，但可起床在室内做轻微体力活动；Ⅲ级者限制活动，增加卧床时间；Ⅳ级者绝对卧床休息。随着心功能的恢复逐步增加活动量。</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控制钠、水摄入量</a:t>
            </a:r>
            <a:r>
              <a:rPr dirty="0">
                <a:solidFill>
                  <a:schemeClr val="tx1"/>
                </a:solidFill>
                <a:latin typeface="Microsoft YaHei" panose="020B0503020204020204" charset="-122"/>
                <a:ea typeface="Microsoft YaHei" panose="020B0503020204020204" charset="-122"/>
                <a:cs typeface="Microsoft YaHei Bold" panose="020B0503020204020204" charset="-122"/>
              </a:rPr>
              <a:t>　给予低盐饮食，重症患儿可给无盐饮食；静脉补液时滴速不可过快；评估水肿的进展情况，必要时按医嘱用利尿药物（详见急性肾炎的护理）。</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273175"/>
            <a:ext cx="10440035" cy="48577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89405"/>
            <a:ext cx="10079990" cy="422529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预防强心甙中毒</a:t>
            </a:r>
            <a:r>
              <a:rPr lang="en-US"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 </a:t>
            </a:r>
            <a:r>
              <a:rPr lang="en-US" sz="2000" b="1"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   </a:t>
            </a:r>
            <a:r>
              <a:rPr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由于此类药物治疗量和中毒量较接近，易发生中毒，须注意预防。</a:t>
            </a:r>
            <a:endParaRPr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5. 健康指导</a:t>
            </a:r>
            <a:r>
              <a:rPr dirty="0">
                <a:latin typeface="Microsoft YaHei Regular" panose="020B0503020204020204" charset="-122"/>
                <a:ea typeface="Microsoft YaHei Regular" panose="020B0503020204020204" charset="-122"/>
                <a:cs typeface="Microsoft YaHei Regular" panose="020B0503020204020204" charset="-122"/>
              </a:rPr>
              <a:t>　介绍心力衰竭的基本原因或诱因、护理要点及愈后知识；示范日常护理操作，特别强调不能让患儿用力，如翻身、进食及大便时要及时给予帮助；病情好转后，酌情指导患儿逐渐增加活动量，不能过度劳累；心力衰竭缓解后，指导家长做好预防，避免感染、劳累及情绪激动等诱因。出院时为家长提供急救中心及医院急诊室的电话，并针对原发病对家长进行健康指导。</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273175"/>
            <a:ext cx="10440035" cy="48577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五</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感染性休克</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感染性休克是由各种致病菌及其毒素侵入人体后引起的以微循环障碍，组织细胞血液灌注不足，导致重要生命器官急性功能不全的临床综合征。临床上以面色苍白、四肢发凉、皮肤发花、尿量减少、血压下降为主要表现。是儿科常见的危重病症之一。</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多种病原体感染可伴发感染性休克，以革兰氏阴性细菌感染引起的最为常见。细菌及其内毒素侵入人体后，影响全身微循环，使之出现由痉挛、扩张，发展至衰竭状态，导致毛细血管广泛渗出，血容量减少，组织细胞缺血缺氧，细胞膜受损，溶酶体酶释放，内源性炎症介质（自由基、白细胞介素 -1、肿瘤坏死因子、蛋白酶）的大量产生及释放，引起集体免疫、应激和炎症反应。各种因素相互作用、影响，既出现微循环的功能障碍，也有细胞功能损害，最后导致多系统、多器官的功能衰竭。</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826260"/>
            <a:ext cx="10440035" cy="375158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（1）面色苍白，口唇黏膜及四肢末梢发绀，皮肤花纹样改变。</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（2）手足发凉，毛细血管再充盈时间延长。</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（3）脉搏细速，呼吸加快。</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（4）尿量减少，轻度休克每小时婴儿 5 ～ 10 mL，儿童 10 ～ 20 mL，重度休克每小时婴儿少于 5 mL，儿童少于 10 mL。</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（5）血压下降甚至测不到，脉压缩小。脉压小于 4 kPa（30 mmHg），早期轻度休克血压可正常。</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（6）意识模糊甚至昏迷。</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92275"/>
            <a:ext cx="10440035" cy="40195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94665" y="389572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2" name="组合 1"/>
          <p:cNvGrpSpPr/>
          <p:nvPr/>
        </p:nvGrpSpPr>
        <p:grpSpPr>
          <a:xfrm>
            <a:off x="623570" y="1482725"/>
            <a:ext cx="4140200" cy="4185285"/>
            <a:chOff x="982" y="2335"/>
            <a:chExt cx="6520" cy="6591"/>
          </a:xfrm>
        </p:grpSpPr>
        <p:sp>
          <p:nvSpPr>
            <p:cNvPr id="9" name="同侧圆角矩形 8"/>
            <p:cNvSpPr/>
            <p:nvPr>
              <p:custDataLst>
                <p:tags r:id="rId2"/>
              </p:custDataLst>
            </p:nvPr>
          </p:nvSpPr>
          <p:spPr>
            <a:xfrm rot="10800000">
              <a:off x="3680" y="6135"/>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3"/>
              </p:custDataLst>
            </p:nvPr>
          </p:nvSpPr>
          <p:spPr>
            <a:xfrm>
              <a:off x="3809" y="7933"/>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985" y="8079"/>
              <a:ext cx="514" cy="514"/>
            </a:xfrm>
            <a:prstGeom prst="rect">
              <a:avLst/>
            </a:prstGeom>
          </p:spPr>
        </p:pic>
        <p:sp>
          <p:nvSpPr>
            <p:cNvPr id="40" name="TextBox 19"/>
            <p:cNvSpPr txBox="1"/>
            <p:nvPr>
              <p:custDataLst>
                <p:tags r:id="rId7"/>
              </p:custDataLst>
            </p:nvPr>
          </p:nvSpPr>
          <p:spPr>
            <a:xfrm>
              <a:off x="982" y="3093"/>
              <a:ext cx="6520" cy="2828"/>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白细胞计数大多增高，在 15×109 ～ 30×109/ L 之间，中性粒细胞增多伴核左移现象。血细胞压积和血红蛋白增高为血液浓缩的标志。并发 DIC 时血小板进行性减少。</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8"/>
              </p:custDataLst>
            </p:nvPr>
          </p:nvSpPr>
          <p:spPr>
            <a:xfrm>
              <a:off x="2178" y="2335"/>
              <a:ext cx="4129" cy="758"/>
            </a:xfrm>
            <a:prstGeom prst="rect">
              <a:avLst/>
            </a:prstGeom>
            <a:noFill/>
          </p:spPr>
          <p:txBody>
            <a:bodyPr wrap="square" bIns="0" rtlCol="0" anchor="t" anchorCtr="0">
              <a:noAutofit/>
            </a:bodyPr>
            <a:lstStyle/>
            <a:p>
              <a:pPr algn="ctr">
                <a:lnSpc>
                  <a:spcPct val="100000"/>
                </a:lnSpc>
              </a:pPr>
              <a:r>
                <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1. 血象</a:t>
              </a:r>
              <a:endPar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12" name="组合 11"/>
          <p:cNvGrpSpPr/>
          <p:nvPr/>
        </p:nvGrpSpPr>
        <p:grpSpPr>
          <a:xfrm>
            <a:off x="4010025" y="2131060"/>
            <a:ext cx="4140200" cy="3545205"/>
            <a:chOff x="8155" y="3356"/>
            <a:chExt cx="6520" cy="5583"/>
          </a:xfrm>
        </p:grpSpPr>
        <p:sp>
          <p:nvSpPr>
            <p:cNvPr id="10" name="同侧圆角矩形 9"/>
            <p:cNvSpPr/>
            <p:nvPr>
              <p:custDataLst>
                <p:tags r:id="rId9"/>
              </p:custDataLst>
            </p:nvPr>
          </p:nvSpPr>
          <p:spPr>
            <a:xfrm>
              <a:off x="10853" y="3356"/>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0"/>
              </p:custDataLst>
            </p:nvPr>
          </p:nvSpPr>
          <p:spPr>
            <a:xfrm>
              <a:off x="10982" y="3540"/>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1151" y="3708"/>
              <a:ext cx="529" cy="529"/>
            </a:xfrm>
            <a:prstGeom prst="rect">
              <a:avLst/>
            </a:prstGeom>
          </p:spPr>
        </p:pic>
        <p:sp>
          <p:nvSpPr>
            <p:cNvPr id="42" name="TextBox 19"/>
            <p:cNvSpPr txBox="1"/>
            <p:nvPr>
              <p:custDataLst>
                <p:tags r:id="rId14"/>
              </p:custDataLst>
            </p:nvPr>
          </p:nvSpPr>
          <p:spPr>
            <a:xfrm>
              <a:off x="8155" y="7147"/>
              <a:ext cx="6520" cy="1792"/>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发生肾功能衰竭时，血尿素氮和肌酐值升高；尿渗透压降低等。</a:t>
              </a:r>
              <a:endParaRPr lang="zh-CN" altLang="en-US">
                <a:solidFill>
                  <a:schemeClr val="tx1"/>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15"/>
              </p:custDataLst>
            </p:nvPr>
          </p:nvSpPr>
          <p:spPr>
            <a:xfrm>
              <a:off x="8996" y="6390"/>
              <a:ext cx="4838" cy="758"/>
            </a:xfrm>
            <a:prstGeom prst="rect">
              <a:avLst/>
            </a:prstGeom>
            <a:noFill/>
          </p:spPr>
          <p:txBody>
            <a:bodyPr wrap="square" bIns="0" rtlCol="0" anchor="t" anchorCtr="0">
              <a:noAutofit/>
            </a:bodyPr>
            <a:lstStyle/>
            <a:p>
              <a:pPr algn="ctr">
                <a:lnSpc>
                  <a:spcPct val="100000"/>
                </a:lnSpc>
              </a:pPr>
              <a:r>
                <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2. 尿常规和肾功能检查</a:t>
              </a:r>
              <a:endPar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13" name="组合 12"/>
          <p:cNvGrpSpPr/>
          <p:nvPr/>
        </p:nvGrpSpPr>
        <p:grpSpPr>
          <a:xfrm>
            <a:off x="7396480" y="2581275"/>
            <a:ext cx="4140200" cy="3094355"/>
            <a:chOff x="11324" y="4065"/>
            <a:chExt cx="6520" cy="4873"/>
          </a:xfrm>
        </p:grpSpPr>
        <p:sp>
          <p:nvSpPr>
            <p:cNvPr id="11" name="同侧圆角矩形 10"/>
            <p:cNvSpPr/>
            <p:nvPr>
              <p:custDataLst>
                <p:tags r:id="rId16"/>
              </p:custDataLst>
            </p:nvPr>
          </p:nvSpPr>
          <p:spPr>
            <a:xfrm rot="10800000">
              <a:off x="14022" y="6147"/>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17"/>
              </p:custDataLst>
            </p:nvPr>
          </p:nvSpPr>
          <p:spPr>
            <a:xfrm>
              <a:off x="14151" y="7933"/>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4298" y="8079"/>
              <a:ext cx="573" cy="573"/>
            </a:xfrm>
            <a:prstGeom prst="rect">
              <a:avLst/>
            </a:prstGeom>
          </p:spPr>
        </p:pic>
        <p:sp>
          <p:nvSpPr>
            <p:cNvPr id="44" name="TextBox 19"/>
            <p:cNvSpPr txBox="1"/>
            <p:nvPr>
              <p:custDataLst>
                <p:tags r:id="rId21"/>
              </p:custDataLst>
            </p:nvPr>
          </p:nvSpPr>
          <p:spPr>
            <a:xfrm>
              <a:off x="11324" y="4901"/>
              <a:ext cx="6520" cy="961"/>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根据肝肾功能状况均可发生改变。</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2"/>
              </p:custDataLst>
            </p:nvPr>
          </p:nvSpPr>
          <p:spPr>
            <a:xfrm>
              <a:off x="12458" y="4065"/>
              <a:ext cx="4252" cy="836"/>
            </a:xfrm>
            <a:prstGeom prst="rect">
              <a:avLst/>
            </a:prstGeom>
            <a:noFill/>
          </p:spPr>
          <p:txBody>
            <a:bodyPr wrap="square" bIns="0" rtlCol="0" anchor="t" anchorCtr="0">
              <a:noAutofit/>
            </a:bodyPr>
            <a:lstStyle/>
            <a:p>
              <a:pPr algn="ctr">
                <a:lnSpc>
                  <a:spcPct val="100000"/>
                </a:lnSpc>
              </a:pPr>
              <a:r>
                <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3. 血液离子检测</a:t>
              </a:r>
              <a:endPar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6" name="组合 25"/>
          <p:cNvGrpSpPr/>
          <p:nvPr/>
        </p:nvGrpSpPr>
        <p:grpSpPr>
          <a:xfrm>
            <a:off x="352425" y="307340"/>
            <a:ext cx="11490325" cy="539750"/>
            <a:chOff x="467" y="409"/>
            <a:chExt cx="18095" cy="850"/>
          </a:xfrm>
        </p:grpSpPr>
        <p:sp>
          <p:nvSpPr>
            <p:cNvPr id="27" name="文本框 2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8" name="组合 27"/>
            <p:cNvGrpSpPr/>
            <p:nvPr/>
          </p:nvGrpSpPr>
          <p:grpSpPr>
            <a:xfrm>
              <a:off x="467" y="494"/>
              <a:ext cx="1416" cy="680"/>
              <a:chOff x="467" y="579"/>
              <a:chExt cx="1416" cy="680"/>
            </a:xfrm>
          </p:grpSpPr>
          <p:sp>
            <p:nvSpPr>
              <p:cNvPr id="29" name="对角圆角矩形 2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0" name="图片 29"/>
              <p:cNvPicPr/>
              <p:nvPr/>
            </p:nvPicPr>
            <p:blipFill>
              <a:blip r:embed="rId2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（1）扩充血容量，纠正酸中毒。</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（2）解除微循环血管的痉挛。</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（3）强心治疗。</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（4）抗感染。</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（5）应用肾上腺糖皮质激素。</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（6）保护重要脏器功能，防治脑水肿、心功能不全、急性呼吸窘迫综合征（ARDS）、弥漫性血管内凝血（DIC）及急性肾功能衰竭。</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92275"/>
            <a:ext cx="10440035" cy="40195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94665" y="35452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20" name="组合 19"/>
          <p:cNvGrpSpPr/>
          <p:nvPr/>
        </p:nvGrpSpPr>
        <p:grpSpPr>
          <a:xfrm>
            <a:off x="536575" y="1780540"/>
            <a:ext cx="3060065" cy="4597400"/>
            <a:chOff x="1615" y="3024"/>
            <a:chExt cx="4819" cy="7240"/>
          </a:xfrm>
        </p:grpSpPr>
        <p:sp>
          <p:nvSpPr>
            <p:cNvPr id="8" name="同侧圆角矩形 7"/>
            <p:cNvSpPr/>
            <p:nvPr>
              <p:custDataLst>
                <p:tags r:id="rId2"/>
              </p:custDataLst>
            </p:nvPr>
          </p:nvSpPr>
          <p:spPr>
            <a:xfrm>
              <a:off x="3448" y="3024"/>
              <a:ext cx="1125" cy="2791"/>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3577"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46" y="3376"/>
              <a:ext cx="529" cy="529"/>
            </a:xfrm>
            <a:prstGeom prst="rect">
              <a:avLst/>
            </a:prstGeom>
          </p:spPr>
        </p:pic>
        <p:sp>
          <p:nvSpPr>
            <p:cNvPr id="62" name="TextBox 19"/>
            <p:cNvSpPr txBox="1"/>
            <p:nvPr>
              <p:custDataLst>
                <p:tags r:id="rId7"/>
              </p:custDataLst>
            </p:nvPr>
          </p:nvSpPr>
          <p:spPr>
            <a:xfrm>
              <a:off x="1615" y="6816"/>
              <a:ext cx="4819" cy="3448"/>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详细询问发生感染性休克的经过及既往健康史，患儿常有中毒性菌痢等急性感染性疾病，询问发生感染性休克后采取了何种治疗处理等，注意观察患者的表现，信息采集应尽量详细。</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945" y="6058"/>
              <a:ext cx="4130" cy="758"/>
            </a:xfrm>
            <a:prstGeom prst="rect">
              <a:avLst/>
            </a:prstGeom>
            <a:noFill/>
          </p:spPr>
          <p:txBody>
            <a:bodyPr wrap="square" bIns="0" rtlCol="0" anchor="t" anchorCtr="0">
              <a:noAutofit/>
            </a:bodyPr>
            <a:lstStyle/>
            <a:p>
              <a:pPr algn="ctr">
                <a:lnSpc>
                  <a:spcPct val="100000"/>
                </a:lnSpc>
              </a:pPr>
              <a:r>
                <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健康史</a:t>
              </a:r>
              <a:endPar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2" name="组合 21"/>
          <p:cNvGrpSpPr/>
          <p:nvPr/>
        </p:nvGrpSpPr>
        <p:grpSpPr>
          <a:xfrm>
            <a:off x="3114675" y="1797685"/>
            <a:ext cx="3060065" cy="3519805"/>
            <a:chOff x="4383" y="3051"/>
            <a:chExt cx="4819" cy="5543"/>
          </a:xfrm>
        </p:grpSpPr>
        <p:sp>
          <p:nvSpPr>
            <p:cNvPr id="9" name="同侧圆角矩形 8"/>
            <p:cNvSpPr/>
            <p:nvPr>
              <p:custDataLst>
                <p:tags r:id="rId9"/>
              </p:custDataLst>
            </p:nvPr>
          </p:nvSpPr>
          <p:spPr>
            <a:xfrm rot="10800000">
              <a:off x="6295" y="5803"/>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642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00" y="7747"/>
              <a:ext cx="514" cy="514"/>
            </a:xfrm>
            <a:prstGeom prst="rect">
              <a:avLst/>
            </a:prstGeom>
          </p:spPr>
        </p:pic>
        <p:sp>
          <p:nvSpPr>
            <p:cNvPr id="40" name="TextBox 19"/>
            <p:cNvSpPr txBox="1"/>
            <p:nvPr>
              <p:custDataLst>
                <p:tags r:id="rId14"/>
              </p:custDataLst>
            </p:nvPr>
          </p:nvSpPr>
          <p:spPr>
            <a:xfrm>
              <a:off x="4383" y="3813"/>
              <a:ext cx="4819" cy="1735"/>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评估患儿面色、呼吸、脉搏、血压、四肢温度、尿量及神志情况。</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4793" y="3051"/>
              <a:ext cx="4129" cy="758"/>
            </a:xfrm>
            <a:prstGeom prst="rect">
              <a:avLst/>
            </a:prstGeom>
            <a:noFill/>
          </p:spPr>
          <p:txBody>
            <a:bodyPr wrap="square" bIns="0" rtlCol="0" anchor="t" anchorCtr="0">
              <a:noAutofit/>
            </a:bodyPr>
            <a:lstStyle/>
            <a:p>
              <a:pPr algn="ctr">
                <a:lnSpc>
                  <a:spcPct val="100000"/>
                </a:lnSpc>
              </a:pPr>
              <a:r>
                <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身体状况</a:t>
              </a:r>
              <a:endPar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 name="组合 1"/>
          <p:cNvGrpSpPr/>
          <p:nvPr/>
        </p:nvGrpSpPr>
        <p:grpSpPr>
          <a:xfrm>
            <a:off x="5803900" y="1780540"/>
            <a:ext cx="3059430" cy="4427855"/>
            <a:chOff x="9140" y="2804"/>
            <a:chExt cx="4818" cy="6973"/>
          </a:xfrm>
        </p:grpSpPr>
        <p:sp>
          <p:nvSpPr>
            <p:cNvPr id="10" name="同侧圆角矩形 9"/>
            <p:cNvSpPr/>
            <p:nvPr>
              <p:custDataLst>
                <p:tags r:id="rId16"/>
              </p:custDataLst>
            </p:nvPr>
          </p:nvSpPr>
          <p:spPr>
            <a:xfrm>
              <a:off x="10987" y="2804"/>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11117" y="298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1285" y="3156"/>
              <a:ext cx="529" cy="529"/>
            </a:xfrm>
            <a:prstGeom prst="rect">
              <a:avLst/>
            </a:prstGeom>
          </p:spPr>
        </p:pic>
        <p:sp>
          <p:nvSpPr>
            <p:cNvPr id="42" name="TextBox 19"/>
            <p:cNvSpPr txBox="1"/>
            <p:nvPr>
              <p:custDataLst>
                <p:tags r:id="rId21"/>
              </p:custDataLst>
            </p:nvPr>
          </p:nvSpPr>
          <p:spPr>
            <a:xfrm>
              <a:off x="9140" y="6597"/>
              <a:ext cx="4819" cy="3180"/>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评估家长对感染性休克危险性以及可能产生并发症的认知程度；是否有紧张心理，能否积极配合治疗。评估患儿家庭环境和经济状况等。</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9485" y="5838"/>
              <a:ext cx="4130" cy="758"/>
            </a:xfrm>
            <a:prstGeom prst="rect">
              <a:avLst/>
            </a:prstGeom>
            <a:noFill/>
          </p:spPr>
          <p:txBody>
            <a:bodyPr wrap="square" bIns="0" rtlCol="0" anchor="t" anchorCtr="0">
              <a:noAutofit/>
            </a:bodyPr>
            <a:lstStyle/>
            <a:p>
              <a:pPr algn="ctr">
                <a:lnSpc>
                  <a:spcPct val="100000"/>
                </a:lnSpc>
              </a:pPr>
              <a:r>
                <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社会—心理因素</a:t>
              </a:r>
              <a:endPar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12" name="组合 11"/>
          <p:cNvGrpSpPr/>
          <p:nvPr/>
        </p:nvGrpSpPr>
        <p:grpSpPr>
          <a:xfrm>
            <a:off x="8466455" y="1736090"/>
            <a:ext cx="3059430" cy="3588385"/>
            <a:chOff x="13333" y="2734"/>
            <a:chExt cx="4818" cy="5651"/>
          </a:xfrm>
        </p:grpSpPr>
        <p:sp>
          <p:nvSpPr>
            <p:cNvPr id="11" name="同侧圆角矩形 10"/>
            <p:cNvSpPr/>
            <p:nvPr>
              <p:custDataLst>
                <p:tags r:id="rId23"/>
              </p:custDataLst>
            </p:nvPr>
          </p:nvSpPr>
          <p:spPr>
            <a:xfrm rot="10800000">
              <a:off x="15180" y="5595"/>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15310" y="738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5456" y="7527"/>
              <a:ext cx="573" cy="573"/>
            </a:xfrm>
            <a:prstGeom prst="rect">
              <a:avLst/>
            </a:prstGeom>
          </p:spPr>
        </p:pic>
        <p:sp>
          <p:nvSpPr>
            <p:cNvPr id="44" name="TextBox 19"/>
            <p:cNvSpPr txBox="1"/>
            <p:nvPr>
              <p:custDataLst>
                <p:tags r:id="rId28"/>
              </p:custDataLst>
            </p:nvPr>
          </p:nvSpPr>
          <p:spPr>
            <a:xfrm>
              <a:off x="13333" y="3699"/>
              <a:ext cx="4819" cy="1611"/>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分析各项检查结果，评估患儿愈后情况。</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13617" y="2734"/>
              <a:ext cx="4252" cy="836"/>
            </a:xfrm>
            <a:prstGeom prst="rect">
              <a:avLst/>
            </a:prstGeom>
            <a:noFill/>
          </p:spPr>
          <p:txBody>
            <a:bodyPr wrap="square" bIns="0" rtlCol="0" anchor="t" anchorCtr="0">
              <a:noAutofit/>
            </a:bodyPr>
            <a:lstStyle/>
            <a:p>
              <a:pPr algn="ctr">
                <a:lnSpc>
                  <a:spcPct val="100000"/>
                </a:lnSpc>
              </a:pPr>
              <a:r>
                <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实验室检查结果</a:t>
              </a:r>
              <a:endPar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6" name="组合 25"/>
          <p:cNvGrpSpPr/>
          <p:nvPr/>
        </p:nvGrpSpPr>
        <p:grpSpPr>
          <a:xfrm>
            <a:off x="352425" y="307340"/>
            <a:ext cx="11490325" cy="539750"/>
            <a:chOff x="467" y="409"/>
            <a:chExt cx="18095" cy="850"/>
          </a:xfrm>
        </p:grpSpPr>
        <p:sp>
          <p:nvSpPr>
            <p:cNvPr id="27" name="文本框 2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8" name="组合 27"/>
            <p:cNvGrpSpPr/>
            <p:nvPr/>
          </p:nvGrpSpPr>
          <p:grpSpPr>
            <a:xfrm>
              <a:off x="467" y="494"/>
              <a:ext cx="1416" cy="680"/>
              <a:chOff x="467" y="579"/>
              <a:chExt cx="1416" cy="680"/>
            </a:xfrm>
          </p:grpSpPr>
          <p:sp>
            <p:nvSpPr>
              <p:cNvPr id="29" name="对角圆角矩形 2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0" name="图片 29"/>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根据上述案例，说说应对患儿采取哪些处理方法。</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怎样预防小儿中毒？</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幼儿园，三个小朋友童童、奇奇、阳阳玩累了，便去洗手间洗手。口渴的奇奇看见洗漱台上有一瓶娃哈哈矿泉水，十分高兴，就和另外两个小朋友商量把这瓶矿泉水分喝了。喝下去之后，三个孩子开始肚子疼、恶心，正好被老师看到了，问他们怎么回事，阳阳指了指洗漱台上的空瓶子。老师拿起那个“娃哈哈矿泉水”的空瓶子，顿时就惊呆了，孩子们喝的哪是什么矿泉水啊，而是一种洗涤剂。老师立即拨打 120，救护车很快将他们送往附近医院，通过洗胃，孩子们都无大碍。老师们都知道这瓶“娃哈哈矿泉水”是保洁人员灌入的含草酸的洗涤剂，用于清洁洗手台的，而忽略了孩子们的好奇心和辨别能力。</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体温异常</a:t>
            </a:r>
            <a:r>
              <a:rPr sz="2000" dirty="0">
                <a:latin typeface="Microsoft YaHei Regular" panose="020B0503020204020204" charset="-122"/>
                <a:ea typeface="Microsoft YaHei Regular" panose="020B0503020204020204" charset="-122"/>
                <a:cs typeface="Microsoft YaHei Regular" panose="020B0503020204020204" charset="-122"/>
              </a:rPr>
              <a:t>　与严重感染有关。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有意识障碍的危险</a:t>
            </a:r>
            <a:r>
              <a:rPr sz="2000" dirty="0">
                <a:latin typeface="Microsoft YaHei Regular" panose="020B0503020204020204" charset="-122"/>
                <a:ea typeface="Microsoft YaHei Regular" panose="020B0503020204020204" charset="-122"/>
                <a:cs typeface="Microsoft YaHei Regular" panose="020B0503020204020204" charset="-122"/>
              </a:rPr>
              <a:t>　与脑细胞缺氧有关。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潜在并发症</a:t>
            </a:r>
            <a:r>
              <a:rPr sz="2000" dirty="0">
                <a:latin typeface="Microsoft YaHei Regular" panose="020B0503020204020204" charset="-122"/>
                <a:ea typeface="Microsoft YaHei Regular" panose="020B0503020204020204" charset="-122"/>
                <a:cs typeface="Microsoft YaHei Regular" panose="020B0503020204020204" charset="-122"/>
              </a:rPr>
              <a:t>　多器官系统衰竭（MSOF），与微循环障碍有关。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92275"/>
            <a:ext cx="10440035" cy="40195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（1）患儿血压维持正常范围。</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（2）患儿体温维持正常，休克得到纠正。</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（3）患儿及家长情绪稳定，积极配合治疗。</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92275"/>
            <a:ext cx="10440035" cy="401955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348740"/>
            <a:ext cx="10079990" cy="464566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密切观察病情变化，监测生命体征</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（1）监测脉搏、血压、呼吸和体温：脉搏快而弱，血压不稳定，脉压差小为休克早期。若血压下降，甚至测不到，脉搏细弱均为病情恶化的表现。根据病情每 10 ～ 20 分钟测 1 次脉搏和血压。每 2 ～ 4 小时测肛温 1 次，体温低于正常者保温，高热者降温。</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意识状态：意识和表情反映中枢神经系统血液灌注量，若原来烦躁的病儿，忽然嗜睡，或已经清醒的患儿又忽然沉闷，表示病情恶化；反之，由昏睡转为清醒，烦躁转为安稳，表示病情好转。此外，尚应了解不同年龄意识变化之特点，如婴儿中枢缺氧可迅速嗜睡或昏迷；幼儿常先呻吟不安或烦躁，渐至意识丧失，而儿童常呈间歇躁动等。医护人员应了解其特点，密切观察，及早发现变化。</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（3）皮肤色泽及肢端温度：面色苍白、甲床发绀、肢端发凉、出冷汗，都是微循环障碍、休克严重的表现。若全身皮肤出现花纹、瘀斑则提示弥散性血管内凝血。</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（4）详细记录尿量：尿量是作为休克演变及扩容治疗等的重要参考依据。</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348740"/>
            <a:ext cx="10079990" cy="464566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输液过程的护理</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（1）溶液选择及用量：轻型病例输 1/2 张液（2:3:1液），每小时 8～10 mL / kg，休克纠正后减慢速度，以后用 1/5～1/3 张维持液，直到病情稳定。重型病例采用三批输液：①用2:1等张含钠溶液10～20 mL/kg（总量不超过300mL），在 30～60分钟内静脉推注。对疑有血液高凝状态者，可用低分子右旋糖酐10～15mL/kg，滴速同上。②继续输液用 1/2～2/3 张含钠液 30～50 mL/kg，于6～8小时内输入。③维持输液用1/5张含钠液50～80mL/kg，见尿后补钾，氯化钾剂量0.1 g/kg。</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应注重输液速度与量，输液过速或过量可造成心力衰竭、肺水肿、脑水肿；输液速度过慢或量少则不能及时补充血容量。故输液过程中要注重调整速度与流量。在判定输入量是否适当方面，主要观察一般情况、外周循环和酸中毒恢复以及尿量是否增加。若输液过程中患儿忽然出现胸闷、气急、面色苍白、冷汗、烦躁不安、有泡沫样血性痰、肺部有啰音等，应考虑急性心力衰竭、肺水肿等可能，要立即减慢或停止输液，患儿取半坐卧位吸氧，并通知医生进一步处理。</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348740"/>
            <a:ext cx="10079990" cy="464566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积极控制感染　</a:t>
            </a:r>
            <a:r>
              <a:rPr sz="2000" dirty="0">
                <a:solidFill>
                  <a:schemeClr val="tx1"/>
                </a:solidFill>
                <a:latin typeface="Microsoft YaHei" panose="020B0503020204020204" charset="-122"/>
                <a:ea typeface="Microsoft YaHei" panose="020B0503020204020204" charset="-122"/>
                <a:cs typeface="Microsoft YaHei Bold" panose="020B0503020204020204" charset="-122"/>
              </a:rPr>
              <a:t>按医嘱及时应用抗生素，观察其疗效及副作用；按时雾化排痰保持呼吸道通畅；做好皮肤护理，防止新的感染；有创面的部位按时换药，促进愈合。</a:t>
            </a:r>
            <a:endParaRPr sz="2000"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心理护理　</a:t>
            </a:r>
            <a:r>
              <a:rPr sz="2000" dirty="0">
                <a:solidFill>
                  <a:schemeClr val="tx1"/>
                </a:solidFill>
                <a:latin typeface="Microsoft YaHei" panose="020B0503020204020204" charset="-122"/>
                <a:ea typeface="Microsoft YaHei" panose="020B0503020204020204" charset="-122"/>
                <a:cs typeface="Microsoft YaHei Bold" panose="020B0503020204020204" charset="-122"/>
              </a:rPr>
              <a:t>向家长介绍有关本病的知识及诊疗计划，消除惧怕心理，使诊疗工作顺利进行。</a:t>
            </a:r>
            <a:endParaRPr sz="2000"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六</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心搏、呼吸骤停</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心搏、呼吸骤停是临床上最危重的急症，表现为呼吸、心搏停止，脉搏消失，血压测不出。伴意识丧失或抽搐，心电图示心动极缓—停搏型或心室纤颤。此时患儿面临死亡，如及时抢救可起死回生。</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 窒息　是小儿心搏、呼吸骤停的主要直接原因，如各种原因所致的新生儿窒息、气管异物、痰液堵塞等。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 突发意外事件　严重外伤及大出血、中毒、淹溺和电击等。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 心脏疾患　病毒性心肌炎、心肌病、先天性心脏病等。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4. 药物中毒及过敏　强心甙中毒、青霉素过敏、血清反应等。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5. 电解质紊乱及酸碱平衡失调　血钾过高或过低、低钙喉痉挛。</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6. 医源性因素　心导管检查或造影、麻醉意外、心脏手术等。</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7. 婴儿猝死综合征</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（1）突发意识丧失，出现昏迷、抽搐。</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（2）大动脉搏动消失，血压测不出。</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（3）心搏、呼吸骤停，心音消失。</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（4）瞳孔散大，对光反射消失，面色苍白迅速转为发绀。</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（5）心电图显示：①心脏完全停跳，呈一水平直线或仅有 P 波；②缓慢而无效的心室波；③心室纤颤。</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现场分秒必争地实行心肺脑复苏抢救，重建呼吸和循环，尽快恢复患儿肺部气体交换以及全身血液和氧的供应。</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小儿急性中毒</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sz="2000" dirty="0">
                <a:latin typeface="Microsoft YaHei Regular" panose="020B0503020204020204" charset="-122"/>
                <a:ea typeface="Microsoft YaHei Regular" panose="020B0503020204020204" charset="-122"/>
                <a:cs typeface="Microsoft YaHei Regular" panose="020B0503020204020204" charset="-122"/>
              </a:rPr>
              <a:t>　先进行抢救，心肺复苏后再收集资料。尽快查明引起心搏、呼吸骤停的原因，了解有无外伤、窒息、感染以及使用药物。</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身体状况</a:t>
            </a:r>
            <a:r>
              <a:rPr sz="2000" dirty="0">
                <a:latin typeface="Microsoft YaHei Regular" panose="020B0503020204020204" charset="-122"/>
                <a:ea typeface="Microsoft YaHei Regular" panose="020B0503020204020204" charset="-122"/>
                <a:cs typeface="Microsoft YaHei Regular" panose="020B0503020204020204" charset="-122"/>
              </a:rPr>
              <a:t>　评估患儿意识、呼吸、脉搏、血压情况以及停止和（或）消失时间。</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社会—心理状况</a:t>
            </a:r>
            <a:r>
              <a:rPr sz="2000" dirty="0">
                <a:latin typeface="Microsoft YaHei Regular" panose="020B0503020204020204" charset="-122"/>
                <a:ea typeface="Microsoft YaHei Regular" panose="020B0503020204020204" charset="-122"/>
                <a:cs typeface="Microsoft YaHei Regular" panose="020B0503020204020204" charset="-122"/>
              </a:rPr>
              <a:t>　评估家长对患儿呼吸、心搏骤停抢救有可能无效的承受能力，评估家长对抢救中可能产生意外和并发症的认知程度，评估患儿的相关状况，评估患儿家庭经济环境和经济状况等。</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急性意识障碍</a:t>
            </a:r>
            <a:r>
              <a:rPr sz="2000" dirty="0">
                <a:latin typeface="Microsoft YaHei Regular" panose="020B0503020204020204" charset="-122"/>
                <a:ea typeface="Microsoft YaHei Regular" panose="020B0503020204020204" charset="-122"/>
                <a:cs typeface="Microsoft YaHei Regular" panose="020B0503020204020204" charset="-122"/>
              </a:rPr>
              <a:t>　与呼吸循环障碍、脑缺氧有关。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有外伤的危险</a:t>
            </a:r>
            <a:r>
              <a:rPr sz="2000" dirty="0">
                <a:latin typeface="Microsoft YaHei Regular" panose="020B0503020204020204" charset="-122"/>
                <a:ea typeface="Microsoft YaHei Regular" panose="020B0503020204020204" charset="-122"/>
                <a:cs typeface="Microsoft YaHei Regular" panose="020B0503020204020204" charset="-122"/>
              </a:rPr>
              <a:t>　与现场抢救不当有关。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有感染的可能</a:t>
            </a:r>
            <a:r>
              <a:rPr sz="2000" dirty="0">
                <a:latin typeface="Microsoft YaHei Regular" panose="020B0503020204020204" charset="-122"/>
                <a:ea typeface="Microsoft YaHei Regular" panose="020B0503020204020204" charset="-122"/>
                <a:cs typeface="Microsoft YaHei Regular" panose="020B0503020204020204" charset="-122"/>
              </a:rPr>
              <a:t>　与侵入性操作有关。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恐惧</a:t>
            </a:r>
            <a:r>
              <a:rPr sz="2000" dirty="0">
                <a:latin typeface="Microsoft YaHei Regular" panose="020B0503020204020204" charset="-122"/>
                <a:ea typeface="Microsoft YaHei Regular" panose="020B0503020204020204" charset="-122"/>
                <a:cs typeface="Microsoft YaHei Regular" panose="020B0503020204020204" charset="-122"/>
              </a:rPr>
              <a:t>　与家长担心患儿的抢救是否成功有关。</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（1）复苏抢救方法正确，无外伤。</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（2）严格执行操作规程，无感染发生。</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（3）家长情绪稳定，能积极配合抢救。</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呼吸复苏</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开放呼吸道：首先清除呼吸道内的分泌物、异物或呕吐物，将患儿头向后仰，抬高下颌，清除呼吸道及口内异物；淹溺者迅速将病人转为俯卧位，救治者用手托起胃部，使头低腰高将水压迫排出。然后迅速安置平卧位，头偏向一侧。</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（2）人工呼吸：采用口对口人工呼吸，吹气时先迅速连续地吹气 2 次，以便打开阻塞的呼吸道和小的肺泡，避免肺脏回缩；口对鼻人工呼吸法适用于牙关紧闭而不能张口或口腔有严重损伤者。口对口、鼻人工呼吸法主要适用于抢救婴幼儿，吹气量以胸廓上抬为准。人工呼吸的频率为婴儿 30 ～ 40 次 / 分，儿童 18 ～ 20 次 / 分。</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心脏复苏，建立血循环</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（1）胸外心脏按压：部位在两侧肋弓交点处的胸骨下切迹上两横指上方，或婴儿乳头连线与胸骨交点下一横指处，或胸骨中、下 1 / 3 交界处。年长儿用双手掌法，幼儿可用单手掌法；婴儿用双拇指重叠环抱按压法，新生儿也可采用环抱法或单手食指、中指按压法。按压频率：新生儿 120 次 / 分，按压通气比为 3 : 1；婴幼儿及儿童 100 次 / 分。胸廓下陷幅度：儿童下陷2～3 cm，婴幼儿下陷1～2 cm。胸外心脏按压与人工通气之比：双人操作 15 : 2；单人操作 30 : 2。</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（2）按医嘱用复苏药物：在人工呼吸和心脏按压的同时，应根据心电图监护显示心搏骤停的类型，由静脉或气管内注射复苏药物。如心跳停搏选用 1 : 1 000 肾上腺素，心搏徐缓选用阿托品，室性心动过速选用利多卡因等。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（3）除颤：对心室颤动者选用胸外直流电除颤，发现室颤或心搏骤停 2 分钟内可立即除颤；或心搏骤停未及时发现者，必须在基础生命支持 2 分钟后进行除颤，以 2 J / kg 的电功率除颤。</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183005"/>
            <a:ext cx="10440035" cy="503809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心肺复苏成功的标志：①扪到颈、肱、股动脉搏动，测得血压＞ 60 mmHg（8 kPa）；②听到心音，心律失常转为窦性心律；③瞳孔收缩，为组织灌流量和氧供给量足够的最早指征；④口唇、甲床颜色转红。</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脑复苏</a:t>
            </a:r>
            <a:r>
              <a:rPr sz="2000" dirty="0">
                <a:latin typeface="Microsoft YaHei Regular" panose="020B0503020204020204" charset="-122"/>
                <a:ea typeface="Microsoft YaHei Regular" panose="020B0503020204020204" charset="-122"/>
                <a:cs typeface="Microsoft YaHei Regular" panose="020B0503020204020204" charset="-122"/>
              </a:rPr>
              <a:t>　脑完全缺血超过 6 分钟时可导致不可逆损害，故应积极抢救。主要措施：氧疗、人工冬眠疗法、降低颅内压、肾上腺素及肾上腺糖皮质激素的应用、控制过度通气疗法及钙通道阻滞剂的应用等。</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2067560"/>
            <a:ext cx="10079990" cy="326898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心肺复苏后的护理</a:t>
            </a:r>
            <a:r>
              <a:rPr sz="2000" dirty="0">
                <a:latin typeface="Microsoft YaHei Regular" panose="020B0503020204020204" charset="-122"/>
                <a:ea typeface="Microsoft YaHei Regular" panose="020B0503020204020204" charset="-122"/>
                <a:cs typeface="Microsoft YaHei Regular" panose="020B0503020204020204" charset="-122"/>
              </a:rPr>
              <a:t>　复苏后患儿仍面临脑缺氧性损害、心律失常、低血压、电解质紊乱及继发感染等威胁，因此须专人监护：①监测生命体征及血氧饱和度、血气及电解质的变化；②注意神志、精神、瞳孔及周围循环的变化并记录；③加强呼吸管理，定时湿化呼吸道，及时吸痰，保持呼吸道通畅；④维持有效循环及水电解质平衡，准确记录出入量，保证热量供给；⑤维持正常体温，高热时给予药物或物理降温，体温过低适当保温；⑥做好口腔、鼻、眼及皮肤护理，防止继发感染；⑦备好一切急救用品；⑧做好患儿家长心理护理，消除恐惧心理。</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65" y="1677035"/>
            <a:ext cx="10440035" cy="405003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55750"/>
            <a:ext cx="10440035" cy="396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30194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小儿急性中毒（acute poisoning）多发生在婴幼儿至学龄前期，是儿科急诊的常见疾病之一。婴幼儿时期常为误服药物中毒，而学龄前期主要为有毒物质中毒。小儿的中毒与周围环境密切相关，常为急性中毒。小儿接触的各个方面，如食物，环境中的有毒动、植物，工、农业的化学药品，医疗药物，生活中使用的消毒防腐剂、杀虫剂和去污剂等，都可能发生中毒或意外事故。造成小儿中毒的原因主要是年幼无知，缺乏生活经验，不能辨别有毒或无毒。婴儿时期往往拿到东西就放入口中，使接触毒物的机会增多。因此，小儿中毒的诊断和急救工作显得十分重要。</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2" y="1409090"/>
            <a:ext cx="10080000" cy="4585970"/>
          </a:xfrm>
          <a:prstGeom prst="rect">
            <a:avLst/>
          </a:prstGeom>
        </p:spPr>
        <p:txBody>
          <a:bodyPr wrap="square" anchor="ctr" anchorCtr="0">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经消化道吸收中毒</a:t>
            </a:r>
            <a:r>
              <a:rPr dirty="0">
                <a:latin typeface="Microsoft YaHei Regular" panose="020B0503020204020204" charset="-122"/>
                <a:ea typeface="Microsoft YaHei Regular" panose="020B0503020204020204" charset="-122"/>
                <a:cs typeface="Microsoft YaHei Regular" panose="020B0503020204020204" charset="-122"/>
              </a:rPr>
              <a:t>　此为最常见的中毒形式，高达 90% 以上。毒物进入消化道后可经口腔黏膜、食道、胃、小肠、结肠和直肠吸收，但小肠是主要吸收部位。常见的原因有食物中毒、药物误服、灭鼠药和杀虫剂中毒、有毒动植物中毒、灌肠时药物剂量过量等。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皮肤接触中毒</a:t>
            </a:r>
            <a:r>
              <a:rPr dirty="0">
                <a:latin typeface="Microsoft YaHei Regular" panose="020B0503020204020204" charset="-122"/>
                <a:ea typeface="Microsoft YaHei Regular" panose="020B0503020204020204" charset="-122"/>
                <a:cs typeface="Microsoft YaHei Regular" panose="020B0503020204020204" charset="-122"/>
              </a:rPr>
              <a:t>　小儿皮肤较薄，脂溶性毒物易于吸收；毒物也可经毛孔到达毛囊，通过皮脂腺、汗腺吸收。常见的原因有穿着有农药污染的衣服、蜂蛰、虫咬、动物咬伤等。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呼吸道吸入中毒</a:t>
            </a:r>
            <a:r>
              <a:rPr dirty="0">
                <a:latin typeface="Microsoft YaHei Regular" panose="020B0503020204020204" charset="-122"/>
                <a:ea typeface="Microsoft YaHei Regular" panose="020B0503020204020204" charset="-122"/>
                <a:cs typeface="Microsoft YaHei Regular" panose="020B0503020204020204" charset="-122"/>
              </a:rPr>
              <a:t>　多见于气态或挥发性毒物的吸入。由于肺泡表面面积大，毛细血管丰富，进入的毒物易迅速吸收，这是气体中毒的特点。常见有一氧化碳中毒、有机磷吸入中毒等。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注入吸收中毒</a:t>
            </a:r>
            <a:r>
              <a:rPr dirty="0">
                <a:latin typeface="Microsoft YaHei Regular" panose="020B0503020204020204" charset="-122"/>
                <a:ea typeface="Microsoft YaHei Regular" panose="020B0503020204020204" charset="-122"/>
                <a:cs typeface="Microsoft YaHei Regular" panose="020B0503020204020204" charset="-122"/>
              </a:rPr>
              <a:t>　多为误注药物。如毒物或过量药物直接注入静脉，则被机体吸收的速度最快。 </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经伤口、创面吸收</a:t>
            </a:r>
            <a:r>
              <a:rPr dirty="0">
                <a:latin typeface="Microsoft YaHei Regular" panose="020B0503020204020204" charset="-122"/>
                <a:ea typeface="Microsoft YaHei Regular" panose="020B0503020204020204" charset="-122"/>
                <a:cs typeface="Microsoft YaHei Regular" panose="020B0503020204020204" charset="-122"/>
              </a:rPr>
              <a:t>　如大面积创伤而用药不当，可经创面或创口吸收中毒。</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【中毒的途径】</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2*l_h_i*1_1_3"/>
  <p:tag name="KSO_WM_TEMPLATE_CATEGORY" val="diagram"/>
  <p:tag name="KSO_WM_TEMPLATE_INDEX" val="20228062"/>
  <p:tag name="KSO_WM_UNIT_LAYERLEVEL" val="1_1_1"/>
  <p:tag name="KSO_WM_TAG_VERSION" val="1.0"/>
  <p:tag name="KSO_WM_BEAUTIFY_FLAG" val="#wm#"/>
</p:tagLst>
</file>

<file path=ppt/tags/tag1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7_6*l_h_a*1_5_1"/>
  <p:tag name="KSO_WM_TEMPLATE_CATEGORY" val="diagram"/>
  <p:tag name="KSO_WM_TEMPLATE_INDEX" val="20228077"/>
  <p:tag name="KSO_WM_UNIT_LAYERLEVEL" val="1_1_1"/>
  <p:tag name="KSO_WM_TAG_VERSION" val="1.0"/>
  <p:tag name="KSO_WM_BEAUTIFY_FLAG" val="#wm#"/>
</p:tagLst>
</file>

<file path=ppt/tags/tag10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7_6*l_h_f*1_5_1"/>
  <p:tag name="KSO_WM_TEMPLATE_CATEGORY" val="diagram"/>
  <p:tag name="KSO_WM_TEMPLATE_INDEX" val="20228077"/>
  <p:tag name="KSO_WM_UNIT_LAYERLEVEL" val="1_1_1"/>
  <p:tag name="KSO_WM_TAG_VERSION" val="1.0"/>
  <p:tag name="KSO_WM_BEAUTIFY_FLAG" val="#wm#"/>
</p:tagLst>
</file>

<file path=ppt/tags/tag1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77_6*l_h_a*1_6_1"/>
  <p:tag name="KSO_WM_TEMPLATE_CATEGORY" val="diagram"/>
  <p:tag name="KSO_WM_TEMPLATE_INDEX" val="20228077"/>
  <p:tag name="KSO_WM_UNIT_LAYERLEVEL" val="1_1_1"/>
  <p:tag name="KSO_WM_TAG_VERSION" val="1.0"/>
  <p:tag name="KSO_WM_BEAUTIFY_FLAG" val="#wm#"/>
</p:tagLst>
</file>

<file path=ppt/tags/tag10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77_6*l_h_f*1_6_1"/>
  <p:tag name="KSO_WM_TEMPLATE_CATEGORY" val="diagram"/>
  <p:tag name="KSO_WM_TEMPLATE_INDEX" val="20228077"/>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6*l_h_i*1_2_9"/>
  <p:tag name="KSO_WM_TEMPLATE_CATEGORY" val="diagram"/>
  <p:tag name="KSO_WM_TEMPLATE_INDEX" val="20228077"/>
  <p:tag name="KSO_WM_UNIT_LAYERLEVEL" val="1_1_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6*l_h_i*1_3_7"/>
  <p:tag name="KSO_WM_TEMPLATE_CATEGORY" val="diagram"/>
  <p:tag name="KSO_WM_TEMPLATE_INDEX" val="20228077"/>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77_6*l_h_i*1_4_7"/>
  <p:tag name="KSO_WM_TEMPLATE_CATEGORY" val="diagram"/>
  <p:tag name="KSO_WM_TEMPLATE_INDEX" val="20228077"/>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7_6*l_h_i*1_5_4"/>
  <p:tag name="KSO_WM_TEMPLATE_CATEGORY" val="diagram"/>
  <p:tag name="KSO_WM_TEMPLATE_INDEX" val="20228077"/>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7_6*l_h_i*1_6_2"/>
  <p:tag name="KSO_WM_TEMPLATE_CATEGORY" val="diagram"/>
  <p:tag name="KSO_WM_TEMPLATE_INDEX" val="20228077"/>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1_2"/>
  <p:tag name="KSO_WM_UNIT_ID" val="diagram20228009_4*n_h_h_i*1_1_1_2"/>
  <p:tag name="KSO_WM_UNIT_LAYERLEVEL" val="1_1_1_1"/>
</p:tagLst>
</file>

<file path=ppt/tags/tag1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2*l_h_x*1_1_1"/>
  <p:tag name="KSO_WM_TEMPLATE_CATEGORY" val="diagram"/>
  <p:tag name="KSO_WM_TEMPLATE_INDEX" val="20228062"/>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4_2"/>
  <p:tag name="KSO_WM_UNIT_ID" val="diagram20228009_4*n_h_h_i*1_1_4_2"/>
  <p:tag name="KSO_WM_UNIT_LAYERLEVEL" val="1_1_1_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3_1"/>
  <p:tag name="KSO_WM_UNIT_ID" val="diagram20228009_4*n_h_h_i*1_1_3_1"/>
  <p:tag name="KSO_WM_UNIT_LAYERLEVEL" val="1_1_1_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2_2"/>
  <p:tag name="KSO_WM_UNIT_ID" val="diagram20228009_4*n_h_h_i*1_1_2_2"/>
  <p:tag name="KSO_WM_UNIT_LAYERLEVEL" val="1_1_1_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3*133"/>
  <p:tag name="KSO_WM_UNIT_TYPE" val="n_h_h_x"/>
  <p:tag name="KSO_WM_UNIT_INDEX" val="1_1_1_1"/>
  <p:tag name="KSO_WM_UNIT_ID" val="diagram20228009_4*n_h_h_x*1_1_1_1"/>
  <p:tag name="KSO_WM_UNIT_LAYERLEVEL" val="1_1_1_1"/>
  <p:tag name="KSO_WM_DIAGRAM_GROUP_CODE" val="n1-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9*139"/>
  <p:tag name="KSO_WM_UNIT_TYPE" val="n_h_h_x"/>
  <p:tag name="KSO_WM_UNIT_INDEX" val="1_1_2_1"/>
  <p:tag name="KSO_WM_UNIT_ID" val="diagram20228009_4*n_h_h_x*1_1_2_1"/>
  <p:tag name="KSO_WM_UNIT_LAYERLEVEL" val="1_1_1_1"/>
  <p:tag name="KSO_WM_DIAGRAM_GROUP_CODE" val="n1-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41*141"/>
  <p:tag name="KSO_WM_UNIT_TYPE" val="n_h_h_x"/>
  <p:tag name="KSO_WM_UNIT_INDEX" val="1_1_3_1"/>
  <p:tag name="KSO_WM_UNIT_ID" val="diagram20228009_4*n_h_h_x*1_1_3_1"/>
  <p:tag name="KSO_WM_UNIT_LAYERLEVEL" val="1_1_1_1"/>
  <p:tag name="KSO_WM_DIAGRAM_GROUP_CODE" val="n1-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5*135"/>
  <p:tag name="KSO_WM_UNIT_TYPE" val="n_h_h_x"/>
  <p:tag name="KSO_WM_UNIT_INDEX" val="1_1_4_1"/>
  <p:tag name="KSO_WM_UNIT_ID" val="diagram20228009_4*n_h_h_x*1_1_4_1"/>
  <p:tag name="KSO_WM_UNIT_LAYERLEVEL" val="1_1_1_1"/>
  <p:tag name="KSO_WM_DIAGRAM_GROUP_CODE" val="n1-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1_3"/>
  <p:tag name="KSO_WM_UNIT_ID" val="diagram20228009_4*n_h_h_i*1_1_1_3"/>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2_3"/>
  <p:tag name="KSO_WM_UNIT_ID" val="diagram20228009_4*n_h_h_i*1_1_2_3"/>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3_3"/>
  <p:tag name="KSO_WM_UNIT_ID" val="diagram20228009_4*n_h_h_i*1_1_3_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2*l_h_i*1_2_1"/>
  <p:tag name="KSO_WM_TEMPLATE_CATEGORY" val="diagram"/>
  <p:tag name="KSO_WM_TEMPLATE_INDEX" val="20228062"/>
  <p:tag name="KSO_WM_UNIT_LAYERLEVEL" val="1_1_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4_3"/>
  <p:tag name="KSO_WM_UNIT_ID" val="diagram20228009_4*n_h_h_i*1_1_4_3"/>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1_1"/>
  <p:tag name="KSO_WM_UNIT_ID" val="diagram20228009_4*n_h_h_a*1_1_1_1"/>
  <p:tag name="KSO_WM_UNIT_LAYERLEVEL" val="1_1_1_1"/>
  <p:tag name="KSO_WM_DIAGRAM_GROUP_CODE" val="n1-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8"/>
  <p:tag name="KSO_WM_UNIT_TYPE" val="n_h_h_f"/>
  <p:tag name="KSO_WM_UNIT_INDEX" val="1_1_1_1"/>
  <p:tag name="KSO_WM_UNIT_ID" val="diagram20228009_4*n_h_h_f*1_1_1_1"/>
  <p:tag name="KSO_WM_UNIT_LAYERLEVEL" val="1_1_1_1"/>
  <p:tag name="KSO_WM_DIAGRAM_GROUP_CODE" val="n1-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2_1"/>
  <p:tag name="KSO_WM_UNIT_ID" val="diagram20228009_4*n_h_h_a*1_1_2_1"/>
  <p:tag name="KSO_WM_UNIT_LAYERLEVEL" val="1_1_1_1"/>
  <p:tag name="KSO_WM_DIAGRAM_GROUP_CODE" val="n1-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4"/>
  <p:tag name="KSO_WM_UNIT_TYPE" val="n_h_h_f"/>
  <p:tag name="KSO_WM_UNIT_INDEX" val="1_1_2_1"/>
  <p:tag name="KSO_WM_UNIT_ID" val="diagram20228009_4*n_h_h_f*1_1_2_1"/>
  <p:tag name="KSO_WM_UNIT_LAYERLEVEL" val="1_1_1_1"/>
  <p:tag name="KSO_WM_DIAGRAM_GROUP_CODE" val="n1-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3_1"/>
  <p:tag name="KSO_WM_UNIT_ID" val="diagram20228009_4*n_h_h_a*1_1_3_1"/>
  <p:tag name="KSO_WM_UNIT_LAYERLEVEL" val="1_1_1_1"/>
  <p:tag name="KSO_WM_DIAGRAM_GROUP_CODE" val="n1-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4"/>
  <p:tag name="KSO_WM_UNIT_TYPE" val="n_h_h_f"/>
  <p:tag name="KSO_WM_UNIT_LAYERLEVEL" val="1_1_1_1"/>
  <p:tag name="KSO_WM_DIAGRAM_GROUP_CODE" val="n1-1"/>
  <p:tag name="KSO_WM_UNIT_INDEX" val="1_1_3_1"/>
  <p:tag name="KSO_WM_UNIT_ID" val="diagram20228009_4*n_h_h_f*1_1_3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h_a"/>
  <p:tag name="KSO_WM_UNIT_INDEX" val="1_1_4_1"/>
  <p:tag name="KSO_WM_UNIT_ID" val="diagram20228009_4*n_h_h_a*1_1_4_1"/>
  <p:tag name="KSO_WM_UNIT_LAYERLEVEL" val="1_1_1_1"/>
  <p:tag name="KSO_WM_DIAGRAM_GROUP_CODE" val="n1-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6"/>
  <p:tag name="KSO_WM_UNIT_TYPE" val="n_h_h_f"/>
  <p:tag name="KSO_WM_UNIT_INDEX" val="1_1_4_1"/>
  <p:tag name="KSO_WM_UNIT_ID" val="diagram20228009_4*n_h_h_f*1_1_4_1"/>
  <p:tag name="KSO_WM_UNIT_LAYERLEVEL" val="1_1_1_1"/>
  <p:tag name="KSO_WM_DIAGRAM_GROUP_CODE" val="n1-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a"/>
  <p:tag name="KSO_WM_UNIT_INDEX" val="1_1_1"/>
  <p:tag name="KSO_WM_UNIT_ID" val="diagram20228009_4*n_h_a*1_1_1"/>
  <p:tag name="KSO_WM_UNIT_LAYERLEVEL" val="1_1_1"/>
  <p:tag name="KSO_WM_DIAGRAM_GROUP_CODE" val="n1-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2*l_h_i*1_2_2"/>
  <p:tag name="KSO_WM_TEMPLATE_CATEGORY" val="diagram"/>
  <p:tag name="KSO_WM_TEMPLATE_INDEX" val="20228062"/>
  <p:tag name="KSO_WM_UNIT_LAYERLEVEL" val="1_1_1"/>
  <p:tag name="KSO_WM_TAG_VERSION" val="1.0"/>
  <p:tag name="KSO_WM_BEAUTIFY_FLAG" val="#wm#"/>
</p:tagLst>
</file>

<file path=ppt/tags/tag130.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131.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132.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133.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134.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135.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13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13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13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13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2*l_h_i*1_2_3"/>
  <p:tag name="KSO_WM_TEMPLATE_CATEGORY" val="diagram"/>
  <p:tag name="KSO_WM_TEMPLATE_INDEX" val="20228062"/>
  <p:tag name="KSO_WM_UNIT_LAYERLEVEL" val="1_1_1"/>
  <p:tag name="KSO_WM_TAG_VERSION" val="1.0"/>
  <p:tag name="KSO_WM_BEAUTIFY_FLAG" val="#wm#"/>
</p:tagLst>
</file>

<file path=ppt/tags/tag14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14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14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1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144.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14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14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14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14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14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1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2*l_h_x*1_2_1"/>
  <p:tag name="KSO_WM_TEMPLATE_CATEGORY" val="diagram"/>
  <p:tag name="KSO_WM_TEMPLATE_INDEX" val="20228062"/>
  <p:tag name="KSO_WM_UNIT_LAYERLEVEL" val="1_1_1"/>
  <p:tag name="KSO_WM_TAG_VERSION" val="1.0"/>
  <p:tag name="KSO_WM_BEAUTIFY_FLAG" val="#wm#"/>
</p:tagLst>
</file>

<file path=ppt/tags/tag15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15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152.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153.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15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15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15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5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Lst>
</file>

<file path=ppt/tags/tag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2*l_h_a*1_1_1"/>
  <p:tag name="KSO_WM_TEMPLATE_CATEGORY" val="diagram"/>
  <p:tag name="KSO_WM_TEMPLATE_INDEX" val="20228062"/>
  <p:tag name="KSO_WM_UNIT_LAYERLEVEL" val="1_1_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Lst>
</file>

<file path=ppt/tags/tag1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2_2*l_h_f*1_1_1"/>
  <p:tag name="KSO_WM_TEMPLATE_CATEGORY" val="diagram"/>
  <p:tag name="KSO_WM_TEMPLATE_INDEX" val="20228062"/>
  <p:tag name="KSO_WM_UNIT_LAYERLEVEL" val="1_1_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Lst>
</file>

<file path=ppt/tags/tag171.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Lst>
</file>

<file path=ppt/tags/tag172.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Lst>
</file>

<file path=ppt/tags/tag17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Lst>
</file>

<file path=ppt/tags/tag1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Lst>
</file>

<file path=ppt/tags/tag1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Lst>
</file>

<file path=ppt/tags/tag17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Lst>
</file>

<file path=ppt/tags/tag17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Lst>
</file>

<file path=ppt/tags/tag17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Lst>
</file>

<file path=ppt/tags/tag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2*l_h_a*1_2_1"/>
  <p:tag name="KSO_WM_TEMPLATE_CATEGORY" val="diagram"/>
  <p:tag name="KSO_WM_TEMPLATE_INDEX" val="20228062"/>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Lst>
</file>

<file path=ppt/tags/tag1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2_2*l_h_f*1_2_1"/>
  <p:tag name="KSO_WM_TEMPLATE_CATEGORY" val="diagram"/>
  <p:tag name="KSO_WM_TEMPLATE_INDEX" val="20228062"/>
  <p:tag name="KSO_WM_UNIT_LAYERLEVEL" val="1_1_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Lst>
</file>

<file path=ppt/tags/tag19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Lst>
</file>

<file path=ppt/tags/tag194.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Lst>
</file>

<file path=ppt/tags/tag19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Lst>
</file>

<file path=ppt/tags/tag1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Lst>
</file>

<file path=ppt/tags/tag1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Lst>
</file>

<file path=ppt/tags/tag1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Lst>
</file>

<file path=ppt/tags/tag19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0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Lst>
</file>

<file path=ppt/tags/tag20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Lst>
</file>

<file path=ppt/tags/tag20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Lst>
</file>

<file path=ppt/tags/tag20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Lst>
</file>

<file path=ppt/tags/tag20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Lst>
</file>

<file path=ppt/tags/tag20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ags/tag2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Lst>
</file>

<file path=ppt/tags/tag20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Lst>
</file>

<file path=ppt/tags/tag20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Lst>
</file>

<file path=ppt/tags/tag20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Lst>
</file>

<file path=ppt/tags/tag2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Lst>
</file>

<file path=ppt/tags/tag225.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22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Lst>
</file>

<file path=ppt/tags/tag22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Lst>
</file>

<file path=ppt/tags/tag22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2*l_h_i*1_1_2"/>
  <p:tag name="KSO_WM_TEMPLATE_CATEGORY" val="diagram"/>
  <p:tag name="KSO_WM_TEMPLATE_INDEX" val="20228030"/>
  <p:tag name="KSO_WM_UNIT_LAYERLEVEL" val="1_1_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4*l_h_f*1_1_1"/>
  <p:tag name="KSO_WM_UNIT_LAYERLEVEL" val="1_1_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Lst>
</file>

<file path=ppt/tags/tag23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Lst>
</file>

<file path=ppt/tags/tag23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4*l_h_f*1_2_1"/>
  <p:tag name="KSO_WM_UNIT_LAYERLEVEL" val="1_1_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Lst>
</file>

<file path=ppt/tags/tag23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Lst>
</file>

<file path=ppt/tags/tag23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4*l_h_f*1_3_1"/>
  <p:tag name="KSO_WM_UNIT_LAYERLEVEL" val="1_1_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Lst>
</file>

<file path=ppt/tags/tag242.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Lst>
</file>

<file path=ppt/tags/tag24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4*l_h_f*1_4_1"/>
  <p:tag name="KSO_WM_UNIT_LAYERLEVEL" val="1_1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Lst>
</file>

<file path=ppt/tags/tag24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48.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4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2*l_h_i*1_2_2"/>
  <p:tag name="KSO_WM_TEMPLATE_CATEGORY" val="diagram"/>
  <p:tag name="KSO_WM_TEMPLATE_INDEX" val="20228030"/>
  <p:tag name="KSO_WM_UNIT_LAYERLEVEL" val="1_1_1"/>
  <p:tag name="KSO_WM_TAG_VERSION" val="1.0"/>
  <p:tag name="KSO_WM_BEAUTIFY_FLAG" val="#wm#"/>
</p:tagLst>
</file>

<file path=ppt/tags/tag25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Lst>
</file>

<file path=ppt/tags/tag25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Lst>
</file>

<file path=ppt/tags/tag25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Lst>
</file>

<file path=ppt/tags/tag25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2*l_h_i*1_1_3"/>
  <p:tag name="KSO_WM_TEMPLATE_CATEGORY" val="diagram"/>
  <p:tag name="KSO_WM_TEMPLATE_INDEX" val="20228030"/>
  <p:tag name="KSO_WM_UNIT_LAYERLEVEL" val="1_1_1"/>
  <p:tag name="KSO_WM_TAG_VERSION" val="1.0"/>
  <p:tag name="KSO_WM_BEAUTIFY_FLAG" val="#wm#"/>
</p:tagLst>
</file>

<file path=ppt/tags/tag26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Lst>
</file>

<file path=ppt/tags/tag26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Lst>
</file>

<file path=ppt/tags/tag26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Lst>
</file>

<file path=ppt/tags/tag26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Lst>
</file>

<file path=ppt/tags/tag26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5*l_h_x*1_1_1"/>
  <p:tag name="KSO_WM_UNIT_LAYERLEVEL" val="1_1_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5*l_h_f*1_1_1"/>
  <p:tag name="KSO_WM_UNIT_LAYERLEVEL" val="1_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2*l_h_i*1_1_4"/>
  <p:tag name="KSO_WM_TEMPLATE_CATEGORY" val="diagram"/>
  <p:tag name="KSO_WM_TEMPLATE_INDEX" val="20228030"/>
  <p:tag name="KSO_WM_UNIT_LAYERLEVEL" val="1_1_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Lst>
</file>

<file path=ppt/tags/tag27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Lst>
</file>

<file path=ppt/tags/tag27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Lst>
</file>

<file path=ppt/tags/tag27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Lst>
</file>

<file path=ppt/tags/tag27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Lst>
</file>

<file path=ppt/tags/tag28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Lst>
</file>

<file path=ppt/tags/tag28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Lst>
</file>

<file path=ppt/tags/tag28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8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2*l_h_a*1_1_1"/>
  <p:tag name="KSO_WM_TEMPLATE_CATEGORY" val="diagram"/>
  <p:tag name="KSO_WM_TEMPLATE_INDEX" val="20228030"/>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0_2*l_h_f*1_1_1"/>
  <p:tag name="KSO_WM_TEMPLATE_CATEGORY" val="diagram"/>
  <p:tag name="KSO_WM_TEMPLATE_INDEX" val="20228030"/>
  <p:tag name="KSO_WM_UNIT_LAYERLEVEL" val="1_1_1"/>
  <p:tag name="KSO_WM_TAG_VERSION" val="1.0"/>
  <p:tag name="KSO_WM_BEAUTIFY_FLAG" val="#wm#"/>
</p:tagLst>
</file>

<file path=ppt/tags/tag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2*l_h_a*1_2_1"/>
  <p:tag name="KSO_WM_TEMPLATE_CATEGORY" val="diagram"/>
  <p:tag name="KSO_WM_TEMPLATE_INDEX" val="20228030"/>
  <p:tag name="KSO_WM_UNIT_LAYERLEVEL" val="1_1_1"/>
  <p:tag name="KSO_WM_TAG_VERSION" val="1.0"/>
  <p:tag name="KSO_WM_BEAUTIFY_FLAG" val="#wm#"/>
</p:tagLst>
</file>

<file path=ppt/tags/tag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0_2*l_h_f*1_2_1"/>
  <p:tag name="KSO_WM_TEMPLATE_CATEGORY" val="diagram"/>
  <p:tag name="KSO_WM_TEMPLATE_INDEX" val="20228030"/>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2*l_h_i*1_2_3"/>
  <p:tag name="KSO_WM_TEMPLATE_CATEGORY" val="diagram"/>
  <p:tag name="KSO_WM_TEMPLATE_INDEX" val="20228030"/>
  <p:tag name="KSO_WM_UNIT_LAYERLEVEL" val="1_1_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2*l_h_i*1_2_4"/>
  <p:tag name="KSO_WM_TEMPLATE_CATEGORY" val="diagram"/>
  <p:tag name="KSO_WM_TEMPLATE_INDEX" val="20228030"/>
  <p:tag name="KSO_WM_UNIT_LAYERLEVEL" val="1_1_1"/>
  <p:tag name="KSO_WM_TAG_VERSION" val="1.0"/>
  <p:tag name="KSO_WM_BEAUTIFY_FLAG" val="#wm#"/>
</p:tagLst>
</file>

<file path=ppt/tags/tag36.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0_2*l_h_x*1_1_1"/>
  <p:tag name="KSO_WM_TEMPLATE_CATEGORY" val="diagram"/>
  <p:tag name="KSO_WM_TEMPLATE_INDEX" val="20228030"/>
  <p:tag name="KSO_WM_UNIT_LAYERLEVEL" val="1_1_1"/>
  <p:tag name="KSO_WM_TAG_VERSION" val="1.0"/>
  <p:tag name="KSO_WM_BEAUTIFY_FLAG" val="#wm#"/>
</p:tagLst>
</file>

<file path=ppt/tags/tag37.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0_2*l_h_x*1_2_1"/>
  <p:tag name="KSO_WM_TEMPLATE_CATEGORY" val="diagram"/>
  <p:tag name="KSO_WM_TEMPLATE_INDEX" val="20228030"/>
  <p:tag name="KSO_WM_UNIT_LAYERLEVEL" val="1_1_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7_6*l_h_i*1_6_1"/>
  <p:tag name="KSO_WM_TEMPLATE_CATEGORY" val="diagram"/>
  <p:tag name="KSO_WM_TEMPLATE_INDEX" val="20228077"/>
  <p:tag name="KSO_WM_UNIT_LAYERLEVEL" val="1_1_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77_6*l_h_i*1_5_5"/>
  <p:tag name="KSO_WM_TEMPLATE_CATEGORY" val="diagram"/>
  <p:tag name="KSO_WM_TEMPLATE_INDEX" val="20228077"/>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8077_6*l_h_i*1_4_8"/>
  <p:tag name="KSO_WM_TEMPLATE_CATEGORY" val="diagram"/>
  <p:tag name="KSO_WM_TEMPLATE_INDEX" val="20228077"/>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6*l_h_i*1_3_8"/>
  <p:tag name="KSO_WM_TEMPLATE_CATEGORY" val="diagram"/>
  <p:tag name="KSO_WM_TEMPLATE_INDEX" val="20228077"/>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6*l_h_i*1_2_10"/>
  <p:tag name="KSO_WM_TEMPLATE_CATEGORY" val="diagram"/>
  <p:tag name="KSO_WM_TEMPLATE_INDEX" val="20228077"/>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6*l_h_i*1_1_9"/>
  <p:tag name="KSO_WM_TEMPLATE_CATEGORY" val="diagram"/>
  <p:tag name="KSO_WM_TEMPLATE_INDEX" val="20228077"/>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77_6*l_h_i*1_6_3"/>
  <p:tag name="KSO_WM_TEMPLATE_CATEGORY" val="diagram"/>
  <p:tag name="KSO_WM_TEMPLATE_INDEX" val="20228077"/>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6"/>
  <p:tag name="KSO_WM_UNIT_ID" val="diagram20228077_6*l_h_i*1_5_6"/>
  <p:tag name="KSO_WM_TEMPLATE_CATEGORY" val="diagram"/>
  <p:tag name="KSO_WM_TEMPLATE_INDEX" val="20228077"/>
  <p:tag name="KSO_WM_UNIT_LAYERLEVEL" val="1_1_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28077_6*l_h_i*1_4_9"/>
  <p:tag name="KSO_WM_TEMPLATE_CATEGORY" val="diagram"/>
  <p:tag name="KSO_WM_TEMPLATE_INDEX" val="20228077"/>
  <p:tag name="KSO_WM_UNIT_LAYERLEVEL" val="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6*l_h_i*1_3_9"/>
  <p:tag name="KSO_WM_TEMPLATE_CATEGORY" val="diagram"/>
  <p:tag name="KSO_WM_TEMPLATE_INDEX" val="20228077"/>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6*l_h_i*1_2_1"/>
  <p:tag name="KSO_WM_TEMPLATE_CATEGORY" val="diagram"/>
  <p:tag name="KSO_WM_TEMPLATE_INDEX" val="20228077"/>
  <p:tag name="KSO_WM_UNIT_LAYERLEVEL" val="1_1_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6*l_h_i*1_1_1"/>
  <p:tag name="KSO_WM_TEMPLATE_CATEGORY" val="diagram"/>
  <p:tag name="KSO_WM_TEMPLATE_INDEX" val="20228077"/>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6*l_h_i*1_1_2"/>
  <p:tag name="KSO_WM_TEMPLATE_CATEGORY" val="diagram"/>
  <p:tag name="KSO_WM_TEMPLATE_INDEX" val="20228077"/>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6*l_h_i*1_2_2"/>
  <p:tag name="KSO_WM_TEMPLATE_CATEGORY" val="diagram"/>
  <p:tag name="KSO_WM_TEMPLATE_INDEX" val="20228077"/>
  <p:tag name="KSO_WM_UNIT_LAYERLEVEL" val="1_1_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6*l_h_i*1_3_10"/>
  <p:tag name="KSO_WM_TEMPLATE_CATEGORY" val="diagram"/>
  <p:tag name="KSO_WM_TEMPLATE_INDEX" val="20228077"/>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28077_6*l_h_i*1_4_10"/>
  <p:tag name="KSO_WM_TEMPLATE_CATEGORY" val="diagram"/>
  <p:tag name="KSO_WM_TEMPLATE_INDEX" val="20228077"/>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7"/>
  <p:tag name="KSO_WM_UNIT_ID" val="diagram20228077_6*l_h_i*1_5_7"/>
  <p:tag name="KSO_WM_TEMPLATE_CATEGORY" val="diagram"/>
  <p:tag name="KSO_WM_TEMPLATE_INDEX" val="20228077"/>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77_6*l_h_i*1_6_4"/>
  <p:tag name="KSO_WM_TEMPLATE_CATEGORY" val="diagram"/>
  <p:tag name="KSO_WM_TEMPLATE_INDEX" val="20228077"/>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6*l_h_i*1_1_3"/>
  <p:tag name="KSO_WM_TEMPLATE_CATEGORY" val="diagram"/>
  <p:tag name="KSO_WM_TEMPLATE_INDEX" val="20228077"/>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6*l_h_i*1_1_4"/>
  <p:tag name="KSO_WM_TEMPLATE_CATEGORY" val="diagram"/>
  <p:tag name="KSO_WM_TEMPLATE_INDEX" val="20228077"/>
  <p:tag name="KSO_WM_UNIT_LAYERLEVEL" val="1_1_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6*l_h_i*1_1_5"/>
  <p:tag name="KSO_WM_TEMPLATE_CATEGORY" val="diagram"/>
  <p:tag name="KSO_WM_TEMPLATE_INDEX" val="20228077"/>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6*l_h_i*1_1_6"/>
  <p:tag name="KSO_WM_TEMPLATE_CATEGORY" val="diagram"/>
  <p:tag name="KSO_WM_TEMPLATE_INDEX" val="20228077"/>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6*l_h_i*1_1_7"/>
  <p:tag name="KSO_WM_TEMPLATE_CATEGORY" val="diagram"/>
  <p:tag name="KSO_WM_TEMPLATE_INDEX" val="20228077"/>
  <p:tag name="KSO_WM_UNIT_LAYERLEVEL" val="1_1_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6*l_h_i*1_1_8"/>
  <p:tag name="KSO_WM_TEMPLATE_CATEGORY" val="diagram"/>
  <p:tag name="KSO_WM_TEMPLATE_INDEX" val="20228077"/>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6*l_h_i*1_2_3"/>
  <p:tag name="KSO_WM_TEMPLATE_CATEGORY" val="diagram"/>
  <p:tag name="KSO_WM_TEMPLATE_INDEX" val="20228077"/>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6*l_h_i*1_2_4"/>
  <p:tag name="KSO_WM_TEMPLATE_CATEGORY" val="diagram"/>
  <p:tag name="KSO_WM_TEMPLATE_INDEX" val="20228077"/>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6*l_h_i*1_2_5"/>
  <p:tag name="KSO_WM_TEMPLATE_CATEGORY" val="diagram"/>
  <p:tag name="KSO_WM_TEMPLATE_INDEX" val="20228077"/>
  <p:tag name="KSO_WM_UNIT_LAYERLEVEL" val="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6*l_h_i*1_2_6"/>
  <p:tag name="KSO_WM_TEMPLATE_CATEGORY" val="diagram"/>
  <p:tag name="KSO_WM_TEMPLATE_INDEX" val="20228077"/>
  <p:tag name="KSO_WM_UNIT_LAYERLEVEL" val="1_1_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6*l_h_i*1_2_7"/>
  <p:tag name="KSO_WM_TEMPLATE_CATEGORY" val="diagram"/>
  <p:tag name="KSO_WM_TEMPLATE_INDEX" val="20228077"/>
  <p:tag name="KSO_WM_UNIT_LAYERLEVEL" val="1_1_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6*l_h_i*1_2_8"/>
  <p:tag name="KSO_WM_TEMPLATE_CATEGORY" val="diagram"/>
  <p:tag name="KSO_WM_TEMPLATE_INDEX" val="20228077"/>
  <p:tag name="KSO_WM_UNIT_LAYERLEVEL" val="1_1_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6*l_h_i*1_3_1"/>
  <p:tag name="KSO_WM_TEMPLATE_CATEGORY" val="diagram"/>
  <p:tag name="KSO_WM_TEMPLATE_INDEX" val="20228077"/>
  <p:tag name="KSO_WM_UNIT_LAYERLEVEL" val="1_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7_6*l_h_i*1_3_2"/>
  <p:tag name="KSO_WM_TEMPLATE_CATEGORY" val="diagram"/>
  <p:tag name="KSO_WM_TEMPLATE_INDEX" val="20228077"/>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2*l_i*1_1"/>
  <p:tag name="KSO_WM_TEMPLATE_CATEGORY" val="diagram"/>
  <p:tag name="KSO_WM_TEMPLATE_INDEX" val="20228062"/>
  <p:tag name="KSO_WM_UNIT_LAYERLEVEL" val="1_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7_6*l_h_i*1_3_3"/>
  <p:tag name="KSO_WM_TEMPLATE_CATEGORY" val="diagram"/>
  <p:tag name="KSO_WM_TEMPLATE_INDEX" val="20228077"/>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7_6*l_h_i*1_3_4"/>
  <p:tag name="KSO_WM_TEMPLATE_CATEGORY" val="diagram"/>
  <p:tag name="KSO_WM_TEMPLATE_INDEX" val="20228077"/>
  <p:tag name="KSO_WM_UNIT_LAYERLEVEL" val="1_1_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7_6*l_h_i*1_3_5"/>
  <p:tag name="KSO_WM_TEMPLATE_CATEGORY" val="diagram"/>
  <p:tag name="KSO_WM_TEMPLATE_INDEX" val="20228077"/>
  <p:tag name="KSO_WM_UNIT_LAYERLEVEL" val="1_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77_6*l_h_i*1_3_6"/>
  <p:tag name="KSO_WM_TEMPLATE_CATEGORY" val="diagram"/>
  <p:tag name="KSO_WM_TEMPLATE_INDEX" val="20228077"/>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7_6*l_h_i*1_4_1"/>
  <p:tag name="KSO_WM_TEMPLATE_CATEGORY" val="diagram"/>
  <p:tag name="KSO_WM_TEMPLATE_INDEX" val="20228077"/>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7_6*l_h_i*1_4_2"/>
  <p:tag name="KSO_WM_TEMPLATE_CATEGORY" val="diagram"/>
  <p:tag name="KSO_WM_TEMPLATE_INDEX" val="20228077"/>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7_6*l_h_i*1_4_3"/>
  <p:tag name="KSO_WM_TEMPLATE_CATEGORY" val="diagram"/>
  <p:tag name="KSO_WM_TEMPLATE_INDEX" val="20228077"/>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7_6*l_h_i*1_4_4"/>
  <p:tag name="KSO_WM_TEMPLATE_CATEGORY" val="diagram"/>
  <p:tag name="KSO_WM_TEMPLATE_INDEX" val="20228077"/>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77_6*l_h_i*1_4_5"/>
  <p:tag name="KSO_WM_TEMPLATE_CATEGORY" val="diagram"/>
  <p:tag name="KSO_WM_TEMPLATE_INDEX" val="20228077"/>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77_6*l_h_i*1_4_6"/>
  <p:tag name="KSO_WM_TEMPLATE_CATEGORY" val="diagram"/>
  <p:tag name="KSO_WM_TEMPLATE_INDEX" val="20228077"/>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2*l_h_i*1_1_1"/>
  <p:tag name="KSO_WM_TEMPLATE_CATEGORY" val="diagram"/>
  <p:tag name="KSO_WM_TEMPLATE_INDEX" val="20228062"/>
  <p:tag name="KSO_WM_UNIT_LAYERLEVEL" val="1_1_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8"/>
  <p:tag name="KSO_WM_UNIT_ID" val="diagram20228077_6*l_h_i*1_5_8"/>
  <p:tag name="KSO_WM_TEMPLATE_CATEGORY" val="diagram"/>
  <p:tag name="KSO_WM_TEMPLATE_INDEX" val="20228077"/>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9"/>
  <p:tag name="KSO_WM_UNIT_ID" val="diagram20228077_6*l_h_i*1_5_9"/>
  <p:tag name="KSO_WM_TEMPLATE_CATEGORY" val="diagram"/>
  <p:tag name="KSO_WM_TEMPLATE_INDEX" val="20228077"/>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0"/>
  <p:tag name="KSO_WM_UNIT_ID" val="diagram20228077_6*l_h_i*1_5_10"/>
  <p:tag name="KSO_WM_TEMPLATE_CATEGORY" val="diagram"/>
  <p:tag name="KSO_WM_TEMPLATE_INDEX" val="20228077"/>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7_6*l_h_i*1_5_1"/>
  <p:tag name="KSO_WM_TEMPLATE_CATEGORY" val="diagram"/>
  <p:tag name="KSO_WM_TEMPLATE_INDEX" val="20228077"/>
  <p:tag name="KSO_WM_UNIT_LAYERLEVEL" val="1_1_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7_6*l_h_i*1_5_2"/>
  <p:tag name="KSO_WM_TEMPLATE_CATEGORY" val="diagram"/>
  <p:tag name="KSO_WM_TEMPLATE_INDEX" val="20228077"/>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7_6*l_h_i*1_5_3"/>
  <p:tag name="KSO_WM_TEMPLATE_CATEGORY" val="diagram"/>
  <p:tag name="KSO_WM_TEMPLATE_INDEX" val="20228077"/>
  <p:tag name="KSO_WM_UNIT_LAYERLEVEL" val="1_1_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77_6*l_h_i*1_6_5"/>
  <p:tag name="KSO_WM_TEMPLATE_CATEGORY" val="diagram"/>
  <p:tag name="KSO_WM_TEMPLATE_INDEX" val="20228077"/>
  <p:tag name="KSO_WM_UNIT_LAYERLEVEL" val="1_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6"/>
  <p:tag name="KSO_WM_UNIT_ID" val="diagram20228077_6*l_h_i*1_6_6"/>
  <p:tag name="KSO_WM_TEMPLATE_CATEGORY" val="diagram"/>
  <p:tag name="KSO_WM_TEMPLATE_INDEX" val="20228077"/>
  <p:tag name="KSO_WM_UNIT_LAYERLEVEL" val="1_1_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7"/>
  <p:tag name="KSO_WM_UNIT_ID" val="diagram20228077_6*l_h_i*1_6_7"/>
  <p:tag name="KSO_WM_TEMPLATE_CATEGORY" val="diagram"/>
  <p:tag name="KSO_WM_TEMPLATE_INDEX" val="20228077"/>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8"/>
  <p:tag name="KSO_WM_UNIT_ID" val="diagram20228077_6*l_h_i*1_6_8"/>
  <p:tag name="KSO_WM_TEMPLATE_CATEGORY" val="diagram"/>
  <p:tag name="KSO_WM_TEMPLATE_INDEX" val="20228077"/>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2*l_h_i*1_1_2"/>
  <p:tag name="KSO_WM_TEMPLATE_CATEGORY" val="diagram"/>
  <p:tag name="KSO_WM_TEMPLATE_INDEX" val="20228062"/>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9"/>
  <p:tag name="KSO_WM_UNIT_ID" val="diagram20228077_6*l_h_i*1_6_9"/>
  <p:tag name="KSO_WM_TEMPLATE_CATEGORY" val="diagram"/>
  <p:tag name="KSO_WM_TEMPLATE_INDEX" val="20228077"/>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0"/>
  <p:tag name="KSO_WM_UNIT_ID" val="diagram20228077_6*l_h_i*1_6_10"/>
  <p:tag name="KSO_WM_TEMPLATE_CATEGORY" val="diagram"/>
  <p:tag name="KSO_WM_TEMPLATE_INDEX" val="20228077"/>
  <p:tag name="KSO_WM_UNIT_LAYERLEVEL" val="1_1_1"/>
  <p:tag name="KSO_WM_TAG_VERSION" val="1.0"/>
  <p:tag name="KSO_WM_BEAUTIFY_FLAG" val="#wm#"/>
</p:tagLst>
</file>

<file path=ppt/tags/tag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7_6*l_h_a*1_1_1"/>
  <p:tag name="KSO_WM_TEMPLATE_CATEGORY" val="diagram"/>
  <p:tag name="KSO_WM_TEMPLATE_INDEX" val="20228077"/>
  <p:tag name="KSO_WM_UNIT_LAYERLEVEL" val="1_1_1"/>
  <p:tag name="KSO_WM_TAG_VERSION" val="1.0"/>
  <p:tag name="KSO_WM_BEAUTIFY_FLAG" val="#wm#"/>
</p:tagLst>
</file>

<file path=ppt/tags/tag9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6*l_h_f*1_1_1"/>
  <p:tag name="KSO_WM_TEMPLATE_CATEGORY" val="diagram"/>
  <p:tag name="KSO_WM_TEMPLATE_INDEX" val="20228077"/>
  <p:tag name="KSO_WM_UNIT_LAYERLEVEL" val="1_1_1"/>
  <p:tag name="KSO_WM_TAG_VERSION" val="1.0"/>
  <p:tag name="KSO_WM_BEAUTIFY_FLAG" val="#wm#"/>
</p:tagLst>
</file>

<file path=ppt/tags/tag9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7_6*l_h_a*1_2_1"/>
  <p:tag name="KSO_WM_TEMPLATE_CATEGORY" val="diagram"/>
  <p:tag name="KSO_WM_TEMPLATE_INDEX" val="20228077"/>
  <p:tag name="KSO_WM_UNIT_LAYERLEVEL" val="1_1_1"/>
  <p:tag name="KSO_WM_TAG_VERSION" val="1.0"/>
  <p:tag name="KSO_WM_BEAUTIFY_FLAG" val="#wm#"/>
</p:tagLst>
</file>

<file path=ppt/tags/tag9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6*l_h_f*1_2_1"/>
  <p:tag name="KSO_WM_TEMPLATE_CATEGORY" val="diagram"/>
  <p:tag name="KSO_WM_TEMPLATE_INDEX" val="20228077"/>
  <p:tag name="KSO_WM_UNIT_LAYERLEVEL" val="1_1_1"/>
  <p:tag name="KSO_WM_TAG_VERSION" val="1.0"/>
  <p:tag name="KSO_WM_BEAUTIFY_FLAG" val="#wm#"/>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7_6*l_h_a*1_3_1"/>
  <p:tag name="KSO_WM_TEMPLATE_CATEGORY" val="diagram"/>
  <p:tag name="KSO_WM_TEMPLATE_INDEX" val="20228077"/>
  <p:tag name="KSO_WM_UNIT_LAYERLEVEL" val="1_1_1"/>
  <p:tag name="KSO_WM_TAG_VERSION" val="1.0"/>
  <p:tag name="KSO_WM_BEAUTIFY_FLAG" val="#wm#"/>
</p:tagLst>
</file>

<file path=ppt/tags/tag9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6*l_h_f*1_3_1"/>
  <p:tag name="KSO_WM_TEMPLATE_CATEGORY" val="diagram"/>
  <p:tag name="KSO_WM_TEMPLATE_INDEX" val="20228077"/>
  <p:tag name="KSO_WM_UNIT_LAYERLEVEL" val="1_1_1"/>
  <p:tag name="KSO_WM_TAG_VERSION" val="1.0"/>
  <p:tag name="KSO_WM_BEAUTIFY_FLAG" val="#wm#"/>
</p:tagLst>
</file>

<file path=ppt/tags/tag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7_6*l_h_a*1_4_1"/>
  <p:tag name="KSO_WM_TEMPLATE_CATEGORY" val="diagram"/>
  <p:tag name="KSO_WM_TEMPLATE_INDEX" val="20228077"/>
  <p:tag name="KSO_WM_UNIT_LAYERLEVEL" val="1_1_1"/>
  <p:tag name="KSO_WM_TAG_VERSION" val="1.0"/>
  <p:tag name="KSO_WM_BEAUTIFY_FLAG" val="#wm#"/>
</p:tagLst>
</file>

<file path=ppt/tags/tag9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7_6*l_h_f*1_4_1"/>
  <p:tag name="KSO_WM_TEMPLATE_CATEGORY" val="diagram"/>
  <p:tag name="KSO_WM_TEMPLATE_INDEX" val="2022807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14012</Words>
  <Application>WPS 演示</Application>
  <PresentationFormat>全屏显示(16:9)</PresentationFormat>
  <Paragraphs>676</Paragraphs>
  <Slides>77</Slides>
  <Notes>25</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77</vt:i4>
      </vt:variant>
    </vt:vector>
  </HeadingPairs>
  <TitlesOfParts>
    <vt:vector size="114"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思源黑体 CN Bold</vt:lpstr>
      <vt:lpstr>黑体</vt:lpstr>
      <vt:lpstr>思源黑体 CN Light</vt:lpstr>
      <vt:lpstr>MiSans</vt:lpstr>
      <vt:lpstr>思源黑体 CN Medium</vt:lpstr>
      <vt:lpstr>苹方-简</vt:lpstr>
      <vt:lpstr>Times New Roman Regular</vt:lpstr>
      <vt:lpstr>MiSans</vt:lpstr>
      <vt:lpstr>思源黑体 CN Bold</vt:lpstr>
      <vt:lpstr>Microsoft YaHei Light</vt:lpstr>
      <vt:lpstr>PingFang TC Regular</vt:lpstr>
      <vt:lpstr>汉仪小麦体简</vt:lpstr>
      <vt:lpstr>方正字迹-童佬简体</vt:lpstr>
      <vt:lpstr>方正中等线繁体</vt:lpstr>
      <vt:lpstr>思源黑体 CN Regular</vt:lpstr>
      <vt:lpstr>Songti SC Regular</vt:lpstr>
      <vt:lpstr>MiSans Bold</vt:lpstr>
      <vt:lpstr>宋体-简</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27</cp:revision>
  <dcterms:created xsi:type="dcterms:W3CDTF">2023-09-13T08:13:06Z</dcterms:created>
  <dcterms:modified xsi:type="dcterms:W3CDTF">2023-09-13T08:13:06Z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18E19376616D32DF6B5701651F1907D7_43</vt:lpwstr>
  </property>
</Properties>
</file>