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3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80" r:id="rId4"/>
    <p:sldId id="257" r:id="rId6"/>
    <p:sldId id="258" r:id="rId7"/>
    <p:sldId id="281" r:id="rId8"/>
    <p:sldId id="259" r:id="rId9"/>
    <p:sldId id="260" r:id="rId10"/>
    <p:sldId id="285" r:id="rId11"/>
    <p:sldId id="286" r:id="rId12"/>
    <p:sldId id="287" r:id="rId13"/>
    <p:sldId id="289" r:id="rId14"/>
    <p:sldId id="282" r:id="rId15"/>
    <p:sldId id="288" r:id="rId16"/>
    <p:sldId id="290" r:id="rId17"/>
    <p:sldId id="291" r:id="rId18"/>
    <p:sldId id="292" r:id="rId19"/>
    <p:sldId id="262" r:id="rId20"/>
    <p:sldId id="263" r:id="rId21"/>
    <p:sldId id="293" r:id="rId22"/>
    <p:sldId id="264" r:id="rId23"/>
    <p:sldId id="265" r:id="rId24"/>
    <p:sldId id="266" r:id="rId25"/>
    <p:sldId id="279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0" clrIdx="0"/>
  <p:cmAuthor id="2" name="作者" initials="A" lastIdx="0" clrIdx="1"/>
  <p:cmAuthor id="3" name="WPS_1679281038" initials="W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310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>
            <a:off x="0" y="4578350"/>
            <a:ext cx="2159000" cy="2279650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任意多边形 14"/>
          <p:cNvSpPr/>
          <p:nvPr userDrawn="1">
            <p:custDataLst>
              <p:tags r:id="rId3"/>
            </p:custDataLst>
          </p:nvPr>
        </p:nvSpPr>
        <p:spPr>
          <a:xfrm>
            <a:off x="10189845" y="1349375"/>
            <a:ext cx="2001520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1437005" y="3325495"/>
            <a:ext cx="7401560" cy="63500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200" normalizeH="0" baseline="0" noProof="1" dirty="0">
                <a:solidFill>
                  <a:schemeClr val="tx1"/>
                </a:solidFill>
                <a:latin typeface="+mj-ea"/>
                <a:ea typeface="+mj-ea"/>
                <a:cs typeface="+mj-lt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1437005" y="1447800"/>
            <a:ext cx="7395845" cy="1712595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520825" y="4201795"/>
            <a:ext cx="1886585" cy="440690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 2"/>
          <p:cNvSpPr/>
          <p:nvPr userDrawn="1">
            <p:custDataLst>
              <p:tags r:id="rId10"/>
            </p:custDataLst>
          </p:nvPr>
        </p:nvSpPr>
        <p:spPr>
          <a:xfrm rot="10800000" flipH="1" flipV="1">
            <a:off x="8851265" y="3810"/>
            <a:ext cx="333946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1219200" y="2804795"/>
            <a:ext cx="2362200" cy="23622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 txBox="1"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 bwMode="auto">
          <a:xfrm>
            <a:off x="844550" y="1139825"/>
            <a:ext cx="2171065" cy="235077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>
            <p:custDataLst>
              <p:tags r:id="rId7"/>
            </p:custDataLst>
          </p:nvPr>
        </p:nvSpPr>
        <p:spPr>
          <a:xfrm>
            <a:off x="9295130" y="3812540"/>
            <a:ext cx="2896235" cy="3045460"/>
          </a:xfrm>
          <a:custGeom>
            <a:avLst/>
            <a:gdLst>
              <a:gd name="connsiteX0" fmla="*/ 2215286 w 2898892"/>
              <a:gd name="connsiteY0" fmla="*/ 1136 h 3045222"/>
              <a:gd name="connsiteX1" fmla="*/ 2449717 w 2898892"/>
              <a:gd name="connsiteY1" fmla="*/ 5674 h 3045222"/>
              <a:gd name="connsiteX2" fmla="*/ 2878869 w 2898892"/>
              <a:gd name="connsiteY2" fmla="*/ 77060 h 3045222"/>
              <a:gd name="connsiteX3" fmla="*/ 2898874 w 2898892"/>
              <a:gd name="connsiteY3" fmla="*/ 82278 h 3045222"/>
              <a:gd name="connsiteX4" fmla="*/ 2898892 w 2898892"/>
              <a:gd name="connsiteY4" fmla="*/ 1092496 h 3045222"/>
              <a:gd name="connsiteX5" fmla="*/ 2897670 w 2898892"/>
              <a:gd name="connsiteY5" fmla="*/ 1091774 h 3045222"/>
              <a:gd name="connsiteX6" fmla="*/ 2383672 w 2898892"/>
              <a:gd name="connsiteY6" fmla="*/ 950163 h 3045222"/>
              <a:gd name="connsiteX7" fmla="*/ 949550 w 2898892"/>
              <a:gd name="connsiteY7" fmla="*/ 2196199 h 3045222"/>
              <a:gd name="connsiteX8" fmla="*/ 1178031 w 2898892"/>
              <a:gd name="connsiteY8" fmla="*/ 3043519 h 3045222"/>
              <a:gd name="connsiteX9" fmla="*/ 1179843 w 2898892"/>
              <a:gd name="connsiteY9" fmla="*/ 3044919 h 3045222"/>
              <a:gd name="connsiteX10" fmla="*/ 128202 w 2898892"/>
              <a:gd name="connsiteY10" fmla="*/ 3045222 h 3045222"/>
              <a:gd name="connsiteX11" fmla="*/ 122797 w 2898892"/>
              <a:gd name="connsiteY11" fmla="*/ 3031476 h 3045222"/>
              <a:gd name="connsiteX12" fmla="*/ 5670 w 2898892"/>
              <a:gd name="connsiteY12" fmla="*/ 2130196 h 3045222"/>
              <a:gd name="connsiteX13" fmla="*/ 2215286 w 2898892"/>
              <a:gd name="connsiteY13" fmla="*/ 1136 h 30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8892" h="3045222">
                <a:moveTo>
                  <a:pt x="2215286" y="1136"/>
                </a:moveTo>
                <a:cubicBezTo>
                  <a:pt x="2292637" y="-1294"/>
                  <a:pt x="2370849" y="159"/>
                  <a:pt x="2449717" y="5674"/>
                </a:cubicBezTo>
                <a:cubicBezTo>
                  <a:pt x="2597317" y="15996"/>
                  <a:pt x="2740731" y="40665"/>
                  <a:pt x="2878869" y="77060"/>
                </a:cubicBezTo>
                <a:lnTo>
                  <a:pt x="2898874" y="82278"/>
                </a:lnTo>
                <a:lnTo>
                  <a:pt x="2898892" y="1092496"/>
                </a:lnTo>
                <a:lnTo>
                  <a:pt x="2897670" y="1091774"/>
                </a:lnTo>
                <a:cubicBezTo>
                  <a:pt x="2742140" y="1012787"/>
                  <a:pt x="2568647" y="963098"/>
                  <a:pt x="2383672" y="950163"/>
                </a:cubicBezTo>
                <a:cubicBezTo>
                  <a:pt x="1643138" y="898380"/>
                  <a:pt x="1001288" y="1456317"/>
                  <a:pt x="949550" y="2196199"/>
                </a:cubicBezTo>
                <a:cubicBezTo>
                  <a:pt x="927712" y="2508494"/>
                  <a:pt x="1014704" y="2802938"/>
                  <a:pt x="1178031" y="3043519"/>
                </a:cubicBezTo>
                <a:lnTo>
                  <a:pt x="1179843" y="3044919"/>
                </a:lnTo>
                <a:lnTo>
                  <a:pt x="128202" y="3045222"/>
                </a:lnTo>
                <a:lnTo>
                  <a:pt x="122797" y="3031476"/>
                </a:lnTo>
                <a:cubicBezTo>
                  <a:pt x="26596" y="2750393"/>
                  <a:pt x="-16389" y="2445659"/>
                  <a:pt x="5670" y="2130196"/>
                </a:cubicBezTo>
                <a:cubicBezTo>
                  <a:pt x="88351" y="947803"/>
                  <a:pt x="1055015" y="37588"/>
                  <a:pt x="2215286" y="1136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8"/>
          <p:cNvSpPr/>
          <p:nvPr userDrawn="1">
            <p:custDataLst>
              <p:tags r:id="rId2"/>
            </p:custDataLst>
          </p:nvPr>
        </p:nvSpPr>
        <p:spPr>
          <a:xfrm flipH="1">
            <a:off x="10045700" y="4570095"/>
            <a:ext cx="2146300" cy="228790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9127490" y="967740"/>
            <a:ext cx="685800" cy="6858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982345" y="1607820"/>
            <a:ext cx="2449195" cy="244983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2348230" y="1383030"/>
            <a:ext cx="8107680" cy="20453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800" b="1" i="0" u="none" strike="noStrike" kern="1200" cap="none" spc="400" normalizeH="0" baseline="0" noProof="1">
                <a:solidFill>
                  <a:schemeClr val="tx1"/>
                </a:solidFill>
                <a:uFillTx/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389505" y="3841027"/>
            <a:ext cx="1917700" cy="5264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</p:spPr>
        <p:txBody>
          <a:bodyPr wrap="none" tIns="0" bIns="36195" anchor="ctr" anchorCtr="0">
            <a:normAutofit/>
          </a:bodyPr>
          <a:lstStyle>
            <a:lvl1pPr marL="0" indent="0" algn="ctr"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 rot="10800000" flipV="1">
            <a:off x="635" y="31750"/>
            <a:ext cx="333819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" name="任意多边形 9"/>
          <p:cNvSpPr/>
          <p:nvPr userDrawn="1">
            <p:custDataLst>
              <p:tags r:id="rId3"/>
            </p:custDataLst>
          </p:nvPr>
        </p:nvSpPr>
        <p:spPr>
          <a:xfrm rot="10800000" flipV="1">
            <a:off x="0" y="1377315"/>
            <a:ext cx="2000885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 flipH="1">
            <a:off x="10045700" y="4578350"/>
            <a:ext cx="2146300" cy="227901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3641090" y="1520825"/>
            <a:ext cx="6866890" cy="2146300"/>
          </a:xfrm>
          <a:prstGeom prst="rect">
            <a:avLst/>
          </a:prstGeom>
          <a:noFill/>
        </p:spPr>
        <p:txBody>
          <a:bodyPr wrap="square" lIns="91440" tIns="45720" rIns="71755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8479790" y="4109719"/>
            <a:ext cx="1886585" cy="562294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tags" Target="../tags/tag135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同心圆 6"/>
          <p:cNvSpPr/>
          <p:nvPr userDrawn="1">
            <p:custDataLst>
              <p:tags r:id="rId17"/>
            </p:custDataLst>
          </p:nvPr>
        </p:nvSpPr>
        <p:spPr>
          <a:xfrm rot="8280000">
            <a:off x="452120" y="287020"/>
            <a:ext cx="624840" cy="624840"/>
          </a:xfrm>
          <a:prstGeom prst="donut">
            <a:avLst>
              <a:gd name="adj" fmla="val 2443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72000">
                <a:schemeClr val="accent1">
                  <a:alpha val="0"/>
                </a:schemeClr>
              </a:gs>
            </a:gsLst>
            <a:lin ang="16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18"/>
            </p:custDataLst>
          </p:nvPr>
        </p:nvSpPr>
        <p:spPr>
          <a:xfrm>
            <a:off x="6934200" y="1351280"/>
            <a:ext cx="5255895" cy="5506720"/>
          </a:xfrm>
          <a:custGeom>
            <a:avLst/>
            <a:gdLst>
              <a:gd name="connsiteX0" fmla="*/ 4225077 w 5255647"/>
              <a:gd name="connsiteY0" fmla="*/ 770 h 5518308"/>
              <a:gd name="connsiteX1" fmla="*/ 4438483 w 5255647"/>
              <a:gd name="connsiteY1" fmla="*/ 10280 h 5518308"/>
              <a:gd name="connsiteX2" fmla="*/ 5216038 w 5255647"/>
              <a:gd name="connsiteY2" fmla="*/ 139615 h 5518308"/>
              <a:gd name="connsiteX3" fmla="*/ 5255647 w 5255647"/>
              <a:gd name="connsiteY3" fmla="*/ 150458 h 5518308"/>
              <a:gd name="connsiteX4" fmla="*/ 5255607 w 5255647"/>
              <a:gd name="connsiteY4" fmla="*/ 1981866 h 5518308"/>
              <a:gd name="connsiteX5" fmla="*/ 5250109 w 5255647"/>
              <a:gd name="connsiteY5" fmla="*/ 1978022 h 5518308"/>
              <a:gd name="connsiteX6" fmla="*/ 4318826 w 5255647"/>
              <a:gd name="connsiteY6" fmla="*/ 1721455 h 5518308"/>
              <a:gd name="connsiteX7" fmla="*/ 1720433 w 5255647"/>
              <a:gd name="connsiteY7" fmla="*/ 3978949 h 5518308"/>
              <a:gd name="connsiteX8" fmla="*/ 2134410 w 5255647"/>
              <a:gd name="connsiteY8" fmla="*/ 5514082 h 5518308"/>
              <a:gd name="connsiteX9" fmla="*/ 2137612 w 5255647"/>
              <a:gd name="connsiteY9" fmla="*/ 5517766 h 5518308"/>
              <a:gd name="connsiteX10" fmla="*/ 232206 w 5255647"/>
              <a:gd name="connsiteY10" fmla="*/ 5518308 h 5518308"/>
              <a:gd name="connsiteX11" fmla="*/ 222494 w 5255647"/>
              <a:gd name="connsiteY11" fmla="*/ 5492256 h 5518308"/>
              <a:gd name="connsiteX12" fmla="*/ 10273 w 5255647"/>
              <a:gd name="connsiteY12" fmla="*/ 3859362 h 5518308"/>
              <a:gd name="connsiteX13" fmla="*/ 4225077 w 5255647"/>
              <a:gd name="connsiteY13" fmla="*/ 770 h 551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5647" h="5518308">
                <a:moveTo>
                  <a:pt x="4225077" y="770"/>
                </a:moveTo>
                <a:cubicBezTo>
                  <a:pt x="4295884" y="2127"/>
                  <a:pt x="4367035" y="5284"/>
                  <a:pt x="4438483" y="10280"/>
                </a:cubicBezTo>
                <a:cubicBezTo>
                  <a:pt x="4705911" y="28981"/>
                  <a:pt x="4965754" y="73676"/>
                  <a:pt x="5216038" y="139615"/>
                </a:cubicBezTo>
                <a:lnTo>
                  <a:pt x="5255647" y="150458"/>
                </a:lnTo>
                <a:lnTo>
                  <a:pt x="5255607" y="1981866"/>
                </a:lnTo>
                <a:lnTo>
                  <a:pt x="5250109" y="1978022"/>
                </a:lnTo>
                <a:cubicBezTo>
                  <a:pt x="4968313" y="1834916"/>
                  <a:pt x="4653971" y="1744891"/>
                  <a:pt x="4318826" y="1721455"/>
                </a:cubicBezTo>
                <a:cubicBezTo>
                  <a:pt x="2977095" y="1627633"/>
                  <a:pt x="1814168" y="2638470"/>
                  <a:pt x="1720433" y="3978949"/>
                </a:cubicBezTo>
                <a:cubicBezTo>
                  <a:pt x="1680868" y="4544750"/>
                  <a:pt x="1838485" y="5078208"/>
                  <a:pt x="2134410" y="5514082"/>
                </a:cubicBezTo>
                <a:lnTo>
                  <a:pt x="2137612" y="5517766"/>
                </a:lnTo>
                <a:lnTo>
                  <a:pt x="232206" y="5518308"/>
                </a:lnTo>
                <a:lnTo>
                  <a:pt x="222494" y="5492256"/>
                </a:lnTo>
                <a:cubicBezTo>
                  <a:pt x="48190" y="4983003"/>
                  <a:pt x="-29693" y="4430902"/>
                  <a:pt x="10273" y="3859362"/>
                </a:cubicBezTo>
                <a:cubicBezTo>
                  <a:pt x="165063" y="1645759"/>
                  <a:pt x="2030046" y="-41301"/>
                  <a:pt x="4225077" y="77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9" Type="http://schemas.openxmlformats.org/officeDocument/2006/relationships/slideLayout" Target="../slideLayouts/slideLayout19.xml"/><Relationship Id="rId28" Type="http://schemas.openxmlformats.org/officeDocument/2006/relationships/tags" Target="../tags/tag218.xml"/><Relationship Id="rId27" Type="http://schemas.openxmlformats.org/officeDocument/2006/relationships/tags" Target="../tags/tag217.xml"/><Relationship Id="rId26" Type="http://schemas.openxmlformats.org/officeDocument/2006/relationships/image" Target="../media/image9.svg"/><Relationship Id="rId25" Type="http://schemas.openxmlformats.org/officeDocument/2006/relationships/image" Target="../media/image8.png"/><Relationship Id="rId24" Type="http://schemas.openxmlformats.org/officeDocument/2006/relationships/tags" Target="../tags/tag216.xml"/><Relationship Id="rId23" Type="http://schemas.openxmlformats.org/officeDocument/2006/relationships/image" Target="../media/image7.svg"/><Relationship Id="rId22" Type="http://schemas.openxmlformats.org/officeDocument/2006/relationships/image" Target="../media/image6.png"/><Relationship Id="rId21" Type="http://schemas.openxmlformats.org/officeDocument/2006/relationships/tags" Target="../tags/tag215.xml"/><Relationship Id="rId20" Type="http://schemas.openxmlformats.org/officeDocument/2006/relationships/image" Target="../media/image5.svg"/><Relationship Id="rId2" Type="http://schemas.openxmlformats.org/officeDocument/2006/relationships/tags" Target="../tags/tag200.xml"/><Relationship Id="rId19" Type="http://schemas.openxmlformats.org/officeDocument/2006/relationships/image" Target="../media/image4.png"/><Relationship Id="rId18" Type="http://schemas.openxmlformats.org/officeDocument/2006/relationships/tags" Target="../tags/tag214.xml"/><Relationship Id="rId17" Type="http://schemas.openxmlformats.org/officeDocument/2006/relationships/tags" Target="../tags/tag213.xml"/><Relationship Id="rId16" Type="http://schemas.openxmlformats.org/officeDocument/2006/relationships/image" Target="../media/image3.svg"/><Relationship Id="rId15" Type="http://schemas.openxmlformats.org/officeDocument/2006/relationships/image" Target="../media/image2.png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9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9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9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9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image" Target="../media/image10.jpeg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0" Type="http://schemas.openxmlformats.org/officeDocument/2006/relationships/notesSlide" Target="../notesSlides/notesSlide12.xml"/><Relationship Id="rId2" Type="http://schemas.openxmlformats.org/officeDocument/2006/relationships/tags" Target="../tags/tag279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295.xml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tags" Target="../tags/tag289.xml"/><Relationship Id="rId11" Type="http://schemas.openxmlformats.org/officeDocument/2006/relationships/tags" Target="../tags/tag288.xml"/><Relationship Id="rId10" Type="http://schemas.openxmlformats.org/officeDocument/2006/relationships/tags" Target="../tags/tag287.xml"/><Relationship Id="rId1" Type="http://schemas.openxmlformats.org/officeDocument/2006/relationships/tags" Target="../tags/tag27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image" Target="../media/image12.jpeg"/><Relationship Id="rId6" Type="http://schemas.openxmlformats.org/officeDocument/2006/relationships/tags" Target="../tags/tag303.xml"/><Relationship Id="rId5" Type="http://schemas.openxmlformats.org/officeDocument/2006/relationships/image" Target="../media/image11.jpeg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06.xml"/><Relationship Id="rId1" Type="http://schemas.openxmlformats.org/officeDocument/2006/relationships/tags" Target="../tags/tag299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image" Target="../media/image1.png"/><Relationship Id="rId1" Type="http://schemas.openxmlformats.org/officeDocument/2006/relationships/tags" Target="../tags/tag1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image" Target="../media/image1.png"/><Relationship Id="rId1" Type="http://schemas.openxmlformats.org/officeDocument/2006/relationships/tags" Target="../tags/tag18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image" Target="../media/image1.png"/><Relationship Id="rId1" Type="http://schemas.openxmlformats.org/officeDocument/2006/relationships/tags" Target="../tags/tag1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1613535" y="1586230"/>
            <a:ext cx="7395845" cy="1512570"/>
          </a:xfrm>
        </p:spPr>
        <p:txBody>
          <a:bodyPr/>
          <a:lstStyle/>
          <a:p>
            <a:pPr algn="ctr"/>
            <a:r>
              <a:rPr lang="zh-CN" altLang="en-US"/>
              <a:t>网络营销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3931920" y="4219575"/>
            <a:ext cx="2927985" cy="775970"/>
          </a:xfrm>
        </p:spPr>
        <p:txBody>
          <a:bodyPr/>
          <a:lstStyle/>
          <a:p>
            <a:r>
              <a:rPr lang="zh-CN" altLang="en-US" sz="2800"/>
              <a:t>北京出版社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/>
          <p:nvPr>
            <p:custDataLst>
              <p:tags r:id="rId1"/>
            </p:custDataLst>
          </p:nvPr>
        </p:nvSpPr>
        <p:spPr>
          <a:xfrm>
            <a:off x="1008378" y="2097023"/>
            <a:ext cx="2985177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uFillTx/>
                <a:latin typeface="+mn-ea"/>
                <a:cs typeface="+mn-ea"/>
                <a:sym typeface="+mn-ea"/>
              </a:rPr>
              <a:t>关键词</a:t>
            </a:r>
            <a:endParaRPr lang="zh-CN" altLang="en-US" b="1" dirty="0">
              <a:solidFill>
                <a:srgbClr val="FF0000"/>
              </a:solidFill>
              <a:uFillTx/>
              <a:latin typeface="+mn-ea"/>
              <a:cs typeface="+mn-ea"/>
              <a:sym typeface="+mn-ea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en-US" b="1" dirty="0">
              <a:solidFill>
                <a:srgbClr val="FF0000"/>
              </a:solidFill>
              <a:uFillTx/>
              <a:latin typeface="+mn-ea"/>
              <a:cs typeface="+mn-ea"/>
              <a:sym typeface="+mn-ea"/>
            </a:endParaRPr>
          </a:p>
        </p:txBody>
      </p:sp>
      <p:cxnSp>
        <p:nvCxnSpPr>
          <p:cNvPr id="23" name="直接箭头连接符 3"/>
          <p:cNvCxnSpPr/>
          <p:nvPr>
            <p:custDataLst>
              <p:tags r:id="rId2"/>
            </p:custDataLst>
          </p:nvPr>
        </p:nvCxnSpPr>
        <p:spPr>
          <a:xfrm>
            <a:off x="2023160" y="2512969"/>
            <a:ext cx="1970506" cy="0"/>
          </a:xfrm>
          <a:prstGeom prst="straightConnector1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泪滴形 5"/>
          <p:cNvSpPr/>
          <p:nvPr>
            <p:custDataLst>
              <p:tags r:id="rId3"/>
            </p:custDataLst>
          </p:nvPr>
        </p:nvSpPr>
        <p:spPr>
          <a:xfrm flipH="1">
            <a:off x="4224183" y="1930644"/>
            <a:ext cx="1682201" cy="168220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泪滴形 9"/>
          <p:cNvSpPr/>
          <p:nvPr>
            <p:custDataLst>
              <p:tags r:id="rId4"/>
            </p:custDataLst>
          </p:nvPr>
        </p:nvSpPr>
        <p:spPr>
          <a:xfrm>
            <a:off x="6300739" y="1930644"/>
            <a:ext cx="1682201" cy="1682201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泪滴形 10"/>
          <p:cNvSpPr/>
          <p:nvPr>
            <p:custDataLst>
              <p:tags r:id="rId5"/>
            </p:custDataLst>
          </p:nvPr>
        </p:nvSpPr>
        <p:spPr>
          <a:xfrm rot="16200000" flipH="1">
            <a:off x="4224183" y="3897975"/>
            <a:ext cx="1682201" cy="1682201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泪滴形 11"/>
          <p:cNvSpPr/>
          <p:nvPr>
            <p:custDataLst>
              <p:tags r:id="rId6"/>
            </p:custDataLst>
          </p:nvPr>
        </p:nvSpPr>
        <p:spPr>
          <a:xfrm rot="5400000">
            <a:off x="6301374" y="3897975"/>
            <a:ext cx="1682201" cy="1682201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矩形 8"/>
          <p:cNvSpPr/>
          <p:nvPr>
            <p:custDataLst>
              <p:tags r:id="rId7"/>
            </p:custDataLst>
          </p:nvPr>
        </p:nvSpPr>
        <p:spPr>
          <a:xfrm>
            <a:off x="1008378" y="4064353"/>
            <a:ext cx="2985177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0" algn="r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FF0000"/>
                </a:solidFill>
                <a:uFillTx/>
                <a:latin typeface="+mn-ea"/>
                <a:cs typeface="+mn-ea"/>
                <a:sym typeface="+mn-ea"/>
              </a:rPr>
              <a:t>品牌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矩形 26"/>
          <p:cNvSpPr/>
          <p:nvPr>
            <p:custDataLst>
              <p:tags r:id="rId8"/>
            </p:custDataLst>
          </p:nvPr>
        </p:nvSpPr>
        <p:spPr>
          <a:xfrm>
            <a:off x="1008378" y="4548883"/>
            <a:ext cx="2985177" cy="8655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3" name="直接箭头连接符 14"/>
          <p:cNvCxnSpPr/>
          <p:nvPr>
            <p:custDataLst>
              <p:tags r:id="rId9"/>
            </p:custDataLst>
          </p:nvPr>
        </p:nvCxnSpPr>
        <p:spPr>
          <a:xfrm>
            <a:off x="2023160" y="4480300"/>
            <a:ext cx="1970506" cy="0"/>
          </a:xfrm>
          <a:prstGeom prst="straightConnector1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27"/>
          <p:cNvSpPr/>
          <p:nvPr>
            <p:custDataLst>
              <p:tags r:id="rId10"/>
            </p:custDataLst>
          </p:nvPr>
        </p:nvSpPr>
        <p:spPr>
          <a:xfrm>
            <a:off x="8252829" y="2096388"/>
            <a:ext cx="2965834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kern="0" dirty="0">
                <a:ln>
                  <a:noFill/>
                  <a:prstDash val="sysDot"/>
                </a:ln>
                <a:solidFill>
                  <a:srgbClr val="FF0000"/>
                </a:solidFill>
                <a:latin typeface="+mn-ea"/>
                <a:sym typeface="+mn-ea"/>
              </a:rPr>
              <a:t>价值</a:t>
            </a:r>
            <a:endParaRPr lang="zh-CN" altLang="en-US" b="1" kern="0" dirty="0">
              <a:ln>
                <a:noFill/>
                <a:prstDash val="sysDot"/>
              </a:ln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5" name="直接箭头连接符 17"/>
          <p:cNvCxnSpPr/>
          <p:nvPr>
            <p:custDataLst>
              <p:tags r:id="rId11"/>
            </p:custDataLst>
          </p:nvPr>
        </p:nvCxnSpPr>
        <p:spPr>
          <a:xfrm flipH="1">
            <a:off x="8252829" y="2512334"/>
            <a:ext cx="197050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29"/>
          <p:cNvSpPr/>
          <p:nvPr>
            <p:custDataLst>
              <p:tags r:id="rId12"/>
            </p:custDataLst>
          </p:nvPr>
        </p:nvSpPr>
        <p:spPr>
          <a:xfrm>
            <a:off x="8252829" y="4063718"/>
            <a:ext cx="2965833" cy="398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kern="0" dirty="0">
                <a:ln>
                  <a:noFill/>
                  <a:prstDash val="sysDot"/>
                </a:ln>
                <a:solidFill>
                  <a:srgbClr val="FF0000"/>
                </a:solidFill>
                <a:latin typeface="+mn-ea"/>
                <a:sym typeface="+mn-ea"/>
              </a:rPr>
              <a:t>用户</a:t>
            </a:r>
            <a:endParaRPr lang="zh-CN" altLang="en-US" b="1" kern="0" dirty="0">
              <a:ln>
                <a:noFill/>
                <a:prstDash val="sysDot"/>
              </a:ln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7" name="直接箭头连接符 20"/>
          <p:cNvCxnSpPr/>
          <p:nvPr>
            <p:custDataLst>
              <p:tags r:id="rId13"/>
            </p:custDataLst>
          </p:nvPr>
        </p:nvCxnSpPr>
        <p:spPr>
          <a:xfrm flipH="1">
            <a:off x="8252829" y="4479665"/>
            <a:ext cx="1970506" cy="0"/>
          </a:xfrm>
          <a:prstGeom prst="straightConnector1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7" descr="343435383038363b343532323338393bbacfd7f7bbfad6c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764595" y="2471692"/>
            <a:ext cx="600741" cy="600741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sp>
        <p:nvSpPr>
          <p:cNvPr id="39" name="菱形 21"/>
          <p:cNvSpPr/>
          <p:nvPr>
            <p:custDataLst>
              <p:tags r:id="rId17"/>
            </p:custDataLst>
          </p:nvPr>
        </p:nvSpPr>
        <p:spPr>
          <a:xfrm>
            <a:off x="5834625" y="3525211"/>
            <a:ext cx="538508" cy="538508"/>
          </a:xfrm>
          <a:prstGeom prst="diamond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0" name="图片 5" descr="343435383036303b343532343134393bcdb7c4d4b7e7b1a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784281" y="4458709"/>
            <a:ext cx="561369" cy="561369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pic>
        <p:nvPicPr>
          <p:cNvPr id="41" name="图片 9" descr="343435383038363b343532323339323bc6b7c5c6b9dcc0ed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860203" y="2437400"/>
            <a:ext cx="562639" cy="562639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pic>
        <p:nvPicPr>
          <p:cNvPr id="42" name="图片 18" descr="343435383036303b343532343136323bcfeec4bfc9fac3fcd6dcc6da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72903" y="4470139"/>
            <a:ext cx="538508" cy="538508"/>
          </a:xfrm>
          <a:prstGeom prst="rect">
            <a:avLst/>
          </a:prstGeom>
          <a:effectLst>
            <a:reflection blurRad="6350" stA="29000" endPos="35000" dist="50800" dir="5400000" sy="-100000" algn="bl" rotWithShape="0"/>
          </a:effectLst>
        </p:spPr>
      </p:pic>
      <p:sp>
        <p:nvSpPr>
          <p:cNvPr id="11" name="圆角矩形 13"/>
          <p:cNvSpPr/>
          <p:nvPr>
            <p:custDataLst>
              <p:tags r:id="rId27"/>
            </p:custDataLst>
          </p:nvPr>
        </p:nvSpPr>
        <p:spPr>
          <a:xfrm>
            <a:off x="527050" y="600075"/>
            <a:ext cx="556958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sym typeface="+mn-ea"/>
              </a:rPr>
              <a:t>二、打造内容营销的亮点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07415" y="1591310"/>
            <a:ext cx="5655310" cy="934085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二、打造内容营销的亮点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2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622935" y="3429000"/>
            <a:ext cx="5071745" cy="2527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能被用户关注和搜索的内容才有机会发挥营销价值，因此关键词在文章中具有很重要的意义。当用户读完一个内容推送时，能够记住推送者想要重点传达的关键词，那么这个内容推送无疑是成功的。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圆角矩形 13"/>
          <p:cNvSpPr/>
          <p:nvPr>
            <p:custDataLst>
              <p:tags r:id="rId5"/>
            </p:custDataLst>
          </p:nvPr>
        </p:nvSpPr>
        <p:spPr>
          <a:xfrm>
            <a:off x="758190" y="257365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（一）关键词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07415" y="1591310"/>
            <a:ext cx="5655310" cy="934085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二、打造内容营销的亮点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2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765810" y="3429000"/>
            <a:ext cx="5071745" cy="2527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10000"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价值包含很多方面，如推送内容的价值、品牌的价值、产品的价值等。市场上，产品类型、产品价格、销售渠道等同质化现象非常严重，普通用户难以对相似的产品进行准确区分，因此在进行内容营销时应该将自己产品或服务的价值充分凸显出来，让自己的产品或服务从同类产品中脱颖而出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圆角矩形 13"/>
          <p:cNvSpPr/>
          <p:nvPr>
            <p:custDataLst>
              <p:tags r:id="rId5"/>
            </p:custDataLst>
          </p:nvPr>
        </p:nvSpPr>
        <p:spPr>
          <a:xfrm>
            <a:off x="758190" y="257365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（二）价值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07415" y="1591310"/>
            <a:ext cx="5655310" cy="934085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二、打造内容营销的亮点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2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594360" y="3429000"/>
            <a:ext cx="5071745" cy="2527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10000"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现在的网络营销趋势逐渐向品牌化方向发展，品牌可以有效提高用户对产品的辨识度、接受度和忠诚度，品牌化的产品也更容易被大众接受，因此在进行内容营销时要有意识地树立和宣传品牌，设计出自己的风格，打造个性化品牌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圆角矩形 13"/>
          <p:cNvSpPr/>
          <p:nvPr>
            <p:custDataLst>
              <p:tags r:id="rId5"/>
            </p:custDataLst>
          </p:nvPr>
        </p:nvSpPr>
        <p:spPr>
          <a:xfrm>
            <a:off x="629285" y="257365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（三）品牌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07415" y="1591310"/>
            <a:ext cx="5655310" cy="934085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二、打造内容营销的亮点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2"/>
            </p:custDataLst>
          </p:nvPr>
        </p:nvSpPr>
        <p:spPr>
          <a:xfrm rot="10800000">
            <a:off x="5782310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55575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670560" y="3429000"/>
            <a:ext cx="5071745" cy="25273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10000"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用户是内容营销的中心，拥有用户才可以实现最终的营销效果。要想拥有用户，就要了解用户，学会寻找用户的痛点，提供他们真正需要的信息。因此，很多内容营销活动都是站在用户的立场，从用户的角度出发进行内容策划的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圆角矩形 13"/>
          <p:cNvSpPr/>
          <p:nvPr>
            <p:custDataLst>
              <p:tags r:id="rId5"/>
            </p:custDataLst>
          </p:nvPr>
        </p:nvSpPr>
        <p:spPr>
          <a:xfrm>
            <a:off x="758190" y="2573655"/>
            <a:ext cx="2289175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（四）用户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altLang="zh-CN"/>
              <a:t> </a:t>
            </a:r>
            <a:r>
              <a:rPr lang="zh-CN" altLang="en-US"/>
              <a:t>内容营销的趋势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任务三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1005840"/>
            <a:ext cx="3130550" cy="365760"/>
          </a:xfrm>
        </p:spPr>
        <p:txBody>
          <a:bodyPr/>
          <a:lstStyle/>
          <a:p>
            <a:r>
              <a:rPr lang="zh-CN" altLang="en-US" sz="20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第一阶段：把广告变成内容。</a:t>
            </a:r>
            <a:endParaRPr lang="zh-CN" altLang="en-US" sz="20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1676400"/>
            <a:ext cx="10972800" cy="4703445"/>
          </a:xfrm>
          <a:custGeom>
            <a:avLst/>
            <a:gdLst>
              <a:gd name="connsiteX0" fmla="*/ 10800080 w 10800080"/>
              <a:gd name="connsiteY0" fmla="*/ 0 h 4931410"/>
              <a:gd name="connsiteX1" fmla="*/ 0 w 10800080"/>
              <a:gd name="connsiteY1" fmla="*/ 0 h 4931410"/>
              <a:gd name="connsiteX2" fmla="*/ 0 w 10800080"/>
              <a:gd name="connsiteY2" fmla="*/ 4931410 h 4931410"/>
              <a:gd name="connsiteX3" fmla="*/ 10800080 w 10800080"/>
              <a:gd name="connsiteY3" fmla="*/ 4931410 h 493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080" h="4931410">
                <a:moveTo>
                  <a:pt x="10800080" y="0"/>
                </a:moveTo>
                <a:lnTo>
                  <a:pt x="0" y="0"/>
                </a:lnTo>
                <a:lnTo>
                  <a:pt x="0" y="4931410"/>
                </a:lnTo>
                <a:lnTo>
                  <a:pt x="10800080" y="493141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 flipV="1">
            <a:off x="1189990" y="1676400"/>
            <a:ext cx="5337810" cy="381762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正文"/>
          <p:cNvSpPr txBox="1"/>
          <p:nvPr>
            <p:custDataLst>
              <p:tags r:id="rId5"/>
            </p:custDataLst>
          </p:nvPr>
        </p:nvSpPr>
        <p:spPr>
          <a:xfrm>
            <a:off x="1280160" y="1847850"/>
            <a:ext cx="5069205" cy="3107690"/>
          </a:xfrm>
          <a:prstGeom prst="rect">
            <a:avLst/>
          </a:prstGeom>
          <a:noFill/>
        </p:spPr>
        <p:txBody>
          <a:bodyPr wrap="square" lIns="0" tIns="0" rIns="0" bIns="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1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）寻找内容元。内容元是了解内容的核心概念，是和消费者沟通的主题和主旨。内容营销的一句口号、文案、视觉、视频，都要基于这个中心点展开。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2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）创造内容媒。内容以什么作为媒介？作为核心载体和内容？当找到核心的内容时，需要匹配一个载体去承载内容营销的信息。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3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）构建内容伞。当脑海中有了一个好的内容之后，需要把内容融入消费者能接触到的品牌的每一个信息触点中去，终端、渠道、用户、自媒体、经销商，在每一个触点上面都充分地去呈现商品的内容。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" name="圆角矩形 13"/>
          <p:cNvSpPr/>
          <p:nvPr>
            <p:custDataLst>
              <p:tags r:id="rId6"/>
            </p:custDataLst>
          </p:nvPr>
        </p:nvSpPr>
        <p:spPr>
          <a:xfrm>
            <a:off x="527050" y="183515"/>
            <a:ext cx="4399280" cy="527685"/>
          </a:xfrm>
          <a:prstGeom prst="roundRect">
            <a:avLst>
              <a:gd name="adj" fmla="val 2015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  <a:effectLst>
            <a:outerShdw blurRad="1270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/>
                </a:solidFill>
                <a:uFillTx/>
                <a:latin typeface="+mn-ea"/>
                <a:cs typeface="+mn-ea"/>
                <a:sym typeface="+mn-ea"/>
              </a:rPr>
              <a:t>一、内容营销产品化</a:t>
            </a:r>
            <a:endParaRPr lang="zh-CN" altLang="en-US" sz="2000" b="1" dirty="0">
              <a:solidFill>
                <a:schemeClr val="lt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直接连接符 75"/>
          <p:cNvCxnSpPr/>
          <p:nvPr>
            <p:custDataLst>
              <p:tags r:id="rId1"/>
            </p:custDataLst>
          </p:nvPr>
        </p:nvCxnSpPr>
        <p:spPr>
          <a:xfrm>
            <a:off x="6898640" y="5965825"/>
            <a:ext cx="4679315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>
            <p:custDataLst>
              <p:tags r:id="rId2"/>
            </p:custDataLst>
          </p:nvPr>
        </p:nvCxnSpPr>
        <p:spPr>
          <a:xfrm>
            <a:off x="1627505" y="5865495"/>
            <a:ext cx="7217410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98" name="任意多边形: 形状 1397"/>
          <p:cNvSpPr/>
          <p:nvPr>
            <p:custDataLst>
              <p:tags r:id="rId3"/>
            </p:custDataLst>
          </p:nvPr>
        </p:nvSpPr>
        <p:spPr>
          <a:xfrm>
            <a:off x="635635" y="5552440"/>
            <a:ext cx="631190" cy="631190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: 形状 1397"/>
          <p:cNvSpPr/>
          <p:nvPr>
            <p:custDataLst>
              <p:tags r:id="rId4"/>
            </p:custDataLst>
          </p:nvPr>
        </p:nvSpPr>
        <p:spPr>
          <a:xfrm>
            <a:off x="1092835" y="5670550"/>
            <a:ext cx="395605" cy="395605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73" name="直接连接符 72"/>
          <p:cNvCxnSpPr/>
          <p:nvPr>
            <p:custDataLst>
              <p:tags r:id="rId5"/>
            </p:custDataLst>
          </p:nvPr>
        </p:nvCxnSpPr>
        <p:spPr>
          <a:xfrm>
            <a:off x="608965" y="1818640"/>
            <a:ext cx="3843655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>
            <p:custDataLst>
              <p:tags r:id="rId6"/>
            </p:custDataLst>
          </p:nvPr>
        </p:nvCxnSpPr>
        <p:spPr>
          <a:xfrm>
            <a:off x="2518410" y="1924685"/>
            <a:ext cx="7999095" cy="635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任意多边形: 形状 1397"/>
          <p:cNvSpPr/>
          <p:nvPr>
            <p:custDataLst>
              <p:tags r:id="rId7"/>
            </p:custDataLst>
          </p:nvPr>
        </p:nvSpPr>
        <p:spPr>
          <a:xfrm>
            <a:off x="10650855" y="1641475"/>
            <a:ext cx="631190" cy="631190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任意多边形: 形状 1397"/>
          <p:cNvSpPr/>
          <p:nvPr>
            <p:custDataLst>
              <p:tags r:id="rId8"/>
            </p:custDataLst>
          </p:nvPr>
        </p:nvSpPr>
        <p:spPr>
          <a:xfrm>
            <a:off x="11108055" y="1759585"/>
            <a:ext cx="395605" cy="395605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>
            <a:off x="740410" y="1534160"/>
            <a:ext cx="0" cy="1152525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0"/>
            </p:custDataLst>
          </p:nvPr>
        </p:nvCxnSpPr>
        <p:spPr>
          <a:xfrm>
            <a:off x="11346815" y="5031105"/>
            <a:ext cx="0" cy="1152525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092835" y="2148840"/>
            <a:ext cx="10015220" cy="137287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第二阶段：把内容做成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。当把广告变成内容之后，可以再把内容做成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。这个内容不是一次性的做，而是持续性去经营，把它变成一个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去和消费者沟通，这种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它可以是一个节庆，它可以是一个活动，或者说是一个用户组织，或者是个人设的账号，是场景，文创的周边。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8" name="标题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uFillTx/>
                <a:latin typeface="+mn-ea"/>
                <a:cs typeface="+mn-ea"/>
                <a:sym typeface="+mn-ea"/>
              </a:rPr>
              <a:t>一、内容营销产品化</a:t>
            </a:r>
            <a:endParaRPr lang="zh-CN" altLang="en-US" dirty="0">
              <a:solidFill>
                <a:schemeClr val="tx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直接连接符 75"/>
          <p:cNvCxnSpPr/>
          <p:nvPr>
            <p:custDataLst>
              <p:tags r:id="rId1"/>
            </p:custDataLst>
          </p:nvPr>
        </p:nvCxnSpPr>
        <p:spPr>
          <a:xfrm>
            <a:off x="6898640" y="5965825"/>
            <a:ext cx="4679315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>
            <p:custDataLst>
              <p:tags r:id="rId2"/>
            </p:custDataLst>
          </p:nvPr>
        </p:nvCxnSpPr>
        <p:spPr>
          <a:xfrm>
            <a:off x="1627505" y="5865495"/>
            <a:ext cx="7217410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98" name="任意多边形: 形状 1397"/>
          <p:cNvSpPr/>
          <p:nvPr>
            <p:custDataLst>
              <p:tags r:id="rId3"/>
            </p:custDataLst>
          </p:nvPr>
        </p:nvSpPr>
        <p:spPr>
          <a:xfrm>
            <a:off x="635635" y="5552440"/>
            <a:ext cx="631190" cy="631190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: 形状 1397"/>
          <p:cNvSpPr/>
          <p:nvPr>
            <p:custDataLst>
              <p:tags r:id="rId4"/>
            </p:custDataLst>
          </p:nvPr>
        </p:nvSpPr>
        <p:spPr>
          <a:xfrm>
            <a:off x="1092835" y="5670550"/>
            <a:ext cx="395605" cy="395605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73" name="直接连接符 72"/>
          <p:cNvCxnSpPr/>
          <p:nvPr>
            <p:custDataLst>
              <p:tags r:id="rId5"/>
            </p:custDataLst>
          </p:nvPr>
        </p:nvCxnSpPr>
        <p:spPr>
          <a:xfrm>
            <a:off x="608965" y="1818640"/>
            <a:ext cx="3843655" cy="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>
            <p:custDataLst>
              <p:tags r:id="rId6"/>
            </p:custDataLst>
          </p:nvPr>
        </p:nvCxnSpPr>
        <p:spPr>
          <a:xfrm>
            <a:off x="2518410" y="1924685"/>
            <a:ext cx="7999095" cy="6350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任意多边形: 形状 1397"/>
          <p:cNvSpPr/>
          <p:nvPr>
            <p:custDataLst>
              <p:tags r:id="rId7"/>
            </p:custDataLst>
          </p:nvPr>
        </p:nvSpPr>
        <p:spPr>
          <a:xfrm>
            <a:off x="10650855" y="1641475"/>
            <a:ext cx="631190" cy="631190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任意多边形: 形状 1397"/>
          <p:cNvSpPr/>
          <p:nvPr>
            <p:custDataLst>
              <p:tags r:id="rId8"/>
            </p:custDataLst>
          </p:nvPr>
        </p:nvSpPr>
        <p:spPr>
          <a:xfrm>
            <a:off x="11108055" y="1759585"/>
            <a:ext cx="395605" cy="395605"/>
          </a:xfrm>
          <a:custGeom>
            <a:avLst/>
            <a:gdLst>
              <a:gd name="connsiteX0" fmla="*/ 35521 w 1877718"/>
              <a:gd name="connsiteY0" fmla="*/ 850803 h 1863247"/>
              <a:gd name="connsiteX1" fmla="*/ 865299 w 1877718"/>
              <a:gd name="connsiteY1" fmla="*/ 21025 h 1863247"/>
              <a:gd name="connsiteX2" fmla="*/ 1026916 w 1877718"/>
              <a:gd name="connsiteY2" fmla="*/ 21050 h 1863247"/>
              <a:gd name="connsiteX3" fmla="*/ 1856694 w 1877718"/>
              <a:gd name="connsiteY3" fmla="*/ 850828 h 1863247"/>
              <a:gd name="connsiteX4" fmla="*/ 1856669 w 1877718"/>
              <a:gd name="connsiteY4" fmla="*/ 1012446 h 1863247"/>
              <a:gd name="connsiteX5" fmla="*/ 1026891 w 1877718"/>
              <a:gd name="connsiteY5" fmla="*/ 1842223 h 1863247"/>
              <a:gd name="connsiteX6" fmla="*/ 865274 w 1877718"/>
              <a:gd name="connsiteY6" fmla="*/ 1842198 h 1863247"/>
              <a:gd name="connsiteX7" fmla="*/ 35496 w 1877718"/>
              <a:gd name="connsiteY7" fmla="*/ 1012420 h 1863247"/>
              <a:gd name="connsiteX8" fmla="*/ 35521 w 1877718"/>
              <a:gd name="connsiteY8" fmla="*/ 850803 h 1863247"/>
              <a:gd name="connsiteX0-1" fmla="*/ 35521 w 1877718"/>
              <a:gd name="connsiteY0-2" fmla="*/ 850803 h 1863247"/>
              <a:gd name="connsiteX1-3" fmla="*/ 865299 w 1877718"/>
              <a:gd name="connsiteY1-4" fmla="*/ 21025 h 1863247"/>
              <a:gd name="connsiteX2-5" fmla="*/ 1026916 w 1877718"/>
              <a:gd name="connsiteY2-6" fmla="*/ 21050 h 1863247"/>
              <a:gd name="connsiteX3-7" fmla="*/ 1856694 w 1877718"/>
              <a:gd name="connsiteY3-8" fmla="*/ 850828 h 1863247"/>
              <a:gd name="connsiteX4-9" fmla="*/ 1856669 w 1877718"/>
              <a:gd name="connsiteY4-10" fmla="*/ 1012446 h 1863247"/>
              <a:gd name="connsiteX5-11" fmla="*/ 1026891 w 1877718"/>
              <a:gd name="connsiteY5-12" fmla="*/ 1842223 h 1863247"/>
              <a:gd name="connsiteX6-13" fmla="*/ 865274 w 1877718"/>
              <a:gd name="connsiteY6-14" fmla="*/ 1842198 h 1863247"/>
              <a:gd name="connsiteX7-15" fmla="*/ 35496 w 1877718"/>
              <a:gd name="connsiteY7-16" fmla="*/ 1012420 h 1863247"/>
              <a:gd name="connsiteX8-17" fmla="*/ 35521 w 1877718"/>
              <a:gd name="connsiteY8-18" fmla="*/ 850803 h 1863247"/>
              <a:gd name="connsiteX0-19" fmla="*/ 35521 w 1877718"/>
              <a:gd name="connsiteY0-20" fmla="*/ 850813 h 1863257"/>
              <a:gd name="connsiteX1-21" fmla="*/ 865299 w 1877718"/>
              <a:gd name="connsiteY1-22" fmla="*/ 21035 h 1863257"/>
              <a:gd name="connsiteX2-23" fmla="*/ 1026916 w 1877718"/>
              <a:gd name="connsiteY2-24" fmla="*/ 21060 h 1863257"/>
              <a:gd name="connsiteX3-25" fmla="*/ 1856694 w 1877718"/>
              <a:gd name="connsiteY3-26" fmla="*/ 850838 h 1863257"/>
              <a:gd name="connsiteX4-27" fmla="*/ 1856669 w 1877718"/>
              <a:gd name="connsiteY4-28" fmla="*/ 1012456 h 1863257"/>
              <a:gd name="connsiteX5-29" fmla="*/ 1026891 w 1877718"/>
              <a:gd name="connsiteY5-30" fmla="*/ 1842233 h 1863257"/>
              <a:gd name="connsiteX6-31" fmla="*/ 865274 w 1877718"/>
              <a:gd name="connsiteY6-32" fmla="*/ 1842208 h 1863257"/>
              <a:gd name="connsiteX7-33" fmla="*/ 35496 w 1877718"/>
              <a:gd name="connsiteY7-34" fmla="*/ 1012430 h 1863257"/>
              <a:gd name="connsiteX8-35" fmla="*/ 35521 w 1877718"/>
              <a:gd name="connsiteY8-36" fmla="*/ 850813 h 1863257"/>
              <a:gd name="connsiteX0-37" fmla="*/ 35521 w 1877718"/>
              <a:gd name="connsiteY0-38" fmla="*/ 865273 h 1877717"/>
              <a:gd name="connsiteX1-39" fmla="*/ 865299 w 1877718"/>
              <a:gd name="connsiteY1-40" fmla="*/ 35495 h 1877717"/>
              <a:gd name="connsiteX2-41" fmla="*/ 1026916 w 1877718"/>
              <a:gd name="connsiteY2-42" fmla="*/ 35520 h 1877717"/>
              <a:gd name="connsiteX3-43" fmla="*/ 1856694 w 1877718"/>
              <a:gd name="connsiteY3-44" fmla="*/ 865298 h 1877717"/>
              <a:gd name="connsiteX4-45" fmla="*/ 1856669 w 1877718"/>
              <a:gd name="connsiteY4-46" fmla="*/ 1026916 h 1877717"/>
              <a:gd name="connsiteX5-47" fmla="*/ 1026891 w 1877718"/>
              <a:gd name="connsiteY5-48" fmla="*/ 1856693 h 1877717"/>
              <a:gd name="connsiteX6-49" fmla="*/ 865274 w 1877718"/>
              <a:gd name="connsiteY6-50" fmla="*/ 1856668 h 1877717"/>
              <a:gd name="connsiteX7-51" fmla="*/ 35496 w 1877718"/>
              <a:gd name="connsiteY7-52" fmla="*/ 1026890 h 1877717"/>
              <a:gd name="connsiteX8-53" fmla="*/ 35521 w 1877718"/>
              <a:gd name="connsiteY8-54" fmla="*/ 865273 h 1877717"/>
              <a:gd name="connsiteX0-55" fmla="*/ 35521 w 1877718"/>
              <a:gd name="connsiteY0-56" fmla="*/ 865273 h 1877717"/>
              <a:gd name="connsiteX1-57" fmla="*/ 865299 w 1877718"/>
              <a:gd name="connsiteY1-58" fmla="*/ 35495 h 1877717"/>
              <a:gd name="connsiteX2-59" fmla="*/ 1026916 w 1877718"/>
              <a:gd name="connsiteY2-60" fmla="*/ 35520 h 1877717"/>
              <a:gd name="connsiteX3-61" fmla="*/ 1856694 w 1877718"/>
              <a:gd name="connsiteY3-62" fmla="*/ 865298 h 1877717"/>
              <a:gd name="connsiteX4-63" fmla="*/ 1856669 w 1877718"/>
              <a:gd name="connsiteY4-64" fmla="*/ 1026916 h 1877717"/>
              <a:gd name="connsiteX5-65" fmla="*/ 1026891 w 1877718"/>
              <a:gd name="connsiteY5-66" fmla="*/ 1856693 h 1877717"/>
              <a:gd name="connsiteX6-67" fmla="*/ 865274 w 1877718"/>
              <a:gd name="connsiteY6-68" fmla="*/ 1856668 h 1877717"/>
              <a:gd name="connsiteX7-69" fmla="*/ 35496 w 1877718"/>
              <a:gd name="connsiteY7-70" fmla="*/ 1026890 h 1877717"/>
              <a:gd name="connsiteX8-71" fmla="*/ 35521 w 1877718"/>
              <a:gd name="connsiteY8-72" fmla="*/ 865273 h 1877717"/>
              <a:gd name="connsiteX0-73" fmla="*/ 35521 w 1877718"/>
              <a:gd name="connsiteY0-74" fmla="*/ 865273 h 1877717"/>
              <a:gd name="connsiteX1-75" fmla="*/ 865299 w 1877718"/>
              <a:gd name="connsiteY1-76" fmla="*/ 35495 h 1877717"/>
              <a:gd name="connsiteX2-77" fmla="*/ 1026916 w 1877718"/>
              <a:gd name="connsiteY2-78" fmla="*/ 35520 h 1877717"/>
              <a:gd name="connsiteX3-79" fmla="*/ 1856694 w 1877718"/>
              <a:gd name="connsiteY3-80" fmla="*/ 865298 h 1877717"/>
              <a:gd name="connsiteX4-81" fmla="*/ 1856669 w 1877718"/>
              <a:gd name="connsiteY4-82" fmla="*/ 1026916 h 1877717"/>
              <a:gd name="connsiteX5-83" fmla="*/ 1026891 w 1877718"/>
              <a:gd name="connsiteY5-84" fmla="*/ 1856693 h 1877717"/>
              <a:gd name="connsiteX6-85" fmla="*/ 865274 w 1877718"/>
              <a:gd name="connsiteY6-86" fmla="*/ 1856668 h 1877717"/>
              <a:gd name="connsiteX7-87" fmla="*/ 35496 w 1877718"/>
              <a:gd name="connsiteY7-88" fmla="*/ 1026890 h 1877717"/>
              <a:gd name="connsiteX8-89" fmla="*/ 35521 w 1877718"/>
              <a:gd name="connsiteY8-90" fmla="*/ 865273 h 1877717"/>
              <a:gd name="connsiteX0-91" fmla="*/ 35521 w 1877729"/>
              <a:gd name="connsiteY0-92" fmla="*/ 865273 h 1877717"/>
              <a:gd name="connsiteX1-93" fmla="*/ 865299 w 1877729"/>
              <a:gd name="connsiteY1-94" fmla="*/ 35495 h 1877717"/>
              <a:gd name="connsiteX2-95" fmla="*/ 1026916 w 1877729"/>
              <a:gd name="connsiteY2-96" fmla="*/ 35520 h 1877717"/>
              <a:gd name="connsiteX3-97" fmla="*/ 1856694 w 1877729"/>
              <a:gd name="connsiteY3-98" fmla="*/ 865298 h 1877717"/>
              <a:gd name="connsiteX4-99" fmla="*/ 1856669 w 1877729"/>
              <a:gd name="connsiteY4-100" fmla="*/ 1026916 h 1877717"/>
              <a:gd name="connsiteX5-101" fmla="*/ 1026891 w 1877729"/>
              <a:gd name="connsiteY5-102" fmla="*/ 1856693 h 1877717"/>
              <a:gd name="connsiteX6-103" fmla="*/ 865274 w 1877729"/>
              <a:gd name="connsiteY6-104" fmla="*/ 1856668 h 1877717"/>
              <a:gd name="connsiteX7-105" fmla="*/ 35496 w 1877729"/>
              <a:gd name="connsiteY7-106" fmla="*/ 1026890 h 1877717"/>
              <a:gd name="connsiteX8-107" fmla="*/ 35521 w 1877729"/>
              <a:gd name="connsiteY8-108" fmla="*/ 865273 h 1877717"/>
              <a:gd name="connsiteX0-109" fmla="*/ 35521 w 1892189"/>
              <a:gd name="connsiteY0-110" fmla="*/ 865273 h 1877717"/>
              <a:gd name="connsiteX1-111" fmla="*/ 865299 w 1892189"/>
              <a:gd name="connsiteY1-112" fmla="*/ 35495 h 1877717"/>
              <a:gd name="connsiteX2-113" fmla="*/ 1026916 w 1892189"/>
              <a:gd name="connsiteY2-114" fmla="*/ 35520 h 1877717"/>
              <a:gd name="connsiteX3-115" fmla="*/ 1856694 w 1892189"/>
              <a:gd name="connsiteY3-116" fmla="*/ 865298 h 1877717"/>
              <a:gd name="connsiteX4-117" fmla="*/ 1856669 w 1892189"/>
              <a:gd name="connsiteY4-118" fmla="*/ 1026916 h 1877717"/>
              <a:gd name="connsiteX5-119" fmla="*/ 1026891 w 1892189"/>
              <a:gd name="connsiteY5-120" fmla="*/ 1856693 h 1877717"/>
              <a:gd name="connsiteX6-121" fmla="*/ 865274 w 1892189"/>
              <a:gd name="connsiteY6-122" fmla="*/ 1856668 h 1877717"/>
              <a:gd name="connsiteX7-123" fmla="*/ 35496 w 1892189"/>
              <a:gd name="connsiteY7-124" fmla="*/ 1026890 h 1877717"/>
              <a:gd name="connsiteX8-125" fmla="*/ 35521 w 1892189"/>
              <a:gd name="connsiteY8-126" fmla="*/ 865273 h 1877717"/>
              <a:gd name="connsiteX0-127" fmla="*/ 35521 w 1892189"/>
              <a:gd name="connsiteY0-128" fmla="*/ 865273 h 1877717"/>
              <a:gd name="connsiteX1-129" fmla="*/ 865299 w 1892189"/>
              <a:gd name="connsiteY1-130" fmla="*/ 35495 h 1877717"/>
              <a:gd name="connsiteX2-131" fmla="*/ 1026916 w 1892189"/>
              <a:gd name="connsiteY2-132" fmla="*/ 35520 h 1877717"/>
              <a:gd name="connsiteX3-133" fmla="*/ 1856694 w 1892189"/>
              <a:gd name="connsiteY3-134" fmla="*/ 865298 h 1877717"/>
              <a:gd name="connsiteX4-135" fmla="*/ 1856669 w 1892189"/>
              <a:gd name="connsiteY4-136" fmla="*/ 1026916 h 1877717"/>
              <a:gd name="connsiteX5-137" fmla="*/ 1026891 w 1892189"/>
              <a:gd name="connsiteY5-138" fmla="*/ 1856693 h 1877717"/>
              <a:gd name="connsiteX6-139" fmla="*/ 865274 w 1892189"/>
              <a:gd name="connsiteY6-140" fmla="*/ 1856668 h 1877717"/>
              <a:gd name="connsiteX7-141" fmla="*/ 35496 w 1892189"/>
              <a:gd name="connsiteY7-142" fmla="*/ 1026890 h 1877717"/>
              <a:gd name="connsiteX8-143" fmla="*/ 35521 w 1892189"/>
              <a:gd name="connsiteY8-144" fmla="*/ 865273 h 1877717"/>
              <a:gd name="connsiteX0-145" fmla="*/ 35521 w 1892189"/>
              <a:gd name="connsiteY0-146" fmla="*/ 865273 h 1877717"/>
              <a:gd name="connsiteX1-147" fmla="*/ 865299 w 1892189"/>
              <a:gd name="connsiteY1-148" fmla="*/ 35495 h 1877717"/>
              <a:gd name="connsiteX2-149" fmla="*/ 1026916 w 1892189"/>
              <a:gd name="connsiteY2-150" fmla="*/ 35520 h 1877717"/>
              <a:gd name="connsiteX3-151" fmla="*/ 1856694 w 1892189"/>
              <a:gd name="connsiteY3-152" fmla="*/ 865298 h 1877717"/>
              <a:gd name="connsiteX4-153" fmla="*/ 1856669 w 1892189"/>
              <a:gd name="connsiteY4-154" fmla="*/ 1026916 h 1877717"/>
              <a:gd name="connsiteX5-155" fmla="*/ 1026891 w 1892189"/>
              <a:gd name="connsiteY5-156" fmla="*/ 1856693 h 1877717"/>
              <a:gd name="connsiteX6-157" fmla="*/ 865274 w 1892189"/>
              <a:gd name="connsiteY6-158" fmla="*/ 1856668 h 1877717"/>
              <a:gd name="connsiteX7-159" fmla="*/ 35496 w 1892189"/>
              <a:gd name="connsiteY7-160" fmla="*/ 1026890 h 1877717"/>
              <a:gd name="connsiteX8-161" fmla="*/ 35521 w 1892189"/>
              <a:gd name="connsiteY8-162" fmla="*/ 865273 h 1877717"/>
              <a:gd name="connsiteX0-163" fmla="*/ 35521 w 1892189"/>
              <a:gd name="connsiteY0-164" fmla="*/ 865273 h 1877728"/>
              <a:gd name="connsiteX1-165" fmla="*/ 865299 w 1892189"/>
              <a:gd name="connsiteY1-166" fmla="*/ 35495 h 1877728"/>
              <a:gd name="connsiteX2-167" fmla="*/ 1026916 w 1892189"/>
              <a:gd name="connsiteY2-168" fmla="*/ 35520 h 1877728"/>
              <a:gd name="connsiteX3-169" fmla="*/ 1856694 w 1892189"/>
              <a:gd name="connsiteY3-170" fmla="*/ 865298 h 1877728"/>
              <a:gd name="connsiteX4-171" fmla="*/ 1856669 w 1892189"/>
              <a:gd name="connsiteY4-172" fmla="*/ 1026916 h 1877728"/>
              <a:gd name="connsiteX5-173" fmla="*/ 1026891 w 1892189"/>
              <a:gd name="connsiteY5-174" fmla="*/ 1856693 h 1877728"/>
              <a:gd name="connsiteX6-175" fmla="*/ 865274 w 1892189"/>
              <a:gd name="connsiteY6-176" fmla="*/ 1856668 h 1877728"/>
              <a:gd name="connsiteX7-177" fmla="*/ 35496 w 1892189"/>
              <a:gd name="connsiteY7-178" fmla="*/ 1026890 h 1877728"/>
              <a:gd name="connsiteX8-179" fmla="*/ 35521 w 1892189"/>
              <a:gd name="connsiteY8-180" fmla="*/ 865273 h 1877728"/>
              <a:gd name="connsiteX0-181" fmla="*/ 35521 w 1892189"/>
              <a:gd name="connsiteY0-182" fmla="*/ 865273 h 1892188"/>
              <a:gd name="connsiteX1-183" fmla="*/ 865299 w 1892189"/>
              <a:gd name="connsiteY1-184" fmla="*/ 35495 h 1892188"/>
              <a:gd name="connsiteX2-185" fmla="*/ 1026916 w 1892189"/>
              <a:gd name="connsiteY2-186" fmla="*/ 35520 h 1892188"/>
              <a:gd name="connsiteX3-187" fmla="*/ 1856694 w 1892189"/>
              <a:gd name="connsiteY3-188" fmla="*/ 865298 h 1892188"/>
              <a:gd name="connsiteX4-189" fmla="*/ 1856669 w 1892189"/>
              <a:gd name="connsiteY4-190" fmla="*/ 1026916 h 1892188"/>
              <a:gd name="connsiteX5-191" fmla="*/ 1026891 w 1892189"/>
              <a:gd name="connsiteY5-192" fmla="*/ 1856693 h 1892188"/>
              <a:gd name="connsiteX6-193" fmla="*/ 865274 w 1892189"/>
              <a:gd name="connsiteY6-194" fmla="*/ 1856668 h 1892188"/>
              <a:gd name="connsiteX7-195" fmla="*/ 35496 w 1892189"/>
              <a:gd name="connsiteY7-196" fmla="*/ 1026890 h 1892188"/>
              <a:gd name="connsiteX8-197" fmla="*/ 35521 w 1892189"/>
              <a:gd name="connsiteY8-198" fmla="*/ 865273 h 1892188"/>
              <a:gd name="connsiteX0-199" fmla="*/ 35521 w 1892189"/>
              <a:gd name="connsiteY0-200" fmla="*/ 865273 h 1892188"/>
              <a:gd name="connsiteX1-201" fmla="*/ 865299 w 1892189"/>
              <a:gd name="connsiteY1-202" fmla="*/ 35495 h 1892188"/>
              <a:gd name="connsiteX2-203" fmla="*/ 1026916 w 1892189"/>
              <a:gd name="connsiteY2-204" fmla="*/ 35520 h 1892188"/>
              <a:gd name="connsiteX3-205" fmla="*/ 1856694 w 1892189"/>
              <a:gd name="connsiteY3-206" fmla="*/ 865298 h 1892188"/>
              <a:gd name="connsiteX4-207" fmla="*/ 1856669 w 1892189"/>
              <a:gd name="connsiteY4-208" fmla="*/ 1026916 h 1892188"/>
              <a:gd name="connsiteX5-209" fmla="*/ 1026891 w 1892189"/>
              <a:gd name="connsiteY5-210" fmla="*/ 1856693 h 1892188"/>
              <a:gd name="connsiteX6-211" fmla="*/ 865274 w 1892189"/>
              <a:gd name="connsiteY6-212" fmla="*/ 1856668 h 1892188"/>
              <a:gd name="connsiteX7-213" fmla="*/ 35496 w 1892189"/>
              <a:gd name="connsiteY7-214" fmla="*/ 1026890 h 1892188"/>
              <a:gd name="connsiteX8-215" fmla="*/ 35521 w 1892189"/>
              <a:gd name="connsiteY8-216" fmla="*/ 865273 h 1892188"/>
              <a:gd name="connsiteX0-217" fmla="*/ 35521 w 1892189"/>
              <a:gd name="connsiteY0-218" fmla="*/ 865273 h 1892188"/>
              <a:gd name="connsiteX1-219" fmla="*/ 865299 w 1892189"/>
              <a:gd name="connsiteY1-220" fmla="*/ 35495 h 1892188"/>
              <a:gd name="connsiteX2-221" fmla="*/ 1026916 w 1892189"/>
              <a:gd name="connsiteY2-222" fmla="*/ 35520 h 1892188"/>
              <a:gd name="connsiteX3-223" fmla="*/ 1856694 w 1892189"/>
              <a:gd name="connsiteY3-224" fmla="*/ 865298 h 1892188"/>
              <a:gd name="connsiteX4-225" fmla="*/ 1856669 w 1892189"/>
              <a:gd name="connsiteY4-226" fmla="*/ 1026916 h 1892188"/>
              <a:gd name="connsiteX5-227" fmla="*/ 1026891 w 1892189"/>
              <a:gd name="connsiteY5-228" fmla="*/ 1856693 h 1892188"/>
              <a:gd name="connsiteX6-229" fmla="*/ 865274 w 1892189"/>
              <a:gd name="connsiteY6-230" fmla="*/ 1856668 h 1892188"/>
              <a:gd name="connsiteX7-231" fmla="*/ 35496 w 1892189"/>
              <a:gd name="connsiteY7-232" fmla="*/ 1026890 h 1892188"/>
              <a:gd name="connsiteX8-233" fmla="*/ 35521 w 1892189"/>
              <a:gd name="connsiteY8-234" fmla="*/ 865273 h 1892188"/>
              <a:gd name="connsiteX0-235" fmla="*/ 35521 w 1892189"/>
              <a:gd name="connsiteY0-236" fmla="*/ 865273 h 1892188"/>
              <a:gd name="connsiteX1-237" fmla="*/ 865299 w 1892189"/>
              <a:gd name="connsiteY1-238" fmla="*/ 35495 h 1892188"/>
              <a:gd name="connsiteX2-239" fmla="*/ 1026916 w 1892189"/>
              <a:gd name="connsiteY2-240" fmla="*/ 35520 h 1892188"/>
              <a:gd name="connsiteX3-241" fmla="*/ 1856694 w 1892189"/>
              <a:gd name="connsiteY3-242" fmla="*/ 865298 h 1892188"/>
              <a:gd name="connsiteX4-243" fmla="*/ 1856669 w 1892189"/>
              <a:gd name="connsiteY4-244" fmla="*/ 1026916 h 1892188"/>
              <a:gd name="connsiteX5-245" fmla="*/ 1026891 w 1892189"/>
              <a:gd name="connsiteY5-246" fmla="*/ 1856693 h 1892188"/>
              <a:gd name="connsiteX6-247" fmla="*/ 865274 w 1892189"/>
              <a:gd name="connsiteY6-248" fmla="*/ 1856668 h 1892188"/>
              <a:gd name="connsiteX7-249" fmla="*/ 35496 w 1892189"/>
              <a:gd name="connsiteY7-250" fmla="*/ 1026890 h 1892188"/>
              <a:gd name="connsiteX8-251" fmla="*/ 35521 w 1892189"/>
              <a:gd name="connsiteY8-252" fmla="*/ 865273 h 189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892189" h="1892188">
                <a:moveTo>
                  <a:pt x="35521" y="865273"/>
                </a:moveTo>
                <a:cubicBezTo>
                  <a:pt x="35521" y="865273"/>
                  <a:pt x="865299" y="35495"/>
                  <a:pt x="865299" y="35495"/>
                </a:cubicBezTo>
                <a:cubicBezTo>
                  <a:pt x="912643" y="-11849"/>
                  <a:pt x="979572" y="-11824"/>
                  <a:pt x="1026916" y="35520"/>
                </a:cubicBezTo>
                <a:cubicBezTo>
                  <a:pt x="1026916" y="35520"/>
                  <a:pt x="1856694" y="865298"/>
                  <a:pt x="1856694" y="865298"/>
                </a:cubicBezTo>
                <a:cubicBezTo>
                  <a:pt x="1904038" y="912642"/>
                  <a:pt x="1904013" y="979572"/>
                  <a:pt x="1856669" y="1026916"/>
                </a:cubicBezTo>
                <a:cubicBezTo>
                  <a:pt x="1856669" y="1026916"/>
                  <a:pt x="1026891" y="1856693"/>
                  <a:pt x="1026891" y="1856693"/>
                </a:cubicBezTo>
                <a:cubicBezTo>
                  <a:pt x="979547" y="1904037"/>
                  <a:pt x="912618" y="1904011"/>
                  <a:pt x="865274" y="1856668"/>
                </a:cubicBezTo>
                <a:cubicBezTo>
                  <a:pt x="865274" y="1856667"/>
                  <a:pt x="35496" y="1026889"/>
                  <a:pt x="35496" y="1026890"/>
                </a:cubicBezTo>
                <a:cubicBezTo>
                  <a:pt x="-11848" y="979545"/>
                  <a:pt x="-11823" y="912617"/>
                  <a:pt x="35521" y="86527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>
            <a:off x="740410" y="1534160"/>
            <a:ext cx="0" cy="1152525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0"/>
            </p:custDataLst>
          </p:nvPr>
        </p:nvCxnSpPr>
        <p:spPr>
          <a:xfrm>
            <a:off x="11346815" y="5031105"/>
            <a:ext cx="0" cy="1152525"/>
          </a:xfrm>
          <a:prstGeom prst="line">
            <a:avLst/>
          </a:prstGeom>
          <a:ln w="9525" cap="rnd">
            <a:solidFill>
              <a:schemeClr val="accent1"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092835" y="2435225"/>
            <a:ext cx="10015220" cy="198755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indent="0" fontAlgn="auto">
              <a:lnSpc>
                <a:spcPct val="150000"/>
              </a:lnSpc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第三阶段：把</a:t>
            </a:r>
            <a:r>
              <a:rPr lang="en-US" altLang="zh-CN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 </a:t>
            </a: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变成产品变现。当内容营销有了</a:t>
            </a:r>
            <a:r>
              <a:rPr lang="en-US" altLang="zh-CN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 </a:t>
            </a: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之后，这个</a:t>
            </a:r>
            <a:r>
              <a:rPr lang="en-US" altLang="zh-CN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IP </a:t>
            </a: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本身是能够变成产品进行变现的。这种内容的持续性经营，会帮助企业带来新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生意，甚至比原来的营业利润更大，规模更大，更具商业上的想象力，这就叫作内容的产品化。内容不只是产品的一个附庸和物料，内容本身是可以进行售卖的，它可以帮助企业创造新的变现模式和盈利模式，所以关键就是把内容营销当成产品一样去设计，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去迭代，去推广，然后让它去变现，让它去积累品牌资产和粉丝。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8" name="标题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1009650" y="195580"/>
            <a:ext cx="7835265" cy="705485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uFillTx/>
                <a:latin typeface="+mn-ea"/>
                <a:cs typeface="+mn-ea"/>
                <a:sym typeface="+mn-ea"/>
              </a:rPr>
              <a:t>一、内容营销产品化</a:t>
            </a:r>
            <a:endParaRPr lang="zh-CN" altLang="en-US" dirty="0">
              <a:solidFill>
                <a:schemeClr val="tx1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5"/>
          <p:cNvSpPr/>
          <p:nvPr>
            <p:custDataLst>
              <p:tags r:id="rId2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在内容营销中，真实、有个性的普通人逐渐成为人们关注的对象。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6"/>
          <p:cNvSpPr/>
          <p:nvPr>
            <p:custDataLst>
              <p:tags r:id="rId4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（一）内容营销的情感共鸣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: 圆角 2"/>
          <p:cNvSpPr/>
          <p:nvPr>
            <p:custDataLst>
              <p:tags r:id="rId5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7"/>
          <p:cNvSpPr/>
          <p:nvPr>
            <p:custDataLst>
              <p:tags r:id="rId6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内容营销故事化的核心原因是企业做内容是为了破解广告的窘境，解决产品的同质化问题。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圆角矩形 39"/>
          <p:cNvSpPr/>
          <p:nvPr>
            <p:custDataLst>
              <p:tags r:id="rId7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9"/>
          <p:cNvSpPr/>
          <p:nvPr>
            <p:custDataLst>
              <p:tags r:id="rId8"/>
            </p:custDataLst>
          </p:nvPr>
        </p:nvSpPr>
        <p:spPr>
          <a:xfrm>
            <a:off x="4751943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（二）内容营销故事化的三阶段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9"/>
            </p:custDataLst>
          </p:nvPr>
        </p:nvSpPr>
        <p:spPr>
          <a:xfrm>
            <a:off x="8191500" y="2414270"/>
            <a:ext cx="3230245" cy="310578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0"/>
          <p:cNvSpPr/>
          <p:nvPr>
            <p:custDataLst>
              <p:tags r:id="rId10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第一阶段：给产品附加内容。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第二阶段：用内容创造产品体验。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第三阶段：用内容开创新商业模式。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7" name="直接连接符 79"/>
          <p:cNvCxnSpPr/>
          <p:nvPr>
            <p:custDataLst>
              <p:tags r:id="rId11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73"/>
          <p:cNvCxnSpPr/>
          <p:nvPr>
            <p:custDataLst>
              <p:tags r:id="rId12"/>
            </p:custDataLst>
          </p:nvPr>
        </p:nvCxnSpPr>
        <p:spPr>
          <a:xfrm>
            <a:off x="4666848" y="3452160"/>
            <a:ext cx="2844332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3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1"/>
          <p:cNvSpPr/>
          <p:nvPr>
            <p:custDataLst>
              <p:tags r:id="rId14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+mn-ea"/>
                <a:cs typeface="+mn-ea"/>
              </a:rPr>
              <a:t>三阶段</a:t>
            </a:r>
            <a:endParaRPr lang="zh-CN" altLang="en-US" sz="20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 txBox="1">
            <a:spLocks noGrp="1"/>
          </p:cNvSpPr>
          <p:nvPr>
            <p:custDataLst>
              <p:tags r:id="rId15"/>
            </p:custDataLst>
          </p:nvPr>
        </p:nvSpPr>
        <p:spPr>
          <a:xfrm>
            <a:off x="555665" y="1313080"/>
            <a:ext cx="10800000" cy="3987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000">
                <a:latin typeface="+mn-lt"/>
                <a:ea typeface="+mn-ea"/>
                <a:cs typeface="+mn-cs"/>
                <a:sym typeface="+mn-ea"/>
              </a:rPr>
              <a:t>（二）</a:t>
            </a:r>
            <a:r>
              <a:rPr lang="zh-CN" altLang="en-US" sz="2000">
                <a:latin typeface="+mn-lt"/>
                <a:ea typeface="+mn-ea"/>
                <a:cs typeface="+mn-cs"/>
                <a:sym typeface="+mn-ea"/>
              </a:rPr>
              <a:t>域名的保护</a:t>
            </a:r>
            <a:endParaRPr lang="zh-CN" altLang="en-US" sz="2000"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二、内容营销故事化</a:t>
            </a:r>
            <a:endParaRPr lang="zh-CN" altLang="en-US" dirty="0"/>
          </a:p>
        </p:txBody>
      </p:sp>
      <p:sp>
        <p:nvSpPr>
          <p:cNvPr id="2" name="圆角矩形 39"/>
          <p:cNvSpPr/>
          <p:nvPr>
            <p:custDataLst>
              <p:tags r:id="rId17"/>
            </p:custDataLst>
          </p:nvPr>
        </p:nvSpPr>
        <p:spPr>
          <a:xfrm>
            <a:off x="8266668" y="19268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弧 9"/>
          <p:cNvSpPr/>
          <p:nvPr userDrawn="1">
            <p:custDataLst>
              <p:tags r:id="rId1"/>
            </p:custDataLst>
          </p:nvPr>
        </p:nvSpPr>
        <p:spPr>
          <a:xfrm rot="2040000" flipH="1">
            <a:off x="715645" y="1454785"/>
            <a:ext cx="3672840" cy="3553460"/>
          </a:xfrm>
          <a:prstGeom prst="arc">
            <a:avLst>
              <a:gd name="adj1" fmla="val 6417921"/>
              <a:gd name="adj2" fmla="val 15911004"/>
            </a:avLst>
          </a:prstGeom>
          <a:ln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rgbClr val="FF8D41">
                    <a:alpha val="20000"/>
                  </a:srgbClr>
                </a:gs>
                <a:gs pos="8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7" name="椭圆 12"/>
          <p:cNvSpPr/>
          <p:nvPr userDrawn="1">
            <p:custDataLst>
              <p:tags r:id="rId2"/>
            </p:custDataLst>
          </p:nvPr>
        </p:nvSpPr>
        <p:spPr>
          <a:xfrm rot="1740000">
            <a:off x="3519386" y="1954200"/>
            <a:ext cx="81340" cy="813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8" name="椭圆 2"/>
          <p:cNvSpPr/>
          <p:nvPr userDrawn="1">
            <p:custDataLst>
              <p:tags r:id="rId3"/>
            </p:custDataLst>
          </p:nvPr>
        </p:nvSpPr>
        <p:spPr>
          <a:xfrm rot="18540000" flipH="1">
            <a:off x="1191260" y="1824990"/>
            <a:ext cx="2721610" cy="2813050"/>
          </a:xfrm>
          <a:prstGeom prst="donut">
            <a:avLst>
              <a:gd name="adj" fmla="val 11124"/>
            </a:avLst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kumimoji="1"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9" name="节编号"/>
          <p:cNvSpPr txBox="1">
            <a:spLocks noGrp="1"/>
          </p:cNvSpPr>
          <p:nvPr>
            <p:ph type="body" idx="5" hasCustomPrompt="1"/>
            <p:custDataLst>
              <p:tags r:id="rId4"/>
            </p:custDataLst>
          </p:nvPr>
        </p:nvSpPr>
        <p:spPr>
          <a:xfrm>
            <a:off x="1659255" y="2300509"/>
            <a:ext cx="1786255" cy="18618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non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300" normalizeH="0" baseline="0" noProof="1" dirty="0" smtClean="0">
                <a:ln>
                  <a:noFill/>
                  <a:prstDash val="sysDot"/>
                </a:ln>
                <a:solidFill>
                  <a:schemeClr val="accent1"/>
                </a:solidFill>
                <a:uFillTx/>
                <a:latin typeface="+mn-ea"/>
                <a:ea typeface="+mn-ea"/>
                <a:cs typeface="微软雅黑" panose="020B0503020204020204" charset="-122"/>
                <a:sym typeface="+mn-ea"/>
              </a:defRPr>
            </a:lvl1pPr>
          </a:lstStyle>
          <a:p>
            <a:pPr lvl="0" algn="ctr"/>
            <a:r>
              <a:rPr lang="zh-CN" altLang="en-US" sz="4400" dirty="0">
                <a:sym typeface="+mn-ea"/>
              </a:rPr>
              <a:t>项目九</a:t>
            </a:r>
            <a:endParaRPr lang="zh-CN" altLang="en-US" sz="4400" dirty="0">
              <a:sym typeface="+mn-ea"/>
            </a:endParaRPr>
          </a:p>
        </p:txBody>
      </p:sp>
      <p:sp>
        <p:nvSpPr>
          <p:cNvPr id="20" name="标题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5013960" y="1887855"/>
            <a:ext cx="4904105" cy="2274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5000" b="1" i="0" u="none" strike="noStrike" kern="1200" cap="none" spc="3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/>
            <a:r>
              <a:rPr lang="zh-CN" altLang="en-US" dirty="0">
                <a:sym typeface="+mn-ea"/>
              </a:rPr>
              <a:t>内容营销</a:t>
            </a:r>
            <a:endParaRPr lang="zh-CN" altLang="en-US" dirty="0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>
          <a:xfrm>
            <a:off x="2117725" y="1383030"/>
            <a:ext cx="8107680" cy="2045335"/>
          </a:xfrm>
        </p:spPr>
        <p:txBody>
          <a:bodyPr/>
          <a:lstStyle/>
          <a:p>
            <a:r>
              <a:rPr altLang="zh-CN"/>
              <a:t> </a:t>
            </a:r>
            <a:r>
              <a:t>网站设计策略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09905" y="530225"/>
            <a:ext cx="7632065" cy="139319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3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indent="0" algn="l">
              <a:lnSpc>
                <a:spcPct val="110000"/>
              </a:lnSpc>
            </a:pPr>
            <a:r>
              <a:rPr lang="zh-CN" altLang="en-US" spc="0" dirty="0">
                <a:solidFill>
                  <a:schemeClr val="tx1"/>
                </a:solidFill>
                <a:uFillTx/>
              </a:rPr>
              <a:t>三、内容营销的效果设计</a:t>
            </a:r>
            <a:endParaRPr lang="zh-CN" altLang="en-US" spc="0" dirty="0">
              <a:solidFill>
                <a:schemeClr val="tx1"/>
              </a:solidFill>
              <a:uFillTx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363873" y="3915740"/>
            <a:ext cx="3259906" cy="2204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内容营销的目的是避免文章赤裸裸地显示产品及其购买信息。</a:t>
            </a:r>
            <a:endParaRPr lang="zh-CN" altLang="en-US" sz="19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364508" y="3366400"/>
            <a:ext cx="3259906" cy="4337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目的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4" name="图片 3" descr="C:/Users/大叔/AppData/Roaming/Kingsoft/office6/wppai/generateppt/ff080d57683e76aac325117343de81fa.jpgff080d57683e76aac325117343de81f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23150" b="23150"/>
          <a:stretch>
            <a:fillRect/>
          </a:stretch>
        </p:blipFill>
        <p:spPr>
          <a:xfrm>
            <a:off x="2364508" y="1410335"/>
            <a:ext cx="3260541" cy="1750937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321326" y="1412875"/>
            <a:ext cx="3261176" cy="1748397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8321326" y="3799535"/>
            <a:ext cx="3259906" cy="2204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内容营销的效果设计，一方面表现为文章的版面设计；另一方面表现为外观设置，在效果设计上可选择使用和品牌相同的色调、视觉效果和字体等</a:t>
            </a:r>
            <a:endParaRPr lang="zh-CN" altLang="en-US" sz="19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8321326" y="3325125"/>
            <a:ext cx="3259906" cy="4337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效果</a:t>
            </a: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设计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2662555" y="1652905"/>
            <a:ext cx="6866890" cy="1652905"/>
          </a:xfrm>
        </p:spPr>
        <p:txBody>
          <a:bodyPr/>
          <a:lstStyle/>
          <a:p>
            <a:pPr algn="ctr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5153025" y="4109719"/>
            <a:ext cx="1886585" cy="562294"/>
          </a:xfrm>
        </p:spPr>
        <p:txBody>
          <a:bodyPr/>
          <a:lstStyle/>
          <a:p>
            <a:r>
              <a:rPr lang="zh-CN" altLang="en-US"/>
              <a:t>北京出版社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70" name="矩形: 圆角 2"/>
          <p:cNvSpPr/>
          <p:nvPr>
            <p:custDataLst>
              <p:tags r:id="rId2"/>
            </p:custDataLst>
          </p:nvPr>
        </p:nvSpPr>
        <p:spPr>
          <a:xfrm>
            <a:off x="4461510" y="224282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1" name="椭圆 70"/>
          <p:cNvSpPr/>
          <p:nvPr>
            <p:custDataLst>
              <p:tags r:id="rId3"/>
            </p:custDataLst>
          </p:nvPr>
        </p:nvSpPr>
        <p:spPr>
          <a:xfrm>
            <a:off x="4471035" y="225171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2" name="序号"/>
          <p:cNvSpPr/>
          <p:nvPr>
            <p:custDataLst>
              <p:tags r:id="rId4"/>
            </p:custDataLst>
          </p:nvPr>
        </p:nvSpPr>
        <p:spPr>
          <a:xfrm>
            <a:off x="4559935" y="235140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02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标题"/>
          <p:cNvSpPr txBox="1"/>
          <p:nvPr>
            <p:custDataLst>
              <p:tags r:id="rId5"/>
            </p:custDataLst>
          </p:nvPr>
        </p:nvSpPr>
        <p:spPr>
          <a:xfrm>
            <a:off x="5932170" y="224282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任务二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用户需求主导营销内容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76" name="矩形: 圆角 2"/>
          <p:cNvSpPr/>
          <p:nvPr>
            <p:custDataLst>
              <p:tags r:id="rId6"/>
            </p:custDataLst>
          </p:nvPr>
        </p:nvSpPr>
        <p:spPr>
          <a:xfrm>
            <a:off x="4471035" y="36461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7" name="椭圆 76"/>
          <p:cNvSpPr/>
          <p:nvPr>
            <p:custDataLst>
              <p:tags r:id="rId7"/>
            </p:custDataLst>
          </p:nvPr>
        </p:nvSpPr>
        <p:spPr>
          <a:xfrm>
            <a:off x="4480560" y="36550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8" name="序号"/>
          <p:cNvSpPr/>
          <p:nvPr>
            <p:custDataLst>
              <p:tags r:id="rId8"/>
            </p:custDataLst>
          </p:nvPr>
        </p:nvSpPr>
        <p:spPr>
          <a:xfrm>
            <a:off x="4569460" y="37547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03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标题"/>
          <p:cNvSpPr txBox="1"/>
          <p:nvPr>
            <p:custDataLst>
              <p:tags r:id="rId9"/>
            </p:custDataLst>
          </p:nvPr>
        </p:nvSpPr>
        <p:spPr>
          <a:xfrm>
            <a:off x="5941695" y="36461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任务三</a:t>
            </a:r>
            <a:r>
              <a:rPr lang="en-US" altLang="zh-CN" sz="2400" b="1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内容营销的趋势</a:t>
            </a:r>
            <a:endParaRPr lang="zh-CN" altLang="en-US" sz="2400" b="1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10"/>
            </p:custDataLst>
          </p:nvPr>
        </p:nvSpPr>
        <p:spPr>
          <a:xfrm>
            <a:off x="4101465" y="8394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11"/>
            </p:custDataLst>
          </p:nvPr>
        </p:nvSpPr>
        <p:spPr>
          <a:xfrm>
            <a:off x="4110990" y="8483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9" name="序号"/>
          <p:cNvSpPr/>
          <p:nvPr>
            <p:custDataLst>
              <p:tags r:id="rId12"/>
            </p:custDataLst>
          </p:nvPr>
        </p:nvSpPr>
        <p:spPr>
          <a:xfrm>
            <a:off x="4199890" y="9480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en-US" sz="2400" b="1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01</a:t>
            </a:r>
            <a:endParaRPr lang="en-US" altLang="en-US" sz="2400" b="1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13"/>
            </p:custDataLst>
          </p:nvPr>
        </p:nvSpPr>
        <p:spPr>
          <a:xfrm>
            <a:off x="5572125" y="8394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任务一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内容营销理论基础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2" name="任意多边形: 形状 1"/>
          <p:cNvSpPr/>
          <p:nvPr>
            <p:custDataLst>
              <p:tags r:id="rId14"/>
            </p:custDataLst>
          </p:nvPr>
        </p:nvSpPr>
        <p:spPr>
          <a:xfrm>
            <a:off x="1022910" y="3616167"/>
            <a:ext cx="1476840" cy="156368"/>
          </a:xfrm>
          <a:custGeom>
            <a:avLst/>
            <a:gdLst/>
            <a:ahLst/>
            <a:cxnLst/>
            <a:rect l="l" t="t" r="r" b="b"/>
            <a:pathLst>
              <a:path w="1476840" h="156368">
                <a:moveTo>
                  <a:pt x="262872" y="17581"/>
                </a:moveTo>
                <a:cubicBezTo>
                  <a:pt x="247441" y="17581"/>
                  <a:pt x="234939" y="23180"/>
                  <a:pt x="225368" y="34380"/>
                </a:cubicBezTo>
                <a:cubicBezTo>
                  <a:pt x="215796" y="45579"/>
                  <a:pt x="211010" y="60262"/>
                  <a:pt x="211010" y="78428"/>
                </a:cubicBezTo>
                <a:cubicBezTo>
                  <a:pt x="211010" y="96725"/>
                  <a:pt x="215682" y="111391"/>
                  <a:pt x="225026" y="122428"/>
                </a:cubicBezTo>
                <a:cubicBezTo>
                  <a:pt x="234369" y="133464"/>
                  <a:pt x="246562" y="138983"/>
                  <a:pt x="261603" y="138983"/>
                </a:cubicBezTo>
                <a:cubicBezTo>
                  <a:pt x="277750" y="138983"/>
                  <a:pt x="290431" y="133692"/>
                  <a:pt x="299644" y="123111"/>
                </a:cubicBezTo>
                <a:cubicBezTo>
                  <a:pt x="308858" y="112531"/>
                  <a:pt x="313465" y="97734"/>
                  <a:pt x="313465" y="78721"/>
                </a:cubicBezTo>
                <a:cubicBezTo>
                  <a:pt x="313465" y="59187"/>
                  <a:pt x="308956" y="44114"/>
                  <a:pt x="299937" y="33501"/>
                </a:cubicBezTo>
                <a:cubicBezTo>
                  <a:pt x="290919" y="22887"/>
                  <a:pt x="278564" y="17581"/>
                  <a:pt x="262872" y="17581"/>
                </a:cubicBezTo>
                <a:close/>
                <a:moveTo>
                  <a:pt x="1204108" y="2540"/>
                </a:moveTo>
                <a:lnTo>
                  <a:pt x="1310860" y="2540"/>
                </a:lnTo>
                <a:lnTo>
                  <a:pt x="1310860" y="19925"/>
                </a:lnTo>
                <a:lnTo>
                  <a:pt x="1267202" y="19925"/>
                </a:lnTo>
                <a:lnTo>
                  <a:pt x="1267202" y="153828"/>
                </a:lnTo>
                <a:lnTo>
                  <a:pt x="1247570" y="153828"/>
                </a:lnTo>
                <a:lnTo>
                  <a:pt x="1247570" y="19925"/>
                </a:lnTo>
                <a:lnTo>
                  <a:pt x="1204108" y="19925"/>
                </a:lnTo>
                <a:close/>
                <a:moveTo>
                  <a:pt x="990842" y="2540"/>
                </a:moveTo>
                <a:lnTo>
                  <a:pt x="1015357" y="2540"/>
                </a:lnTo>
                <a:lnTo>
                  <a:pt x="1089389" y="118179"/>
                </a:lnTo>
                <a:cubicBezTo>
                  <a:pt x="1092905" y="123649"/>
                  <a:pt x="1094989" y="127132"/>
                  <a:pt x="1095640" y="128630"/>
                </a:cubicBezTo>
                <a:lnTo>
                  <a:pt x="1096031" y="128630"/>
                </a:lnTo>
                <a:cubicBezTo>
                  <a:pt x="1095380" y="124332"/>
                  <a:pt x="1095054" y="116975"/>
                  <a:pt x="1095054" y="106557"/>
                </a:cubicBezTo>
                <a:lnTo>
                  <a:pt x="1095054" y="2540"/>
                </a:lnTo>
                <a:lnTo>
                  <a:pt x="1114392" y="2540"/>
                </a:lnTo>
                <a:lnTo>
                  <a:pt x="1114392" y="153828"/>
                </a:lnTo>
                <a:lnTo>
                  <a:pt x="1091245" y="153828"/>
                </a:lnTo>
                <a:lnTo>
                  <a:pt x="1015161" y="36138"/>
                </a:lnTo>
                <a:cubicBezTo>
                  <a:pt x="1013012" y="32817"/>
                  <a:pt x="1011287" y="29529"/>
                  <a:pt x="1009985" y="26273"/>
                </a:cubicBezTo>
                <a:lnTo>
                  <a:pt x="1009399" y="26273"/>
                </a:lnTo>
                <a:cubicBezTo>
                  <a:pt x="1009920" y="29659"/>
                  <a:pt x="1010180" y="36724"/>
                  <a:pt x="1010180" y="47467"/>
                </a:cubicBezTo>
                <a:lnTo>
                  <a:pt x="1010180" y="153828"/>
                </a:lnTo>
                <a:lnTo>
                  <a:pt x="990842" y="153828"/>
                </a:lnTo>
                <a:close/>
                <a:moveTo>
                  <a:pt x="819392" y="2540"/>
                </a:moveTo>
                <a:lnTo>
                  <a:pt x="897331" y="2540"/>
                </a:lnTo>
                <a:lnTo>
                  <a:pt x="897331" y="19925"/>
                </a:lnTo>
                <a:lnTo>
                  <a:pt x="838925" y="19925"/>
                </a:lnTo>
                <a:lnTo>
                  <a:pt x="838925" y="68368"/>
                </a:lnTo>
                <a:lnTo>
                  <a:pt x="893034" y="68368"/>
                </a:lnTo>
                <a:lnTo>
                  <a:pt x="893034" y="85656"/>
                </a:lnTo>
                <a:lnTo>
                  <a:pt x="838925" y="85656"/>
                </a:lnTo>
                <a:lnTo>
                  <a:pt x="838925" y="136541"/>
                </a:lnTo>
                <a:lnTo>
                  <a:pt x="900750" y="136541"/>
                </a:lnTo>
                <a:lnTo>
                  <a:pt x="900750" y="153828"/>
                </a:lnTo>
                <a:lnTo>
                  <a:pt x="819392" y="153828"/>
                </a:lnTo>
                <a:close/>
                <a:moveTo>
                  <a:pt x="632608" y="2540"/>
                </a:moveTo>
                <a:lnTo>
                  <a:pt x="739359" y="2540"/>
                </a:lnTo>
                <a:lnTo>
                  <a:pt x="739359" y="19925"/>
                </a:lnTo>
                <a:lnTo>
                  <a:pt x="695702" y="19925"/>
                </a:lnTo>
                <a:lnTo>
                  <a:pt x="695702" y="153828"/>
                </a:lnTo>
                <a:lnTo>
                  <a:pt x="676070" y="153828"/>
                </a:lnTo>
                <a:lnTo>
                  <a:pt x="676070" y="19925"/>
                </a:lnTo>
                <a:lnTo>
                  <a:pt x="632608" y="19925"/>
                </a:lnTo>
                <a:close/>
                <a:moveTo>
                  <a:pt x="419342" y="2540"/>
                </a:moveTo>
                <a:lnTo>
                  <a:pt x="443857" y="2540"/>
                </a:lnTo>
                <a:lnTo>
                  <a:pt x="517889" y="118179"/>
                </a:lnTo>
                <a:cubicBezTo>
                  <a:pt x="521405" y="123649"/>
                  <a:pt x="523489" y="127132"/>
                  <a:pt x="524140" y="128630"/>
                </a:cubicBezTo>
                <a:lnTo>
                  <a:pt x="524531" y="128630"/>
                </a:lnTo>
                <a:cubicBezTo>
                  <a:pt x="523880" y="124332"/>
                  <a:pt x="523554" y="116975"/>
                  <a:pt x="523554" y="106557"/>
                </a:cubicBezTo>
                <a:lnTo>
                  <a:pt x="523554" y="2540"/>
                </a:lnTo>
                <a:lnTo>
                  <a:pt x="542892" y="2540"/>
                </a:lnTo>
                <a:lnTo>
                  <a:pt x="542892" y="153828"/>
                </a:lnTo>
                <a:lnTo>
                  <a:pt x="519745" y="153828"/>
                </a:lnTo>
                <a:lnTo>
                  <a:pt x="443661" y="36138"/>
                </a:lnTo>
                <a:cubicBezTo>
                  <a:pt x="441513" y="32817"/>
                  <a:pt x="439787" y="29529"/>
                  <a:pt x="438485" y="26273"/>
                </a:cubicBezTo>
                <a:lnTo>
                  <a:pt x="437899" y="26273"/>
                </a:lnTo>
                <a:cubicBezTo>
                  <a:pt x="438420" y="29659"/>
                  <a:pt x="438680" y="36724"/>
                  <a:pt x="438680" y="47467"/>
                </a:cubicBezTo>
                <a:lnTo>
                  <a:pt x="438680" y="153828"/>
                </a:lnTo>
                <a:lnTo>
                  <a:pt x="419342" y="153828"/>
                </a:lnTo>
                <a:close/>
                <a:moveTo>
                  <a:pt x="1437284" y="0"/>
                </a:moveTo>
                <a:cubicBezTo>
                  <a:pt x="1452325" y="0"/>
                  <a:pt x="1463362" y="1823"/>
                  <a:pt x="1470394" y="5470"/>
                </a:cubicBezTo>
                <a:lnTo>
                  <a:pt x="1470394" y="26761"/>
                </a:lnTo>
                <a:cubicBezTo>
                  <a:pt x="1461278" y="20446"/>
                  <a:pt x="1449753" y="17288"/>
                  <a:pt x="1435819" y="17288"/>
                </a:cubicBezTo>
                <a:cubicBezTo>
                  <a:pt x="1426573" y="17288"/>
                  <a:pt x="1419037" y="19225"/>
                  <a:pt x="1413209" y="23099"/>
                </a:cubicBezTo>
                <a:cubicBezTo>
                  <a:pt x="1407382" y="26973"/>
                  <a:pt x="1404468" y="32361"/>
                  <a:pt x="1404468" y="39263"/>
                </a:cubicBezTo>
                <a:cubicBezTo>
                  <a:pt x="1404468" y="45384"/>
                  <a:pt x="1406486" y="50365"/>
                  <a:pt x="1410523" y="54206"/>
                </a:cubicBezTo>
                <a:cubicBezTo>
                  <a:pt x="1414560" y="58048"/>
                  <a:pt x="1423318" y="63289"/>
                  <a:pt x="1436796" y="69931"/>
                </a:cubicBezTo>
                <a:cubicBezTo>
                  <a:pt x="1451642" y="77028"/>
                  <a:pt x="1462027" y="84125"/>
                  <a:pt x="1467952" y="91223"/>
                </a:cubicBezTo>
                <a:cubicBezTo>
                  <a:pt x="1473878" y="98320"/>
                  <a:pt x="1476840" y="106296"/>
                  <a:pt x="1476840" y="115151"/>
                </a:cubicBezTo>
                <a:cubicBezTo>
                  <a:pt x="1476840" y="128434"/>
                  <a:pt x="1472022" y="138624"/>
                  <a:pt x="1462385" y="145722"/>
                </a:cubicBezTo>
                <a:cubicBezTo>
                  <a:pt x="1452749" y="152819"/>
                  <a:pt x="1439368" y="156368"/>
                  <a:pt x="1422244" y="156368"/>
                </a:cubicBezTo>
                <a:cubicBezTo>
                  <a:pt x="1416253" y="156368"/>
                  <a:pt x="1409270" y="155537"/>
                  <a:pt x="1401294" y="153877"/>
                </a:cubicBezTo>
                <a:cubicBezTo>
                  <a:pt x="1393317" y="152217"/>
                  <a:pt x="1387506" y="150149"/>
                  <a:pt x="1383860" y="147675"/>
                </a:cubicBezTo>
                <a:lnTo>
                  <a:pt x="1383860" y="125407"/>
                </a:lnTo>
                <a:cubicBezTo>
                  <a:pt x="1388483" y="129444"/>
                  <a:pt x="1394668" y="132764"/>
                  <a:pt x="1402417" y="135369"/>
                </a:cubicBezTo>
                <a:cubicBezTo>
                  <a:pt x="1410165" y="137973"/>
                  <a:pt x="1417523" y="139276"/>
                  <a:pt x="1424490" y="139276"/>
                </a:cubicBezTo>
                <a:cubicBezTo>
                  <a:pt x="1445716" y="139276"/>
                  <a:pt x="1456330" y="131722"/>
                  <a:pt x="1456330" y="116616"/>
                </a:cubicBezTo>
                <a:cubicBezTo>
                  <a:pt x="1456330" y="112384"/>
                  <a:pt x="1455190" y="108575"/>
                  <a:pt x="1452911" y="105189"/>
                </a:cubicBezTo>
                <a:cubicBezTo>
                  <a:pt x="1450632" y="101803"/>
                  <a:pt x="1447507" y="98808"/>
                  <a:pt x="1443535" y="96204"/>
                </a:cubicBezTo>
                <a:cubicBezTo>
                  <a:pt x="1439563" y="93599"/>
                  <a:pt x="1432108" y="89595"/>
                  <a:pt x="1421169" y="84191"/>
                </a:cubicBezTo>
                <a:cubicBezTo>
                  <a:pt x="1405998" y="76637"/>
                  <a:pt x="1396003" y="69622"/>
                  <a:pt x="1391185" y="63143"/>
                </a:cubicBezTo>
                <a:cubicBezTo>
                  <a:pt x="1386367" y="56664"/>
                  <a:pt x="1383957" y="49258"/>
                  <a:pt x="1383957" y="40923"/>
                </a:cubicBezTo>
                <a:cubicBezTo>
                  <a:pt x="1383957" y="28357"/>
                  <a:pt x="1389004" y="18395"/>
                  <a:pt x="1399096" y="11037"/>
                </a:cubicBezTo>
                <a:cubicBezTo>
                  <a:pt x="1409188" y="3679"/>
                  <a:pt x="1421918" y="0"/>
                  <a:pt x="1437284" y="0"/>
                </a:cubicBezTo>
                <a:close/>
                <a:moveTo>
                  <a:pt x="264044" y="0"/>
                </a:moveTo>
                <a:cubicBezTo>
                  <a:pt x="285076" y="0"/>
                  <a:pt x="302005" y="7065"/>
                  <a:pt x="314832" y="21194"/>
                </a:cubicBezTo>
                <a:cubicBezTo>
                  <a:pt x="327659" y="35324"/>
                  <a:pt x="334073" y="53718"/>
                  <a:pt x="334073" y="76377"/>
                </a:cubicBezTo>
                <a:cubicBezTo>
                  <a:pt x="334073" y="100924"/>
                  <a:pt x="327496" y="120393"/>
                  <a:pt x="314344" y="134783"/>
                </a:cubicBezTo>
                <a:cubicBezTo>
                  <a:pt x="301191" y="149173"/>
                  <a:pt x="283611" y="156368"/>
                  <a:pt x="261603" y="156368"/>
                </a:cubicBezTo>
                <a:cubicBezTo>
                  <a:pt x="240115" y="156368"/>
                  <a:pt x="222893" y="149303"/>
                  <a:pt x="209936" y="135173"/>
                </a:cubicBezTo>
                <a:cubicBezTo>
                  <a:pt x="196979" y="121044"/>
                  <a:pt x="190500" y="102650"/>
                  <a:pt x="190500" y="79991"/>
                </a:cubicBezTo>
                <a:cubicBezTo>
                  <a:pt x="190500" y="55574"/>
                  <a:pt x="197109" y="36138"/>
                  <a:pt x="210327" y="21683"/>
                </a:cubicBezTo>
                <a:cubicBezTo>
                  <a:pt x="223544" y="7228"/>
                  <a:pt x="241450" y="0"/>
                  <a:pt x="264044" y="0"/>
                </a:cubicBezTo>
                <a:close/>
                <a:moveTo>
                  <a:pt x="77451" y="0"/>
                </a:moveTo>
                <a:cubicBezTo>
                  <a:pt x="91906" y="0"/>
                  <a:pt x="103854" y="2051"/>
                  <a:pt x="113295" y="6153"/>
                </a:cubicBezTo>
                <a:lnTo>
                  <a:pt x="113295" y="26566"/>
                </a:lnTo>
                <a:cubicBezTo>
                  <a:pt x="102487" y="20576"/>
                  <a:pt x="90604" y="17581"/>
                  <a:pt x="77646" y="17581"/>
                </a:cubicBezTo>
                <a:cubicBezTo>
                  <a:pt x="60782" y="17581"/>
                  <a:pt x="47044" y="23197"/>
                  <a:pt x="36430" y="34428"/>
                </a:cubicBezTo>
                <a:cubicBezTo>
                  <a:pt x="25817" y="45660"/>
                  <a:pt x="20510" y="60815"/>
                  <a:pt x="20510" y="79893"/>
                </a:cubicBezTo>
                <a:cubicBezTo>
                  <a:pt x="20510" y="97994"/>
                  <a:pt x="25459" y="112368"/>
                  <a:pt x="35356" y="123014"/>
                </a:cubicBezTo>
                <a:cubicBezTo>
                  <a:pt x="45253" y="133660"/>
                  <a:pt x="58210" y="138983"/>
                  <a:pt x="74228" y="138983"/>
                </a:cubicBezTo>
                <a:cubicBezTo>
                  <a:pt x="89204" y="138983"/>
                  <a:pt x="102226" y="135597"/>
                  <a:pt x="113295" y="128825"/>
                </a:cubicBezTo>
                <a:lnTo>
                  <a:pt x="113295" y="147577"/>
                </a:lnTo>
                <a:cubicBezTo>
                  <a:pt x="102161" y="153437"/>
                  <a:pt x="88195" y="156368"/>
                  <a:pt x="71396" y="156368"/>
                </a:cubicBezTo>
                <a:cubicBezTo>
                  <a:pt x="49713" y="156368"/>
                  <a:pt x="32393" y="149482"/>
                  <a:pt x="19436" y="135711"/>
                </a:cubicBezTo>
                <a:cubicBezTo>
                  <a:pt x="6479" y="121939"/>
                  <a:pt x="0" y="103724"/>
                  <a:pt x="0" y="81065"/>
                </a:cubicBezTo>
                <a:cubicBezTo>
                  <a:pt x="0" y="56713"/>
                  <a:pt x="7293" y="37114"/>
                  <a:pt x="21878" y="22269"/>
                </a:cubicBezTo>
                <a:cubicBezTo>
                  <a:pt x="36463" y="7423"/>
                  <a:pt x="54987" y="0"/>
                  <a:pt x="774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" name="矩形: 圆角 44"/>
          <p:cNvSpPr/>
          <p:nvPr>
            <p:custDataLst>
              <p:tags r:id="rId2"/>
            </p:custDataLst>
          </p:nvPr>
        </p:nvSpPr>
        <p:spPr>
          <a:xfrm>
            <a:off x="681355" y="1476375"/>
            <a:ext cx="10800080" cy="125793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11"/>
          <p:cNvSpPr/>
          <p:nvPr>
            <p:custDataLst>
              <p:tags r:id="rId3"/>
            </p:custDataLst>
          </p:nvPr>
        </p:nvSpPr>
        <p:spPr>
          <a:xfrm>
            <a:off x="922655" y="1475740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知识目标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3050540" y="1075690"/>
            <a:ext cx="7923530" cy="19926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了解内容营销的表现形式。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熟悉内容营销的目标用户和亮点。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掌握内容营销的发展趋势。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" name="直接连接符 13"/>
          <p:cNvCxnSpPr/>
          <p:nvPr>
            <p:custDataLst>
              <p:tags r:id="rId5"/>
            </p:custDataLst>
          </p:nvPr>
        </p:nvCxnSpPr>
        <p:spPr>
          <a:xfrm>
            <a:off x="2673350" y="1754506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44"/>
          <p:cNvSpPr/>
          <p:nvPr>
            <p:custDataLst>
              <p:tags r:id="rId6"/>
            </p:custDataLst>
          </p:nvPr>
        </p:nvSpPr>
        <p:spPr>
          <a:xfrm>
            <a:off x="681355" y="2982595"/>
            <a:ext cx="10800080" cy="182816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15"/>
          <p:cNvSpPr/>
          <p:nvPr>
            <p:custDataLst>
              <p:tags r:id="rId7"/>
            </p:custDataLst>
          </p:nvPr>
        </p:nvSpPr>
        <p:spPr>
          <a:xfrm>
            <a:off x="3050540" y="3150235"/>
            <a:ext cx="7922895" cy="14725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学会通过各大互联网平台，了解内容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营销的表现形式。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学会挖掘内容营销的目标用户和亮点。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学会探究内容营销的发展趋势。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4.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学会掌握内容营销产品化、故事化等技能，提升其设计效果。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17"/>
          <p:cNvCxnSpPr/>
          <p:nvPr>
            <p:custDataLst>
              <p:tags r:id="rId8"/>
            </p:custDataLst>
          </p:nvPr>
        </p:nvCxnSpPr>
        <p:spPr>
          <a:xfrm>
            <a:off x="2673350" y="3476626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44"/>
          <p:cNvSpPr/>
          <p:nvPr>
            <p:custDataLst>
              <p:tags r:id="rId9"/>
            </p:custDataLst>
          </p:nvPr>
        </p:nvSpPr>
        <p:spPr>
          <a:xfrm>
            <a:off x="681355" y="5026660"/>
            <a:ext cx="10800080" cy="1275715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/>
          <p:nvPr>
            <p:custDataLst>
              <p:tags r:id="rId10"/>
            </p:custDataLst>
          </p:nvPr>
        </p:nvSpPr>
        <p:spPr>
          <a:xfrm>
            <a:off x="3050540" y="4919346"/>
            <a:ext cx="7923525" cy="14725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培养学生的网络营销意识和专业素养，建立良好的职业道德和敬业精神，同时培养其在互联网上的自我学习能力，以及团队协作能力和沟通能力。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20"/>
          <p:cNvCxnSpPr/>
          <p:nvPr>
            <p:custDataLst>
              <p:tags r:id="rId11"/>
            </p:custDataLst>
          </p:nvPr>
        </p:nvCxnSpPr>
        <p:spPr>
          <a:xfrm>
            <a:off x="2673350" y="5198111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1"/>
          <p:cNvSpPr/>
          <p:nvPr>
            <p:custDataLst>
              <p:tags r:id="rId12"/>
            </p:custDataLst>
          </p:nvPr>
        </p:nvSpPr>
        <p:spPr>
          <a:xfrm>
            <a:off x="922655" y="3197860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能力目标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2"/>
          <p:cNvSpPr/>
          <p:nvPr>
            <p:custDataLst>
              <p:tags r:id="rId13"/>
            </p:custDataLst>
          </p:nvPr>
        </p:nvSpPr>
        <p:spPr>
          <a:xfrm>
            <a:off x="922655" y="4918710"/>
            <a:ext cx="1527810" cy="14738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素质目标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altLang="zh-CN"/>
              <a:t> </a:t>
            </a:r>
            <a:r>
              <a:rPr lang="zh-CN" altLang="en-US"/>
              <a:t>内容营销理论基础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920740" y="0"/>
            <a:ext cx="627761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86" h="10799">
                <a:moveTo>
                  <a:pt x="2361" y="0"/>
                </a:moveTo>
                <a:lnTo>
                  <a:pt x="9886" y="0"/>
                </a:lnTo>
                <a:lnTo>
                  <a:pt x="9886" y="10799"/>
                </a:lnTo>
                <a:lnTo>
                  <a:pt x="2232" y="10798"/>
                </a:lnTo>
                <a:lnTo>
                  <a:pt x="0" y="5399"/>
                </a:lnTo>
                <a:lnTo>
                  <a:pt x="2361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7415" y="1591310"/>
            <a:ext cx="4341495" cy="859790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一、内容营销的概念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4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614045" y="2918460"/>
            <a:ext cx="4930140" cy="23050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20000"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简单来说，内容营销是一种营销策略，它将图片、文字、视频和音频等元素以内容的形式呈现出来，使其成为用户可以消费的信息。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920740" y="0"/>
            <a:ext cx="627761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86" h="10799">
                <a:moveTo>
                  <a:pt x="2361" y="0"/>
                </a:moveTo>
                <a:lnTo>
                  <a:pt x="9886" y="0"/>
                </a:lnTo>
                <a:lnTo>
                  <a:pt x="9886" y="10799"/>
                </a:lnTo>
                <a:lnTo>
                  <a:pt x="2232" y="10798"/>
                </a:lnTo>
                <a:lnTo>
                  <a:pt x="0" y="5399"/>
                </a:lnTo>
                <a:lnTo>
                  <a:pt x="2361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7415" y="1591310"/>
            <a:ext cx="5365115" cy="859790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二、内容营销的表现形式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4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585470" y="2918460"/>
            <a:ext cx="4930140" cy="23050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20000"/>
          </a:bodyPr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内容营销的表现形式非常多样，包括软文、新闻稿、音频、动画、图片、信息图、电子书在线教学或电视广播、幻灯片、视频、游戏等，通过有价值的内容分享，可将品牌和产品信息传达给用户。内容营销作为一种营销思维，并没有固定的形式和方法，适用于所有的媒介渠道和平台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altLang="zh-CN"/>
              <a:t> </a:t>
            </a:r>
            <a:r>
              <a:rPr lang="zh-CN" altLang="en-US"/>
              <a:t>用户需求主导营销内容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920740" y="0"/>
            <a:ext cx="627761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86" h="10799">
                <a:moveTo>
                  <a:pt x="2361" y="0"/>
                </a:moveTo>
                <a:lnTo>
                  <a:pt x="9886" y="0"/>
                </a:lnTo>
                <a:lnTo>
                  <a:pt x="9886" y="10799"/>
                </a:lnTo>
                <a:lnTo>
                  <a:pt x="2232" y="10798"/>
                </a:lnTo>
                <a:lnTo>
                  <a:pt x="0" y="5399"/>
                </a:lnTo>
                <a:lnTo>
                  <a:pt x="2361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9470" y="831215"/>
            <a:ext cx="5655310" cy="934085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</a:rPr>
              <a:t>一、明确内容营销的目标用户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形 4"/>
          <p:cNvSpPr/>
          <p:nvPr>
            <p:custDataLst>
              <p:tags r:id="rId4"/>
            </p:custDataLst>
          </p:nvPr>
        </p:nvSpPr>
        <p:spPr>
          <a:xfrm rot="10800000">
            <a:off x="5753735" y="0"/>
            <a:ext cx="1983740" cy="6858635"/>
          </a:xfrm>
          <a:custGeom>
            <a:avLst/>
            <a:gdLst>
              <a:gd name="connsiteX0" fmla="*/ 0 w 4532499"/>
              <a:gd name="connsiteY0" fmla="*/ 0 h 6847690"/>
              <a:gd name="connsiteX1" fmla="*/ 1343436 w 4532499"/>
              <a:gd name="connsiteY1" fmla="*/ 0 h 6847690"/>
              <a:gd name="connsiteX2" fmla="*/ 4532500 w 4532499"/>
              <a:gd name="connsiteY2" fmla="*/ 3423846 h 6847690"/>
              <a:gd name="connsiteX3" fmla="*/ 1343436 w 4532499"/>
              <a:gd name="connsiteY3" fmla="*/ 6847691 h 6847690"/>
              <a:gd name="connsiteX4" fmla="*/ 0 w 4532499"/>
              <a:gd name="connsiteY4" fmla="*/ 6847691 h 6847690"/>
              <a:gd name="connsiteX5" fmla="*/ 3205041 w 4532499"/>
              <a:gd name="connsiteY5" fmla="*/ 3423846 h 68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2499" h="6847690">
                <a:moveTo>
                  <a:pt x="0" y="0"/>
                </a:moveTo>
                <a:lnTo>
                  <a:pt x="1343436" y="0"/>
                </a:lnTo>
                <a:lnTo>
                  <a:pt x="4532500" y="3423846"/>
                </a:lnTo>
                <a:lnTo>
                  <a:pt x="1343436" y="6847691"/>
                </a:lnTo>
                <a:lnTo>
                  <a:pt x="0" y="6847691"/>
                </a:lnTo>
                <a:lnTo>
                  <a:pt x="3205041" y="34238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68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5519420" y="-635"/>
            <a:ext cx="1508125" cy="6858635"/>
          </a:xfrm>
          <a:custGeom>
            <a:avLst/>
            <a:gdLst>
              <a:gd name="connsiteX0" fmla="*/ 1410247 w 1508125"/>
              <a:gd name="connsiteY0" fmla="*/ 0 h 6858635"/>
              <a:gd name="connsiteX1" fmla="*/ 1508125 w 1508125"/>
              <a:gd name="connsiteY1" fmla="*/ 0 h 6858635"/>
              <a:gd name="connsiteX2" fmla="*/ 109273 w 1508125"/>
              <a:gd name="connsiteY2" fmla="*/ 3441458 h 6858635"/>
              <a:gd name="connsiteX3" fmla="*/ 108509 w 1508125"/>
              <a:gd name="connsiteY3" fmla="*/ 3441471 h 6858635"/>
              <a:gd name="connsiteX4" fmla="*/ 1493656 w 1508125"/>
              <a:gd name="connsiteY4" fmla="*/ 6858635 h 6858635"/>
              <a:gd name="connsiteX5" fmla="*/ 1400449 w 1508125"/>
              <a:gd name="connsiteY5" fmla="*/ 6858635 h 6858635"/>
              <a:gd name="connsiteX6" fmla="*/ 1881 w 1508125"/>
              <a:gd name="connsiteY6" fmla="*/ 3443337 h 6858635"/>
              <a:gd name="connsiteX7" fmla="*/ 0 w 1508125"/>
              <a:gd name="connsiteY7" fmla="*/ 3443370 h 6858635"/>
              <a:gd name="connsiteX8" fmla="*/ 1410247 w 1508125"/>
              <a:gd name="connsiteY8" fmla="*/ 0 h 685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8125" h="6858635">
                <a:moveTo>
                  <a:pt x="1410247" y="0"/>
                </a:moveTo>
                <a:lnTo>
                  <a:pt x="1508125" y="0"/>
                </a:lnTo>
                <a:lnTo>
                  <a:pt x="109273" y="3441458"/>
                </a:lnTo>
                <a:lnTo>
                  <a:pt x="108509" y="3441471"/>
                </a:lnTo>
                <a:lnTo>
                  <a:pt x="1493656" y="6858635"/>
                </a:lnTo>
                <a:lnTo>
                  <a:pt x="1400449" y="6858635"/>
                </a:lnTo>
                <a:lnTo>
                  <a:pt x="1881" y="3443337"/>
                </a:lnTo>
                <a:lnTo>
                  <a:pt x="0" y="3443370"/>
                </a:lnTo>
                <a:lnTo>
                  <a:pt x="141024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89890" y="1861820"/>
            <a:ext cx="5196840" cy="4852670"/>
          </a:xfrm>
          <a:prstGeom prst="rect">
            <a:avLst/>
          </a:prstGeom>
          <a:noFill/>
        </p:spPr>
        <p:txBody>
          <a:bodyPr wrap="square" lIns="0" tIns="0" rIns="0" bIns="0" rtlCol="0" anchor="t" anchorCtr="0"/>
          <a:p>
            <a:pPr marL="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进行内容创作前，要先明确目标用户。成功的内容营销是以用户需求为导向的。因此，需要根据目标用户的需求制订内容营销计划，也就是要考虑创作怎样的营销内容。把握了用户的需求导向后，企业可以创作出优质的、有创意的内容，从而加强用户与品牌之间的关系，推动企业与用户进行更深入的互动，为用户提供指导和帮助，并促进用户购买。例如，某企业业务涉及健身、时尚潮流等领域，用户往往需要寻求好的建议和推荐。这时可以将该企业品牌定位为一个用户信任的信息源，通过优质内容持续强化用户对该企业产品或服务的信任度。总之，企业需要将创作的营销内容视为一款产品，确保营销内容与目标用户的需求是相匹配、相契合的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1"/>
  <p:tag name="KSO_WM_TEMPLATE_INDEX" val="5"/>
  <p:tag name="KSO_WM_TEMPLATE_CATEGORY" val="custom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5"/>
  <p:tag name="KSO_WM_TEMPLATE_CATEGORY" val="custom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5"/>
  <p:tag name="KSO_WM_TEMPLATE_CATEGORY" val="custom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1"/>
  <p:tag name="KSO_WM_TEMPLATE_INDEX" val="5"/>
  <p:tag name="KSO_WM_TEMPLATE_CATEGORY" val="custom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5"/>
  <p:tag name="KSO_WM_TEMPLATE_CATEGORY" val="custom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5"/>
  <p:tag name="KSO_WM_TEMPLATE_CATEGORY" val="custom"/>
</p:tagLst>
</file>

<file path=ppt/tags/tag1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TEMPLATE_INDEX" val="5"/>
  <p:tag name="KSO_WM_TEMPLATE_CATEGORY" val="custom"/>
</p:tagLst>
</file>

<file path=ppt/tags/tag1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TEMPLATE_INDEX" val="5"/>
  <p:tag name="KSO_WM_TEMPLATE_CATEGORY" val="custom"/>
</p:tagLst>
</file>

<file path=ppt/tags/tag1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3.0"/>
  <p:tag name="KSO_WM_TEMPLATE_INDEX" val="5"/>
  <p:tag name="KSO_WM_TEMPLATE_CATEGORY" val="custom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5"/>
  <p:tag name="KSO_WM_TEMPLATE_CATEGORY" val="custom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1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CONTENT_GROUP_TYPE" val="titlestyle"/>
  <p:tag name="KSO_WM_UNIT_TYPE" val="i"/>
  <p:tag name="KSO_WM_UNIT_INDEX" val="1"/>
  <p:tag name="KSO_WM_TEMPLATE_INDEX" val="5"/>
  <p:tag name="KSO_WM_TEMPLATE_CATEGORY" val="custom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5"/>
  <p:tag name="KSO_WM_TEMPLATE_CATEGORY" val="custom"/>
</p:tagLst>
</file>

<file path=ppt/tags/tag136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5"/>
  <p:tag name="KSO_WM_SPECIAL_SOURCE" val="bdnull"/>
  <p:tag name="KSO_WM_TEMPLATE_THUMBS_INDEX" val="1、9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1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文档标题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14_1*f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SUBTYPE" val="b"/>
  <p:tag name="KSO_WM_UNIT_NOCLEAR" val="0"/>
  <p:tag name="KSO_WM_UNIT_TYPE" val="f"/>
  <p:tag name="KSO_WM_UNIT_INDEX" val="1"/>
  <p:tag name="KSO_WM_UNIT_VALUE" val="8"/>
  <p:tag name="KSO_WM_UNIT_TEXT_LAYER_COUNT" val="1"/>
  <p:tag name="KSO_WM_UNIT_PRESET_TEXT_INDEX" val="-1"/>
  <p:tag name="KSO_WM_UNIT_PRESET_TEXT_LEN" val="0"/>
</p:tagLst>
</file>

<file path=ppt/tags/tag139.xml><?xml version="1.0" encoding="utf-8"?>
<p:tagLst xmlns:p="http://schemas.openxmlformats.org/presentationml/2006/main">
  <p:tag name="KSO_WM_SLIDE_ID" val="custom20230914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0914"/>
  <p:tag name="KSO_WM_SLIDE_TYPE" val="title"/>
  <p:tag name="KSO_WM_SLIDE_SUBTYPE" val="pureTxt"/>
  <p:tag name="KSO_WM_SLIDE_LAYOUT" val="a_b_f"/>
  <p:tag name="KSO_WM_SLIDE_LAYOUT_CNT" val="1_1_1"/>
  <p:tag name="KSO_WM_SPECIAL_SOURCE" val="bdnull"/>
  <p:tag name="KSO_WM_TEMPLATE_THUMBS_INDEX" val="1、9"/>
  <p:tag name="KSO_WM_SLIDE_CONTENT_AREA" val="{&quot;left&quot;:&quot;74.4&quot;,&quot;top&quot;:&quot;58.35&quot;,&quot;width&quot;:&quot;660.35&quot;,&quot;height&quot;:&quot;315&quot;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1*i*1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DECORATE_TYPE" val="i_cd"/>
  <p:tag name="KSO_WM_UNIT_INDEX" val="3"/>
  <p:tag name="KSO_WM_BEAUTIFY_FLAG" val="#wm#"/>
  <p:tag name="KSO_WM_TAG_VERSION" val="3.0"/>
  <p:tag name="KSO_WM_TEMPLATE_INDEX" val="5"/>
  <p:tag name="KSO_WM_TEMPLATE_CATEGORY" val="custom"/>
  <p:tag name="KSO_WM_UNIT_ID" val="custom5_1*i*3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DECORATE_TYPE" val="i_cd"/>
  <p:tag name="KSO_WM_UNIT_INDEX" val="2"/>
  <p:tag name="KSO_WM_BEAUTIFY_FLAG" val="#wm#"/>
  <p:tag name="KSO_WM_TAG_VERSION" val="3.0"/>
  <p:tag name="KSO_WM_TEMPLATE_INDEX" val="5"/>
  <p:tag name="KSO_WM_TEMPLATE_CATEGORY" val="custom"/>
  <p:tag name="KSO_WM_UNIT_ID" val="custom5_1*i*2"/>
  <p:tag name="KSO_WM_UNIT_LAYERLEVEL" val="1"/>
</p:tagLst>
</file>

<file path=ppt/tags/tag14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5_1*f*1"/>
  <p:tag name="KSO_WM_UNIT_LAYERLEVEL" val="1"/>
  <p:tag name="KSO_WM_TEMPLATE_INDEX" val="5"/>
  <p:tag name="KSO_WM_TEMPLATE_CATEGORY" val="custom"/>
</p:tagLst>
</file>

<file path=ppt/tags/tag1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1*a*1"/>
  <p:tag name="KSO_WM_UNIT_LAYERLEVEL" val="1"/>
</p:tagLst>
</file>

<file path=ppt/tags/tag145.xml><?xml version="1.0" encoding="utf-8"?>
<p:tagLst xmlns:p="http://schemas.openxmlformats.org/presentationml/2006/main">
  <p:tag name="KSO_WM_SLIDE_ID" val="custom5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5"/>
  <p:tag name="KSO_WM_SLIDE_TYPE" val="title"/>
  <p:tag name="KSO_WM_SLIDE_SUBTYPE" val="pureTxt"/>
  <p:tag name="KSO_WM_SLIDE_LAYOUT" val="a_f_i"/>
  <p:tag name="KSO_WM_SLIDE_LAYOUT_CNT" val="1_1_3"/>
  <p:tag name="KSO_WM_SPECIAL_SOURCE" val="bdnull"/>
  <p:tag name="KSO_WM_DIAGRAM_GROUP_CODE" val="l1-1"/>
  <p:tag name="KSO_WM_SLIDE_DIAGTYPE" val="l"/>
  <p:tag name="KSO_WM_TEMPLATE_PLACEHOLDER_POS" val="0,80.625,960,427.5"/>
  <p:tag name="KSO_WM_SLIDE_THEME_ID" val="20231491"/>
  <p:tag name="KSO_WM_TEMPLATE_THUMBS_INDEX" val="1、5"/>
</p:tagLst>
</file>

<file path=ppt/tags/tag1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5_2*a*1"/>
  <p:tag name="KSO_WM_UNIT_LAYERLEVEL" val="1"/>
  <p:tag name="KSO_WM_TEMPLATE_INDEX" val="5"/>
  <p:tag name="KSO_WM_TEMPLATE_CATEGORY" val="custom"/>
</p:tagLst>
</file>

<file path=ppt/tags/tag147.xml><?xml version="1.0" encoding="utf-8"?>
<p:tagLst xmlns:p="http://schemas.openxmlformats.org/presentationml/2006/main">
  <p:tag name="KSO_WM_UNIT_TYPE" val="l_h_i"/>
  <p:tag name="KSO_WM_UNIT_SUBTYPE" val="h"/>
  <p:tag name="KSO_WM_UNIT_INDEX" val="1_2_2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2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48.xml><?xml version="1.0" encoding="utf-8"?>
<p:tagLst xmlns:p="http://schemas.openxmlformats.org/presentationml/2006/main">
  <p:tag name="KSO_WM_UNIT_TYPE" val="l_h_i"/>
  <p:tag name="KSO_WM_UNIT_SUBTYPE" val="h"/>
  <p:tag name="KSO_WM_UNIT_INDEX" val="1_2_3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2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49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UNIT_PRESET_TEXT" val="02"/>
  <p:tag name="KSO_WM_TEMPLATE_INDEX" val="5"/>
  <p:tag name="KSO_WM_TEMPLATE_CATEGORY" val="custom"/>
  <p:tag name="KSO_WM_UNIT_ID" val="custom5_2*l_h_i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l_h_f"/>
  <p:tag name="KSO_WM_UNIT_SUBTYPE" val="a"/>
  <p:tag name="KSO_WM_UNIT_INDEX" val="1_2_1"/>
  <p:tag name="KSO_WM_BEAUTIFY_FLAG" val="#wm#"/>
  <p:tag name="KSO_WM_TAG_VERSION" val="3.0"/>
  <p:tag name="KSO_WM_DIAGRAM_VERSION" val="3"/>
  <p:tag name="KSO_WM_UNIT_PRESET_TEXT" val="总体战略规划过程"/>
  <p:tag name="KSO_WM_TEMPLATE_INDEX" val="5"/>
  <p:tag name="KSO_WM_TEMPLATE_CATEGORY" val="custom"/>
  <p:tag name="KSO_WM_UNIT_ID" val="custom5_2*l_h_f*1_2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1.xml><?xml version="1.0" encoding="utf-8"?>
<p:tagLst xmlns:p="http://schemas.openxmlformats.org/presentationml/2006/main">
  <p:tag name="KSO_WM_UNIT_TYPE" val="l_h_i"/>
  <p:tag name="KSO_WM_UNIT_SUBTYPE" val="h"/>
  <p:tag name="KSO_WM_UNIT_INDEX" val="1_3_2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3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2.xml><?xml version="1.0" encoding="utf-8"?>
<p:tagLst xmlns:p="http://schemas.openxmlformats.org/presentationml/2006/main">
  <p:tag name="KSO_WM_UNIT_TYPE" val="l_h_i"/>
  <p:tag name="KSO_WM_UNIT_SUBTYPE" val="h"/>
  <p:tag name="KSO_WM_UNIT_INDEX" val="1_3_3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3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3.xml><?xml version="1.0" encoding="utf-8"?>
<p:tagLst xmlns:p="http://schemas.openxmlformats.org/presentationml/2006/main">
  <p:tag name="KSO_WM_UNIT_TYPE" val="l_h_i"/>
  <p:tag name="KSO_WM_UNIT_SUBTYPE" val="d"/>
  <p:tag name="KSO_WM_UNIT_INDEX" val="1_3_1"/>
  <p:tag name="KSO_WM_BEAUTIFY_FLAG" val="#wm#"/>
  <p:tag name="KSO_WM_TAG_VERSION" val="3.0"/>
  <p:tag name="KSO_WM_DIAGRAM_VERSION" val="3"/>
  <p:tag name="KSO_WM_UNIT_PRESET_TEXT" val="03"/>
  <p:tag name="KSO_WM_TEMPLATE_INDEX" val="5"/>
  <p:tag name="KSO_WM_TEMPLATE_CATEGORY" val="custom"/>
  <p:tag name="KSO_WM_UNIT_ID" val="custom5_2*l_h_i*1_3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4.xml><?xml version="1.0" encoding="utf-8"?>
<p:tagLst xmlns:p="http://schemas.openxmlformats.org/presentationml/2006/main">
  <p:tag name="KSO_WM_UNIT_TYPE" val="l_h_f"/>
  <p:tag name="KSO_WM_UNIT_SUBTYPE" val="a"/>
  <p:tag name="KSO_WM_UNIT_INDEX" val="1_3_1"/>
  <p:tag name="KSO_WM_BEAUTIFY_FLAG" val="#wm#"/>
  <p:tag name="KSO_WM_TAG_VERSION" val="3.0"/>
  <p:tag name="KSO_WM_DIAGRAM_VERSION" val="3"/>
  <p:tag name="KSO_WM_UNIT_PRESET_TEXT" val="经营战略"/>
  <p:tag name="KSO_WM_TEMPLATE_INDEX" val="5"/>
  <p:tag name="KSO_WM_TEMPLATE_CATEGORY" val="custom"/>
  <p:tag name="KSO_WM_UNIT_ID" val="custom5_2*l_h_f*1_3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5.xml><?xml version="1.0" encoding="utf-8"?>
<p:tagLst xmlns:p="http://schemas.openxmlformats.org/presentationml/2006/main">
  <p:tag name="KSO_WM_UNIT_TYPE" val="l_h_i"/>
  <p:tag name="KSO_WM_UNIT_SUBTYPE" val="h"/>
  <p:tag name="KSO_WM_UNIT_INDEX" val="1_1_2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1_2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6.xml><?xml version="1.0" encoding="utf-8"?>
<p:tagLst xmlns:p="http://schemas.openxmlformats.org/presentationml/2006/main">
  <p:tag name="KSO_WM_UNIT_TYPE" val="l_h_i"/>
  <p:tag name="KSO_WM_UNIT_SUBTYPE" val="h"/>
  <p:tag name="KSO_WM_UNIT_INDEX" val="1_1_3"/>
  <p:tag name="KSO_WM_BEAUTIFY_FLAG" val="#wm#"/>
  <p:tag name="KSO_WM_TAG_VERSION" val="3.0"/>
  <p:tag name="KSO_WM_DIAGRAM_VERSION" val="3"/>
  <p:tag name="KSO_WM_TEMPLATE_INDEX" val="5"/>
  <p:tag name="KSO_WM_TEMPLATE_CATEGORY" val="custom"/>
  <p:tag name="KSO_WM_UNIT_ID" val="custom5_2*l_h_i*1_1_3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7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UNIT_PRESET_TEXT" val="01"/>
  <p:tag name="KSO_WM_TEMPLATE_INDEX" val="5"/>
  <p:tag name="KSO_WM_TEMPLATE_CATEGORY" val="custom"/>
  <p:tag name="KSO_WM_UNIT_ID" val="custom5_2*l_h_i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8.xml><?xml version="1.0" encoding="utf-8"?>
<p:tagLst xmlns:p="http://schemas.openxmlformats.org/presentationml/2006/main">
  <p:tag name="KSO_WM_UNIT_TYPE" val="l_h_f"/>
  <p:tag name="KSO_WM_UNIT_SUBTYPE" val="a"/>
  <p:tag name="KSO_WM_UNIT_INDEX" val="1_1_1"/>
  <p:tag name="KSO_WM_BEAUTIFY_FLAG" val="#wm#"/>
  <p:tag name="KSO_WM_TAG_VERSION" val="3.0"/>
  <p:tag name="KSO_WM_DIAGRAM_VERSION" val="3"/>
  <p:tag name="KSO_WM_UNIT_PRESET_TEXT" val="制订企业战略规划的重要性"/>
  <p:tag name="KSO_WM_TEMPLATE_INDEX" val="5"/>
  <p:tag name="KSO_WM_TEMPLATE_CATEGORY" val="custom"/>
  <p:tag name="KSO_WM_UNIT_ID" val="custom5_2*l_h_f*1_1_1"/>
  <p:tag name="KSO_WM_DIAGRAM_GROUP_CODE" val="l1-1"/>
  <p:tag name="KSO_WM_DIAGRAM_COLOR_TRICK" val="1"/>
  <p:tag name="KSO_WM_DIAGRAM_COLOR_TEXT_CAN_REMOVE" val="n"/>
  <p:tag name="KSO_WM_UNIT_LAYERLEVEL" val="1_1_1"/>
  <p:tag name="KSO_WM_DIAGRAM_VIRTUALLY_FRAME" val="{&quot;height&quot;:297.3,&quot;left&quot;:322.95,&quot;top&quot;:66.1,&quot;width&quot;:530.75}"/>
</p:tagLst>
</file>

<file path=ppt/tags/tag159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2*i*1"/>
  <p:tag name="KSO_WM_DIAGRAM_GROUP_CODE" val="l1-1"/>
  <p:tag name="KSO_WM_DIAGRAM_COLOR_TRICK" val="1"/>
  <p:tag name="KSO_WM_DIAGRAM_COLOR_TEXT_CAN_REMOVE" val="n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ID" val="custom5_2"/>
  <p:tag name="KSO_WM_TEMPLATE_SUBCATEGORY" val="29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5"/>
  <p:tag name="KSO_WM_SLIDE_TYPE" val="contents"/>
  <p:tag name="KSO_WM_SLIDE_SUBTYPE" val="diag"/>
  <p:tag name="KSO_WM_SLIDE_LAYOUT" val="a_i_l"/>
  <p:tag name="KSO_WM_SLIDE_LAYOUT_CNT" val="1_1_1"/>
  <p:tag name="KSO_WM_SPECIAL_SOURCE" val="bdnull"/>
  <p:tag name="KSO_WM_DIAGRAM_GROUP_CODE" val="l1-1"/>
  <p:tag name="KSO_WM_SLIDE_DIAGTYPE" val="l"/>
  <p:tag name="KSO_WM_TEMPLATE_PLACEHOLDER_POS" val="72,88.125,726,448.125"/>
  <p:tag name="KSO_WM_TEMPLATE_PLACEHOLDER_POS2" val="201.7,88.125,726,448.125"/>
  <p:tag name="KSO_WM_SLIDE_THEME_ID" val="20234903"/>
  <p:tag name="KSO_WM_ASSEMBLE_CHIP_INDEX" val="diag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638_2*a*1"/>
  <p:tag name="KSO_WM_TEMPLATE_CATEGORY" val="diagram"/>
  <p:tag name="KSO_WM_TEMPLATE_INDEX" val="20231638"/>
  <p:tag name="KSO_WM_UNIT_LAYERLEVEL" val="1"/>
  <p:tag name="KSO_WM_TAG_VERSION" val="3.0"/>
  <p:tag name="KSO_WM_BEAUTIFY_FLAG" val="#wm#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638_2*l_h_i*1_3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38_2*l_h_f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638_2*l_h_i*1_3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38_2*l_h_a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444.5000000000001,&quot;left&quot;:53.65,&quot;top&quot;:76.45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SLIDE_ID" val="diagram2023163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8"/>
  <p:tag name="KSO_WM_SLIDE_TYPE" val="text"/>
  <p:tag name="KSO_WM_SLIDE_SUBTYPE" val="diag"/>
  <p:tag name="KSO_WM_SLIDE_SIZE" val="850.4*387.2"/>
  <p:tag name="KSO_WM_SLIDE_POSITION" val="54.8*102.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17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177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178.xml><?xml version="1.0" encoding="utf-8"?>
<p:tagLst xmlns:p="http://schemas.openxmlformats.org/presentationml/2006/main">
  <p:tag name="KSO_WM_UNIT_VALUE" val="1903*17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3618_1*d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PICTURE_SUBTYPE" val="b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183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184.xml><?xml version="1.0" encoding="utf-8"?>
<p:tagLst xmlns:p="http://schemas.openxmlformats.org/presentationml/2006/main">
  <p:tag name="KSO_WM_UNIT_VALUE" val="1903*17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3618_1*d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PICTURE_SUBTYPE" val="b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189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19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192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193.xml><?xml version="1.0" encoding="utf-8"?>
<p:tagLst xmlns:p="http://schemas.openxmlformats.org/presentationml/2006/main">
  <p:tag name="KSO_WM_UNIT_VALUE" val="1903*17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3618_1*d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PICTURE_SUBTYPE" val="b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198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3_1*l_h_a*1_1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963_1*l_h_i*1_1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63_1*l_h_i*1_1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3_1*l_h_i*1_2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63_1*l_h_i*1_4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63_1*l_h_i*1_3_2"/>
  <p:tag name="KSO_WM_TEMPLATE_CATEGORY" val="diagram"/>
  <p:tag name="KSO_WM_TEMPLATE_INDEX" val="20231963"/>
  <p:tag name="KSO_WM_UNIT_LAYERLEVEL" val="1_1_1"/>
  <p:tag name="KSO_WM_TAG_VERSION" val="3.0"/>
  <p:tag name="KSO_WM_UNIT_FILL_FORE_SCHEMECOLOR_INDEX_1_BRIGHTNESS" val="0.6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8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63_1*l_h_a*1_4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0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63_1*l_h_f*1_4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.5"/>
  <p:tag name="KSO_WM_UNIT_VALUE" val="6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UNIT_TEXT_LAYER_COUNT" val="1"/>
  <p:tag name="KSO_WM_BEAUTIFY_FLAG" val="#wm#"/>
  <p:tag name="KSO_WM_UNIT_PRESET_TEXT" val="单击此处输入你的项正文，文字是您思想的提炼"/>
  <p:tag name="KSO_WM_UNIT_TEXT_FILL_FORE_SCHEMECOLOR_INDEX" val="1"/>
  <p:tag name="KSO_WM_UNIT_TEX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963_1*l_h_i*1_4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3_1*l_h_a*1_2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963_1*l_h_i*1_2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3_1*l_h_a*1_3_1"/>
  <p:tag name="KSO_WM_TEMPLATE_CATEGORY" val="diagram"/>
  <p:tag name="KSO_WM_TEMPLATE_INDEX" val="20231963"/>
  <p:tag name="KSO_WM_UNIT_LAYERLEVEL" val="1_1_1"/>
  <p:tag name="KSO_WM_TAG_VERSION" val="3.0"/>
  <p:tag name="KSO_WM_UNIT_TEXT_FILL_FORE_SCHEMECOLOR_INDEX_BRIGHTNESS" val="0"/>
  <p:tag name="KSO_WM_UNIT_VALUE" val="13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UNIT_TEXT_TYPE" val="1"/>
  <p:tag name="KSO_WM_BEAUTIFY_FLAG" val="#wm#"/>
  <p:tag name="KSO_WM_UNIT_PRESET_TEXT" val="添加标题内容"/>
  <p:tag name="KSO_WM_UNIT_TEXT_FILL_FORE_SCHEMECOLOR_INDEX" val="1"/>
  <p:tag name="KSO_WM_UNIT_TEXT_FILL_TYPE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963_1*l_h_i*1_3_1"/>
  <p:tag name="KSO_WM_TEMPLATE_CATEGORY" val="diagram"/>
  <p:tag name="KSO_WM_TEMPLATE_INDEX" val="20231963"/>
  <p:tag name="KSO_WM_UNIT_LAYERLEVEL" val="1_1_1"/>
  <p:tag name="KSO_WM_TAG_VERSION" val="3.0"/>
  <p:tag name="KSO_WM_UNIT_LINE_FORE_SCHEMECOLOR_INDEX_BRIGHTNESS" val="0"/>
  <p:tag name="KSO_WM_UNIT_LINE_FILL_TYPE" val="2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  <p:tag name="KSO_WM_BEAUTIFY_FLAG" val="#wm#"/>
  <p:tag name="KSO_WM_UNIT_LINE_FORE_SCHEMECOLOR_INDEX" val="5"/>
</p:tagLst>
</file>

<file path=ppt/tags/tag212.xml><?xml version="1.0" encoding="utf-8"?>
<p:tagLst xmlns:p="http://schemas.openxmlformats.org/presentationml/2006/main">
  <p:tag name="KSO_WM_UNIT_VALUE" val="223*2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1963_1*l_h_x*1_1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963_1*l_i*1_1"/>
  <p:tag name="KSO_WM_TEMPLATE_CATEGORY" val="diagram"/>
  <p:tag name="KSO_WM_TEMPLATE_INDEX" val="20231963"/>
  <p:tag name="KSO_WM_UNIT_LAYERLEVEL" val="1_1"/>
  <p:tag name="KSO_WM_TAG_VERSION" val="3.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DIAGRAM_COLOR_MATCH_VALUE" val="{&quot;shape&quot;:{&quot;fill&quot;:{&quot;solid&quot;:{&quot;brightness&quot;:0,&quot;colorType&quot;:1,&quot;foreColorIndex&quot;: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214.xml><?xml version="1.0" encoding="utf-8"?>
<p:tagLst xmlns:p="http://schemas.openxmlformats.org/presentationml/2006/main">
  <p:tag name="KSO_WM_UNIT_VALUE" val="208*20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1963_1*l_h_x*1_4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15.xml><?xml version="1.0" encoding="utf-8"?>
<p:tagLst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1963_1*l_h_x*1_2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16.xml><?xml version="1.0" encoding="utf-8"?>
<p:tagLst xmlns:p="http://schemas.openxmlformats.org/presentationml/2006/main">
  <p:tag name="KSO_WM_UNIT_VALUE" val="200*2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1963_1*l_h_x*1_3_1"/>
  <p:tag name="KSO_WM_TEMPLATE_CATEGORY" val="diagram"/>
  <p:tag name="KSO_WM_TEMPLATE_INDEX" val="2023196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287.3823609152065,&quot;left&quot;:79.39984251968502,&quot;top&quot;:152.00157609266748,&quot;width&quot;:805.4825196850396}"/>
  <p:tag name="KSO_WM_UNIT_USESOURCEFORMAT_APPLY" val="0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</p:tagLst>
</file>

<file path=ppt/tags/tag2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18.xml><?xml version="1.0" encoding="utf-8"?>
<p:tagLst xmlns:p="http://schemas.openxmlformats.org/presentationml/2006/main">
  <p:tag name="KSO_WM_SLIDE_ID" val="diagram20231963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05.441*287.35"/>
  <p:tag name="KSO_WM_SLIDE_POSITION" val="79.3998*152.00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2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24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2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2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36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2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618_1*a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TEXT_TYPE" val="1"/>
  <p:tag name="KSO_WM_UNIT_PRESET_TEXT" val="单击此处添加&#10;标题内容"/>
  <p:tag name="KSO_WM_UNIT_TEXT_FILL_FORE_SCHEMECOLOR_INDEX" val="13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618_1*i*1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10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618_1*i*2"/>
  <p:tag name="KSO_WM_TEMPLATE_CATEGORY" val="custom"/>
  <p:tag name="KSO_WM_TEMPLATE_INDEX" val="2023361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f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SUBTYPE" val="a"/>
  <p:tag name="KSO_WM_UNIT_TYPE" val="c_f"/>
  <p:tag name="KSO_WM_UNIT_INDEX" val="1_1"/>
  <p:tag name="KSO_WM_UNIT_VALUE" val="56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"/>
  <p:tag name="KSO_WM_UNIT_USESOURCEFORMAT_APPLY" val="1"/>
  <p:tag name="KSO_WM_UNIT_TEXT_LAYER_COUNT" val="1"/>
  <p:tag name="KSO_WM_BEAUTIFY_FLAG" val="#wm#"/>
</p:tagLst>
</file>

<file path=ppt/tags/tag2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42.xml><?xml version="1.0" encoding="utf-8"?>
<p:tagLst xmlns:p="http://schemas.openxmlformats.org/presentationml/2006/main">
  <p:tag name="KSO_WM_SLIDE_ID" val="custom20233618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361.9*181.5"/>
  <p:tag name="KSO_WM_SLIDE_POSITION" val="72.75*324.2"/>
  <p:tag name="KSO_WM_TAG_VERSION" val="3.0"/>
  <p:tag name="KSO_WM_BEAUTIFY_FLAG" val="#wm#"/>
  <p:tag name="KSO_WM_TEMPLATE_CATEGORY" val="custom"/>
  <p:tag name="KSO_WM_TEMPLATE_INDEX" val="20233618"/>
  <p:tag name="KSO_WM_SLIDE_LAYOUT" val="a_d_c"/>
  <p:tag name="KSO_WM_SLIDE_LAYOUT_CNT" val="1_1_1"/>
</p:tagLst>
</file>

<file path=ppt/tags/tag2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24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245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934"/>
  <p:tag name="KSO_WM_UNIT_ID" val="custom20231934_1*a*1"/>
  <p:tag name="KSO_WM_UNIT_TEXT_TYPE" val="1"/>
  <p:tag name="KSO_WM_UNIT_PRESET_TEXT" val="单击此处添加标题"/>
</p:tagLst>
</file>

<file path=ppt/tags/tag247.xml><?xml version="1.0" encoding="utf-8"?>
<p:tagLst xmlns:p="http://schemas.openxmlformats.org/presentationml/2006/main">
  <p:tag name="KSO_WM_UNIT_VALUE" val="1305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1934_1*d*1"/>
  <p:tag name="KSO_WM_TEMPLATE_CATEGORY" val="custom"/>
  <p:tag name="KSO_WM_TEMPLATE_INDEX" val="20231934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1"/>
  <p:tag name="KSO_WM_UNIT_PICTURE_SUBTYPE" val="a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1934_1*i*1"/>
  <p:tag name="KSO_WM_TEMPLATE_CATEGORY" val="custom"/>
  <p:tag name="KSO_WM_TEMPLATE_INDEX" val="20231934"/>
  <p:tag name="KSO_WM_UNIT_LAYERLEVEL" val="1"/>
  <p:tag name="KSO_WM_TAG_VERSION" val="3.0"/>
  <p:tag name="KSO_WM_BEAUTIFY_FLAG" val="#wm#"/>
</p:tagLst>
</file>

<file path=ppt/tags/tag249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c_f"/>
  <p:tag name="KSO_WM_UNIT_INDEX" val="1_1"/>
  <p:tag name="KSO_WM_UNIT_ID" val="custom20231934_1*c_f*1_1"/>
  <p:tag name="KSO_WM_TEMPLATE_CATEGORY" val="custom"/>
  <p:tag name="KSO_WM_TEMPLATE_INDEX" val="20231934"/>
  <p:tag name="KSO_WM_UNIT_LAYERLEVEL" val="1_1"/>
  <p:tag name="KSO_WM_TAG_VERSION" val="3.0"/>
  <p:tag name="KSO_WM_BEAUTIFY_FLAG" val="#wm#"/>
  <p:tag name="KSO_WM_UNIT_PRESET_TEXT" val="单击此处添加文本具体内容"/>
  <p:tag name="KSO_WM_UNIT_LINE_FORE_SCHEMECOLOR_INDEX" val="-2"/>
  <p:tag name="KSO_WM_UNIT_TEXT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custom20233618_1*c_a*1_1"/>
  <p:tag name="KSO_WM_TEMPLATE_CATEGORY" val="custom"/>
  <p:tag name="KSO_WM_TEMPLATE_INDEX" val="20233618"/>
  <p:tag name="KSO_WM_UNIT_LAYERLEVEL" val="1_1"/>
  <p:tag name="KSO_WM_TAG_VERSION" val="3.0"/>
  <p:tag name="KSO_WM_DIAGRAM_MAX_ITEMCNT" val="4"/>
  <p:tag name="KSO_WM_DIAGRAM_MIN_ITEMCNT" val="1"/>
  <p:tag name="KSO_WM_DIAGRAM_VIRTUALLY_FRAME" val="{&quot;height&quot;:363.3979874882736,&quot;left&quot;:72.7588188976378,&quot;top&quot;:187.8865007007028,&quot;width&quot;:266.635984251968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YPE" val="c_a"/>
  <p:tag name="KSO_WM_UNIT_INDEX" val="1_1"/>
  <p:tag name="KSO_WM_UNIT_VALUE" val="14"/>
  <p:tag name="KSO_WM_DIAGRAM_VERSION" val="3"/>
  <p:tag name="KSO_WM_DIAGRAM_COLOR_TRICK" val="1"/>
  <p:tag name="KSO_WM_DIAGRAM_COLOR_TEXT_CAN_REMOVE" val="n"/>
  <p:tag name="KSO_WM_UNIT_FILL_TYPE" val="3"/>
  <p:tag name="KSO_WM_UNIT_PRESET_TEXT" val="添加标题"/>
  <p:tag name="KSO_WM_UNIT_SHADOW_SCHEMECOLOR_INDEX_BRIGHTNESS" val="0"/>
  <p:tag name="KSO_WM_UNIT_SHADOW_SCHEMECOLOR_INDEX" val="5"/>
  <p:tag name="KSO_WM_UNIT_USESOURCEFORMAT_APPLY" val="1"/>
  <p:tag name="KSO_WM_BEAUTIFY_FLAG" val="#wm#"/>
</p:tagLst>
</file>

<file path=ppt/tags/tag25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01.95*50.1"/>
  <p:tag name="KSO_WM_SLIDE_POSITION" val="178.15*219.45"/>
  <p:tag name="KSO_WM_SLIDE_LAYOUT" val="a_d_c"/>
  <p:tag name="KSO_WM_SLIDE_LAYOUT_CNT" val="1_1_1"/>
  <p:tag name="KSO_WM_SPECIAL_SOURCE" val="bdnull"/>
  <p:tag name="KSO_WM_TEMPLATE_INDEX" val="20231934"/>
  <p:tag name="KSO_WM_TEMPLATE_SUBCATEGORY" val="0"/>
  <p:tag name="KSO_WM_SLIDE_INDEX" val="1"/>
  <p:tag name="KSO_WM_TAG_VERSION" val="3.0"/>
  <p:tag name="KSO_WM_SLIDE_ID" val="custom20231934_1"/>
  <p:tag name="KSO_WM_SLIDE_ITEM_CNT" val="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69_1*i*1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69_1*i*2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69_1*i*3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69_1*i*4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69_1*i*5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4969_1*i*6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4969_1*i*7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34969_1*i*8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4969_1*i*9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34969_1*i*10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2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4969_1*f*1"/>
  <p:tag name="KSO_WM_TEMPLATE_CATEGORY" val="custom"/>
  <p:tag name="KSO_WM_TEMPLATE_INDEX" val="20234969"/>
  <p:tag name="KSO_WM_UNIT_LAYERLEVEL" val="1"/>
  <p:tag name="KSO_WM_TAG_VERSION" val="3.0"/>
  <p:tag name="KSO_WM_BEAUTIFY_FLAG" val="#wm#"/>
  <p:tag name="KSO_WM_UNIT_TEXT_TYPE" val="1"/>
  <p:tag name="KSO_WM_UNIT_VALUE" val="432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</p:tagLst>
</file>

<file path=ppt/tags/tag26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264.xml><?xml version="1.0" encoding="utf-8"?>
<p:tagLst xmlns:p="http://schemas.openxmlformats.org/presentationml/2006/main">
  <p:tag name="KSO_WM_SLIDE_ID" val="custom20234969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4969"/>
  <p:tag name="KSO_WM_SLIDE_TYPE" val="text"/>
  <p:tag name="KSO_WM_SLIDE_SUBTYPE" val="picTxt"/>
  <p:tag name="KSO_WM_SLIDE_SIZE" val="864*458"/>
  <p:tag name="KSO_WM_SLIDE_POSITION" val="47*28"/>
  <p:tag name="KSO_WM_SLIDE_LAYOUT" val="a_f"/>
  <p:tag name="KSO_WM_SLIDE_LAYOUT_CNT" val="1_1"/>
  <p:tag name="KSO_WM_SPECIAL_SOURCE" val="bdnull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69_1*i*1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69_1*i*2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69_1*i*3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69_1*i*4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69_1*i*5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4969_1*i*6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4969_1*i*7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34969_1*i*8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4969_1*i*9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34969_1*i*10"/>
  <p:tag name="KSO_WM_TEMPLATE_CATEGORY" val="custom"/>
  <p:tag name="KSO_WM_TEMPLATE_INDEX" val="20234969"/>
  <p:tag name="KSO_WM_UNIT_LAYERLEVEL" val="1"/>
  <p:tag name="KSO_WM_TAG_VERSION" val="3.0"/>
  <p:tag name="KSO_WM_BEAUTIFY_FLAG" val="#wm#"/>
</p:tagLst>
</file>

<file path=ppt/tags/tag275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4969_1*f*1"/>
  <p:tag name="KSO_WM_TEMPLATE_CATEGORY" val="custom"/>
  <p:tag name="KSO_WM_TEMPLATE_INDEX" val="20234969"/>
  <p:tag name="KSO_WM_UNIT_LAYERLEVEL" val="1"/>
  <p:tag name="KSO_WM_TAG_VERSION" val="3.0"/>
  <p:tag name="KSO_WM_BEAUTIFY_FLAG" val="#wm#"/>
  <p:tag name="KSO_WM_UNIT_TEXT_TYPE" val="1"/>
  <p:tag name="KSO_WM_UNIT_VALUE" val="432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</p:tagLst>
</file>

<file path=ppt/tags/tag2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277.xml><?xml version="1.0" encoding="utf-8"?>
<p:tagLst xmlns:p="http://schemas.openxmlformats.org/presentationml/2006/main">
  <p:tag name="KSO_WM_SLIDE_ID" val="custom20234969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4969"/>
  <p:tag name="KSO_WM_SLIDE_TYPE" val="text"/>
  <p:tag name="KSO_WM_SLIDE_SUBTYPE" val="picTxt"/>
  <p:tag name="KSO_WM_SLIDE_SIZE" val="864*458"/>
  <p:tag name="KSO_WM_SLIDE_POSITION" val="47*28"/>
  <p:tag name="KSO_WM_SLIDE_LAYOUT" val="a_f"/>
  <p:tag name="KSO_WM_SLIDE_LAYOUT_CNT" val="1_1"/>
  <p:tag name="KSO_WM_SPECIAL_SOURCE" val="bdnull"/>
</p:tagLst>
</file>

<file path=ppt/tags/tag2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2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28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28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2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2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28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0"/>
</p:tagLst>
</file>

<file path=ppt/tags/tag2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9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5"/>
  <p:tag name="KSO_WM_TEMPLATE_CATEGORY" val="custom"/>
  <p:tag name="KSO_WM_UNIT_ID" val="custom5_4*a*1"/>
  <p:tag name="KSO_WM_UNIT_LAYERLEVEL" val="1"/>
</p:tagLst>
</file>

<file path=ppt/tags/tag29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5"/>
  <p:tag name="KSO_WM_TEMPLATE_CATEGORY" val="custom"/>
  <p:tag name="KSO_WM_UNIT_ID" val="custom5_4*a*1"/>
  <p:tag name="KSO_WM_UNIT_LAYERLEVEL" val="1"/>
</p:tagLst>
</file>

<file path=ppt/tags/tag2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30.84999858420827,&quot;left&quot;:54.85,&quot;top&quot;:127.6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95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4969"/>
  <p:tag name="KSO_WM_SLIDE_LAYOUT" val="a_l"/>
  <p:tag name="KSO_WM_SLIDE_LAYOUT_CNT" val="1_1"/>
  <p:tag name="KSO_WM_SPECIAL_SOURCE" val="bdnull"/>
</p:tagLst>
</file>

<file path=ppt/tags/tag2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3*a*1"/>
  <p:tag name="KSO_WM_UNIT_LAYERLEVEL" val="1"/>
  <p:tag name="KSO_WM_TEMPLATE_INDEX" val="5"/>
  <p:tag name="KSO_WM_TEMPLATE_CATEGORY" val="custom"/>
</p:tagLst>
</file>

<file path=ppt/tags/tag29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5_3*e*1"/>
  <p:tag name="KSO_WM_UNIT_LAYERLEVEL" val="1"/>
  <p:tag name="KSO_WM_TEMPLATE_INDEX" val="5"/>
  <p:tag name="KSO_WM_TEMPLATE_CATEGORY" val="custom"/>
  <p:tag name="KSO_WM_UNIT_PRESET_TEXT" val="第 一 节"/>
</p:tagLst>
</file>

<file path=ppt/tags/tag298.xml><?xml version="1.0" encoding="utf-8"?>
<p:tagLst xmlns:p="http://schemas.openxmlformats.org/presentationml/2006/main">
  <p:tag name="KSO_WM_SLIDE_ID" val="custom5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5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272,0,720,540"/>
  <p:tag name="KSO_WM_SLIDE_THEME_ID" val="20235360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30"/>
  <p:tag name="KSO_WM_UNIT_ID" val="custom20233230_1*a*1"/>
  <p:tag name="KSO_WM_UNIT_TEXT_TYPE" val="1"/>
  <p:tag name="KSO_WM_UNIT_PRESET_TEXT" val="单击此处&#13;添加页面的标题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67_1*l_h_f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65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70.85,&quot;left&quot;:167.91987578624813,&quot;top&quot;:111.05,&quot;width&quot;:744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67_1*l_h_a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12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70.85,&quot;left&quot;:167.91987578624813,&quot;top&quot;:111.05,&quot;width&quot;:744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02.xml><?xml version="1.0" encoding="utf-8"?>
<p:tagLst xmlns:p="http://schemas.openxmlformats.org/presentationml/2006/main">
  <p:tag name="KSO_WM_UNIT_PICTURE_SUBTYPE" val="b"/>
  <p:tag name="KSO_WM_UNIT_VALUE" val="486*905"/>
  <p:tag name="KSO_WM_UNIT_HIGHLIGHT" val="0"/>
  <p:tag name="KSO_WM_UNIT_COMPATIBLE" val="0"/>
  <p:tag name="KSO_WM_UNIT_DIAGRAM_ISNUMVISUAL" val="0"/>
  <p:tag name="KSO_WM_UNIT_DIAGRAM_ISREFERUNIT" val="0"/>
  <p:tag name="KSO_WM_UNIT_TYPE" val="l_h_d"/>
  <p:tag name="KSO_WM_UNIT_INDEX" val="1_1_1"/>
  <p:tag name="KSO_WM_UNIT_ID" val="diagram20235667_1*l_h_d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70.85,&quot;left&quot;:167.91987578624813,&quot;top&quot;:111.05,&quot;width&quot;:744.45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ai_match*VCG41N1352175856**1756734301046_5.215_1511e864cc92-slide-5"/>
</p:tagLst>
</file>

<file path=ppt/tags/tag303.xml><?xml version="1.0" encoding="utf-8"?>
<p:tagLst xmlns:p="http://schemas.openxmlformats.org/presentationml/2006/main">
  <p:tag name="KSO_WM_UNIT_PICTURE_SUBTYPE" val="b"/>
  <p:tag name="KSO_WM_UNIT_VALUE" val="485*905"/>
  <p:tag name="KSO_WM_UNIT_HIGHLIGHT" val="0"/>
  <p:tag name="KSO_WM_UNIT_COMPATIBLE" val="0"/>
  <p:tag name="KSO_WM_UNIT_DIAGRAM_ISNUMVISUAL" val="0"/>
  <p:tag name="KSO_WM_UNIT_DIAGRAM_ISREFERUNIT" val="0"/>
  <p:tag name="KSO_WM_UNIT_TYPE" val="l_h_d"/>
  <p:tag name="KSO_WM_UNIT_INDEX" val="1_2_1"/>
  <p:tag name="KSO_WM_UNIT_ID" val="diagram20235667_1*l_h_d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70.85,&quot;left&quot;:167.91987578624813,&quot;top&quot;:111.05,&quot;width&quot;:744.45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304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67_1*l_h_f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65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70.85,&quot;left&quot;:167.91987578624813,&quot;top&quot;:111.05,&quot;width&quot;:744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67_1*l_h_a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DIAGRAM_GROUP_CODE" val="l1-1"/>
  <p:tag name="KSO_WM_UNIT_VALUE" val="12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70.85,&quot;left&quot;:167.91987578624813,&quot;top&quot;:111.05,&quot;width&quot;:744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06.xml><?xml version="1.0" encoding="utf-8"?>
<p:tagLst xmlns:p="http://schemas.openxmlformats.org/presentationml/2006/main">
  <p:tag name="KSO_WM_SLIDE_ID" val="custom2023323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picTxt"/>
  <p:tag name="KSO_WM_SLIDE_SIZE" val="552.26*360.95"/>
  <p:tag name="KSO_WM_SLIDE_POSITION" val="359.74*111.4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5_5*a*1"/>
  <p:tag name="KSO_WM_UNIT_LAYERLEVEL" val="1"/>
  <p:tag name="KSO_WM_TEMPLATE_INDEX" val="5"/>
  <p:tag name="KSO_WM_TEMPLATE_CATEGORY" val="custom"/>
</p:tagLst>
</file>

<file path=ppt/tags/tag308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ID" val="custom5_5*f*1"/>
  <p:tag name="KSO_WM_UNIT_LAYERLEVEL" val="1"/>
  <p:tag name="KSO_WM_TEMPLATE_INDEX" val="5"/>
  <p:tag name="KSO_WM_TEMPLATE_CATEGORY" val="custom"/>
</p:tagLst>
</file>

<file path=ppt/tags/tag309.xml><?xml version="1.0" encoding="utf-8"?>
<p:tagLst xmlns:p="http://schemas.openxmlformats.org/presentationml/2006/main">
  <p:tag name="KSO_WM_SLIDE_ID" val="custom5_5"/>
  <p:tag name="KSO_WM_TEMPLATE_SUBCATEGORY" val="29"/>
  <p:tag name="KSO_WM_TEMPLATE_MASTER_TYPE" val="0"/>
  <p:tag name="KSO_WM_TEMPLATE_COLOR_TYPE" val="0"/>
  <p:tag name="KSO_WM_SLIDE_ITEM_CNT" val="0"/>
  <p:tag name="KSO_WM_SLIDE_INDEX" val="5"/>
  <p:tag name="KSO_WM_TAG_VERSION" val="3.0"/>
  <p:tag name="KSO_WM_BEAUTIFY_FLAG" val="#wm#"/>
  <p:tag name="KSO_WM_TEMPLATE_CATEGORY" val="custom"/>
  <p:tag name="KSO_WM_TEMPLATE_INDEX" val="5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38.15&quot;,&quot;top&quot;:&quot;99.8&quot;,&quot;width&quot;:&quot;660.35&quot;,&quot;height&quot;:&quot;315&quot;}"/>
  <p:tag name="KSO_WM_TEMPLATE_PLACEHOLDER_POS" val="208,0,832,540"/>
  <p:tag name="KSO_WM_SLIDE_THEME_ID" val="2024086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PRESENTATION_SOURCE" val="WPPAIGeneratePPT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5"/>
  <p:tag name="KSO_WM_TEMPLATE_CATEGORY" val="custom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TEMPLATE_INDEX" val="5"/>
  <p:tag name="KSO_WM_TEMPLATE_CATEGORY" val="custom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5"/>
  <p:tag name="KSO_WM_TEMPLATE_CATEGORY" val="custom"/>
</p:tagLst>
</file>

<file path=ppt/tags/tag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5"/>
  <p:tag name="KSO_WM_TEMPLATE_CATEGORY" val="custom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5"/>
  <p:tag name="KSO_WM_TEMPLATE_CATEGORY" val="custom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5"/>
  <p:tag name="KSO_WM_TEMPLATE_CATEGORY" val="custom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  <p:tag name="KSO_WM_TEMPLATE_INDEX" val="5"/>
  <p:tag name="KSO_WM_TEMPLATE_CATEGORY" val="custom"/>
</p:tagLst>
</file>

<file path=ppt/tags/tag7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5"/>
  <p:tag name="KSO_WM_TEMPLATE_CATEGORY" val="custom"/>
</p:tagLst>
</file>

<file path=ppt/tags/tag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  <p:tag name="KSO_WM_TEMPLATE_INDEX" val="5"/>
  <p:tag name="KSO_WM_TEMPLATE_CATEGORY" val="custom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  <p:tag name="KSO_WM_TEMPLATE_INDEX" val="5"/>
  <p:tag name="KSO_WM_TEMPLATE_CATEGORY" val="custom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  <p:tag name="KSO_WM_TEMPLATE_INDEX" val="5"/>
  <p:tag name="KSO_WM_TEMPLATE_CATEGORY" val="custom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TEMPLATE_INDEX" val="5"/>
  <p:tag name="KSO_WM_TEMPLATE_CATEGORY" val="custom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5"/>
  <p:tag name="KSO_WM_TEMPLATE_CATEGORY" val="custom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5"/>
  <p:tag name="KSO_WM_TEMPLATE_CATEGORY" val="custom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1"/>
  <p:tag name="KSO_WM_TEMPLATE_INDEX" val="5"/>
  <p:tag name="KSO_WM_TEMPLATE_CATEGORY" val="custom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1"/>
  <p:tag name="KSO_WM_TEMPLATE_INDEX" val="5"/>
  <p:tag name="KSO_WM_TEMPLATE_CATEGORY" val="custom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5"/>
  <p:tag name="KSO_WM_TEMPLATE_CATEGORY" val="custom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5"/>
  <p:tag name="KSO_WM_TEMPLATE_CATEGORY" val="custom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1"/>
  <p:tag name="KSO_WM_TEMPLATE_INDEX" val="5"/>
  <p:tag name="KSO_WM_TEMPLATE_CATEGORY" val="custom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5"/>
  <p:tag name="KSO_WM_TEMPLATE_CATEGORY" val="custom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渐变风">
  <a:themeElements>
    <a:clrScheme name="自定义 46">
      <a:dk1>
        <a:srgbClr val="000000"/>
      </a:dk1>
      <a:lt1>
        <a:srgbClr val="FFFFFF"/>
      </a:lt1>
      <a:dk2>
        <a:srgbClr val="571D11"/>
      </a:dk2>
      <a:lt2>
        <a:srgbClr val="FCF2F0"/>
      </a:lt2>
      <a:accent1>
        <a:srgbClr val="E8898D"/>
      </a:accent1>
      <a:accent2>
        <a:srgbClr val="71B9F1"/>
      </a:accent2>
      <a:accent3>
        <a:srgbClr val="E18EE4"/>
      </a:accent3>
      <a:accent4>
        <a:srgbClr val="F5B765"/>
      </a:accent4>
      <a:accent5>
        <a:srgbClr val="A095CF"/>
      </a:accent5>
      <a:accent6>
        <a:srgbClr val="CCAA72"/>
      </a:accent6>
      <a:hlink>
        <a:srgbClr val="48A1FA"/>
      </a:hlink>
      <a:folHlink>
        <a:srgbClr val="951C13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2231</Words>
  <Application>WPS 演示</Application>
  <PresentationFormat>宽屏</PresentationFormat>
  <Paragraphs>161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小清新渐变风</vt:lpstr>
      <vt:lpstr>网络营销</vt:lpstr>
      <vt:lpstr>PowerPoint 演示文稿</vt:lpstr>
      <vt:lpstr>目录</vt:lpstr>
      <vt:lpstr>学习目标</vt:lpstr>
      <vt:lpstr> 内容营销理论基础</vt:lpstr>
      <vt:lpstr>一、内容营销的概念</vt:lpstr>
      <vt:lpstr>二、内容营销的表现形式</vt:lpstr>
      <vt:lpstr> 用户需求主导营销内容</vt:lpstr>
      <vt:lpstr>一、明确内容营销的目标用户</vt:lpstr>
      <vt:lpstr>PowerPoint 演示文稿</vt:lpstr>
      <vt:lpstr>二、打造内容营销的亮点</vt:lpstr>
      <vt:lpstr>二、打造内容营销的亮点</vt:lpstr>
      <vt:lpstr>二、打造内容营销的亮点</vt:lpstr>
      <vt:lpstr>二、打造内容营销的亮点</vt:lpstr>
      <vt:lpstr> 内容营销的趋势</vt:lpstr>
      <vt:lpstr>第一阶段：把广告变成内容。</vt:lpstr>
      <vt:lpstr>PowerPoint 演示文稿</vt:lpstr>
      <vt:lpstr>PowerPoint 演示文稿</vt:lpstr>
      <vt:lpstr>PowerPoint 演示文稿</vt:lpstr>
      <vt:lpstr> 网站设计策略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大叔</dc:creator>
  <cp:lastModifiedBy>武静影</cp:lastModifiedBy>
  <cp:revision>161</cp:revision>
  <dcterms:created xsi:type="dcterms:W3CDTF">2019-06-19T02:08:00Z</dcterms:created>
  <dcterms:modified xsi:type="dcterms:W3CDTF">2025-09-04T01:30:31Z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1C7569F2661148FEB319A32F162FA560_11</vt:lpwstr>
  </property>
</Properties>
</file>