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28"/>
  </p:handoutMasterIdLst>
  <p:sldIdLst>
    <p:sldId id="278" r:id="rId4"/>
    <p:sldId id="294" r:id="rId6"/>
    <p:sldId id="258" r:id="rId7"/>
    <p:sldId id="279" r:id="rId8"/>
    <p:sldId id="280" r:id="rId9"/>
    <p:sldId id="283" r:id="rId10"/>
    <p:sldId id="284" r:id="rId11"/>
    <p:sldId id="261" r:id="rId12"/>
    <p:sldId id="262" r:id="rId13"/>
    <p:sldId id="263" r:id="rId14"/>
    <p:sldId id="281" r:id="rId15"/>
    <p:sldId id="289" r:id="rId16"/>
    <p:sldId id="291" r:id="rId17"/>
    <p:sldId id="287" r:id="rId18"/>
    <p:sldId id="288" r:id="rId19"/>
    <p:sldId id="282" r:id="rId20"/>
    <p:sldId id="269" r:id="rId21"/>
    <p:sldId id="270" r:id="rId22"/>
    <p:sldId id="292" r:id="rId23"/>
    <p:sldId id="286" r:id="rId24"/>
    <p:sldId id="272" r:id="rId25"/>
    <p:sldId id="285" r:id="rId26"/>
    <p:sldId id="277" r:id="rId27"/>
  </p:sldIdLst>
  <p:sldSz cx="12192000" cy="6858000"/>
  <p:notesSz cx="7103745" cy="10234295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  <p:cmAuthor id="1483810881" name="WPS_1679281038" initials="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27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350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>
            <p:custDataLst>
              <p:tags r:id="rId2"/>
            </p:custDataLst>
          </p:nvPr>
        </p:nvSpPr>
        <p:spPr>
          <a:xfrm>
            <a:off x="0" y="4578350"/>
            <a:ext cx="2159000" cy="2279650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70000"/>
                  <a:lumMod val="92000"/>
                  <a:lumOff val="8000"/>
                </a:schemeClr>
              </a:gs>
              <a:gs pos="100000">
                <a:schemeClr val="accent2">
                  <a:alpha val="0"/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任意多边形 14"/>
          <p:cNvSpPr/>
          <p:nvPr userDrawn="1">
            <p:custDataLst>
              <p:tags r:id="rId3"/>
            </p:custDataLst>
          </p:nvPr>
        </p:nvSpPr>
        <p:spPr>
          <a:xfrm>
            <a:off x="10189845" y="1349375"/>
            <a:ext cx="2001520" cy="3781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97" h="6039">
                <a:moveTo>
                  <a:pt x="3020" y="0"/>
                </a:moveTo>
                <a:cubicBezTo>
                  <a:pt x="3072" y="0"/>
                  <a:pt x="3123" y="1"/>
                  <a:pt x="3175" y="4"/>
                </a:cubicBezTo>
                <a:lnTo>
                  <a:pt x="3197" y="5"/>
                </a:lnTo>
                <a:lnTo>
                  <a:pt x="3197" y="6034"/>
                </a:lnTo>
                <a:lnTo>
                  <a:pt x="3175" y="6035"/>
                </a:lnTo>
                <a:cubicBezTo>
                  <a:pt x="3123" y="6038"/>
                  <a:pt x="3072" y="6039"/>
                  <a:pt x="3020" y="6039"/>
                </a:cubicBezTo>
                <a:cubicBezTo>
                  <a:pt x="1352" y="6039"/>
                  <a:pt x="0" y="4687"/>
                  <a:pt x="0" y="3020"/>
                </a:cubicBezTo>
                <a:cubicBezTo>
                  <a:pt x="0" y="1352"/>
                  <a:pt x="1352" y="0"/>
                  <a:pt x="302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副标题"/>
          <p:cNvSpPr txBox="1">
            <a:spLocks noGrp="1"/>
          </p:cNvSpPr>
          <p:nvPr>
            <p:ph type="body" idx="3" hasCustomPrompt="1"/>
            <p:custDataLst>
              <p:tags r:id="rId4"/>
            </p:custDataLst>
          </p:nvPr>
        </p:nvSpPr>
        <p:spPr>
          <a:xfrm>
            <a:off x="1437005" y="3325495"/>
            <a:ext cx="7401560" cy="635000"/>
          </a:xfrm>
          <a:prstGeom prst="rect">
            <a:avLst/>
          </a:prstGeom>
        </p:spPr>
        <p:txBody>
          <a:bodyPr wrap="square" lIns="91440" tIns="45720" rIns="91440" bIns="4572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0" i="0" u="none" strike="noStrike" kern="1200" cap="none" spc="200" normalizeH="0" baseline="0" noProof="1" dirty="0">
                <a:solidFill>
                  <a:schemeClr val="tx1"/>
                </a:solidFill>
                <a:latin typeface="+mj-ea"/>
                <a:ea typeface="+mj-ea"/>
                <a:cs typeface="+mj-lt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单击此处编辑母版副标题样式</a:t>
            </a:r>
            <a:endParaRPr dirty="0"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1437005" y="1447800"/>
            <a:ext cx="7395845" cy="1712595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400" normalizeH="0" baseline="0" noProof="1"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1520825" y="4201795"/>
            <a:ext cx="1886585" cy="440690"/>
          </a:xfrm>
          <a:prstGeom prst="roundRect">
            <a:avLst>
              <a:gd name="adj" fmla="val 2185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2700000" scaled="0"/>
          </a:gra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17" name="任意多边形 2"/>
          <p:cNvSpPr/>
          <p:nvPr userDrawn="1">
            <p:custDataLst>
              <p:tags r:id="rId10"/>
            </p:custDataLst>
          </p:nvPr>
        </p:nvSpPr>
        <p:spPr>
          <a:xfrm rot="10800000" flipH="1" flipV="1">
            <a:off x="8851265" y="3810"/>
            <a:ext cx="3339465" cy="3338195"/>
          </a:xfrm>
          <a:custGeom>
            <a:avLst/>
            <a:gdLst>
              <a:gd name="adj" fmla="val 13398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259" h="5257">
                <a:moveTo>
                  <a:pt x="5211" y="0"/>
                </a:moveTo>
                <a:lnTo>
                  <a:pt x="5259" y="0"/>
                </a:lnTo>
                <a:lnTo>
                  <a:pt x="5259" y="1397"/>
                </a:lnTo>
                <a:lnTo>
                  <a:pt x="5211" y="1396"/>
                </a:lnTo>
                <a:cubicBezTo>
                  <a:pt x="3104" y="1396"/>
                  <a:pt x="1396" y="3104"/>
                  <a:pt x="1396" y="5211"/>
                </a:cubicBezTo>
                <a:lnTo>
                  <a:pt x="1397" y="5257"/>
                </a:lnTo>
                <a:lnTo>
                  <a:pt x="0" y="5257"/>
                </a:lnTo>
                <a:lnTo>
                  <a:pt x="0" y="5211"/>
                </a:lnTo>
                <a:cubicBezTo>
                  <a:pt x="0" y="2333"/>
                  <a:pt x="2333" y="0"/>
                  <a:pt x="521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8000"/>
                </a:schemeClr>
              </a:gs>
              <a:gs pos="22000">
                <a:schemeClr val="accent1">
                  <a:alpha val="0"/>
                  <a:lumMod val="63000"/>
                  <a:lumOff val="3700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 userDrawn="1">
            <p:custDataLst>
              <p:tags r:id="rId2"/>
            </p:custDataLst>
          </p:nvPr>
        </p:nvSpPr>
        <p:spPr>
          <a:xfrm>
            <a:off x="1219200" y="2804795"/>
            <a:ext cx="2362200" cy="236220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5" name="标题"/>
          <p:cNvSpPr txBox="1">
            <a:spLocks noGrp="1"/>
          </p:cNvSpPr>
          <p:nvPr>
            <p:ph type="title" idx="1" hasCustomPrompt="1"/>
            <p:custDataLst>
              <p:tags r:id="rId3"/>
            </p:custDataLst>
          </p:nvPr>
        </p:nvSpPr>
        <p:spPr bwMode="auto">
          <a:xfrm>
            <a:off x="844550" y="1139825"/>
            <a:ext cx="2171065" cy="2350770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4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任意多边形: 形状 6"/>
          <p:cNvSpPr/>
          <p:nvPr userDrawn="1">
            <p:custDataLst>
              <p:tags r:id="rId7"/>
            </p:custDataLst>
          </p:nvPr>
        </p:nvSpPr>
        <p:spPr>
          <a:xfrm>
            <a:off x="9295130" y="3812540"/>
            <a:ext cx="2896235" cy="3045460"/>
          </a:xfrm>
          <a:custGeom>
            <a:avLst/>
            <a:gdLst>
              <a:gd name="connsiteX0" fmla="*/ 2215286 w 2898892"/>
              <a:gd name="connsiteY0" fmla="*/ 1136 h 3045222"/>
              <a:gd name="connsiteX1" fmla="*/ 2449717 w 2898892"/>
              <a:gd name="connsiteY1" fmla="*/ 5674 h 3045222"/>
              <a:gd name="connsiteX2" fmla="*/ 2878869 w 2898892"/>
              <a:gd name="connsiteY2" fmla="*/ 77060 h 3045222"/>
              <a:gd name="connsiteX3" fmla="*/ 2898874 w 2898892"/>
              <a:gd name="connsiteY3" fmla="*/ 82278 h 3045222"/>
              <a:gd name="connsiteX4" fmla="*/ 2898892 w 2898892"/>
              <a:gd name="connsiteY4" fmla="*/ 1092496 h 3045222"/>
              <a:gd name="connsiteX5" fmla="*/ 2897670 w 2898892"/>
              <a:gd name="connsiteY5" fmla="*/ 1091774 h 3045222"/>
              <a:gd name="connsiteX6" fmla="*/ 2383672 w 2898892"/>
              <a:gd name="connsiteY6" fmla="*/ 950163 h 3045222"/>
              <a:gd name="connsiteX7" fmla="*/ 949550 w 2898892"/>
              <a:gd name="connsiteY7" fmla="*/ 2196199 h 3045222"/>
              <a:gd name="connsiteX8" fmla="*/ 1178031 w 2898892"/>
              <a:gd name="connsiteY8" fmla="*/ 3043519 h 3045222"/>
              <a:gd name="connsiteX9" fmla="*/ 1179843 w 2898892"/>
              <a:gd name="connsiteY9" fmla="*/ 3044919 h 3045222"/>
              <a:gd name="connsiteX10" fmla="*/ 128202 w 2898892"/>
              <a:gd name="connsiteY10" fmla="*/ 3045222 h 3045222"/>
              <a:gd name="connsiteX11" fmla="*/ 122797 w 2898892"/>
              <a:gd name="connsiteY11" fmla="*/ 3031476 h 3045222"/>
              <a:gd name="connsiteX12" fmla="*/ 5670 w 2898892"/>
              <a:gd name="connsiteY12" fmla="*/ 2130196 h 3045222"/>
              <a:gd name="connsiteX13" fmla="*/ 2215286 w 2898892"/>
              <a:gd name="connsiteY13" fmla="*/ 1136 h 304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98892" h="3045222">
                <a:moveTo>
                  <a:pt x="2215286" y="1136"/>
                </a:moveTo>
                <a:cubicBezTo>
                  <a:pt x="2292637" y="-1294"/>
                  <a:pt x="2370849" y="159"/>
                  <a:pt x="2449717" y="5674"/>
                </a:cubicBezTo>
                <a:cubicBezTo>
                  <a:pt x="2597317" y="15996"/>
                  <a:pt x="2740731" y="40665"/>
                  <a:pt x="2878869" y="77060"/>
                </a:cubicBezTo>
                <a:lnTo>
                  <a:pt x="2898874" y="82278"/>
                </a:lnTo>
                <a:lnTo>
                  <a:pt x="2898892" y="1092496"/>
                </a:lnTo>
                <a:lnTo>
                  <a:pt x="2897670" y="1091774"/>
                </a:lnTo>
                <a:cubicBezTo>
                  <a:pt x="2742140" y="1012787"/>
                  <a:pt x="2568647" y="963098"/>
                  <a:pt x="2383672" y="950163"/>
                </a:cubicBezTo>
                <a:cubicBezTo>
                  <a:pt x="1643138" y="898380"/>
                  <a:pt x="1001288" y="1456317"/>
                  <a:pt x="949550" y="2196199"/>
                </a:cubicBezTo>
                <a:cubicBezTo>
                  <a:pt x="927712" y="2508494"/>
                  <a:pt x="1014704" y="2802938"/>
                  <a:pt x="1178031" y="3043519"/>
                </a:cubicBezTo>
                <a:lnTo>
                  <a:pt x="1179843" y="3044919"/>
                </a:lnTo>
                <a:lnTo>
                  <a:pt x="128202" y="3045222"/>
                </a:lnTo>
                <a:lnTo>
                  <a:pt x="122797" y="3031476"/>
                </a:lnTo>
                <a:cubicBezTo>
                  <a:pt x="26596" y="2750393"/>
                  <a:pt x="-16389" y="2445659"/>
                  <a:pt x="5670" y="2130196"/>
                </a:cubicBezTo>
                <a:cubicBezTo>
                  <a:pt x="88351" y="947803"/>
                  <a:pt x="1055015" y="37588"/>
                  <a:pt x="2215286" y="1136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8"/>
          <p:cNvSpPr/>
          <p:nvPr userDrawn="1">
            <p:custDataLst>
              <p:tags r:id="rId2"/>
            </p:custDataLst>
          </p:nvPr>
        </p:nvSpPr>
        <p:spPr>
          <a:xfrm flipH="1">
            <a:off x="10045700" y="4570095"/>
            <a:ext cx="2146300" cy="2287905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9" name="椭圆 8"/>
          <p:cNvSpPr/>
          <p:nvPr userDrawn="1">
            <p:custDataLst>
              <p:tags r:id="rId3"/>
            </p:custDataLst>
          </p:nvPr>
        </p:nvSpPr>
        <p:spPr>
          <a:xfrm>
            <a:off x="9127490" y="967740"/>
            <a:ext cx="685800" cy="68580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0" name="椭圆 9"/>
          <p:cNvSpPr/>
          <p:nvPr userDrawn="1">
            <p:custDataLst>
              <p:tags r:id="rId4"/>
            </p:custDataLst>
          </p:nvPr>
        </p:nvSpPr>
        <p:spPr>
          <a:xfrm>
            <a:off x="982345" y="1607820"/>
            <a:ext cx="2449195" cy="244983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1"/>
            <p:custDataLst>
              <p:tags r:id="rId5"/>
            </p:custDataLst>
          </p:nvPr>
        </p:nvSpPr>
        <p:spPr>
          <a:xfrm>
            <a:off x="2348230" y="1383030"/>
            <a:ext cx="8107680" cy="20453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800" b="1" i="0" u="none" strike="noStrike" kern="1200" cap="none" spc="400" normalizeH="0" baseline="0" noProof="1">
                <a:solidFill>
                  <a:schemeClr val="tx1"/>
                </a:solidFill>
                <a:uFillTx/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5" name="节编号 3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2389505" y="3841027"/>
            <a:ext cx="1917700" cy="526416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0"/>
          </a:gradFill>
        </p:spPr>
        <p:txBody>
          <a:bodyPr wrap="none" tIns="0" bIns="36195" anchor="ctr" anchorCtr="0">
            <a:normAutofit/>
          </a:bodyPr>
          <a:lstStyle>
            <a:lvl1pPr marL="0" indent="0" algn="ctr">
              <a:buNone/>
              <a:defRPr sz="18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>
            <p:custDataLst>
              <p:tags r:id="rId2"/>
            </p:custDataLst>
          </p:nvPr>
        </p:nvSpPr>
        <p:spPr>
          <a:xfrm rot="10800000" flipV="1">
            <a:off x="635" y="31750"/>
            <a:ext cx="3338195" cy="3338195"/>
          </a:xfrm>
          <a:custGeom>
            <a:avLst/>
            <a:gdLst>
              <a:gd name="adj" fmla="val 13398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259" h="5257">
                <a:moveTo>
                  <a:pt x="5211" y="0"/>
                </a:moveTo>
                <a:lnTo>
                  <a:pt x="5259" y="0"/>
                </a:lnTo>
                <a:lnTo>
                  <a:pt x="5259" y="1397"/>
                </a:lnTo>
                <a:lnTo>
                  <a:pt x="5211" y="1396"/>
                </a:lnTo>
                <a:cubicBezTo>
                  <a:pt x="3104" y="1396"/>
                  <a:pt x="1396" y="3104"/>
                  <a:pt x="1396" y="5211"/>
                </a:cubicBezTo>
                <a:lnTo>
                  <a:pt x="1397" y="5257"/>
                </a:lnTo>
                <a:lnTo>
                  <a:pt x="0" y="5257"/>
                </a:lnTo>
                <a:lnTo>
                  <a:pt x="0" y="5211"/>
                </a:lnTo>
                <a:cubicBezTo>
                  <a:pt x="0" y="2333"/>
                  <a:pt x="2333" y="0"/>
                  <a:pt x="521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8000"/>
                </a:schemeClr>
              </a:gs>
              <a:gs pos="22000">
                <a:schemeClr val="accent1">
                  <a:alpha val="0"/>
                  <a:lumMod val="63000"/>
                  <a:lumOff val="3700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8" name="任意多边形 9"/>
          <p:cNvSpPr/>
          <p:nvPr userDrawn="1">
            <p:custDataLst>
              <p:tags r:id="rId3"/>
            </p:custDataLst>
          </p:nvPr>
        </p:nvSpPr>
        <p:spPr>
          <a:xfrm rot="10800000" flipV="1">
            <a:off x="0" y="1377315"/>
            <a:ext cx="2000885" cy="3781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97" h="6039">
                <a:moveTo>
                  <a:pt x="3020" y="0"/>
                </a:moveTo>
                <a:cubicBezTo>
                  <a:pt x="3072" y="0"/>
                  <a:pt x="3123" y="1"/>
                  <a:pt x="3175" y="4"/>
                </a:cubicBezTo>
                <a:lnTo>
                  <a:pt x="3197" y="5"/>
                </a:lnTo>
                <a:lnTo>
                  <a:pt x="3197" y="6034"/>
                </a:lnTo>
                <a:lnTo>
                  <a:pt x="3175" y="6035"/>
                </a:lnTo>
                <a:cubicBezTo>
                  <a:pt x="3123" y="6038"/>
                  <a:pt x="3072" y="6039"/>
                  <a:pt x="3020" y="6039"/>
                </a:cubicBezTo>
                <a:cubicBezTo>
                  <a:pt x="1352" y="6039"/>
                  <a:pt x="0" y="4687"/>
                  <a:pt x="0" y="3020"/>
                </a:cubicBezTo>
                <a:cubicBezTo>
                  <a:pt x="0" y="1352"/>
                  <a:pt x="1352" y="0"/>
                  <a:pt x="302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 userDrawn="1">
            <p:custDataLst>
              <p:tags r:id="rId4"/>
            </p:custDataLst>
          </p:nvPr>
        </p:nvSpPr>
        <p:spPr>
          <a:xfrm flipH="1">
            <a:off x="10045700" y="4578350"/>
            <a:ext cx="2146300" cy="2279015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70000"/>
                  <a:lumMod val="92000"/>
                  <a:lumOff val="8000"/>
                </a:schemeClr>
              </a:gs>
              <a:gs pos="100000">
                <a:schemeClr val="accent2">
                  <a:alpha val="0"/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3641090" y="1520825"/>
            <a:ext cx="6866890" cy="2146300"/>
          </a:xfrm>
          <a:prstGeom prst="rect">
            <a:avLst/>
          </a:prstGeom>
          <a:noFill/>
        </p:spPr>
        <p:txBody>
          <a:bodyPr wrap="square" lIns="91440" tIns="45720" rIns="71755" bIns="45720" rtlCol="0" anchor="b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单击编辑标题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8479790" y="4109719"/>
            <a:ext cx="1886585" cy="562294"/>
          </a:xfrm>
          <a:prstGeom prst="roundRect">
            <a:avLst>
              <a:gd name="adj" fmla="val 2185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2700000" scaled="0"/>
          </a:gra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74.xml"/><Relationship Id="rId18" Type="http://schemas.openxmlformats.org/officeDocument/2006/relationships/tags" Target="../tags/tag73.xml"/><Relationship Id="rId17" Type="http://schemas.openxmlformats.org/officeDocument/2006/relationships/tags" Target="../tags/tag7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同心圆 6"/>
          <p:cNvSpPr/>
          <p:nvPr userDrawn="1">
            <p:custDataLst>
              <p:tags r:id="rId17"/>
            </p:custDataLst>
          </p:nvPr>
        </p:nvSpPr>
        <p:spPr>
          <a:xfrm rot="8280000">
            <a:off x="452120" y="287020"/>
            <a:ext cx="624840" cy="624840"/>
          </a:xfrm>
          <a:prstGeom prst="donut">
            <a:avLst>
              <a:gd name="adj" fmla="val 24433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72000">
                <a:schemeClr val="accent1">
                  <a:alpha val="0"/>
                </a:schemeClr>
              </a:gs>
            </a:gsLst>
            <a:lin ang="169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18"/>
            </p:custDataLst>
          </p:nvPr>
        </p:nvSpPr>
        <p:spPr>
          <a:xfrm>
            <a:off x="6934200" y="1351280"/>
            <a:ext cx="5255895" cy="5506720"/>
          </a:xfrm>
          <a:custGeom>
            <a:avLst/>
            <a:gdLst>
              <a:gd name="connsiteX0" fmla="*/ 4225077 w 5255647"/>
              <a:gd name="connsiteY0" fmla="*/ 770 h 5518308"/>
              <a:gd name="connsiteX1" fmla="*/ 4438483 w 5255647"/>
              <a:gd name="connsiteY1" fmla="*/ 10280 h 5518308"/>
              <a:gd name="connsiteX2" fmla="*/ 5216038 w 5255647"/>
              <a:gd name="connsiteY2" fmla="*/ 139615 h 5518308"/>
              <a:gd name="connsiteX3" fmla="*/ 5255647 w 5255647"/>
              <a:gd name="connsiteY3" fmla="*/ 150458 h 5518308"/>
              <a:gd name="connsiteX4" fmla="*/ 5255607 w 5255647"/>
              <a:gd name="connsiteY4" fmla="*/ 1981866 h 5518308"/>
              <a:gd name="connsiteX5" fmla="*/ 5250109 w 5255647"/>
              <a:gd name="connsiteY5" fmla="*/ 1978022 h 5518308"/>
              <a:gd name="connsiteX6" fmla="*/ 4318826 w 5255647"/>
              <a:gd name="connsiteY6" fmla="*/ 1721455 h 5518308"/>
              <a:gd name="connsiteX7" fmla="*/ 1720433 w 5255647"/>
              <a:gd name="connsiteY7" fmla="*/ 3978949 h 5518308"/>
              <a:gd name="connsiteX8" fmla="*/ 2134410 w 5255647"/>
              <a:gd name="connsiteY8" fmla="*/ 5514082 h 5518308"/>
              <a:gd name="connsiteX9" fmla="*/ 2137612 w 5255647"/>
              <a:gd name="connsiteY9" fmla="*/ 5517766 h 5518308"/>
              <a:gd name="connsiteX10" fmla="*/ 232206 w 5255647"/>
              <a:gd name="connsiteY10" fmla="*/ 5518308 h 5518308"/>
              <a:gd name="connsiteX11" fmla="*/ 222494 w 5255647"/>
              <a:gd name="connsiteY11" fmla="*/ 5492256 h 5518308"/>
              <a:gd name="connsiteX12" fmla="*/ 10273 w 5255647"/>
              <a:gd name="connsiteY12" fmla="*/ 3859362 h 5518308"/>
              <a:gd name="connsiteX13" fmla="*/ 4225077 w 5255647"/>
              <a:gd name="connsiteY13" fmla="*/ 770 h 551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55647" h="5518308">
                <a:moveTo>
                  <a:pt x="4225077" y="770"/>
                </a:moveTo>
                <a:cubicBezTo>
                  <a:pt x="4295884" y="2127"/>
                  <a:pt x="4367035" y="5284"/>
                  <a:pt x="4438483" y="10280"/>
                </a:cubicBezTo>
                <a:cubicBezTo>
                  <a:pt x="4705911" y="28981"/>
                  <a:pt x="4965754" y="73676"/>
                  <a:pt x="5216038" y="139615"/>
                </a:cubicBezTo>
                <a:lnTo>
                  <a:pt x="5255647" y="150458"/>
                </a:lnTo>
                <a:lnTo>
                  <a:pt x="5255607" y="1981866"/>
                </a:lnTo>
                <a:lnTo>
                  <a:pt x="5250109" y="1978022"/>
                </a:lnTo>
                <a:cubicBezTo>
                  <a:pt x="4968313" y="1834916"/>
                  <a:pt x="4653971" y="1744891"/>
                  <a:pt x="4318826" y="1721455"/>
                </a:cubicBezTo>
                <a:cubicBezTo>
                  <a:pt x="2977095" y="1627633"/>
                  <a:pt x="1814168" y="2638470"/>
                  <a:pt x="1720433" y="3978949"/>
                </a:cubicBezTo>
                <a:cubicBezTo>
                  <a:pt x="1680868" y="4544750"/>
                  <a:pt x="1838485" y="5078208"/>
                  <a:pt x="2134410" y="5514082"/>
                </a:cubicBezTo>
                <a:lnTo>
                  <a:pt x="2137612" y="5517766"/>
                </a:lnTo>
                <a:lnTo>
                  <a:pt x="232206" y="5518308"/>
                </a:lnTo>
                <a:lnTo>
                  <a:pt x="222494" y="5492256"/>
                </a:lnTo>
                <a:cubicBezTo>
                  <a:pt x="48190" y="4983003"/>
                  <a:pt x="-29693" y="4430902"/>
                  <a:pt x="10273" y="3859362"/>
                </a:cubicBezTo>
                <a:cubicBezTo>
                  <a:pt x="165063" y="1645759"/>
                  <a:pt x="2030046" y="-41301"/>
                  <a:pt x="4225077" y="77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"/>
                </a:schemeClr>
              </a:gs>
              <a:gs pos="100000">
                <a:schemeClr val="accent1">
                  <a:alpha val="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8" name="KSO_TEMPLATE" hidden="1"/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image" Target="../media/image4.jpeg"/><Relationship Id="rId2" Type="http://schemas.openxmlformats.org/officeDocument/2006/relationships/tags" Target="../tags/tag17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image" Target="../media/image5.jpeg"/><Relationship Id="rId1" Type="http://schemas.openxmlformats.org/officeDocument/2006/relationships/tags" Target="../tags/tag17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tags" Target="../tags/tag192.xml"/><Relationship Id="rId7" Type="http://schemas.openxmlformats.org/officeDocument/2006/relationships/image" Target="../media/image6.jpeg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9" Type="http://schemas.openxmlformats.org/officeDocument/2006/relationships/notesSlide" Target="../notesSlides/notesSlide7.xml"/><Relationship Id="rId28" Type="http://schemas.openxmlformats.org/officeDocument/2006/relationships/slideLayout" Target="../slideLayouts/slideLayout18.xml"/><Relationship Id="rId27" Type="http://schemas.openxmlformats.org/officeDocument/2006/relationships/tags" Target="../tags/tag207.xml"/><Relationship Id="rId26" Type="http://schemas.openxmlformats.org/officeDocument/2006/relationships/tags" Target="../tags/tag206.xml"/><Relationship Id="rId25" Type="http://schemas.openxmlformats.org/officeDocument/2006/relationships/tags" Target="../tags/tag205.xml"/><Relationship Id="rId24" Type="http://schemas.openxmlformats.org/officeDocument/2006/relationships/tags" Target="../tags/tag204.xml"/><Relationship Id="rId23" Type="http://schemas.openxmlformats.org/officeDocument/2006/relationships/tags" Target="../tags/tag203.xml"/><Relationship Id="rId22" Type="http://schemas.openxmlformats.org/officeDocument/2006/relationships/tags" Target="../tags/tag202.xml"/><Relationship Id="rId21" Type="http://schemas.openxmlformats.org/officeDocument/2006/relationships/tags" Target="../tags/tag201.xml"/><Relationship Id="rId20" Type="http://schemas.openxmlformats.org/officeDocument/2006/relationships/tags" Target="../tags/tag200.xml"/><Relationship Id="rId2" Type="http://schemas.openxmlformats.org/officeDocument/2006/relationships/tags" Target="../tags/tag187.xml"/><Relationship Id="rId19" Type="http://schemas.openxmlformats.org/officeDocument/2006/relationships/tags" Target="../tags/tag199.xml"/><Relationship Id="rId18" Type="http://schemas.openxmlformats.org/officeDocument/2006/relationships/tags" Target="../tags/tag198.xml"/><Relationship Id="rId17" Type="http://schemas.openxmlformats.org/officeDocument/2006/relationships/tags" Target="../tags/tag197.xml"/><Relationship Id="rId16" Type="http://schemas.openxmlformats.org/officeDocument/2006/relationships/tags" Target="../tags/tag196.xml"/><Relationship Id="rId15" Type="http://schemas.openxmlformats.org/officeDocument/2006/relationships/image" Target="../media/image10.jpeg"/><Relationship Id="rId14" Type="http://schemas.openxmlformats.org/officeDocument/2006/relationships/tags" Target="../tags/tag195.xml"/><Relationship Id="rId13" Type="http://schemas.openxmlformats.org/officeDocument/2006/relationships/image" Target="../media/image9.png"/><Relationship Id="rId12" Type="http://schemas.openxmlformats.org/officeDocument/2006/relationships/tags" Target="../tags/tag194.xml"/><Relationship Id="rId11" Type="http://schemas.openxmlformats.org/officeDocument/2006/relationships/image" Target="../media/image8.jpeg"/><Relationship Id="rId10" Type="http://schemas.openxmlformats.org/officeDocument/2006/relationships/tags" Target="../tags/tag193.xml"/><Relationship Id="rId1" Type="http://schemas.openxmlformats.org/officeDocument/2006/relationships/tags" Target="../tags/tag18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9" Type="http://schemas.openxmlformats.org/officeDocument/2006/relationships/slideLayout" Target="../slideLayouts/slideLayout18.xml"/><Relationship Id="rId28" Type="http://schemas.openxmlformats.org/officeDocument/2006/relationships/tags" Target="../tags/tag235.xml"/><Relationship Id="rId27" Type="http://schemas.openxmlformats.org/officeDocument/2006/relationships/tags" Target="../tags/tag234.xml"/><Relationship Id="rId26" Type="http://schemas.openxmlformats.org/officeDocument/2006/relationships/tags" Target="../tags/tag233.xml"/><Relationship Id="rId25" Type="http://schemas.openxmlformats.org/officeDocument/2006/relationships/tags" Target="../tags/tag232.xml"/><Relationship Id="rId24" Type="http://schemas.openxmlformats.org/officeDocument/2006/relationships/tags" Target="../tags/tag231.xml"/><Relationship Id="rId23" Type="http://schemas.openxmlformats.org/officeDocument/2006/relationships/tags" Target="../tags/tag230.xml"/><Relationship Id="rId22" Type="http://schemas.openxmlformats.org/officeDocument/2006/relationships/tags" Target="../tags/tag229.xml"/><Relationship Id="rId21" Type="http://schemas.openxmlformats.org/officeDocument/2006/relationships/tags" Target="../tags/tag228.xml"/><Relationship Id="rId20" Type="http://schemas.openxmlformats.org/officeDocument/2006/relationships/tags" Target="../tags/tag227.xml"/><Relationship Id="rId2" Type="http://schemas.openxmlformats.org/officeDocument/2006/relationships/tags" Target="../tags/tag209.xml"/><Relationship Id="rId19" Type="http://schemas.openxmlformats.org/officeDocument/2006/relationships/tags" Target="../tags/tag226.xml"/><Relationship Id="rId18" Type="http://schemas.openxmlformats.org/officeDocument/2006/relationships/tags" Target="../tags/tag225.xml"/><Relationship Id="rId17" Type="http://schemas.openxmlformats.org/officeDocument/2006/relationships/tags" Target="../tags/tag224.xml"/><Relationship Id="rId16" Type="http://schemas.openxmlformats.org/officeDocument/2006/relationships/tags" Target="../tags/tag223.xml"/><Relationship Id="rId15" Type="http://schemas.openxmlformats.org/officeDocument/2006/relationships/tags" Target="../tags/tag222.xml"/><Relationship Id="rId14" Type="http://schemas.openxmlformats.org/officeDocument/2006/relationships/tags" Target="../tags/tag221.xml"/><Relationship Id="rId13" Type="http://schemas.openxmlformats.org/officeDocument/2006/relationships/tags" Target="../tags/tag220.xml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tags" Target="../tags/tag20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tags" Target="../tags/tag241.xml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3" Type="http://schemas.openxmlformats.org/officeDocument/2006/relationships/image" Target="../media/image11.jpeg"/><Relationship Id="rId2" Type="http://schemas.openxmlformats.org/officeDocument/2006/relationships/tags" Target="../tags/tag237.xml"/><Relationship Id="rId19" Type="http://schemas.openxmlformats.org/officeDocument/2006/relationships/notesSlide" Target="../notesSlides/notesSlide8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251.xml"/><Relationship Id="rId16" Type="http://schemas.openxmlformats.org/officeDocument/2006/relationships/tags" Target="../tags/tag250.xml"/><Relationship Id="rId15" Type="http://schemas.openxmlformats.org/officeDocument/2006/relationships/tags" Target="../tags/tag249.xml"/><Relationship Id="rId14" Type="http://schemas.openxmlformats.org/officeDocument/2006/relationships/tags" Target="../tags/tag248.xml"/><Relationship Id="rId13" Type="http://schemas.openxmlformats.org/officeDocument/2006/relationships/tags" Target="../tags/tag247.xml"/><Relationship Id="rId12" Type="http://schemas.openxmlformats.org/officeDocument/2006/relationships/tags" Target="../tags/tag246.xml"/><Relationship Id="rId11" Type="http://schemas.openxmlformats.org/officeDocument/2006/relationships/tags" Target="../tags/tag245.xml"/><Relationship Id="rId10" Type="http://schemas.openxmlformats.org/officeDocument/2006/relationships/tags" Target="../tags/tag244.xml"/><Relationship Id="rId1" Type="http://schemas.openxmlformats.org/officeDocument/2006/relationships/tags" Target="../tags/tag23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image" Target="../media/image11.jpeg"/><Relationship Id="rId2" Type="http://schemas.openxmlformats.org/officeDocument/2006/relationships/tags" Target="../tags/tag253.xml"/><Relationship Id="rId16" Type="http://schemas.openxmlformats.org/officeDocument/2006/relationships/notesSlide" Target="../notesSlides/notesSlide9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64.xml"/><Relationship Id="rId13" Type="http://schemas.openxmlformats.org/officeDocument/2006/relationships/tags" Target="../tags/tag263.xml"/><Relationship Id="rId12" Type="http://schemas.openxmlformats.org/officeDocument/2006/relationships/tags" Target="../tags/tag26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tags" Target="../tags/tag25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74.xml"/><Relationship Id="rId8" Type="http://schemas.openxmlformats.org/officeDocument/2006/relationships/tags" Target="../tags/tag273.xml"/><Relationship Id="rId7" Type="http://schemas.openxmlformats.org/officeDocument/2006/relationships/image" Target="../media/image13.jpeg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image" Target="../media/image12.jpeg"/><Relationship Id="rId2" Type="http://schemas.openxmlformats.org/officeDocument/2006/relationships/tags" Target="../tags/tag269.xml"/><Relationship Id="rId18" Type="http://schemas.openxmlformats.org/officeDocument/2006/relationships/notesSlide" Target="../notesSlides/notesSlide10.xml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281.xml"/><Relationship Id="rId15" Type="http://schemas.openxmlformats.org/officeDocument/2006/relationships/tags" Target="../tags/tag280.xml"/><Relationship Id="rId14" Type="http://schemas.openxmlformats.org/officeDocument/2006/relationships/tags" Target="../tags/tag279.xml"/><Relationship Id="rId13" Type="http://schemas.openxmlformats.org/officeDocument/2006/relationships/tags" Target="../tags/tag278.xml"/><Relationship Id="rId12" Type="http://schemas.openxmlformats.org/officeDocument/2006/relationships/tags" Target="../tags/tag277.xml"/><Relationship Id="rId11" Type="http://schemas.openxmlformats.org/officeDocument/2006/relationships/tags" Target="../tags/tag276.xml"/><Relationship Id="rId10" Type="http://schemas.openxmlformats.org/officeDocument/2006/relationships/tags" Target="../tags/tag275.xml"/><Relationship Id="rId1" Type="http://schemas.openxmlformats.org/officeDocument/2006/relationships/tags" Target="../tags/tag26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89.xml"/><Relationship Id="rId8" Type="http://schemas.openxmlformats.org/officeDocument/2006/relationships/tags" Target="../tags/tag288.xml"/><Relationship Id="rId7" Type="http://schemas.openxmlformats.org/officeDocument/2006/relationships/tags" Target="../tags/tag287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image" Target="../media/image14.jpe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8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98.xml"/><Relationship Id="rId8" Type="http://schemas.openxmlformats.org/officeDocument/2006/relationships/tags" Target="../tags/tag297.xml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3" Type="http://schemas.openxmlformats.org/officeDocument/2006/relationships/slideLayout" Target="../slideLayouts/slideLayout18.xml"/><Relationship Id="rId32" Type="http://schemas.openxmlformats.org/officeDocument/2006/relationships/tags" Target="../tags/tag311.xml"/><Relationship Id="rId31" Type="http://schemas.openxmlformats.org/officeDocument/2006/relationships/image" Target="../media/image24.svg"/><Relationship Id="rId30" Type="http://schemas.openxmlformats.org/officeDocument/2006/relationships/image" Target="../media/image23.png"/><Relationship Id="rId3" Type="http://schemas.openxmlformats.org/officeDocument/2006/relationships/tags" Target="../tags/tag292.xml"/><Relationship Id="rId29" Type="http://schemas.openxmlformats.org/officeDocument/2006/relationships/tags" Target="../tags/tag310.xml"/><Relationship Id="rId28" Type="http://schemas.openxmlformats.org/officeDocument/2006/relationships/image" Target="../media/image22.svg"/><Relationship Id="rId27" Type="http://schemas.openxmlformats.org/officeDocument/2006/relationships/image" Target="../media/image21.png"/><Relationship Id="rId26" Type="http://schemas.openxmlformats.org/officeDocument/2006/relationships/tags" Target="../tags/tag309.xml"/><Relationship Id="rId25" Type="http://schemas.openxmlformats.org/officeDocument/2006/relationships/tags" Target="../tags/tag308.xml"/><Relationship Id="rId24" Type="http://schemas.openxmlformats.org/officeDocument/2006/relationships/image" Target="../media/image20.svg"/><Relationship Id="rId23" Type="http://schemas.openxmlformats.org/officeDocument/2006/relationships/image" Target="../media/image19.png"/><Relationship Id="rId22" Type="http://schemas.openxmlformats.org/officeDocument/2006/relationships/tags" Target="../tags/tag307.xml"/><Relationship Id="rId21" Type="http://schemas.openxmlformats.org/officeDocument/2006/relationships/image" Target="../media/image18.svg"/><Relationship Id="rId20" Type="http://schemas.openxmlformats.org/officeDocument/2006/relationships/image" Target="../media/image17.png"/><Relationship Id="rId2" Type="http://schemas.openxmlformats.org/officeDocument/2006/relationships/tags" Target="../tags/tag291.xml"/><Relationship Id="rId19" Type="http://schemas.openxmlformats.org/officeDocument/2006/relationships/tags" Target="../tags/tag306.xml"/><Relationship Id="rId18" Type="http://schemas.openxmlformats.org/officeDocument/2006/relationships/image" Target="../media/image16.svg"/><Relationship Id="rId17" Type="http://schemas.openxmlformats.org/officeDocument/2006/relationships/image" Target="../media/image15.png"/><Relationship Id="rId16" Type="http://schemas.openxmlformats.org/officeDocument/2006/relationships/tags" Target="../tags/tag305.xml"/><Relationship Id="rId15" Type="http://schemas.openxmlformats.org/officeDocument/2006/relationships/tags" Target="../tags/tag304.xml"/><Relationship Id="rId14" Type="http://schemas.openxmlformats.org/officeDocument/2006/relationships/tags" Target="../tags/tag303.xml"/><Relationship Id="rId13" Type="http://schemas.openxmlformats.org/officeDocument/2006/relationships/tags" Target="../tags/tag302.xml"/><Relationship Id="rId12" Type="http://schemas.openxmlformats.org/officeDocument/2006/relationships/tags" Target="../tags/tag301.xml"/><Relationship Id="rId11" Type="http://schemas.openxmlformats.org/officeDocument/2006/relationships/tags" Target="../tags/tag300.xml"/><Relationship Id="rId10" Type="http://schemas.openxmlformats.org/officeDocument/2006/relationships/tags" Target="../tags/tag299.xml"/><Relationship Id="rId1" Type="http://schemas.openxmlformats.org/officeDocument/2006/relationships/tags" Target="../tags/tag29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12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21.xml"/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3" Type="http://schemas.openxmlformats.org/officeDocument/2006/relationships/tags" Target="../tags/tag315.xml"/><Relationship Id="rId24" Type="http://schemas.openxmlformats.org/officeDocument/2006/relationships/notesSlide" Target="../notesSlides/notesSlide11.xml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334.xml"/><Relationship Id="rId21" Type="http://schemas.openxmlformats.org/officeDocument/2006/relationships/tags" Target="../tags/tag333.xml"/><Relationship Id="rId20" Type="http://schemas.openxmlformats.org/officeDocument/2006/relationships/tags" Target="../tags/tag332.xml"/><Relationship Id="rId2" Type="http://schemas.openxmlformats.org/officeDocument/2006/relationships/tags" Target="../tags/tag314.xml"/><Relationship Id="rId19" Type="http://schemas.openxmlformats.org/officeDocument/2006/relationships/tags" Target="../tags/tag331.xml"/><Relationship Id="rId18" Type="http://schemas.openxmlformats.org/officeDocument/2006/relationships/tags" Target="../tags/tag330.xml"/><Relationship Id="rId17" Type="http://schemas.openxmlformats.org/officeDocument/2006/relationships/tags" Target="../tags/tag329.xml"/><Relationship Id="rId16" Type="http://schemas.openxmlformats.org/officeDocument/2006/relationships/tags" Target="../tags/tag328.xml"/><Relationship Id="rId15" Type="http://schemas.openxmlformats.org/officeDocument/2006/relationships/tags" Target="../tags/tag327.xml"/><Relationship Id="rId14" Type="http://schemas.openxmlformats.org/officeDocument/2006/relationships/tags" Target="../tags/tag326.xml"/><Relationship Id="rId13" Type="http://schemas.openxmlformats.org/officeDocument/2006/relationships/tags" Target="../tags/tag325.xml"/><Relationship Id="rId12" Type="http://schemas.openxmlformats.org/officeDocument/2006/relationships/tags" Target="../tags/tag324.xml"/><Relationship Id="rId11" Type="http://schemas.openxmlformats.org/officeDocument/2006/relationships/tags" Target="../tags/tag323.xml"/><Relationship Id="rId10" Type="http://schemas.openxmlformats.org/officeDocument/2006/relationships/tags" Target="../tags/tag322.xml"/><Relationship Id="rId1" Type="http://schemas.openxmlformats.org/officeDocument/2006/relationships/tags" Target="../tags/tag31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43.xml"/><Relationship Id="rId8" Type="http://schemas.openxmlformats.org/officeDocument/2006/relationships/tags" Target="../tags/tag342.xml"/><Relationship Id="rId7" Type="http://schemas.openxmlformats.org/officeDocument/2006/relationships/tags" Target="../tags/tag341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tags" Target="../tags/tag338.xml"/><Relationship Id="rId3" Type="http://schemas.openxmlformats.org/officeDocument/2006/relationships/tags" Target="../tags/tag337.xml"/><Relationship Id="rId2" Type="http://schemas.openxmlformats.org/officeDocument/2006/relationships/tags" Target="../tags/tag336.xml"/><Relationship Id="rId14" Type="http://schemas.openxmlformats.org/officeDocument/2006/relationships/notesSlide" Target="../notesSlides/notesSlide1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46.xml"/><Relationship Id="rId11" Type="http://schemas.openxmlformats.org/officeDocument/2006/relationships/tags" Target="../tags/tag345.xml"/><Relationship Id="rId10" Type="http://schemas.openxmlformats.org/officeDocument/2006/relationships/tags" Target="../tags/tag344.xml"/><Relationship Id="rId1" Type="http://schemas.openxmlformats.org/officeDocument/2006/relationships/tags" Target="../tags/tag33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tags" Target="../tags/tag349.xml"/><Relationship Id="rId2" Type="http://schemas.openxmlformats.org/officeDocument/2006/relationships/tags" Target="../tags/tag348.xml"/><Relationship Id="rId1" Type="http://schemas.openxmlformats.org/officeDocument/2006/relationships/tags" Target="../tags/tag34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7" Type="http://schemas.openxmlformats.org/officeDocument/2006/relationships/notesSlide" Target="../notesSlides/notesSlide3.xml"/><Relationship Id="rId16" Type="http://schemas.openxmlformats.org/officeDocument/2006/relationships/slideLayout" Target="../slideLayouts/slideLayout13.xml"/><Relationship Id="rId15" Type="http://schemas.openxmlformats.org/officeDocument/2006/relationships/tags" Target="../tags/tag98.xml"/><Relationship Id="rId14" Type="http://schemas.openxmlformats.org/officeDocument/2006/relationships/tags" Target="../tags/tag97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tags" Target="../tags/tag8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image" Target="../media/image1.png"/><Relationship Id="rId1" Type="http://schemas.openxmlformats.org/officeDocument/2006/relationships/tags" Target="../tags/tag11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4" Type="http://schemas.openxmlformats.org/officeDocument/2006/relationships/notesSlide" Target="../notesSlides/notesSlide5.xml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143.xml"/><Relationship Id="rId21" Type="http://schemas.openxmlformats.org/officeDocument/2006/relationships/tags" Target="../tags/tag142.xml"/><Relationship Id="rId20" Type="http://schemas.openxmlformats.org/officeDocument/2006/relationships/tags" Target="../tags/tag141.xml"/><Relationship Id="rId2" Type="http://schemas.openxmlformats.org/officeDocument/2006/relationships/tags" Target="../tags/tag123.xml"/><Relationship Id="rId19" Type="http://schemas.openxmlformats.org/officeDocument/2006/relationships/tags" Target="../tags/tag140.xml"/><Relationship Id="rId18" Type="http://schemas.openxmlformats.org/officeDocument/2006/relationships/tags" Target="../tags/tag139.xml"/><Relationship Id="rId17" Type="http://schemas.openxmlformats.org/officeDocument/2006/relationships/tags" Target="../tags/tag138.xml"/><Relationship Id="rId16" Type="http://schemas.openxmlformats.org/officeDocument/2006/relationships/tags" Target="../tags/tag137.xml"/><Relationship Id="rId15" Type="http://schemas.openxmlformats.org/officeDocument/2006/relationships/tags" Target="../tags/tag136.xml"/><Relationship Id="rId14" Type="http://schemas.openxmlformats.org/officeDocument/2006/relationships/tags" Target="../tags/tag135.xml"/><Relationship Id="rId13" Type="http://schemas.openxmlformats.org/officeDocument/2006/relationships/tags" Target="../tags/tag134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tags" Target="../tags/tag12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image" Target="../media/image3.jpeg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image" Target="../media/image2.jpe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51.xml"/><Relationship Id="rId1" Type="http://schemas.openxmlformats.org/officeDocument/2006/relationships/tags" Target="../tags/tag14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2" Type="http://schemas.openxmlformats.org/officeDocument/2006/relationships/slideLayout" Target="../slideLayouts/slideLayout18.xml"/><Relationship Id="rId21" Type="http://schemas.openxmlformats.org/officeDocument/2006/relationships/tags" Target="../tags/tag172.xml"/><Relationship Id="rId20" Type="http://schemas.openxmlformats.org/officeDocument/2006/relationships/tags" Target="../tags/tag171.xml"/><Relationship Id="rId2" Type="http://schemas.openxmlformats.org/officeDocument/2006/relationships/tags" Target="../tags/tag153.xml"/><Relationship Id="rId19" Type="http://schemas.openxmlformats.org/officeDocument/2006/relationships/tags" Target="../tags/tag170.xml"/><Relationship Id="rId18" Type="http://schemas.openxmlformats.org/officeDocument/2006/relationships/tags" Target="../tags/tag169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tags" Target="../tags/tag1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>
          <a:xfrm>
            <a:off x="1613535" y="1586230"/>
            <a:ext cx="7395845" cy="1512570"/>
          </a:xfrm>
        </p:spPr>
        <p:txBody>
          <a:bodyPr>
            <a:normAutofit/>
          </a:bodyPr>
          <a:lstStyle/>
          <a:p>
            <a:pPr algn="ctr"/>
            <a:r>
              <a:rPr>
                <a:sym typeface="+mn-ea"/>
              </a:rPr>
              <a:t>网络营销</a:t>
            </a:r>
            <a:endParaRPr>
              <a:sym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3931920" y="4219575"/>
            <a:ext cx="2927985" cy="775970"/>
          </a:xfrm>
        </p:spPr>
        <p:txBody>
          <a:bodyPr/>
          <a:lstStyle/>
          <a:p>
            <a:r>
              <a:rPr lang="zh-CN" altLang="en-US" sz="2800"/>
              <a:t>北京出版社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95960" y="1415799"/>
            <a:ext cx="5041524" cy="4644259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4" name="图片 3" descr="C:/Users/zhao/AppData/Roaming/Kingsoft/office6/wppai/generateppt/ccdc4ed9c6fa6fc63152acb3c473cb61.jpgccdc4ed9c6fa6fc63152acb3c473cb6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t="20800" b="20800"/>
          <a:stretch>
            <a:fillRect/>
          </a:stretch>
        </p:blipFill>
        <p:spPr>
          <a:xfrm>
            <a:off x="696595" y="1415799"/>
            <a:ext cx="5040889" cy="294386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136092" y="4536104"/>
            <a:ext cx="4173296" cy="5201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网上市场定位策略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136092" y="5082301"/>
            <a:ext cx="4174293" cy="9160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避强、迎头、重新定位，如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8848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转型案例。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6455791" y="1415799"/>
            <a:ext cx="5040889" cy="464425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20" name="矩形 19"/>
          <p:cNvSpPr/>
          <p:nvPr>
            <p:custDataLst>
              <p:tags r:id="rId7"/>
            </p:custDataLst>
          </p:nvPr>
        </p:nvSpPr>
        <p:spPr>
          <a:xfrm>
            <a:off x="6909261" y="4536104"/>
            <a:ext cx="4171303" cy="5201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lt1"/>
                </a:solidFill>
                <a:latin typeface="+mn-ea"/>
                <a:cs typeface="+mn-ea"/>
              </a:rPr>
              <a:t>传播市场定位信息</a:t>
            </a:r>
            <a:endParaRPr lang="zh-CN" altLang="en-US" sz="2400" b="1" dirty="0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8"/>
            </p:custDataLst>
          </p:nvPr>
        </p:nvSpPr>
        <p:spPr>
          <a:xfrm>
            <a:off x="6905450" y="5082301"/>
            <a:ext cx="4174293" cy="9160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lt1"/>
                </a:solidFill>
                <a:latin typeface="+mn-ea"/>
                <a:cs typeface="+mn-ea"/>
              </a:rPr>
              <a:t>利用百度、京东等平台广告宣传，线上线下结合。</a:t>
            </a:r>
            <a:endParaRPr lang="zh-CN" altLang="en-US" dirty="0">
              <a:solidFill>
                <a:schemeClr val="lt1"/>
              </a:solidFill>
              <a:latin typeface="+mn-ea"/>
              <a:cs typeface="+mn-ea"/>
            </a:endParaRPr>
          </a:p>
        </p:txBody>
      </p:sp>
      <p:pic>
        <p:nvPicPr>
          <p:cNvPr id="22" name="图片 21" descr="C:/Users/WPS/Desktop/image13.jpegimage1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/>
          <a:srcRect/>
          <a:stretch>
            <a:fillRect/>
          </a:stretch>
        </p:blipFill>
        <p:spPr>
          <a:xfrm>
            <a:off x="6455791" y="1415799"/>
            <a:ext cx="5040889" cy="294386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3" name="标题 16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网上市场定位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dirty="0">
                <a:sym typeface="+mn-ea"/>
              </a:rPr>
              <a:t>定制营销</a:t>
            </a:r>
            <a:endParaRPr lang="zh-CN" altLang="en-US">
              <a:sym typeface="+mn-ea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</a:t>
            </a:r>
            <a:r>
              <a:rPr lang="zh-CN" altLang="en-US"/>
              <a:t>二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1322463" y="2764111"/>
            <a:ext cx="3420514" cy="0"/>
          </a:xfrm>
          <a:prstGeom prst="line">
            <a:avLst/>
          </a:prstGeom>
          <a:ln w="635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2"/>
            </p:custDataLst>
          </p:nvPr>
        </p:nvCxnSpPr>
        <p:spPr>
          <a:xfrm>
            <a:off x="1322463" y="4532217"/>
            <a:ext cx="3339332" cy="0"/>
          </a:xfrm>
          <a:prstGeom prst="line">
            <a:avLst/>
          </a:prstGeom>
          <a:ln w="635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3"/>
            </p:custDataLst>
          </p:nvPr>
        </p:nvCxnSpPr>
        <p:spPr>
          <a:xfrm>
            <a:off x="7521629" y="1917529"/>
            <a:ext cx="3360290" cy="0"/>
          </a:xfrm>
          <a:prstGeom prst="line">
            <a:avLst/>
          </a:prstGeom>
          <a:ln w="635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4"/>
            </p:custDataLst>
          </p:nvPr>
        </p:nvCxnSpPr>
        <p:spPr>
          <a:xfrm>
            <a:off x="7526710" y="3528131"/>
            <a:ext cx="3355209" cy="0"/>
          </a:xfrm>
          <a:prstGeom prst="line">
            <a:avLst/>
          </a:prstGeom>
          <a:ln w="635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5"/>
            </p:custDataLst>
          </p:nvPr>
        </p:nvCxnSpPr>
        <p:spPr>
          <a:xfrm>
            <a:off x="7605462" y="5242253"/>
            <a:ext cx="3276492" cy="0"/>
          </a:xfrm>
          <a:prstGeom prst="line">
            <a:avLst/>
          </a:prstGeom>
          <a:ln w="635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8" name="图片 17" descr="C:/Users/zhao/AppData/Roaming/Kingsoft/office6/wppai/generateppt/8624027651197efd140c49a047e3cb7b.jpg8624027651197efd140c49a047e3cb7b"/>
          <p:cNvPicPr/>
          <p:nvPr>
            <p:custDataLst>
              <p:tags r:id="rId6"/>
            </p:custDataLst>
          </p:nvPr>
        </p:nvPicPr>
        <p:blipFill rotWithShape="1">
          <a:blip r:embed="rId7"/>
          <a:srcRect t="2366" b="2366"/>
          <a:stretch>
            <a:fillRect/>
          </a:stretch>
        </p:blipFill>
        <p:spPr>
          <a:xfrm>
            <a:off x="6116798" y="1516784"/>
            <a:ext cx="1425814" cy="1290435"/>
          </a:xfrm>
          <a:custGeom>
            <a:avLst/>
            <a:gdLst>
              <a:gd name="connsiteX0" fmla="*/ 462793 w 1425600"/>
              <a:gd name="connsiteY0" fmla="*/ 0 h 1290241"/>
              <a:gd name="connsiteX1" fmla="*/ 962791 w 1425600"/>
              <a:gd name="connsiteY1" fmla="*/ 0 h 1290241"/>
              <a:gd name="connsiteX2" fmla="*/ 1146479 w 1425600"/>
              <a:gd name="connsiteY2" fmla="*/ 106041 h 1290241"/>
              <a:gd name="connsiteX3" fmla="*/ 1396481 w 1425600"/>
              <a:gd name="connsiteY3" fmla="*/ 539051 h 1290241"/>
              <a:gd name="connsiteX4" fmla="*/ 1396498 w 1425600"/>
              <a:gd name="connsiteY4" fmla="*/ 751162 h 1290241"/>
              <a:gd name="connsiteX5" fmla="*/ 1146496 w 1425600"/>
              <a:gd name="connsiteY5" fmla="*/ 1184171 h 1290241"/>
              <a:gd name="connsiteX6" fmla="*/ 962809 w 1425600"/>
              <a:gd name="connsiteY6" fmla="*/ 1290241 h 1290241"/>
              <a:gd name="connsiteX7" fmla="*/ 462811 w 1425600"/>
              <a:gd name="connsiteY7" fmla="*/ 1290241 h 1290241"/>
              <a:gd name="connsiteX8" fmla="*/ 279123 w 1425600"/>
              <a:gd name="connsiteY8" fmla="*/ 1184201 h 1290241"/>
              <a:gd name="connsiteX9" fmla="*/ 29120 w 1425600"/>
              <a:gd name="connsiteY9" fmla="*/ 751191 h 1290241"/>
              <a:gd name="connsiteX10" fmla="*/ 29104 w 1425600"/>
              <a:gd name="connsiteY10" fmla="*/ 539080 h 1290241"/>
              <a:gd name="connsiteX11" fmla="*/ 279106 w 1425600"/>
              <a:gd name="connsiteY11" fmla="*/ 106070 h 1290241"/>
              <a:gd name="connsiteX12" fmla="*/ 462793 w 1425600"/>
              <a:gd name="connsiteY12" fmla="*/ 0 h 129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5600" h="1290241">
                <a:moveTo>
                  <a:pt x="462793" y="0"/>
                </a:moveTo>
                <a:cubicBezTo>
                  <a:pt x="540422" y="1"/>
                  <a:pt x="885162" y="1"/>
                  <a:pt x="962791" y="0"/>
                </a:cubicBezTo>
                <a:cubicBezTo>
                  <a:pt x="1040421" y="1"/>
                  <a:pt x="1107663" y="38813"/>
                  <a:pt x="1146479" y="106041"/>
                </a:cubicBezTo>
                <a:cubicBezTo>
                  <a:pt x="1185294" y="173270"/>
                  <a:pt x="1357666" y="471822"/>
                  <a:pt x="1396481" y="539051"/>
                </a:cubicBezTo>
                <a:cubicBezTo>
                  <a:pt x="1435296" y="606280"/>
                  <a:pt x="1435313" y="683934"/>
                  <a:pt x="1396498" y="751162"/>
                </a:cubicBezTo>
                <a:cubicBezTo>
                  <a:pt x="1357683" y="818391"/>
                  <a:pt x="1185310" y="1116943"/>
                  <a:pt x="1146496" y="1184171"/>
                </a:cubicBezTo>
                <a:cubicBezTo>
                  <a:pt x="1107681" y="1251401"/>
                  <a:pt x="1040438" y="1290242"/>
                  <a:pt x="962809" y="1290241"/>
                </a:cubicBezTo>
                <a:cubicBezTo>
                  <a:pt x="885180" y="1290242"/>
                  <a:pt x="540440" y="1290242"/>
                  <a:pt x="462811" y="1290241"/>
                </a:cubicBezTo>
                <a:cubicBezTo>
                  <a:pt x="385181" y="1290242"/>
                  <a:pt x="317938" y="1251430"/>
                  <a:pt x="279123" y="1184201"/>
                </a:cubicBezTo>
                <a:cubicBezTo>
                  <a:pt x="240308" y="1116972"/>
                  <a:pt x="67936" y="818420"/>
                  <a:pt x="29120" y="751191"/>
                </a:cubicBezTo>
                <a:cubicBezTo>
                  <a:pt x="-9695" y="683963"/>
                  <a:pt x="-9711" y="606309"/>
                  <a:pt x="29104" y="539080"/>
                </a:cubicBezTo>
                <a:cubicBezTo>
                  <a:pt x="67919" y="471851"/>
                  <a:pt x="240291" y="173300"/>
                  <a:pt x="279106" y="106070"/>
                </a:cubicBezTo>
                <a:cubicBezTo>
                  <a:pt x="317921" y="38843"/>
                  <a:pt x="385163" y="1"/>
                  <a:pt x="462793" y="0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accent1">
                <a:alpha val="65000"/>
              </a:schemeClr>
            </a:solidFill>
          </a:ln>
        </p:spPr>
      </p:pic>
      <p:pic>
        <p:nvPicPr>
          <p:cNvPr id="19" name="图片 18" descr="C:/Users/zhao/AppData/Roaming/Kingsoft/office6/wppai/generateppt/2d207bd2ce31a1e442cf0921bf682d86.jpg2d207bd2ce31a1e442cf0921bf682d86"/>
          <p:cNvPicPr/>
          <p:nvPr>
            <p:custDataLst>
              <p:tags r:id="rId8"/>
            </p:custDataLst>
          </p:nvPr>
        </p:nvPicPr>
        <p:blipFill rotWithShape="1">
          <a:blip r:embed="rId9"/>
          <a:srcRect t="4747" b="4747"/>
          <a:stretch>
            <a:fillRect/>
          </a:stretch>
        </p:blipFill>
        <p:spPr>
          <a:xfrm>
            <a:off x="4736736" y="2313828"/>
            <a:ext cx="1425814" cy="1290435"/>
          </a:xfrm>
          <a:custGeom>
            <a:avLst/>
            <a:gdLst>
              <a:gd name="connsiteX0" fmla="*/ 462793 w 1425600"/>
              <a:gd name="connsiteY0" fmla="*/ 0 h 1290241"/>
              <a:gd name="connsiteX1" fmla="*/ 962791 w 1425600"/>
              <a:gd name="connsiteY1" fmla="*/ 0 h 1290241"/>
              <a:gd name="connsiteX2" fmla="*/ 1146479 w 1425600"/>
              <a:gd name="connsiteY2" fmla="*/ 106041 h 1290241"/>
              <a:gd name="connsiteX3" fmla="*/ 1396481 w 1425600"/>
              <a:gd name="connsiteY3" fmla="*/ 539051 h 1290241"/>
              <a:gd name="connsiteX4" fmla="*/ 1396498 w 1425600"/>
              <a:gd name="connsiteY4" fmla="*/ 751162 h 1290241"/>
              <a:gd name="connsiteX5" fmla="*/ 1146496 w 1425600"/>
              <a:gd name="connsiteY5" fmla="*/ 1184171 h 1290241"/>
              <a:gd name="connsiteX6" fmla="*/ 962809 w 1425600"/>
              <a:gd name="connsiteY6" fmla="*/ 1290241 h 1290241"/>
              <a:gd name="connsiteX7" fmla="*/ 462811 w 1425600"/>
              <a:gd name="connsiteY7" fmla="*/ 1290241 h 1290241"/>
              <a:gd name="connsiteX8" fmla="*/ 279123 w 1425600"/>
              <a:gd name="connsiteY8" fmla="*/ 1184201 h 1290241"/>
              <a:gd name="connsiteX9" fmla="*/ 29120 w 1425600"/>
              <a:gd name="connsiteY9" fmla="*/ 751191 h 1290241"/>
              <a:gd name="connsiteX10" fmla="*/ 29104 w 1425600"/>
              <a:gd name="connsiteY10" fmla="*/ 539081 h 1290241"/>
              <a:gd name="connsiteX11" fmla="*/ 279106 w 1425600"/>
              <a:gd name="connsiteY11" fmla="*/ 106070 h 1290241"/>
              <a:gd name="connsiteX12" fmla="*/ 462793 w 1425600"/>
              <a:gd name="connsiteY12" fmla="*/ 0 h 129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5600" h="1290241">
                <a:moveTo>
                  <a:pt x="462793" y="0"/>
                </a:moveTo>
                <a:cubicBezTo>
                  <a:pt x="540422" y="1"/>
                  <a:pt x="885162" y="1"/>
                  <a:pt x="962791" y="0"/>
                </a:cubicBezTo>
                <a:cubicBezTo>
                  <a:pt x="1040421" y="1"/>
                  <a:pt x="1107663" y="38813"/>
                  <a:pt x="1146479" y="106041"/>
                </a:cubicBezTo>
                <a:cubicBezTo>
                  <a:pt x="1185294" y="173271"/>
                  <a:pt x="1357666" y="471822"/>
                  <a:pt x="1396481" y="539051"/>
                </a:cubicBezTo>
                <a:cubicBezTo>
                  <a:pt x="1435296" y="606280"/>
                  <a:pt x="1435313" y="683934"/>
                  <a:pt x="1396498" y="751162"/>
                </a:cubicBezTo>
                <a:cubicBezTo>
                  <a:pt x="1357683" y="818391"/>
                  <a:pt x="1185310" y="1116943"/>
                  <a:pt x="1146496" y="1184171"/>
                </a:cubicBezTo>
                <a:cubicBezTo>
                  <a:pt x="1107681" y="1251401"/>
                  <a:pt x="1040438" y="1290242"/>
                  <a:pt x="962809" y="1290241"/>
                </a:cubicBezTo>
                <a:cubicBezTo>
                  <a:pt x="885180" y="1290242"/>
                  <a:pt x="540440" y="1290242"/>
                  <a:pt x="462811" y="1290241"/>
                </a:cubicBezTo>
                <a:cubicBezTo>
                  <a:pt x="385181" y="1290242"/>
                  <a:pt x="317938" y="1251430"/>
                  <a:pt x="279123" y="1184201"/>
                </a:cubicBezTo>
                <a:cubicBezTo>
                  <a:pt x="240308" y="1116972"/>
                  <a:pt x="67936" y="818420"/>
                  <a:pt x="29120" y="751191"/>
                </a:cubicBezTo>
                <a:cubicBezTo>
                  <a:pt x="-9695" y="683963"/>
                  <a:pt x="-9711" y="606309"/>
                  <a:pt x="29104" y="539081"/>
                </a:cubicBezTo>
                <a:cubicBezTo>
                  <a:pt x="67919" y="471851"/>
                  <a:pt x="240291" y="173300"/>
                  <a:pt x="279106" y="106070"/>
                </a:cubicBezTo>
                <a:cubicBezTo>
                  <a:pt x="317921" y="38843"/>
                  <a:pt x="385163" y="1"/>
                  <a:pt x="462793" y="0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accent1">
                <a:alpha val="65000"/>
              </a:schemeClr>
            </a:solidFill>
          </a:ln>
        </p:spPr>
      </p:pic>
      <p:pic>
        <p:nvPicPr>
          <p:cNvPr id="25" name="图片 24" descr="C:/Users/zhao/AppData/Roaming/Kingsoft/office6/wppai/generateppt/f0d184426bcefeb6e3fd42aeb85f7a3f.jpgf0d184426bcefeb6e3fd42aeb85f7a3f"/>
          <p:cNvPicPr/>
          <p:nvPr>
            <p:custDataLst>
              <p:tags r:id="rId10"/>
            </p:custDataLst>
          </p:nvPr>
        </p:nvPicPr>
        <p:blipFill rotWithShape="1">
          <a:blip r:embed="rId11"/>
          <a:srcRect t="4747" b="4747"/>
          <a:stretch>
            <a:fillRect/>
          </a:stretch>
        </p:blipFill>
        <p:spPr>
          <a:xfrm>
            <a:off x="6116798" y="3110873"/>
            <a:ext cx="1425814" cy="1290435"/>
          </a:xfrm>
          <a:custGeom>
            <a:avLst/>
            <a:gdLst>
              <a:gd name="connsiteX0" fmla="*/ 462793 w 1425600"/>
              <a:gd name="connsiteY0" fmla="*/ 0 h 1290241"/>
              <a:gd name="connsiteX1" fmla="*/ 962791 w 1425600"/>
              <a:gd name="connsiteY1" fmla="*/ 0 h 1290241"/>
              <a:gd name="connsiteX2" fmla="*/ 1146479 w 1425600"/>
              <a:gd name="connsiteY2" fmla="*/ 106041 h 1290241"/>
              <a:gd name="connsiteX3" fmla="*/ 1396481 w 1425600"/>
              <a:gd name="connsiteY3" fmla="*/ 539051 h 1290241"/>
              <a:gd name="connsiteX4" fmla="*/ 1396498 w 1425600"/>
              <a:gd name="connsiteY4" fmla="*/ 751162 h 1290241"/>
              <a:gd name="connsiteX5" fmla="*/ 1146496 w 1425600"/>
              <a:gd name="connsiteY5" fmla="*/ 1184171 h 1290241"/>
              <a:gd name="connsiteX6" fmla="*/ 962809 w 1425600"/>
              <a:gd name="connsiteY6" fmla="*/ 1290241 h 1290241"/>
              <a:gd name="connsiteX7" fmla="*/ 462811 w 1425600"/>
              <a:gd name="connsiteY7" fmla="*/ 1290241 h 1290241"/>
              <a:gd name="connsiteX8" fmla="*/ 279123 w 1425600"/>
              <a:gd name="connsiteY8" fmla="*/ 1184201 h 1290241"/>
              <a:gd name="connsiteX9" fmla="*/ 29120 w 1425600"/>
              <a:gd name="connsiteY9" fmla="*/ 751191 h 1290241"/>
              <a:gd name="connsiteX10" fmla="*/ 29104 w 1425600"/>
              <a:gd name="connsiteY10" fmla="*/ 539081 h 1290241"/>
              <a:gd name="connsiteX11" fmla="*/ 279106 w 1425600"/>
              <a:gd name="connsiteY11" fmla="*/ 106070 h 1290241"/>
              <a:gd name="connsiteX12" fmla="*/ 462793 w 1425600"/>
              <a:gd name="connsiteY12" fmla="*/ 0 h 129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5600" h="1290241">
                <a:moveTo>
                  <a:pt x="462793" y="0"/>
                </a:moveTo>
                <a:cubicBezTo>
                  <a:pt x="540422" y="1"/>
                  <a:pt x="885162" y="1"/>
                  <a:pt x="962791" y="0"/>
                </a:cubicBezTo>
                <a:cubicBezTo>
                  <a:pt x="1040421" y="1"/>
                  <a:pt x="1107663" y="38813"/>
                  <a:pt x="1146479" y="106041"/>
                </a:cubicBezTo>
                <a:cubicBezTo>
                  <a:pt x="1185294" y="173271"/>
                  <a:pt x="1357666" y="471822"/>
                  <a:pt x="1396481" y="539051"/>
                </a:cubicBezTo>
                <a:cubicBezTo>
                  <a:pt x="1435296" y="606280"/>
                  <a:pt x="1435313" y="683934"/>
                  <a:pt x="1396498" y="751162"/>
                </a:cubicBezTo>
                <a:cubicBezTo>
                  <a:pt x="1357683" y="818391"/>
                  <a:pt x="1185310" y="1116943"/>
                  <a:pt x="1146496" y="1184171"/>
                </a:cubicBezTo>
                <a:cubicBezTo>
                  <a:pt x="1107681" y="1251401"/>
                  <a:pt x="1040438" y="1290242"/>
                  <a:pt x="962809" y="1290241"/>
                </a:cubicBezTo>
                <a:cubicBezTo>
                  <a:pt x="885180" y="1290242"/>
                  <a:pt x="540440" y="1290242"/>
                  <a:pt x="462811" y="1290241"/>
                </a:cubicBezTo>
                <a:cubicBezTo>
                  <a:pt x="385181" y="1290242"/>
                  <a:pt x="317938" y="1251430"/>
                  <a:pt x="279123" y="1184201"/>
                </a:cubicBezTo>
                <a:cubicBezTo>
                  <a:pt x="240308" y="1116972"/>
                  <a:pt x="67936" y="818420"/>
                  <a:pt x="29120" y="751191"/>
                </a:cubicBezTo>
                <a:cubicBezTo>
                  <a:pt x="-9695" y="683963"/>
                  <a:pt x="-9711" y="606309"/>
                  <a:pt x="29104" y="539081"/>
                </a:cubicBezTo>
                <a:cubicBezTo>
                  <a:pt x="67919" y="471851"/>
                  <a:pt x="240291" y="173300"/>
                  <a:pt x="279106" y="106070"/>
                </a:cubicBezTo>
                <a:cubicBezTo>
                  <a:pt x="317921" y="38843"/>
                  <a:pt x="385163" y="1"/>
                  <a:pt x="462793" y="0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accent1">
                <a:alpha val="65000"/>
              </a:schemeClr>
            </a:solidFill>
          </a:ln>
        </p:spPr>
      </p:pic>
      <p:pic>
        <p:nvPicPr>
          <p:cNvPr id="33" name="图片 32" descr="D:/视觉中国/图片1.png图片1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4737371" y="3907283"/>
            <a:ext cx="1425814" cy="1290435"/>
          </a:xfrm>
          <a:custGeom>
            <a:avLst/>
            <a:gdLst>
              <a:gd name="connsiteX0" fmla="*/ 462793 w 1425600"/>
              <a:gd name="connsiteY0" fmla="*/ 0 h 1290241"/>
              <a:gd name="connsiteX1" fmla="*/ 962791 w 1425600"/>
              <a:gd name="connsiteY1" fmla="*/ 0 h 1290241"/>
              <a:gd name="connsiteX2" fmla="*/ 1146479 w 1425600"/>
              <a:gd name="connsiteY2" fmla="*/ 106041 h 1290241"/>
              <a:gd name="connsiteX3" fmla="*/ 1396481 w 1425600"/>
              <a:gd name="connsiteY3" fmla="*/ 539051 h 1290241"/>
              <a:gd name="connsiteX4" fmla="*/ 1396498 w 1425600"/>
              <a:gd name="connsiteY4" fmla="*/ 751162 h 1290241"/>
              <a:gd name="connsiteX5" fmla="*/ 1146496 w 1425600"/>
              <a:gd name="connsiteY5" fmla="*/ 1184171 h 1290241"/>
              <a:gd name="connsiteX6" fmla="*/ 962809 w 1425600"/>
              <a:gd name="connsiteY6" fmla="*/ 1290241 h 1290241"/>
              <a:gd name="connsiteX7" fmla="*/ 462811 w 1425600"/>
              <a:gd name="connsiteY7" fmla="*/ 1290241 h 1290241"/>
              <a:gd name="connsiteX8" fmla="*/ 279123 w 1425600"/>
              <a:gd name="connsiteY8" fmla="*/ 1184201 h 1290241"/>
              <a:gd name="connsiteX9" fmla="*/ 29120 w 1425600"/>
              <a:gd name="connsiteY9" fmla="*/ 751191 h 1290241"/>
              <a:gd name="connsiteX10" fmla="*/ 29104 w 1425600"/>
              <a:gd name="connsiteY10" fmla="*/ 539081 h 1290241"/>
              <a:gd name="connsiteX11" fmla="*/ 279106 w 1425600"/>
              <a:gd name="connsiteY11" fmla="*/ 106070 h 1290241"/>
              <a:gd name="connsiteX12" fmla="*/ 462793 w 1425600"/>
              <a:gd name="connsiteY12" fmla="*/ 0 h 129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5600" h="1290241">
                <a:moveTo>
                  <a:pt x="462793" y="0"/>
                </a:moveTo>
                <a:cubicBezTo>
                  <a:pt x="540422" y="1"/>
                  <a:pt x="885162" y="1"/>
                  <a:pt x="962791" y="0"/>
                </a:cubicBezTo>
                <a:cubicBezTo>
                  <a:pt x="1040421" y="1"/>
                  <a:pt x="1107663" y="38813"/>
                  <a:pt x="1146479" y="106041"/>
                </a:cubicBezTo>
                <a:cubicBezTo>
                  <a:pt x="1185294" y="173271"/>
                  <a:pt x="1357666" y="471822"/>
                  <a:pt x="1396481" y="539051"/>
                </a:cubicBezTo>
                <a:cubicBezTo>
                  <a:pt x="1435296" y="606280"/>
                  <a:pt x="1435313" y="683934"/>
                  <a:pt x="1396498" y="751162"/>
                </a:cubicBezTo>
                <a:cubicBezTo>
                  <a:pt x="1357683" y="818391"/>
                  <a:pt x="1185310" y="1116943"/>
                  <a:pt x="1146496" y="1184171"/>
                </a:cubicBezTo>
                <a:cubicBezTo>
                  <a:pt x="1107681" y="1251401"/>
                  <a:pt x="1040438" y="1290242"/>
                  <a:pt x="962809" y="1290241"/>
                </a:cubicBezTo>
                <a:cubicBezTo>
                  <a:pt x="885180" y="1290242"/>
                  <a:pt x="540440" y="1290242"/>
                  <a:pt x="462811" y="1290241"/>
                </a:cubicBezTo>
                <a:cubicBezTo>
                  <a:pt x="385181" y="1290242"/>
                  <a:pt x="317938" y="1251430"/>
                  <a:pt x="279123" y="1184201"/>
                </a:cubicBezTo>
                <a:cubicBezTo>
                  <a:pt x="240308" y="1116972"/>
                  <a:pt x="67936" y="818421"/>
                  <a:pt x="29120" y="751191"/>
                </a:cubicBezTo>
                <a:cubicBezTo>
                  <a:pt x="-9695" y="683963"/>
                  <a:pt x="-9711" y="606309"/>
                  <a:pt x="29104" y="539081"/>
                </a:cubicBezTo>
                <a:cubicBezTo>
                  <a:pt x="67919" y="471851"/>
                  <a:pt x="240291" y="173300"/>
                  <a:pt x="279106" y="106070"/>
                </a:cubicBezTo>
                <a:cubicBezTo>
                  <a:pt x="317921" y="38843"/>
                  <a:pt x="385163" y="1"/>
                  <a:pt x="462793" y="0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accent1">
                <a:alpha val="65000"/>
              </a:schemeClr>
            </a:solidFill>
          </a:ln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6116163" y="4703057"/>
            <a:ext cx="1425814" cy="1290435"/>
          </a:xfrm>
          <a:custGeom>
            <a:avLst/>
            <a:gdLst>
              <a:gd name="connsiteX0" fmla="*/ 462793 w 1425600"/>
              <a:gd name="connsiteY0" fmla="*/ 0 h 1290241"/>
              <a:gd name="connsiteX1" fmla="*/ 962791 w 1425600"/>
              <a:gd name="connsiteY1" fmla="*/ 0 h 1290241"/>
              <a:gd name="connsiteX2" fmla="*/ 1146479 w 1425600"/>
              <a:gd name="connsiteY2" fmla="*/ 106041 h 1290241"/>
              <a:gd name="connsiteX3" fmla="*/ 1396481 w 1425600"/>
              <a:gd name="connsiteY3" fmla="*/ 539051 h 1290241"/>
              <a:gd name="connsiteX4" fmla="*/ 1396498 w 1425600"/>
              <a:gd name="connsiteY4" fmla="*/ 751162 h 1290241"/>
              <a:gd name="connsiteX5" fmla="*/ 1146496 w 1425600"/>
              <a:gd name="connsiteY5" fmla="*/ 1184171 h 1290241"/>
              <a:gd name="connsiteX6" fmla="*/ 962809 w 1425600"/>
              <a:gd name="connsiteY6" fmla="*/ 1290241 h 1290241"/>
              <a:gd name="connsiteX7" fmla="*/ 462811 w 1425600"/>
              <a:gd name="connsiteY7" fmla="*/ 1290241 h 1290241"/>
              <a:gd name="connsiteX8" fmla="*/ 279123 w 1425600"/>
              <a:gd name="connsiteY8" fmla="*/ 1184201 h 1290241"/>
              <a:gd name="connsiteX9" fmla="*/ 29120 w 1425600"/>
              <a:gd name="connsiteY9" fmla="*/ 751191 h 1290241"/>
              <a:gd name="connsiteX10" fmla="*/ 29104 w 1425600"/>
              <a:gd name="connsiteY10" fmla="*/ 539081 h 1290241"/>
              <a:gd name="connsiteX11" fmla="*/ 279106 w 1425600"/>
              <a:gd name="connsiteY11" fmla="*/ 106071 h 1290241"/>
              <a:gd name="connsiteX12" fmla="*/ 462793 w 1425600"/>
              <a:gd name="connsiteY12" fmla="*/ 0 h 129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5600" h="1290241">
                <a:moveTo>
                  <a:pt x="462793" y="0"/>
                </a:moveTo>
                <a:cubicBezTo>
                  <a:pt x="540422" y="1"/>
                  <a:pt x="885162" y="1"/>
                  <a:pt x="962791" y="0"/>
                </a:cubicBezTo>
                <a:cubicBezTo>
                  <a:pt x="1040421" y="1"/>
                  <a:pt x="1107663" y="38813"/>
                  <a:pt x="1146479" y="106041"/>
                </a:cubicBezTo>
                <a:cubicBezTo>
                  <a:pt x="1185294" y="173271"/>
                  <a:pt x="1357666" y="471822"/>
                  <a:pt x="1396481" y="539051"/>
                </a:cubicBezTo>
                <a:cubicBezTo>
                  <a:pt x="1435296" y="606280"/>
                  <a:pt x="1435313" y="683934"/>
                  <a:pt x="1396498" y="751162"/>
                </a:cubicBezTo>
                <a:cubicBezTo>
                  <a:pt x="1357683" y="818391"/>
                  <a:pt x="1185310" y="1116943"/>
                  <a:pt x="1146496" y="1184171"/>
                </a:cubicBezTo>
                <a:cubicBezTo>
                  <a:pt x="1107681" y="1251401"/>
                  <a:pt x="1040438" y="1290242"/>
                  <a:pt x="962809" y="1290241"/>
                </a:cubicBezTo>
                <a:cubicBezTo>
                  <a:pt x="885180" y="1290242"/>
                  <a:pt x="540440" y="1290242"/>
                  <a:pt x="462811" y="1290241"/>
                </a:cubicBezTo>
                <a:cubicBezTo>
                  <a:pt x="385181" y="1290242"/>
                  <a:pt x="317938" y="1251430"/>
                  <a:pt x="279123" y="1184201"/>
                </a:cubicBezTo>
                <a:cubicBezTo>
                  <a:pt x="240308" y="1116972"/>
                  <a:pt x="67936" y="818421"/>
                  <a:pt x="29120" y="751191"/>
                </a:cubicBezTo>
                <a:cubicBezTo>
                  <a:pt x="-9695" y="683963"/>
                  <a:pt x="-9711" y="606309"/>
                  <a:pt x="29104" y="539081"/>
                </a:cubicBezTo>
                <a:cubicBezTo>
                  <a:pt x="67919" y="471851"/>
                  <a:pt x="240291" y="173300"/>
                  <a:pt x="279106" y="106071"/>
                </a:cubicBezTo>
                <a:cubicBezTo>
                  <a:pt x="317921" y="38843"/>
                  <a:pt x="385163" y="1"/>
                  <a:pt x="462793" y="0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accent1">
                <a:alpha val="65000"/>
              </a:schemeClr>
            </a:solidFill>
          </a:ln>
        </p:spPr>
      </p:pic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1330719" y="2318909"/>
            <a:ext cx="2689604" cy="43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</a14:hiddenFill>
            </a:ext>
          </a:ex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71755" numCol="1" spcCol="0" rtlCol="0" fromWordArt="0" anchor="b" anchorCtr="0" forceAA="0" compatLnSpc="1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1.零库存生产</a:t>
            </a:r>
            <a:endParaRPr lang="zh-CN" altLang="en-US" sz="16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矩形 26"/>
          <p:cNvSpPr/>
          <p:nvPr>
            <p:custDataLst>
              <p:tags r:id="rId17"/>
            </p:custDataLst>
          </p:nvPr>
        </p:nvSpPr>
        <p:spPr>
          <a:xfrm>
            <a:off x="1330084" y="2807933"/>
            <a:ext cx="2689604" cy="116657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 anchorCtr="0">
            <a:noAutofit/>
          </a:bodyPr>
          <a:p>
            <a:pPr indent="-2286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按订单组织生产，实现零库存管理目标</a:t>
            </a:r>
            <a:endParaRPr lang="zh-CN" altLang="en-US" sz="12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8"/>
            </p:custDataLst>
          </p:nvPr>
        </p:nvSpPr>
        <p:spPr>
          <a:xfrm>
            <a:off x="1330719" y="4086380"/>
            <a:ext cx="2689604" cy="43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</a14:hiddenFill>
            </a:ext>
          </a:ex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71755" numCol="1" spcCol="0" rtlCol="0" fromWordArt="0" anchor="b" anchorCtr="0" forceAA="0" compatLnSpc="1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2.</a:t>
            </a:r>
            <a:r>
              <a:rPr lang="zh-CN" altLang="en-US" sz="16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大规模生产</a:t>
            </a:r>
            <a:endParaRPr lang="zh-CN" altLang="en-US" sz="16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0" name="矩形 29"/>
          <p:cNvSpPr/>
          <p:nvPr>
            <p:custDataLst>
              <p:tags r:id="rId19"/>
            </p:custDataLst>
          </p:nvPr>
        </p:nvSpPr>
        <p:spPr>
          <a:xfrm>
            <a:off x="1330084" y="4567782"/>
            <a:ext cx="2689604" cy="116657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 anchorCtr="0">
            <a:noAutofit/>
          </a:bodyPr>
          <a:p>
            <a:pPr indent="-228600"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基于大规模生产基础，建设快速灵活的流水线</a:t>
            </a:r>
            <a:endParaRPr lang="zh-CN" altLang="en-US" sz="12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1" name="矩形 30"/>
          <p:cNvSpPr/>
          <p:nvPr>
            <p:custDataLst>
              <p:tags r:id="rId20"/>
            </p:custDataLst>
          </p:nvPr>
        </p:nvSpPr>
        <p:spPr>
          <a:xfrm>
            <a:off x="8192290" y="1471692"/>
            <a:ext cx="2689604" cy="43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</a14:hiddenFill>
            </a:ext>
          </a:ex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71755" numCol="1" spcCol="0" rtlCol="0" fromWordArt="0" anchor="b" anchorCtr="0" forceAA="0" compatLnSpc="1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3.</a:t>
            </a:r>
            <a:r>
              <a:rPr lang="zh-CN" altLang="en-US" sz="16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数据库营销</a:t>
            </a:r>
            <a:endParaRPr lang="zh-CN" altLang="en-US" sz="16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矩形 31"/>
          <p:cNvSpPr/>
          <p:nvPr>
            <p:custDataLst>
              <p:tags r:id="rId21"/>
            </p:custDataLst>
          </p:nvPr>
        </p:nvSpPr>
        <p:spPr>
          <a:xfrm>
            <a:off x="8192290" y="1953094"/>
            <a:ext cx="2689604" cy="116657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 anchorCtr="0">
            <a:noAutofit/>
          </a:bodyPr>
          <a:p>
            <a:pPr indent="-228600" algn="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以顾客数据库为营销工具，记录顾客各类信息以制定针对性策略</a:t>
            </a:r>
            <a:endParaRPr lang="zh-CN" altLang="en-US" sz="12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矩形 34"/>
          <p:cNvSpPr/>
          <p:nvPr>
            <p:custDataLst>
              <p:tags r:id="rId22"/>
            </p:custDataLst>
          </p:nvPr>
        </p:nvSpPr>
        <p:spPr>
          <a:xfrm>
            <a:off x="8192290" y="3087375"/>
            <a:ext cx="2689604" cy="43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</a14:hiddenFill>
            </a:ext>
          </a:ex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71755" numCol="1" spcCol="0" rtlCol="0" fromWordArt="0" anchor="b" anchorCtr="0" forceAA="0" compatLnSpc="1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4.</a:t>
            </a:r>
            <a:r>
              <a:rPr lang="zh-CN" altLang="en-US" sz="16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细分极限化</a:t>
            </a:r>
            <a:endParaRPr lang="zh-CN" altLang="en-US" sz="16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6" name="矩形 35"/>
          <p:cNvSpPr/>
          <p:nvPr>
            <p:custDataLst>
              <p:tags r:id="rId23"/>
            </p:custDataLst>
          </p:nvPr>
        </p:nvSpPr>
        <p:spPr>
          <a:xfrm>
            <a:off x="8192290" y="3575763"/>
            <a:ext cx="2689604" cy="116657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 anchorCtr="0">
            <a:noAutofit/>
          </a:bodyPr>
          <a:p>
            <a:pPr indent="-2286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每一位顾客为一个子市场，依据个人特定需求确定营销组合策略</a:t>
            </a:r>
            <a:endParaRPr lang="zh-CN" altLang="en-US" sz="12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7" name="矩形 36"/>
          <p:cNvSpPr/>
          <p:nvPr>
            <p:custDataLst>
              <p:tags r:id="rId24"/>
            </p:custDataLst>
          </p:nvPr>
        </p:nvSpPr>
        <p:spPr>
          <a:xfrm>
            <a:off x="8192925" y="4796416"/>
            <a:ext cx="2689604" cy="43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</a14:hiddenFill>
            </a:ext>
          </a:ex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71755" numCol="1" spcCol="0" rtlCol="0" fromWordArt="0" anchor="b" anchorCtr="0" forceAA="0" compatLnSpc="1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5.</a:t>
            </a:r>
            <a:r>
              <a:rPr lang="zh-CN" altLang="en-US" sz="16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顾客参与性</a:t>
            </a:r>
            <a:endParaRPr lang="zh-CN" altLang="en-US" sz="16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8" name="矩形 37"/>
          <p:cNvSpPr/>
          <p:nvPr>
            <p:custDataLst>
              <p:tags r:id="rId25"/>
            </p:custDataLst>
          </p:nvPr>
        </p:nvSpPr>
        <p:spPr>
          <a:xfrm>
            <a:off x="8192290" y="5277819"/>
            <a:ext cx="2689604" cy="116657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 anchorCtr="0">
            <a:noAutofit/>
          </a:bodyPr>
          <a:p>
            <a:pPr indent="-228600" algn="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顾客直接提出需求，可与技术人员合作设计产品，反馈满意度与建议</a:t>
            </a:r>
            <a:endParaRPr lang="zh-CN" altLang="en-US" sz="12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" name="标题 16"/>
          <p:cNvSpPr>
            <a:spLocks noGrp="1"/>
          </p:cNvSpPr>
          <p:nvPr>
            <p:custDataLst>
              <p:tags r:id="rId2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sym typeface="+mn-ea"/>
              </a:rPr>
              <a:t>定制营销的特点</a:t>
            </a:r>
            <a:endParaRPr lang="zh-CN" altLang="en-US"/>
          </a:p>
        </p:txBody>
      </p:sp>
    </p:spTree>
    <p:custDataLst>
      <p:tags r:id="rId27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>
                <a:sym typeface="+mn-ea"/>
              </a:rPr>
              <a:t>定制营销决策</a:t>
            </a:r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4529455" y="1879600"/>
            <a:ext cx="1272540" cy="1293495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3"/>
            </p:custDataLst>
          </p:nvPr>
        </p:nvSpPr>
        <p:spPr>
          <a:xfrm>
            <a:off x="3721735" y="5622290"/>
            <a:ext cx="610870" cy="640715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4"/>
            </p:custDataLst>
          </p:nvPr>
        </p:nvSpPr>
        <p:spPr>
          <a:xfrm>
            <a:off x="609600" y="4019550"/>
            <a:ext cx="1894205" cy="1908175"/>
          </a:xfrm>
          <a:prstGeom prst="rect">
            <a:avLst/>
          </a:prstGeom>
          <a:solidFill>
            <a:schemeClr val="accent1">
              <a:alpha val="51000"/>
            </a:schemeClr>
          </a:solidFill>
          <a:ln w="285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209675" y="1687830"/>
            <a:ext cx="1176655" cy="1235075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6"/>
            </p:custDataLst>
          </p:nvPr>
        </p:nvSpPr>
        <p:spPr>
          <a:xfrm>
            <a:off x="2182495" y="2435225"/>
            <a:ext cx="2581910" cy="2564765"/>
          </a:xfrm>
          <a:prstGeom prst="rect">
            <a:avLst/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 descr="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/>
          <a:stretch>
            <a:fillRect/>
          </a:stretch>
        </p:blipFill>
        <p:spPr>
          <a:xfrm>
            <a:off x="3108050" y="3331446"/>
            <a:ext cx="730800" cy="772323"/>
          </a:xfrm>
          <a:prstGeom prst="rect">
            <a:avLst/>
          </a:prstGeom>
        </p:spPr>
      </p:pic>
      <p:pic>
        <p:nvPicPr>
          <p:cNvPr id="35" name="图片 34" descr="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/>
          <a:stretch>
            <a:fillRect/>
          </a:stretch>
        </p:blipFill>
        <p:spPr>
          <a:xfrm>
            <a:off x="1609970" y="2085768"/>
            <a:ext cx="376065" cy="439200"/>
          </a:xfrm>
          <a:prstGeom prst="rect">
            <a:avLst/>
          </a:prstGeom>
        </p:spPr>
      </p:pic>
      <p:pic>
        <p:nvPicPr>
          <p:cNvPr id="37" name="图片 36" descr="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/>
          <a:stretch>
            <a:fillRect/>
          </a:stretch>
        </p:blipFill>
        <p:spPr>
          <a:xfrm>
            <a:off x="4901495" y="2209548"/>
            <a:ext cx="528461" cy="633600"/>
          </a:xfrm>
          <a:prstGeom prst="rect">
            <a:avLst/>
          </a:prstGeom>
        </p:spPr>
      </p:pic>
      <p:pic>
        <p:nvPicPr>
          <p:cNvPr id="38" name="图片 37" descr="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/>
          <a:stretch>
            <a:fillRect/>
          </a:stretch>
        </p:blipFill>
        <p:spPr>
          <a:xfrm>
            <a:off x="1209303" y="4626238"/>
            <a:ext cx="694800" cy="694800"/>
          </a:xfrm>
          <a:prstGeom prst="rect">
            <a:avLst/>
          </a:prstGeom>
        </p:spPr>
      </p:pic>
      <p:pic>
        <p:nvPicPr>
          <p:cNvPr id="39" name="图片 38" descr="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/>
          <a:stretch>
            <a:fillRect/>
          </a:stretch>
        </p:blipFill>
        <p:spPr>
          <a:xfrm>
            <a:off x="3910655" y="5764448"/>
            <a:ext cx="233031" cy="356400"/>
          </a:xfrm>
          <a:prstGeom prst="rect">
            <a:avLst/>
          </a:prstGeom>
        </p:spPr>
      </p:pic>
      <p:sp>
        <p:nvSpPr>
          <p:cNvPr id="5" name="边界"/>
          <p:cNvSpPr/>
          <p:nvPr>
            <p:custDataLst>
              <p:tags r:id="rId12"/>
            </p:custDataLst>
          </p:nvPr>
        </p:nvSpPr>
        <p:spPr>
          <a:xfrm>
            <a:off x="6443571" y="1686053"/>
            <a:ext cx="5257556" cy="463924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" name="矩形 11"/>
          <p:cNvSpPr/>
          <p:nvPr>
            <p:custDataLst>
              <p:tags r:id="rId13"/>
            </p:custDataLst>
          </p:nvPr>
        </p:nvSpPr>
        <p:spPr>
          <a:xfrm>
            <a:off x="6428758" y="1676392"/>
            <a:ext cx="579664" cy="4637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en-US" altLang="zh-CN" sz="300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"/>
          <p:cNvSpPr/>
          <p:nvPr>
            <p:custDataLst>
              <p:tags r:id="rId14"/>
            </p:custDataLst>
          </p:nvPr>
        </p:nvSpPr>
        <p:spPr>
          <a:xfrm>
            <a:off x="7008422" y="1684765"/>
            <a:ext cx="4692706" cy="2505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1500" b="1">
                <a:solidFill>
                  <a:schemeClr val="accent1"/>
                </a:solidFill>
                <a:latin typeface="+mn-ea"/>
                <a:cs typeface="+mn-ea"/>
              </a:rPr>
              <a:t>产品定制化</a:t>
            </a:r>
            <a:endParaRPr lang="zh-CN" altLang="en-US" sz="15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" name="矩形 2"/>
          <p:cNvSpPr/>
          <p:nvPr>
            <p:custDataLst>
              <p:tags r:id="rId15"/>
            </p:custDataLst>
          </p:nvPr>
        </p:nvSpPr>
        <p:spPr>
          <a:xfrm>
            <a:off x="7008422" y="1953343"/>
            <a:ext cx="4692706" cy="5339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设计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Internet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环境下核心产品及服务，注重零部件标准化、模块通用化，借助顾客数据库系统完成个性化设计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16"/>
            </p:custDataLst>
          </p:nvPr>
        </p:nvSpPr>
        <p:spPr>
          <a:xfrm>
            <a:off x="6428758" y="2636058"/>
            <a:ext cx="579664" cy="4637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2"/>
                </a:solidFill>
                <a:latin typeface="+mn-ea"/>
                <a:cs typeface="+mn-ea"/>
              </a:rPr>
              <a:t>02</a:t>
            </a:r>
            <a:endParaRPr lang="en-US" altLang="zh-CN" sz="300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17"/>
            </p:custDataLst>
          </p:nvPr>
        </p:nvSpPr>
        <p:spPr>
          <a:xfrm>
            <a:off x="7008422" y="2644431"/>
            <a:ext cx="4692706" cy="2505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1500" b="1">
                <a:solidFill>
                  <a:schemeClr val="accent2"/>
                </a:solidFill>
                <a:latin typeface="+mn-ea"/>
                <a:cs typeface="+mn-ea"/>
              </a:rPr>
              <a:t>价格差异化</a:t>
            </a:r>
            <a:endParaRPr lang="zh-CN" altLang="en-US" sz="15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18"/>
            </p:custDataLst>
          </p:nvPr>
        </p:nvSpPr>
        <p:spPr>
          <a:xfrm>
            <a:off x="7008422" y="2913009"/>
            <a:ext cx="4692706" cy="5339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参照核心标准产品定价、一对一差异化定价</a:t>
            </a: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、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公开标准零部件和通用模块价格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矩形 10"/>
          <p:cNvSpPr/>
          <p:nvPr>
            <p:custDataLst>
              <p:tags r:id="rId19"/>
            </p:custDataLst>
          </p:nvPr>
        </p:nvSpPr>
        <p:spPr>
          <a:xfrm>
            <a:off x="6428758" y="3595725"/>
            <a:ext cx="579664" cy="4637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3"/>
                </a:solidFill>
                <a:latin typeface="+mn-ea"/>
                <a:cs typeface="+mn-ea"/>
              </a:rPr>
              <a:t>03</a:t>
            </a:r>
            <a:endParaRPr lang="en-US" altLang="zh-CN" sz="300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4" name="矩形 12"/>
          <p:cNvSpPr/>
          <p:nvPr>
            <p:custDataLst>
              <p:tags r:id="rId20"/>
            </p:custDataLst>
          </p:nvPr>
        </p:nvSpPr>
        <p:spPr>
          <a:xfrm>
            <a:off x="7008422" y="3604099"/>
            <a:ext cx="4692706" cy="2505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1500" b="1">
                <a:solidFill>
                  <a:schemeClr val="accent3"/>
                </a:solidFill>
                <a:latin typeface="+mn-ea"/>
                <a:cs typeface="+mn-ea"/>
              </a:rPr>
              <a:t>渠道个性化</a:t>
            </a:r>
            <a:endParaRPr lang="zh-CN" altLang="en-US" sz="15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5" name="矩形 13"/>
          <p:cNvSpPr/>
          <p:nvPr>
            <p:custDataLst>
              <p:tags r:id="rId21"/>
            </p:custDataLst>
          </p:nvPr>
        </p:nvSpPr>
        <p:spPr>
          <a:xfrm>
            <a:off x="7008422" y="3872676"/>
            <a:ext cx="4692706" cy="5339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提供多样化货款支付方式、配送方式、流通加工方式（如重新包装）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>
            <p:custDataLst>
              <p:tags r:id="rId22"/>
            </p:custDataLst>
          </p:nvPr>
        </p:nvSpPr>
        <p:spPr>
          <a:xfrm>
            <a:off x="6428758" y="4555391"/>
            <a:ext cx="579664" cy="4637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4"/>
                </a:solidFill>
                <a:latin typeface="+mn-ea"/>
                <a:cs typeface="+mn-ea"/>
              </a:rPr>
              <a:t>04</a:t>
            </a:r>
            <a:endParaRPr lang="en-US" altLang="zh-CN" sz="300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>
            <p:custDataLst>
              <p:tags r:id="rId23"/>
            </p:custDataLst>
          </p:nvPr>
        </p:nvSpPr>
        <p:spPr>
          <a:xfrm>
            <a:off x="7008422" y="4563765"/>
            <a:ext cx="4692706" cy="2505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1500" b="1">
                <a:solidFill>
                  <a:schemeClr val="accent4"/>
                </a:solidFill>
                <a:latin typeface="+mn-ea"/>
                <a:cs typeface="+mn-ea"/>
              </a:rPr>
              <a:t>促销多样化</a:t>
            </a:r>
            <a:endParaRPr lang="zh-CN" altLang="en-US" sz="1500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24"/>
            </p:custDataLst>
          </p:nvPr>
        </p:nvSpPr>
        <p:spPr>
          <a:xfrm>
            <a:off x="7008422" y="4832342"/>
            <a:ext cx="4692706" cy="5339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大众传播推式在线促销</a:t>
            </a: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、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一对一拉式营销策略、自主选择交互媒介与渠道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矩形 19"/>
          <p:cNvSpPr/>
          <p:nvPr>
            <p:custDataLst>
              <p:tags r:id="rId25"/>
            </p:custDataLst>
          </p:nvPr>
        </p:nvSpPr>
        <p:spPr>
          <a:xfrm>
            <a:off x="6428758" y="5515059"/>
            <a:ext cx="579664" cy="4637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5"/>
                </a:solidFill>
                <a:latin typeface="+mn-ea"/>
                <a:cs typeface="+mn-ea"/>
              </a:rPr>
              <a:t>05</a:t>
            </a:r>
            <a:endParaRPr lang="en-US" altLang="zh-CN" sz="300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3" name="矩形 20"/>
          <p:cNvSpPr/>
          <p:nvPr>
            <p:custDataLst>
              <p:tags r:id="rId26"/>
            </p:custDataLst>
          </p:nvPr>
        </p:nvSpPr>
        <p:spPr>
          <a:xfrm>
            <a:off x="7008422" y="5523431"/>
            <a:ext cx="4692706" cy="2505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1500" b="1">
                <a:solidFill>
                  <a:schemeClr val="accent5"/>
                </a:solidFill>
                <a:latin typeface="+mn-ea"/>
                <a:cs typeface="+mn-ea"/>
              </a:rPr>
              <a:t>过程自主化</a:t>
            </a:r>
            <a:endParaRPr lang="zh-CN" altLang="en-US" sz="1500" b="1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4" name="矩形 21"/>
          <p:cNvSpPr/>
          <p:nvPr>
            <p:custDataLst>
              <p:tags r:id="rId27"/>
            </p:custDataLst>
          </p:nvPr>
        </p:nvSpPr>
        <p:spPr>
          <a:xfrm>
            <a:off x="7008422" y="5792009"/>
            <a:ext cx="4692706" cy="5339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en-US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◦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后端过程：订单处理、库存和运输、广告宣传、网络通信等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en-US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◦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前端过程：网站导航、特殊配置、网络定制等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en-US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◦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Web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设计：网站内容个性化设计、导航与交互个性化设计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28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>
            <p:custDataLst>
              <p:tags r:id="rId1"/>
            </p:custDataLst>
          </p:nvPr>
        </p:nvSpPr>
        <p:spPr>
          <a:xfrm>
            <a:off x="6922135" y="103505"/>
            <a:ext cx="5280660" cy="668147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8316" h="10522">
                <a:moveTo>
                  <a:pt x="5703" y="0"/>
                </a:moveTo>
                <a:cubicBezTo>
                  <a:pt x="6632" y="0"/>
                  <a:pt x="7510" y="205"/>
                  <a:pt x="8286" y="569"/>
                </a:cubicBezTo>
                <a:lnTo>
                  <a:pt x="8316" y="584"/>
                </a:lnTo>
                <a:lnTo>
                  <a:pt x="8316" y="9938"/>
                </a:lnTo>
                <a:lnTo>
                  <a:pt x="8286" y="9953"/>
                </a:lnTo>
                <a:cubicBezTo>
                  <a:pt x="7510" y="10317"/>
                  <a:pt x="6632" y="10522"/>
                  <a:pt x="5703" y="10522"/>
                </a:cubicBezTo>
                <a:cubicBezTo>
                  <a:pt x="2554" y="10522"/>
                  <a:pt x="0" y="8166"/>
                  <a:pt x="0" y="5262"/>
                </a:cubicBezTo>
                <a:cubicBezTo>
                  <a:pt x="0" y="2356"/>
                  <a:pt x="2554" y="0"/>
                  <a:pt x="5703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35000"/>
            </a:schemeClr>
          </a:solidFill>
          <a:ln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8" name="图片 17" descr="C:/Users/zhao/AppData/Roaming/Kingsoft/office6/wppai/generateppt/4b1d014da326b34554e9c7dfb4c2af6d.jpg4b1d014da326b34554e9c7dfb4c2af6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3336" r="23336"/>
          <a:stretch>
            <a:fillRect/>
          </a:stretch>
        </p:blipFill>
        <p:spPr>
          <a:xfrm>
            <a:off x="7077075" y="229870"/>
            <a:ext cx="5126355" cy="64179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73" h="10107">
                <a:moveTo>
                  <a:pt x="5479" y="0"/>
                </a:moveTo>
                <a:cubicBezTo>
                  <a:pt x="6400" y="0"/>
                  <a:pt x="7269" y="210"/>
                  <a:pt x="8031" y="581"/>
                </a:cubicBezTo>
                <a:lnTo>
                  <a:pt x="8073" y="602"/>
                </a:lnTo>
                <a:lnTo>
                  <a:pt x="8073" y="9505"/>
                </a:lnTo>
                <a:lnTo>
                  <a:pt x="8031" y="9526"/>
                </a:lnTo>
                <a:cubicBezTo>
                  <a:pt x="7269" y="9897"/>
                  <a:pt x="6400" y="10107"/>
                  <a:pt x="5479" y="10107"/>
                </a:cubicBezTo>
                <a:cubicBezTo>
                  <a:pt x="2453" y="10107"/>
                  <a:pt x="0" y="7844"/>
                  <a:pt x="0" y="5054"/>
                </a:cubicBezTo>
                <a:cubicBezTo>
                  <a:pt x="0" y="2263"/>
                  <a:pt x="2453" y="0"/>
                  <a:pt x="5479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solidFill>
              <a:schemeClr val="accent1">
                <a:alpha val="10000"/>
              </a:schemeClr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1505" y="608330"/>
            <a:ext cx="6292850" cy="763270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定制营销实施关键点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边界"/>
          <p:cNvSpPr/>
          <p:nvPr>
            <p:custDataLst>
              <p:tags r:id="rId5"/>
            </p:custDataLst>
          </p:nvPr>
        </p:nvSpPr>
        <p:spPr>
          <a:xfrm>
            <a:off x="600352" y="1673860"/>
            <a:ext cx="5184222" cy="457453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599081" y="1694183"/>
            <a:ext cx="408997" cy="332151"/>
          </a:xfrm>
          <a:prstGeom prst="rect">
            <a:avLst/>
          </a:prstGeom>
          <a:noFill/>
        </p:spPr>
        <p:txBody>
          <a:bodyPr wrap="none" lIns="0" tIns="36195" bIns="0" rtlCol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en-US" altLang="zh-CN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115408" y="1678306"/>
            <a:ext cx="4669166" cy="340407"/>
          </a:xfrm>
          <a:prstGeom prst="rect">
            <a:avLst/>
          </a:prstGeom>
          <a:noFill/>
        </p:spPr>
        <p:txBody>
          <a:bodyPr wrap="square" bIns="36195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反应速度快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1114138" y="2032685"/>
            <a:ext cx="4669166" cy="108409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90170" tIns="46990" rIns="90170" bIns="4699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设计、采购、加工体系需快速响应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8" name="直接连接符 7"/>
          <p:cNvCxnSpPr/>
          <p:nvPr>
            <p:custDataLst>
              <p:tags r:id="rId9"/>
            </p:custDataLst>
          </p:nvPr>
        </p:nvCxnSpPr>
        <p:spPr>
          <a:xfrm flipV="1">
            <a:off x="750867" y="2160972"/>
            <a:ext cx="9526" cy="976130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triangle"/>
            <a:tailEnd type="none"/>
          </a:ln>
        </p:spPr>
        <p:style>
          <a:lnRef idx="1">
            <a:srgbClr val="376FFF"/>
          </a:lnRef>
          <a:fillRef idx="0">
            <a:srgbClr val="376FFF"/>
          </a:fillRef>
          <a:effectRef idx="0">
            <a:srgbClr val="376FFF"/>
          </a:effectRef>
          <a:fontRef idx="minor">
            <a:srgbClr val="000000"/>
          </a:fontRef>
        </p:style>
      </p:cxn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 flipV="1">
            <a:off x="741341" y="3713127"/>
            <a:ext cx="9526" cy="976130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triangle"/>
            <a:tailEnd type="none"/>
          </a:ln>
        </p:spPr>
        <p:style>
          <a:lnRef idx="1">
            <a:srgbClr val="376FFF"/>
          </a:lnRef>
          <a:fillRef idx="0">
            <a:srgbClr val="376FFF"/>
          </a:fillRef>
          <a:effectRef idx="0">
            <a:srgbClr val="376FFF"/>
          </a:effectRef>
          <a:fontRef idx="minor">
            <a:srgbClr val="000000"/>
          </a:fontRef>
        </p:style>
      </p:cxn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599081" y="3269201"/>
            <a:ext cx="408997" cy="332151"/>
          </a:xfrm>
          <a:prstGeom prst="rect">
            <a:avLst/>
          </a:prstGeom>
          <a:noFill/>
        </p:spPr>
        <p:txBody>
          <a:bodyPr wrap="none" lIns="0" tIns="36195" bIns="0" rtlCol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+mn-ea"/>
                <a:cs typeface="+mn-ea"/>
              </a:rPr>
              <a:t>02</a:t>
            </a:r>
            <a:endParaRPr lang="en-US" altLang="zh-CN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2"/>
            </p:custDataLst>
          </p:nvPr>
        </p:nvSpPr>
        <p:spPr>
          <a:xfrm>
            <a:off x="1115408" y="3253323"/>
            <a:ext cx="4669166" cy="340407"/>
          </a:xfrm>
          <a:prstGeom prst="rect">
            <a:avLst/>
          </a:prstGeom>
          <a:noFill/>
        </p:spPr>
        <p:txBody>
          <a:bodyPr wrap="square" bIns="36195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大批量生产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3"/>
            </p:custDataLst>
          </p:nvPr>
        </p:nvSpPr>
        <p:spPr>
          <a:xfrm>
            <a:off x="1114138" y="3607702"/>
            <a:ext cx="4669166" cy="108409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90170" tIns="46990" rIns="90170" bIns="4699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平衡大规模生产与定制需求，降低成本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4"/>
            </p:custDataLst>
          </p:nvPr>
        </p:nvSpPr>
        <p:spPr>
          <a:xfrm>
            <a:off x="599081" y="4844218"/>
            <a:ext cx="408997" cy="332151"/>
          </a:xfrm>
          <a:prstGeom prst="rect">
            <a:avLst/>
          </a:prstGeom>
          <a:noFill/>
        </p:spPr>
        <p:txBody>
          <a:bodyPr wrap="none" lIns="0" tIns="36195" bIns="0" rtlCol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+mn-ea"/>
                <a:cs typeface="+mn-ea"/>
              </a:rPr>
              <a:t>03</a:t>
            </a:r>
            <a:endParaRPr lang="en-US" altLang="zh-CN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5"/>
            </p:custDataLst>
          </p:nvPr>
        </p:nvSpPr>
        <p:spPr>
          <a:xfrm>
            <a:off x="1115408" y="4828341"/>
            <a:ext cx="4669166" cy="340407"/>
          </a:xfrm>
          <a:prstGeom prst="rect">
            <a:avLst/>
          </a:prstGeom>
          <a:noFill/>
        </p:spPr>
        <p:txBody>
          <a:bodyPr wrap="square" bIns="36195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生产柔性化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>
            <p:custDataLst>
              <p:tags r:id="rId16"/>
            </p:custDataLst>
          </p:nvPr>
        </p:nvSpPr>
        <p:spPr>
          <a:xfrm>
            <a:off x="1114138" y="5182720"/>
            <a:ext cx="4669166" cy="108409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90170" tIns="46990" rIns="90170" bIns="4699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采用灵活生产组织形式，实现生产、设计、物流、销售全流程自动化和智能化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>
            <p:custDataLst>
              <p:tags r:id="rId1"/>
            </p:custDataLst>
          </p:nvPr>
        </p:nvSpPr>
        <p:spPr>
          <a:xfrm>
            <a:off x="6922135" y="103505"/>
            <a:ext cx="5280660" cy="668147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8316" h="10522">
                <a:moveTo>
                  <a:pt x="5703" y="0"/>
                </a:moveTo>
                <a:cubicBezTo>
                  <a:pt x="6632" y="0"/>
                  <a:pt x="7510" y="205"/>
                  <a:pt x="8286" y="569"/>
                </a:cubicBezTo>
                <a:lnTo>
                  <a:pt x="8316" y="584"/>
                </a:lnTo>
                <a:lnTo>
                  <a:pt x="8316" y="9938"/>
                </a:lnTo>
                <a:lnTo>
                  <a:pt x="8286" y="9953"/>
                </a:lnTo>
                <a:cubicBezTo>
                  <a:pt x="7510" y="10317"/>
                  <a:pt x="6632" y="10522"/>
                  <a:pt x="5703" y="10522"/>
                </a:cubicBezTo>
                <a:cubicBezTo>
                  <a:pt x="2554" y="10522"/>
                  <a:pt x="0" y="8166"/>
                  <a:pt x="0" y="5262"/>
                </a:cubicBezTo>
                <a:cubicBezTo>
                  <a:pt x="0" y="2356"/>
                  <a:pt x="2554" y="0"/>
                  <a:pt x="5703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35000"/>
            </a:schemeClr>
          </a:solidFill>
          <a:ln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8" name="图片 17" descr="C:/Users/zhao/AppData/Roaming/Kingsoft/office6/wppai/generateppt/4b1d014da326b34554e9c7dfb4c2af6d.jpg4b1d014da326b34554e9c7dfb4c2af6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3336" r="23336"/>
          <a:stretch>
            <a:fillRect/>
          </a:stretch>
        </p:blipFill>
        <p:spPr>
          <a:xfrm>
            <a:off x="7077075" y="229870"/>
            <a:ext cx="5126355" cy="64179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73" h="10107">
                <a:moveTo>
                  <a:pt x="5479" y="0"/>
                </a:moveTo>
                <a:cubicBezTo>
                  <a:pt x="6400" y="0"/>
                  <a:pt x="7269" y="210"/>
                  <a:pt x="8031" y="581"/>
                </a:cubicBezTo>
                <a:lnTo>
                  <a:pt x="8073" y="602"/>
                </a:lnTo>
                <a:lnTo>
                  <a:pt x="8073" y="9505"/>
                </a:lnTo>
                <a:lnTo>
                  <a:pt x="8031" y="9526"/>
                </a:lnTo>
                <a:cubicBezTo>
                  <a:pt x="7269" y="9897"/>
                  <a:pt x="6400" y="10107"/>
                  <a:pt x="5479" y="10107"/>
                </a:cubicBezTo>
                <a:cubicBezTo>
                  <a:pt x="2453" y="10107"/>
                  <a:pt x="0" y="7844"/>
                  <a:pt x="0" y="5054"/>
                </a:cubicBezTo>
                <a:cubicBezTo>
                  <a:pt x="0" y="2263"/>
                  <a:pt x="2453" y="0"/>
                  <a:pt x="5479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solidFill>
              <a:schemeClr val="accent1">
                <a:alpha val="10000"/>
              </a:schemeClr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1505" y="608330"/>
            <a:ext cx="6292850" cy="763270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定制营销实施关键点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边界"/>
          <p:cNvSpPr/>
          <p:nvPr>
            <p:custDataLst>
              <p:tags r:id="rId5"/>
            </p:custDataLst>
          </p:nvPr>
        </p:nvSpPr>
        <p:spPr>
          <a:xfrm>
            <a:off x="600352" y="1673860"/>
            <a:ext cx="5184222" cy="457453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599081" y="1694183"/>
            <a:ext cx="408997" cy="332151"/>
          </a:xfrm>
          <a:prstGeom prst="rect">
            <a:avLst/>
          </a:prstGeom>
          <a:noFill/>
        </p:spPr>
        <p:txBody>
          <a:bodyPr wrap="none" lIns="0" tIns="36195" bIns="0" rtlCol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+mn-ea"/>
                <a:cs typeface="+mn-ea"/>
              </a:rPr>
              <a:t>04</a:t>
            </a:r>
            <a:endParaRPr lang="en-US" altLang="zh-CN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115408" y="1678306"/>
            <a:ext cx="4669166" cy="340407"/>
          </a:xfrm>
          <a:prstGeom prst="rect">
            <a:avLst/>
          </a:prstGeom>
          <a:noFill/>
        </p:spPr>
        <p:txBody>
          <a:bodyPr wrap="square" bIns="36195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企业信息化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1114138" y="2032685"/>
            <a:ext cx="4669166" cy="108409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90170" tIns="46990" rIns="90170" bIns="4699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融入计算机和网络技术，实现产品组件转换，降低个性化制造成本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8" name="直接连接符 7"/>
          <p:cNvCxnSpPr/>
          <p:nvPr>
            <p:custDataLst>
              <p:tags r:id="rId9"/>
            </p:custDataLst>
          </p:nvPr>
        </p:nvCxnSpPr>
        <p:spPr>
          <a:xfrm flipV="1">
            <a:off x="750867" y="2160972"/>
            <a:ext cx="9526" cy="976130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triangle"/>
            <a:tailEnd type="none"/>
          </a:ln>
        </p:spPr>
        <p:style>
          <a:lnRef idx="1">
            <a:srgbClr val="376FFF"/>
          </a:lnRef>
          <a:fillRef idx="0">
            <a:srgbClr val="376FFF"/>
          </a:fillRef>
          <a:effectRef idx="0">
            <a:srgbClr val="376FFF"/>
          </a:effectRef>
          <a:fontRef idx="minor">
            <a:srgbClr val="000000"/>
          </a:fontRef>
        </p:style>
      </p:cxn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599081" y="3269201"/>
            <a:ext cx="408997" cy="332151"/>
          </a:xfrm>
          <a:prstGeom prst="rect">
            <a:avLst/>
          </a:prstGeom>
          <a:noFill/>
        </p:spPr>
        <p:txBody>
          <a:bodyPr wrap="none" lIns="0" tIns="36195" bIns="0" rtlCol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+mn-ea"/>
                <a:cs typeface="+mn-ea"/>
              </a:rPr>
              <a:t>05</a:t>
            </a:r>
            <a:endParaRPr lang="en-US" altLang="zh-CN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1115408" y="3253323"/>
            <a:ext cx="4669166" cy="340407"/>
          </a:xfrm>
          <a:prstGeom prst="rect">
            <a:avLst/>
          </a:prstGeom>
          <a:noFill/>
        </p:spPr>
        <p:txBody>
          <a:bodyPr wrap="square" bIns="36195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现代化管理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1114138" y="3607702"/>
            <a:ext cx="4669166" cy="108409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90170" tIns="46990" rIns="90170" bIns="4699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实现管理思想现代化、方法科学化、组织合理化、手段信息化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599081" y="4844218"/>
            <a:ext cx="408997" cy="332151"/>
          </a:xfrm>
          <a:prstGeom prst="rect">
            <a:avLst/>
          </a:prstGeom>
          <a:noFill/>
        </p:spPr>
        <p:txBody>
          <a:bodyPr wrap="none" lIns="0" tIns="36195" bIns="0" rtlCol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endParaRPr lang="en-US" altLang="zh-CN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dirty="0">
                <a:sym typeface="+mn-ea"/>
              </a:rPr>
              <a:t>数据库</a:t>
            </a:r>
            <a:r>
              <a:rPr dirty="0">
                <a:sym typeface="+mn-ea"/>
              </a:rPr>
              <a:t>营销</a:t>
            </a:r>
            <a:endParaRPr lang="zh-CN" altLang="en-US">
              <a:sym typeface="+mn-ea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</a:t>
            </a:r>
            <a:r>
              <a:rPr lang="zh-CN" altLang="en-US"/>
              <a:t>三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6914" y="1040308"/>
            <a:ext cx="2328499" cy="2833192"/>
          </a:xfrm>
          <a:noFill/>
        </p:spPr>
        <p:txBody>
          <a:bodyPr lIns="0" tIns="0" rIns="0" bIns="0" anchor="t" anchorCtr="0"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pc="0">
                <a:solidFill>
                  <a:schemeClr val="tx1"/>
                </a:solidFill>
              </a:rPr>
              <a:t>数据库营销的概念</a:t>
            </a:r>
            <a:endParaRPr lang="zh-CN" altLang="en-US" spc="0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1"/>
          <a:stretch>
            <a:fillRect/>
          </a:stretch>
        </p:blipFill>
        <p:spPr>
          <a:xfrm>
            <a:off x="7484309" y="2215091"/>
            <a:ext cx="2486841" cy="3554087"/>
          </a:xfrm>
          <a:custGeom>
            <a:avLst/>
            <a:gdLst>
              <a:gd name="connsiteX0" fmla="*/ 0 w 2539023"/>
              <a:gd name="connsiteY0" fmla="*/ 0 h 3628665"/>
              <a:gd name="connsiteX1" fmla="*/ 2539023 w 2539023"/>
              <a:gd name="connsiteY1" fmla="*/ 0 h 3628665"/>
              <a:gd name="connsiteX2" fmla="*/ 2539023 w 2539023"/>
              <a:gd name="connsiteY2" fmla="*/ 3628665 h 3628665"/>
              <a:gd name="connsiteX3" fmla="*/ 0 w 2539023"/>
              <a:gd name="connsiteY3" fmla="*/ 3628665 h 3628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9023" h="3628665">
                <a:moveTo>
                  <a:pt x="0" y="0"/>
                </a:moveTo>
                <a:lnTo>
                  <a:pt x="2539023" y="0"/>
                </a:lnTo>
                <a:lnTo>
                  <a:pt x="2539023" y="3628665"/>
                </a:lnTo>
                <a:lnTo>
                  <a:pt x="0" y="36286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 flipH="1">
            <a:off x="2477966" y="4884632"/>
            <a:ext cx="4304668" cy="80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 rot="5400000" flipH="1">
            <a:off x="1167325" y="3509856"/>
            <a:ext cx="4438653" cy="80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图片 6" descr="C:/Users/zhao/AppData/Roaming/Kingsoft/office6/wppai/generateppt/d6f5ed9b4a46bfad469134c2ceab1957.jpgd6f5ed9b4a46bfad469134c2ceab195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5014" r="15014"/>
          <a:stretch>
            <a:fillRect/>
          </a:stretch>
        </p:blipFill>
        <p:spPr>
          <a:xfrm>
            <a:off x="3419035" y="1330535"/>
            <a:ext cx="2486841" cy="3554088"/>
          </a:xfrm>
          <a:custGeom>
            <a:avLst/>
            <a:gdLst>
              <a:gd name="connsiteX0" fmla="*/ 0 w 2539023"/>
              <a:gd name="connsiteY0" fmla="*/ 0 h 3628666"/>
              <a:gd name="connsiteX1" fmla="*/ 2539023 w 2539023"/>
              <a:gd name="connsiteY1" fmla="*/ 0 h 3628666"/>
              <a:gd name="connsiteX2" fmla="*/ 2539023 w 2539023"/>
              <a:gd name="connsiteY2" fmla="*/ 3628666 h 3628666"/>
              <a:gd name="connsiteX3" fmla="*/ 0 w 2539023"/>
              <a:gd name="connsiteY3" fmla="*/ 3628666 h 362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9023" h="3628666">
                <a:moveTo>
                  <a:pt x="0" y="0"/>
                </a:moveTo>
                <a:lnTo>
                  <a:pt x="2539023" y="0"/>
                </a:lnTo>
                <a:lnTo>
                  <a:pt x="2539023" y="3628666"/>
                </a:lnTo>
                <a:lnTo>
                  <a:pt x="0" y="3628666"/>
                </a:lnTo>
                <a:close/>
              </a:path>
            </a:pathLst>
          </a:custGeom>
          <a:solidFill>
            <a:schemeClr val="accent1"/>
          </a:solidFill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618294" y="1325455"/>
            <a:ext cx="915147" cy="713316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+mn-ea"/>
              </a:rPr>
              <a:t>数据库营销</a:t>
            </a:r>
            <a:endParaRPr lang="zh-CN" altLang="en-US" sz="1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8676205" y="1325455"/>
            <a:ext cx="2173606" cy="713316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 algn="just">
              <a:defRPr sz="1400" spc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积累信息，预测需求，精准营销，优化顾客关系。</a:t>
            </a:r>
            <a:endParaRPr lang="zh-CN" altLang="en-US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 flipH="1">
            <a:off x="3575246" y="5056083"/>
            <a:ext cx="915036" cy="713105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+mn-ea"/>
              </a:rPr>
              <a:t>数据库定义</a:t>
            </a:r>
            <a:endParaRPr lang="zh-CN" altLang="en-US" sz="1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 flipH="1">
            <a:off x="4624902" y="5056083"/>
            <a:ext cx="2172972" cy="713105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 algn="just">
              <a:defRPr sz="1400" spc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消费者数据集合，易懂信息存储。</a:t>
            </a:r>
            <a:endParaRPr lang="zh-CN" altLang="en-US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2" name="序号"/>
          <p:cNvSpPr txBox="1"/>
          <p:nvPr>
            <p:custDataLst>
              <p:tags r:id="rId12"/>
            </p:custDataLst>
          </p:nvPr>
        </p:nvSpPr>
        <p:spPr>
          <a:xfrm flipH="1">
            <a:off x="2491936" y="5056083"/>
            <a:ext cx="735966" cy="713105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01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序号"/>
          <p:cNvSpPr txBox="1"/>
          <p:nvPr>
            <p:custDataLst>
              <p:tags r:id="rId13"/>
            </p:custDataLst>
          </p:nvPr>
        </p:nvSpPr>
        <p:spPr>
          <a:xfrm>
            <a:off x="6552128" y="1324185"/>
            <a:ext cx="735913" cy="713315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02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4"/>
            </p:custDataLst>
          </p:nvPr>
        </p:nvSpPr>
        <p:spPr>
          <a:xfrm rot="10800000">
            <a:off x="6534983" y="2135716"/>
            <a:ext cx="4304848" cy="797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矩形 16"/>
          <p:cNvSpPr/>
          <p:nvPr>
            <p:custDataLst>
              <p:tags r:id="rId15"/>
            </p:custDataLst>
          </p:nvPr>
        </p:nvSpPr>
        <p:spPr>
          <a:xfrm rot="16200000">
            <a:off x="5224977" y="3509856"/>
            <a:ext cx="4438672" cy="797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ask group1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369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矩形: 圆角 14"/>
          <p:cNvSpPr/>
          <p:nvPr>
            <p:custDataLst>
              <p:tags r:id="rId3"/>
            </p:custDataLst>
          </p:nvPr>
        </p:nvSpPr>
        <p:spPr>
          <a:xfrm>
            <a:off x="530225" y="3091180"/>
            <a:ext cx="11129010" cy="3237865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kumimoji="1" lang="zh-CN" altLang="en-US" sz="3200"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525270" y="3378835"/>
            <a:ext cx="9474200" cy="720090"/>
          </a:xfrm>
        </p:spPr>
        <p:txBody>
          <a:bodyPr anchor="ctr" anchorCtr="0"/>
          <a:lstStyle/>
          <a:p>
            <a:r>
              <a:rPr lang="zh-CN" altLang="en-US">
                <a:solidFill>
                  <a:schemeClr val="tx1"/>
                </a:solidFill>
              </a:rPr>
              <a:t>数据库营销的作用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041515" y="4785361"/>
            <a:ext cx="395986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紧密客户关系</a:t>
            </a:r>
            <a:r>
              <a:rPr lang="en-US" altLang="zh-CN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预防转向竞争者</a:t>
            </a:r>
            <a:r>
              <a:rPr lang="en-US" altLang="zh-CN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减少公开市场竞争</a:t>
            </a:r>
            <a:r>
              <a:rPr lang="en-US" altLang="zh-CN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例</a:t>
            </a:r>
            <a:r>
              <a:rPr lang="en-US" altLang="zh-CN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:GM</a:t>
            </a:r>
            <a:r>
              <a:rPr lang="zh-CN" altLang="en-US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卡合作增强用户粘性。</a:t>
            </a:r>
            <a:endParaRPr lang="zh-CN" altLang="en-US" sz="1400" dirty="0">
              <a:solidFill>
                <a:schemeClr val="dk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041515" y="4325621"/>
            <a:ext cx="395986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避免客户流失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1527175" y="4785361"/>
            <a:ext cx="395986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精准定位消费者</a:t>
            </a:r>
            <a:r>
              <a:rPr lang="en-US" altLang="zh-CN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降低成本</a:t>
            </a:r>
            <a:r>
              <a:rPr lang="en-US" altLang="zh-CN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提升效率</a:t>
            </a:r>
            <a:r>
              <a:rPr lang="en-US" altLang="zh-CN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适时推送产品</a:t>
            </a:r>
            <a:r>
              <a:rPr lang="en-US" altLang="zh-CN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制定策略</a:t>
            </a:r>
            <a:r>
              <a:rPr lang="en-US" altLang="zh-CN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1400" dirty="0">
                <a:solidFill>
                  <a:schemeClr val="dk1"/>
                </a:solidFill>
                <a:latin typeface="+mn-ea"/>
                <a:cs typeface="+mn-ea"/>
                <a:sym typeface="+mn-ea"/>
              </a:rPr>
              <a:t>培养忠实用户。</a:t>
            </a:r>
            <a:endParaRPr lang="zh-CN" altLang="en-US" sz="1400" dirty="0">
              <a:solidFill>
                <a:schemeClr val="dk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1527175" y="4325621"/>
            <a:ext cx="395986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数据库营销作用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数据库营销的</a:t>
            </a:r>
            <a:r>
              <a:rPr lang="zh-CN" altLang="en-US"/>
              <a:t>作用</a:t>
            </a:r>
            <a:endParaRPr lang="zh-CN" altLang="en-US"/>
          </a:p>
        </p:txBody>
      </p:sp>
      <p:sp>
        <p:nvSpPr>
          <p:cNvPr id="5" name="矩形 11"/>
          <p:cNvSpPr/>
          <p:nvPr>
            <p:custDataLst>
              <p:tags r:id="rId2"/>
            </p:custDataLst>
          </p:nvPr>
        </p:nvSpPr>
        <p:spPr>
          <a:xfrm>
            <a:off x="1096669" y="2693294"/>
            <a:ext cx="2556150" cy="31624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1"/>
                </a:solidFill>
                <a:latin typeface="+mn-ea"/>
                <a:cs typeface="+mn-ea"/>
              </a:rPr>
              <a:t>可以帮助企业准确找到目标消费者群</a:t>
            </a:r>
            <a:endParaRPr lang="zh-CN" altLang="en-US" sz="16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矩形 13"/>
          <p:cNvSpPr/>
          <p:nvPr>
            <p:custDataLst>
              <p:tags r:id="rId3"/>
            </p:custDataLst>
          </p:nvPr>
        </p:nvSpPr>
        <p:spPr>
          <a:xfrm>
            <a:off x="4819015" y="2693035"/>
            <a:ext cx="2795270" cy="31623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3"/>
                </a:solidFill>
                <a:latin typeface="+mn-ea"/>
                <a:cs typeface="+mn-ea"/>
              </a:rPr>
              <a:t>帮助企业在最合适的时机以最合适的产品满足顾客需求，降低营销成本，提高营销效率</a:t>
            </a:r>
            <a:endParaRPr lang="zh-CN" altLang="en-US" sz="16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24" name="矩形 15"/>
          <p:cNvSpPr/>
          <p:nvPr>
            <p:custDataLst>
              <p:tags r:id="rId4"/>
            </p:custDataLst>
          </p:nvPr>
        </p:nvSpPr>
        <p:spPr>
          <a:xfrm>
            <a:off x="2957963" y="4428216"/>
            <a:ext cx="2556150" cy="31624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2"/>
                </a:solidFill>
                <a:latin typeface="+mn-ea"/>
                <a:cs typeface="+mn-ea"/>
              </a:rPr>
              <a:t>可以为营销和开发新产品提供准确的信息</a:t>
            </a:r>
            <a:endParaRPr lang="zh-CN" altLang="en-US" sz="16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6" name="矩形 28"/>
          <p:cNvSpPr/>
          <p:nvPr>
            <p:custDataLst>
              <p:tags r:id="rId5"/>
            </p:custDataLst>
          </p:nvPr>
        </p:nvSpPr>
        <p:spPr>
          <a:xfrm>
            <a:off x="6680200" y="4428490"/>
            <a:ext cx="3823970" cy="31623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4"/>
                </a:solidFill>
                <a:latin typeface="+mn-ea"/>
                <a:cs typeface="+mn-ea"/>
              </a:rPr>
              <a:t>运用数据库与消费者建立紧密关系，企业可使消费者不再转向其他竞争者，同时使企业间的竞争更加隐秘，避免公开对抗</a:t>
            </a:r>
            <a:endParaRPr lang="zh-CN" altLang="en-US" sz="1600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27" name="任意多边形 33"/>
          <p:cNvSpPr/>
          <p:nvPr>
            <p:custDataLst>
              <p:tags r:id="rId6"/>
            </p:custDataLst>
          </p:nvPr>
        </p:nvSpPr>
        <p:spPr>
          <a:xfrm>
            <a:off x="1444669" y="3549960"/>
            <a:ext cx="1860659" cy="308628"/>
          </a:xfrm>
          <a:custGeom>
            <a:avLst/>
            <a:gdLst>
              <a:gd name="connsiteX0" fmla="*/ 0 w 1860550"/>
              <a:gd name="connsiteY0" fmla="*/ 77153 h 308610"/>
              <a:gd name="connsiteX1" fmla="*/ 572471 w 1860550"/>
              <a:gd name="connsiteY1" fmla="*/ 77153 h 308610"/>
              <a:gd name="connsiteX2" fmla="*/ 556895 w 1860550"/>
              <a:gd name="connsiteY2" fmla="*/ 154305 h 308610"/>
              <a:gd name="connsiteX3" fmla="*/ 572472 w 1860550"/>
              <a:gd name="connsiteY3" fmla="*/ 231458 h 308610"/>
              <a:gd name="connsiteX4" fmla="*/ 0 w 1860550"/>
              <a:gd name="connsiteY4" fmla="*/ 231458 h 308610"/>
              <a:gd name="connsiteX5" fmla="*/ 77153 w 1860550"/>
              <a:gd name="connsiteY5" fmla="*/ 154305 h 308610"/>
              <a:gd name="connsiteX6" fmla="*/ 1706245 w 1860550"/>
              <a:gd name="connsiteY6" fmla="*/ 0 h 308610"/>
              <a:gd name="connsiteX7" fmla="*/ 1860550 w 1860550"/>
              <a:gd name="connsiteY7" fmla="*/ 154305 h 308610"/>
              <a:gd name="connsiteX8" fmla="*/ 1706245 w 1860550"/>
              <a:gd name="connsiteY8" fmla="*/ 308610 h 308610"/>
              <a:gd name="connsiteX9" fmla="*/ 1706245 w 1860550"/>
              <a:gd name="connsiteY9" fmla="*/ 231458 h 308610"/>
              <a:gd name="connsiteX10" fmla="*/ 1290619 w 1860550"/>
              <a:gd name="connsiteY10" fmla="*/ 231458 h 308610"/>
              <a:gd name="connsiteX11" fmla="*/ 1306195 w 1860550"/>
              <a:gd name="connsiteY11" fmla="*/ 154305 h 308610"/>
              <a:gd name="connsiteX12" fmla="*/ 1290619 w 1860550"/>
              <a:gd name="connsiteY12" fmla="*/ 77153 h 308610"/>
              <a:gd name="connsiteX13" fmla="*/ 1706245 w 1860550"/>
              <a:gd name="connsiteY13" fmla="*/ 77153 h 308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60550" h="308610">
                <a:moveTo>
                  <a:pt x="0" y="77153"/>
                </a:moveTo>
                <a:lnTo>
                  <a:pt x="572471" y="77153"/>
                </a:lnTo>
                <a:lnTo>
                  <a:pt x="556895" y="154305"/>
                </a:lnTo>
                <a:lnTo>
                  <a:pt x="572472" y="231458"/>
                </a:lnTo>
                <a:lnTo>
                  <a:pt x="0" y="231458"/>
                </a:lnTo>
                <a:lnTo>
                  <a:pt x="77153" y="154305"/>
                </a:lnTo>
                <a:close/>
                <a:moveTo>
                  <a:pt x="1706245" y="0"/>
                </a:moveTo>
                <a:lnTo>
                  <a:pt x="1860550" y="154305"/>
                </a:lnTo>
                <a:lnTo>
                  <a:pt x="1706245" y="308610"/>
                </a:lnTo>
                <a:lnTo>
                  <a:pt x="1706245" y="231458"/>
                </a:lnTo>
                <a:lnTo>
                  <a:pt x="1290619" y="231458"/>
                </a:lnTo>
                <a:lnTo>
                  <a:pt x="1306195" y="154305"/>
                </a:lnTo>
                <a:lnTo>
                  <a:pt x="1290619" y="77153"/>
                </a:lnTo>
                <a:lnTo>
                  <a:pt x="1706245" y="771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任意多边形 34"/>
          <p:cNvSpPr/>
          <p:nvPr>
            <p:custDataLst>
              <p:tags r:id="rId7"/>
            </p:custDataLst>
          </p:nvPr>
        </p:nvSpPr>
        <p:spPr>
          <a:xfrm>
            <a:off x="3305328" y="3550595"/>
            <a:ext cx="1860659" cy="308628"/>
          </a:xfrm>
          <a:custGeom>
            <a:avLst/>
            <a:gdLst>
              <a:gd name="connsiteX0" fmla="*/ 0 w 1860550"/>
              <a:gd name="connsiteY0" fmla="*/ 77153 h 308610"/>
              <a:gd name="connsiteX1" fmla="*/ 571073 w 1860550"/>
              <a:gd name="connsiteY1" fmla="*/ 77153 h 308610"/>
              <a:gd name="connsiteX2" fmla="*/ 555625 w 1860550"/>
              <a:gd name="connsiteY2" fmla="*/ 153670 h 308610"/>
              <a:gd name="connsiteX3" fmla="*/ 571330 w 1860550"/>
              <a:gd name="connsiteY3" fmla="*/ 231458 h 308610"/>
              <a:gd name="connsiteX4" fmla="*/ 0 w 1860550"/>
              <a:gd name="connsiteY4" fmla="*/ 231458 h 308610"/>
              <a:gd name="connsiteX5" fmla="*/ 77153 w 1860550"/>
              <a:gd name="connsiteY5" fmla="*/ 154305 h 308610"/>
              <a:gd name="connsiteX6" fmla="*/ 1706245 w 1860550"/>
              <a:gd name="connsiteY6" fmla="*/ 0 h 308610"/>
              <a:gd name="connsiteX7" fmla="*/ 1860550 w 1860550"/>
              <a:gd name="connsiteY7" fmla="*/ 154305 h 308610"/>
              <a:gd name="connsiteX8" fmla="*/ 1706245 w 1860550"/>
              <a:gd name="connsiteY8" fmla="*/ 308610 h 308610"/>
              <a:gd name="connsiteX9" fmla="*/ 1706245 w 1860550"/>
              <a:gd name="connsiteY9" fmla="*/ 231458 h 308610"/>
              <a:gd name="connsiteX10" fmla="*/ 1289221 w 1860550"/>
              <a:gd name="connsiteY10" fmla="*/ 231458 h 308610"/>
              <a:gd name="connsiteX11" fmla="*/ 1304925 w 1860550"/>
              <a:gd name="connsiteY11" fmla="*/ 153670 h 308610"/>
              <a:gd name="connsiteX12" fmla="*/ 1289477 w 1860550"/>
              <a:gd name="connsiteY12" fmla="*/ 77153 h 308610"/>
              <a:gd name="connsiteX13" fmla="*/ 1706245 w 1860550"/>
              <a:gd name="connsiteY13" fmla="*/ 77153 h 308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60550" h="308610">
                <a:moveTo>
                  <a:pt x="0" y="77153"/>
                </a:moveTo>
                <a:lnTo>
                  <a:pt x="571073" y="77153"/>
                </a:lnTo>
                <a:lnTo>
                  <a:pt x="555625" y="153670"/>
                </a:lnTo>
                <a:lnTo>
                  <a:pt x="571330" y="231458"/>
                </a:lnTo>
                <a:lnTo>
                  <a:pt x="0" y="231458"/>
                </a:lnTo>
                <a:lnTo>
                  <a:pt x="77153" y="154305"/>
                </a:lnTo>
                <a:close/>
                <a:moveTo>
                  <a:pt x="1706245" y="0"/>
                </a:moveTo>
                <a:lnTo>
                  <a:pt x="1860550" y="154305"/>
                </a:lnTo>
                <a:lnTo>
                  <a:pt x="1706245" y="308610"/>
                </a:lnTo>
                <a:lnTo>
                  <a:pt x="1706245" y="231458"/>
                </a:lnTo>
                <a:lnTo>
                  <a:pt x="1289221" y="231458"/>
                </a:lnTo>
                <a:lnTo>
                  <a:pt x="1304925" y="153670"/>
                </a:lnTo>
                <a:lnTo>
                  <a:pt x="1289477" y="77153"/>
                </a:lnTo>
                <a:lnTo>
                  <a:pt x="1706245" y="771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任意多边形 35"/>
          <p:cNvSpPr/>
          <p:nvPr>
            <p:custDataLst>
              <p:tags r:id="rId8"/>
            </p:custDataLst>
          </p:nvPr>
        </p:nvSpPr>
        <p:spPr>
          <a:xfrm>
            <a:off x="5165988" y="3549960"/>
            <a:ext cx="1860659" cy="308628"/>
          </a:xfrm>
          <a:custGeom>
            <a:avLst/>
            <a:gdLst>
              <a:gd name="connsiteX0" fmla="*/ 0 w 1860550"/>
              <a:gd name="connsiteY0" fmla="*/ 77153 h 308610"/>
              <a:gd name="connsiteX1" fmla="*/ 569932 w 1860550"/>
              <a:gd name="connsiteY1" fmla="*/ 77153 h 308610"/>
              <a:gd name="connsiteX2" fmla="*/ 554355 w 1860550"/>
              <a:gd name="connsiteY2" fmla="*/ 154305 h 308610"/>
              <a:gd name="connsiteX3" fmla="*/ 569932 w 1860550"/>
              <a:gd name="connsiteY3" fmla="*/ 231458 h 308610"/>
              <a:gd name="connsiteX4" fmla="*/ 0 w 1860550"/>
              <a:gd name="connsiteY4" fmla="*/ 231458 h 308610"/>
              <a:gd name="connsiteX5" fmla="*/ 77153 w 1860550"/>
              <a:gd name="connsiteY5" fmla="*/ 154305 h 308610"/>
              <a:gd name="connsiteX6" fmla="*/ 1706245 w 1860550"/>
              <a:gd name="connsiteY6" fmla="*/ 0 h 308610"/>
              <a:gd name="connsiteX7" fmla="*/ 1860550 w 1860550"/>
              <a:gd name="connsiteY7" fmla="*/ 154305 h 308610"/>
              <a:gd name="connsiteX8" fmla="*/ 1706245 w 1860550"/>
              <a:gd name="connsiteY8" fmla="*/ 308610 h 308610"/>
              <a:gd name="connsiteX9" fmla="*/ 1706245 w 1860550"/>
              <a:gd name="connsiteY9" fmla="*/ 231458 h 308610"/>
              <a:gd name="connsiteX10" fmla="*/ 1288079 w 1860550"/>
              <a:gd name="connsiteY10" fmla="*/ 231458 h 308610"/>
              <a:gd name="connsiteX11" fmla="*/ 1303655 w 1860550"/>
              <a:gd name="connsiteY11" fmla="*/ 154305 h 308610"/>
              <a:gd name="connsiteX12" fmla="*/ 1288079 w 1860550"/>
              <a:gd name="connsiteY12" fmla="*/ 77153 h 308610"/>
              <a:gd name="connsiteX13" fmla="*/ 1706245 w 1860550"/>
              <a:gd name="connsiteY13" fmla="*/ 77153 h 308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60550" h="308610">
                <a:moveTo>
                  <a:pt x="0" y="77153"/>
                </a:moveTo>
                <a:lnTo>
                  <a:pt x="569932" y="77153"/>
                </a:lnTo>
                <a:lnTo>
                  <a:pt x="554355" y="154305"/>
                </a:lnTo>
                <a:lnTo>
                  <a:pt x="569932" y="231458"/>
                </a:lnTo>
                <a:lnTo>
                  <a:pt x="0" y="231458"/>
                </a:lnTo>
                <a:lnTo>
                  <a:pt x="77153" y="154305"/>
                </a:lnTo>
                <a:close/>
                <a:moveTo>
                  <a:pt x="1706245" y="0"/>
                </a:moveTo>
                <a:lnTo>
                  <a:pt x="1860550" y="154305"/>
                </a:lnTo>
                <a:lnTo>
                  <a:pt x="1706245" y="308610"/>
                </a:lnTo>
                <a:lnTo>
                  <a:pt x="1706245" y="231458"/>
                </a:lnTo>
                <a:lnTo>
                  <a:pt x="1288079" y="231458"/>
                </a:lnTo>
                <a:lnTo>
                  <a:pt x="1303655" y="154305"/>
                </a:lnTo>
                <a:lnTo>
                  <a:pt x="1288079" y="77153"/>
                </a:lnTo>
                <a:lnTo>
                  <a:pt x="1706245" y="7715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9" name="任意多边形 36"/>
          <p:cNvSpPr/>
          <p:nvPr>
            <p:custDataLst>
              <p:tags r:id="rId9"/>
            </p:custDataLst>
          </p:nvPr>
        </p:nvSpPr>
        <p:spPr>
          <a:xfrm>
            <a:off x="7027282" y="3549960"/>
            <a:ext cx="1860659" cy="308628"/>
          </a:xfrm>
          <a:custGeom>
            <a:avLst/>
            <a:gdLst>
              <a:gd name="connsiteX0" fmla="*/ 0 w 1860550"/>
              <a:gd name="connsiteY0" fmla="*/ 77153 h 308610"/>
              <a:gd name="connsiteX1" fmla="*/ 568027 w 1860550"/>
              <a:gd name="connsiteY1" fmla="*/ 77153 h 308610"/>
              <a:gd name="connsiteX2" fmla="*/ 552450 w 1860550"/>
              <a:gd name="connsiteY2" fmla="*/ 154305 h 308610"/>
              <a:gd name="connsiteX3" fmla="*/ 568027 w 1860550"/>
              <a:gd name="connsiteY3" fmla="*/ 231458 h 308610"/>
              <a:gd name="connsiteX4" fmla="*/ 0 w 1860550"/>
              <a:gd name="connsiteY4" fmla="*/ 231458 h 308610"/>
              <a:gd name="connsiteX5" fmla="*/ 77153 w 1860550"/>
              <a:gd name="connsiteY5" fmla="*/ 154305 h 308610"/>
              <a:gd name="connsiteX6" fmla="*/ 1706245 w 1860550"/>
              <a:gd name="connsiteY6" fmla="*/ 0 h 308610"/>
              <a:gd name="connsiteX7" fmla="*/ 1860550 w 1860550"/>
              <a:gd name="connsiteY7" fmla="*/ 154305 h 308610"/>
              <a:gd name="connsiteX8" fmla="*/ 1706245 w 1860550"/>
              <a:gd name="connsiteY8" fmla="*/ 308610 h 308610"/>
              <a:gd name="connsiteX9" fmla="*/ 1706245 w 1860550"/>
              <a:gd name="connsiteY9" fmla="*/ 231458 h 308610"/>
              <a:gd name="connsiteX10" fmla="*/ 1286174 w 1860550"/>
              <a:gd name="connsiteY10" fmla="*/ 231458 h 308610"/>
              <a:gd name="connsiteX11" fmla="*/ 1301750 w 1860550"/>
              <a:gd name="connsiteY11" fmla="*/ 154305 h 308610"/>
              <a:gd name="connsiteX12" fmla="*/ 1286174 w 1860550"/>
              <a:gd name="connsiteY12" fmla="*/ 77153 h 308610"/>
              <a:gd name="connsiteX13" fmla="*/ 1706245 w 1860550"/>
              <a:gd name="connsiteY13" fmla="*/ 77153 h 308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60550" h="308610">
                <a:moveTo>
                  <a:pt x="0" y="77153"/>
                </a:moveTo>
                <a:lnTo>
                  <a:pt x="568027" y="77153"/>
                </a:lnTo>
                <a:lnTo>
                  <a:pt x="552450" y="154305"/>
                </a:lnTo>
                <a:lnTo>
                  <a:pt x="568027" y="231458"/>
                </a:lnTo>
                <a:lnTo>
                  <a:pt x="0" y="231458"/>
                </a:lnTo>
                <a:lnTo>
                  <a:pt x="77153" y="154305"/>
                </a:lnTo>
                <a:close/>
                <a:moveTo>
                  <a:pt x="1706245" y="0"/>
                </a:moveTo>
                <a:lnTo>
                  <a:pt x="1860550" y="154305"/>
                </a:lnTo>
                <a:lnTo>
                  <a:pt x="1706245" y="308610"/>
                </a:lnTo>
                <a:lnTo>
                  <a:pt x="1706245" y="231458"/>
                </a:lnTo>
                <a:lnTo>
                  <a:pt x="1286174" y="231458"/>
                </a:lnTo>
                <a:lnTo>
                  <a:pt x="1301750" y="154305"/>
                </a:lnTo>
                <a:lnTo>
                  <a:pt x="1286174" y="77153"/>
                </a:lnTo>
                <a:lnTo>
                  <a:pt x="1706245" y="7715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椭圆 16"/>
          <p:cNvSpPr/>
          <p:nvPr>
            <p:custDataLst>
              <p:tags r:id="rId10"/>
            </p:custDataLst>
          </p:nvPr>
        </p:nvSpPr>
        <p:spPr>
          <a:xfrm>
            <a:off x="2042874" y="3362624"/>
            <a:ext cx="683935" cy="683935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1" name="椭圆 17"/>
          <p:cNvSpPr/>
          <p:nvPr>
            <p:custDataLst>
              <p:tags r:id="rId11"/>
            </p:custDataLst>
          </p:nvPr>
        </p:nvSpPr>
        <p:spPr>
          <a:xfrm>
            <a:off x="3894008" y="3362624"/>
            <a:ext cx="683935" cy="683935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椭圆 18"/>
          <p:cNvSpPr/>
          <p:nvPr>
            <p:custDataLst>
              <p:tags r:id="rId12"/>
            </p:custDataLst>
          </p:nvPr>
        </p:nvSpPr>
        <p:spPr>
          <a:xfrm>
            <a:off x="5754032" y="3362624"/>
            <a:ext cx="683935" cy="683935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3" name="椭圆 19"/>
          <p:cNvSpPr/>
          <p:nvPr>
            <p:custDataLst>
              <p:tags r:id="rId13"/>
            </p:custDataLst>
          </p:nvPr>
        </p:nvSpPr>
        <p:spPr>
          <a:xfrm>
            <a:off x="7614692" y="3362624"/>
            <a:ext cx="683935" cy="683935"/>
          </a:xfrm>
          <a:prstGeom prst="ellipse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任意多边形 37"/>
          <p:cNvSpPr/>
          <p:nvPr>
            <p:custDataLst>
              <p:tags r:id="rId14"/>
            </p:custDataLst>
          </p:nvPr>
        </p:nvSpPr>
        <p:spPr>
          <a:xfrm>
            <a:off x="8887942" y="3549960"/>
            <a:ext cx="1860659" cy="308628"/>
          </a:xfrm>
          <a:custGeom>
            <a:avLst/>
            <a:gdLst>
              <a:gd name="connsiteX0" fmla="*/ 0 w 1860550"/>
              <a:gd name="connsiteY0" fmla="*/ 77153 h 308610"/>
              <a:gd name="connsiteX1" fmla="*/ 574376 w 1860550"/>
              <a:gd name="connsiteY1" fmla="*/ 77153 h 308610"/>
              <a:gd name="connsiteX2" fmla="*/ 558800 w 1860550"/>
              <a:gd name="connsiteY2" fmla="*/ 154305 h 308610"/>
              <a:gd name="connsiteX3" fmla="*/ 574377 w 1860550"/>
              <a:gd name="connsiteY3" fmla="*/ 231458 h 308610"/>
              <a:gd name="connsiteX4" fmla="*/ 0 w 1860550"/>
              <a:gd name="connsiteY4" fmla="*/ 231458 h 308610"/>
              <a:gd name="connsiteX5" fmla="*/ 77153 w 1860550"/>
              <a:gd name="connsiteY5" fmla="*/ 154305 h 308610"/>
              <a:gd name="connsiteX6" fmla="*/ 1706245 w 1860550"/>
              <a:gd name="connsiteY6" fmla="*/ 0 h 308610"/>
              <a:gd name="connsiteX7" fmla="*/ 1860550 w 1860550"/>
              <a:gd name="connsiteY7" fmla="*/ 154305 h 308610"/>
              <a:gd name="connsiteX8" fmla="*/ 1706245 w 1860550"/>
              <a:gd name="connsiteY8" fmla="*/ 308610 h 308610"/>
              <a:gd name="connsiteX9" fmla="*/ 1706245 w 1860550"/>
              <a:gd name="connsiteY9" fmla="*/ 231458 h 308610"/>
              <a:gd name="connsiteX10" fmla="*/ 1292523 w 1860550"/>
              <a:gd name="connsiteY10" fmla="*/ 231458 h 308610"/>
              <a:gd name="connsiteX11" fmla="*/ 1308100 w 1860550"/>
              <a:gd name="connsiteY11" fmla="*/ 154305 h 308610"/>
              <a:gd name="connsiteX12" fmla="*/ 1292524 w 1860550"/>
              <a:gd name="connsiteY12" fmla="*/ 77153 h 308610"/>
              <a:gd name="connsiteX13" fmla="*/ 1706245 w 1860550"/>
              <a:gd name="connsiteY13" fmla="*/ 77153 h 308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60550" h="308610">
                <a:moveTo>
                  <a:pt x="0" y="77153"/>
                </a:moveTo>
                <a:lnTo>
                  <a:pt x="574376" y="77153"/>
                </a:lnTo>
                <a:lnTo>
                  <a:pt x="558800" y="154305"/>
                </a:lnTo>
                <a:lnTo>
                  <a:pt x="574377" y="231458"/>
                </a:lnTo>
                <a:lnTo>
                  <a:pt x="0" y="231458"/>
                </a:lnTo>
                <a:lnTo>
                  <a:pt x="77153" y="154305"/>
                </a:lnTo>
                <a:close/>
                <a:moveTo>
                  <a:pt x="1706245" y="0"/>
                </a:moveTo>
                <a:lnTo>
                  <a:pt x="1860550" y="154305"/>
                </a:lnTo>
                <a:lnTo>
                  <a:pt x="1706245" y="308610"/>
                </a:lnTo>
                <a:lnTo>
                  <a:pt x="1706245" y="231458"/>
                </a:lnTo>
                <a:lnTo>
                  <a:pt x="1292523" y="231458"/>
                </a:lnTo>
                <a:lnTo>
                  <a:pt x="1308100" y="154305"/>
                </a:lnTo>
                <a:lnTo>
                  <a:pt x="1292524" y="77153"/>
                </a:lnTo>
                <a:lnTo>
                  <a:pt x="1706245" y="7715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" name="椭圆 2"/>
          <p:cNvSpPr/>
          <p:nvPr>
            <p:custDataLst>
              <p:tags r:id="rId15"/>
            </p:custDataLst>
          </p:nvPr>
        </p:nvSpPr>
        <p:spPr>
          <a:xfrm>
            <a:off x="9475986" y="3362624"/>
            <a:ext cx="683935" cy="683935"/>
          </a:xfrm>
          <a:prstGeom prst="ellipse">
            <a:avLst/>
          </a:prstGeom>
          <a:solidFill>
            <a:schemeClr val="accent5"/>
          </a:solidFill>
          <a:ln w="3175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7" name="图片 13" descr="32313538333935363b32313538333934373bcec4bcfebcd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092140" y="3570916"/>
            <a:ext cx="288017" cy="288017"/>
          </a:xfrm>
          <a:prstGeom prst="rect">
            <a:avLst/>
          </a:prstGeom>
        </p:spPr>
      </p:pic>
      <p:pic>
        <p:nvPicPr>
          <p:cNvPr id="48" name="图片 3" descr="32313538333935363b32313538333934333bb6d4bbb0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952164" y="3570281"/>
            <a:ext cx="288017" cy="288017"/>
          </a:xfrm>
          <a:prstGeom prst="rect">
            <a:avLst/>
          </a:prstGeom>
        </p:spPr>
      </p:pic>
      <p:pic>
        <p:nvPicPr>
          <p:cNvPr id="49" name="图片 21" descr="32313538333935363b32313538333935353bb3a4c6aab6c1ceef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2241006" y="3560120"/>
            <a:ext cx="288027" cy="288027"/>
          </a:xfrm>
          <a:prstGeom prst="rect">
            <a:avLst/>
          </a:prstGeom>
        </p:spPr>
      </p:pic>
      <p:sp>
        <p:nvSpPr>
          <p:cNvPr id="50" name="矩形 30"/>
          <p:cNvSpPr/>
          <p:nvPr>
            <p:custDataLst>
              <p:tags r:id="rId25"/>
            </p:custDataLst>
          </p:nvPr>
        </p:nvSpPr>
        <p:spPr>
          <a:xfrm>
            <a:off x="8530590" y="2693035"/>
            <a:ext cx="2871470" cy="31623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5"/>
                </a:solidFill>
                <a:latin typeface="+mn-ea"/>
                <a:cs typeface="+mn-ea"/>
              </a:rPr>
              <a:t>帮助营销者结合最新信息和结果制定出新策略，使消费者成为企业产品的长期忠实用户</a:t>
            </a:r>
            <a:endParaRPr lang="zh-CN" altLang="en-US" sz="1600" b="1">
              <a:solidFill>
                <a:schemeClr val="accent5"/>
              </a:solidFill>
              <a:latin typeface="+mn-ea"/>
              <a:cs typeface="+mn-ea"/>
            </a:endParaRPr>
          </a:p>
        </p:txBody>
      </p:sp>
      <p:pic>
        <p:nvPicPr>
          <p:cNvPr id="51" name="图片 8" descr="32313538333935363b32313538333934303bcae9b1be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7812823" y="3560120"/>
            <a:ext cx="288038" cy="288038"/>
          </a:xfrm>
          <a:prstGeom prst="rect">
            <a:avLst/>
          </a:prstGeom>
        </p:spPr>
      </p:pic>
      <p:pic>
        <p:nvPicPr>
          <p:cNvPr id="52" name="图片 16" descr="32313538333935363b32313538333934393bccedbcd3cae9bcae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674118" y="3560120"/>
            <a:ext cx="288040" cy="288040"/>
          </a:xfrm>
          <a:prstGeom prst="rect">
            <a:avLst/>
          </a:prstGeom>
        </p:spPr>
      </p:pic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弧 9"/>
          <p:cNvSpPr/>
          <p:nvPr userDrawn="1">
            <p:custDataLst>
              <p:tags r:id="rId1"/>
            </p:custDataLst>
          </p:nvPr>
        </p:nvSpPr>
        <p:spPr>
          <a:xfrm rot="2040000" flipH="1">
            <a:off x="715645" y="1454785"/>
            <a:ext cx="3672840" cy="3553460"/>
          </a:xfrm>
          <a:prstGeom prst="arc">
            <a:avLst>
              <a:gd name="adj1" fmla="val 6417921"/>
              <a:gd name="adj2" fmla="val 15911004"/>
            </a:avLst>
          </a:prstGeom>
          <a:ln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rgbClr val="FF8D41">
                    <a:alpha val="20000"/>
                  </a:srgbClr>
                </a:gs>
                <a:gs pos="8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kumimoji="1" lang="zh-CN" altLang="en-US">
              <a:cs typeface="微软雅黑" panose="020B0503020204020204" charset="-122"/>
            </a:endParaRPr>
          </a:p>
        </p:txBody>
      </p:sp>
      <p:sp>
        <p:nvSpPr>
          <p:cNvPr id="17" name="椭圆 12"/>
          <p:cNvSpPr/>
          <p:nvPr userDrawn="1">
            <p:custDataLst>
              <p:tags r:id="rId2"/>
            </p:custDataLst>
          </p:nvPr>
        </p:nvSpPr>
        <p:spPr>
          <a:xfrm rot="1740000">
            <a:off x="3519386" y="1954200"/>
            <a:ext cx="81340" cy="8134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zh-CN" altLang="en-US">
              <a:cs typeface="微软雅黑" panose="020B0503020204020204" charset="-122"/>
            </a:endParaRPr>
          </a:p>
        </p:txBody>
      </p:sp>
      <p:sp>
        <p:nvSpPr>
          <p:cNvPr id="18" name="椭圆 2"/>
          <p:cNvSpPr/>
          <p:nvPr userDrawn="1">
            <p:custDataLst>
              <p:tags r:id="rId3"/>
            </p:custDataLst>
          </p:nvPr>
        </p:nvSpPr>
        <p:spPr>
          <a:xfrm rot="18540000" flipH="1">
            <a:off x="1191260" y="1824990"/>
            <a:ext cx="2721610" cy="2813050"/>
          </a:xfrm>
          <a:prstGeom prst="donut">
            <a:avLst>
              <a:gd name="adj" fmla="val 11124"/>
            </a:avLst>
          </a:prstGeom>
          <a:gradFill>
            <a:gsLst>
              <a:gs pos="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</a:gra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kumimoji="1"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9" name="节编号"/>
          <p:cNvSpPr txBox="1">
            <a:spLocks noGrp="1"/>
          </p:cNvSpPr>
          <p:nvPr>
            <p:ph type="body" idx="5" hasCustomPrompt="1"/>
            <p:custDataLst>
              <p:tags r:id="rId4"/>
            </p:custDataLst>
          </p:nvPr>
        </p:nvSpPr>
        <p:spPr>
          <a:xfrm>
            <a:off x="1659255" y="2300509"/>
            <a:ext cx="1786255" cy="186182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non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300" normalizeH="0" baseline="0" noProof="1" dirty="0" smtClean="0">
                <a:ln>
                  <a:noFill/>
                  <a:prstDash val="sysDot"/>
                </a:ln>
                <a:solidFill>
                  <a:schemeClr val="accent1"/>
                </a:solidFill>
                <a:uFillTx/>
                <a:latin typeface="+mn-ea"/>
                <a:ea typeface="+mn-ea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sz="4400" dirty="0">
                <a:sym typeface="+mn-ea"/>
              </a:rPr>
              <a:t>项目</a:t>
            </a:r>
            <a:r>
              <a:rPr sz="4400" dirty="0">
                <a:sym typeface="+mn-ea"/>
              </a:rPr>
              <a:t>四</a:t>
            </a:r>
            <a:endParaRPr sz="4400" dirty="0">
              <a:sym typeface="+mn-ea"/>
            </a:endParaRPr>
          </a:p>
        </p:txBody>
      </p:sp>
      <p:sp>
        <p:nvSpPr>
          <p:cNvPr id="20" name="标题"/>
          <p:cNvSpPr txBox="1">
            <a:spLocks noGrp="1"/>
          </p:cNvSpPr>
          <p:nvPr>
            <p:custDataLst>
              <p:tags r:id="rId5"/>
            </p:custDataLst>
          </p:nvPr>
        </p:nvSpPr>
        <p:spPr>
          <a:xfrm>
            <a:off x="4895215" y="2300605"/>
            <a:ext cx="4904105" cy="227457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sz="5000" b="1" i="0" u="none" strike="noStrike" kern="1200" cap="none" spc="3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/>
            <a:r>
              <a:rPr lang="zh-CN">
                <a:sym typeface="+mn-ea"/>
              </a:rPr>
              <a:t>网络目标</a:t>
            </a:r>
            <a:r>
              <a:rPr lang="zh-CN">
                <a:sym typeface="+mn-ea"/>
              </a:rPr>
              <a:t>营销</a:t>
            </a:r>
            <a:endParaRPr lang="zh-CN"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39470" y="61150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数据库营销的方式</a:t>
            </a:r>
            <a:endParaRPr lang="zh-CN" altLang="en-US" sz="3200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890" y="1195070"/>
            <a:ext cx="10336530" cy="55352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3"/>
          <p:cNvSpPr/>
          <p:nvPr>
            <p:custDataLst>
              <p:tags r:id="rId1"/>
            </p:custDataLst>
          </p:nvPr>
        </p:nvSpPr>
        <p:spPr>
          <a:xfrm>
            <a:off x="1085905" y="1989303"/>
            <a:ext cx="2634575" cy="3568870"/>
          </a:xfrm>
          <a:prstGeom prst="roundRect">
            <a:avLst>
              <a:gd name="adj" fmla="val 5500"/>
            </a:avLst>
          </a:prstGeom>
          <a:gradFill flip="none" rotWithShape="1"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90000"/>
                  <a:alpha val="100000"/>
                </a:schemeClr>
              </a:gs>
            </a:gsLst>
            <a:lin ang="21594000" scaled="0"/>
            <a:tileRect/>
          </a:gra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6" name="矩形 1"/>
          <p:cNvSpPr/>
          <p:nvPr>
            <p:custDataLst>
              <p:tags r:id="rId2"/>
            </p:custDataLst>
          </p:nvPr>
        </p:nvSpPr>
        <p:spPr>
          <a:xfrm>
            <a:off x="1469153" y="3973550"/>
            <a:ext cx="1867683" cy="1421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市场调查、促销记录、公共数据，构建全面信息库。</a:t>
            </a:r>
            <a:endParaRPr lang="zh-CN" altLang="en-US" sz="16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3"/>
          <p:cNvSpPr/>
          <p:nvPr>
            <p:custDataLst>
              <p:tags r:id="rId3"/>
            </p:custDataLst>
          </p:nvPr>
        </p:nvSpPr>
        <p:spPr>
          <a:xfrm>
            <a:off x="1469153" y="3139048"/>
            <a:ext cx="1867683" cy="65547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数据采集</a:t>
            </a:r>
            <a:endParaRPr lang="zh-CN" altLang="en-US" sz="19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2" name="直接连接符 5"/>
          <p:cNvCxnSpPr/>
          <p:nvPr>
            <p:custDataLst>
              <p:tags r:id="rId4"/>
            </p:custDataLst>
          </p:nvPr>
        </p:nvCxnSpPr>
        <p:spPr>
          <a:xfrm>
            <a:off x="1453017" y="3073925"/>
            <a:ext cx="207070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8"/>
          <p:cNvSpPr/>
          <p:nvPr>
            <p:custDataLst>
              <p:tags r:id="rId5"/>
            </p:custDataLst>
          </p:nvPr>
        </p:nvSpPr>
        <p:spPr>
          <a:xfrm>
            <a:off x="2691514" y="2177181"/>
            <a:ext cx="645472" cy="49086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lang="en-US" altLang="zh-CN" sz="32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圆角矩形 9"/>
          <p:cNvSpPr/>
          <p:nvPr>
            <p:custDataLst>
              <p:tags r:id="rId6"/>
            </p:custDataLst>
          </p:nvPr>
        </p:nvSpPr>
        <p:spPr>
          <a:xfrm>
            <a:off x="3944996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3" name="矩形 19"/>
          <p:cNvSpPr/>
          <p:nvPr>
            <p:custDataLst>
              <p:tags r:id="rId7"/>
            </p:custDataLst>
          </p:nvPr>
        </p:nvSpPr>
        <p:spPr>
          <a:xfrm>
            <a:off x="5182341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02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12"/>
          <p:cNvCxnSpPr/>
          <p:nvPr>
            <p:custDataLst>
              <p:tags r:id="rId8"/>
            </p:custDataLst>
          </p:nvPr>
        </p:nvCxnSpPr>
        <p:spPr>
          <a:xfrm>
            <a:off x="4283292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14"/>
          <p:cNvSpPr/>
          <p:nvPr>
            <p:custDataLst>
              <p:tags r:id="rId9"/>
            </p:custDataLst>
          </p:nvPr>
        </p:nvSpPr>
        <p:spPr>
          <a:xfrm>
            <a:off x="6333815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7571736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03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6" name="直接连接符 19"/>
          <p:cNvCxnSpPr/>
          <p:nvPr>
            <p:custDataLst>
              <p:tags r:id="rId11"/>
            </p:custDataLst>
          </p:nvPr>
        </p:nvCxnSpPr>
        <p:spPr>
          <a:xfrm>
            <a:off x="6605835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19"/>
          <p:cNvSpPr/>
          <p:nvPr>
            <p:custDataLst>
              <p:tags r:id="rId12"/>
            </p:custDataLst>
          </p:nvPr>
        </p:nvSpPr>
        <p:spPr>
          <a:xfrm>
            <a:off x="8723210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30" name="矩形 28"/>
          <p:cNvSpPr/>
          <p:nvPr>
            <p:custDataLst>
              <p:tags r:id="rId13"/>
            </p:custDataLst>
          </p:nvPr>
        </p:nvSpPr>
        <p:spPr>
          <a:xfrm>
            <a:off x="9960555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04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31" name="直接连接符 25"/>
          <p:cNvCxnSpPr/>
          <p:nvPr>
            <p:custDataLst>
              <p:tags r:id="rId14"/>
            </p:custDataLst>
          </p:nvPr>
        </p:nvCxnSpPr>
        <p:spPr>
          <a:xfrm>
            <a:off x="9025198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29"/>
          <p:cNvSpPr/>
          <p:nvPr>
            <p:custDataLst>
              <p:tags r:id="rId15"/>
            </p:custDataLst>
          </p:nvPr>
        </p:nvSpPr>
        <p:spPr>
          <a:xfrm>
            <a:off x="4226813" y="3624880"/>
            <a:ext cx="1601318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以消费者为中心，建立详尽数据库，支持多部门共享。</a:t>
            </a:r>
            <a:endParaRPr lang="zh-CN" altLang="en-US" sz="1600" dirty="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3" name="矩形 30"/>
          <p:cNvSpPr/>
          <p:nvPr>
            <p:custDataLst>
              <p:tags r:id="rId16"/>
            </p:custDataLst>
          </p:nvPr>
        </p:nvSpPr>
        <p:spPr>
          <a:xfrm>
            <a:off x="4226813" y="3139048"/>
            <a:ext cx="1601318" cy="4295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accent2"/>
                </a:solidFill>
                <a:latin typeface="+mn-ea"/>
                <a:cs typeface="+mn-ea"/>
              </a:rPr>
              <a:t>数据存储</a:t>
            </a:r>
            <a:endParaRPr lang="zh-CN" altLang="en-US" sz="19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34" name="矩形 31"/>
          <p:cNvSpPr/>
          <p:nvPr>
            <p:custDataLst>
              <p:tags r:id="rId17"/>
            </p:custDataLst>
          </p:nvPr>
        </p:nvSpPr>
        <p:spPr>
          <a:xfrm>
            <a:off x="6615632" y="3624880"/>
            <a:ext cx="1601319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运用统计与计算，整合数据，精准描绘目标消费者。</a:t>
            </a:r>
            <a:endParaRPr lang="zh-CN" altLang="en-US" sz="160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矩形 32"/>
          <p:cNvSpPr/>
          <p:nvPr>
            <p:custDataLst>
              <p:tags r:id="rId18"/>
            </p:custDataLst>
          </p:nvPr>
        </p:nvSpPr>
        <p:spPr>
          <a:xfrm>
            <a:off x="6615632" y="3139048"/>
            <a:ext cx="1601319" cy="405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accent3"/>
                </a:solidFill>
                <a:latin typeface="+mn-ea"/>
                <a:cs typeface="+mn-ea"/>
              </a:rPr>
              <a:t>数据处理</a:t>
            </a:r>
            <a:endParaRPr lang="zh-CN" altLang="en-US" sz="19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36" name="矩形 33"/>
          <p:cNvSpPr/>
          <p:nvPr>
            <p:custDataLst>
              <p:tags r:id="rId19"/>
            </p:custDataLst>
          </p:nvPr>
        </p:nvSpPr>
        <p:spPr>
          <a:xfrm>
            <a:off x="9005027" y="3624880"/>
            <a:ext cx="1601318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根据高频消费者共同特点，勾勒产品消费者模型</a:t>
            </a:r>
            <a:r>
              <a:rPr lang="zh-CN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60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34"/>
          <p:cNvSpPr/>
          <p:nvPr>
            <p:custDataLst>
              <p:tags r:id="rId20"/>
            </p:custDataLst>
          </p:nvPr>
        </p:nvSpPr>
        <p:spPr>
          <a:xfrm>
            <a:off x="8898255" y="3090545"/>
            <a:ext cx="1814830" cy="4051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>
                <a:solidFill>
                  <a:schemeClr val="accent4"/>
                </a:solidFill>
                <a:latin typeface="+mn-ea"/>
                <a:cs typeface="+mn-ea"/>
              </a:rPr>
              <a:t>寻找理想消费者</a:t>
            </a:r>
            <a:endParaRPr lang="zh-CN" altLang="en-US" sz="1900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数据库营销的运作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3"/>
          <p:cNvSpPr/>
          <p:nvPr>
            <p:custDataLst>
              <p:tags r:id="rId1"/>
            </p:custDataLst>
          </p:nvPr>
        </p:nvSpPr>
        <p:spPr>
          <a:xfrm>
            <a:off x="1085905" y="1989303"/>
            <a:ext cx="2634575" cy="3568870"/>
          </a:xfrm>
          <a:prstGeom prst="roundRect">
            <a:avLst>
              <a:gd name="adj" fmla="val 5500"/>
            </a:avLst>
          </a:prstGeom>
          <a:gradFill flip="none" rotWithShape="1"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90000"/>
                  <a:alpha val="100000"/>
                </a:schemeClr>
              </a:gs>
            </a:gsLst>
            <a:lin ang="21594000" scaled="0"/>
            <a:tileRect/>
          </a:gra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6" name="矩形 1"/>
          <p:cNvSpPr/>
          <p:nvPr>
            <p:custDataLst>
              <p:tags r:id="rId2"/>
            </p:custDataLst>
          </p:nvPr>
        </p:nvSpPr>
        <p:spPr>
          <a:xfrm>
            <a:off x="1469153" y="3973550"/>
            <a:ext cx="1867683" cy="1421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应用于优惠券发放、新产品开发、广告制作、消费者档次判定等</a:t>
            </a: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6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3"/>
          <p:cNvSpPr/>
          <p:nvPr>
            <p:custDataLst>
              <p:tags r:id="rId3"/>
            </p:custDataLst>
          </p:nvPr>
        </p:nvSpPr>
        <p:spPr>
          <a:xfrm>
            <a:off x="1469153" y="3139048"/>
            <a:ext cx="1867683" cy="65547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使用数据</a:t>
            </a:r>
            <a:endParaRPr lang="zh-CN" altLang="en-US" sz="19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2" name="直接连接符 5"/>
          <p:cNvCxnSpPr/>
          <p:nvPr>
            <p:custDataLst>
              <p:tags r:id="rId4"/>
            </p:custDataLst>
          </p:nvPr>
        </p:nvCxnSpPr>
        <p:spPr>
          <a:xfrm>
            <a:off x="1453017" y="3073925"/>
            <a:ext cx="207070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8"/>
          <p:cNvSpPr/>
          <p:nvPr>
            <p:custDataLst>
              <p:tags r:id="rId5"/>
            </p:custDataLst>
          </p:nvPr>
        </p:nvSpPr>
        <p:spPr>
          <a:xfrm>
            <a:off x="2691514" y="2177181"/>
            <a:ext cx="645472" cy="49086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05</a:t>
            </a:r>
            <a:endParaRPr lang="en-US" altLang="zh-CN" sz="32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圆角矩形 9"/>
          <p:cNvSpPr/>
          <p:nvPr>
            <p:custDataLst>
              <p:tags r:id="rId6"/>
            </p:custDataLst>
          </p:nvPr>
        </p:nvSpPr>
        <p:spPr>
          <a:xfrm>
            <a:off x="3944996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3" name="矩形 19"/>
          <p:cNvSpPr/>
          <p:nvPr>
            <p:custDataLst>
              <p:tags r:id="rId7"/>
            </p:custDataLst>
          </p:nvPr>
        </p:nvSpPr>
        <p:spPr>
          <a:xfrm>
            <a:off x="5182341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06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12"/>
          <p:cNvCxnSpPr/>
          <p:nvPr>
            <p:custDataLst>
              <p:tags r:id="rId8"/>
            </p:custDataLst>
          </p:nvPr>
        </p:nvCxnSpPr>
        <p:spPr>
          <a:xfrm>
            <a:off x="4283292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29"/>
          <p:cNvSpPr/>
          <p:nvPr>
            <p:custDataLst>
              <p:tags r:id="rId9"/>
            </p:custDataLst>
          </p:nvPr>
        </p:nvSpPr>
        <p:spPr>
          <a:xfrm>
            <a:off x="4226813" y="3624880"/>
            <a:ext cx="1601318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通过消费者俱乐部、优惠券反馈、促销活动记录等更新数据。</a:t>
            </a:r>
            <a:endParaRPr lang="zh-CN" altLang="en-US" sz="1600" dirty="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3" name="矩形 30"/>
          <p:cNvSpPr/>
          <p:nvPr>
            <p:custDataLst>
              <p:tags r:id="rId10"/>
            </p:custDataLst>
          </p:nvPr>
        </p:nvSpPr>
        <p:spPr>
          <a:xfrm>
            <a:off x="4226813" y="3139048"/>
            <a:ext cx="1601318" cy="4295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accent2"/>
                </a:solidFill>
                <a:latin typeface="+mn-ea"/>
                <a:cs typeface="+mn-ea"/>
              </a:rPr>
              <a:t>完善数据库</a:t>
            </a:r>
            <a:endParaRPr lang="zh-CN" altLang="en-US" sz="19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数据库营销的运作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>
          <a:xfrm>
            <a:off x="2662555" y="1652905"/>
            <a:ext cx="6866890" cy="1652905"/>
          </a:xfrm>
        </p:spPr>
        <p:txBody>
          <a:bodyPr/>
          <a:lstStyle/>
          <a:p>
            <a:pPr algn="ctr"/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5153025" y="4109719"/>
            <a:ext cx="1886585" cy="562294"/>
          </a:xfrm>
        </p:spPr>
        <p:txBody>
          <a:bodyPr/>
          <a:lstStyle/>
          <a:p>
            <a:r>
              <a:rPr lang="zh-CN" altLang="en-US"/>
              <a:t>北京出版社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70" name="矩形: 圆角 2"/>
          <p:cNvSpPr/>
          <p:nvPr>
            <p:custDataLst>
              <p:tags r:id="rId2"/>
            </p:custDataLst>
          </p:nvPr>
        </p:nvSpPr>
        <p:spPr>
          <a:xfrm>
            <a:off x="4378960" y="278892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71" name="椭圆 70"/>
          <p:cNvSpPr/>
          <p:nvPr>
            <p:custDataLst>
              <p:tags r:id="rId3"/>
            </p:custDataLst>
          </p:nvPr>
        </p:nvSpPr>
        <p:spPr>
          <a:xfrm>
            <a:off x="4388485" y="279781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72" name="序号"/>
          <p:cNvSpPr/>
          <p:nvPr>
            <p:custDataLst>
              <p:tags r:id="rId4"/>
            </p:custDataLst>
          </p:nvPr>
        </p:nvSpPr>
        <p:spPr>
          <a:xfrm>
            <a:off x="4477385" y="289750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en-US" sz="2400" b="1" dirty="0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02</a:t>
            </a:r>
            <a:endParaRPr lang="en-US" altLang="en-US" sz="2400" b="1" dirty="0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74" name="标题"/>
          <p:cNvSpPr txBox="1"/>
          <p:nvPr>
            <p:custDataLst>
              <p:tags r:id="rId5"/>
            </p:custDataLst>
          </p:nvPr>
        </p:nvSpPr>
        <p:spPr>
          <a:xfrm>
            <a:off x="5849620" y="278892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任务二</a:t>
            </a:r>
            <a:r>
              <a:rPr lang="en-US" altLang="zh-CN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定制营销</a:t>
            </a:r>
            <a:endParaRPr lang="zh-CN" altLang="en-US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76" name="矩形: 圆角 2"/>
          <p:cNvSpPr/>
          <p:nvPr>
            <p:custDataLst>
              <p:tags r:id="rId6"/>
            </p:custDataLst>
          </p:nvPr>
        </p:nvSpPr>
        <p:spPr>
          <a:xfrm>
            <a:off x="4388485" y="419227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77" name="椭圆 76"/>
          <p:cNvSpPr/>
          <p:nvPr>
            <p:custDataLst>
              <p:tags r:id="rId7"/>
            </p:custDataLst>
          </p:nvPr>
        </p:nvSpPr>
        <p:spPr>
          <a:xfrm>
            <a:off x="4398010" y="420116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78" name="序号"/>
          <p:cNvSpPr/>
          <p:nvPr>
            <p:custDataLst>
              <p:tags r:id="rId8"/>
            </p:custDataLst>
          </p:nvPr>
        </p:nvSpPr>
        <p:spPr>
          <a:xfrm>
            <a:off x="4486910" y="430085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en-US" sz="2400" b="1" dirty="0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03</a:t>
            </a:r>
            <a:endParaRPr lang="en-US" altLang="en-US" sz="2400" b="1" dirty="0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80" name="标题"/>
          <p:cNvSpPr txBox="1"/>
          <p:nvPr>
            <p:custDataLst>
              <p:tags r:id="rId9"/>
            </p:custDataLst>
          </p:nvPr>
        </p:nvSpPr>
        <p:spPr>
          <a:xfrm>
            <a:off x="5859145" y="419227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 dirty="0">
                <a:solidFill>
                  <a:srgbClr val="333333"/>
                </a:solidFill>
                <a:cs typeface="微软雅黑" panose="020B0503020204020204" charset="-122"/>
              </a:rPr>
              <a:t>任务三</a:t>
            </a:r>
            <a:r>
              <a:rPr lang="en-US" altLang="zh-CN" sz="2400" b="1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rgbClr val="333333"/>
                </a:solidFill>
                <a:cs typeface="微软雅黑" panose="020B0503020204020204" charset="-122"/>
              </a:rPr>
              <a:t>数据库营销</a:t>
            </a:r>
            <a:endParaRPr lang="zh-CN" altLang="en-US" sz="2400" b="1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4" name="矩形: 圆角 2"/>
          <p:cNvSpPr/>
          <p:nvPr>
            <p:custDataLst>
              <p:tags r:id="rId10"/>
            </p:custDataLst>
          </p:nvPr>
        </p:nvSpPr>
        <p:spPr>
          <a:xfrm>
            <a:off x="4018915" y="138557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48" name="椭圆 47"/>
          <p:cNvSpPr/>
          <p:nvPr>
            <p:custDataLst>
              <p:tags r:id="rId11"/>
            </p:custDataLst>
          </p:nvPr>
        </p:nvSpPr>
        <p:spPr>
          <a:xfrm>
            <a:off x="4028440" y="139446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39" name="序号"/>
          <p:cNvSpPr/>
          <p:nvPr>
            <p:custDataLst>
              <p:tags r:id="rId12"/>
            </p:custDataLst>
          </p:nvPr>
        </p:nvSpPr>
        <p:spPr>
          <a:xfrm>
            <a:off x="4117340" y="149415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en-US" sz="2400" b="1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01</a:t>
            </a:r>
            <a:endParaRPr lang="en-US" altLang="en-US" sz="2400" b="1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1" name="标题"/>
          <p:cNvSpPr txBox="1"/>
          <p:nvPr>
            <p:custDataLst>
              <p:tags r:id="rId13"/>
            </p:custDataLst>
          </p:nvPr>
        </p:nvSpPr>
        <p:spPr>
          <a:xfrm>
            <a:off x="5489575" y="138557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任务一</a:t>
            </a:r>
            <a:r>
              <a:rPr lang="en-US" altLang="zh-CN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网络目标营销概述</a:t>
            </a:r>
            <a:endParaRPr lang="zh-CN" altLang="en-US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2" name="任意多边形: 形状 1"/>
          <p:cNvSpPr/>
          <p:nvPr>
            <p:custDataLst>
              <p:tags r:id="rId14"/>
            </p:custDataLst>
          </p:nvPr>
        </p:nvSpPr>
        <p:spPr>
          <a:xfrm>
            <a:off x="1022910" y="3616167"/>
            <a:ext cx="1476840" cy="156368"/>
          </a:xfrm>
          <a:custGeom>
            <a:avLst/>
            <a:gdLst/>
            <a:ahLst/>
            <a:cxnLst/>
            <a:rect l="l" t="t" r="r" b="b"/>
            <a:pathLst>
              <a:path w="1476840" h="156368">
                <a:moveTo>
                  <a:pt x="262872" y="17581"/>
                </a:moveTo>
                <a:cubicBezTo>
                  <a:pt x="247441" y="17581"/>
                  <a:pt x="234939" y="23180"/>
                  <a:pt x="225368" y="34380"/>
                </a:cubicBezTo>
                <a:cubicBezTo>
                  <a:pt x="215796" y="45579"/>
                  <a:pt x="211010" y="60262"/>
                  <a:pt x="211010" y="78428"/>
                </a:cubicBezTo>
                <a:cubicBezTo>
                  <a:pt x="211010" y="96725"/>
                  <a:pt x="215682" y="111391"/>
                  <a:pt x="225026" y="122428"/>
                </a:cubicBezTo>
                <a:cubicBezTo>
                  <a:pt x="234369" y="133464"/>
                  <a:pt x="246562" y="138983"/>
                  <a:pt x="261603" y="138983"/>
                </a:cubicBezTo>
                <a:cubicBezTo>
                  <a:pt x="277750" y="138983"/>
                  <a:pt x="290431" y="133692"/>
                  <a:pt x="299644" y="123111"/>
                </a:cubicBezTo>
                <a:cubicBezTo>
                  <a:pt x="308858" y="112531"/>
                  <a:pt x="313465" y="97734"/>
                  <a:pt x="313465" y="78721"/>
                </a:cubicBezTo>
                <a:cubicBezTo>
                  <a:pt x="313465" y="59187"/>
                  <a:pt x="308956" y="44114"/>
                  <a:pt x="299937" y="33501"/>
                </a:cubicBezTo>
                <a:cubicBezTo>
                  <a:pt x="290919" y="22887"/>
                  <a:pt x="278564" y="17581"/>
                  <a:pt x="262872" y="17581"/>
                </a:cubicBezTo>
                <a:close/>
                <a:moveTo>
                  <a:pt x="1204108" y="2540"/>
                </a:moveTo>
                <a:lnTo>
                  <a:pt x="1310860" y="2540"/>
                </a:lnTo>
                <a:lnTo>
                  <a:pt x="1310860" y="19925"/>
                </a:lnTo>
                <a:lnTo>
                  <a:pt x="1267202" y="19925"/>
                </a:lnTo>
                <a:lnTo>
                  <a:pt x="1267202" y="153828"/>
                </a:lnTo>
                <a:lnTo>
                  <a:pt x="1247570" y="153828"/>
                </a:lnTo>
                <a:lnTo>
                  <a:pt x="1247570" y="19925"/>
                </a:lnTo>
                <a:lnTo>
                  <a:pt x="1204108" y="19925"/>
                </a:lnTo>
                <a:close/>
                <a:moveTo>
                  <a:pt x="990842" y="2540"/>
                </a:moveTo>
                <a:lnTo>
                  <a:pt x="1015357" y="2540"/>
                </a:lnTo>
                <a:lnTo>
                  <a:pt x="1089389" y="118179"/>
                </a:lnTo>
                <a:cubicBezTo>
                  <a:pt x="1092905" y="123649"/>
                  <a:pt x="1094989" y="127132"/>
                  <a:pt x="1095640" y="128630"/>
                </a:cubicBezTo>
                <a:lnTo>
                  <a:pt x="1096031" y="128630"/>
                </a:lnTo>
                <a:cubicBezTo>
                  <a:pt x="1095380" y="124332"/>
                  <a:pt x="1095054" y="116975"/>
                  <a:pt x="1095054" y="106557"/>
                </a:cubicBezTo>
                <a:lnTo>
                  <a:pt x="1095054" y="2540"/>
                </a:lnTo>
                <a:lnTo>
                  <a:pt x="1114392" y="2540"/>
                </a:lnTo>
                <a:lnTo>
                  <a:pt x="1114392" y="153828"/>
                </a:lnTo>
                <a:lnTo>
                  <a:pt x="1091245" y="153828"/>
                </a:lnTo>
                <a:lnTo>
                  <a:pt x="1015161" y="36138"/>
                </a:lnTo>
                <a:cubicBezTo>
                  <a:pt x="1013012" y="32817"/>
                  <a:pt x="1011287" y="29529"/>
                  <a:pt x="1009985" y="26273"/>
                </a:cubicBezTo>
                <a:lnTo>
                  <a:pt x="1009399" y="26273"/>
                </a:lnTo>
                <a:cubicBezTo>
                  <a:pt x="1009920" y="29659"/>
                  <a:pt x="1010180" y="36724"/>
                  <a:pt x="1010180" y="47467"/>
                </a:cubicBezTo>
                <a:lnTo>
                  <a:pt x="1010180" y="153828"/>
                </a:lnTo>
                <a:lnTo>
                  <a:pt x="990842" y="153828"/>
                </a:lnTo>
                <a:close/>
                <a:moveTo>
                  <a:pt x="819392" y="2540"/>
                </a:moveTo>
                <a:lnTo>
                  <a:pt x="897331" y="2540"/>
                </a:lnTo>
                <a:lnTo>
                  <a:pt x="897331" y="19925"/>
                </a:lnTo>
                <a:lnTo>
                  <a:pt x="838925" y="19925"/>
                </a:lnTo>
                <a:lnTo>
                  <a:pt x="838925" y="68368"/>
                </a:lnTo>
                <a:lnTo>
                  <a:pt x="893034" y="68368"/>
                </a:lnTo>
                <a:lnTo>
                  <a:pt x="893034" y="85656"/>
                </a:lnTo>
                <a:lnTo>
                  <a:pt x="838925" y="85656"/>
                </a:lnTo>
                <a:lnTo>
                  <a:pt x="838925" y="136541"/>
                </a:lnTo>
                <a:lnTo>
                  <a:pt x="900750" y="136541"/>
                </a:lnTo>
                <a:lnTo>
                  <a:pt x="900750" y="153828"/>
                </a:lnTo>
                <a:lnTo>
                  <a:pt x="819392" y="153828"/>
                </a:lnTo>
                <a:close/>
                <a:moveTo>
                  <a:pt x="632608" y="2540"/>
                </a:moveTo>
                <a:lnTo>
                  <a:pt x="739359" y="2540"/>
                </a:lnTo>
                <a:lnTo>
                  <a:pt x="739359" y="19925"/>
                </a:lnTo>
                <a:lnTo>
                  <a:pt x="695702" y="19925"/>
                </a:lnTo>
                <a:lnTo>
                  <a:pt x="695702" y="153828"/>
                </a:lnTo>
                <a:lnTo>
                  <a:pt x="676070" y="153828"/>
                </a:lnTo>
                <a:lnTo>
                  <a:pt x="676070" y="19925"/>
                </a:lnTo>
                <a:lnTo>
                  <a:pt x="632608" y="19925"/>
                </a:lnTo>
                <a:close/>
                <a:moveTo>
                  <a:pt x="419342" y="2540"/>
                </a:moveTo>
                <a:lnTo>
                  <a:pt x="443857" y="2540"/>
                </a:lnTo>
                <a:lnTo>
                  <a:pt x="517889" y="118179"/>
                </a:lnTo>
                <a:cubicBezTo>
                  <a:pt x="521405" y="123649"/>
                  <a:pt x="523489" y="127132"/>
                  <a:pt x="524140" y="128630"/>
                </a:cubicBezTo>
                <a:lnTo>
                  <a:pt x="524531" y="128630"/>
                </a:lnTo>
                <a:cubicBezTo>
                  <a:pt x="523880" y="124332"/>
                  <a:pt x="523554" y="116975"/>
                  <a:pt x="523554" y="106557"/>
                </a:cubicBezTo>
                <a:lnTo>
                  <a:pt x="523554" y="2540"/>
                </a:lnTo>
                <a:lnTo>
                  <a:pt x="542892" y="2540"/>
                </a:lnTo>
                <a:lnTo>
                  <a:pt x="542892" y="153828"/>
                </a:lnTo>
                <a:lnTo>
                  <a:pt x="519745" y="153828"/>
                </a:lnTo>
                <a:lnTo>
                  <a:pt x="443661" y="36138"/>
                </a:lnTo>
                <a:cubicBezTo>
                  <a:pt x="441513" y="32817"/>
                  <a:pt x="439787" y="29529"/>
                  <a:pt x="438485" y="26273"/>
                </a:cubicBezTo>
                <a:lnTo>
                  <a:pt x="437899" y="26273"/>
                </a:lnTo>
                <a:cubicBezTo>
                  <a:pt x="438420" y="29659"/>
                  <a:pt x="438680" y="36724"/>
                  <a:pt x="438680" y="47467"/>
                </a:cubicBezTo>
                <a:lnTo>
                  <a:pt x="438680" y="153828"/>
                </a:lnTo>
                <a:lnTo>
                  <a:pt x="419342" y="153828"/>
                </a:lnTo>
                <a:close/>
                <a:moveTo>
                  <a:pt x="1437284" y="0"/>
                </a:moveTo>
                <a:cubicBezTo>
                  <a:pt x="1452325" y="0"/>
                  <a:pt x="1463362" y="1823"/>
                  <a:pt x="1470394" y="5470"/>
                </a:cubicBezTo>
                <a:lnTo>
                  <a:pt x="1470394" y="26761"/>
                </a:lnTo>
                <a:cubicBezTo>
                  <a:pt x="1461278" y="20446"/>
                  <a:pt x="1449753" y="17288"/>
                  <a:pt x="1435819" y="17288"/>
                </a:cubicBezTo>
                <a:cubicBezTo>
                  <a:pt x="1426573" y="17288"/>
                  <a:pt x="1419037" y="19225"/>
                  <a:pt x="1413209" y="23099"/>
                </a:cubicBezTo>
                <a:cubicBezTo>
                  <a:pt x="1407382" y="26973"/>
                  <a:pt x="1404468" y="32361"/>
                  <a:pt x="1404468" y="39263"/>
                </a:cubicBezTo>
                <a:cubicBezTo>
                  <a:pt x="1404468" y="45384"/>
                  <a:pt x="1406486" y="50365"/>
                  <a:pt x="1410523" y="54206"/>
                </a:cubicBezTo>
                <a:cubicBezTo>
                  <a:pt x="1414560" y="58048"/>
                  <a:pt x="1423318" y="63289"/>
                  <a:pt x="1436796" y="69931"/>
                </a:cubicBezTo>
                <a:cubicBezTo>
                  <a:pt x="1451642" y="77028"/>
                  <a:pt x="1462027" y="84125"/>
                  <a:pt x="1467952" y="91223"/>
                </a:cubicBezTo>
                <a:cubicBezTo>
                  <a:pt x="1473878" y="98320"/>
                  <a:pt x="1476840" y="106296"/>
                  <a:pt x="1476840" y="115151"/>
                </a:cubicBezTo>
                <a:cubicBezTo>
                  <a:pt x="1476840" y="128434"/>
                  <a:pt x="1472022" y="138624"/>
                  <a:pt x="1462385" y="145722"/>
                </a:cubicBezTo>
                <a:cubicBezTo>
                  <a:pt x="1452749" y="152819"/>
                  <a:pt x="1439368" y="156368"/>
                  <a:pt x="1422244" y="156368"/>
                </a:cubicBezTo>
                <a:cubicBezTo>
                  <a:pt x="1416253" y="156368"/>
                  <a:pt x="1409270" y="155537"/>
                  <a:pt x="1401294" y="153877"/>
                </a:cubicBezTo>
                <a:cubicBezTo>
                  <a:pt x="1393317" y="152217"/>
                  <a:pt x="1387506" y="150149"/>
                  <a:pt x="1383860" y="147675"/>
                </a:cubicBezTo>
                <a:lnTo>
                  <a:pt x="1383860" y="125407"/>
                </a:lnTo>
                <a:cubicBezTo>
                  <a:pt x="1388483" y="129444"/>
                  <a:pt x="1394668" y="132764"/>
                  <a:pt x="1402417" y="135369"/>
                </a:cubicBezTo>
                <a:cubicBezTo>
                  <a:pt x="1410165" y="137973"/>
                  <a:pt x="1417523" y="139276"/>
                  <a:pt x="1424490" y="139276"/>
                </a:cubicBezTo>
                <a:cubicBezTo>
                  <a:pt x="1445716" y="139276"/>
                  <a:pt x="1456330" y="131722"/>
                  <a:pt x="1456330" y="116616"/>
                </a:cubicBezTo>
                <a:cubicBezTo>
                  <a:pt x="1456330" y="112384"/>
                  <a:pt x="1455190" y="108575"/>
                  <a:pt x="1452911" y="105189"/>
                </a:cubicBezTo>
                <a:cubicBezTo>
                  <a:pt x="1450632" y="101803"/>
                  <a:pt x="1447507" y="98808"/>
                  <a:pt x="1443535" y="96204"/>
                </a:cubicBezTo>
                <a:cubicBezTo>
                  <a:pt x="1439563" y="93599"/>
                  <a:pt x="1432108" y="89595"/>
                  <a:pt x="1421169" y="84191"/>
                </a:cubicBezTo>
                <a:cubicBezTo>
                  <a:pt x="1405998" y="76637"/>
                  <a:pt x="1396003" y="69622"/>
                  <a:pt x="1391185" y="63143"/>
                </a:cubicBezTo>
                <a:cubicBezTo>
                  <a:pt x="1386367" y="56664"/>
                  <a:pt x="1383957" y="49258"/>
                  <a:pt x="1383957" y="40923"/>
                </a:cubicBezTo>
                <a:cubicBezTo>
                  <a:pt x="1383957" y="28357"/>
                  <a:pt x="1389004" y="18395"/>
                  <a:pt x="1399096" y="11037"/>
                </a:cubicBezTo>
                <a:cubicBezTo>
                  <a:pt x="1409188" y="3679"/>
                  <a:pt x="1421918" y="0"/>
                  <a:pt x="1437284" y="0"/>
                </a:cubicBezTo>
                <a:close/>
                <a:moveTo>
                  <a:pt x="264044" y="0"/>
                </a:moveTo>
                <a:cubicBezTo>
                  <a:pt x="285076" y="0"/>
                  <a:pt x="302005" y="7065"/>
                  <a:pt x="314832" y="21194"/>
                </a:cubicBezTo>
                <a:cubicBezTo>
                  <a:pt x="327659" y="35324"/>
                  <a:pt x="334073" y="53718"/>
                  <a:pt x="334073" y="76377"/>
                </a:cubicBezTo>
                <a:cubicBezTo>
                  <a:pt x="334073" y="100924"/>
                  <a:pt x="327496" y="120393"/>
                  <a:pt x="314344" y="134783"/>
                </a:cubicBezTo>
                <a:cubicBezTo>
                  <a:pt x="301191" y="149173"/>
                  <a:pt x="283611" y="156368"/>
                  <a:pt x="261603" y="156368"/>
                </a:cubicBezTo>
                <a:cubicBezTo>
                  <a:pt x="240115" y="156368"/>
                  <a:pt x="222893" y="149303"/>
                  <a:pt x="209936" y="135173"/>
                </a:cubicBezTo>
                <a:cubicBezTo>
                  <a:pt x="196979" y="121044"/>
                  <a:pt x="190500" y="102650"/>
                  <a:pt x="190500" y="79991"/>
                </a:cubicBezTo>
                <a:cubicBezTo>
                  <a:pt x="190500" y="55574"/>
                  <a:pt x="197109" y="36138"/>
                  <a:pt x="210327" y="21683"/>
                </a:cubicBezTo>
                <a:cubicBezTo>
                  <a:pt x="223544" y="7228"/>
                  <a:pt x="241450" y="0"/>
                  <a:pt x="264044" y="0"/>
                </a:cubicBezTo>
                <a:close/>
                <a:moveTo>
                  <a:pt x="77451" y="0"/>
                </a:moveTo>
                <a:cubicBezTo>
                  <a:pt x="91906" y="0"/>
                  <a:pt x="103854" y="2051"/>
                  <a:pt x="113295" y="6153"/>
                </a:cubicBezTo>
                <a:lnTo>
                  <a:pt x="113295" y="26566"/>
                </a:lnTo>
                <a:cubicBezTo>
                  <a:pt x="102487" y="20576"/>
                  <a:pt x="90604" y="17581"/>
                  <a:pt x="77646" y="17581"/>
                </a:cubicBezTo>
                <a:cubicBezTo>
                  <a:pt x="60782" y="17581"/>
                  <a:pt x="47044" y="23197"/>
                  <a:pt x="36430" y="34428"/>
                </a:cubicBezTo>
                <a:cubicBezTo>
                  <a:pt x="25817" y="45660"/>
                  <a:pt x="20510" y="60815"/>
                  <a:pt x="20510" y="79893"/>
                </a:cubicBezTo>
                <a:cubicBezTo>
                  <a:pt x="20510" y="97994"/>
                  <a:pt x="25459" y="112368"/>
                  <a:pt x="35356" y="123014"/>
                </a:cubicBezTo>
                <a:cubicBezTo>
                  <a:pt x="45253" y="133660"/>
                  <a:pt x="58210" y="138983"/>
                  <a:pt x="74228" y="138983"/>
                </a:cubicBezTo>
                <a:cubicBezTo>
                  <a:pt x="89204" y="138983"/>
                  <a:pt x="102226" y="135597"/>
                  <a:pt x="113295" y="128825"/>
                </a:cubicBezTo>
                <a:lnTo>
                  <a:pt x="113295" y="147577"/>
                </a:lnTo>
                <a:cubicBezTo>
                  <a:pt x="102161" y="153437"/>
                  <a:pt x="88195" y="156368"/>
                  <a:pt x="71396" y="156368"/>
                </a:cubicBezTo>
                <a:cubicBezTo>
                  <a:pt x="49713" y="156368"/>
                  <a:pt x="32393" y="149482"/>
                  <a:pt x="19436" y="135711"/>
                </a:cubicBezTo>
                <a:cubicBezTo>
                  <a:pt x="6479" y="121939"/>
                  <a:pt x="0" y="103724"/>
                  <a:pt x="0" y="81065"/>
                </a:cubicBezTo>
                <a:cubicBezTo>
                  <a:pt x="0" y="56713"/>
                  <a:pt x="7293" y="37114"/>
                  <a:pt x="21878" y="22269"/>
                </a:cubicBezTo>
                <a:cubicBezTo>
                  <a:pt x="36463" y="7423"/>
                  <a:pt x="54987" y="0"/>
                  <a:pt x="7745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2" name="矩形: 圆角 44"/>
          <p:cNvSpPr/>
          <p:nvPr>
            <p:custDataLst>
              <p:tags r:id="rId2"/>
            </p:custDataLst>
          </p:nvPr>
        </p:nvSpPr>
        <p:spPr>
          <a:xfrm>
            <a:off x="623570" y="1085850"/>
            <a:ext cx="10725785" cy="2663190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11"/>
          <p:cNvSpPr/>
          <p:nvPr>
            <p:custDataLst>
              <p:tags r:id="rId3"/>
            </p:custDataLst>
          </p:nvPr>
        </p:nvSpPr>
        <p:spPr>
          <a:xfrm>
            <a:off x="954563" y="1501140"/>
            <a:ext cx="1527879" cy="147263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知识目标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2"/>
          <p:cNvSpPr/>
          <p:nvPr>
            <p:custDataLst>
              <p:tags r:id="rId4"/>
            </p:custDataLst>
          </p:nvPr>
        </p:nvSpPr>
        <p:spPr>
          <a:xfrm>
            <a:off x="3081909" y="1664971"/>
            <a:ext cx="7923886" cy="14726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理解网络目标营销的概念。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掌握网上市场细分的方法。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3.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理解网络目标营销策略的运用方法。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4.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掌握网上市场定位策略的运用方法。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5.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掌握定制营销的概念及其特点。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6.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理解定制营销的决策内容。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7.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理解数据库营销的概念。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8.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列举数据库营销的方式及其运作过程。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5" name="直接连接符 13"/>
          <p:cNvCxnSpPr/>
          <p:nvPr>
            <p:custDataLst>
              <p:tags r:id="rId5"/>
            </p:custDataLst>
          </p:nvPr>
        </p:nvCxnSpPr>
        <p:spPr>
          <a:xfrm>
            <a:off x="2676127" y="1403364"/>
            <a:ext cx="14605" cy="173418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44"/>
          <p:cNvSpPr/>
          <p:nvPr>
            <p:custDataLst>
              <p:tags r:id="rId6"/>
            </p:custDataLst>
          </p:nvPr>
        </p:nvSpPr>
        <p:spPr>
          <a:xfrm>
            <a:off x="695325" y="3979545"/>
            <a:ext cx="10800715" cy="1058545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15"/>
          <p:cNvSpPr/>
          <p:nvPr>
            <p:custDataLst>
              <p:tags r:id="rId7"/>
            </p:custDataLst>
          </p:nvPr>
        </p:nvSpPr>
        <p:spPr>
          <a:xfrm>
            <a:off x="3083179" y="3845003"/>
            <a:ext cx="7923253" cy="147263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掌握网络目标营销的基本概念。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理解网络目标营销的相关策略，包括网上市场细分、网上目标市场定位等策略。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8" name="直接连接符 17"/>
          <p:cNvCxnSpPr/>
          <p:nvPr>
            <p:custDataLst>
              <p:tags r:id="rId8"/>
            </p:custDataLst>
          </p:nvPr>
        </p:nvCxnSpPr>
        <p:spPr>
          <a:xfrm>
            <a:off x="2760582" y="4029166"/>
            <a:ext cx="0" cy="915076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44"/>
          <p:cNvSpPr/>
          <p:nvPr>
            <p:custDataLst>
              <p:tags r:id="rId9"/>
            </p:custDataLst>
          </p:nvPr>
        </p:nvSpPr>
        <p:spPr>
          <a:xfrm>
            <a:off x="713105" y="5224145"/>
            <a:ext cx="10800715" cy="1193800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19"/>
          <p:cNvSpPr/>
          <p:nvPr>
            <p:custDataLst>
              <p:tags r:id="rId10"/>
            </p:custDataLst>
          </p:nvPr>
        </p:nvSpPr>
        <p:spPr>
          <a:xfrm>
            <a:off x="3082544" y="4944901"/>
            <a:ext cx="7923883" cy="147263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让学生体会网络与现实生活的和谐统一，培养学生探索新知、创新意识、动手能力。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20"/>
          <p:cNvCxnSpPr/>
          <p:nvPr>
            <p:custDataLst>
              <p:tags r:id="rId11"/>
            </p:custDataLst>
          </p:nvPr>
        </p:nvCxnSpPr>
        <p:spPr>
          <a:xfrm>
            <a:off x="2705337" y="5223679"/>
            <a:ext cx="7620" cy="109347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1"/>
          <p:cNvSpPr/>
          <p:nvPr>
            <p:custDataLst>
              <p:tags r:id="rId12"/>
            </p:custDataLst>
          </p:nvPr>
        </p:nvSpPr>
        <p:spPr>
          <a:xfrm>
            <a:off x="954563" y="3223338"/>
            <a:ext cx="1527879" cy="147263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能力目标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6" name="矩形 22"/>
          <p:cNvSpPr/>
          <p:nvPr>
            <p:custDataLst>
              <p:tags r:id="rId13"/>
            </p:custDataLst>
          </p:nvPr>
        </p:nvSpPr>
        <p:spPr>
          <a:xfrm>
            <a:off x="954563" y="4944265"/>
            <a:ext cx="1527879" cy="147390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素质目标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dirty="0">
                <a:sym typeface="+mn-ea"/>
              </a:rPr>
              <a:t>网络目标营销概述</a:t>
            </a:r>
            <a:endParaRPr lang="zh-CN" altLang="en-US">
              <a:sym typeface="+mn-ea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任务一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6487160" y="0"/>
            <a:ext cx="5711190" cy="6857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86" h="10799">
                <a:moveTo>
                  <a:pt x="2361" y="0"/>
                </a:moveTo>
                <a:lnTo>
                  <a:pt x="9886" y="0"/>
                </a:lnTo>
                <a:lnTo>
                  <a:pt x="9886" y="10799"/>
                </a:lnTo>
                <a:lnTo>
                  <a:pt x="2232" y="10798"/>
                </a:lnTo>
                <a:lnTo>
                  <a:pt x="0" y="5399"/>
                </a:lnTo>
                <a:lnTo>
                  <a:pt x="2361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07415" y="1591310"/>
            <a:ext cx="4341495" cy="859790"/>
          </a:xfrm>
        </p:spPr>
        <p:txBody>
          <a:bodyPr lIns="0" tIns="0" rIns="0" bIns="0" anchor="t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</a:rPr>
              <a:t>网络目标营销的概念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图形 4"/>
          <p:cNvSpPr/>
          <p:nvPr>
            <p:custDataLst>
              <p:tags r:id="rId4"/>
            </p:custDataLst>
          </p:nvPr>
        </p:nvSpPr>
        <p:spPr>
          <a:xfrm rot="10800000">
            <a:off x="5753735" y="0"/>
            <a:ext cx="1983740" cy="6858635"/>
          </a:xfrm>
          <a:custGeom>
            <a:avLst/>
            <a:gdLst>
              <a:gd name="connsiteX0" fmla="*/ 0 w 4532499"/>
              <a:gd name="connsiteY0" fmla="*/ 0 h 6847690"/>
              <a:gd name="connsiteX1" fmla="*/ 1343436 w 4532499"/>
              <a:gd name="connsiteY1" fmla="*/ 0 h 6847690"/>
              <a:gd name="connsiteX2" fmla="*/ 4532500 w 4532499"/>
              <a:gd name="connsiteY2" fmla="*/ 3423846 h 6847690"/>
              <a:gd name="connsiteX3" fmla="*/ 1343436 w 4532499"/>
              <a:gd name="connsiteY3" fmla="*/ 6847691 h 6847690"/>
              <a:gd name="connsiteX4" fmla="*/ 0 w 4532499"/>
              <a:gd name="connsiteY4" fmla="*/ 6847691 h 6847690"/>
              <a:gd name="connsiteX5" fmla="*/ 3205041 w 4532499"/>
              <a:gd name="connsiteY5" fmla="*/ 3423846 h 68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2499" h="6847690">
                <a:moveTo>
                  <a:pt x="0" y="0"/>
                </a:moveTo>
                <a:lnTo>
                  <a:pt x="1343436" y="0"/>
                </a:lnTo>
                <a:lnTo>
                  <a:pt x="4532500" y="3423846"/>
                </a:lnTo>
                <a:lnTo>
                  <a:pt x="1343436" y="6847691"/>
                </a:lnTo>
                <a:lnTo>
                  <a:pt x="0" y="6847691"/>
                </a:lnTo>
                <a:lnTo>
                  <a:pt x="3205041" y="34238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680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>
            <a:off x="6002020" y="-635"/>
            <a:ext cx="1025525" cy="6858635"/>
          </a:xfrm>
          <a:custGeom>
            <a:avLst/>
            <a:gdLst>
              <a:gd name="connsiteX0" fmla="*/ 1410247 w 1508125"/>
              <a:gd name="connsiteY0" fmla="*/ 0 h 6858635"/>
              <a:gd name="connsiteX1" fmla="*/ 1508125 w 1508125"/>
              <a:gd name="connsiteY1" fmla="*/ 0 h 6858635"/>
              <a:gd name="connsiteX2" fmla="*/ 109273 w 1508125"/>
              <a:gd name="connsiteY2" fmla="*/ 3441458 h 6858635"/>
              <a:gd name="connsiteX3" fmla="*/ 108509 w 1508125"/>
              <a:gd name="connsiteY3" fmla="*/ 3441471 h 6858635"/>
              <a:gd name="connsiteX4" fmla="*/ 1493656 w 1508125"/>
              <a:gd name="connsiteY4" fmla="*/ 6858635 h 6858635"/>
              <a:gd name="connsiteX5" fmla="*/ 1400449 w 1508125"/>
              <a:gd name="connsiteY5" fmla="*/ 6858635 h 6858635"/>
              <a:gd name="connsiteX6" fmla="*/ 1881 w 1508125"/>
              <a:gd name="connsiteY6" fmla="*/ 3443337 h 6858635"/>
              <a:gd name="connsiteX7" fmla="*/ 0 w 1508125"/>
              <a:gd name="connsiteY7" fmla="*/ 3443370 h 6858635"/>
              <a:gd name="connsiteX8" fmla="*/ 1410247 w 1508125"/>
              <a:gd name="connsiteY8" fmla="*/ 0 h 685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8125" h="6858635">
                <a:moveTo>
                  <a:pt x="1410247" y="0"/>
                </a:moveTo>
                <a:lnTo>
                  <a:pt x="1508125" y="0"/>
                </a:lnTo>
                <a:lnTo>
                  <a:pt x="109273" y="3441458"/>
                </a:lnTo>
                <a:lnTo>
                  <a:pt x="108509" y="3441471"/>
                </a:lnTo>
                <a:lnTo>
                  <a:pt x="1493656" y="6858635"/>
                </a:lnTo>
                <a:lnTo>
                  <a:pt x="1400449" y="6858635"/>
                </a:lnTo>
                <a:lnTo>
                  <a:pt x="1881" y="3443337"/>
                </a:lnTo>
                <a:lnTo>
                  <a:pt x="0" y="3443370"/>
                </a:lnTo>
                <a:lnTo>
                  <a:pt x="141024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671195" y="2521585"/>
            <a:ext cx="4917440" cy="39814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网络目标营销是指在网络营销活动中，企业在对网上市场进行细分后，选择一个或几个细分市场作为自己的目标市场，专门研究其需求特点并针对其特点设计出适当的产品，确定适当的价格，选用适当的分销渠道和促销手段，开展有针对性的网络营销活动。</a:t>
            </a:r>
            <a:endParaRPr lang="zh-CN" altLang="en-US" sz="20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3"/>
          <p:cNvSpPr/>
          <p:nvPr>
            <p:custDataLst>
              <p:tags r:id="rId1"/>
            </p:custDataLst>
          </p:nvPr>
        </p:nvSpPr>
        <p:spPr>
          <a:xfrm>
            <a:off x="1085905" y="1989303"/>
            <a:ext cx="2634575" cy="3568870"/>
          </a:xfrm>
          <a:prstGeom prst="roundRect">
            <a:avLst>
              <a:gd name="adj" fmla="val 5500"/>
            </a:avLst>
          </a:prstGeom>
          <a:gradFill flip="none" rotWithShape="1"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90000"/>
                  <a:alpha val="100000"/>
                </a:schemeClr>
              </a:gs>
            </a:gsLst>
            <a:lin ang="21594000" scaled="0"/>
            <a:tileRect/>
          </a:gra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6" name="矩形 1"/>
          <p:cNvSpPr/>
          <p:nvPr>
            <p:custDataLst>
              <p:tags r:id="rId2"/>
            </p:custDataLst>
          </p:nvPr>
        </p:nvSpPr>
        <p:spPr>
          <a:xfrm>
            <a:off x="1469153" y="3973550"/>
            <a:ext cx="1867683" cy="1421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在网络市场调研和预测的基础上，按一定的标准进行网上市场细分</a:t>
            </a:r>
            <a:endParaRPr lang="zh-CN" altLang="en-US" sz="16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3"/>
          <p:cNvSpPr/>
          <p:nvPr>
            <p:custDataLst>
              <p:tags r:id="rId3"/>
            </p:custDataLst>
          </p:nvPr>
        </p:nvSpPr>
        <p:spPr>
          <a:xfrm>
            <a:off x="1469153" y="3139048"/>
            <a:ext cx="1867683" cy="65547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网上市场细分</a:t>
            </a:r>
            <a:endParaRPr lang="zh-CN" altLang="en-US" sz="19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2" name="直接连接符 5"/>
          <p:cNvCxnSpPr/>
          <p:nvPr>
            <p:custDataLst>
              <p:tags r:id="rId4"/>
            </p:custDataLst>
          </p:nvPr>
        </p:nvCxnSpPr>
        <p:spPr>
          <a:xfrm>
            <a:off x="1453017" y="3073925"/>
            <a:ext cx="207070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8"/>
          <p:cNvSpPr/>
          <p:nvPr>
            <p:custDataLst>
              <p:tags r:id="rId5"/>
            </p:custDataLst>
          </p:nvPr>
        </p:nvSpPr>
        <p:spPr>
          <a:xfrm>
            <a:off x="2691514" y="2177181"/>
            <a:ext cx="645472" cy="49086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lang="en-US" altLang="zh-CN" sz="32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圆角矩形 9"/>
          <p:cNvSpPr/>
          <p:nvPr>
            <p:custDataLst>
              <p:tags r:id="rId6"/>
            </p:custDataLst>
          </p:nvPr>
        </p:nvSpPr>
        <p:spPr>
          <a:xfrm>
            <a:off x="3944996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3" name="矩形 19"/>
          <p:cNvSpPr/>
          <p:nvPr>
            <p:custDataLst>
              <p:tags r:id="rId7"/>
            </p:custDataLst>
          </p:nvPr>
        </p:nvSpPr>
        <p:spPr>
          <a:xfrm>
            <a:off x="5182341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02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12"/>
          <p:cNvCxnSpPr/>
          <p:nvPr>
            <p:custDataLst>
              <p:tags r:id="rId8"/>
            </p:custDataLst>
          </p:nvPr>
        </p:nvCxnSpPr>
        <p:spPr>
          <a:xfrm>
            <a:off x="4283292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14"/>
          <p:cNvSpPr/>
          <p:nvPr>
            <p:custDataLst>
              <p:tags r:id="rId9"/>
            </p:custDataLst>
          </p:nvPr>
        </p:nvSpPr>
        <p:spPr>
          <a:xfrm>
            <a:off x="6333815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7571736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03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6" name="直接连接符 19"/>
          <p:cNvCxnSpPr/>
          <p:nvPr>
            <p:custDataLst>
              <p:tags r:id="rId11"/>
            </p:custDataLst>
          </p:nvPr>
        </p:nvCxnSpPr>
        <p:spPr>
          <a:xfrm>
            <a:off x="6605835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19"/>
          <p:cNvSpPr/>
          <p:nvPr>
            <p:custDataLst>
              <p:tags r:id="rId12"/>
            </p:custDataLst>
          </p:nvPr>
        </p:nvSpPr>
        <p:spPr>
          <a:xfrm>
            <a:off x="8723210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30" name="矩形 28"/>
          <p:cNvSpPr/>
          <p:nvPr>
            <p:custDataLst>
              <p:tags r:id="rId13"/>
            </p:custDataLst>
          </p:nvPr>
        </p:nvSpPr>
        <p:spPr>
          <a:xfrm>
            <a:off x="9960555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04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31" name="直接连接符 25"/>
          <p:cNvCxnSpPr/>
          <p:nvPr>
            <p:custDataLst>
              <p:tags r:id="rId14"/>
            </p:custDataLst>
          </p:nvPr>
        </p:nvCxnSpPr>
        <p:spPr>
          <a:xfrm>
            <a:off x="9025198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29"/>
          <p:cNvSpPr/>
          <p:nvPr>
            <p:custDataLst>
              <p:tags r:id="rId15"/>
            </p:custDataLst>
          </p:nvPr>
        </p:nvSpPr>
        <p:spPr>
          <a:xfrm>
            <a:off x="4226813" y="3624880"/>
            <a:ext cx="1601318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选择对本企业最有吸引力的细分市场</a:t>
            </a:r>
            <a:endParaRPr lang="zh-CN" altLang="en-US" sz="1600" dirty="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3" name="矩形 30"/>
          <p:cNvSpPr/>
          <p:nvPr>
            <p:custDataLst>
              <p:tags r:id="rId16"/>
            </p:custDataLst>
          </p:nvPr>
        </p:nvSpPr>
        <p:spPr>
          <a:xfrm>
            <a:off x="4226813" y="3139048"/>
            <a:ext cx="1601318" cy="4295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accent2"/>
                </a:solidFill>
                <a:latin typeface="+mn-ea"/>
                <a:cs typeface="+mn-ea"/>
              </a:rPr>
              <a:t>选择网络营销</a:t>
            </a:r>
            <a:r>
              <a:rPr lang="zh-CN" altLang="en-US" sz="1900" b="1" dirty="0">
                <a:solidFill>
                  <a:schemeClr val="accent2"/>
                </a:solidFill>
                <a:latin typeface="+mn-ea"/>
                <a:cs typeface="+mn-ea"/>
              </a:rPr>
              <a:t>目标</a:t>
            </a:r>
            <a:endParaRPr lang="zh-CN" altLang="en-US" sz="19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34" name="矩形 31"/>
          <p:cNvSpPr/>
          <p:nvPr>
            <p:custDataLst>
              <p:tags r:id="rId17"/>
            </p:custDataLst>
          </p:nvPr>
        </p:nvSpPr>
        <p:spPr>
          <a:xfrm>
            <a:off x="6615632" y="3624880"/>
            <a:ext cx="1601319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确定自己的产品在该市场上的竞争地位</a:t>
            </a:r>
            <a:endParaRPr lang="zh-CN" altLang="en-US" sz="160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矩形 32"/>
          <p:cNvSpPr/>
          <p:nvPr>
            <p:custDataLst>
              <p:tags r:id="rId18"/>
            </p:custDataLst>
          </p:nvPr>
        </p:nvSpPr>
        <p:spPr>
          <a:xfrm>
            <a:off x="6615632" y="3139048"/>
            <a:ext cx="1601319" cy="405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accent3"/>
                </a:solidFill>
                <a:latin typeface="+mn-ea"/>
                <a:cs typeface="+mn-ea"/>
              </a:rPr>
              <a:t>网上市场</a:t>
            </a:r>
            <a:r>
              <a:rPr lang="zh-CN" altLang="en-US" sz="1900" b="1" dirty="0">
                <a:solidFill>
                  <a:schemeClr val="accent3"/>
                </a:solidFill>
                <a:latin typeface="+mn-ea"/>
                <a:cs typeface="+mn-ea"/>
              </a:rPr>
              <a:t>定位</a:t>
            </a:r>
            <a:endParaRPr lang="zh-CN" altLang="en-US" sz="19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36" name="矩形 33"/>
          <p:cNvSpPr/>
          <p:nvPr>
            <p:custDataLst>
              <p:tags r:id="rId19"/>
            </p:custDataLst>
          </p:nvPr>
        </p:nvSpPr>
        <p:spPr>
          <a:xfrm>
            <a:off x="9005027" y="3624880"/>
            <a:ext cx="1601318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根据目标市场特点、市场定位要求来确定</a:t>
            </a:r>
            <a:r>
              <a:rPr lang="en-US" altLang="zh-CN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 </a:t>
            </a:r>
            <a:endParaRPr lang="en-US" altLang="zh-CN" sz="160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34"/>
          <p:cNvSpPr/>
          <p:nvPr>
            <p:custDataLst>
              <p:tags r:id="rId20"/>
            </p:custDataLst>
          </p:nvPr>
        </p:nvSpPr>
        <p:spPr>
          <a:xfrm>
            <a:off x="9005027" y="3139048"/>
            <a:ext cx="1601318" cy="405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>
                <a:solidFill>
                  <a:schemeClr val="accent4"/>
                </a:solidFill>
                <a:latin typeface="+mn-ea"/>
                <a:cs typeface="+mn-ea"/>
              </a:rPr>
              <a:t>制定网络营销组合</a:t>
            </a:r>
            <a:r>
              <a:rPr lang="zh-CN" altLang="en-US" sz="1900" b="1">
                <a:solidFill>
                  <a:schemeClr val="accent4"/>
                </a:solidFill>
                <a:latin typeface="+mn-ea"/>
                <a:cs typeface="+mn-ea"/>
              </a:rPr>
              <a:t>策略</a:t>
            </a:r>
            <a:endParaRPr lang="zh-CN" altLang="en-US" sz="1900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sym typeface="+mn-ea"/>
              </a:rPr>
              <a:t>网络目标营销开展的 4 个阶段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C:/Users/zhao/AppData/Roaming/Kingsoft/office6/wppai/generateppt/33f046ea41f7397bb5de471b7e90f229.jpg33f046ea41f7397bb5de471b7e90f229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l="3169" r="3169"/>
          <a:stretch>
            <a:fillRect/>
          </a:stretch>
        </p:blipFill>
        <p:spPr>
          <a:xfrm>
            <a:off x="2274927" y="1799464"/>
            <a:ext cx="2627340" cy="2805145"/>
          </a:xfrm>
          <a:custGeom>
            <a:avLst/>
            <a:gdLst>
              <a:gd name="connsiteX0" fmla="*/ 1313698 w 2627403"/>
              <a:gd name="connsiteY0" fmla="*/ 0 h 2805212"/>
              <a:gd name="connsiteX1" fmla="*/ 1393218 w 2627403"/>
              <a:gd name="connsiteY1" fmla="*/ 19125 h 2805212"/>
              <a:gd name="connsiteX2" fmla="*/ 2529110 w 2627403"/>
              <a:gd name="connsiteY2" fmla="*/ 587071 h 2805212"/>
              <a:gd name="connsiteX3" fmla="*/ 2627403 w 2627403"/>
              <a:gd name="connsiteY3" fmla="*/ 746105 h 2805212"/>
              <a:gd name="connsiteX4" fmla="*/ 2627403 w 2627403"/>
              <a:gd name="connsiteY4" fmla="*/ 2059094 h 2805212"/>
              <a:gd name="connsiteX5" fmla="*/ 2529117 w 2627403"/>
              <a:gd name="connsiteY5" fmla="*/ 2218139 h 2805212"/>
              <a:gd name="connsiteX6" fmla="*/ 1393225 w 2627403"/>
              <a:gd name="connsiteY6" fmla="*/ 2786085 h 2805212"/>
              <a:gd name="connsiteX7" fmla="*/ 1234185 w 2627403"/>
              <a:gd name="connsiteY7" fmla="*/ 2786089 h 2805212"/>
              <a:gd name="connsiteX8" fmla="*/ 98293 w 2627403"/>
              <a:gd name="connsiteY8" fmla="*/ 2218143 h 2805212"/>
              <a:gd name="connsiteX9" fmla="*/ 0 w 2627403"/>
              <a:gd name="connsiteY9" fmla="*/ 2059109 h 2805212"/>
              <a:gd name="connsiteX10" fmla="*/ 0 w 2627403"/>
              <a:gd name="connsiteY10" fmla="*/ 746120 h 2805212"/>
              <a:gd name="connsiteX11" fmla="*/ 98286 w 2627403"/>
              <a:gd name="connsiteY11" fmla="*/ 587075 h 2805212"/>
              <a:gd name="connsiteX12" fmla="*/ 1234178 w 2627403"/>
              <a:gd name="connsiteY12" fmla="*/ 19129 h 2805212"/>
              <a:gd name="connsiteX13" fmla="*/ 1313698 w 2627403"/>
              <a:gd name="connsiteY13" fmla="*/ 0 h 280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27403" h="2805212">
                <a:moveTo>
                  <a:pt x="1313698" y="0"/>
                </a:moveTo>
                <a:cubicBezTo>
                  <a:pt x="1340707" y="-1"/>
                  <a:pt x="1367716" y="6374"/>
                  <a:pt x="1393218" y="19125"/>
                </a:cubicBezTo>
                <a:cubicBezTo>
                  <a:pt x="1444222" y="44627"/>
                  <a:pt x="2467209" y="556120"/>
                  <a:pt x="2529110" y="587071"/>
                </a:cubicBezTo>
                <a:cubicBezTo>
                  <a:pt x="2591012" y="618021"/>
                  <a:pt x="2627404" y="676896"/>
                  <a:pt x="2627403" y="746105"/>
                </a:cubicBezTo>
                <a:lnTo>
                  <a:pt x="2627403" y="2059094"/>
                </a:lnTo>
                <a:cubicBezTo>
                  <a:pt x="2627404" y="2128301"/>
                  <a:pt x="2591020" y="2187187"/>
                  <a:pt x="2529117" y="2218139"/>
                </a:cubicBezTo>
                <a:cubicBezTo>
                  <a:pt x="2467217" y="2249089"/>
                  <a:pt x="1444230" y="2760582"/>
                  <a:pt x="1393225" y="2786085"/>
                </a:cubicBezTo>
                <a:cubicBezTo>
                  <a:pt x="1342222" y="2811586"/>
                  <a:pt x="1285190" y="2811590"/>
                  <a:pt x="1234185" y="2786089"/>
                </a:cubicBezTo>
                <a:cubicBezTo>
                  <a:pt x="1183181" y="2760586"/>
                  <a:pt x="160195" y="2249092"/>
                  <a:pt x="98293" y="2218143"/>
                </a:cubicBezTo>
                <a:cubicBezTo>
                  <a:pt x="36393" y="2187191"/>
                  <a:pt x="1" y="2128316"/>
                  <a:pt x="0" y="2059109"/>
                </a:cubicBezTo>
                <a:cubicBezTo>
                  <a:pt x="1" y="1989900"/>
                  <a:pt x="1" y="815327"/>
                  <a:pt x="0" y="746120"/>
                </a:cubicBezTo>
                <a:cubicBezTo>
                  <a:pt x="1" y="676911"/>
                  <a:pt x="36386" y="618025"/>
                  <a:pt x="98286" y="587075"/>
                </a:cubicBezTo>
                <a:cubicBezTo>
                  <a:pt x="160188" y="556123"/>
                  <a:pt x="1183174" y="44630"/>
                  <a:pt x="1234178" y="19129"/>
                </a:cubicBezTo>
                <a:cubicBezTo>
                  <a:pt x="1259681" y="6378"/>
                  <a:pt x="1286689" y="1"/>
                  <a:pt x="1313698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506596" y="5331885"/>
            <a:ext cx="4162325" cy="11048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按地理位置、人口统计、心理和行为特征划分目标客户群。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2085702" y="4831517"/>
            <a:ext cx="3004748" cy="46226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>
                <a:solidFill>
                  <a:schemeClr val="accent1"/>
                </a:solidFill>
                <a:latin typeface="+mn-ea"/>
                <a:cs typeface="+mn-ea"/>
              </a:rPr>
              <a:t>网上市场细分定义</a:t>
            </a:r>
            <a:endParaRPr lang="zh-CN" altLang="en-US" sz="2800" b="1" kern="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3" name="图片 12" descr="C:/Users/zhao/AppData/Roaming/Kingsoft/office6/wppai/generateppt/44513cf0024b71eabe66079b5d0cc22d.jpg44513cf0024b71eabe66079b5d0cc22d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l="3169" r="3169"/>
          <a:stretch>
            <a:fillRect/>
          </a:stretch>
        </p:blipFill>
        <p:spPr>
          <a:xfrm>
            <a:off x="7285592" y="1799464"/>
            <a:ext cx="2627340" cy="2805145"/>
          </a:xfrm>
          <a:custGeom>
            <a:avLst/>
            <a:gdLst>
              <a:gd name="connsiteX0" fmla="*/ 1313698 w 2627403"/>
              <a:gd name="connsiteY0" fmla="*/ 0 h 2805212"/>
              <a:gd name="connsiteX1" fmla="*/ 1393218 w 2627403"/>
              <a:gd name="connsiteY1" fmla="*/ 19125 h 2805212"/>
              <a:gd name="connsiteX2" fmla="*/ 2529110 w 2627403"/>
              <a:gd name="connsiteY2" fmla="*/ 587071 h 2805212"/>
              <a:gd name="connsiteX3" fmla="*/ 2627403 w 2627403"/>
              <a:gd name="connsiteY3" fmla="*/ 746105 h 2805212"/>
              <a:gd name="connsiteX4" fmla="*/ 2627403 w 2627403"/>
              <a:gd name="connsiteY4" fmla="*/ 2059094 h 2805212"/>
              <a:gd name="connsiteX5" fmla="*/ 2529117 w 2627403"/>
              <a:gd name="connsiteY5" fmla="*/ 2218139 h 2805212"/>
              <a:gd name="connsiteX6" fmla="*/ 1393225 w 2627403"/>
              <a:gd name="connsiteY6" fmla="*/ 2786085 h 2805212"/>
              <a:gd name="connsiteX7" fmla="*/ 1234185 w 2627403"/>
              <a:gd name="connsiteY7" fmla="*/ 2786089 h 2805212"/>
              <a:gd name="connsiteX8" fmla="*/ 98293 w 2627403"/>
              <a:gd name="connsiteY8" fmla="*/ 2218143 h 2805212"/>
              <a:gd name="connsiteX9" fmla="*/ 0 w 2627403"/>
              <a:gd name="connsiteY9" fmla="*/ 2059109 h 2805212"/>
              <a:gd name="connsiteX10" fmla="*/ 0 w 2627403"/>
              <a:gd name="connsiteY10" fmla="*/ 746120 h 2805212"/>
              <a:gd name="connsiteX11" fmla="*/ 98286 w 2627403"/>
              <a:gd name="connsiteY11" fmla="*/ 587075 h 2805212"/>
              <a:gd name="connsiteX12" fmla="*/ 1234178 w 2627403"/>
              <a:gd name="connsiteY12" fmla="*/ 19129 h 2805212"/>
              <a:gd name="connsiteX13" fmla="*/ 1313698 w 2627403"/>
              <a:gd name="connsiteY13" fmla="*/ 0 h 280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27403" h="2805212">
                <a:moveTo>
                  <a:pt x="1313698" y="0"/>
                </a:moveTo>
                <a:cubicBezTo>
                  <a:pt x="1340707" y="-1"/>
                  <a:pt x="1367715" y="6374"/>
                  <a:pt x="1393218" y="19125"/>
                </a:cubicBezTo>
                <a:cubicBezTo>
                  <a:pt x="1444222" y="44627"/>
                  <a:pt x="2467209" y="556120"/>
                  <a:pt x="2529110" y="587071"/>
                </a:cubicBezTo>
                <a:cubicBezTo>
                  <a:pt x="2591012" y="618021"/>
                  <a:pt x="2627404" y="676896"/>
                  <a:pt x="2627403" y="746105"/>
                </a:cubicBezTo>
                <a:cubicBezTo>
                  <a:pt x="2627404" y="815312"/>
                  <a:pt x="2627404" y="1989885"/>
                  <a:pt x="2627403" y="2059094"/>
                </a:cubicBezTo>
                <a:cubicBezTo>
                  <a:pt x="2627404" y="2128301"/>
                  <a:pt x="2591020" y="2187187"/>
                  <a:pt x="2529117" y="2218139"/>
                </a:cubicBezTo>
                <a:cubicBezTo>
                  <a:pt x="2467217" y="2249089"/>
                  <a:pt x="1444230" y="2760582"/>
                  <a:pt x="1393225" y="2786085"/>
                </a:cubicBezTo>
                <a:cubicBezTo>
                  <a:pt x="1342222" y="2811586"/>
                  <a:pt x="1285190" y="2811590"/>
                  <a:pt x="1234185" y="2786089"/>
                </a:cubicBezTo>
                <a:cubicBezTo>
                  <a:pt x="1183181" y="2760586"/>
                  <a:pt x="160195" y="2249092"/>
                  <a:pt x="98293" y="2218143"/>
                </a:cubicBezTo>
                <a:cubicBezTo>
                  <a:pt x="36393" y="2187191"/>
                  <a:pt x="1" y="2128316"/>
                  <a:pt x="0" y="2059109"/>
                </a:cubicBezTo>
                <a:cubicBezTo>
                  <a:pt x="1" y="1989900"/>
                  <a:pt x="1" y="815327"/>
                  <a:pt x="0" y="746120"/>
                </a:cubicBezTo>
                <a:cubicBezTo>
                  <a:pt x="1" y="676911"/>
                  <a:pt x="36386" y="618025"/>
                  <a:pt x="98286" y="587075"/>
                </a:cubicBezTo>
                <a:cubicBezTo>
                  <a:pt x="160188" y="556123"/>
                  <a:pt x="1183174" y="44630"/>
                  <a:pt x="1234178" y="19129"/>
                </a:cubicBezTo>
                <a:cubicBezTo>
                  <a:pt x="1259681" y="6378"/>
                  <a:pt x="1286689" y="1"/>
                  <a:pt x="1313698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6518531" y="5331885"/>
            <a:ext cx="4162325" cy="11048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地理、人口、心理及行为四维度细分，精准定位潜在用户。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7097637" y="4831517"/>
            <a:ext cx="3004748" cy="46226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>
                <a:solidFill>
                  <a:schemeClr val="accent1"/>
                </a:solidFill>
                <a:latin typeface="+mn-ea"/>
                <a:cs typeface="+mn-ea"/>
              </a:rPr>
              <a:t>细分方法概览</a:t>
            </a:r>
            <a:endParaRPr lang="zh-CN" altLang="en-US" sz="28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网上市场细分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/>
              <a:t>网上目标市场</a:t>
            </a:r>
            <a:endParaRPr lang="zh-CN" altLang="en-US"/>
          </a:p>
        </p:txBody>
      </p:sp>
      <p:sp>
        <p:nvSpPr>
          <p:cNvPr id="11" name="Freeform 10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813050" y="3906520"/>
            <a:ext cx="2324735" cy="2316480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7" name="环形箭头 6"/>
          <p:cNvSpPr/>
          <p:nvPr>
            <p:custDataLst>
              <p:tags r:id="rId3"/>
            </p:custDataLst>
          </p:nvPr>
        </p:nvSpPr>
        <p:spPr>
          <a:xfrm>
            <a:off x="1985010" y="1561465"/>
            <a:ext cx="2510155" cy="2510155"/>
          </a:xfrm>
          <a:prstGeom prst="circularArrow">
            <a:avLst>
              <a:gd name="adj1" fmla="val 5781"/>
              <a:gd name="adj2" fmla="val 579983"/>
              <a:gd name="adj3" fmla="val 15894856"/>
              <a:gd name="adj4" fmla="val 11562717"/>
              <a:gd name="adj5" fmla="val 5674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Freeform 1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457450" y="2034540"/>
            <a:ext cx="1565910" cy="1565910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Freeform 12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024890" y="3236595"/>
            <a:ext cx="1891030" cy="1889760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9" name="环形箭头 8"/>
          <p:cNvSpPr/>
          <p:nvPr>
            <p:custDataLst>
              <p:tags r:id="rId6"/>
            </p:custDataLst>
          </p:nvPr>
        </p:nvSpPr>
        <p:spPr>
          <a:xfrm flipH="1">
            <a:off x="618490" y="2774315"/>
            <a:ext cx="2817495" cy="2817495"/>
          </a:xfrm>
          <a:prstGeom prst="circularArrow">
            <a:avLst>
              <a:gd name="adj1" fmla="val 4672"/>
              <a:gd name="adj2" fmla="val 688138"/>
              <a:gd name="adj3" fmla="val 824476"/>
              <a:gd name="adj4" fmla="val 16616669"/>
              <a:gd name="adj5" fmla="val 6514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环形箭头 30"/>
          <p:cNvSpPr/>
          <p:nvPr>
            <p:custDataLst>
              <p:tags r:id="rId7"/>
            </p:custDataLst>
          </p:nvPr>
        </p:nvSpPr>
        <p:spPr>
          <a:xfrm>
            <a:off x="2315210" y="3405505"/>
            <a:ext cx="3321050" cy="3320415"/>
          </a:xfrm>
          <a:prstGeom prst="circularArrow">
            <a:avLst>
              <a:gd name="adj1" fmla="val 5068"/>
              <a:gd name="adj2" fmla="val 670356"/>
              <a:gd name="adj3" fmla="val 1731422"/>
              <a:gd name="adj4" fmla="val 16417229"/>
              <a:gd name="adj5" fmla="val 605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片 13" descr="343439383331313b343532303032343bb7a2b2bcb9dcc0ed"/>
          <p:cNvSpPr/>
          <p:nvPr>
            <p:custDataLst>
              <p:tags r:id="rId8"/>
            </p:custDataLst>
          </p:nvPr>
        </p:nvSpPr>
        <p:spPr>
          <a:xfrm>
            <a:off x="3662680" y="4852670"/>
            <a:ext cx="626745" cy="425450"/>
          </a:xfrm>
          <a:custGeom>
            <a:avLst/>
            <a:gdLst>
              <a:gd name="connsiteX0" fmla="*/ 454748 w 539114"/>
              <a:gd name="connsiteY0" fmla="*/ 160944 h 365828"/>
              <a:gd name="connsiteX1" fmla="*/ 338707 w 539114"/>
              <a:gd name="connsiteY1" fmla="*/ 996 h 365828"/>
              <a:gd name="connsiteX2" fmla="*/ 197515 w 539114"/>
              <a:gd name="connsiteY2" fmla="*/ 94259 h 365828"/>
              <a:gd name="connsiteX3" fmla="*/ 120784 w 539114"/>
              <a:gd name="connsiteY3" fmla="*/ 88392 h 365828"/>
              <a:gd name="connsiteX4" fmla="*/ 88109 w 539114"/>
              <a:gd name="connsiteY4" fmla="*/ 160638 h 365828"/>
              <a:gd name="connsiteX5" fmla="*/ 114 w 539114"/>
              <a:gd name="connsiteY5" fmla="*/ 271677 h 365828"/>
              <a:gd name="connsiteX6" fmla="*/ 95631 w 539114"/>
              <a:gd name="connsiteY6" fmla="*/ 365947 h 365828"/>
              <a:gd name="connsiteX7" fmla="*/ 242920 w 539114"/>
              <a:gd name="connsiteY7" fmla="*/ 365947 h 365828"/>
              <a:gd name="connsiteX8" fmla="*/ 242920 w 539114"/>
              <a:gd name="connsiteY8" fmla="*/ 268394 h 365828"/>
              <a:gd name="connsiteX9" fmla="*/ 196627 w 539114"/>
              <a:gd name="connsiteY9" fmla="*/ 268394 h 365828"/>
              <a:gd name="connsiteX10" fmla="*/ 274476 w 539114"/>
              <a:gd name="connsiteY10" fmla="*/ 180954 h 365828"/>
              <a:gd name="connsiteX11" fmla="*/ 352326 w 539114"/>
              <a:gd name="connsiteY11" fmla="*/ 268394 h 365828"/>
              <a:gd name="connsiteX12" fmla="*/ 306031 w 539114"/>
              <a:gd name="connsiteY12" fmla="*/ 268394 h 365828"/>
              <a:gd name="connsiteX13" fmla="*/ 306031 w 539114"/>
              <a:gd name="connsiteY13" fmla="*/ 365947 h 365828"/>
              <a:gd name="connsiteX14" fmla="*/ 439703 w 539114"/>
              <a:gd name="connsiteY14" fmla="*/ 365947 h 365828"/>
              <a:gd name="connsiteX15" fmla="*/ 538962 w 539114"/>
              <a:gd name="connsiteY15" fmla="*/ 277237 h 365828"/>
              <a:gd name="connsiteX16" fmla="*/ 454748 w 539114"/>
              <a:gd name="connsiteY16" fmla="*/ 160944 h 36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9114" h="365828">
                <a:moveTo>
                  <a:pt x="454748" y="160944"/>
                </a:moveTo>
                <a:cubicBezTo>
                  <a:pt x="454748" y="160944"/>
                  <a:pt x="464893" y="17416"/>
                  <a:pt x="338707" y="996"/>
                </a:cubicBezTo>
                <a:cubicBezTo>
                  <a:pt x="230459" y="-10475"/>
                  <a:pt x="197515" y="94259"/>
                  <a:pt x="197515" y="94259"/>
                </a:cubicBezTo>
                <a:cubicBezTo>
                  <a:pt x="197515" y="94259"/>
                  <a:pt x="164762" y="61420"/>
                  <a:pt x="120784" y="88392"/>
                </a:cubicBezTo>
                <a:cubicBezTo>
                  <a:pt x="81126" y="113656"/>
                  <a:pt x="88109" y="160638"/>
                  <a:pt x="88109" y="160638"/>
                </a:cubicBezTo>
                <a:cubicBezTo>
                  <a:pt x="88109" y="160638"/>
                  <a:pt x="114" y="178064"/>
                  <a:pt x="114" y="271677"/>
                </a:cubicBezTo>
                <a:cubicBezTo>
                  <a:pt x="2159" y="364940"/>
                  <a:pt x="95631" y="365947"/>
                  <a:pt x="95631" y="365947"/>
                </a:cubicBezTo>
                <a:lnTo>
                  <a:pt x="242920" y="365947"/>
                </a:lnTo>
                <a:lnTo>
                  <a:pt x="242920" y="268394"/>
                </a:lnTo>
                <a:lnTo>
                  <a:pt x="196627" y="268394"/>
                </a:lnTo>
                <a:lnTo>
                  <a:pt x="274476" y="180954"/>
                </a:lnTo>
                <a:lnTo>
                  <a:pt x="352326" y="268394"/>
                </a:lnTo>
                <a:lnTo>
                  <a:pt x="306031" y="268394"/>
                </a:lnTo>
                <a:lnTo>
                  <a:pt x="306031" y="365947"/>
                </a:lnTo>
                <a:lnTo>
                  <a:pt x="439703" y="365947"/>
                </a:lnTo>
                <a:cubicBezTo>
                  <a:pt x="439703" y="365947"/>
                  <a:pt x="526810" y="365947"/>
                  <a:pt x="538962" y="277237"/>
                </a:cubicBezTo>
                <a:cubicBezTo>
                  <a:pt x="544747" y="180035"/>
                  <a:pt x="454748" y="160944"/>
                  <a:pt x="454748" y="160944"/>
                </a:cubicBezTo>
                <a:close/>
              </a:path>
            </a:pathLst>
          </a:custGeom>
          <a:solidFill>
            <a:schemeClr val="accent1"/>
          </a:solidFill>
          <a:ln w="19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图片 9" descr="343435383038363b343532323339303bbacfcdacc7a9caf0"/>
          <p:cNvSpPr/>
          <p:nvPr>
            <p:custDataLst>
              <p:tags r:id="rId9"/>
            </p:custDataLst>
          </p:nvPr>
        </p:nvSpPr>
        <p:spPr>
          <a:xfrm>
            <a:off x="3064510" y="2609215"/>
            <a:ext cx="349885" cy="415925"/>
          </a:xfrm>
          <a:custGeom>
            <a:avLst/>
            <a:gdLst>
              <a:gd name="connsiteX0" fmla="*/ 195160 w 300837"/>
              <a:gd name="connsiteY0" fmla="*/ 3917 h 358140"/>
              <a:gd name="connsiteX1" fmla="*/ 265994 w 300837"/>
              <a:gd name="connsiteY1" fmla="*/ 59853 h 358140"/>
              <a:gd name="connsiteX2" fmla="*/ 195160 w 300837"/>
              <a:gd name="connsiteY2" fmla="*/ 59853 h 358140"/>
              <a:gd name="connsiteX3" fmla="*/ 195160 w 300837"/>
              <a:gd name="connsiteY3" fmla="*/ 3917 h 358140"/>
              <a:gd name="connsiteX4" fmla="*/ 144070 w 300837"/>
              <a:gd name="connsiteY4" fmla="*/ 311419 h 358140"/>
              <a:gd name="connsiteX5" fmla="*/ 135730 w 300837"/>
              <a:gd name="connsiteY5" fmla="*/ 344671 h 358140"/>
              <a:gd name="connsiteX6" fmla="*/ 136334 w 300837"/>
              <a:gd name="connsiteY6" fmla="*/ 357740 h 358140"/>
              <a:gd name="connsiteX7" fmla="*/ 7119 w 300837"/>
              <a:gd name="connsiteY7" fmla="*/ 357740 h 358140"/>
              <a:gd name="connsiteX8" fmla="*/ -416 w 300837"/>
              <a:gd name="connsiteY8" fmla="*/ 350268 h 358140"/>
              <a:gd name="connsiteX9" fmla="*/ -416 w 300837"/>
              <a:gd name="connsiteY9" fmla="*/ 7074 h 358140"/>
              <a:gd name="connsiteX10" fmla="*/ 7119 w 300837"/>
              <a:gd name="connsiteY10" fmla="*/ -400 h 358140"/>
              <a:gd name="connsiteX11" fmla="*/ 180090 w 300837"/>
              <a:gd name="connsiteY11" fmla="*/ -400 h 358140"/>
              <a:gd name="connsiteX12" fmla="*/ 180090 w 300837"/>
              <a:gd name="connsiteY12" fmla="*/ 67325 h 358140"/>
              <a:gd name="connsiteX13" fmla="*/ 187625 w 300837"/>
              <a:gd name="connsiteY13" fmla="*/ 74799 h 358140"/>
              <a:gd name="connsiteX14" fmla="*/ 270385 w 300837"/>
              <a:gd name="connsiteY14" fmla="*/ 74799 h 358140"/>
              <a:gd name="connsiteX15" fmla="*/ 270385 w 300837"/>
              <a:gd name="connsiteY15" fmla="*/ 194037 h 358140"/>
              <a:gd name="connsiteX16" fmla="*/ 246613 w 300837"/>
              <a:gd name="connsiteY16" fmla="*/ 205309 h 358140"/>
              <a:gd name="connsiteX17" fmla="*/ 150397 w 300837"/>
              <a:gd name="connsiteY17" fmla="*/ 300669 h 358140"/>
              <a:gd name="connsiteX18" fmla="*/ 144070 w 300837"/>
              <a:gd name="connsiteY18" fmla="*/ 311419 h 358140"/>
              <a:gd name="connsiteX19" fmla="*/ 160631 w 300837"/>
              <a:gd name="connsiteY19" fmla="*/ 311659 h 358140"/>
              <a:gd name="connsiteX20" fmla="*/ 239320 w 300837"/>
              <a:gd name="connsiteY20" fmla="*/ 233564 h 358140"/>
              <a:gd name="connsiteX21" fmla="*/ 275098 w 300837"/>
              <a:gd name="connsiteY21" fmla="*/ 269054 h 358140"/>
              <a:gd name="connsiteX22" fmla="*/ 196449 w 300837"/>
              <a:gd name="connsiteY22" fmla="*/ 347110 h 358140"/>
              <a:gd name="connsiteX23" fmla="*/ 192985 w 300837"/>
              <a:gd name="connsiteY23" fmla="*/ 349068 h 358140"/>
              <a:gd name="connsiteX24" fmla="*/ 159382 w 300837"/>
              <a:gd name="connsiteY24" fmla="*/ 357420 h 358140"/>
              <a:gd name="connsiteX25" fmla="*/ 157568 w 300837"/>
              <a:gd name="connsiteY25" fmla="*/ 357660 h 358140"/>
              <a:gd name="connsiteX26" fmla="*/ 152209 w 300837"/>
              <a:gd name="connsiteY26" fmla="*/ 355501 h 358140"/>
              <a:gd name="connsiteX27" fmla="*/ 150236 w 300837"/>
              <a:gd name="connsiteY27" fmla="*/ 348427 h 358140"/>
              <a:gd name="connsiteX28" fmla="*/ 158656 w 300837"/>
              <a:gd name="connsiteY28" fmla="*/ 315096 h 358140"/>
              <a:gd name="connsiteX29" fmla="*/ 160631 w 300837"/>
              <a:gd name="connsiteY29" fmla="*/ 311659 h 358140"/>
              <a:gd name="connsiteX30" fmla="*/ 292988 w 300837"/>
              <a:gd name="connsiteY30" fmla="*/ 215859 h 358140"/>
              <a:gd name="connsiteX31" fmla="*/ 292988 w 300837"/>
              <a:gd name="connsiteY31" fmla="*/ 251350 h 358140"/>
              <a:gd name="connsiteX32" fmla="*/ 285695 w 300837"/>
              <a:gd name="connsiteY32" fmla="*/ 258582 h 358140"/>
              <a:gd name="connsiteX33" fmla="*/ 249916 w 300837"/>
              <a:gd name="connsiteY33" fmla="*/ 223093 h 358140"/>
              <a:gd name="connsiteX34" fmla="*/ 257210 w 300837"/>
              <a:gd name="connsiteY34" fmla="*/ 215859 h 358140"/>
              <a:gd name="connsiteX35" fmla="*/ 292988 w 300837"/>
              <a:gd name="connsiteY35" fmla="*/ 215859 h 358140"/>
              <a:gd name="connsiteX36" fmla="*/ 71212 w 300837"/>
              <a:gd name="connsiteY36" fmla="*/ 107042 h 358140"/>
              <a:gd name="connsiteX37" fmla="*/ 64049 w 300837"/>
              <a:gd name="connsiteY37" fmla="*/ 114205 h 358140"/>
              <a:gd name="connsiteX38" fmla="*/ 64049 w 300837"/>
              <a:gd name="connsiteY38" fmla="*/ 121368 h 358140"/>
              <a:gd name="connsiteX39" fmla="*/ 71212 w 300837"/>
              <a:gd name="connsiteY39" fmla="*/ 128530 h 358140"/>
              <a:gd name="connsiteX40" fmla="*/ 200142 w 300837"/>
              <a:gd name="connsiteY40" fmla="*/ 128530 h 358140"/>
              <a:gd name="connsiteX41" fmla="*/ 207305 w 300837"/>
              <a:gd name="connsiteY41" fmla="*/ 121368 h 358140"/>
              <a:gd name="connsiteX42" fmla="*/ 207305 w 300837"/>
              <a:gd name="connsiteY42" fmla="*/ 114205 h 358140"/>
              <a:gd name="connsiteX43" fmla="*/ 200142 w 300837"/>
              <a:gd name="connsiteY43" fmla="*/ 107042 h 358140"/>
              <a:gd name="connsiteX44" fmla="*/ 71212 w 300837"/>
              <a:gd name="connsiteY44" fmla="*/ 107042 h 358140"/>
              <a:gd name="connsiteX45" fmla="*/ 71212 w 300837"/>
              <a:gd name="connsiteY45" fmla="*/ 164344 h 358140"/>
              <a:gd name="connsiteX46" fmla="*/ 64049 w 300837"/>
              <a:gd name="connsiteY46" fmla="*/ 171507 h 358140"/>
              <a:gd name="connsiteX47" fmla="*/ 64049 w 300837"/>
              <a:gd name="connsiteY47" fmla="*/ 178670 h 358140"/>
              <a:gd name="connsiteX48" fmla="*/ 71212 w 300837"/>
              <a:gd name="connsiteY48" fmla="*/ 185833 h 358140"/>
              <a:gd name="connsiteX49" fmla="*/ 185817 w 300837"/>
              <a:gd name="connsiteY49" fmla="*/ 185833 h 358140"/>
              <a:gd name="connsiteX50" fmla="*/ 192980 w 300837"/>
              <a:gd name="connsiteY50" fmla="*/ 178670 h 358140"/>
              <a:gd name="connsiteX51" fmla="*/ 192980 w 300837"/>
              <a:gd name="connsiteY51" fmla="*/ 171507 h 358140"/>
              <a:gd name="connsiteX52" fmla="*/ 185817 w 300837"/>
              <a:gd name="connsiteY52" fmla="*/ 164344 h 358140"/>
              <a:gd name="connsiteX53" fmla="*/ 71212 w 300837"/>
              <a:gd name="connsiteY53" fmla="*/ 164344 h 358140"/>
              <a:gd name="connsiteX54" fmla="*/ 71212 w 300837"/>
              <a:gd name="connsiteY54" fmla="*/ 221647 h 358140"/>
              <a:gd name="connsiteX55" fmla="*/ 64049 w 300837"/>
              <a:gd name="connsiteY55" fmla="*/ 228810 h 358140"/>
              <a:gd name="connsiteX56" fmla="*/ 64049 w 300837"/>
              <a:gd name="connsiteY56" fmla="*/ 235972 h 358140"/>
              <a:gd name="connsiteX57" fmla="*/ 71212 w 300837"/>
              <a:gd name="connsiteY57" fmla="*/ 243135 h 358140"/>
              <a:gd name="connsiteX58" fmla="*/ 157166 w 300837"/>
              <a:gd name="connsiteY58" fmla="*/ 243135 h 358140"/>
              <a:gd name="connsiteX59" fmla="*/ 164328 w 300837"/>
              <a:gd name="connsiteY59" fmla="*/ 235972 h 358140"/>
              <a:gd name="connsiteX60" fmla="*/ 164328 w 300837"/>
              <a:gd name="connsiteY60" fmla="*/ 228810 h 358140"/>
              <a:gd name="connsiteX61" fmla="*/ 157166 w 300837"/>
              <a:gd name="connsiteY61" fmla="*/ 221647 h 358140"/>
              <a:gd name="connsiteX62" fmla="*/ 71212 w 300837"/>
              <a:gd name="connsiteY62" fmla="*/ 221647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00837" h="358140">
                <a:moveTo>
                  <a:pt x="195160" y="3917"/>
                </a:moveTo>
                <a:lnTo>
                  <a:pt x="265994" y="59853"/>
                </a:lnTo>
                <a:lnTo>
                  <a:pt x="195160" y="59853"/>
                </a:lnTo>
                <a:lnTo>
                  <a:pt x="195160" y="3917"/>
                </a:lnTo>
                <a:moveTo>
                  <a:pt x="144070" y="311419"/>
                </a:moveTo>
                <a:lnTo>
                  <a:pt x="135730" y="344671"/>
                </a:lnTo>
                <a:cubicBezTo>
                  <a:pt x="134601" y="349028"/>
                  <a:pt x="134762" y="353583"/>
                  <a:pt x="136334" y="357740"/>
                </a:cubicBezTo>
                <a:lnTo>
                  <a:pt x="7119" y="357740"/>
                </a:lnTo>
                <a:cubicBezTo>
                  <a:pt x="2968" y="357740"/>
                  <a:pt x="-416" y="354383"/>
                  <a:pt x="-416" y="350268"/>
                </a:cubicBezTo>
                <a:lnTo>
                  <a:pt x="-416" y="7074"/>
                </a:lnTo>
                <a:cubicBezTo>
                  <a:pt x="-416" y="2957"/>
                  <a:pt x="2968" y="-400"/>
                  <a:pt x="7119" y="-400"/>
                </a:cubicBezTo>
                <a:lnTo>
                  <a:pt x="180090" y="-400"/>
                </a:lnTo>
                <a:lnTo>
                  <a:pt x="180090" y="67325"/>
                </a:lnTo>
                <a:cubicBezTo>
                  <a:pt x="180090" y="71442"/>
                  <a:pt x="183476" y="74799"/>
                  <a:pt x="187625" y="74799"/>
                </a:cubicBezTo>
                <a:lnTo>
                  <a:pt x="270385" y="74799"/>
                </a:lnTo>
                <a:lnTo>
                  <a:pt x="270385" y="194037"/>
                </a:lnTo>
                <a:cubicBezTo>
                  <a:pt x="261280" y="195077"/>
                  <a:pt x="252857" y="199033"/>
                  <a:pt x="246613" y="205309"/>
                </a:cubicBezTo>
                <a:lnTo>
                  <a:pt x="150397" y="300669"/>
                </a:lnTo>
                <a:cubicBezTo>
                  <a:pt x="147294" y="303506"/>
                  <a:pt x="145038" y="307462"/>
                  <a:pt x="144070" y="311419"/>
                </a:cubicBezTo>
                <a:moveTo>
                  <a:pt x="160631" y="311659"/>
                </a:moveTo>
                <a:lnTo>
                  <a:pt x="239320" y="233564"/>
                </a:lnTo>
                <a:lnTo>
                  <a:pt x="275098" y="269054"/>
                </a:lnTo>
                <a:lnTo>
                  <a:pt x="196449" y="347110"/>
                </a:lnTo>
                <a:cubicBezTo>
                  <a:pt x="195483" y="348110"/>
                  <a:pt x="194273" y="348748"/>
                  <a:pt x="192985" y="349068"/>
                </a:cubicBezTo>
                <a:lnTo>
                  <a:pt x="159382" y="357420"/>
                </a:lnTo>
                <a:cubicBezTo>
                  <a:pt x="158776" y="357580"/>
                  <a:pt x="158172" y="357660"/>
                  <a:pt x="157568" y="357660"/>
                </a:cubicBezTo>
                <a:cubicBezTo>
                  <a:pt x="155595" y="357660"/>
                  <a:pt x="153661" y="356901"/>
                  <a:pt x="152209" y="355501"/>
                </a:cubicBezTo>
                <a:cubicBezTo>
                  <a:pt x="150316" y="353663"/>
                  <a:pt x="149551" y="350985"/>
                  <a:pt x="150236" y="348427"/>
                </a:cubicBezTo>
                <a:lnTo>
                  <a:pt x="158656" y="315096"/>
                </a:lnTo>
                <a:cubicBezTo>
                  <a:pt x="158978" y="313818"/>
                  <a:pt x="159663" y="312537"/>
                  <a:pt x="160631" y="311659"/>
                </a:cubicBezTo>
                <a:moveTo>
                  <a:pt x="292988" y="215859"/>
                </a:moveTo>
                <a:cubicBezTo>
                  <a:pt x="302899" y="225651"/>
                  <a:pt x="302899" y="241597"/>
                  <a:pt x="292988" y="251350"/>
                </a:cubicBezTo>
                <a:lnTo>
                  <a:pt x="285695" y="258582"/>
                </a:lnTo>
                <a:lnTo>
                  <a:pt x="249916" y="223093"/>
                </a:lnTo>
                <a:lnTo>
                  <a:pt x="257210" y="215859"/>
                </a:lnTo>
                <a:cubicBezTo>
                  <a:pt x="266718" y="206308"/>
                  <a:pt x="283440" y="206308"/>
                  <a:pt x="292988" y="215859"/>
                </a:cubicBezTo>
                <a:moveTo>
                  <a:pt x="71212" y="107042"/>
                </a:moveTo>
                <a:cubicBezTo>
                  <a:pt x="67256" y="107042"/>
                  <a:pt x="64049" y="110249"/>
                  <a:pt x="64049" y="114205"/>
                </a:cubicBezTo>
                <a:lnTo>
                  <a:pt x="64049" y="121368"/>
                </a:lnTo>
                <a:cubicBezTo>
                  <a:pt x="64049" y="125324"/>
                  <a:pt x="67256" y="128530"/>
                  <a:pt x="71212" y="128530"/>
                </a:cubicBezTo>
                <a:lnTo>
                  <a:pt x="200142" y="128530"/>
                </a:lnTo>
                <a:cubicBezTo>
                  <a:pt x="204099" y="128530"/>
                  <a:pt x="207305" y="125324"/>
                  <a:pt x="207305" y="121368"/>
                </a:cubicBezTo>
                <a:lnTo>
                  <a:pt x="207305" y="114205"/>
                </a:lnTo>
                <a:cubicBezTo>
                  <a:pt x="207305" y="110249"/>
                  <a:pt x="204099" y="107042"/>
                  <a:pt x="200142" y="107042"/>
                </a:cubicBezTo>
                <a:lnTo>
                  <a:pt x="71212" y="107042"/>
                </a:lnTo>
                <a:moveTo>
                  <a:pt x="71212" y="164344"/>
                </a:moveTo>
                <a:cubicBezTo>
                  <a:pt x="67256" y="164344"/>
                  <a:pt x="64049" y="167551"/>
                  <a:pt x="64049" y="171507"/>
                </a:cubicBezTo>
                <a:lnTo>
                  <a:pt x="64049" y="178670"/>
                </a:lnTo>
                <a:cubicBezTo>
                  <a:pt x="64049" y="182626"/>
                  <a:pt x="67256" y="185833"/>
                  <a:pt x="71212" y="185833"/>
                </a:cubicBezTo>
                <a:lnTo>
                  <a:pt x="185817" y="185833"/>
                </a:lnTo>
                <a:cubicBezTo>
                  <a:pt x="189773" y="185833"/>
                  <a:pt x="192980" y="182626"/>
                  <a:pt x="192980" y="178670"/>
                </a:cubicBezTo>
                <a:lnTo>
                  <a:pt x="192980" y="171507"/>
                </a:lnTo>
                <a:cubicBezTo>
                  <a:pt x="192980" y="167551"/>
                  <a:pt x="189773" y="164344"/>
                  <a:pt x="185817" y="164344"/>
                </a:cubicBezTo>
                <a:lnTo>
                  <a:pt x="71212" y="164344"/>
                </a:lnTo>
                <a:moveTo>
                  <a:pt x="71212" y="221647"/>
                </a:moveTo>
                <a:cubicBezTo>
                  <a:pt x="67256" y="221647"/>
                  <a:pt x="64049" y="224854"/>
                  <a:pt x="64049" y="228810"/>
                </a:cubicBezTo>
                <a:lnTo>
                  <a:pt x="64049" y="235972"/>
                </a:lnTo>
                <a:cubicBezTo>
                  <a:pt x="64049" y="239929"/>
                  <a:pt x="67256" y="243135"/>
                  <a:pt x="71212" y="243135"/>
                </a:cubicBezTo>
                <a:lnTo>
                  <a:pt x="157166" y="243135"/>
                </a:lnTo>
                <a:cubicBezTo>
                  <a:pt x="161122" y="243135"/>
                  <a:pt x="164328" y="239929"/>
                  <a:pt x="164328" y="235972"/>
                </a:cubicBezTo>
                <a:lnTo>
                  <a:pt x="164328" y="228810"/>
                </a:lnTo>
                <a:cubicBezTo>
                  <a:pt x="164328" y="224854"/>
                  <a:pt x="161122" y="221647"/>
                  <a:pt x="157166" y="221647"/>
                </a:cubicBezTo>
                <a:lnTo>
                  <a:pt x="71212" y="221647"/>
                </a:lnTo>
              </a:path>
            </a:pathLst>
          </a:custGeom>
          <a:solidFill>
            <a:schemeClr val="accent1">
              <a:alpha val="60000"/>
            </a:schemeClr>
          </a:solidFill>
          <a:ln w="4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片 11" descr="343435383037343b343532333834333bb9a4d7f7"/>
          <p:cNvSpPr/>
          <p:nvPr>
            <p:custDataLst>
              <p:tags r:id="rId10"/>
            </p:custDataLst>
          </p:nvPr>
        </p:nvSpPr>
        <p:spPr>
          <a:xfrm>
            <a:off x="1747520" y="3974465"/>
            <a:ext cx="445770" cy="414020"/>
          </a:xfrm>
          <a:custGeom>
            <a:avLst/>
            <a:gdLst>
              <a:gd name="connsiteX0" fmla="*/ 238674 w 383540"/>
              <a:gd name="connsiteY0" fmla="*/ 214735 h 356048"/>
              <a:gd name="connsiteX1" fmla="*/ 238674 w 383540"/>
              <a:gd name="connsiteY1" fmla="*/ 220977 h 356048"/>
              <a:gd name="connsiteX2" fmla="*/ 231178 w 383540"/>
              <a:gd name="connsiteY2" fmla="*/ 228512 h 356048"/>
              <a:gd name="connsiteX3" fmla="*/ 153443 w 383540"/>
              <a:gd name="connsiteY3" fmla="*/ 228512 h 356048"/>
              <a:gd name="connsiteX4" fmla="*/ 145948 w 383540"/>
              <a:gd name="connsiteY4" fmla="*/ 220977 h 356048"/>
              <a:gd name="connsiteX5" fmla="*/ 145948 w 383540"/>
              <a:gd name="connsiteY5" fmla="*/ 214735 h 356048"/>
              <a:gd name="connsiteX6" fmla="*/ 114 w 383540"/>
              <a:gd name="connsiteY6" fmla="*/ 214735 h 356048"/>
              <a:gd name="connsiteX7" fmla="*/ 114 w 383540"/>
              <a:gd name="connsiteY7" fmla="*/ 325381 h 356048"/>
              <a:gd name="connsiteX8" fmla="*/ 30523 w 383540"/>
              <a:gd name="connsiteY8" fmla="*/ 356164 h 356048"/>
              <a:gd name="connsiteX9" fmla="*/ 353243 w 383540"/>
              <a:gd name="connsiteY9" fmla="*/ 356164 h 356048"/>
              <a:gd name="connsiteX10" fmla="*/ 383651 w 383540"/>
              <a:gd name="connsiteY10" fmla="*/ 325381 h 356048"/>
              <a:gd name="connsiteX11" fmla="*/ 383651 w 383540"/>
              <a:gd name="connsiteY11" fmla="*/ 214735 h 356048"/>
              <a:gd name="connsiteX12" fmla="*/ 238674 w 383540"/>
              <a:gd name="connsiteY12" fmla="*/ 214735 h 356048"/>
              <a:gd name="connsiteX13" fmla="*/ 145948 w 383540"/>
              <a:gd name="connsiteY13" fmla="*/ 191917 h 356048"/>
              <a:gd name="connsiteX14" fmla="*/ 145948 w 383540"/>
              <a:gd name="connsiteY14" fmla="*/ 185673 h 356048"/>
              <a:gd name="connsiteX15" fmla="*/ 153443 w 383540"/>
              <a:gd name="connsiteY15" fmla="*/ 178140 h 356048"/>
              <a:gd name="connsiteX16" fmla="*/ 231178 w 383540"/>
              <a:gd name="connsiteY16" fmla="*/ 178140 h 356048"/>
              <a:gd name="connsiteX17" fmla="*/ 238674 w 383540"/>
              <a:gd name="connsiteY17" fmla="*/ 185673 h 356048"/>
              <a:gd name="connsiteX18" fmla="*/ 238674 w 383540"/>
              <a:gd name="connsiteY18" fmla="*/ 191917 h 356048"/>
              <a:gd name="connsiteX19" fmla="*/ 383654 w 383540"/>
              <a:gd name="connsiteY19" fmla="*/ 191917 h 356048"/>
              <a:gd name="connsiteX20" fmla="*/ 383651 w 383540"/>
              <a:gd name="connsiteY20" fmla="*/ 84284 h 356048"/>
              <a:gd name="connsiteX21" fmla="*/ 353457 w 383540"/>
              <a:gd name="connsiteY21" fmla="*/ 53501 h 356048"/>
              <a:gd name="connsiteX22" fmla="*/ 264372 w 383540"/>
              <a:gd name="connsiteY22" fmla="*/ 53501 h 356048"/>
              <a:gd name="connsiteX23" fmla="*/ 264372 w 383540"/>
              <a:gd name="connsiteY23" fmla="*/ 24870 h 356048"/>
              <a:gd name="connsiteX24" fmla="*/ 241887 w 383540"/>
              <a:gd name="connsiteY24" fmla="*/ 115 h 356048"/>
              <a:gd name="connsiteX25" fmla="*/ 142308 w 383540"/>
              <a:gd name="connsiteY25" fmla="*/ 115 h 356048"/>
              <a:gd name="connsiteX26" fmla="*/ 119822 w 383540"/>
              <a:gd name="connsiteY26" fmla="*/ 24870 h 356048"/>
              <a:gd name="connsiteX27" fmla="*/ 119822 w 383540"/>
              <a:gd name="connsiteY27" fmla="*/ 53501 h 356048"/>
              <a:gd name="connsiteX28" fmla="*/ 30523 w 383540"/>
              <a:gd name="connsiteY28" fmla="*/ 53501 h 356048"/>
              <a:gd name="connsiteX29" fmla="*/ 114 w 383540"/>
              <a:gd name="connsiteY29" fmla="*/ 84284 h 356048"/>
              <a:gd name="connsiteX30" fmla="*/ 114 w 383540"/>
              <a:gd name="connsiteY30" fmla="*/ 191917 h 356048"/>
              <a:gd name="connsiteX31" fmla="*/ 145948 w 383540"/>
              <a:gd name="connsiteY31" fmla="*/ 191917 h 356048"/>
              <a:gd name="connsiteX32" fmla="*/ 146805 w 383540"/>
              <a:gd name="connsiteY32" fmla="*/ 31113 h 356048"/>
              <a:gd name="connsiteX33" fmla="*/ 152372 w 383540"/>
              <a:gd name="connsiteY33" fmla="*/ 25516 h 356048"/>
              <a:gd name="connsiteX34" fmla="*/ 231608 w 383540"/>
              <a:gd name="connsiteY34" fmla="*/ 25516 h 356048"/>
              <a:gd name="connsiteX35" fmla="*/ 237175 w 383540"/>
              <a:gd name="connsiteY35" fmla="*/ 31113 h 356048"/>
              <a:gd name="connsiteX36" fmla="*/ 237175 w 383540"/>
              <a:gd name="connsiteY36" fmla="*/ 53286 h 356048"/>
              <a:gd name="connsiteX37" fmla="*/ 146805 w 383540"/>
              <a:gd name="connsiteY37" fmla="*/ 53286 h 356048"/>
              <a:gd name="connsiteX38" fmla="*/ 146805 w 383540"/>
              <a:gd name="connsiteY38" fmla="*/ 31113 h 3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83540" h="356048">
                <a:moveTo>
                  <a:pt x="238674" y="214735"/>
                </a:moveTo>
                <a:lnTo>
                  <a:pt x="238674" y="220977"/>
                </a:lnTo>
                <a:cubicBezTo>
                  <a:pt x="238674" y="225068"/>
                  <a:pt x="235247" y="228512"/>
                  <a:pt x="231178" y="228512"/>
                </a:cubicBezTo>
                <a:lnTo>
                  <a:pt x="153443" y="228512"/>
                </a:lnTo>
                <a:cubicBezTo>
                  <a:pt x="149375" y="228512"/>
                  <a:pt x="145948" y="225068"/>
                  <a:pt x="145948" y="220977"/>
                </a:cubicBezTo>
                <a:lnTo>
                  <a:pt x="145948" y="214735"/>
                </a:lnTo>
                <a:lnTo>
                  <a:pt x="114" y="214735"/>
                </a:lnTo>
                <a:lnTo>
                  <a:pt x="114" y="325381"/>
                </a:lnTo>
                <a:cubicBezTo>
                  <a:pt x="114" y="342388"/>
                  <a:pt x="13819" y="356164"/>
                  <a:pt x="30523" y="356164"/>
                </a:cubicBezTo>
                <a:lnTo>
                  <a:pt x="353243" y="356164"/>
                </a:lnTo>
                <a:cubicBezTo>
                  <a:pt x="370161" y="356164"/>
                  <a:pt x="383651" y="342388"/>
                  <a:pt x="383651" y="325381"/>
                </a:cubicBezTo>
                <a:lnTo>
                  <a:pt x="383651" y="214735"/>
                </a:lnTo>
                <a:lnTo>
                  <a:pt x="238674" y="214735"/>
                </a:lnTo>
                <a:moveTo>
                  <a:pt x="145948" y="191917"/>
                </a:moveTo>
                <a:lnTo>
                  <a:pt x="145948" y="185673"/>
                </a:lnTo>
                <a:cubicBezTo>
                  <a:pt x="145948" y="181584"/>
                  <a:pt x="149375" y="178140"/>
                  <a:pt x="153443" y="178140"/>
                </a:cubicBezTo>
                <a:lnTo>
                  <a:pt x="231178" y="178140"/>
                </a:lnTo>
                <a:cubicBezTo>
                  <a:pt x="235247" y="178140"/>
                  <a:pt x="238674" y="181584"/>
                  <a:pt x="238674" y="185673"/>
                </a:cubicBezTo>
                <a:lnTo>
                  <a:pt x="238674" y="191917"/>
                </a:lnTo>
                <a:lnTo>
                  <a:pt x="383654" y="191917"/>
                </a:lnTo>
                <a:lnTo>
                  <a:pt x="383651" y="84284"/>
                </a:lnTo>
                <a:cubicBezTo>
                  <a:pt x="383865" y="67278"/>
                  <a:pt x="370161" y="53501"/>
                  <a:pt x="353457" y="53501"/>
                </a:cubicBezTo>
                <a:lnTo>
                  <a:pt x="264372" y="53501"/>
                </a:lnTo>
                <a:lnTo>
                  <a:pt x="264372" y="24870"/>
                </a:lnTo>
                <a:cubicBezTo>
                  <a:pt x="264372" y="12385"/>
                  <a:pt x="254306" y="115"/>
                  <a:pt x="241887" y="115"/>
                </a:cubicBezTo>
                <a:lnTo>
                  <a:pt x="142308" y="115"/>
                </a:lnTo>
                <a:cubicBezTo>
                  <a:pt x="129887" y="115"/>
                  <a:pt x="119822" y="12385"/>
                  <a:pt x="119822" y="24870"/>
                </a:cubicBezTo>
                <a:lnTo>
                  <a:pt x="119822" y="53501"/>
                </a:lnTo>
                <a:lnTo>
                  <a:pt x="30523" y="53501"/>
                </a:lnTo>
                <a:cubicBezTo>
                  <a:pt x="13819" y="53501"/>
                  <a:pt x="114" y="67278"/>
                  <a:pt x="114" y="84284"/>
                </a:cubicBezTo>
                <a:lnTo>
                  <a:pt x="114" y="191917"/>
                </a:lnTo>
                <a:lnTo>
                  <a:pt x="145948" y="191917"/>
                </a:lnTo>
                <a:moveTo>
                  <a:pt x="146805" y="31113"/>
                </a:moveTo>
                <a:cubicBezTo>
                  <a:pt x="146805" y="28100"/>
                  <a:pt x="149161" y="25516"/>
                  <a:pt x="152372" y="25516"/>
                </a:cubicBezTo>
                <a:lnTo>
                  <a:pt x="231608" y="25516"/>
                </a:lnTo>
                <a:cubicBezTo>
                  <a:pt x="234605" y="25516"/>
                  <a:pt x="237175" y="27884"/>
                  <a:pt x="237175" y="31113"/>
                </a:cubicBezTo>
                <a:lnTo>
                  <a:pt x="237175" y="53286"/>
                </a:lnTo>
                <a:lnTo>
                  <a:pt x="146805" y="53286"/>
                </a:lnTo>
                <a:lnTo>
                  <a:pt x="146805" y="31113"/>
                </a:lnTo>
              </a:path>
            </a:pathLst>
          </a:custGeom>
          <a:solidFill>
            <a:schemeClr val="accent1">
              <a:alpha val="80000"/>
            </a:schemeClr>
          </a:solidFill>
          <a:ln w="136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边界"/>
          <p:cNvSpPr/>
          <p:nvPr>
            <p:custDataLst>
              <p:tags r:id="rId11"/>
            </p:custDataLst>
          </p:nvPr>
        </p:nvSpPr>
        <p:spPr>
          <a:xfrm>
            <a:off x="6401393" y="1673225"/>
            <a:ext cx="5184225" cy="457454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4" name="正文"/>
          <p:cNvSpPr txBox="1"/>
          <p:nvPr>
            <p:custDataLst>
              <p:tags r:id="rId12"/>
            </p:custDataLst>
          </p:nvPr>
        </p:nvSpPr>
        <p:spPr>
          <a:xfrm>
            <a:off x="6409649" y="2230197"/>
            <a:ext cx="5176604" cy="70177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明确网上目标消费者群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,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顾客群特征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,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衡量进入与获利性。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25" name="标题"/>
          <p:cNvSpPr txBox="1"/>
          <p:nvPr>
            <p:custDataLst>
              <p:tags r:id="rId13"/>
            </p:custDataLst>
          </p:nvPr>
        </p:nvSpPr>
        <p:spPr>
          <a:xfrm>
            <a:off x="7076492" y="1682751"/>
            <a:ext cx="4507221" cy="44075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网上目标市场定义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27" name="圆角矩形 10"/>
          <p:cNvSpPr/>
          <p:nvPr>
            <p:custDataLst>
              <p:tags r:id="rId14"/>
            </p:custDataLst>
          </p:nvPr>
        </p:nvSpPr>
        <p:spPr>
          <a:xfrm>
            <a:off x="6410284" y="1684657"/>
            <a:ext cx="510611" cy="509341"/>
          </a:xfrm>
          <a:prstGeom prst="roundRect">
            <a:avLst>
              <a:gd name="adj" fmla="val 103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微软雅黑" panose="020B0503020204020204" charset="-122"/>
                <a:sym typeface="+mn-ea"/>
              </a:rPr>
              <a:t>01</a:t>
            </a: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28" name="正文"/>
          <p:cNvSpPr txBox="1"/>
          <p:nvPr>
            <p:custDataLst>
              <p:tags r:id="rId15"/>
            </p:custDataLst>
          </p:nvPr>
        </p:nvSpPr>
        <p:spPr>
          <a:xfrm>
            <a:off x="6409649" y="3887142"/>
            <a:ext cx="5176604" cy="70177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标准含可衡量、进入、到达与获利性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,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褚橙为成功案例。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29" name="标题"/>
          <p:cNvSpPr txBox="1"/>
          <p:nvPr>
            <p:custDataLst>
              <p:tags r:id="rId16"/>
            </p:custDataLst>
          </p:nvPr>
        </p:nvSpPr>
        <p:spPr>
          <a:xfrm>
            <a:off x="7076492" y="3339696"/>
            <a:ext cx="4507221" cy="44075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评价标准与案例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30" name="圆角矩形 13"/>
          <p:cNvSpPr/>
          <p:nvPr>
            <p:custDataLst>
              <p:tags r:id="rId17"/>
            </p:custDataLst>
          </p:nvPr>
        </p:nvSpPr>
        <p:spPr>
          <a:xfrm>
            <a:off x="6410284" y="3341602"/>
            <a:ext cx="510611" cy="509341"/>
          </a:xfrm>
          <a:prstGeom prst="roundRect">
            <a:avLst>
              <a:gd name="adj" fmla="val 1036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微软雅黑" panose="020B0503020204020204" charset="-122"/>
                <a:sym typeface="+mn-ea"/>
              </a:rPr>
              <a:t>02</a:t>
            </a: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正文"/>
          <p:cNvSpPr txBox="1"/>
          <p:nvPr>
            <p:custDataLst>
              <p:tags r:id="rId18"/>
            </p:custDataLst>
          </p:nvPr>
        </p:nvSpPr>
        <p:spPr>
          <a:xfrm>
            <a:off x="6409649" y="5544087"/>
            <a:ext cx="5176604" cy="70177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涵盖无差异、差异性、集中性策略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,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个性化策略如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DELL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33" name="标题"/>
          <p:cNvSpPr txBox="1"/>
          <p:nvPr>
            <p:custDataLst>
              <p:tags r:id="rId19"/>
            </p:custDataLst>
          </p:nvPr>
        </p:nvSpPr>
        <p:spPr>
          <a:xfrm>
            <a:off x="7076492" y="4996641"/>
            <a:ext cx="4507221" cy="44075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营销策略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34" name="圆角矩形 16"/>
          <p:cNvSpPr/>
          <p:nvPr>
            <p:custDataLst>
              <p:tags r:id="rId20"/>
            </p:custDataLst>
          </p:nvPr>
        </p:nvSpPr>
        <p:spPr>
          <a:xfrm>
            <a:off x="6410284" y="4998547"/>
            <a:ext cx="510611" cy="509341"/>
          </a:xfrm>
          <a:prstGeom prst="roundRect">
            <a:avLst>
              <a:gd name="adj" fmla="val 103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微软雅黑" panose="020B0503020204020204" charset="-122"/>
                <a:sym typeface="+mn-ea"/>
              </a:rPr>
              <a:t>03</a:t>
            </a: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</p:spTree>
    <p:custDataLst>
      <p:tags r:id="rId2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TEMPLATE_INDEX" val="8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8"/>
  <p:tag name="KSO_WM_TEMPLATE_CATEGORY" val="custom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2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2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0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2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2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2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0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2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2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638_2*l_h_i*1_3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0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38_2*l_h_f*1_3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638_2*l_h_i*1_3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TEXT_LAYER_COUNT" val="1"/>
  <p:tag name="KSO_WM_TEMPLATE_INDEX" val="8"/>
  <p:tag name="KSO_WM_TEMPLATE_CATEGORY" val="custom"/>
</p:tagLst>
</file>

<file path=ppt/tags/tag1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2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638_2*l_h_a*1_3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12.xml><?xml version="1.0" encoding="utf-8"?>
<p:tagLst xmlns:p="http://schemas.openxmlformats.org/presentationml/2006/main">
  <p:tag name="KSO_WM_SLIDE_ID" val="diagram2023163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1638"/>
  <p:tag name="KSO_WM_SLIDE_TYPE" val="text"/>
  <p:tag name="KSO_WM_SLIDE_SUBTYPE" val="diag"/>
  <p:tag name="KSO_WM_SLIDE_SIZE" val="850.4*387.2"/>
  <p:tag name="KSO_WM_SLIDE_POSITION" val="54.8*102.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914_7*a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CONTENT_GROUP_TYPE" val="contentchip"/>
  <p:tag name="KSO_WM_UNIT_TEXT_TYPE" val="1"/>
  <p:tag name="KSO_WM_UNIT_PRESET_TEXT" val="单击添加章节标题"/>
</p:tagLst>
</file>

<file path=ppt/tags/tag11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14_7*e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NOCLEAR" val="0"/>
  <p:tag name="KSO_WM_UNIT_VALUE" val="7"/>
  <p:tag name="KSO_WM_UNIT_TYPE" val="e"/>
  <p:tag name="KSO_WM_UNIT_INDEX" val="1"/>
  <p:tag name="KSO_WM_UNIT_PRESET_TEXT_INDEX" val="-1"/>
  <p:tag name="KSO_WM_UNIT_PRESET_TEXT_LEN" val="0"/>
</p:tagLst>
</file>

<file path=ppt/tags/tag115.xml><?xml version="1.0" encoding="utf-8"?>
<p:tagLst xmlns:p="http://schemas.openxmlformats.org/presentationml/2006/main">
  <p:tag name="KSO_WM_SLIDE_ID" val="custom2023091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14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</p:tagLst>
</file>

<file path=ppt/tags/tag116.xml><?xml version="1.0" encoding="utf-8"?>
<p:tagLst xmlns:p="http://schemas.openxmlformats.org/presentationml/2006/main">
  <p:tag name="KSO_WM_UNIT_VALUE" val="1903*174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3618_1*d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  <p:tag name="KSO_WM_UNIT_PICTURE_SUBTYPE" val="b"/>
</p:tagLst>
</file>

<file path=ppt/tags/tag1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618_1*a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TEXT_TYPE" val="1"/>
  <p:tag name="KSO_WM_UNIT_PRESET_TEXT" val="单击此处添加&#10;标题内容"/>
  <p:tag name="KSO_WM_UNIT_TEXT_FILL_FORE_SCHEMECOLOR_INDEX" val="13"/>
  <p:tag name="KSO_WM_UNIT_TEXT_FILL_TYPE" val="1"/>
  <p:tag name="KSO_WM_UNIT_USESOURCEFORMAT_APPLY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618_1*i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10"/>
  <p:tag name="KSO_WM_UNIT_TEXT_FILL_TYPE" val="1"/>
  <p:tag name="KSO_WM_UNIT_USESOURCEFORMAT_APPLY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618_1*i*2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12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f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SUBTYPE" val="a"/>
  <p:tag name="KSO_WM_UNIT_TYPE" val="c_f"/>
  <p:tag name="KSO_WM_UNIT_INDEX" val="1_1"/>
  <p:tag name="KSO_WM_UNIT_VALUE" val="56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"/>
  <p:tag name="KSO_WM_UNIT_USESOURCEFORMAT_APPLY" val="1"/>
  <p:tag name="KSO_WM_UNIT_TEXT_LAYER_COUNT" val="1"/>
  <p:tag name="KSO_WM_BEAUTIFY_FLAG" val="#wm#"/>
</p:tagLst>
</file>

<file path=ppt/tags/tag121.xml><?xml version="1.0" encoding="utf-8"?>
<p:tagLst xmlns:p="http://schemas.openxmlformats.org/presentationml/2006/main">
  <p:tag name="KSO_WM_SLIDE_ID" val="custom20233618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361.9*181.5"/>
  <p:tag name="KSO_WM_SLIDE_POSITION" val="72.75*324.2"/>
  <p:tag name="KSO_WM_TAG_VERSION" val="3.0"/>
  <p:tag name="KSO_WM_BEAUTIFY_FLAG" val="#wm#"/>
  <p:tag name="KSO_WM_TEMPLATE_CATEGORY" val="custom"/>
  <p:tag name="KSO_WM_TEMPLATE_INDEX" val="20233618"/>
  <p:tag name="KSO_WM_SLIDE_LAYOUT" val="a_d_c"/>
  <p:tag name="KSO_WM_SLIDE_LAYOUT_CNT" val="1_1_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gradient&quot;:[{&quot;brightness&quot;:0,&quot;colorType&quot;:1,&quot;foreColorIndex&quot;:5,&quot;pos&quot;:0,&quot;transparency&quot;:0},{&quot;brightness&quot;:-0.10000000149011612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23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83_2*l_h_f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83_2*l_h_a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4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4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4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4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4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36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83_2*l_h_f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83_2*l_h_a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38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983_2*l_h_f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983_2*l_h_a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140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1983_2*l_h_f*1_4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983_2*l_h_a*1_4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4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UNIT_ID" val="custom4905_4*a*1"/>
  <p:tag name="KSO_WM_UNIT_LAYERLEVEL" val="1"/>
  <p:tag name="KSO_WM_TEMPLATE_INDEX" val="4905"/>
  <p:tag name="KSO_WM_TEMPLATE_CATEGORY" val="custom"/>
</p:tagLst>
</file>

<file path=ppt/tags/tag143.xml><?xml version="1.0" encoding="utf-8"?>
<p:tagLst xmlns:p="http://schemas.openxmlformats.org/presentationml/2006/main">
  <p:tag name="KSO_WM_SLIDE_ID" val="diagram20231983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3593"/>
  <p:tag name="KSO_WM_SLIDE_TYPE" val="text"/>
  <p:tag name="KSO_WM_SLIDE_SUBTYPE" val="diag"/>
  <p:tag name="KSO_WM_SLIDE_SIZE" val="771.806*337.205"/>
  <p:tag name="KSO_WM_SLIDE_POSITION" val="85.5043*128.529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4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779*7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147_1*l_h_d*1_1_1"/>
  <p:tag name="KSO_WM_TEMPLATE_CATEGORY" val="diagram"/>
  <p:tag name="KSO_WM_TEMPLATE_INDEX" val="2023314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5.1412658691406,&quot;width&quot;:812.9407348632812}"/>
  <p:tag name="KSO_WM_DIAGRAM_COLOR_MATCH_VALUE" val="{&quot;shape&quot;:{&quot;fill&quot;:{&quot;solid&quot;:{&quot;brightness&quot;:0,&quot;colorType&quot;:1,&quot;foreColorIndex&quot;:5,&quot;transparency&quot;:0.5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3"/>
  <p:tag name="MH_PIC_SOURCE_TYPE" val="ai_match*VCG41N1257162676**1756800511988_1.6_cd9f28670fab-slide-1"/>
</p:tagLst>
</file>

<file path=ppt/tags/tag14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147_1*l_h_f*1_1_1"/>
  <p:tag name="KSO_WM_TEMPLATE_CATEGORY" val="diagram"/>
  <p:tag name="KSO_WM_TEMPLATE_INDEX" val="20233147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1412658691406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添加文本内容，简明扼要地阐述您的观点。根据需要可酌情增减文字"/>
  <p:tag name="KSO_WM_UNIT_TEXT_FILL_FORE_SCHEMECOLOR_INDEX" val="1"/>
  <p:tag name="KSO_WM_UNIT_TEXT_FILL_TYPE" val="1"/>
</p:tagLst>
</file>

<file path=ppt/tags/tag1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147_1*l_h_a*1_1_1"/>
  <p:tag name="KSO_WM_TEMPLATE_CATEGORY" val="diagram"/>
  <p:tag name="KSO_WM_TEMPLATE_INDEX" val="20233147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1412658691406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14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779*7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147_1*l_h_d*1_2_1"/>
  <p:tag name="KSO_WM_TEMPLATE_CATEGORY" val="diagram"/>
  <p:tag name="KSO_WM_TEMPLATE_INDEX" val="2023314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5.1412658691406,&quot;width&quot;:812.9407348632812}"/>
  <p:tag name="KSO_WM_DIAGRAM_COLOR_MATCH_VALUE" val="{&quot;shape&quot;:{&quot;fill&quot;:{&quot;solid&quot;:{&quot;brightness&quot;:0,&quot;colorType&quot;:1,&quot;foreColorIndex&quot;:5,&quot;transparency&quot;:0.5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3"/>
  <p:tag name="MH_PIC_SOURCE_TYPE" val="ai_match***1756800511988_1.6_cd9f28670fab-slide-1"/>
</p:tagLst>
</file>

<file path=ppt/tags/tag14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147_1*l_h_f*1_2_1"/>
  <p:tag name="KSO_WM_TEMPLATE_CATEGORY" val="diagram"/>
  <p:tag name="KSO_WM_TEMPLATE_INDEX" val="20233147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1412658691406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添加文本内容，简明扼要地阐述您的观点。根据需要可酌情增减文字"/>
  <p:tag name="KSO_WM_UNIT_TEXT_FILL_FORE_SCHEMECOLOR_INDEX" val="1"/>
  <p:tag name="KSO_WM_UNIT_TEXT_FILL_TYPE" val="1"/>
</p:tagLst>
</file>

<file path=ppt/tags/tag1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147_1*l_h_a*1_2_1"/>
  <p:tag name="KSO_WM_TEMPLATE_CATEGORY" val="diagram"/>
  <p:tag name="KSO_WM_TEMPLATE_INDEX" val="20233147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1412658691406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UNIT_TYPE" val="i"/>
  <p:tag name="KSO_WM_UNIT_INDEX" val="1"/>
  <p:tag name="KSO_WM_TEMPLATE_INDEX" val="8"/>
  <p:tag name="KSO_WM_TEMPLATE_CATEGORY" val="custom"/>
</p:tagLst>
</file>

<file path=ppt/tags/tag15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8_4*a*1"/>
  <p:tag name="KSO_WM_UNIT_LAYERLEVEL" val="1"/>
  <p:tag name="KSO_WM_TEMPLATE_INDEX" val="8"/>
  <p:tag name="KSO_WM_TEMPLATE_CATEGORY" val="custom"/>
</p:tagLst>
</file>

<file path=ppt/tags/tag151.xml><?xml version="1.0" encoding="utf-8"?>
<p:tagLst xmlns:p="http://schemas.openxmlformats.org/presentationml/2006/main">
  <p:tag name="KSO_WM_SLIDE_ID" val="diagram20233147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TAG_VERSION" val="3.0"/>
  <p:tag name="KSO_WM_BEAUTIFY_FLAG" val="#wm#"/>
  <p:tag name="KSO_WM_TEMPLATE_CATEGORY" val="diagram"/>
  <p:tag name="KSO_WM_TEMPLATE_INDEX" val="20233147"/>
  <p:tag name="KSO_WM_SLIDE_TYPE" val="text"/>
  <p:tag name="KSO_WM_SLIDE_SUBTYPE" val="diag"/>
  <p:tag name="KSO_WM_SLIDE_SIZE" val="812.941*336.878"/>
  <p:tag name="KSO_WM_SLIDE_POSITION" val="73.3256*155.822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12_1*a*1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VALUE" val="30"/>
  <p:tag name="KSO_WM_DIAGRAM_GROUP_CODE" val="l1-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15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1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1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2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2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5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3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3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15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4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4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15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5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6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6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7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7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8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8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9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9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2_2*l_i*1_1"/>
  <p:tag name="KSO_WM_TEMPLATE_CATEGORY" val="diagram"/>
  <p:tag name="KSO_WM_TEMPLATE_INDEX" val="20235412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16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412_2*l_h_f*1_1_1"/>
  <p:tag name="KSO_WM_TEMPLATE_CATEGORY" val="diagram"/>
  <p:tag name="KSO_WM_TEMPLATE_INDEX" val="20235412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412_2*l_h_a*1_1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2*l_h_i*1_1_1"/>
  <p:tag name="KSO_WM_UNIT_INDEX" val="1_1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6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412_2*l_h_f*1_2_1"/>
  <p:tag name="KSO_WM_TEMPLATE_CATEGORY" val="diagram"/>
  <p:tag name="KSO_WM_TEMPLATE_INDEX" val="20235412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412_2*l_h_a*1_2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2*l_h_i*1_2_1"/>
  <p:tag name="KSO_WM_UNIT_INDEX" val="1_2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6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412_2*l_h_f*1_3_1"/>
  <p:tag name="KSO_WM_TEMPLATE_CATEGORY" val="diagram"/>
  <p:tag name="KSO_WM_TEMPLATE_INDEX" val="20235412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编辑添加正文内容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1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5412_2*l_h_a*1_3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2*l_h_i*1_3_1"/>
  <p:tag name="KSO_WM_UNIT_INDEX" val="1_3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72.xml><?xml version="1.0" encoding="utf-8"?>
<p:tagLst xmlns:p="http://schemas.openxmlformats.org/presentationml/2006/main">
  <p:tag name="KSO_WM_SLIDE_ID" val="custom20233212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custom"/>
  <p:tag name="KSO_WM_TEMPLATE_INDEX" val="20233591"/>
  <p:tag name="KSO_WM_SLIDE_TYPE" val="text"/>
  <p:tag name="KSO_WM_SLIDE_SUBTYPE" val="picTxt"/>
  <p:tag name="KSO_WM_SLIDE_SIZE" val="408.15*360.15"/>
  <p:tag name="KSO_WM_SLIDE_POSITION" val="504.075*131.7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7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0968_1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</p:tagLst>
</file>

<file path=ppt/tags/tag17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17*13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0968_1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ai_match*VCG41N491836558**1756800511988_1.6_cd9f28670fab-slide-3"/>
</p:tagLst>
</file>

<file path=ppt/tags/tag1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1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</p:tagLst>
</file>

<file path=ppt/tags/tag17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1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</p:tagLst>
</file>

<file path=ppt/tags/tag17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0968_1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1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1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</p:tagLst>
</file>

<file path=ppt/tags/tag17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1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18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17*13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0968_1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</p:tagLst>
</file>

<file path=ppt/tags/tag18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8_4*a*1"/>
  <p:tag name="KSO_WM_UNIT_LAYERLEVEL" val="1"/>
  <p:tag name="KSO_WM_TEMPLATE_INDEX" val="8"/>
  <p:tag name="KSO_WM_TEMPLATE_CATEGORY" val="custom"/>
</p:tagLst>
</file>

<file path=ppt/tags/tag182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0968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914_7*a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CONTENT_GROUP_TYPE" val="contentchip"/>
  <p:tag name="KSO_WM_UNIT_TEXT_TYPE" val="1"/>
  <p:tag name="KSO_WM_UNIT_PRESET_TEXT" val="单击添加章节标题"/>
</p:tagLst>
</file>

<file path=ppt/tags/tag18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14_7*e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NOCLEAR" val="0"/>
  <p:tag name="KSO_WM_UNIT_VALUE" val="7"/>
  <p:tag name="KSO_WM_UNIT_TYPE" val="e"/>
  <p:tag name="KSO_WM_UNIT_INDEX" val="1"/>
  <p:tag name="KSO_WM_UNIT_PRESET_TEXT_INDEX" val="-1"/>
  <p:tag name="KSO_WM_UNIT_PRESET_TEXT_LEN" val="0"/>
</p:tagLst>
</file>

<file path=ppt/tags/tag185.xml><?xml version="1.0" encoding="utf-8"?>
<p:tagLst xmlns:p="http://schemas.openxmlformats.org/presentationml/2006/main">
  <p:tag name="KSO_WM_SLIDE_ID" val="custom2023091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14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3_4*l_h_i*1_2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YPE" val="l_h_i"/>
  <p:tag name="KSO_WM_UNIT_INDEX" val="1_2_1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3_4*l_h_i*1_4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YPE" val="l_h_i"/>
  <p:tag name="KSO_WM_UNIT_INDEX" val="1_4_1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3_4*l_h_i*1_1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YPE" val="l_h_i"/>
  <p:tag name="KSO_WM_UNIT_INDEX" val="1_1_1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3_4*l_h_i*1_3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YPE" val="l_h_i"/>
  <p:tag name="KSO_WM_UNIT_INDEX" val="1_3_1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3_4*l_h_i*1_5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YPE" val="l_h_i"/>
  <p:tag name="KSO_WM_UNIT_INDEX" val="1_5_1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</p:tagLst>
</file>

<file path=ppt/tags/tag191.xml><?xml version="1.0" encoding="utf-8"?>
<p:tagLst xmlns:p="http://schemas.openxmlformats.org/presentationml/2006/main">
  <p:tag name="KSO_WM_UNIT_VALUE" val="358*39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143_4*l_h_d*1_1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349999994039535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ai_match*VCG211238293242**1756794832732_1.6_098b7c93d3de-slide-16"/>
</p:tagLst>
</file>

<file path=ppt/tags/tag192.xml><?xml version="1.0" encoding="utf-8"?>
<p:tagLst xmlns:p="http://schemas.openxmlformats.org/presentationml/2006/main">
  <p:tag name="KSO_WM_UNIT_VALUE" val="358*39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143_4*l_h_d*1_2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349999994039535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ai_match***1756794832732_1.6_098b7c93d3de-slide-16"/>
</p:tagLst>
</file>

<file path=ppt/tags/tag193.xml><?xml version="1.0" encoding="utf-8"?>
<p:tagLst xmlns:p="http://schemas.openxmlformats.org/presentationml/2006/main">
  <p:tag name="KSO_WM_UNIT_VALUE" val="358*39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3143_4*l_h_d*1_3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349999994039535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ai_match***1756794832732_1.6_098b7c93d3de-slide-16"/>
</p:tagLst>
</file>

<file path=ppt/tags/tag194.xml><?xml version="1.0" encoding="utf-8"?>
<p:tagLst xmlns:p="http://schemas.openxmlformats.org/presentationml/2006/main">
  <p:tag name="KSO_WM_UNIT_VALUE" val="358*39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4_1"/>
  <p:tag name="KSO_WM_UNIT_ID" val="diagram20233143_4*l_h_d*1_4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349999994039535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195.xml><?xml version="1.0" encoding="utf-8"?>
<p:tagLst xmlns:p="http://schemas.openxmlformats.org/presentationml/2006/main">
  <p:tag name="KSO_WM_UNIT_VALUE" val="358*396"/>
  <p:tag name="KSO_WM_UNIT_HIGHLIGHT" val="0"/>
  <p:tag name="KSO_WM_UNIT_COMPATIBLE" val="0"/>
  <p:tag name="KSO_WM_UNIT_DIAGRAM_ISNUMVISUAL" val="0"/>
  <p:tag name="KSO_WM_UNIT_DIAGRAM_ISREFERUNIT" val="0"/>
  <p:tag name="KSO_WM_UNIT_TYPE" val="l_h_d"/>
  <p:tag name="KSO_WM_UNIT_INDEX" val="1_5_1"/>
  <p:tag name="KSO_WM_UNIT_ID" val="diagram20233143_4*l_h_d*1_5_1"/>
  <p:tag name="KSO_WM_TEMPLATE_CATEGORY" val="diagram"/>
  <p:tag name="KSO_WM_TEMPLATE_INDEX" val="20233143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349999994039535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143_4*l_h_a*1_2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UNIT_VALUE" val="26"/>
  <p:tag name="KSO_WM_UNIT_TEXT_TYPE" val="1"/>
  <p:tag name="KSO_WM_BEAUTIFY_FLAG" val="#wm#"/>
  <p:tag name="KSO_WM_UNIT_PRESET_TEXT" val="单击此处添加标题"/>
  <p:tag name="KSO_WM_UNIT_FILL_TYPE" val="3"/>
  <p:tag name="KSO_WM_UNIT_TEXT_FILL_FORE_SCHEMECOLOR_INDEX" val="1"/>
  <p:tag name="KSO_WM_UNIT_TEXT_FILL_TYPE" val="1"/>
</p:tagLst>
</file>

<file path=ppt/tags/tag19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143_4*l_h_f*1_2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UNIT_VALUE" val="68"/>
  <p:tag name="KSO_WM_UNIT_TEXT_TYPE" val="1"/>
  <p:tag name="KSO_WM_UNIT_TEXT_LAYER_COUNT" val="1"/>
  <p:tag name="KSO_WM_BEAUTIFY_FLAG" val="#wm#"/>
  <p:tag name="KSO_WM_UNIT_PRESET_TEXT" val="单击此处添加文本具体内容，简明扼要地阐述观点。根据需要可酌情增减文字"/>
  <p:tag name="KSO_WM_UNIT_TEXT_FILL_FORE_SCHEMECOLOR_INDEX" val="1"/>
  <p:tag name="KSO_WM_UNIT_TEXT_FILL_TYPE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143_4*l_h_a*1_4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UNIT_VALUE" val="26"/>
  <p:tag name="KSO_WM_UNIT_TEXT_TYPE" val="1"/>
  <p:tag name="KSO_WM_BEAUTIFY_FLAG" val="#wm#"/>
  <p:tag name="KSO_WM_UNIT_PRESET_TEXT" val="单击此处添加标题"/>
  <p:tag name="KSO_WM_UNIT_FILL_TYPE" val="3"/>
  <p:tag name="KSO_WM_UNIT_TEXT_FILL_FORE_SCHEMECOLOR_INDEX" val="1"/>
  <p:tag name="KSO_WM_UNIT_TEXT_FILL_TYPE" val="1"/>
</p:tagLst>
</file>

<file path=ppt/tags/tag19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3143_4*l_h_f*1_4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UNIT_VALUE" val="68"/>
  <p:tag name="KSO_WM_UNIT_TEXT_TYPE" val="1"/>
  <p:tag name="KSO_WM_UNIT_TEXT_LAYER_COUNT" val="1"/>
  <p:tag name="KSO_WM_BEAUTIFY_FLAG" val="#wm#"/>
  <p:tag name="KSO_WM_UNIT_PRESET_TEXT" val="单击此处添加文本，简明扼要地阐述观点。根据需要可酌情增减文字"/>
  <p:tag name="KSO_WM_UNIT_TEXT_FILL_FORE_SCHEMECOLOR_INDEX" val="1"/>
  <p:tag name="KSO_WM_UNIT_TEXT_FILL_TYPE" val="1"/>
</p:tagLst>
</file>

<file path=ppt/tags/tag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3.0"/>
  <p:tag name="KSO_WM_TEMPLATE_INDEX" val="8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  <p:tag name="KSO_WM_TEMPLATE_INDEX" val="8"/>
  <p:tag name="KSO_WM_TEMPLATE_CATEGORY" val="custom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43_4*l_h_a*1_1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UNIT_VALUE" val="26"/>
  <p:tag name="KSO_WM_UNIT_TEXT_TYPE" val="1"/>
  <p:tag name="KSO_WM_BEAUTIFY_FLAG" val="#wm#"/>
  <p:tag name="KSO_WM_UNIT_PRESET_TEXT" val="单击此处添加标题"/>
  <p:tag name="KSO_WM_UNIT_FILL_TYPE" val="3"/>
  <p:tag name="KSO_WM_UNIT_TEXT_FILL_FORE_SCHEMECOLOR_INDEX" val="1"/>
  <p:tag name="KSO_WM_UNIT_TEXT_FILL_TYPE" val="1"/>
</p:tagLst>
</file>

<file path=ppt/tags/tag201.xml><?xml version="1.0" encoding="utf-8"?>
<p:tagLst xmlns:p="http://schemas.openxmlformats.org/presentationml/2006/main">
  <p:tag name="KSO_WM_UNIT_SUBTYPE" val="a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43_4*l_h_f*1_1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UNIT_TEXT_TYPE" val="1"/>
  <p:tag name="KSO_WM_UNIT_TEXT_LAYER_COUNT" val="1"/>
  <p:tag name="KSO_WM_BEAUTIFY_FLAG" val="#wm#"/>
  <p:tag name="KSO_WM_UNIT_PRESET_TEXT" val="单击此处添加文本，简明扼要地阐述观点。根据需要可酌情增减文字"/>
  <p:tag name="KSO_WM_UNIT_TEXT_FILL_FORE_SCHEMECOLOR_INDEX" val="1"/>
  <p:tag name="KSO_WM_UNIT_TEXT_FILL_TYPE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143_4*l_h_a*1_3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UNIT_VALUE" val="26"/>
  <p:tag name="KSO_WM_UNIT_TEXT_TYPE" val="1"/>
  <p:tag name="KSO_WM_BEAUTIFY_FLAG" val="#wm#"/>
  <p:tag name="KSO_WM_UNIT_PRESET_TEXT" val="单击此处添加标题"/>
  <p:tag name="KSO_WM_UNIT_FILL_TYPE" val="3"/>
  <p:tag name="KSO_WM_UNIT_TEXT_FILL_FORE_SCHEMECOLOR_INDEX" val="1"/>
  <p:tag name="KSO_WM_UNIT_TEXT_FILL_TYPE" val="1"/>
</p:tagLst>
</file>

<file path=ppt/tags/tag20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143_4*l_h_f*1_3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UNIT_VALUE" val="68"/>
  <p:tag name="KSO_WM_UNIT_TEXT_TYPE" val="1"/>
  <p:tag name="KSO_WM_UNIT_TEXT_LAYER_COUNT" val="1"/>
  <p:tag name="KSO_WM_BEAUTIFY_FLAG" val="#wm#"/>
  <p:tag name="KSO_WM_UNIT_PRESET_TEXT" val="单击此处添加文本具体内容，简明扼要地阐述观点。根据需要可酌情增减文字"/>
  <p:tag name="KSO_WM_UNIT_TEXT_FILL_FORE_SCHEMECOLOR_INDEX" val="1"/>
  <p:tag name="KSO_WM_UNIT_TEX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33143_4*l_h_a*1_5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UNIT_VALUE" val="26"/>
  <p:tag name="KSO_WM_UNIT_TEXT_TYPE" val="1"/>
  <p:tag name="KSO_WM_BEAUTIFY_FLAG" val="#wm#"/>
  <p:tag name="KSO_WM_UNIT_PRESET_TEXT" val="单击此处添加标题"/>
  <p:tag name="KSO_WM_UNIT_FILL_TYPE" val="3"/>
  <p:tag name="KSO_WM_UNIT_TEXT_FILL_FORE_SCHEMECOLOR_INDEX" val="1"/>
  <p:tag name="KSO_WM_UNIT_TEXT_FILL_TYPE" val="1"/>
</p:tagLst>
</file>

<file path=ppt/tags/tag20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33143_4*l_h_f*1_5_1"/>
  <p:tag name="KSO_WM_TEMPLATE_CATEGORY" val="diagram"/>
  <p:tag name="KSO_WM_TEMPLATE_INDEX" val="2023314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1.55133858267715,&quot;left&quot;:80.6065278012733,&quot;top&quot;:115.8812598425197,&quot;width&quot;:799.8099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UNIT_VALUE" val="68"/>
  <p:tag name="KSO_WM_UNIT_TEXT_TYPE" val="1"/>
  <p:tag name="KSO_WM_UNIT_TEXT_LAYER_COUNT" val="1"/>
  <p:tag name="KSO_WM_BEAUTIFY_FLAG" val="#wm#"/>
  <p:tag name="KSO_WM_UNIT_PRESET_TEXT" val="单击此处添加文本，简明扼要地阐述观点。根据需要可酌情增减文字"/>
  <p:tag name="KSO_WM_UNIT_TEXT_FILL_FORE_SCHEMECOLOR_INDEX" val="1"/>
  <p:tag name="KSO_WM_UNIT_TEXT_FILL_TYPE" val="1"/>
</p:tagLst>
</file>

<file path=ppt/tags/tag20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4*a*1"/>
  <p:tag name="KSO_WM_UNIT_LAYERLEVEL" val="1"/>
  <p:tag name="KSO_WM_TEMPLATE_INDEX" val="5"/>
  <p:tag name="KSO_WM_TEMPLATE_CATEGORY" val="custom"/>
</p:tagLst>
</file>

<file path=ppt/tags/tag207.xml><?xml version="1.0" encoding="utf-8"?>
<p:tagLst xmlns:p="http://schemas.openxmlformats.org/presentationml/2006/main">
  <p:tag name="KSO_WM_BEAUTIFY_FLAG" val="#wm#"/>
  <p:tag name="KSO_WM_TEMPLATE_CATEGORY" val="diagram"/>
  <p:tag name="KSO_WM_TEMPLATE_INDEX" val="20233143"/>
  <p:tag name="KSO_WM_SLIDE_ID" val="diagram20233143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DIAGRAM_GROUP_CODE" val="l1-1"/>
  <p:tag name="KSO_WM_SLIDE_DIAGTYPE" val="l"/>
  <p:tag name="KSO_WM_TAG_VERSION" val="3.0"/>
  <p:tag name="KSO_WM_SLIDE_LAYOUT" val="a_l"/>
  <p:tag name="KSO_WM_SLIDE_LAYOUT_CNT" val="1_1"/>
  <p:tag name="KSO_WM_SLIDE_TYPE" val="text"/>
  <p:tag name="KSO_WM_SLIDE_SUBTYPE" val="diag"/>
  <p:tag name="KSO_WM_SLIDE_SIZE" val="758.775*370.283"/>
  <p:tag name="KSO_WM_SLIDE_POSITION" val="101.1*127.023"/>
</p:tagLst>
</file>

<file path=ppt/tags/tag20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10_1*a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VALUE" val="30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210_1*i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UNIT_TYPE" val="i"/>
  <p:tag name="KSO_WM_UNIT_INDEX" val="1"/>
  <p:tag name="KSO_WM_TEMPLATE_INDEX" val="8"/>
  <p:tag name="KSO_WM_TEMPLATE_CATEGORY" val="custom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210_1*i*3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3210_1*i*5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3210_1*i*7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3210_1*i*9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210_1*i*2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3210_1*i*4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3210_1*i*6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3210_1*i*8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3210_1*i*10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i*1_1"/>
  <p:tag name="KSO_WM_TEMPLATE_CATEGORY" val="diagram"/>
  <p:tag name="KSO_WM_TEMPLATE_INDEX" val="20235514"/>
  <p:tag name="KSO_WM_UNIT_LAYERLEVEL" val="1_1"/>
  <p:tag name="KSO_WM_TAG_VERSION" val="3.0"/>
  <p:tag name="KSO_WM_UNIT_TYPE" val="l_i"/>
  <p:tag name="KSO_WM_UNIT_INDEX" val="1_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2"/>
  <p:tag name="KSO_WM_UNIT_TEXT_FILL_TYPE" val="1"/>
  <p:tag name="KSO_WM_UNIT_USESOURCEFORMAT_APPLY" val="0"/>
</p:tagLst>
</file>

<file path=ppt/tags/tag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UNIT_TYPE" val="i"/>
  <p:tag name="KSO_WM_UNIT_INDEX" val="2"/>
  <p:tag name="KSO_WM_TEMPLATE_INDEX" val="8"/>
  <p:tag name="KSO_WM_TEMPLATE_CATEGORY" val="custom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1_1"/>
  <p:tag name="KSO_WM_UNIT_VALUE" val="24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1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此处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2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2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3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3_1"/>
  <p:tag name="KSO_WM_UNIT_VALUE" val="60"/>
  <p:tag name="KSO_WM_DIAGRAM_GROUP_CODE" val="l1-1"/>
  <p:tag name="KSO_WM_DIAGRAM_VERSION" val="3"/>
  <p:tag name="KSO_WM_DIAGRAM_COLOR_TRICK" val="1"/>
  <p:tag name="KSO_WM_DIAGRAM_COLOR_TEXT_CAN_REMOVE" val="n"/>
  <p:tag name="KSO_WM_UNIT_PRESET_TEXT" val="添加正文 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UNIT_TYPE" val="i"/>
  <p:tag name="KSO_WM_UNIT_INDEX" val="3"/>
  <p:tag name="KSO_WM_TEMPLATE_INDEX" val="8"/>
  <p:tag name="KSO_WM_TEMPLATE_CATEGORY" val="custom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4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4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此处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5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5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5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5_1"/>
  <p:tag name="KSO_WM_UNIT_VALUE" val="24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5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5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添加正文 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0.65,&quot;left&quot;:506.20139000266755,&quot;top&quot;:131.8,&quot;width&quot;:415.147271414655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35.xml><?xml version="1.0" encoding="utf-8"?>
<p:tagLst xmlns:p="http://schemas.openxmlformats.org/presentationml/2006/main">
  <p:tag name="KSO_WM_SLIDE_ID" val="custom2023321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3147"/>
  <p:tag name="KSO_WM_SLIDE_TYPE" val="text"/>
  <p:tag name="KSO_WM_SLIDE_SUBTYPE" val="picTxt"/>
  <p:tag name="KSO_WM_SLIDE_SIZE" val="409.3*360.15"/>
  <p:tag name="KSO_WM_SLIDE_POSITION" val="505.55*131.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3314_1*i*1"/>
  <p:tag name="KSO_WM_TEMPLATE_CATEGORY" val="custom"/>
  <p:tag name="KSO_WM_TEMPLATE_INDEX" val="20233314"/>
  <p:tag name="KSO_WM_UNIT_LAYERLEVEL" val="1"/>
  <p:tag name="KSO_WM_TAG_VERSION" val="3.0"/>
  <p:tag name="KSO_WM_BEAUTIFY_FLAG" val="#wm#"/>
</p:tagLst>
</file>

<file path=ppt/tags/tag237.xml><?xml version="1.0" encoding="utf-8"?>
<p:tagLst xmlns:p="http://schemas.openxmlformats.org/presentationml/2006/main">
  <p:tag name="picid" val="{4e1b4bf2-4ebb-4e7c-931c-17544cd0d4b6}"/>
  <p:tag name="KSO_WM_UNIT_PICTURE_SUBTYPE" val="a"/>
  <p:tag name="KSO_WM_UNIT_VALUE" val="1781*14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314_1*d*1"/>
  <p:tag name="KSO_WM_TEMPLATE_CATEGORY" val="custom"/>
  <p:tag name="KSO_WM_TEMPLATE_INDEX" val="20233314"/>
  <p:tag name="KSO_WM_UNIT_LAYERLEVEL" val="1"/>
  <p:tag name="KSO_WM_TAG_VERSION" val="3.0"/>
  <p:tag name="KSO_WM_BEAUTIFY_FLAG" val="#wm#"/>
  <p:tag name="MH_PIC_SOURCE_TYPE" val="ai_match*VCG41N610220292**1756806319055_1.6_a26274796b76-slide-2"/>
</p:tagLst>
</file>

<file path=ppt/tags/tag2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314_1*a*1"/>
  <p:tag name="KSO_WM_TEMPLATE_CATEGORY" val="custom"/>
  <p:tag name="KSO_WM_TEMPLATE_INDEX" val="20233314"/>
  <p:tag name="KSO_WM_UNIT_LAYERLEVEL" val="1"/>
  <p:tag name="KSO_WM_TAG_VERSION" val="3.0"/>
  <p:tag name="KSO_WM_BEAUTIFY_FLAG" val="#wm#"/>
  <p:tag name="KSO_WM_UNIT_VALUE" val="30"/>
  <p:tag name="KSO_WM_DIAGRAM_GROUP_CODE" val="l1-1"/>
  <p:tag name="KSO_WM_UNIT_PRESET_TEXT" val="单击此处添加页面的标题"/>
  <p:tag name="KSO_WM_UNIT_TEXT_TYPE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4_2*l_i*1_1"/>
  <p:tag name="KSO_WM_TEMPLATE_CATEGORY" val="diagram"/>
  <p:tag name="KSO_WM_TEMPLATE_INDEX" val="20235664"/>
  <p:tag name="KSO_WM_UNIT_LAYERLEVEL" val="1_1"/>
  <p:tag name="KSO_WM_TAG_VERSION" val="3.0"/>
  <p:tag name="KSO_WM_UNIT_TYPE" val="l_i"/>
  <p:tag name="KSO_WM_UNIT_INDEX" val="1_1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contentchip"/>
  <p:tag name="KSO_WM_TEMPLATE_INDEX" val="8"/>
  <p:tag name="KSO_WM_TEMPLATE_CATEGORY" val="custom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5664_2*l_h_i*1_1_1"/>
  <p:tag name="KSO_WM_TEMPLATE_CATEGORY" val="diagram"/>
  <p:tag name="KSO_WM_TEMPLATE_INDEX" val="2023566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</p:tagLst>
</file>

<file path=ppt/tags/tag2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664_2*l_h_a*1_1_1"/>
  <p:tag name="KSO_WM_TEMPLATE_CATEGORY" val="diagram"/>
  <p:tag name="KSO_WM_TEMPLATE_INDEX" val="20235664"/>
  <p:tag name="KSO_WM_UNIT_LAYERLEVEL" val="1_1_1"/>
  <p:tag name="KSO_WM_TAG_VERSION" val="3.0"/>
  <p:tag name="KSO_WM_UNIT_VALUE" val="25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标题"/>
  <p:tag name="KSO_WM_UNIT_TEXT_FILL_FORE_SCHEMECOLOR_INDEX" val="1"/>
  <p:tag name="KSO_WM_UNIT_TEXT_FILL_TYPE" val="1"/>
</p:tagLst>
</file>

<file path=ppt/tags/tag24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664_2*l_h_f*1_1_1"/>
  <p:tag name="KSO_WM_TEMPLATE_CATEGORY" val="diagram"/>
  <p:tag name="KSO_WM_TEMPLATE_INDEX" val="20235664"/>
  <p:tag name="KSO_WM_UNIT_LAYERLEVEL" val="1_1_1"/>
  <p:tag name="KSO_WM_TAG_VERSION" val="3.0"/>
  <p:tag name="KSO_WM_UNIT_VALUE" val="111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。根据需要可酌情增减文字，以便观者准确理解您所传达的信息。"/>
  <p:tag name="KSO_WM_UNIT_TEXT_FILL_FORE_SCHEMECOLOR_INDEX" val="1"/>
  <p:tag name="KSO_WM_UNIT_TEXT_FILL_TYPE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1_2"/>
  <p:tag name="KSO_WM_UNIT_ID" val="diagram20235664_2*l_h_i*1_1_2"/>
  <p:tag name="KSO_WM_TEMPLATE_CATEGORY" val="diagram"/>
  <p:tag name="KSO_WM_TEMPLATE_INDEX" val="2023566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LINE_FORE_SCHEMECOLOR_INDEX" val="5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2"/>
  <p:tag name="KSO_WM_UNIT_ID" val="diagram20235664_2*l_h_i*1_2_2"/>
  <p:tag name="KSO_WM_TEMPLATE_CATEGORY" val="diagram"/>
  <p:tag name="KSO_WM_TEMPLATE_INDEX" val="2023566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LINE_FORE_SCHEMECOLOR_INDEX" val="5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5664_2*l_h_i*1_2_1"/>
  <p:tag name="KSO_WM_TEMPLATE_CATEGORY" val="diagram"/>
  <p:tag name="KSO_WM_TEMPLATE_INDEX" val="2023566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</p:tagLst>
</file>

<file path=ppt/tags/tag2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664_2*l_h_a*1_2_1"/>
  <p:tag name="KSO_WM_TEMPLATE_CATEGORY" val="diagram"/>
  <p:tag name="KSO_WM_TEMPLATE_INDEX" val="20235664"/>
  <p:tag name="KSO_WM_UNIT_LAYERLEVEL" val="1_1_1"/>
  <p:tag name="KSO_WM_TAG_VERSION" val="3.0"/>
  <p:tag name="KSO_WM_UNIT_VALUE" val="25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标题"/>
  <p:tag name="KSO_WM_UNIT_TEXT_FILL_FORE_SCHEMECOLOR_INDEX" val="1"/>
  <p:tag name="KSO_WM_UNIT_TEXT_FILL_TYPE" val="1"/>
</p:tagLst>
</file>

<file path=ppt/tags/tag24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664_2*l_h_f*1_2_1"/>
  <p:tag name="KSO_WM_TEMPLATE_CATEGORY" val="diagram"/>
  <p:tag name="KSO_WM_TEMPLATE_INDEX" val="20235664"/>
  <p:tag name="KSO_WM_UNIT_LAYERLEVEL" val="1_1_1"/>
  <p:tag name="KSO_WM_TAG_VERSION" val="3.0"/>
  <p:tag name="KSO_WM_UNIT_VALUE" val="111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演示发布的良好效果。根据需要可酌情增减文字，以便观者准确理解您所传达的信息。"/>
  <p:tag name="KSO_WM_UNIT_TEXT_FILL_FORE_SCHEMECOLOR_INDEX" val="1"/>
  <p:tag name="KSO_WM_UNIT_TEXT_FILL_TYPE" val="1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5664_2*l_h_i*1_3_1"/>
  <p:tag name="KSO_WM_TEMPLATE_CATEGORY" val="diagram"/>
  <p:tag name="KSO_WM_TEMPLATE_INDEX" val="2023566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</p:tagLst>
</file>

<file path=ppt/tags/tag2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5664_2*l_h_a*1_3_1"/>
  <p:tag name="KSO_WM_TEMPLATE_CATEGORY" val="diagram"/>
  <p:tag name="KSO_WM_TEMPLATE_INDEX" val="20235664"/>
  <p:tag name="KSO_WM_UNIT_LAYERLEVEL" val="1_1_1"/>
  <p:tag name="KSO_WM_TAG_VERSION" val="3.0"/>
  <p:tag name="KSO_WM_UNIT_VALUE" val="25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标题"/>
  <p:tag name="KSO_WM_UNIT_TEXT_FILL_FORE_SCHEMECOLOR_INDEX" val="1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25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664_2*l_h_f*1_3_1"/>
  <p:tag name="KSO_WM_TEMPLATE_CATEGORY" val="diagram"/>
  <p:tag name="KSO_WM_TEMPLATE_INDEX" val="20235664"/>
  <p:tag name="KSO_WM_UNIT_LAYERLEVEL" val="1_1_1"/>
  <p:tag name="KSO_WM_TAG_VERSION" val="3.0"/>
  <p:tag name="KSO_WM_UNIT_VALUE" val="111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。根据需要可酌情增减文字，以便观者准确理解您所传达的信息。"/>
  <p:tag name="KSO_WM_UNIT_TEXT_FILL_FORE_SCHEMECOLOR_INDEX" val="1"/>
  <p:tag name="KSO_WM_UNIT_TEXT_FILL_TYPE" val="1"/>
</p:tagLst>
</file>

<file path=ppt/tags/tag251.xml><?xml version="1.0" encoding="utf-8"?>
<p:tagLst xmlns:p="http://schemas.openxmlformats.org/presentationml/2006/main">
  <p:tag name="KSO_WM_SLIDE_ID" val="custom20233314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3314"/>
  <p:tag name="KSO_WM_SLIDE_TYPE" val="text"/>
  <p:tag name="KSO_WM_SLIDE_SUBTYPE" val="picTxt"/>
  <p:tag name="KSO_WM_SLIDE_SIZE" val="408.225*361.6"/>
  <p:tag name="KSO_WM_SLIDE_POSITION" val="47.2*131.8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3314_1*i*1"/>
  <p:tag name="KSO_WM_TEMPLATE_CATEGORY" val="custom"/>
  <p:tag name="KSO_WM_TEMPLATE_INDEX" val="20233314"/>
  <p:tag name="KSO_WM_UNIT_LAYERLEVEL" val="1"/>
  <p:tag name="KSO_WM_TAG_VERSION" val="3.0"/>
  <p:tag name="KSO_WM_BEAUTIFY_FLAG" val="#wm#"/>
</p:tagLst>
</file>

<file path=ppt/tags/tag253.xml><?xml version="1.0" encoding="utf-8"?>
<p:tagLst xmlns:p="http://schemas.openxmlformats.org/presentationml/2006/main">
  <p:tag name="picid" val="{4e1b4bf2-4ebb-4e7c-931c-17544cd0d4b6}"/>
  <p:tag name="KSO_WM_UNIT_PICTURE_SUBTYPE" val="a"/>
  <p:tag name="KSO_WM_UNIT_VALUE" val="1781*14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314_1*d*1"/>
  <p:tag name="KSO_WM_TEMPLATE_CATEGORY" val="custom"/>
  <p:tag name="KSO_WM_TEMPLATE_INDEX" val="20233314"/>
  <p:tag name="KSO_WM_UNIT_LAYERLEVEL" val="1"/>
  <p:tag name="KSO_WM_TAG_VERSION" val="3.0"/>
  <p:tag name="KSO_WM_BEAUTIFY_FLAG" val="#wm#"/>
  <p:tag name="MH_PIC_SOURCE_TYPE" val="ai_match*VCG41N610220292**1756806319055_1.6_a26274796b76-slide-2"/>
</p:tagLst>
</file>

<file path=ppt/tags/tag2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314_1*a*1"/>
  <p:tag name="KSO_WM_TEMPLATE_CATEGORY" val="custom"/>
  <p:tag name="KSO_WM_TEMPLATE_INDEX" val="20233314"/>
  <p:tag name="KSO_WM_UNIT_LAYERLEVEL" val="1"/>
  <p:tag name="KSO_WM_TAG_VERSION" val="3.0"/>
  <p:tag name="KSO_WM_BEAUTIFY_FLAG" val="#wm#"/>
  <p:tag name="KSO_WM_UNIT_VALUE" val="30"/>
  <p:tag name="KSO_WM_DIAGRAM_GROUP_CODE" val="l1-1"/>
  <p:tag name="KSO_WM_UNIT_PRESET_TEXT" val="单击此处添加页面的标题"/>
  <p:tag name="KSO_WM_UNIT_TEXT_TYPE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4_2*l_i*1_1"/>
  <p:tag name="KSO_WM_TEMPLATE_CATEGORY" val="diagram"/>
  <p:tag name="KSO_WM_TEMPLATE_INDEX" val="20235664"/>
  <p:tag name="KSO_WM_UNIT_LAYERLEVEL" val="1_1"/>
  <p:tag name="KSO_WM_TAG_VERSION" val="3.0"/>
  <p:tag name="KSO_WM_UNIT_TYPE" val="l_i"/>
  <p:tag name="KSO_WM_UNIT_INDEX" val="1_1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5664_2*l_h_i*1_1_1"/>
  <p:tag name="KSO_WM_TEMPLATE_CATEGORY" val="diagram"/>
  <p:tag name="KSO_WM_TEMPLATE_INDEX" val="2023566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</p:tagLst>
</file>

<file path=ppt/tags/tag2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664_2*l_h_a*1_1_1"/>
  <p:tag name="KSO_WM_TEMPLATE_CATEGORY" val="diagram"/>
  <p:tag name="KSO_WM_TEMPLATE_INDEX" val="20235664"/>
  <p:tag name="KSO_WM_UNIT_LAYERLEVEL" val="1_1_1"/>
  <p:tag name="KSO_WM_TAG_VERSION" val="3.0"/>
  <p:tag name="KSO_WM_UNIT_VALUE" val="25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标题"/>
  <p:tag name="KSO_WM_UNIT_TEXT_FILL_FORE_SCHEMECOLOR_INDEX" val="1"/>
  <p:tag name="KSO_WM_UNIT_TEXT_FILL_TYPE" val="1"/>
</p:tagLst>
</file>

<file path=ppt/tags/tag25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664_2*l_h_f*1_1_1"/>
  <p:tag name="KSO_WM_TEMPLATE_CATEGORY" val="diagram"/>
  <p:tag name="KSO_WM_TEMPLATE_INDEX" val="20235664"/>
  <p:tag name="KSO_WM_UNIT_LAYERLEVEL" val="1_1_1"/>
  <p:tag name="KSO_WM_TAG_VERSION" val="3.0"/>
  <p:tag name="KSO_WM_UNIT_VALUE" val="111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。根据需要可酌情增减文字，以便观者准确理解您所传达的信息。"/>
  <p:tag name="KSO_WM_UNIT_TEXT_FILL_FORE_SCHEMECOLOR_INDEX" val="1"/>
  <p:tag name="KSO_WM_UNIT_TEXT_FILL_TYPE" val="1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1_2"/>
  <p:tag name="KSO_WM_UNIT_ID" val="diagram20235664_2*l_h_i*1_1_2"/>
  <p:tag name="KSO_WM_TEMPLATE_CATEGORY" val="diagram"/>
  <p:tag name="KSO_WM_TEMPLATE_INDEX" val="2023566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LINE_FORE_SCHEMECOLOR_INDEX" val="5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5664_2*l_h_i*1_2_1"/>
  <p:tag name="KSO_WM_TEMPLATE_CATEGORY" val="diagram"/>
  <p:tag name="KSO_WM_TEMPLATE_INDEX" val="2023566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</p:tagLst>
</file>

<file path=ppt/tags/tag2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664_2*l_h_a*1_2_1"/>
  <p:tag name="KSO_WM_TEMPLATE_CATEGORY" val="diagram"/>
  <p:tag name="KSO_WM_TEMPLATE_INDEX" val="20235664"/>
  <p:tag name="KSO_WM_UNIT_LAYERLEVEL" val="1_1_1"/>
  <p:tag name="KSO_WM_TAG_VERSION" val="3.0"/>
  <p:tag name="KSO_WM_UNIT_VALUE" val="25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标题"/>
  <p:tag name="KSO_WM_UNIT_TEXT_FILL_FORE_SCHEMECOLOR_INDEX" val="1"/>
  <p:tag name="KSO_WM_UNIT_TEXT_FILL_TYPE" val="1"/>
</p:tagLst>
</file>

<file path=ppt/tags/tag26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664_2*l_h_f*1_2_1"/>
  <p:tag name="KSO_WM_TEMPLATE_CATEGORY" val="diagram"/>
  <p:tag name="KSO_WM_TEMPLATE_INDEX" val="20235664"/>
  <p:tag name="KSO_WM_UNIT_LAYERLEVEL" val="1_1_1"/>
  <p:tag name="KSO_WM_TAG_VERSION" val="3.0"/>
  <p:tag name="KSO_WM_UNIT_VALUE" val="111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演示发布的良好效果。根据需要可酌情增减文字，以便观者准确理解您所传达的信息。"/>
  <p:tag name="KSO_WM_UNIT_TEXT_FILL_FORE_SCHEMECOLOR_INDEX" val="1"/>
  <p:tag name="KSO_WM_UNIT_TEXT_FILL_TYPE" val="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5664_2*l_h_i*1_3_1"/>
  <p:tag name="KSO_WM_TEMPLATE_CATEGORY" val="diagram"/>
  <p:tag name="KSO_WM_TEMPLATE_INDEX" val="2023566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1.65,&quot;left&quot;:47.1625244140625,&quot;top&quot;:131.8,&quot;width&quot;:408.324951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</p:tagLst>
</file>

<file path=ppt/tags/tag264.xml><?xml version="1.0" encoding="utf-8"?>
<p:tagLst xmlns:p="http://schemas.openxmlformats.org/presentationml/2006/main">
  <p:tag name="KSO_WM_SLIDE_ID" val="custom20233314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3314"/>
  <p:tag name="KSO_WM_SLIDE_TYPE" val="text"/>
  <p:tag name="KSO_WM_SLIDE_SUBTYPE" val="picTxt"/>
  <p:tag name="KSO_WM_SLIDE_SIZE" val="408.225*361.6"/>
  <p:tag name="KSO_WM_SLIDE_POSITION" val="47.2*131.8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2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914_7*a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CONTENT_GROUP_TYPE" val="contentchip"/>
  <p:tag name="KSO_WM_UNIT_TEXT_TYPE" val="1"/>
  <p:tag name="KSO_WM_UNIT_PRESET_TEXT" val="单击添加章节标题"/>
</p:tagLst>
</file>

<file path=ppt/tags/tag26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14_7*e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NOCLEAR" val="0"/>
  <p:tag name="KSO_WM_UNIT_VALUE" val="7"/>
  <p:tag name="KSO_WM_UNIT_TYPE" val="e"/>
  <p:tag name="KSO_WM_UNIT_INDEX" val="1"/>
  <p:tag name="KSO_WM_UNIT_PRESET_TEXT_INDEX" val="-1"/>
  <p:tag name="KSO_WM_UNIT_PRESET_TEXT_LEN" val="0"/>
</p:tagLst>
</file>

<file path=ppt/tags/tag267.xml><?xml version="1.0" encoding="utf-8"?>
<p:tagLst xmlns:p="http://schemas.openxmlformats.org/presentationml/2006/main">
  <p:tag name="KSO_WM_SLIDE_ID" val="custom2023091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14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a"/>
  <p:tag name="KSO_WM_UNIT_INDEX" val="1"/>
  <p:tag name="KSO_WM_UNIT_VALUE" val="29"/>
  <p:tag name="KSO_WM_TEMPLATE_INDEX" val="20233591"/>
  <p:tag name="KSO_WM_UNIT_ID" val="custom20233591_1*a*1"/>
  <p:tag name="KSO_WM_UNIT_PRESET_TEXT" val="单击此处添加标题"/>
  <p:tag name="KSO_WM_UNIT_TEXT_TYPE" val="1"/>
</p:tagLst>
</file>

<file path=ppt/tags/tag26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522_1*l_h_d*1_2_1"/>
  <p:tag name="KSO_WM_TEMPLATE_CATEGORY" val="diagram"/>
  <p:tag name="KSO_WM_TEMPLATE_INDEX" val="20233522"/>
  <p:tag name="KSO_WM_UNIT_LAYERLEVEL" val="1_1_1"/>
  <p:tag name="KSO_WM_TAG_VERSION" val="3.0"/>
  <p:tag name="KSO_WM_BEAUTIFY_FLAG" val="#wm#"/>
  <p:tag name="KSO_WM_UNIT_VALUE" val="986*690"/>
  <p:tag name="KSO_WM_DIAGRAM_MAX_ITEMCNT" val="2"/>
  <p:tag name="KSO_WM_DIAGRAM_MIN_ITEMCNT" val="2"/>
  <p:tag name="KSO_WM_DIAGRAM_VIRTUALLY_FRAME" val="{&quot;height&quot;:350.000244140625,&quot;width&quot;:659.18127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PICTURE_SUBTYPE" val="b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27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3522_1*l_h_i*1_1_2"/>
  <p:tag name="KSO_WM_TEMPLATE_CATEGORY" val="diagram"/>
  <p:tag name="KSO_WM_TEMPLATE_INDEX" val="20233522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50.000244140625,&quot;width&quot;:659.18127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</p:tagLst>
</file>

<file path=ppt/tags/tag27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3522_1*l_h_i*1_1_3"/>
  <p:tag name="KSO_WM_TEMPLATE_CATEGORY" val="diagram"/>
  <p:tag name="KSO_WM_TEMPLATE_INDEX" val="20233522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50.000244140625,&quot;width&quot;:659.18127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</p:tagLst>
</file>

<file path=ppt/tags/tag27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522_1*l_h_d*1_1_1"/>
  <p:tag name="KSO_WM_TEMPLATE_CATEGORY" val="diagram"/>
  <p:tag name="KSO_WM_TEMPLATE_INDEX" val="20233522"/>
  <p:tag name="KSO_WM_UNIT_LAYERLEVEL" val="1_1_1"/>
  <p:tag name="KSO_WM_TAG_VERSION" val="3.0"/>
  <p:tag name="KSO_WM_BEAUTIFY_FLAG" val="#wm#"/>
  <p:tag name="KSO_WM_UNIT_VALUE" val="986*690"/>
  <p:tag name="KSO_WM_DIAGRAM_MAX_ITEMCNT" val="2"/>
  <p:tag name="KSO_WM_DIAGRAM_MIN_ITEMCNT" val="2"/>
  <p:tag name="KSO_WM_DIAGRAM_VIRTUALLY_FRAME" val="{&quot;height&quot;:350.000244140625,&quot;width&quot;:659.18127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PICTURE_SUBTYPE" val="b"/>
  <p:tag name="MH_PIC_SOURCE_TYPE" val="ai_match*VCG41N1351051685**1756800511988_1.6_cd9f28670fab-slide-7"/>
</p:tagLst>
</file>

<file path=ppt/tags/tag273.xml><?xml version="1.0" encoding="utf-8"?>
<p:tagLst xmlns:p="http://schemas.openxmlformats.org/presentationml/2006/main">
  <p:tag name="KSO_WM_DIAGRAM_VIRTUALLY_FRAME" val="{&quot;height&quot;:350.000244140625,&quot;width&quot;:659.1812744140625}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522_1*l_h_a*1_2_1"/>
  <p:tag name="KSO_WM_TEMPLATE_CATEGORY" val="diagram"/>
  <p:tag name="KSO_WM_TEMPLATE_INDEX" val="20233522"/>
  <p:tag name="KSO_WM_UNIT_LAYERLEVEL" val="1_1_1"/>
  <p:tag name="KSO_WM_TAG_VERSION" val="3.0"/>
  <p:tag name="KSO_WM_BEAUTIFY_FLAG" val="#wm#"/>
  <p:tag name="KSO_WM_UNIT_VALUE" val="8"/>
  <p:tag name="KSO_WM_DIAGRAM_MAX_ITEMCNT" val="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FILL_FORE_SCHEMECOLOR_INDEX" val="1"/>
  <p:tag name="KSO_WM_UNIT_TEXT_FILL_TYPE" val="1"/>
  <p:tag name="KSO_WM_UNIT_TEXT_TYPE" val="1"/>
</p:tagLst>
</file>

<file path=ppt/tags/tag274.xml><?xml version="1.0" encoding="utf-8"?>
<p:tagLst xmlns:p="http://schemas.openxmlformats.org/presentationml/2006/main">
  <p:tag name="KSO_WM_DIAGRAM_VIRTUALLY_FRAME" val="{&quot;height&quot;:350.000244140625,&quot;width&quot;:659.1812744140625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522_1*l_h_f*1_2_1"/>
  <p:tag name="KSO_WM_TEMPLATE_CATEGORY" val="diagram"/>
  <p:tag name="KSO_WM_TEMPLATE_INDEX" val="20233522"/>
  <p:tag name="KSO_WM_UNIT_LAYERLEVEL" val="1_1_1"/>
  <p:tag name="KSO_WM_TAG_VERSION" val="3.0"/>
  <p:tag name="KSO_WM_BEAUTIFY_FLAG" val="#wm#"/>
  <p:tag name="KSO_WM_UNIT_VALUE" val="24"/>
  <p:tag name="KSO_WM_DIAGRAM_MAX_ITEMCNT" val="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文本的具体内容简明阐述您的观点。"/>
  <p:tag name="KSO_WM_UNIT_TEXT_FILL_FORE_SCHEMECOLOR_INDEX" val="1"/>
  <p:tag name="KSO_WM_UNIT_TEXT_FILL_TYPE" val="1"/>
  <p:tag name="KSO_WM_UNIT_TEXT_TYPE" val="1"/>
  <p:tag name="KSO_WM_UNIT_TEXT_LAYER_COUNT" val="1"/>
</p:tagLst>
</file>

<file path=ppt/tags/tag275.xml><?xml version="1.0" encoding="utf-8"?>
<p:tagLst xmlns:p="http://schemas.openxmlformats.org/presentationml/2006/main">
  <p:tag name="KSO_WM_DIAGRAM_VIRTUALLY_FRAME" val="{&quot;height&quot;:350.000244140625,&quot;width&quot;:659.1812744140625}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522_1*l_h_a*1_1_1"/>
  <p:tag name="KSO_WM_TEMPLATE_CATEGORY" val="diagram"/>
  <p:tag name="KSO_WM_TEMPLATE_INDEX" val="20233522"/>
  <p:tag name="KSO_WM_UNIT_LAYERLEVEL" val="1_1_1"/>
  <p:tag name="KSO_WM_TAG_VERSION" val="3.0"/>
  <p:tag name="KSO_WM_BEAUTIFY_FLAG" val="#wm#"/>
  <p:tag name="KSO_WM_UNIT_VALUE" val="8"/>
  <p:tag name="KSO_WM_DIAGRAM_MAX_ITEMCNT" val="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FILL_FORE_SCHEMECOLOR_INDEX" val="1"/>
  <p:tag name="KSO_WM_UNIT_TEXT_FILL_TYPE" val="1"/>
  <p:tag name="KSO_WM_UNIT_TEXT_TYPE" val="1"/>
</p:tagLst>
</file>

<file path=ppt/tags/tag276.xml><?xml version="1.0" encoding="utf-8"?>
<p:tagLst xmlns:p="http://schemas.openxmlformats.org/presentationml/2006/main">
  <p:tag name="KSO_WM_DIAGRAM_VIRTUALLY_FRAME" val="{&quot;height&quot;:350.000244140625,&quot;width&quot;:659.1812744140625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522_1*l_h_f*1_1_1"/>
  <p:tag name="KSO_WM_TEMPLATE_CATEGORY" val="diagram"/>
  <p:tag name="KSO_WM_TEMPLATE_INDEX" val="20233522"/>
  <p:tag name="KSO_WM_UNIT_LAYERLEVEL" val="1_1_1"/>
  <p:tag name="KSO_WM_TAG_VERSION" val="3.0"/>
  <p:tag name="KSO_WM_BEAUTIFY_FLAG" val="#wm#"/>
  <p:tag name="KSO_WM_UNIT_VALUE" val="24"/>
  <p:tag name="KSO_WM_DIAGRAM_MAX_ITEMCNT" val="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文本的具体内容简明阐述您的观点。"/>
  <p:tag name="KSO_WM_UNIT_TEXT_FILL_FORE_SCHEMECOLOR_INDEX" val="1"/>
  <p:tag name="KSO_WM_UNIT_TEXT_FILL_TYPE" val="1"/>
  <p:tag name="KSO_WM_UNIT_TEXT_TYPE" val="1"/>
  <p:tag name="KSO_WM_UNIT_TEXT_LAYER_COUNT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522_1*l_h_i*1_1_1"/>
  <p:tag name="KSO_WM_TEMPLATE_CATEGORY" val="diagram"/>
  <p:tag name="KSO_WM_TEMPLATE_INDEX" val="20233522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2"/>
  <p:tag name="KSO_WM_DIAGRAM_MIN_ITEMCNT" val="2"/>
  <p:tag name="KSO_WM_DIAGRAM_VIRTUALLY_FRAME" val="{&quot;height&quot;:350.000244140625,&quot;width&quot;:659.18127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522_1*l_h_i*1_2_1"/>
  <p:tag name="KSO_WM_TEMPLATE_CATEGORY" val="diagram"/>
  <p:tag name="KSO_WM_TEMPLATE_INDEX" val="20233522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2"/>
  <p:tag name="KSO_WM_DIAGRAM_MIN_ITEMCNT" val="2"/>
  <p:tag name="KSO_WM_DIAGRAM_VIRTUALLY_FRAME" val="{&quot;height&quot;:350.000244140625,&quot;width&quot;:659.18127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</p:tagLst>
</file>

<file path=ppt/tags/tag2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3522_1*l_h_i*1_2_2"/>
  <p:tag name="KSO_WM_TEMPLATE_CATEGORY" val="diagram"/>
  <p:tag name="KSO_WM_TEMPLATE_INDEX" val="20233522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50.000244140625,&quot;width&quot;:659.18127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</p:tagLst>
</file>

<file path=ppt/tags/tag28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  <p:tag name="KSO_WM_TEMPLATE_INDEX" val="8"/>
  <p:tag name="KSO_WM_TEMPLATE_CATEGORY" val="custom"/>
</p:tagLst>
</file>

<file path=ppt/tags/tag28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3522_1*l_h_i*1_2_3"/>
  <p:tag name="KSO_WM_TEMPLATE_CATEGORY" val="diagram"/>
  <p:tag name="KSO_WM_TEMPLATE_INDEX" val="20233522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50.000244140625,&quot;width&quot;:659.18127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</p:tagLst>
</file>

<file path=ppt/tags/tag281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762.381*350"/>
  <p:tag name="KSO_WM_SLIDE_POSITION" val="143.5*104.267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3591"/>
  <p:tag name="KSO_WM_TEMPLATE_SUBCATEGORY" val="0"/>
  <p:tag name="KSO_WM_SLIDE_INDEX" val="1"/>
  <p:tag name="KSO_WM_TAG_VERSION" val="3.0"/>
  <p:tag name="KSO_WM_SLIDE_ID" val="custom20233591_1"/>
  <p:tag name="KSO_WM_SLIDE_ITEM_CNT" val="2"/>
</p:tagLst>
</file>

<file path=ppt/tags/tag282.xml><?xml version="1.0" encoding="utf-8"?>
<p:tagLst xmlns:p="http://schemas.openxmlformats.org/presentationml/2006/main">
  <p:tag name="KSO_WM_UNIT_VALUE" val="952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2484_1*d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LINE_FORE_SCHEMECOLOR_INDEX" val="1"/>
  <p:tag name="KSO_WM_UNIT_LINE_FILL_TYPE" val="2"/>
  <p:tag name="KSO_WM_UNIT_USESOURCEFORMAT_APPLY" val="1"/>
  <p:tag name="KSO_WM_UNIT_PICTURE_SUBTYPE" val="a"/>
  <p:tag name="MH_PIC_SOURCE_TYPE" val="ai_match*VCG41N858118324**1756800511988_1.6_cd9f28670fab-slide-8"/>
</p:tagLst>
</file>

<file path=ppt/tags/tag28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1"/>
</p:tagLst>
</file>

<file path=ppt/tags/tag2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2484_1*a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USESOURCEFORMAT_APPLY" val="1"/>
  <p:tag name="KSO_WM_UNIT_PRESET_TEXT" val="单击此处添加标题"/>
  <p:tag name="KSO_WM_UNIT_TEXT_TYPE" val="1"/>
</p:tagLst>
</file>

<file path=ppt/tags/tag28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6_2*l_h_f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单击此处输入你的项正文，请尽量言简意赅的阐述观点。"/>
</p:tagLst>
</file>

<file path=ppt/tags/tag28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6_2*l_h_a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</p:tagLst>
</file>

<file path=ppt/tags/tag28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6_2*l_h_f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单击此处输入你的项正文，请尽量言简意赅的阐述观点。"/>
</p:tagLst>
</file>

<file path=ppt/tags/tag28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6_2*l_h_a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</p:tagLst>
</file>

<file path=ppt/tags/tag289.xml><?xml version="1.0" encoding="utf-8"?>
<p:tagLst xmlns:p="http://schemas.openxmlformats.org/presentationml/2006/main">
  <p:tag name="KSO_WM_SLIDE_ID" val="custom20232484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TAG_VERSION" val="3.0"/>
  <p:tag name="KSO_WM_BEAUTIFY_FLAG" val="#wm#"/>
  <p:tag name="KSO_WM_TEMPLATE_CATEGORY" val="custom"/>
  <p:tag name="KSO_WM_TEMPLATE_INDEX" val="20232484"/>
  <p:tag name="KSO_WM_SLIDE_TYPE" val="text"/>
  <p:tag name="KSO_WM_SLIDE_SUBTYPE" val="picTxt"/>
  <p:tag name="KSO_WM_SLIDE_SIZE" val="746*95.95"/>
  <p:tag name="KSO_WM_SLIDE_POSITION" val="120.25*376.775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8"/>
  <p:tag name="KSO_WM_TEMPLATE_CATEGORY" val="custom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9"/>
  <p:tag name="KSO_WM_DIAGRAM_GROUP_CODE" val="m1-1"/>
  <p:tag name="KSO_WM_UNIT_TYPE" val="a"/>
  <p:tag name="KSO_WM_UNIT_INDEX" val="1"/>
  <p:tag name="KSO_WM_TEMPLATE_INDEX" val="20233265"/>
  <p:tag name="KSO_WM_UNIT_ID" val="diagram20233265_4*a*1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2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TEMPLATE_CATEGORY" val="diagram"/>
  <p:tag name="KSO_WM_TEMPLATE_INDEX" val="20233265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a*1_1_1"/>
  <p:tag name="KSO_WM_UNIT_INDEX" val="1_1_1"/>
  <p:tag name="KSO_WM_DIAGRAM_GROUP_CODE" val="m1-1"/>
  <p:tag name="KSO_WM_UNIT_TEXT_TYPE" val="1"/>
  <p:tag name="KSO_WM_BEAUTIFY_FLAG" val="#wm#"/>
  <p:tag name="KSO_WM_UNIT_PRESET_TEXT" val="单击添加项标题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2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TEMPLATE_CATEGORY" val="diagram"/>
  <p:tag name="KSO_WM_TEMPLATE_INDEX" val="20233265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a*1_3_1"/>
  <p:tag name="KSO_WM_UNIT_INDEX" val="1_3_1"/>
  <p:tag name="KSO_WM_DIAGRAM_GROUP_CODE" val="m1-1"/>
  <p:tag name="KSO_WM_UNIT_TEXT_TYPE" val="1"/>
  <p:tag name="KSO_WM_BEAUTIFY_FLAG" val="#wm#"/>
  <p:tag name="KSO_WM_UNIT_PRESET_TEXT" val="单击添加项标题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2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TEMPLATE_CATEGORY" val="diagram"/>
  <p:tag name="KSO_WM_TEMPLATE_INDEX" val="20233265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a*1_2_1"/>
  <p:tag name="KSO_WM_UNIT_INDEX" val="1_2_1"/>
  <p:tag name="KSO_WM_DIAGRAM_GROUP_CODE" val="m1-1"/>
  <p:tag name="KSO_WM_UNIT_TEXT_TYPE" val="1"/>
  <p:tag name="KSO_WM_BEAUTIFY_FLAG" val="#wm#"/>
  <p:tag name="KSO_WM_UNIT_PRESET_TEXT" val="单击添加项标题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2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TEMPLATE_CATEGORY" val="diagram"/>
  <p:tag name="KSO_WM_TEMPLATE_INDEX" val="20233265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a*1_4_1"/>
  <p:tag name="KSO_WM_UNIT_INDEX" val="1_4_1"/>
  <p:tag name="KSO_WM_DIAGRAM_GROUP_CODE" val="m1-1"/>
  <p:tag name="KSO_WM_UNIT_TEXT_TYPE" val="1"/>
  <p:tag name="KSO_WM_BEAUTIFY_FLAG" val="#wm#"/>
  <p:tag name="KSO_WM_UNIT_PRESET_TEXT" val="单击添加项标题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UNIT_TYPE" val="m_h_i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i*1_1_2"/>
  <p:tag name="KSO_WM_UNIT_INDEX" val="1_1_2"/>
  <p:tag name="KSO_WM_DIAGRAM_GROUP_CODE" val="m1-1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UNIT_TYPE" val="m_h_i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i*1_2_2"/>
  <p:tag name="KSO_WM_UNIT_INDEX" val="1_2_2"/>
  <p:tag name="KSO_WM_DIAGRAM_GROUP_CODE" val="m1-1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UNIT_TYPE" val="m_h_i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i*1_3_2"/>
  <p:tag name="KSO_WM_UNIT_INDEX" val="1_3_2"/>
  <p:tag name="KSO_WM_DIAGRAM_GROUP_CODE" val="m1-1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UNIT_TYPE" val="m_h_i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i*1_4_2"/>
  <p:tag name="KSO_WM_UNIT_INDEX" val="1_4_2"/>
  <p:tag name="KSO_WM_DIAGRAM_GROUP_CODE" val="m1-1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UNIT_TYPE" val="m_h_i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i*1_1_1"/>
  <p:tag name="KSO_WM_UNIT_INDEX" val="1_1_1"/>
  <p:tag name="KSO_WM_DIAGRAM_GROUP_CODE" val="m1-1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WPS,a click to unlimited possibilitie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3.0"/>
  <p:tag name="KSO_WM_BEAUTIFY_FLAG" val="#wm#"/>
  <p:tag name="KSO_WM_UNIT_CONTENT_GROUP_TYPE" val="contentchip"/>
  <p:tag name="KSO_WM_TEMPLATE_INDEX" val="8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TEXT_LAYER_COUNT" val="1"/>
  <p:tag name="KSO_WM_TEMPLATE_INDEX" val="8"/>
  <p:tag name="KSO_WM_TEMPLATE_CATEGORY" val="custom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UNIT_TYPE" val="m_h_i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i*1_2_1"/>
  <p:tag name="KSO_WM_UNIT_INDEX" val="1_2_1"/>
  <p:tag name="KSO_WM_DIAGRAM_GROUP_CODE" val="m1-1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UNIT_TYPE" val="m_h_i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i*1_3_1"/>
  <p:tag name="KSO_WM_UNIT_INDEX" val="1_3_1"/>
  <p:tag name="KSO_WM_DIAGRAM_GROUP_CODE" val="m1-1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UNIT_TYPE" val="m_h_i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i*1_4_1"/>
  <p:tag name="KSO_WM_UNIT_INDEX" val="1_4_1"/>
  <p:tag name="KSO_WM_DIAGRAM_GROUP_CODE" val="m1-1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UNIT_TYPE" val="m_h_i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i*1_5_2"/>
  <p:tag name="KSO_WM_UNIT_INDEX" val="1_5_2"/>
  <p:tag name="KSO_WM_DIAGRAM_GROUP_CODE" val="m1-1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3265"/>
  <p:tag name="KSO_WM_UNIT_LAYERLEVEL" val="1_1_1"/>
  <p:tag name="KSO_WM_TAG_VERSION" val="3.0"/>
  <p:tag name="KSO_WM_UNIT_TYPE" val="m_h_i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i*1_5_1"/>
  <p:tag name="KSO_WM_UNIT_INDEX" val="1_5_1"/>
  <p:tag name="KSO_WM_DIAGRAM_GROUP_CODE" val="m1-1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30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74*8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233265_4*m_h_x*1_2_1"/>
  <p:tag name="KSO_WM_TEMPLATE_CATEGORY" val="diagram"/>
  <p:tag name="KSO_WM_TEMPLATE_INDEX" val="20233265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</p:tagLst>
</file>

<file path=ppt/tags/tag30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74*8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3_1"/>
  <p:tag name="KSO_WM_UNIT_ID" val="diagram20233265_4*m_h_x*1_3_1"/>
  <p:tag name="KSO_WM_TEMPLATE_CATEGORY" val="diagram"/>
  <p:tag name="KSO_WM_TEMPLATE_INDEX" val="20233265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</p:tagLst>
</file>

<file path=ppt/tags/tag30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0*7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233265_4*m_h_x*1_1_1"/>
  <p:tag name="KSO_WM_TEMPLATE_CATEGORY" val="diagram"/>
  <p:tag name="KSO_WM_TEMPLATE_INDEX" val="20233265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</p:tagLst>
</file>

<file path=ppt/tags/tag3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TEMPLATE_CATEGORY" val="diagram"/>
  <p:tag name="KSO_WM_TEMPLATE_INDEX" val="20233265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3265_4*m_h_a*1_5_1"/>
  <p:tag name="KSO_WM_UNIT_INDEX" val="1_5_1"/>
  <p:tag name="KSO_WM_DIAGRAM_GROUP_CODE" val="m1-1"/>
  <p:tag name="KSO_WM_UNIT_TEXT_TYPE" val="1"/>
  <p:tag name="KSO_WM_BEAUTIFY_FLAG" val="#wm#"/>
  <p:tag name="KSO_WM_UNIT_PRESET_TEXT" val="单击添加项标题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30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0*65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4_1"/>
  <p:tag name="KSO_WM_UNIT_ID" val="diagram20233265_4*m_h_x*1_4_1"/>
  <p:tag name="KSO_WM_TEMPLATE_CATEGORY" val="diagram"/>
  <p:tag name="KSO_WM_TEMPLATE_INDEX" val="20233265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TEXT_LAYER_COUNT" val="1"/>
  <p:tag name="KSO_WM_TEMPLATE_INDEX" val="8"/>
  <p:tag name="KSO_WM_TEMPLATE_CATEGORY" val="custom"/>
</p:tagLst>
</file>

<file path=ppt/tags/tag31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0*6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5_1"/>
  <p:tag name="KSO_WM_UNIT_ID" val="diagram20233265_4*m_h_x*1_5_1"/>
  <p:tag name="KSO_WM_TEMPLATE_CATEGORY" val="diagram"/>
  <p:tag name="KSO_WM_TEMPLATE_INDEX" val="20233265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55.4000041002334,&quot;left&quot;:54.8,&quot;top&quot;:112.47499794988332,&quot;width&quot;:850.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</p:tagLst>
</file>

<file path=ppt/tags/tag311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diagram"/>
  <p:tag name="KSO_WM_SLIDE_TYPE" val="text"/>
  <p:tag name="KSO_WM_SLIDE_SUBTYPE" val="diag"/>
  <p:tag name="KSO_WM_SLIDE_SIZE" val="850.35*344.45"/>
  <p:tag name="KSO_WM_SLIDE_POSITION" val="54.8*117.95"/>
  <p:tag name="KSO_WM_SLIDE_LAYOUT" val="a_m"/>
  <p:tag name="KSO_WM_SLIDE_LAYOUT_CNT" val="1_1"/>
  <p:tag name="KSO_WM_SPECIAL_SOURCE" val="bdnull"/>
  <p:tag name="KSO_WM_DIAGRAM_GROUP_CODE" val="m1-1"/>
  <p:tag name="KSO_WM_SLIDE_DIAGTYPE" val="m"/>
  <p:tag name="KSO_WM_TEMPLATE_INDEX" val="20233265"/>
  <p:tag name="KSO_WM_TEMPLATE_SUBCATEGORY" val="0"/>
  <p:tag name="KSO_WM_SLIDE_INDEX" val="4"/>
  <p:tag name="KSO_WM_TAG_VERSION" val="3.0"/>
  <p:tag name="KSO_WM_SLIDE_ID" val="diagram20233265_4"/>
  <p:tag name="KSO_WM_SLIDE_ITEM_CNT" val="5"/>
  <p:tag name="KSO_WM_SLIDE_SOURCE" val="WPPAIGenerateSlide"/>
</p:tagLst>
</file>

<file path=ppt/tags/tag312.xml><?xml version="1.0" encoding="utf-8"?>
<p:tagLst xmlns:p="http://schemas.openxmlformats.org/presentationml/2006/main">
  <p:tag name="KSO_WM_BEAUTIFY_FLAG" val="#wm#"/>
  <p:tag name="KSO_WM_TEMPLATE_CATEGORY" val="diagram"/>
  <p:tag name="KSO_WM_TEMPLATE_INDEX" val="20231784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gradient&quot;:[{&quot;brightness&quot;:0,&quot;colorType&quot;:1,&quot;foreColorIndex&quot;:5,&quot;pos&quot;:0,&quot;transparency&quot;:0},{&quot;brightness&quot;:-0.10000000149011612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14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83_2*l_h_f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83_2*l_h_a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4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4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4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4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4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27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83_2*l_h_f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83_2*l_h_a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29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983_2*l_h_f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3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983_2*l_h_a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31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1983_2*l_h_f*1_4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983_2*l_h_a*1_4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3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UNIT_ID" val="custom8_4*a*1"/>
  <p:tag name="KSO_WM_UNIT_LAYERLEVEL" val="1"/>
  <p:tag name="KSO_WM_TEMPLATE_INDEX" val="8"/>
  <p:tag name="KSO_WM_TEMPLATE_CATEGORY" val="custom"/>
</p:tagLst>
</file>

<file path=ppt/tags/tag334.xml><?xml version="1.0" encoding="utf-8"?>
<p:tagLst xmlns:p="http://schemas.openxmlformats.org/presentationml/2006/main">
  <p:tag name="KSO_WM_SLIDE_ID" val="diagram20231983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diagram"/>
  <p:tag name="KSO_WM_TEMPLATE_INDEX" val="20233233"/>
  <p:tag name="KSO_WM_SLIDE_TYPE" val="text"/>
  <p:tag name="KSO_WM_SLIDE_SUBTYPE" val="diag"/>
  <p:tag name="KSO_WM_SLIDE_SIZE" val="771.806*337.205"/>
  <p:tag name="KSO_WM_SLIDE_POSITION" val="85.5043*128.529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gradient&quot;:[{&quot;brightness&quot;:0,&quot;colorType&quot;:1,&quot;foreColorIndex&quot;:5,&quot;pos&quot;:0,&quot;transparency&quot;:0},{&quot;brightness&quot;:-0.10000000149011612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36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83_2*l_h_f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83_2*l_h_a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43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83_2*l_h_f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83_2*l_h_a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4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UNIT_ID" val="custom8_4*a*1"/>
  <p:tag name="KSO_WM_UNIT_LAYERLEVEL" val="1"/>
  <p:tag name="KSO_WM_TEMPLATE_INDEX" val="8"/>
  <p:tag name="KSO_WM_TEMPLATE_CATEGORY" val="custom"/>
</p:tagLst>
</file>

<file path=ppt/tags/tag346.xml><?xml version="1.0" encoding="utf-8"?>
<p:tagLst xmlns:p="http://schemas.openxmlformats.org/presentationml/2006/main">
  <p:tag name="KSO_WM_SLIDE_ID" val="diagram20231983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diagram"/>
  <p:tag name="KSO_WM_TEMPLATE_INDEX" val="20233233"/>
  <p:tag name="KSO_WM_SLIDE_TYPE" val="text"/>
  <p:tag name="KSO_WM_SLIDE_SUBTYPE" val="diag"/>
  <p:tag name="KSO_WM_SLIDE_SIZE" val="771.806*337.205"/>
  <p:tag name="KSO_WM_SLIDE_POSITION" val="85.5043*128.529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4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8_5*a*1"/>
  <p:tag name="KSO_WM_UNIT_LAYERLEVEL" val="1"/>
  <p:tag name="KSO_WM_TEMPLATE_INDEX" val="8"/>
  <p:tag name="KSO_WM_TEMPLATE_CATEGORY" val="custom"/>
</p:tagLst>
</file>

<file path=ppt/tags/tag348.xml><?xml version="1.0" encoding="utf-8"?>
<p:tagLst xmlns:p="http://schemas.openxmlformats.org/presentationml/2006/main">
  <p:tag name="KSO_WM_UNIT_TYPE" val="f"/>
  <p:tag name="KSO_WM_UNIT_SUBTYPE" val="g"/>
  <p:tag name="KSO_WM_UNIT_INDEX" val="1"/>
  <p:tag name="KSO_WM_BEAUTIFY_FLAG" val="#wm#"/>
  <p:tag name="KSO_WM_TAG_VERSION" val="3.0"/>
  <p:tag name="KSO_WM_UNIT_ID" val="custom8_5*f*1"/>
  <p:tag name="KSO_WM_UNIT_LAYERLEVEL" val="1"/>
  <p:tag name="KSO_WM_TEMPLATE_INDEX" val="8"/>
  <p:tag name="KSO_WM_TEMPLATE_CATEGORY" val="custom"/>
</p:tagLst>
</file>

<file path=ppt/tags/tag349.xml><?xml version="1.0" encoding="utf-8"?>
<p:tagLst xmlns:p="http://schemas.openxmlformats.org/presentationml/2006/main">
  <p:tag name="KSO_WM_SLIDE_ID" val="custom8_5"/>
  <p:tag name="KSO_WM_TEMPLATE_SUBCATEGORY" val="29"/>
  <p:tag name="KSO_WM_TEMPLATE_MASTER_TYPE" val="0"/>
  <p:tag name="KSO_WM_TEMPLATE_COLOR_TYPE" val="0"/>
  <p:tag name="KSO_WM_SLIDE_ITEM_CNT" val="0"/>
  <p:tag name="KSO_WM_SLIDE_INDEX" val="5"/>
  <p:tag name="KSO_WM_TAG_VERSION" val="3.0"/>
  <p:tag name="KSO_WM_BEAUTIFY_FLAG" val="#wm#"/>
  <p:tag name="KSO_WM_TEMPLATE_CATEGORY" val="custom"/>
  <p:tag name="KSO_WM_TEMPLATE_INDEX" val="8"/>
  <p:tag name="KSO_WM_SLIDE_TYPE" val="endPage"/>
  <p:tag name="KSO_WM_SLIDE_SUBTYPE" val="pureTxt"/>
  <p:tag name="KSO_WM_SLIDE_LAYOUT" val="a_f"/>
  <p:tag name="KSO_WM_SLIDE_LAYOUT_CNT" val="1_1"/>
  <p:tag name="KSO_WM_SPECIAL_SOURCE" val="bdnull"/>
  <p:tag name="KSO_WM_SLIDE_CONTENT_AREA" val="{&quot;left&quot;:&quot;238.15&quot;,&quot;top&quot;:&quot;99.8&quot;,&quot;width&quot;:&quot;660.35&quot;,&quot;height&quot;:&quot;315&quot;}"/>
  <p:tag name="KSO_WM_TEMPLATE_PLACEHOLDER_POS" val="208,0,832,540"/>
  <p:tag name="KSO_WM_SLIDE_THEME_ID" val="20232978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8"/>
  <p:tag name="KSO_WM_TEMPLATE_CATEGORY" val="custom"/>
</p:tagLst>
</file>

<file path=ppt/tags/tag350.xml><?xml version="1.0" encoding="utf-8"?>
<p:tagLst xmlns:p="http://schemas.openxmlformats.org/presentationml/2006/main">
  <p:tag name="KSO_WM_PRESENTATION_SOURCE" val="WPPAIGeneratePPT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TEXT_LAYER_COUNT" val="1"/>
  <p:tag name="KSO_WM_TEMPLATE_INDEX" val="8"/>
  <p:tag name="KSO_WM_TEMPLATE_CATEGORY" val="custom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8"/>
  <p:tag name="KSO_WM_TEMPLATE_CATEGORY" val="custom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TEXT_LAYER_COUNT" val="1"/>
  <p:tag name="KSO_WM_TEMPLATE_INDEX" val="8"/>
  <p:tag name="KSO_WM_TEMPLATE_CATEGORY" val="custom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contentchip"/>
  <p:tag name="KSO_WM_TEMPLATE_INDEX" val="8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INDEX" val="8"/>
  <p:tag name="KSO_WM_TEMPLATE_CATEGORY" val="custom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8"/>
  <p:tag name="KSO_WM_TEMPLATE_CATEGORY" val="custom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TEXT_LAYER_COUNT" val="1"/>
  <p:tag name="KSO_WM_TEMPLATE_INDEX" val="8"/>
  <p:tag name="KSO_WM_TEMPLATE_CATEGORY" val="custom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8"/>
  <p:tag name="KSO_WM_TEMPLATE_CATEGORY" val="custom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INDEX" val="8"/>
  <p:tag name="KSO_WM_TEMPLATE_CATEGORY" val="custom"/>
</p:tagLst>
</file>

<file path=ppt/tags/tag5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3.0"/>
  <p:tag name="KSO_WM_TEMPLATE_INDEX" val="8"/>
  <p:tag name="KSO_WM_TEMPLATE_CATEGORY" val="custom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6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1*i*2"/>
  <p:tag name="KSO_WM_UNIT_LAYERLEVEL" val="1"/>
  <p:tag name="KSO_WM_TAG_VERSION" val="3.0"/>
  <p:tag name="KSO_WM_TEMPLATE_INDEX" val="8"/>
  <p:tag name="KSO_WM_TEMPLATE_CATEGORY" val="custom"/>
</p:tagLst>
</file>

<file path=ppt/tags/tag6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1*i*3"/>
  <p:tag name="KSO_WM_UNIT_LAYERLEVEL" val="1"/>
  <p:tag name="KSO_WM_TAG_VERSION" val="3.0"/>
  <p:tag name="KSO_WM_TEMPLATE_INDEX" val="8"/>
  <p:tag name="KSO_WM_TEMPLATE_CATEGORY" val="custom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3.0"/>
  <p:tag name="KSO_WM_BEAUTIFY_FLAG" val="#wm#"/>
  <p:tag name="KSO_WM_UNIT_CONTENT_GROUP_TYPE" val="contentchip"/>
  <p:tag name="KSO_WM_TEMPLATE_INDEX" val="8"/>
  <p:tag name="KSO_WM_TEMPLATE_CATEGORY" val="custom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  <p:tag name="KSO_WM_TEMPLATE_INDEX" val="8"/>
  <p:tag name="KSO_WM_TEMPLATE_CATEGORY" val="custom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8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TEXT_LAYER_COUNT" val="1"/>
  <p:tag name="KSO_WM_TEMPLATE_CATEGORY" val="custom"/>
  <p:tag name="KSO_WM_TEMPLATE_INDEX" val="8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8"/>
  <p:tag name="KSO_WM_TEMPLATE_CATEGORY" val="custom"/>
</p:tagLst>
</file>

<file path=ppt/tags/tag7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UNIT_CONTENT_GROUP_TYPE" val="titlestyle"/>
  <p:tag name="KSO_WM_UNIT_TYPE" val="i"/>
  <p:tag name="KSO_WM_UNIT_INDEX" val="1"/>
  <p:tag name="KSO_WM_TEMPLATE_INDEX" val="8"/>
  <p:tag name="KSO_WM_TEMPLATE_CATEGORY" val="custom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TEMPLATE_INDEX" val="8"/>
  <p:tag name="KSO_WM_TEMPLATE_CATEGORY" val="custom"/>
</p:tagLst>
</file>

<file path=ppt/tags/tag74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8"/>
  <p:tag name="KSO_WM_SPECIAL_SOURCE" val="bdnull"/>
  <p:tag name="KSO_WM_TEMPLATE_THUMBS_INDEX" val="1、9"/>
  <p:tag name="KSO_WM_UNIT_ID" val="_0**"/>
  <p:tag name="KSO_WM_UNIT_LAYERLEVEL" val="1"/>
</p:tagLst>
</file>

<file path=ppt/tags/tag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1*a*1"/>
  <p:tag name="KSO_WM_UNIT_LAYERLEVEL" val="1"/>
  <p:tag name="KSO_WM_TEMPLATE_INDEX" val="5"/>
  <p:tag name="KSO_WM_TEMPLATE_CATEGORY" val="custom"/>
</p:tagLst>
</file>

<file path=ppt/tags/tag7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ID" val="custom5_1*b*1"/>
  <p:tag name="KSO_WM_UNIT_LAYERLEVEL" val="1"/>
  <p:tag name="KSO_WM_TEMPLATE_INDEX" val="5"/>
  <p:tag name="KSO_WM_TEMPLATE_CATEGORY" val="custom"/>
</p:tagLst>
</file>

<file path=ppt/tags/tag77.xml><?xml version="1.0" encoding="utf-8"?>
<p:tagLst xmlns:p="http://schemas.openxmlformats.org/presentationml/2006/main">
  <p:tag name="KSO_WM_SLIDE_ID" val="custom5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5"/>
  <p:tag name="KSO_WM_SLIDE_TYPE" val="title"/>
  <p:tag name="KSO_WM_SLIDE_SUBTYPE" val="pureTxt"/>
  <p:tag name="KSO_WM_SLIDE_LAYOUT" val="a_b"/>
  <p:tag name="KSO_WM_SLIDE_LAYOUT_CNT" val="1_1"/>
  <p:tag name="KSO_WM_SPECIAL_SOURCE" val="bdnull"/>
  <p:tag name="KSO_WM_TEMPLATE_THUMBS_INDEX" val="1、5"/>
  <p:tag name="KSO_WM_SLIDE_CONTENT_AREA" val="{&quot;left&quot;:&quot;74.4&quot;,&quot;top&quot;:&quot;58.35&quot;,&quot;width&quot;:&quot;660.35&quot;,&quot;height&quot;:&quot;315&quot;}"/>
  <p:tag name="KSO_WM_TEMPLATE_PLACEHOLDER_POS" val="112,80.625,736,427.5"/>
  <p:tag name="KSO_WM_SLIDE_THEME_ID" val="20238613"/>
</p:tagLst>
</file>

<file path=ppt/tags/tag78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3*i*1"/>
  <p:tag name="KSO_WM_UNIT_LAYERLEVEL" val="1"/>
</p:tagLst>
</file>

<file path=ppt/tags/tag79.xml><?xml version="1.0" encoding="utf-8"?>
<p:tagLst xmlns:p="http://schemas.openxmlformats.org/presentationml/2006/main">
  <p:tag name="KSO_WM_UNIT_TYPE" val="i"/>
  <p:tag name="KSO_WM_DECORATE_TYPE" val="i_cd"/>
  <p:tag name="KSO_WM_UNIT_INDEX" val="3"/>
  <p:tag name="KSO_WM_BEAUTIFY_FLAG" val="#wm#"/>
  <p:tag name="KSO_WM_TAG_VERSION" val="3.0"/>
  <p:tag name="KSO_WM_TEMPLATE_INDEX" val="5"/>
  <p:tag name="KSO_WM_TEMPLATE_CATEGORY" val="custom"/>
  <p:tag name="KSO_WM_UNIT_ID" val="custom5_3*i*3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  <p:tag name="KSO_WM_TEMPLATE_INDEX" val="8"/>
  <p:tag name="KSO_WM_TEMPLATE_CATEGORY" val="custom"/>
</p:tagLst>
</file>

<file path=ppt/tags/tag80.xml><?xml version="1.0" encoding="utf-8"?>
<p:tagLst xmlns:p="http://schemas.openxmlformats.org/presentationml/2006/main">
  <p:tag name="KSO_WM_UNIT_TYPE" val="i"/>
  <p:tag name="KSO_WM_DECORATE_TYPE" val="i_cd"/>
  <p:tag name="KSO_WM_UNIT_INDEX" val="2"/>
  <p:tag name="KSO_WM_BEAUTIFY_FLAG" val="#wm#"/>
  <p:tag name="KSO_WM_TAG_VERSION" val="3.0"/>
  <p:tag name="KSO_WM_TEMPLATE_INDEX" val="5"/>
  <p:tag name="KSO_WM_TEMPLATE_CATEGORY" val="custom"/>
  <p:tag name="KSO_WM_UNIT_ID" val="custom5_3*i*2"/>
  <p:tag name="KSO_WM_UNIT_LAYERLEVEL" val="1"/>
</p:tagLst>
</file>

<file path=ppt/tags/tag81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5_3*e*1"/>
  <p:tag name="KSO_WM_UNIT_LAYERLEVEL" val="1"/>
  <p:tag name="KSO_WM_TEMPLATE_INDEX" val="5"/>
  <p:tag name="KSO_WM_TEMPLATE_CATEGORY" val="custom"/>
  <p:tag name="KSO_WM_UNIT_PRESET_TEXT" val="第二章"/>
</p:tagLst>
</file>

<file path=ppt/tags/tag8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3*a*1"/>
  <p:tag name="KSO_WM_UNIT_LAYERLEVEL" val="1"/>
</p:tagLst>
</file>

<file path=ppt/tags/tag83.xml><?xml version="1.0" encoding="utf-8"?>
<p:tagLst xmlns:p="http://schemas.openxmlformats.org/presentationml/2006/main">
  <p:tag name="KSO_WM_SLIDE_ID" val="custom5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5"/>
  <p:tag name="KSO_WM_SLIDE_TYPE" val="sectionTitle"/>
  <p:tag name="KSO_WM_SLIDE_SUBTYPE" val="pureTxt"/>
  <p:tag name="KSO_WM_SLIDE_LAYOUT" val="a_e_i"/>
  <p:tag name="KSO_WM_SLIDE_LAYOUT_CNT" val="1_1_3"/>
  <p:tag name="KSO_WM_SPECIAL_SOURCE" val="bdnull"/>
  <p:tag name="KSO_WM_DIAGRAM_GROUP_CODE" val="l1-1"/>
  <p:tag name="KSO_WM_SLIDE_DIAGTYPE" val="l"/>
  <p:tag name="KSO_WM_TEMPLATE_PLACEHOLDER_POS" val="0,0,960,540"/>
  <p:tag name="KSO_WM_SLIDE_THEME_ID" val="20232611"/>
</p:tagLst>
</file>

<file path=ppt/tags/tag8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8_2*a*1"/>
  <p:tag name="KSO_WM_UNIT_LAYERLEVEL" val="1"/>
  <p:tag name="KSO_WM_TEMPLATE_INDEX" val="8"/>
  <p:tag name="KSO_WM_TEMPLATE_CATEGORY" val="custom"/>
</p:tagLst>
</file>

<file path=ppt/tags/tag85.xml><?xml version="1.0" encoding="utf-8"?>
<p:tagLst xmlns:p="http://schemas.openxmlformats.org/presentationml/2006/main">
  <p:tag name="KSO_WM_UNIT_TYPE" val="l_h_i"/>
  <p:tag name="KSO_WM_UNIT_SUBTYPE" val="h"/>
  <p:tag name="KSO_WM_UNIT_INDEX" val="1_2_2"/>
  <p:tag name="KSO_WM_BEAUTIFY_FLAG" val="#wm#"/>
  <p:tag name="KSO_WM_TAG_VERSION" val="3.0"/>
  <p:tag name="KSO_WM_DIAGRAM_VERSION" val="3"/>
  <p:tag name="KSO_WM_TEMPLATE_INDEX" val="8"/>
  <p:tag name="KSO_WM_TEMPLATE_CATEGORY" val="custom"/>
  <p:tag name="KSO_WM_UNIT_ID" val="custom8_2*l_h_i*1_2_2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407.8,&quot;left&quot;:316.45,&quot;top&quot;:66.1,&quot;width&quot;:537.25}"/>
</p:tagLst>
</file>

<file path=ppt/tags/tag86.xml><?xml version="1.0" encoding="utf-8"?>
<p:tagLst xmlns:p="http://schemas.openxmlformats.org/presentationml/2006/main">
  <p:tag name="KSO_WM_UNIT_TYPE" val="l_h_i"/>
  <p:tag name="KSO_WM_UNIT_SUBTYPE" val="h"/>
  <p:tag name="KSO_WM_UNIT_INDEX" val="1_2_3"/>
  <p:tag name="KSO_WM_BEAUTIFY_FLAG" val="#wm#"/>
  <p:tag name="KSO_WM_TAG_VERSION" val="3.0"/>
  <p:tag name="KSO_WM_DIAGRAM_VERSION" val="3"/>
  <p:tag name="KSO_WM_TEMPLATE_INDEX" val="8"/>
  <p:tag name="KSO_WM_TEMPLATE_CATEGORY" val="custom"/>
  <p:tag name="KSO_WM_UNIT_ID" val="custom8_2*l_h_i*1_2_3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407.8,&quot;left&quot;:316.45,&quot;top&quot;:66.1,&quot;width&quot;:537.25}"/>
</p:tagLst>
</file>

<file path=ppt/tags/tag87.xml><?xml version="1.0" encoding="utf-8"?>
<p:tagLst xmlns:p="http://schemas.openxmlformats.org/presentationml/2006/main">
  <p:tag name="KSO_WM_UNIT_TYPE" val="l_h_i"/>
  <p:tag name="KSO_WM_UNIT_SUBTYPE" val="d"/>
  <p:tag name="KSO_WM_UNIT_INDEX" val="1_2_1"/>
  <p:tag name="KSO_WM_BEAUTIFY_FLAG" val="#wm#"/>
  <p:tag name="KSO_WM_TAG_VERSION" val="3.0"/>
  <p:tag name="KSO_WM_DIAGRAM_VERSION" val="3"/>
  <p:tag name="KSO_WM_UNIT_PRESET_TEXT" val="02"/>
  <p:tag name="KSO_WM_TEMPLATE_INDEX" val="8"/>
  <p:tag name="KSO_WM_TEMPLATE_CATEGORY" val="custom"/>
  <p:tag name="KSO_WM_UNIT_ID" val="custom8_2*l_h_i*1_2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407.8,&quot;left&quot;:316.45,&quot;top&quot;:66.1,&quot;width&quot;:537.25}"/>
</p:tagLst>
</file>

<file path=ppt/tags/tag88.xml><?xml version="1.0" encoding="utf-8"?>
<p:tagLst xmlns:p="http://schemas.openxmlformats.org/presentationml/2006/main">
  <p:tag name="KSO_WM_UNIT_TYPE" val="l_h_f"/>
  <p:tag name="KSO_WM_UNIT_SUBTYPE" val="a"/>
  <p:tag name="KSO_WM_UNIT_INDEX" val="1_2_1"/>
  <p:tag name="KSO_WM_BEAUTIFY_FLAG" val="#wm#"/>
  <p:tag name="KSO_WM_TAG_VERSION" val="3.0"/>
  <p:tag name="KSO_WM_DIAGRAM_VERSION" val="3"/>
  <p:tag name="KSO_WM_UNIT_PRESET_TEXT" val="总体战略规划过程"/>
  <p:tag name="KSO_WM_TEMPLATE_INDEX" val="8"/>
  <p:tag name="KSO_WM_TEMPLATE_CATEGORY" val="custom"/>
  <p:tag name="KSO_WM_UNIT_ID" val="custom8_2*l_h_f*1_2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407.8,&quot;left&quot;:316.45,&quot;top&quot;:66.1,&quot;width&quot;:537.25}"/>
</p:tagLst>
</file>

<file path=ppt/tags/tag89.xml><?xml version="1.0" encoding="utf-8"?>
<p:tagLst xmlns:p="http://schemas.openxmlformats.org/presentationml/2006/main">
  <p:tag name="KSO_WM_UNIT_TYPE" val="l_h_i"/>
  <p:tag name="KSO_WM_UNIT_SUBTYPE" val="h"/>
  <p:tag name="KSO_WM_UNIT_INDEX" val="1_3_2"/>
  <p:tag name="KSO_WM_BEAUTIFY_FLAG" val="#wm#"/>
  <p:tag name="KSO_WM_TAG_VERSION" val="3.0"/>
  <p:tag name="KSO_WM_DIAGRAM_VERSION" val="3"/>
  <p:tag name="KSO_WM_TEMPLATE_INDEX" val="8"/>
  <p:tag name="KSO_WM_TEMPLATE_CATEGORY" val="custom"/>
  <p:tag name="KSO_WM_UNIT_ID" val="custom8_2*l_h_i*1_3_2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407.8,&quot;left&quot;:316.45,&quot;top&quot;:66.1,&quot;width&quot;:537.25}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TEMPLATE_INDEX" val="8"/>
  <p:tag name="KSO_WM_TEMPLATE_CATEGORY" val="custom"/>
</p:tagLst>
</file>

<file path=ppt/tags/tag90.xml><?xml version="1.0" encoding="utf-8"?>
<p:tagLst xmlns:p="http://schemas.openxmlformats.org/presentationml/2006/main">
  <p:tag name="KSO_WM_UNIT_TYPE" val="l_h_i"/>
  <p:tag name="KSO_WM_UNIT_SUBTYPE" val="h"/>
  <p:tag name="KSO_WM_UNIT_INDEX" val="1_3_3"/>
  <p:tag name="KSO_WM_BEAUTIFY_FLAG" val="#wm#"/>
  <p:tag name="KSO_WM_TAG_VERSION" val="3.0"/>
  <p:tag name="KSO_WM_DIAGRAM_VERSION" val="3"/>
  <p:tag name="KSO_WM_TEMPLATE_INDEX" val="8"/>
  <p:tag name="KSO_WM_TEMPLATE_CATEGORY" val="custom"/>
  <p:tag name="KSO_WM_UNIT_ID" val="custom8_2*l_h_i*1_3_3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407.8,&quot;left&quot;:316.45,&quot;top&quot;:66.1,&quot;width&quot;:537.25}"/>
</p:tagLst>
</file>

<file path=ppt/tags/tag91.xml><?xml version="1.0" encoding="utf-8"?>
<p:tagLst xmlns:p="http://schemas.openxmlformats.org/presentationml/2006/main">
  <p:tag name="KSO_WM_UNIT_TYPE" val="l_h_i"/>
  <p:tag name="KSO_WM_UNIT_SUBTYPE" val="d"/>
  <p:tag name="KSO_WM_UNIT_INDEX" val="1_3_1"/>
  <p:tag name="KSO_WM_BEAUTIFY_FLAG" val="#wm#"/>
  <p:tag name="KSO_WM_TAG_VERSION" val="3.0"/>
  <p:tag name="KSO_WM_DIAGRAM_VERSION" val="3"/>
  <p:tag name="KSO_WM_UNIT_PRESET_TEXT" val="03"/>
  <p:tag name="KSO_WM_TEMPLATE_INDEX" val="8"/>
  <p:tag name="KSO_WM_TEMPLATE_CATEGORY" val="custom"/>
  <p:tag name="KSO_WM_UNIT_ID" val="custom8_2*l_h_i*1_3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407.8,&quot;left&quot;:316.45,&quot;top&quot;:66.1,&quot;width&quot;:537.25}"/>
</p:tagLst>
</file>

<file path=ppt/tags/tag92.xml><?xml version="1.0" encoding="utf-8"?>
<p:tagLst xmlns:p="http://schemas.openxmlformats.org/presentationml/2006/main">
  <p:tag name="KSO_WM_UNIT_TYPE" val="l_h_f"/>
  <p:tag name="KSO_WM_UNIT_SUBTYPE" val="a"/>
  <p:tag name="KSO_WM_UNIT_INDEX" val="1_3_1"/>
  <p:tag name="KSO_WM_BEAUTIFY_FLAG" val="#wm#"/>
  <p:tag name="KSO_WM_TAG_VERSION" val="3.0"/>
  <p:tag name="KSO_WM_DIAGRAM_VERSION" val="3"/>
  <p:tag name="KSO_WM_UNIT_PRESET_TEXT" val="经营战略"/>
  <p:tag name="KSO_WM_TEMPLATE_INDEX" val="8"/>
  <p:tag name="KSO_WM_TEMPLATE_CATEGORY" val="custom"/>
  <p:tag name="KSO_WM_UNIT_ID" val="custom8_2*l_h_f*1_3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407.8,&quot;left&quot;:316.45,&quot;top&quot;:66.1,&quot;width&quot;:537.25}"/>
</p:tagLst>
</file>

<file path=ppt/tags/tag93.xml><?xml version="1.0" encoding="utf-8"?>
<p:tagLst xmlns:p="http://schemas.openxmlformats.org/presentationml/2006/main">
  <p:tag name="KSO_WM_UNIT_TYPE" val="l_h_i"/>
  <p:tag name="KSO_WM_UNIT_SUBTYPE" val="h"/>
  <p:tag name="KSO_WM_UNIT_INDEX" val="1_1_2"/>
  <p:tag name="KSO_WM_BEAUTIFY_FLAG" val="#wm#"/>
  <p:tag name="KSO_WM_TAG_VERSION" val="3.0"/>
  <p:tag name="KSO_WM_DIAGRAM_VERSION" val="3"/>
  <p:tag name="KSO_WM_TEMPLATE_INDEX" val="8"/>
  <p:tag name="KSO_WM_TEMPLATE_CATEGORY" val="custom"/>
  <p:tag name="KSO_WM_UNIT_ID" val="custom8_2*l_h_i*1_1_2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407.8,&quot;left&quot;:316.45,&quot;top&quot;:66.1,&quot;width&quot;:537.25}"/>
</p:tagLst>
</file>

<file path=ppt/tags/tag94.xml><?xml version="1.0" encoding="utf-8"?>
<p:tagLst xmlns:p="http://schemas.openxmlformats.org/presentationml/2006/main">
  <p:tag name="KSO_WM_UNIT_TYPE" val="l_h_i"/>
  <p:tag name="KSO_WM_UNIT_SUBTYPE" val="h"/>
  <p:tag name="KSO_WM_UNIT_INDEX" val="1_1_3"/>
  <p:tag name="KSO_WM_BEAUTIFY_FLAG" val="#wm#"/>
  <p:tag name="KSO_WM_TAG_VERSION" val="3.0"/>
  <p:tag name="KSO_WM_DIAGRAM_VERSION" val="3"/>
  <p:tag name="KSO_WM_TEMPLATE_INDEX" val="8"/>
  <p:tag name="KSO_WM_TEMPLATE_CATEGORY" val="custom"/>
  <p:tag name="KSO_WM_UNIT_ID" val="custom8_2*l_h_i*1_1_3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407.8,&quot;left&quot;:316.45,&quot;top&quot;:66.1,&quot;width&quot;:537.25}"/>
</p:tagLst>
</file>

<file path=ppt/tags/tag95.xml><?xml version="1.0" encoding="utf-8"?>
<p:tagLst xmlns:p="http://schemas.openxmlformats.org/presentationml/2006/main">
  <p:tag name="KSO_WM_UNIT_TYPE" val="l_h_i"/>
  <p:tag name="KSO_WM_UNIT_SUBTYPE" val="d"/>
  <p:tag name="KSO_WM_UNIT_INDEX" val="1_1_1"/>
  <p:tag name="KSO_WM_BEAUTIFY_FLAG" val="#wm#"/>
  <p:tag name="KSO_WM_TAG_VERSION" val="3.0"/>
  <p:tag name="KSO_WM_DIAGRAM_VERSION" val="3"/>
  <p:tag name="KSO_WM_UNIT_PRESET_TEXT" val="01"/>
  <p:tag name="KSO_WM_TEMPLATE_INDEX" val="8"/>
  <p:tag name="KSO_WM_TEMPLATE_CATEGORY" val="custom"/>
  <p:tag name="KSO_WM_UNIT_ID" val="custom8_2*l_h_i*1_1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407.8,&quot;left&quot;:316.45,&quot;top&quot;:66.1,&quot;width&quot;:537.25}"/>
</p:tagLst>
</file>

<file path=ppt/tags/tag96.xml><?xml version="1.0" encoding="utf-8"?>
<p:tagLst xmlns:p="http://schemas.openxmlformats.org/presentationml/2006/main">
  <p:tag name="KSO_WM_UNIT_TYPE" val="l_h_f"/>
  <p:tag name="KSO_WM_UNIT_SUBTYPE" val="a"/>
  <p:tag name="KSO_WM_UNIT_INDEX" val="1_1_1"/>
  <p:tag name="KSO_WM_BEAUTIFY_FLAG" val="#wm#"/>
  <p:tag name="KSO_WM_TAG_VERSION" val="3.0"/>
  <p:tag name="KSO_WM_DIAGRAM_VERSION" val="3"/>
  <p:tag name="KSO_WM_UNIT_PRESET_TEXT" val="制订企业战略规划的重要性"/>
  <p:tag name="KSO_WM_TEMPLATE_INDEX" val="8"/>
  <p:tag name="KSO_WM_TEMPLATE_CATEGORY" val="custom"/>
  <p:tag name="KSO_WM_UNIT_ID" val="custom8_2*l_h_f*1_1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407.8,&quot;left&quot;:316.45,&quot;top&quot;:66.1,&quot;width&quot;:537.25}"/>
</p:tagLst>
</file>

<file path=ppt/tags/tag97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INDEX" val="8"/>
  <p:tag name="KSO_WM_TEMPLATE_CATEGORY" val="custom"/>
  <p:tag name="KSO_WM_UNIT_ID" val="custom8_2*i*1"/>
  <p:tag name="KSO_WM_DIAGRAM_GROUP_CODE" val="l1-1"/>
  <p:tag name="KSO_WM_DIAGRAM_COLOR_TRICK" val="1"/>
  <p:tag name="KSO_WM_DIAGRAM_COLOR_TEXT_CAN_REMOVE" val="n"/>
  <p:tag name="KSO_WM_UNIT_LAYERLEVEL" val="1"/>
</p:tagLst>
</file>

<file path=ppt/tags/tag98.xml><?xml version="1.0" encoding="utf-8"?>
<p:tagLst xmlns:p="http://schemas.openxmlformats.org/presentationml/2006/main">
  <p:tag name="KSO_WM_SLIDE_ID" val="custom8_2"/>
  <p:tag name="KSO_WM_TEMPLATE_SUBCATEGORY" val="29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custom"/>
  <p:tag name="KSO_WM_TEMPLATE_INDEX" val="8"/>
  <p:tag name="KSO_WM_SLIDE_TYPE" val="contents"/>
  <p:tag name="KSO_WM_SLIDE_SUBTYPE" val="diag"/>
  <p:tag name="KSO_WM_SLIDE_LAYOUT" val="a_i_l"/>
  <p:tag name="KSO_WM_SLIDE_LAYOUT_CNT" val="1_1_1"/>
  <p:tag name="KSO_WM_SPECIAL_SOURCE" val="bdnull"/>
  <p:tag name="KSO_WM_DIAGRAM_GROUP_CODE" val="l1-1"/>
  <p:tag name="KSO_WM_SLIDE_DIAGTYPE" val="l"/>
  <p:tag name="KSO_WM_TEMPLATE_PLACEHOLDER_POS" val="72,88.125,726,448.125"/>
  <p:tag name="KSO_WM_TEMPLATE_PLACEHOLDER_POS2" val="201.7,88.125,726,448.125"/>
  <p:tag name="KSO_WM_SLIDE_THEME_ID" val="20233670"/>
  <p:tag name="KSO_WM_ASSEMBLE_CHIP_INDEX" val="diag"/>
</p:tagLst>
</file>

<file path=ppt/tags/tag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1638_2*a*1"/>
  <p:tag name="KSO_WM_TEMPLATE_CATEGORY" val="diagram"/>
  <p:tag name="KSO_WM_TEMPLATE_INDEX" val="20231638"/>
  <p:tag name="KSO_WM_UNIT_LAYERLEVEL" val="1"/>
  <p:tag name="KSO_WM_TAG_VERSION" val="3.0"/>
  <p:tag name="KSO_WM_BEAUTIFY_FLAG" val="#wm#"/>
  <p:tag name="KSO_WM_DIAGRAM_GROUP_CODE" val="l1-1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WPS​​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小清新渐变风">
  <a:themeElements>
    <a:clrScheme name="自定义 46">
      <a:dk1>
        <a:srgbClr val="000000"/>
      </a:dk1>
      <a:lt1>
        <a:srgbClr val="FFFFFF"/>
      </a:lt1>
      <a:dk2>
        <a:srgbClr val="571D11"/>
      </a:dk2>
      <a:lt2>
        <a:srgbClr val="FCF2F0"/>
      </a:lt2>
      <a:accent1>
        <a:srgbClr val="E8898D"/>
      </a:accent1>
      <a:accent2>
        <a:srgbClr val="71B9F1"/>
      </a:accent2>
      <a:accent3>
        <a:srgbClr val="E18EE4"/>
      </a:accent3>
      <a:accent4>
        <a:srgbClr val="F5B765"/>
      </a:accent4>
      <a:accent5>
        <a:srgbClr val="A095CF"/>
      </a:accent5>
      <a:accent6>
        <a:srgbClr val="CCAA72"/>
      </a:accent6>
      <a:hlink>
        <a:srgbClr val="48A1FA"/>
      </a:hlink>
      <a:folHlink>
        <a:srgbClr val="951C13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1969</Words>
  <Application>WPS 演示</Application>
  <PresentationFormat>宽屏</PresentationFormat>
  <Paragraphs>300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MiSans Normal</vt:lpstr>
      <vt:lpstr>Arial Unicode MS</vt:lpstr>
      <vt:lpstr>微软雅黑 Light</vt:lpstr>
      <vt:lpstr>WPS​​</vt:lpstr>
      <vt:lpstr>小清新渐变风</vt:lpstr>
      <vt:lpstr>网络营销</vt:lpstr>
      <vt:lpstr>PowerPoint 演示文稿</vt:lpstr>
      <vt:lpstr>目录</vt:lpstr>
      <vt:lpstr>学习目标</vt:lpstr>
      <vt:lpstr>网络目标营销概述</vt:lpstr>
      <vt:lpstr>网络目标营销的概念</vt:lpstr>
      <vt:lpstr>PowerPoint 演示文稿</vt:lpstr>
      <vt:lpstr>PowerPoint 演示文稿</vt:lpstr>
      <vt:lpstr>网上目标市场</vt:lpstr>
      <vt:lpstr>PowerPoint 演示文稿</vt:lpstr>
      <vt:lpstr>定制营销</vt:lpstr>
      <vt:lpstr>PowerPoint 演示文稿</vt:lpstr>
      <vt:lpstr>定制营销决策</vt:lpstr>
      <vt:lpstr>定制营销实施关键点</vt:lpstr>
      <vt:lpstr>定制营销实施关键点</vt:lpstr>
      <vt:lpstr>数据库营销</vt:lpstr>
      <vt:lpstr>数据库营销的概念</vt:lpstr>
      <vt:lpstr>数据库营销的作用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zhao</dc:creator>
  <cp:lastModifiedBy>武静影</cp:lastModifiedBy>
  <cp:revision>12</cp:revision>
  <dcterms:created xsi:type="dcterms:W3CDTF">2023-07-11T07:43:00Z</dcterms:created>
  <dcterms:modified xsi:type="dcterms:W3CDTF">2025-09-04T01:10:29Z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082CDF4BDCB147028B1E4F4C67F4EA59_11</vt:lpwstr>
  </property>
</Properties>
</file>