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5.svg" ContentType="image/svg+xml"/>
  <Override PartName="/ppt/media/image17.svg" ContentType="image/svg+xml"/>
  <Override PartName="/ppt/media/image19.svg" ContentType="image/svg+xml"/>
  <Override PartName="/ppt/media/image2.svg" ContentType="image/svg+xml"/>
  <Override PartName="/ppt/media/image21.svg" ContentType="image/svg+xml"/>
  <Override PartName="/ppt/media/image4.svg" ContentType="image/svg+xml"/>
  <Override PartName="/ppt/media/image45.svg" ContentType="image/svg+xml"/>
  <Override PartName="/ppt/media/image47.svg" ContentType="image/svg+xml"/>
  <Override PartName="/ppt/media/image50.svg" ContentType="image/svg+xml"/>
  <Override PartName="/ppt/media/image52.svg" ContentType="image/svg+xml"/>
  <Override PartName="/ppt/media/image54.svg" ContentType="image/svg+xml"/>
  <Override PartName="/ppt/media/image59.svg" ContentType="image/svg+xml"/>
  <Override PartName="/ppt/media/image6.svg" ContentType="image/svg+xml"/>
  <Override PartName="/ppt/media/image61.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81" r:id="rId4"/>
    <p:sldId id="257" r:id="rId6"/>
    <p:sldId id="258" r:id="rId7"/>
    <p:sldId id="282"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0" clrIdx="0"/>
  <p:cmAuthor id="2" name="作者" initials="A" lastIdx="0" clrIdx="1"/>
  <p:cmAuthor id="3" name="WPS_1679281038" initials="W"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4"/>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488.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solidFill>
                <a:schemeClr val="accent1">
                  <a:lumMod val="75000"/>
                </a:schemeClr>
              </a:solidFill>
            </a:endParaRPr>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任意多边形 10"/>
          <p:cNvSpPr/>
          <p:nvPr userDrawn="1">
            <p:custDataLst>
              <p:tags r:id="rId2"/>
            </p:custDataLst>
          </p:nvPr>
        </p:nvSpPr>
        <p:spPr>
          <a:xfrm>
            <a:off x="0" y="4578350"/>
            <a:ext cx="2159000" cy="2279650"/>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0">
                <a:schemeClr val="accent2">
                  <a:alpha val="70000"/>
                  <a:lumMod val="92000"/>
                  <a:lumOff val="8000"/>
                </a:schemeClr>
              </a:gs>
              <a:gs pos="100000">
                <a:schemeClr val="accent2">
                  <a:alpha val="0"/>
                  <a:lumMod val="80000"/>
                  <a:lumOff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solidFill>
              <a:cs typeface="微软雅黑" panose="020B0503020204020204" charset="-122"/>
            </a:endParaRPr>
          </a:p>
        </p:txBody>
      </p:sp>
      <p:sp>
        <p:nvSpPr>
          <p:cNvPr id="8" name="任意多边形 14"/>
          <p:cNvSpPr/>
          <p:nvPr userDrawn="1">
            <p:custDataLst>
              <p:tags r:id="rId3"/>
            </p:custDataLst>
          </p:nvPr>
        </p:nvSpPr>
        <p:spPr>
          <a:xfrm>
            <a:off x="10189845" y="1349375"/>
            <a:ext cx="2001520" cy="3781425"/>
          </a:xfrm>
          <a:custGeom>
            <a:avLst/>
            <a:gdLst/>
            <a:ahLst/>
            <a:cxnLst>
              <a:cxn ang="3">
                <a:pos x="hc" y="t"/>
              </a:cxn>
              <a:cxn ang="cd2">
                <a:pos x="l" y="vc"/>
              </a:cxn>
              <a:cxn ang="cd4">
                <a:pos x="hc" y="b"/>
              </a:cxn>
              <a:cxn ang="0">
                <a:pos x="r" y="vc"/>
              </a:cxn>
            </a:cxnLst>
            <a:rect l="l" t="t" r="r" b="b"/>
            <a:pathLst>
              <a:path w="3197" h="6039">
                <a:moveTo>
                  <a:pt x="3020" y="0"/>
                </a:moveTo>
                <a:cubicBezTo>
                  <a:pt x="3072" y="0"/>
                  <a:pt x="3123" y="1"/>
                  <a:pt x="3175" y="4"/>
                </a:cubicBezTo>
                <a:lnTo>
                  <a:pt x="3197" y="5"/>
                </a:lnTo>
                <a:lnTo>
                  <a:pt x="3197" y="6034"/>
                </a:lnTo>
                <a:lnTo>
                  <a:pt x="3175" y="6035"/>
                </a:lnTo>
                <a:cubicBezTo>
                  <a:pt x="3123" y="6038"/>
                  <a:pt x="3072" y="6039"/>
                  <a:pt x="3020" y="6039"/>
                </a:cubicBezTo>
                <a:cubicBezTo>
                  <a:pt x="1352" y="6039"/>
                  <a:pt x="0" y="4687"/>
                  <a:pt x="0" y="3020"/>
                </a:cubicBezTo>
                <a:cubicBezTo>
                  <a:pt x="0" y="1352"/>
                  <a:pt x="1352" y="0"/>
                  <a:pt x="3020" y="0"/>
                </a:cubicBezTo>
                <a:close/>
              </a:path>
            </a:pathLst>
          </a:custGeom>
          <a:gradFill>
            <a:gsLst>
              <a:gs pos="100000">
                <a:schemeClr val="accent1">
                  <a:alpha val="20000"/>
                </a:schemeClr>
              </a:gs>
              <a:gs pos="0">
                <a:schemeClr val="accent1">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endParaRPr>
          </a:p>
        </p:txBody>
      </p:sp>
      <p:sp>
        <p:nvSpPr>
          <p:cNvPr id="9" name="副标题"/>
          <p:cNvSpPr txBox="1">
            <a:spLocks noGrp="1"/>
          </p:cNvSpPr>
          <p:nvPr>
            <p:ph type="body" idx="3" hasCustomPrompt="1"/>
            <p:custDataLst>
              <p:tags r:id="rId4"/>
            </p:custDataLst>
          </p:nvPr>
        </p:nvSpPr>
        <p:spPr>
          <a:xfrm>
            <a:off x="1437005" y="3325495"/>
            <a:ext cx="7401560" cy="635000"/>
          </a:xfrm>
          <a:prstGeom prst="rect">
            <a:avLst/>
          </a:prstGeom>
        </p:spPr>
        <p:txBody>
          <a:bodyPr wrap="square" lIns="91440" tIns="45720" rIns="91440" bIns="45720" rtlCol="0" anchor="t" anchorCtr="0">
            <a:normAutofit/>
          </a:bodyPr>
          <a:lstStyle>
            <a:lvl1pPr marL="0" marR="0" lvl="0" algn="l" defTabSz="914400" rtl="0" eaLnBrk="1" fontAlgn="auto" latinLnBrk="0" hangingPunct="1">
              <a:lnSpc>
                <a:spcPct val="100000"/>
              </a:lnSpc>
              <a:buClrTx/>
              <a:buSzTx/>
              <a:buFontTx/>
              <a:buNone/>
              <a:defRPr kumimoji="0" lang="zh-CN" altLang="en-US" sz="1800" b="0" i="0" u="none" strike="noStrike" kern="1200" cap="none" spc="200" normalizeH="0" baseline="0" noProof="1" dirty="0">
                <a:solidFill>
                  <a:schemeClr val="tx1"/>
                </a:solidFill>
                <a:latin typeface="+mj-ea"/>
                <a:ea typeface="+mj-ea"/>
                <a:cs typeface="+mj-lt"/>
                <a:sym typeface="+mn-ea"/>
              </a:defRPr>
            </a:lvl1pPr>
          </a:lstStyle>
          <a:p>
            <a:pPr lvl="0" algn="l">
              <a:buClrTx/>
              <a:buSzTx/>
              <a:buFontTx/>
            </a:pPr>
            <a:r>
              <a:rPr dirty="0">
                <a:sym typeface="+mn-ea"/>
              </a:rPr>
              <a:t>单击此处编辑母版副标题样式</a:t>
            </a:r>
            <a:endParaRPr dirty="0">
              <a:sym typeface="+mn-ea"/>
            </a:endParaRPr>
          </a:p>
        </p:txBody>
      </p:sp>
      <p:sp>
        <p:nvSpPr>
          <p:cNvPr id="11" name="标题"/>
          <p:cNvSpPr txBox="1">
            <a:spLocks noGrp="1"/>
          </p:cNvSpPr>
          <p:nvPr>
            <p:ph type="title" idx="2" hasCustomPrompt="1"/>
            <p:custDataLst>
              <p:tags r:id="rId5"/>
            </p:custDataLst>
          </p:nvPr>
        </p:nvSpPr>
        <p:spPr>
          <a:xfrm>
            <a:off x="1437005" y="1447800"/>
            <a:ext cx="7395845" cy="1712595"/>
          </a:xfrm>
          <a:prstGeom prst="rect">
            <a:avLst/>
          </a:prstGeom>
        </p:spPr>
        <p:txBody>
          <a:bodyPr wrap="square" lIns="91440" tIns="45720" rIns="91440" bIns="45720" rtlCol="0" anchor="b" anchorCtr="0">
            <a:normAutofit/>
          </a:bodyPr>
          <a:lstStyle>
            <a:lvl1pPr marL="0" marR="0" lvl="0" algn="l" defTabSz="914400" rtl="0" eaLnBrk="1" fontAlgn="auto" latinLnBrk="0" hangingPunct="1">
              <a:lnSpc>
                <a:spcPct val="100000"/>
              </a:lnSpc>
              <a:buClrTx/>
              <a:buSzTx/>
              <a:buFontTx/>
              <a:buNone/>
              <a:defRPr kumimoji="0" lang="zh-CN" altLang="en-US" sz="6000" b="1" i="0" u="none" strike="noStrike" kern="1200" cap="none" spc="400" normalizeH="0" baseline="0" noProof="1">
                <a:solidFill>
                  <a:schemeClr val="tx1"/>
                </a:solidFill>
                <a:latin typeface="+mj-ea"/>
                <a:ea typeface="+mj-ea"/>
                <a:cs typeface="微软雅黑" panose="020B0503020204020204" charset="-122"/>
                <a:sym typeface="+mn-ea"/>
              </a:defRPr>
            </a:lvl1pPr>
          </a:lstStyle>
          <a:p>
            <a:pPr lvl="0" algn="l">
              <a:buClrTx/>
              <a:buSzTx/>
              <a:buFontTx/>
            </a:pPr>
            <a:r>
              <a:rPr dirty="0">
                <a:sym typeface="+mn-ea"/>
              </a:rPr>
              <a:t>单击此处编辑标题</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5"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6" name="署名占位符 10"/>
          <p:cNvSpPr>
            <a:spLocks noGrp="1"/>
          </p:cNvSpPr>
          <p:nvPr>
            <p:ph type="body" sz="quarter" idx="17" hasCustomPrompt="1"/>
            <p:custDataLst>
              <p:tags r:id="rId9"/>
            </p:custDataLst>
          </p:nvPr>
        </p:nvSpPr>
        <p:spPr>
          <a:xfrm>
            <a:off x="1520825" y="4201795"/>
            <a:ext cx="1886585" cy="440690"/>
          </a:xfrm>
          <a:prstGeom prst="roundRect">
            <a:avLst>
              <a:gd name="adj" fmla="val 21854"/>
            </a:avLst>
          </a:prstGeom>
          <a:gradFill>
            <a:gsLst>
              <a:gs pos="0">
                <a:schemeClr val="accent1"/>
              </a:gs>
              <a:gs pos="100000">
                <a:schemeClr val="accent1">
                  <a:alpha val="60000"/>
                </a:schemeClr>
              </a:gs>
            </a:gsLst>
            <a:lin ang="2700000" scaled="0"/>
          </a:gra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
        <p:nvSpPr>
          <p:cNvPr id="17" name="任意多边形 2"/>
          <p:cNvSpPr/>
          <p:nvPr userDrawn="1">
            <p:custDataLst>
              <p:tags r:id="rId10"/>
            </p:custDataLst>
          </p:nvPr>
        </p:nvSpPr>
        <p:spPr>
          <a:xfrm rot="10800000" flipH="1" flipV="1">
            <a:off x="8851265" y="3810"/>
            <a:ext cx="3339465" cy="3338195"/>
          </a:xfrm>
          <a:custGeom>
            <a:avLst/>
            <a:gdLst>
              <a:gd name="adj" fmla="val 1339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59" h="5257">
                <a:moveTo>
                  <a:pt x="5211" y="0"/>
                </a:moveTo>
                <a:lnTo>
                  <a:pt x="5259" y="0"/>
                </a:lnTo>
                <a:lnTo>
                  <a:pt x="5259" y="1397"/>
                </a:lnTo>
                <a:lnTo>
                  <a:pt x="5211" y="1396"/>
                </a:lnTo>
                <a:cubicBezTo>
                  <a:pt x="3104" y="1396"/>
                  <a:pt x="1396" y="3104"/>
                  <a:pt x="1396" y="5211"/>
                </a:cubicBezTo>
                <a:lnTo>
                  <a:pt x="1397" y="5257"/>
                </a:lnTo>
                <a:lnTo>
                  <a:pt x="0" y="5257"/>
                </a:lnTo>
                <a:lnTo>
                  <a:pt x="0" y="5211"/>
                </a:lnTo>
                <a:cubicBezTo>
                  <a:pt x="0" y="2333"/>
                  <a:pt x="2333" y="0"/>
                  <a:pt x="5211" y="0"/>
                </a:cubicBezTo>
                <a:close/>
              </a:path>
            </a:pathLst>
          </a:custGeom>
          <a:gradFill>
            <a:gsLst>
              <a:gs pos="100000">
                <a:schemeClr val="accent1">
                  <a:alpha val="48000"/>
                </a:schemeClr>
              </a:gs>
              <a:gs pos="22000">
                <a:schemeClr val="accent1">
                  <a:alpha val="0"/>
                  <a:lumMod val="63000"/>
                  <a:lumOff val="3700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椭圆 2"/>
          <p:cNvSpPr/>
          <p:nvPr userDrawn="1">
            <p:custDataLst>
              <p:tags r:id="rId2"/>
            </p:custDataLst>
          </p:nvPr>
        </p:nvSpPr>
        <p:spPr>
          <a:xfrm>
            <a:off x="1219200" y="2804795"/>
            <a:ext cx="2362200" cy="23622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sp>
        <p:nvSpPr>
          <p:cNvPr id="5" name="标题"/>
          <p:cNvSpPr txBox="1">
            <a:spLocks noGrp="1"/>
          </p:cNvSpPr>
          <p:nvPr>
            <p:ph type="title" idx="1" hasCustomPrompt="1"/>
            <p:custDataLst>
              <p:tags r:id="rId3"/>
            </p:custDataLst>
          </p:nvPr>
        </p:nvSpPr>
        <p:spPr bwMode="auto">
          <a:xfrm>
            <a:off x="844550" y="1139825"/>
            <a:ext cx="2171065" cy="2350770"/>
          </a:xfrm>
          <a:prstGeom prst="rect">
            <a:avLst/>
          </a:prstGeom>
        </p:spPr>
        <p:txBody>
          <a:bodyPr wrap="square" lIns="91440" tIns="45720" rIns="91440" bIns="45720" rtlCol="0" anchor="b" anchorCtr="0">
            <a:normAutofit/>
          </a:bodyPr>
          <a:lstStyle>
            <a:lvl1pPr marL="0" marR="0" lvl="0" algn="l" defTabSz="914400" rtl="0" eaLnBrk="1" fontAlgn="auto" latinLnBrk="0" hangingPunct="1">
              <a:lnSpc>
                <a:spcPct val="100000"/>
              </a:lnSpc>
              <a:buClrTx/>
              <a:buSzTx/>
              <a:buFontTx/>
              <a:buNone/>
              <a:defRPr kumimoji="0" lang="zh-CN" altLang="en-US" sz="6000" b="1" i="0" u="none" strike="noStrike" kern="1200" cap="none" spc="4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buClrTx/>
              <a:buSzTx/>
              <a:buFontTx/>
            </a:pPr>
            <a:r>
              <a:rPr dirty="0">
                <a:sym typeface="+mn-ea"/>
              </a:rPr>
              <a:t>标题</a:t>
            </a:r>
            <a:endParaRPr dirty="0">
              <a:sym typeface="+mn-ea"/>
            </a:endParaRPr>
          </a:p>
        </p:txBody>
      </p:sp>
      <p:sp>
        <p:nvSpPr>
          <p:cNvPr id="6" name="日期占位符 2"/>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0" name="页脚占位符 3"/>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11" name="灯片编号占位符 4"/>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7" name="任意多边形: 形状 6"/>
          <p:cNvSpPr/>
          <p:nvPr userDrawn="1">
            <p:custDataLst>
              <p:tags r:id="rId7"/>
            </p:custDataLst>
          </p:nvPr>
        </p:nvSpPr>
        <p:spPr>
          <a:xfrm>
            <a:off x="9295130" y="3812540"/>
            <a:ext cx="2896235" cy="3045460"/>
          </a:xfrm>
          <a:custGeom>
            <a:avLst/>
            <a:gdLst>
              <a:gd name="connsiteX0" fmla="*/ 2215286 w 2898892"/>
              <a:gd name="connsiteY0" fmla="*/ 1136 h 3045222"/>
              <a:gd name="connsiteX1" fmla="*/ 2449717 w 2898892"/>
              <a:gd name="connsiteY1" fmla="*/ 5674 h 3045222"/>
              <a:gd name="connsiteX2" fmla="*/ 2878869 w 2898892"/>
              <a:gd name="connsiteY2" fmla="*/ 77060 h 3045222"/>
              <a:gd name="connsiteX3" fmla="*/ 2898874 w 2898892"/>
              <a:gd name="connsiteY3" fmla="*/ 82278 h 3045222"/>
              <a:gd name="connsiteX4" fmla="*/ 2898892 w 2898892"/>
              <a:gd name="connsiteY4" fmla="*/ 1092496 h 3045222"/>
              <a:gd name="connsiteX5" fmla="*/ 2897670 w 2898892"/>
              <a:gd name="connsiteY5" fmla="*/ 1091774 h 3045222"/>
              <a:gd name="connsiteX6" fmla="*/ 2383672 w 2898892"/>
              <a:gd name="connsiteY6" fmla="*/ 950163 h 3045222"/>
              <a:gd name="connsiteX7" fmla="*/ 949550 w 2898892"/>
              <a:gd name="connsiteY7" fmla="*/ 2196199 h 3045222"/>
              <a:gd name="connsiteX8" fmla="*/ 1178031 w 2898892"/>
              <a:gd name="connsiteY8" fmla="*/ 3043519 h 3045222"/>
              <a:gd name="connsiteX9" fmla="*/ 1179843 w 2898892"/>
              <a:gd name="connsiteY9" fmla="*/ 3044919 h 3045222"/>
              <a:gd name="connsiteX10" fmla="*/ 128202 w 2898892"/>
              <a:gd name="connsiteY10" fmla="*/ 3045222 h 3045222"/>
              <a:gd name="connsiteX11" fmla="*/ 122797 w 2898892"/>
              <a:gd name="connsiteY11" fmla="*/ 3031476 h 3045222"/>
              <a:gd name="connsiteX12" fmla="*/ 5670 w 2898892"/>
              <a:gd name="connsiteY12" fmla="*/ 2130196 h 3045222"/>
              <a:gd name="connsiteX13" fmla="*/ 2215286 w 2898892"/>
              <a:gd name="connsiteY13" fmla="*/ 1136 h 304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8892" h="3045222">
                <a:moveTo>
                  <a:pt x="2215286" y="1136"/>
                </a:moveTo>
                <a:cubicBezTo>
                  <a:pt x="2292637" y="-1294"/>
                  <a:pt x="2370849" y="159"/>
                  <a:pt x="2449717" y="5674"/>
                </a:cubicBezTo>
                <a:cubicBezTo>
                  <a:pt x="2597317" y="15996"/>
                  <a:pt x="2740731" y="40665"/>
                  <a:pt x="2878869" y="77060"/>
                </a:cubicBezTo>
                <a:lnTo>
                  <a:pt x="2898874" y="82278"/>
                </a:lnTo>
                <a:lnTo>
                  <a:pt x="2898892" y="1092496"/>
                </a:lnTo>
                <a:lnTo>
                  <a:pt x="2897670" y="1091774"/>
                </a:lnTo>
                <a:cubicBezTo>
                  <a:pt x="2742140" y="1012787"/>
                  <a:pt x="2568647" y="963098"/>
                  <a:pt x="2383672" y="950163"/>
                </a:cubicBezTo>
                <a:cubicBezTo>
                  <a:pt x="1643138" y="898380"/>
                  <a:pt x="1001288" y="1456317"/>
                  <a:pt x="949550" y="2196199"/>
                </a:cubicBezTo>
                <a:cubicBezTo>
                  <a:pt x="927712" y="2508494"/>
                  <a:pt x="1014704" y="2802938"/>
                  <a:pt x="1178031" y="3043519"/>
                </a:cubicBezTo>
                <a:lnTo>
                  <a:pt x="1179843" y="3044919"/>
                </a:lnTo>
                <a:lnTo>
                  <a:pt x="128202" y="3045222"/>
                </a:lnTo>
                <a:lnTo>
                  <a:pt x="122797" y="3031476"/>
                </a:lnTo>
                <a:cubicBezTo>
                  <a:pt x="26596" y="2750393"/>
                  <a:pt x="-16389" y="2445659"/>
                  <a:pt x="5670" y="2130196"/>
                </a:cubicBezTo>
                <a:cubicBezTo>
                  <a:pt x="88351" y="947803"/>
                  <a:pt x="1055015" y="37588"/>
                  <a:pt x="2215286" y="1136"/>
                </a:cubicBezTo>
                <a:close/>
              </a:path>
            </a:pathLst>
          </a:custGeom>
          <a:gradFill>
            <a:gsLst>
              <a:gs pos="0">
                <a:schemeClr val="accent1">
                  <a:alpha val="20000"/>
                </a:schemeClr>
              </a:gs>
              <a:gs pos="100000">
                <a:schemeClr val="accent1">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tx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任意多边形 8"/>
          <p:cNvSpPr/>
          <p:nvPr userDrawn="1">
            <p:custDataLst>
              <p:tags r:id="rId2"/>
            </p:custDataLst>
          </p:nvPr>
        </p:nvSpPr>
        <p:spPr>
          <a:xfrm flipH="1">
            <a:off x="10045700" y="4570095"/>
            <a:ext cx="2146300" cy="228790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100000">
                <a:schemeClr val="accent1">
                  <a:alpha val="20000"/>
                </a:schemeClr>
              </a:gs>
              <a:gs pos="0">
                <a:schemeClr val="accent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9" name="椭圆 8"/>
          <p:cNvSpPr/>
          <p:nvPr userDrawn="1">
            <p:custDataLst>
              <p:tags r:id="rId3"/>
            </p:custDataLst>
          </p:nvPr>
        </p:nvSpPr>
        <p:spPr>
          <a:xfrm>
            <a:off x="9127490" y="967740"/>
            <a:ext cx="685800" cy="6858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0" name="椭圆 9"/>
          <p:cNvSpPr/>
          <p:nvPr userDrawn="1">
            <p:custDataLst>
              <p:tags r:id="rId4"/>
            </p:custDataLst>
          </p:nvPr>
        </p:nvSpPr>
        <p:spPr>
          <a:xfrm>
            <a:off x="982345" y="1607820"/>
            <a:ext cx="2449195" cy="244983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1" name="标题"/>
          <p:cNvSpPr txBox="1">
            <a:spLocks noGrp="1"/>
          </p:cNvSpPr>
          <p:nvPr>
            <p:ph type="title" idx="1"/>
            <p:custDataLst>
              <p:tags r:id="rId5"/>
            </p:custDataLst>
          </p:nvPr>
        </p:nvSpPr>
        <p:spPr>
          <a:xfrm>
            <a:off x="2348230" y="1383030"/>
            <a:ext cx="8107680" cy="2045335"/>
          </a:xfrm>
          <a:prstGeom prst="rect">
            <a:avLst/>
          </a:prstGeom>
          <a:noFill/>
        </p:spPr>
        <p:txBody>
          <a:bodyPr wrap="square" lIns="0" tIns="0" rIns="0" bIns="0" rtlCol="0" anchor="b" anchorCtr="0">
            <a:normAutofit/>
          </a:bodyPr>
          <a:lstStyle>
            <a:lvl1pPr marL="0" marR="0" lvl="0" algn="l" defTabSz="914400" rtl="0" eaLnBrk="1" fontAlgn="auto" latinLnBrk="0" hangingPunct="1">
              <a:lnSpc>
                <a:spcPct val="100000"/>
              </a:lnSpc>
              <a:buClrTx/>
              <a:buSzTx/>
              <a:buFontTx/>
              <a:buNone/>
              <a:defRPr kumimoji="0" lang="zh-CN" altLang="en-US" sz="4800" b="1" i="0" u="none" strike="noStrike" kern="1200" cap="none" spc="400" normalizeH="0" baseline="0" noProof="1">
                <a:solidFill>
                  <a:schemeClr val="tx1"/>
                </a:solidFill>
                <a:uFillTx/>
                <a:latin typeface="+mj-ea"/>
                <a:ea typeface="+mj-ea"/>
                <a:cs typeface="微软雅黑" panose="020B0503020204020204" charset="-122"/>
                <a:sym typeface="+mn-ea"/>
              </a:defRPr>
            </a:lvl1pPr>
          </a:lstStyle>
          <a:p>
            <a:pPr lvl="0" algn="l">
              <a:buClrTx/>
              <a:buSzTx/>
              <a:buFontTx/>
            </a:pPr>
            <a:r>
              <a:rPr dirty="0">
                <a:sym typeface="+mn-ea"/>
              </a:rPr>
              <a:t>单击此处编辑母版标题样式</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4"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5" name="节编号 3"/>
          <p:cNvSpPr>
            <a:spLocks noGrp="1"/>
          </p:cNvSpPr>
          <p:nvPr>
            <p:ph type="body" sz="quarter" idx="13" hasCustomPrompt="1"/>
            <p:custDataLst>
              <p:tags r:id="rId9"/>
            </p:custDataLst>
          </p:nvPr>
        </p:nvSpPr>
        <p:spPr>
          <a:xfrm>
            <a:off x="2389505" y="3841027"/>
            <a:ext cx="1917700" cy="526416"/>
          </a:xfrm>
          <a:prstGeom prst="roundRect">
            <a:avLst/>
          </a:prstGeom>
          <a:gradFill>
            <a:gsLst>
              <a:gs pos="0">
                <a:schemeClr val="accent1"/>
              </a:gs>
              <a:gs pos="100000">
                <a:schemeClr val="accent1">
                  <a:alpha val="60000"/>
                </a:schemeClr>
              </a:gs>
            </a:gsLst>
            <a:lin ang="0" scaled="0"/>
          </a:gradFill>
        </p:spPr>
        <p:txBody>
          <a:bodyPr wrap="none" tIns="0" bIns="36195" anchor="ctr" anchorCtr="0">
            <a:normAutofit/>
          </a:bodyPr>
          <a:lstStyle>
            <a:lvl1pPr marL="0" indent="0" algn="ctr">
              <a:buNone/>
              <a:defRPr sz="1800" b="1">
                <a:solidFill>
                  <a:srgbClr val="FFFFFF"/>
                </a:solidFill>
              </a:defRPr>
            </a:lvl1pPr>
          </a:lstStyle>
          <a:p>
            <a:pPr lvl="0"/>
            <a:r>
              <a:rPr lang="zh-CN" altLang="en-US" dirty="0"/>
              <a:t>节编号</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任意多边形 10"/>
          <p:cNvSpPr/>
          <p:nvPr userDrawn="1">
            <p:custDataLst>
              <p:tags r:id="rId2"/>
            </p:custDataLst>
          </p:nvPr>
        </p:nvSpPr>
        <p:spPr>
          <a:xfrm rot="10800000" flipV="1">
            <a:off x="635" y="31750"/>
            <a:ext cx="3338195" cy="3338195"/>
          </a:xfrm>
          <a:custGeom>
            <a:avLst/>
            <a:gdLst>
              <a:gd name="adj" fmla="val 1339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59" h="5257">
                <a:moveTo>
                  <a:pt x="5211" y="0"/>
                </a:moveTo>
                <a:lnTo>
                  <a:pt x="5259" y="0"/>
                </a:lnTo>
                <a:lnTo>
                  <a:pt x="5259" y="1397"/>
                </a:lnTo>
                <a:lnTo>
                  <a:pt x="5211" y="1396"/>
                </a:lnTo>
                <a:cubicBezTo>
                  <a:pt x="3104" y="1396"/>
                  <a:pt x="1396" y="3104"/>
                  <a:pt x="1396" y="5211"/>
                </a:cubicBezTo>
                <a:lnTo>
                  <a:pt x="1397" y="5257"/>
                </a:lnTo>
                <a:lnTo>
                  <a:pt x="0" y="5257"/>
                </a:lnTo>
                <a:lnTo>
                  <a:pt x="0" y="5211"/>
                </a:lnTo>
                <a:cubicBezTo>
                  <a:pt x="0" y="2333"/>
                  <a:pt x="2333" y="0"/>
                  <a:pt x="5211" y="0"/>
                </a:cubicBezTo>
                <a:close/>
              </a:path>
            </a:pathLst>
          </a:custGeom>
          <a:gradFill>
            <a:gsLst>
              <a:gs pos="100000">
                <a:schemeClr val="accent1">
                  <a:alpha val="48000"/>
                </a:schemeClr>
              </a:gs>
              <a:gs pos="22000">
                <a:schemeClr val="accent1">
                  <a:alpha val="0"/>
                  <a:lumMod val="63000"/>
                  <a:lumOff val="3700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8" name="任意多边形 9"/>
          <p:cNvSpPr/>
          <p:nvPr userDrawn="1">
            <p:custDataLst>
              <p:tags r:id="rId3"/>
            </p:custDataLst>
          </p:nvPr>
        </p:nvSpPr>
        <p:spPr>
          <a:xfrm rot="10800000" flipV="1">
            <a:off x="0" y="1377315"/>
            <a:ext cx="2000885" cy="3781425"/>
          </a:xfrm>
          <a:custGeom>
            <a:avLst/>
            <a:gdLst/>
            <a:ahLst/>
            <a:cxnLst>
              <a:cxn ang="3">
                <a:pos x="hc" y="t"/>
              </a:cxn>
              <a:cxn ang="cd2">
                <a:pos x="l" y="vc"/>
              </a:cxn>
              <a:cxn ang="cd4">
                <a:pos x="hc" y="b"/>
              </a:cxn>
              <a:cxn ang="0">
                <a:pos x="r" y="vc"/>
              </a:cxn>
            </a:cxnLst>
            <a:rect l="l" t="t" r="r" b="b"/>
            <a:pathLst>
              <a:path w="3197" h="6039">
                <a:moveTo>
                  <a:pt x="3020" y="0"/>
                </a:moveTo>
                <a:cubicBezTo>
                  <a:pt x="3072" y="0"/>
                  <a:pt x="3123" y="1"/>
                  <a:pt x="3175" y="4"/>
                </a:cubicBezTo>
                <a:lnTo>
                  <a:pt x="3197" y="5"/>
                </a:lnTo>
                <a:lnTo>
                  <a:pt x="3197" y="6034"/>
                </a:lnTo>
                <a:lnTo>
                  <a:pt x="3175" y="6035"/>
                </a:lnTo>
                <a:cubicBezTo>
                  <a:pt x="3123" y="6038"/>
                  <a:pt x="3072" y="6039"/>
                  <a:pt x="3020" y="6039"/>
                </a:cubicBezTo>
                <a:cubicBezTo>
                  <a:pt x="1352" y="6039"/>
                  <a:pt x="0" y="4687"/>
                  <a:pt x="0" y="3020"/>
                </a:cubicBezTo>
                <a:cubicBezTo>
                  <a:pt x="0" y="1352"/>
                  <a:pt x="1352" y="0"/>
                  <a:pt x="3020" y="0"/>
                </a:cubicBezTo>
                <a:close/>
              </a:path>
            </a:pathLst>
          </a:custGeom>
          <a:gradFill>
            <a:gsLst>
              <a:gs pos="100000">
                <a:schemeClr val="accent1">
                  <a:alpha val="20000"/>
                </a:schemeClr>
              </a:gs>
              <a:gs pos="0">
                <a:schemeClr val="accent1">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endParaRPr>
          </a:p>
        </p:txBody>
      </p:sp>
      <p:sp>
        <p:nvSpPr>
          <p:cNvPr id="9" name="任意多边形 8"/>
          <p:cNvSpPr/>
          <p:nvPr userDrawn="1">
            <p:custDataLst>
              <p:tags r:id="rId4"/>
            </p:custDataLst>
          </p:nvPr>
        </p:nvSpPr>
        <p:spPr>
          <a:xfrm flipH="1">
            <a:off x="10045700" y="4578350"/>
            <a:ext cx="2146300" cy="227901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0">
                <a:schemeClr val="accent2">
                  <a:alpha val="70000"/>
                  <a:lumMod val="92000"/>
                  <a:lumOff val="8000"/>
                </a:schemeClr>
              </a:gs>
              <a:gs pos="100000">
                <a:schemeClr val="accent2">
                  <a:alpha val="0"/>
                  <a:lumMod val="80000"/>
                  <a:lumOff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11" name="标题"/>
          <p:cNvSpPr txBox="1">
            <a:spLocks noGrp="1"/>
          </p:cNvSpPr>
          <p:nvPr>
            <p:ph type="title" idx="2" hasCustomPrompt="1"/>
            <p:custDataLst>
              <p:tags r:id="rId5"/>
            </p:custDataLst>
          </p:nvPr>
        </p:nvSpPr>
        <p:spPr>
          <a:xfrm>
            <a:off x="3641090" y="1520825"/>
            <a:ext cx="6866890" cy="2146300"/>
          </a:xfrm>
          <a:prstGeom prst="rect">
            <a:avLst/>
          </a:prstGeom>
          <a:noFill/>
        </p:spPr>
        <p:txBody>
          <a:bodyPr wrap="square" lIns="91440" tIns="45720" rIns="71755" bIns="45720" rtlCol="0" anchor="b" anchorCtr="0">
            <a:normAutofit/>
          </a:bodyPr>
          <a:lstStyle>
            <a:lvl1pPr marL="0" marR="0" lvl="0" algn="r" defTabSz="914400" rtl="0" eaLnBrk="1" fontAlgn="auto" latinLnBrk="0" hangingPunct="1">
              <a:lnSpc>
                <a:spcPct val="100000"/>
              </a:lnSpc>
              <a:buClrTx/>
              <a:buSzTx/>
              <a:buFontTx/>
              <a:buNone/>
              <a:defRPr kumimoji="0" lang="zh-CN" altLang="en-US" sz="6600" b="1" i="0" u="none" strike="noStrike" kern="1200" cap="none" spc="0" normalizeH="0" baseline="0" noProof="1" dirty="0">
                <a:solidFill>
                  <a:schemeClr val="tx1"/>
                </a:solidFill>
                <a:latin typeface="+mj-ea"/>
                <a:ea typeface="+mj-ea"/>
                <a:cs typeface="微软雅黑" panose="020B0503020204020204" charset="-122"/>
                <a:sym typeface="+mn-ea"/>
              </a:defRPr>
            </a:lvl1pPr>
          </a:lstStyle>
          <a:p>
            <a:pPr lvl="0" algn="r">
              <a:buClrTx/>
              <a:buSzTx/>
              <a:buFontTx/>
            </a:pPr>
            <a:r>
              <a:rPr dirty="0">
                <a:sym typeface="+mn-ea"/>
              </a:rPr>
              <a:t>单击编辑标题</a:t>
            </a:r>
            <a:endParaRPr dirty="0">
              <a:sym typeface="+mn-ea"/>
            </a:endParaRPr>
          </a:p>
        </p:txBody>
      </p:sp>
      <p:sp>
        <p:nvSpPr>
          <p:cNvPr id="12"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15"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6" name="署名占位符 10"/>
          <p:cNvSpPr>
            <a:spLocks noGrp="1"/>
          </p:cNvSpPr>
          <p:nvPr>
            <p:ph type="body" sz="quarter" idx="17" hasCustomPrompt="1"/>
            <p:custDataLst>
              <p:tags r:id="rId9"/>
            </p:custDataLst>
          </p:nvPr>
        </p:nvSpPr>
        <p:spPr>
          <a:xfrm>
            <a:off x="8479790" y="4109719"/>
            <a:ext cx="1886585" cy="562294"/>
          </a:xfrm>
          <a:prstGeom prst="roundRect">
            <a:avLst>
              <a:gd name="adj" fmla="val 21854"/>
            </a:avLst>
          </a:prstGeom>
          <a:gradFill>
            <a:gsLst>
              <a:gs pos="0">
                <a:schemeClr val="accent1"/>
              </a:gs>
              <a:gs pos="100000">
                <a:schemeClr val="accent1">
                  <a:alpha val="60000"/>
                </a:schemeClr>
              </a:gs>
            </a:gsLst>
            <a:lin ang="2700000" scaled="0"/>
          </a:gradFill>
        </p:spPr>
        <p:txBody>
          <a:bodyPr wrap="square" anchor="ctr">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0" Type="http://schemas.openxmlformats.org/officeDocument/2006/relationships/theme" Target="../theme/theme2.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4"/>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9" name="同心圆 6"/>
          <p:cNvSpPr/>
          <p:nvPr userDrawn="1">
            <p:custDataLst>
              <p:tags r:id="rId17"/>
            </p:custDataLst>
          </p:nvPr>
        </p:nvSpPr>
        <p:spPr>
          <a:xfrm rot="8280000">
            <a:off x="452120" y="287020"/>
            <a:ext cx="624840" cy="624840"/>
          </a:xfrm>
          <a:prstGeom prst="donut">
            <a:avLst>
              <a:gd name="adj" fmla="val 24433"/>
            </a:avLst>
          </a:prstGeom>
          <a:gradFill>
            <a:gsLst>
              <a:gs pos="0">
                <a:schemeClr val="accent1">
                  <a:alpha val="50000"/>
                </a:schemeClr>
              </a:gs>
              <a:gs pos="72000">
                <a:schemeClr val="accent1">
                  <a:alpha val="0"/>
                </a:schemeClr>
              </a:gs>
            </a:gsLst>
            <a:lin ang="169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latin typeface="微软雅黑" panose="020B0503020204020204" charset="-122"/>
              <a:cs typeface="微软雅黑" panose="020B0503020204020204" charset="-122"/>
              <a:sym typeface="+mn-ea"/>
            </a:endParaRPr>
          </a:p>
        </p:txBody>
      </p:sp>
      <p:sp>
        <p:nvSpPr>
          <p:cNvPr id="12" name="任意多边形: 形状 11"/>
          <p:cNvSpPr/>
          <p:nvPr userDrawn="1">
            <p:custDataLst>
              <p:tags r:id="rId18"/>
            </p:custDataLst>
          </p:nvPr>
        </p:nvSpPr>
        <p:spPr>
          <a:xfrm>
            <a:off x="6934200" y="1351280"/>
            <a:ext cx="5255895" cy="5506720"/>
          </a:xfrm>
          <a:custGeom>
            <a:avLst/>
            <a:gdLst>
              <a:gd name="connsiteX0" fmla="*/ 4225077 w 5255647"/>
              <a:gd name="connsiteY0" fmla="*/ 770 h 5518308"/>
              <a:gd name="connsiteX1" fmla="*/ 4438483 w 5255647"/>
              <a:gd name="connsiteY1" fmla="*/ 10280 h 5518308"/>
              <a:gd name="connsiteX2" fmla="*/ 5216038 w 5255647"/>
              <a:gd name="connsiteY2" fmla="*/ 139615 h 5518308"/>
              <a:gd name="connsiteX3" fmla="*/ 5255647 w 5255647"/>
              <a:gd name="connsiteY3" fmla="*/ 150458 h 5518308"/>
              <a:gd name="connsiteX4" fmla="*/ 5255607 w 5255647"/>
              <a:gd name="connsiteY4" fmla="*/ 1981866 h 5518308"/>
              <a:gd name="connsiteX5" fmla="*/ 5250109 w 5255647"/>
              <a:gd name="connsiteY5" fmla="*/ 1978022 h 5518308"/>
              <a:gd name="connsiteX6" fmla="*/ 4318826 w 5255647"/>
              <a:gd name="connsiteY6" fmla="*/ 1721455 h 5518308"/>
              <a:gd name="connsiteX7" fmla="*/ 1720433 w 5255647"/>
              <a:gd name="connsiteY7" fmla="*/ 3978949 h 5518308"/>
              <a:gd name="connsiteX8" fmla="*/ 2134410 w 5255647"/>
              <a:gd name="connsiteY8" fmla="*/ 5514082 h 5518308"/>
              <a:gd name="connsiteX9" fmla="*/ 2137612 w 5255647"/>
              <a:gd name="connsiteY9" fmla="*/ 5517766 h 5518308"/>
              <a:gd name="connsiteX10" fmla="*/ 232206 w 5255647"/>
              <a:gd name="connsiteY10" fmla="*/ 5518308 h 5518308"/>
              <a:gd name="connsiteX11" fmla="*/ 222494 w 5255647"/>
              <a:gd name="connsiteY11" fmla="*/ 5492256 h 5518308"/>
              <a:gd name="connsiteX12" fmla="*/ 10273 w 5255647"/>
              <a:gd name="connsiteY12" fmla="*/ 3859362 h 5518308"/>
              <a:gd name="connsiteX13" fmla="*/ 4225077 w 5255647"/>
              <a:gd name="connsiteY13" fmla="*/ 770 h 551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5647" h="5518308">
                <a:moveTo>
                  <a:pt x="4225077" y="770"/>
                </a:moveTo>
                <a:cubicBezTo>
                  <a:pt x="4295884" y="2127"/>
                  <a:pt x="4367035" y="5284"/>
                  <a:pt x="4438483" y="10280"/>
                </a:cubicBezTo>
                <a:cubicBezTo>
                  <a:pt x="4705911" y="28981"/>
                  <a:pt x="4965754" y="73676"/>
                  <a:pt x="5216038" y="139615"/>
                </a:cubicBezTo>
                <a:lnTo>
                  <a:pt x="5255647" y="150458"/>
                </a:lnTo>
                <a:lnTo>
                  <a:pt x="5255607" y="1981866"/>
                </a:lnTo>
                <a:lnTo>
                  <a:pt x="5250109" y="1978022"/>
                </a:lnTo>
                <a:cubicBezTo>
                  <a:pt x="4968313" y="1834916"/>
                  <a:pt x="4653971" y="1744891"/>
                  <a:pt x="4318826" y="1721455"/>
                </a:cubicBezTo>
                <a:cubicBezTo>
                  <a:pt x="2977095" y="1627633"/>
                  <a:pt x="1814168" y="2638470"/>
                  <a:pt x="1720433" y="3978949"/>
                </a:cubicBezTo>
                <a:cubicBezTo>
                  <a:pt x="1680868" y="4544750"/>
                  <a:pt x="1838485" y="5078208"/>
                  <a:pt x="2134410" y="5514082"/>
                </a:cubicBezTo>
                <a:lnTo>
                  <a:pt x="2137612" y="5517766"/>
                </a:lnTo>
                <a:lnTo>
                  <a:pt x="232206" y="5518308"/>
                </a:lnTo>
                <a:lnTo>
                  <a:pt x="222494" y="5492256"/>
                </a:lnTo>
                <a:cubicBezTo>
                  <a:pt x="48190" y="4983003"/>
                  <a:pt x="-29693" y="4430902"/>
                  <a:pt x="10273" y="3859362"/>
                </a:cubicBezTo>
                <a:cubicBezTo>
                  <a:pt x="165063" y="1645759"/>
                  <a:pt x="2030046" y="-41301"/>
                  <a:pt x="4225077" y="770"/>
                </a:cubicBezTo>
                <a:close/>
              </a:path>
            </a:pathLst>
          </a:custGeom>
          <a:gradFill>
            <a:gsLst>
              <a:gs pos="0">
                <a:schemeClr val="accent1">
                  <a:alpha val="8000"/>
                </a:schemeClr>
              </a:gs>
              <a:gs pos="100000">
                <a:schemeClr val="accent1">
                  <a:alpha val="0"/>
                </a:scheme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latin typeface="微软雅黑" panose="020B0503020204020204" charset="-122"/>
            </a:endParaRPr>
          </a:p>
        </p:txBody>
      </p:sp>
      <p:sp>
        <p:nvSpPr>
          <p:cNvPr id="8" name="KSO_TEMPLATE" hidden="1"/>
          <p:cNvSpPr/>
          <p:nvPr userDrawn="1">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10.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6" Type="http://schemas.openxmlformats.org/officeDocument/2006/relationships/notesSlide" Target="../notesSlides/notesSlide6.xml"/><Relationship Id="rId15" Type="http://schemas.openxmlformats.org/officeDocument/2006/relationships/slideLayout" Target="../slideLayouts/slideLayout19.xml"/><Relationship Id="rId14" Type="http://schemas.openxmlformats.org/officeDocument/2006/relationships/tags" Target="../tags/tag258.xml"/><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tags" Target="../tags/tag245.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12.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4" Type="http://schemas.openxmlformats.org/officeDocument/2006/relationships/slideLayout" Target="../slideLayouts/slideLayout19.xml"/><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tags" Target="../tags/tag262.xml"/></Relationships>
</file>

<file path=ppt/slides/_rels/slide13.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image" Target="../media/image2.svg"/><Relationship Id="rId7" Type="http://schemas.openxmlformats.org/officeDocument/2006/relationships/image" Target="../media/image22.png"/><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0" Type="http://schemas.openxmlformats.org/officeDocument/2006/relationships/slideLayout" Target="../slideLayouts/slideLayout19.xml"/><Relationship Id="rId3" Type="http://schemas.openxmlformats.org/officeDocument/2006/relationships/tags" Target="../tags/tag277.xml"/><Relationship Id="rId29" Type="http://schemas.openxmlformats.org/officeDocument/2006/relationships/tags" Target="../tags/tag293.xml"/><Relationship Id="rId28" Type="http://schemas.openxmlformats.org/officeDocument/2006/relationships/tags" Target="../tags/tag292.xml"/><Relationship Id="rId27" Type="http://schemas.openxmlformats.org/officeDocument/2006/relationships/tags" Target="../tags/tag291.xml"/><Relationship Id="rId26" Type="http://schemas.openxmlformats.org/officeDocument/2006/relationships/tags" Target="../tags/tag290.xml"/><Relationship Id="rId25" Type="http://schemas.openxmlformats.org/officeDocument/2006/relationships/tags" Target="../tags/tag289.xml"/><Relationship Id="rId24" Type="http://schemas.openxmlformats.org/officeDocument/2006/relationships/tags" Target="../tags/tag288.xml"/><Relationship Id="rId23" Type="http://schemas.openxmlformats.org/officeDocument/2006/relationships/tags" Target="../tags/tag28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image" Target="../media/image10.svg"/><Relationship Id="rId2" Type="http://schemas.openxmlformats.org/officeDocument/2006/relationships/tags" Target="../tags/tag276.xml"/><Relationship Id="rId19" Type="http://schemas.openxmlformats.org/officeDocument/2006/relationships/image" Target="../media/image26.png"/><Relationship Id="rId18" Type="http://schemas.openxmlformats.org/officeDocument/2006/relationships/tags" Target="../tags/tag284.xml"/><Relationship Id="rId17" Type="http://schemas.openxmlformats.org/officeDocument/2006/relationships/image" Target="../media/image8.svg"/><Relationship Id="rId16" Type="http://schemas.openxmlformats.org/officeDocument/2006/relationships/image" Target="../media/image25.png"/><Relationship Id="rId15" Type="http://schemas.openxmlformats.org/officeDocument/2006/relationships/tags" Target="../tags/tag283.xml"/><Relationship Id="rId14" Type="http://schemas.openxmlformats.org/officeDocument/2006/relationships/image" Target="../media/image6.svg"/><Relationship Id="rId13" Type="http://schemas.openxmlformats.org/officeDocument/2006/relationships/image" Target="../media/image24.png"/><Relationship Id="rId12" Type="http://schemas.openxmlformats.org/officeDocument/2006/relationships/tags" Target="../tags/tag282.xml"/><Relationship Id="rId11" Type="http://schemas.openxmlformats.org/officeDocument/2006/relationships/image" Target="../media/image4.svg"/><Relationship Id="rId10" Type="http://schemas.openxmlformats.org/officeDocument/2006/relationships/image" Target="../media/image23.png"/><Relationship Id="rId1" Type="http://schemas.openxmlformats.org/officeDocument/2006/relationships/tags" Target="../tags/tag275.xml"/></Relationships>
</file>

<file path=ppt/slides/_rels/slide14.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7" Type="http://schemas.openxmlformats.org/officeDocument/2006/relationships/slideLayout" Target="../slideLayouts/slideLayout19.xml"/><Relationship Id="rId26" Type="http://schemas.openxmlformats.org/officeDocument/2006/relationships/tags" Target="../tags/tag315.xml"/><Relationship Id="rId25" Type="http://schemas.openxmlformats.org/officeDocument/2006/relationships/tags" Target="../tags/tag314.xml"/><Relationship Id="rId24" Type="http://schemas.openxmlformats.org/officeDocument/2006/relationships/image" Target="../media/image30.jpeg"/><Relationship Id="rId23" Type="http://schemas.openxmlformats.org/officeDocument/2006/relationships/tags" Target="../tags/tag313.xml"/><Relationship Id="rId22" Type="http://schemas.openxmlformats.org/officeDocument/2006/relationships/image" Target="../media/image29.jpeg"/><Relationship Id="rId21" Type="http://schemas.openxmlformats.org/officeDocument/2006/relationships/tags" Target="../tags/tag312.xml"/><Relationship Id="rId20" Type="http://schemas.openxmlformats.org/officeDocument/2006/relationships/image" Target="../media/image28.jpeg"/><Relationship Id="rId2" Type="http://schemas.openxmlformats.org/officeDocument/2006/relationships/tags" Target="../tags/tag295.xml"/><Relationship Id="rId19" Type="http://schemas.openxmlformats.org/officeDocument/2006/relationships/tags" Target="../tags/tag311.xml"/><Relationship Id="rId18" Type="http://schemas.openxmlformats.org/officeDocument/2006/relationships/image" Target="../media/image27.jpeg"/><Relationship Id="rId17" Type="http://schemas.openxmlformats.org/officeDocument/2006/relationships/tags" Target="../tags/tag310.xml"/><Relationship Id="rId16" Type="http://schemas.openxmlformats.org/officeDocument/2006/relationships/tags" Target="../tags/tag309.xml"/><Relationship Id="rId15" Type="http://schemas.openxmlformats.org/officeDocument/2006/relationships/tags" Target="../tags/tag308.xml"/><Relationship Id="rId14" Type="http://schemas.openxmlformats.org/officeDocument/2006/relationships/tags" Target="../tags/tag307.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4.xml"/></Relationships>
</file>

<file path=ppt/slides/_rels/slide15.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2" Type="http://schemas.openxmlformats.org/officeDocument/2006/relationships/slideLayout" Target="../slideLayouts/slideLayout19.xml"/><Relationship Id="rId31" Type="http://schemas.openxmlformats.org/officeDocument/2006/relationships/tags" Target="../tags/tag338.xml"/><Relationship Id="rId30" Type="http://schemas.openxmlformats.org/officeDocument/2006/relationships/tags" Target="../tags/tag337.xml"/><Relationship Id="rId3" Type="http://schemas.openxmlformats.org/officeDocument/2006/relationships/tags" Target="../tags/tag318.xml"/><Relationship Id="rId29" Type="http://schemas.openxmlformats.org/officeDocument/2006/relationships/tags" Target="../tags/tag336.xml"/><Relationship Id="rId28" Type="http://schemas.openxmlformats.org/officeDocument/2006/relationships/tags" Target="../tags/tag335.xml"/><Relationship Id="rId27" Type="http://schemas.openxmlformats.org/officeDocument/2006/relationships/image" Target="../media/image21.svg"/><Relationship Id="rId26" Type="http://schemas.openxmlformats.org/officeDocument/2006/relationships/image" Target="../media/image34.png"/><Relationship Id="rId25" Type="http://schemas.openxmlformats.org/officeDocument/2006/relationships/tags" Target="../tags/tag334.xml"/><Relationship Id="rId24" Type="http://schemas.openxmlformats.org/officeDocument/2006/relationships/image" Target="../media/image19.svg"/><Relationship Id="rId23" Type="http://schemas.openxmlformats.org/officeDocument/2006/relationships/image" Target="../media/image33.png"/><Relationship Id="rId22" Type="http://schemas.openxmlformats.org/officeDocument/2006/relationships/tags" Target="../tags/tag333.xml"/><Relationship Id="rId21" Type="http://schemas.openxmlformats.org/officeDocument/2006/relationships/image" Target="../media/image17.svg"/><Relationship Id="rId20" Type="http://schemas.openxmlformats.org/officeDocument/2006/relationships/image" Target="../media/image32.png"/><Relationship Id="rId2" Type="http://schemas.openxmlformats.org/officeDocument/2006/relationships/tags" Target="../tags/tag317.xml"/><Relationship Id="rId19" Type="http://schemas.openxmlformats.org/officeDocument/2006/relationships/tags" Target="../tags/tag332.xml"/><Relationship Id="rId18" Type="http://schemas.openxmlformats.org/officeDocument/2006/relationships/tags" Target="../tags/tag331.xml"/><Relationship Id="rId17" Type="http://schemas.openxmlformats.org/officeDocument/2006/relationships/image" Target="../media/image15.svg"/><Relationship Id="rId16" Type="http://schemas.openxmlformats.org/officeDocument/2006/relationships/image" Target="../media/image31.png"/><Relationship Id="rId15" Type="http://schemas.openxmlformats.org/officeDocument/2006/relationships/tags" Target="../tags/tag33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tags" Target="../tags/tag316.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17.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3" Type="http://schemas.openxmlformats.org/officeDocument/2006/relationships/slideLayout" Target="../slideLayouts/slideLayout19.xml"/><Relationship Id="rId22" Type="http://schemas.openxmlformats.org/officeDocument/2006/relationships/tags" Target="../tags/tag359.xml"/><Relationship Id="rId21" Type="http://schemas.openxmlformats.org/officeDocument/2006/relationships/tags" Target="../tags/tag358.xml"/><Relationship Id="rId20" Type="http://schemas.openxmlformats.org/officeDocument/2006/relationships/tags" Target="../tags/tag357.xml"/><Relationship Id="rId2" Type="http://schemas.openxmlformats.org/officeDocument/2006/relationships/tags" Target="../tags/tag343.xml"/><Relationship Id="rId19" Type="http://schemas.openxmlformats.org/officeDocument/2006/relationships/tags" Target="../tags/tag356.xml"/><Relationship Id="rId18" Type="http://schemas.openxmlformats.org/officeDocument/2006/relationships/tags" Target="../tags/tag355.xml"/><Relationship Id="rId17" Type="http://schemas.openxmlformats.org/officeDocument/2006/relationships/tags" Target="../tags/tag354.xml"/><Relationship Id="rId16" Type="http://schemas.openxmlformats.org/officeDocument/2006/relationships/image" Target="../media/image38.jpeg"/><Relationship Id="rId15" Type="http://schemas.openxmlformats.org/officeDocument/2006/relationships/tags" Target="../tags/tag353.xml"/><Relationship Id="rId14" Type="http://schemas.openxmlformats.org/officeDocument/2006/relationships/image" Target="../media/image37.jpeg"/><Relationship Id="rId13" Type="http://schemas.openxmlformats.org/officeDocument/2006/relationships/tags" Target="../tags/tag352.xml"/><Relationship Id="rId12" Type="http://schemas.openxmlformats.org/officeDocument/2006/relationships/image" Target="../media/image36.jpeg"/><Relationship Id="rId11" Type="http://schemas.openxmlformats.org/officeDocument/2006/relationships/tags" Target="../tags/tag351.xml"/><Relationship Id="rId10" Type="http://schemas.openxmlformats.org/officeDocument/2006/relationships/image" Target="../media/image35.jpeg"/><Relationship Id="rId1" Type="http://schemas.openxmlformats.org/officeDocument/2006/relationships/tags" Target="../tags/tag342.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image" Target="../media/image39.jpeg"/><Relationship Id="rId2" Type="http://schemas.openxmlformats.org/officeDocument/2006/relationships/tags" Target="../tags/tag361.xml"/><Relationship Id="rId10" Type="http://schemas.openxmlformats.org/officeDocument/2006/relationships/notesSlide" Target="../notesSlides/notesSlide7.xml"/><Relationship Id="rId1" Type="http://schemas.openxmlformats.org/officeDocument/2006/relationships/tags" Target="../tags/tag360.xml"/></Relationships>
</file>

<file path=ppt/slides/_rels/slide19.xml.rels><?xml version="1.0" encoding="UTF-8" standalone="yes"?>
<Relationships xmlns="http://schemas.openxmlformats.org/package/2006/relationships"><Relationship Id="rId9" Type="http://schemas.openxmlformats.org/officeDocument/2006/relationships/image" Target="../media/image43.jpeg"/><Relationship Id="rId8" Type="http://schemas.openxmlformats.org/officeDocument/2006/relationships/tags" Target="../tags/tag371.xml"/><Relationship Id="rId7" Type="http://schemas.openxmlformats.org/officeDocument/2006/relationships/image" Target="../media/image42.jpeg"/><Relationship Id="rId6" Type="http://schemas.openxmlformats.org/officeDocument/2006/relationships/tags" Target="../tags/tag370.xml"/><Relationship Id="rId5" Type="http://schemas.openxmlformats.org/officeDocument/2006/relationships/image" Target="../media/image41.jpeg"/><Relationship Id="rId4" Type="http://schemas.openxmlformats.org/officeDocument/2006/relationships/tags" Target="../tags/tag369.xml"/><Relationship Id="rId3" Type="http://schemas.openxmlformats.org/officeDocument/2006/relationships/image" Target="../media/image40.jpeg"/><Relationship Id="rId21" Type="http://schemas.openxmlformats.org/officeDocument/2006/relationships/notesSlide" Target="../notesSlides/notesSlide8.xml"/><Relationship Id="rId20" Type="http://schemas.openxmlformats.org/officeDocument/2006/relationships/slideLayout" Target="../slideLayouts/slideLayout19.xml"/><Relationship Id="rId2" Type="http://schemas.openxmlformats.org/officeDocument/2006/relationships/tags" Target="../tags/tag368.xml"/><Relationship Id="rId19" Type="http://schemas.openxmlformats.org/officeDocument/2006/relationships/tags" Target="../tags/tag381.xml"/><Relationship Id="rId18" Type="http://schemas.openxmlformats.org/officeDocument/2006/relationships/tags" Target="../tags/tag380.xml"/><Relationship Id="rId17" Type="http://schemas.openxmlformats.org/officeDocument/2006/relationships/tags" Target="../tags/tag379.xml"/><Relationship Id="rId16" Type="http://schemas.openxmlformats.org/officeDocument/2006/relationships/tags" Target="../tags/tag378.xml"/><Relationship Id="rId15" Type="http://schemas.openxmlformats.org/officeDocument/2006/relationships/tags" Target="../tags/tag377.xml"/><Relationship Id="rId14" Type="http://schemas.openxmlformats.org/officeDocument/2006/relationships/tags" Target="../tags/tag376.xml"/><Relationship Id="rId13" Type="http://schemas.openxmlformats.org/officeDocument/2006/relationships/tags" Target="../tags/tag375.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7.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4.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20.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9" Type="http://schemas.openxmlformats.org/officeDocument/2006/relationships/notesSlide" Target="../notesSlides/notesSlide9.xml"/><Relationship Id="rId18" Type="http://schemas.openxmlformats.org/officeDocument/2006/relationships/slideLayout" Target="../slideLayouts/slideLayout19.xml"/><Relationship Id="rId17" Type="http://schemas.openxmlformats.org/officeDocument/2006/relationships/tags" Target="../tags/tag394.xml"/><Relationship Id="rId16" Type="http://schemas.openxmlformats.org/officeDocument/2006/relationships/tags" Target="../tags/tag393.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image" Target="../media/image45.svg"/><Relationship Id="rId10" Type="http://schemas.openxmlformats.org/officeDocument/2006/relationships/image" Target="../media/image44.png"/><Relationship Id="rId1" Type="http://schemas.openxmlformats.org/officeDocument/2006/relationships/tags" Target="../tags/tag382.xml"/></Relationships>
</file>

<file path=ppt/slides/_rels/slide21.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9" Type="http://schemas.openxmlformats.org/officeDocument/2006/relationships/notesSlide" Target="../notesSlides/notesSlide10.xml"/><Relationship Id="rId28" Type="http://schemas.openxmlformats.org/officeDocument/2006/relationships/slideLayout" Target="../slideLayouts/slideLayout19.xml"/><Relationship Id="rId27" Type="http://schemas.openxmlformats.org/officeDocument/2006/relationships/tags" Target="../tags/tag421.xml"/><Relationship Id="rId26" Type="http://schemas.openxmlformats.org/officeDocument/2006/relationships/tags" Target="../tags/tag420.xml"/><Relationship Id="rId25" Type="http://schemas.openxmlformats.org/officeDocument/2006/relationships/tags" Target="../tags/tag419.xml"/><Relationship Id="rId24" Type="http://schemas.openxmlformats.org/officeDocument/2006/relationships/tags" Target="../tags/tag418.xml"/><Relationship Id="rId23" Type="http://schemas.openxmlformats.org/officeDocument/2006/relationships/tags" Target="../tags/tag417.xml"/><Relationship Id="rId22" Type="http://schemas.openxmlformats.org/officeDocument/2006/relationships/tags" Target="../tags/tag416.xml"/><Relationship Id="rId21" Type="http://schemas.openxmlformats.org/officeDocument/2006/relationships/tags" Target="../tags/tag415.xml"/><Relationship Id="rId20" Type="http://schemas.openxmlformats.org/officeDocument/2006/relationships/tags" Target="../tags/tag414.xml"/><Relationship Id="rId2" Type="http://schemas.openxmlformats.org/officeDocument/2006/relationships/tags" Target="../tags/tag396.xml"/><Relationship Id="rId19" Type="http://schemas.openxmlformats.org/officeDocument/2006/relationships/tags" Target="../tags/tag413.xml"/><Relationship Id="rId18" Type="http://schemas.openxmlformats.org/officeDocument/2006/relationships/tags" Target="../tags/tag412.xml"/><Relationship Id="rId17" Type="http://schemas.openxmlformats.org/officeDocument/2006/relationships/tags" Target="../tags/tag411.xml"/><Relationship Id="rId16" Type="http://schemas.openxmlformats.org/officeDocument/2006/relationships/tags" Target="../tags/tag410.xml"/><Relationship Id="rId15" Type="http://schemas.openxmlformats.org/officeDocument/2006/relationships/tags" Target="../tags/tag409.xml"/><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tags" Target="../tags/tag395.xml"/></Relationships>
</file>

<file path=ppt/slides/_rels/slide22.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image" Target="../media/image48.jpeg"/><Relationship Id="rId24" Type="http://schemas.openxmlformats.org/officeDocument/2006/relationships/slideLayout" Target="../slideLayouts/slideLayout19.xml"/><Relationship Id="rId23" Type="http://schemas.openxmlformats.org/officeDocument/2006/relationships/tags" Target="../tags/tag437.xml"/><Relationship Id="rId22" Type="http://schemas.openxmlformats.org/officeDocument/2006/relationships/image" Target="../media/image54.svg"/><Relationship Id="rId21" Type="http://schemas.openxmlformats.org/officeDocument/2006/relationships/image" Target="../media/image53.png"/><Relationship Id="rId20" Type="http://schemas.openxmlformats.org/officeDocument/2006/relationships/tags" Target="../tags/tag436.xml"/><Relationship Id="rId2" Type="http://schemas.openxmlformats.org/officeDocument/2006/relationships/tags" Target="../tags/tag423.xml"/><Relationship Id="rId19" Type="http://schemas.openxmlformats.org/officeDocument/2006/relationships/tags" Target="../tags/tag435.xml"/><Relationship Id="rId18" Type="http://schemas.openxmlformats.org/officeDocument/2006/relationships/image" Target="../media/image52.svg"/><Relationship Id="rId17" Type="http://schemas.openxmlformats.org/officeDocument/2006/relationships/image" Target="../media/image51.png"/><Relationship Id="rId16" Type="http://schemas.openxmlformats.org/officeDocument/2006/relationships/tags" Target="../tags/tag434.xml"/><Relationship Id="rId15" Type="http://schemas.openxmlformats.org/officeDocument/2006/relationships/tags" Target="../tags/tag433.xml"/><Relationship Id="rId14" Type="http://schemas.openxmlformats.org/officeDocument/2006/relationships/image" Target="../media/image50.svg"/><Relationship Id="rId13" Type="http://schemas.openxmlformats.org/officeDocument/2006/relationships/image" Target="../media/image49.png"/><Relationship Id="rId12" Type="http://schemas.openxmlformats.org/officeDocument/2006/relationships/tags" Target="../tags/tag432.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tags" Target="../tags/tag422.xml"/></Relationships>
</file>

<file path=ppt/slides/_rels/slide23.xml.rels><?xml version="1.0" encoding="UTF-8" standalone="yes"?>
<Relationships xmlns="http://schemas.openxmlformats.org/package/2006/relationships"><Relationship Id="rId9" Type="http://schemas.openxmlformats.org/officeDocument/2006/relationships/image" Target="../media/image57.jpeg"/><Relationship Id="rId8" Type="http://schemas.openxmlformats.org/officeDocument/2006/relationships/tags" Target="../tags/tag443.xml"/><Relationship Id="rId7" Type="http://schemas.openxmlformats.org/officeDocument/2006/relationships/image" Target="../media/image56.jpeg"/><Relationship Id="rId6" Type="http://schemas.openxmlformats.org/officeDocument/2006/relationships/tags" Target="../tags/tag442.xml"/><Relationship Id="rId5" Type="http://schemas.openxmlformats.org/officeDocument/2006/relationships/image" Target="../media/image55.jpeg"/><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8" Type="http://schemas.openxmlformats.org/officeDocument/2006/relationships/slideLayout" Target="../slideLayouts/slideLayout19.xml"/><Relationship Id="rId17" Type="http://schemas.openxmlformats.org/officeDocument/2006/relationships/tags" Target="../tags/tag451.xml"/><Relationship Id="rId16" Type="http://schemas.openxmlformats.org/officeDocument/2006/relationships/tags" Target="../tags/tag450.xml"/><Relationship Id="rId15" Type="http://schemas.openxmlformats.org/officeDocument/2006/relationships/tags" Target="../tags/tag449.xml"/><Relationship Id="rId14" Type="http://schemas.openxmlformats.org/officeDocument/2006/relationships/tags" Target="../tags/tag448.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tags" Target="../tags/tag438.xml"/></Relationships>
</file>

<file path=ppt/slides/_rels/slide24.xml.rels><?xml version="1.0" encoding="UTF-8" standalone="yes"?>
<Relationships xmlns="http://schemas.openxmlformats.org/package/2006/relationships"><Relationship Id="rId9" Type="http://schemas.openxmlformats.org/officeDocument/2006/relationships/tags" Target="../tags/tag460.xml"/><Relationship Id="rId8" Type="http://schemas.openxmlformats.org/officeDocument/2006/relationships/tags" Target="../tags/tag459.xml"/><Relationship Id="rId7" Type="http://schemas.openxmlformats.org/officeDocument/2006/relationships/tags" Target="../tags/tag458.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tags" Target="../tags/tag455.xml"/><Relationship Id="rId3" Type="http://schemas.openxmlformats.org/officeDocument/2006/relationships/tags" Target="../tags/tag454.xml"/><Relationship Id="rId21" Type="http://schemas.openxmlformats.org/officeDocument/2006/relationships/notesSlide" Target="../notesSlides/notesSlide11.xml"/><Relationship Id="rId20" Type="http://schemas.openxmlformats.org/officeDocument/2006/relationships/slideLayout" Target="../slideLayouts/slideLayout19.xml"/><Relationship Id="rId2" Type="http://schemas.openxmlformats.org/officeDocument/2006/relationships/tags" Target="../tags/tag453.xml"/><Relationship Id="rId19" Type="http://schemas.openxmlformats.org/officeDocument/2006/relationships/tags" Target="../tags/tag466.xml"/><Relationship Id="rId18" Type="http://schemas.openxmlformats.org/officeDocument/2006/relationships/tags" Target="../tags/tag465.xml"/><Relationship Id="rId17" Type="http://schemas.openxmlformats.org/officeDocument/2006/relationships/image" Target="../media/image61.svg"/><Relationship Id="rId16" Type="http://schemas.openxmlformats.org/officeDocument/2006/relationships/image" Target="../media/image60.png"/><Relationship Id="rId15" Type="http://schemas.openxmlformats.org/officeDocument/2006/relationships/tags" Target="../tags/tag464.xml"/><Relationship Id="rId14" Type="http://schemas.openxmlformats.org/officeDocument/2006/relationships/image" Target="../media/image59.svg"/><Relationship Id="rId13" Type="http://schemas.openxmlformats.org/officeDocument/2006/relationships/image" Target="../media/image58.png"/><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tags" Target="../tags/tag452.xml"/></Relationships>
</file>

<file path=ppt/slides/_rels/slide25.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3" Type="http://schemas.openxmlformats.org/officeDocument/2006/relationships/slideLayout" Target="../slideLayouts/slideLayout19.xml"/><Relationship Id="rId22" Type="http://schemas.openxmlformats.org/officeDocument/2006/relationships/tags" Target="../tags/tag484.xml"/><Relationship Id="rId21" Type="http://schemas.openxmlformats.org/officeDocument/2006/relationships/tags" Target="../tags/tag483.xml"/><Relationship Id="rId20" Type="http://schemas.openxmlformats.org/officeDocument/2006/relationships/tags" Target="../tags/tag482.xml"/><Relationship Id="rId2" Type="http://schemas.openxmlformats.org/officeDocument/2006/relationships/tags" Target="../tags/tag468.xml"/><Relationship Id="rId19" Type="http://schemas.openxmlformats.org/officeDocument/2006/relationships/tags" Target="../tags/tag481.xml"/><Relationship Id="rId18" Type="http://schemas.openxmlformats.org/officeDocument/2006/relationships/tags" Target="../tags/tag480.xml"/><Relationship Id="rId17" Type="http://schemas.openxmlformats.org/officeDocument/2006/relationships/tags" Target="../tags/tag479.xml"/><Relationship Id="rId16" Type="http://schemas.openxmlformats.org/officeDocument/2006/relationships/image" Target="../media/image63.jpeg"/><Relationship Id="rId15" Type="http://schemas.openxmlformats.org/officeDocument/2006/relationships/tags" Target="../tags/tag478.xml"/><Relationship Id="rId14" Type="http://schemas.openxmlformats.org/officeDocument/2006/relationships/image" Target="../media/image37.jpeg"/><Relationship Id="rId13" Type="http://schemas.openxmlformats.org/officeDocument/2006/relationships/tags" Target="../tags/tag477.xml"/><Relationship Id="rId12" Type="http://schemas.openxmlformats.org/officeDocument/2006/relationships/image" Target="../media/image36.jpeg"/><Relationship Id="rId11" Type="http://schemas.openxmlformats.org/officeDocument/2006/relationships/tags" Target="../tags/tag476.xml"/><Relationship Id="rId10" Type="http://schemas.openxmlformats.org/officeDocument/2006/relationships/image" Target="../media/image62.jpeg"/><Relationship Id="rId1" Type="http://schemas.openxmlformats.org/officeDocument/2006/relationships/tags" Target="../tags/tag467.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s>
</file>

<file path=ppt/slides/_rels/slide3.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7" Type="http://schemas.openxmlformats.org/officeDocument/2006/relationships/notesSlide" Target="../notesSlides/notesSlide3.xml"/><Relationship Id="rId16" Type="http://schemas.openxmlformats.org/officeDocument/2006/relationships/slideLayout" Target="../slideLayouts/slideLayout14.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4.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5" Type="http://schemas.openxmlformats.org/officeDocument/2006/relationships/slideLayout" Target="../slideLayouts/slideLayout19.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6.xml.rels><?xml version="1.0" encoding="UTF-8" standalone="yes"?>
<Relationships xmlns="http://schemas.openxmlformats.org/package/2006/relationships"><Relationship Id="rId9" Type="http://schemas.openxmlformats.org/officeDocument/2006/relationships/image" Target="../media/image2.svg"/><Relationship Id="rId8" Type="http://schemas.openxmlformats.org/officeDocument/2006/relationships/image" Target="../media/image1.png"/><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0" Type="http://schemas.openxmlformats.org/officeDocument/2006/relationships/slideLayout" Target="../slideLayouts/slideLayout19.xml"/><Relationship Id="rId3" Type="http://schemas.openxmlformats.org/officeDocument/2006/relationships/tags" Target="../tags/tag180.xml"/><Relationship Id="rId29" Type="http://schemas.openxmlformats.org/officeDocument/2006/relationships/tags" Target="../tags/tag196.xml"/><Relationship Id="rId28" Type="http://schemas.openxmlformats.org/officeDocument/2006/relationships/tags" Target="../tags/tag195.xml"/><Relationship Id="rId27" Type="http://schemas.openxmlformats.org/officeDocument/2006/relationships/tags" Target="../tags/tag194.xml"/><Relationship Id="rId26" Type="http://schemas.openxmlformats.org/officeDocument/2006/relationships/tags" Target="../tags/tag193.xml"/><Relationship Id="rId25" Type="http://schemas.openxmlformats.org/officeDocument/2006/relationships/tags" Target="../tags/tag192.xml"/><Relationship Id="rId24" Type="http://schemas.openxmlformats.org/officeDocument/2006/relationships/tags" Target="../tags/tag191.xml"/><Relationship Id="rId23" Type="http://schemas.openxmlformats.org/officeDocument/2006/relationships/tags" Target="../tags/tag190.xml"/><Relationship Id="rId22" Type="http://schemas.openxmlformats.org/officeDocument/2006/relationships/tags" Target="../tags/tag189.xml"/><Relationship Id="rId21" Type="http://schemas.openxmlformats.org/officeDocument/2006/relationships/image" Target="../media/image10.svg"/><Relationship Id="rId20" Type="http://schemas.openxmlformats.org/officeDocument/2006/relationships/image" Target="../media/image9.png"/><Relationship Id="rId2" Type="http://schemas.openxmlformats.org/officeDocument/2006/relationships/tags" Target="../tags/tag179.xml"/><Relationship Id="rId19" Type="http://schemas.openxmlformats.org/officeDocument/2006/relationships/tags" Target="../tags/tag188.xml"/><Relationship Id="rId18" Type="http://schemas.openxmlformats.org/officeDocument/2006/relationships/image" Target="../media/image8.svg"/><Relationship Id="rId17" Type="http://schemas.openxmlformats.org/officeDocument/2006/relationships/image" Target="../media/image7.png"/><Relationship Id="rId16" Type="http://schemas.openxmlformats.org/officeDocument/2006/relationships/tags" Target="../tags/tag187.xml"/><Relationship Id="rId15" Type="http://schemas.openxmlformats.org/officeDocument/2006/relationships/image" Target="../media/image6.svg"/><Relationship Id="rId14" Type="http://schemas.openxmlformats.org/officeDocument/2006/relationships/image" Target="../media/image5.png"/><Relationship Id="rId13" Type="http://schemas.openxmlformats.org/officeDocument/2006/relationships/tags" Target="../tags/tag186.xml"/><Relationship Id="rId12" Type="http://schemas.openxmlformats.org/officeDocument/2006/relationships/image" Target="../media/image4.svg"/><Relationship Id="rId11" Type="http://schemas.openxmlformats.org/officeDocument/2006/relationships/image" Target="../media/image3.png"/><Relationship Id="rId10" Type="http://schemas.openxmlformats.org/officeDocument/2006/relationships/tags" Target="../tags/tag185.xml"/><Relationship Id="rId1" Type="http://schemas.openxmlformats.org/officeDocument/2006/relationships/tags" Target="../tags/tag178.xml"/></Relationships>
</file>

<file path=ppt/slides/_rels/slide7.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image" Target="../media/image12.jpeg"/><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image" Target="../media/image11.jpeg"/><Relationship Id="rId16" Type="http://schemas.openxmlformats.org/officeDocument/2006/relationships/notesSlide" Target="../notesSlides/notesSlide4.xml"/><Relationship Id="rId15" Type="http://schemas.openxmlformats.org/officeDocument/2006/relationships/slideLayout" Target="../slideLayouts/slideLayout19.xml"/><Relationship Id="rId14" Type="http://schemas.openxmlformats.org/officeDocument/2006/relationships/tags" Target="../tags/tag207.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image" Target="../media/image13.jpeg"/><Relationship Id="rId1" Type="http://schemas.openxmlformats.org/officeDocument/2006/relationships/tags" Target="../tags/tag197.xml"/></Relationships>
</file>

<file path=ppt/slides/_rels/slide8.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6" Type="http://schemas.openxmlformats.org/officeDocument/2006/relationships/notesSlide" Target="../notesSlides/notesSlide5.xml"/><Relationship Id="rId15" Type="http://schemas.openxmlformats.org/officeDocument/2006/relationships/slideLayout" Target="../slideLayouts/slideLayout19.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08.xml"/></Relationships>
</file>

<file path=ppt/slides/_rels/slide9.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2" Type="http://schemas.openxmlformats.org/officeDocument/2006/relationships/slideLayout" Target="../slideLayouts/slideLayout19.xml"/><Relationship Id="rId31" Type="http://schemas.openxmlformats.org/officeDocument/2006/relationships/tags" Target="../tags/tag244.xml"/><Relationship Id="rId30" Type="http://schemas.openxmlformats.org/officeDocument/2006/relationships/tags" Target="../tags/tag243.xml"/><Relationship Id="rId3" Type="http://schemas.openxmlformats.org/officeDocument/2006/relationships/tags" Target="../tags/tag224.xml"/><Relationship Id="rId29" Type="http://schemas.openxmlformats.org/officeDocument/2006/relationships/tags" Target="../tags/tag242.xml"/><Relationship Id="rId28" Type="http://schemas.openxmlformats.org/officeDocument/2006/relationships/tags" Target="../tags/tag241.xml"/><Relationship Id="rId27" Type="http://schemas.openxmlformats.org/officeDocument/2006/relationships/image" Target="../media/image21.svg"/><Relationship Id="rId26" Type="http://schemas.openxmlformats.org/officeDocument/2006/relationships/image" Target="../media/image20.png"/><Relationship Id="rId25" Type="http://schemas.openxmlformats.org/officeDocument/2006/relationships/tags" Target="../tags/tag240.xml"/><Relationship Id="rId24" Type="http://schemas.openxmlformats.org/officeDocument/2006/relationships/image" Target="../media/image19.svg"/><Relationship Id="rId23" Type="http://schemas.openxmlformats.org/officeDocument/2006/relationships/image" Target="../media/image18.png"/><Relationship Id="rId22" Type="http://schemas.openxmlformats.org/officeDocument/2006/relationships/tags" Target="../tags/tag239.xml"/><Relationship Id="rId21" Type="http://schemas.openxmlformats.org/officeDocument/2006/relationships/image" Target="../media/image17.svg"/><Relationship Id="rId20" Type="http://schemas.openxmlformats.org/officeDocument/2006/relationships/image" Target="../media/image16.png"/><Relationship Id="rId2" Type="http://schemas.openxmlformats.org/officeDocument/2006/relationships/tags" Target="../tags/tag223.xml"/><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image" Target="../media/image15.svg"/><Relationship Id="rId16" Type="http://schemas.openxmlformats.org/officeDocument/2006/relationships/image" Target="../media/image14.png"/><Relationship Id="rId15" Type="http://schemas.openxmlformats.org/officeDocument/2006/relationships/tags" Target="../tags/tag236.xml"/><Relationship Id="rId14" Type="http://schemas.openxmlformats.org/officeDocument/2006/relationships/tags" Target="../tags/tag235.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2"/>
            <p:custDataLst>
              <p:tags r:id="rId1"/>
            </p:custDataLst>
          </p:nvPr>
        </p:nvSpPr>
        <p:spPr>
          <a:xfrm>
            <a:off x="1613535" y="1586230"/>
            <a:ext cx="7395845" cy="1512570"/>
          </a:xfrm>
        </p:spPr>
        <p:txBody>
          <a:bodyPr/>
          <a:lstStyle/>
          <a:p>
            <a:pPr algn="ctr"/>
            <a:r>
              <a:rPr lang="zh-CN" altLang="en-US"/>
              <a:t>网络营销</a:t>
            </a:r>
            <a:endParaRPr lang="zh-CN" altLang="en-US"/>
          </a:p>
        </p:txBody>
      </p:sp>
      <p:sp>
        <p:nvSpPr>
          <p:cNvPr id="6" name="文本占位符 5"/>
          <p:cNvSpPr>
            <a:spLocks noGrp="1"/>
          </p:cNvSpPr>
          <p:nvPr>
            <p:ph type="body" sz="quarter" idx="17"/>
            <p:custDataLst>
              <p:tags r:id="rId2"/>
            </p:custDataLst>
          </p:nvPr>
        </p:nvSpPr>
        <p:spPr>
          <a:xfrm>
            <a:off x="3931920" y="4219575"/>
            <a:ext cx="2927985" cy="775970"/>
          </a:xfrm>
        </p:spPr>
        <p:txBody>
          <a:bodyPr/>
          <a:lstStyle/>
          <a:p>
            <a:r>
              <a:rPr lang="zh-CN" altLang="en-US" sz="2800"/>
              <a:t>北京出版社</a:t>
            </a:r>
            <a:endParaRPr lang="zh-CN" altLang="en-US" sz="280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3" name="矩形: 圆角 2"/>
          <p:cNvSpPr/>
          <p:nvPr>
            <p:custDataLst>
              <p:tags r:id="rId1"/>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2"/>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语言风格贴近生活，企业可通过生活化内容拉近与用户的距离，避免官方化沟通的疏离感。</a:t>
            </a:r>
            <a:endParaRPr lang="zh-CN" altLang="en-US" sz="1600" dirty="0">
              <a:solidFill>
                <a:schemeClr val="tx1">
                  <a:lumMod val="85000"/>
                  <a:lumOff val="15000"/>
                </a:schemeClr>
              </a:solidFill>
              <a:latin typeface="+mn-ea"/>
              <a:cs typeface="+mn-ea"/>
            </a:endParaRPr>
          </a:p>
        </p:txBody>
      </p:sp>
      <p:sp>
        <p:nvSpPr>
          <p:cNvPr id="11" name="矩形 6"/>
          <p:cNvSpPr/>
          <p:nvPr>
            <p:custDataLst>
              <p:tags r:id="rId3"/>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亲和性</a:t>
            </a:r>
            <a:endParaRPr lang="zh-CN" altLang="en-US" sz="2200" b="1">
              <a:solidFill>
                <a:schemeClr val="accent1"/>
              </a:solidFill>
              <a:latin typeface="+mn-ea"/>
              <a:cs typeface="+mn-ea"/>
            </a:endParaRPr>
          </a:p>
        </p:txBody>
      </p:sp>
      <p:sp>
        <p:nvSpPr>
          <p:cNvPr id="12" name="矩形: 圆角 2"/>
          <p:cNvSpPr/>
          <p:nvPr>
            <p:custDataLst>
              <p:tags r:id="rId4"/>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5"/>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企业可公开发布动态、澄清谣言，塑造透明诚信的形象，增强用户信任。</a:t>
            </a:r>
            <a:endParaRPr lang="zh-CN" altLang="en-US" sz="1600" dirty="0">
              <a:solidFill>
                <a:schemeClr val="tx1">
                  <a:lumMod val="85000"/>
                  <a:lumOff val="15000"/>
                </a:schemeClr>
              </a:solidFill>
              <a:latin typeface="+mn-ea"/>
              <a:cs typeface="+mn-ea"/>
            </a:endParaRPr>
          </a:p>
        </p:txBody>
      </p:sp>
      <p:sp>
        <p:nvSpPr>
          <p:cNvPr id="15" name="矩形 9"/>
          <p:cNvSpPr/>
          <p:nvPr>
            <p:custDataLst>
              <p:tags r:id="rId6"/>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公开性</a:t>
            </a:r>
            <a:endParaRPr lang="zh-CN" altLang="en-US" sz="2200" b="1">
              <a:solidFill>
                <a:schemeClr val="accent2"/>
              </a:solidFill>
              <a:latin typeface="+mn-ea"/>
              <a:cs typeface="+mn-ea"/>
            </a:endParaRPr>
          </a:p>
        </p:txBody>
      </p:sp>
      <p:sp>
        <p:nvSpPr>
          <p:cNvPr id="63" name="矩形: 圆角 2"/>
          <p:cNvSpPr/>
          <p:nvPr>
            <p:custDataLst>
              <p:tags r:id="rId7"/>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8"/>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优质内容易通过用户转发实现病毒式传播，但信息生命周期较短，需长期维护以维持效果。</a:t>
            </a:r>
            <a:endParaRPr lang="zh-CN" altLang="en-US" sz="1600" dirty="0">
              <a:solidFill>
                <a:schemeClr val="tx1">
                  <a:lumMod val="85000"/>
                  <a:lumOff val="15000"/>
                </a:schemeClr>
              </a:solidFill>
              <a:latin typeface="+mn-ea"/>
              <a:cs typeface="+mn-ea"/>
            </a:endParaRPr>
          </a:p>
        </p:txBody>
      </p:sp>
      <p:cxnSp>
        <p:nvCxnSpPr>
          <p:cNvPr id="17" name="直接连接符 79"/>
          <p:cNvCxnSpPr/>
          <p:nvPr>
            <p:custDataLst>
              <p:tags r:id="rId9"/>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0"/>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1"/>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2"/>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3"/>
                </a:solidFill>
                <a:latin typeface="+mn-ea"/>
                <a:cs typeface="+mn-ea"/>
              </a:rPr>
              <a:t>扩散性</a:t>
            </a:r>
            <a:endParaRPr lang="zh-CN" altLang="en-US" sz="2200" b="1" dirty="0">
              <a:solidFill>
                <a:schemeClr val="accent3"/>
              </a:solidFill>
              <a:latin typeface="+mn-ea"/>
              <a:cs typeface="+mn-ea"/>
            </a:endParaRPr>
          </a:p>
        </p:txBody>
      </p:sp>
      <p:sp>
        <p:nvSpPr>
          <p:cNvPr id="6" name="标题 5"/>
          <p:cNvSpPr>
            <a:spLocks noGrp="1"/>
          </p:cNvSpPr>
          <p:nvPr>
            <p:custDataLst>
              <p:tags r:id="rId13"/>
            </p:custDataLst>
          </p:nvPr>
        </p:nvSpPr>
        <p:spPr>
          <a:xfrm>
            <a:off x="696000" y="497740"/>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三、微博的特点</a:t>
            </a:r>
            <a:endParaRPr lang="zh-CN" altLang="en-US" dirty="0"/>
          </a:p>
        </p:txBody>
      </p:sp>
    </p:spTree>
    <p:custDataLst>
      <p:tags r:id="rId1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a:xfrm>
            <a:off x="2236470" y="1383030"/>
            <a:ext cx="8107680" cy="2045335"/>
          </a:xfrm>
        </p:spPr>
        <p:txBody>
          <a:bodyPr/>
          <a:lstStyle/>
          <a:p>
            <a:r>
              <a:rPr altLang="zh-CN"/>
              <a:t> </a:t>
            </a:r>
            <a:r>
              <a:t>微博营销认知</a:t>
            </a:r>
          </a:p>
        </p:txBody>
      </p:sp>
      <p:sp>
        <p:nvSpPr>
          <p:cNvPr id="8" name="文本占位符 7"/>
          <p:cNvSpPr>
            <a:spLocks noGrp="1"/>
          </p:cNvSpPr>
          <p:nvPr>
            <p:ph type="body" sz="quarter" idx="13"/>
            <p:custDataLst>
              <p:tags r:id="rId2"/>
            </p:custDataLst>
          </p:nvPr>
        </p:nvSpPr>
        <p:spPr/>
        <p:txBody>
          <a:bodyPr/>
          <a:lstStyle/>
          <a:p>
            <a:pPr algn="ctr"/>
            <a:r>
              <a:rPr lang="zh-CN" altLang="en-US"/>
              <a:t>任务二</a:t>
            </a:r>
            <a:endParaRPr lang="zh-CN" altLang="en-US"/>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cxnSp>
        <p:nvCxnSpPr>
          <p:cNvPr id="76" name="直接连接符 75"/>
          <p:cNvCxnSpPr/>
          <p:nvPr>
            <p:custDataLst>
              <p:tags r:id="rId1"/>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2"/>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5"/>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6"/>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7"/>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8"/>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9"/>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0"/>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1"/>
            </p:custDataLst>
          </p:nvPr>
        </p:nvSpPr>
        <p:spPr>
          <a:xfrm>
            <a:off x="1092835" y="2057400"/>
            <a:ext cx="10015220" cy="3486150"/>
          </a:xfrm>
          <a:prstGeom prst="rect">
            <a:avLst/>
          </a:prstGeom>
          <a:noFill/>
        </p:spPr>
        <p:txBody>
          <a:bodyPr wrap="square" rtlCol="0" anchor="ctr" anchorCtr="0">
            <a:normAutofit/>
          </a:bodyPr>
          <a:lstStyle/>
          <a:p>
            <a:pPr indent="0" fontAlgn="auto">
              <a:lnSpc>
                <a:spcPct val="200000"/>
              </a:lnSpc>
            </a:pPr>
            <a:r>
              <a:rPr lang="zh-CN" altLang="en-US" kern="0" dirty="0">
                <a:ln>
                  <a:noFill/>
                  <a:prstDash val="sysDot"/>
                </a:ln>
                <a:solidFill>
                  <a:schemeClr val="tx1">
                    <a:lumMod val="85000"/>
                    <a:lumOff val="15000"/>
                  </a:schemeClr>
                </a:solidFill>
                <a:latin typeface="+mn-ea"/>
                <a:sym typeface="+mn-ea"/>
              </a:rPr>
              <a:t>微博营销（</a:t>
            </a:r>
            <a:r>
              <a:rPr lang="en-US" altLang="zh-CN" kern="0" dirty="0">
                <a:ln>
                  <a:noFill/>
                  <a:prstDash val="sysDot"/>
                </a:ln>
                <a:solidFill>
                  <a:schemeClr val="tx1">
                    <a:lumMod val="85000"/>
                    <a:lumOff val="15000"/>
                  </a:schemeClr>
                </a:solidFill>
                <a:latin typeface="+mn-ea"/>
                <a:sym typeface="+mn-ea"/>
              </a:rPr>
              <a:t>microblog marketing</a:t>
            </a:r>
            <a:r>
              <a:rPr lang="zh-CN" altLang="en-US" kern="0" dirty="0">
                <a:ln>
                  <a:noFill/>
                  <a:prstDash val="sysDot"/>
                </a:ln>
                <a:solidFill>
                  <a:schemeClr val="tx1">
                    <a:lumMod val="85000"/>
                    <a:lumOff val="15000"/>
                  </a:schemeClr>
                </a:solidFill>
                <a:latin typeface="+mn-ea"/>
                <a:sym typeface="+mn-ea"/>
              </a:rPr>
              <a:t>）是指通过微博平台为商家、个人等创造价值而执行的一种营销方式，也是指商家或个人通过微博平台发现并满足用户的各类需求的商业行为方式。</a:t>
            </a:r>
            <a:endParaRPr lang="zh-CN" altLang="en-US" kern="0" dirty="0">
              <a:ln>
                <a:noFill/>
                <a:prstDash val="sysDot"/>
              </a:ln>
              <a:solidFill>
                <a:schemeClr val="tx1">
                  <a:lumMod val="85000"/>
                  <a:lumOff val="15000"/>
                </a:schemeClr>
              </a:solidFill>
              <a:latin typeface="+mn-ea"/>
              <a:sym typeface="+mn-ea"/>
            </a:endParaRPr>
          </a:p>
          <a:p>
            <a:pPr indent="0" fontAlgn="auto">
              <a:lnSpc>
                <a:spcPct val="200000"/>
              </a:lnSpc>
            </a:pPr>
            <a:r>
              <a:rPr lang="zh-CN" altLang="zh-CN" kern="0" dirty="0">
                <a:ln>
                  <a:noFill/>
                  <a:prstDash val="sysDot"/>
                </a:ln>
                <a:solidFill>
                  <a:schemeClr val="tx1">
                    <a:lumMod val="85000"/>
                    <a:lumOff val="15000"/>
                  </a:schemeClr>
                </a:solidFill>
                <a:latin typeface="+mn-ea"/>
                <a:sym typeface="+mn-ea"/>
              </a:rPr>
              <a:t>微博营销：社交媒体营销，注重价值传递、内容互动，涉及认证、粉丝、话题等要素。</a:t>
            </a:r>
            <a:endParaRPr lang="zh-CN" altLang="zh-CN" kern="0" dirty="0">
              <a:ln>
                <a:noFill/>
                <a:prstDash val="sysDot"/>
              </a:ln>
              <a:solidFill>
                <a:schemeClr val="tx1">
                  <a:lumMod val="85000"/>
                  <a:lumOff val="15000"/>
                </a:schemeClr>
              </a:solidFill>
              <a:latin typeface="+mn-ea"/>
              <a:sym typeface="+mn-ea"/>
            </a:endParaRPr>
          </a:p>
        </p:txBody>
      </p:sp>
      <p:sp>
        <p:nvSpPr>
          <p:cNvPr id="8" name="标题 5"/>
          <p:cNvSpPr>
            <a:spLocks noGrp="1"/>
          </p:cNvSpPr>
          <p:nvPr>
            <p:custDataLst>
              <p:tags r:id="rId12"/>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一、微博营销的概念及分类</a:t>
            </a:r>
            <a:endParaRPr lang="zh-CN" altLang="en-US" dirty="0"/>
          </a:p>
        </p:txBody>
      </p:sp>
    </p:spTree>
    <p:custDataLst>
      <p:tags r:id="rId1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4529455" y="1879600"/>
            <a:ext cx="1272540" cy="1293495"/>
          </a:xfrm>
          <a:prstGeom prst="rect">
            <a:avLst/>
          </a:prstGeom>
          <a:solidFill>
            <a:schemeClr val="accent1">
              <a:alpha val="1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矩形 29"/>
          <p:cNvSpPr/>
          <p:nvPr>
            <p:custDataLst>
              <p:tags r:id="rId2"/>
            </p:custDataLst>
          </p:nvPr>
        </p:nvSpPr>
        <p:spPr>
          <a:xfrm>
            <a:off x="3721735" y="5622290"/>
            <a:ext cx="610870" cy="640715"/>
          </a:xfrm>
          <a:prstGeom prst="rect">
            <a:avLst/>
          </a:prstGeom>
          <a:solidFill>
            <a:schemeClr val="accent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8" name="矩形 27"/>
          <p:cNvSpPr/>
          <p:nvPr>
            <p:custDataLst>
              <p:tags r:id="rId3"/>
            </p:custDataLst>
          </p:nvPr>
        </p:nvSpPr>
        <p:spPr>
          <a:xfrm>
            <a:off x="609600" y="4019550"/>
            <a:ext cx="1894205" cy="1908175"/>
          </a:xfrm>
          <a:prstGeom prst="rect">
            <a:avLst/>
          </a:prstGeom>
          <a:solidFill>
            <a:schemeClr val="accent1">
              <a:alpha val="51000"/>
            </a:schemeClr>
          </a:solidFill>
          <a:ln w="285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custDataLst>
              <p:tags r:id="rId4"/>
            </p:custDataLst>
          </p:nvPr>
        </p:nvSpPr>
        <p:spPr>
          <a:xfrm>
            <a:off x="1209675" y="1687830"/>
            <a:ext cx="1176655" cy="1235075"/>
          </a:xfrm>
          <a:prstGeom prst="rect">
            <a:avLst/>
          </a:prstGeom>
          <a:solidFill>
            <a:schemeClr val="accent1">
              <a:alpha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9" name="矩形 28"/>
          <p:cNvSpPr/>
          <p:nvPr>
            <p:custDataLst>
              <p:tags r:id="rId5"/>
            </p:custDataLst>
          </p:nvPr>
        </p:nvSpPr>
        <p:spPr>
          <a:xfrm>
            <a:off x="2182495" y="2435225"/>
            <a:ext cx="2581910" cy="2564765"/>
          </a:xfrm>
          <a:prstGeom prst="rect">
            <a:avLst/>
          </a:prstGeom>
          <a:solidFill>
            <a:schemeClr val="accent1"/>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5" name="图片 24" descr="1"/>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3108050" y="3331446"/>
            <a:ext cx="730800" cy="772323"/>
          </a:xfrm>
          <a:prstGeom prst="rect">
            <a:avLst/>
          </a:prstGeom>
        </p:spPr>
      </p:pic>
      <p:pic>
        <p:nvPicPr>
          <p:cNvPr id="35" name="图片 34" descr="2"/>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1609970" y="2085768"/>
            <a:ext cx="376065" cy="439200"/>
          </a:xfrm>
          <a:prstGeom prst="rect">
            <a:avLst/>
          </a:prstGeom>
        </p:spPr>
      </p:pic>
      <p:pic>
        <p:nvPicPr>
          <p:cNvPr id="37" name="图片 36" descr="3"/>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4901495" y="2209548"/>
            <a:ext cx="528461" cy="633600"/>
          </a:xfrm>
          <a:prstGeom prst="rect">
            <a:avLst/>
          </a:prstGeom>
        </p:spPr>
      </p:pic>
      <p:pic>
        <p:nvPicPr>
          <p:cNvPr id="38" name="图片 37" descr="4"/>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209303" y="4626238"/>
            <a:ext cx="694800" cy="694800"/>
          </a:xfrm>
          <a:prstGeom prst="rect">
            <a:avLst/>
          </a:prstGeom>
        </p:spPr>
      </p:pic>
      <p:pic>
        <p:nvPicPr>
          <p:cNvPr id="39" name="图片 38" descr="5"/>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910655" y="5764448"/>
            <a:ext cx="233031" cy="356400"/>
          </a:xfrm>
          <a:prstGeom prst="rect">
            <a:avLst/>
          </a:prstGeom>
        </p:spPr>
      </p:pic>
      <p:sp>
        <p:nvSpPr>
          <p:cNvPr id="5" name="边界"/>
          <p:cNvSpPr/>
          <p:nvPr>
            <p:custDataLst>
              <p:tags r:id="rId21"/>
            </p:custDataLst>
          </p:nvPr>
        </p:nvSpPr>
        <p:spPr>
          <a:xfrm>
            <a:off x="6443316" y="1681456"/>
            <a:ext cx="5167006" cy="4559347"/>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 name="矩形 11"/>
          <p:cNvSpPr/>
          <p:nvPr>
            <p:custDataLst>
              <p:tags r:id="rId22"/>
            </p:custDataLst>
          </p:nvPr>
        </p:nvSpPr>
        <p:spPr>
          <a:xfrm>
            <a:off x="6428758" y="2420142"/>
            <a:ext cx="648803" cy="727926"/>
          </a:xfrm>
          <a:prstGeom prst="rect">
            <a:avLst/>
          </a:prstGeom>
          <a:noFill/>
          <a:ln>
            <a:noFill/>
          </a:ln>
        </p:spPr>
        <p:txBody>
          <a:bodyPr wrap="none" lIns="0" tIns="0" rIns="0" bIns="0" anchor="b" anchorCtr="0">
            <a:normAutofit lnSpcReduction="10000"/>
          </a:bodyPr>
          <a:p>
            <a:pPr algn="l">
              <a:spcBef>
                <a:spcPct val="0"/>
              </a:spcBef>
              <a:spcAft>
                <a:spcPct val="0"/>
              </a:spcAft>
            </a:pPr>
            <a:r>
              <a:rPr lang="en-US" altLang="zh-CN" sz="4500">
                <a:solidFill>
                  <a:schemeClr val="accent1"/>
                </a:solidFill>
                <a:latin typeface="+mn-ea"/>
                <a:cs typeface="+mn-ea"/>
              </a:rPr>
              <a:t>01</a:t>
            </a:r>
            <a:endParaRPr lang="en-US" altLang="zh-CN" sz="4500">
              <a:solidFill>
                <a:schemeClr val="accent1"/>
              </a:solidFill>
              <a:latin typeface="+mn-ea"/>
              <a:cs typeface="+mn-ea"/>
            </a:endParaRPr>
          </a:p>
        </p:txBody>
      </p:sp>
      <p:sp>
        <p:nvSpPr>
          <p:cNvPr id="4" name="矩形 1"/>
          <p:cNvSpPr/>
          <p:nvPr>
            <p:custDataLst>
              <p:tags r:id="rId23"/>
            </p:custDataLst>
          </p:nvPr>
        </p:nvSpPr>
        <p:spPr>
          <a:xfrm>
            <a:off x="7323790" y="2462552"/>
            <a:ext cx="4286533" cy="461442"/>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zh-CN" altLang="en-US" sz="2600" b="1">
                <a:solidFill>
                  <a:schemeClr val="accent1"/>
                </a:solidFill>
                <a:latin typeface="+mn-ea"/>
                <a:cs typeface="+mn-ea"/>
              </a:rPr>
              <a:t>个人微博营销</a:t>
            </a:r>
            <a:endParaRPr lang="zh-CN" altLang="en-US" sz="2600" b="1">
              <a:solidFill>
                <a:schemeClr val="accent1"/>
              </a:solidFill>
              <a:latin typeface="+mn-ea"/>
              <a:cs typeface="+mn-ea"/>
            </a:endParaRPr>
          </a:p>
        </p:txBody>
      </p:sp>
      <p:sp>
        <p:nvSpPr>
          <p:cNvPr id="6" name="矩形 2"/>
          <p:cNvSpPr/>
          <p:nvPr>
            <p:custDataLst>
              <p:tags r:id="rId24"/>
            </p:custDataLst>
          </p:nvPr>
        </p:nvSpPr>
        <p:spPr>
          <a:xfrm>
            <a:off x="7323790" y="2958807"/>
            <a:ext cx="4286533" cy="880474"/>
          </a:xfrm>
          <a:prstGeom prst="rect">
            <a:avLst/>
          </a:prstGeom>
          <a:noFill/>
          <a:ln>
            <a:noFill/>
          </a:ln>
        </p:spPr>
        <p:txBody>
          <a:bodyPr wrap="square" lIns="0" tIns="0" rIns="0" bIns="0" rtlCol="0" anchor="t" anchorCtr="0">
            <a:noAutofit/>
          </a:bodyPr>
          <a:p>
            <a:pPr indent="0" algn="just" fontAlgn="auto">
              <a:lnSpc>
                <a:spcPct val="150000"/>
              </a:lnSpc>
              <a:spcBef>
                <a:spcPct val="0"/>
              </a:spcBef>
              <a:spcAft>
                <a:spcPct val="0"/>
              </a:spcAft>
              <a:buClr>
                <a:srgbClr val="376FFF"/>
              </a:buClr>
              <a:buSzPct val="80000"/>
            </a:pPr>
            <a:r>
              <a:rPr lang="zh-CN" altLang="en-US" dirty="0">
                <a:solidFill>
                  <a:schemeClr val="tx1">
                    <a:lumMod val="85000"/>
                    <a:lumOff val="15000"/>
                  </a:schemeClr>
                </a:solidFill>
                <a:latin typeface="+mn-ea"/>
                <a:cs typeface="+mn-ea"/>
              </a:rPr>
              <a:t>明星、企业家微博分享生活，间接推广品牌，粉丝转发扩大影响力。</a:t>
            </a:r>
            <a:endParaRPr lang="zh-CN" altLang="en-US" dirty="0">
              <a:solidFill>
                <a:schemeClr val="tx1">
                  <a:lumMod val="85000"/>
                  <a:lumOff val="15000"/>
                </a:schemeClr>
              </a:solidFill>
              <a:latin typeface="+mn-ea"/>
              <a:cs typeface="+mn-ea"/>
            </a:endParaRPr>
          </a:p>
        </p:txBody>
      </p:sp>
      <p:sp>
        <p:nvSpPr>
          <p:cNvPr id="7" name="矩形 6"/>
          <p:cNvSpPr/>
          <p:nvPr>
            <p:custDataLst>
              <p:tags r:id="rId25"/>
            </p:custDataLst>
          </p:nvPr>
        </p:nvSpPr>
        <p:spPr>
          <a:xfrm>
            <a:off x="6428758" y="4372249"/>
            <a:ext cx="648803" cy="727926"/>
          </a:xfrm>
          <a:prstGeom prst="rect">
            <a:avLst/>
          </a:prstGeom>
          <a:noFill/>
          <a:ln>
            <a:noFill/>
          </a:ln>
        </p:spPr>
        <p:txBody>
          <a:bodyPr wrap="none" lIns="0" tIns="0" rIns="0" bIns="0" anchor="b" anchorCtr="0">
            <a:normAutofit lnSpcReduction="10000"/>
          </a:bodyPr>
          <a:p>
            <a:pPr algn="l">
              <a:spcBef>
                <a:spcPct val="0"/>
              </a:spcBef>
              <a:spcAft>
                <a:spcPct val="0"/>
              </a:spcAft>
            </a:pPr>
            <a:r>
              <a:rPr lang="en-US" altLang="zh-CN" sz="4500">
                <a:solidFill>
                  <a:schemeClr val="accent2"/>
                </a:solidFill>
                <a:latin typeface="+mn-ea"/>
                <a:cs typeface="+mn-ea"/>
              </a:rPr>
              <a:t>02</a:t>
            </a:r>
            <a:endParaRPr lang="en-US" altLang="zh-CN" sz="4500">
              <a:solidFill>
                <a:schemeClr val="accent2"/>
              </a:solidFill>
              <a:latin typeface="+mn-ea"/>
              <a:cs typeface="+mn-ea"/>
            </a:endParaRPr>
          </a:p>
        </p:txBody>
      </p:sp>
      <p:sp>
        <p:nvSpPr>
          <p:cNvPr id="8" name="矩形 7"/>
          <p:cNvSpPr/>
          <p:nvPr>
            <p:custDataLst>
              <p:tags r:id="rId26"/>
            </p:custDataLst>
          </p:nvPr>
        </p:nvSpPr>
        <p:spPr>
          <a:xfrm>
            <a:off x="7323790" y="4414658"/>
            <a:ext cx="4286533" cy="461442"/>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zh-CN" altLang="en-US" sz="2600" b="1">
                <a:solidFill>
                  <a:schemeClr val="accent2"/>
                </a:solidFill>
                <a:latin typeface="+mn-ea"/>
                <a:cs typeface="+mn-ea"/>
              </a:rPr>
              <a:t>企业微博营销</a:t>
            </a:r>
            <a:endParaRPr lang="zh-CN" altLang="en-US" sz="2600" b="1">
              <a:solidFill>
                <a:schemeClr val="accent2"/>
              </a:solidFill>
              <a:latin typeface="+mn-ea"/>
              <a:cs typeface="+mn-ea"/>
            </a:endParaRPr>
          </a:p>
        </p:txBody>
      </p:sp>
      <p:sp>
        <p:nvSpPr>
          <p:cNvPr id="9" name="矩形 8"/>
          <p:cNvSpPr/>
          <p:nvPr>
            <p:custDataLst>
              <p:tags r:id="rId27"/>
            </p:custDataLst>
          </p:nvPr>
        </p:nvSpPr>
        <p:spPr>
          <a:xfrm>
            <a:off x="7323790" y="4910914"/>
            <a:ext cx="4286533" cy="880474"/>
          </a:xfrm>
          <a:prstGeom prst="rect">
            <a:avLst/>
          </a:prstGeom>
          <a:noFill/>
          <a:ln>
            <a:noFill/>
          </a:ln>
        </p:spPr>
        <p:txBody>
          <a:bodyPr wrap="square" lIns="0" tIns="0" rIns="0" bIns="0" rtlCol="0" anchor="t" anchorCtr="0">
            <a:noAutofit/>
          </a:bodyPr>
          <a:p>
            <a:pPr lvl="0" indent="0" algn="just" fontAlgn="auto">
              <a:lnSpc>
                <a:spcPct val="150000"/>
              </a:lnSpc>
              <a:buClr>
                <a:srgbClr val="376FFF"/>
              </a:buClr>
              <a:buSzPct val="80000"/>
              <a:buFontTx/>
            </a:pPr>
            <a:r>
              <a:rPr lang="zh-CN" altLang="en-US" dirty="0">
                <a:solidFill>
                  <a:schemeClr val="tx1">
                    <a:lumMod val="85000"/>
                    <a:lumOff val="15000"/>
                  </a:schemeClr>
                </a:solidFill>
                <a:latin typeface="+mn-ea"/>
                <a:cs typeface="+mn-ea"/>
                <a:sym typeface="+mn-ea"/>
              </a:rPr>
              <a:t>通过微博互动，提升品牌知名度，促进销售，如苏宁易购的实践。</a:t>
            </a:r>
            <a:endParaRPr lang="zh-CN" altLang="en-US" dirty="0">
              <a:solidFill>
                <a:schemeClr val="tx1">
                  <a:lumMod val="85000"/>
                  <a:lumOff val="15000"/>
                </a:schemeClr>
              </a:solidFill>
              <a:latin typeface="+mn-ea"/>
              <a:cs typeface="+mn-ea"/>
              <a:sym typeface="+mn-ea"/>
            </a:endParaRPr>
          </a:p>
        </p:txBody>
      </p:sp>
      <p:sp>
        <p:nvSpPr>
          <p:cNvPr id="11" name="标题 5"/>
          <p:cNvSpPr>
            <a:spLocks noGrp="1"/>
          </p:cNvSpPr>
          <p:nvPr>
            <p:custDataLst>
              <p:tags r:id="rId28"/>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一、微博营销的概念及分类</a:t>
            </a:r>
            <a:endParaRPr lang="zh-CN" altLang="en-US" dirty="0"/>
          </a:p>
        </p:txBody>
      </p:sp>
    </p:spTree>
    <p:custDataLst>
      <p:tags r:id="rId2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p:custDataLst>
              <p:tags r:id="rId1"/>
            </p:custDataLst>
          </p:nvPr>
        </p:nvSpPr>
        <p:spPr>
          <a:xfrm>
            <a:off x="901061" y="373726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通过持续发布优质内容、与粉丝互动，提升品牌知名度与美誉度，避免过度商业化内容损害品牌形象。</a:t>
            </a:r>
            <a:endParaRPr lang="zh-CN" altLang="en-US" sz="1200" kern="0">
              <a:ln>
                <a:noFill/>
                <a:prstDash val="sysDot"/>
              </a:ln>
              <a:solidFill>
                <a:schemeClr val="tx1">
                  <a:lumMod val="85000"/>
                  <a:lumOff val="15000"/>
                </a:schemeClr>
              </a:solidFill>
              <a:latin typeface="+mn-ea"/>
              <a:cs typeface="+mn-ea"/>
            </a:endParaRPr>
          </a:p>
        </p:txBody>
      </p:sp>
      <p:sp>
        <p:nvSpPr>
          <p:cNvPr id="9" name="矩形 8"/>
          <p:cNvSpPr/>
          <p:nvPr>
            <p:custDataLst>
              <p:tags r:id="rId2"/>
            </p:custDataLst>
          </p:nvPr>
        </p:nvSpPr>
        <p:spPr>
          <a:xfrm>
            <a:off x="901061" y="3055923"/>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品牌建设</a:t>
            </a:r>
            <a:endParaRPr lang="zh-CN" altLang="en-US" sz="1700" b="1" kern="0">
              <a:solidFill>
                <a:schemeClr val="accent1"/>
              </a:solidFill>
              <a:latin typeface="+mn-ea"/>
              <a:cs typeface="+mn-ea"/>
            </a:endParaRPr>
          </a:p>
        </p:txBody>
      </p:sp>
      <p:sp>
        <p:nvSpPr>
          <p:cNvPr id="13" name="矩形 12"/>
          <p:cNvSpPr/>
          <p:nvPr>
            <p:custDataLst>
              <p:tags r:id="rId3"/>
            </p:custDataLst>
          </p:nvPr>
        </p:nvSpPr>
        <p:spPr>
          <a:xfrm>
            <a:off x="901061" y="1801824"/>
            <a:ext cx="1325181" cy="991613"/>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15"/>
          <p:cNvSpPr/>
          <p:nvPr>
            <p:custDataLst>
              <p:tags r:id="rId4"/>
            </p:custDataLst>
          </p:nvPr>
        </p:nvSpPr>
        <p:spPr>
          <a:xfrm>
            <a:off x="3707704" y="373726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监测微博舆论，正向引导，展示企业文化，增强用户信任。</a:t>
            </a:r>
            <a:endParaRPr lang="zh-CN" altLang="en-US" sz="1200" kern="0">
              <a:ln>
                <a:noFill/>
                <a:prstDash val="sysDot"/>
              </a:ln>
              <a:solidFill>
                <a:schemeClr val="tx1">
                  <a:lumMod val="85000"/>
                  <a:lumOff val="15000"/>
                </a:schemeClr>
              </a:solidFill>
              <a:latin typeface="+mn-ea"/>
              <a:cs typeface="+mn-ea"/>
            </a:endParaRPr>
          </a:p>
        </p:txBody>
      </p:sp>
      <p:sp>
        <p:nvSpPr>
          <p:cNvPr id="17" name="矩形 16"/>
          <p:cNvSpPr/>
          <p:nvPr>
            <p:custDataLst>
              <p:tags r:id="rId5"/>
            </p:custDataLst>
          </p:nvPr>
        </p:nvSpPr>
        <p:spPr>
          <a:xfrm>
            <a:off x="3707704" y="3055923"/>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公共关系维护</a:t>
            </a:r>
            <a:endParaRPr lang="zh-CN" altLang="en-US" sz="1700" b="1" kern="0">
              <a:solidFill>
                <a:schemeClr val="accent1"/>
              </a:solidFill>
              <a:latin typeface="+mn-ea"/>
              <a:cs typeface="+mn-ea"/>
            </a:endParaRPr>
          </a:p>
        </p:txBody>
      </p:sp>
      <p:sp>
        <p:nvSpPr>
          <p:cNvPr id="18" name="矩形 17"/>
          <p:cNvSpPr/>
          <p:nvPr>
            <p:custDataLst>
              <p:tags r:id="rId6"/>
            </p:custDataLst>
          </p:nvPr>
        </p:nvSpPr>
        <p:spPr>
          <a:xfrm>
            <a:off x="3707704" y="1801824"/>
            <a:ext cx="1325181" cy="991613"/>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02</a:t>
            </a:r>
            <a:endParaRPr lang="en-US" altLang="zh-CN" sz="7200" b="1" kern="0" dirty="0">
              <a:solidFill>
                <a:schemeClr val="accent1"/>
              </a:solidFill>
              <a:latin typeface="+mn-ea"/>
              <a:cs typeface="+mn-ea"/>
            </a:endParaRPr>
          </a:p>
        </p:txBody>
      </p:sp>
      <p:sp>
        <p:nvSpPr>
          <p:cNvPr id="20" name="矩形 19"/>
          <p:cNvSpPr/>
          <p:nvPr>
            <p:custDataLst>
              <p:tags r:id="rId7"/>
            </p:custDataLst>
          </p:nvPr>
        </p:nvSpPr>
        <p:spPr>
          <a:xfrm>
            <a:off x="6513712" y="373726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利用社交媒体功能，开展客户服务，收集反馈，挖掘潜在客户。</a:t>
            </a:r>
            <a:endParaRPr lang="zh-CN" altLang="en-US" sz="1200" kern="0">
              <a:ln>
                <a:noFill/>
                <a:prstDash val="sysDot"/>
              </a:ln>
              <a:solidFill>
                <a:schemeClr val="tx1">
                  <a:lumMod val="85000"/>
                  <a:lumOff val="15000"/>
                </a:schemeClr>
              </a:solidFill>
              <a:latin typeface="+mn-ea"/>
              <a:cs typeface="+mn-ea"/>
            </a:endParaRPr>
          </a:p>
        </p:txBody>
      </p:sp>
      <p:sp>
        <p:nvSpPr>
          <p:cNvPr id="21" name="矩形 20"/>
          <p:cNvSpPr/>
          <p:nvPr>
            <p:custDataLst>
              <p:tags r:id="rId8"/>
            </p:custDataLst>
          </p:nvPr>
        </p:nvSpPr>
        <p:spPr>
          <a:xfrm>
            <a:off x="6513712" y="3055923"/>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客户关系管理</a:t>
            </a:r>
            <a:endParaRPr lang="zh-CN" altLang="en-US" sz="1700" b="1" kern="0">
              <a:solidFill>
                <a:schemeClr val="accent1"/>
              </a:solidFill>
              <a:latin typeface="+mn-ea"/>
              <a:cs typeface="+mn-ea"/>
            </a:endParaRPr>
          </a:p>
        </p:txBody>
      </p:sp>
      <p:sp>
        <p:nvSpPr>
          <p:cNvPr id="22" name="矩形 21"/>
          <p:cNvSpPr/>
          <p:nvPr>
            <p:custDataLst>
              <p:tags r:id="rId9"/>
            </p:custDataLst>
          </p:nvPr>
        </p:nvSpPr>
        <p:spPr>
          <a:xfrm>
            <a:off x="6513712" y="1801824"/>
            <a:ext cx="1325181" cy="991613"/>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1"/>
                </a:solidFill>
                <a:latin typeface="+mn-ea"/>
                <a:cs typeface="+mn-ea"/>
              </a:rPr>
              <a:t>03</a:t>
            </a:r>
            <a:endParaRPr lang="en-US" altLang="zh-CN" sz="7200" b="1" kern="0" dirty="0">
              <a:solidFill>
                <a:schemeClr val="accent1"/>
              </a:solidFill>
              <a:latin typeface="+mn-ea"/>
              <a:cs typeface="+mn-ea"/>
            </a:endParaRPr>
          </a:p>
        </p:txBody>
      </p:sp>
      <p:sp>
        <p:nvSpPr>
          <p:cNvPr id="24" name="矩形 23"/>
          <p:cNvSpPr/>
          <p:nvPr>
            <p:custDataLst>
              <p:tags r:id="rId10"/>
            </p:custDataLst>
          </p:nvPr>
        </p:nvSpPr>
        <p:spPr>
          <a:xfrm>
            <a:off x="9336864" y="373726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戴尔利用微博营销，实现</a:t>
            </a:r>
            <a:r>
              <a:rPr lang="en-US" altLang="zh-CN" sz="1200" kern="0">
                <a:ln>
                  <a:noFill/>
                  <a:prstDash val="sysDot"/>
                </a:ln>
                <a:solidFill>
                  <a:schemeClr val="tx1">
                    <a:lumMod val="85000"/>
                    <a:lumOff val="15000"/>
                  </a:schemeClr>
                </a:solidFill>
                <a:latin typeface="+mn-ea"/>
                <a:cs typeface="+mn-ea"/>
              </a:rPr>
              <a:t>300</a:t>
            </a:r>
            <a:r>
              <a:rPr lang="zh-CN" altLang="en-US" sz="1200" kern="0">
                <a:ln>
                  <a:noFill/>
                  <a:prstDash val="sysDot"/>
                </a:ln>
                <a:solidFill>
                  <a:schemeClr val="tx1">
                    <a:lumMod val="85000"/>
                    <a:lumOff val="15000"/>
                  </a:schemeClr>
                </a:solidFill>
                <a:latin typeface="+mn-ea"/>
                <a:cs typeface="+mn-ea"/>
              </a:rPr>
              <a:t>万美元销售收入。</a:t>
            </a:r>
            <a:endParaRPr lang="zh-CN" altLang="en-US" sz="1200" kern="0">
              <a:ln>
                <a:noFill/>
                <a:prstDash val="sysDot"/>
              </a:ln>
              <a:solidFill>
                <a:schemeClr val="tx1">
                  <a:lumMod val="85000"/>
                  <a:lumOff val="15000"/>
                </a:schemeClr>
              </a:solidFill>
              <a:latin typeface="+mn-ea"/>
              <a:cs typeface="+mn-ea"/>
            </a:endParaRPr>
          </a:p>
        </p:txBody>
      </p:sp>
      <p:sp>
        <p:nvSpPr>
          <p:cNvPr id="25" name="矩形 24"/>
          <p:cNvSpPr/>
          <p:nvPr>
            <p:custDataLst>
              <p:tags r:id="rId11"/>
            </p:custDataLst>
          </p:nvPr>
        </p:nvSpPr>
        <p:spPr>
          <a:xfrm>
            <a:off x="9336864" y="3055923"/>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实现销售收入</a:t>
            </a:r>
            <a:endParaRPr lang="zh-CN" altLang="en-US" sz="1700" b="1" kern="0">
              <a:solidFill>
                <a:schemeClr val="accent1"/>
              </a:solidFill>
              <a:latin typeface="+mn-ea"/>
              <a:cs typeface="+mn-ea"/>
            </a:endParaRPr>
          </a:p>
        </p:txBody>
      </p:sp>
      <p:sp>
        <p:nvSpPr>
          <p:cNvPr id="26" name="矩形 25"/>
          <p:cNvSpPr/>
          <p:nvPr>
            <p:custDataLst>
              <p:tags r:id="rId12"/>
            </p:custDataLst>
          </p:nvPr>
        </p:nvSpPr>
        <p:spPr>
          <a:xfrm>
            <a:off x="9336864" y="1801824"/>
            <a:ext cx="1325181" cy="991613"/>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1"/>
                </a:solidFill>
                <a:latin typeface="+mn-ea"/>
                <a:cs typeface="+mn-ea"/>
              </a:rPr>
              <a:t>04</a:t>
            </a:r>
            <a:endParaRPr lang="en-US" altLang="zh-CN" sz="7200" b="1" kern="0">
              <a:solidFill>
                <a:schemeClr val="accent1"/>
              </a:solidFill>
              <a:latin typeface="+mn-ea"/>
              <a:cs typeface="+mn-ea"/>
            </a:endParaRPr>
          </a:p>
        </p:txBody>
      </p:sp>
      <p:cxnSp>
        <p:nvCxnSpPr>
          <p:cNvPr id="35" name="直接连接符 34"/>
          <p:cNvCxnSpPr/>
          <p:nvPr>
            <p:custDataLst>
              <p:tags r:id="rId13"/>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4"/>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15"/>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16"/>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38" descr="C:/Users/大叔/AppData/Roaming/Kingsoft/office6/wppai/generateppt/df864b37640843f86aee959627524b3e.jpgdf864b37640843f86aee959627524b3e"/>
          <p:cNvPicPr>
            <a:picLocks noChangeAspect="1"/>
          </p:cNvPicPr>
          <p:nvPr>
            <p:custDataLst>
              <p:tags r:id="rId17"/>
            </p:custDataLst>
          </p:nvPr>
        </p:nvPicPr>
        <p:blipFill rotWithShape="1">
          <a:blip r:embed="rId18"/>
          <a:srcRect t="20000" b="20000"/>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9" descr="C:/Users/大叔/AppData/Roaming/Kingsoft/office6/wppai/generateppt/f9b7e65e77ea54a35a1c04509040267d.jpgf9b7e65e77ea54a35a1c04509040267d"/>
          <p:cNvPicPr>
            <a:picLocks noChangeAspect="1"/>
          </p:cNvPicPr>
          <p:nvPr>
            <p:custDataLst>
              <p:tags r:id="rId19"/>
            </p:custDataLst>
          </p:nvPr>
        </p:nvPicPr>
        <p:blipFill rotWithShape="1">
          <a:blip r:embed="rId20"/>
          <a:srcRect t="17097" b="17097"/>
          <a:stretch>
            <a:fillRect/>
          </a:stretch>
        </p:blipFill>
        <p:spPr>
          <a:xfrm>
            <a:off x="3707704" y="4915165"/>
            <a:ext cx="2159956" cy="1295974"/>
          </a:xfrm>
          <a:prstGeom prst="rect">
            <a:avLst/>
          </a:prstGeom>
          <a:solidFill>
            <a:schemeClr val="accent1"/>
          </a:solidFill>
          <a:ln>
            <a:solidFill>
              <a:schemeClr val="accent1">
                <a:alpha val="20000"/>
              </a:schemeClr>
            </a:solidFill>
          </a:ln>
        </p:spPr>
      </p:pic>
      <p:pic>
        <p:nvPicPr>
          <p:cNvPr id="41" name="图片 40"/>
          <p:cNvPicPr>
            <a:picLocks noChangeAspect="1"/>
          </p:cNvPicPr>
          <p:nvPr>
            <p:custDataLst>
              <p:tags r:id="rId21"/>
            </p:custDataLst>
          </p:nvPr>
        </p:nvPicPr>
        <p:blipFill rotWithShape="1">
          <a:blip r:embed="rId22"/>
          <a:srcRect/>
          <a:stretch>
            <a:fillRect/>
          </a:stretch>
        </p:blipFill>
        <p:spPr>
          <a:xfrm>
            <a:off x="6513712" y="4915165"/>
            <a:ext cx="2159956" cy="1295974"/>
          </a:xfrm>
          <a:prstGeom prst="rect">
            <a:avLst/>
          </a:prstGeom>
          <a:solidFill>
            <a:schemeClr val="accent1"/>
          </a:solidFill>
          <a:ln>
            <a:solidFill>
              <a:schemeClr val="accent1">
                <a:alpha val="20000"/>
              </a:schemeClr>
            </a:solidFill>
          </a:ln>
        </p:spPr>
      </p:pic>
      <p:pic>
        <p:nvPicPr>
          <p:cNvPr id="42" name="图片 41" descr="C:/Users/大叔/AppData/Roaming/Kingsoft/office6/wppai/generateppt/956fb8a6620c2646fb4e8581930bff44.jpg956fb8a6620c2646fb4e8581930bff44"/>
          <p:cNvPicPr>
            <a:picLocks noChangeAspect="1"/>
          </p:cNvPicPr>
          <p:nvPr>
            <p:custDataLst>
              <p:tags r:id="rId23"/>
            </p:custDataLst>
          </p:nvPr>
        </p:nvPicPr>
        <p:blipFill rotWithShape="1">
          <a:blip r:embed="rId24"/>
          <a:srcRect t="30006" b="30006"/>
          <a:stretch>
            <a:fillRect/>
          </a:stretch>
        </p:blipFill>
        <p:spPr>
          <a:xfrm>
            <a:off x="9336864" y="4915165"/>
            <a:ext cx="2159956" cy="1295974"/>
          </a:xfrm>
          <a:prstGeom prst="rect">
            <a:avLst/>
          </a:prstGeom>
          <a:solidFill>
            <a:schemeClr val="accent1"/>
          </a:solidFill>
          <a:ln>
            <a:solidFill>
              <a:schemeClr val="accent1">
                <a:alpha val="20000"/>
              </a:schemeClr>
            </a:solidFill>
          </a:ln>
        </p:spPr>
      </p:pic>
      <p:sp>
        <p:nvSpPr>
          <p:cNvPr id="6" name="标题 5"/>
          <p:cNvSpPr>
            <a:spLocks noGrp="1"/>
          </p:cNvSpPr>
          <p:nvPr>
            <p:custDataLst>
              <p:tags r:id="rId25"/>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二、企业微博营销目标</a:t>
            </a:r>
            <a:endParaRPr lang="zh-CN" altLang="en-US" dirty="0"/>
          </a:p>
        </p:txBody>
      </p:sp>
    </p:spTree>
    <p:custDataLst>
      <p:tags r:id="rId2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9" name="矩形 4"/>
          <p:cNvSpPr/>
          <p:nvPr>
            <p:custDataLst>
              <p:tags r:id="rId1"/>
            </p:custDataLst>
          </p:nvPr>
        </p:nvSpPr>
        <p:spPr>
          <a:xfrm>
            <a:off x="1008378" y="2097023"/>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1"/>
                </a:solidFill>
                <a:latin typeface="+mn-ea"/>
                <a:cs typeface="+mn-ea"/>
                <a:sym typeface="+mn-ea"/>
              </a:rPr>
              <a:t>深入了解目标消费者</a:t>
            </a:r>
            <a:endParaRPr lang="zh-CN" altLang="en-US" b="1">
              <a:solidFill>
                <a:schemeClr val="accent1"/>
              </a:solidFill>
              <a:latin typeface="+mn-ea"/>
              <a:cs typeface="+mn-ea"/>
              <a:sym typeface="+mn-ea"/>
            </a:endParaRPr>
          </a:p>
        </p:txBody>
      </p:sp>
      <p:sp>
        <p:nvSpPr>
          <p:cNvPr id="20" name="矩形 7"/>
          <p:cNvSpPr/>
          <p:nvPr>
            <p:custDataLst>
              <p:tags r:id="rId2"/>
            </p:custDataLst>
          </p:nvPr>
        </p:nvSpPr>
        <p:spPr>
          <a:xfrm>
            <a:off x="1008378" y="2581552"/>
            <a:ext cx="2985177" cy="865549"/>
          </a:xfrm>
          <a:prstGeom prst="rect">
            <a:avLst/>
          </a:prstGeom>
          <a:noFill/>
        </p:spPr>
        <p:txBody>
          <a:bodyPr wrap="square" lIns="0" tIns="0" rIns="0" bIns="0" rtlCol="0">
            <a:noAutofit/>
          </a:bodyPr>
          <a:p>
            <a:pPr algn="r">
              <a:lnSpc>
                <a:spcPct val="150000"/>
              </a:lnSpc>
              <a:spcBef>
                <a:spcPct val="0"/>
              </a:spcBef>
              <a:spcAft>
                <a:spcPct val="0"/>
              </a:spcAft>
            </a:pPr>
            <a:r>
              <a:rPr lang="zh-CN" altLang="en-US" sz="1400">
                <a:solidFill>
                  <a:schemeClr val="tx1">
                    <a:lumMod val="85000"/>
                    <a:lumOff val="15000"/>
                  </a:schemeClr>
                </a:solidFill>
                <a:latin typeface="+mn-ea"/>
                <a:cs typeface="+mn-ea"/>
                <a:sym typeface="+mn-ea"/>
              </a:rPr>
              <a:t>通过微博互动收集用户偏好、需求等商业信息，为产品策略与营销策略提供数据支持。</a:t>
            </a:r>
            <a:endParaRPr lang="zh-CN" altLang="en-US" sz="1400">
              <a:solidFill>
                <a:schemeClr val="tx1">
                  <a:lumMod val="85000"/>
                  <a:lumOff val="15000"/>
                </a:schemeClr>
              </a:solidFill>
              <a:latin typeface="+mn-ea"/>
              <a:cs typeface="+mn-ea"/>
              <a:sym typeface="+mn-ea"/>
            </a:endParaRPr>
          </a:p>
        </p:txBody>
      </p:sp>
      <p:cxnSp>
        <p:nvCxnSpPr>
          <p:cNvPr id="23" name="直接箭头连接符 3"/>
          <p:cNvCxnSpPr/>
          <p:nvPr>
            <p:custDataLst>
              <p:tags r:id="rId3"/>
            </p:custDataLst>
          </p:nvPr>
        </p:nvCxnSpPr>
        <p:spPr>
          <a:xfrm>
            <a:off x="2023160" y="2512969"/>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5"/>
          <p:cNvSpPr/>
          <p:nvPr>
            <p:custDataLst>
              <p:tags r:id="rId4"/>
            </p:custDataLst>
          </p:nvPr>
        </p:nvSpPr>
        <p:spPr>
          <a:xfrm flipH="1">
            <a:off x="4224183"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9"/>
          <p:cNvSpPr/>
          <p:nvPr>
            <p:custDataLst>
              <p:tags r:id="rId5"/>
            </p:custDataLst>
          </p:nvPr>
        </p:nvSpPr>
        <p:spPr>
          <a:xfrm>
            <a:off x="6300739" y="1930644"/>
            <a:ext cx="1682201" cy="168220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10"/>
          <p:cNvSpPr/>
          <p:nvPr>
            <p:custDataLst>
              <p:tags r:id="rId6"/>
            </p:custDataLst>
          </p:nvPr>
        </p:nvSpPr>
        <p:spPr>
          <a:xfrm rot="16200000" flipH="1">
            <a:off x="4224183" y="3897975"/>
            <a:ext cx="1682201" cy="168220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9" name="泪滴形 11"/>
          <p:cNvSpPr/>
          <p:nvPr>
            <p:custDataLst>
              <p:tags r:id="rId7"/>
            </p:custDataLst>
          </p:nvPr>
        </p:nvSpPr>
        <p:spPr>
          <a:xfrm rot="5400000">
            <a:off x="6301374" y="3897975"/>
            <a:ext cx="1682201" cy="168220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31" name="矩形 8"/>
          <p:cNvSpPr/>
          <p:nvPr>
            <p:custDataLst>
              <p:tags r:id="rId8"/>
            </p:custDataLst>
          </p:nvPr>
        </p:nvSpPr>
        <p:spPr>
          <a:xfrm>
            <a:off x="1008378" y="4064353"/>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4"/>
                </a:solidFill>
                <a:latin typeface="+mn-ea"/>
                <a:cs typeface="+mn-ea"/>
                <a:sym typeface="+mn-ea"/>
              </a:rPr>
              <a:t>应对危机公关</a:t>
            </a:r>
            <a:endParaRPr lang="zh-CN" altLang="en-US" b="1">
              <a:solidFill>
                <a:schemeClr val="accent4"/>
              </a:solidFill>
              <a:latin typeface="+mn-ea"/>
              <a:cs typeface="+mn-ea"/>
              <a:sym typeface="+mn-ea"/>
            </a:endParaRPr>
          </a:p>
        </p:txBody>
      </p:sp>
      <p:sp>
        <p:nvSpPr>
          <p:cNvPr id="32" name="矩形 26"/>
          <p:cNvSpPr/>
          <p:nvPr>
            <p:custDataLst>
              <p:tags r:id="rId9"/>
            </p:custDataLst>
          </p:nvPr>
        </p:nvSpPr>
        <p:spPr>
          <a:xfrm>
            <a:off x="1008378" y="4548883"/>
            <a:ext cx="2985177" cy="865549"/>
          </a:xfrm>
          <a:prstGeom prst="rect">
            <a:avLst/>
          </a:prstGeom>
          <a:noFill/>
        </p:spPr>
        <p:txBody>
          <a:bodyPr wrap="square" lIns="0" tIns="0" rIns="0" bIns="0" rtlCol="0">
            <a:noAutofit/>
          </a:bodyPr>
          <a:p>
            <a:pPr algn="r">
              <a:lnSpc>
                <a:spcPct val="150000"/>
              </a:lnSpc>
              <a:spcBef>
                <a:spcPct val="0"/>
              </a:spcBef>
              <a:spcAft>
                <a:spcPct val="0"/>
              </a:spcAft>
            </a:pPr>
            <a:r>
              <a:rPr lang="zh-CN" altLang="en-US" sz="1400">
                <a:solidFill>
                  <a:schemeClr val="tx1">
                    <a:lumMod val="85000"/>
                    <a:lumOff val="15000"/>
                  </a:schemeClr>
                </a:solidFill>
                <a:latin typeface="+mn-ea"/>
                <a:cs typeface="+mn-ea"/>
                <a:sym typeface="+mn-ea"/>
              </a:rPr>
              <a:t>实时监测舆情，及早发现危机苗头，通过公开透明的回应降低负面信息影响，维护企业形象。</a:t>
            </a:r>
            <a:endParaRPr lang="zh-CN" altLang="en-US" sz="1400">
              <a:solidFill>
                <a:schemeClr val="tx1">
                  <a:lumMod val="85000"/>
                  <a:lumOff val="15000"/>
                </a:schemeClr>
              </a:solidFill>
              <a:latin typeface="+mn-ea"/>
              <a:cs typeface="+mn-ea"/>
              <a:sym typeface="+mn-ea"/>
            </a:endParaRPr>
          </a:p>
        </p:txBody>
      </p:sp>
      <p:cxnSp>
        <p:nvCxnSpPr>
          <p:cNvPr id="33" name="直接箭头连接符 14"/>
          <p:cNvCxnSpPr/>
          <p:nvPr>
            <p:custDataLst>
              <p:tags r:id="rId10"/>
            </p:custDataLst>
          </p:nvPr>
        </p:nvCxnSpPr>
        <p:spPr>
          <a:xfrm>
            <a:off x="2023160" y="4480300"/>
            <a:ext cx="1970506" cy="0"/>
          </a:xfrm>
          <a:prstGeom prst="straightConnector1">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27"/>
          <p:cNvSpPr/>
          <p:nvPr>
            <p:custDataLst>
              <p:tags r:id="rId11"/>
            </p:custDataLst>
          </p:nvPr>
        </p:nvSpPr>
        <p:spPr>
          <a:xfrm>
            <a:off x="8252829" y="2096388"/>
            <a:ext cx="2965834" cy="398800"/>
          </a:xfrm>
          <a:prstGeom prst="rect">
            <a:avLst/>
          </a:prstGeom>
          <a:noFill/>
        </p:spPr>
        <p:txBody>
          <a:bodyPr wrap="square" lIns="0" tIns="0" rIns="0" bIns="0" rtlCol="0">
            <a:noAutofit/>
          </a:bodyPr>
          <a:p>
            <a:pPr>
              <a:spcBef>
                <a:spcPct val="0"/>
              </a:spcBef>
              <a:spcAft>
                <a:spcPct val="0"/>
              </a:spcAft>
            </a:pPr>
            <a:r>
              <a:rPr lang="zh-CN" altLang="en-US" b="1">
                <a:solidFill>
                  <a:schemeClr val="accent2"/>
                </a:solidFill>
                <a:latin typeface="+mn-ea"/>
                <a:cs typeface="+mn-ea"/>
                <a:sym typeface="+mn-ea"/>
              </a:rPr>
              <a:t>节约营销成本</a:t>
            </a:r>
            <a:endParaRPr lang="zh-CN" altLang="en-US" b="1">
              <a:solidFill>
                <a:schemeClr val="accent2"/>
              </a:solidFill>
              <a:latin typeface="+mn-ea"/>
              <a:cs typeface="+mn-ea"/>
              <a:sym typeface="+mn-ea"/>
            </a:endParaRPr>
          </a:p>
        </p:txBody>
      </p:sp>
      <p:cxnSp>
        <p:nvCxnSpPr>
          <p:cNvPr id="35" name="直接箭头连接符 17"/>
          <p:cNvCxnSpPr/>
          <p:nvPr>
            <p:custDataLst>
              <p:tags r:id="rId12"/>
            </p:custDataLst>
          </p:nvPr>
        </p:nvCxnSpPr>
        <p:spPr>
          <a:xfrm flipH="1">
            <a:off x="8252829" y="2512334"/>
            <a:ext cx="1970506"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29"/>
          <p:cNvSpPr/>
          <p:nvPr>
            <p:custDataLst>
              <p:tags r:id="rId13"/>
            </p:custDataLst>
          </p:nvPr>
        </p:nvSpPr>
        <p:spPr>
          <a:xfrm>
            <a:off x="8252829" y="4063718"/>
            <a:ext cx="2965833" cy="398800"/>
          </a:xfrm>
          <a:prstGeom prst="rect">
            <a:avLst/>
          </a:prstGeom>
          <a:noFill/>
        </p:spPr>
        <p:txBody>
          <a:bodyPr wrap="square" lIns="0" tIns="0" rIns="0" bIns="0" rtlCol="0">
            <a:noAutofit/>
          </a:bodyPr>
          <a:p>
            <a:pPr>
              <a:spcBef>
                <a:spcPct val="0"/>
              </a:spcBef>
              <a:spcAft>
                <a:spcPct val="0"/>
              </a:spcAft>
            </a:pPr>
            <a:r>
              <a:rPr lang="zh-CN" altLang="en-US" b="1">
                <a:solidFill>
                  <a:schemeClr val="accent3"/>
                </a:solidFill>
                <a:latin typeface="+mn-ea"/>
                <a:cs typeface="+mn-ea"/>
                <a:sym typeface="+mn-ea"/>
              </a:rPr>
              <a:t>提高客户满意度</a:t>
            </a:r>
            <a:endParaRPr lang="zh-CN" altLang="en-US" b="1">
              <a:solidFill>
                <a:schemeClr val="accent3"/>
              </a:solidFill>
              <a:latin typeface="+mn-ea"/>
              <a:cs typeface="+mn-ea"/>
              <a:sym typeface="+mn-ea"/>
            </a:endParaRPr>
          </a:p>
        </p:txBody>
      </p:sp>
      <p:cxnSp>
        <p:nvCxnSpPr>
          <p:cNvPr id="37" name="直接箭头连接符 20"/>
          <p:cNvCxnSpPr/>
          <p:nvPr>
            <p:custDataLst>
              <p:tags r:id="rId14"/>
            </p:custDataLst>
          </p:nvPr>
        </p:nvCxnSpPr>
        <p:spPr>
          <a:xfrm flipH="1">
            <a:off x="8252829" y="4479665"/>
            <a:ext cx="1970506"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764595" y="2471692"/>
            <a:ext cx="600741" cy="600741"/>
          </a:xfrm>
          <a:prstGeom prst="rect">
            <a:avLst/>
          </a:prstGeom>
          <a:effectLst>
            <a:reflection blurRad="6350" stA="29000" endPos="35000" dist="50800" dir="5400000" sy="-100000" algn="bl" rotWithShape="0"/>
          </a:effectLst>
        </p:spPr>
      </p:pic>
      <p:sp>
        <p:nvSpPr>
          <p:cNvPr id="39" name="菱形 21"/>
          <p:cNvSpPr/>
          <p:nvPr>
            <p:custDataLst>
              <p:tags r:id="rId18"/>
            </p:custDataLst>
          </p:nvPr>
        </p:nvSpPr>
        <p:spPr>
          <a:xfrm>
            <a:off x="5834625" y="3525211"/>
            <a:ext cx="538508" cy="538508"/>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784281" y="4458709"/>
            <a:ext cx="561369" cy="561369"/>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860203" y="2437400"/>
            <a:ext cx="562639" cy="562639"/>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872903" y="4470139"/>
            <a:ext cx="538508" cy="538508"/>
          </a:xfrm>
          <a:prstGeom prst="rect">
            <a:avLst/>
          </a:prstGeom>
          <a:effectLst>
            <a:reflection blurRad="6350" stA="29000" endPos="35000" dist="50800" dir="5400000" sy="-100000" algn="bl" rotWithShape="0"/>
          </a:effectLst>
        </p:spPr>
      </p:pic>
      <p:sp>
        <p:nvSpPr>
          <p:cNvPr id="43" name="矩形 6"/>
          <p:cNvSpPr/>
          <p:nvPr>
            <p:custDataLst>
              <p:tags r:id="rId28"/>
            </p:custDataLst>
          </p:nvPr>
        </p:nvSpPr>
        <p:spPr>
          <a:xfrm>
            <a:off x="8252829" y="2581552"/>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sz="1400">
                <a:solidFill>
                  <a:schemeClr val="tx1">
                    <a:lumMod val="85000"/>
                    <a:lumOff val="15000"/>
                  </a:schemeClr>
                </a:solidFill>
                <a:latin typeface="+mn-ea"/>
                <a:cs typeface="+mn-ea"/>
                <a:sym typeface="+mn-ea"/>
              </a:rPr>
              <a:t>免费发布信息，通过话题策划吸引用户主动传播，降低信息传递与客户维系成本。</a:t>
            </a:r>
            <a:endParaRPr lang="zh-CN" altLang="en-US" sz="1400">
              <a:solidFill>
                <a:schemeClr val="tx1">
                  <a:lumMod val="85000"/>
                  <a:lumOff val="15000"/>
                </a:schemeClr>
              </a:solidFill>
              <a:latin typeface="+mn-ea"/>
              <a:cs typeface="+mn-ea"/>
              <a:sym typeface="+mn-ea"/>
            </a:endParaRPr>
          </a:p>
        </p:txBody>
      </p:sp>
      <p:sp>
        <p:nvSpPr>
          <p:cNvPr id="44" name="矩形 15"/>
          <p:cNvSpPr/>
          <p:nvPr>
            <p:custDataLst>
              <p:tags r:id="rId29"/>
            </p:custDataLst>
          </p:nvPr>
        </p:nvSpPr>
        <p:spPr>
          <a:xfrm>
            <a:off x="8252829" y="4548883"/>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sz="1400">
                <a:solidFill>
                  <a:schemeClr val="tx1">
                    <a:lumMod val="85000"/>
                    <a:lumOff val="15000"/>
                  </a:schemeClr>
                </a:solidFill>
                <a:latin typeface="+mn-ea"/>
                <a:cs typeface="+mn-ea"/>
                <a:sym typeface="+mn-ea"/>
              </a:rPr>
              <a:t>贴近用户开展沟通，及时调整策略，通过软性内容传递品牌理念，增强用户对品牌的认同感。</a:t>
            </a:r>
            <a:endParaRPr lang="zh-CN" altLang="en-US" sz="1400">
              <a:solidFill>
                <a:schemeClr val="tx1">
                  <a:lumMod val="85000"/>
                  <a:lumOff val="15000"/>
                </a:schemeClr>
              </a:solidFill>
              <a:latin typeface="+mn-ea"/>
              <a:cs typeface="+mn-ea"/>
              <a:sym typeface="+mn-ea"/>
            </a:endParaRPr>
          </a:p>
        </p:txBody>
      </p:sp>
      <p:sp>
        <p:nvSpPr>
          <p:cNvPr id="6" name="标题 5"/>
          <p:cNvSpPr>
            <a:spLocks noGrp="1"/>
          </p:cNvSpPr>
          <p:nvPr>
            <p:custDataLst>
              <p:tags r:id="rId30"/>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三</a:t>
            </a:r>
            <a:r>
              <a:rPr lang="en-US" altLang="zh-CN" dirty="0"/>
              <a:t> </a:t>
            </a:r>
            <a:r>
              <a:rPr lang="zh-CN" altLang="en-US" dirty="0"/>
              <a:t>、微博营销对企业的价值</a:t>
            </a:r>
            <a:endParaRPr lang="zh-CN" altLang="en-US" dirty="0"/>
          </a:p>
        </p:txBody>
      </p:sp>
    </p:spTree>
    <p:custDataLst>
      <p:tags r:id="rId3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a:xfrm>
            <a:off x="2192020" y="1383030"/>
            <a:ext cx="8107680" cy="2045335"/>
          </a:xfrm>
        </p:spPr>
        <p:txBody>
          <a:bodyPr/>
          <a:lstStyle/>
          <a:p>
            <a:r>
              <a:rPr altLang="zh-CN"/>
              <a:t> </a:t>
            </a:r>
            <a:r>
              <a:t>微博营销策略</a:t>
            </a:r>
          </a:p>
        </p:txBody>
      </p:sp>
      <p:sp>
        <p:nvSpPr>
          <p:cNvPr id="8" name="文本占位符 7"/>
          <p:cNvSpPr>
            <a:spLocks noGrp="1"/>
          </p:cNvSpPr>
          <p:nvPr>
            <p:ph type="body" sz="quarter" idx="13"/>
            <p:custDataLst>
              <p:tags r:id="rId2"/>
            </p:custDataLst>
          </p:nvPr>
        </p:nvSpPr>
        <p:spPr/>
        <p:txBody>
          <a:bodyPr/>
          <a:lstStyle/>
          <a:p>
            <a:pPr algn="ctr"/>
            <a:r>
              <a:rPr lang="zh-CN" altLang="en-US"/>
              <a:t>任务三</a:t>
            </a:r>
            <a:endParaRPr lang="zh-CN" altLang="en-US"/>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矩形 1"/>
          <p:cNvSpPr/>
          <p:nvPr>
            <p:custDataLst>
              <p:tags r:id="rId1"/>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en-US" altLang="en-US" sz="1600" dirty="0">
                <a:ln>
                  <a:noFill/>
                  <a:prstDash val="sysDot"/>
                </a:ln>
                <a:solidFill>
                  <a:schemeClr val="tx1">
                    <a:lumMod val="85000"/>
                    <a:lumOff val="15000"/>
                  </a:schemeClr>
                </a:solidFill>
                <a:latin typeface="+mn-ea"/>
                <a:cs typeface="+mn-ea"/>
              </a:rPr>
              <a:t>"2+N</a:t>
            </a:r>
            <a:r>
              <a:rPr lang="zh-CN" altLang="en-US" sz="1600" dirty="0">
                <a:ln>
                  <a:noFill/>
                  <a:prstDash val="sysDot"/>
                </a:ln>
                <a:solidFill>
                  <a:schemeClr val="tx1">
                    <a:lumMod val="85000"/>
                    <a:lumOff val="15000"/>
                  </a:schemeClr>
                </a:solidFill>
                <a:latin typeface="+mn-ea"/>
                <a:cs typeface="+mn-ea"/>
              </a:rPr>
              <a:t>微博矩阵，协同营销，官方信息、客服、单品推广合力。</a:t>
            </a:r>
            <a:r>
              <a:rPr lang="en-US" altLang="zh-CN" sz="1600" dirty="0">
                <a:ln>
                  <a:noFill/>
                  <a:prstDash val="sysDot"/>
                </a:ln>
                <a:solidFill>
                  <a:schemeClr val="tx1">
                    <a:lumMod val="85000"/>
                    <a:lumOff val="15000"/>
                  </a:schemeClr>
                </a:solidFill>
                <a:latin typeface="+mn-ea"/>
                <a:cs typeface="+mn-ea"/>
              </a:rPr>
              <a:t>"</a:t>
            </a:r>
            <a:endParaRPr lang="en-US" altLang="zh-CN" sz="1600" dirty="0">
              <a:ln>
                <a:noFill/>
                <a:prstDash val="sysDot"/>
              </a:ln>
              <a:solidFill>
                <a:schemeClr val="tx1">
                  <a:lumMod val="85000"/>
                  <a:lumOff val="15000"/>
                </a:schemeClr>
              </a:solidFill>
              <a:latin typeface="+mn-ea"/>
              <a:cs typeface="+mn-ea"/>
            </a:endParaRPr>
          </a:p>
        </p:txBody>
      </p:sp>
      <p:sp>
        <p:nvSpPr>
          <p:cNvPr id="7" name="矩形 6"/>
          <p:cNvSpPr/>
          <p:nvPr>
            <p:custDataLst>
              <p:tags r:id="rId2"/>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平台管理</a:t>
            </a:r>
            <a:endParaRPr lang="zh-CN" altLang="en-US" sz="2400" b="1">
              <a:solidFill>
                <a:schemeClr val="accent1"/>
              </a:solidFill>
              <a:latin typeface="+mn-ea"/>
              <a:cs typeface="+mn-ea"/>
            </a:endParaRPr>
          </a:p>
        </p:txBody>
      </p:sp>
      <p:sp>
        <p:nvSpPr>
          <p:cNvPr id="8" name="矩形 7"/>
          <p:cNvSpPr/>
          <p:nvPr>
            <p:custDataLst>
              <p:tags r:id="rId3"/>
            </p:custDataLst>
          </p:nvPr>
        </p:nvSpPr>
        <p:spPr>
          <a:xfrm>
            <a:off x="696000" y="4625713"/>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结合用户兴趣，多渠道推广，晚间时段发布，提升品牌曝光。</a:t>
            </a:r>
            <a:endParaRPr lang="zh-CN" altLang="en-US" sz="1600">
              <a:ln>
                <a:noFill/>
                <a:prstDash val="sysDot"/>
              </a:ln>
              <a:solidFill>
                <a:schemeClr val="tx1">
                  <a:lumMod val="85000"/>
                  <a:lumOff val="15000"/>
                </a:schemeClr>
              </a:solidFill>
              <a:latin typeface="+mn-ea"/>
              <a:cs typeface="+mn-ea"/>
            </a:endParaRPr>
          </a:p>
        </p:txBody>
      </p:sp>
      <p:sp>
        <p:nvSpPr>
          <p:cNvPr id="9" name="矩形 8"/>
          <p:cNvSpPr/>
          <p:nvPr>
            <p:custDataLst>
              <p:tags r:id="rId4"/>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行为管理（</a:t>
            </a:r>
            <a:r>
              <a:rPr lang="en-US" altLang="zh-CN" sz="2400" b="1">
                <a:solidFill>
                  <a:schemeClr val="accent1"/>
                </a:solidFill>
                <a:latin typeface="+mn-ea"/>
                <a:cs typeface="+mn-ea"/>
              </a:rPr>
              <a:t>Action</a:t>
            </a:r>
            <a:r>
              <a:rPr lang="zh-CN" altLang="en-US" sz="2400" b="1">
                <a:solidFill>
                  <a:schemeClr val="accent1"/>
                </a:solidFill>
                <a:latin typeface="+mn-ea"/>
                <a:cs typeface="+mn-ea"/>
              </a:rPr>
              <a:t>）</a:t>
            </a:r>
            <a:endParaRPr lang="zh-CN" altLang="en-US" sz="2400" b="1">
              <a:solidFill>
                <a:schemeClr val="accent1"/>
              </a:solidFill>
              <a:latin typeface="+mn-ea"/>
              <a:cs typeface="+mn-ea"/>
            </a:endParaRPr>
          </a:p>
        </p:txBody>
      </p:sp>
      <p:sp>
        <p:nvSpPr>
          <p:cNvPr id="10" name="矩形 9"/>
          <p:cNvSpPr/>
          <p:nvPr>
            <p:custDataLst>
              <p:tags r:id="rId5"/>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以坦率沟通为核心，整合资源，建立紧密互动，激发情感认同，增强用户归属感。</a:t>
            </a:r>
            <a:endParaRPr lang="zh-CN" altLang="en-US" sz="1600">
              <a:ln>
                <a:noFill/>
                <a:prstDash val="sysDot"/>
              </a:ln>
              <a:solidFill>
                <a:schemeClr val="tx1">
                  <a:lumMod val="85000"/>
                  <a:lumOff val="15000"/>
                </a:schemeClr>
              </a:solidFill>
              <a:latin typeface="+mn-ea"/>
              <a:cs typeface="+mn-ea"/>
            </a:endParaRPr>
          </a:p>
        </p:txBody>
      </p:sp>
      <p:sp>
        <p:nvSpPr>
          <p:cNvPr id="11" name="矩形 10"/>
          <p:cNvSpPr/>
          <p:nvPr>
            <p:custDataLst>
              <p:tags r:id="rId6"/>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关系管理</a:t>
            </a:r>
            <a:endParaRPr lang="zh-CN" altLang="en-US" sz="2400" b="1">
              <a:solidFill>
                <a:schemeClr val="accent1"/>
              </a:solidFill>
              <a:latin typeface="+mn-ea"/>
              <a:cs typeface="+mn-ea"/>
            </a:endParaRPr>
          </a:p>
        </p:txBody>
      </p:sp>
      <p:sp>
        <p:nvSpPr>
          <p:cNvPr id="12" name="矩形 11"/>
          <p:cNvSpPr/>
          <p:nvPr>
            <p:custDataLst>
              <p:tags r:id="rId7"/>
            </p:custDataLst>
          </p:nvPr>
        </p:nvSpPr>
        <p:spPr>
          <a:xfrm>
            <a:off x="8209072" y="4625713"/>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实时监控负面信息，专业处理投诉，有效引导舆论，降低危机影响。</a:t>
            </a:r>
            <a:endParaRPr lang="zh-CN" altLang="en-US" sz="1600">
              <a:ln>
                <a:noFill/>
                <a:prstDash val="sysDot"/>
              </a:ln>
              <a:solidFill>
                <a:schemeClr val="tx1">
                  <a:lumMod val="85000"/>
                  <a:lumOff val="15000"/>
                </a:schemeClr>
              </a:solidFill>
              <a:latin typeface="+mn-ea"/>
              <a:cs typeface="+mn-ea"/>
            </a:endParaRPr>
          </a:p>
        </p:txBody>
      </p:sp>
      <p:sp>
        <p:nvSpPr>
          <p:cNvPr id="18" name="矩形 17"/>
          <p:cNvSpPr/>
          <p:nvPr>
            <p:custDataLst>
              <p:tags r:id="rId8"/>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风险管理（</a:t>
            </a:r>
            <a:r>
              <a:rPr lang="en-US" altLang="zh-CN" sz="2400" b="1">
                <a:solidFill>
                  <a:schemeClr val="accent1"/>
                </a:solidFill>
                <a:latin typeface="+mn-ea"/>
                <a:cs typeface="+mn-ea"/>
              </a:rPr>
              <a:t>Crisis</a:t>
            </a:r>
            <a:r>
              <a:rPr lang="zh-CN" altLang="en-US" sz="2400" b="1">
                <a:solidFill>
                  <a:schemeClr val="accent1"/>
                </a:solidFill>
                <a:latin typeface="+mn-ea"/>
                <a:cs typeface="+mn-ea"/>
              </a:rPr>
              <a:t>）</a:t>
            </a:r>
            <a:endParaRPr lang="zh-CN" altLang="en-US" sz="2400" b="1">
              <a:solidFill>
                <a:schemeClr val="accent1"/>
              </a:solidFill>
              <a:latin typeface="+mn-ea"/>
              <a:cs typeface="+mn-ea"/>
            </a:endParaRPr>
          </a:p>
        </p:txBody>
      </p:sp>
      <p:pic>
        <p:nvPicPr>
          <p:cNvPr id="19" name="图片 18" descr="C:/Users/大叔/AppData/Roaming/Kingsoft/office6/wppai/generateppt/9f658257b907111f0bd1af5257a19593.jpg9f658257b907111f0bd1af5257a19593"/>
          <p:cNvPicPr>
            <a:picLocks noChangeAspect="1"/>
          </p:cNvPicPr>
          <p:nvPr>
            <p:custDataLst>
              <p:tags r:id="rId9"/>
            </p:custDataLst>
          </p:nvPr>
        </p:nvPicPr>
        <p:blipFill rotWithShape="1">
          <a:blip r:embed="rId10"/>
          <a:srcRect t="3118" b="3118"/>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11"/>
            </p:custDataLst>
          </p:nvPr>
        </p:nvPicPr>
        <p:blipFill rotWithShape="1">
          <a:blip r:embed="rId12" cstate="print">
            <a:extLst>
              <a:ext uri="{28A0092B-C50C-407E-A947-70E740481C1C}">
                <a14:useLocalDpi xmlns:a14="http://schemas.microsoft.com/office/drawing/2010/main" val="0"/>
              </a:ext>
            </a:extLst>
          </a:blip>
          <a:srcRect l="25588" t="2852" r="35943" b="3947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5"/>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rcRect l="19675" t="4500" r="19675" b="4500"/>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26" descr="C:/Users/大叔/AppData/Roaming/Kingsoft/office6/wppai/generateppt/a2135b3c284411cd19a3e9e7d4c04fd2.jpga2135b3c284411cd19a3e9e7d4c04fd2"/>
          <p:cNvPicPr>
            <a:picLocks noChangeAspect="1"/>
          </p:cNvPicPr>
          <p:nvPr>
            <p:custDataLst>
              <p:tags r:id="rId15"/>
            </p:custDataLst>
          </p:nvPr>
        </p:nvPicPr>
        <p:blipFill>
          <a:blip r:embed="rId16"/>
          <a:srcRect/>
          <a:stretch>
            <a:fillRect/>
          </a:stretch>
        </p:blipFill>
        <p:spPr>
          <a:xfrm>
            <a:off x="6278572"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30"/>
          <p:cNvSpPr/>
          <p:nvPr>
            <p:custDataLst>
              <p:tags r:id="rId17"/>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31"/>
          <p:cNvSpPr/>
          <p:nvPr>
            <p:custDataLst>
              <p:tags r:id="rId18"/>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32"/>
          <p:cNvSpPr/>
          <p:nvPr>
            <p:custDataLst>
              <p:tags r:id="rId19"/>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33"/>
          <p:cNvSpPr/>
          <p:nvPr>
            <p:custDataLst>
              <p:tags r:id="rId20"/>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
        <p:nvSpPr>
          <p:cNvPr id="6" name="标题 5"/>
          <p:cNvSpPr>
            <a:spLocks noGrp="1"/>
          </p:cNvSpPr>
          <p:nvPr>
            <p:custDataLst>
              <p:tags r:id="rId21"/>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一、微博营销</a:t>
            </a:r>
            <a:r>
              <a:rPr lang="en-US" altLang="zh-CN" dirty="0"/>
              <a:t> PRAC </a:t>
            </a:r>
            <a:r>
              <a:rPr lang="zh-CN" altLang="en-US" dirty="0"/>
              <a:t>法则</a:t>
            </a:r>
            <a:endParaRPr lang="zh-CN" altLang="en-US" dirty="0"/>
          </a:p>
        </p:txBody>
      </p:sp>
    </p:spTree>
    <p:custDataLst>
      <p:tags r:id="rId2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09600" y="608400"/>
            <a:ext cx="10972800" cy="763200"/>
          </a:xfrm>
        </p:spPr>
        <p:txBody>
          <a:bodyPr/>
          <a:lstStyle/>
          <a:p>
            <a:r>
              <a:rPr lang="zh-CN" altLang="en-US" dirty="0">
                <a:solidFill>
                  <a:schemeClr val="tx1"/>
                </a:solidFill>
              </a:rPr>
              <a:t>二、微博营销的步骤</a:t>
            </a:r>
            <a:endParaRPr lang="zh-CN" altLang="en-US" dirty="0">
              <a:solidFill>
                <a:schemeClr val="tx1"/>
              </a:solidFill>
            </a:endParaRPr>
          </a:p>
        </p:txBody>
      </p:sp>
      <p:pic>
        <p:nvPicPr>
          <p:cNvPr id="25" name="图片 24"/>
          <p:cNvPicPr>
            <a:picLocks noChangeAspect="1"/>
          </p:cNvPicPr>
          <p:nvPr>
            <p:custDataLst>
              <p:tags r:id="rId2"/>
            </p:custDataLst>
          </p:nvPr>
        </p:nvPicPr>
        <p:blipFill>
          <a:blip r:embed="rId3"/>
          <a:srcRect/>
          <a:stretch>
            <a:fillRect/>
          </a:stretch>
        </p:blipFill>
        <p:spPr>
          <a:xfrm>
            <a:off x="609600" y="1676400"/>
            <a:ext cx="10972800" cy="4703445"/>
          </a:xfrm>
          <a:custGeom>
            <a:avLst/>
            <a:gdLst>
              <a:gd name="connsiteX0" fmla="*/ 10800080 w 10800080"/>
              <a:gd name="connsiteY0" fmla="*/ 0 h 4931410"/>
              <a:gd name="connsiteX1" fmla="*/ 0 w 10800080"/>
              <a:gd name="connsiteY1" fmla="*/ 0 h 4931410"/>
              <a:gd name="connsiteX2" fmla="*/ 0 w 10800080"/>
              <a:gd name="connsiteY2" fmla="*/ 4931410 h 4931410"/>
              <a:gd name="connsiteX3" fmla="*/ 10800080 w 10800080"/>
              <a:gd name="connsiteY3" fmla="*/ 4931410 h 4931410"/>
            </a:gdLst>
            <a:ahLst/>
            <a:cxnLst>
              <a:cxn ang="0">
                <a:pos x="connsiteX0" y="connsiteY0"/>
              </a:cxn>
              <a:cxn ang="0">
                <a:pos x="connsiteX1" y="connsiteY1"/>
              </a:cxn>
              <a:cxn ang="0">
                <a:pos x="connsiteX2" y="connsiteY2"/>
              </a:cxn>
              <a:cxn ang="0">
                <a:pos x="connsiteX3" y="connsiteY3"/>
              </a:cxn>
            </a:cxnLst>
            <a:rect l="l" t="t" r="r" b="b"/>
            <a:pathLst>
              <a:path w="10800080" h="4931410">
                <a:moveTo>
                  <a:pt x="10800080" y="0"/>
                </a:moveTo>
                <a:lnTo>
                  <a:pt x="0" y="0"/>
                </a:lnTo>
                <a:lnTo>
                  <a:pt x="0" y="4931410"/>
                </a:lnTo>
                <a:lnTo>
                  <a:pt x="10800080" y="4931410"/>
                </a:lnTo>
                <a:close/>
              </a:path>
            </a:pathLst>
          </a:custGeom>
          <a:solidFill>
            <a:schemeClr val="accent1"/>
          </a:solidFill>
          <a:ln w="9525" cap="flat" cmpd="sng" algn="ctr">
            <a:solidFill>
              <a:schemeClr val="dk1">
                <a:lumMod val="40000"/>
                <a:lumOff val="60000"/>
                <a:alpha val="10000"/>
              </a:schemeClr>
            </a:solidFill>
            <a:prstDash val="solid"/>
            <a:round/>
            <a:headEnd type="none" w="med" len="med"/>
            <a:tailEnd type="none" w="med" len="med"/>
          </a:ln>
        </p:spPr>
      </p:pic>
      <p:sp>
        <p:nvSpPr>
          <p:cNvPr id="8" name="矩形 7"/>
          <p:cNvSpPr/>
          <p:nvPr>
            <p:custDataLst>
              <p:tags r:id="rId4"/>
            </p:custDataLst>
          </p:nvPr>
        </p:nvSpPr>
        <p:spPr>
          <a:xfrm flipV="1">
            <a:off x="1703705" y="1676400"/>
            <a:ext cx="4824095" cy="2447925"/>
          </a:xfrm>
          <a:prstGeom prst="rect">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正文"/>
          <p:cNvSpPr txBox="1"/>
          <p:nvPr>
            <p:custDataLst>
              <p:tags r:id="rId5"/>
            </p:custDataLst>
          </p:nvPr>
        </p:nvSpPr>
        <p:spPr>
          <a:xfrm>
            <a:off x="2262505" y="2787015"/>
            <a:ext cx="3834765" cy="636270"/>
          </a:xfrm>
          <a:prstGeom prst="rect">
            <a:avLst/>
          </a:prstGeom>
          <a:noFill/>
        </p:spPr>
        <p:txBody>
          <a:bodyPr wrap="square" lIns="0" tIns="0" rIns="0" bIns="0" rtlCol="0" anchor="t"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dirty="0">
                <a:ln>
                  <a:noFill/>
                  <a:prstDash val="sysDot"/>
                </a:ln>
                <a:solidFill>
                  <a:schemeClr val="lt1"/>
                </a:solidFill>
                <a:uFillTx/>
                <a:latin typeface="+mn-ea"/>
                <a:cs typeface="+mn-ea"/>
                <a:sym typeface="+mn-ea"/>
              </a:rPr>
              <a:t>明确目标：提升销量，扩大品牌曝光，聚焦</a:t>
            </a:r>
            <a:r>
              <a:rPr lang="en-US" altLang="zh-CN" dirty="0">
                <a:ln>
                  <a:noFill/>
                  <a:prstDash val="sysDot"/>
                </a:ln>
                <a:solidFill>
                  <a:schemeClr val="lt1"/>
                </a:solidFill>
                <a:uFillTx/>
                <a:latin typeface="+mn-ea"/>
                <a:cs typeface="+mn-ea"/>
                <a:sym typeface="+mn-ea"/>
              </a:rPr>
              <a:t>20-30</a:t>
            </a:r>
            <a:r>
              <a:rPr lang="zh-CN" altLang="en-US" dirty="0">
                <a:ln>
                  <a:noFill/>
                  <a:prstDash val="sysDot"/>
                </a:ln>
                <a:solidFill>
                  <a:schemeClr val="lt1"/>
                </a:solidFill>
                <a:uFillTx/>
                <a:latin typeface="+mn-ea"/>
                <a:cs typeface="+mn-ea"/>
                <a:sym typeface="+mn-ea"/>
              </a:rPr>
              <a:t>岁年轻群体。</a:t>
            </a:r>
            <a:endParaRPr lang="zh-CN" altLang="en-US" dirty="0">
              <a:ln>
                <a:noFill/>
                <a:prstDash val="sysDot"/>
              </a:ln>
              <a:solidFill>
                <a:schemeClr val="lt1"/>
              </a:solidFill>
              <a:uFillTx/>
              <a:latin typeface="+mn-ea"/>
              <a:cs typeface="+mn-ea"/>
              <a:sym typeface="+mn-ea"/>
            </a:endParaRPr>
          </a:p>
        </p:txBody>
      </p:sp>
      <p:sp>
        <p:nvSpPr>
          <p:cNvPr id="11" name="标题"/>
          <p:cNvSpPr txBox="1"/>
          <p:nvPr>
            <p:custDataLst>
              <p:tags r:id="rId6"/>
            </p:custDataLst>
          </p:nvPr>
        </p:nvSpPr>
        <p:spPr>
          <a:xfrm>
            <a:off x="2262505" y="2181225"/>
            <a:ext cx="3834765" cy="471170"/>
          </a:xfrm>
          <a:prstGeom prst="rect">
            <a:avLst/>
          </a:prstGeom>
          <a:noFill/>
        </p:spPr>
        <p:txBody>
          <a:bodyPr wrap="square" lIns="0" tIns="0" rIns="0" bIns="0" rtlCol="0" anchor="b">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spcBef>
                <a:spcPts val="0"/>
              </a:spcBef>
              <a:spcAft>
                <a:spcPts val="0"/>
              </a:spcAft>
              <a:buClr>
                <a:schemeClr val="accent1"/>
              </a:buClr>
              <a:buSzPct val="70000"/>
            </a:pPr>
            <a:r>
              <a:rPr lang="zh-CN" altLang="en-US" sz="2600" b="1" dirty="0">
                <a:solidFill>
                  <a:schemeClr val="lt1"/>
                </a:solidFill>
                <a:uFillTx/>
                <a:latin typeface="+mn-ea"/>
                <a:cs typeface="+mn-ea"/>
                <a:sym typeface="+mn-ea"/>
              </a:rPr>
              <a:t>（一）方向确定</a:t>
            </a:r>
            <a:endParaRPr lang="zh-CN" altLang="en-US" sz="2600" b="1" dirty="0">
              <a:solidFill>
                <a:schemeClr val="lt1"/>
              </a:solidFill>
              <a:uFillTx/>
              <a:latin typeface="+mn-ea"/>
              <a:cs typeface="+mn-ea"/>
              <a:sym typeface="+mn-ea"/>
            </a:endParaRPr>
          </a:p>
        </p:txBody>
      </p:sp>
      <p:cxnSp>
        <p:nvCxnSpPr>
          <p:cNvPr id="13" name="直接连接符 12"/>
          <p:cNvCxnSpPr/>
          <p:nvPr>
            <p:custDataLst>
              <p:tags r:id="rId7"/>
            </p:custDataLst>
          </p:nvPr>
        </p:nvCxnSpPr>
        <p:spPr>
          <a:xfrm>
            <a:off x="3543300" y="3616960"/>
            <a:ext cx="720090"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412240"/>
            <a:ext cx="3378835" cy="500380"/>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2800" spc="0" dirty="0">
                <a:solidFill>
                  <a:schemeClr val="tx1"/>
                </a:solidFill>
                <a:latin typeface="+mj-lt"/>
                <a:ea typeface="+mj-ea"/>
                <a:cs typeface="+mj-cs"/>
              </a:rPr>
              <a:t>（二）现状分析</a:t>
            </a:r>
            <a:endParaRPr lang="zh-CN" altLang="en-US" sz="2800" spc="0" dirty="0">
              <a:solidFill>
                <a:schemeClr val="tx1"/>
              </a:solidFill>
              <a:uFillTx/>
              <a:latin typeface="+mj-lt"/>
              <a:ea typeface="+mj-ea"/>
              <a:cs typeface="+mj-cs"/>
            </a:endParaRPr>
          </a:p>
        </p:txBody>
      </p:sp>
      <p:pic>
        <p:nvPicPr>
          <p:cNvPr id="2" name="图片 1"/>
          <p:cNvPicPr>
            <a:picLocks noChangeAspect="1"/>
          </p:cNvPicPr>
          <p:nvPr>
            <p:custDataLst>
              <p:tags r:id="rId2"/>
            </p:custDataLst>
          </p:nvPr>
        </p:nvPicPr>
        <p:blipFill>
          <a:blip r:embed="rId3"/>
          <a:srcRect/>
          <a:stretch>
            <a:fillRect/>
          </a:stretch>
        </p:blipFill>
        <p:spPr>
          <a:xfrm>
            <a:off x="4564315" y="2614401"/>
            <a:ext cx="1834593" cy="9837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3" name="图片 2"/>
          <p:cNvPicPr>
            <a:picLocks noChangeAspect="1"/>
          </p:cNvPicPr>
          <p:nvPr>
            <p:custDataLst>
              <p:tags r:id="rId4"/>
            </p:custDataLst>
          </p:nvPr>
        </p:nvPicPr>
        <p:blipFill>
          <a:blip r:embed="rId5"/>
          <a:srcRect/>
          <a:stretch>
            <a:fillRect/>
          </a:stretch>
        </p:blipFill>
        <p:spPr>
          <a:xfrm>
            <a:off x="4564315" y="3815545"/>
            <a:ext cx="1834593" cy="9837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4" name="图片 3"/>
          <p:cNvPicPr>
            <a:picLocks noChangeAspect="1"/>
          </p:cNvPicPr>
          <p:nvPr>
            <p:custDataLst>
              <p:tags r:id="rId6"/>
            </p:custDataLst>
          </p:nvPr>
        </p:nvPicPr>
        <p:blipFill rotWithShape="1">
          <a:blip r:embed="rId7"/>
          <a:srcRect/>
          <a:stretch>
            <a:fillRect/>
          </a:stretch>
        </p:blipFill>
        <p:spPr>
          <a:xfrm>
            <a:off x="4564315" y="5016689"/>
            <a:ext cx="1834593" cy="983708"/>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6" descr="C:/Users/大叔/AppData/Roaming/Kingsoft/office6/wppai/generateppt/8c39dd4ceea89d80c62fb69ed80020ad.jpg8c39dd4ceea89d80c62fb69ed80020ad"/>
          <p:cNvPicPr>
            <a:picLocks noChangeAspect="1"/>
          </p:cNvPicPr>
          <p:nvPr>
            <p:custDataLst>
              <p:tags r:id="rId8"/>
            </p:custDataLst>
          </p:nvPr>
        </p:nvPicPr>
        <p:blipFill>
          <a:blip r:embed="rId9"/>
          <a:srcRect t="23154" b="23154"/>
          <a:stretch>
            <a:fillRect/>
          </a:stretch>
        </p:blipFill>
        <p:spPr>
          <a:xfrm>
            <a:off x="4564315" y="1411985"/>
            <a:ext cx="1834463" cy="98495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7"/>
          <p:cNvSpPr/>
          <p:nvPr>
            <p:custDataLst>
              <p:tags r:id="rId10"/>
            </p:custDataLst>
          </p:nvPr>
        </p:nvSpPr>
        <p:spPr>
          <a:xfrm>
            <a:off x="6634683" y="1790323"/>
            <a:ext cx="4952733" cy="60852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sym typeface="+mn-ea"/>
              </a:rPr>
              <a:t>了解平台功能（如新浪微博企业版的个性化界面、数据分析服务），结合业界报告制定策略。</a:t>
            </a:r>
            <a:endParaRPr lang="zh-CN" altLang="en-US" sz="1200">
              <a:ln>
                <a:noFill/>
                <a:prstDash val="sysDot"/>
              </a:ln>
              <a:solidFill>
                <a:schemeClr val="tx1">
                  <a:lumMod val="85000"/>
                  <a:lumOff val="15000"/>
                </a:schemeClr>
              </a:solidFill>
              <a:latin typeface="+mn-ea"/>
              <a:cs typeface="+mn-ea"/>
              <a:sym typeface="+mn-ea"/>
            </a:endParaRPr>
          </a:p>
        </p:txBody>
      </p:sp>
      <p:sp>
        <p:nvSpPr>
          <p:cNvPr id="9" name="矩形 8"/>
          <p:cNvSpPr/>
          <p:nvPr>
            <p:custDataLst>
              <p:tags r:id="rId11"/>
            </p:custDataLst>
          </p:nvPr>
        </p:nvSpPr>
        <p:spPr>
          <a:xfrm>
            <a:off x="6634683" y="1453952"/>
            <a:ext cx="4952733" cy="275328"/>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1"/>
                </a:solidFill>
                <a:latin typeface="+mn-ea"/>
                <a:cs typeface="+mn-ea"/>
              </a:rPr>
              <a:t>微博平台分析</a:t>
            </a:r>
            <a:endParaRPr lang="zh-CN" altLang="en-US" sz="1600" b="1">
              <a:solidFill>
                <a:schemeClr val="accent1"/>
              </a:solidFill>
              <a:latin typeface="+mn-ea"/>
              <a:cs typeface="+mn-ea"/>
            </a:endParaRPr>
          </a:p>
        </p:txBody>
      </p:sp>
      <p:sp>
        <p:nvSpPr>
          <p:cNvPr id="11" name="矩形 10"/>
          <p:cNvSpPr/>
          <p:nvPr>
            <p:custDataLst>
              <p:tags r:id="rId12"/>
            </p:custDataLst>
          </p:nvPr>
        </p:nvSpPr>
        <p:spPr>
          <a:xfrm>
            <a:off x="6634683" y="2991467"/>
            <a:ext cx="4952733" cy="60852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sym typeface="+mn-ea"/>
              </a:rPr>
              <a:t>绘制用户兴趣图谱（性别、年龄、地域、关注领域），分析用户活跃时段与互动习惯。</a:t>
            </a:r>
            <a:endParaRPr lang="zh-CN" altLang="en-US" sz="1200">
              <a:ln>
                <a:noFill/>
                <a:prstDash val="sysDot"/>
              </a:ln>
              <a:solidFill>
                <a:schemeClr val="tx1">
                  <a:lumMod val="85000"/>
                  <a:lumOff val="15000"/>
                </a:schemeClr>
              </a:solidFill>
              <a:latin typeface="+mn-ea"/>
              <a:cs typeface="+mn-ea"/>
              <a:sym typeface="+mn-ea"/>
            </a:endParaRPr>
          </a:p>
        </p:txBody>
      </p:sp>
      <p:sp>
        <p:nvSpPr>
          <p:cNvPr id="13" name="矩形 12"/>
          <p:cNvSpPr/>
          <p:nvPr>
            <p:custDataLst>
              <p:tags r:id="rId13"/>
            </p:custDataLst>
          </p:nvPr>
        </p:nvSpPr>
        <p:spPr>
          <a:xfrm>
            <a:off x="6634683" y="2655096"/>
            <a:ext cx="4952733" cy="275328"/>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1"/>
                </a:solidFill>
                <a:latin typeface="+mn-ea"/>
                <a:cs typeface="+mn-ea"/>
              </a:rPr>
              <a:t>目标用户分析</a:t>
            </a:r>
            <a:endParaRPr lang="zh-CN" altLang="en-US" sz="1600" b="1">
              <a:solidFill>
                <a:schemeClr val="accent1"/>
              </a:solidFill>
              <a:latin typeface="+mn-ea"/>
              <a:cs typeface="+mn-ea"/>
            </a:endParaRPr>
          </a:p>
        </p:txBody>
      </p:sp>
      <p:sp>
        <p:nvSpPr>
          <p:cNvPr id="14" name="矩形 13"/>
          <p:cNvSpPr/>
          <p:nvPr>
            <p:custDataLst>
              <p:tags r:id="rId14"/>
            </p:custDataLst>
          </p:nvPr>
        </p:nvSpPr>
        <p:spPr>
          <a:xfrm>
            <a:off x="6634683" y="4192611"/>
            <a:ext cx="4952733" cy="60852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sym typeface="+mn-ea"/>
              </a:rPr>
              <a:t>考察竞品的粉丝数、发博频率、话题分布等，寻找差异化机会。</a:t>
            </a:r>
            <a:endParaRPr lang="zh-CN" altLang="en-US" sz="1200">
              <a:ln>
                <a:noFill/>
                <a:prstDash val="sysDot"/>
              </a:ln>
              <a:solidFill>
                <a:schemeClr val="tx1">
                  <a:lumMod val="85000"/>
                  <a:lumOff val="15000"/>
                </a:schemeClr>
              </a:solidFill>
              <a:latin typeface="+mn-ea"/>
              <a:cs typeface="+mn-ea"/>
              <a:sym typeface="+mn-ea"/>
            </a:endParaRPr>
          </a:p>
        </p:txBody>
      </p:sp>
      <p:sp>
        <p:nvSpPr>
          <p:cNvPr id="15" name="矩形 14"/>
          <p:cNvSpPr/>
          <p:nvPr>
            <p:custDataLst>
              <p:tags r:id="rId15"/>
            </p:custDataLst>
          </p:nvPr>
        </p:nvSpPr>
        <p:spPr>
          <a:xfrm>
            <a:off x="6634683" y="3856240"/>
            <a:ext cx="4952733" cy="275328"/>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1"/>
                </a:solidFill>
                <a:latin typeface="+mn-ea"/>
                <a:cs typeface="+mn-ea"/>
              </a:rPr>
              <a:t>竞争对手分析</a:t>
            </a:r>
            <a:endParaRPr lang="zh-CN" altLang="en-US" sz="1600" b="1">
              <a:solidFill>
                <a:schemeClr val="accent1"/>
              </a:solidFill>
              <a:latin typeface="+mn-ea"/>
              <a:cs typeface="+mn-ea"/>
            </a:endParaRPr>
          </a:p>
        </p:txBody>
      </p:sp>
      <p:sp>
        <p:nvSpPr>
          <p:cNvPr id="16" name="矩形 15"/>
          <p:cNvSpPr/>
          <p:nvPr>
            <p:custDataLst>
              <p:tags r:id="rId16"/>
            </p:custDataLst>
          </p:nvPr>
        </p:nvSpPr>
        <p:spPr>
          <a:xfrm>
            <a:off x="6634683" y="5393756"/>
            <a:ext cx="4952733" cy="60852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sym typeface="+mn-ea"/>
              </a:rPr>
              <a:t>评估现有微博的发博时间、内容类型与用户反馈的匹配度，识别优化空间。</a:t>
            </a:r>
            <a:endParaRPr lang="zh-CN" altLang="en-US" sz="120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17"/>
            </p:custDataLst>
          </p:nvPr>
        </p:nvSpPr>
        <p:spPr>
          <a:xfrm>
            <a:off x="6634683" y="5057384"/>
            <a:ext cx="4952733" cy="275328"/>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1"/>
                </a:solidFill>
                <a:latin typeface="+mn-ea"/>
                <a:cs typeface="+mn-ea"/>
              </a:rPr>
              <a:t>企业自身分析</a:t>
            </a:r>
            <a:endParaRPr lang="zh-CN" altLang="en-US" sz="1600" b="1">
              <a:solidFill>
                <a:schemeClr val="accent1"/>
              </a:solidFill>
              <a:latin typeface="+mn-ea"/>
              <a:cs typeface="+mn-ea"/>
            </a:endParaRPr>
          </a:p>
        </p:txBody>
      </p:sp>
      <p:sp>
        <p:nvSpPr>
          <p:cNvPr id="5" name="标题 6"/>
          <p:cNvSpPr>
            <a:spLocks noGrp="1"/>
          </p:cNvSpPr>
          <p:nvPr>
            <p:custDataLst>
              <p:tags r:id="rId18"/>
            </p:custDataLst>
          </p:nvPr>
        </p:nvSpPr>
        <p:spPr>
          <a:xfrm>
            <a:off x="609600" y="434410"/>
            <a:ext cx="10972800" cy="7632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r>
              <a:rPr lang="zh-CN" altLang="en-US" dirty="0">
                <a:solidFill>
                  <a:schemeClr val="tx1"/>
                </a:solidFill>
              </a:rPr>
              <a:t>二、微博营销的步骤</a:t>
            </a:r>
            <a:endParaRPr lang="zh-CN" altLang="en-US" dirty="0">
              <a:solidFill>
                <a:schemeClr val="tx1"/>
              </a:solidFill>
            </a:endParaRPr>
          </a:p>
        </p:txBody>
      </p:sp>
    </p:spTree>
    <p:custDataLst>
      <p:tags r:id="rId19"/>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弧 9"/>
          <p:cNvSpPr/>
          <p:nvPr userDrawn="1">
            <p:custDataLst>
              <p:tags r:id="rId1"/>
            </p:custDataLst>
          </p:nvPr>
        </p:nvSpPr>
        <p:spPr>
          <a:xfrm rot="2040000" flipH="1">
            <a:off x="715645" y="1454785"/>
            <a:ext cx="3672840" cy="3553460"/>
          </a:xfrm>
          <a:prstGeom prst="arc">
            <a:avLst>
              <a:gd name="adj1" fmla="val 6417921"/>
              <a:gd name="adj2" fmla="val 15911004"/>
            </a:avLst>
          </a:prstGeom>
          <a:ln>
            <a:gradFill>
              <a:gsLst>
                <a:gs pos="0">
                  <a:schemeClr val="accent1">
                    <a:alpha val="100000"/>
                  </a:schemeClr>
                </a:gs>
                <a:gs pos="100000">
                  <a:srgbClr val="FF8D41">
                    <a:alpha val="20000"/>
                  </a:srgbClr>
                </a:gs>
                <a:gs pos="80000">
                  <a:schemeClr val="accent1">
                    <a:alpha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kumimoji="1" lang="zh-CN" altLang="en-US">
              <a:cs typeface="微软雅黑" panose="020B0503020204020204" charset="-122"/>
            </a:endParaRPr>
          </a:p>
        </p:txBody>
      </p:sp>
      <p:sp>
        <p:nvSpPr>
          <p:cNvPr id="17" name="椭圆 12"/>
          <p:cNvSpPr/>
          <p:nvPr userDrawn="1">
            <p:custDataLst>
              <p:tags r:id="rId2"/>
            </p:custDataLst>
          </p:nvPr>
        </p:nvSpPr>
        <p:spPr>
          <a:xfrm rot="1740000">
            <a:off x="3519386" y="1954200"/>
            <a:ext cx="81340" cy="81340"/>
          </a:xfrm>
          <a:prstGeom prst="ellipse">
            <a:avLst/>
          </a:prstGeom>
          <a:solidFill>
            <a:schemeClr val="accent1"/>
          </a:solidFill>
          <a:ln>
            <a:noFill/>
          </a:ln>
          <a:effectLst>
            <a:outerShdw blurRad="50800" dist="38100" dir="8100000" algn="tr"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zh-CN" altLang="en-US">
              <a:cs typeface="微软雅黑" panose="020B0503020204020204" charset="-122"/>
            </a:endParaRPr>
          </a:p>
        </p:txBody>
      </p:sp>
      <p:sp>
        <p:nvSpPr>
          <p:cNvPr id="18" name="椭圆 2"/>
          <p:cNvSpPr/>
          <p:nvPr userDrawn="1">
            <p:custDataLst>
              <p:tags r:id="rId3"/>
            </p:custDataLst>
          </p:nvPr>
        </p:nvSpPr>
        <p:spPr>
          <a:xfrm rot="18540000" flipH="1">
            <a:off x="1191260" y="1824990"/>
            <a:ext cx="2721610" cy="2813050"/>
          </a:xfrm>
          <a:prstGeom prst="donut">
            <a:avLst>
              <a:gd name="adj" fmla="val 11124"/>
            </a:avLst>
          </a:prstGeom>
          <a:gradFill>
            <a:gsLst>
              <a:gs pos="4000">
                <a:schemeClr val="accent1"/>
              </a:gs>
              <a:gs pos="100000">
                <a:schemeClr val="accent1">
                  <a:lumMod val="20000"/>
                  <a:lumOff val="80000"/>
                </a:schemeClr>
              </a:gs>
            </a:gsLst>
            <a:lin ang="162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r">
              <a:buClrTx/>
              <a:buSzTx/>
              <a:buFontTx/>
            </a:pPr>
            <a:endParaRPr kumimoji="1" lang="zh-CN" altLang="en-US">
              <a:cs typeface="微软雅黑" panose="020B0503020204020204" charset="-122"/>
              <a:sym typeface="+mn-ea"/>
            </a:endParaRPr>
          </a:p>
        </p:txBody>
      </p:sp>
      <p:sp>
        <p:nvSpPr>
          <p:cNvPr id="19" name="节编号"/>
          <p:cNvSpPr txBox="1">
            <a:spLocks noGrp="1"/>
          </p:cNvSpPr>
          <p:nvPr>
            <p:ph type="body" idx="5" hasCustomPrompt="1"/>
            <p:custDataLst>
              <p:tags r:id="rId4"/>
            </p:custDataLst>
          </p:nvPr>
        </p:nvSpPr>
        <p:spPr>
          <a:xfrm>
            <a:off x="1659255" y="2300509"/>
            <a:ext cx="1786255" cy="1861820"/>
          </a:xfrm>
          <a:prstGeom prst="rect">
            <a:avLst/>
          </a:prstGeom>
          <a:noFill/>
          <a:ln>
            <a:noFill/>
            <a:prstDash val="sysDash"/>
          </a:ln>
        </p:spPr>
        <p:txBody>
          <a:bodyPr vert="horz" wrap="none" lIns="0" tIns="0" rIns="0" bIns="0" rtlCol="0" anchor="ctr" anchorCtr="0">
            <a:normAutofit/>
          </a:bodyPr>
          <a:lstStyle>
            <a:lvl1pPr marL="0" marR="0" lvl="0" algn="ctr" defTabSz="914400" rtl="0" eaLnBrk="1" fontAlgn="auto" latinLnBrk="0" hangingPunct="1">
              <a:lnSpc>
                <a:spcPct val="100000"/>
              </a:lnSpc>
              <a:buClrTx/>
              <a:buSzTx/>
              <a:buFontTx/>
              <a:buNone/>
              <a:defRPr kumimoji="0" lang="zh-CN" altLang="en-US" sz="6600" b="1" i="0" u="none" strike="noStrike" kern="1200" cap="none" spc="300" normalizeH="0" baseline="0" noProof="1" dirty="0" smtClean="0">
                <a:ln>
                  <a:noFill/>
                  <a:prstDash val="sysDot"/>
                </a:ln>
                <a:solidFill>
                  <a:schemeClr val="accent1"/>
                </a:solidFill>
                <a:uFillTx/>
                <a:latin typeface="+mn-ea"/>
                <a:ea typeface="+mn-ea"/>
                <a:cs typeface="微软雅黑" panose="020B0503020204020204" charset="-122"/>
                <a:sym typeface="+mn-ea"/>
              </a:defRPr>
            </a:lvl1pPr>
          </a:lstStyle>
          <a:p>
            <a:pPr lvl="0" algn="ctr"/>
            <a:r>
              <a:rPr lang="zh-CN" altLang="en-US" sz="4400" dirty="0">
                <a:sym typeface="+mn-ea"/>
              </a:rPr>
              <a:t>项目七</a:t>
            </a:r>
            <a:endParaRPr lang="zh-CN" altLang="en-US" sz="4400" dirty="0">
              <a:sym typeface="+mn-ea"/>
            </a:endParaRPr>
          </a:p>
        </p:txBody>
      </p:sp>
      <p:sp>
        <p:nvSpPr>
          <p:cNvPr id="20" name="标题"/>
          <p:cNvSpPr txBox="1">
            <a:spLocks noGrp="1"/>
          </p:cNvSpPr>
          <p:nvPr>
            <p:custDataLst>
              <p:tags r:id="rId5"/>
            </p:custDataLst>
          </p:nvPr>
        </p:nvSpPr>
        <p:spPr>
          <a:xfrm>
            <a:off x="4895215" y="2300605"/>
            <a:ext cx="4904105" cy="2274570"/>
          </a:xfrm>
          <a:prstGeom prst="rect">
            <a:avLst/>
          </a:prstGeom>
          <a:noFill/>
        </p:spPr>
        <p:txBody>
          <a:bodyPr vert="horz" wrap="square" lIns="0" tIns="0" rIns="0" bIns="0" rtlCol="0" anchor="ctr" anchorCtr="0">
            <a:normAutofit/>
          </a:bodyPr>
          <a:lstStyle>
            <a:lvl1pPr marL="0" marR="0" algn="r" defTabSz="914400" rtl="0" eaLnBrk="1" fontAlgn="auto" latinLnBrk="0" hangingPunct="1">
              <a:lnSpc>
                <a:spcPct val="100000"/>
              </a:lnSpc>
              <a:buClrTx/>
              <a:buSzTx/>
              <a:buFontTx/>
              <a:buNone/>
              <a:defRPr kumimoji="0" sz="5000" b="1" i="0" u="none" strike="noStrike" kern="1200" cap="none" spc="300" normalizeH="0" baseline="0" noProof="1">
                <a:solidFill>
                  <a:schemeClr val="tx1">
                    <a:lumMod val="75000"/>
                    <a:lumOff val="25000"/>
                  </a:schemeClr>
                </a:solidFill>
                <a:latin typeface="+mj-ea"/>
                <a:ea typeface="+mj-ea"/>
                <a:cs typeface="微软雅黑" panose="020B0503020204020204" charset="-122"/>
                <a:sym typeface="+mn-ea"/>
              </a:defRPr>
            </a:lvl1pPr>
          </a:lstStyle>
          <a:p>
            <a:pPr lvl="0" algn="l"/>
            <a:r>
              <a:rPr lang="en-US" altLang="zh-CN" dirty="0">
                <a:sym typeface="+mn-ea"/>
              </a:rPr>
              <a:t> </a:t>
            </a:r>
            <a:r>
              <a:rPr lang="zh-CN" altLang="en-US" dirty="0">
                <a:sym typeface="+mn-ea"/>
              </a:rPr>
              <a:t>微博营销</a:t>
            </a:r>
            <a:endParaRPr lang="zh-CN" altLang="en-US" dirty="0">
              <a:sym typeface="+mn-ea"/>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46" name="任意多边形 45"/>
          <p:cNvSpPr/>
          <p:nvPr>
            <p:custDataLst>
              <p:tags r:id="rId1"/>
            </p:custDataLst>
          </p:nvPr>
        </p:nvSpPr>
        <p:spPr>
          <a:xfrm>
            <a:off x="0" y="0"/>
            <a:ext cx="12192000" cy="3710305"/>
          </a:xfrm>
          <a:custGeom>
            <a:avLst/>
            <a:gdLst/>
            <a:ahLst/>
            <a:cxnLst>
              <a:cxn ang="3">
                <a:pos x="hc" y="t"/>
              </a:cxn>
              <a:cxn ang="cd2">
                <a:pos x="l" y="vc"/>
              </a:cxn>
              <a:cxn ang="cd4">
                <a:pos x="hc" y="b"/>
              </a:cxn>
              <a:cxn ang="0">
                <a:pos x="r" y="vc"/>
              </a:cxn>
            </a:cxnLst>
            <a:rect l="l" t="t" r="r" b="b"/>
            <a:pathLst>
              <a:path w="19200" h="5843">
                <a:moveTo>
                  <a:pt x="0" y="0"/>
                </a:moveTo>
                <a:lnTo>
                  <a:pt x="19200" y="0"/>
                </a:lnTo>
                <a:lnTo>
                  <a:pt x="19200" y="1014"/>
                </a:lnTo>
                <a:lnTo>
                  <a:pt x="19191" y="1026"/>
                </a:lnTo>
                <a:cubicBezTo>
                  <a:pt x="17011" y="3950"/>
                  <a:pt x="13527" y="5843"/>
                  <a:pt x="9600" y="5843"/>
                </a:cubicBezTo>
                <a:cubicBezTo>
                  <a:pt x="5673" y="5843"/>
                  <a:pt x="2189" y="3950"/>
                  <a:pt x="9" y="1026"/>
                </a:cubicBezTo>
                <a:lnTo>
                  <a:pt x="0" y="1014"/>
                </a:ln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useBgFill="1">
        <p:nvSpPr>
          <p:cNvPr id="3" name="圆角矩形 2"/>
          <p:cNvSpPr/>
          <p:nvPr>
            <p:custDataLst>
              <p:tags r:id="rId2"/>
            </p:custDataLst>
          </p:nvPr>
        </p:nvSpPr>
        <p:spPr>
          <a:xfrm>
            <a:off x="6810794" y="1665287"/>
            <a:ext cx="4073484" cy="4354830"/>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lIns="360045" tIns="360045" rIns="252095" rtlCol="0" anchor="ctr"/>
          <a:p>
            <a:pPr indent="0" algn="just" fontAlgn="auto">
              <a:lnSpc>
                <a:spcPct val="130000"/>
              </a:lnSpc>
            </a:pPr>
            <a:endParaRPr lang="zh-CN" altLang="en-US" sz="2000" dirty="0">
              <a:ln>
                <a:noFill/>
                <a:prstDash val="sysDot"/>
              </a:ln>
              <a:solidFill>
                <a:schemeClr val="tx1">
                  <a:lumMod val="85000"/>
                  <a:lumOff val="15000"/>
                </a:schemeClr>
              </a:solidFill>
              <a:latin typeface="+mn-ea"/>
              <a:cs typeface="+mn-ea"/>
              <a:sym typeface="+mn-ea"/>
            </a:endParaRPr>
          </a:p>
        </p:txBody>
      </p:sp>
      <p:sp useBgFill="1">
        <p:nvSpPr>
          <p:cNvPr id="7" name="圆角矩形 3"/>
          <p:cNvSpPr/>
          <p:nvPr>
            <p:custDataLst>
              <p:tags r:id="rId3"/>
            </p:custDataLst>
          </p:nvPr>
        </p:nvSpPr>
        <p:spPr>
          <a:xfrm>
            <a:off x="1346457" y="1664652"/>
            <a:ext cx="4073484" cy="4356100"/>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tIns="360045" rIns="252095" numCol="1" spcCol="0" rtlCol="0" fromWordArt="0" anchor="ctr" anchorCtr="0" forceAA="0" compatLnSpc="1">
            <a:noAutofit/>
          </a:bodyPr>
          <a:p>
            <a:pPr lvl="0" algn="just">
              <a:lnSpc>
                <a:spcPct val="130000"/>
              </a:lnSpc>
              <a:buClrTx/>
              <a:buSzTx/>
              <a:buFontTx/>
            </a:pPr>
            <a:endParaRPr lang="zh-CN" altLang="en-US" sz="2000" dirty="0">
              <a:ln>
                <a:noFill/>
                <a:prstDash val="sysDot"/>
              </a:ln>
              <a:solidFill>
                <a:schemeClr val="tx1">
                  <a:lumMod val="85000"/>
                  <a:lumOff val="15000"/>
                </a:schemeClr>
              </a:solidFill>
              <a:latin typeface="+mn-ea"/>
              <a:cs typeface="+mn-ea"/>
              <a:sym typeface="+mn-ea"/>
            </a:endParaRPr>
          </a:p>
        </p:txBody>
      </p:sp>
      <p:sp>
        <p:nvSpPr>
          <p:cNvPr id="8" name="圆角矩形 20"/>
          <p:cNvSpPr/>
          <p:nvPr>
            <p:custDataLst>
              <p:tags r:id="rId4"/>
            </p:custDataLst>
          </p:nvPr>
        </p:nvSpPr>
        <p:spPr>
          <a:xfrm>
            <a:off x="6810794" y="1665922"/>
            <a:ext cx="4073484" cy="4354830"/>
          </a:xfrm>
          <a:prstGeom prst="roundRect">
            <a:avLst>
              <a:gd name="adj" fmla="val 13095"/>
            </a:avLst>
          </a:prstGeom>
          <a:solidFill>
            <a:srgbClr val="FFFFFF">
              <a:alpha val="15000"/>
            </a:srgbClr>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tIns="1043940" rIns="252095" bIns="71755" numCol="1" spcCol="0" rtlCol="0" fromWordArt="0" anchor="t" anchorCtr="0" forceAA="0" compatLnSpc="1">
            <a:noAutofit/>
          </a:bodyPr>
          <a:p>
            <a:pPr lvl="0" algn="just">
              <a:lnSpc>
                <a:spcPct val="130000"/>
              </a:lnSpc>
              <a:buClrTx/>
              <a:buSzTx/>
              <a:buFontTx/>
            </a:pPr>
            <a:r>
              <a:rPr lang="zh-CN" altLang="en-US" dirty="0">
                <a:ln>
                  <a:noFill/>
                  <a:prstDash val="sysDot"/>
                </a:ln>
                <a:solidFill>
                  <a:schemeClr val="tx1">
                    <a:lumMod val="85000"/>
                    <a:lumOff val="15000"/>
                  </a:schemeClr>
                </a:solidFill>
                <a:latin typeface="+mn-ea"/>
                <a:cs typeface="+mn-ea"/>
                <a:sym typeface="+mn-ea"/>
              </a:rPr>
              <a:t>确定关键绩效指标（</a:t>
            </a:r>
            <a:r>
              <a:rPr lang="en-US" altLang="zh-CN" dirty="0">
                <a:ln>
                  <a:noFill/>
                  <a:prstDash val="sysDot"/>
                </a:ln>
                <a:solidFill>
                  <a:schemeClr val="tx1">
                    <a:lumMod val="85000"/>
                    <a:lumOff val="15000"/>
                  </a:schemeClr>
                </a:solidFill>
                <a:latin typeface="+mn-ea"/>
                <a:cs typeface="+mn-ea"/>
                <a:sym typeface="+mn-ea"/>
              </a:rPr>
              <a:t>KPI</a:t>
            </a:r>
            <a:r>
              <a:rPr lang="zh-CN" altLang="en-US" dirty="0">
                <a:ln>
                  <a:noFill/>
                  <a:prstDash val="sysDot"/>
                </a:ln>
                <a:solidFill>
                  <a:schemeClr val="tx1">
                    <a:lumMod val="85000"/>
                    <a:lumOff val="15000"/>
                  </a:schemeClr>
                </a:solidFill>
                <a:latin typeface="+mn-ea"/>
                <a:cs typeface="+mn-ea"/>
                <a:sym typeface="+mn-ea"/>
              </a:rPr>
              <a:t>），注重粉丝质量（如互动率）而非仅追求数量，避免</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“僵尸粉”</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影响营销效果</a:t>
            </a:r>
            <a:endParaRPr lang="zh-CN" altLang="en-US" dirty="0">
              <a:ln>
                <a:noFill/>
                <a:prstDash val="sysDot"/>
              </a:ln>
              <a:solidFill>
                <a:schemeClr val="tx1">
                  <a:lumMod val="85000"/>
                  <a:lumOff val="15000"/>
                </a:schemeClr>
              </a:solidFill>
              <a:latin typeface="+mn-ea"/>
              <a:cs typeface="+mn-ea"/>
              <a:sym typeface="+mn-ea"/>
            </a:endParaRPr>
          </a:p>
        </p:txBody>
      </p:sp>
      <p:cxnSp>
        <p:nvCxnSpPr>
          <p:cNvPr id="9" name="直接连接符 33"/>
          <p:cNvCxnSpPr/>
          <p:nvPr>
            <p:custDataLst>
              <p:tags r:id="rId5"/>
            </p:custDataLst>
          </p:nvPr>
        </p:nvCxnSpPr>
        <p:spPr>
          <a:xfrm>
            <a:off x="8657008" y="5639696"/>
            <a:ext cx="381691" cy="0"/>
          </a:xfrm>
          <a:prstGeom prst="line">
            <a:avLst/>
          </a:prstGeom>
          <a:ln w="44450" cap="rnd">
            <a:solidFill>
              <a:schemeClr val="accent2"/>
            </a:solidFill>
          </a:ln>
        </p:spPr>
        <p:style>
          <a:lnRef idx="2">
            <a:schemeClr val="accent1"/>
          </a:lnRef>
          <a:fillRef idx="0">
            <a:srgbClr val="FFFFFF"/>
          </a:fillRef>
          <a:effectRef idx="0">
            <a:srgbClr val="FFFFFF"/>
          </a:effectRef>
          <a:fontRef idx="minor">
            <a:schemeClr val="tx1"/>
          </a:fontRef>
        </p:style>
      </p:cxnSp>
      <p:sp>
        <p:nvSpPr>
          <p:cNvPr id="10" name="圆角矩形 18"/>
          <p:cNvSpPr/>
          <p:nvPr>
            <p:custDataLst>
              <p:tags r:id="rId6"/>
            </p:custDataLst>
          </p:nvPr>
        </p:nvSpPr>
        <p:spPr>
          <a:xfrm>
            <a:off x="1346457" y="1665287"/>
            <a:ext cx="4073484" cy="4356100"/>
          </a:xfrm>
          <a:prstGeom prst="roundRect">
            <a:avLst>
              <a:gd name="adj" fmla="val 13095"/>
            </a:avLst>
          </a:prstGeom>
          <a:solidFill>
            <a:srgbClr val="FFFFFF">
              <a:alpha val="15000"/>
            </a:srgbClr>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tIns="1043940" rIns="252095" bIns="71755" numCol="1" spcCol="0" rtlCol="0" fromWordArt="0" anchor="t" anchorCtr="0" forceAA="0" compatLnSpc="1">
            <a:noAutofit/>
          </a:bodyPr>
          <a:p>
            <a:pPr lvl="0" algn="just">
              <a:lnSpc>
                <a:spcPct val="130000"/>
              </a:lnSpc>
              <a:buClrTx/>
              <a:buSzTx/>
              <a:buFontTx/>
            </a:pPr>
            <a:r>
              <a:rPr lang="zh-CN" altLang="zh-CN" dirty="0">
                <a:ln>
                  <a:noFill/>
                  <a:prstDash val="sysDot"/>
                </a:ln>
                <a:solidFill>
                  <a:schemeClr val="tx1">
                    <a:lumMod val="85000"/>
                    <a:lumOff val="15000"/>
                  </a:schemeClr>
                </a:solidFill>
                <a:latin typeface="+mn-ea"/>
                <a:cs typeface="+mn-ea"/>
                <a:sym typeface="+mn-ea"/>
              </a:rPr>
              <a:t>遵循</a:t>
            </a:r>
            <a:r>
              <a:rPr lang="en-US" altLang="zh-CN" dirty="0">
                <a:ln>
                  <a:noFill/>
                  <a:prstDash val="sysDot"/>
                </a:ln>
                <a:solidFill>
                  <a:schemeClr val="tx1">
                    <a:lumMod val="85000"/>
                    <a:lumOff val="15000"/>
                  </a:schemeClr>
                </a:solidFill>
                <a:latin typeface="+mn-ea"/>
                <a:cs typeface="+mn-ea"/>
                <a:sym typeface="+mn-ea"/>
              </a:rPr>
              <a:t> SMART </a:t>
            </a:r>
            <a:r>
              <a:rPr lang="zh-CN" altLang="en-US" dirty="0">
                <a:ln>
                  <a:noFill/>
                  <a:prstDash val="sysDot"/>
                </a:ln>
                <a:solidFill>
                  <a:schemeClr val="tx1">
                    <a:lumMod val="85000"/>
                    <a:lumOff val="15000"/>
                  </a:schemeClr>
                </a:solidFill>
                <a:latin typeface="+mn-ea"/>
                <a:cs typeface="+mn-ea"/>
                <a:sym typeface="+mn-ea"/>
              </a:rPr>
              <a:t>原则（明确性、可衡量性、可实现性、相关性、时限性），设定微博营销目标（如</a:t>
            </a:r>
            <a:r>
              <a:rPr lang="en-US" altLang="zh-CN" dirty="0">
                <a:ln>
                  <a:noFill/>
                  <a:prstDash val="sysDot"/>
                </a:ln>
                <a:solidFill>
                  <a:schemeClr val="tx1">
                    <a:lumMod val="85000"/>
                    <a:lumOff val="15000"/>
                  </a:schemeClr>
                </a:solidFill>
                <a:latin typeface="+mn-ea"/>
                <a:cs typeface="+mn-ea"/>
                <a:sym typeface="+mn-ea"/>
              </a:rPr>
              <a:t> 3 </a:t>
            </a:r>
            <a:r>
              <a:rPr lang="zh-CN" altLang="en-US" dirty="0">
                <a:ln>
                  <a:noFill/>
                  <a:prstDash val="sysDot"/>
                </a:ln>
                <a:solidFill>
                  <a:schemeClr val="tx1">
                    <a:lumMod val="85000"/>
                    <a:lumOff val="15000"/>
                  </a:schemeClr>
                </a:solidFill>
                <a:latin typeface="+mn-ea"/>
                <a:cs typeface="+mn-ea"/>
                <a:sym typeface="+mn-ea"/>
              </a:rPr>
              <a:t>个月内粉丝增长</a:t>
            </a:r>
            <a:r>
              <a:rPr lang="en-US" altLang="zh-CN" dirty="0">
                <a:ln>
                  <a:noFill/>
                  <a:prstDash val="sysDot"/>
                </a:ln>
                <a:solidFill>
                  <a:schemeClr val="tx1">
                    <a:lumMod val="85000"/>
                    <a:lumOff val="15000"/>
                  </a:schemeClr>
                </a:solidFill>
                <a:latin typeface="+mn-ea"/>
                <a:cs typeface="+mn-ea"/>
                <a:sym typeface="+mn-ea"/>
              </a:rPr>
              <a:t> 5 </a:t>
            </a:r>
            <a:r>
              <a:rPr lang="zh-CN" altLang="en-US" dirty="0">
                <a:ln>
                  <a:noFill/>
                  <a:prstDash val="sysDot"/>
                </a:ln>
                <a:solidFill>
                  <a:schemeClr val="tx1">
                    <a:lumMod val="85000"/>
                    <a:lumOff val="15000"/>
                  </a:schemeClr>
                </a:solidFill>
                <a:latin typeface="+mn-ea"/>
                <a:cs typeface="+mn-ea"/>
                <a:sym typeface="+mn-ea"/>
              </a:rPr>
              <a:t>万）</a:t>
            </a:r>
            <a:endParaRPr lang="zh-CN" altLang="en-US" dirty="0">
              <a:ln>
                <a:noFill/>
                <a:prstDash val="sysDot"/>
              </a:ln>
              <a:solidFill>
                <a:schemeClr val="tx1">
                  <a:lumMod val="85000"/>
                  <a:lumOff val="15000"/>
                </a:schemeClr>
              </a:solidFill>
              <a:latin typeface="+mn-ea"/>
              <a:cs typeface="+mn-ea"/>
              <a:sym typeface="+mn-ea"/>
            </a:endParaRPr>
          </a:p>
        </p:txBody>
      </p:sp>
      <p:cxnSp>
        <p:nvCxnSpPr>
          <p:cNvPr id="11" name="直接连接符 28"/>
          <p:cNvCxnSpPr/>
          <p:nvPr>
            <p:custDataLst>
              <p:tags r:id="rId7"/>
            </p:custDataLst>
          </p:nvPr>
        </p:nvCxnSpPr>
        <p:spPr>
          <a:xfrm>
            <a:off x="3192671" y="5639696"/>
            <a:ext cx="381691" cy="0"/>
          </a:xfrm>
          <a:prstGeom prst="line">
            <a:avLst/>
          </a:prstGeom>
          <a:ln w="44450" cap="rnd">
            <a:solidFill>
              <a:schemeClr val="accent1"/>
            </a:solidFill>
          </a:ln>
        </p:spPr>
        <p:style>
          <a:lnRef idx="2">
            <a:schemeClr val="accent1"/>
          </a:lnRef>
          <a:fillRef idx="0">
            <a:srgbClr val="FFFFFF"/>
          </a:fillRef>
          <a:effectRef idx="0">
            <a:srgbClr val="FFFFFF"/>
          </a:effectRef>
          <a:fontRef idx="minor">
            <a:schemeClr val="tx1"/>
          </a:fontRef>
        </p:style>
      </p:cxnSp>
      <p:sp>
        <p:nvSpPr>
          <p:cNvPr id="12" name="椭圆 6"/>
          <p:cNvSpPr/>
          <p:nvPr>
            <p:custDataLst>
              <p:tags r:id="rId8"/>
            </p:custDataLst>
          </p:nvPr>
        </p:nvSpPr>
        <p:spPr>
          <a:xfrm>
            <a:off x="8510937" y="2012048"/>
            <a:ext cx="673198" cy="673198"/>
          </a:xfrm>
          <a:prstGeom prst="ellipse">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3" name="图片 3" descr="343439383331313b343532303031393bd2b5bca8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8708451" y="2219723"/>
            <a:ext cx="277240" cy="277240"/>
          </a:xfrm>
          <a:prstGeom prst="rect">
            <a:avLst/>
          </a:prstGeom>
        </p:spPr>
      </p:pic>
      <p:sp>
        <p:nvSpPr>
          <p:cNvPr id="14" name="椭圆 27"/>
          <p:cNvSpPr/>
          <p:nvPr>
            <p:custDataLst>
              <p:tags r:id="rId12"/>
            </p:custDataLst>
          </p:nvPr>
        </p:nvSpPr>
        <p:spPr>
          <a:xfrm>
            <a:off x="3046600" y="2012048"/>
            <a:ext cx="673198" cy="673198"/>
          </a:xfrm>
          <a:prstGeom prst="ellipse">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5" name="图片 11" descr="343439383331313b343532303032303bb8f6c8cbd0c5cfa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244114" y="2209561"/>
            <a:ext cx="278171" cy="278171"/>
          </a:xfrm>
          <a:prstGeom prst="rect">
            <a:avLst/>
          </a:prstGeom>
        </p:spPr>
      </p:pic>
      <p:sp>
        <p:nvSpPr>
          <p:cNvPr id="6" name="标题 5"/>
          <p:cNvSpPr>
            <a:spLocks noGrp="1"/>
          </p:cNvSpPr>
          <p:nvPr>
            <p:custDataLst>
              <p:tags r:id="rId16"/>
            </p:custDataLst>
          </p:nvPr>
        </p:nvSpPr>
        <p:spPr>
          <a:xfrm>
            <a:off x="457835" y="89535"/>
            <a:ext cx="10800080" cy="1456690"/>
          </a:xfrm>
          <a:prstGeom prst="rect">
            <a:avLst/>
          </a:prstGeom>
        </p:spPr>
        <p:txBody>
          <a:bodyPr vert="horz" wrap="none" lIns="0" tIns="0" rIns="0" bIns="0" rtlCol="0" anchor="b">
            <a:normAutofit fontScale="90000"/>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lnSpc>
                <a:spcPct val="150000"/>
              </a:lnSpc>
            </a:pPr>
            <a:r>
              <a:rPr lang="zh-CN" altLang="en-US" sz="3600" dirty="0"/>
              <a:t>二、微博营销的步骤：</a:t>
            </a:r>
            <a:endParaRPr lang="zh-CN" altLang="en-US" sz="3600" dirty="0"/>
          </a:p>
          <a:p>
            <a:pPr algn="l">
              <a:lnSpc>
                <a:spcPct val="150000"/>
              </a:lnSpc>
            </a:pPr>
            <a:r>
              <a:rPr lang="zh-CN" altLang="en-US" sz="3100" dirty="0"/>
              <a:t>（三）目标设定</a:t>
            </a:r>
            <a:endParaRPr lang="zh-CN" altLang="en-US" sz="3100" dirty="0"/>
          </a:p>
        </p:txBody>
      </p:sp>
    </p:spTree>
    <p:custDataLst>
      <p:tags r:id="rId1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3" name="矩形: 圆角 2"/>
          <p:cNvSpPr/>
          <p:nvPr>
            <p:custDataLst>
              <p:tags r:id="rId1"/>
            </p:custDataLst>
          </p:nvPr>
        </p:nvSpPr>
        <p:spPr>
          <a:xfrm>
            <a:off x="696595" y="2332115"/>
            <a:ext cx="1959253" cy="3247599"/>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4" name="矩形 6"/>
          <p:cNvSpPr/>
          <p:nvPr>
            <p:custDataLst>
              <p:tags r:id="rId2"/>
            </p:custDataLst>
          </p:nvPr>
        </p:nvSpPr>
        <p:spPr>
          <a:xfrm>
            <a:off x="962030" y="3407222"/>
            <a:ext cx="1443660" cy="199362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明确账号定位，构建微博矩阵，优化视觉呈现，提升品牌辨识度。</a:t>
            </a:r>
            <a:endParaRPr lang="zh-CN" altLang="en-US" sz="1400" dirty="0">
              <a:solidFill>
                <a:schemeClr val="tx1">
                  <a:lumMod val="85000"/>
                  <a:lumOff val="15000"/>
                </a:schemeClr>
              </a:solidFill>
              <a:latin typeface="+mn-ea"/>
              <a:cs typeface="+mn-ea"/>
            </a:endParaRPr>
          </a:p>
        </p:txBody>
      </p:sp>
      <p:sp>
        <p:nvSpPr>
          <p:cNvPr id="10" name="圆角矩形 59"/>
          <p:cNvSpPr/>
          <p:nvPr>
            <p:custDataLst>
              <p:tags r:id="rId3"/>
            </p:custDataLst>
          </p:nvPr>
        </p:nvSpPr>
        <p:spPr>
          <a:xfrm>
            <a:off x="962030" y="1917094"/>
            <a:ext cx="660086" cy="658813"/>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cxnSp>
        <p:nvCxnSpPr>
          <p:cNvPr id="11" name="直接连接符 79"/>
          <p:cNvCxnSpPr/>
          <p:nvPr>
            <p:custDataLst>
              <p:tags r:id="rId4"/>
            </p:custDataLst>
          </p:nvPr>
        </p:nvCxnSpPr>
        <p:spPr>
          <a:xfrm flipV="1">
            <a:off x="882463" y="3273549"/>
            <a:ext cx="1622527"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2" name="矩形 7"/>
          <p:cNvSpPr/>
          <p:nvPr>
            <p:custDataLst>
              <p:tags r:id="rId5"/>
            </p:custDataLst>
          </p:nvPr>
        </p:nvSpPr>
        <p:spPr>
          <a:xfrm>
            <a:off x="965213" y="2702578"/>
            <a:ext cx="1443660" cy="444301"/>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rPr>
              <a:t>架构策略</a:t>
            </a:r>
            <a:endParaRPr lang="zh-CN" altLang="en-US" b="1" dirty="0">
              <a:solidFill>
                <a:schemeClr val="accent1"/>
              </a:solidFill>
              <a:latin typeface="+mn-ea"/>
              <a:cs typeface="+mn-ea"/>
            </a:endParaRPr>
          </a:p>
        </p:txBody>
      </p:sp>
      <p:sp>
        <p:nvSpPr>
          <p:cNvPr id="13" name="矩形: 圆角 2"/>
          <p:cNvSpPr/>
          <p:nvPr>
            <p:custDataLst>
              <p:tags r:id="rId6"/>
            </p:custDataLst>
          </p:nvPr>
        </p:nvSpPr>
        <p:spPr>
          <a:xfrm>
            <a:off x="2906643" y="2347392"/>
            <a:ext cx="1959253" cy="3247599"/>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14" name="矩形 9"/>
          <p:cNvSpPr/>
          <p:nvPr>
            <p:custDataLst>
              <p:tags r:id="rId7"/>
            </p:custDataLst>
          </p:nvPr>
        </p:nvSpPr>
        <p:spPr>
          <a:xfrm>
            <a:off x="3172078" y="3449233"/>
            <a:ext cx="1443660" cy="202545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扩大曝光，主动关注，吸引粉丝，维护关系。</a:t>
            </a:r>
            <a:endParaRPr lang="zh-CN" altLang="en-US" sz="1400" dirty="0">
              <a:solidFill>
                <a:schemeClr val="tx1">
                  <a:lumMod val="85000"/>
                  <a:lumOff val="15000"/>
                </a:schemeClr>
              </a:solidFill>
              <a:latin typeface="+mn-ea"/>
              <a:cs typeface="+mn-ea"/>
            </a:endParaRPr>
          </a:p>
        </p:txBody>
      </p:sp>
      <p:sp>
        <p:nvSpPr>
          <p:cNvPr id="15" name="圆角矩形 39"/>
          <p:cNvSpPr/>
          <p:nvPr>
            <p:custDataLst>
              <p:tags r:id="rId8"/>
            </p:custDataLst>
          </p:nvPr>
        </p:nvSpPr>
        <p:spPr>
          <a:xfrm>
            <a:off x="3172078" y="1902454"/>
            <a:ext cx="660086" cy="660723"/>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cxnSp>
        <p:nvCxnSpPr>
          <p:cNvPr id="16" name="直接连接符 73"/>
          <p:cNvCxnSpPr/>
          <p:nvPr>
            <p:custDataLst>
              <p:tags r:id="rId9"/>
            </p:custDataLst>
          </p:nvPr>
        </p:nvCxnSpPr>
        <p:spPr>
          <a:xfrm flipV="1">
            <a:off x="3092511" y="3302194"/>
            <a:ext cx="162380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17" name="矩形 10"/>
          <p:cNvSpPr/>
          <p:nvPr>
            <p:custDataLst>
              <p:tags r:id="rId10"/>
            </p:custDataLst>
          </p:nvPr>
        </p:nvSpPr>
        <p:spPr>
          <a:xfrm>
            <a:off x="3177807" y="2707034"/>
            <a:ext cx="1443660" cy="451303"/>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关注策略</a:t>
            </a:r>
            <a:endParaRPr lang="zh-CN" altLang="en-US" b="1">
              <a:solidFill>
                <a:schemeClr val="accent2"/>
              </a:solidFill>
              <a:latin typeface="+mn-ea"/>
              <a:cs typeface="+mn-ea"/>
            </a:endParaRPr>
          </a:p>
        </p:txBody>
      </p:sp>
      <p:sp>
        <p:nvSpPr>
          <p:cNvPr id="63" name="矩形: 圆角 2"/>
          <p:cNvSpPr/>
          <p:nvPr>
            <p:custDataLst>
              <p:tags r:id="rId11"/>
            </p:custDataLst>
          </p:nvPr>
        </p:nvSpPr>
        <p:spPr>
          <a:xfrm>
            <a:off x="5116691" y="2343573"/>
            <a:ext cx="1959253" cy="3247599"/>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18" name="矩形 14"/>
          <p:cNvSpPr/>
          <p:nvPr>
            <p:custDataLst>
              <p:tags r:id="rId12"/>
            </p:custDataLst>
          </p:nvPr>
        </p:nvSpPr>
        <p:spPr>
          <a:xfrm>
            <a:off x="5382126" y="3419952"/>
            <a:ext cx="1443660" cy="1993626"/>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en-US"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内容策略：三分法，价值、互动、品牌各占一席，灵活调整，紧跟热点。</a:t>
            </a:r>
            <a:r>
              <a:rPr lang="en-US" altLang="zh-CN" sz="1400" dirty="0">
                <a:solidFill>
                  <a:schemeClr val="tx1">
                    <a:lumMod val="85000"/>
                    <a:lumOff val="15000"/>
                  </a:schemeClr>
                </a:solidFill>
                <a:latin typeface="+mn-ea"/>
                <a:cs typeface="+mn-ea"/>
              </a:rPr>
              <a:t>"</a:t>
            </a:r>
            <a:endParaRPr lang="en-US" altLang="zh-CN" sz="1400" dirty="0">
              <a:solidFill>
                <a:schemeClr val="tx1">
                  <a:lumMod val="85000"/>
                  <a:lumOff val="15000"/>
                </a:schemeClr>
              </a:solidFill>
              <a:latin typeface="+mn-ea"/>
              <a:cs typeface="+mn-ea"/>
            </a:endParaRPr>
          </a:p>
        </p:txBody>
      </p:sp>
      <p:sp>
        <p:nvSpPr>
          <p:cNvPr id="65" name="圆角矩形 64"/>
          <p:cNvSpPr/>
          <p:nvPr>
            <p:custDataLst>
              <p:tags r:id="rId13"/>
            </p:custDataLst>
          </p:nvPr>
        </p:nvSpPr>
        <p:spPr>
          <a:xfrm>
            <a:off x="5382126" y="1905637"/>
            <a:ext cx="660086" cy="660086"/>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75" name="直接连接符 74"/>
          <p:cNvCxnSpPr/>
          <p:nvPr>
            <p:custDataLst>
              <p:tags r:id="rId14"/>
            </p:custDataLst>
          </p:nvPr>
        </p:nvCxnSpPr>
        <p:spPr>
          <a:xfrm flipV="1">
            <a:off x="5302559" y="3281188"/>
            <a:ext cx="1623800"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8"/>
          <p:cNvSpPr/>
          <p:nvPr>
            <p:custDataLst>
              <p:tags r:id="rId15"/>
            </p:custDataLst>
          </p:nvPr>
        </p:nvSpPr>
        <p:spPr>
          <a:xfrm>
            <a:off x="5382126" y="2701305"/>
            <a:ext cx="1443660" cy="44430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内容策略</a:t>
            </a:r>
            <a:endParaRPr lang="zh-CN" altLang="en-US" b="1">
              <a:solidFill>
                <a:schemeClr val="accent3"/>
              </a:solidFill>
              <a:latin typeface="+mn-ea"/>
              <a:cs typeface="+mn-ea"/>
            </a:endParaRPr>
          </a:p>
        </p:txBody>
      </p:sp>
      <p:sp>
        <p:nvSpPr>
          <p:cNvPr id="69" name="矩形: 圆角 2"/>
          <p:cNvSpPr/>
          <p:nvPr>
            <p:custDataLst>
              <p:tags r:id="rId16"/>
            </p:custDataLst>
          </p:nvPr>
        </p:nvSpPr>
        <p:spPr>
          <a:xfrm>
            <a:off x="7326739" y="2343573"/>
            <a:ext cx="1959253" cy="3247599"/>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20" name="矩形 19"/>
          <p:cNvSpPr/>
          <p:nvPr>
            <p:custDataLst>
              <p:tags r:id="rId17"/>
            </p:custDataLst>
          </p:nvPr>
        </p:nvSpPr>
        <p:spPr>
          <a:xfrm>
            <a:off x="7592174" y="3423772"/>
            <a:ext cx="1443660" cy="199362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聚焦名人流，精挑热话题，巧择时频互动。</a:t>
            </a:r>
            <a:endParaRPr lang="zh-CN" altLang="en-US" sz="1400" dirty="0">
              <a:solidFill>
                <a:schemeClr val="tx1">
                  <a:lumMod val="85000"/>
                  <a:lumOff val="15000"/>
                </a:schemeClr>
              </a:solidFill>
              <a:latin typeface="+mn-ea"/>
              <a:cs typeface="+mn-ea"/>
            </a:endParaRPr>
          </a:p>
        </p:txBody>
      </p:sp>
      <p:sp>
        <p:nvSpPr>
          <p:cNvPr id="71" name="圆角矩形 70"/>
          <p:cNvSpPr/>
          <p:nvPr>
            <p:custDataLst>
              <p:tags r:id="rId18"/>
            </p:custDataLst>
          </p:nvPr>
        </p:nvSpPr>
        <p:spPr>
          <a:xfrm>
            <a:off x="7592174" y="1905637"/>
            <a:ext cx="660086" cy="660086"/>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76" name="直接连接符 75"/>
          <p:cNvCxnSpPr/>
          <p:nvPr>
            <p:custDataLst>
              <p:tags r:id="rId19"/>
            </p:custDataLst>
          </p:nvPr>
        </p:nvCxnSpPr>
        <p:spPr>
          <a:xfrm flipV="1">
            <a:off x="7512607" y="3283734"/>
            <a:ext cx="1623800"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20"/>
            </p:custDataLst>
          </p:nvPr>
        </p:nvSpPr>
        <p:spPr>
          <a:xfrm>
            <a:off x="7592174" y="2702578"/>
            <a:ext cx="1443660" cy="44430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互动策略</a:t>
            </a:r>
            <a:endParaRPr lang="zh-CN" altLang="en-US" b="1">
              <a:solidFill>
                <a:schemeClr val="accent4"/>
              </a:solidFill>
              <a:latin typeface="+mn-ea"/>
              <a:cs typeface="+mn-ea"/>
            </a:endParaRPr>
          </a:p>
        </p:txBody>
      </p:sp>
      <p:sp>
        <p:nvSpPr>
          <p:cNvPr id="22" name="矩形: 圆角 2"/>
          <p:cNvSpPr/>
          <p:nvPr>
            <p:custDataLst>
              <p:tags r:id="rId21"/>
            </p:custDataLst>
          </p:nvPr>
        </p:nvSpPr>
        <p:spPr>
          <a:xfrm>
            <a:off x="9536787" y="2343573"/>
            <a:ext cx="1959253" cy="3247599"/>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23" name="矩形 21"/>
          <p:cNvSpPr/>
          <p:nvPr>
            <p:custDataLst>
              <p:tags r:id="rId22"/>
            </p:custDataLst>
          </p:nvPr>
        </p:nvSpPr>
        <p:spPr>
          <a:xfrm>
            <a:off x="9802222" y="3419952"/>
            <a:ext cx="1443660" cy="199362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优化微博策略：热词、活跃、粉丝，认证加成，提升排名。</a:t>
            </a:r>
            <a:endParaRPr lang="zh-CN" altLang="en-US" sz="1400" dirty="0">
              <a:solidFill>
                <a:schemeClr val="tx1">
                  <a:lumMod val="85000"/>
                  <a:lumOff val="15000"/>
                </a:schemeClr>
              </a:solidFill>
              <a:latin typeface="+mn-ea"/>
              <a:cs typeface="+mn-ea"/>
            </a:endParaRPr>
          </a:p>
        </p:txBody>
      </p:sp>
      <p:sp>
        <p:nvSpPr>
          <p:cNvPr id="24" name="圆角矩形 13"/>
          <p:cNvSpPr/>
          <p:nvPr>
            <p:custDataLst>
              <p:tags r:id="rId23"/>
            </p:custDataLst>
          </p:nvPr>
        </p:nvSpPr>
        <p:spPr>
          <a:xfrm>
            <a:off x="9802222" y="1905637"/>
            <a:ext cx="660086" cy="660086"/>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05</a:t>
            </a:r>
            <a:endParaRPr lang="en-US" altLang="zh-CN" sz="2000" b="1" dirty="0">
              <a:solidFill>
                <a:srgbClr val="FFFFFF"/>
              </a:solidFill>
              <a:latin typeface="+mn-ea"/>
              <a:cs typeface="+mn-ea"/>
              <a:sym typeface="+mn-ea"/>
            </a:endParaRPr>
          </a:p>
        </p:txBody>
      </p:sp>
      <p:cxnSp>
        <p:nvCxnSpPr>
          <p:cNvPr id="25" name="直接连接符 15"/>
          <p:cNvCxnSpPr/>
          <p:nvPr>
            <p:custDataLst>
              <p:tags r:id="rId24"/>
            </p:custDataLst>
          </p:nvPr>
        </p:nvCxnSpPr>
        <p:spPr>
          <a:xfrm flipV="1">
            <a:off x="9722655" y="3281188"/>
            <a:ext cx="1623800"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sp>
        <p:nvSpPr>
          <p:cNvPr id="26" name="矩形 22"/>
          <p:cNvSpPr/>
          <p:nvPr>
            <p:custDataLst>
              <p:tags r:id="rId25"/>
            </p:custDataLst>
          </p:nvPr>
        </p:nvSpPr>
        <p:spPr>
          <a:xfrm>
            <a:off x="9802222" y="2701305"/>
            <a:ext cx="1443660" cy="44430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5"/>
                </a:solidFill>
                <a:latin typeface="+mn-ea"/>
                <a:cs typeface="+mn-ea"/>
              </a:rPr>
              <a:t>优化策略</a:t>
            </a:r>
            <a:endParaRPr lang="zh-CN" altLang="en-US" b="1">
              <a:solidFill>
                <a:schemeClr val="accent5"/>
              </a:solidFill>
              <a:latin typeface="+mn-ea"/>
              <a:cs typeface="+mn-ea"/>
            </a:endParaRPr>
          </a:p>
        </p:txBody>
      </p:sp>
      <p:sp>
        <p:nvSpPr>
          <p:cNvPr id="2" name="标题 5"/>
          <p:cNvSpPr>
            <a:spLocks noGrp="1"/>
          </p:cNvSpPr>
          <p:nvPr>
            <p:custDataLst>
              <p:tags r:id="rId26"/>
            </p:custDataLst>
          </p:nvPr>
        </p:nvSpPr>
        <p:spPr>
          <a:xfrm>
            <a:off x="457835" y="89535"/>
            <a:ext cx="10800080" cy="1456690"/>
          </a:xfrm>
          <a:prstGeom prst="rect">
            <a:avLst/>
          </a:prstGeom>
        </p:spPr>
        <p:txBody>
          <a:bodyPr vert="horz" wrap="none" lIns="0" tIns="0" rIns="0" bIns="0" rtlCol="0" anchor="b">
            <a:normAutofit fontScale="90000"/>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lnSpc>
                <a:spcPct val="150000"/>
              </a:lnSpc>
            </a:pPr>
            <a:r>
              <a:rPr lang="zh-CN" altLang="en-US" sz="3600" dirty="0"/>
              <a:t>二、微博营销的步骤：</a:t>
            </a:r>
            <a:endParaRPr lang="zh-CN" altLang="en-US" sz="3600" dirty="0"/>
          </a:p>
          <a:p>
            <a:pPr algn="l">
              <a:lnSpc>
                <a:spcPct val="150000"/>
              </a:lnSpc>
            </a:pPr>
            <a:r>
              <a:rPr lang="zh-CN" altLang="en-US" sz="3100" dirty="0"/>
              <a:t>（四）战略战术</a:t>
            </a:r>
            <a:endParaRPr lang="zh-CN" altLang="en-US" sz="3100" dirty="0"/>
          </a:p>
        </p:txBody>
      </p:sp>
    </p:spTree>
    <p:custDataLst>
      <p:tags r:id="rId2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57810"/>
            <a:ext cx="10972800" cy="1254760"/>
          </a:xfrm>
        </p:spPr>
        <p:txBody>
          <a:bodyPr>
            <a:normAutofit fontScale="90000"/>
          </a:bodyPr>
          <a:lstStyle/>
          <a:p>
            <a:pPr>
              <a:lnSpc>
                <a:spcPct val="150000"/>
              </a:lnSpc>
            </a:pPr>
            <a:r>
              <a:rPr lang="zh-CN" altLang="en-US" dirty="0">
                <a:solidFill>
                  <a:schemeClr val="tx1"/>
                </a:solidFill>
              </a:rPr>
              <a:t>二、微博营销的步骤</a:t>
            </a:r>
            <a:br>
              <a:rPr lang="zh-CN" altLang="en-US" dirty="0">
                <a:solidFill>
                  <a:schemeClr val="tx1"/>
                </a:solidFill>
              </a:rPr>
            </a:br>
            <a:r>
              <a:rPr lang="zh-CN" altLang="en-US" sz="3100" dirty="0">
                <a:solidFill>
                  <a:schemeClr val="tx1"/>
                </a:solidFill>
              </a:rPr>
              <a:t>（五）运营规划</a:t>
            </a:r>
            <a:endParaRPr lang="zh-CN" altLang="en-US" sz="3100" dirty="0">
              <a:solidFill>
                <a:schemeClr val="tx1"/>
              </a:solidFill>
            </a:endParaRPr>
          </a:p>
        </p:txBody>
      </p:sp>
      <p:pic>
        <p:nvPicPr>
          <p:cNvPr id="27" name="图片 26" descr="C:/Users/大叔/AppData/Roaming/Kingsoft/office6/wppai/generateppt/386d48e17874485f035866d3571f8b43.jpg386d48e17874485f035866d3571f8b43"/>
          <p:cNvPicPr>
            <a:picLocks noChangeAspect="1"/>
          </p:cNvPicPr>
          <p:nvPr>
            <p:custDataLst>
              <p:tags r:id="rId2"/>
            </p:custDataLst>
          </p:nvPr>
        </p:nvPicPr>
        <p:blipFill rotWithShape="1">
          <a:blip r:embed="rId3"/>
          <a:srcRect t="39112" b="39112"/>
          <a:stretch>
            <a:fillRect/>
          </a:stretch>
        </p:blipFill>
        <p:spPr>
          <a:xfrm>
            <a:off x="4563745" y="1686560"/>
            <a:ext cx="7019290" cy="4558665"/>
          </a:xfrm>
          <a:custGeom>
            <a:avLst/>
            <a:gdLst/>
            <a:ahLst/>
            <a:cxnLst>
              <a:cxn ang="3">
                <a:pos x="hc" y="t"/>
              </a:cxn>
              <a:cxn ang="cd2">
                <a:pos x="l" y="vc"/>
              </a:cxn>
              <a:cxn ang="cd4">
                <a:pos x="hc" y="b"/>
              </a:cxn>
              <a:cxn ang="0">
                <a:pos x="r" y="vc"/>
              </a:cxn>
            </a:cxnLst>
            <a:rect l="l" t="t" r="r" b="b"/>
            <a:pathLst>
              <a:path w="11054" h="7179">
                <a:moveTo>
                  <a:pt x="7941" y="0"/>
                </a:moveTo>
                <a:lnTo>
                  <a:pt x="11054" y="0"/>
                </a:lnTo>
                <a:lnTo>
                  <a:pt x="11054" y="0"/>
                </a:lnTo>
                <a:lnTo>
                  <a:pt x="9867" y="3590"/>
                </a:lnTo>
                <a:lnTo>
                  <a:pt x="11054" y="7179"/>
                </a:lnTo>
                <a:lnTo>
                  <a:pt x="11054" y="7179"/>
                </a:lnTo>
                <a:lnTo>
                  <a:pt x="7941" y="7179"/>
                </a:lnTo>
                <a:lnTo>
                  <a:pt x="6754" y="3590"/>
                </a:lnTo>
                <a:lnTo>
                  <a:pt x="7941" y="0"/>
                </a:lnTo>
                <a:close/>
                <a:moveTo>
                  <a:pt x="4564" y="0"/>
                </a:moveTo>
                <a:lnTo>
                  <a:pt x="7677" y="0"/>
                </a:lnTo>
                <a:lnTo>
                  <a:pt x="6490" y="3590"/>
                </a:lnTo>
                <a:lnTo>
                  <a:pt x="7677" y="7179"/>
                </a:lnTo>
                <a:lnTo>
                  <a:pt x="4564" y="7179"/>
                </a:lnTo>
                <a:lnTo>
                  <a:pt x="3377" y="3590"/>
                </a:lnTo>
                <a:lnTo>
                  <a:pt x="4564" y="0"/>
                </a:lnTo>
                <a:close/>
                <a:moveTo>
                  <a:pt x="1187" y="0"/>
                </a:moveTo>
                <a:lnTo>
                  <a:pt x="4301" y="0"/>
                </a:lnTo>
                <a:lnTo>
                  <a:pt x="3114" y="3590"/>
                </a:lnTo>
                <a:lnTo>
                  <a:pt x="4301" y="7179"/>
                </a:lnTo>
                <a:lnTo>
                  <a:pt x="1187" y="7179"/>
                </a:lnTo>
                <a:lnTo>
                  <a:pt x="0" y="3590"/>
                </a:lnTo>
                <a:lnTo>
                  <a:pt x="1187" y="0"/>
                </a:lnTo>
                <a:close/>
              </a:path>
            </a:pathLst>
          </a:custGeom>
          <a:solidFill>
            <a:schemeClr val="accent1"/>
          </a:solidFill>
          <a:ln w="9525" cap="flat" cmpd="sng" algn="ctr">
            <a:solidFill>
              <a:schemeClr val="accent1">
                <a:alpha val="20000"/>
              </a:schemeClr>
            </a:solidFill>
            <a:prstDash val="solid"/>
            <a:round/>
            <a:headEnd type="none" w="med" len="med"/>
            <a:tailEnd type="none" w="med" len="med"/>
          </a:ln>
        </p:spPr>
      </p:pic>
      <p:sp>
        <p:nvSpPr>
          <p:cNvPr id="5" name="边界"/>
          <p:cNvSpPr/>
          <p:nvPr>
            <p:custDataLst>
              <p:tags r:id="rId4"/>
            </p:custDataLst>
          </p:nvPr>
        </p:nvSpPr>
        <p:spPr>
          <a:xfrm>
            <a:off x="609635" y="1673860"/>
            <a:ext cx="3355200" cy="45739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 name="矩形 2"/>
          <p:cNvSpPr/>
          <p:nvPr>
            <p:custDataLst>
              <p:tags r:id="rId5"/>
            </p:custDataLst>
          </p:nvPr>
        </p:nvSpPr>
        <p:spPr>
          <a:xfrm>
            <a:off x="1244635" y="2030095"/>
            <a:ext cx="2720340" cy="1023620"/>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按用户行为（如活跃用户、潜在用户）分类沟通，提供个性化服务。</a:t>
            </a:r>
            <a:endParaRPr lang="zh-CN" altLang="en-US" sz="1600">
              <a:ln>
                <a:noFill/>
                <a:prstDash val="sysDot"/>
              </a:ln>
              <a:solidFill>
                <a:schemeClr val="tx1">
                  <a:lumMod val="85000"/>
                  <a:lumOff val="15000"/>
                </a:schemeClr>
              </a:solidFill>
              <a:latin typeface="+mn-ea"/>
              <a:cs typeface="+mn-ea"/>
            </a:endParaRPr>
          </a:p>
        </p:txBody>
      </p:sp>
      <p:sp>
        <p:nvSpPr>
          <p:cNvPr id="4" name="矩形 3"/>
          <p:cNvSpPr/>
          <p:nvPr>
            <p:custDataLst>
              <p:tags r:id="rId6"/>
            </p:custDataLst>
          </p:nvPr>
        </p:nvSpPr>
        <p:spPr>
          <a:xfrm>
            <a:off x="1244635" y="1726565"/>
            <a:ext cx="2720340" cy="303530"/>
          </a:xfrm>
          <a:prstGeom prst="rect">
            <a:avLst/>
          </a:prstGeom>
          <a:noFill/>
        </p:spPr>
        <p:txBody>
          <a:bodyPr wrap="square" lIns="0" tIns="0" rIns="0" bIns="0" rtlCol="0" anchor="b"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粉丝管理</a:t>
            </a:r>
            <a:endParaRPr lang="zh-CN" altLang="en-US" sz="2000" b="1">
              <a:solidFill>
                <a:schemeClr val="accent1"/>
              </a:solidFill>
              <a:latin typeface="+mn-ea"/>
              <a:cs typeface="+mn-ea"/>
            </a:endParaRPr>
          </a:p>
        </p:txBody>
      </p:sp>
      <p:sp>
        <p:nvSpPr>
          <p:cNvPr id="6" name="矩形 5"/>
          <p:cNvSpPr/>
          <p:nvPr>
            <p:custDataLst>
              <p:tags r:id="rId7"/>
            </p:custDataLst>
          </p:nvPr>
        </p:nvSpPr>
        <p:spPr>
          <a:xfrm>
            <a:off x="1244635" y="3630930"/>
            <a:ext cx="2720340" cy="1023620"/>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从相关度、影响力、合作机会三个维度评估，制定长期维护计划。</a:t>
            </a:r>
            <a:endParaRPr lang="zh-CN" altLang="en-US" sz="1600">
              <a:ln>
                <a:noFill/>
                <a:prstDash val="sysDot"/>
              </a:ln>
              <a:solidFill>
                <a:schemeClr val="tx1">
                  <a:lumMod val="85000"/>
                  <a:lumOff val="15000"/>
                </a:schemeClr>
              </a:solidFill>
              <a:latin typeface="+mn-ea"/>
              <a:cs typeface="+mn-ea"/>
            </a:endParaRPr>
          </a:p>
        </p:txBody>
      </p:sp>
      <p:sp>
        <p:nvSpPr>
          <p:cNvPr id="7" name="矩形 6"/>
          <p:cNvSpPr/>
          <p:nvPr>
            <p:custDataLst>
              <p:tags r:id="rId8"/>
            </p:custDataLst>
          </p:nvPr>
        </p:nvSpPr>
        <p:spPr>
          <a:xfrm>
            <a:off x="1244635" y="3327400"/>
            <a:ext cx="2720340" cy="303530"/>
          </a:xfrm>
          <a:prstGeom prst="rect">
            <a:avLst/>
          </a:prstGeom>
          <a:noFill/>
        </p:spPr>
        <p:txBody>
          <a:bodyPr wrap="square" lIns="0" tIns="0" rIns="0" bIns="0" rtlCol="0" anchor="b"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意见领袖管理</a:t>
            </a:r>
            <a:endParaRPr lang="zh-CN" altLang="en-US" sz="2000" b="1">
              <a:solidFill>
                <a:schemeClr val="accent1"/>
              </a:solidFill>
              <a:latin typeface="+mn-ea"/>
              <a:cs typeface="+mn-ea"/>
            </a:endParaRPr>
          </a:p>
        </p:txBody>
      </p:sp>
      <p:sp>
        <p:nvSpPr>
          <p:cNvPr id="8" name="矩形 7"/>
          <p:cNvSpPr/>
          <p:nvPr>
            <p:custDataLst>
              <p:tags r:id="rId9"/>
            </p:custDataLst>
          </p:nvPr>
        </p:nvSpPr>
        <p:spPr>
          <a:xfrm>
            <a:off x="1244635" y="5231765"/>
            <a:ext cx="2720340" cy="1023620"/>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规划多渠道微博活动，提升用户参与度。</a:t>
            </a:r>
            <a:endParaRPr lang="zh-CN" altLang="en-US" sz="1600">
              <a:ln>
                <a:noFill/>
                <a:prstDash val="sysDot"/>
              </a:ln>
              <a:solidFill>
                <a:schemeClr val="tx1">
                  <a:lumMod val="85000"/>
                  <a:lumOff val="15000"/>
                </a:schemeClr>
              </a:solidFill>
              <a:latin typeface="+mn-ea"/>
              <a:cs typeface="+mn-ea"/>
            </a:endParaRPr>
          </a:p>
        </p:txBody>
      </p:sp>
      <p:sp>
        <p:nvSpPr>
          <p:cNvPr id="9" name="矩形 8"/>
          <p:cNvSpPr/>
          <p:nvPr>
            <p:custDataLst>
              <p:tags r:id="rId10"/>
            </p:custDataLst>
          </p:nvPr>
        </p:nvSpPr>
        <p:spPr>
          <a:xfrm>
            <a:off x="1244635" y="4928235"/>
            <a:ext cx="2720340" cy="303530"/>
          </a:xfrm>
          <a:prstGeom prst="rect">
            <a:avLst/>
          </a:prstGeom>
          <a:noFill/>
        </p:spPr>
        <p:txBody>
          <a:bodyPr wrap="square" lIns="0" tIns="0" rIns="0" bIns="0" rtlCol="0" anchor="b"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微博活动</a:t>
            </a:r>
            <a:endParaRPr lang="zh-CN" altLang="en-US" sz="2000" b="1">
              <a:solidFill>
                <a:schemeClr val="accent1"/>
              </a:solidFill>
              <a:latin typeface="+mn-ea"/>
              <a:cs typeface="+mn-ea"/>
            </a:endParaRPr>
          </a:p>
        </p:txBody>
      </p:sp>
      <p:sp>
        <p:nvSpPr>
          <p:cNvPr id="10" name="椭圆 9"/>
          <p:cNvSpPr>
            <a:spLocks noChangeAspect="1"/>
          </p:cNvSpPr>
          <p:nvPr>
            <p:custDataLst>
              <p:tags r:id="rId11"/>
            </p:custDataLst>
          </p:nvPr>
        </p:nvSpPr>
        <p:spPr>
          <a:xfrm>
            <a:off x="610905" y="1697990"/>
            <a:ext cx="485775" cy="48577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3" name="图形 22"/>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711870" y="1798955"/>
            <a:ext cx="243205" cy="243205"/>
          </a:xfrm>
          <a:prstGeom prst="rect">
            <a:avLst/>
          </a:prstGeom>
        </p:spPr>
      </p:pic>
      <p:sp>
        <p:nvSpPr>
          <p:cNvPr id="14" name="椭圆 13"/>
          <p:cNvSpPr>
            <a:spLocks noChangeAspect="1"/>
          </p:cNvSpPr>
          <p:nvPr>
            <p:custDataLst>
              <p:tags r:id="rId15"/>
            </p:custDataLst>
          </p:nvPr>
        </p:nvSpPr>
        <p:spPr>
          <a:xfrm>
            <a:off x="610905" y="3288665"/>
            <a:ext cx="485775" cy="48577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6" name="图形 24"/>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11870" y="3389630"/>
            <a:ext cx="243205" cy="243205"/>
          </a:xfrm>
          <a:prstGeom prst="rect">
            <a:avLst/>
          </a:prstGeom>
        </p:spPr>
      </p:pic>
      <p:sp>
        <p:nvSpPr>
          <p:cNvPr id="17" name="椭圆 16"/>
          <p:cNvSpPr>
            <a:spLocks noChangeAspect="1"/>
          </p:cNvSpPr>
          <p:nvPr>
            <p:custDataLst>
              <p:tags r:id="rId19"/>
            </p:custDataLst>
          </p:nvPr>
        </p:nvSpPr>
        <p:spPr>
          <a:xfrm>
            <a:off x="610905" y="4889500"/>
            <a:ext cx="485775" cy="48577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0" name="图形 2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38540" y="5010785"/>
            <a:ext cx="229235" cy="243205"/>
          </a:xfrm>
          <a:prstGeom prst="rect">
            <a:avLst/>
          </a:prstGeom>
        </p:spPr>
      </p:pic>
    </p:spTree>
    <p:custDataLst>
      <p:tags r:id="rId2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矩形 1"/>
          <p:cNvSpPr/>
          <p:nvPr>
            <p:custDataLst>
              <p:tags r:id="rId1"/>
            </p:custDataLst>
          </p:nvPr>
        </p:nvSpPr>
        <p:spPr>
          <a:xfrm>
            <a:off x="695960" y="1783737"/>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3"/>
          <p:cNvSpPr/>
          <p:nvPr>
            <p:custDataLst>
              <p:tags r:id="rId2"/>
            </p:custDataLst>
          </p:nvPr>
        </p:nvSpPr>
        <p:spPr>
          <a:xfrm>
            <a:off x="4417279" y="1783737"/>
            <a:ext cx="3358599"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4"/>
          <p:cNvSpPr/>
          <p:nvPr>
            <p:custDataLst>
              <p:tags r:id="rId3"/>
            </p:custDataLst>
          </p:nvPr>
        </p:nvSpPr>
        <p:spPr>
          <a:xfrm>
            <a:off x="8137963" y="1783737"/>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8" descr="C:/Users/大叔/AppData/Roaming/Kingsoft/office6/wppai/generateppt/b4d3ae8b97154add73d6c7de56be5665.jpgb4d3ae8b97154add73d6c7de56be5665"/>
          <p:cNvPicPr>
            <a:picLocks noChangeAspect="1"/>
          </p:cNvPicPr>
          <p:nvPr>
            <p:custDataLst>
              <p:tags r:id="rId4"/>
            </p:custDataLst>
          </p:nvPr>
        </p:nvPicPr>
        <p:blipFill rotWithShape="1">
          <a:blip r:embed="rId5"/>
          <a:srcRect t="21620" b="21620"/>
          <a:stretch>
            <a:fillRect/>
          </a:stretch>
        </p:blipFill>
        <p:spPr>
          <a:xfrm>
            <a:off x="8137963" y="1783737"/>
            <a:ext cx="3358599"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18" descr="C:/Users/WPS/Desktop/image13.jpegimage13"/>
          <p:cNvPicPr>
            <a:picLocks noChangeAspect="1"/>
          </p:cNvPicPr>
          <p:nvPr>
            <p:custDataLst>
              <p:tags r:id="rId6"/>
            </p:custDataLst>
          </p:nvPr>
        </p:nvPicPr>
        <p:blipFill rotWithShape="1">
          <a:blip r:embed="rId7" cstate="print"/>
          <a:srcRect/>
          <a:stretch>
            <a:fillRect/>
          </a:stretch>
        </p:blipFill>
        <p:spPr>
          <a:xfrm>
            <a:off x="4417279" y="1783737"/>
            <a:ext cx="3358599"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pic>
        <p:nvPicPr>
          <p:cNvPr id="20" name="图片 19" descr="C:/Users/大叔/AppData/Roaming/Kingsoft/office6/wppai/generateppt/abbe79a422b5422c5a593b201aa7c6e1.jpgabbe79a422b5422c5a593b201aa7c6e1"/>
          <p:cNvPicPr>
            <a:picLocks noChangeAspect="1"/>
          </p:cNvPicPr>
          <p:nvPr>
            <p:custDataLst>
              <p:tags r:id="rId8"/>
            </p:custDataLst>
          </p:nvPr>
        </p:nvPicPr>
        <p:blipFill rotWithShape="1">
          <a:blip r:embed="rId9"/>
          <a:srcRect t="21620" b="21620"/>
          <a:stretch>
            <a:fillRect/>
          </a:stretch>
        </p:blipFill>
        <p:spPr>
          <a:xfrm>
            <a:off x="695960" y="1783737"/>
            <a:ext cx="3358599"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0"/>
            </p:custDataLst>
          </p:nvPr>
        </p:nvSpPr>
        <p:spPr>
          <a:xfrm>
            <a:off x="1052851" y="3873645"/>
            <a:ext cx="2661228" cy="532781"/>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整合营销传播</a:t>
            </a:r>
            <a:endParaRPr lang="zh-CN" altLang="en-US" sz="2400" b="1" dirty="0">
              <a:solidFill>
                <a:schemeClr val="tx1">
                  <a:lumMod val="85000"/>
                  <a:lumOff val="15000"/>
                </a:schemeClr>
              </a:solidFill>
              <a:latin typeface="+mn-ea"/>
              <a:cs typeface="+mn-ea"/>
            </a:endParaRPr>
          </a:p>
        </p:txBody>
      </p:sp>
      <p:sp>
        <p:nvSpPr>
          <p:cNvPr id="22" name="矩形 21"/>
          <p:cNvSpPr/>
          <p:nvPr>
            <p:custDataLst>
              <p:tags r:id="rId11"/>
            </p:custDataLst>
          </p:nvPr>
        </p:nvSpPr>
        <p:spPr>
          <a:xfrm>
            <a:off x="1052216" y="4506777"/>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将微博营销与其他营销形式（如微信、线下活动）结合，形成协同效应。</a:t>
            </a:r>
            <a:endParaRPr lang="zh-CN" altLang="en-US" sz="1600" dirty="0">
              <a:solidFill>
                <a:schemeClr val="tx1">
                  <a:lumMod val="85000"/>
                  <a:lumOff val="15000"/>
                </a:schemeClr>
              </a:solidFill>
              <a:latin typeface="+mn-ea"/>
              <a:cs typeface="+mn-ea"/>
            </a:endParaRPr>
          </a:p>
        </p:txBody>
      </p:sp>
      <p:sp>
        <p:nvSpPr>
          <p:cNvPr id="23" name="矩形 22"/>
          <p:cNvSpPr/>
          <p:nvPr>
            <p:custDataLst>
              <p:tags r:id="rId12"/>
            </p:custDataLst>
          </p:nvPr>
        </p:nvSpPr>
        <p:spPr>
          <a:xfrm>
            <a:off x="4774170" y="3873645"/>
            <a:ext cx="2659955" cy="532782"/>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lt1"/>
                </a:solidFill>
                <a:latin typeface="+mn-ea"/>
                <a:cs typeface="+mn-ea"/>
              </a:rPr>
              <a:t>资源规划</a:t>
            </a:r>
            <a:endParaRPr lang="zh-CN" altLang="en-US" sz="2400" b="1" dirty="0">
              <a:solidFill>
                <a:schemeClr val="lt1"/>
              </a:solidFill>
              <a:latin typeface="+mn-ea"/>
              <a:cs typeface="+mn-ea"/>
            </a:endParaRPr>
          </a:p>
        </p:txBody>
      </p:sp>
      <p:sp>
        <p:nvSpPr>
          <p:cNvPr id="24" name="矩形 23"/>
          <p:cNvSpPr/>
          <p:nvPr>
            <p:custDataLst>
              <p:tags r:id="rId13"/>
            </p:custDataLst>
          </p:nvPr>
        </p:nvSpPr>
        <p:spPr>
          <a:xfrm>
            <a:off x="4773535" y="4506777"/>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lt1"/>
                </a:solidFill>
                <a:latin typeface="+mn-ea"/>
                <a:cs typeface="+mn-ea"/>
              </a:rPr>
              <a:t>明确人力（内部团队或外部代理商）、财力（年度</a:t>
            </a:r>
            <a:r>
              <a:rPr lang="en-US" altLang="zh-CN" sz="1600">
                <a:solidFill>
                  <a:schemeClr val="lt1"/>
                </a:solidFill>
                <a:latin typeface="+mn-ea"/>
                <a:cs typeface="+mn-ea"/>
              </a:rPr>
              <a:t> / </a:t>
            </a:r>
            <a:r>
              <a:rPr lang="zh-CN" altLang="en-US" sz="1600">
                <a:solidFill>
                  <a:schemeClr val="lt1"/>
                </a:solidFill>
                <a:latin typeface="+mn-ea"/>
                <a:cs typeface="+mn-ea"/>
              </a:rPr>
              <a:t>季度预算）等资源分配。</a:t>
            </a:r>
            <a:endParaRPr lang="zh-CN" altLang="en-US" sz="1600">
              <a:solidFill>
                <a:schemeClr val="lt1"/>
              </a:solidFill>
              <a:latin typeface="+mn-ea"/>
              <a:cs typeface="+mn-ea"/>
            </a:endParaRPr>
          </a:p>
        </p:txBody>
      </p:sp>
      <p:sp>
        <p:nvSpPr>
          <p:cNvPr id="25" name="矩形 24"/>
          <p:cNvSpPr/>
          <p:nvPr>
            <p:custDataLst>
              <p:tags r:id="rId14"/>
            </p:custDataLst>
          </p:nvPr>
        </p:nvSpPr>
        <p:spPr>
          <a:xfrm>
            <a:off x="8496124" y="3873645"/>
            <a:ext cx="2658049" cy="532782"/>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舆情监测与危机管理</a:t>
            </a:r>
            <a:endParaRPr lang="zh-CN" altLang="en-US" sz="2400" b="1" dirty="0">
              <a:solidFill>
                <a:schemeClr val="tx1">
                  <a:lumMod val="85000"/>
                  <a:lumOff val="15000"/>
                </a:schemeClr>
              </a:solidFill>
              <a:latin typeface="+mn-ea"/>
              <a:cs typeface="+mn-ea"/>
            </a:endParaRPr>
          </a:p>
        </p:txBody>
      </p:sp>
      <p:sp>
        <p:nvSpPr>
          <p:cNvPr id="26" name="矩形 25"/>
          <p:cNvSpPr/>
          <p:nvPr>
            <p:custDataLst>
              <p:tags r:id="rId15"/>
            </p:custDataLst>
          </p:nvPr>
        </p:nvSpPr>
        <p:spPr>
          <a:xfrm>
            <a:off x="8494219" y="4506777"/>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使用国内监测工具实时监控微博舆情，制定危机应对预案。</a:t>
            </a:r>
            <a:endParaRPr lang="zh-CN" altLang="en-US" sz="1600">
              <a:solidFill>
                <a:schemeClr val="tx1">
                  <a:lumMod val="85000"/>
                  <a:lumOff val="15000"/>
                </a:schemeClr>
              </a:solidFill>
              <a:latin typeface="+mn-ea"/>
              <a:cs typeface="+mn-ea"/>
            </a:endParaRPr>
          </a:p>
        </p:txBody>
      </p:sp>
      <p:sp>
        <p:nvSpPr>
          <p:cNvPr id="3" name="标题 1"/>
          <p:cNvSpPr>
            <a:spLocks noGrp="1"/>
          </p:cNvSpPr>
          <p:nvPr>
            <p:custDataLst>
              <p:tags r:id="rId16"/>
            </p:custDataLst>
          </p:nvPr>
        </p:nvSpPr>
        <p:spPr>
          <a:xfrm>
            <a:off x="609600" y="257810"/>
            <a:ext cx="10972800" cy="1254760"/>
          </a:xfrm>
          <a:prstGeom prst="rect">
            <a:avLst/>
          </a:prstGeom>
        </p:spPr>
        <p:txBody>
          <a:bodyPr vert="horz" wrap="square" lIns="0" tIns="0" rIns="0" bIns="0" rtlCol="0" anchor="b">
            <a:normAutofit fontScale="90000" lnSpcReduction="10000"/>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nSpc>
                <a:spcPct val="150000"/>
              </a:lnSpc>
            </a:pPr>
            <a:r>
              <a:rPr lang="zh-CN" altLang="en-US" dirty="0">
                <a:solidFill>
                  <a:schemeClr val="tx1"/>
                </a:solidFill>
              </a:rPr>
              <a:t>二、微博营销的步骤</a:t>
            </a:r>
            <a:br>
              <a:rPr lang="zh-CN" altLang="en-US" dirty="0">
                <a:solidFill>
                  <a:schemeClr val="tx1"/>
                </a:solidFill>
              </a:rPr>
            </a:br>
            <a:r>
              <a:rPr lang="zh-CN" altLang="en-US" sz="3100" dirty="0">
                <a:solidFill>
                  <a:schemeClr val="tx1"/>
                </a:solidFill>
              </a:rPr>
              <a:t>（五）运营规划</a:t>
            </a:r>
            <a:endParaRPr lang="zh-CN" altLang="en-US" sz="3100" dirty="0">
              <a:solidFill>
                <a:schemeClr val="tx1"/>
              </a:solidFill>
            </a:endParaRPr>
          </a:p>
        </p:txBody>
      </p:sp>
    </p:spTree>
    <p:custDataLst>
      <p:tags r:id="rId17"/>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形状 2"/>
          <p:cNvSpPr/>
          <p:nvPr>
            <p:custDataLst>
              <p:tags r:id="rId1"/>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sym typeface="微软雅黑" panose="020B0503020204020204" charset="-122"/>
            </a:endParaRPr>
          </a:p>
        </p:txBody>
      </p:sp>
      <p:sp>
        <p:nvSpPr>
          <p:cNvPr id="4" name="任意形状 1"/>
          <p:cNvSpPr/>
          <p:nvPr>
            <p:custDataLst>
              <p:tags r:id="rId2"/>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6" name="任意多边形: 形状 20"/>
          <p:cNvSpPr/>
          <p:nvPr>
            <p:custDataLst>
              <p:tags r:id="rId3"/>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endParaRPr>
          </a:p>
        </p:txBody>
      </p:sp>
      <p:sp>
        <p:nvSpPr>
          <p:cNvPr id="8" name="椭圆 22"/>
          <p:cNvSpPr/>
          <p:nvPr>
            <p:custDataLst>
              <p:tags r:id="rId4"/>
            </p:custDataLst>
          </p:nvPr>
        </p:nvSpPr>
        <p:spPr>
          <a:xfrm>
            <a:off x="3173914"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0" name="矩形 3"/>
          <p:cNvSpPr/>
          <p:nvPr>
            <p:custDataLst>
              <p:tags r:id="rId5"/>
            </p:custDataLst>
          </p:nvPr>
        </p:nvSpPr>
        <p:spPr>
          <a:xfrm>
            <a:off x="3116765" y="3949434"/>
            <a:ext cx="1148784" cy="565984"/>
          </a:xfrm>
          <a:prstGeom prst="rect">
            <a:avLst/>
          </a:prstGeom>
          <a:noFill/>
        </p:spPr>
        <p:txBody>
          <a:bodyPr wrap="none" lIns="0" tIns="0" rIns="0" bIns="0" rtlCol="0" anchor="ctr">
            <a:noAutofit/>
          </a:bodyPr>
          <a:p>
            <a:pPr algn="ctr">
              <a:spcBef>
                <a:spcPct val="0"/>
              </a:spcBef>
              <a:spcAft>
                <a:spcPct val="0"/>
              </a:spcAft>
            </a:pPr>
            <a:r>
              <a:rPr kumimoji="1" lang="en-US" altLang="zh-CN" sz="2800" b="1" dirty="0">
                <a:solidFill>
                  <a:schemeClr val="lt1">
                    <a:lumMod val="100000"/>
                  </a:schemeClr>
                </a:solidFill>
                <a:latin typeface="+mn-ea"/>
                <a:cs typeface="+mn-ea"/>
              </a:rPr>
              <a:t>01</a:t>
            </a:r>
            <a:endParaRPr kumimoji="1" lang="en-US" altLang="zh-CN" sz="2800" b="1" dirty="0">
              <a:solidFill>
                <a:schemeClr val="lt1">
                  <a:lumMod val="100000"/>
                </a:schemeClr>
              </a:solidFill>
              <a:latin typeface="+mn-ea"/>
              <a:cs typeface="+mn-ea"/>
            </a:endParaRPr>
          </a:p>
        </p:txBody>
      </p:sp>
      <p:sp>
        <p:nvSpPr>
          <p:cNvPr id="15" name="矩形 8"/>
          <p:cNvSpPr/>
          <p:nvPr>
            <p:custDataLst>
              <p:tags r:id="rId6"/>
            </p:custDataLst>
          </p:nvPr>
        </p:nvSpPr>
        <p:spPr>
          <a:xfrm>
            <a:off x="2063321" y="5025102"/>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400">
                <a:solidFill>
                  <a:schemeClr val="lt1">
                    <a:lumMod val="100000"/>
                  </a:schemeClr>
                </a:solidFill>
                <a:latin typeface="+mn-ea"/>
                <a:cs typeface="+mn-ea"/>
              </a:rPr>
              <a:t>组建策划、内容、设计等专业团队，明确职责；根据预算选择内部团队或外部代理。</a:t>
            </a:r>
            <a:endParaRPr lang="zh-CN" altLang="en-US" sz="1400">
              <a:solidFill>
                <a:schemeClr val="lt1">
                  <a:lumMod val="100000"/>
                </a:schemeClr>
              </a:solidFill>
              <a:latin typeface="+mn-ea"/>
              <a:cs typeface="+mn-ea"/>
            </a:endParaRPr>
          </a:p>
        </p:txBody>
      </p:sp>
      <p:sp>
        <p:nvSpPr>
          <p:cNvPr id="17" name="椭圆 24"/>
          <p:cNvSpPr/>
          <p:nvPr>
            <p:custDataLst>
              <p:tags r:id="rId7"/>
            </p:custDataLst>
          </p:nvPr>
        </p:nvSpPr>
        <p:spPr>
          <a:xfrm>
            <a:off x="7985211"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8" name="矩形 9"/>
          <p:cNvSpPr/>
          <p:nvPr>
            <p:custDataLst>
              <p:tags r:id="rId8"/>
            </p:custDataLst>
          </p:nvPr>
        </p:nvSpPr>
        <p:spPr>
          <a:xfrm>
            <a:off x="7928062" y="3949434"/>
            <a:ext cx="1148783" cy="565984"/>
          </a:xfrm>
          <a:prstGeom prst="rect">
            <a:avLst/>
          </a:prstGeom>
          <a:noFill/>
        </p:spPr>
        <p:txBody>
          <a:bodyPr wrap="none" lIns="0" tIns="0" rIns="0" bIns="0" rtlCol="0" anchor="ctr">
            <a:noAutofit/>
          </a:bodyPr>
          <a:p>
            <a:pPr algn="ctr">
              <a:spcBef>
                <a:spcPct val="0"/>
              </a:spcBef>
              <a:spcAft>
                <a:spcPct val="0"/>
              </a:spcAft>
            </a:pPr>
            <a:r>
              <a:rPr kumimoji="1" lang="en-US" altLang="zh-CN" sz="2800" b="1">
                <a:solidFill>
                  <a:schemeClr val="lt1">
                    <a:lumMod val="100000"/>
                  </a:schemeClr>
                </a:solidFill>
                <a:latin typeface="+mn-ea"/>
                <a:cs typeface="+mn-ea"/>
              </a:rPr>
              <a:t>02</a:t>
            </a:r>
            <a:endParaRPr kumimoji="1" lang="en-US" altLang="zh-CN" sz="2800" b="1">
              <a:solidFill>
                <a:schemeClr val="lt1">
                  <a:lumMod val="100000"/>
                </a:schemeClr>
              </a:solidFill>
              <a:latin typeface="+mn-ea"/>
              <a:cs typeface="+mn-ea"/>
            </a:endParaRPr>
          </a:p>
        </p:txBody>
      </p:sp>
      <p:sp>
        <p:nvSpPr>
          <p:cNvPr id="34" name="矩形 10"/>
          <p:cNvSpPr/>
          <p:nvPr>
            <p:custDataLst>
              <p:tags r:id="rId9"/>
            </p:custDataLst>
          </p:nvPr>
        </p:nvSpPr>
        <p:spPr>
          <a:xfrm>
            <a:off x="6873349" y="5016847"/>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400" dirty="0">
                <a:solidFill>
                  <a:schemeClr val="lt1">
                    <a:lumMod val="100000"/>
                  </a:schemeClr>
                </a:solidFill>
                <a:latin typeface="+mn-ea"/>
                <a:cs typeface="+mn-ea"/>
              </a:rPr>
              <a:t>调整发博节奏，契合用户周三至周末的活跃高峰时段。</a:t>
            </a:r>
            <a:endParaRPr lang="zh-CN" altLang="en-US" sz="1400" dirty="0">
              <a:solidFill>
                <a:schemeClr val="lt1">
                  <a:lumMod val="100000"/>
                </a:schemeClr>
              </a:solidFill>
              <a:latin typeface="+mn-ea"/>
              <a:cs typeface="+mn-ea"/>
            </a:endParaRPr>
          </a:p>
        </p:txBody>
      </p:sp>
      <p:sp>
        <p:nvSpPr>
          <p:cNvPr id="35" name="矩形 11"/>
          <p:cNvSpPr/>
          <p:nvPr>
            <p:custDataLst>
              <p:tags r:id="rId10"/>
            </p:custDataLst>
          </p:nvPr>
        </p:nvSpPr>
        <p:spPr>
          <a:xfrm>
            <a:off x="2062051" y="4531717"/>
            <a:ext cx="3257934" cy="407283"/>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rPr>
              <a:t>分工协作</a:t>
            </a:r>
            <a:endParaRPr lang="zh-CN" altLang="en-US" sz="2000" b="1">
              <a:solidFill>
                <a:schemeClr val="lt1">
                  <a:lumMod val="100000"/>
                </a:schemeClr>
              </a:solidFill>
              <a:latin typeface="+mn-ea"/>
              <a:cs typeface="+mn-ea"/>
            </a:endParaRPr>
          </a:p>
        </p:txBody>
      </p:sp>
      <p:sp>
        <p:nvSpPr>
          <p:cNvPr id="36" name="矩形 12"/>
          <p:cNvSpPr/>
          <p:nvPr>
            <p:custDataLst>
              <p:tags r:id="rId11"/>
            </p:custDataLst>
          </p:nvPr>
        </p:nvSpPr>
        <p:spPr>
          <a:xfrm>
            <a:off x="6873349" y="4531717"/>
            <a:ext cx="3257933" cy="407283"/>
          </a:xfrm>
          <a:prstGeom prst="rect">
            <a:avLst/>
          </a:prstGeom>
          <a:noFill/>
        </p:spPr>
        <p:txBody>
          <a:bodyPr wrap="square" lIns="0" tIns="0" rIns="0" bIns="0" rtlCol="0" anchor="ctr">
            <a:noAutofit/>
          </a:bodyPr>
          <a:p>
            <a:pPr algn="ctr" defTabSz="914400">
              <a:spcBef>
                <a:spcPct val="0"/>
              </a:spcBef>
              <a:spcAft>
                <a:spcPct val="0"/>
              </a:spcAft>
              <a:tabLst>
                <a:tab pos="1074420" algn="l"/>
              </a:tabLst>
            </a:pPr>
            <a:r>
              <a:rPr lang="zh-CN" altLang="en-US" sz="2000" b="1">
                <a:solidFill>
                  <a:schemeClr val="lt1">
                    <a:lumMod val="100000"/>
                  </a:schemeClr>
                </a:solidFill>
                <a:latin typeface="+mn-ea"/>
                <a:cs typeface="+mn-ea"/>
              </a:rPr>
              <a:t>发布时机</a:t>
            </a:r>
            <a:endParaRPr lang="zh-CN" altLang="en-US" sz="2000" b="1">
              <a:solidFill>
                <a:schemeClr val="lt1">
                  <a:lumMod val="100000"/>
                </a:schemeClr>
              </a:solidFill>
              <a:latin typeface="+mn-ea"/>
              <a:cs typeface="+mn-ea"/>
            </a:endParaRPr>
          </a:p>
        </p:txBody>
      </p:sp>
      <p:pic>
        <p:nvPicPr>
          <p:cNvPr id="37" name="图形 1"/>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421559" y="3038862"/>
            <a:ext cx="542632" cy="539849"/>
          </a:xfrm>
          <a:prstGeom prst="rect">
            <a:avLst/>
          </a:prstGeom>
        </p:spPr>
      </p:pic>
      <p:pic>
        <p:nvPicPr>
          <p:cNvPr id="38" name="图形 2"/>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8250636" y="3064262"/>
            <a:ext cx="505642" cy="488972"/>
          </a:xfrm>
          <a:prstGeom prst="rect">
            <a:avLst/>
          </a:prstGeom>
        </p:spPr>
      </p:pic>
      <p:sp>
        <p:nvSpPr>
          <p:cNvPr id="3" name="标题 1"/>
          <p:cNvSpPr>
            <a:spLocks noGrp="1"/>
          </p:cNvSpPr>
          <p:nvPr>
            <p:custDataLst>
              <p:tags r:id="rId18"/>
            </p:custDataLst>
          </p:nvPr>
        </p:nvSpPr>
        <p:spPr>
          <a:xfrm>
            <a:off x="609600" y="257810"/>
            <a:ext cx="10972800" cy="1254760"/>
          </a:xfrm>
          <a:prstGeom prst="rect">
            <a:avLst/>
          </a:prstGeom>
        </p:spPr>
        <p:txBody>
          <a:bodyPr vert="horz" wrap="square" lIns="0" tIns="0" rIns="0" bIns="0" rtlCol="0" anchor="b">
            <a:normAutofit fontScale="90000" lnSpcReduction="10000"/>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nSpc>
                <a:spcPct val="150000"/>
              </a:lnSpc>
            </a:pPr>
            <a:r>
              <a:rPr lang="zh-CN" altLang="en-US" dirty="0">
                <a:solidFill>
                  <a:schemeClr val="tx1"/>
                </a:solidFill>
              </a:rPr>
              <a:t>二、微博营销的步骤</a:t>
            </a:r>
            <a:br>
              <a:rPr lang="zh-CN" altLang="en-US" dirty="0">
                <a:solidFill>
                  <a:schemeClr val="tx1"/>
                </a:solidFill>
              </a:rPr>
            </a:br>
            <a:r>
              <a:rPr lang="zh-CN" altLang="en-US" sz="3100" dirty="0">
                <a:solidFill>
                  <a:schemeClr val="tx1"/>
                </a:solidFill>
              </a:rPr>
              <a:t>（六）运营行动</a:t>
            </a:r>
            <a:endParaRPr lang="zh-CN" altLang="en-US" sz="3100" dirty="0">
              <a:solidFill>
                <a:schemeClr val="tx1"/>
              </a:solidFill>
            </a:endParaRPr>
          </a:p>
        </p:txBody>
      </p:sp>
    </p:spTree>
    <p:custDataLst>
      <p:tags r:id="rId1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矩形 1"/>
          <p:cNvSpPr/>
          <p:nvPr>
            <p:custDataLst>
              <p:tags r:id="rId1"/>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收集关注数、粉丝数、微博数、转发量、评论数、总话题量等核心数据。</a:t>
            </a:r>
            <a:endParaRPr lang="zh-CN" altLang="en-US" sz="1600" dirty="0">
              <a:ln>
                <a:noFill/>
                <a:prstDash val="sysDot"/>
              </a:ln>
              <a:solidFill>
                <a:schemeClr val="tx1">
                  <a:lumMod val="85000"/>
                  <a:lumOff val="15000"/>
                </a:schemeClr>
              </a:solidFill>
              <a:latin typeface="+mn-ea"/>
              <a:cs typeface="+mn-ea"/>
            </a:endParaRPr>
          </a:p>
        </p:txBody>
      </p:sp>
      <p:sp>
        <p:nvSpPr>
          <p:cNvPr id="7" name="矩形 6"/>
          <p:cNvSpPr/>
          <p:nvPr>
            <p:custDataLst>
              <p:tags r:id="rId2"/>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数据监测</a:t>
            </a:r>
            <a:endParaRPr lang="zh-CN" altLang="en-US" sz="2400" b="1">
              <a:solidFill>
                <a:schemeClr val="accent1"/>
              </a:solidFill>
              <a:latin typeface="+mn-ea"/>
              <a:cs typeface="+mn-ea"/>
            </a:endParaRPr>
          </a:p>
        </p:txBody>
      </p:sp>
      <p:sp>
        <p:nvSpPr>
          <p:cNvPr id="8" name="矩形 7"/>
          <p:cNvSpPr/>
          <p:nvPr>
            <p:custDataLst>
              <p:tags r:id="rId3"/>
            </p:custDataLst>
          </p:nvPr>
        </p:nvSpPr>
        <p:spPr>
          <a:xfrm>
            <a:off x="696000" y="4625713"/>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从营销效果、粉丝特征、页面表现等维度分析数据，识别问题（如内容不受欢迎、发布时间不当）。</a:t>
            </a:r>
            <a:endParaRPr lang="zh-CN" altLang="en-US" sz="1600">
              <a:ln>
                <a:noFill/>
                <a:prstDash val="sysDot"/>
              </a:ln>
              <a:solidFill>
                <a:schemeClr val="tx1">
                  <a:lumMod val="85000"/>
                  <a:lumOff val="15000"/>
                </a:schemeClr>
              </a:solidFill>
              <a:latin typeface="+mn-ea"/>
              <a:cs typeface="+mn-ea"/>
            </a:endParaRPr>
          </a:p>
        </p:txBody>
      </p:sp>
      <p:sp>
        <p:nvSpPr>
          <p:cNvPr id="9" name="矩形 8"/>
          <p:cNvSpPr/>
          <p:nvPr>
            <p:custDataLst>
              <p:tags r:id="rId4"/>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数据分析</a:t>
            </a:r>
            <a:endParaRPr lang="zh-CN" altLang="en-US" sz="2400" b="1">
              <a:solidFill>
                <a:schemeClr val="accent1"/>
              </a:solidFill>
              <a:latin typeface="+mn-ea"/>
              <a:cs typeface="+mn-ea"/>
            </a:endParaRPr>
          </a:p>
        </p:txBody>
      </p:sp>
      <p:sp>
        <p:nvSpPr>
          <p:cNvPr id="10" name="矩形 9"/>
          <p:cNvSpPr/>
          <p:nvPr>
            <p:custDataLst>
              <p:tags r:id="rId5"/>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通过微博管理中心（粉丝分析、内容分析等模块）或商业数据工具获取数据。</a:t>
            </a:r>
            <a:endParaRPr lang="zh-CN" altLang="en-US" sz="1600">
              <a:ln>
                <a:noFill/>
                <a:prstDash val="sysDot"/>
              </a:ln>
              <a:solidFill>
                <a:schemeClr val="tx1">
                  <a:lumMod val="85000"/>
                  <a:lumOff val="15000"/>
                </a:schemeClr>
              </a:solidFill>
              <a:latin typeface="+mn-ea"/>
              <a:cs typeface="+mn-ea"/>
            </a:endParaRPr>
          </a:p>
        </p:txBody>
      </p:sp>
      <p:sp>
        <p:nvSpPr>
          <p:cNvPr id="11" name="矩形 10"/>
          <p:cNvSpPr/>
          <p:nvPr>
            <p:custDataLst>
              <p:tags r:id="rId6"/>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数据收集</a:t>
            </a:r>
            <a:endParaRPr lang="zh-CN" altLang="en-US" sz="2400" b="1">
              <a:solidFill>
                <a:schemeClr val="accent1"/>
              </a:solidFill>
              <a:latin typeface="+mn-ea"/>
              <a:cs typeface="+mn-ea"/>
            </a:endParaRPr>
          </a:p>
        </p:txBody>
      </p:sp>
      <p:sp>
        <p:nvSpPr>
          <p:cNvPr id="12" name="矩形 11"/>
          <p:cNvSpPr/>
          <p:nvPr>
            <p:custDataLst>
              <p:tags r:id="rId7"/>
            </p:custDataLst>
          </p:nvPr>
        </p:nvSpPr>
        <p:spPr>
          <a:xfrm>
            <a:off x="8209072" y="4625713"/>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针对问题调整内容（如增强趣味性、贴合用户需求）、发布渠道、发布时间等，持续提升营销效果。</a:t>
            </a:r>
            <a:endParaRPr lang="zh-CN" altLang="en-US" sz="1600">
              <a:ln>
                <a:noFill/>
                <a:prstDash val="sysDot"/>
              </a:ln>
              <a:solidFill>
                <a:schemeClr val="tx1">
                  <a:lumMod val="85000"/>
                  <a:lumOff val="15000"/>
                </a:schemeClr>
              </a:solidFill>
              <a:latin typeface="+mn-ea"/>
              <a:cs typeface="+mn-ea"/>
            </a:endParaRPr>
          </a:p>
        </p:txBody>
      </p:sp>
      <p:sp>
        <p:nvSpPr>
          <p:cNvPr id="18" name="矩形 17"/>
          <p:cNvSpPr/>
          <p:nvPr>
            <p:custDataLst>
              <p:tags r:id="rId8"/>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优化控制</a:t>
            </a:r>
            <a:endParaRPr lang="zh-CN" altLang="en-US" sz="2400" b="1">
              <a:solidFill>
                <a:schemeClr val="accent1"/>
              </a:solidFill>
              <a:latin typeface="+mn-ea"/>
              <a:cs typeface="+mn-ea"/>
            </a:endParaRPr>
          </a:p>
        </p:txBody>
      </p:sp>
      <p:pic>
        <p:nvPicPr>
          <p:cNvPr id="19" name="图片 18" descr="C:/Users/大叔/AppData/Roaming/Kingsoft/office6/wppai/generateppt/df4a14a957a736dfaa199f343a56dd0c.jpgdf4a14a957a736dfaa199f343a56dd0c"/>
          <p:cNvPicPr>
            <a:picLocks noChangeAspect="1"/>
          </p:cNvPicPr>
          <p:nvPr>
            <p:custDataLst>
              <p:tags r:id="rId9"/>
            </p:custDataLst>
          </p:nvPr>
        </p:nvPicPr>
        <p:blipFill rotWithShape="1">
          <a:blip r:embed="rId10"/>
          <a:srcRect l="4147" r="414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11"/>
            </p:custDataLst>
          </p:nvPr>
        </p:nvPicPr>
        <p:blipFill rotWithShape="1">
          <a:blip r:embed="rId12" cstate="print">
            <a:extLst>
              <a:ext uri="{28A0092B-C50C-407E-A947-70E740481C1C}">
                <a14:useLocalDpi xmlns:a14="http://schemas.microsoft.com/office/drawing/2010/main" val="0"/>
              </a:ext>
            </a:extLst>
          </a:blip>
          <a:srcRect l="25588" t="2852" r="35943" b="3947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5"/>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rcRect l="19675" t="4500" r="19675" b="4500"/>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26"/>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rcRect l="19675" t="4500" r="19675" b="4500"/>
          <a:stretch>
            <a:fillRect/>
          </a:stretch>
        </p:blipFill>
        <p:spPr>
          <a:xfrm>
            <a:off x="6278572"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30"/>
          <p:cNvSpPr/>
          <p:nvPr>
            <p:custDataLst>
              <p:tags r:id="rId17"/>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31"/>
          <p:cNvSpPr/>
          <p:nvPr>
            <p:custDataLst>
              <p:tags r:id="rId18"/>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32"/>
          <p:cNvSpPr/>
          <p:nvPr>
            <p:custDataLst>
              <p:tags r:id="rId19"/>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33"/>
          <p:cNvSpPr/>
          <p:nvPr>
            <p:custDataLst>
              <p:tags r:id="rId20"/>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
        <p:nvSpPr>
          <p:cNvPr id="3" name="标题 1"/>
          <p:cNvSpPr>
            <a:spLocks noGrp="1"/>
          </p:cNvSpPr>
          <p:nvPr>
            <p:custDataLst>
              <p:tags r:id="rId21"/>
            </p:custDataLst>
          </p:nvPr>
        </p:nvSpPr>
        <p:spPr>
          <a:xfrm>
            <a:off x="609600" y="257810"/>
            <a:ext cx="10972800" cy="1254760"/>
          </a:xfrm>
          <a:prstGeom prst="rect">
            <a:avLst/>
          </a:prstGeom>
        </p:spPr>
        <p:txBody>
          <a:bodyPr vert="horz" wrap="square" lIns="0" tIns="0" rIns="0" bIns="0" rtlCol="0" anchor="b">
            <a:normAutofit fontScale="90000" lnSpcReduction="10000"/>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nSpc>
                <a:spcPct val="150000"/>
              </a:lnSpc>
            </a:pPr>
            <a:r>
              <a:rPr lang="zh-CN" altLang="en-US" dirty="0">
                <a:solidFill>
                  <a:schemeClr val="tx1"/>
                </a:solidFill>
              </a:rPr>
              <a:t>二、微博营销的步骤</a:t>
            </a:r>
            <a:br>
              <a:rPr lang="zh-CN" altLang="en-US" dirty="0">
                <a:solidFill>
                  <a:schemeClr val="tx1"/>
                </a:solidFill>
              </a:rPr>
            </a:br>
            <a:r>
              <a:rPr lang="zh-CN" altLang="en-US" sz="3100" dirty="0">
                <a:solidFill>
                  <a:schemeClr val="tx1"/>
                </a:solidFill>
              </a:rPr>
              <a:t>（七）监测控制</a:t>
            </a:r>
            <a:endParaRPr lang="zh-CN" altLang="en-US" sz="3100" dirty="0">
              <a:solidFill>
                <a:schemeClr val="tx1"/>
              </a:solidFill>
            </a:endParaRPr>
          </a:p>
        </p:txBody>
      </p:sp>
    </p:spTree>
    <p:custDataLst>
      <p:tags r:id="rId2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2"/>
            <p:custDataLst>
              <p:tags r:id="rId1"/>
            </p:custDataLst>
          </p:nvPr>
        </p:nvSpPr>
        <p:spPr>
          <a:xfrm>
            <a:off x="2662555" y="1652905"/>
            <a:ext cx="6866890" cy="1652905"/>
          </a:xfrm>
        </p:spPr>
        <p:txBody>
          <a:bodyPr/>
          <a:lstStyle/>
          <a:p>
            <a:pPr algn="ctr"/>
            <a:r>
              <a:rPr lang="zh-CN" altLang="en-US"/>
              <a:t>谢谢</a:t>
            </a:r>
            <a:endParaRPr lang="zh-CN" altLang="en-US"/>
          </a:p>
        </p:txBody>
      </p:sp>
      <p:sp>
        <p:nvSpPr>
          <p:cNvPr id="6" name="文本占位符 5"/>
          <p:cNvSpPr>
            <a:spLocks noGrp="1"/>
          </p:cNvSpPr>
          <p:nvPr>
            <p:ph type="body" sz="quarter" idx="17"/>
            <p:custDataLst>
              <p:tags r:id="rId2"/>
            </p:custDataLst>
          </p:nvPr>
        </p:nvSpPr>
        <p:spPr>
          <a:xfrm>
            <a:off x="5153025" y="4109719"/>
            <a:ext cx="1886585" cy="562294"/>
          </a:xfrm>
        </p:spPr>
        <p:txBody>
          <a:bodyPr/>
          <a:lstStyle/>
          <a:p>
            <a:r>
              <a:rPr lang="zh-CN" altLang="en-US"/>
              <a:t>北京出版社</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1"/>
            <p:custDataLst>
              <p:tags r:id="rId1"/>
            </p:custDataLst>
          </p:nvPr>
        </p:nvSpPr>
        <p:spPr/>
        <p:txBody>
          <a:bodyPr/>
          <a:lstStyle/>
          <a:p>
            <a:r>
              <a:rPr lang="zh-CN" altLang="en-US"/>
              <a:t>目录</a:t>
            </a:r>
            <a:endParaRPr lang="zh-CN" altLang="en-US"/>
          </a:p>
        </p:txBody>
      </p:sp>
      <p:sp>
        <p:nvSpPr>
          <p:cNvPr id="70" name="矩形: 圆角 2"/>
          <p:cNvSpPr/>
          <p:nvPr>
            <p:custDataLst>
              <p:tags r:id="rId2"/>
            </p:custDataLst>
          </p:nvPr>
        </p:nvSpPr>
        <p:spPr>
          <a:xfrm>
            <a:off x="4461510" y="224282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71" name="椭圆 70"/>
          <p:cNvSpPr/>
          <p:nvPr>
            <p:custDataLst>
              <p:tags r:id="rId3"/>
            </p:custDataLst>
          </p:nvPr>
        </p:nvSpPr>
        <p:spPr>
          <a:xfrm>
            <a:off x="4471035" y="225171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endParaRPr lang="zh-CN" altLang="en-US">
              <a:cs typeface="微软雅黑" panose="020B0503020204020204" charset="-122"/>
              <a:sym typeface="+mn-ea"/>
            </a:endParaRPr>
          </a:p>
        </p:txBody>
      </p:sp>
      <p:sp>
        <p:nvSpPr>
          <p:cNvPr id="72" name="序号"/>
          <p:cNvSpPr/>
          <p:nvPr>
            <p:custDataLst>
              <p:tags r:id="rId4"/>
            </p:custDataLst>
          </p:nvPr>
        </p:nvSpPr>
        <p:spPr>
          <a:xfrm>
            <a:off x="4559935" y="235140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en-US" sz="2400" b="1" dirty="0">
                <a:solidFill>
                  <a:srgbClr val="FFFFFF"/>
                </a:solidFill>
                <a:latin typeface="+mj-ea"/>
                <a:ea typeface="+mj-ea"/>
                <a:cs typeface="微软雅黑" panose="020B0503020204020204" charset="-122"/>
                <a:sym typeface="+mn-ea"/>
              </a:rPr>
              <a:t>02</a:t>
            </a:r>
            <a:endParaRPr lang="en-US" altLang="en-US" sz="2400" b="1" dirty="0">
              <a:solidFill>
                <a:srgbClr val="FFFFFF"/>
              </a:solidFill>
              <a:latin typeface="+mj-ea"/>
              <a:ea typeface="+mj-ea"/>
              <a:cs typeface="微软雅黑" panose="020B0503020204020204" charset="-122"/>
              <a:sym typeface="+mn-ea"/>
            </a:endParaRPr>
          </a:p>
        </p:txBody>
      </p:sp>
      <p:sp>
        <p:nvSpPr>
          <p:cNvPr id="74" name="标题"/>
          <p:cNvSpPr txBox="1"/>
          <p:nvPr>
            <p:custDataLst>
              <p:tags r:id="rId5"/>
            </p:custDataLst>
          </p:nvPr>
        </p:nvSpPr>
        <p:spPr>
          <a:xfrm>
            <a:off x="5932170" y="2242820"/>
            <a:ext cx="4530725" cy="965835"/>
          </a:xfrm>
          <a:prstGeom prst="rect">
            <a:avLst/>
          </a:prstGeom>
          <a:noFill/>
        </p:spPr>
        <p:txBody>
          <a:bodyPr wrap="square" lIns="0" tIns="0" rIns="0" bIns="0" rtlCol="0" anchor="ctr" anchorCtr="0">
            <a:noAutofit/>
          </a:bodyPr>
          <a:lstStyle>
            <a:defPPr>
              <a:defRPr lang="zh-CN"/>
            </a:defPPr>
            <a:lvl1pPr>
              <a:defRPr sz="2400" b="1"/>
            </a:lvl1pPr>
          </a:lstStyle>
          <a:p>
            <a:pPr algn="l">
              <a:buClrTx/>
              <a:buSzTx/>
              <a:buFontTx/>
            </a:pPr>
            <a:r>
              <a:rPr lang="zh-CN" altLang="en-US" dirty="0">
                <a:solidFill>
                  <a:srgbClr val="333333"/>
                </a:solidFill>
                <a:cs typeface="微软雅黑" panose="020B0503020204020204" charset="-122"/>
              </a:rPr>
              <a:t>任务二</a:t>
            </a:r>
            <a:r>
              <a:rPr lang="en-US" altLang="zh-CN" dirty="0">
                <a:solidFill>
                  <a:srgbClr val="333333"/>
                </a:solidFill>
                <a:cs typeface="微软雅黑" panose="020B0503020204020204" charset="-122"/>
              </a:rPr>
              <a:t> </a:t>
            </a:r>
            <a:r>
              <a:rPr lang="zh-CN" altLang="en-US" dirty="0">
                <a:solidFill>
                  <a:srgbClr val="333333"/>
                </a:solidFill>
                <a:cs typeface="微软雅黑" panose="020B0503020204020204" charset="-122"/>
              </a:rPr>
              <a:t>微博营销认知</a:t>
            </a:r>
            <a:endParaRPr lang="zh-CN" altLang="en-US" dirty="0">
              <a:solidFill>
                <a:srgbClr val="333333"/>
              </a:solidFill>
              <a:cs typeface="微软雅黑" panose="020B0503020204020204" charset="-122"/>
            </a:endParaRPr>
          </a:p>
        </p:txBody>
      </p:sp>
      <p:sp>
        <p:nvSpPr>
          <p:cNvPr id="76" name="矩形: 圆角 2"/>
          <p:cNvSpPr/>
          <p:nvPr>
            <p:custDataLst>
              <p:tags r:id="rId6"/>
            </p:custDataLst>
          </p:nvPr>
        </p:nvSpPr>
        <p:spPr>
          <a:xfrm>
            <a:off x="4471035" y="364617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77" name="椭圆 76"/>
          <p:cNvSpPr/>
          <p:nvPr>
            <p:custDataLst>
              <p:tags r:id="rId7"/>
            </p:custDataLst>
          </p:nvPr>
        </p:nvSpPr>
        <p:spPr>
          <a:xfrm>
            <a:off x="4480560" y="365506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endParaRPr lang="zh-CN" altLang="en-US">
              <a:cs typeface="微软雅黑" panose="020B0503020204020204" charset="-122"/>
              <a:sym typeface="+mn-ea"/>
            </a:endParaRPr>
          </a:p>
        </p:txBody>
      </p:sp>
      <p:sp>
        <p:nvSpPr>
          <p:cNvPr id="78" name="序号"/>
          <p:cNvSpPr/>
          <p:nvPr>
            <p:custDataLst>
              <p:tags r:id="rId8"/>
            </p:custDataLst>
          </p:nvPr>
        </p:nvSpPr>
        <p:spPr>
          <a:xfrm>
            <a:off x="4569460" y="375475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en-US" sz="2400" b="1" dirty="0">
                <a:solidFill>
                  <a:srgbClr val="FFFFFF"/>
                </a:solidFill>
                <a:latin typeface="+mj-ea"/>
                <a:ea typeface="+mj-ea"/>
                <a:cs typeface="微软雅黑" panose="020B0503020204020204" charset="-122"/>
                <a:sym typeface="+mn-ea"/>
              </a:rPr>
              <a:t>03</a:t>
            </a:r>
            <a:endParaRPr lang="en-US" altLang="en-US" sz="2400" b="1" dirty="0">
              <a:solidFill>
                <a:srgbClr val="FFFFFF"/>
              </a:solidFill>
              <a:latin typeface="+mj-ea"/>
              <a:ea typeface="+mj-ea"/>
              <a:cs typeface="微软雅黑" panose="020B0503020204020204" charset="-122"/>
              <a:sym typeface="+mn-ea"/>
            </a:endParaRPr>
          </a:p>
        </p:txBody>
      </p:sp>
      <p:sp>
        <p:nvSpPr>
          <p:cNvPr id="80" name="标题"/>
          <p:cNvSpPr txBox="1"/>
          <p:nvPr>
            <p:custDataLst>
              <p:tags r:id="rId9"/>
            </p:custDataLst>
          </p:nvPr>
        </p:nvSpPr>
        <p:spPr>
          <a:xfrm>
            <a:off x="5941695" y="3646170"/>
            <a:ext cx="4530725" cy="965835"/>
          </a:xfrm>
          <a:prstGeom prst="rect">
            <a:avLst/>
          </a:prstGeom>
          <a:noFill/>
        </p:spPr>
        <p:txBody>
          <a:bodyPr wrap="square" lIns="0" tIns="0" rIns="0" bIns="0" rtlCol="0" anchor="ctr" anchorCtr="0">
            <a:noAutofit/>
          </a:bodyPr>
          <a:lstStyle/>
          <a:p>
            <a:pPr algn="l">
              <a:buClrTx/>
              <a:buSzTx/>
              <a:buFontTx/>
            </a:pPr>
            <a:r>
              <a:rPr lang="zh-CN" altLang="en-US" sz="2400" b="1" dirty="0">
                <a:solidFill>
                  <a:srgbClr val="333333"/>
                </a:solidFill>
                <a:cs typeface="微软雅黑" panose="020B0503020204020204" charset="-122"/>
              </a:rPr>
              <a:t>任务三</a:t>
            </a:r>
            <a:r>
              <a:rPr lang="en-US" altLang="zh-CN" sz="2400" b="1" dirty="0">
                <a:solidFill>
                  <a:srgbClr val="333333"/>
                </a:solidFill>
                <a:cs typeface="微软雅黑" panose="020B0503020204020204" charset="-122"/>
              </a:rPr>
              <a:t> </a:t>
            </a:r>
            <a:r>
              <a:rPr lang="zh-CN" altLang="en-US" sz="2400" b="1" dirty="0">
                <a:solidFill>
                  <a:srgbClr val="333333"/>
                </a:solidFill>
                <a:cs typeface="微软雅黑" panose="020B0503020204020204" charset="-122"/>
              </a:rPr>
              <a:t>微博营销策略</a:t>
            </a:r>
            <a:endParaRPr lang="zh-CN" altLang="en-US" sz="2400" b="1" dirty="0">
              <a:solidFill>
                <a:srgbClr val="333333"/>
              </a:solidFill>
              <a:cs typeface="微软雅黑" panose="020B0503020204020204" charset="-122"/>
            </a:endParaRPr>
          </a:p>
        </p:txBody>
      </p:sp>
      <p:sp>
        <p:nvSpPr>
          <p:cNvPr id="4" name="矩形: 圆角 2"/>
          <p:cNvSpPr/>
          <p:nvPr>
            <p:custDataLst>
              <p:tags r:id="rId10"/>
            </p:custDataLst>
          </p:nvPr>
        </p:nvSpPr>
        <p:spPr>
          <a:xfrm>
            <a:off x="4101465" y="839470"/>
            <a:ext cx="6370955" cy="969010"/>
          </a:xfrm>
          <a:prstGeom prst="roundRect">
            <a:avLst>
              <a:gd name="adj" fmla="val 50000"/>
            </a:avLst>
          </a:prstGeom>
          <a:gradFill>
            <a:gsLst>
              <a:gs pos="0">
                <a:schemeClr val="bg2">
                  <a:lumMod val="9000"/>
                  <a:lumOff val="91000"/>
                </a:schemeClr>
              </a:gs>
              <a:gs pos="100000">
                <a:schemeClr val="bg2">
                  <a:lumMod val="10000"/>
                  <a:lumOff val="90000"/>
                </a:schemeClr>
              </a:gs>
            </a:gsLst>
            <a:path path="circle">
              <a:fillToRect l="100000" t="100000"/>
            </a:path>
            <a:tileRect r="-100000" b="-100000"/>
          </a:gradFill>
          <a:ln>
            <a:noFill/>
          </a:ln>
          <a:effectLst>
            <a:outerShdw blurRad="63500" dist="50800" dir="5400000" algn="t" rotWithShape="0">
              <a:schemeClr val="accent1">
                <a:lumMod val="60000"/>
                <a:lumOff val="4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lumMod val="75000"/>
                  <a:lumOff val="25000"/>
                </a:schemeClr>
              </a:solidFill>
              <a:cs typeface="微软雅黑" panose="020B0503020204020204" charset="-122"/>
              <a:sym typeface="+mn-ea"/>
            </a:endParaRPr>
          </a:p>
        </p:txBody>
      </p:sp>
      <p:sp>
        <p:nvSpPr>
          <p:cNvPr id="48" name="椭圆 47"/>
          <p:cNvSpPr/>
          <p:nvPr>
            <p:custDataLst>
              <p:tags r:id="rId11"/>
            </p:custDataLst>
          </p:nvPr>
        </p:nvSpPr>
        <p:spPr>
          <a:xfrm>
            <a:off x="4110990" y="848360"/>
            <a:ext cx="960120" cy="960120"/>
          </a:xfrm>
          <a:prstGeom prst="ellipse">
            <a:avLst/>
          </a:prstGeom>
          <a:gradFill>
            <a:gsLst>
              <a:gs pos="0">
                <a:schemeClr val="accent1">
                  <a:lumMod val="0"/>
                  <a:lumOff val="100000"/>
                </a:schemeClr>
              </a:gs>
              <a:gs pos="100000">
                <a:schemeClr val="accent1">
                  <a:lumMod val="0"/>
                  <a:lumOff val="100000"/>
                </a:schemeClr>
              </a:gs>
            </a:gsLst>
            <a:path path="circle">
              <a:fillToRect l="100000" t="100000"/>
            </a:path>
            <a:tileRect r="-100000" b="-100000"/>
          </a:gradFill>
          <a:ln>
            <a:noFill/>
          </a:ln>
          <a:effectLst>
            <a:outerShdw blurRad="50800" dist="38100" algn="l" rotWithShape="0">
              <a:schemeClr val="accent1">
                <a:lumMod val="60000"/>
                <a:lumOff val="4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endParaRPr lang="zh-CN" altLang="en-US">
              <a:cs typeface="微软雅黑" panose="020B0503020204020204" charset="-122"/>
            </a:endParaRPr>
          </a:p>
        </p:txBody>
      </p:sp>
      <p:sp>
        <p:nvSpPr>
          <p:cNvPr id="39" name="序号"/>
          <p:cNvSpPr/>
          <p:nvPr>
            <p:custDataLst>
              <p:tags r:id="rId12"/>
            </p:custDataLst>
          </p:nvPr>
        </p:nvSpPr>
        <p:spPr>
          <a:xfrm>
            <a:off x="4199890" y="948055"/>
            <a:ext cx="781685" cy="760730"/>
          </a:xfrm>
          <a:prstGeom prst="ellipse">
            <a:avLst/>
          </a:prstGeom>
          <a:gradFill flip="none" rotWithShape="1">
            <a:gsLst>
              <a:gs pos="0">
                <a:schemeClr val="accent1"/>
              </a:gs>
              <a:gs pos="100000">
                <a:schemeClr val="accent1">
                  <a:alpha val="100000"/>
                  <a:lumMod val="70000"/>
                  <a:lumOff val="3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buClrTx/>
              <a:buSzTx/>
              <a:buFontTx/>
            </a:pPr>
            <a:r>
              <a:rPr lang="en-US" altLang="en-US" sz="2400" b="1">
                <a:solidFill>
                  <a:srgbClr val="FFFFFF"/>
                </a:solidFill>
                <a:latin typeface="+mj-ea"/>
                <a:ea typeface="+mj-ea"/>
                <a:cs typeface="微软雅黑" panose="020B0503020204020204" charset="-122"/>
                <a:sym typeface="+mn-ea"/>
              </a:rPr>
              <a:t>01</a:t>
            </a:r>
            <a:endParaRPr lang="en-US" altLang="en-US" sz="2400" b="1">
              <a:solidFill>
                <a:srgbClr val="FFFFFF"/>
              </a:solidFill>
              <a:latin typeface="+mj-ea"/>
              <a:ea typeface="+mj-ea"/>
              <a:cs typeface="微软雅黑" panose="020B0503020204020204" charset="-122"/>
              <a:sym typeface="+mn-ea"/>
            </a:endParaRPr>
          </a:p>
        </p:txBody>
      </p:sp>
      <p:sp>
        <p:nvSpPr>
          <p:cNvPr id="41" name="标题"/>
          <p:cNvSpPr txBox="1"/>
          <p:nvPr>
            <p:custDataLst>
              <p:tags r:id="rId13"/>
            </p:custDataLst>
          </p:nvPr>
        </p:nvSpPr>
        <p:spPr>
          <a:xfrm>
            <a:off x="5572125" y="839470"/>
            <a:ext cx="4530725" cy="965835"/>
          </a:xfrm>
          <a:prstGeom prst="rect">
            <a:avLst/>
          </a:prstGeom>
          <a:noFill/>
        </p:spPr>
        <p:txBody>
          <a:bodyPr wrap="square" lIns="0" tIns="0" rIns="0" bIns="0" rtlCol="0" anchor="ctr" anchorCtr="0">
            <a:noAutofit/>
          </a:bodyPr>
          <a:lstStyle>
            <a:defPPr>
              <a:defRPr lang="zh-CN"/>
            </a:defPPr>
            <a:lvl1pPr>
              <a:defRPr sz="2400" b="1"/>
            </a:lvl1pPr>
          </a:lstStyle>
          <a:p>
            <a:pPr algn="l">
              <a:buClrTx/>
              <a:buSzTx/>
              <a:buFontTx/>
            </a:pPr>
            <a:r>
              <a:rPr lang="zh-CN" altLang="en-US" dirty="0">
                <a:solidFill>
                  <a:srgbClr val="333333"/>
                </a:solidFill>
                <a:cs typeface="微软雅黑" panose="020B0503020204020204" charset="-122"/>
              </a:rPr>
              <a:t>任务一</a:t>
            </a:r>
            <a:r>
              <a:rPr lang="en-US" altLang="zh-CN" dirty="0">
                <a:solidFill>
                  <a:srgbClr val="333333"/>
                </a:solidFill>
                <a:cs typeface="微软雅黑" panose="020B0503020204020204" charset="-122"/>
              </a:rPr>
              <a:t> </a:t>
            </a:r>
            <a:r>
              <a:rPr lang="zh-CN" altLang="en-US" dirty="0">
                <a:solidFill>
                  <a:srgbClr val="333333"/>
                </a:solidFill>
                <a:cs typeface="微软雅黑" panose="020B0503020204020204" charset="-122"/>
              </a:rPr>
              <a:t>微博概况</a:t>
            </a:r>
            <a:endParaRPr lang="zh-CN" altLang="en-US" dirty="0">
              <a:solidFill>
                <a:srgbClr val="333333"/>
              </a:solidFill>
              <a:cs typeface="微软雅黑" panose="020B0503020204020204" charset="-122"/>
            </a:endParaRPr>
          </a:p>
        </p:txBody>
      </p:sp>
      <p:sp>
        <p:nvSpPr>
          <p:cNvPr id="2" name="任意多边形: 形状 1"/>
          <p:cNvSpPr/>
          <p:nvPr>
            <p:custDataLst>
              <p:tags r:id="rId14"/>
            </p:custDataLst>
          </p:nvPr>
        </p:nvSpPr>
        <p:spPr>
          <a:xfrm>
            <a:off x="1022910" y="3616167"/>
            <a:ext cx="1476840" cy="156368"/>
          </a:xfrm>
          <a:custGeom>
            <a:avLst/>
            <a:gdLst/>
            <a:ahLst/>
            <a:cxnLst/>
            <a:rect l="l" t="t" r="r" b="b"/>
            <a:pathLst>
              <a:path w="1476840" h="156368">
                <a:moveTo>
                  <a:pt x="262872" y="17581"/>
                </a:moveTo>
                <a:cubicBezTo>
                  <a:pt x="247441" y="17581"/>
                  <a:pt x="234939" y="23180"/>
                  <a:pt x="225368" y="34380"/>
                </a:cubicBezTo>
                <a:cubicBezTo>
                  <a:pt x="215796" y="45579"/>
                  <a:pt x="211010" y="60262"/>
                  <a:pt x="211010" y="78428"/>
                </a:cubicBezTo>
                <a:cubicBezTo>
                  <a:pt x="211010" y="96725"/>
                  <a:pt x="215682" y="111391"/>
                  <a:pt x="225026" y="122428"/>
                </a:cubicBezTo>
                <a:cubicBezTo>
                  <a:pt x="234369" y="133464"/>
                  <a:pt x="246562" y="138983"/>
                  <a:pt x="261603" y="138983"/>
                </a:cubicBezTo>
                <a:cubicBezTo>
                  <a:pt x="277750" y="138983"/>
                  <a:pt x="290431" y="133692"/>
                  <a:pt x="299644" y="123111"/>
                </a:cubicBezTo>
                <a:cubicBezTo>
                  <a:pt x="308858" y="112531"/>
                  <a:pt x="313465" y="97734"/>
                  <a:pt x="313465" y="78721"/>
                </a:cubicBezTo>
                <a:cubicBezTo>
                  <a:pt x="313465" y="59187"/>
                  <a:pt x="308956" y="44114"/>
                  <a:pt x="299937" y="33501"/>
                </a:cubicBezTo>
                <a:cubicBezTo>
                  <a:pt x="290919" y="22887"/>
                  <a:pt x="278564" y="17581"/>
                  <a:pt x="262872" y="17581"/>
                </a:cubicBezTo>
                <a:close/>
                <a:moveTo>
                  <a:pt x="1204108" y="2540"/>
                </a:moveTo>
                <a:lnTo>
                  <a:pt x="1310860" y="2540"/>
                </a:lnTo>
                <a:lnTo>
                  <a:pt x="1310860" y="19925"/>
                </a:lnTo>
                <a:lnTo>
                  <a:pt x="1267202" y="19925"/>
                </a:lnTo>
                <a:lnTo>
                  <a:pt x="1267202" y="153828"/>
                </a:lnTo>
                <a:lnTo>
                  <a:pt x="1247570" y="153828"/>
                </a:lnTo>
                <a:lnTo>
                  <a:pt x="1247570" y="19925"/>
                </a:lnTo>
                <a:lnTo>
                  <a:pt x="1204108" y="19925"/>
                </a:lnTo>
                <a:close/>
                <a:moveTo>
                  <a:pt x="990842" y="2540"/>
                </a:moveTo>
                <a:lnTo>
                  <a:pt x="1015357" y="2540"/>
                </a:lnTo>
                <a:lnTo>
                  <a:pt x="1089389" y="118179"/>
                </a:lnTo>
                <a:cubicBezTo>
                  <a:pt x="1092905" y="123649"/>
                  <a:pt x="1094989" y="127132"/>
                  <a:pt x="1095640" y="128630"/>
                </a:cubicBezTo>
                <a:lnTo>
                  <a:pt x="1096031" y="128630"/>
                </a:lnTo>
                <a:cubicBezTo>
                  <a:pt x="1095380" y="124332"/>
                  <a:pt x="1095054" y="116975"/>
                  <a:pt x="1095054" y="106557"/>
                </a:cubicBezTo>
                <a:lnTo>
                  <a:pt x="1095054" y="2540"/>
                </a:lnTo>
                <a:lnTo>
                  <a:pt x="1114392" y="2540"/>
                </a:lnTo>
                <a:lnTo>
                  <a:pt x="1114392" y="153828"/>
                </a:lnTo>
                <a:lnTo>
                  <a:pt x="1091245" y="153828"/>
                </a:lnTo>
                <a:lnTo>
                  <a:pt x="1015161" y="36138"/>
                </a:lnTo>
                <a:cubicBezTo>
                  <a:pt x="1013012" y="32817"/>
                  <a:pt x="1011287" y="29529"/>
                  <a:pt x="1009985" y="26273"/>
                </a:cubicBezTo>
                <a:lnTo>
                  <a:pt x="1009399" y="26273"/>
                </a:lnTo>
                <a:cubicBezTo>
                  <a:pt x="1009920" y="29659"/>
                  <a:pt x="1010180" y="36724"/>
                  <a:pt x="1010180" y="47467"/>
                </a:cubicBezTo>
                <a:lnTo>
                  <a:pt x="1010180" y="153828"/>
                </a:lnTo>
                <a:lnTo>
                  <a:pt x="990842" y="153828"/>
                </a:lnTo>
                <a:close/>
                <a:moveTo>
                  <a:pt x="819392" y="2540"/>
                </a:moveTo>
                <a:lnTo>
                  <a:pt x="897331" y="2540"/>
                </a:lnTo>
                <a:lnTo>
                  <a:pt x="897331" y="19925"/>
                </a:lnTo>
                <a:lnTo>
                  <a:pt x="838925" y="19925"/>
                </a:lnTo>
                <a:lnTo>
                  <a:pt x="838925" y="68368"/>
                </a:lnTo>
                <a:lnTo>
                  <a:pt x="893034" y="68368"/>
                </a:lnTo>
                <a:lnTo>
                  <a:pt x="893034" y="85656"/>
                </a:lnTo>
                <a:lnTo>
                  <a:pt x="838925" y="85656"/>
                </a:lnTo>
                <a:lnTo>
                  <a:pt x="838925" y="136541"/>
                </a:lnTo>
                <a:lnTo>
                  <a:pt x="900750" y="136541"/>
                </a:lnTo>
                <a:lnTo>
                  <a:pt x="900750" y="153828"/>
                </a:lnTo>
                <a:lnTo>
                  <a:pt x="819392" y="153828"/>
                </a:lnTo>
                <a:close/>
                <a:moveTo>
                  <a:pt x="632608" y="2540"/>
                </a:moveTo>
                <a:lnTo>
                  <a:pt x="739359" y="2540"/>
                </a:lnTo>
                <a:lnTo>
                  <a:pt x="739359" y="19925"/>
                </a:lnTo>
                <a:lnTo>
                  <a:pt x="695702" y="19925"/>
                </a:lnTo>
                <a:lnTo>
                  <a:pt x="695702" y="153828"/>
                </a:lnTo>
                <a:lnTo>
                  <a:pt x="676070" y="153828"/>
                </a:lnTo>
                <a:lnTo>
                  <a:pt x="676070" y="19925"/>
                </a:lnTo>
                <a:lnTo>
                  <a:pt x="632608" y="19925"/>
                </a:lnTo>
                <a:close/>
                <a:moveTo>
                  <a:pt x="419342" y="2540"/>
                </a:moveTo>
                <a:lnTo>
                  <a:pt x="443857" y="2540"/>
                </a:lnTo>
                <a:lnTo>
                  <a:pt x="517889" y="118179"/>
                </a:lnTo>
                <a:cubicBezTo>
                  <a:pt x="521405" y="123649"/>
                  <a:pt x="523489" y="127132"/>
                  <a:pt x="524140" y="128630"/>
                </a:cubicBezTo>
                <a:lnTo>
                  <a:pt x="524531" y="128630"/>
                </a:lnTo>
                <a:cubicBezTo>
                  <a:pt x="523880" y="124332"/>
                  <a:pt x="523554" y="116975"/>
                  <a:pt x="523554" y="106557"/>
                </a:cubicBezTo>
                <a:lnTo>
                  <a:pt x="523554" y="2540"/>
                </a:lnTo>
                <a:lnTo>
                  <a:pt x="542892" y="2540"/>
                </a:lnTo>
                <a:lnTo>
                  <a:pt x="542892" y="153828"/>
                </a:lnTo>
                <a:lnTo>
                  <a:pt x="519745" y="153828"/>
                </a:lnTo>
                <a:lnTo>
                  <a:pt x="443661" y="36138"/>
                </a:lnTo>
                <a:cubicBezTo>
                  <a:pt x="441513" y="32817"/>
                  <a:pt x="439787" y="29529"/>
                  <a:pt x="438485" y="26273"/>
                </a:cubicBezTo>
                <a:lnTo>
                  <a:pt x="437899" y="26273"/>
                </a:lnTo>
                <a:cubicBezTo>
                  <a:pt x="438420" y="29659"/>
                  <a:pt x="438680" y="36724"/>
                  <a:pt x="438680" y="47467"/>
                </a:cubicBezTo>
                <a:lnTo>
                  <a:pt x="438680" y="153828"/>
                </a:lnTo>
                <a:lnTo>
                  <a:pt x="419342" y="153828"/>
                </a:lnTo>
                <a:close/>
                <a:moveTo>
                  <a:pt x="1437284" y="0"/>
                </a:moveTo>
                <a:cubicBezTo>
                  <a:pt x="1452325" y="0"/>
                  <a:pt x="1463362" y="1823"/>
                  <a:pt x="1470394" y="5470"/>
                </a:cubicBezTo>
                <a:lnTo>
                  <a:pt x="1470394" y="26761"/>
                </a:lnTo>
                <a:cubicBezTo>
                  <a:pt x="1461278" y="20446"/>
                  <a:pt x="1449753" y="17288"/>
                  <a:pt x="1435819" y="17288"/>
                </a:cubicBezTo>
                <a:cubicBezTo>
                  <a:pt x="1426573" y="17288"/>
                  <a:pt x="1419037" y="19225"/>
                  <a:pt x="1413209" y="23099"/>
                </a:cubicBezTo>
                <a:cubicBezTo>
                  <a:pt x="1407382" y="26973"/>
                  <a:pt x="1404468" y="32361"/>
                  <a:pt x="1404468" y="39263"/>
                </a:cubicBezTo>
                <a:cubicBezTo>
                  <a:pt x="1404468" y="45384"/>
                  <a:pt x="1406486" y="50365"/>
                  <a:pt x="1410523" y="54206"/>
                </a:cubicBezTo>
                <a:cubicBezTo>
                  <a:pt x="1414560" y="58048"/>
                  <a:pt x="1423318" y="63289"/>
                  <a:pt x="1436796" y="69931"/>
                </a:cubicBezTo>
                <a:cubicBezTo>
                  <a:pt x="1451642" y="77028"/>
                  <a:pt x="1462027" y="84125"/>
                  <a:pt x="1467952" y="91223"/>
                </a:cubicBezTo>
                <a:cubicBezTo>
                  <a:pt x="1473878" y="98320"/>
                  <a:pt x="1476840" y="106296"/>
                  <a:pt x="1476840" y="115151"/>
                </a:cubicBezTo>
                <a:cubicBezTo>
                  <a:pt x="1476840" y="128434"/>
                  <a:pt x="1472022" y="138624"/>
                  <a:pt x="1462385" y="145722"/>
                </a:cubicBezTo>
                <a:cubicBezTo>
                  <a:pt x="1452749" y="152819"/>
                  <a:pt x="1439368" y="156368"/>
                  <a:pt x="1422244" y="156368"/>
                </a:cubicBezTo>
                <a:cubicBezTo>
                  <a:pt x="1416253" y="156368"/>
                  <a:pt x="1409270" y="155537"/>
                  <a:pt x="1401294" y="153877"/>
                </a:cubicBezTo>
                <a:cubicBezTo>
                  <a:pt x="1393317" y="152217"/>
                  <a:pt x="1387506" y="150149"/>
                  <a:pt x="1383860" y="147675"/>
                </a:cubicBezTo>
                <a:lnTo>
                  <a:pt x="1383860" y="125407"/>
                </a:lnTo>
                <a:cubicBezTo>
                  <a:pt x="1388483" y="129444"/>
                  <a:pt x="1394668" y="132764"/>
                  <a:pt x="1402417" y="135369"/>
                </a:cubicBezTo>
                <a:cubicBezTo>
                  <a:pt x="1410165" y="137973"/>
                  <a:pt x="1417523" y="139276"/>
                  <a:pt x="1424490" y="139276"/>
                </a:cubicBezTo>
                <a:cubicBezTo>
                  <a:pt x="1445716" y="139276"/>
                  <a:pt x="1456330" y="131722"/>
                  <a:pt x="1456330" y="116616"/>
                </a:cubicBezTo>
                <a:cubicBezTo>
                  <a:pt x="1456330" y="112384"/>
                  <a:pt x="1455190" y="108575"/>
                  <a:pt x="1452911" y="105189"/>
                </a:cubicBezTo>
                <a:cubicBezTo>
                  <a:pt x="1450632" y="101803"/>
                  <a:pt x="1447507" y="98808"/>
                  <a:pt x="1443535" y="96204"/>
                </a:cubicBezTo>
                <a:cubicBezTo>
                  <a:pt x="1439563" y="93599"/>
                  <a:pt x="1432108" y="89595"/>
                  <a:pt x="1421169" y="84191"/>
                </a:cubicBezTo>
                <a:cubicBezTo>
                  <a:pt x="1405998" y="76637"/>
                  <a:pt x="1396003" y="69622"/>
                  <a:pt x="1391185" y="63143"/>
                </a:cubicBezTo>
                <a:cubicBezTo>
                  <a:pt x="1386367" y="56664"/>
                  <a:pt x="1383957" y="49258"/>
                  <a:pt x="1383957" y="40923"/>
                </a:cubicBezTo>
                <a:cubicBezTo>
                  <a:pt x="1383957" y="28357"/>
                  <a:pt x="1389004" y="18395"/>
                  <a:pt x="1399096" y="11037"/>
                </a:cubicBezTo>
                <a:cubicBezTo>
                  <a:pt x="1409188" y="3679"/>
                  <a:pt x="1421918" y="0"/>
                  <a:pt x="1437284" y="0"/>
                </a:cubicBezTo>
                <a:close/>
                <a:moveTo>
                  <a:pt x="264044" y="0"/>
                </a:moveTo>
                <a:cubicBezTo>
                  <a:pt x="285076" y="0"/>
                  <a:pt x="302005" y="7065"/>
                  <a:pt x="314832" y="21194"/>
                </a:cubicBezTo>
                <a:cubicBezTo>
                  <a:pt x="327659" y="35324"/>
                  <a:pt x="334073" y="53718"/>
                  <a:pt x="334073" y="76377"/>
                </a:cubicBezTo>
                <a:cubicBezTo>
                  <a:pt x="334073" y="100924"/>
                  <a:pt x="327496" y="120393"/>
                  <a:pt x="314344" y="134783"/>
                </a:cubicBezTo>
                <a:cubicBezTo>
                  <a:pt x="301191" y="149173"/>
                  <a:pt x="283611" y="156368"/>
                  <a:pt x="261603" y="156368"/>
                </a:cubicBezTo>
                <a:cubicBezTo>
                  <a:pt x="240115" y="156368"/>
                  <a:pt x="222893" y="149303"/>
                  <a:pt x="209936" y="135173"/>
                </a:cubicBezTo>
                <a:cubicBezTo>
                  <a:pt x="196979" y="121044"/>
                  <a:pt x="190500" y="102650"/>
                  <a:pt x="190500" y="79991"/>
                </a:cubicBezTo>
                <a:cubicBezTo>
                  <a:pt x="190500" y="55574"/>
                  <a:pt x="197109" y="36138"/>
                  <a:pt x="210327" y="21683"/>
                </a:cubicBezTo>
                <a:cubicBezTo>
                  <a:pt x="223544" y="7228"/>
                  <a:pt x="241450" y="0"/>
                  <a:pt x="264044" y="0"/>
                </a:cubicBezTo>
                <a:close/>
                <a:moveTo>
                  <a:pt x="77451" y="0"/>
                </a:moveTo>
                <a:cubicBezTo>
                  <a:pt x="91906" y="0"/>
                  <a:pt x="103854" y="2051"/>
                  <a:pt x="113295" y="6153"/>
                </a:cubicBezTo>
                <a:lnTo>
                  <a:pt x="113295" y="26566"/>
                </a:lnTo>
                <a:cubicBezTo>
                  <a:pt x="102487" y="20576"/>
                  <a:pt x="90604" y="17581"/>
                  <a:pt x="77646" y="17581"/>
                </a:cubicBezTo>
                <a:cubicBezTo>
                  <a:pt x="60782" y="17581"/>
                  <a:pt x="47044" y="23197"/>
                  <a:pt x="36430" y="34428"/>
                </a:cubicBezTo>
                <a:cubicBezTo>
                  <a:pt x="25817" y="45660"/>
                  <a:pt x="20510" y="60815"/>
                  <a:pt x="20510" y="79893"/>
                </a:cubicBezTo>
                <a:cubicBezTo>
                  <a:pt x="20510" y="97994"/>
                  <a:pt x="25459" y="112368"/>
                  <a:pt x="35356" y="123014"/>
                </a:cubicBezTo>
                <a:cubicBezTo>
                  <a:pt x="45253" y="133660"/>
                  <a:pt x="58210" y="138983"/>
                  <a:pt x="74228" y="138983"/>
                </a:cubicBezTo>
                <a:cubicBezTo>
                  <a:pt x="89204" y="138983"/>
                  <a:pt x="102226" y="135597"/>
                  <a:pt x="113295" y="128825"/>
                </a:cubicBezTo>
                <a:lnTo>
                  <a:pt x="113295" y="147577"/>
                </a:lnTo>
                <a:cubicBezTo>
                  <a:pt x="102161" y="153437"/>
                  <a:pt x="88195" y="156368"/>
                  <a:pt x="71396" y="156368"/>
                </a:cubicBezTo>
                <a:cubicBezTo>
                  <a:pt x="49713" y="156368"/>
                  <a:pt x="32393" y="149482"/>
                  <a:pt x="19436" y="135711"/>
                </a:cubicBezTo>
                <a:cubicBezTo>
                  <a:pt x="6479" y="121939"/>
                  <a:pt x="0" y="103724"/>
                  <a:pt x="0" y="81065"/>
                </a:cubicBezTo>
                <a:cubicBezTo>
                  <a:pt x="0" y="56713"/>
                  <a:pt x="7293" y="37114"/>
                  <a:pt x="21878" y="22269"/>
                </a:cubicBezTo>
                <a:cubicBezTo>
                  <a:pt x="36463" y="7423"/>
                  <a:pt x="54987" y="0"/>
                  <a:pt x="77451" y="0"/>
                </a:cubicBezTo>
                <a:close/>
              </a:path>
            </a:pathLst>
          </a:cu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学习目标</a:t>
            </a:r>
            <a:endParaRPr lang="zh-CN" altLang="en-US"/>
          </a:p>
        </p:txBody>
      </p:sp>
      <p:sp>
        <p:nvSpPr>
          <p:cNvPr id="2" name="矩形: 圆角 44"/>
          <p:cNvSpPr/>
          <p:nvPr>
            <p:custDataLst>
              <p:tags r:id="rId2"/>
            </p:custDataLst>
          </p:nvPr>
        </p:nvSpPr>
        <p:spPr>
          <a:xfrm>
            <a:off x="695960" y="129667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3" name="矩形 11"/>
          <p:cNvSpPr/>
          <p:nvPr>
            <p:custDataLst>
              <p:tags r:id="rId3"/>
            </p:custDataLst>
          </p:nvPr>
        </p:nvSpPr>
        <p:spPr>
          <a:xfrm>
            <a:off x="937260" y="1297305"/>
            <a:ext cx="1527810" cy="147256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4" name="矩形 12"/>
          <p:cNvSpPr/>
          <p:nvPr>
            <p:custDataLst>
              <p:tags r:id="rId4"/>
            </p:custDataLst>
          </p:nvPr>
        </p:nvSpPr>
        <p:spPr>
          <a:xfrm>
            <a:off x="3065145" y="1297306"/>
            <a:ext cx="7923528" cy="1472566"/>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 </a:t>
            </a:r>
            <a:r>
              <a:rPr lang="zh-CN" altLang="en-US" sz="1400" dirty="0">
                <a:solidFill>
                  <a:schemeClr val="tx1">
                    <a:lumMod val="85000"/>
                    <a:lumOff val="15000"/>
                  </a:schemeClr>
                </a:solidFill>
                <a:latin typeface="+mn-ea"/>
                <a:cs typeface="+mn-ea"/>
              </a:rPr>
              <a:t>掌握微博营销的基础知识。</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 </a:t>
            </a:r>
            <a:r>
              <a:rPr lang="zh-CN" altLang="en-US" sz="1400" dirty="0">
                <a:solidFill>
                  <a:schemeClr val="tx1">
                    <a:lumMod val="85000"/>
                    <a:lumOff val="15000"/>
                  </a:schemeClr>
                </a:solidFill>
                <a:latin typeface="+mn-ea"/>
                <a:cs typeface="+mn-ea"/>
              </a:rPr>
              <a:t>掌握微博的基本操作。</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3. </a:t>
            </a:r>
            <a:r>
              <a:rPr lang="zh-CN" altLang="en-US" sz="1400" dirty="0">
                <a:solidFill>
                  <a:schemeClr val="tx1">
                    <a:lumMod val="85000"/>
                    <a:lumOff val="15000"/>
                  </a:schemeClr>
                </a:solidFill>
                <a:latin typeface="+mn-ea"/>
                <a:cs typeface="+mn-ea"/>
              </a:rPr>
              <a:t>掌握微博营销的技巧。</a:t>
            </a:r>
            <a:endParaRPr lang="zh-CN" altLang="en-US" sz="1400" dirty="0">
              <a:solidFill>
                <a:schemeClr val="tx1">
                  <a:lumMod val="85000"/>
                  <a:lumOff val="15000"/>
                </a:schemeClr>
              </a:solidFill>
              <a:latin typeface="+mn-ea"/>
              <a:cs typeface="+mn-ea"/>
            </a:endParaRPr>
          </a:p>
        </p:txBody>
      </p:sp>
      <p:cxnSp>
        <p:nvCxnSpPr>
          <p:cNvPr id="5" name="直接连接符 13"/>
          <p:cNvCxnSpPr/>
          <p:nvPr>
            <p:custDataLst>
              <p:tags r:id="rId5"/>
            </p:custDataLst>
          </p:nvPr>
        </p:nvCxnSpPr>
        <p:spPr>
          <a:xfrm>
            <a:off x="2687955" y="1576071"/>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6" name="矩形: 圆角 44"/>
          <p:cNvSpPr/>
          <p:nvPr>
            <p:custDataLst>
              <p:tags r:id="rId6"/>
            </p:custDataLst>
          </p:nvPr>
        </p:nvSpPr>
        <p:spPr>
          <a:xfrm>
            <a:off x="695960" y="301879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7" name="矩形 15"/>
          <p:cNvSpPr/>
          <p:nvPr>
            <p:custDataLst>
              <p:tags r:id="rId7"/>
            </p:custDataLst>
          </p:nvPr>
        </p:nvSpPr>
        <p:spPr>
          <a:xfrm>
            <a:off x="3065145" y="3019425"/>
            <a:ext cx="7922895" cy="1472565"/>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 </a:t>
            </a:r>
            <a:r>
              <a:rPr lang="zh-CN" altLang="en-US" sz="1400" dirty="0">
                <a:solidFill>
                  <a:schemeClr val="tx1">
                    <a:lumMod val="85000"/>
                    <a:lumOff val="15000"/>
                  </a:schemeClr>
                </a:solidFill>
                <a:latin typeface="+mn-ea"/>
                <a:cs typeface="+mn-ea"/>
              </a:rPr>
              <a:t>会使用微博。</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 </a:t>
            </a:r>
            <a:r>
              <a:rPr lang="zh-CN" altLang="en-US" sz="1400" dirty="0">
                <a:solidFill>
                  <a:schemeClr val="tx1">
                    <a:lumMod val="85000"/>
                    <a:lumOff val="15000"/>
                  </a:schemeClr>
                </a:solidFill>
                <a:latin typeface="+mn-ea"/>
                <a:cs typeface="+mn-ea"/>
              </a:rPr>
              <a:t>会使用微博开展网络营销活动。</a:t>
            </a:r>
            <a:endParaRPr lang="zh-CN" altLang="en-US" sz="1400" dirty="0">
              <a:solidFill>
                <a:schemeClr val="tx1">
                  <a:lumMod val="85000"/>
                  <a:lumOff val="15000"/>
                </a:schemeClr>
              </a:solidFill>
              <a:latin typeface="+mn-ea"/>
              <a:cs typeface="+mn-ea"/>
            </a:endParaRPr>
          </a:p>
        </p:txBody>
      </p:sp>
      <p:cxnSp>
        <p:nvCxnSpPr>
          <p:cNvPr id="8" name="直接连接符 17"/>
          <p:cNvCxnSpPr/>
          <p:nvPr>
            <p:custDataLst>
              <p:tags r:id="rId8"/>
            </p:custDataLst>
          </p:nvPr>
        </p:nvCxnSpPr>
        <p:spPr>
          <a:xfrm>
            <a:off x="2687955" y="3298191"/>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9" name="矩形: 圆角 44"/>
          <p:cNvSpPr/>
          <p:nvPr>
            <p:custDataLst>
              <p:tags r:id="rId9"/>
            </p:custDataLst>
          </p:nvPr>
        </p:nvSpPr>
        <p:spPr>
          <a:xfrm>
            <a:off x="695960" y="4740911"/>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10" name="矩形 19"/>
          <p:cNvSpPr/>
          <p:nvPr>
            <p:custDataLst>
              <p:tags r:id="rId10"/>
            </p:custDataLst>
          </p:nvPr>
        </p:nvSpPr>
        <p:spPr>
          <a:xfrm>
            <a:off x="3065145" y="4740910"/>
            <a:ext cx="7923530" cy="1406525"/>
          </a:xfrm>
          <a:prstGeom prst="rect">
            <a:avLst/>
          </a:prstGeom>
          <a:noFill/>
        </p:spPr>
        <p:txBody>
          <a:bodyPr wrap="square" lIns="0" tIns="0" rIns="0" bIns="0" rtlCol="0" anchor="ctr" anchorCtr="0">
            <a:noAutofit/>
          </a:bodyPr>
          <a:p>
            <a:pPr>
              <a:lnSpc>
                <a:spcPct val="150000"/>
              </a:lnSpc>
              <a:spcBef>
                <a:spcPct val="0"/>
              </a:spcBef>
              <a:spcAft>
                <a:spcPct val="0"/>
              </a:spcAft>
            </a:pPr>
            <a:r>
              <a:rPr lang="en-US" altLang="zh-CN" sz="1400" dirty="0">
                <a:solidFill>
                  <a:schemeClr val="tx1">
                    <a:lumMod val="85000"/>
                    <a:lumOff val="15000"/>
                  </a:schemeClr>
                </a:solidFill>
                <a:latin typeface="+mn-ea"/>
                <a:cs typeface="+mn-ea"/>
              </a:rPr>
              <a:t>1. </a:t>
            </a:r>
            <a:r>
              <a:rPr lang="zh-CN" altLang="en-US" sz="1400" dirty="0">
                <a:solidFill>
                  <a:schemeClr val="tx1">
                    <a:lumMod val="85000"/>
                    <a:lumOff val="15000"/>
                  </a:schemeClr>
                </a:solidFill>
                <a:latin typeface="+mn-ea"/>
                <a:cs typeface="+mn-ea"/>
              </a:rPr>
              <a:t>认识到在网络营销发展过程中需要不断创新推广手段和营销方式，培养创新意识与能力。</a:t>
            </a:r>
            <a:endParaRPr lang="zh-CN"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solidFill>
                  <a:schemeClr val="tx1">
                    <a:lumMod val="85000"/>
                    <a:lumOff val="15000"/>
                  </a:schemeClr>
                </a:solidFill>
                <a:latin typeface="+mn-ea"/>
                <a:cs typeface="+mn-ea"/>
              </a:rPr>
              <a:t>2. </a:t>
            </a:r>
            <a:r>
              <a:rPr lang="zh-CN" altLang="en-US" sz="1400" dirty="0">
                <a:solidFill>
                  <a:schemeClr val="tx1">
                    <a:lumMod val="85000"/>
                    <a:lumOff val="15000"/>
                  </a:schemeClr>
                </a:solidFill>
                <a:latin typeface="+mn-ea"/>
                <a:cs typeface="+mn-ea"/>
              </a:rPr>
              <a:t>培养消费者对国货品牌的认同感和支持力度，通过了解国货品牌的发展历程和创新成果，激发爱国情感，增强民族自豪感。</a:t>
            </a:r>
            <a:endParaRPr lang="zh-CN" altLang="en-US" sz="1400" dirty="0">
              <a:solidFill>
                <a:schemeClr val="tx1">
                  <a:lumMod val="85000"/>
                  <a:lumOff val="15000"/>
                </a:schemeClr>
              </a:solidFill>
              <a:latin typeface="+mn-ea"/>
              <a:cs typeface="+mn-ea"/>
            </a:endParaRPr>
          </a:p>
        </p:txBody>
      </p:sp>
      <p:cxnSp>
        <p:nvCxnSpPr>
          <p:cNvPr id="24" name="直接连接符 20"/>
          <p:cNvCxnSpPr/>
          <p:nvPr>
            <p:custDataLst>
              <p:tags r:id="rId11"/>
            </p:custDataLst>
          </p:nvPr>
        </p:nvCxnSpPr>
        <p:spPr>
          <a:xfrm>
            <a:off x="2687955" y="5019676"/>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2"/>
            </p:custDataLst>
          </p:nvPr>
        </p:nvSpPr>
        <p:spPr>
          <a:xfrm>
            <a:off x="937260" y="3019425"/>
            <a:ext cx="1527810" cy="147256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3"/>
            </p:custDataLst>
          </p:nvPr>
        </p:nvSpPr>
        <p:spPr>
          <a:xfrm>
            <a:off x="937260" y="4740275"/>
            <a:ext cx="1527810" cy="1473835"/>
          </a:xfrm>
          <a:prstGeom prst="rect">
            <a:avLst/>
          </a:prstGeom>
          <a:noFill/>
        </p:spPr>
        <p:txBody>
          <a:bodyPr wrap="square" lIns="0" tIns="0" rIns="0" bIns="0" rtlCol="0" anchor="ctr">
            <a:noAutofit/>
          </a:bodyPr>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ustDataLst>
      <p:tags r:id="rId1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tLang="zh-CN"/>
              <a:t> </a:t>
            </a:r>
            <a:r>
              <a:t>微博概况</a:t>
            </a:r>
          </a:p>
        </p:txBody>
      </p:sp>
      <p:sp>
        <p:nvSpPr>
          <p:cNvPr id="8" name="文本占位符 7"/>
          <p:cNvSpPr>
            <a:spLocks noGrp="1"/>
          </p:cNvSpPr>
          <p:nvPr>
            <p:ph type="body" sz="quarter" idx="13"/>
            <p:custDataLst>
              <p:tags r:id="rId2"/>
            </p:custDataLst>
          </p:nvPr>
        </p:nvSpPr>
        <p:spPr/>
        <p:txBody>
          <a:bodyPr/>
          <a:lstStyle/>
          <a:p>
            <a:pPr algn="ctr"/>
            <a:r>
              <a:rPr lang="zh-CN" altLang="en-US"/>
              <a:t>任务一</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400"/>
            <a:ext cx="10972800" cy="763200"/>
          </a:xfrm>
        </p:spPr>
        <p:txBody>
          <a:bodyPr/>
          <a:lstStyle/>
          <a:p>
            <a:r>
              <a:rPr lang="zh-CN" altLang="en-US" dirty="0"/>
              <a:t>一、微博及常见的微博平台</a:t>
            </a:r>
            <a:endParaRPr lang="zh-CN" altLang="en-US" dirty="0"/>
          </a:p>
        </p:txBody>
      </p:sp>
      <p:sp>
        <p:nvSpPr>
          <p:cNvPr id="27" name="矩形 26"/>
          <p:cNvSpPr/>
          <p:nvPr>
            <p:custDataLst>
              <p:tags r:id="rId2"/>
            </p:custDataLst>
          </p:nvPr>
        </p:nvSpPr>
        <p:spPr>
          <a:xfrm>
            <a:off x="4529455" y="1879600"/>
            <a:ext cx="1272540" cy="1293495"/>
          </a:xfrm>
          <a:prstGeom prst="rect">
            <a:avLst/>
          </a:prstGeom>
          <a:solidFill>
            <a:schemeClr val="accent1">
              <a:alpha val="1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矩形 29"/>
          <p:cNvSpPr/>
          <p:nvPr>
            <p:custDataLst>
              <p:tags r:id="rId3"/>
            </p:custDataLst>
          </p:nvPr>
        </p:nvSpPr>
        <p:spPr>
          <a:xfrm>
            <a:off x="3721735" y="5622290"/>
            <a:ext cx="610870" cy="640715"/>
          </a:xfrm>
          <a:prstGeom prst="rect">
            <a:avLst/>
          </a:prstGeom>
          <a:solidFill>
            <a:schemeClr val="accent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8" name="矩形 27"/>
          <p:cNvSpPr/>
          <p:nvPr>
            <p:custDataLst>
              <p:tags r:id="rId4"/>
            </p:custDataLst>
          </p:nvPr>
        </p:nvSpPr>
        <p:spPr>
          <a:xfrm>
            <a:off x="609600" y="4019550"/>
            <a:ext cx="1894205" cy="1908175"/>
          </a:xfrm>
          <a:prstGeom prst="rect">
            <a:avLst/>
          </a:prstGeom>
          <a:solidFill>
            <a:schemeClr val="accent1">
              <a:alpha val="51000"/>
            </a:schemeClr>
          </a:solidFill>
          <a:ln w="285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1209675" y="1687830"/>
            <a:ext cx="1176655" cy="1235075"/>
          </a:xfrm>
          <a:prstGeom prst="rect">
            <a:avLst/>
          </a:prstGeom>
          <a:solidFill>
            <a:schemeClr val="accent1">
              <a:alpha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9" name="矩形 28"/>
          <p:cNvSpPr/>
          <p:nvPr>
            <p:custDataLst>
              <p:tags r:id="rId6"/>
            </p:custDataLst>
          </p:nvPr>
        </p:nvSpPr>
        <p:spPr>
          <a:xfrm>
            <a:off x="2182495" y="2435225"/>
            <a:ext cx="2581910" cy="2564765"/>
          </a:xfrm>
          <a:prstGeom prst="rect">
            <a:avLst/>
          </a:prstGeom>
          <a:solidFill>
            <a:schemeClr val="accent1"/>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5" name="图片 24" descr="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108050" y="3331446"/>
            <a:ext cx="730800" cy="772323"/>
          </a:xfrm>
          <a:prstGeom prst="rect">
            <a:avLst/>
          </a:prstGeom>
        </p:spPr>
      </p:pic>
      <p:pic>
        <p:nvPicPr>
          <p:cNvPr id="35" name="图片 34" descr="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609970" y="2085768"/>
            <a:ext cx="376065" cy="439200"/>
          </a:xfrm>
          <a:prstGeom prst="rect">
            <a:avLst/>
          </a:prstGeom>
        </p:spPr>
      </p:pic>
      <p:pic>
        <p:nvPicPr>
          <p:cNvPr id="37" name="图片 36" descr="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901495" y="2209548"/>
            <a:ext cx="528461" cy="633600"/>
          </a:xfrm>
          <a:prstGeom prst="rect">
            <a:avLst/>
          </a:prstGeom>
        </p:spPr>
      </p:pic>
      <p:pic>
        <p:nvPicPr>
          <p:cNvPr id="38" name="图片 37" descr="4"/>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209303" y="4626238"/>
            <a:ext cx="694800" cy="694800"/>
          </a:xfrm>
          <a:prstGeom prst="rect">
            <a:avLst/>
          </a:prstGeom>
        </p:spPr>
      </p:pic>
      <p:pic>
        <p:nvPicPr>
          <p:cNvPr id="39" name="图片 38" descr="5"/>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910655" y="5764448"/>
            <a:ext cx="233031" cy="356400"/>
          </a:xfrm>
          <a:prstGeom prst="rect">
            <a:avLst/>
          </a:prstGeom>
        </p:spPr>
      </p:pic>
      <p:sp>
        <p:nvSpPr>
          <p:cNvPr id="5" name="边界"/>
          <p:cNvSpPr/>
          <p:nvPr>
            <p:custDataLst>
              <p:tags r:id="rId22"/>
            </p:custDataLst>
          </p:nvPr>
        </p:nvSpPr>
        <p:spPr>
          <a:xfrm>
            <a:off x="6443316" y="1681456"/>
            <a:ext cx="5167006" cy="4559347"/>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 name="矩形 11"/>
          <p:cNvSpPr/>
          <p:nvPr>
            <p:custDataLst>
              <p:tags r:id="rId23"/>
            </p:custDataLst>
          </p:nvPr>
        </p:nvSpPr>
        <p:spPr>
          <a:xfrm>
            <a:off x="6428758" y="2420142"/>
            <a:ext cx="648803" cy="727926"/>
          </a:xfrm>
          <a:prstGeom prst="rect">
            <a:avLst/>
          </a:prstGeom>
          <a:noFill/>
          <a:ln>
            <a:noFill/>
          </a:ln>
        </p:spPr>
        <p:txBody>
          <a:bodyPr wrap="none" lIns="0" tIns="0" rIns="0" bIns="0" anchor="b" anchorCtr="0">
            <a:normAutofit lnSpcReduction="10000"/>
          </a:bodyPr>
          <a:p>
            <a:pPr algn="l">
              <a:spcBef>
                <a:spcPct val="0"/>
              </a:spcBef>
              <a:spcAft>
                <a:spcPct val="0"/>
              </a:spcAft>
            </a:pPr>
            <a:r>
              <a:rPr lang="en-US" altLang="zh-CN" sz="4500">
                <a:solidFill>
                  <a:schemeClr val="accent1"/>
                </a:solidFill>
                <a:latin typeface="+mn-ea"/>
                <a:cs typeface="+mn-ea"/>
              </a:rPr>
              <a:t>01</a:t>
            </a:r>
            <a:endParaRPr lang="en-US" altLang="zh-CN" sz="4500">
              <a:solidFill>
                <a:schemeClr val="accent1"/>
              </a:solidFill>
              <a:latin typeface="+mn-ea"/>
              <a:cs typeface="+mn-ea"/>
            </a:endParaRPr>
          </a:p>
        </p:txBody>
      </p:sp>
      <p:sp>
        <p:nvSpPr>
          <p:cNvPr id="4" name="矩形 1"/>
          <p:cNvSpPr/>
          <p:nvPr>
            <p:custDataLst>
              <p:tags r:id="rId24"/>
            </p:custDataLst>
          </p:nvPr>
        </p:nvSpPr>
        <p:spPr>
          <a:xfrm>
            <a:off x="7323790" y="2462552"/>
            <a:ext cx="4286533" cy="461442"/>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zh-CN" altLang="en-US" sz="2600" b="1">
                <a:solidFill>
                  <a:schemeClr val="accent1"/>
                </a:solidFill>
                <a:latin typeface="+mn-ea"/>
                <a:cs typeface="+mn-ea"/>
              </a:rPr>
              <a:t>微博的概念</a:t>
            </a:r>
            <a:endParaRPr lang="zh-CN" altLang="en-US" sz="2600" b="1">
              <a:solidFill>
                <a:schemeClr val="accent1"/>
              </a:solidFill>
              <a:latin typeface="+mn-ea"/>
              <a:cs typeface="+mn-ea"/>
            </a:endParaRPr>
          </a:p>
        </p:txBody>
      </p:sp>
      <p:sp>
        <p:nvSpPr>
          <p:cNvPr id="6" name="矩形 2"/>
          <p:cNvSpPr/>
          <p:nvPr>
            <p:custDataLst>
              <p:tags r:id="rId25"/>
            </p:custDataLst>
          </p:nvPr>
        </p:nvSpPr>
        <p:spPr>
          <a:xfrm>
            <a:off x="7323790" y="2958807"/>
            <a:ext cx="4286533" cy="880474"/>
          </a:xfrm>
          <a:prstGeom prst="rect">
            <a:avLst/>
          </a:prstGeom>
          <a:noFill/>
          <a:ln>
            <a:noFill/>
          </a:ln>
        </p:spPr>
        <p:txBody>
          <a:bodyPr wrap="square" lIns="0" tIns="0" rIns="0" bIns="0" rtlCol="0" anchor="t" anchorCtr="0">
            <a:noAutofit/>
          </a:bodyPr>
          <a:p>
            <a:pPr indent="0" algn="just" fontAlgn="auto">
              <a:lnSpc>
                <a:spcPct val="150000"/>
              </a:lnSpc>
              <a:spcBef>
                <a:spcPct val="0"/>
              </a:spcBef>
              <a:spcAft>
                <a:spcPct val="0"/>
              </a:spcAft>
              <a:buClr>
                <a:srgbClr val="376FFF"/>
              </a:buClr>
              <a:buSzPct val="80000"/>
            </a:pPr>
            <a:r>
              <a:rPr lang="zh-CN" altLang="en-US" dirty="0">
                <a:solidFill>
                  <a:schemeClr val="tx1">
                    <a:lumMod val="85000"/>
                    <a:lumOff val="15000"/>
                  </a:schemeClr>
                </a:solidFill>
                <a:latin typeface="+mn-ea"/>
                <a:cs typeface="+mn-ea"/>
              </a:rPr>
              <a:t>微博：实时分享与获取简短信息的社交平台。</a:t>
            </a:r>
            <a:endParaRPr lang="zh-CN" altLang="en-US" dirty="0">
              <a:solidFill>
                <a:schemeClr val="tx1">
                  <a:lumMod val="85000"/>
                  <a:lumOff val="15000"/>
                </a:schemeClr>
              </a:solidFill>
              <a:latin typeface="+mn-ea"/>
              <a:cs typeface="+mn-ea"/>
            </a:endParaRPr>
          </a:p>
        </p:txBody>
      </p:sp>
      <p:sp>
        <p:nvSpPr>
          <p:cNvPr id="7" name="矩形 6"/>
          <p:cNvSpPr/>
          <p:nvPr>
            <p:custDataLst>
              <p:tags r:id="rId26"/>
            </p:custDataLst>
          </p:nvPr>
        </p:nvSpPr>
        <p:spPr>
          <a:xfrm>
            <a:off x="6428758" y="4372249"/>
            <a:ext cx="648803" cy="727926"/>
          </a:xfrm>
          <a:prstGeom prst="rect">
            <a:avLst/>
          </a:prstGeom>
          <a:noFill/>
          <a:ln>
            <a:noFill/>
          </a:ln>
        </p:spPr>
        <p:txBody>
          <a:bodyPr wrap="none" lIns="0" tIns="0" rIns="0" bIns="0" anchor="b" anchorCtr="0">
            <a:normAutofit lnSpcReduction="10000"/>
          </a:bodyPr>
          <a:p>
            <a:pPr algn="l">
              <a:spcBef>
                <a:spcPct val="0"/>
              </a:spcBef>
              <a:spcAft>
                <a:spcPct val="0"/>
              </a:spcAft>
            </a:pPr>
            <a:r>
              <a:rPr lang="en-US" altLang="zh-CN" sz="4500">
                <a:solidFill>
                  <a:schemeClr val="accent2"/>
                </a:solidFill>
                <a:latin typeface="+mn-ea"/>
                <a:cs typeface="+mn-ea"/>
              </a:rPr>
              <a:t>02</a:t>
            </a:r>
            <a:endParaRPr lang="en-US" altLang="zh-CN" sz="4500">
              <a:solidFill>
                <a:schemeClr val="accent2"/>
              </a:solidFill>
              <a:latin typeface="+mn-ea"/>
              <a:cs typeface="+mn-ea"/>
            </a:endParaRPr>
          </a:p>
        </p:txBody>
      </p:sp>
      <p:sp>
        <p:nvSpPr>
          <p:cNvPr id="8" name="矩形 7"/>
          <p:cNvSpPr/>
          <p:nvPr>
            <p:custDataLst>
              <p:tags r:id="rId27"/>
            </p:custDataLst>
          </p:nvPr>
        </p:nvSpPr>
        <p:spPr>
          <a:xfrm>
            <a:off x="7323790" y="4414658"/>
            <a:ext cx="4286533" cy="461442"/>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zh-CN" altLang="en-US" sz="2600" b="1">
                <a:solidFill>
                  <a:schemeClr val="accent2"/>
                </a:solidFill>
                <a:latin typeface="+mn-ea"/>
                <a:cs typeface="+mn-ea"/>
              </a:rPr>
              <a:t>常见的微博平台</a:t>
            </a:r>
            <a:endParaRPr lang="zh-CN" altLang="en-US" sz="2600" b="1">
              <a:solidFill>
                <a:schemeClr val="accent2"/>
              </a:solidFill>
              <a:latin typeface="+mn-ea"/>
              <a:cs typeface="+mn-ea"/>
            </a:endParaRPr>
          </a:p>
        </p:txBody>
      </p:sp>
      <p:sp>
        <p:nvSpPr>
          <p:cNvPr id="9" name="矩形 8"/>
          <p:cNvSpPr/>
          <p:nvPr>
            <p:custDataLst>
              <p:tags r:id="rId28"/>
            </p:custDataLst>
          </p:nvPr>
        </p:nvSpPr>
        <p:spPr>
          <a:xfrm>
            <a:off x="7323790" y="4910914"/>
            <a:ext cx="4286533" cy="880474"/>
          </a:xfrm>
          <a:prstGeom prst="rect">
            <a:avLst/>
          </a:prstGeom>
          <a:noFill/>
          <a:ln>
            <a:noFill/>
          </a:ln>
        </p:spPr>
        <p:txBody>
          <a:bodyPr wrap="square" lIns="0" tIns="0" rIns="0" bIns="0" rtlCol="0" anchor="t" anchorCtr="0">
            <a:noAutofit/>
          </a:bodyPr>
          <a:p>
            <a:pPr lvl="0" indent="0" algn="just" fontAlgn="auto">
              <a:lnSpc>
                <a:spcPct val="150000"/>
              </a:lnSpc>
              <a:buClr>
                <a:srgbClr val="376FFF"/>
              </a:buClr>
              <a:buSzPct val="80000"/>
              <a:buFontTx/>
            </a:pPr>
            <a:r>
              <a:rPr lang="zh-CN" altLang="en-US" dirty="0">
                <a:solidFill>
                  <a:schemeClr val="tx1">
                    <a:lumMod val="85000"/>
                    <a:lumOff val="15000"/>
                  </a:schemeClr>
                </a:solidFill>
                <a:latin typeface="+mn-ea"/>
                <a:cs typeface="+mn-ea"/>
                <a:sym typeface="+mn-ea"/>
              </a:rPr>
              <a:t>微博以</a:t>
            </a:r>
            <a:r>
              <a:rPr lang="en-US" altLang="zh-CN" dirty="0">
                <a:solidFill>
                  <a:schemeClr val="tx1">
                    <a:lumMod val="85000"/>
                    <a:lumOff val="15000"/>
                  </a:schemeClr>
                </a:solidFill>
                <a:latin typeface="+mn-ea"/>
                <a:cs typeface="+mn-ea"/>
                <a:sym typeface="+mn-ea"/>
              </a:rPr>
              <a:t>Twitter</a:t>
            </a:r>
            <a:r>
              <a:rPr lang="zh-CN" altLang="en-US" dirty="0">
                <a:solidFill>
                  <a:schemeClr val="tx1">
                    <a:lumMod val="85000"/>
                    <a:lumOff val="15000"/>
                  </a:schemeClr>
                </a:solidFill>
                <a:latin typeface="+mn-ea"/>
                <a:cs typeface="+mn-ea"/>
                <a:sym typeface="+mn-ea"/>
              </a:rPr>
              <a:t>国际领先，国内新浪微博为核心，支持多终端发布与互动。</a:t>
            </a:r>
            <a:endParaRPr lang="zh-CN" altLang="en-US" dirty="0">
              <a:solidFill>
                <a:schemeClr val="tx1">
                  <a:lumMod val="85000"/>
                  <a:lumOff val="15000"/>
                </a:schemeClr>
              </a:solidFill>
              <a:latin typeface="+mn-ea"/>
              <a:cs typeface="+mn-ea"/>
              <a:sym typeface="+mn-ea"/>
            </a:endParaRPr>
          </a:p>
        </p:txBody>
      </p:sp>
    </p:spTree>
    <p:custDataLst>
      <p:tags r:id="rId2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10" name="图片 9" descr="C:/Users/大叔/AppData/Roaming/Kingsoft/office6/wppai/generateppt/c4c8e62802ef378086dd5bbc7af782e9.jpgc4c8e62802ef378086dd5bbc7af782e9"/>
          <p:cNvPicPr>
            <a:picLocks noChangeAspect="1"/>
          </p:cNvPicPr>
          <p:nvPr>
            <p:custDataLst>
              <p:tags r:id="rId1"/>
            </p:custDataLst>
          </p:nvPr>
        </p:nvPicPr>
        <p:blipFill rotWithShape="1">
          <a:blip r:embed="rId2"/>
          <a:srcRect l="3129" r="3129"/>
          <a:stretch>
            <a:fillRect/>
          </a:stretch>
        </p:blipFill>
        <p:spPr>
          <a:xfrm>
            <a:off x="1223056"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3"/>
            </p:custDataLst>
          </p:nvPr>
        </p:nvSpPr>
        <p:spPr>
          <a:xfrm>
            <a:off x="124361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用户可发布文字、图片、视频、音频等内容，形式灵活，适配碎片化阅读场景。</a:t>
            </a:r>
            <a:endParaRPr lang="zh-CN" altLang="en-US" sz="1600" kern="0" dirty="0">
              <a:solidFill>
                <a:schemeClr val="tx1">
                  <a:lumMod val="85000"/>
                  <a:lumOff val="15000"/>
                </a:schemeClr>
              </a:solidFill>
              <a:latin typeface="+mn-ea"/>
              <a:cs typeface="+mn-ea"/>
            </a:endParaRPr>
          </a:p>
        </p:txBody>
      </p:sp>
      <p:sp>
        <p:nvSpPr>
          <p:cNvPr id="13" name="矩形 12"/>
          <p:cNvSpPr/>
          <p:nvPr>
            <p:custDataLst>
              <p:tags r:id="rId4"/>
            </p:custDataLst>
          </p:nvPr>
        </p:nvSpPr>
        <p:spPr>
          <a:xfrm>
            <a:off x="124361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发布功能</a:t>
            </a:r>
            <a:endParaRPr lang="zh-CN" altLang="en-US" sz="2000" b="1" kern="0">
              <a:solidFill>
                <a:schemeClr val="accent1"/>
              </a:solidFill>
              <a:latin typeface="+mn-ea"/>
              <a:cs typeface="+mn-ea"/>
            </a:endParaRPr>
          </a:p>
        </p:txBody>
      </p:sp>
      <p:pic>
        <p:nvPicPr>
          <p:cNvPr id="16" name="图片 15"/>
          <p:cNvPicPr>
            <a:picLocks noChangeAspect="1"/>
          </p:cNvPicPr>
          <p:nvPr>
            <p:custDataLst>
              <p:tags r:id="rId5"/>
            </p:custDataLst>
          </p:nvPr>
        </p:nvPicPr>
        <p:blipFill rotWithShape="1">
          <a:blip r:embed="rId6" cstate="print"/>
          <a:stretch>
            <a:fillRect/>
          </a:stretch>
        </p:blipFill>
        <p:spPr>
          <a:xfrm>
            <a:off x="4793521" y="1799464"/>
            <a:ext cx="2593055" cy="2766634"/>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7"/>
            </p:custDataLst>
          </p:nvPr>
        </p:nvSpPr>
        <p:spPr>
          <a:xfrm>
            <a:off x="4820705"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用户可一键转发他人微博，并附加个人评论，实现信息的快速扩散。</a:t>
            </a:r>
            <a:endParaRPr lang="zh-CN" altLang="en-US" sz="1600" kern="0" dirty="0">
              <a:solidFill>
                <a:schemeClr val="tx1">
                  <a:lumMod val="85000"/>
                  <a:lumOff val="15000"/>
                </a:schemeClr>
              </a:solidFill>
              <a:latin typeface="+mn-ea"/>
              <a:cs typeface="+mn-ea"/>
            </a:endParaRPr>
          </a:p>
        </p:txBody>
      </p:sp>
      <p:sp>
        <p:nvSpPr>
          <p:cNvPr id="15" name="矩形 14"/>
          <p:cNvSpPr/>
          <p:nvPr>
            <p:custDataLst>
              <p:tags r:id="rId8"/>
            </p:custDataLst>
          </p:nvPr>
        </p:nvSpPr>
        <p:spPr>
          <a:xfrm>
            <a:off x="4820705"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转发功能</a:t>
            </a:r>
            <a:endParaRPr lang="zh-CN" altLang="en-US" sz="2000" b="1" kern="0">
              <a:solidFill>
                <a:schemeClr val="accent1"/>
              </a:solidFill>
              <a:latin typeface="+mn-ea"/>
              <a:cs typeface="+mn-ea"/>
            </a:endParaRPr>
          </a:p>
        </p:txBody>
      </p:sp>
      <p:pic>
        <p:nvPicPr>
          <p:cNvPr id="17" name="图片 16"/>
          <p:cNvPicPr>
            <a:picLocks noChangeAspect="1"/>
          </p:cNvPicPr>
          <p:nvPr>
            <p:custDataLst>
              <p:tags r:id="rId9"/>
            </p:custDataLst>
          </p:nvPr>
        </p:nvPicPr>
        <p:blipFill rotWithShape="1">
          <a:blip r:embed="rId10" cstate="print"/>
          <a:stretch>
            <a:fillRect/>
          </a:stretch>
        </p:blipFill>
        <p:spPr>
          <a:xfrm>
            <a:off x="8371279"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1"/>
            </p:custDataLst>
          </p:nvPr>
        </p:nvSpPr>
        <p:spPr>
          <a:xfrm>
            <a:off x="839780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用户可关注感兴趣的账号，成为其</a:t>
            </a:r>
            <a:r>
              <a:rPr lang="en-US" altLang="zh-CN" sz="1600" kern="0">
                <a:solidFill>
                  <a:schemeClr val="tx1">
                    <a:lumMod val="85000"/>
                    <a:lumOff val="15000"/>
                  </a:schemeClr>
                </a:solidFill>
                <a:latin typeface="+mn-ea"/>
                <a:cs typeface="+mn-ea"/>
              </a:rPr>
              <a:t> “</a:t>
            </a:r>
            <a:r>
              <a:rPr lang="zh-CN" altLang="en-US" sz="1600" kern="0">
                <a:solidFill>
                  <a:schemeClr val="tx1">
                    <a:lumMod val="85000"/>
                    <a:lumOff val="15000"/>
                  </a:schemeClr>
                </a:solidFill>
                <a:latin typeface="+mn-ea"/>
                <a:cs typeface="+mn-ea"/>
              </a:rPr>
              <a:t>粉丝</a:t>
            </a:r>
            <a:r>
              <a:rPr lang="en-US" altLang="zh-CN" sz="1600" kern="0">
                <a:solidFill>
                  <a:schemeClr val="tx1">
                    <a:lumMod val="85000"/>
                    <a:lumOff val="15000"/>
                  </a:schemeClr>
                </a:solidFill>
                <a:latin typeface="+mn-ea"/>
                <a:cs typeface="+mn-ea"/>
              </a:rPr>
              <a:t>”</a:t>
            </a:r>
            <a:r>
              <a:rPr lang="zh-CN" altLang="en-US" sz="1600" kern="0">
                <a:solidFill>
                  <a:schemeClr val="tx1">
                    <a:lumMod val="85000"/>
                    <a:lumOff val="15000"/>
                  </a:schemeClr>
                </a:solidFill>
                <a:latin typeface="+mn-ea"/>
                <a:cs typeface="+mn-ea"/>
              </a:rPr>
              <a:t>，实时获取对方发布的信息。</a:t>
            </a:r>
            <a:endParaRPr lang="zh-CN" altLang="en-US" sz="1600" kern="0">
              <a:solidFill>
                <a:schemeClr val="tx1">
                  <a:lumMod val="85000"/>
                  <a:lumOff val="15000"/>
                </a:schemeClr>
              </a:solidFill>
              <a:latin typeface="+mn-ea"/>
              <a:cs typeface="+mn-ea"/>
            </a:endParaRPr>
          </a:p>
        </p:txBody>
      </p:sp>
      <p:sp>
        <p:nvSpPr>
          <p:cNvPr id="22" name="矩形 21"/>
          <p:cNvSpPr/>
          <p:nvPr>
            <p:custDataLst>
              <p:tags r:id="rId12"/>
            </p:custDataLst>
          </p:nvPr>
        </p:nvSpPr>
        <p:spPr>
          <a:xfrm>
            <a:off x="839780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关注功能</a:t>
            </a:r>
            <a:endParaRPr lang="zh-CN" altLang="en-US" sz="2000" b="1" kern="0">
              <a:solidFill>
                <a:schemeClr val="accent1"/>
              </a:solidFill>
              <a:latin typeface="+mn-ea"/>
              <a:cs typeface="+mn-ea"/>
            </a:endParaRPr>
          </a:p>
        </p:txBody>
      </p:sp>
      <p:sp>
        <p:nvSpPr>
          <p:cNvPr id="6" name="标题 5"/>
          <p:cNvSpPr>
            <a:spLocks noGrp="1"/>
          </p:cNvSpPr>
          <p:nvPr>
            <p:custDataLst>
              <p:tags r:id="rId13"/>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二、微博的功能（以新浪微博为例）</a:t>
            </a:r>
            <a:endParaRPr lang="zh-CN" altLang="en-US" dirty="0"/>
          </a:p>
        </p:txBody>
      </p:sp>
    </p:spTree>
    <p:custDataLst>
      <p:tags r:id="rId1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3" name="矩形: 圆角 2"/>
          <p:cNvSpPr/>
          <p:nvPr>
            <p:custDataLst>
              <p:tags r:id="rId1"/>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2"/>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用户可对任意一条微博发表评论，参与话题讨论，形成互动氛围。</a:t>
            </a:r>
            <a:endParaRPr lang="zh-CN" altLang="en-US" sz="1600" dirty="0">
              <a:solidFill>
                <a:schemeClr val="tx1">
                  <a:lumMod val="85000"/>
                  <a:lumOff val="15000"/>
                </a:schemeClr>
              </a:solidFill>
              <a:latin typeface="+mn-ea"/>
              <a:cs typeface="+mn-ea"/>
            </a:endParaRPr>
          </a:p>
        </p:txBody>
      </p:sp>
      <p:sp>
        <p:nvSpPr>
          <p:cNvPr id="11" name="矩形 6"/>
          <p:cNvSpPr/>
          <p:nvPr>
            <p:custDataLst>
              <p:tags r:id="rId3"/>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评论功能</a:t>
            </a:r>
            <a:endParaRPr lang="zh-CN" altLang="en-US" sz="2200" b="1">
              <a:solidFill>
                <a:schemeClr val="accent1"/>
              </a:solidFill>
              <a:latin typeface="+mn-ea"/>
              <a:cs typeface="+mn-ea"/>
            </a:endParaRPr>
          </a:p>
        </p:txBody>
      </p:sp>
      <p:sp>
        <p:nvSpPr>
          <p:cNvPr id="12" name="矩形: 圆角 2"/>
          <p:cNvSpPr/>
          <p:nvPr>
            <p:custDataLst>
              <p:tags r:id="rId4"/>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5"/>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支持</a:t>
            </a:r>
            <a:r>
              <a:rPr lang="en-US" altLang="zh-CN" sz="1600" dirty="0">
                <a:solidFill>
                  <a:schemeClr val="tx1">
                    <a:lumMod val="85000"/>
                    <a:lumOff val="15000"/>
                  </a:schemeClr>
                </a:solidFill>
                <a:latin typeface="+mn-ea"/>
                <a:cs typeface="+mn-ea"/>
              </a:rPr>
              <a:t> </a:t>
            </a: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 </a:t>
            </a:r>
            <a:r>
              <a:rPr lang="zh-CN" altLang="en-US" sz="1600" dirty="0">
                <a:solidFill>
                  <a:schemeClr val="tx1">
                    <a:lumMod val="85000"/>
                    <a:lumOff val="15000"/>
                  </a:schemeClr>
                </a:solidFill>
                <a:latin typeface="+mn-ea"/>
                <a:cs typeface="+mn-ea"/>
              </a:rPr>
              <a:t>话题</a:t>
            </a:r>
            <a:r>
              <a:rPr lang="en-US" altLang="zh-CN" sz="1600" dirty="0">
                <a:solidFill>
                  <a:schemeClr val="tx1">
                    <a:lumMod val="85000"/>
                    <a:lumOff val="15000"/>
                  </a:schemeClr>
                </a:solidFill>
                <a:latin typeface="+mn-ea"/>
                <a:cs typeface="+mn-ea"/>
              </a:rPr>
              <a:t> #</a:t>
            </a: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 </a:t>
            </a:r>
            <a:r>
              <a:rPr lang="zh-CN" altLang="en-US" sz="1600" dirty="0">
                <a:solidFill>
                  <a:schemeClr val="tx1">
                    <a:lumMod val="85000"/>
                    <a:lumOff val="15000"/>
                  </a:schemeClr>
                </a:solidFill>
                <a:latin typeface="+mn-ea"/>
                <a:cs typeface="+mn-ea"/>
              </a:rPr>
              <a:t>格式聚合信息，用户点击话题可查看全网相关微博，便于话题传播与讨论。</a:t>
            </a:r>
            <a:endParaRPr lang="zh-CN" altLang="en-US" sz="1600" dirty="0">
              <a:solidFill>
                <a:schemeClr val="tx1">
                  <a:lumMod val="85000"/>
                  <a:lumOff val="15000"/>
                </a:schemeClr>
              </a:solidFill>
              <a:latin typeface="+mn-ea"/>
              <a:cs typeface="+mn-ea"/>
            </a:endParaRPr>
          </a:p>
        </p:txBody>
      </p:sp>
      <p:sp>
        <p:nvSpPr>
          <p:cNvPr id="15" name="矩形 9"/>
          <p:cNvSpPr/>
          <p:nvPr>
            <p:custDataLst>
              <p:tags r:id="rId6"/>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搜索功能</a:t>
            </a:r>
            <a:endParaRPr lang="zh-CN" altLang="en-US" sz="2200" b="1">
              <a:solidFill>
                <a:schemeClr val="accent2"/>
              </a:solidFill>
              <a:latin typeface="+mn-ea"/>
              <a:cs typeface="+mn-ea"/>
            </a:endParaRPr>
          </a:p>
        </p:txBody>
      </p:sp>
      <p:sp>
        <p:nvSpPr>
          <p:cNvPr id="63" name="矩形: 圆角 2"/>
          <p:cNvSpPr/>
          <p:nvPr>
            <p:custDataLst>
              <p:tags r:id="rId7"/>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8"/>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用户可向开放私信端口的账号发送私密信息，实现一对一沟通，适用于客服咨询、精准对接等场景。</a:t>
            </a:r>
            <a:endParaRPr lang="zh-CN" altLang="en-US" sz="1600" dirty="0">
              <a:solidFill>
                <a:schemeClr val="tx1">
                  <a:lumMod val="85000"/>
                  <a:lumOff val="15000"/>
                </a:schemeClr>
              </a:solidFill>
              <a:latin typeface="+mn-ea"/>
              <a:cs typeface="+mn-ea"/>
            </a:endParaRPr>
          </a:p>
        </p:txBody>
      </p:sp>
      <p:cxnSp>
        <p:nvCxnSpPr>
          <p:cNvPr id="17" name="直接连接符 79"/>
          <p:cNvCxnSpPr/>
          <p:nvPr>
            <p:custDataLst>
              <p:tags r:id="rId9"/>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0"/>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1"/>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2"/>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3"/>
                </a:solidFill>
                <a:latin typeface="+mn-ea"/>
                <a:cs typeface="+mn-ea"/>
              </a:rPr>
              <a:t>私信功能</a:t>
            </a:r>
            <a:endParaRPr lang="zh-CN" altLang="en-US" sz="2200" b="1" dirty="0">
              <a:solidFill>
                <a:schemeClr val="accent3"/>
              </a:solidFill>
              <a:latin typeface="+mn-ea"/>
              <a:cs typeface="+mn-ea"/>
            </a:endParaRPr>
          </a:p>
        </p:txBody>
      </p:sp>
      <p:sp>
        <p:nvSpPr>
          <p:cNvPr id="6" name="标题 5"/>
          <p:cNvSpPr>
            <a:spLocks noGrp="1"/>
          </p:cNvSpPr>
          <p:nvPr>
            <p:custDataLst>
              <p:tags r:id="rId13"/>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二、微博的功能（以新浪微博为例）</a:t>
            </a:r>
            <a:endParaRPr lang="zh-CN" altLang="en-US" dirty="0"/>
          </a:p>
        </p:txBody>
      </p:sp>
    </p:spTree>
    <p:custDataLst>
      <p:tags r:id="rId1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9" name="矩形 4"/>
          <p:cNvSpPr/>
          <p:nvPr>
            <p:custDataLst>
              <p:tags r:id="rId1"/>
            </p:custDataLst>
          </p:nvPr>
        </p:nvSpPr>
        <p:spPr>
          <a:xfrm>
            <a:off x="1008378" y="2097023"/>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1"/>
                </a:solidFill>
                <a:latin typeface="+mn-ea"/>
                <a:cs typeface="+mn-ea"/>
                <a:sym typeface="+mn-ea"/>
              </a:rPr>
              <a:t>即时性</a:t>
            </a:r>
            <a:endParaRPr lang="zh-CN" altLang="en-US" b="1">
              <a:solidFill>
                <a:schemeClr val="accent1"/>
              </a:solidFill>
              <a:latin typeface="+mn-ea"/>
              <a:cs typeface="+mn-ea"/>
              <a:sym typeface="+mn-ea"/>
            </a:endParaRPr>
          </a:p>
        </p:txBody>
      </p:sp>
      <p:sp>
        <p:nvSpPr>
          <p:cNvPr id="20" name="矩形 7"/>
          <p:cNvSpPr/>
          <p:nvPr>
            <p:custDataLst>
              <p:tags r:id="rId2"/>
            </p:custDataLst>
          </p:nvPr>
        </p:nvSpPr>
        <p:spPr>
          <a:xfrm>
            <a:off x="1008378" y="2581552"/>
            <a:ext cx="2985177" cy="865549"/>
          </a:xfrm>
          <a:prstGeom prst="rect">
            <a:avLst/>
          </a:prstGeom>
          <a:noFill/>
        </p:spPr>
        <p:txBody>
          <a:bodyPr wrap="square" lIns="0" tIns="0" rIns="0" bIns="0" rtlCol="0">
            <a:noAutofit/>
          </a:bodyPr>
          <a:p>
            <a:pPr algn="r">
              <a:lnSpc>
                <a:spcPct val="150000"/>
              </a:lnSpc>
              <a:spcBef>
                <a:spcPct val="0"/>
              </a:spcBef>
              <a:spcAft>
                <a:spcPct val="0"/>
              </a:spcAft>
            </a:pPr>
            <a:r>
              <a:rPr lang="zh-CN" altLang="en-US" sz="1400">
                <a:solidFill>
                  <a:schemeClr val="tx1">
                    <a:lumMod val="85000"/>
                    <a:lumOff val="15000"/>
                  </a:schemeClr>
                </a:solidFill>
                <a:latin typeface="+mn-ea"/>
                <a:cs typeface="+mn-ea"/>
                <a:sym typeface="+mn-ea"/>
              </a:rPr>
              <a:t>实时发布信息，加速品牌传播，即时处理用户反馈。</a:t>
            </a:r>
            <a:endParaRPr lang="zh-CN" altLang="en-US" sz="1400">
              <a:solidFill>
                <a:schemeClr val="tx1">
                  <a:lumMod val="85000"/>
                  <a:lumOff val="15000"/>
                </a:schemeClr>
              </a:solidFill>
              <a:latin typeface="+mn-ea"/>
              <a:cs typeface="+mn-ea"/>
              <a:sym typeface="+mn-ea"/>
            </a:endParaRPr>
          </a:p>
        </p:txBody>
      </p:sp>
      <p:cxnSp>
        <p:nvCxnSpPr>
          <p:cNvPr id="23" name="直接箭头连接符 3"/>
          <p:cNvCxnSpPr/>
          <p:nvPr>
            <p:custDataLst>
              <p:tags r:id="rId3"/>
            </p:custDataLst>
          </p:nvPr>
        </p:nvCxnSpPr>
        <p:spPr>
          <a:xfrm>
            <a:off x="2023160" y="2512969"/>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5"/>
          <p:cNvSpPr/>
          <p:nvPr>
            <p:custDataLst>
              <p:tags r:id="rId4"/>
            </p:custDataLst>
          </p:nvPr>
        </p:nvSpPr>
        <p:spPr>
          <a:xfrm flipH="1">
            <a:off x="4224183"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9"/>
          <p:cNvSpPr/>
          <p:nvPr>
            <p:custDataLst>
              <p:tags r:id="rId5"/>
            </p:custDataLst>
          </p:nvPr>
        </p:nvSpPr>
        <p:spPr>
          <a:xfrm>
            <a:off x="6300739" y="1930644"/>
            <a:ext cx="1682201" cy="168220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10"/>
          <p:cNvSpPr/>
          <p:nvPr>
            <p:custDataLst>
              <p:tags r:id="rId6"/>
            </p:custDataLst>
          </p:nvPr>
        </p:nvSpPr>
        <p:spPr>
          <a:xfrm rot="16200000" flipH="1">
            <a:off x="4224183" y="3897975"/>
            <a:ext cx="1682201" cy="168220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9" name="泪滴形 11"/>
          <p:cNvSpPr/>
          <p:nvPr>
            <p:custDataLst>
              <p:tags r:id="rId7"/>
            </p:custDataLst>
          </p:nvPr>
        </p:nvSpPr>
        <p:spPr>
          <a:xfrm rot="5400000">
            <a:off x="6301374" y="3897975"/>
            <a:ext cx="1682201" cy="168220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31" name="矩形 8"/>
          <p:cNvSpPr/>
          <p:nvPr>
            <p:custDataLst>
              <p:tags r:id="rId8"/>
            </p:custDataLst>
          </p:nvPr>
        </p:nvSpPr>
        <p:spPr>
          <a:xfrm>
            <a:off x="1008378" y="4064353"/>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4"/>
                </a:solidFill>
                <a:latin typeface="+mn-ea"/>
                <a:cs typeface="+mn-ea"/>
                <a:sym typeface="+mn-ea"/>
              </a:rPr>
              <a:t>互动性</a:t>
            </a:r>
            <a:endParaRPr lang="zh-CN" altLang="en-US" b="1">
              <a:solidFill>
                <a:schemeClr val="accent4"/>
              </a:solidFill>
              <a:latin typeface="+mn-ea"/>
              <a:cs typeface="+mn-ea"/>
              <a:sym typeface="+mn-ea"/>
            </a:endParaRPr>
          </a:p>
        </p:txBody>
      </p:sp>
      <p:sp>
        <p:nvSpPr>
          <p:cNvPr id="32" name="矩形 26"/>
          <p:cNvSpPr/>
          <p:nvPr>
            <p:custDataLst>
              <p:tags r:id="rId9"/>
            </p:custDataLst>
          </p:nvPr>
        </p:nvSpPr>
        <p:spPr>
          <a:xfrm>
            <a:off x="1008378" y="4548883"/>
            <a:ext cx="2985177" cy="865549"/>
          </a:xfrm>
          <a:prstGeom prst="rect">
            <a:avLst/>
          </a:prstGeom>
          <a:noFill/>
        </p:spPr>
        <p:txBody>
          <a:bodyPr wrap="square" lIns="0" tIns="0" rIns="0" bIns="0" rtlCol="0">
            <a:noAutofit/>
          </a:bodyPr>
          <a:p>
            <a:pPr algn="r">
              <a:lnSpc>
                <a:spcPct val="150000"/>
              </a:lnSpc>
              <a:spcBef>
                <a:spcPct val="0"/>
              </a:spcBef>
              <a:spcAft>
                <a:spcPct val="0"/>
              </a:spcAft>
            </a:pPr>
            <a:r>
              <a:rPr lang="zh-CN" altLang="en-US" sz="1400">
                <a:solidFill>
                  <a:schemeClr val="tx1">
                    <a:lumMod val="85000"/>
                    <a:lumOff val="15000"/>
                  </a:schemeClr>
                </a:solidFill>
                <a:latin typeface="+mn-ea"/>
                <a:cs typeface="+mn-ea"/>
                <a:sym typeface="+mn-ea"/>
              </a:rPr>
              <a:t>通过</a:t>
            </a:r>
            <a:r>
              <a:rPr lang="en-US" altLang="zh-CN" sz="1400">
                <a:solidFill>
                  <a:schemeClr val="tx1">
                    <a:lumMod val="85000"/>
                    <a:lumOff val="15000"/>
                  </a:schemeClr>
                </a:solidFill>
                <a:latin typeface="+mn-ea"/>
                <a:cs typeface="+mn-ea"/>
                <a:sym typeface="+mn-ea"/>
              </a:rPr>
              <a:t> @</a:t>
            </a:r>
            <a:r>
              <a:rPr lang="zh-CN" altLang="en-US" sz="1400">
                <a:solidFill>
                  <a:schemeClr val="tx1">
                    <a:lumMod val="85000"/>
                    <a:lumOff val="15000"/>
                  </a:schemeClr>
                </a:solidFill>
                <a:latin typeface="+mn-ea"/>
                <a:cs typeface="+mn-ea"/>
                <a:sym typeface="+mn-ea"/>
              </a:rPr>
              <a:t>、评论、话题、私信等功能，企业可与用户深度互动，传递品牌理念，建立情感连接。</a:t>
            </a:r>
            <a:endParaRPr lang="zh-CN" altLang="en-US" sz="1400">
              <a:solidFill>
                <a:schemeClr val="tx1">
                  <a:lumMod val="85000"/>
                  <a:lumOff val="15000"/>
                </a:schemeClr>
              </a:solidFill>
              <a:latin typeface="+mn-ea"/>
              <a:cs typeface="+mn-ea"/>
              <a:sym typeface="+mn-ea"/>
            </a:endParaRPr>
          </a:p>
        </p:txBody>
      </p:sp>
      <p:cxnSp>
        <p:nvCxnSpPr>
          <p:cNvPr id="33" name="直接箭头连接符 14"/>
          <p:cNvCxnSpPr/>
          <p:nvPr>
            <p:custDataLst>
              <p:tags r:id="rId10"/>
            </p:custDataLst>
          </p:nvPr>
        </p:nvCxnSpPr>
        <p:spPr>
          <a:xfrm>
            <a:off x="2023160" y="4480300"/>
            <a:ext cx="1970506" cy="0"/>
          </a:xfrm>
          <a:prstGeom prst="straightConnector1">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27"/>
          <p:cNvSpPr/>
          <p:nvPr>
            <p:custDataLst>
              <p:tags r:id="rId11"/>
            </p:custDataLst>
          </p:nvPr>
        </p:nvSpPr>
        <p:spPr>
          <a:xfrm>
            <a:off x="8252829" y="2096388"/>
            <a:ext cx="2965834" cy="398800"/>
          </a:xfrm>
          <a:prstGeom prst="rect">
            <a:avLst/>
          </a:prstGeom>
          <a:noFill/>
        </p:spPr>
        <p:txBody>
          <a:bodyPr wrap="square" lIns="0" tIns="0" rIns="0" bIns="0" rtlCol="0">
            <a:noAutofit/>
          </a:bodyPr>
          <a:p>
            <a:pPr>
              <a:spcBef>
                <a:spcPct val="0"/>
              </a:spcBef>
              <a:spcAft>
                <a:spcPct val="0"/>
              </a:spcAft>
            </a:pPr>
            <a:r>
              <a:rPr lang="zh-CN" altLang="en-US" b="1">
                <a:solidFill>
                  <a:schemeClr val="accent2"/>
                </a:solidFill>
                <a:latin typeface="+mn-ea"/>
                <a:cs typeface="+mn-ea"/>
                <a:sym typeface="+mn-ea"/>
              </a:rPr>
              <a:t>低门槛</a:t>
            </a:r>
            <a:endParaRPr lang="zh-CN" altLang="en-US" b="1">
              <a:solidFill>
                <a:schemeClr val="accent2"/>
              </a:solidFill>
              <a:latin typeface="+mn-ea"/>
              <a:cs typeface="+mn-ea"/>
              <a:sym typeface="+mn-ea"/>
            </a:endParaRPr>
          </a:p>
        </p:txBody>
      </p:sp>
      <p:cxnSp>
        <p:nvCxnSpPr>
          <p:cNvPr id="35" name="直接箭头连接符 17"/>
          <p:cNvCxnSpPr/>
          <p:nvPr>
            <p:custDataLst>
              <p:tags r:id="rId12"/>
            </p:custDataLst>
          </p:nvPr>
        </p:nvCxnSpPr>
        <p:spPr>
          <a:xfrm flipH="1">
            <a:off x="8252829" y="2512334"/>
            <a:ext cx="1970506"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29"/>
          <p:cNvSpPr/>
          <p:nvPr>
            <p:custDataLst>
              <p:tags r:id="rId13"/>
            </p:custDataLst>
          </p:nvPr>
        </p:nvSpPr>
        <p:spPr>
          <a:xfrm>
            <a:off x="8252829" y="4063718"/>
            <a:ext cx="2965833" cy="398800"/>
          </a:xfrm>
          <a:prstGeom prst="rect">
            <a:avLst/>
          </a:prstGeom>
          <a:noFill/>
        </p:spPr>
        <p:txBody>
          <a:bodyPr wrap="square" lIns="0" tIns="0" rIns="0" bIns="0" rtlCol="0">
            <a:noAutofit/>
          </a:bodyPr>
          <a:p>
            <a:pPr>
              <a:spcBef>
                <a:spcPct val="0"/>
              </a:spcBef>
              <a:spcAft>
                <a:spcPct val="0"/>
              </a:spcAft>
            </a:pPr>
            <a:r>
              <a:rPr lang="zh-CN" altLang="en-US" b="1">
                <a:solidFill>
                  <a:schemeClr val="accent3"/>
                </a:solidFill>
                <a:latin typeface="+mn-ea"/>
                <a:cs typeface="+mn-ea"/>
                <a:sym typeface="+mn-ea"/>
              </a:rPr>
              <a:t>精准性</a:t>
            </a:r>
            <a:endParaRPr lang="zh-CN" altLang="en-US" b="1">
              <a:solidFill>
                <a:schemeClr val="accent3"/>
              </a:solidFill>
              <a:latin typeface="+mn-ea"/>
              <a:cs typeface="+mn-ea"/>
              <a:sym typeface="+mn-ea"/>
            </a:endParaRPr>
          </a:p>
        </p:txBody>
      </p:sp>
      <p:cxnSp>
        <p:nvCxnSpPr>
          <p:cNvPr id="37" name="直接箭头连接符 20"/>
          <p:cNvCxnSpPr/>
          <p:nvPr>
            <p:custDataLst>
              <p:tags r:id="rId14"/>
            </p:custDataLst>
          </p:nvPr>
        </p:nvCxnSpPr>
        <p:spPr>
          <a:xfrm flipH="1">
            <a:off x="8252829" y="4479665"/>
            <a:ext cx="1970506"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764595" y="2471692"/>
            <a:ext cx="600741" cy="600741"/>
          </a:xfrm>
          <a:prstGeom prst="rect">
            <a:avLst/>
          </a:prstGeom>
          <a:effectLst>
            <a:reflection blurRad="6350" stA="29000" endPos="35000" dist="50800" dir="5400000" sy="-100000" algn="bl" rotWithShape="0"/>
          </a:effectLst>
        </p:spPr>
      </p:pic>
      <p:sp>
        <p:nvSpPr>
          <p:cNvPr id="39" name="菱形 21"/>
          <p:cNvSpPr/>
          <p:nvPr>
            <p:custDataLst>
              <p:tags r:id="rId18"/>
            </p:custDataLst>
          </p:nvPr>
        </p:nvSpPr>
        <p:spPr>
          <a:xfrm>
            <a:off x="5834625" y="3525211"/>
            <a:ext cx="538508" cy="538508"/>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784281" y="4458709"/>
            <a:ext cx="561369" cy="561369"/>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860203" y="2437400"/>
            <a:ext cx="562639" cy="562639"/>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872903" y="4470139"/>
            <a:ext cx="538508" cy="538508"/>
          </a:xfrm>
          <a:prstGeom prst="rect">
            <a:avLst/>
          </a:prstGeom>
          <a:effectLst>
            <a:reflection blurRad="6350" stA="29000" endPos="35000" dist="50800" dir="5400000" sy="-100000" algn="bl" rotWithShape="0"/>
          </a:effectLst>
        </p:spPr>
      </p:pic>
      <p:sp>
        <p:nvSpPr>
          <p:cNvPr id="43" name="矩形 6"/>
          <p:cNvSpPr/>
          <p:nvPr>
            <p:custDataLst>
              <p:tags r:id="rId28"/>
            </p:custDataLst>
          </p:nvPr>
        </p:nvSpPr>
        <p:spPr>
          <a:xfrm>
            <a:off x="8252829" y="2581552"/>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sz="1400">
                <a:solidFill>
                  <a:schemeClr val="tx1">
                    <a:lumMod val="85000"/>
                    <a:lumOff val="15000"/>
                  </a:schemeClr>
                </a:solidFill>
                <a:latin typeface="+mn-ea"/>
                <a:cs typeface="+mn-ea"/>
                <a:sym typeface="+mn-ea"/>
              </a:rPr>
              <a:t>字数限制（如</a:t>
            </a:r>
            <a:r>
              <a:rPr lang="en-US" altLang="zh-CN" sz="1400">
                <a:solidFill>
                  <a:schemeClr val="tx1">
                    <a:lumMod val="85000"/>
                    <a:lumOff val="15000"/>
                  </a:schemeClr>
                </a:solidFill>
                <a:latin typeface="+mn-ea"/>
                <a:cs typeface="+mn-ea"/>
                <a:sym typeface="+mn-ea"/>
              </a:rPr>
              <a:t> 140 </a:t>
            </a:r>
            <a:r>
              <a:rPr lang="zh-CN" altLang="en-US" sz="1400">
                <a:solidFill>
                  <a:schemeClr val="tx1">
                    <a:lumMod val="85000"/>
                    <a:lumOff val="15000"/>
                  </a:schemeClr>
                </a:solidFill>
                <a:latin typeface="+mn-ea"/>
                <a:cs typeface="+mn-ea"/>
                <a:sym typeface="+mn-ea"/>
              </a:rPr>
              <a:t>字）降低内容创作难度，注册免费且流程简单，但需注意人力成本等隐性投入。</a:t>
            </a:r>
            <a:endParaRPr lang="zh-CN" altLang="en-US" sz="1400">
              <a:solidFill>
                <a:schemeClr val="tx1">
                  <a:lumMod val="85000"/>
                  <a:lumOff val="15000"/>
                </a:schemeClr>
              </a:solidFill>
              <a:latin typeface="+mn-ea"/>
              <a:cs typeface="+mn-ea"/>
              <a:sym typeface="+mn-ea"/>
            </a:endParaRPr>
          </a:p>
        </p:txBody>
      </p:sp>
      <p:sp>
        <p:nvSpPr>
          <p:cNvPr id="44" name="矩形 15"/>
          <p:cNvSpPr/>
          <p:nvPr>
            <p:custDataLst>
              <p:tags r:id="rId29"/>
            </p:custDataLst>
          </p:nvPr>
        </p:nvSpPr>
        <p:spPr>
          <a:xfrm>
            <a:off x="8252829" y="4548883"/>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sz="1400">
                <a:solidFill>
                  <a:schemeClr val="tx1">
                    <a:lumMod val="85000"/>
                    <a:lumOff val="15000"/>
                  </a:schemeClr>
                </a:solidFill>
                <a:latin typeface="+mn-ea"/>
                <a:cs typeface="+mn-ea"/>
                <a:sym typeface="+mn-ea"/>
              </a:rPr>
              <a:t>企业通过社交媒体精准定位目标客户，提升转化率。</a:t>
            </a:r>
            <a:endParaRPr lang="zh-CN" altLang="en-US" sz="1400">
              <a:solidFill>
                <a:schemeClr val="tx1">
                  <a:lumMod val="85000"/>
                  <a:lumOff val="15000"/>
                </a:schemeClr>
              </a:solidFill>
              <a:latin typeface="+mn-ea"/>
              <a:cs typeface="+mn-ea"/>
              <a:sym typeface="+mn-ea"/>
            </a:endParaRPr>
          </a:p>
        </p:txBody>
      </p:sp>
      <p:sp>
        <p:nvSpPr>
          <p:cNvPr id="6" name="标题 5"/>
          <p:cNvSpPr>
            <a:spLocks noGrp="1"/>
          </p:cNvSpPr>
          <p:nvPr>
            <p:custDataLst>
              <p:tags r:id="rId30"/>
            </p:custDataLst>
          </p:nvPr>
        </p:nvSpPr>
        <p:spPr>
          <a:xfrm>
            <a:off x="696000" y="392965"/>
            <a:ext cx="10800000" cy="705600"/>
          </a:xfrm>
          <a:prstGeom prst="rect">
            <a:avLst/>
          </a:prstGeom>
        </p:spPr>
        <p:txBody>
          <a:bodyPr vert="horz" wrap="none" lIns="0" tIns="0" rIns="0" bIns="0" rtlCol="0" anchor="b">
            <a:normAutofit/>
          </a:bodyPr>
          <a:lst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a:lstStyle>
          <a:p>
            <a:pPr algn="l"/>
            <a:r>
              <a:rPr lang="zh-CN" altLang="en-US" dirty="0"/>
              <a:t>三、微博的特点</a:t>
            </a:r>
            <a:endParaRPr lang="zh-CN" altLang="en-US" dirty="0"/>
          </a:p>
        </p:txBody>
      </p:sp>
    </p:spTree>
    <p:custDataLst>
      <p:tags r:id="rId3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 name="KSO_WM_UNIT_TEXT_LAYER_COUNT" val="1"/>
  <p:tag name="KSO_WM_TEMPLATE_INDEX" val="56"/>
  <p:tag name="KSO_WM_TEMPLATE_CATEGORY" val="custo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6"/>
  <p:tag name="KSO_WM_TEMPLATE_CATEGORY" val="custo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6"/>
  <p:tag name="KSO_WM_TEMPLATE_CATEGORY" val="custo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TEMPLATE_INDEX" val="56"/>
  <p:tag name="KSO_WM_TEMPLATE_CATEGORY" val="custo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56"/>
  <p:tag name="KSO_WM_TEMPLATE_CATEGORY" val="custo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6"/>
  <p:tag name="KSO_WM_TEMPLATE_CATEGORY" val="custo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6"/>
  <p:tag name="KSO_WM_TEMPLATE_CATEGORY" val="custo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6"/>
  <p:tag name="KSO_WM_TEMPLATE_CATEGORY" val="custo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TEMPLATE_INDEX" val="56"/>
  <p:tag name="KSO_WM_TEMPLATE_CATEGORY" val="custo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6"/>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6"/>
  <p:tag name="KSO_WM_TEMPLATE_CATEGORY" val="custo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TEMPLATE_INDEX" val="56"/>
  <p:tag name="KSO_WM_TEMPLATE_CATEGORY" val="custo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 name="KSO_WM_UNIT_TEXT_LAYER_COUNT" val="1"/>
  <p:tag name="KSO_WM_TEMPLATE_INDEX" val="56"/>
  <p:tag name="KSO_WM_TEMPLATE_CATEGORY" val="cus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6"/>
  <p:tag name="KSO_WM_TEMPLATE_CATEGORY" val="custo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6"/>
  <p:tag name="KSO_WM_TEMPLATE_CATEGORY" val="custo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TEMPLATE_INDEX" val="56"/>
  <p:tag name="KSO_WM_TEMPLATE_CATEGORY" val="custo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 name="KSO_WM_TEMPLATE_INDEX" val="56"/>
  <p:tag name="KSO_WM_TEMPLATE_CATEGORY" val="custo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6"/>
  <p:tag name="KSO_WM_TEMPLATE_CATEGORY" val="custo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6"/>
  <p:tag name="KSO_WM_TEMPLATE_CATEGORY" val="custo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TEMPLATE_INDEX" val="56"/>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INDEX" val="56"/>
  <p:tag name="KSO_WM_TEMPLATE_CATEGORY" val="custom"/>
</p:tagLst>
</file>

<file path=ppt/tags/tag1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3.0"/>
  <p:tag name="KSO_WM_TEMPLATE_INDEX" val="56"/>
  <p:tag name="KSO_WM_TEMPLATE_CATEGORY" val="custom"/>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3.0"/>
  <p:tag name="KSO_WM_TEMPLATE_INDEX" val="56"/>
  <p:tag name="KSO_WM_TEMPLATE_CATEGORY" val="custom"/>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3.0"/>
  <p:tag name="KSO_WM_TEMPLATE_INDEX" val="56"/>
  <p:tag name="KSO_WM_TEMPLATE_CATEGORY" val="custom"/>
</p:tagLst>
</file>

<file path=ppt/tags/tag124.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contentchip"/>
  <p:tag name="KSO_WM_TEMPLATE_INDEX" val="56"/>
  <p:tag name="KSO_WM_TEMPLATE_CATEGORY" val="custo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6"/>
  <p:tag name="KSO_WM_TEMPLATE_CATEGORY" val="custo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6"/>
  <p:tag name="KSO_WM_TEMPLATE_CATEGORY" val="custo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TEMPLATE_INDEX" val="56"/>
  <p:tag name="KSO_WM_TEMPLATE_CATEGORY" val="custo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UNIT_TEXT_LAYER_COUNT" val="1"/>
  <p:tag name="KSO_WM_TEMPLATE_INDEX" val="56"/>
  <p:tag name="KSO_WM_TEMPLATE_CATEGORY" val="custo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5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3.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TEXT_LAYER_COUNT" val="1"/>
  <p:tag name="KSO_WM_TEMPLATE_CATEGORY" val="custom"/>
  <p:tag name="KSO_WM_TEMPLATE_INDEX" val="56"/>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6"/>
  <p:tag name="KSO_WM_TEMPLATE_CATEGORY" val="cus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6"/>
  <p:tag name="KSO_WM_TEMPLATE_CATEGORY" val="cus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56"/>
  <p:tag name="KSO_WM_TEMPLATE_CATEGORY" val="custom"/>
</p:tagLst>
</file>

<file path=ppt/tags/tag1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UNIT_CONTENT_GROUP_TYPE" val="titlestyle"/>
  <p:tag name="KSO_WM_UNIT_TYPE" val="i"/>
  <p:tag name="KSO_WM_UNIT_INDEX" val="1"/>
  <p:tag name="KSO_WM_TEMPLATE_INDEX" val="56"/>
  <p:tag name="KSO_WM_TEMPLATE_CATEGORY" val="custo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 name="KSO_WM_TEMPLATE_INDEX" val="56"/>
  <p:tag name="KSO_WM_TEMPLATE_CATEGORY" val="custom"/>
</p:tagLst>
</file>

<file path=ppt/tags/tag136.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56"/>
  <p:tag name="KSO_WM_SPECIAL_SOURCE" val="bdnull"/>
  <p:tag name="KSO_WM_TEMPLATE_THUMBS_INDEX" val="1、9"/>
  <p:tag name="KSO_WM_UNIT_ID" val="_0**"/>
  <p:tag name="KSO_WM_UNIT_LAYERLEVEL" val="1"/>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914_1*a*1"/>
  <p:tag name="KSO_WM_TEMPLATE_CATEGORY" val="custom"/>
  <p:tag name="KSO_WM_TEMPLATE_INDEX" val="20230914"/>
  <p:tag name="KSO_WM_UNIT_LAYERLEVEL" val="1"/>
  <p:tag name="KSO_WM_TAG_VERSION" val="3.0"/>
  <p:tag name="KSO_WM_BEAUTIFY_FLAG" val="#wm#"/>
  <p:tag name="KSO_WM_UNIT_CONTENT_GROUP_TYPE" val="contentchip"/>
  <p:tag name="KSO_WM_UNIT_TEXT_TYPE" val="1"/>
  <p:tag name="KSO_WM_UNIT_PRESET_TEXT" val="单击添加文档标题"/>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14_1*f*1"/>
  <p:tag name="KSO_WM_TEMPLATE_CATEGORY" val="custom"/>
  <p:tag name="KSO_WM_TEMPLATE_INDEX" val="20230914"/>
  <p:tag name="KSO_WM_UNIT_LAYERLEVEL" val="1"/>
  <p:tag name="KSO_WM_TAG_VERSION" val="3.0"/>
  <p:tag name="KSO_WM_BEAUTIFY_FLAG" val="#wm#"/>
  <p:tag name="KSO_WM_UNIT_SUBTYPE" val="b"/>
  <p:tag name="KSO_WM_UNIT_NOCLEAR" val="0"/>
  <p:tag name="KSO_WM_UNIT_TYPE" val="f"/>
  <p:tag name="KSO_WM_UNIT_INDEX" val="1"/>
  <p:tag name="KSO_WM_UNIT_VALUE" val="8"/>
  <p:tag name="KSO_WM_UNIT_TEXT_LAYER_COUNT" val="1"/>
  <p:tag name="KSO_WM_UNIT_PRESET_TEXT_INDEX" val="-1"/>
  <p:tag name="KSO_WM_UNIT_PRESET_TEXT_LEN" val="0"/>
</p:tagLst>
</file>

<file path=ppt/tags/tag139.xml><?xml version="1.0" encoding="utf-8"?>
<p:tagLst xmlns:p="http://schemas.openxmlformats.org/presentationml/2006/main">
  <p:tag name="KSO_WM_SLIDE_ID" val="custom20230914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14"/>
  <p:tag name="KSO_WM_SLIDE_TYPE" val="title"/>
  <p:tag name="KSO_WM_SLIDE_SUBTYPE" val="pureTxt"/>
  <p:tag name="KSO_WM_SLIDE_LAYOUT" val="a_b_f"/>
  <p:tag name="KSO_WM_SLIDE_LAYOUT_CNT" val="1_1_1"/>
  <p:tag name="KSO_WM_SPECIAL_SOURCE" val="bdnull"/>
  <p:tag name="KSO_WM_TEMPLATE_THUMBS_INDEX" val="1、9"/>
  <p:tag name="KSO_WM_SLIDE_CONTENT_AREA" val="{&quot;left&quot;:&quot;74.4&quot;,&quot;top&quot;:&quot;58.35&quot;,&quot;width&quot;:&quot;660.35&quot;,&quot;height&quot;:&quot;315&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6"/>
  <p:tag name="KSO_WM_TEMPLATE_CATEGORY" val="custom"/>
  <p:tag name="KSO_WM_UNIT_ID" val="custom56_1*i*1"/>
  <p:tag name="KSO_WM_UNIT_LAYERLEVEL" val="1"/>
</p:tagLst>
</file>

<file path=ppt/tags/tag141.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56"/>
  <p:tag name="KSO_WM_TEMPLATE_CATEGORY" val="custom"/>
  <p:tag name="KSO_WM_UNIT_ID" val="custom56_1*i*3"/>
  <p:tag name="KSO_WM_UNIT_LAYERLEVEL" val="1"/>
</p:tagLst>
</file>

<file path=ppt/tags/tag142.xml><?xml version="1.0" encoding="utf-8"?>
<p:tagLst xmlns:p="http://schemas.openxmlformats.org/presentationml/2006/main">
  <p:tag name="KSO_WM_UNIT_TYPE" val="i"/>
  <p:tag name="KSO_WM_DECORATE_TYPE" val="i_cd"/>
  <p:tag name="KSO_WM_UNIT_INDEX" val="2"/>
  <p:tag name="KSO_WM_BEAUTIFY_FLAG" val="#wm#"/>
  <p:tag name="KSO_WM_TAG_VERSION" val="3.0"/>
  <p:tag name="KSO_WM_TEMPLATE_INDEX" val="56"/>
  <p:tag name="KSO_WM_TEMPLATE_CATEGORY" val="custom"/>
  <p:tag name="KSO_WM_UNIT_ID" val="custom56_1*i*2"/>
  <p:tag name="KSO_WM_UNIT_LAYERLEVEL" val="1"/>
</p:tagLst>
</file>

<file path=ppt/tags/tag1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ID" val="custom56_1*f*1"/>
  <p:tag name="KSO_WM_UNIT_LAYERLEVEL" val="1"/>
  <p:tag name="KSO_WM_TEMPLATE_INDEX" val="56"/>
  <p:tag name="KSO_WM_TEMPLATE_CATEGORY" val="custom"/>
</p:tagLst>
</file>

<file path=ppt/tags/tag144.xml><?xml version="1.0" encoding="utf-8"?>
<p:tagLst xmlns:p="http://schemas.openxmlformats.org/presentationml/2006/main">
  <p:tag name="KSO_WM_UNIT_TYPE" val="a"/>
  <p:tag name="KSO_WM_UNIT_INDEX" val="1"/>
  <p:tag name="KSO_WM_BEAUTIFY_FLAG" val="#wm#"/>
  <p:tag name="KSO_WM_TAG_VERSION" val="3.0"/>
  <p:tag name="KSO_WM_TEMPLATE_INDEX" val="56"/>
  <p:tag name="KSO_WM_TEMPLATE_CATEGORY" val="custom"/>
  <p:tag name="KSO_WM_UNIT_ID" val="custom56_1*a*1"/>
  <p:tag name="KSO_WM_UNIT_LAYERLEVEL" val="1"/>
</p:tagLst>
</file>

<file path=ppt/tags/tag145.xml><?xml version="1.0" encoding="utf-8"?>
<p:tagLst xmlns:p="http://schemas.openxmlformats.org/presentationml/2006/main">
  <p:tag name="KSO_WM_SLIDE_ID" val="custom56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56"/>
  <p:tag name="KSO_WM_SLIDE_TYPE" val="title"/>
  <p:tag name="KSO_WM_SLIDE_SUBTYPE" val="pureTxt"/>
  <p:tag name="KSO_WM_SLIDE_LAYOUT" val="a_f_i"/>
  <p:tag name="KSO_WM_SLIDE_LAYOUT_CNT" val="1_1_3"/>
  <p:tag name="KSO_WM_SPECIAL_SOURCE" val="bdnull"/>
  <p:tag name="KSO_WM_DIAGRAM_GROUP_CODE" val="l1-1"/>
  <p:tag name="KSO_WM_SLIDE_DIAGTYPE" val="l"/>
  <p:tag name="KSO_WM_TEMPLATE_PLACEHOLDER_POS" val="0,80.625,960,427.5"/>
  <p:tag name="KSO_WM_SLIDE_THEME_ID" val="20238839"/>
  <p:tag name="KSO_WM_TEMPLATE_THUMBS_INDEX" val="1、5"/>
</p:tagLst>
</file>

<file path=ppt/tags/tag146.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56_2*a*1"/>
  <p:tag name="KSO_WM_UNIT_LAYERLEVEL" val="1"/>
  <p:tag name="KSO_WM_TEMPLATE_INDEX" val="56"/>
  <p:tag name="KSO_WM_TEMPLATE_CATEGORY" val="custom"/>
</p:tagLst>
</file>

<file path=ppt/tags/tag147.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DIAGRAM_VERSION" val="3"/>
  <p:tag name="KSO_WM_TEMPLATE_INDEX" val="56"/>
  <p:tag name="KSO_WM_TEMPLATE_CATEGORY" val="custom"/>
  <p:tag name="KSO_WM_UNIT_ID" val="custom56_2*l_h_i*1_2_2"/>
  <p:tag name="KSO_WM_DIAGRAM_GROUP_CODE" val="l1-1"/>
  <p:tag name="KSO_WM_DIAGRAM_COLOR_TRICK" val="1"/>
  <p:tag name="KSO_WM_DIAGRAM_COLOR_TEXT_CAN_REMOVE" val="n"/>
  <p:tag name="KSO_WM_UNIT_LAYERLEVEL" val="1_1_1"/>
</p:tagLst>
</file>

<file path=ppt/tags/tag148.xml><?xml version="1.0" encoding="utf-8"?>
<p:tagLst xmlns:p="http://schemas.openxmlformats.org/presentationml/2006/main">
  <p:tag name="KSO_WM_UNIT_TYPE" val="l_h_i"/>
  <p:tag name="KSO_WM_UNIT_SUBTYPE" val="h"/>
  <p:tag name="KSO_WM_UNIT_INDEX" val="1_2_3"/>
  <p:tag name="KSO_WM_BEAUTIFY_FLAG" val="#wm#"/>
  <p:tag name="KSO_WM_TAG_VERSION" val="3.0"/>
  <p:tag name="KSO_WM_DIAGRAM_VERSION" val="3"/>
  <p:tag name="KSO_WM_TEMPLATE_INDEX" val="56"/>
  <p:tag name="KSO_WM_TEMPLATE_CATEGORY" val="custom"/>
  <p:tag name="KSO_WM_UNIT_ID" val="custom56_2*l_h_i*1_2_3"/>
  <p:tag name="KSO_WM_DIAGRAM_GROUP_CODE" val="l1-1"/>
  <p:tag name="KSO_WM_DIAGRAM_COLOR_TRICK" val="1"/>
  <p:tag name="KSO_WM_DIAGRAM_COLOR_TEXT_CAN_REMOVE" val="n"/>
  <p:tag name="KSO_WM_UNIT_LAYERLEVEL" val="1_1_1"/>
</p:tagLst>
</file>

<file path=ppt/tags/tag149.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DIAGRAM_VERSION" val="3"/>
  <p:tag name="KSO_WM_UNIT_PRESET_TEXT" val="02"/>
  <p:tag name="KSO_WM_TEMPLATE_INDEX" val="56"/>
  <p:tag name="KSO_WM_TEMPLATE_CATEGORY" val="custom"/>
  <p:tag name="KSO_WM_UNIT_ID" val="custom56_2*l_h_i*1_2_1"/>
  <p:tag name="KSO_WM_DIAGRAM_GROUP_CODE" val="l1-1"/>
  <p:tag name="KSO_WM_DIAGRAM_COLOR_TRICK" val="1"/>
  <p:tag name="KSO_WM_DIAGRAM_COLOR_TEXT_CAN_REMOVE" val="n"/>
  <p:tag name="KSO_WM_UNIT_LAYERLEVEL" val="1_1_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DIAGRAM_VERSION" val="3"/>
  <p:tag name="KSO_WM_UNIT_PRESET_TEXT" val="总体战略规划过程"/>
  <p:tag name="KSO_WM_TEMPLATE_INDEX" val="56"/>
  <p:tag name="KSO_WM_TEMPLATE_CATEGORY" val="custom"/>
  <p:tag name="KSO_WM_UNIT_ID" val="custom56_2*l_h_f*1_2_1"/>
  <p:tag name="KSO_WM_DIAGRAM_GROUP_CODE" val="l1-1"/>
  <p:tag name="KSO_WM_DIAGRAM_COLOR_TRICK" val="1"/>
  <p:tag name="KSO_WM_DIAGRAM_COLOR_TEXT_CAN_REMOVE" val="n"/>
  <p:tag name="KSO_WM_UNIT_LAYERLEVEL" val="1_1_1"/>
</p:tagLst>
</file>

<file path=ppt/tags/tag151.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DIAGRAM_VERSION" val="3"/>
  <p:tag name="KSO_WM_TEMPLATE_INDEX" val="56"/>
  <p:tag name="KSO_WM_TEMPLATE_CATEGORY" val="custom"/>
  <p:tag name="KSO_WM_UNIT_ID" val="custom56_2*l_h_i*1_3_2"/>
  <p:tag name="KSO_WM_DIAGRAM_GROUP_CODE" val="l1-1"/>
  <p:tag name="KSO_WM_DIAGRAM_COLOR_TRICK" val="1"/>
  <p:tag name="KSO_WM_DIAGRAM_COLOR_TEXT_CAN_REMOVE" val="n"/>
  <p:tag name="KSO_WM_UNIT_LAYERLEVEL" val="1_1_1"/>
</p:tagLst>
</file>

<file path=ppt/tags/tag152.xml><?xml version="1.0" encoding="utf-8"?>
<p:tagLst xmlns:p="http://schemas.openxmlformats.org/presentationml/2006/main">
  <p:tag name="KSO_WM_UNIT_TYPE" val="l_h_i"/>
  <p:tag name="KSO_WM_UNIT_SUBTYPE" val="h"/>
  <p:tag name="KSO_WM_UNIT_INDEX" val="1_3_3"/>
  <p:tag name="KSO_WM_BEAUTIFY_FLAG" val="#wm#"/>
  <p:tag name="KSO_WM_TAG_VERSION" val="3.0"/>
  <p:tag name="KSO_WM_DIAGRAM_VERSION" val="3"/>
  <p:tag name="KSO_WM_TEMPLATE_INDEX" val="56"/>
  <p:tag name="KSO_WM_TEMPLATE_CATEGORY" val="custom"/>
  <p:tag name="KSO_WM_UNIT_ID" val="custom56_2*l_h_i*1_3_3"/>
  <p:tag name="KSO_WM_DIAGRAM_GROUP_CODE" val="l1-1"/>
  <p:tag name="KSO_WM_DIAGRAM_COLOR_TRICK" val="1"/>
  <p:tag name="KSO_WM_DIAGRAM_COLOR_TEXT_CAN_REMOVE" val="n"/>
  <p:tag name="KSO_WM_UNIT_LAYERLEVEL" val="1_1_1"/>
</p:tagLst>
</file>

<file path=ppt/tags/tag153.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DIAGRAM_VERSION" val="3"/>
  <p:tag name="KSO_WM_UNIT_PRESET_TEXT" val="03"/>
  <p:tag name="KSO_WM_TEMPLATE_INDEX" val="56"/>
  <p:tag name="KSO_WM_TEMPLATE_CATEGORY" val="custom"/>
  <p:tag name="KSO_WM_UNIT_ID" val="custom56_2*l_h_i*1_3_1"/>
  <p:tag name="KSO_WM_DIAGRAM_GROUP_CODE" val="l1-1"/>
  <p:tag name="KSO_WM_DIAGRAM_COLOR_TRICK" val="1"/>
  <p:tag name="KSO_WM_DIAGRAM_COLOR_TEXT_CAN_REMOVE" val="n"/>
  <p:tag name="KSO_WM_UNIT_LAYERLEVEL" val="1_1_1"/>
</p:tagLst>
</file>

<file path=ppt/tags/tag154.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DIAGRAM_VERSION" val="3"/>
  <p:tag name="KSO_WM_UNIT_PRESET_TEXT" val="经营战略"/>
  <p:tag name="KSO_WM_TEMPLATE_INDEX" val="56"/>
  <p:tag name="KSO_WM_TEMPLATE_CATEGORY" val="custom"/>
  <p:tag name="KSO_WM_UNIT_ID" val="custom56_2*l_h_f*1_3_1"/>
  <p:tag name="KSO_WM_DIAGRAM_GROUP_CODE" val="l1-1"/>
  <p:tag name="KSO_WM_DIAGRAM_COLOR_TRICK" val="1"/>
  <p:tag name="KSO_WM_DIAGRAM_COLOR_TEXT_CAN_REMOVE" val="n"/>
  <p:tag name="KSO_WM_UNIT_LAYERLEVEL" val="1_1_1"/>
</p:tagLst>
</file>

<file path=ppt/tags/tag155.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DIAGRAM_VERSION" val="3"/>
  <p:tag name="KSO_WM_TEMPLATE_INDEX" val="56"/>
  <p:tag name="KSO_WM_TEMPLATE_CATEGORY" val="custom"/>
  <p:tag name="KSO_WM_UNIT_ID" val="custom56_2*l_h_i*1_1_2"/>
  <p:tag name="KSO_WM_DIAGRAM_GROUP_CODE" val="l1-1"/>
  <p:tag name="KSO_WM_DIAGRAM_COLOR_TRICK" val="1"/>
  <p:tag name="KSO_WM_DIAGRAM_COLOR_TEXT_CAN_REMOVE" val="n"/>
  <p:tag name="KSO_WM_UNIT_LAYERLEVEL" val="1_1_1"/>
</p:tagLst>
</file>

<file path=ppt/tags/tag156.xml><?xml version="1.0" encoding="utf-8"?>
<p:tagLst xmlns:p="http://schemas.openxmlformats.org/presentationml/2006/main">
  <p:tag name="KSO_WM_UNIT_TYPE" val="l_h_i"/>
  <p:tag name="KSO_WM_UNIT_SUBTYPE" val="h"/>
  <p:tag name="KSO_WM_UNIT_INDEX" val="1_1_3"/>
  <p:tag name="KSO_WM_BEAUTIFY_FLAG" val="#wm#"/>
  <p:tag name="KSO_WM_TAG_VERSION" val="3.0"/>
  <p:tag name="KSO_WM_DIAGRAM_VERSION" val="3"/>
  <p:tag name="KSO_WM_TEMPLATE_INDEX" val="56"/>
  <p:tag name="KSO_WM_TEMPLATE_CATEGORY" val="custom"/>
  <p:tag name="KSO_WM_UNIT_ID" val="custom56_2*l_h_i*1_1_3"/>
  <p:tag name="KSO_WM_DIAGRAM_GROUP_CODE" val="l1-1"/>
  <p:tag name="KSO_WM_DIAGRAM_COLOR_TRICK" val="1"/>
  <p:tag name="KSO_WM_DIAGRAM_COLOR_TEXT_CAN_REMOVE" val="n"/>
  <p:tag name="KSO_WM_UNIT_LAYERLEVEL" val="1_1_1"/>
</p:tagLst>
</file>

<file path=ppt/tags/tag157.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DIAGRAM_VERSION" val="3"/>
  <p:tag name="KSO_WM_UNIT_PRESET_TEXT" val="01"/>
  <p:tag name="KSO_WM_TEMPLATE_INDEX" val="56"/>
  <p:tag name="KSO_WM_TEMPLATE_CATEGORY" val="custom"/>
  <p:tag name="KSO_WM_UNIT_ID" val="custom56_2*l_h_i*1_1_1"/>
  <p:tag name="KSO_WM_DIAGRAM_GROUP_CODE" val="l1-1"/>
  <p:tag name="KSO_WM_DIAGRAM_COLOR_TRICK" val="1"/>
  <p:tag name="KSO_WM_DIAGRAM_COLOR_TEXT_CAN_REMOVE" val="n"/>
  <p:tag name="KSO_WM_UNIT_LAYERLEVEL" val="1_1_1"/>
</p:tagLst>
</file>

<file path=ppt/tags/tag158.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DIAGRAM_VERSION" val="3"/>
  <p:tag name="KSO_WM_UNIT_PRESET_TEXT" val="制订企业战略规划的重要性"/>
  <p:tag name="KSO_WM_TEMPLATE_INDEX" val="56"/>
  <p:tag name="KSO_WM_TEMPLATE_CATEGORY" val="custom"/>
  <p:tag name="KSO_WM_UNIT_ID" val="custom56_2*l_h_f*1_1_1"/>
  <p:tag name="KSO_WM_DIAGRAM_GROUP_CODE" val="l1-1"/>
  <p:tag name="KSO_WM_DIAGRAM_COLOR_TRICK" val="1"/>
  <p:tag name="KSO_WM_DIAGRAM_COLOR_TEXT_CAN_REMOVE" val="n"/>
  <p:tag name="KSO_WM_UNIT_LAYERLEVEL" val="1_1_1"/>
</p:tagLst>
</file>

<file path=ppt/tags/tag159.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56"/>
  <p:tag name="KSO_WM_TEMPLATE_CATEGORY" val="custom"/>
  <p:tag name="KSO_WM_UNIT_ID" val="custom56_2*i*1"/>
  <p:tag name="KSO_WM_DIAGRAM_GROUP_CODE" val="l1-1"/>
  <p:tag name="KSO_WM_DIAGRAM_COLOR_TRICK" val="1"/>
  <p:tag name="KSO_WM_DIAGRAM_COLOR_TEXT_CAN_REMOVE" val="n"/>
  <p:tag name="KSO_WM_UNIT_LAYERLEVEL"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ID" val="custom56_2"/>
  <p:tag name="KSO_WM_TEMPLATE_SUBCATEGORY" val="29"/>
  <p:tag name="KSO_WM_TEMPLATE_MASTER_TYPE" val="0"/>
  <p:tag name="KSO_WM_TEMPLATE_COLOR_TYPE" val="0"/>
  <p:tag name="KSO_WM_SLIDE_ITEM_CNT" val="4"/>
  <p:tag name="KSO_WM_SLIDE_INDEX" val="2"/>
  <p:tag name="KSO_WM_TAG_VERSION" val="3.0"/>
  <p:tag name="KSO_WM_BEAUTIFY_FLAG" val="#wm#"/>
  <p:tag name="KSO_WM_TEMPLATE_CATEGORY" val="custom"/>
  <p:tag name="KSO_WM_TEMPLATE_INDEX" val="56"/>
  <p:tag name="KSO_WM_SLIDE_TYPE" val="contents"/>
  <p:tag name="KSO_WM_SLIDE_SUBTYPE" val="diag"/>
  <p:tag name="KSO_WM_SLIDE_LAYOUT" val="a_i_l"/>
  <p:tag name="KSO_WM_SLIDE_LAYOUT_CNT" val="1_1_1"/>
  <p:tag name="KSO_WM_SPECIAL_SOURCE" val="bdnull"/>
  <p:tag name="KSO_WM_DIAGRAM_GROUP_CODE" val="l1-1"/>
  <p:tag name="KSO_WM_SLIDE_DIAGTYPE" val="l"/>
  <p:tag name="KSO_WM_TEMPLATE_PLACEHOLDER_POS" val="72,88.125,726,448.125"/>
  <p:tag name="KSO_WM_TEMPLATE_PLACEHOLDER_POS2" val="201.7,88.125,726,448.125"/>
  <p:tag name="KSO_WM_SLIDE_THEME_ID" val="20231776"/>
  <p:tag name="KSO_WM_ASSEMBLE_CHIP_INDEX" val="diag"/>
</p:tagLst>
</file>

<file path=ppt/tags/tag16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638_2*a*1"/>
  <p:tag name="KSO_WM_TEMPLATE_CATEGORY" val="diagram"/>
  <p:tag name="KSO_WM_TEMPLATE_INDEX" val="20231638"/>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74.xml><?xml version="1.0" encoding="utf-8"?>
<p:tagLst xmlns:p="http://schemas.openxmlformats.org/presentationml/2006/main">
  <p:tag name="KSO_WM_SLIDE_ID" val="diagram2023163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638"/>
  <p:tag name="KSO_WM_SLIDE_TYPE" val="text"/>
  <p:tag name="KSO_WM_SLIDE_SUBTYPE" val="diag"/>
  <p:tag name="KSO_WM_SLIDE_SIZE" val="850.4*387.2"/>
  <p:tag name="KSO_WM_SLIDE_POSITION" val="54.8*102.1"/>
  <p:tag name="KSO_WM_SLIDE_LAYOUT" val="a_l"/>
  <p:tag name="KSO_WM_SLIDE_LAYOUT_CNT" val="1_1"/>
  <p:tag name="KSO_WM_SPECIAL_SOURCE" val="bdnull"/>
  <p:tag name="KSO_WM_DIAGRAM_GROUP_CODE" val="l1-1"/>
  <p:tag name="KSO_WM_SLIDE_DIAGTYPE" val="l"/>
</p:tagLst>
</file>

<file path=ppt/tags/tag175.xml><?xml version="1.0" encoding="utf-8"?>
<p:tagLst xmlns:p="http://schemas.openxmlformats.org/presentationml/2006/main">
  <p:tag name="KSO_WM_UNIT_TYPE" val="a"/>
  <p:tag name="KSO_WM_UNIT_INDEX" val="1"/>
  <p:tag name="KSO_WM_BEAUTIFY_FLAG" val="#wm#"/>
  <p:tag name="KSO_WM_TAG_VERSION" val="3.0"/>
  <p:tag name="KSO_WM_UNIT_ID" val="custom56_3*a*1"/>
  <p:tag name="KSO_WM_UNIT_LAYERLEVEL" val="1"/>
  <p:tag name="KSO_WM_TEMPLATE_INDEX" val="56"/>
  <p:tag name="KSO_WM_TEMPLATE_CATEGORY" val="custom"/>
</p:tagLst>
</file>

<file path=ppt/tags/tag176.xml><?xml version="1.0" encoding="utf-8"?>
<p:tagLst xmlns:p="http://schemas.openxmlformats.org/presentationml/2006/main">
  <p:tag name="KSO_WM_UNIT_TYPE" val="e"/>
  <p:tag name="KSO_WM_UNIT_INDEX" val="1"/>
  <p:tag name="KSO_WM_BEAUTIFY_FLAG" val="#wm#"/>
  <p:tag name="KSO_WM_TAG_VERSION" val="3.0"/>
  <p:tag name="KSO_WM_UNIT_ID" val="custom56_3*e*1"/>
  <p:tag name="KSO_WM_UNIT_LAYERLEVEL" val="1"/>
  <p:tag name="KSO_WM_TEMPLATE_INDEX" val="56"/>
  <p:tag name="KSO_WM_TEMPLATE_CATEGORY" val="custom"/>
  <p:tag name="KSO_WM_UNIT_PRESET_TEXT" val="第 一 节"/>
</p:tagLst>
</file>

<file path=ppt/tags/tag177.xml><?xml version="1.0" encoding="utf-8"?>
<p:tagLst xmlns:p="http://schemas.openxmlformats.org/presentationml/2006/main">
  <p:tag name="KSO_WM_SLIDE_ID" val="custom56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56"/>
  <p:tag name="KSO_WM_SLIDE_TYPE" val="sectionTitle"/>
  <p:tag name="KSO_WM_SLIDE_SUBTYPE" val="pureTxt"/>
  <p:tag name="KSO_WM_SLIDE_LAYOUT" val="a_e"/>
  <p:tag name="KSO_WM_SLIDE_LAYOUT_CNT" val="1_1"/>
  <p:tag name="KSO_WM_SPECIAL_SOURCE" val="bdnull"/>
  <p:tag name="KSO_WM_SLIDE_CONTENT_AREA" val="{&quot;left&quot;:&quot;168.45&quot;,&quot;top&quot;:&quot;91.9&quot;,&quot;width&quot;:&quot;660.35&quot;,&quot;height&quot;:&quot;315&quot;}"/>
  <p:tag name="KSO_WM_TEMPLATE_PLACEHOLDER_POS" val="0,0,960,540"/>
  <p:tag name="KSO_WM_SLIDE_THEME_ID" val="20233647"/>
</p:tagLst>
</file>

<file path=ppt/tags/tag17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10_1*a*1"/>
  <p:tag name="KSO_WM_TEMPLATE_CATEGORY" val="custom"/>
  <p:tag name="KSO_WM_TEMPLATE_INDEX" val="20233210"/>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0"/>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210_1*i*1"/>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210_1*i*3"/>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3210_1*i*5"/>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3210_1*i*7"/>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3210_1*i*9"/>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0_1*i*2"/>
  <p:tag name="KSO_WM_TEMPLATE_CATEGORY" val="custom"/>
  <p:tag name="KSO_WM_TEMPLATE_INDEX" val="20233210"/>
  <p:tag name="KSO_WM_UNIT_LAYERLEVEL" val="1"/>
  <p:tag name="KSO_WM_TAG_VERSION" val="3.0"/>
  <p:tag name="KSO_WM_BEAUTIFY_FLAG" val="#wm#"/>
  <p:tag name="KSO_WM_UNIT_USESOURCEFORMAT_APPLY" val="0"/>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10_1*i*4"/>
  <p:tag name="KSO_WM_TEMPLATE_CATEGORY" val="custom"/>
  <p:tag name="KSO_WM_TEMPLATE_INDEX" val="20233210"/>
  <p:tag name="KSO_WM_UNIT_LAYERLEVEL" val="1"/>
  <p:tag name="KSO_WM_TAG_VERSION" val="3.0"/>
  <p:tag name="KSO_WM_BEAUTIFY_FLAG" val="#wm#"/>
  <p:tag name="KSO_WM_UNIT_USESOURCEFORMAT_APPLY" val="0"/>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10_1*i*6"/>
  <p:tag name="KSO_WM_TEMPLATE_CATEGORY" val="custom"/>
  <p:tag name="KSO_WM_TEMPLATE_INDEX" val="20233210"/>
  <p:tag name="KSO_WM_UNIT_LAYERLEVEL" val="1"/>
  <p:tag name="KSO_WM_TAG_VERSION" val="3.0"/>
  <p:tag name="KSO_WM_BEAUTIFY_FLAG" val="#wm#"/>
  <p:tag name="KSO_WM_UNIT_USESOURCEFORMAT_APPLY" val="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10_1*i*8"/>
  <p:tag name="KSO_WM_TEMPLATE_CATEGORY" val="custom"/>
  <p:tag name="KSO_WM_TEMPLATE_INDEX" val="20233210"/>
  <p:tag name="KSO_WM_UNIT_LAYERLEVEL" val="1"/>
  <p:tag name="KSO_WM_TAG_VERSION" val="3.0"/>
  <p:tag name="KSO_WM_BEAUTIFY_FLAG" val="#wm#"/>
  <p:tag name="KSO_WM_UNIT_USESOURCEFORMAT_APPLY" val="0"/>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custom20233210_1*i*10"/>
  <p:tag name="KSO_WM_TEMPLATE_CATEGORY" val="custom"/>
  <p:tag name="KSO_WM_TEMPLATE_INDEX" val="20233210"/>
  <p:tag name="KSO_WM_UNIT_LAYERLEVEL" val="1"/>
  <p:tag name="KSO_WM_TAG_VERSION" val="3.0"/>
  <p:tag name="KSO_WM_BEAUTIFY_FLAG" val="#wm#"/>
  <p:tag name="KSO_WM_UNIT_USESOURCEFORMAT_APPLY" val="0"/>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i*1_1"/>
  <p:tag name="KSO_WM_TEMPLATE_CATEGORY" val="diagram"/>
  <p:tag name="KSO_WM_TEMPLATE_INDEX" val="20235514"/>
  <p:tag name="KSO_WM_UNIT_LAYERLEVEL" val="1_1"/>
  <p:tag name="KSO_WM_TAG_VERSION" val="3.0"/>
  <p:tag name="KSO_WM_UNIT_TYPE" val="l_i"/>
  <p:tag name="KSO_WM_UNIT_INDEX" val="1_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i*1_1_1"/>
  <p:tag name="KSO_WM_TEMPLATE_CATEGORY" val="diagram"/>
  <p:tag name="KSO_WM_TEMPLATE_INDEX" val="20235514"/>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TEXT_FILL_FORE_SCHEMECOLOR_INDEX" val="1"/>
  <p:tag name="KSO_WM_UNIT_TEXT_FILL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a*1_1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UNIT_VALUE" val="14"/>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f*1_1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36"/>
  <p:tag name="KSO_WM_DIAGRAM_VERSION" val="3"/>
  <p:tag name="KSO_WM_DIAGRAM_COLOR_TRICK" val="1"/>
  <p:tag name="KSO_WM_DIAGRAM_COLOR_TEXT_CAN_REMOVE" val="n"/>
  <p:tag name="KSO_WM_UNIT_PRESET_TEXT" val="单击此处添加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i*1_2_1"/>
  <p:tag name="KSO_WM_TEMPLATE_CATEGORY" val="diagram"/>
  <p:tag name="KSO_WM_TEMPLATE_INDEX" val="20235514"/>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TEXT_FILL_FORE_SCHEMECOLOR_INDEX" val="1"/>
  <p:tag name="KSO_WM_UNIT_TEXT_FILL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a*1_2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UNIT_VALUE" val="14"/>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f*1_2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UNIT_VALUE" val="36"/>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此处编辑添加正文 ，文字是您思想的提炼，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96.xml><?xml version="1.0" encoding="utf-8"?>
<p:tagLst xmlns:p="http://schemas.openxmlformats.org/presentationml/2006/main">
  <p:tag name="KSO_WM_SLIDE_ID" val="custom2023321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56"/>
  <p:tag name="KSO_WM_SLIDE_TYPE" val="text"/>
  <p:tag name="KSO_WM_SLIDE_SUBTYPE" val="picTxt"/>
  <p:tag name="KSO_WM_SLIDE_SIZE" val="409.3*360.15"/>
  <p:tag name="KSO_WM_SLIDE_POSITION" val="505.55*131.8"/>
  <p:tag name="KSO_WM_SLIDE_LAYOUT" val="a_l"/>
  <p:tag name="KSO_WM_SLIDE_LAYOUT_CNT" val="1_1"/>
  <p:tag name="KSO_WM_SPECIAL_SOURCE" val="bdnull"/>
  <p:tag name="KSO_WM_DIAGRAM_GROUP_CODE" val="l1-1"/>
  <p:tag name="KSO_WM_SLIDE_DIAGTYPE" val="l"/>
</p:tagLst>
</file>

<file path=ppt/tags/tag1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ai_match*VCG41N1334243655**1756735077173_5.215_20ea286a9957-slide-1"/>
</p:tagLst>
</file>

<file path=ppt/tags/tag1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5.1412658691406,&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Lst>
</file>

<file path=ppt/tags/tag2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2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2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5.1412658691406,&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Lst>
</file>

<file path=ppt/tags/tag2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2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2658691406,&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206.xml><?xml version="1.0" encoding="utf-8"?>
<p:tagLst xmlns:p="http://schemas.openxmlformats.org/presentationml/2006/main">
  <p:tag name="KSO_WM_UNIT_TYPE" val="a"/>
  <p:tag name="KSO_WM_UNIT_INDEX" val="1"/>
  <p:tag name="KSO_WM_BEAUTIFY_FLAG" val="#wm#"/>
  <p:tag name="KSO_WM_TAG_VERSION" val="3.0"/>
  <p:tag name="KSO_WM_TEMPLATE_INDEX" val="56"/>
  <p:tag name="KSO_WM_TEMPLATE_CATEGORY" val="custom"/>
  <p:tag name="KSO_WM_UNIT_ID" val="custom56_4*a*1"/>
  <p:tag name="KSO_WM_UNIT_LAYERLEVEL" val="1"/>
</p:tagLst>
</file>

<file path=ppt/tags/tag20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2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20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0"/>
</p:tagLst>
</file>

<file path=ppt/tags/tag2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21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21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0"/>
</p:tagLst>
</file>

<file path=ppt/tags/tag2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21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2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2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0"/>
</p:tagLst>
</file>

<file path=ppt/tags/tag2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0"/>
</p:tagLst>
</file>

<file path=ppt/tags/tag2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56"/>
  <p:tag name="KSO_WM_TEMPLATE_CATEGORY" val="custom"/>
  <p:tag name="KSO_WM_UNIT_ID" val="custom56_4*a*1"/>
  <p:tag name="KSO_WM_UNIT_LAYERLEVEL" val="1"/>
</p:tagLst>
</file>

<file path=ppt/tags/tag221.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3147"/>
  <p:tag name="KSO_WM_SLIDE_LAYOUT" val="a_l"/>
  <p:tag name="KSO_WM_SLIDE_LAYOUT_CNT" val="1_1"/>
  <p:tag name="KSO_WM_SPECIAL_SOURCE" val="bdnull"/>
</p:tagLst>
</file>

<file path=ppt/tags/tag2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2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2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2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2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236.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238.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39.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Lst>
</file>

<file path=ppt/tags/tag2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Lst>
</file>

<file path=ppt/tags/tag243.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56"/>
  <p:tag name="KSO_WM_TEMPLATE_CATEGORY" val="custom"/>
  <p:tag name="KSO_WM_UNIT_ID" val="custom56_4*a*1"/>
  <p:tag name="KSO_WM_UNIT_LAYERLEVEL" val="1"/>
</p:tagLst>
</file>

<file path=ppt/tags/tag244.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3315"/>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Lst>
</file>

<file path=ppt/tags/tag2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2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2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0"/>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0"/>
</p:tagLst>
</file>

<file path=ppt/tags/tag2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25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0"/>
</p:tagLst>
</file>

<file path=ppt/tags/tag2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0"/>
</p:tagLst>
</file>

<file path=ppt/tags/tag2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0"/>
</p:tagLst>
</file>

<file path=ppt/tags/tag2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0"/>
</p:tagLst>
</file>

<file path=ppt/tags/tag25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56"/>
  <p:tag name="KSO_WM_TEMPLATE_CATEGORY" val="custom"/>
  <p:tag name="KSO_WM_UNIT_ID" val="custom56_4*a*1"/>
  <p:tag name="KSO_WM_UNIT_LAYERLEVEL" val="1"/>
</p:tagLst>
</file>

<file path=ppt/tags/tag258.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3315"/>
  <p:tag name="KSO_WM_SLIDE_LAYOUT" val="a_l"/>
  <p:tag name="KSO_WM_SLIDE_LAYOUT_CNT" val="1_1"/>
  <p:tag name="KSO_WM_SPECIAL_SOURCE" val="bdnull"/>
</p:tagLst>
</file>

<file path=ppt/tags/tag259.xml><?xml version="1.0" encoding="utf-8"?>
<p:tagLst xmlns:p="http://schemas.openxmlformats.org/presentationml/2006/main">
  <p:tag name="KSO_WM_UNIT_TYPE" val="a"/>
  <p:tag name="KSO_WM_UNIT_INDEX" val="1"/>
  <p:tag name="KSO_WM_BEAUTIFY_FLAG" val="#wm#"/>
  <p:tag name="KSO_WM_TAG_VERSION" val="3.0"/>
  <p:tag name="KSO_WM_UNIT_ID" val="custom56_3*a*1"/>
  <p:tag name="KSO_WM_UNIT_LAYERLEVEL" val="1"/>
  <p:tag name="KSO_WM_TEMPLATE_INDEX" val="56"/>
  <p:tag name="KSO_WM_TEMPLATE_CATEGORY" val="custo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TYPE" val="e"/>
  <p:tag name="KSO_WM_UNIT_INDEX" val="1"/>
  <p:tag name="KSO_WM_BEAUTIFY_FLAG" val="#wm#"/>
  <p:tag name="KSO_WM_TAG_VERSION" val="3.0"/>
  <p:tag name="KSO_WM_UNIT_ID" val="custom56_3*e*1"/>
  <p:tag name="KSO_WM_UNIT_LAYERLEVEL" val="1"/>
  <p:tag name="KSO_WM_TEMPLATE_INDEX" val="56"/>
  <p:tag name="KSO_WM_TEMPLATE_CATEGORY" val="custom"/>
  <p:tag name="KSO_WM_UNIT_PRESET_TEXT" val="第 一 节"/>
</p:tagLst>
</file>

<file path=ppt/tags/tag261.xml><?xml version="1.0" encoding="utf-8"?>
<p:tagLst xmlns:p="http://schemas.openxmlformats.org/presentationml/2006/main">
  <p:tag name="KSO_WM_SLIDE_ID" val="custom56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56"/>
  <p:tag name="KSO_WM_SLIDE_TYPE" val="sectionTitle"/>
  <p:tag name="KSO_WM_SLIDE_SUBTYPE" val="pureTxt"/>
  <p:tag name="KSO_WM_SLIDE_LAYOUT" val="a_e"/>
  <p:tag name="KSO_WM_SLIDE_LAYOUT_CNT" val="1_1"/>
  <p:tag name="KSO_WM_SPECIAL_SOURCE" val="bdnull"/>
  <p:tag name="KSO_WM_SLIDE_CONTENT_AREA" val="{&quot;left&quot;:&quot;168.45&quot;,&quot;top&quot;:&quot;91.9&quot;,&quot;width&quot;:&quot;660.35&quot;,&quot;height&quot;:&quot;315&quot;}"/>
  <p:tag name="KSO_WM_TEMPLATE_PLACEHOLDER_POS" val="0,0,960,540"/>
  <p:tag name="KSO_WM_SLIDE_THEME_ID" val="20233647"/>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27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273.xml><?xml version="1.0" encoding="utf-8"?>
<p:tagLst xmlns:p="http://schemas.openxmlformats.org/presentationml/2006/main">
  <p:tag name="KSO_WM_UNIT_TYPE" val="a"/>
  <p:tag name="KSO_WM_UNIT_INDEX" val="1"/>
  <p:tag name="KSO_WM_BEAUTIFY_FLAG" val="#wm#"/>
  <p:tag name="KSO_WM_TAG_VERSION" val="3.0"/>
  <p:tag name="KSO_WM_TEMPLATE_INDEX" val="56"/>
  <p:tag name="KSO_WM_TEMPLATE_CATEGORY" val="custom"/>
  <p:tag name="KSO_WM_UNIT_ID" val="custom56_4*a*1"/>
  <p:tag name="KSO_WM_UNIT_LAYERLEVEL" val="1"/>
</p:tagLst>
</file>

<file path=ppt/tags/tag27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210_1*i*1"/>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210_1*i*3"/>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3210_1*i*5"/>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3210_1*i*7"/>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3210_1*i*9"/>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0_1*i*2"/>
  <p:tag name="KSO_WM_TEMPLATE_CATEGORY" val="custom"/>
  <p:tag name="KSO_WM_TEMPLATE_INDEX" val="20233210"/>
  <p:tag name="KSO_WM_UNIT_LAYERLEVEL" val="1"/>
  <p:tag name="KSO_WM_TAG_VERSION" val="3.0"/>
  <p:tag name="KSO_WM_BEAUTIFY_FLAG" val="#wm#"/>
  <p:tag name="KSO_WM_UNIT_USESOURCEFORMAT_APPLY" val="0"/>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10_1*i*4"/>
  <p:tag name="KSO_WM_TEMPLATE_CATEGORY" val="custom"/>
  <p:tag name="KSO_WM_TEMPLATE_INDEX" val="20233210"/>
  <p:tag name="KSO_WM_UNIT_LAYERLEVEL" val="1"/>
  <p:tag name="KSO_WM_TAG_VERSION" val="3.0"/>
  <p:tag name="KSO_WM_BEAUTIFY_FLAG" val="#wm#"/>
  <p:tag name="KSO_WM_UNIT_USESOURCEFORMAT_APPLY" val="0"/>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10_1*i*6"/>
  <p:tag name="KSO_WM_TEMPLATE_CATEGORY" val="custom"/>
  <p:tag name="KSO_WM_TEMPLATE_INDEX" val="20233210"/>
  <p:tag name="KSO_WM_UNIT_LAYERLEVEL" val="1"/>
  <p:tag name="KSO_WM_TAG_VERSION" val="3.0"/>
  <p:tag name="KSO_WM_BEAUTIFY_FLAG" val="#wm#"/>
  <p:tag name="KSO_WM_UNIT_USESOURCEFORMAT_APPLY" val="0"/>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10_1*i*8"/>
  <p:tag name="KSO_WM_TEMPLATE_CATEGORY" val="custom"/>
  <p:tag name="KSO_WM_TEMPLATE_INDEX" val="20233210"/>
  <p:tag name="KSO_WM_UNIT_LAYERLEVEL" val="1"/>
  <p:tag name="KSO_WM_TAG_VERSION" val="3.0"/>
  <p:tag name="KSO_WM_BEAUTIFY_FLAG" val="#wm#"/>
  <p:tag name="KSO_WM_UNIT_USESOURCEFORMAT_APPLY" val="0"/>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custom20233210_1*i*10"/>
  <p:tag name="KSO_WM_TEMPLATE_CATEGORY" val="custom"/>
  <p:tag name="KSO_WM_TEMPLATE_INDEX" val="20233210"/>
  <p:tag name="KSO_WM_UNIT_LAYERLEVEL" val="1"/>
  <p:tag name="KSO_WM_TAG_VERSION" val="3.0"/>
  <p:tag name="KSO_WM_BEAUTIFY_FLAG" val="#wm#"/>
  <p:tag name="KSO_WM_UNIT_USESOURCEFORMAT_APPLY" val="0"/>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i*1_1"/>
  <p:tag name="KSO_WM_TEMPLATE_CATEGORY" val="diagram"/>
  <p:tag name="KSO_WM_TEMPLATE_INDEX" val="20235514"/>
  <p:tag name="KSO_WM_UNIT_LAYERLEVEL" val="1_1"/>
  <p:tag name="KSO_WM_TAG_VERSION" val="3.0"/>
  <p:tag name="KSO_WM_UNIT_TYPE" val="l_i"/>
  <p:tag name="KSO_WM_UNIT_INDEX" val="1_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0"/>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i*1_1_1"/>
  <p:tag name="KSO_WM_TEMPLATE_CATEGORY" val="diagram"/>
  <p:tag name="KSO_WM_TEMPLATE_INDEX" val="20235514"/>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TEXT_FILL_FORE_SCHEMECOLOR_INDEX" val="1"/>
  <p:tag name="KSO_WM_UNIT_TEXT_FILL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a*1_1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UNIT_VALUE" val="14"/>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f*1_1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UNIT_VALUE" val="36"/>
  <p:tag name="KSO_WM_DIAGRAM_VERSION" val="3"/>
  <p:tag name="KSO_WM_DIAGRAM_COLOR_TRICK" val="1"/>
  <p:tag name="KSO_WM_DIAGRAM_COLOR_TEXT_CAN_REMOVE" val="n"/>
  <p:tag name="KSO_WM_UNIT_PRESET_TEXT" val="单击此处添加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i*1_2_1"/>
  <p:tag name="KSO_WM_TEMPLATE_CATEGORY" val="diagram"/>
  <p:tag name="KSO_WM_TEMPLATE_INDEX" val="20235514"/>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TEXT_FILL_FORE_SCHEMECOLOR_INDEX" val="1"/>
  <p:tag name="KSO_WM_UNIT_TEXT_FILL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a*1_2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UNIT_VALUE" val="14"/>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1*l_h_f*1_2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UNIT_VALUE" val="36"/>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此处编辑添加正文 ，文字是您思想的提炼，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6.20139000266755,&quot;top&quot;:131.8,&quot;width&quot;:407.99721999466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292.xml><?xml version="1.0" encoding="utf-8"?>
<p:tagLst xmlns:p="http://schemas.openxmlformats.org/presentationml/2006/main">
  <p:tag name="KSO_WM_UNIT_TYPE" val="a"/>
  <p:tag name="KSO_WM_UNIT_INDEX" val="1"/>
  <p:tag name="KSO_WM_BEAUTIFY_FLAG" val="#wm#"/>
  <p:tag name="KSO_WM_TAG_VERSION" val="3.0"/>
  <p:tag name="KSO_WM_TEMPLATE_INDEX" val="56"/>
  <p:tag name="KSO_WM_TEMPLATE_CATEGORY" val="custom"/>
  <p:tag name="KSO_WM_UNIT_ID" val="custom56_4*a*1"/>
  <p:tag name="KSO_WM_UNIT_LAYERLEVEL" val="1"/>
</p:tagLst>
</file>

<file path=ppt/tags/tag293.xml><?xml version="1.0" encoding="utf-8"?>
<p:tagLst xmlns:p="http://schemas.openxmlformats.org/presentationml/2006/main">
  <p:tag name="KSO_WM_SLIDE_ID" val="custom2023321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3315"/>
  <p:tag name="KSO_WM_SLIDE_TYPE" val="text"/>
  <p:tag name="KSO_WM_SLIDE_SUBTYPE" val="picTxt"/>
  <p:tag name="KSO_WM_SLIDE_SIZE" val="409.3*360.15"/>
  <p:tag name="KSO_WM_SLIDE_POSITION" val="505.55*131.8"/>
  <p:tag name="KSO_WM_SLIDE_LAYOUT" val="a_l"/>
  <p:tag name="KSO_WM_SLIDE_LAYOUT_CNT" val="1_1"/>
  <p:tag name="KSO_WM_SPECIAL_SOURCE" val="bdnull"/>
  <p:tag name="KSO_WM_DIAGRAM_GROUP_CODE" val="l1-1"/>
  <p:tag name="KSO_WM_SLIDE_DIAGTYPE" val="l"/>
</p:tagLst>
</file>

<file path=ppt/tags/tag2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Lst>
</file>

<file path=ppt/tags/tag2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2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Lst>
</file>

<file path=ppt/tags/tag2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Lst>
</file>

<file path=ppt/tags/tag3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Lst>
</file>

<file path=ppt/tags/tag3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VCG41N1250446357**1756735077173_5.215_20ea286a9957-slide-7"/>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6735077173_5.215_20ea286a9957-slide-7"/>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1865234375,&quot;width&quot;:850.48266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6735077173_5.215_20ea286a9957-slide-7"/>
</p:tagLst>
</file>

<file path=ppt/tags/tag314.xml><?xml version="1.0" encoding="utf-8"?>
<p:tagLst xmlns:p="http://schemas.openxmlformats.org/presentationml/2006/main">
  <p:tag name="KSO_WM_UNIT_TYPE" val="a"/>
  <p:tag name="KSO_WM_UNIT_INDEX" val="1"/>
  <p:tag name="KSO_WM_BEAUTIFY_FLAG" val="#wm#"/>
  <p:tag name="KSO_WM_TAG_VERSION" val="3.0"/>
  <p:tag name="KSO_WM_TEMPLATE_INDEX" val="56"/>
  <p:tag name="KSO_WM_TEMPLATE_CATEGORY" val="custom"/>
  <p:tag name="KSO_WM_UNIT_ID" val="custom56_4*a*1"/>
  <p:tag name="KSO_WM_UNIT_LAYERLEVEL" val="1"/>
</p:tagLst>
</file>

<file path=ppt/tags/tag315.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3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3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3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3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3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3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BEAUTIFY_FLAG" val="#wm#"/>
  <p:tag name="KSO_WM_UNIT_PRESET_TEXT" val="添加标题内容"/>
  <p:tag name="KSO_WM_UNIT_TEXT_FILL_FORE_SCHEMECOLOR_INDEX" val="1"/>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 name="KSO_WM_BEAUTIFY_FLAG" val="#wm#"/>
  <p:tag name="KSO_WM_UNIT_LINE_FORE_SCHEMECOLOR_INDEX" val="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BEAUTIFY_FLAG" val="#wm#"/>
  <p:tag name="KSO_WM_UNIT_FILL_TYPE" val="1"/>
  <p:tag name="KSO_WM_UNIT_FILL_FORE_SCHEMECOLOR_INDEX" val="5"/>
  <p:tag name="KSO_WM_UNIT_FILL_FORE_SCHEMECOLOR_INDEX_BRIGHTNESS" val="0"/>
</p:tagLst>
</file>

<file path=ppt/tags/tag332.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333.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334.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3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Lst>
</file>

<file path=ppt/tags/tag3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Lst>
</file>

<file path=ppt/tags/tag33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56"/>
  <p:tag name="KSO_WM_TEMPLATE_CATEGORY" val="custom"/>
  <p:tag name="KSO_WM_UNIT_ID" val="custom56_4*a*1"/>
  <p:tag name="KSO_WM_UNIT_LAYERLEVEL" val="1"/>
</p:tagLst>
</file>

<file path=ppt/tags/tag338.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3315"/>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Lst>
</file>

<file path=ppt/tags/tag339.xml><?xml version="1.0" encoding="utf-8"?>
<p:tagLst xmlns:p="http://schemas.openxmlformats.org/presentationml/2006/main">
  <p:tag name="KSO_WM_UNIT_TYPE" val="a"/>
  <p:tag name="KSO_WM_UNIT_INDEX" val="1"/>
  <p:tag name="KSO_WM_BEAUTIFY_FLAG" val="#wm#"/>
  <p:tag name="KSO_WM_TAG_VERSION" val="3.0"/>
  <p:tag name="KSO_WM_UNIT_ID" val="custom56_3*a*1"/>
  <p:tag name="KSO_WM_UNIT_LAYERLEVEL" val="1"/>
  <p:tag name="KSO_WM_TEMPLATE_INDEX" val="56"/>
  <p:tag name="KSO_WM_TEMPLATE_CATEGORY" val="custo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TYPE" val="e"/>
  <p:tag name="KSO_WM_UNIT_INDEX" val="1"/>
  <p:tag name="KSO_WM_BEAUTIFY_FLAG" val="#wm#"/>
  <p:tag name="KSO_WM_TAG_VERSION" val="3.0"/>
  <p:tag name="KSO_WM_UNIT_ID" val="custom56_3*e*1"/>
  <p:tag name="KSO_WM_UNIT_LAYERLEVEL" val="1"/>
  <p:tag name="KSO_WM_TEMPLATE_INDEX" val="56"/>
  <p:tag name="KSO_WM_TEMPLATE_CATEGORY" val="custom"/>
  <p:tag name="KSO_WM_UNIT_PRESET_TEXT" val="第 一 节"/>
</p:tagLst>
</file>

<file path=ppt/tags/tag341.xml><?xml version="1.0" encoding="utf-8"?>
<p:tagLst xmlns:p="http://schemas.openxmlformats.org/presentationml/2006/main">
  <p:tag name="KSO_WM_SLIDE_ID" val="custom56_3"/>
  <p:tag name="KSO_WM_TEMPLATE_SUBCATEGORY" val="29"/>
  <p:tag name="KSO_WM_TEMPLATE_MASTER_TYPE" val="0"/>
  <p:tag name="KSO_WM_TEMPLATE_COLOR_TYPE" val="0"/>
  <p:tag name="KSO_WM_SLIDE_ITEM_CNT" val="0"/>
  <p:tag name="KSO_WM_SLIDE_INDEX" val="3"/>
  <p:tag name="KSO_WM_TAG_VERSION" val="3.0"/>
  <p:tag name="KSO_WM_BEAUTIFY_FLAG" val="#wm#"/>
  <p:tag name="KSO_WM_TEMPLATE_CATEGORY" val="custom"/>
  <p:tag name="KSO_WM_TEMPLATE_INDEX" val="56"/>
  <p:tag name="KSO_WM_SLIDE_TYPE" val="sectionTitle"/>
  <p:tag name="KSO_WM_SLIDE_SUBTYPE" val="pureTxt"/>
  <p:tag name="KSO_WM_SLIDE_LAYOUT" val="a_e"/>
  <p:tag name="KSO_WM_SLIDE_LAYOUT_CNT" val="1_1"/>
  <p:tag name="KSO_WM_SPECIAL_SOURCE" val="bdnull"/>
  <p:tag name="KSO_WM_SLIDE_CONTENT_AREA" val="{&quot;left&quot;:&quot;168.45&quot;,&quot;top&quot;:&quot;91.9&quot;,&quot;width&quot;:&quot;660.35&quot;,&quot;height&quot;:&quot;315&quot;}"/>
  <p:tag name="KSO_WM_TEMPLATE_PLACEHOLDER_POS" val="0,0,960,540"/>
  <p:tag name="KSO_WM_SLIDE_THEME_ID" val="20233647"/>
</p:tagLst>
</file>

<file path=ppt/tags/tag3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3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3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3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3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3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34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3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41N495867377**1756735077173_5.215_20ea286a9957-slide-9"/>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1756735077173_5.215_20ea286a9957-slide-9"/>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58.xml><?xml version="1.0" encoding="utf-8"?>
<p:tagLst xmlns:p="http://schemas.openxmlformats.org/presentationml/2006/main">
  <p:tag name="KSO_WM_UNIT_TYPE" val="a"/>
  <p:tag name="KSO_WM_UNIT_INDEX" val="1"/>
  <p:tag name="KSO_WM_BEAUTIFY_FLAG" val="#wm#"/>
  <p:tag name="KSO_WM_TAG_VERSION" val="3.0"/>
  <p:tag name="KSO_WM_TEMPLATE_INDEX" val="56"/>
  <p:tag name="KSO_WM_TEMPLATE_CATEGORY" val="custom"/>
  <p:tag name="KSO_WM_UNIT_ID" val="custom56_4*a*1"/>
  <p:tag name="KSO_WM_UNIT_LAYERLEVEL" val="1"/>
</p:tagLst>
</file>

<file path=ppt/tags/tag35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4"/>
  <p:tag name="KSO_WM_UNIT_ID" val="custom20231934_1*a*1"/>
  <p:tag name="KSO_WM_UNIT_TEXT_TYPE" val="1"/>
  <p:tag name="KSO_WM_UNIT_PRESET_TEXT" val="单击此处添加标题"/>
</p:tagLst>
</file>

<file path=ppt/tags/tag361.xml><?xml version="1.0" encoding="utf-8"?>
<p:tagLst xmlns:p="http://schemas.openxmlformats.org/presentationml/2006/main">
  <p:tag name="KSO_WM_UNIT_VALUE" val="1305*3046"/>
  <p:tag name="KSO_WM_UNIT_HIGHLIGHT" val="0"/>
  <p:tag name="KSO_WM_UNIT_COMPATIBLE" val="0"/>
  <p:tag name="KSO_WM_UNIT_DIAGRAM_ISNUMVISUAL" val="0"/>
  <p:tag name="KSO_WM_UNIT_DIAGRAM_ISREFERUNIT" val="0"/>
  <p:tag name="KSO_WM_UNIT_TYPE" val="d"/>
  <p:tag name="KSO_WM_UNIT_INDEX" val="1"/>
  <p:tag name="KSO_WM_UNIT_ID" val="custom20231934_1*d*1"/>
  <p:tag name="KSO_WM_TEMPLATE_CATEGORY" val="custom"/>
  <p:tag name="KSO_WM_TEMPLATE_INDEX" val="20231934"/>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a"/>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4_1*i*1"/>
  <p:tag name="KSO_WM_TEMPLATE_CATEGORY" val="custom"/>
  <p:tag name="KSO_WM_TEMPLATE_INDEX" val="20231934"/>
  <p:tag name="KSO_WM_UNIT_LAYERLEVEL" val="1"/>
  <p:tag name="KSO_WM_TAG_VERSION" val="3.0"/>
  <p:tag name="KSO_WM_BEAUTIFY_FLAG" val="#wm#"/>
</p:tagLst>
</file>

<file path=ppt/tags/tag36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c_f"/>
  <p:tag name="KSO_WM_UNIT_INDEX" val="1_1"/>
  <p:tag name="KSO_WM_UNIT_ID" val="custom20231934_1*c_f*1_1"/>
  <p:tag name="KSO_WM_TEMPLATE_CATEGORY" val="custom"/>
  <p:tag name="KSO_WM_TEMPLATE_INDEX" val="20231934"/>
  <p:tag name="KSO_WM_UNIT_LAYERLEVEL" val="1_1"/>
  <p:tag name="KSO_WM_TAG_VERSION" val="3.0"/>
  <p:tag name="KSO_WM_BEAUTIFY_FLAG" val="#wm#"/>
  <p:tag name="KSO_WM_UNIT_PRESET_TEXT" val="单击此处添加文本具体内容"/>
  <p:tag name="KSO_WM_UNIT_LINE_FORE_SCHEMECOLOR_INDEX" val="-2"/>
  <p:tag name="KSO_WM_UNIT_TEXT_TYPE" val="1"/>
</p:tagLst>
</file>

<file path=ppt/tags/tag3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1934_1*c_a*1_1"/>
  <p:tag name="KSO_WM_TEMPLATE_CATEGORY" val="custom"/>
  <p:tag name="KSO_WM_TEMPLATE_INDEX" val="20231934"/>
  <p:tag name="KSO_WM_UNIT_LAYERLEVEL" val="1_1"/>
  <p:tag name="KSO_WM_TAG_VERSION" val="3.0"/>
  <p:tag name="KSO_WM_BEAUTIFY_FLAG" val="#wm#"/>
  <p:tag name="KSO_WM_UNIT_PRESET_TEXT" val="添加标题"/>
  <p:tag name="KSO_WM_UNIT_LINE_FORE_SCHEMECOLOR_INDEX" val="-2"/>
  <p:tag name="KSO_WM_UNIT_TEXT_TYPE"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934_1*i*2"/>
  <p:tag name="KSO_WM_TEMPLATE_CATEGORY" val="custom"/>
  <p:tag name="KSO_WM_TEMPLATE_INDEX" val="20231934"/>
  <p:tag name="KSO_WM_UNIT_LAYERLEVEL" val="1"/>
  <p:tag name="KSO_WM_TAG_VERSION" val="3.0"/>
  <p:tag name="KSO_WM_BEAUTIFY_FLAG" val="#wm#"/>
</p:tagLst>
</file>

<file path=ppt/tags/tag36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01.95*50.1"/>
  <p:tag name="KSO_WM_SLIDE_POSITION" val="178.15*219.45"/>
  <p:tag name="KSO_WM_SLIDE_LAYOUT" val="a_d_c"/>
  <p:tag name="KSO_WM_SLIDE_LAYOUT_CNT" val="1_1_1"/>
  <p:tag name="KSO_WM_SPECIAL_SOURCE" val="bdnull"/>
  <p:tag name="KSO_WM_TEMPLATE_INDEX" val="20231934"/>
  <p:tag name="KSO_WM_TEMPLATE_SUBCATEGORY" val="0"/>
  <p:tag name="KSO_WM_SLIDE_INDEX" val="1"/>
  <p:tag name="KSO_WM_TAG_VERSION" val="3.0"/>
  <p:tag name="KSO_WM_SLIDE_ID" val="custom20231934_1"/>
  <p:tag name="KSO_WM_SLIDE_ITEM_CNT" val="0"/>
</p:tagLst>
</file>

<file path=ppt/tags/tag36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41N1492513028**1756735077173_5.215_20ea286a9957-slide-1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4"/>
  <p:tag name="KSO_WM_UNIT_ID" val="custom20231934_1*a*1"/>
  <p:tag name="KSO_WM_UNIT_TEXT_TYPE" val="1"/>
  <p:tag name="KSO_WM_UNIT_PRESET_TEXT" val="单击此处添加标题"/>
</p:tagLst>
</file>

<file path=ppt/tags/tag381.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48_1*i*1"/>
  <p:tag name="KSO_WM_TEMPLATE_CATEGORY" val="custom"/>
  <p:tag name="KSO_WM_TEMPLATE_INDEX" val="2023324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383.xml><?xml version="1.0" encoding="utf-8"?>
<p:tagLst xmlns:p="http://schemas.openxmlformats.org/presentationml/2006/main">
  <p:tag name="KSO_WM_UNIT_TEXT_LAYER_COUNT" val="1"/>
  <p:tag name="KSO_WM_UNIT_NOCLEAR" val="0"/>
  <p:tag name="KSO_WM_UNIT_HIGHLIGHT" val="0"/>
  <p:tag name="KSO_WM_UNIT_COMPATIBLE" val="0"/>
  <p:tag name="KSO_WM_UNIT_DIAGRAM_ISNUMVISUAL" val="0"/>
  <p:tag name="KSO_WM_UNIT_DIAGRAM_ISREFERUNIT" val="0"/>
  <p:tag name="KSO_WM_UNIT_TYPE" val="l_h_i"/>
  <p:tag name="KSO_WM_UNIT_INDEX" val="1_2_3"/>
  <p:tag name="KSO_WM_UNIT_ID" val="diagram20233247_1*l_h_i*1_2_3"/>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quot;left&quot;:58.39999999999998,&quot;top&quot;:131.0749606299213,&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USESOURCEFORMAT_APPLY" val="0"/>
</p:tagLst>
</file>

<file path=ppt/tags/tag384.xml><?xml version="1.0" encoding="utf-8"?>
<p:tagLst xmlns:p="http://schemas.openxmlformats.org/presentationml/2006/main">
  <p:tag name="KSO_WM_UNIT_TEXT_LAYER_COUNT" val="1"/>
  <p:tag name="KSO_WM_UNIT_NOCLEAR" val="0"/>
  <p:tag name="KSO_WM_UNIT_HIGHLIGHT" val="0"/>
  <p:tag name="KSO_WM_UNIT_COMPATIBLE" val="0"/>
  <p:tag name="KSO_WM_UNIT_DIAGRAM_ISNUMVISUAL" val="0"/>
  <p:tag name="KSO_WM_UNIT_DIAGRAM_ISREFERUNIT" val="0"/>
  <p:tag name="KSO_WM_UNIT_TYPE" val="l_h_i"/>
  <p:tag name="KSO_WM_UNIT_INDEX" val="1_1_3"/>
  <p:tag name="KSO_WM_UNIT_ID" val="diagram20233247_1*l_h_i*1_1_3"/>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quot;left&quot;:58.39999999999998,&quot;top&quot;:131.0749606299213,&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USESOURCEFORMAT_APPLY" val="0"/>
</p:tagLst>
</file>

<file path=ppt/tags/tag38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47_1*l_h_f*1_2_1"/>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quot;left&quot;:58.39999999999998,&quot;top&quot;:131.0749606299213,&quot;width&quot;:846.25}"/>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6"/>
  <p:tag name="KSO_WM_UNIT_TEXT_FILL_FORE_SCHEMECOLOR_INDEX" val="1"/>
  <p:tag name="KSO_WM_UNIT_TEXT_FILL_TYPE" val="1"/>
  <p:tag name="KSO_WM_UNIT_LINE_FILL_TYPE" val="2"/>
  <p:tag name="KSO_WM_UNIT_USESOURCEFORMAT_APPLY" val="0"/>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47_1*l_h_i*1_2_1"/>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quot;left&quot;:58.39999999999998,&quot;top&quot;:131.0749606299213,&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0"/>
</p:tagLst>
</file>

<file path=ppt/tags/tag38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47_1*l_h_f*1_1_1"/>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quot;left&quot;:58.39999999999998,&quot;top&quot;:131.0749606299213,&quot;width&quot;:846.25}"/>
  <p:tag name="KSO_WM_UNIT_VALUE" val="130"/>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UNIT_LINE_FILL_TYPE" val="2"/>
  <p:tag name="KSO_WM_UNIT_USESOURCEFORMAT_APPLY" val="0"/>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47_1*l_h_i*1_1_1"/>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quot;left&quot;:58.39999999999998,&quot;top&quot;:131.0749606299213,&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3247_1*l_h_i*1_2_2"/>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quot;left&quot;:58.39999999999998,&quot;top&quot;:131.0749606299213,&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VALUE" val="77*77"/>
  <p:tag name="KSO_WM_UNIT_HIGHLIGHT" val="0"/>
  <p:tag name="KSO_WM_UNIT_COMPATIBLE" val="0"/>
  <p:tag name="KSO_WM_UNIT_DIAGRAM_ISNUMVISUAL" val="0"/>
  <p:tag name="KSO_WM_UNIT_DIAGRAM_ISREFERUNIT" val="0"/>
  <p:tag name="KSO_WM_UNIT_TYPE" val="l_h_x"/>
  <p:tag name="KSO_WM_UNIT_INDEX" val="1_2_1"/>
  <p:tag name="KSO_WM_UNIT_ID" val="diagram20233247_1*l_h_x*1_2_1"/>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quot;left&quot;:58.39999999999998,&quot;top&quot;:131.0749606299213,&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3247_1*l_h_i*1_1_2"/>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quot;left&quot;:58.39999999999998,&quot;top&quot;:131.0749606299213,&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392.xml><?xml version="1.0" encoding="utf-8"?>
<p:tagLst xmlns:p="http://schemas.openxmlformats.org/presentationml/2006/main">
  <p:tag name="KSO_WM_UNIT_VALUE" val="77*77"/>
  <p:tag name="KSO_WM_UNIT_HIGHLIGHT" val="0"/>
  <p:tag name="KSO_WM_UNIT_COMPATIBLE" val="0"/>
  <p:tag name="KSO_WM_UNIT_DIAGRAM_ISNUMVISUAL" val="0"/>
  <p:tag name="KSO_WM_UNIT_DIAGRAM_ISREFERUNIT" val="0"/>
  <p:tag name="KSO_WM_UNIT_TYPE" val="l_h_x"/>
  <p:tag name="KSO_WM_UNIT_INDEX" val="1_1_1"/>
  <p:tag name="KSO_WM_UNIT_ID" val="diagram20233247_1*l_h_x*1_1_1"/>
  <p:tag name="KSO_WM_TEMPLATE_CATEGORY" val="diagram"/>
  <p:tag name="KSO_WM_TEMPLATE_INDEX" val="20233247"/>
  <p:tag name="KSO_WM_UNIT_LAYERLEVEL" val="1_1_1"/>
  <p:tag name="KSO_WM_TAG_VERSION" val="3.0"/>
  <p:tag name="KSO_WM_DIAGRAM_VERSION" val="3"/>
  <p:tag name="KSO_WM_DIAGRAM_COLOR_TRICK" val="1"/>
  <p:tag name="KSO_WM_DIAGRAM_COLOR_TEXT_CAN_REMOVE" val="n"/>
  <p:tag name="KSO_WM_DIAGRAM_GROUP_CODE" val="l1-1"/>
  <p:tag name="KSO_WM_DIAGRAM_VIRTUALLY_FRAME" val="{&quot;height&quot;:343,&quot;left&quot;:58.39999999999998,&quot;top&quot;:131.0749606299213,&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393.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56"/>
  <p:tag name="KSO_WM_TEMPLATE_CATEGORY" val="custom"/>
  <p:tag name="KSO_WM_UNIT_ID" val="custom56_4*a*1"/>
  <p:tag name="KSO_WM_UNIT_LAYERLEVEL" val="1"/>
</p:tagLst>
</file>

<file path=ppt/tags/tag394.xml><?xml version="1.0" encoding="utf-8"?>
<p:tagLst xmlns:p="http://schemas.openxmlformats.org/presentationml/2006/main">
  <p:tag name="KSO_WM_SLIDE_ID" val="custom20233248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3315"/>
  <p:tag name="KSO_WM_SLIDE_LAYOUT" val="a_l"/>
  <p:tag name="KSO_WM_SLIDE_LAYOUT_CNT" val="1_1"/>
  <p:tag name="KSO_WM_SPECIAL_SOURCE" val="bdnull"/>
  <p:tag name="KSO_WM_SLIDE_TYPE" val="text"/>
  <p:tag name="KSO_WM_SLIDE_SIZE" val="846.25*316.05"/>
  <p:tag name="KSO_WM_SLIDE_POSITION" val="58.4*144.55"/>
  <p:tag name="KSO_WM_ASSIST_SLIDE" val="1"/>
  <p:tag name="KSO_WM_SLIDE_SUBTYPE" val="picTxt"/>
  <p:tag name="KSO_WM_DIAGRAM_GROUP_CODE" val="l1-1"/>
  <p:tag name="KSO_WM_SLIDE_DIAGTYPE" val="l"/>
</p:tagLst>
</file>

<file path=ppt/tags/tag3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4*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3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4*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UNIT_PRESET_TEXT" val="单击此处添加文本具体内容，简明扼要地阐述您的观点。根据需要您可酌情增减文字内容"/>
  <p:tag name="KSO_WM_UNIT_TEXT_FILL_FORE_SCHEMECOLOR_INDEX" val="1"/>
  <p:tag name="KSO_WM_UNIT_TEXT_FILL_TYPE" val="1"/>
  <p:tag name="KSO_WM_UNIT_USESOURCEFORMAT_APPLY" val="0"/>
</p:tagLst>
</file>

<file path=ppt/tags/tag3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4*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0"/>
</p:tagLst>
</file>

<file path=ppt/tags/tag3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4*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39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4*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UNIT_PRESET_TEXT" val="添加标题"/>
  <p:tag name="KSO_WM_UNIT_TEXT_FILL_FORE_SCHEMECOLOR_INDEX" val="1"/>
  <p:tag name="KSO_WM_UNIT_TEXT_FILL_TYPE" val="1"/>
  <p:tag name="KSO_WM_UNIT_USESOURCEFORMAT_APPLY" val="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4*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40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4*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UNIT_PRESET_TEXT" val="单击此处添加文本具体内容，简明扼要地阐述您的观点。根据需要您可酌情增减文字内容"/>
  <p:tag name="KSO_WM_UNIT_TEXT_FILL_FORE_SCHEMECOLOR_INDEX" val="1"/>
  <p:tag name="KSO_WM_UNIT_TEXT_FILL_TYPE" val="1"/>
  <p:tag name="KSO_WM_UNIT_USESOURCEFORMAT_APPLY" val="0"/>
</p:tagLst>
</file>

<file path=ppt/tags/tag4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4*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0"/>
</p:tagLst>
</file>

<file path=ppt/tags/tag4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4*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0"/>
</p:tagLst>
</file>

<file path=ppt/tags/tag4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4*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4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4*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4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4*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UNIT_PRESET_TEXT" val="单击此处添加文本具体内容，简明扼要地阐述您的观点。根据需要您可酌情增减文字内容"/>
  <p:tag name="KSO_WM_UNIT_TEXT_FILL_FORE_SCHEMECOLOR_INDEX" val="1"/>
  <p:tag name="KSO_WM_UNIT_TEXT_FILL_TYPE" val="1"/>
  <p:tag name="KSO_WM_UNIT_USESOURCEFORMAT_APPLY" val="0"/>
</p:tagLst>
</file>

<file path=ppt/tags/tag4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4*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0"/>
</p:tagLst>
</file>

<file path=ppt/tags/tag4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4*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0"/>
</p:tagLst>
</file>

<file path=ppt/tags/tag4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4*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UNIT_PRESET_TEXT" val="添加标题"/>
  <p:tag name="KSO_WM_UNIT_TEXT_FILL_FORE_SCHEMECOLOR_INDEX" val="1"/>
  <p:tag name="KSO_WM_UNIT_TEXT_FILL_TYPE" val="1"/>
  <p:tag name="KSO_WM_UNIT_USESOURCEFORMAT_APPLY" val="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4*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41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4*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UNIT_PRESET_TEXT" val="单击此处添加文本具体内容，简明扼要地阐述您的观点。根据需要您可酌情增减文字内容"/>
  <p:tag name="KSO_WM_UNIT_TEXT_FILL_FORE_SCHEMECOLOR_INDEX" val="1"/>
  <p:tag name="KSO_WM_UNIT_TEXT_FILL_TYPE" val="1"/>
  <p:tag name="KSO_WM_UNIT_USESOURCEFORMAT_APPLY" val="0"/>
</p:tagLst>
</file>

<file path=ppt/tags/tag4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4*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0"/>
</p:tagLst>
</file>

<file path=ppt/tags/tag4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4*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0"/>
</p:tagLst>
</file>

<file path=ppt/tags/tag4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4*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4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1973_4*l_h_i*1_5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4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973_4*l_h_f*1_5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UNIT_PRESET_TEXT" val="单击此处添加文本具体内容，简明扼要地阐述您的观点。根据需要您可酌情增减文字内容"/>
  <p:tag name="KSO_WM_UNIT_TEXT_FILL_FORE_SCHEMECOLOR_INDEX" val="1"/>
  <p:tag name="KSO_WM_UNIT_TEXT_FILL_TYPE" val="1"/>
  <p:tag name="KSO_WM_UNIT_USESOURCEFORMAT_APPLY" val="0"/>
</p:tagLst>
</file>

<file path=ppt/tags/tag4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1973_4*l_h_i*1_5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5"/>
  <p:tag name="KSO_WM_UNIT_FILL_TYPE" val="1"/>
  <p:tag name="KSO_WM_UNIT_FILL_FORE_SCHEMECOLOR_INDEX" val="5"/>
  <p:tag name="KSO_WM_UNIT_FILL_FORE_SCHEMECOLOR_INDEX_BRIGHTNESS" val="0"/>
  <p:tag name="KSO_WM_UNIT_USESOURCEFORMAT_APPLY" val="0"/>
</p:tagLst>
</file>

<file path=ppt/tags/tag4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973_4*l_h_i*1_5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9"/>
  <p:tag name="KSO_WM_UNIT_LINE_FILL_TYPE" val="2"/>
  <p:tag name="KSO_WM_UNIT_USESOURCEFORMAT_APPLY" val="0"/>
</p:tagLst>
</file>

<file path=ppt/tags/tag4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1973_4*l_h_a*1_5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TEMPLATE_INDEX" val="56"/>
  <p:tag name="KSO_WM_TEMPLATE_CATEGORY" val="custom"/>
  <p:tag name="KSO_WM_UNIT_ID" val="custom56_4*a*1"/>
  <p:tag name="KSO_WM_UNIT_LAYERLEVEL" val="1"/>
</p:tagLst>
</file>

<file path=ppt/tags/tag421.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3315"/>
  <p:tag name="KSO_WM_SLIDE_LAYOUT" val="a_l"/>
  <p:tag name="KSO_WM_SLIDE_LAYOUT_CNT" val="1_1"/>
  <p:tag name="KSO_WM_SPECIAL_SOURCE" val="bdnull"/>
</p:tagLst>
</file>

<file path=ppt/tags/tag4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3_1*a*1"/>
  <p:tag name="KSO_WM_TEMPLATE_CATEGORY" val="custom"/>
  <p:tag name="KSO_WM_TEMPLATE_INDEX" val="20233593"/>
  <p:tag name="KSO_WM_UNIT_LAYERLEVEL" val="1"/>
  <p:tag name="KSO_WM_TAG_VERSION" val="3.0"/>
  <p:tag name="KSO_WM_BEAUTIFY_FLAG" val="#wm#"/>
  <p:tag name="KSO_WM_UNIT_VALUE" val="30"/>
  <p:tag name="KSO_WM_UNIT_TEXT_TYPE" val="1"/>
  <p:tag name="KSO_WM_DIAGRAM_GROUP_CODE" val="l1-1"/>
  <p:tag name="KSO_WM_UNIT_PRESET_TEXT" val="单击此处添加标题"/>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3_1*d*1"/>
  <p:tag name="KSO_WM_TEMPLATE_CATEGORY" val="custom"/>
  <p:tag name="KSO_WM_TEMPLATE_INDEX" val="20233593"/>
  <p:tag name="KSO_WM_UNIT_LAYERLEVEL" val="1"/>
  <p:tag name="KSO_WM_TAG_VERSION" val="3.0"/>
  <p:tag name="KSO_WM_BEAUTIFY_FLAG" val="#wm#"/>
  <p:tag name="KSO_WM_UNIT_VALUE" val="1265*1948"/>
  <p:tag name="KSO_WM_UNIT_PICTURE_SUBTYPE" val="a"/>
  <p:tag name="MH_PIC_SOURCE_TYPE" val="ai_match*VCG41N494534890**1756735077173_5.215_20ea286a9957-slide-14"/>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i*1_1"/>
  <p:tag name="KSO_WM_TEMPLATE_CATEGORY" val="diagram"/>
  <p:tag name="KSO_WM_TEMPLATE_INDEX" val="20235596"/>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f*1_1_1"/>
  <p:tag name="KSO_WM_TEMPLATE_CATEGORY" val="diagram"/>
  <p:tag name="KSO_WM_TEMPLATE_INDEX" val="2023559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正文，文字是您思想的提炼，请言简意赅阐述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a*1_1_1"/>
  <p:tag name="KSO_WM_TEMPLATE_CATEGORY" val="diagram"/>
  <p:tag name="KSO_WM_TEMPLATE_INDEX" val="202355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11"/>
  <p:tag name="KSO_WM_UNIT_PRESET_TEXT" val="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f*1_2_1"/>
  <p:tag name="KSO_WM_TEMPLATE_CATEGORY" val="diagram"/>
  <p:tag name="KSO_WM_TEMPLATE_INDEX" val="2023559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添加正文，文字是您思想的提炼，请言简意赅阐述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a*1_2_1"/>
  <p:tag name="KSO_WM_TEMPLATE_CATEGORY" val="diagram"/>
  <p:tag name="KSO_WM_TEMPLATE_INDEX" val="202355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f*1_3_1"/>
  <p:tag name="KSO_WM_TEMPLATE_CATEGORY" val="diagram"/>
  <p:tag name="KSO_WM_TEMPLATE_INDEX" val="2023559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UNIT_VALUE" val="39"/>
  <p:tag name="KSO_WM_DIAGRAM_VERSION" val="3"/>
  <p:tag name="KSO_WM_DIAGRAM_COLOR_TRICK" val="1"/>
  <p:tag name="KSO_WM_DIAGRAM_COLOR_TEXT_CAN_REMOVE" val="n"/>
  <p:tag name="KSO_WM_UNIT_PRESET_TEXT" val="添加正文，文字是您思想的提炼，请言简意赅阐述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a*1_3_1"/>
  <p:tag name="KSO_WM_TEMPLATE_CATEGORY" val="diagram"/>
  <p:tag name="KSO_WM_TEMPLATE_INDEX" val="202355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UNIT_VALUE" va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width&quot;:264.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i*1_1_1"/>
  <p:tag name="KSO_WM_TEMPLATE_CATEGORY" val="diagram"/>
  <p:tag name="KSO_WM_TEMPLATE_INDEX" val="20235596"/>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x*1_1_1"/>
  <p:tag name="KSO_WM_TEMPLATE_CATEGORY" val="diagram"/>
  <p:tag name="KSO_WM_TEMPLATE_INDEX" val="20235596"/>
  <p:tag name="KSO_WM_UNIT_LAYERLEVEL" val="1_1_1"/>
  <p:tag name="KSO_WM_TAG_VERSION" val="3.0"/>
  <p:tag name="KSO_WM_BEAUTIFY_FLAG" val="#wm#"/>
  <p:tag name="KSO_WM_UNIT_VALUE" val="68*68"/>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i*1_2_1"/>
  <p:tag name="KSO_WM_TEMPLATE_CATEGORY" val="diagram"/>
  <p:tag name="KSO_WM_TEMPLATE_INDEX" val="20235596"/>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x*1_2_1"/>
  <p:tag name="KSO_WM_TEMPLATE_CATEGORY" val="diagram"/>
  <p:tag name="KSO_WM_TEMPLATE_INDEX" val="20235596"/>
  <p:tag name="KSO_WM_UNIT_LAYERLEVEL" val="1_1_1"/>
  <p:tag name="KSO_WM_TAG_VERSION" val="3.0"/>
  <p:tag name="KSO_WM_BEAUTIFY_FLAG" val="#wm#"/>
  <p:tag name="KSO_WM_UNIT_VALUE" val="68*68"/>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i*1_3_1"/>
  <p:tag name="KSO_WM_TEMPLATE_CATEGORY" val="diagram"/>
  <p:tag name="KSO_WM_TEMPLATE_INDEX" val="20235596"/>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96_2*l_h_x*1_3_1"/>
  <p:tag name="KSO_WM_TEMPLATE_CATEGORY" val="diagram"/>
  <p:tag name="KSO_WM_TEMPLATE_INDEX" val="20235596"/>
  <p:tag name="KSO_WM_UNIT_LAYERLEVEL" val="1_1_1"/>
  <p:tag name="KSO_WM_TAG_VERSION" val="3.0"/>
  <p:tag name="KSO_WM_BEAUTIFY_FLAG" val="#wm#"/>
  <p:tag name="KSO_WM_UNIT_VALUE" val="68*6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0.75,&quot;width&quot;:264.20001220703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37.xml><?xml version="1.0" encoding="utf-8"?>
<p:tagLst xmlns:p="http://schemas.openxmlformats.org/presentationml/2006/main">
  <p:tag name="KSO_WM_SLIDE_ID" val="custom2023359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593"/>
  <p:tag name="KSO_WM_SLIDE_TYPE" val="text"/>
  <p:tag name="KSO_WM_SLIDE_SUBTYPE" val="picTxt"/>
  <p:tag name="KSO_WM_SLIDE_SIZE" val="264.194*360.75"/>
  <p:tag name="KSO_WM_SLIDE_POSITION" val="48.0055*131.8"/>
  <p:tag name="KSO_WM_SLIDE_LAYOUT" val="a_d_l"/>
  <p:tag name="KSO_WM_SLIDE_LAYOUT_CNT" val="1_1_1"/>
  <p:tag name="KSO_WM_SPECIAL_SOURCE" val="bdnull"/>
  <p:tag name="KSO_WM_DIAGRAM_GROUP_CODE" val="l1-1"/>
  <p:tag name="KSO_WM_SLIDE_DIAGTYPE" val="l"/>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1756735077173_5.215_20ea286a9957-slide-15"/>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VCG41N664975912**1756735077173_5.215_20ea286a9957-slide-15"/>
</p:tagLst>
</file>

<file path=ppt/tags/tag4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Lst>
</file>

<file path=ppt/tags/tag4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Lst>
</file>

<file path=ppt/tags/tag4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Lst>
</file>

<file path=ppt/tags/tag4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Lst>
</file>

<file path=ppt/tags/tag4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Lst>
</file>

<file path=ppt/tags/tag4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7552803532158,&quot;left&quot;:54.8,&quot;top&quot;:111.19306610347716,&quot;width&quot;:850.44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3_1*a*1"/>
  <p:tag name="KSO_WM_TEMPLATE_CATEGORY" val="custom"/>
  <p:tag name="KSO_WM_TEMPLATE_INDEX" val="20233593"/>
  <p:tag name="KSO_WM_UNIT_LAYERLEVEL" val="1"/>
  <p:tag name="KSO_WM_TAG_VERSION" val="3.0"/>
  <p:tag name="KSO_WM_BEAUTIFY_FLAG" val="#wm#"/>
  <p:tag name="KSO_WM_UNIT_VALUE" val="30"/>
  <p:tag name="KSO_WM_UNIT_TEXT_TYPE" val="1"/>
  <p:tag name="KSO_WM_DIAGRAM_GROUP_CODE" val="l1-1"/>
  <p:tag name="KSO_WM_UNIT_PRESET_TEXT" val="单击此处添加标题"/>
</p:tagLst>
</file>

<file path=ppt/tags/tag451.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2454_1*l_i*1_1"/>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2454_1*l_i*1_2"/>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2454_1*l_i*1_3"/>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4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54_1*l_h_i*1_1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0"/>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1*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0"/>
</p:tagLst>
</file>

<file path=ppt/tags/tag4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1*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0"/>
</p:tagLst>
</file>

<file path=ppt/tags/tag4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54_1*l_h_i*1_2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0"/>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1*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1*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0"/>
</p:tagLst>
</file>

<file path=ppt/tags/tag4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1*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4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1*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463.xml><?xml version="1.0" encoding="utf-8"?>
<p:tagLst xmlns:p="http://schemas.openxmlformats.org/presentationml/2006/main">
  <p:tag name="KSO_WM_DIAGRAM_VERSION" val="3"/>
  <p:tag name="KSO_WM_DIAGRAM_COLOR_TRICK" val="1"/>
  <p:tag name="KSO_WM_DIAGRAM_COLOR_TEXT_CAN_REMOVE" val="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2454_1*l_h_x*1_1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464.xml><?xml version="1.0" encoding="utf-8"?>
<p:tagLst xmlns:p="http://schemas.openxmlformats.org/presentationml/2006/main">
  <p:tag name="KSO_WM_DIAGRAM_VERSION" val="3"/>
  <p:tag name="KSO_WM_DIAGRAM_COLOR_TRICK" val="1"/>
  <p:tag name="KSO_WM_DIAGRAM_COLOR_TEXT_CAN_REMOVE" val="n"/>
  <p:tag name="KSO_WM_UNIT_VALUE" val="136*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2454_1*l_h_x*1_2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4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3_1*a*1"/>
  <p:tag name="KSO_WM_TEMPLATE_CATEGORY" val="custom"/>
  <p:tag name="KSO_WM_TEMPLATE_INDEX" val="20233593"/>
  <p:tag name="KSO_WM_UNIT_LAYERLEVEL" val="1"/>
  <p:tag name="KSO_WM_TAG_VERSION" val="3.0"/>
  <p:tag name="KSO_WM_BEAUTIFY_FLAG" val="#wm#"/>
  <p:tag name="KSO_WM_UNIT_VALUE" val="30"/>
  <p:tag name="KSO_WM_UNIT_TEXT_TYPE" val="1"/>
  <p:tag name="KSO_WM_DIAGRAM_GROUP_CODE" val="l1-1"/>
  <p:tag name="KSO_WM_UNIT_PRESET_TEXT" val="单击此处添加标题"/>
</p:tagLst>
</file>

<file path=ppt/tags/tag466.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3315"/>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Lst>
</file>

<file path=ppt/tags/tag4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41N1359308486**1756735077173_5.215_20ea286a9957-slide-17"/>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3_1*a*1"/>
  <p:tag name="KSO_WM_TEMPLATE_CATEGORY" val="custom"/>
  <p:tag name="KSO_WM_TEMPLATE_INDEX" val="20233593"/>
  <p:tag name="KSO_WM_UNIT_LAYERLEVEL" val="1"/>
  <p:tag name="KSO_WM_TAG_VERSION" val="3.0"/>
  <p:tag name="KSO_WM_BEAUTIFY_FLAG" val="#wm#"/>
  <p:tag name="KSO_WM_UNIT_VALUE" val="30"/>
  <p:tag name="KSO_WM_UNIT_TEXT_TYPE" val="1"/>
  <p:tag name="KSO_WM_DIAGRAM_GROUP_CODE" val="l1-1"/>
  <p:tag name="KSO_WM_UNIT_PRESET_TEXT" val="单击此处添加标题"/>
</p:tagLst>
</file>

<file path=ppt/tags/tag48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485.xml><?xml version="1.0" encoding="utf-8"?>
<p:tagLst xmlns:p="http://schemas.openxmlformats.org/presentationml/2006/main">
  <p:tag name="KSO_WM_UNIT_TYPE" val="a"/>
  <p:tag name="KSO_WM_UNIT_INDEX" val="1"/>
  <p:tag name="KSO_WM_BEAUTIFY_FLAG" val="#wm#"/>
  <p:tag name="KSO_WM_TAG_VERSION" val="3.0"/>
  <p:tag name="KSO_WM_UNIT_ID" val="custom56_5*a*1"/>
  <p:tag name="KSO_WM_UNIT_LAYERLEVEL" val="1"/>
  <p:tag name="KSO_WM_TEMPLATE_INDEX" val="56"/>
  <p:tag name="KSO_WM_TEMPLATE_CATEGORY" val="custom"/>
</p:tagLst>
</file>

<file path=ppt/tags/tag486.xml><?xml version="1.0" encoding="utf-8"?>
<p:tagLst xmlns:p="http://schemas.openxmlformats.org/presentationml/2006/main">
  <p:tag name="KSO_WM_UNIT_TYPE" val="f"/>
  <p:tag name="KSO_WM_UNIT_SUBTYPE" val="g"/>
  <p:tag name="KSO_WM_UNIT_INDEX" val="1"/>
  <p:tag name="KSO_WM_BEAUTIFY_FLAG" val="#wm#"/>
  <p:tag name="KSO_WM_TAG_VERSION" val="3.0"/>
  <p:tag name="KSO_WM_UNIT_ID" val="custom56_5*f*1"/>
  <p:tag name="KSO_WM_UNIT_LAYERLEVEL" val="1"/>
  <p:tag name="KSO_WM_TEMPLATE_INDEX" val="56"/>
  <p:tag name="KSO_WM_TEMPLATE_CATEGORY" val="custom"/>
</p:tagLst>
</file>

<file path=ppt/tags/tag487.xml><?xml version="1.0" encoding="utf-8"?>
<p:tagLst xmlns:p="http://schemas.openxmlformats.org/presentationml/2006/main">
  <p:tag name="KSO_WM_SLIDE_ID" val="custom56_5"/>
  <p:tag name="KSO_WM_TEMPLATE_SUBCATEGORY" val="29"/>
  <p:tag name="KSO_WM_TEMPLATE_MASTER_TYPE" val="0"/>
  <p:tag name="KSO_WM_TEMPLATE_COLOR_TYPE" val="0"/>
  <p:tag name="KSO_WM_SLIDE_ITEM_CNT" val="0"/>
  <p:tag name="KSO_WM_SLIDE_INDEX" val="5"/>
  <p:tag name="KSO_WM_TAG_VERSION" val="3.0"/>
  <p:tag name="KSO_WM_BEAUTIFY_FLAG" val="#wm#"/>
  <p:tag name="KSO_WM_TEMPLATE_CATEGORY" val="custom"/>
  <p:tag name="KSO_WM_TEMPLATE_INDEX" val="56"/>
  <p:tag name="KSO_WM_SLIDE_TYPE" val="endPage"/>
  <p:tag name="KSO_WM_SLIDE_SUBTYPE" val="pureTxt"/>
  <p:tag name="KSO_WM_SLIDE_LAYOUT" val="a_f"/>
  <p:tag name="KSO_WM_SLIDE_LAYOUT_CNT" val="1_1"/>
  <p:tag name="KSO_WM_SPECIAL_SOURCE" val="bdnull"/>
  <p:tag name="KSO_WM_SLIDE_CONTENT_AREA" val="{&quot;left&quot;:&quot;238.15&quot;,&quot;top&quot;:&quot;99.8&quot;,&quot;width&quot;:&quot;660.35&quot;,&quot;height&quot;:&quot;315&quot;}"/>
  <p:tag name="KSO_WM_TEMPLATE_PLACEHOLDER_POS" val="0,0,960,540"/>
  <p:tag name="KSO_WM_SLIDE_THEME_ID" val="20231351"/>
</p:tagLst>
</file>

<file path=ppt/tags/tag488.xml><?xml version="1.0" encoding="utf-8"?>
<p:tagLst xmlns:p="http://schemas.openxmlformats.org/presentationml/2006/main">
  <p:tag name="KSO_WM_PRESENTATION_SOURCE" val="WPPAIGeneratePPT"/>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TEMPLATE_INDEX" val="56"/>
  <p:tag name="KSO_WM_TEMPLATE_CATEGORY" val="custom"/>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1*i*3"/>
  <p:tag name="KSO_WM_UNIT_LAYERLEVEL" val="1"/>
  <p:tag name="KSO_WM_TAG_VERSION" val="3.0"/>
  <p:tag name="KSO_WM_TEMPLATE_INDEX" val="56"/>
  <p:tag name="KSO_WM_TEMPLATE_CATEGORY" val="custom"/>
</p:tagLst>
</file>

<file path=ppt/tags/tag65.xml><?xml version="1.0" encoding="utf-8"?>
<p:tagLst xmlns:p="http://schemas.openxmlformats.org/presentationml/2006/main">
  <p:tag name="KSO_WM_UNIT_ISCONTENTSTITLE" val="0"/>
  <p:tag name="KSO_WM_UNIT_ISNUMDGMTITLE" val="0"/>
  <p:tag name="KSO_WM_UNIT_PRESET_TEXT" val="WPS,a click to unlimited possibilitie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3.0"/>
  <p:tag name="KSO_WM_BEAUTIFY_FLAG" val="#wm#"/>
  <p:tag name="KSO_WM_UNIT_CONTENT_GROUP_TYPE" val="contentchip"/>
  <p:tag name="KSO_WM_TEMPLATE_INDEX" val="56"/>
  <p:tag name="KSO_WM_TEMPLATE_CATEGORY" val="custom"/>
</p:tagLst>
</file>

<file path=ppt/tags/tag66.xml><?xml version="1.0" encoding="utf-8"?>
<p:tagLst xmlns:p="http://schemas.openxmlformats.org/presentationml/2006/main">
  <p:tag name="KSO_WM_UNIT_ISCONTENTSTITLE" val="0"/>
  <p:tag name="KSO_WM_UNIT_ISNUMDGMTITLE" val="0"/>
  <p:tag name="KSO_WM_UNIT_PRESET_TEXT" val="单击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contentchip"/>
  <p:tag name="KSO_WM_TEMPLATE_INDEX" val="56"/>
  <p:tag name="KSO_WM_TEMPLATE_CATEGORY" val="custo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6"/>
  <p:tag name="KSO_WM_TEMPLATE_CATEGORY" val="custo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6"/>
  <p:tag name="KSO_WM_TEMPLATE_CATEGORY" val="custo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TEMPLATE_INDEX" val="56"/>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UNIT_TEXT_LAYER_COUNT" val="1"/>
  <p:tag name="KSO_WM_TEMPLATE_INDEX" val="56"/>
  <p:tag name="KSO_WM_TEMPLATE_CATEGORY" val="custom"/>
</p:tagLst>
</file>

<file path=ppt/tags/tag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TEMPLATE_INDEX" val="56"/>
  <p:tag name="KSO_WM_TEMPLATE_CATEGORY" val="custo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6"/>
  <p:tag name="KSO_WM_TEMPLATE_CATEGORY" val="custo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TEXT_LAYER_COUNT" val="1"/>
  <p:tag name="KSO_WM_TEMPLATE_INDEX" val="56"/>
  <p:tag name="KSO_WM_TEMPLATE_CATEGORY" val="custo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6"/>
  <p:tag name="KSO_WM_TEMPLATE_CATEGORY" val="custo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6"/>
  <p:tag name="KSO_WM_TEMPLATE_CATEGORY" val="custo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56"/>
  <p:tag name="KSO_WM_TEMPLATE_CATEGORY" val="custom"/>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UNIT_TYPE" val="i"/>
  <p:tag name="KSO_WM_UNIT_INDEX" val="1"/>
  <p:tag name="KSO_WM_TEMPLATE_INDEX" val="56"/>
  <p:tag name="KSO_WM_TEMPLATE_CATEGORY" val="custom"/>
</p:tagLst>
</file>

<file path=ppt/tags/tag78.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3.0"/>
  <p:tag name="KSO_WM_BEAUTIFY_FLAG" val="#wm#"/>
  <p:tag name="KSO_WM_TEMPLATE_INDEX" val="56"/>
  <p:tag name="KSO_WM_TEMPLATE_CATEGORY" val="custo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6"/>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6"/>
  <p:tag name="KSO_WM_TEMPLATE_CATEGORY" val="custo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INDEX" val="56"/>
  <p:tag name="KSO_WM_TEMPLATE_CATEGORY" val="custo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 name="KSO_WM_TEMPLATE_INDEX" val="56"/>
  <p:tag name="KSO_WM_TEMPLATE_CATEGORY" val="custom"/>
</p:tagLst>
</file>

<file path=ppt/tags/tag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UNIT_TYPE" val="i"/>
  <p:tag name="KSO_WM_UNIT_INDEX" val="1"/>
  <p:tag name="KSO_WM_TEMPLATE_INDEX" val="56"/>
  <p:tag name="KSO_WM_TEMPLATE_CATEGORY" val="custom"/>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UNIT_TYPE" val="i"/>
  <p:tag name="KSO_WM_UNIT_INDEX" val="2"/>
  <p:tag name="KSO_WM_TEMPLATE_INDEX" val="56"/>
  <p:tag name="KSO_WM_TEMPLATE_CATEGORY" val="custom"/>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 name="KSO_WM_TEMPLATE_INDEX" val="56"/>
  <p:tag name="KSO_WM_TEMPLATE_CATEGORY" val="custom"/>
</p:tagLst>
</file>

<file path=ppt/tags/tag8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 name="KSO_WM_TEMPLATE_INDEX" val="56"/>
  <p:tag name="KSO_WM_TEMPLATE_CATEGORY" val="custo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6"/>
  <p:tag name="KSO_WM_TEMPLATE_CATEGORY" val="custo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6"/>
  <p:tag name="KSO_WM_TEMPLATE_CATEGORY" val="custo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INDEX" val="56"/>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56"/>
  <p:tag name="KSO_WM_TEMPLATE_CATEGORY" val="custo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56"/>
  <p:tag name="KSO_WM_TEMPLATE_CATEGORY" val="custo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TEXT_LAYER_COUNT" val="1"/>
  <p:tag name="KSO_WM_TEMPLATE_INDEX" val="56"/>
  <p:tag name="KSO_WM_TEMPLATE_CATEGORY" val="custo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TEXT_LAYER_COUNT" val="1"/>
  <p:tag name="KSO_WM_TEMPLATE_INDEX" val="56"/>
  <p:tag name="KSO_WM_TEMPLATE_CATEGORY" val="custo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6"/>
  <p:tag name="KSO_WM_TEMPLATE_CATEGORY" val="custo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6"/>
  <p:tag name="KSO_WM_TEMPLATE_CATEGORY" val="custo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TEMPLATE_INDEX" val="56"/>
  <p:tag name="KSO_WM_TEMPLATE_CATEGORY" val="custo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 name="KSO_WM_TEMPLATE_INDEX" val="56"/>
  <p:tag name="KSO_WM_TEMPLATE_CATEGORY" val="custo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 name="KSO_WM_UNIT_TEXT_LAYER_COUNT" val="1"/>
  <p:tag name="KSO_WM_TEMPLATE_INDEX" val="56"/>
  <p:tag name="KSO_WM_TEMPLATE_CATEGORY" val="custo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 name="KSO_WM_TEMPLATE_INDEX" val="56"/>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小清新渐变风">
  <a:themeElements>
    <a:clrScheme name="自定义 46">
      <a:dk1>
        <a:srgbClr val="000000"/>
      </a:dk1>
      <a:lt1>
        <a:srgbClr val="FFFFFF"/>
      </a:lt1>
      <a:dk2>
        <a:srgbClr val="571D11"/>
      </a:dk2>
      <a:lt2>
        <a:srgbClr val="FCF2F0"/>
      </a:lt2>
      <a:accent1>
        <a:srgbClr val="E8898D"/>
      </a:accent1>
      <a:accent2>
        <a:srgbClr val="71B9F1"/>
      </a:accent2>
      <a:accent3>
        <a:srgbClr val="E18EE4"/>
      </a:accent3>
      <a:accent4>
        <a:srgbClr val="F5B765"/>
      </a:accent4>
      <a:accent5>
        <a:srgbClr val="A095CF"/>
      </a:accent5>
      <a:accent6>
        <a:srgbClr val="CCAA72"/>
      </a:accent6>
      <a:hlink>
        <a:srgbClr val="48A1FA"/>
      </a:hlink>
      <a:folHlink>
        <a:srgbClr val="951C13"/>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2718</Words>
  <Application>WPS 演示</Application>
  <PresentationFormat>宽屏</PresentationFormat>
  <Paragraphs>353</Paragraphs>
  <Slides>26</Slides>
  <Notes>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Arial</vt:lpstr>
      <vt:lpstr>宋体</vt:lpstr>
      <vt:lpstr>Wingdings</vt:lpstr>
      <vt:lpstr>Wingdings</vt:lpstr>
      <vt:lpstr>微软雅黑</vt:lpstr>
      <vt:lpstr>Arial Unicode MS</vt:lpstr>
      <vt:lpstr>Calibri</vt:lpstr>
      <vt:lpstr>MiSans Normal</vt:lpstr>
      <vt:lpstr>WPS</vt:lpstr>
      <vt:lpstr>小清新渐变风</vt:lpstr>
      <vt:lpstr>网络营销</vt:lpstr>
      <vt:lpstr>PowerPoint 演示文稿</vt:lpstr>
      <vt:lpstr>目录</vt:lpstr>
      <vt:lpstr>学习目标</vt:lpstr>
      <vt:lpstr>任务一 微博概况</vt:lpstr>
      <vt:lpstr>微博及常见的微博平台</vt:lpstr>
      <vt:lpstr>PowerPoint 演示文稿</vt:lpstr>
      <vt:lpstr>PowerPoint 演示文稿</vt:lpstr>
      <vt:lpstr>PowerPoint 演示文稿</vt:lpstr>
      <vt:lpstr>PowerPoint 演示文稿</vt:lpstr>
      <vt:lpstr>任务二 微博营销认知</vt:lpstr>
      <vt:lpstr>PowerPoint 演示文稿</vt:lpstr>
      <vt:lpstr>微博营销的概念及分类：微博营销的分类</vt:lpstr>
      <vt:lpstr>PowerPoint 演示文稿</vt:lpstr>
      <vt:lpstr>PowerPoint 演示文稿</vt:lpstr>
      <vt:lpstr>任务三 微博营销策略</vt:lpstr>
      <vt:lpstr>PowerPoint 演示文稿</vt:lpstr>
      <vt:lpstr>微博营销的步骤</vt:lpstr>
      <vt:lpstr>二、微博营销的步骤</vt:lpstr>
      <vt:lpstr>PowerPoint 演示文稿</vt:lpstr>
      <vt:lpstr>PowerPoint 演示文稿</vt:lpstr>
      <vt:lpstr>微博营销的步骤：运营规划</vt:lpstr>
      <vt:lpstr>二、微博营销的步骤 （五）运营规划</vt:lpstr>
      <vt:lpstr>二、微博营销的步骤 （五）运营规划</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大叔</dc:creator>
  <cp:lastModifiedBy>大叔</cp:lastModifiedBy>
  <cp:revision>158</cp:revision>
  <dcterms:created xsi:type="dcterms:W3CDTF">2019-06-19T02:08:00Z</dcterms:created>
  <dcterms:modified xsi:type="dcterms:W3CDTF">2025-09-02T04:35:10Z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99E4AF1D6D1A46EC857A7CAF8C228895_11</vt:lpwstr>
  </property>
</Properties>
</file>