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3.svg" ContentType="image/svg+xml"/>
  <Override PartName="/ppt/media/image25.svg" ContentType="image/svg+xml"/>
  <Override PartName="/ppt/media/image27.svg" ContentType="image/svg+xml"/>
  <Override PartName="/ppt/media/image3.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0" r:id="rId4"/>
    <p:sldId id="257" r:id="rId6"/>
    <p:sldId id="311" r:id="rId7"/>
    <p:sldId id="345" r:id="rId8"/>
    <p:sldId id="312" r:id="rId9"/>
    <p:sldId id="313" r:id="rId10"/>
    <p:sldId id="314" r:id="rId11"/>
    <p:sldId id="347" r:id="rId12"/>
    <p:sldId id="346" r:id="rId13"/>
    <p:sldId id="315" r:id="rId14"/>
    <p:sldId id="316" r:id="rId15"/>
    <p:sldId id="348" r:id="rId16"/>
    <p:sldId id="317" r:id="rId17"/>
    <p:sldId id="318" r:id="rId18"/>
    <p:sldId id="319" r:id="rId19"/>
    <p:sldId id="320" r:id="rId20"/>
    <p:sldId id="321" r:id="rId21"/>
    <p:sldId id="349" r:id="rId22"/>
    <p:sldId id="322" r:id="rId23"/>
    <p:sldId id="350" r:id="rId24"/>
    <p:sldId id="323" r:id="rId25"/>
    <p:sldId id="351" r:id="rId26"/>
    <p:sldId id="324" r:id="rId27"/>
    <p:sldId id="325" r:id="rId28"/>
    <p:sldId id="326"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 id="3" name="WPS_1679281038" initials="W"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395.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a:off x="0" y="4578350"/>
            <a:ext cx="2159000" cy="2279650"/>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cs typeface="微软雅黑" panose="020B0503020204020204" charset="-122"/>
            </a:endParaRPr>
          </a:p>
        </p:txBody>
      </p:sp>
      <p:sp>
        <p:nvSpPr>
          <p:cNvPr id="8" name="任意多边形 14"/>
          <p:cNvSpPr/>
          <p:nvPr userDrawn="1">
            <p:custDataLst>
              <p:tags r:id="rId3"/>
            </p:custDataLst>
          </p:nvPr>
        </p:nvSpPr>
        <p:spPr>
          <a:xfrm>
            <a:off x="10189845" y="1349375"/>
            <a:ext cx="2001520"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副标题"/>
          <p:cNvSpPr txBox="1">
            <a:spLocks noGrp="1"/>
          </p:cNvSpPr>
          <p:nvPr>
            <p:ph type="body" idx="3" hasCustomPrompt="1"/>
            <p:custDataLst>
              <p:tags r:id="rId4"/>
            </p:custDataLst>
          </p:nvPr>
        </p:nvSpPr>
        <p:spPr>
          <a:xfrm>
            <a:off x="1437005" y="3325495"/>
            <a:ext cx="7401560" cy="635000"/>
          </a:xfrm>
          <a:prstGeom prst="rect">
            <a:avLst/>
          </a:prstGeom>
        </p:spPr>
        <p:txBody>
          <a:bodyPr wrap="square" lIns="91440" tIns="45720" rIns="91440" bIns="45720" rtlCol="0" anchor="t" anchorCtr="0">
            <a:normAutofit/>
          </a:bodyPr>
          <a:lstStyle>
            <a:lvl1pPr marL="0" marR="0" lvl="0" algn="l" defTabSz="914400" rtl="0" eaLnBrk="1" fontAlgn="auto" latinLnBrk="0" hangingPunct="1">
              <a:lnSpc>
                <a:spcPct val="100000"/>
              </a:lnSpc>
              <a:buClrTx/>
              <a:buSzTx/>
              <a:buFontTx/>
              <a:buNone/>
              <a:defRPr kumimoji="0" lang="zh-CN" altLang="en-US" sz="1800" b="0" i="0" u="none" strike="noStrike" kern="1200" cap="none" spc="200" normalizeH="0" baseline="0" noProof="1" dirty="0">
                <a:solidFill>
                  <a:schemeClr val="tx1"/>
                </a:solidFill>
                <a:latin typeface="+mj-ea"/>
                <a:ea typeface="+mj-ea"/>
                <a:cs typeface="+mj-lt"/>
                <a:sym typeface="+mn-ea"/>
              </a:defRPr>
            </a:lvl1pPr>
          </a:lstStyle>
          <a:p>
            <a:pPr lvl="0" algn="l">
              <a:buClrTx/>
              <a:buSzTx/>
              <a:buFontTx/>
            </a:pPr>
            <a:r>
              <a:rPr dirty="0">
                <a:sym typeface="+mn-ea"/>
              </a:rPr>
              <a:t>单击此处编辑母版副标题样式</a:t>
            </a:r>
            <a:endParaRPr dirty="0">
              <a:sym typeface="+mn-ea"/>
            </a:endParaRPr>
          </a:p>
        </p:txBody>
      </p:sp>
      <p:sp>
        <p:nvSpPr>
          <p:cNvPr id="11" name="标题"/>
          <p:cNvSpPr txBox="1">
            <a:spLocks noGrp="1"/>
          </p:cNvSpPr>
          <p:nvPr>
            <p:ph type="title" idx="2" hasCustomPrompt="1"/>
            <p:custDataLst>
              <p:tags r:id="rId5"/>
            </p:custDataLst>
          </p:nvPr>
        </p:nvSpPr>
        <p:spPr>
          <a:xfrm>
            <a:off x="1437005" y="1447800"/>
            <a:ext cx="7395845" cy="1712595"/>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solidFill>
                <a:latin typeface="+mj-ea"/>
                <a:ea typeface="+mj-ea"/>
                <a:cs typeface="微软雅黑" panose="020B0503020204020204" charset="-122"/>
                <a:sym typeface="+mn-ea"/>
              </a:defRPr>
            </a:lvl1pPr>
          </a:lstStyle>
          <a:p>
            <a:pPr lvl="0" algn="l">
              <a:buClrTx/>
              <a:buSzTx/>
              <a:buFontTx/>
            </a:pPr>
            <a:r>
              <a:rPr dirty="0">
                <a:sym typeface="+mn-ea"/>
              </a:rPr>
              <a:t>单击此处编辑标题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1520825" y="4201795"/>
            <a:ext cx="1886585" cy="440690"/>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
        <p:nvSpPr>
          <p:cNvPr id="17" name="任意多边形 2"/>
          <p:cNvSpPr/>
          <p:nvPr userDrawn="1">
            <p:custDataLst>
              <p:tags r:id="rId10"/>
            </p:custDataLst>
          </p:nvPr>
        </p:nvSpPr>
        <p:spPr>
          <a:xfrm rot="10800000" flipH="1" flipV="1">
            <a:off x="8851265" y="3810"/>
            <a:ext cx="333946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椭圆 2"/>
          <p:cNvSpPr/>
          <p:nvPr userDrawn="1">
            <p:custDataLst>
              <p:tags r:id="rId2"/>
            </p:custDataLst>
          </p:nvPr>
        </p:nvSpPr>
        <p:spPr>
          <a:xfrm>
            <a:off x="1219200" y="2804795"/>
            <a:ext cx="2362200" cy="23622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5" name="标题"/>
          <p:cNvSpPr txBox="1">
            <a:spLocks noGrp="1"/>
          </p:cNvSpPr>
          <p:nvPr>
            <p:ph type="title" idx="1" hasCustomPrompt="1"/>
            <p:custDataLst>
              <p:tags r:id="rId3"/>
            </p:custDataLst>
          </p:nvPr>
        </p:nvSpPr>
        <p:spPr bwMode="auto">
          <a:xfrm>
            <a:off x="844550" y="1139825"/>
            <a:ext cx="2171065" cy="2350770"/>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buClrTx/>
              <a:buSzTx/>
              <a:buFontTx/>
            </a:pPr>
            <a:r>
              <a:rPr dirty="0">
                <a:sym typeface="+mn-ea"/>
              </a:rPr>
              <a:t>标题</a:t>
            </a:r>
            <a:endParaRPr dirty="0">
              <a:sym typeface="+mn-ea"/>
            </a:endParaRPr>
          </a:p>
        </p:txBody>
      </p:sp>
      <p:sp>
        <p:nvSpPr>
          <p:cNvPr id="6"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0"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1"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7" name="任意多边形: 形状 6"/>
          <p:cNvSpPr/>
          <p:nvPr userDrawn="1">
            <p:custDataLst>
              <p:tags r:id="rId7"/>
            </p:custDataLst>
          </p:nvPr>
        </p:nvSpPr>
        <p:spPr>
          <a:xfrm>
            <a:off x="9295130" y="3812540"/>
            <a:ext cx="2896235" cy="3045460"/>
          </a:xfrm>
          <a:custGeom>
            <a:avLst/>
            <a:gdLst>
              <a:gd name="connsiteX0" fmla="*/ 2215286 w 2898892"/>
              <a:gd name="connsiteY0" fmla="*/ 1136 h 3045222"/>
              <a:gd name="connsiteX1" fmla="*/ 2449717 w 2898892"/>
              <a:gd name="connsiteY1" fmla="*/ 5674 h 3045222"/>
              <a:gd name="connsiteX2" fmla="*/ 2878869 w 2898892"/>
              <a:gd name="connsiteY2" fmla="*/ 77060 h 3045222"/>
              <a:gd name="connsiteX3" fmla="*/ 2898874 w 2898892"/>
              <a:gd name="connsiteY3" fmla="*/ 82278 h 3045222"/>
              <a:gd name="connsiteX4" fmla="*/ 2898892 w 2898892"/>
              <a:gd name="connsiteY4" fmla="*/ 1092496 h 3045222"/>
              <a:gd name="connsiteX5" fmla="*/ 2897670 w 2898892"/>
              <a:gd name="connsiteY5" fmla="*/ 1091774 h 3045222"/>
              <a:gd name="connsiteX6" fmla="*/ 2383672 w 2898892"/>
              <a:gd name="connsiteY6" fmla="*/ 950163 h 3045222"/>
              <a:gd name="connsiteX7" fmla="*/ 949550 w 2898892"/>
              <a:gd name="connsiteY7" fmla="*/ 2196199 h 3045222"/>
              <a:gd name="connsiteX8" fmla="*/ 1178031 w 2898892"/>
              <a:gd name="connsiteY8" fmla="*/ 3043519 h 3045222"/>
              <a:gd name="connsiteX9" fmla="*/ 1179843 w 2898892"/>
              <a:gd name="connsiteY9" fmla="*/ 3044919 h 3045222"/>
              <a:gd name="connsiteX10" fmla="*/ 128202 w 2898892"/>
              <a:gd name="connsiteY10" fmla="*/ 3045222 h 3045222"/>
              <a:gd name="connsiteX11" fmla="*/ 122797 w 2898892"/>
              <a:gd name="connsiteY11" fmla="*/ 3031476 h 3045222"/>
              <a:gd name="connsiteX12" fmla="*/ 5670 w 2898892"/>
              <a:gd name="connsiteY12" fmla="*/ 2130196 h 3045222"/>
              <a:gd name="connsiteX13" fmla="*/ 2215286 w 2898892"/>
              <a:gd name="connsiteY13" fmla="*/ 1136 h 304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8892" h="3045222">
                <a:moveTo>
                  <a:pt x="2215286" y="1136"/>
                </a:moveTo>
                <a:cubicBezTo>
                  <a:pt x="2292637" y="-1294"/>
                  <a:pt x="2370849" y="159"/>
                  <a:pt x="2449717" y="5674"/>
                </a:cubicBezTo>
                <a:cubicBezTo>
                  <a:pt x="2597317" y="15996"/>
                  <a:pt x="2740731" y="40665"/>
                  <a:pt x="2878869" y="77060"/>
                </a:cubicBezTo>
                <a:lnTo>
                  <a:pt x="2898874" y="82278"/>
                </a:lnTo>
                <a:lnTo>
                  <a:pt x="2898892" y="1092496"/>
                </a:lnTo>
                <a:lnTo>
                  <a:pt x="2897670" y="1091774"/>
                </a:lnTo>
                <a:cubicBezTo>
                  <a:pt x="2742140" y="1012787"/>
                  <a:pt x="2568647" y="963098"/>
                  <a:pt x="2383672" y="950163"/>
                </a:cubicBezTo>
                <a:cubicBezTo>
                  <a:pt x="1643138" y="898380"/>
                  <a:pt x="1001288" y="1456317"/>
                  <a:pt x="949550" y="2196199"/>
                </a:cubicBezTo>
                <a:cubicBezTo>
                  <a:pt x="927712" y="2508494"/>
                  <a:pt x="1014704" y="2802938"/>
                  <a:pt x="1178031" y="3043519"/>
                </a:cubicBezTo>
                <a:lnTo>
                  <a:pt x="1179843" y="3044919"/>
                </a:lnTo>
                <a:lnTo>
                  <a:pt x="128202" y="3045222"/>
                </a:lnTo>
                <a:lnTo>
                  <a:pt x="122797" y="3031476"/>
                </a:lnTo>
                <a:cubicBezTo>
                  <a:pt x="26596" y="2750393"/>
                  <a:pt x="-16389" y="2445659"/>
                  <a:pt x="5670" y="2130196"/>
                </a:cubicBezTo>
                <a:cubicBezTo>
                  <a:pt x="88351" y="947803"/>
                  <a:pt x="1055015" y="37588"/>
                  <a:pt x="2215286" y="1136"/>
                </a:cubicBezTo>
                <a:close/>
              </a:path>
            </a:pathLst>
          </a:custGeom>
          <a:gradFill>
            <a:gsLst>
              <a:gs pos="0">
                <a:schemeClr val="accent1">
                  <a:alpha val="20000"/>
                </a:schemeClr>
              </a:gs>
              <a:gs pos="100000">
                <a:schemeClr val="accent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982345" y="1607820"/>
            <a:ext cx="2449195" cy="244983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1" name="标题"/>
          <p:cNvSpPr txBox="1">
            <a:spLocks noGrp="1"/>
          </p:cNvSpPr>
          <p:nvPr>
            <p:ph type="title" idx="1"/>
            <p:custDataLst>
              <p:tags r:id="rId5"/>
            </p:custDataLst>
          </p:nvPr>
        </p:nvSpPr>
        <p:spPr>
          <a:xfrm>
            <a:off x="2348230" y="1383030"/>
            <a:ext cx="8107680" cy="2045335"/>
          </a:xfrm>
          <a:prstGeom prst="rect">
            <a:avLst/>
          </a:prstGeom>
          <a:noFill/>
        </p:spPr>
        <p:txBody>
          <a:bodyPr wrap="square" lIns="0" tIns="0" rIns="0" bIns="0" rtlCol="0" anchor="b" anchorCtr="0">
            <a:normAutofit/>
          </a:bodyPr>
          <a:lstStyle>
            <a:lvl1pPr marL="0" marR="0" lvl="0" algn="l" defTabSz="914400" rtl="0" eaLnBrk="1" fontAlgn="auto" latinLnBrk="0" hangingPunct="1">
              <a:lnSpc>
                <a:spcPct val="100000"/>
              </a:lnSpc>
              <a:buClrTx/>
              <a:buSzTx/>
              <a:buFontTx/>
              <a:buNone/>
              <a:defRPr kumimoji="0" lang="zh-CN" altLang="en-US" sz="4800" b="1" i="0" u="none" strike="noStrike" kern="1200" cap="none" spc="40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单击此处编辑母版标题样式</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5" name="节编号 3"/>
          <p:cNvSpPr>
            <a:spLocks noGrp="1"/>
          </p:cNvSpPr>
          <p:nvPr>
            <p:ph type="body" sz="quarter" idx="13" hasCustomPrompt="1"/>
            <p:custDataLst>
              <p:tags r:id="rId9"/>
            </p:custDataLst>
          </p:nvPr>
        </p:nvSpPr>
        <p:spPr>
          <a:xfrm>
            <a:off x="2389505" y="3841027"/>
            <a:ext cx="1917700" cy="526416"/>
          </a:xfrm>
          <a:prstGeom prst="roundRect">
            <a:avLst/>
          </a:prstGeom>
          <a:gradFill>
            <a:gsLst>
              <a:gs pos="0">
                <a:schemeClr val="accent1"/>
              </a:gs>
              <a:gs pos="100000">
                <a:schemeClr val="accent1">
                  <a:alpha val="60000"/>
                </a:schemeClr>
              </a:gs>
            </a:gsLst>
            <a:lin ang="0" scaled="0"/>
          </a:gradFill>
        </p:spPr>
        <p:txBody>
          <a:bodyPr wrap="none" tIns="0" bIns="36195" anchor="ctr" anchorCtr="0">
            <a:normAutofit/>
          </a:bodyPr>
          <a:lstStyle>
            <a:lvl1pPr marL="0" indent="0" algn="ctr">
              <a:buNone/>
              <a:defRPr sz="1800" b="1">
                <a:solidFill>
                  <a:srgbClr val="FFFFFF"/>
                </a:solidFill>
              </a:defRPr>
            </a:lvl1pPr>
          </a:lstStyle>
          <a:p>
            <a:pPr lvl="0"/>
            <a:r>
              <a:rPr lang="zh-CN" altLang="en-US" dirty="0"/>
              <a:t>节编号</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rot="10800000" flipV="1">
            <a:off x="635" y="31750"/>
            <a:ext cx="333819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8" name="任意多边形 9"/>
          <p:cNvSpPr/>
          <p:nvPr userDrawn="1">
            <p:custDataLst>
              <p:tags r:id="rId3"/>
            </p:custDataLst>
          </p:nvPr>
        </p:nvSpPr>
        <p:spPr>
          <a:xfrm rot="10800000" flipV="1">
            <a:off x="0" y="1377315"/>
            <a:ext cx="2000885"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任意多边形 8"/>
          <p:cNvSpPr/>
          <p:nvPr userDrawn="1">
            <p:custDataLst>
              <p:tags r:id="rId4"/>
            </p:custDataLst>
          </p:nvPr>
        </p:nvSpPr>
        <p:spPr>
          <a:xfrm flipH="1">
            <a:off x="10045700" y="4578350"/>
            <a:ext cx="2146300" cy="227901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11" name="标题"/>
          <p:cNvSpPr txBox="1">
            <a:spLocks noGrp="1"/>
          </p:cNvSpPr>
          <p:nvPr>
            <p:ph type="title" idx="2" hasCustomPrompt="1"/>
            <p:custDataLst>
              <p:tags r:id="rId5"/>
            </p:custDataLst>
          </p:nvPr>
        </p:nvSpPr>
        <p:spPr>
          <a:xfrm>
            <a:off x="3641090" y="1520825"/>
            <a:ext cx="6866890" cy="2146300"/>
          </a:xfrm>
          <a:prstGeom prst="rect">
            <a:avLst/>
          </a:prstGeom>
          <a:noFill/>
        </p:spPr>
        <p:txBody>
          <a:bodyPr wrap="square" lIns="91440" tIns="45720" rIns="71755" bIns="45720" rtlCol="0" anchor="b" anchorCtr="0">
            <a:normAutofit/>
          </a:bodyPr>
          <a:lstStyle>
            <a:lvl1pPr marL="0" marR="0" lvl="0" algn="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solidFill>
                <a:latin typeface="+mj-ea"/>
                <a:ea typeface="+mj-ea"/>
                <a:cs typeface="微软雅黑" panose="020B0503020204020204" charset="-122"/>
                <a:sym typeface="+mn-ea"/>
              </a:defRPr>
            </a:lvl1pPr>
          </a:lstStyle>
          <a:p>
            <a:pPr lvl="0" algn="r">
              <a:buClrTx/>
              <a:buSzTx/>
              <a:buFontTx/>
            </a:pPr>
            <a:r>
              <a:rPr dirty="0">
                <a:sym typeface="+mn-ea"/>
              </a:rPr>
              <a:t>单击编辑标题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8479790" y="4109719"/>
            <a:ext cx="1886585" cy="562294"/>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同心圆 6"/>
          <p:cNvSpPr/>
          <p:nvPr userDrawn="1">
            <p:custDataLst>
              <p:tags r:id="rId17"/>
            </p:custDataLst>
          </p:nvPr>
        </p:nvSpPr>
        <p:spPr>
          <a:xfrm rot="8280000">
            <a:off x="452120" y="287020"/>
            <a:ext cx="624840" cy="624840"/>
          </a:xfrm>
          <a:prstGeom prst="donut">
            <a:avLst>
              <a:gd name="adj" fmla="val 24433"/>
            </a:avLst>
          </a:prstGeom>
          <a:gradFill>
            <a:gsLst>
              <a:gs pos="0">
                <a:schemeClr val="accent1">
                  <a:alpha val="50000"/>
                </a:schemeClr>
              </a:gs>
              <a:gs pos="72000">
                <a:schemeClr val="accent1">
                  <a:alpha val="0"/>
                </a:schemeClr>
              </a:gs>
            </a:gsLst>
            <a:lin ang="16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cs typeface="微软雅黑" panose="020B0503020204020204" charset="-122"/>
              <a:sym typeface="+mn-ea"/>
            </a:endParaRPr>
          </a:p>
        </p:txBody>
      </p:sp>
      <p:sp>
        <p:nvSpPr>
          <p:cNvPr id="12" name="任意多边形: 形状 11"/>
          <p:cNvSpPr/>
          <p:nvPr userDrawn="1">
            <p:custDataLst>
              <p:tags r:id="rId18"/>
            </p:custDataLst>
          </p:nvPr>
        </p:nvSpPr>
        <p:spPr>
          <a:xfrm>
            <a:off x="6934200" y="1351280"/>
            <a:ext cx="5255895" cy="5506720"/>
          </a:xfrm>
          <a:custGeom>
            <a:avLst/>
            <a:gdLst>
              <a:gd name="connsiteX0" fmla="*/ 4225077 w 5255647"/>
              <a:gd name="connsiteY0" fmla="*/ 770 h 5518308"/>
              <a:gd name="connsiteX1" fmla="*/ 4438483 w 5255647"/>
              <a:gd name="connsiteY1" fmla="*/ 10280 h 5518308"/>
              <a:gd name="connsiteX2" fmla="*/ 5216038 w 5255647"/>
              <a:gd name="connsiteY2" fmla="*/ 139615 h 5518308"/>
              <a:gd name="connsiteX3" fmla="*/ 5255647 w 5255647"/>
              <a:gd name="connsiteY3" fmla="*/ 150458 h 5518308"/>
              <a:gd name="connsiteX4" fmla="*/ 5255607 w 5255647"/>
              <a:gd name="connsiteY4" fmla="*/ 1981866 h 5518308"/>
              <a:gd name="connsiteX5" fmla="*/ 5250109 w 5255647"/>
              <a:gd name="connsiteY5" fmla="*/ 1978022 h 5518308"/>
              <a:gd name="connsiteX6" fmla="*/ 4318826 w 5255647"/>
              <a:gd name="connsiteY6" fmla="*/ 1721455 h 5518308"/>
              <a:gd name="connsiteX7" fmla="*/ 1720433 w 5255647"/>
              <a:gd name="connsiteY7" fmla="*/ 3978949 h 5518308"/>
              <a:gd name="connsiteX8" fmla="*/ 2134410 w 5255647"/>
              <a:gd name="connsiteY8" fmla="*/ 5514082 h 5518308"/>
              <a:gd name="connsiteX9" fmla="*/ 2137612 w 5255647"/>
              <a:gd name="connsiteY9" fmla="*/ 5517766 h 5518308"/>
              <a:gd name="connsiteX10" fmla="*/ 232206 w 5255647"/>
              <a:gd name="connsiteY10" fmla="*/ 5518308 h 5518308"/>
              <a:gd name="connsiteX11" fmla="*/ 222494 w 5255647"/>
              <a:gd name="connsiteY11" fmla="*/ 5492256 h 5518308"/>
              <a:gd name="connsiteX12" fmla="*/ 10273 w 5255647"/>
              <a:gd name="connsiteY12" fmla="*/ 3859362 h 5518308"/>
              <a:gd name="connsiteX13" fmla="*/ 4225077 w 5255647"/>
              <a:gd name="connsiteY13" fmla="*/ 770 h 551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5647" h="5518308">
                <a:moveTo>
                  <a:pt x="4225077" y="770"/>
                </a:moveTo>
                <a:cubicBezTo>
                  <a:pt x="4295884" y="2127"/>
                  <a:pt x="4367035" y="5284"/>
                  <a:pt x="4438483" y="10280"/>
                </a:cubicBezTo>
                <a:cubicBezTo>
                  <a:pt x="4705911" y="28981"/>
                  <a:pt x="4965754" y="73676"/>
                  <a:pt x="5216038" y="139615"/>
                </a:cubicBezTo>
                <a:lnTo>
                  <a:pt x="5255647" y="150458"/>
                </a:lnTo>
                <a:lnTo>
                  <a:pt x="5255607" y="1981866"/>
                </a:lnTo>
                <a:lnTo>
                  <a:pt x="5250109" y="1978022"/>
                </a:lnTo>
                <a:cubicBezTo>
                  <a:pt x="4968313" y="1834916"/>
                  <a:pt x="4653971" y="1744891"/>
                  <a:pt x="4318826" y="1721455"/>
                </a:cubicBezTo>
                <a:cubicBezTo>
                  <a:pt x="2977095" y="1627633"/>
                  <a:pt x="1814168" y="2638470"/>
                  <a:pt x="1720433" y="3978949"/>
                </a:cubicBezTo>
                <a:cubicBezTo>
                  <a:pt x="1680868" y="4544750"/>
                  <a:pt x="1838485" y="5078208"/>
                  <a:pt x="2134410" y="5514082"/>
                </a:cubicBezTo>
                <a:lnTo>
                  <a:pt x="2137612" y="5517766"/>
                </a:lnTo>
                <a:lnTo>
                  <a:pt x="232206" y="5518308"/>
                </a:lnTo>
                <a:lnTo>
                  <a:pt x="222494" y="5492256"/>
                </a:lnTo>
                <a:cubicBezTo>
                  <a:pt x="48190" y="4983003"/>
                  <a:pt x="-29693" y="4430902"/>
                  <a:pt x="10273" y="3859362"/>
                </a:cubicBezTo>
                <a:cubicBezTo>
                  <a:pt x="165063" y="1645759"/>
                  <a:pt x="2030046" y="-41301"/>
                  <a:pt x="4225077" y="770"/>
                </a:cubicBezTo>
                <a:close/>
              </a:path>
            </a:pathLst>
          </a:custGeom>
          <a:gradFill>
            <a:gsLst>
              <a:gs pos="0">
                <a:schemeClr val="accent1">
                  <a:alpha val="8000"/>
                </a:schemeClr>
              </a:gs>
              <a:gs pos="100000">
                <a:schemeClr val="accent1">
                  <a:alpha val="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endParaRPr>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4.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11.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image" Target="../media/image13.jpeg"/><Relationship Id="rId2" Type="http://schemas.openxmlformats.org/officeDocument/2006/relationships/tags" Target="../tags/tag234.xml"/><Relationship Id="rId16" Type="http://schemas.openxmlformats.org/officeDocument/2006/relationships/notesSlide" Target="../notesSlides/notesSlide8.xml"/><Relationship Id="rId15" Type="http://schemas.openxmlformats.org/officeDocument/2006/relationships/slideLayout" Target="../slideLayouts/slideLayout19.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3.xml"/></Relationships>
</file>

<file path=ppt/slides/_rels/slide12.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image" Target="../media/image14.jpeg"/><Relationship Id="rId11" Type="http://schemas.openxmlformats.org/officeDocument/2006/relationships/notesSlide" Target="../notesSlides/notesSlide9.xml"/><Relationship Id="rId10" Type="http://schemas.openxmlformats.org/officeDocument/2006/relationships/slideLayout" Target="../slideLayouts/slideLayout19.xml"/><Relationship Id="rId1" Type="http://schemas.openxmlformats.org/officeDocument/2006/relationships/tags" Target="../tags/tag246.xml"/></Relationships>
</file>

<file path=ppt/slides/_rels/slide13.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59.xml"/><Relationship Id="rId7" Type="http://schemas.openxmlformats.org/officeDocument/2006/relationships/image" Target="../media/image9.jpeg"/><Relationship Id="rId6" Type="http://schemas.openxmlformats.org/officeDocument/2006/relationships/tags" Target="../tags/tag258.xml"/><Relationship Id="rId5" Type="http://schemas.openxmlformats.org/officeDocument/2006/relationships/image" Target="../media/image8.jpeg"/><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8" Type="http://schemas.openxmlformats.org/officeDocument/2006/relationships/slideLayout" Target="../slideLayouts/slideLayout19.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4.xml"/></Relationships>
</file>

<file path=ppt/slides/_rels/slide14.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image" Target="../media/image14.jpeg"/><Relationship Id="rId13" Type="http://schemas.openxmlformats.org/officeDocument/2006/relationships/notesSlide" Target="../notesSlides/notesSlide10.xml"/><Relationship Id="rId12" Type="http://schemas.openxmlformats.org/officeDocument/2006/relationships/slideLayout" Target="../slideLayouts/slideLayout19.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8.xml"/></Relationships>
</file>

<file path=ppt/slides/_rels/slide1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image" Target="../media/image16.jpe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image" Target="../media/image15.jpeg"/><Relationship Id="rId12" Type="http://schemas.openxmlformats.org/officeDocument/2006/relationships/notesSlide" Target="../notesSlides/notesSlide11.xml"/><Relationship Id="rId11" Type="http://schemas.openxmlformats.org/officeDocument/2006/relationships/slideLayout" Target="../slideLayouts/slideLayout19.xml"/><Relationship Id="rId10" Type="http://schemas.openxmlformats.org/officeDocument/2006/relationships/tags" Target="../tags/tag285.xml"/><Relationship Id="rId1" Type="http://schemas.openxmlformats.org/officeDocument/2006/relationships/tags" Target="../tags/tag278.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4.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17.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image" Target="../media/image17.jpeg"/><Relationship Id="rId12" Type="http://schemas.openxmlformats.org/officeDocument/2006/relationships/slideLayout" Target="../slideLayouts/slideLayout19.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2.xml"/></Relationships>
</file>

<file path=ppt/slides/_rels/slide18.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image" Target="../media/image17.jpeg"/><Relationship Id="rId10" Type="http://schemas.openxmlformats.org/officeDocument/2006/relationships/slideLayout" Target="../slideLayouts/slideLayout19.xml"/><Relationship Id="rId1" Type="http://schemas.openxmlformats.org/officeDocument/2006/relationships/tags" Target="../tags/tag302.xml"/></Relationships>
</file>

<file path=ppt/slides/_rels/slide19.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image" Target="../media/image18.jpeg"/><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8" Type="http://schemas.openxmlformats.org/officeDocument/2006/relationships/slideLayout" Target="../slideLayouts/slideLayout19.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image" Target="../media/image20.jpeg"/><Relationship Id="rId11" Type="http://schemas.openxmlformats.org/officeDocument/2006/relationships/tags" Target="../tags/tag318.xml"/><Relationship Id="rId10" Type="http://schemas.openxmlformats.org/officeDocument/2006/relationships/image" Target="../media/image19.jpeg"/><Relationship Id="rId1" Type="http://schemas.openxmlformats.org/officeDocument/2006/relationships/tags" Target="../tags/tag310.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4.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image" Target="../media/image18.jpeg"/><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8" Type="http://schemas.openxmlformats.org/officeDocument/2006/relationships/slideLayout" Target="../slideLayouts/slideLayout19.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image" Target="../media/image20.jpeg"/><Relationship Id="rId11" Type="http://schemas.openxmlformats.org/officeDocument/2006/relationships/tags" Target="../tags/tag332.xml"/><Relationship Id="rId10" Type="http://schemas.openxmlformats.org/officeDocument/2006/relationships/image" Target="../media/image19.jpeg"/><Relationship Id="rId1" Type="http://schemas.openxmlformats.org/officeDocument/2006/relationships/tags" Target="../tags/tag324.xml"/></Relationships>
</file>

<file path=ppt/slides/_rels/slide21.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image" Target="../media/image21.jpeg"/><Relationship Id="rId24" Type="http://schemas.openxmlformats.org/officeDocument/2006/relationships/slideLayout" Target="../slideLayouts/slideLayout19.xml"/><Relationship Id="rId23" Type="http://schemas.openxmlformats.org/officeDocument/2006/relationships/tags" Target="../tags/tag353.xml"/><Relationship Id="rId22" Type="http://schemas.openxmlformats.org/officeDocument/2006/relationships/image" Target="../media/image27.svg"/><Relationship Id="rId21" Type="http://schemas.openxmlformats.org/officeDocument/2006/relationships/image" Target="../media/image26.png"/><Relationship Id="rId20" Type="http://schemas.openxmlformats.org/officeDocument/2006/relationships/tags" Target="../tags/tag352.xml"/><Relationship Id="rId2" Type="http://schemas.openxmlformats.org/officeDocument/2006/relationships/tags" Target="../tags/tag339.xml"/><Relationship Id="rId19" Type="http://schemas.openxmlformats.org/officeDocument/2006/relationships/tags" Target="../tags/tag351.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image" Target="../media/image23.svg"/><Relationship Id="rId13" Type="http://schemas.openxmlformats.org/officeDocument/2006/relationships/image" Target="../media/image22.png"/><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8.xml"/></Relationships>
</file>

<file path=ppt/slides/_rels/slide22.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image" Target="../media/image21.jpeg"/><Relationship Id="rId2" Type="http://schemas.openxmlformats.org/officeDocument/2006/relationships/tags" Target="../tags/tag355.xml"/><Relationship Id="rId13" Type="http://schemas.openxmlformats.org/officeDocument/2006/relationships/slideLayout" Target="../slideLayouts/slideLayout19.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4.xml"/></Relationships>
</file>

<file path=ppt/slides/_rels/slide23.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image" Target="../media/image28.jpeg"/><Relationship Id="rId4" Type="http://schemas.openxmlformats.org/officeDocument/2006/relationships/tags" Target="../tags/tag368.xml"/><Relationship Id="rId3" Type="http://schemas.openxmlformats.org/officeDocument/2006/relationships/tags" Target="../tags/tag367.xml"/><Relationship Id="rId21" Type="http://schemas.openxmlformats.org/officeDocument/2006/relationships/slideLayout" Target="../slideLayouts/slideLayout19.xml"/><Relationship Id="rId20" Type="http://schemas.openxmlformats.org/officeDocument/2006/relationships/tags" Target="../tags/tag381.xml"/><Relationship Id="rId2" Type="http://schemas.openxmlformats.org/officeDocument/2006/relationships/tags" Target="../tags/tag366.xml"/><Relationship Id="rId19" Type="http://schemas.openxmlformats.org/officeDocument/2006/relationships/tags" Target="../tags/tag380.xml"/><Relationship Id="rId18" Type="http://schemas.openxmlformats.org/officeDocument/2006/relationships/tags" Target="../tags/tag379.xml"/><Relationship Id="rId17" Type="http://schemas.openxmlformats.org/officeDocument/2006/relationships/tags" Target="../tags/tag378.xml"/><Relationship Id="rId16" Type="http://schemas.openxmlformats.org/officeDocument/2006/relationships/tags" Target="../tags/tag377.xml"/><Relationship Id="rId15" Type="http://schemas.openxmlformats.org/officeDocument/2006/relationships/image" Target="../media/image30.jpeg"/><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image" Target="../media/image29.jpeg"/><Relationship Id="rId1" Type="http://schemas.openxmlformats.org/officeDocument/2006/relationships/tags" Target="../tags/tag365.xml"/></Relationships>
</file>

<file path=ppt/slides/_rels/slide2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31.jpeg"/><Relationship Id="rId2" Type="http://schemas.openxmlformats.org/officeDocument/2006/relationships/tags" Target="../tags/tag383.xml"/><Relationship Id="rId13" Type="http://schemas.openxmlformats.org/officeDocument/2006/relationships/notesSlide" Target="../notesSlides/notesSlide13.xml"/><Relationship Id="rId12" Type="http://schemas.openxmlformats.org/officeDocument/2006/relationships/slideLayout" Target="../slideLayouts/slideLayout19.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3.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notesSlide" Target="../notesSlides/notesSlide3.xml"/><Relationship Id="rId16" Type="http://schemas.openxmlformats.org/officeDocument/2006/relationships/slideLayout" Target="../slideLayouts/slideLayout14.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5" Type="http://schemas.openxmlformats.org/officeDocument/2006/relationships/slideLayout" Target="../slideLayouts/slideLayout19.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4.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6.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image" Target="../media/image1.jpeg"/><Relationship Id="rId2" Type="http://schemas.openxmlformats.org/officeDocument/2006/relationships/tags" Target="../tags/tag182.xml"/><Relationship Id="rId18" Type="http://schemas.openxmlformats.org/officeDocument/2006/relationships/slideLayout" Target="../slideLayouts/slideLayout19.xml"/><Relationship Id="rId17" Type="http://schemas.openxmlformats.org/officeDocument/2006/relationships/tags" Target="../tags/tag192.xml"/><Relationship Id="rId16" Type="http://schemas.openxmlformats.org/officeDocument/2006/relationships/image" Target="../media/image5.svg"/><Relationship Id="rId15" Type="http://schemas.openxmlformats.org/officeDocument/2006/relationships/image" Target="../media/image4.png"/><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image" Target="../media/image3.svg"/><Relationship Id="rId1" Type="http://schemas.openxmlformats.org/officeDocument/2006/relationships/tags" Target="../tags/tag181.xml"/></Relationships>
</file>

<file path=ppt/slides/_rels/slide7.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image" Target="../media/image7.jpeg"/><Relationship Id="rId4" Type="http://schemas.openxmlformats.org/officeDocument/2006/relationships/tags" Target="../tags/tag195.xml"/><Relationship Id="rId3" Type="http://schemas.openxmlformats.org/officeDocument/2006/relationships/image" Target="../media/image6.jpeg"/><Relationship Id="rId2" Type="http://schemas.openxmlformats.org/officeDocument/2006/relationships/tags" Target="../tags/tag194.xml"/><Relationship Id="rId12" Type="http://schemas.openxmlformats.org/officeDocument/2006/relationships/notesSlide" Target="../notesSlides/notesSlide5.xml"/><Relationship Id="rId11" Type="http://schemas.openxmlformats.org/officeDocument/2006/relationships/slideLayout" Target="../slideLayouts/slideLayout19.xml"/><Relationship Id="rId10" Type="http://schemas.openxmlformats.org/officeDocument/2006/relationships/tags" Target="../tags/tag200.xml"/><Relationship Id="rId1" Type="http://schemas.openxmlformats.org/officeDocument/2006/relationships/tags" Target="../tags/tag193.xml"/></Relationships>
</file>

<file path=ppt/slides/_rels/slide8.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06.xml"/><Relationship Id="rId7" Type="http://schemas.openxmlformats.org/officeDocument/2006/relationships/image" Target="../media/image9.jpeg"/><Relationship Id="rId6" Type="http://schemas.openxmlformats.org/officeDocument/2006/relationships/tags" Target="../tags/tag205.xml"/><Relationship Id="rId5" Type="http://schemas.openxmlformats.org/officeDocument/2006/relationships/image" Target="../media/image8.jpeg"/><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8" Type="http://schemas.openxmlformats.org/officeDocument/2006/relationships/slideLayout" Target="../slideLayouts/slideLayout19.xml"/><Relationship Id="rId17" Type="http://schemas.openxmlformats.org/officeDocument/2006/relationships/tags" Target="../tags/tag214.xml"/><Relationship Id="rId16" Type="http://schemas.openxmlformats.org/officeDocument/2006/relationships/tags" Target="../tags/tag213.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1.xml"/></Relationships>
</file>

<file path=ppt/slides/_rels/slide9.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image" Target="../media/image12.jpeg"/><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image" Target="../media/image11.jpeg"/><Relationship Id="rId2" Type="http://schemas.openxmlformats.org/officeDocument/2006/relationships/tags" Target="../tags/tag216.xml"/><Relationship Id="rId16" Type="http://schemas.openxmlformats.org/officeDocument/2006/relationships/notesSlide" Target="../notesSlides/notesSlide6.xml"/><Relationship Id="rId15" Type="http://schemas.openxmlformats.org/officeDocument/2006/relationships/slideLayout" Target="../slideLayouts/slideLayout18.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a:xfrm>
            <a:off x="1613535" y="1586230"/>
            <a:ext cx="7395845" cy="1512570"/>
          </a:xfrm>
        </p:spPr>
        <p:txBody>
          <a:bodyPr/>
          <a:lstStyle/>
          <a:p>
            <a:pPr algn="ctr"/>
            <a:r>
              <a:rPr lang="zh-CN" altLang="en-US"/>
              <a:t>网络营销</a:t>
            </a:r>
            <a:endParaRPr lang="zh-CN" altLang="en-US"/>
          </a:p>
        </p:txBody>
      </p:sp>
      <p:sp>
        <p:nvSpPr>
          <p:cNvPr id="6" name="文本占位符 5"/>
          <p:cNvSpPr>
            <a:spLocks noGrp="1"/>
          </p:cNvSpPr>
          <p:nvPr>
            <p:ph type="body" sz="quarter" idx="17"/>
            <p:custDataLst>
              <p:tags r:id="rId2"/>
            </p:custDataLst>
          </p:nvPr>
        </p:nvSpPr>
        <p:spPr>
          <a:xfrm>
            <a:off x="3931920" y="4219575"/>
            <a:ext cx="2927985" cy="775970"/>
          </a:xfrm>
        </p:spPr>
        <p:txBody>
          <a:bodyPr/>
          <a:lstStyle/>
          <a:p>
            <a:r>
              <a:rPr lang="zh-CN" altLang="en-US" sz="2800"/>
              <a:t>北京出版社</a:t>
            </a:r>
            <a:endParaRPr lang="zh-CN" altLang="en-US" sz="280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sz="4400">
                <a:sym typeface="+mn-ea"/>
              </a:rPr>
              <a:t>任务</a:t>
            </a:r>
            <a:r>
              <a:rPr altLang="en-US" sz="4400" dirty="0">
                <a:sym typeface="+mn-ea"/>
              </a:rPr>
              <a:t>二</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网络视频营销实施</a:t>
            </a:r>
            <a:endParaRPr lang="zh-CN" altLang="en-US" dirty="0">
              <a:sym typeface="+mn-ea"/>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330"/>
            <a:ext cx="7496810" cy="763270"/>
          </a:xfrm>
        </p:spPr>
        <p:txBody>
          <a:bodyPr/>
          <a:lstStyle/>
          <a:p>
            <a:r>
              <a:rPr lang="zh-CN" altLang="en-US">
                <a:solidFill>
                  <a:schemeClr val="tx1"/>
                </a:solidFill>
              </a:rPr>
              <a:t>一、网络视频营销策划</a:t>
            </a:r>
            <a:endParaRPr lang="zh-CN" altLang="en-US">
              <a:solidFill>
                <a:schemeClr val="tx1"/>
              </a:solidFill>
            </a:endParaRPr>
          </a:p>
        </p:txBody>
      </p:sp>
      <p:pic>
        <p:nvPicPr>
          <p:cNvPr id="22" name="图片 21" descr="C:/Users/尝三分甜/AppData/Roaming/Kingsoft/office6/wppai/generateppt/a7896499-0e3d-4d60-af01-24fd6838b618.jpga7896499-0e3d-4d60-af01-24fd6838b618"/>
          <p:cNvPicPr>
            <a:picLocks noChangeAspect="1"/>
          </p:cNvPicPr>
          <p:nvPr>
            <p:custDataLst>
              <p:tags r:id="rId2"/>
            </p:custDataLst>
          </p:nvPr>
        </p:nvPicPr>
        <p:blipFill>
          <a:blip r:embed="rId3"/>
          <a:srcRect l="535" r="535"/>
          <a:stretch>
            <a:fillRect/>
          </a:stretch>
        </p:blipFill>
        <p:spPr>
          <a:xfrm>
            <a:off x="6517640" y="9525"/>
            <a:ext cx="5663561" cy="6840000"/>
          </a:xfrm>
          <a:custGeom>
            <a:avLst/>
            <a:gdLst/>
            <a:ahLst/>
            <a:cxnLst>
              <a:cxn ang="3">
                <a:pos x="hc" y="t"/>
              </a:cxn>
              <a:cxn ang="cd2">
                <a:pos x="l" y="vc"/>
              </a:cxn>
              <a:cxn ang="cd4">
                <a:pos x="hc" y="b"/>
              </a:cxn>
              <a:cxn ang="0">
                <a:pos x="r" y="vc"/>
              </a:cxn>
            </a:cxnLst>
            <a:rect l="l" t="t" r="r" b="b"/>
            <a:pathLst>
              <a:path w="8894" h="10777">
                <a:moveTo>
                  <a:pt x="6575" y="5764"/>
                </a:moveTo>
                <a:cubicBezTo>
                  <a:pt x="6666" y="5764"/>
                  <a:pt x="6756" y="5799"/>
                  <a:pt x="6826" y="5868"/>
                </a:cubicBezTo>
                <a:lnTo>
                  <a:pt x="8894" y="7937"/>
                </a:lnTo>
                <a:lnTo>
                  <a:pt x="8894" y="9625"/>
                </a:lnTo>
                <a:lnTo>
                  <a:pt x="7742" y="10777"/>
                </a:lnTo>
                <a:lnTo>
                  <a:pt x="4807" y="10777"/>
                </a:lnTo>
                <a:lnTo>
                  <a:pt x="3362" y="9332"/>
                </a:lnTo>
                <a:cubicBezTo>
                  <a:pt x="3223" y="9193"/>
                  <a:pt x="3223" y="8969"/>
                  <a:pt x="3362" y="8830"/>
                </a:cubicBezTo>
                <a:lnTo>
                  <a:pt x="6324" y="5868"/>
                </a:lnTo>
                <a:cubicBezTo>
                  <a:pt x="6393" y="5799"/>
                  <a:pt x="6484" y="5764"/>
                  <a:pt x="6575" y="5764"/>
                </a:cubicBezTo>
                <a:close/>
                <a:moveTo>
                  <a:pt x="8894" y="3298"/>
                </a:moveTo>
                <a:lnTo>
                  <a:pt x="8894" y="7694"/>
                </a:lnTo>
                <a:lnTo>
                  <a:pt x="6947" y="5747"/>
                </a:lnTo>
                <a:cubicBezTo>
                  <a:pt x="6808" y="5609"/>
                  <a:pt x="6808" y="5384"/>
                  <a:pt x="6947" y="5246"/>
                </a:cubicBezTo>
                <a:lnTo>
                  <a:pt x="8894" y="3298"/>
                </a:lnTo>
                <a:close/>
                <a:moveTo>
                  <a:pt x="3317" y="2506"/>
                </a:moveTo>
                <a:cubicBezTo>
                  <a:pt x="3408" y="2506"/>
                  <a:pt x="3498" y="2541"/>
                  <a:pt x="3568" y="2610"/>
                </a:cubicBezTo>
                <a:lnTo>
                  <a:pt x="6229" y="5272"/>
                </a:lnTo>
                <a:cubicBezTo>
                  <a:pt x="6368" y="5410"/>
                  <a:pt x="6368" y="5635"/>
                  <a:pt x="6229" y="5773"/>
                </a:cubicBezTo>
                <a:lnTo>
                  <a:pt x="3267" y="8736"/>
                </a:lnTo>
                <a:cubicBezTo>
                  <a:pt x="3129" y="8874"/>
                  <a:pt x="2904" y="8874"/>
                  <a:pt x="2766" y="8736"/>
                </a:cubicBezTo>
                <a:lnTo>
                  <a:pt x="104" y="6074"/>
                </a:lnTo>
                <a:cubicBezTo>
                  <a:pt x="-35" y="5935"/>
                  <a:pt x="-35" y="5711"/>
                  <a:pt x="104" y="5572"/>
                </a:cubicBezTo>
                <a:lnTo>
                  <a:pt x="3066" y="2610"/>
                </a:lnTo>
                <a:cubicBezTo>
                  <a:pt x="3135" y="2541"/>
                  <a:pt x="3226" y="2506"/>
                  <a:pt x="3317" y="2506"/>
                </a:cubicBezTo>
                <a:close/>
                <a:moveTo>
                  <a:pt x="5676" y="0"/>
                </a:moveTo>
                <a:lnTo>
                  <a:pt x="8127" y="0"/>
                </a:lnTo>
                <a:lnTo>
                  <a:pt x="8894" y="767"/>
                </a:lnTo>
                <a:lnTo>
                  <a:pt x="8894" y="3109"/>
                </a:lnTo>
                <a:lnTo>
                  <a:pt x="6852" y="5151"/>
                </a:lnTo>
                <a:cubicBezTo>
                  <a:pt x="6713" y="5289"/>
                  <a:pt x="6489" y="5289"/>
                  <a:pt x="6350" y="5151"/>
                </a:cubicBezTo>
                <a:lnTo>
                  <a:pt x="3689" y="2489"/>
                </a:lnTo>
                <a:cubicBezTo>
                  <a:pt x="3550" y="2351"/>
                  <a:pt x="3550" y="2126"/>
                  <a:pt x="3689" y="1988"/>
                </a:cubicBezTo>
                <a:lnTo>
                  <a:pt x="5676" y="0"/>
                </a:lnTo>
                <a:close/>
              </a:path>
            </a:pathLst>
          </a:custGeom>
          <a:solidFill>
            <a:schemeClr val="accent1"/>
          </a:solidFill>
          <a:ln>
            <a:solidFill>
              <a:schemeClr val="accent1">
                <a:alpha val="20000"/>
              </a:schemeClr>
            </a:solidFill>
          </a:ln>
        </p:spPr>
      </p:pic>
      <p:sp>
        <p:nvSpPr>
          <p:cNvPr id="10" name="边界"/>
          <p:cNvSpPr/>
          <p:nvPr>
            <p:custDataLst>
              <p:tags r:id="rId4"/>
            </p:custDataLst>
          </p:nvPr>
        </p:nvSpPr>
        <p:spPr>
          <a:xfrm>
            <a:off x="603536" y="1670367"/>
            <a:ext cx="5192142" cy="4581526"/>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正文"/>
          <p:cNvSpPr txBox="1"/>
          <p:nvPr>
            <p:custDataLst>
              <p:tags r:id="rId5"/>
            </p:custDataLst>
          </p:nvPr>
        </p:nvSpPr>
        <p:spPr>
          <a:xfrm>
            <a:off x="611804" y="2228190"/>
            <a:ext cx="5184509" cy="702844"/>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从产品、消费者、市场层面思考创意，明确营销目标。</a:t>
            </a:r>
            <a:endParaRPr lang="zh-CN" altLang="en-US"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6"/>
            </p:custDataLst>
          </p:nvPr>
        </p:nvSpPr>
        <p:spPr>
          <a:xfrm>
            <a:off x="1279665" y="1679908"/>
            <a:ext cx="4514104" cy="441424"/>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设定企业视频营销目标</a:t>
            </a:r>
            <a:endParaRPr lang="zh-CN" altLang="en-US" sz="2200" b="1" dirty="0">
              <a:solidFill>
                <a:schemeClr val="tx1">
                  <a:lumMod val="85000"/>
                  <a:lumOff val="15000"/>
                </a:schemeClr>
              </a:solidFill>
              <a:uFillTx/>
              <a:latin typeface="+mn-ea"/>
              <a:sym typeface="+mn-ea"/>
            </a:endParaRPr>
          </a:p>
        </p:txBody>
      </p:sp>
      <p:sp>
        <p:nvSpPr>
          <p:cNvPr id="13" name="圆角矩形 12"/>
          <p:cNvSpPr/>
          <p:nvPr>
            <p:custDataLst>
              <p:tags r:id="rId7"/>
            </p:custDataLst>
          </p:nvPr>
        </p:nvSpPr>
        <p:spPr>
          <a:xfrm>
            <a:off x="612440" y="1681816"/>
            <a:ext cx="511391" cy="51011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chemeClr val="lt1"/>
                </a:solidFill>
                <a:latin typeface="+mn-ea"/>
                <a:cs typeface="微软雅黑" panose="020B0503020204020204" charset="-122"/>
                <a:sym typeface="+mn-ea"/>
              </a:rPr>
              <a:t>01</a:t>
            </a:r>
            <a:endParaRPr lang="en-US" altLang="zh-CN" sz="2000" b="1">
              <a:solidFill>
                <a:schemeClr val="lt1"/>
              </a:solidFill>
              <a:latin typeface="+mn-ea"/>
              <a:cs typeface="微软雅黑" panose="020B0503020204020204" charset="-122"/>
              <a:sym typeface="+mn-ea"/>
            </a:endParaRPr>
          </a:p>
        </p:txBody>
      </p:sp>
      <p:sp>
        <p:nvSpPr>
          <p:cNvPr id="14" name="正文"/>
          <p:cNvSpPr txBox="1"/>
          <p:nvPr>
            <p:custDataLst>
              <p:tags r:id="rId8"/>
            </p:custDataLst>
          </p:nvPr>
        </p:nvSpPr>
        <p:spPr>
          <a:xfrm>
            <a:off x="611804" y="3887666"/>
            <a:ext cx="5184509" cy="702844"/>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明确用户自然特征、喜好、上网习惯等，确定推广平台和内容。</a:t>
            </a:r>
            <a:endParaRPr lang="zh-CN" altLang="en-US"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9"/>
            </p:custDataLst>
          </p:nvPr>
        </p:nvSpPr>
        <p:spPr>
          <a:xfrm>
            <a:off x="1279665" y="3339384"/>
            <a:ext cx="4514104" cy="441424"/>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分析用户使用习惯</a:t>
            </a:r>
            <a:endParaRPr lang="zh-CN" altLang="en-US" sz="2200" b="1" dirty="0">
              <a:solidFill>
                <a:schemeClr val="tx1">
                  <a:lumMod val="85000"/>
                  <a:lumOff val="15000"/>
                </a:schemeClr>
              </a:solidFill>
              <a:uFillTx/>
              <a:latin typeface="+mn-ea"/>
              <a:sym typeface="+mn-ea"/>
            </a:endParaRPr>
          </a:p>
        </p:txBody>
      </p:sp>
      <p:sp>
        <p:nvSpPr>
          <p:cNvPr id="17" name="圆角矩形 16"/>
          <p:cNvSpPr/>
          <p:nvPr>
            <p:custDataLst>
              <p:tags r:id="rId10"/>
            </p:custDataLst>
          </p:nvPr>
        </p:nvSpPr>
        <p:spPr>
          <a:xfrm>
            <a:off x="612440" y="3341292"/>
            <a:ext cx="511391" cy="51011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chemeClr val="lt1"/>
                </a:solidFill>
                <a:latin typeface="+mn-ea"/>
                <a:cs typeface="微软雅黑" panose="020B0503020204020204" charset="-122"/>
                <a:sym typeface="+mn-ea"/>
              </a:rPr>
              <a:t>02</a:t>
            </a:r>
            <a:endParaRPr lang="en-US" altLang="zh-CN" sz="2000" b="1">
              <a:solidFill>
                <a:schemeClr val="lt1"/>
              </a:solidFill>
              <a:latin typeface="+mn-ea"/>
              <a:cs typeface="微软雅黑" panose="020B0503020204020204" charset="-122"/>
              <a:sym typeface="+mn-ea"/>
            </a:endParaRPr>
          </a:p>
        </p:txBody>
      </p:sp>
      <p:sp>
        <p:nvSpPr>
          <p:cNvPr id="18" name="正文"/>
          <p:cNvSpPr txBox="1"/>
          <p:nvPr>
            <p:custDataLst>
              <p:tags r:id="rId11"/>
            </p:custDataLst>
          </p:nvPr>
        </p:nvSpPr>
        <p:spPr>
          <a:xfrm>
            <a:off x="611804" y="5547141"/>
            <a:ext cx="5184509" cy="702844"/>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kern="0" dirty="0">
                <a:ln>
                  <a:noFill/>
                  <a:prstDash val="sysDot"/>
                </a:ln>
                <a:solidFill>
                  <a:schemeClr val="tx1">
                    <a:lumMod val="85000"/>
                    <a:lumOff val="15000"/>
                  </a:schemeClr>
                </a:solidFill>
                <a:latin typeface="+mn-ea"/>
                <a:sym typeface="+mn-ea"/>
              </a:rPr>
              <a:t>企业的网络视频有没有满足用户好奇心？有没有给目标用户带来价值？会让人愿意分享吗？</a:t>
            </a:r>
            <a:endParaRPr lang="zh-CN" altLang="en-US"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2"/>
            </p:custDataLst>
          </p:nvPr>
        </p:nvSpPr>
        <p:spPr>
          <a:xfrm>
            <a:off x="1279665" y="4998859"/>
            <a:ext cx="4514104" cy="441424"/>
          </a:xfrm>
          <a:prstGeom prst="rect">
            <a:avLst/>
          </a:prstGeom>
          <a:noFill/>
        </p:spPr>
        <p:txBody>
          <a:bodyPr wrap="square" lIns="0" tIns="0" rIns="0" bIns="0" rtlCol="0" anchor="b" anchorCtr="0">
            <a:noAutofit/>
          </a:bodyPr>
          <a:lstStyle/>
          <a:p>
            <a:pPr indent="0" algn="l" fontAlgn="auto">
              <a:lnSpc>
                <a:spcPct val="120000"/>
              </a:lnSpc>
            </a:pPr>
            <a:r>
              <a:rPr lang="zh-CN" altLang="en-US" sz="2200" b="1" dirty="0">
                <a:solidFill>
                  <a:schemeClr val="tx1">
                    <a:lumMod val="85000"/>
                    <a:lumOff val="15000"/>
                  </a:schemeClr>
                </a:solidFill>
                <a:uFillTx/>
                <a:latin typeface="+mn-ea"/>
                <a:sym typeface="+mn-ea"/>
              </a:rPr>
              <a:t>分析用户喜欢网络视频的原因</a:t>
            </a:r>
            <a:endParaRPr lang="zh-CN" altLang="en-US" sz="2200" b="1" dirty="0">
              <a:solidFill>
                <a:schemeClr val="tx1">
                  <a:lumMod val="85000"/>
                  <a:lumOff val="15000"/>
                </a:schemeClr>
              </a:solidFill>
              <a:uFillTx/>
              <a:latin typeface="+mn-ea"/>
              <a:sym typeface="+mn-ea"/>
            </a:endParaRPr>
          </a:p>
        </p:txBody>
      </p:sp>
      <p:sp>
        <p:nvSpPr>
          <p:cNvPr id="20" name="圆角矩形 19"/>
          <p:cNvSpPr/>
          <p:nvPr>
            <p:custDataLst>
              <p:tags r:id="rId13"/>
            </p:custDataLst>
          </p:nvPr>
        </p:nvSpPr>
        <p:spPr>
          <a:xfrm>
            <a:off x="612440" y="5000767"/>
            <a:ext cx="511391" cy="51011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chemeClr val="lt1"/>
                </a:solidFill>
                <a:latin typeface="+mn-ea"/>
                <a:cs typeface="微软雅黑" panose="020B0503020204020204" charset="-122"/>
                <a:sym typeface="+mn-ea"/>
              </a:rPr>
              <a:t>03</a:t>
            </a:r>
            <a:endParaRPr lang="en-US" altLang="zh-CN" sz="2000" b="1">
              <a:solidFill>
                <a:schemeClr val="lt1"/>
              </a:solidFill>
              <a:latin typeface="+mn-ea"/>
              <a:cs typeface="微软雅黑" panose="020B0503020204020204" charset="-122"/>
              <a:sym typeface="+mn-ea"/>
            </a:endParaRPr>
          </a:p>
        </p:txBody>
      </p:sp>
    </p:spTree>
    <p:custDataLst>
      <p:tags r:id="rId1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C:/Users/尝三分甜/AppData/Roaming/Kingsoft/office6/wppai/generateppt/784cf5e4-470f-4723-84cd-b25791d92f3d.jpg784cf5e4-470f-4723-84cd-b25791d92f3d"/>
          <p:cNvPicPr>
            <a:picLocks noChangeAspect="1"/>
          </p:cNvPicPr>
          <p:nvPr>
            <p:custDataLst>
              <p:tags r:id="rId1"/>
            </p:custDataLst>
          </p:nvPr>
        </p:nvPicPr>
        <p:blipFill>
          <a:blip r:embed="rId2"/>
          <a:srcRect l="111" r="111"/>
          <a:stretch>
            <a:fillRect/>
          </a:stretch>
        </p:blipFill>
        <p:spPr>
          <a:xfrm>
            <a:off x="4972050" y="1465580"/>
            <a:ext cx="6395720" cy="4993005"/>
          </a:xfrm>
          <a:custGeom>
            <a:avLst/>
            <a:gdLst/>
            <a:ahLst/>
            <a:cxnLst>
              <a:cxn ang="3">
                <a:pos x="hc" y="t"/>
              </a:cxn>
              <a:cxn ang="cd2">
                <a:pos x="l" y="vc"/>
              </a:cxn>
              <a:cxn ang="cd4">
                <a:pos x="hc" y="b"/>
              </a:cxn>
              <a:cxn ang="0">
                <a:pos x="r" y="vc"/>
              </a:cxn>
            </a:cxnLst>
            <a:rect l="l" t="t" r="r" b="b"/>
            <a:pathLst>
              <a:path w="10072" h="7863">
                <a:moveTo>
                  <a:pt x="6116" y="753"/>
                </a:moveTo>
                <a:lnTo>
                  <a:pt x="8031" y="753"/>
                </a:lnTo>
                <a:lnTo>
                  <a:pt x="8031" y="7863"/>
                </a:lnTo>
                <a:lnTo>
                  <a:pt x="6116" y="7863"/>
                </a:lnTo>
                <a:lnTo>
                  <a:pt x="6116" y="753"/>
                </a:lnTo>
                <a:close/>
                <a:moveTo>
                  <a:pt x="2033" y="753"/>
                </a:moveTo>
                <a:lnTo>
                  <a:pt x="3948" y="753"/>
                </a:lnTo>
                <a:lnTo>
                  <a:pt x="3948" y="7863"/>
                </a:lnTo>
                <a:lnTo>
                  <a:pt x="2033" y="7863"/>
                </a:lnTo>
                <a:lnTo>
                  <a:pt x="2033" y="753"/>
                </a:lnTo>
                <a:close/>
                <a:moveTo>
                  <a:pt x="8158" y="0"/>
                </a:moveTo>
                <a:lnTo>
                  <a:pt x="10072" y="0"/>
                </a:lnTo>
                <a:lnTo>
                  <a:pt x="10072" y="7110"/>
                </a:lnTo>
                <a:lnTo>
                  <a:pt x="8158" y="7110"/>
                </a:lnTo>
                <a:lnTo>
                  <a:pt x="8158" y="0"/>
                </a:lnTo>
                <a:close/>
                <a:moveTo>
                  <a:pt x="4075" y="0"/>
                </a:moveTo>
                <a:lnTo>
                  <a:pt x="5989" y="0"/>
                </a:lnTo>
                <a:lnTo>
                  <a:pt x="5989" y="7110"/>
                </a:lnTo>
                <a:lnTo>
                  <a:pt x="4075" y="7110"/>
                </a:lnTo>
                <a:lnTo>
                  <a:pt x="4075" y="0"/>
                </a:lnTo>
                <a:close/>
                <a:moveTo>
                  <a:pt x="0" y="0"/>
                </a:moveTo>
                <a:lnTo>
                  <a:pt x="1914" y="0"/>
                </a:lnTo>
                <a:lnTo>
                  <a:pt x="1914" y="7110"/>
                </a:lnTo>
                <a:lnTo>
                  <a:pt x="0" y="7110"/>
                </a:lnTo>
                <a:lnTo>
                  <a:pt x="0" y="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7" name="标题 6"/>
          <p:cNvSpPr>
            <a:spLocks noGrp="1"/>
          </p:cNvSpPr>
          <p:nvPr>
            <p:ph type="title"/>
            <p:custDataLst>
              <p:tags r:id="rId3"/>
            </p:custDataLst>
          </p:nvPr>
        </p:nvSpPr>
        <p:spPr>
          <a:xfrm>
            <a:off x="609600" y="608400"/>
            <a:ext cx="10972800" cy="763200"/>
          </a:xfrm>
        </p:spPr>
        <p:txBody>
          <a:bodyPr/>
          <a:lstStyle/>
          <a:p>
            <a:r>
              <a:rPr lang="en-US" altLang="zh-CN">
                <a:solidFill>
                  <a:schemeClr val="tx1"/>
                </a:solidFill>
              </a:rPr>
              <a:t>     </a:t>
            </a:r>
            <a:r>
              <a:rPr lang="zh-CN" altLang="en-US">
                <a:solidFill>
                  <a:schemeClr val="tx1"/>
                </a:solidFill>
              </a:rPr>
              <a:t>实施要点</a:t>
            </a:r>
            <a:endParaRPr lang="zh-CN" altLang="en-US">
              <a:solidFill>
                <a:schemeClr val="tx1"/>
              </a:solidFill>
            </a:endParaRPr>
          </a:p>
        </p:txBody>
      </p:sp>
      <p:sp>
        <p:nvSpPr>
          <p:cNvPr id="5" name="边界"/>
          <p:cNvSpPr/>
          <p:nvPr>
            <p:custDataLst>
              <p:tags r:id="rId4"/>
            </p:custDataLst>
          </p:nvPr>
        </p:nvSpPr>
        <p:spPr>
          <a:xfrm>
            <a:off x="608965" y="1673312"/>
            <a:ext cx="3356610" cy="4575636"/>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ym typeface="+mn-ea"/>
            </a:endParaRPr>
          </a:p>
        </p:txBody>
      </p:sp>
      <p:sp>
        <p:nvSpPr>
          <p:cNvPr id="10" name="标题"/>
          <p:cNvSpPr txBox="1"/>
          <p:nvPr>
            <p:custDataLst>
              <p:tags r:id="rId5"/>
            </p:custDataLst>
          </p:nvPr>
        </p:nvSpPr>
        <p:spPr>
          <a:xfrm>
            <a:off x="608965" y="3371945"/>
            <a:ext cx="3356610" cy="379874"/>
          </a:xfrm>
          <a:prstGeom prst="rect">
            <a:avLst/>
          </a:prstGeom>
          <a:noFill/>
        </p:spPr>
        <p:txBody>
          <a:bodyPr wrap="square" lIns="0" tIns="0" rIns="0" bIns="0" rtlCol="0" anchor="b" anchorCtr="0">
            <a:noAutofit/>
          </a:bodyPr>
          <a:p>
            <a:pPr indent="0" algn="l" fontAlgn="auto">
              <a:lnSpc>
                <a:spcPct val="120000"/>
              </a:lnSpc>
            </a:pPr>
            <a:r>
              <a:rPr lang="zh-CN" altLang="en-US" sz="2000" kern="0" dirty="0">
                <a:ln>
                  <a:noFill/>
                  <a:prstDash val="sysDot"/>
                </a:ln>
                <a:solidFill>
                  <a:schemeClr val="tx1">
                    <a:lumMod val="85000"/>
                    <a:lumOff val="15000"/>
                  </a:schemeClr>
                </a:solidFill>
                <a:latin typeface="+mn-ea"/>
                <a:sym typeface="+mn-ea"/>
              </a:rPr>
              <a:t>选好关键词及频道</a:t>
            </a:r>
            <a:endParaRPr lang="zh-CN" altLang="en-US" sz="2000" b="1" dirty="0">
              <a:solidFill>
                <a:schemeClr val="accent1"/>
              </a:solidFill>
              <a:uFillTx/>
              <a:latin typeface="+mn-ea"/>
              <a:sym typeface="+mn-ea"/>
            </a:endParaRPr>
          </a:p>
        </p:txBody>
      </p:sp>
      <p:sp>
        <p:nvSpPr>
          <p:cNvPr id="14" name="标题"/>
          <p:cNvSpPr txBox="1"/>
          <p:nvPr>
            <p:custDataLst>
              <p:tags r:id="rId6"/>
            </p:custDataLst>
          </p:nvPr>
        </p:nvSpPr>
        <p:spPr>
          <a:xfrm>
            <a:off x="608965" y="4853325"/>
            <a:ext cx="3356610" cy="379874"/>
          </a:xfrm>
          <a:prstGeom prst="rect">
            <a:avLst/>
          </a:prstGeom>
          <a:noFill/>
        </p:spPr>
        <p:txBody>
          <a:bodyPr wrap="square" lIns="0" tIns="0" rIns="0" bIns="0" rtlCol="0" anchor="b" anchorCtr="0">
            <a:noAutofit/>
          </a:bodyPr>
          <a:p>
            <a:pPr indent="0" algn="l" fontAlgn="auto">
              <a:lnSpc>
                <a:spcPct val="120000"/>
              </a:lnSpc>
            </a:pPr>
            <a:r>
              <a:rPr lang="zh-CN" altLang="en-US" sz="2000" kern="0" dirty="0">
                <a:ln>
                  <a:noFill/>
                  <a:prstDash val="sysDot"/>
                </a:ln>
                <a:solidFill>
                  <a:schemeClr val="tx1">
                    <a:lumMod val="85000"/>
                    <a:lumOff val="15000"/>
                  </a:schemeClr>
                </a:solidFill>
                <a:latin typeface="+mn-ea"/>
                <a:sym typeface="+mn-ea"/>
              </a:rPr>
              <a:t>完善视频细节、结合热点</a:t>
            </a:r>
            <a:endParaRPr lang="zh-CN" altLang="en-US" sz="2000" b="1" dirty="0">
              <a:solidFill>
                <a:schemeClr val="accent1"/>
              </a:solidFill>
              <a:uFillTx/>
              <a:latin typeface="+mn-ea"/>
              <a:sym typeface="+mn-ea"/>
            </a:endParaRPr>
          </a:p>
        </p:txBody>
      </p:sp>
      <p:sp>
        <p:nvSpPr>
          <p:cNvPr id="13" name="标题"/>
          <p:cNvSpPr txBox="1"/>
          <p:nvPr>
            <p:custDataLst>
              <p:tags r:id="rId7"/>
            </p:custDataLst>
          </p:nvPr>
        </p:nvSpPr>
        <p:spPr>
          <a:xfrm>
            <a:off x="608965" y="1890564"/>
            <a:ext cx="3356610" cy="379874"/>
          </a:xfrm>
          <a:prstGeom prst="rect">
            <a:avLst/>
          </a:prstGeom>
          <a:noFill/>
        </p:spPr>
        <p:txBody>
          <a:bodyPr wrap="square" lIns="0" tIns="0" rIns="0" bIns="0" rtlCol="0" anchor="b" anchorCtr="0">
            <a:noAutofit/>
          </a:bodyPr>
          <a:p>
            <a:pPr indent="0" algn="l" fontAlgn="auto">
              <a:lnSpc>
                <a:spcPct val="120000"/>
              </a:lnSpc>
            </a:pPr>
            <a:r>
              <a:rPr lang="zh-CN" altLang="en-US" sz="2000" kern="0" dirty="0">
                <a:ln>
                  <a:noFill/>
                  <a:prstDash val="sysDot"/>
                </a:ln>
                <a:solidFill>
                  <a:schemeClr val="tx1">
                    <a:lumMod val="85000"/>
                    <a:lumOff val="15000"/>
                  </a:schemeClr>
                </a:solidFill>
                <a:latin typeface="+mn-ea"/>
                <a:sym typeface="+mn-ea"/>
              </a:rPr>
              <a:t>内容为本、增强互动性</a:t>
            </a:r>
            <a:endParaRPr lang="zh-CN" altLang="en-US" sz="2000" b="1" dirty="0">
              <a:solidFill>
                <a:schemeClr val="accent1"/>
              </a:solidFill>
              <a:uFillTx/>
              <a:latin typeface="+mn-ea"/>
              <a:sym typeface="+mn-ea"/>
            </a:endParaRPr>
          </a:p>
        </p:txBody>
      </p:sp>
      <p:sp>
        <p:nvSpPr>
          <p:cNvPr id="20" name="圆角矩形 19"/>
          <p:cNvSpPr/>
          <p:nvPr>
            <p:custDataLst>
              <p:tags r:id="rId8"/>
            </p:custDataLst>
          </p:nvPr>
        </p:nvSpPr>
        <p:spPr>
          <a:xfrm>
            <a:off x="521000" y="861837"/>
            <a:ext cx="511391" cy="51011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en-US" altLang="zh-CN" sz="2000" b="1">
                <a:solidFill>
                  <a:schemeClr val="lt1"/>
                </a:solidFill>
                <a:latin typeface="+mn-ea"/>
                <a:cs typeface="微软雅黑" panose="020B0503020204020204" charset="-122"/>
                <a:sym typeface="+mn-ea"/>
              </a:rPr>
              <a:t>04</a:t>
            </a:r>
            <a:endParaRPr lang="en-US" altLang="zh-CN" sz="2000" b="1">
              <a:solidFill>
                <a:schemeClr val="lt1"/>
              </a:solidFill>
              <a:latin typeface="+mn-ea"/>
              <a:cs typeface="微软雅黑" panose="020B0503020204020204" charset="-122"/>
              <a:sym typeface="+mn-ea"/>
            </a:endParaRPr>
          </a:p>
        </p:txBody>
      </p:sp>
    </p:spTree>
    <p:custDataLst>
      <p:tags r:id="rId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5960"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3"/>
          <p:cNvSpPr/>
          <p:nvPr>
            <p:custDataLst>
              <p:tags r:id="rId2"/>
            </p:custDataLst>
          </p:nvPr>
        </p:nvSpPr>
        <p:spPr>
          <a:xfrm>
            <a:off x="4417279" y="1416072"/>
            <a:ext cx="3358599"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4"/>
          <p:cNvSpPr/>
          <p:nvPr>
            <p:custDataLst>
              <p:tags r:id="rId3"/>
            </p:custDataLst>
          </p:nvPr>
        </p:nvSpPr>
        <p:spPr>
          <a:xfrm>
            <a:off x="8137963"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8" descr="C:/Users/尝三分甜/AppData/Roaming/Kingsoft/office6/wppai/generateppt/4d9b764b77b61b9fe3841de7fb04563d.jpg4d9b764b77b61b9fe3841de7fb04563d"/>
          <p:cNvPicPr>
            <a:picLocks noChangeAspect="1"/>
          </p:cNvPicPr>
          <p:nvPr>
            <p:custDataLst>
              <p:tags r:id="rId4"/>
            </p:custDataLst>
          </p:nvPr>
        </p:nvPicPr>
        <p:blipFill rotWithShape="1">
          <a:blip r:embed="rId5"/>
          <a:srcRect t="31085" b="31085"/>
          <a:stretch>
            <a:fillRect/>
          </a:stretch>
        </p:blipFill>
        <p:spPr>
          <a:xfrm>
            <a:off x="8137963" y="1416072"/>
            <a:ext cx="3358599"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C:/Users/WPS/Desktop/image13.jpegimage13"/>
          <p:cNvPicPr>
            <a:picLocks noChangeAspect="1"/>
          </p:cNvPicPr>
          <p:nvPr>
            <p:custDataLst>
              <p:tags r:id="rId6"/>
            </p:custDataLst>
          </p:nvPr>
        </p:nvPicPr>
        <p:blipFill rotWithShape="1">
          <a:blip r:embed="rId7" cstate="print"/>
          <a:srcRect/>
          <a:stretch>
            <a:fillRect/>
          </a:stretch>
        </p:blipFill>
        <p:spPr>
          <a:xfrm>
            <a:off x="4417279" y="1416072"/>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19" descr="C:/Users/尝三分甜/AppData/Roaming/Kingsoft/office6/wppai/generateppt/fb8ec40c4790c5ece1584dcb07b8ea03.jpgfb8ec40c4790c5ece1584dcb07b8ea03"/>
          <p:cNvPicPr>
            <a:picLocks noChangeAspect="1"/>
          </p:cNvPicPr>
          <p:nvPr>
            <p:custDataLst>
              <p:tags r:id="rId8"/>
            </p:custDataLst>
          </p:nvPr>
        </p:nvPicPr>
        <p:blipFill rotWithShape="1">
          <a:blip r:embed="rId9"/>
          <a:srcRect t="31085" b="31085"/>
          <a:stretch>
            <a:fillRect/>
          </a:stretch>
        </p:blipFill>
        <p:spPr>
          <a:xfrm>
            <a:off x="695960" y="1416072"/>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0"/>
            </p:custDataLst>
          </p:nvPr>
        </p:nvSpPr>
        <p:spPr>
          <a:xfrm>
            <a:off x="1052851" y="3505980"/>
            <a:ext cx="2661228" cy="532781"/>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拍摄前准备</a:t>
            </a:r>
            <a:endParaRPr lang="zh-CN" altLang="en-US" sz="2400" b="1" dirty="0">
              <a:solidFill>
                <a:schemeClr val="tx1">
                  <a:lumMod val="85000"/>
                  <a:lumOff val="15000"/>
                </a:schemeClr>
              </a:solidFill>
              <a:latin typeface="+mn-ea"/>
              <a:cs typeface="+mn-ea"/>
            </a:endParaRPr>
          </a:p>
        </p:txBody>
      </p:sp>
      <p:sp>
        <p:nvSpPr>
          <p:cNvPr id="22" name="矩形 21"/>
          <p:cNvSpPr/>
          <p:nvPr>
            <p:custDataLst>
              <p:tags r:id="rId11"/>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准备脚本、音乐、布景、演员等细节，确保拍摄顺利进行。</a:t>
            </a:r>
            <a:endParaRPr lang="zh-CN" altLang="en-US" sz="1600" dirty="0">
              <a:solidFill>
                <a:schemeClr val="tx1">
                  <a:lumMod val="85000"/>
                  <a:lumOff val="15000"/>
                </a:schemeClr>
              </a:solidFill>
              <a:latin typeface="+mn-ea"/>
              <a:cs typeface="+mn-ea"/>
            </a:endParaRPr>
          </a:p>
        </p:txBody>
      </p:sp>
      <p:sp>
        <p:nvSpPr>
          <p:cNvPr id="23" name="矩形 22"/>
          <p:cNvSpPr/>
          <p:nvPr>
            <p:custDataLst>
              <p:tags r:id="rId12"/>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lt1"/>
                </a:solidFill>
                <a:latin typeface="+mn-ea"/>
                <a:cs typeface="+mn-ea"/>
              </a:rPr>
              <a:t>视频拍摄</a:t>
            </a:r>
            <a:endParaRPr lang="zh-CN" altLang="en-US" sz="2400" b="1" dirty="0">
              <a:solidFill>
                <a:schemeClr val="lt1"/>
              </a:solidFill>
              <a:latin typeface="+mn-ea"/>
              <a:cs typeface="+mn-ea"/>
            </a:endParaRPr>
          </a:p>
        </p:txBody>
      </p:sp>
      <p:sp>
        <p:nvSpPr>
          <p:cNvPr id="24" name="矩形 23"/>
          <p:cNvSpPr/>
          <p:nvPr>
            <p:custDataLst>
              <p:tags r:id="rId13"/>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lt1"/>
                </a:solidFill>
                <a:latin typeface="+mn-ea"/>
                <a:cs typeface="+mn-ea"/>
              </a:rPr>
              <a:t>可用多种设备，可手持或借助辅助工具，保证视频质量。</a:t>
            </a:r>
            <a:endParaRPr lang="zh-CN" altLang="en-US" sz="1600">
              <a:solidFill>
                <a:schemeClr val="lt1"/>
              </a:solidFill>
              <a:latin typeface="+mn-ea"/>
              <a:cs typeface="+mn-ea"/>
            </a:endParaRPr>
          </a:p>
        </p:txBody>
      </p:sp>
      <p:sp>
        <p:nvSpPr>
          <p:cNvPr id="25" name="矩形 24"/>
          <p:cNvSpPr/>
          <p:nvPr>
            <p:custDataLst>
              <p:tags r:id="rId14"/>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视频剪辑</a:t>
            </a:r>
            <a:endParaRPr lang="zh-CN" altLang="en-US" sz="2400" b="1" dirty="0">
              <a:solidFill>
                <a:schemeClr val="tx1">
                  <a:lumMod val="85000"/>
                  <a:lumOff val="15000"/>
                </a:schemeClr>
              </a:solidFill>
              <a:latin typeface="+mn-ea"/>
              <a:cs typeface="+mn-ea"/>
            </a:endParaRPr>
          </a:p>
        </p:txBody>
      </p:sp>
      <p:sp>
        <p:nvSpPr>
          <p:cNvPr id="26" name="矩形 25"/>
          <p:cNvSpPr/>
          <p:nvPr>
            <p:custDataLst>
              <p:tags r:id="rId15"/>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使用剪辑软件，按脚本拼接，添加特效等，提升视频观感。</a:t>
            </a:r>
            <a:endParaRPr lang="zh-CN" altLang="en-US" sz="1600">
              <a:solidFill>
                <a:schemeClr val="tx1">
                  <a:lumMod val="85000"/>
                  <a:lumOff val="15000"/>
                </a:schemeClr>
              </a:solidFill>
              <a:latin typeface="+mn-ea"/>
              <a:cs typeface="+mn-ea"/>
            </a:endParaRPr>
          </a:p>
        </p:txBody>
      </p:sp>
      <p:sp>
        <p:nvSpPr>
          <p:cNvPr id="3" name="标题 16"/>
          <p:cNvSpPr>
            <a:spLocks noGrp="1"/>
          </p:cNvSpPr>
          <p:nvPr>
            <p:custDataLst>
              <p:tags r:id="rId1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二、网络视频拍摄及处理</a:t>
            </a:r>
            <a:endParaRPr lang="zh-CN" altLang="en-US"/>
          </a:p>
        </p:txBody>
      </p:sp>
    </p:spTree>
    <p:custDataLst>
      <p:tags r:id="rId1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C:/Users/尝三分甜/AppData/Roaming/Kingsoft/office6/wppai/generateppt/784cf5e4-470f-4723-84cd-b25791d92f3d.jpg784cf5e4-470f-4723-84cd-b25791d92f3d"/>
          <p:cNvPicPr>
            <a:picLocks noChangeAspect="1"/>
          </p:cNvPicPr>
          <p:nvPr>
            <p:custDataLst>
              <p:tags r:id="rId1"/>
            </p:custDataLst>
          </p:nvPr>
        </p:nvPicPr>
        <p:blipFill>
          <a:blip r:embed="rId2"/>
          <a:srcRect l="111" r="111"/>
          <a:stretch>
            <a:fillRect/>
          </a:stretch>
        </p:blipFill>
        <p:spPr>
          <a:xfrm>
            <a:off x="4972050" y="1465580"/>
            <a:ext cx="6395720" cy="4993005"/>
          </a:xfrm>
          <a:custGeom>
            <a:avLst/>
            <a:gdLst/>
            <a:ahLst/>
            <a:cxnLst>
              <a:cxn ang="3">
                <a:pos x="hc" y="t"/>
              </a:cxn>
              <a:cxn ang="cd2">
                <a:pos x="l" y="vc"/>
              </a:cxn>
              <a:cxn ang="cd4">
                <a:pos x="hc" y="b"/>
              </a:cxn>
              <a:cxn ang="0">
                <a:pos x="r" y="vc"/>
              </a:cxn>
            </a:cxnLst>
            <a:rect l="l" t="t" r="r" b="b"/>
            <a:pathLst>
              <a:path w="10072" h="7863">
                <a:moveTo>
                  <a:pt x="6116" y="753"/>
                </a:moveTo>
                <a:lnTo>
                  <a:pt x="8031" y="753"/>
                </a:lnTo>
                <a:lnTo>
                  <a:pt x="8031" y="7863"/>
                </a:lnTo>
                <a:lnTo>
                  <a:pt x="6116" y="7863"/>
                </a:lnTo>
                <a:lnTo>
                  <a:pt x="6116" y="753"/>
                </a:lnTo>
                <a:close/>
                <a:moveTo>
                  <a:pt x="2033" y="753"/>
                </a:moveTo>
                <a:lnTo>
                  <a:pt x="3948" y="753"/>
                </a:lnTo>
                <a:lnTo>
                  <a:pt x="3948" y="7863"/>
                </a:lnTo>
                <a:lnTo>
                  <a:pt x="2033" y="7863"/>
                </a:lnTo>
                <a:lnTo>
                  <a:pt x="2033" y="753"/>
                </a:lnTo>
                <a:close/>
                <a:moveTo>
                  <a:pt x="8158" y="0"/>
                </a:moveTo>
                <a:lnTo>
                  <a:pt x="10072" y="0"/>
                </a:lnTo>
                <a:lnTo>
                  <a:pt x="10072" y="7110"/>
                </a:lnTo>
                <a:lnTo>
                  <a:pt x="8158" y="7110"/>
                </a:lnTo>
                <a:lnTo>
                  <a:pt x="8158" y="0"/>
                </a:lnTo>
                <a:close/>
                <a:moveTo>
                  <a:pt x="4075" y="0"/>
                </a:moveTo>
                <a:lnTo>
                  <a:pt x="5989" y="0"/>
                </a:lnTo>
                <a:lnTo>
                  <a:pt x="5989" y="7110"/>
                </a:lnTo>
                <a:lnTo>
                  <a:pt x="4075" y="7110"/>
                </a:lnTo>
                <a:lnTo>
                  <a:pt x="4075" y="0"/>
                </a:lnTo>
                <a:close/>
                <a:moveTo>
                  <a:pt x="0" y="0"/>
                </a:moveTo>
                <a:lnTo>
                  <a:pt x="1914" y="0"/>
                </a:lnTo>
                <a:lnTo>
                  <a:pt x="1914" y="7110"/>
                </a:lnTo>
                <a:lnTo>
                  <a:pt x="0" y="7110"/>
                </a:lnTo>
                <a:lnTo>
                  <a:pt x="0" y="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7" name="标题 6"/>
          <p:cNvSpPr>
            <a:spLocks noGrp="1"/>
          </p:cNvSpPr>
          <p:nvPr>
            <p:ph type="title"/>
            <p:custDataLst>
              <p:tags r:id="rId3"/>
            </p:custDataLst>
          </p:nvPr>
        </p:nvSpPr>
        <p:spPr>
          <a:xfrm>
            <a:off x="609600" y="608400"/>
            <a:ext cx="10972800" cy="763200"/>
          </a:xfrm>
        </p:spPr>
        <p:txBody>
          <a:bodyPr/>
          <a:lstStyle/>
          <a:p>
            <a:r>
              <a:rPr lang="zh-CN" altLang="en-US">
                <a:solidFill>
                  <a:schemeClr val="tx1"/>
                </a:solidFill>
              </a:rPr>
              <a:t>三、网络视频营销推广</a:t>
            </a:r>
            <a:endParaRPr lang="zh-CN" altLang="en-US">
              <a:solidFill>
                <a:schemeClr val="tx1"/>
              </a:solidFill>
            </a:endParaRPr>
          </a:p>
        </p:txBody>
      </p:sp>
      <p:sp>
        <p:nvSpPr>
          <p:cNvPr id="5" name="边界"/>
          <p:cNvSpPr/>
          <p:nvPr>
            <p:custDataLst>
              <p:tags r:id="rId4"/>
            </p:custDataLst>
          </p:nvPr>
        </p:nvSpPr>
        <p:spPr>
          <a:xfrm>
            <a:off x="608965" y="1673312"/>
            <a:ext cx="3356610" cy="4575636"/>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ym typeface="+mn-ea"/>
            </a:endParaRPr>
          </a:p>
        </p:txBody>
      </p:sp>
      <p:sp>
        <p:nvSpPr>
          <p:cNvPr id="6" name="正文"/>
          <p:cNvSpPr txBox="1"/>
          <p:nvPr>
            <p:custDataLst>
              <p:tags r:id="rId5"/>
            </p:custDataLst>
          </p:nvPr>
        </p:nvSpPr>
        <p:spPr>
          <a:xfrm>
            <a:off x="608965" y="3774687"/>
            <a:ext cx="3356610" cy="785157"/>
          </a:xfrm>
          <a:prstGeom prst="rect">
            <a:avLst/>
          </a:prstGeom>
          <a:noFill/>
        </p:spPr>
        <p:txBody>
          <a:bodyPr wrap="square" lIns="0" tIns="0" rIns="0" bIns="0" rtlCol="0" anchor="t" anchorCtr="0">
            <a:noAutofit/>
          </a:bodyPr>
          <a:p>
            <a:pPr indent="0" algn="l" fontAlgn="auto">
              <a:lnSpc>
                <a:spcPct val="150000"/>
              </a:lnSpc>
            </a:pPr>
            <a:r>
              <a:rPr lang="zh-CN" altLang="en-US" sz="1600" kern="0" dirty="0">
                <a:ln>
                  <a:noFill/>
                  <a:prstDash val="sysDot"/>
                </a:ln>
                <a:solidFill>
                  <a:schemeClr val="tx1">
                    <a:lumMod val="85000"/>
                    <a:lumOff val="15000"/>
                  </a:schemeClr>
                </a:solidFill>
                <a:uFillTx/>
                <a:latin typeface="+mn-ea"/>
                <a:sym typeface="+mn-ea"/>
              </a:rPr>
              <a:t>短视频与自媒体结合，内容广、丰富、传播度高，扩大影响力。</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6"/>
            </p:custDataLst>
          </p:nvPr>
        </p:nvSpPr>
        <p:spPr>
          <a:xfrm>
            <a:off x="608965" y="3371850"/>
            <a:ext cx="4362450" cy="379730"/>
          </a:xfrm>
          <a:prstGeom prst="rect">
            <a:avLst/>
          </a:prstGeom>
          <a:noFill/>
        </p:spPr>
        <p:txBody>
          <a:bodyPr wrap="square" lIns="0" tIns="0" rIns="0" bIns="0" rtlCol="0" anchor="b" anchorCtr="0">
            <a:noAutofit/>
          </a:bodyPr>
          <a:p>
            <a:pPr indent="0" algn="l" fontAlgn="auto">
              <a:lnSpc>
                <a:spcPct val="120000"/>
              </a:lnSpc>
            </a:pPr>
            <a:r>
              <a:rPr lang="zh-CN" altLang="en-US" sz="2000" b="1" dirty="0">
                <a:solidFill>
                  <a:schemeClr val="accent1"/>
                </a:solidFill>
                <a:uFillTx/>
                <a:latin typeface="+mn-ea"/>
                <a:sym typeface="+mn-ea"/>
              </a:rPr>
              <a:t>（二）</a:t>
            </a:r>
            <a:r>
              <a:rPr lang="en-US" altLang="en-US" sz="2000" b="1" dirty="0">
                <a:solidFill>
                  <a:schemeClr val="accent1"/>
                </a:solidFill>
                <a:uFillTx/>
                <a:latin typeface="+mn-ea"/>
                <a:sym typeface="+mn-ea"/>
              </a:rPr>
              <a:t>“</a:t>
            </a:r>
            <a:r>
              <a:rPr lang="zh-CN" altLang="en-US" sz="2000" b="1" dirty="0">
                <a:solidFill>
                  <a:schemeClr val="accent1"/>
                </a:solidFill>
                <a:uFillTx/>
                <a:latin typeface="+mn-ea"/>
                <a:sym typeface="+mn-ea"/>
              </a:rPr>
              <a:t>视频</a:t>
            </a:r>
            <a:r>
              <a:rPr lang="en-US" altLang="zh-CN" sz="2000" b="1" dirty="0">
                <a:solidFill>
                  <a:schemeClr val="accent1"/>
                </a:solidFill>
                <a:uFillTx/>
                <a:latin typeface="+mn-ea"/>
                <a:sym typeface="+mn-ea"/>
              </a:rPr>
              <a:t> + </a:t>
            </a:r>
            <a:r>
              <a:rPr lang="zh-CN" altLang="en-US" sz="2000" b="1" dirty="0">
                <a:solidFill>
                  <a:schemeClr val="accent1"/>
                </a:solidFill>
                <a:uFillTx/>
                <a:latin typeface="+mn-ea"/>
                <a:sym typeface="+mn-ea"/>
              </a:rPr>
              <a:t>自媒体</a:t>
            </a:r>
            <a:r>
              <a:rPr lang="en-US" altLang="zh-CN" sz="2000" b="1" dirty="0">
                <a:solidFill>
                  <a:schemeClr val="accent1"/>
                </a:solidFill>
                <a:uFillTx/>
                <a:latin typeface="+mn-ea"/>
                <a:sym typeface="+mn-ea"/>
              </a:rPr>
              <a:t>”</a:t>
            </a:r>
            <a:r>
              <a:rPr lang="zh-CN" altLang="en-US" sz="2000" b="1" dirty="0">
                <a:solidFill>
                  <a:schemeClr val="accent1"/>
                </a:solidFill>
                <a:uFillTx/>
                <a:latin typeface="+mn-ea"/>
                <a:sym typeface="+mn-ea"/>
              </a:rPr>
              <a:t>营销模式</a:t>
            </a:r>
            <a:endParaRPr lang="zh-CN" altLang="en-US" sz="2000" b="1" dirty="0">
              <a:solidFill>
                <a:schemeClr val="accent1"/>
              </a:solidFill>
              <a:uFillTx/>
              <a:latin typeface="+mn-ea"/>
              <a:sym typeface="+mn-ea"/>
            </a:endParaRPr>
          </a:p>
        </p:txBody>
      </p:sp>
      <p:sp>
        <p:nvSpPr>
          <p:cNvPr id="11" name="正文"/>
          <p:cNvSpPr txBox="1"/>
          <p:nvPr>
            <p:custDataLst>
              <p:tags r:id="rId7"/>
            </p:custDataLst>
          </p:nvPr>
        </p:nvSpPr>
        <p:spPr>
          <a:xfrm>
            <a:off x="608965" y="5256068"/>
            <a:ext cx="3356610" cy="785157"/>
          </a:xfrm>
          <a:prstGeom prst="rect">
            <a:avLst/>
          </a:prstGeom>
          <a:noFill/>
        </p:spPr>
        <p:txBody>
          <a:bodyPr wrap="square" lIns="0" tIns="0" rIns="0" bIns="0" rtlCol="0" anchor="t" anchorCtr="0">
            <a:noAutofit/>
          </a:bodyPr>
          <a:p>
            <a:pPr indent="0" algn="l" fontAlgn="auto">
              <a:lnSpc>
                <a:spcPct val="150000"/>
              </a:lnSpc>
            </a:pPr>
            <a:r>
              <a:rPr lang="zh-CN" altLang="en-US" sz="1600" kern="0" dirty="0">
                <a:ln>
                  <a:noFill/>
                  <a:prstDash val="sysDot"/>
                </a:ln>
                <a:solidFill>
                  <a:schemeClr val="tx1">
                    <a:lumMod val="85000"/>
                    <a:lumOff val="15000"/>
                  </a:schemeClr>
                </a:solidFill>
                <a:uFillTx/>
                <a:latin typeface="+mn-ea"/>
                <a:sym typeface="+mn-ea"/>
              </a:rPr>
              <a:t>分线上到线下、线下到线上两种形式，拓宽营销渠道。</a:t>
            </a:r>
            <a:endParaRPr lang="zh-CN" altLang="en-US" sz="1600" kern="0" dirty="0">
              <a:ln>
                <a:noFill/>
                <a:prstDash val="sysDot"/>
              </a:ln>
              <a:solidFill>
                <a:schemeClr val="tx1">
                  <a:lumMod val="85000"/>
                  <a:lumOff val="15000"/>
                </a:schemeClr>
              </a:solidFill>
              <a:uFillTx/>
              <a:latin typeface="+mn-ea"/>
              <a:sym typeface="+mn-ea"/>
            </a:endParaRPr>
          </a:p>
        </p:txBody>
      </p:sp>
      <p:sp>
        <p:nvSpPr>
          <p:cNvPr id="14" name="标题"/>
          <p:cNvSpPr txBox="1"/>
          <p:nvPr>
            <p:custDataLst>
              <p:tags r:id="rId8"/>
            </p:custDataLst>
          </p:nvPr>
        </p:nvSpPr>
        <p:spPr>
          <a:xfrm>
            <a:off x="608965" y="4853305"/>
            <a:ext cx="4105910" cy="379730"/>
          </a:xfrm>
          <a:prstGeom prst="rect">
            <a:avLst/>
          </a:prstGeom>
          <a:noFill/>
        </p:spPr>
        <p:txBody>
          <a:bodyPr wrap="square" lIns="0" tIns="0" rIns="0" bIns="0" rtlCol="0" anchor="b" anchorCtr="0">
            <a:noAutofit/>
          </a:bodyPr>
          <a:p>
            <a:pPr indent="0" algn="l" fontAlgn="auto">
              <a:lnSpc>
                <a:spcPct val="120000"/>
              </a:lnSpc>
            </a:pPr>
            <a:r>
              <a:rPr lang="zh-CN" altLang="en-US" sz="2000" b="1" dirty="0">
                <a:solidFill>
                  <a:schemeClr val="accent1"/>
                </a:solidFill>
                <a:uFillTx/>
                <a:latin typeface="+mn-ea"/>
                <a:sym typeface="+mn-ea"/>
              </a:rPr>
              <a:t>（三）</a:t>
            </a:r>
            <a:r>
              <a:rPr lang="en-US" altLang="en-US" sz="2000" b="1" dirty="0">
                <a:solidFill>
                  <a:schemeClr val="accent1"/>
                </a:solidFill>
                <a:uFillTx/>
                <a:latin typeface="+mn-ea"/>
                <a:sym typeface="+mn-ea"/>
              </a:rPr>
              <a:t>“</a:t>
            </a:r>
            <a:r>
              <a:rPr lang="zh-CN" altLang="en-US" sz="2000" b="1" dirty="0">
                <a:solidFill>
                  <a:schemeClr val="accent1"/>
                </a:solidFill>
                <a:uFillTx/>
                <a:latin typeface="+mn-ea"/>
                <a:sym typeface="+mn-ea"/>
              </a:rPr>
              <a:t>视频</a:t>
            </a:r>
            <a:r>
              <a:rPr lang="en-US" altLang="zh-CN" sz="2000" b="1" dirty="0">
                <a:solidFill>
                  <a:schemeClr val="accent1"/>
                </a:solidFill>
                <a:uFillTx/>
                <a:latin typeface="+mn-ea"/>
                <a:sym typeface="+mn-ea"/>
              </a:rPr>
              <a:t> + </a:t>
            </a:r>
            <a:r>
              <a:rPr lang="zh-CN" altLang="en-US" sz="2000" b="1" dirty="0">
                <a:solidFill>
                  <a:schemeClr val="accent1"/>
                </a:solidFill>
                <a:uFillTx/>
                <a:latin typeface="+mn-ea"/>
                <a:sym typeface="+mn-ea"/>
              </a:rPr>
              <a:t>跨界</a:t>
            </a:r>
            <a:r>
              <a:rPr lang="en-US" altLang="zh-CN" sz="2000" b="1" dirty="0">
                <a:solidFill>
                  <a:schemeClr val="accent1"/>
                </a:solidFill>
                <a:uFillTx/>
                <a:latin typeface="+mn-ea"/>
                <a:sym typeface="+mn-ea"/>
              </a:rPr>
              <a:t>”</a:t>
            </a:r>
            <a:r>
              <a:rPr lang="zh-CN" altLang="en-US" sz="2000" b="1" dirty="0">
                <a:solidFill>
                  <a:schemeClr val="accent1"/>
                </a:solidFill>
                <a:uFillTx/>
                <a:latin typeface="+mn-ea"/>
                <a:sym typeface="+mn-ea"/>
              </a:rPr>
              <a:t>营销模式</a:t>
            </a:r>
            <a:endParaRPr lang="zh-CN" altLang="en-US" sz="2000" b="1" dirty="0">
              <a:solidFill>
                <a:schemeClr val="accent1"/>
              </a:solidFill>
              <a:uFillTx/>
              <a:latin typeface="+mn-ea"/>
              <a:sym typeface="+mn-ea"/>
            </a:endParaRPr>
          </a:p>
        </p:txBody>
      </p:sp>
      <p:sp>
        <p:nvSpPr>
          <p:cNvPr id="12" name="正文"/>
          <p:cNvSpPr txBox="1"/>
          <p:nvPr>
            <p:custDataLst>
              <p:tags r:id="rId9"/>
            </p:custDataLst>
          </p:nvPr>
        </p:nvSpPr>
        <p:spPr>
          <a:xfrm>
            <a:off x="608965" y="2293307"/>
            <a:ext cx="3356610" cy="785157"/>
          </a:xfrm>
          <a:prstGeom prst="rect">
            <a:avLst/>
          </a:prstGeom>
          <a:noFill/>
        </p:spPr>
        <p:txBody>
          <a:bodyPr wrap="square" lIns="0" tIns="0" rIns="0" bIns="0" rtlCol="0" anchor="t" anchorCtr="0">
            <a:noAutofit/>
          </a:bodyPr>
          <a:p>
            <a:pPr indent="0" algn="l" fontAlgn="auto">
              <a:lnSpc>
                <a:spcPct val="150000"/>
              </a:lnSpc>
            </a:pPr>
            <a:r>
              <a:rPr lang="zh-CN" altLang="en-US" sz="1600" kern="0" dirty="0">
                <a:ln>
                  <a:noFill/>
                  <a:prstDash val="sysDot"/>
                </a:ln>
                <a:solidFill>
                  <a:schemeClr val="tx1">
                    <a:lumMod val="85000"/>
                    <a:lumOff val="15000"/>
                  </a:schemeClr>
                </a:solidFill>
                <a:uFillTx/>
                <a:latin typeface="+mn-ea"/>
                <a:sym typeface="+mn-ea"/>
              </a:rPr>
              <a:t>直观展示产品，实时互动，便捷下单，提高销售转化率。</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0"/>
            </p:custDataLst>
          </p:nvPr>
        </p:nvSpPr>
        <p:spPr>
          <a:xfrm>
            <a:off x="608965" y="1884680"/>
            <a:ext cx="3974465" cy="385445"/>
          </a:xfrm>
          <a:prstGeom prst="rect">
            <a:avLst/>
          </a:prstGeom>
          <a:noFill/>
        </p:spPr>
        <p:txBody>
          <a:bodyPr wrap="square" lIns="0" tIns="0" rIns="0" bIns="0" rtlCol="0" anchor="b" anchorCtr="0">
            <a:noAutofit/>
          </a:bodyPr>
          <a:p>
            <a:pPr indent="0" algn="l" fontAlgn="auto">
              <a:lnSpc>
                <a:spcPct val="120000"/>
              </a:lnSpc>
            </a:pPr>
            <a:r>
              <a:rPr lang="zh-CN" altLang="en-US" sz="2000" b="1" dirty="0">
                <a:solidFill>
                  <a:schemeClr val="accent1"/>
                </a:solidFill>
                <a:uFillTx/>
                <a:latin typeface="+mn-ea"/>
                <a:sym typeface="+mn-ea"/>
              </a:rPr>
              <a:t>（一）</a:t>
            </a:r>
            <a:r>
              <a:rPr lang="en-US" altLang="en-US" sz="2000" b="1" dirty="0">
                <a:solidFill>
                  <a:schemeClr val="accent1"/>
                </a:solidFill>
                <a:uFillTx/>
                <a:latin typeface="+mn-ea"/>
                <a:sym typeface="+mn-ea"/>
              </a:rPr>
              <a:t>“</a:t>
            </a:r>
            <a:r>
              <a:rPr lang="zh-CN" altLang="en-US" sz="2000" b="1" dirty="0">
                <a:solidFill>
                  <a:schemeClr val="accent1"/>
                </a:solidFill>
                <a:uFillTx/>
                <a:latin typeface="+mn-ea"/>
                <a:sym typeface="+mn-ea"/>
              </a:rPr>
              <a:t>直播</a:t>
            </a:r>
            <a:r>
              <a:rPr lang="en-US" altLang="zh-CN" sz="2000" b="1" dirty="0">
                <a:solidFill>
                  <a:schemeClr val="accent1"/>
                </a:solidFill>
                <a:uFillTx/>
                <a:latin typeface="+mn-ea"/>
                <a:sym typeface="+mn-ea"/>
              </a:rPr>
              <a:t> + </a:t>
            </a:r>
            <a:r>
              <a:rPr lang="zh-CN" altLang="en-US" sz="2000" b="1" dirty="0">
                <a:solidFill>
                  <a:schemeClr val="accent1"/>
                </a:solidFill>
                <a:uFillTx/>
                <a:latin typeface="+mn-ea"/>
                <a:sym typeface="+mn-ea"/>
              </a:rPr>
              <a:t>电商</a:t>
            </a:r>
            <a:r>
              <a:rPr lang="en-US" altLang="zh-CN" sz="2000" b="1" dirty="0">
                <a:solidFill>
                  <a:schemeClr val="accent1"/>
                </a:solidFill>
                <a:uFillTx/>
                <a:latin typeface="+mn-ea"/>
                <a:sym typeface="+mn-ea"/>
              </a:rPr>
              <a:t>”</a:t>
            </a:r>
            <a:r>
              <a:rPr lang="zh-CN" altLang="en-US" sz="2000" b="1" dirty="0">
                <a:solidFill>
                  <a:schemeClr val="accent1"/>
                </a:solidFill>
                <a:uFillTx/>
                <a:latin typeface="+mn-ea"/>
                <a:sym typeface="+mn-ea"/>
              </a:rPr>
              <a:t>营销模式</a:t>
            </a:r>
            <a:endParaRPr lang="zh-CN" altLang="en-US" sz="2000" b="1" dirty="0">
              <a:solidFill>
                <a:schemeClr val="accent1"/>
              </a:solidFill>
              <a:uFillTx/>
              <a:latin typeface="+mn-ea"/>
              <a:sym typeface="+mn-ea"/>
            </a:endParaRPr>
          </a:p>
        </p:txBody>
      </p:sp>
    </p:spTree>
    <p:custDataLst>
      <p:tags r:id="rId1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6" name="图片 15" descr="C:/Users/尝三分甜/AppData/Roaming/Kingsoft/office6/wppai/generateppt/97262e73b3bd518d9a5dc14a5ee4deb6.jpg97262e73b3bd518d9a5dc14a5ee4deb6"/>
          <p:cNvPicPr>
            <a:picLocks noChangeAspect="1"/>
          </p:cNvPicPr>
          <p:nvPr>
            <p:custDataLst>
              <p:tags r:id="rId1"/>
            </p:custDataLst>
          </p:nvPr>
        </p:nvPicPr>
        <p:blipFill rotWithShape="1">
          <a:blip r:embed="rId2"/>
          <a:srcRect l="3169" r="3169"/>
          <a:stretch>
            <a:fillRect/>
          </a:stretch>
        </p:blipFill>
        <p:spPr>
          <a:xfrm>
            <a:off x="2274927"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6" y="6374"/>
                  <a:pt x="1393218" y="19125"/>
                </a:cubicBezTo>
                <a:cubicBezTo>
                  <a:pt x="1444222" y="44627"/>
                  <a:pt x="2467209" y="556120"/>
                  <a:pt x="2529110" y="587071"/>
                </a:cubicBezTo>
                <a:cubicBezTo>
                  <a:pt x="2591012" y="618021"/>
                  <a:pt x="2627404" y="676896"/>
                  <a:pt x="2627403" y="746105"/>
                </a:cubicBezTo>
                <a:lnTo>
                  <a:pt x="2627403" y="2059094"/>
                </a:ln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0" name="矩形 9"/>
          <p:cNvSpPr/>
          <p:nvPr>
            <p:custDataLst>
              <p:tags r:id="rId3"/>
            </p:custDataLst>
          </p:nvPr>
        </p:nvSpPr>
        <p:spPr>
          <a:xfrm>
            <a:off x="1506596"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播放次数、转载次数、回帖率、观看人数及特征等，全面了解视频表现。</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4"/>
            </p:custDataLst>
          </p:nvPr>
        </p:nvSpPr>
        <p:spPr>
          <a:xfrm>
            <a:off x="2085975" y="4831715"/>
            <a:ext cx="3406140" cy="462280"/>
          </a:xfrm>
          <a:prstGeom prst="rect">
            <a:avLst/>
          </a:prstGeom>
          <a:noFill/>
        </p:spPr>
        <p:txBody>
          <a:bodyPr wrap="square" lIns="0" tIns="0" rIns="0" bIns="0" rtlCol="0" anchor="b">
            <a:noAutofit/>
          </a:bodyPr>
          <a:p>
            <a:pPr algn="ctr">
              <a:spcBef>
                <a:spcPct val="0"/>
              </a:spcBef>
              <a:spcAft>
                <a:spcPct val="0"/>
              </a:spcAft>
            </a:pPr>
            <a:r>
              <a:rPr lang="zh-CN" altLang="en-US" sz="2800" b="1" kern="0" dirty="0">
                <a:solidFill>
                  <a:schemeClr val="accent1"/>
                </a:solidFill>
                <a:latin typeface="+mn-ea"/>
                <a:cs typeface="+mn-ea"/>
              </a:rPr>
              <a:t>（一）统计相关数据</a:t>
            </a:r>
            <a:endParaRPr lang="zh-CN" altLang="en-US" sz="2800" b="1" kern="0" dirty="0">
              <a:solidFill>
                <a:schemeClr val="accent1"/>
              </a:solidFill>
              <a:latin typeface="+mn-ea"/>
              <a:cs typeface="+mn-ea"/>
            </a:endParaRPr>
          </a:p>
        </p:txBody>
      </p:sp>
      <p:pic>
        <p:nvPicPr>
          <p:cNvPr id="13" name="图片 12" descr="C:/Users/尝三分甜/AppData/Roaming/Kingsoft/office6/wppai/generateppt/bf141db1bcedb1de2a4bbaf0644b0cc6.jpgbf141db1bcedb1de2a4bbaf0644b0cc6"/>
          <p:cNvPicPr>
            <a:picLocks noChangeAspect="1"/>
          </p:cNvPicPr>
          <p:nvPr>
            <p:custDataLst>
              <p:tags r:id="rId5"/>
            </p:custDataLst>
          </p:nvPr>
        </p:nvPicPr>
        <p:blipFill rotWithShape="1">
          <a:blip r:embed="rId6"/>
          <a:srcRect l="3169" r="3169"/>
          <a:stretch>
            <a:fillRect/>
          </a:stretch>
        </p:blipFill>
        <p:spPr>
          <a:xfrm>
            <a:off x="7285592"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5" y="6374"/>
                  <a:pt x="1393218" y="19125"/>
                </a:cubicBezTo>
                <a:cubicBezTo>
                  <a:pt x="1444222" y="44627"/>
                  <a:pt x="2467209" y="556120"/>
                  <a:pt x="2529110" y="587071"/>
                </a:cubicBezTo>
                <a:cubicBezTo>
                  <a:pt x="2591012" y="618021"/>
                  <a:pt x="2627404" y="676896"/>
                  <a:pt x="2627403" y="746105"/>
                </a:cubicBezTo>
                <a:cubicBezTo>
                  <a:pt x="2627404" y="815312"/>
                  <a:pt x="2627404" y="1989885"/>
                  <a:pt x="2627403" y="2059094"/>
                </a:cubicBez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7"/>
            </p:custDataLst>
          </p:nvPr>
        </p:nvSpPr>
        <p:spPr>
          <a:xfrm>
            <a:off x="6518531"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统计持不同意见人数、经济效益、企业或产品排位变化，衡量营销成效。</a:t>
            </a:r>
            <a:endParaRPr lang="zh-CN" altLang="en-US">
              <a:ln>
                <a:noFill/>
                <a:prstDash val="sysDot"/>
              </a:ln>
              <a:solidFill>
                <a:schemeClr val="tx1">
                  <a:lumMod val="85000"/>
                  <a:lumOff val="15000"/>
                </a:schemeClr>
              </a:solidFill>
              <a:latin typeface="+mn-ea"/>
              <a:cs typeface="+mn-ea"/>
            </a:endParaRPr>
          </a:p>
        </p:txBody>
      </p:sp>
      <p:sp>
        <p:nvSpPr>
          <p:cNvPr id="15" name="矩形 14"/>
          <p:cNvSpPr/>
          <p:nvPr>
            <p:custDataLst>
              <p:tags r:id="rId8"/>
            </p:custDataLst>
          </p:nvPr>
        </p:nvSpPr>
        <p:spPr>
          <a:xfrm>
            <a:off x="7097395" y="4831715"/>
            <a:ext cx="3510280" cy="462280"/>
          </a:xfrm>
          <a:prstGeom prst="rect">
            <a:avLst/>
          </a:prstGeom>
          <a:noFill/>
        </p:spPr>
        <p:txBody>
          <a:bodyPr wrap="square" lIns="0" tIns="0" rIns="0" bIns="0" rtlCol="0" anchor="b">
            <a:noAutofit/>
          </a:bodyPr>
          <a:p>
            <a:pPr algn="ctr">
              <a:spcBef>
                <a:spcPct val="0"/>
              </a:spcBef>
              <a:spcAft>
                <a:spcPct val="0"/>
              </a:spcAft>
            </a:pPr>
            <a:r>
              <a:rPr lang="zh-CN" altLang="en-US" sz="2800" b="1" kern="0">
                <a:solidFill>
                  <a:schemeClr val="accent1"/>
                </a:solidFill>
                <a:latin typeface="+mn-ea"/>
                <a:cs typeface="+mn-ea"/>
              </a:rPr>
              <a:t>（二）评估营销效果</a:t>
            </a:r>
            <a:endParaRPr lang="zh-CN" altLang="en-US" sz="2800" b="1" kern="0">
              <a:solidFill>
                <a:schemeClr val="accent1"/>
              </a:solidFill>
              <a:latin typeface="+mn-ea"/>
              <a:cs typeface="+mn-ea"/>
            </a:endParaRPr>
          </a:p>
        </p:txBody>
      </p:sp>
      <p:sp>
        <p:nvSpPr>
          <p:cNvPr id="17" name="标题 16"/>
          <p:cNvSpPr>
            <a:spLocks noGrp="1"/>
          </p:cNvSpPr>
          <p:nvPr>
            <p:custDataLst>
              <p:tags r:id="rId9"/>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四、网络视频营销效果统计</a:t>
            </a:r>
            <a:endParaRPr lang="zh-CN" altLang="en-US"/>
          </a:p>
        </p:txBody>
      </p:sp>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sz="4400">
                <a:sym typeface="+mn-ea"/>
              </a:rPr>
              <a:t>任务</a:t>
            </a:r>
            <a:r>
              <a:rPr altLang="en-US" sz="4400" dirty="0">
                <a:sym typeface="+mn-ea"/>
              </a:rPr>
              <a:t>三</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网络直播营销</a:t>
            </a:r>
            <a:endParaRPr lang="zh-CN" altLang="en-US" dirty="0">
              <a:sym typeface="+mn-ea"/>
            </a:endParaRPr>
          </a:p>
        </p:txBody>
      </p:sp>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尝三分甜/AppData/Roaming/Kingsoft/office6/wppai/generateppt/338fe05a-2d54-42b2-aae9-190a99cdfb01.jpg338fe05a-2d54-42b2-aae9-190a99cdfb01"/>
          <p:cNvPicPr>
            <a:picLocks noChangeAspect="1"/>
          </p:cNvPicPr>
          <p:nvPr>
            <p:custDataLst>
              <p:tags r:id="rId1"/>
            </p:custDataLst>
          </p:nvPr>
        </p:nvPicPr>
        <p:blipFill>
          <a:blip r:embed="rId2"/>
          <a:srcRect t="625" b="625"/>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chemeClr val="tx1"/>
                </a:solidFill>
              </a:rPr>
              <a:t>一、认识网络直播</a:t>
            </a:r>
            <a:endParaRPr lang="zh-CN" altLang="en-US">
              <a:solidFill>
                <a:schemeClr val="tx1"/>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dirty="0">
                <a:solidFill>
                  <a:schemeClr val="dk1"/>
                </a:solidFill>
                <a:latin typeface="+mn-ea"/>
                <a:cs typeface="+mn-ea"/>
                <a:sym typeface="+mn-ea"/>
              </a:rPr>
              <a:t>用户用手机直播软件实时呈现场景，其他网民在平台观看互动。</a:t>
            </a:r>
            <a:endParaRPr lang="zh-CN" altLang="en-US" sz="1400" dirty="0">
              <a:solidFill>
                <a:schemeClr val="dk1"/>
              </a:solidFill>
              <a:latin typeface="+mn-ea"/>
              <a:cs typeface="+mn-ea"/>
              <a:sym typeface="+mn-ea"/>
            </a:endParaRPr>
          </a:p>
        </p:txBody>
      </p:sp>
      <p:sp>
        <p:nvSpPr>
          <p:cNvPr id="6" name="矩形 5"/>
          <p:cNvSpPr/>
          <p:nvPr>
            <p:custDataLst>
              <p:tags r:id="rId6"/>
            </p:custDataLst>
          </p:nvPr>
        </p:nvSpPr>
        <p:spPr>
          <a:xfrm>
            <a:off x="15144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（一）网络直播概念</a:t>
            </a:r>
            <a:endParaRPr lang="zh-CN" altLang="en-US" sz="2000" b="1" dirty="0">
              <a:solidFill>
                <a:schemeClr val="accent1"/>
              </a:solidFill>
              <a:latin typeface="+mn-ea"/>
              <a:cs typeface="+mn-ea"/>
              <a:sym typeface="+mn-ea"/>
            </a:endParaRPr>
          </a:p>
        </p:txBody>
      </p:sp>
      <p:sp>
        <p:nvSpPr>
          <p:cNvPr id="9" name="矩形 8"/>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dk1"/>
                </a:solidFill>
                <a:latin typeface="+mn-ea"/>
                <a:cs typeface="+mn-ea"/>
                <a:sym typeface="+mn-ea"/>
              </a:rPr>
              <a:t>从直播</a:t>
            </a:r>
            <a:r>
              <a:rPr lang="en-US" altLang="zh-CN" sz="1400">
                <a:solidFill>
                  <a:schemeClr val="dk1"/>
                </a:solidFill>
                <a:latin typeface="+mn-ea"/>
                <a:cs typeface="+mn-ea"/>
                <a:sym typeface="+mn-ea"/>
              </a:rPr>
              <a:t>1.0</a:t>
            </a:r>
            <a:r>
              <a:rPr lang="zh-CN" altLang="en-US" sz="1400">
                <a:solidFill>
                  <a:schemeClr val="dk1"/>
                </a:solidFill>
                <a:latin typeface="+mn-ea"/>
                <a:cs typeface="+mn-ea"/>
                <a:sym typeface="+mn-ea"/>
              </a:rPr>
              <a:t>的传统秀场到直播</a:t>
            </a:r>
            <a:r>
              <a:rPr lang="en-US" altLang="zh-CN" sz="1400">
                <a:solidFill>
                  <a:schemeClr val="dk1"/>
                </a:solidFill>
                <a:latin typeface="+mn-ea"/>
                <a:cs typeface="+mn-ea"/>
                <a:sym typeface="+mn-ea"/>
              </a:rPr>
              <a:t>4.0</a:t>
            </a:r>
            <a:r>
              <a:rPr lang="zh-CN" altLang="en-US" sz="1400">
                <a:solidFill>
                  <a:schemeClr val="dk1"/>
                </a:solidFill>
                <a:latin typeface="+mn-ea"/>
                <a:cs typeface="+mn-ea"/>
                <a:sym typeface="+mn-ea"/>
              </a:rPr>
              <a:t>的</a:t>
            </a:r>
            <a:r>
              <a:rPr lang="en-US" altLang="zh-CN" sz="1400">
                <a:solidFill>
                  <a:schemeClr val="dk1"/>
                </a:solidFill>
                <a:latin typeface="+mn-ea"/>
                <a:cs typeface="+mn-ea"/>
                <a:sym typeface="+mn-ea"/>
              </a:rPr>
              <a:t>VR+</a:t>
            </a:r>
            <a:r>
              <a:rPr lang="zh-CN" altLang="en-US" sz="1400">
                <a:solidFill>
                  <a:schemeClr val="dk1"/>
                </a:solidFill>
                <a:latin typeface="+mn-ea"/>
                <a:cs typeface="+mn-ea"/>
                <a:sym typeface="+mn-ea"/>
              </a:rPr>
              <a:t>直播，直播形式不断进化。</a:t>
            </a:r>
            <a:endParaRPr lang="zh-CN" altLang="en-US" sz="1400">
              <a:solidFill>
                <a:schemeClr val="dk1"/>
              </a:solidFill>
              <a:latin typeface="+mn-ea"/>
              <a:cs typeface="+mn-ea"/>
              <a:sym typeface="+mn-ea"/>
            </a:endParaRPr>
          </a:p>
        </p:txBody>
      </p:sp>
      <p:sp>
        <p:nvSpPr>
          <p:cNvPr id="10" name="矩形 9"/>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（三）</a:t>
            </a:r>
            <a:r>
              <a:rPr lang="zh-CN" altLang="en-US" sz="2000" b="1">
                <a:solidFill>
                  <a:schemeClr val="accent1"/>
                </a:solidFill>
                <a:latin typeface="+mn-ea"/>
                <a:cs typeface="+mn-ea"/>
                <a:sym typeface="+mn-ea"/>
              </a:rPr>
              <a:t>直播发展历程</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dk1"/>
                </a:solidFill>
                <a:latin typeface="+mn-ea"/>
                <a:cs typeface="+mn-ea"/>
                <a:sym typeface="+mn-ea"/>
              </a:rPr>
              <a:t>移动网络提速和智能设备普及、企业需要更立体营销平台、网友观看和创作视频习惯养成。</a:t>
            </a:r>
            <a:endParaRPr lang="zh-CN" altLang="en-US" sz="1400">
              <a:solidFill>
                <a:schemeClr val="dk1"/>
              </a:solidFill>
              <a:latin typeface="+mn-ea"/>
              <a:cs typeface="+mn-ea"/>
              <a:sym typeface="+mn-ea"/>
            </a:endParaRPr>
          </a:p>
        </p:txBody>
      </p:sp>
      <p:sp>
        <p:nvSpPr>
          <p:cNvPr id="14" name="矩形 13"/>
          <p:cNvSpPr/>
          <p:nvPr>
            <p:custDataLst>
              <p:tags r:id="rId10"/>
            </p:custDataLst>
          </p:nvPr>
        </p:nvSpPr>
        <p:spPr>
          <a:xfrm>
            <a:off x="4940300" y="4325620"/>
            <a:ext cx="2905125"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（二）</a:t>
            </a:r>
            <a:r>
              <a:rPr lang="zh-CN" altLang="en-US" sz="2000" b="1">
                <a:solidFill>
                  <a:schemeClr val="accent1"/>
                </a:solidFill>
                <a:latin typeface="+mn-ea"/>
                <a:cs typeface="+mn-ea"/>
                <a:sym typeface="+mn-ea"/>
              </a:rPr>
              <a:t>直播营销兴起原因</a:t>
            </a:r>
            <a:endParaRPr lang="zh-CN" altLang="en-US" sz="2000" b="1">
              <a:solidFill>
                <a:schemeClr val="accent1"/>
              </a:solidFill>
              <a:latin typeface="+mn-ea"/>
              <a:cs typeface="+mn-ea"/>
              <a:sym typeface="+mn-ea"/>
            </a:endParaRPr>
          </a:p>
        </p:txBody>
      </p:sp>
    </p:spTree>
    <p:custDataLst>
      <p:tags r:id="rId1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尝三分甜/AppData/Roaming/Kingsoft/office6/wppai/generateppt/338fe05a-2d54-42b2-aae9-190a99cdfb01.jpg338fe05a-2d54-42b2-aae9-190a99cdfb01"/>
          <p:cNvPicPr>
            <a:picLocks noChangeAspect="1"/>
          </p:cNvPicPr>
          <p:nvPr>
            <p:custDataLst>
              <p:tags r:id="rId1"/>
            </p:custDataLst>
          </p:nvPr>
        </p:nvPicPr>
        <p:blipFill>
          <a:blip r:embed="rId2"/>
          <a:srcRect t="625" b="625"/>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a:solidFill>
                  <a:schemeClr val="tx1"/>
                </a:solidFill>
              </a:rPr>
              <a:t>一、认识网络直播</a:t>
            </a:r>
            <a:endParaRPr lang="zh-CN" altLang="en-US">
              <a:solidFill>
                <a:schemeClr val="tx1"/>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en-US" altLang="zh-CN" sz="1400" dirty="0">
                <a:solidFill>
                  <a:schemeClr val="dk1"/>
                </a:solidFill>
                <a:latin typeface="+mn-ea"/>
                <a:cs typeface="+mn-ea"/>
                <a:sym typeface="+mn-ea"/>
              </a:rPr>
              <a:t>1.</a:t>
            </a:r>
            <a:r>
              <a:rPr lang="zh-CN" altLang="en-US" sz="1400" dirty="0">
                <a:solidFill>
                  <a:schemeClr val="dk1"/>
                </a:solidFill>
                <a:latin typeface="+mn-ea"/>
                <a:cs typeface="+mn-ea"/>
                <a:sym typeface="+mn-ea"/>
              </a:rPr>
              <a:t>即时事件</a:t>
            </a:r>
            <a:endParaRPr lang="zh-CN" altLang="en-US" sz="1400" dirty="0">
              <a:solidFill>
                <a:schemeClr val="dk1"/>
              </a:solidFill>
              <a:latin typeface="+mn-ea"/>
              <a:cs typeface="+mn-ea"/>
              <a:sym typeface="+mn-ea"/>
            </a:endParaRPr>
          </a:p>
          <a:p>
            <a:pPr>
              <a:lnSpc>
                <a:spcPct val="150000"/>
              </a:lnSpc>
              <a:spcBef>
                <a:spcPct val="0"/>
              </a:spcBef>
              <a:spcAft>
                <a:spcPct val="0"/>
              </a:spcAft>
            </a:pPr>
            <a:r>
              <a:rPr lang="en-US" altLang="zh-CN" sz="1400" dirty="0">
                <a:solidFill>
                  <a:schemeClr val="dk1"/>
                </a:solidFill>
                <a:latin typeface="+mn-ea"/>
                <a:cs typeface="+mn-ea"/>
                <a:sym typeface="+mn-ea"/>
              </a:rPr>
              <a:t>2.</a:t>
            </a:r>
            <a:r>
              <a:rPr lang="zh-CN" altLang="en-US" sz="1400" dirty="0">
                <a:solidFill>
                  <a:schemeClr val="dk1"/>
                </a:solidFill>
                <a:latin typeface="+mn-ea"/>
                <a:cs typeface="+mn-ea"/>
                <a:sym typeface="+mn-ea"/>
              </a:rPr>
              <a:t>常用媒介</a:t>
            </a:r>
            <a:endParaRPr lang="zh-CN" altLang="en-US" sz="1400" dirty="0">
              <a:solidFill>
                <a:schemeClr val="dk1"/>
              </a:solidFill>
              <a:latin typeface="+mn-ea"/>
              <a:cs typeface="+mn-ea"/>
              <a:sym typeface="+mn-ea"/>
            </a:endParaRPr>
          </a:p>
          <a:p>
            <a:pPr>
              <a:lnSpc>
                <a:spcPct val="150000"/>
              </a:lnSpc>
              <a:spcBef>
                <a:spcPct val="0"/>
              </a:spcBef>
              <a:spcAft>
                <a:spcPct val="0"/>
              </a:spcAft>
            </a:pPr>
            <a:r>
              <a:rPr lang="en-US" altLang="zh-CN" sz="1400" dirty="0">
                <a:solidFill>
                  <a:schemeClr val="dk1"/>
                </a:solidFill>
                <a:latin typeface="+mn-ea"/>
                <a:cs typeface="+mn-ea"/>
                <a:sym typeface="+mn-ea"/>
              </a:rPr>
              <a:t>3.</a:t>
            </a:r>
            <a:r>
              <a:rPr lang="zh-CN" altLang="en-US" sz="1400" dirty="0">
                <a:solidFill>
                  <a:schemeClr val="dk1"/>
                </a:solidFill>
                <a:latin typeface="+mn-ea"/>
                <a:cs typeface="+mn-ea"/>
                <a:sym typeface="+mn-ea"/>
              </a:rPr>
              <a:t>直达受众</a:t>
            </a:r>
            <a:endParaRPr lang="zh-CN" altLang="en-US" sz="1400" dirty="0">
              <a:solidFill>
                <a:schemeClr val="dk1"/>
              </a:solidFill>
              <a:latin typeface="+mn-ea"/>
              <a:cs typeface="+mn-ea"/>
              <a:sym typeface="+mn-ea"/>
            </a:endParaRPr>
          </a:p>
        </p:txBody>
      </p:sp>
      <p:sp>
        <p:nvSpPr>
          <p:cNvPr id="6" name="矩形 5"/>
          <p:cNvSpPr/>
          <p:nvPr>
            <p:custDataLst>
              <p:tags r:id="rId6"/>
            </p:custDataLst>
          </p:nvPr>
        </p:nvSpPr>
        <p:spPr>
          <a:xfrm>
            <a:off x="1568450" y="4325620"/>
            <a:ext cx="391541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（四）网络直播营销的主要特征</a:t>
            </a:r>
            <a:endParaRPr lang="zh-CN" altLang="en-US" sz="2000" b="1" dirty="0">
              <a:solidFill>
                <a:schemeClr val="accent1"/>
              </a:solidFill>
              <a:latin typeface="+mn-ea"/>
              <a:cs typeface="+mn-ea"/>
              <a:sym typeface="+mn-ea"/>
            </a:endParaRPr>
          </a:p>
        </p:txBody>
      </p:sp>
      <p:sp>
        <p:nvSpPr>
          <p:cNvPr id="11" name="矩形 10"/>
          <p:cNvSpPr/>
          <p:nvPr>
            <p:custDataLst>
              <p:tags r:id="rId7"/>
            </p:custDataLst>
          </p:nvPr>
        </p:nvSpPr>
        <p:spPr>
          <a:xfrm>
            <a:off x="6296660" y="473075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en-US" altLang="zh-CN" sz="1400">
                <a:solidFill>
                  <a:schemeClr val="dk1"/>
                </a:solidFill>
                <a:latin typeface="+mn-ea"/>
                <a:cs typeface="+mn-ea"/>
                <a:sym typeface="+mn-ea"/>
              </a:rPr>
              <a:t>1.</a:t>
            </a:r>
            <a:r>
              <a:rPr lang="zh-CN" altLang="en-US" sz="1400">
                <a:solidFill>
                  <a:schemeClr val="dk1"/>
                </a:solidFill>
                <a:latin typeface="+mn-ea"/>
                <a:cs typeface="+mn-ea"/>
                <a:sym typeface="+mn-ea"/>
              </a:rPr>
              <a:t>较低的营销成本</a:t>
            </a:r>
            <a:endParaRPr lang="zh-CN" altLang="en-US" sz="1400">
              <a:solidFill>
                <a:schemeClr val="dk1"/>
              </a:solidFill>
              <a:latin typeface="+mn-ea"/>
              <a:cs typeface="+mn-ea"/>
              <a:sym typeface="+mn-ea"/>
            </a:endParaRPr>
          </a:p>
          <a:p>
            <a:pPr>
              <a:lnSpc>
                <a:spcPct val="150000"/>
              </a:lnSpc>
              <a:spcBef>
                <a:spcPct val="0"/>
              </a:spcBef>
              <a:spcAft>
                <a:spcPct val="0"/>
              </a:spcAft>
            </a:pPr>
            <a:r>
              <a:rPr lang="en-US" altLang="zh-CN" sz="1400">
                <a:solidFill>
                  <a:schemeClr val="dk1"/>
                </a:solidFill>
                <a:latin typeface="+mn-ea"/>
                <a:cs typeface="+mn-ea"/>
                <a:sym typeface="+mn-ea"/>
              </a:rPr>
              <a:t>2.</a:t>
            </a:r>
            <a:r>
              <a:rPr lang="zh-CN" altLang="en-US" sz="1400">
                <a:solidFill>
                  <a:schemeClr val="dk1"/>
                </a:solidFill>
                <a:latin typeface="+mn-ea"/>
                <a:cs typeface="+mn-ea"/>
                <a:sym typeface="+mn-ea"/>
              </a:rPr>
              <a:t>快捷的营销覆盖</a:t>
            </a:r>
            <a:endParaRPr lang="zh-CN" altLang="en-US" sz="1400">
              <a:solidFill>
                <a:schemeClr val="dk1"/>
              </a:solidFill>
              <a:latin typeface="+mn-ea"/>
              <a:cs typeface="+mn-ea"/>
              <a:sym typeface="+mn-ea"/>
            </a:endParaRPr>
          </a:p>
          <a:p>
            <a:pPr>
              <a:lnSpc>
                <a:spcPct val="150000"/>
              </a:lnSpc>
              <a:spcBef>
                <a:spcPct val="0"/>
              </a:spcBef>
              <a:spcAft>
                <a:spcPct val="0"/>
              </a:spcAft>
            </a:pPr>
            <a:r>
              <a:rPr lang="en-US" altLang="zh-CN" sz="1400">
                <a:solidFill>
                  <a:schemeClr val="dk1"/>
                </a:solidFill>
                <a:latin typeface="+mn-ea"/>
                <a:cs typeface="+mn-ea"/>
                <a:sym typeface="+mn-ea"/>
              </a:rPr>
              <a:t>3.</a:t>
            </a:r>
            <a:r>
              <a:rPr lang="zh-CN" altLang="en-US" sz="1400">
                <a:solidFill>
                  <a:schemeClr val="dk1"/>
                </a:solidFill>
                <a:latin typeface="+mn-ea"/>
                <a:cs typeface="+mn-ea"/>
                <a:sym typeface="+mn-ea"/>
              </a:rPr>
              <a:t>直接的销售效果</a:t>
            </a:r>
            <a:endParaRPr lang="zh-CN" altLang="en-US" sz="1400">
              <a:solidFill>
                <a:schemeClr val="dk1"/>
              </a:solidFill>
              <a:latin typeface="+mn-ea"/>
              <a:cs typeface="+mn-ea"/>
              <a:sym typeface="+mn-ea"/>
            </a:endParaRPr>
          </a:p>
          <a:p>
            <a:pPr>
              <a:lnSpc>
                <a:spcPct val="150000"/>
              </a:lnSpc>
              <a:spcBef>
                <a:spcPct val="0"/>
              </a:spcBef>
              <a:spcAft>
                <a:spcPct val="0"/>
              </a:spcAft>
            </a:pPr>
            <a:r>
              <a:rPr lang="en-US" altLang="zh-CN" sz="1400">
                <a:solidFill>
                  <a:schemeClr val="dk1"/>
                </a:solidFill>
                <a:latin typeface="+mn-ea"/>
                <a:cs typeface="+mn-ea"/>
                <a:sym typeface="+mn-ea"/>
              </a:rPr>
              <a:t>4.</a:t>
            </a:r>
            <a:r>
              <a:rPr lang="zh-CN" altLang="en-US" sz="1400">
                <a:solidFill>
                  <a:schemeClr val="dk1"/>
                </a:solidFill>
                <a:latin typeface="+mn-ea"/>
                <a:cs typeface="+mn-ea"/>
                <a:sym typeface="+mn-ea"/>
              </a:rPr>
              <a:t>有效的营销反馈</a:t>
            </a:r>
            <a:endParaRPr lang="zh-CN" altLang="en-US" sz="1400">
              <a:solidFill>
                <a:schemeClr val="dk1"/>
              </a:solidFill>
              <a:latin typeface="+mn-ea"/>
              <a:cs typeface="+mn-ea"/>
              <a:sym typeface="+mn-ea"/>
            </a:endParaRPr>
          </a:p>
        </p:txBody>
      </p:sp>
      <p:sp>
        <p:nvSpPr>
          <p:cNvPr id="14" name="矩形 13"/>
          <p:cNvSpPr/>
          <p:nvPr>
            <p:custDataLst>
              <p:tags r:id="rId8"/>
            </p:custDataLst>
          </p:nvPr>
        </p:nvSpPr>
        <p:spPr>
          <a:xfrm>
            <a:off x="5869940" y="4325620"/>
            <a:ext cx="3372485"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（五）</a:t>
            </a:r>
            <a:r>
              <a:rPr lang="zh-CN" altLang="en-US" sz="2000" b="1">
                <a:solidFill>
                  <a:schemeClr val="accent1"/>
                </a:solidFill>
                <a:latin typeface="+mn-ea"/>
                <a:cs typeface="+mn-ea"/>
                <a:sym typeface="+mn-ea"/>
              </a:rPr>
              <a:t>网络直播营销的优势</a:t>
            </a:r>
            <a:endParaRPr lang="zh-CN" altLang="en-US" sz="2000" b="1">
              <a:solidFill>
                <a:schemeClr val="accent1"/>
              </a:solidFill>
              <a:latin typeface="+mn-ea"/>
              <a:cs typeface="+mn-ea"/>
              <a:sym typeface="+mn-ea"/>
            </a:endParaRPr>
          </a:p>
        </p:txBody>
      </p:sp>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6"/>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电商平台流量集中，</a:t>
            </a:r>
            <a:r>
              <a:rPr lang="en-US" altLang="zh-CN" sz="1600" dirty="0">
                <a:ln>
                  <a:noFill/>
                  <a:prstDash val="sysDot"/>
                </a:ln>
                <a:solidFill>
                  <a:schemeClr val="tx1">
                    <a:lumMod val="85000"/>
                    <a:lumOff val="15000"/>
                  </a:schemeClr>
                </a:solidFill>
                <a:latin typeface="+mn-ea"/>
                <a:cs typeface="+mn-ea"/>
              </a:rPr>
              <a:t>KOL</a:t>
            </a:r>
            <a:r>
              <a:rPr lang="zh-CN" altLang="en-US" sz="1600" dirty="0">
                <a:ln>
                  <a:noFill/>
                  <a:prstDash val="sysDot"/>
                </a:ln>
                <a:solidFill>
                  <a:schemeClr val="tx1">
                    <a:lumMod val="85000"/>
                    <a:lumOff val="15000"/>
                  </a:schemeClr>
                </a:solidFill>
                <a:latin typeface="+mn-ea"/>
                <a:cs typeface="+mn-ea"/>
              </a:rPr>
              <a:t>引导效果显著。</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（一）直播</a:t>
            </a:r>
            <a:r>
              <a:rPr lang="en-US" altLang="zh-CN" sz="2400" b="1">
                <a:solidFill>
                  <a:schemeClr val="accent1"/>
                </a:solidFill>
                <a:latin typeface="+mn-ea"/>
                <a:cs typeface="+mn-ea"/>
              </a:rPr>
              <a:t>+</a:t>
            </a:r>
            <a:r>
              <a:rPr lang="zh-CN" altLang="en-US" sz="2400" b="1">
                <a:solidFill>
                  <a:schemeClr val="accent1"/>
                </a:solidFill>
                <a:latin typeface="+mn-ea"/>
                <a:cs typeface="+mn-ea"/>
              </a:rPr>
              <a:t>电商</a:t>
            </a:r>
            <a:endParaRPr lang="zh-CN" altLang="en-US" sz="2400" b="1">
              <a:solidFill>
                <a:schemeClr val="accent1"/>
              </a:solidFill>
              <a:latin typeface="+mn-ea"/>
              <a:cs typeface="+mn-ea"/>
            </a:endParaRPr>
          </a:p>
        </p:txBody>
      </p:sp>
      <p:sp>
        <p:nvSpPr>
          <p:cNvPr id="9" name="矩形 8"/>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降低进入门槛，粉丝基础和互动是核心。</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（三）直播</a:t>
            </a:r>
            <a:r>
              <a:rPr lang="en-US" altLang="zh-CN" sz="2400" b="1">
                <a:solidFill>
                  <a:schemeClr val="accent1"/>
                </a:solidFill>
                <a:latin typeface="+mn-ea"/>
                <a:cs typeface="+mn-ea"/>
              </a:rPr>
              <a:t>+</a:t>
            </a:r>
            <a:r>
              <a:rPr lang="zh-CN" altLang="en-US" sz="2400" b="1">
                <a:solidFill>
                  <a:schemeClr val="accent1"/>
                </a:solidFill>
                <a:latin typeface="+mn-ea"/>
                <a:cs typeface="+mn-ea"/>
              </a:rPr>
              <a:t>个人</a:t>
            </a:r>
            <a:r>
              <a:rPr lang="en-US" altLang="zh-CN" sz="2400" b="1">
                <a:solidFill>
                  <a:schemeClr val="accent1"/>
                </a:solidFill>
                <a:latin typeface="+mn-ea"/>
                <a:cs typeface="+mn-ea"/>
              </a:rPr>
              <a:t>IP</a:t>
            </a:r>
            <a:endParaRPr lang="en-US" altLang="zh-CN" sz="2400" b="1">
              <a:solidFill>
                <a:schemeClr val="accent1"/>
              </a:solidFill>
              <a:latin typeface="+mn-ea"/>
              <a:cs typeface="+mn-ea"/>
            </a:endParaRPr>
          </a:p>
        </p:txBody>
      </p:sp>
      <p:sp>
        <p:nvSpPr>
          <p:cNvPr id="11" name="矩形 10"/>
          <p:cNvSpPr/>
          <p:nvPr>
            <p:custDataLst>
              <p:tags r:id="rId5"/>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结合电商平台，实现流量直接转化。</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6"/>
            </p:custDataLst>
          </p:nvPr>
        </p:nvSpPr>
        <p:spPr>
          <a:xfrm>
            <a:off x="8209280" y="2781935"/>
            <a:ext cx="3969385"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sym typeface="+mn-ea"/>
              </a:rPr>
              <a:t>（二）</a:t>
            </a:r>
            <a:r>
              <a:rPr lang="zh-CN" altLang="en-US" sz="2400" b="1">
                <a:solidFill>
                  <a:schemeClr val="accent1"/>
                </a:solidFill>
                <a:latin typeface="+mn-ea"/>
                <a:cs typeface="+mn-ea"/>
              </a:rPr>
              <a:t>直播</a:t>
            </a:r>
            <a:r>
              <a:rPr lang="en-US" altLang="zh-CN" sz="2400" b="1">
                <a:solidFill>
                  <a:schemeClr val="accent1"/>
                </a:solidFill>
                <a:latin typeface="+mn-ea"/>
                <a:cs typeface="+mn-ea"/>
              </a:rPr>
              <a:t>+</a:t>
            </a:r>
            <a:r>
              <a:rPr lang="zh-CN" altLang="en-US" sz="2400" b="1">
                <a:solidFill>
                  <a:schemeClr val="accent1"/>
                </a:solidFill>
                <a:latin typeface="+mn-ea"/>
                <a:cs typeface="+mn-ea"/>
              </a:rPr>
              <a:t>新产品发布会</a:t>
            </a:r>
            <a:endParaRPr lang="zh-CN" altLang="en-US" sz="2400" b="1">
              <a:solidFill>
                <a:schemeClr val="accent1"/>
              </a:solidFill>
              <a:latin typeface="+mn-ea"/>
              <a:cs typeface="+mn-ea"/>
            </a:endParaRPr>
          </a:p>
        </p:txBody>
      </p:sp>
      <p:pic>
        <p:nvPicPr>
          <p:cNvPr id="25" name="图片 24" descr="C:/Users/尝三分甜/AppData/Roaming/Kingsoft/office6/wppai/generateppt/fffb2541dee6d71fc63d7a5a5d261004_0.pngfffb2541dee6d71fc63d7a5a5d261004_0"/>
          <p:cNvPicPr>
            <a:picLocks noChangeAspect="1"/>
          </p:cNvPicPr>
          <p:nvPr>
            <p:custDataLst>
              <p:tags r:id="rId7"/>
            </p:custDataLst>
          </p:nvPr>
        </p:nvPicPr>
        <p:blipFill rotWithShape="1">
          <a:blip r:embed="rId8"/>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3"/>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4"/>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5"/>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 name="标题 16"/>
          <p:cNvSpPr>
            <a:spLocks noGrp="1"/>
          </p:cNvSpPr>
          <p:nvPr>
            <p:custDataLst>
              <p:tags r:id="rId1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二、网络直播营销分类</a:t>
            </a:r>
            <a:endParaRPr lang="zh-CN" altLang="en-US"/>
          </a:p>
        </p:txBody>
      </p:sp>
    </p:spTree>
    <p:custDataLst>
      <p:tags r:id="rId1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ym typeface="+mn-ea"/>
              </a:rPr>
              <a:t>项目十</a:t>
            </a:r>
            <a:endParaRPr lang="zh-CN" altLang="en-US" sz="4400" dirty="0">
              <a:sym typeface="+mn-ea"/>
            </a:endParaRPr>
          </a:p>
        </p:txBody>
      </p:sp>
      <p:sp>
        <p:nvSpPr>
          <p:cNvPr id="20" name="标题"/>
          <p:cNvSpPr txBox="1">
            <a:spLocks noGrp="1"/>
          </p:cNvSpPr>
          <p:nvPr>
            <p:custDataLst>
              <p:tags r:id="rId5"/>
            </p:custDataLst>
          </p:nvPr>
        </p:nvSpPr>
        <p:spPr>
          <a:xfrm>
            <a:off x="4895215" y="2169160"/>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网络视频与</a:t>
            </a:r>
            <a:endParaRPr lang="zh-CN" altLang="en-US" dirty="0">
              <a:sym typeface="+mn-ea"/>
            </a:endParaRPr>
          </a:p>
          <a:p>
            <a:pPr lvl="0" algn="l"/>
            <a:r>
              <a:rPr lang="zh-CN" altLang="en-US" dirty="0">
                <a:sym typeface="+mn-ea"/>
              </a:rPr>
              <a:t>直播营销</a:t>
            </a:r>
            <a:endParaRPr lang="zh-CN" altLang="en-US" dirty="0">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6"/>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以内容为王，新颖新奇的内容是从众多直播营销事件中脱颖而出的关键</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（四）直播</a:t>
            </a:r>
            <a:r>
              <a:rPr lang="en-US" altLang="zh-CN" sz="2400" b="1">
                <a:solidFill>
                  <a:schemeClr val="accent1"/>
                </a:solidFill>
                <a:latin typeface="+mn-ea"/>
                <a:cs typeface="+mn-ea"/>
              </a:rPr>
              <a:t> + </a:t>
            </a:r>
            <a:r>
              <a:rPr lang="zh-CN" altLang="en-US" sz="2400" b="1">
                <a:solidFill>
                  <a:schemeClr val="accent1"/>
                </a:solidFill>
                <a:latin typeface="+mn-ea"/>
                <a:cs typeface="+mn-ea"/>
              </a:rPr>
              <a:t>内容营销</a:t>
            </a:r>
            <a:endParaRPr lang="zh-CN" altLang="en-US" sz="2400" b="1">
              <a:solidFill>
                <a:schemeClr val="accent1"/>
              </a:solidFill>
              <a:latin typeface="+mn-ea"/>
              <a:cs typeface="+mn-ea"/>
            </a:endParaRPr>
          </a:p>
        </p:txBody>
      </p:sp>
      <p:sp>
        <p:nvSpPr>
          <p:cNvPr id="9" name="矩形 8"/>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降低进入门槛，粉丝基础和互动是核心</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（六）直播</a:t>
            </a:r>
            <a:r>
              <a:rPr lang="en-US" altLang="zh-CN" sz="2400" b="1">
                <a:solidFill>
                  <a:schemeClr val="accent1"/>
                </a:solidFill>
                <a:latin typeface="+mn-ea"/>
                <a:cs typeface="+mn-ea"/>
              </a:rPr>
              <a:t> + </a:t>
            </a:r>
            <a:r>
              <a:rPr lang="zh-CN" altLang="en-US" sz="2400" b="1">
                <a:solidFill>
                  <a:schemeClr val="accent1"/>
                </a:solidFill>
                <a:latin typeface="+mn-ea"/>
                <a:cs typeface="+mn-ea"/>
              </a:rPr>
              <a:t>个人</a:t>
            </a:r>
            <a:r>
              <a:rPr lang="en-US" altLang="zh-CN" sz="2400" b="1">
                <a:solidFill>
                  <a:schemeClr val="accent1"/>
                </a:solidFill>
                <a:latin typeface="+mn-ea"/>
                <a:cs typeface="+mn-ea"/>
              </a:rPr>
              <a:t> IP</a:t>
            </a:r>
            <a:endParaRPr lang="en-US" altLang="zh-CN" sz="2400" b="1">
              <a:solidFill>
                <a:schemeClr val="accent1"/>
              </a:solidFill>
              <a:latin typeface="+mn-ea"/>
              <a:cs typeface="+mn-ea"/>
            </a:endParaRPr>
          </a:p>
        </p:txBody>
      </p:sp>
      <p:sp>
        <p:nvSpPr>
          <p:cNvPr id="11" name="矩形 10"/>
          <p:cNvSpPr/>
          <p:nvPr>
            <p:custDataLst>
              <p:tags r:id="rId5"/>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在有趣的直播场景下，配合观看者的直观评论感受，自然而然地进行产品和品牌的推介，悄然触动消费者购买心理，促成购买</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6"/>
            </p:custDataLst>
          </p:nvPr>
        </p:nvSpPr>
        <p:spPr>
          <a:xfrm>
            <a:off x="8209280" y="2781935"/>
            <a:ext cx="3969385"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（五）直播</a:t>
            </a:r>
            <a:r>
              <a:rPr lang="en-US" altLang="zh-CN" sz="2400" b="1">
                <a:solidFill>
                  <a:schemeClr val="accent1"/>
                </a:solidFill>
                <a:latin typeface="+mn-ea"/>
                <a:cs typeface="+mn-ea"/>
              </a:rPr>
              <a:t> + </a:t>
            </a:r>
            <a:r>
              <a:rPr lang="zh-CN" altLang="en-US" sz="2400" b="1">
                <a:solidFill>
                  <a:schemeClr val="accent1"/>
                </a:solidFill>
                <a:latin typeface="+mn-ea"/>
                <a:cs typeface="+mn-ea"/>
              </a:rPr>
              <a:t>广告植入</a:t>
            </a:r>
            <a:endParaRPr lang="zh-CN" altLang="en-US" sz="2400" b="1">
              <a:solidFill>
                <a:schemeClr val="accent1"/>
              </a:solidFill>
              <a:latin typeface="+mn-ea"/>
              <a:cs typeface="+mn-ea"/>
            </a:endParaRPr>
          </a:p>
        </p:txBody>
      </p:sp>
      <p:pic>
        <p:nvPicPr>
          <p:cNvPr id="25" name="图片 24" descr="C:/Users/尝三分甜/AppData/Roaming/Kingsoft/office6/wppai/generateppt/fffb2541dee6d71fc63d7a5a5d261004_0.pngfffb2541dee6d71fc63d7a5a5d261004_0"/>
          <p:cNvPicPr>
            <a:picLocks noChangeAspect="1"/>
          </p:cNvPicPr>
          <p:nvPr>
            <p:custDataLst>
              <p:tags r:id="rId7"/>
            </p:custDataLst>
          </p:nvPr>
        </p:nvPicPr>
        <p:blipFill rotWithShape="1">
          <a:blip r:embed="rId8"/>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3"/>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4"/>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5"/>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 name="标题 16"/>
          <p:cNvSpPr>
            <a:spLocks noGrp="1"/>
          </p:cNvSpPr>
          <p:nvPr>
            <p:custDataLst>
              <p:tags r:id="rId16"/>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二、网络直播营销分类</a:t>
            </a:r>
            <a:endParaRPr lang="zh-CN" altLang="en-US"/>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solidFill>
                  <a:schemeClr val="tx1"/>
                </a:solidFill>
              </a:rPr>
              <a:t>三、网络直播营销实施</a:t>
            </a:r>
            <a:endParaRPr lang="zh-CN" altLang="en-US">
              <a:solidFill>
                <a:schemeClr val="tx1"/>
              </a:solidFill>
            </a:endParaRPr>
          </a:p>
        </p:txBody>
      </p:sp>
      <p:pic>
        <p:nvPicPr>
          <p:cNvPr id="27" name="图片 26" descr="C:/Users/尝三分甜/AppData/Roaming/Kingsoft/office6/wppai/generateppt/0d37e581-4c35-47f1-a751-f0c33226a7ba.jpg0d37e581-4c35-47f1-a751-f0c33226a7ba"/>
          <p:cNvPicPr>
            <a:picLocks noChangeAspect="1"/>
          </p:cNvPicPr>
          <p:nvPr>
            <p:custDataLst>
              <p:tags r:id="rId2"/>
            </p:custDataLst>
          </p:nvPr>
        </p:nvPicPr>
        <p:blipFill rotWithShape="1">
          <a:blip r:embed="rId3"/>
          <a:srcRect t="336" b="336"/>
          <a:stretch>
            <a:fillRect/>
          </a:stretch>
        </p:blipFill>
        <p:spPr>
          <a:xfrm>
            <a:off x="4563745" y="1686560"/>
            <a:ext cx="7019290" cy="4558665"/>
          </a:xfrm>
          <a:custGeom>
            <a:avLst/>
            <a:gdLst/>
            <a:ahLst/>
            <a:cxnLst>
              <a:cxn ang="3">
                <a:pos x="hc" y="t"/>
              </a:cxn>
              <a:cxn ang="cd2">
                <a:pos x="l" y="vc"/>
              </a:cxn>
              <a:cxn ang="cd4">
                <a:pos x="hc" y="b"/>
              </a:cxn>
              <a:cxn ang="0">
                <a:pos x="r" y="vc"/>
              </a:cxn>
            </a:cxnLst>
            <a:rect l="l" t="t" r="r" b="b"/>
            <a:pathLst>
              <a:path w="11054" h="7179">
                <a:moveTo>
                  <a:pt x="7941" y="0"/>
                </a:moveTo>
                <a:lnTo>
                  <a:pt x="11054" y="0"/>
                </a:lnTo>
                <a:lnTo>
                  <a:pt x="11054" y="0"/>
                </a:lnTo>
                <a:lnTo>
                  <a:pt x="9867" y="3590"/>
                </a:lnTo>
                <a:lnTo>
                  <a:pt x="11054" y="7179"/>
                </a:lnTo>
                <a:lnTo>
                  <a:pt x="11054" y="7179"/>
                </a:lnTo>
                <a:lnTo>
                  <a:pt x="7941" y="7179"/>
                </a:lnTo>
                <a:lnTo>
                  <a:pt x="6754" y="3590"/>
                </a:lnTo>
                <a:lnTo>
                  <a:pt x="7941" y="0"/>
                </a:lnTo>
                <a:close/>
                <a:moveTo>
                  <a:pt x="4564" y="0"/>
                </a:moveTo>
                <a:lnTo>
                  <a:pt x="7677" y="0"/>
                </a:lnTo>
                <a:lnTo>
                  <a:pt x="6490" y="3590"/>
                </a:lnTo>
                <a:lnTo>
                  <a:pt x="7677" y="7179"/>
                </a:lnTo>
                <a:lnTo>
                  <a:pt x="4564" y="7179"/>
                </a:lnTo>
                <a:lnTo>
                  <a:pt x="3377" y="3590"/>
                </a:lnTo>
                <a:lnTo>
                  <a:pt x="4564" y="0"/>
                </a:lnTo>
                <a:close/>
                <a:moveTo>
                  <a:pt x="1187" y="0"/>
                </a:moveTo>
                <a:lnTo>
                  <a:pt x="4301" y="0"/>
                </a:lnTo>
                <a:lnTo>
                  <a:pt x="3114" y="3590"/>
                </a:lnTo>
                <a:lnTo>
                  <a:pt x="4301" y="7179"/>
                </a:lnTo>
                <a:lnTo>
                  <a:pt x="1187" y="7179"/>
                </a:lnTo>
                <a:lnTo>
                  <a:pt x="0" y="3590"/>
                </a:lnTo>
                <a:lnTo>
                  <a:pt x="1187" y="0"/>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5" name="边界"/>
          <p:cNvSpPr/>
          <p:nvPr>
            <p:custDataLst>
              <p:tags r:id="rId4"/>
            </p:custDataLst>
          </p:nvPr>
        </p:nvSpPr>
        <p:spPr>
          <a:xfrm>
            <a:off x="609635" y="1673860"/>
            <a:ext cx="3355200"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 name="矩形 2"/>
          <p:cNvSpPr/>
          <p:nvPr>
            <p:custDataLst>
              <p:tags r:id="rId5"/>
            </p:custDataLst>
          </p:nvPr>
        </p:nvSpPr>
        <p:spPr>
          <a:xfrm>
            <a:off x="1244635" y="2030095"/>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直白介绍、提出问题、抛出数据、故事开场、道具开场、借助热点。</a:t>
            </a:r>
            <a:endParaRPr lang="zh-CN" altLang="en-US" sz="1600">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1244635" y="1726565"/>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直播活动开场形式</a:t>
            </a:r>
            <a:endParaRPr lang="zh-CN" altLang="en-US" sz="2000" b="1">
              <a:solidFill>
                <a:schemeClr val="accent1"/>
              </a:solidFill>
              <a:latin typeface="+mn-ea"/>
              <a:cs typeface="+mn-ea"/>
            </a:endParaRPr>
          </a:p>
        </p:txBody>
      </p:sp>
      <p:sp>
        <p:nvSpPr>
          <p:cNvPr id="6" name="矩形 5"/>
          <p:cNvSpPr/>
          <p:nvPr>
            <p:custDataLst>
              <p:tags r:id="rId7"/>
            </p:custDataLst>
          </p:nvPr>
        </p:nvSpPr>
        <p:spPr>
          <a:xfrm>
            <a:off x="1244635" y="3630930"/>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弹幕互动、剧情参与、直播红包、发起任务、礼物打赏。</a:t>
            </a:r>
            <a:endParaRPr lang="zh-CN" altLang="en-US" sz="1600">
              <a:ln>
                <a:noFill/>
                <a:prstDash val="sysDot"/>
              </a:ln>
              <a:solidFill>
                <a:schemeClr val="tx1">
                  <a:lumMod val="85000"/>
                  <a:lumOff val="15000"/>
                </a:schemeClr>
              </a:solidFill>
              <a:latin typeface="+mn-ea"/>
              <a:cs typeface="+mn-ea"/>
            </a:endParaRPr>
          </a:p>
        </p:txBody>
      </p:sp>
      <p:sp>
        <p:nvSpPr>
          <p:cNvPr id="7" name="矩形 6"/>
          <p:cNvSpPr/>
          <p:nvPr>
            <p:custDataLst>
              <p:tags r:id="rId8"/>
            </p:custDataLst>
          </p:nvPr>
        </p:nvSpPr>
        <p:spPr>
          <a:xfrm>
            <a:off x="1244635" y="3327400"/>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直播互动玩法</a:t>
            </a:r>
            <a:endParaRPr lang="zh-CN" altLang="en-US" sz="2000" b="1">
              <a:solidFill>
                <a:schemeClr val="accent1"/>
              </a:solidFill>
              <a:latin typeface="+mn-ea"/>
              <a:cs typeface="+mn-ea"/>
            </a:endParaRPr>
          </a:p>
        </p:txBody>
      </p:sp>
      <p:sp>
        <p:nvSpPr>
          <p:cNvPr id="8" name="矩形 7"/>
          <p:cNvSpPr/>
          <p:nvPr>
            <p:custDataLst>
              <p:tags r:id="rId9"/>
            </p:custDataLst>
          </p:nvPr>
        </p:nvSpPr>
        <p:spPr>
          <a:xfrm>
            <a:off x="1244635" y="5231765"/>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销售转化、引导关注、邀请报名。</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10"/>
            </p:custDataLst>
          </p:nvPr>
        </p:nvSpPr>
        <p:spPr>
          <a:xfrm>
            <a:off x="1244635" y="4928235"/>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直播收尾核心思路</a:t>
            </a:r>
            <a:endParaRPr lang="zh-CN" altLang="en-US" sz="2000" b="1">
              <a:solidFill>
                <a:schemeClr val="accent1"/>
              </a:solidFill>
              <a:latin typeface="+mn-ea"/>
              <a:cs typeface="+mn-ea"/>
            </a:endParaRPr>
          </a:p>
        </p:txBody>
      </p:sp>
      <p:sp>
        <p:nvSpPr>
          <p:cNvPr id="10" name="椭圆 9"/>
          <p:cNvSpPr>
            <a:spLocks noChangeAspect="1"/>
          </p:cNvSpPr>
          <p:nvPr>
            <p:custDataLst>
              <p:tags r:id="rId11"/>
            </p:custDataLst>
          </p:nvPr>
        </p:nvSpPr>
        <p:spPr>
          <a:xfrm>
            <a:off x="610905" y="1697990"/>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形 22"/>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11870" y="1798955"/>
            <a:ext cx="243205" cy="243205"/>
          </a:xfrm>
          <a:prstGeom prst="rect">
            <a:avLst/>
          </a:prstGeom>
        </p:spPr>
      </p:pic>
      <p:sp>
        <p:nvSpPr>
          <p:cNvPr id="14" name="椭圆 13"/>
          <p:cNvSpPr>
            <a:spLocks noChangeAspect="1"/>
          </p:cNvSpPr>
          <p:nvPr>
            <p:custDataLst>
              <p:tags r:id="rId15"/>
            </p:custDataLst>
          </p:nvPr>
        </p:nvSpPr>
        <p:spPr>
          <a:xfrm>
            <a:off x="610905" y="3288665"/>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形 2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11870" y="3389630"/>
            <a:ext cx="243205" cy="243205"/>
          </a:xfrm>
          <a:prstGeom prst="rect">
            <a:avLst/>
          </a:prstGeom>
        </p:spPr>
      </p:pic>
      <p:sp>
        <p:nvSpPr>
          <p:cNvPr id="17" name="椭圆 16"/>
          <p:cNvSpPr>
            <a:spLocks noChangeAspect="1"/>
          </p:cNvSpPr>
          <p:nvPr>
            <p:custDataLst>
              <p:tags r:id="rId19"/>
            </p:custDataLst>
          </p:nvPr>
        </p:nvSpPr>
        <p:spPr>
          <a:xfrm>
            <a:off x="610905" y="4889500"/>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0" name="图形 2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38540" y="5010785"/>
            <a:ext cx="229235" cy="243205"/>
          </a:xfrm>
          <a:prstGeom prst="rect">
            <a:avLst/>
          </a:prstGeom>
        </p:spPr>
      </p:pic>
    </p:spTree>
    <p:custDataLst>
      <p:tags r:id="rId2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a:solidFill>
                  <a:schemeClr val="tx1"/>
                </a:solidFill>
              </a:rPr>
              <a:t>三、网络直播营销实施</a:t>
            </a:r>
            <a:endParaRPr lang="zh-CN" altLang="en-US">
              <a:solidFill>
                <a:schemeClr val="tx1"/>
              </a:solidFill>
            </a:endParaRPr>
          </a:p>
        </p:txBody>
      </p:sp>
      <p:pic>
        <p:nvPicPr>
          <p:cNvPr id="27" name="图片 26" descr="C:/Users/尝三分甜/AppData/Roaming/Kingsoft/office6/wppai/generateppt/0d37e581-4c35-47f1-a751-f0c33226a7ba.jpg0d37e581-4c35-47f1-a751-f0c33226a7ba"/>
          <p:cNvPicPr>
            <a:picLocks noChangeAspect="1"/>
          </p:cNvPicPr>
          <p:nvPr>
            <p:custDataLst>
              <p:tags r:id="rId2"/>
            </p:custDataLst>
          </p:nvPr>
        </p:nvPicPr>
        <p:blipFill rotWithShape="1">
          <a:blip r:embed="rId3"/>
          <a:srcRect t="336" b="336"/>
          <a:stretch>
            <a:fillRect/>
          </a:stretch>
        </p:blipFill>
        <p:spPr>
          <a:xfrm>
            <a:off x="4563745" y="1686560"/>
            <a:ext cx="7019290" cy="4558665"/>
          </a:xfrm>
          <a:custGeom>
            <a:avLst/>
            <a:gdLst/>
            <a:ahLst/>
            <a:cxnLst>
              <a:cxn ang="3">
                <a:pos x="hc" y="t"/>
              </a:cxn>
              <a:cxn ang="cd2">
                <a:pos x="l" y="vc"/>
              </a:cxn>
              <a:cxn ang="cd4">
                <a:pos x="hc" y="b"/>
              </a:cxn>
              <a:cxn ang="0">
                <a:pos x="r" y="vc"/>
              </a:cxn>
            </a:cxnLst>
            <a:rect l="l" t="t" r="r" b="b"/>
            <a:pathLst>
              <a:path w="11054" h="7179">
                <a:moveTo>
                  <a:pt x="7941" y="0"/>
                </a:moveTo>
                <a:lnTo>
                  <a:pt x="11054" y="0"/>
                </a:lnTo>
                <a:lnTo>
                  <a:pt x="11054" y="0"/>
                </a:lnTo>
                <a:lnTo>
                  <a:pt x="9867" y="3590"/>
                </a:lnTo>
                <a:lnTo>
                  <a:pt x="11054" y="7179"/>
                </a:lnTo>
                <a:lnTo>
                  <a:pt x="11054" y="7179"/>
                </a:lnTo>
                <a:lnTo>
                  <a:pt x="7941" y="7179"/>
                </a:lnTo>
                <a:lnTo>
                  <a:pt x="6754" y="3590"/>
                </a:lnTo>
                <a:lnTo>
                  <a:pt x="7941" y="0"/>
                </a:lnTo>
                <a:close/>
                <a:moveTo>
                  <a:pt x="4564" y="0"/>
                </a:moveTo>
                <a:lnTo>
                  <a:pt x="7677" y="0"/>
                </a:lnTo>
                <a:lnTo>
                  <a:pt x="6490" y="3590"/>
                </a:lnTo>
                <a:lnTo>
                  <a:pt x="7677" y="7179"/>
                </a:lnTo>
                <a:lnTo>
                  <a:pt x="4564" y="7179"/>
                </a:lnTo>
                <a:lnTo>
                  <a:pt x="3377" y="3590"/>
                </a:lnTo>
                <a:lnTo>
                  <a:pt x="4564" y="0"/>
                </a:lnTo>
                <a:close/>
                <a:moveTo>
                  <a:pt x="1187" y="0"/>
                </a:moveTo>
                <a:lnTo>
                  <a:pt x="4301" y="0"/>
                </a:lnTo>
                <a:lnTo>
                  <a:pt x="3114" y="3590"/>
                </a:lnTo>
                <a:lnTo>
                  <a:pt x="4301" y="7179"/>
                </a:lnTo>
                <a:lnTo>
                  <a:pt x="1187" y="7179"/>
                </a:lnTo>
                <a:lnTo>
                  <a:pt x="0" y="3590"/>
                </a:lnTo>
                <a:lnTo>
                  <a:pt x="1187" y="0"/>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3" name="矩形 2"/>
          <p:cNvSpPr/>
          <p:nvPr>
            <p:custDataLst>
              <p:tags r:id="rId4"/>
            </p:custDataLst>
          </p:nvPr>
        </p:nvSpPr>
        <p:spPr>
          <a:xfrm>
            <a:off x="1244635" y="2030095"/>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数据分析（品牌口碑、目标用户比例、销售情况）、经验总结（流程、团队、台词等）</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4" name="矩形 3"/>
          <p:cNvSpPr/>
          <p:nvPr>
            <p:custDataLst>
              <p:tags r:id="rId5"/>
            </p:custDataLst>
          </p:nvPr>
        </p:nvSpPr>
        <p:spPr>
          <a:xfrm>
            <a:off x="1244635" y="1726565"/>
            <a:ext cx="2720340" cy="303530"/>
          </a:xfrm>
          <a:prstGeom prst="rect">
            <a:avLst/>
          </a:prstGeom>
          <a:noFill/>
        </p:spPr>
        <p:txBody>
          <a:bodyPr wrap="square" lIns="0" tIns="0" rIns="0" bIns="0" rtlCol="0" anchor="b" anchorCtr="0">
            <a:noAutofit/>
          </a:bodyPr>
          <a:p>
            <a:pPr algn="l">
              <a:buClr>
                <a:schemeClr val="accent1"/>
              </a:buClr>
              <a:buSzPct val="70000"/>
              <a:buFontTx/>
            </a:pPr>
            <a:r>
              <a:rPr lang="zh-CN" altLang="en-US" sz="2000" b="1">
                <a:solidFill>
                  <a:schemeClr val="accent1"/>
                </a:solidFill>
                <a:latin typeface="+mn-ea"/>
                <a:cs typeface="+mn-ea"/>
                <a:sym typeface="+mn-ea"/>
              </a:rPr>
              <a:t>网络直播营销的复盘</a:t>
            </a:r>
            <a:endParaRPr lang="zh-CN" altLang="en-US" sz="2000" b="1">
              <a:solidFill>
                <a:schemeClr val="accent1"/>
              </a:solidFill>
              <a:latin typeface="+mn-ea"/>
              <a:cs typeface="+mn-ea"/>
            </a:endParaRPr>
          </a:p>
        </p:txBody>
      </p:sp>
      <p:sp>
        <p:nvSpPr>
          <p:cNvPr id="6" name="矩形 5"/>
          <p:cNvSpPr/>
          <p:nvPr>
            <p:custDataLst>
              <p:tags r:id="rId6"/>
            </p:custDataLst>
          </p:nvPr>
        </p:nvSpPr>
        <p:spPr>
          <a:xfrm>
            <a:off x="1244635" y="3630930"/>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环节设置反复推演、软硬件测试、主持词审核、弹幕监控、侵权检查、平台资质检查</a:t>
            </a:r>
            <a:endParaRPr lang="zh-CN" altLang="en-US" sz="1600">
              <a:ln>
                <a:noFill/>
                <a:prstDash val="sysDot"/>
              </a:ln>
              <a:solidFill>
                <a:schemeClr val="tx1">
                  <a:lumMod val="85000"/>
                  <a:lumOff val="15000"/>
                </a:schemeClr>
              </a:solidFill>
              <a:latin typeface="+mn-ea"/>
              <a:cs typeface="+mn-ea"/>
            </a:endParaRPr>
          </a:p>
        </p:txBody>
      </p:sp>
      <p:sp>
        <p:nvSpPr>
          <p:cNvPr id="7" name="矩形 6"/>
          <p:cNvSpPr/>
          <p:nvPr>
            <p:custDataLst>
              <p:tags r:id="rId7"/>
            </p:custDataLst>
          </p:nvPr>
        </p:nvSpPr>
        <p:spPr>
          <a:xfrm>
            <a:off x="1244600" y="3327400"/>
            <a:ext cx="309499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网络直播营销的风险防范</a:t>
            </a:r>
            <a:endParaRPr lang="zh-CN" altLang="en-US" sz="2000" b="1">
              <a:solidFill>
                <a:schemeClr val="accent1"/>
              </a:solidFill>
              <a:latin typeface="+mn-ea"/>
              <a:cs typeface="+mn-ea"/>
            </a:endParaRPr>
          </a:p>
        </p:txBody>
      </p:sp>
      <p:sp>
        <p:nvSpPr>
          <p:cNvPr id="10" name="椭圆 9"/>
          <p:cNvSpPr>
            <a:spLocks noChangeAspect="1"/>
          </p:cNvSpPr>
          <p:nvPr>
            <p:custDataLst>
              <p:tags r:id="rId8"/>
            </p:custDataLst>
          </p:nvPr>
        </p:nvSpPr>
        <p:spPr>
          <a:xfrm>
            <a:off x="610905" y="1697990"/>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形 22"/>
          <p:cNvPicPr>
            <a:picLocks noChangeAspect="1"/>
          </p:cNvPicPr>
          <p:nvPr>
            <p:custDataLst>
              <p:tags r:id="rId9"/>
            </p:custDataLst>
          </p:nvPr>
        </p:nvPicPr>
        <p:blipFill>
          <a:blip/>
          <a:stretch>
            <a:fillRect/>
          </a:stretch>
        </p:blipFill>
        <p:spPr>
          <a:xfrm>
            <a:off x="711870" y="1798955"/>
            <a:ext cx="243205" cy="243205"/>
          </a:xfrm>
          <a:prstGeom prst="rect">
            <a:avLst/>
          </a:prstGeom>
        </p:spPr>
      </p:pic>
      <p:sp>
        <p:nvSpPr>
          <p:cNvPr id="14" name="椭圆 13"/>
          <p:cNvSpPr>
            <a:spLocks noChangeAspect="1"/>
          </p:cNvSpPr>
          <p:nvPr>
            <p:custDataLst>
              <p:tags r:id="rId10"/>
            </p:custDataLst>
          </p:nvPr>
        </p:nvSpPr>
        <p:spPr>
          <a:xfrm>
            <a:off x="610905" y="3288665"/>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形 24"/>
          <p:cNvPicPr>
            <a:picLocks noChangeAspect="1"/>
          </p:cNvPicPr>
          <p:nvPr>
            <p:custDataLst>
              <p:tags r:id="rId11"/>
            </p:custDataLst>
          </p:nvPr>
        </p:nvPicPr>
        <p:blipFill>
          <a:blip/>
          <a:stretch>
            <a:fillRect/>
          </a:stretch>
        </p:blipFill>
        <p:spPr>
          <a:xfrm>
            <a:off x="711870" y="3389630"/>
            <a:ext cx="243205" cy="243205"/>
          </a:xfrm>
          <a:prstGeom prst="rect">
            <a:avLst/>
          </a:prstGeom>
        </p:spPr>
      </p:pic>
    </p:spTree>
    <p:custDataLst>
      <p:tags r:id="rId1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p:custDataLst>
              <p:tags r:id="rId1"/>
            </p:custDataLst>
          </p:nvPr>
        </p:nvSpPr>
        <p:spPr>
          <a:xfrm>
            <a:off x="901097"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明星效应吸引用户，导流能力强，但准备不足。</a:t>
            </a:r>
            <a:endParaRPr lang="zh-CN" altLang="en-US" sz="1200" kern="0">
              <a:ln>
                <a:noFill/>
                <a:prstDash val="sysDot"/>
              </a:ln>
              <a:solidFill>
                <a:schemeClr val="tx1">
                  <a:lumMod val="85000"/>
                  <a:lumOff val="15000"/>
                </a:schemeClr>
              </a:solidFill>
              <a:latin typeface="+mn-ea"/>
              <a:cs typeface="+mn-ea"/>
            </a:endParaRPr>
          </a:p>
        </p:txBody>
      </p:sp>
      <p:sp>
        <p:nvSpPr>
          <p:cNvPr id="9" name="矩形 8"/>
          <p:cNvSpPr/>
          <p:nvPr>
            <p:custDataLst>
              <p:tags r:id="rId2"/>
            </p:custDataLst>
          </p:nvPr>
        </p:nvSpPr>
        <p:spPr>
          <a:xfrm>
            <a:off x="901097" y="3009392"/>
            <a:ext cx="2880444"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品牌</a:t>
            </a:r>
            <a:r>
              <a:rPr lang="en-US" altLang="zh-CN" sz="1700" b="1" kern="0">
                <a:solidFill>
                  <a:schemeClr val="accent1"/>
                </a:solidFill>
                <a:latin typeface="+mn-ea"/>
                <a:cs typeface="+mn-ea"/>
              </a:rPr>
              <a:t>+</a:t>
            </a:r>
            <a:r>
              <a:rPr lang="zh-CN" altLang="en-US" sz="1700" b="1" kern="0">
                <a:solidFill>
                  <a:schemeClr val="accent1"/>
                </a:solidFill>
                <a:latin typeface="+mn-ea"/>
                <a:cs typeface="+mn-ea"/>
              </a:rPr>
              <a:t>直播</a:t>
            </a:r>
            <a:r>
              <a:rPr lang="en-US" altLang="zh-CN" sz="1700" b="1" kern="0">
                <a:solidFill>
                  <a:schemeClr val="accent1"/>
                </a:solidFill>
                <a:latin typeface="+mn-ea"/>
                <a:cs typeface="+mn-ea"/>
              </a:rPr>
              <a:t>+</a:t>
            </a:r>
            <a:r>
              <a:rPr lang="zh-CN" altLang="en-US" sz="1700" b="1" kern="0">
                <a:solidFill>
                  <a:schemeClr val="accent1"/>
                </a:solidFill>
                <a:latin typeface="+mn-ea"/>
                <a:cs typeface="+mn-ea"/>
              </a:rPr>
              <a:t>明星</a:t>
            </a:r>
            <a:endParaRPr lang="zh-CN" altLang="en-US" sz="1700" b="1" kern="0">
              <a:solidFill>
                <a:schemeClr val="accent1"/>
              </a:solidFill>
              <a:latin typeface="+mn-ea"/>
              <a:cs typeface="+mn-ea"/>
            </a:endParaRPr>
          </a:p>
        </p:txBody>
      </p:sp>
      <p:sp>
        <p:nvSpPr>
          <p:cNvPr id="13" name="矩形 12"/>
          <p:cNvSpPr/>
          <p:nvPr>
            <p:custDataLst>
              <p:tags r:id="rId3"/>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15" descr="C:/Users/尝三分甜/AppData/Roaming/Kingsoft/office6/wppai/generateppt/06d088c4bb66a104cde22c27a3c7e7a8.jpg06d088c4bb66a104cde22c27a3c7e7a8"/>
          <p:cNvPicPr>
            <a:picLocks noChangeAspect="1"/>
          </p:cNvPicPr>
          <p:nvPr>
            <p:custDataLst>
              <p:tags r:id="rId4"/>
            </p:custDataLst>
          </p:nvPr>
        </p:nvPicPr>
        <p:blipFill rotWithShape="1">
          <a:blip r:embed="rId5"/>
          <a:srcRect t="32415" b="3241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16"/>
          <p:cNvSpPr/>
          <p:nvPr>
            <p:custDataLst>
              <p:tags r:id="rId6"/>
            </p:custDataLst>
          </p:nvPr>
        </p:nvSpPr>
        <p:spPr>
          <a:xfrm>
            <a:off x="4759324"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节省开支、覆盖广、有事件营销性质，对</a:t>
            </a:r>
            <a:r>
              <a:rPr lang="en-US" altLang="zh-CN" sz="1200" kern="0">
                <a:ln>
                  <a:noFill/>
                  <a:prstDash val="sysDot"/>
                </a:ln>
                <a:solidFill>
                  <a:schemeClr val="tx1">
                    <a:lumMod val="85000"/>
                    <a:lumOff val="15000"/>
                  </a:schemeClr>
                </a:solidFill>
                <a:latin typeface="+mn-ea"/>
                <a:cs typeface="+mn-ea"/>
              </a:rPr>
              <a:t>CEO</a:t>
            </a:r>
            <a:r>
              <a:rPr lang="zh-CN" altLang="en-US" sz="1200" kern="0">
                <a:ln>
                  <a:noFill/>
                  <a:prstDash val="sysDot"/>
                </a:ln>
                <a:solidFill>
                  <a:schemeClr val="tx1">
                    <a:lumMod val="85000"/>
                    <a:lumOff val="15000"/>
                  </a:schemeClr>
                </a:solidFill>
                <a:latin typeface="+mn-ea"/>
                <a:cs typeface="+mn-ea"/>
              </a:rPr>
              <a:t>临场能力要求高。</a:t>
            </a:r>
            <a:endParaRPr lang="zh-CN" altLang="en-US" sz="1200" kern="0">
              <a:ln>
                <a:noFill/>
                <a:prstDash val="sysDot"/>
              </a:ln>
              <a:solidFill>
                <a:schemeClr val="tx1">
                  <a:lumMod val="85000"/>
                  <a:lumOff val="15000"/>
                </a:schemeClr>
              </a:solidFill>
              <a:latin typeface="+mn-ea"/>
              <a:cs typeface="+mn-ea"/>
            </a:endParaRPr>
          </a:p>
        </p:txBody>
      </p:sp>
      <p:sp>
        <p:nvSpPr>
          <p:cNvPr id="18" name="矩形 17"/>
          <p:cNvSpPr/>
          <p:nvPr>
            <p:custDataLst>
              <p:tags r:id="rId7"/>
            </p:custDataLst>
          </p:nvPr>
        </p:nvSpPr>
        <p:spPr>
          <a:xfrm>
            <a:off x="4759324" y="3009392"/>
            <a:ext cx="2880444"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品牌</a:t>
            </a:r>
            <a:r>
              <a:rPr lang="en-US" altLang="zh-CN" sz="1700" b="1" kern="0">
                <a:solidFill>
                  <a:schemeClr val="accent1"/>
                </a:solidFill>
                <a:latin typeface="+mn-ea"/>
                <a:cs typeface="+mn-ea"/>
              </a:rPr>
              <a:t>+</a:t>
            </a:r>
            <a:r>
              <a:rPr lang="zh-CN" altLang="en-US" sz="1700" b="1" kern="0">
                <a:solidFill>
                  <a:schemeClr val="accent1"/>
                </a:solidFill>
                <a:latin typeface="+mn-ea"/>
                <a:cs typeface="+mn-ea"/>
              </a:rPr>
              <a:t>发布会</a:t>
            </a:r>
            <a:r>
              <a:rPr lang="en-US" altLang="zh-CN" sz="1700" b="1" kern="0">
                <a:solidFill>
                  <a:schemeClr val="accent1"/>
                </a:solidFill>
                <a:latin typeface="+mn-ea"/>
                <a:cs typeface="+mn-ea"/>
              </a:rPr>
              <a:t>+</a:t>
            </a:r>
            <a:r>
              <a:rPr lang="zh-CN" altLang="en-US" sz="1700" b="1" kern="0">
                <a:solidFill>
                  <a:schemeClr val="accent1"/>
                </a:solidFill>
                <a:latin typeface="+mn-ea"/>
                <a:cs typeface="+mn-ea"/>
              </a:rPr>
              <a:t>直播</a:t>
            </a:r>
            <a:endParaRPr lang="zh-CN" altLang="en-US" sz="1700" b="1" kern="0">
              <a:solidFill>
                <a:schemeClr val="accent1"/>
              </a:solidFill>
              <a:latin typeface="+mn-ea"/>
              <a:cs typeface="+mn-ea"/>
            </a:endParaRPr>
          </a:p>
        </p:txBody>
      </p:sp>
      <p:sp>
        <p:nvSpPr>
          <p:cNvPr id="20" name="矩形 19"/>
          <p:cNvSpPr/>
          <p:nvPr>
            <p:custDataLst>
              <p:tags r:id="rId8"/>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en-US" altLang="zh-CN" sz="7200" b="1" kern="0">
              <a:solidFill>
                <a:schemeClr val="accent1"/>
              </a:solidFill>
              <a:latin typeface="+mn-ea"/>
              <a:cs typeface="+mn-ea"/>
            </a:endParaRPr>
          </a:p>
        </p:txBody>
      </p:sp>
      <p:pic>
        <p:nvPicPr>
          <p:cNvPr id="21" name="图片 20" descr="C:/Users/尝三分甜/AppData/Roaming/Kingsoft/office6/wppai/generateppt/f9f1f929-0235-48ad-a827-90267ab07038.jpgf9f1f929-0235-48ad-a827-90267ab07038"/>
          <p:cNvPicPr>
            <a:picLocks noChangeAspect="1"/>
          </p:cNvPicPr>
          <p:nvPr>
            <p:custDataLst>
              <p:tags r:id="rId9"/>
            </p:custDataLst>
          </p:nvPr>
        </p:nvPicPr>
        <p:blipFill rotWithShape="1">
          <a:blip r:embed="rId10"/>
          <a:srcRect t="6774" b="6774"/>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21"/>
          <p:cNvSpPr/>
          <p:nvPr>
            <p:custDataLst>
              <p:tags r:id="rId11"/>
            </p:custDataLst>
          </p:nvPr>
        </p:nvSpPr>
        <p:spPr>
          <a:xfrm>
            <a:off x="8617551"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分享企业日常，建立与公众密切关系，需挖掘有吸引力素材。</a:t>
            </a:r>
            <a:endParaRPr lang="zh-CN" altLang="en-US" sz="1200" kern="0">
              <a:ln>
                <a:noFill/>
                <a:prstDash val="sysDot"/>
              </a:ln>
              <a:solidFill>
                <a:schemeClr val="tx1">
                  <a:lumMod val="85000"/>
                  <a:lumOff val="15000"/>
                </a:schemeClr>
              </a:solidFill>
              <a:latin typeface="+mn-ea"/>
              <a:cs typeface="+mn-ea"/>
            </a:endParaRPr>
          </a:p>
        </p:txBody>
      </p:sp>
      <p:sp>
        <p:nvSpPr>
          <p:cNvPr id="24" name="矩形 23"/>
          <p:cNvSpPr/>
          <p:nvPr>
            <p:custDataLst>
              <p:tags r:id="rId12"/>
            </p:custDataLst>
          </p:nvPr>
        </p:nvSpPr>
        <p:spPr>
          <a:xfrm>
            <a:off x="8617551" y="3009392"/>
            <a:ext cx="2880443"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品牌</a:t>
            </a:r>
            <a:r>
              <a:rPr lang="en-US" altLang="zh-CN" sz="1700" b="1" kern="0">
                <a:solidFill>
                  <a:schemeClr val="accent1"/>
                </a:solidFill>
                <a:latin typeface="+mn-ea"/>
                <a:cs typeface="+mn-ea"/>
              </a:rPr>
              <a:t>+</a:t>
            </a:r>
            <a:r>
              <a:rPr lang="zh-CN" altLang="en-US" sz="1700" b="1" kern="0">
                <a:solidFill>
                  <a:schemeClr val="accent1"/>
                </a:solidFill>
                <a:latin typeface="+mn-ea"/>
                <a:cs typeface="+mn-ea"/>
              </a:rPr>
              <a:t>直播</a:t>
            </a:r>
            <a:r>
              <a:rPr lang="en-US" altLang="zh-CN" sz="1700" b="1" kern="0">
                <a:solidFill>
                  <a:schemeClr val="accent1"/>
                </a:solidFill>
                <a:latin typeface="+mn-ea"/>
                <a:cs typeface="+mn-ea"/>
              </a:rPr>
              <a:t>+</a:t>
            </a:r>
            <a:r>
              <a:rPr lang="zh-CN" altLang="en-US" sz="1700" b="1" kern="0">
                <a:solidFill>
                  <a:schemeClr val="accent1"/>
                </a:solidFill>
                <a:latin typeface="+mn-ea"/>
                <a:cs typeface="+mn-ea"/>
              </a:rPr>
              <a:t>企业日常</a:t>
            </a:r>
            <a:endParaRPr lang="zh-CN" altLang="en-US" sz="1700" b="1" kern="0">
              <a:solidFill>
                <a:schemeClr val="accent1"/>
              </a:solidFill>
              <a:latin typeface="+mn-ea"/>
              <a:cs typeface="+mn-ea"/>
            </a:endParaRPr>
          </a:p>
        </p:txBody>
      </p:sp>
      <p:sp>
        <p:nvSpPr>
          <p:cNvPr id="25" name="矩形 24"/>
          <p:cNvSpPr/>
          <p:nvPr>
            <p:custDataLst>
              <p:tags r:id="rId13"/>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en-US" altLang="zh-CN" sz="7200" b="1" kern="0">
              <a:solidFill>
                <a:schemeClr val="accent1"/>
              </a:solidFill>
              <a:latin typeface="+mn-ea"/>
              <a:cs typeface="+mn-ea"/>
            </a:endParaRPr>
          </a:p>
        </p:txBody>
      </p:sp>
      <p:pic>
        <p:nvPicPr>
          <p:cNvPr id="26" name="图片 25" descr="C:/Users/尝三分甜/AppData/Roaming/Kingsoft/office6/wppai/generateppt/434ea74812f3efd27302591fa0c5a359_0.png434ea74812f3efd27302591fa0c5a359_0"/>
          <p:cNvPicPr>
            <a:picLocks noChangeAspect="1"/>
          </p:cNvPicPr>
          <p:nvPr>
            <p:custDataLst>
              <p:tags r:id="rId14"/>
            </p:custDataLst>
          </p:nvPr>
        </p:nvPicPr>
        <p:blipFill rotWithShape="1">
          <a:blip r:embed="rId15"/>
          <a:srcRect t="5892" b="5892"/>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34"/>
          <p:cNvCxnSpPr/>
          <p:nvPr>
            <p:custDataLst>
              <p:tags r:id="rId16"/>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7"/>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8"/>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
        <p:nvSpPr>
          <p:cNvPr id="3" name="标题 16"/>
          <p:cNvSpPr>
            <a:spLocks noGrp="1"/>
          </p:cNvSpPr>
          <p:nvPr>
            <p:custDataLst>
              <p:tags r:id="rId19"/>
            </p:custDataLst>
          </p:nvPr>
        </p:nvSpPr>
        <p:spPr>
          <a:xfrm>
            <a:off x="695960" y="360000"/>
            <a:ext cx="10800000" cy="7200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四、网络直播营销模式</a:t>
            </a:r>
            <a:endParaRPr lang="zh-CN" altLang="en-US"/>
          </a:p>
        </p:txBody>
      </p:sp>
    </p:spTree>
    <p:custDataLst>
      <p:tags r:id="rId2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p>
            <a:r>
              <a:rPr lang="zh-CN" altLang="en-US">
                <a:solidFill>
                  <a:schemeClr val="tx1"/>
                </a:solidFill>
              </a:rPr>
              <a:t>五、网络直播营销盈利模式</a:t>
            </a:r>
            <a:endParaRPr lang="zh-CN" altLang="en-US">
              <a:solidFill>
                <a:schemeClr val="tx1"/>
              </a:solidFill>
            </a:endParaRPr>
          </a:p>
        </p:txBody>
      </p:sp>
      <p:pic>
        <p:nvPicPr>
          <p:cNvPr id="4" name="图片 3" descr="C:/Users/尝三分甜/AppData/Roaming/Kingsoft/office6/wppai/generateppt/b0af9eb2-7255-450b-83ba-2db4d0353d49.jpgb0af9eb2-7255-450b-83ba-2db4d0353d49"/>
          <p:cNvPicPr>
            <a:picLocks noChangeAspect="1"/>
          </p:cNvPicPr>
          <p:nvPr>
            <p:custDataLst>
              <p:tags r:id="rId2"/>
            </p:custDataLst>
          </p:nvPr>
        </p:nvPicPr>
        <p:blipFill>
          <a:blip r:embed="rId3"/>
          <a:srcRect l="268" r="268"/>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2"/>
          <p:cNvSpPr/>
          <p:nvPr>
            <p:custDataLst>
              <p:tags r:id="rId4"/>
            </p:custDataLst>
          </p:nvPr>
        </p:nvSpPr>
        <p:spPr>
          <a:xfrm>
            <a:off x="4567555" y="1667247"/>
            <a:ext cx="478845" cy="424864"/>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5" name="矩形 4"/>
          <p:cNvSpPr/>
          <p:nvPr>
            <p:custDataLst>
              <p:tags r:id="rId5"/>
            </p:custDataLst>
          </p:nvPr>
        </p:nvSpPr>
        <p:spPr>
          <a:xfrm>
            <a:off x="5083869" y="1667882"/>
            <a:ext cx="6502511" cy="424864"/>
          </a:xfrm>
          <a:prstGeom prst="rect">
            <a:avLst/>
          </a:prstGeom>
          <a:noFill/>
        </p:spPr>
        <p:txBody>
          <a:bodyPr wrap="square" bIns="36195" rtlCol="0" anchor="ctr" anchorCtr="0">
            <a:noAutofit/>
          </a:bodyPr>
          <a:p>
            <a:pPr>
              <a:spcBef>
                <a:spcPct val="0"/>
              </a:spcBef>
              <a:spcAft>
                <a:spcPct val="0"/>
              </a:spcAft>
            </a:pPr>
            <a:r>
              <a:rPr lang="zh-CN" altLang="en-US" sz="2400" b="1" dirty="0">
                <a:solidFill>
                  <a:schemeClr val="accent1"/>
                </a:solidFill>
                <a:latin typeface="+mn-ea"/>
                <a:cs typeface="+mn-ea"/>
              </a:rPr>
              <a:t>直接变现模式</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5082599" y="2120054"/>
            <a:ext cx="6502511" cy="1686754"/>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内容付费模式（优质内容、会员独享）、签约独播模式（平台与制作者相互选择）。</a:t>
            </a:r>
            <a:endParaRPr lang="zh-CN" altLang="en-US" dirty="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7"/>
            </p:custDataLst>
          </p:nvPr>
        </p:nvSpPr>
        <p:spPr>
          <a:xfrm>
            <a:off x="4567555" y="4111642"/>
            <a:ext cx="478845" cy="424864"/>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02</a:t>
            </a:r>
            <a:endParaRPr lang="en-US" altLang="zh-CN" sz="2400" b="1" dirty="0">
              <a:solidFill>
                <a:schemeClr val="accent1"/>
              </a:solidFill>
              <a:latin typeface="+mn-ea"/>
              <a:cs typeface="+mn-ea"/>
            </a:endParaRPr>
          </a:p>
        </p:txBody>
      </p:sp>
      <p:sp>
        <p:nvSpPr>
          <p:cNvPr id="8" name="矩形 7"/>
          <p:cNvSpPr/>
          <p:nvPr>
            <p:custDataLst>
              <p:tags r:id="rId8"/>
            </p:custDataLst>
          </p:nvPr>
        </p:nvSpPr>
        <p:spPr>
          <a:xfrm>
            <a:off x="5083869" y="4111642"/>
            <a:ext cx="6502511" cy="424864"/>
          </a:xfrm>
          <a:prstGeom prst="rect">
            <a:avLst/>
          </a:prstGeom>
          <a:noFill/>
        </p:spPr>
        <p:txBody>
          <a:bodyPr wrap="square" bIns="36195" rtlCol="0" anchor="ctr" anchorCtr="0">
            <a:noAutofit/>
          </a:bodyPr>
          <a:p>
            <a:pPr>
              <a:spcBef>
                <a:spcPct val="0"/>
              </a:spcBef>
              <a:spcAft>
                <a:spcPct val="0"/>
              </a:spcAft>
            </a:pPr>
            <a:r>
              <a:rPr lang="zh-CN" altLang="en-US" sz="2400" b="1" dirty="0">
                <a:solidFill>
                  <a:schemeClr val="accent1"/>
                </a:solidFill>
                <a:latin typeface="+mn-ea"/>
                <a:cs typeface="+mn-ea"/>
              </a:rPr>
              <a:t>间接变现模式</a:t>
            </a:r>
            <a:endParaRPr lang="zh-CN" altLang="en-US" sz="2400" b="1" dirty="0">
              <a:solidFill>
                <a:schemeClr val="accent1"/>
              </a:solidFill>
              <a:latin typeface="+mn-ea"/>
              <a:cs typeface="+mn-ea"/>
            </a:endParaRPr>
          </a:p>
        </p:txBody>
      </p:sp>
      <p:sp>
        <p:nvSpPr>
          <p:cNvPr id="16" name="矩形 15"/>
          <p:cNvSpPr/>
          <p:nvPr>
            <p:custDataLst>
              <p:tags r:id="rId9"/>
            </p:custDataLst>
          </p:nvPr>
        </p:nvSpPr>
        <p:spPr>
          <a:xfrm>
            <a:off x="5082599" y="4566355"/>
            <a:ext cx="6502511" cy="1686754"/>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广告植入模式（传统、创意营销类）、课程培训模式（知识型短视频变现）、</a:t>
            </a:r>
            <a:r>
              <a:rPr lang="en-US" altLang="zh-CN" dirty="0">
                <a:ln>
                  <a:noFill/>
                  <a:prstDash val="sysDot"/>
                </a:ln>
                <a:solidFill>
                  <a:schemeClr val="tx1">
                    <a:lumMod val="85000"/>
                    <a:lumOff val="15000"/>
                  </a:schemeClr>
                </a:solidFill>
                <a:latin typeface="+mn-ea"/>
                <a:cs typeface="+mn-ea"/>
                <a:sym typeface="+mn-ea"/>
              </a:rPr>
              <a:t>“</a:t>
            </a:r>
            <a:r>
              <a:rPr lang="zh-CN" altLang="en-US" dirty="0">
                <a:ln>
                  <a:noFill/>
                  <a:prstDash val="sysDot"/>
                </a:ln>
                <a:solidFill>
                  <a:schemeClr val="tx1">
                    <a:lumMod val="85000"/>
                    <a:lumOff val="15000"/>
                  </a:schemeClr>
                </a:solidFill>
                <a:latin typeface="+mn-ea"/>
                <a:cs typeface="+mn-ea"/>
                <a:sym typeface="+mn-ea"/>
              </a:rPr>
              <a:t>短视频平台</a:t>
            </a:r>
            <a:r>
              <a:rPr lang="en-US" altLang="zh-CN" dirty="0">
                <a:ln>
                  <a:noFill/>
                  <a:prstDash val="sysDot"/>
                </a:ln>
                <a:solidFill>
                  <a:schemeClr val="tx1">
                    <a:lumMod val="85000"/>
                    <a:lumOff val="15000"/>
                  </a:schemeClr>
                </a:solidFill>
                <a:latin typeface="+mn-ea"/>
                <a:cs typeface="+mn-ea"/>
                <a:sym typeface="+mn-ea"/>
              </a:rPr>
              <a:t>+</a:t>
            </a:r>
            <a:r>
              <a:rPr lang="zh-CN" altLang="en-US" dirty="0">
                <a:ln>
                  <a:noFill/>
                  <a:prstDash val="sysDot"/>
                </a:ln>
                <a:solidFill>
                  <a:schemeClr val="tx1">
                    <a:lumMod val="85000"/>
                    <a:lumOff val="15000"/>
                  </a:schemeClr>
                </a:solidFill>
                <a:latin typeface="+mn-ea"/>
                <a:cs typeface="+mn-ea"/>
                <a:sym typeface="+mn-ea"/>
              </a:rPr>
              <a:t>电商</a:t>
            </a:r>
            <a:r>
              <a:rPr lang="en-US" altLang="zh-CN" dirty="0">
                <a:ln>
                  <a:noFill/>
                  <a:prstDash val="sysDot"/>
                </a:ln>
                <a:solidFill>
                  <a:schemeClr val="tx1">
                    <a:lumMod val="85000"/>
                    <a:lumOff val="15000"/>
                  </a:schemeClr>
                </a:solidFill>
                <a:latin typeface="+mn-ea"/>
                <a:cs typeface="+mn-ea"/>
                <a:sym typeface="+mn-ea"/>
              </a:rPr>
              <a:t>”</a:t>
            </a:r>
            <a:r>
              <a:rPr lang="zh-CN" altLang="en-US" dirty="0">
                <a:ln>
                  <a:noFill/>
                  <a:prstDash val="sysDot"/>
                </a:ln>
                <a:solidFill>
                  <a:schemeClr val="tx1">
                    <a:lumMod val="85000"/>
                    <a:lumOff val="15000"/>
                  </a:schemeClr>
                </a:solidFill>
                <a:latin typeface="+mn-ea"/>
                <a:cs typeface="+mn-ea"/>
                <a:sym typeface="+mn-ea"/>
              </a:rPr>
              <a:t>模式（自营、与第三方合作）、内容合作盈利模式（平台与专业内容制作方合作）。</a:t>
            </a:r>
            <a:endParaRPr lang="zh-CN" altLang="en-US" dirty="0">
              <a:ln>
                <a:noFill/>
                <a:prstDash val="sysDot"/>
              </a:ln>
              <a:solidFill>
                <a:schemeClr val="tx1">
                  <a:lumMod val="85000"/>
                  <a:lumOff val="15000"/>
                </a:schemeClr>
              </a:solidFill>
              <a:latin typeface="+mn-ea"/>
              <a:cs typeface="+mn-ea"/>
              <a:sym typeface="+mn-ea"/>
            </a:endParaRPr>
          </a:p>
        </p:txBody>
      </p:sp>
      <p:cxnSp>
        <p:nvCxnSpPr>
          <p:cNvPr id="17" name="直接连接符 16"/>
          <p:cNvCxnSpPr/>
          <p:nvPr>
            <p:custDataLst>
              <p:tags r:id="rId10"/>
            </p:custDataLst>
          </p:nvPr>
        </p:nvCxnSpPr>
        <p:spPr>
          <a:xfrm flipV="1">
            <a:off x="4789195" y="2262310"/>
            <a:ext cx="635" cy="165500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2"/>
            <p:custDataLst>
              <p:tags r:id="rId1"/>
            </p:custDataLst>
          </p:nvPr>
        </p:nvSpPr>
        <p:spPr>
          <a:xfrm>
            <a:off x="2662555" y="1652905"/>
            <a:ext cx="6866890" cy="1652905"/>
          </a:xfrm>
        </p:spPr>
        <p:txBody>
          <a:bodyPr/>
          <a:lstStyle/>
          <a:p>
            <a:pPr algn="ctr"/>
            <a:r>
              <a:rPr lang="zh-CN" altLang="en-US"/>
              <a:t>谢谢</a:t>
            </a:r>
            <a:endParaRPr lang="zh-CN" altLang="en-US"/>
          </a:p>
        </p:txBody>
      </p:sp>
      <p:sp>
        <p:nvSpPr>
          <p:cNvPr id="6" name="文本占位符 5"/>
          <p:cNvSpPr>
            <a:spLocks noGrp="1"/>
          </p:cNvSpPr>
          <p:nvPr>
            <p:ph type="body" sz="quarter" idx="17"/>
            <p:custDataLst>
              <p:tags r:id="rId2"/>
            </p:custDataLst>
          </p:nvPr>
        </p:nvSpPr>
        <p:spPr>
          <a:xfrm>
            <a:off x="5153025" y="4109719"/>
            <a:ext cx="1886585" cy="562294"/>
          </a:xfrm>
        </p:spPr>
        <p:txBody>
          <a:bodyPr/>
          <a:lstStyle/>
          <a:p>
            <a:r>
              <a:rPr lang="zh-CN" altLang="en-US"/>
              <a:t>北京出版社</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1"/>
            <p:custDataLst>
              <p:tags r:id="rId1"/>
            </p:custDataLst>
          </p:nvPr>
        </p:nvSpPr>
        <p:spPr/>
        <p:txBody>
          <a:bodyPr/>
          <a:lstStyle/>
          <a:p>
            <a:r>
              <a:rPr lang="zh-CN" altLang="en-US"/>
              <a:t>目录</a:t>
            </a:r>
            <a:endParaRPr lang="zh-CN" altLang="en-US"/>
          </a:p>
        </p:txBody>
      </p:sp>
      <p:sp>
        <p:nvSpPr>
          <p:cNvPr id="70" name="矩形: 圆角 2"/>
          <p:cNvSpPr/>
          <p:nvPr>
            <p:custDataLst>
              <p:tags r:id="rId2"/>
            </p:custDataLst>
          </p:nvPr>
        </p:nvSpPr>
        <p:spPr>
          <a:xfrm>
            <a:off x="4461510" y="224282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1" name="椭圆 70"/>
          <p:cNvSpPr/>
          <p:nvPr>
            <p:custDataLst>
              <p:tags r:id="rId3"/>
            </p:custDataLst>
          </p:nvPr>
        </p:nvSpPr>
        <p:spPr>
          <a:xfrm>
            <a:off x="4471035" y="225171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2" name="序号"/>
          <p:cNvSpPr/>
          <p:nvPr>
            <p:custDataLst>
              <p:tags r:id="rId4"/>
            </p:custDataLst>
          </p:nvPr>
        </p:nvSpPr>
        <p:spPr>
          <a:xfrm>
            <a:off x="4559935" y="235140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02</a:t>
            </a:r>
            <a:endParaRPr lang="en-US" altLang="en-US" sz="2400" b="1" dirty="0">
              <a:solidFill>
                <a:srgbClr val="FFFFFF"/>
              </a:solidFill>
              <a:latin typeface="+mj-ea"/>
              <a:ea typeface="+mj-ea"/>
              <a:cs typeface="微软雅黑" panose="020B0503020204020204" charset="-122"/>
              <a:sym typeface="+mn-ea"/>
            </a:endParaRPr>
          </a:p>
        </p:txBody>
      </p:sp>
      <p:sp>
        <p:nvSpPr>
          <p:cNvPr id="74" name="标题"/>
          <p:cNvSpPr txBox="1"/>
          <p:nvPr>
            <p:custDataLst>
              <p:tags r:id="rId5"/>
            </p:custDataLst>
          </p:nvPr>
        </p:nvSpPr>
        <p:spPr>
          <a:xfrm>
            <a:off x="5932170" y="224282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网络视频营销实施</a:t>
            </a:r>
            <a:endParaRPr lang="zh-CN" altLang="en-US" dirty="0">
              <a:solidFill>
                <a:srgbClr val="333333"/>
              </a:solidFill>
              <a:cs typeface="微软雅黑" panose="020B0503020204020204" charset="-122"/>
            </a:endParaRPr>
          </a:p>
        </p:txBody>
      </p:sp>
      <p:sp>
        <p:nvSpPr>
          <p:cNvPr id="76" name="矩形: 圆角 2"/>
          <p:cNvSpPr/>
          <p:nvPr>
            <p:custDataLst>
              <p:tags r:id="rId6"/>
            </p:custDataLst>
          </p:nvPr>
        </p:nvSpPr>
        <p:spPr>
          <a:xfrm>
            <a:off x="4471035" y="36461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7" name="椭圆 76"/>
          <p:cNvSpPr/>
          <p:nvPr>
            <p:custDataLst>
              <p:tags r:id="rId7"/>
            </p:custDataLst>
          </p:nvPr>
        </p:nvSpPr>
        <p:spPr>
          <a:xfrm>
            <a:off x="4480560" y="36550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8" name="序号"/>
          <p:cNvSpPr/>
          <p:nvPr>
            <p:custDataLst>
              <p:tags r:id="rId8"/>
            </p:custDataLst>
          </p:nvPr>
        </p:nvSpPr>
        <p:spPr>
          <a:xfrm>
            <a:off x="4569460" y="37547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03</a:t>
            </a:r>
            <a:endParaRPr lang="en-US" altLang="en-US" sz="2400" b="1" dirty="0">
              <a:solidFill>
                <a:srgbClr val="FFFFFF"/>
              </a:solidFill>
              <a:latin typeface="+mj-ea"/>
              <a:ea typeface="+mj-ea"/>
              <a:cs typeface="微软雅黑" panose="020B0503020204020204" charset="-122"/>
              <a:sym typeface="+mn-ea"/>
            </a:endParaRPr>
          </a:p>
        </p:txBody>
      </p:sp>
      <p:sp>
        <p:nvSpPr>
          <p:cNvPr id="80" name="标题"/>
          <p:cNvSpPr txBox="1"/>
          <p:nvPr>
            <p:custDataLst>
              <p:tags r:id="rId9"/>
            </p:custDataLst>
          </p:nvPr>
        </p:nvSpPr>
        <p:spPr>
          <a:xfrm>
            <a:off x="5941695" y="3646170"/>
            <a:ext cx="4530725" cy="965835"/>
          </a:xfrm>
          <a:prstGeom prst="rect">
            <a:avLst/>
          </a:prstGeom>
          <a:noFill/>
        </p:spPr>
        <p:txBody>
          <a:bodyPr wrap="square" lIns="0" tIns="0" rIns="0" bIns="0" rtlCol="0" anchor="ctr" anchorCtr="0">
            <a:noAutofit/>
          </a:bodyPr>
          <a:lstStyle/>
          <a:p>
            <a:pPr algn="l">
              <a:buClrTx/>
              <a:buSzTx/>
              <a:buFontTx/>
            </a:pPr>
            <a:r>
              <a:rPr lang="zh-CN" altLang="en-US" sz="2400" b="1" dirty="0">
                <a:solidFill>
                  <a:srgbClr val="333333"/>
                </a:solidFill>
                <a:cs typeface="微软雅黑" panose="020B0503020204020204" charset="-122"/>
              </a:rPr>
              <a:t>网络直播营销</a:t>
            </a:r>
            <a:endParaRPr lang="zh-CN" altLang="en-US" sz="2400" b="1" dirty="0">
              <a:solidFill>
                <a:srgbClr val="333333"/>
              </a:solidFill>
              <a:cs typeface="微软雅黑" panose="020B0503020204020204" charset="-122"/>
            </a:endParaRPr>
          </a:p>
        </p:txBody>
      </p:sp>
      <p:sp>
        <p:nvSpPr>
          <p:cNvPr id="4" name="矩形: 圆角 2"/>
          <p:cNvSpPr/>
          <p:nvPr>
            <p:custDataLst>
              <p:tags r:id="rId10"/>
            </p:custDataLst>
          </p:nvPr>
        </p:nvSpPr>
        <p:spPr>
          <a:xfrm>
            <a:off x="4101465" y="8394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48" name="椭圆 47"/>
          <p:cNvSpPr/>
          <p:nvPr>
            <p:custDataLst>
              <p:tags r:id="rId11"/>
            </p:custDataLst>
          </p:nvPr>
        </p:nvSpPr>
        <p:spPr>
          <a:xfrm>
            <a:off x="4110990" y="8483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endParaRPr lang="zh-CN" altLang="en-US">
              <a:cs typeface="微软雅黑" panose="020B0503020204020204" charset="-122"/>
            </a:endParaRPr>
          </a:p>
        </p:txBody>
      </p:sp>
      <p:sp>
        <p:nvSpPr>
          <p:cNvPr id="39" name="序号"/>
          <p:cNvSpPr/>
          <p:nvPr>
            <p:custDataLst>
              <p:tags r:id="rId12"/>
            </p:custDataLst>
          </p:nvPr>
        </p:nvSpPr>
        <p:spPr>
          <a:xfrm>
            <a:off x="4199890" y="9480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en-US" sz="2400" b="1">
                <a:solidFill>
                  <a:srgbClr val="FFFFFF"/>
                </a:solidFill>
                <a:latin typeface="+mj-ea"/>
                <a:ea typeface="+mj-ea"/>
                <a:cs typeface="微软雅黑" panose="020B0503020204020204" charset="-122"/>
                <a:sym typeface="+mn-ea"/>
              </a:rPr>
              <a:t>01</a:t>
            </a:r>
            <a:endParaRPr lang="en-US" altLang="en-US" sz="2400" b="1">
              <a:solidFill>
                <a:srgbClr val="FFFFFF"/>
              </a:solidFill>
              <a:latin typeface="+mj-ea"/>
              <a:ea typeface="+mj-ea"/>
              <a:cs typeface="微软雅黑" panose="020B0503020204020204" charset="-122"/>
              <a:sym typeface="+mn-ea"/>
            </a:endParaRPr>
          </a:p>
        </p:txBody>
      </p:sp>
      <p:sp>
        <p:nvSpPr>
          <p:cNvPr id="41" name="标题"/>
          <p:cNvSpPr txBox="1"/>
          <p:nvPr>
            <p:custDataLst>
              <p:tags r:id="rId13"/>
            </p:custDataLst>
          </p:nvPr>
        </p:nvSpPr>
        <p:spPr>
          <a:xfrm>
            <a:off x="5572125" y="83947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网络视频与网络视频营销</a:t>
            </a:r>
            <a:endParaRPr lang="zh-CN" altLang="en-US" dirty="0">
              <a:solidFill>
                <a:srgbClr val="333333"/>
              </a:solidFill>
              <a:cs typeface="微软雅黑" panose="020B0503020204020204" charset="-122"/>
            </a:endParaRPr>
          </a:p>
        </p:txBody>
      </p:sp>
      <p:sp>
        <p:nvSpPr>
          <p:cNvPr id="2" name="任意多边形: 形状 1"/>
          <p:cNvSpPr/>
          <p:nvPr>
            <p:custDataLst>
              <p:tags r:id="rId14"/>
            </p:custDataLst>
          </p:nvPr>
        </p:nvSpPr>
        <p:spPr>
          <a:xfrm>
            <a:off x="1022910" y="3616167"/>
            <a:ext cx="1476840" cy="156368"/>
          </a:xfrm>
          <a:custGeom>
            <a:avLst/>
            <a:gdLst/>
            <a:ahLst/>
            <a:cxnLst/>
            <a:rect l="l" t="t" r="r" b="b"/>
            <a:pathLst>
              <a:path w="1476840" h="156368">
                <a:moveTo>
                  <a:pt x="262872" y="17581"/>
                </a:moveTo>
                <a:cubicBezTo>
                  <a:pt x="247441" y="17581"/>
                  <a:pt x="234939" y="23180"/>
                  <a:pt x="225368" y="34380"/>
                </a:cubicBezTo>
                <a:cubicBezTo>
                  <a:pt x="215796" y="45579"/>
                  <a:pt x="211010" y="60262"/>
                  <a:pt x="211010" y="78428"/>
                </a:cubicBezTo>
                <a:cubicBezTo>
                  <a:pt x="211010" y="96725"/>
                  <a:pt x="215682" y="111391"/>
                  <a:pt x="225026" y="122428"/>
                </a:cubicBezTo>
                <a:cubicBezTo>
                  <a:pt x="234369" y="133464"/>
                  <a:pt x="246562" y="138983"/>
                  <a:pt x="261603" y="138983"/>
                </a:cubicBezTo>
                <a:cubicBezTo>
                  <a:pt x="277750" y="138983"/>
                  <a:pt x="290431" y="133692"/>
                  <a:pt x="299644" y="123111"/>
                </a:cubicBezTo>
                <a:cubicBezTo>
                  <a:pt x="308858" y="112531"/>
                  <a:pt x="313465" y="97734"/>
                  <a:pt x="313465" y="78721"/>
                </a:cubicBezTo>
                <a:cubicBezTo>
                  <a:pt x="313465" y="59187"/>
                  <a:pt x="308956" y="44114"/>
                  <a:pt x="299937" y="33501"/>
                </a:cubicBezTo>
                <a:cubicBezTo>
                  <a:pt x="290919" y="22887"/>
                  <a:pt x="278564" y="17581"/>
                  <a:pt x="262872" y="17581"/>
                </a:cubicBezTo>
                <a:close/>
                <a:moveTo>
                  <a:pt x="1204108" y="2540"/>
                </a:moveTo>
                <a:lnTo>
                  <a:pt x="1310860" y="2540"/>
                </a:lnTo>
                <a:lnTo>
                  <a:pt x="1310860" y="19925"/>
                </a:lnTo>
                <a:lnTo>
                  <a:pt x="1267202" y="19925"/>
                </a:lnTo>
                <a:lnTo>
                  <a:pt x="1267202" y="153828"/>
                </a:lnTo>
                <a:lnTo>
                  <a:pt x="1247570" y="153828"/>
                </a:lnTo>
                <a:lnTo>
                  <a:pt x="1247570" y="19925"/>
                </a:lnTo>
                <a:lnTo>
                  <a:pt x="1204108" y="19925"/>
                </a:lnTo>
                <a:close/>
                <a:moveTo>
                  <a:pt x="990842" y="2540"/>
                </a:moveTo>
                <a:lnTo>
                  <a:pt x="1015357" y="2540"/>
                </a:lnTo>
                <a:lnTo>
                  <a:pt x="1089389" y="118179"/>
                </a:lnTo>
                <a:cubicBezTo>
                  <a:pt x="1092905" y="123649"/>
                  <a:pt x="1094989" y="127132"/>
                  <a:pt x="1095640" y="128630"/>
                </a:cubicBezTo>
                <a:lnTo>
                  <a:pt x="1096031" y="128630"/>
                </a:lnTo>
                <a:cubicBezTo>
                  <a:pt x="1095380" y="124332"/>
                  <a:pt x="1095054" y="116975"/>
                  <a:pt x="1095054" y="106557"/>
                </a:cubicBezTo>
                <a:lnTo>
                  <a:pt x="1095054" y="2540"/>
                </a:lnTo>
                <a:lnTo>
                  <a:pt x="1114392" y="2540"/>
                </a:lnTo>
                <a:lnTo>
                  <a:pt x="1114392" y="153828"/>
                </a:lnTo>
                <a:lnTo>
                  <a:pt x="1091245" y="153828"/>
                </a:lnTo>
                <a:lnTo>
                  <a:pt x="1015161" y="36138"/>
                </a:lnTo>
                <a:cubicBezTo>
                  <a:pt x="1013012" y="32817"/>
                  <a:pt x="1011287" y="29529"/>
                  <a:pt x="1009985" y="26273"/>
                </a:cubicBezTo>
                <a:lnTo>
                  <a:pt x="1009399" y="26273"/>
                </a:lnTo>
                <a:cubicBezTo>
                  <a:pt x="1009920" y="29659"/>
                  <a:pt x="1010180" y="36724"/>
                  <a:pt x="1010180" y="47467"/>
                </a:cubicBezTo>
                <a:lnTo>
                  <a:pt x="1010180" y="153828"/>
                </a:lnTo>
                <a:lnTo>
                  <a:pt x="990842" y="153828"/>
                </a:lnTo>
                <a:close/>
                <a:moveTo>
                  <a:pt x="819392" y="2540"/>
                </a:moveTo>
                <a:lnTo>
                  <a:pt x="897331" y="2540"/>
                </a:lnTo>
                <a:lnTo>
                  <a:pt x="897331" y="19925"/>
                </a:lnTo>
                <a:lnTo>
                  <a:pt x="838925" y="19925"/>
                </a:lnTo>
                <a:lnTo>
                  <a:pt x="838925" y="68368"/>
                </a:lnTo>
                <a:lnTo>
                  <a:pt x="893034" y="68368"/>
                </a:lnTo>
                <a:lnTo>
                  <a:pt x="893034" y="85656"/>
                </a:lnTo>
                <a:lnTo>
                  <a:pt x="838925" y="85656"/>
                </a:lnTo>
                <a:lnTo>
                  <a:pt x="838925" y="136541"/>
                </a:lnTo>
                <a:lnTo>
                  <a:pt x="900750" y="136541"/>
                </a:lnTo>
                <a:lnTo>
                  <a:pt x="900750" y="153828"/>
                </a:lnTo>
                <a:lnTo>
                  <a:pt x="819392" y="153828"/>
                </a:lnTo>
                <a:close/>
                <a:moveTo>
                  <a:pt x="632608" y="2540"/>
                </a:moveTo>
                <a:lnTo>
                  <a:pt x="739359" y="2540"/>
                </a:lnTo>
                <a:lnTo>
                  <a:pt x="739359" y="19925"/>
                </a:lnTo>
                <a:lnTo>
                  <a:pt x="695702" y="19925"/>
                </a:lnTo>
                <a:lnTo>
                  <a:pt x="695702" y="153828"/>
                </a:lnTo>
                <a:lnTo>
                  <a:pt x="676070" y="153828"/>
                </a:lnTo>
                <a:lnTo>
                  <a:pt x="676070" y="19925"/>
                </a:lnTo>
                <a:lnTo>
                  <a:pt x="632608" y="19925"/>
                </a:lnTo>
                <a:close/>
                <a:moveTo>
                  <a:pt x="419342" y="2540"/>
                </a:moveTo>
                <a:lnTo>
                  <a:pt x="443857" y="2540"/>
                </a:lnTo>
                <a:lnTo>
                  <a:pt x="517889" y="118179"/>
                </a:lnTo>
                <a:cubicBezTo>
                  <a:pt x="521405" y="123649"/>
                  <a:pt x="523489" y="127132"/>
                  <a:pt x="524140" y="128630"/>
                </a:cubicBezTo>
                <a:lnTo>
                  <a:pt x="524531" y="128630"/>
                </a:lnTo>
                <a:cubicBezTo>
                  <a:pt x="523880" y="124332"/>
                  <a:pt x="523554" y="116975"/>
                  <a:pt x="523554" y="106557"/>
                </a:cubicBezTo>
                <a:lnTo>
                  <a:pt x="523554" y="2540"/>
                </a:lnTo>
                <a:lnTo>
                  <a:pt x="542892" y="2540"/>
                </a:lnTo>
                <a:lnTo>
                  <a:pt x="542892" y="153828"/>
                </a:lnTo>
                <a:lnTo>
                  <a:pt x="519745" y="153828"/>
                </a:lnTo>
                <a:lnTo>
                  <a:pt x="443661" y="36138"/>
                </a:lnTo>
                <a:cubicBezTo>
                  <a:pt x="441513" y="32817"/>
                  <a:pt x="439787" y="29529"/>
                  <a:pt x="438485" y="26273"/>
                </a:cubicBezTo>
                <a:lnTo>
                  <a:pt x="437899" y="26273"/>
                </a:lnTo>
                <a:cubicBezTo>
                  <a:pt x="438420" y="29659"/>
                  <a:pt x="438680" y="36724"/>
                  <a:pt x="438680" y="47467"/>
                </a:cubicBezTo>
                <a:lnTo>
                  <a:pt x="438680" y="153828"/>
                </a:lnTo>
                <a:lnTo>
                  <a:pt x="419342" y="153828"/>
                </a:lnTo>
                <a:close/>
                <a:moveTo>
                  <a:pt x="1437284" y="0"/>
                </a:moveTo>
                <a:cubicBezTo>
                  <a:pt x="1452325" y="0"/>
                  <a:pt x="1463362" y="1823"/>
                  <a:pt x="1470394" y="5470"/>
                </a:cubicBezTo>
                <a:lnTo>
                  <a:pt x="1470394" y="26761"/>
                </a:lnTo>
                <a:cubicBezTo>
                  <a:pt x="1461278" y="20446"/>
                  <a:pt x="1449753" y="17288"/>
                  <a:pt x="1435819" y="17288"/>
                </a:cubicBezTo>
                <a:cubicBezTo>
                  <a:pt x="1426573" y="17288"/>
                  <a:pt x="1419037" y="19225"/>
                  <a:pt x="1413209" y="23099"/>
                </a:cubicBezTo>
                <a:cubicBezTo>
                  <a:pt x="1407382" y="26973"/>
                  <a:pt x="1404468" y="32361"/>
                  <a:pt x="1404468" y="39263"/>
                </a:cubicBezTo>
                <a:cubicBezTo>
                  <a:pt x="1404468" y="45384"/>
                  <a:pt x="1406486" y="50365"/>
                  <a:pt x="1410523" y="54206"/>
                </a:cubicBezTo>
                <a:cubicBezTo>
                  <a:pt x="1414560" y="58048"/>
                  <a:pt x="1423318" y="63289"/>
                  <a:pt x="1436796" y="69931"/>
                </a:cubicBezTo>
                <a:cubicBezTo>
                  <a:pt x="1451642" y="77028"/>
                  <a:pt x="1462027" y="84125"/>
                  <a:pt x="1467952" y="91223"/>
                </a:cubicBezTo>
                <a:cubicBezTo>
                  <a:pt x="1473878" y="98320"/>
                  <a:pt x="1476840" y="106296"/>
                  <a:pt x="1476840" y="115151"/>
                </a:cubicBezTo>
                <a:cubicBezTo>
                  <a:pt x="1476840" y="128434"/>
                  <a:pt x="1472022" y="138624"/>
                  <a:pt x="1462385" y="145722"/>
                </a:cubicBezTo>
                <a:cubicBezTo>
                  <a:pt x="1452749" y="152819"/>
                  <a:pt x="1439368" y="156368"/>
                  <a:pt x="1422244" y="156368"/>
                </a:cubicBezTo>
                <a:cubicBezTo>
                  <a:pt x="1416253" y="156368"/>
                  <a:pt x="1409270" y="155537"/>
                  <a:pt x="1401294" y="153877"/>
                </a:cubicBezTo>
                <a:cubicBezTo>
                  <a:pt x="1393317" y="152217"/>
                  <a:pt x="1387506" y="150149"/>
                  <a:pt x="1383860" y="147675"/>
                </a:cubicBezTo>
                <a:lnTo>
                  <a:pt x="1383860" y="125407"/>
                </a:lnTo>
                <a:cubicBezTo>
                  <a:pt x="1388483" y="129444"/>
                  <a:pt x="1394668" y="132764"/>
                  <a:pt x="1402417" y="135369"/>
                </a:cubicBezTo>
                <a:cubicBezTo>
                  <a:pt x="1410165" y="137973"/>
                  <a:pt x="1417523" y="139276"/>
                  <a:pt x="1424490" y="139276"/>
                </a:cubicBezTo>
                <a:cubicBezTo>
                  <a:pt x="1445716" y="139276"/>
                  <a:pt x="1456330" y="131722"/>
                  <a:pt x="1456330" y="116616"/>
                </a:cubicBezTo>
                <a:cubicBezTo>
                  <a:pt x="1456330" y="112384"/>
                  <a:pt x="1455190" y="108575"/>
                  <a:pt x="1452911" y="105189"/>
                </a:cubicBezTo>
                <a:cubicBezTo>
                  <a:pt x="1450632" y="101803"/>
                  <a:pt x="1447507" y="98808"/>
                  <a:pt x="1443535" y="96204"/>
                </a:cubicBezTo>
                <a:cubicBezTo>
                  <a:pt x="1439563" y="93599"/>
                  <a:pt x="1432108" y="89595"/>
                  <a:pt x="1421169" y="84191"/>
                </a:cubicBezTo>
                <a:cubicBezTo>
                  <a:pt x="1405998" y="76637"/>
                  <a:pt x="1396003" y="69622"/>
                  <a:pt x="1391185" y="63143"/>
                </a:cubicBezTo>
                <a:cubicBezTo>
                  <a:pt x="1386367" y="56664"/>
                  <a:pt x="1383957" y="49258"/>
                  <a:pt x="1383957" y="40923"/>
                </a:cubicBezTo>
                <a:cubicBezTo>
                  <a:pt x="1383957" y="28357"/>
                  <a:pt x="1389004" y="18395"/>
                  <a:pt x="1399096" y="11037"/>
                </a:cubicBezTo>
                <a:cubicBezTo>
                  <a:pt x="1409188" y="3679"/>
                  <a:pt x="1421918" y="0"/>
                  <a:pt x="1437284" y="0"/>
                </a:cubicBezTo>
                <a:close/>
                <a:moveTo>
                  <a:pt x="264044" y="0"/>
                </a:moveTo>
                <a:cubicBezTo>
                  <a:pt x="285076" y="0"/>
                  <a:pt x="302005" y="7065"/>
                  <a:pt x="314832" y="21194"/>
                </a:cubicBezTo>
                <a:cubicBezTo>
                  <a:pt x="327659" y="35324"/>
                  <a:pt x="334073" y="53718"/>
                  <a:pt x="334073" y="76377"/>
                </a:cubicBezTo>
                <a:cubicBezTo>
                  <a:pt x="334073" y="100924"/>
                  <a:pt x="327496" y="120393"/>
                  <a:pt x="314344" y="134783"/>
                </a:cubicBezTo>
                <a:cubicBezTo>
                  <a:pt x="301191" y="149173"/>
                  <a:pt x="283611" y="156368"/>
                  <a:pt x="261603" y="156368"/>
                </a:cubicBezTo>
                <a:cubicBezTo>
                  <a:pt x="240115" y="156368"/>
                  <a:pt x="222893" y="149303"/>
                  <a:pt x="209936" y="135173"/>
                </a:cubicBezTo>
                <a:cubicBezTo>
                  <a:pt x="196979" y="121044"/>
                  <a:pt x="190500" y="102650"/>
                  <a:pt x="190500" y="79991"/>
                </a:cubicBezTo>
                <a:cubicBezTo>
                  <a:pt x="190500" y="55574"/>
                  <a:pt x="197109" y="36138"/>
                  <a:pt x="210327" y="21683"/>
                </a:cubicBezTo>
                <a:cubicBezTo>
                  <a:pt x="223544" y="7228"/>
                  <a:pt x="241450" y="0"/>
                  <a:pt x="264044" y="0"/>
                </a:cubicBezTo>
                <a:close/>
                <a:moveTo>
                  <a:pt x="77451" y="0"/>
                </a:moveTo>
                <a:cubicBezTo>
                  <a:pt x="91906" y="0"/>
                  <a:pt x="103854" y="2051"/>
                  <a:pt x="113295" y="6153"/>
                </a:cubicBezTo>
                <a:lnTo>
                  <a:pt x="113295" y="26566"/>
                </a:lnTo>
                <a:cubicBezTo>
                  <a:pt x="102487" y="20576"/>
                  <a:pt x="90604" y="17581"/>
                  <a:pt x="77646" y="17581"/>
                </a:cubicBezTo>
                <a:cubicBezTo>
                  <a:pt x="60782" y="17581"/>
                  <a:pt x="47044" y="23197"/>
                  <a:pt x="36430" y="34428"/>
                </a:cubicBezTo>
                <a:cubicBezTo>
                  <a:pt x="25817" y="45660"/>
                  <a:pt x="20510" y="60815"/>
                  <a:pt x="20510" y="79893"/>
                </a:cubicBezTo>
                <a:cubicBezTo>
                  <a:pt x="20510" y="97994"/>
                  <a:pt x="25459" y="112368"/>
                  <a:pt x="35356" y="123014"/>
                </a:cubicBezTo>
                <a:cubicBezTo>
                  <a:pt x="45253" y="133660"/>
                  <a:pt x="58210" y="138983"/>
                  <a:pt x="74228" y="138983"/>
                </a:cubicBezTo>
                <a:cubicBezTo>
                  <a:pt x="89204" y="138983"/>
                  <a:pt x="102226" y="135597"/>
                  <a:pt x="113295" y="128825"/>
                </a:cubicBezTo>
                <a:lnTo>
                  <a:pt x="113295" y="147577"/>
                </a:lnTo>
                <a:cubicBezTo>
                  <a:pt x="102161" y="153437"/>
                  <a:pt x="88195" y="156368"/>
                  <a:pt x="71396" y="156368"/>
                </a:cubicBezTo>
                <a:cubicBezTo>
                  <a:pt x="49713" y="156368"/>
                  <a:pt x="32393" y="149482"/>
                  <a:pt x="19436" y="135711"/>
                </a:cubicBezTo>
                <a:cubicBezTo>
                  <a:pt x="6479" y="121939"/>
                  <a:pt x="0" y="103724"/>
                  <a:pt x="0" y="81065"/>
                </a:cubicBezTo>
                <a:cubicBezTo>
                  <a:pt x="0" y="56713"/>
                  <a:pt x="7293" y="37114"/>
                  <a:pt x="21878" y="22269"/>
                </a:cubicBezTo>
                <a:cubicBezTo>
                  <a:pt x="36463" y="7423"/>
                  <a:pt x="54987" y="0"/>
                  <a:pt x="77451" y="0"/>
                </a:cubicBezTo>
                <a:close/>
              </a:path>
            </a:pathLst>
          </a:cu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学习目标</a:t>
            </a:r>
            <a:endParaRPr lang="zh-CN" altLang="en-US"/>
          </a:p>
        </p:txBody>
      </p:sp>
      <p:sp>
        <p:nvSpPr>
          <p:cNvPr id="2" name="矩形: 圆角 44"/>
          <p:cNvSpPr/>
          <p:nvPr>
            <p:custDataLst>
              <p:tags r:id="rId2"/>
            </p:custDataLst>
          </p:nvPr>
        </p:nvSpPr>
        <p:spPr>
          <a:xfrm>
            <a:off x="695960" y="129667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11"/>
          <p:cNvSpPr/>
          <p:nvPr>
            <p:custDataLst>
              <p:tags r:id="rId3"/>
            </p:custDataLst>
          </p:nvPr>
        </p:nvSpPr>
        <p:spPr>
          <a:xfrm>
            <a:off x="937260" y="129730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4" name="矩形 12"/>
          <p:cNvSpPr/>
          <p:nvPr>
            <p:custDataLst>
              <p:tags r:id="rId4"/>
            </p:custDataLst>
          </p:nvPr>
        </p:nvSpPr>
        <p:spPr>
          <a:xfrm>
            <a:off x="3065145" y="1297305"/>
            <a:ext cx="8431530"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了解网络视频、网络视频营销和网络直播营销。</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熟悉网络视频营销的特征、类型及实施步骤。</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掌握网络直播营销的应用场景、实施方式和盈利模式。</a:t>
            </a:r>
            <a:endParaRPr lang="zh-CN" altLang="en-US" sz="1400" dirty="0">
              <a:solidFill>
                <a:schemeClr val="tx1">
                  <a:lumMod val="85000"/>
                  <a:lumOff val="15000"/>
                </a:schemeClr>
              </a:solidFill>
              <a:latin typeface="+mn-ea"/>
              <a:cs typeface="+mn-ea"/>
            </a:endParaRPr>
          </a:p>
        </p:txBody>
      </p:sp>
      <p:cxnSp>
        <p:nvCxnSpPr>
          <p:cNvPr id="5" name="直接连接符 13"/>
          <p:cNvCxnSpPr/>
          <p:nvPr>
            <p:custDataLst>
              <p:tags r:id="rId5"/>
            </p:custDataLst>
          </p:nvPr>
        </p:nvCxnSpPr>
        <p:spPr>
          <a:xfrm>
            <a:off x="2687955" y="157607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95960" y="301879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15"/>
          <p:cNvSpPr/>
          <p:nvPr>
            <p:custDataLst>
              <p:tags r:id="rId7"/>
            </p:custDataLst>
          </p:nvPr>
        </p:nvSpPr>
        <p:spPr>
          <a:xfrm>
            <a:off x="3065145" y="3019425"/>
            <a:ext cx="7922895"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学会选择合适的网络视频营销平台，较好地完成网络视频营销的实施。</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学会独立完成网络直播营销，熟练运用网络直播营销方法。</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树立网络视频营销意识，能独立策划、组织和实施一次网络视频营销活动。</a:t>
            </a:r>
            <a:endParaRPr lang="zh-CN" altLang="en-US" sz="1400" dirty="0">
              <a:solidFill>
                <a:schemeClr val="tx1">
                  <a:lumMod val="85000"/>
                  <a:lumOff val="15000"/>
                </a:schemeClr>
              </a:solidFill>
              <a:latin typeface="+mn-ea"/>
              <a:cs typeface="+mn-ea"/>
            </a:endParaRPr>
          </a:p>
        </p:txBody>
      </p:sp>
      <p:cxnSp>
        <p:nvCxnSpPr>
          <p:cNvPr id="8" name="直接连接符 17"/>
          <p:cNvCxnSpPr/>
          <p:nvPr>
            <p:custDataLst>
              <p:tags r:id="rId8"/>
            </p:custDataLst>
          </p:nvPr>
        </p:nvCxnSpPr>
        <p:spPr>
          <a:xfrm>
            <a:off x="2687955" y="329819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矩形: 圆角 44"/>
          <p:cNvSpPr/>
          <p:nvPr>
            <p:custDataLst>
              <p:tags r:id="rId9"/>
            </p:custDataLst>
          </p:nvPr>
        </p:nvSpPr>
        <p:spPr>
          <a:xfrm>
            <a:off x="695960" y="474091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0" name="矩形 19"/>
          <p:cNvSpPr/>
          <p:nvPr>
            <p:custDataLst>
              <p:tags r:id="rId10"/>
            </p:custDataLst>
          </p:nvPr>
        </p:nvSpPr>
        <p:spPr>
          <a:xfrm>
            <a:off x="3065145" y="4740911"/>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400" dirty="0">
                <a:solidFill>
                  <a:schemeClr val="tx1">
                    <a:lumMod val="85000"/>
                    <a:lumOff val="15000"/>
                  </a:schemeClr>
                </a:solidFill>
                <a:latin typeface="+mn-ea"/>
                <a:cs typeface="+mn-ea"/>
              </a:rPr>
              <a:t>培养团结协作、组织协调能力，提高创新意识，遵守相关法律法规，践行社会道德。</a:t>
            </a:r>
            <a:endParaRPr lang="zh-CN" altLang="en-US" sz="1400" dirty="0">
              <a:solidFill>
                <a:schemeClr val="tx1">
                  <a:lumMod val="85000"/>
                  <a:lumOff val="15000"/>
                </a:schemeClr>
              </a:solidFill>
              <a:latin typeface="+mn-ea"/>
              <a:cs typeface="+mn-ea"/>
            </a:endParaRPr>
          </a:p>
        </p:txBody>
      </p:sp>
      <p:cxnSp>
        <p:nvCxnSpPr>
          <p:cNvPr id="24" name="直接连接符 20"/>
          <p:cNvCxnSpPr/>
          <p:nvPr>
            <p:custDataLst>
              <p:tags r:id="rId11"/>
            </p:custDataLst>
          </p:nvPr>
        </p:nvCxnSpPr>
        <p:spPr>
          <a:xfrm>
            <a:off x="2687955" y="5019676"/>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2"/>
            </p:custDataLst>
          </p:nvPr>
        </p:nvSpPr>
        <p:spPr>
          <a:xfrm>
            <a:off x="937260" y="301942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3"/>
            </p:custDataLst>
          </p:nvPr>
        </p:nvSpPr>
        <p:spPr>
          <a:xfrm>
            <a:off x="937260" y="4740275"/>
            <a:ext cx="1527810" cy="147383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altLang="en-US" sz="4400" dirty="0">
                <a:sym typeface="+mn-ea"/>
              </a:rPr>
              <a:t>任务一</a:t>
            </a:r>
            <a:endParaRPr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zh-CN" altLang="en-US" dirty="0">
                <a:sym typeface="+mn-ea"/>
              </a:rPr>
              <a:t>网络视频与网络视频营销</a:t>
            </a:r>
            <a:endParaRPr lang="zh-CN" altLang="en-US" dirty="0">
              <a:sym typeface="+mn-ea"/>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330"/>
            <a:ext cx="7380605" cy="763270"/>
          </a:xfrm>
        </p:spPr>
        <p:txBody>
          <a:bodyPr/>
          <a:lstStyle/>
          <a:p>
            <a:r>
              <a:rPr lang="zh-CN" altLang="en-US">
                <a:solidFill>
                  <a:schemeClr val="tx1"/>
                </a:solidFill>
              </a:rPr>
              <a:t>一、网络视频</a:t>
            </a:r>
            <a:endParaRPr lang="zh-CN" altLang="en-US">
              <a:solidFill>
                <a:schemeClr val="tx1"/>
              </a:solidFill>
            </a:endParaRPr>
          </a:p>
        </p:txBody>
      </p:sp>
      <p:pic>
        <p:nvPicPr>
          <p:cNvPr id="129" name="图片 128" descr="C:/Users/尝三分甜/AppData/Roaming/Kingsoft/office6/wppai/generateppt/3b095f3d0fd8ce6dec8c617c000006cd.jpg3b095f3d0fd8ce6dec8c617c000006cd"/>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7" name="正文"/>
          <p:cNvSpPr txBox="1"/>
          <p:nvPr>
            <p:custDataLst>
              <p:tags r:id="rId5"/>
            </p:custDataLst>
          </p:nvPr>
        </p:nvSpPr>
        <p:spPr>
          <a:xfrm>
            <a:off x="1285002" y="2525883"/>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由网络视频服务商提供，以流媒体为播放格式，可在线直播或点播的声像文件，含多种视频格式及各类内容。</a:t>
            </a:r>
            <a:endParaRPr lang="zh-CN" altLang="en-US" sz="15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5002" y="2088093"/>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网络视频概念</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4862" y="2160634"/>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3673" y="2268808"/>
            <a:ext cx="252620" cy="252620"/>
          </a:xfrm>
          <a:prstGeom prst="rect">
            <a:avLst/>
          </a:prstGeom>
        </p:spPr>
      </p:pic>
      <p:sp>
        <p:nvSpPr>
          <p:cNvPr id="44" name="正文"/>
          <p:cNvSpPr txBox="1"/>
          <p:nvPr>
            <p:custDataLst>
              <p:tags r:id="rId11"/>
            </p:custDataLst>
          </p:nvPr>
        </p:nvSpPr>
        <p:spPr>
          <a:xfrm>
            <a:off x="1285002" y="4790555"/>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在线视频播放客户端、</a:t>
            </a:r>
            <a:r>
              <a:rPr lang="en-US" altLang="zh-CN" sz="1500" kern="0" dirty="0">
                <a:ln>
                  <a:noFill/>
                  <a:prstDash val="sysDot"/>
                </a:ln>
                <a:solidFill>
                  <a:schemeClr val="tx1">
                    <a:lumMod val="85000"/>
                    <a:lumOff val="15000"/>
                  </a:schemeClr>
                </a:solidFill>
                <a:latin typeface="+mn-ea"/>
                <a:sym typeface="+mn-ea"/>
              </a:rPr>
              <a:t>UGC</a:t>
            </a:r>
            <a:r>
              <a:rPr lang="zh-CN" altLang="en-US" sz="1500" kern="0" dirty="0">
                <a:ln>
                  <a:noFill/>
                  <a:prstDash val="sysDot"/>
                </a:ln>
                <a:solidFill>
                  <a:schemeClr val="tx1">
                    <a:lumMod val="85000"/>
                    <a:lumOff val="15000"/>
                  </a:schemeClr>
                </a:solidFill>
                <a:latin typeface="+mn-ea"/>
                <a:sym typeface="+mn-ea"/>
              </a:rPr>
              <a:t>、</a:t>
            </a:r>
            <a:r>
              <a:rPr lang="en-US" altLang="zh-CN" sz="1500" kern="0" dirty="0">
                <a:ln>
                  <a:noFill/>
                  <a:prstDash val="sysDot"/>
                </a:ln>
                <a:solidFill>
                  <a:schemeClr val="tx1">
                    <a:lumMod val="85000"/>
                    <a:lumOff val="15000"/>
                  </a:schemeClr>
                </a:solidFill>
                <a:latin typeface="+mn-ea"/>
                <a:sym typeface="+mn-ea"/>
              </a:rPr>
              <a:t>PC</a:t>
            </a:r>
            <a:r>
              <a:rPr lang="zh-CN" altLang="en-US" sz="1500" kern="0" dirty="0">
                <a:ln>
                  <a:noFill/>
                  <a:prstDash val="sysDot"/>
                </a:ln>
                <a:solidFill>
                  <a:schemeClr val="tx1">
                    <a:lumMod val="85000"/>
                    <a:lumOff val="15000"/>
                  </a:schemeClr>
                </a:solidFill>
                <a:latin typeface="+mn-ea"/>
                <a:sym typeface="+mn-ea"/>
              </a:rPr>
              <a:t>电脑、移动设备。</a:t>
            </a:r>
            <a:endParaRPr lang="zh-CN" altLang="en-US" sz="15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5002" y="4352765"/>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网络视频相关术语</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4862" y="4425306"/>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3673" y="4533480"/>
            <a:ext cx="252620" cy="252620"/>
          </a:xfrm>
          <a:prstGeom prst="rect">
            <a:avLst/>
          </a:prstGeom>
        </p:spPr>
      </p:pic>
    </p:spTree>
    <p:custDataLst>
      <p:tags r:id="rId1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uFillTx/>
                <a:latin typeface="+mj-lt"/>
                <a:ea typeface="+mj-ea"/>
                <a:cs typeface="+mj-cs"/>
              </a:rPr>
              <a:t>二、网络视频营销的含义及趋势</a:t>
            </a:r>
            <a:endParaRPr lang="zh-CN" altLang="en-US" spc="0" dirty="0">
              <a:solidFill>
                <a:schemeClr val="tx1"/>
              </a:solidFill>
              <a:uFillTx/>
              <a:latin typeface="+mj-lt"/>
              <a:ea typeface="+mj-ea"/>
              <a:cs typeface="+mj-cs"/>
            </a:endParaRPr>
          </a:p>
        </p:txBody>
      </p:sp>
      <p:pic>
        <p:nvPicPr>
          <p:cNvPr id="2" name="图片 1" descr="C:/Users/尝三分甜/AppData/Roaming/Kingsoft/office6/wppai/generateppt/a0ff8f14999e31dcba38c2ab9256a6a0.jpga0ff8f14999e31dcba38c2ab9256a6a0"/>
          <p:cNvPicPr>
            <a:picLocks noChangeAspect="1"/>
          </p:cNvPicPr>
          <p:nvPr>
            <p:custDataLst>
              <p:tags r:id="rId2"/>
            </p:custDataLst>
          </p:nvPr>
        </p:nvPicPr>
        <p:blipFill>
          <a:blip r:embed="rId3"/>
          <a:srcRect t="26000" b="26000"/>
          <a:stretch>
            <a:fillRect/>
          </a:stretch>
        </p:blipFill>
        <p:spPr>
          <a:xfrm>
            <a:off x="4564315" y="3041590"/>
            <a:ext cx="2486250" cy="13329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4" name="图片 3" descr="C:/Users/尝三分甜/AppData/Roaming/Kingsoft/office6/wppai/generateppt/d963be9d1694928ccf58249099c777bc.jpgd963be9d1694928ccf58249099c777bc"/>
          <p:cNvPicPr>
            <a:picLocks noChangeAspect="1"/>
          </p:cNvPicPr>
          <p:nvPr>
            <p:custDataLst>
              <p:tags r:id="rId4"/>
            </p:custDataLst>
          </p:nvPr>
        </p:nvPicPr>
        <p:blipFill>
          <a:blip r:embed="rId5"/>
          <a:srcRect t="23148" b="23148"/>
          <a:stretch>
            <a:fillRect/>
          </a:stretch>
        </p:blipFill>
        <p:spPr>
          <a:xfrm>
            <a:off x="4564315" y="1412032"/>
            <a:ext cx="2485615" cy="133489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6"/>
          <p:cNvSpPr/>
          <p:nvPr>
            <p:custDataLst>
              <p:tags r:id="rId6"/>
            </p:custDataLst>
          </p:nvPr>
        </p:nvSpPr>
        <p:spPr>
          <a:xfrm>
            <a:off x="7255688" y="1706699"/>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通过数码技术将产品营销现场实时视频图像信号和企业形象视频信号传输至互联网，实现宣传目的的营销手段，兼具网络与电视媒体特点。</a:t>
            </a:r>
            <a:endParaRPr lang="zh-CN" altLang="en-US" sz="14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7"/>
            </p:custDataLst>
          </p:nvPr>
        </p:nvSpPr>
        <p:spPr>
          <a:xfrm>
            <a:off x="7255688" y="1412032"/>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网络视频营销定义</a:t>
            </a:r>
            <a:endParaRPr lang="zh-CN" altLang="en-US" sz="1700" b="1">
              <a:solidFill>
                <a:schemeClr val="accent1"/>
              </a:solidFill>
              <a:latin typeface="+mn-ea"/>
              <a:cs typeface="+mn-ea"/>
            </a:endParaRPr>
          </a:p>
        </p:txBody>
      </p:sp>
      <p:sp>
        <p:nvSpPr>
          <p:cNvPr id="9" name="矩形 8"/>
          <p:cNvSpPr/>
          <p:nvPr>
            <p:custDataLst>
              <p:tags r:id="rId8"/>
            </p:custDataLst>
          </p:nvPr>
        </p:nvSpPr>
        <p:spPr>
          <a:xfrm>
            <a:off x="7255688" y="3334986"/>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品牌视频化、视频网络化、广告内容化。</a:t>
            </a:r>
            <a:endParaRPr lang="zh-CN" altLang="en-US" sz="14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9"/>
            </p:custDataLst>
          </p:nvPr>
        </p:nvSpPr>
        <p:spPr>
          <a:xfrm>
            <a:off x="7255688" y="3039685"/>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网络视频营销发展趋势</a:t>
            </a:r>
            <a:endParaRPr lang="zh-CN" altLang="en-US" sz="1700" b="1">
              <a:solidFill>
                <a:schemeClr val="accent1"/>
              </a:solidFill>
              <a:latin typeface="+mn-ea"/>
              <a:cs typeface="+mn-ea"/>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5960" y="1416050"/>
            <a:ext cx="3358515" cy="4963160"/>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3"/>
          <p:cNvSpPr/>
          <p:nvPr>
            <p:custDataLst>
              <p:tags r:id="rId2"/>
            </p:custDataLst>
          </p:nvPr>
        </p:nvSpPr>
        <p:spPr>
          <a:xfrm>
            <a:off x="4417060" y="1416050"/>
            <a:ext cx="3358515" cy="4963160"/>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4"/>
          <p:cNvSpPr/>
          <p:nvPr>
            <p:custDataLst>
              <p:tags r:id="rId3"/>
            </p:custDataLst>
          </p:nvPr>
        </p:nvSpPr>
        <p:spPr>
          <a:xfrm>
            <a:off x="8137963"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8" descr="C:/Users/尝三分甜/AppData/Roaming/Kingsoft/office6/wppai/generateppt/4d9b764b77b61b9fe3841de7fb04563d.jpg4d9b764b77b61b9fe3841de7fb04563d"/>
          <p:cNvPicPr>
            <a:picLocks noChangeAspect="1"/>
          </p:cNvPicPr>
          <p:nvPr>
            <p:custDataLst>
              <p:tags r:id="rId4"/>
            </p:custDataLst>
          </p:nvPr>
        </p:nvPicPr>
        <p:blipFill rotWithShape="1">
          <a:blip r:embed="rId5"/>
          <a:srcRect t="31085" b="31085"/>
          <a:stretch>
            <a:fillRect/>
          </a:stretch>
        </p:blipFill>
        <p:spPr>
          <a:xfrm>
            <a:off x="8137963" y="1416072"/>
            <a:ext cx="3358599"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C:/Users/WPS/Desktop/image13.jpegimage13"/>
          <p:cNvPicPr>
            <a:picLocks noChangeAspect="1"/>
          </p:cNvPicPr>
          <p:nvPr>
            <p:custDataLst>
              <p:tags r:id="rId6"/>
            </p:custDataLst>
          </p:nvPr>
        </p:nvPicPr>
        <p:blipFill rotWithShape="1">
          <a:blip r:embed="rId7" cstate="print"/>
          <a:srcRect/>
          <a:stretch>
            <a:fillRect/>
          </a:stretch>
        </p:blipFill>
        <p:spPr>
          <a:xfrm>
            <a:off x="4417279" y="1416072"/>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19" descr="C:/Users/尝三分甜/AppData/Roaming/Kingsoft/office6/wppai/generateppt/fb8ec40c4790c5ece1584dcb07b8ea03.jpgfb8ec40c4790c5ece1584dcb07b8ea03"/>
          <p:cNvPicPr>
            <a:picLocks noChangeAspect="1"/>
          </p:cNvPicPr>
          <p:nvPr>
            <p:custDataLst>
              <p:tags r:id="rId8"/>
            </p:custDataLst>
          </p:nvPr>
        </p:nvPicPr>
        <p:blipFill rotWithShape="1">
          <a:blip r:embed="rId9"/>
          <a:srcRect t="31085" b="31085"/>
          <a:stretch>
            <a:fillRect/>
          </a:stretch>
        </p:blipFill>
        <p:spPr>
          <a:xfrm>
            <a:off x="695960" y="1416072"/>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0"/>
            </p:custDataLst>
          </p:nvPr>
        </p:nvSpPr>
        <p:spPr>
          <a:xfrm>
            <a:off x="1052851" y="3505980"/>
            <a:ext cx="2661228" cy="532781"/>
          </a:xfrm>
          <a:prstGeom prst="rect">
            <a:avLst/>
          </a:prstGeom>
          <a:noFill/>
        </p:spPr>
        <p:txBody>
          <a:bodyPr wrap="square" lIns="0" tIns="0" rIns="0" bIns="0" rtlCol="0" anchor="ctr" anchorCtr="0">
            <a:noAutofit/>
          </a:bodyPr>
          <a:p>
            <a:pPr>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营销目标精准明确</a:t>
            </a:r>
            <a:endParaRPr lang="zh-CN" altLang="en-US" sz="2400" b="1" dirty="0">
              <a:solidFill>
                <a:schemeClr val="tx1">
                  <a:lumMod val="85000"/>
                  <a:lumOff val="15000"/>
                </a:schemeClr>
              </a:solidFill>
              <a:latin typeface="+mn-ea"/>
              <a:cs typeface="+mn-ea"/>
            </a:endParaRPr>
          </a:p>
        </p:txBody>
      </p:sp>
      <p:sp>
        <p:nvSpPr>
          <p:cNvPr id="22" name="矩形 21"/>
          <p:cNvSpPr/>
          <p:nvPr>
            <p:custDataLst>
              <p:tags r:id="rId11"/>
            </p:custDataLst>
          </p:nvPr>
        </p:nvSpPr>
        <p:spPr>
          <a:xfrm>
            <a:off x="1052216" y="4139112"/>
            <a:ext cx="2661864" cy="1835087"/>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dirty="0">
                <a:solidFill>
                  <a:schemeClr val="tx1">
                    <a:lumMod val="85000"/>
                    <a:lumOff val="15000"/>
                  </a:schemeClr>
                </a:solidFill>
                <a:latin typeface="+mn-ea"/>
                <a:cs typeface="+mn-ea"/>
              </a:rPr>
              <a:t>视频网站中有</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群设置</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，这是网络上有相同视频兴趣网民的集合，令人感兴趣的内容较能吸引受众，相比传统营销的广撒网，视频营销面对的顾客人群更为精准。</a:t>
            </a:r>
            <a:endParaRPr lang="zh-CN" altLang="en-US" sz="1600" dirty="0">
              <a:solidFill>
                <a:schemeClr val="tx1">
                  <a:lumMod val="85000"/>
                  <a:lumOff val="15000"/>
                </a:schemeClr>
              </a:solidFill>
              <a:latin typeface="+mn-ea"/>
              <a:cs typeface="+mn-ea"/>
            </a:endParaRPr>
          </a:p>
        </p:txBody>
      </p:sp>
      <p:sp>
        <p:nvSpPr>
          <p:cNvPr id="23" name="矩形 22"/>
          <p:cNvSpPr/>
          <p:nvPr>
            <p:custDataLst>
              <p:tags r:id="rId12"/>
            </p:custDataLst>
          </p:nvPr>
        </p:nvSpPr>
        <p:spPr>
          <a:xfrm>
            <a:off x="4773930" y="3505835"/>
            <a:ext cx="3007360" cy="715645"/>
          </a:xfrm>
          <a:prstGeom prst="rect">
            <a:avLst/>
          </a:prstGeom>
          <a:noFill/>
        </p:spPr>
        <p:txBody>
          <a:bodyPr wrap="square" lIns="0" tIns="0" rIns="0" bIns="0" rtlCol="0" anchor="ctr" anchorCtr="0">
            <a:noAutofit/>
          </a:bodyPr>
          <a:p>
            <a:pPr>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成本投入较低、传播效率高且异质性强</a:t>
            </a:r>
            <a:endParaRPr lang="zh-CN" altLang="en-US" sz="2400" b="1" dirty="0">
              <a:solidFill>
                <a:schemeClr val="lt1"/>
              </a:solidFill>
              <a:latin typeface="+mn-ea"/>
              <a:cs typeface="+mn-ea"/>
            </a:endParaRPr>
          </a:p>
        </p:txBody>
      </p:sp>
      <p:sp>
        <p:nvSpPr>
          <p:cNvPr id="24" name="矩形 23"/>
          <p:cNvSpPr/>
          <p:nvPr>
            <p:custDataLst>
              <p:tags r:id="rId13"/>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solidFill>
                <a:latin typeface="+mn-ea"/>
                <a:cs typeface="+mn-ea"/>
              </a:rPr>
              <a:t>相比传统广告动辄几百万、上千万甚至几千万元的广告费用而言，视频营销则只需要几千元就可以，甚至只需要一个好的创意、几个员工，就可以做一个好的短片。</a:t>
            </a:r>
            <a:endParaRPr lang="zh-CN" altLang="en-US" sz="1600">
              <a:solidFill>
                <a:schemeClr val="tx1"/>
              </a:solidFill>
              <a:latin typeface="+mn-ea"/>
              <a:cs typeface="+mn-ea"/>
            </a:endParaRPr>
          </a:p>
        </p:txBody>
      </p:sp>
      <p:sp>
        <p:nvSpPr>
          <p:cNvPr id="25" name="矩形 24"/>
          <p:cNvSpPr/>
          <p:nvPr>
            <p:custDataLst>
              <p:tags r:id="rId14"/>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400">
                <a:ln>
                  <a:noFill/>
                  <a:prstDash val="sysDot"/>
                </a:ln>
                <a:solidFill>
                  <a:schemeClr val="tx1">
                    <a:lumMod val="85000"/>
                    <a:lumOff val="15000"/>
                  </a:schemeClr>
                </a:solidFill>
                <a:latin typeface="+mn-ea"/>
                <a:cs typeface="+mn-ea"/>
                <a:sym typeface="+mn-ea"/>
              </a:rPr>
              <a:t>互动渠道广且黏性强、传播范围广</a:t>
            </a:r>
            <a:endParaRPr lang="zh-CN" altLang="en-US" sz="2400" b="1" dirty="0">
              <a:solidFill>
                <a:schemeClr val="tx1">
                  <a:lumMod val="85000"/>
                  <a:lumOff val="15000"/>
                </a:schemeClr>
              </a:solidFill>
              <a:latin typeface="+mn-ea"/>
              <a:cs typeface="+mn-ea"/>
            </a:endParaRPr>
          </a:p>
        </p:txBody>
      </p:sp>
      <p:sp>
        <p:nvSpPr>
          <p:cNvPr id="26" name="矩形 25"/>
          <p:cNvSpPr/>
          <p:nvPr>
            <p:custDataLst>
              <p:tags r:id="rId15"/>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网络视频营销不仅可以实现即时互动，而且效率很高。与传统营销活动相比，网络视频营销表现出来的优势非常明显。</a:t>
            </a:r>
            <a:endParaRPr lang="zh-CN" altLang="en-US" sz="1600">
              <a:solidFill>
                <a:schemeClr val="tx1">
                  <a:lumMod val="85000"/>
                  <a:lumOff val="15000"/>
                </a:schemeClr>
              </a:solidFill>
              <a:latin typeface="+mn-ea"/>
              <a:cs typeface="+mn-ea"/>
            </a:endParaRPr>
          </a:p>
        </p:txBody>
      </p:sp>
      <p:sp>
        <p:nvSpPr>
          <p:cNvPr id="3" name="标题 16"/>
          <p:cNvSpPr>
            <a:spLocks noGrp="1"/>
          </p:cNvSpPr>
          <p:nvPr>
            <p:custDataLst>
              <p:tags r:id="rId16"/>
            </p:custDataLst>
          </p:nvPr>
        </p:nvSpPr>
        <p:spPr>
          <a:xfrm>
            <a:off x="695960" y="360045"/>
            <a:ext cx="10800080" cy="70739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a:t>三、</a:t>
            </a:r>
            <a:r>
              <a:rPr lang="zh-CN" altLang="en-US">
                <a:sym typeface="+mn-ea"/>
              </a:rPr>
              <a:t>网络视频营销特征</a:t>
            </a:r>
            <a:endParaRPr lang="zh-CN" altLang="en-US" b="1">
              <a:solidFill>
                <a:schemeClr val="accent1"/>
              </a:solidFill>
              <a:latin typeface="+mn-ea"/>
              <a:cs typeface="+mn-ea"/>
            </a:endParaRPr>
          </a:p>
          <a:p>
            <a:pPr algn="l"/>
            <a:endParaRPr lang="zh-CN" altLang="en-US"/>
          </a:p>
        </p:txBody>
      </p:sp>
    </p:spTree>
    <p:custDataLst>
      <p:tags r:id="rId1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96914" y="1040308"/>
            <a:ext cx="2328499" cy="2833192"/>
          </a:xfrm>
          <a:noFill/>
        </p:spPr>
        <p:txBody>
          <a:bodyPr lIns="0" tIns="0" rIns="0" bIns="0" anchor="t" anchorCtr="0">
            <a:noAutofit/>
          </a:bodyPr>
          <a:lstStyle/>
          <a:p>
            <a:pPr algn="l">
              <a:lnSpc>
                <a:spcPct val="150000"/>
              </a:lnSpc>
            </a:pPr>
            <a:r>
              <a:rPr lang="zh-CN" altLang="en-US" sz="3600" spc="0" dirty="0">
                <a:solidFill>
                  <a:schemeClr val="tx1"/>
                </a:solidFill>
              </a:rPr>
              <a:t>四、网络视频营销分类</a:t>
            </a:r>
            <a:endParaRPr lang="zh-CN" altLang="en-US" sz="3600" spc="0" dirty="0">
              <a:solidFill>
                <a:schemeClr val="tx1"/>
              </a:solidFill>
            </a:endParaRPr>
          </a:p>
        </p:txBody>
      </p:sp>
      <p:pic>
        <p:nvPicPr>
          <p:cNvPr id="3" name="图片 2" descr="/data/temp/85eff44f-41d6-11f0-aa26-92abd1d26961.jpg@base@tag=imgScale&amp;m=1&amp;w=690&amp;h=986&amp;q=9585eff44f-41d6-11f0-aa26-92abd1d26961"/>
          <p:cNvPicPr>
            <a:picLocks noChangeAspect="1"/>
          </p:cNvPicPr>
          <p:nvPr>
            <p:custDataLst>
              <p:tags r:id="rId2"/>
            </p:custDataLst>
          </p:nvPr>
        </p:nvPicPr>
        <p:blipFill>
          <a:blip r:embed="rId3"/>
          <a:srcRect l="8551" r="145" b="13176"/>
          <a:stretch>
            <a:fillRect/>
          </a:stretch>
        </p:blipFill>
        <p:spPr>
          <a:xfrm>
            <a:off x="7484309" y="2215091"/>
            <a:ext cx="2486841" cy="3554086"/>
          </a:xfrm>
          <a:custGeom>
            <a:avLst/>
            <a:gdLst>
              <a:gd name="connsiteX0" fmla="*/ 0 w 2539023"/>
              <a:gd name="connsiteY0" fmla="*/ 0 h 3628665"/>
              <a:gd name="connsiteX1" fmla="*/ 2539023 w 2539023"/>
              <a:gd name="connsiteY1" fmla="*/ 0 h 3628665"/>
              <a:gd name="connsiteX2" fmla="*/ 2539023 w 2539023"/>
              <a:gd name="connsiteY2" fmla="*/ 3628665 h 3628665"/>
              <a:gd name="connsiteX3" fmla="*/ 0 w 2539023"/>
              <a:gd name="connsiteY3" fmla="*/ 3628665 h 3628665"/>
            </a:gdLst>
            <a:ahLst/>
            <a:cxnLst>
              <a:cxn ang="0">
                <a:pos x="connsiteX0" y="connsiteY0"/>
              </a:cxn>
              <a:cxn ang="0">
                <a:pos x="connsiteX1" y="connsiteY1"/>
              </a:cxn>
              <a:cxn ang="0">
                <a:pos x="connsiteX2" y="connsiteY2"/>
              </a:cxn>
              <a:cxn ang="0">
                <a:pos x="connsiteX3" y="connsiteY3"/>
              </a:cxn>
            </a:cxnLst>
            <a:rect l="l" t="t" r="r" b="b"/>
            <a:pathLst>
              <a:path w="2539023" h="3628665">
                <a:moveTo>
                  <a:pt x="0" y="0"/>
                </a:moveTo>
                <a:lnTo>
                  <a:pt x="2539023" y="0"/>
                </a:lnTo>
                <a:lnTo>
                  <a:pt x="2539023" y="3628665"/>
                </a:lnTo>
                <a:lnTo>
                  <a:pt x="0" y="3628665"/>
                </a:lnTo>
                <a:close/>
              </a:path>
            </a:pathLst>
          </a:custGeom>
          <a:solidFill>
            <a:schemeClr val="accent1"/>
          </a:solidFill>
          <a:ln>
            <a:noFill/>
          </a:ln>
        </p:spPr>
      </p:pic>
      <p:sp>
        <p:nvSpPr>
          <p:cNvPr id="5" name="矩形 4"/>
          <p:cNvSpPr/>
          <p:nvPr>
            <p:custDataLst>
              <p:tags r:id="rId4"/>
            </p:custDataLst>
          </p:nvPr>
        </p:nvSpPr>
        <p:spPr>
          <a:xfrm flipH="1">
            <a:off x="2477966" y="4884632"/>
            <a:ext cx="4304668" cy="80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 name="矩形 5"/>
          <p:cNvSpPr/>
          <p:nvPr>
            <p:custDataLst>
              <p:tags r:id="rId5"/>
            </p:custDataLst>
          </p:nvPr>
        </p:nvSpPr>
        <p:spPr>
          <a:xfrm rot="5400000" flipH="1">
            <a:off x="1167325" y="3509856"/>
            <a:ext cx="4438653" cy="80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7" name="图片 6" descr="/data/temp/85eff36f-41d6-11f0-aa26-92abd1d26961.jpg@base@tag=imgScale&amp;m=1&amp;w=690&amp;h=986&amp;q=9585eff36f-41d6-11f0-aa26-92abd1d26961"/>
          <p:cNvPicPr>
            <a:picLocks noChangeAspect="1"/>
          </p:cNvPicPr>
          <p:nvPr>
            <p:custDataLst>
              <p:tags r:id="rId6"/>
            </p:custDataLst>
          </p:nvPr>
        </p:nvPicPr>
        <p:blipFill>
          <a:blip r:embed="rId7"/>
          <a:srcRect l="15744" r="15744"/>
          <a:stretch>
            <a:fillRect/>
          </a:stretch>
        </p:blipFill>
        <p:spPr>
          <a:xfrm>
            <a:off x="3419035" y="1330535"/>
            <a:ext cx="2486841" cy="3554088"/>
          </a:xfrm>
          <a:custGeom>
            <a:avLst/>
            <a:gdLst>
              <a:gd name="connsiteX0" fmla="*/ 0 w 2539023"/>
              <a:gd name="connsiteY0" fmla="*/ 0 h 3628666"/>
              <a:gd name="connsiteX1" fmla="*/ 2539023 w 2539023"/>
              <a:gd name="connsiteY1" fmla="*/ 0 h 3628666"/>
              <a:gd name="connsiteX2" fmla="*/ 2539023 w 2539023"/>
              <a:gd name="connsiteY2" fmla="*/ 3628666 h 3628666"/>
              <a:gd name="connsiteX3" fmla="*/ 0 w 2539023"/>
              <a:gd name="connsiteY3" fmla="*/ 3628666 h 3628666"/>
            </a:gdLst>
            <a:ahLst/>
            <a:cxnLst>
              <a:cxn ang="0">
                <a:pos x="connsiteX0" y="connsiteY0"/>
              </a:cxn>
              <a:cxn ang="0">
                <a:pos x="connsiteX1" y="connsiteY1"/>
              </a:cxn>
              <a:cxn ang="0">
                <a:pos x="connsiteX2" y="connsiteY2"/>
              </a:cxn>
              <a:cxn ang="0">
                <a:pos x="connsiteX3" y="connsiteY3"/>
              </a:cxn>
            </a:cxnLst>
            <a:rect l="l" t="t" r="r" b="b"/>
            <a:pathLst>
              <a:path w="2539023" h="3628666">
                <a:moveTo>
                  <a:pt x="0" y="0"/>
                </a:moveTo>
                <a:lnTo>
                  <a:pt x="2539023" y="0"/>
                </a:lnTo>
                <a:lnTo>
                  <a:pt x="2539023" y="3628666"/>
                </a:lnTo>
                <a:lnTo>
                  <a:pt x="0" y="3628666"/>
                </a:lnTo>
                <a:close/>
              </a:path>
            </a:pathLst>
          </a:custGeom>
          <a:solidFill>
            <a:schemeClr val="accent1"/>
          </a:solidFill>
        </p:spPr>
      </p:pic>
      <p:sp>
        <p:nvSpPr>
          <p:cNvPr id="9" name="文本框 8"/>
          <p:cNvSpPr txBox="1"/>
          <p:nvPr>
            <p:custDataLst>
              <p:tags r:id="rId8"/>
            </p:custDataLst>
          </p:nvPr>
        </p:nvSpPr>
        <p:spPr>
          <a:xfrm>
            <a:off x="8676205" y="1325455"/>
            <a:ext cx="2173606" cy="713316"/>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600" spc="0" dirty="0">
                <a:ln>
                  <a:noFill/>
                  <a:prstDash val="sysDot"/>
                </a:ln>
                <a:solidFill>
                  <a:schemeClr val="tx1">
                    <a:lumMod val="85000"/>
                    <a:lumOff val="15000"/>
                  </a:schemeClr>
                </a:solidFill>
                <a:latin typeface="+mn-ea"/>
                <a:ea typeface="+mn-ea"/>
                <a:sym typeface="+mn-ea"/>
              </a:rPr>
              <a:t>按视频表现形式分类</a:t>
            </a:r>
            <a:endParaRPr lang="zh-CN" altLang="en-US" sz="1600" spc="0" dirty="0">
              <a:ln>
                <a:noFill/>
                <a:prstDash val="sysDot"/>
              </a:ln>
              <a:solidFill>
                <a:schemeClr val="tx1">
                  <a:lumMod val="85000"/>
                  <a:lumOff val="15000"/>
                </a:schemeClr>
              </a:solidFill>
              <a:latin typeface="+mn-ea"/>
              <a:ea typeface="+mn-ea"/>
              <a:sym typeface="+mn-ea"/>
            </a:endParaRPr>
          </a:p>
        </p:txBody>
      </p:sp>
      <p:sp>
        <p:nvSpPr>
          <p:cNvPr id="11" name="文本框 10"/>
          <p:cNvSpPr txBox="1"/>
          <p:nvPr>
            <p:custDataLst>
              <p:tags r:id="rId9"/>
            </p:custDataLst>
          </p:nvPr>
        </p:nvSpPr>
        <p:spPr>
          <a:xfrm flipH="1">
            <a:off x="4624902" y="5056083"/>
            <a:ext cx="2172972" cy="713105"/>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600" spc="0" dirty="0">
                <a:ln>
                  <a:noFill/>
                  <a:prstDash val="sysDot"/>
                </a:ln>
                <a:solidFill>
                  <a:schemeClr val="tx1">
                    <a:lumMod val="85000"/>
                    <a:lumOff val="15000"/>
                  </a:schemeClr>
                </a:solidFill>
                <a:latin typeface="+mn-ea"/>
                <a:ea typeface="+mn-ea"/>
                <a:sym typeface="+mn-ea"/>
              </a:rPr>
              <a:t>按视频时长分类</a:t>
            </a:r>
            <a:endParaRPr lang="zh-CN" altLang="en-US" sz="1600" spc="0" dirty="0">
              <a:ln>
                <a:noFill/>
                <a:prstDash val="sysDot"/>
              </a:ln>
              <a:solidFill>
                <a:schemeClr val="tx1">
                  <a:lumMod val="85000"/>
                  <a:lumOff val="15000"/>
                </a:schemeClr>
              </a:solidFill>
              <a:latin typeface="+mn-ea"/>
              <a:ea typeface="+mn-ea"/>
              <a:sym typeface="+mn-ea"/>
            </a:endParaRPr>
          </a:p>
        </p:txBody>
      </p:sp>
      <p:sp>
        <p:nvSpPr>
          <p:cNvPr id="12" name="序号"/>
          <p:cNvSpPr txBox="1"/>
          <p:nvPr>
            <p:custDataLst>
              <p:tags r:id="rId10"/>
            </p:custDataLst>
          </p:nvPr>
        </p:nvSpPr>
        <p:spPr>
          <a:xfrm flipH="1">
            <a:off x="2491936" y="5056083"/>
            <a:ext cx="735966" cy="713105"/>
          </a:xfrm>
          <a:prstGeom prst="rect">
            <a:avLst/>
          </a:prstGeom>
          <a:noFill/>
        </p:spPr>
        <p:txBody>
          <a:bodyPr wrap="none" lIns="0" tIns="0" rIns="0" bIns="0" rtlCol="0" anchor="ctr">
            <a:normAutofit/>
          </a:bodyPr>
          <a:lstStyle/>
          <a:p>
            <a:pPr algn="ctr"/>
            <a:r>
              <a:rPr lang="en-US" sz="3200" b="1" dirty="0">
                <a:solidFill>
                  <a:schemeClr val="tx1">
                    <a:lumMod val="85000"/>
                    <a:lumOff val="15000"/>
                  </a:schemeClr>
                </a:solidFill>
                <a:latin typeface="+mn-ea"/>
              </a:rPr>
              <a:t>01</a:t>
            </a:r>
            <a:endParaRPr lang="en-US" sz="3200" b="1" dirty="0">
              <a:solidFill>
                <a:schemeClr val="tx1">
                  <a:lumMod val="85000"/>
                  <a:lumOff val="15000"/>
                </a:schemeClr>
              </a:solidFill>
              <a:latin typeface="+mn-ea"/>
            </a:endParaRPr>
          </a:p>
        </p:txBody>
      </p:sp>
      <p:sp>
        <p:nvSpPr>
          <p:cNvPr id="13" name="序号"/>
          <p:cNvSpPr txBox="1"/>
          <p:nvPr>
            <p:custDataLst>
              <p:tags r:id="rId11"/>
            </p:custDataLst>
          </p:nvPr>
        </p:nvSpPr>
        <p:spPr>
          <a:xfrm>
            <a:off x="6552128" y="1324185"/>
            <a:ext cx="735913" cy="713315"/>
          </a:xfrm>
          <a:prstGeom prst="rect">
            <a:avLst/>
          </a:prstGeom>
          <a:noFill/>
        </p:spPr>
        <p:txBody>
          <a:bodyPr wrap="none" lIns="0" tIns="0" rIns="0" bIns="0" rtlCol="0" anchor="ctr">
            <a:normAutofit/>
          </a:bodyPr>
          <a:lstStyle/>
          <a:p>
            <a:pPr algn="ctr"/>
            <a:r>
              <a:rPr lang="en-US" sz="3200" b="1" dirty="0">
                <a:solidFill>
                  <a:schemeClr val="tx1">
                    <a:lumMod val="85000"/>
                    <a:lumOff val="15000"/>
                  </a:schemeClr>
                </a:solidFill>
                <a:latin typeface="+mn-ea"/>
              </a:rPr>
              <a:t>02</a:t>
            </a:r>
            <a:endParaRPr lang="en-US" sz="3200" b="1" dirty="0">
              <a:solidFill>
                <a:schemeClr val="tx1">
                  <a:lumMod val="85000"/>
                  <a:lumOff val="15000"/>
                </a:schemeClr>
              </a:solidFill>
              <a:latin typeface="+mn-ea"/>
            </a:endParaRPr>
          </a:p>
        </p:txBody>
      </p:sp>
      <p:sp>
        <p:nvSpPr>
          <p:cNvPr id="14" name="矩形 13"/>
          <p:cNvSpPr/>
          <p:nvPr>
            <p:custDataLst>
              <p:tags r:id="rId12"/>
            </p:custDataLst>
          </p:nvPr>
        </p:nvSpPr>
        <p:spPr>
          <a:xfrm rot="10800000">
            <a:off x="6534983" y="2135716"/>
            <a:ext cx="4304848" cy="797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矩形 16"/>
          <p:cNvSpPr/>
          <p:nvPr>
            <p:custDataLst>
              <p:tags r:id="rId13"/>
            </p:custDataLst>
          </p:nvPr>
        </p:nvSpPr>
        <p:spPr>
          <a:xfrm rot="16200000">
            <a:off x="5224977" y="3509856"/>
            <a:ext cx="4438672" cy="797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ustDataLst>
      <p:tags r:id="rId1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TEXT_LAYER_COUNT" val="1"/>
  <p:tag name="KSO_WM_TEMPLATE_INDEX" val="5"/>
  <p:tag name="KSO_WM_TEMPLATE_CATEGORY" val="custo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
  <p:tag name="KSO_WM_TEMPLATE_CATEGORY" val="custo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TEXT_LAYER_COUNT" val="1"/>
  <p:tag name="KSO_WM_TEMPLATE_INDEX" val="5"/>
  <p:tag name="KSO_WM_TEMPLATE_CATEGORY" val="cus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
  <p:tag name="KSO_WM_TEMPLATE_CATEGORY" val="custo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5"/>
  <p:tag name="KSO_WM_TEMPLATE_CATEGORY" val="custo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
  <p:tag name="KSO_WM_TEMPLATE_CATEGORY" val="custom"/>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TEMPLATE_INDEX" val="5"/>
  <p:tag name="KSO_WM_TEMPLATE_CATEGORY" val="custom"/>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TEMPLATE_INDEX" val="5"/>
  <p:tag name="KSO_WM_TEMPLATE_CATEGORY" val="custom"/>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TEMPLATE_INDEX" val="5"/>
  <p:tag name="KSO_WM_TEMPLATE_CATEGORY" val="custom"/>
</p:tagLst>
</file>

<file path=ppt/tags/tag124.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 name="KSO_WM_TEMPLATE_INDEX" val="5"/>
  <p:tag name="KSO_WM_TEMPLATE_CATEGORY" val="custo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
  <p:tag name="KSO_WM_TEMPLATE_CATEGORY" val="custo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
  <p:tag name="KSO_WM_TEMPLATE_CATEGORY" val="custom"/>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 name="KSO_WM_TEMPLATE_INDEX" val="5"/>
  <p:tag name="KSO_WM_TEMPLATE_CATEGORY" val="custo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13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5"/>
  <p:tag name="KSO_WM_SPECIAL_SOURCE" val="bdnull"/>
  <p:tag name="KSO_WM_TEMPLATE_THUMBS_INDEX" val="1、9"/>
  <p:tag name="KSO_WM_UNIT_ID" val="_0**"/>
  <p:tag name="KSO_WM_UNIT_LAYERLEVEL"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1*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文档标题"/>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14_1*f*1"/>
  <p:tag name="KSO_WM_TEMPLATE_CATEGORY" val="custom"/>
  <p:tag name="KSO_WM_TEMPLATE_INDEX" val="20230914"/>
  <p:tag name="KSO_WM_UNIT_LAYERLEVEL" val="1"/>
  <p:tag name="KSO_WM_TAG_VERSION" val="3.0"/>
  <p:tag name="KSO_WM_BEAUTIFY_FLAG" val="#wm#"/>
  <p:tag name="KSO_WM_UNIT_SUBTYPE" val="b"/>
  <p:tag name="KSO_WM_UNIT_NOCLEAR" val="0"/>
  <p:tag name="KSO_WM_UNIT_TYPE" val="f"/>
  <p:tag name="KSO_WM_UNIT_INDEX" val="1"/>
  <p:tag name="KSO_WM_UNIT_VALUE" val="8"/>
  <p:tag name="KSO_WM_UNIT_TEXT_LAYER_COUNT" val="1"/>
  <p:tag name="KSO_WM_UNIT_PRESET_TEXT_INDEX" val="-1"/>
  <p:tag name="KSO_WM_UNIT_PRESET_TEXT_LEN" val="0"/>
</p:tagLst>
</file>

<file path=ppt/tags/tag139.xml><?xml version="1.0" encoding="utf-8"?>
<p:tagLst xmlns:p="http://schemas.openxmlformats.org/presentationml/2006/main">
  <p:tag name="KSO_WM_SLIDE_ID" val="custom2023091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14"/>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74.4&quot;,&quot;top&quot;:&quot;58.35&quot;,&quot;width&quot;:&quot;660.35&quot;,&quot;height&quot;:&quot;315&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
  <p:tag name="KSO_WM_TEMPLATE_CATEGORY" val="custom"/>
  <p:tag name="KSO_WM_UNIT_ID" val="custom5_1*i*1"/>
  <p:tag name="KSO_WM_UNIT_LAYERLEVEL" val="1"/>
</p:tagLst>
</file>

<file path=ppt/tags/tag141.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
  <p:tag name="KSO_WM_TEMPLATE_CATEGORY" val="custom"/>
  <p:tag name="KSO_WM_UNIT_ID" val="custom5_1*i*3"/>
  <p:tag name="KSO_WM_UNIT_LAYERLEVEL" val="1"/>
</p:tagLst>
</file>

<file path=ppt/tags/tag142.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
  <p:tag name="KSO_WM_TEMPLATE_CATEGORY" val="custom"/>
  <p:tag name="KSO_WM_UNIT_ID" val="custom5_1*i*2"/>
  <p:tag name="KSO_WM_UNIT_LAYERLEVEL" val="1"/>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5_1*f*1"/>
  <p:tag name="KSO_WM_UNIT_LAYERLEVEL" val="1"/>
  <p:tag name="KSO_WM_TEMPLATE_INDEX" val="5"/>
  <p:tag name="KSO_WM_TEMPLATE_CATEGORY" val="custom"/>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TEMPLATE_INDEX" val="5"/>
  <p:tag name="KSO_WM_TEMPLATE_CATEGORY" val="custom"/>
  <p:tag name="KSO_WM_UNIT_ID" val="custom5_1*a*1"/>
  <p:tag name="KSO_WM_UNIT_LAYERLEVEL" val="1"/>
</p:tagLst>
</file>

<file path=ppt/tags/tag145.xml><?xml version="1.0" encoding="utf-8"?>
<p:tagLst xmlns:p="http://schemas.openxmlformats.org/presentationml/2006/main">
  <p:tag name="KSO_WM_SLIDE_ID" val="custom5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5"/>
  <p:tag name="KSO_WM_SLIDE_TYPE" val="title"/>
  <p:tag name="KSO_WM_SLIDE_SUBTYPE" val="pureTxt"/>
  <p:tag name="KSO_WM_SLIDE_LAYOUT" val="a_f_i"/>
  <p:tag name="KSO_WM_SLIDE_LAYOUT_CNT" val="1_1_3"/>
  <p:tag name="KSO_WM_SPECIAL_SOURCE" val="bdnull"/>
  <p:tag name="KSO_WM_DIAGRAM_GROUP_CODE" val="l1-1"/>
  <p:tag name="KSO_WM_SLIDE_DIAGTYPE" val="l"/>
  <p:tag name="KSO_WM_TEMPLATE_PLACEHOLDER_POS" val="0,80.625,960,427.5"/>
  <p:tag name="KSO_WM_SLIDE_THEME_ID" val="20231491"/>
  <p:tag name="KSO_WM_TEMPLATE_THUMBS_INDEX" val="1、5"/>
</p:tagLst>
</file>

<file path=ppt/tags/tag14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556_2*a*1"/>
  <p:tag name="KSO_WM_UNIT_LAYERLEVEL" val="1"/>
  <p:tag name="KSO_WM_TEMPLATE_INDEX" val="556"/>
  <p:tag name="KSO_WM_TEMPLATE_CATEGORY" val="custom"/>
</p:tagLst>
</file>

<file path=ppt/tags/tag147.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DIAGRAM_VERSION" val="3"/>
  <p:tag name="KSO_WM_TEMPLATE_INDEX" val="556"/>
  <p:tag name="KSO_WM_TEMPLATE_CATEGORY" val="custom"/>
  <p:tag name="KSO_WM_UNIT_ID" val="custom556_2*l_h_i*1_2_2"/>
  <p:tag name="KSO_WM_DIAGRAM_GROUP_CODE" val="l1-1"/>
  <p:tag name="KSO_WM_DIAGRAM_COLOR_TRICK" val="1"/>
  <p:tag name="KSO_WM_DIAGRAM_COLOR_TEXT_CAN_REMOVE" val="n"/>
  <p:tag name="KSO_WM_UNIT_LAYERLEVEL" val="1_1_1"/>
</p:tagLst>
</file>

<file path=ppt/tags/tag148.xml><?xml version="1.0" encoding="utf-8"?>
<p:tagLst xmlns:p="http://schemas.openxmlformats.org/presentationml/2006/main">
  <p:tag name="KSO_WM_UNIT_TYPE" val="l_h_i"/>
  <p:tag name="KSO_WM_UNIT_SUBTYPE" val="h"/>
  <p:tag name="KSO_WM_UNIT_INDEX" val="1_2_3"/>
  <p:tag name="KSO_WM_BEAUTIFY_FLAG" val="#wm#"/>
  <p:tag name="KSO_WM_TAG_VERSION" val="3.0"/>
  <p:tag name="KSO_WM_DIAGRAM_VERSION" val="3"/>
  <p:tag name="KSO_WM_TEMPLATE_INDEX" val="556"/>
  <p:tag name="KSO_WM_TEMPLATE_CATEGORY" val="custom"/>
  <p:tag name="KSO_WM_UNIT_ID" val="custom556_2*l_h_i*1_2_3"/>
  <p:tag name="KSO_WM_DIAGRAM_GROUP_CODE" val="l1-1"/>
  <p:tag name="KSO_WM_DIAGRAM_COLOR_TRICK" val="1"/>
  <p:tag name="KSO_WM_DIAGRAM_COLOR_TEXT_CAN_REMOVE" val="n"/>
  <p:tag name="KSO_WM_UNIT_LAYERLEVEL" val="1_1_1"/>
</p:tagLst>
</file>

<file path=ppt/tags/tag149.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UNIT_PRESET_TEXT" val="02"/>
  <p:tag name="KSO_WM_TEMPLATE_INDEX" val="556"/>
  <p:tag name="KSO_WM_TEMPLATE_CATEGORY" val="custom"/>
  <p:tag name="KSO_WM_UNIT_ID" val="custom556_2*l_h_i*1_2_1"/>
  <p:tag name="KSO_WM_DIAGRAM_GROUP_CODE" val="l1-1"/>
  <p:tag name="KSO_WM_DIAGRAM_COLOR_TRICK" val="1"/>
  <p:tag name="KSO_WM_DIAGRAM_COLOR_TEXT_CAN_REMOVE" val="n"/>
  <p:tag name="KSO_WM_UNIT_LAYERLEVEL" val="1_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DIAGRAM_VERSION" val="3"/>
  <p:tag name="KSO_WM_UNIT_PRESET_TEXT" val="任务二 网站设计策略"/>
  <p:tag name="KSO_WM_TEMPLATE_INDEX" val="556"/>
  <p:tag name="KSO_WM_TEMPLATE_CATEGORY" val="custom"/>
  <p:tag name="KSO_WM_UNIT_ID" val="custom556_2*l_h_f*1_2_1"/>
  <p:tag name="KSO_WM_DIAGRAM_GROUP_CODE" val="l1-1"/>
  <p:tag name="KSO_WM_DIAGRAM_COLOR_TRICK" val="1"/>
  <p:tag name="KSO_WM_DIAGRAM_COLOR_TEXT_CAN_REMOVE" val="n"/>
  <p:tag name="KSO_WM_UNIT_LAYERLEVEL" val="1_1_1"/>
</p:tagLst>
</file>

<file path=ppt/tags/tag151.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DIAGRAM_VERSION" val="3"/>
  <p:tag name="KSO_WM_TEMPLATE_INDEX" val="556"/>
  <p:tag name="KSO_WM_TEMPLATE_CATEGORY" val="custom"/>
  <p:tag name="KSO_WM_UNIT_ID" val="custom556_2*l_h_i*1_3_2"/>
  <p:tag name="KSO_WM_DIAGRAM_GROUP_CODE" val="l1-1"/>
  <p:tag name="KSO_WM_DIAGRAM_COLOR_TRICK" val="1"/>
  <p:tag name="KSO_WM_DIAGRAM_COLOR_TEXT_CAN_REMOVE" val="n"/>
  <p:tag name="KSO_WM_UNIT_LAYERLEVEL" val="1_1_1"/>
</p:tagLst>
</file>

<file path=ppt/tags/tag152.xml><?xml version="1.0" encoding="utf-8"?>
<p:tagLst xmlns:p="http://schemas.openxmlformats.org/presentationml/2006/main">
  <p:tag name="KSO_WM_UNIT_TYPE" val="l_h_i"/>
  <p:tag name="KSO_WM_UNIT_SUBTYPE" val="h"/>
  <p:tag name="KSO_WM_UNIT_INDEX" val="1_3_3"/>
  <p:tag name="KSO_WM_BEAUTIFY_FLAG" val="#wm#"/>
  <p:tag name="KSO_WM_TAG_VERSION" val="3.0"/>
  <p:tag name="KSO_WM_DIAGRAM_VERSION" val="3"/>
  <p:tag name="KSO_WM_TEMPLATE_INDEX" val="556"/>
  <p:tag name="KSO_WM_TEMPLATE_CATEGORY" val="custom"/>
  <p:tag name="KSO_WM_UNIT_ID" val="custom556_2*l_h_i*1_3_3"/>
  <p:tag name="KSO_WM_DIAGRAM_GROUP_CODE" val="l1-1"/>
  <p:tag name="KSO_WM_DIAGRAM_COLOR_TRICK" val="1"/>
  <p:tag name="KSO_WM_DIAGRAM_COLOR_TEXT_CAN_REMOVE" val="n"/>
  <p:tag name="KSO_WM_UNIT_LAYERLEVEL" val="1_1_1"/>
</p:tagLst>
</file>

<file path=ppt/tags/tag153.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UNIT_PRESET_TEXT" val="03"/>
  <p:tag name="KSO_WM_TEMPLATE_INDEX" val="556"/>
  <p:tag name="KSO_WM_TEMPLATE_CATEGORY" val="custom"/>
  <p:tag name="KSO_WM_UNIT_ID" val="custom556_2*l_h_i*1_3_1"/>
  <p:tag name="KSO_WM_DIAGRAM_GROUP_CODE" val="l1-1"/>
  <p:tag name="KSO_WM_DIAGRAM_COLOR_TRICK" val="1"/>
  <p:tag name="KSO_WM_DIAGRAM_COLOR_TEXT_CAN_REMOVE" val="n"/>
  <p:tag name="KSO_WM_UNIT_LAYERLEVEL" val="1_1_1"/>
</p:tagLst>
</file>

<file path=ppt/tags/tag154.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DIAGRAM_VERSION" val="3"/>
  <p:tag name="KSO_WM_UNIT_PRESET_TEXT" val="任务三 网站推广策略"/>
  <p:tag name="KSO_WM_TEMPLATE_INDEX" val="556"/>
  <p:tag name="KSO_WM_TEMPLATE_CATEGORY" val="custom"/>
  <p:tag name="KSO_WM_UNIT_ID" val="custom556_2*l_h_f*1_3_1"/>
  <p:tag name="KSO_WM_DIAGRAM_GROUP_CODE" val="l1-1"/>
  <p:tag name="KSO_WM_DIAGRAM_COLOR_TRICK" val="1"/>
  <p:tag name="KSO_WM_DIAGRAM_COLOR_TEXT_CAN_REMOVE" val="n"/>
  <p:tag name="KSO_WM_UNIT_LAYERLEVEL" val="1_1_1"/>
</p:tagLst>
</file>

<file path=ppt/tags/tag155.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DIAGRAM_VERSION" val="3"/>
  <p:tag name="KSO_WM_TEMPLATE_INDEX" val="556"/>
  <p:tag name="KSO_WM_TEMPLATE_CATEGORY" val="custom"/>
  <p:tag name="KSO_WM_UNIT_ID" val="custom556_2*l_h_i*1_1_2"/>
  <p:tag name="KSO_WM_DIAGRAM_GROUP_CODE" val="l1-1"/>
  <p:tag name="KSO_WM_DIAGRAM_COLOR_TRICK" val="1"/>
  <p:tag name="KSO_WM_DIAGRAM_COLOR_TEXT_CAN_REMOVE" val="n"/>
  <p:tag name="KSO_WM_UNIT_LAYERLEVEL" val="1_1_1"/>
</p:tagLst>
</file>

<file path=ppt/tags/tag156.xml><?xml version="1.0" encoding="utf-8"?>
<p:tagLst xmlns:p="http://schemas.openxmlformats.org/presentationml/2006/main">
  <p:tag name="KSO_WM_UNIT_TYPE" val="l_h_i"/>
  <p:tag name="KSO_WM_UNIT_SUBTYPE" val="h"/>
  <p:tag name="KSO_WM_UNIT_INDEX" val="1_1_3"/>
  <p:tag name="KSO_WM_BEAUTIFY_FLAG" val="#wm#"/>
  <p:tag name="KSO_WM_TAG_VERSION" val="3.0"/>
  <p:tag name="KSO_WM_DIAGRAM_VERSION" val="3"/>
  <p:tag name="KSO_WM_TEMPLATE_INDEX" val="556"/>
  <p:tag name="KSO_WM_TEMPLATE_CATEGORY" val="custom"/>
  <p:tag name="KSO_WM_UNIT_ID" val="custom556_2*l_h_i*1_1_3"/>
  <p:tag name="KSO_WM_DIAGRAM_GROUP_CODE" val="l1-1"/>
  <p:tag name="KSO_WM_DIAGRAM_COLOR_TRICK" val="1"/>
  <p:tag name="KSO_WM_DIAGRAM_COLOR_TEXT_CAN_REMOVE" val="n"/>
  <p:tag name="KSO_WM_UNIT_LAYERLEVEL" val="1_1_1"/>
</p:tagLst>
</file>

<file path=ppt/tags/tag157.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UNIT_PRESET_TEXT" val="01"/>
  <p:tag name="KSO_WM_TEMPLATE_INDEX" val="556"/>
  <p:tag name="KSO_WM_TEMPLATE_CATEGORY" val="custom"/>
  <p:tag name="KSO_WM_UNIT_ID" val="custom556_2*l_h_i*1_1_1"/>
  <p:tag name="KSO_WM_DIAGRAM_GROUP_CODE" val="l1-1"/>
  <p:tag name="KSO_WM_DIAGRAM_COLOR_TRICK" val="1"/>
  <p:tag name="KSO_WM_DIAGRAM_COLOR_TEXT_CAN_REMOVE" val="n"/>
  <p:tag name="KSO_WM_UNIT_LAYERLEVEL" val="1_1_1"/>
</p:tagLst>
</file>

<file path=ppt/tags/tag158.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DIAGRAM_VERSION" val="3"/>
  <p:tag name="KSO_WM_UNIT_PRESET_TEXT" val="任务一 网站域名策略"/>
  <p:tag name="KSO_WM_TEMPLATE_INDEX" val="556"/>
  <p:tag name="KSO_WM_TEMPLATE_CATEGORY" val="custom"/>
  <p:tag name="KSO_WM_UNIT_ID" val="custom556_2*l_h_f*1_1_1"/>
  <p:tag name="KSO_WM_DIAGRAM_GROUP_CODE" val="l1-1"/>
  <p:tag name="KSO_WM_DIAGRAM_COLOR_TRICK" val="1"/>
  <p:tag name="KSO_WM_DIAGRAM_COLOR_TEXT_CAN_REMOVE" val="n"/>
  <p:tag name="KSO_WM_UNIT_LAYERLEVEL" val="1_1_1"/>
</p:tagLst>
</file>

<file path=ppt/tags/tag15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56"/>
  <p:tag name="KSO_WM_TEMPLATE_CATEGORY" val="custom"/>
  <p:tag name="KSO_WM_UNIT_ID" val="custom556_2*i*1"/>
  <p:tag name="KSO_WM_DIAGRAM_GROUP_CODE" val="l1-1"/>
  <p:tag name="KSO_WM_DIAGRAM_COLOR_TRICK" val="1"/>
  <p:tag name="KSO_WM_DIAGRAM_COLOR_TEXT_CAN_REMOVE" val="n"/>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556_2"/>
  <p:tag name="KSO_WM_TEMPLATE_SUBCATEGORY" val="29"/>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556"/>
  <p:tag name="KSO_WM_SLIDE_TYPE" val="contents"/>
  <p:tag name="KSO_WM_SLIDE_SUBTYPE" val="diag"/>
  <p:tag name="KSO_WM_SLIDE_LAYOUT" val="a_i_l"/>
  <p:tag name="KSO_WM_SLIDE_LAYOUT_CNT" val="1_1_1"/>
  <p:tag name="KSO_WM_SPECIAL_SOURCE" val="bdnull"/>
  <p:tag name="KSO_WM_DIAGRAM_GROUP_CODE" val="l1-1"/>
  <p:tag name="KSO_WM_SLIDE_DIAGTYPE" val="l"/>
  <p:tag name="KSO_WM_TEMPLATE_PLACEHOLDER_POS" val="72,88.125,690,337.5"/>
  <p:tag name="KSO_WM_TEMPLATE_PLACEHOLDER_POS2" val="201.7,88.125,690,337.5"/>
  <p:tag name="KSO_WM_SLIDE_THEME_ID" val="20239042"/>
  <p:tag name="KSO_WM_ASSEMBLE_CHIP_INDEX" val="diag"/>
</p:tagLst>
</file>

<file path=ppt/tags/tag1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8_2*a*1"/>
  <p:tag name="KSO_WM_TEMPLATE_CATEGORY" val="diagram"/>
  <p:tag name="KSO_WM_TEMPLATE_INDEX" val="20231638"/>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SLIDE_ID" val="diagram2023163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8"/>
  <p:tag name="KSO_WM_SLIDE_TYPE" val="text"/>
  <p:tag name="KSO_WM_SLIDE_SUBTYPE" val="diag"/>
  <p:tag name="KSO_WM_SLIDE_SIZE" val="850.4*387.2"/>
  <p:tag name="KSO_WM_SLIDE_POSITION" val="54.8*102.1"/>
  <p:tag name="KSO_WM_SLIDE_LAYOUT" val="a_l"/>
  <p:tag name="KSO_WM_SLIDE_LAYOUT_CNT" val="1_1"/>
  <p:tag name="KSO_WM_SPECIAL_SOURCE" val="bdnull"/>
  <p:tag name="KSO_WM_DIAGRAM_GROUP_CODE" val="l1-1"/>
  <p:tag name="KSO_WM_SLIDE_DIAGTYPE" val="l"/>
</p:tagLst>
</file>

<file path=ppt/tags/tag175.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56"/>
  <p:tag name="KSO_WM_TEMPLATE_CATEGORY" val="custom"/>
  <p:tag name="KSO_WM_UNIT_ID" val="custom556_3*i*1"/>
  <p:tag name="KSO_WM_UNIT_LAYERLEVEL" val="1"/>
</p:tagLst>
</file>

<file path=ppt/tags/tag176.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56"/>
  <p:tag name="KSO_WM_TEMPLATE_CATEGORY" val="custom"/>
  <p:tag name="KSO_WM_UNIT_ID" val="custom556_3*i*3"/>
  <p:tag name="KSO_WM_UNIT_LAYERLEVEL" val="1"/>
</p:tagLst>
</file>

<file path=ppt/tags/tag177.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56"/>
  <p:tag name="KSO_WM_TEMPLATE_CATEGORY" val="custom"/>
  <p:tag name="KSO_WM_UNIT_ID" val="custom556_3*i*2"/>
  <p:tag name="KSO_WM_UNIT_LAYERLEVEL" val="1"/>
</p:tagLst>
</file>

<file path=ppt/tags/tag178.xml><?xml version="1.0" encoding="utf-8"?>
<p:tagLst xmlns:p="http://schemas.openxmlformats.org/presentationml/2006/main">
  <p:tag name="KSO_WM_UNIT_TYPE" val="e"/>
  <p:tag name="KSO_WM_UNIT_INDEX" val="1"/>
  <p:tag name="KSO_WM_BEAUTIFY_FLAG" val="#wm#"/>
  <p:tag name="KSO_WM_TAG_VERSION" val="3.0"/>
  <p:tag name="KSO_WM_UNIT_ID" val="custom556_3*e*1"/>
  <p:tag name="KSO_WM_UNIT_LAYERLEVEL" val="1"/>
  <p:tag name="KSO_WM_TEMPLATE_INDEX" val="556"/>
  <p:tag name="KSO_WM_TEMPLATE_CATEGORY" val="custom"/>
  <p:tag name="KSO_WM_UNIT_PRESET_TEXT" val="项目五"/>
</p:tagLst>
</file>

<file path=ppt/tags/tag179.xml><?xml version="1.0" encoding="utf-8"?>
<p:tagLst xmlns:p="http://schemas.openxmlformats.org/presentationml/2006/main">
  <p:tag name="KSO_WM_UNIT_TYPE" val="a"/>
  <p:tag name="KSO_WM_UNIT_INDEX" val="1"/>
  <p:tag name="KSO_WM_BEAUTIFY_FLAG" val="#wm#"/>
  <p:tag name="KSO_WM_TAG_VERSION" val="3.0"/>
  <p:tag name="KSO_WM_TEMPLATE_INDEX" val="556"/>
  <p:tag name="KSO_WM_TEMPLATE_CATEGORY" val="custom"/>
  <p:tag name="KSO_WM_UNIT_ID" val="custom556_3*a*1"/>
  <p:tag name="KSO_WM_UNIT_LAYERLEVEL"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ID" val="custom5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56"/>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6890"/>
  <p:tag name="KSO_WM_TEMPLATE_THUMBS_INDEX" val="1、5"/>
</p:tagLst>
</file>

<file path=ppt/tags/tag18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18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VCG41N517421995**1756796819256_1.12_c021b650270e-slide-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8500061035156,&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8500061035156,&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8500061035156,&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8500061035156,&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19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19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6796819256_1.12_c021b650270e-slide-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211235259404**1756796819256_1.12_c021b650270e-slide-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129.19488188976374,&quot;top&quot;:111.07500305175782,&quot;width&quot;:7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1756796819256_1.12_c021b650270e-slide-3"/>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41N1309987217**1756796819256_1.12_c021b650270e-slide-3"/>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2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Lst>
</file>

<file path=ppt/tags/tag2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2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3139465332032,&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213.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21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custom"/>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VALUE" val="29"/>
  <p:tag name="KSO_WM_TEMPLATE_INDEX" val="20233591"/>
  <p:tag name="KSO_WM_UNIT_ID" val="custom20233591_1*a*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22_1*l_h_d*1_2_1"/>
  <p:tag name="KSO_WM_TEMPLATE_CATEGORY" val="diagram"/>
  <p:tag name="KSO_WM_TEMPLATE_INDEX" val="20233522"/>
  <p:tag name="KSO_WM_UNIT_LAYERLEVEL" val="1_1_1"/>
  <p:tag name="KSO_WM_TAG_VERSION" val="3.0"/>
  <p:tag name="KSO_WM_BEAUTIFY_FLAG" val="#wm#"/>
  <p:tag name="KSO_WM_UNIT_VALUE" val="986*690"/>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PICTURE_SUBTYPE" val="b"/>
  <p:tag name="MH_PIC_SOURCE_TYPE" val="generate_slide_ai*{&quot;ai_type&quot;:&quot;generate_ppt&quot;,&quot;id&quot;:&quot;VCG41N1360196543&quot;}*auto_gallery_ai_v2.1.1_ONLINE*1749104998784_d2d45d_780114f5148a-slide-21"/>
  <p:tag name="KSO_WM_UNIT_USESOURCEFORMAT_APPLY" val="0"/>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22_1*l_h_i*1_1_2"/>
  <p:tag name="KSO_WM_TEMPLATE_CATEGORY" val="diagram"/>
  <p:tag name="KSO_WM_TEMPLATE_INDEX" val="20233522"/>
  <p:tag name="KSO_WM_UNIT_LAYERLEVEL" val="1_1_1"/>
  <p:tag name="KSO_WM_TAG_VERSION" val="3.0"/>
  <p:tag name="KSO_WM_BEAUTIFY_FLAG" val="#wm#"/>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22_1*l_h_i*1_1_3"/>
  <p:tag name="KSO_WM_TEMPLATE_CATEGORY" val="diagram"/>
  <p:tag name="KSO_WM_TEMPLATE_INDEX" val="20233522"/>
  <p:tag name="KSO_WM_UNIT_LAYERLEVEL" val="1_1_1"/>
  <p:tag name="KSO_WM_TAG_VERSION" val="3.0"/>
  <p:tag name="KSO_WM_BEAUTIFY_FLAG" val="#wm#"/>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22_1*l_h_d*1_1_1"/>
  <p:tag name="KSO_WM_TEMPLATE_CATEGORY" val="diagram"/>
  <p:tag name="KSO_WM_TEMPLATE_INDEX" val="20233522"/>
  <p:tag name="KSO_WM_UNIT_LAYERLEVEL" val="1_1_1"/>
  <p:tag name="KSO_WM_TAG_VERSION" val="3.0"/>
  <p:tag name="KSO_WM_BEAUTIFY_FLAG" val="#wm#"/>
  <p:tag name="KSO_WM_UNIT_VALUE" val="986*690"/>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PICTURE_SUBTYPE" val="b"/>
  <p:tag name="MH_PIC_SOURCE_TYPE" val="generate_slide_ai*{&quot;ai_type&quot;:&quot;generate_ppt&quot;,&quot;id&quot;:&quot;VCG41N1434382085&quot;}*auto_gallery_ai_v2.1.1_ONLINE*1749104998784_d2d45d_780114f5148a-slide-2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IRTUALLY_FRAME" val="{&quot;height&quot;:350.000244140625,&quot;left&quot;:195.11543307086617,&quot;top&quot;:104.26653147299457,&quot;width&quot;:659.200393700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22_1*l_h_f*1_2_1"/>
  <p:tag name="KSO_WM_TEMPLATE_CATEGORY" val="diagram"/>
  <p:tag name="KSO_WM_TEMPLATE_INDEX" val="20233522"/>
  <p:tag name="KSO_WM_UNIT_LAYERLEVEL" val="1_1_1"/>
  <p:tag name="KSO_WM_TAG_VERSION" val="3.0"/>
  <p:tag name="KSO_WM_BEAUTIFY_FLAG" val="#wm#"/>
  <p:tag name="KSO_WM_UNIT_VALUE" val="24"/>
  <p:tag name="KSO_WM_DIAGRAM_MAX_ITEMCNT" val="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TEXT_TYPE" val="1"/>
  <p:tag name="KSO_WM_UNIT_TEXT_LAYER_COUNT" val="1"/>
  <p:tag name="KSO_WM_UNIT_USESOURCEFORMAT_APPLY" val="0"/>
</p:tagLst>
</file>

<file path=ppt/tags/tag221.xml><?xml version="1.0" encoding="utf-8"?>
<p:tagLst xmlns:p="http://schemas.openxmlformats.org/presentationml/2006/main">
  <p:tag name="KSO_WM_DIAGRAM_VIRTUALLY_FRAME" val="{&quot;height&quot;:350.000244140625,&quot;left&quot;:195.11543307086617,&quot;top&quot;:104.26653147299457,&quot;width&quot;:659.2003937007873}"/>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2_1*l_h_f*1_1_1"/>
  <p:tag name="KSO_WM_TEMPLATE_CATEGORY" val="diagram"/>
  <p:tag name="KSO_WM_TEMPLATE_INDEX" val="20233522"/>
  <p:tag name="KSO_WM_UNIT_LAYERLEVEL" val="1_1_1"/>
  <p:tag name="KSO_WM_TAG_VERSION" val="3.0"/>
  <p:tag name="KSO_WM_BEAUTIFY_FLAG" val="#wm#"/>
  <p:tag name="KSO_WM_UNIT_VALUE" val="24"/>
  <p:tag name="KSO_WM_DIAGRAM_MAX_ITEMCNT" val="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TEXT_TYPE" val="1"/>
  <p:tag name="KSO_WM_UNIT_TEXT_LAYER_COUNT" val="1"/>
  <p:tag name="KSO_WM_UNIT_USESOURCEFORMAT_APPLY" val="0"/>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522_1*l_h_i*1_1_1"/>
  <p:tag name="KSO_WM_TEMPLATE_CATEGORY" val="diagram"/>
  <p:tag name="KSO_WM_TEMPLATE_INDEX" val="2023352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522_1*l_h_i*1_2_1"/>
  <p:tag name="KSO_WM_TEMPLATE_CATEGORY" val="diagram"/>
  <p:tag name="KSO_WM_TEMPLATE_INDEX" val="2023352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22_1*l_h_i*1_2_2"/>
  <p:tag name="KSO_WM_TEMPLATE_CATEGORY" val="diagram"/>
  <p:tag name="KSO_WM_TEMPLATE_INDEX" val="20233522"/>
  <p:tag name="KSO_WM_UNIT_LAYERLEVEL" val="1_1_1"/>
  <p:tag name="KSO_WM_TAG_VERSION" val="3.0"/>
  <p:tag name="KSO_WM_BEAUTIFY_FLAG" val="#wm#"/>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22_1*l_h_i*1_2_3"/>
  <p:tag name="KSO_WM_TEMPLATE_CATEGORY" val="diagram"/>
  <p:tag name="KSO_WM_TEMPLATE_INDEX" val="20233522"/>
  <p:tag name="KSO_WM_UNIT_LAYERLEVEL" val="1_1_1"/>
  <p:tag name="KSO_WM_TAG_VERSION" val="3.0"/>
  <p:tag name="KSO_WM_BEAUTIFY_FLAG" val="#wm#"/>
  <p:tag name="KSO_WM_DIAGRAM_MAX_ITEMCNT" val="2"/>
  <p:tag name="KSO_WM_DIAGRAM_MIN_ITEMCNT" val="2"/>
  <p:tag name="KSO_WM_DIAGRAM_VIRTUALLY_FRAME" val="{&quot;height&quot;:350.000244140625,&quot;left&quot;:195.11543307086617,&quot;top&quot;:104.26653147299457,&quot;width&quot;:659.20039370078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2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62.381*350"/>
  <p:tag name="KSO_WM_SLIDE_POSITION" val="143.5*104.267"/>
  <p:tag name="KSO_WM_SLIDE_LAYOUT" val="a_l"/>
  <p:tag name="KSO_WM_SLIDE_LAYOUT_CNT" val="1_1"/>
  <p:tag name="KSO_WM_SPECIAL_SOURCE" val="bdnull"/>
  <p:tag name="KSO_WM_DIAGRAM_GROUP_CODE" val="l1-1"/>
  <p:tag name="KSO_WM_SLIDE_DIAGTYPE" val="l"/>
  <p:tag name="KSO_WM_TEMPLATE_INDEX" val="20233591"/>
  <p:tag name="KSO_WM_TEMPLATE_SUBCATEGORY" val="0"/>
  <p:tag name="KSO_WM_SLIDE_INDEX" val="1"/>
  <p:tag name="KSO_WM_TAG_VERSION" val="3.0"/>
  <p:tag name="KSO_WM_SLIDE_ID" val="custom20233591_1"/>
  <p:tag name="KSO_WM_SLIDE_ITEM_CNT" val="2"/>
</p:tagLst>
</file>

<file path=ppt/tags/tag227.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56"/>
  <p:tag name="KSO_WM_TEMPLATE_CATEGORY" val="custom"/>
  <p:tag name="KSO_WM_UNIT_ID" val="custom556_3*i*1"/>
  <p:tag name="KSO_WM_UNIT_LAYERLEVEL" val="1"/>
</p:tagLst>
</file>

<file path=ppt/tags/tag2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56"/>
  <p:tag name="KSO_WM_TEMPLATE_CATEGORY" val="custom"/>
  <p:tag name="KSO_WM_UNIT_ID" val="custom556_3*i*3"/>
  <p:tag name="KSO_WM_UNIT_LAYERLEVEL" val="1"/>
</p:tagLst>
</file>

<file path=ppt/tags/tag229.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56"/>
  <p:tag name="KSO_WM_TEMPLATE_CATEGORY" val="custom"/>
  <p:tag name="KSO_WM_UNIT_ID" val="custom556_3*i*2"/>
  <p:tag name="KSO_WM_UNIT_LAYERLEVEL"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e"/>
  <p:tag name="KSO_WM_UNIT_INDEX" val="1"/>
  <p:tag name="KSO_WM_BEAUTIFY_FLAG" val="#wm#"/>
  <p:tag name="KSO_WM_TAG_VERSION" val="3.0"/>
  <p:tag name="KSO_WM_UNIT_ID" val="custom556_3*e*1"/>
  <p:tag name="KSO_WM_UNIT_LAYERLEVEL" val="1"/>
  <p:tag name="KSO_WM_TEMPLATE_INDEX" val="556"/>
  <p:tag name="KSO_WM_TEMPLATE_CATEGORY" val="custom"/>
  <p:tag name="KSO_WM_UNIT_PRESET_TEXT" val="项目五"/>
</p:tagLst>
</file>

<file path=ppt/tags/tag231.xml><?xml version="1.0" encoding="utf-8"?>
<p:tagLst xmlns:p="http://schemas.openxmlformats.org/presentationml/2006/main">
  <p:tag name="KSO_WM_UNIT_TYPE" val="a"/>
  <p:tag name="KSO_WM_UNIT_INDEX" val="1"/>
  <p:tag name="KSO_WM_BEAUTIFY_FLAG" val="#wm#"/>
  <p:tag name="KSO_WM_TAG_VERSION" val="3.0"/>
  <p:tag name="KSO_WM_TEMPLATE_INDEX" val="556"/>
  <p:tag name="KSO_WM_TEMPLATE_CATEGORY" val="custom"/>
  <p:tag name="KSO_WM_UNIT_ID" val="custom556_3*a*1"/>
  <p:tag name="KSO_WM_UNIT_LAYERLEVEL" val="1"/>
</p:tagLst>
</file>

<file path=ppt/tags/tag232.xml><?xml version="1.0" encoding="utf-8"?>
<p:tagLst xmlns:p="http://schemas.openxmlformats.org/presentationml/2006/main">
  <p:tag name="KSO_WM_SLIDE_ID" val="custom5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56"/>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6890"/>
  <p:tag name="KSO_WM_TEMPLATE_THUMBS_INDEX" val="1、5"/>
</p:tagLst>
</file>

<file path=ppt/tags/tag2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804_1*a*1"/>
  <p:tag name="KSO_WM_TEMPLATE_CATEGORY" val="custom"/>
  <p:tag name="KSO_WM_TEMPLATE_INDEX" val="20231804"/>
  <p:tag name="KSO_WM_UNIT_LAYERLEVEL" val="1"/>
  <p:tag name="KSO_WM_TAG_VERSION" val="3.0"/>
  <p:tag name="KSO_WM_BEAUTIFY_FLAG" val="#wm#"/>
  <p:tag name="KSO_WM_UNIT_VALUE" val="30"/>
  <p:tag name="KSO_WM_DIAGRAM_GROUP_CODE" val="l1-1"/>
</p:tagLst>
</file>

<file path=ppt/tags/tag234.xml><?xml version="1.0" encoding="utf-8"?>
<p:tagLst xmlns:p="http://schemas.openxmlformats.org/presentationml/2006/main">
  <p:tag name="KSO_WM_UNIT_VALUE" val="1899*157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UNIT_PICTURE_SUBTYPE" val="b"/>
  <p:tag name="MH_PIC_SOURCE_TYPE" val="ai_match*TextGenerateImg**1756796819256_1.12_c021b650270e-slide-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2_2*l_i*1_1"/>
  <p:tag name="KSO_WM_TEMPLATE_CATEGORY" val="diagram"/>
  <p:tag name="KSO_WM_TEMPLATE_INDEX" val="202354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2_2*l_h_f*1_1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2_2*l_h_a*1_1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1_1"/>
  <p:tag name="KSO_WM_UNIT_INDEX" val="1_1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2_2*l_h_f*1_2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2_2*l_h_a*1_2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2_1"/>
  <p:tag name="KSO_WM_UNIT_INDEX" val="1_2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2_2*l_h_f*1_3_1"/>
  <p:tag name="KSO_WM_TEMPLATE_CATEGORY" val="diagram"/>
  <p:tag name="KSO_WM_TEMPLATE_INDEX" val="2023541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2_2*l_h_a*1_3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3_1"/>
  <p:tag name="KSO_WM_UNIT_INDEX" val="1_3_1"/>
  <p:tag name="KSO_WM_UNIT_USESOURCEFORMAT_APPLY" val="0"/>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5.xml><?xml version="1.0" encoding="utf-8"?>
<p:tagLst xmlns:p="http://schemas.openxmlformats.org/presentationml/2006/main">
  <p:tag name="KSO_WM_SLIDE_ID" val="custom2023180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804"/>
  <p:tag name="KSO_WM_SLIDE_TYPE" val="text"/>
  <p:tag name="KSO_WM_SLIDE_SUBTYPE" val="picTxt"/>
  <p:tag name="KSO_WM_SLIDE_SIZE" val="408.225*360.15"/>
  <p:tag name="KSO_WM_SLIDE_POSITION" val="47.825*131.8"/>
  <p:tag name="KSO_WM_SLIDE_LAYOUT" val="a_d_l"/>
  <p:tag name="KSO_WM_SLIDE_LAYOUT_CNT" val="1_1_1"/>
  <p:tag name="KSO_WM_SPECIAL_SOURCE" val="bdnull"/>
  <p:tag name="KSO_WM_DIAGRAM_GROUP_CODE" val="l1-1"/>
  <p:tag name="KSO_WM_SLIDE_DIAGTYPE" val="l"/>
</p:tagLst>
</file>

<file path=ppt/tags/tag246.xml><?xml version="1.0" encoding="utf-8"?>
<p:tagLst xmlns:p="http://schemas.openxmlformats.org/presentationml/2006/main">
  <p:tag name="KSO_WM_UNIT_VALUE" val="1386*17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9_1*d*1"/>
  <p:tag name="KSO_WM_TEMPLATE_CATEGORY" val="custom"/>
  <p:tag name="KSO_WM_TEMPLATE_INDEX" val="20231939"/>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 name="MH_PIC_SOURCE_TYPE" val="ai_match*TextGenerateImg**1756796819256_1.12_c021b650270e-slide-4"/>
</p:tagLst>
</file>

<file path=ppt/tags/tag24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9"/>
  <p:tag name="KSO_WM_UNIT_ID" val="custom20231939_1*a*1"/>
  <p:tag name="KSO_WM_UNIT_TEXT_FILL_FORE_SCHEMECOLOR_INDEX" val="5"/>
  <p:tag name="KSO_WM_UNIT_TEXT_FILL_TYPE" val="1"/>
  <p:tag name="KSO_WM_UNIT_USESOURCEFORMAT_APPLY" val="1"/>
  <p:tag name="KSO_WM_UNIT_TEXT_TYPE" val="1"/>
  <p:tag name="KSO_WM_UNIT_PRESET_TEXT" val="单击此处添加标题"/>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462_2*l_i*1_1"/>
  <p:tag name="KSO_WM_TEMPLATE_CATEGORY" val="diagram"/>
  <p:tag name="KSO_WM_TEMPLATE_INDEX" val="2023546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0.28629921259846,&quot;left&quot;:47.95,&quot;top&quot;:131.75685039370077,&quot;width&quot;:289.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62_2*l_h_a*1_2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28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62_2*l_h_a*1_3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28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62_2*l_h_a*1_1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28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75007874015745,&quot;left&quot;:47.21255905511807,&quot;top&quot;:131.52496062992125,&quot;width&quot;:40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2*l_h_i*1_3_1"/>
  <p:tag name="KSO_WM_UNIT_INDEX" val="1_3_1"/>
  <p:tag name="KSO_WM_UNIT_USESOURCEFORMAT_APPLY" val="0"/>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5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264.2*360.15"/>
  <p:tag name="KSO_WM_SLIDE_POSITION" val="48*131.8"/>
  <p:tag name="KSO_WM_SLIDE_LAYOUT" val="a_d_l"/>
  <p:tag name="KSO_WM_SLIDE_LAYOUT_CNT" val="1_1_1"/>
  <p:tag name="KSO_WM_SPECIAL_SOURCE" val="bdnull"/>
  <p:tag name="KSO_WM_DIAGRAM_GROUP_CODE" val="l1-1"/>
  <p:tag name="KSO_WM_SLIDE_DIAGTYPE" val="l"/>
  <p:tag name="KSO_WM_TEMPLATE_INDEX" val="20231939"/>
  <p:tag name="KSO_WM_TEMPLATE_SUBCATEGORY" val="0"/>
  <p:tag name="KSO_WM_SLIDE_INDEX" val="1"/>
  <p:tag name="KSO_WM_TAG_VERSION" val="3.0"/>
  <p:tag name="KSO_WM_SLIDE_ID" val="custom20231939_1"/>
  <p:tag name="KSO_WM_SLIDE_ITEM_CNT" val="3"/>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1756796819256_1.12_c021b650270e-slide-3"/>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41N1309987217**1756796819256_1.12_c021b650270e-slide-3"/>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Lst>
</file>

<file path=ppt/tags/tag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266.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26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268.xml><?xml version="1.0" encoding="utf-8"?>
<p:tagLst xmlns:p="http://schemas.openxmlformats.org/presentationml/2006/main">
  <p:tag name="KSO_WM_UNIT_VALUE" val="1386*17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9_1*d*1"/>
  <p:tag name="KSO_WM_TEMPLATE_CATEGORY" val="custom"/>
  <p:tag name="KSO_WM_TEMPLATE_INDEX" val="20231939"/>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 name="MH_PIC_SOURCE_TYPE" val="ai_match*TextGenerateImg**1756796819256_1.12_c021b650270e-slide-4"/>
</p:tagLst>
</file>

<file path=ppt/tags/tag26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9"/>
  <p:tag name="KSO_WM_UNIT_ID" val="custom20231939_1*a*1"/>
  <p:tag name="KSO_WM_UNIT_TEXT_FILL_FORE_SCHEMECOLOR_INDEX" val="5"/>
  <p:tag name="KSO_WM_UNIT_TEXT_FILL_TYPE" val="1"/>
  <p:tag name="KSO_WM_UNIT_USESOURCEFORMAT_APPLY" val="1"/>
  <p:tag name="KSO_WM_UNIT_TEXT_TYPE" val="1"/>
  <p:tag name="KSO_WM_UNIT_PRESET_TEXT" val="单击此处添加标题"/>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462_2*l_i*1_1"/>
  <p:tag name="KSO_WM_TEMPLATE_CATEGORY" val="diagram"/>
  <p:tag name="KSO_WM_TEMPLATE_INDEX" val="2023546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62_2*l_h_f*1_2_1"/>
  <p:tag name="KSO_WM_TEMPLATE_CATEGORY" val="diagram"/>
  <p:tag name="KSO_WM_TEMPLATE_INDEX" val="2023546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请简单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62_2*l_h_a*1_2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62_2*l_h_f*1_3_1"/>
  <p:tag name="KSO_WM_TEMPLATE_CATEGORY" val="diagram"/>
  <p:tag name="KSO_WM_TEMPLATE_INDEX" val="2023546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62_2*l_h_a*1_3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62_2*l_h_f*1_1_1"/>
  <p:tag name="KSO_WM_TEMPLATE_CATEGORY" val="diagram"/>
  <p:tag name="KSO_WM_TEMPLATE_INDEX" val="20235462"/>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简单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62_2*l_h_a*1_1_1"/>
  <p:tag name="KSO_WM_TEMPLATE_CATEGORY" val="diagram"/>
  <p:tag name="KSO_WM_TEMPLATE_INDEX" val="2023546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360.28629921259846,&quot;left&quot;:47.95,&quot;top&quot;:131.75685039370077,&quot;width&quot;:3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264.2*360.15"/>
  <p:tag name="KSO_WM_SLIDE_POSITION" val="48*131.8"/>
  <p:tag name="KSO_WM_SLIDE_LAYOUT" val="a_d_l"/>
  <p:tag name="KSO_WM_SLIDE_LAYOUT_CNT" val="1_1_1"/>
  <p:tag name="KSO_WM_SPECIAL_SOURCE" val="bdnull"/>
  <p:tag name="KSO_WM_DIAGRAM_GROUP_CODE" val="l1-1"/>
  <p:tag name="KSO_WM_SLIDE_DIAGTYPE" val="l"/>
  <p:tag name="KSO_WM_TEMPLATE_INDEX" val="20231939"/>
  <p:tag name="KSO_WM_TEMPLATE_SUBCATEGORY" val="0"/>
  <p:tag name="KSO_WM_SLIDE_INDEX" val="1"/>
  <p:tag name="KSO_WM_TAG_VERSION" val="3.0"/>
  <p:tag name="KSO_WM_SLIDE_ID" val="custom20231939_1"/>
  <p:tag name="KSO_WM_SLIDE_ITEM_CNT" val="3"/>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7_1*l_h_d*1_1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VCG211350272091**1756796819256_1.12_c021b650270e-slide-5"/>
</p:tagLst>
</file>

<file path=ppt/tags/tag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1*l_h_f*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1*l_h_a*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7_1*l_h_d*1_2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1756796819256_1.12_c021b650270e-slide-5"/>
</p:tagLst>
</file>

<file path=ppt/tags/tag2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1*l_h_f*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Lst>
</file>

<file path=ppt/tags/tag2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1*l_h_a*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3385826772,&quot;left&quot;:73.35057745024915,&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84.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28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28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56"/>
  <p:tag name="KSO_WM_TEMPLATE_CATEGORY" val="custom"/>
  <p:tag name="KSO_WM_UNIT_ID" val="custom556_3*i*1"/>
  <p:tag name="KSO_WM_UNIT_LAYERLEVEL" val="1"/>
</p:tagLst>
</file>

<file path=ppt/tags/tag287.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56"/>
  <p:tag name="KSO_WM_TEMPLATE_CATEGORY" val="custom"/>
  <p:tag name="KSO_WM_UNIT_ID" val="custom556_3*i*3"/>
  <p:tag name="KSO_WM_UNIT_LAYERLEVEL" val="1"/>
</p:tagLst>
</file>

<file path=ppt/tags/tag288.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56"/>
  <p:tag name="KSO_WM_TEMPLATE_CATEGORY" val="custom"/>
  <p:tag name="KSO_WM_UNIT_ID" val="custom556_3*i*2"/>
  <p:tag name="KSO_WM_UNIT_LAYERLEVEL" val="1"/>
</p:tagLst>
</file>

<file path=ppt/tags/tag289.xml><?xml version="1.0" encoding="utf-8"?>
<p:tagLst xmlns:p="http://schemas.openxmlformats.org/presentationml/2006/main">
  <p:tag name="KSO_WM_UNIT_TYPE" val="e"/>
  <p:tag name="KSO_WM_UNIT_INDEX" val="1"/>
  <p:tag name="KSO_WM_BEAUTIFY_FLAG" val="#wm#"/>
  <p:tag name="KSO_WM_TAG_VERSION" val="3.0"/>
  <p:tag name="KSO_WM_UNIT_ID" val="custom556_3*e*1"/>
  <p:tag name="KSO_WM_UNIT_LAYERLEVEL" val="1"/>
  <p:tag name="KSO_WM_TEMPLATE_INDEX" val="556"/>
  <p:tag name="KSO_WM_TEMPLATE_CATEGORY" val="custom"/>
  <p:tag name="KSO_WM_UNIT_PRESET_TEXT" val="项目五"/>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YPE" val="a"/>
  <p:tag name="KSO_WM_UNIT_INDEX" val="1"/>
  <p:tag name="KSO_WM_BEAUTIFY_FLAG" val="#wm#"/>
  <p:tag name="KSO_WM_TAG_VERSION" val="3.0"/>
  <p:tag name="KSO_WM_TEMPLATE_INDEX" val="556"/>
  <p:tag name="KSO_WM_TEMPLATE_CATEGORY" val="custom"/>
  <p:tag name="KSO_WM_UNIT_ID" val="custom556_3*a*1"/>
  <p:tag name="KSO_WM_UNIT_LAYERLEVEL" val="1"/>
</p:tagLst>
</file>

<file path=ppt/tags/tag291.xml><?xml version="1.0" encoding="utf-8"?>
<p:tagLst xmlns:p="http://schemas.openxmlformats.org/presentationml/2006/main">
  <p:tag name="KSO_WM_SLIDE_ID" val="custom5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56"/>
  <p:tag name="KSO_WM_SLIDE_TYPE" val="sectionTitle"/>
  <p:tag name="KSO_WM_SLIDE_SUBTYPE" val="pureTxt"/>
  <p:tag name="KSO_WM_SLIDE_LAYOUT" val="a_e_i"/>
  <p:tag name="KSO_WM_SLIDE_LAYOUT_CNT" val="1_1_3"/>
  <p:tag name="KSO_WM_SPECIAL_SOURCE" val="bdnull"/>
  <p:tag name="KSO_WM_DIAGRAM_GROUP_CODE" val="l1-1"/>
  <p:tag name="KSO_WM_SLIDE_DIAGTYPE" val="l"/>
  <p:tag name="KSO_WM_TEMPLATE_PLACEHOLDER_POS" val="0,0,960,540"/>
  <p:tag name="KSO_WM_SLIDE_THEME_ID" val="20236890"/>
  <p:tag name="KSO_WM_TEMPLATE_THUMBS_INDEX" val="1、5"/>
</p:tagLst>
</file>

<file path=ppt/tags/tag292.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6796819256_1.12_c021b650270e-slide-6"/>
</p:tagLst>
</file>

<file path=ppt/tags/tag2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2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301.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302.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6796819256_1.12_c021b650270e-slide-6"/>
</p:tagLst>
</file>

<file path=ppt/tags/tag3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3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3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3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19.25,&quot;top&quot;:340.6,&quot;width&quot;:7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309.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Lst>
</file>

<file path=ppt/tags/tag3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Lst>
</file>

<file path=ppt/tags/tag3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TextGenerateImg**1756796819256_1.12_c021b650270e-slide-7"/>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22.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32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3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Lst>
</file>

<file path=ppt/tags/tag3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Lst>
</file>

<file path=ppt/tags/tag3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TextGenerateImg**1756796819256_1.12_c021b650270e-slide-7"/>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03149606299215,&quot;top&quot;:131.36732283464568,&quot;width&quot;:904.14685039370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36.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33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3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3_1*d*1"/>
  <p:tag name="KSO_WM_TEMPLATE_CATEGORY" val="custom"/>
  <p:tag name="KSO_WM_TEMPLATE_INDEX" val="20233593"/>
  <p:tag name="KSO_WM_UNIT_LAYERLEVEL" val="1"/>
  <p:tag name="KSO_WM_TAG_VERSION" val="3.0"/>
  <p:tag name="KSO_WM_BEAUTIFY_FLAG" val="#wm#"/>
  <p:tag name="KSO_WM_UNIT_VALUE" val="1265*1948"/>
  <p:tag name="KSO_WM_UNIT_PICTURE_SUBTYPE" val="a"/>
  <p:tag name="MH_PIC_SOURCE_TYPE" val="ai_match*TextGenerateImg**1756796819256_1.12_c021b650270e-slide-8"/>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i*1_1"/>
  <p:tag name="KSO_WM_TEMPLATE_CATEGORY" val="diagram"/>
  <p:tag name="KSO_WM_TEMPLATE_INDEX" val="20235596"/>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1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1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1"/>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2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2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3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UNIT_VALUE" val="39"/>
  <p:tag name="KSO_WM_DIAGRAM_VERSION" val="3"/>
  <p:tag name="KSO_WM_DIAGRAM_COLOR_TRICK" val="1"/>
  <p:tag name="KSO_WM_DIAGRAM_COLOR_TEXT_CAN_REMOVE" val="n"/>
  <p:tag name="KSO_WM_UNIT_PRESET_TEXT" val="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3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UNIT_VALUE" va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1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1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2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2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3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3_1"/>
  <p:tag name="KSO_WM_TEMPLATE_CATEGORY" val="diagram"/>
  <p:tag name="KSO_WM_TEMPLATE_INDEX" val="20235596"/>
  <p:tag name="KSO_WM_UNIT_LAYERLEVEL" val="1_1_1"/>
  <p:tag name="KSO_WM_TAG_VERSION" val="3.0"/>
  <p:tag name="KSO_WM_BEAUTIFY_FLAG" val="#wm#"/>
  <p:tag name="KSO_WM_UNIT_VALUE" val="68*6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3.xml><?xml version="1.0" encoding="utf-8"?>
<p:tagLst xmlns:p="http://schemas.openxmlformats.org/presentationml/2006/main">
  <p:tag name="KSO_WM_SLIDE_ID" val="custom2023359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593"/>
  <p:tag name="KSO_WM_SLIDE_TYPE" val="text"/>
  <p:tag name="KSO_WM_SLIDE_SUBTYPE" val="picTxt"/>
  <p:tag name="KSO_WM_SLIDE_SIZE" val="264.194*360.75"/>
  <p:tag name="KSO_WM_SLIDE_POSITION" val="48.0055*131.8"/>
  <p:tag name="KSO_WM_SLIDE_LAYOUT" val="a_d_l"/>
  <p:tag name="KSO_WM_SLIDE_LAYOUT_CNT" val="1_1_1"/>
  <p:tag name="KSO_WM_SPECIAL_SOURCE" val="bdnull"/>
  <p:tag name="KSO_WM_DIAGRAM_GROUP_CODE" val="l1-1"/>
  <p:tag name="KSO_WM_SLIDE_DIAGTYPE" val="l"/>
</p:tagLst>
</file>

<file path=ppt/tags/tag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3_1*d*1"/>
  <p:tag name="KSO_WM_TEMPLATE_CATEGORY" val="custom"/>
  <p:tag name="KSO_WM_TEMPLATE_INDEX" val="20233593"/>
  <p:tag name="KSO_WM_UNIT_LAYERLEVEL" val="1"/>
  <p:tag name="KSO_WM_TAG_VERSION" val="3.0"/>
  <p:tag name="KSO_WM_BEAUTIFY_FLAG" val="#wm#"/>
  <p:tag name="KSO_WM_UNIT_VALUE" val="1265*1948"/>
  <p:tag name="KSO_WM_UNIT_PICTURE_SUBTYPE" val="a"/>
  <p:tag name="MH_PIC_SOURCE_TYPE" val="ai_match*TextGenerateImg**1756796819256_1.12_c021b650270e-slide-8"/>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1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1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1"/>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2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2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1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1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2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2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left&quot;:48.002749801996195,&quot;top&quot;:131.8,&quot;width&quot;:293.69725019800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4.xml><?xml version="1.0" encoding="utf-8"?>
<p:tagLst xmlns:p="http://schemas.openxmlformats.org/presentationml/2006/main">
  <p:tag name="KSO_WM_SLIDE_ID" val="custom2023359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593"/>
  <p:tag name="KSO_WM_SLIDE_TYPE" val="text"/>
  <p:tag name="KSO_WM_SLIDE_SUBTYPE" val="picTxt"/>
  <p:tag name="KSO_WM_SLIDE_SIZE" val="264.194*360.75"/>
  <p:tag name="KSO_WM_SLIDE_POSITION" val="48.0055*131.8"/>
  <p:tag name="KSO_WM_SLIDE_LAYOUT" val="a_d_l"/>
  <p:tag name="KSO_WM_SLIDE_LAYOUT_CNT" val="1_1_1"/>
  <p:tag name="KSO_WM_SPECIAL_SOURCE" val="bdnull"/>
  <p:tag name="KSO_WM_DIAGRAM_GROUP_CODE" val="l1-1"/>
  <p:tag name="KSO_WM_SLIDE_DIAGTYPE" val="l"/>
</p:tagLst>
</file>

<file path=ppt/tags/tag3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Lst>
</file>

<file path=ppt/tags/tag3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433301195**1756796819256_1.12_c021b650270e-slide-9"/>
</p:tagLst>
</file>

<file path=ppt/tags/tag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96819256_1.12_c021b650270e-slide-9"/>
</p:tagLst>
</file>

<file path=ppt/tags/tag3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Lst>
</file>

<file path=ppt/tags/tag3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96819256_1.12_c021b650270e-slide-9"/>
</p:tagLst>
</file>

<file path=ppt/tags/tag3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YPE" val="a"/>
  <p:tag name="KSO_WM_UNIT_INDEX" val="1"/>
  <p:tag name="KSO_WM_BEAUTIFY_FLAG" val="#wm#"/>
  <p:tag name="KSO_WM_TAG_VERSION" val="3.0"/>
  <p:tag name="KSO_WM_UNIT_ID" val="custom556_4*a*1"/>
  <p:tag name="KSO_WM_UNIT_LAYERLEVEL" val="1"/>
  <p:tag name="KSO_WM_TEMPLATE_INDEX" val="556"/>
  <p:tag name="KSO_WM_TEMPLATE_CATEGORY" val="custom"/>
</p:tagLst>
</file>

<file path=ppt/tags/tag38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3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Lst>
</file>

<file path=ppt/tags/tag383.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ai_match*TextGenerateImg**1756796819256_1.12_c021b650270e-slide-1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1*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Lst>
</file>

<file path=ppt/tags/tag3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1*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3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1*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根据需要可酌情增减文字，以便观者准确的理解您所传达的信息。文字是您思想的提炼，请言简的阐述观点。"/>
  <p:tag name="KSO_WM_UNIT_TEXT_FILL_FORE_SCHEMECOLOR_INDEX" val="1"/>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1*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Lst>
</file>

<file path=ppt/tags/tag3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1*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3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1*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编辑添加正文，文字是您思想的提炼，为了最终演示发布的良好效果，请言简意赅的阐述观点。根据需要可酌情增减文字，以便观者准确的理解您所传达的信息。文字是您思想的提炼，请言简的阐述观点。"/>
  <p:tag name="KSO_WM_UNIT_TEXT_FILL_FORE_SCHEMECOLOR_INDEX" val="1"/>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1*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25,&quot;width&quot;:552.6134033203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Lst>
</file>

<file path=ppt/tags/tag391.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392.xml><?xml version="1.0" encoding="utf-8"?>
<p:tagLst xmlns:p="http://schemas.openxmlformats.org/presentationml/2006/main">
  <p:tag name="KSO_WM_UNIT_TYPE" val="a"/>
  <p:tag name="KSO_WM_UNIT_INDEX" val="1"/>
  <p:tag name="KSO_WM_BEAUTIFY_FLAG" val="#wm#"/>
  <p:tag name="KSO_WM_TAG_VERSION" val="3.0"/>
  <p:tag name="KSO_WM_UNIT_ID" val="custom556_5*a*1"/>
  <p:tag name="KSO_WM_UNIT_LAYERLEVEL" val="1"/>
  <p:tag name="KSO_WM_TEMPLATE_INDEX" val="556"/>
  <p:tag name="KSO_WM_TEMPLATE_CATEGORY" val="custom"/>
</p:tagLst>
</file>

<file path=ppt/tags/tag393.xml><?xml version="1.0" encoding="utf-8"?>
<p:tagLst xmlns:p="http://schemas.openxmlformats.org/presentationml/2006/main">
  <p:tag name="KSO_WM_UNIT_TYPE" val="f"/>
  <p:tag name="KSO_WM_UNIT_SUBTYPE" val="g"/>
  <p:tag name="KSO_WM_UNIT_INDEX" val="1"/>
  <p:tag name="KSO_WM_BEAUTIFY_FLAG" val="#wm#"/>
  <p:tag name="KSO_WM_TAG_VERSION" val="3.0"/>
  <p:tag name="KSO_WM_UNIT_ID" val="custom556_5*f*1"/>
  <p:tag name="KSO_WM_UNIT_LAYERLEVEL" val="1"/>
  <p:tag name="KSO_WM_TEMPLATE_INDEX" val="556"/>
  <p:tag name="KSO_WM_TEMPLATE_CATEGORY" val="custom"/>
</p:tagLst>
</file>

<file path=ppt/tags/tag394.xml><?xml version="1.0" encoding="utf-8"?>
<p:tagLst xmlns:p="http://schemas.openxmlformats.org/presentationml/2006/main">
  <p:tag name="KSO_WM_SLIDE_ID" val="custom556_5"/>
  <p:tag name="KSO_WM_TEMPLATE_SUBCATEGORY" val="29"/>
  <p:tag name="KSO_WM_TEMPLATE_MASTER_TYPE" val="0"/>
  <p:tag name="KSO_WM_TEMPLATE_COLOR_TYPE" val="0"/>
  <p:tag name="KSO_WM_SLIDE_ITEM_CNT" val="0"/>
  <p:tag name="KSO_WM_SLIDE_INDEX" val="5"/>
  <p:tag name="KSO_WM_TAG_VERSION" val="3.0"/>
  <p:tag name="KSO_WM_BEAUTIFY_FLAG" val="#wm#"/>
  <p:tag name="KSO_WM_TEMPLATE_CATEGORY" val="custom"/>
  <p:tag name="KSO_WM_TEMPLATE_INDEX" val="556"/>
  <p:tag name="KSO_WM_SLIDE_TYPE" val="endPage"/>
  <p:tag name="KSO_WM_SLIDE_SUBTYPE" val="pureTxt"/>
  <p:tag name="KSO_WM_SLIDE_LAYOUT" val="a_f"/>
  <p:tag name="KSO_WM_SLIDE_LAYOUT_CNT" val="1_1"/>
  <p:tag name="KSO_WM_SPECIAL_SOURCE" val="bdnull"/>
  <p:tag name="KSO_WM_SLIDE_CONTENT_AREA" val="{&quot;left&quot;:&quot;238.15&quot;,&quot;top&quot;:&quot;99.8&quot;,&quot;width&quot;:&quot;660.35&quot;,&quot;height&quot;:&quot;315&quot;}"/>
  <p:tag name="KSO_WM_TEMPLATE_PLACEHOLDER_POS" val="208,0,832,540"/>
  <p:tag name="KSO_WM_SLIDE_THEME_ID" val="20241013"/>
</p:tagLst>
</file>

<file path=ppt/tags/tag395.xml><?xml version="1.0" encoding="utf-8"?>
<p:tagLst xmlns:p="http://schemas.openxmlformats.org/presentationml/2006/main">
  <p:tag name="KSO_WM_PRESENTATION_SOURCE" val="WPPAIGeneratePP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TEMPLATE_INDEX" val="5"/>
  <p:tag name="KSO_WM_TEMPLATE_CATEGORY" val="custom"/>
</p:tagLst>
</file>

<file path=ppt/tags/tag65.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 name="KSO_WM_TEMPLATE_INDEX" val="5"/>
  <p:tag name="KSO_WM_TEMPLATE_CATEGORY" val="custom"/>
</p:tagLst>
</file>

<file path=ppt/tags/tag66.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 name="KSO_WM_TEMPLATE_INDEX" val="5"/>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
  <p:tag name="KSO_WM_TEMPLATE_CATEGORY" val="custom"/>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
  <p:tag name="KSO_WM_TEMPLATE_CATEGORY" val="custo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1"/>
  <p:tag name="KSO_WM_TEMPLATE_INDEX" val="5"/>
  <p:tag name="KSO_WM_TEMPLATE_CATEGORY" val="custo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
  <p:tag name="KSO_WM_TEMPLATE_CATEGORY" val="custom"/>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 name="KSO_WM_TEMPLATE_INDEX" val="5"/>
  <p:tag name="KSO_WM_TEMPLATE_CATEGORY" val="custom"/>
</p:tagLst>
</file>

<file path=ppt/tags/tag7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TEMPLATE_INDEX" val="5"/>
  <p:tag name="KSO_WM_TEMPLATE_CATEGORY" val="custo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
  <p:tag name="KSO_WM_TEMPLATE_CATEGORY" val="custo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 name="KSO_WM_TEMPLATE_INDEX" val="5"/>
  <p:tag name="KSO_WM_TEMPLATE_CATEGORY" val="custom"/>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UNIT_TYPE" val="i"/>
  <p:tag name="KSO_WM_UNIT_INDEX" val="1"/>
  <p:tag name="KSO_WM_TEMPLATE_INDEX" val="5"/>
  <p:tag name="KSO_WM_TEMPLATE_CATEGORY" val="custom"/>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 name="KSO_WM_TEMPLATE_INDEX" val="5"/>
  <p:tag name="KSO_WM_TEMPLATE_CATEGORY" val="custom"/>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 name="KSO_WM_TEMPLATE_INDEX" val="5"/>
  <p:tag name="KSO_WM_TEMPLATE_CATEGORY" val="custom"/>
</p:tagLst>
</file>

<file path=ppt/tags/tag8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TEMPLATE_INDEX" val="5"/>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5"/>
  <p:tag name="KSO_WM_TEMPLATE_CATEGORY" val="custo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
  <p:tag name="KSO_WM_TEMPLATE_CATEGORY" val="custo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INDEX" val="5"/>
  <p:tag name="KSO_WM_TEMPLATE_CATEGORY" val="custo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TEXT_LAYER_COUNT" val="1"/>
  <p:tag name="KSO_WM_TEMPLATE_INDEX" val="5"/>
  <p:tag name="KSO_WM_TEMPLATE_CATEGORY" val="custo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
  <p:tag name="KSO_WM_TEMPLATE_CATEGORY" val="custo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5"/>
  <p:tag name="KSO_WM_TEMPLATE_CATEGORY" val="custo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TEXT_LAYER_COUNT" val="1"/>
  <p:tag name="KSO_WM_TEMPLATE_INDEX" val="5"/>
  <p:tag name="KSO_WM_TEMPLATE_CATEGORY" val="custo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5"/>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渐变风">
  <a:themeElements>
    <a:clrScheme name="自定义 46">
      <a:dk1>
        <a:srgbClr val="000000"/>
      </a:dk1>
      <a:lt1>
        <a:srgbClr val="FFFFFF"/>
      </a:lt1>
      <a:dk2>
        <a:srgbClr val="571D11"/>
      </a:dk2>
      <a:lt2>
        <a:srgbClr val="FCF2F0"/>
      </a:lt2>
      <a:accent1>
        <a:srgbClr val="E8898D"/>
      </a:accent1>
      <a:accent2>
        <a:srgbClr val="71B9F1"/>
      </a:accent2>
      <a:accent3>
        <a:srgbClr val="E18EE4"/>
      </a:accent3>
      <a:accent4>
        <a:srgbClr val="F5B765"/>
      </a:accent4>
      <a:accent5>
        <a:srgbClr val="A095CF"/>
      </a:accent5>
      <a:accent6>
        <a:srgbClr val="CCAA72"/>
      </a:accent6>
      <a:hlink>
        <a:srgbClr val="48A1FA"/>
      </a:hlink>
      <a:folHlink>
        <a:srgbClr val="951C13"/>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2259</Words>
  <Application>WPS 演示</Application>
  <PresentationFormat>宽屏</PresentationFormat>
  <Paragraphs>297</Paragraphs>
  <Slides>25</Slides>
  <Notes>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Wingdings</vt:lpstr>
      <vt:lpstr>微软雅黑</vt:lpstr>
      <vt:lpstr>MiSans Normal</vt:lpstr>
      <vt:lpstr>微软雅黑 Light</vt:lpstr>
      <vt:lpstr>Arial Unicode MS</vt:lpstr>
      <vt:lpstr>Calibri</vt:lpstr>
      <vt:lpstr>WPS</vt:lpstr>
      <vt:lpstr>小清新渐变风</vt:lpstr>
      <vt:lpstr>网络营销</vt:lpstr>
      <vt:lpstr>PowerPoint 演示文稿</vt:lpstr>
      <vt:lpstr>目录</vt:lpstr>
      <vt:lpstr>学习目标</vt:lpstr>
      <vt:lpstr>PowerPoint 演示文稿</vt:lpstr>
      <vt:lpstr>一、网络视频</vt:lpstr>
      <vt:lpstr>PowerPoint 演示文稿</vt:lpstr>
      <vt:lpstr>PowerPoint 演示文稿</vt:lpstr>
      <vt:lpstr>四、网络视频营销分类</vt:lpstr>
      <vt:lpstr>PowerPoint 演示文稿</vt:lpstr>
      <vt:lpstr>一、网络视频营销策划</vt:lpstr>
      <vt:lpstr>     实施要点</vt:lpstr>
      <vt:lpstr>PowerPoint 演示文稿</vt:lpstr>
      <vt:lpstr>三、网络视频营销推广</vt:lpstr>
      <vt:lpstr>PowerPoint 演示文稿</vt:lpstr>
      <vt:lpstr>PowerPoint 演示文稿</vt:lpstr>
      <vt:lpstr>一、认识网络直播</vt:lpstr>
      <vt:lpstr>一、认识网络直播</vt:lpstr>
      <vt:lpstr>PowerPoint 演示文稿</vt:lpstr>
      <vt:lpstr>PowerPoint 演示文稿</vt:lpstr>
      <vt:lpstr>三、网络直播营销实施</vt:lpstr>
      <vt:lpstr>三、网络直播营销实施</vt:lpstr>
      <vt:lpstr>PowerPoint 演示文稿</vt:lpstr>
      <vt:lpstr>五、网络直播营销盈利模式</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大叔</dc:creator>
  <cp:lastModifiedBy>武静影</cp:lastModifiedBy>
  <cp:revision>162</cp:revision>
  <dcterms:created xsi:type="dcterms:W3CDTF">2019-06-19T02:08:00Z</dcterms:created>
  <dcterms:modified xsi:type="dcterms:W3CDTF">2025-09-04T01:30:22Z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1C7569F2661148FEB319A32F162FA560_11</vt:lpwstr>
  </property>
</Properties>
</file>