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0.svg" ContentType="image/svg+xml"/>
  <Override PartName="/ppt/media/image13.svg" ContentType="image/svg+xml"/>
  <Override PartName="/ppt/media/image15.svg" ContentType="image/svg+xml"/>
  <Override PartName="/ppt/media/image2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24"/>
  </p:handoutMasterIdLst>
  <p:sldIdLst>
    <p:sldId id="271" r:id="rId4"/>
    <p:sldId id="282" r:id="rId6"/>
    <p:sldId id="258" r:id="rId7"/>
    <p:sldId id="272" r:id="rId8"/>
    <p:sldId id="273" r:id="rId9"/>
    <p:sldId id="260" r:id="rId10"/>
    <p:sldId id="275" r:id="rId11"/>
    <p:sldId id="276" r:id="rId12"/>
    <p:sldId id="262" r:id="rId13"/>
    <p:sldId id="278" r:id="rId14"/>
    <p:sldId id="277" r:id="rId15"/>
    <p:sldId id="264" r:id="rId16"/>
    <p:sldId id="280" r:id="rId17"/>
    <p:sldId id="266" r:id="rId18"/>
    <p:sldId id="281" r:id="rId19"/>
    <p:sldId id="267" r:id="rId20"/>
    <p:sldId id="268" r:id="rId21"/>
    <p:sldId id="269" r:id="rId22"/>
    <p:sldId id="270" r:id="rId23"/>
  </p:sldIdLst>
  <p:sldSz cx="12192000" cy="6858000"/>
  <p:notesSz cx="7103745" cy="10234295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  <p:cmAuthor id="1483810881" name="WPS_1679281038" initials="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98"/>
        <p:guide pos="380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266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>
            <a:off x="0" y="4578350"/>
            <a:ext cx="2159000" cy="2279650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任意多边形 14"/>
          <p:cNvSpPr/>
          <p:nvPr userDrawn="1">
            <p:custDataLst>
              <p:tags r:id="rId3"/>
            </p:custDataLst>
          </p:nvPr>
        </p:nvSpPr>
        <p:spPr>
          <a:xfrm>
            <a:off x="10189845" y="1349375"/>
            <a:ext cx="2001520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副标题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1437005" y="3325495"/>
            <a:ext cx="7401560" cy="635000"/>
          </a:xfrm>
          <a:prstGeom prst="rect">
            <a:avLst/>
          </a:prstGeom>
        </p:spPr>
        <p:txBody>
          <a:bodyPr wrap="square" lIns="91440" tIns="45720" rIns="91440" bIns="4572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0" i="0" u="none" strike="noStrike" kern="1200" cap="none" spc="200" normalizeH="0" baseline="0" noProof="1" dirty="0">
                <a:solidFill>
                  <a:schemeClr val="tx1"/>
                </a:solidFill>
                <a:latin typeface="+mj-ea"/>
                <a:ea typeface="+mj-ea"/>
                <a:cs typeface="+mj-lt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单击此处编辑母版副标题样式</a:t>
            </a:r>
            <a:endParaRPr dirty="0"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1437005" y="1447800"/>
            <a:ext cx="7395845" cy="1712595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1520825" y="4201795"/>
            <a:ext cx="1886585" cy="440690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17" name="任意多边形 2"/>
          <p:cNvSpPr/>
          <p:nvPr userDrawn="1">
            <p:custDataLst>
              <p:tags r:id="rId10"/>
            </p:custDataLst>
          </p:nvPr>
        </p:nvSpPr>
        <p:spPr>
          <a:xfrm rot="10800000" flipH="1" flipV="1">
            <a:off x="8851265" y="3810"/>
            <a:ext cx="333946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>
            <p:custDataLst>
              <p:tags r:id="rId2"/>
            </p:custDataLst>
          </p:nvPr>
        </p:nvSpPr>
        <p:spPr>
          <a:xfrm>
            <a:off x="1219200" y="2804795"/>
            <a:ext cx="2362200" cy="23622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5" name="标题"/>
          <p:cNvSpPr txBox="1">
            <a:spLocks noGrp="1"/>
          </p:cNvSpPr>
          <p:nvPr>
            <p:ph type="title" idx="1" hasCustomPrompt="1"/>
            <p:custDataLst>
              <p:tags r:id="rId3"/>
            </p:custDataLst>
          </p:nvPr>
        </p:nvSpPr>
        <p:spPr bwMode="auto">
          <a:xfrm>
            <a:off x="844550" y="1139825"/>
            <a:ext cx="2171065" cy="2350770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任意多边形: 形状 6"/>
          <p:cNvSpPr/>
          <p:nvPr userDrawn="1">
            <p:custDataLst>
              <p:tags r:id="rId7"/>
            </p:custDataLst>
          </p:nvPr>
        </p:nvSpPr>
        <p:spPr>
          <a:xfrm>
            <a:off x="9295130" y="3812540"/>
            <a:ext cx="2896235" cy="3045460"/>
          </a:xfrm>
          <a:custGeom>
            <a:avLst/>
            <a:gdLst>
              <a:gd name="connsiteX0" fmla="*/ 2215286 w 2898892"/>
              <a:gd name="connsiteY0" fmla="*/ 1136 h 3045222"/>
              <a:gd name="connsiteX1" fmla="*/ 2449717 w 2898892"/>
              <a:gd name="connsiteY1" fmla="*/ 5674 h 3045222"/>
              <a:gd name="connsiteX2" fmla="*/ 2878869 w 2898892"/>
              <a:gd name="connsiteY2" fmla="*/ 77060 h 3045222"/>
              <a:gd name="connsiteX3" fmla="*/ 2898874 w 2898892"/>
              <a:gd name="connsiteY3" fmla="*/ 82278 h 3045222"/>
              <a:gd name="connsiteX4" fmla="*/ 2898892 w 2898892"/>
              <a:gd name="connsiteY4" fmla="*/ 1092496 h 3045222"/>
              <a:gd name="connsiteX5" fmla="*/ 2897670 w 2898892"/>
              <a:gd name="connsiteY5" fmla="*/ 1091774 h 3045222"/>
              <a:gd name="connsiteX6" fmla="*/ 2383672 w 2898892"/>
              <a:gd name="connsiteY6" fmla="*/ 950163 h 3045222"/>
              <a:gd name="connsiteX7" fmla="*/ 949550 w 2898892"/>
              <a:gd name="connsiteY7" fmla="*/ 2196199 h 3045222"/>
              <a:gd name="connsiteX8" fmla="*/ 1178031 w 2898892"/>
              <a:gd name="connsiteY8" fmla="*/ 3043519 h 3045222"/>
              <a:gd name="connsiteX9" fmla="*/ 1179843 w 2898892"/>
              <a:gd name="connsiteY9" fmla="*/ 3044919 h 3045222"/>
              <a:gd name="connsiteX10" fmla="*/ 128202 w 2898892"/>
              <a:gd name="connsiteY10" fmla="*/ 3045222 h 3045222"/>
              <a:gd name="connsiteX11" fmla="*/ 122797 w 2898892"/>
              <a:gd name="connsiteY11" fmla="*/ 3031476 h 3045222"/>
              <a:gd name="connsiteX12" fmla="*/ 5670 w 2898892"/>
              <a:gd name="connsiteY12" fmla="*/ 2130196 h 3045222"/>
              <a:gd name="connsiteX13" fmla="*/ 2215286 w 2898892"/>
              <a:gd name="connsiteY13" fmla="*/ 1136 h 304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8892" h="3045222">
                <a:moveTo>
                  <a:pt x="2215286" y="1136"/>
                </a:moveTo>
                <a:cubicBezTo>
                  <a:pt x="2292637" y="-1294"/>
                  <a:pt x="2370849" y="159"/>
                  <a:pt x="2449717" y="5674"/>
                </a:cubicBezTo>
                <a:cubicBezTo>
                  <a:pt x="2597317" y="15996"/>
                  <a:pt x="2740731" y="40665"/>
                  <a:pt x="2878869" y="77060"/>
                </a:cubicBezTo>
                <a:lnTo>
                  <a:pt x="2898874" y="82278"/>
                </a:lnTo>
                <a:lnTo>
                  <a:pt x="2898892" y="1092496"/>
                </a:lnTo>
                <a:lnTo>
                  <a:pt x="2897670" y="1091774"/>
                </a:lnTo>
                <a:cubicBezTo>
                  <a:pt x="2742140" y="1012787"/>
                  <a:pt x="2568647" y="963098"/>
                  <a:pt x="2383672" y="950163"/>
                </a:cubicBezTo>
                <a:cubicBezTo>
                  <a:pt x="1643138" y="898380"/>
                  <a:pt x="1001288" y="1456317"/>
                  <a:pt x="949550" y="2196199"/>
                </a:cubicBezTo>
                <a:cubicBezTo>
                  <a:pt x="927712" y="2508494"/>
                  <a:pt x="1014704" y="2802938"/>
                  <a:pt x="1178031" y="3043519"/>
                </a:cubicBezTo>
                <a:lnTo>
                  <a:pt x="1179843" y="3044919"/>
                </a:lnTo>
                <a:lnTo>
                  <a:pt x="128202" y="3045222"/>
                </a:lnTo>
                <a:lnTo>
                  <a:pt x="122797" y="3031476"/>
                </a:lnTo>
                <a:cubicBezTo>
                  <a:pt x="26596" y="2750393"/>
                  <a:pt x="-16389" y="2445659"/>
                  <a:pt x="5670" y="2130196"/>
                </a:cubicBezTo>
                <a:cubicBezTo>
                  <a:pt x="88351" y="947803"/>
                  <a:pt x="1055015" y="37588"/>
                  <a:pt x="2215286" y="1136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8"/>
          <p:cNvSpPr/>
          <p:nvPr userDrawn="1">
            <p:custDataLst>
              <p:tags r:id="rId2"/>
            </p:custDataLst>
          </p:nvPr>
        </p:nvSpPr>
        <p:spPr>
          <a:xfrm flipH="1">
            <a:off x="10045700" y="4570095"/>
            <a:ext cx="2146300" cy="228790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9" name="椭圆 8"/>
          <p:cNvSpPr/>
          <p:nvPr userDrawn="1">
            <p:custDataLst>
              <p:tags r:id="rId3"/>
            </p:custDataLst>
          </p:nvPr>
        </p:nvSpPr>
        <p:spPr>
          <a:xfrm>
            <a:off x="9127490" y="967740"/>
            <a:ext cx="685800" cy="6858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0" name="椭圆 9"/>
          <p:cNvSpPr/>
          <p:nvPr userDrawn="1">
            <p:custDataLst>
              <p:tags r:id="rId4"/>
            </p:custDataLst>
          </p:nvPr>
        </p:nvSpPr>
        <p:spPr>
          <a:xfrm>
            <a:off x="982345" y="1607820"/>
            <a:ext cx="2449195" cy="244983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2348230" y="1383030"/>
            <a:ext cx="8107680" cy="20453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800" b="1" i="0" u="none" strike="noStrike" kern="1200" cap="none" spc="400" normalizeH="0" baseline="0" noProof="1">
                <a:solidFill>
                  <a:schemeClr val="tx1"/>
                </a:solidFill>
                <a:uFillTx/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5" name="节编号 3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389505" y="3841027"/>
            <a:ext cx="1917700" cy="526416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0"/>
          </a:gradFill>
        </p:spPr>
        <p:txBody>
          <a:bodyPr wrap="none" tIns="0" bIns="36195" anchor="ctr" anchorCtr="0">
            <a:normAutofit/>
          </a:bodyPr>
          <a:lstStyle>
            <a:lvl1pPr marL="0" indent="0" algn="ctr">
              <a:buNone/>
              <a:defRPr sz="18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 rot="10800000" flipV="1">
            <a:off x="635" y="31750"/>
            <a:ext cx="333819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8" name="任意多边形 9"/>
          <p:cNvSpPr/>
          <p:nvPr userDrawn="1">
            <p:custDataLst>
              <p:tags r:id="rId3"/>
            </p:custDataLst>
          </p:nvPr>
        </p:nvSpPr>
        <p:spPr>
          <a:xfrm rot="10800000" flipV="1">
            <a:off x="0" y="1377315"/>
            <a:ext cx="2000885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4"/>
            </p:custDataLst>
          </p:nvPr>
        </p:nvSpPr>
        <p:spPr>
          <a:xfrm flipH="1">
            <a:off x="10045700" y="4578350"/>
            <a:ext cx="2146300" cy="227901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3641090" y="1520825"/>
            <a:ext cx="6866890" cy="2146300"/>
          </a:xfrm>
          <a:prstGeom prst="rect">
            <a:avLst/>
          </a:prstGeom>
          <a:noFill/>
        </p:spPr>
        <p:txBody>
          <a:bodyPr wrap="square" lIns="91440" tIns="45720" rIns="71755" bIns="45720" rtlCol="0" anchor="b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8479790" y="4109719"/>
            <a:ext cx="1886585" cy="562294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74.xml"/><Relationship Id="rId18" Type="http://schemas.openxmlformats.org/officeDocument/2006/relationships/tags" Target="../tags/tag73.xml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同心圆 6"/>
          <p:cNvSpPr/>
          <p:nvPr userDrawn="1">
            <p:custDataLst>
              <p:tags r:id="rId17"/>
            </p:custDataLst>
          </p:nvPr>
        </p:nvSpPr>
        <p:spPr>
          <a:xfrm rot="8280000">
            <a:off x="452120" y="287020"/>
            <a:ext cx="624840" cy="624840"/>
          </a:xfrm>
          <a:prstGeom prst="donut">
            <a:avLst>
              <a:gd name="adj" fmla="val 24433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72000">
                <a:schemeClr val="accent1">
                  <a:alpha val="0"/>
                </a:schemeClr>
              </a:gs>
            </a:gsLst>
            <a:lin ang="169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18"/>
            </p:custDataLst>
          </p:nvPr>
        </p:nvSpPr>
        <p:spPr>
          <a:xfrm>
            <a:off x="6934200" y="1351280"/>
            <a:ext cx="5255895" cy="5506720"/>
          </a:xfrm>
          <a:custGeom>
            <a:avLst/>
            <a:gdLst>
              <a:gd name="connsiteX0" fmla="*/ 4225077 w 5255647"/>
              <a:gd name="connsiteY0" fmla="*/ 770 h 5518308"/>
              <a:gd name="connsiteX1" fmla="*/ 4438483 w 5255647"/>
              <a:gd name="connsiteY1" fmla="*/ 10280 h 5518308"/>
              <a:gd name="connsiteX2" fmla="*/ 5216038 w 5255647"/>
              <a:gd name="connsiteY2" fmla="*/ 139615 h 5518308"/>
              <a:gd name="connsiteX3" fmla="*/ 5255647 w 5255647"/>
              <a:gd name="connsiteY3" fmla="*/ 150458 h 5518308"/>
              <a:gd name="connsiteX4" fmla="*/ 5255607 w 5255647"/>
              <a:gd name="connsiteY4" fmla="*/ 1981866 h 5518308"/>
              <a:gd name="connsiteX5" fmla="*/ 5250109 w 5255647"/>
              <a:gd name="connsiteY5" fmla="*/ 1978022 h 5518308"/>
              <a:gd name="connsiteX6" fmla="*/ 4318826 w 5255647"/>
              <a:gd name="connsiteY6" fmla="*/ 1721455 h 5518308"/>
              <a:gd name="connsiteX7" fmla="*/ 1720433 w 5255647"/>
              <a:gd name="connsiteY7" fmla="*/ 3978949 h 5518308"/>
              <a:gd name="connsiteX8" fmla="*/ 2134410 w 5255647"/>
              <a:gd name="connsiteY8" fmla="*/ 5514082 h 5518308"/>
              <a:gd name="connsiteX9" fmla="*/ 2137612 w 5255647"/>
              <a:gd name="connsiteY9" fmla="*/ 5517766 h 5518308"/>
              <a:gd name="connsiteX10" fmla="*/ 232206 w 5255647"/>
              <a:gd name="connsiteY10" fmla="*/ 5518308 h 5518308"/>
              <a:gd name="connsiteX11" fmla="*/ 222494 w 5255647"/>
              <a:gd name="connsiteY11" fmla="*/ 5492256 h 5518308"/>
              <a:gd name="connsiteX12" fmla="*/ 10273 w 5255647"/>
              <a:gd name="connsiteY12" fmla="*/ 3859362 h 5518308"/>
              <a:gd name="connsiteX13" fmla="*/ 4225077 w 5255647"/>
              <a:gd name="connsiteY13" fmla="*/ 770 h 551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55647" h="5518308">
                <a:moveTo>
                  <a:pt x="4225077" y="770"/>
                </a:moveTo>
                <a:cubicBezTo>
                  <a:pt x="4295884" y="2127"/>
                  <a:pt x="4367035" y="5284"/>
                  <a:pt x="4438483" y="10280"/>
                </a:cubicBezTo>
                <a:cubicBezTo>
                  <a:pt x="4705911" y="28981"/>
                  <a:pt x="4965754" y="73676"/>
                  <a:pt x="5216038" y="139615"/>
                </a:cubicBezTo>
                <a:lnTo>
                  <a:pt x="5255647" y="150458"/>
                </a:lnTo>
                <a:lnTo>
                  <a:pt x="5255607" y="1981866"/>
                </a:lnTo>
                <a:lnTo>
                  <a:pt x="5250109" y="1978022"/>
                </a:lnTo>
                <a:cubicBezTo>
                  <a:pt x="4968313" y="1834916"/>
                  <a:pt x="4653971" y="1744891"/>
                  <a:pt x="4318826" y="1721455"/>
                </a:cubicBezTo>
                <a:cubicBezTo>
                  <a:pt x="2977095" y="1627633"/>
                  <a:pt x="1814168" y="2638470"/>
                  <a:pt x="1720433" y="3978949"/>
                </a:cubicBezTo>
                <a:cubicBezTo>
                  <a:pt x="1680868" y="4544750"/>
                  <a:pt x="1838485" y="5078208"/>
                  <a:pt x="2134410" y="5514082"/>
                </a:cubicBezTo>
                <a:lnTo>
                  <a:pt x="2137612" y="5517766"/>
                </a:lnTo>
                <a:lnTo>
                  <a:pt x="232206" y="5518308"/>
                </a:lnTo>
                <a:lnTo>
                  <a:pt x="222494" y="5492256"/>
                </a:lnTo>
                <a:cubicBezTo>
                  <a:pt x="48190" y="4983003"/>
                  <a:pt x="-29693" y="4430902"/>
                  <a:pt x="10273" y="3859362"/>
                </a:cubicBezTo>
                <a:cubicBezTo>
                  <a:pt x="165063" y="1645759"/>
                  <a:pt x="2030046" y="-41301"/>
                  <a:pt x="4225077" y="77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1">
                  <a:alpha val="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8" name="KSO_TEMPLATE" hidden="1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4" Type="http://schemas.openxmlformats.org/officeDocument/2006/relationships/notesSlide" Target="../notesSlides/notesSlide6.xm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171.xml"/><Relationship Id="rId21" Type="http://schemas.openxmlformats.org/officeDocument/2006/relationships/tags" Target="../tags/tag170.xml"/><Relationship Id="rId20" Type="http://schemas.openxmlformats.org/officeDocument/2006/relationships/tags" Target="../tags/tag169.xml"/><Relationship Id="rId2" Type="http://schemas.openxmlformats.org/officeDocument/2006/relationships/tags" Target="../tags/tag151.xml"/><Relationship Id="rId19" Type="http://schemas.openxmlformats.org/officeDocument/2006/relationships/tags" Target="../tags/tag168.xml"/><Relationship Id="rId18" Type="http://schemas.openxmlformats.org/officeDocument/2006/relationships/tags" Target="../tags/tag167.xml"/><Relationship Id="rId17" Type="http://schemas.openxmlformats.org/officeDocument/2006/relationships/tags" Target="../tags/tag166.xml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tags" Target="../tags/tag15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9" Type="http://schemas.openxmlformats.org/officeDocument/2006/relationships/notesSlide" Target="../notesSlides/notesSlide7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88.xml"/><Relationship Id="rId16" Type="http://schemas.openxmlformats.org/officeDocument/2006/relationships/tags" Target="../tags/tag187.xml"/><Relationship Id="rId15" Type="http://schemas.openxmlformats.org/officeDocument/2006/relationships/tags" Target="../tags/tag186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tags" Target="../tags/tag17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svg"/><Relationship Id="rId8" Type="http://schemas.openxmlformats.org/officeDocument/2006/relationships/image" Target="../media/image1.png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3" Type="http://schemas.openxmlformats.org/officeDocument/2006/relationships/slideLayout" Target="../slideLayouts/slideLayout18.xml"/><Relationship Id="rId32" Type="http://schemas.openxmlformats.org/officeDocument/2006/relationships/tags" Target="../tags/tag210.xml"/><Relationship Id="rId31" Type="http://schemas.openxmlformats.org/officeDocument/2006/relationships/tags" Target="../tags/tag209.xml"/><Relationship Id="rId30" Type="http://schemas.openxmlformats.org/officeDocument/2006/relationships/tags" Target="../tags/tag208.xml"/><Relationship Id="rId3" Type="http://schemas.openxmlformats.org/officeDocument/2006/relationships/tags" Target="../tags/tag191.xml"/><Relationship Id="rId29" Type="http://schemas.openxmlformats.org/officeDocument/2006/relationships/tags" Target="../tags/tag207.xml"/><Relationship Id="rId28" Type="http://schemas.openxmlformats.org/officeDocument/2006/relationships/tags" Target="../tags/tag206.xml"/><Relationship Id="rId27" Type="http://schemas.openxmlformats.org/officeDocument/2006/relationships/tags" Target="../tags/tag205.xml"/><Relationship Id="rId26" Type="http://schemas.openxmlformats.org/officeDocument/2006/relationships/tags" Target="../tags/tag204.xml"/><Relationship Id="rId25" Type="http://schemas.openxmlformats.org/officeDocument/2006/relationships/tags" Target="../tags/tag203.xml"/><Relationship Id="rId24" Type="http://schemas.openxmlformats.org/officeDocument/2006/relationships/tags" Target="../tags/tag202.xml"/><Relationship Id="rId23" Type="http://schemas.openxmlformats.org/officeDocument/2006/relationships/tags" Target="../tags/tag201.xml"/><Relationship Id="rId22" Type="http://schemas.openxmlformats.org/officeDocument/2006/relationships/tags" Target="../tags/tag200.xml"/><Relationship Id="rId21" Type="http://schemas.openxmlformats.org/officeDocument/2006/relationships/image" Target="../media/image10.svg"/><Relationship Id="rId20" Type="http://schemas.openxmlformats.org/officeDocument/2006/relationships/image" Target="../media/image9.png"/><Relationship Id="rId2" Type="http://schemas.openxmlformats.org/officeDocument/2006/relationships/tags" Target="../tags/tag190.xml"/><Relationship Id="rId19" Type="http://schemas.openxmlformats.org/officeDocument/2006/relationships/tags" Target="../tags/tag199.xml"/><Relationship Id="rId18" Type="http://schemas.openxmlformats.org/officeDocument/2006/relationships/image" Target="../media/image8.svg"/><Relationship Id="rId17" Type="http://schemas.openxmlformats.org/officeDocument/2006/relationships/image" Target="../media/image7.png"/><Relationship Id="rId16" Type="http://schemas.openxmlformats.org/officeDocument/2006/relationships/tags" Target="../tags/tag198.xml"/><Relationship Id="rId15" Type="http://schemas.openxmlformats.org/officeDocument/2006/relationships/image" Target="../media/image6.svg"/><Relationship Id="rId14" Type="http://schemas.openxmlformats.org/officeDocument/2006/relationships/image" Target="../media/image5.png"/><Relationship Id="rId13" Type="http://schemas.openxmlformats.org/officeDocument/2006/relationships/tags" Target="../tags/tag197.xml"/><Relationship Id="rId12" Type="http://schemas.openxmlformats.org/officeDocument/2006/relationships/image" Target="../media/image4.svg"/><Relationship Id="rId11" Type="http://schemas.openxmlformats.org/officeDocument/2006/relationships/image" Target="../media/image3.png"/><Relationship Id="rId10" Type="http://schemas.openxmlformats.org/officeDocument/2006/relationships/tags" Target="../tags/tag196.xml"/><Relationship Id="rId1" Type="http://schemas.openxmlformats.org/officeDocument/2006/relationships/tags" Target="../tags/tag18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232.xml"/><Relationship Id="rId21" Type="http://schemas.openxmlformats.org/officeDocument/2006/relationships/tags" Target="../tags/tag231.xml"/><Relationship Id="rId20" Type="http://schemas.openxmlformats.org/officeDocument/2006/relationships/tags" Target="../tags/tag230.xml"/><Relationship Id="rId2" Type="http://schemas.openxmlformats.org/officeDocument/2006/relationships/tags" Target="../tags/tag212.xml"/><Relationship Id="rId19" Type="http://schemas.openxmlformats.org/officeDocument/2006/relationships/tags" Target="../tags/tag229.xml"/><Relationship Id="rId18" Type="http://schemas.openxmlformats.org/officeDocument/2006/relationships/tags" Target="../tags/tag228.xml"/><Relationship Id="rId17" Type="http://schemas.openxmlformats.org/officeDocument/2006/relationships/tags" Target="../tags/tag227.xml"/><Relationship Id="rId16" Type="http://schemas.openxmlformats.org/officeDocument/2006/relationships/tags" Target="../tags/tag226.xml"/><Relationship Id="rId15" Type="http://schemas.openxmlformats.org/officeDocument/2006/relationships/tags" Target="../tags/tag225.xml"/><Relationship Id="rId14" Type="http://schemas.openxmlformats.org/officeDocument/2006/relationships/tags" Target="../tags/tag224.xml"/><Relationship Id="rId13" Type="http://schemas.openxmlformats.org/officeDocument/2006/relationships/tags" Target="../tags/tag223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tags" Target="../tags/tag21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image" Target="../media/image11.png"/><Relationship Id="rId2" Type="http://schemas.openxmlformats.org/officeDocument/2006/relationships/tags" Target="../tags/tag234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244.xml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tags" Target="../tags/tag243.xml"/><Relationship Id="rId13" Type="http://schemas.openxmlformats.org/officeDocument/2006/relationships/tags" Target="../tags/tag242.xml"/><Relationship Id="rId12" Type="http://schemas.openxmlformats.org/officeDocument/2006/relationships/image" Target="../media/image13.svg"/><Relationship Id="rId11" Type="http://schemas.openxmlformats.org/officeDocument/2006/relationships/image" Target="../media/image12.png"/><Relationship Id="rId10" Type="http://schemas.openxmlformats.org/officeDocument/2006/relationships/tags" Target="../tags/tag241.xml"/><Relationship Id="rId1" Type="http://schemas.openxmlformats.org/officeDocument/2006/relationships/tags" Target="../tags/tag23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image" Target="../media/image17.jpeg"/><Relationship Id="rId4" Type="http://schemas.openxmlformats.org/officeDocument/2006/relationships/tags" Target="../tags/tag247.xml"/><Relationship Id="rId3" Type="http://schemas.openxmlformats.org/officeDocument/2006/relationships/image" Target="../media/image16.jpeg"/><Relationship Id="rId2" Type="http://schemas.openxmlformats.org/officeDocument/2006/relationships/tags" Target="../tags/tag246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54.xml"/><Relationship Id="rId11" Type="http://schemas.openxmlformats.org/officeDocument/2006/relationships/tags" Target="../tags/tag253.xml"/><Relationship Id="rId10" Type="http://schemas.openxmlformats.org/officeDocument/2006/relationships/tags" Target="../tags/tag252.xml"/><Relationship Id="rId1" Type="http://schemas.openxmlformats.org/officeDocument/2006/relationships/tags" Target="../tags/tag24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image" Target="../media/image18.jpe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5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3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tags" Target="../tags/tag8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tags" Target="../tags/tag9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9" Type="http://schemas.openxmlformats.org/officeDocument/2006/relationships/notesSlide" Target="../notesSlides/notesSlide5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tags" Target="../tags/tag1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1613535" y="1586230"/>
            <a:ext cx="7395845" cy="1512570"/>
          </a:xfrm>
        </p:spPr>
        <p:txBody>
          <a:bodyPr>
            <a:normAutofit/>
          </a:bodyPr>
          <a:lstStyle/>
          <a:p>
            <a:pPr algn="ctr"/>
            <a:r>
              <a:rPr>
                <a:sym typeface="+mn-ea"/>
              </a:rPr>
              <a:t>网络营销</a:t>
            </a:r>
            <a:endParaRPr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3931920" y="4219575"/>
            <a:ext cx="2927985" cy="775970"/>
          </a:xfrm>
        </p:spPr>
        <p:txBody>
          <a:bodyPr/>
          <a:lstStyle/>
          <a:p>
            <a:r>
              <a:rPr lang="zh-CN" altLang="en-US" sz="2800"/>
              <a:t>北京出版社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88620" y="1366520"/>
          <a:ext cx="11049635" cy="4916170"/>
        </p:xfrm>
        <a:graphic>
          <a:graphicData uri="http://schemas.openxmlformats.org/drawingml/2006/table">
            <a:tbl>
              <a:tblPr/>
              <a:tblGrid>
                <a:gridCol w="2873375"/>
                <a:gridCol w="8176260"/>
              </a:tblGrid>
              <a:tr h="44894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实施方法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具体内容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838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E-mail </a:t>
                      </a: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问卷法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通过电子邮件将调查问卷发送给特定的网上用户，用户填写后以电子邮件形式反馈给调查者。该方法可针对性地触达目标用户，但可能面临邮件被当作垃圾邮件过滤的问题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962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交互式</a:t>
                      </a: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CATI</a:t>
                      </a: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Computer Assisted Telephone Interview</a:t>
                      </a: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）系统法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由硬件（主机、工作站、电话线等）和专门编写的访问控制软件构成。访问员坐在计算机前，向电话对面的受访者读出问题，并将回答结果通过鼠标和键盘录入计算机；督导在另一台计算机前对访问工作进行现场监控。可实现电脑自动拨号、问卷逻辑自动控制、即时录入、即时配额控制等功能，能在更短时间内、花费更少费用获得更优质的访问数据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922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在线调查系统法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一种基于网络为用户开放的调查系统。用户只需输入关键参数，系统将自动在网站上生成调查问卷，然后利用其调查发布系统、调查报告统计查询系统等，实现调查问卷的发布和调查结果的统计查询。例如中智库玛调查网，提供调查问卷设计、市场调查平台等功能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39470" y="61150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网络问卷调查的具体实施</a:t>
            </a:r>
            <a:endParaRPr lang="zh-CN" altLang="en-US" sz="32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网络营销调查</a:t>
            </a:r>
            <a:r>
              <a:rPr lang="zh-CN" altLang="en-US">
                <a:sym typeface="+mn-ea"/>
              </a:rPr>
              <a:t>过程</a:t>
            </a:r>
            <a:endParaRPr lang="zh-CN" altLang="en-US">
              <a:sym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</a:t>
            </a:r>
            <a:r>
              <a:rPr lang="zh-CN" altLang="en-US"/>
              <a:t>二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>
            <p:custDataLst>
              <p:tags r:id="rId1"/>
            </p:custDataLst>
          </p:nvPr>
        </p:nvSpPr>
        <p:spPr>
          <a:xfrm>
            <a:off x="1085905" y="1989303"/>
            <a:ext cx="2634575" cy="3568870"/>
          </a:xfrm>
          <a:prstGeom prst="roundRect">
            <a:avLst>
              <a:gd name="adj" fmla="val 5500"/>
            </a:avLst>
          </a:prstGeom>
          <a:gradFill flip="none" rotWithShape="1"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90000"/>
                  <a:alpha val="100000"/>
                </a:schemeClr>
              </a:gs>
            </a:gsLst>
            <a:lin ang="21594000" scaled="0"/>
            <a:tileRect/>
          </a:gra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6" name="矩形 1"/>
          <p:cNvSpPr/>
          <p:nvPr>
            <p:custDataLst>
              <p:tags r:id="rId2"/>
            </p:custDataLst>
          </p:nvPr>
        </p:nvSpPr>
        <p:spPr>
          <a:xfrm>
            <a:off x="1469153" y="3973550"/>
            <a:ext cx="1867683" cy="1421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解决核心问题，了解需求、评估竞争、分析趋势。</a:t>
            </a:r>
            <a:endParaRPr lang="zh-CN" altLang="en-US" sz="16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3"/>
          <p:cNvSpPr/>
          <p:nvPr>
            <p:custDataLst>
              <p:tags r:id="rId3"/>
            </p:custDataLst>
          </p:nvPr>
        </p:nvSpPr>
        <p:spPr>
          <a:xfrm>
            <a:off x="1469153" y="3139048"/>
            <a:ext cx="1867683" cy="65547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明确调查目的</a:t>
            </a:r>
            <a:endParaRPr lang="zh-CN" altLang="en-US" sz="19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2" name="直接连接符 5"/>
          <p:cNvCxnSpPr/>
          <p:nvPr>
            <p:custDataLst>
              <p:tags r:id="rId4"/>
            </p:custDataLst>
          </p:nvPr>
        </p:nvCxnSpPr>
        <p:spPr>
          <a:xfrm>
            <a:off x="1453017" y="3073925"/>
            <a:ext cx="207070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8"/>
          <p:cNvSpPr/>
          <p:nvPr>
            <p:custDataLst>
              <p:tags r:id="rId5"/>
            </p:custDataLst>
          </p:nvPr>
        </p:nvSpPr>
        <p:spPr>
          <a:xfrm>
            <a:off x="2691514" y="2177181"/>
            <a:ext cx="645472" cy="49086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32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圆角矩形 9"/>
          <p:cNvSpPr/>
          <p:nvPr>
            <p:custDataLst>
              <p:tags r:id="rId6"/>
            </p:custDataLst>
          </p:nvPr>
        </p:nvSpPr>
        <p:spPr>
          <a:xfrm>
            <a:off x="3944996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3" name="矩形 19"/>
          <p:cNvSpPr/>
          <p:nvPr>
            <p:custDataLst>
              <p:tags r:id="rId7"/>
            </p:custDataLst>
          </p:nvPr>
        </p:nvSpPr>
        <p:spPr>
          <a:xfrm>
            <a:off x="5182341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02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12"/>
          <p:cNvCxnSpPr/>
          <p:nvPr>
            <p:custDataLst>
              <p:tags r:id="rId8"/>
            </p:custDataLst>
          </p:nvPr>
        </p:nvCxnSpPr>
        <p:spPr>
          <a:xfrm>
            <a:off x="4283292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14"/>
          <p:cNvSpPr/>
          <p:nvPr>
            <p:custDataLst>
              <p:tags r:id="rId9"/>
            </p:custDataLst>
          </p:nvPr>
        </p:nvSpPr>
        <p:spPr>
          <a:xfrm>
            <a:off x="6333815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7571736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03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6" name="直接连接符 19"/>
          <p:cNvCxnSpPr/>
          <p:nvPr>
            <p:custDataLst>
              <p:tags r:id="rId11"/>
            </p:custDataLst>
          </p:nvPr>
        </p:nvCxnSpPr>
        <p:spPr>
          <a:xfrm>
            <a:off x="6605835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19"/>
          <p:cNvSpPr/>
          <p:nvPr>
            <p:custDataLst>
              <p:tags r:id="rId12"/>
            </p:custDataLst>
          </p:nvPr>
        </p:nvSpPr>
        <p:spPr>
          <a:xfrm>
            <a:off x="8723210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30" name="矩形 28"/>
          <p:cNvSpPr/>
          <p:nvPr>
            <p:custDataLst>
              <p:tags r:id="rId13"/>
            </p:custDataLst>
          </p:nvPr>
        </p:nvSpPr>
        <p:spPr>
          <a:xfrm>
            <a:off x="9960555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04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31" name="直接连接符 25"/>
          <p:cNvCxnSpPr/>
          <p:nvPr>
            <p:custDataLst>
              <p:tags r:id="rId14"/>
            </p:custDataLst>
          </p:nvPr>
        </p:nvCxnSpPr>
        <p:spPr>
          <a:xfrm>
            <a:off x="9025198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29"/>
          <p:cNvSpPr/>
          <p:nvPr>
            <p:custDataLst>
              <p:tags r:id="rId15"/>
            </p:custDataLst>
          </p:nvPr>
        </p:nvSpPr>
        <p:spPr>
          <a:xfrm>
            <a:off x="4226813" y="3624880"/>
            <a:ext cx="1601318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针对现有、潜在顾客，竞争对手的顾客群体。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3" name="矩形 30"/>
          <p:cNvSpPr/>
          <p:nvPr>
            <p:custDataLst>
              <p:tags r:id="rId16"/>
            </p:custDataLst>
          </p:nvPr>
        </p:nvSpPr>
        <p:spPr>
          <a:xfrm>
            <a:off x="4226813" y="3139048"/>
            <a:ext cx="1601318" cy="4295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2"/>
                </a:solidFill>
                <a:latin typeface="+mn-ea"/>
                <a:cs typeface="+mn-ea"/>
              </a:rPr>
              <a:t>界定调查对象</a:t>
            </a:r>
            <a:endParaRPr lang="zh-CN" altLang="en-US" sz="19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34" name="矩形 31"/>
          <p:cNvSpPr/>
          <p:nvPr>
            <p:custDataLst>
              <p:tags r:id="rId17"/>
            </p:custDataLst>
          </p:nvPr>
        </p:nvSpPr>
        <p:spPr>
          <a:xfrm>
            <a:off x="6615632" y="3624880"/>
            <a:ext cx="1601319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关联调查目的，具可操作性，如产品期望功能。</a:t>
            </a:r>
            <a:endParaRPr lang="zh-CN" altLang="en-US" sz="160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矩形 32"/>
          <p:cNvSpPr/>
          <p:nvPr>
            <p:custDataLst>
              <p:tags r:id="rId18"/>
            </p:custDataLst>
          </p:nvPr>
        </p:nvSpPr>
        <p:spPr>
          <a:xfrm>
            <a:off x="6615632" y="3139048"/>
            <a:ext cx="1601319" cy="405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3"/>
                </a:solidFill>
                <a:latin typeface="+mn-ea"/>
                <a:cs typeface="+mn-ea"/>
              </a:rPr>
              <a:t>细化调查问题</a:t>
            </a:r>
            <a:endParaRPr lang="zh-CN" altLang="en-US" sz="19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36" name="矩形 33"/>
          <p:cNvSpPr/>
          <p:nvPr>
            <p:custDataLst>
              <p:tags r:id="rId19"/>
            </p:custDataLst>
          </p:nvPr>
        </p:nvSpPr>
        <p:spPr>
          <a:xfrm>
            <a:off x="9005027" y="3624880"/>
            <a:ext cx="1601318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确定地域、群体、时间，规划关键节点。</a:t>
            </a:r>
            <a:endParaRPr lang="zh-CN" altLang="en-US" sz="160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4"/>
          <p:cNvSpPr/>
          <p:nvPr>
            <p:custDataLst>
              <p:tags r:id="rId20"/>
            </p:custDataLst>
          </p:nvPr>
        </p:nvSpPr>
        <p:spPr>
          <a:xfrm>
            <a:off x="9004392" y="3219693"/>
            <a:ext cx="1601318" cy="405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>
                <a:solidFill>
                  <a:schemeClr val="accent4"/>
                </a:solidFill>
                <a:latin typeface="+mn-ea"/>
                <a:cs typeface="+mn-ea"/>
              </a:rPr>
              <a:t>设定调查范围和时间表</a:t>
            </a:r>
            <a:endParaRPr lang="zh-CN" altLang="en-US" sz="1900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确定调查目标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>
            <p:custDataLst>
              <p:tags r:id="rId1"/>
            </p:custDataLst>
          </p:nvPr>
        </p:nvSpPr>
        <p:spPr>
          <a:xfrm>
            <a:off x="1085905" y="1989303"/>
            <a:ext cx="2634575" cy="3568870"/>
          </a:xfrm>
          <a:prstGeom prst="roundRect">
            <a:avLst>
              <a:gd name="adj" fmla="val 5500"/>
            </a:avLst>
          </a:prstGeom>
          <a:gradFill flip="none" rotWithShape="1"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90000"/>
                  <a:alpha val="100000"/>
                </a:schemeClr>
              </a:gs>
            </a:gsLst>
            <a:lin ang="21594000" scaled="0"/>
            <a:tileRect/>
          </a:gra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6" name="矩形 1"/>
          <p:cNvSpPr/>
          <p:nvPr>
            <p:custDataLst>
              <p:tags r:id="rId2"/>
            </p:custDataLst>
          </p:nvPr>
        </p:nvSpPr>
        <p:spPr>
          <a:xfrm>
            <a:off x="1469153" y="3973550"/>
            <a:ext cx="1867683" cy="1421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明确调查的预期成果。</a:t>
            </a:r>
            <a:endParaRPr lang="zh-CN" altLang="en-US" sz="16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3"/>
          <p:cNvSpPr/>
          <p:nvPr>
            <p:custDataLst>
              <p:tags r:id="rId3"/>
            </p:custDataLst>
          </p:nvPr>
        </p:nvSpPr>
        <p:spPr>
          <a:xfrm>
            <a:off x="1469153" y="3139048"/>
            <a:ext cx="1867683" cy="65547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明确调查成果</a:t>
            </a:r>
            <a:endParaRPr lang="zh-CN" altLang="en-US" sz="19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2" name="直接连接符 5"/>
          <p:cNvCxnSpPr/>
          <p:nvPr>
            <p:custDataLst>
              <p:tags r:id="rId4"/>
            </p:custDataLst>
          </p:nvPr>
        </p:nvCxnSpPr>
        <p:spPr>
          <a:xfrm>
            <a:off x="1453017" y="3073925"/>
            <a:ext cx="207070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8"/>
          <p:cNvSpPr/>
          <p:nvPr>
            <p:custDataLst>
              <p:tags r:id="rId5"/>
            </p:custDataLst>
          </p:nvPr>
        </p:nvSpPr>
        <p:spPr>
          <a:xfrm>
            <a:off x="2691514" y="2177181"/>
            <a:ext cx="645472" cy="49086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05</a:t>
            </a:r>
            <a:endParaRPr lang="en-US" altLang="zh-CN" sz="32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圆角矩形 9"/>
          <p:cNvSpPr/>
          <p:nvPr>
            <p:custDataLst>
              <p:tags r:id="rId6"/>
            </p:custDataLst>
          </p:nvPr>
        </p:nvSpPr>
        <p:spPr>
          <a:xfrm>
            <a:off x="3944996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3" name="矩形 19"/>
          <p:cNvSpPr/>
          <p:nvPr>
            <p:custDataLst>
              <p:tags r:id="rId7"/>
            </p:custDataLst>
          </p:nvPr>
        </p:nvSpPr>
        <p:spPr>
          <a:xfrm>
            <a:off x="5182341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06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12"/>
          <p:cNvCxnSpPr/>
          <p:nvPr>
            <p:custDataLst>
              <p:tags r:id="rId8"/>
            </p:custDataLst>
          </p:nvPr>
        </p:nvCxnSpPr>
        <p:spPr>
          <a:xfrm>
            <a:off x="4283292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14"/>
          <p:cNvSpPr/>
          <p:nvPr>
            <p:custDataLst>
              <p:tags r:id="rId9"/>
            </p:custDataLst>
          </p:nvPr>
        </p:nvSpPr>
        <p:spPr>
          <a:xfrm>
            <a:off x="6334450" y="238837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7571736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07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6" name="直接连接符 19"/>
          <p:cNvCxnSpPr/>
          <p:nvPr>
            <p:custDataLst>
              <p:tags r:id="rId11"/>
            </p:custDataLst>
          </p:nvPr>
        </p:nvCxnSpPr>
        <p:spPr>
          <a:xfrm>
            <a:off x="6605835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29"/>
          <p:cNvSpPr/>
          <p:nvPr>
            <p:custDataLst>
              <p:tags r:id="rId12"/>
            </p:custDataLst>
          </p:nvPr>
        </p:nvSpPr>
        <p:spPr>
          <a:xfrm>
            <a:off x="4226813" y="3705525"/>
            <a:ext cx="1601318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符合企业的资源和能力，在合理时间内完成，目标具体、可衡量。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3" name="矩形 30"/>
          <p:cNvSpPr/>
          <p:nvPr>
            <p:custDataLst>
              <p:tags r:id="rId13"/>
            </p:custDataLst>
          </p:nvPr>
        </p:nvSpPr>
        <p:spPr>
          <a:xfrm>
            <a:off x="4228465" y="2813685"/>
            <a:ext cx="1598295" cy="89154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2"/>
                </a:solidFill>
                <a:latin typeface="+mn-ea"/>
                <a:cs typeface="+mn-ea"/>
              </a:rPr>
              <a:t>确保目标的可行性和实际性</a:t>
            </a:r>
            <a:endParaRPr lang="zh-CN" altLang="en-US" sz="19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34" name="矩形 31"/>
          <p:cNvSpPr/>
          <p:nvPr>
            <p:custDataLst>
              <p:tags r:id="rId14"/>
            </p:custDataLst>
          </p:nvPr>
        </p:nvSpPr>
        <p:spPr>
          <a:xfrm>
            <a:off x="6615632" y="3755055"/>
            <a:ext cx="1601319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与企业内部的管理层、市场部门、产品部门等利益相关者沟通。</a:t>
            </a:r>
            <a:endParaRPr lang="zh-CN" altLang="en-US" sz="160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矩形 32"/>
          <p:cNvSpPr/>
          <p:nvPr>
            <p:custDataLst>
              <p:tags r:id="rId15"/>
            </p:custDataLst>
          </p:nvPr>
        </p:nvSpPr>
        <p:spPr>
          <a:xfrm>
            <a:off x="6605905" y="3300095"/>
            <a:ext cx="1711325" cy="4051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3"/>
                </a:solidFill>
                <a:latin typeface="+mn-ea"/>
                <a:cs typeface="+mn-ea"/>
              </a:rPr>
              <a:t>与利益相关者沟通并达成共识</a:t>
            </a:r>
            <a:endParaRPr lang="zh-CN" altLang="en-US" sz="19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确定调查目标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/>
              <a:t>制订调查计划</a:t>
            </a:r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4529455" y="1879600"/>
            <a:ext cx="1272540" cy="1293495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3"/>
            </p:custDataLst>
          </p:nvPr>
        </p:nvSpPr>
        <p:spPr>
          <a:xfrm>
            <a:off x="3721735" y="5622290"/>
            <a:ext cx="610870" cy="640715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609600" y="4019550"/>
            <a:ext cx="1894205" cy="1908175"/>
          </a:xfrm>
          <a:prstGeom prst="rect">
            <a:avLst/>
          </a:prstGeom>
          <a:solidFill>
            <a:schemeClr val="accent1">
              <a:alpha val="51000"/>
            </a:schemeClr>
          </a:solidFill>
          <a:ln w="285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209675" y="1687830"/>
            <a:ext cx="1176655" cy="123507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6"/>
            </p:custDataLst>
          </p:nvPr>
        </p:nvSpPr>
        <p:spPr>
          <a:xfrm>
            <a:off x="2182495" y="2435225"/>
            <a:ext cx="2581910" cy="2564765"/>
          </a:xfrm>
          <a:prstGeom prst="rect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 descr="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08050" y="3331446"/>
            <a:ext cx="730800" cy="772323"/>
          </a:xfrm>
          <a:prstGeom prst="rect">
            <a:avLst/>
          </a:prstGeom>
        </p:spPr>
      </p:pic>
      <p:pic>
        <p:nvPicPr>
          <p:cNvPr id="35" name="图片 34" descr="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609970" y="2085768"/>
            <a:ext cx="376065" cy="439200"/>
          </a:xfrm>
          <a:prstGeom prst="rect">
            <a:avLst/>
          </a:prstGeom>
        </p:spPr>
      </p:pic>
      <p:pic>
        <p:nvPicPr>
          <p:cNvPr id="37" name="图片 36" descr="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901495" y="2209548"/>
            <a:ext cx="528461" cy="633600"/>
          </a:xfrm>
          <a:prstGeom prst="rect">
            <a:avLst/>
          </a:prstGeom>
        </p:spPr>
      </p:pic>
      <p:pic>
        <p:nvPicPr>
          <p:cNvPr id="38" name="图片 37" descr="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209303" y="4626238"/>
            <a:ext cx="694800" cy="694800"/>
          </a:xfrm>
          <a:prstGeom prst="rect">
            <a:avLst/>
          </a:prstGeom>
        </p:spPr>
      </p:pic>
      <p:pic>
        <p:nvPicPr>
          <p:cNvPr id="39" name="图片 38" descr="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910655" y="5764448"/>
            <a:ext cx="233031" cy="356400"/>
          </a:xfrm>
          <a:prstGeom prst="rect">
            <a:avLst/>
          </a:prstGeom>
        </p:spPr>
      </p:pic>
      <p:sp>
        <p:nvSpPr>
          <p:cNvPr id="5" name="边界"/>
          <p:cNvSpPr/>
          <p:nvPr>
            <p:custDataLst>
              <p:tags r:id="rId22"/>
            </p:custDataLst>
          </p:nvPr>
        </p:nvSpPr>
        <p:spPr>
          <a:xfrm>
            <a:off x="6055359" y="1807111"/>
            <a:ext cx="7211678" cy="636355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" name="矩形 11"/>
          <p:cNvSpPr/>
          <p:nvPr>
            <p:custDataLst>
              <p:tags r:id="rId23"/>
            </p:custDataLst>
          </p:nvPr>
        </p:nvSpPr>
        <p:spPr>
          <a:xfrm>
            <a:off x="6035040" y="1793859"/>
            <a:ext cx="795113" cy="63609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en-US" altLang="zh-CN" sz="300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"/>
          <p:cNvSpPr/>
          <p:nvPr>
            <p:custDataLst>
              <p:tags r:id="rId24"/>
            </p:custDataLst>
          </p:nvPr>
        </p:nvSpPr>
        <p:spPr>
          <a:xfrm>
            <a:off x="6830153" y="1805344"/>
            <a:ext cx="6436885" cy="343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确定资料来源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2"/>
          <p:cNvSpPr/>
          <p:nvPr>
            <p:custDataLst>
              <p:tags r:id="rId25"/>
            </p:custDataLst>
          </p:nvPr>
        </p:nvSpPr>
        <p:spPr>
          <a:xfrm>
            <a:off x="6830153" y="2173747"/>
            <a:ext cx="6436885" cy="7323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一手资料实地获取，二手资料政府网站、行业报告查询。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6"/>
            </p:custDataLst>
          </p:nvPr>
        </p:nvSpPr>
        <p:spPr>
          <a:xfrm>
            <a:off x="6035040" y="3110213"/>
            <a:ext cx="795113" cy="63609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2"/>
                </a:solidFill>
                <a:latin typeface="+mn-ea"/>
                <a:cs typeface="+mn-ea"/>
              </a:rPr>
              <a:t>02</a:t>
            </a:r>
            <a:endParaRPr lang="en-US" altLang="zh-CN" sz="300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27"/>
            </p:custDataLst>
          </p:nvPr>
        </p:nvSpPr>
        <p:spPr>
          <a:xfrm>
            <a:off x="6830153" y="3121698"/>
            <a:ext cx="6436885" cy="343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</a:rPr>
              <a:t>选定调查对象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28"/>
            </p:custDataLst>
          </p:nvPr>
        </p:nvSpPr>
        <p:spPr>
          <a:xfrm>
            <a:off x="6830153" y="3490100"/>
            <a:ext cx="6436885" cy="7323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聚焦消费者、竞争对手，利用网络沟通收集意见，监控市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场动态。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10"/>
          <p:cNvSpPr/>
          <p:nvPr>
            <p:custDataLst>
              <p:tags r:id="rId29"/>
            </p:custDataLst>
          </p:nvPr>
        </p:nvSpPr>
        <p:spPr>
          <a:xfrm>
            <a:off x="6035040" y="4426568"/>
            <a:ext cx="795113" cy="63609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3"/>
                </a:solidFill>
                <a:latin typeface="+mn-ea"/>
                <a:cs typeface="+mn-ea"/>
              </a:rPr>
              <a:t>03</a:t>
            </a:r>
            <a:endParaRPr lang="en-US" altLang="zh-CN" sz="300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4" name="矩形 12"/>
          <p:cNvSpPr/>
          <p:nvPr>
            <p:custDataLst>
              <p:tags r:id="rId30"/>
            </p:custDataLst>
          </p:nvPr>
        </p:nvSpPr>
        <p:spPr>
          <a:xfrm>
            <a:off x="6830153" y="4438053"/>
            <a:ext cx="6436885" cy="343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2400" b="1">
                <a:solidFill>
                  <a:schemeClr val="accent3"/>
                </a:solidFill>
                <a:latin typeface="+mn-ea"/>
                <a:cs typeface="+mn-ea"/>
              </a:rPr>
              <a:t>选用恰当的调查方法</a:t>
            </a:r>
            <a:endParaRPr lang="zh-CN" altLang="en-US" sz="24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5" name="矩形 13"/>
          <p:cNvSpPr/>
          <p:nvPr>
            <p:custDataLst>
              <p:tags r:id="rId31"/>
            </p:custDataLst>
          </p:nvPr>
        </p:nvSpPr>
        <p:spPr>
          <a:xfrm>
            <a:off x="6830153" y="4806455"/>
            <a:ext cx="6436885" cy="7323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网络问卷、讨论、观察、文献法，依据目标和资源定制。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3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/>
              <a:t>制订调查计划</a:t>
            </a:r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4529455" y="1879600"/>
            <a:ext cx="1272540" cy="1293495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3"/>
            </p:custDataLst>
          </p:nvPr>
        </p:nvSpPr>
        <p:spPr>
          <a:xfrm>
            <a:off x="3721735" y="5622290"/>
            <a:ext cx="610870" cy="640715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609600" y="4019550"/>
            <a:ext cx="1894205" cy="1908175"/>
          </a:xfrm>
          <a:prstGeom prst="rect">
            <a:avLst/>
          </a:prstGeom>
          <a:solidFill>
            <a:schemeClr val="accent1">
              <a:alpha val="51000"/>
            </a:schemeClr>
          </a:solidFill>
          <a:ln w="285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209675" y="1687830"/>
            <a:ext cx="1176655" cy="123507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6"/>
            </p:custDataLst>
          </p:nvPr>
        </p:nvSpPr>
        <p:spPr>
          <a:xfrm>
            <a:off x="2182495" y="2435225"/>
            <a:ext cx="2581910" cy="2564765"/>
          </a:xfrm>
          <a:prstGeom prst="rect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 descr="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/>
          <a:stretch>
            <a:fillRect/>
          </a:stretch>
        </p:blipFill>
        <p:spPr>
          <a:xfrm>
            <a:off x="3108050" y="3331446"/>
            <a:ext cx="730800" cy="772323"/>
          </a:xfrm>
          <a:prstGeom prst="rect">
            <a:avLst/>
          </a:prstGeom>
        </p:spPr>
      </p:pic>
      <p:pic>
        <p:nvPicPr>
          <p:cNvPr id="35" name="图片 34" descr="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/>
          <a:stretch>
            <a:fillRect/>
          </a:stretch>
        </p:blipFill>
        <p:spPr>
          <a:xfrm>
            <a:off x="1609970" y="2085768"/>
            <a:ext cx="376065" cy="439200"/>
          </a:xfrm>
          <a:prstGeom prst="rect">
            <a:avLst/>
          </a:prstGeom>
        </p:spPr>
      </p:pic>
      <p:pic>
        <p:nvPicPr>
          <p:cNvPr id="37" name="图片 36" descr="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/>
          <a:stretch>
            <a:fillRect/>
          </a:stretch>
        </p:blipFill>
        <p:spPr>
          <a:xfrm>
            <a:off x="4901495" y="2209548"/>
            <a:ext cx="528461" cy="633600"/>
          </a:xfrm>
          <a:prstGeom prst="rect">
            <a:avLst/>
          </a:prstGeom>
        </p:spPr>
      </p:pic>
      <p:pic>
        <p:nvPicPr>
          <p:cNvPr id="38" name="图片 37" descr="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/>
          <a:stretch>
            <a:fillRect/>
          </a:stretch>
        </p:blipFill>
        <p:spPr>
          <a:xfrm>
            <a:off x="1209303" y="4626238"/>
            <a:ext cx="694800" cy="694800"/>
          </a:xfrm>
          <a:prstGeom prst="rect">
            <a:avLst/>
          </a:prstGeom>
        </p:spPr>
      </p:pic>
      <p:pic>
        <p:nvPicPr>
          <p:cNvPr id="39" name="图片 38" descr="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/>
          <a:stretch>
            <a:fillRect/>
          </a:stretch>
        </p:blipFill>
        <p:spPr>
          <a:xfrm>
            <a:off x="3910655" y="5764448"/>
            <a:ext cx="233031" cy="356400"/>
          </a:xfrm>
          <a:prstGeom prst="rect">
            <a:avLst/>
          </a:prstGeom>
        </p:spPr>
      </p:pic>
      <p:sp>
        <p:nvSpPr>
          <p:cNvPr id="5" name="边界"/>
          <p:cNvSpPr/>
          <p:nvPr>
            <p:custDataLst>
              <p:tags r:id="rId12"/>
            </p:custDataLst>
          </p:nvPr>
        </p:nvSpPr>
        <p:spPr>
          <a:xfrm>
            <a:off x="6055359" y="1807111"/>
            <a:ext cx="7211678" cy="636355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" name="矩形 11"/>
          <p:cNvSpPr/>
          <p:nvPr>
            <p:custDataLst>
              <p:tags r:id="rId13"/>
            </p:custDataLst>
          </p:nvPr>
        </p:nvSpPr>
        <p:spPr>
          <a:xfrm>
            <a:off x="6035040" y="1793859"/>
            <a:ext cx="795113" cy="63609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1"/>
                </a:solidFill>
                <a:latin typeface="+mn-ea"/>
                <a:cs typeface="+mn-ea"/>
              </a:rPr>
              <a:t>04</a:t>
            </a:r>
            <a:endParaRPr lang="en-US" altLang="zh-CN" sz="300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"/>
          <p:cNvSpPr/>
          <p:nvPr>
            <p:custDataLst>
              <p:tags r:id="rId14"/>
            </p:custDataLst>
          </p:nvPr>
        </p:nvSpPr>
        <p:spPr>
          <a:xfrm>
            <a:off x="6830153" y="1805344"/>
            <a:ext cx="6436885" cy="343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选择相应的调查手段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2"/>
          <p:cNvSpPr/>
          <p:nvPr>
            <p:custDataLst>
              <p:tags r:id="rId15"/>
            </p:custDataLst>
          </p:nvPr>
        </p:nvSpPr>
        <p:spPr>
          <a:xfrm>
            <a:off x="6830153" y="2173747"/>
            <a:ext cx="6436885" cy="7323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借助网络问卷、计算机辅助电话调查系统及网络调查软件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系统等手段。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16"/>
            </p:custDataLst>
          </p:nvPr>
        </p:nvSpPr>
        <p:spPr>
          <a:xfrm>
            <a:off x="6035040" y="3110213"/>
            <a:ext cx="795113" cy="63609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2"/>
                </a:solidFill>
                <a:latin typeface="+mn-ea"/>
                <a:cs typeface="+mn-ea"/>
              </a:rPr>
              <a:t>05</a:t>
            </a:r>
            <a:endParaRPr lang="en-US" altLang="zh-CN" sz="300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17"/>
            </p:custDataLst>
          </p:nvPr>
        </p:nvSpPr>
        <p:spPr>
          <a:xfrm>
            <a:off x="6830153" y="3121698"/>
            <a:ext cx="6436885" cy="343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</a:rPr>
              <a:t>确定抽样方案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18"/>
            </p:custDataLst>
          </p:nvPr>
        </p:nvSpPr>
        <p:spPr>
          <a:xfrm>
            <a:off x="6830153" y="3490100"/>
            <a:ext cx="6436885" cy="7323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包括抽样单位、样本规模及抽样程序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10"/>
          <p:cNvSpPr/>
          <p:nvPr>
            <p:custDataLst>
              <p:tags r:id="rId19"/>
            </p:custDataLst>
          </p:nvPr>
        </p:nvSpPr>
        <p:spPr>
          <a:xfrm>
            <a:off x="6035040" y="4426568"/>
            <a:ext cx="795113" cy="63609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3"/>
                </a:solidFill>
                <a:latin typeface="+mn-ea"/>
                <a:cs typeface="+mn-ea"/>
              </a:rPr>
              <a:t>06</a:t>
            </a:r>
            <a:endParaRPr lang="en-US" altLang="zh-CN" sz="300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4" name="矩形 12"/>
          <p:cNvSpPr/>
          <p:nvPr>
            <p:custDataLst>
              <p:tags r:id="rId20"/>
            </p:custDataLst>
          </p:nvPr>
        </p:nvSpPr>
        <p:spPr>
          <a:xfrm>
            <a:off x="6830153" y="4438053"/>
            <a:ext cx="6436885" cy="343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2400" b="1">
                <a:solidFill>
                  <a:schemeClr val="accent3"/>
                </a:solidFill>
                <a:latin typeface="+mn-ea"/>
                <a:cs typeface="+mn-ea"/>
              </a:rPr>
              <a:t>规划调查进度并做好经费预算</a:t>
            </a:r>
            <a:endParaRPr lang="zh-CN" altLang="en-US" sz="24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5" name="矩形 13"/>
          <p:cNvSpPr/>
          <p:nvPr>
            <p:custDataLst>
              <p:tags r:id="rId21"/>
            </p:custDataLst>
          </p:nvPr>
        </p:nvSpPr>
        <p:spPr>
          <a:xfrm>
            <a:off x="6830153" y="4806455"/>
            <a:ext cx="6436885" cy="7323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不同调查类型所需时间差异大，调查过程不宜过长，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避免结果失去时效性，需估算调查成本，列出各项开支，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避免额外支出。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收集资料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7" name="图片 26" descr="建筑的摆设布局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4563745" y="1686560"/>
            <a:ext cx="7019290" cy="4558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54" h="7179">
                <a:moveTo>
                  <a:pt x="7941" y="0"/>
                </a:moveTo>
                <a:lnTo>
                  <a:pt x="11054" y="0"/>
                </a:lnTo>
                <a:lnTo>
                  <a:pt x="11054" y="0"/>
                </a:lnTo>
                <a:lnTo>
                  <a:pt x="9867" y="3590"/>
                </a:lnTo>
                <a:lnTo>
                  <a:pt x="11054" y="7179"/>
                </a:lnTo>
                <a:lnTo>
                  <a:pt x="11054" y="7179"/>
                </a:lnTo>
                <a:lnTo>
                  <a:pt x="7941" y="7179"/>
                </a:lnTo>
                <a:lnTo>
                  <a:pt x="6754" y="3590"/>
                </a:lnTo>
                <a:lnTo>
                  <a:pt x="7941" y="0"/>
                </a:lnTo>
                <a:close/>
                <a:moveTo>
                  <a:pt x="4564" y="0"/>
                </a:moveTo>
                <a:lnTo>
                  <a:pt x="7677" y="0"/>
                </a:lnTo>
                <a:lnTo>
                  <a:pt x="6490" y="3590"/>
                </a:lnTo>
                <a:lnTo>
                  <a:pt x="7677" y="7179"/>
                </a:lnTo>
                <a:lnTo>
                  <a:pt x="4564" y="7179"/>
                </a:lnTo>
                <a:lnTo>
                  <a:pt x="3377" y="3590"/>
                </a:lnTo>
                <a:lnTo>
                  <a:pt x="4564" y="0"/>
                </a:lnTo>
                <a:close/>
                <a:moveTo>
                  <a:pt x="1187" y="0"/>
                </a:moveTo>
                <a:lnTo>
                  <a:pt x="4301" y="0"/>
                </a:lnTo>
                <a:lnTo>
                  <a:pt x="3114" y="3590"/>
                </a:lnTo>
                <a:lnTo>
                  <a:pt x="4301" y="7179"/>
                </a:lnTo>
                <a:lnTo>
                  <a:pt x="1187" y="7179"/>
                </a:lnTo>
                <a:lnTo>
                  <a:pt x="0" y="3590"/>
                </a:lnTo>
                <a:lnTo>
                  <a:pt x="1187" y="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" name="边界"/>
          <p:cNvSpPr/>
          <p:nvPr>
            <p:custDataLst>
              <p:tags r:id="rId4"/>
            </p:custDataLst>
          </p:nvPr>
        </p:nvSpPr>
        <p:spPr>
          <a:xfrm>
            <a:off x="609635" y="1677987"/>
            <a:ext cx="3355200" cy="457390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244635" y="2257742"/>
            <a:ext cx="2720340" cy="13982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简化信息收集，自动下载数据，实时监控漏答，确保问卷完整。</a:t>
            </a:r>
            <a:endParaRPr lang="zh-CN" altLang="en-US" sz="20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1244635" y="1714182"/>
            <a:ext cx="2720340" cy="48641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网络调查优势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244635" y="4618038"/>
            <a:ext cx="2720340" cy="13982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手工录入繁琐，效率低，易错，无法实时校验问卷完整性。</a:t>
            </a:r>
            <a:endParaRPr lang="zh-CN" altLang="en-US" sz="20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1244635" y="4074478"/>
            <a:ext cx="2720340" cy="48641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传统调查局限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椭圆 7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610905" y="1763712"/>
            <a:ext cx="485775" cy="485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形 2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2190" y="1884997"/>
            <a:ext cx="243205" cy="243205"/>
          </a:xfrm>
          <a:prstGeom prst="rect">
            <a:avLst/>
          </a:prstGeom>
        </p:spPr>
      </p:pic>
      <p:sp>
        <p:nvSpPr>
          <p:cNvPr id="10" name="椭圆 9"/>
          <p:cNvSpPr>
            <a:spLocks noChangeAspect="1"/>
          </p:cNvSpPr>
          <p:nvPr>
            <p:custDataLst>
              <p:tags r:id="rId13"/>
            </p:custDataLst>
          </p:nvPr>
        </p:nvSpPr>
        <p:spPr>
          <a:xfrm>
            <a:off x="610905" y="4101148"/>
            <a:ext cx="485775" cy="485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形 2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32190" y="4222433"/>
            <a:ext cx="243205" cy="24320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分析资料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C:/Users/zhao/AppData/Roaming/Kingsoft/office6/wppai/generateppt/7c1bf731b3dcc7d11f9b6f549da36529.jpg7c1bf731b3dcc7d11f9b6f549da36529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t="34622" b="34622"/>
          <a:stretch>
            <a:fillRect/>
          </a:stretch>
        </p:blipFill>
        <p:spPr>
          <a:xfrm>
            <a:off x="695326" y="4048671"/>
            <a:ext cx="4259186" cy="1965513"/>
          </a:xfrm>
          <a:custGeom>
            <a:avLst/>
            <a:gdLst>
              <a:gd name="connsiteX0" fmla="*/ 0 w 4258967"/>
              <a:gd name="connsiteY0" fmla="*/ 0 h 1965412"/>
              <a:gd name="connsiteX1" fmla="*/ 4258967 w 4258967"/>
              <a:gd name="connsiteY1" fmla="*/ 0 h 1965412"/>
              <a:gd name="connsiteX2" fmla="*/ 4258967 w 4258967"/>
              <a:gd name="connsiteY2" fmla="*/ 1965412 h 1965412"/>
              <a:gd name="connsiteX3" fmla="*/ 0 w 4258967"/>
              <a:gd name="connsiteY3" fmla="*/ 1965412 h 196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967" h="1965412">
                <a:moveTo>
                  <a:pt x="0" y="0"/>
                </a:moveTo>
                <a:lnTo>
                  <a:pt x="4258967" y="0"/>
                </a:lnTo>
                <a:lnTo>
                  <a:pt x="4258967" y="1965412"/>
                </a:lnTo>
                <a:lnTo>
                  <a:pt x="0" y="1965412"/>
                </a:ln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" name="图片 9" descr="C:/Users/zhao/AppData/Roaming/Kingsoft/office6/wppai/generateppt/917bdef92a3f2fd08be9dc9cfc2f407a.jpg917bdef92a3f2fd08be9dc9cfc2f407a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t="26926" b="26926"/>
          <a:stretch>
            <a:fillRect/>
          </a:stretch>
        </p:blipFill>
        <p:spPr>
          <a:xfrm>
            <a:off x="695326" y="1587284"/>
            <a:ext cx="4259186" cy="1965513"/>
          </a:xfrm>
          <a:custGeom>
            <a:avLst/>
            <a:gdLst>
              <a:gd name="connsiteX0" fmla="*/ 0 w 4258967"/>
              <a:gd name="connsiteY0" fmla="*/ 0 h 1965412"/>
              <a:gd name="connsiteX1" fmla="*/ 4258967 w 4258967"/>
              <a:gd name="connsiteY1" fmla="*/ 0 h 1965412"/>
              <a:gd name="connsiteX2" fmla="*/ 4258967 w 4258967"/>
              <a:gd name="connsiteY2" fmla="*/ 1965412 h 1965412"/>
              <a:gd name="connsiteX3" fmla="*/ 0 w 4258967"/>
              <a:gd name="connsiteY3" fmla="*/ 1965412 h 196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967" h="1965412">
                <a:moveTo>
                  <a:pt x="0" y="0"/>
                </a:moveTo>
                <a:lnTo>
                  <a:pt x="4258967" y="0"/>
                </a:lnTo>
                <a:lnTo>
                  <a:pt x="4258967" y="1965412"/>
                </a:lnTo>
                <a:lnTo>
                  <a:pt x="0" y="1965412"/>
                </a:ln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6004834" y="2188025"/>
            <a:ext cx="5491047" cy="973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信息分析关键，提炼数据，掌握交叉列表、概括分析，利用</a:t>
            </a:r>
            <a:r>
              <a:rPr lang="en-US" altLang="zh-CN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SPSS</a:t>
            </a: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、</a:t>
            </a:r>
            <a:r>
              <a:rPr lang="en-US" altLang="zh-CN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SAS</a:t>
            </a: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，提升决策效率。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6004834" y="1742232"/>
            <a:ext cx="5491048" cy="36935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网络营销调查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5474582" y="1742232"/>
            <a:ext cx="477140" cy="369351"/>
          </a:xfrm>
          <a:prstGeom prst="rect">
            <a:avLst/>
          </a:prstGeom>
          <a:noFill/>
        </p:spPr>
        <p:txBody>
          <a:bodyPr wrap="none" lIns="0" tIns="0" rIns="0" bIns="0" rtlCol="0" anchor="b">
            <a:normAutofit fontScale="90000"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en-US" altLang="zh-CN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6004834" y="4649412"/>
            <a:ext cx="5491047" cy="973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即时性信息，提高分析技能，快速市场反应，捕捉商机，增强企业竞争力。</a:t>
            </a:r>
            <a:endParaRPr lang="zh-CN" altLang="en-US" sz="1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6004834" y="4203619"/>
            <a:ext cx="5491048" cy="36935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信息分析能力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5474582" y="4203619"/>
            <a:ext cx="477140" cy="369351"/>
          </a:xfrm>
          <a:prstGeom prst="rect">
            <a:avLst/>
          </a:prstGeom>
          <a:noFill/>
        </p:spPr>
        <p:txBody>
          <a:bodyPr wrap="none" lIns="0" tIns="0" rIns="0" bIns="0" rtlCol="0" anchor="b">
            <a:normAutofit fontScale="90000"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</a:rPr>
              <a:t>02</a:t>
            </a:r>
            <a:endParaRPr lang="en-US" altLang="zh-CN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C:/Users/zhao/AppData/Roaming/Kingsoft/office6/wppai/generateppt/19d89ed64f34afd3b170c8a09fc8cbb1.jpg19d89ed64f34afd3b170c8a09fc8cbb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t="26242" b="26242"/>
          <a:stretch>
            <a:fillRect/>
          </a:stretch>
        </p:blipFill>
        <p:spPr>
          <a:xfrm>
            <a:off x="5447761" y="1235247"/>
            <a:ext cx="6047199" cy="2923200"/>
          </a:xfrm>
          <a:custGeom>
            <a:avLst/>
            <a:gdLst>
              <a:gd name="connsiteX0" fmla="*/ 0 w 6884130"/>
              <a:gd name="connsiteY0" fmla="*/ 0 h 2935140"/>
              <a:gd name="connsiteX1" fmla="*/ 6884130 w 6884130"/>
              <a:gd name="connsiteY1" fmla="*/ 0 h 2935140"/>
              <a:gd name="connsiteX2" fmla="*/ 6884130 w 6884130"/>
              <a:gd name="connsiteY2" fmla="*/ 2935140 h 2935140"/>
              <a:gd name="connsiteX3" fmla="*/ 0 w 6884130"/>
              <a:gd name="connsiteY3" fmla="*/ 2935140 h 2935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84130" h="2935140">
                <a:moveTo>
                  <a:pt x="0" y="0"/>
                </a:moveTo>
                <a:lnTo>
                  <a:pt x="6884130" y="0"/>
                </a:lnTo>
                <a:lnTo>
                  <a:pt x="6884130" y="2935140"/>
                </a:lnTo>
                <a:lnTo>
                  <a:pt x="0" y="2935140"/>
                </a:lnTo>
                <a:close/>
              </a:path>
            </a:pathLst>
          </a:custGeom>
          <a:solidFill>
            <a:schemeClr val="accent1"/>
          </a:solidFill>
          <a:ln w="6350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695325" y="1228897"/>
            <a:ext cx="4752438" cy="29351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90955" y="1880235"/>
            <a:ext cx="3917950" cy="1632585"/>
          </a:xfrm>
        </p:spPr>
        <p:txBody>
          <a:bodyPr lIns="0" tIns="0" rIns="0" bIns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j-lt"/>
              </a:rPr>
              <a:t>撰写调查报告</a:t>
            </a:r>
            <a:endParaRPr lang="zh-CN" altLang="en-US" dirty="0">
              <a:solidFill>
                <a:schemeClr val="tx1"/>
              </a:solidFill>
              <a:latin typeface="+mj-lt"/>
              <a:ea typeface="+mj-lt"/>
              <a:cs typeface="+mj-lt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97279" y="5093085"/>
            <a:ext cx="4639186" cy="7301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科学分析数据，整理有价值结果，指导企业营销策略。</a:t>
            </a:r>
            <a:endParaRPr lang="zh-CN" altLang="en-US" sz="1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697279" y="4428366"/>
            <a:ext cx="4639186" cy="64376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撰写调查报告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6855613" y="5093085"/>
            <a:ext cx="4639186" cy="7301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包含标题、导言、主体、结论，清晰明了，图文并茂。</a:t>
            </a:r>
            <a:endParaRPr lang="zh-CN" altLang="en-US" sz="1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6855613" y="4428366"/>
            <a:ext cx="4639186" cy="64376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报告结构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2662555" y="1652905"/>
            <a:ext cx="6866890" cy="1652905"/>
          </a:xfrm>
        </p:spPr>
        <p:txBody>
          <a:bodyPr/>
          <a:lstStyle/>
          <a:p>
            <a:pPr algn="ctr"/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5153025" y="4109719"/>
            <a:ext cx="1886585" cy="562294"/>
          </a:xfrm>
        </p:spPr>
        <p:txBody>
          <a:bodyPr/>
          <a:lstStyle/>
          <a:p>
            <a:r>
              <a:rPr lang="zh-CN" altLang="en-US"/>
              <a:t>北京出版社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弧 9"/>
          <p:cNvSpPr/>
          <p:nvPr userDrawn="1">
            <p:custDataLst>
              <p:tags r:id="rId1"/>
            </p:custDataLst>
          </p:nvPr>
        </p:nvSpPr>
        <p:spPr>
          <a:xfrm rot="2040000" flipH="1">
            <a:off x="715645" y="1454785"/>
            <a:ext cx="3672840" cy="3553460"/>
          </a:xfrm>
          <a:prstGeom prst="arc">
            <a:avLst>
              <a:gd name="adj1" fmla="val 6417921"/>
              <a:gd name="adj2" fmla="val 15911004"/>
            </a:avLst>
          </a:prstGeom>
          <a:ln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rgbClr val="FF8D41">
                    <a:alpha val="20000"/>
                  </a:srgbClr>
                </a:gs>
                <a:gs pos="8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7" name="椭圆 12"/>
          <p:cNvSpPr/>
          <p:nvPr userDrawn="1">
            <p:custDataLst>
              <p:tags r:id="rId2"/>
            </p:custDataLst>
          </p:nvPr>
        </p:nvSpPr>
        <p:spPr>
          <a:xfrm rot="1740000">
            <a:off x="3519386" y="1954200"/>
            <a:ext cx="81340" cy="8134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8" name="椭圆 2"/>
          <p:cNvSpPr/>
          <p:nvPr userDrawn="1">
            <p:custDataLst>
              <p:tags r:id="rId3"/>
            </p:custDataLst>
          </p:nvPr>
        </p:nvSpPr>
        <p:spPr>
          <a:xfrm rot="18540000" flipH="1">
            <a:off x="1191260" y="1824990"/>
            <a:ext cx="2721610" cy="2813050"/>
          </a:xfrm>
          <a:prstGeom prst="donut">
            <a:avLst>
              <a:gd name="adj" fmla="val 11124"/>
            </a:avLst>
          </a:prstGeom>
          <a:gradFill>
            <a:gsLst>
              <a:gs pos="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kumimoji="1"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9" name="节编号"/>
          <p:cNvSpPr txBox="1">
            <a:spLocks noGrp="1"/>
          </p:cNvSpPr>
          <p:nvPr>
            <p:ph type="body" idx="5" hasCustomPrompt="1"/>
            <p:custDataLst>
              <p:tags r:id="rId4"/>
            </p:custDataLst>
          </p:nvPr>
        </p:nvSpPr>
        <p:spPr>
          <a:xfrm>
            <a:off x="1659255" y="2300509"/>
            <a:ext cx="1786255" cy="186182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non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300" normalizeH="0" baseline="0" noProof="1" dirty="0" smtClean="0">
                <a:ln>
                  <a:noFill/>
                  <a:prstDash val="sysDot"/>
                </a:ln>
                <a:solidFill>
                  <a:schemeClr val="accent1"/>
                </a:solidFill>
                <a:uFillTx/>
                <a:latin typeface="+mn-ea"/>
                <a:ea typeface="+mn-ea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sz="4400" dirty="0">
                <a:sym typeface="+mn-ea"/>
              </a:rPr>
              <a:t>项目</a:t>
            </a:r>
            <a:r>
              <a:rPr sz="4400" dirty="0">
                <a:sym typeface="+mn-ea"/>
              </a:rPr>
              <a:t>二</a:t>
            </a:r>
            <a:endParaRPr sz="4400" dirty="0">
              <a:sym typeface="+mn-ea"/>
            </a:endParaRPr>
          </a:p>
        </p:txBody>
      </p:sp>
      <p:sp>
        <p:nvSpPr>
          <p:cNvPr id="20" name="标题"/>
          <p:cNvSpPr txBox="1">
            <a:spLocks noGrp="1"/>
          </p:cNvSpPr>
          <p:nvPr>
            <p:custDataLst>
              <p:tags r:id="rId5"/>
            </p:custDataLst>
          </p:nvPr>
        </p:nvSpPr>
        <p:spPr>
          <a:xfrm>
            <a:off x="4895215" y="2300605"/>
            <a:ext cx="4904105" cy="227457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sz="5000" b="1" i="0" u="none" strike="noStrike" kern="1200" cap="none" spc="3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/>
            <a:r>
              <a:rPr lang="zh-CN">
                <a:sym typeface="+mn-ea"/>
              </a:rPr>
              <a:t>网络调查</a:t>
            </a:r>
            <a:r>
              <a:rPr lang="zh-CN">
                <a:sym typeface="+mn-ea"/>
              </a:rPr>
              <a:t>设计</a:t>
            </a:r>
            <a:endParaRPr lang="zh-CN"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70" name="矩形: 圆角 2"/>
          <p:cNvSpPr/>
          <p:nvPr>
            <p:custDataLst>
              <p:tags r:id="rId2"/>
            </p:custDataLst>
          </p:nvPr>
        </p:nvSpPr>
        <p:spPr>
          <a:xfrm>
            <a:off x="4406265" y="3112135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1" name="椭圆 70"/>
          <p:cNvSpPr/>
          <p:nvPr>
            <p:custDataLst>
              <p:tags r:id="rId3"/>
            </p:custDataLst>
          </p:nvPr>
        </p:nvSpPr>
        <p:spPr>
          <a:xfrm>
            <a:off x="4415790" y="3121025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72" name="序号"/>
          <p:cNvSpPr/>
          <p:nvPr>
            <p:custDataLst>
              <p:tags r:id="rId4"/>
            </p:custDataLst>
          </p:nvPr>
        </p:nvSpPr>
        <p:spPr>
          <a:xfrm>
            <a:off x="4504690" y="3220720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en-US" sz="2400" b="1" dirty="0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02</a:t>
            </a:r>
            <a:endParaRPr lang="en-US" altLang="en-US" sz="2400" b="1" dirty="0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74" name="标题"/>
          <p:cNvSpPr txBox="1"/>
          <p:nvPr>
            <p:custDataLst>
              <p:tags r:id="rId5"/>
            </p:custDataLst>
          </p:nvPr>
        </p:nvSpPr>
        <p:spPr>
          <a:xfrm>
            <a:off x="5876925" y="3112135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任务二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网络营销调查过程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4" name="矩形: 圆角 2"/>
          <p:cNvSpPr/>
          <p:nvPr>
            <p:custDataLst>
              <p:tags r:id="rId6"/>
            </p:custDataLst>
          </p:nvPr>
        </p:nvSpPr>
        <p:spPr>
          <a:xfrm>
            <a:off x="4046220" y="1708785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48" name="椭圆 47"/>
          <p:cNvSpPr/>
          <p:nvPr>
            <p:custDataLst>
              <p:tags r:id="rId7"/>
            </p:custDataLst>
          </p:nvPr>
        </p:nvSpPr>
        <p:spPr>
          <a:xfrm>
            <a:off x="4055745" y="1717675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39" name="序号"/>
          <p:cNvSpPr/>
          <p:nvPr>
            <p:custDataLst>
              <p:tags r:id="rId8"/>
            </p:custDataLst>
          </p:nvPr>
        </p:nvSpPr>
        <p:spPr>
          <a:xfrm>
            <a:off x="4144645" y="1817370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en-US" sz="2400" b="1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01</a:t>
            </a:r>
            <a:endParaRPr lang="en-US" altLang="en-US" sz="2400" b="1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标题"/>
          <p:cNvSpPr txBox="1"/>
          <p:nvPr>
            <p:custDataLst>
              <p:tags r:id="rId9"/>
            </p:custDataLst>
          </p:nvPr>
        </p:nvSpPr>
        <p:spPr>
          <a:xfrm>
            <a:off x="5516880" y="1708785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任务一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网络调查设计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2" name="任意多边形: 形状 1"/>
          <p:cNvSpPr/>
          <p:nvPr>
            <p:custDataLst>
              <p:tags r:id="rId10"/>
            </p:custDataLst>
          </p:nvPr>
        </p:nvSpPr>
        <p:spPr>
          <a:xfrm>
            <a:off x="1022910" y="3616167"/>
            <a:ext cx="1476840" cy="156368"/>
          </a:xfrm>
          <a:custGeom>
            <a:avLst/>
            <a:gdLst/>
            <a:ahLst/>
            <a:cxnLst/>
            <a:rect l="l" t="t" r="r" b="b"/>
            <a:pathLst>
              <a:path w="1476840" h="156368">
                <a:moveTo>
                  <a:pt x="262872" y="17581"/>
                </a:moveTo>
                <a:cubicBezTo>
                  <a:pt x="247441" y="17581"/>
                  <a:pt x="234939" y="23180"/>
                  <a:pt x="225368" y="34380"/>
                </a:cubicBezTo>
                <a:cubicBezTo>
                  <a:pt x="215796" y="45579"/>
                  <a:pt x="211010" y="60262"/>
                  <a:pt x="211010" y="78428"/>
                </a:cubicBezTo>
                <a:cubicBezTo>
                  <a:pt x="211010" y="96725"/>
                  <a:pt x="215682" y="111391"/>
                  <a:pt x="225026" y="122428"/>
                </a:cubicBezTo>
                <a:cubicBezTo>
                  <a:pt x="234369" y="133464"/>
                  <a:pt x="246562" y="138983"/>
                  <a:pt x="261603" y="138983"/>
                </a:cubicBezTo>
                <a:cubicBezTo>
                  <a:pt x="277750" y="138983"/>
                  <a:pt x="290431" y="133692"/>
                  <a:pt x="299644" y="123111"/>
                </a:cubicBezTo>
                <a:cubicBezTo>
                  <a:pt x="308858" y="112531"/>
                  <a:pt x="313465" y="97734"/>
                  <a:pt x="313465" y="78721"/>
                </a:cubicBezTo>
                <a:cubicBezTo>
                  <a:pt x="313465" y="59187"/>
                  <a:pt x="308956" y="44114"/>
                  <a:pt x="299937" y="33501"/>
                </a:cubicBezTo>
                <a:cubicBezTo>
                  <a:pt x="290919" y="22887"/>
                  <a:pt x="278564" y="17581"/>
                  <a:pt x="262872" y="17581"/>
                </a:cubicBezTo>
                <a:close/>
                <a:moveTo>
                  <a:pt x="1204108" y="2540"/>
                </a:moveTo>
                <a:lnTo>
                  <a:pt x="1310860" y="2540"/>
                </a:lnTo>
                <a:lnTo>
                  <a:pt x="1310860" y="19925"/>
                </a:lnTo>
                <a:lnTo>
                  <a:pt x="1267202" y="19925"/>
                </a:lnTo>
                <a:lnTo>
                  <a:pt x="1267202" y="153828"/>
                </a:lnTo>
                <a:lnTo>
                  <a:pt x="1247570" y="153828"/>
                </a:lnTo>
                <a:lnTo>
                  <a:pt x="1247570" y="19925"/>
                </a:lnTo>
                <a:lnTo>
                  <a:pt x="1204108" y="19925"/>
                </a:lnTo>
                <a:close/>
                <a:moveTo>
                  <a:pt x="990842" y="2540"/>
                </a:moveTo>
                <a:lnTo>
                  <a:pt x="1015357" y="2540"/>
                </a:lnTo>
                <a:lnTo>
                  <a:pt x="1089389" y="118179"/>
                </a:lnTo>
                <a:cubicBezTo>
                  <a:pt x="1092905" y="123649"/>
                  <a:pt x="1094989" y="127132"/>
                  <a:pt x="1095640" y="128630"/>
                </a:cubicBezTo>
                <a:lnTo>
                  <a:pt x="1096031" y="128630"/>
                </a:lnTo>
                <a:cubicBezTo>
                  <a:pt x="1095380" y="124332"/>
                  <a:pt x="1095054" y="116975"/>
                  <a:pt x="1095054" y="106557"/>
                </a:cubicBezTo>
                <a:lnTo>
                  <a:pt x="1095054" y="2540"/>
                </a:lnTo>
                <a:lnTo>
                  <a:pt x="1114392" y="2540"/>
                </a:lnTo>
                <a:lnTo>
                  <a:pt x="1114392" y="153828"/>
                </a:lnTo>
                <a:lnTo>
                  <a:pt x="1091245" y="153828"/>
                </a:lnTo>
                <a:lnTo>
                  <a:pt x="1015161" y="36138"/>
                </a:lnTo>
                <a:cubicBezTo>
                  <a:pt x="1013012" y="32817"/>
                  <a:pt x="1011287" y="29529"/>
                  <a:pt x="1009985" y="26273"/>
                </a:cubicBezTo>
                <a:lnTo>
                  <a:pt x="1009399" y="26273"/>
                </a:lnTo>
                <a:cubicBezTo>
                  <a:pt x="1009920" y="29659"/>
                  <a:pt x="1010180" y="36724"/>
                  <a:pt x="1010180" y="47467"/>
                </a:cubicBezTo>
                <a:lnTo>
                  <a:pt x="1010180" y="153828"/>
                </a:lnTo>
                <a:lnTo>
                  <a:pt x="990842" y="153828"/>
                </a:lnTo>
                <a:close/>
                <a:moveTo>
                  <a:pt x="819392" y="2540"/>
                </a:moveTo>
                <a:lnTo>
                  <a:pt x="897331" y="2540"/>
                </a:lnTo>
                <a:lnTo>
                  <a:pt x="897331" y="19925"/>
                </a:lnTo>
                <a:lnTo>
                  <a:pt x="838925" y="19925"/>
                </a:lnTo>
                <a:lnTo>
                  <a:pt x="838925" y="68368"/>
                </a:lnTo>
                <a:lnTo>
                  <a:pt x="893034" y="68368"/>
                </a:lnTo>
                <a:lnTo>
                  <a:pt x="893034" y="85656"/>
                </a:lnTo>
                <a:lnTo>
                  <a:pt x="838925" y="85656"/>
                </a:lnTo>
                <a:lnTo>
                  <a:pt x="838925" y="136541"/>
                </a:lnTo>
                <a:lnTo>
                  <a:pt x="900750" y="136541"/>
                </a:lnTo>
                <a:lnTo>
                  <a:pt x="900750" y="153828"/>
                </a:lnTo>
                <a:lnTo>
                  <a:pt x="819392" y="153828"/>
                </a:lnTo>
                <a:close/>
                <a:moveTo>
                  <a:pt x="632608" y="2540"/>
                </a:moveTo>
                <a:lnTo>
                  <a:pt x="739359" y="2540"/>
                </a:lnTo>
                <a:lnTo>
                  <a:pt x="739359" y="19925"/>
                </a:lnTo>
                <a:lnTo>
                  <a:pt x="695702" y="19925"/>
                </a:lnTo>
                <a:lnTo>
                  <a:pt x="695702" y="153828"/>
                </a:lnTo>
                <a:lnTo>
                  <a:pt x="676070" y="153828"/>
                </a:lnTo>
                <a:lnTo>
                  <a:pt x="676070" y="19925"/>
                </a:lnTo>
                <a:lnTo>
                  <a:pt x="632608" y="19925"/>
                </a:lnTo>
                <a:close/>
                <a:moveTo>
                  <a:pt x="419342" y="2540"/>
                </a:moveTo>
                <a:lnTo>
                  <a:pt x="443857" y="2540"/>
                </a:lnTo>
                <a:lnTo>
                  <a:pt x="517889" y="118179"/>
                </a:lnTo>
                <a:cubicBezTo>
                  <a:pt x="521405" y="123649"/>
                  <a:pt x="523489" y="127132"/>
                  <a:pt x="524140" y="128630"/>
                </a:cubicBezTo>
                <a:lnTo>
                  <a:pt x="524531" y="128630"/>
                </a:lnTo>
                <a:cubicBezTo>
                  <a:pt x="523880" y="124332"/>
                  <a:pt x="523554" y="116975"/>
                  <a:pt x="523554" y="106557"/>
                </a:cubicBezTo>
                <a:lnTo>
                  <a:pt x="523554" y="2540"/>
                </a:lnTo>
                <a:lnTo>
                  <a:pt x="542892" y="2540"/>
                </a:lnTo>
                <a:lnTo>
                  <a:pt x="542892" y="153828"/>
                </a:lnTo>
                <a:lnTo>
                  <a:pt x="519745" y="153828"/>
                </a:lnTo>
                <a:lnTo>
                  <a:pt x="443661" y="36138"/>
                </a:lnTo>
                <a:cubicBezTo>
                  <a:pt x="441513" y="32817"/>
                  <a:pt x="439787" y="29529"/>
                  <a:pt x="438485" y="26273"/>
                </a:cubicBezTo>
                <a:lnTo>
                  <a:pt x="437899" y="26273"/>
                </a:lnTo>
                <a:cubicBezTo>
                  <a:pt x="438420" y="29659"/>
                  <a:pt x="438680" y="36724"/>
                  <a:pt x="438680" y="47467"/>
                </a:cubicBezTo>
                <a:lnTo>
                  <a:pt x="438680" y="153828"/>
                </a:lnTo>
                <a:lnTo>
                  <a:pt x="419342" y="153828"/>
                </a:lnTo>
                <a:close/>
                <a:moveTo>
                  <a:pt x="1437284" y="0"/>
                </a:moveTo>
                <a:cubicBezTo>
                  <a:pt x="1452325" y="0"/>
                  <a:pt x="1463362" y="1823"/>
                  <a:pt x="1470394" y="5470"/>
                </a:cubicBezTo>
                <a:lnTo>
                  <a:pt x="1470394" y="26761"/>
                </a:lnTo>
                <a:cubicBezTo>
                  <a:pt x="1461278" y="20446"/>
                  <a:pt x="1449753" y="17288"/>
                  <a:pt x="1435819" y="17288"/>
                </a:cubicBezTo>
                <a:cubicBezTo>
                  <a:pt x="1426573" y="17288"/>
                  <a:pt x="1419037" y="19225"/>
                  <a:pt x="1413209" y="23099"/>
                </a:cubicBezTo>
                <a:cubicBezTo>
                  <a:pt x="1407382" y="26973"/>
                  <a:pt x="1404468" y="32361"/>
                  <a:pt x="1404468" y="39263"/>
                </a:cubicBezTo>
                <a:cubicBezTo>
                  <a:pt x="1404468" y="45384"/>
                  <a:pt x="1406486" y="50365"/>
                  <a:pt x="1410523" y="54206"/>
                </a:cubicBezTo>
                <a:cubicBezTo>
                  <a:pt x="1414560" y="58048"/>
                  <a:pt x="1423318" y="63289"/>
                  <a:pt x="1436796" y="69931"/>
                </a:cubicBezTo>
                <a:cubicBezTo>
                  <a:pt x="1451642" y="77028"/>
                  <a:pt x="1462027" y="84125"/>
                  <a:pt x="1467952" y="91223"/>
                </a:cubicBezTo>
                <a:cubicBezTo>
                  <a:pt x="1473878" y="98320"/>
                  <a:pt x="1476840" y="106296"/>
                  <a:pt x="1476840" y="115151"/>
                </a:cubicBezTo>
                <a:cubicBezTo>
                  <a:pt x="1476840" y="128434"/>
                  <a:pt x="1472022" y="138624"/>
                  <a:pt x="1462385" y="145722"/>
                </a:cubicBezTo>
                <a:cubicBezTo>
                  <a:pt x="1452749" y="152819"/>
                  <a:pt x="1439368" y="156368"/>
                  <a:pt x="1422244" y="156368"/>
                </a:cubicBezTo>
                <a:cubicBezTo>
                  <a:pt x="1416253" y="156368"/>
                  <a:pt x="1409270" y="155537"/>
                  <a:pt x="1401294" y="153877"/>
                </a:cubicBezTo>
                <a:cubicBezTo>
                  <a:pt x="1393317" y="152217"/>
                  <a:pt x="1387506" y="150149"/>
                  <a:pt x="1383860" y="147675"/>
                </a:cubicBezTo>
                <a:lnTo>
                  <a:pt x="1383860" y="125407"/>
                </a:lnTo>
                <a:cubicBezTo>
                  <a:pt x="1388483" y="129444"/>
                  <a:pt x="1394668" y="132764"/>
                  <a:pt x="1402417" y="135369"/>
                </a:cubicBezTo>
                <a:cubicBezTo>
                  <a:pt x="1410165" y="137973"/>
                  <a:pt x="1417523" y="139276"/>
                  <a:pt x="1424490" y="139276"/>
                </a:cubicBezTo>
                <a:cubicBezTo>
                  <a:pt x="1445716" y="139276"/>
                  <a:pt x="1456330" y="131722"/>
                  <a:pt x="1456330" y="116616"/>
                </a:cubicBezTo>
                <a:cubicBezTo>
                  <a:pt x="1456330" y="112384"/>
                  <a:pt x="1455190" y="108575"/>
                  <a:pt x="1452911" y="105189"/>
                </a:cubicBezTo>
                <a:cubicBezTo>
                  <a:pt x="1450632" y="101803"/>
                  <a:pt x="1447507" y="98808"/>
                  <a:pt x="1443535" y="96204"/>
                </a:cubicBezTo>
                <a:cubicBezTo>
                  <a:pt x="1439563" y="93599"/>
                  <a:pt x="1432108" y="89595"/>
                  <a:pt x="1421169" y="84191"/>
                </a:cubicBezTo>
                <a:cubicBezTo>
                  <a:pt x="1405998" y="76637"/>
                  <a:pt x="1396003" y="69622"/>
                  <a:pt x="1391185" y="63143"/>
                </a:cubicBezTo>
                <a:cubicBezTo>
                  <a:pt x="1386367" y="56664"/>
                  <a:pt x="1383957" y="49258"/>
                  <a:pt x="1383957" y="40923"/>
                </a:cubicBezTo>
                <a:cubicBezTo>
                  <a:pt x="1383957" y="28357"/>
                  <a:pt x="1389004" y="18395"/>
                  <a:pt x="1399096" y="11037"/>
                </a:cubicBezTo>
                <a:cubicBezTo>
                  <a:pt x="1409188" y="3679"/>
                  <a:pt x="1421918" y="0"/>
                  <a:pt x="1437284" y="0"/>
                </a:cubicBezTo>
                <a:close/>
                <a:moveTo>
                  <a:pt x="264044" y="0"/>
                </a:moveTo>
                <a:cubicBezTo>
                  <a:pt x="285076" y="0"/>
                  <a:pt x="302005" y="7065"/>
                  <a:pt x="314832" y="21194"/>
                </a:cubicBezTo>
                <a:cubicBezTo>
                  <a:pt x="327659" y="35324"/>
                  <a:pt x="334073" y="53718"/>
                  <a:pt x="334073" y="76377"/>
                </a:cubicBezTo>
                <a:cubicBezTo>
                  <a:pt x="334073" y="100924"/>
                  <a:pt x="327496" y="120393"/>
                  <a:pt x="314344" y="134783"/>
                </a:cubicBezTo>
                <a:cubicBezTo>
                  <a:pt x="301191" y="149173"/>
                  <a:pt x="283611" y="156368"/>
                  <a:pt x="261603" y="156368"/>
                </a:cubicBezTo>
                <a:cubicBezTo>
                  <a:pt x="240115" y="156368"/>
                  <a:pt x="222893" y="149303"/>
                  <a:pt x="209936" y="135173"/>
                </a:cubicBezTo>
                <a:cubicBezTo>
                  <a:pt x="196979" y="121044"/>
                  <a:pt x="190500" y="102650"/>
                  <a:pt x="190500" y="79991"/>
                </a:cubicBezTo>
                <a:cubicBezTo>
                  <a:pt x="190500" y="55574"/>
                  <a:pt x="197109" y="36138"/>
                  <a:pt x="210327" y="21683"/>
                </a:cubicBezTo>
                <a:cubicBezTo>
                  <a:pt x="223544" y="7228"/>
                  <a:pt x="241450" y="0"/>
                  <a:pt x="264044" y="0"/>
                </a:cubicBezTo>
                <a:close/>
                <a:moveTo>
                  <a:pt x="77451" y="0"/>
                </a:moveTo>
                <a:cubicBezTo>
                  <a:pt x="91906" y="0"/>
                  <a:pt x="103854" y="2051"/>
                  <a:pt x="113295" y="6153"/>
                </a:cubicBezTo>
                <a:lnTo>
                  <a:pt x="113295" y="26566"/>
                </a:lnTo>
                <a:cubicBezTo>
                  <a:pt x="102487" y="20576"/>
                  <a:pt x="90604" y="17581"/>
                  <a:pt x="77646" y="17581"/>
                </a:cubicBezTo>
                <a:cubicBezTo>
                  <a:pt x="60782" y="17581"/>
                  <a:pt x="47044" y="23197"/>
                  <a:pt x="36430" y="34428"/>
                </a:cubicBezTo>
                <a:cubicBezTo>
                  <a:pt x="25817" y="45660"/>
                  <a:pt x="20510" y="60815"/>
                  <a:pt x="20510" y="79893"/>
                </a:cubicBezTo>
                <a:cubicBezTo>
                  <a:pt x="20510" y="97994"/>
                  <a:pt x="25459" y="112368"/>
                  <a:pt x="35356" y="123014"/>
                </a:cubicBezTo>
                <a:cubicBezTo>
                  <a:pt x="45253" y="133660"/>
                  <a:pt x="58210" y="138983"/>
                  <a:pt x="74228" y="138983"/>
                </a:cubicBezTo>
                <a:cubicBezTo>
                  <a:pt x="89204" y="138983"/>
                  <a:pt x="102226" y="135597"/>
                  <a:pt x="113295" y="128825"/>
                </a:cubicBezTo>
                <a:lnTo>
                  <a:pt x="113295" y="147577"/>
                </a:lnTo>
                <a:cubicBezTo>
                  <a:pt x="102161" y="153437"/>
                  <a:pt x="88195" y="156368"/>
                  <a:pt x="71396" y="156368"/>
                </a:cubicBezTo>
                <a:cubicBezTo>
                  <a:pt x="49713" y="156368"/>
                  <a:pt x="32393" y="149482"/>
                  <a:pt x="19436" y="135711"/>
                </a:cubicBezTo>
                <a:cubicBezTo>
                  <a:pt x="6479" y="121939"/>
                  <a:pt x="0" y="103724"/>
                  <a:pt x="0" y="81065"/>
                </a:cubicBezTo>
                <a:cubicBezTo>
                  <a:pt x="0" y="56713"/>
                  <a:pt x="7293" y="37114"/>
                  <a:pt x="21878" y="22269"/>
                </a:cubicBezTo>
                <a:cubicBezTo>
                  <a:pt x="36463" y="7423"/>
                  <a:pt x="54987" y="0"/>
                  <a:pt x="7745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2" name="矩形: 圆角 44"/>
          <p:cNvSpPr/>
          <p:nvPr>
            <p:custDataLst>
              <p:tags r:id="rId2"/>
            </p:custDataLst>
          </p:nvPr>
        </p:nvSpPr>
        <p:spPr>
          <a:xfrm>
            <a:off x="695960" y="1296670"/>
            <a:ext cx="10800080" cy="158242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11"/>
          <p:cNvSpPr/>
          <p:nvPr>
            <p:custDataLst>
              <p:tags r:id="rId3"/>
            </p:custDataLst>
          </p:nvPr>
        </p:nvSpPr>
        <p:spPr>
          <a:xfrm>
            <a:off x="937260" y="1297305"/>
            <a:ext cx="1527810" cy="14725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知识目标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2"/>
          <p:cNvSpPr/>
          <p:nvPr>
            <p:custDataLst>
              <p:tags r:id="rId4"/>
            </p:custDataLst>
          </p:nvPr>
        </p:nvSpPr>
        <p:spPr>
          <a:xfrm>
            <a:off x="3065145" y="1297306"/>
            <a:ext cx="7923528" cy="14725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理解网络调查的概念和特点。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掌握网络调查的内容和方法。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掌握网络调查问卷的设计方法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5" name="直接连接符 13"/>
          <p:cNvCxnSpPr/>
          <p:nvPr>
            <p:custDataLst>
              <p:tags r:id="rId5"/>
            </p:custDataLst>
          </p:nvPr>
        </p:nvCxnSpPr>
        <p:spPr>
          <a:xfrm>
            <a:off x="2687955" y="1576071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44"/>
          <p:cNvSpPr/>
          <p:nvPr>
            <p:custDataLst>
              <p:tags r:id="rId6"/>
            </p:custDataLst>
          </p:nvPr>
        </p:nvSpPr>
        <p:spPr>
          <a:xfrm>
            <a:off x="695960" y="3018790"/>
            <a:ext cx="10800080" cy="1567815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15"/>
          <p:cNvSpPr/>
          <p:nvPr>
            <p:custDataLst>
              <p:tags r:id="rId7"/>
            </p:custDataLst>
          </p:nvPr>
        </p:nvSpPr>
        <p:spPr>
          <a:xfrm>
            <a:off x="3065145" y="3019425"/>
            <a:ext cx="7922895" cy="14725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学会设计和实施有效的网络市场调研方案。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掌握数据收集、整理和分析的方法，能够利用数据分析工具进行数据处理和分析。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学会撰写调研报告，能够将调研结果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转化为实际可行的建议和方案。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8" name="直接连接符 17"/>
          <p:cNvCxnSpPr/>
          <p:nvPr>
            <p:custDataLst>
              <p:tags r:id="rId8"/>
            </p:custDataLst>
          </p:nvPr>
        </p:nvCxnSpPr>
        <p:spPr>
          <a:xfrm>
            <a:off x="2687955" y="3298191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44"/>
          <p:cNvSpPr/>
          <p:nvPr>
            <p:custDataLst>
              <p:tags r:id="rId9"/>
            </p:custDataLst>
          </p:nvPr>
        </p:nvSpPr>
        <p:spPr>
          <a:xfrm>
            <a:off x="695960" y="4740911"/>
            <a:ext cx="10800080" cy="147320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19"/>
          <p:cNvSpPr/>
          <p:nvPr>
            <p:custDataLst>
              <p:tags r:id="rId10"/>
            </p:custDataLst>
          </p:nvPr>
        </p:nvSpPr>
        <p:spPr>
          <a:xfrm>
            <a:off x="3065145" y="4740911"/>
            <a:ext cx="7923525" cy="147256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通过小组合作学习，培养学生请求帮助和表示谢意的合作技巧，融洽小组人际关系。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20"/>
          <p:cNvCxnSpPr/>
          <p:nvPr>
            <p:custDataLst>
              <p:tags r:id="rId11"/>
            </p:custDataLst>
          </p:nvPr>
        </p:nvCxnSpPr>
        <p:spPr>
          <a:xfrm>
            <a:off x="2687955" y="5019676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1"/>
          <p:cNvSpPr/>
          <p:nvPr>
            <p:custDataLst>
              <p:tags r:id="rId12"/>
            </p:custDataLst>
          </p:nvPr>
        </p:nvSpPr>
        <p:spPr>
          <a:xfrm>
            <a:off x="937260" y="3019425"/>
            <a:ext cx="1527810" cy="14725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能力目标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6" name="矩形 22"/>
          <p:cNvSpPr/>
          <p:nvPr>
            <p:custDataLst>
              <p:tags r:id="rId13"/>
            </p:custDataLst>
          </p:nvPr>
        </p:nvSpPr>
        <p:spPr>
          <a:xfrm>
            <a:off x="937260" y="4740275"/>
            <a:ext cx="1527810" cy="147383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素质目标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网络调查</a:t>
            </a:r>
            <a:r>
              <a:rPr lang="zh-CN" altLang="en-US">
                <a:sym typeface="+mn-ea"/>
              </a:rPr>
              <a:t>设计</a:t>
            </a:r>
            <a:endParaRPr lang="zh-CN" altLang="en-US">
              <a:sym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任务一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696595" y="2210027"/>
            <a:ext cx="5102525" cy="3612727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4"/>
          <p:cNvSpPr/>
          <p:nvPr>
            <p:custDataLst>
              <p:tags r:id="rId2"/>
            </p:custDataLst>
          </p:nvPr>
        </p:nvSpPr>
        <p:spPr>
          <a:xfrm>
            <a:off x="1001413" y="3443270"/>
            <a:ext cx="4493524" cy="219087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利用互联网技术收集市场信息，快速传递，及时回收，支持决策。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3"/>
            </p:custDataLst>
          </p:nvPr>
        </p:nvSpPr>
        <p:spPr>
          <a:xfrm>
            <a:off x="961406" y="1675326"/>
            <a:ext cx="793797" cy="7779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1" name="直接连接符 79"/>
          <p:cNvCxnSpPr/>
          <p:nvPr>
            <p:custDataLst>
              <p:tags r:id="rId4"/>
            </p:custDataLst>
          </p:nvPr>
        </p:nvCxnSpPr>
        <p:spPr>
          <a:xfrm flipV="1">
            <a:off x="916318" y="3245138"/>
            <a:ext cx="4663079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矩形 5"/>
          <p:cNvSpPr/>
          <p:nvPr>
            <p:custDataLst>
              <p:tags r:id="rId5"/>
            </p:custDataLst>
          </p:nvPr>
        </p:nvSpPr>
        <p:spPr>
          <a:xfrm>
            <a:off x="964581" y="2649473"/>
            <a:ext cx="44928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</a:rPr>
              <a:t>网络调查概念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: 圆角 2"/>
          <p:cNvSpPr/>
          <p:nvPr>
            <p:custDataLst>
              <p:tags r:id="rId6"/>
            </p:custDataLst>
          </p:nvPr>
        </p:nvSpPr>
        <p:spPr>
          <a:xfrm>
            <a:off x="6394150" y="2210027"/>
            <a:ext cx="5102525" cy="3612727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6"/>
          <p:cNvSpPr/>
          <p:nvPr>
            <p:custDataLst>
              <p:tags r:id="rId7"/>
            </p:custDataLst>
          </p:nvPr>
        </p:nvSpPr>
        <p:spPr>
          <a:xfrm>
            <a:off x="6698968" y="3448350"/>
            <a:ext cx="4493524" cy="218071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及时共享，便捷低成本，交互充分，可靠客观，无地域时间限制，可检验控制。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圆角矩形 39"/>
          <p:cNvSpPr/>
          <p:nvPr>
            <p:custDataLst>
              <p:tags r:id="rId8"/>
            </p:custDataLst>
          </p:nvPr>
        </p:nvSpPr>
        <p:spPr>
          <a:xfrm>
            <a:off x="6658961" y="1675326"/>
            <a:ext cx="793797" cy="7779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6" name="直接连接符 73"/>
          <p:cNvCxnSpPr/>
          <p:nvPr>
            <p:custDataLst>
              <p:tags r:id="rId9"/>
            </p:custDataLst>
          </p:nvPr>
        </p:nvCxnSpPr>
        <p:spPr>
          <a:xfrm flipV="1">
            <a:off x="6614508" y="3250853"/>
            <a:ext cx="4662444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矩形 7"/>
          <p:cNvSpPr/>
          <p:nvPr>
            <p:custDataLst>
              <p:tags r:id="rId10"/>
            </p:custDataLst>
          </p:nvPr>
        </p:nvSpPr>
        <p:spPr>
          <a:xfrm>
            <a:off x="6664676" y="2649473"/>
            <a:ext cx="44928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2"/>
                </a:solidFill>
                <a:latin typeface="+mn-ea"/>
                <a:cs typeface="+mn-ea"/>
              </a:rPr>
              <a:t>网络调查特点</a:t>
            </a:r>
            <a:endParaRPr lang="zh-CN" altLang="en-US" sz="22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" name="标题 16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网络调查概述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88620" y="1366520"/>
          <a:ext cx="11449685" cy="5008880"/>
        </p:xfrm>
        <a:graphic>
          <a:graphicData uri="http://schemas.openxmlformats.org/drawingml/2006/table">
            <a:tbl>
              <a:tblPr/>
              <a:tblGrid>
                <a:gridCol w="991235"/>
                <a:gridCol w="1939290"/>
                <a:gridCol w="8519160"/>
              </a:tblGrid>
              <a:tr h="44704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序号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项目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具体内容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213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企业所服务的消费者的信息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①</a:t>
                      </a: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消费者个人特征信息，如性别、年龄、文化程度、职业、收入等；</a:t>
                      </a: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②</a:t>
                      </a: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消费者需求状况信息，如价格定位、购买行为（购买能力、购买习惯、支付方式、送货方式等）、服务需要（服务要求、服务方式、服务内容等）、需求量（现实需求量、潜在需求量）、广告效果等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372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企业所营销的产品或服务的信息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产品或服务的供求状况、市场占有率、产品销售趋势、现有产品或服务的满意度与不足、客户对产品或服务需求的新变化等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657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企业所选择的目标市场的信息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产品或服务的市场容量、供求状况、企业开拓市场的能力、企业发展市场中存在的问题（资金、渠道、产品更新等方面）、竞争格局、竞争激烈程度等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436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企业所面对的竞争对手的信息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主要的竞争对手，竞争对手的市场份额、实力、竞争策略、网络营销战略的定位、手段和发展潜力等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546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企业所处的营销环境的信息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①</a:t>
                      </a: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宏观环境信息的调查，如政治法律环境、经济环境、自然环境、人口环境、科技环境、文化环境等环境信息；</a:t>
                      </a: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②</a:t>
                      </a: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微观环境信息的调查，如合作者、供应商、营销中介、社区公众等方面的信息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39470" y="61150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网络调查的内容</a:t>
            </a:r>
            <a:endParaRPr lang="zh-CN" altLang="en-US" sz="32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88620" y="1366520"/>
          <a:ext cx="11416030" cy="5008245"/>
        </p:xfrm>
        <a:graphic>
          <a:graphicData uri="http://schemas.openxmlformats.org/drawingml/2006/table">
            <a:tbl>
              <a:tblPr/>
              <a:tblGrid>
                <a:gridCol w="2005330"/>
                <a:gridCol w="2446655"/>
                <a:gridCol w="6964045"/>
              </a:tblGrid>
              <a:tr h="61531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划分依据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种类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特点及适用环境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8035">
                <a:tc rowSpan="2"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根据网络调查信息的来源划分</a:t>
                      </a:r>
                      <a:endParaRPr lang="en-US" alt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网络市场直接调查法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为某个特定目标在互联网上收集第一手资料（原始资料）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7245">
                <a:tc vMerge="1">
                  <a:tcPr marL="76200" marR="76200" marT="38100" marB="19050" anchor="t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网络市场间接调查法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在互联网上收集别人已加工整理过的信息资料（第二手资料）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4885">
                <a:tc rowSpan="3"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根据网络调查信息收集的方法划分</a:t>
                      </a: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网上问卷调查法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企业在互联网上发布网络调查问卷，客户通过网络填写调查问卷，回收问卷而获得调查信息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8515">
                <a:tc vMerge="1">
                  <a:tcPr marL="76200" marR="76200" marT="38100" marB="19050" anchor="t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网上讨论法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企业在网上发布调查项目，邀请访问者参与讨论而收集信息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4250">
                <a:tc vMerge="1">
                  <a:tcPr marL="76200" marR="76200" marT="38100" marB="19050" anchor="t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网上观察法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通过对网站的访问情况和网民的网上行为进行观察和监测，获得调查信息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39470" y="61150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网络调查的</a:t>
            </a:r>
            <a:r>
              <a:rPr lang="zh-CN" altLang="en-US" sz="3200">
                <a:sym typeface="+mn-ea"/>
              </a:rPr>
              <a:t>方法</a:t>
            </a:r>
            <a:endParaRPr lang="zh-CN" altLang="en-US" sz="32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696595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5"/>
          <p:cNvSpPr/>
          <p:nvPr>
            <p:custDataLst>
              <p:tags r:id="rId2"/>
            </p:custDataLst>
          </p:nvPr>
        </p:nvSpPr>
        <p:spPr>
          <a:xfrm>
            <a:off x="961406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确保问题相关、全面，逻辑清晰，便于分析，无偏见，答案精确，声明隐私保护。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3"/>
            </p:custDataLst>
          </p:nvPr>
        </p:nvSpPr>
        <p:spPr>
          <a:xfrm>
            <a:off x="961406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6"/>
          <p:cNvSpPr/>
          <p:nvPr>
            <p:custDataLst>
              <p:tags r:id="rId4"/>
            </p:custDataLst>
          </p:nvPr>
        </p:nvSpPr>
        <p:spPr>
          <a:xfrm>
            <a:off x="964581" y="2832999"/>
            <a:ext cx="2703989" cy="4553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</a:rPr>
              <a:t>问卷设计要求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: 圆角 2"/>
          <p:cNvSpPr/>
          <p:nvPr>
            <p:custDataLst>
              <p:tags r:id="rId5"/>
            </p:custDataLst>
          </p:nvPr>
        </p:nvSpPr>
        <p:spPr>
          <a:xfrm>
            <a:off x="4481418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7"/>
          <p:cNvSpPr/>
          <p:nvPr>
            <p:custDataLst>
              <p:tags r:id="rId6"/>
            </p:custDataLst>
          </p:nvPr>
        </p:nvSpPr>
        <p:spPr>
          <a:xfrm>
            <a:off x="4746228" y="365283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明确信息需求，设计问题，按难易排序，测试修改，确保问卷完善后定稿。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圆角矩形 39"/>
          <p:cNvSpPr/>
          <p:nvPr>
            <p:custDataLst>
              <p:tags r:id="rId7"/>
            </p:custDataLst>
          </p:nvPr>
        </p:nvSpPr>
        <p:spPr>
          <a:xfrm>
            <a:off x="4746228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9"/>
          <p:cNvSpPr/>
          <p:nvPr>
            <p:custDataLst>
              <p:tags r:id="rId8"/>
            </p:custDataLst>
          </p:nvPr>
        </p:nvSpPr>
        <p:spPr>
          <a:xfrm>
            <a:off x="4751943" y="2845064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2"/>
                </a:solidFill>
                <a:latin typeface="+mn-ea"/>
                <a:cs typeface="+mn-ea"/>
              </a:rPr>
              <a:t>设计程序</a:t>
            </a:r>
            <a:endParaRPr lang="zh-CN" altLang="en-US" sz="22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63" name="矩形: 圆角 2"/>
          <p:cNvSpPr/>
          <p:nvPr>
            <p:custDataLst>
              <p:tags r:id="rId9"/>
            </p:custDataLst>
          </p:nvPr>
        </p:nvSpPr>
        <p:spPr>
          <a:xfrm>
            <a:off x="8266240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0"/>
          <p:cNvSpPr/>
          <p:nvPr>
            <p:custDataLst>
              <p:tags r:id="rId10"/>
            </p:custDataLst>
          </p:nvPr>
        </p:nvSpPr>
        <p:spPr>
          <a:xfrm>
            <a:off x="8531051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完成设计后，根据数据收集方法实施调查，预先测试，调整优化，正式发布。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5" name="圆角矩形 64"/>
          <p:cNvSpPr/>
          <p:nvPr>
            <p:custDataLst>
              <p:tags r:id="rId11"/>
            </p:custDataLst>
          </p:nvPr>
        </p:nvSpPr>
        <p:spPr>
          <a:xfrm>
            <a:off x="8531051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7" name="直接连接符 79"/>
          <p:cNvCxnSpPr/>
          <p:nvPr>
            <p:custDataLst>
              <p:tags r:id="rId12"/>
            </p:custDataLst>
          </p:nvPr>
        </p:nvCxnSpPr>
        <p:spPr>
          <a:xfrm flipV="1">
            <a:off x="882026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73"/>
          <p:cNvCxnSpPr/>
          <p:nvPr>
            <p:custDataLst>
              <p:tags r:id="rId13"/>
            </p:custDataLst>
          </p:nvPr>
        </p:nvCxnSpPr>
        <p:spPr>
          <a:xfrm>
            <a:off x="4666848" y="3452160"/>
            <a:ext cx="2844332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14"/>
            </p:custDataLst>
          </p:nvPr>
        </p:nvCxnSpPr>
        <p:spPr>
          <a:xfrm flipV="1">
            <a:off x="8451671" y="3452160"/>
            <a:ext cx="2844332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 11"/>
          <p:cNvSpPr/>
          <p:nvPr>
            <p:custDataLst>
              <p:tags r:id="rId15"/>
            </p:custDataLst>
          </p:nvPr>
        </p:nvSpPr>
        <p:spPr>
          <a:xfrm>
            <a:off x="8531051" y="2850145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3"/>
                </a:solidFill>
                <a:latin typeface="+mn-ea"/>
                <a:cs typeface="+mn-ea"/>
              </a:rPr>
              <a:t>具体实施</a:t>
            </a:r>
            <a:endParaRPr lang="zh-CN" altLang="en-US" sz="22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2" name="标题 16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网络调查问卷设计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4905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905"/>
  <p:tag name="KSO_WM_TEMPLATE_CATEGORY" val="custom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2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2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2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638_2*l_h_i*1_3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38_2*l_h_f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638_2*l_h_i*1_3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2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38_2*l_h_a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SLIDE_ID" val="diagram2023163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1638"/>
  <p:tag name="KSO_WM_SLIDE_TYPE" val="text"/>
  <p:tag name="KSO_WM_SLIDE_SUBTYPE" val="diag"/>
  <p:tag name="KSO_WM_SLIDE_SIZE" val="850.4*387.2"/>
  <p:tag name="KSO_WM_SLIDE_POSITION" val="54.8*102.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14_7*a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CONTENT_GROUP_TYPE" val="contentchip"/>
  <p:tag name="KSO_WM_UNIT_TEXT_TYPE" val="1"/>
  <p:tag name="KSO_WM_UNIT_PRESET_TEXT" val="单击添加章节标题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TEXT_LAYER_COUNT" val="1"/>
  <p:tag name="KSO_WM_TEMPLATE_INDEX" val="4905"/>
  <p:tag name="KSO_WM_TEMPLATE_CATEGORY" val="custom"/>
</p:tagLst>
</file>

<file path=ppt/tags/tag11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14_7*e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NOCLEAR" val="0"/>
  <p:tag name="KSO_WM_UNIT_VALUE" val="7"/>
  <p:tag name="KSO_WM_UNIT_TYPE" val="e"/>
  <p:tag name="KSO_WM_UNIT_INDEX" val="1"/>
  <p:tag name="KSO_WM_UNIT_PRESET_TEXT_INDEX" val="-1"/>
  <p:tag name="KSO_WM_UNIT_PRESET_TEXT_LEN" val="0"/>
</p:tagLst>
</file>

<file path=ppt/tags/tag111.xml><?xml version="1.0" encoding="utf-8"?>
<p:tagLst xmlns:p="http://schemas.openxmlformats.org/presentationml/2006/main">
  <p:tag name="KSO_WM_SLIDE_ID" val="custom2023091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14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</p:tagLst>
</file>

<file path=ppt/tags/tag11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1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845655133422,&quot;left&quot;:54.85,&quot;top&quot;:131.90000141579168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1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1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845655133422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32"/>
  <p:tag name="KSO_WM_UNIT_TEXT_TYPE" val="1"/>
  <p:tag name="KSO_WM_UNIT_TEXT_LAYER_COUNT" val="1"/>
  <p:tag name="KSO_WM_UNIT_PRESET_TEXT" val="单击此处添加正文，文字是您思想的提炼，请言简意赅的阐述您的观点。单击此处添加正文，文字是您思想的提炼，请言简意赅的阐述您的观点。单击此处添加正文，文字是您思想的提炼，请言简意赅的阐述您的观点"/>
  <p:tag name="KSO_WM_UNIT_TEXT_FILL_FORE_SCHEMECOLOR_INDEX" val="1"/>
  <p:tag name="KSO_WM_UNIT_TEXT_FILL_TYPE" val="1"/>
  <p:tag name="KSO_WM_UNIT_USESOURCEFORMAT_APPLY" val="0"/>
</p:tagLst>
</file>

<file path=ppt/tags/tag11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1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845655133422,&quot;left&quot;:54.85,&quot;top&quot;:131.90000141579168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1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1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845655133422,&quot;left&quot;:54.85,&quot;top&quot;:131.90000141579168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11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1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845655133422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1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845655133422,&quot;left&quot;:54.85,&quot;top&quot;:131.90000141579168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1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1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845655133422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32"/>
  <p:tag name="KSO_WM_UNIT_TEXT_TYPE" val="1"/>
  <p:tag name="KSO_WM_UNIT_TEXT_LAYER_COUNT" val="1"/>
  <p:tag name="KSO_WM_UNIT_PRESET_TEXT" val="单击此处添加正文，文字是您思想的提炼，请言简意赅的阐述您的观点。单击此处添加正文，文字是您思想的提炼，请言简意赅的阐述您的观点。单击此处添加正文，文字是您思想的提炼，请言简意赅的阐述您的观点"/>
  <p:tag name="KSO_WM_UNIT_TEXT_FILL_FORE_SCHEMECOLOR_INDEX" val="1"/>
  <p:tag name="KSO_WM_UNIT_TEXT_FILL_TYPE" val="1"/>
  <p:tag name="KSO_WM_UNIT_USESOURCEFORMAT_APPLY" val="0"/>
</p:tagLst>
</file>

<file path=ppt/tags/tag1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1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845655133422,&quot;left&quot;:54.85,&quot;top&quot;:131.90000141579168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12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1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845655133422,&quot;left&quot;:54.85,&quot;top&quot;:131.90000141579168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0"/>
</p:tagLst>
</file>

<file path=ppt/tags/tag1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1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845655133422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2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4905_4*a*1"/>
  <p:tag name="KSO_WM_UNIT_LAYERLEVEL" val="1"/>
  <p:tag name="KSO_WM_TEMPLATE_INDEX" val="4905"/>
  <p:tag name="KSO_WM_TEMPLATE_CATEGORY" val="custom"/>
</p:tagLst>
</file>

<file path=ppt/tags/tag123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4905"/>
  <p:tag name="KSO_WM_SLIDE_LAYOUT" val="a_l"/>
  <p:tag name="KSO_WM_SLIDE_LAYOUT_CNT" val="1_1"/>
  <p:tag name="KSO_WM_SPECIAL_SOURCE" val="bdnull"/>
</p:tagLst>
</file>

<file path=ppt/tags/tag124.xml><?xml version="1.0" encoding="utf-8"?>
<p:tagLst xmlns:p="http://schemas.openxmlformats.org/presentationml/2006/main">
  <p:tag name="TABLE_ENDDRAG_ORIGIN_RECT" val="901*479"/>
  <p:tag name="TABLE_ENDDRAG_RECT" val="34*26*901*479"/>
</p:tagLst>
</file>

<file path=ppt/tags/tag125.xml><?xml version="1.0" encoding="utf-8"?>
<p:tagLst xmlns:p="http://schemas.openxmlformats.org/presentationml/2006/main">
  <p:tag name="KSO_WM_BEAUTIFY_FLAG" val="#wm#"/>
  <p:tag name="KSO_WM_TEMPLATE_CATEGORY" val="diagram"/>
  <p:tag name="KSO_WM_TEMPLATE_INDEX" val="20231784"/>
</p:tagLst>
</file>

<file path=ppt/tags/tag126.xml><?xml version="1.0" encoding="utf-8"?>
<p:tagLst xmlns:p="http://schemas.openxmlformats.org/presentationml/2006/main">
  <p:tag name="TABLE_ENDDRAG_ORIGIN_RECT" val="898*394"/>
  <p:tag name="TABLE_ENDDRAG_RECT" val="30*107*898*394"/>
</p:tagLst>
</file>

<file path=ppt/tags/tag127.xml><?xml version="1.0" encoding="utf-8"?>
<p:tagLst xmlns:p="http://schemas.openxmlformats.org/presentationml/2006/main">
  <p:tag name="KSO_WM_BEAUTIFY_FLAG" val="#wm#"/>
  <p:tag name="KSO_WM_TEMPLATE_CATEGORY" val="diagram"/>
  <p:tag name="KSO_WM_TEMPLATE_INDEX" val="20231784"/>
</p:tagLst>
</file>

<file path=ppt/tags/tag12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13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3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3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1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3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973_2*l_h_i*1_3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73_2*l_h_f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1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73_2*l_h_i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1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0"/>
</p:tagLst>
</file>

<file path=ppt/tags/tag14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73_2*l_h_i*1_3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UNIT_LINE_FILL_TYPE" val="2"/>
  <p:tag name="KSO_WM_UNIT_USESOURCEFORMAT_APPLY" val="0"/>
</p:tagLst>
</file>

<file path=ppt/tags/tag14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73_2*l_h_a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4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4905_4*a*1"/>
  <p:tag name="KSO_WM_UNIT_LAYERLEVEL" val="1"/>
  <p:tag name="KSO_WM_TEMPLATE_INDEX" val="4905"/>
  <p:tag name="KSO_WM_TEMPLATE_CATEGORY" val="custom"/>
</p:tagLst>
</file>

<file path=ppt/tags/tag144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3593"/>
  <p:tag name="KSO_WM_SLIDE_LAYOUT" val="a_l"/>
  <p:tag name="KSO_WM_SLIDE_LAYOUT_CNT" val="1_1"/>
  <p:tag name="KSO_WM_SPECIAL_SOURCE" val="bdnull"/>
</p:tagLst>
</file>

<file path=ppt/tags/tag145.xml><?xml version="1.0" encoding="utf-8"?>
<p:tagLst xmlns:p="http://schemas.openxmlformats.org/presentationml/2006/main">
  <p:tag name="TABLE_ENDDRAG_ORIGIN_RECT" val="870*387"/>
  <p:tag name="TABLE_ENDDRAG_RECT" val="30*107*870*387"/>
</p:tagLst>
</file>

<file path=ppt/tags/tag146.xml><?xml version="1.0" encoding="utf-8"?>
<p:tagLst xmlns:p="http://schemas.openxmlformats.org/presentationml/2006/main">
  <p:tag name="KSO_WM_BEAUTIFY_FLAG" val="#wm#"/>
  <p:tag name="KSO_WM_TEMPLATE_CATEGORY" val="diagram"/>
  <p:tag name="KSO_WM_TEMPLATE_INDEX" val="20231784"/>
</p:tagLst>
</file>

<file path=ppt/tags/tag1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14_7*a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CONTENT_GROUP_TYPE" val="contentchip"/>
  <p:tag name="KSO_WM_UNIT_TEXT_TYPE" val="1"/>
  <p:tag name="KSO_WM_UNIT_PRESET_TEXT" val="单击添加章节标题"/>
</p:tagLst>
</file>

<file path=ppt/tags/tag148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14_7*e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NOCLEAR" val="0"/>
  <p:tag name="KSO_WM_UNIT_VALUE" val="7"/>
  <p:tag name="KSO_WM_UNIT_TYPE" val="e"/>
  <p:tag name="KSO_WM_UNIT_INDEX" val="1"/>
  <p:tag name="KSO_WM_UNIT_PRESET_TEXT_INDEX" val="-1"/>
  <p:tag name="KSO_WM_UNIT_PRESET_TEXT_LEN" val="0"/>
</p:tagLst>
</file>

<file path=ppt/tags/tag149.xml><?xml version="1.0" encoding="utf-8"?>
<p:tagLst xmlns:p="http://schemas.openxmlformats.org/presentationml/2006/main">
  <p:tag name="KSO_WM_SLIDE_ID" val="custom2023091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14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UNIT_TYPE" val="i"/>
  <p:tag name="KSO_WM_UNIT_INDEX" val="1"/>
  <p:tag name="KSO_WM_TEMPLATE_INDEX" val="4905"/>
  <p:tag name="KSO_WM_TEMPLATE_CATEGORY" val="custom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gradient&quot;:[{&quot;brightness&quot;:0,&quot;colorType&quot;:1,&quot;foreColorIndex&quot;:5,&quot;pos&quot;:0,&quot;transparency&quot;:0},{&quot;brightness&quot;:-0.10000000149011612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51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83_2*l_h_f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83_2*l_h_a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6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4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4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64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83_2*l_h_f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83_2*l_h_a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6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983_2*l_h_f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83_2*l_h_a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8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1983_2*l_h_f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983_2*l_h_a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17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4905_4*a*1"/>
  <p:tag name="KSO_WM_UNIT_LAYERLEVEL" val="1"/>
  <p:tag name="KSO_WM_TEMPLATE_INDEX" val="4905"/>
  <p:tag name="KSO_WM_TEMPLATE_CATEGORY" val="custom"/>
</p:tagLst>
</file>

<file path=ppt/tags/tag171.xml><?xml version="1.0" encoding="utf-8"?>
<p:tagLst xmlns:p="http://schemas.openxmlformats.org/presentationml/2006/main">
  <p:tag name="KSO_WM_SLIDE_ID" val="diagram2023198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593"/>
  <p:tag name="KSO_WM_SLIDE_TYPE" val="text"/>
  <p:tag name="KSO_WM_SLIDE_SUBTYPE" val="diag"/>
  <p:tag name="KSO_WM_SLIDE_SIZE" val="771.806*337.205"/>
  <p:tag name="KSO_WM_SLIDE_POSITION" val="85.5043*128.529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gradient&quot;:[{&quot;brightness&quot;:0,&quot;colorType&quot;:1,&quot;foreColorIndex&quot;:5,&quot;pos&quot;:0,&quot;transparency&quot;:0},{&quot;brightness&quot;:-0.10000000149011612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73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83_2*l_h_f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83_2*l_h_a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83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83_2*l_h_f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83_2*l_h_a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85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983_2*l_h_f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83_2*l_h_a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8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4905_4*a*1"/>
  <p:tag name="KSO_WM_UNIT_LAYERLEVEL" val="1"/>
  <p:tag name="KSO_WM_TEMPLATE_INDEX" val="4905"/>
  <p:tag name="KSO_WM_TEMPLATE_CATEGORY" val="custom"/>
</p:tagLst>
</file>

<file path=ppt/tags/tag188.xml><?xml version="1.0" encoding="utf-8"?>
<p:tagLst xmlns:p="http://schemas.openxmlformats.org/presentationml/2006/main">
  <p:tag name="KSO_WM_SLIDE_ID" val="diagram2023198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593"/>
  <p:tag name="KSO_WM_SLIDE_TYPE" val="text"/>
  <p:tag name="KSO_WM_SLIDE_SUBTYPE" val="diag"/>
  <p:tag name="KSO_WM_SLIDE_SIZE" val="771.806*337.205"/>
  <p:tag name="KSO_WM_SLIDE_POSITION" val="85.5043*128.529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8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0_1*a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210_1*i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210_1*i*3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3210_1*i*5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3210_1*i*7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3210_1*i*9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10_1*i*2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3210_1*i*4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3210_1*i*6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3210_1*i*8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3210_1*i*10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3.0"/>
  <p:tag name="KSO_WM_TEMPLATE_INDEX" val="4905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4905"/>
  <p:tag name="KSO_WM_TEMPLATE_CATEGORY" val="custom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i*1_1"/>
  <p:tag name="KSO_WM_TEMPLATE_CATEGORY" val="diagram"/>
  <p:tag name="KSO_WM_TEMPLATE_INDEX" val="20235514"/>
  <p:tag name="KSO_WM_UNIT_LAYERLEVEL" val="1_1"/>
  <p:tag name="KSO_WM_TAG_VERSION" val="3.0"/>
  <p:tag name="KSO_WM_UNIT_TYPE" val="l_i"/>
  <p:tag name="KSO_WM_UNIT_INDEX" val="1_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2"/>
  <p:tag name="KSO_WM_UNIT_TEXT_FILL_TYPE" val="1"/>
  <p:tag name="KSO_WM_UNIT_USESOURCEFORMAT_APPLY" val="0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1_1"/>
  <p:tag name="KSO_WM_UNIT_VALUE" val="24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1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2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3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3_1"/>
  <p:tag name="KSO_WM_UNIT_VALUE" val="60"/>
  <p:tag name="KSO_WM_DIAGRAM_GROUP_CODE" val="l1-1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UNIT_TYPE" val="i"/>
  <p:tag name="KSO_WM_UNIT_INDEX" val="1"/>
  <p:tag name="KSO_WM_TEMPLATE_INDEX" val="4905"/>
  <p:tag name="KSO_WM_TEMPLATE_CATEGORY" val="custom"/>
</p:tagLst>
</file>

<file path=ppt/tags/tag210.xml><?xml version="1.0" encoding="utf-8"?>
<p:tagLst xmlns:p="http://schemas.openxmlformats.org/presentationml/2006/main">
  <p:tag name="KSO_WM_SLIDE_ID" val="custom2023321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3270"/>
  <p:tag name="KSO_WM_SLIDE_TYPE" val="text"/>
  <p:tag name="KSO_WM_SLIDE_SUBTYPE" val="picTxt"/>
  <p:tag name="KSO_WM_SLIDE_SIZE" val="409.3*360.15"/>
  <p:tag name="KSO_WM_SLIDE_POSITION" val="505.55*131.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1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0_1*a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210_1*i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210_1*i*3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3210_1*i*5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3210_1*i*7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3210_1*i*9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10_1*i*2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3210_1*i*4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3210_1*i*6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UNIT_TYPE" val="i"/>
  <p:tag name="KSO_WM_UNIT_INDEX" val="2"/>
  <p:tag name="KSO_WM_TEMPLATE_INDEX" val="4905"/>
  <p:tag name="KSO_WM_TEMPLATE_CATEGORY" val="custom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3210_1*i*8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3210_1*i*10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i*1_1"/>
  <p:tag name="KSO_WM_TEMPLATE_CATEGORY" val="diagram"/>
  <p:tag name="KSO_WM_TEMPLATE_INDEX" val="20235514"/>
  <p:tag name="KSO_WM_UNIT_LAYERLEVEL" val="1_1"/>
  <p:tag name="KSO_WM_TAG_VERSION" val="3.0"/>
  <p:tag name="KSO_WM_UNIT_TYPE" val="l_i"/>
  <p:tag name="KSO_WM_UNIT_INDEX" val="1_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2"/>
  <p:tag name="KSO_WM_UNIT_TEXT_FILL_TYPE" val="1"/>
  <p:tag name="KSO_WM_UNIT_USESOURCEFORMAT_APPLY" val="0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1_1"/>
  <p:tag name="KSO_WM_UNIT_VALUE" val="24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1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2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  <p:tag name="KSO_WM_TEMPLATE_INDEX" val="4905"/>
  <p:tag name="KSO_WM_TEMPLATE_CATEGORY" val="custom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3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3_1"/>
  <p:tag name="KSO_WM_UNIT_VALUE" val="60"/>
  <p:tag name="KSO_WM_DIAGRAM_GROUP_CODE" val="l1-1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608.05,&quot;left&quot;:475.2,&quot;top&quot;:141.05,&quot;width&quot;:569.448661417323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32.xml><?xml version="1.0" encoding="utf-8"?>
<p:tagLst xmlns:p="http://schemas.openxmlformats.org/presentationml/2006/main">
  <p:tag name="KSO_WM_SLIDE_ID" val="custom2023321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3270"/>
  <p:tag name="KSO_WM_SLIDE_TYPE" val="text"/>
  <p:tag name="KSO_WM_SLIDE_SUBTYPE" val="picTxt"/>
  <p:tag name="KSO_WM_SLIDE_SIZE" val="409.3*360.15"/>
  <p:tag name="KSO_WM_SLIDE_POSITION" val="505.55*131.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593_1*a*1"/>
  <p:tag name="KSO_WM_TEMPLATE_CATEGORY" val="custom"/>
  <p:tag name="KSO_WM_TEMPLATE_INDEX" val="20233593"/>
  <p:tag name="KSO_WM_UNIT_LAYERLEVEL" val="1"/>
  <p:tag name="KSO_WM_TAG_VERSION" val="3.0"/>
  <p:tag name="KSO_WM_BEAUTIFY_FLAG" val="#wm#"/>
  <p:tag name="KSO_WM_UNIT_VALUE" val="30"/>
  <p:tag name="KSO_WM_UNIT_TEXT_TYPE" val="1"/>
  <p:tag name="KSO_WM_DIAGRAM_GROUP_CODE" val="l1-1"/>
  <p:tag name="KSO_WM_UNIT_PRESET_TEXT" val="单击此处添加标题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593_1*d*1"/>
  <p:tag name="KSO_WM_TEMPLATE_CATEGORY" val="custom"/>
  <p:tag name="KSO_WM_TEMPLATE_INDEX" val="20233593"/>
  <p:tag name="KSO_WM_UNIT_LAYERLEVEL" val="1"/>
  <p:tag name="KSO_WM_TAG_VERSION" val="3.0"/>
  <p:tag name="KSO_WM_BEAUTIFY_FLAG" val="#wm#"/>
  <p:tag name="KSO_WM_UNIT_VALUE" val="1265*1948"/>
  <p:tag name="KSO_WM_UNIT_PICTURE_SUBTYPE" val="a"/>
  <p:tag name="MH_PIC_SOURCE_TYPE" val="ai_match*VCG41N858118324**1756798895884_1.6_c9ac0c7c6d12-slide-6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96_1*l_i*1_1"/>
  <p:tag name="KSO_WM_TEMPLATE_CATEGORY" val="diagram"/>
  <p:tag name="KSO_WM_TEMPLATE_INDEX" val="20235596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75,&quot;width&quot;:264.20001220703125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96_1*l_h_f*1_1_1"/>
  <p:tag name="KSO_WM_TEMPLATE_CATEGORY" val="diagram"/>
  <p:tag name="KSO_WM_TEMPLATE_INDEX" val="20235596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1_1"/>
  <p:tag name="KSO_WM_DIAGRAM_VERSION" val="3"/>
  <p:tag name="KSO_WM_DIAGRAM_COLOR_TRICK" val="1"/>
  <p:tag name="KSO_WM_DIAGRAM_COLOR_TEXT_CAN_REMOVE" val="n"/>
  <p:tag name="KSO_WM_UNIT_PRESET_TEXT" val="单击此处添加正文，文字是您思想的提炼，请言简意赅阐述内容。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60.75,&quot;width&quot;:264.20001220703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96_1*l_h_a*1_1_1"/>
  <p:tag name="KSO_WM_TEMPLATE_CATEGORY" val="diagram"/>
  <p:tag name="KSO_WM_TEMPLATE_INDEX" val="20235596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60.75,&quot;width&quot;:264.20001220703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96_1*l_h_f*1_2_1"/>
  <p:tag name="KSO_WM_TEMPLATE_CATEGORY" val="diagram"/>
  <p:tag name="KSO_WM_TEMPLATE_INDEX" val="20235596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UNIT_PRESET_TEXT" val="添加正文，文字是您思想的提炼，请言简意赅阐述内容。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60.75,&quot;width&quot;:264.20001220703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96_1*l_h_a*1_2_1"/>
  <p:tag name="KSO_WM_TEMPLATE_CATEGORY" val="diagram"/>
  <p:tag name="KSO_WM_TEMPLATE_INDEX" val="20235596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60.75,&quot;width&quot;:264.20001220703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contentchip"/>
  <p:tag name="KSO_WM_TEMPLATE_INDEX" val="4905"/>
  <p:tag name="KSO_WM_TEMPLATE_CATEGORY" val="custom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96_1*l_h_i*1_1_1"/>
  <p:tag name="KSO_WM_TEMPLATE_CATEGORY" val="diagram"/>
  <p:tag name="KSO_WM_TEMPLATE_INDEX" val="20235596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60.75,&quot;width&quot;:264.20001220703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96_1*l_h_i*1_1_2"/>
  <p:tag name="KSO_WM_TEMPLATE_CATEGORY" val="diagram"/>
  <p:tag name="KSO_WM_TEMPLATE_INDEX" val="20235596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75,&quot;width&quot;:264.200012207031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96_1*l_h_i*1_2_1"/>
  <p:tag name="KSO_WM_TEMPLATE_CATEGORY" val="diagram"/>
  <p:tag name="KSO_WM_TEMPLATE_INDEX" val="20235596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60.75,&quot;width&quot;:264.20001220703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96_1*l_h_i*1_2_2"/>
  <p:tag name="KSO_WM_TEMPLATE_CATEGORY" val="diagram"/>
  <p:tag name="KSO_WM_TEMPLATE_INDEX" val="20235596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75,&quot;width&quot;:264.200012207031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44.xml><?xml version="1.0" encoding="utf-8"?>
<p:tagLst xmlns:p="http://schemas.openxmlformats.org/presentationml/2006/main">
  <p:tag name="KSO_WM_SLIDE_ID" val="custom2023359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593"/>
  <p:tag name="KSO_WM_SLIDE_TYPE" val="text"/>
  <p:tag name="KSO_WM_SLIDE_SUBTYPE" val="picTxt"/>
  <p:tag name="KSO_WM_SLIDE_SIZE" val="264.194*360.75"/>
  <p:tag name="KSO_WM_SLIDE_POSITION" val="48.0055*131.8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2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233_1*a*1"/>
  <p:tag name="KSO_WM_TEMPLATE_CATEGORY" val="diagram"/>
  <p:tag name="KSO_WM_TEMPLATE_INDEX" val="20233233"/>
  <p:tag name="KSO_WM_UNIT_LAYERLEVEL" val="1"/>
  <p:tag name="KSO_WM_TAG_VERSION" val="3.0"/>
  <p:tag name="KSO_WM_BEAUTIFY_FLAG" val="#wm#"/>
  <p:tag name="KSO_WM_UNIT_TEXT_TYPE" val="1"/>
  <p:tag name="KSO_WM_UNIT_PRESET_TEXT" val="单击此处添加标题内容"/>
</p:tagLst>
</file>

<file path=ppt/tags/tag24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46*11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233_1*l_h_d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**1756798895884_1.6_c9ac0c7c6d12-slide-7"/>
</p:tagLst>
</file>

<file path=ppt/tags/tag2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46*11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233_1*l_h_d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VCG41N1482811735**1756798895884_1.6_c9ac0c7c6d12-slide-7"/>
</p:tagLst>
</file>

<file path=ppt/tags/tag24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233_1*l_h_f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具体内容，简明扼要地阐述您的观点。根据需要可酌情增减正文内容文字，以便观者准确地理解您传达的思想。单击此处添加你的文本具体内容，可酌情增减正文内容"/>
  <p:tag name="KSO_WM_UNIT_TEXT_FILL_FORE_SCHEMECOLOR_INDEX" val="1"/>
  <p:tag name="KSO_WM_UNIT_TEXT_FILL_TYPE" val="1"/>
  <p:tag name="KSO_WM_UNIT_TEXT_LAYER_COUNT" val="1"/>
</p:tagLst>
</file>

<file path=ppt/tags/tag24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233_1*l_h_a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1"/>
  <p:tag name="KSO_WM_UNIT_TEXT_TYPE" val="1"/>
  <p:tag name="KSO_WM_UNIT_PRESET_TEXT" val="此处添加项标题"/>
  <p:tag name="KSO_WM_UNIT_TEXT_FILL_FORE_SCHEMECOLOR_INDEX" val="1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25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233_1*l_h_i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</p:tagLst>
</file>

<file path=ppt/tags/tag25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233_1*l_h_f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0"/>
  <p:tag name="KSO_WM_UNIT_TEXT_TYPE" val="1"/>
  <p:tag name="KSO_WM_UNIT_PRESET_TEXT" val="单击此处添加文本具体内容，简明扼要地阐述您的观点。根据需要可酌情增减正文内容文字，以便观者准确地理解您传达的思想。单击此处添加你的文本具体内容，可酌情增减正文内容"/>
  <p:tag name="KSO_WM_UNIT_TEXT_FILL_FORE_SCHEMECOLOR_INDEX" val="1"/>
  <p:tag name="KSO_WM_UNIT_TEXT_FILL_TYPE" val="1"/>
  <p:tag name="KSO_WM_UNIT_TEXT_LAYER_COUNT" val="1"/>
</p:tagLst>
</file>

<file path=ppt/tags/tag25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233_1*l_h_a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1"/>
  <p:tag name="KSO_WM_UNIT_TEXT_TYPE" val="1"/>
  <p:tag name="KSO_WM_UNIT_PRESET_TEXT" val="此处添加项标题"/>
  <p:tag name="KSO_WM_UNIT_TEXT_FILL_FORE_SCHEMECOLOR_INDEX" val="1"/>
  <p:tag name="KSO_WM_UNIT_TEXT_FILL_TYPE" val="1"/>
</p:tagLst>
</file>

<file path=ppt/tags/tag25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233_1*l_h_i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</p:tagLst>
</file>

<file path=ppt/tags/tag254.xml><?xml version="1.0" encoding="utf-8"?>
<p:tagLst xmlns:p="http://schemas.openxmlformats.org/presentationml/2006/main">
  <p:tag name="KSO_WM_BEAUTIFY_FLAG" val="#wm#"/>
  <p:tag name="KSO_WM_TEMPLATE_CATEGORY" val="diagram"/>
  <p:tag name="KSO_WM_TEMPLATE_INDEX" val="20233233"/>
  <p:tag name="KSO_WM_SLIDE_ID" val="diagram20233233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850.394*348.539"/>
  <p:tag name="KSO_WM_SLIDE_POSITION" val="54.7501*124.973"/>
</p:tagLst>
</file>

<file path=ppt/tags/tag255.xml><?xml version="1.0" encoding="utf-8"?>
<p:tagLst xmlns:p="http://schemas.openxmlformats.org/presentationml/2006/main">
  <p:tag name="KSO_WM_UNIT_VALUE" val="811*167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270_1*d*1"/>
  <p:tag name="KSO_WM_TEMPLATE_CATEGORY" val="custom"/>
  <p:tag name="KSO_WM_TEMPLATE_INDEX" val="20233270"/>
  <p:tag name="KSO_WM_UNIT_LAYERLEVEL" val="1"/>
  <p:tag name="KSO_WM_TAG_VERSION" val="3.0"/>
  <p:tag name="KSO_WM_BEAUTIFY_FLAG" val="#wm#"/>
  <p:tag name="KSO_WM_UNIT_PICTURE_SUBTYPE" val="b"/>
  <p:tag name="MH_PIC_SOURCE_TYPE" val="ai_match*VCG211332692889**1756798895884_1.6_c9ac0c7c6d12-slide-8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3270_1*i*1"/>
  <p:tag name="KSO_WM_TEMPLATE_CATEGORY" val="custom"/>
  <p:tag name="KSO_WM_TEMPLATE_INDEX" val="20233270"/>
  <p:tag name="KSO_WM_UNIT_LAYERLEVEL" val="1"/>
  <p:tag name="KSO_WM_TAG_VERSION" val="3.0"/>
  <p:tag name="KSO_WM_BEAUTIFY_FLAG" val="#wm#"/>
</p:tagLst>
</file>

<file path=ppt/tags/tag2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270"/>
  <p:tag name="KSO_WM_UNIT_ID" val="custom20233270_1*a*1"/>
  <p:tag name="KSO_WM_UNIT_PRESET_TEXT" val="单击此处&#10;添加标题内容"/>
  <p:tag name="KSO_WM_UNIT_TEXT_TYPE" val="1"/>
</p:tagLst>
</file>

<file path=ppt/tags/tag25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269_2*l_h_f*1_1_1"/>
  <p:tag name="KSO_WM_TEMPLATE_CATEGORY" val="diagram"/>
  <p:tag name="KSO_WM_TEMPLATE_INDEX" val="20233269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109.82921600341797,&quot;width&quot;:850.446777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52"/>
  <p:tag name="KSO_WM_UNIT_TEXT_TYPE" val="1"/>
  <p:tag name="KSO_WM_UNIT_TEXT_LAYER_COUNT" val="1"/>
  <p:tag name="KSO_WM_BEAUTIFY_FLAG" val="#wm#"/>
  <p:tag name="KSO_WM_UNIT_PRESET_TEXT" val="单击添加文本内容，简明扼要地阐述您内容观点"/>
  <p:tag name="KSO_WM_UNIT_TEXT_FILL_FORE_SCHEMECOLOR_INDEX" val="1"/>
  <p:tag name="KSO_WM_UNIT_TEXT_FILL_TYPE" val="1"/>
</p:tagLst>
</file>

<file path=ppt/tags/tag2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269_2*l_h_a*1_1_1"/>
  <p:tag name="KSO_WM_TEMPLATE_CATEGORY" val="diagram"/>
  <p:tag name="KSO_WM_TEMPLATE_INDEX" val="20233269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109.82921600341797,&quot;width&quot;:850.446777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40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26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269_2*l_h_f*1_2_1"/>
  <p:tag name="KSO_WM_TEMPLATE_CATEGORY" val="diagram"/>
  <p:tag name="KSO_WM_TEMPLATE_INDEX" val="20233269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109.82921600341797,&quot;width&quot;:850.446777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52"/>
  <p:tag name="KSO_WM_UNIT_TEXT_TYPE" val="1"/>
  <p:tag name="KSO_WM_UNIT_TEXT_LAYER_COUNT" val="1"/>
  <p:tag name="KSO_WM_BEAUTIFY_FLAG" val="#wm#"/>
  <p:tag name="KSO_WM_UNIT_PRESET_TEXT" val="单击添加文本具体内容，简明扼要地阐述您内容观点"/>
  <p:tag name="KSO_WM_UNIT_TEXT_FILL_FORE_SCHEMECOLOR_INDEX" val="1"/>
  <p:tag name="KSO_WM_UNIT_TEXT_FILL_TYPE" val="1"/>
</p:tagLst>
</file>

<file path=ppt/tags/tag2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269_2*l_h_a*1_2_1"/>
  <p:tag name="KSO_WM_TEMPLATE_CATEGORY" val="diagram"/>
  <p:tag name="KSO_WM_TEMPLATE_INDEX" val="20233269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109.82921600341797,&quot;width&quot;:850.446777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40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DIAGRAM_GROUP_CODE" val="l1-1"/>
  <p:tag name="KSO_WM_SLIDE_DIAGTYPE" val="l"/>
  <p:tag name="KSO_WM_SLIDE_LAYOUT" val="a_d_l"/>
  <p:tag name="KSO_WM_SLIDE_LAYOUT_CNT" val="1_1_1"/>
  <p:tag name="KSO_WM_SLIDE_TYPE" val="text"/>
  <p:tag name="KSO_WM_SLIDE_SUBTYPE" val="picTxt"/>
  <p:tag name="KSO_WM_SLIDE_SIZE" val="850.447*57.5039"/>
  <p:tag name="KSO_WM_SLIDE_POSITION" val="54.75*401.016"/>
  <p:tag name="KSO_WM_TEMPLATE_INDEX" val="20233270"/>
  <p:tag name="KSO_WM_TEMPLATE_SUBCATEGORY" val="0"/>
  <p:tag name="KSO_WM_SLIDE_INDEX" val="1"/>
  <p:tag name="KSO_WM_TAG_VERSION" val="3.0"/>
  <p:tag name="KSO_WM_SLIDE_ID" val="custom20233270_1"/>
  <p:tag name="KSO_WM_SLIDE_ITEM_CNT" val="4"/>
</p:tagLst>
</file>

<file path=ppt/tags/tag26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4905_5*a*1"/>
  <p:tag name="KSO_WM_UNIT_LAYERLEVEL" val="1"/>
  <p:tag name="KSO_WM_TEMPLATE_INDEX" val="4905"/>
  <p:tag name="KSO_WM_TEMPLATE_CATEGORY" val="custom"/>
</p:tagLst>
</file>

<file path=ppt/tags/tag264.xml><?xml version="1.0" encoding="utf-8"?>
<p:tagLst xmlns:p="http://schemas.openxmlformats.org/presentationml/2006/main">
  <p:tag name="KSO_WM_UNIT_TYPE" val="f"/>
  <p:tag name="KSO_WM_UNIT_SUBTYPE" val="g"/>
  <p:tag name="KSO_WM_UNIT_INDEX" val="1"/>
  <p:tag name="KSO_WM_BEAUTIFY_FLAG" val="#wm#"/>
  <p:tag name="KSO_WM_TAG_VERSION" val="3.0"/>
  <p:tag name="KSO_WM_UNIT_ID" val="custom4905_5*f*1"/>
  <p:tag name="KSO_WM_UNIT_LAYERLEVEL" val="1"/>
  <p:tag name="KSO_WM_TEMPLATE_INDEX" val="4905"/>
  <p:tag name="KSO_WM_TEMPLATE_CATEGORY" val="custom"/>
</p:tagLst>
</file>

<file path=ppt/tags/tag265.xml><?xml version="1.0" encoding="utf-8"?>
<p:tagLst xmlns:p="http://schemas.openxmlformats.org/presentationml/2006/main">
  <p:tag name="KSO_WM_SLIDE_ID" val="custom4905_5"/>
  <p:tag name="KSO_WM_TEMPLATE_SUBCATEGORY" val="29"/>
  <p:tag name="KSO_WM_TEMPLATE_MASTER_TYPE" val="0"/>
  <p:tag name="KSO_WM_TEMPLATE_COLOR_TYPE" val="0"/>
  <p:tag name="KSO_WM_SLIDE_ITEM_CNT" val="0"/>
  <p:tag name="KSO_WM_SLIDE_INDEX" val="5"/>
  <p:tag name="KSO_WM_TAG_VERSION" val="3.0"/>
  <p:tag name="KSO_WM_BEAUTIFY_FLAG" val="#wm#"/>
  <p:tag name="KSO_WM_TEMPLATE_CATEGORY" val="custom"/>
  <p:tag name="KSO_WM_TEMPLATE_INDEX" val="4905"/>
  <p:tag name="KSO_WM_SLIDE_TYPE" val="endPage"/>
  <p:tag name="KSO_WM_SLIDE_SUBTYPE" val="pureTxt"/>
  <p:tag name="KSO_WM_SLIDE_LAYOUT" val="a_f"/>
  <p:tag name="KSO_WM_SLIDE_LAYOUT_CNT" val="1_1"/>
  <p:tag name="KSO_WM_SPECIAL_SOURCE" val="bdnull"/>
  <p:tag name="KSO_WM_SLIDE_CONTENT_AREA" val="{&quot;left&quot;:&quot;238.15&quot;,&quot;top&quot;:&quot;99.8&quot;,&quot;width&quot;:&quot;660.35&quot;,&quot;height&quot;:&quot;315&quot;}"/>
  <p:tag name="KSO_WM_TEMPLATE_PLACEHOLDER_POS" val="208,0,832,540"/>
  <p:tag name="KSO_WM_SLIDE_THEME_ID" val="20233040"/>
</p:tagLst>
</file>

<file path=ppt/tags/tag266.xml><?xml version="1.0" encoding="utf-8"?>
<p:tagLst xmlns:p="http://schemas.openxmlformats.org/presentationml/2006/main">
  <p:tag name="KSO_WM_PRESENTATION_SOURCE" val="WPPAIGeneratePPT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28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  <p:tag name="KSO_WM_TEMPLATE_INDEX" val="4905"/>
  <p:tag name="KSO_WM_TEMPLATE_CATEGORY" val="custom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905"/>
  <p:tag name="KSO_WM_TEMPLATE_CATEGORY" val="custom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WPS,a click to unlimited possibilitie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3.0"/>
  <p:tag name="KSO_WM_BEAUTIFY_FLAG" val="#wm#"/>
  <p:tag name="KSO_WM_UNIT_CONTENT_GROUP_TYPE" val="contentchip"/>
  <p:tag name="KSO_WM_TEMPLATE_INDEX" val="4905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TEXT_LAYER_COUNT" val="1"/>
  <p:tag name="KSO_WM_TEMPLATE_INDEX" val="4905"/>
  <p:tag name="KSO_WM_TEMPLATE_CATEGORY" val="custom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TEXT_LAYER_COUNT" val="1"/>
  <p:tag name="KSO_WM_TEMPLATE_INDEX" val="4905"/>
  <p:tag name="KSO_WM_TEMPLATE_CATEGORY" val="custom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905"/>
  <p:tag name="KSO_WM_TEMPLATE_CATEGORY" val="custom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TEXT_LAYER_COUNT" val="1"/>
  <p:tag name="KSO_WM_TEMPLATE_INDEX" val="4905"/>
  <p:tag name="KSO_WM_TEMPLATE_CATEGORY" val="custom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905"/>
  <p:tag name="KSO_WM_TEMPLATE_CATEGORY" val="custom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TEXT_LAYER_COUNT" val="1"/>
  <p:tag name="KSO_WM_TEMPLATE_INDEX" val="4905"/>
  <p:tag name="KSO_WM_TEMPLATE_CATEGORY" val="custom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contentchip"/>
  <p:tag name="KSO_WM_TEMPLATE_INDEX" val="4905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4905"/>
  <p:tag name="KSO_WM_TEMPLATE_CATEGORY" val="custom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905"/>
  <p:tag name="KSO_WM_TEMPLATE_CATEGORY" val="custom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TEXT_LAYER_COUNT" val="1"/>
  <p:tag name="KSO_WM_TEMPLATE_INDEX" val="4905"/>
  <p:tag name="KSO_WM_TEMPLATE_CATEGORY" val="custom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905"/>
  <p:tag name="KSO_WM_TEMPLATE_CATEGORY" val="custom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4905"/>
  <p:tag name="KSO_WM_TEMPLATE_CATEGORY" val="custom"/>
</p:tagLst>
</file>

<file path=ppt/tags/tag5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3.0"/>
  <p:tag name="KSO_WM_TEMPLATE_INDEX" val="4905"/>
  <p:tag name="KSO_WM_TEMPLATE_CATEGORY" val="custom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6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1*i*2"/>
  <p:tag name="KSO_WM_UNIT_LAYERLEVEL" val="1"/>
  <p:tag name="KSO_WM_TAG_VERSION" val="3.0"/>
  <p:tag name="KSO_WM_TEMPLATE_INDEX" val="4905"/>
  <p:tag name="KSO_WM_TEMPLATE_CATEGORY" val="custom"/>
</p:tagLst>
</file>

<file path=ppt/tags/tag6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1*i*3"/>
  <p:tag name="KSO_WM_UNIT_LAYERLEVEL" val="1"/>
  <p:tag name="KSO_WM_TAG_VERSION" val="3.0"/>
  <p:tag name="KSO_WM_TEMPLATE_INDEX" val="4905"/>
  <p:tag name="KSO_WM_TEMPLATE_CATEGORY" val="custom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  <p:tag name="KSO_WM_UNIT_CONTENT_GROUP_TYPE" val="contentchip"/>
  <p:tag name="KSO_WM_TEMPLATE_INDEX" val="4905"/>
  <p:tag name="KSO_WM_TEMPLATE_CATEGORY" val="custom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4905"/>
  <p:tag name="KSO_WM_TEMPLATE_CATEGORY" val="custom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4905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TEXT_LAYER_COUNT" val="1"/>
  <p:tag name="KSO_WM_TEMPLATE_CATEGORY" val="custom"/>
  <p:tag name="KSO_WM_TEMPLATE_INDEX" val="4905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4905"/>
  <p:tag name="KSO_WM_TEMPLATE_CATEGORY" val="custom"/>
</p:tagLst>
</file>

<file path=ppt/tags/tag7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UNIT_CONTENT_GROUP_TYPE" val="titlestyle"/>
  <p:tag name="KSO_WM_UNIT_TYPE" val="i"/>
  <p:tag name="KSO_WM_UNIT_INDEX" val="1"/>
  <p:tag name="KSO_WM_TEMPLATE_INDEX" val="4905"/>
  <p:tag name="KSO_WM_TEMPLATE_CATEGORY" val="custom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4905"/>
  <p:tag name="KSO_WM_TEMPLATE_CATEGORY" val="custom"/>
</p:tagLst>
</file>

<file path=ppt/tags/tag74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4905"/>
  <p:tag name="KSO_WM_SPECIAL_SOURCE" val="bdnull"/>
  <p:tag name="KSO_WM_TEMPLATE_THUMBS_INDEX" val="1、9"/>
  <p:tag name="KSO_WM_UNIT_ID" val="_0**"/>
  <p:tag name="KSO_WM_UNIT_LAYERLEVEL" val="1"/>
</p:tagLst>
</file>

<file path=ppt/tags/tag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1*a*1"/>
  <p:tag name="KSO_WM_UNIT_LAYERLEVEL" val="1"/>
  <p:tag name="KSO_WM_TEMPLATE_INDEX" val="5"/>
  <p:tag name="KSO_WM_TEMPLATE_CATEGORY" val="custom"/>
</p:tagLst>
</file>

<file path=ppt/tags/tag7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5_1*b*1"/>
  <p:tag name="KSO_WM_UNIT_LAYERLEVEL" val="1"/>
  <p:tag name="KSO_WM_TEMPLATE_INDEX" val="5"/>
  <p:tag name="KSO_WM_TEMPLATE_CATEGORY" val="custom"/>
</p:tagLst>
</file>

<file path=ppt/tags/tag77.xml><?xml version="1.0" encoding="utf-8"?>
<p:tagLst xmlns:p="http://schemas.openxmlformats.org/presentationml/2006/main">
  <p:tag name="KSO_WM_SLIDE_ID" val="custom5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5"/>
  <p:tag name="KSO_WM_SLIDE_TYPE" val="title"/>
  <p:tag name="KSO_WM_SLIDE_SUBTYPE" val="pureTxt"/>
  <p:tag name="KSO_WM_SLIDE_LAYOUT" val="a_b"/>
  <p:tag name="KSO_WM_SLIDE_LAYOUT_CNT" val="1_1"/>
  <p:tag name="KSO_WM_SPECIAL_SOURCE" val="bdnull"/>
  <p:tag name="KSO_WM_TEMPLATE_THUMBS_INDEX" val="1、5"/>
  <p:tag name="KSO_WM_SLIDE_CONTENT_AREA" val="{&quot;left&quot;:&quot;74.4&quot;,&quot;top&quot;:&quot;58.35&quot;,&quot;width&quot;:&quot;660.35&quot;,&quot;height&quot;:&quot;315&quot;}"/>
  <p:tag name="KSO_WM_TEMPLATE_PLACEHOLDER_POS" val="112,80.625,736,427.5"/>
  <p:tag name="KSO_WM_SLIDE_THEME_ID" val="20238613"/>
</p:tagLst>
</file>

<file path=ppt/tags/tag78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3*i*1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DECORATE_TYPE" val="i_cd"/>
  <p:tag name="KSO_WM_UNIT_INDEX" val="3"/>
  <p:tag name="KSO_WM_BEAUTIFY_FLAG" val="#wm#"/>
  <p:tag name="KSO_WM_TAG_VERSION" val="3.0"/>
  <p:tag name="KSO_WM_TEMPLATE_INDEX" val="5"/>
  <p:tag name="KSO_WM_TEMPLATE_CATEGORY" val="custom"/>
  <p:tag name="KSO_WM_UNIT_ID" val="custom5_3*i*3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4905"/>
  <p:tag name="KSO_WM_TEMPLATE_CATEGORY" val="custom"/>
</p:tagLst>
</file>

<file path=ppt/tags/tag80.xml><?xml version="1.0" encoding="utf-8"?>
<p:tagLst xmlns:p="http://schemas.openxmlformats.org/presentationml/2006/main">
  <p:tag name="KSO_WM_UNIT_TYPE" val="i"/>
  <p:tag name="KSO_WM_DECORATE_TYPE" val="i_cd"/>
  <p:tag name="KSO_WM_UNIT_INDEX" val="2"/>
  <p:tag name="KSO_WM_BEAUTIFY_FLAG" val="#wm#"/>
  <p:tag name="KSO_WM_TAG_VERSION" val="3.0"/>
  <p:tag name="KSO_WM_TEMPLATE_INDEX" val="5"/>
  <p:tag name="KSO_WM_TEMPLATE_CATEGORY" val="custom"/>
  <p:tag name="KSO_WM_UNIT_ID" val="custom5_3*i*2"/>
  <p:tag name="KSO_WM_UNIT_LAYERLEVEL" val="1"/>
</p:tagLst>
</file>

<file path=ppt/tags/tag8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5_3*e*1"/>
  <p:tag name="KSO_WM_UNIT_LAYERLEVEL" val="1"/>
  <p:tag name="KSO_WM_TEMPLATE_INDEX" val="5"/>
  <p:tag name="KSO_WM_TEMPLATE_CATEGORY" val="custom"/>
  <p:tag name="KSO_WM_UNIT_PRESET_TEXT" val="第二章"/>
</p:tagLst>
</file>

<file path=ppt/tags/tag8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3*a*1"/>
  <p:tag name="KSO_WM_UNIT_LAYERLEVEL" val="1"/>
</p:tagLst>
</file>

<file path=ppt/tags/tag83.xml><?xml version="1.0" encoding="utf-8"?>
<p:tagLst xmlns:p="http://schemas.openxmlformats.org/presentationml/2006/main">
  <p:tag name="KSO_WM_SLIDE_ID" val="custom5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5"/>
  <p:tag name="KSO_WM_SLIDE_TYPE" val="sectionTitle"/>
  <p:tag name="KSO_WM_SLIDE_SUBTYPE" val="pureTxt"/>
  <p:tag name="KSO_WM_SLIDE_LAYOUT" val="a_e_i"/>
  <p:tag name="KSO_WM_SLIDE_LAYOUT_CNT" val="1_1_3"/>
  <p:tag name="KSO_WM_SPECIAL_SOURCE" val="bdnull"/>
  <p:tag name="KSO_WM_DIAGRAM_GROUP_CODE" val="l1-1"/>
  <p:tag name="KSO_WM_SLIDE_DIAGTYPE" val="l"/>
  <p:tag name="KSO_WM_TEMPLATE_PLACEHOLDER_POS" val="0,0,960,540"/>
  <p:tag name="KSO_WM_SLIDE_THEME_ID" val="20232611"/>
</p:tagLst>
</file>

<file path=ppt/tags/tag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4905_2*a*1"/>
  <p:tag name="KSO_WM_UNIT_LAYERLEVEL" val="1"/>
  <p:tag name="KSO_WM_TEMPLATE_INDEX" val="4905"/>
  <p:tag name="KSO_WM_TEMPLATE_CATEGORY" val="custom"/>
</p:tagLst>
</file>

<file path=ppt/tags/tag85.xml><?xml version="1.0" encoding="utf-8"?>
<p:tagLst xmlns:p="http://schemas.openxmlformats.org/presentationml/2006/main">
  <p:tag name="KSO_WM_UNIT_TYPE" val="l_h_i"/>
  <p:tag name="KSO_WM_UNIT_SUBTYPE" val="h"/>
  <p:tag name="KSO_WM_UNIT_INDEX" val="1_2_2"/>
  <p:tag name="KSO_WM_BEAUTIFY_FLAG" val="#wm#"/>
  <p:tag name="KSO_WM_TAG_VERSION" val="3.0"/>
  <p:tag name="KSO_WM_DIAGRAM_VERSION" val="3"/>
  <p:tag name="KSO_WM_TEMPLATE_INDEX" val="4905"/>
  <p:tag name="KSO_WM_TEMPLATE_CATEGORY" val="custom"/>
  <p:tag name="KSO_WM_UNIT_ID" val="custom4905_2*l_h_i*1_2_2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55.25,&quot;left&quot;:318.6,&quot;top&quot;:66.1,&quot;width&quot;:534.35}"/>
</p:tagLst>
</file>

<file path=ppt/tags/tag86.xml><?xml version="1.0" encoding="utf-8"?>
<p:tagLst xmlns:p="http://schemas.openxmlformats.org/presentationml/2006/main">
  <p:tag name="KSO_WM_UNIT_TYPE" val="l_h_i"/>
  <p:tag name="KSO_WM_UNIT_SUBTYPE" val="h"/>
  <p:tag name="KSO_WM_UNIT_INDEX" val="1_2_3"/>
  <p:tag name="KSO_WM_BEAUTIFY_FLAG" val="#wm#"/>
  <p:tag name="KSO_WM_TAG_VERSION" val="3.0"/>
  <p:tag name="KSO_WM_DIAGRAM_VERSION" val="3"/>
  <p:tag name="KSO_WM_TEMPLATE_INDEX" val="4905"/>
  <p:tag name="KSO_WM_TEMPLATE_CATEGORY" val="custom"/>
  <p:tag name="KSO_WM_UNIT_ID" val="custom4905_2*l_h_i*1_2_3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55.25,&quot;left&quot;:318.6,&quot;top&quot;:66.1,&quot;width&quot;:534.35}"/>
</p:tagLst>
</file>

<file path=ppt/tags/tag87.xml><?xml version="1.0" encoding="utf-8"?>
<p:tagLst xmlns:p="http://schemas.openxmlformats.org/presentationml/2006/main">
  <p:tag name="KSO_WM_UNIT_TYPE" val="l_h_i"/>
  <p:tag name="KSO_WM_UNIT_SUBTYPE" val="d"/>
  <p:tag name="KSO_WM_UNIT_INDEX" val="1_2_1"/>
  <p:tag name="KSO_WM_BEAUTIFY_FLAG" val="#wm#"/>
  <p:tag name="KSO_WM_TAG_VERSION" val="3.0"/>
  <p:tag name="KSO_WM_DIAGRAM_VERSION" val="3"/>
  <p:tag name="KSO_WM_UNIT_PRESET_TEXT" val="02"/>
  <p:tag name="KSO_WM_TEMPLATE_INDEX" val="4905"/>
  <p:tag name="KSO_WM_TEMPLATE_CATEGORY" val="custom"/>
  <p:tag name="KSO_WM_UNIT_ID" val="custom4905_2*l_h_i*1_2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55.25,&quot;left&quot;:318.6,&quot;top&quot;:66.1,&quot;width&quot;:534.35}"/>
</p:tagLst>
</file>

<file path=ppt/tags/tag88.xml><?xml version="1.0" encoding="utf-8"?>
<p:tagLst xmlns:p="http://schemas.openxmlformats.org/presentationml/2006/main">
  <p:tag name="KSO_WM_UNIT_TYPE" val="l_h_f"/>
  <p:tag name="KSO_WM_UNIT_SUBTYPE" val="a"/>
  <p:tag name="KSO_WM_UNIT_INDEX" val="1_2_1"/>
  <p:tag name="KSO_WM_BEAUTIFY_FLAG" val="#wm#"/>
  <p:tag name="KSO_WM_TAG_VERSION" val="3.0"/>
  <p:tag name="KSO_WM_DIAGRAM_VERSION" val="3"/>
  <p:tag name="KSO_WM_UNIT_PRESET_TEXT" val="总体战略规划过程"/>
  <p:tag name="KSO_WM_TEMPLATE_INDEX" val="4905"/>
  <p:tag name="KSO_WM_TEMPLATE_CATEGORY" val="custom"/>
  <p:tag name="KSO_WM_UNIT_ID" val="custom4905_2*l_h_f*1_2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55.25,&quot;left&quot;:318.6,&quot;top&quot;:66.1,&quot;width&quot;:534.35}"/>
</p:tagLst>
</file>

<file path=ppt/tags/tag89.xml><?xml version="1.0" encoding="utf-8"?>
<p:tagLst xmlns:p="http://schemas.openxmlformats.org/presentationml/2006/main">
  <p:tag name="KSO_WM_UNIT_TYPE" val="l_h_i"/>
  <p:tag name="KSO_WM_UNIT_SUBTYPE" val="h"/>
  <p:tag name="KSO_WM_UNIT_INDEX" val="1_1_2"/>
  <p:tag name="KSO_WM_BEAUTIFY_FLAG" val="#wm#"/>
  <p:tag name="KSO_WM_TAG_VERSION" val="3.0"/>
  <p:tag name="KSO_WM_DIAGRAM_VERSION" val="3"/>
  <p:tag name="KSO_WM_TEMPLATE_INDEX" val="4905"/>
  <p:tag name="KSO_WM_TEMPLATE_CATEGORY" val="custom"/>
  <p:tag name="KSO_WM_UNIT_ID" val="custom4905_2*l_h_i*1_1_2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55.25,&quot;left&quot;:318.6,&quot;top&quot;:66.1,&quot;width&quot;:534.35}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4905"/>
  <p:tag name="KSO_WM_TEMPLATE_CATEGORY" val="custom"/>
</p:tagLst>
</file>

<file path=ppt/tags/tag90.xml><?xml version="1.0" encoding="utf-8"?>
<p:tagLst xmlns:p="http://schemas.openxmlformats.org/presentationml/2006/main">
  <p:tag name="KSO_WM_UNIT_TYPE" val="l_h_i"/>
  <p:tag name="KSO_WM_UNIT_SUBTYPE" val="h"/>
  <p:tag name="KSO_WM_UNIT_INDEX" val="1_1_3"/>
  <p:tag name="KSO_WM_BEAUTIFY_FLAG" val="#wm#"/>
  <p:tag name="KSO_WM_TAG_VERSION" val="3.0"/>
  <p:tag name="KSO_WM_DIAGRAM_VERSION" val="3"/>
  <p:tag name="KSO_WM_TEMPLATE_INDEX" val="4905"/>
  <p:tag name="KSO_WM_TEMPLATE_CATEGORY" val="custom"/>
  <p:tag name="KSO_WM_UNIT_ID" val="custom4905_2*l_h_i*1_1_3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55.25,&quot;left&quot;:318.6,&quot;top&quot;:66.1,&quot;width&quot;:534.35}"/>
</p:tagLst>
</file>

<file path=ppt/tags/tag91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UNIT_PRESET_TEXT" val="01"/>
  <p:tag name="KSO_WM_TEMPLATE_INDEX" val="4905"/>
  <p:tag name="KSO_WM_TEMPLATE_CATEGORY" val="custom"/>
  <p:tag name="KSO_WM_UNIT_ID" val="custom4905_2*l_h_i*1_1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55.25,&quot;left&quot;:318.6,&quot;top&quot;:66.1,&quot;width&quot;:534.35}"/>
</p:tagLst>
</file>

<file path=ppt/tags/tag92.xml><?xml version="1.0" encoding="utf-8"?>
<p:tagLst xmlns:p="http://schemas.openxmlformats.org/presentationml/2006/main">
  <p:tag name="KSO_WM_UNIT_TYPE" val="l_h_f"/>
  <p:tag name="KSO_WM_UNIT_SUBTYPE" val="a"/>
  <p:tag name="KSO_WM_UNIT_INDEX" val="1_1_1"/>
  <p:tag name="KSO_WM_BEAUTIFY_FLAG" val="#wm#"/>
  <p:tag name="KSO_WM_TAG_VERSION" val="3.0"/>
  <p:tag name="KSO_WM_DIAGRAM_VERSION" val="3"/>
  <p:tag name="KSO_WM_UNIT_PRESET_TEXT" val="制订企业战略规划的重要性"/>
  <p:tag name="KSO_WM_TEMPLATE_INDEX" val="4905"/>
  <p:tag name="KSO_WM_TEMPLATE_CATEGORY" val="custom"/>
  <p:tag name="KSO_WM_UNIT_ID" val="custom4905_2*l_h_f*1_1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55.25,&quot;left&quot;:318.6,&quot;top&quot;:66.1,&quot;width&quot;:534.35}"/>
</p:tagLst>
</file>

<file path=ppt/tags/tag93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4905"/>
  <p:tag name="KSO_WM_TEMPLATE_CATEGORY" val="custom"/>
  <p:tag name="KSO_WM_UNIT_ID" val="custom4905_2*i*1"/>
  <p:tag name="KSO_WM_DIAGRAM_GROUP_CODE" val="l1-1"/>
  <p:tag name="KSO_WM_DIAGRAM_COLOR_TRICK" val="1"/>
  <p:tag name="KSO_WM_DIAGRAM_COLOR_TEXT_CAN_REMOVE" val="n"/>
  <p:tag name="KSO_WM_UNIT_LAYERLEVEL" val="1"/>
</p:tagLst>
</file>

<file path=ppt/tags/tag94.xml><?xml version="1.0" encoding="utf-8"?>
<p:tagLst xmlns:p="http://schemas.openxmlformats.org/presentationml/2006/main">
  <p:tag name="KSO_WM_SLIDE_ID" val="custom4905_2"/>
  <p:tag name="KSO_WM_TEMPLATE_SUBCATEGORY" val="29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custom"/>
  <p:tag name="KSO_WM_TEMPLATE_INDEX" val="4905"/>
  <p:tag name="KSO_WM_SLIDE_TYPE" val="contents"/>
  <p:tag name="KSO_WM_SLIDE_SUBTYPE" val="diag"/>
  <p:tag name="KSO_WM_SLIDE_LAYOUT" val="a_i_l"/>
  <p:tag name="KSO_WM_SLIDE_LAYOUT_CNT" val="1_1_1"/>
  <p:tag name="KSO_WM_SPECIAL_SOURCE" val="bdnull"/>
  <p:tag name="KSO_WM_DIAGRAM_GROUP_CODE" val="l1-1"/>
  <p:tag name="KSO_WM_SLIDE_DIAGTYPE" val="l"/>
  <p:tag name="KSO_WM_TEMPLATE_PLACEHOLDER_POS" val="72,88.125,726,448.125"/>
  <p:tag name="KSO_WM_TEMPLATE_PLACEHOLDER_POS2" val="201.7,88.125,726,448.125"/>
  <p:tag name="KSO_WM_SLIDE_THEME_ID" val="20234065"/>
  <p:tag name="KSO_WM_ASSEMBLE_CHIP_INDEX" val="diag"/>
</p:tagLst>
</file>

<file path=ppt/tags/tag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1638_2*a*1"/>
  <p:tag name="KSO_WM_TEMPLATE_CATEGORY" val="diagram"/>
  <p:tag name="KSO_WM_TEMPLATE_INDEX" val="20231638"/>
  <p:tag name="KSO_WM_UNIT_LAYERLEVEL" val="1"/>
  <p:tag name="KSO_WM_TAG_VERSION" val="3.0"/>
  <p:tag name="KSO_WM_BEAUTIFY_FLAG" val="#wm#"/>
  <p:tag name="KSO_WM_DIAGRAM_GROUP_CODE" val="l1-1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2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2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9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2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2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5748031494,&quot;left&quot;:54.8,&quot;top&quot;:102.1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heme/theme1.xml><?xml version="1.0" encoding="utf-8"?>
<a:theme xmlns:a="http://schemas.openxmlformats.org/drawingml/2006/main" name="WPS​​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小清新渐变风">
  <a:themeElements>
    <a:clrScheme name="自定义 46">
      <a:dk1>
        <a:srgbClr val="000000"/>
      </a:dk1>
      <a:lt1>
        <a:srgbClr val="FFFFFF"/>
      </a:lt1>
      <a:dk2>
        <a:srgbClr val="571D11"/>
      </a:dk2>
      <a:lt2>
        <a:srgbClr val="FCF2F0"/>
      </a:lt2>
      <a:accent1>
        <a:srgbClr val="E8898D"/>
      </a:accent1>
      <a:accent2>
        <a:srgbClr val="71B9F1"/>
      </a:accent2>
      <a:accent3>
        <a:srgbClr val="E18EE4"/>
      </a:accent3>
      <a:accent4>
        <a:srgbClr val="F5B765"/>
      </a:accent4>
      <a:accent5>
        <a:srgbClr val="A095CF"/>
      </a:accent5>
      <a:accent6>
        <a:srgbClr val="CCAA72"/>
      </a:accent6>
      <a:hlink>
        <a:srgbClr val="48A1FA"/>
      </a:hlink>
      <a:folHlink>
        <a:srgbClr val="951C13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2355</Words>
  <Application>WPS 演示</Application>
  <PresentationFormat>宽屏</PresentationFormat>
  <Paragraphs>301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WPS​​</vt:lpstr>
      <vt:lpstr>小清新渐变风</vt:lpstr>
      <vt:lpstr>网络营销</vt:lpstr>
      <vt:lpstr>PowerPoint 演示文稿</vt:lpstr>
      <vt:lpstr>目录</vt:lpstr>
      <vt:lpstr>学习目标</vt:lpstr>
      <vt:lpstr>网络调查设计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网络营销调查过程</vt:lpstr>
      <vt:lpstr>PowerPoint 演示文稿</vt:lpstr>
      <vt:lpstr>PowerPoint 演示文稿</vt:lpstr>
      <vt:lpstr>制订调查计划</vt:lpstr>
      <vt:lpstr>制订调查计划</vt:lpstr>
      <vt:lpstr>收集资料</vt:lpstr>
      <vt:lpstr>分析资料</vt:lpstr>
      <vt:lpstr>撰写调查报告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zhao</dc:creator>
  <cp:lastModifiedBy>芳</cp:lastModifiedBy>
  <cp:revision>10</cp:revision>
  <dcterms:created xsi:type="dcterms:W3CDTF">2023-07-11T07:43:00Z</dcterms:created>
  <dcterms:modified xsi:type="dcterms:W3CDTF">2025-09-03T11:00:43Z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6B9FDB036D5C4EBD882234A3245E43F8_11</vt:lpwstr>
  </property>
</Properties>
</file>