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wmf" ContentType="image/x-w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5"/>
  </p:notesMasterIdLst>
  <p:sldIdLst>
    <p:sldId id="4956" r:id="rId4"/>
    <p:sldId id="621" r:id="rId6"/>
    <p:sldId id="614" r:id="rId7"/>
    <p:sldId id="5017" r:id="rId8"/>
    <p:sldId id="5018" r:id="rId9"/>
    <p:sldId id="5019" r:id="rId10"/>
    <p:sldId id="5027" r:id="rId11"/>
    <p:sldId id="5028" r:id="rId12"/>
    <p:sldId id="5029" r:id="rId13"/>
    <p:sldId id="5030" r:id="rId14"/>
    <p:sldId id="5031" r:id="rId15"/>
    <p:sldId id="5033" r:id="rId16"/>
    <p:sldId id="5034" r:id="rId17"/>
    <p:sldId id="5036" r:id="rId18"/>
    <p:sldId id="5037" r:id="rId19"/>
    <p:sldId id="5038" r:id="rId20"/>
    <p:sldId id="5039" r:id="rId21"/>
    <p:sldId id="5040" r:id="rId22"/>
    <p:sldId id="5042" r:id="rId23"/>
    <p:sldId id="5043" r:id="rId24"/>
    <p:sldId id="5044" r:id="rId25"/>
    <p:sldId id="5045" r:id="rId26"/>
    <p:sldId id="5046" r:id="rId27"/>
    <p:sldId id="5048" r:id="rId28"/>
    <p:sldId id="5049" r:id="rId29"/>
    <p:sldId id="5050" r:id="rId30"/>
    <p:sldId id="5051" r:id="rId31"/>
    <p:sldId id="5052" r:id="rId32"/>
    <p:sldId id="5053" r:id="rId33"/>
    <p:sldId id="5054" r:id="rId34"/>
    <p:sldId id="5055" r:id="rId35"/>
    <p:sldId id="5057" r:id="rId36"/>
    <p:sldId id="5056" r:id="rId37"/>
    <p:sldId id="5058" r:id="rId38"/>
    <p:sldId id="5059" r:id="rId39"/>
    <p:sldId id="5061" r:id="rId40"/>
    <p:sldId id="5062" r:id="rId41"/>
    <p:sldId id="5064" r:id="rId42"/>
    <p:sldId id="5014" r:id="rId43"/>
    <p:sldId id="5066" r:id="rId44"/>
    <p:sldId id="5067" r:id="rId45"/>
    <p:sldId id="5068" r:id="rId46"/>
    <p:sldId id="5069" r:id="rId47"/>
    <p:sldId id="5070" r:id="rId48"/>
    <p:sldId id="5071" r:id="rId49"/>
    <p:sldId id="5072" r:id="rId50"/>
    <p:sldId id="5073" r:id="rId51"/>
    <p:sldId id="5074" r:id="rId52"/>
    <p:sldId id="5075" r:id="rId53"/>
    <p:sldId id="5076" r:id="rId54"/>
    <p:sldId id="5077" r:id="rId55"/>
    <p:sldId id="5078" r:id="rId56"/>
    <p:sldId id="5079" r:id="rId57"/>
    <p:sldId id="5080" r:id="rId58"/>
    <p:sldId id="5081" r:id="rId59"/>
    <p:sldId id="5082" r:id="rId60"/>
    <p:sldId id="5083" r:id="rId61"/>
    <p:sldId id="5084" r:id="rId62"/>
    <p:sldId id="5085" r:id="rId63"/>
    <p:sldId id="5118" r:id="rId64"/>
    <p:sldId id="5119" r:id="rId65"/>
    <p:sldId id="5120" r:id="rId66"/>
    <p:sldId id="5121" r:id="rId67"/>
    <p:sldId id="5122" r:id="rId68"/>
    <p:sldId id="5123" r:id="rId69"/>
    <p:sldId id="5124" r:id="rId70"/>
    <p:sldId id="5125" r:id="rId71"/>
    <p:sldId id="5126" r:id="rId72"/>
    <p:sldId id="5127" r:id="rId73"/>
    <p:sldId id="5128" r:id="rId74"/>
    <p:sldId id="5129" r:id="rId75"/>
    <p:sldId id="5130" r:id="rId76"/>
    <p:sldId id="5131" r:id="rId77"/>
    <p:sldId id="5132" r:id="rId78"/>
    <p:sldId id="5133" r:id="rId79"/>
    <p:sldId id="5134" r:id="rId80"/>
    <p:sldId id="5135" r:id="rId81"/>
    <p:sldId id="5086" r:id="rId82"/>
    <p:sldId id="5087" r:id="rId83"/>
    <p:sldId id="5088" r:id="rId84"/>
    <p:sldId id="5089" r:id="rId85"/>
    <p:sldId id="5090" r:id="rId86"/>
    <p:sldId id="5091" r:id="rId87"/>
    <p:sldId id="5092" r:id="rId88"/>
    <p:sldId id="5093" r:id="rId89"/>
    <p:sldId id="5094" r:id="rId90"/>
    <p:sldId id="5095" r:id="rId91"/>
    <p:sldId id="5096" r:id="rId92"/>
    <p:sldId id="5097" r:id="rId93"/>
    <p:sldId id="5098" r:id="rId94"/>
    <p:sldId id="5099" r:id="rId95"/>
    <p:sldId id="5100" r:id="rId96"/>
    <p:sldId id="5101" r:id="rId97"/>
    <p:sldId id="5102" r:id="rId98"/>
    <p:sldId id="5103" r:id="rId99"/>
    <p:sldId id="5104" r:id="rId100"/>
    <p:sldId id="5105" r:id="rId101"/>
    <p:sldId id="5106" r:id="rId102"/>
    <p:sldId id="5107" r:id="rId103"/>
    <p:sldId id="5108" r:id="rId104"/>
    <p:sldId id="5109" r:id="rId105"/>
    <p:sldId id="5110" r:id="rId106"/>
    <p:sldId id="5111" r:id="rId107"/>
    <p:sldId id="5112" r:id="rId108"/>
    <p:sldId id="5113" r:id="rId109"/>
    <p:sldId id="5114" r:id="rId110"/>
    <p:sldId id="5115" r:id="rId111"/>
  </p:sldIdLst>
  <p:sldSz cx="12192000" cy="6858000"/>
  <p:notesSz cx="6760845" cy="9942195"/>
  <p:defaultTex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66FF66"/>
    <a:srgbClr val="FFFF66"/>
    <a:srgbClr val="CCFF33"/>
    <a:srgbClr val="FFFFCC"/>
    <a:srgbClr val="ED7D31"/>
    <a:srgbClr val="006699"/>
    <a:srgbClr val="0000FF"/>
    <a:srgbClr val="CCFFFF"/>
    <a:srgbClr val="063E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24" autoAdjust="0"/>
    <p:restoredTop sz="74771" autoAdjust="0"/>
  </p:normalViewPr>
  <p:slideViewPr>
    <p:cSldViewPr>
      <p:cViewPr>
        <p:scale>
          <a:sx n="33" d="100"/>
          <a:sy n="33" d="100"/>
        </p:scale>
        <p:origin x="1819" y="595"/>
      </p:cViewPr>
      <p:guideLst>
        <p:guide orient="horz" pos="2241"/>
        <p:guide pos="3778"/>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4" Type="http://schemas.openxmlformats.org/officeDocument/2006/relationships/tableStyles" Target="tableStyles.xml"/><Relationship Id="rId113" Type="http://schemas.openxmlformats.org/officeDocument/2006/relationships/viewProps" Target="viewProps.xml"/><Relationship Id="rId112" Type="http://schemas.openxmlformats.org/officeDocument/2006/relationships/presProps" Target="presProps.xml"/><Relationship Id="rId111" Type="http://schemas.openxmlformats.org/officeDocument/2006/relationships/slide" Target="slides/slide107.xml"/><Relationship Id="rId110" Type="http://schemas.openxmlformats.org/officeDocument/2006/relationships/slide" Target="slides/slide106.xml"/><Relationship Id="rId11" Type="http://schemas.openxmlformats.org/officeDocument/2006/relationships/slide" Target="slides/slide7.xml"/><Relationship Id="rId109" Type="http://schemas.openxmlformats.org/officeDocument/2006/relationships/slide" Target="slides/slide105.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5" Type="http://schemas.openxmlformats.org/officeDocument/2006/relationships/image" Target="../media/image10.wmf"/><Relationship Id="rId4" Type="http://schemas.openxmlformats.org/officeDocument/2006/relationships/image" Target="../media/image9.wmf"/><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bwMode="auto">
          <a:xfrm>
            <a:off x="0" y="0"/>
            <a:ext cx="2930525" cy="496888"/>
          </a:xfrm>
          <a:prstGeom prst="rect">
            <a:avLst/>
          </a:prstGeom>
          <a:noFill/>
          <a:ln>
            <a:noFill/>
          </a:ln>
          <a:effectLst/>
        </p:spPr>
        <p:txBody>
          <a:bodyPr vert="horz" wrap="square" lIns="91440" tIns="45720" rIns="91440" bIns="45720" numCol="1" anchor="t" anchorCtr="0" compatLnSpc="1"/>
          <a:lstStyle>
            <a:lvl1pPr eaLnBrk="1" hangingPunct="1">
              <a:buFont typeface="Arial" panose="020B0604020202020204" pitchFamily="34" charset="0"/>
              <a:buNone/>
              <a:defRPr sz="1200">
                <a:latin typeface="Arial" panose="020B0604020202020204" pitchFamily="34" charset="0"/>
              </a:defRPr>
            </a:lvl1pPr>
          </a:lstStyle>
          <a:p>
            <a:pPr>
              <a:defRPr/>
            </a:pPr>
            <a:endParaRPr lang="en-US"/>
          </a:p>
        </p:txBody>
      </p:sp>
      <p:sp>
        <p:nvSpPr>
          <p:cNvPr id="15363" name="Rectangle 3"/>
          <p:cNvSpPr>
            <a:spLocks noGrp="1" noChangeArrowheads="1"/>
          </p:cNvSpPr>
          <p:nvPr>
            <p:ph type="dt" idx="1"/>
          </p:nvPr>
        </p:nvSpPr>
        <p:spPr bwMode="auto">
          <a:xfrm>
            <a:off x="3829050" y="0"/>
            <a:ext cx="2930525" cy="496888"/>
          </a:xfrm>
          <a:prstGeom prst="rect">
            <a:avLst/>
          </a:prstGeom>
          <a:noFill/>
          <a:ln>
            <a:noFill/>
          </a:ln>
          <a:effectLst/>
        </p:spPr>
        <p:txBody>
          <a:bodyPr vert="horz" wrap="square" lIns="91440" tIns="45720" rIns="91440" bIns="45720" numCol="1" anchor="t" anchorCtr="0" compatLnSpc="1"/>
          <a:lstStyle>
            <a:lvl1pPr algn="r" eaLnBrk="1" hangingPunct="1">
              <a:buFont typeface="Arial" panose="020B0604020202020204" pitchFamily="34" charset="0"/>
              <a:buNone/>
              <a:defRPr sz="1200">
                <a:latin typeface="Arial" panose="020B0604020202020204" pitchFamily="34" charset="0"/>
              </a:defRPr>
            </a:lvl1pPr>
          </a:lstStyle>
          <a:p>
            <a:pPr>
              <a:defRPr/>
            </a:pPr>
            <a:endParaRPr lang="en-US"/>
          </a:p>
        </p:txBody>
      </p:sp>
      <p:sp>
        <p:nvSpPr>
          <p:cNvPr id="37892" name="Rectangle 4"/>
          <p:cNvSpPr>
            <a:spLocks noGrp="1" noRot="1" noChangeAspect="1" noChangeArrowheads="1"/>
          </p:cNvSpPr>
          <p:nvPr>
            <p:ph type="sldImg" idx="2"/>
          </p:nvPr>
        </p:nvSpPr>
        <p:spPr bwMode="auto">
          <a:xfrm>
            <a:off x="68263" y="746125"/>
            <a:ext cx="6624637" cy="3727450"/>
          </a:xfrm>
          <a:prstGeom prst="rect">
            <a:avLst/>
          </a:prstGeom>
          <a:noFill/>
          <a:ln w="9525">
            <a:noFill/>
            <a:miter lim="800000"/>
          </a:ln>
        </p:spPr>
      </p:sp>
      <p:sp>
        <p:nvSpPr>
          <p:cNvPr id="15365" name="Rectangle 5"/>
          <p:cNvSpPr>
            <a:spLocks noGrp="1" noChangeArrowheads="1"/>
          </p:cNvSpPr>
          <p:nvPr>
            <p:ph type="body" sz="quarter" idx="3"/>
          </p:nvPr>
        </p:nvSpPr>
        <p:spPr bwMode="auto">
          <a:xfrm>
            <a:off x="676275" y="4722813"/>
            <a:ext cx="5408613" cy="4473575"/>
          </a:xfrm>
          <a:prstGeom prst="rect">
            <a:avLst/>
          </a:prstGeom>
          <a:noFill/>
          <a:ln>
            <a:noFill/>
          </a:ln>
          <a:effectLst/>
        </p:spPr>
        <p:txBody>
          <a:bodyPr vert="horz" wrap="square" lIns="91440" tIns="45720" rIns="91440" bIns="45720" numCol="1" anchor="ctr"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15366" name="Rectangle 6"/>
          <p:cNvSpPr>
            <a:spLocks noGrp="1" noChangeArrowheads="1"/>
          </p:cNvSpPr>
          <p:nvPr>
            <p:ph type="ftr" sz="quarter" idx="4"/>
          </p:nvPr>
        </p:nvSpPr>
        <p:spPr bwMode="auto">
          <a:xfrm>
            <a:off x="0" y="9444038"/>
            <a:ext cx="2930525" cy="496887"/>
          </a:xfrm>
          <a:prstGeom prst="rect">
            <a:avLst/>
          </a:prstGeom>
          <a:noFill/>
          <a:ln>
            <a:noFill/>
          </a:ln>
          <a:effectLst/>
        </p:spPr>
        <p:txBody>
          <a:bodyPr vert="horz" wrap="square" lIns="91440" tIns="45720" rIns="91440" bIns="45720" numCol="1" anchor="b" anchorCtr="0" compatLnSpc="1"/>
          <a:lstStyle>
            <a:lvl1pPr eaLnBrk="1" hangingPunct="1">
              <a:buFont typeface="Arial" panose="020B0604020202020204" pitchFamily="34" charset="0"/>
              <a:buNone/>
              <a:defRPr sz="1200">
                <a:latin typeface="Arial" panose="020B0604020202020204" pitchFamily="34" charset="0"/>
              </a:defRPr>
            </a:lvl1pPr>
          </a:lstStyle>
          <a:p>
            <a:pPr>
              <a:defRPr/>
            </a:pPr>
            <a:endParaRPr lang="en-US"/>
          </a:p>
        </p:txBody>
      </p:sp>
      <p:sp>
        <p:nvSpPr>
          <p:cNvPr id="15367" name="Rectangle 7"/>
          <p:cNvSpPr>
            <a:spLocks noGrp="1" noChangeArrowheads="1"/>
          </p:cNvSpPr>
          <p:nvPr>
            <p:ph type="sldNum" sz="quarter" idx="5"/>
          </p:nvPr>
        </p:nvSpPr>
        <p:spPr bwMode="auto">
          <a:xfrm>
            <a:off x="3829050" y="9444038"/>
            <a:ext cx="2930525" cy="496887"/>
          </a:xfrm>
          <a:prstGeom prst="rect">
            <a:avLst/>
          </a:prstGeom>
          <a:noFill/>
          <a:ln>
            <a:noFill/>
          </a:ln>
          <a:effectLst/>
        </p:spPr>
        <p:txBody>
          <a:bodyPr vert="horz" wrap="square" lIns="91440" tIns="45720" rIns="91440" bIns="45720" numCol="1" anchor="b" anchorCtr="0" compatLnSpc="1"/>
          <a:lstStyle>
            <a:lvl1pPr algn="r" eaLnBrk="1" hangingPunct="1">
              <a:buFont typeface="Arial" panose="020B0604020202020204" pitchFamily="34" charset="0"/>
              <a:buNone/>
              <a:defRPr sz="1200">
                <a:latin typeface="Arial" panose="020B0604020202020204" pitchFamily="34" charset="0"/>
              </a:defRPr>
            </a:lvl1pPr>
          </a:lstStyle>
          <a:p>
            <a:pPr>
              <a:defRPr/>
            </a:pPr>
            <a:fld id="{4D1E4214-58C9-4502-B708-74E8A37AC8C0}" type="slidenum">
              <a:rPr 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345FCF3-C117-4086-8498-4D6A7F0B2E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345FCF3-C117-4086-8498-4D6A7F0B2E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345FCF3-C117-4086-8498-4D6A7F0B2E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345FCF3-C117-4086-8498-4D6A7F0B2E83}"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345FCF3-C117-4086-8498-4D6A7F0B2E83}"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345FCF3-C117-4086-8498-4D6A7F0B2E83}" type="slidenum">
              <a:rPr lang="zh-CN" altLang="en-US" smtClean="0"/>
            </a:fld>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AA771AC-57F6-4591-ADF5-D0E8FC50799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F11618-9B58-43DC-8C2F-78546DDC64C5}"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AA771AC-57F6-4591-ADF5-D0E8FC50799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EF11618-9B58-43DC-8C2F-78546DDC64C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AA771AC-57F6-4591-ADF5-D0E8FC50799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F11618-9B58-43DC-8C2F-78546DDC64C5}"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AA771AC-57F6-4591-ADF5-D0E8FC50799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F11618-9B58-43DC-8C2F-78546DDC64C5}"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4" name="文本占位符 15"/>
          <p:cNvSpPr>
            <a:spLocks noGrp="1"/>
          </p:cNvSpPr>
          <p:nvPr>
            <p:ph type="body" sz="quarter" idx="11" hasCustomPrompt="1"/>
          </p:nvPr>
        </p:nvSpPr>
        <p:spPr>
          <a:xfrm>
            <a:off x="3716341" y="5836582"/>
            <a:ext cx="4759319" cy="337842"/>
          </a:xfrm>
          <a:prstGeom prst="rect">
            <a:avLst/>
          </a:prstGeom>
        </p:spPr>
        <p:txBody>
          <a:bodyPr lIns="0" anchor="ctr"/>
          <a:lstStyle>
            <a:lvl1pPr marL="0" indent="0" algn="ctr">
              <a:buNone/>
              <a:defRPr sz="2000" b="1" spc="600">
                <a:solidFill>
                  <a:schemeClr val="bg1"/>
                </a:solidFill>
                <a:latin typeface="微软雅黑" panose="020B0503020204020204" pitchFamily="34" charset="-122"/>
                <a:ea typeface="微软雅黑" panose="020B0503020204020204" pitchFamily="34" charset="-122"/>
              </a:defRPr>
            </a:lvl1pPr>
          </a:lstStyle>
          <a:p>
            <a:pPr lvl="0"/>
            <a:r>
              <a:rPr lang="en-US" altLang="zh-CN" dirty="0"/>
              <a:t>[</a:t>
            </a:r>
            <a:r>
              <a:rPr lang="zh-CN" altLang="en-US" dirty="0"/>
              <a:t>岗位名称</a:t>
            </a:r>
            <a:r>
              <a:rPr lang="en-US" altLang="zh-CN" dirty="0"/>
              <a:t>]</a:t>
            </a:r>
            <a:endParaRPr lang="zh-CN" altLang="en-US" dirty="0"/>
          </a:p>
        </p:txBody>
      </p:sp>
      <p:sp>
        <p:nvSpPr>
          <p:cNvPr id="5" name="文本占位符 15"/>
          <p:cNvSpPr>
            <a:spLocks noGrp="1"/>
          </p:cNvSpPr>
          <p:nvPr>
            <p:ph type="body" sz="quarter" idx="10" hasCustomPrompt="1"/>
          </p:nvPr>
        </p:nvSpPr>
        <p:spPr>
          <a:xfrm>
            <a:off x="2433689" y="5116552"/>
            <a:ext cx="7324623" cy="546204"/>
          </a:xfrm>
          <a:prstGeom prst="rect">
            <a:avLst/>
          </a:prstGeom>
        </p:spPr>
        <p:txBody>
          <a:bodyPr lIns="0" anchor="ctr"/>
          <a:lstStyle>
            <a:lvl1pPr marL="0" indent="0" algn="ctr">
              <a:buNone/>
              <a:defRPr sz="2800" b="1" strike="noStrike" spc="600">
                <a:solidFill>
                  <a:schemeClr val="bg1"/>
                </a:solidFill>
                <a:latin typeface="微软雅黑" panose="020B0503020204020204" pitchFamily="34" charset="-122"/>
                <a:ea typeface="微软雅黑" panose="020B0503020204020204" pitchFamily="34" charset="-122"/>
              </a:defRPr>
            </a:lvl1pPr>
          </a:lstStyle>
          <a:p>
            <a:pPr lvl="0"/>
            <a:r>
              <a:rPr lang="zh-CN" altLang="en-US" dirty="0"/>
              <a:t>课程标题</a:t>
            </a:r>
            <a:endParaRPr lang="zh-CN" altLang="en-US" dirty="0"/>
          </a:p>
        </p:txBody>
      </p:sp>
      <p:pic>
        <p:nvPicPr>
          <p:cNvPr id="6" name="图片 5"/>
          <p:cNvPicPr>
            <a:picLocks noChangeAspect="1"/>
          </p:cNvPicPr>
          <p:nvPr userDrawn="1"/>
        </p:nvPicPr>
        <p:blipFill>
          <a:blip r:embed="rId2" cstate="email"/>
          <a:stretch>
            <a:fillRect/>
          </a:stretch>
        </p:blipFill>
        <p:spPr>
          <a:xfrm>
            <a:off x="0" y="0"/>
            <a:ext cx="12192000"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AA771AC-57F6-4591-ADF5-D0E8FC50799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F11618-9B58-43DC-8C2F-78546DDC64C5}"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AA771AC-57F6-4591-ADF5-D0E8FC50799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F11618-9B58-43DC-8C2F-78546DDC64C5}"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AA771AC-57F6-4591-ADF5-D0E8FC50799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F11618-9B58-43DC-8C2F-78546DDC64C5}"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8AA771AC-57F6-4591-ADF5-D0E8FC50799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EF11618-9B58-43DC-8C2F-78546DDC64C5}"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8AA771AC-57F6-4591-ADF5-D0E8FC50799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EF11618-9B58-43DC-8C2F-78546DDC64C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AA771AC-57F6-4591-ADF5-D0E8FC50799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F11618-9B58-43DC-8C2F-78546DDC64C5}"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AA771AC-57F6-4591-ADF5-D0E8FC50799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EF11618-9B58-43DC-8C2F-78546DDC64C5}"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grpSp>
        <p:nvGrpSpPr>
          <p:cNvPr id="10" name="组合 9"/>
          <p:cNvGrpSpPr/>
          <p:nvPr userDrawn="1"/>
        </p:nvGrpSpPr>
        <p:grpSpPr>
          <a:xfrm>
            <a:off x="29834" y="0"/>
            <a:ext cx="12199669" cy="6858001"/>
            <a:chOff x="335360" y="2655794"/>
            <a:chExt cx="12199669" cy="6858001"/>
          </a:xfrm>
        </p:grpSpPr>
        <p:pic>
          <p:nvPicPr>
            <p:cNvPr id="4100" name="Picture 4"/>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42614"/>
            <a:stretch>
              <a:fillRect/>
            </a:stretch>
          </p:blipFill>
          <p:spPr bwMode="auto">
            <a:xfrm>
              <a:off x="335360" y="2655794"/>
              <a:ext cx="12199669" cy="6858001"/>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userDrawn="1"/>
          </p:nvSpPr>
          <p:spPr>
            <a:xfrm>
              <a:off x="335360" y="2655794"/>
              <a:ext cx="12199669" cy="685800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9" name="文本占位符 8"/>
          <p:cNvSpPr>
            <a:spLocks noGrp="1"/>
          </p:cNvSpPr>
          <p:nvPr>
            <p:ph type="body" sz="quarter" idx="13"/>
          </p:nvPr>
        </p:nvSpPr>
        <p:spPr>
          <a:xfrm>
            <a:off x="684367" y="260648"/>
            <a:ext cx="8002041" cy="576064"/>
          </a:xfrm>
        </p:spPr>
        <p:txBody>
          <a:bodyPr anchor="ctr"/>
          <a:lstStyle>
            <a:lvl1pPr marL="0" indent="0" algn="l">
              <a:buNone/>
              <a:defRPr b="1">
                <a:latin typeface="微软雅黑" panose="020B0503020204020204" pitchFamily="34" charset="-122"/>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8"/>
          <p:cNvSpPr>
            <a:spLocks noGrp="1"/>
          </p:cNvSpPr>
          <p:nvPr>
            <p:ph type="body" sz="quarter" idx="14"/>
          </p:nvPr>
        </p:nvSpPr>
        <p:spPr>
          <a:xfrm>
            <a:off x="684367" y="908720"/>
            <a:ext cx="8002041" cy="576064"/>
          </a:xfrm>
        </p:spPr>
        <p:txBody>
          <a:bodyPr anchor="ctr">
            <a:normAutofit/>
          </a:bodyPr>
          <a:lstStyle>
            <a:lvl1pPr marL="0" indent="0" algn="l">
              <a:buNone/>
              <a:defRPr sz="2000" b="1">
                <a:latin typeface="微软雅黑" panose="020B0503020204020204" pitchFamily="34" charset="-122"/>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pic>
        <p:nvPicPr>
          <p:cNvPr id="4100" name="Picture 4"/>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42614"/>
          <a:stretch>
            <a:fillRect/>
          </a:stretch>
        </p:blipFill>
        <p:spPr bwMode="auto">
          <a:xfrm>
            <a:off x="0" y="0"/>
            <a:ext cx="12199669" cy="68580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AA771AC-57F6-4591-ADF5-D0E8FC50799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EF11618-9B58-43DC-8C2F-78546DDC64C5}"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AA771AC-57F6-4591-ADF5-D0E8FC50799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EF11618-9B58-43DC-8C2F-78546DDC64C5}"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AA771AC-57F6-4591-ADF5-D0E8FC50799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F11618-9B58-43DC-8C2F-78546DDC64C5}"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AA771AC-57F6-4591-ADF5-D0E8FC50799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F11618-9B58-43DC-8C2F-78546DDC64C5}"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4" name="文本占位符 15"/>
          <p:cNvSpPr>
            <a:spLocks noGrp="1"/>
          </p:cNvSpPr>
          <p:nvPr>
            <p:ph type="body" sz="quarter" idx="11" hasCustomPrompt="1"/>
          </p:nvPr>
        </p:nvSpPr>
        <p:spPr>
          <a:xfrm>
            <a:off x="3716341" y="5836582"/>
            <a:ext cx="4759319" cy="337842"/>
          </a:xfrm>
          <a:prstGeom prst="rect">
            <a:avLst/>
          </a:prstGeom>
        </p:spPr>
        <p:txBody>
          <a:bodyPr lIns="0" anchor="ctr"/>
          <a:lstStyle>
            <a:lvl1pPr marL="0" indent="0" algn="ctr">
              <a:buNone/>
              <a:defRPr sz="2000" b="1" spc="600">
                <a:solidFill>
                  <a:schemeClr val="bg1"/>
                </a:solidFill>
                <a:latin typeface="微软雅黑" panose="020B0503020204020204" pitchFamily="34" charset="-122"/>
                <a:ea typeface="微软雅黑" panose="020B0503020204020204" pitchFamily="34" charset="-122"/>
              </a:defRPr>
            </a:lvl1pPr>
          </a:lstStyle>
          <a:p>
            <a:pPr lvl="0"/>
            <a:r>
              <a:rPr lang="en-US" altLang="zh-CN" dirty="0"/>
              <a:t>[</a:t>
            </a:r>
            <a:r>
              <a:rPr lang="zh-CN" altLang="en-US" dirty="0"/>
              <a:t>岗位名称</a:t>
            </a:r>
            <a:r>
              <a:rPr lang="en-US" altLang="zh-CN" dirty="0"/>
              <a:t>]</a:t>
            </a:r>
            <a:endParaRPr lang="zh-CN" altLang="en-US" dirty="0"/>
          </a:p>
        </p:txBody>
      </p:sp>
      <p:sp>
        <p:nvSpPr>
          <p:cNvPr id="5" name="文本占位符 15"/>
          <p:cNvSpPr>
            <a:spLocks noGrp="1"/>
          </p:cNvSpPr>
          <p:nvPr>
            <p:ph type="body" sz="quarter" idx="10" hasCustomPrompt="1"/>
          </p:nvPr>
        </p:nvSpPr>
        <p:spPr>
          <a:xfrm>
            <a:off x="2433689" y="5116552"/>
            <a:ext cx="7324623" cy="546204"/>
          </a:xfrm>
          <a:prstGeom prst="rect">
            <a:avLst/>
          </a:prstGeom>
        </p:spPr>
        <p:txBody>
          <a:bodyPr lIns="0" anchor="ctr"/>
          <a:lstStyle>
            <a:lvl1pPr marL="0" indent="0" algn="ctr">
              <a:buNone/>
              <a:defRPr sz="2800" b="1" strike="noStrike" spc="600">
                <a:solidFill>
                  <a:schemeClr val="bg1"/>
                </a:solidFill>
                <a:latin typeface="微软雅黑" panose="020B0503020204020204" pitchFamily="34" charset="-122"/>
                <a:ea typeface="微软雅黑" panose="020B0503020204020204" pitchFamily="34" charset="-122"/>
              </a:defRPr>
            </a:lvl1pPr>
          </a:lstStyle>
          <a:p>
            <a:pPr lvl="0"/>
            <a:r>
              <a:rPr lang="zh-CN" altLang="en-US" dirty="0"/>
              <a:t>课程标题</a:t>
            </a:r>
            <a:endParaRPr lang="zh-CN" altLang="en-US" dirty="0"/>
          </a:p>
        </p:txBody>
      </p:sp>
      <p:pic>
        <p:nvPicPr>
          <p:cNvPr id="6" name="图片 5"/>
          <p:cNvPicPr>
            <a:picLocks noChangeAspect="1"/>
          </p:cNvPicPr>
          <p:nvPr userDrawn="1"/>
        </p:nvPicPr>
        <p:blipFill>
          <a:blip r:embed="rId2" cstate="email"/>
          <a:stretch>
            <a:fillRect/>
          </a:stretch>
        </p:blipFill>
        <p:spPr>
          <a:xfrm>
            <a:off x="0" y="0"/>
            <a:ext cx="12192000" cy="6858000"/>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AA771AC-57F6-4591-ADF5-D0E8FC50799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F11618-9B58-43DC-8C2F-78546DDC64C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8AA771AC-57F6-4591-ADF5-D0E8FC50799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EF11618-9B58-43DC-8C2F-78546DDC64C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8AA771AC-57F6-4591-ADF5-D0E8FC50799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EF11618-9B58-43DC-8C2F-78546DDC64C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AA771AC-57F6-4591-ADF5-D0E8FC50799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EF11618-9B58-43DC-8C2F-78546DDC64C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grpSp>
        <p:nvGrpSpPr>
          <p:cNvPr id="10" name="组合 9"/>
          <p:cNvGrpSpPr/>
          <p:nvPr userDrawn="1"/>
        </p:nvGrpSpPr>
        <p:grpSpPr>
          <a:xfrm>
            <a:off x="29834" y="0"/>
            <a:ext cx="12199669" cy="6858001"/>
            <a:chOff x="335360" y="2655794"/>
            <a:chExt cx="12199669" cy="6858001"/>
          </a:xfrm>
        </p:grpSpPr>
        <p:pic>
          <p:nvPicPr>
            <p:cNvPr id="4100" name="Picture 4"/>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42614"/>
            <a:stretch>
              <a:fillRect/>
            </a:stretch>
          </p:blipFill>
          <p:spPr bwMode="auto">
            <a:xfrm>
              <a:off x="335360" y="2655794"/>
              <a:ext cx="12199669" cy="6858001"/>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userDrawn="1"/>
          </p:nvSpPr>
          <p:spPr>
            <a:xfrm>
              <a:off x="335360" y="2655794"/>
              <a:ext cx="12199669" cy="685800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9" name="文本占位符 8"/>
          <p:cNvSpPr>
            <a:spLocks noGrp="1"/>
          </p:cNvSpPr>
          <p:nvPr>
            <p:ph type="body" sz="quarter" idx="13"/>
          </p:nvPr>
        </p:nvSpPr>
        <p:spPr>
          <a:xfrm>
            <a:off x="684367" y="260648"/>
            <a:ext cx="8002041" cy="576064"/>
          </a:xfrm>
        </p:spPr>
        <p:txBody>
          <a:bodyPr anchor="ctr"/>
          <a:lstStyle>
            <a:lvl1pPr marL="0" indent="0" algn="l">
              <a:buNone/>
              <a:defRPr b="1">
                <a:latin typeface="微软雅黑" panose="020B0503020204020204" pitchFamily="34" charset="-122"/>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8"/>
          <p:cNvSpPr>
            <a:spLocks noGrp="1"/>
          </p:cNvSpPr>
          <p:nvPr>
            <p:ph type="body" sz="quarter" idx="14"/>
          </p:nvPr>
        </p:nvSpPr>
        <p:spPr>
          <a:xfrm>
            <a:off x="684367" y="908720"/>
            <a:ext cx="8002041" cy="576064"/>
          </a:xfrm>
        </p:spPr>
        <p:txBody>
          <a:bodyPr anchor="ctr">
            <a:normAutofit/>
          </a:bodyPr>
          <a:lstStyle>
            <a:lvl1pPr marL="0" indent="0" algn="l">
              <a:buNone/>
              <a:defRPr sz="2000" b="1">
                <a:latin typeface="微软雅黑" panose="020B0503020204020204" pitchFamily="34" charset="-122"/>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pic>
        <p:nvPicPr>
          <p:cNvPr id="4100" name="Picture 4"/>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42614"/>
          <a:stretch>
            <a:fillRect/>
          </a:stretch>
        </p:blipFill>
        <p:spPr bwMode="auto">
          <a:xfrm>
            <a:off x="0" y="0"/>
            <a:ext cx="12199669" cy="68580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AA771AC-57F6-4591-ADF5-D0E8FC50799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EF11618-9B58-43DC-8C2F-78546DDC64C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5" Type="http://schemas.openxmlformats.org/officeDocument/2006/relationships/theme" Target="../theme/theme2.xml"/><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A771AC-57F6-4591-ADF5-D0E8FC50799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F11618-9B58-43DC-8C2F-78546DDC64C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A771AC-57F6-4591-ADF5-D0E8FC50799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F11618-9B58-43DC-8C2F-78546DDC64C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tags" Target="../tags/tag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9" Type="http://schemas.openxmlformats.org/officeDocument/2006/relationships/oleObject" Target="../embeddings/oleObject4.bin"/><Relationship Id="rId8" Type="http://schemas.openxmlformats.org/officeDocument/2006/relationships/image" Target="../media/image8.wmf"/><Relationship Id="rId7" Type="http://schemas.openxmlformats.org/officeDocument/2006/relationships/oleObject" Target="../embeddings/oleObject3.bin"/><Relationship Id="rId6" Type="http://schemas.openxmlformats.org/officeDocument/2006/relationships/image" Target="../media/image7.wmf"/><Relationship Id="rId5" Type="http://schemas.openxmlformats.org/officeDocument/2006/relationships/oleObject" Target="../embeddings/oleObject2.bin"/><Relationship Id="rId4" Type="http://schemas.openxmlformats.org/officeDocument/2006/relationships/image" Target="../media/image6.wmf"/><Relationship Id="rId3" Type="http://schemas.openxmlformats.org/officeDocument/2006/relationships/oleObject" Target="../embeddings/oleObject1.bin"/><Relationship Id="rId2" Type="http://schemas.openxmlformats.org/officeDocument/2006/relationships/image" Target="../media/image5.png"/><Relationship Id="rId15" Type="http://schemas.openxmlformats.org/officeDocument/2006/relationships/notesSlide" Target="../notesSlides/notesSlide51.xml"/><Relationship Id="rId14" Type="http://schemas.openxmlformats.org/officeDocument/2006/relationships/vmlDrawing" Target="../drawings/vmlDrawing1.vml"/><Relationship Id="rId13" Type="http://schemas.openxmlformats.org/officeDocument/2006/relationships/slideLayout" Target="../slideLayouts/slideLayout7.xml"/><Relationship Id="rId12" Type="http://schemas.openxmlformats.org/officeDocument/2006/relationships/image" Target="../media/image10.wmf"/><Relationship Id="rId11" Type="http://schemas.openxmlformats.org/officeDocument/2006/relationships/oleObject" Target="../embeddings/oleObject5.bin"/><Relationship Id="rId10" Type="http://schemas.openxmlformats.org/officeDocument/2006/relationships/image" Target="../media/image9.wmf"/><Relationship Id="rId1" Type="http://schemas.openxmlformats.org/officeDocument/2006/relationships/tags" Target="../tags/tag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8.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8" y="2147063"/>
            <a:ext cx="9869742" cy="3045650"/>
          </a:xfrm>
          <a:prstGeom prst="rect">
            <a:avLst/>
          </a:prstGeom>
          <a:gradFill flip="none" rotWithShape="1">
            <a:gsLst>
              <a:gs pos="0">
                <a:srgbClr val="002E6C">
                  <a:tint val="66000"/>
                  <a:satMod val="160000"/>
                  <a:lumMod val="100000"/>
                  <a:alpha val="54000"/>
                </a:srgbClr>
              </a:gs>
              <a:gs pos="50000">
                <a:srgbClr val="002E6C">
                  <a:tint val="44500"/>
                  <a:satMod val="160000"/>
                </a:srgbClr>
              </a:gs>
              <a:gs pos="100000">
                <a:srgbClr val="002E6C">
                  <a:tint val="23500"/>
                  <a:satMod val="16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ea typeface="微软雅黑" panose="020B0503020204020204" pitchFamily="34" charset="-122"/>
            </a:endParaRPr>
          </a:p>
        </p:txBody>
      </p:sp>
      <p:sp>
        <p:nvSpPr>
          <p:cNvPr id="3" name="文本占位符 2"/>
          <p:cNvSpPr>
            <a:spLocks noGrp="1"/>
          </p:cNvSpPr>
          <p:nvPr>
            <p:ph type="body" sz="quarter" idx="4294967295"/>
          </p:nvPr>
        </p:nvSpPr>
        <p:spPr>
          <a:xfrm>
            <a:off x="1271270" y="2929255"/>
            <a:ext cx="6673215" cy="1788795"/>
          </a:xfrm>
          <a:noFill/>
        </p:spPr>
        <p:txBody>
          <a:bodyPr lIns="0" tIns="0" rIns="0" bIns="0">
            <a:normAutofit fontScale="40000"/>
          </a:bodyPr>
          <a:lstStyle/>
          <a:p>
            <a:pPr marL="0" indent="0">
              <a:lnSpc>
                <a:spcPct val="100000"/>
              </a:lnSpc>
              <a:buNone/>
            </a:pPr>
            <a:r>
              <a:rPr lang="zh-CN" altLang="en-US" sz="8800" b="1" spc="0" dirty="0">
                <a:solidFill>
                  <a:srgbClr val="FF0000"/>
                </a:solidFill>
                <a:latin typeface="微软雅黑" panose="020B0503020204020204" pitchFamily="34" charset="-122"/>
                <a:ea typeface="微软雅黑" panose="020B0503020204020204" pitchFamily="34" charset="-122"/>
                <a:cs typeface="+mn-ea"/>
              </a:rPr>
              <a:t>学习工作页</a:t>
            </a:r>
            <a:endParaRPr lang="zh-CN" altLang="en-US" sz="88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ea"/>
            </a:endParaRPr>
          </a:p>
          <a:p>
            <a:pPr marL="0" indent="0">
              <a:lnSpc>
                <a:spcPct val="100000"/>
              </a:lnSpc>
              <a:buNone/>
            </a:pPr>
            <a:r>
              <a:rPr lang="zh-CN" altLang="en-US" sz="8800" b="1" spc="0" dirty="0">
                <a:solidFill>
                  <a:schemeClr val="tx1">
                    <a:lumMod val="65000"/>
                    <a:lumOff val="35000"/>
                  </a:schemeClr>
                </a:solidFill>
                <a:latin typeface="微软雅黑" panose="020B0503020204020204" pitchFamily="34" charset="-122"/>
                <a:ea typeface="微软雅黑" panose="020B0503020204020204" pitchFamily="34" charset="-122"/>
                <a:cs typeface="+mn-ea"/>
              </a:rPr>
              <a:t>学习单元一  新能源汽车电路的认</a:t>
            </a:r>
            <a:r>
              <a:rPr lang="en-US" altLang="zh-CN" sz="8800" b="1" spc="0" dirty="0">
                <a:solidFill>
                  <a:schemeClr val="tx1">
                    <a:lumMod val="65000"/>
                    <a:lumOff val="35000"/>
                  </a:schemeClr>
                </a:solidFill>
                <a:latin typeface="微软雅黑" panose="020B0503020204020204" pitchFamily="34" charset="-122"/>
                <a:ea typeface="微软雅黑" panose="020B0503020204020204" pitchFamily="34" charset="-122"/>
                <a:cs typeface="+mn-ea"/>
              </a:rPr>
              <a:t>     </a:t>
            </a:r>
            <a:r>
              <a:rPr lang="zh-CN" altLang="en-US" sz="8800" b="1" spc="0" dirty="0">
                <a:solidFill>
                  <a:schemeClr val="tx1">
                    <a:lumMod val="65000"/>
                    <a:lumOff val="35000"/>
                  </a:schemeClr>
                </a:solidFill>
                <a:latin typeface="微软雅黑" panose="020B0503020204020204" pitchFamily="34" charset="-122"/>
                <a:ea typeface="微软雅黑" panose="020B0503020204020204" pitchFamily="34" charset="-122"/>
                <a:cs typeface="+mn-ea"/>
              </a:rPr>
              <a:t>知及基本检测</a:t>
            </a:r>
            <a:endParaRPr lang="zh-CN" altLang="en-US" sz="8800" b="1" spc="0" dirty="0">
              <a:solidFill>
                <a:schemeClr val="tx1">
                  <a:lumMod val="65000"/>
                  <a:lumOff val="35000"/>
                </a:schemeClr>
              </a:solidFill>
              <a:latin typeface="微软雅黑" panose="020B0503020204020204" pitchFamily="34" charset="-122"/>
              <a:ea typeface="微软雅黑" panose="020B0503020204020204" pitchFamily="34" charset="-122"/>
              <a:cs typeface="+mn-ea"/>
            </a:endParaRPr>
          </a:p>
        </p:txBody>
      </p:sp>
      <p:sp>
        <p:nvSpPr>
          <p:cNvPr id="15" name="矩形 14"/>
          <p:cNvSpPr/>
          <p:nvPr/>
        </p:nvSpPr>
        <p:spPr>
          <a:xfrm>
            <a:off x="-27" y="5301209"/>
            <a:ext cx="9869742" cy="86034"/>
          </a:xfrm>
          <a:prstGeom prst="rect">
            <a:avLst/>
          </a:prstGeom>
          <a:solidFill>
            <a:srgbClr val="39CFA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4" name="矩形 23"/>
          <p:cNvSpPr/>
          <p:nvPr/>
        </p:nvSpPr>
        <p:spPr>
          <a:xfrm>
            <a:off x="-27" y="1952533"/>
            <a:ext cx="9869742" cy="86034"/>
          </a:xfrm>
          <a:prstGeom prst="rect">
            <a:avLst/>
          </a:prstGeom>
          <a:solidFill>
            <a:srgbClr val="39CFA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cxnSp>
        <p:nvCxnSpPr>
          <p:cNvPr id="28" name="直接连接符 27"/>
          <p:cNvCxnSpPr/>
          <p:nvPr/>
        </p:nvCxnSpPr>
        <p:spPr>
          <a:xfrm>
            <a:off x="8819773" y="5544325"/>
            <a:ext cx="0" cy="2361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294640" y="1276985"/>
            <a:ext cx="11865610" cy="607949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（1）知识准备</a:t>
            </a:r>
            <a:endPar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lang="en-US" altLang="zh-CN"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a:t>
            </a: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电容元件的定义、单位、符号及伏安特性。（查阅学习参考“学习单元一学习任</a:t>
            </a:r>
            <a:r>
              <a:rPr lang="en-US" altLang="zh-CN"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a:t>
            </a: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务二”）</a:t>
            </a:r>
            <a:r>
              <a:rPr lang="en-US" altLang="zh-CN"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a:t>
            </a:r>
            <a:endParaRPr lang="en-US" altLang="zh-CN"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ct val="150000"/>
              </a:lnSpc>
              <a:spcBef>
                <a:spcPct val="20000"/>
              </a:spcBef>
              <a:spcAft>
                <a:spcPct val="0"/>
              </a:spcAft>
              <a:buClrTx/>
              <a:buSzTx/>
              <a:defRPr/>
            </a:pPr>
            <a:r>
              <a:rPr lang="en-US" altLang="zh-CN"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电感元件的定义、单位、符号及伏安特性。（查阅学习参考“学习单元一学习任务二”）</a:t>
            </a:r>
            <a:endParaRPr lang="en-US" altLang="zh-CN"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ct val="150000"/>
              </a:lnSpc>
              <a:spcBef>
                <a:spcPct val="20000"/>
              </a:spcBef>
              <a:spcAft>
                <a:spcPct val="0"/>
              </a:spcAft>
              <a:buClrTx/>
              <a:buSzTx/>
              <a:defRPr/>
            </a:pPr>
            <a:r>
              <a:rPr lang="en-US" altLang="zh-CN"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电磁感应式车速传感器的原理。（查阅学习参考“学习单元一学习任务二”）</a:t>
            </a:r>
            <a:endParaRPr lang="en-US" altLang="zh-CN"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ct val="150000"/>
              </a:lnSpc>
              <a:spcBef>
                <a:spcPct val="20000"/>
              </a:spcBef>
              <a:spcAft>
                <a:spcPct val="0"/>
              </a:spcAft>
              <a:buClrTx/>
              <a:buSzTx/>
              <a:defRPr/>
            </a:pP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（2）工作场所：理实一体化教室。  </a:t>
            </a:r>
            <a:endPar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（3）</a:t>
            </a: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工作器材：不同容量的电解电容6只、不同容量的陶瓷电容6只、不同检测距离的电磁感应式车速传感器6只、车速传感器检测齿轮6个、DC12V稳压电源两台、导线若干、万用表、维修工具等。</a:t>
            </a:r>
            <a:endPar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lang="en-US" altLang="zh-CN" dirty="0">
                <a:solidFill>
                  <a:schemeClr val="tx2"/>
                </a:solidFill>
                <a:latin typeface="Arial" panose="020B0604020202020204" pitchFamily="34" charset="0"/>
                <a:sym typeface="+mn-ea"/>
              </a:rPr>
              <a:t>电路基本元件的分析及应用</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学习准备</a:t>
            </a:r>
            <a:r>
              <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225" y="1492885"/>
            <a:ext cx="10284460" cy="376936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一、学生分组，指定组长，工作始终各组人员固定；学生以小组为单位到指定试验台并清点器材和工具。</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二、教师布置工作任务，讲解实验的基本要求、安全操作及主要事项；学生应认真听讲，认真阅读实验指导书，了解实验内容及步骤，明确实验目标，并指定实验方案 。</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三、在教师的引导下，学生以小组为单位对实验项目进行实际操作，并回答有关问题。</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p:txBody>
      </p:sp>
      <p:sp>
        <p:nvSpPr>
          <p:cNvPr id="4" name="文本占位符 3"/>
          <p:cNvSpPr>
            <a:spLocks noGrp="1"/>
          </p:cNvSpPr>
          <p:nvPr>
            <p:ph type="body" sz="quarter" idx="13"/>
          </p:nvPr>
        </p:nvSpPr>
        <p:spPr/>
        <p:txBody>
          <a:bodyPr/>
          <a:lstStyle/>
          <a:p>
            <a:r>
              <a:rPr kumimoji="1" lang="zh-CN" altLang="en-US" noProof="0" dirty="0">
                <a:ln>
                  <a:noFill/>
                </a:ln>
                <a:effectLst>
                  <a:outerShdw blurRad="38100" dist="38100" dir="2700000" algn="tl">
                    <a:srgbClr val="C0C0C0"/>
                  </a:outerShdw>
                </a:effectLst>
                <a:uLnTx/>
                <a:uFillTx/>
                <a:cs typeface="微软雅黑" panose="020B0503020204020204" pitchFamily="34" charset="-122"/>
                <a:sym typeface="+mn-ea"/>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1--</a:t>
            </a:r>
            <a:r>
              <a:rPr lang="en-US" altLang="zh-CN" dirty="0">
                <a:solidFill>
                  <a:schemeClr val="tx2"/>
                </a:solidFill>
                <a:latin typeface="Arial" panose="020B0604020202020204" pitchFamily="34" charset="0"/>
                <a:sym typeface="+mn-ea"/>
              </a:rPr>
              <a:t>安全用电常规规范</a:t>
            </a:r>
            <a:endPar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占位符 4"/>
          <p:cNvSpPr>
            <a:spLocks noGrp="1"/>
          </p:cNvSpPr>
          <p:nvPr>
            <p:ph type="body" sz="quarter" idx="14"/>
          </p:nvPr>
        </p:nvSpPr>
        <p:spPr/>
        <p:txBody>
          <a:bodyPr/>
          <a:lstStyle/>
          <a:p>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计划与实施</a:t>
            </a:r>
            <a:endPar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448945" y="1492885"/>
            <a:ext cx="11567795" cy="5012055"/>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sz="2000" b="1" i="0"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一、学习效果评价</a:t>
            </a:r>
            <a:endParaRPr kumimoji="1" lang="zh-CN" altLang="en-US" sz="2000" b="1" i="0"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sz="2000" b="1" i="0"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1.电动汽车高压电的定义与分类？</a:t>
            </a:r>
            <a:endParaRPr kumimoji="1" lang="zh-CN" altLang="en-US" sz="2000" b="1" i="0"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sz="2000" b="1" i="0"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2.触电事故造成的伤害形式有哪几类？</a:t>
            </a:r>
            <a:endParaRPr kumimoji="1" lang="zh-CN" altLang="en-US" sz="2000" b="1" i="0"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sz="2000" b="1" i="0"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3.如何进行触电急救应急处理？</a:t>
            </a:r>
            <a:endParaRPr kumimoji="1" lang="zh-CN" altLang="en-US" sz="2000" b="1" i="0"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sz="2000" b="1" i="0"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4.电动汽车高压部件有哪些分类？</a:t>
            </a:r>
            <a:endParaRPr kumimoji="1" lang="zh-CN" altLang="en-US" sz="2000" b="1" i="0"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sz="2000" b="1" i="0"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二.技能考核</a:t>
            </a:r>
            <a:endParaRPr kumimoji="1" lang="zh-CN" altLang="en-US" sz="2000" b="1" i="0"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sz="2000" b="1" i="0"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1.检测绝缘手套的气密性</a:t>
            </a:r>
            <a:endParaRPr kumimoji="1" lang="zh-CN" altLang="en-US" sz="2000" b="1" i="0"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sz="2000" b="1" i="0"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2.使用绝缘电阻测试仪检测绝缘工具绝缘性能</a:t>
            </a:r>
            <a:endParaRPr kumimoji="1" lang="zh-CN" altLang="en-US" sz="2000" b="1" i="0"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sz="2000" b="1" i="0"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3.组装绝缘工具对高压部件安装螺栓进行更换</a:t>
            </a:r>
            <a:endParaRPr kumimoji="1" lang="zh-CN" altLang="en-US" sz="2000" b="1" i="0"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p:txBody>
      </p:sp>
      <p:sp>
        <p:nvSpPr>
          <p:cNvPr id="4" name="文本占位符 3"/>
          <p:cNvSpPr>
            <a:spLocks noGrp="1"/>
          </p:cNvSpPr>
          <p:nvPr>
            <p:ph type="body" sz="quarter" idx="13"/>
          </p:nvPr>
        </p:nvSpPr>
        <p:spPr/>
        <p:txBody>
          <a:bodyPr/>
          <a:lstStyle/>
          <a:p>
            <a:r>
              <a:rPr kumimoji="1" lang="zh-CN" altLang="en-US" noProof="0" dirty="0">
                <a:ln>
                  <a:noFill/>
                </a:ln>
                <a:effectLst>
                  <a:outerShdw blurRad="38100" dist="38100" dir="2700000" algn="tl">
                    <a:srgbClr val="C0C0C0"/>
                  </a:outerShdw>
                </a:effectLst>
                <a:uLnTx/>
                <a:uFillTx/>
                <a:cs typeface="微软雅黑" panose="020B0503020204020204" pitchFamily="34" charset="-122"/>
                <a:sym typeface="+mn-ea"/>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1--</a:t>
            </a:r>
            <a:r>
              <a:rPr lang="en-US" altLang="zh-CN" dirty="0">
                <a:solidFill>
                  <a:schemeClr val="tx2"/>
                </a:solidFill>
                <a:latin typeface="Arial" panose="020B0604020202020204" pitchFamily="34" charset="0"/>
                <a:sym typeface="+mn-ea"/>
              </a:rPr>
              <a:t>安全用电常规规范</a:t>
            </a:r>
            <a:endPar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占位符 4"/>
          <p:cNvSpPr>
            <a:spLocks noGrp="1"/>
          </p:cNvSpPr>
          <p:nvPr>
            <p:ph type="body" sz="quarter" idx="14"/>
          </p:nvPr>
        </p:nvSpPr>
        <p:spPr/>
        <p:txBody>
          <a:bodyPr/>
          <a:lstStyle/>
          <a:p>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评价与反馈</a:t>
            </a:r>
            <a:endPar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225" y="1492885"/>
            <a:ext cx="10284460" cy="3107055"/>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微软雅黑" panose="020B0503020204020204" pitchFamily="34" charset="-122"/>
              </a:rPr>
              <a:t>电动汽车上高压电主要以能量的形式储存在动力电池组内，在新能源车辆完成高压上电后通过动力点出母线连接高压控制器和驱动电机控制器等高压部件，因此电动汽车上的高压电在工作时和非工作时呈现不同的存在形式，在不同形式下，又随着高压部件的分布不同呈现不同性质，因此在检测和维修过程中要注意对车辆高压零部件的区分处理。电动汽车动力电池高压电收到严格的程序控制，因此在上电过程和下电过程中，要依据控制信号的控制逻辑，处理发生故障的部位，并做好相关检测程序。</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微软雅黑" panose="020B0503020204020204" pitchFamily="34" charset="-122"/>
            </a:endParaRPr>
          </a:p>
          <a:p>
            <a:pPr marL="457200" marR="0" lvl="0" indent="-457200" algn="l" defTabSz="914400" rtl="0" eaLnBrk="1" fontAlgn="base" latinLnBrk="0" hangingPunct="1">
              <a:lnSpc>
                <a:spcPct val="150000"/>
              </a:lnSpc>
              <a:spcBef>
                <a:spcPct val="20000"/>
              </a:spcBef>
              <a:spcAft>
                <a:spcPct val="0"/>
              </a:spcAft>
              <a:buClrTx/>
              <a:buSzTx/>
              <a:buFontTx/>
              <a:buNone/>
              <a:defRPr/>
            </a:pPr>
            <a:r>
              <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noProof="0" dirty="0">
                <a:ln>
                  <a:noFill/>
                </a:ln>
                <a:effectLst>
                  <a:outerShdw blurRad="38100" dist="38100" dir="2700000" algn="tl">
                    <a:srgbClr val="C0C0C0"/>
                  </a:outerShdw>
                </a:effectLst>
                <a:uLnTx/>
                <a:uFillTx/>
                <a:cs typeface="微软雅黑" panose="020B0503020204020204" pitchFamily="34" charset="-122"/>
                <a:sym typeface="+mn-ea"/>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2--新能源汽车高压电路安全规范</a:t>
            </a:r>
            <a:endPar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endParaRPr>
          </a:p>
        </p:txBody>
      </p:sp>
      <p:sp>
        <p:nvSpPr>
          <p:cNvPr id="5" name="文本占位符 4"/>
          <p:cNvSpPr>
            <a:spLocks noGrp="1"/>
          </p:cNvSpPr>
          <p:nvPr>
            <p:ph type="body" sz="quarter" idx="14"/>
          </p:nvPr>
        </p:nvSpPr>
        <p:spPr/>
        <p:txBody>
          <a:body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任务描述</a:t>
            </a:r>
            <a:r>
              <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860" y="1503045"/>
            <a:ext cx="10284460" cy="3107055"/>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1．能够理解电动汽车存在高压的部件范围。</a:t>
            </a:r>
            <a:endParaRPr kumimoji="1"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2．掌握电动汽车高压上电控制逻辑和安全下电操作方法。</a:t>
            </a:r>
            <a:endParaRPr kumimoji="1"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3．学生要熟悉掌握高压电下电方法，懂得如何操作相关部件，安全的对车辆进行下点处理。</a:t>
            </a:r>
            <a:endParaRPr kumimoji="1"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p:txBody>
      </p:sp>
      <p:sp>
        <p:nvSpPr>
          <p:cNvPr id="4" name="文本占位符 3"/>
          <p:cNvSpPr>
            <a:spLocks noGrp="1"/>
          </p:cNvSpPr>
          <p:nvPr>
            <p:ph type="body" sz="quarter" idx="13"/>
          </p:nvPr>
        </p:nvSpPr>
        <p:spPr/>
        <p:txBody>
          <a:bodyPr>
            <a:normAutofit/>
          </a:bodyPr>
          <a:lstStyle/>
          <a:p>
            <a:r>
              <a:rPr kumimoji="1" lang="zh-CN" altLang="en-US" noProof="0" dirty="0">
                <a:ln>
                  <a:noFill/>
                </a:ln>
                <a:effectLst>
                  <a:outerShdw blurRad="38100" dist="38100" dir="2700000" algn="tl">
                    <a:srgbClr val="C0C0C0"/>
                  </a:outerShdw>
                </a:effectLst>
                <a:uLnTx/>
                <a:uFillTx/>
                <a:cs typeface="微软雅黑" panose="020B0503020204020204" pitchFamily="34" charset="-122"/>
                <a:sym typeface="+mn-ea"/>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2--新能源汽车高压电路安全规范</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学习目标</a:t>
            </a:r>
            <a:r>
              <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294640" y="1276985"/>
            <a:ext cx="11865610" cy="607949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lang="zh-CN" altLang="en-US"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一、知识准备：</a:t>
            </a:r>
            <a:endParaRPr lang="zh-CN" altLang="en-US"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ct val="150000"/>
              </a:lnSpc>
              <a:spcBef>
                <a:spcPct val="20000"/>
              </a:spcBef>
              <a:spcAft>
                <a:spcPct val="0"/>
              </a:spcAft>
              <a:buClrTx/>
              <a:buSzTx/>
              <a:defRPr/>
            </a:pPr>
            <a:r>
              <a:rPr lang="zh-CN" altLang="en-US"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1. 电动汽车高压上电的控制。（查阅学习参考“学习单元六 学习任务二”）</a:t>
            </a:r>
            <a:endParaRPr lang="zh-CN" altLang="en-US"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ct val="150000"/>
              </a:lnSpc>
              <a:spcBef>
                <a:spcPct val="20000"/>
              </a:spcBef>
              <a:spcAft>
                <a:spcPct val="0"/>
              </a:spcAft>
              <a:buClrTx/>
              <a:buSzTx/>
              <a:defRPr/>
            </a:pPr>
            <a:r>
              <a:rPr lang="zh-CN" altLang="en-US"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2. 电动汽车上高压电存在分布位置。（查阅学习参考“学习单元六 学习任务二”）</a:t>
            </a:r>
            <a:endParaRPr lang="zh-CN" altLang="en-US"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ct val="150000"/>
              </a:lnSpc>
              <a:spcBef>
                <a:spcPct val="20000"/>
              </a:spcBef>
              <a:spcAft>
                <a:spcPct val="0"/>
              </a:spcAft>
              <a:buClrTx/>
              <a:buSzTx/>
              <a:defRPr/>
            </a:pPr>
            <a:r>
              <a:rPr lang="zh-CN" altLang="en-US"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3. 电动汽车高压下电的操作方法。（查阅学习参考“学习单元六 学习任务二”）</a:t>
            </a:r>
            <a:endParaRPr lang="zh-CN" altLang="en-US"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ct val="150000"/>
              </a:lnSpc>
              <a:spcBef>
                <a:spcPct val="20000"/>
              </a:spcBef>
              <a:spcAft>
                <a:spcPct val="0"/>
              </a:spcAft>
              <a:buClrTx/>
              <a:buSzTx/>
              <a:defRPr/>
            </a:pPr>
            <a:r>
              <a:rPr lang="zh-CN" altLang="en-US"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二、工作场所：理实一体化教室。  </a:t>
            </a:r>
            <a:endParaRPr lang="zh-CN" altLang="en-US"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ct val="150000"/>
              </a:lnSpc>
              <a:spcBef>
                <a:spcPct val="20000"/>
              </a:spcBef>
              <a:spcAft>
                <a:spcPct val="0"/>
              </a:spcAft>
              <a:buClrTx/>
              <a:buSzTx/>
              <a:defRPr/>
            </a:pPr>
            <a:r>
              <a:rPr lang="zh-CN" altLang="en-US"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三、工作器材：电动汽车一辆、绝缘胶垫、绝缘手套、万用表、维修工具等。</a:t>
            </a:r>
            <a:endParaRPr lang="zh-CN" altLang="en-US"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p:txBody>
      </p:sp>
      <p:sp>
        <p:nvSpPr>
          <p:cNvPr id="4" name="文本占位符 3"/>
          <p:cNvSpPr>
            <a:spLocks noGrp="1"/>
          </p:cNvSpPr>
          <p:nvPr>
            <p:ph type="body" sz="quarter" idx="13"/>
          </p:nvPr>
        </p:nvSpPr>
        <p:spPr/>
        <p:txBody>
          <a:bodyPr>
            <a:noAutofit/>
          </a:bodyPr>
          <a:lstStyle/>
          <a:p>
            <a:r>
              <a:rPr kumimoji="1" lang="zh-CN" altLang="en-US" sz="3200" noProof="0" dirty="0">
                <a:ln>
                  <a:noFill/>
                </a:ln>
                <a:effectLst>
                  <a:outerShdw blurRad="38100" dist="38100" dir="2700000" algn="tl">
                    <a:srgbClr val="C0C0C0"/>
                  </a:outerShdw>
                </a:effectLst>
                <a:uLnTx/>
                <a:uFillTx/>
                <a:cs typeface="微软雅黑" panose="020B0503020204020204" pitchFamily="34" charset="-122"/>
                <a:sym typeface="+mn-ea"/>
              </a:rPr>
              <a:t>学习任务</a:t>
            </a:r>
            <a:r>
              <a:rPr kumimoji="1" lang="en-US" altLang="zh-CN" sz="3200" noProof="0" dirty="0">
                <a:ln>
                  <a:noFill/>
                </a:ln>
                <a:effectLst>
                  <a:outerShdw blurRad="38100" dist="38100" dir="2700000" algn="tl">
                    <a:srgbClr val="C0C0C0"/>
                  </a:outerShdw>
                </a:effectLst>
                <a:uLnTx/>
                <a:uFillTx/>
                <a:cs typeface="微软雅黑" panose="020B0503020204020204" pitchFamily="34" charset="-122"/>
                <a:sym typeface="+mn-ea"/>
              </a:rPr>
              <a:t>2--新能源汽车高压电路安全规范</a:t>
            </a:r>
            <a:endParaRPr kumimoji="1" lang="en-US" altLang="zh-CN" sz="3200" noProof="0" dirty="0">
              <a:ln>
                <a:noFill/>
              </a:ln>
              <a:solidFill>
                <a:schemeClr val="tx2"/>
              </a:solidFill>
              <a:effectLst>
                <a:outerShdw blurRad="38100" dist="38100" dir="2700000" algn="tl">
                  <a:srgbClr val="C0C0C0"/>
                </a:outerShdw>
              </a:effectLst>
              <a:uLnTx/>
              <a:uFillTx/>
              <a:latin typeface="Arial" panose="020B0604020202020204" pitchFamily="34" charset="0"/>
              <a:cs typeface="微软雅黑" panose="020B0503020204020204" pitchFamily="34" charset="-122"/>
              <a:sym typeface="+mn-ea"/>
            </a:endParaRPr>
          </a:p>
        </p:txBody>
      </p:sp>
      <p:sp>
        <p:nvSpPr>
          <p:cNvPr id="5" name="文本占位符 4"/>
          <p:cNvSpPr>
            <a:spLocks noGrp="1"/>
          </p:cNvSpPr>
          <p:nvPr>
            <p:ph type="body" sz="quarter" idx="14"/>
          </p:nvPr>
        </p:nvSpPr>
        <p:spPr/>
        <p:txBody>
          <a:body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学习准备</a:t>
            </a:r>
            <a:r>
              <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623570" y="1556385"/>
            <a:ext cx="10284460" cy="376936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一、学生分组，指定组长，工作始终各组人员固定；学生以小组为单位到指定试验台并清点器材和工具。</a:t>
            </a:r>
            <a:endPar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二、教师布置工作任务，讲解实验的基本要求、安全操作及主要事项；学生应认真听讲，认真阅读实验指导书，了解实验内容及步骤，明确实验目标，并指定实验方案 。</a:t>
            </a:r>
            <a:endPar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三、在教师的引导下，学生以小组为单位对实验项目进行实际操作，并回答有关问题。　</a:t>
            </a:r>
            <a:endPar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1.找到低压蓄电池所在的位置，并使用工具断开负极端子。</a:t>
            </a:r>
            <a:endPar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en-US" altLang="zh-CN"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2.找到维修开关所在的位置，学会正确断开维修开关</a:t>
            </a:r>
            <a:r>
              <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a:t>
            </a:r>
            <a:endParaRPr kumimoji="1" lang="en-US" altLang="zh-CN"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en-US" altLang="zh-CN"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3.断开低压电源和维修开关后，学会举升车辆找到动力电池母线连接端</a:t>
            </a:r>
            <a:r>
              <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a:t>
            </a:r>
            <a:endParaRPr kumimoji="1" lang="en-US" altLang="zh-CN"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en-US" altLang="zh-CN"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4.学会正确断开动力电池母线连接端子锁止开关</a:t>
            </a:r>
            <a:r>
              <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a:t>
            </a:r>
            <a:endPar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p:txBody>
      </p:sp>
      <p:sp>
        <p:nvSpPr>
          <p:cNvPr id="5" name="文本占位符 4"/>
          <p:cNvSpPr>
            <a:spLocks noGrp="1"/>
          </p:cNvSpPr>
          <p:nvPr>
            <p:ph type="body" sz="quarter" idx="14"/>
          </p:nvPr>
        </p:nvSpPr>
        <p:spPr/>
        <p:txBody>
          <a:bodyPr/>
          <a:lstStyle/>
          <a:p>
            <a:r>
              <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计划与实施</a:t>
            </a:r>
            <a:endPar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占位符 3"/>
          <p:cNvSpPr>
            <a:spLocks noGrp="1"/>
          </p:cNvSpPr>
          <p:nvPr/>
        </p:nvSpPr>
        <p:spPr>
          <a:xfrm>
            <a:off x="811367" y="387648"/>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noProof="0" dirty="0">
                <a:ln>
                  <a:noFill/>
                </a:ln>
                <a:effectLst>
                  <a:outerShdw blurRad="38100" dist="38100" dir="2700000" algn="tl">
                    <a:srgbClr val="C0C0C0"/>
                  </a:outerShdw>
                </a:effectLst>
                <a:uLnTx/>
                <a:uFillTx/>
                <a:cs typeface="微软雅黑" panose="020B0503020204020204" pitchFamily="34" charset="-122"/>
                <a:sym typeface="+mn-ea"/>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2--新能源汽车高压电路安全规范</a:t>
            </a:r>
            <a:endParaRPr lang="en-US" altLang="zh-CN" dirty="0">
              <a:solidFill>
                <a:schemeClr val="tx2"/>
              </a:solidFill>
              <a:latin typeface="Arial" panose="020B0604020202020204" pitchFamily="34" charset="0"/>
              <a:sym typeface="+mn-ea"/>
            </a:endParaRP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225" y="1492885"/>
            <a:ext cx="10952480" cy="376936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35000"/>
              </a:lnSpc>
              <a:spcBef>
                <a:spcPts val="20"/>
              </a:spcBef>
              <a:spcAft>
                <a:spcPts val="0"/>
              </a:spcAft>
              <a:buClrTx/>
              <a:buSzTx/>
              <a:defRPr/>
            </a:pPr>
            <a:r>
              <a:rPr kumimoji="1" lang="zh-CN" altLang="en-US" b="1" i="0" strike="noStrike" kern="1200" cap="none" spc="0" normalizeH="0" baseline="0" noProof="0" dirty="0">
                <a:ln>
                  <a:noFill/>
                </a:ln>
                <a:effectLst>
                  <a:outerShdw blurRad="38100" dist="38100" dir="2700000" algn="tl">
                    <a:srgbClr val="C0C0C0"/>
                  </a:outerShdw>
                </a:effectLst>
                <a:uLnTx/>
                <a:uFillTx/>
              </a:rPr>
              <a:t>一、学习效果评价</a:t>
            </a:r>
            <a:endParaRPr kumimoji="1" lang="zh-CN" altLang="en-US" b="1" i="0" strike="noStrike" kern="1200" cap="none" spc="0" normalizeH="0" baseline="0" noProof="0" dirty="0">
              <a:ln>
                <a:noFill/>
              </a:ln>
              <a:effectLst>
                <a:outerShdw blurRad="38100" dist="38100" dir="2700000" algn="tl">
                  <a:srgbClr val="C0C0C0"/>
                </a:outerShdw>
              </a:effectLst>
              <a:uLnTx/>
              <a:uFillTx/>
            </a:endParaRPr>
          </a:p>
          <a:p>
            <a:pPr marL="0" marR="0" lvl="0" indent="0" algn="l" defTabSz="914400" rtl="0" eaLnBrk="1" fontAlgn="base" latinLnBrk="0" hangingPunct="1">
              <a:lnSpc>
                <a:spcPct val="135000"/>
              </a:lnSpc>
              <a:spcBef>
                <a:spcPts val="20"/>
              </a:spcBef>
              <a:spcAft>
                <a:spcPts val="0"/>
              </a:spcAft>
              <a:buClrTx/>
              <a:buSzTx/>
              <a:defRPr/>
            </a:pPr>
            <a:r>
              <a:rPr kumimoji="1" lang="zh-CN" altLang="en-US" b="1" i="0" strike="noStrike" kern="1200" cap="none" spc="0" normalizeH="0" baseline="0" noProof="0" dirty="0">
                <a:ln>
                  <a:noFill/>
                </a:ln>
                <a:effectLst>
                  <a:outerShdw blurRad="38100" dist="38100" dir="2700000" algn="tl">
                    <a:srgbClr val="C0C0C0"/>
                  </a:outerShdw>
                </a:effectLst>
                <a:uLnTx/>
                <a:uFillTx/>
              </a:rPr>
              <a:t>1.找到低压蓄电池所在的位置，并使用工具断开负极端子，做好保护</a:t>
            </a:r>
            <a:endParaRPr kumimoji="1" lang="zh-CN" altLang="en-US" b="1" i="0" strike="noStrike" kern="1200" cap="none" spc="0" normalizeH="0" baseline="0" noProof="0" dirty="0">
              <a:ln>
                <a:noFill/>
              </a:ln>
              <a:effectLst>
                <a:outerShdw blurRad="38100" dist="38100" dir="2700000" algn="tl">
                  <a:srgbClr val="C0C0C0"/>
                </a:outerShdw>
              </a:effectLst>
              <a:uLnTx/>
              <a:uFillTx/>
            </a:endParaRPr>
          </a:p>
          <a:p>
            <a:pPr marL="0" marR="0" lvl="0" indent="0" algn="l" defTabSz="914400" rtl="0" eaLnBrk="1" fontAlgn="base" latinLnBrk="0" hangingPunct="1">
              <a:lnSpc>
                <a:spcPct val="135000"/>
              </a:lnSpc>
              <a:spcBef>
                <a:spcPts val="20"/>
              </a:spcBef>
              <a:spcAft>
                <a:spcPts val="0"/>
              </a:spcAft>
              <a:buClrTx/>
              <a:buSzTx/>
              <a:defRPr/>
            </a:pPr>
            <a:r>
              <a:rPr kumimoji="1" lang="zh-CN" altLang="en-US" b="1" i="0" strike="noStrike" kern="1200" cap="none" spc="0" normalizeH="0" baseline="0" noProof="0" dirty="0">
                <a:ln>
                  <a:noFill/>
                </a:ln>
                <a:effectLst>
                  <a:outerShdw blurRad="38100" dist="38100" dir="2700000" algn="tl">
                    <a:srgbClr val="C0C0C0"/>
                  </a:outerShdw>
                </a:effectLst>
                <a:uLnTx/>
                <a:uFillTx/>
              </a:rPr>
              <a:t>2.找到维修开关所在的位置，学会正确断开维修开关，做好端子保护</a:t>
            </a:r>
            <a:endParaRPr kumimoji="1" lang="zh-CN" altLang="en-US" b="1" i="0" strike="noStrike" kern="1200" cap="none" spc="0" normalizeH="0" baseline="0" noProof="0" dirty="0">
              <a:ln>
                <a:noFill/>
              </a:ln>
              <a:effectLst>
                <a:outerShdw blurRad="38100" dist="38100" dir="2700000" algn="tl">
                  <a:srgbClr val="C0C0C0"/>
                </a:outerShdw>
              </a:effectLst>
              <a:uLnTx/>
              <a:uFillTx/>
            </a:endParaRPr>
          </a:p>
          <a:p>
            <a:pPr marL="0" marR="0" lvl="0" indent="0" algn="l" defTabSz="914400" rtl="0" eaLnBrk="1" fontAlgn="base" latinLnBrk="0" hangingPunct="1">
              <a:lnSpc>
                <a:spcPct val="135000"/>
              </a:lnSpc>
              <a:spcBef>
                <a:spcPts val="20"/>
              </a:spcBef>
              <a:spcAft>
                <a:spcPts val="0"/>
              </a:spcAft>
              <a:buClrTx/>
              <a:buSzTx/>
              <a:defRPr/>
            </a:pPr>
            <a:r>
              <a:rPr kumimoji="1" lang="zh-CN" altLang="en-US" b="1" i="0" strike="noStrike" kern="1200" cap="none" spc="0" normalizeH="0" baseline="0" noProof="0" dirty="0">
                <a:ln>
                  <a:noFill/>
                </a:ln>
                <a:effectLst>
                  <a:outerShdw blurRad="38100" dist="38100" dir="2700000" algn="tl">
                    <a:srgbClr val="C0C0C0"/>
                  </a:outerShdw>
                </a:effectLst>
                <a:uLnTx/>
                <a:uFillTx/>
              </a:rPr>
              <a:t>3.断开低压电源和维修开关后，学会举升车辆，学会汽保设备的正确使用</a:t>
            </a:r>
            <a:endParaRPr kumimoji="1" lang="zh-CN" altLang="en-US" b="1" i="0" strike="noStrike" kern="1200" cap="none" spc="0" normalizeH="0" baseline="0" noProof="0" dirty="0">
              <a:ln>
                <a:noFill/>
              </a:ln>
              <a:effectLst>
                <a:outerShdw blurRad="38100" dist="38100" dir="2700000" algn="tl">
                  <a:srgbClr val="C0C0C0"/>
                </a:outerShdw>
              </a:effectLst>
              <a:uLnTx/>
              <a:uFillTx/>
            </a:endParaRPr>
          </a:p>
          <a:p>
            <a:pPr marL="0" marR="0" lvl="0" indent="0" algn="l" defTabSz="914400" rtl="0" eaLnBrk="1" fontAlgn="base" latinLnBrk="0" hangingPunct="1">
              <a:lnSpc>
                <a:spcPct val="135000"/>
              </a:lnSpc>
              <a:spcBef>
                <a:spcPts val="20"/>
              </a:spcBef>
              <a:spcAft>
                <a:spcPts val="0"/>
              </a:spcAft>
              <a:buClrTx/>
              <a:buSzTx/>
              <a:defRPr/>
            </a:pPr>
            <a:r>
              <a:rPr kumimoji="1" lang="zh-CN" altLang="en-US" b="1" i="0" strike="noStrike" kern="1200" cap="none" spc="0" normalizeH="0" baseline="0" noProof="0" dirty="0">
                <a:ln>
                  <a:noFill/>
                </a:ln>
                <a:effectLst>
                  <a:outerShdw blurRad="38100" dist="38100" dir="2700000" algn="tl">
                    <a:srgbClr val="C0C0C0"/>
                  </a:outerShdw>
                </a:effectLst>
                <a:uLnTx/>
                <a:uFillTx/>
              </a:rPr>
              <a:t>4.学会正确断开动力电池母线连接端子锁止开关，做好安全操作</a:t>
            </a:r>
            <a:endParaRPr kumimoji="1" lang="zh-CN" altLang="en-US" b="1" i="0" strike="noStrike" kern="1200" cap="none" spc="0" normalizeH="0" baseline="0" noProof="0" dirty="0">
              <a:ln>
                <a:noFill/>
              </a:ln>
              <a:effectLst>
                <a:outerShdw blurRad="38100" dist="38100" dir="2700000" algn="tl">
                  <a:srgbClr val="C0C0C0"/>
                </a:outerShdw>
              </a:effectLst>
              <a:uLnTx/>
              <a:uFillTx/>
            </a:endParaRPr>
          </a:p>
          <a:p>
            <a:pPr marL="0" marR="0" lvl="0" indent="0" algn="l" defTabSz="914400" rtl="0" eaLnBrk="1" fontAlgn="base" latinLnBrk="0" hangingPunct="1">
              <a:lnSpc>
                <a:spcPct val="135000"/>
              </a:lnSpc>
              <a:spcBef>
                <a:spcPts val="20"/>
              </a:spcBef>
              <a:spcAft>
                <a:spcPts val="0"/>
              </a:spcAft>
              <a:buClrTx/>
              <a:buSzTx/>
              <a:defRPr/>
            </a:pPr>
            <a:r>
              <a:rPr kumimoji="1" lang="zh-CN" altLang="en-US" b="1" i="0" strike="noStrike" kern="1200" cap="none" spc="0" normalizeH="0" baseline="0" noProof="0" dirty="0">
                <a:ln>
                  <a:noFill/>
                </a:ln>
                <a:effectLst>
                  <a:outerShdw blurRad="38100" dist="38100" dir="2700000" algn="tl">
                    <a:srgbClr val="C0C0C0"/>
                  </a:outerShdw>
                </a:effectLst>
                <a:uLnTx/>
                <a:uFillTx/>
              </a:rPr>
              <a:t>二.技能考核</a:t>
            </a:r>
            <a:endParaRPr kumimoji="1" lang="zh-CN" altLang="en-US" b="1" i="0" strike="noStrike" kern="1200" cap="none" spc="0" normalizeH="0" baseline="0" noProof="0" dirty="0">
              <a:ln>
                <a:noFill/>
              </a:ln>
              <a:effectLst>
                <a:outerShdw blurRad="38100" dist="38100" dir="2700000" algn="tl">
                  <a:srgbClr val="C0C0C0"/>
                </a:outerShdw>
              </a:effectLst>
              <a:uLnTx/>
              <a:uFillTx/>
            </a:endParaRPr>
          </a:p>
          <a:p>
            <a:pPr marL="0" marR="0" lvl="0" indent="0" algn="l" defTabSz="914400" rtl="0" eaLnBrk="1" fontAlgn="base" latinLnBrk="0" hangingPunct="1">
              <a:lnSpc>
                <a:spcPct val="135000"/>
              </a:lnSpc>
              <a:spcBef>
                <a:spcPts val="20"/>
              </a:spcBef>
              <a:spcAft>
                <a:spcPts val="0"/>
              </a:spcAft>
              <a:buClrTx/>
              <a:buSzTx/>
              <a:defRPr/>
            </a:pPr>
            <a:r>
              <a:rPr kumimoji="1" lang="zh-CN" altLang="en-US" b="1" i="0" strike="noStrike" kern="1200" cap="none" spc="0" normalizeH="0" baseline="0" noProof="0" dirty="0">
                <a:ln>
                  <a:noFill/>
                </a:ln>
                <a:effectLst>
                  <a:outerShdw blurRad="38100" dist="38100" dir="2700000" algn="tl">
                    <a:srgbClr val="C0C0C0"/>
                  </a:outerShdw>
                </a:effectLst>
                <a:uLnTx/>
                <a:uFillTx/>
              </a:rPr>
              <a:t>1.汽车维修工具的正确安装和操作使用。</a:t>
            </a:r>
            <a:endParaRPr kumimoji="1" lang="zh-CN" altLang="en-US" b="1" i="0" strike="noStrike" kern="1200" cap="none" spc="0" normalizeH="0" baseline="0" noProof="0" dirty="0">
              <a:ln>
                <a:noFill/>
              </a:ln>
              <a:effectLst>
                <a:outerShdw blurRad="38100" dist="38100" dir="2700000" algn="tl">
                  <a:srgbClr val="C0C0C0"/>
                </a:outerShdw>
              </a:effectLst>
              <a:uLnTx/>
              <a:uFillTx/>
            </a:endParaRPr>
          </a:p>
          <a:p>
            <a:pPr marL="0" marR="0" lvl="0" indent="0" algn="l" defTabSz="914400" rtl="0" eaLnBrk="1" fontAlgn="base" latinLnBrk="0" hangingPunct="1">
              <a:lnSpc>
                <a:spcPct val="135000"/>
              </a:lnSpc>
              <a:spcBef>
                <a:spcPts val="20"/>
              </a:spcBef>
              <a:spcAft>
                <a:spcPts val="0"/>
              </a:spcAft>
              <a:buClrTx/>
              <a:buSzTx/>
              <a:defRPr/>
            </a:pPr>
            <a:r>
              <a:rPr kumimoji="1" lang="zh-CN" altLang="en-US" b="1" i="0" strike="noStrike" kern="1200" cap="none" spc="0" normalizeH="0" baseline="0" noProof="0" dirty="0">
                <a:ln>
                  <a:noFill/>
                </a:ln>
                <a:effectLst>
                  <a:outerShdw blurRad="38100" dist="38100" dir="2700000" algn="tl">
                    <a:srgbClr val="C0C0C0"/>
                  </a:outerShdw>
                </a:effectLst>
                <a:uLnTx/>
                <a:uFillTx/>
              </a:rPr>
              <a:t>2.使用绝缘手套拆卸维修开关和高压线束端子</a:t>
            </a:r>
            <a:endParaRPr kumimoji="1" lang="zh-CN" altLang="en-US" b="1" i="0" strike="noStrike" kern="1200" cap="none" spc="0" normalizeH="0" baseline="0" noProof="0" dirty="0">
              <a:ln>
                <a:noFill/>
              </a:ln>
              <a:effectLst>
                <a:outerShdw blurRad="38100" dist="38100" dir="2700000" algn="tl">
                  <a:srgbClr val="C0C0C0"/>
                </a:outerShdw>
              </a:effectLst>
              <a:uLnTx/>
              <a:uFillTx/>
            </a:endParaRPr>
          </a:p>
          <a:p>
            <a:pPr marL="0" marR="0" lvl="0" indent="0" algn="l" defTabSz="914400" rtl="0" eaLnBrk="1" fontAlgn="base" latinLnBrk="0" hangingPunct="1">
              <a:lnSpc>
                <a:spcPct val="135000"/>
              </a:lnSpc>
              <a:spcBef>
                <a:spcPts val="20"/>
              </a:spcBef>
              <a:spcAft>
                <a:spcPts val="0"/>
              </a:spcAft>
              <a:buClrTx/>
              <a:buSzTx/>
              <a:defRPr/>
            </a:pPr>
            <a:r>
              <a:rPr kumimoji="1" lang="zh-CN" altLang="en-US" b="1" i="0" strike="noStrike" kern="1200" cap="none" spc="0" normalizeH="0" baseline="0" noProof="0" dirty="0">
                <a:ln>
                  <a:noFill/>
                </a:ln>
                <a:effectLst>
                  <a:outerShdw blurRad="38100" dist="38100" dir="2700000" algn="tl">
                    <a:srgbClr val="C0C0C0"/>
                  </a:outerShdw>
                </a:effectLst>
                <a:uLnTx/>
                <a:uFillTx/>
              </a:rPr>
              <a:t>3.正确使用万用表对高压部件进行电压检测和等电位检测</a:t>
            </a:r>
            <a:endParaRPr kumimoji="1" lang="zh-CN" altLang="en-US" b="1" i="0" strike="noStrike" kern="1200" cap="none" spc="0" normalizeH="0" baseline="0" noProof="0" dirty="0">
              <a:ln>
                <a:noFill/>
              </a:ln>
              <a:effectLst>
                <a:outerShdw blurRad="38100" dist="38100" dir="2700000" algn="tl">
                  <a:srgbClr val="C0C0C0"/>
                </a:outerShdw>
              </a:effectLst>
              <a:uLnTx/>
              <a:uFillTx/>
            </a:endParaRPr>
          </a:p>
        </p:txBody>
      </p:sp>
      <p:sp>
        <p:nvSpPr>
          <p:cNvPr id="5" name="文本占位符 4"/>
          <p:cNvSpPr>
            <a:spLocks noGrp="1"/>
          </p:cNvSpPr>
          <p:nvPr>
            <p:ph type="body" sz="quarter" idx="14"/>
          </p:nvPr>
        </p:nvSpPr>
        <p:spPr/>
        <p:txBody>
          <a:bodyPr/>
          <a:lstStyle/>
          <a:p>
            <a:r>
              <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评价与反馈</a:t>
            </a:r>
            <a:endPar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占位符 3"/>
          <p:cNvSpPr>
            <a:spLocks noGrp="1"/>
          </p:cNvSpPr>
          <p:nvPr/>
        </p:nvSpPr>
        <p:spPr>
          <a:xfrm>
            <a:off x="811367" y="387648"/>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noProof="0" dirty="0">
                <a:ln>
                  <a:noFill/>
                </a:ln>
                <a:effectLst>
                  <a:outerShdw blurRad="38100" dist="38100" dir="2700000" algn="tl">
                    <a:srgbClr val="C0C0C0"/>
                  </a:outerShdw>
                </a:effectLst>
                <a:uLnTx/>
                <a:uFillTx/>
                <a:cs typeface="微软雅黑" panose="020B0503020204020204" pitchFamily="34" charset="-122"/>
                <a:sym typeface="+mn-ea"/>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2--新能源汽车高压电路安全规范</a:t>
            </a:r>
            <a:endParaRPr lang="en-US" altLang="zh-CN" dirty="0">
              <a:solidFill>
                <a:schemeClr val="tx2"/>
              </a:solidFill>
              <a:latin typeface="Arial" panose="020B0604020202020204" pitchFamily="34" charset="0"/>
              <a:sym typeface="+mn-ea"/>
            </a:endParaRP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927648" y="2478730"/>
            <a:ext cx="7087819" cy="1574007"/>
          </a:xfrm>
          <a:prstGeom prst="rect">
            <a:avLst/>
          </a:prstGeom>
          <a:gradFill flip="none" rotWithShape="1">
            <a:gsLst>
              <a:gs pos="0">
                <a:srgbClr val="002E6C">
                  <a:tint val="66000"/>
                  <a:satMod val="160000"/>
                </a:srgbClr>
              </a:gs>
              <a:gs pos="50000">
                <a:srgbClr val="002E6C">
                  <a:tint val="44500"/>
                  <a:satMod val="160000"/>
                </a:srgbClr>
              </a:gs>
              <a:gs pos="100000">
                <a:srgbClr val="002E6C">
                  <a:tint val="23500"/>
                  <a:satMod val="160000"/>
                </a:srgbClr>
              </a:gs>
            </a:gsLst>
            <a:lin ang="8100000" scaled="1"/>
            <a:tileRect/>
          </a:gradFill>
        </p:spPr>
        <p:txBody>
          <a:bodyPr wrap="square" lIns="0" tIns="0" rIns="0" bIns="0" rtlCol="0" anchor="ctr">
            <a:noAutofit/>
          </a:bodyPr>
          <a:lstStyle/>
          <a:p>
            <a:pPr algn="ctr"/>
            <a:r>
              <a:rPr lang="en-US" altLang="zh-CN" sz="7200" b="1" dirty="0">
                <a:solidFill>
                  <a:schemeClr val="bg1"/>
                </a:solidFill>
                <a:ea typeface="微软雅黑" panose="020B0503020204020204" pitchFamily="34" charset="-122"/>
              </a:rPr>
              <a:t>THANK</a:t>
            </a:r>
            <a:r>
              <a:rPr lang="en-US" altLang="zh-CN" sz="7200" b="1" baseline="0" dirty="0">
                <a:solidFill>
                  <a:schemeClr val="bg1"/>
                </a:solidFill>
                <a:ea typeface="微软雅黑" panose="020B0503020204020204" pitchFamily="34" charset="-122"/>
              </a:rPr>
              <a:t> YOU !</a:t>
            </a:r>
            <a:endParaRPr lang="zh-CN" altLang="en-US" sz="7200" b="1" dirty="0">
              <a:solidFill>
                <a:schemeClr val="bg1"/>
              </a:solidFill>
              <a:ea typeface="微软雅黑" panose="020B0503020204020204" pitchFamily="34" charset="-122"/>
            </a:endParaRPr>
          </a:p>
        </p:txBody>
      </p:sp>
      <p:cxnSp>
        <p:nvCxnSpPr>
          <p:cNvPr id="9" name="直接连接符 8"/>
          <p:cNvCxnSpPr/>
          <p:nvPr/>
        </p:nvCxnSpPr>
        <p:spPr>
          <a:xfrm>
            <a:off x="2552089" y="4038600"/>
            <a:ext cx="7087819" cy="0"/>
          </a:xfrm>
          <a:prstGeom prst="line">
            <a:avLst/>
          </a:prstGeom>
          <a:ln w="28575">
            <a:solidFill>
              <a:srgbClr val="1FCCA9"/>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623570" y="1556385"/>
            <a:ext cx="10284460" cy="376936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（1）从直观上看，相同容量的电解电容和陶瓷电容的核心差别是什么？</a:t>
            </a:r>
            <a:endPar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（2）如何应用万用表测量电容？  </a:t>
            </a:r>
            <a:endPar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（3）</a:t>
            </a: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不同检测距离的电磁感应式车速传感器在外观上最大的差别是？</a:t>
            </a:r>
            <a:endPar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ct val="150000"/>
              </a:lnSpc>
              <a:spcBef>
                <a:spcPct val="20000"/>
              </a:spcBef>
              <a:spcAft>
                <a:spcPct val="0"/>
              </a:spcAft>
              <a:buClrTx/>
              <a:buSzTx/>
              <a:defRPr/>
            </a:pP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a:t>
            </a:r>
            <a:r>
              <a:rPr lang="en-US" altLang="zh-CN"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4)  </a:t>
            </a: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电磁感应式车速传感器共有几根连接线，分别如何连接？</a:t>
            </a:r>
            <a:endPar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ct val="150000"/>
              </a:lnSpc>
              <a:spcBef>
                <a:spcPct val="20000"/>
              </a:spcBef>
              <a:spcAft>
                <a:spcPct val="0"/>
              </a:spcAft>
              <a:buClrTx/>
              <a:buSzTx/>
              <a:defRPr/>
            </a:pPr>
            <a:r>
              <a:rPr lang="en-US" altLang="zh-CN"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(5)  </a:t>
            </a: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在实验中，检测齿轮是什么材质的？如果换成其它材质的，例如橡胶、塑料等非金属，是否可以？</a:t>
            </a:r>
            <a:endPar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ct val="150000"/>
              </a:lnSpc>
              <a:spcBef>
                <a:spcPct val="20000"/>
              </a:spcBef>
              <a:spcAft>
                <a:spcPct val="0"/>
              </a:spcAft>
              <a:buClrTx/>
              <a:buSzTx/>
              <a:defRPr/>
            </a:pPr>
            <a:endParaRPr lang="zh-CN" altLang="en-US"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50000"/>
              </a:lnSpc>
              <a:spcBef>
                <a:spcPct val="20000"/>
              </a:spcBef>
              <a:spcAft>
                <a:spcPct val="0"/>
              </a:spcAft>
              <a:buClrTx/>
              <a:buSzTx/>
              <a:defRPr/>
            </a:pP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占位符 4"/>
          <p:cNvSpPr>
            <a:spLocks noGrp="1"/>
          </p:cNvSpPr>
          <p:nvPr>
            <p:ph type="body" sz="quarter" idx="14"/>
          </p:nvPr>
        </p:nvSpPr>
        <p:spPr/>
        <p:txBody>
          <a:bodyPr/>
          <a:lstStyle/>
          <a:p>
            <a:r>
              <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计划与实施</a:t>
            </a:r>
            <a:endPar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占位符 3"/>
          <p:cNvSpPr>
            <a:spLocks noGrp="1"/>
          </p:cNvSpPr>
          <p:nvPr/>
        </p:nvSpPr>
        <p:spPr>
          <a:xfrm>
            <a:off x="811367" y="387648"/>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lang="en-US" altLang="zh-CN" dirty="0">
                <a:solidFill>
                  <a:schemeClr val="tx2"/>
                </a:solidFill>
                <a:latin typeface="Arial" panose="020B0604020202020204" pitchFamily="34" charset="0"/>
                <a:sym typeface="+mn-ea"/>
              </a:rPr>
              <a:t>电路基本元件的分析及应用</a:t>
            </a:r>
            <a:endParaRPr lang="en-US" altLang="zh-CN" dirty="0">
              <a:solidFill>
                <a:schemeClr val="tx2"/>
              </a:solidFill>
              <a:latin typeface="Arial" panose="020B0604020202020204" pitchFamily="34" charset="0"/>
              <a:sym typeface="+mn-ea"/>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225" y="1492885"/>
            <a:ext cx="10952480" cy="376936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1）电感元件能够储存 </a:t>
            </a:r>
            <a:r>
              <a:rPr kumimoji="1" lang="zh-CN" altLang="en-US" b="1" i="0" u="sng"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能量。</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（2）电容元件是能够储存 </a:t>
            </a:r>
            <a:r>
              <a:rPr kumimoji="1" lang="zh-CN" altLang="en-US" b="1" i="0" u="sng"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能量。	</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（3）最初的电容器，间隔的介质是</a:t>
            </a:r>
            <a:r>
              <a:rPr kumimoji="1" lang="zh-CN" altLang="en-US" b="1" i="0" u="sng"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 ，后续，又研发制造了以陶瓷、</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en-US" altLang="zh-CN"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云母等为介质的电容器。电容器的命名也以</a:t>
            </a:r>
            <a:r>
              <a:rPr kumimoji="1" lang="zh-CN" altLang="en-US" b="1" i="0" u="sng"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而定义。</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（4）超级电容器实际上它是一种新型的储能元件，功能介于 </a:t>
            </a:r>
            <a:r>
              <a:rPr kumimoji="1" lang="zh-CN" altLang="en-US" b="1" i="0" u="sng"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 </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 </a:t>
            </a:r>
            <a:r>
              <a:rPr kumimoji="1" lang="en-US" altLang="zh-CN"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和</a:t>
            </a:r>
            <a:r>
              <a:rPr kumimoji="1" lang="zh-CN" altLang="en-US" b="1" i="0" u="sng"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之间。</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（5）</a:t>
            </a:r>
            <a:r>
              <a:rPr kumimoji="1" b="1" i="0"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从原理角度分析，电磁感应式车速传感器主要由 </a:t>
            </a:r>
            <a:r>
              <a:rPr kumimoji="1" b="1" i="0" u="sng"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      </a:t>
            </a:r>
            <a:r>
              <a:rPr kumimoji="1" b="1" i="0"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a:t>
            </a:r>
            <a:r>
              <a:rPr kumimoji="1" b="1" i="0" u="sng"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      </a:t>
            </a:r>
            <a:r>
              <a:rPr kumimoji="1" lang="en-US" b="1" i="0" u="sng"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 </a:t>
            </a:r>
            <a:r>
              <a:rPr kumimoji="1" b="1" i="0"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等组成。</a:t>
            </a:r>
            <a:endParaRPr kumimoji="1" b="1" i="0"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占位符 4"/>
          <p:cNvSpPr>
            <a:spLocks noGrp="1"/>
          </p:cNvSpPr>
          <p:nvPr>
            <p:ph type="body" sz="quarter" idx="14"/>
          </p:nvPr>
        </p:nvSpPr>
        <p:spPr/>
        <p:txBody>
          <a:bodyPr/>
          <a:lstStyle/>
          <a:p>
            <a:r>
              <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评价与反馈</a:t>
            </a:r>
            <a:endPar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占位符 3"/>
          <p:cNvSpPr>
            <a:spLocks noGrp="1"/>
          </p:cNvSpPr>
          <p:nvPr/>
        </p:nvSpPr>
        <p:spPr>
          <a:xfrm>
            <a:off x="811367" y="387648"/>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lang="en-US" altLang="zh-CN" dirty="0">
                <a:solidFill>
                  <a:schemeClr val="tx2"/>
                </a:solidFill>
                <a:latin typeface="Arial" panose="020B0604020202020204" pitchFamily="34" charset="0"/>
                <a:sym typeface="+mn-ea"/>
              </a:rPr>
              <a:t>电路基本元件的分析及应用</a:t>
            </a:r>
            <a:endParaRPr lang="en-US" altLang="zh-CN" dirty="0">
              <a:solidFill>
                <a:schemeClr val="tx2"/>
              </a:solidFill>
              <a:latin typeface="Arial" panose="020B0604020202020204" pitchFamily="34" charset="0"/>
              <a:sym typeface="+mn-ea"/>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225" y="1492885"/>
            <a:ext cx="10284460" cy="376936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（6）假设电感线圈两端加恒定的直流电流，则电感电压为 </a:t>
            </a:r>
            <a:r>
              <a:rPr kumimoji="1" lang="zh-CN" altLang="en-US" b="1" i="0" u="sng"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 </a:t>
            </a:r>
            <a:r>
              <a:rPr kumimoji="1" lang="en-US" altLang="zh-CN" b="1" i="0" u="sng"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     </a:t>
            </a:r>
            <a:r>
              <a:rPr kumimoji="1" lang="zh-CN" altLang="en-US" b="1" i="0" u="sng"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a:t>
            </a:r>
            <a:r>
              <a:rPr kumimoji="1" lang="en-US" altLang="zh-CN"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 </a:t>
            </a:r>
            <a:endParaRPr kumimoji="1" lang="en-US" altLang="zh-CN"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en-US" altLang="zh-CN"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此时，电感元件可视为短路 。</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（7）当对电容器两端加上恒定的直流电压，电容两端的电流没有变化，</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 </a:t>
            </a:r>
            <a:r>
              <a:rPr kumimoji="1" lang="en-US" altLang="zh-CN"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当加上交流电压时，电容器的电流才发生变化，这种特性也称</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 </a:t>
            </a:r>
            <a:r>
              <a:rPr kumimoji="1" lang="en-US" altLang="zh-CN"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作</a:t>
            </a:r>
            <a:r>
              <a:rPr kumimoji="1" lang="zh-CN" altLang="en-US" b="1" i="0" u="sng"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 。</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endParaRPr lang="zh-CN" altLang="en-US"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ct val="150000"/>
              </a:lnSpc>
              <a:spcBef>
                <a:spcPct val="20000"/>
              </a:spcBef>
              <a:spcAft>
                <a:spcPct val="0"/>
              </a:spcAft>
              <a:buClrTx/>
              <a:buSzTx/>
              <a:defRPr/>
            </a:pP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p:txBody>
      </p:sp>
      <p:sp>
        <p:nvSpPr>
          <p:cNvPr id="5" name="文本占位符 4"/>
          <p:cNvSpPr>
            <a:spLocks noGrp="1"/>
          </p:cNvSpPr>
          <p:nvPr>
            <p:ph type="body" sz="quarter" idx="14"/>
          </p:nvPr>
        </p:nvSpPr>
        <p:spPr/>
        <p:txBody>
          <a:bodyPr/>
          <a:lstStyle/>
          <a:p>
            <a:r>
              <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评价与反馈</a:t>
            </a:r>
            <a:endPar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占位符 3"/>
          <p:cNvSpPr>
            <a:spLocks noGrp="1"/>
          </p:cNvSpPr>
          <p:nvPr/>
        </p:nvSpPr>
        <p:spPr>
          <a:xfrm>
            <a:off x="811367" y="387648"/>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lang="en-US" altLang="zh-CN" dirty="0">
                <a:solidFill>
                  <a:schemeClr val="tx2"/>
                </a:solidFill>
                <a:latin typeface="Arial" panose="020B0604020202020204" pitchFamily="34" charset="0"/>
                <a:sym typeface="+mn-ea"/>
              </a:rPr>
              <a:t>电路基本元件的分析及应用</a:t>
            </a:r>
            <a:endParaRPr lang="en-US" altLang="zh-CN" dirty="0">
              <a:solidFill>
                <a:schemeClr val="tx2"/>
              </a:solidFill>
              <a:latin typeface="Arial" panose="020B0604020202020204" pitchFamily="34" charset="0"/>
              <a:sym typeface="+mn-ea"/>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695960" y="1557020"/>
            <a:ext cx="10284460" cy="3107055"/>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电路基本物理量的分析和测量是学习新能源汽车电路的基础，在本任务中，我们通过分组测量复杂电路中的具体参数，掌握KCL定律和KVL定律的内涵。</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457200" marR="0" lvl="0" indent="-457200" algn="l" defTabSz="914400" rtl="0" eaLnBrk="1" fontAlgn="base" latinLnBrk="0" hangingPunct="1">
              <a:lnSpc>
                <a:spcPct val="150000"/>
              </a:lnSpc>
              <a:spcBef>
                <a:spcPct val="20000"/>
              </a:spcBef>
              <a:spcAft>
                <a:spcPct val="0"/>
              </a:spcAft>
              <a:buClrTx/>
              <a:buSzTx/>
              <a:buFontTx/>
              <a:buNone/>
              <a:defRPr/>
            </a:pPr>
            <a:r>
              <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     </a:t>
            </a: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p:txBody>
      </p:sp>
      <p:sp>
        <p:nvSpPr>
          <p:cNvPr id="4" name="文本占位符 3"/>
          <p:cNvSpPr>
            <a:spLocks noGrp="1"/>
          </p:cNvSpPr>
          <p:nvPr>
            <p:ph type="body" sz="quarter" idx="13"/>
          </p:nvPr>
        </p:nvSpPr>
        <p:spPr>
          <a:xfrm>
            <a:off x="684530" y="260350"/>
            <a:ext cx="10627360" cy="575945"/>
          </a:xfrm>
        </p:spPr>
        <p:txBody>
          <a:bodyPr>
            <a:noAutofit/>
          </a:bodyPr>
          <a:lstStyle/>
          <a:p>
            <a:r>
              <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lang="en-US" altLang="zh-CN" sz="2400" dirty="0">
                <a:solidFill>
                  <a:schemeClr val="tx2"/>
                </a:solidFill>
                <a:latin typeface="Arial" panose="020B0604020202020204" pitchFamily="34" charset="0"/>
                <a:sym typeface="+mn-ea"/>
              </a:rPr>
              <a:t>电路基本元件的分析及应用电路基本定律的分析及应用</a:t>
            </a:r>
            <a:endParaRPr lang="en-US" altLang="zh-CN" sz="2400"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任务描述</a:t>
            </a:r>
            <a:r>
              <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551815" y="1556385"/>
            <a:ext cx="10284460" cy="3107055"/>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（1）能够针对具体的节点，应用万用表合理测量负载的电流值。</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（2）能够针对具体的回路，应用万用表合理测量负载的电压值。</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（3）学习中外杰出科学家的突出贡献和优秀品格，德技双修、术业专攻。</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457200" marR="0" lvl="0" indent="-457200" algn="l" defTabSz="914400" rtl="0" eaLnBrk="1" fontAlgn="base" latinLnBrk="0" hangingPunct="1">
              <a:lnSpc>
                <a:spcPct val="150000"/>
              </a:lnSpc>
              <a:spcBef>
                <a:spcPct val="20000"/>
              </a:spcBef>
              <a:spcAft>
                <a:spcPct val="0"/>
              </a:spcAft>
              <a:buClrTx/>
              <a:buSzTx/>
              <a:buFontTx/>
              <a:buNone/>
              <a:defRPr/>
            </a:pPr>
            <a:r>
              <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a:xfrm>
            <a:off x="684530" y="260350"/>
            <a:ext cx="10627360" cy="575945"/>
          </a:xfrm>
        </p:spPr>
        <p:txBody>
          <a:bodyPr>
            <a:noAutofit/>
          </a:bodyPr>
          <a:lstStyle/>
          <a:p>
            <a:r>
              <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lang="en-US" altLang="zh-CN" sz="2400" dirty="0">
                <a:solidFill>
                  <a:schemeClr val="tx2"/>
                </a:solidFill>
                <a:latin typeface="Arial" panose="020B0604020202020204" pitchFamily="34" charset="0"/>
                <a:sym typeface="+mn-ea"/>
              </a:rPr>
              <a:t>电路基本元件的分析及应用电路基本定律的分析及应用</a:t>
            </a:r>
            <a:endParaRPr lang="en-US" altLang="zh-CN" sz="2400"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a:xfrm>
            <a:off x="623407" y="1052865"/>
            <a:ext cx="8002041" cy="576064"/>
          </a:xfrm>
        </p:spPr>
        <p:txBody>
          <a:bodyPr/>
          <a:lstStyle/>
          <a:p>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学习目标</a:t>
            </a:r>
            <a:r>
              <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225" y="1492885"/>
            <a:ext cx="10974070" cy="5192395"/>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（1）知识准备</a:t>
            </a:r>
            <a:endPar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掌握基尔霍夫电流定律KCL在具体电路中的应用。（查阅学习参考“学习单元一学习任务三”）</a:t>
            </a:r>
            <a:endPar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en-US" altLang="zh-CN"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 </a:t>
            </a:r>
            <a:r>
              <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掌握基尔霍夫电压定律KVL在具体电路中的应用。（查阅学习参考“学习单元一学习任务三”）。</a:t>
            </a:r>
            <a:endPar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457200" marR="0" lvl="0" indent="-457200" algn="l" defTabSz="914400" rtl="0" eaLnBrk="1" fontAlgn="base" latinLnBrk="0" hangingPunct="1">
              <a:lnSpc>
                <a:spcPct val="150000"/>
              </a:lnSpc>
              <a:spcBef>
                <a:spcPct val="20000"/>
              </a:spcBef>
              <a:spcAft>
                <a:spcPct val="0"/>
              </a:spcAft>
              <a:buClrTx/>
              <a:buSzTx/>
              <a:buFontTx/>
              <a:buNone/>
              <a:defRPr/>
            </a:pPr>
            <a:r>
              <a:rPr kumimoji="1" lang="en-US" altLang="zh-CN"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 </a:t>
            </a:r>
            <a:r>
              <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掌握毫安表在电路中的连接方式。</a:t>
            </a:r>
            <a:endPar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457200" marR="0" lvl="0" indent="-457200" algn="l" defTabSz="914400" rtl="0" eaLnBrk="1" fontAlgn="base" latinLnBrk="0" hangingPunct="1">
              <a:lnSpc>
                <a:spcPct val="150000"/>
              </a:lnSpc>
              <a:spcBef>
                <a:spcPct val="20000"/>
              </a:spcBef>
              <a:spcAft>
                <a:spcPct val="0"/>
              </a:spcAft>
              <a:buClrTx/>
              <a:buSzTx/>
              <a:buFontTx/>
              <a:buNone/>
              <a:defRPr/>
            </a:pPr>
            <a:r>
              <a:rPr kumimoji="1" lang="en-US" altLang="zh-CN"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(2) </a:t>
            </a:r>
            <a:r>
              <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工作场所：理实一体化实验室 </a:t>
            </a:r>
            <a:endPar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457200" marR="0" lvl="0" indent="-457200" algn="l" defTabSz="914400" rtl="0" eaLnBrk="1" fontAlgn="base" latinLnBrk="0" hangingPunct="1">
              <a:lnSpc>
                <a:spcPct val="150000"/>
              </a:lnSpc>
              <a:spcBef>
                <a:spcPct val="20000"/>
              </a:spcBef>
              <a:spcAft>
                <a:spcPct val="0"/>
              </a:spcAft>
              <a:buClrTx/>
              <a:buSzTx/>
              <a:buFontTx/>
              <a:buNone/>
              <a:defRPr/>
            </a:pPr>
            <a:r>
              <a:rPr kumimoji="1" lang="en-US" altLang="zh-CN"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(3) </a:t>
            </a:r>
            <a:r>
              <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工作器材</a:t>
            </a:r>
            <a:endPar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457200" marR="0" lvl="0" indent="-457200" algn="l" defTabSz="914400" rtl="0" eaLnBrk="1" fontAlgn="base" latinLnBrk="0" hangingPunct="1">
              <a:lnSpc>
                <a:spcPct val="150000"/>
              </a:lnSpc>
              <a:spcBef>
                <a:spcPct val="20000"/>
              </a:spcBef>
              <a:spcAft>
                <a:spcPct val="0"/>
              </a:spcAft>
              <a:buClrTx/>
              <a:buSzTx/>
              <a:buFontTx/>
              <a:buNone/>
              <a:defRPr/>
            </a:pPr>
            <a:r>
              <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电工电子实验台、多种规格的电阻（510欧姆、330欧姆、1K等 ）、可调电阻箱一台、DC6V电</a:t>
            </a:r>
            <a:endPar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457200" marR="0" lvl="0" indent="-457200" algn="l" defTabSz="914400" rtl="0" eaLnBrk="1" fontAlgn="base" latinLnBrk="0" hangingPunct="1">
              <a:lnSpc>
                <a:spcPct val="150000"/>
              </a:lnSpc>
              <a:spcBef>
                <a:spcPct val="20000"/>
              </a:spcBef>
              <a:spcAft>
                <a:spcPct val="0"/>
              </a:spcAft>
              <a:buClrTx/>
              <a:buSzTx/>
              <a:buFontTx/>
              <a:buNone/>
              <a:defRPr/>
            </a:pPr>
            <a:r>
              <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源、DC12V电源、直流毫安表导线若干、万用表、维修工具等。</a:t>
            </a:r>
            <a:endPar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p:txBody>
      </p:sp>
      <p:sp>
        <p:nvSpPr>
          <p:cNvPr id="4" name="文本占位符 3"/>
          <p:cNvSpPr>
            <a:spLocks noGrp="1"/>
          </p:cNvSpPr>
          <p:nvPr>
            <p:ph type="body" sz="quarter" idx="13"/>
          </p:nvPr>
        </p:nvSpPr>
        <p:spPr>
          <a:xfrm>
            <a:off x="684530" y="260350"/>
            <a:ext cx="10627360" cy="575945"/>
          </a:xfrm>
        </p:spPr>
        <p:txBody>
          <a:bodyPr>
            <a:noAutofit/>
          </a:bodyPr>
          <a:lstStyle/>
          <a:p>
            <a:r>
              <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lang="en-US" altLang="zh-CN" sz="2400" dirty="0">
                <a:solidFill>
                  <a:schemeClr val="tx2"/>
                </a:solidFill>
                <a:latin typeface="Arial" panose="020B0604020202020204" pitchFamily="34" charset="0"/>
                <a:sym typeface="+mn-ea"/>
              </a:rPr>
              <a:t>电路基本元件的分析及应用电路基本定律的分析及应用</a:t>
            </a:r>
            <a:endParaRPr lang="en-US" altLang="zh-CN" sz="2400"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学习准备</a:t>
            </a:r>
            <a:r>
              <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a:xfrm>
            <a:off x="684530" y="260350"/>
            <a:ext cx="10627360" cy="575945"/>
          </a:xfrm>
        </p:spPr>
        <p:txBody>
          <a:bodyPr>
            <a:noAutofit/>
          </a:bodyPr>
          <a:lstStyle/>
          <a:p>
            <a:r>
              <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lang="en-US" altLang="zh-CN" sz="2400" dirty="0">
                <a:solidFill>
                  <a:schemeClr val="tx2"/>
                </a:solidFill>
                <a:latin typeface="Arial" panose="020B0604020202020204" pitchFamily="34" charset="0"/>
                <a:sym typeface="+mn-ea"/>
              </a:rPr>
              <a:t>电路基本元件的分析及应用电路基本定律的分析及应用</a:t>
            </a:r>
            <a:endParaRPr lang="en-US" altLang="zh-CN" sz="2400"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计划与实施</a:t>
            </a:r>
            <a:endPar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8" name="图片 38"/>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a:stretch>
            <a:fillRect/>
          </a:stretch>
        </p:blipFill>
        <p:spPr>
          <a:xfrm>
            <a:off x="3576320" y="1125220"/>
            <a:ext cx="5803265" cy="2513330"/>
          </a:xfrm>
          <a:prstGeom prst="rect">
            <a:avLst/>
          </a:prstGeom>
          <a:noFill/>
          <a:ln>
            <a:noFill/>
          </a:ln>
        </p:spPr>
      </p:pic>
      <p:sp>
        <p:nvSpPr>
          <p:cNvPr id="2" name="Rectangle 56"/>
          <p:cNvSpPr>
            <a:spLocks noChangeArrowheads="1"/>
          </p:cNvSpPr>
          <p:nvPr/>
        </p:nvSpPr>
        <p:spPr bwMode="auto">
          <a:xfrm>
            <a:off x="839470" y="3645535"/>
            <a:ext cx="10974070" cy="228727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（1）如上电路图中共有几个网孔、几个回路、几条支路、几个节点？ </a:t>
            </a:r>
            <a:endPar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ct val="150000"/>
              </a:lnSpc>
              <a:spcBef>
                <a:spcPct val="20000"/>
              </a:spcBef>
              <a:spcAft>
                <a:spcPct val="0"/>
              </a:spcAft>
              <a:buClrTx/>
              <a:buSzTx/>
              <a:defRPr/>
            </a:pPr>
            <a:endPar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ct val="150000"/>
              </a:lnSpc>
              <a:spcBef>
                <a:spcPct val="20000"/>
              </a:spcBef>
              <a:spcAft>
                <a:spcPct val="0"/>
              </a:spcAft>
              <a:buClrTx/>
              <a:buSzTx/>
              <a:defRPr/>
            </a:pP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（2）对上图中的两个网孔，如何选定的绕行方向？</a:t>
            </a:r>
            <a:endPar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ct val="150000"/>
              </a:lnSpc>
              <a:spcBef>
                <a:spcPct val="20000"/>
              </a:spcBef>
              <a:spcAft>
                <a:spcPct val="0"/>
              </a:spcAft>
              <a:buClrTx/>
              <a:buSzTx/>
              <a:defRPr/>
            </a:pPr>
            <a:endPar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ct val="150000"/>
              </a:lnSpc>
              <a:spcBef>
                <a:spcPct val="20000"/>
              </a:spcBef>
              <a:spcAft>
                <a:spcPct val="0"/>
              </a:spcAft>
              <a:buClrTx/>
              <a:buSzTx/>
              <a:defRPr/>
            </a:pP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（3）如果连接毫安表时，如果与参考方向不一致，会显示什么样的指示？</a:t>
            </a:r>
            <a:endPar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530860" y="1492885"/>
            <a:ext cx="11354435" cy="4967605"/>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（1）回路是指电路中的任一 </a:t>
            </a:r>
            <a:r>
              <a:rPr lang="zh-CN" altLang="en-US" sz="2000" b="1" u="sng"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a:t>
            </a: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路径。</a:t>
            </a:r>
            <a:endPar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ct val="150000"/>
              </a:lnSpc>
              <a:spcBef>
                <a:spcPct val="20000"/>
              </a:spcBef>
              <a:spcAft>
                <a:spcPct val="0"/>
              </a:spcAft>
              <a:buClrTx/>
              <a:buSzTx/>
              <a:defRPr/>
            </a:pP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（2） 在回路内部，</a:t>
            </a:r>
            <a:r>
              <a:rPr lang="zh-CN" altLang="en-US" sz="2000" b="1" u="sng"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a:t>
            </a: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的回路称为网孔。	</a:t>
            </a:r>
            <a:endPar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ct val="150000"/>
              </a:lnSpc>
              <a:spcBef>
                <a:spcPct val="20000"/>
              </a:spcBef>
              <a:spcAft>
                <a:spcPct val="0"/>
              </a:spcAft>
              <a:buClrTx/>
              <a:buSzTx/>
              <a:defRPr/>
            </a:pP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（3） 基尔霍夫电流定律表述的是：在任一瞬间，流入或流出节点的 </a:t>
            </a:r>
            <a:r>
              <a:rPr lang="zh-CN" altLang="en-US" sz="2000" b="1" u="sng"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a:t>
            </a: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恒为零。</a:t>
            </a:r>
            <a:endPar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ct val="150000"/>
              </a:lnSpc>
              <a:spcBef>
                <a:spcPct val="20000"/>
              </a:spcBef>
              <a:spcAft>
                <a:spcPct val="0"/>
              </a:spcAft>
              <a:buClrTx/>
              <a:buSzTx/>
              <a:defRPr/>
            </a:pP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（4） 在基尔霍夫电流定律中，一般规定，流入节点的电流为 </a:t>
            </a:r>
            <a:r>
              <a:rPr lang="zh-CN" altLang="en-US" sz="2000" b="1" u="sng"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a:t>
            </a:r>
            <a:r>
              <a:rPr lang="en-US" altLang="zh-CN" sz="2000" b="1" u="sng"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a:t>
            </a:r>
            <a:r>
              <a:rPr lang="zh-CN" altLang="en-US" sz="2000" b="1" u="sng"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a:t>
            </a: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a:t>
            </a:r>
            <a:endPar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ct val="150000"/>
              </a:lnSpc>
              <a:spcBef>
                <a:spcPct val="20000"/>
              </a:spcBef>
              <a:spcAft>
                <a:spcPct val="0"/>
              </a:spcAft>
              <a:buClrTx/>
              <a:buSzTx/>
              <a:defRPr/>
            </a:pP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（5） 基尔霍夫电压定律表述的是：在任一瞬间，对于电路中的任一回路，沿任一指定方向绕行一周，各部分</a:t>
            </a:r>
            <a:r>
              <a:rPr lang="zh-CN" altLang="en-US" sz="2000" b="1" u="sng"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a:t>
            </a: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恒为零。</a:t>
            </a:r>
            <a:endPar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ct val="150000"/>
              </a:lnSpc>
              <a:spcBef>
                <a:spcPct val="20000"/>
              </a:spcBef>
              <a:spcAft>
                <a:spcPct val="0"/>
              </a:spcAft>
              <a:buClrTx/>
              <a:buSzTx/>
              <a:defRPr/>
            </a:pP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（6） 在基尔霍夫电压定律中，一般先任意规定绕行方向，各部分电压参考方向与绕行方向一致时，取</a:t>
            </a:r>
            <a:r>
              <a:rPr lang="zh-CN" altLang="en-US" sz="2000" b="1" u="sng"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a:t>
            </a:r>
            <a:r>
              <a:rPr lang="en-US" altLang="zh-CN" sz="2000" b="1" u="sng"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a:t>
            </a:r>
            <a:r>
              <a:rPr lang="zh-CN" altLang="en-US" sz="2000" b="1" u="sng"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a:t>
            </a: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号，不一致时，取</a:t>
            </a:r>
            <a:r>
              <a:rPr lang="zh-CN" altLang="en-US" sz="2000" b="1" u="sng"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a:t>
            </a:r>
            <a:r>
              <a:rPr lang="en-US" altLang="zh-CN" sz="2000" b="1" u="sng"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a:t>
            </a:r>
            <a:r>
              <a:rPr lang="zh-CN" altLang="en-US" sz="2000" b="1" u="sng"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a:t>
            </a: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号。</a:t>
            </a:r>
            <a:endPar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p:txBody>
      </p:sp>
      <p:sp>
        <p:nvSpPr>
          <p:cNvPr id="4" name="文本占位符 3"/>
          <p:cNvSpPr>
            <a:spLocks noGrp="1"/>
          </p:cNvSpPr>
          <p:nvPr>
            <p:ph type="body" sz="quarter" idx="13"/>
          </p:nvPr>
        </p:nvSpPr>
        <p:spPr>
          <a:xfrm>
            <a:off x="684530" y="260350"/>
            <a:ext cx="10627360" cy="575945"/>
          </a:xfrm>
        </p:spPr>
        <p:txBody>
          <a:bodyPr>
            <a:noAutofit/>
          </a:bodyPr>
          <a:lstStyle/>
          <a:p>
            <a:r>
              <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lang="en-US" altLang="zh-CN" sz="2400" dirty="0">
                <a:solidFill>
                  <a:schemeClr val="tx2"/>
                </a:solidFill>
                <a:latin typeface="Arial" panose="020B0604020202020204" pitchFamily="34" charset="0"/>
                <a:sym typeface="+mn-ea"/>
              </a:rPr>
              <a:t>电路基本元件的分析及应用电路基本定律的分析及应用</a:t>
            </a:r>
            <a:endParaRPr lang="en-US" altLang="zh-CN" sz="2400"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评价与反馈</a:t>
            </a:r>
            <a:endPar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8" y="2147063"/>
            <a:ext cx="9869742" cy="3045650"/>
          </a:xfrm>
          <a:prstGeom prst="rect">
            <a:avLst/>
          </a:prstGeom>
          <a:gradFill flip="none" rotWithShape="1">
            <a:gsLst>
              <a:gs pos="0">
                <a:srgbClr val="002E6C">
                  <a:tint val="66000"/>
                  <a:satMod val="160000"/>
                  <a:lumMod val="100000"/>
                  <a:alpha val="54000"/>
                </a:srgbClr>
              </a:gs>
              <a:gs pos="50000">
                <a:srgbClr val="002E6C">
                  <a:tint val="44500"/>
                  <a:satMod val="160000"/>
                </a:srgbClr>
              </a:gs>
              <a:gs pos="100000">
                <a:srgbClr val="002E6C">
                  <a:tint val="23500"/>
                  <a:satMod val="16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ea typeface="微软雅黑" panose="020B0503020204020204" pitchFamily="34" charset="-122"/>
            </a:endParaRPr>
          </a:p>
        </p:txBody>
      </p:sp>
      <p:sp>
        <p:nvSpPr>
          <p:cNvPr id="3" name="文本占位符 2"/>
          <p:cNvSpPr>
            <a:spLocks noGrp="1"/>
          </p:cNvSpPr>
          <p:nvPr>
            <p:ph type="body" sz="quarter" idx="4294967295"/>
          </p:nvPr>
        </p:nvSpPr>
        <p:spPr>
          <a:xfrm>
            <a:off x="1271270" y="2929255"/>
            <a:ext cx="6673215" cy="1788795"/>
          </a:xfrm>
          <a:noFill/>
        </p:spPr>
        <p:txBody>
          <a:bodyPr lIns="0" tIns="0" rIns="0" bIns="0">
            <a:normAutofit fontScale="40000"/>
          </a:bodyPr>
          <a:lstStyle/>
          <a:p>
            <a:pPr marL="0" indent="0">
              <a:lnSpc>
                <a:spcPct val="100000"/>
              </a:lnSpc>
              <a:buNone/>
            </a:pPr>
            <a:r>
              <a:rPr lang="zh-CN" altLang="en-US" sz="8800" b="1" spc="0" dirty="0">
                <a:solidFill>
                  <a:srgbClr val="FF0000"/>
                </a:solidFill>
                <a:latin typeface="微软雅黑" panose="020B0503020204020204" pitchFamily="34" charset="-122"/>
                <a:ea typeface="微软雅黑" panose="020B0503020204020204" pitchFamily="34" charset="-122"/>
                <a:cs typeface="+mn-ea"/>
              </a:rPr>
              <a:t>学习工作页</a:t>
            </a:r>
            <a:endParaRPr lang="zh-CN" altLang="en-US" sz="88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ea"/>
            </a:endParaRPr>
          </a:p>
          <a:p>
            <a:pPr marL="0" indent="0">
              <a:lnSpc>
                <a:spcPct val="100000"/>
              </a:lnSpc>
              <a:buNone/>
            </a:pPr>
            <a:r>
              <a:rPr lang="zh-CN" altLang="en-US" sz="8800" b="1" spc="0" dirty="0">
                <a:solidFill>
                  <a:schemeClr val="tx1">
                    <a:lumMod val="65000"/>
                    <a:lumOff val="35000"/>
                  </a:schemeClr>
                </a:solidFill>
                <a:latin typeface="微软雅黑" panose="020B0503020204020204" pitchFamily="34" charset="-122"/>
                <a:ea typeface="微软雅黑" panose="020B0503020204020204" pitchFamily="34" charset="-122"/>
                <a:cs typeface="+mn-ea"/>
              </a:rPr>
              <a:t>学习单元二  </a:t>
            </a:r>
            <a:r>
              <a:rPr sz="8800" b="1" spc="0" dirty="0">
                <a:solidFill>
                  <a:schemeClr val="tx1">
                    <a:lumMod val="65000"/>
                    <a:lumOff val="35000"/>
                  </a:schemeClr>
                </a:solidFill>
                <a:latin typeface="微软雅黑" panose="020B0503020204020204" pitchFamily="34" charset="-122"/>
                <a:ea typeface="微软雅黑" panose="020B0503020204020204" pitchFamily="34" charset="-122"/>
                <a:cs typeface="+mn-ea"/>
              </a:rPr>
              <a:t>新能源汽车数字电路的分析及应用</a:t>
            </a:r>
            <a:endParaRPr sz="8800" b="1" spc="0" dirty="0">
              <a:solidFill>
                <a:schemeClr val="tx1">
                  <a:lumMod val="65000"/>
                  <a:lumOff val="35000"/>
                </a:schemeClr>
              </a:solidFill>
              <a:latin typeface="微软雅黑" panose="020B0503020204020204" pitchFamily="34" charset="-122"/>
              <a:ea typeface="微软雅黑" panose="020B0503020204020204" pitchFamily="34" charset="-122"/>
              <a:cs typeface="+mn-ea"/>
            </a:endParaRPr>
          </a:p>
        </p:txBody>
      </p:sp>
      <p:sp>
        <p:nvSpPr>
          <p:cNvPr id="15" name="矩形 14"/>
          <p:cNvSpPr/>
          <p:nvPr/>
        </p:nvSpPr>
        <p:spPr>
          <a:xfrm>
            <a:off x="-27" y="5301209"/>
            <a:ext cx="9869742" cy="86034"/>
          </a:xfrm>
          <a:prstGeom prst="rect">
            <a:avLst/>
          </a:prstGeom>
          <a:solidFill>
            <a:srgbClr val="39CFA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4" name="矩形 23"/>
          <p:cNvSpPr/>
          <p:nvPr/>
        </p:nvSpPr>
        <p:spPr>
          <a:xfrm>
            <a:off x="-27" y="1952533"/>
            <a:ext cx="9869742" cy="86034"/>
          </a:xfrm>
          <a:prstGeom prst="rect">
            <a:avLst/>
          </a:prstGeom>
          <a:solidFill>
            <a:srgbClr val="39CFA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cxnSp>
        <p:nvCxnSpPr>
          <p:cNvPr id="28" name="直接连接符 27"/>
          <p:cNvCxnSpPr/>
          <p:nvPr/>
        </p:nvCxnSpPr>
        <p:spPr>
          <a:xfrm>
            <a:off x="8819773" y="5544325"/>
            <a:ext cx="0" cy="2361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p:nvPr>
            <p:ph type="body" sz="quarter" idx="13"/>
          </p:nvPr>
        </p:nvSpPr>
        <p:spPr/>
        <p:txBody>
          <a:bodyPr/>
          <a:p>
            <a:r>
              <a:rPr lang="zh-CN" altLang="en-US"/>
              <a:t>目录</a:t>
            </a:r>
            <a:endParaRPr lang="zh-CN" altLang="en-US"/>
          </a:p>
        </p:txBody>
      </p:sp>
      <p:grpSp>
        <p:nvGrpSpPr>
          <p:cNvPr id="37891" name="Group 12"/>
          <p:cNvGrpSpPr/>
          <p:nvPr/>
        </p:nvGrpSpPr>
        <p:grpSpPr>
          <a:xfrm>
            <a:off x="3529013" y="3017838"/>
            <a:ext cx="609600" cy="574675"/>
            <a:chOff x="816" y="1892"/>
            <a:chExt cx="384" cy="362"/>
          </a:xfrm>
        </p:grpSpPr>
        <p:sp>
          <p:nvSpPr>
            <p:cNvPr id="65549" name="Oval 13"/>
            <p:cNvSpPr>
              <a:spLocks noChangeArrowheads="1"/>
            </p:cNvSpPr>
            <p:nvPr/>
          </p:nvSpPr>
          <p:spPr bwMode="gray">
            <a:xfrm>
              <a:off x="816" y="1892"/>
              <a:ext cx="308" cy="344"/>
            </a:xfrm>
            <a:prstGeom prst="ellipse">
              <a:avLst/>
            </a:prstGeom>
            <a:gradFill rotWithShape="1">
              <a:gsLst>
                <a:gs pos="0">
                  <a:schemeClr val="accent2">
                    <a:gamma/>
                    <a:tint val="0"/>
                    <a:invGamma/>
                  </a:schemeClr>
                </a:gs>
                <a:gs pos="50000">
                  <a:schemeClr val="accent2"/>
                </a:gs>
                <a:gs pos="100000">
                  <a:schemeClr val="accent2">
                    <a:gamma/>
                    <a:tint val="0"/>
                    <a:invGamma/>
                  </a:schemeClr>
                </a:gs>
              </a:gsLst>
              <a:lin ang="2700000" scaled="1"/>
            </a:gradFill>
            <a:ln w="38100" algn="ctr">
              <a:noFill/>
              <a:round/>
            </a:ln>
            <a:effectLst/>
          </p:spPr>
          <p:txBody>
            <a:bodyPr wrap="none"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50" name="Oval 14"/>
            <p:cNvSpPr>
              <a:spLocks noChangeArrowheads="1"/>
            </p:cNvSpPr>
            <p:nvPr/>
          </p:nvSpPr>
          <p:spPr bwMode="gray">
            <a:xfrm>
              <a:off x="816" y="1892"/>
              <a:ext cx="308" cy="344"/>
            </a:xfrm>
            <a:prstGeom prst="ellipse">
              <a:avLst/>
            </a:prstGeom>
            <a:gradFill rotWithShape="1">
              <a:gsLst>
                <a:gs pos="0">
                  <a:schemeClr val="accent2">
                    <a:alpha val="32001"/>
                  </a:schemeClr>
                </a:gs>
                <a:gs pos="100000">
                  <a:schemeClr val="accent2">
                    <a:gamma/>
                    <a:shade val="0"/>
                    <a:invGamma/>
                    <a:alpha val="89999"/>
                  </a:schemeClr>
                </a:gs>
              </a:gsLst>
              <a:lin ang="2700000" scaled="1"/>
            </a:gradFill>
            <a:ln w="38100" algn="ctr">
              <a:noFill/>
              <a:round/>
            </a:ln>
            <a:effectLst/>
          </p:spPr>
          <p:txBody>
            <a:bodyPr wrap="none"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51" name="Oval 15"/>
            <p:cNvSpPr>
              <a:spLocks noChangeArrowheads="1"/>
            </p:cNvSpPr>
            <p:nvPr/>
          </p:nvSpPr>
          <p:spPr bwMode="gray">
            <a:xfrm>
              <a:off x="841" y="1899"/>
              <a:ext cx="334" cy="330"/>
            </a:xfrm>
            <a:prstGeom prst="ellipse">
              <a:avLst/>
            </a:prstGeom>
            <a:gradFill rotWithShape="1">
              <a:gsLst>
                <a:gs pos="0">
                  <a:schemeClr val="accent2">
                    <a:gamma/>
                    <a:shade val="54118"/>
                    <a:invGamma/>
                  </a:schemeClr>
                </a:gs>
                <a:gs pos="50000">
                  <a:schemeClr val="accent2"/>
                </a:gs>
                <a:gs pos="100000">
                  <a:schemeClr val="accent2">
                    <a:gamma/>
                    <a:shade val="54118"/>
                    <a:invGamma/>
                  </a:schemeClr>
                </a:gs>
              </a:gsLst>
              <a:lin ang="18900000" scaled="1"/>
            </a:gradFill>
            <a:ln w="38100" algn="ctr">
              <a:noFill/>
              <a:round/>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52" name="Oval 16"/>
            <p:cNvSpPr>
              <a:spLocks noChangeArrowheads="1"/>
            </p:cNvSpPr>
            <p:nvPr/>
          </p:nvSpPr>
          <p:spPr bwMode="gray">
            <a:xfrm>
              <a:off x="866" y="1924"/>
              <a:ext cx="334" cy="330"/>
            </a:xfrm>
            <a:prstGeom prst="ellipse">
              <a:avLst/>
            </a:prstGeom>
            <a:gradFill rotWithShape="1">
              <a:gsLst>
                <a:gs pos="0">
                  <a:schemeClr val="accent2">
                    <a:gamma/>
                    <a:shade val="63529"/>
                    <a:invGamma/>
                  </a:schemeClr>
                </a:gs>
                <a:gs pos="100000">
                  <a:schemeClr val="accent2">
                    <a:alpha val="0"/>
                  </a:schemeClr>
                </a:gs>
              </a:gsLst>
              <a:lin ang="2700000" scaled="1"/>
            </a:gradFill>
            <a:ln w="38100" algn="ctr">
              <a:noFill/>
              <a:round/>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40" name="Oval 17"/>
            <p:cNvSpPr/>
            <p:nvPr/>
          </p:nvSpPr>
          <p:spPr>
            <a:xfrm>
              <a:off x="859" y="1904"/>
              <a:ext cx="300" cy="320"/>
            </a:xfrm>
            <a:prstGeom prst="ellipse">
              <a:avLst/>
            </a:prstGeom>
            <a:solidFill>
              <a:srgbClr val="333333"/>
            </a:solidFill>
            <a:ln w="38100">
              <a:noFill/>
            </a:ln>
          </p:spPr>
          <p:txBody>
            <a:bodyPr anchor="ctr" anchorCtr="0">
              <a:spAutoFit/>
            </a:bodyPr>
            <a:p>
              <a:endParaRPr lang="zh-CN" altLang="en-US" dirty="0">
                <a:latin typeface="Arial" panose="020B0604020202020204" pitchFamily="34" charset="0"/>
              </a:endParaRPr>
            </a:p>
          </p:txBody>
        </p:sp>
        <p:sp>
          <p:nvSpPr>
            <p:cNvPr id="37941" name="Oval 18"/>
            <p:cNvSpPr/>
            <p:nvPr/>
          </p:nvSpPr>
          <p:spPr>
            <a:xfrm>
              <a:off x="864" y="1919"/>
              <a:ext cx="291" cy="291"/>
            </a:xfrm>
            <a:prstGeom prst="ellipse">
              <a:avLst/>
            </a:prstGeom>
            <a:gradFill rotWithShape="1">
              <a:gsLst>
                <a:gs pos="0">
                  <a:srgbClr val="595959"/>
                </a:gs>
                <a:gs pos="100000">
                  <a:srgbClr val="C0C0C0"/>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42" name="Oval 19"/>
            <p:cNvSpPr/>
            <p:nvPr/>
          </p:nvSpPr>
          <p:spPr>
            <a:xfrm>
              <a:off x="868" y="1921"/>
              <a:ext cx="283" cy="283"/>
            </a:xfrm>
            <a:prstGeom prst="ellipse">
              <a:avLst/>
            </a:prstGeom>
            <a:gradFill rotWithShape="1">
              <a:gsLst>
                <a:gs pos="0">
                  <a:srgbClr val="C0C0C0">
                    <a:alpha val="0"/>
                  </a:srgbClr>
                </a:gs>
                <a:gs pos="100000">
                  <a:srgbClr val="E9E9E9"/>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43" name="Oval 20"/>
            <p:cNvSpPr/>
            <p:nvPr/>
          </p:nvSpPr>
          <p:spPr>
            <a:xfrm>
              <a:off x="871" y="1923"/>
              <a:ext cx="270" cy="265"/>
            </a:xfrm>
            <a:prstGeom prst="ellipse">
              <a:avLst/>
            </a:prstGeom>
            <a:gradFill rotWithShape="1">
              <a:gsLst>
                <a:gs pos="0">
                  <a:srgbClr val="989898"/>
                </a:gs>
                <a:gs pos="100000">
                  <a:srgbClr val="C0C0C0">
                    <a:alpha val="48000"/>
                  </a:srgbClr>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44" name="Oval 21"/>
            <p:cNvSpPr/>
            <p:nvPr/>
          </p:nvSpPr>
          <p:spPr>
            <a:xfrm>
              <a:off x="886" y="1931"/>
              <a:ext cx="240" cy="215"/>
            </a:xfrm>
            <a:prstGeom prst="ellipse">
              <a:avLst/>
            </a:prstGeom>
            <a:gradFill rotWithShape="1">
              <a:gsLst>
                <a:gs pos="0">
                  <a:srgbClr val="FFFFFF"/>
                </a:gs>
                <a:gs pos="100000">
                  <a:srgbClr val="C0C0C0">
                    <a:alpha val="37999"/>
                  </a:srgbClr>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grpSp>
      <p:sp>
        <p:nvSpPr>
          <p:cNvPr id="37892" name="Line 25"/>
          <p:cNvSpPr/>
          <p:nvPr/>
        </p:nvSpPr>
        <p:spPr>
          <a:xfrm>
            <a:off x="4038600" y="3545205"/>
            <a:ext cx="5864860" cy="19050"/>
          </a:xfrm>
          <a:prstGeom prst="line">
            <a:avLst/>
          </a:prstGeom>
          <a:ln w="25400" cap="flat" cmpd="sng">
            <a:solidFill>
              <a:schemeClr val="tx2"/>
            </a:solidFill>
            <a:prstDash val="sysDot"/>
            <a:headEnd type="none" w="med" len="med"/>
            <a:tailEnd type="oval" w="med" len="med"/>
          </a:ln>
        </p:spPr>
      </p:sp>
      <p:sp>
        <p:nvSpPr>
          <p:cNvPr id="37894" name="Text Box 42"/>
          <p:cNvSpPr txBox="1"/>
          <p:nvPr/>
        </p:nvSpPr>
        <p:spPr>
          <a:xfrm>
            <a:off x="3658394" y="3070225"/>
            <a:ext cx="352425" cy="460375"/>
          </a:xfrm>
          <a:prstGeom prst="rect">
            <a:avLst/>
          </a:prstGeom>
          <a:noFill/>
          <a:ln w="9525">
            <a:noFill/>
          </a:ln>
        </p:spPr>
        <p:txBody>
          <a:bodyPr wrap="none">
            <a:spAutoFit/>
          </a:bodyPr>
          <a:p>
            <a:pPr algn="ctr" eaLnBrk="0" hangingPunct="0"/>
            <a:r>
              <a:rPr lang="en-US" altLang="zh-CN" sz="2400" b="1" dirty="0">
                <a:solidFill>
                  <a:srgbClr val="000000"/>
                </a:solidFill>
                <a:latin typeface="Arial" panose="020B0604020202020204" pitchFamily="34" charset="0"/>
              </a:rPr>
              <a:t>2</a:t>
            </a:r>
            <a:endParaRPr lang="en-US" altLang="zh-CN" sz="2400" b="1" dirty="0">
              <a:solidFill>
                <a:srgbClr val="000000"/>
              </a:solidFill>
              <a:latin typeface="Arial" panose="020B0604020202020204" pitchFamily="34" charset="0"/>
            </a:endParaRPr>
          </a:p>
        </p:txBody>
      </p:sp>
      <p:sp>
        <p:nvSpPr>
          <p:cNvPr id="37899" name="Line 27"/>
          <p:cNvSpPr/>
          <p:nvPr/>
        </p:nvSpPr>
        <p:spPr>
          <a:xfrm>
            <a:off x="4038600" y="4367530"/>
            <a:ext cx="5935980" cy="74295"/>
          </a:xfrm>
          <a:prstGeom prst="line">
            <a:avLst/>
          </a:prstGeom>
          <a:ln w="25400" cap="flat" cmpd="sng">
            <a:solidFill>
              <a:schemeClr val="tx2"/>
            </a:solidFill>
            <a:prstDash val="sysDot"/>
            <a:headEnd type="none" w="med" len="med"/>
            <a:tailEnd type="oval" w="med" len="med"/>
          </a:ln>
        </p:spPr>
      </p:sp>
      <p:grpSp>
        <p:nvGrpSpPr>
          <p:cNvPr id="37901" name="Group 57"/>
          <p:cNvGrpSpPr/>
          <p:nvPr/>
        </p:nvGrpSpPr>
        <p:grpSpPr>
          <a:xfrm>
            <a:off x="3546475" y="3900488"/>
            <a:ext cx="569913" cy="546100"/>
            <a:chOff x="1274" y="2457"/>
            <a:chExt cx="359" cy="344"/>
          </a:xfrm>
        </p:grpSpPr>
        <p:sp>
          <p:nvSpPr>
            <p:cNvPr id="37917" name="Text Box 46"/>
            <p:cNvSpPr txBox="1"/>
            <p:nvPr/>
          </p:nvSpPr>
          <p:spPr>
            <a:xfrm>
              <a:off x="1353" y="2485"/>
              <a:ext cx="222" cy="290"/>
            </a:xfrm>
            <a:prstGeom prst="rect">
              <a:avLst/>
            </a:prstGeom>
            <a:noFill/>
            <a:ln w="9525">
              <a:noFill/>
            </a:ln>
          </p:spPr>
          <p:txBody>
            <a:bodyPr wrap="none">
              <a:spAutoFit/>
            </a:bodyPr>
            <a:p>
              <a:pPr algn="ctr" eaLnBrk="0" hangingPunct="0"/>
              <a:r>
                <a:rPr lang="en-US" altLang="zh-CN" sz="2400" b="1" dirty="0">
                  <a:solidFill>
                    <a:srgbClr val="000000"/>
                  </a:solidFill>
                  <a:latin typeface="Arial" panose="020B0604020202020204" pitchFamily="34" charset="0"/>
                </a:rPr>
                <a:t>3</a:t>
              </a:r>
              <a:endParaRPr lang="en-US" altLang="zh-CN" sz="2400" b="1" dirty="0">
                <a:solidFill>
                  <a:srgbClr val="000000"/>
                </a:solidFill>
                <a:latin typeface="Arial" panose="020B0604020202020204" pitchFamily="34" charset="0"/>
              </a:endParaRPr>
            </a:p>
          </p:txBody>
        </p:sp>
        <p:sp>
          <p:nvSpPr>
            <p:cNvPr id="37918" name="Oval 47"/>
            <p:cNvSpPr/>
            <p:nvPr/>
          </p:nvSpPr>
          <p:spPr>
            <a:xfrm>
              <a:off x="1274" y="2457"/>
              <a:ext cx="308" cy="344"/>
            </a:xfrm>
            <a:prstGeom prst="ellipse">
              <a:avLst/>
            </a:prstGeom>
            <a:solidFill>
              <a:schemeClr val="accent1"/>
            </a:solidFill>
            <a:ln w="38100">
              <a:noFill/>
            </a:ln>
          </p:spPr>
          <p:txBody>
            <a:bodyPr wrap="none" anchor="ctr" anchorCtr="0">
              <a:spAutoFit/>
            </a:bodyPr>
            <a:p>
              <a:endParaRPr lang="zh-CN" altLang="en-US" dirty="0">
                <a:latin typeface="Arial" panose="020B0604020202020204" pitchFamily="34" charset="0"/>
              </a:endParaRPr>
            </a:p>
          </p:txBody>
        </p:sp>
        <p:sp>
          <p:nvSpPr>
            <p:cNvPr id="65584" name="Oval 48"/>
            <p:cNvSpPr>
              <a:spLocks noChangeArrowheads="1"/>
            </p:cNvSpPr>
            <p:nvPr/>
          </p:nvSpPr>
          <p:spPr bwMode="gray">
            <a:xfrm>
              <a:off x="1274" y="2457"/>
              <a:ext cx="308" cy="344"/>
            </a:xfrm>
            <a:prstGeom prst="ellipse">
              <a:avLst/>
            </a:prstGeom>
            <a:gradFill rotWithShape="1">
              <a:gsLst>
                <a:gs pos="0">
                  <a:schemeClr val="accent1">
                    <a:alpha val="32001"/>
                  </a:schemeClr>
                </a:gs>
                <a:gs pos="100000">
                  <a:schemeClr val="accent1">
                    <a:gamma/>
                    <a:shade val="0"/>
                    <a:invGamma/>
                    <a:alpha val="89999"/>
                  </a:schemeClr>
                </a:gs>
              </a:gsLst>
              <a:lin ang="2700000" scaled="1"/>
            </a:gradFill>
            <a:ln w="38100" algn="ctr">
              <a:noFill/>
              <a:round/>
            </a:ln>
            <a:effectLst/>
          </p:spPr>
          <p:txBody>
            <a:bodyPr wrap="none"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85" name="Oval 49"/>
            <p:cNvSpPr>
              <a:spLocks noChangeArrowheads="1"/>
            </p:cNvSpPr>
            <p:nvPr/>
          </p:nvSpPr>
          <p:spPr bwMode="gray">
            <a:xfrm>
              <a:off x="1299" y="2464"/>
              <a:ext cx="334" cy="330"/>
            </a:xfrm>
            <a:prstGeom prst="ellipse">
              <a:avLst/>
            </a:prstGeom>
            <a:gradFill rotWithShape="1">
              <a:gsLst>
                <a:gs pos="0">
                  <a:schemeClr val="accent1">
                    <a:gamma/>
                    <a:shade val="54118"/>
                    <a:invGamma/>
                  </a:schemeClr>
                </a:gs>
                <a:gs pos="50000">
                  <a:schemeClr val="accent1"/>
                </a:gs>
                <a:gs pos="100000">
                  <a:schemeClr val="accent1">
                    <a:gamma/>
                    <a:shade val="54118"/>
                    <a:invGamma/>
                  </a:schemeClr>
                </a:gs>
              </a:gsLst>
              <a:lin ang="18900000" scaled="1"/>
            </a:gradFill>
            <a:ln w="38100" algn="ctr">
              <a:noFill/>
              <a:round/>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86" name="Oval 50"/>
            <p:cNvSpPr>
              <a:spLocks noChangeArrowheads="1"/>
            </p:cNvSpPr>
            <p:nvPr/>
          </p:nvSpPr>
          <p:spPr bwMode="gray">
            <a:xfrm>
              <a:off x="1299" y="2465"/>
              <a:ext cx="334" cy="330"/>
            </a:xfrm>
            <a:prstGeom prst="ellipse">
              <a:avLst/>
            </a:prstGeom>
            <a:gradFill rotWithShape="1">
              <a:gsLst>
                <a:gs pos="0">
                  <a:schemeClr val="accent1">
                    <a:gamma/>
                    <a:shade val="63529"/>
                    <a:invGamma/>
                  </a:schemeClr>
                </a:gs>
                <a:gs pos="100000">
                  <a:schemeClr val="accent1">
                    <a:alpha val="0"/>
                  </a:schemeClr>
                </a:gs>
              </a:gsLst>
              <a:lin ang="2700000" scaled="1"/>
            </a:gradFill>
            <a:ln w="38100" algn="ctr">
              <a:noFill/>
              <a:round/>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22" name="Oval 51"/>
            <p:cNvSpPr/>
            <p:nvPr/>
          </p:nvSpPr>
          <p:spPr>
            <a:xfrm>
              <a:off x="1317" y="2469"/>
              <a:ext cx="300" cy="320"/>
            </a:xfrm>
            <a:prstGeom prst="ellipse">
              <a:avLst/>
            </a:prstGeom>
            <a:solidFill>
              <a:srgbClr val="333333"/>
            </a:solidFill>
            <a:ln w="38100">
              <a:noFill/>
            </a:ln>
          </p:spPr>
          <p:txBody>
            <a:bodyPr anchor="ctr" anchorCtr="0">
              <a:spAutoFit/>
            </a:bodyPr>
            <a:p>
              <a:endParaRPr lang="zh-CN" altLang="en-US" dirty="0">
                <a:latin typeface="Arial" panose="020B0604020202020204" pitchFamily="34" charset="0"/>
              </a:endParaRPr>
            </a:p>
          </p:txBody>
        </p:sp>
        <p:sp>
          <p:nvSpPr>
            <p:cNvPr id="37923" name="Oval 52"/>
            <p:cNvSpPr/>
            <p:nvPr/>
          </p:nvSpPr>
          <p:spPr>
            <a:xfrm>
              <a:off x="1322" y="2484"/>
              <a:ext cx="291" cy="291"/>
            </a:xfrm>
            <a:prstGeom prst="ellipse">
              <a:avLst/>
            </a:prstGeom>
            <a:gradFill rotWithShape="1">
              <a:gsLst>
                <a:gs pos="0">
                  <a:srgbClr val="595959"/>
                </a:gs>
                <a:gs pos="100000">
                  <a:srgbClr val="C0C0C0"/>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24" name="Oval 53"/>
            <p:cNvSpPr/>
            <p:nvPr/>
          </p:nvSpPr>
          <p:spPr>
            <a:xfrm>
              <a:off x="1326" y="2486"/>
              <a:ext cx="283" cy="283"/>
            </a:xfrm>
            <a:prstGeom prst="ellipse">
              <a:avLst/>
            </a:prstGeom>
            <a:gradFill rotWithShape="1">
              <a:gsLst>
                <a:gs pos="0">
                  <a:srgbClr val="C0C0C0">
                    <a:alpha val="0"/>
                  </a:srgbClr>
                </a:gs>
                <a:gs pos="100000">
                  <a:srgbClr val="E9E9E9"/>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25" name="Oval 54"/>
            <p:cNvSpPr/>
            <p:nvPr/>
          </p:nvSpPr>
          <p:spPr>
            <a:xfrm>
              <a:off x="1329" y="2488"/>
              <a:ext cx="270" cy="265"/>
            </a:xfrm>
            <a:prstGeom prst="ellipse">
              <a:avLst/>
            </a:prstGeom>
            <a:gradFill rotWithShape="1">
              <a:gsLst>
                <a:gs pos="0">
                  <a:srgbClr val="989898"/>
                </a:gs>
                <a:gs pos="100000">
                  <a:srgbClr val="C0C0C0">
                    <a:alpha val="48000"/>
                  </a:srgbClr>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26" name="Oval 55"/>
            <p:cNvSpPr/>
            <p:nvPr/>
          </p:nvSpPr>
          <p:spPr>
            <a:xfrm>
              <a:off x="1344" y="2496"/>
              <a:ext cx="240" cy="215"/>
            </a:xfrm>
            <a:prstGeom prst="ellipse">
              <a:avLst/>
            </a:prstGeom>
            <a:gradFill rotWithShape="1">
              <a:gsLst>
                <a:gs pos="0">
                  <a:srgbClr val="FFFFFF"/>
                </a:gs>
                <a:gs pos="100000">
                  <a:srgbClr val="C0C0C0">
                    <a:alpha val="37999"/>
                  </a:srgbClr>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grpSp>
      <p:sp>
        <p:nvSpPr>
          <p:cNvPr id="37902" name="Text Box 56"/>
          <p:cNvSpPr txBox="1"/>
          <p:nvPr/>
        </p:nvSpPr>
        <p:spPr>
          <a:xfrm>
            <a:off x="3672681" y="3962400"/>
            <a:ext cx="352425" cy="460375"/>
          </a:xfrm>
          <a:prstGeom prst="rect">
            <a:avLst/>
          </a:prstGeom>
          <a:noFill/>
          <a:ln w="9525">
            <a:noFill/>
          </a:ln>
        </p:spPr>
        <p:txBody>
          <a:bodyPr wrap="none">
            <a:spAutoFit/>
          </a:bodyPr>
          <a:p>
            <a:pPr algn="ctr" eaLnBrk="0" hangingPunct="0"/>
            <a:r>
              <a:rPr lang="en-US" altLang="zh-CN" sz="2400" b="1" dirty="0">
                <a:solidFill>
                  <a:srgbClr val="000000"/>
                </a:solidFill>
                <a:latin typeface="Arial" panose="020B0604020202020204" pitchFamily="34" charset="0"/>
              </a:rPr>
              <a:t>3</a:t>
            </a:r>
            <a:endParaRPr lang="en-US" altLang="zh-CN" sz="2400" b="1" dirty="0">
              <a:solidFill>
                <a:srgbClr val="000000"/>
              </a:solidFill>
              <a:latin typeface="Arial" panose="020B0604020202020204" pitchFamily="34" charset="0"/>
            </a:endParaRPr>
          </a:p>
        </p:txBody>
      </p:sp>
      <p:sp>
        <p:nvSpPr>
          <p:cNvPr id="37903" name="Line 23"/>
          <p:cNvSpPr/>
          <p:nvPr/>
        </p:nvSpPr>
        <p:spPr>
          <a:xfrm flipV="1">
            <a:off x="4038600" y="2635250"/>
            <a:ext cx="5864225" cy="34925"/>
          </a:xfrm>
          <a:prstGeom prst="line">
            <a:avLst/>
          </a:prstGeom>
          <a:ln w="25400" cap="flat" cmpd="sng">
            <a:solidFill>
              <a:schemeClr val="tx2"/>
            </a:solidFill>
            <a:prstDash val="sysDot"/>
            <a:headEnd type="none" w="med" len="med"/>
            <a:tailEnd type="oval" w="med" len="med"/>
          </a:ln>
        </p:spPr>
      </p:sp>
      <p:sp>
        <p:nvSpPr>
          <p:cNvPr id="37904" name="Text Box 24"/>
          <p:cNvSpPr txBox="1"/>
          <p:nvPr/>
        </p:nvSpPr>
        <p:spPr>
          <a:xfrm>
            <a:off x="4267200" y="2172335"/>
            <a:ext cx="5346065" cy="460375"/>
          </a:xfrm>
          <a:prstGeom prst="rect">
            <a:avLst/>
          </a:prstGeom>
          <a:noFill/>
          <a:ln w="9525">
            <a:noFill/>
          </a:ln>
        </p:spPr>
        <p:txBody>
          <a:bodyPr wrap="square">
            <a:spAutoFit/>
          </a:bodyPr>
          <a:p>
            <a:pPr algn="ctr" eaLnBrk="0" hangingPunct="0"/>
            <a:r>
              <a:rPr lang="zh-CN" altLang="en-US" sz="2400" dirty="0">
                <a:solidFill>
                  <a:schemeClr val="tx2"/>
                </a:solidFill>
                <a:latin typeface="Arial" panose="020B0604020202020204" pitchFamily="34" charset="0"/>
              </a:rPr>
              <a:t>学习任务</a:t>
            </a:r>
            <a:r>
              <a:rPr lang="en-US" altLang="zh-CN" sz="2400" dirty="0">
                <a:solidFill>
                  <a:schemeClr val="tx2"/>
                </a:solidFill>
                <a:latin typeface="Arial" panose="020B0604020202020204" pitchFamily="34" charset="0"/>
              </a:rPr>
              <a:t>1--电路基本物理量的测量</a:t>
            </a:r>
            <a:endParaRPr lang="en-US" altLang="zh-CN" sz="2400" dirty="0">
              <a:solidFill>
                <a:schemeClr val="tx2"/>
              </a:solidFill>
              <a:latin typeface="Arial" panose="020B0604020202020204" pitchFamily="34" charset="0"/>
            </a:endParaRPr>
          </a:p>
        </p:txBody>
      </p:sp>
      <p:grpSp>
        <p:nvGrpSpPr>
          <p:cNvPr id="37905" name="Group 58"/>
          <p:cNvGrpSpPr/>
          <p:nvPr/>
        </p:nvGrpSpPr>
        <p:grpSpPr>
          <a:xfrm>
            <a:off x="3527425" y="2165350"/>
            <a:ext cx="569913" cy="546100"/>
            <a:chOff x="1274" y="2457"/>
            <a:chExt cx="359" cy="344"/>
          </a:xfrm>
        </p:grpSpPr>
        <p:sp>
          <p:nvSpPr>
            <p:cNvPr id="37907" name="Text Box 59"/>
            <p:cNvSpPr txBox="1"/>
            <p:nvPr/>
          </p:nvSpPr>
          <p:spPr>
            <a:xfrm>
              <a:off x="1353" y="2485"/>
              <a:ext cx="222" cy="290"/>
            </a:xfrm>
            <a:prstGeom prst="rect">
              <a:avLst/>
            </a:prstGeom>
            <a:noFill/>
            <a:ln w="9525">
              <a:noFill/>
            </a:ln>
          </p:spPr>
          <p:txBody>
            <a:bodyPr wrap="none">
              <a:spAutoFit/>
            </a:bodyPr>
            <a:p>
              <a:pPr algn="ctr" eaLnBrk="0" hangingPunct="0"/>
              <a:r>
                <a:rPr lang="en-US" altLang="zh-CN" sz="2400" b="1" dirty="0">
                  <a:solidFill>
                    <a:srgbClr val="000000"/>
                  </a:solidFill>
                  <a:latin typeface="Arial" panose="020B0604020202020204" pitchFamily="34" charset="0"/>
                </a:rPr>
                <a:t>3</a:t>
              </a:r>
              <a:endParaRPr lang="en-US" altLang="zh-CN" sz="2400" b="1" dirty="0">
                <a:solidFill>
                  <a:srgbClr val="000000"/>
                </a:solidFill>
                <a:latin typeface="Arial" panose="020B0604020202020204" pitchFamily="34" charset="0"/>
              </a:endParaRPr>
            </a:p>
          </p:txBody>
        </p:sp>
        <p:sp>
          <p:nvSpPr>
            <p:cNvPr id="37908" name="Oval 60"/>
            <p:cNvSpPr/>
            <p:nvPr/>
          </p:nvSpPr>
          <p:spPr>
            <a:xfrm>
              <a:off x="1274" y="2457"/>
              <a:ext cx="308" cy="344"/>
            </a:xfrm>
            <a:prstGeom prst="ellipse">
              <a:avLst/>
            </a:prstGeom>
            <a:solidFill>
              <a:schemeClr val="accent1"/>
            </a:solidFill>
            <a:ln w="38100">
              <a:noFill/>
            </a:ln>
          </p:spPr>
          <p:txBody>
            <a:bodyPr wrap="none" anchor="ctr" anchorCtr="0">
              <a:spAutoFit/>
            </a:bodyPr>
            <a:p>
              <a:endParaRPr lang="zh-CN" altLang="en-US" dirty="0">
                <a:latin typeface="Arial" panose="020B0604020202020204" pitchFamily="34" charset="0"/>
              </a:endParaRPr>
            </a:p>
          </p:txBody>
        </p:sp>
        <p:sp>
          <p:nvSpPr>
            <p:cNvPr id="65597" name="Oval 61"/>
            <p:cNvSpPr>
              <a:spLocks noChangeArrowheads="1"/>
            </p:cNvSpPr>
            <p:nvPr/>
          </p:nvSpPr>
          <p:spPr bwMode="gray">
            <a:xfrm>
              <a:off x="1274" y="2457"/>
              <a:ext cx="308" cy="344"/>
            </a:xfrm>
            <a:prstGeom prst="ellipse">
              <a:avLst/>
            </a:prstGeom>
            <a:gradFill rotWithShape="1">
              <a:gsLst>
                <a:gs pos="0">
                  <a:schemeClr val="accent1">
                    <a:alpha val="32001"/>
                  </a:schemeClr>
                </a:gs>
                <a:gs pos="100000">
                  <a:schemeClr val="accent1">
                    <a:gamma/>
                    <a:shade val="0"/>
                    <a:invGamma/>
                    <a:alpha val="89999"/>
                  </a:schemeClr>
                </a:gs>
              </a:gsLst>
              <a:lin ang="2700000" scaled="1"/>
            </a:gradFill>
            <a:ln w="38100" algn="ctr">
              <a:noFill/>
              <a:round/>
            </a:ln>
            <a:effectLst/>
          </p:spPr>
          <p:txBody>
            <a:bodyPr wrap="none"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98" name="Oval 62"/>
            <p:cNvSpPr>
              <a:spLocks noChangeArrowheads="1"/>
            </p:cNvSpPr>
            <p:nvPr/>
          </p:nvSpPr>
          <p:spPr bwMode="gray">
            <a:xfrm>
              <a:off x="1299" y="2464"/>
              <a:ext cx="334" cy="330"/>
            </a:xfrm>
            <a:prstGeom prst="ellipse">
              <a:avLst/>
            </a:prstGeom>
            <a:gradFill rotWithShape="1">
              <a:gsLst>
                <a:gs pos="0">
                  <a:schemeClr val="accent1">
                    <a:gamma/>
                    <a:shade val="54118"/>
                    <a:invGamma/>
                  </a:schemeClr>
                </a:gs>
                <a:gs pos="50000">
                  <a:schemeClr val="accent1"/>
                </a:gs>
                <a:gs pos="100000">
                  <a:schemeClr val="accent1">
                    <a:gamma/>
                    <a:shade val="54118"/>
                    <a:invGamma/>
                  </a:schemeClr>
                </a:gs>
              </a:gsLst>
              <a:lin ang="18900000" scaled="1"/>
            </a:gradFill>
            <a:ln w="38100" algn="ctr">
              <a:noFill/>
              <a:round/>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99" name="Oval 63"/>
            <p:cNvSpPr>
              <a:spLocks noChangeArrowheads="1"/>
            </p:cNvSpPr>
            <p:nvPr/>
          </p:nvSpPr>
          <p:spPr bwMode="gray">
            <a:xfrm>
              <a:off x="1299" y="2465"/>
              <a:ext cx="334" cy="330"/>
            </a:xfrm>
            <a:prstGeom prst="ellipse">
              <a:avLst/>
            </a:prstGeom>
            <a:gradFill rotWithShape="1">
              <a:gsLst>
                <a:gs pos="0">
                  <a:schemeClr val="accent1">
                    <a:gamma/>
                    <a:shade val="63529"/>
                    <a:invGamma/>
                  </a:schemeClr>
                </a:gs>
                <a:gs pos="100000">
                  <a:schemeClr val="accent1">
                    <a:alpha val="0"/>
                  </a:schemeClr>
                </a:gs>
              </a:gsLst>
              <a:lin ang="2700000" scaled="1"/>
            </a:gradFill>
            <a:ln w="38100" algn="ctr">
              <a:noFill/>
              <a:round/>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12" name="Oval 64"/>
            <p:cNvSpPr/>
            <p:nvPr/>
          </p:nvSpPr>
          <p:spPr>
            <a:xfrm>
              <a:off x="1317" y="2469"/>
              <a:ext cx="300" cy="320"/>
            </a:xfrm>
            <a:prstGeom prst="ellipse">
              <a:avLst/>
            </a:prstGeom>
            <a:solidFill>
              <a:srgbClr val="333333"/>
            </a:solidFill>
            <a:ln w="38100">
              <a:noFill/>
            </a:ln>
          </p:spPr>
          <p:txBody>
            <a:bodyPr anchor="ctr" anchorCtr="0">
              <a:spAutoFit/>
            </a:bodyPr>
            <a:p>
              <a:endParaRPr lang="zh-CN" altLang="en-US" dirty="0">
                <a:latin typeface="Arial" panose="020B0604020202020204" pitchFamily="34" charset="0"/>
              </a:endParaRPr>
            </a:p>
          </p:txBody>
        </p:sp>
        <p:sp>
          <p:nvSpPr>
            <p:cNvPr id="37913" name="Oval 65"/>
            <p:cNvSpPr/>
            <p:nvPr/>
          </p:nvSpPr>
          <p:spPr>
            <a:xfrm>
              <a:off x="1322" y="2484"/>
              <a:ext cx="291" cy="291"/>
            </a:xfrm>
            <a:prstGeom prst="ellipse">
              <a:avLst/>
            </a:prstGeom>
            <a:gradFill rotWithShape="1">
              <a:gsLst>
                <a:gs pos="0">
                  <a:srgbClr val="595959"/>
                </a:gs>
                <a:gs pos="100000">
                  <a:srgbClr val="C0C0C0"/>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14" name="Oval 66"/>
            <p:cNvSpPr/>
            <p:nvPr/>
          </p:nvSpPr>
          <p:spPr>
            <a:xfrm>
              <a:off x="1326" y="2486"/>
              <a:ext cx="283" cy="283"/>
            </a:xfrm>
            <a:prstGeom prst="ellipse">
              <a:avLst/>
            </a:prstGeom>
            <a:gradFill rotWithShape="1">
              <a:gsLst>
                <a:gs pos="0">
                  <a:srgbClr val="C0C0C0">
                    <a:alpha val="0"/>
                  </a:srgbClr>
                </a:gs>
                <a:gs pos="100000">
                  <a:srgbClr val="E9E9E9"/>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15" name="Oval 67"/>
            <p:cNvSpPr/>
            <p:nvPr/>
          </p:nvSpPr>
          <p:spPr>
            <a:xfrm>
              <a:off x="1329" y="2488"/>
              <a:ext cx="270" cy="265"/>
            </a:xfrm>
            <a:prstGeom prst="ellipse">
              <a:avLst/>
            </a:prstGeom>
            <a:gradFill rotWithShape="1">
              <a:gsLst>
                <a:gs pos="0">
                  <a:srgbClr val="989898"/>
                </a:gs>
                <a:gs pos="100000">
                  <a:srgbClr val="C0C0C0">
                    <a:alpha val="48000"/>
                  </a:srgbClr>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16" name="Oval 68"/>
            <p:cNvSpPr/>
            <p:nvPr/>
          </p:nvSpPr>
          <p:spPr>
            <a:xfrm>
              <a:off x="1344" y="2496"/>
              <a:ext cx="240" cy="215"/>
            </a:xfrm>
            <a:prstGeom prst="ellipse">
              <a:avLst/>
            </a:prstGeom>
            <a:gradFill rotWithShape="1">
              <a:gsLst>
                <a:gs pos="0">
                  <a:srgbClr val="FFFFFF"/>
                </a:gs>
                <a:gs pos="100000">
                  <a:srgbClr val="C0C0C0">
                    <a:alpha val="37999"/>
                  </a:srgbClr>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grpSp>
      <p:sp>
        <p:nvSpPr>
          <p:cNvPr id="37906" name="Text Box 69"/>
          <p:cNvSpPr txBox="1"/>
          <p:nvPr/>
        </p:nvSpPr>
        <p:spPr>
          <a:xfrm>
            <a:off x="3653631" y="2227263"/>
            <a:ext cx="352425" cy="460375"/>
          </a:xfrm>
          <a:prstGeom prst="rect">
            <a:avLst/>
          </a:prstGeom>
          <a:noFill/>
          <a:ln w="9525">
            <a:noFill/>
          </a:ln>
        </p:spPr>
        <p:txBody>
          <a:bodyPr wrap="none">
            <a:spAutoFit/>
          </a:bodyPr>
          <a:p>
            <a:pPr algn="ctr" eaLnBrk="0" hangingPunct="0"/>
            <a:r>
              <a:rPr lang="en-US" altLang="zh-CN" sz="2400" b="1" dirty="0">
                <a:solidFill>
                  <a:srgbClr val="000000"/>
                </a:solidFill>
                <a:latin typeface="Arial" panose="020B0604020202020204" pitchFamily="34" charset="0"/>
              </a:rPr>
              <a:t>1</a:t>
            </a:r>
            <a:endParaRPr lang="en-US" altLang="zh-CN" sz="2400" b="1" dirty="0">
              <a:solidFill>
                <a:srgbClr val="000000"/>
              </a:solidFill>
              <a:latin typeface="Arial" panose="020B0604020202020204" pitchFamily="34" charset="0"/>
            </a:endParaRPr>
          </a:p>
        </p:txBody>
      </p:sp>
      <p:sp>
        <p:nvSpPr>
          <p:cNvPr id="7" name="Text Box 24"/>
          <p:cNvSpPr txBox="1"/>
          <p:nvPr/>
        </p:nvSpPr>
        <p:spPr>
          <a:xfrm>
            <a:off x="4250690" y="3088640"/>
            <a:ext cx="5643245" cy="460375"/>
          </a:xfrm>
          <a:prstGeom prst="rect">
            <a:avLst/>
          </a:prstGeom>
          <a:noFill/>
          <a:ln w="9525">
            <a:noFill/>
          </a:ln>
        </p:spPr>
        <p:txBody>
          <a:bodyPr wrap="square">
            <a:spAutoFit/>
          </a:bodyPr>
          <a:p>
            <a:pPr algn="ctr" eaLnBrk="0" hangingPunct="0"/>
            <a:r>
              <a:rPr lang="zh-CN" altLang="en-US" sz="2400" dirty="0">
                <a:solidFill>
                  <a:schemeClr val="tx2"/>
                </a:solidFill>
                <a:latin typeface="Arial" panose="020B0604020202020204" pitchFamily="34" charset="0"/>
              </a:rPr>
              <a:t>学习任务</a:t>
            </a:r>
            <a:r>
              <a:rPr lang="en-US" altLang="zh-CN" sz="2400" dirty="0">
                <a:solidFill>
                  <a:schemeClr val="tx2"/>
                </a:solidFill>
                <a:latin typeface="Arial" panose="020B0604020202020204" pitchFamily="34" charset="0"/>
              </a:rPr>
              <a:t>2--电路基本元件的分析及应用</a:t>
            </a:r>
            <a:endParaRPr lang="en-US" altLang="zh-CN" sz="2400" dirty="0">
              <a:solidFill>
                <a:schemeClr val="tx2"/>
              </a:solidFill>
              <a:latin typeface="Arial" panose="020B0604020202020204" pitchFamily="34" charset="0"/>
            </a:endParaRPr>
          </a:p>
        </p:txBody>
      </p:sp>
      <p:sp>
        <p:nvSpPr>
          <p:cNvPr id="8" name="Text Box 24"/>
          <p:cNvSpPr txBox="1"/>
          <p:nvPr/>
        </p:nvSpPr>
        <p:spPr>
          <a:xfrm>
            <a:off x="4234180" y="3933190"/>
            <a:ext cx="5643245" cy="460375"/>
          </a:xfrm>
          <a:prstGeom prst="rect">
            <a:avLst/>
          </a:prstGeom>
          <a:noFill/>
          <a:ln w="9525">
            <a:noFill/>
          </a:ln>
        </p:spPr>
        <p:txBody>
          <a:bodyPr wrap="square">
            <a:spAutoFit/>
          </a:bodyPr>
          <a:p>
            <a:pPr algn="ctr" eaLnBrk="0" hangingPunct="0"/>
            <a:r>
              <a:rPr lang="zh-CN" altLang="en-US" sz="2400" dirty="0">
                <a:solidFill>
                  <a:schemeClr val="tx2"/>
                </a:solidFill>
                <a:latin typeface="Arial" panose="020B0604020202020204" pitchFamily="34" charset="0"/>
              </a:rPr>
              <a:t>学习任务</a:t>
            </a:r>
            <a:r>
              <a:rPr lang="en-US" altLang="zh-CN" sz="2400" dirty="0">
                <a:solidFill>
                  <a:schemeClr val="tx2"/>
                </a:solidFill>
                <a:latin typeface="Arial" panose="020B0604020202020204" pitchFamily="34" charset="0"/>
              </a:rPr>
              <a:t>3--电路基本定律的分析及应用</a:t>
            </a:r>
            <a:endParaRPr lang="en-US" altLang="zh-CN" sz="2400" dirty="0">
              <a:solidFill>
                <a:schemeClr val="tx2"/>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p:nvPr>
            <p:ph type="body" sz="quarter" idx="13"/>
          </p:nvPr>
        </p:nvSpPr>
        <p:spPr/>
        <p:txBody>
          <a:bodyPr/>
          <a:p>
            <a:r>
              <a:rPr lang="zh-CN" altLang="en-US"/>
              <a:t>目录</a:t>
            </a:r>
            <a:endParaRPr lang="zh-CN" altLang="en-US"/>
          </a:p>
        </p:txBody>
      </p:sp>
      <p:grpSp>
        <p:nvGrpSpPr>
          <p:cNvPr id="37891" name="Group 12"/>
          <p:cNvGrpSpPr/>
          <p:nvPr/>
        </p:nvGrpSpPr>
        <p:grpSpPr>
          <a:xfrm>
            <a:off x="3529013" y="3017838"/>
            <a:ext cx="609600" cy="574675"/>
            <a:chOff x="816" y="1892"/>
            <a:chExt cx="384" cy="362"/>
          </a:xfrm>
        </p:grpSpPr>
        <p:sp>
          <p:nvSpPr>
            <p:cNvPr id="65549" name="Oval 13"/>
            <p:cNvSpPr>
              <a:spLocks noChangeArrowheads="1"/>
            </p:cNvSpPr>
            <p:nvPr/>
          </p:nvSpPr>
          <p:spPr bwMode="gray">
            <a:xfrm>
              <a:off x="816" y="1892"/>
              <a:ext cx="308" cy="344"/>
            </a:xfrm>
            <a:prstGeom prst="ellipse">
              <a:avLst/>
            </a:prstGeom>
            <a:gradFill rotWithShape="1">
              <a:gsLst>
                <a:gs pos="0">
                  <a:schemeClr val="accent2">
                    <a:gamma/>
                    <a:tint val="0"/>
                    <a:invGamma/>
                  </a:schemeClr>
                </a:gs>
                <a:gs pos="50000">
                  <a:schemeClr val="accent2"/>
                </a:gs>
                <a:gs pos="100000">
                  <a:schemeClr val="accent2">
                    <a:gamma/>
                    <a:tint val="0"/>
                    <a:invGamma/>
                  </a:schemeClr>
                </a:gs>
              </a:gsLst>
              <a:lin ang="2700000" scaled="1"/>
            </a:gradFill>
            <a:ln w="38100" algn="ctr">
              <a:noFill/>
              <a:round/>
            </a:ln>
            <a:effectLst/>
          </p:spPr>
          <p:txBody>
            <a:bodyPr wrap="none"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50" name="Oval 14"/>
            <p:cNvSpPr>
              <a:spLocks noChangeArrowheads="1"/>
            </p:cNvSpPr>
            <p:nvPr/>
          </p:nvSpPr>
          <p:spPr bwMode="gray">
            <a:xfrm>
              <a:off x="816" y="1892"/>
              <a:ext cx="308" cy="344"/>
            </a:xfrm>
            <a:prstGeom prst="ellipse">
              <a:avLst/>
            </a:prstGeom>
            <a:gradFill rotWithShape="1">
              <a:gsLst>
                <a:gs pos="0">
                  <a:schemeClr val="accent2">
                    <a:alpha val="32001"/>
                  </a:schemeClr>
                </a:gs>
                <a:gs pos="100000">
                  <a:schemeClr val="accent2">
                    <a:gamma/>
                    <a:shade val="0"/>
                    <a:invGamma/>
                    <a:alpha val="89999"/>
                  </a:schemeClr>
                </a:gs>
              </a:gsLst>
              <a:lin ang="2700000" scaled="1"/>
            </a:gradFill>
            <a:ln w="38100" algn="ctr">
              <a:noFill/>
              <a:round/>
            </a:ln>
            <a:effectLst/>
          </p:spPr>
          <p:txBody>
            <a:bodyPr wrap="none"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51" name="Oval 15"/>
            <p:cNvSpPr>
              <a:spLocks noChangeArrowheads="1"/>
            </p:cNvSpPr>
            <p:nvPr/>
          </p:nvSpPr>
          <p:spPr bwMode="gray">
            <a:xfrm>
              <a:off x="841" y="1899"/>
              <a:ext cx="334" cy="330"/>
            </a:xfrm>
            <a:prstGeom prst="ellipse">
              <a:avLst/>
            </a:prstGeom>
            <a:gradFill rotWithShape="1">
              <a:gsLst>
                <a:gs pos="0">
                  <a:schemeClr val="accent2">
                    <a:gamma/>
                    <a:shade val="54118"/>
                    <a:invGamma/>
                  </a:schemeClr>
                </a:gs>
                <a:gs pos="50000">
                  <a:schemeClr val="accent2"/>
                </a:gs>
                <a:gs pos="100000">
                  <a:schemeClr val="accent2">
                    <a:gamma/>
                    <a:shade val="54118"/>
                    <a:invGamma/>
                  </a:schemeClr>
                </a:gs>
              </a:gsLst>
              <a:lin ang="18900000" scaled="1"/>
            </a:gradFill>
            <a:ln w="38100" algn="ctr">
              <a:noFill/>
              <a:round/>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52" name="Oval 16"/>
            <p:cNvSpPr>
              <a:spLocks noChangeArrowheads="1"/>
            </p:cNvSpPr>
            <p:nvPr/>
          </p:nvSpPr>
          <p:spPr bwMode="gray">
            <a:xfrm>
              <a:off x="866" y="1924"/>
              <a:ext cx="334" cy="330"/>
            </a:xfrm>
            <a:prstGeom prst="ellipse">
              <a:avLst/>
            </a:prstGeom>
            <a:gradFill rotWithShape="1">
              <a:gsLst>
                <a:gs pos="0">
                  <a:schemeClr val="accent2">
                    <a:gamma/>
                    <a:shade val="63529"/>
                    <a:invGamma/>
                  </a:schemeClr>
                </a:gs>
                <a:gs pos="100000">
                  <a:schemeClr val="accent2">
                    <a:alpha val="0"/>
                  </a:schemeClr>
                </a:gs>
              </a:gsLst>
              <a:lin ang="2700000" scaled="1"/>
            </a:gradFill>
            <a:ln w="38100" algn="ctr">
              <a:noFill/>
              <a:round/>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40" name="Oval 17"/>
            <p:cNvSpPr/>
            <p:nvPr/>
          </p:nvSpPr>
          <p:spPr>
            <a:xfrm>
              <a:off x="859" y="1904"/>
              <a:ext cx="300" cy="320"/>
            </a:xfrm>
            <a:prstGeom prst="ellipse">
              <a:avLst/>
            </a:prstGeom>
            <a:solidFill>
              <a:srgbClr val="333333"/>
            </a:solidFill>
            <a:ln w="38100">
              <a:noFill/>
            </a:ln>
          </p:spPr>
          <p:txBody>
            <a:bodyPr anchor="ctr" anchorCtr="0">
              <a:spAutoFit/>
            </a:bodyPr>
            <a:p>
              <a:endParaRPr lang="zh-CN" altLang="en-US" dirty="0">
                <a:latin typeface="Arial" panose="020B0604020202020204" pitchFamily="34" charset="0"/>
              </a:endParaRPr>
            </a:p>
          </p:txBody>
        </p:sp>
        <p:sp>
          <p:nvSpPr>
            <p:cNvPr id="37941" name="Oval 18"/>
            <p:cNvSpPr/>
            <p:nvPr/>
          </p:nvSpPr>
          <p:spPr>
            <a:xfrm>
              <a:off x="864" y="1919"/>
              <a:ext cx="291" cy="291"/>
            </a:xfrm>
            <a:prstGeom prst="ellipse">
              <a:avLst/>
            </a:prstGeom>
            <a:gradFill rotWithShape="1">
              <a:gsLst>
                <a:gs pos="0">
                  <a:srgbClr val="595959"/>
                </a:gs>
                <a:gs pos="100000">
                  <a:srgbClr val="C0C0C0"/>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42" name="Oval 19"/>
            <p:cNvSpPr/>
            <p:nvPr/>
          </p:nvSpPr>
          <p:spPr>
            <a:xfrm>
              <a:off x="868" y="1921"/>
              <a:ext cx="283" cy="283"/>
            </a:xfrm>
            <a:prstGeom prst="ellipse">
              <a:avLst/>
            </a:prstGeom>
            <a:gradFill rotWithShape="1">
              <a:gsLst>
                <a:gs pos="0">
                  <a:srgbClr val="C0C0C0">
                    <a:alpha val="0"/>
                  </a:srgbClr>
                </a:gs>
                <a:gs pos="100000">
                  <a:srgbClr val="E9E9E9"/>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43" name="Oval 20"/>
            <p:cNvSpPr/>
            <p:nvPr/>
          </p:nvSpPr>
          <p:spPr>
            <a:xfrm>
              <a:off x="871" y="1923"/>
              <a:ext cx="270" cy="265"/>
            </a:xfrm>
            <a:prstGeom prst="ellipse">
              <a:avLst/>
            </a:prstGeom>
            <a:gradFill rotWithShape="1">
              <a:gsLst>
                <a:gs pos="0">
                  <a:srgbClr val="989898"/>
                </a:gs>
                <a:gs pos="100000">
                  <a:srgbClr val="C0C0C0">
                    <a:alpha val="48000"/>
                  </a:srgbClr>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44" name="Oval 21"/>
            <p:cNvSpPr/>
            <p:nvPr/>
          </p:nvSpPr>
          <p:spPr>
            <a:xfrm>
              <a:off x="886" y="1931"/>
              <a:ext cx="240" cy="215"/>
            </a:xfrm>
            <a:prstGeom prst="ellipse">
              <a:avLst/>
            </a:prstGeom>
            <a:gradFill rotWithShape="1">
              <a:gsLst>
                <a:gs pos="0">
                  <a:srgbClr val="FFFFFF"/>
                </a:gs>
                <a:gs pos="100000">
                  <a:srgbClr val="C0C0C0">
                    <a:alpha val="37999"/>
                  </a:srgbClr>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grpSp>
      <p:sp>
        <p:nvSpPr>
          <p:cNvPr id="37892" name="Line 25"/>
          <p:cNvSpPr/>
          <p:nvPr/>
        </p:nvSpPr>
        <p:spPr>
          <a:xfrm>
            <a:off x="4038600" y="3545205"/>
            <a:ext cx="5864860" cy="19050"/>
          </a:xfrm>
          <a:prstGeom prst="line">
            <a:avLst/>
          </a:prstGeom>
          <a:ln w="25400" cap="flat" cmpd="sng">
            <a:solidFill>
              <a:schemeClr val="tx2"/>
            </a:solidFill>
            <a:prstDash val="sysDot"/>
            <a:headEnd type="none" w="med" len="med"/>
            <a:tailEnd type="oval" w="med" len="med"/>
          </a:ln>
        </p:spPr>
      </p:sp>
      <p:sp>
        <p:nvSpPr>
          <p:cNvPr id="37894" name="Text Box 42"/>
          <p:cNvSpPr txBox="1"/>
          <p:nvPr/>
        </p:nvSpPr>
        <p:spPr>
          <a:xfrm>
            <a:off x="3658394" y="3070225"/>
            <a:ext cx="352425" cy="460375"/>
          </a:xfrm>
          <a:prstGeom prst="rect">
            <a:avLst/>
          </a:prstGeom>
          <a:noFill/>
          <a:ln w="9525">
            <a:noFill/>
          </a:ln>
        </p:spPr>
        <p:txBody>
          <a:bodyPr wrap="none">
            <a:spAutoFit/>
          </a:bodyPr>
          <a:p>
            <a:pPr algn="ctr" eaLnBrk="0" hangingPunct="0"/>
            <a:r>
              <a:rPr lang="en-US" altLang="zh-CN" sz="2400" b="1" dirty="0">
                <a:solidFill>
                  <a:srgbClr val="000000"/>
                </a:solidFill>
                <a:latin typeface="Arial" panose="020B0604020202020204" pitchFamily="34" charset="0"/>
              </a:rPr>
              <a:t>2</a:t>
            </a:r>
            <a:endParaRPr lang="en-US" altLang="zh-CN" sz="2400" b="1" dirty="0">
              <a:solidFill>
                <a:srgbClr val="000000"/>
              </a:solidFill>
              <a:latin typeface="Arial" panose="020B0604020202020204" pitchFamily="34" charset="0"/>
            </a:endParaRPr>
          </a:p>
        </p:txBody>
      </p:sp>
      <p:sp>
        <p:nvSpPr>
          <p:cNvPr id="37899" name="Line 27"/>
          <p:cNvSpPr/>
          <p:nvPr/>
        </p:nvSpPr>
        <p:spPr>
          <a:xfrm>
            <a:off x="4038600" y="4367530"/>
            <a:ext cx="5935980" cy="74295"/>
          </a:xfrm>
          <a:prstGeom prst="line">
            <a:avLst/>
          </a:prstGeom>
          <a:ln w="25400" cap="flat" cmpd="sng">
            <a:solidFill>
              <a:schemeClr val="tx2"/>
            </a:solidFill>
            <a:prstDash val="sysDot"/>
            <a:headEnd type="none" w="med" len="med"/>
            <a:tailEnd type="oval" w="med" len="med"/>
          </a:ln>
        </p:spPr>
      </p:sp>
      <p:grpSp>
        <p:nvGrpSpPr>
          <p:cNvPr id="37901" name="Group 57"/>
          <p:cNvGrpSpPr/>
          <p:nvPr/>
        </p:nvGrpSpPr>
        <p:grpSpPr>
          <a:xfrm>
            <a:off x="3546475" y="3900488"/>
            <a:ext cx="569913" cy="546100"/>
            <a:chOff x="1274" y="2457"/>
            <a:chExt cx="359" cy="344"/>
          </a:xfrm>
        </p:grpSpPr>
        <p:sp>
          <p:nvSpPr>
            <p:cNvPr id="37917" name="Text Box 46"/>
            <p:cNvSpPr txBox="1"/>
            <p:nvPr/>
          </p:nvSpPr>
          <p:spPr>
            <a:xfrm>
              <a:off x="1353" y="2485"/>
              <a:ext cx="222" cy="290"/>
            </a:xfrm>
            <a:prstGeom prst="rect">
              <a:avLst/>
            </a:prstGeom>
            <a:noFill/>
            <a:ln w="9525">
              <a:noFill/>
            </a:ln>
          </p:spPr>
          <p:txBody>
            <a:bodyPr wrap="none">
              <a:spAutoFit/>
            </a:bodyPr>
            <a:p>
              <a:pPr algn="ctr" eaLnBrk="0" hangingPunct="0"/>
              <a:r>
                <a:rPr lang="en-US" altLang="zh-CN" sz="2400" b="1" dirty="0">
                  <a:solidFill>
                    <a:srgbClr val="000000"/>
                  </a:solidFill>
                  <a:latin typeface="Arial" panose="020B0604020202020204" pitchFamily="34" charset="0"/>
                </a:rPr>
                <a:t>3</a:t>
              </a:r>
              <a:endParaRPr lang="en-US" altLang="zh-CN" sz="2400" b="1" dirty="0">
                <a:solidFill>
                  <a:srgbClr val="000000"/>
                </a:solidFill>
                <a:latin typeface="Arial" panose="020B0604020202020204" pitchFamily="34" charset="0"/>
              </a:endParaRPr>
            </a:p>
          </p:txBody>
        </p:sp>
        <p:sp>
          <p:nvSpPr>
            <p:cNvPr id="37918" name="Oval 47"/>
            <p:cNvSpPr/>
            <p:nvPr/>
          </p:nvSpPr>
          <p:spPr>
            <a:xfrm>
              <a:off x="1274" y="2457"/>
              <a:ext cx="308" cy="344"/>
            </a:xfrm>
            <a:prstGeom prst="ellipse">
              <a:avLst/>
            </a:prstGeom>
            <a:solidFill>
              <a:schemeClr val="accent1"/>
            </a:solidFill>
            <a:ln w="38100">
              <a:noFill/>
            </a:ln>
          </p:spPr>
          <p:txBody>
            <a:bodyPr wrap="none" anchor="ctr" anchorCtr="0">
              <a:spAutoFit/>
            </a:bodyPr>
            <a:p>
              <a:endParaRPr lang="zh-CN" altLang="en-US" dirty="0">
                <a:latin typeface="Arial" panose="020B0604020202020204" pitchFamily="34" charset="0"/>
              </a:endParaRPr>
            </a:p>
          </p:txBody>
        </p:sp>
        <p:sp>
          <p:nvSpPr>
            <p:cNvPr id="65584" name="Oval 48"/>
            <p:cNvSpPr>
              <a:spLocks noChangeArrowheads="1"/>
            </p:cNvSpPr>
            <p:nvPr/>
          </p:nvSpPr>
          <p:spPr bwMode="gray">
            <a:xfrm>
              <a:off x="1274" y="2457"/>
              <a:ext cx="308" cy="344"/>
            </a:xfrm>
            <a:prstGeom prst="ellipse">
              <a:avLst/>
            </a:prstGeom>
            <a:gradFill rotWithShape="1">
              <a:gsLst>
                <a:gs pos="0">
                  <a:schemeClr val="accent1">
                    <a:alpha val="32001"/>
                  </a:schemeClr>
                </a:gs>
                <a:gs pos="100000">
                  <a:schemeClr val="accent1">
                    <a:gamma/>
                    <a:shade val="0"/>
                    <a:invGamma/>
                    <a:alpha val="89999"/>
                  </a:schemeClr>
                </a:gs>
              </a:gsLst>
              <a:lin ang="2700000" scaled="1"/>
            </a:gradFill>
            <a:ln w="38100" algn="ctr">
              <a:noFill/>
              <a:round/>
            </a:ln>
            <a:effectLst/>
          </p:spPr>
          <p:txBody>
            <a:bodyPr wrap="none"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85" name="Oval 49"/>
            <p:cNvSpPr>
              <a:spLocks noChangeArrowheads="1"/>
            </p:cNvSpPr>
            <p:nvPr/>
          </p:nvSpPr>
          <p:spPr bwMode="gray">
            <a:xfrm>
              <a:off x="1299" y="2464"/>
              <a:ext cx="334" cy="330"/>
            </a:xfrm>
            <a:prstGeom prst="ellipse">
              <a:avLst/>
            </a:prstGeom>
            <a:gradFill rotWithShape="1">
              <a:gsLst>
                <a:gs pos="0">
                  <a:schemeClr val="accent1">
                    <a:gamma/>
                    <a:shade val="54118"/>
                    <a:invGamma/>
                  </a:schemeClr>
                </a:gs>
                <a:gs pos="50000">
                  <a:schemeClr val="accent1"/>
                </a:gs>
                <a:gs pos="100000">
                  <a:schemeClr val="accent1">
                    <a:gamma/>
                    <a:shade val="54118"/>
                    <a:invGamma/>
                  </a:schemeClr>
                </a:gs>
              </a:gsLst>
              <a:lin ang="18900000" scaled="1"/>
            </a:gradFill>
            <a:ln w="38100" algn="ctr">
              <a:noFill/>
              <a:round/>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86" name="Oval 50"/>
            <p:cNvSpPr>
              <a:spLocks noChangeArrowheads="1"/>
            </p:cNvSpPr>
            <p:nvPr/>
          </p:nvSpPr>
          <p:spPr bwMode="gray">
            <a:xfrm>
              <a:off x="1299" y="2465"/>
              <a:ext cx="334" cy="330"/>
            </a:xfrm>
            <a:prstGeom prst="ellipse">
              <a:avLst/>
            </a:prstGeom>
            <a:gradFill rotWithShape="1">
              <a:gsLst>
                <a:gs pos="0">
                  <a:schemeClr val="accent1">
                    <a:gamma/>
                    <a:shade val="63529"/>
                    <a:invGamma/>
                  </a:schemeClr>
                </a:gs>
                <a:gs pos="100000">
                  <a:schemeClr val="accent1">
                    <a:alpha val="0"/>
                  </a:schemeClr>
                </a:gs>
              </a:gsLst>
              <a:lin ang="2700000" scaled="1"/>
            </a:gradFill>
            <a:ln w="38100" algn="ctr">
              <a:noFill/>
              <a:round/>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22" name="Oval 51"/>
            <p:cNvSpPr/>
            <p:nvPr/>
          </p:nvSpPr>
          <p:spPr>
            <a:xfrm>
              <a:off x="1317" y="2469"/>
              <a:ext cx="300" cy="320"/>
            </a:xfrm>
            <a:prstGeom prst="ellipse">
              <a:avLst/>
            </a:prstGeom>
            <a:solidFill>
              <a:srgbClr val="333333"/>
            </a:solidFill>
            <a:ln w="38100">
              <a:noFill/>
            </a:ln>
          </p:spPr>
          <p:txBody>
            <a:bodyPr anchor="ctr" anchorCtr="0">
              <a:spAutoFit/>
            </a:bodyPr>
            <a:p>
              <a:endParaRPr lang="zh-CN" altLang="en-US" dirty="0">
                <a:latin typeface="Arial" panose="020B0604020202020204" pitchFamily="34" charset="0"/>
              </a:endParaRPr>
            </a:p>
          </p:txBody>
        </p:sp>
        <p:sp>
          <p:nvSpPr>
            <p:cNvPr id="37923" name="Oval 52"/>
            <p:cNvSpPr/>
            <p:nvPr/>
          </p:nvSpPr>
          <p:spPr>
            <a:xfrm>
              <a:off x="1322" y="2484"/>
              <a:ext cx="291" cy="291"/>
            </a:xfrm>
            <a:prstGeom prst="ellipse">
              <a:avLst/>
            </a:prstGeom>
            <a:gradFill rotWithShape="1">
              <a:gsLst>
                <a:gs pos="0">
                  <a:srgbClr val="595959"/>
                </a:gs>
                <a:gs pos="100000">
                  <a:srgbClr val="C0C0C0"/>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24" name="Oval 53"/>
            <p:cNvSpPr/>
            <p:nvPr/>
          </p:nvSpPr>
          <p:spPr>
            <a:xfrm>
              <a:off x="1326" y="2486"/>
              <a:ext cx="283" cy="283"/>
            </a:xfrm>
            <a:prstGeom prst="ellipse">
              <a:avLst/>
            </a:prstGeom>
            <a:gradFill rotWithShape="1">
              <a:gsLst>
                <a:gs pos="0">
                  <a:srgbClr val="C0C0C0">
                    <a:alpha val="0"/>
                  </a:srgbClr>
                </a:gs>
                <a:gs pos="100000">
                  <a:srgbClr val="E9E9E9"/>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25" name="Oval 54"/>
            <p:cNvSpPr/>
            <p:nvPr/>
          </p:nvSpPr>
          <p:spPr>
            <a:xfrm>
              <a:off x="1329" y="2488"/>
              <a:ext cx="270" cy="265"/>
            </a:xfrm>
            <a:prstGeom prst="ellipse">
              <a:avLst/>
            </a:prstGeom>
            <a:gradFill rotWithShape="1">
              <a:gsLst>
                <a:gs pos="0">
                  <a:srgbClr val="989898"/>
                </a:gs>
                <a:gs pos="100000">
                  <a:srgbClr val="C0C0C0">
                    <a:alpha val="48000"/>
                  </a:srgbClr>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26" name="Oval 55"/>
            <p:cNvSpPr/>
            <p:nvPr/>
          </p:nvSpPr>
          <p:spPr>
            <a:xfrm>
              <a:off x="1344" y="2496"/>
              <a:ext cx="240" cy="215"/>
            </a:xfrm>
            <a:prstGeom prst="ellipse">
              <a:avLst/>
            </a:prstGeom>
            <a:gradFill rotWithShape="1">
              <a:gsLst>
                <a:gs pos="0">
                  <a:srgbClr val="FFFFFF"/>
                </a:gs>
                <a:gs pos="100000">
                  <a:srgbClr val="C0C0C0">
                    <a:alpha val="37999"/>
                  </a:srgbClr>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grpSp>
      <p:sp>
        <p:nvSpPr>
          <p:cNvPr id="37902" name="Text Box 56"/>
          <p:cNvSpPr txBox="1"/>
          <p:nvPr/>
        </p:nvSpPr>
        <p:spPr>
          <a:xfrm>
            <a:off x="3672681" y="3962400"/>
            <a:ext cx="352425" cy="460375"/>
          </a:xfrm>
          <a:prstGeom prst="rect">
            <a:avLst/>
          </a:prstGeom>
          <a:noFill/>
          <a:ln w="9525">
            <a:noFill/>
          </a:ln>
        </p:spPr>
        <p:txBody>
          <a:bodyPr wrap="none">
            <a:spAutoFit/>
          </a:bodyPr>
          <a:p>
            <a:pPr algn="ctr" eaLnBrk="0" hangingPunct="0"/>
            <a:r>
              <a:rPr lang="en-US" altLang="zh-CN" sz="2400" b="1" dirty="0">
                <a:solidFill>
                  <a:srgbClr val="000000"/>
                </a:solidFill>
                <a:latin typeface="Arial" panose="020B0604020202020204" pitchFamily="34" charset="0"/>
              </a:rPr>
              <a:t>3</a:t>
            </a:r>
            <a:endParaRPr lang="en-US" altLang="zh-CN" sz="2400" b="1" dirty="0">
              <a:solidFill>
                <a:srgbClr val="000000"/>
              </a:solidFill>
              <a:latin typeface="Arial" panose="020B0604020202020204" pitchFamily="34" charset="0"/>
            </a:endParaRPr>
          </a:p>
        </p:txBody>
      </p:sp>
      <p:sp>
        <p:nvSpPr>
          <p:cNvPr id="37903" name="Line 23"/>
          <p:cNvSpPr/>
          <p:nvPr/>
        </p:nvSpPr>
        <p:spPr>
          <a:xfrm flipV="1">
            <a:off x="4038600" y="2635250"/>
            <a:ext cx="5864225" cy="34925"/>
          </a:xfrm>
          <a:prstGeom prst="line">
            <a:avLst/>
          </a:prstGeom>
          <a:ln w="25400" cap="flat" cmpd="sng">
            <a:solidFill>
              <a:schemeClr val="tx2"/>
            </a:solidFill>
            <a:prstDash val="sysDot"/>
            <a:headEnd type="none" w="med" len="med"/>
            <a:tailEnd type="oval" w="med" len="med"/>
          </a:ln>
        </p:spPr>
      </p:sp>
      <p:sp>
        <p:nvSpPr>
          <p:cNvPr id="37904" name="Text Box 24"/>
          <p:cNvSpPr txBox="1"/>
          <p:nvPr/>
        </p:nvSpPr>
        <p:spPr>
          <a:xfrm>
            <a:off x="4267200" y="2172335"/>
            <a:ext cx="5346065" cy="460375"/>
          </a:xfrm>
          <a:prstGeom prst="rect">
            <a:avLst/>
          </a:prstGeom>
          <a:noFill/>
          <a:ln w="9525">
            <a:noFill/>
          </a:ln>
        </p:spPr>
        <p:txBody>
          <a:bodyPr wrap="square">
            <a:spAutoFit/>
          </a:bodyPr>
          <a:p>
            <a:pPr algn="ctr" eaLnBrk="0" hangingPunct="0"/>
            <a:r>
              <a:rPr lang="zh-CN" altLang="en-US" sz="2400" dirty="0">
                <a:solidFill>
                  <a:schemeClr val="tx2"/>
                </a:solidFill>
                <a:latin typeface="Arial" panose="020B0604020202020204" pitchFamily="34" charset="0"/>
              </a:rPr>
              <a:t>学习任务</a:t>
            </a:r>
            <a:r>
              <a:rPr lang="en-US" altLang="zh-CN" sz="2400" dirty="0">
                <a:solidFill>
                  <a:schemeClr val="tx2"/>
                </a:solidFill>
                <a:latin typeface="Arial" panose="020B0604020202020204" pitchFamily="34" charset="0"/>
              </a:rPr>
              <a:t>1--  数字电路基础</a:t>
            </a:r>
            <a:endParaRPr lang="en-US" altLang="zh-CN" sz="2400" dirty="0">
              <a:solidFill>
                <a:schemeClr val="tx2"/>
              </a:solidFill>
              <a:latin typeface="Arial" panose="020B0604020202020204" pitchFamily="34" charset="0"/>
            </a:endParaRPr>
          </a:p>
        </p:txBody>
      </p:sp>
      <p:grpSp>
        <p:nvGrpSpPr>
          <p:cNvPr id="37905" name="Group 58"/>
          <p:cNvGrpSpPr/>
          <p:nvPr/>
        </p:nvGrpSpPr>
        <p:grpSpPr>
          <a:xfrm>
            <a:off x="3527425" y="2165350"/>
            <a:ext cx="569913" cy="546100"/>
            <a:chOff x="1274" y="2457"/>
            <a:chExt cx="359" cy="344"/>
          </a:xfrm>
        </p:grpSpPr>
        <p:sp>
          <p:nvSpPr>
            <p:cNvPr id="37907" name="Text Box 59"/>
            <p:cNvSpPr txBox="1"/>
            <p:nvPr/>
          </p:nvSpPr>
          <p:spPr>
            <a:xfrm>
              <a:off x="1353" y="2485"/>
              <a:ext cx="222" cy="290"/>
            </a:xfrm>
            <a:prstGeom prst="rect">
              <a:avLst/>
            </a:prstGeom>
            <a:noFill/>
            <a:ln w="9525">
              <a:noFill/>
            </a:ln>
          </p:spPr>
          <p:txBody>
            <a:bodyPr wrap="none">
              <a:spAutoFit/>
            </a:bodyPr>
            <a:p>
              <a:pPr algn="ctr" eaLnBrk="0" hangingPunct="0"/>
              <a:r>
                <a:rPr lang="en-US" altLang="zh-CN" sz="2400" b="1" dirty="0">
                  <a:solidFill>
                    <a:srgbClr val="000000"/>
                  </a:solidFill>
                  <a:latin typeface="Arial" panose="020B0604020202020204" pitchFamily="34" charset="0"/>
                </a:rPr>
                <a:t>3</a:t>
              </a:r>
              <a:endParaRPr lang="en-US" altLang="zh-CN" sz="2400" b="1" dirty="0">
                <a:solidFill>
                  <a:srgbClr val="000000"/>
                </a:solidFill>
                <a:latin typeface="Arial" panose="020B0604020202020204" pitchFamily="34" charset="0"/>
              </a:endParaRPr>
            </a:p>
          </p:txBody>
        </p:sp>
        <p:sp>
          <p:nvSpPr>
            <p:cNvPr id="37908" name="Oval 60"/>
            <p:cNvSpPr/>
            <p:nvPr/>
          </p:nvSpPr>
          <p:spPr>
            <a:xfrm>
              <a:off x="1274" y="2457"/>
              <a:ext cx="308" cy="344"/>
            </a:xfrm>
            <a:prstGeom prst="ellipse">
              <a:avLst/>
            </a:prstGeom>
            <a:solidFill>
              <a:schemeClr val="accent1"/>
            </a:solidFill>
            <a:ln w="38100">
              <a:noFill/>
            </a:ln>
          </p:spPr>
          <p:txBody>
            <a:bodyPr wrap="none" anchor="ctr" anchorCtr="0">
              <a:spAutoFit/>
            </a:bodyPr>
            <a:p>
              <a:endParaRPr lang="zh-CN" altLang="en-US" dirty="0">
                <a:latin typeface="Arial" panose="020B0604020202020204" pitchFamily="34" charset="0"/>
              </a:endParaRPr>
            </a:p>
          </p:txBody>
        </p:sp>
        <p:sp>
          <p:nvSpPr>
            <p:cNvPr id="65597" name="Oval 61"/>
            <p:cNvSpPr>
              <a:spLocks noChangeArrowheads="1"/>
            </p:cNvSpPr>
            <p:nvPr/>
          </p:nvSpPr>
          <p:spPr bwMode="gray">
            <a:xfrm>
              <a:off x="1274" y="2457"/>
              <a:ext cx="308" cy="344"/>
            </a:xfrm>
            <a:prstGeom prst="ellipse">
              <a:avLst/>
            </a:prstGeom>
            <a:gradFill rotWithShape="1">
              <a:gsLst>
                <a:gs pos="0">
                  <a:schemeClr val="accent1">
                    <a:alpha val="32001"/>
                  </a:schemeClr>
                </a:gs>
                <a:gs pos="100000">
                  <a:schemeClr val="accent1">
                    <a:gamma/>
                    <a:shade val="0"/>
                    <a:invGamma/>
                    <a:alpha val="89999"/>
                  </a:schemeClr>
                </a:gs>
              </a:gsLst>
              <a:lin ang="2700000" scaled="1"/>
            </a:gradFill>
            <a:ln w="38100" algn="ctr">
              <a:noFill/>
              <a:round/>
            </a:ln>
            <a:effectLst/>
          </p:spPr>
          <p:txBody>
            <a:bodyPr wrap="none"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98" name="Oval 62"/>
            <p:cNvSpPr>
              <a:spLocks noChangeArrowheads="1"/>
            </p:cNvSpPr>
            <p:nvPr/>
          </p:nvSpPr>
          <p:spPr bwMode="gray">
            <a:xfrm>
              <a:off x="1299" y="2464"/>
              <a:ext cx="334" cy="330"/>
            </a:xfrm>
            <a:prstGeom prst="ellipse">
              <a:avLst/>
            </a:prstGeom>
            <a:gradFill rotWithShape="1">
              <a:gsLst>
                <a:gs pos="0">
                  <a:schemeClr val="accent1">
                    <a:gamma/>
                    <a:shade val="54118"/>
                    <a:invGamma/>
                  </a:schemeClr>
                </a:gs>
                <a:gs pos="50000">
                  <a:schemeClr val="accent1"/>
                </a:gs>
                <a:gs pos="100000">
                  <a:schemeClr val="accent1">
                    <a:gamma/>
                    <a:shade val="54118"/>
                    <a:invGamma/>
                  </a:schemeClr>
                </a:gs>
              </a:gsLst>
              <a:lin ang="18900000" scaled="1"/>
            </a:gradFill>
            <a:ln w="38100" algn="ctr">
              <a:noFill/>
              <a:round/>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99" name="Oval 63"/>
            <p:cNvSpPr>
              <a:spLocks noChangeArrowheads="1"/>
            </p:cNvSpPr>
            <p:nvPr/>
          </p:nvSpPr>
          <p:spPr bwMode="gray">
            <a:xfrm>
              <a:off x="1299" y="2465"/>
              <a:ext cx="334" cy="330"/>
            </a:xfrm>
            <a:prstGeom prst="ellipse">
              <a:avLst/>
            </a:prstGeom>
            <a:gradFill rotWithShape="1">
              <a:gsLst>
                <a:gs pos="0">
                  <a:schemeClr val="accent1">
                    <a:gamma/>
                    <a:shade val="63529"/>
                    <a:invGamma/>
                  </a:schemeClr>
                </a:gs>
                <a:gs pos="100000">
                  <a:schemeClr val="accent1">
                    <a:alpha val="0"/>
                  </a:schemeClr>
                </a:gs>
              </a:gsLst>
              <a:lin ang="2700000" scaled="1"/>
            </a:gradFill>
            <a:ln w="38100" algn="ctr">
              <a:noFill/>
              <a:round/>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12" name="Oval 64"/>
            <p:cNvSpPr/>
            <p:nvPr/>
          </p:nvSpPr>
          <p:spPr>
            <a:xfrm>
              <a:off x="1317" y="2469"/>
              <a:ext cx="300" cy="320"/>
            </a:xfrm>
            <a:prstGeom prst="ellipse">
              <a:avLst/>
            </a:prstGeom>
            <a:solidFill>
              <a:srgbClr val="333333"/>
            </a:solidFill>
            <a:ln w="38100">
              <a:noFill/>
            </a:ln>
          </p:spPr>
          <p:txBody>
            <a:bodyPr anchor="ctr" anchorCtr="0">
              <a:spAutoFit/>
            </a:bodyPr>
            <a:p>
              <a:endParaRPr lang="zh-CN" altLang="en-US" dirty="0">
                <a:latin typeface="Arial" panose="020B0604020202020204" pitchFamily="34" charset="0"/>
              </a:endParaRPr>
            </a:p>
          </p:txBody>
        </p:sp>
        <p:sp>
          <p:nvSpPr>
            <p:cNvPr id="37913" name="Oval 65"/>
            <p:cNvSpPr/>
            <p:nvPr/>
          </p:nvSpPr>
          <p:spPr>
            <a:xfrm>
              <a:off x="1322" y="2484"/>
              <a:ext cx="291" cy="291"/>
            </a:xfrm>
            <a:prstGeom prst="ellipse">
              <a:avLst/>
            </a:prstGeom>
            <a:gradFill rotWithShape="1">
              <a:gsLst>
                <a:gs pos="0">
                  <a:srgbClr val="595959"/>
                </a:gs>
                <a:gs pos="100000">
                  <a:srgbClr val="C0C0C0"/>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14" name="Oval 66"/>
            <p:cNvSpPr/>
            <p:nvPr/>
          </p:nvSpPr>
          <p:spPr>
            <a:xfrm>
              <a:off x="1326" y="2486"/>
              <a:ext cx="283" cy="283"/>
            </a:xfrm>
            <a:prstGeom prst="ellipse">
              <a:avLst/>
            </a:prstGeom>
            <a:gradFill rotWithShape="1">
              <a:gsLst>
                <a:gs pos="0">
                  <a:srgbClr val="C0C0C0">
                    <a:alpha val="0"/>
                  </a:srgbClr>
                </a:gs>
                <a:gs pos="100000">
                  <a:srgbClr val="E9E9E9"/>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15" name="Oval 67"/>
            <p:cNvSpPr/>
            <p:nvPr/>
          </p:nvSpPr>
          <p:spPr>
            <a:xfrm>
              <a:off x="1329" y="2488"/>
              <a:ext cx="270" cy="265"/>
            </a:xfrm>
            <a:prstGeom prst="ellipse">
              <a:avLst/>
            </a:prstGeom>
            <a:gradFill rotWithShape="1">
              <a:gsLst>
                <a:gs pos="0">
                  <a:srgbClr val="989898"/>
                </a:gs>
                <a:gs pos="100000">
                  <a:srgbClr val="C0C0C0">
                    <a:alpha val="48000"/>
                  </a:srgbClr>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16" name="Oval 68"/>
            <p:cNvSpPr/>
            <p:nvPr/>
          </p:nvSpPr>
          <p:spPr>
            <a:xfrm>
              <a:off x="1344" y="2496"/>
              <a:ext cx="240" cy="215"/>
            </a:xfrm>
            <a:prstGeom prst="ellipse">
              <a:avLst/>
            </a:prstGeom>
            <a:gradFill rotWithShape="1">
              <a:gsLst>
                <a:gs pos="0">
                  <a:srgbClr val="FFFFFF"/>
                </a:gs>
                <a:gs pos="100000">
                  <a:srgbClr val="C0C0C0">
                    <a:alpha val="37999"/>
                  </a:srgbClr>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grpSp>
      <p:sp>
        <p:nvSpPr>
          <p:cNvPr id="37906" name="Text Box 69"/>
          <p:cNvSpPr txBox="1"/>
          <p:nvPr/>
        </p:nvSpPr>
        <p:spPr>
          <a:xfrm>
            <a:off x="3653631" y="2227263"/>
            <a:ext cx="352425" cy="460375"/>
          </a:xfrm>
          <a:prstGeom prst="rect">
            <a:avLst/>
          </a:prstGeom>
          <a:noFill/>
          <a:ln w="9525">
            <a:noFill/>
          </a:ln>
        </p:spPr>
        <p:txBody>
          <a:bodyPr wrap="none">
            <a:spAutoFit/>
          </a:bodyPr>
          <a:p>
            <a:pPr algn="ctr" eaLnBrk="0" hangingPunct="0"/>
            <a:r>
              <a:rPr lang="en-US" altLang="zh-CN" sz="2400" b="1" dirty="0">
                <a:solidFill>
                  <a:srgbClr val="000000"/>
                </a:solidFill>
                <a:latin typeface="Arial" panose="020B0604020202020204" pitchFamily="34" charset="0"/>
              </a:rPr>
              <a:t>1</a:t>
            </a:r>
            <a:endParaRPr lang="en-US" altLang="zh-CN" sz="2400" b="1" dirty="0">
              <a:solidFill>
                <a:srgbClr val="000000"/>
              </a:solidFill>
              <a:latin typeface="Arial" panose="020B0604020202020204" pitchFamily="34" charset="0"/>
            </a:endParaRPr>
          </a:p>
        </p:txBody>
      </p:sp>
      <p:sp>
        <p:nvSpPr>
          <p:cNvPr id="7" name="Text Box 24"/>
          <p:cNvSpPr txBox="1"/>
          <p:nvPr/>
        </p:nvSpPr>
        <p:spPr>
          <a:xfrm>
            <a:off x="4250690" y="3088640"/>
            <a:ext cx="5643245" cy="829945"/>
          </a:xfrm>
          <a:prstGeom prst="rect">
            <a:avLst/>
          </a:prstGeom>
          <a:noFill/>
          <a:ln w="9525">
            <a:noFill/>
          </a:ln>
        </p:spPr>
        <p:txBody>
          <a:bodyPr wrap="square">
            <a:spAutoFit/>
          </a:bodyPr>
          <a:p>
            <a:pPr algn="ctr" eaLnBrk="0" hangingPunct="0"/>
            <a:r>
              <a:rPr lang="zh-CN" altLang="en-US" sz="2400" dirty="0">
                <a:solidFill>
                  <a:schemeClr val="tx2"/>
                </a:solidFill>
                <a:latin typeface="Arial" panose="020B0604020202020204" pitchFamily="34" charset="0"/>
              </a:rPr>
              <a:t>学习任务</a:t>
            </a:r>
            <a:r>
              <a:rPr lang="en-US" altLang="zh-CN" sz="2400" dirty="0">
                <a:solidFill>
                  <a:schemeClr val="tx2"/>
                </a:solidFill>
                <a:latin typeface="Arial" panose="020B0604020202020204" pitchFamily="34" charset="0"/>
              </a:rPr>
              <a:t>2--</a:t>
            </a:r>
            <a:r>
              <a:rPr lang="en-US" altLang="zh-CN" sz="2400" dirty="0">
                <a:solidFill>
                  <a:schemeClr val="tx2"/>
                </a:solidFill>
                <a:sym typeface="+mn-ea"/>
              </a:rPr>
              <a:t>组合逻辑电路</a:t>
            </a:r>
            <a:endParaRPr lang="en-US" altLang="zh-CN" sz="2400" dirty="0">
              <a:solidFill>
                <a:schemeClr val="tx2"/>
              </a:solidFill>
              <a:latin typeface="Arial" panose="020B0604020202020204" pitchFamily="34" charset="0"/>
              <a:sym typeface="+mn-ea"/>
            </a:endParaRPr>
          </a:p>
          <a:p>
            <a:pPr algn="ctr" eaLnBrk="0" hangingPunct="0"/>
            <a:endParaRPr lang="en-US" altLang="zh-CN" sz="2400" dirty="0">
              <a:solidFill>
                <a:schemeClr val="tx2"/>
              </a:solidFill>
              <a:latin typeface="Arial" panose="020B0604020202020204" pitchFamily="34" charset="0"/>
            </a:endParaRPr>
          </a:p>
        </p:txBody>
      </p:sp>
      <p:sp>
        <p:nvSpPr>
          <p:cNvPr id="8" name="Text Box 24"/>
          <p:cNvSpPr txBox="1"/>
          <p:nvPr/>
        </p:nvSpPr>
        <p:spPr>
          <a:xfrm>
            <a:off x="4234180" y="3933190"/>
            <a:ext cx="5643245" cy="460375"/>
          </a:xfrm>
          <a:prstGeom prst="rect">
            <a:avLst/>
          </a:prstGeom>
          <a:noFill/>
          <a:ln w="9525">
            <a:noFill/>
          </a:ln>
        </p:spPr>
        <p:txBody>
          <a:bodyPr wrap="square">
            <a:spAutoFit/>
          </a:bodyPr>
          <a:p>
            <a:pPr algn="ctr" eaLnBrk="0" hangingPunct="0"/>
            <a:r>
              <a:rPr lang="zh-CN" altLang="en-US" sz="2400" dirty="0">
                <a:solidFill>
                  <a:schemeClr val="tx2"/>
                </a:solidFill>
                <a:latin typeface="Arial" panose="020B0604020202020204" pitchFamily="34" charset="0"/>
              </a:rPr>
              <a:t>学习任务</a:t>
            </a:r>
            <a:r>
              <a:rPr lang="en-US" altLang="zh-CN" sz="2400" dirty="0">
                <a:solidFill>
                  <a:schemeClr val="tx2"/>
                </a:solidFill>
                <a:latin typeface="Arial" panose="020B0604020202020204" pitchFamily="34" charset="0"/>
              </a:rPr>
              <a:t>3--</a:t>
            </a:r>
            <a:r>
              <a:rPr lang="en-US" altLang="zh-CN" sz="2400" dirty="0">
                <a:solidFill>
                  <a:schemeClr val="tx2"/>
                </a:solidFill>
                <a:sym typeface="+mn-ea"/>
              </a:rPr>
              <a:t>时序逻辑电路</a:t>
            </a:r>
            <a:endParaRPr lang="en-US" altLang="zh-CN" sz="2400" dirty="0">
              <a:solidFill>
                <a:schemeClr val="tx2"/>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767715" y="1556385"/>
            <a:ext cx="10284460" cy="200152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微软雅黑" panose="020B0503020204020204" pitchFamily="34" charset="-122"/>
              </a:rPr>
              <a:t>展开一幅幅新能源汽车控制电路的图纸，我们会对其中的很多元件和线路产生诸多的思考，为什么一个小小的数字芯片就能够实现如此强大的功能？古语讲“九层之台起于垒土”，无论多么复杂的芯片，运算模式的基础都离不开0和1，逻辑构建的最小元素也大多是与、或、非。在这一个学习任务中，我们就以二进制的数制为“垒土”，向复杂数字电路的“九层之台”迈进。</a:t>
            </a:r>
            <a:r>
              <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数字电路基础</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任务描述</a:t>
            </a:r>
            <a:r>
              <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551815" y="1628775"/>
            <a:ext cx="11353165" cy="200152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（1）能够对十进制、二进制、八进制、十六进制进行运算转换。</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（2）掌握基本门电路的逻辑功能。</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（3）掌握基本门电路逻辑功能的测试方法。</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（4）通过二进制的产生到当前芯片的广泛应用，了解科技的进步需要一代</a:t>
            </a:r>
            <a:r>
              <a:rPr kumimoji="1" lang="en-US" altLang="zh-CN"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又一代人不懈的追求和努力。</a:t>
            </a:r>
            <a:r>
              <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数字电路基础</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学习目标</a:t>
            </a: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551815" y="1628775"/>
            <a:ext cx="11353165" cy="200152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（1）能够对十进制、二进制、八进制、十六进制进行运算转换。</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（2）掌握基本门电路的逻辑功能。</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（3）掌握基本门电路逻辑功能的测试方法。</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（4）通过二进制的产生到当前芯片的广泛应用，了解科技的进步需要一代</a:t>
            </a:r>
            <a:r>
              <a:rPr kumimoji="1" lang="en-US" altLang="zh-CN"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又一代人不懈的追求和努力。</a:t>
            </a:r>
            <a:r>
              <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数字电路基础</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学习目标</a:t>
            </a: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479425" y="1412875"/>
            <a:ext cx="11929110" cy="200152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（1）知识准备</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掌握与门、或门、非门等基础门电路的功能。（查阅学习参考“学习单元二学习任务一”）。</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lang="zh-CN" altLang="en-US" b="1" noProof="0" dirty="0">
                <a:ln>
                  <a:noFill/>
                </a:ln>
                <a:effectLst>
                  <a:outerShdw blurRad="38100" dist="38100" dir="2700000" algn="tl">
                    <a:srgbClr val="C0C0C0"/>
                  </a:outerShdw>
                </a:effectLst>
                <a:uLnTx/>
                <a:uFillTx/>
                <a:cs typeface="微软雅黑" panose="020B0503020204020204" pitchFamily="34" charset="-122"/>
                <a:sym typeface="+mn-ea"/>
              </a:rPr>
              <a:t>掌握74LS00、74LS02、74LS03等基础门电路的引脚连接。（扫描“学习单元二学习任务一”中的二维码）。</a:t>
            </a:r>
            <a:endParaRPr lang="zh-CN" altLang="en-US" b="1" noProof="0" dirty="0">
              <a:ln>
                <a:noFill/>
              </a:ln>
              <a:effectLst>
                <a:outerShdw blurRad="38100" dist="38100" dir="2700000" algn="tl">
                  <a:srgbClr val="C0C0C0"/>
                </a:outerShdw>
              </a:effectLst>
              <a:uLnTx/>
              <a:uFillTx/>
              <a:cs typeface="微软雅黑" panose="020B0503020204020204" pitchFamily="34" charset="-122"/>
              <a:sym typeface="+mn-ea"/>
            </a:endParaRPr>
          </a:p>
          <a:p>
            <a:pPr marL="0" marR="0" lvl="0" indent="0" algn="l" defTabSz="914400" rtl="0" eaLnBrk="1" fontAlgn="base" latinLnBrk="0" hangingPunct="1">
              <a:lnSpc>
                <a:spcPct val="150000"/>
              </a:lnSpc>
              <a:spcBef>
                <a:spcPct val="20000"/>
              </a:spcBef>
              <a:spcAft>
                <a:spcPct val="0"/>
              </a:spcAft>
              <a:buClrTx/>
              <a:buSzTx/>
              <a:defRPr/>
            </a:pPr>
            <a:r>
              <a:rPr lang="zh-CN" altLang="en-US" b="1" noProof="0" dirty="0">
                <a:ln>
                  <a:noFill/>
                </a:ln>
                <a:effectLst>
                  <a:outerShdw blurRad="38100" dist="38100" dir="2700000" algn="tl">
                    <a:srgbClr val="C0C0C0"/>
                  </a:outerShdw>
                </a:effectLst>
                <a:uLnTx/>
                <a:uFillTx/>
                <a:cs typeface="微软雅黑" panose="020B0503020204020204" pitchFamily="34" charset="-122"/>
                <a:sym typeface="+mn-ea"/>
              </a:rPr>
              <a:t>分组查找国际国内知名的芯片生产厂商。</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（2）工作场所：理实一体化教室。  </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a:t>
            </a:r>
            <a:r>
              <a:rPr kumimoji="1" lang="en-US" altLang="zh-CN"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3</a:t>
            </a: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）工作器材：上拉电阻、10个74LS00、10个74LS02、10个74LS03、DC5V稳压电源、导线若干、小ED灯泡若干、万用表、维修工具等。</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数字电路基础</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学习准备</a:t>
            </a:r>
            <a:endPar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551815" y="1628775"/>
            <a:ext cx="11353165" cy="200152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（1）当前国际国内比较知名的芯片生产商有哪些？核心产品是？</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 </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a:t>
            </a:r>
            <a:r>
              <a:rPr kumimoji="1" lang="en-US" altLang="zh-CN"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2</a:t>
            </a: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）74LS00、74LS02、74LS03的引脚有多少个？ </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a:t>
            </a:r>
            <a:r>
              <a:rPr kumimoji="1" lang="en-US" altLang="zh-CN"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3</a:t>
            </a: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）74LS00的逻辑功能是什么？</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a:t>
            </a:r>
            <a:r>
              <a:rPr kumimoji="1" lang="en-US" altLang="zh-CN"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4</a:t>
            </a: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）74LS02、74LS03的逻辑功能是什么？</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数字电路基础</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计划与实施</a:t>
            </a:r>
            <a:endPar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551815" y="1628775"/>
            <a:ext cx="11353165" cy="200152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（1）反演律的表达形式是</a:t>
            </a:r>
            <a:r>
              <a:rPr kumimoji="1" lang="zh-CN" altLang="en-US" b="1" i="0" u="sng"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 。</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（2）在逻辑代数中1+1=  </a:t>
            </a:r>
            <a:r>
              <a:rPr kumimoji="1" lang="en-US" altLang="zh-CN" b="1" i="0" u="sng"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，1+0=</a:t>
            </a:r>
            <a:r>
              <a:rPr kumimoji="1" lang="en-US" altLang="zh-CN" b="1" i="0" u="sng"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，0+0= </a:t>
            </a:r>
            <a:r>
              <a:rPr kumimoji="1" lang="en-US" altLang="zh-CN" b="1" i="0" u="sng"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（3）逻辑函数的常用表示方法有</a:t>
            </a:r>
            <a:r>
              <a:rPr kumimoji="1" lang="zh-CN" altLang="en-US" b="1" i="0" u="sng"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 、</a:t>
            </a:r>
            <a:r>
              <a:rPr kumimoji="1" lang="zh-CN" altLang="en-US" b="1" i="0" u="sng"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a:t>
            </a:r>
            <a:r>
              <a:rPr kumimoji="1" lang="zh-CN" altLang="en-US" b="1" i="0" u="sng"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等。</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（4）逻辑函数的常用表示方法有</a:t>
            </a:r>
            <a:r>
              <a:rPr kumimoji="1" lang="zh-CN" altLang="en-US" b="1" i="0" u="sng"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a:t>
            </a:r>
            <a:r>
              <a:rPr kumimoji="1" lang="zh-CN" altLang="en-US" b="1" i="0" u="sng"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 、</a:t>
            </a:r>
            <a:r>
              <a:rPr kumimoji="1" lang="zh-CN" altLang="en-US" b="1" i="0" u="sng"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等。</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（5）数字电路中，常用的计数制除十进制外，还有</a:t>
            </a:r>
            <a:r>
              <a:rPr kumimoji="1" lang="zh-CN" altLang="en-US" b="1" i="0" u="sng"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a:t>
            </a:r>
            <a:r>
              <a:rPr kumimoji="1" lang="zh-CN" altLang="en-US" b="1" i="0" u="sng"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 、</a:t>
            </a:r>
            <a:r>
              <a:rPr kumimoji="1" lang="zh-CN" altLang="en-US" b="1" i="0" u="sng"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等。</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数字电路基础</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a:xfrm>
            <a:off x="684530" y="980440"/>
            <a:ext cx="7899400" cy="575945"/>
          </a:xfrm>
        </p:spPr>
        <p:txBody>
          <a:body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评价与反馈</a:t>
            </a:r>
            <a:endPar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767715" y="1556385"/>
            <a:ext cx="10284460" cy="200152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在本任务中，我们将学习组合逻辑电路的相关内容，主要包含编码器、译码器、数码显示器件等。这些基础性内容的学习，看似不是直接关联到最新的技术，但是，在最早期的汽车仪表显示系统中，基于7段显示译码器的数字转速表曾经是我们获取汽车运动信息的关键窗口。当前，科技在不断的迭代更新，但基础的内容依然需要我们去学习、去借鉴。</a:t>
            </a:r>
            <a:r>
              <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lang="en-US" altLang="zh-CN" dirty="0">
                <a:solidFill>
                  <a:schemeClr val="tx2"/>
                </a:solidFill>
                <a:latin typeface="Arial" panose="020B0604020202020204" pitchFamily="34" charset="0"/>
                <a:sym typeface="+mn-ea"/>
              </a:rPr>
              <a:t>组合逻辑电路</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任务描述</a:t>
            </a:r>
            <a:r>
              <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551815" y="1628775"/>
            <a:ext cx="11353165" cy="200152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（1）掌握组合逻辑电路的分析方法。</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（2）掌握常见编码器、译码器的功能。</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（3）掌握常见共阴级、共阳极数码管的功能和显示原理。</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（4）</a:t>
            </a:r>
            <a:r>
              <a:rPr kumimoji="1"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大家分组查找不同新能源汽车上的仪表显示系统，通过科技的不断进步，激发爱国热情</a:t>
            </a: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a:t>
            </a:r>
            <a:r>
              <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2--</a:t>
            </a:r>
            <a:r>
              <a:rPr lang="en-US" altLang="zh-CN" dirty="0">
                <a:solidFill>
                  <a:schemeClr val="tx2"/>
                </a:solidFill>
                <a:latin typeface="Arial" panose="020B0604020202020204" pitchFamily="34" charset="0"/>
                <a:sym typeface="+mn-ea"/>
              </a:rPr>
              <a:t>组合逻辑电路</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学习目标</a:t>
            </a: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551815" y="1628775"/>
            <a:ext cx="11353165" cy="200152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（1）能够对十进制、二进制、八进制、十六进制进行运算转换。</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（2）掌握基本门电路的逻辑功能。</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（3）掌握基本门电路逻辑功能的测试方法。</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（4）通过二进制的产生到当前芯片的广泛应用，了解科技的进步需要一代</a:t>
            </a:r>
            <a:r>
              <a:rPr kumimoji="1" lang="en-US" altLang="zh-CN"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又一代人不懈的追求和努力。</a:t>
            </a:r>
            <a:r>
              <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2--</a:t>
            </a:r>
            <a:r>
              <a:rPr lang="en-US" altLang="zh-CN" dirty="0">
                <a:solidFill>
                  <a:schemeClr val="tx2"/>
                </a:solidFill>
                <a:latin typeface="Arial" panose="020B0604020202020204" pitchFamily="34" charset="0"/>
                <a:sym typeface="+mn-ea"/>
              </a:rPr>
              <a:t>组合逻辑电路</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学习目标</a:t>
            </a: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225" y="1492885"/>
            <a:ext cx="10284460" cy="200152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微软雅黑" panose="020B0503020204020204" pitchFamily="34" charset="-122"/>
              </a:rPr>
              <a:t>电路基本物理量的分析和测量是学习新能源汽车电路的基础，在本任务中，我们通过分组搭建灯泡亮度可调的电路，学习应用万用表测量电阻、电压、电流等技能。</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微软雅黑" panose="020B0503020204020204" pitchFamily="34" charset="-122"/>
            </a:endParaRPr>
          </a:p>
          <a:p>
            <a:pPr marL="457200" marR="0" lvl="0" indent="-457200" algn="l" defTabSz="914400" rtl="0" eaLnBrk="1" fontAlgn="base" latinLnBrk="0" hangingPunct="1">
              <a:lnSpc>
                <a:spcPct val="150000"/>
              </a:lnSpc>
              <a:spcBef>
                <a:spcPct val="20000"/>
              </a:spcBef>
              <a:spcAft>
                <a:spcPct val="0"/>
              </a:spcAft>
              <a:buClrTx/>
              <a:buSzTx/>
              <a:buFontTx/>
              <a:buNone/>
              <a:defRPr/>
            </a:pPr>
            <a:r>
              <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电路基本物理量的测量</a:t>
            </a:r>
            <a:endPar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占位符 4"/>
          <p:cNvSpPr>
            <a:spLocks noGrp="1"/>
          </p:cNvSpPr>
          <p:nvPr>
            <p:ph type="body" sz="quarter" idx="14"/>
          </p:nvPr>
        </p:nvSpPr>
        <p:spPr/>
        <p:txBody>
          <a:body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任务描述</a:t>
            </a:r>
            <a:r>
              <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479425" y="1412875"/>
            <a:ext cx="11929110" cy="200152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（1）知识准备</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掌握74LS48 芯片的功能。（查阅学习参考“学习单元二学习任务二”）</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掌握七段共阴极数码管的显示原理。（查阅学习参考“学习单元二学习任务二”）</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掌握74LS48 芯片和共阴级数码管的连接方式。（查阅学习参考“学习单元二学习任务二”）</a:t>
            </a:r>
            <a:r>
              <a:rPr lang="zh-CN" altLang="en-US" b="1" noProof="0" dirty="0">
                <a:ln>
                  <a:noFill/>
                </a:ln>
                <a:effectLst>
                  <a:outerShdw blurRad="38100" dist="38100" dir="2700000" algn="tl">
                    <a:srgbClr val="C0C0C0"/>
                  </a:outerShdw>
                </a:effectLst>
                <a:uLnTx/>
                <a:uFillTx/>
                <a:cs typeface="微软雅黑" panose="020B0503020204020204" pitchFamily="34" charset="-122"/>
                <a:sym typeface="+mn-ea"/>
              </a:rPr>
              <a:t>。</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（2）工作场所：理实一体化教室。  </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a:t>
            </a:r>
            <a:r>
              <a:rPr kumimoji="1" lang="en-US" altLang="zh-CN"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3</a:t>
            </a: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）工作器材：电子设计与仿真软件、74LS48 芯片、限流电阻、共阴极数码管、导线若干、DC5V电源、万用表、维修工具等。</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2--</a:t>
            </a:r>
            <a:r>
              <a:rPr lang="en-US" altLang="zh-CN" dirty="0">
                <a:solidFill>
                  <a:schemeClr val="tx2"/>
                </a:solidFill>
                <a:latin typeface="Arial" panose="020B0604020202020204" pitchFamily="34" charset="0"/>
                <a:sym typeface="+mn-ea"/>
              </a:rPr>
              <a:t>组合逻辑电路</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学习准备</a:t>
            </a:r>
            <a:endPar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551815" y="1628775"/>
            <a:ext cx="11353165" cy="200152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（1）通过分析下图1-2-1所示的七段数码管电路图，你认为图中电阻的主要作用是？ </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2--</a:t>
            </a:r>
            <a:r>
              <a:rPr lang="en-US" altLang="zh-CN" dirty="0">
                <a:solidFill>
                  <a:schemeClr val="tx2"/>
                </a:solidFill>
                <a:latin typeface="Arial" panose="020B0604020202020204" pitchFamily="34" charset="0"/>
                <a:sym typeface="+mn-ea"/>
              </a:rPr>
              <a:t>组合逻辑电路</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计划与实施</a:t>
            </a:r>
            <a:endPar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endParaRPr>
          </a:p>
        </p:txBody>
      </p:sp>
      <p:pic>
        <p:nvPicPr>
          <p:cNvPr id="57" name="图片 57"/>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3641090" y="2589530"/>
            <a:ext cx="4733290" cy="3670300"/>
          </a:xfrm>
          <a:prstGeom prst="rect">
            <a:avLst/>
          </a:prstGeom>
          <a:noFill/>
          <a:ln>
            <a:noFill/>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551815" y="1628775"/>
            <a:ext cx="11353165" cy="200152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a:t>
            </a:r>
            <a:r>
              <a:rPr kumimoji="1" lang="en-US" altLang="zh-CN"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2</a:t>
            </a: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）共阴极数码管和共阳极数码管的核心差别是什么？ </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lang="zh-CN" altLang="en-US" b="1" noProof="0" dirty="0">
                <a:ln>
                  <a:noFill/>
                </a:ln>
                <a:effectLst>
                  <a:outerShdw blurRad="38100" dist="38100" dir="2700000" algn="tl">
                    <a:srgbClr val="C0C0C0"/>
                  </a:outerShdw>
                </a:effectLst>
                <a:uLnTx/>
                <a:uFillTx/>
                <a:cs typeface="微软雅黑" panose="020B0503020204020204" pitchFamily="34" charset="-122"/>
                <a:sym typeface="+mn-ea"/>
              </a:rPr>
              <a:t>（</a:t>
            </a:r>
            <a:r>
              <a:rPr lang="en-US" altLang="zh-CN" b="1" noProof="0" dirty="0">
                <a:ln>
                  <a:noFill/>
                </a:ln>
                <a:effectLst>
                  <a:outerShdw blurRad="38100" dist="38100" dir="2700000" algn="tl">
                    <a:srgbClr val="C0C0C0"/>
                  </a:outerShdw>
                </a:effectLst>
                <a:uLnTx/>
                <a:uFillTx/>
                <a:cs typeface="微软雅黑" panose="020B0503020204020204" pitchFamily="34" charset="-122"/>
                <a:sym typeface="+mn-ea"/>
              </a:rPr>
              <a:t>3</a:t>
            </a:r>
            <a:r>
              <a:rPr lang="zh-CN" altLang="en-US" b="1" noProof="0" dirty="0">
                <a:ln>
                  <a:noFill/>
                </a:ln>
                <a:effectLst>
                  <a:outerShdw blurRad="38100" dist="38100" dir="2700000" algn="tl">
                    <a:srgbClr val="C0C0C0"/>
                  </a:outerShdw>
                </a:effectLst>
                <a:uLnTx/>
                <a:uFillTx/>
                <a:cs typeface="微软雅黑" panose="020B0503020204020204" pitchFamily="34" charset="-122"/>
                <a:sym typeface="+mn-ea"/>
              </a:rPr>
              <a:t>）</a:t>
            </a: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如果把图中的“U1”元件换成74LS47，接线图将如何绘制？</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2--</a:t>
            </a:r>
            <a:r>
              <a:rPr lang="en-US" altLang="zh-CN" dirty="0">
                <a:solidFill>
                  <a:schemeClr val="tx2"/>
                </a:solidFill>
                <a:latin typeface="Arial" panose="020B0604020202020204" pitchFamily="34" charset="0"/>
                <a:sym typeface="+mn-ea"/>
              </a:rPr>
              <a:t>组合逻辑电路</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计划与实施</a:t>
            </a:r>
            <a:endPar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551815" y="1628775"/>
            <a:ext cx="11353165" cy="200152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b="1" i="0"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（1）编码器的输入是准备编码的信号，输出是</a:t>
            </a:r>
            <a:r>
              <a:rPr kumimoji="1" lang="zh-CN" altLang="en-US" b="1" i="0" u="sng"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      </a:t>
            </a:r>
            <a:r>
              <a:rPr kumimoji="1" lang="zh-CN" altLang="en-US" b="1" i="0"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的信号。</a:t>
            </a:r>
            <a:endParaRPr kumimoji="1" lang="zh-CN" altLang="en-US" b="1" i="0"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（2）编码和</a:t>
            </a:r>
            <a:r>
              <a:rPr kumimoji="1" lang="zh-CN" altLang="en-US" b="1" i="0" u="sng"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      </a:t>
            </a:r>
            <a:r>
              <a:rPr kumimoji="1" lang="zh-CN" altLang="en-US" b="1" i="0"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互为逆运算。</a:t>
            </a:r>
            <a:endParaRPr kumimoji="1" lang="zh-CN" altLang="en-US" b="1" i="0"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（3）三线-八线74138 译码器可以通过两片集成电路的组合，构成 </a:t>
            </a:r>
            <a:r>
              <a:rPr kumimoji="1" lang="zh-CN" altLang="en-US" b="1" i="0" u="sng"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       </a:t>
            </a:r>
            <a:r>
              <a:rPr kumimoji="1" lang="zh-CN" altLang="en-US" b="1" i="0"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译码器。</a:t>
            </a:r>
            <a:endParaRPr kumimoji="1" lang="zh-CN" altLang="en-US" b="1" i="0"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（4）优先编码器的核心功能是能够自动判别各电路信号</a:t>
            </a:r>
            <a:r>
              <a:rPr kumimoji="1" lang="zh-CN" altLang="en-US" b="1" i="0" u="sng"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        </a:t>
            </a:r>
            <a:r>
              <a:rPr kumimoji="1" lang="zh-CN" altLang="en-US" b="1" i="0"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的高低，并自动对优先级别高的信号进行编码。</a:t>
            </a:r>
            <a:endParaRPr kumimoji="1" lang="zh-CN" altLang="en-US" b="1" i="0"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（5）对比分析液晶显示器和半导体数码管各自的特点，液晶显示器的优点主要包括 </a:t>
            </a:r>
            <a:r>
              <a:rPr kumimoji="1" lang="zh-CN" altLang="en-US" b="1" i="0" u="sng"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       </a:t>
            </a:r>
            <a:r>
              <a:rPr kumimoji="1" lang="zh-CN" altLang="en-US" b="1" i="0"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a:t>
            </a:r>
            <a:r>
              <a:rPr kumimoji="1" lang="zh-CN" altLang="en-US" b="1" i="0" u="sng"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        </a:t>
            </a:r>
            <a:r>
              <a:rPr kumimoji="1" lang="zh-CN" altLang="en-US" b="1" i="0"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a:t>
            </a:r>
            <a:r>
              <a:rPr kumimoji="1" lang="zh-CN" altLang="en-US" b="1" i="0" u="sng"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        </a:t>
            </a:r>
            <a:r>
              <a:rPr kumimoji="1" lang="zh-CN" altLang="en-US" b="1" i="0"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a:t>
            </a:r>
            <a:r>
              <a:rPr kumimoji="1" lang="zh-CN" altLang="en-US" b="1" i="0" u="sng"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        </a:t>
            </a:r>
            <a:r>
              <a:rPr kumimoji="1" lang="zh-CN" altLang="en-US" b="1" i="0"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等。</a:t>
            </a:r>
            <a:endParaRPr kumimoji="1" lang="zh-CN" altLang="en-US" b="1" i="0"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2--</a:t>
            </a:r>
            <a:r>
              <a:rPr lang="en-US" altLang="zh-CN" dirty="0">
                <a:solidFill>
                  <a:schemeClr val="tx2"/>
                </a:solidFill>
                <a:latin typeface="Arial" panose="020B0604020202020204" pitchFamily="34" charset="0"/>
                <a:sym typeface="+mn-ea"/>
              </a:rPr>
              <a:t>组合逻辑电路</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a:xfrm>
            <a:off x="684530" y="980440"/>
            <a:ext cx="7899400" cy="575945"/>
          </a:xfrm>
        </p:spPr>
        <p:txBody>
          <a:body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评价与反馈</a:t>
            </a:r>
            <a:endPar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767715" y="1556385"/>
            <a:ext cx="10284460" cy="200152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在新能源汽车或传统燃油汽车上，有很多部件涉及时序的问题，例如雨刮的间歇动作并依据雨量的大小调节频率、汽车报警器以固定的频率峰鸣或震动，从应用层面，我们很容易判断这是在程序设计或电子器件设计中加入了定时功能，但深入思考，这种定时功能是由什么样的逻辑或器件组成的？是否可以应用之前的组合逻辑电路实现？如果不能实现，是否有其它类型的逻辑电路？</a:t>
            </a:r>
            <a:r>
              <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lang="en-US" altLang="zh-CN" dirty="0">
                <a:solidFill>
                  <a:schemeClr val="tx2"/>
                </a:solidFill>
                <a:latin typeface="Arial" panose="020B0604020202020204" pitchFamily="34" charset="0"/>
                <a:sym typeface="+mn-ea"/>
              </a:rPr>
              <a:t>时序逻辑电路</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任务描述</a:t>
            </a:r>
            <a:r>
              <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551815" y="1628775"/>
            <a:ext cx="11353165" cy="200152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（1）掌握R-S 触发器、D触发器的组成结构、工作原理、逻辑功能。</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a:t>
            </a:r>
            <a:r>
              <a:rPr kumimoji="1" lang="en-US" altLang="zh-CN"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2</a:t>
            </a: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）掌握555集成定时器的工作原理。</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a:t>
            </a:r>
            <a:r>
              <a:rPr kumimoji="1" lang="en-US" altLang="zh-CN"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3</a:t>
            </a: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）能够熟练分析基于555集成定时器的汽车转向灯闪光器电路。</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a:t>
            </a:r>
            <a:r>
              <a:rPr kumimoji="1" lang="en-US" altLang="zh-CN"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4</a:t>
            </a: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）通过芯片的广泛应用，了解科技的进步需要一代又一代人不懈的追求和努力。</a:t>
            </a:r>
            <a:r>
              <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占位符 4"/>
          <p:cNvSpPr>
            <a:spLocks noGrp="1"/>
          </p:cNvSpPr>
          <p:nvPr>
            <p:ph type="body" sz="quarter" idx="14"/>
          </p:nvPr>
        </p:nvSpPr>
        <p:spPr/>
        <p:txBody>
          <a:body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学习目标</a:t>
            </a: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占位符 3"/>
          <p:cNvSpPr>
            <a:spLocks noGrp="1"/>
          </p:cNvSpPr>
          <p:nvPr/>
        </p:nvSpPr>
        <p:spPr>
          <a:xfrm>
            <a:off x="684367" y="260648"/>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lang="en-US" altLang="zh-CN" dirty="0">
                <a:solidFill>
                  <a:schemeClr val="tx2"/>
                </a:solidFill>
                <a:latin typeface="Arial" panose="020B0604020202020204" pitchFamily="34" charset="0"/>
                <a:sym typeface="+mn-ea"/>
              </a:rPr>
              <a:t>时序逻辑电路</a:t>
            </a:r>
            <a:endParaRPr lang="en-US" altLang="zh-CN" dirty="0">
              <a:solidFill>
                <a:schemeClr val="tx2"/>
              </a:solidFill>
              <a:latin typeface="Arial" panose="020B0604020202020204" pitchFamily="34" charset="0"/>
              <a:sym typeface="+mn-ea"/>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550545" y="1340485"/>
            <a:ext cx="11929110" cy="200152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（1）知识准备</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掌握基本R-S触发器的功能。（查阅学习参考“学习单元二学习任务三”）</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掌握555集成定时器的工作原理。（查阅学习参考“学习单元二学习任务三”）</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掌握基于555集成定时器的汽车转向灯闪光器电路图。（查阅学习参考“学习单元二学习任务三”）</a:t>
            </a:r>
            <a:r>
              <a:rPr lang="zh-CN" altLang="en-US" b="1" noProof="0" dirty="0">
                <a:ln>
                  <a:noFill/>
                </a:ln>
                <a:effectLst>
                  <a:outerShdw blurRad="38100" dist="38100" dir="2700000" algn="tl">
                    <a:srgbClr val="C0C0C0"/>
                  </a:outerShdw>
                </a:effectLst>
                <a:uLnTx/>
                <a:uFillTx/>
                <a:cs typeface="微软雅黑" panose="020B0503020204020204" pitchFamily="34" charset="-122"/>
                <a:sym typeface="+mn-ea"/>
              </a:rPr>
              <a:t>。</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（2）工作场所：理实一体化教室。  </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a:t>
            </a:r>
            <a:r>
              <a:rPr kumimoji="1" lang="en-US" altLang="zh-CN"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3</a:t>
            </a: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）工作器材：555定时器芯片，多种规格的电阻若干、电容器若干、可调电阻箱一台、二极管若干、DC5V稳压电源一台、导线若干、小灯泡若干、蜂鸣器、开关、继电器、万用表、维修工具等。</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占位符 4"/>
          <p:cNvSpPr>
            <a:spLocks noGrp="1"/>
          </p:cNvSpPr>
          <p:nvPr>
            <p:ph type="body" sz="quarter" idx="14"/>
          </p:nvPr>
        </p:nvSpPr>
        <p:spPr/>
        <p:txBody>
          <a:body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学习准备</a:t>
            </a:r>
            <a:endPar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endParaRPr>
          </a:p>
        </p:txBody>
      </p:sp>
      <p:sp>
        <p:nvSpPr>
          <p:cNvPr id="3" name="文本占位符 3"/>
          <p:cNvSpPr>
            <a:spLocks noGrp="1"/>
          </p:cNvSpPr>
          <p:nvPr/>
        </p:nvSpPr>
        <p:spPr>
          <a:xfrm>
            <a:off x="684367" y="260648"/>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lang="en-US" altLang="zh-CN" dirty="0">
                <a:solidFill>
                  <a:schemeClr val="tx2"/>
                </a:solidFill>
                <a:latin typeface="Arial" panose="020B0604020202020204" pitchFamily="34" charset="0"/>
                <a:sym typeface="+mn-ea"/>
              </a:rPr>
              <a:t>时序逻辑电路</a:t>
            </a:r>
            <a:endParaRPr lang="en-US" altLang="zh-CN" dirty="0">
              <a:solidFill>
                <a:schemeClr val="tx2"/>
              </a:solidFill>
              <a:latin typeface="Arial" panose="020B0604020202020204" pitchFamily="34" charset="0"/>
              <a:sym typeface="+mn-ea"/>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551180" y="1340485"/>
            <a:ext cx="11353165" cy="200152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（1）通过前面的学习准备和实验器件的认知，你认为影响多谐振荡电路振荡频率的核心元件有哪些？？ </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占位符 4"/>
          <p:cNvSpPr>
            <a:spLocks noGrp="1"/>
          </p:cNvSpPr>
          <p:nvPr>
            <p:ph type="body" sz="quarter" idx="14"/>
          </p:nvPr>
        </p:nvSpPr>
        <p:spPr/>
        <p:txBody>
          <a:body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计划与实施</a:t>
            </a:r>
            <a:endPar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endParaRPr>
          </a:p>
        </p:txBody>
      </p:sp>
      <p:sp>
        <p:nvSpPr>
          <p:cNvPr id="3" name="文本占位符 3"/>
          <p:cNvSpPr>
            <a:spLocks noGrp="1"/>
          </p:cNvSpPr>
          <p:nvPr/>
        </p:nvSpPr>
        <p:spPr>
          <a:xfrm>
            <a:off x="684367" y="260648"/>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lang="en-US" altLang="zh-CN" dirty="0">
                <a:solidFill>
                  <a:schemeClr val="tx2"/>
                </a:solidFill>
                <a:latin typeface="Arial" panose="020B0604020202020204" pitchFamily="34" charset="0"/>
                <a:sym typeface="+mn-ea"/>
              </a:rPr>
              <a:t>时序逻辑电路</a:t>
            </a:r>
            <a:endParaRPr lang="en-US" altLang="zh-CN" dirty="0">
              <a:solidFill>
                <a:schemeClr val="tx2"/>
              </a:solidFill>
              <a:latin typeface="Arial" panose="020B0604020202020204" pitchFamily="34" charset="0"/>
              <a:sym typeface="+mn-ea"/>
            </a:endParaRPr>
          </a:p>
        </p:txBody>
      </p:sp>
      <p:sp>
        <p:nvSpPr>
          <p:cNvPr id="6" name="Rectangle 56"/>
          <p:cNvSpPr>
            <a:spLocks noChangeArrowheads="1"/>
          </p:cNvSpPr>
          <p:nvPr/>
        </p:nvSpPr>
        <p:spPr bwMode="auto">
          <a:xfrm>
            <a:off x="622935" y="2924810"/>
            <a:ext cx="11353165" cy="1353185"/>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a:t>
            </a:r>
            <a:r>
              <a:rPr kumimoji="1" lang="en-US" altLang="zh-CN"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2</a:t>
            </a: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）基本R-S触发器的核心元件是什么？ 为什么能够具有保持功能？</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lang="zh-CN" altLang="en-US" b="1" noProof="0" dirty="0">
                <a:ln>
                  <a:noFill/>
                </a:ln>
                <a:effectLst>
                  <a:outerShdw blurRad="38100" dist="38100" dir="2700000" algn="tl">
                    <a:srgbClr val="C0C0C0"/>
                  </a:outerShdw>
                </a:effectLst>
                <a:uLnTx/>
                <a:uFillTx/>
                <a:cs typeface="微软雅黑" panose="020B0503020204020204" pitchFamily="34" charset="-122"/>
                <a:sym typeface="+mn-ea"/>
              </a:rPr>
              <a:t>（</a:t>
            </a:r>
            <a:r>
              <a:rPr lang="en-US" altLang="zh-CN" b="1" noProof="0" dirty="0">
                <a:ln>
                  <a:noFill/>
                </a:ln>
                <a:effectLst>
                  <a:outerShdw blurRad="38100" dist="38100" dir="2700000" algn="tl">
                    <a:srgbClr val="C0C0C0"/>
                  </a:outerShdw>
                </a:effectLst>
                <a:uLnTx/>
                <a:uFillTx/>
                <a:cs typeface="微软雅黑" panose="020B0503020204020204" pitchFamily="34" charset="-122"/>
                <a:sym typeface="+mn-ea"/>
              </a:rPr>
              <a:t>3</a:t>
            </a:r>
            <a:r>
              <a:rPr lang="zh-CN" altLang="en-US" b="1" noProof="0" dirty="0">
                <a:ln>
                  <a:noFill/>
                </a:ln>
                <a:effectLst>
                  <a:outerShdw blurRad="38100" dist="38100" dir="2700000" algn="tl">
                    <a:srgbClr val="C0C0C0"/>
                  </a:outerShdw>
                </a:effectLst>
                <a:uLnTx/>
                <a:uFillTx/>
                <a:cs typeface="微软雅黑" panose="020B0503020204020204" pitchFamily="34" charset="-122"/>
                <a:sym typeface="+mn-ea"/>
              </a:rPr>
              <a:t>）</a:t>
            </a: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 555集成定时器中比较器的作用是什么？</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Rectangle 56"/>
          <p:cNvSpPr>
            <a:spLocks noChangeArrowheads="1"/>
          </p:cNvSpPr>
          <p:nvPr/>
        </p:nvSpPr>
        <p:spPr bwMode="auto">
          <a:xfrm>
            <a:off x="623570" y="5373370"/>
            <a:ext cx="11353165" cy="200152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a:t>
            </a:r>
            <a:r>
              <a:rPr kumimoji="1" lang="en-US" altLang="zh-CN"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4</a:t>
            </a: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 555集成定时器中，每个引脚的作用是什么？ </a:t>
            </a: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551815" y="1628775"/>
            <a:ext cx="11480800" cy="200152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b="1" i="0"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（1）基本R-S 触发器在组成结构上，可以看作是由两个</a:t>
            </a:r>
            <a:r>
              <a:rPr kumimoji="1" lang="zh-CN" altLang="en-US" b="1" i="0" u="sng"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     </a:t>
            </a:r>
            <a:r>
              <a:rPr kumimoji="1" lang="zh-CN" altLang="en-US" b="1" i="0"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门交叉连接而成。</a:t>
            </a:r>
            <a:endParaRPr kumimoji="1" lang="zh-CN" altLang="en-US" b="1" i="0"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（2）将J-K触发器的</a:t>
            </a:r>
            <a:r>
              <a:rPr kumimoji="1" lang="zh-CN" altLang="en-US" b="1" i="0" u="sng"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    </a:t>
            </a:r>
            <a:r>
              <a:rPr kumimoji="1" lang="zh-CN" altLang="en-US" b="1" i="0"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端通过</a:t>
            </a:r>
            <a:r>
              <a:rPr kumimoji="1" lang="zh-CN" altLang="en-US" b="1" i="0" u="sng"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     </a:t>
            </a:r>
            <a:r>
              <a:rPr kumimoji="1" lang="zh-CN" altLang="en-US" b="1" i="0"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门与K端相连，输入端用D 表示，就构成了D触发器。</a:t>
            </a:r>
            <a:endParaRPr kumimoji="1" lang="zh-CN" altLang="en-US" b="1" i="0"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（3）数码寄存器的核心元件是</a:t>
            </a:r>
            <a:r>
              <a:rPr kumimoji="1" lang="zh-CN" altLang="en-US" b="1" i="0" u="sng"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     </a:t>
            </a:r>
            <a:r>
              <a:rPr kumimoji="1" lang="zh-CN" altLang="en-US" b="1" i="0"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a:t>
            </a:r>
            <a:endParaRPr kumimoji="1" lang="zh-CN" altLang="en-US" b="1" i="0"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（4）对于同步R-S 触发器，当CP </a:t>
            </a:r>
            <a:r>
              <a:rPr kumimoji="1" lang="zh-CN" altLang="en-US" b="1" i="0" u="sng"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    </a:t>
            </a:r>
            <a:r>
              <a:rPr kumimoji="1" lang="zh-CN" altLang="en-US" b="1" i="0"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 时，输入信号R、S不起作用，触发器的状态保持不变。</a:t>
            </a:r>
            <a:endParaRPr kumimoji="1" lang="zh-CN" altLang="en-US" b="1" i="0"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（5）移位寄存器按照移位方向可分为</a:t>
            </a:r>
            <a:r>
              <a:rPr kumimoji="1" lang="zh-CN" altLang="en-US" b="1" i="0" u="sng"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    </a:t>
            </a:r>
            <a:r>
              <a:rPr kumimoji="1" lang="zh-CN" altLang="en-US" b="1" i="0"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移位寄存器、</a:t>
            </a:r>
            <a:r>
              <a:rPr kumimoji="1" lang="zh-CN" altLang="en-US" b="1" i="0" u="sng"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    </a:t>
            </a:r>
            <a:r>
              <a:rPr kumimoji="1" lang="zh-CN" altLang="en-US" b="1" i="0"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移位寄存器和</a:t>
            </a:r>
            <a:r>
              <a:rPr kumimoji="1" lang="zh-CN" altLang="en-US" b="1" i="0" u="sng"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    </a:t>
            </a:r>
            <a:r>
              <a:rPr kumimoji="1" lang="zh-CN" altLang="en-US" b="1" i="0"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移位寄存器。</a:t>
            </a:r>
            <a:endParaRPr kumimoji="1" lang="zh-CN" altLang="en-US" b="1" i="0"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占位符 4"/>
          <p:cNvSpPr>
            <a:spLocks noGrp="1"/>
          </p:cNvSpPr>
          <p:nvPr>
            <p:ph type="body" sz="quarter" idx="14"/>
          </p:nvPr>
        </p:nvSpPr>
        <p:spPr>
          <a:xfrm>
            <a:off x="684530" y="980440"/>
            <a:ext cx="7899400" cy="575945"/>
          </a:xfrm>
        </p:spPr>
        <p:txBody>
          <a:body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评价与反馈</a:t>
            </a:r>
            <a:endPar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endParaRPr>
          </a:p>
        </p:txBody>
      </p:sp>
      <p:sp>
        <p:nvSpPr>
          <p:cNvPr id="3" name="文本占位符 3"/>
          <p:cNvSpPr>
            <a:spLocks noGrp="1"/>
          </p:cNvSpPr>
          <p:nvPr/>
        </p:nvSpPr>
        <p:spPr>
          <a:xfrm>
            <a:off x="684367" y="260648"/>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lang="en-US" altLang="zh-CN" dirty="0">
                <a:solidFill>
                  <a:schemeClr val="tx2"/>
                </a:solidFill>
                <a:latin typeface="Arial" panose="020B0604020202020204" pitchFamily="34" charset="0"/>
                <a:sym typeface="+mn-ea"/>
              </a:rPr>
              <a:t>时序逻辑电路</a:t>
            </a:r>
            <a:endParaRPr lang="en-US" altLang="zh-CN" dirty="0">
              <a:solidFill>
                <a:schemeClr val="tx2"/>
              </a:solidFill>
              <a:latin typeface="Arial" panose="020B0604020202020204" pitchFamily="34" charset="0"/>
              <a:sym typeface="+mn-ea"/>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927648" y="2478730"/>
            <a:ext cx="7087819" cy="1574007"/>
          </a:xfrm>
          <a:prstGeom prst="rect">
            <a:avLst/>
          </a:prstGeom>
          <a:gradFill flip="none" rotWithShape="1">
            <a:gsLst>
              <a:gs pos="0">
                <a:srgbClr val="002E6C">
                  <a:tint val="66000"/>
                  <a:satMod val="160000"/>
                </a:srgbClr>
              </a:gs>
              <a:gs pos="50000">
                <a:srgbClr val="002E6C">
                  <a:tint val="44500"/>
                  <a:satMod val="160000"/>
                </a:srgbClr>
              </a:gs>
              <a:gs pos="100000">
                <a:srgbClr val="002E6C">
                  <a:tint val="23500"/>
                  <a:satMod val="160000"/>
                </a:srgbClr>
              </a:gs>
            </a:gsLst>
            <a:lin ang="8100000" scaled="1"/>
            <a:tileRect/>
          </a:gradFill>
        </p:spPr>
        <p:txBody>
          <a:bodyPr wrap="square" lIns="0" tIns="0" rIns="0" bIns="0" rtlCol="0" anchor="ctr">
            <a:noAutofit/>
          </a:bodyPr>
          <a:lstStyle/>
          <a:p>
            <a:pPr algn="ctr"/>
            <a:r>
              <a:rPr lang="en-US" altLang="zh-CN" sz="7200" b="1" dirty="0">
                <a:solidFill>
                  <a:schemeClr val="bg1"/>
                </a:solidFill>
                <a:ea typeface="微软雅黑" panose="020B0503020204020204" pitchFamily="34" charset="-122"/>
              </a:rPr>
              <a:t>THANK</a:t>
            </a:r>
            <a:r>
              <a:rPr lang="en-US" altLang="zh-CN" sz="7200" b="1" baseline="0" dirty="0">
                <a:solidFill>
                  <a:schemeClr val="bg1"/>
                </a:solidFill>
                <a:ea typeface="微软雅黑" panose="020B0503020204020204" pitchFamily="34" charset="-122"/>
              </a:rPr>
              <a:t> YOU !</a:t>
            </a:r>
            <a:endParaRPr lang="zh-CN" altLang="en-US" sz="7200" b="1" dirty="0">
              <a:solidFill>
                <a:schemeClr val="bg1"/>
              </a:solidFill>
              <a:ea typeface="微软雅黑" panose="020B0503020204020204" pitchFamily="34" charset="-122"/>
            </a:endParaRPr>
          </a:p>
        </p:txBody>
      </p:sp>
      <p:cxnSp>
        <p:nvCxnSpPr>
          <p:cNvPr id="9" name="直接连接符 8"/>
          <p:cNvCxnSpPr/>
          <p:nvPr/>
        </p:nvCxnSpPr>
        <p:spPr>
          <a:xfrm>
            <a:off x="2552089" y="4038600"/>
            <a:ext cx="7087819" cy="0"/>
          </a:xfrm>
          <a:prstGeom prst="line">
            <a:avLst/>
          </a:prstGeom>
          <a:ln w="28575">
            <a:solidFill>
              <a:srgbClr val="1FCCA9"/>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225" y="1492885"/>
            <a:ext cx="10284460" cy="200152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（1）能够应用万用表合适的挡位准确测量不同电阻的阻值。</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（2）能够在既定的电压下，测量不同负载的压降及电流。</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（3）能够针对具体的负载，根据测量的电压、电流、电阻等数值，计算功率。</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（4）懂得在团队的学习生活中，每个人都要贡献自己的力量，既要有分工，更要合作。</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电路基本物理量的测量</a:t>
            </a:r>
            <a:endPar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占位符 4"/>
          <p:cNvSpPr>
            <a:spLocks noGrp="1"/>
          </p:cNvSpPr>
          <p:nvPr>
            <p:ph type="body" sz="quarter" idx="14"/>
          </p:nvPr>
        </p:nvSpPr>
        <p:spPr/>
        <p:txBody>
          <a:bodyPr/>
          <a:lstStyle/>
          <a:p>
            <a:r>
              <a:rPr kumimoji="1" lang="zh-CN" altLang="en-US"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学习目标</a:t>
            </a:r>
            <a:endParaRPr kumimoji="1" lang="en-US" altLang="zh-CN"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8" y="2147063"/>
            <a:ext cx="9869742" cy="3045650"/>
          </a:xfrm>
          <a:prstGeom prst="rect">
            <a:avLst/>
          </a:prstGeom>
          <a:gradFill flip="none" rotWithShape="1">
            <a:gsLst>
              <a:gs pos="0">
                <a:srgbClr val="002E6C">
                  <a:tint val="66000"/>
                  <a:satMod val="160000"/>
                  <a:lumMod val="100000"/>
                  <a:alpha val="54000"/>
                </a:srgbClr>
              </a:gs>
              <a:gs pos="50000">
                <a:srgbClr val="002E6C">
                  <a:tint val="44500"/>
                  <a:satMod val="160000"/>
                </a:srgbClr>
              </a:gs>
              <a:gs pos="100000">
                <a:srgbClr val="002E6C">
                  <a:tint val="23500"/>
                  <a:satMod val="16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ea typeface="微软雅黑" panose="020B0503020204020204" pitchFamily="34" charset="-122"/>
            </a:endParaRPr>
          </a:p>
        </p:txBody>
      </p:sp>
      <p:sp>
        <p:nvSpPr>
          <p:cNvPr id="3" name="文本占位符 2"/>
          <p:cNvSpPr>
            <a:spLocks noGrp="1"/>
          </p:cNvSpPr>
          <p:nvPr>
            <p:ph type="body" sz="quarter" idx="4294967295"/>
          </p:nvPr>
        </p:nvSpPr>
        <p:spPr>
          <a:xfrm>
            <a:off x="1271270" y="2929255"/>
            <a:ext cx="6673215" cy="1788795"/>
          </a:xfrm>
          <a:noFill/>
        </p:spPr>
        <p:txBody>
          <a:bodyPr lIns="0" tIns="0" rIns="0" bIns="0">
            <a:normAutofit fontScale="40000"/>
          </a:bodyPr>
          <a:lstStyle/>
          <a:p>
            <a:pPr marL="0" indent="0">
              <a:lnSpc>
                <a:spcPct val="100000"/>
              </a:lnSpc>
              <a:buNone/>
            </a:pPr>
            <a:r>
              <a:rPr lang="zh-CN" altLang="en-US" sz="8800" b="1" spc="0" dirty="0">
                <a:solidFill>
                  <a:srgbClr val="FF0000"/>
                </a:solidFill>
                <a:latin typeface="微软雅黑" panose="020B0503020204020204" pitchFamily="34" charset="-122"/>
                <a:ea typeface="微软雅黑" panose="020B0503020204020204" pitchFamily="34" charset="-122"/>
                <a:cs typeface="+mn-ea"/>
              </a:rPr>
              <a:t>学习参考</a:t>
            </a:r>
            <a:r>
              <a:rPr lang="zh-CN" altLang="en-US" sz="8800" b="1" dirty="0">
                <a:solidFill>
                  <a:srgbClr val="FF0000"/>
                </a:solidFill>
                <a:latin typeface="微软雅黑" panose="020B0503020204020204" pitchFamily="34" charset="-122"/>
                <a:ea typeface="微软雅黑" panose="020B0503020204020204" pitchFamily="34" charset="-122"/>
                <a:cs typeface="+mn-ea"/>
                <a:sym typeface="+mn-ea"/>
              </a:rPr>
              <a:t>三</a:t>
            </a:r>
            <a:r>
              <a:rPr lang="zh-CN" altLang="en-US" sz="88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ea"/>
              </a:rPr>
              <a:t> </a:t>
            </a:r>
            <a:endParaRPr lang="zh-CN" altLang="en-US" sz="88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ea"/>
            </a:endParaRPr>
          </a:p>
          <a:p>
            <a:pPr marL="0" indent="0">
              <a:lnSpc>
                <a:spcPct val="100000"/>
              </a:lnSpc>
              <a:buNone/>
            </a:pPr>
            <a:r>
              <a:rPr lang="zh-CN" altLang="en-US" sz="8800" b="1" spc="0" dirty="0">
                <a:solidFill>
                  <a:schemeClr val="tx1">
                    <a:lumMod val="65000"/>
                    <a:lumOff val="35000"/>
                  </a:schemeClr>
                </a:solidFill>
                <a:latin typeface="微软雅黑" panose="020B0503020204020204" pitchFamily="34" charset="-122"/>
                <a:ea typeface="微软雅黑" panose="020B0503020204020204" pitchFamily="34" charset="-122"/>
                <a:cs typeface="+mn-ea"/>
              </a:rPr>
              <a:t>学习单元三  </a:t>
            </a:r>
            <a:r>
              <a:rPr sz="8800" b="1" spc="0" dirty="0">
                <a:solidFill>
                  <a:schemeClr val="tx1">
                    <a:lumMod val="65000"/>
                    <a:lumOff val="35000"/>
                  </a:schemeClr>
                </a:solidFill>
                <a:latin typeface="微软雅黑" panose="020B0503020204020204" pitchFamily="34" charset="-122"/>
                <a:ea typeface="微软雅黑" panose="020B0503020204020204" pitchFamily="34" charset="-122"/>
                <a:cs typeface="+mn-ea"/>
              </a:rPr>
              <a:t>新能源汽车模拟电路的分析及应用</a:t>
            </a:r>
            <a:endParaRPr sz="8800" b="1" spc="0" dirty="0">
              <a:solidFill>
                <a:schemeClr val="tx1">
                  <a:lumMod val="65000"/>
                  <a:lumOff val="35000"/>
                </a:schemeClr>
              </a:solidFill>
              <a:latin typeface="微软雅黑" panose="020B0503020204020204" pitchFamily="34" charset="-122"/>
              <a:ea typeface="微软雅黑" panose="020B0503020204020204" pitchFamily="34" charset="-122"/>
              <a:cs typeface="+mn-ea"/>
            </a:endParaRPr>
          </a:p>
        </p:txBody>
      </p:sp>
      <p:sp>
        <p:nvSpPr>
          <p:cNvPr id="15" name="矩形 14"/>
          <p:cNvSpPr/>
          <p:nvPr/>
        </p:nvSpPr>
        <p:spPr>
          <a:xfrm>
            <a:off x="-27" y="5301209"/>
            <a:ext cx="9869742" cy="86034"/>
          </a:xfrm>
          <a:prstGeom prst="rect">
            <a:avLst/>
          </a:prstGeom>
          <a:solidFill>
            <a:srgbClr val="39CFA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4" name="矩形 23"/>
          <p:cNvSpPr/>
          <p:nvPr/>
        </p:nvSpPr>
        <p:spPr>
          <a:xfrm>
            <a:off x="-27" y="1952533"/>
            <a:ext cx="9869742" cy="86034"/>
          </a:xfrm>
          <a:prstGeom prst="rect">
            <a:avLst/>
          </a:prstGeom>
          <a:solidFill>
            <a:srgbClr val="39CFA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cxnSp>
        <p:nvCxnSpPr>
          <p:cNvPr id="28" name="直接连接符 27"/>
          <p:cNvCxnSpPr/>
          <p:nvPr/>
        </p:nvCxnSpPr>
        <p:spPr>
          <a:xfrm>
            <a:off x="8819773" y="5544325"/>
            <a:ext cx="0" cy="2361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p:nvPr>
            <p:ph type="body" sz="quarter" idx="13"/>
          </p:nvPr>
        </p:nvSpPr>
        <p:spPr/>
        <p:txBody>
          <a:bodyPr/>
          <a:p>
            <a:r>
              <a:rPr lang="zh-CN" altLang="en-US"/>
              <a:t>目录</a:t>
            </a:r>
            <a:endParaRPr lang="zh-CN" altLang="en-US"/>
          </a:p>
        </p:txBody>
      </p:sp>
      <p:grpSp>
        <p:nvGrpSpPr>
          <p:cNvPr id="37891" name="Group 12"/>
          <p:cNvGrpSpPr/>
          <p:nvPr/>
        </p:nvGrpSpPr>
        <p:grpSpPr>
          <a:xfrm>
            <a:off x="3529013" y="3017838"/>
            <a:ext cx="609600" cy="574675"/>
            <a:chOff x="816" y="1892"/>
            <a:chExt cx="384" cy="362"/>
          </a:xfrm>
        </p:grpSpPr>
        <p:sp>
          <p:nvSpPr>
            <p:cNvPr id="65549" name="Oval 13"/>
            <p:cNvSpPr>
              <a:spLocks noChangeArrowheads="1"/>
            </p:cNvSpPr>
            <p:nvPr/>
          </p:nvSpPr>
          <p:spPr bwMode="gray">
            <a:xfrm>
              <a:off x="816" y="1892"/>
              <a:ext cx="308" cy="344"/>
            </a:xfrm>
            <a:prstGeom prst="ellipse">
              <a:avLst/>
            </a:prstGeom>
            <a:gradFill rotWithShape="1">
              <a:gsLst>
                <a:gs pos="0">
                  <a:schemeClr val="accent2">
                    <a:gamma/>
                    <a:tint val="0"/>
                    <a:invGamma/>
                  </a:schemeClr>
                </a:gs>
                <a:gs pos="50000">
                  <a:schemeClr val="accent2"/>
                </a:gs>
                <a:gs pos="100000">
                  <a:schemeClr val="accent2">
                    <a:gamma/>
                    <a:tint val="0"/>
                    <a:invGamma/>
                  </a:schemeClr>
                </a:gs>
              </a:gsLst>
              <a:lin ang="2700000" scaled="1"/>
            </a:gradFill>
            <a:ln w="38100" algn="ctr">
              <a:noFill/>
              <a:round/>
            </a:ln>
            <a:effectLst/>
          </p:spPr>
          <p:txBody>
            <a:bodyPr wrap="none"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50" name="Oval 14"/>
            <p:cNvSpPr>
              <a:spLocks noChangeArrowheads="1"/>
            </p:cNvSpPr>
            <p:nvPr/>
          </p:nvSpPr>
          <p:spPr bwMode="gray">
            <a:xfrm>
              <a:off x="816" y="1892"/>
              <a:ext cx="308" cy="344"/>
            </a:xfrm>
            <a:prstGeom prst="ellipse">
              <a:avLst/>
            </a:prstGeom>
            <a:gradFill rotWithShape="1">
              <a:gsLst>
                <a:gs pos="0">
                  <a:schemeClr val="accent2">
                    <a:alpha val="32001"/>
                  </a:schemeClr>
                </a:gs>
                <a:gs pos="100000">
                  <a:schemeClr val="accent2">
                    <a:gamma/>
                    <a:shade val="0"/>
                    <a:invGamma/>
                    <a:alpha val="89999"/>
                  </a:schemeClr>
                </a:gs>
              </a:gsLst>
              <a:lin ang="2700000" scaled="1"/>
            </a:gradFill>
            <a:ln w="38100" algn="ctr">
              <a:noFill/>
              <a:round/>
            </a:ln>
            <a:effectLst/>
          </p:spPr>
          <p:txBody>
            <a:bodyPr wrap="none"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51" name="Oval 15"/>
            <p:cNvSpPr>
              <a:spLocks noChangeArrowheads="1"/>
            </p:cNvSpPr>
            <p:nvPr/>
          </p:nvSpPr>
          <p:spPr bwMode="gray">
            <a:xfrm>
              <a:off x="841" y="1899"/>
              <a:ext cx="334" cy="330"/>
            </a:xfrm>
            <a:prstGeom prst="ellipse">
              <a:avLst/>
            </a:prstGeom>
            <a:gradFill rotWithShape="1">
              <a:gsLst>
                <a:gs pos="0">
                  <a:schemeClr val="accent2">
                    <a:gamma/>
                    <a:shade val="54118"/>
                    <a:invGamma/>
                  </a:schemeClr>
                </a:gs>
                <a:gs pos="50000">
                  <a:schemeClr val="accent2"/>
                </a:gs>
                <a:gs pos="100000">
                  <a:schemeClr val="accent2">
                    <a:gamma/>
                    <a:shade val="54118"/>
                    <a:invGamma/>
                  </a:schemeClr>
                </a:gs>
              </a:gsLst>
              <a:lin ang="18900000" scaled="1"/>
            </a:gradFill>
            <a:ln w="38100" algn="ctr">
              <a:noFill/>
              <a:round/>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52" name="Oval 16"/>
            <p:cNvSpPr>
              <a:spLocks noChangeArrowheads="1"/>
            </p:cNvSpPr>
            <p:nvPr/>
          </p:nvSpPr>
          <p:spPr bwMode="gray">
            <a:xfrm>
              <a:off x="866" y="1924"/>
              <a:ext cx="334" cy="330"/>
            </a:xfrm>
            <a:prstGeom prst="ellipse">
              <a:avLst/>
            </a:prstGeom>
            <a:gradFill rotWithShape="1">
              <a:gsLst>
                <a:gs pos="0">
                  <a:schemeClr val="accent2">
                    <a:gamma/>
                    <a:shade val="63529"/>
                    <a:invGamma/>
                  </a:schemeClr>
                </a:gs>
                <a:gs pos="100000">
                  <a:schemeClr val="accent2">
                    <a:alpha val="0"/>
                  </a:schemeClr>
                </a:gs>
              </a:gsLst>
              <a:lin ang="2700000" scaled="1"/>
            </a:gradFill>
            <a:ln w="38100" algn="ctr">
              <a:noFill/>
              <a:round/>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40" name="Oval 17"/>
            <p:cNvSpPr/>
            <p:nvPr/>
          </p:nvSpPr>
          <p:spPr>
            <a:xfrm>
              <a:off x="859" y="1904"/>
              <a:ext cx="300" cy="320"/>
            </a:xfrm>
            <a:prstGeom prst="ellipse">
              <a:avLst/>
            </a:prstGeom>
            <a:solidFill>
              <a:srgbClr val="333333"/>
            </a:solidFill>
            <a:ln w="38100">
              <a:noFill/>
            </a:ln>
          </p:spPr>
          <p:txBody>
            <a:bodyPr anchor="ctr" anchorCtr="0">
              <a:spAutoFit/>
            </a:bodyPr>
            <a:p>
              <a:endParaRPr lang="zh-CN" altLang="en-US" dirty="0">
                <a:latin typeface="Arial" panose="020B0604020202020204" pitchFamily="34" charset="0"/>
              </a:endParaRPr>
            </a:p>
          </p:txBody>
        </p:sp>
        <p:sp>
          <p:nvSpPr>
            <p:cNvPr id="37941" name="Oval 18"/>
            <p:cNvSpPr/>
            <p:nvPr/>
          </p:nvSpPr>
          <p:spPr>
            <a:xfrm>
              <a:off x="864" y="1919"/>
              <a:ext cx="291" cy="291"/>
            </a:xfrm>
            <a:prstGeom prst="ellipse">
              <a:avLst/>
            </a:prstGeom>
            <a:gradFill rotWithShape="1">
              <a:gsLst>
                <a:gs pos="0">
                  <a:srgbClr val="595959"/>
                </a:gs>
                <a:gs pos="100000">
                  <a:srgbClr val="C0C0C0"/>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42" name="Oval 19"/>
            <p:cNvSpPr/>
            <p:nvPr/>
          </p:nvSpPr>
          <p:spPr>
            <a:xfrm>
              <a:off x="868" y="1921"/>
              <a:ext cx="283" cy="283"/>
            </a:xfrm>
            <a:prstGeom prst="ellipse">
              <a:avLst/>
            </a:prstGeom>
            <a:gradFill rotWithShape="1">
              <a:gsLst>
                <a:gs pos="0">
                  <a:srgbClr val="C0C0C0">
                    <a:alpha val="0"/>
                  </a:srgbClr>
                </a:gs>
                <a:gs pos="100000">
                  <a:srgbClr val="E9E9E9"/>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43" name="Oval 20"/>
            <p:cNvSpPr/>
            <p:nvPr/>
          </p:nvSpPr>
          <p:spPr>
            <a:xfrm>
              <a:off x="871" y="1923"/>
              <a:ext cx="270" cy="265"/>
            </a:xfrm>
            <a:prstGeom prst="ellipse">
              <a:avLst/>
            </a:prstGeom>
            <a:gradFill rotWithShape="1">
              <a:gsLst>
                <a:gs pos="0">
                  <a:srgbClr val="989898"/>
                </a:gs>
                <a:gs pos="100000">
                  <a:srgbClr val="C0C0C0">
                    <a:alpha val="48000"/>
                  </a:srgbClr>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44" name="Oval 21"/>
            <p:cNvSpPr/>
            <p:nvPr/>
          </p:nvSpPr>
          <p:spPr>
            <a:xfrm>
              <a:off x="886" y="1931"/>
              <a:ext cx="240" cy="215"/>
            </a:xfrm>
            <a:prstGeom prst="ellipse">
              <a:avLst/>
            </a:prstGeom>
            <a:gradFill rotWithShape="1">
              <a:gsLst>
                <a:gs pos="0">
                  <a:srgbClr val="FFFFFF"/>
                </a:gs>
                <a:gs pos="100000">
                  <a:srgbClr val="C0C0C0">
                    <a:alpha val="37999"/>
                  </a:srgbClr>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grpSp>
      <p:sp>
        <p:nvSpPr>
          <p:cNvPr id="37892" name="Line 25"/>
          <p:cNvSpPr/>
          <p:nvPr/>
        </p:nvSpPr>
        <p:spPr>
          <a:xfrm>
            <a:off x="4038600" y="3545205"/>
            <a:ext cx="5864860" cy="19050"/>
          </a:xfrm>
          <a:prstGeom prst="line">
            <a:avLst/>
          </a:prstGeom>
          <a:ln w="25400" cap="flat" cmpd="sng">
            <a:solidFill>
              <a:schemeClr val="tx2"/>
            </a:solidFill>
            <a:prstDash val="sysDot"/>
            <a:headEnd type="none" w="med" len="med"/>
            <a:tailEnd type="oval" w="med" len="med"/>
          </a:ln>
        </p:spPr>
      </p:sp>
      <p:sp>
        <p:nvSpPr>
          <p:cNvPr id="37894" name="Text Box 42"/>
          <p:cNvSpPr txBox="1"/>
          <p:nvPr/>
        </p:nvSpPr>
        <p:spPr>
          <a:xfrm>
            <a:off x="3658394" y="3070225"/>
            <a:ext cx="352425" cy="460375"/>
          </a:xfrm>
          <a:prstGeom prst="rect">
            <a:avLst/>
          </a:prstGeom>
          <a:noFill/>
          <a:ln w="9525">
            <a:noFill/>
          </a:ln>
        </p:spPr>
        <p:txBody>
          <a:bodyPr wrap="none">
            <a:spAutoFit/>
          </a:bodyPr>
          <a:p>
            <a:pPr algn="ctr" eaLnBrk="0" hangingPunct="0"/>
            <a:r>
              <a:rPr lang="en-US" altLang="zh-CN" sz="2400" b="1" dirty="0">
                <a:solidFill>
                  <a:srgbClr val="000000"/>
                </a:solidFill>
                <a:latin typeface="Arial" panose="020B0604020202020204" pitchFamily="34" charset="0"/>
              </a:rPr>
              <a:t>2</a:t>
            </a:r>
            <a:endParaRPr lang="en-US" altLang="zh-CN" sz="2400" b="1" dirty="0">
              <a:solidFill>
                <a:srgbClr val="000000"/>
              </a:solidFill>
              <a:latin typeface="Arial" panose="020B0604020202020204" pitchFamily="34" charset="0"/>
            </a:endParaRPr>
          </a:p>
        </p:txBody>
      </p:sp>
      <p:sp>
        <p:nvSpPr>
          <p:cNvPr id="37899" name="Line 27"/>
          <p:cNvSpPr/>
          <p:nvPr/>
        </p:nvSpPr>
        <p:spPr>
          <a:xfrm>
            <a:off x="4038600" y="4367530"/>
            <a:ext cx="5935980" cy="74295"/>
          </a:xfrm>
          <a:prstGeom prst="line">
            <a:avLst/>
          </a:prstGeom>
          <a:ln w="25400" cap="flat" cmpd="sng">
            <a:solidFill>
              <a:schemeClr val="tx2"/>
            </a:solidFill>
            <a:prstDash val="sysDot"/>
            <a:headEnd type="none" w="med" len="med"/>
            <a:tailEnd type="oval" w="med" len="med"/>
          </a:ln>
        </p:spPr>
      </p:sp>
      <p:grpSp>
        <p:nvGrpSpPr>
          <p:cNvPr id="37901" name="Group 57"/>
          <p:cNvGrpSpPr/>
          <p:nvPr/>
        </p:nvGrpSpPr>
        <p:grpSpPr>
          <a:xfrm>
            <a:off x="3546475" y="3900488"/>
            <a:ext cx="569913" cy="546100"/>
            <a:chOff x="1274" y="2457"/>
            <a:chExt cx="359" cy="344"/>
          </a:xfrm>
        </p:grpSpPr>
        <p:sp>
          <p:nvSpPr>
            <p:cNvPr id="37917" name="Text Box 46"/>
            <p:cNvSpPr txBox="1"/>
            <p:nvPr/>
          </p:nvSpPr>
          <p:spPr>
            <a:xfrm>
              <a:off x="1353" y="2485"/>
              <a:ext cx="222" cy="290"/>
            </a:xfrm>
            <a:prstGeom prst="rect">
              <a:avLst/>
            </a:prstGeom>
            <a:noFill/>
            <a:ln w="9525">
              <a:noFill/>
            </a:ln>
          </p:spPr>
          <p:txBody>
            <a:bodyPr wrap="none">
              <a:spAutoFit/>
            </a:bodyPr>
            <a:p>
              <a:pPr algn="ctr" eaLnBrk="0" hangingPunct="0"/>
              <a:r>
                <a:rPr lang="en-US" altLang="zh-CN" sz="2400" b="1" dirty="0">
                  <a:solidFill>
                    <a:srgbClr val="000000"/>
                  </a:solidFill>
                  <a:latin typeface="Arial" panose="020B0604020202020204" pitchFamily="34" charset="0"/>
                </a:rPr>
                <a:t>3</a:t>
              </a:r>
              <a:endParaRPr lang="en-US" altLang="zh-CN" sz="2400" b="1" dirty="0">
                <a:solidFill>
                  <a:srgbClr val="000000"/>
                </a:solidFill>
                <a:latin typeface="Arial" panose="020B0604020202020204" pitchFamily="34" charset="0"/>
              </a:endParaRPr>
            </a:p>
          </p:txBody>
        </p:sp>
        <p:sp>
          <p:nvSpPr>
            <p:cNvPr id="37918" name="Oval 47"/>
            <p:cNvSpPr/>
            <p:nvPr/>
          </p:nvSpPr>
          <p:spPr>
            <a:xfrm>
              <a:off x="1274" y="2457"/>
              <a:ext cx="308" cy="344"/>
            </a:xfrm>
            <a:prstGeom prst="ellipse">
              <a:avLst/>
            </a:prstGeom>
            <a:solidFill>
              <a:schemeClr val="accent1"/>
            </a:solidFill>
            <a:ln w="38100">
              <a:noFill/>
            </a:ln>
          </p:spPr>
          <p:txBody>
            <a:bodyPr wrap="none" anchor="ctr" anchorCtr="0">
              <a:spAutoFit/>
            </a:bodyPr>
            <a:p>
              <a:endParaRPr lang="zh-CN" altLang="en-US" dirty="0">
                <a:latin typeface="Arial" panose="020B0604020202020204" pitchFamily="34" charset="0"/>
              </a:endParaRPr>
            </a:p>
          </p:txBody>
        </p:sp>
        <p:sp>
          <p:nvSpPr>
            <p:cNvPr id="65584" name="Oval 48"/>
            <p:cNvSpPr>
              <a:spLocks noChangeArrowheads="1"/>
            </p:cNvSpPr>
            <p:nvPr/>
          </p:nvSpPr>
          <p:spPr bwMode="gray">
            <a:xfrm>
              <a:off x="1274" y="2457"/>
              <a:ext cx="308" cy="344"/>
            </a:xfrm>
            <a:prstGeom prst="ellipse">
              <a:avLst/>
            </a:prstGeom>
            <a:gradFill rotWithShape="1">
              <a:gsLst>
                <a:gs pos="0">
                  <a:schemeClr val="accent1">
                    <a:alpha val="32001"/>
                  </a:schemeClr>
                </a:gs>
                <a:gs pos="100000">
                  <a:schemeClr val="accent1">
                    <a:gamma/>
                    <a:shade val="0"/>
                    <a:invGamma/>
                    <a:alpha val="89999"/>
                  </a:schemeClr>
                </a:gs>
              </a:gsLst>
              <a:lin ang="2700000" scaled="1"/>
            </a:gradFill>
            <a:ln w="38100" algn="ctr">
              <a:noFill/>
              <a:round/>
            </a:ln>
            <a:effectLst/>
          </p:spPr>
          <p:txBody>
            <a:bodyPr wrap="none"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85" name="Oval 49"/>
            <p:cNvSpPr>
              <a:spLocks noChangeArrowheads="1"/>
            </p:cNvSpPr>
            <p:nvPr/>
          </p:nvSpPr>
          <p:spPr bwMode="gray">
            <a:xfrm>
              <a:off x="1299" y="2464"/>
              <a:ext cx="334" cy="330"/>
            </a:xfrm>
            <a:prstGeom prst="ellipse">
              <a:avLst/>
            </a:prstGeom>
            <a:gradFill rotWithShape="1">
              <a:gsLst>
                <a:gs pos="0">
                  <a:schemeClr val="accent1">
                    <a:gamma/>
                    <a:shade val="54118"/>
                    <a:invGamma/>
                  </a:schemeClr>
                </a:gs>
                <a:gs pos="50000">
                  <a:schemeClr val="accent1"/>
                </a:gs>
                <a:gs pos="100000">
                  <a:schemeClr val="accent1">
                    <a:gamma/>
                    <a:shade val="54118"/>
                    <a:invGamma/>
                  </a:schemeClr>
                </a:gs>
              </a:gsLst>
              <a:lin ang="18900000" scaled="1"/>
            </a:gradFill>
            <a:ln w="38100" algn="ctr">
              <a:noFill/>
              <a:round/>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86" name="Oval 50"/>
            <p:cNvSpPr>
              <a:spLocks noChangeArrowheads="1"/>
            </p:cNvSpPr>
            <p:nvPr/>
          </p:nvSpPr>
          <p:spPr bwMode="gray">
            <a:xfrm>
              <a:off x="1299" y="2465"/>
              <a:ext cx="334" cy="330"/>
            </a:xfrm>
            <a:prstGeom prst="ellipse">
              <a:avLst/>
            </a:prstGeom>
            <a:gradFill rotWithShape="1">
              <a:gsLst>
                <a:gs pos="0">
                  <a:schemeClr val="accent1">
                    <a:gamma/>
                    <a:shade val="63529"/>
                    <a:invGamma/>
                  </a:schemeClr>
                </a:gs>
                <a:gs pos="100000">
                  <a:schemeClr val="accent1">
                    <a:alpha val="0"/>
                  </a:schemeClr>
                </a:gs>
              </a:gsLst>
              <a:lin ang="2700000" scaled="1"/>
            </a:gradFill>
            <a:ln w="38100" algn="ctr">
              <a:noFill/>
              <a:round/>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22" name="Oval 51"/>
            <p:cNvSpPr/>
            <p:nvPr/>
          </p:nvSpPr>
          <p:spPr>
            <a:xfrm>
              <a:off x="1317" y="2469"/>
              <a:ext cx="300" cy="320"/>
            </a:xfrm>
            <a:prstGeom prst="ellipse">
              <a:avLst/>
            </a:prstGeom>
            <a:solidFill>
              <a:srgbClr val="333333"/>
            </a:solidFill>
            <a:ln w="38100">
              <a:noFill/>
            </a:ln>
          </p:spPr>
          <p:txBody>
            <a:bodyPr anchor="ctr" anchorCtr="0">
              <a:spAutoFit/>
            </a:bodyPr>
            <a:p>
              <a:endParaRPr lang="zh-CN" altLang="en-US" dirty="0">
                <a:latin typeface="Arial" panose="020B0604020202020204" pitchFamily="34" charset="0"/>
              </a:endParaRPr>
            </a:p>
          </p:txBody>
        </p:sp>
        <p:sp>
          <p:nvSpPr>
            <p:cNvPr id="37923" name="Oval 52"/>
            <p:cNvSpPr/>
            <p:nvPr/>
          </p:nvSpPr>
          <p:spPr>
            <a:xfrm>
              <a:off x="1322" y="2484"/>
              <a:ext cx="291" cy="291"/>
            </a:xfrm>
            <a:prstGeom prst="ellipse">
              <a:avLst/>
            </a:prstGeom>
            <a:gradFill rotWithShape="1">
              <a:gsLst>
                <a:gs pos="0">
                  <a:srgbClr val="595959"/>
                </a:gs>
                <a:gs pos="100000">
                  <a:srgbClr val="C0C0C0"/>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24" name="Oval 53"/>
            <p:cNvSpPr/>
            <p:nvPr/>
          </p:nvSpPr>
          <p:spPr>
            <a:xfrm>
              <a:off x="1326" y="2486"/>
              <a:ext cx="283" cy="283"/>
            </a:xfrm>
            <a:prstGeom prst="ellipse">
              <a:avLst/>
            </a:prstGeom>
            <a:gradFill rotWithShape="1">
              <a:gsLst>
                <a:gs pos="0">
                  <a:srgbClr val="C0C0C0">
                    <a:alpha val="0"/>
                  </a:srgbClr>
                </a:gs>
                <a:gs pos="100000">
                  <a:srgbClr val="E9E9E9"/>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25" name="Oval 54"/>
            <p:cNvSpPr/>
            <p:nvPr/>
          </p:nvSpPr>
          <p:spPr>
            <a:xfrm>
              <a:off x="1329" y="2488"/>
              <a:ext cx="270" cy="265"/>
            </a:xfrm>
            <a:prstGeom prst="ellipse">
              <a:avLst/>
            </a:prstGeom>
            <a:gradFill rotWithShape="1">
              <a:gsLst>
                <a:gs pos="0">
                  <a:srgbClr val="989898"/>
                </a:gs>
                <a:gs pos="100000">
                  <a:srgbClr val="C0C0C0">
                    <a:alpha val="48000"/>
                  </a:srgbClr>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26" name="Oval 55"/>
            <p:cNvSpPr/>
            <p:nvPr/>
          </p:nvSpPr>
          <p:spPr>
            <a:xfrm>
              <a:off x="1344" y="2496"/>
              <a:ext cx="240" cy="215"/>
            </a:xfrm>
            <a:prstGeom prst="ellipse">
              <a:avLst/>
            </a:prstGeom>
            <a:gradFill rotWithShape="1">
              <a:gsLst>
                <a:gs pos="0">
                  <a:srgbClr val="FFFFFF"/>
                </a:gs>
                <a:gs pos="100000">
                  <a:srgbClr val="C0C0C0">
                    <a:alpha val="37999"/>
                  </a:srgbClr>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grpSp>
      <p:sp>
        <p:nvSpPr>
          <p:cNvPr id="37902" name="Text Box 56"/>
          <p:cNvSpPr txBox="1"/>
          <p:nvPr/>
        </p:nvSpPr>
        <p:spPr>
          <a:xfrm>
            <a:off x="3672681" y="3962400"/>
            <a:ext cx="352425" cy="460375"/>
          </a:xfrm>
          <a:prstGeom prst="rect">
            <a:avLst/>
          </a:prstGeom>
          <a:noFill/>
          <a:ln w="9525">
            <a:noFill/>
          </a:ln>
        </p:spPr>
        <p:txBody>
          <a:bodyPr wrap="none">
            <a:spAutoFit/>
          </a:bodyPr>
          <a:p>
            <a:pPr algn="ctr" eaLnBrk="0" hangingPunct="0"/>
            <a:r>
              <a:rPr lang="en-US" altLang="zh-CN" sz="2400" b="1" dirty="0">
                <a:solidFill>
                  <a:srgbClr val="000000"/>
                </a:solidFill>
                <a:latin typeface="Arial" panose="020B0604020202020204" pitchFamily="34" charset="0"/>
              </a:rPr>
              <a:t>3</a:t>
            </a:r>
            <a:endParaRPr lang="en-US" altLang="zh-CN" sz="2400" b="1" dirty="0">
              <a:solidFill>
                <a:srgbClr val="000000"/>
              </a:solidFill>
              <a:latin typeface="Arial" panose="020B0604020202020204" pitchFamily="34" charset="0"/>
            </a:endParaRPr>
          </a:p>
        </p:txBody>
      </p:sp>
      <p:sp>
        <p:nvSpPr>
          <p:cNvPr id="37903" name="Line 23"/>
          <p:cNvSpPr/>
          <p:nvPr/>
        </p:nvSpPr>
        <p:spPr>
          <a:xfrm flipV="1">
            <a:off x="4038600" y="2635250"/>
            <a:ext cx="5864225" cy="34925"/>
          </a:xfrm>
          <a:prstGeom prst="line">
            <a:avLst/>
          </a:prstGeom>
          <a:ln w="25400" cap="flat" cmpd="sng">
            <a:solidFill>
              <a:schemeClr val="tx2"/>
            </a:solidFill>
            <a:prstDash val="sysDot"/>
            <a:headEnd type="none" w="med" len="med"/>
            <a:tailEnd type="oval" w="med" len="med"/>
          </a:ln>
        </p:spPr>
      </p:sp>
      <p:sp>
        <p:nvSpPr>
          <p:cNvPr id="37904" name="Text Box 24"/>
          <p:cNvSpPr txBox="1"/>
          <p:nvPr/>
        </p:nvSpPr>
        <p:spPr>
          <a:xfrm>
            <a:off x="4267200" y="2172335"/>
            <a:ext cx="5346065" cy="460375"/>
          </a:xfrm>
          <a:prstGeom prst="rect">
            <a:avLst/>
          </a:prstGeom>
          <a:noFill/>
          <a:ln w="9525">
            <a:noFill/>
          </a:ln>
        </p:spPr>
        <p:txBody>
          <a:bodyPr wrap="square">
            <a:spAutoFit/>
          </a:bodyPr>
          <a:p>
            <a:pPr algn="ctr" eaLnBrk="0" hangingPunct="0"/>
            <a:r>
              <a:rPr lang="zh-CN" altLang="en-US" sz="2400" dirty="0">
                <a:solidFill>
                  <a:schemeClr val="tx2"/>
                </a:solidFill>
                <a:latin typeface="Arial" panose="020B0604020202020204" pitchFamily="34" charset="0"/>
              </a:rPr>
              <a:t>学习任务</a:t>
            </a:r>
            <a:r>
              <a:rPr lang="en-US" altLang="zh-CN" sz="2400" dirty="0">
                <a:solidFill>
                  <a:schemeClr val="tx2"/>
                </a:solidFill>
                <a:latin typeface="Arial" panose="020B0604020202020204" pitchFamily="34" charset="0"/>
              </a:rPr>
              <a:t>1--二极管的认知及检测</a:t>
            </a:r>
            <a:endParaRPr lang="en-US" altLang="zh-CN" sz="2400" dirty="0">
              <a:solidFill>
                <a:schemeClr val="tx2"/>
              </a:solidFill>
              <a:latin typeface="Arial" panose="020B0604020202020204" pitchFamily="34" charset="0"/>
            </a:endParaRPr>
          </a:p>
        </p:txBody>
      </p:sp>
      <p:grpSp>
        <p:nvGrpSpPr>
          <p:cNvPr id="37905" name="Group 58"/>
          <p:cNvGrpSpPr/>
          <p:nvPr/>
        </p:nvGrpSpPr>
        <p:grpSpPr>
          <a:xfrm>
            <a:off x="3527425" y="2165350"/>
            <a:ext cx="569913" cy="546100"/>
            <a:chOff x="1274" y="2457"/>
            <a:chExt cx="359" cy="344"/>
          </a:xfrm>
        </p:grpSpPr>
        <p:sp>
          <p:nvSpPr>
            <p:cNvPr id="37907" name="Text Box 59"/>
            <p:cNvSpPr txBox="1"/>
            <p:nvPr/>
          </p:nvSpPr>
          <p:spPr>
            <a:xfrm>
              <a:off x="1353" y="2485"/>
              <a:ext cx="222" cy="290"/>
            </a:xfrm>
            <a:prstGeom prst="rect">
              <a:avLst/>
            </a:prstGeom>
            <a:noFill/>
            <a:ln w="9525">
              <a:noFill/>
            </a:ln>
          </p:spPr>
          <p:txBody>
            <a:bodyPr wrap="none">
              <a:spAutoFit/>
            </a:bodyPr>
            <a:p>
              <a:pPr algn="ctr" eaLnBrk="0" hangingPunct="0"/>
              <a:r>
                <a:rPr lang="en-US" altLang="zh-CN" sz="2400" b="1" dirty="0">
                  <a:solidFill>
                    <a:srgbClr val="000000"/>
                  </a:solidFill>
                  <a:latin typeface="Arial" panose="020B0604020202020204" pitchFamily="34" charset="0"/>
                </a:rPr>
                <a:t>3</a:t>
              </a:r>
              <a:endParaRPr lang="en-US" altLang="zh-CN" sz="2400" b="1" dirty="0">
                <a:solidFill>
                  <a:srgbClr val="000000"/>
                </a:solidFill>
                <a:latin typeface="Arial" panose="020B0604020202020204" pitchFamily="34" charset="0"/>
              </a:endParaRPr>
            </a:p>
          </p:txBody>
        </p:sp>
        <p:sp>
          <p:nvSpPr>
            <p:cNvPr id="37908" name="Oval 60"/>
            <p:cNvSpPr/>
            <p:nvPr/>
          </p:nvSpPr>
          <p:spPr>
            <a:xfrm>
              <a:off x="1274" y="2457"/>
              <a:ext cx="308" cy="344"/>
            </a:xfrm>
            <a:prstGeom prst="ellipse">
              <a:avLst/>
            </a:prstGeom>
            <a:solidFill>
              <a:schemeClr val="accent1"/>
            </a:solidFill>
            <a:ln w="38100">
              <a:noFill/>
            </a:ln>
          </p:spPr>
          <p:txBody>
            <a:bodyPr wrap="none" anchor="ctr" anchorCtr="0">
              <a:spAutoFit/>
            </a:bodyPr>
            <a:p>
              <a:endParaRPr lang="zh-CN" altLang="en-US" dirty="0">
                <a:latin typeface="Arial" panose="020B0604020202020204" pitchFamily="34" charset="0"/>
              </a:endParaRPr>
            </a:p>
          </p:txBody>
        </p:sp>
        <p:sp>
          <p:nvSpPr>
            <p:cNvPr id="65597" name="Oval 61"/>
            <p:cNvSpPr>
              <a:spLocks noChangeArrowheads="1"/>
            </p:cNvSpPr>
            <p:nvPr/>
          </p:nvSpPr>
          <p:spPr bwMode="gray">
            <a:xfrm>
              <a:off x="1274" y="2457"/>
              <a:ext cx="308" cy="344"/>
            </a:xfrm>
            <a:prstGeom prst="ellipse">
              <a:avLst/>
            </a:prstGeom>
            <a:gradFill rotWithShape="1">
              <a:gsLst>
                <a:gs pos="0">
                  <a:schemeClr val="accent1">
                    <a:alpha val="32001"/>
                  </a:schemeClr>
                </a:gs>
                <a:gs pos="100000">
                  <a:schemeClr val="accent1">
                    <a:gamma/>
                    <a:shade val="0"/>
                    <a:invGamma/>
                    <a:alpha val="89999"/>
                  </a:schemeClr>
                </a:gs>
              </a:gsLst>
              <a:lin ang="2700000" scaled="1"/>
            </a:gradFill>
            <a:ln w="38100" algn="ctr">
              <a:noFill/>
              <a:round/>
            </a:ln>
            <a:effectLst/>
          </p:spPr>
          <p:txBody>
            <a:bodyPr wrap="none"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98" name="Oval 62"/>
            <p:cNvSpPr>
              <a:spLocks noChangeArrowheads="1"/>
            </p:cNvSpPr>
            <p:nvPr/>
          </p:nvSpPr>
          <p:spPr bwMode="gray">
            <a:xfrm>
              <a:off x="1299" y="2464"/>
              <a:ext cx="334" cy="330"/>
            </a:xfrm>
            <a:prstGeom prst="ellipse">
              <a:avLst/>
            </a:prstGeom>
            <a:gradFill rotWithShape="1">
              <a:gsLst>
                <a:gs pos="0">
                  <a:schemeClr val="accent1">
                    <a:gamma/>
                    <a:shade val="54118"/>
                    <a:invGamma/>
                  </a:schemeClr>
                </a:gs>
                <a:gs pos="50000">
                  <a:schemeClr val="accent1"/>
                </a:gs>
                <a:gs pos="100000">
                  <a:schemeClr val="accent1">
                    <a:gamma/>
                    <a:shade val="54118"/>
                    <a:invGamma/>
                  </a:schemeClr>
                </a:gs>
              </a:gsLst>
              <a:lin ang="18900000" scaled="1"/>
            </a:gradFill>
            <a:ln w="38100" algn="ctr">
              <a:noFill/>
              <a:round/>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99" name="Oval 63"/>
            <p:cNvSpPr>
              <a:spLocks noChangeArrowheads="1"/>
            </p:cNvSpPr>
            <p:nvPr/>
          </p:nvSpPr>
          <p:spPr bwMode="gray">
            <a:xfrm>
              <a:off x="1299" y="2465"/>
              <a:ext cx="334" cy="330"/>
            </a:xfrm>
            <a:prstGeom prst="ellipse">
              <a:avLst/>
            </a:prstGeom>
            <a:gradFill rotWithShape="1">
              <a:gsLst>
                <a:gs pos="0">
                  <a:schemeClr val="accent1">
                    <a:gamma/>
                    <a:shade val="63529"/>
                    <a:invGamma/>
                  </a:schemeClr>
                </a:gs>
                <a:gs pos="100000">
                  <a:schemeClr val="accent1">
                    <a:alpha val="0"/>
                  </a:schemeClr>
                </a:gs>
              </a:gsLst>
              <a:lin ang="2700000" scaled="1"/>
            </a:gradFill>
            <a:ln w="38100" algn="ctr">
              <a:noFill/>
              <a:round/>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12" name="Oval 64"/>
            <p:cNvSpPr/>
            <p:nvPr/>
          </p:nvSpPr>
          <p:spPr>
            <a:xfrm>
              <a:off x="1317" y="2469"/>
              <a:ext cx="300" cy="320"/>
            </a:xfrm>
            <a:prstGeom prst="ellipse">
              <a:avLst/>
            </a:prstGeom>
            <a:solidFill>
              <a:srgbClr val="333333"/>
            </a:solidFill>
            <a:ln w="38100">
              <a:noFill/>
            </a:ln>
          </p:spPr>
          <p:txBody>
            <a:bodyPr anchor="ctr" anchorCtr="0">
              <a:spAutoFit/>
            </a:bodyPr>
            <a:p>
              <a:endParaRPr lang="zh-CN" altLang="en-US" dirty="0">
                <a:latin typeface="Arial" panose="020B0604020202020204" pitchFamily="34" charset="0"/>
              </a:endParaRPr>
            </a:p>
          </p:txBody>
        </p:sp>
        <p:sp>
          <p:nvSpPr>
            <p:cNvPr id="37913" name="Oval 65"/>
            <p:cNvSpPr/>
            <p:nvPr/>
          </p:nvSpPr>
          <p:spPr>
            <a:xfrm>
              <a:off x="1322" y="2484"/>
              <a:ext cx="291" cy="291"/>
            </a:xfrm>
            <a:prstGeom prst="ellipse">
              <a:avLst/>
            </a:prstGeom>
            <a:gradFill rotWithShape="1">
              <a:gsLst>
                <a:gs pos="0">
                  <a:srgbClr val="595959"/>
                </a:gs>
                <a:gs pos="100000">
                  <a:srgbClr val="C0C0C0"/>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14" name="Oval 66"/>
            <p:cNvSpPr/>
            <p:nvPr/>
          </p:nvSpPr>
          <p:spPr>
            <a:xfrm>
              <a:off x="1326" y="2486"/>
              <a:ext cx="283" cy="283"/>
            </a:xfrm>
            <a:prstGeom prst="ellipse">
              <a:avLst/>
            </a:prstGeom>
            <a:gradFill rotWithShape="1">
              <a:gsLst>
                <a:gs pos="0">
                  <a:srgbClr val="C0C0C0">
                    <a:alpha val="0"/>
                  </a:srgbClr>
                </a:gs>
                <a:gs pos="100000">
                  <a:srgbClr val="E9E9E9"/>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15" name="Oval 67"/>
            <p:cNvSpPr/>
            <p:nvPr/>
          </p:nvSpPr>
          <p:spPr>
            <a:xfrm>
              <a:off x="1329" y="2488"/>
              <a:ext cx="270" cy="265"/>
            </a:xfrm>
            <a:prstGeom prst="ellipse">
              <a:avLst/>
            </a:prstGeom>
            <a:gradFill rotWithShape="1">
              <a:gsLst>
                <a:gs pos="0">
                  <a:srgbClr val="989898"/>
                </a:gs>
                <a:gs pos="100000">
                  <a:srgbClr val="C0C0C0">
                    <a:alpha val="48000"/>
                  </a:srgbClr>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16" name="Oval 68"/>
            <p:cNvSpPr/>
            <p:nvPr/>
          </p:nvSpPr>
          <p:spPr>
            <a:xfrm>
              <a:off x="1344" y="2496"/>
              <a:ext cx="240" cy="215"/>
            </a:xfrm>
            <a:prstGeom prst="ellipse">
              <a:avLst/>
            </a:prstGeom>
            <a:gradFill rotWithShape="1">
              <a:gsLst>
                <a:gs pos="0">
                  <a:srgbClr val="FFFFFF"/>
                </a:gs>
                <a:gs pos="100000">
                  <a:srgbClr val="C0C0C0">
                    <a:alpha val="37999"/>
                  </a:srgbClr>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grpSp>
      <p:sp>
        <p:nvSpPr>
          <p:cNvPr id="37906" name="Text Box 69"/>
          <p:cNvSpPr txBox="1"/>
          <p:nvPr/>
        </p:nvSpPr>
        <p:spPr>
          <a:xfrm>
            <a:off x="3653631" y="2227263"/>
            <a:ext cx="352425" cy="460375"/>
          </a:xfrm>
          <a:prstGeom prst="rect">
            <a:avLst/>
          </a:prstGeom>
          <a:noFill/>
          <a:ln w="9525">
            <a:noFill/>
          </a:ln>
        </p:spPr>
        <p:txBody>
          <a:bodyPr wrap="none">
            <a:spAutoFit/>
          </a:bodyPr>
          <a:p>
            <a:pPr algn="ctr" eaLnBrk="0" hangingPunct="0"/>
            <a:r>
              <a:rPr lang="en-US" altLang="zh-CN" sz="2400" b="1" dirty="0">
                <a:solidFill>
                  <a:srgbClr val="000000"/>
                </a:solidFill>
                <a:latin typeface="Arial" panose="020B0604020202020204" pitchFamily="34" charset="0"/>
              </a:rPr>
              <a:t>1</a:t>
            </a:r>
            <a:endParaRPr lang="en-US" altLang="zh-CN" sz="2400" b="1" dirty="0">
              <a:solidFill>
                <a:srgbClr val="000000"/>
              </a:solidFill>
              <a:latin typeface="Arial" panose="020B0604020202020204" pitchFamily="34" charset="0"/>
            </a:endParaRPr>
          </a:p>
        </p:txBody>
      </p:sp>
      <p:sp>
        <p:nvSpPr>
          <p:cNvPr id="7" name="Text Box 24"/>
          <p:cNvSpPr txBox="1"/>
          <p:nvPr/>
        </p:nvSpPr>
        <p:spPr>
          <a:xfrm>
            <a:off x="4250690" y="3088640"/>
            <a:ext cx="5643245" cy="460375"/>
          </a:xfrm>
          <a:prstGeom prst="rect">
            <a:avLst/>
          </a:prstGeom>
          <a:noFill/>
          <a:ln w="9525">
            <a:noFill/>
          </a:ln>
        </p:spPr>
        <p:txBody>
          <a:bodyPr wrap="square">
            <a:spAutoFit/>
          </a:bodyPr>
          <a:p>
            <a:pPr algn="ctr" eaLnBrk="0" hangingPunct="0"/>
            <a:r>
              <a:rPr lang="zh-CN" altLang="en-US" sz="2400" dirty="0">
                <a:solidFill>
                  <a:schemeClr val="tx2"/>
                </a:solidFill>
                <a:latin typeface="Arial" panose="020B0604020202020204" pitchFamily="34" charset="0"/>
              </a:rPr>
              <a:t>学习任务</a:t>
            </a:r>
            <a:r>
              <a:rPr lang="en-US" altLang="zh-CN" sz="2400" dirty="0">
                <a:solidFill>
                  <a:schemeClr val="tx2"/>
                </a:solidFill>
                <a:latin typeface="Arial" panose="020B0604020202020204" pitchFamily="34" charset="0"/>
              </a:rPr>
              <a:t>2--三极管的认知及检测</a:t>
            </a:r>
            <a:endParaRPr lang="en-US" altLang="zh-CN" sz="2400" dirty="0">
              <a:solidFill>
                <a:schemeClr val="tx2"/>
              </a:solidFill>
              <a:latin typeface="Arial" panose="020B0604020202020204" pitchFamily="34" charset="0"/>
            </a:endParaRPr>
          </a:p>
        </p:txBody>
      </p:sp>
      <p:sp>
        <p:nvSpPr>
          <p:cNvPr id="8" name="Text Box 24"/>
          <p:cNvSpPr txBox="1"/>
          <p:nvPr/>
        </p:nvSpPr>
        <p:spPr>
          <a:xfrm>
            <a:off x="4234180" y="3933190"/>
            <a:ext cx="5643245" cy="460375"/>
          </a:xfrm>
          <a:prstGeom prst="rect">
            <a:avLst/>
          </a:prstGeom>
          <a:noFill/>
          <a:ln w="9525">
            <a:noFill/>
          </a:ln>
        </p:spPr>
        <p:txBody>
          <a:bodyPr wrap="square">
            <a:spAutoFit/>
          </a:bodyPr>
          <a:p>
            <a:pPr algn="ctr" eaLnBrk="0" hangingPunct="0"/>
            <a:r>
              <a:rPr lang="zh-CN" altLang="en-US" sz="2400" dirty="0">
                <a:solidFill>
                  <a:schemeClr val="tx2"/>
                </a:solidFill>
                <a:latin typeface="Arial" panose="020B0604020202020204" pitchFamily="34" charset="0"/>
              </a:rPr>
              <a:t>学习任务</a:t>
            </a:r>
            <a:r>
              <a:rPr lang="en-US" altLang="zh-CN" sz="2400" dirty="0">
                <a:solidFill>
                  <a:schemeClr val="tx2"/>
                </a:solidFill>
                <a:latin typeface="Arial" panose="020B0604020202020204" pitchFamily="34" charset="0"/>
              </a:rPr>
              <a:t>3--整流装置的分析与检测</a:t>
            </a:r>
            <a:endParaRPr lang="en-US" altLang="zh-CN" sz="2400" dirty="0">
              <a:solidFill>
                <a:schemeClr val="tx2"/>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225" y="1492885"/>
            <a:ext cx="10284460" cy="200152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en-US" altLang="zh-CN"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二极管是汽车模拟电路中的主要元器件，通过学习半导体、PN结形成的基本知识，熟练掌握二极管的结构、工作原理，能够使用工具判断二极管的好坏。</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457200" marR="0" lvl="0" indent="-457200" algn="l" defTabSz="914400" rtl="0" eaLnBrk="1" fontAlgn="base" latinLnBrk="0" hangingPunct="1">
              <a:lnSpc>
                <a:spcPct val="150000"/>
              </a:lnSpc>
              <a:spcBef>
                <a:spcPct val="20000"/>
              </a:spcBef>
              <a:spcAft>
                <a:spcPct val="0"/>
              </a:spcAft>
              <a:buClrTx/>
              <a:buSzTx/>
              <a:buFontTx/>
              <a:buNone/>
              <a:defRPr/>
            </a:pPr>
            <a:r>
              <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二极管的认知及检测</a:t>
            </a:r>
            <a:endPar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占位符 4"/>
          <p:cNvSpPr>
            <a:spLocks noGrp="1"/>
          </p:cNvSpPr>
          <p:nvPr>
            <p:ph type="body" sz="quarter" idx="14"/>
          </p:nvPr>
        </p:nvSpPr>
        <p:spPr/>
        <p:txBody>
          <a:bodyPr/>
          <a:lstStyle/>
          <a:p>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任务描述</a:t>
            </a:r>
            <a:r>
              <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225" y="1492885"/>
            <a:ext cx="10284460" cy="200152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1.掌握二极管的单向导电性以及伏安特性。</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2.能够使用万用表检测二极管的好坏。</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3.培养观察、动手、分析和概括的能力，应用所学知识分析解决实际问题。</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占位符 4"/>
          <p:cNvSpPr>
            <a:spLocks noGrp="1"/>
          </p:cNvSpPr>
          <p:nvPr>
            <p:ph type="body" sz="quarter" idx="14"/>
          </p:nvPr>
        </p:nvSpPr>
        <p:spPr/>
        <p:txBody>
          <a:bodyPr/>
          <a:lstStyle/>
          <a:p>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学习目标</a:t>
            </a:r>
            <a:endParaRPr kumimoji="1" lang="en-US" altLang="zh-CN"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占位符 3"/>
          <p:cNvSpPr>
            <a:spLocks noGrp="1"/>
          </p:cNvSpPr>
          <p:nvPr/>
        </p:nvSpPr>
        <p:spPr>
          <a:xfrm>
            <a:off x="684367" y="260648"/>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二极管的认知及检测</a:t>
            </a:r>
            <a:endPar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225" y="1492885"/>
            <a:ext cx="10284460" cy="391795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（1）知识准备</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en-US" altLang="zh-CN"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半导体的基本知识（查阅学习参考“学习单元三学习任务一”）</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en-US" altLang="zh-CN"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二极管的结构及符号（查阅学习参考“学习单元三学习任务一”）</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en-US" altLang="zh-CN"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二极管的伏安特性（查阅学习参考“学习单元三学学习任务一”）</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（2）工作场所：理实一体化教室。  </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lang="zh-CN" altLang="en-US"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工作器材：二极管、万用表等。</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占位符 4"/>
          <p:cNvSpPr>
            <a:spLocks noGrp="1"/>
          </p:cNvSpPr>
          <p:nvPr>
            <p:ph type="body" sz="quarter" idx="14"/>
          </p:nvPr>
        </p:nvSpPr>
        <p:spPr/>
        <p:txBody>
          <a:bodyPr/>
          <a:lstStyle/>
          <a:p>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学习准备</a:t>
            </a:r>
            <a:endPar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占位符 3"/>
          <p:cNvSpPr>
            <a:spLocks noGrp="1"/>
          </p:cNvSpPr>
          <p:nvPr/>
        </p:nvSpPr>
        <p:spPr>
          <a:xfrm>
            <a:off x="684367" y="260648"/>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二极管的认知及检测</a:t>
            </a:r>
            <a:endPar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225" y="1492885"/>
            <a:ext cx="10284460" cy="376936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en-US" altLang="zh-CN"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通过前面的学习准备和实验器件的认知，对小组成员进行合理分工，制定详细的计划并进一步实施：</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1.本组学习方案？</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2.所需检测仪器有哪些？</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3.如何判定二极管的极性？</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4.如何检测二极管的好坏？</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占位符 4"/>
          <p:cNvSpPr>
            <a:spLocks noGrp="1"/>
          </p:cNvSpPr>
          <p:nvPr>
            <p:ph type="body" sz="quarter" idx="14"/>
          </p:nvPr>
        </p:nvSpPr>
        <p:spPr/>
        <p:txBody>
          <a:bodyPr/>
          <a:lstStyle/>
          <a:p>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计划与实施</a:t>
            </a:r>
            <a:endPar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占位符 3"/>
          <p:cNvSpPr>
            <a:spLocks noGrp="1"/>
          </p:cNvSpPr>
          <p:nvPr/>
        </p:nvSpPr>
        <p:spPr>
          <a:xfrm>
            <a:off x="684367" y="260648"/>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二极管的认知及检测</a:t>
            </a:r>
            <a:endPar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448945" y="1492885"/>
            <a:ext cx="11457940" cy="5012055"/>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1.半导体一般分为</a:t>
            </a:r>
            <a:r>
              <a:rPr kumimoji="1" lang="zh-CN" altLang="en-US" b="1" i="0" u="sng"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和</a:t>
            </a:r>
            <a:r>
              <a:rPr kumimoji="1" lang="zh-CN" altLang="en-US" b="1" i="0" u="sng"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两种类型。 </a:t>
            </a:r>
            <a:endPar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2.P型半导体又称</a:t>
            </a:r>
            <a:r>
              <a:rPr kumimoji="1" lang="zh-CN" altLang="en-US" b="1" i="0" u="sng"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en-US" altLang="zh-CN" b="1" i="0" u="sng"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b="1" i="0" u="sng"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半导体，其内部多数载流子为</a:t>
            </a:r>
            <a:r>
              <a:rPr kumimoji="1" lang="zh-CN" altLang="en-US" b="1" i="0" u="sng"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en-US" altLang="zh-CN" b="1" i="0" u="sng"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b="1" i="0" u="sng"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，少数载流子为</a:t>
            </a:r>
            <a:endParaRPr kumimoji="1" lang="zh-CN" altLang="en-US" b="1" i="0" u="sng"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sng"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3.二极管的主要特性是具有</a:t>
            </a:r>
            <a:r>
              <a:rPr kumimoji="1" lang="zh-CN" altLang="en-US" b="1" i="0" u="sng"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4.锗二极管的死区电压为</a:t>
            </a:r>
            <a:r>
              <a:rPr kumimoji="1" lang="zh-CN" altLang="en-US" b="1" i="0" u="sng"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，导通电压为</a:t>
            </a:r>
            <a:r>
              <a:rPr kumimoji="1" lang="zh-CN" altLang="en-US" b="1" i="0" u="sng"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；硅二极管的死区电压为</a:t>
            </a:r>
            <a:r>
              <a:rPr kumimoji="1" lang="zh-CN" altLang="en-US" b="1" i="0" u="sng"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，导通电压为</a:t>
            </a:r>
            <a:r>
              <a:rPr kumimoji="1" lang="zh-CN" altLang="en-US" b="1" i="0" u="sng"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占位符 4"/>
          <p:cNvSpPr>
            <a:spLocks noGrp="1"/>
          </p:cNvSpPr>
          <p:nvPr>
            <p:ph type="body" sz="quarter" idx="14"/>
          </p:nvPr>
        </p:nvSpPr>
        <p:spPr/>
        <p:txBody>
          <a:bodyPr/>
          <a:lstStyle/>
          <a:p>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评价与反馈</a:t>
            </a:r>
            <a:endPar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占位符 3"/>
          <p:cNvSpPr>
            <a:spLocks noGrp="1"/>
          </p:cNvSpPr>
          <p:nvPr/>
        </p:nvSpPr>
        <p:spPr>
          <a:xfrm>
            <a:off x="684367" y="260648"/>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二极管的认知及检测</a:t>
            </a:r>
            <a:endPar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225" y="1492885"/>
            <a:ext cx="10284460" cy="3107055"/>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en-US" altLang="zh-CN"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在现代电路中，常常需要将微弱的电信号放大到一定数值，这就会用到一种特殊的电子元件——三极管，又称晶体三极管。通过了解三极管的结构和分类，掌握其在电路中的工作原理，能够分析常见的放大电路，并且会使用万用表判断三极管的管脚。</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lang="en-US" altLang="zh-CN" dirty="0">
                <a:solidFill>
                  <a:schemeClr val="tx2"/>
                </a:solidFill>
                <a:latin typeface="Arial" panose="020B0604020202020204" pitchFamily="34" charset="0"/>
                <a:sym typeface="+mn-ea"/>
              </a:rPr>
              <a:t>三极管的认知及检测</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任务描述</a:t>
            </a:r>
            <a:r>
              <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225" y="1492885"/>
            <a:ext cx="10284460" cy="3107055"/>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1.掌握三极管的结构、分类及特性曲线。</a:t>
            </a:r>
            <a:endParaRPr kumimoji="1"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2.熟练掌握三极管放大电路的工作原理。</a:t>
            </a:r>
            <a:endParaRPr kumimoji="1"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3.培养观察、动手、分析和概括的能力，应用所学知识分析解决实际问题。</a:t>
            </a:r>
            <a:r>
              <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占位符 4"/>
          <p:cNvSpPr>
            <a:spLocks noGrp="1"/>
          </p:cNvSpPr>
          <p:nvPr>
            <p:ph type="body" sz="quarter" idx="14"/>
          </p:nvPr>
        </p:nvSpPr>
        <p:spPr/>
        <p:txBody>
          <a:bodyPr/>
          <a:lstStyle/>
          <a:p>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学习目标</a:t>
            </a:r>
            <a:r>
              <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占位符 3"/>
          <p:cNvSpPr>
            <a:spLocks noGrp="1"/>
          </p:cNvSpPr>
          <p:nvPr/>
        </p:nvSpPr>
        <p:spPr>
          <a:xfrm>
            <a:off x="684367" y="260648"/>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lang="en-US" altLang="zh-CN" dirty="0">
                <a:solidFill>
                  <a:schemeClr val="tx2"/>
                </a:solidFill>
                <a:latin typeface="Arial" panose="020B0604020202020204" pitchFamily="34" charset="0"/>
                <a:sym typeface="+mn-ea"/>
              </a:rPr>
              <a:t>三极管的认知及检测</a:t>
            </a:r>
            <a:endParaRPr lang="en-US" altLang="zh-CN" dirty="0">
              <a:solidFill>
                <a:schemeClr val="tx2"/>
              </a:solidFill>
              <a:latin typeface="Arial" panose="020B0604020202020204" pitchFamily="34" charset="0"/>
              <a:sym typeface="+mn-ea"/>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479425" y="1412875"/>
            <a:ext cx="11463655" cy="4382135"/>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lang="zh-CN" altLang="en-US"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（1）知识准备</a:t>
            </a:r>
            <a:endPar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lang="en-US" altLang="zh-CN"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三极管的结构与分类（查阅学习参考“学习单元三学习任务二”）</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50000"/>
              </a:lnSpc>
              <a:spcBef>
                <a:spcPct val="20000"/>
              </a:spcBef>
              <a:spcAft>
                <a:spcPct val="0"/>
              </a:spcAft>
              <a:buClrTx/>
              <a:buSzTx/>
              <a:defRPr/>
            </a:pPr>
            <a:r>
              <a:rPr lang="en-US"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三极管的电流放大作用（查阅学习参考“学习单元三学习任务二”）</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50000"/>
              </a:lnSpc>
              <a:spcBef>
                <a:spcPct val="20000"/>
              </a:spcBef>
              <a:spcAft>
                <a:spcPct val="0"/>
              </a:spcAft>
              <a:buClrTx/>
              <a:buSzTx/>
              <a:defRPr/>
            </a:pPr>
            <a:r>
              <a:rPr lang="en-US"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三极管的伏安特性（查阅学习参考“学习单元三学学习任务二”）</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50000"/>
              </a:lnSpc>
              <a:spcBef>
                <a:spcPct val="20000"/>
              </a:spcBef>
              <a:spcAft>
                <a:spcPct val="0"/>
              </a:spcAft>
              <a:buClrTx/>
              <a:buSzTx/>
              <a:defRPr/>
            </a:pPr>
            <a:r>
              <a:rPr lang="en-US"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放大电路的构成及工作原理（查阅学习参考“学习单元三学学习任务二”）</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50000"/>
              </a:lnSpc>
              <a:spcBef>
                <a:spcPct val="20000"/>
              </a:spcBef>
              <a:spcAft>
                <a:spcPct val="0"/>
              </a:spcAft>
              <a:buClrTx/>
              <a:buSzTx/>
              <a:defRPr/>
            </a:pPr>
            <a:r>
              <a:rPr lang="zh-CN" altLang="en-US"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（2）工作场所：理实一体化教室。  </a:t>
            </a:r>
            <a:endPar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lang="zh-CN" altLang="en-US"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工作器材：三极管、万用表等。</a:t>
            </a:r>
            <a:endParaRPr lang="zh-CN" altLang="en-US"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占位符 4"/>
          <p:cNvSpPr>
            <a:spLocks noGrp="1"/>
          </p:cNvSpPr>
          <p:nvPr>
            <p:ph type="body" sz="quarter" idx="14"/>
          </p:nvPr>
        </p:nvSpPr>
        <p:spPr/>
        <p:txBody>
          <a:bodyPr/>
          <a:lstStyle/>
          <a:p>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学习准备</a:t>
            </a:r>
            <a:r>
              <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占位符 3"/>
          <p:cNvSpPr>
            <a:spLocks noGrp="1"/>
          </p:cNvSpPr>
          <p:nvPr/>
        </p:nvSpPr>
        <p:spPr>
          <a:xfrm>
            <a:off x="684367" y="260648"/>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lang="en-US" altLang="zh-CN" dirty="0">
                <a:solidFill>
                  <a:schemeClr val="tx2"/>
                </a:solidFill>
                <a:latin typeface="Arial" panose="020B0604020202020204" pitchFamily="34" charset="0"/>
                <a:sym typeface="+mn-ea"/>
              </a:rPr>
              <a:t>三极管的认知及检测</a:t>
            </a:r>
            <a:endParaRPr lang="en-US" altLang="zh-CN" dirty="0">
              <a:solidFill>
                <a:schemeClr val="tx2"/>
              </a:solidFill>
              <a:latin typeface="Arial" panose="020B0604020202020204" pitchFamily="34" charset="0"/>
              <a:sym typeface="+mn-ea"/>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225" y="1492885"/>
            <a:ext cx="10284460" cy="200152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（1）知识准备</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en-US" altLang="zh-CN"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万用表的使用规范。（查阅学习参考“学习单元一学习任务一”）</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en-US" altLang="zh-CN"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功率的计算方法。（查阅学习参考“学习单元一学习任务一”）</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（2）工作场所：理实一体化教室。  </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（3）</a:t>
            </a:r>
            <a:r>
              <a:rPr lang="zh-CN" altLang="en-US"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工作器材：多种规格的电阻、可调电阻箱一台、DC24V稳压电源一台、导线若干、小灯泡若干、开关、万用表、维修工具等。</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电路基本物理量的测量</a:t>
            </a:r>
            <a:endPar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占位符 4"/>
          <p:cNvSpPr>
            <a:spLocks noGrp="1"/>
          </p:cNvSpPr>
          <p:nvPr>
            <p:ph type="body" sz="quarter" idx="14"/>
          </p:nvPr>
        </p:nvSpPr>
        <p:spPr/>
        <p:txBody>
          <a:bodyPr/>
          <a:lstStyle/>
          <a:p>
            <a:r>
              <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学习准备</a:t>
            </a:r>
            <a:endPar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225" y="1492885"/>
            <a:ext cx="10284460" cy="376936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en-US" altLang="zh-CN"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通过前面的学习准备和实验器件的认知，对小组成员进行合理分工，制定详细的计划并进一步实施：</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如何判定三极管的管脚以及三极管的类型？</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占位符 4"/>
          <p:cNvSpPr>
            <a:spLocks noGrp="1"/>
          </p:cNvSpPr>
          <p:nvPr>
            <p:ph type="body" sz="quarter" idx="14"/>
          </p:nvPr>
        </p:nvSpPr>
        <p:spPr/>
        <p:txBody>
          <a:bodyPr/>
          <a:lstStyle/>
          <a:p>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计划与实施</a:t>
            </a:r>
            <a:endPar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nvSpPr>
        <p:spPr>
          <a:xfrm>
            <a:off x="684367" y="260648"/>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lang="en-US" altLang="zh-CN" dirty="0">
                <a:solidFill>
                  <a:schemeClr val="tx2"/>
                </a:solidFill>
                <a:latin typeface="Arial" panose="020B0604020202020204" pitchFamily="34" charset="0"/>
                <a:sym typeface="+mn-ea"/>
              </a:rPr>
              <a:t>三极管的认知及检测</a:t>
            </a:r>
            <a:endParaRPr lang="en-US" altLang="zh-CN" dirty="0">
              <a:solidFill>
                <a:schemeClr val="tx2"/>
              </a:solidFill>
              <a:latin typeface="Arial" panose="020B0604020202020204" pitchFamily="34" charset="0"/>
              <a:sym typeface="+mn-ea"/>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225" y="1492885"/>
            <a:ext cx="10952480" cy="426212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1.三极管的三个极分别为</a:t>
            </a:r>
            <a:r>
              <a:rPr kumimoji="1" lang="zh-CN" altLang="en-US" b="1" i="0" u="sng"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极、</a:t>
            </a:r>
            <a:r>
              <a:rPr kumimoji="1" lang="zh-CN" altLang="en-US" b="1" i="0" u="sng"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极和</a:t>
            </a:r>
            <a:r>
              <a:rPr kumimoji="1" lang="zh-CN" altLang="en-US" b="1" i="0" u="sng"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极。 </a:t>
            </a:r>
            <a:endPar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2.三极管的输出特性曲线分为三个区域分别是</a:t>
            </a:r>
            <a:r>
              <a:rPr kumimoji="1" lang="zh-CN" altLang="en-US" b="1" i="0" u="sng"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1" lang="zh-CN" altLang="en-US" b="1" i="0" u="sng"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和</a:t>
            </a:r>
            <a:r>
              <a:rPr kumimoji="1" lang="zh-CN" altLang="en-US" b="1" i="0" u="sng"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，三极管工作于放大区时的偏置情况为</a:t>
            </a:r>
            <a:r>
              <a:rPr kumimoji="1" lang="zh-CN" altLang="en-US" b="1" i="0" u="sng"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3.三极管集电极输出电流为10mA，该三极管的放大系数为100，则输入电流为</a:t>
            </a:r>
            <a:r>
              <a:rPr kumimoji="1" lang="zh-CN" altLang="en-US" b="1" i="0" u="sng"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4.放大电路中各处存在直流电流和直流电压的工作状态称为</a:t>
            </a:r>
            <a:r>
              <a:rPr kumimoji="1" lang="zh-CN" altLang="en-US" b="1" i="0" u="sng"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，放大电路中存在交流输入信号的工作状态称为</a:t>
            </a:r>
            <a:r>
              <a:rPr kumimoji="1" lang="zh-CN" altLang="en-US" b="1" i="0" u="sng"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占位符 4"/>
          <p:cNvSpPr>
            <a:spLocks noGrp="1"/>
          </p:cNvSpPr>
          <p:nvPr>
            <p:ph type="body" sz="quarter" idx="14"/>
          </p:nvPr>
        </p:nvSpPr>
        <p:spPr/>
        <p:txBody>
          <a:bodyPr/>
          <a:lstStyle/>
          <a:p>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评价与反馈</a:t>
            </a:r>
            <a:endPar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nvSpPr>
        <p:spPr>
          <a:xfrm>
            <a:off x="684367" y="260648"/>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lang="en-US" altLang="zh-CN" dirty="0">
                <a:solidFill>
                  <a:schemeClr val="tx2"/>
                </a:solidFill>
                <a:latin typeface="Arial" panose="020B0604020202020204" pitchFamily="34" charset="0"/>
                <a:sym typeface="+mn-ea"/>
              </a:rPr>
              <a:t>三极管的认知及检测</a:t>
            </a:r>
            <a:endParaRPr lang="en-US" altLang="zh-CN" dirty="0">
              <a:solidFill>
                <a:schemeClr val="tx2"/>
              </a:solidFill>
              <a:latin typeface="Arial" panose="020B0604020202020204" pitchFamily="34" charset="0"/>
              <a:sym typeface="+mn-ea"/>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225" y="1492885"/>
            <a:ext cx="10732135" cy="376936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lang="zh-CN" altLang="en-US"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5.三极管的放大电路如右图所示，已知：</a:t>
            </a:r>
            <a:r>
              <a:rPr lang="en-US" altLang="zh-CN"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50000"/>
              </a:lnSpc>
              <a:spcBef>
                <a:spcPct val="20000"/>
              </a:spcBef>
              <a:spcAft>
                <a:spcPct val="0"/>
              </a:spcAft>
              <a:buClrTx/>
              <a:buSzTx/>
              <a:defRPr/>
            </a:pPr>
            <a:r>
              <a:rPr lang="en-US" altLang="zh-CN"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,求：1）估算静态工作点Q；2）估算电压放大倍数。</a:t>
            </a:r>
            <a:endPar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endParaRPr lang="zh-CN" altLang="en-US"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50000"/>
              </a:lnSpc>
              <a:spcBef>
                <a:spcPct val="20000"/>
              </a:spcBef>
              <a:spcAft>
                <a:spcPct val="0"/>
              </a:spcAft>
              <a:buClrTx/>
              <a:buSzTx/>
              <a:defRPr/>
            </a:pP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占位符 4"/>
          <p:cNvSpPr>
            <a:spLocks noGrp="1"/>
          </p:cNvSpPr>
          <p:nvPr>
            <p:ph type="body" sz="quarter" idx="14"/>
          </p:nvPr>
        </p:nvSpPr>
        <p:spPr/>
        <p:txBody>
          <a:bodyPr/>
          <a:lstStyle/>
          <a:p>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评价与反馈</a:t>
            </a:r>
            <a:endPar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2147482334" descr="8-1"/>
          <p:cNvPicPr>
            <a:picLocks noChangeAspect="1"/>
          </p:cNvPicPr>
          <p:nvPr>
            <p:custDataLst>
              <p:tags r:id="rId1"/>
            </p:custDataLst>
          </p:nvPr>
        </p:nvPicPr>
        <p:blipFill>
          <a:blip r:embed="rId2"/>
          <a:stretch>
            <a:fillRect/>
          </a:stretch>
        </p:blipFill>
        <p:spPr>
          <a:xfrm>
            <a:off x="8686165" y="3140393"/>
            <a:ext cx="2664460" cy="1928495"/>
          </a:xfrm>
          <a:prstGeom prst="rect">
            <a:avLst/>
          </a:prstGeom>
          <a:noFill/>
          <a:ln w="9525">
            <a:noFill/>
          </a:ln>
        </p:spPr>
      </p:pic>
      <p:graphicFrame>
        <p:nvGraphicFramePr>
          <p:cNvPr id="4" name="对象 285"/>
          <p:cNvGraphicFramePr>
            <a:graphicFrameLocks noChangeAspect="1"/>
          </p:cNvGraphicFramePr>
          <p:nvPr/>
        </p:nvGraphicFramePr>
        <p:xfrm>
          <a:off x="6311900" y="1772920"/>
          <a:ext cx="649605" cy="281305"/>
        </p:xfrm>
        <a:graphic>
          <a:graphicData uri="http://schemas.openxmlformats.org/presentationml/2006/ole">
            <mc:AlternateContent xmlns:mc="http://schemas.openxmlformats.org/markup-compatibility/2006">
              <mc:Choice xmlns:v="urn:schemas-microsoft-com:vml" Requires="v">
                <p:oleObj spid="_x0000_s3076" name="" r:id="rId3" imgW="469900" imgH="203200" progId="Equation.KSEE3">
                  <p:embed/>
                </p:oleObj>
              </mc:Choice>
              <mc:Fallback>
                <p:oleObj name="" r:id="rId3" imgW="469900" imgH="203200" progId="Equation.KSEE3">
                  <p:embed/>
                  <p:pic>
                    <p:nvPicPr>
                      <p:cNvPr id="0" name="图片 3075"/>
                      <p:cNvPicPr/>
                      <p:nvPr/>
                    </p:nvPicPr>
                    <p:blipFill>
                      <a:blip r:embed="rId4"/>
                      <a:stretch>
                        <a:fillRect/>
                      </a:stretch>
                    </p:blipFill>
                    <p:spPr>
                      <a:xfrm>
                        <a:off x="6311900" y="1772920"/>
                        <a:ext cx="649605" cy="281305"/>
                      </a:xfrm>
                      <a:prstGeom prst="rect">
                        <a:avLst/>
                      </a:prstGeom>
                      <a:noFill/>
                      <a:ln w="38100">
                        <a:noFill/>
                        <a:miter/>
                      </a:ln>
                    </p:spPr>
                  </p:pic>
                </p:oleObj>
              </mc:Fallback>
            </mc:AlternateContent>
          </a:graphicData>
        </a:graphic>
      </p:graphicFrame>
      <p:graphicFrame>
        <p:nvGraphicFramePr>
          <p:cNvPr id="6" name="对象 -2147482333"/>
          <p:cNvGraphicFramePr>
            <a:graphicFrameLocks noChangeAspect="1"/>
          </p:cNvGraphicFramePr>
          <p:nvPr/>
        </p:nvGraphicFramePr>
        <p:xfrm>
          <a:off x="7176135" y="1772920"/>
          <a:ext cx="1308100" cy="337185"/>
        </p:xfrm>
        <a:graphic>
          <a:graphicData uri="http://schemas.openxmlformats.org/presentationml/2006/ole">
            <mc:AlternateContent xmlns:mc="http://schemas.openxmlformats.org/markup-compatibility/2006">
              <mc:Choice xmlns:v="urn:schemas-microsoft-com:vml" Requires="v">
                <p:oleObj spid="_x0000_s7" name="" r:id="rId5" imgW="838200" imgH="215900" progId="Equation.KSEE3">
                  <p:embed/>
                </p:oleObj>
              </mc:Choice>
              <mc:Fallback>
                <p:oleObj name="" r:id="rId5" imgW="838200" imgH="215900" progId="Equation.KSEE3">
                  <p:embed/>
                  <p:pic>
                    <p:nvPicPr>
                      <p:cNvPr id="0" name="图片 1"/>
                      <p:cNvPicPr/>
                      <p:nvPr/>
                    </p:nvPicPr>
                    <p:blipFill>
                      <a:blip r:embed="rId6"/>
                      <a:stretch>
                        <a:fillRect/>
                      </a:stretch>
                    </p:blipFill>
                    <p:spPr>
                      <a:xfrm>
                        <a:off x="7176135" y="1772920"/>
                        <a:ext cx="1308100" cy="337185"/>
                      </a:xfrm>
                      <a:prstGeom prst="rect">
                        <a:avLst/>
                      </a:prstGeom>
                      <a:noFill/>
                      <a:ln w="38100">
                        <a:noFill/>
                        <a:miter/>
                      </a:ln>
                    </p:spPr>
                  </p:pic>
                </p:oleObj>
              </mc:Fallback>
            </mc:AlternateContent>
          </a:graphicData>
        </a:graphic>
      </p:graphicFrame>
      <p:graphicFrame>
        <p:nvGraphicFramePr>
          <p:cNvPr id="8" name="对象 -2147482338"/>
          <p:cNvGraphicFramePr>
            <a:graphicFrameLocks noChangeAspect="1"/>
          </p:cNvGraphicFramePr>
          <p:nvPr/>
        </p:nvGraphicFramePr>
        <p:xfrm>
          <a:off x="8616315" y="1757680"/>
          <a:ext cx="1102360" cy="367665"/>
        </p:xfrm>
        <a:graphic>
          <a:graphicData uri="http://schemas.openxmlformats.org/presentationml/2006/ole">
            <mc:AlternateContent xmlns:mc="http://schemas.openxmlformats.org/markup-compatibility/2006">
              <mc:Choice xmlns:v="urn:schemas-microsoft-com:vml" Requires="v">
                <p:oleObj spid="_x0000_s9" name="" r:id="rId7" imgW="685800" imgH="228600" progId="Equation.KSEE3">
                  <p:embed/>
                </p:oleObj>
              </mc:Choice>
              <mc:Fallback>
                <p:oleObj name="" r:id="rId7" imgW="685800" imgH="228600" progId="Equation.KSEE3">
                  <p:embed/>
                  <p:pic>
                    <p:nvPicPr>
                      <p:cNvPr id="0" name="图片 3"/>
                      <p:cNvPicPr/>
                      <p:nvPr/>
                    </p:nvPicPr>
                    <p:blipFill>
                      <a:blip r:embed="rId8"/>
                      <a:stretch>
                        <a:fillRect/>
                      </a:stretch>
                    </p:blipFill>
                    <p:spPr>
                      <a:xfrm>
                        <a:off x="8616315" y="1757680"/>
                        <a:ext cx="1102360" cy="367665"/>
                      </a:xfrm>
                      <a:prstGeom prst="rect">
                        <a:avLst/>
                      </a:prstGeom>
                      <a:noFill/>
                      <a:ln w="38100">
                        <a:noFill/>
                        <a:miter/>
                      </a:ln>
                    </p:spPr>
                  </p:pic>
                </p:oleObj>
              </mc:Fallback>
            </mc:AlternateContent>
          </a:graphicData>
        </a:graphic>
      </p:graphicFrame>
      <p:graphicFrame>
        <p:nvGraphicFramePr>
          <p:cNvPr id="10" name="对象 -2147482337"/>
          <p:cNvGraphicFramePr>
            <a:graphicFrameLocks noChangeAspect="1"/>
          </p:cNvGraphicFramePr>
          <p:nvPr/>
        </p:nvGraphicFramePr>
        <p:xfrm>
          <a:off x="9912350" y="1782445"/>
          <a:ext cx="987425" cy="317500"/>
        </p:xfrm>
        <a:graphic>
          <a:graphicData uri="http://schemas.openxmlformats.org/presentationml/2006/ole">
            <mc:AlternateContent xmlns:mc="http://schemas.openxmlformats.org/markup-compatibility/2006">
              <mc:Choice xmlns:v="urn:schemas-microsoft-com:vml" Requires="v">
                <p:oleObj spid="_x0000_s11" name="" r:id="rId9" imgW="711200" imgH="228600" progId="Equation.KSEE3">
                  <p:embed/>
                </p:oleObj>
              </mc:Choice>
              <mc:Fallback>
                <p:oleObj name="" r:id="rId9" imgW="711200" imgH="228600" progId="Equation.KSEE3">
                  <p:embed/>
                  <p:pic>
                    <p:nvPicPr>
                      <p:cNvPr id="0" name="图片 5"/>
                      <p:cNvPicPr/>
                      <p:nvPr/>
                    </p:nvPicPr>
                    <p:blipFill>
                      <a:blip r:embed="rId10"/>
                      <a:stretch>
                        <a:fillRect/>
                      </a:stretch>
                    </p:blipFill>
                    <p:spPr>
                      <a:xfrm>
                        <a:off x="9912350" y="1782445"/>
                        <a:ext cx="987425" cy="317500"/>
                      </a:xfrm>
                      <a:prstGeom prst="rect">
                        <a:avLst/>
                      </a:prstGeom>
                      <a:noFill/>
                      <a:ln w="38100">
                        <a:noFill/>
                        <a:miter/>
                      </a:ln>
                    </p:spPr>
                  </p:pic>
                </p:oleObj>
              </mc:Fallback>
            </mc:AlternateContent>
          </a:graphicData>
        </a:graphic>
      </p:graphicFrame>
      <p:graphicFrame>
        <p:nvGraphicFramePr>
          <p:cNvPr id="12" name="对象 -2147482336"/>
          <p:cNvGraphicFramePr>
            <a:graphicFrameLocks noChangeAspect="1"/>
          </p:cNvGraphicFramePr>
          <p:nvPr/>
        </p:nvGraphicFramePr>
        <p:xfrm>
          <a:off x="1127125" y="2348865"/>
          <a:ext cx="1193165" cy="357505"/>
        </p:xfrm>
        <a:graphic>
          <a:graphicData uri="http://schemas.openxmlformats.org/presentationml/2006/ole">
            <mc:AlternateContent xmlns:mc="http://schemas.openxmlformats.org/markup-compatibility/2006">
              <mc:Choice xmlns:v="urn:schemas-microsoft-com:vml" Requires="v">
                <p:oleObj spid="_x0000_s13" name="" r:id="rId11" imgW="762000" imgH="228600" progId="Equation.KSEE3">
                  <p:embed/>
                </p:oleObj>
              </mc:Choice>
              <mc:Fallback>
                <p:oleObj name="" r:id="rId11" imgW="762000" imgH="228600" progId="Equation.KSEE3">
                  <p:embed/>
                  <p:pic>
                    <p:nvPicPr>
                      <p:cNvPr id="0" name="图片 6"/>
                      <p:cNvPicPr/>
                      <p:nvPr/>
                    </p:nvPicPr>
                    <p:blipFill>
                      <a:blip r:embed="rId12"/>
                      <a:stretch>
                        <a:fillRect/>
                      </a:stretch>
                    </p:blipFill>
                    <p:spPr>
                      <a:xfrm>
                        <a:off x="1127125" y="2348865"/>
                        <a:ext cx="1193165" cy="357505"/>
                      </a:xfrm>
                      <a:prstGeom prst="rect">
                        <a:avLst/>
                      </a:prstGeom>
                      <a:noFill/>
                      <a:ln w="38100">
                        <a:noFill/>
                        <a:miter/>
                      </a:ln>
                    </p:spPr>
                  </p:pic>
                </p:oleObj>
              </mc:Fallback>
            </mc:AlternateContent>
          </a:graphicData>
        </a:graphic>
      </p:graphicFrame>
      <p:sp>
        <p:nvSpPr>
          <p:cNvPr id="14" name="文本占位符 3"/>
          <p:cNvSpPr>
            <a:spLocks noGrp="1"/>
          </p:cNvSpPr>
          <p:nvPr/>
        </p:nvSpPr>
        <p:spPr>
          <a:xfrm>
            <a:off x="684367" y="260648"/>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lang="en-US" altLang="zh-CN" dirty="0">
                <a:solidFill>
                  <a:schemeClr val="tx2"/>
                </a:solidFill>
                <a:latin typeface="Arial" panose="020B0604020202020204" pitchFamily="34" charset="0"/>
                <a:sym typeface="+mn-ea"/>
              </a:rPr>
              <a:t>三极管的认知及检测</a:t>
            </a:r>
            <a:endParaRPr lang="en-US" altLang="zh-CN" dirty="0">
              <a:solidFill>
                <a:schemeClr val="tx2"/>
              </a:solidFill>
              <a:latin typeface="Arial" panose="020B0604020202020204" pitchFamily="34" charset="0"/>
              <a:sym typeface="+mn-ea"/>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225" y="1492885"/>
            <a:ext cx="10284460" cy="3107055"/>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en-US" altLang="zh-CN"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传统的燃油汽车使用的电源有蓄电池和发电机两种，汽车行驶过程中，由发电机向用电设备提供电源，并向蓄电池充电，由于交流发电机在许多方面优于直流发电机，从而被广泛使用。交流发电机中整流过程必不可少，它是将交流电转换成直流电的过程，本节任务主要学习整流电路的组成与工作原理，以及新能源汽车DC-DC变换器的工作过程与测量。</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lang="en-US" altLang="zh-CN" dirty="0">
                <a:solidFill>
                  <a:schemeClr val="tx2"/>
                </a:solidFill>
                <a:latin typeface="Arial" panose="020B0604020202020204" pitchFamily="34" charset="0"/>
                <a:sym typeface="+mn-ea"/>
              </a:rPr>
              <a:t>整流装置的分析与检测</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任务描述</a:t>
            </a:r>
            <a:r>
              <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225" y="1492885"/>
            <a:ext cx="10284460" cy="3107055"/>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1.了解汽车交流发电机整流器的构造及作用。</a:t>
            </a:r>
            <a:endParaRPr kumimoji="1"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2.掌握整流电路的工作原理。</a:t>
            </a:r>
            <a:endParaRPr kumimoji="1"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3.熟悉整流电路在新能源汽车上的应用。</a:t>
            </a:r>
            <a:endParaRPr kumimoji="1"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4.能够使用测量工具对新能源汽车DC-DC装置进行检测。</a:t>
            </a:r>
            <a:r>
              <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schemeClr val="tx2"/>
                </a:solidFill>
                <a:latin typeface="Arial" panose="020B0604020202020204" pitchFamily="34" charset="0"/>
                <a:sym typeface="+mn-ea"/>
              </a:rPr>
              <a:t>整流装置的分析与检测</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学习目标</a:t>
            </a:r>
            <a:r>
              <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479425" y="1412875"/>
            <a:ext cx="11463655" cy="4382135"/>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lang="zh-CN" altLang="en-US"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（1）知识准备</a:t>
            </a:r>
            <a:endPar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lang="en-US" altLang="zh-CN"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整流电路的几种常见形式（查阅学习参考“学习单元三学习任务三”）</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50000"/>
              </a:lnSpc>
              <a:spcBef>
                <a:spcPct val="20000"/>
              </a:spcBef>
              <a:spcAft>
                <a:spcPct val="0"/>
              </a:spcAft>
              <a:buClrTx/>
              <a:buSzTx/>
              <a:defRPr/>
            </a:pPr>
            <a:r>
              <a:rPr lang="en-US"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汽车交流发电机整流电路的组成、作用及工作原理（查阅学习参考“学习单元三学习任务三”）</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50000"/>
              </a:lnSpc>
              <a:spcBef>
                <a:spcPct val="20000"/>
              </a:spcBef>
              <a:spcAft>
                <a:spcPct val="0"/>
              </a:spcAft>
              <a:buClrTx/>
              <a:buSzTx/>
              <a:defRPr/>
            </a:pPr>
            <a:r>
              <a:rPr lang="en-US"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新能源汽车DC-DC装置的工作原理及测量（查阅学习参考“学习单元三学学习任务三”）</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50000"/>
              </a:lnSpc>
              <a:spcBef>
                <a:spcPct val="20000"/>
              </a:spcBef>
              <a:spcAft>
                <a:spcPct val="0"/>
              </a:spcAft>
              <a:buClrTx/>
              <a:buSzTx/>
              <a:defRPr/>
            </a:pPr>
            <a:r>
              <a:rPr lang="zh-CN" altLang="en-US"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（2）工作场所：理实一体化教室。  </a:t>
            </a:r>
            <a:endPar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lang="zh-CN" altLang="en-US"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工作器材：DC-DC装置数台、万用表、钳形电流表等。</a:t>
            </a:r>
            <a:endParaRPr lang="zh-CN" altLang="en-US"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schemeClr val="tx2"/>
                </a:solidFill>
                <a:latin typeface="Arial" panose="020B0604020202020204" pitchFamily="34" charset="0"/>
                <a:sym typeface="+mn-ea"/>
              </a:rPr>
              <a:t>整流装置的分析与检测</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学习准备</a:t>
            </a:r>
            <a:r>
              <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225" y="1492885"/>
            <a:ext cx="10284460" cy="425450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sz="1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一、学生分组，指定组长，工作始终各组人员固定；学生以小组为单位到指定试验台并清点器材和工具。</a:t>
            </a:r>
            <a:endParaRPr kumimoji="1" lang="zh-CN" altLang="en-US" sz="1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sz="1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二、教师布置工作任务，讲解实验的基本要求、安全操作及主要事项；学生应认真听讲，认真阅读实验指导书，了解实验内容及步骤，明确实验目标，并指定实验方案。</a:t>
            </a:r>
            <a:endParaRPr kumimoji="1" lang="zh-CN" altLang="en-US" sz="1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lang="zh-CN" altLang="en-US" sz="18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三、在教师的引导下，学生以小组为单位对实验项目进行实际操作，并回答有关问题。　</a:t>
            </a:r>
            <a:endParaRPr kumimoji="1" lang="zh-CN" altLang="en-US" sz="1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lang="zh-CN" altLang="en-US" sz="18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1.使能信号（指令信号）的检测</a:t>
            </a:r>
            <a:endParaRPr kumimoji="1" lang="zh-CN" altLang="en-US" sz="1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lang="zh-CN" altLang="en-US" sz="18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使能供电是整车控制器VCU发出的指令信号电压，当DC-DC变换器收到使能信号电压后，才会将高压直流电转换成低压直流电，给用电器供电以及给低压蓄电池充电。上电时测量到信号电压为12V，说明使能信号电压正常。</a:t>
            </a:r>
            <a:endParaRPr kumimoji="1" lang="zh-CN" altLang="en-US" sz="1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endParaRPr kumimoji="1" lang="zh-CN" altLang="en-US" sz="1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endParaRPr kumimoji="1" lang="zh-CN" altLang="en-US" sz="1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endParaRPr kumimoji="1" lang="zh-CN" altLang="en-US" sz="1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占位符 4"/>
          <p:cNvSpPr>
            <a:spLocks noGrp="1"/>
          </p:cNvSpPr>
          <p:nvPr>
            <p:ph type="body" sz="quarter" idx="14"/>
          </p:nvPr>
        </p:nvSpPr>
        <p:spPr/>
        <p:txBody>
          <a:bodyPr/>
          <a:lstStyle/>
          <a:p>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计划与实施</a:t>
            </a:r>
            <a:endPar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占位符 3"/>
          <p:cNvSpPr>
            <a:spLocks noGrp="1"/>
          </p:cNvSpPr>
          <p:nvPr/>
        </p:nvSpPr>
        <p:spPr>
          <a:xfrm>
            <a:off x="811367" y="387648"/>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schemeClr val="tx2"/>
                </a:solidFill>
                <a:latin typeface="Arial" panose="020B0604020202020204" pitchFamily="34" charset="0"/>
                <a:sym typeface="+mn-ea"/>
              </a:rPr>
              <a:t>整流装置的分析与检测</a:t>
            </a:r>
            <a:endParaRPr lang="en-US" altLang="zh-CN" dirty="0">
              <a:solidFill>
                <a:schemeClr val="tx2"/>
              </a:solidFill>
              <a:latin typeface="Arial" panose="020B0604020202020204" pitchFamily="34" charset="0"/>
              <a:sym typeface="+mn-ea"/>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225" y="1492885"/>
            <a:ext cx="10284460" cy="425450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sz="1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2.DC-DC转换输出信号测量</a:t>
            </a:r>
            <a:endParaRPr kumimoji="1" lang="zh-CN" altLang="en-US" sz="1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sz="1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在上电时，测量低压蓄电池端电压，正常为14V左右，若没有测量到电压值说明DC-DC没有充电，若测量到的电压值偏低说明充电不足。</a:t>
            </a:r>
            <a:endParaRPr kumimoji="1" lang="zh-CN" altLang="en-US" sz="1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sz="1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3.电流测量</a:t>
            </a:r>
            <a:endParaRPr kumimoji="1" lang="zh-CN" altLang="en-US" sz="1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sz="1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用钳形电流表直流电流档测量DC-DC与蓄电池的连线，即为DC-DC变换器工作电流。</a:t>
            </a:r>
            <a:endParaRPr kumimoji="1" lang="zh-CN" altLang="en-US" sz="1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endParaRPr kumimoji="1" lang="zh-CN" altLang="en-US" sz="1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endParaRPr kumimoji="1" lang="zh-CN" altLang="en-US" sz="1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占位符 4"/>
          <p:cNvSpPr>
            <a:spLocks noGrp="1"/>
          </p:cNvSpPr>
          <p:nvPr>
            <p:ph type="body" sz="quarter" idx="14"/>
          </p:nvPr>
        </p:nvSpPr>
        <p:spPr/>
        <p:txBody>
          <a:bodyPr/>
          <a:lstStyle/>
          <a:p>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计划与实施</a:t>
            </a:r>
            <a:endPar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占位符 3"/>
          <p:cNvSpPr>
            <a:spLocks noGrp="1"/>
          </p:cNvSpPr>
          <p:nvPr/>
        </p:nvSpPr>
        <p:spPr>
          <a:xfrm>
            <a:off x="811367" y="387648"/>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schemeClr val="tx2"/>
                </a:solidFill>
                <a:latin typeface="Arial" panose="020B0604020202020204" pitchFamily="34" charset="0"/>
                <a:sym typeface="+mn-ea"/>
              </a:rPr>
              <a:t>整流装置的分析与检测</a:t>
            </a:r>
            <a:endParaRPr lang="en-US" altLang="zh-CN" dirty="0">
              <a:solidFill>
                <a:schemeClr val="tx2"/>
              </a:solidFill>
              <a:latin typeface="Arial" panose="020B0604020202020204" pitchFamily="34" charset="0"/>
              <a:sym typeface="+mn-ea"/>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225" y="1492885"/>
            <a:ext cx="10952480" cy="426212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1.整流电路主要是利用二极管的</a:t>
            </a:r>
            <a:r>
              <a:rPr kumimoji="1" lang="zh-CN" altLang="en-US" b="1" i="0" u="sng"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2.汽车交流发电机的整流器可将定子绕组产生的</a:t>
            </a:r>
            <a:r>
              <a:rPr kumimoji="1" lang="zh-CN" altLang="en-US" b="1" i="0" u="sng"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转换成</a:t>
            </a:r>
            <a:r>
              <a:rPr kumimoji="1" lang="zh-CN" altLang="en-US" b="1" i="0" u="sng"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3.简述DC-DC变换器在新能源汽车中的作用及工作原理。</a:t>
            </a:r>
            <a:endParaRPr kumimoji="1" lang="zh-CN" altLang="en-US"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占位符 4"/>
          <p:cNvSpPr>
            <a:spLocks noGrp="1"/>
          </p:cNvSpPr>
          <p:nvPr>
            <p:ph type="body" sz="quarter" idx="14"/>
          </p:nvPr>
        </p:nvSpPr>
        <p:spPr/>
        <p:txBody>
          <a:bodyPr/>
          <a:lstStyle/>
          <a:p>
            <a:r>
              <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评价与反馈</a:t>
            </a:r>
            <a:endPar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占位符 3"/>
          <p:cNvSpPr>
            <a:spLocks noGrp="1"/>
          </p:cNvSpPr>
          <p:nvPr/>
        </p:nvSpPr>
        <p:spPr>
          <a:xfrm>
            <a:off x="811367" y="387648"/>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schemeClr val="tx2"/>
                </a:solidFill>
                <a:latin typeface="Arial" panose="020B0604020202020204" pitchFamily="34" charset="0"/>
                <a:sym typeface="+mn-ea"/>
              </a:rPr>
              <a:t>整流装置的分析与检测</a:t>
            </a:r>
            <a:endParaRPr lang="en-US" altLang="zh-CN" dirty="0">
              <a:solidFill>
                <a:schemeClr val="tx2"/>
              </a:solidFill>
              <a:latin typeface="Arial" panose="020B0604020202020204" pitchFamily="34" charset="0"/>
              <a:sym typeface="+mn-ea"/>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927648" y="2478730"/>
            <a:ext cx="7087819" cy="1574007"/>
          </a:xfrm>
          <a:prstGeom prst="rect">
            <a:avLst/>
          </a:prstGeom>
          <a:gradFill flip="none" rotWithShape="1">
            <a:gsLst>
              <a:gs pos="0">
                <a:srgbClr val="002E6C">
                  <a:tint val="66000"/>
                  <a:satMod val="160000"/>
                </a:srgbClr>
              </a:gs>
              <a:gs pos="50000">
                <a:srgbClr val="002E6C">
                  <a:tint val="44500"/>
                  <a:satMod val="160000"/>
                </a:srgbClr>
              </a:gs>
              <a:gs pos="100000">
                <a:srgbClr val="002E6C">
                  <a:tint val="23500"/>
                  <a:satMod val="160000"/>
                </a:srgbClr>
              </a:gs>
            </a:gsLst>
            <a:lin ang="8100000" scaled="1"/>
            <a:tileRect/>
          </a:gradFill>
        </p:spPr>
        <p:txBody>
          <a:bodyPr wrap="square" lIns="0" tIns="0" rIns="0" bIns="0" rtlCol="0" anchor="ctr">
            <a:noAutofit/>
          </a:bodyPr>
          <a:lstStyle/>
          <a:p>
            <a:pPr algn="ctr"/>
            <a:r>
              <a:rPr lang="en-US" altLang="zh-CN" sz="7200" b="1" dirty="0">
                <a:solidFill>
                  <a:schemeClr val="bg1"/>
                </a:solidFill>
                <a:ea typeface="微软雅黑" panose="020B0503020204020204" pitchFamily="34" charset="-122"/>
              </a:rPr>
              <a:t>THANK</a:t>
            </a:r>
            <a:r>
              <a:rPr lang="en-US" altLang="zh-CN" sz="7200" b="1" baseline="0" dirty="0">
                <a:solidFill>
                  <a:schemeClr val="bg1"/>
                </a:solidFill>
                <a:ea typeface="微软雅黑" panose="020B0503020204020204" pitchFamily="34" charset="-122"/>
              </a:rPr>
              <a:t> YOU !</a:t>
            </a:r>
            <a:endParaRPr lang="zh-CN" altLang="en-US" sz="7200" b="1" dirty="0">
              <a:solidFill>
                <a:schemeClr val="bg1"/>
              </a:solidFill>
              <a:ea typeface="微软雅黑" panose="020B0503020204020204" pitchFamily="34" charset="-122"/>
            </a:endParaRPr>
          </a:p>
        </p:txBody>
      </p:sp>
      <p:cxnSp>
        <p:nvCxnSpPr>
          <p:cNvPr id="9" name="直接连接符 8"/>
          <p:cNvCxnSpPr/>
          <p:nvPr/>
        </p:nvCxnSpPr>
        <p:spPr>
          <a:xfrm>
            <a:off x="2552089" y="4038600"/>
            <a:ext cx="7087819" cy="0"/>
          </a:xfrm>
          <a:prstGeom prst="line">
            <a:avLst/>
          </a:prstGeom>
          <a:ln w="28575">
            <a:solidFill>
              <a:srgbClr val="1FCCA9"/>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225" y="1492885"/>
            <a:ext cx="10284460" cy="376936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（1）通过前面的学习准备和实验器件的认知，你认为构成一个闭合的回路，必须的元件有哪些？</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（2）万用表使用时的注意事项是什么？  </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（3）</a:t>
            </a:r>
            <a:r>
              <a:rPr lang="zh-CN" altLang="en-US"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应用万用表测量电压、电流时的要求是什么？</a:t>
            </a:r>
            <a:endParaRPr lang="zh-CN" altLang="en-US"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ct val="150000"/>
              </a:lnSpc>
              <a:spcBef>
                <a:spcPct val="20000"/>
              </a:spcBef>
              <a:spcAft>
                <a:spcPct val="0"/>
              </a:spcAft>
              <a:buClrTx/>
              <a:buSzTx/>
              <a:defRPr/>
            </a:pPr>
            <a:r>
              <a:rPr lang="zh-CN" altLang="en-US"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a:t>
            </a:r>
            <a:r>
              <a:rPr lang="en-US" altLang="zh-CN"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4)  </a:t>
            </a:r>
            <a:r>
              <a:rPr lang="zh-CN" altLang="en-US"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闭合回路</a:t>
            </a:r>
            <a:r>
              <a:rPr lang="zh-CN" altLang="en-US"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接通电源时的注意事项是什么？</a:t>
            </a:r>
            <a:endParaRPr lang="zh-CN" altLang="en-US"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ct val="150000"/>
              </a:lnSpc>
              <a:spcBef>
                <a:spcPct val="20000"/>
              </a:spcBef>
              <a:spcAft>
                <a:spcPct val="0"/>
              </a:spcAft>
              <a:buClrTx/>
              <a:buSzTx/>
              <a:defRPr/>
            </a:pPr>
            <a:endParaRPr lang="zh-CN" altLang="en-US"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ct val="150000"/>
              </a:lnSpc>
              <a:spcBef>
                <a:spcPct val="20000"/>
              </a:spcBef>
              <a:spcAft>
                <a:spcPct val="0"/>
              </a:spcAft>
              <a:buClrTx/>
              <a:buSzTx/>
              <a:defRPr/>
            </a:pP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电路基本物理量的测量</a:t>
            </a:r>
            <a:endPar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占位符 4"/>
          <p:cNvSpPr>
            <a:spLocks noGrp="1"/>
          </p:cNvSpPr>
          <p:nvPr>
            <p:ph type="body" sz="quarter" idx="14"/>
          </p:nvPr>
        </p:nvSpPr>
        <p:spPr/>
        <p:txBody>
          <a:bodyPr/>
          <a:lstStyle/>
          <a:p>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计划与实施</a:t>
            </a:r>
            <a:endPar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8" y="2147063"/>
            <a:ext cx="9869742" cy="3045650"/>
          </a:xfrm>
          <a:prstGeom prst="rect">
            <a:avLst/>
          </a:prstGeom>
          <a:gradFill flip="none" rotWithShape="1">
            <a:gsLst>
              <a:gs pos="0">
                <a:srgbClr val="002E6C">
                  <a:tint val="66000"/>
                  <a:satMod val="160000"/>
                  <a:lumMod val="100000"/>
                  <a:alpha val="54000"/>
                </a:srgbClr>
              </a:gs>
              <a:gs pos="50000">
                <a:srgbClr val="002E6C">
                  <a:tint val="44500"/>
                  <a:satMod val="160000"/>
                </a:srgbClr>
              </a:gs>
              <a:gs pos="100000">
                <a:srgbClr val="002E6C">
                  <a:tint val="23500"/>
                  <a:satMod val="16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ea typeface="微软雅黑" panose="020B0503020204020204" pitchFamily="34" charset="-122"/>
            </a:endParaRPr>
          </a:p>
        </p:txBody>
      </p:sp>
      <p:sp>
        <p:nvSpPr>
          <p:cNvPr id="3" name="文本占位符 2"/>
          <p:cNvSpPr>
            <a:spLocks noGrp="1"/>
          </p:cNvSpPr>
          <p:nvPr>
            <p:ph type="body" sz="quarter" idx="4294967295"/>
          </p:nvPr>
        </p:nvSpPr>
        <p:spPr>
          <a:xfrm>
            <a:off x="479376" y="2929255"/>
            <a:ext cx="8712968" cy="1788795"/>
          </a:xfrm>
          <a:noFill/>
        </p:spPr>
        <p:txBody>
          <a:bodyPr lIns="0" tIns="0" rIns="0" bIns="0">
            <a:normAutofit/>
          </a:bodyPr>
          <a:lstStyle/>
          <a:p>
            <a:pPr marL="0" indent="0">
              <a:lnSpc>
                <a:spcPct val="100000"/>
              </a:lnSpc>
              <a:buNone/>
            </a:pPr>
            <a:r>
              <a:rPr lang="zh-CN" altLang="en-US" sz="3600" b="1" spc="0" dirty="0">
                <a:solidFill>
                  <a:srgbClr val="FF0000"/>
                </a:solidFill>
                <a:latin typeface="微软雅黑" panose="020B0503020204020204" pitchFamily="34" charset="-122"/>
                <a:ea typeface="微软雅黑" panose="020B0503020204020204" pitchFamily="34" charset="-122"/>
                <a:cs typeface="+mn-ea"/>
              </a:rPr>
              <a:t>学习工作页</a:t>
            </a:r>
            <a:endPar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ea"/>
            </a:endParaRPr>
          </a:p>
          <a:p>
            <a:pPr marL="0" indent="0">
              <a:lnSpc>
                <a:spcPct val="100000"/>
              </a:lnSpc>
              <a:buNone/>
            </a:pPr>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cs typeface="+mn-ea"/>
              </a:rPr>
              <a:t>学习单元四　新能源汽车电机的分析及检测	</a:t>
            </a:r>
            <a:endParaRPr lang="zh-CN" altLang="en-US" sz="3600" b="1" spc="0" dirty="0">
              <a:solidFill>
                <a:schemeClr val="tx1">
                  <a:lumMod val="65000"/>
                  <a:lumOff val="35000"/>
                </a:schemeClr>
              </a:solidFill>
              <a:latin typeface="微软雅黑" panose="020B0503020204020204" pitchFamily="34" charset="-122"/>
              <a:ea typeface="微软雅黑" panose="020B0503020204020204" pitchFamily="34" charset="-122"/>
              <a:cs typeface="+mn-ea"/>
            </a:endParaRPr>
          </a:p>
        </p:txBody>
      </p:sp>
      <p:sp>
        <p:nvSpPr>
          <p:cNvPr id="15" name="矩形 14"/>
          <p:cNvSpPr/>
          <p:nvPr/>
        </p:nvSpPr>
        <p:spPr>
          <a:xfrm>
            <a:off x="-27" y="5301209"/>
            <a:ext cx="9869742" cy="86034"/>
          </a:xfrm>
          <a:prstGeom prst="rect">
            <a:avLst/>
          </a:prstGeom>
          <a:solidFill>
            <a:srgbClr val="39CFA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4" name="矩形 23"/>
          <p:cNvSpPr/>
          <p:nvPr/>
        </p:nvSpPr>
        <p:spPr>
          <a:xfrm>
            <a:off x="-27" y="1952533"/>
            <a:ext cx="9869742" cy="86034"/>
          </a:xfrm>
          <a:prstGeom prst="rect">
            <a:avLst/>
          </a:prstGeom>
          <a:solidFill>
            <a:srgbClr val="39CFA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cxnSp>
        <p:nvCxnSpPr>
          <p:cNvPr id="28" name="直接连接符 27"/>
          <p:cNvCxnSpPr/>
          <p:nvPr/>
        </p:nvCxnSpPr>
        <p:spPr>
          <a:xfrm>
            <a:off x="8819773" y="5544325"/>
            <a:ext cx="0" cy="2361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zh-CN" altLang="en-US" dirty="0"/>
              <a:t>目录</a:t>
            </a:r>
            <a:endParaRPr lang="zh-CN" altLang="en-US" dirty="0"/>
          </a:p>
        </p:txBody>
      </p:sp>
      <p:grpSp>
        <p:nvGrpSpPr>
          <p:cNvPr id="37891" name="Group 12"/>
          <p:cNvGrpSpPr/>
          <p:nvPr/>
        </p:nvGrpSpPr>
        <p:grpSpPr>
          <a:xfrm>
            <a:off x="2880942" y="3001404"/>
            <a:ext cx="609600" cy="574675"/>
            <a:chOff x="816" y="1892"/>
            <a:chExt cx="384" cy="362"/>
          </a:xfrm>
        </p:grpSpPr>
        <p:sp>
          <p:nvSpPr>
            <p:cNvPr id="65549" name="Oval 13"/>
            <p:cNvSpPr>
              <a:spLocks noChangeArrowheads="1"/>
            </p:cNvSpPr>
            <p:nvPr/>
          </p:nvSpPr>
          <p:spPr bwMode="gray">
            <a:xfrm>
              <a:off x="816" y="1892"/>
              <a:ext cx="308" cy="344"/>
            </a:xfrm>
            <a:prstGeom prst="ellipse">
              <a:avLst/>
            </a:prstGeom>
            <a:gradFill rotWithShape="1">
              <a:gsLst>
                <a:gs pos="0">
                  <a:schemeClr val="accent2">
                    <a:gamma/>
                    <a:tint val="0"/>
                    <a:invGamma/>
                  </a:schemeClr>
                </a:gs>
                <a:gs pos="50000">
                  <a:schemeClr val="accent2"/>
                </a:gs>
                <a:gs pos="100000">
                  <a:schemeClr val="accent2">
                    <a:gamma/>
                    <a:tint val="0"/>
                    <a:invGamma/>
                  </a:schemeClr>
                </a:gs>
              </a:gsLst>
              <a:lin ang="2700000" scaled="1"/>
            </a:gradFill>
            <a:ln w="38100" algn="ctr">
              <a:noFill/>
              <a:round/>
            </a:ln>
            <a:effec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50" name="Oval 14"/>
            <p:cNvSpPr>
              <a:spLocks noChangeArrowheads="1"/>
            </p:cNvSpPr>
            <p:nvPr/>
          </p:nvSpPr>
          <p:spPr bwMode="gray">
            <a:xfrm>
              <a:off x="816" y="1892"/>
              <a:ext cx="308" cy="344"/>
            </a:xfrm>
            <a:prstGeom prst="ellipse">
              <a:avLst/>
            </a:prstGeom>
            <a:gradFill rotWithShape="1">
              <a:gsLst>
                <a:gs pos="0">
                  <a:schemeClr val="accent2">
                    <a:alpha val="32001"/>
                  </a:schemeClr>
                </a:gs>
                <a:gs pos="100000">
                  <a:schemeClr val="accent2">
                    <a:gamma/>
                    <a:shade val="0"/>
                    <a:invGamma/>
                    <a:alpha val="89999"/>
                  </a:schemeClr>
                </a:gs>
              </a:gsLst>
              <a:lin ang="2700000" scaled="1"/>
            </a:gradFill>
            <a:ln w="38100" algn="ctr">
              <a:noFill/>
              <a:round/>
            </a:ln>
            <a:effec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51" name="Oval 15"/>
            <p:cNvSpPr>
              <a:spLocks noChangeArrowheads="1"/>
            </p:cNvSpPr>
            <p:nvPr/>
          </p:nvSpPr>
          <p:spPr bwMode="gray">
            <a:xfrm>
              <a:off x="841" y="1899"/>
              <a:ext cx="334" cy="330"/>
            </a:xfrm>
            <a:prstGeom prst="ellipse">
              <a:avLst/>
            </a:prstGeom>
            <a:gradFill rotWithShape="1">
              <a:gsLst>
                <a:gs pos="0">
                  <a:schemeClr val="accent2">
                    <a:gamma/>
                    <a:shade val="54118"/>
                    <a:invGamma/>
                  </a:schemeClr>
                </a:gs>
                <a:gs pos="50000">
                  <a:schemeClr val="accent2"/>
                </a:gs>
                <a:gs pos="100000">
                  <a:schemeClr val="accent2">
                    <a:gamma/>
                    <a:shade val="54118"/>
                    <a:invGamma/>
                  </a:schemeClr>
                </a:gs>
              </a:gsLst>
              <a:lin ang="18900000" scaled="1"/>
            </a:gradFill>
            <a:ln w="38100"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52" name="Oval 16"/>
            <p:cNvSpPr>
              <a:spLocks noChangeArrowheads="1"/>
            </p:cNvSpPr>
            <p:nvPr/>
          </p:nvSpPr>
          <p:spPr bwMode="gray">
            <a:xfrm>
              <a:off x="866" y="1924"/>
              <a:ext cx="334" cy="330"/>
            </a:xfrm>
            <a:prstGeom prst="ellipse">
              <a:avLst/>
            </a:prstGeom>
            <a:gradFill rotWithShape="1">
              <a:gsLst>
                <a:gs pos="0">
                  <a:schemeClr val="accent2">
                    <a:gamma/>
                    <a:shade val="63529"/>
                    <a:invGamma/>
                  </a:schemeClr>
                </a:gs>
                <a:gs pos="100000">
                  <a:schemeClr val="accent2">
                    <a:alpha val="0"/>
                  </a:schemeClr>
                </a:gs>
              </a:gsLst>
              <a:lin ang="2700000" scaled="1"/>
            </a:gradFill>
            <a:ln w="38100"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40" name="Oval 17"/>
            <p:cNvSpPr/>
            <p:nvPr/>
          </p:nvSpPr>
          <p:spPr>
            <a:xfrm>
              <a:off x="859" y="1904"/>
              <a:ext cx="300" cy="320"/>
            </a:xfrm>
            <a:prstGeom prst="ellipse">
              <a:avLst/>
            </a:prstGeom>
            <a:solidFill>
              <a:srgbClr val="333333"/>
            </a:solidFill>
            <a:ln w="38100">
              <a:noFill/>
            </a:ln>
          </p:spPr>
          <p:txBody>
            <a:bodyPr anchor="ctr" anchorCtr="0">
              <a:spAutoFit/>
            </a:bodyPr>
            <a:lstStyle/>
            <a:p>
              <a:endParaRPr lang="zh-CN" altLang="en-US" dirty="0">
                <a:latin typeface="Arial" panose="020B0604020202020204" pitchFamily="34" charset="0"/>
              </a:endParaRPr>
            </a:p>
          </p:txBody>
        </p:sp>
        <p:sp>
          <p:nvSpPr>
            <p:cNvPr id="37941" name="Oval 18"/>
            <p:cNvSpPr/>
            <p:nvPr/>
          </p:nvSpPr>
          <p:spPr>
            <a:xfrm>
              <a:off x="864" y="1919"/>
              <a:ext cx="291" cy="291"/>
            </a:xfrm>
            <a:prstGeom prst="ellipse">
              <a:avLst/>
            </a:prstGeom>
            <a:gradFill rotWithShape="1">
              <a:gsLst>
                <a:gs pos="0">
                  <a:srgbClr val="595959"/>
                </a:gs>
                <a:gs pos="100000">
                  <a:srgbClr val="C0C0C0"/>
                </a:gs>
              </a:gsLst>
              <a:lin ang="5400000" scaled="1"/>
              <a:tileRect/>
            </a:gradFill>
            <a:ln w="9525">
              <a:noFill/>
            </a:ln>
          </p:spPr>
          <p:txBody>
            <a:bodyPr vert="eaVert" wrap="none" anchor="ctr" anchorCtr="0"/>
            <a:lstStyle/>
            <a:p>
              <a:endParaRPr lang="zh-CN" altLang="en-US" dirty="0">
                <a:latin typeface="Arial" panose="020B0604020202020204" pitchFamily="34" charset="0"/>
              </a:endParaRPr>
            </a:p>
          </p:txBody>
        </p:sp>
        <p:sp>
          <p:nvSpPr>
            <p:cNvPr id="37942" name="Oval 19"/>
            <p:cNvSpPr/>
            <p:nvPr/>
          </p:nvSpPr>
          <p:spPr>
            <a:xfrm>
              <a:off x="868" y="1921"/>
              <a:ext cx="283" cy="283"/>
            </a:xfrm>
            <a:prstGeom prst="ellipse">
              <a:avLst/>
            </a:prstGeom>
            <a:gradFill rotWithShape="1">
              <a:gsLst>
                <a:gs pos="0">
                  <a:srgbClr val="C0C0C0">
                    <a:alpha val="0"/>
                  </a:srgbClr>
                </a:gs>
                <a:gs pos="100000">
                  <a:srgbClr val="E9E9E9"/>
                </a:gs>
              </a:gsLst>
              <a:lin ang="5400000" scaled="1"/>
              <a:tileRect/>
            </a:gradFill>
            <a:ln w="9525">
              <a:noFill/>
            </a:ln>
          </p:spPr>
          <p:txBody>
            <a:bodyPr vert="eaVert" wrap="none" anchor="ctr" anchorCtr="0"/>
            <a:lstStyle/>
            <a:p>
              <a:endParaRPr lang="zh-CN" altLang="en-US" dirty="0">
                <a:latin typeface="Arial" panose="020B0604020202020204" pitchFamily="34" charset="0"/>
              </a:endParaRPr>
            </a:p>
          </p:txBody>
        </p:sp>
        <p:sp>
          <p:nvSpPr>
            <p:cNvPr id="37943" name="Oval 20"/>
            <p:cNvSpPr/>
            <p:nvPr/>
          </p:nvSpPr>
          <p:spPr>
            <a:xfrm>
              <a:off x="871" y="1923"/>
              <a:ext cx="270" cy="265"/>
            </a:xfrm>
            <a:prstGeom prst="ellipse">
              <a:avLst/>
            </a:prstGeom>
            <a:gradFill rotWithShape="1">
              <a:gsLst>
                <a:gs pos="0">
                  <a:srgbClr val="989898"/>
                </a:gs>
                <a:gs pos="100000">
                  <a:srgbClr val="C0C0C0">
                    <a:alpha val="48000"/>
                  </a:srgbClr>
                </a:gs>
              </a:gsLst>
              <a:lin ang="5400000" scaled="1"/>
              <a:tileRect/>
            </a:gradFill>
            <a:ln w="9525">
              <a:noFill/>
            </a:ln>
          </p:spPr>
          <p:txBody>
            <a:bodyPr vert="eaVert" wrap="none" anchor="ctr" anchorCtr="0"/>
            <a:lstStyle/>
            <a:p>
              <a:endParaRPr lang="zh-CN" altLang="en-US" dirty="0">
                <a:latin typeface="Arial" panose="020B0604020202020204" pitchFamily="34" charset="0"/>
              </a:endParaRPr>
            </a:p>
          </p:txBody>
        </p:sp>
        <p:sp>
          <p:nvSpPr>
            <p:cNvPr id="37944" name="Oval 21"/>
            <p:cNvSpPr/>
            <p:nvPr/>
          </p:nvSpPr>
          <p:spPr>
            <a:xfrm>
              <a:off x="886" y="1931"/>
              <a:ext cx="240" cy="215"/>
            </a:xfrm>
            <a:prstGeom prst="ellipse">
              <a:avLst/>
            </a:prstGeom>
            <a:gradFill rotWithShape="1">
              <a:gsLst>
                <a:gs pos="0">
                  <a:srgbClr val="FFFFFF"/>
                </a:gs>
                <a:gs pos="100000">
                  <a:srgbClr val="C0C0C0">
                    <a:alpha val="37999"/>
                  </a:srgbClr>
                </a:gs>
              </a:gsLst>
              <a:lin ang="5400000" scaled="1"/>
              <a:tileRect/>
            </a:gradFill>
            <a:ln w="9525">
              <a:noFill/>
            </a:ln>
          </p:spPr>
          <p:txBody>
            <a:bodyPr vert="eaVert" wrap="none" anchor="ctr" anchorCtr="0"/>
            <a:lstStyle/>
            <a:p>
              <a:endParaRPr lang="zh-CN" altLang="en-US" dirty="0">
                <a:latin typeface="Arial" panose="020B0604020202020204" pitchFamily="34" charset="0"/>
              </a:endParaRPr>
            </a:p>
          </p:txBody>
        </p:sp>
      </p:grpSp>
      <p:sp>
        <p:nvSpPr>
          <p:cNvPr id="37892" name="Line 25"/>
          <p:cNvSpPr/>
          <p:nvPr/>
        </p:nvSpPr>
        <p:spPr>
          <a:xfrm>
            <a:off x="3390529" y="3528771"/>
            <a:ext cx="6521896" cy="18733"/>
          </a:xfrm>
          <a:prstGeom prst="line">
            <a:avLst/>
          </a:prstGeom>
          <a:ln w="25400" cap="flat" cmpd="sng">
            <a:solidFill>
              <a:schemeClr val="tx2"/>
            </a:solidFill>
            <a:prstDash val="sysDot"/>
            <a:headEnd type="none" w="med" len="med"/>
            <a:tailEnd type="oval" w="med" len="med"/>
          </a:ln>
        </p:spPr>
      </p:sp>
      <p:sp>
        <p:nvSpPr>
          <p:cNvPr id="37894" name="Text Box 42"/>
          <p:cNvSpPr txBox="1"/>
          <p:nvPr/>
        </p:nvSpPr>
        <p:spPr>
          <a:xfrm>
            <a:off x="3010323" y="3053791"/>
            <a:ext cx="352425" cy="460375"/>
          </a:xfrm>
          <a:prstGeom prst="rect">
            <a:avLst/>
          </a:prstGeom>
          <a:noFill/>
          <a:ln w="9525">
            <a:noFill/>
          </a:ln>
        </p:spPr>
        <p:txBody>
          <a:bodyPr wrap="none">
            <a:spAutoFit/>
          </a:bodyPr>
          <a:lstStyle/>
          <a:p>
            <a:pPr algn="ctr" eaLnBrk="0" hangingPunct="0"/>
            <a:r>
              <a:rPr lang="en-US" altLang="zh-CN" sz="2400" b="1" dirty="0">
                <a:solidFill>
                  <a:srgbClr val="000000"/>
                </a:solidFill>
                <a:latin typeface="Arial" panose="020B0604020202020204" pitchFamily="34" charset="0"/>
              </a:rPr>
              <a:t>2</a:t>
            </a:r>
            <a:endParaRPr lang="en-US" altLang="zh-CN" sz="2400" b="1" dirty="0">
              <a:solidFill>
                <a:srgbClr val="000000"/>
              </a:solidFill>
              <a:latin typeface="Arial" panose="020B0604020202020204" pitchFamily="34" charset="0"/>
            </a:endParaRPr>
          </a:p>
        </p:txBody>
      </p:sp>
      <p:sp>
        <p:nvSpPr>
          <p:cNvPr id="37899" name="Line 27"/>
          <p:cNvSpPr/>
          <p:nvPr/>
        </p:nvSpPr>
        <p:spPr>
          <a:xfrm>
            <a:off x="3602619" y="4209633"/>
            <a:ext cx="6809928" cy="55245"/>
          </a:xfrm>
          <a:prstGeom prst="line">
            <a:avLst/>
          </a:prstGeom>
          <a:ln w="25400" cap="flat" cmpd="sng">
            <a:solidFill>
              <a:schemeClr val="tx2"/>
            </a:solidFill>
            <a:prstDash val="sysDot"/>
            <a:headEnd type="none" w="med" len="med"/>
            <a:tailEnd type="oval" w="med" len="med"/>
          </a:ln>
        </p:spPr>
      </p:sp>
      <p:grpSp>
        <p:nvGrpSpPr>
          <p:cNvPr id="37901" name="Group 57"/>
          <p:cNvGrpSpPr/>
          <p:nvPr/>
        </p:nvGrpSpPr>
        <p:grpSpPr>
          <a:xfrm>
            <a:off x="2898404" y="3884054"/>
            <a:ext cx="569913" cy="546100"/>
            <a:chOff x="1274" y="2457"/>
            <a:chExt cx="359" cy="344"/>
          </a:xfrm>
        </p:grpSpPr>
        <p:sp>
          <p:nvSpPr>
            <p:cNvPr id="37917" name="Text Box 46"/>
            <p:cNvSpPr txBox="1"/>
            <p:nvPr/>
          </p:nvSpPr>
          <p:spPr>
            <a:xfrm>
              <a:off x="1353" y="2485"/>
              <a:ext cx="222" cy="290"/>
            </a:xfrm>
            <a:prstGeom prst="rect">
              <a:avLst/>
            </a:prstGeom>
            <a:noFill/>
            <a:ln w="9525">
              <a:noFill/>
            </a:ln>
          </p:spPr>
          <p:txBody>
            <a:bodyPr wrap="none">
              <a:spAutoFit/>
            </a:bodyPr>
            <a:lstStyle/>
            <a:p>
              <a:pPr algn="ctr" eaLnBrk="0" hangingPunct="0"/>
              <a:r>
                <a:rPr lang="en-US" altLang="zh-CN" sz="2400" b="1" dirty="0">
                  <a:solidFill>
                    <a:srgbClr val="000000"/>
                  </a:solidFill>
                  <a:latin typeface="Arial" panose="020B0604020202020204" pitchFamily="34" charset="0"/>
                </a:rPr>
                <a:t>3</a:t>
              </a:r>
              <a:endParaRPr lang="en-US" altLang="zh-CN" sz="2400" b="1" dirty="0">
                <a:solidFill>
                  <a:srgbClr val="000000"/>
                </a:solidFill>
                <a:latin typeface="Arial" panose="020B0604020202020204" pitchFamily="34" charset="0"/>
              </a:endParaRPr>
            </a:p>
          </p:txBody>
        </p:sp>
        <p:sp>
          <p:nvSpPr>
            <p:cNvPr id="37918" name="Oval 47"/>
            <p:cNvSpPr/>
            <p:nvPr/>
          </p:nvSpPr>
          <p:spPr>
            <a:xfrm>
              <a:off x="1274" y="2457"/>
              <a:ext cx="308" cy="344"/>
            </a:xfrm>
            <a:prstGeom prst="ellipse">
              <a:avLst/>
            </a:prstGeom>
            <a:solidFill>
              <a:schemeClr val="accent1"/>
            </a:solidFill>
            <a:ln w="38100">
              <a:noFill/>
            </a:ln>
          </p:spPr>
          <p:txBody>
            <a:bodyPr wrap="none" anchor="ctr" anchorCtr="0">
              <a:spAutoFit/>
            </a:bodyPr>
            <a:lstStyle/>
            <a:p>
              <a:endParaRPr lang="zh-CN" altLang="en-US" dirty="0">
                <a:latin typeface="Arial" panose="020B0604020202020204" pitchFamily="34" charset="0"/>
              </a:endParaRPr>
            </a:p>
          </p:txBody>
        </p:sp>
        <p:sp>
          <p:nvSpPr>
            <p:cNvPr id="65584" name="Oval 48"/>
            <p:cNvSpPr>
              <a:spLocks noChangeArrowheads="1"/>
            </p:cNvSpPr>
            <p:nvPr/>
          </p:nvSpPr>
          <p:spPr bwMode="gray">
            <a:xfrm>
              <a:off x="1274" y="2457"/>
              <a:ext cx="308" cy="344"/>
            </a:xfrm>
            <a:prstGeom prst="ellipse">
              <a:avLst/>
            </a:prstGeom>
            <a:gradFill rotWithShape="1">
              <a:gsLst>
                <a:gs pos="0">
                  <a:schemeClr val="accent1">
                    <a:alpha val="32001"/>
                  </a:schemeClr>
                </a:gs>
                <a:gs pos="100000">
                  <a:schemeClr val="accent1">
                    <a:gamma/>
                    <a:shade val="0"/>
                    <a:invGamma/>
                    <a:alpha val="89999"/>
                  </a:schemeClr>
                </a:gs>
              </a:gsLst>
              <a:lin ang="2700000" scaled="1"/>
            </a:gradFill>
            <a:ln w="38100" algn="ctr">
              <a:noFill/>
              <a:round/>
            </a:ln>
            <a:effec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85" name="Oval 49"/>
            <p:cNvSpPr>
              <a:spLocks noChangeArrowheads="1"/>
            </p:cNvSpPr>
            <p:nvPr/>
          </p:nvSpPr>
          <p:spPr bwMode="gray">
            <a:xfrm>
              <a:off x="1299" y="2464"/>
              <a:ext cx="334" cy="330"/>
            </a:xfrm>
            <a:prstGeom prst="ellipse">
              <a:avLst/>
            </a:prstGeom>
            <a:gradFill rotWithShape="1">
              <a:gsLst>
                <a:gs pos="0">
                  <a:schemeClr val="accent1">
                    <a:gamma/>
                    <a:shade val="54118"/>
                    <a:invGamma/>
                  </a:schemeClr>
                </a:gs>
                <a:gs pos="50000">
                  <a:schemeClr val="accent1"/>
                </a:gs>
                <a:gs pos="100000">
                  <a:schemeClr val="accent1">
                    <a:gamma/>
                    <a:shade val="54118"/>
                    <a:invGamma/>
                  </a:schemeClr>
                </a:gs>
              </a:gsLst>
              <a:lin ang="18900000" scaled="1"/>
            </a:gradFill>
            <a:ln w="38100"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86" name="Oval 50"/>
            <p:cNvSpPr>
              <a:spLocks noChangeArrowheads="1"/>
            </p:cNvSpPr>
            <p:nvPr/>
          </p:nvSpPr>
          <p:spPr bwMode="gray">
            <a:xfrm>
              <a:off x="1299" y="2465"/>
              <a:ext cx="334" cy="330"/>
            </a:xfrm>
            <a:prstGeom prst="ellipse">
              <a:avLst/>
            </a:prstGeom>
            <a:gradFill rotWithShape="1">
              <a:gsLst>
                <a:gs pos="0">
                  <a:schemeClr val="accent1">
                    <a:gamma/>
                    <a:shade val="63529"/>
                    <a:invGamma/>
                  </a:schemeClr>
                </a:gs>
                <a:gs pos="100000">
                  <a:schemeClr val="accent1">
                    <a:alpha val="0"/>
                  </a:schemeClr>
                </a:gs>
              </a:gsLst>
              <a:lin ang="2700000" scaled="1"/>
            </a:gradFill>
            <a:ln w="38100"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22" name="Oval 51"/>
            <p:cNvSpPr/>
            <p:nvPr/>
          </p:nvSpPr>
          <p:spPr>
            <a:xfrm>
              <a:off x="1317" y="2469"/>
              <a:ext cx="300" cy="320"/>
            </a:xfrm>
            <a:prstGeom prst="ellipse">
              <a:avLst/>
            </a:prstGeom>
            <a:solidFill>
              <a:srgbClr val="333333"/>
            </a:solidFill>
            <a:ln w="38100">
              <a:noFill/>
            </a:ln>
          </p:spPr>
          <p:txBody>
            <a:bodyPr anchor="ctr" anchorCtr="0">
              <a:spAutoFit/>
            </a:bodyPr>
            <a:lstStyle/>
            <a:p>
              <a:endParaRPr lang="zh-CN" altLang="en-US" dirty="0">
                <a:latin typeface="Arial" panose="020B0604020202020204" pitchFamily="34" charset="0"/>
              </a:endParaRPr>
            </a:p>
          </p:txBody>
        </p:sp>
        <p:sp>
          <p:nvSpPr>
            <p:cNvPr id="37923" name="Oval 52"/>
            <p:cNvSpPr/>
            <p:nvPr/>
          </p:nvSpPr>
          <p:spPr>
            <a:xfrm>
              <a:off x="1322" y="2484"/>
              <a:ext cx="291" cy="291"/>
            </a:xfrm>
            <a:prstGeom prst="ellipse">
              <a:avLst/>
            </a:prstGeom>
            <a:gradFill rotWithShape="1">
              <a:gsLst>
                <a:gs pos="0">
                  <a:srgbClr val="595959"/>
                </a:gs>
                <a:gs pos="100000">
                  <a:srgbClr val="C0C0C0"/>
                </a:gs>
              </a:gsLst>
              <a:lin ang="5400000" scaled="1"/>
              <a:tileRect/>
            </a:gradFill>
            <a:ln w="9525">
              <a:noFill/>
            </a:ln>
          </p:spPr>
          <p:txBody>
            <a:bodyPr vert="eaVert" wrap="none" anchor="ctr" anchorCtr="0"/>
            <a:lstStyle/>
            <a:p>
              <a:endParaRPr lang="zh-CN" altLang="en-US" dirty="0">
                <a:latin typeface="Arial" panose="020B0604020202020204" pitchFamily="34" charset="0"/>
              </a:endParaRPr>
            </a:p>
          </p:txBody>
        </p:sp>
        <p:sp>
          <p:nvSpPr>
            <p:cNvPr id="37924" name="Oval 53"/>
            <p:cNvSpPr/>
            <p:nvPr/>
          </p:nvSpPr>
          <p:spPr>
            <a:xfrm>
              <a:off x="1326" y="2486"/>
              <a:ext cx="283" cy="283"/>
            </a:xfrm>
            <a:prstGeom prst="ellipse">
              <a:avLst/>
            </a:prstGeom>
            <a:gradFill rotWithShape="1">
              <a:gsLst>
                <a:gs pos="0">
                  <a:srgbClr val="C0C0C0">
                    <a:alpha val="0"/>
                  </a:srgbClr>
                </a:gs>
                <a:gs pos="100000">
                  <a:srgbClr val="E9E9E9"/>
                </a:gs>
              </a:gsLst>
              <a:lin ang="5400000" scaled="1"/>
              <a:tileRect/>
            </a:gradFill>
            <a:ln w="9525">
              <a:noFill/>
            </a:ln>
          </p:spPr>
          <p:txBody>
            <a:bodyPr vert="eaVert" wrap="none" anchor="ctr" anchorCtr="0"/>
            <a:lstStyle/>
            <a:p>
              <a:endParaRPr lang="zh-CN" altLang="en-US" dirty="0">
                <a:latin typeface="Arial" panose="020B0604020202020204" pitchFamily="34" charset="0"/>
              </a:endParaRPr>
            </a:p>
          </p:txBody>
        </p:sp>
        <p:sp>
          <p:nvSpPr>
            <p:cNvPr id="37925" name="Oval 54"/>
            <p:cNvSpPr/>
            <p:nvPr/>
          </p:nvSpPr>
          <p:spPr>
            <a:xfrm>
              <a:off x="1329" y="2488"/>
              <a:ext cx="270" cy="265"/>
            </a:xfrm>
            <a:prstGeom prst="ellipse">
              <a:avLst/>
            </a:prstGeom>
            <a:gradFill rotWithShape="1">
              <a:gsLst>
                <a:gs pos="0">
                  <a:srgbClr val="989898"/>
                </a:gs>
                <a:gs pos="100000">
                  <a:srgbClr val="C0C0C0">
                    <a:alpha val="48000"/>
                  </a:srgbClr>
                </a:gs>
              </a:gsLst>
              <a:lin ang="5400000" scaled="1"/>
              <a:tileRect/>
            </a:gradFill>
            <a:ln w="9525">
              <a:noFill/>
            </a:ln>
          </p:spPr>
          <p:txBody>
            <a:bodyPr vert="eaVert" wrap="none" anchor="ctr" anchorCtr="0"/>
            <a:lstStyle/>
            <a:p>
              <a:endParaRPr lang="zh-CN" altLang="en-US" dirty="0">
                <a:latin typeface="Arial" panose="020B0604020202020204" pitchFamily="34" charset="0"/>
              </a:endParaRPr>
            </a:p>
          </p:txBody>
        </p:sp>
        <p:sp>
          <p:nvSpPr>
            <p:cNvPr id="37926" name="Oval 55"/>
            <p:cNvSpPr/>
            <p:nvPr/>
          </p:nvSpPr>
          <p:spPr>
            <a:xfrm>
              <a:off x="1344" y="2496"/>
              <a:ext cx="240" cy="215"/>
            </a:xfrm>
            <a:prstGeom prst="ellipse">
              <a:avLst/>
            </a:prstGeom>
            <a:gradFill rotWithShape="1">
              <a:gsLst>
                <a:gs pos="0">
                  <a:srgbClr val="FFFFFF"/>
                </a:gs>
                <a:gs pos="100000">
                  <a:srgbClr val="C0C0C0">
                    <a:alpha val="37999"/>
                  </a:srgbClr>
                </a:gs>
              </a:gsLst>
              <a:lin ang="5400000" scaled="1"/>
              <a:tileRect/>
            </a:gradFill>
            <a:ln w="9525">
              <a:noFill/>
            </a:ln>
          </p:spPr>
          <p:txBody>
            <a:bodyPr vert="eaVert" wrap="none" anchor="ctr" anchorCtr="0"/>
            <a:lstStyle/>
            <a:p>
              <a:endParaRPr lang="zh-CN" altLang="en-US" dirty="0">
                <a:latin typeface="Arial" panose="020B0604020202020204" pitchFamily="34" charset="0"/>
              </a:endParaRPr>
            </a:p>
          </p:txBody>
        </p:sp>
      </p:grpSp>
      <p:sp>
        <p:nvSpPr>
          <p:cNvPr id="37902" name="Text Box 56"/>
          <p:cNvSpPr txBox="1"/>
          <p:nvPr/>
        </p:nvSpPr>
        <p:spPr>
          <a:xfrm>
            <a:off x="3024610" y="3945966"/>
            <a:ext cx="352425" cy="460375"/>
          </a:xfrm>
          <a:prstGeom prst="rect">
            <a:avLst/>
          </a:prstGeom>
          <a:noFill/>
          <a:ln w="9525">
            <a:noFill/>
          </a:ln>
        </p:spPr>
        <p:txBody>
          <a:bodyPr wrap="none">
            <a:spAutoFit/>
          </a:bodyPr>
          <a:lstStyle/>
          <a:p>
            <a:pPr algn="ctr" eaLnBrk="0" hangingPunct="0"/>
            <a:r>
              <a:rPr lang="en-US" altLang="zh-CN" sz="2400" b="1" dirty="0">
                <a:solidFill>
                  <a:srgbClr val="000000"/>
                </a:solidFill>
                <a:latin typeface="Arial" panose="020B0604020202020204" pitchFamily="34" charset="0"/>
              </a:rPr>
              <a:t>3</a:t>
            </a:r>
            <a:endParaRPr lang="en-US" altLang="zh-CN" sz="2400" b="1" dirty="0">
              <a:solidFill>
                <a:srgbClr val="000000"/>
              </a:solidFill>
              <a:latin typeface="Arial" panose="020B0604020202020204" pitchFamily="34" charset="0"/>
            </a:endParaRPr>
          </a:p>
        </p:txBody>
      </p:sp>
      <p:sp>
        <p:nvSpPr>
          <p:cNvPr id="37903" name="Line 23"/>
          <p:cNvSpPr/>
          <p:nvPr/>
        </p:nvSpPr>
        <p:spPr>
          <a:xfrm flipV="1">
            <a:off x="3390529" y="2617565"/>
            <a:ext cx="6161856" cy="36175"/>
          </a:xfrm>
          <a:prstGeom prst="line">
            <a:avLst/>
          </a:prstGeom>
          <a:ln w="25400" cap="flat" cmpd="sng">
            <a:solidFill>
              <a:schemeClr val="tx2"/>
            </a:solidFill>
            <a:prstDash val="sysDot"/>
            <a:headEnd type="none" w="med" len="med"/>
            <a:tailEnd type="oval" w="med" len="med"/>
          </a:ln>
        </p:spPr>
      </p:sp>
      <p:sp>
        <p:nvSpPr>
          <p:cNvPr id="37904" name="Text Box 24"/>
          <p:cNvSpPr txBox="1"/>
          <p:nvPr/>
        </p:nvSpPr>
        <p:spPr>
          <a:xfrm>
            <a:off x="3254272" y="2155901"/>
            <a:ext cx="6658153" cy="461665"/>
          </a:xfrm>
          <a:prstGeom prst="rect">
            <a:avLst/>
          </a:prstGeom>
          <a:noFill/>
          <a:ln w="9525">
            <a:noFill/>
          </a:ln>
        </p:spPr>
        <p:txBody>
          <a:bodyPr wrap="square">
            <a:spAutoFit/>
          </a:bodyPr>
          <a:lstStyle/>
          <a:p>
            <a:pPr algn="ctr"/>
            <a:r>
              <a:rPr lang="zh-CN" altLang="en-US" sz="2400" dirty="0">
                <a:solidFill>
                  <a:schemeClr val="tx2"/>
                </a:solidFill>
                <a:latin typeface="Arial" panose="020B0604020202020204" pitchFamily="34" charset="0"/>
              </a:rPr>
              <a:t>学习任务</a:t>
            </a:r>
            <a:r>
              <a:rPr lang="en-US" altLang="zh-CN" sz="2400" dirty="0">
                <a:solidFill>
                  <a:schemeClr val="tx2"/>
                </a:solidFill>
                <a:latin typeface="Arial" panose="020B0604020202020204" pitchFamily="34" charset="0"/>
              </a:rPr>
              <a:t>1-</a:t>
            </a:r>
            <a:r>
              <a:rPr lang="en-US" altLang="zh-CN" sz="2400" dirty="0" smtClean="0">
                <a:solidFill>
                  <a:schemeClr val="tx2"/>
                </a:solidFill>
                <a:latin typeface="Arial" panose="020B0604020202020204" pitchFamily="34" charset="0"/>
              </a:rPr>
              <a:t>-</a:t>
            </a:r>
            <a:r>
              <a:rPr lang="zh-CN" altLang="en-US" sz="2400" dirty="0">
                <a:solidFill>
                  <a:schemeClr val="tx2"/>
                </a:solidFill>
              </a:rPr>
              <a:t>新能源</a:t>
            </a:r>
            <a:r>
              <a:rPr lang="zh-CN" altLang="en-US" sz="2400" dirty="0" smtClean="0">
                <a:solidFill>
                  <a:schemeClr val="tx2"/>
                </a:solidFill>
              </a:rPr>
              <a:t>汽车起动机</a:t>
            </a:r>
            <a:r>
              <a:rPr lang="en-US" altLang="zh-CN" sz="2400" dirty="0" smtClean="0">
                <a:solidFill>
                  <a:schemeClr val="tx2"/>
                </a:solidFill>
                <a:latin typeface="Arial" panose="020B0604020202020204" pitchFamily="34" charset="0"/>
              </a:rPr>
              <a:t>的</a:t>
            </a:r>
            <a:r>
              <a:rPr lang="zh-CN" altLang="en-US" sz="2400" dirty="0" smtClean="0">
                <a:solidFill>
                  <a:schemeClr val="tx2"/>
                </a:solidFill>
                <a:latin typeface="Arial" panose="020B0604020202020204" pitchFamily="34" charset="0"/>
              </a:rPr>
              <a:t>分析及检测</a:t>
            </a:r>
            <a:endParaRPr lang="en-US" altLang="zh-CN" sz="2400" dirty="0">
              <a:solidFill>
                <a:schemeClr val="tx2"/>
              </a:solidFill>
              <a:latin typeface="Arial" panose="020B0604020202020204" pitchFamily="34" charset="0"/>
            </a:endParaRPr>
          </a:p>
        </p:txBody>
      </p:sp>
      <p:grpSp>
        <p:nvGrpSpPr>
          <p:cNvPr id="37905" name="Group 58"/>
          <p:cNvGrpSpPr/>
          <p:nvPr/>
        </p:nvGrpSpPr>
        <p:grpSpPr>
          <a:xfrm>
            <a:off x="2879354" y="2148916"/>
            <a:ext cx="569913" cy="546100"/>
            <a:chOff x="1274" y="2457"/>
            <a:chExt cx="359" cy="344"/>
          </a:xfrm>
        </p:grpSpPr>
        <p:sp>
          <p:nvSpPr>
            <p:cNvPr id="37907" name="Text Box 59"/>
            <p:cNvSpPr txBox="1"/>
            <p:nvPr/>
          </p:nvSpPr>
          <p:spPr>
            <a:xfrm>
              <a:off x="1353" y="2485"/>
              <a:ext cx="222" cy="290"/>
            </a:xfrm>
            <a:prstGeom prst="rect">
              <a:avLst/>
            </a:prstGeom>
            <a:noFill/>
            <a:ln w="9525">
              <a:noFill/>
            </a:ln>
          </p:spPr>
          <p:txBody>
            <a:bodyPr wrap="none">
              <a:spAutoFit/>
            </a:bodyPr>
            <a:lstStyle/>
            <a:p>
              <a:pPr algn="ctr" eaLnBrk="0" hangingPunct="0"/>
              <a:r>
                <a:rPr lang="en-US" altLang="zh-CN" sz="2400" b="1" dirty="0">
                  <a:solidFill>
                    <a:srgbClr val="000000"/>
                  </a:solidFill>
                  <a:latin typeface="Arial" panose="020B0604020202020204" pitchFamily="34" charset="0"/>
                </a:rPr>
                <a:t>3</a:t>
              </a:r>
              <a:endParaRPr lang="en-US" altLang="zh-CN" sz="2400" b="1" dirty="0">
                <a:solidFill>
                  <a:srgbClr val="000000"/>
                </a:solidFill>
                <a:latin typeface="Arial" panose="020B0604020202020204" pitchFamily="34" charset="0"/>
              </a:endParaRPr>
            </a:p>
          </p:txBody>
        </p:sp>
        <p:sp>
          <p:nvSpPr>
            <p:cNvPr id="37908" name="Oval 60"/>
            <p:cNvSpPr/>
            <p:nvPr/>
          </p:nvSpPr>
          <p:spPr>
            <a:xfrm>
              <a:off x="1274" y="2457"/>
              <a:ext cx="308" cy="344"/>
            </a:xfrm>
            <a:prstGeom prst="ellipse">
              <a:avLst/>
            </a:prstGeom>
            <a:solidFill>
              <a:schemeClr val="accent1"/>
            </a:solidFill>
            <a:ln w="38100">
              <a:noFill/>
            </a:ln>
          </p:spPr>
          <p:txBody>
            <a:bodyPr wrap="none" anchor="ctr" anchorCtr="0">
              <a:spAutoFit/>
            </a:bodyPr>
            <a:lstStyle/>
            <a:p>
              <a:endParaRPr lang="zh-CN" altLang="en-US" dirty="0">
                <a:latin typeface="Arial" panose="020B0604020202020204" pitchFamily="34" charset="0"/>
              </a:endParaRPr>
            </a:p>
          </p:txBody>
        </p:sp>
        <p:sp>
          <p:nvSpPr>
            <p:cNvPr id="65597" name="Oval 61"/>
            <p:cNvSpPr>
              <a:spLocks noChangeArrowheads="1"/>
            </p:cNvSpPr>
            <p:nvPr/>
          </p:nvSpPr>
          <p:spPr bwMode="gray">
            <a:xfrm>
              <a:off x="1274" y="2457"/>
              <a:ext cx="308" cy="344"/>
            </a:xfrm>
            <a:prstGeom prst="ellipse">
              <a:avLst/>
            </a:prstGeom>
            <a:gradFill rotWithShape="1">
              <a:gsLst>
                <a:gs pos="0">
                  <a:schemeClr val="accent1">
                    <a:alpha val="32001"/>
                  </a:schemeClr>
                </a:gs>
                <a:gs pos="100000">
                  <a:schemeClr val="accent1">
                    <a:gamma/>
                    <a:shade val="0"/>
                    <a:invGamma/>
                    <a:alpha val="89999"/>
                  </a:schemeClr>
                </a:gs>
              </a:gsLst>
              <a:lin ang="2700000" scaled="1"/>
            </a:gradFill>
            <a:ln w="38100" algn="ctr">
              <a:noFill/>
              <a:round/>
            </a:ln>
            <a:effec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98" name="Oval 62"/>
            <p:cNvSpPr>
              <a:spLocks noChangeArrowheads="1"/>
            </p:cNvSpPr>
            <p:nvPr/>
          </p:nvSpPr>
          <p:spPr bwMode="gray">
            <a:xfrm>
              <a:off x="1299" y="2464"/>
              <a:ext cx="334" cy="330"/>
            </a:xfrm>
            <a:prstGeom prst="ellipse">
              <a:avLst/>
            </a:prstGeom>
            <a:gradFill rotWithShape="1">
              <a:gsLst>
                <a:gs pos="0">
                  <a:schemeClr val="accent1">
                    <a:gamma/>
                    <a:shade val="54118"/>
                    <a:invGamma/>
                  </a:schemeClr>
                </a:gs>
                <a:gs pos="50000">
                  <a:schemeClr val="accent1"/>
                </a:gs>
                <a:gs pos="100000">
                  <a:schemeClr val="accent1">
                    <a:gamma/>
                    <a:shade val="54118"/>
                    <a:invGamma/>
                  </a:schemeClr>
                </a:gs>
              </a:gsLst>
              <a:lin ang="18900000" scaled="1"/>
            </a:gradFill>
            <a:ln w="38100"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99" name="Oval 63"/>
            <p:cNvSpPr>
              <a:spLocks noChangeArrowheads="1"/>
            </p:cNvSpPr>
            <p:nvPr/>
          </p:nvSpPr>
          <p:spPr bwMode="gray">
            <a:xfrm>
              <a:off x="1299" y="2465"/>
              <a:ext cx="334" cy="330"/>
            </a:xfrm>
            <a:prstGeom prst="ellipse">
              <a:avLst/>
            </a:prstGeom>
            <a:gradFill rotWithShape="1">
              <a:gsLst>
                <a:gs pos="0">
                  <a:schemeClr val="accent1">
                    <a:gamma/>
                    <a:shade val="63529"/>
                    <a:invGamma/>
                  </a:schemeClr>
                </a:gs>
                <a:gs pos="100000">
                  <a:schemeClr val="accent1">
                    <a:alpha val="0"/>
                  </a:schemeClr>
                </a:gs>
              </a:gsLst>
              <a:lin ang="2700000" scaled="1"/>
            </a:gradFill>
            <a:ln w="38100"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12" name="Oval 64"/>
            <p:cNvSpPr/>
            <p:nvPr/>
          </p:nvSpPr>
          <p:spPr>
            <a:xfrm>
              <a:off x="1317" y="2469"/>
              <a:ext cx="300" cy="320"/>
            </a:xfrm>
            <a:prstGeom prst="ellipse">
              <a:avLst/>
            </a:prstGeom>
            <a:solidFill>
              <a:srgbClr val="333333"/>
            </a:solidFill>
            <a:ln w="38100">
              <a:noFill/>
            </a:ln>
          </p:spPr>
          <p:txBody>
            <a:bodyPr anchor="ctr" anchorCtr="0">
              <a:spAutoFit/>
            </a:bodyPr>
            <a:lstStyle/>
            <a:p>
              <a:endParaRPr lang="zh-CN" altLang="en-US" dirty="0">
                <a:latin typeface="Arial" panose="020B0604020202020204" pitchFamily="34" charset="0"/>
              </a:endParaRPr>
            </a:p>
          </p:txBody>
        </p:sp>
        <p:sp>
          <p:nvSpPr>
            <p:cNvPr id="37913" name="Oval 65"/>
            <p:cNvSpPr/>
            <p:nvPr/>
          </p:nvSpPr>
          <p:spPr>
            <a:xfrm>
              <a:off x="1322" y="2484"/>
              <a:ext cx="291" cy="291"/>
            </a:xfrm>
            <a:prstGeom prst="ellipse">
              <a:avLst/>
            </a:prstGeom>
            <a:gradFill rotWithShape="1">
              <a:gsLst>
                <a:gs pos="0">
                  <a:srgbClr val="595959"/>
                </a:gs>
                <a:gs pos="100000">
                  <a:srgbClr val="C0C0C0"/>
                </a:gs>
              </a:gsLst>
              <a:lin ang="5400000" scaled="1"/>
              <a:tileRect/>
            </a:gradFill>
            <a:ln w="9525">
              <a:noFill/>
            </a:ln>
          </p:spPr>
          <p:txBody>
            <a:bodyPr vert="eaVert" wrap="none" anchor="ctr" anchorCtr="0"/>
            <a:lstStyle/>
            <a:p>
              <a:endParaRPr lang="zh-CN" altLang="en-US" dirty="0">
                <a:latin typeface="Arial" panose="020B0604020202020204" pitchFamily="34" charset="0"/>
              </a:endParaRPr>
            </a:p>
          </p:txBody>
        </p:sp>
        <p:sp>
          <p:nvSpPr>
            <p:cNvPr id="37914" name="Oval 66"/>
            <p:cNvSpPr/>
            <p:nvPr/>
          </p:nvSpPr>
          <p:spPr>
            <a:xfrm>
              <a:off x="1326" y="2486"/>
              <a:ext cx="283" cy="283"/>
            </a:xfrm>
            <a:prstGeom prst="ellipse">
              <a:avLst/>
            </a:prstGeom>
            <a:gradFill rotWithShape="1">
              <a:gsLst>
                <a:gs pos="0">
                  <a:srgbClr val="C0C0C0">
                    <a:alpha val="0"/>
                  </a:srgbClr>
                </a:gs>
                <a:gs pos="100000">
                  <a:srgbClr val="E9E9E9"/>
                </a:gs>
              </a:gsLst>
              <a:lin ang="5400000" scaled="1"/>
              <a:tileRect/>
            </a:gradFill>
            <a:ln w="9525">
              <a:noFill/>
            </a:ln>
          </p:spPr>
          <p:txBody>
            <a:bodyPr vert="eaVert" wrap="none" anchor="ctr" anchorCtr="0"/>
            <a:lstStyle/>
            <a:p>
              <a:endParaRPr lang="zh-CN" altLang="en-US" dirty="0">
                <a:latin typeface="Arial" panose="020B0604020202020204" pitchFamily="34" charset="0"/>
              </a:endParaRPr>
            </a:p>
          </p:txBody>
        </p:sp>
        <p:sp>
          <p:nvSpPr>
            <p:cNvPr id="37915" name="Oval 67"/>
            <p:cNvSpPr/>
            <p:nvPr/>
          </p:nvSpPr>
          <p:spPr>
            <a:xfrm>
              <a:off x="1329" y="2488"/>
              <a:ext cx="270" cy="265"/>
            </a:xfrm>
            <a:prstGeom prst="ellipse">
              <a:avLst/>
            </a:prstGeom>
            <a:gradFill rotWithShape="1">
              <a:gsLst>
                <a:gs pos="0">
                  <a:srgbClr val="989898"/>
                </a:gs>
                <a:gs pos="100000">
                  <a:srgbClr val="C0C0C0">
                    <a:alpha val="48000"/>
                  </a:srgbClr>
                </a:gs>
              </a:gsLst>
              <a:lin ang="5400000" scaled="1"/>
              <a:tileRect/>
            </a:gradFill>
            <a:ln w="9525">
              <a:noFill/>
            </a:ln>
          </p:spPr>
          <p:txBody>
            <a:bodyPr vert="eaVert" wrap="none" anchor="ctr" anchorCtr="0"/>
            <a:lstStyle/>
            <a:p>
              <a:endParaRPr lang="zh-CN" altLang="en-US" dirty="0">
                <a:latin typeface="Arial" panose="020B0604020202020204" pitchFamily="34" charset="0"/>
              </a:endParaRPr>
            </a:p>
          </p:txBody>
        </p:sp>
        <p:sp>
          <p:nvSpPr>
            <p:cNvPr id="37916" name="Oval 68"/>
            <p:cNvSpPr/>
            <p:nvPr/>
          </p:nvSpPr>
          <p:spPr>
            <a:xfrm>
              <a:off x="1344" y="2496"/>
              <a:ext cx="240" cy="215"/>
            </a:xfrm>
            <a:prstGeom prst="ellipse">
              <a:avLst/>
            </a:prstGeom>
            <a:gradFill rotWithShape="1">
              <a:gsLst>
                <a:gs pos="0">
                  <a:srgbClr val="FFFFFF"/>
                </a:gs>
                <a:gs pos="100000">
                  <a:srgbClr val="C0C0C0">
                    <a:alpha val="37999"/>
                  </a:srgbClr>
                </a:gs>
              </a:gsLst>
              <a:lin ang="5400000" scaled="1"/>
              <a:tileRect/>
            </a:gradFill>
            <a:ln w="9525">
              <a:noFill/>
            </a:ln>
          </p:spPr>
          <p:txBody>
            <a:bodyPr vert="eaVert" wrap="none" anchor="ctr" anchorCtr="0"/>
            <a:lstStyle/>
            <a:p>
              <a:endParaRPr lang="zh-CN" altLang="en-US" dirty="0">
                <a:latin typeface="Arial" panose="020B0604020202020204" pitchFamily="34" charset="0"/>
              </a:endParaRPr>
            </a:p>
          </p:txBody>
        </p:sp>
      </p:grpSp>
      <p:sp>
        <p:nvSpPr>
          <p:cNvPr id="37906" name="Text Box 69"/>
          <p:cNvSpPr txBox="1"/>
          <p:nvPr/>
        </p:nvSpPr>
        <p:spPr>
          <a:xfrm>
            <a:off x="3005560" y="2210829"/>
            <a:ext cx="352425" cy="460375"/>
          </a:xfrm>
          <a:prstGeom prst="rect">
            <a:avLst/>
          </a:prstGeom>
          <a:noFill/>
          <a:ln w="9525">
            <a:noFill/>
          </a:ln>
        </p:spPr>
        <p:txBody>
          <a:bodyPr wrap="none">
            <a:spAutoFit/>
          </a:bodyPr>
          <a:lstStyle/>
          <a:p>
            <a:pPr algn="ctr" eaLnBrk="0" hangingPunct="0"/>
            <a:r>
              <a:rPr lang="en-US" altLang="zh-CN" sz="2400" b="1" dirty="0">
                <a:solidFill>
                  <a:srgbClr val="000000"/>
                </a:solidFill>
                <a:latin typeface="Arial" panose="020B0604020202020204" pitchFamily="34" charset="0"/>
              </a:rPr>
              <a:t>1</a:t>
            </a:r>
            <a:endParaRPr lang="en-US" altLang="zh-CN" sz="2400" b="1" dirty="0">
              <a:solidFill>
                <a:srgbClr val="000000"/>
              </a:solidFill>
              <a:latin typeface="Arial" panose="020B0604020202020204" pitchFamily="34" charset="0"/>
            </a:endParaRPr>
          </a:p>
        </p:txBody>
      </p:sp>
      <p:sp>
        <p:nvSpPr>
          <p:cNvPr id="7" name="Text Box 24"/>
          <p:cNvSpPr txBox="1"/>
          <p:nvPr/>
        </p:nvSpPr>
        <p:spPr>
          <a:xfrm>
            <a:off x="3357985" y="3072206"/>
            <a:ext cx="6809928" cy="461665"/>
          </a:xfrm>
          <a:prstGeom prst="rect">
            <a:avLst/>
          </a:prstGeom>
          <a:noFill/>
          <a:ln w="9525">
            <a:noFill/>
          </a:ln>
        </p:spPr>
        <p:txBody>
          <a:bodyPr wrap="square">
            <a:spAutoFit/>
          </a:bodyPr>
          <a:lstStyle/>
          <a:p>
            <a:pPr algn="ctr" eaLnBrk="0" hangingPunct="0"/>
            <a:r>
              <a:rPr lang="zh-CN" altLang="en-US" sz="2400" dirty="0">
                <a:solidFill>
                  <a:schemeClr val="tx2"/>
                </a:solidFill>
                <a:latin typeface="Arial" panose="020B0604020202020204" pitchFamily="34" charset="0"/>
              </a:rPr>
              <a:t>学习任务</a:t>
            </a:r>
            <a:r>
              <a:rPr lang="en-US" altLang="zh-CN" sz="2400" dirty="0" smtClean="0">
                <a:solidFill>
                  <a:schemeClr val="tx2"/>
                </a:solidFill>
                <a:latin typeface="Arial" panose="020B0604020202020204" pitchFamily="34" charset="0"/>
              </a:rPr>
              <a:t>2—</a:t>
            </a:r>
            <a:r>
              <a:rPr lang="zh-CN" altLang="en-US" sz="2400" dirty="0" smtClean="0">
                <a:solidFill>
                  <a:schemeClr val="tx2"/>
                </a:solidFill>
                <a:latin typeface="Arial" panose="020B0604020202020204" pitchFamily="34" charset="0"/>
              </a:rPr>
              <a:t>新能源汽车直流电机的分析及检测</a:t>
            </a:r>
            <a:endParaRPr lang="en-US" altLang="zh-CN" sz="2400" dirty="0">
              <a:solidFill>
                <a:schemeClr val="tx2"/>
              </a:solidFill>
              <a:latin typeface="Arial" panose="020B0604020202020204" pitchFamily="34" charset="0"/>
            </a:endParaRPr>
          </a:p>
        </p:txBody>
      </p:sp>
      <p:sp>
        <p:nvSpPr>
          <p:cNvPr id="8" name="Text Box 24"/>
          <p:cNvSpPr txBox="1"/>
          <p:nvPr/>
        </p:nvSpPr>
        <p:spPr>
          <a:xfrm>
            <a:off x="3490541" y="3803213"/>
            <a:ext cx="7069955" cy="461665"/>
          </a:xfrm>
          <a:prstGeom prst="rect">
            <a:avLst/>
          </a:prstGeom>
          <a:noFill/>
          <a:ln w="9525">
            <a:noFill/>
          </a:ln>
        </p:spPr>
        <p:txBody>
          <a:bodyPr wrap="square">
            <a:spAutoFit/>
          </a:bodyPr>
          <a:lstStyle/>
          <a:p>
            <a:pPr algn="ctr"/>
            <a:r>
              <a:rPr lang="zh-CN" altLang="en-US" sz="2400" dirty="0">
                <a:solidFill>
                  <a:schemeClr val="tx2"/>
                </a:solidFill>
              </a:rPr>
              <a:t>学习</a:t>
            </a:r>
            <a:r>
              <a:rPr lang="zh-CN" altLang="en-US" sz="2400" dirty="0" smtClean="0">
                <a:solidFill>
                  <a:schemeClr val="tx2"/>
                </a:solidFill>
              </a:rPr>
              <a:t>任务</a:t>
            </a:r>
            <a:r>
              <a:rPr lang="en-US" altLang="zh-CN" sz="2400" dirty="0">
                <a:solidFill>
                  <a:schemeClr val="tx2"/>
                </a:solidFill>
              </a:rPr>
              <a:t>3-</a:t>
            </a:r>
            <a:r>
              <a:rPr lang="en-US" altLang="zh-CN" sz="2400" dirty="0" smtClean="0">
                <a:solidFill>
                  <a:schemeClr val="tx2"/>
                </a:solidFill>
              </a:rPr>
              <a:t>-</a:t>
            </a:r>
            <a:r>
              <a:rPr lang="zh-CN" altLang="en-US" sz="2400" dirty="0" smtClean="0">
                <a:solidFill>
                  <a:schemeClr val="tx2"/>
                </a:solidFill>
              </a:rPr>
              <a:t>新能源</a:t>
            </a:r>
            <a:r>
              <a:rPr lang="zh-CN" altLang="en-US" sz="2400" dirty="0">
                <a:solidFill>
                  <a:schemeClr val="tx2"/>
                </a:solidFill>
              </a:rPr>
              <a:t>汽车交流驱动电机的分析及检测</a:t>
            </a:r>
            <a:endParaRPr lang="en-US" altLang="zh-CN" sz="2400" dirty="0">
              <a:solidFill>
                <a:schemeClr val="tx2"/>
              </a:solidFill>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1" lang="en-US" altLang="zh-CN" sz="2800" b="1" i="0" u="none" strike="noStrike" kern="1200" cap="none" spc="0" normalizeH="0" baseline="0" noProof="0" dirty="0" smtClean="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chemeClr val="tx2"/>
                </a:solidFill>
                <a:latin typeface="Arial" panose="020B0604020202020204" pitchFamily="34" charset="0"/>
                <a:sym typeface="+mn-ea"/>
              </a:rPr>
              <a:t>新能源汽车起动机的分析及检测</a:t>
            </a:r>
            <a:endParaRPr lang="zh-CN" altLang="en-US"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任务描述</a:t>
            </a:r>
            <a:r>
              <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矩形 1"/>
          <p:cNvSpPr/>
          <p:nvPr/>
        </p:nvSpPr>
        <p:spPr>
          <a:xfrm>
            <a:off x="1992313" y="1664494"/>
            <a:ext cx="8136903" cy="3054682"/>
          </a:xfrm>
          <a:prstGeom prst="rect">
            <a:avLst/>
          </a:prstGeom>
        </p:spPr>
        <p:txBody>
          <a:bodyPr wrap="square">
            <a:spAutoFit/>
          </a:bodyPr>
          <a:lstStyle/>
          <a:p>
            <a:pPr>
              <a:lnSpc>
                <a:spcPts val="3300"/>
              </a:lnSpc>
            </a:pPr>
            <a:r>
              <a:rPr kumimoji="1" lang="zh-CN" altLang="en-US" sz="2400" b="1" dirty="0">
                <a:effectLst>
                  <a:outerShdw blurRad="38100" dist="38100" dir="2700000" algn="tl">
                    <a:srgbClr val="C0C0C0"/>
                  </a:outerShdw>
                </a:effectLst>
                <a:latin typeface="宋体" panose="02010600030101010101" pitchFamily="2" charset="-122"/>
                <a:cs typeface="微软雅黑" panose="020B0503020204020204" pitchFamily="34" charset="-122"/>
              </a:rPr>
              <a:t>汽车电机系统在进行工作的瞬间是依靠电气系统来带动发动机的机械系统</a:t>
            </a:r>
            <a:r>
              <a:rPr kumimoji="1" lang="zh-CN" altLang="en-US" sz="2400" b="1" dirty="0" smtClean="0">
                <a:effectLst>
                  <a:outerShdw blurRad="38100" dist="38100" dir="2700000" algn="tl">
                    <a:srgbClr val="C0C0C0"/>
                  </a:outerShdw>
                </a:effectLst>
                <a:latin typeface="宋体" panose="02010600030101010101" pitchFamily="2" charset="-122"/>
                <a:cs typeface="微软雅黑" panose="020B0503020204020204" pitchFamily="34" charset="-122"/>
              </a:rPr>
              <a:t>工作的</a:t>
            </a:r>
            <a:r>
              <a:rPr kumimoji="1" lang="zh-CN" altLang="en-US" sz="2400" b="1" dirty="0">
                <a:effectLst>
                  <a:outerShdw blurRad="38100" dist="38100" dir="2700000" algn="tl">
                    <a:srgbClr val="C0C0C0"/>
                  </a:outerShdw>
                </a:effectLst>
                <a:latin typeface="宋体" panose="02010600030101010101" pitchFamily="2" charset="-122"/>
                <a:cs typeface="微软雅黑" panose="020B0503020204020204" pitchFamily="34" charset="-122"/>
              </a:rPr>
              <a:t>，发动机借助外力由静止状态过渡到能自由运转的过程，称为发动机的起动。</a:t>
            </a:r>
            <a:r>
              <a:rPr kumimoji="1" lang="zh-CN" altLang="en-US" sz="2400" b="1" dirty="0" smtClean="0">
                <a:effectLst>
                  <a:outerShdw blurRad="38100" dist="38100" dir="2700000" algn="tl">
                    <a:srgbClr val="C0C0C0"/>
                  </a:outerShdw>
                </a:effectLst>
                <a:latin typeface="宋体" panose="02010600030101010101" pitchFamily="2" charset="-122"/>
                <a:cs typeface="微软雅黑" panose="020B0503020204020204" pitchFamily="34" charset="-122"/>
              </a:rPr>
              <a:t>发动机</a:t>
            </a:r>
            <a:r>
              <a:rPr kumimoji="1" lang="zh-CN" altLang="en-US" sz="2400" b="1" dirty="0">
                <a:effectLst>
                  <a:outerShdw blurRad="38100" dist="38100" dir="2700000" algn="tl">
                    <a:srgbClr val="C0C0C0"/>
                  </a:outerShdw>
                </a:effectLst>
                <a:latin typeface="宋体" panose="02010600030101010101" pitchFamily="2" charset="-122"/>
                <a:cs typeface="微软雅黑" panose="020B0503020204020204" pitchFamily="34" charset="-122"/>
              </a:rPr>
              <a:t>起动系统主要由蓄电池、点火开关、起动机、起动继电器等组成。本学习</a:t>
            </a:r>
            <a:r>
              <a:rPr kumimoji="1" lang="zh-CN" altLang="en-US" sz="2400" b="1" dirty="0" smtClean="0">
                <a:effectLst>
                  <a:outerShdw blurRad="38100" dist="38100" dir="2700000" algn="tl">
                    <a:srgbClr val="C0C0C0"/>
                  </a:outerShdw>
                </a:effectLst>
                <a:latin typeface="宋体" panose="02010600030101010101" pitchFamily="2" charset="-122"/>
                <a:cs typeface="微软雅黑" panose="020B0503020204020204" pitchFamily="34" charset="-122"/>
              </a:rPr>
              <a:t>任务主要</a:t>
            </a:r>
            <a:r>
              <a:rPr kumimoji="1" lang="zh-CN" altLang="en-US" sz="2400" b="1" dirty="0">
                <a:effectLst>
                  <a:outerShdw blurRad="38100" dist="38100" dir="2700000" algn="tl">
                    <a:srgbClr val="C0C0C0"/>
                  </a:outerShdw>
                </a:effectLst>
                <a:latin typeface="宋体" panose="02010600030101010101" pitchFamily="2" charset="-122"/>
                <a:cs typeface="微软雅黑" panose="020B0503020204020204" pitchFamily="34" charset="-122"/>
              </a:rPr>
              <a:t>对汽车起动机工作原理作进一步了解，熟悉掌握起动机的拆解与装配。 </a:t>
            </a:r>
            <a:br>
              <a:rPr kumimoji="1" lang="zh-CN" altLang="en-US" sz="2400" b="1" dirty="0">
                <a:effectLst>
                  <a:outerShdw blurRad="38100" dist="38100" dir="2700000" algn="tl">
                    <a:srgbClr val="C0C0C0"/>
                  </a:outerShdw>
                </a:effectLst>
                <a:latin typeface="宋体" panose="02010600030101010101" pitchFamily="2" charset="-122"/>
                <a:cs typeface="微软雅黑" panose="020B0503020204020204" pitchFamily="34" charset="-122"/>
              </a:rPr>
            </a:br>
            <a:endParaRPr kumimoji="1" lang="zh-CN" altLang="en-US" sz="2400" b="1" dirty="0">
              <a:effectLst>
                <a:outerShdw blurRad="38100" dist="38100" dir="2700000" algn="tl">
                  <a:srgbClr val="C0C0C0"/>
                </a:outerShdw>
              </a:effectLst>
              <a:latin typeface="宋体" panose="02010600030101010101" pitchFamily="2"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1" lang="en-US" altLang="zh-CN" sz="2800" b="1" i="0" u="none" strike="noStrike" kern="1200" cap="none" spc="0" normalizeH="0" baseline="0" noProof="0" dirty="0" smtClean="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chemeClr val="tx2"/>
                </a:solidFill>
                <a:latin typeface="Arial" panose="020B0604020202020204" pitchFamily="34" charset="0"/>
                <a:sym typeface="+mn-ea"/>
              </a:rPr>
              <a:t>新能源汽车起动机的分析及检测</a:t>
            </a:r>
            <a:endParaRPr lang="zh-CN" altLang="en-US"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学习目标</a:t>
            </a:r>
            <a:endParaRPr kumimoji="1" lang="en-US" altLang="zh-CN"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矩形 1"/>
          <p:cNvSpPr/>
          <p:nvPr/>
        </p:nvSpPr>
        <p:spPr>
          <a:xfrm>
            <a:off x="1847528" y="1664493"/>
            <a:ext cx="9289032" cy="3539430"/>
          </a:xfrm>
          <a:prstGeom prst="rect">
            <a:avLst/>
          </a:prstGeom>
        </p:spPr>
        <p:txBody>
          <a:bodyPr wrap="square">
            <a:spAutoFit/>
          </a:bodyPr>
          <a:lstStyle/>
          <a:p>
            <a:pPr>
              <a:lnSpc>
                <a:spcPct val="200000"/>
              </a:lnSpc>
            </a:pPr>
            <a:r>
              <a:rPr lang="en-US" altLang="zh-CN" sz="2800" dirty="0">
                <a:latin typeface="微软雅黑" panose="020B0503020204020204" pitchFamily="34" charset="-122"/>
                <a:ea typeface="微软雅黑" panose="020B0503020204020204" pitchFamily="34" charset="-122"/>
              </a:rPr>
              <a:t>1. </a:t>
            </a:r>
            <a:r>
              <a:rPr lang="zh-CN" altLang="en-US" sz="2800" dirty="0">
                <a:latin typeface="微软雅黑" panose="020B0503020204020204" pitchFamily="34" charset="-122"/>
                <a:ea typeface="微软雅黑" panose="020B0503020204020204" pitchFamily="34" charset="-122"/>
              </a:rPr>
              <a:t>能够对给定的汽车起动机进行拆解。</a:t>
            </a:r>
            <a:br>
              <a:rPr lang="zh-CN" altLang="en-US" sz="2800" dirty="0">
                <a:latin typeface="微软雅黑" panose="020B0503020204020204" pitchFamily="34" charset="-122"/>
                <a:ea typeface="微软雅黑" panose="020B0503020204020204" pitchFamily="34" charset="-122"/>
              </a:rPr>
            </a:br>
            <a:r>
              <a:rPr lang="en-US" altLang="zh-CN" sz="2800" dirty="0">
                <a:latin typeface="微软雅黑" panose="020B0503020204020204" pitchFamily="34" charset="-122"/>
                <a:ea typeface="微软雅黑" panose="020B0503020204020204" pitchFamily="34" charset="-122"/>
              </a:rPr>
              <a:t>2 </a:t>
            </a:r>
            <a:r>
              <a:rPr lang="zh-CN" altLang="en-US" sz="2800" dirty="0">
                <a:latin typeface="微软雅黑" panose="020B0503020204020204" pitchFamily="34" charset="-122"/>
                <a:ea typeface="微软雅黑" panose="020B0503020204020204" pitchFamily="34" charset="-122"/>
              </a:rPr>
              <a:t>了解汽车起动机的基本组成。</a:t>
            </a:r>
            <a:br>
              <a:rPr lang="zh-CN" altLang="en-US" sz="2800" dirty="0">
                <a:latin typeface="微软雅黑" panose="020B0503020204020204" pitchFamily="34" charset="-122"/>
                <a:ea typeface="微软雅黑" panose="020B0503020204020204" pitchFamily="34" charset="-122"/>
              </a:rPr>
            </a:br>
            <a:r>
              <a:rPr lang="en-US" altLang="zh-CN" sz="2800" dirty="0">
                <a:latin typeface="微软雅黑" panose="020B0503020204020204" pitchFamily="34" charset="-122"/>
                <a:ea typeface="微软雅黑" panose="020B0503020204020204" pitchFamily="34" charset="-122"/>
              </a:rPr>
              <a:t>3. </a:t>
            </a:r>
            <a:r>
              <a:rPr lang="zh-CN" altLang="en-US" sz="2800" dirty="0">
                <a:latin typeface="微软雅黑" panose="020B0503020204020204" pitchFamily="34" charset="-122"/>
                <a:ea typeface="微软雅黑" panose="020B0503020204020204" pitchFamily="34" charset="-122"/>
              </a:rPr>
              <a:t>培养学生精益求精、团结协作、追求卓越的工匠精神。</a:t>
            </a:r>
            <a:r>
              <a:rPr lang="zh-CN" altLang="en-US" sz="2800" dirty="0">
                <a:latin typeface="微软雅黑" panose="020B0503020204020204" pitchFamily="34" charset="-122"/>
                <a:ea typeface="微软雅黑" panose="020B0503020204020204" pitchFamily="34" charset="-122"/>
              </a:rPr>
              <a:t> </a:t>
            </a:r>
            <a:br>
              <a:rPr lang="zh-CN" altLang="en-US" sz="2800" dirty="0">
                <a:latin typeface="微软雅黑" panose="020B0503020204020204" pitchFamily="34" charset="-122"/>
                <a:ea typeface="微软雅黑" panose="020B0503020204020204" pitchFamily="34" charset="-122"/>
              </a:rPr>
            </a:b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1" lang="en-US" altLang="zh-CN" sz="2800" b="1" i="0" u="none" strike="noStrike" kern="1200" cap="none" spc="0" normalizeH="0" baseline="0" noProof="0" dirty="0" smtClean="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chemeClr val="tx2"/>
                </a:solidFill>
                <a:latin typeface="Arial" panose="020B0604020202020204" pitchFamily="34" charset="0"/>
                <a:sym typeface="+mn-ea"/>
              </a:rPr>
              <a:t>新能源汽车起动机的分析及检测</a:t>
            </a:r>
            <a:endParaRPr lang="zh-CN" altLang="en-US"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学习准备</a:t>
            </a:r>
            <a:endParaRPr kumimoji="1" lang="en-US" altLang="zh-CN" sz="2400" dirty="0">
              <a:effectLst>
                <a:outerShdw blurRad="38100" dist="38100" dir="2700000" algn="tl">
                  <a:srgbClr val="C0C0C0"/>
                </a:outerShdw>
              </a:effectLst>
              <a:latin typeface="宋体" panose="02010600030101010101" pitchFamily="2" charset="-122"/>
              <a:ea typeface="宋体" panose="02010600030101010101" pitchFamily="2" charset="-122"/>
              <a:cs typeface="宋体" panose="02010600030101010101" pitchFamily="2" charset="-122"/>
            </a:endParaRPr>
          </a:p>
        </p:txBody>
      </p:sp>
      <p:sp>
        <p:nvSpPr>
          <p:cNvPr id="2" name="矩形 1"/>
          <p:cNvSpPr/>
          <p:nvPr/>
        </p:nvSpPr>
        <p:spPr>
          <a:xfrm>
            <a:off x="1487488" y="1692471"/>
            <a:ext cx="10153128" cy="2272417"/>
          </a:xfrm>
          <a:prstGeom prst="rect">
            <a:avLst/>
          </a:prstGeom>
        </p:spPr>
        <p:txBody>
          <a:bodyPr wrap="square">
            <a:spAutoFit/>
          </a:bodyPr>
          <a:lstStyle/>
          <a:p>
            <a:pPr>
              <a:lnSpc>
                <a:spcPts val="3400"/>
              </a:lnSpc>
            </a:pPr>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一、知识准备</a:t>
            </a:r>
            <a:endPar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endParaRPr>
          </a:p>
          <a:p>
            <a:pPr>
              <a:lnSpc>
                <a:spcPts val="3400"/>
              </a:lnSpc>
            </a:pPr>
            <a:r>
              <a:rPr kumimoji="1" lang="en-US" altLang="zh-CN" sz="2400" b="1" dirty="0">
                <a:effectLst>
                  <a:outerShdw blurRad="38100" dist="38100" dir="2700000" algn="tl">
                    <a:srgbClr val="C0C0C0"/>
                  </a:outerShdw>
                </a:effectLst>
                <a:latin typeface="宋体" panose="02010600030101010101" pitchFamily="2" charset="-122"/>
                <a:cs typeface="宋体" panose="02010600030101010101" pitchFamily="2" charset="-122"/>
              </a:rPr>
              <a:t>1. </a:t>
            </a:r>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汽车起动机的基本组成（查阅学习参考“学习单元四学习任务一”）。</a:t>
            </a:r>
            <a:endPar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endParaRPr>
          </a:p>
          <a:p>
            <a:pPr>
              <a:lnSpc>
                <a:spcPts val="3400"/>
              </a:lnSpc>
            </a:pPr>
            <a:r>
              <a:rPr kumimoji="1" lang="en-US" altLang="zh-CN" sz="2400" b="1" dirty="0">
                <a:effectLst>
                  <a:outerShdw blurRad="38100" dist="38100" dir="2700000" algn="tl">
                    <a:srgbClr val="C0C0C0"/>
                  </a:outerShdw>
                </a:effectLst>
                <a:latin typeface="宋体" panose="02010600030101010101" pitchFamily="2" charset="-122"/>
                <a:cs typeface="宋体" panose="02010600030101010101" pitchFamily="2" charset="-122"/>
              </a:rPr>
              <a:t>2. </a:t>
            </a:r>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汽车起动机的工作原理（查阅学习参考“学习单元四学习任务一”）。</a:t>
            </a:r>
            <a:endPar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endParaRPr>
          </a:p>
          <a:p>
            <a:pPr>
              <a:lnSpc>
                <a:spcPts val="3400"/>
              </a:lnSpc>
            </a:pPr>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找出任务描述中的关键词，通过查阅“学习参考”和相关维修手册，对应整理</a:t>
            </a:r>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出完成该任务所需要的知识点和技能点</a:t>
            </a:r>
            <a:endPar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endParaRPr>
          </a:p>
        </p:txBody>
      </p:sp>
      <p:sp>
        <p:nvSpPr>
          <p:cNvPr id="3" name="矩形 2"/>
          <p:cNvSpPr/>
          <p:nvPr/>
        </p:nvSpPr>
        <p:spPr>
          <a:xfrm>
            <a:off x="1608138" y="4029165"/>
            <a:ext cx="6096000" cy="1887696"/>
          </a:xfrm>
          <a:prstGeom prst="rect">
            <a:avLst/>
          </a:prstGeom>
        </p:spPr>
        <p:txBody>
          <a:bodyPr>
            <a:spAutoFit/>
          </a:bodyPr>
          <a:lstStyle/>
          <a:p>
            <a:pPr>
              <a:lnSpc>
                <a:spcPts val="3500"/>
              </a:lnSpc>
            </a:pPr>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二、工作场所</a:t>
            </a:r>
            <a:endPar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endParaRPr>
          </a:p>
          <a:p>
            <a:pPr>
              <a:lnSpc>
                <a:spcPts val="3500"/>
              </a:lnSpc>
            </a:pPr>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理实一体化教室。</a:t>
            </a:r>
            <a:endPar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endParaRPr>
          </a:p>
          <a:p>
            <a:pPr>
              <a:lnSpc>
                <a:spcPts val="3500"/>
              </a:lnSpc>
            </a:pPr>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三、工作器材</a:t>
            </a:r>
            <a:endPar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endParaRPr>
          </a:p>
          <a:p>
            <a:pPr>
              <a:lnSpc>
                <a:spcPts val="3500"/>
              </a:lnSpc>
            </a:pPr>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汽车起动机、万用表、维修工具等。</a:t>
            </a:r>
            <a:endPar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1" lang="en-US" altLang="zh-CN" sz="2800" b="1" i="0" u="none" strike="noStrike" kern="1200" cap="none" spc="0" normalizeH="0" baseline="0" noProof="0" dirty="0" smtClean="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chemeClr val="tx2"/>
                </a:solidFill>
                <a:latin typeface="Arial" panose="020B0604020202020204" pitchFamily="34" charset="0"/>
                <a:sym typeface="+mn-ea"/>
              </a:rPr>
              <a:t>新能源汽车起动机的分析及检测</a:t>
            </a:r>
            <a:endParaRPr lang="zh-CN" altLang="en-US"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计划与实施</a:t>
            </a:r>
            <a:endPar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矩形 1"/>
          <p:cNvSpPr/>
          <p:nvPr/>
        </p:nvSpPr>
        <p:spPr>
          <a:xfrm>
            <a:off x="1487488" y="1556792"/>
            <a:ext cx="9973158" cy="4154984"/>
          </a:xfrm>
          <a:prstGeom prst="rect">
            <a:avLst/>
          </a:prstGeom>
        </p:spPr>
        <p:txBody>
          <a:bodyPr wrap="square">
            <a:spAutoFit/>
          </a:bodyPr>
          <a:lstStyle/>
          <a:p>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通过前面的知识准备和实验器件的认知，对小组成员进行合理分工，制订详细</a:t>
            </a:r>
            <a:r>
              <a:rPr kumimoji="1" lang="zh-CN" altLang="en-US" sz="2400" b="1" dirty="0" smtClean="0">
                <a:effectLst>
                  <a:outerShdw blurRad="38100" dist="38100" dir="2700000" algn="tl">
                    <a:srgbClr val="C0C0C0"/>
                  </a:outerShdw>
                </a:effectLst>
                <a:latin typeface="宋体" panose="02010600030101010101" pitchFamily="2" charset="-122"/>
                <a:cs typeface="宋体" panose="02010600030101010101" pitchFamily="2" charset="-122"/>
              </a:rPr>
              <a:t>的计划</a:t>
            </a:r>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并进一步实施。</a:t>
            </a:r>
            <a:endPar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endParaRPr>
          </a:p>
          <a:p>
            <a:r>
              <a:rPr kumimoji="1" lang="en-US" altLang="zh-CN" sz="2400" b="1" dirty="0">
                <a:effectLst>
                  <a:outerShdw blurRad="38100" dist="38100" dir="2700000" algn="tl">
                    <a:srgbClr val="C0C0C0"/>
                  </a:outerShdw>
                </a:effectLst>
                <a:latin typeface="宋体" panose="02010600030101010101" pitchFamily="2" charset="-122"/>
                <a:cs typeface="宋体" panose="02010600030101010101" pitchFamily="2" charset="-122"/>
              </a:rPr>
              <a:t>1. </a:t>
            </a:r>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本组学习方案是什么？</a:t>
            </a:r>
            <a:endPar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endParaRPr>
          </a:p>
          <a:p>
            <a:r>
              <a:rPr kumimoji="1" lang="en-US" altLang="zh-CN" sz="2400" b="1" dirty="0">
                <a:effectLst>
                  <a:outerShdw blurRad="38100" dist="38100" dir="2700000" algn="tl">
                    <a:srgbClr val="C0C0C0"/>
                  </a:outerShdw>
                </a:effectLst>
                <a:latin typeface="宋体" panose="02010600030101010101" pitchFamily="2" charset="-122"/>
                <a:cs typeface="宋体" panose="02010600030101010101" pitchFamily="2" charset="-122"/>
              </a:rPr>
              <a:t>2. </a:t>
            </a:r>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所需检测仪器及维修工具有哪些？</a:t>
            </a:r>
            <a:endPar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endParaRPr>
          </a:p>
          <a:p>
            <a:r>
              <a:rPr kumimoji="1" lang="en-US" altLang="zh-CN" sz="2400" b="1" dirty="0">
                <a:effectLst>
                  <a:outerShdw blurRad="38100" dist="38100" dir="2700000" algn="tl">
                    <a:srgbClr val="C0C0C0"/>
                  </a:outerShdw>
                </a:effectLst>
                <a:latin typeface="宋体" panose="02010600030101010101" pitchFamily="2" charset="-122"/>
                <a:cs typeface="宋体" panose="02010600030101010101" pitchFamily="2" charset="-122"/>
              </a:rPr>
              <a:t>3. </a:t>
            </a:r>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如何进行起动机的拆解与清洗？</a:t>
            </a:r>
            <a:endPar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endParaRPr>
          </a:p>
          <a:p>
            <a:r>
              <a:rPr kumimoji="1" lang="en-US" altLang="zh-CN" sz="2400" b="1" dirty="0">
                <a:effectLst>
                  <a:outerShdw blurRad="38100" dist="38100" dir="2700000" algn="tl">
                    <a:srgbClr val="C0C0C0"/>
                  </a:outerShdw>
                </a:effectLst>
                <a:latin typeface="宋体" panose="02010600030101010101" pitchFamily="2" charset="-122"/>
                <a:cs typeface="宋体" panose="02010600030101010101" pitchFamily="2" charset="-122"/>
              </a:rPr>
              <a:t>4. </a:t>
            </a:r>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起动机主要部件检测。</a:t>
            </a:r>
            <a:endPar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endParaRPr>
          </a:p>
          <a:p>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 </a:t>
            </a:r>
            <a:r>
              <a:rPr kumimoji="1" lang="en-US" altLang="zh-CN" sz="2400" b="1" dirty="0">
                <a:effectLst>
                  <a:outerShdw blurRad="38100" dist="38100" dir="2700000" algn="tl">
                    <a:srgbClr val="C0C0C0"/>
                  </a:outerShdw>
                </a:effectLst>
                <a:latin typeface="宋体" panose="02010600030101010101" pitchFamily="2" charset="-122"/>
                <a:cs typeface="宋体" panose="02010600030101010101" pitchFamily="2" charset="-122"/>
              </a:rPr>
              <a:t>1</a:t>
            </a:r>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）如何进行定子绕组的检测？</a:t>
            </a:r>
            <a:endPar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endParaRPr>
          </a:p>
          <a:p>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 </a:t>
            </a:r>
            <a:r>
              <a:rPr kumimoji="1" lang="en-US" altLang="zh-CN" sz="2400" b="1" dirty="0">
                <a:effectLst>
                  <a:outerShdw blurRad="38100" dist="38100" dir="2700000" algn="tl">
                    <a:srgbClr val="C0C0C0"/>
                  </a:outerShdw>
                </a:effectLst>
                <a:latin typeface="宋体" panose="02010600030101010101" pitchFamily="2" charset="-122"/>
                <a:cs typeface="宋体" panose="02010600030101010101" pitchFamily="2" charset="-122"/>
              </a:rPr>
              <a:t>2</a:t>
            </a:r>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）如何进行电枢绕组的检测？</a:t>
            </a:r>
            <a:endPar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endParaRPr>
          </a:p>
          <a:p>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 </a:t>
            </a:r>
            <a:r>
              <a:rPr kumimoji="1" lang="en-US" altLang="zh-CN" sz="2400" b="1" dirty="0">
                <a:effectLst>
                  <a:outerShdw blurRad="38100" dist="38100" dir="2700000" algn="tl">
                    <a:srgbClr val="C0C0C0"/>
                  </a:outerShdw>
                </a:effectLst>
                <a:latin typeface="宋体" panose="02010600030101010101" pitchFamily="2" charset="-122"/>
                <a:cs typeface="宋体" panose="02010600030101010101" pitchFamily="2" charset="-122"/>
              </a:rPr>
              <a:t>3</a:t>
            </a:r>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）如何进行电枢轴的检查</a:t>
            </a:r>
            <a:r>
              <a:rPr kumimoji="1" lang="zh-CN" altLang="en-US" sz="2400" b="1" dirty="0" smtClean="0">
                <a:effectLst>
                  <a:outerShdw blurRad="38100" dist="38100" dir="2700000" algn="tl">
                    <a:srgbClr val="C0C0C0"/>
                  </a:outerShdw>
                </a:effectLst>
                <a:latin typeface="宋体" panose="02010600030101010101" pitchFamily="2" charset="-122"/>
                <a:cs typeface="宋体" panose="02010600030101010101" pitchFamily="2" charset="-122"/>
              </a:rPr>
              <a:t>？</a:t>
            </a:r>
            <a:endParaRPr kumimoji="1" lang="en-US" altLang="zh-CN" sz="2400" b="1" dirty="0" smtClean="0">
              <a:effectLst>
                <a:outerShdw blurRad="38100" dist="38100" dir="2700000" algn="tl">
                  <a:srgbClr val="C0C0C0"/>
                </a:outerShdw>
              </a:effectLst>
              <a:latin typeface="宋体" panose="02010600030101010101" pitchFamily="2" charset="-122"/>
              <a:cs typeface="宋体" panose="02010600030101010101" pitchFamily="2" charset="-122"/>
            </a:endParaRPr>
          </a:p>
          <a:p>
            <a:r>
              <a:rPr kumimoji="1" lang="zh-CN" altLang="en-US" sz="2400" b="1" dirty="0" smtClean="0">
                <a:effectLst>
                  <a:outerShdw blurRad="38100" dist="38100" dir="2700000" algn="tl">
                    <a:srgbClr val="C0C0C0"/>
                  </a:outerShdw>
                </a:effectLst>
                <a:latin typeface="宋体" panose="02010600030101010101" pitchFamily="2" charset="-122"/>
                <a:cs typeface="宋体" panose="02010600030101010101" pitchFamily="2" charset="-122"/>
              </a:rPr>
              <a:t>（ </a:t>
            </a:r>
            <a:r>
              <a:rPr kumimoji="1" lang="en-US" altLang="zh-CN" sz="2400" b="1" dirty="0">
                <a:effectLst>
                  <a:outerShdw blurRad="38100" dist="38100" dir="2700000" algn="tl">
                    <a:srgbClr val="C0C0C0"/>
                  </a:outerShdw>
                </a:effectLst>
                <a:latin typeface="宋体" panose="02010600030101010101" pitchFamily="2" charset="-122"/>
                <a:cs typeface="宋体" panose="02010600030101010101" pitchFamily="2" charset="-122"/>
              </a:rPr>
              <a:t>4</a:t>
            </a:r>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）如何进行电刷的检测？</a:t>
            </a:r>
            <a:endPar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endParaRPr>
          </a:p>
          <a:p>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 </a:t>
            </a:r>
            <a:r>
              <a:rPr kumimoji="1" lang="en-US" altLang="zh-CN" sz="2400" b="1" dirty="0">
                <a:effectLst>
                  <a:outerShdw blurRad="38100" dist="38100" dir="2700000" algn="tl">
                    <a:srgbClr val="C0C0C0"/>
                  </a:outerShdw>
                </a:effectLst>
                <a:latin typeface="宋体" panose="02010600030101010101" pitchFamily="2" charset="-122"/>
                <a:cs typeface="宋体" panose="02010600030101010101" pitchFamily="2" charset="-122"/>
              </a:rPr>
              <a:t>5</a:t>
            </a:r>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）如何进行单向离合器的安装与检查</a:t>
            </a:r>
            <a:endPar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448945" y="1492885"/>
            <a:ext cx="11567795" cy="5012055"/>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endPar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1" lang="en-US" altLang="zh-CN" sz="2800" b="1" i="0" u="none" strike="noStrike" kern="1200" cap="none" spc="0" normalizeH="0" baseline="0" noProof="0" dirty="0" smtClean="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chemeClr val="tx2"/>
                </a:solidFill>
                <a:latin typeface="Arial" panose="020B0604020202020204" pitchFamily="34" charset="0"/>
                <a:sym typeface="+mn-ea"/>
              </a:rPr>
              <a:t>新能源汽车起动机的分析及检测</a:t>
            </a:r>
            <a:endParaRPr lang="zh-CN" altLang="en-US"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评价与反馈</a:t>
            </a:r>
            <a:endPar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矩形 1"/>
          <p:cNvSpPr/>
          <p:nvPr/>
        </p:nvSpPr>
        <p:spPr>
          <a:xfrm>
            <a:off x="911424" y="1443841"/>
            <a:ext cx="10513168" cy="3367397"/>
          </a:xfrm>
          <a:prstGeom prst="rect">
            <a:avLst/>
          </a:prstGeom>
        </p:spPr>
        <p:txBody>
          <a:bodyPr wrap="square">
            <a:spAutoFit/>
          </a:bodyPr>
          <a:lstStyle/>
          <a:p>
            <a:pPr>
              <a:lnSpc>
                <a:spcPct val="150000"/>
              </a:lnSpc>
            </a:pPr>
            <a:r>
              <a:rPr lang="en-US" altLang="zh-CN" dirty="0">
                <a:latin typeface="微软雅黑" panose="020B0503020204020204" pitchFamily="34" charset="-122"/>
                <a:ea typeface="微软雅黑" panose="020B0503020204020204" pitchFamily="34" charset="-122"/>
              </a:rPr>
              <a:t>1. </a:t>
            </a:r>
            <a:r>
              <a:rPr lang="zh-CN" altLang="en-US" dirty="0">
                <a:latin typeface="微软雅黑" panose="020B0503020204020204" pitchFamily="34" charset="-122"/>
                <a:ea typeface="微软雅黑" panose="020B0503020204020204" pitchFamily="34" charset="-122"/>
              </a:rPr>
              <a:t>填空题</a:t>
            </a:r>
            <a:endParaRPr lang="zh-CN" altLang="en-US"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）直流电动机由 </a:t>
            </a:r>
            <a:r>
              <a:rPr lang="en-US" altLang="zh-CN" dirty="0">
                <a:latin typeface="微软雅黑" panose="020B0503020204020204" pitchFamily="34" charset="-122"/>
                <a:ea typeface="微软雅黑" panose="020B0503020204020204" pitchFamily="34" charset="-122"/>
              </a:rPr>
              <a:t>_________</a:t>
            </a:r>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_________</a:t>
            </a:r>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_________</a:t>
            </a:r>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_________ </a:t>
            </a:r>
            <a:r>
              <a:rPr lang="zh-CN" altLang="en-US" dirty="0">
                <a:latin typeface="微软雅黑" panose="020B0503020204020204" pitchFamily="34" charset="-122"/>
                <a:ea typeface="微软雅黑" panose="020B0503020204020204" pitchFamily="34" charset="-122"/>
              </a:rPr>
              <a:t>与 </a:t>
            </a:r>
            <a:r>
              <a:rPr lang="en-US" altLang="zh-CN" dirty="0" smtClean="0">
                <a:latin typeface="微软雅黑" panose="020B0503020204020204" pitchFamily="34" charset="-122"/>
                <a:ea typeface="微软雅黑" panose="020B0503020204020204" pitchFamily="34" charset="-122"/>
              </a:rPr>
              <a:t>_________</a:t>
            </a:r>
            <a:r>
              <a:rPr lang="zh-CN" altLang="en-US" dirty="0" smtClean="0">
                <a:latin typeface="微软雅黑" panose="020B0503020204020204" pitchFamily="34" charset="-122"/>
                <a:ea typeface="微软雅黑" panose="020B0503020204020204" pitchFamily="34" charset="-122"/>
              </a:rPr>
              <a:t>等组成</a:t>
            </a:r>
            <a:r>
              <a:rPr lang="zh-CN" altLang="en-US"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）电枢总成用来产生 </a:t>
            </a:r>
            <a:r>
              <a:rPr lang="en-US" altLang="zh-CN" dirty="0">
                <a:latin typeface="微软雅黑" panose="020B0503020204020204" pitchFamily="34" charset="-122"/>
                <a:ea typeface="微软雅黑" panose="020B0503020204020204" pitchFamily="34" charset="-122"/>
              </a:rPr>
              <a:t>_________</a:t>
            </a:r>
            <a:r>
              <a:rPr lang="zh-CN" altLang="en-US" dirty="0">
                <a:latin typeface="微软雅黑" panose="020B0503020204020204" pitchFamily="34" charset="-122"/>
                <a:ea typeface="微软雅黑" panose="020B0503020204020204" pitchFamily="34" charset="-122"/>
              </a:rPr>
              <a:t>，磁极用来产生 </a:t>
            </a:r>
            <a:r>
              <a:rPr lang="en-US" altLang="zh-CN" dirty="0">
                <a:latin typeface="微软雅黑" panose="020B0503020204020204" pitchFamily="34" charset="-122"/>
                <a:ea typeface="微软雅黑" panose="020B0503020204020204" pitchFamily="34" charset="-122"/>
              </a:rPr>
              <a:t>_________</a:t>
            </a:r>
            <a:r>
              <a:rPr lang="zh-CN" altLang="en-US" dirty="0">
                <a:latin typeface="微软雅黑" panose="020B0503020204020204" pitchFamily="34" charset="-122"/>
                <a:ea typeface="微软雅黑" panose="020B0503020204020204" pitchFamily="34" charset="-122"/>
              </a:rPr>
              <a:t>，电刷与电刷架是</a:t>
            </a:r>
            <a:r>
              <a:rPr lang="zh-CN" altLang="en-US" dirty="0" smtClean="0">
                <a:latin typeface="微软雅黑" panose="020B0503020204020204" pitchFamily="34" charset="-122"/>
                <a:ea typeface="微软雅黑" panose="020B0503020204020204" pitchFamily="34" charset="-122"/>
              </a:rPr>
              <a:t>将</a:t>
            </a:r>
            <a:r>
              <a:rPr lang="en-US" altLang="zh-CN" dirty="0" smtClean="0">
                <a:latin typeface="微软雅黑" panose="020B0503020204020204" pitchFamily="34" charset="-122"/>
                <a:ea typeface="微软雅黑" panose="020B0503020204020204" pitchFamily="34" charset="-122"/>
              </a:rPr>
              <a:t>_________ </a:t>
            </a:r>
            <a:r>
              <a:rPr lang="zh-CN" altLang="en-US" dirty="0">
                <a:latin typeface="微软雅黑" panose="020B0503020204020204" pitchFamily="34" charset="-122"/>
                <a:ea typeface="微软雅黑" panose="020B0503020204020204" pitchFamily="34" charset="-122"/>
              </a:rPr>
              <a:t>引入电枢，使电枢产生连续运动。</a:t>
            </a:r>
            <a:endParaRPr lang="zh-CN" altLang="en-US"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_________ </a:t>
            </a:r>
            <a:r>
              <a:rPr lang="zh-CN" altLang="en-US" dirty="0">
                <a:latin typeface="微软雅黑" panose="020B0503020204020204" pitchFamily="34" charset="-122"/>
                <a:ea typeface="微软雅黑" panose="020B0503020204020204" pitchFamily="34" charset="-122"/>
              </a:rPr>
              <a:t>是起动机转轴与驱动齿轮之间传递力矩的装置。它的作用是 </a:t>
            </a:r>
            <a:r>
              <a:rPr lang="en-US" altLang="zh-CN" dirty="0" smtClean="0">
                <a:latin typeface="微软雅黑" panose="020B0503020204020204" pitchFamily="34" charset="-122"/>
                <a:ea typeface="微软雅黑" panose="020B0503020204020204" pitchFamily="34" charset="-122"/>
              </a:rPr>
              <a:t>_____________________________________________</a:t>
            </a:r>
            <a:r>
              <a:rPr lang="zh-CN" altLang="en-US"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）电磁操纵机构主要由 </a:t>
            </a:r>
            <a:r>
              <a:rPr lang="en-US" altLang="zh-CN" dirty="0">
                <a:latin typeface="微软雅黑" panose="020B0503020204020204" pitchFamily="34" charset="-122"/>
                <a:ea typeface="微软雅黑" panose="020B0503020204020204" pitchFamily="34" charset="-122"/>
              </a:rPr>
              <a:t>_________</a:t>
            </a:r>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_________</a:t>
            </a:r>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_________</a:t>
            </a:r>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_________ </a:t>
            </a:r>
            <a:r>
              <a:rPr lang="zh-CN" altLang="en-US" dirty="0">
                <a:latin typeface="微软雅黑" panose="020B0503020204020204" pitchFamily="34" charset="-122"/>
                <a:ea typeface="微软雅黑" panose="020B0503020204020204" pitchFamily="34" charset="-122"/>
              </a:rPr>
              <a:t>等组成。</a:t>
            </a:r>
            <a:endParaRPr lang="zh-CN" altLang="en-US"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5</a:t>
            </a:r>
            <a:r>
              <a:rPr lang="zh-CN" altLang="en-US" dirty="0">
                <a:latin typeface="微软雅黑" panose="020B0503020204020204" pitchFamily="34" charset="-122"/>
                <a:ea typeface="微软雅黑" panose="020B0503020204020204" pitchFamily="34" charset="-122"/>
              </a:rPr>
              <a:t>）起动机型号“</a:t>
            </a:r>
            <a:r>
              <a:rPr lang="en-US" altLang="zh-CN" dirty="0">
                <a:latin typeface="微软雅黑" panose="020B0503020204020204" pitchFamily="34" charset="-122"/>
                <a:ea typeface="微软雅黑" panose="020B0503020204020204" pitchFamily="34" charset="-122"/>
              </a:rPr>
              <a:t>QD124”</a:t>
            </a:r>
            <a:r>
              <a:rPr lang="zh-CN" altLang="en-US" dirty="0">
                <a:latin typeface="微软雅黑" panose="020B0503020204020204" pitchFamily="34" charset="-122"/>
                <a:ea typeface="微软雅黑" panose="020B0503020204020204" pitchFamily="34" charset="-122"/>
              </a:rPr>
              <a:t>的识别（说明其意义），填写表 </a:t>
            </a:r>
            <a:r>
              <a:rPr lang="en-US" altLang="zh-CN" dirty="0">
                <a:latin typeface="微软雅黑" panose="020B0503020204020204" pitchFamily="34" charset="-122"/>
                <a:ea typeface="微软雅黑" panose="020B0503020204020204" pitchFamily="34" charset="-122"/>
              </a:rPr>
              <a:t>1-4-3</a:t>
            </a:r>
            <a:r>
              <a:rPr lang="zh-CN" altLang="en-US"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3" name="矩形 2"/>
          <p:cNvSpPr/>
          <p:nvPr/>
        </p:nvSpPr>
        <p:spPr>
          <a:xfrm>
            <a:off x="1055440" y="4941168"/>
            <a:ext cx="10225136" cy="646331"/>
          </a:xfrm>
          <a:prstGeom prst="rect">
            <a:avLst/>
          </a:prstGeom>
        </p:spPr>
        <p:txBody>
          <a:bodyPr wrap="square">
            <a:spAutoFit/>
          </a:bodyPr>
          <a:lstStyle/>
          <a:p>
            <a:r>
              <a:rPr lang="en-US" altLang="zh-CN" dirty="0">
                <a:latin typeface="微软雅黑" panose="020B0503020204020204" pitchFamily="34" charset="-122"/>
                <a:ea typeface="微软雅黑" panose="020B0503020204020204" pitchFamily="34" charset="-122"/>
              </a:rPr>
              <a:t>2. </a:t>
            </a:r>
            <a:r>
              <a:rPr lang="zh-CN" altLang="en-US" dirty="0">
                <a:latin typeface="微软雅黑" panose="020B0503020204020204" pitchFamily="34" charset="-122"/>
                <a:ea typeface="微软雅黑" panose="020B0503020204020204" pitchFamily="34" charset="-122"/>
              </a:rPr>
              <a:t>问单题</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起动机的作用是什么？由哪几部分组成？各组成的作用是什么？</a:t>
            </a:r>
            <a:endParaRPr lang="zh-CN" altLang="en-US" dirty="0">
              <a:latin typeface="微软雅黑" panose="020B0503020204020204" pitchFamily="34" charset="-122"/>
              <a:ea typeface="微软雅黑" panose="020B0503020204020204" pitchFamily="34" charset="-122"/>
            </a:endParaRPr>
          </a:p>
        </p:txBody>
      </p:sp>
      <p:sp>
        <p:nvSpPr>
          <p:cNvPr id="6" name="矩形 5"/>
          <p:cNvSpPr/>
          <p:nvPr/>
        </p:nvSpPr>
        <p:spPr>
          <a:xfrm>
            <a:off x="1055440" y="5830111"/>
            <a:ext cx="9001000" cy="646331"/>
          </a:xfrm>
          <a:prstGeom prst="rect">
            <a:avLst/>
          </a:prstGeom>
        </p:spPr>
        <p:txBody>
          <a:bodyPr wrap="square">
            <a:spAutoFit/>
          </a:bodyPr>
          <a:lstStyle/>
          <a:p>
            <a:r>
              <a:rPr lang="en-US" altLang="zh-CN" dirty="0">
                <a:latin typeface="微软雅黑" panose="020B0503020204020204" pitchFamily="34" charset="-122"/>
                <a:ea typeface="微软雅黑" panose="020B0503020204020204" pitchFamily="34" charset="-122"/>
              </a:rPr>
              <a:t>3. </a:t>
            </a:r>
            <a:r>
              <a:rPr lang="zh-CN" altLang="en-US" dirty="0">
                <a:latin typeface="微软雅黑" panose="020B0503020204020204" pitchFamily="34" charset="-122"/>
                <a:ea typeface="微软雅黑" panose="020B0503020204020204" pitchFamily="34" charset="-122"/>
              </a:rPr>
              <a:t>技能考核</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对汽车起动机进行拆解，对汽车起动机主要部件进行检测。</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225" y="2132856"/>
            <a:ext cx="10284460" cy="3107055"/>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lvl="0" indent="0" eaLnBrk="1" hangingPunct="1">
              <a:lnSpc>
                <a:spcPct val="150000"/>
              </a:lnSpc>
              <a:spcBef>
                <a:spcPct val="20000"/>
              </a:spcBef>
              <a:defRPr/>
            </a:pPr>
            <a:r>
              <a:rPr lang="zh-CN" altLang="en-US" b="1" dirty="0" smtClean="0">
                <a:effectLst>
                  <a:outerShdw blurRad="38100" dist="38100" dir="2700000" algn="tl">
                    <a:srgbClr val="C0C0C0"/>
                  </a:outerShdw>
                </a:effectLst>
                <a:latin typeface="宋体" panose="02010600030101010101" pitchFamily="2" charset="-122"/>
                <a:cs typeface="微软雅黑" panose="020B0503020204020204" pitchFamily="34" charset="-122"/>
              </a:rPr>
              <a:t>    直流电动机</a:t>
            </a:r>
            <a:r>
              <a:rPr lang="zh-CN" altLang="en-US" b="1" dirty="0">
                <a:effectLst>
                  <a:outerShdw blurRad="38100" dist="38100" dir="2700000" algn="tl">
                    <a:srgbClr val="C0C0C0"/>
                  </a:outerShdw>
                </a:effectLst>
                <a:latin typeface="宋体" panose="02010600030101010101" pitchFamily="2" charset="-122"/>
                <a:cs typeface="微软雅黑" panose="020B0503020204020204" pitchFamily="34" charset="-122"/>
              </a:rPr>
              <a:t>是利用磁场的相互作用将电能转换为机械能的装置，在本学习</a:t>
            </a:r>
            <a:r>
              <a:rPr lang="zh-CN" altLang="en-US" b="1" dirty="0" smtClean="0">
                <a:effectLst>
                  <a:outerShdw blurRad="38100" dist="38100" dir="2700000" algn="tl">
                    <a:srgbClr val="C0C0C0"/>
                  </a:outerShdw>
                </a:effectLst>
                <a:latin typeface="宋体" panose="02010600030101010101" pitchFamily="2" charset="-122"/>
                <a:cs typeface="微软雅黑" panose="020B0503020204020204" pitchFamily="34" charset="-122"/>
              </a:rPr>
              <a:t>任务中</a:t>
            </a:r>
            <a:r>
              <a:rPr lang="zh-CN" altLang="en-US" b="1" dirty="0">
                <a:effectLst>
                  <a:outerShdw blurRad="38100" dist="38100" dir="2700000" algn="tl">
                    <a:srgbClr val="C0C0C0"/>
                  </a:outerShdw>
                </a:effectLst>
                <a:latin typeface="宋体" panose="02010600030101010101" pitchFamily="2" charset="-122"/>
                <a:cs typeface="微软雅黑" panose="020B0503020204020204" pitchFamily="34" charset="-122"/>
              </a:rPr>
              <a:t>，主要学习直流电动机的结构和原理，了解汽车哪些系统会用到直流电动机，</a:t>
            </a:r>
            <a:r>
              <a:rPr lang="zh-CN" altLang="en-US" b="1" dirty="0" smtClean="0">
                <a:effectLst>
                  <a:outerShdw blurRad="38100" dist="38100" dir="2700000" algn="tl">
                    <a:srgbClr val="C0C0C0"/>
                  </a:outerShdw>
                </a:effectLst>
                <a:latin typeface="宋体" panose="02010600030101010101" pitchFamily="2" charset="-122"/>
                <a:cs typeface="微软雅黑" panose="020B0503020204020204" pitchFamily="34" charset="-122"/>
              </a:rPr>
              <a:t>能对</a:t>
            </a:r>
            <a:r>
              <a:rPr lang="zh-CN" altLang="en-US" b="1" dirty="0">
                <a:effectLst>
                  <a:outerShdw blurRad="38100" dist="38100" dir="2700000" algn="tl">
                    <a:srgbClr val="C0C0C0"/>
                  </a:outerShdw>
                </a:effectLst>
                <a:latin typeface="宋体" panose="02010600030101010101" pitchFamily="2" charset="-122"/>
                <a:cs typeface="微软雅黑" panose="020B0503020204020204" pitchFamily="34" charset="-122"/>
              </a:rPr>
              <a:t>汽车雨刮器、汽车电动车窗、汽车电动座椅等系统中所用到的直流电动机进行</a:t>
            </a:r>
            <a:r>
              <a:rPr lang="zh-CN" altLang="en-US" b="1" dirty="0" smtClean="0">
                <a:effectLst>
                  <a:outerShdw blurRad="38100" dist="38100" dir="2700000" algn="tl">
                    <a:srgbClr val="C0C0C0"/>
                  </a:outerShdw>
                </a:effectLst>
                <a:latin typeface="宋体" panose="02010600030101010101" pitchFamily="2" charset="-122"/>
                <a:cs typeface="微软雅黑" panose="020B0503020204020204" pitchFamily="34" charset="-122"/>
              </a:rPr>
              <a:t>工作</a:t>
            </a:r>
            <a:r>
              <a:rPr lang="zh-CN" altLang="en-US" b="1" dirty="0">
                <a:effectLst>
                  <a:outerShdw blurRad="38100" dist="38100" dir="2700000" algn="tl">
                    <a:srgbClr val="C0C0C0"/>
                  </a:outerShdw>
                </a:effectLst>
                <a:latin typeface="宋体" panose="02010600030101010101" pitchFamily="2" charset="-122"/>
                <a:cs typeface="微软雅黑" panose="020B0503020204020204" pitchFamily="34" charset="-122"/>
              </a:rPr>
              <a:t>原理和控制方式分析。</a:t>
            </a: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1" lang="en-US" altLang="zh-CN" sz="2800" b="1" i="0" u="none" strike="noStrike" kern="1200" cap="none" spc="0" normalizeH="0" baseline="0" noProof="0" dirty="0" smtClean="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chemeClr val="tx2"/>
                </a:solidFill>
                <a:effectLst>
                  <a:outerShdw blurRad="38100" dist="38100" dir="2700000" algn="tl">
                    <a:srgbClr val="000000">
                      <a:alpha val="43137"/>
                    </a:srgbClr>
                  </a:outerShdw>
                </a:effectLst>
                <a:latin typeface="Arial" panose="020B0604020202020204" pitchFamily="34" charset="0"/>
                <a:sym typeface="+mn-ea"/>
              </a:rPr>
              <a:t>新能源汽车直流电机的分析及检测</a:t>
            </a:r>
            <a:endParaRPr lang="en-US" altLang="zh-CN" dirty="0">
              <a:solidFill>
                <a:schemeClr val="tx2"/>
              </a:solidFill>
              <a:effectLst>
                <a:outerShdw blurRad="38100" dist="38100" dir="2700000" algn="tl">
                  <a:srgbClr val="000000">
                    <a:alpha val="43137"/>
                  </a:srgbClr>
                </a:outerShdw>
              </a:effectLst>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任务描述</a:t>
            </a:r>
            <a:r>
              <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860" y="1937199"/>
            <a:ext cx="10656748" cy="3107055"/>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lvl="0" indent="0" eaLnBrk="1" hangingPunct="1">
              <a:lnSpc>
                <a:spcPct val="150000"/>
              </a:lnSpc>
              <a:spcBef>
                <a:spcPct val="20000"/>
              </a:spcBef>
              <a:defRPr/>
            </a:pPr>
            <a:r>
              <a:rPr lang="en-US" altLang="zh-CN" b="1" dirty="0">
                <a:effectLst>
                  <a:outerShdw blurRad="38100" dist="38100" dir="2700000" algn="tl">
                    <a:srgbClr val="C0C0C0"/>
                  </a:outerShdw>
                </a:effectLst>
                <a:latin typeface="宋体" panose="02010600030101010101" pitchFamily="2" charset="-122"/>
                <a:cs typeface="宋体" panose="02010600030101010101" pitchFamily="2" charset="-122"/>
              </a:rPr>
              <a:t>1. </a:t>
            </a:r>
            <a:r>
              <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rPr>
              <a:t>能够熟练地使用万用表等测量工具对汽车直流电动机的主要部件进行检测。</a:t>
            </a:r>
            <a:endPar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endParaRPr>
          </a:p>
          <a:p>
            <a:pPr marL="0" lvl="0" indent="0" eaLnBrk="1" hangingPunct="1">
              <a:lnSpc>
                <a:spcPct val="150000"/>
              </a:lnSpc>
              <a:spcBef>
                <a:spcPct val="20000"/>
              </a:spcBef>
              <a:defRPr/>
            </a:pPr>
            <a:r>
              <a:rPr lang="en-US" altLang="zh-CN" b="1" dirty="0">
                <a:effectLst>
                  <a:outerShdw blurRad="38100" dist="38100" dir="2700000" algn="tl">
                    <a:srgbClr val="C0C0C0"/>
                  </a:outerShdw>
                </a:effectLst>
                <a:latin typeface="宋体" panose="02010600030101010101" pitchFamily="2" charset="-122"/>
                <a:cs typeface="宋体" panose="02010600030101010101" pitchFamily="2" charset="-122"/>
              </a:rPr>
              <a:t>2. </a:t>
            </a:r>
            <a:r>
              <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rPr>
              <a:t>了解汽车直流电动机的结构和功能。</a:t>
            </a:r>
            <a:endPar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endParaRPr>
          </a:p>
          <a:p>
            <a:pPr marL="0" lvl="0" indent="0" eaLnBrk="1" hangingPunct="1">
              <a:lnSpc>
                <a:spcPct val="150000"/>
              </a:lnSpc>
              <a:spcBef>
                <a:spcPct val="20000"/>
              </a:spcBef>
              <a:defRPr/>
            </a:pPr>
            <a:r>
              <a:rPr lang="en-US" altLang="zh-CN" b="1" dirty="0">
                <a:effectLst>
                  <a:outerShdw blurRad="38100" dist="38100" dir="2700000" algn="tl">
                    <a:srgbClr val="C0C0C0"/>
                  </a:outerShdw>
                </a:effectLst>
                <a:latin typeface="宋体" panose="02010600030101010101" pitchFamily="2" charset="-122"/>
                <a:cs typeface="宋体" panose="02010600030101010101" pitchFamily="2" charset="-122"/>
              </a:rPr>
              <a:t>3. </a:t>
            </a:r>
            <a:r>
              <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rPr>
              <a:t>熟悉汽车直流电动机的工作原理。</a:t>
            </a:r>
            <a:endPar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endParaRPr>
          </a:p>
          <a:p>
            <a:pPr marL="0" lvl="0" indent="0" eaLnBrk="1" hangingPunct="1">
              <a:lnSpc>
                <a:spcPct val="150000"/>
              </a:lnSpc>
              <a:spcBef>
                <a:spcPct val="20000"/>
              </a:spcBef>
              <a:defRPr/>
            </a:pPr>
            <a:r>
              <a:rPr lang="en-US" altLang="zh-CN" b="1" dirty="0">
                <a:effectLst>
                  <a:outerShdw blurRad="38100" dist="38100" dir="2700000" algn="tl">
                    <a:srgbClr val="C0C0C0"/>
                  </a:outerShdw>
                </a:effectLst>
                <a:latin typeface="宋体" panose="02010600030101010101" pitchFamily="2" charset="-122"/>
                <a:cs typeface="宋体" panose="02010600030101010101" pitchFamily="2" charset="-122"/>
              </a:rPr>
              <a:t>4. </a:t>
            </a:r>
            <a:r>
              <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rPr>
              <a:t>能够正确认识和选择汽车直流电动机。</a:t>
            </a:r>
            <a:endPar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endParaRPr>
          </a:p>
          <a:p>
            <a:pPr marL="0" lvl="0" indent="0" eaLnBrk="1" hangingPunct="1">
              <a:lnSpc>
                <a:spcPct val="150000"/>
              </a:lnSpc>
              <a:spcBef>
                <a:spcPct val="20000"/>
              </a:spcBef>
              <a:defRPr/>
            </a:pPr>
            <a:r>
              <a:rPr lang="en-US" altLang="zh-CN" b="1" dirty="0" smtClean="0">
                <a:effectLst>
                  <a:outerShdw blurRad="38100" dist="38100" dir="2700000" algn="tl">
                    <a:srgbClr val="C0C0C0"/>
                  </a:outerShdw>
                </a:effectLst>
                <a:latin typeface="宋体" panose="02010600030101010101" pitchFamily="2" charset="-122"/>
                <a:cs typeface="宋体" panose="02010600030101010101" pitchFamily="2" charset="-122"/>
              </a:rPr>
              <a:t>5</a:t>
            </a:r>
            <a:r>
              <a:rPr lang="en-US" altLang="zh-CN" b="1" dirty="0">
                <a:effectLst>
                  <a:outerShdw blurRad="38100" dist="38100" dir="2700000" algn="tl">
                    <a:srgbClr val="C0C0C0"/>
                  </a:outerShdw>
                </a:effectLst>
                <a:latin typeface="宋体" panose="02010600030101010101" pitchFamily="2" charset="-122"/>
                <a:cs typeface="宋体" panose="02010600030101010101" pitchFamily="2" charset="-122"/>
              </a:rPr>
              <a:t>.</a:t>
            </a:r>
            <a:r>
              <a:rPr lang="en-US" altLang="zh-CN" b="1" dirty="0" smtClean="0">
                <a:effectLst>
                  <a:outerShdw blurRad="38100" dist="38100" dir="2700000" algn="tl">
                    <a:srgbClr val="C0C0C0"/>
                  </a:outerShdw>
                </a:effectLst>
                <a:latin typeface="宋体" panose="02010600030101010101" pitchFamily="2" charset="-122"/>
                <a:cs typeface="宋体" panose="02010600030101010101" pitchFamily="2" charset="-122"/>
              </a:rPr>
              <a:t> </a:t>
            </a:r>
            <a:r>
              <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rPr>
              <a:t>熟悉实验室电气设备，懂得实验室安全防护知识，以避免发生事故。</a:t>
            </a:r>
            <a:r>
              <a:rPr kumimoji="1" lang="zh-CN" altLang="en-US" sz="2400" b="1" i="0" u="none" strike="noStrike" kern="1200" cap="none" spc="0" normalizeH="0" baseline="0" noProof="0" dirty="0" smtClean="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1" lang="en-US" altLang="zh-CN" sz="2800" b="1" i="0" u="none" strike="noStrike" kern="1200" cap="none" spc="0" normalizeH="0" baseline="0" noProof="0" dirty="0" smtClean="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chemeClr val="tx2"/>
                </a:solidFill>
                <a:latin typeface="Arial" panose="020B0604020202020204" pitchFamily="34" charset="0"/>
                <a:sym typeface="+mn-ea"/>
              </a:rPr>
              <a:t>新能源汽车直流电机的分析及检测</a:t>
            </a:r>
            <a:endParaRPr lang="zh-CN" altLang="en-US"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学习目标</a:t>
            </a:r>
            <a:r>
              <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479376" y="2204864"/>
            <a:ext cx="11865610" cy="607949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（1）知识准备</a:t>
            </a:r>
            <a:endPar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lvl="0" indent="0" eaLnBrk="1" hangingPunct="1">
              <a:lnSpc>
                <a:spcPct val="150000"/>
              </a:lnSpc>
              <a:spcBef>
                <a:spcPct val="20000"/>
              </a:spcBef>
              <a:defRPr/>
            </a:pPr>
            <a:r>
              <a:rPr lang="en-US" altLang="zh-CN"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a:t>
            </a:r>
            <a:r>
              <a:rPr lang="en-US" altLang="zh-CN" sz="2000" b="1"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1. </a:t>
            </a:r>
            <a:r>
              <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直流电动机的结构组成（查阅学习参考“学习单元四学习任务二”）。</a:t>
            </a:r>
            <a:endPar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lvl="0" indent="0" eaLnBrk="1" hangingPunct="1">
              <a:lnSpc>
                <a:spcPct val="150000"/>
              </a:lnSpc>
              <a:spcBef>
                <a:spcPct val="20000"/>
              </a:spcBef>
              <a:defRPr/>
            </a:pPr>
            <a:r>
              <a:rPr lang="en-US" altLang="zh-CN" sz="2000" b="1" dirty="0" smtClean="0">
                <a:effectLst>
                  <a:outerShdw blurRad="38100" dist="38100" dir="2700000" algn="tl">
                    <a:srgbClr val="C0C0C0"/>
                  </a:outerShdw>
                </a:effectLst>
                <a:latin typeface="宋体" panose="02010600030101010101" pitchFamily="2" charset="-122"/>
                <a:cs typeface="宋体" panose="02010600030101010101" pitchFamily="2" charset="-122"/>
                <a:sym typeface="+mn-ea"/>
              </a:rPr>
              <a:t>    2</a:t>
            </a:r>
            <a:r>
              <a:rPr lang="en-US" altLang="zh-CN" sz="2000" b="1"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直流电动机的励磁方式（查阅学习参考“学习单元四学习任务二”）。</a:t>
            </a:r>
            <a:endPar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lvl="0" indent="0" eaLnBrk="1" hangingPunct="1">
              <a:lnSpc>
                <a:spcPct val="150000"/>
              </a:lnSpc>
              <a:spcBef>
                <a:spcPct val="20000"/>
              </a:spcBef>
              <a:defRPr/>
            </a:pPr>
            <a:r>
              <a:rPr lang="en-US" altLang="zh-CN" sz="2000" b="1" dirty="0" smtClean="0">
                <a:effectLst>
                  <a:outerShdw blurRad="38100" dist="38100" dir="2700000" algn="tl">
                    <a:srgbClr val="C0C0C0"/>
                  </a:outerShdw>
                </a:effectLst>
                <a:latin typeface="宋体" panose="02010600030101010101" pitchFamily="2" charset="-122"/>
                <a:cs typeface="宋体" panose="02010600030101010101" pitchFamily="2" charset="-122"/>
                <a:sym typeface="+mn-ea"/>
              </a:rPr>
              <a:t>    3</a:t>
            </a:r>
            <a:r>
              <a:rPr lang="en-US" altLang="zh-CN" sz="2000" b="1"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直流电动机的工作原理（查阅学习参考“学习单元四学习任务二”）</a:t>
            </a:r>
            <a:r>
              <a:rPr lang="zh-CN" altLang="en-US" sz="2000" b="1" dirty="0" smtClean="0">
                <a:effectLst>
                  <a:outerShdw blurRad="38100" dist="38100" dir="2700000" algn="tl">
                    <a:srgbClr val="C0C0C0"/>
                  </a:outerShdw>
                </a:effectLst>
                <a:latin typeface="宋体" panose="02010600030101010101" pitchFamily="2" charset="-122"/>
                <a:cs typeface="宋体" panose="02010600030101010101" pitchFamily="2" charset="-122"/>
                <a:sym typeface="+mn-ea"/>
              </a:rPr>
              <a:t>。</a:t>
            </a:r>
            <a:endParaRPr lang="en-US" altLang="zh-CN" sz="2000" b="1" dirty="0" smtClean="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lvl="0" indent="0" eaLnBrk="1" hangingPunct="1">
              <a:lnSpc>
                <a:spcPct val="150000"/>
              </a:lnSpc>
              <a:spcBef>
                <a:spcPct val="20000"/>
              </a:spcBef>
              <a:defRPr/>
            </a:pPr>
            <a:r>
              <a:rPr lang="zh-CN" altLang="en-US" sz="2000" b="1" dirty="0" smtClean="0">
                <a:effectLst>
                  <a:outerShdw blurRad="38100" dist="38100" dir="2700000" algn="tl">
                    <a:srgbClr val="C0C0C0"/>
                  </a:outerShdw>
                </a:effectLst>
                <a:latin typeface="宋体" panose="02010600030101010101" pitchFamily="2" charset="-122"/>
                <a:cs typeface="宋体" panose="02010600030101010101" pitchFamily="2" charset="-122"/>
                <a:sym typeface="+mn-ea"/>
              </a:rPr>
              <a:t>（</a:t>
            </a: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2）工作场所：理实一体化教室。  </a:t>
            </a:r>
            <a:endPar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lvl="0" indent="0" eaLnBrk="1" hangingPunct="1">
              <a:lnSpc>
                <a:spcPct val="150000"/>
              </a:lnSpc>
              <a:spcBef>
                <a:spcPct val="20000"/>
              </a:spcBef>
              <a:defRPr/>
            </a:pP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（3</a:t>
            </a:r>
            <a:r>
              <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）直流电动机数台、直流电压表、直流电流表、连接导线若干、开关、万用表、</a:t>
            </a:r>
            <a:r>
              <a:rPr lang="zh-CN" altLang="en-US" sz="2000" b="1" dirty="0" smtClean="0">
                <a:effectLst>
                  <a:outerShdw blurRad="38100" dist="38100" dir="2700000" algn="tl">
                    <a:srgbClr val="C0C0C0"/>
                  </a:outerShdw>
                </a:effectLst>
                <a:latin typeface="宋体" panose="02010600030101010101" pitchFamily="2" charset="-122"/>
                <a:cs typeface="宋体" panose="02010600030101010101" pitchFamily="2" charset="-122"/>
                <a:sym typeface="+mn-ea"/>
              </a:rPr>
              <a:t>维修</a:t>
            </a:r>
            <a:r>
              <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工具等。</a:t>
            </a:r>
            <a:endPar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1" lang="en-US" altLang="zh-CN" sz="2800" b="1" i="0" u="none" strike="noStrike" kern="1200" cap="none" spc="0" normalizeH="0" baseline="0" noProof="0" dirty="0" smtClean="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chemeClr val="tx2"/>
                </a:solidFill>
                <a:latin typeface="Arial" panose="020B0604020202020204" pitchFamily="34" charset="0"/>
                <a:sym typeface="+mn-ea"/>
              </a:rPr>
              <a:t>新能源汽车直流电机的分析及检测</a:t>
            </a:r>
            <a:endParaRPr lang="zh-CN" altLang="en-US"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学习准备</a:t>
            </a:r>
            <a:r>
              <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448945" y="1492885"/>
            <a:ext cx="11567795" cy="5012055"/>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（1）电路主要由 </a:t>
            </a:r>
            <a:r>
              <a:rPr kumimoji="1" lang="zh-CN" altLang="en-US" sz="2000" b="1" i="0" u="sng"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         </a:t>
            </a:r>
            <a:r>
              <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a:t>
            </a:r>
            <a:r>
              <a:rPr kumimoji="1" lang="zh-CN" altLang="en-US" sz="2000" b="1" i="0" u="sng"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          </a:t>
            </a:r>
            <a:r>
              <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 、</a:t>
            </a:r>
            <a:r>
              <a:rPr kumimoji="1" lang="zh-CN" altLang="en-US" sz="2000" b="1" i="0" u="sng"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           </a:t>
            </a:r>
            <a:r>
              <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和控制部分按一定的方式和组合在一起。</a:t>
            </a:r>
            <a:endPar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（2） 对于电流的方向，一般规定</a:t>
            </a:r>
            <a:r>
              <a:rPr kumimoji="1" lang="zh-CN" altLang="en-US" sz="2000" b="1" i="0" u="sng"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           </a:t>
            </a:r>
            <a:r>
              <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移动的方向为电流的实际方向。 </a:t>
            </a:r>
            <a:endPar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（3）</a:t>
            </a: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不同参考点的选取，会影响某点的具体电压，但对于一个既定的回路，任意两点间的电压不会随 </a:t>
            </a:r>
            <a:r>
              <a:rPr lang="zh-CN" altLang="en-US" sz="2000" b="1" u="sng"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a:t>
            </a: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而改变。</a:t>
            </a:r>
            <a:endPar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ct val="150000"/>
              </a:lnSpc>
              <a:spcBef>
                <a:spcPct val="20000"/>
              </a:spcBef>
              <a:spcAft>
                <a:spcPct val="0"/>
              </a:spcAft>
              <a:buClrTx/>
              <a:buSzTx/>
              <a:defRPr/>
            </a:pP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a:t>
            </a:r>
            <a:r>
              <a:rPr lang="en-US" altLang="zh-CN"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4)  </a:t>
            </a: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电压的实际极性是由</a:t>
            </a:r>
            <a:r>
              <a:rPr lang="zh-CN" altLang="en-US" sz="2000" b="1" u="sng"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a:t>
            </a: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端指向</a:t>
            </a:r>
            <a:r>
              <a:rPr lang="zh-CN" altLang="en-US" sz="2000" b="1" u="sng"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a:t>
            </a: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端。</a:t>
            </a:r>
            <a:endPar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ct val="150000"/>
              </a:lnSpc>
              <a:spcBef>
                <a:spcPct val="20000"/>
              </a:spcBef>
              <a:spcAft>
                <a:spcPct val="0"/>
              </a:spcAft>
              <a:buClrTx/>
              <a:buSzTx/>
              <a:defRPr/>
            </a:pP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（5）电气设备的额定值和</a:t>
            </a:r>
            <a:r>
              <a:rPr lang="zh-CN" altLang="en-US" sz="2000" b="1" u="sng"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a:t>
            </a: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值不一定相等。</a:t>
            </a:r>
            <a:endPar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ct val="150000"/>
              </a:lnSpc>
              <a:spcBef>
                <a:spcPct val="20000"/>
              </a:spcBef>
              <a:spcAft>
                <a:spcPct val="0"/>
              </a:spcAft>
              <a:buClrTx/>
              <a:buSzTx/>
              <a:defRPr/>
            </a:pP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（6）用万用表测量电流时，表笔需要</a:t>
            </a:r>
            <a:r>
              <a:rPr lang="zh-CN" altLang="en-US" sz="2000" b="1" u="sng"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a:t>
            </a: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在被测电路中，测量电压时，表笔</a:t>
            </a: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需</a:t>
            </a:r>
            <a:endPar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ct val="150000"/>
              </a:lnSpc>
              <a:spcBef>
                <a:spcPct val="20000"/>
              </a:spcBef>
              <a:spcAft>
                <a:spcPct val="0"/>
              </a:spcAft>
              <a:buClrTx/>
              <a:buSzTx/>
              <a:defRPr/>
            </a:pP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要</a:t>
            </a:r>
            <a:r>
              <a:rPr lang="zh-CN" altLang="en-US" sz="2000" b="1" u="sng"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a:t>
            </a: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在被测电路中</a:t>
            </a: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a:t>
            </a:r>
            <a:endPar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ct val="150000"/>
              </a:lnSpc>
              <a:spcBef>
                <a:spcPct val="20000"/>
              </a:spcBef>
              <a:spcAft>
                <a:spcPct val="0"/>
              </a:spcAft>
              <a:buClrTx/>
              <a:buSzTx/>
              <a:defRPr/>
            </a:pPr>
            <a:endPar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电路基本物理量的测量</a:t>
            </a:r>
            <a:endPar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占位符 4"/>
          <p:cNvSpPr>
            <a:spLocks noGrp="1"/>
          </p:cNvSpPr>
          <p:nvPr>
            <p:ph type="body" sz="quarter" idx="14"/>
          </p:nvPr>
        </p:nvSpPr>
        <p:spPr/>
        <p:txBody>
          <a:bodyPr/>
          <a:lstStyle/>
          <a:p>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评价与反馈</a:t>
            </a:r>
            <a:endPar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623570" y="1556385"/>
            <a:ext cx="10284460" cy="376936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lvl="0" eaLnBrk="1" hangingPunct="1">
              <a:lnSpc>
                <a:spcPct val="150000"/>
              </a:lnSpc>
              <a:spcBef>
                <a:spcPct val="20000"/>
              </a:spcBef>
              <a:buAutoNum type="arabicPeriod"/>
              <a:defRPr/>
            </a:pPr>
            <a:r>
              <a:rPr lang="zh-CN" altLang="en-US" sz="2000" b="1" dirty="0" smtClean="0">
                <a:effectLst>
                  <a:outerShdw blurRad="38100" dist="38100" dir="2700000" algn="tl">
                    <a:srgbClr val="C0C0C0"/>
                  </a:outerShdw>
                </a:effectLst>
                <a:latin typeface="宋体" panose="02010600030101010101" pitchFamily="2" charset="-122"/>
                <a:cs typeface="宋体" panose="02010600030101010101" pitchFamily="2" charset="-122"/>
              </a:rPr>
              <a:t>学生</a:t>
            </a:r>
            <a:r>
              <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rPr>
              <a:t>分组，指定组长；学生以小组为单位到指定试验台并清点器材和工具</a:t>
            </a:r>
            <a:r>
              <a:rPr lang="zh-CN" altLang="en-US" sz="2000" b="1" dirty="0" smtClean="0">
                <a:effectLst>
                  <a:outerShdw blurRad="38100" dist="38100" dir="2700000" algn="tl">
                    <a:srgbClr val="C0C0C0"/>
                  </a:outerShdw>
                </a:effectLst>
                <a:latin typeface="宋体" panose="02010600030101010101" pitchFamily="2" charset="-122"/>
                <a:cs typeface="宋体" panose="02010600030101010101" pitchFamily="2" charset="-122"/>
              </a:rPr>
              <a:t>。</a:t>
            </a:r>
            <a:endParaRPr lang="en-US" altLang="zh-CN" sz="2000" b="1" dirty="0" smtClean="0">
              <a:effectLst>
                <a:outerShdw blurRad="38100" dist="38100" dir="2700000" algn="tl">
                  <a:srgbClr val="C0C0C0"/>
                </a:outerShdw>
              </a:effectLst>
              <a:latin typeface="宋体" panose="02010600030101010101" pitchFamily="2" charset="-122"/>
              <a:cs typeface="宋体" panose="02010600030101010101" pitchFamily="2" charset="-122"/>
            </a:endParaRPr>
          </a:p>
          <a:p>
            <a:pPr marL="0" lvl="0" indent="0" eaLnBrk="1" hangingPunct="1">
              <a:lnSpc>
                <a:spcPct val="150000"/>
              </a:lnSpc>
              <a:spcBef>
                <a:spcPct val="20000"/>
              </a:spcBef>
              <a:defRPr/>
            </a:pPr>
            <a:r>
              <a:rPr lang="en-US" altLang="zh-CN" sz="2000" b="1" dirty="0">
                <a:effectLst>
                  <a:outerShdw blurRad="38100" dist="38100" dir="2700000" algn="tl">
                    <a:srgbClr val="C0C0C0"/>
                  </a:outerShdw>
                </a:effectLst>
                <a:latin typeface="宋体" panose="02010600030101010101" pitchFamily="2" charset="-122"/>
                <a:cs typeface="宋体" panose="02010600030101010101" pitchFamily="2" charset="-122"/>
              </a:rPr>
              <a:t>2. </a:t>
            </a:r>
            <a:r>
              <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rPr>
              <a:t>教师布置工作任务，讲解实验的基本要求、安全操作及主要事项；学生应</a:t>
            </a:r>
            <a:r>
              <a:rPr lang="zh-CN" altLang="en-US" sz="2000" b="1" dirty="0" smtClean="0">
                <a:effectLst>
                  <a:outerShdw blurRad="38100" dist="38100" dir="2700000" algn="tl">
                    <a:srgbClr val="C0C0C0"/>
                  </a:outerShdw>
                </a:effectLst>
                <a:latin typeface="宋体" panose="02010600030101010101" pitchFamily="2" charset="-122"/>
                <a:cs typeface="宋体" panose="02010600030101010101" pitchFamily="2" charset="-122"/>
              </a:rPr>
              <a:t>认真听讲</a:t>
            </a:r>
            <a:r>
              <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rPr>
              <a:t>，仔细阅读实验指导书，了解实验内容及步骤，明确实验目标。</a:t>
            </a:r>
            <a:endPar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endParaRPr>
          </a:p>
          <a:p>
            <a:pPr marL="0" lvl="0" indent="0" eaLnBrk="1" hangingPunct="1">
              <a:lnSpc>
                <a:spcPct val="150000"/>
              </a:lnSpc>
              <a:spcBef>
                <a:spcPct val="20000"/>
              </a:spcBef>
              <a:defRPr/>
            </a:pPr>
            <a:r>
              <a:rPr lang="en-US" altLang="zh-CN" sz="2000" b="1" dirty="0">
                <a:effectLst>
                  <a:outerShdw blurRad="38100" dist="38100" dir="2700000" algn="tl">
                    <a:srgbClr val="C0C0C0"/>
                  </a:outerShdw>
                </a:effectLst>
                <a:latin typeface="宋体" panose="02010600030101010101" pitchFamily="2" charset="-122"/>
                <a:cs typeface="宋体" panose="02010600030101010101" pitchFamily="2" charset="-122"/>
              </a:rPr>
              <a:t>3. </a:t>
            </a:r>
            <a:r>
              <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rPr>
              <a:t>在教师的引导下，学生以小组为单位对实验项目进行实际操作，并回答</a:t>
            </a:r>
            <a:r>
              <a:rPr lang="zh-CN" altLang="en-US" sz="2000" b="1" dirty="0" smtClean="0">
                <a:effectLst>
                  <a:outerShdw blurRad="38100" dist="38100" dir="2700000" algn="tl">
                    <a:srgbClr val="C0C0C0"/>
                  </a:outerShdw>
                </a:effectLst>
                <a:latin typeface="宋体" panose="02010600030101010101" pitchFamily="2" charset="-122"/>
                <a:cs typeface="宋体" panose="02010600030101010101" pitchFamily="2" charset="-122"/>
              </a:rPr>
              <a:t>有关问题</a:t>
            </a:r>
            <a:r>
              <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rPr>
              <a:t>。</a:t>
            </a:r>
            <a:endPar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endParaRPr>
          </a:p>
          <a:p>
            <a:pPr marL="0" lvl="0" indent="0" eaLnBrk="1" hangingPunct="1">
              <a:lnSpc>
                <a:spcPct val="150000"/>
              </a:lnSpc>
              <a:spcBef>
                <a:spcPct val="20000"/>
              </a:spcBef>
              <a:defRPr/>
            </a:pPr>
            <a:r>
              <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rPr>
              <a:t>（ </a:t>
            </a:r>
            <a:r>
              <a:rPr lang="en-US" altLang="zh-CN" sz="2000" b="1" dirty="0">
                <a:effectLst>
                  <a:outerShdw blurRad="38100" dist="38100" dir="2700000" algn="tl">
                    <a:srgbClr val="C0C0C0"/>
                  </a:outerShdw>
                </a:effectLst>
                <a:latin typeface="宋体" panose="02010600030101010101" pitchFamily="2" charset="-122"/>
                <a:cs typeface="宋体" panose="02010600030101010101" pitchFamily="2" charset="-122"/>
              </a:rPr>
              <a:t>1</a:t>
            </a:r>
            <a:r>
              <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rPr>
              <a:t>）实际观察几种直流电动机的铭牌型号参数及结构并做好记录，</a:t>
            </a:r>
            <a:endParaRPr lang="zh-CN" altLang="en-US"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eaLnBrk="1" hangingPunct="1">
              <a:lnSpc>
                <a:spcPct val="150000"/>
              </a:lnSpc>
              <a:spcBef>
                <a:spcPct val="20000"/>
              </a:spcBef>
              <a:defRPr/>
            </a:pPr>
            <a:r>
              <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rPr>
              <a:t>（ </a:t>
            </a:r>
            <a:r>
              <a:rPr lang="en-US" altLang="zh-CN" sz="2000" b="1" dirty="0">
                <a:effectLst>
                  <a:outerShdw blurRad="38100" dist="38100" dir="2700000" algn="tl">
                    <a:srgbClr val="C0C0C0"/>
                  </a:outerShdw>
                </a:effectLst>
                <a:latin typeface="宋体" panose="02010600030101010101" pitchFamily="2" charset="-122"/>
                <a:cs typeface="宋体" panose="02010600030101010101" pitchFamily="2" charset="-122"/>
              </a:rPr>
              <a:t>2</a:t>
            </a:r>
            <a:r>
              <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rPr>
              <a:t>）直流电动机拆解分析，认识结构组成。</a:t>
            </a:r>
            <a:endPar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endParaRPr>
          </a:p>
          <a:p>
            <a:pPr marL="0" lvl="0" indent="0" eaLnBrk="1" hangingPunct="1">
              <a:lnSpc>
                <a:spcPct val="150000"/>
              </a:lnSpc>
              <a:spcBef>
                <a:spcPct val="20000"/>
              </a:spcBef>
              <a:defRPr/>
            </a:pPr>
            <a:r>
              <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rPr>
              <a:t>（ </a:t>
            </a:r>
            <a:r>
              <a:rPr lang="en-US" altLang="zh-CN" sz="2000" b="1" dirty="0">
                <a:effectLst>
                  <a:outerShdw blurRad="38100" dist="38100" dir="2700000" algn="tl">
                    <a:srgbClr val="C0C0C0"/>
                  </a:outerShdw>
                </a:effectLst>
                <a:latin typeface="宋体" panose="02010600030101010101" pitchFamily="2" charset="-122"/>
                <a:cs typeface="宋体" panose="02010600030101010101" pitchFamily="2" charset="-122"/>
              </a:rPr>
              <a:t>3</a:t>
            </a:r>
            <a:r>
              <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rPr>
              <a:t>）直流电动机励磁绕组的检测。</a:t>
            </a:r>
            <a:endPar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endParaRPr>
          </a:p>
          <a:p>
            <a:pPr marL="0" lvl="0" indent="0" eaLnBrk="1" hangingPunct="1">
              <a:lnSpc>
                <a:spcPct val="150000"/>
              </a:lnSpc>
              <a:spcBef>
                <a:spcPct val="20000"/>
              </a:spcBef>
              <a:defRPr/>
            </a:pPr>
            <a:r>
              <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rPr>
              <a:t>（ </a:t>
            </a:r>
            <a:r>
              <a:rPr lang="en-US" altLang="zh-CN" sz="2000" b="1" dirty="0">
                <a:effectLst>
                  <a:outerShdw blurRad="38100" dist="38100" dir="2700000" algn="tl">
                    <a:srgbClr val="C0C0C0"/>
                  </a:outerShdw>
                </a:effectLst>
                <a:latin typeface="宋体" panose="02010600030101010101" pitchFamily="2" charset="-122"/>
                <a:cs typeface="宋体" panose="02010600030101010101" pitchFamily="2" charset="-122"/>
              </a:rPr>
              <a:t>4</a:t>
            </a:r>
            <a:r>
              <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rPr>
              <a:t>）直流电动机电枢绕组的检测。</a:t>
            </a:r>
            <a:endPar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endParaRPr>
          </a:p>
          <a:p>
            <a:pPr marL="0" lvl="0" indent="0" eaLnBrk="1" hangingPunct="1">
              <a:lnSpc>
                <a:spcPct val="150000"/>
              </a:lnSpc>
              <a:spcBef>
                <a:spcPct val="20000"/>
              </a:spcBef>
              <a:defRPr/>
            </a:pPr>
            <a:r>
              <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rPr>
              <a:t>（ </a:t>
            </a:r>
            <a:r>
              <a:rPr lang="en-US" altLang="zh-CN" sz="2000" b="1" dirty="0">
                <a:effectLst>
                  <a:outerShdw blurRad="38100" dist="38100" dir="2700000" algn="tl">
                    <a:srgbClr val="C0C0C0"/>
                  </a:outerShdw>
                </a:effectLst>
                <a:latin typeface="宋体" panose="02010600030101010101" pitchFamily="2" charset="-122"/>
                <a:cs typeface="宋体" panose="02010600030101010101" pitchFamily="2" charset="-122"/>
              </a:rPr>
              <a:t>5</a:t>
            </a:r>
            <a:r>
              <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rPr>
              <a:t>）直流电动机电刷和电刷架的检测</a:t>
            </a:r>
            <a:endPar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endParaRPr>
          </a:p>
        </p:txBody>
      </p:sp>
      <p:sp>
        <p:nvSpPr>
          <p:cNvPr id="5" name="文本占位符 4"/>
          <p:cNvSpPr>
            <a:spLocks noGrp="1"/>
          </p:cNvSpPr>
          <p:nvPr>
            <p:ph type="body" sz="quarter" idx="14"/>
          </p:nvPr>
        </p:nvSpPr>
        <p:spPr/>
        <p:txBody>
          <a:bodyPr/>
          <a:lstStyle/>
          <a:p>
            <a:r>
              <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计划与实施</a:t>
            </a:r>
            <a:endPar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占位符 3"/>
          <p:cNvSpPr>
            <a:spLocks noGrp="1"/>
          </p:cNvSpPr>
          <p:nvPr/>
        </p:nvSpPr>
        <p:spPr>
          <a:xfrm>
            <a:off x="811367" y="387648"/>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1" lang="en-US" altLang="zh-CN" sz="2800" b="1" i="0" u="none" strike="noStrike" kern="1200" cap="none" spc="0" normalizeH="0" baseline="0" noProof="0" dirty="0" smtClean="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chemeClr val="tx2"/>
                </a:solidFill>
                <a:latin typeface="Arial" panose="020B0604020202020204" pitchFamily="34" charset="0"/>
                <a:sym typeface="+mn-ea"/>
              </a:rPr>
              <a:t>新能源汽车直流电机的分析及检测</a:t>
            </a:r>
            <a:endParaRPr lang="zh-CN" altLang="en-US" dirty="0">
              <a:solidFill>
                <a:schemeClr val="tx2"/>
              </a:solidFill>
              <a:latin typeface="Arial" panose="020B0604020202020204" pitchFamily="34" charset="0"/>
              <a:sym typeface="+mn-ea"/>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789101" y="1983686"/>
            <a:ext cx="10952480" cy="376936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lvl="0" indent="0" eaLnBrk="1" hangingPunct="1">
              <a:spcBef>
                <a:spcPct val="20000"/>
              </a:spcBef>
              <a:defRPr/>
            </a:pPr>
            <a:r>
              <a:rPr lang="en-US" altLang="zh-CN" b="1" dirty="0">
                <a:effectLst>
                  <a:outerShdw blurRad="38100" dist="38100" dir="2700000" algn="tl">
                    <a:srgbClr val="C0C0C0"/>
                  </a:outerShdw>
                </a:effectLst>
                <a:latin typeface="宋体" panose="02010600030101010101" pitchFamily="2" charset="-122"/>
                <a:cs typeface="宋体" panose="02010600030101010101" pitchFamily="2" charset="-122"/>
              </a:rPr>
              <a:t>1. </a:t>
            </a:r>
            <a:r>
              <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rPr>
              <a:t>简答题</a:t>
            </a:r>
            <a:endPar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endParaRPr>
          </a:p>
          <a:p>
            <a:pPr marL="0" lvl="0" indent="0" eaLnBrk="1" hangingPunct="1">
              <a:spcBef>
                <a:spcPct val="20000"/>
              </a:spcBef>
              <a:defRPr/>
            </a:pPr>
            <a:r>
              <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rPr>
              <a:t>（ </a:t>
            </a:r>
            <a:r>
              <a:rPr lang="en-US" altLang="zh-CN" b="1" dirty="0">
                <a:effectLst>
                  <a:outerShdw blurRad="38100" dist="38100" dir="2700000" algn="tl">
                    <a:srgbClr val="C0C0C0"/>
                  </a:outerShdw>
                </a:effectLst>
                <a:latin typeface="宋体" panose="02010600030101010101" pitchFamily="2" charset="-122"/>
                <a:cs typeface="宋体" panose="02010600030101010101" pitchFamily="2" charset="-122"/>
              </a:rPr>
              <a:t>1</a:t>
            </a:r>
            <a:r>
              <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rPr>
              <a:t>）直流电动机的结构组成有哪些，其各部分的功能是什么</a:t>
            </a:r>
            <a:r>
              <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rPr>
              <a:t>？</a:t>
            </a:r>
            <a:endParaRPr lang="en-US" altLang="zh-CN" b="1" dirty="0">
              <a:effectLst>
                <a:outerShdw blurRad="38100" dist="38100" dir="2700000" algn="tl">
                  <a:srgbClr val="C0C0C0"/>
                </a:outerShdw>
              </a:effectLst>
              <a:latin typeface="宋体" panose="02010600030101010101" pitchFamily="2" charset="-122"/>
              <a:cs typeface="宋体" panose="02010600030101010101" pitchFamily="2" charset="-122"/>
            </a:endParaRPr>
          </a:p>
          <a:p>
            <a:pPr marL="0" lvl="0" indent="0" eaLnBrk="1" hangingPunct="1">
              <a:spcBef>
                <a:spcPct val="20000"/>
              </a:spcBef>
              <a:defRPr/>
            </a:pPr>
            <a:r>
              <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rPr>
              <a:t>（ </a:t>
            </a:r>
            <a:r>
              <a:rPr lang="en-US" altLang="zh-CN" b="1" dirty="0">
                <a:effectLst>
                  <a:outerShdw blurRad="38100" dist="38100" dir="2700000" algn="tl">
                    <a:srgbClr val="C0C0C0"/>
                  </a:outerShdw>
                </a:effectLst>
                <a:latin typeface="宋体" panose="02010600030101010101" pitchFamily="2" charset="-122"/>
                <a:cs typeface="宋体" panose="02010600030101010101" pitchFamily="2" charset="-122"/>
              </a:rPr>
              <a:t>2</a:t>
            </a:r>
            <a:r>
              <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rPr>
              <a:t>）直流电动机按励磁方式分为哪几种？</a:t>
            </a:r>
            <a:endPar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endParaRPr>
          </a:p>
          <a:p>
            <a:pPr marL="0" lvl="0" indent="0" eaLnBrk="1" hangingPunct="1">
              <a:spcBef>
                <a:spcPct val="20000"/>
              </a:spcBef>
              <a:defRPr/>
            </a:pPr>
            <a:r>
              <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rPr>
              <a:t>（ </a:t>
            </a:r>
            <a:r>
              <a:rPr lang="en-US" altLang="zh-CN" b="1" dirty="0">
                <a:effectLst>
                  <a:outerShdw blurRad="38100" dist="38100" dir="2700000" algn="tl">
                    <a:srgbClr val="C0C0C0"/>
                  </a:outerShdw>
                </a:effectLst>
                <a:latin typeface="宋体" panose="02010600030101010101" pitchFamily="2" charset="-122"/>
                <a:cs typeface="宋体" panose="02010600030101010101" pitchFamily="2" charset="-122"/>
              </a:rPr>
              <a:t>3</a:t>
            </a:r>
            <a:r>
              <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rPr>
              <a:t>）写出直流电动机的电动势公式、电磁转矩公式、电压平衡方程式、解释其</a:t>
            </a:r>
            <a:r>
              <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rPr>
              <a:t>各符号</a:t>
            </a:r>
            <a:r>
              <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rPr>
              <a:t>的意义。</a:t>
            </a:r>
            <a:endPar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endParaRPr>
          </a:p>
          <a:p>
            <a:pPr marL="0" lvl="0" indent="0" eaLnBrk="1" hangingPunct="1">
              <a:spcBef>
                <a:spcPct val="20000"/>
              </a:spcBef>
              <a:defRPr/>
            </a:pPr>
            <a:r>
              <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rPr>
              <a:t>（ </a:t>
            </a:r>
            <a:r>
              <a:rPr lang="en-US" altLang="zh-CN" b="1" dirty="0">
                <a:effectLst>
                  <a:outerShdw blurRad="38100" dist="38100" dir="2700000" algn="tl">
                    <a:srgbClr val="C0C0C0"/>
                  </a:outerShdw>
                </a:effectLst>
                <a:latin typeface="宋体" panose="02010600030101010101" pitchFamily="2" charset="-122"/>
                <a:cs typeface="宋体" panose="02010600030101010101" pitchFamily="2" charset="-122"/>
              </a:rPr>
              <a:t>4</a:t>
            </a:r>
            <a:r>
              <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rPr>
              <a:t>）直流电动机的工作原理是什么？</a:t>
            </a:r>
            <a:endParaRPr lang="en-US" altLang="zh-CN" b="1" dirty="0">
              <a:effectLst>
                <a:outerShdw blurRad="38100" dist="38100" dir="2700000" algn="tl">
                  <a:srgbClr val="C0C0C0"/>
                </a:outerShdw>
              </a:effectLst>
              <a:latin typeface="宋体" panose="02010600030101010101" pitchFamily="2" charset="-122"/>
              <a:cs typeface="宋体" panose="02010600030101010101" pitchFamily="2" charset="-122"/>
            </a:endParaRPr>
          </a:p>
          <a:p>
            <a:pPr marL="0" lvl="0" indent="0" eaLnBrk="1" hangingPunct="1">
              <a:spcBef>
                <a:spcPct val="20000"/>
              </a:spcBef>
              <a:defRPr/>
            </a:pPr>
            <a:r>
              <a:rPr lang="en-US" altLang="zh-CN" b="1" dirty="0">
                <a:effectLst>
                  <a:outerShdw blurRad="38100" dist="38100" dir="2700000" algn="tl">
                    <a:srgbClr val="C0C0C0"/>
                  </a:outerShdw>
                </a:effectLst>
                <a:latin typeface="宋体" panose="02010600030101010101" pitchFamily="2" charset="-122"/>
                <a:cs typeface="宋体" panose="02010600030101010101" pitchFamily="2" charset="-122"/>
              </a:rPr>
              <a:t>2. </a:t>
            </a:r>
            <a:r>
              <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rPr>
              <a:t>技能考核</a:t>
            </a:r>
            <a:endPar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endParaRPr>
          </a:p>
          <a:p>
            <a:pPr marL="0" lvl="0" indent="0" eaLnBrk="1" hangingPunct="1">
              <a:spcBef>
                <a:spcPct val="20000"/>
              </a:spcBef>
              <a:defRPr/>
            </a:pPr>
            <a:r>
              <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rPr>
              <a:t>（ </a:t>
            </a:r>
            <a:r>
              <a:rPr lang="en-US" altLang="zh-CN" b="1" dirty="0">
                <a:effectLst>
                  <a:outerShdw blurRad="38100" dist="38100" dir="2700000" algn="tl">
                    <a:srgbClr val="C0C0C0"/>
                  </a:outerShdw>
                </a:effectLst>
                <a:latin typeface="宋体" panose="02010600030101010101" pitchFamily="2" charset="-122"/>
                <a:cs typeface="宋体" panose="02010600030101010101" pitchFamily="2" charset="-122"/>
              </a:rPr>
              <a:t>1</a:t>
            </a:r>
            <a:r>
              <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rPr>
              <a:t>）如何拆装直流电动机？</a:t>
            </a:r>
            <a:endPar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endParaRPr>
          </a:p>
          <a:p>
            <a:pPr marL="0" lvl="0" indent="0" eaLnBrk="1" hangingPunct="1">
              <a:spcBef>
                <a:spcPct val="20000"/>
              </a:spcBef>
              <a:defRPr/>
            </a:pPr>
            <a:r>
              <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rPr>
              <a:t>（ </a:t>
            </a:r>
            <a:r>
              <a:rPr lang="en-US" altLang="zh-CN" b="1" dirty="0">
                <a:effectLst>
                  <a:outerShdw blurRad="38100" dist="38100" dir="2700000" algn="tl">
                    <a:srgbClr val="C0C0C0"/>
                  </a:outerShdw>
                </a:effectLst>
                <a:latin typeface="宋体" panose="02010600030101010101" pitchFamily="2" charset="-122"/>
                <a:cs typeface="宋体" panose="02010600030101010101" pitchFamily="2" charset="-122"/>
              </a:rPr>
              <a:t>2</a:t>
            </a:r>
            <a:r>
              <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rPr>
              <a:t>）对汽车直流电动机主要部件进行检测。</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占位符 4"/>
          <p:cNvSpPr>
            <a:spLocks noGrp="1"/>
          </p:cNvSpPr>
          <p:nvPr>
            <p:ph type="body" sz="quarter" idx="14"/>
          </p:nvPr>
        </p:nvSpPr>
        <p:spPr/>
        <p:txBody>
          <a:bodyPr/>
          <a:lstStyle/>
          <a:p>
            <a:r>
              <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评价与反馈</a:t>
            </a:r>
            <a:endPar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占位符 3"/>
          <p:cNvSpPr>
            <a:spLocks noGrp="1"/>
          </p:cNvSpPr>
          <p:nvPr/>
        </p:nvSpPr>
        <p:spPr>
          <a:xfrm>
            <a:off x="811367" y="387648"/>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1" lang="en-US" altLang="zh-CN" sz="2800" b="1" i="0" u="none" strike="noStrike" kern="1200" cap="none" spc="0" normalizeH="0" baseline="0" noProof="0" dirty="0" smtClean="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chemeClr val="tx2"/>
                </a:solidFill>
                <a:latin typeface="Arial" panose="020B0604020202020204" pitchFamily="34" charset="0"/>
                <a:sym typeface="+mn-ea"/>
              </a:rPr>
              <a:t>新能源汽车直流电机的分析及检测</a:t>
            </a:r>
            <a:endParaRPr lang="zh-CN" altLang="en-US" dirty="0">
              <a:solidFill>
                <a:schemeClr val="tx2"/>
              </a:solidFill>
              <a:latin typeface="Arial" panose="020B0604020202020204" pitchFamily="34" charset="0"/>
              <a:sym typeface="+mn-ea"/>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83432" y="2276872"/>
            <a:ext cx="10284460" cy="3107055"/>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lvl="0" indent="0" eaLnBrk="1" hangingPunct="1">
              <a:lnSpc>
                <a:spcPct val="150000"/>
              </a:lnSpc>
              <a:spcBef>
                <a:spcPct val="20000"/>
              </a:spcBef>
              <a:defRPr/>
            </a:pPr>
            <a:r>
              <a:rPr lang="zh-CN" altLang="en-US" b="1" dirty="0" smtClean="0">
                <a:effectLst>
                  <a:outerShdw blurRad="38100" dist="38100" dir="2700000" algn="tl">
                    <a:srgbClr val="C0C0C0"/>
                  </a:outerShdw>
                </a:effectLst>
                <a:latin typeface="宋体" panose="02010600030101010101" pitchFamily="2" charset="-122"/>
                <a:cs typeface="宋体" panose="02010600030101010101" pitchFamily="2" charset="-122"/>
              </a:rPr>
              <a:t>   交流电动机</a:t>
            </a:r>
            <a:r>
              <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rPr>
              <a:t>是利用电磁感应原理，把电能转换为机械能，输出机械转矩的</a:t>
            </a:r>
            <a:r>
              <a:rPr lang="zh-CN" altLang="en-US" b="1" dirty="0" smtClean="0">
                <a:effectLst>
                  <a:outerShdw blurRad="38100" dist="38100" dir="2700000" algn="tl">
                    <a:srgbClr val="C0C0C0"/>
                  </a:outerShdw>
                </a:effectLst>
                <a:latin typeface="宋体" panose="02010600030101010101" pitchFamily="2" charset="-122"/>
                <a:cs typeface="宋体" panose="02010600030101010101" pitchFamily="2" charset="-122"/>
              </a:rPr>
              <a:t>动力设备</a:t>
            </a:r>
            <a:r>
              <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rPr>
              <a:t>。交流电动机分为三相和单相两种，在新能源汽车上主要用的是三相交流电动机</a:t>
            </a:r>
            <a:r>
              <a:rPr lang="zh-CN" altLang="en-US" b="1" dirty="0" smtClean="0">
                <a:effectLst>
                  <a:outerShdw blurRad="38100" dist="38100" dir="2700000" algn="tl">
                    <a:srgbClr val="C0C0C0"/>
                  </a:outerShdw>
                </a:effectLst>
                <a:latin typeface="宋体" panose="02010600030101010101" pitchFamily="2" charset="-122"/>
                <a:cs typeface="宋体" panose="02010600030101010101" pitchFamily="2" charset="-122"/>
              </a:rPr>
              <a:t>。在</a:t>
            </a:r>
            <a:r>
              <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rPr>
              <a:t>本学习任务中，主要学习交流电动机的结构和原理，学会测试交流电动机绕组</a:t>
            </a:r>
            <a:r>
              <a:rPr lang="zh-CN" altLang="en-US" b="1" dirty="0" smtClean="0">
                <a:effectLst>
                  <a:outerShdw blurRad="38100" dist="38100" dir="2700000" algn="tl">
                    <a:srgbClr val="C0C0C0"/>
                  </a:outerShdw>
                </a:effectLst>
                <a:latin typeface="宋体" panose="02010600030101010101" pitchFamily="2" charset="-122"/>
                <a:cs typeface="宋体" panose="02010600030101010101" pitchFamily="2" charset="-122"/>
              </a:rPr>
              <a:t>阻值</a:t>
            </a:r>
            <a:r>
              <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rPr>
              <a:t>及绝缘电阻，掌握三相异步电动机起动电流和空载电流的测试方法。</a:t>
            </a: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p:txBody>
      </p:sp>
      <p:sp>
        <p:nvSpPr>
          <p:cNvPr id="4" name="文本占位符 3"/>
          <p:cNvSpPr>
            <a:spLocks noGrp="1"/>
          </p:cNvSpPr>
          <p:nvPr>
            <p:ph type="body" sz="quarter" idx="13"/>
          </p:nvPr>
        </p:nvSpPr>
        <p:spPr>
          <a:xfrm>
            <a:off x="684530" y="260350"/>
            <a:ext cx="10627360" cy="575945"/>
          </a:xfrm>
        </p:spPr>
        <p:txBody>
          <a:bodyPr>
            <a:noAutofit/>
          </a:bodyPr>
          <a:lstStyle/>
          <a:p>
            <a:r>
              <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kumimoji="1" lang="en-US" altLang="zh-CN" sz="2400" b="1" i="0" u="none" strike="noStrike" kern="1200" cap="none" spc="0" normalizeH="0" baseline="0" noProof="0" dirty="0" smtClean="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tx2"/>
                </a:solidFill>
                <a:latin typeface="Arial" panose="020B0604020202020204" pitchFamily="34" charset="0"/>
                <a:sym typeface="+mn-ea"/>
              </a:rPr>
              <a:t>新能源汽车交流驱动电机的分析及检测</a:t>
            </a:r>
            <a:endParaRPr lang="en-US" altLang="zh-CN" sz="2400"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任务描述</a:t>
            </a:r>
            <a:r>
              <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424" y="2348880"/>
            <a:ext cx="10284460" cy="3107055"/>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lvl="0" indent="0" eaLnBrk="1" hangingPunct="1">
              <a:lnSpc>
                <a:spcPct val="150000"/>
              </a:lnSpc>
              <a:spcBef>
                <a:spcPct val="20000"/>
              </a:spcBef>
              <a:defRPr/>
            </a:pPr>
            <a:r>
              <a:rPr lang="en-US" altLang="zh-CN" b="1" dirty="0">
                <a:effectLst>
                  <a:outerShdw blurRad="38100" dist="38100" dir="2700000" algn="tl">
                    <a:srgbClr val="C0C0C0"/>
                  </a:outerShdw>
                </a:effectLst>
                <a:latin typeface="宋体" panose="02010600030101010101" pitchFamily="2" charset="-122"/>
                <a:cs typeface="宋体" panose="02010600030101010101" pitchFamily="2" charset="-122"/>
              </a:rPr>
              <a:t>1. </a:t>
            </a:r>
            <a:r>
              <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rPr>
              <a:t>了解交流电动机的结构和铭牌数据的意义。</a:t>
            </a:r>
            <a:endPar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endParaRPr>
          </a:p>
          <a:p>
            <a:pPr marL="0" lvl="0" indent="0" eaLnBrk="1" hangingPunct="1">
              <a:lnSpc>
                <a:spcPct val="150000"/>
              </a:lnSpc>
              <a:spcBef>
                <a:spcPct val="20000"/>
              </a:spcBef>
              <a:defRPr/>
            </a:pPr>
            <a:r>
              <a:rPr lang="en-US" altLang="zh-CN" b="1" dirty="0">
                <a:effectLst>
                  <a:outerShdw blurRad="38100" dist="38100" dir="2700000" algn="tl">
                    <a:srgbClr val="C0C0C0"/>
                  </a:outerShdw>
                </a:effectLst>
                <a:latin typeface="宋体" panose="02010600030101010101" pitchFamily="2" charset="-122"/>
                <a:cs typeface="宋体" panose="02010600030101010101" pitchFamily="2" charset="-122"/>
              </a:rPr>
              <a:t>2. </a:t>
            </a:r>
            <a:r>
              <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rPr>
              <a:t>了解交流电动机工作原理。</a:t>
            </a:r>
            <a:endPar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endParaRPr>
          </a:p>
          <a:p>
            <a:pPr marL="0" lvl="0" indent="0" eaLnBrk="1" hangingPunct="1">
              <a:lnSpc>
                <a:spcPct val="150000"/>
              </a:lnSpc>
              <a:spcBef>
                <a:spcPct val="20000"/>
              </a:spcBef>
              <a:defRPr/>
            </a:pPr>
            <a:r>
              <a:rPr lang="en-US" altLang="zh-CN" b="1" dirty="0">
                <a:effectLst>
                  <a:outerShdw blurRad="38100" dist="38100" dir="2700000" algn="tl">
                    <a:srgbClr val="C0C0C0"/>
                  </a:outerShdw>
                </a:effectLst>
                <a:latin typeface="宋体" panose="02010600030101010101" pitchFamily="2" charset="-122"/>
                <a:cs typeface="宋体" panose="02010600030101010101" pitchFamily="2" charset="-122"/>
              </a:rPr>
              <a:t>3. </a:t>
            </a:r>
            <a:r>
              <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rPr>
              <a:t>学会测试交流电动机定子绕组的绝缘电阻。</a:t>
            </a:r>
            <a:endPar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endParaRPr>
          </a:p>
          <a:p>
            <a:pPr marL="0" lvl="0" indent="0" eaLnBrk="1" hangingPunct="1">
              <a:lnSpc>
                <a:spcPct val="150000"/>
              </a:lnSpc>
              <a:spcBef>
                <a:spcPct val="20000"/>
              </a:spcBef>
              <a:defRPr/>
            </a:pPr>
            <a:r>
              <a:rPr lang="en-US" altLang="zh-CN" b="1" dirty="0">
                <a:effectLst>
                  <a:outerShdw blurRad="38100" dist="38100" dir="2700000" algn="tl">
                    <a:srgbClr val="C0C0C0"/>
                  </a:outerShdw>
                </a:effectLst>
                <a:latin typeface="宋体" panose="02010600030101010101" pitchFamily="2" charset="-122"/>
                <a:cs typeface="宋体" panose="02010600030101010101" pitchFamily="2" charset="-122"/>
              </a:rPr>
              <a:t>4. </a:t>
            </a:r>
            <a:r>
              <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rPr>
              <a:t>实验中要有严肃认真的工作态度、勇于探索的创新精神。</a:t>
            </a: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a:xfrm>
            <a:off x="684530" y="260350"/>
            <a:ext cx="10627360" cy="575945"/>
          </a:xfrm>
        </p:spPr>
        <p:txBody>
          <a:bodyPr>
            <a:noAutofit/>
          </a:bodyPr>
          <a:lstStyle/>
          <a:p>
            <a:r>
              <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400" b="1" i="0" u="none" strike="noStrike" kern="1200" cap="none" spc="0" normalizeH="0" baseline="0" noProof="0" dirty="0" smtClean="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kumimoji="1" lang="zh-CN" altLang="en-US" sz="2400" dirty="0">
                <a:effectLst>
                  <a:outerShdw blurRad="38100" dist="38100" dir="2700000" algn="tl">
                    <a:srgbClr val="C0C0C0"/>
                  </a:outerShdw>
                </a:effectLst>
                <a:cs typeface="微软雅黑" panose="020B0503020204020204" pitchFamily="34" charset="-122"/>
              </a:rPr>
              <a:t>新能源汽车交流驱动电机的分析及</a:t>
            </a:r>
            <a:r>
              <a:rPr kumimoji="1" lang="zh-CN" altLang="en-US" sz="2400" dirty="0" smtClean="0">
                <a:effectLst>
                  <a:outerShdw blurRad="38100" dist="38100" dir="2700000" algn="tl">
                    <a:srgbClr val="C0C0C0"/>
                  </a:outerShdw>
                </a:effectLst>
                <a:cs typeface="微软雅黑" panose="020B0503020204020204" pitchFamily="34" charset="-122"/>
              </a:rPr>
              <a:t>检测</a:t>
            </a:r>
            <a:endParaRPr lang="en-US" altLang="zh-CN" sz="2400"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a:xfrm>
            <a:off x="623407" y="1052865"/>
            <a:ext cx="8002041" cy="576064"/>
          </a:xfrm>
        </p:spPr>
        <p:txBody>
          <a:bodyPr/>
          <a:lstStyle/>
          <a:p>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学习目标</a:t>
            </a:r>
            <a:r>
              <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225" y="1878560"/>
            <a:ext cx="10974070" cy="5192395"/>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（1）知识准备</a:t>
            </a:r>
            <a:endPar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lvl="0" indent="0" eaLnBrk="1" hangingPunct="1">
              <a:lnSpc>
                <a:spcPct val="150000"/>
              </a:lnSpc>
              <a:spcBef>
                <a:spcPct val="20000"/>
              </a:spcBef>
              <a:defRPr/>
            </a:pPr>
            <a:r>
              <a:rPr lang="en-US" altLang="zh-CN" sz="2000" b="1" dirty="0" smtClean="0">
                <a:effectLst>
                  <a:outerShdw blurRad="38100" dist="38100" dir="2700000" algn="tl">
                    <a:srgbClr val="C0C0C0"/>
                  </a:outerShdw>
                </a:effectLst>
                <a:latin typeface="宋体" panose="02010600030101010101" pitchFamily="2" charset="-122"/>
                <a:cs typeface="宋体" panose="02010600030101010101" pitchFamily="2" charset="-122"/>
              </a:rPr>
              <a:t>  1</a:t>
            </a:r>
            <a:r>
              <a:rPr lang="en-US" altLang="zh-CN" sz="2000" b="1" dirty="0">
                <a:effectLst>
                  <a:outerShdw blurRad="38100" dist="38100" dir="2700000" algn="tl">
                    <a:srgbClr val="C0C0C0"/>
                  </a:outerShdw>
                </a:effectLst>
                <a:latin typeface="宋体" panose="02010600030101010101" pitchFamily="2" charset="-122"/>
                <a:cs typeface="宋体" panose="02010600030101010101" pitchFamily="2" charset="-122"/>
              </a:rPr>
              <a:t>. </a:t>
            </a:r>
            <a:r>
              <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rPr>
              <a:t>交流电动机的结构组成（查阅学习参考“学习单元四学习任务三”）。</a:t>
            </a:r>
            <a:endPar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endParaRPr>
          </a:p>
          <a:p>
            <a:pPr marL="0" lvl="0" indent="0" eaLnBrk="1" hangingPunct="1">
              <a:lnSpc>
                <a:spcPct val="150000"/>
              </a:lnSpc>
              <a:spcBef>
                <a:spcPct val="20000"/>
              </a:spcBef>
              <a:defRPr/>
            </a:pPr>
            <a:r>
              <a:rPr lang="en-US" altLang="zh-CN" sz="2000" b="1" dirty="0" smtClean="0">
                <a:effectLst>
                  <a:outerShdw blurRad="38100" dist="38100" dir="2700000" algn="tl">
                    <a:srgbClr val="C0C0C0"/>
                  </a:outerShdw>
                </a:effectLst>
                <a:latin typeface="宋体" panose="02010600030101010101" pitchFamily="2" charset="-122"/>
                <a:cs typeface="宋体" panose="02010600030101010101" pitchFamily="2" charset="-122"/>
              </a:rPr>
              <a:t>  2</a:t>
            </a:r>
            <a:r>
              <a:rPr lang="en-US" altLang="zh-CN" sz="2000" b="1" dirty="0">
                <a:effectLst>
                  <a:outerShdw blurRad="38100" dist="38100" dir="2700000" algn="tl">
                    <a:srgbClr val="C0C0C0"/>
                  </a:outerShdw>
                </a:effectLst>
                <a:latin typeface="宋体" panose="02010600030101010101" pitchFamily="2" charset="-122"/>
                <a:cs typeface="宋体" panose="02010600030101010101" pitchFamily="2" charset="-122"/>
              </a:rPr>
              <a:t>. </a:t>
            </a:r>
            <a:r>
              <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rPr>
              <a:t>交流电动机的工作原理（查阅学习参考“学习单元四学习任务三”）。</a:t>
            </a:r>
            <a:endPar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endParaRPr>
          </a:p>
          <a:p>
            <a:pPr marL="0" lvl="0" indent="0" eaLnBrk="1" hangingPunct="1">
              <a:lnSpc>
                <a:spcPct val="150000"/>
              </a:lnSpc>
              <a:spcBef>
                <a:spcPct val="20000"/>
              </a:spcBef>
              <a:defRPr/>
            </a:pPr>
            <a:r>
              <a:rPr lang="en-US" altLang="zh-CN" sz="2000" b="1" dirty="0" smtClean="0">
                <a:effectLst>
                  <a:outerShdw blurRad="38100" dist="38100" dir="2700000" algn="tl">
                    <a:srgbClr val="C0C0C0"/>
                  </a:outerShdw>
                </a:effectLst>
                <a:latin typeface="宋体" panose="02010600030101010101" pitchFamily="2" charset="-122"/>
                <a:cs typeface="宋体" panose="02010600030101010101" pitchFamily="2" charset="-122"/>
              </a:rPr>
              <a:t>  3</a:t>
            </a:r>
            <a:r>
              <a:rPr lang="en-US" altLang="zh-CN" sz="2000" b="1" dirty="0">
                <a:effectLst>
                  <a:outerShdw blurRad="38100" dist="38100" dir="2700000" algn="tl">
                    <a:srgbClr val="C0C0C0"/>
                  </a:outerShdw>
                </a:effectLst>
                <a:latin typeface="宋体" panose="02010600030101010101" pitchFamily="2" charset="-122"/>
                <a:cs typeface="宋体" panose="02010600030101010101" pitchFamily="2" charset="-122"/>
              </a:rPr>
              <a:t>. </a:t>
            </a:r>
            <a:r>
              <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rPr>
              <a:t>交流电动机的控制方式（查阅学习参考“学习单元四学习任务三”）</a:t>
            </a:r>
            <a:r>
              <a:rPr lang="zh-CN" altLang="en-US" sz="2000" b="1" dirty="0" smtClean="0">
                <a:effectLst>
                  <a:outerShdw blurRad="38100" dist="38100" dir="2700000" algn="tl">
                    <a:srgbClr val="C0C0C0"/>
                  </a:outerShdw>
                </a:effectLst>
                <a:latin typeface="宋体" panose="02010600030101010101" pitchFamily="2" charset="-122"/>
                <a:cs typeface="宋体" panose="02010600030101010101" pitchFamily="2" charset="-122"/>
              </a:rPr>
              <a:t>。</a:t>
            </a:r>
            <a:endParaRPr lang="en-US" altLang="zh-CN" sz="2000" b="1" dirty="0" smtClean="0">
              <a:effectLst>
                <a:outerShdw blurRad="38100" dist="38100" dir="2700000" algn="tl">
                  <a:srgbClr val="C0C0C0"/>
                </a:outerShdw>
              </a:effectLst>
              <a:latin typeface="宋体" panose="02010600030101010101" pitchFamily="2" charset="-122"/>
              <a:cs typeface="宋体" panose="02010600030101010101" pitchFamily="2" charset="-122"/>
            </a:endParaRPr>
          </a:p>
          <a:p>
            <a:pPr marL="0" lvl="0" indent="0" eaLnBrk="1" hangingPunct="1">
              <a:lnSpc>
                <a:spcPct val="150000"/>
              </a:lnSpc>
              <a:spcBef>
                <a:spcPct val="20000"/>
              </a:spcBef>
              <a:defRPr/>
            </a:pPr>
            <a:r>
              <a:rPr kumimoji="1" lang="en-US" altLang="zh-CN" sz="2000" b="1" i="0" u="none" strike="noStrike" kern="1200" cap="none" spc="0" normalizeH="0" baseline="0" noProof="0" dirty="0" smtClean="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a:t>
            </a:r>
            <a:r>
              <a:rPr kumimoji="1" lang="en-US" altLang="zh-CN"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2) </a:t>
            </a:r>
            <a:r>
              <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工作场所：理实一体化实验室 </a:t>
            </a:r>
            <a:endPar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457200" marR="0" lvl="0" indent="-457200" algn="l" defTabSz="914400" rtl="0" eaLnBrk="1" fontAlgn="base" latinLnBrk="0" hangingPunct="1">
              <a:lnSpc>
                <a:spcPct val="150000"/>
              </a:lnSpc>
              <a:spcBef>
                <a:spcPct val="20000"/>
              </a:spcBef>
              <a:spcAft>
                <a:spcPct val="0"/>
              </a:spcAft>
              <a:buClrTx/>
              <a:buSzTx/>
              <a:buFontTx/>
              <a:buNone/>
              <a:defRPr/>
            </a:pPr>
            <a:r>
              <a:rPr kumimoji="1" lang="en-US" altLang="zh-CN"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(3) </a:t>
            </a:r>
            <a:r>
              <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工作器材</a:t>
            </a:r>
            <a:endPar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lvl="0" eaLnBrk="1" hangingPunct="1">
              <a:lnSpc>
                <a:spcPct val="150000"/>
              </a:lnSpc>
              <a:spcBef>
                <a:spcPct val="20000"/>
              </a:spcBef>
              <a:defRPr/>
            </a:pPr>
            <a:r>
              <a:rPr lang="zh-CN" altLang="en-US" sz="2000" b="1" dirty="0" smtClean="0">
                <a:effectLst>
                  <a:outerShdw blurRad="38100" dist="38100" dir="2700000" algn="tl">
                    <a:srgbClr val="C0C0C0"/>
                  </a:outerShdw>
                </a:effectLst>
                <a:latin typeface="宋体" panose="02010600030101010101" pitchFamily="2" charset="-122"/>
                <a:cs typeface="宋体" panose="02010600030101010101" pitchFamily="2" charset="-122"/>
              </a:rPr>
              <a:t>    交流电动机</a:t>
            </a:r>
            <a:r>
              <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rPr>
              <a:t>数台、万用表、兆欧表、钳形电流表、维修工具等。</a:t>
            </a:r>
            <a:endPar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p:txBody>
      </p:sp>
      <p:sp>
        <p:nvSpPr>
          <p:cNvPr id="4" name="文本占位符 3"/>
          <p:cNvSpPr>
            <a:spLocks noGrp="1"/>
          </p:cNvSpPr>
          <p:nvPr>
            <p:ph type="body" sz="quarter" idx="13"/>
          </p:nvPr>
        </p:nvSpPr>
        <p:spPr>
          <a:xfrm>
            <a:off x="684530" y="260350"/>
            <a:ext cx="10627360" cy="575945"/>
          </a:xfrm>
        </p:spPr>
        <p:txBody>
          <a:bodyPr>
            <a:noAutofit/>
          </a:bodyPr>
          <a:lstStyle/>
          <a:p>
            <a:r>
              <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kumimoji="1" lang="en-US" altLang="zh-CN" sz="2400" b="1" i="0" u="none" strike="noStrike" kern="1200" cap="none" spc="0" normalizeH="0" baseline="0" noProof="0" dirty="0" smtClean="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tx2"/>
                </a:solidFill>
                <a:latin typeface="Arial" panose="020B0604020202020204" pitchFamily="34" charset="0"/>
                <a:sym typeface="+mn-ea"/>
              </a:rPr>
              <a:t>新能源汽车交流驱动电机的分析及检测</a:t>
            </a:r>
            <a:endParaRPr lang="zh-CN" altLang="en-US" sz="2400"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学习准备</a:t>
            </a:r>
            <a:r>
              <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a:xfrm>
            <a:off x="684530" y="260350"/>
            <a:ext cx="10627360" cy="575945"/>
          </a:xfrm>
        </p:spPr>
        <p:txBody>
          <a:bodyPr>
            <a:noAutofit/>
          </a:bodyPr>
          <a:lstStyle/>
          <a:p>
            <a:r>
              <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kumimoji="1" lang="en-US" altLang="zh-CN" sz="2400" b="1" i="0" u="none" strike="noStrike" kern="1200" cap="none" spc="0" normalizeH="0" baseline="0" noProof="0" dirty="0" smtClean="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tx2"/>
                </a:solidFill>
                <a:latin typeface="Arial" panose="020B0604020202020204" pitchFamily="34" charset="0"/>
                <a:sym typeface="+mn-ea"/>
              </a:rPr>
              <a:t>新能源汽车交流驱动电机的分析及检测</a:t>
            </a:r>
            <a:endParaRPr lang="zh-CN" altLang="en-US" sz="2400"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计划与实施</a:t>
            </a:r>
            <a:endPar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Rectangle 56"/>
          <p:cNvSpPr>
            <a:spLocks noChangeArrowheads="1"/>
          </p:cNvSpPr>
          <p:nvPr/>
        </p:nvSpPr>
        <p:spPr bwMode="auto">
          <a:xfrm>
            <a:off x="844878" y="1664494"/>
            <a:ext cx="10974070" cy="228727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lvl="0" indent="0" eaLnBrk="1" hangingPunct="1">
              <a:lnSpc>
                <a:spcPts val="3000"/>
              </a:lnSpc>
              <a:spcBef>
                <a:spcPct val="20000"/>
              </a:spcBef>
              <a:defRPr/>
            </a:pPr>
            <a:r>
              <a:rPr lang="en-US" altLang="zh-CN" sz="2000" b="1"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1. </a:t>
            </a:r>
            <a:r>
              <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学生分组，指定组长，学生以小组为单位到指定试验台并清点器材和工具。</a:t>
            </a:r>
            <a:endPar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lvl="0" indent="0" eaLnBrk="1" hangingPunct="1">
              <a:lnSpc>
                <a:spcPts val="3000"/>
              </a:lnSpc>
              <a:spcBef>
                <a:spcPct val="20000"/>
              </a:spcBef>
              <a:defRPr/>
            </a:pPr>
            <a:r>
              <a:rPr lang="en-US" altLang="zh-CN" sz="2000" b="1"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2. </a:t>
            </a:r>
            <a:r>
              <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教师布置工作任务，讲解实验的基本要求、安全操作及主要事项；学生应</a:t>
            </a:r>
            <a:r>
              <a:rPr lang="zh-CN" altLang="en-US" sz="2000" b="1" dirty="0" smtClean="0">
                <a:effectLst>
                  <a:outerShdw blurRad="38100" dist="38100" dir="2700000" algn="tl">
                    <a:srgbClr val="C0C0C0"/>
                  </a:outerShdw>
                </a:effectLst>
                <a:latin typeface="宋体" panose="02010600030101010101" pitchFamily="2" charset="-122"/>
                <a:cs typeface="宋体" panose="02010600030101010101" pitchFamily="2" charset="-122"/>
                <a:sym typeface="+mn-ea"/>
              </a:rPr>
              <a:t>认真听讲</a:t>
            </a:r>
            <a:r>
              <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，仔细</a:t>
            </a:r>
            <a:r>
              <a:rPr lang="zh-CN" altLang="en-US" sz="2000" b="1" dirty="0" smtClean="0">
                <a:effectLst>
                  <a:outerShdw blurRad="38100" dist="38100" dir="2700000" algn="tl">
                    <a:srgbClr val="C0C0C0"/>
                  </a:outerShdw>
                </a:effectLst>
                <a:latin typeface="宋体" panose="02010600030101010101" pitchFamily="2" charset="-122"/>
                <a:cs typeface="宋体" panose="02010600030101010101" pitchFamily="2" charset="-122"/>
                <a:sym typeface="+mn-ea"/>
              </a:rPr>
              <a:t>阅   读</a:t>
            </a:r>
            <a:r>
              <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实验指导书，了解实验内容及步骤。</a:t>
            </a:r>
            <a:endPar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lvl="0" indent="0" eaLnBrk="1" hangingPunct="1">
              <a:lnSpc>
                <a:spcPts val="3000"/>
              </a:lnSpc>
              <a:spcBef>
                <a:spcPct val="20000"/>
              </a:spcBef>
              <a:defRPr/>
            </a:pPr>
            <a:r>
              <a:rPr lang="en-US" altLang="zh-CN" sz="2000" b="1"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3. </a:t>
            </a:r>
            <a:r>
              <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在教师的引导下，学生以小组为单位对实验项目进行实际操作，并回答</a:t>
            </a:r>
            <a:r>
              <a:rPr lang="zh-CN" altLang="en-US" sz="2000" b="1" dirty="0" smtClean="0">
                <a:effectLst>
                  <a:outerShdw blurRad="38100" dist="38100" dir="2700000" algn="tl">
                    <a:srgbClr val="C0C0C0"/>
                  </a:outerShdw>
                </a:effectLst>
                <a:latin typeface="宋体" panose="02010600030101010101" pitchFamily="2" charset="-122"/>
                <a:cs typeface="宋体" panose="02010600030101010101" pitchFamily="2" charset="-122"/>
                <a:sym typeface="+mn-ea"/>
              </a:rPr>
              <a:t>有关问题</a:t>
            </a:r>
            <a:r>
              <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a:t>
            </a:r>
            <a:endPar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lvl="0" indent="0" eaLnBrk="1" hangingPunct="1">
              <a:lnSpc>
                <a:spcPts val="3000"/>
              </a:lnSpc>
              <a:spcBef>
                <a:spcPct val="20000"/>
              </a:spcBef>
              <a:defRPr/>
            </a:pPr>
            <a:r>
              <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lang="en-US" altLang="zh-CN" sz="2000" b="1"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1</a:t>
            </a:r>
            <a:r>
              <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）观察实验室提供的交流电动机的铭牌及型号参数，并做好记录</a:t>
            </a:r>
            <a:endPar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p:txBody>
      </p:sp>
      <p:sp>
        <p:nvSpPr>
          <p:cNvPr id="3" name="矩形 2"/>
          <p:cNvSpPr/>
          <p:nvPr/>
        </p:nvSpPr>
        <p:spPr>
          <a:xfrm>
            <a:off x="794246" y="3873397"/>
            <a:ext cx="8856984" cy="1600438"/>
          </a:xfrm>
          <a:prstGeom prst="rect">
            <a:avLst/>
          </a:prstGeom>
        </p:spPr>
        <p:txBody>
          <a:bodyPr wrap="square">
            <a:spAutoFit/>
          </a:bodyPr>
          <a:lstStyle/>
          <a:p>
            <a:pPr eaLnBrk="1" hangingPunct="1">
              <a:lnSpc>
                <a:spcPct val="150000"/>
              </a:lnSpc>
              <a:spcBef>
                <a:spcPct val="20000"/>
              </a:spcBef>
              <a:defRPr/>
            </a:pPr>
            <a:r>
              <a:rPr kumimoji="1"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rPr>
              <a:t>（ </a:t>
            </a:r>
            <a:r>
              <a:rPr kumimoji="1" lang="en-US" altLang="zh-CN" sz="2000" b="1" dirty="0">
                <a:effectLst>
                  <a:outerShdw blurRad="38100" dist="38100" dir="2700000" algn="tl">
                    <a:srgbClr val="C0C0C0"/>
                  </a:outerShdw>
                </a:effectLst>
                <a:latin typeface="宋体" panose="02010600030101010101" pitchFamily="2" charset="-122"/>
                <a:cs typeface="宋体" panose="02010600030101010101" pitchFamily="2" charset="-122"/>
              </a:rPr>
              <a:t>2</a:t>
            </a:r>
            <a:r>
              <a:rPr kumimoji="1"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rPr>
              <a:t>）应用兆欧表测量定子绕组的绝缘电阻，将测量结果填入表 </a:t>
            </a:r>
            <a:r>
              <a:rPr kumimoji="1" lang="en-US" altLang="zh-CN" sz="2000" b="1" dirty="0">
                <a:effectLst>
                  <a:outerShdw blurRad="38100" dist="38100" dir="2700000" algn="tl">
                    <a:srgbClr val="C0C0C0"/>
                  </a:outerShdw>
                </a:effectLst>
                <a:latin typeface="宋体" panose="02010600030101010101" pitchFamily="2" charset="-122"/>
                <a:cs typeface="宋体" panose="02010600030101010101" pitchFamily="2" charset="-122"/>
              </a:rPr>
              <a:t>1-4-11</a:t>
            </a:r>
            <a:r>
              <a:rPr kumimoji="1"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rPr>
              <a:t>。</a:t>
            </a:r>
            <a:endParaRPr kumimoji="1"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endParaRPr>
          </a:p>
          <a:p>
            <a:pPr eaLnBrk="1" hangingPunct="1">
              <a:lnSpc>
                <a:spcPct val="150000"/>
              </a:lnSpc>
              <a:spcBef>
                <a:spcPct val="20000"/>
              </a:spcBef>
              <a:defRPr/>
            </a:pPr>
            <a:r>
              <a:rPr kumimoji="1" lang="zh-CN" altLang="en-US" sz="2000" b="1" dirty="0" smtClean="0">
                <a:effectLst>
                  <a:outerShdw blurRad="38100" dist="38100" dir="2700000" algn="tl">
                    <a:srgbClr val="C0C0C0"/>
                  </a:outerShdw>
                </a:effectLst>
                <a:latin typeface="宋体" panose="02010600030101010101" pitchFamily="2" charset="-122"/>
                <a:cs typeface="宋体" panose="02010600030101010101" pitchFamily="2" charset="-122"/>
              </a:rPr>
              <a:t>      ①</a:t>
            </a:r>
            <a:r>
              <a:rPr kumimoji="1"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rPr>
              <a:t>测量 </a:t>
            </a:r>
            <a:r>
              <a:rPr kumimoji="1" lang="en-US" altLang="zh-CN" sz="2000" b="1" dirty="0">
                <a:effectLst>
                  <a:outerShdw blurRad="38100" dist="38100" dir="2700000" algn="tl">
                    <a:srgbClr val="C0C0C0"/>
                  </a:outerShdw>
                </a:effectLst>
                <a:latin typeface="宋体" panose="02010600030101010101" pitchFamily="2" charset="-122"/>
                <a:cs typeface="宋体" panose="02010600030101010101" pitchFamily="2" charset="-122"/>
              </a:rPr>
              <a:t>U</a:t>
            </a:r>
            <a:r>
              <a:rPr kumimoji="1"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rPr>
              <a:t>、 </a:t>
            </a:r>
            <a:r>
              <a:rPr kumimoji="1" lang="en-US" altLang="zh-CN" sz="2000" b="1" dirty="0">
                <a:effectLst>
                  <a:outerShdw blurRad="38100" dist="38100" dir="2700000" algn="tl">
                    <a:srgbClr val="C0C0C0"/>
                  </a:outerShdw>
                </a:effectLst>
                <a:latin typeface="宋体" panose="02010600030101010101" pitchFamily="2" charset="-122"/>
                <a:cs typeface="宋体" panose="02010600030101010101" pitchFamily="2" charset="-122"/>
              </a:rPr>
              <a:t>V</a:t>
            </a:r>
            <a:r>
              <a:rPr kumimoji="1"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rPr>
              <a:t>、 </a:t>
            </a:r>
            <a:r>
              <a:rPr kumimoji="1" lang="en-US" altLang="zh-CN" sz="2000" b="1" dirty="0">
                <a:effectLst>
                  <a:outerShdw blurRad="38100" dist="38100" dir="2700000" algn="tl">
                    <a:srgbClr val="C0C0C0"/>
                  </a:outerShdw>
                </a:effectLst>
                <a:latin typeface="宋体" panose="02010600030101010101" pitchFamily="2" charset="-122"/>
                <a:cs typeface="宋体" panose="02010600030101010101" pitchFamily="2" charset="-122"/>
              </a:rPr>
              <a:t>W </a:t>
            </a:r>
            <a:r>
              <a:rPr kumimoji="1"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rPr>
              <a:t>三个接线端对地的绝缘电阻。</a:t>
            </a:r>
            <a:endParaRPr kumimoji="1"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endParaRPr>
          </a:p>
          <a:p>
            <a:pPr eaLnBrk="1" hangingPunct="1">
              <a:lnSpc>
                <a:spcPct val="150000"/>
              </a:lnSpc>
              <a:spcBef>
                <a:spcPct val="20000"/>
              </a:spcBef>
              <a:defRPr/>
            </a:pPr>
            <a:r>
              <a:rPr kumimoji="1" lang="zh-CN" altLang="en-US" sz="2000" b="1" dirty="0" smtClean="0">
                <a:effectLst>
                  <a:outerShdw blurRad="38100" dist="38100" dir="2700000" algn="tl">
                    <a:srgbClr val="C0C0C0"/>
                  </a:outerShdw>
                </a:effectLst>
                <a:latin typeface="宋体" panose="02010600030101010101" pitchFamily="2" charset="-122"/>
                <a:cs typeface="宋体" panose="02010600030101010101" pitchFamily="2" charset="-122"/>
              </a:rPr>
              <a:t>      ②</a:t>
            </a:r>
            <a:r>
              <a:rPr kumimoji="1"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rPr>
              <a:t>测量 </a:t>
            </a:r>
            <a:r>
              <a:rPr kumimoji="1" lang="en-US" altLang="zh-CN" sz="2000" b="1" dirty="0">
                <a:effectLst>
                  <a:outerShdw blurRad="38100" dist="38100" dir="2700000" algn="tl">
                    <a:srgbClr val="C0C0C0"/>
                  </a:outerShdw>
                </a:effectLst>
                <a:latin typeface="宋体" panose="02010600030101010101" pitchFamily="2" charset="-122"/>
                <a:cs typeface="宋体" panose="02010600030101010101" pitchFamily="2" charset="-122"/>
              </a:rPr>
              <a:t>U</a:t>
            </a:r>
            <a:r>
              <a:rPr kumimoji="1"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rPr>
              <a:t>、 </a:t>
            </a:r>
            <a:r>
              <a:rPr kumimoji="1" lang="en-US" altLang="zh-CN" sz="2000" b="1" dirty="0">
                <a:effectLst>
                  <a:outerShdw blurRad="38100" dist="38100" dir="2700000" algn="tl">
                    <a:srgbClr val="C0C0C0"/>
                  </a:outerShdw>
                </a:effectLst>
                <a:latin typeface="宋体" panose="02010600030101010101" pitchFamily="2" charset="-122"/>
                <a:cs typeface="宋体" panose="02010600030101010101" pitchFamily="2" charset="-122"/>
              </a:rPr>
              <a:t>V</a:t>
            </a:r>
            <a:r>
              <a:rPr kumimoji="1"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rPr>
              <a:t>、 </a:t>
            </a:r>
            <a:r>
              <a:rPr kumimoji="1" lang="en-US" altLang="zh-CN" sz="2000" b="1" dirty="0">
                <a:effectLst>
                  <a:outerShdw blurRad="38100" dist="38100" dir="2700000" algn="tl">
                    <a:srgbClr val="C0C0C0"/>
                  </a:outerShdw>
                </a:effectLst>
                <a:latin typeface="宋体" panose="02010600030101010101" pitchFamily="2" charset="-122"/>
                <a:cs typeface="宋体" panose="02010600030101010101" pitchFamily="2" charset="-122"/>
              </a:rPr>
              <a:t>W </a:t>
            </a:r>
            <a:r>
              <a:rPr kumimoji="1"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rPr>
              <a:t>三个接线端之间的绝缘电阻。</a:t>
            </a:r>
            <a:endParaRPr kumimoji="1"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endParaRPr>
          </a:p>
        </p:txBody>
      </p:sp>
      <p:sp>
        <p:nvSpPr>
          <p:cNvPr id="6" name="矩形 5"/>
          <p:cNvSpPr/>
          <p:nvPr/>
        </p:nvSpPr>
        <p:spPr>
          <a:xfrm>
            <a:off x="863970" y="5487540"/>
            <a:ext cx="9982274" cy="369332"/>
          </a:xfrm>
          <a:prstGeom prst="rect">
            <a:avLst/>
          </a:prstGeom>
        </p:spPr>
        <p:txBody>
          <a:bodyPr wrap="square">
            <a:spAutoFit/>
          </a:bodyPr>
          <a:lstStyle/>
          <a:p>
            <a:r>
              <a:rPr lang="zh-CN" altLang="en-US" b="1" dirty="0">
                <a:latin typeface="微软雅黑" panose="020B0503020204020204" pitchFamily="34" charset="-122"/>
                <a:ea typeface="微软雅黑" panose="020B0503020204020204" pitchFamily="34" charset="-122"/>
              </a:rPr>
              <a:t>（ </a:t>
            </a: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）按指导教师要求搭接线路，用钳形电流表测量电机起动电流和空载运行电流。</a:t>
            </a:r>
            <a:endParaRPr lang="zh-CN" altLang="en-US" b="1" dirty="0">
              <a:latin typeface="微软雅黑" panose="020B0503020204020204" pitchFamily="34" charset="-122"/>
              <a:ea typeface="微软雅黑" panose="020B0503020204020204" pitchFamily="34" charset="-122"/>
            </a:endParaRPr>
          </a:p>
        </p:txBody>
      </p:sp>
      <p:sp>
        <p:nvSpPr>
          <p:cNvPr id="7" name="矩形 6"/>
          <p:cNvSpPr/>
          <p:nvPr/>
        </p:nvSpPr>
        <p:spPr>
          <a:xfrm>
            <a:off x="863970" y="5989930"/>
            <a:ext cx="4762842" cy="369332"/>
          </a:xfrm>
          <a:prstGeom prst="rect">
            <a:avLst/>
          </a:prstGeom>
        </p:spPr>
        <p:txBody>
          <a:bodyPr wrap="none">
            <a:spAutoFit/>
          </a:bodyPr>
          <a:lstStyle/>
          <a:p>
            <a:r>
              <a:rPr lang="zh-CN" altLang="en-US" b="1" dirty="0">
                <a:latin typeface="微软雅黑" panose="020B0503020204020204" pitchFamily="34" charset="-122"/>
                <a:ea typeface="微软雅黑" panose="020B0503020204020204" pitchFamily="34" charset="-122"/>
              </a:rPr>
              <a:t>（ </a:t>
            </a: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）交流电动机拆解分析，认识结构组成。</a:t>
            </a:r>
            <a:endParaRPr lang="zh-CN" altLang="en-US"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530860" y="1492885"/>
            <a:ext cx="11354435" cy="4967605"/>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lvl="0" indent="0" eaLnBrk="1" hangingPunct="1">
              <a:lnSpc>
                <a:spcPct val="150000"/>
              </a:lnSpc>
              <a:spcBef>
                <a:spcPct val="20000"/>
              </a:spcBef>
              <a:defRPr/>
            </a:pPr>
            <a:r>
              <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lang="en-US" altLang="zh-CN" sz="2000" b="1"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1</a:t>
            </a:r>
            <a:r>
              <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）交流电动机的结构组成有哪些，其各部分的功能是什么？</a:t>
            </a:r>
            <a:endPar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lvl="0" indent="0" eaLnBrk="1" hangingPunct="1">
              <a:lnSpc>
                <a:spcPct val="150000"/>
              </a:lnSpc>
              <a:spcBef>
                <a:spcPct val="20000"/>
              </a:spcBef>
              <a:defRPr/>
            </a:pPr>
            <a:r>
              <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lang="en-US" altLang="zh-CN" sz="2000" b="1"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2</a:t>
            </a:r>
            <a:r>
              <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）交流电动机的旋转磁场是如何产生的？</a:t>
            </a:r>
            <a:endPar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lvl="0" indent="0" eaLnBrk="1" hangingPunct="1">
              <a:lnSpc>
                <a:spcPct val="150000"/>
              </a:lnSpc>
              <a:spcBef>
                <a:spcPct val="20000"/>
              </a:spcBef>
              <a:defRPr/>
            </a:pPr>
            <a:r>
              <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lang="en-US" altLang="zh-CN" sz="2000" b="1"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3</a:t>
            </a:r>
            <a:r>
              <a:rPr lang="zh-CN" altLang="en-US" sz="2000" b="1"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）交流电动机的工作原理是什么？</a:t>
            </a:r>
            <a:endParaRPr lang="zh-CN" altLang="en-US" sz="2000" b="1"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p:txBody>
      </p:sp>
      <p:sp>
        <p:nvSpPr>
          <p:cNvPr id="4" name="文本占位符 3"/>
          <p:cNvSpPr>
            <a:spLocks noGrp="1"/>
          </p:cNvSpPr>
          <p:nvPr>
            <p:ph type="body" sz="quarter" idx="13"/>
          </p:nvPr>
        </p:nvSpPr>
        <p:spPr>
          <a:xfrm>
            <a:off x="684530" y="260350"/>
            <a:ext cx="10627360" cy="575945"/>
          </a:xfrm>
        </p:spPr>
        <p:txBody>
          <a:bodyPr>
            <a:noAutofit/>
          </a:bodyPr>
          <a:lstStyle/>
          <a:p>
            <a:r>
              <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kumimoji="1" lang="en-US" altLang="zh-CN" sz="2400" b="1" i="0" u="none" strike="noStrike" kern="1200" cap="none" spc="0" normalizeH="0" baseline="0" noProof="0" dirty="0" smtClean="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tx2"/>
                </a:solidFill>
                <a:latin typeface="Arial" panose="020B0604020202020204" pitchFamily="34" charset="0"/>
                <a:sym typeface="+mn-ea"/>
              </a:rPr>
              <a:t>新能源汽车交流驱动电机的分析及检测</a:t>
            </a:r>
            <a:endParaRPr lang="zh-CN" altLang="en-US" sz="2400"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评价与反馈</a:t>
            </a:r>
            <a:endPar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矩形 1"/>
          <p:cNvSpPr/>
          <p:nvPr/>
        </p:nvSpPr>
        <p:spPr>
          <a:xfrm>
            <a:off x="695400" y="3622744"/>
            <a:ext cx="9217024" cy="400110"/>
          </a:xfrm>
          <a:prstGeom prst="rect">
            <a:avLst/>
          </a:prstGeom>
        </p:spPr>
        <p:txBody>
          <a:bodyPr wrap="square">
            <a:spAutoFit/>
          </a:bodyPr>
          <a:lstStyle/>
          <a:p>
            <a:r>
              <a:rPr lang="zh-CN" altLang="en-US" sz="2000" b="1" dirty="0">
                <a:latin typeface="微软雅黑" panose="020B0503020204020204" pitchFamily="34" charset="-122"/>
                <a:ea typeface="微软雅黑" panose="020B0503020204020204" pitchFamily="34" charset="-122"/>
              </a:rPr>
              <a:t>交流电动机拆解及各零部件的检测，使用测量工具完成交流电动机整体检测。</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8" y="2564903"/>
            <a:ext cx="9869742" cy="2160241"/>
          </a:xfrm>
          <a:prstGeom prst="rect">
            <a:avLst/>
          </a:prstGeom>
          <a:gradFill flip="none" rotWithShape="1">
            <a:gsLst>
              <a:gs pos="0">
                <a:srgbClr val="002E6C">
                  <a:tint val="66000"/>
                  <a:satMod val="160000"/>
                  <a:lumMod val="100000"/>
                  <a:alpha val="54000"/>
                </a:srgbClr>
              </a:gs>
              <a:gs pos="50000">
                <a:srgbClr val="002E6C">
                  <a:tint val="44500"/>
                  <a:satMod val="160000"/>
                </a:srgbClr>
              </a:gs>
              <a:gs pos="100000">
                <a:srgbClr val="002E6C">
                  <a:tint val="23500"/>
                  <a:satMod val="16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ea typeface="微软雅黑" panose="020B0503020204020204" pitchFamily="34" charset="-122"/>
            </a:endParaRPr>
          </a:p>
        </p:txBody>
      </p:sp>
      <p:sp>
        <p:nvSpPr>
          <p:cNvPr id="3" name="文本占位符 2"/>
          <p:cNvSpPr>
            <a:spLocks noGrp="1"/>
          </p:cNvSpPr>
          <p:nvPr>
            <p:ph type="body" sz="quarter" idx="4294967295"/>
          </p:nvPr>
        </p:nvSpPr>
        <p:spPr>
          <a:xfrm>
            <a:off x="479375" y="2929255"/>
            <a:ext cx="9001001" cy="1788795"/>
          </a:xfrm>
          <a:noFill/>
        </p:spPr>
        <p:txBody>
          <a:bodyPr lIns="0" tIns="0" rIns="0" bIns="0">
            <a:noAutofit/>
          </a:bodyPr>
          <a:lstStyle/>
          <a:p>
            <a:pPr marL="0" indent="0">
              <a:lnSpc>
                <a:spcPct val="100000"/>
              </a:lnSpc>
              <a:buNone/>
            </a:pPr>
            <a:r>
              <a:rPr lang="zh-CN" altLang="en-US" sz="3600" b="1" spc="0" dirty="0">
                <a:solidFill>
                  <a:srgbClr val="FF0000"/>
                </a:solidFill>
                <a:latin typeface="微软雅黑" panose="020B0503020204020204" pitchFamily="34" charset="-122"/>
                <a:ea typeface="微软雅黑" panose="020B0503020204020204" pitchFamily="34" charset="-122"/>
                <a:cs typeface="+mn-ea"/>
              </a:rPr>
              <a:t>学习工作页</a:t>
            </a:r>
            <a:endPar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ea"/>
            </a:endParaRPr>
          </a:p>
          <a:p>
            <a:pPr marL="0" indent="0">
              <a:lnSpc>
                <a:spcPct val="100000"/>
              </a:lnSpc>
              <a:buNone/>
            </a:pPr>
            <a:r>
              <a:rPr lang="zh-CN" altLang="en-US" sz="3000" b="1" dirty="0">
                <a:solidFill>
                  <a:schemeClr val="tx1">
                    <a:lumMod val="65000"/>
                    <a:lumOff val="35000"/>
                  </a:schemeClr>
                </a:solidFill>
                <a:latin typeface="微软雅黑" panose="020B0503020204020204" pitchFamily="34" charset="-122"/>
                <a:ea typeface="微软雅黑" panose="020B0503020204020204" pitchFamily="34" charset="-122"/>
                <a:cs typeface="+mn-ea"/>
              </a:rPr>
              <a:t>学习单元</a:t>
            </a:r>
            <a:r>
              <a:rPr lang="zh-CN" altLang="en-US" sz="3000" b="1" dirty="0" smtClean="0">
                <a:solidFill>
                  <a:schemeClr val="tx1">
                    <a:lumMod val="65000"/>
                    <a:lumOff val="35000"/>
                  </a:schemeClr>
                </a:solidFill>
                <a:latin typeface="微软雅黑" panose="020B0503020204020204" pitchFamily="34" charset="-122"/>
                <a:ea typeface="微软雅黑" panose="020B0503020204020204" pitchFamily="34" charset="-122"/>
                <a:cs typeface="+mn-ea"/>
              </a:rPr>
              <a:t>五   新能源</a:t>
            </a:r>
            <a:r>
              <a:rPr lang="zh-CN" altLang="en-US" sz="3000" b="1" dirty="0">
                <a:solidFill>
                  <a:schemeClr val="tx1">
                    <a:lumMod val="65000"/>
                    <a:lumOff val="35000"/>
                  </a:schemeClr>
                </a:solidFill>
                <a:latin typeface="微软雅黑" panose="020B0503020204020204" pitchFamily="34" charset="-122"/>
                <a:ea typeface="微软雅黑" panose="020B0503020204020204" pitchFamily="34" charset="-122"/>
                <a:cs typeface="+mn-ea"/>
              </a:rPr>
              <a:t>汽车常用电磁元件的</a:t>
            </a:r>
            <a:r>
              <a:rPr lang="zh-CN" altLang="en-US" sz="3000" b="1" dirty="0" smtClean="0">
                <a:solidFill>
                  <a:schemeClr val="tx1">
                    <a:lumMod val="65000"/>
                    <a:lumOff val="35000"/>
                  </a:schemeClr>
                </a:solidFill>
                <a:latin typeface="微软雅黑" panose="020B0503020204020204" pitchFamily="34" charset="-122"/>
                <a:ea typeface="微软雅黑" panose="020B0503020204020204" pitchFamily="34" charset="-122"/>
                <a:cs typeface="+mn-ea"/>
              </a:rPr>
              <a:t>分析</a:t>
            </a:r>
            <a:r>
              <a:rPr lang="zh-CN" altLang="en-US" sz="3000" b="1" dirty="0">
                <a:solidFill>
                  <a:schemeClr val="tx1">
                    <a:lumMod val="65000"/>
                    <a:lumOff val="35000"/>
                  </a:schemeClr>
                </a:solidFill>
                <a:latin typeface="微软雅黑" panose="020B0503020204020204" pitchFamily="34" charset="-122"/>
                <a:ea typeface="微软雅黑" panose="020B0503020204020204" pitchFamily="34" charset="-122"/>
                <a:cs typeface="+mn-ea"/>
              </a:rPr>
              <a:t>及检测</a:t>
            </a:r>
            <a:endParaRPr sz="3000" b="1" spc="0" dirty="0">
              <a:solidFill>
                <a:schemeClr val="tx1">
                  <a:lumMod val="65000"/>
                  <a:lumOff val="35000"/>
                </a:schemeClr>
              </a:solidFill>
              <a:latin typeface="微软雅黑" panose="020B0503020204020204" pitchFamily="34" charset="-122"/>
              <a:ea typeface="微软雅黑" panose="020B0503020204020204" pitchFamily="34" charset="-122"/>
              <a:cs typeface="+mn-ea"/>
            </a:endParaRPr>
          </a:p>
        </p:txBody>
      </p:sp>
      <p:sp>
        <p:nvSpPr>
          <p:cNvPr id="15" name="矩形 14"/>
          <p:cNvSpPr/>
          <p:nvPr/>
        </p:nvSpPr>
        <p:spPr>
          <a:xfrm>
            <a:off x="-27" y="5301209"/>
            <a:ext cx="9869742" cy="86034"/>
          </a:xfrm>
          <a:prstGeom prst="rect">
            <a:avLst/>
          </a:prstGeom>
          <a:solidFill>
            <a:srgbClr val="39CFA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4" name="矩形 23"/>
          <p:cNvSpPr/>
          <p:nvPr/>
        </p:nvSpPr>
        <p:spPr>
          <a:xfrm>
            <a:off x="-27" y="1952533"/>
            <a:ext cx="9869742" cy="86034"/>
          </a:xfrm>
          <a:prstGeom prst="rect">
            <a:avLst/>
          </a:prstGeom>
          <a:solidFill>
            <a:srgbClr val="39CFA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cxnSp>
        <p:nvCxnSpPr>
          <p:cNvPr id="28" name="直接连接符 27"/>
          <p:cNvCxnSpPr/>
          <p:nvPr/>
        </p:nvCxnSpPr>
        <p:spPr>
          <a:xfrm>
            <a:off x="8819773" y="5544325"/>
            <a:ext cx="0" cy="2361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zh-CN" altLang="en-US"/>
              <a:t>目录</a:t>
            </a:r>
            <a:endParaRPr lang="zh-CN" altLang="en-US"/>
          </a:p>
        </p:txBody>
      </p:sp>
      <p:grpSp>
        <p:nvGrpSpPr>
          <p:cNvPr id="37891" name="Group 12"/>
          <p:cNvGrpSpPr/>
          <p:nvPr/>
        </p:nvGrpSpPr>
        <p:grpSpPr>
          <a:xfrm>
            <a:off x="2510513" y="2861736"/>
            <a:ext cx="609600" cy="574675"/>
            <a:chOff x="816" y="1892"/>
            <a:chExt cx="384" cy="362"/>
          </a:xfrm>
        </p:grpSpPr>
        <p:sp>
          <p:nvSpPr>
            <p:cNvPr id="65549" name="Oval 13"/>
            <p:cNvSpPr>
              <a:spLocks noChangeArrowheads="1"/>
            </p:cNvSpPr>
            <p:nvPr/>
          </p:nvSpPr>
          <p:spPr bwMode="gray">
            <a:xfrm>
              <a:off x="816" y="1892"/>
              <a:ext cx="308" cy="344"/>
            </a:xfrm>
            <a:prstGeom prst="ellipse">
              <a:avLst/>
            </a:prstGeom>
            <a:gradFill rotWithShape="1">
              <a:gsLst>
                <a:gs pos="0">
                  <a:schemeClr val="accent2">
                    <a:gamma/>
                    <a:tint val="0"/>
                    <a:invGamma/>
                  </a:schemeClr>
                </a:gs>
                <a:gs pos="50000">
                  <a:schemeClr val="accent2"/>
                </a:gs>
                <a:gs pos="100000">
                  <a:schemeClr val="accent2">
                    <a:gamma/>
                    <a:tint val="0"/>
                    <a:invGamma/>
                  </a:schemeClr>
                </a:gs>
              </a:gsLst>
              <a:lin ang="2700000" scaled="1"/>
            </a:gradFill>
            <a:ln w="38100" algn="ctr">
              <a:noFill/>
              <a:round/>
            </a:ln>
            <a:effec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50" name="Oval 14"/>
            <p:cNvSpPr>
              <a:spLocks noChangeArrowheads="1"/>
            </p:cNvSpPr>
            <p:nvPr/>
          </p:nvSpPr>
          <p:spPr bwMode="gray">
            <a:xfrm>
              <a:off x="816" y="1892"/>
              <a:ext cx="308" cy="344"/>
            </a:xfrm>
            <a:prstGeom prst="ellipse">
              <a:avLst/>
            </a:prstGeom>
            <a:gradFill rotWithShape="1">
              <a:gsLst>
                <a:gs pos="0">
                  <a:schemeClr val="accent2">
                    <a:alpha val="32001"/>
                  </a:schemeClr>
                </a:gs>
                <a:gs pos="100000">
                  <a:schemeClr val="accent2">
                    <a:gamma/>
                    <a:shade val="0"/>
                    <a:invGamma/>
                    <a:alpha val="89999"/>
                  </a:schemeClr>
                </a:gs>
              </a:gsLst>
              <a:lin ang="2700000" scaled="1"/>
            </a:gradFill>
            <a:ln w="38100" algn="ctr">
              <a:noFill/>
              <a:round/>
            </a:ln>
            <a:effec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51" name="Oval 15"/>
            <p:cNvSpPr>
              <a:spLocks noChangeArrowheads="1"/>
            </p:cNvSpPr>
            <p:nvPr/>
          </p:nvSpPr>
          <p:spPr bwMode="gray">
            <a:xfrm>
              <a:off x="841" y="1899"/>
              <a:ext cx="334" cy="330"/>
            </a:xfrm>
            <a:prstGeom prst="ellipse">
              <a:avLst/>
            </a:prstGeom>
            <a:gradFill rotWithShape="1">
              <a:gsLst>
                <a:gs pos="0">
                  <a:schemeClr val="accent2">
                    <a:gamma/>
                    <a:shade val="54118"/>
                    <a:invGamma/>
                  </a:schemeClr>
                </a:gs>
                <a:gs pos="50000">
                  <a:schemeClr val="accent2"/>
                </a:gs>
                <a:gs pos="100000">
                  <a:schemeClr val="accent2">
                    <a:gamma/>
                    <a:shade val="54118"/>
                    <a:invGamma/>
                  </a:schemeClr>
                </a:gs>
              </a:gsLst>
              <a:lin ang="18900000" scaled="1"/>
            </a:gradFill>
            <a:ln w="38100"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52" name="Oval 16"/>
            <p:cNvSpPr>
              <a:spLocks noChangeArrowheads="1"/>
            </p:cNvSpPr>
            <p:nvPr/>
          </p:nvSpPr>
          <p:spPr bwMode="gray">
            <a:xfrm>
              <a:off x="866" y="1924"/>
              <a:ext cx="334" cy="330"/>
            </a:xfrm>
            <a:prstGeom prst="ellipse">
              <a:avLst/>
            </a:prstGeom>
            <a:gradFill rotWithShape="1">
              <a:gsLst>
                <a:gs pos="0">
                  <a:schemeClr val="accent2">
                    <a:gamma/>
                    <a:shade val="63529"/>
                    <a:invGamma/>
                  </a:schemeClr>
                </a:gs>
                <a:gs pos="100000">
                  <a:schemeClr val="accent2">
                    <a:alpha val="0"/>
                  </a:schemeClr>
                </a:gs>
              </a:gsLst>
              <a:lin ang="2700000" scaled="1"/>
            </a:gradFill>
            <a:ln w="38100"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40" name="Oval 17"/>
            <p:cNvSpPr/>
            <p:nvPr/>
          </p:nvSpPr>
          <p:spPr>
            <a:xfrm>
              <a:off x="859" y="1904"/>
              <a:ext cx="300" cy="320"/>
            </a:xfrm>
            <a:prstGeom prst="ellipse">
              <a:avLst/>
            </a:prstGeom>
            <a:solidFill>
              <a:srgbClr val="333333"/>
            </a:solidFill>
            <a:ln w="38100">
              <a:noFill/>
            </a:ln>
          </p:spPr>
          <p:txBody>
            <a:bodyPr anchor="ctr" anchorCtr="0">
              <a:spAutoFit/>
            </a:bodyPr>
            <a:lstStyle/>
            <a:p>
              <a:endParaRPr lang="zh-CN" altLang="en-US" dirty="0">
                <a:latin typeface="Arial" panose="020B0604020202020204" pitchFamily="34" charset="0"/>
              </a:endParaRPr>
            </a:p>
          </p:txBody>
        </p:sp>
        <p:sp>
          <p:nvSpPr>
            <p:cNvPr id="37941" name="Oval 18"/>
            <p:cNvSpPr/>
            <p:nvPr/>
          </p:nvSpPr>
          <p:spPr>
            <a:xfrm>
              <a:off x="864" y="1919"/>
              <a:ext cx="291" cy="291"/>
            </a:xfrm>
            <a:prstGeom prst="ellipse">
              <a:avLst/>
            </a:prstGeom>
            <a:gradFill rotWithShape="1">
              <a:gsLst>
                <a:gs pos="0">
                  <a:srgbClr val="595959"/>
                </a:gs>
                <a:gs pos="100000">
                  <a:srgbClr val="C0C0C0"/>
                </a:gs>
              </a:gsLst>
              <a:lin ang="5400000" scaled="1"/>
              <a:tileRect/>
            </a:gradFill>
            <a:ln w="9525">
              <a:noFill/>
            </a:ln>
          </p:spPr>
          <p:txBody>
            <a:bodyPr vert="eaVert" wrap="none" anchor="ctr" anchorCtr="0"/>
            <a:lstStyle/>
            <a:p>
              <a:endParaRPr lang="zh-CN" altLang="en-US" dirty="0">
                <a:latin typeface="Arial" panose="020B0604020202020204" pitchFamily="34" charset="0"/>
              </a:endParaRPr>
            </a:p>
          </p:txBody>
        </p:sp>
        <p:sp>
          <p:nvSpPr>
            <p:cNvPr id="37942" name="Oval 19"/>
            <p:cNvSpPr/>
            <p:nvPr/>
          </p:nvSpPr>
          <p:spPr>
            <a:xfrm>
              <a:off x="868" y="1921"/>
              <a:ext cx="283" cy="283"/>
            </a:xfrm>
            <a:prstGeom prst="ellipse">
              <a:avLst/>
            </a:prstGeom>
            <a:gradFill rotWithShape="1">
              <a:gsLst>
                <a:gs pos="0">
                  <a:srgbClr val="C0C0C0">
                    <a:alpha val="0"/>
                  </a:srgbClr>
                </a:gs>
                <a:gs pos="100000">
                  <a:srgbClr val="E9E9E9"/>
                </a:gs>
              </a:gsLst>
              <a:lin ang="5400000" scaled="1"/>
              <a:tileRect/>
            </a:gradFill>
            <a:ln w="9525">
              <a:noFill/>
            </a:ln>
          </p:spPr>
          <p:txBody>
            <a:bodyPr vert="eaVert" wrap="none" anchor="ctr" anchorCtr="0"/>
            <a:lstStyle/>
            <a:p>
              <a:endParaRPr lang="zh-CN" altLang="en-US" dirty="0">
                <a:latin typeface="Arial" panose="020B0604020202020204" pitchFamily="34" charset="0"/>
              </a:endParaRPr>
            </a:p>
          </p:txBody>
        </p:sp>
        <p:sp>
          <p:nvSpPr>
            <p:cNvPr id="37943" name="Oval 20"/>
            <p:cNvSpPr/>
            <p:nvPr/>
          </p:nvSpPr>
          <p:spPr>
            <a:xfrm>
              <a:off x="871" y="1923"/>
              <a:ext cx="270" cy="265"/>
            </a:xfrm>
            <a:prstGeom prst="ellipse">
              <a:avLst/>
            </a:prstGeom>
            <a:gradFill rotWithShape="1">
              <a:gsLst>
                <a:gs pos="0">
                  <a:srgbClr val="989898"/>
                </a:gs>
                <a:gs pos="100000">
                  <a:srgbClr val="C0C0C0">
                    <a:alpha val="48000"/>
                  </a:srgbClr>
                </a:gs>
              </a:gsLst>
              <a:lin ang="5400000" scaled="1"/>
              <a:tileRect/>
            </a:gradFill>
            <a:ln w="9525">
              <a:noFill/>
            </a:ln>
          </p:spPr>
          <p:txBody>
            <a:bodyPr vert="eaVert" wrap="none" anchor="ctr" anchorCtr="0"/>
            <a:lstStyle/>
            <a:p>
              <a:endParaRPr lang="zh-CN" altLang="en-US" dirty="0">
                <a:latin typeface="Arial" panose="020B0604020202020204" pitchFamily="34" charset="0"/>
              </a:endParaRPr>
            </a:p>
          </p:txBody>
        </p:sp>
        <p:sp>
          <p:nvSpPr>
            <p:cNvPr id="37944" name="Oval 21"/>
            <p:cNvSpPr/>
            <p:nvPr/>
          </p:nvSpPr>
          <p:spPr>
            <a:xfrm>
              <a:off x="886" y="1931"/>
              <a:ext cx="240" cy="215"/>
            </a:xfrm>
            <a:prstGeom prst="ellipse">
              <a:avLst/>
            </a:prstGeom>
            <a:gradFill rotWithShape="1">
              <a:gsLst>
                <a:gs pos="0">
                  <a:srgbClr val="FFFFFF"/>
                </a:gs>
                <a:gs pos="100000">
                  <a:srgbClr val="C0C0C0">
                    <a:alpha val="37999"/>
                  </a:srgbClr>
                </a:gs>
              </a:gsLst>
              <a:lin ang="5400000" scaled="1"/>
              <a:tileRect/>
            </a:gradFill>
            <a:ln w="9525">
              <a:noFill/>
            </a:ln>
          </p:spPr>
          <p:txBody>
            <a:bodyPr vert="eaVert" wrap="none" anchor="ctr" anchorCtr="0"/>
            <a:lstStyle/>
            <a:p>
              <a:endParaRPr lang="zh-CN" altLang="en-US" dirty="0">
                <a:latin typeface="Arial" panose="020B0604020202020204" pitchFamily="34" charset="0"/>
              </a:endParaRPr>
            </a:p>
          </p:txBody>
        </p:sp>
      </p:grpSp>
      <p:sp>
        <p:nvSpPr>
          <p:cNvPr id="37892" name="Line 25"/>
          <p:cNvSpPr/>
          <p:nvPr/>
        </p:nvSpPr>
        <p:spPr>
          <a:xfrm>
            <a:off x="3020100" y="3389102"/>
            <a:ext cx="7313984" cy="47309"/>
          </a:xfrm>
          <a:prstGeom prst="line">
            <a:avLst/>
          </a:prstGeom>
          <a:ln w="25400" cap="flat" cmpd="sng">
            <a:solidFill>
              <a:schemeClr val="tx2"/>
            </a:solidFill>
            <a:prstDash val="sysDot"/>
            <a:headEnd type="none" w="med" len="med"/>
            <a:tailEnd type="oval" w="med" len="med"/>
          </a:ln>
        </p:spPr>
      </p:sp>
      <p:sp>
        <p:nvSpPr>
          <p:cNvPr id="37894" name="Text Box 42"/>
          <p:cNvSpPr txBox="1"/>
          <p:nvPr/>
        </p:nvSpPr>
        <p:spPr>
          <a:xfrm>
            <a:off x="2639894" y="2914123"/>
            <a:ext cx="352425" cy="460375"/>
          </a:xfrm>
          <a:prstGeom prst="rect">
            <a:avLst/>
          </a:prstGeom>
          <a:noFill/>
          <a:ln w="9525">
            <a:noFill/>
          </a:ln>
        </p:spPr>
        <p:txBody>
          <a:bodyPr wrap="none">
            <a:spAutoFit/>
          </a:bodyPr>
          <a:lstStyle/>
          <a:p>
            <a:pPr algn="ctr" eaLnBrk="0" hangingPunct="0"/>
            <a:r>
              <a:rPr lang="en-US" altLang="zh-CN" sz="2400" b="1" dirty="0">
                <a:solidFill>
                  <a:srgbClr val="000000"/>
                </a:solidFill>
                <a:latin typeface="Arial" panose="020B0604020202020204" pitchFamily="34" charset="0"/>
              </a:rPr>
              <a:t>2</a:t>
            </a:r>
            <a:endParaRPr lang="en-US" altLang="zh-CN" sz="2400" b="1" dirty="0">
              <a:solidFill>
                <a:srgbClr val="000000"/>
              </a:solidFill>
              <a:latin typeface="Arial" panose="020B0604020202020204" pitchFamily="34" charset="0"/>
            </a:endParaRPr>
          </a:p>
        </p:txBody>
      </p:sp>
      <p:sp>
        <p:nvSpPr>
          <p:cNvPr id="37899" name="Line 27"/>
          <p:cNvSpPr/>
          <p:nvPr/>
        </p:nvSpPr>
        <p:spPr>
          <a:xfrm>
            <a:off x="3020100" y="4211428"/>
            <a:ext cx="6737920" cy="28259"/>
          </a:xfrm>
          <a:prstGeom prst="line">
            <a:avLst/>
          </a:prstGeom>
          <a:ln w="25400" cap="flat" cmpd="sng">
            <a:solidFill>
              <a:schemeClr val="tx2"/>
            </a:solidFill>
            <a:prstDash val="sysDot"/>
            <a:headEnd type="none" w="med" len="med"/>
            <a:tailEnd type="oval" w="med" len="med"/>
          </a:ln>
        </p:spPr>
      </p:sp>
      <p:grpSp>
        <p:nvGrpSpPr>
          <p:cNvPr id="37901" name="Group 57"/>
          <p:cNvGrpSpPr/>
          <p:nvPr/>
        </p:nvGrpSpPr>
        <p:grpSpPr>
          <a:xfrm>
            <a:off x="2527975" y="3744386"/>
            <a:ext cx="569913" cy="546100"/>
            <a:chOff x="1274" y="2457"/>
            <a:chExt cx="359" cy="344"/>
          </a:xfrm>
        </p:grpSpPr>
        <p:sp>
          <p:nvSpPr>
            <p:cNvPr id="37917" name="Text Box 46"/>
            <p:cNvSpPr txBox="1"/>
            <p:nvPr/>
          </p:nvSpPr>
          <p:spPr>
            <a:xfrm>
              <a:off x="1353" y="2485"/>
              <a:ext cx="222" cy="290"/>
            </a:xfrm>
            <a:prstGeom prst="rect">
              <a:avLst/>
            </a:prstGeom>
            <a:noFill/>
            <a:ln w="9525">
              <a:noFill/>
            </a:ln>
          </p:spPr>
          <p:txBody>
            <a:bodyPr wrap="none">
              <a:spAutoFit/>
            </a:bodyPr>
            <a:lstStyle/>
            <a:p>
              <a:pPr algn="ctr" eaLnBrk="0" hangingPunct="0"/>
              <a:r>
                <a:rPr lang="en-US" altLang="zh-CN" sz="2400" b="1" dirty="0">
                  <a:solidFill>
                    <a:srgbClr val="000000"/>
                  </a:solidFill>
                  <a:latin typeface="Arial" panose="020B0604020202020204" pitchFamily="34" charset="0"/>
                </a:rPr>
                <a:t>3</a:t>
              </a:r>
              <a:endParaRPr lang="en-US" altLang="zh-CN" sz="2400" b="1" dirty="0">
                <a:solidFill>
                  <a:srgbClr val="000000"/>
                </a:solidFill>
                <a:latin typeface="Arial" panose="020B0604020202020204" pitchFamily="34" charset="0"/>
              </a:endParaRPr>
            </a:p>
          </p:txBody>
        </p:sp>
        <p:sp>
          <p:nvSpPr>
            <p:cNvPr id="37918" name="Oval 47"/>
            <p:cNvSpPr/>
            <p:nvPr/>
          </p:nvSpPr>
          <p:spPr>
            <a:xfrm>
              <a:off x="1274" y="2457"/>
              <a:ext cx="308" cy="344"/>
            </a:xfrm>
            <a:prstGeom prst="ellipse">
              <a:avLst/>
            </a:prstGeom>
            <a:solidFill>
              <a:schemeClr val="accent1"/>
            </a:solidFill>
            <a:ln w="38100">
              <a:noFill/>
            </a:ln>
          </p:spPr>
          <p:txBody>
            <a:bodyPr wrap="none" anchor="ctr" anchorCtr="0">
              <a:spAutoFit/>
            </a:bodyPr>
            <a:lstStyle/>
            <a:p>
              <a:endParaRPr lang="zh-CN" altLang="en-US" dirty="0">
                <a:latin typeface="Arial" panose="020B0604020202020204" pitchFamily="34" charset="0"/>
              </a:endParaRPr>
            </a:p>
          </p:txBody>
        </p:sp>
        <p:sp>
          <p:nvSpPr>
            <p:cNvPr id="65584" name="Oval 48"/>
            <p:cNvSpPr>
              <a:spLocks noChangeArrowheads="1"/>
            </p:cNvSpPr>
            <p:nvPr/>
          </p:nvSpPr>
          <p:spPr bwMode="gray">
            <a:xfrm>
              <a:off x="1274" y="2457"/>
              <a:ext cx="308" cy="344"/>
            </a:xfrm>
            <a:prstGeom prst="ellipse">
              <a:avLst/>
            </a:prstGeom>
            <a:gradFill rotWithShape="1">
              <a:gsLst>
                <a:gs pos="0">
                  <a:schemeClr val="accent1">
                    <a:alpha val="32001"/>
                  </a:schemeClr>
                </a:gs>
                <a:gs pos="100000">
                  <a:schemeClr val="accent1">
                    <a:gamma/>
                    <a:shade val="0"/>
                    <a:invGamma/>
                    <a:alpha val="89999"/>
                  </a:schemeClr>
                </a:gs>
              </a:gsLst>
              <a:lin ang="2700000" scaled="1"/>
            </a:gradFill>
            <a:ln w="38100" algn="ctr">
              <a:noFill/>
              <a:round/>
            </a:ln>
            <a:effec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85" name="Oval 49"/>
            <p:cNvSpPr>
              <a:spLocks noChangeArrowheads="1"/>
            </p:cNvSpPr>
            <p:nvPr/>
          </p:nvSpPr>
          <p:spPr bwMode="gray">
            <a:xfrm>
              <a:off x="1299" y="2464"/>
              <a:ext cx="334" cy="330"/>
            </a:xfrm>
            <a:prstGeom prst="ellipse">
              <a:avLst/>
            </a:prstGeom>
            <a:gradFill rotWithShape="1">
              <a:gsLst>
                <a:gs pos="0">
                  <a:schemeClr val="accent1">
                    <a:gamma/>
                    <a:shade val="54118"/>
                    <a:invGamma/>
                  </a:schemeClr>
                </a:gs>
                <a:gs pos="50000">
                  <a:schemeClr val="accent1"/>
                </a:gs>
                <a:gs pos="100000">
                  <a:schemeClr val="accent1">
                    <a:gamma/>
                    <a:shade val="54118"/>
                    <a:invGamma/>
                  </a:schemeClr>
                </a:gs>
              </a:gsLst>
              <a:lin ang="18900000" scaled="1"/>
            </a:gradFill>
            <a:ln w="38100"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86" name="Oval 50"/>
            <p:cNvSpPr>
              <a:spLocks noChangeArrowheads="1"/>
            </p:cNvSpPr>
            <p:nvPr/>
          </p:nvSpPr>
          <p:spPr bwMode="gray">
            <a:xfrm>
              <a:off x="1299" y="2465"/>
              <a:ext cx="334" cy="330"/>
            </a:xfrm>
            <a:prstGeom prst="ellipse">
              <a:avLst/>
            </a:prstGeom>
            <a:gradFill rotWithShape="1">
              <a:gsLst>
                <a:gs pos="0">
                  <a:schemeClr val="accent1">
                    <a:gamma/>
                    <a:shade val="63529"/>
                    <a:invGamma/>
                  </a:schemeClr>
                </a:gs>
                <a:gs pos="100000">
                  <a:schemeClr val="accent1">
                    <a:alpha val="0"/>
                  </a:schemeClr>
                </a:gs>
              </a:gsLst>
              <a:lin ang="2700000" scaled="1"/>
            </a:gradFill>
            <a:ln w="38100"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22" name="Oval 51"/>
            <p:cNvSpPr/>
            <p:nvPr/>
          </p:nvSpPr>
          <p:spPr>
            <a:xfrm>
              <a:off x="1317" y="2469"/>
              <a:ext cx="300" cy="320"/>
            </a:xfrm>
            <a:prstGeom prst="ellipse">
              <a:avLst/>
            </a:prstGeom>
            <a:solidFill>
              <a:srgbClr val="333333"/>
            </a:solidFill>
            <a:ln w="38100">
              <a:noFill/>
            </a:ln>
          </p:spPr>
          <p:txBody>
            <a:bodyPr anchor="ctr" anchorCtr="0">
              <a:spAutoFit/>
            </a:bodyPr>
            <a:lstStyle/>
            <a:p>
              <a:endParaRPr lang="zh-CN" altLang="en-US" dirty="0">
                <a:latin typeface="Arial" panose="020B0604020202020204" pitchFamily="34" charset="0"/>
              </a:endParaRPr>
            </a:p>
          </p:txBody>
        </p:sp>
        <p:sp>
          <p:nvSpPr>
            <p:cNvPr id="37923" name="Oval 52"/>
            <p:cNvSpPr/>
            <p:nvPr/>
          </p:nvSpPr>
          <p:spPr>
            <a:xfrm>
              <a:off x="1322" y="2484"/>
              <a:ext cx="291" cy="291"/>
            </a:xfrm>
            <a:prstGeom prst="ellipse">
              <a:avLst/>
            </a:prstGeom>
            <a:gradFill rotWithShape="1">
              <a:gsLst>
                <a:gs pos="0">
                  <a:srgbClr val="595959"/>
                </a:gs>
                <a:gs pos="100000">
                  <a:srgbClr val="C0C0C0"/>
                </a:gs>
              </a:gsLst>
              <a:lin ang="5400000" scaled="1"/>
              <a:tileRect/>
            </a:gradFill>
            <a:ln w="9525">
              <a:noFill/>
            </a:ln>
          </p:spPr>
          <p:txBody>
            <a:bodyPr vert="eaVert" wrap="none" anchor="ctr" anchorCtr="0"/>
            <a:lstStyle/>
            <a:p>
              <a:endParaRPr lang="zh-CN" altLang="en-US" dirty="0">
                <a:latin typeface="Arial" panose="020B0604020202020204" pitchFamily="34" charset="0"/>
              </a:endParaRPr>
            </a:p>
          </p:txBody>
        </p:sp>
        <p:sp>
          <p:nvSpPr>
            <p:cNvPr id="37924" name="Oval 53"/>
            <p:cNvSpPr/>
            <p:nvPr/>
          </p:nvSpPr>
          <p:spPr>
            <a:xfrm>
              <a:off x="1326" y="2486"/>
              <a:ext cx="283" cy="283"/>
            </a:xfrm>
            <a:prstGeom prst="ellipse">
              <a:avLst/>
            </a:prstGeom>
            <a:gradFill rotWithShape="1">
              <a:gsLst>
                <a:gs pos="0">
                  <a:srgbClr val="C0C0C0">
                    <a:alpha val="0"/>
                  </a:srgbClr>
                </a:gs>
                <a:gs pos="100000">
                  <a:srgbClr val="E9E9E9"/>
                </a:gs>
              </a:gsLst>
              <a:lin ang="5400000" scaled="1"/>
              <a:tileRect/>
            </a:gradFill>
            <a:ln w="9525">
              <a:noFill/>
            </a:ln>
          </p:spPr>
          <p:txBody>
            <a:bodyPr vert="eaVert" wrap="none" anchor="ctr" anchorCtr="0"/>
            <a:lstStyle/>
            <a:p>
              <a:endParaRPr lang="zh-CN" altLang="en-US" dirty="0">
                <a:latin typeface="Arial" panose="020B0604020202020204" pitchFamily="34" charset="0"/>
              </a:endParaRPr>
            </a:p>
          </p:txBody>
        </p:sp>
        <p:sp>
          <p:nvSpPr>
            <p:cNvPr id="37925" name="Oval 54"/>
            <p:cNvSpPr/>
            <p:nvPr/>
          </p:nvSpPr>
          <p:spPr>
            <a:xfrm>
              <a:off x="1329" y="2488"/>
              <a:ext cx="270" cy="265"/>
            </a:xfrm>
            <a:prstGeom prst="ellipse">
              <a:avLst/>
            </a:prstGeom>
            <a:gradFill rotWithShape="1">
              <a:gsLst>
                <a:gs pos="0">
                  <a:srgbClr val="989898"/>
                </a:gs>
                <a:gs pos="100000">
                  <a:srgbClr val="C0C0C0">
                    <a:alpha val="48000"/>
                  </a:srgbClr>
                </a:gs>
              </a:gsLst>
              <a:lin ang="5400000" scaled="1"/>
              <a:tileRect/>
            </a:gradFill>
            <a:ln w="9525">
              <a:noFill/>
            </a:ln>
          </p:spPr>
          <p:txBody>
            <a:bodyPr vert="eaVert" wrap="none" anchor="ctr" anchorCtr="0"/>
            <a:lstStyle/>
            <a:p>
              <a:endParaRPr lang="zh-CN" altLang="en-US" dirty="0">
                <a:latin typeface="Arial" panose="020B0604020202020204" pitchFamily="34" charset="0"/>
              </a:endParaRPr>
            </a:p>
          </p:txBody>
        </p:sp>
        <p:sp>
          <p:nvSpPr>
            <p:cNvPr id="37926" name="Oval 55"/>
            <p:cNvSpPr/>
            <p:nvPr/>
          </p:nvSpPr>
          <p:spPr>
            <a:xfrm>
              <a:off x="1344" y="2496"/>
              <a:ext cx="240" cy="215"/>
            </a:xfrm>
            <a:prstGeom prst="ellipse">
              <a:avLst/>
            </a:prstGeom>
            <a:gradFill rotWithShape="1">
              <a:gsLst>
                <a:gs pos="0">
                  <a:srgbClr val="FFFFFF"/>
                </a:gs>
                <a:gs pos="100000">
                  <a:srgbClr val="C0C0C0">
                    <a:alpha val="37999"/>
                  </a:srgbClr>
                </a:gs>
              </a:gsLst>
              <a:lin ang="5400000" scaled="1"/>
              <a:tileRect/>
            </a:gradFill>
            <a:ln w="9525">
              <a:noFill/>
            </a:ln>
          </p:spPr>
          <p:txBody>
            <a:bodyPr vert="eaVert" wrap="none" anchor="ctr" anchorCtr="0"/>
            <a:lstStyle/>
            <a:p>
              <a:endParaRPr lang="zh-CN" altLang="en-US" dirty="0">
                <a:latin typeface="Arial" panose="020B0604020202020204" pitchFamily="34" charset="0"/>
              </a:endParaRPr>
            </a:p>
          </p:txBody>
        </p:sp>
      </p:grpSp>
      <p:sp>
        <p:nvSpPr>
          <p:cNvPr id="37902" name="Text Box 56"/>
          <p:cNvSpPr txBox="1"/>
          <p:nvPr/>
        </p:nvSpPr>
        <p:spPr>
          <a:xfrm>
            <a:off x="2654181" y="3806298"/>
            <a:ext cx="352425" cy="460375"/>
          </a:xfrm>
          <a:prstGeom prst="rect">
            <a:avLst/>
          </a:prstGeom>
          <a:noFill/>
          <a:ln w="9525">
            <a:noFill/>
          </a:ln>
        </p:spPr>
        <p:txBody>
          <a:bodyPr wrap="none">
            <a:spAutoFit/>
          </a:bodyPr>
          <a:lstStyle/>
          <a:p>
            <a:pPr algn="ctr" eaLnBrk="0" hangingPunct="0"/>
            <a:r>
              <a:rPr lang="en-US" altLang="zh-CN" sz="2400" b="1" dirty="0">
                <a:solidFill>
                  <a:srgbClr val="000000"/>
                </a:solidFill>
                <a:latin typeface="Arial" panose="020B0604020202020204" pitchFamily="34" charset="0"/>
              </a:rPr>
              <a:t>3</a:t>
            </a:r>
            <a:endParaRPr lang="en-US" altLang="zh-CN" sz="2400" b="1" dirty="0">
              <a:solidFill>
                <a:srgbClr val="000000"/>
              </a:solidFill>
              <a:latin typeface="Arial" panose="020B0604020202020204" pitchFamily="34" charset="0"/>
            </a:endParaRPr>
          </a:p>
        </p:txBody>
      </p:sp>
      <p:sp>
        <p:nvSpPr>
          <p:cNvPr id="37903" name="Line 23"/>
          <p:cNvSpPr/>
          <p:nvPr/>
        </p:nvSpPr>
        <p:spPr>
          <a:xfrm flipV="1">
            <a:off x="3020100" y="2472901"/>
            <a:ext cx="6737920" cy="41171"/>
          </a:xfrm>
          <a:prstGeom prst="line">
            <a:avLst/>
          </a:prstGeom>
          <a:ln w="25400" cap="flat" cmpd="sng">
            <a:solidFill>
              <a:schemeClr val="tx2"/>
            </a:solidFill>
            <a:prstDash val="sysDot"/>
            <a:headEnd type="none" w="med" len="med"/>
            <a:tailEnd type="oval" w="med" len="med"/>
          </a:ln>
        </p:spPr>
      </p:sp>
      <p:sp>
        <p:nvSpPr>
          <p:cNvPr id="37904" name="Text Box 24"/>
          <p:cNvSpPr txBox="1"/>
          <p:nvPr/>
        </p:nvSpPr>
        <p:spPr>
          <a:xfrm>
            <a:off x="3232190" y="2016233"/>
            <a:ext cx="6885870" cy="461665"/>
          </a:xfrm>
          <a:prstGeom prst="rect">
            <a:avLst/>
          </a:prstGeom>
          <a:noFill/>
          <a:ln w="9525">
            <a:noFill/>
          </a:ln>
        </p:spPr>
        <p:txBody>
          <a:bodyPr wrap="square">
            <a:spAutoFit/>
          </a:bodyPr>
          <a:lstStyle/>
          <a:p>
            <a:r>
              <a:rPr lang="zh-CN" altLang="en-US" sz="2400" dirty="0">
                <a:solidFill>
                  <a:schemeClr val="tx2"/>
                </a:solidFill>
                <a:latin typeface="Arial" panose="020B0604020202020204" pitchFamily="34" charset="0"/>
              </a:rPr>
              <a:t>学习任务</a:t>
            </a:r>
            <a:r>
              <a:rPr lang="en-US" altLang="zh-CN" sz="2400" dirty="0" smtClean="0">
                <a:solidFill>
                  <a:schemeClr val="tx2"/>
                </a:solidFill>
                <a:latin typeface="Arial" panose="020B0604020202020204" pitchFamily="34" charset="0"/>
              </a:rPr>
              <a:t>1-</a:t>
            </a:r>
            <a:r>
              <a:rPr lang="zh-CN" altLang="en-US" sz="2400" dirty="0">
                <a:solidFill>
                  <a:schemeClr val="tx2"/>
                </a:solidFill>
              </a:rPr>
              <a:t>新能源汽车喇叭继电器的认知及检测</a:t>
            </a:r>
            <a:endParaRPr lang="en-US" altLang="zh-CN" sz="2400" dirty="0">
              <a:solidFill>
                <a:schemeClr val="tx2"/>
              </a:solidFill>
              <a:latin typeface="Arial" panose="020B0604020202020204" pitchFamily="34" charset="0"/>
            </a:endParaRPr>
          </a:p>
        </p:txBody>
      </p:sp>
      <p:grpSp>
        <p:nvGrpSpPr>
          <p:cNvPr id="37905" name="Group 58"/>
          <p:cNvGrpSpPr/>
          <p:nvPr/>
        </p:nvGrpSpPr>
        <p:grpSpPr>
          <a:xfrm>
            <a:off x="2508925" y="2009248"/>
            <a:ext cx="569913" cy="546100"/>
            <a:chOff x="1274" y="2457"/>
            <a:chExt cx="359" cy="344"/>
          </a:xfrm>
        </p:grpSpPr>
        <p:sp>
          <p:nvSpPr>
            <p:cNvPr id="37907" name="Text Box 59"/>
            <p:cNvSpPr txBox="1"/>
            <p:nvPr/>
          </p:nvSpPr>
          <p:spPr>
            <a:xfrm>
              <a:off x="1353" y="2485"/>
              <a:ext cx="222" cy="290"/>
            </a:xfrm>
            <a:prstGeom prst="rect">
              <a:avLst/>
            </a:prstGeom>
            <a:noFill/>
            <a:ln w="9525">
              <a:noFill/>
            </a:ln>
          </p:spPr>
          <p:txBody>
            <a:bodyPr wrap="none">
              <a:spAutoFit/>
            </a:bodyPr>
            <a:lstStyle/>
            <a:p>
              <a:pPr algn="ctr" eaLnBrk="0" hangingPunct="0"/>
              <a:r>
                <a:rPr lang="en-US" altLang="zh-CN" sz="2400" b="1" dirty="0">
                  <a:solidFill>
                    <a:srgbClr val="000000"/>
                  </a:solidFill>
                  <a:latin typeface="Arial" panose="020B0604020202020204" pitchFamily="34" charset="0"/>
                </a:rPr>
                <a:t>3</a:t>
              </a:r>
              <a:endParaRPr lang="en-US" altLang="zh-CN" sz="2400" b="1" dirty="0">
                <a:solidFill>
                  <a:srgbClr val="000000"/>
                </a:solidFill>
                <a:latin typeface="Arial" panose="020B0604020202020204" pitchFamily="34" charset="0"/>
              </a:endParaRPr>
            </a:p>
          </p:txBody>
        </p:sp>
        <p:sp>
          <p:nvSpPr>
            <p:cNvPr id="37908" name="Oval 60"/>
            <p:cNvSpPr/>
            <p:nvPr/>
          </p:nvSpPr>
          <p:spPr>
            <a:xfrm>
              <a:off x="1274" y="2457"/>
              <a:ext cx="308" cy="344"/>
            </a:xfrm>
            <a:prstGeom prst="ellipse">
              <a:avLst/>
            </a:prstGeom>
            <a:solidFill>
              <a:schemeClr val="accent1"/>
            </a:solidFill>
            <a:ln w="38100">
              <a:noFill/>
            </a:ln>
          </p:spPr>
          <p:txBody>
            <a:bodyPr wrap="none" anchor="ctr" anchorCtr="0">
              <a:spAutoFit/>
            </a:bodyPr>
            <a:lstStyle/>
            <a:p>
              <a:endParaRPr lang="zh-CN" altLang="en-US" dirty="0">
                <a:latin typeface="Arial" panose="020B0604020202020204" pitchFamily="34" charset="0"/>
              </a:endParaRPr>
            </a:p>
          </p:txBody>
        </p:sp>
        <p:sp>
          <p:nvSpPr>
            <p:cNvPr id="65597" name="Oval 61"/>
            <p:cNvSpPr>
              <a:spLocks noChangeArrowheads="1"/>
            </p:cNvSpPr>
            <p:nvPr/>
          </p:nvSpPr>
          <p:spPr bwMode="gray">
            <a:xfrm>
              <a:off x="1274" y="2457"/>
              <a:ext cx="308" cy="344"/>
            </a:xfrm>
            <a:prstGeom prst="ellipse">
              <a:avLst/>
            </a:prstGeom>
            <a:gradFill rotWithShape="1">
              <a:gsLst>
                <a:gs pos="0">
                  <a:schemeClr val="accent1">
                    <a:alpha val="32001"/>
                  </a:schemeClr>
                </a:gs>
                <a:gs pos="100000">
                  <a:schemeClr val="accent1">
                    <a:gamma/>
                    <a:shade val="0"/>
                    <a:invGamma/>
                    <a:alpha val="89999"/>
                  </a:schemeClr>
                </a:gs>
              </a:gsLst>
              <a:lin ang="2700000" scaled="1"/>
            </a:gradFill>
            <a:ln w="38100" algn="ctr">
              <a:noFill/>
              <a:round/>
            </a:ln>
            <a:effec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98" name="Oval 62"/>
            <p:cNvSpPr>
              <a:spLocks noChangeArrowheads="1"/>
            </p:cNvSpPr>
            <p:nvPr/>
          </p:nvSpPr>
          <p:spPr bwMode="gray">
            <a:xfrm>
              <a:off x="1299" y="2464"/>
              <a:ext cx="334" cy="330"/>
            </a:xfrm>
            <a:prstGeom prst="ellipse">
              <a:avLst/>
            </a:prstGeom>
            <a:gradFill rotWithShape="1">
              <a:gsLst>
                <a:gs pos="0">
                  <a:schemeClr val="accent1">
                    <a:gamma/>
                    <a:shade val="54118"/>
                    <a:invGamma/>
                  </a:schemeClr>
                </a:gs>
                <a:gs pos="50000">
                  <a:schemeClr val="accent1"/>
                </a:gs>
                <a:gs pos="100000">
                  <a:schemeClr val="accent1">
                    <a:gamma/>
                    <a:shade val="54118"/>
                    <a:invGamma/>
                  </a:schemeClr>
                </a:gs>
              </a:gsLst>
              <a:lin ang="18900000" scaled="1"/>
            </a:gradFill>
            <a:ln w="38100"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99" name="Oval 63"/>
            <p:cNvSpPr>
              <a:spLocks noChangeArrowheads="1"/>
            </p:cNvSpPr>
            <p:nvPr/>
          </p:nvSpPr>
          <p:spPr bwMode="gray">
            <a:xfrm>
              <a:off x="1299" y="2465"/>
              <a:ext cx="334" cy="330"/>
            </a:xfrm>
            <a:prstGeom prst="ellipse">
              <a:avLst/>
            </a:prstGeom>
            <a:gradFill rotWithShape="1">
              <a:gsLst>
                <a:gs pos="0">
                  <a:schemeClr val="accent1">
                    <a:gamma/>
                    <a:shade val="63529"/>
                    <a:invGamma/>
                  </a:schemeClr>
                </a:gs>
                <a:gs pos="100000">
                  <a:schemeClr val="accent1">
                    <a:alpha val="0"/>
                  </a:schemeClr>
                </a:gs>
              </a:gsLst>
              <a:lin ang="2700000" scaled="1"/>
            </a:gradFill>
            <a:ln w="38100"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12" name="Oval 64"/>
            <p:cNvSpPr/>
            <p:nvPr/>
          </p:nvSpPr>
          <p:spPr>
            <a:xfrm>
              <a:off x="1317" y="2469"/>
              <a:ext cx="300" cy="320"/>
            </a:xfrm>
            <a:prstGeom prst="ellipse">
              <a:avLst/>
            </a:prstGeom>
            <a:solidFill>
              <a:srgbClr val="333333"/>
            </a:solidFill>
            <a:ln w="38100">
              <a:noFill/>
            </a:ln>
          </p:spPr>
          <p:txBody>
            <a:bodyPr anchor="ctr" anchorCtr="0">
              <a:spAutoFit/>
            </a:bodyPr>
            <a:lstStyle/>
            <a:p>
              <a:endParaRPr lang="zh-CN" altLang="en-US" dirty="0">
                <a:latin typeface="Arial" panose="020B0604020202020204" pitchFamily="34" charset="0"/>
              </a:endParaRPr>
            </a:p>
          </p:txBody>
        </p:sp>
        <p:sp>
          <p:nvSpPr>
            <p:cNvPr id="37913" name="Oval 65"/>
            <p:cNvSpPr/>
            <p:nvPr/>
          </p:nvSpPr>
          <p:spPr>
            <a:xfrm>
              <a:off x="1322" y="2484"/>
              <a:ext cx="291" cy="291"/>
            </a:xfrm>
            <a:prstGeom prst="ellipse">
              <a:avLst/>
            </a:prstGeom>
            <a:gradFill rotWithShape="1">
              <a:gsLst>
                <a:gs pos="0">
                  <a:srgbClr val="595959"/>
                </a:gs>
                <a:gs pos="100000">
                  <a:srgbClr val="C0C0C0"/>
                </a:gs>
              </a:gsLst>
              <a:lin ang="5400000" scaled="1"/>
              <a:tileRect/>
            </a:gradFill>
            <a:ln w="9525">
              <a:noFill/>
            </a:ln>
          </p:spPr>
          <p:txBody>
            <a:bodyPr vert="eaVert" wrap="none" anchor="ctr" anchorCtr="0"/>
            <a:lstStyle/>
            <a:p>
              <a:endParaRPr lang="zh-CN" altLang="en-US" dirty="0">
                <a:latin typeface="Arial" panose="020B0604020202020204" pitchFamily="34" charset="0"/>
              </a:endParaRPr>
            </a:p>
          </p:txBody>
        </p:sp>
        <p:sp>
          <p:nvSpPr>
            <p:cNvPr id="37914" name="Oval 66"/>
            <p:cNvSpPr/>
            <p:nvPr/>
          </p:nvSpPr>
          <p:spPr>
            <a:xfrm>
              <a:off x="1326" y="2486"/>
              <a:ext cx="283" cy="283"/>
            </a:xfrm>
            <a:prstGeom prst="ellipse">
              <a:avLst/>
            </a:prstGeom>
            <a:gradFill rotWithShape="1">
              <a:gsLst>
                <a:gs pos="0">
                  <a:srgbClr val="C0C0C0">
                    <a:alpha val="0"/>
                  </a:srgbClr>
                </a:gs>
                <a:gs pos="100000">
                  <a:srgbClr val="E9E9E9"/>
                </a:gs>
              </a:gsLst>
              <a:lin ang="5400000" scaled="1"/>
              <a:tileRect/>
            </a:gradFill>
            <a:ln w="9525">
              <a:noFill/>
            </a:ln>
          </p:spPr>
          <p:txBody>
            <a:bodyPr vert="eaVert" wrap="none" anchor="ctr" anchorCtr="0"/>
            <a:lstStyle/>
            <a:p>
              <a:endParaRPr lang="zh-CN" altLang="en-US" dirty="0">
                <a:latin typeface="Arial" panose="020B0604020202020204" pitchFamily="34" charset="0"/>
              </a:endParaRPr>
            </a:p>
          </p:txBody>
        </p:sp>
        <p:sp>
          <p:nvSpPr>
            <p:cNvPr id="37915" name="Oval 67"/>
            <p:cNvSpPr/>
            <p:nvPr/>
          </p:nvSpPr>
          <p:spPr>
            <a:xfrm>
              <a:off x="1329" y="2488"/>
              <a:ext cx="270" cy="265"/>
            </a:xfrm>
            <a:prstGeom prst="ellipse">
              <a:avLst/>
            </a:prstGeom>
            <a:gradFill rotWithShape="1">
              <a:gsLst>
                <a:gs pos="0">
                  <a:srgbClr val="989898"/>
                </a:gs>
                <a:gs pos="100000">
                  <a:srgbClr val="C0C0C0">
                    <a:alpha val="48000"/>
                  </a:srgbClr>
                </a:gs>
              </a:gsLst>
              <a:lin ang="5400000" scaled="1"/>
              <a:tileRect/>
            </a:gradFill>
            <a:ln w="9525">
              <a:noFill/>
            </a:ln>
          </p:spPr>
          <p:txBody>
            <a:bodyPr vert="eaVert" wrap="none" anchor="ctr" anchorCtr="0"/>
            <a:lstStyle/>
            <a:p>
              <a:endParaRPr lang="zh-CN" altLang="en-US" dirty="0">
                <a:latin typeface="Arial" panose="020B0604020202020204" pitchFamily="34" charset="0"/>
              </a:endParaRPr>
            </a:p>
          </p:txBody>
        </p:sp>
        <p:sp>
          <p:nvSpPr>
            <p:cNvPr id="37916" name="Oval 68"/>
            <p:cNvSpPr/>
            <p:nvPr/>
          </p:nvSpPr>
          <p:spPr>
            <a:xfrm>
              <a:off x="1344" y="2496"/>
              <a:ext cx="240" cy="215"/>
            </a:xfrm>
            <a:prstGeom prst="ellipse">
              <a:avLst/>
            </a:prstGeom>
            <a:gradFill rotWithShape="1">
              <a:gsLst>
                <a:gs pos="0">
                  <a:srgbClr val="FFFFFF"/>
                </a:gs>
                <a:gs pos="100000">
                  <a:srgbClr val="C0C0C0">
                    <a:alpha val="37999"/>
                  </a:srgbClr>
                </a:gs>
              </a:gsLst>
              <a:lin ang="5400000" scaled="1"/>
              <a:tileRect/>
            </a:gradFill>
            <a:ln w="9525">
              <a:noFill/>
            </a:ln>
          </p:spPr>
          <p:txBody>
            <a:bodyPr vert="eaVert" wrap="none" anchor="ctr" anchorCtr="0"/>
            <a:lstStyle/>
            <a:p>
              <a:endParaRPr lang="zh-CN" altLang="en-US" dirty="0">
                <a:latin typeface="Arial" panose="020B0604020202020204" pitchFamily="34" charset="0"/>
              </a:endParaRPr>
            </a:p>
          </p:txBody>
        </p:sp>
      </p:grpSp>
      <p:sp>
        <p:nvSpPr>
          <p:cNvPr id="37906" name="Text Box 69"/>
          <p:cNvSpPr txBox="1"/>
          <p:nvPr/>
        </p:nvSpPr>
        <p:spPr>
          <a:xfrm>
            <a:off x="2635131" y="2071161"/>
            <a:ext cx="352425" cy="460375"/>
          </a:xfrm>
          <a:prstGeom prst="rect">
            <a:avLst/>
          </a:prstGeom>
          <a:noFill/>
          <a:ln w="9525">
            <a:noFill/>
          </a:ln>
        </p:spPr>
        <p:txBody>
          <a:bodyPr wrap="none">
            <a:spAutoFit/>
          </a:bodyPr>
          <a:lstStyle/>
          <a:p>
            <a:pPr algn="ctr" eaLnBrk="0" hangingPunct="0"/>
            <a:r>
              <a:rPr lang="en-US" altLang="zh-CN" sz="2400" b="1" dirty="0">
                <a:solidFill>
                  <a:srgbClr val="000000"/>
                </a:solidFill>
                <a:latin typeface="Arial" panose="020B0604020202020204" pitchFamily="34" charset="0"/>
              </a:rPr>
              <a:t>1</a:t>
            </a:r>
            <a:endParaRPr lang="en-US" altLang="zh-CN" sz="2400" b="1" dirty="0">
              <a:solidFill>
                <a:srgbClr val="000000"/>
              </a:solidFill>
              <a:latin typeface="Arial" panose="020B0604020202020204" pitchFamily="34" charset="0"/>
            </a:endParaRPr>
          </a:p>
        </p:txBody>
      </p:sp>
      <p:sp>
        <p:nvSpPr>
          <p:cNvPr id="7" name="Text Box 24"/>
          <p:cNvSpPr txBox="1"/>
          <p:nvPr/>
        </p:nvSpPr>
        <p:spPr>
          <a:xfrm>
            <a:off x="3188644" y="2946171"/>
            <a:ext cx="7666606" cy="461665"/>
          </a:xfrm>
          <a:prstGeom prst="rect">
            <a:avLst/>
          </a:prstGeom>
          <a:noFill/>
          <a:ln w="9525">
            <a:noFill/>
          </a:ln>
        </p:spPr>
        <p:txBody>
          <a:bodyPr wrap="square">
            <a:spAutoFit/>
          </a:bodyPr>
          <a:lstStyle/>
          <a:p>
            <a:r>
              <a:rPr lang="zh-CN" altLang="en-US" sz="2400" dirty="0">
                <a:solidFill>
                  <a:schemeClr val="tx2"/>
                </a:solidFill>
                <a:latin typeface="Arial" panose="020B0604020202020204" pitchFamily="34" charset="0"/>
              </a:rPr>
              <a:t>学习任务</a:t>
            </a:r>
            <a:r>
              <a:rPr lang="en-US" altLang="zh-CN" sz="2400" dirty="0" smtClean="0">
                <a:solidFill>
                  <a:schemeClr val="tx2"/>
                </a:solidFill>
                <a:latin typeface="Arial" panose="020B0604020202020204" pitchFamily="34" charset="0"/>
              </a:rPr>
              <a:t>2-</a:t>
            </a:r>
            <a:r>
              <a:rPr lang="zh-CN" altLang="en-US" sz="2400" dirty="0" smtClean="0">
                <a:solidFill>
                  <a:schemeClr val="tx2"/>
                </a:solidFill>
                <a:sym typeface="+mn-ea"/>
              </a:rPr>
              <a:t>新能源汽车继电器</a:t>
            </a:r>
            <a:r>
              <a:rPr lang="zh-CN" altLang="en-US" sz="2400" dirty="0">
                <a:solidFill>
                  <a:schemeClr val="tx2"/>
                </a:solidFill>
                <a:sym typeface="+mn-ea"/>
              </a:rPr>
              <a:t>及接触器</a:t>
            </a:r>
            <a:r>
              <a:rPr lang="zh-CN" altLang="en-US" sz="2400" dirty="0" smtClean="0">
                <a:solidFill>
                  <a:schemeClr val="tx2"/>
                </a:solidFill>
                <a:sym typeface="+mn-ea"/>
              </a:rPr>
              <a:t>的分析</a:t>
            </a:r>
            <a:r>
              <a:rPr lang="zh-CN" altLang="en-US" sz="2400" dirty="0">
                <a:solidFill>
                  <a:schemeClr val="tx2"/>
                </a:solidFill>
                <a:sym typeface="+mn-ea"/>
              </a:rPr>
              <a:t>及检测	</a:t>
            </a:r>
            <a:endParaRPr lang="en-US" altLang="zh-CN" sz="2400" dirty="0">
              <a:solidFill>
                <a:schemeClr val="tx2"/>
              </a:solidFill>
              <a:latin typeface="Arial" panose="020B0604020202020204" pitchFamily="34" charset="0"/>
            </a:endParaRPr>
          </a:p>
        </p:txBody>
      </p:sp>
      <p:sp>
        <p:nvSpPr>
          <p:cNvPr id="8" name="Text Box 24"/>
          <p:cNvSpPr txBox="1"/>
          <p:nvPr/>
        </p:nvSpPr>
        <p:spPr>
          <a:xfrm>
            <a:off x="3215680" y="3777088"/>
            <a:ext cx="5643245" cy="830997"/>
          </a:xfrm>
          <a:prstGeom prst="rect">
            <a:avLst/>
          </a:prstGeom>
          <a:noFill/>
          <a:ln w="9525">
            <a:noFill/>
          </a:ln>
        </p:spPr>
        <p:txBody>
          <a:bodyPr wrap="square">
            <a:spAutoFit/>
          </a:bodyPr>
          <a:lstStyle/>
          <a:p>
            <a:r>
              <a:rPr lang="zh-CN" altLang="en-US" sz="2400" dirty="0">
                <a:solidFill>
                  <a:schemeClr val="tx2"/>
                </a:solidFill>
                <a:latin typeface="Arial" panose="020B0604020202020204" pitchFamily="34" charset="0"/>
              </a:rPr>
              <a:t>学习任务</a:t>
            </a:r>
            <a:r>
              <a:rPr lang="en-US" altLang="zh-CN" sz="2400" dirty="0" smtClean="0">
                <a:solidFill>
                  <a:schemeClr val="tx2"/>
                </a:solidFill>
                <a:latin typeface="Arial" panose="020B0604020202020204" pitchFamily="34" charset="0"/>
              </a:rPr>
              <a:t>3-</a:t>
            </a:r>
            <a:r>
              <a:rPr lang="zh-CN" altLang="en-US" sz="2400" dirty="0">
                <a:solidFill>
                  <a:schemeClr val="tx2"/>
                </a:solidFill>
              </a:rPr>
              <a:t>旋转变压器的分析与检测	</a:t>
            </a:r>
            <a:endParaRPr lang="en-US" altLang="zh-CN" sz="2400" dirty="0">
              <a:solidFill>
                <a:schemeClr val="tx2"/>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767715" y="1556385"/>
            <a:ext cx="10284460" cy="200152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lvl="0" indent="0" eaLnBrk="1" hangingPunct="1">
              <a:lnSpc>
                <a:spcPct val="150000"/>
              </a:lnSpc>
              <a:spcBef>
                <a:spcPct val="20000"/>
              </a:spcBef>
              <a:defRPr/>
            </a:pPr>
            <a:r>
              <a:rPr lang="zh-CN" altLang="en-US" b="1" dirty="0">
                <a:effectLst>
                  <a:outerShdw blurRad="38100" dist="38100" dir="2700000" algn="tl">
                    <a:srgbClr val="C0C0C0"/>
                  </a:outerShdw>
                </a:effectLst>
                <a:latin typeface="宋体" panose="02010600030101010101" pitchFamily="2" charset="-122"/>
                <a:cs typeface="微软雅黑" panose="020B0503020204020204" pitchFamily="34" charset="-122"/>
              </a:rPr>
              <a:t>汽车喇叭继电器是汽车运用与维修广泛应用的最常见的电子元器件之一，是</a:t>
            </a:r>
            <a:r>
              <a:rPr lang="zh-CN" altLang="en-US" b="1" dirty="0" smtClean="0">
                <a:effectLst>
                  <a:outerShdw blurRad="38100" dist="38100" dir="2700000" algn="tl">
                    <a:srgbClr val="C0C0C0"/>
                  </a:outerShdw>
                </a:effectLst>
                <a:latin typeface="宋体" panose="02010600030101010101" pitchFamily="2" charset="-122"/>
                <a:cs typeface="微软雅黑" panose="020B0503020204020204" pitchFamily="34" charset="-122"/>
              </a:rPr>
              <a:t>汽车</a:t>
            </a:r>
            <a:r>
              <a:rPr lang="zh-CN" altLang="en-US" b="1" dirty="0">
                <a:effectLst>
                  <a:outerShdw blurRad="38100" dist="38100" dir="2700000" algn="tl">
                    <a:srgbClr val="C0C0C0"/>
                  </a:outerShdw>
                </a:effectLst>
                <a:latin typeface="宋体" panose="02010600030101010101" pitchFamily="2" charset="-122"/>
                <a:cs typeface="微软雅黑" panose="020B0503020204020204" pitchFamily="34" charset="-122"/>
              </a:rPr>
              <a:t>电器中比较重要的知识点。传统喇叭主要是依靠继电器触点的闭合和断开，</a:t>
            </a:r>
            <a:r>
              <a:rPr lang="zh-CN" altLang="en-US" b="1" dirty="0" smtClean="0">
                <a:effectLst>
                  <a:outerShdw blurRad="38100" dist="38100" dir="2700000" algn="tl">
                    <a:srgbClr val="C0C0C0"/>
                  </a:outerShdw>
                </a:effectLst>
                <a:latin typeface="宋体" panose="02010600030101010101" pitchFamily="2" charset="-122"/>
                <a:cs typeface="微软雅黑" panose="020B0503020204020204" pitchFamily="34" charset="-122"/>
              </a:rPr>
              <a:t>控制喇叭</a:t>
            </a:r>
            <a:r>
              <a:rPr lang="zh-CN" altLang="en-US" b="1" dirty="0">
                <a:effectLst>
                  <a:outerShdw blurRad="38100" dist="38100" dir="2700000" algn="tl">
                    <a:srgbClr val="C0C0C0"/>
                  </a:outerShdw>
                </a:effectLst>
                <a:latin typeface="宋体" panose="02010600030101010101" pitchFamily="2" charset="-122"/>
                <a:cs typeface="微软雅黑" panose="020B0503020204020204" pitchFamily="34" charset="-122"/>
              </a:rPr>
              <a:t>内的电磁线圈激励膜片振动而发出声音，电流较大，使用按钮直接控制，</a:t>
            </a:r>
            <a:r>
              <a:rPr lang="zh-CN" altLang="en-US" b="1" dirty="0" smtClean="0">
                <a:effectLst>
                  <a:outerShdw blurRad="38100" dist="38100" dir="2700000" algn="tl">
                    <a:srgbClr val="C0C0C0"/>
                  </a:outerShdw>
                </a:effectLst>
                <a:latin typeface="宋体" panose="02010600030101010101" pitchFamily="2" charset="-122"/>
                <a:cs typeface="微软雅黑" panose="020B0503020204020204" pitchFamily="34" charset="-122"/>
              </a:rPr>
              <a:t>容易烧蚀</a:t>
            </a:r>
            <a:r>
              <a:rPr lang="zh-CN" altLang="en-US" b="1" dirty="0">
                <a:effectLst>
                  <a:outerShdw blurRad="38100" dist="38100" dir="2700000" algn="tl">
                    <a:srgbClr val="C0C0C0"/>
                  </a:outerShdw>
                </a:effectLst>
                <a:latin typeface="宋体" panose="02010600030101010101" pitchFamily="2" charset="-122"/>
                <a:cs typeface="微软雅黑" panose="020B0503020204020204" pitchFamily="34" charset="-122"/>
              </a:rPr>
              <a:t>触点。因此，现在的汽车多采用通过大电流的继电器去控制喇叭，则按钮中</a:t>
            </a:r>
            <a:r>
              <a:rPr lang="zh-CN" altLang="en-US" b="1" dirty="0" smtClean="0">
                <a:effectLst>
                  <a:outerShdw blurRad="38100" dist="38100" dir="2700000" algn="tl">
                    <a:srgbClr val="C0C0C0"/>
                  </a:outerShdw>
                </a:effectLst>
                <a:latin typeface="宋体" panose="02010600030101010101" pitchFamily="2" charset="-122"/>
                <a:cs typeface="微软雅黑" panose="020B0503020204020204" pitchFamily="34" charset="-122"/>
              </a:rPr>
              <a:t>仅通过</a:t>
            </a:r>
            <a:r>
              <a:rPr lang="zh-CN" altLang="en-US" b="1" dirty="0">
                <a:effectLst>
                  <a:outerShdw blurRad="38100" dist="38100" dir="2700000" algn="tl">
                    <a:srgbClr val="C0C0C0"/>
                  </a:outerShdw>
                </a:effectLst>
                <a:latin typeface="宋体" panose="02010600030101010101" pitchFamily="2" charset="-122"/>
                <a:cs typeface="微软雅黑" panose="020B0503020204020204" pitchFamily="34" charset="-122"/>
              </a:rPr>
              <a:t>很小的控制电流，可以减少故障的发生。如果用微电脑去控制的话，更需要</a:t>
            </a:r>
            <a:r>
              <a:rPr lang="zh-CN" altLang="en-US" b="1" dirty="0" smtClean="0">
                <a:effectLst>
                  <a:outerShdw blurRad="38100" dist="38100" dir="2700000" algn="tl">
                    <a:srgbClr val="C0C0C0"/>
                  </a:outerShdw>
                </a:effectLst>
                <a:latin typeface="宋体" panose="02010600030101010101" pitchFamily="2" charset="-122"/>
                <a:cs typeface="微软雅黑" panose="020B0503020204020204" pitchFamily="34" charset="-122"/>
              </a:rPr>
              <a:t>用继电器</a:t>
            </a:r>
            <a:r>
              <a:rPr lang="zh-CN" altLang="en-US" b="1" dirty="0">
                <a:effectLst>
                  <a:outerShdw blurRad="38100" dist="38100" dir="2700000" algn="tl">
                    <a:srgbClr val="C0C0C0"/>
                  </a:outerShdw>
                </a:effectLst>
                <a:latin typeface="宋体" panose="02010600030101010101" pitchFamily="2" charset="-122"/>
                <a:cs typeface="微软雅黑" panose="020B0503020204020204" pitchFamily="34" charset="-122"/>
              </a:rPr>
              <a:t>了。本学习任务通过对汽车喇叭继电器原理的认识、调试与检测，来提高</a:t>
            </a:r>
            <a:r>
              <a:rPr lang="zh-CN" altLang="en-US" b="1" dirty="0" smtClean="0">
                <a:effectLst>
                  <a:outerShdw blurRad="38100" dist="38100" dir="2700000" algn="tl">
                    <a:srgbClr val="C0C0C0"/>
                  </a:outerShdw>
                </a:effectLst>
                <a:latin typeface="宋体" panose="02010600030101010101" pitchFamily="2" charset="-122"/>
                <a:cs typeface="微软雅黑" panose="020B0503020204020204" pitchFamily="34" charset="-122"/>
              </a:rPr>
              <a:t>学生</a:t>
            </a:r>
            <a:r>
              <a:rPr lang="zh-CN" altLang="en-US" b="1" dirty="0">
                <a:effectLst>
                  <a:outerShdw blurRad="38100" dist="38100" dir="2700000" algn="tl">
                    <a:srgbClr val="C0C0C0"/>
                  </a:outerShdw>
                </a:effectLst>
                <a:latin typeface="宋体" panose="02010600030101010101" pitchFamily="2" charset="-122"/>
                <a:cs typeface="微软雅黑" panose="020B0503020204020204" pitchFamily="34" charset="-122"/>
              </a:rPr>
              <a:t>在实际工作过程中综合分析与解决问题的能力。</a:t>
            </a: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1" lang="en-US" altLang="zh-CN" sz="2800" b="1" i="0" u="none" strike="noStrike" kern="1200" cap="none" spc="0" normalizeH="0" baseline="0" noProof="0" dirty="0" smtClean="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chemeClr val="tx2"/>
                </a:solidFill>
                <a:latin typeface="Arial" panose="020B0604020202020204" pitchFamily="34" charset="0"/>
                <a:sym typeface="+mn-ea"/>
              </a:rPr>
              <a:t>新能源汽车喇叭继电器的认知及检测</a:t>
            </a:r>
            <a:endParaRPr lang="zh-CN" altLang="en-US"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任务描述</a:t>
            </a:r>
            <a:r>
              <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225" y="1492885"/>
            <a:ext cx="10284460" cy="3107055"/>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微软雅黑" panose="020B0503020204020204" pitchFamily="34" charset="-122"/>
              </a:rPr>
              <a:t>电路基本物理量的分析和测量是学习新能源汽车电路的基础，任何物理量的存在都以具体的元件为载体或依托，在本任务中，我们将学习电感、电容元件等元件的特性，并通过电磁感应式车速传感器的应用，加强对电感元件、电磁感应定律的理解。</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457200" marR="0" lvl="0" indent="-457200" algn="l" defTabSz="914400" rtl="0" eaLnBrk="1" fontAlgn="base" latinLnBrk="0" hangingPunct="1">
              <a:lnSpc>
                <a:spcPct val="150000"/>
              </a:lnSpc>
              <a:spcBef>
                <a:spcPct val="20000"/>
              </a:spcBef>
              <a:spcAft>
                <a:spcPct val="0"/>
              </a:spcAft>
              <a:buClrTx/>
              <a:buSzTx/>
              <a:buFontTx/>
              <a:buNone/>
              <a:defRPr/>
            </a:pPr>
            <a:r>
              <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lang="en-US" altLang="zh-CN" dirty="0">
                <a:solidFill>
                  <a:schemeClr val="tx2"/>
                </a:solidFill>
                <a:latin typeface="Arial" panose="020B0604020202020204" pitchFamily="34" charset="0"/>
                <a:sym typeface="+mn-ea"/>
              </a:rPr>
              <a:t>电路基本元件的分析及应用</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任务描述</a:t>
            </a:r>
            <a:r>
              <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551815" y="2276872"/>
            <a:ext cx="11353165" cy="200152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lvl="0" indent="0" eaLnBrk="1" hangingPunct="1">
              <a:lnSpc>
                <a:spcPct val="150000"/>
              </a:lnSpc>
              <a:spcBef>
                <a:spcPct val="20000"/>
              </a:spcBef>
              <a:defRPr/>
            </a:pPr>
            <a:r>
              <a:rPr lang="en-US" altLang="zh-CN" b="1" dirty="0">
                <a:effectLst>
                  <a:outerShdw blurRad="38100" dist="38100" dir="2700000" algn="tl">
                    <a:srgbClr val="C0C0C0"/>
                  </a:outerShdw>
                </a:effectLst>
                <a:cs typeface="微软雅黑" panose="020B0503020204020204" pitchFamily="34" charset="-122"/>
              </a:rPr>
              <a:t>1. </a:t>
            </a:r>
            <a:r>
              <a:rPr lang="zh-CN" altLang="en-US" b="1" dirty="0">
                <a:effectLst>
                  <a:outerShdw blurRad="38100" dist="38100" dir="2700000" algn="tl">
                    <a:srgbClr val="C0C0C0"/>
                  </a:outerShdw>
                </a:effectLst>
                <a:cs typeface="微软雅黑" panose="020B0503020204020204" pitchFamily="34" charset="-122"/>
              </a:rPr>
              <a:t>能够理解汽车喇叭继电器的基本原理。</a:t>
            </a:r>
            <a:endParaRPr lang="zh-CN" altLang="en-US" b="1" dirty="0">
              <a:effectLst>
                <a:outerShdw blurRad="38100" dist="38100" dir="2700000" algn="tl">
                  <a:srgbClr val="C0C0C0"/>
                </a:outerShdw>
              </a:effectLst>
              <a:cs typeface="微软雅黑" panose="020B0503020204020204" pitchFamily="34" charset="-122"/>
            </a:endParaRPr>
          </a:p>
          <a:p>
            <a:pPr marL="0" lvl="0" indent="0" eaLnBrk="1" hangingPunct="1">
              <a:lnSpc>
                <a:spcPct val="150000"/>
              </a:lnSpc>
              <a:spcBef>
                <a:spcPct val="20000"/>
              </a:spcBef>
              <a:defRPr/>
            </a:pPr>
            <a:r>
              <a:rPr lang="en-US" altLang="zh-CN" b="1" dirty="0">
                <a:effectLst>
                  <a:outerShdw blurRad="38100" dist="38100" dir="2700000" algn="tl">
                    <a:srgbClr val="C0C0C0"/>
                  </a:outerShdw>
                </a:effectLst>
                <a:cs typeface="微软雅黑" panose="020B0503020204020204" pitchFamily="34" charset="-122"/>
              </a:rPr>
              <a:t>2. </a:t>
            </a:r>
            <a:r>
              <a:rPr lang="zh-CN" altLang="en-US" b="1" dirty="0">
                <a:effectLst>
                  <a:outerShdw blurRad="38100" dist="38100" dir="2700000" algn="tl">
                    <a:srgbClr val="C0C0C0"/>
                  </a:outerShdw>
                </a:effectLst>
                <a:cs typeface="微软雅黑" panose="020B0503020204020204" pitchFamily="34" charset="-122"/>
              </a:rPr>
              <a:t>能够正确分析汽车喇叭继电器电路。</a:t>
            </a:r>
            <a:endParaRPr lang="zh-CN" altLang="en-US" b="1" dirty="0">
              <a:effectLst>
                <a:outerShdw blurRad="38100" dist="38100" dir="2700000" algn="tl">
                  <a:srgbClr val="C0C0C0"/>
                </a:outerShdw>
              </a:effectLst>
              <a:cs typeface="微软雅黑" panose="020B0503020204020204" pitchFamily="34" charset="-122"/>
            </a:endParaRPr>
          </a:p>
          <a:p>
            <a:pPr marL="0" lvl="0" indent="0" eaLnBrk="1" hangingPunct="1">
              <a:lnSpc>
                <a:spcPct val="150000"/>
              </a:lnSpc>
              <a:spcBef>
                <a:spcPct val="20000"/>
              </a:spcBef>
              <a:defRPr/>
            </a:pPr>
            <a:r>
              <a:rPr lang="en-US" altLang="zh-CN" b="1" dirty="0">
                <a:effectLst>
                  <a:outerShdw blurRad="38100" dist="38100" dir="2700000" algn="tl">
                    <a:srgbClr val="C0C0C0"/>
                  </a:outerShdw>
                </a:effectLst>
                <a:cs typeface="微软雅黑" panose="020B0503020204020204" pitchFamily="34" charset="-122"/>
              </a:rPr>
              <a:t>3. </a:t>
            </a:r>
            <a:r>
              <a:rPr lang="zh-CN" altLang="en-US" b="1" dirty="0">
                <a:effectLst>
                  <a:outerShdw blurRad="38100" dist="38100" dir="2700000" algn="tl">
                    <a:srgbClr val="C0C0C0"/>
                  </a:outerShdw>
                </a:effectLst>
                <a:cs typeface="微软雅黑" panose="020B0503020204020204" pitchFamily="34" charset="-122"/>
              </a:rPr>
              <a:t>培养独立思考、独立动手的能力和团结合作的精神。</a:t>
            </a:r>
            <a:endParaRPr lang="zh-CN" altLang="en-US" b="1" dirty="0">
              <a:effectLst>
                <a:outerShdw blurRad="38100" dist="38100" dir="2700000" algn="tl">
                  <a:srgbClr val="C0C0C0"/>
                </a:outerShdw>
              </a:effectLst>
              <a:cs typeface="微软雅黑" panose="020B0503020204020204" pitchFamily="34" charset="-122"/>
            </a:endParaRPr>
          </a:p>
          <a:p>
            <a:pPr marL="0" lvl="0" indent="0" eaLnBrk="1" hangingPunct="1">
              <a:lnSpc>
                <a:spcPct val="150000"/>
              </a:lnSpc>
              <a:spcBef>
                <a:spcPct val="20000"/>
              </a:spcBef>
              <a:defRPr/>
            </a:pPr>
            <a:r>
              <a:rPr lang="en-US" altLang="zh-CN" b="1" dirty="0">
                <a:effectLst>
                  <a:outerShdw blurRad="38100" dist="38100" dir="2700000" algn="tl">
                    <a:srgbClr val="C0C0C0"/>
                  </a:outerShdw>
                </a:effectLst>
                <a:cs typeface="微软雅黑" panose="020B0503020204020204" pitchFamily="34" charset="-122"/>
              </a:rPr>
              <a:t>4. </a:t>
            </a:r>
            <a:r>
              <a:rPr lang="zh-CN" altLang="en-US" b="1" dirty="0">
                <a:effectLst>
                  <a:outerShdw blurRad="38100" dist="38100" dir="2700000" algn="tl">
                    <a:srgbClr val="C0C0C0"/>
                  </a:outerShdw>
                </a:effectLst>
                <a:cs typeface="微软雅黑" panose="020B0503020204020204" pitchFamily="34" charset="-122"/>
              </a:rPr>
              <a:t>培养爱岗敬业的职业素养。</a:t>
            </a: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1" lang="en-US" altLang="zh-CN" sz="2800" b="1" i="0" u="none" strike="noStrike" kern="1200" cap="none" spc="0" normalizeH="0" baseline="0" noProof="0" dirty="0" smtClean="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chemeClr val="tx2"/>
                </a:solidFill>
                <a:latin typeface="Arial" panose="020B0604020202020204" pitchFamily="34" charset="0"/>
                <a:sym typeface="+mn-ea"/>
              </a:rPr>
              <a:t>新能源汽车喇叭继电器的认知及检测</a:t>
            </a:r>
            <a:endParaRPr lang="zh-CN" altLang="en-US"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学习目标</a:t>
            </a: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479425" y="1412875"/>
            <a:ext cx="11929110" cy="200152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lvl="0" indent="0" eaLnBrk="1" hangingPunct="1">
              <a:lnSpc>
                <a:spcPct val="150000"/>
              </a:lnSpc>
              <a:spcBef>
                <a:spcPct val="20000"/>
              </a:spcBef>
              <a:defRPr/>
            </a:pPr>
            <a:r>
              <a:rPr lang="en-US" altLang="zh-CN" b="1" dirty="0" smtClean="0">
                <a:effectLst>
                  <a:outerShdw blurRad="38100" dist="38100" dir="2700000" algn="tl">
                    <a:srgbClr val="C0C0C0"/>
                  </a:outerShdw>
                </a:effectLst>
                <a:cs typeface="微软雅黑" panose="020B0503020204020204" pitchFamily="34" charset="-122"/>
              </a:rPr>
              <a:t>1 </a:t>
            </a:r>
            <a:r>
              <a:rPr lang="zh-CN" altLang="en-US" b="1" dirty="0">
                <a:effectLst>
                  <a:outerShdw blurRad="38100" dist="38100" dir="2700000" algn="tl">
                    <a:srgbClr val="C0C0C0"/>
                  </a:outerShdw>
                </a:effectLst>
                <a:cs typeface="微软雅黑" panose="020B0503020204020204" pitchFamily="34" charset="-122"/>
              </a:rPr>
              <a:t>知识准备</a:t>
            </a:r>
            <a:endParaRPr lang="zh-CN" altLang="en-US" b="1" dirty="0">
              <a:effectLst>
                <a:outerShdw blurRad="38100" dist="38100" dir="2700000" algn="tl">
                  <a:srgbClr val="C0C0C0"/>
                </a:outerShdw>
              </a:effectLst>
              <a:cs typeface="微软雅黑" panose="020B0503020204020204" pitchFamily="34" charset="-122"/>
            </a:endParaRPr>
          </a:p>
          <a:p>
            <a:pPr marL="0" lvl="0" indent="0" eaLnBrk="1" hangingPunct="1">
              <a:lnSpc>
                <a:spcPct val="150000"/>
              </a:lnSpc>
              <a:spcBef>
                <a:spcPct val="20000"/>
              </a:spcBef>
              <a:defRPr/>
            </a:pPr>
            <a:r>
              <a:rPr lang="en-US" altLang="zh-CN" b="1" dirty="0" smtClean="0">
                <a:effectLst>
                  <a:outerShdw blurRad="38100" dist="38100" dir="2700000" algn="tl">
                    <a:srgbClr val="C0C0C0"/>
                  </a:outerShdw>
                </a:effectLst>
                <a:cs typeface="微软雅黑" panose="020B0503020204020204" pitchFamily="34" charset="-122"/>
              </a:rPr>
              <a:t>     (1) </a:t>
            </a:r>
            <a:r>
              <a:rPr lang="zh-CN" altLang="en-US" b="1" dirty="0">
                <a:effectLst>
                  <a:outerShdw blurRad="38100" dist="38100" dir="2700000" algn="tl">
                    <a:srgbClr val="C0C0C0"/>
                  </a:outerShdw>
                </a:effectLst>
                <a:cs typeface="微软雅黑" panose="020B0503020204020204" pitchFamily="34" charset="-122"/>
              </a:rPr>
              <a:t>磁场与磁路（查阅学习参考“学习单元五学习任务一”）。</a:t>
            </a:r>
            <a:endParaRPr lang="zh-CN" altLang="en-US" b="1" dirty="0">
              <a:effectLst>
                <a:outerShdw blurRad="38100" dist="38100" dir="2700000" algn="tl">
                  <a:srgbClr val="C0C0C0"/>
                </a:outerShdw>
              </a:effectLst>
              <a:cs typeface="微软雅黑" panose="020B0503020204020204" pitchFamily="34" charset="-122"/>
            </a:endParaRPr>
          </a:p>
          <a:p>
            <a:pPr marL="0" lvl="0" indent="0" eaLnBrk="1" hangingPunct="1">
              <a:lnSpc>
                <a:spcPct val="150000"/>
              </a:lnSpc>
              <a:spcBef>
                <a:spcPct val="20000"/>
              </a:spcBef>
              <a:defRPr/>
            </a:pPr>
            <a:r>
              <a:rPr lang="en-US" altLang="zh-CN" b="1" dirty="0" smtClean="0">
                <a:effectLst>
                  <a:outerShdw blurRad="38100" dist="38100" dir="2700000" algn="tl">
                    <a:srgbClr val="C0C0C0"/>
                  </a:outerShdw>
                </a:effectLst>
                <a:cs typeface="微软雅黑" panose="020B0503020204020204" pitchFamily="34" charset="-122"/>
              </a:rPr>
              <a:t>     (2) </a:t>
            </a:r>
            <a:r>
              <a:rPr lang="zh-CN" altLang="en-US" b="1" dirty="0">
                <a:effectLst>
                  <a:outerShdw blurRad="38100" dist="38100" dir="2700000" algn="tl">
                    <a:srgbClr val="C0C0C0"/>
                  </a:outerShdw>
                </a:effectLst>
                <a:cs typeface="微软雅黑" panose="020B0503020204020204" pitchFamily="34" charset="-122"/>
              </a:rPr>
              <a:t>电磁感应现象（查阅学习参考“学习单元五学习任务一”）。</a:t>
            </a:r>
            <a:endParaRPr lang="zh-CN" altLang="en-US" b="1" dirty="0">
              <a:effectLst>
                <a:outerShdw blurRad="38100" dist="38100" dir="2700000" algn="tl">
                  <a:srgbClr val="C0C0C0"/>
                </a:outerShdw>
              </a:effectLst>
              <a:cs typeface="微软雅黑" panose="020B0503020204020204" pitchFamily="34" charset="-122"/>
            </a:endParaRPr>
          </a:p>
          <a:p>
            <a:pPr marL="0" lvl="0" indent="0" eaLnBrk="1" hangingPunct="1">
              <a:lnSpc>
                <a:spcPct val="150000"/>
              </a:lnSpc>
              <a:spcBef>
                <a:spcPct val="20000"/>
              </a:spcBef>
              <a:defRPr/>
            </a:pPr>
            <a:r>
              <a:rPr lang="en-US" altLang="zh-CN" b="1" dirty="0" smtClean="0">
                <a:effectLst>
                  <a:outerShdw blurRad="38100" dist="38100" dir="2700000" algn="tl">
                    <a:srgbClr val="C0C0C0"/>
                  </a:outerShdw>
                </a:effectLst>
                <a:cs typeface="微软雅黑" panose="020B0503020204020204" pitchFamily="34" charset="-122"/>
              </a:rPr>
              <a:t>     (3) </a:t>
            </a:r>
            <a:r>
              <a:rPr lang="zh-CN" altLang="en-US" b="1" dirty="0">
                <a:effectLst>
                  <a:outerShdw blurRad="38100" dist="38100" dir="2700000" algn="tl">
                    <a:srgbClr val="C0C0C0"/>
                  </a:outerShdw>
                </a:effectLst>
                <a:cs typeface="微软雅黑" panose="020B0503020204020204" pitchFamily="34" charset="-122"/>
              </a:rPr>
              <a:t>铁磁性材料工作特性（查阅学习参考“学习单元五学习任务一”）</a:t>
            </a:r>
            <a:r>
              <a:rPr lang="zh-CN" altLang="en-US" b="1" dirty="0" smtClean="0">
                <a:effectLst>
                  <a:outerShdw blurRad="38100" dist="38100" dir="2700000" algn="tl">
                    <a:srgbClr val="C0C0C0"/>
                  </a:outerShdw>
                </a:effectLst>
                <a:cs typeface="微软雅黑" panose="020B0503020204020204" pitchFamily="34" charset="-122"/>
              </a:rPr>
              <a:t>。</a:t>
            </a:r>
            <a:endParaRPr lang="en-US" altLang="zh-CN" b="1" dirty="0" smtClean="0">
              <a:effectLst>
                <a:outerShdw blurRad="38100" dist="38100" dir="2700000" algn="tl">
                  <a:srgbClr val="C0C0C0"/>
                </a:outerShdw>
              </a:effectLst>
              <a:cs typeface="微软雅黑" panose="020B0503020204020204" pitchFamily="34" charset="-122"/>
            </a:endParaRPr>
          </a:p>
          <a:p>
            <a:pPr marL="0" lvl="0" indent="0" eaLnBrk="1" hangingPunct="1">
              <a:lnSpc>
                <a:spcPct val="150000"/>
              </a:lnSpc>
              <a:spcBef>
                <a:spcPct val="20000"/>
              </a:spcBef>
              <a:defRPr/>
            </a:pP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2</a:t>
            </a:r>
            <a:r>
              <a:rPr kumimoji="1" lang="en-US" altLang="zh-CN"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工作场所：理实一体化教室。  </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lvl="0" indent="0" eaLnBrk="1" hangingPunct="1">
              <a:lnSpc>
                <a:spcPct val="150000"/>
              </a:lnSpc>
              <a:spcBef>
                <a:spcPct val="20000"/>
              </a:spcBef>
              <a:defRPr/>
            </a:pPr>
            <a:r>
              <a:rPr kumimoji="1" lang="en-US" altLang="zh-CN"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rPr>
              <a:t>3 </a:t>
            </a:r>
            <a:r>
              <a:rPr lang="zh-CN" altLang="en-US" b="1" dirty="0">
                <a:effectLst>
                  <a:outerShdw blurRad="38100" dist="38100" dir="2700000" algn="tl">
                    <a:srgbClr val="C0C0C0"/>
                  </a:outerShdw>
                </a:effectLst>
                <a:cs typeface="微软雅黑" panose="020B0503020204020204" pitchFamily="34" charset="-122"/>
              </a:rPr>
              <a:t>喇叭继电器、蓄电池一台、导线若干、按钮开关、万用表、维修工具等；螺丝刀、</a:t>
            </a:r>
            <a:endParaRPr lang="zh-CN" altLang="en-US" b="1" dirty="0">
              <a:effectLst>
                <a:outerShdw blurRad="38100" dist="38100" dir="2700000" algn="tl">
                  <a:srgbClr val="C0C0C0"/>
                </a:outerShdw>
              </a:effectLst>
              <a:cs typeface="微软雅黑" panose="020B0503020204020204" pitchFamily="34" charset="-122"/>
            </a:endParaRPr>
          </a:p>
          <a:p>
            <a:pPr marL="0" lvl="0" indent="0" eaLnBrk="1" hangingPunct="1">
              <a:lnSpc>
                <a:spcPct val="150000"/>
              </a:lnSpc>
              <a:spcBef>
                <a:spcPct val="20000"/>
              </a:spcBef>
              <a:defRPr/>
            </a:pPr>
            <a:r>
              <a:rPr lang="zh-CN" altLang="en-US" b="1" dirty="0">
                <a:effectLst>
                  <a:outerShdw blurRad="38100" dist="38100" dir="2700000" algn="tl">
                    <a:srgbClr val="C0C0C0"/>
                  </a:outerShdw>
                </a:effectLst>
                <a:cs typeface="微软雅黑" panose="020B0503020204020204" pitchFamily="34" charset="-122"/>
              </a:rPr>
              <a:t>扳手，这些常用工具必须有的绝缘措施；常用物料，如绝缘胶带、扎带等。</a:t>
            </a: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1" lang="en-US" altLang="zh-CN" sz="2800" b="1" i="0" u="none" strike="noStrike" kern="1200" cap="none" spc="0" normalizeH="0" baseline="0" noProof="0" dirty="0" smtClean="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chemeClr val="tx2"/>
                </a:solidFill>
                <a:latin typeface="Arial" panose="020B0604020202020204" pitchFamily="34" charset="0"/>
                <a:sym typeface="+mn-ea"/>
              </a:rPr>
              <a:t>新能源汽车喇叭继电器的认知及检测</a:t>
            </a:r>
            <a:endParaRPr lang="zh-CN" altLang="en-US"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学习准备</a:t>
            </a:r>
            <a:endPar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551815" y="1628775"/>
            <a:ext cx="11353165" cy="200152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lvl="0" indent="0" eaLnBrk="1" hangingPunct="1">
              <a:lnSpc>
                <a:spcPts val="3100"/>
              </a:lnSpc>
              <a:spcBef>
                <a:spcPct val="20000"/>
              </a:spcBef>
              <a:defRPr/>
            </a:pPr>
            <a:r>
              <a:rPr lang="en-US" altLang="zh-CN" b="1" dirty="0">
                <a:effectLst>
                  <a:outerShdw blurRad="38100" dist="38100" dir="2700000" algn="tl">
                    <a:srgbClr val="C0C0C0"/>
                  </a:outerShdw>
                </a:effectLst>
                <a:cs typeface="微软雅黑" panose="020B0503020204020204" pitchFamily="34" charset="-122"/>
              </a:rPr>
              <a:t>1. </a:t>
            </a:r>
            <a:r>
              <a:rPr lang="zh-CN" altLang="en-US" b="1" dirty="0">
                <a:effectLst>
                  <a:outerShdw blurRad="38100" dist="38100" dir="2700000" algn="tl">
                    <a:srgbClr val="C0C0C0"/>
                  </a:outerShdw>
                </a:effectLst>
                <a:cs typeface="微软雅黑" panose="020B0503020204020204" pitchFamily="34" charset="-122"/>
              </a:rPr>
              <a:t>通过前面的知识准备和实验器件的认知，对小组成员进行合理分工，制订详细</a:t>
            </a:r>
            <a:endParaRPr lang="zh-CN" altLang="en-US" b="1" dirty="0">
              <a:effectLst>
                <a:outerShdw blurRad="38100" dist="38100" dir="2700000" algn="tl">
                  <a:srgbClr val="C0C0C0"/>
                </a:outerShdw>
              </a:effectLst>
              <a:cs typeface="微软雅黑" panose="020B0503020204020204" pitchFamily="34" charset="-122"/>
            </a:endParaRPr>
          </a:p>
          <a:p>
            <a:pPr marL="0" lvl="0" indent="0" eaLnBrk="1" hangingPunct="1">
              <a:lnSpc>
                <a:spcPts val="3100"/>
              </a:lnSpc>
              <a:spcBef>
                <a:spcPct val="20000"/>
              </a:spcBef>
              <a:defRPr/>
            </a:pPr>
            <a:r>
              <a:rPr lang="zh-CN" altLang="en-US" b="1" dirty="0">
                <a:effectLst>
                  <a:outerShdw blurRad="38100" dist="38100" dir="2700000" algn="tl">
                    <a:srgbClr val="C0C0C0"/>
                  </a:outerShdw>
                </a:effectLst>
                <a:cs typeface="微软雅黑" panose="020B0503020204020204" pitchFamily="34" charset="-122"/>
              </a:rPr>
              <a:t>的计划并进一步实施。</a:t>
            </a:r>
            <a:endParaRPr lang="zh-CN" altLang="en-US" b="1" dirty="0">
              <a:effectLst>
                <a:outerShdw blurRad="38100" dist="38100" dir="2700000" algn="tl">
                  <a:srgbClr val="C0C0C0"/>
                </a:outerShdw>
              </a:effectLst>
              <a:cs typeface="微软雅黑" panose="020B0503020204020204" pitchFamily="34" charset="-122"/>
            </a:endParaRPr>
          </a:p>
          <a:p>
            <a:pPr marL="0" lvl="0" indent="0" eaLnBrk="1" hangingPunct="1">
              <a:lnSpc>
                <a:spcPts val="3100"/>
              </a:lnSpc>
              <a:spcBef>
                <a:spcPct val="20000"/>
              </a:spcBef>
              <a:defRPr/>
            </a:pPr>
            <a:r>
              <a:rPr lang="zh-CN" altLang="en-US" b="1" dirty="0">
                <a:effectLst>
                  <a:outerShdw blurRad="38100" dist="38100" dir="2700000" algn="tl">
                    <a:srgbClr val="C0C0C0"/>
                  </a:outerShdw>
                </a:effectLst>
                <a:cs typeface="微软雅黑" panose="020B0503020204020204" pitchFamily="34" charset="-122"/>
              </a:rPr>
              <a:t>（ </a:t>
            </a:r>
            <a:r>
              <a:rPr lang="en-US" altLang="zh-CN" b="1" dirty="0">
                <a:effectLst>
                  <a:outerShdw blurRad="38100" dist="38100" dir="2700000" algn="tl">
                    <a:srgbClr val="C0C0C0"/>
                  </a:outerShdw>
                </a:effectLst>
                <a:cs typeface="微软雅黑" panose="020B0503020204020204" pitchFamily="34" charset="-122"/>
              </a:rPr>
              <a:t>1</a:t>
            </a:r>
            <a:r>
              <a:rPr lang="zh-CN" altLang="en-US" b="1" dirty="0">
                <a:effectLst>
                  <a:outerShdw blurRad="38100" dist="38100" dir="2700000" algn="tl">
                    <a:srgbClr val="C0C0C0"/>
                  </a:outerShdw>
                </a:effectLst>
                <a:cs typeface="微软雅黑" panose="020B0503020204020204" pitchFamily="34" charset="-122"/>
              </a:rPr>
              <a:t>）你认为汽车喇叭工作电路中，必需的元件有哪些？</a:t>
            </a:r>
            <a:endParaRPr lang="zh-CN" altLang="en-US" b="1" dirty="0">
              <a:effectLst>
                <a:outerShdw blurRad="38100" dist="38100" dir="2700000" algn="tl">
                  <a:srgbClr val="C0C0C0"/>
                </a:outerShdw>
              </a:effectLst>
              <a:cs typeface="微软雅黑" panose="020B0503020204020204" pitchFamily="34" charset="-122"/>
            </a:endParaRPr>
          </a:p>
          <a:p>
            <a:pPr marL="0" lvl="0" indent="0" eaLnBrk="1" hangingPunct="1">
              <a:lnSpc>
                <a:spcPts val="3100"/>
              </a:lnSpc>
              <a:spcBef>
                <a:spcPct val="20000"/>
              </a:spcBef>
              <a:defRPr/>
            </a:pPr>
            <a:r>
              <a:rPr lang="zh-CN" altLang="en-US" b="1" dirty="0">
                <a:effectLst>
                  <a:outerShdw blurRad="38100" dist="38100" dir="2700000" algn="tl">
                    <a:srgbClr val="C0C0C0"/>
                  </a:outerShdw>
                </a:effectLst>
                <a:cs typeface="微软雅黑" panose="020B0503020204020204" pitchFamily="34" charset="-122"/>
              </a:rPr>
              <a:t>（ </a:t>
            </a:r>
            <a:r>
              <a:rPr lang="en-US" altLang="zh-CN" b="1" dirty="0">
                <a:effectLst>
                  <a:outerShdw blurRad="38100" dist="38100" dir="2700000" algn="tl">
                    <a:srgbClr val="C0C0C0"/>
                  </a:outerShdw>
                </a:effectLst>
                <a:cs typeface="微软雅黑" panose="020B0503020204020204" pitchFamily="34" charset="-122"/>
              </a:rPr>
              <a:t>2</a:t>
            </a:r>
            <a:r>
              <a:rPr lang="zh-CN" altLang="en-US" b="1" dirty="0">
                <a:effectLst>
                  <a:outerShdw blurRad="38100" dist="38100" dir="2700000" algn="tl">
                    <a:srgbClr val="C0C0C0"/>
                  </a:outerShdw>
                </a:effectLst>
                <a:cs typeface="微软雅黑" panose="020B0503020204020204" pitchFamily="34" charset="-122"/>
              </a:rPr>
              <a:t>）如何正确分析汽车喇叭的工作原理？</a:t>
            </a:r>
            <a:endParaRPr lang="zh-CN" altLang="en-US" b="1" dirty="0">
              <a:effectLst>
                <a:outerShdw blurRad="38100" dist="38100" dir="2700000" algn="tl">
                  <a:srgbClr val="C0C0C0"/>
                </a:outerShdw>
              </a:effectLst>
              <a:cs typeface="微软雅黑" panose="020B0503020204020204" pitchFamily="34" charset="-122"/>
            </a:endParaRPr>
          </a:p>
          <a:p>
            <a:pPr marL="0" lvl="0" indent="0" eaLnBrk="1" hangingPunct="1">
              <a:lnSpc>
                <a:spcPts val="3100"/>
              </a:lnSpc>
              <a:spcBef>
                <a:spcPct val="20000"/>
              </a:spcBef>
              <a:defRPr/>
            </a:pPr>
            <a:r>
              <a:rPr lang="zh-CN" altLang="en-US" b="1" dirty="0">
                <a:effectLst>
                  <a:outerShdw blurRad="38100" dist="38100" dir="2700000" algn="tl">
                    <a:srgbClr val="C0C0C0"/>
                  </a:outerShdw>
                </a:effectLst>
                <a:cs typeface="微软雅黑" panose="020B0503020204020204" pitchFamily="34" charset="-122"/>
              </a:rPr>
              <a:t>（ </a:t>
            </a:r>
            <a:r>
              <a:rPr lang="en-US" altLang="zh-CN" b="1" dirty="0">
                <a:effectLst>
                  <a:outerShdw blurRad="38100" dist="38100" dir="2700000" algn="tl">
                    <a:srgbClr val="C0C0C0"/>
                  </a:outerShdw>
                </a:effectLst>
                <a:cs typeface="微软雅黑" panose="020B0503020204020204" pitchFamily="34" charset="-122"/>
              </a:rPr>
              <a:t>3</a:t>
            </a:r>
            <a:r>
              <a:rPr lang="zh-CN" altLang="en-US" b="1" dirty="0">
                <a:effectLst>
                  <a:outerShdw blurRad="38100" dist="38100" dir="2700000" algn="tl">
                    <a:srgbClr val="C0C0C0"/>
                  </a:outerShdw>
                </a:effectLst>
                <a:cs typeface="微软雅黑" panose="020B0503020204020204" pitchFamily="34" charset="-122"/>
              </a:rPr>
              <a:t>）汽车喇叭的电路如何分析？</a:t>
            </a:r>
            <a:endParaRPr lang="zh-CN" altLang="en-US" b="1" dirty="0">
              <a:effectLst>
                <a:outerShdw blurRad="38100" dist="38100" dir="2700000" algn="tl">
                  <a:srgbClr val="C0C0C0"/>
                </a:outerShdw>
              </a:effectLst>
              <a:cs typeface="微软雅黑" panose="020B0503020204020204" pitchFamily="34" charset="-122"/>
            </a:endParaRPr>
          </a:p>
          <a:p>
            <a:pPr marL="0" lvl="0" indent="0" eaLnBrk="1" hangingPunct="1">
              <a:lnSpc>
                <a:spcPts val="3100"/>
              </a:lnSpc>
              <a:spcBef>
                <a:spcPct val="20000"/>
              </a:spcBef>
              <a:defRPr/>
            </a:pPr>
            <a:r>
              <a:rPr lang="zh-CN" altLang="en-US" b="1" dirty="0">
                <a:effectLst>
                  <a:outerShdw blurRad="38100" dist="38100" dir="2700000" algn="tl">
                    <a:srgbClr val="C0C0C0"/>
                  </a:outerShdw>
                </a:effectLst>
                <a:cs typeface="微软雅黑" panose="020B0503020204020204" pitchFamily="34" charset="-122"/>
              </a:rPr>
              <a:t>（ </a:t>
            </a:r>
            <a:r>
              <a:rPr lang="en-US" altLang="zh-CN" b="1" dirty="0">
                <a:effectLst>
                  <a:outerShdw blurRad="38100" dist="38100" dir="2700000" algn="tl">
                    <a:srgbClr val="C0C0C0"/>
                  </a:outerShdw>
                </a:effectLst>
                <a:cs typeface="微软雅黑" panose="020B0503020204020204" pitchFamily="34" charset="-122"/>
              </a:rPr>
              <a:t>4</a:t>
            </a:r>
            <a:r>
              <a:rPr lang="zh-CN" altLang="en-US" b="1" dirty="0">
                <a:effectLst>
                  <a:outerShdw blurRad="38100" dist="38100" dir="2700000" algn="tl">
                    <a:srgbClr val="C0C0C0"/>
                  </a:outerShdw>
                </a:effectLst>
                <a:cs typeface="微软雅黑" panose="020B0503020204020204" pitchFamily="34" charset="-122"/>
              </a:rPr>
              <a:t>）汽车喇叭是怎么发出声音的？汽车喇叭内部的工作原理是什么？</a:t>
            </a: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1" lang="en-US" altLang="zh-CN" sz="2800" b="1" i="0" u="none" strike="noStrike" kern="1200" cap="none" spc="0" normalizeH="0" baseline="0" noProof="0" dirty="0" smtClean="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chemeClr val="tx2"/>
                </a:solidFill>
                <a:latin typeface="Arial" panose="020B0604020202020204" pitchFamily="34" charset="0"/>
                <a:sym typeface="+mn-ea"/>
              </a:rPr>
              <a:t>新能源汽车喇叭继电器的认知及检测</a:t>
            </a:r>
            <a:endParaRPr lang="zh-CN" altLang="en-US"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计划与实施</a:t>
            </a:r>
            <a:endPar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endParaRPr>
          </a:p>
        </p:txBody>
      </p:sp>
      <p:sp>
        <p:nvSpPr>
          <p:cNvPr id="2" name="矩形 1"/>
          <p:cNvSpPr/>
          <p:nvPr/>
        </p:nvSpPr>
        <p:spPr>
          <a:xfrm>
            <a:off x="605765" y="4365104"/>
            <a:ext cx="9217024" cy="1200329"/>
          </a:xfrm>
          <a:prstGeom prst="rect">
            <a:avLst/>
          </a:prstGeom>
        </p:spPr>
        <p:txBody>
          <a:bodyPr wrap="square">
            <a:spAutoFit/>
          </a:bodyPr>
          <a:lstStyle/>
          <a:p>
            <a:pPr>
              <a:lnSpc>
                <a:spcPct val="150000"/>
              </a:lnSpc>
            </a:pPr>
            <a:r>
              <a:rPr kumimoji="1" lang="zh-CN" altLang="en-US" sz="2400" b="1" dirty="0">
                <a:effectLst>
                  <a:outerShdw blurRad="38100" dist="38100" dir="2700000" algn="tl">
                    <a:srgbClr val="C0C0C0"/>
                  </a:outerShdw>
                </a:effectLst>
                <a:latin typeface="Times New Roman" panose="02020603050405020304" pitchFamily="18" charset="0"/>
                <a:cs typeface="微软雅黑" panose="020B0503020204020204" pitchFamily="34" charset="-122"/>
              </a:rPr>
              <a:t>（ </a:t>
            </a:r>
            <a:r>
              <a:rPr kumimoji="1" lang="en-US" altLang="zh-CN" sz="2400" b="1" dirty="0">
                <a:effectLst>
                  <a:outerShdw blurRad="38100" dist="38100" dir="2700000" algn="tl">
                    <a:srgbClr val="C0C0C0"/>
                  </a:outerShdw>
                </a:effectLst>
                <a:latin typeface="Times New Roman" panose="02020603050405020304" pitchFamily="18" charset="0"/>
                <a:cs typeface="微软雅黑" panose="020B0503020204020204" pitchFamily="34" charset="-122"/>
              </a:rPr>
              <a:t>5</a:t>
            </a:r>
            <a:r>
              <a:rPr kumimoji="1" lang="zh-CN" altLang="en-US" sz="2400" b="1" dirty="0">
                <a:effectLst>
                  <a:outerShdw blurRad="38100" dist="38100" dir="2700000" algn="tl">
                    <a:srgbClr val="C0C0C0"/>
                  </a:outerShdw>
                </a:effectLst>
                <a:latin typeface="Times New Roman" panose="02020603050405020304" pitchFamily="18" charset="0"/>
                <a:cs typeface="微软雅黑" panose="020B0503020204020204" pitchFamily="34" charset="-122"/>
              </a:rPr>
              <a:t>）按下喇叭按钮，喇叭不响的故障原因与检修方法是什么？</a:t>
            </a:r>
            <a:endParaRPr kumimoji="1" lang="zh-CN" altLang="en-US" sz="2400" b="1" dirty="0">
              <a:effectLst>
                <a:outerShdw blurRad="38100" dist="38100" dir="2700000" algn="tl">
                  <a:srgbClr val="C0C0C0"/>
                </a:outerShdw>
              </a:effectLst>
              <a:latin typeface="Times New Roman" panose="02020603050405020304" pitchFamily="18" charset="0"/>
              <a:cs typeface="微软雅黑" panose="020B0503020204020204" pitchFamily="34" charset="-122"/>
            </a:endParaRPr>
          </a:p>
          <a:p>
            <a:pPr>
              <a:lnSpc>
                <a:spcPct val="150000"/>
              </a:lnSpc>
            </a:pPr>
            <a:r>
              <a:rPr kumimoji="1" lang="zh-CN" altLang="en-US" sz="2400" b="1" dirty="0">
                <a:effectLst>
                  <a:outerShdw blurRad="38100" dist="38100" dir="2700000" algn="tl">
                    <a:srgbClr val="C0C0C0"/>
                  </a:outerShdw>
                </a:effectLst>
                <a:latin typeface="Times New Roman" panose="02020603050405020304" pitchFamily="18" charset="0"/>
                <a:cs typeface="微软雅黑" panose="020B0503020204020204" pitchFamily="34" charset="-122"/>
              </a:rPr>
              <a:t>（ </a:t>
            </a:r>
            <a:r>
              <a:rPr kumimoji="1" lang="en-US" altLang="zh-CN" sz="2400" b="1" dirty="0">
                <a:effectLst>
                  <a:outerShdw blurRad="38100" dist="38100" dir="2700000" algn="tl">
                    <a:srgbClr val="C0C0C0"/>
                  </a:outerShdw>
                </a:effectLst>
                <a:latin typeface="Times New Roman" panose="02020603050405020304" pitchFamily="18" charset="0"/>
                <a:cs typeface="微软雅黑" panose="020B0503020204020204" pitchFamily="34" charset="-122"/>
              </a:rPr>
              <a:t>6</a:t>
            </a:r>
            <a:r>
              <a:rPr kumimoji="1" lang="zh-CN" altLang="en-US" sz="2400" b="1" dirty="0">
                <a:effectLst>
                  <a:outerShdw blurRad="38100" dist="38100" dir="2700000" algn="tl">
                    <a:srgbClr val="C0C0C0"/>
                  </a:outerShdw>
                </a:effectLst>
                <a:latin typeface="Times New Roman" panose="02020603050405020304" pitchFamily="18" charset="0"/>
                <a:cs typeface="微软雅黑" panose="020B0503020204020204" pitchFamily="34" charset="-122"/>
              </a:rPr>
              <a:t>）触点容易烧蚀原因与检修方法是什么？</a:t>
            </a:r>
            <a:endParaRPr kumimoji="1" lang="zh-CN" altLang="en-US" sz="2400" b="1" dirty="0">
              <a:effectLst>
                <a:outerShdw blurRad="38100" dist="38100" dir="2700000" algn="tl">
                  <a:srgbClr val="C0C0C0"/>
                </a:outerShdw>
              </a:effectLst>
              <a:latin typeface="Times New Roman" panose="02020603050405020304" pitchFamily="18" charset="0"/>
              <a:cs typeface="微软雅黑" panose="020B0503020204020204" pitchFamily="34" charset="-122"/>
            </a:endParaRPr>
          </a:p>
        </p:txBody>
      </p:sp>
      <p:sp>
        <p:nvSpPr>
          <p:cNvPr id="3" name="矩形 2"/>
          <p:cNvSpPr/>
          <p:nvPr/>
        </p:nvSpPr>
        <p:spPr>
          <a:xfrm>
            <a:off x="839416" y="5565433"/>
            <a:ext cx="4204997" cy="461665"/>
          </a:xfrm>
          <a:prstGeom prst="rect">
            <a:avLst/>
          </a:prstGeom>
        </p:spPr>
        <p:txBody>
          <a:bodyPr wrap="none">
            <a:spAutoFit/>
          </a:bodyPr>
          <a:lstStyle/>
          <a:p>
            <a:r>
              <a:rPr kumimoji="1" lang="en-US" altLang="zh-CN" sz="2400" b="1" dirty="0">
                <a:effectLst>
                  <a:outerShdw blurRad="38100" dist="38100" dir="2700000" algn="tl">
                    <a:srgbClr val="C0C0C0"/>
                  </a:outerShdw>
                </a:effectLst>
                <a:latin typeface="Times New Roman" panose="02020603050405020304" pitchFamily="18" charset="0"/>
                <a:cs typeface="微软雅黑" panose="020B0503020204020204" pitchFamily="34" charset="-122"/>
              </a:rPr>
              <a:t>2. </a:t>
            </a:r>
            <a:r>
              <a:rPr kumimoji="1" lang="zh-CN" altLang="en-US" sz="2400" b="1" dirty="0">
                <a:effectLst>
                  <a:outerShdw blurRad="38100" dist="38100" dir="2700000" algn="tl">
                    <a:srgbClr val="C0C0C0"/>
                  </a:outerShdw>
                </a:effectLst>
                <a:latin typeface="Times New Roman" panose="02020603050405020304" pitchFamily="18" charset="0"/>
                <a:cs typeface="微软雅黑" panose="020B0503020204020204" pitchFamily="34" charset="-122"/>
              </a:rPr>
              <a:t>分析汽车喇叭电路工作情况</a:t>
            </a:r>
            <a:endParaRPr kumimoji="1" lang="zh-CN" altLang="en-US" sz="2400" b="1" dirty="0">
              <a:effectLst>
                <a:outerShdw blurRad="38100" dist="38100" dir="2700000" algn="tl">
                  <a:srgbClr val="C0C0C0"/>
                </a:outerShdw>
              </a:effectLst>
              <a:latin typeface="Times New Roman" panose="02020603050405020304" pitchFamily="18" charset="0"/>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551815" y="1449333"/>
            <a:ext cx="11353165" cy="200152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lvl="0" indent="0" eaLnBrk="1" hangingPunct="1">
              <a:lnSpc>
                <a:spcPct val="150000"/>
              </a:lnSpc>
              <a:spcBef>
                <a:spcPct val="20000"/>
              </a:spcBef>
              <a:defRPr/>
            </a:pPr>
            <a:r>
              <a:rPr lang="zh-CN" altLang="en-US" sz="2000" b="1" dirty="0">
                <a:effectLst>
                  <a:outerShdw blurRad="38100" dist="38100" dir="2700000" algn="tl">
                    <a:srgbClr val="C0C0C0"/>
                  </a:outerShdw>
                </a:effectLst>
                <a:cs typeface="微软雅黑" panose="020B0503020204020204" pitchFamily="34" charset="-122"/>
              </a:rPr>
              <a:t>（ </a:t>
            </a:r>
            <a:r>
              <a:rPr lang="en-US" altLang="zh-CN" sz="2000" b="1" dirty="0">
                <a:effectLst>
                  <a:outerShdw blurRad="38100" dist="38100" dir="2700000" algn="tl">
                    <a:srgbClr val="C0C0C0"/>
                  </a:outerShdw>
                </a:effectLst>
                <a:cs typeface="微软雅黑" panose="020B0503020204020204" pitchFamily="34" charset="-122"/>
              </a:rPr>
              <a:t>1</a:t>
            </a:r>
            <a:r>
              <a:rPr lang="zh-CN" altLang="en-US" sz="2000" b="1" dirty="0">
                <a:effectLst>
                  <a:outerShdw blurRad="38100" dist="38100" dir="2700000" algn="tl">
                    <a:srgbClr val="C0C0C0"/>
                  </a:outerShdw>
                </a:effectLst>
                <a:cs typeface="微软雅黑" panose="020B0503020204020204" pitchFamily="34" charset="-122"/>
              </a:rPr>
              <a:t>）一般规定：小磁针在磁场中某点静止时 </a:t>
            </a:r>
            <a:r>
              <a:rPr lang="en-US" altLang="zh-CN" sz="2000" b="1" dirty="0">
                <a:effectLst>
                  <a:outerShdw blurRad="38100" dist="38100" dir="2700000" algn="tl">
                    <a:srgbClr val="C0C0C0"/>
                  </a:outerShdw>
                </a:effectLst>
                <a:cs typeface="微软雅黑" panose="020B0503020204020204" pitchFamily="34" charset="-122"/>
              </a:rPr>
              <a:t>N </a:t>
            </a:r>
            <a:r>
              <a:rPr lang="zh-CN" altLang="en-US" sz="2000" b="1" dirty="0">
                <a:effectLst>
                  <a:outerShdw blurRad="38100" dist="38100" dir="2700000" algn="tl">
                    <a:srgbClr val="C0C0C0"/>
                  </a:outerShdw>
                </a:effectLst>
                <a:cs typeface="微软雅黑" panose="020B0503020204020204" pitchFamily="34" charset="-122"/>
              </a:rPr>
              <a:t>极所指的方向为该点的 </a:t>
            </a:r>
            <a:r>
              <a:rPr lang="en-US" altLang="zh-CN" sz="2000" b="1" dirty="0">
                <a:effectLst>
                  <a:outerShdw blurRad="38100" dist="38100" dir="2700000" algn="tl">
                    <a:srgbClr val="C0C0C0"/>
                  </a:outerShdw>
                </a:effectLst>
                <a:cs typeface="微软雅黑" panose="020B0503020204020204" pitchFamily="34" charset="-122"/>
              </a:rPr>
              <a:t>__________</a:t>
            </a:r>
            <a:r>
              <a:rPr lang="zh-CN" altLang="en-US" sz="2000" b="1" dirty="0">
                <a:effectLst>
                  <a:outerShdw blurRad="38100" dist="38100" dir="2700000" algn="tl">
                    <a:srgbClr val="C0C0C0"/>
                  </a:outerShdw>
                </a:effectLst>
                <a:cs typeface="微软雅黑" panose="020B0503020204020204" pitchFamily="34" charset="-122"/>
              </a:rPr>
              <a:t>。</a:t>
            </a:r>
            <a:endParaRPr lang="zh-CN" altLang="en-US" sz="2000" b="1" dirty="0">
              <a:effectLst>
                <a:outerShdw blurRad="38100" dist="38100" dir="2700000" algn="tl">
                  <a:srgbClr val="C0C0C0"/>
                </a:outerShdw>
              </a:effectLst>
              <a:cs typeface="微软雅黑" panose="020B0503020204020204" pitchFamily="34" charset="-122"/>
            </a:endParaRPr>
          </a:p>
          <a:p>
            <a:pPr marL="0" lvl="0" indent="0" eaLnBrk="1" hangingPunct="1">
              <a:lnSpc>
                <a:spcPct val="150000"/>
              </a:lnSpc>
              <a:spcBef>
                <a:spcPct val="20000"/>
              </a:spcBef>
              <a:defRPr/>
            </a:pPr>
            <a:r>
              <a:rPr lang="zh-CN" altLang="en-US" sz="2000" b="1" dirty="0">
                <a:effectLst>
                  <a:outerShdw blurRad="38100" dist="38100" dir="2700000" algn="tl">
                    <a:srgbClr val="C0C0C0"/>
                  </a:outerShdw>
                </a:effectLst>
                <a:cs typeface="微软雅黑" panose="020B0503020204020204" pitchFamily="34" charset="-122"/>
              </a:rPr>
              <a:t>（ </a:t>
            </a:r>
            <a:r>
              <a:rPr lang="en-US" altLang="zh-CN" sz="2000" b="1" dirty="0">
                <a:effectLst>
                  <a:outerShdw blurRad="38100" dist="38100" dir="2700000" algn="tl">
                    <a:srgbClr val="C0C0C0"/>
                  </a:outerShdw>
                </a:effectLst>
                <a:cs typeface="微软雅黑" panose="020B0503020204020204" pitchFamily="34" charset="-122"/>
              </a:rPr>
              <a:t>2</a:t>
            </a:r>
            <a:r>
              <a:rPr lang="zh-CN" altLang="en-US" sz="2000" b="1" dirty="0">
                <a:effectLst>
                  <a:outerShdw blurRad="38100" dist="38100" dir="2700000" algn="tl">
                    <a:srgbClr val="C0C0C0"/>
                  </a:outerShdw>
                </a:effectLst>
                <a:cs typeface="微软雅黑" panose="020B0503020204020204" pitchFamily="34" charset="-122"/>
              </a:rPr>
              <a:t>）外部的磁感线都是从 </a:t>
            </a:r>
            <a:r>
              <a:rPr lang="en-US" altLang="zh-CN" sz="2000" b="1" dirty="0">
                <a:effectLst>
                  <a:outerShdw blurRad="38100" dist="38100" dir="2700000" algn="tl">
                    <a:srgbClr val="C0C0C0"/>
                  </a:outerShdw>
                </a:effectLst>
                <a:cs typeface="微软雅黑" panose="020B0503020204020204" pitchFamily="34" charset="-122"/>
              </a:rPr>
              <a:t>____ </a:t>
            </a:r>
            <a:r>
              <a:rPr lang="zh-CN" altLang="en-US" sz="2000" b="1" dirty="0">
                <a:effectLst>
                  <a:outerShdw blurRad="38100" dist="38100" dir="2700000" algn="tl">
                    <a:srgbClr val="C0C0C0"/>
                  </a:outerShdw>
                </a:effectLst>
                <a:cs typeface="微软雅黑" panose="020B0503020204020204" pitchFamily="34" charset="-122"/>
              </a:rPr>
              <a:t>极到 </a:t>
            </a:r>
            <a:r>
              <a:rPr lang="en-US" altLang="zh-CN" sz="2000" b="1" dirty="0">
                <a:effectLst>
                  <a:outerShdw blurRad="38100" dist="38100" dir="2700000" algn="tl">
                    <a:srgbClr val="C0C0C0"/>
                  </a:outerShdw>
                </a:effectLst>
                <a:cs typeface="微软雅黑" panose="020B0503020204020204" pitchFamily="34" charset="-122"/>
              </a:rPr>
              <a:t>S </a:t>
            </a:r>
            <a:r>
              <a:rPr lang="zh-CN" altLang="en-US" sz="2000" b="1" dirty="0">
                <a:effectLst>
                  <a:outerShdw blurRad="38100" dist="38100" dir="2700000" algn="tl">
                    <a:srgbClr val="C0C0C0"/>
                  </a:outerShdw>
                </a:effectLst>
                <a:cs typeface="微软雅黑" panose="020B0503020204020204" pitchFamily="34" charset="-122"/>
              </a:rPr>
              <a:t>极。在磁铁内部是从 </a:t>
            </a:r>
            <a:r>
              <a:rPr lang="en-US" altLang="zh-CN" sz="2000" b="1" dirty="0">
                <a:effectLst>
                  <a:outerShdw blurRad="38100" dist="38100" dir="2700000" algn="tl">
                    <a:srgbClr val="C0C0C0"/>
                  </a:outerShdw>
                </a:effectLst>
                <a:cs typeface="微软雅黑" panose="020B0503020204020204" pitchFamily="34" charset="-122"/>
              </a:rPr>
              <a:t>____ </a:t>
            </a:r>
            <a:r>
              <a:rPr lang="zh-CN" altLang="en-US" sz="2000" b="1" dirty="0">
                <a:effectLst>
                  <a:outerShdw blurRad="38100" dist="38100" dir="2700000" algn="tl">
                    <a:srgbClr val="C0C0C0"/>
                  </a:outerShdw>
                </a:effectLst>
                <a:cs typeface="微软雅黑" panose="020B0503020204020204" pitchFamily="34" charset="-122"/>
              </a:rPr>
              <a:t>极到 </a:t>
            </a:r>
            <a:r>
              <a:rPr lang="en-US" altLang="zh-CN" sz="2000" b="1" dirty="0">
                <a:effectLst>
                  <a:outerShdw blurRad="38100" dist="38100" dir="2700000" algn="tl">
                    <a:srgbClr val="C0C0C0"/>
                  </a:outerShdw>
                </a:effectLst>
                <a:cs typeface="微软雅黑" panose="020B0503020204020204" pitchFamily="34" charset="-122"/>
              </a:rPr>
              <a:t>N </a:t>
            </a:r>
            <a:r>
              <a:rPr lang="zh-CN" altLang="en-US" sz="2000" b="1" dirty="0">
                <a:effectLst>
                  <a:outerShdw blurRad="38100" dist="38100" dir="2700000" algn="tl">
                    <a:srgbClr val="C0C0C0"/>
                  </a:outerShdw>
                </a:effectLst>
                <a:cs typeface="微软雅黑" panose="020B0503020204020204" pitchFamily="34" charset="-122"/>
              </a:rPr>
              <a:t>极。</a:t>
            </a:r>
            <a:r>
              <a:rPr lang="zh-CN" altLang="en-US" sz="2000" b="1" dirty="0" smtClean="0">
                <a:effectLst>
                  <a:outerShdw blurRad="38100" dist="38100" dir="2700000" algn="tl">
                    <a:srgbClr val="C0C0C0"/>
                  </a:outerShdw>
                </a:effectLst>
                <a:cs typeface="微软雅黑" panose="020B0503020204020204" pitchFamily="34" charset="-122"/>
              </a:rPr>
              <a:t>磁感线</a:t>
            </a:r>
            <a:r>
              <a:rPr lang="zh-CN" altLang="en-US" sz="2000" b="1" dirty="0">
                <a:effectLst>
                  <a:outerShdw blurRad="38100" dist="38100" dir="2700000" algn="tl">
                    <a:srgbClr val="C0C0C0"/>
                  </a:outerShdw>
                </a:effectLst>
                <a:cs typeface="微软雅黑" panose="020B0503020204020204" pitchFamily="34" charset="-122"/>
              </a:rPr>
              <a:t>是闭合的曲线，而且在磁场中任意两条磁感线都不会相交。</a:t>
            </a:r>
            <a:endParaRPr lang="zh-CN" altLang="en-US" sz="2000" b="1" dirty="0">
              <a:effectLst>
                <a:outerShdw blurRad="38100" dist="38100" dir="2700000" algn="tl">
                  <a:srgbClr val="C0C0C0"/>
                </a:outerShdw>
              </a:effectLst>
              <a:cs typeface="微软雅黑" panose="020B0503020204020204" pitchFamily="34" charset="-122"/>
            </a:endParaRPr>
          </a:p>
          <a:p>
            <a:pPr marL="0" lvl="0" indent="0" eaLnBrk="1" hangingPunct="1">
              <a:lnSpc>
                <a:spcPct val="150000"/>
              </a:lnSpc>
              <a:spcBef>
                <a:spcPct val="20000"/>
              </a:spcBef>
              <a:defRPr/>
            </a:pPr>
            <a:r>
              <a:rPr lang="zh-CN" altLang="en-US" sz="2000" b="1" dirty="0">
                <a:effectLst>
                  <a:outerShdw blurRad="38100" dist="38100" dir="2700000" algn="tl">
                    <a:srgbClr val="C0C0C0"/>
                  </a:outerShdw>
                </a:effectLst>
                <a:cs typeface="微软雅黑" panose="020B0503020204020204" pitchFamily="34" charset="-122"/>
              </a:rPr>
              <a:t>（ </a:t>
            </a:r>
            <a:r>
              <a:rPr lang="en-US" altLang="zh-CN" sz="2000" b="1" dirty="0">
                <a:effectLst>
                  <a:outerShdw blurRad="38100" dist="38100" dir="2700000" algn="tl">
                    <a:srgbClr val="C0C0C0"/>
                  </a:outerShdw>
                </a:effectLst>
                <a:cs typeface="微软雅黑" panose="020B0503020204020204" pitchFamily="34" charset="-122"/>
              </a:rPr>
              <a:t>3</a:t>
            </a:r>
            <a:r>
              <a:rPr lang="zh-CN" altLang="en-US" sz="2000" b="1" dirty="0">
                <a:effectLst>
                  <a:outerShdw blurRad="38100" dist="38100" dir="2700000" algn="tl">
                    <a:srgbClr val="C0C0C0"/>
                  </a:outerShdw>
                </a:effectLst>
                <a:cs typeface="微软雅黑" panose="020B0503020204020204" pitchFamily="34" charset="-122"/>
              </a:rPr>
              <a:t>）右手定则判断通电直导体磁场的磁感线方向：用右手握住直导线，伸直的</a:t>
            </a:r>
            <a:r>
              <a:rPr lang="zh-CN" altLang="en-US" sz="2000" b="1" dirty="0" smtClean="0">
                <a:effectLst>
                  <a:outerShdw blurRad="38100" dist="38100" dir="2700000" algn="tl">
                    <a:srgbClr val="C0C0C0"/>
                  </a:outerShdw>
                </a:effectLst>
                <a:cs typeface="微软雅黑" panose="020B0503020204020204" pitchFamily="34" charset="-122"/>
              </a:rPr>
              <a:t>拇指</a:t>
            </a:r>
            <a:r>
              <a:rPr lang="zh-CN" altLang="en-US" sz="2000" b="1" dirty="0">
                <a:effectLst>
                  <a:outerShdw blurRad="38100" dist="38100" dir="2700000" algn="tl">
                    <a:srgbClr val="C0C0C0"/>
                  </a:outerShdw>
                </a:effectLst>
                <a:cs typeface="微软雅黑" panose="020B0503020204020204" pitchFamily="34" charset="-122"/>
              </a:rPr>
              <a:t>指向电流方向，与拇指垂直的弯曲四指所指方向就是 </a:t>
            </a:r>
            <a:r>
              <a:rPr lang="en-US" altLang="zh-CN" sz="2000" b="1" dirty="0">
                <a:effectLst>
                  <a:outerShdw blurRad="38100" dist="38100" dir="2700000" algn="tl">
                    <a:srgbClr val="C0C0C0"/>
                  </a:outerShdw>
                </a:effectLst>
                <a:cs typeface="微软雅黑" panose="020B0503020204020204" pitchFamily="34" charset="-122"/>
              </a:rPr>
              <a:t>__________</a:t>
            </a:r>
            <a:r>
              <a:rPr lang="zh-CN" altLang="en-US" sz="2000" b="1" dirty="0">
                <a:effectLst>
                  <a:outerShdw blurRad="38100" dist="38100" dir="2700000" algn="tl">
                    <a:srgbClr val="C0C0C0"/>
                  </a:outerShdw>
                </a:effectLst>
                <a:cs typeface="微软雅黑" panose="020B0503020204020204" pitchFamily="34" charset="-122"/>
              </a:rPr>
              <a:t>。</a:t>
            </a:r>
            <a:endParaRPr lang="zh-CN" altLang="en-US" sz="2000" b="1" dirty="0">
              <a:effectLst>
                <a:outerShdw blurRad="38100" dist="38100" dir="2700000" algn="tl">
                  <a:srgbClr val="C0C0C0"/>
                </a:outerShdw>
              </a:effectLst>
              <a:cs typeface="微软雅黑" panose="020B0503020204020204" pitchFamily="34" charset="-122"/>
            </a:endParaRPr>
          </a:p>
          <a:p>
            <a:pPr marL="0" lvl="0" indent="0" eaLnBrk="1" hangingPunct="1">
              <a:lnSpc>
                <a:spcPct val="150000"/>
              </a:lnSpc>
              <a:spcBef>
                <a:spcPct val="20000"/>
              </a:spcBef>
              <a:defRPr/>
            </a:pPr>
            <a:r>
              <a:rPr lang="zh-CN" altLang="en-US" sz="2000" b="1" dirty="0">
                <a:effectLst>
                  <a:outerShdw blurRad="38100" dist="38100" dir="2700000" algn="tl">
                    <a:srgbClr val="C0C0C0"/>
                  </a:outerShdw>
                </a:effectLst>
                <a:cs typeface="微软雅黑" panose="020B0503020204020204" pitchFamily="34" charset="-122"/>
              </a:rPr>
              <a:t>（ </a:t>
            </a:r>
            <a:r>
              <a:rPr lang="en-US" altLang="zh-CN" sz="2000" b="1" dirty="0">
                <a:effectLst>
                  <a:outerShdw blurRad="38100" dist="38100" dir="2700000" algn="tl">
                    <a:srgbClr val="C0C0C0"/>
                  </a:outerShdw>
                </a:effectLst>
                <a:cs typeface="微软雅黑" panose="020B0503020204020204" pitchFamily="34" charset="-122"/>
              </a:rPr>
              <a:t>4</a:t>
            </a:r>
            <a:r>
              <a:rPr lang="zh-CN" altLang="en-US" sz="2000" b="1" dirty="0">
                <a:effectLst>
                  <a:outerShdw blurRad="38100" dist="38100" dir="2700000" algn="tl">
                    <a:srgbClr val="C0C0C0"/>
                  </a:outerShdw>
                </a:effectLst>
                <a:cs typeface="微软雅黑" panose="020B0503020204020204" pitchFamily="34" charset="-122"/>
              </a:rPr>
              <a:t>）右手螺旋定则判断通电螺线管磁场的磁感线方向：右手握住螺线管，四指</a:t>
            </a:r>
            <a:r>
              <a:rPr lang="zh-CN" altLang="en-US" sz="2000" b="1" dirty="0" smtClean="0">
                <a:effectLst>
                  <a:outerShdw blurRad="38100" dist="38100" dir="2700000" algn="tl">
                    <a:srgbClr val="C0C0C0"/>
                  </a:outerShdw>
                </a:effectLst>
                <a:cs typeface="微软雅黑" panose="020B0503020204020204" pitchFamily="34" charset="-122"/>
              </a:rPr>
              <a:t>指向</a:t>
            </a:r>
            <a:r>
              <a:rPr lang="zh-CN" altLang="en-US" sz="2000" b="1" dirty="0">
                <a:effectLst>
                  <a:outerShdw blurRad="38100" dist="38100" dir="2700000" algn="tl">
                    <a:srgbClr val="C0C0C0"/>
                  </a:outerShdw>
                </a:effectLst>
                <a:cs typeface="微软雅黑" panose="020B0503020204020204" pitchFamily="34" charset="-122"/>
              </a:rPr>
              <a:t>电流方向，与四指垂直的拇指所指方向就是通电螺线管的 </a:t>
            </a:r>
            <a:r>
              <a:rPr lang="en-US" altLang="zh-CN" sz="2000" b="1" dirty="0">
                <a:effectLst>
                  <a:outerShdw blurRad="38100" dist="38100" dir="2700000" algn="tl">
                    <a:srgbClr val="C0C0C0"/>
                  </a:outerShdw>
                </a:effectLst>
                <a:cs typeface="微软雅黑" panose="020B0503020204020204" pitchFamily="34" charset="-122"/>
              </a:rPr>
              <a:t>__________</a:t>
            </a:r>
            <a:r>
              <a:rPr lang="zh-CN" altLang="en-US" sz="2000" b="1" dirty="0">
                <a:effectLst>
                  <a:outerShdw blurRad="38100" dist="38100" dir="2700000" algn="tl">
                    <a:srgbClr val="C0C0C0"/>
                  </a:outerShdw>
                </a:effectLst>
                <a:cs typeface="微软雅黑" panose="020B0503020204020204" pitchFamily="34" charset="-122"/>
              </a:rPr>
              <a:t>。</a:t>
            </a:r>
            <a:endParaRPr lang="zh-CN" altLang="en-US" sz="2000" b="1" dirty="0">
              <a:effectLst>
                <a:outerShdw blurRad="38100" dist="38100" dir="2700000" algn="tl">
                  <a:srgbClr val="C0C0C0"/>
                </a:outerShdw>
              </a:effectLst>
              <a:cs typeface="微软雅黑" panose="020B0503020204020204" pitchFamily="34" charset="-122"/>
            </a:endParaRPr>
          </a:p>
          <a:p>
            <a:pPr marL="0" lvl="0" indent="0" eaLnBrk="1" hangingPunct="1">
              <a:lnSpc>
                <a:spcPct val="150000"/>
              </a:lnSpc>
              <a:spcBef>
                <a:spcPct val="20000"/>
              </a:spcBef>
              <a:defRPr/>
            </a:pPr>
            <a:r>
              <a:rPr lang="zh-CN" altLang="en-US" sz="2000" b="1" dirty="0">
                <a:effectLst>
                  <a:outerShdw blurRad="38100" dist="38100" dir="2700000" algn="tl">
                    <a:srgbClr val="C0C0C0"/>
                  </a:outerShdw>
                </a:effectLst>
                <a:cs typeface="微软雅黑" panose="020B0503020204020204" pitchFamily="34" charset="-122"/>
              </a:rPr>
              <a:t>（ </a:t>
            </a:r>
            <a:r>
              <a:rPr lang="en-US" altLang="zh-CN" sz="2000" b="1" dirty="0">
                <a:effectLst>
                  <a:outerShdw blurRad="38100" dist="38100" dir="2700000" algn="tl">
                    <a:srgbClr val="C0C0C0"/>
                  </a:outerShdw>
                </a:effectLst>
                <a:cs typeface="微软雅黑" panose="020B0503020204020204" pitchFamily="34" charset="-122"/>
              </a:rPr>
              <a:t>5</a:t>
            </a:r>
            <a:r>
              <a:rPr lang="zh-CN" altLang="en-US" sz="2000" b="1" dirty="0">
                <a:effectLst>
                  <a:outerShdw blurRad="38100" dist="38100" dir="2700000" algn="tl">
                    <a:srgbClr val="C0C0C0"/>
                  </a:outerShdw>
                </a:effectLst>
                <a:cs typeface="微软雅黑" panose="020B0503020204020204" pitchFamily="34" charset="-122"/>
              </a:rPr>
              <a:t>）磁感应强度 </a:t>
            </a:r>
            <a:r>
              <a:rPr lang="en-US" altLang="zh-CN" sz="2000" b="1" dirty="0">
                <a:effectLst>
                  <a:outerShdw blurRad="38100" dist="38100" dir="2700000" algn="tl">
                    <a:srgbClr val="C0C0C0"/>
                  </a:outerShdw>
                </a:effectLst>
                <a:cs typeface="微软雅黑" panose="020B0503020204020204" pitchFamily="34" charset="-122"/>
              </a:rPr>
              <a:t>B </a:t>
            </a:r>
            <a:r>
              <a:rPr lang="zh-CN" altLang="en-US" sz="2000" b="1" dirty="0">
                <a:effectLst>
                  <a:outerShdw blurRad="38100" dist="38100" dir="2700000" algn="tl">
                    <a:srgbClr val="C0C0C0"/>
                  </a:outerShdw>
                </a:effectLst>
                <a:cs typeface="微软雅黑" panose="020B0503020204020204" pitchFamily="34" charset="-122"/>
              </a:rPr>
              <a:t>是用来表示磁场内某点 </a:t>
            </a:r>
            <a:r>
              <a:rPr lang="en-US" altLang="zh-CN" sz="2000" b="1" dirty="0">
                <a:effectLst>
                  <a:outerShdw blurRad="38100" dist="38100" dir="2700000" algn="tl">
                    <a:srgbClr val="C0C0C0"/>
                  </a:outerShdw>
                </a:effectLst>
                <a:cs typeface="微软雅黑" panose="020B0503020204020204" pitchFamily="34" charset="-122"/>
              </a:rPr>
              <a:t>__________ </a:t>
            </a:r>
            <a:r>
              <a:rPr lang="zh-CN" altLang="en-US" sz="2000" b="1" dirty="0">
                <a:effectLst>
                  <a:outerShdw blurRad="38100" dist="38100" dir="2700000" algn="tl">
                    <a:srgbClr val="C0C0C0"/>
                  </a:outerShdw>
                </a:effectLst>
                <a:cs typeface="微软雅黑" panose="020B0503020204020204" pitchFamily="34" charset="-122"/>
              </a:rPr>
              <a:t>和 </a:t>
            </a:r>
            <a:r>
              <a:rPr lang="en-US" altLang="zh-CN" sz="2000" b="1" dirty="0">
                <a:effectLst>
                  <a:outerShdw blurRad="38100" dist="38100" dir="2700000" algn="tl">
                    <a:srgbClr val="C0C0C0"/>
                  </a:outerShdw>
                </a:effectLst>
                <a:cs typeface="微软雅黑" panose="020B0503020204020204" pitchFamily="34" charset="-122"/>
              </a:rPr>
              <a:t>__________ </a:t>
            </a:r>
            <a:r>
              <a:rPr lang="zh-CN" altLang="en-US" sz="2000" b="1" dirty="0">
                <a:effectLst>
                  <a:outerShdw blurRad="38100" dist="38100" dir="2700000" algn="tl">
                    <a:srgbClr val="C0C0C0"/>
                  </a:outerShdw>
                </a:effectLst>
                <a:cs typeface="微软雅黑" panose="020B0503020204020204" pitchFamily="34" charset="-122"/>
              </a:rPr>
              <a:t>的物理量 。</a:t>
            </a:r>
            <a:endParaRPr lang="zh-CN" altLang="en-US" sz="2000" b="1" dirty="0">
              <a:effectLst>
                <a:outerShdw blurRad="38100" dist="38100" dir="2700000" algn="tl">
                  <a:srgbClr val="C0C0C0"/>
                </a:outerShdw>
              </a:effectLst>
              <a:cs typeface="微软雅黑" panose="020B0503020204020204" pitchFamily="34" charset="-122"/>
            </a:endParaRPr>
          </a:p>
          <a:p>
            <a:pPr marL="0" lvl="0" indent="0" eaLnBrk="1" hangingPunct="1">
              <a:lnSpc>
                <a:spcPct val="150000"/>
              </a:lnSpc>
              <a:spcBef>
                <a:spcPct val="20000"/>
              </a:spcBef>
              <a:defRPr/>
            </a:pPr>
            <a:r>
              <a:rPr lang="zh-CN" altLang="en-US" sz="2000" b="1" dirty="0">
                <a:effectLst>
                  <a:outerShdw blurRad="38100" dist="38100" dir="2700000" algn="tl">
                    <a:srgbClr val="C0C0C0"/>
                  </a:outerShdw>
                </a:effectLst>
                <a:cs typeface="微软雅黑" panose="020B0503020204020204" pitchFamily="34" charset="-122"/>
              </a:rPr>
              <a:t>（ </a:t>
            </a:r>
            <a:r>
              <a:rPr lang="en-US" altLang="zh-CN" sz="2000" b="1" dirty="0">
                <a:effectLst>
                  <a:outerShdw blurRad="38100" dist="38100" dir="2700000" algn="tl">
                    <a:srgbClr val="C0C0C0"/>
                  </a:outerShdw>
                </a:effectLst>
                <a:cs typeface="微软雅黑" panose="020B0503020204020204" pitchFamily="34" charset="-122"/>
              </a:rPr>
              <a:t>6</a:t>
            </a:r>
            <a:r>
              <a:rPr lang="zh-CN" altLang="en-US" sz="2000" b="1" dirty="0">
                <a:effectLst>
                  <a:outerShdw blurRad="38100" dist="38100" dir="2700000" algn="tl">
                    <a:srgbClr val="C0C0C0"/>
                  </a:outerShdw>
                </a:effectLst>
                <a:cs typeface="微软雅黑" panose="020B0503020204020204" pitchFamily="34" charset="-122"/>
              </a:rPr>
              <a:t>）只要穿过闭合电路的磁通量发生变化，闭合电路中就有电流产生，这一</a:t>
            </a:r>
            <a:r>
              <a:rPr lang="zh-CN" altLang="en-US" sz="2000" b="1" dirty="0" smtClean="0">
                <a:effectLst>
                  <a:outerShdw blurRad="38100" dist="38100" dir="2700000" algn="tl">
                    <a:srgbClr val="C0C0C0"/>
                  </a:outerShdw>
                </a:effectLst>
                <a:cs typeface="微软雅黑" panose="020B0503020204020204" pitchFamily="34" charset="-122"/>
              </a:rPr>
              <a:t>现象称为</a:t>
            </a:r>
            <a:r>
              <a:rPr lang="zh-CN" altLang="en-US" sz="2000" b="1" dirty="0">
                <a:effectLst>
                  <a:outerShdw blurRad="38100" dist="38100" dir="2700000" algn="tl">
                    <a:srgbClr val="C0C0C0"/>
                  </a:outerShdw>
                </a:effectLst>
                <a:cs typeface="微软雅黑" panose="020B0503020204020204" pitchFamily="34" charset="-122"/>
              </a:rPr>
              <a:t>电磁感应现象，在电磁感应现象中产生的电流称为 </a:t>
            </a:r>
            <a:r>
              <a:rPr lang="en-US" altLang="zh-CN" sz="2000" b="1" dirty="0">
                <a:effectLst>
                  <a:outerShdw blurRad="38100" dist="38100" dir="2700000" algn="tl">
                    <a:srgbClr val="C0C0C0"/>
                  </a:outerShdw>
                </a:effectLst>
                <a:cs typeface="微软雅黑" panose="020B0503020204020204" pitchFamily="34" charset="-122"/>
              </a:rPr>
              <a:t>__________</a:t>
            </a:r>
            <a:r>
              <a:rPr lang="zh-CN" altLang="en-US" sz="2000" b="1" dirty="0">
                <a:effectLst>
                  <a:outerShdw blurRad="38100" dist="38100" dir="2700000" algn="tl">
                    <a:srgbClr val="C0C0C0"/>
                  </a:outerShdw>
                </a:effectLst>
                <a:cs typeface="微软雅黑" panose="020B0503020204020204" pitchFamily="34" charset="-122"/>
              </a:rPr>
              <a:t>，产生的电动势</a:t>
            </a:r>
            <a:r>
              <a:rPr lang="zh-CN" altLang="en-US" sz="2000" b="1" dirty="0" smtClean="0">
                <a:effectLst>
                  <a:outerShdw blurRad="38100" dist="38100" dir="2700000" algn="tl">
                    <a:srgbClr val="C0C0C0"/>
                  </a:outerShdw>
                </a:effectLst>
                <a:cs typeface="微软雅黑" panose="020B0503020204020204" pitchFamily="34" charset="-122"/>
              </a:rPr>
              <a:t>称为 </a:t>
            </a:r>
            <a:r>
              <a:rPr lang="en-US" altLang="zh-CN" sz="2000" b="1" dirty="0">
                <a:effectLst>
                  <a:outerShdw blurRad="38100" dist="38100" dir="2700000" algn="tl">
                    <a:srgbClr val="C0C0C0"/>
                  </a:outerShdw>
                </a:effectLst>
                <a:cs typeface="微软雅黑" panose="020B0503020204020204" pitchFamily="34" charset="-122"/>
              </a:rPr>
              <a:t>__________</a:t>
            </a:r>
            <a:r>
              <a:rPr lang="zh-CN" altLang="en-US" sz="2000" b="1" dirty="0">
                <a:effectLst>
                  <a:outerShdw blurRad="38100" dist="38100" dir="2700000" algn="tl">
                    <a:srgbClr val="C0C0C0"/>
                  </a:outerShdw>
                </a:effectLst>
                <a:cs typeface="微软雅黑" panose="020B0503020204020204" pitchFamily="34" charset="-122"/>
              </a:rPr>
              <a:t>。</a:t>
            </a:r>
            <a:endParaRPr kumimoji="1" lang="zh-CN" altLang="en-US" sz="20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1" lang="en-US" altLang="zh-CN" sz="2800" b="1" i="0" u="none" strike="noStrike" kern="1200" cap="none" spc="0" normalizeH="0" baseline="0" noProof="0" dirty="0" smtClean="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chemeClr val="tx2"/>
                </a:solidFill>
                <a:latin typeface="Arial" panose="020B0604020202020204" pitchFamily="34" charset="0"/>
                <a:sym typeface="+mn-ea"/>
              </a:rPr>
              <a:t>新能源汽车喇叭继电器的认知及检测</a:t>
            </a:r>
            <a:endParaRPr lang="zh-CN" altLang="en-US"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a:xfrm>
            <a:off x="706438" y="873388"/>
            <a:ext cx="7899400" cy="575945"/>
          </a:xfrm>
        </p:spPr>
        <p:txBody>
          <a:body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评价与反馈</a:t>
            </a:r>
            <a:endPar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777861" y="2132856"/>
            <a:ext cx="10284460" cy="200152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lvl="0" indent="0" eaLnBrk="1" hangingPunct="1">
              <a:lnSpc>
                <a:spcPct val="150000"/>
              </a:lnSpc>
              <a:spcBef>
                <a:spcPct val="20000"/>
              </a:spcBef>
              <a:defRPr/>
            </a:pPr>
            <a:r>
              <a:rPr lang="zh-CN" altLang="en-US" b="1" dirty="0">
                <a:effectLst>
                  <a:outerShdw blurRad="38100" dist="38100" dir="2700000" algn="tl">
                    <a:srgbClr val="C0C0C0"/>
                  </a:outerShdw>
                </a:effectLst>
                <a:cs typeface="微软雅黑" panose="020B0503020204020204" pitchFamily="34" charset="-122"/>
              </a:rPr>
              <a:t>继电器及接触器是一种控制元件，是一种电路开关并带保护性质，是新能源</a:t>
            </a:r>
            <a:r>
              <a:rPr lang="zh-CN" altLang="en-US" b="1" dirty="0" smtClean="0">
                <a:effectLst>
                  <a:outerShdw blurRad="38100" dist="38100" dir="2700000" algn="tl">
                    <a:srgbClr val="C0C0C0"/>
                  </a:outerShdw>
                </a:effectLst>
                <a:cs typeface="微软雅黑" panose="020B0503020204020204" pitchFamily="34" charset="-122"/>
              </a:rPr>
              <a:t>汽车</a:t>
            </a:r>
            <a:r>
              <a:rPr lang="zh-CN" altLang="en-US" b="1" dirty="0">
                <a:effectLst>
                  <a:outerShdw blurRad="38100" dist="38100" dir="2700000" algn="tl">
                    <a:srgbClr val="C0C0C0"/>
                  </a:outerShdw>
                </a:effectLst>
                <a:cs typeface="微软雅黑" panose="020B0503020204020204" pitchFamily="34" charset="-122"/>
              </a:rPr>
              <a:t>的核心元件。在本学习任务中，我们通过分析继电器及接触器的有关电路，</a:t>
            </a:r>
            <a:r>
              <a:rPr lang="zh-CN" altLang="en-US" b="1" dirty="0" smtClean="0">
                <a:effectLst>
                  <a:outerShdw blurRad="38100" dist="38100" dir="2700000" algn="tl">
                    <a:srgbClr val="C0C0C0"/>
                  </a:outerShdw>
                </a:effectLst>
                <a:cs typeface="微软雅黑" panose="020B0503020204020204" pitchFamily="34" charset="-122"/>
              </a:rPr>
              <a:t>学习继电器</a:t>
            </a:r>
            <a:r>
              <a:rPr lang="zh-CN" altLang="en-US" b="1" dirty="0">
                <a:effectLst>
                  <a:outerShdw blurRad="38100" dist="38100" dir="2700000" algn="tl">
                    <a:srgbClr val="C0C0C0"/>
                  </a:outerShdw>
                </a:effectLst>
                <a:cs typeface="微软雅黑" panose="020B0503020204020204" pitchFamily="34" charset="-122"/>
              </a:rPr>
              <a:t>及接触器功能及应用万用表测量判断继电器及接触器好坏的技能。</a:t>
            </a: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fontScale="77500" lnSpcReduction="20000"/>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1" lang="en-US" altLang="zh-CN" sz="2800" b="1" i="0" u="none" strike="noStrike" kern="1200" cap="none" spc="0" normalizeH="0" baseline="0" noProof="0" dirty="0" smtClean="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chemeClr val="tx2"/>
                </a:solidFill>
                <a:latin typeface="Arial" panose="020B0604020202020204" pitchFamily="34" charset="0"/>
                <a:sym typeface="+mn-ea"/>
              </a:rPr>
              <a:t>新能源汽车常用继电器及接触器</a:t>
            </a:r>
            <a:r>
              <a:rPr lang="zh-CN" altLang="en-US" dirty="0" smtClean="0">
                <a:solidFill>
                  <a:schemeClr val="tx2"/>
                </a:solidFill>
                <a:latin typeface="Arial" panose="020B0604020202020204" pitchFamily="34" charset="0"/>
                <a:sym typeface="+mn-ea"/>
              </a:rPr>
              <a:t>的分析</a:t>
            </a:r>
            <a:r>
              <a:rPr lang="zh-CN" altLang="en-US" dirty="0">
                <a:solidFill>
                  <a:schemeClr val="tx2"/>
                </a:solidFill>
                <a:latin typeface="Arial" panose="020B0604020202020204" pitchFamily="34" charset="0"/>
                <a:sym typeface="+mn-ea"/>
              </a:rPr>
              <a:t>及检测	</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任务描述</a:t>
            </a:r>
            <a:r>
              <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551815" y="1628775"/>
            <a:ext cx="10800769" cy="200152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lvl="0" indent="0" eaLnBrk="1" hangingPunct="1">
              <a:lnSpc>
                <a:spcPct val="150000"/>
              </a:lnSpc>
              <a:spcBef>
                <a:spcPct val="20000"/>
              </a:spcBef>
              <a:defRPr/>
            </a:pPr>
            <a:r>
              <a:rPr lang="en-US" altLang="zh-CN" b="1" dirty="0">
                <a:effectLst>
                  <a:outerShdw blurRad="38100" dist="38100" dir="2700000" algn="tl">
                    <a:srgbClr val="C0C0C0"/>
                  </a:outerShdw>
                </a:effectLst>
                <a:cs typeface="微软雅黑" panose="020B0503020204020204" pitchFamily="34" charset="-122"/>
              </a:rPr>
              <a:t>1. </a:t>
            </a:r>
            <a:r>
              <a:rPr lang="zh-CN" altLang="en-US" b="1" dirty="0">
                <a:effectLst>
                  <a:outerShdw blurRad="38100" dist="38100" dir="2700000" algn="tl">
                    <a:srgbClr val="C0C0C0"/>
                  </a:outerShdw>
                </a:effectLst>
                <a:cs typeface="微软雅黑" panose="020B0503020204020204" pitchFamily="34" charset="-122"/>
              </a:rPr>
              <a:t>了解继电器及接触器的结构。</a:t>
            </a:r>
            <a:endParaRPr lang="zh-CN" altLang="en-US" b="1" dirty="0">
              <a:effectLst>
                <a:outerShdw blurRad="38100" dist="38100" dir="2700000" algn="tl">
                  <a:srgbClr val="C0C0C0"/>
                </a:outerShdw>
              </a:effectLst>
              <a:cs typeface="微软雅黑" panose="020B0503020204020204" pitchFamily="34" charset="-122"/>
            </a:endParaRPr>
          </a:p>
          <a:p>
            <a:pPr marL="0" lvl="0" indent="0" eaLnBrk="1" hangingPunct="1">
              <a:lnSpc>
                <a:spcPct val="150000"/>
              </a:lnSpc>
              <a:spcBef>
                <a:spcPct val="20000"/>
              </a:spcBef>
              <a:defRPr/>
            </a:pPr>
            <a:r>
              <a:rPr lang="en-US" altLang="zh-CN" b="1" dirty="0">
                <a:effectLst>
                  <a:outerShdw blurRad="38100" dist="38100" dir="2700000" algn="tl">
                    <a:srgbClr val="C0C0C0"/>
                  </a:outerShdw>
                </a:effectLst>
                <a:cs typeface="微软雅黑" panose="020B0503020204020204" pitchFamily="34" charset="-122"/>
              </a:rPr>
              <a:t>2. </a:t>
            </a:r>
            <a:r>
              <a:rPr lang="zh-CN" altLang="en-US" b="1" dirty="0">
                <a:effectLst>
                  <a:outerShdw blurRad="38100" dist="38100" dir="2700000" algn="tl">
                    <a:srgbClr val="C0C0C0"/>
                  </a:outerShdw>
                </a:effectLst>
                <a:cs typeface="微软雅黑" panose="020B0503020204020204" pitchFamily="34" charset="-122"/>
              </a:rPr>
              <a:t>掌握电磁继电器的工作特性。</a:t>
            </a:r>
            <a:endParaRPr lang="zh-CN" altLang="en-US" b="1" dirty="0">
              <a:effectLst>
                <a:outerShdw blurRad="38100" dist="38100" dir="2700000" algn="tl">
                  <a:srgbClr val="C0C0C0"/>
                </a:outerShdw>
              </a:effectLst>
              <a:cs typeface="微软雅黑" panose="020B0503020204020204" pitchFamily="34" charset="-122"/>
            </a:endParaRPr>
          </a:p>
          <a:p>
            <a:pPr marL="0" lvl="0" indent="0" eaLnBrk="1" hangingPunct="1">
              <a:lnSpc>
                <a:spcPct val="150000"/>
              </a:lnSpc>
              <a:spcBef>
                <a:spcPct val="20000"/>
              </a:spcBef>
              <a:defRPr/>
            </a:pPr>
            <a:r>
              <a:rPr lang="en-US" altLang="zh-CN" b="1" dirty="0">
                <a:effectLst>
                  <a:outerShdw blurRad="38100" dist="38100" dir="2700000" algn="tl">
                    <a:srgbClr val="C0C0C0"/>
                  </a:outerShdw>
                </a:effectLst>
                <a:cs typeface="微软雅黑" panose="020B0503020204020204" pitchFamily="34" charset="-122"/>
              </a:rPr>
              <a:t>3. </a:t>
            </a:r>
            <a:r>
              <a:rPr lang="zh-CN" altLang="en-US" b="1" dirty="0">
                <a:effectLst>
                  <a:outerShdw blurRad="38100" dist="38100" dir="2700000" algn="tl">
                    <a:srgbClr val="C0C0C0"/>
                  </a:outerShdw>
                </a:effectLst>
                <a:cs typeface="微软雅黑" panose="020B0503020204020204" pitchFamily="34" charset="-122"/>
              </a:rPr>
              <a:t>认识常见的继电器及接触器。</a:t>
            </a:r>
            <a:endParaRPr lang="zh-CN" altLang="en-US" b="1" dirty="0">
              <a:effectLst>
                <a:outerShdw blurRad="38100" dist="38100" dir="2700000" algn="tl">
                  <a:srgbClr val="C0C0C0"/>
                </a:outerShdw>
              </a:effectLst>
              <a:cs typeface="微软雅黑" panose="020B0503020204020204" pitchFamily="34" charset="-122"/>
            </a:endParaRPr>
          </a:p>
          <a:p>
            <a:pPr marL="0" lvl="0" indent="0" eaLnBrk="1" hangingPunct="1">
              <a:lnSpc>
                <a:spcPct val="150000"/>
              </a:lnSpc>
              <a:spcBef>
                <a:spcPct val="20000"/>
              </a:spcBef>
              <a:defRPr/>
            </a:pPr>
            <a:r>
              <a:rPr lang="en-US" altLang="zh-CN" b="1" dirty="0">
                <a:effectLst>
                  <a:outerShdw blurRad="38100" dist="38100" dir="2700000" algn="tl">
                    <a:srgbClr val="C0C0C0"/>
                  </a:outerShdw>
                </a:effectLst>
                <a:cs typeface="微软雅黑" panose="020B0503020204020204" pitchFamily="34" charset="-122"/>
              </a:rPr>
              <a:t>4. </a:t>
            </a:r>
            <a:r>
              <a:rPr lang="zh-CN" altLang="en-US" b="1" dirty="0">
                <a:effectLst>
                  <a:outerShdw blurRad="38100" dist="38100" dir="2700000" algn="tl">
                    <a:srgbClr val="C0C0C0"/>
                  </a:outerShdw>
                </a:effectLst>
                <a:cs typeface="微软雅黑" panose="020B0503020204020204" pitchFamily="34" charset="-122"/>
              </a:rPr>
              <a:t>学会应用万用表测量继电器线圈阻值是否正常，常开、常闭触点是否正确。</a:t>
            </a:r>
            <a:endParaRPr lang="zh-CN" altLang="en-US" b="1" dirty="0">
              <a:effectLst>
                <a:outerShdw blurRad="38100" dist="38100" dir="2700000" algn="tl">
                  <a:srgbClr val="C0C0C0"/>
                </a:outerShdw>
              </a:effectLst>
              <a:cs typeface="微软雅黑" panose="020B0503020204020204" pitchFamily="34" charset="-122"/>
            </a:endParaRPr>
          </a:p>
          <a:p>
            <a:pPr marL="0" lvl="0" indent="0" eaLnBrk="1" hangingPunct="1">
              <a:lnSpc>
                <a:spcPct val="150000"/>
              </a:lnSpc>
              <a:spcBef>
                <a:spcPct val="20000"/>
              </a:spcBef>
              <a:defRPr/>
            </a:pPr>
            <a:r>
              <a:rPr lang="en-US" altLang="zh-CN" b="1" dirty="0">
                <a:effectLst>
                  <a:outerShdw blurRad="38100" dist="38100" dir="2700000" algn="tl">
                    <a:srgbClr val="C0C0C0"/>
                  </a:outerShdw>
                </a:effectLst>
                <a:cs typeface="微软雅黑" panose="020B0503020204020204" pitchFamily="34" charset="-122"/>
              </a:rPr>
              <a:t>5. </a:t>
            </a:r>
            <a:r>
              <a:rPr lang="zh-CN" altLang="en-US" b="1" dirty="0">
                <a:effectLst>
                  <a:outerShdw blurRad="38100" dist="38100" dir="2700000" algn="tl">
                    <a:srgbClr val="C0C0C0"/>
                  </a:outerShdw>
                </a:effectLst>
                <a:cs typeface="微软雅黑" panose="020B0503020204020204" pitchFamily="34" charset="-122"/>
              </a:rPr>
              <a:t>懂得团队配合，既要有分工，更要有合作。</a:t>
            </a: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a:xfrm>
            <a:off x="684367" y="260648"/>
            <a:ext cx="8507977" cy="576064"/>
          </a:xfrm>
        </p:spPr>
        <p:txBody>
          <a:bodyPr>
            <a:normAutofit fontScale="85000" lnSpcReduction="10000"/>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2-</a:t>
            </a:r>
            <a:r>
              <a:rPr kumimoji="1" lang="en-US" altLang="zh-CN" noProof="0" dirty="0" smtClean="0">
                <a:ln>
                  <a:noFill/>
                </a:ln>
                <a:effectLst>
                  <a:outerShdw blurRad="38100" dist="38100" dir="2700000" algn="tl">
                    <a:srgbClr val="C0C0C0"/>
                  </a:outerShdw>
                </a:effectLst>
                <a:uLnTx/>
                <a:uFillTx/>
                <a:cs typeface="微软雅黑" panose="020B0503020204020204" pitchFamily="34" charset="-122"/>
                <a:sym typeface="+mn-ea"/>
              </a:rPr>
              <a:t>-</a:t>
            </a:r>
            <a:r>
              <a:rPr lang="zh-CN" altLang="en-US" dirty="0">
                <a:solidFill>
                  <a:schemeClr val="tx2"/>
                </a:solidFill>
                <a:latin typeface="Arial" panose="020B0604020202020204" pitchFamily="34" charset="0"/>
                <a:sym typeface="+mn-ea"/>
              </a:rPr>
              <a:t>新能源汽车常用继电器及接触器的分析及检测</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学习目标</a:t>
            </a: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479425" y="1412875"/>
            <a:ext cx="11929110" cy="200152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lvl="0" indent="0" eaLnBrk="1" hangingPunct="1">
              <a:spcBef>
                <a:spcPct val="20000"/>
              </a:spcBef>
              <a:defRPr/>
            </a:pPr>
            <a:r>
              <a:rPr lang="zh-CN" altLang="en-US" b="1" dirty="0">
                <a:effectLst>
                  <a:outerShdw blurRad="38100" dist="38100" dir="2700000" algn="tl">
                    <a:srgbClr val="C0C0C0"/>
                  </a:outerShdw>
                </a:effectLst>
                <a:cs typeface="微软雅黑" panose="020B0503020204020204" pitchFamily="34" charset="-122"/>
              </a:rPr>
              <a:t>一、知识准备</a:t>
            </a:r>
            <a:endParaRPr lang="zh-CN" altLang="en-US" b="1" dirty="0">
              <a:effectLst>
                <a:outerShdw blurRad="38100" dist="38100" dir="2700000" algn="tl">
                  <a:srgbClr val="C0C0C0"/>
                </a:outerShdw>
              </a:effectLst>
              <a:cs typeface="微软雅黑" panose="020B0503020204020204" pitchFamily="34" charset="-122"/>
            </a:endParaRPr>
          </a:p>
          <a:p>
            <a:pPr marL="0" lvl="0" indent="0" eaLnBrk="1" hangingPunct="1">
              <a:spcBef>
                <a:spcPct val="20000"/>
              </a:spcBef>
              <a:defRPr/>
            </a:pPr>
            <a:r>
              <a:rPr lang="en-US" altLang="zh-CN" b="1" dirty="0">
                <a:effectLst>
                  <a:outerShdw blurRad="38100" dist="38100" dir="2700000" algn="tl">
                    <a:srgbClr val="C0C0C0"/>
                  </a:outerShdw>
                </a:effectLst>
                <a:cs typeface="微软雅黑" panose="020B0503020204020204" pitchFamily="34" charset="-122"/>
              </a:rPr>
              <a:t>1. </a:t>
            </a:r>
            <a:r>
              <a:rPr lang="zh-CN" altLang="en-US" b="1" dirty="0">
                <a:effectLst>
                  <a:outerShdw blurRad="38100" dist="38100" dir="2700000" algn="tl">
                    <a:srgbClr val="C0C0C0"/>
                  </a:outerShdw>
                </a:effectLst>
                <a:cs typeface="微软雅黑" panose="020B0503020204020204" pitchFamily="34" charset="-122"/>
              </a:rPr>
              <a:t>万用表的使用规范（查阅学习参考“学习单元五学习任务一”）。</a:t>
            </a:r>
            <a:endParaRPr lang="zh-CN" altLang="en-US" b="1" dirty="0">
              <a:effectLst>
                <a:outerShdw blurRad="38100" dist="38100" dir="2700000" algn="tl">
                  <a:srgbClr val="C0C0C0"/>
                </a:outerShdw>
              </a:effectLst>
              <a:cs typeface="微软雅黑" panose="020B0503020204020204" pitchFamily="34" charset="-122"/>
            </a:endParaRPr>
          </a:p>
          <a:p>
            <a:pPr marL="0" lvl="0" indent="0" eaLnBrk="1" hangingPunct="1">
              <a:spcBef>
                <a:spcPct val="20000"/>
              </a:spcBef>
              <a:defRPr/>
            </a:pPr>
            <a:r>
              <a:rPr lang="en-US" altLang="zh-CN" b="1" dirty="0">
                <a:effectLst>
                  <a:outerShdw blurRad="38100" dist="38100" dir="2700000" algn="tl">
                    <a:srgbClr val="C0C0C0"/>
                  </a:outerShdw>
                </a:effectLst>
                <a:cs typeface="微软雅黑" panose="020B0503020204020204" pitchFamily="34" charset="-122"/>
              </a:rPr>
              <a:t>2. </a:t>
            </a:r>
            <a:r>
              <a:rPr lang="zh-CN" altLang="en-US" b="1" dirty="0">
                <a:effectLst>
                  <a:outerShdw blurRad="38100" dist="38100" dir="2700000" algn="tl">
                    <a:srgbClr val="C0C0C0"/>
                  </a:outerShdw>
                </a:effectLst>
                <a:cs typeface="微软雅黑" panose="020B0503020204020204" pitchFamily="34" charset="-122"/>
              </a:rPr>
              <a:t>继电器的结构与功能（查阅学习参考“学习单元五学习任务二”）。</a:t>
            </a:r>
            <a:endParaRPr lang="zh-CN" altLang="en-US" b="1" dirty="0">
              <a:effectLst>
                <a:outerShdw blurRad="38100" dist="38100" dir="2700000" algn="tl">
                  <a:srgbClr val="C0C0C0"/>
                </a:outerShdw>
              </a:effectLst>
              <a:cs typeface="微软雅黑" panose="020B0503020204020204" pitchFamily="34" charset="-122"/>
            </a:endParaRPr>
          </a:p>
          <a:p>
            <a:pPr marL="0" lvl="0" indent="0" eaLnBrk="1" hangingPunct="1">
              <a:spcBef>
                <a:spcPct val="20000"/>
              </a:spcBef>
              <a:defRPr/>
            </a:pPr>
            <a:r>
              <a:rPr lang="en-US" altLang="zh-CN" b="1" dirty="0">
                <a:effectLst>
                  <a:outerShdw blurRad="38100" dist="38100" dir="2700000" algn="tl">
                    <a:srgbClr val="C0C0C0"/>
                  </a:outerShdw>
                </a:effectLst>
                <a:cs typeface="微软雅黑" panose="020B0503020204020204" pitchFamily="34" charset="-122"/>
              </a:rPr>
              <a:t>3. </a:t>
            </a:r>
            <a:r>
              <a:rPr lang="zh-CN" altLang="en-US" b="1" dirty="0">
                <a:effectLst>
                  <a:outerShdw blurRad="38100" dist="38100" dir="2700000" algn="tl">
                    <a:srgbClr val="C0C0C0"/>
                  </a:outerShdw>
                </a:effectLst>
                <a:cs typeface="微软雅黑" panose="020B0503020204020204" pitchFamily="34" charset="-122"/>
              </a:rPr>
              <a:t>继电器的工作原理（查阅学习参考“学习单元五学习任务二”）。</a:t>
            </a:r>
            <a:endParaRPr lang="zh-CN" altLang="en-US" b="1" dirty="0">
              <a:effectLst>
                <a:outerShdw blurRad="38100" dist="38100" dir="2700000" algn="tl">
                  <a:srgbClr val="C0C0C0"/>
                </a:outerShdw>
              </a:effectLst>
              <a:cs typeface="微软雅黑" panose="020B0503020204020204" pitchFamily="34" charset="-122"/>
            </a:endParaRPr>
          </a:p>
          <a:p>
            <a:pPr marL="0" lvl="0" indent="0" eaLnBrk="1" hangingPunct="1">
              <a:spcBef>
                <a:spcPct val="20000"/>
              </a:spcBef>
              <a:defRPr/>
            </a:pPr>
            <a:r>
              <a:rPr lang="en-US" altLang="zh-CN" b="1" dirty="0">
                <a:effectLst>
                  <a:outerShdw blurRad="38100" dist="38100" dir="2700000" algn="tl">
                    <a:srgbClr val="C0C0C0"/>
                  </a:outerShdw>
                </a:effectLst>
                <a:cs typeface="微软雅黑" panose="020B0503020204020204" pitchFamily="34" charset="-122"/>
              </a:rPr>
              <a:t>4. </a:t>
            </a:r>
            <a:r>
              <a:rPr lang="zh-CN" altLang="en-US" b="1" dirty="0">
                <a:effectLst>
                  <a:outerShdw blurRad="38100" dist="38100" dir="2700000" algn="tl">
                    <a:srgbClr val="C0C0C0"/>
                  </a:outerShdw>
                </a:effectLst>
                <a:cs typeface="微软雅黑" panose="020B0503020204020204" pitchFamily="34" charset="-122"/>
              </a:rPr>
              <a:t>接触器的工作原理（查阅学习参考“学习单元五学习任务二”</a:t>
            </a:r>
            <a:r>
              <a:rPr lang="zh-CN" altLang="en-US" b="1" dirty="0" smtClean="0">
                <a:effectLst>
                  <a:outerShdw blurRad="38100" dist="38100" dir="2700000" algn="tl">
                    <a:srgbClr val="C0C0C0"/>
                  </a:outerShdw>
                </a:effectLst>
                <a:cs typeface="微软雅黑" panose="020B0503020204020204" pitchFamily="34" charset="-122"/>
              </a:rPr>
              <a:t>）</a:t>
            </a:r>
            <a:endParaRPr lang="en-US" altLang="zh-CN" b="1" dirty="0" smtClean="0">
              <a:effectLst>
                <a:outerShdw blurRad="38100" dist="38100" dir="2700000" algn="tl">
                  <a:srgbClr val="C0C0C0"/>
                </a:outerShdw>
              </a:effectLst>
              <a:cs typeface="微软雅黑" panose="020B0503020204020204" pitchFamily="34" charset="-122"/>
            </a:endParaRPr>
          </a:p>
          <a:p>
            <a:pPr marL="0" lvl="0" indent="0" eaLnBrk="1" hangingPunct="1">
              <a:spcBef>
                <a:spcPct val="20000"/>
              </a:spcBef>
              <a:defRPr/>
            </a:pPr>
            <a:r>
              <a:rPr lang="zh-CN" altLang="en-US" b="1" dirty="0">
                <a:effectLst>
                  <a:outerShdw blurRad="38100" dist="38100" dir="2700000" algn="tl">
                    <a:srgbClr val="C0C0C0"/>
                  </a:outerShdw>
                </a:effectLst>
                <a:cs typeface="微软雅黑" panose="020B0503020204020204" pitchFamily="34" charset="-122"/>
              </a:rPr>
              <a:t>二、工作场所</a:t>
            </a:r>
            <a:endParaRPr lang="zh-CN" altLang="en-US" b="1" dirty="0">
              <a:effectLst>
                <a:outerShdw blurRad="38100" dist="38100" dir="2700000" algn="tl">
                  <a:srgbClr val="C0C0C0"/>
                </a:outerShdw>
              </a:effectLst>
              <a:cs typeface="微软雅黑" panose="020B0503020204020204" pitchFamily="34" charset="-122"/>
            </a:endParaRPr>
          </a:p>
          <a:p>
            <a:pPr marL="0" lvl="0" indent="0" eaLnBrk="1" hangingPunct="1">
              <a:spcBef>
                <a:spcPct val="20000"/>
              </a:spcBef>
              <a:defRPr/>
            </a:pPr>
            <a:r>
              <a:rPr lang="zh-CN" altLang="en-US" b="1" dirty="0">
                <a:effectLst>
                  <a:outerShdw blurRad="38100" dist="38100" dir="2700000" algn="tl">
                    <a:srgbClr val="C0C0C0"/>
                  </a:outerShdw>
                </a:effectLst>
                <a:cs typeface="微软雅黑" panose="020B0503020204020204" pitchFamily="34" charset="-122"/>
              </a:rPr>
              <a:t>理实一体化教室。</a:t>
            </a:r>
            <a:endParaRPr lang="zh-CN" altLang="en-US" b="1" dirty="0">
              <a:effectLst>
                <a:outerShdw blurRad="38100" dist="38100" dir="2700000" algn="tl">
                  <a:srgbClr val="C0C0C0"/>
                </a:outerShdw>
              </a:effectLst>
              <a:cs typeface="微软雅黑" panose="020B0503020204020204" pitchFamily="34" charset="-122"/>
            </a:endParaRPr>
          </a:p>
          <a:p>
            <a:pPr marL="0" lvl="0" indent="0" eaLnBrk="1" hangingPunct="1">
              <a:spcBef>
                <a:spcPct val="20000"/>
              </a:spcBef>
              <a:defRPr/>
            </a:pPr>
            <a:r>
              <a:rPr lang="zh-CN" altLang="en-US" b="1" dirty="0">
                <a:effectLst>
                  <a:outerShdw blurRad="38100" dist="38100" dir="2700000" algn="tl">
                    <a:srgbClr val="C0C0C0"/>
                  </a:outerShdw>
                </a:effectLst>
                <a:cs typeface="微软雅黑" panose="020B0503020204020204" pitchFamily="34" charset="-122"/>
              </a:rPr>
              <a:t>三、工作器材</a:t>
            </a:r>
            <a:endParaRPr lang="zh-CN" altLang="en-US" b="1" dirty="0">
              <a:effectLst>
                <a:outerShdw blurRad="38100" dist="38100" dir="2700000" algn="tl">
                  <a:srgbClr val="C0C0C0"/>
                </a:outerShdw>
              </a:effectLst>
              <a:cs typeface="微软雅黑" panose="020B0503020204020204" pitchFamily="34" charset="-122"/>
            </a:endParaRPr>
          </a:p>
          <a:p>
            <a:pPr marL="0" lvl="0" indent="0" eaLnBrk="1" hangingPunct="1">
              <a:spcBef>
                <a:spcPct val="20000"/>
              </a:spcBef>
              <a:defRPr/>
            </a:pPr>
            <a:r>
              <a:rPr lang="zh-CN" altLang="en-US" b="1" dirty="0">
                <a:effectLst>
                  <a:outerShdw blurRad="38100" dist="38100" dir="2700000" algn="tl">
                    <a:srgbClr val="C0C0C0"/>
                  </a:outerShdw>
                </a:effectLst>
                <a:cs typeface="微软雅黑" panose="020B0503020204020204" pitchFamily="34" charset="-122"/>
              </a:rPr>
              <a:t>万用表、常见继电器及接触器、维修工具等。</a:t>
            </a: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a:xfrm>
            <a:off x="684367" y="260648"/>
            <a:ext cx="9660105" cy="576064"/>
          </a:xfrm>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2-</a:t>
            </a:r>
            <a:r>
              <a:rPr kumimoji="1" lang="en-US" altLang="zh-CN" noProof="0" dirty="0" smtClean="0">
                <a:ln>
                  <a:noFill/>
                </a:ln>
                <a:effectLst>
                  <a:outerShdw blurRad="38100" dist="38100" dir="2700000" algn="tl">
                    <a:srgbClr val="C0C0C0"/>
                  </a:outerShdw>
                </a:effectLst>
                <a:uLnTx/>
                <a:uFillTx/>
                <a:cs typeface="微软雅黑" panose="020B0503020204020204" pitchFamily="34" charset="-122"/>
                <a:sym typeface="+mn-ea"/>
              </a:rPr>
              <a:t>-</a:t>
            </a:r>
            <a:r>
              <a:rPr lang="zh-CN" altLang="en-US" dirty="0">
                <a:solidFill>
                  <a:schemeClr val="tx2"/>
                </a:solidFill>
                <a:latin typeface="Arial" panose="020B0604020202020204" pitchFamily="34" charset="0"/>
                <a:sym typeface="+mn-ea"/>
              </a:rPr>
              <a:t>新能源汽车常用继电器及接触器的分析及检测</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学习准备</a:t>
            </a:r>
            <a:endPar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551815" y="1628775"/>
            <a:ext cx="11353165" cy="200152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lvl="0" indent="0" eaLnBrk="1" hangingPunct="1">
              <a:lnSpc>
                <a:spcPct val="150000"/>
              </a:lnSpc>
              <a:spcBef>
                <a:spcPct val="20000"/>
              </a:spcBef>
              <a:defRPr/>
            </a:pPr>
            <a:r>
              <a:rPr lang="en-US" altLang="zh-CN" b="1" dirty="0">
                <a:effectLst>
                  <a:outerShdw blurRad="38100" dist="38100" dir="2700000" algn="tl">
                    <a:srgbClr val="C0C0C0"/>
                  </a:outerShdw>
                </a:effectLst>
                <a:cs typeface="微软雅黑" panose="020B0503020204020204" pitchFamily="34" charset="-122"/>
              </a:rPr>
              <a:t>1. </a:t>
            </a:r>
            <a:r>
              <a:rPr lang="zh-CN" altLang="en-US" b="1" dirty="0">
                <a:effectLst>
                  <a:outerShdw blurRad="38100" dist="38100" dir="2700000" algn="tl">
                    <a:srgbClr val="C0C0C0"/>
                  </a:outerShdw>
                </a:effectLst>
                <a:cs typeface="微软雅黑" panose="020B0503020204020204" pitchFamily="34" charset="-122"/>
              </a:rPr>
              <a:t>通过前面的知识准备和实验器件的认知，你认为继电器及接触器的主要作用是</a:t>
            </a:r>
            <a:endParaRPr lang="zh-CN" altLang="en-US" b="1" dirty="0">
              <a:effectLst>
                <a:outerShdw blurRad="38100" dist="38100" dir="2700000" algn="tl">
                  <a:srgbClr val="C0C0C0"/>
                </a:outerShdw>
              </a:effectLst>
              <a:cs typeface="微软雅黑" panose="020B0503020204020204" pitchFamily="34" charset="-122"/>
            </a:endParaRPr>
          </a:p>
          <a:p>
            <a:pPr marL="0" lvl="0" indent="0" eaLnBrk="1" hangingPunct="1">
              <a:lnSpc>
                <a:spcPct val="150000"/>
              </a:lnSpc>
              <a:spcBef>
                <a:spcPct val="20000"/>
              </a:spcBef>
              <a:defRPr/>
            </a:pPr>
            <a:r>
              <a:rPr lang="zh-CN" altLang="en-US" b="1" dirty="0">
                <a:effectLst>
                  <a:outerShdw blurRad="38100" dist="38100" dir="2700000" algn="tl">
                    <a:srgbClr val="C0C0C0"/>
                  </a:outerShdw>
                </a:effectLst>
                <a:cs typeface="微软雅黑" panose="020B0503020204020204" pitchFamily="34" charset="-122"/>
              </a:rPr>
              <a:t>什么？</a:t>
            </a:r>
            <a:endParaRPr lang="zh-CN" altLang="en-US" b="1" dirty="0">
              <a:effectLst>
                <a:outerShdw blurRad="38100" dist="38100" dir="2700000" algn="tl">
                  <a:srgbClr val="C0C0C0"/>
                </a:outerShdw>
              </a:effectLst>
              <a:cs typeface="微软雅黑" panose="020B0503020204020204" pitchFamily="34" charset="-122"/>
            </a:endParaRPr>
          </a:p>
          <a:p>
            <a:pPr marL="0" lvl="0" indent="0" eaLnBrk="1" hangingPunct="1">
              <a:lnSpc>
                <a:spcPct val="150000"/>
              </a:lnSpc>
              <a:spcBef>
                <a:spcPct val="20000"/>
              </a:spcBef>
              <a:defRPr/>
            </a:pPr>
            <a:r>
              <a:rPr lang="en-US" altLang="zh-CN" b="1" dirty="0">
                <a:effectLst>
                  <a:outerShdw blurRad="38100" dist="38100" dir="2700000" algn="tl">
                    <a:srgbClr val="C0C0C0"/>
                  </a:outerShdw>
                </a:effectLst>
                <a:cs typeface="微软雅黑" panose="020B0503020204020204" pitchFamily="34" charset="-122"/>
              </a:rPr>
              <a:t>2. </a:t>
            </a:r>
            <a:r>
              <a:rPr lang="zh-CN" altLang="en-US" b="1" dirty="0">
                <a:effectLst>
                  <a:outerShdw blurRad="38100" dist="38100" dir="2700000" algn="tl">
                    <a:srgbClr val="C0C0C0"/>
                  </a:outerShdw>
                </a:effectLst>
                <a:cs typeface="微软雅黑" panose="020B0503020204020204" pitchFamily="34" charset="-122"/>
              </a:rPr>
              <a:t>在教师的引导下分组，以小组为单位学习相关知识，并回答下列问题。　</a:t>
            </a:r>
            <a:endParaRPr lang="zh-CN" altLang="en-US" b="1" dirty="0">
              <a:effectLst>
                <a:outerShdw blurRad="38100" dist="38100" dir="2700000" algn="tl">
                  <a:srgbClr val="C0C0C0"/>
                </a:outerShdw>
              </a:effectLst>
              <a:cs typeface="微软雅黑" panose="020B0503020204020204" pitchFamily="34" charset="-122"/>
            </a:endParaRPr>
          </a:p>
          <a:p>
            <a:pPr marL="0" lvl="0" indent="0" eaLnBrk="1" hangingPunct="1">
              <a:lnSpc>
                <a:spcPct val="150000"/>
              </a:lnSpc>
              <a:spcBef>
                <a:spcPct val="20000"/>
              </a:spcBef>
              <a:defRPr/>
            </a:pPr>
            <a:r>
              <a:rPr lang="zh-CN" altLang="en-US" b="1" dirty="0">
                <a:effectLst>
                  <a:outerShdw blurRad="38100" dist="38100" dir="2700000" algn="tl">
                    <a:srgbClr val="C0C0C0"/>
                  </a:outerShdw>
                </a:effectLst>
                <a:cs typeface="微软雅黑" panose="020B0503020204020204" pitchFamily="34" charset="-122"/>
              </a:rPr>
              <a:t>（ </a:t>
            </a:r>
            <a:r>
              <a:rPr lang="en-US" altLang="zh-CN" b="1" dirty="0">
                <a:effectLst>
                  <a:outerShdw blurRad="38100" dist="38100" dir="2700000" algn="tl">
                    <a:srgbClr val="C0C0C0"/>
                  </a:outerShdw>
                </a:effectLst>
                <a:cs typeface="微软雅黑" panose="020B0503020204020204" pitchFamily="34" charset="-122"/>
              </a:rPr>
              <a:t>1</a:t>
            </a:r>
            <a:r>
              <a:rPr lang="zh-CN" altLang="en-US" b="1" dirty="0">
                <a:effectLst>
                  <a:outerShdw blurRad="38100" dist="38100" dir="2700000" algn="tl">
                    <a:srgbClr val="C0C0C0"/>
                  </a:outerShdw>
                </a:effectLst>
                <a:cs typeface="微软雅黑" panose="020B0503020204020204" pitchFamily="34" charset="-122"/>
              </a:rPr>
              <a:t>）继电器及接触器的结构和功能是什么？</a:t>
            </a:r>
            <a:endParaRPr lang="zh-CN" altLang="en-US" b="1" dirty="0">
              <a:effectLst>
                <a:outerShdw blurRad="38100" dist="38100" dir="2700000" algn="tl">
                  <a:srgbClr val="C0C0C0"/>
                </a:outerShdw>
              </a:effectLst>
              <a:cs typeface="微软雅黑" panose="020B0503020204020204" pitchFamily="34" charset="-122"/>
            </a:endParaRPr>
          </a:p>
          <a:p>
            <a:pPr marL="0" lvl="0" indent="0" eaLnBrk="1" hangingPunct="1">
              <a:lnSpc>
                <a:spcPct val="150000"/>
              </a:lnSpc>
              <a:spcBef>
                <a:spcPct val="20000"/>
              </a:spcBef>
              <a:defRPr/>
            </a:pPr>
            <a:r>
              <a:rPr lang="zh-CN" altLang="en-US" b="1" dirty="0">
                <a:effectLst>
                  <a:outerShdw blurRad="38100" dist="38100" dir="2700000" algn="tl">
                    <a:srgbClr val="C0C0C0"/>
                  </a:outerShdw>
                </a:effectLst>
                <a:cs typeface="微软雅黑" panose="020B0503020204020204" pitchFamily="34" charset="-122"/>
              </a:rPr>
              <a:t>（ </a:t>
            </a:r>
            <a:r>
              <a:rPr lang="en-US" altLang="zh-CN" b="1" dirty="0">
                <a:effectLst>
                  <a:outerShdw blurRad="38100" dist="38100" dir="2700000" algn="tl">
                    <a:srgbClr val="C0C0C0"/>
                  </a:outerShdw>
                </a:effectLst>
                <a:cs typeface="微软雅黑" panose="020B0503020204020204" pitchFamily="34" charset="-122"/>
              </a:rPr>
              <a:t>2</a:t>
            </a:r>
            <a:r>
              <a:rPr lang="zh-CN" altLang="en-US" b="1" dirty="0">
                <a:effectLst>
                  <a:outerShdw blurRad="38100" dist="38100" dir="2700000" algn="tl">
                    <a:srgbClr val="C0C0C0"/>
                  </a:outerShdw>
                </a:effectLst>
                <a:cs typeface="微软雅黑" panose="020B0503020204020204" pitchFamily="34" charset="-122"/>
              </a:rPr>
              <a:t>）认识接触器的结构及检测方法</a:t>
            </a: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a:xfrm>
            <a:off x="684367" y="260648"/>
            <a:ext cx="9948137" cy="576064"/>
          </a:xfrm>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2-</a:t>
            </a:r>
            <a:r>
              <a:rPr kumimoji="1" lang="en-US" altLang="zh-CN" noProof="0" dirty="0" smtClean="0">
                <a:ln>
                  <a:noFill/>
                </a:ln>
                <a:effectLst>
                  <a:outerShdw blurRad="38100" dist="38100" dir="2700000" algn="tl">
                    <a:srgbClr val="C0C0C0"/>
                  </a:outerShdw>
                </a:effectLst>
                <a:uLnTx/>
                <a:uFillTx/>
                <a:cs typeface="微软雅黑" panose="020B0503020204020204" pitchFamily="34" charset="-122"/>
                <a:sym typeface="+mn-ea"/>
              </a:rPr>
              <a:t>-</a:t>
            </a:r>
            <a:r>
              <a:rPr lang="zh-CN" altLang="en-US" dirty="0">
                <a:solidFill>
                  <a:schemeClr val="tx2"/>
                </a:solidFill>
                <a:latin typeface="Arial" panose="020B0604020202020204" pitchFamily="34" charset="0"/>
                <a:sym typeface="+mn-ea"/>
              </a:rPr>
              <a:t>新能源汽车常用继电器及接触器的分析及检测</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计划与实施</a:t>
            </a:r>
            <a:endPar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endParaRPr>
          </a:p>
        </p:txBody>
      </p:sp>
      <p:sp>
        <p:nvSpPr>
          <p:cNvPr id="2" name="矩形 1"/>
          <p:cNvSpPr/>
          <p:nvPr/>
        </p:nvSpPr>
        <p:spPr>
          <a:xfrm>
            <a:off x="551815" y="4653136"/>
            <a:ext cx="6096000" cy="1204112"/>
          </a:xfrm>
          <a:prstGeom prst="rect">
            <a:avLst/>
          </a:prstGeom>
        </p:spPr>
        <p:txBody>
          <a:bodyPr>
            <a:spAutoFit/>
          </a:bodyPr>
          <a:lstStyle/>
          <a:p>
            <a:pPr eaLnBrk="1" hangingPunct="1">
              <a:lnSpc>
                <a:spcPct val="150000"/>
              </a:lnSpc>
              <a:spcBef>
                <a:spcPct val="20000"/>
              </a:spcBef>
              <a:defRPr/>
            </a:pPr>
            <a:r>
              <a:rPr kumimoji="1" lang="zh-CN" altLang="en-US" sz="2400" b="1" dirty="0">
                <a:effectLst>
                  <a:outerShdw blurRad="38100" dist="38100" dir="2700000" algn="tl">
                    <a:srgbClr val="C0C0C0"/>
                  </a:outerShdw>
                </a:effectLst>
                <a:latin typeface="Times New Roman" panose="02020603050405020304" pitchFamily="18" charset="0"/>
                <a:cs typeface="微软雅黑" panose="020B0503020204020204" pitchFamily="34" charset="-122"/>
              </a:rPr>
              <a:t>（ </a:t>
            </a:r>
            <a:r>
              <a:rPr kumimoji="1" lang="en-US" altLang="zh-CN" sz="2400" b="1" dirty="0">
                <a:effectLst>
                  <a:outerShdw blurRad="38100" dist="38100" dir="2700000" algn="tl">
                    <a:srgbClr val="C0C0C0"/>
                  </a:outerShdw>
                </a:effectLst>
                <a:latin typeface="Times New Roman" panose="02020603050405020304" pitchFamily="18" charset="0"/>
                <a:cs typeface="微软雅黑" panose="020B0503020204020204" pitchFamily="34" charset="-122"/>
              </a:rPr>
              <a:t>3</a:t>
            </a:r>
            <a:r>
              <a:rPr kumimoji="1" lang="zh-CN" altLang="en-US" sz="2400" b="1" dirty="0">
                <a:effectLst>
                  <a:outerShdw blurRad="38100" dist="38100" dir="2700000" algn="tl">
                    <a:srgbClr val="C0C0C0"/>
                  </a:outerShdw>
                </a:effectLst>
                <a:latin typeface="Times New Roman" panose="02020603050405020304" pitchFamily="18" charset="0"/>
                <a:cs typeface="微软雅黑" panose="020B0503020204020204" pitchFamily="34" charset="-122"/>
              </a:rPr>
              <a:t>）认识继电器的结构及检测方法。</a:t>
            </a:r>
            <a:endParaRPr kumimoji="1" lang="zh-CN" altLang="en-US" sz="2400" b="1" dirty="0">
              <a:effectLst>
                <a:outerShdw blurRad="38100" dist="38100" dir="2700000" algn="tl">
                  <a:srgbClr val="C0C0C0"/>
                </a:outerShdw>
              </a:effectLst>
              <a:latin typeface="Times New Roman" panose="02020603050405020304" pitchFamily="18" charset="0"/>
              <a:cs typeface="微软雅黑" panose="020B0503020204020204" pitchFamily="34" charset="-122"/>
            </a:endParaRPr>
          </a:p>
          <a:p>
            <a:pPr eaLnBrk="1" hangingPunct="1">
              <a:lnSpc>
                <a:spcPct val="150000"/>
              </a:lnSpc>
              <a:spcBef>
                <a:spcPct val="20000"/>
              </a:spcBef>
              <a:defRPr/>
            </a:pPr>
            <a:r>
              <a:rPr kumimoji="1" lang="zh-CN" altLang="en-US" sz="2400" b="1" dirty="0">
                <a:effectLst>
                  <a:outerShdw blurRad="38100" dist="38100" dir="2700000" algn="tl">
                    <a:srgbClr val="C0C0C0"/>
                  </a:outerShdw>
                </a:effectLst>
                <a:latin typeface="Times New Roman" panose="02020603050405020304" pitchFamily="18" charset="0"/>
                <a:cs typeface="微软雅黑" panose="020B0503020204020204" pitchFamily="34" charset="-122"/>
              </a:rPr>
              <a:t>（ </a:t>
            </a:r>
            <a:r>
              <a:rPr kumimoji="1" lang="en-US" altLang="zh-CN" sz="2400" b="1" dirty="0">
                <a:effectLst>
                  <a:outerShdw blurRad="38100" dist="38100" dir="2700000" algn="tl">
                    <a:srgbClr val="C0C0C0"/>
                  </a:outerShdw>
                </a:effectLst>
                <a:latin typeface="Times New Roman" panose="02020603050405020304" pitchFamily="18" charset="0"/>
                <a:cs typeface="微软雅黑" panose="020B0503020204020204" pitchFamily="34" charset="-122"/>
              </a:rPr>
              <a:t>4</a:t>
            </a:r>
            <a:r>
              <a:rPr kumimoji="1" lang="zh-CN" altLang="en-US" sz="2400" b="1" dirty="0">
                <a:effectLst>
                  <a:outerShdw blurRad="38100" dist="38100" dir="2700000" algn="tl">
                    <a:srgbClr val="C0C0C0"/>
                  </a:outerShdw>
                </a:effectLst>
                <a:latin typeface="Times New Roman" panose="02020603050405020304" pitchFamily="18" charset="0"/>
                <a:cs typeface="微软雅黑" panose="020B0503020204020204" pitchFamily="34" charset="-122"/>
              </a:rPr>
              <a:t>）继电器坏了怎样检测？</a:t>
            </a:r>
            <a:endParaRPr kumimoji="1" lang="zh-CN" altLang="en-US" sz="2400" b="1" dirty="0">
              <a:effectLst>
                <a:outerShdw blurRad="38100" dist="38100" dir="2700000" algn="tl">
                  <a:srgbClr val="C0C0C0"/>
                </a:outerShdw>
              </a:effectLst>
              <a:latin typeface="Times New Roman" panose="02020603050405020304" pitchFamily="18" charset="0"/>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551815" y="1628775"/>
            <a:ext cx="11353165" cy="200152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lvl="0" indent="0" eaLnBrk="1" hangingPunct="1">
              <a:spcBef>
                <a:spcPct val="20000"/>
              </a:spcBef>
              <a:defRPr/>
            </a:pPr>
            <a:r>
              <a:rPr lang="zh-CN" altLang="en-US" b="1" dirty="0">
                <a:effectLst>
                  <a:outerShdw blurRad="38100" dist="38100" dir="2700000" algn="tl">
                    <a:srgbClr val="C0C0C0"/>
                  </a:outerShdw>
                </a:effectLst>
                <a:cs typeface="微软雅黑" panose="020B0503020204020204" pitchFamily="34" charset="-122"/>
              </a:rPr>
              <a:t>（ </a:t>
            </a:r>
            <a:r>
              <a:rPr lang="en-US" altLang="zh-CN" b="1" dirty="0">
                <a:effectLst>
                  <a:outerShdw blurRad="38100" dist="38100" dir="2700000" algn="tl">
                    <a:srgbClr val="C0C0C0"/>
                  </a:outerShdw>
                </a:effectLst>
                <a:cs typeface="微软雅黑" panose="020B0503020204020204" pitchFamily="34" charset="-122"/>
              </a:rPr>
              <a:t>1</a:t>
            </a:r>
            <a:r>
              <a:rPr lang="zh-CN" altLang="en-US" b="1" dirty="0">
                <a:effectLst>
                  <a:outerShdw blurRad="38100" dist="38100" dir="2700000" algn="tl">
                    <a:srgbClr val="C0C0C0"/>
                  </a:outerShdw>
                </a:effectLst>
                <a:cs typeface="微软雅黑" panose="020B0503020204020204" pitchFamily="34" charset="-122"/>
              </a:rPr>
              <a:t>）继电器与接触器在功能上没有区别，都是一种控制开关，应用于自动控制电</a:t>
            </a:r>
            <a:endParaRPr lang="zh-CN" altLang="en-US" b="1" dirty="0">
              <a:effectLst>
                <a:outerShdw blurRad="38100" dist="38100" dir="2700000" algn="tl">
                  <a:srgbClr val="C0C0C0"/>
                </a:outerShdw>
              </a:effectLst>
              <a:cs typeface="微软雅黑" panose="020B0503020204020204" pitchFamily="34" charset="-122"/>
            </a:endParaRPr>
          </a:p>
          <a:p>
            <a:pPr marL="0" lvl="0" indent="0" eaLnBrk="1" hangingPunct="1">
              <a:spcBef>
                <a:spcPct val="20000"/>
              </a:spcBef>
              <a:defRPr/>
            </a:pPr>
            <a:r>
              <a:rPr lang="zh-CN" altLang="en-US" b="1" dirty="0">
                <a:effectLst>
                  <a:outerShdw blurRad="38100" dist="38100" dir="2700000" algn="tl">
                    <a:srgbClr val="C0C0C0"/>
                  </a:outerShdw>
                </a:effectLst>
                <a:cs typeface="微软雅黑" panose="020B0503020204020204" pitchFamily="34" charset="-122"/>
              </a:rPr>
              <a:t>路中，它是以 </a:t>
            </a:r>
            <a:r>
              <a:rPr lang="en-US" altLang="zh-CN" b="1" dirty="0">
                <a:effectLst>
                  <a:outerShdw blurRad="38100" dist="38100" dir="2700000" algn="tl">
                    <a:srgbClr val="C0C0C0"/>
                  </a:outerShdw>
                </a:effectLst>
                <a:cs typeface="微软雅黑" panose="020B0503020204020204" pitchFamily="34" charset="-122"/>
              </a:rPr>
              <a:t>__________ </a:t>
            </a:r>
            <a:r>
              <a:rPr lang="zh-CN" altLang="en-US" b="1" dirty="0">
                <a:effectLst>
                  <a:outerShdw blurRad="38100" dist="38100" dir="2700000" algn="tl">
                    <a:srgbClr val="C0C0C0"/>
                  </a:outerShdw>
                </a:effectLst>
                <a:cs typeface="微软雅黑" panose="020B0503020204020204" pitchFamily="34" charset="-122"/>
              </a:rPr>
              <a:t>去控制 </a:t>
            </a:r>
            <a:r>
              <a:rPr lang="en-US" altLang="zh-CN" b="1" dirty="0">
                <a:effectLst>
                  <a:outerShdw blurRad="38100" dist="38100" dir="2700000" algn="tl">
                    <a:srgbClr val="C0C0C0"/>
                  </a:outerShdw>
                </a:effectLst>
                <a:cs typeface="微软雅黑" panose="020B0503020204020204" pitchFamily="34" charset="-122"/>
              </a:rPr>
              <a:t>__________ </a:t>
            </a:r>
            <a:r>
              <a:rPr lang="zh-CN" altLang="en-US" b="1" dirty="0">
                <a:effectLst>
                  <a:outerShdw blurRad="38100" dist="38100" dir="2700000" algn="tl">
                    <a:srgbClr val="C0C0C0"/>
                  </a:outerShdw>
                </a:effectLst>
                <a:cs typeface="微软雅黑" panose="020B0503020204020204" pitchFamily="34" charset="-122"/>
              </a:rPr>
              <a:t>运作的“自动开关”。</a:t>
            </a:r>
            <a:endParaRPr lang="zh-CN" altLang="en-US" b="1" dirty="0">
              <a:effectLst>
                <a:outerShdw blurRad="38100" dist="38100" dir="2700000" algn="tl">
                  <a:srgbClr val="C0C0C0"/>
                </a:outerShdw>
              </a:effectLst>
              <a:cs typeface="微软雅黑" panose="020B0503020204020204" pitchFamily="34" charset="-122"/>
            </a:endParaRPr>
          </a:p>
          <a:p>
            <a:pPr marL="0" lvl="0" indent="0" eaLnBrk="1" hangingPunct="1">
              <a:spcBef>
                <a:spcPct val="20000"/>
              </a:spcBef>
              <a:defRPr/>
            </a:pPr>
            <a:r>
              <a:rPr lang="zh-CN" altLang="en-US" b="1" dirty="0">
                <a:effectLst>
                  <a:outerShdw blurRad="38100" dist="38100" dir="2700000" algn="tl">
                    <a:srgbClr val="C0C0C0"/>
                  </a:outerShdw>
                </a:effectLst>
                <a:cs typeface="微软雅黑" panose="020B0503020204020204" pitchFamily="34" charset="-122"/>
              </a:rPr>
              <a:t>（ </a:t>
            </a:r>
            <a:r>
              <a:rPr lang="en-US" altLang="zh-CN" b="1" dirty="0">
                <a:effectLst>
                  <a:outerShdw blurRad="38100" dist="38100" dir="2700000" algn="tl">
                    <a:srgbClr val="C0C0C0"/>
                  </a:outerShdw>
                </a:effectLst>
                <a:cs typeface="微软雅黑" panose="020B0503020204020204" pitchFamily="34" charset="-122"/>
              </a:rPr>
              <a:t>2</a:t>
            </a:r>
            <a:r>
              <a:rPr lang="zh-CN" altLang="en-US" b="1" dirty="0">
                <a:effectLst>
                  <a:outerShdw blurRad="38100" dist="38100" dir="2700000" algn="tl">
                    <a:srgbClr val="C0C0C0"/>
                  </a:outerShdw>
                </a:effectLst>
                <a:cs typeface="微软雅黑" panose="020B0503020204020204" pitchFamily="34" charset="-122"/>
              </a:rPr>
              <a:t>）电磁式继电器按其触点位置分为三类：常开（ </a:t>
            </a:r>
            <a:r>
              <a:rPr lang="en-US" altLang="zh-CN" b="1" dirty="0">
                <a:effectLst>
                  <a:outerShdw blurRad="38100" dist="38100" dir="2700000" algn="tl">
                    <a:srgbClr val="C0C0C0"/>
                  </a:outerShdw>
                </a:effectLst>
                <a:cs typeface="微软雅黑" panose="020B0503020204020204" pitchFamily="34" charset="-122"/>
              </a:rPr>
              <a:t>NO </a:t>
            </a:r>
            <a:r>
              <a:rPr lang="zh-CN" altLang="en-US" b="1" dirty="0">
                <a:effectLst>
                  <a:outerShdw blurRad="38100" dist="38100" dir="2700000" algn="tl">
                    <a:srgbClr val="C0C0C0"/>
                  </a:outerShdw>
                </a:effectLst>
                <a:cs typeface="微软雅黑" panose="020B0503020204020204" pitchFamily="34" charset="-122"/>
              </a:rPr>
              <a:t>型）继电器， </a:t>
            </a:r>
            <a:r>
              <a:rPr lang="en-US" altLang="zh-CN" b="1" dirty="0">
                <a:effectLst>
                  <a:outerShdw blurRad="38100" dist="38100" dir="2700000" algn="tl">
                    <a:srgbClr val="C0C0C0"/>
                  </a:outerShdw>
                </a:effectLst>
                <a:cs typeface="微软雅黑" panose="020B0503020204020204" pitchFamily="34" charset="-122"/>
              </a:rPr>
              <a:t>__________ </a:t>
            </a:r>
            <a:r>
              <a:rPr lang="zh-CN" altLang="en-US" b="1" dirty="0" smtClean="0">
                <a:effectLst>
                  <a:outerShdw blurRad="38100" dist="38100" dir="2700000" algn="tl">
                    <a:srgbClr val="C0C0C0"/>
                  </a:outerShdw>
                </a:effectLst>
                <a:cs typeface="微软雅黑" panose="020B0503020204020204" pitchFamily="34" charset="-122"/>
              </a:rPr>
              <a:t>继电器</a:t>
            </a:r>
            <a:r>
              <a:rPr lang="zh-CN" altLang="en-US" b="1" dirty="0">
                <a:effectLst>
                  <a:outerShdw blurRad="38100" dist="38100" dir="2700000" algn="tl">
                    <a:srgbClr val="C0C0C0"/>
                  </a:outerShdw>
                </a:effectLst>
                <a:cs typeface="微软雅黑" panose="020B0503020204020204" pitchFamily="34" charset="-122"/>
              </a:rPr>
              <a:t>和常闭、混合型继电器。</a:t>
            </a:r>
            <a:endParaRPr lang="zh-CN" altLang="en-US" b="1" dirty="0">
              <a:effectLst>
                <a:outerShdw blurRad="38100" dist="38100" dir="2700000" algn="tl">
                  <a:srgbClr val="C0C0C0"/>
                </a:outerShdw>
              </a:effectLst>
              <a:cs typeface="微软雅黑" panose="020B0503020204020204" pitchFamily="34" charset="-122"/>
            </a:endParaRPr>
          </a:p>
          <a:p>
            <a:pPr marL="0" lvl="0" indent="0" eaLnBrk="1" hangingPunct="1">
              <a:spcBef>
                <a:spcPct val="20000"/>
              </a:spcBef>
              <a:defRPr/>
            </a:pPr>
            <a:r>
              <a:rPr lang="zh-CN" altLang="en-US" b="1" dirty="0">
                <a:effectLst>
                  <a:outerShdw blurRad="38100" dist="38100" dir="2700000" algn="tl">
                    <a:srgbClr val="C0C0C0"/>
                  </a:outerShdw>
                </a:effectLst>
                <a:cs typeface="微软雅黑" panose="020B0503020204020204" pitchFamily="34" charset="-122"/>
              </a:rPr>
              <a:t>（ </a:t>
            </a:r>
            <a:r>
              <a:rPr lang="en-US" altLang="zh-CN" b="1" dirty="0">
                <a:effectLst>
                  <a:outerShdw blurRad="38100" dist="38100" dir="2700000" algn="tl">
                    <a:srgbClr val="C0C0C0"/>
                  </a:outerShdw>
                </a:effectLst>
                <a:cs typeface="微软雅黑" panose="020B0503020204020204" pitchFamily="34" charset="-122"/>
              </a:rPr>
              <a:t>3</a:t>
            </a:r>
            <a:r>
              <a:rPr lang="zh-CN" altLang="en-US" b="1" dirty="0">
                <a:effectLst>
                  <a:outerShdw blurRad="38100" dist="38100" dir="2700000" algn="tl">
                    <a:srgbClr val="C0C0C0"/>
                  </a:outerShdw>
                </a:effectLst>
                <a:cs typeface="微软雅黑" panose="020B0503020204020204" pitchFamily="34" charset="-122"/>
              </a:rPr>
              <a:t>）继电器的额定工作电压应 </a:t>
            </a:r>
            <a:r>
              <a:rPr lang="en-US" altLang="zh-CN" b="1" dirty="0">
                <a:effectLst>
                  <a:outerShdw blurRad="38100" dist="38100" dir="2700000" algn="tl">
                    <a:srgbClr val="C0C0C0"/>
                  </a:outerShdw>
                </a:effectLst>
                <a:cs typeface="微软雅黑" panose="020B0503020204020204" pitchFamily="34" charset="-122"/>
              </a:rPr>
              <a:t>__________ </a:t>
            </a:r>
            <a:r>
              <a:rPr lang="zh-CN" altLang="en-US" b="1" dirty="0">
                <a:effectLst>
                  <a:outerShdw blurRad="38100" dist="38100" dir="2700000" algn="tl">
                    <a:srgbClr val="C0C0C0"/>
                  </a:outerShdw>
                </a:effectLst>
                <a:cs typeface="微软雅黑" panose="020B0503020204020204" pitchFamily="34" charset="-122"/>
              </a:rPr>
              <a:t>或等于控制电路的工作电压。</a:t>
            </a:r>
            <a:endParaRPr lang="zh-CN" altLang="en-US" b="1" dirty="0">
              <a:effectLst>
                <a:outerShdw blurRad="38100" dist="38100" dir="2700000" algn="tl">
                  <a:srgbClr val="C0C0C0"/>
                </a:outerShdw>
              </a:effectLst>
              <a:cs typeface="微软雅黑" panose="020B0503020204020204" pitchFamily="34" charset="-122"/>
            </a:endParaRPr>
          </a:p>
          <a:p>
            <a:pPr marL="0" lvl="0" indent="0" eaLnBrk="1" hangingPunct="1">
              <a:spcBef>
                <a:spcPct val="20000"/>
              </a:spcBef>
              <a:defRPr/>
            </a:pPr>
            <a:r>
              <a:rPr lang="zh-CN" altLang="en-US" b="1" dirty="0">
                <a:effectLst>
                  <a:outerShdw blurRad="38100" dist="38100" dir="2700000" algn="tl">
                    <a:srgbClr val="C0C0C0"/>
                  </a:outerShdw>
                </a:effectLst>
                <a:cs typeface="微软雅黑" panose="020B0503020204020204" pitchFamily="34" charset="-122"/>
              </a:rPr>
              <a:t>（ </a:t>
            </a:r>
            <a:r>
              <a:rPr lang="en-US" altLang="zh-CN" b="1" dirty="0">
                <a:effectLst>
                  <a:outerShdw blurRad="38100" dist="38100" dir="2700000" algn="tl">
                    <a:srgbClr val="C0C0C0"/>
                  </a:outerShdw>
                </a:effectLst>
                <a:cs typeface="微软雅黑" panose="020B0503020204020204" pitchFamily="34" charset="-122"/>
              </a:rPr>
              <a:t>4</a:t>
            </a:r>
            <a:r>
              <a:rPr lang="zh-CN" altLang="en-US" b="1" dirty="0">
                <a:effectLst>
                  <a:outerShdw blurRad="38100" dist="38100" dir="2700000" algn="tl">
                    <a:srgbClr val="C0C0C0"/>
                  </a:outerShdw>
                </a:effectLst>
                <a:cs typeface="微软雅黑" panose="020B0503020204020204" pitchFamily="34" charset="-122"/>
              </a:rPr>
              <a:t>）继电器是自动控制电路中常用的一种元件，在电路中起着 </a:t>
            </a:r>
            <a:r>
              <a:rPr lang="en-US" altLang="zh-CN" b="1" dirty="0">
                <a:effectLst>
                  <a:outerShdw blurRad="38100" dist="38100" dir="2700000" algn="tl">
                    <a:srgbClr val="C0C0C0"/>
                  </a:outerShdw>
                </a:effectLst>
                <a:cs typeface="微软雅黑" panose="020B0503020204020204" pitchFamily="34" charset="-122"/>
              </a:rPr>
              <a:t>__________</a:t>
            </a:r>
            <a:r>
              <a:rPr lang="zh-CN" altLang="en-US" b="1" dirty="0">
                <a:effectLst>
                  <a:outerShdw blurRad="38100" dist="38100" dir="2700000" algn="tl">
                    <a:srgbClr val="C0C0C0"/>
                  </a:outerShdw>
                </a:effectLst>
                <a:cs typeface="微软雅黑" panose="020B0503020204020204" pitchFamily="34" charset="-122"/>
              </a:rPr>
              <a:t>、自动</a:t>
            </a:r>
            <a:endParaRPr lang="zh-CN" altLang="en-US" b="1" dirty="0">
              <a:effectLst>
                <a:outerShdw blurRad="38100" dist="38100" dir="2700000" algn="tl">
                  <a:srgbClr val="C0C0C0"/>
                </a:outerShdw>
              </a:effectLst>
              <a:cs typeface="微软雅黑" panose="020B0503020204020204" pitchFamily="34" charset="-122"/>
            </a:endParaRPr>
          </a:p>
          <a:p>
            <a:pPr marL="0" lvl="0" indent="0" eaLnBrk="1" hangingPunct="1">
              <a:spcBef>
                <a:spcPct val="20000"/>
              </a:spcBef>
              <a:defRPr/>
            </a:pPr>
            <a:r>
              <a:rPr lang="zh-CN" altLang="en-US" b="1" dirty="0">
                <a:effectLst>
                  <a:outerShdw blurRad="38100" dist="38100" dir="2700000" algn="tl">
                    <a:srgbClr val="C0C0C0"/>
                  </a:outerShdw>
                </a:effectLst>
                <a:cs typeface="微软雅黑" panose="020B0503020204020204" pitchFamily="34" charset="-122"/>
              </a:rPr>
              <a:t>调节、安全保护等作用。</a:t>
            </a:r>
            <a:endParaRPr lang="zh-CN" altLang="en-US" b="1" dirty="0">
              <a:effectLst>
                <a:outerShdw blurRad="38100" dist="38100" dir="2700000" algn="tl">
                  <a:srgbClr val="C0C0C0"/>
                </a:outerShdw>
              </a:effectLst>
              <a:cs typeface="微软雅黑" panose="020B0503020204020204" pitchFamily="34" charset="-122"/>
            </a:endParaRPr>
          </a:p>
          <a:p>
            <a:pPr marL="0" lvl="0" indent="0" eaLnBrk="1" hangingPunct="1">
              <a:spcBef>
                <a:spcPct val="20000"/>
              </a:spcBef>
              <a:defRPr/>
            </a:pPr>
            <a:r>
              <a:rPr lang="zh-CN" altLang="en-US" b="1" dirty="0">
                <a:effectLst>
                  <a:outerShdw blurRad="38100" dist="38100" dir="2700000" algn="tl">
                    <a:srgbClr val="C0C0C0"/>
                  </a:outerShdw>
                </a:effectLst>
                <a:cs typeface="微软雅黑" panose="020B0503020204020204" pitchFamily="34" charset="-122"/>
              </a:rPr>
              <a:t>（ </a:t>
            </a:r>
            <a:r>
              <a:rPr lang="en-US" altLang="zh-CN" b="1" dirty="0">
                <a:effectLst>
                  <a:outerShdw blurRad="38100" dist="38100" dir="2700000" algn="tl">
                    <a:srgbClr val="C0C0C0"/>
                  </a:outerShdw>
                </a:effectLst>
                <a:cs typeface="微软雅黑" panose="020B0503020204020204" pitchFamily="34" charset="-122"/>
              </a:rPr>
              <a:t>5</a:t>
            </a:r>
            <a:r>
              <a:rPr lang="zh-CN" altLang="en-US" b="1" dirty="0">
                <a:effectLst>
                  <a:outerShdw blurRad="38100" dist="38100" dir="2700000" algn="tl">
                    <a:srgbClr val="C0C0C0"/>
                  </a:outerShdw>
                </a:effectLst>
                <a:cs typeface="微软雅黑" panose="020B0503020204020204" pitchFamily="34" charset="-122"/>
              </a:rPr>
              <a:t>）继电器与接触器的区别：继电器一般用在控制电路，电流通常较 </a:t>
            </a:r>
            <a:r>
              <a:rPr lang="en-US" altLang="zh-CN" b="1" dirty="0">
                <a:effectLst>
                  <a:outerShdw blurRad="38100" dist="38100" dir="2700000" algn="tl">
                    <a:srgbClr val="C0C0C0"/>
                  </a:outerShdw>
                </a:effectLst>
                <a:cs typeface="微软雅黑" panose="020B0503020204020204" pitchFamily="34" charset="-122"/>
              </a:rPr>
              <a:t>_________ </a:t>
            </a:r>
            <a:r>
              <a:rPr lang="zh-CN" altLang="en-US" b="1" dirty="0">
                <a:effectLst>
                  <a:outerShdw blurRad="38100" dist="38100" dir="2700000" algn="tl">
                    <a:srgbClr val="C0C0C0"/>
                  </a:outerShdw>
                </a:effectLst>
                <a:cs typeface="微软雅黑" panose="020B0503020204020204" pitchFamily="34" charset="-122"/>
              </a:rPr>
              <a:t>；</a:t>
            </a:r>
            <a:endParaRPr lang="zh-CN" altLang="en-US" b="1" dirty="0">
              <a:effectLst>
                <a:outerShdw blurRad="38100" dist="38100" dir="2700000" algn="tl">
                  <a:srgbClr val="C0C0C0"/>
                </a:outerShdw>
              </a:effectLst>
              <a:cs typeface="微软雅黑" panose="020B0503020204020204" pitchFamily="34" charset="-122"/>
            </a:endParaRPr>
          </a:p>
          <a:p>
            <a:pPr marL="0" lvl="0" indent="0" eaLnBrk="1" hangingPunct="1">
              <a:spcBef>
                <a:spcPct val="20000"/>
              </a:spcBef>
              <a:defRPr/>
            </a:pPr>
            <a:r>
              <a:rPr lang="zh-CN" altLang="en-US" b="1" dirty="0">
                <a:effectLst>
                  <a:outerShdw blurRad="38100" dist="38100" dir="2700000" algn="tl">
                    <a:srgbClr val="C0C0C0"/>
                  </a:outerShdw>
                </a:effectLst>
                <a:cs typeface="微软雅黑" panose="020B0503020204020204" pitchFamily="34" charset="-122"/>
              </a:rPr>
              <a:t>接触器主要是用来接通或断开主电路的，电流通常较 </a:t>
            </a:r>
            <a:r>
              <a:rPr lang="en-US" altLang="zh-CN" b="1" dirty="0">
                <a:effectLst>
                  <a:outerShdw blurRad="38100" dist="38100" dir="2700000" algn="tl">
                    <a:srgbClr val="C0C0C0"/>
                  </a:outerShdw>
                </a:effectLst>
                <a:cs typeface="微软雅黑" panose="020B0503020204020204" pitchFamily="34" charset="-122"/>
              </a:rPr>
              <a:t>__________</a:t>
            </a:r>
            <a:r>
              <a:rPr lang="zh-CN" altLang="en-US" b="1" dirty="0">
                <a:effectLst>
                  <a:outerShdw blurRad="38100" dist="38100" dir="2700000" algn="tl">
                    <a:srgbClr val="C0C0C0"/>
                  </a:outerShdw>
                </a:effectLst>
                <a:cs typeface="微软雅黑" panose="020B0503020204020204" pitchFamily="34" charset="-122"/>
              </a:rPr>
              <a:t>。</a:t>
            </a:r>
            <a:endParaRPr lang="zh-CN" altLang="en-US" b="1" dirty="0">
              <a:effectLst>
                <a:outerShdw blurRad="38100" dist="38100" dir="2700000" algn="tl">
                  <a:srgbClr val="C0C0C0"/>
                </a:outerShdw>
              </a:effectLst>
              <a:cs typeface="微软雅黑" panose="020B0503020204020204" pitchFamily="34" charset="-122"/>
            </a:endParaRPr>
          </a:p>
          <a:p>
            <a:pPr marL="0" lvl="0" indent="0" eaLnBrk="1" hangingPunct="1">
              <a:spcBef>
                <a:spcPct val="20000"/>
              </a:spcBef>
              <a:defRPr/>
            </a:pPr>
            <a:r>
              <a:rPr lang="zh-CN" altLang="en-US" b="1" dirty="0">
                <a:effectLst>
                  <a:outerShdw blurRad="38100" dist="38100" dir="2700000" algn="tl">
                    <a:srgbClr val="C0C0C0"/>
                  </a:outerShdw>
                </a:effectLst>
                <a:cs typeface="微软雅黑" panose="020B0503020204020204" pitchFamily="34" charset="-122"/>
              </a:rPr>
              <a:t>（ </a:t>
            </a:r>
            <a:r>
              <a:rPr lang="en-US" altLang="zh-CN" b="1" dirty="0">
                <a:effectLst>
                  <a:outerShdw blurRad="38100" dist="38100" dir="2700000" algn="tl">
                    <a:srgbClr val="C0C0C0"/>
                  </a:outerShdw>
                </a:effectLst>
                <a:cs typeface="微软雅黑" panose="020B0503020204020204" pitchFamily="34" charset="-122"/>
              </a:rPr>
              <a:t>6</a:t>
            </a:r>
            <a:r>
              <a:rPr lang="zh-CN" altLang="en-US" b="1" dirty="0">
                <a:effectLst>
                  <a:outerShdw blurRad="38100" dist="38100" dir="2700000" algn="tl">
                    <a:srgbClr val="C0C0C0"/>
                  </a:outerShdw>
                </a:effectLst>
                <a:cs typeface="微软雅黑" panose="020B0503020204020204" pitchFamily="34" charset="-122"/>
              </a:rPr>
              <a:t>）接触器电磁系统包括可动铁芯（衔铁）、静铁芯、 </a:t>
            </a:r>
            <a:r>
              <a:rPr lang="en-US" altLang="zh-CN" b="1" dirty="0">
                <a:effectLst>
                  <a:outerShdw blurRad="38100" dist="38100" dir="2700000" algn="tl">
                    <a:srgbClr val="C0C0C0"/>
                  </a:outerShdw>
                </a:effectLst>
                <a:cs typeface="微软雅黑" panose="020B0503020204020204" pitchFamily="34" charset="-122"/>
              </a:rPr>
              <a:t>__________</a:t>
            </a:r>
            <a:r>
              <a:rPr lang="zh-CN" altLang="en-US" b="1" dirty="0">
                <a:effectLst>
                  <a:outerShdw blurRad="38100" dist="38100" dir="2700000" algn="tl">
                    <a:srgbClr val="C0C0C0"/>
                  </a:outerShdw>
                </a:effectLst>
                <a:cs typeface="微软雅黑" panose="020B0503020204020204" pitchFamily="34" charset="-122"/>
              </a:rPr>
              <a:t>。</a:t>
            </a: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a:xfrm>
            <a:off x="684367" y="260648"/>
            <a:ext cx="10668217" cy="576064"/>
          </a:xfrm>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2-</a:t>
            </a:r>
            <a:r>
              <a:rPr kumimoji="1" lang="en-US" altLang="zh-CN" noProof="0" dirty="0" smtClean="0">
                <a:ln>
                  <a:noFill/>
                </a:ln>
                <a:effectLst>
                  <a:outerShdw blurRad="38100" dist="38100" dir="2700000" algn="tl">
                    <a:srgbClr val="C0C0C0"/>
                  </a:outerShdw>
                </a:effectLst>
                <a:uLnTx/>
                <a:uFillTx/>
                <a:cs typeface="微软雅黑" panose="020B0503020204020204" pitchFamily="34" charset="-122"/>
                <a:sym typeface="+mn-ea"/>
              </a:rPr>
              <a:t>-</a:t>
            </a:r>
            <a:r>
              <a:rPr lang="zh-CN" altLang="en-US" dirty="0">
                <a:solidFill>
                  <a:schemeClr val="tx2"/>
                </a:solidFill>
                <a:latin typeface="Arial" panose="020B0604020202020204" pitchFamily="34" charset="0"/>
                <a:sym typeface="+mn-ea"/>
              </a:rPr>
              <a:t>新能源汽车常用继电器及接触器的分析及检测</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a:xfrm>
            <a:off x="684530" y="980440"/>
            <a:ext cx="7899400" cy="575945"/>
          </a:xfrm>
        </p:spPr>
        <p:txBody>
          <a:body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评价与反馈</a:t>
            </a:r>
            <a:endPar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767715" y="1943243"/>
            <a:ext cx="10284460" cy="200152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lvl="0" indent="0" eaLnBrk="1" hangingPunct="1">
              <a:lnSpc>
                <a:spcPct val="150000"/>
              </a:lnSpc>
              <a:spcBef>
                <a:spcPct val="20000"/>
              </a:spcBef>
              <a:defRPr/>
            </a:pPr>
            <a:r>
              <a:rPr lang="zh-CN" altLang="en-US" b="1" dirty="0">
                <a:latin typeface="宋体" panose="02010600030101010101" pitchFamily="2" charset="-122"/>
                <a:cs typeface="微软雅黑" panose="020B0503020204020204" pitchFamily="34" charset="-122"/>
              </a:rPr>
              <a:t>旋转变压器从本质上是一种特殊形式的变压器，但因为它的一次侧和二次侧</a:t>
            </a:r>
            <a:r>
              <a:rPr lang="zh-CN" altLang="en-US" b="1" dirty="0" smtClean="0">
                <a:latin typeface="宋体" panose="02010600030101010101" pitchFamily="2" charset="-122"/>
                <a:cs typeface="微软雅黑" panose="020B0503020204020204" pitchFamily="34" charset="-122"/>
              </a:rPr>
              <a:t>绕组</a:t>
            </a:r>
            <a:r>
              <a:rPr lang="zh-CN" altLang="en-US" b="1" dirty="0">
                <a:latin typeface="宋体" panose="02010600030101010101" pitchFamily="2" charset="-122"/>
                <a:cs typeface="微软雅黑" panose="020B0503020204020204" pitchFamily="34" charset="-122"/>
              </a:rPr>
              <a:t>，不是普通变压器固定的形式，所以，常用于电机的检测。在新能源汽车的驱动</a:t>
            </a:r>
            <a:r>
              <a:rPr lang="zh-CN" altLang="en-US" b="1" dirty="0" smtClean="0">
                <a:latin typeface="宋体" panose="02010600030101010101" pitchFamily="2" charset="-122"/>
                <a:cs typeface="微软雅黑" panose="020B0503020204020204" pitchFamily="34" charset="-122"/>
              </a:rPr>
              <a:t>电机</a:t>
            </a:r>
            <a:r>
              <a:rPr lang="zh-CN" altLang="en-US" b="1" dirty="0">
                <a:latin typeface="宋体" panose="02010600030101010101" pitchFamily="2" charset="-122"/>
                <a:cs typeface="微软雅黑" panose="020B0503020204020204" pitchFamily="34" charset="-122"/>
              </a:rPr>
              <a:t>上，都配置有旋转变压器，用于检测驱动电机转子的位置，通过控制器解码后，</a:t>
            </a:r>
            <a:r>
              <a:rPr lang="zh-CN" altLang="en-US" b="1" dirty="0" smtClean="0">
                <a:latin typeface="宋体" panose="02010600030101010101" pitchFamily="2" charset="-122"/>
                <a:cs typeface="微软雅黑" panose="020B0503020204020204" pitchFamily="34" charset="-122"/>
              </a:rPr>
              <a:t>获悉</a:t>
            </a:r>
            <a:r>
              <a:rPr lang="zh-CN" altLang="en-US" b="1" dirty="0">
                <a:latin typeface="宋体" panose="02010600030101010101" pitchFamily="2" charset="-122"/>
                <a:cs typeface="微软雅黑" panose="020B0503020204020204" pitchFamily="34" charset="-122"/>
              </a:rPr>
              <a:t>电机的转速、位移等信息。在本学习任务中，我们首先要认识旋转变压器，其次</a:t>
            </a:r>
            <a:r>
              <a:rPr lang="zh-CN" altLang="en-US" b="1" dirty="0" smtClean="0">
                <a:latin typeface="宋体" panose="02010600030101010101" pitchFamily="2" charset="-122"/>
                <a:cs typeface="微软雅黑" panose="020B0503020204020204" pitchFamily="34" charset="-122"/>
              </a:rPr>
              <a:t>要掌握</a:t>
            </a:r>
            <a:r>
              <a:rPr lang="zh-CN" altLang="en-US" b="1" dirty="0">
                <a:latin typeface="宋体" panose="02010600030101010101" pitchFamily="2" charset="-122"/>
                <a:cs typeface="微软雅黑" panose="020B0503020204020204" pitchFamily="34" charset="-122"/>
              </a:rPr>
              <a:t>旋转变压器的检测。</a:t>
            </a:r>
            <a:endParaRPr kumimoji="1" lang="zh-CN" altLang="en-US" sz="2400" b="1" i="0" u="none" strike="noStrike" kern="1200" cap="none" spc="0" normalizeH="0" baseline="0" noProof="0" dirty="0">
              <a:ln>
                <a:noFill/>
              </a:ln>
              <a:uLnTx/>
              <a:uFillTx/>
              <a:latin typeface="宋体" panose="02010600030101010101" pitchFamily="2"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kumimoji="1" lang="en-US" altLang="zh-CN" sz="2800" b="1" i="0" u="none" strike="noStrike" kern="1200" cap="none" spc="0" normalizeH="0" baseline="0" noProof="0" dirty="0" smtClean="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chemeClr val="tx2"/>
                </a:solidFill>
                <a:latin typeface="Arial" panose="020B0604020202020204" pitchFamily="34" charset="0"/>
                <a:sym typeface="+mn-ea"/>
              </a:rPr>
              <a:t>旋转变压器的分析与检测	</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任务描述</a:t>
            </a:r>
            <a:r>
              <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860" y="1503045"/>
            <a:ext cx="10284460" cy="3107055"/>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en-US" altLang="zh-CN"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a:t>
            </a: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1</a:t>
            </a:r>
            <a:r>
              <a:rPr kumimoji="1" lang="en-US" altLang="zh-CN"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能够应用万用表，对不同的电容进行测量。</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en-US" altLang="zh-CN"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a:t>
            </a: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2</a:t>
            </a:r>
            <a:r>
              <a:rPr kumimoji="1" lang="en-US" altLang="zh-CN"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能够应用合理的工具，对电磁感应式传感器进行检测。</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en-US" altLang="zh-CN"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a:t>
            </a: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3</a:t>
            </a:r>
            <a:r>
              <a:rPr kumimoji="1" lang="en-US" altLang="zh-CN"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能够应用合理的工具，对电容式传感器进行检测。</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en-US" altLang="zh-CN"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a:t>
            </a: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4</a:t>
            </a:r>
            <a:r>
              <a:rPr kumimoji="1" lang="en-US" altLang="zh-CN"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通过电容元件、电感元件的伏安特性公式，引导学生关注不同科目之间的关联，提高对高等数学等公共基础课的重视。</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457200" marR="0" lvl="0" indent="-457200" algn="l" defTabSz="914400" rtl="0" eaLnBrk="1" fontAlgn="base" latinLnBrk="0" hangingPunct="1">
              <a:lnSpc>
                <a:spcPct val="150000"/>
              </a:lnSpc>
              <a:spcBef>
                <a:spcPct val="20000"/>
              </a:spcBef>
              <a:spcAft>
                <a:spcPct val="0"/>
              </a:spcAft>
              <a:buClrTx/>
              <a:buSzTx/>
              <a:buFontTx/>
              <a:buNone/>
              <a:defRPr/>
            </a:pPr>
            <a:r>
              <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lang="en-US" altLang="zh-CN" dirty="0">
                <a:solidFill>
                  <a:schemeClr val="tx2"/>
                </a:solidFill>
                <a:latin typeface="Arial" panose="020B0604020202020204" pitchFamily="34" charset="0"/>
                <a:sym typeface="+mn-ea"/>
              </a:rPr>
              <a:t>电路基本元件的分析及应用</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学习目标</a:t>
            </a:r>
            <a:r>
              <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1487488" y="1916113"/>
            <a:ext cx="9216593" cy="200152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lvl="0" indent="0" eaLnBrk="1" hangingPunct="1">
              <a:lnSpc>
                <a:spcPct val="150000"/>
              </a:lnSpc>
              <a:spcBef>
                <a:spcPct val="20000"/>
              </a:spcBef>
              <a:defRPr/>
            </a:pPr>
            <a:r>
              <a:rPr lang="en-US" altLang="zh-CN" b="1" dirty="0">
                <a:latin typeface="微软雅黑" panose="020B0503020204020204" pitchFamily="34" charset="-122"/>
                <a:ea typeface="微软雅黑" panose="020B0503020204020204" pitchFamily="34" charset="-122"/>
                <a:cs typeface="微软雅黑" panose="020B0503020204020204" pitchFamily="34" charset="-122"/>
              </a:rPr>
              <a:t>1. </a:t>
            </a:r>
            <a:r>
              <a:rPr lang="zh-CN" altLang="en-US" b="1" dirty="0">
                <a:latin typeface="宋体" panose="02010600030101010101" pitchFamily="2" charset="-122"/>
                <a:cs typeface="宋体" panose="02010600030101010101" pitchFamily="2" charset="-122"/>
              </a:rPr>
              <a:t>掌握变压器的基本原理。</a:t>
            </a:r>
            <a:endParaRPr lang="zh-CN" altLang="en-US" b="1" dirty="0">
              <a:latin typeface="宋体" panose="02010600030101010101" pitchFamily="2" charset="-122"/>
              <a:cs typeface="宋体" panose="02010600030101010101" pitchFamily="2" charset="-122"/>
            </a:endParaRPr>
          </a:p>
          <a:p>
            <a:pPr marL="0" lvl="0" indent="0" eaLnBrk="1" hangingPunct="1">
              <a:lnSpc>
                <a:spcPct val="150000"/>
              </a:lnSpc>
              <a:spcBef>
                <a:spcPct val="20000"/>
              </a:spcBef>
              <a:defRPr/>
            </a:pPr>
            <a:r>
              <a:rPr lang="en-US" altLang="zh-CN" b="1" dirty="0">
                <a:latin typeface="宋体" panose="02010600030101010101" pitchFamily="2" charset="-122"/>
                <a:cs typeface="宋体" panose="02010600030101010101" pitchFamily="2" charset="-122"/>
              </a:rPr>
              <a:t>2. </a:t>
            </a:r>
            <a:r>
              <a:rPr lang="zh-CN" altLang="en-US" b="1" dirty="0">
                <a:latin typeface="宋体" panose="02010600030101010101" pitchFamily="2" charset="-122"/>
                <a:cs typeface="宋体" panose="02010600030101010101" pitchFamily="2" charset="-122"/>
              </a:rPr>
              <a:t>掌握旋转变压器在新能源汽车上的应用。</a:t>
            </a:r>
            <a:endParaRPr lang="zh-CN" altLang="en-US" b="1" dirty="0">
              <a:latin typeface="宋体" panose="02010600030101010101" pitchFamily="2" charset="-122"/>
              <a:cs typeface="宋体" panose="02010600030101010101" pitchFamily="2" charset="-122"/>
            </a:endParaRPr>
          </a:p>
          <a:p>
            <a:pPr marL="0" lvl="0" indent="0" eaLnBrk="1" hangingPunct="1">
              <a:lnSpc>
                <a:spcPct val="150000"/>
              </a:lnSpc>
              <a:spcBef>
                <a:spcPct val="20000"/>
              </a:spcBef>
              <a:defRPr/>
            </a:pPr>
            <a:r>
              <a:rPr lang="en-US" altLang="zh-CN" b="1" dirty="0">
                <a:latin typeface="宋体" panose="02010600030101010101" pitchFamily="2" charset="-122"/>
                <a:cs typeface="宋体" panose="02010600030101010101" pitchFamily="2" charset="-122"/>
              </a:rPr>
              <a:t>3. </a:t>
            </a:r>
            <a:r>
              <a:rPr lang="zh-CN" altLang="en-US" b="1" dirty="0">
                <a:latin typeface="宋体" panose="02010600030101010101" pitchFamily="2" charset="-122"/>
                <a:cs typeface="宋体" panose="02010600030101010101" pitchFamily="2" charset="-122"/>
              </a:rPr>
              <a:t>了解编码器与旋转变压器的异同。</a:t>
            </a:r>
            <a:endParaRPr lang="zh-CN" altLang="en-US" b="1" dirty="0">
              <a:latin typeface="宋体" panose="02010600030101010101" pitchFamily="2" charset="-122"/>
              <a:cs typeface="宋体" panose="02010600030101010101" pitchFamily="2" charset="-122"/>
            </a:endParaRPr>
          </a:p>
          <a:p>
            <a:pPr marL="0" lvl="0" indent="0" eaLnBrk="1" hangingPunct="1">
              <a:lnSpc>
                <a:spcPct val="150000"/>
              </a:lnSpc>
              <a:spcBef>
                <a:spcPct val="20000"/>
              </a:spcBef>
              <a:defRPr/>
            </a:pPr>
            <a:r>
              <a:rPr lang="en-US" altLang="zh-CN" b="1" dirty="0">
                <a:latin typeface="宋体" panose="02010600030101010101" pitchFamily="2" charset="-122"/>
                <a:cs typeface="宋体" panose="02010600030101010101" pitchFamily="2" charset="-122"/>
              </a:rPr>
              <a:t>4. </a:t>
            </a:r>
            <a:r>
              <a:rPr lang="zh-CN" altLang="en-US" b="1" dirty="0">
                <a:latin typeface="宋体" panose="02010600030101010101" pitchFamily="2" charset="-122"/>
                <a:cs typeface="宋体" panose="02010600030101010101" pitchFamily="2" charset="-122"/>
              </a:rPr>
              <a:t>培养执着求真的职业态度和一切为客户服务的职业素养。</a:t>
            </a:r>
            <a:endParaRPr kumimoji="1" lang="zh-CN" altLang="en-US" sz="2400" b="1" i="0" u="none" strike="noStrike" kern="1200" cap="none" spc="0" normalizeH="0" baseline="0" noProof="0" dirty="0">
              <a:ln>
                <a:noFill/>
              </a:ln>
              <a:uLnTx/>
              <a:uFillTx/>
              <a:latin typeface="宋体" panose="02010600030101010101" pitchFamily="2" charset="-122"/>
              <a:cs typeface="宋体" panose="02010600030101010101" pitchFamily="2" charset="-122"/>
            </a:endParaRPr>
          </a:p>
        </p:txBody>
      </p:sp>
      <p:sp>
        <p:nvSpPr>
          <p:cNvPr id="5" name="文本占位符 4"/>
          <p:cNvSpPr>
            <a:spLocks noGrp="1"/>
          </p:cNvSpPr>
          <p:nvPr>
            <p:ph type="body" sz="quarter" idx="14"/>
          </p:nvPr>
        </p:nvSpPr>
        <p:spPr/>
        <p:txBody>
          <a:body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学习目标</a:t>
            </a: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占位符 3"/>
          <p:cNvSpPr>
            <a:spLocks noGrp="1"/>
          </p:cNvSpPr>
          <p:nvPr/>
        </p:nvSpPr>
        <p:spPr>
          <a:xfrm>
            <a:off x="684367" y="260648"/>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kumimoji="1" lang="en-US" altLang="zh-CN" sz="2800" b="1" i="0" u="none" strike="noStrike" kern="1200" cap="none" spc="0" normalizeH="0" baseline="0" noProof="0" dirty="0" smtClean="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chemeClr val="tx2"/>
                </a:solidFill>
                <a:latin typeface="Arial" panose="020B0604020202020204" pitchFamily="34" charset="0"/>
                <a:sym typeface="+mn-ea"/>
              </a:rPr>
              <a:t>旋转变压器的分析与检测	</a:t>
            </a:r>
            <a:endParaRPr lang="en-US" altLang="zh-CN" dirty="0">
              <a:solidFill>
                <a:schemeClr val="tx2"/>
              </a:solidFill>
              <a:latin typeface="Arial" panose="020B0604020202020204" pitchFamily="34" charset="0"/>
              <a:sym typeface="+mn-ea"/>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550545" y="1340485"/>
            <a:ext cx="11929110" cy="200152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lvl="0" indent="0" eaLnBrk="1" hangingPunct="1">
              <a:lnSpc>
                <a:spcPct val="150000"/>
              </a:lnSpc>
              <a:spcBef>
                <a:spcPct val="20000"/>
              </a:spcBef>
              <a:defRPr/>
            </a:pPr>
            <a:r>
              <a:rPr lang="zh-CN" altLang="en-US" b="1" dirty="0">
                <a:latin typeface="宋体" panose="02010600030101010101" pitchFamily="2" charset="-122"/>
                <a:cs typeface="宋体" panose="02010600030101010101" pitchFamily="2" charset="-122"/>
              </a:rPr>
              <a:t>一、知识准备</a:t>
            </a:r>
            <a:endParaRPr lang="zh-CN" altLang="en-US" b="1" dirty="0">
              <a:latin typeface="宋体" panose="02010600030101010101" pitchFamily="2" charset="-122"/>
              <a:cs typeface="宋体" panose="02010600030101010101" pitchFamily="2" charset="-122"/>
            </a:endParaRPr>
          </a:p>
          <a:p>
            <a:pPr marL="0" lvl="0" indent="0" eaLnBrk="1" hangingPunct="1">
              <a:lnSpc>
                <a:spcPct val="150000"/>
              </a:lnSpc>
              <a:spcBef>
                <a:spcPct val="20000"/>
              </a:spcBef>
              <a:defRPr/>
            </a:pPr>
            <a:r>
              <a:rPr lang="en-US" altLang="zh-CN" b="1" dirty="0">
                <a:latin typeface="宋体" panose="02010600030101010101" pitchFamily="2" charset="-122"/>
                <a:cs typeface="宋体" panose="02010600030101010101" pitchFamily="2" charset="-122"/>
              </a:rPr>
              <a:t>1. </a:t>
            </a:r>
            <a:r>
              <a:rPr lang="zh-CN" altLang="en-US" b="1" dirty="0">
                <a:latin typeface="宋体" panose="02010600030101010101" pitchFamily="2" charset="-122"/>
                <a:cs typeface="宋体" panose="02010600030101010101" pitchFamily="2" charset="-122"/>
              </a:rPr>
              <a:t>变压器的基本原理（查阅学习参考“学习单元五学习任务三”）。</a:t>
            </a:r>
            <a:endParaRPr lang="zh-CN" altLang="en-US" b="1" dirty="0">
              <a:latin typeface="宋体" panose="02010600030101010101" pitchFamily="2" charset="-122"/>
              <a:cs typeface="宋体" panose="02010600030101010101" pitchFamily="2" charset="-122"/>
            </a:endParaRPr>
          </a:p>
          <a:p>
            <a:pPr marL="0" lvl="0" indent="0" eaLnBrk="1" hangingPunct="1">
              <a:lnSpc>
                <a:spcPct val="150000"/>
              </a:lnSpc>
              <a:spcBef>
                <a:spcPct val="20000"/>
              </a:spcBef>
              <a:defRPr/>
            </a:pPr>
            <a:r>
              <a:rPr lang="en-US" altLang="zh-CN" b="1" dirty="0">
                <a:latin typeface="宋体" panose="02010600030101010101" pitchFamily="2" charset="-122"/>
                <a:cs typeface="宋体" panose="02010600030101010101" pitchFamily="2" charset="-122"/>
              </a:rPr>
              <a:t>2. </a:t>
            </a:r>
            <a:r>
              <a:rPr lang="zh-CN" altLang="en-US" b="1" dirty="0">
                <a:latin typeface="宋体" panose="02010600030101010101" pitchFamily="2" charset="-122"/>
                <a:cs typeface="宋体" panose="02010600030101010101" pitchFamily="2" charset="-122"/>
              </a:rPr>
              <a:t>旋转变压器的结构和工作原理（查阅学习参考“学习单元五学习任务三”）。</a:t>
            </a:r>
            <a:endParaRPr lang="zh-CN" altLang="en-US" b="1" dirty="0">
              <a:latin typeface="宋体" panose="02010600030101010101" pitchFamily="2" charset="-122"/>
              <a:cs typeface="宋体" panose="02010600030101010101" pitchFamily="2" charset="-122"/>
            </a:endParaRPr>
          </a:p>
          <a:p>
            <a:pPr marL="0" lvl="0" indent="0" eaLnBrk="1" hangingPunct="1">
              <a:lnSpc>
                <a:spcPct val="150000"/>
              </a:lnSpc>
              <a:spcBef>
                <a:spcPct val="20000"/>
              </a:spcBef>
              <a:defRPr/>
            </a:pPr>
            <a:r>
              <a:rPr lang="en-US" altLang="zh-CN" b="1" dirty="0">
                <a:latin typeface="宋体" panose="02010600030101010101" pitchFamily="2" charset="-122"/>
                <a:cs typeface="宋体" panose="02010600030101010101" pitchFamily="2" charset="-122"/>
              </a:rPr>
              <a:t>3. </a:t>
            </a:r>
            <a:r>
              <a:rPr lang="zh-CN" altLang="en-US" b="1" dirty="0">
                <a:latin typeface="宋体" panose="02010600030101010101" pitchFamily="2" charset="-122"/>
                <a:cs typeface="宋体" panose="02010600030101010101" pitchFamily="2" charset="-122"/>
              </a:rPr>
              <a:t>旋转变压器的检测（查阅学习参考“学习单元五学习任务三”）</a:t>
            </a:r>
            <a:r>
              <a:rPr lang="zh-CN" altLang="en-US" b="1" dirty="0" smtClean="0">
                <a:latin typeface="宋体" panose="02010600030101010101" pitchFamily="2" charset="-122"/>
                <a:cs typeface="宋体" panose="02010600030101010101" pitchFamily="2" charset="-122"/>
              </a:rPr>
              <a:t>。</a:t>
            </a:r>
            <a:endParaRPr lang="en-US" altLang="zh-CN" b="1" dirty="0" smtClean="0">
              <a:latin typeface="宋体" panose="02010600030101010101" pitchFamily="2" charset="-122"/>
              <a:cs typeface="宋体" panose="02010600030101010101" pitchFamily="2" charset="-122"/>
            </a:endParaRPr>
          </a:p>
          <a:p>
            <a:pPr marL="0" lvl="0" indent="0" eaLnBrk="1" hangingPunct="1">
              <a:lnSpc>
                <a:spcPct val="150000"/>
              </a:lnSpc>
              <a:spcBef>
                <a:spcPct val="20000"/>
              </a:spcBef>
              <a:defRPr/>
            </a:pPr>
            <a:r>
              <a:rPr lang="zh-CN" altLang="en-US" b="1" dirty="0">
                <a:latin typeface="宋体" panose="02010600030101010101" pitchFamily="2" charset="-122"/>
                <a:cs typeface="宋体" panose="02010600030101010101" pitchFamily="2" charset="-122"/>
              </a:rPr>
              <a:t>二、工作场所</a:t>
            </a:r>
            <a:endParaRPr lang="zh-CN" altLang="en-US" b="1" dirty="0">
              <a:latin typeface="宋体" panose="02010600030101010101" pitchFamily="2" charset="-122"/>
              <a:cs typeface="宋体" panose="02010600030101010101" pitchFamily="2" charset="-122"/>
            </a:endParaRPr>
          </a:p>
          <a:p>
            <a:pPr marL="0" lvl="0" indent="0" eaLnBrk="1" hangingPunct="1">
              <a:lnSpc>
                <a:spcPct val="150000"/>
              </a:lnSpc>
              <a:spcBef>
                <a:spcPct val="20000"/>
              </a:spcBef>
              <a:defRPr/>
            </a:pPr>
            <a:r>
              <a:rPr lang="zh-CN" altLang="en-US" b="1" dirty="0">
                <a:latin typeface="宋体" panose="02010600030101010101" pitchFamily="2" charset="-122"/>
                <a:cs typeface="宋体" panose="02010600030101010101" pitchFamily="2" charset="-122"/>
              </a:rPr>
              <a:t>理实一体化教室。</a:t>
            </a:r>
            <a:endParaRPr lang="zh-CN" altLang="en-US" b="1" dirty="0">
              <a:latin typeface="宋体" panose="02010600030101010101" pitchFamily="2" charset="-122"/>
              <a:cs typeface="宋体" panose="02010600030101010101" pitchFamily="2" charset="-122"/>
            </a:endParaRPr>
          </a:p>
          <a:p>
            <a:pPr marL="0" lvl="0" indent="0" eaLnBrk="1" hangingPunct="1">
              <a:lnSpc>
                <a:spcPct val="150000"/>
              </a:lnSpc>
              <a:spcBef>
                <a:spcPct val="20000"/>
              </a:spcBef>
              <a:defRPr/>
            </a:pPr>
            <a:r>
              <a:rPr lang="zh-CN" altLang="en-US" b="1" dirty="0">
                <a:latin typeface="宋体" panose="02010600030101010101" pitchFamily="2" charset="-122"/>
                <a:cs typeface="宋体" panose="02010600030101010101" pitchFamily="2" charset="-122"/>
              </a:rPr>
              <a:t>三、工作器材</a:t>
            </a:r>
            <a:endParaRPr lang="zh-CN" altLang="en-US" b="1" dirty="0">
              <a:latin typeface="宋体" panose="02010600030101010101" pitchFamily="2" charset="-122"/>
              <a:cs typeface="宋体" panose="02010600030101010101" pitchFamily="2" charset="-122"/>
            </a:endParaRPr>
          </a:p>
          <a:p>
            <a:pPr marL="0" lvl="0" indent="0" eaLnBrk="1" hangingPunct="1">
              <a:lnSpc>
                <a:spcPct val="150000"/>
              </a:lnSpc>
              <a:spcBef>
                <a:spcPct val="20000"/>
              </a:spcBef>
              <a:defRPr/>
            </a:pPr>
            <a:r>
              <a:rPr lang="zh-CN" altLang="en-US" b="1" dirty="0">
                <a:latin typeface="宋体" panose="02010600030101010101" pitchFamily="2" charset="-122"/>
                <a:cs typeface="宋体" panose="02010600030101010101" pitchFamily="2" charset="-122"/>
              </a:rPr>
              <a:t>万用表、旋转变压器 </a:t>
            </a:r>
            <a:r>
              <a:rPr lang="en-US" altLang="zh-CN" b="1" dirty="0">
                <a:latin typeface="宋体" panose="02010600030101010101" pitchFamily="2" charset="-122"/>
                <a:cs typeface="宋体" panose="02010600030101010101" pitchFamily="2" charset="-122"/>
              </a:rPr>
              <a:t>5 </a:t>
            </a:r>
            <a:r>
              <a:rPr lang="zh-CN" altLang="en-US" b="1" dirty="0">
                <a:latin typeface="宋体" panose="02010600030101010101" pitchFamily="2" charset="-122"/>
                <a:cs typeface="宋体" panose="02010600030101010101" pitchFamily="2" charset="-122"/>
              </a:rPr>
              <a:t>个、编码器 </a:t>
            </a:r>
            <a:r>
              <a:rPr lang="en-US" altLang="zh-CN" b="1" dirty="0">
                <a:latin typeface="宋体" panose="02010600030101010101" pitchFamily="2" charset="-122"/>
                <a:cs typeface="宋体" panose="02010600030101010101" pitchFamily="2" charset="-122"/>
              </a:rPr>
              <a:t>3 </a:t>
            </a:r>
            <a:r>
              <a:rPr lang="zh-CN" altLang="en-US" b="1" dirty="0">
                <a:latin typeface="宋体" panose="02010600030101010101" pitchFamily="2" charset="-122"/>
                <a:cs typeface="宋体" panose="02010600030101010101" pitchFamily="2" charset="-122"/>
              </a:rPr>
              <a:t>个、驱动电机、维修工具、直流低压电源等。</a:t>
            </a:r>
            <a:endParaRPr kumimoji="1" lang="zh-CN" altLang="en-US" sz="2400" b="1" i="0" u="none" strike="noStrike" kern="1200" cap="none" spc="0" normalizeH="0" baseline="0" noProof="0" dirty="0">
              <a:ln>
                <a:noFill/>
              </a:ln>
              <a:uLnTx/>
              <a:uFillTx/>
              <a:latin typeface="宋体" panose="02010600030101010101" pitchFamily="2" charset="-122"/>
              <a:cs typeface="宋体" panose="02010600030101010101" pitchFamily="2" charset="-122"/>
            </a:endParaRPr>
          </a:p>
        </p:txBody>
      </p:sp>
      <p:sp>
        <p:nvSpPr>
          <p:cNvPr id="5" name="文本占位符 4"/>
          <p:cNvSpPr>
            <a:spLocks noGrp="1"/>
          </p:cNvSpPr>
          <p:nvPr>
            <p:ph type="body" sz="quarter" idx="14"/>
          </p:nvPr>
        </p:nvSpPr>
        <p:spPr/>
        <p:txBody>
          <a:body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学习准备</a:t>
            </a:r>
            <a:endPar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endParaRPr>
          </a:p>
        </p:txBody>
      </p:sp>
      <p:sp>
        <p:nvSpPr>
          <p:cNvPr id="3" name="文本占位符 3"/>
          <p:cNvSpPr>
            <a:spLocks noGrp="1"/>
          </p:cNvSpPr>
          <p:nvPr/>
        </p:nvSpPr>
        <p:spPr>
          <a:xfrm>
            <a:off x="684367" y="260648"/>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kumimoji="1" lang="en-US" altLang="zh-CN" sz="2800" b="1" i="0" u="none" strike="noStrike" kern="1200" cap="none" spc="0" normalizeH="0" baseline="0" noProof="0" dirty="0" smtClean="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chemeClr val="tx2"/>
                </a:solidFill>
                <a:latin typeface="Arial" panose="020B0604020202020204" pitchFamily="34" charset="0"/>
                <a:sym typeface="+mn-ea"/>
              </a:rPr>
              <a:t>旋转变压器的分析与检测	</a:t>
            </a:r>
            <a:endParaRPr lang="en-US" altLang="zh-CN" dirty="0">
              <a:solidFill>
                <a:schemeClr val="tx2"/>
              </a:solidFill>
              <a:latin typeface="Arial" panose="020B0604020202020204" pitchFamily="34" charset="0"/>
              <a:sym typeface="+mn-ea"/>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551384" y="1641448"/>
            <a:ext cx="11353165" cy="200152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lvl="0" indent="0" eaLnBrk="1" hangingPunct="1">
              <a:lnSpc>
                <a:spcPct val="150000"/>
              </a:lnSpc>
              <a:spcBef>
                <a:spcPct val="20000"/>
              </a:spcBef>
              <a:defRPr/>
            </a:pPr>
            <a:r>
              <a:rPr lang="en-US" altLang="zh-CN" b="1" dirty="0">
                <a:effectLst>
                  <a:outerShdw blurRad="38100" dist="38100" dir="2700000" algn="tl">
                    <a:srgbClr val="C0C0C0"/>
                  </a:outerShdw>
                </a:effectLst>
                <a:cs typeface="微软雅黑" panose="020B0503020204020204" pitchFamily="34" charset="-122"/>
              </a:rPr>
              <a:t>1. </a:t>
            </a:r>
            <a:r>
              <a:rPr lang="zh-CN" altLang="en-US" b="1" dirty="0">
                <a:effectLst>
                  <a:outerShdw blurRad="38100" dist="38100" dir="2700000" algn="tl">
                    <a:srgbClr val="C0C0C0"/>
                  </a:outerShdw>
                </a:effectLst>
                <a:cs typeface="微软雅黑" panose="020B0503020204020204" pitchFamily="34" charset="-122"/>
              </a:rPr>
              <a:t>通过前面的知识准备和实验器件的认知，你认为旋转变压器和编码器有什么</a:t>
            </a:r>
            <a:endParaRPr lang="zh-CN" altLang="en-US" b="1" dirty="0">
              <a:effectLst>
                <a:outerShdw blurRad="38100" dist="38100" dir="2700000" algn="tl">
                  <a:srgbClr val="C0C0C0"/>
                </a:outerShdw>
              </a:effectLst>
              <a:cs typeface="微软雅黑" panose="020B0503020204020204" pitchFamily="34" charset="-122"/>
            </a:endParaRPr>
          </a:p>
          <a:p>
            <a:pPr marL="0" lvl="0" indent="0" eaLnBrk="1" hangingPunct="1">
              <a:lnSpc>
                <a:spcPct val="150000"/>
              </a:lnSpc>
              <a:spcBef>
                <a:spcPct val="20000"/>
              </a:spcBef>
              <a:defRPr/>
            </a:pPr>
            <a:r>
              <a:rPr lang="zh-CN" altLang="en-US" b="1" dirty="0">
                <a:effectLst>
                  <a:outerShdw blurRad="38100" dist="38100" dir="2700000" algn="tl">
                    <a:srgbClr val="C0C0C0"/>
                  </a:outerShdw>
                </a:effectLst>
                <a:cs typeface="微软雅黑" panose="020B0503020204020204" pitchFamily="34" charset="-122"/>
              </a:rPr>
              <a:t>区别？</a:t>
            </a:r>
            <a:endParaRPr lang="zh-CN" altLang="en-US" b="1" dirty="0">
              <a:effectLst>
                <a:outerShdw blurRad="38100" dist="38100" dir="2700000" algn="tl">
                  <a:srgbClr val="C0C0C0"/>
                </a:outerShdw>
              </a:effectLst>
              <a:cs typeface="微软雅黑" panose="020B0503020204020204" pitchFamily="34" charset="-122"/>
            </a:endParaRPr>
          </a:p>
          <a:p>
            <a:pPr marL="0" lvl="0" indent="0" eaLnBrk="1" hangingPunct="1">
              <a:lnSpc>
                <a:spcPct val="150000"/>
              </a:lnSpc>
              <a:spcBef>
                <a:spcPct val="20000"/>
              </a:spcBef>
              <a:defRPr/>
            </a:pPr>
            <a:r>
              <a:rPr lang="en-US" altLang="zh-CN" b="1" dirty="0">
                <a:effectLst>
                  <a:outerShdw blurRad="38100" dist="38100" dir="2700000" algn="tl">
                    <a:srgbClr val="C0C0C0"/>
                  </a:outerShdw>
                </a:effectLst>
                <a:cs typeface="微软雅黑" panose="020B0503020204020204" pitchFamily="34" charset="-122"/>
              </a:rPr>
              <a:t>2. </a:t>
            </a:r>
            <a:r>
              <a:rPr lang="zh-CN" altLang="en-US" b="1" dirty="0">
                <a:effectLst>
                  <a:outerShdw blurRad="38100" dist="38100" dir="2700000" algn="tl">
                    <a:srgbClr val="C0C0C0"/>
                  </a:outerShdw>
                </a:effectLst>
                <a:cs typeface="微软雅黑" panose="020B0503020204020204" pitchFamily="34" charset="-122"/>
              </a:rPr>
              <a:t>在教师的引导下分组，以小组为单位学习相关知识，并回答下列问题。</a:t>
            </a:r>
            <a:endParaRPr lang="zh-CN" altLang="en-US" b="1" dirty="0">
              <a:effectLst>
                <a:outerShdw blurRad="38100" dist="38100" dir="2700000" algn="tl">
                  <a:srgbClr val="C0C0C0"/>
                </a:outerShdw>
              </a:effectLst>
              <a:cs typeface="微软雅黑" panose="020B0503020204020204" pitchFamily="34" charset="-122"/>
            </a:endParaRPr>
          </a:p>
          <a:p>
            <a:pPr marL="0" lvl="0" indent="0" eaLnBrk="1" hangingPunct="1">
              <a:lnSpc>
                <a:spcPct val="150000"/>
              </a:lnSpc>
              <a:spcBef>
                <a:spcPct val="20000"/>
              </a:spcBef>
              <a:defRPr/>
            </a:pPr>
            <a:r>
              <a:rPr lang="zh-CN" altLang="en-US" b="1" dirty="0">
                <a:effectLst>
                  <a:outerShdw blurRad="38100" dist="38100" dir="2700000" algn="tl">
                    <a:srgbClr val="C0C0C0"/>
                  </a:outerShdw>
                </a:effectLst>
                <a:cs typeface="微软雅黑" panose="020B0503020204020204" pitchFamily="34" charset="-122"/>
              </a:rPr>
              <a:t>（ </a:t>
            </a:r>
            <a:r>
              <a:rPr lang="en-US" altLang="zh-CN" b="1" dirty="0">
                <a:effectLst>
                  <a:outerShdw blurRad="38100" dist="38100" dir="2700000" algn="tl">
                    <a:srgbClr val="C0C0C0"/>
                  </a:outerShdw>
                </a:effectLst>
                <a:cs typeface="微软雅黑" panose="020B0503020204020204" pitchFamily="34" charset="-122"/>
              </a:rPr>
              <a:t>1</a:t>
            </a:r>
            <a:r>
              <a:rPr lang="zh-CN" altLang="en-US" b="1" dirty="0">
                <a:effectLst>
                  <a:outerShdw blurRad="38100" dist="38100" dir="2700000" algn="tl">
                    <a:srgbClr val="C0C0C0"/>
                  </a:outerShdw>
                </a:effectLst>
                <a:cs typeface="微软雅黑" panose="020B0503020204020204" pitchFamily="34" charset="-122"/>
              </a:rPr>
              <a:t>）旋转变压器的外部接线有几根？每一根接线的作用是什么？</a:t>
            </a:r>
            <a:endParaRPr lang="zh-CN" altLang="en-US" b="1" dirty="0">
              <a:effectLst>
                <a:outerShdw blurRad="38100" dist="38100" dir="2700000" algn="tl">
                  <a:srgbClr val="C0C0C0"/>
                </a:outerShdw>
              </a:effectLst>
              <a:cs typeface="微软雅黑" panose="020B0503020204020204" pitchFamily="34" charset="-122"/>
            </a:endParaRPr>
          </a:p>
          <a:p>
            <a:pPr marL="0" lvl="0" indent="0" eaLnBrk="1" hangingPunct="1">
              <a:lnSpc>
                <a:spcPct val="150000"/>
              </a:lnSpc>
              <a:spcBef>
                <a:spcPct val="20000"/>
              </a:spcBef>
              <a:defRPr/>
            </a:pPr>
            <a:r>
              <a:rPr lang="zh-CN" altLang="en-US" b="1" dirty="0">
                <a:effectLst>
                  <a:outerShdw blurRad="38100" dist="38100" dir="2700000" algn="tl">
                    <a:srgbClr val="C0C0C0"/>
                  </a:outerShdw>
                </a:effectLst>
                <a:cs typeface="微软雅黑" panose="020B0503020204020204" pitchFamily="34" charset="-122"/>
              </a:rPr>
              <a:t>（ </a:t>
            </a:r>
            <a:r>
              <a:rPr lang="en-US" altLang="zh-CN" b="1" dirty="0">
                <a:effectLst>
                  <a:outerShdw blurRad="38100" dist="38100" dir="2700000" algn="tl">
                    <a:srgbClr val="C0C0C0"/>
                  </a:outerShdw>
                </a:effectLst>
                <a:cs typeface="微软雅黑" panose="020B0503020204020204" pitchFamily="34" charset="-122"/>
              </a:rPr>
              <a:t>2</a:t>
            </a:r>
            <a:r>
              <a:rPr lang="zh-CN" altLang="en-US" b="1" dirty="0">
                <a:effectLst>
                  <a:outerShdw blurRad="38100" dist="38100" dir="2700000" algn="tl">
                    <a:srgbClr val="C0C0C0"/>
                  </a:outerShdw>
                </a:effectLst>
                <a:cs typeface="微软雅黑" panose="020B0503020204020204" pitchFamily="34" charset="-122"/>
              </a:rPr>
              <a:t>）如何应用万用表对旋转变压器进行离线检测？</a:t>
            </a:r>
            <a:endParaRPr lang="zh-CN" altLang="en-US" b="1" dirty="0">
              <a:effectLst>
                <a:outerShdw blurRad="38100" dist="38100" dir="2700000" algn="tl">
                  <a:srgbClr val="C0C0C0"/>
                </a:outerShdw>
              </a:effectLst>
              <a:cs typeface="微软雅黑" panose="020B0503020204020204" pitchFamily="34" charset="-122"/>
            </a:endParaRPr>
          </a:p>
          <a:p>
            <a:pPr marL="0" lvl="0" indent="0" eaLnBrk="1" hangingPunct="1">
              <a:lnSpc>
                <a:spcPct val="150000"/>
              </a:lnSpc>
              <a:spcBef>
                <a:spcPct val="20000"/>
              </a:spcBef>
              <a:defRPr/>
            </a:pPr>
            <a:r>
              <a:rPr lang="zh-CN" altLang="en-US" b="1" dirty="0">
                <a:effectLst>
                  <a:outerShdw blurRad="38100" dist="38100" dir="2700000" algn="tl">
                    <a:srgbClr val="C0C0C0"/>
                  </a:outerShdw>
                </a:effectLst>
                <a:cs typeface="微软雅黑" panose="020B0503020204020204" pitchFamily="34" charset="-122"/>
              </a:rPr>
              <a:t>（ </a:t>
            </a:r>
            <a:r>
              <a:rPr lang="en-US" altLang="zh-CN" b="1" dirty="0">
                <a:effectLst>
                  <a:outerShdw blurRad="38100" dist="38100" dir="2700000" algn="tl">
                    <a:srgbClr val="C0C0C0"/>
                  </a:outerShdw>
                </a:effectLst>
                <a:cs typeface="微软雅黑" panose="020B0503020204020204" pitchFamily="34" charset="-122"/>
              </a:rPr>
              <a:t>3</a:t>
            </a:r>
            <a:r>
              <a:rPr lang="zh-CN" altLang="en-US" b="1" dirty="0">
                <a:effectLst>
                  <a:outerShdw blurRad="38100" dist="38100" dir="2700000" algn="tl">
                    <a:srgbClr val="C0C0C0"/>
                  </a:outerShdw>
                </a:effectLst>
                <a:cs typeface="微软雅黑" panose="020B0503020204020204" pitchFamily="34" charset="-122"/>
              </a:rPr>
              <a:t>）旋转变压器和驱动电机如何连接？</a:t>
            </a:r>
            <a:endParaRPr lang="zh-CN" altLang="en-US" b="1" dirty="0">
              <a:effectLst>
                <a:outerShdw blurRad="38100" dist="38100" dir="2700000" algn="tl">
                  <a:srgbClr val="C0C0C0"/>
                </a:outerShdw>
              </a:effectLst>
              <a:cs typeface="微软雅黑" panose="020B0503020204020204" pitchFamily="34" charset="-122"/>
            </a:endParaRPr>
          </a:p>
          <a:p>
            <a:pPr marL="0" lvl="0" indent="0" eaLnBrk="1" hangingPunct="1">
              <a:lnSpc>
                <a:spcPct val="150000"/>
              </a:lnSpc>
              <a:spcBef>
                <a:spcPct val="20000"/>
              </a:spcBef>
              <a:defRPr/>
            </a:pPr>
            <a:r>
              <a:rPr lang="en-US" altLang="zh-CN" b="1" dirty="0">
                <a:effectLst>
                  <a:outerShdw blurRad="38100" dist="38100" dir="2700000" algn="tl">
                    <a:srgbClr val="C0C0C0"/>
                  </a:outerShdw>
                </a:effectLst>
                <a:cs typeface="微软雅黑" panose="020B0503020204020204" pitchFamily="34" charset="-122"/>
              </a:rPr>
              <a:t>3. </a:t>
            </a:r>
            <a:r>
              <a:rPr lang="zh-CN" altLang="en-US" b="1" dirty="0">
                <a:effectLst>
                  <a:outerShdw blurRad="38100" dist="38100" dir="2700000" algn="tl">
                    <a:srgbClr val="C0C0C0"/>
                  </a:outerShdw>
                </a:effectLst>
                <a:cs typeface="微软雅黑" panose="020B0503020204020204" pitchFamily="34" charset="-122"/>
              </a:rPr>
              <a:t>在教师的引导下，以小组为单位，对实验过程进行总结检查，</a:t>
            </a: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endParaRPr kumimoji="1" lang="zh-CN" altLang="en-US" b="1" i="0" u="none" strike="noStrike" kern="1200" cap="none" spc="0" normalizeH="0" baseline="0" noProof="0" dirty="0">
              <a:ln>
                <a:noFill/>
              </a:ln>
              <a:effectLst>
                <a:outerShdw blurRad="38100" dist="38100" dir="2700000" algn="tl">
                  <a:srgbClr val="C0C0C0"/>
                </a:outerShdw>
              </a:effectLst>
              <a:uLnTx/>
              <a:uFillTx/>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占位符 4"/>
          <p:cNvSpPr>
            <a:spLocks noGrp="1"/>
          </p:cNvSpPr>
          <p:nvPr>
            <p:ph type="body" sz="quarter" idx="14"/>
          </p:nvPr>
        </p:nvSpPr>
        <p:spPr/>
        <p:txBody>
          <a:body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计划与实施</a:t>
            </a:r>
            <a:endPar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endParaRPr>
          </a:p>
        </p:txBody>
      </p:sp>
      <p:sp>
        <p:nvSpPr>
          <p:cNvPr id="3" name="文本占位符 3"/>
          <p:cNvSpPr>
            <a:spLocks noGrp="1"/>
          </p:cNvSpPr>
          <p:nvPr/>
        </p:nvSpPr>
        <p:spPr>
          <a:xfrm>
            <a:off x="684367" y="260648"/>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kumimoji="1" lang="en-US" altLang="zh-CN" sz="2800" b="1" i="0" u="none" strike="noStrike" kern="1200" cap="none" spc="0" normalizeH="0" baseline="0" noProof="0" dirty="0" smtClean="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chemeClr val="tx2"/>
                </a:solidFill>
                <a:latin typeface="Arial" panose="020B0604020202020204" pitchFamily="34" charset="0"/>
                <a:sym typeface="+mn-ea"/>
              </a:rPr>
              <a:t>旋转变压器的分析与检测	</a:t>
            </a:r>
            <a:endParaRPr lang="en-US" altLang="zh-CN" dirty="0">
              <a:solidFill>
                <a:schemeClr val="tx2"/>
              </a:solidFill>
              <a:latin typeface="Arial" panose="020B0604020202020204" pitchFamily="34" charset="0"/>
              <a:sym typeface="+mn-ea"/>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551815" y="1628775"/>
            <a:ext cx="11480800" cy="200152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lvl="0" indent="0" eaLnBrk="1" hangingPunct="1">
              <a:spcBef>
                <a:spcPct val="20000"/>
              </a:spcBef>
              <a:defRPr/>
            </a:pPr>
            <a:r>
              <a:rPr lang="zh-CN" altLang="en-US" b="1" dirty="0">
                <a:effectLst>
                  <a:outerShdw blurRad="38100" dist="38100" dir="2700000" algn="tl">
                    <a:srgbClr val="C0C0C0"/>
                  </a:outerShdw>
                </a:effectLst>
                <a:cs typeface="微软雅黑" panose="020B0503020204020204" pitchFamily="34" charset="-122"/>
              </a:rPr>
              <a:t>（ </a:t>
            </a:r>
            <a:r>
              <a:rPr lang="en-US" altLang="zh-CN" b="1" dirty="0">
                <a:effectLst>
                  <a:outerShdw blurRad="38100" dist="38100" dir="2700000" algn="tl">
                    <a:srgbClr val="C0C0C0"/>
                  </a:outerShdw>
                </a:effectLst>
                <a:cs typeface="微软雅黑" panose="020B0503020204020204" pitchFamily="34" charset="-122"/>
              </a:rPr>
              <a:t>1</a:t>
            </a:r>
            <a:r>
              <a:rPr lang="zh-CN" altLang="en-US" b="1" dirty="0">
                <a:effectLst>
                  <a:outerShdw blurRad="38100" dist="38100" dir="2700000" algn="tl">
                    <a:srgbClr val="C0C0C0"/>
                  </a:outerShdw>
                </a:effectLst>
                <a:cs typeface="微软雅黑" panose="020B0503020204020204" pitchFamily="34" charset="-122"/>
              </a:rPr>
              <a:t>）</a:t>
            </a:r>
            <a:r>
              <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rPr>
              <a:t>自感电动势与电流的变化率（变化快慢）成 </a:t>
            </a:r>
            <a:r>
              <a:rPr lang="en-US" altLang="zh-CN" b="1" dirty="0">
                <a:effectLst>
                  <a:outerShdw blurRad="38100" dist="38100" dir="2700000" algn="tl">
                    <a:srgbClr val="C0C0C0"/>
                  </a:outerShdw>
                </a:effectLst>
                <a:latin typeface="宋体" panose="02010600030101010101" pitchFamily="2" charset="-122"/>
                <a:cs typeface="宋体" panose="02010600030101010101" pitchFamily="2" charset="-122"/>
              </a:rPr>
              <a:t>___________</a:t>
            </a:r>
            <a:r>
              <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rPr>
              <a:t>。</a:t>
            </a:r>
            <a:endPar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endParaRPr>
          </a:p>
          <a:p>
            <a:pPr marL="0" lvl="0" indent="0" eaLnBrk="1" hangingPunct="1">
              <a:spcBef>
                <a:spcPct val="20000"/>
              </a:spcBef>
              <a:defRPr/>
            </a:pPr>
            <a:r>
              <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rPr>
              <a:t>（ </a:t>
            </a:r>
            <a:r>
              <a:rPr lang="en-US" altLang="zh-CN" b="1" dirty="0">
                <a:effectLst>
                  <a:outerShdw blurRad="38100" dist="38100" dir="2700000" algn="tl">
                    <a:srgbClr val="C0C0C0"/>
                  </a:outerShdw>
                </a:effectLst>
                <a:latin typeface="宋体" panose="02010600030101010101" pitchFamily="2" charset="-122"/>
                <a:cs typeface="宋体" panose="02010600030101010101" pitchFamily="2" charset="-122"/>
              </a:rPr>
              <a:t>2</a:t>
            </a:r>
            <a:r>
              <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rPr>
              <a:t>）在直流电路中，电流变化率为 </a:t>
            </a:r>
            <a:r>
              <a:rPr lang="en-US" altLang="zh-CN" b="1" dirty="0">
                <a:effectLst>
                  <a:outerShdw blurRad="38100" dist="38100" dir="2700000" algn="tl">
                    <a:srgbClr val="C0C0C0"/>
                  </a:outerShdw>
                </a:effectLst>
                <a:latin typeface="宋体" panose="02010600030101010101" pitchFamily="2" charset="-122"/>
                <a:cs typeface="宋体" panose="02010600030101010101" pitchFamily="2" charset="-122"/>
              </a:rPr>
              <a:t>___________</a:t>
            </a:r>
            <a:r>
              <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rPr>
              <a:t>，自感电动势也为 </a:t>
            </a:r>
            <a:r>
              <a:rPr lang="en-US" altLang="zh-CN" b="1" dirty="0">
                <a:effectLst>
                  <a:outerShdw blurRad="38100" dist="38100" dir="2700000" algn="tl">
                    <a:srgbClr val="C0C0C0"/>
                  </a:outerShdw>
                </a:effectLst>
                <a:latin typeface="宋体" panose="02010600030101010101" pitchFamily="2" charset="-122"/>
                <a:cs typeface="宋体" panose="02010600030101010101" pitchFamily="2" charset="-122"/>
              </a:rPr>
              <a:t>___________</a:t>
            </a:r>
            <a:r>
              <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rPr>
              <a:t>，</a:t>
            </a:r>
            <a:endPar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endParaRPr>
          </a:p>
          <a:p>
            <a:pPr marL="0" lvl="0" indent="0" eaLnBrk="1" hangingPunct="1">
              <a:spcBef>
                <a:spcPct val="20000"/>
              </a:spcBef>
              <a:defRPr/>
            </a:pPr>
            <a:r>
              <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rPr>
              <a:t>因此，线圈在直流电路中为 </a:t>
            </a:r>
            <a:r>
              <a:rPr lang="en-US" altLang="zh-CN" b="1" dirty="0">
                <a:effectLst>
                  <a:outerShdw blurRad="38100" dist="38100" dir="2700000" algn="tl">
                    <a:srgbClr val="C0C0C0"/>
                  </a:outerShdw>
                </a:effectLst>
                <a:latin typeface="宋体" panose="02010600030101010101" pitchFamily="2" charset="-122"/>
                <a:cs typeface="宋体" panose="02010600030101010101" pitchFamily="2" charset="-122"/>
              </a:rPr>
              <a:t>___________ </a:t>
            </a:r>
            <a:r>
              <a:rPr lang="zh-CN" altLang="en-US" b="1" dirty="0">
                <a:effectLst>
                  <a:outerShdw blurRad="38100" dist="38100" dir="2700000" algn="tl">
                    <a:srgbClr val="C0C0C0"/>
                  </a:outerShdw>
                </a:effectLst>
                <a:latin typeface="宋体" panose="02010600030101010101" pitchFamily="2" charset="-122"/>
                <a:cs typeface="宋体" panose="02010600030101010101" pitchFamily="2" charset="-122"/>
              </a:rPr>
              <a:t>状态。</a:t>
            </a: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p:txBody>
      </p:sp>
      <p:sp>
        <p:nvSpPr>
          <p:cNvPr id="5" name="文本占位符 4"/>
          <p:cNvSpPr>
            <a:spLocks noGrp="1"/>
          </p:cNvSpPr>
          <p:nvPr>
            <p:ph type="body" sz="quarter" idx="14"/>
          </p:nvPr>
        </p:nvSpPr>
        <p:spPr>
          <a:xfrm>
            <a:off x="684530" y="980440"/>
            <a:ext cx="7899400" cy="575945"/>
          </a:xfrm>
        </p:spPr>
        <p:txBody>
          <a:body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评价与反馈</a:t>
            </a:r>
            <a:endPar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endParaRPr>
          </a:p>
        </p:txBody>
      </p:sp>
      <p:sp>
        <p:nvSpPr>
          <p:cNvPr id="3" name="文本占位符 3"/>
          <p:cNvSpPr>
            <a:spLocks noGrp="1"/>
          </p:cNvSpPr>
          <p:nvPr/>
        </p:nvSpPr>
        <p:spPr>
          <a:xfrm>
            <a:off x="684367" y="260648"/>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kumimoji="1" lang="en-US" altLang="zh-CN" sz="2800" b="1" i="0" u="none" strike="noStrike" kern="1200" cap="none" spc="0" normalizeH="0" baseline="0" noProof="0" dirty="0" smtClean="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chemeClr val="tx2"/>
                </a:solidFill>
                <a:latin typeface="Arial" panose="020B0604020202020204" pitchFamily="34" charset="0"/>
                <a:sym typeface="+mn-ea"/>
              </a:rPr>
              <a:t>旋转变压器的分析与检测	</a:t>
            </a:r>
            <a:endParaRPr lang="en-US" altLang="zh-CN" dirty="0">
              <a:solidFill>
                <a:schemeClr val="tx2"/>
              </a:solidFill>
              <a:latin typeface="Arial" panose="020B0604020202020204" pitchFamily="34" charset="0"/>
              <a:sym typeface="+mn-ea"/>
            </a:endParaRPr>
          </a:p>
        </p:txBody>
      </p:sp>
      <p:sp>
        <p:nvSpPr>
          <p:cNvPr id="2" name="矩形 1"/>
          <p:cNvSpPr/>
          <p:nvPr/>
        </p:nvSpPr>
        <p:spPr>
          <a:xfrm>
            <a:off x="531311" y="2996952"/>
            <a:ext cx="11157782" cy="3415030"/>
          </a:xfrm>
          <a:prstGeom prst="rect">
            <a:avLst/>
          </a:prstGeom>
        </p:spPr>
        <p:txBody>
          <a:bodyPr wrap="square">
            <a:spAutoFit/>
          </a:bodyPr>
          <a:lstStyle/>
          <a:p>
            <a:r>
              <a:rPr kumimoji="1" lang="zh-CN" altLang="en-US" sz="2400" b="1" dirty="0">
                <a:effectLst>
                  <a:outerShdw blurRad="38100" dist="38100" dir="2700000" algn="tl">
                    <a:srgbClr val="C0C0C0"/>
                  </a:outerShdw>
                </a:effectLst>
                <a:latin typeface="Times New Roman" panose="02020603050405020304" pitchFamily="18" charset="0"/>
                <a:cs typeface="微软雅黑" panose="020B0503020204020204" pitchFamily="34" charset="-122"/>
              </a:rPr>
              <a:t>（ </a:t>
            </a:r>
            <a:r>
              <a:rPr kumimoji="1" lang="en-US" altLang="zh-CN" sz="2400" b="1" dirty="0">
                <a:effectLst>
                  <a:outerShdw blurRad="38100" dist="38100" dir="2700000" algn="tl">
                    <a:srgbClr val="C0C0C0"/>
                  </a:outerShdw>
                </a:effectLst>
                <a:latin typeface="Times New Roman" panose="02020603050405020304" pitchFamily="18" charset="0"/>
                <a:cs typeface="微软雅黑" panose="020B0503020204020204" pitchFamily="34" charset="-122"/>
              </a:rPr>
              <a:t>3</a:t>
            </a:r>
            <a:r>
              <a:rPr kumimoji="1" lang="zh-CN" altLang="en-US" sz="2400" b="1" dirty="0">
                <a:effectLst>
                  <a:outerShdw blurRad="38100" dist="38100" dir="2700000" algn="tl">
                    <a:srgbClr val="C0C0C0"/>
                  </a:outerShdw>
                </a:effectLst>
                <a:latin typeface="Times New Roman" panose="02020603050405020304" pitchFamily="18" charset="0"/>
                <a:cs typeface="微软雅黑" panose="020B0503020204020204" pitchFamily="34" charset="-122"/>
              </a:rPr>
              <a:t>）</a:t>
            </a:r>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互感电动势与互感系数和另一线圈中 </a:t>
            </a:r>
            <a:r>
              <a:rPr kumimoji="1" lang="en-US" altLang="zh-CN" sz="2400" b="1" dirty="0">
                <a:effectLst>
                  <a:outerShdw blurRad="38100" dist="38100" dir="2700000" algn="tl">
                    <a:srgbClr val="C0C0C0"/>
                  </a:outerShdw>
                </a:effectLst>
                <a:latin typeface="宋体" panose="02010600030101010101" pitchFamily="2" charset="-122"/>
                <a:cs typeface="宋体" panose="02010600030101010101" pitchFamily="2" charset="-122"/>
              </a:rPr>
              <a:t>___________ </a:t>
            </a:r>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的变化率（变化快慢）</a:t>
            </a:r>
            <a:r>
              <a:rPr kumimoji="1" lang="zh-CN" altLang="en-US" sz="2400" b="1" dirty="0" smtClean="0">
                <a:effectLst>
                  <a:outerShdw blurRad="38100" dist="38100" dir="2700000" algn="tl">
                    <a:srgbClr val="C0C0C0"/>
                  </a:outerShdw>
                </a:effectLst>
                <a:latin typeface="宋体" panose="02010600030101010101" pitchFamily="2" charset="-122"/>
                <a:cs typeface="宋体" panose="02010600030101010101" pitchFamily="2" charset="-122"/>
              </a:rPr>
              <a:t>成正比</a:t>
            </a:r>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a:t>
            </a:r>
            <a:endPar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endParaRPr>
          </a:p>
          <a:p>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 </a:t>
            </a:r>
            <a:r>
              <a:rPr kumimoji="1" lang="en-US" altLang="zh-CN" sz="2400" b="1" dirty="0">
                <a:effectLst>
                  <a:outerShdw blurRad="38100" dist="38100" dir="2700000" algn="tl">
                    <a:srgbClr val="C0C0C0"/>
                  </a:outerShdw>
                </a:effectLst>
                <a:latin typeface="宋体" panose="02010600030101010101" pitchFamily="2" charset="-122"/>
                <a:cs typeface="宋体" panose="02010600030101010101" pitchFamily="2" charset="-122"/>
              </a:rPr>
              <a:t>4</a:t>
            </a:r>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）变压器的主体结构是由 </a:t>
            </a:r>
            <a:r>
              <a:rPr kumimoji="1" lang="en-US" altLang="zh-CN" sz="2400" b="1" dirty="0">
                <a:effectLst>
                  <a:outerShdw blurRad="38100" dist="38100" dir="2700000" algn="tl">
                    <a:srgbClr val="C0C0C0"/>
                  </a:outerShdw>
                </a:effectLst>
                <a:latin typeface="宋体" panose="02010600030101010101" pitchFamily="2" charset="-122"/>
                <a:cs typeface="宋体" panose="02010600030101010101" pitchFamily="2" charset="-122"/>
              </a:rPr>
              <a:t>___________ </a:t>
            </a:r>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和绕组两大部分构成的。铁芯的作用</a:t>
            </a:r>
            <a:r>
              <a:rPr kumimoji="1" lang="zh-CN" altLang="en-US" sz="2400" b="1" dirty="0" smtClean="0">
                <a:effectLst>
                  <a:outerShdw blurRad="38100" dist="38100" dir="2700000" algn="tl">
                    <a:srgbClr val="C0C0C0"/>
                  </a:outerShdw>
                </a:effectLst>
                <a:latin typeface="宋体" panose="02010600030101010101" pitchFamily="2" charset="-122"/>
                <a:cs typeface="宋体" panose="02010600030101010101" pitchFamily="2" charset="-122"/>
              </a:rPr>
              <a:t>是为了</a:t>
            </a:r>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构成磁路，绕组的作用是构成 </a:t>
            </a:r>
            <a:r>
              <a:rPr kumimoji="1" lang="en-US" altLang="zh-CN" sz="2400" b="1" dirty="0">
                <a:effectLst>
                  <a:outerShdw blurRad="38100" dist="38100" dir="2700000" algn="tl">
                    <a:srgbClr val="C0C0C0"/>
                  </a:outerShdw>
                </a:effectLst>
                <a:latin typeface="宋体" panose="02010600030101010101" pitchFamily="2" charset="-122"/>
                <a:cs typeface="宋体" panose="02010600030101010101" pitchFamily="2" charset="-122"/>
              </a:rPr>
              <a:t>___________</a:t>
            </a:r>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，由铜或铝导线绕制而成。</a:t>
            </a:r>
            <a:endPar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endParaRPr>
          </a:p>
          <a:p>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 </a:t>
            </a:r>
            <a:r>
              <a:rPr kumimoji="1" lang="en-US" altLang="zh-CN" sz="2400" b="1" dirty="0">
                <a:effectLst>
                  <a:outerShdw blurRad="38100" dist="38100" dir="2700000" algn="tl">
                    <a:srgbClr val="C0C0C0"/>
                  </a:outerShdw>
                </a:effectLst>
                <a:latin typeface="宋体" panose="02010600030101010101" pitchFamily="2" charset="-122"/>
                <a:cs typeface="宋体" panose="02010600030101010101" pitchFamily="2" charset="-122"/>
              </a:rPr>
              <a:t>5</a:t>
            </a:r>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）变压器在传递能量的同时可进行电压变换、 </a:t>
            </a:r>
            <a:r>
              <a:rPr kumimoji="1" lang="en-US" altLang="zh-CN" sz="2400" b="1" dirty="0">
                <a:effectLst>
                  <a:outerShdw blurRad="38100" dist="38100" dir="2700000" algn="tl">
                    <a:srgbClr val="C0C0C0"/>
                  </a:outerShdw>
                </a:effectLst>
                <a:latin typeface="宋体" panose="02010600030101010101" pitchFamily="2" charset="-122"/>
                <a:cs typeface="宋体" panose="02010600030101010101" pitchFamily="2" charset="-122"/>
              </a:rPr>
              <a:t>___________ </a:t>
            </a:r>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和阻抗变换。</a:t>
            </a:r>
            <a:endPar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endParaRPr>
          </a:p>
          <a:p>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 </a:t>
            </a:r>
            <a:r>
              <a:rPr kumimoji="1" lang="en-US" altLang="zh-CN" sz="2400" b="1" dirty="0">
                <a:effectLst>
                  <a:outerShdw blurRad="38100" dist="38100" dir="2700000" algn="tl">
                    <a:srgbClr val="C0C0C0"/>
                  </a:outerShdw>
                </a:effectLst>
                <a:latin typeface="宋体" panose="02010600030101010101" pitchFamily="2" charset="-122"/>
                <a:cs typeface="宋体" panose="02010600030101010101" pitchFamily="2" charset="-122"/>
              </a:rPr>
              <a:t>6</a:t>
            </a:r>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）旋转变压器本质上是 </a:t>
            </a:r>
            <a:r>
              <a:rPr kumimoji="1" lang="en-US" altLang="zh-CN" sz="2400" b="1" dirty="0">
                <a:effectLst>
                  <a:outerShdw blurRad="38100" dist="38100" dir="2700000" algn="tl">
                    <a:srgbClr val="C0C0C0"/>
                  </a:outerShdw>
                </a:effectLst>
                <a:latin typeface="宋体" panose="02010600030101010101" pitchFamily="2" charset="-122"/>
                <a:cs typeface="宋体" panose="02010600030101010101" pitchFamily="2" charset="-122"/>
              </a:rPr>
              <a:t>___________</a:t>
            </a:r>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a:t>
            </a:r>
            <a:endPar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endParaRPr>
          </a:p>
          <a:p>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 </a:t>
            </a:r>
            <a:r>
              <a:rPr kumimoji="1" lang="en-US" altLang="zh-CN" sz="2400" b="1" dirty="0">
                <a:effectLst>
                  <a:outerShdw blurRad="38100" dist="38100" dir="2700000" algn="tl">
                    <a:srgbClr val="C0C0C0"/>
                  </a:outerShdw>
                </a:effectLst>
                <a:latin typeface="宋体" panose="02010600030101010101" pitchFamily="2" charset="-122"/>
                <a:cs typeface="宋体" panose="02010600030101010101" pitchFamily="2" charset="-122"/>
              </a:rPr>
              <a:t>7</a:t>
            </a:r>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）旋转变压器能够检测驱动电机转子的 </a:t>
            </a:r>
            <a:r>
              <a:rPr kumimoji="1" lang="en-US" altLang="zh-CN" sz="2400" b="1" dirty="0">
                <a:effectLst>
                  <a:outerShdw blurRad="38100" dist="38100" dir="2700000" algn="tl">
                    <a:srgbClr val="C0C0C0"/>
                  </a:outerShdw>
                </a:effectLst>
                <a:latin typeface="宋体" panose="02010600030101010101" pitchFamily="2" charset="-122"/>
                <a:cs typeface="宋体" panose="02010600030101010101" pitchFamily="2" charset="-122"/>
              </a:rPr>
              <a:t>___________</a:t>
            </a:r>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a:t>
            </a:r>
            <a:endPar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endParaRPr>
          </a:p>
          <a:p>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 </a:t>
            </a:r>
            <a:r>
              <a:rPr kumimoji="1" lang="en-US" altLang="zh-CN" sz="2400" b="1" dirty="0">
                <a:effectLst>
                  <a:outerShdw blurRad="38100" dist="38100" dir="2700000" algn="tl">
                    <a:srgbClr val="C0C0C0"/>
                  </a:outerShdw>
                </a:effectLst>
                <a:latin typeface="宋体" panose="02010600030101010101" pitchFamily="2" charset="-122"/>
                <a:cs typeface="宋体" panose="02010600030101010101" pitchFamily="2" charset="-122"/>
              </a:rPr>
              <a:t>8</a:t>
            </a:r>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）旋转变压器的绕组包含 </a:t>
            </a:r>
            <a:r>
              <a:rPr kumimoji="1" lang="en-US" altLang="zh-CN" sz="2400" b="1" dirty="0">
                <a:effectLst>
                  <a:outerShdw blurRad="38100" dist="38100" dir="2700000" algn="tl">
                    <a:srgbClr val="C0C0C0"/>
                  </a:outerShdw>
                </a:effectLst>
                <a:latin typeface="宋体" panose="02010600030101010101" pitchFamily="2" charset="-122"/>
                <a:cs typeface="宋体" panose="02010600030101010101" pitchFamily="2" charset="-122"/>
              </a:rPr>
              <a:t>___________ </a:t>
            </a:r>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绕组和 </a:t>
            </a:r>
            <a:r>
              <a:rPr kumimoji="1" lang="en-US" altLang="zh-CN" sz="2400" b="1" dirty="0">
                <a:effectLst>
                  <a:outerShdw blurRad="38100" dist="38100" dir="2700000" algn="tl">
                    <a:srgbClr val="C0C0C0"/>
                  </a:outerShdw>
                </a:effectLst>
                <a:latin typeface="宋体" panose="02010600030101010101" pitchFamily="2" charset="-122"/>
                <a:cs typeface="宋体" panose="02010600030101010101" pitchFamily="2" charset="-122"/>
              </a:rPr>
              <a:t>___________ </a:t>
            </a:r>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绕组。</a:t>
            </a:r>
            <a:endPar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endParaRPr>
          </a:p>
          <a:p>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 </a:t>
            </a:r>
            <a:r>
              <a:rPr kumimoji="1" lang="en-US" altLang="zh-CN" sz="2400" b="1" dirty="0">
                <a:effectLst>
                  <a:outerShdw blurRad="38100" dist="38100" dir="2700000" algn="tl">
                    <a:srgbClr val="C0C0C0"/>
                  </a:outerShdw>
                </a:effectLst>
                <a:latin typeface="宋体" panose="02010600030101010101" pitchFamily="2" charset="-122"/>
                <a:cs typeface="宋体" panose="02010600030101010101" pitchFamily="2" charset="-122"/>
              </a:rPr>
              <a:t>9</a:t>
            </a:r>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）编码器主要分成 </a:t>
            </a:r>
            <a:r>
              <a:rPr kumimoji="1" lang="en-US" altLang="zh-CN" sz="2400" b="1" dirty="0">
                <a:effectLst>
                  <a:outerShdw blurRad="38100" dist="38100" dir="2700000" algn="tl">
                    <a:srgbClr val="C0C0C0"/>
                  </a:outerShdw>
                </a:effectLst>
                <a:latin typeface="宋体" panose="02010600030101010101" pitchFamily="2" charset="-122"/>
                <a:cs typeface="宋体" panose="02010600030101010101" pitchFamily="2" charset="-122"/>
              </a:rPr>
              <a:t>___________</a:t>
            </a:r>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 </a:t>
            </a:r>
            <a:r>
              <a:rPr kumimoji="1" lang="en-US" altLang="zh-CN" sz="2400" b="1" dirty="0">
                <a:effectLst>
                  <a:outerShdw blurRad="38100" dist="38100" dir="2700000" algn="tl">
                    <a:srgbClr val="C0C0C0"/>
                  </a:outerShdw>
                </a:effectLst>
                <a:latin typeface="宋体" panose="02010600030101010101" pitchFamily="2" charset="-122"/>
                <a:cs typeface="宋体" panose="02010600030101010101" pitchFamily="2" charset="-122"/>
              </a:rPr>
              <a:t>___________</a:t>
            </a:r>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 </a:t>
            </a:r>
            <a:r>
              <a:rPr kumimoji="1" lang="en-US" altLang="zh-CN" sz="2400" b="1" dirty="0">
                <a:effectLst>
                  <a:outerShdw blurRad="38100" dist="38100" dir="2700000" algn="tl">
                    <a:srgbClr val="C0C0C0"/>
                  </a:outerShdw>
                </a:effectLst>
                <a:latin typeface="宋体" panose="02010600030101010101" pitchFamily="2" charset="-122"/>
                <a:cs typeface="宋体" panose="02010600030101010101" pitchFamily="2" charset="-122"/>
              </a:rPr>
              <a:t>___________ </a:t>
            </a:r>
            <a:r>
              <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rPr>
              <a:t>等类型。</a:t>
            </a:r>
            <a:endParaRPr kumimoji="1" lang="zh-CN" altLang="en-US" sz="2400" b="1" dirty="0">
              <a:effectLst>
                <a:outerShdw blurRad="38100" dist="38100" dir="2700000" algn="tl">
                  <a:srgbClr val="C0C0C0"/>
                </a:outerShdw>
              </a:effectLst>
              <a:latin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927648" y="2478730"/>
            <a:ext cx="7087819" cy="1574007"/>
          </a:xfrm>
          <a:prstGeom prst="rect">
            <a:avLst/>
          </a:prstGeom>
          <a:gradFill flip="none" rotWithShape="1">
            <a:gsLst>
              <a:gs pos="0">
                <a:srgbClr val="002E6C">
                  <a:tint val="66000"/>
                  <a:satMod val="160000"/>
                </a:srgbClr>
              </a:gs>
              <a:gs pos="50000">
                <a:srgbClr val="002E6C">
                  <a:tint val="44500"/>
                  <a:satMod val="160000"/>
                </a:srgbClr>
              </a:gs>
              <a:gs pos="100000">
                <a:srgbClr val="002E6C">
                  <a:tint val="23500"/>
                  <a:satMod val="160000"/>
                </a:srgbClr>
              </a:gs>
            </a:gsLst>
            <a:lin ang="8100000" scaled="1"/>
            <a:tileRect/>
          </a:gradFill>
        </p:spPr>
        <p:txBody>
          <a:bodyPr wrap="square" lIns="0" tIns="0" rIns="0" bIns="0" rtlCol="0" anchor="ctr">
            <a:noAutofit/>
          </a:bodyPr>
          <a:lstStyle/>
          <a:p>
            <a:pPr algn="ctr"/>
            <a:r>
              <a:rPr lang="en-US" altLang="zh-CN" sz="7200" b="1" dirty="0">
                <a:solidFill>
                  <a:schemeClr val="bg1"/>
                </a:solidFill>
                <a:ea typeface="微软雅黑" panose="020B0503020204020204" pitchFamily="34" charset="-122"/>
              </a:rPr>
              <a:t>THANK</a:t>
            </a:r>
            <a:r>
              <a:rPr lang="en-US" altLang="zh-CN" sz="7200" b="1" baseline="0" dirty="0">
                <a:solidFill>
                  <a:schemeClr val="bg1"/>
                </a:solidFill>
                <a:ea typeface="微软雅黑" panose="020B0503020204020204" pitchFamily="34" charset="-122"/>
              </a:rPr>
              <a:t> YOU !</a:t>
            </a:r>
            <a:endParaRPr lang="zh-CN" altLang="en-US" sz="7200" b="1" dirty="0">
              <a:solidFill>
                <a:schemeClr val="bg1"/>
              </a:solidFill>
              <a:ea typeface="微软雅黑" panose="020B0503020204020204" pitchFamily="34" charset="-122"/>
            </a:endParaRPr>
          </a:p>
        </p:txBody>
      </p:sp>
      <p:cxnSp>
        <p:nvCxnSpPr>
          <p:cNvPr id="9" name="直接连接符 8"/>
          <p:cNvCxnSpPr/>
          <p:nvPr/>
        </p:nvCxnSpPr>
        <p:spPr>
          <a:xfrm>
            <a:off x="2552089" y="4038600"/>
            <a:ext cx="7087819" cy="0"/>
          </a:xfrm>
          <a:prstGeom prst="line">
            <a:avLst/>
          </a:prstGeom>
          <a:ln w="28575">
            <a:solidFill>
              <a:srgbClr val="1FCCA9"/>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8" y="2147063"/>
            <a:ext cx="9869742" cy="3045650"/>
          </a:xfrm>
          <a:prstGeom prst="rect">
            <a:avLst/>
          </a:prstGeom>
          <a:gradFill flip="none" rotWithShape="1">
            <a:gsLst>
              <a:gs pos="0">
                <a:srgbClr val="002E6C">
                  <a:tint val="66000"/>
                  <a:satMod val="160000"/>
                  <a:lumMod val="100000"/>
                  <a:alpha val="54000"/>
                </a:srgbClr>
              </a:gs>
              <a:gs pos="50000">
                <a:srgbClr val="002E6C">
                  <a:tint val="44500"/>
                  <a:satMod val="160000"/>
                </a:srgbClr>
              </a:gs>
              <a:gs pos="100000">
                <a:srgbClr val="002E6C">
                  <a:tint val="23500"/>
                  <a:satMod val="16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ea typeface="微软雅黑" panose="020B0503020204020204" pitchFamily="34" charset="-122"/>
            </a:endParaRPr>
          </a:p>
        </p:txBody>
      </p:sp>
      <p:sp>
        <p:nvSpPr>
          <p:cNvPr id="3" name="文本占位符 2"/>
          <p:cNvSpPr>
            <a:spLocks noGrp="1"/>
          </p:cNvSpPr>
          <p:nvPr>
            <p:ph type="body" sz="quarter" idx="4294967295"/>
          </p:nvPr>
        </p:nvSpPr>
        <p:spPr>
          <a:xfrm>
            <a:off x="1271270" y="2929255"/>
            <a:ext cx="6673215" cy="1788795"/>
          </a:xfrm>
          <a:noFill/>
        </p:spPr>
        <p:txBody>
          <a:bodyPr lIns="0" tIns="0" rIns="0" bIns="0">
            <a:normAutofit fontScale="40000"/>
          </a:bodyPr>
          <a:lstStyle/>
          <a:p>
            <a:pPr marL="0" indent="0">
              <a:lnSpc>
                <a:spcPct val="100000"/>
              </a:lnSpc>
              <a:buNone/>
            </a:pPr>
            <a:r>
              <a:rPr lang="zh-CN" altLang="en-US" sz="8800" b="1" spc="0" dirty="0">
                <a:solidFill>
                  <a:srgbClr val="FF0000"/>
                </a:solidFill>
                <a:latin typeface="微软雅黑" panose="020B0503020204020204" pitchFamily="34" charset="-122"/>
                <a:ea typeface="微软雅黑" panose="020B0503020204020204" pitchFamily="34" charset="-122"/>
                <a:cs typeface="+mn-ea"/>
              </a:rPr>
              <a:t>学习工作页</a:t>
            </a:r>
            <a:endParaRPr lang="zh-CN" altLang="en-US" sz="88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ea"/>
            </a:endParaRPr>
          </a:p>
          <a:p>
            <a:pPr marL="0" indent="0">
              <a:lnSpc>
                <a:spcPct val="100000"/>
              </a:lnSpc>
              <a:buNone/>
            </a:pPr>
            <a:r>
              <a:rPr lang="zh-CN" altLang="en-US" sz="8800" b="1" spc="0" dirty="0">
                <a:solidFill>
                  <a:schemeClr val="tx1">
                    <a:lumMod val="65000"/>
                    <a:lumOff val="35000"/>
                  </a:schemeClr>
                </a:solidFill>
                <a:latin typeface="微软雅黑" panose="020B0503020204020204" pitchFamily="34" charset="-122"/>
                <a:ea typeface="微软雅黑" panose="020B0503020204020204" pitchFamily="34" charset="-122"/>
                <a:cs typeface="+mn-ea"/>
              </a:rPr>
              <a:t>学习单元六  新能源汽车安全用电</a:t>
            </a:r>
            <a:endParaRPr lang="zh-CN" altLang="en-US" sz="8800" b="1" spc="0" dirty="0">
              <a:solidFill>
                <a:schemeClr val="tx1">
                  <a:lumMod val="65000"/>
                  <a:lumOff val="35000"/>
                </a:schemeClr>
              </a:solidFill>
              <a:latin typeface="微软雅黑" panose="020B0503020204020204" pitchFamily="34" charset="-122"/>
              <a:ea typeface="微软雅黑" panose="020B0503020204020204" pitchFamily="34" charset="-122"/>
              <a:cs typeface="+mn-ea"/>
            </a:endParaRPr>
          </a:p>
        </p:txBody>
      </p:sp>
      <p:sp>
        <p:nvSpPr>
          <p:cNvPr id="15" name="矩形 14"/>
          <p:cNvSpPr/>
          <p:nvPr/>
        </p:nvSpPr>
        <p:spPr>
          <a:xfrm>
            <a:off x="-27" y="5301209"/>
            <a:ext cx="9869742" cy="86034"/>
          </a:xfrm>
          <a:prstGeom prst="rect">
            <a:avLst/>
          </a:prstGeom>
          <a:solidFill>
            <a:srgbClr val="39CFA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4" name="矩形 23"/>
          <p:cNvSpPr/>
          <p:nvPr/>
        </p:nvSpPr>
        <p:spPr>
          <a:xfrm>
            <a:off x="-27" y="1952533"/>
            <a:ext cx="9869742" cy="86034"/>
          </a:xfrm>
          <a:prstGeom prst="rect">
            <a:avLst/>
          </a:prstGeom>
          <a:solidFill>
            <a:srgbClr val="39CFA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cxnSp>
        <p:nvCxnSpPr>
          <p:cNvPr id="28" name="直接连接符 27"/>
          <p:cNvCxnSpPr/>
          <p:nvPr/>
        </p:nvCxnSpPr>
        <p:spPr>
          <a:xfrm>
            <a:off x="8819773" y="5544325"/>
            <a:ext cx="0" cy="2361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p:nvPr>
            <p:ph type="body" sz="quarter" idx="13"/>
          </p:nvPr>
        </p:nvSpPr>
        <p:spPr/>
        <p:txBody>
          <a:bodyPr/>
          <a:p>
            <a:r>
              <a:rPr lang="zh-CN" altLang="en-US"/>
              <a:t>目录</a:t>
            </a:r>
            <a:endParaRPr lang="zh-CN" altLang="en-US"/>
          </a:p>
        </p:txBody>
      </p:sp>
      <p:grpSp>
        <p:nvGrpSpPr>
          <p:cNvPr id="37891" name="Group 12"/>
          <p:cNvGrpSpPr/>
          <p:nvPr/>
        </p:nvGrpSpPr>
        <p:grpSpPr>
          <a:xfrm>
            <a:off x="3529013" y="3017838"/>
            <a:ext cx="609600" cy="574675"/>
            <a:chOff x="816" y="1892"/>
            <a:chExt cx="384" cy="362"/>
          </a:xfrm>
        </p:grpSpPr>
        <p:sp>
          <p:nvSpPr>
            <p:cNvPr id="65549" name="Oval 13"/>
            <p:cNvSpPr>
              <a:spLocks noChangeArrowheads="1"/>
            </p:cNvSpPr>
            <p:nvPr/>
          </p:nvSpPr>
          <p:spPr bwMode="gray">
            <a:xfrm>
              <a:off x="816" y="1892"/>
              <a:ext cx="308" cy="344"/>
            </a:xfrm>
            <a:prstGeom prst="ellipse">
              <a:avLst/>
            </a:prstGeom>
            <a:gradFill rotWithShape="1">
              <a:gsLst>
                <a:gs pos="0">
                  <a:schemeClr val="accent2">
                    <a:gamma/>
                    <a:tint val="0"/>
                    <a:invGamma/>
                  </a:schemeClr>
                </a:gs>
                <a:gs pos="50000">
                  <a:schemeClr val="accent2"/>
                </a:gs>
                <a:gs pos="100000">
                  <a:schemeClr val="accent2">
                    <a:gamma/>
                    <a:tint val="0"/>
                    <a:invGamma/>
                  </a:schemeClr>
                </a:gs>
              </a:gsLst>
              <a:lin ang="2700000" scaled="1"/>
            </a:gradFill>
            <a:ln w="38100" algn="ctr">
              <a:noFill/>
              <a:round/>
            </a:ln>
            <a:effectLst/>
          </p:spPr>
          <p:txBody>
            <a:bodyPr wrap="none"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50" name="Oval 14"/>
            <p:cNvSpPr>
              <a:spLocks noChangeArrowheads="1"/>
            </p:cNvSpPr>
            <p:nvPr/>
          </p:nvSpPr>
          <p:spPr bwMode="gray">
            <a:xfrm>
              <a:off x="816" y="1892"/>
              <a:ext cx="308" cy="344"/>
            </a:xfrm>
            <a:prstGeom prst="ellipse">
              <a:avLst/>
            </a:prstGeom>
            <a:gradFill rotWithShape="1">
              <a:gsLst>
                <a:gs pos="0">
                  <a:schemeClr val="accent2">
                    <a:alpha val="32001"/>
                  </a:schemeClr>
                </a:gs>
                <a:gs pos="100000">
                  <a:schemeClr val="accent2">
                    <a:gamma/>
                    <a:shade val="0"/>
                    <a:invGamma/>
                    <a:alpha val="89999"/>
                  </a:schemeClr>
                </a:gs>
              </a:gsLst>
              <a:lin ang="2700000" scaled="1"/>
            </a:gradFill>
            <a:ln w="38100" algn="ctr">
              <a:noFill/>
              <a:round/>
            </a:ln>
            <a:effectLst/>
          </p:spPr>
          <p:txBody>
            <a:bodyPr wrap="none"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51" name="Oval 15"/>
            <p:cNvSpPr>
              <a:spLocks noChangeArrowheads="1"/>
            </p:cNvSpPr>
            <p:nvPr/>
          </p:nvSpPr>
          <p:spPr bwMode="gray">
            <a:xfrm>
              <a:off x="841" y="1899"/>
              <a:ext cx="334" cy="330"/>
            </a:xfrm>
            <a:prstGeom prst="ellipse">
              <a:avLst/>
            </a:prstGeom>
            <a:gradFill rotWithShape="1">
              <a:gsLst>
                <a:gs pos="0">
                  <a:schemeClr val="accent2">
                    <a:gamma/>
                    <a:shade val="54118"/>
                    <a:invGamma/>
                  </a:schemeClr>
                </a:gs>
                <a:gs pos="50000">
                  <a:schemeClr val="accent2"/>
                </a:gs>
                <a:gs pos="100000">
                  <a:schemeClr val="accent2">
                    <a:gamma/>
                    <a:shade val="54118"/>
                    <a:invGamma/>
                  </a:schemeClr>
                </a:gs>
              </a:gsLst>
              <a:lin ang="18900000" scaled="1"/>
            </a:gradFill>
            <a:ln w="38100" algn="ctr">
              <a:noFill/>
              <a:round/>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52" name="Oval 16"/>
            <p:cNvSpPr>
              <a:spLocks noChangeArrowheads="1"/>
            </p:cNvSpPr>
            <p:nvPr/>
          </p:nvSpPr>
          <p:spPr bwMode="gray">
            <a:xfrm>
              <a:off x="866" y="1924"/>
              <a:ext cx="334" cy="330"/>
            </a:xfrm>
            <a:prstGeom prst="ellipse">
              <a:avLst/>
            </a:prstGeom>
            <a:gradFill rotWithShape="1">
              <a:gsLst>
                <a:gs pos="0">
                  <a:schemeClr val="accent2">
                    <a:gamma/>
                    <a:shade val="63529"/>
                    <a:invGamma/>
                  </a:schemeClr>
                </a:gs>
                <a:gs pos="100000">
                  <a:schemeClr val="accent2">
                    <a:alpha val="0"/>
                  </a:schemeClr>
                </a:gs>
              </a:gsLst>
              <a:lin ang="2700000" scaled="1"/>
            </a:gradFill>
            <a:ln w="38100" algn="ctr">
              <a:noFill/>
              <a:round/>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40" name="Oval 17"/>
            <p:cNvSpPr/>
            <p:nvPr/>
          </p:nvSpPr>
          <p:spPr>
            <a:xfrm>
              <a:off x="859" y="1904"/>
              <a:ext cx="300" cy="320"/>
            </a:xfrm>
            <a:prstGeom prst="ellipse">
              <a:avLst/>
            </a:prstGeom>
            <a:solidFill>
              <a:srgbClr val="333333"/>
            </a:solidFill>
            <a:ln w="38100">
              <a:noFill/>
            </a:ln>
          </p:spPr>
          <p:txBody>
            <a:bodyPr anchor="ctr" anchorCtr="0">
              <a:spAutoFit/>
            </a:bodyPr>
            <a:p>
              <a:endParaRPr lang="zh-CN" altLang="en-US" dirty="0">
                <a:latin typeface="Arial" panose="020B0604020202020204" pitchFamily="34" charset="0"/>
              </a:endParaRPr>
            </a:p>
          </p:txBody>
        </p:sp>
        <p:sp>
          <p:nvSpPr>
            <p:cNvPr id="37941" name="Oval 18"/>
            <p:cNvSpPr/>
            <p:nvPr/>
          </p:nvSpPr>
          <p:spPr>
            <a:xfrm>
              <a:off x="864" y="1919"/>
              <a:ext cx="291" cy="291"/>
            </a:xfrm>
            <a:prstGeom prst="ellipse">
              <a:avLst/>
            </a:prstGeom>
            <a:gradFill rotWithShape="1">
              <a:gsLst>
                <a:gs pos="0">
                  <a:srgbClr val="595959"/>
                </a:gs>
                <a:gs pos="100000">
                  <a:srgbClr val="C0C0C0"/>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42" name="Oval 19"/>
            <p:cNvSpPr/>
            <p:nvPr/>
          </p:nvSpPr>
          <p:spPr>
            <a:xfrm>
              <a:off x="868" y="1921"/>
              <a:ext cx="283" cy="283"/>
            </a:xfrm>
            <a:prstGeom prst="ellipse">
              <a:avLst/>
            </a:prstGeom>
            <a:gradFill rotWithShape="1">
              <a:gsLst>
                <a:gs pos="0">
                  <a:srgbClr val="C0C0C0">
                    <a:alpha val="0"/>
                  </a:srgbClr>
                </a:gs>
                <a:gs pos="100000">
                  <a:srgbClr val="E9E9E9"/>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43" name="Oval 20"/>
            <p:cNvSpPr/>
            <p:nvPr/>
          </p:nvSpPr>
          <p:spPr>
            <a:xfrm>
              <a:off x="871" y="1923"/>
              <a:ext cx="270" cy="265"/>
            </a:xfrm>
            <a:prstGeom prst="ellipse">
              <a:avLst/>
            </a:prstGeom>
            <a:gradFill rotWithShape="1">
              <a:gsLst>
                <a:gs pos="0">
                  <a:srgbClr val="989898"/>
                </a:gs>
                <a:gs pos="100000">
                  <a:srgbClr val="C0C0C0">
                    <a:alpha val="48000"/>
                  </a:srgbClr>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44" name="Oval 21"/>
            <p:cNvSpPr/>
            <p:nvPr/>
          </p:nvSpPr>
          <p:spPr>
            <a:xfrm>
              <a:off x="886" y="1931"/>
              <a:ext cx="240" cy="215"/>
            </a:xfrm>
            <a:prstGeom prst="ellipse">
              <a:avLst/>
            </a:prstGeom>
            <a:gradFill rotWithShape="1">
              <a:gsLst>
                <a:gs pos="0">
                  <a:srgbClr val="FFFFFF"/>
                </a:gs>
                <a:gs pos="100000">
                  <a:srgbClr val="C0C0C0">
                    <a:alpha val="37999"/>
                  </a:srgbClr>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grpSp>
      <p:sp>
        <p:nvSpPr>
          <p:cNvPr id="37892" name="Line 25"/>
          <p:cNvSpPr/>
          <p:nvPr/>
        </p:nvSpPr>
        <p:spPr>
          <a:xfrm>
            <a:off x="4038600" y="3545205"/>
            <a:ext cx="5864860" cy="19050"/>
          </a:xfrm>
          <a:prstGeom prst="line">
            <a:avLst/>
          </a:prstGeom>
          <a:ln w="25400" cap="flat" cmpd="sng">
            <a:solidFill>
              <a:schemeClr val="tx2"/>
            </a:solidFill>
            <a:prstDash val="sysDot"/>
            <a:headEnd type="none" w="med" len="med"/>
            <a:tailEnd type="oval" w="med" len="med"/>
          </a:ln>
        </p:spPr>
      </p:sp>
      <p:sp>
        <p:nvSpPr>
          <p:cNvPr id="37894" name="Text Box 42"/>
          <p:cNvSpPr txBox="1"/>
          <p:nvPr/>
        </p:nvSpPr>
        <p:spPr>
          <a:xfrm>
            <a:off x="3658394" y="3070225"/>
            <a:ext cx="352425" cy="460375"/>
          </a:xfrm>
          <a:prstGeom prst="rect">
            <a:avLst/>
          </a:prstGeom>
          <a:noFill/>
          <a:ln w="9525">
            <a:noFill/>
          </a:ln>
        </p:spPr>
        <p:txBody>
          <a:bodyPr wrap="none">
            <a:spAutoFit/>
          </a:bodyPr>
          <a:p>
            <a:pPr algn="ctr" eaLnBrk="0" hangingPunct="0"/>
            <a:r>
              <a:rPr lang="en-US" altLang="zh-CN" sz="2400" b="1" dirty="0">
                <a:solidFill>
                  <a:srgbClr val="000000"/>
                </a:solidFill>
                <a:latin typeface="Arial" panose="020B0604020202020204" pitchFamily="34" charset="0"/>
              </a:rPr>
              <a:t>2</a:t>
            </a:r>
            <a:endParaRPr lang="en-US" altLang="zh-CN" sz="2400" b="1" dirty="0">
              <a:solidFill>
                <a:srgbClr val="000000"/>
              </a:solidFill>
              <a:latin typeface="Arial" panose="020B0604020202020204" pitchFamily="34" charset="0"/>
            </a:endParaRPr>
          </a:p>
        </p:txBody>
      </p:sp>
      <p:sp>
        <p:nvSpPr>
          <p:cNvPr id="37903" name="Line 23"/>
          <p:cNvSpPr/>
          <p:nvPr/>
        </p:nvSpPr>
        <p:spPr>
          <a:xfrm flipV="1">
            <a:off x="4038600" y="2635250"/>
            <a:ext cx="5864225" cy="34925"/>
          </a:xfrm>
          <a:prstGeom prst="line">
            <a:avLst/>
          </a:prstGeom>
          <a:ln w="25400" cap="flat" cmpd="sng">
            <a:solidFill>
              <a:schemeClr val="tx2"/>
            </a:solidFill>
            <a:prstDash val="sysDot"/>
            <a:headEnd type="none" w="med" len="med"/>
            <a:tailEnd type="oval" w="med" len="med"/>
          </a:ln>
        </p:spPr>
      </p:sp>
      <p:sp>
        <p:nvSpPr>
          <p:cNvPr id="37904" name="Text Box 24"/>
          <p:cNvSpPr txBox="1"/>
          <p:nvPr/>
        </p:nvSpPr>
        <p:spPr>
          <a:xfrm>
            <a:off x="4267200" y="2172335"/>
            <a:ext cx="5346065" cy="460375"/>
          </a:xfrm>
          <a:prstGeom prst="rect">
            <a:avLst/>
          </a:prstGeom>
          <a:noFill/>
          <a:ln w="9525">
            <a:noFill/>
          </a:ln>
        </p:spPr>
        <p:txBody>
          <a:bodyPr wrap="square">
            <a:spAutoFit/>
          </a:bodyPr>
          <a:p>
            <a:pPr algn="l" eaLnBrk="0" hangingPunct="0"/>
            <a:r>
              <a:rPr lang="zh-CN" altLang="en-US" sz="2400" dirty="0">
                <a:solidFill>
                  <a:schemeClr val="tx2"/>
                </a:solidFill>
                <a:latin typeface="Arial" panose="020B0604020202020204" pitchFamily="34" charset="0"/>
              </a:rPr>
              <a:t>学习任务</a:t>
            </a:r>
            <a:r>
              <a:rPr lang="en-US" altLang="zh-CN" sz="2400" dirty="0">
                <a:solidFill>
                  <a:schemeClr val="tx2"/>
                </a:solidFill>
                <a:latin typeface="Arial" panose="020B0604020202020204" pitchFamily="34" charset="0"/>
              </a:rPr>
              <a:t>1--安全用电常规规范</a:t>
            </a:r>
            <a:endParaRPr lang="en-US" altLang="zh-CN" sz="2400" dirty="0">
              <a:solidFill>
                <a:schemeClr val="tx2"/>
              </a:solidFill>
              <a:latin typeface="Arial" panose="020B0604020202020204" pitchFamily="34" charset="0"/>
            </a:endParaRPr>
          </a:p>
        </p:txBody>
      </p:sp>
      <p:grpSp>
        <p:nvGrpSpPr>
          <p:cNvPr id="37905" name="Group 58"/>
          <p:cNvGrpSpPr/>
          <p:nvPr/>
        </p:nvGrpSpPr>
        <p:grpSpPr>
          <a:xfrm>
            <a:off x="3527425" y="2165350"/>
            <a:ext cx="569913" cy="546100"/>
            <a:chOff x="1274" y="2457"/>
            <a:chExt cx="359" cy="344"/>
          </a:xfrm>
        </p:grpSpPr>
        <p:sp>
          <p:nvSpPr>
            <p:cNvPr id="37907" name="Text Box 59"/>
            <p:cNvSpPr txBox="1"/>
            <p:nvPr/>
          </p:nvSpPr>
          <p:spPr>
            <a:xfrm>
              <a:off x="1353" y="2485"/>
              <a:ext cx="222" cy="290"/>
            </a:xfrm>
            <a:prstGeom prst="rect">
              <a:avLst/>
            </a:prstGeom>
            <a:noFill/>
            <a:ln w="9525">
              <a:noFill/>
            </a:ln>
          </p:spPr>
          <p:txBody>
            <a:bodyPr wrap="none">
              <a:spAutoFit/>
            </a:bodyPr>
            <a:p>
              <a:pPr algn="ctr" eaLnBrk="0" hangingPunct="0"/>
              <a:r>
                <a:rPr lang="en-US" altLang="zh-CN" sz="2400" b="1" dirty="0">
                  <a:solidFill>
                    <a:srgbClr val="000000"/>
                  </a:solidFill>
                  <a:latin typeface="Arial" panose="020B0604020202020204" pitchFamily="34" charset="0"/>
                </a:rPr>
                <a:t>3</a:t>
              </a:r>
              <a:endParaRPr lang="en-US" altLang="zh-CN" sz="2400" b="1" dirty="0">
                <a:solidFill>
                  <a:srgbClr val="000000"/>
                </a:solidFill>
                <a:latin typeface="Arial" panose="020B0604020202020204" pitchFamily="34" charset="0"/>
              </a:endParaRPr>
            </a:p>
          </p:txBody>
        </p:sp>
        <p:sp>
          <p:nvSpPr>
            <p:cNvPr id="37908" name="Oval 60"/>
            <p:cNvSpPr/>
            <p:nvPr/>
          </p:nvSpPr>
          <p:spPr>
            <a:xfrm>
              <a:off x="1274" y="2457"/>
              <a:ext cx="308" cy="344"/>
            </a:xfrm>
            <a:prstGeom prst="ellipse">
              <a:avLst/>
            </a:prstGeom>
            <a:solidFill>
              <a:schemeClr val="accent1"/>
            </a:solidFill>
            <a:ln w="38100">
              <a:noFill/>
            </a:ln>
          </p:spPr>
          <p:txBody>
            <a:bodyPr wrap="none" anchor="ctr" anchorCtr="0">
              <a:spAutoFit/>
            </a:bodyPr>
            <a:p>
              <a:endParaRPr lang="zh-CN" altLang="en-US" dirty="0">
                <a:latin typeface="Arial" panose="020B0604020202020204" pitchFamily="34" charset="0"/>
              </a:endParaRPr>
            </a:p>
          </p:txBody>
        </p:sp>
        <p:sp>
          <p:nvSpPr>
            <p:cNvPr id="65597" name="Oval 61"/>
            <p:cNvSpPr>
              <a:spLocks noChangeArrowheads="1"/>
            </p:cNvSpPr>
            <p:nvPr/>
          </p:nvSpPr>
          <p:spPr bwMode="gray">
            <a:xfrm>
              <a:off x="1274" y="2457"/>
              <a:ext cx="308" cy="344"/>
            </a:xfrm>
            <a:prstGeom prst="ellipse">
              <a:avLst/>
            </a:prstGeom>
            <a:gradFill rotWithShape="1">
              <a:gsLst>
                <a:gs pos="0">
                  <a:schemeClr val="accent1">
                    <a:alpha val="32001"/>
                  </a:schemeClr>
                </a:gs>
                <a:gs pos="100000">
                  <a:schemeClr val="accent1">
                    <a:gamma/>
                    <a:shade val="0"/>
                    <a:invGamma/>
                    <a:alpha val="89999"/>
                  </a:schemeClr>
                </a:gs>
              </a:gsLst>
              <a:lin ang="2700000" scaled="1"/>
            </a:gradFill>
            <a:ln w="38100" algn="ctr">
              <a:noFill/>
              <a:round/>
            </a:ln>
            <a:effectLst/>
          </p:spPr>
          <p:txBody>
            <a:bodyPr wrap="none"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98" name="Oval 62"/>
            <p:cNvSpPr>
              <a:spLocks noChangeArrowheads="1"/>
            </p:cNvSpPr>
            <p:nvPr/>
          </p:nvSpPr>
          <p:spPr bwMode="gray">
            <a:xfrm>
              <a:off x="1299" y="2464"/>
              <a:ext cx="334" cy="330"/>
            </a:xfrm>
            <a:prstGeom prst="ellipse">
              <a:avLst/>
            </a:prstGeom>
            <a:gradFill rotWithShape="1">
              <a:gsLst>
                <a:gs pos="0">
                  <a:schemeClr val="accent1">
                    <a:gamma/>
                    <a:shade val="54118"/>
                    <a:invGamma/>
                  </a:schemeClr>
                </a:gs>
                <a:gs pos="50000">
                  <a:schemeClr val="accent1"/>
                </a:gs>
                <a:gs pos="100000">
                  <a:schemeClr val="accent1">
                    <a:gamma/>
                    <a:shade val="54118"/>
                    <a:invGamma/>
                  </a:schemeClr>
                </a:gs>
              </a:gsLst>
              <a:lin ang="18900000" scaled="1"/>
            </a:gradFill>
            <a:ln w="38100" algn="ctr">
              <a:noFill/>
              <a:round/>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99" name="Oval 63"/>
            <p:cNvSpPr>
              <a:spLocks noChangeArrowheads="1"/>
            </p:cNvSpPr>
            <p:nvPr/>
          </p:nvSpPr>
          <p:spPr bwMode="gray">
            <a:xfrm>
              <a:off x="1299" y="2465"/>
              <a:ext cx="334" cy="330"/>
            </a:xfrm>
            <a:prstGeom prst="ellipse">
              <a:avLst/>
            </a:prstGeom>
            <a:gradFill rotWithShape="1">
              <a:gsLst>
                <a:gs pos="0">
                  <a:schemeClr val="accent1">
                    <a:gamma/>
                    <a:shade val="63529"/>
                    <a:invGamma/>
                  </a:schemeClr>
                </a:gs>
                <a:gs pos="100000">
                  <a:schemeClr val="accent1">
                    <a:alpha val="0"/>
                  </a:schemeClr>
                </a:gs>
              </a:gsLst>
              <a:lin ang="2700000" scaled="1"/>
            </a:gradFill>
            <a:ln w="38100" algn="ctr">
              <a:noFill/>
              <a:round/>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12" name="Oval 64"/>
            <p:cNvSpPr/>
            <p:nvPr/>
          </p:nvSpPr>
          <p:spPr>
            <a:xfrm>
              <a:off x="1317" y="2469"/>
              <a:ext cx="300" cy="320"/>
            </a:xfrm>
            <a:prstGeom prst="ellipse">
              <a:avLst/>
            </a:prstGeom>
            <a:solidFill>
              <a:srgbClr val="333333"/>
            </a:solidFill>
            <a:ln w="38100">
              <a:noFill/>
            </a:ln>
          </p:spPr>
          <p:txBody>
            <a:bodyPr anchor="ctr" anchorCtr="0">
              <a:spAutoFit/>
            </a:bodyPr>
            <a:p>
              <a:endParaRPr lang="zh-CN" altLang="en-US" dirty="0">
                <a:latin typeface="Arial" panose="020B0604020202020204" pitchFamily="34" charset="0"/>
              </a:endParaRPr>
            </a:p>
          </p:txBody>
        </p:sp>
        <p:sp>
          <p:nvSpPr>
            <p:cNvPr id="37913" name="Oval 65"/>
            <p:cNvSpPr/>
            <p:nvPr/>
          </p:nvSpPr>
          <p:spPr>
            <a:xfrm>
              <a:off x="1322" y="2484"/>
              <a:ext cx="291" cy="291"/>
            </a:xfrm>
            <a:prstGeom prst="ellipse">
              <a:avLst/>
            </a:prstGeom>
            <a:gradFill rotWithShape="1">
              <a:gsLst>
                <a:gs pos="0">
                  <a:srgbClr val="595959"/>
                </a:gs>
                <a:gs pos="100000">
                  <a:srgbClr val="C0C0C0"/>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14" name="Oval 66"/>
            <p:cNvSpPr/>
            <p:nvPr/>
          </p:nvSpPr>
          <p:spPr>
            <a:xfrm>
              <a:off x="1326" y="2486"/>
              <a:ext cx="283" cy="283"/>
            </a:xfrm>
            <a:prstGeom prst="ellipse">
              <a:avLst/>
            </a:prstGeom>
            <a:gradFill rotWithShape="1">
              <a:gsLst>
                <a:gs pos="0">
                  <a:srgbClr val="C0C0C0">
                    <a:alpha val="0"/>
                  </a:srgbClr>
                </a:gs>
                <a:gs pos="100000">
                  <a:srgbClr val="E9E9E9"/>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15" name="Oval 67"/>
            <p:cNvSpPr/>
            <p:nvPr/>
          </p:nvSpPr>
          <p:spPr>
            <a:xfrm>
              <a:off x="1329" y="2488"/>
              <a:ext cx="270" cy="265"/>
            </a:xfrm>
            <a:prstGeom prst="ellipse">
              <a:avLst/>
            </a:prstGeom>
            <a:gradFill rotWithShape="1">
              <a:gsLst>
                <a:gs pos="0">
                  <a:srgbClr val="989898"/>
                </a:gs>
                <a:gs pos="100000">
                  <a:srgbClr val="C0C0C0">
                    <a:alpha val="48000"/>
                  </a:srgbClr>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16" name="Oval 68"/>
            <p:cNvSpPr/>
            <p:nvPr/>
          </p:nvSpPr>
          <p:spPr>
            <a:xfrm>
              <a:off x="1344" y="2496"/>
              <a:ext cx="240" cy="215"/>
            </a:xfrm>
            <a:prstGeom prst="ellipse">
              <a:avLst/>
            </a:prstGeom>
            <a:gradFill rotWithShape="1">
              <a:gsLst>
                <a:gs pos="0">
                  <a:srgbClr val="FFFFFF"/>
                </a:gs>
                <a:gs pos="100000">
                  <a:srgbClr val="C0C0C0">
                    <a:alpha val="37999"/>
                  </a:srgbClr>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grpSp>
      <p:sp>
        <p:nvSpPr>
          <p:cNvPr id="37906" name="Text Box 69"/>
          <p:cNvSpPr txBox="1"/>
          <p:nvPr/>
        </p:nvSpPr>
        <p:spPr>
          <a:xfrm>
            <a:off x="3653631" y="2227263"/>
            <a:ext cx="352425" cy="460375"/>
          </a:xfrm>
          <a:prstGeom prst="rect">
            <a:avLst/>
          </a:prstGeom>
          <a:noFill/>
          <a:ln w="9525">
            <a:noFill/>
          </a:ln>
        </p:spPr>
        <p:txBody>
          <a:bodyPr wrap="none">
            <a:spAutoFit/>
          </a:bodyPr>
          <a:p>
            <a:pPr algn="ctr" eaLnBrk="0" hangingPunct="0"/>
            <a:r>
              <a:rPr lang="en-US" altLang="zh-CN" sz="2400" b="1" dirty="0">
                <a:solidFill>
                  <a:srgbClr val="000000"/>
                </a:solidFill>
                <a:latin typeface="Arial" panose="020B0604020202020204" pitchFamily="34" charset="0"/>
              </a:rPr>
              <a:t>1</a:t>
            </a:r>
            <a:endParaRPr lang="en-US" altLang="zh-CN" sz="2400" b="1" dirty="0">
              <a:solidFill>
                <a:srgbClr val="000000"/>
              </a:solidFill>
              <a:latin typeface="Arial" panose="020B0604020202020204" pitchFamily="34" charset="0"/>
            </a:endParaRPr>
          </a:p>
        </p:txBody>
      </p:sp>
      <p:sp>
        <p:nvSpPr>
          <p:cNvPr id="7" name="Text Box 24"/>
          <p:cNvSpPr txBox="1"/>
          <p:nvPr/>
        </p:nvSpPr>
        <p:spPr>
          <a:xfrm>
            <a:off x="4250690" y="3088640"/>
            <a:ext cx="5864225" cy="460375"/>
          </a:xfrm>
          <a:prstGeom prst="rect">
            <a:avLst/>
          </a:prstGeom>
          <a:noFill/>
          <a:ln w="9525">
            <a:noFill/>
          </a:ln>
        </p:spPr>
        <p:txBody>
          <a:bodyPr wrap="square">
            <a:spAutoFit/>
          </a:bodyPr>
          <a:p>
            <a:pPr algn="ctr" eaLnBrk="0" hangingPunct="0"/>
            <a:r>
              <a:rPr lang="zh-CN" altLang="en-US" sz="2400" dirty="0">
                <a:solidFill>
                  <a:schemeClr val="tx2"/>
                </a:solidFill>
                <a:latin typeface="Arial" panose="020B0604020202020204" pitchFamily="34" charset="0"/>
              </a:rPr>
              <a:t>学习任务</a:t>
            </a:r>
            <a:r>
              <a:rPr lang="en-US" altLang="zh-CN" sz="2400" dirty="0">
                <a:solidFill>
                  <a:schemeClr val="tx2"/>
                </a:solidFill>
                <a:latin typeface="Arial" panose="020B0604020202020204" pitchFamily="34" charset="0"/>
              </a:rPr>
              <a:t>2--新能源汽车高压电路安全规范</a:t>
            </a:r>
            <a:endParaRPr lang="en-US" altLang="zh-CN" sz="2400" dirty="0">
              <a:solidFill>
                <a:schemeClr val="tx2"/>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225" y="1492885"/>
            <a:ext cx="10284460" cy="200152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微软雅黑" panose="020B0503020204020204" pitchFamily="34" charset="-122"/>
              </a:rPr>
              <a:t>电动汽车上同时存在高压电和低压电，要根据电动汽车高压电的布置位置，区分好电动汽车上高压电的带电部件具体位置，在操作时学会检测高压部件是否带电，操作时避免直接接触高压带电设备，同时学会认识检测绝缘防护工具，面对不同的任务时合理的选择正确的防护工具，保护自身安全和场地设备安全。</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微软雅黑" panose="020B0503020204020204" pitchFamily="34" charset="-122"/>
            </a:endParaRPr>
          </a:p>
          <a:p>
            <a:pPr marL="457200" marR="0" lvl="0" indent="-457200" algn="l" defTabSz="914400" rtl="0" eaLnBrk="1" fontAlgn="base" latinLnBrk="0" hangingPunct="1">
              <a:lnSpc>
                <a:spcPct val="150000"/>
              </a:lnSpc>
              <a:spcBef>
                <a:spcPct val="20000"/>
              </a:spcBef>
              <a:spcAft>
                <a:spcPct val="0"/>
              </a:spcAft>
              <a:buClrTx/>
              <a:buSzTx/>
              <a:buFontTx/>
              <a:buNone/>
              <a:defRPr/>
            </a:pPr>
            <a:r>
              <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a:xfrm>
            <a:off x="684367" y="324148"/>
            <a:ext cx="8002041" cy="576064"/>
          </a:xfrm>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安全用电常规规范</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任务描述</a:t>
            </a:r>
            <a:r>
              <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225" y="1492885"/>
            <a:ext cx="10284460" cy="200152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1．能够理解电动汽车高压电定义和范围。</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2．掌握电动汽车高压电主要分布位置。</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3．学生要熟悉高压电检测设备，懂得如何检测高压设备是否带电，这样才能避免发生事故。</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p:txBody>
      </p:sp>
      <p:sp>
        <p:nvSpPr>
          <p:cNvPr id="5" name="文本占位符 4"/>
          <p:cNvSpPr>
            <a:spLocks noGrp="1"/>
          </p:cNvSpPr>
          <p:nvPr>
            <p:ph type="body" sz="quarter" idx="14"/>
          </p:nvPr>
        </p:nvSpPr>
        <p:spPr/>
        <p:txBody>
          <a:bodyPr/>
          <a:lstStyle/>
          <a:p>
            <a:r>
              <a:rPr kumimoji="1" lang="zh-CN" altLang="en-US"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学习目标</a:t>
            </a:r>
            <a:endParaRPr kumimoji="1" lang="en-US" altLang="zh-CN"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占位符 1"/>
          <p:cNvSpPr/>
          <p:nvPr>
            <p:ph type="body" sz="quarter" idx="13"/>
          </p:nvPr>
        </p:nvSpPr>
        <p:spPr/>
        <p:txBody>
          <a:bodyPr/>
          <a:p>
            <a:r>
              <a:rPr kumimoji="1" lang="zh-CN" altLang="en-US" noProof="0" dirty="0">
                <a:ln>
                  <a:noFill/>
                </a:ln>
                <a:effectLst>
                  <a:outerShdw blurRad="38100" dist="38100" dir="2700000" algn="tl">
                    <a:srgbClr val="C0C0C0"/>
                  </a:outerShdw>
                </a:effectLst>
                <a:uLnTx/>
                <a:uFillTx/>
                <a:cs typeface="微软雅黑" panose="020B0503020204020204" pitchFamily="34" charset="-122"/>
                <a:sym typeface="+mn-ea"/>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1--</a:t>
            </a:r>
            <a:r>
              <a:rPr lang="en-US" altLang="zh-CN" dirty="0">
                <a:solidFill>
                  <a:schemeClr val="tx2"/>
                </a:solidFill>
                <a:latin typeface="Arial" panose="020B0604020202020204" pitchFamily="34" charset="0"/>
                <a:sym typeface="+mn-ea"/>
              </a:rPr>
              <a:t>安全用电常规规范</a:t>
            </a:r>
            <a:endParaRPr lang="zh-CN" altLang="en-US"/>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225" y="1492885"/>
            <a:ext cx="10382250" cy="200152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一、知识准备：</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1. 电动汽车上高压电的定义。（查阅学习参考“学习单元六 学习任务一”）</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2. 电动汽车上高压电分布位置。（查阅学习参考“学习单元六 学习任务一”）</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3. 电动汽车防护用具分类。（查阅学习参考“学习单元六 学习任务一”）</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二、工作场所：理实一体化教室。  </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rPr>
              <a:t>三、工作器材：电动汽车一辆、绝缘胶垫、绝缘手套、万用表、维修工具等。</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endParaRPr>
          </a:p>
        </p:txBody>
      </p:sp>
      <p:sp>
        <p:nvSpPr>
          <p:cNvPr id="4" name="文本占位符 3"/>
          <p:cNvSpPr>
            <a:spLocks noGrp="1"/>
          </p:cNvSpPr>
          <p:nvPr>
            <p:ph type="body" sz="quarter" idx="13"/>
          </p:nvPr>
        </p:nvSpPr>
        <p:spPr/>
        <p:txBody>
          <a:bodyPr/>
          <a:lstStyle/>
          <a:p>
            <a:r>
              <a:rPr kumimoji="1" lang="zh-CN" altLang="en-US" noProof="0" dirty="0">
                <a:ln>
                  <a:noFill/>
                </a:ln>
                <a:effectLst>
                  <a:outerShdw blurRad="38100" dist="38100" dir="2700000" algn="tl">
                    <a:srgbClr val="C0C0C0"/>
                  </a:outerShdw>
                </a:effectLst>
                <a:uLnTx/>
                <a:uFillTx/>
                <a:cs typeface="微软雅黑" panose="020B0503020204020204" pitchFamily="34" charset="-122"/>
                <a:sym typeface="+mn-ea"/>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1--</a:t>
            </a:r>
            <a:r>
              <a:rPr lang="en-US" altLang="zh-CN" dirty="0">
                <a:solidFill>
                  <a:schemeClr val="tx2"/>
                </a:solidFill>
                <a:latin typeface="Arial" panose="020B0604020202020204" pitchFamily="34" charset="0"/>
                <a:sym typeface="+mn-ea"/>
              </a:rPr>
              <a:t>安全用电常规规范</a:t>
            </a:r>
            <a:endPar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占位符 4"/>
          <p:cNvSpPr>
            <a:spLocks noGrp="1"/>
          </p:cNvSpPr>
          <p:nvPr>
            <p:ph type="body" sz="quarter" idx="14"/>
          </p:nvPr>
        </p:nvSpPr>
        <p:spPr/>
        <p:txBody>
          <a:bodyPr/>
          <a:lstStyle/>
          <a:p>
            <a:r>
              <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学习准备</a:t>
            </a:r>
            <a:endParaRPr kumimoji="1" lang="en-US" altLang="zh-CN" sz="2400"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PLACING_PICTURE_USER_VIEWPORT" val="{&quot;height&quot;:3010,&quot;width&quot;:7260}"/>
</p:tagLst>
</file>

<file path=ppt/tags/tag2.xml><?xml version="1.0" encoding="utf-8"?>
<p:tagLst xmlns:p="http://schemas.openxmlformats.org/presentationml/2006/main">
  <p:tag name="KSO_WM_UNIT_PLACING_PICTURE_USER_VIEWPORT" val="{&quot;height&quot;:3037,&quot;width&quot;:4196}"/>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17563</Words>
  <Application>WPS 演示</Application>
  <PresentationFormat>宽屏</PresentationFormat>
  <Paragraphs>1068</Paragraphs>
  <Slides>107</Slides>
  <Notes>9</Notes>
  <HiddenSlides>0</HiddenSlides>
  <MMClips>0</MMClips>
  <ScaleCrop>false</ScaleCrop>
  <HeadingPairs>
    <vt:vector size="8" baseType="variant">
      <vt:variant>
        <vt:lpstr>已用的字体</vt:lpstr>
      </vt:variant>
      <vt:variant>
        <vt:i4>8</vt:i4>
      </vt:variant>
      <vt:variant>
        <vt:lpstr>主题</vt:lpstr>
      </vt:variant>
      <vt:variant>
        <vt:i4>2</vt:i4>
      </vt:variant>
      <vt:variant>
        <vt:lpstr>嵌入 OLE 服务器</vt:lpstr>
      </vt:variant>
      <vt:variant>
        <vt:i4>5</vt:i4>
      </vt:variant>
      <vt:variant>
        <vt:lpstr>幻灯片标题</vt:lpstr>
      </vt:variant>
      <vt:variant>
        <vt:i4>107</vt:i4>
      </vt:variant>
    </vt:vector>
  </HeadingPairs>
  <TitlesOfParts>
    <vt:vector size="122" baseType="lpstr">
      <vt:lpstr>Arial</vt:lpstr>
      <vt:lpstr>宋体</vt:lpstr>
      <vt:lpstr>Wingdings</vt:lpstr>
      <vt:lpstr>微软雅黑</vt:lpstr>
      <vt:lpstr>Times New Roman</vt:lpstr>
      <vt:lpstr>等线 Light</vt:lpstr>
      <vt:lpstr>等线</vt:lpstr>
      <vt:lpstr>Arial Unicode MS</vt:lpstr>
      <vt:lpstr>自定义设计方案</vt:lpstr>
      <vt:lpstr>1_自定义设计方案</vt:lpstr>
      <vt:lpstr>Equation.KSEE3</vt:lpstr>
      <vt:lpstr>Equation.KSEE3</vt:lpstr>
      <vt:lpstr>Equation.KSEE3</vt:lpstr>
      <vt:lpstr>Equation.KSEE3</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tsinghua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模拟电子技术基础</dc:title>
  <dc:creator>hua</dc:creator>
  <cp:lastModifiedBy>86155</cp:lastModifiedBy>
  <cp:revision>630</cp:revision>
  <cp:lastPrinted>2014-05-25T01:47:00Z</cp:lastPrinted>
  <dcterms:created xsi:type="dcterms:W3CDTF">2007-07-18T09:03:00Z</dcterms:created>
  <dcterms:modified xsi:type="dcterms:W3CDTF">2022-01-29T02:33:11Z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2052-11.1.0.11294</vt:lpwstr>
  </property>
  <property fmtid="{D5CDD505-2E9C-101B-9397-08002B2CF9AE}" pid="3" name="ICV">
    <vt:lpwstr>82296D39FDB34B2F99D26E34FC3A7EBA</vt:lpwstr>
  </property>
</Properties>
</file>